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06" r:id="rId2"/>
  </p:sldMasterIdLst>
  <p:notesMasterIdLst>
    <p:notesMasterId r:id="rId30"/>
  </p:notesMasterIdLst>
  <p:sldIdLst>
    <p:sldId id="256" r:id="rId3"/>
    <p:sldId id="263" r:id="rId4"/>
    <p:sldId id="257" r:id="rId5"/>
    <p:sldId id="258" r:id="rId6"/>
    <p:sldId id="259" r:id="rId7"/>
    <p:sldId id="260" r:id="rId8"/>
    <p:sldId id="261" r:id="rId9"/>
    <p:sldId id="262" r:id="rId10"/>
    <p:sldId id="265" r:id="rId11"/>
    <p:sldId id="266" r:id="rId12"/>
    <p:sldId id="264" r:id="rId13"/>
    <p:sldId id="267" r:id="rId14"/>
    <p:sldId id="268" r:id="rId15"/>
    <p:sldId id="272" r:id="rId16"/>
    <p:sldId id="275" r:id="rId17"/>
    <p:sldId id="274" r:id="rId18"/>
    <p:sldId id="276" r:id="rId19"/>
    <p:sldId id="269" r:id="rId20"/>
    <p:sldId id="273" r:id="rId21"/>
    <p:sldId id="277" r:id="rId22"/>
    <p:sldId id="270" r:id="rId23"/>
    <p:sldId id="278" r:id="rId24"/>
    <p:sldId id="279" r:id="rId25"/>
    <p:sldId id="281" r:id="rId26"/>
    <p:sldId id="282" r:id="rId27"/>
    <p:sldId id="280" r:id="rId28"/>
    <p:sldId id="271"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4" d="100"/>
          <a:sy n="84" d="100"/>
        </p:scale>
        <p:origin x="12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682CF-07CE-44D9-B205-F00997183EB1}" type="datetimeFigureOut">
              <a:rPr lang="el-GR" smtClean="0"/>
              <a:t>10/4/2019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A36E4-C6F5-4619-B77D-67792F8BF80C}" type="slidenum">
              <a:rPr lang="el-GR" smtClean="0"/>
              <a:t>‹#›</a:t>
            </a:fld>
            <a:endParaRPr lang="el-GR"/>
          </a:p>
        </p:txBody>
      </p:sp>
    </p:spTree>
    <p:extLst>
      <p:ext uri="{BB962C8B-B14F-4D97-AF65-F5344CB8AC3E}">
        <p14:creationId xmlns:p14="http://schemas.microsoft.com/office/powerpoint/2010/main" val="105398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79653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95138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84012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53448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64438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91656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72503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349946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66224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81115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414099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smtClean="0"/>
              <a:t>3</a:t>
            </a:fld>
            <a:endParaRPr lang="el-GR"/>
          </a:p>
        </p:txBody>
      </p:sp>
    </p:spTree>
    <p:extLst>
      <p:ext uri="{BB962C8B-B14F-4D97-AF65-F5344CB8AC3E}">
        <p14:creationId xmlns:p14="http://schemas.microsoft.com/office/powerpoint/2010/main" val="362100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77184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169485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72459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09438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12740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03025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406146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33397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98385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57450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389511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63782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19A36E4-C6F5-4619-B77D-67792F8BF80C}" type="slidenum">
              <a:rPr lang="el-GR">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80301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426932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92457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258963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21935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234126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71797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95350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112A063-DE11-4FF2-BF93-E27EB520494C}" type="datetimeFigureOut">
              <a:rPr lang="el-GR" smtClean="0"/>
              <a:t>10/4/2019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85409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112A063-DE11-4FF2-BF93-E27EB520494C}" type="datetimeFigureOut">
              <a:rPr lang="el-GR" smtClean="0"/>
              <a:t>10/4/2019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287921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112A063-DE11-4FF2-BF93-E27EB520494C}" type="datetimeFigureOut">
              <a:rPr lang="el-GR" smtClean="0"/>
              <a:t>10/4/2019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964169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5525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206178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99334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60659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51592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112A063-DE11-4FF2-BF93-E27EB520494C}" type="datetimeFigureOut">
              <a:rPr lang="el-GR" smtClean="0"/>
              <a:t>10/4/2019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90943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28161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45127" y="2507550"/>
            <a:ext cx="5156200" cy="3680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7550"/>
            <a:ext cx="5181601" cy="3680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5112A063-DE11-4FF2-BF93-E27EB520494C}" type="datetimeFigureOut">
              <a:rPr lang="el-GR" smtClean="0"/>
              <a:t>10/4/2019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40987AA-AB75-4A92-993E-1E885CAA753B}" type="slidenum">
              <a:rPr lang="el-GR" smtClean="0"/>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extLst>
      <p:ext uri="{BB962C8B-B14F-4D97-AF65-F5344CB8AC3E}">
        <p14:creationId xmlns:p14="http://schemas.microsoft.com/office/powerpoint/2010/main" val="94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12A063-DE11-4FF2-BF93-E27EB520494C}" type="datetimeFigureOut">
              <a:rPr lang="el-GR" smtClean="0"/>
              <a:t>10/4/2019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40987AA-AB75-4A92-993E-1E885CAA753B}" type="slidenum">
              <a:rPr lang="el-GR" smtClean="0"/>
              <a:t>‹#›</a:t>
            </a:fld>
            <a:endParaRPr lang="el-GR"/>
          </a:p>
        </p:txBody>
      </p:sp>
      <p:sp>
        <p:nvSpPr>
          <p:cNvPr id="6" name="Title 5"/>
          <p:cNvSpPr>
            <a:spLocks noGrp="1"/>
          </p:cNvSpPr>
          <p:nvPr>
            <p:ph type="title"/>
          </p:nvPr>
        </p:nvSpPr>
        <p:spPr/>
        <p:txBody>
          <a:bodyPr/>
          <a:lstStyle/>
          <a:p>
            <a:r>
              <a:rPr lang="el-GR" smtClean="0"/>
              <a:t>Στυλ κύριου τίτλου</a:t>
            </a:r>
            <a:endParaRPr lang="en-US"/>
          </a:p>
        </p:txBody>
      </p:sp>
    </p:spTree>
    <p:extLst>
      <p:ext uri="{BB962C8B-B14F-4D97-AF65-F5344CB8AC3E}">
        <p14:creationId xmlns:p14="http://schemas.microsoft.com/office/powerpoint/2010/main" val="158788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2A063-DE11-4FF2-BF93-E27EB520494C}" type="datetimeFigureOut">
              <a:rPr lang="el-GR" smtClean="0"/>
              <a:t>10/4/2019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75451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l-GR" smtClean="0"/>
              <a:t>Στυλ κύριου τίτλου</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145665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l-GR" smtClean="0"/>
              <a:t>Στυλ κύριου τίτλου</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112A063-DE11-4FF2-BF93-E27EB520494C}" type="datetimeFigureOut">
              <a:rPr lang="el-GR" smtClean="0"/>
              <a:t>10/4/2019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40987AA-AB75-4A92-993E-1E885CAA753B}" type="slidenum">
              <a:rPr lang="el-GR" smtClean="0"/>
              <a:t>‹#›</a:t>
            </a:fld>
            <a:endParaRPr lang="el-GR"/>
          </a:p>
        </p:txBody>
      </p:sp>
    </p:spTree>
    <p:extLst>
      <p:ext uri="{BB962C8B-B14F-4D97-AF65-F5344CB8AC3E}">
        <p14:creationId xmlns:p14="http://schemas.microsoft.com/office/powerpoint/2010/main" val="3644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112A063-DE11-4FF2-BF93-E27EB520494C}" type="datetimeFigureOut">
              <a:rPr lang="el-GR" smtClean="0"/>
              <a:t>10/4/2019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40987AA-AB75-4A92-993E-1E885CAA753B}" type="slidenum">
              <a:rPr lang="el-GR" smtClean="0"/>
              <a:t>‹#›</a:t>
            </a:fld>
            <a:endParaRPr lang="el-GR"/>
          </a:p>
        </p:txBody>
      </p:sp>
    </p:spTree>
    <p:extLst>
      <p:ext uri="{BB962C8B-B14F-4D97-AF65-F5344CB8AC3E}">
        <p14:creationId xmlns:p14="http://schemas.microsoft.com/office/powerpoint/2010/main" val="361605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2A063-DE11-4FF2-BF93-E27EB520494C}" type="datetimeFigureOut">
              <a:rPr lang="el-GR" smtClean="0"/>
              <a:t>10/4/2019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987AA-AB75-4A92-993E-1E885CAA753B}" type="slidenum">
              <a:rPr lang="el-GR" smtClean="0"/>
              <a:t>‹#›</a:t>
            </a:fld>
            <a:endParaRPr lang="el-GR"/>
          </a:p>
        </p:txBody>
      </p:sp>
    </p:spTree>
    <p:extLst>
      <p:ext uri="{BB962C8B-B14F-4D97-AF65-F5344CB8AC3E}">
        <p14:creationId xmlns:p14="http://schemas.microsoft.com/office/powerpoint/2010/main" val="23235897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hyperlink" Target="http://chamilo.datacenter.uoc.gr/metchamilo/main/auth/inscription.php?c=GONEIKHEMPLOKH&amp;e=1"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9701" y="999695"/>
            <a:ext cx="9144000" cy="457054"/>
          </a:xfrm>
        </p:spPr>
        <p:txBody>
          <a:bodyPr>
            <a:normAutofit fontScale="90000"/>
          </a:bodyPr>
          <a:lstStyle/>
          <a:p>
            <a:pPr lvl="0" fontAlgn="base">
              <a:lnSpc>
                <a:spcPct val="100000"/>
              </a:lnSpc>
              <a:spcAft>
                <a:spcPct val="0"/>
              </a:spcAft>
            </a:pPr>
            <a:r>
              <a:rPr lang="el-GR" sz="1600" dirty="0">
                <a:solidFill>
                  <a:schemeClr val="bg1"/>
                </a:solidFill>
                <a:latin typeface="Courier New" panose="02070309020205020404" pitchFamily="49" charset="0"/>
                <a:ea typeface="+mn-ea"/>
                <a:cs typeface="Courier New" panose="02070309020205020404" pitchFamily="49" charset="0"/>
              </a:rPr>
              <a:t>Πρόγραμμα Μεταπτυχιακών Σπουδών: </a:t>
            </a:r>
            <a:r>
              <a:rPr lang="en-US" sz="1600" dirty="0">
                <a:solidFill>
                  <a:schemeClr val="bg1"/>
                </a:solidFill>
                <a:latin typeface="Courier New" panose="02070309020205020404" pitchFamily="49" charset="0"/>
                <a:ea typeface="+mn-ea"/>
                <a:cs typeface="Courier New" panose="02070309020205020404" pitchFamily="49" charset="0"/>
              </a:rPr>
              <a:t/>
            </a:r>
            <a:br>
              <a:rPr lang="en-US" sz="1600" dirty="0">
                <a:solidFill>
                  <a:schemeClr val="bg1"/>
                </a:solidFill>
                <a:latin typeface="Courier New" panose="02070309020205020404" pitchFamily="49" charset="0"/>
                <a:ea typeface="+mn-ea"/>
                <a:cs typeface="Courier New" panose="02070309020205020404" pitchFamily="49" charset="0"/>
              </a:rPr>
            </a:br>
            <a:r>
              <a:rPr lang="el-GR" sz="1600" dirty="0">
                <a:solidFill>
                  <a:schemeClr val="bg1"/>
                </a:solidFill>
                <a:latin typeface="Courier New" panose="02070309020205020404" pitchFamily="49" charset="0"/>
                <a:ea typeface="+mn-ea"/>
                <a:cs typeface="Courier New" panose="02070309020205020404" pitchFamily="49" charset="0"/>
              </a:rPr>
              <a:t>«Επιστήμες της Αγωγής - Εξ Αποστάσεως Εκπαίδευση  με την χρήση των ΤΠΕ (e-</a:t>
            </a:r>
            <a:r>
              <a:rPr lang="el-GR" sz="1600" dirty="0" err="1">
                <a:solidFill>
                  <a:schemeClr val="bg1"/>
                </a:solidFill>
                <a:latin typeface="Courier New" panose="02070309020205020404" pitchFamily="49" charset="0"/>
                <a:ea typeface="+mn-ea"/>
                <a:cs typeface="Courier New" panose="02070309020205020404" pitchFamily="49" charset="0"/>
              </a:rPr>
              <a:t>Learning</a:t>
            </a:r>
            <a:r>
              <a:rPr lang="el-GR" sz="1600" dirty="0">
                <a:solidFill>
                  <a:schemeClr val="bg1"/>
                </a:solidFill>
                <a:latin typeface="Courier New" panose="02070309020205020404" pitchFamily="49" charset="0"/>
                <a:ea typeface="+mn-ea"/>
                <a:cs typeface="Courier New" panose="02070309020205020404" pitchFamily="49" charset="0"/>
              </a:rPr>
              <a:t>)»</a:t>
            </a:r>
            <a:r>
              <a:rPr lang="el-GR" sz="1200" dirty="0">
                <a:solidFill>
                  <a:prstClr val="black"/>
                </a:solidFill>
                <a:latin typeface="Book Antiqua" panose="02040602050305030304" pitchFamily="18" charset="0"/>
                <a:ea typeface="+mn-ea"/>
                <a:cs typeface="+mn-cs"/>
              </a:rPr>
              <a:t/>
            </a:r>
            <a:br>
              <a:rPr lang="el-GR" sz="1200" dirty="0">
                <a:solidFill>
                  <a:prstClr val="black"/>
                </a:solidFill>
                <a:latin typeface="Book Antiqua" panose="02040602050305030304" pitchFamily="18" charset="0"/>
                <a:ea typeface="+mn-ea"/>
                <a:cs typeface="+mn-cs"/>
              </a:rPr>
            </a:br>
            <a:endParaRPr lang="el-GR" dirty="0">
              <a:solidFill>
                <a:schemeClr val="bg1"/>
              </a:solidFill>
            </a:endParaRPr>
          </a:p>
        </p:txBody>
      </p:sp>
      <p:sp>
        <p:nvSpPr>
          <p:cNvPr id="3" name="Υπότιτλος 2"/>
          <p:cNvSpPr>
            <a:spLocks noGrp="1"/>
          </p:cNvSpPr>
          <p:nvPr>
            <p:ph type="subTitle" idx="1"/>
          </p:nvPr>
        </p:nvSpPr>
        <p:spPr>
          <a:xfrm>
            <a:off x="1492828" y="5201147"/>
            <a:ext cx="10058400" cy="573669"/>
          </a:xfrm>
        </p:spPr>
        <p:txBody>
          <a:bodyPr>
            <a:normAutofit/>
          </a:bodyPr>
          <a:lstStyle/>
          <a:p>
            <a:r>
              <a:rPr lang="el-GR" dirty="0" smtClean="0">
                <a:solidFill>
                  <a:schemeClr val="bg1"/>
                </a:solidFill>
                <a:latin typeface="Courier New" panose="02070309020205020404" pitchFamily="49" charset="0"/>
                <a:cs typeface="Courier New" panose="02070309020205020404" pitchFamily="49" charset="0"/>
              </a:rPr>
              <a:t>Ε. Μανούσου      Μ. </a:t>
            </a:r>
            <a:r>
              <a:rPr lang="el-GR" dirty="0" err="1" smtClean="0">
                <a:solidFill>
                  <a:schemeClr val="bg1"/>
                </a:solidFill>
                <a:latin typeface="Courier New" panose="02070309020205020404" pitchFamily="49" charset="0"/>
                <a:cs typeface="Courier New" panose="02070309020205020404" pitchFamily="49" charset="0"/>
              </a:rPr>
              <a:t>Ιβρίντελη</a:t>
            </a:r>
            <a:r>
              <a:rPr lang="el-GR" dirty="0" smtClean="0">
                <a:solidFill>
                  <a:schemeClr val="bg1"/>
                </a:solidFill>
                <a:latin typeface="Courier New" panose="02070309020205020404" pitchFamily="49" charset="0"/>
                <a:cs typeface="Courier New" panose="02070309020205020404" pitchFamily="49" charset="0"/>
              </a:rPr>
              <a:t>     Χ. Παναγιωτακόπουλος</a:t>
            </a:r>
            <a:endParaRPr lang="el-GR" dirty="0">
              <a:solidFill>
                <a:schemeClr val="bg1"/>
              </a:solidFill>
              <a:latin typeface="Courier New" panose="02070309020205020404" pitchFamily="49" charset="0"/>
              <a:cs typeface="Courier New" panose="02070309020205020404" pitchFamily="49" charset="0"/>
            </a:endParaRPr>
          </a:p>
        </p:txBody>
      </p:sp>
      <p:sp>
        <p:nvSpPr>
          <p:cNvPr id="4" name="Τίτλος 1"/>
          <p:cNvSpPr txBox="1">
            <a:spLocks/>
          </p:cNvSpPr>
          <p:nvPr/>
        </p:nvSpPr>
        <p:spPr>
          <a:xfrm>
            <a:off x="2230582" y="1122508"/>
            <a:ext cx="7682346" cy="2680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70000"/>
              </a:lnSpc>
              <a:spcAft>
                <a:spcPct val="0"/>
              </a:spcAft>
            </a:pPr>
            <a:r>
              <a:rPr lang="el-GR" sz="2400" dirty="0" smtClean="0">
                <a:solidFill>
                  <a:schemeClr val="bg1"/>
                </a:solidFill>
                <a:latin typeface="Courier New" panose="02070309020205020404" pitchFamily="49" charset="0"/>
                <a:cs typeface="Courier New" panose="02070309020205020404" pitchFamily="49" charset="0"/>
              </a:rPr>
              <a:t>Ο </a:t>
            </a:r>
            <a:r>
              <a:rPr lang="el-GR" sz="2400" dirty="0">
                <a:solidFill>
                  <a:schemeClr val="bg1"/>
                </a:solidFill>
                <a:latin typeface="Courier New" panose="02070309020205020404" pitchFamily="49" charset="0"/>
                <a:cs typeface="Courier New" panose="02070309020205020404" pitchFamily="49" charset="0"/>
              </a:rPr>
              <a:t>ΣΧΕΔΙΑΣΜΟΣ ΚΑΙ Η ΕΦΑΡΜΟΓΗ ΕΝΟΣ ΔΙΑΔΙΚΤΥΑΚΟΥ ΠΕΡΙΒΑΛΛΟΝΤΟΣ ΜΕ ΣΤΟΧΟ ΤΗΝ ΕΝΙΣΧΥΣΗ ΤΗΣ ΓΟΝΕΙΚΗΣ </a:t>
            </a:r>
            <a:r>
              <a:rPr lang="el-GR" sz="2400" dirty="0" smtClean="0">
                <a:solidFill>
                  <a:schemeClr val="bg1"/>
                </a:solidFill>
                <a:latin typeface="Courier New" panose="02070309020205020404" pitchFamily="49" charset="0"/>
                <a:cs typeface="Courier New" panose="02070309020205020404" pitchFamily="49" charset="0"/>
              </a:rPr>
              <a:t>ΕΜΠΛΟΚΗΣ</a:t>
            </a:r>
            <a:r>
              <a:rPr lang="el-GR" sz="2400" dirty="0" smtClean="0">
                <a:solidFill>
                  <a:schemeClr val="bg1"/>
                </a:solidFill>
                <a:latin typeface="Courier New" panose="02070309020205020404" pitchFamily="49" charset="0"/>
                <a:ea typeface="+mn-ea"/>
                <a:cs typeface="Courier New" panose="02070309020205020404" pitchFamily="49" charset="0"/>
              </a:rPr>
              <a:t/>
            </a:r>
            <a:br>
              <a:rPr lang="el-GR" sz="2400" dirty="0" smtClean="0">
                <a:solidFill>
                  <a:schemeClr val="bg1"/>
                </a:solidFill>
                <a:latin typeface="Courier New" panose="02070309020205020404" pitchFamily="49" charset="0"/>
                <a:ea typeface="+mn-ea"/>
                <a:cs typeface="Courier New" panose="02070309020205020404" pitchFamily="49" charset="0"/>
              </a:rPr>
            </a:br>
            <a:endParaRPr lang="el-GR" sz="2400" dirty="0">
              <a:solidFill>
                <a:schemeClr val="bg1"/>
              </a:solidFill>
              <a:latin typeface="Courier New" panose="02070309020205020404" pitchFamily="49" charset="0"/>
              <a:cs typeface="Courier New" panose="02070309020205020404" pitchFamily="49" charset="0"/>
            </a:endParaRPr>
          </a:p>
        </p:txBody>
      </p:sp>
      <p:sp>
        <p:nvSpPr>
          <p:cNvPr id="6" name="Στρογγυλεμένο ορθογώνιο 5"/>
          <p:cNvSpPr/>
          <p:nvPr/>
        </p:nvSpPr>
        <p:spPr>
          <a:xfrm>
            <a:off x="2112819" y="1172731"/>
            <a:ext cx="7917873" cy="2296391"/>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Υπότιτλος 2"/>
          <p:cNvSpPr txBox="1">
            <a:spLocks/>
          </p:cNvSpPr>
          <p:nvPr/>
        </p:nvSpPr>
        <p:spPr>
          <a:xfrm>
            <a:off x="1215735" y="4643215"/>
            <a:ext cx="9144000"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000" dirty="0" smtClean="0">
                <a:solidFill>
                  <a:schemeClr val="bg1"/>
                </a:solidFill>
                <a:latin typeface="Courier New" panose="02070309020205020404" pitchFamily="49" charset="0"/>
                <a:cs typeface="Courier New" panose="02070309020205020404" pitchFamily="49" charset="0"/>
              </a:rPr>
              <a:t>Επιτροπή Κρίσης ΔΕ</a:t>
            </a:r>
          </a:p>
          <a:p>
            <a:endParaRPr lang="el-GR" dirty="0">
              <a:solidFill>
                <a:schemeClr val="bg1"/>
              </a:solidFill>
              <a:latin typeface="Times New Roman" panose="02020603050405020304" pitchFamily="18" charset="0"/>
              <a:cs typeface="Times New Roman" panose="02020603050405020304" pitchFamily="18" charset="0"/>
            </a:endParaRPr>
          </a:p>
        </p:txBody>
      </p:sp>
      <p:sp>
        <p:nvSpPr>
          <p:cNvPr id="8" name="Υπότιτλος 2"/>
          <p:cNvSpPr txBox="1">
            <a:spLocks/>
          </p:cNvSpPr>
          <p:nvPr/>
        </p:nvSpPr>
        <p:spPr>
          <a:xfrm>
            <a:off x="1326574" y="3815767"/>
            <a:ext cx="9144000"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err="1" smtClean="0">
                <a:solidFill>
                  <a:schemeClr val="bg1"/>
                </a:solidFill>
                <a:latin typeface="Courier New" panose="02070309020205020404" pitchFamily="49" charset="0"/>
                <a:cs typeface="Courier New" panose="02070309020205020404" pitchFamily="49" charset="0"/>
              </a:rPr>
              <a:t>Αντουράκης</a:t>
            </a:r>
            <a:r>
              <a:rPr lang="el-GR" dirty="0" smtClean="0">
                <a:solidFill>
                  <a:schemeClr val="bg1"/>
                </a:solidFill>
                <a:latin typeface="Courier New" panose="02070309020205020404" pitchFamily="49" charset="0"/>
                <a:cs typeface="Courier New" panose="02070309020205020404" pitchFamily="49" charset="0"/>
              </a:rPr>
              <a:t> Μάρκος</a:t>
            </a:r>
          </a:p>
          <a:p>
            <a:endParaRPr lang="el-GR" dirty="0">
              <a:solidFill>
                <a:schemeClr val="bg1"/>
              </a:solidFill>
              <a:latin typeface="Times New Roman" panose="02020603050405020304" pitchFamily="18" charset="0"/>
              <a:cs typeface="Times New Roman" panose="02020603050405020304" pitchFamily="18" charset="0"/>
            </a:endParaRPr>
          </a:p>
        </p:txBody>
      </p:sp>
      <p:sp>
        <p:nvSpPr>
          <p:cNvPr id="9" name="Υπότιτλος 2"/>
          <p:cNvSpPr txBox="1">
            <a:spLocks/>
          </p:cNvSpPr>
          <p:nvPr/>
        </p:nvSpPr>
        <p:spPr>
          <a:xfrm>
            <a:off x="9518073" y="5831454"/>
            <a:ext cx="2571146"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schemeClr val="bg1"/>
                </a:solidFill>
                <a:latin typeface="Times New Roman" panose="02020603050405020304" pitchFamily="18" charset="0"/>
                <a:cs typeface="Times New Roman" panose="02020603050405020304" pitchFamily="18" charset="0"/>
              </a:rPr>
              <a:t>Ρέθυμνο, 2019</a:t>
            </a:r>
          </a:p>
          <a:p>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128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427414" y="1156443"/>
            <a:ext cx="5607626" cy="752109"/>
          </a:xfrm>
        </p:spPr>
        <p:txBody>
          <a:bodyPr>
            <a:noAutofit/>
          </a:body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 </a:t>
            </a:r>
            <a:r>
              <a:rPr lang="el-GR" dirty="0" smtClean="0">
                <a:solidFill>
                  <a:schemeClr val="bg1"/>
                </a:solidFill>
                <a:latin typeface="Courier New" panose="02070309020205020404" pitchFamily="49" charset="0"/>
                <a:cs typeface="Courier New" panose="02070309020205020404" pitchFamily="49" charset="0"/>
              </a:rPr>
              <a:t>Πολλοί γονείς δηλώνουν πως…</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Θεωρητικό πλαίσιο</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9" name="Υπότιτλος 2"/>
          <p:cNvSpPr txBox="1">
            <a:spLocks/>
          </p:cNvSpPr>
          <p:nvPr/>
        </p:nvSpPr>
        <p:spPr>
          <a:xfrm>
            <a:off x="2096192" y="1881612"/>
            <a:ext cx="9196648" cy="7521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Ε</a:t>
            </a:r>
            <a:r>
              <a:rPr lang="el-GR" dirty="0" smtClean="0">
                <a:solidFill>
                  <a:schemeClr val="bg1"/>
                </a:solidFill>
                <a:latin typeface="Courier New" panose="02070309020205020404" pitchFamily="49" charset="0"/>
                <a:cs typeface="Courier New" panose="02070309020205020404" pitchFamily="49" charset="0"/>
              </a:rPr>
              <a:t>νώ έχουν την πρόθεση δεν γνωρίζουν πώς να υποστηρίξουν τα παιδιά τους.</a:t>
            </a:r>
            <a:endParaRPr lang="el-GR" dirty="0">
              <a:solidFill>
                <a:schemeClr val="bg1"/>
              </a:solidFill>
              <a:latin typeface="Courier New" panose="02070309020205020404" pitchFamily="49" charset="0"/>
              <a:cs typeface="Courier New" panose="02070309020205020404" pitchFamily="49" charset="0"/>
            </a:endParaRPr>
          </a:p>
        </p:txBody>
      </p:sp>
      <p:sp>
        <p:nvSpPr>
          <p:cNvPr id="10" name="Υπότιτλος 2"/>
          <p:cNvSpPr txBox="1">
            <a:spLocks/>
          </p:cNvSpPr>
          <p:nvPr/>
        </p:nvSpPr>
        <p:spPr>
          <a:xfrm>
            <a:off x="2096192" y="2844256"/>
            <a:ext cx="9318565" cy="7521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Ο</a:t>
            </a:r>
            <a:r>
              <a:rPr lang="el-GR" dirty="0" smtClean="0">
                <a:solidFill>
                  <a:schemeClr val="bg1"/>
                </a:solidFill>
                <a:latin typeface="Courier New" panose="02070309020205020404" pitchFamily="49" charset="0"/>
                <a:cs typeface="Courier New" panose="02070309020205020404" pitchFamily="49" charset="0"/>
              </a:rPr>
              <a:t> χρόνος και ο χώρος αποτελούν τα βασικότερα εμπόδια στον τομέα της επικοινωνίας τους με τον δάσκαλο.</a:t>
            </a:r>
            <a:endParaRPr lang="el-GR" dirty="0">
              <a:solidFill>
                <a:schemeClr val="bg1"/>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1250374" y="4583062"/>
            <a:ext cx="9844346" cy="7521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l-GR" dirty="0" smtClean="0">
                <a:solidFill>
                  <a:schemeClr val="bg1"/>
                </a:solidFill>
                <a:latin typeface="Courier New" panose="02070309020205020404" pitchFamily="49" charset="0"/>
                <a:cs typeface="Courier New" panose="02070309020205020404" pitchFamily="49" charset="0"/>
              </a:rPr>
              <a:t>Τα </a:t>
            </a:r>
            <a:r>
              <a:rPr lang="el-GR" dirty="0">
                <a:solidFill>
                  <a:schemeClr val="bg1"/>
                </a:solidFill>
                <a:latin typeface="Courier New" panose="02070309020205020404" pitchFamily="49" charset="0"/>
                <a:cs typeface="Courier New" panose="02070309020205020404" pitchFamily="49" charset="0"/>
              </a:rPr>
              <a:t>σχολεία θα έπρεπε να έχουν την υποχρέωση  και την ευθύνη να καλύψουν </a:t>
            </a:r>
            <a:r>
              <a:rPr lang="el-GR" dirty="0" smtClean="0">
                <a:solidFill>
                  <a:schemeClr val="bg1"/>
                </a:solidFill>
                <a:latin typeface="Courier New" panose="02070309020205020404" pitchFamily="49" charset="0"/>
                <a:cs typeface="Courier New" panose="02070309020205020404" pitchFamily="49" charset="0"/>
              </a:rPr>
              <a:t>το κενό της επικοινωνίας με τους γονείς </a:t>
            </a:r>
            <a:r>
              <a:rPr lang="el-GR" dirty="0">
                <a:solidFill>
                  <a:schemeClr val="bg1"/>
                </a:solidFill>
                <a:latin typeface="Courier New" panose="02070309020205020404" pitchFamily="49" charset="0"/>
                <a:cs typeface="Courier New" panose="02070309020205020404" pitchFamily="49" charset="0"/>
              </a:rPr>
              <a:t>(</a:t>
            </a:r>
            <a:r>
              <a:rPr lang="el-GR" dirty="0" err="1">
                <a:solidFill>
                  <a:schemeClr val="bg1"/>
                </a:solidFill>
                <a:latin typeface="Courier New" panose="02070309020205020404" pitchFamily="49" charset="0"/>
                <a:cs typeface="Courier New" panose="02070309020205020404" pitchFamily="49" charset="0"/>
              </a:rPr>
              <a:t>Epstein</a:t>
            </a:r>
            <a:r>
              <a:rPr lang="el-GR" dirty="0">
                <a:solidFill>
                  <a:schemeClr val="bg1"/>
                </a:solidFill>
                <a:latin typeface="Courier New" panose="02070309020205020404" pitchFamily="49" charset="0"/>
                <a:cs typeface="Courier New" panose="02070309020205020404" pitchFamily="49" charset="0"/>
              </a:rPr>
              <a:t>, 2010).</a:t>
            </a: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08" y="2025846"/>
            <a:ext cx="1147233" cy="403194"/>
          </a:xfrm>
          <a:prstGeom prst="rect">
            <a:avLst/>
          </a:prstGeom>
        </p:spPr>
      </p:pic>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08" y="2909740"/>
            <a:ext cx="1147233" cy="403194"/>
          </a:xfrm>
          <a:prstGeom prst="rect">
            <a:avLst/>
          </a:prstGeom>
        </p:spPr>
      </p:pic>
    </p:spTree>
    <p:extLst>
      <p:ext uri="{BB962C8B-B14F-4D97-AF65-F5344CB8AC3E}">
        <p14:creationId xmlns:p14="http://schemas.microsoft.com/office/powerpoint/2010/main" val="37187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428056" y="1751061"/>
            <a:ext cx="9681904" cy="262662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Η </a:t>
            </a:r>
            <a:r>
              <a:rPr lang="el-GR" dirty="0">
                <a:solidFill>
                  <a:schemeClr val="bg1"/>
                </a:solidFill>
                <a:latin typeface="Courier New" panose="02070309020205020404" pitchFamily="49" charset="0"/>
                <a:cs typeface="Courier New" panose="02070309020205020404" pitchFamily="49" charset="0"/>
              </a:rPr>
              <a:t>αξιοποίηση των </a:t>
            </a:r>
            <a:r>
              <a:rPr lang="el-GR" dirty="0" smtClean="0">
                <a:solidFill>
                  <a:schemeClr val="bg1"/>
                </a:solidFill>
                <a:latin typeface="Courier New" panose="02070309020205020404" pitchFamily="49" charset="0"/>
                <a:cs typeface="Courier New" panose="02070309020205020404" pitchFamily="49" charset="0"/>
              </a:rPr>
              <a:t>ΤΠΕ μπορεί </a:t>
            </a:r>
            <a:r>
              <a:rPr lang="el-GR" dirty="0">
                <a:solidFill>
                  <a:schemeClr val="bg1"/>
                </a:solidFill>
                <a:latin typeface="Courier New" panose="02070309020205020404" pitchFamily="49" charset="0"/>
                <a:cs typeface="Courier New" panose="02070309020205020404" pitchFamily="49" charset="0"/>
              </a:rPr>
              <a:t>να εξαλείψει τους χωροχρονικούς περιορισμούς και να δημιουργήσει το πλαίσιο </a:t>
            </a:r>
            <a:r>
              <a:rPr lang="el-GR" dirty="0" smtClean="0">
                <a:solidFill>
                  <a:schemeClr val="bg1"/>
                </a:solidFill>
                <a:latin typeface="Courier New" panose="02070309020205020404" pitchFamily="49" charset="0"/>
                <a:cs typeface="Courier New" panose="02070309020205020404" pitchFamily="49" charset="0"/>
              </a:rPr>
              <a:t>για μια </a:t>
            </a:r>
            <a:r>
              <a:rPr lang="el-GR" dirty="0">
                <a:solidFill>
                  <a:schemeClr val="bg1"/>
                </a:solidFill>
                <a:latin typeface="Courier New" panose="02070309020205020404" pitchFamily="49" charset="0"/>
                <a:cs typeface="Courier New" panose="02070309020205020404" pitchFamily="49" charset="0"/>
              </a:rPr>
              <a:t>ουσιαστική, αμφίδρομη και ευέλικτη μορφή επικοινωνίας και συνεργασίας, αλλά </a:t>
            </a:r>
            <a:r>
              <a:rPr lang="el-GR" dirty="0" smtClean="0">
                <a:solidFill>
                  <a:schemeClr val="bg1"/>
                </a:solidFill>
                <a:latin typeface="Courier New" panose="02070309020205020404" pitchFamily="49" charset="0"/>
                <a:cs typeface="Courier New" panose="02070309020205020404" pitchFamily="49" charset="0"/>
              </a:rPr>
              <a:t>και </a:t>
            </a:r>
            <a:r>
              <a:rPr lang="el-GR" dirty="0">
                <a:solidFill>
                  <a:schemeClr val="bg1"/>
                </a:solidFill>
                <a:latin typeface="Courier New" panose="02070309020205020404" pitchFamily="49" charset="0"/>
                <a:cs typeface="Courier New" panose="02070309020205020404" pitchFamily="49" charset="0"/>
              </a:rPr>
              <a:t>να </a:t>
            </a:r>
            <a:r>
              <a:rPr lang="el-GR" dirty="0" smtClean="0">
                <a:solidFill>
                  <a:schemeClr val="bg1"/>
                </a:solidFill>
                <a:latin typeface="Courier New" panose="02070309020205020404" pitchFamily="49" charset="0"/>
                <a:cs typeface="Courier New" panose="02070309020205020404" pitchFamily="49" charset="0"/>
              </a:rPr>
              <a:t>συμβάλει στην </a:t>
            </a:r>
            <a:r>
              <a:rPr lang="el-GR" dirty="0">
                <a:solidFill>
                  <a:schemeClr val="bg1"/>
                </a:solidFill>
                <a:latin typeface="Courier New" panose="02070309020205020404" pitchFamily="49" charset="0"/>
                <a:cs typeface="Courier New" panose="02070309020205020404" pitchFamily="49" charset="0"/>
              </a:rPr>
              <a:t>εφαρμογή δραστηριοτήτων, επιμορφωτικού χαρακτήρα για τους γονείς, με στόχο την ενίσχυση της γονεϊκής </a:t>
            </a:r>
            <a:r>
              <a:rPr lang="el-GR" dirty="0" smtClean="0">
                <a:solidFill>
                  <a:schemeClr val="bg1"/>
                </a:solidFill>
                <a:latin typeface="Courier New" panose="02070309020205020404" pitchFamily="49" charset="0"/>
                <a:cs typeface="Courier New" panose="02070309020205020404" pitchFamily="49" charset="0"/>
              </a:rPr>
              <a:t>εμπλοκής.</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Παραγόμενο εκπαιδευτικό υλικό</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53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90303" y="1220974"/>
            <a:ext cx="9681904" cy="66066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Το παρόν εκπαιδευτικό υλικό σχεδιάστηκε σύμφωνα με:</a:t>
            </a:r>
          </a:p>
        </p:txBody>
      </p:sp>
      <p:cxnSp>
        <p:nvCxnSpPr>
          <p:cNvPr id="11" name="Ευθεία γραμμή σύνδεσης 10"/>
          <p:cNvCxnSpPr/>
          <p:nvPr/>
        </p:nvCxnSpPr>
        <p:spPr>
          <a:xfrm flipV="1">
            <a:off x="1250374" y="524392"/>
            <a:ext cx="5004952"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Παραγόμενο εκπαιδευτικό υλικό</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05548" y="2521989"/>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7" name="Υπότιτλος 2"/>
          <p:cNvSpPr txBox="1">
            <a:spLocks/>
          </p:cNvSpPr>
          <p:nvPr/>
        </p:nvSpPr>
        <p:spPr>
          <a:xfrm>
            <a:off x="1569894" y="2243042"/>
            <a:ext cx="9681904" cy="6606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Τα χαρακτηριστικά του εκπαιδευτικού υλικού στην </a:t>
            </a:r>
            <a:r>
              <a:rPr lang="el-GR" dirty="0" err="1" smtClean="0">
                <a:solidFill>
                  <a:schemeClr val="bg1"/>
                </a:solidFill>
                <a:latin typeface="Courier New" panose="02070309020205020404" pitchFamily="49" charset="0"/>
                <a:cs typeface="Courier New" panose="02070309020205020404" pitchFamily="49" charset="0"/>
              </a:rPr>
              <a:t>εξΑΕ</a:t>
            </a:r>
            <a:endParaRPr lang="el-GR" dirty="0" smtClean="0">
              <a:solidFill>
                <a:schemeClr val="bg1"/>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1569894" y="2923236"/>
            <a:ext cx="9681904" cy="6606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Τις απαιτήσεις και προϋποθέσεις που τέθηκαν από τους γονείς </a:t>
            </a:r>
          </a:p>
        </p:txBody>
      </p:sp>
      <p:sp>
        <p:nvSpPr>
          <p:cNvPr id="9" name="Υπότιτλος 2"/>
          <p:cNvSpPr txBox="1">
            <a:spLocks/>
          </p:cNvSpPr>
          <p:nvPr/>
        </p:nvSpPr>
        <p:spPr>
          <a:xfrm>
            <a:off x="1569894" y="3944813"/>
            <a:ext cx="9681904" cy="6606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Τους στόχους ενίσχυσης της γονεϊκής εμπλοκής στους τομείς της γονεϊκής μέριμνας, της βοήθειας με τις κατ' οίκων εργασίες και της επικοινωνίας με τον δάσκαλο της τάξης</a:t>
            </a: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a:off x="293509" y="2250431"/>
            <a:ext cx="1008558" cy="354457"/>
          </a:xfrm>
          <a:prstGeom prst="rect">
            <a:avLst/>
          </a:prstGeom>
        </p:spPr>
      </p:pic>
      <p:pic>
        <p:nvPicPr>
          <p:cNvPr id="12" name="Εικόνα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a:off x="324884" y="3007634"/>
            <a:ext cx="1008558" cy="354457"/>
          </a:xfrm>
          <a:prstGeom prst="rect">
            <a:avLst/>
          </a:prstGeom>
        </p:spPr>
      </p:pic>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a:off x="293510" y="3944813"/>
            <a:ext cx="1008558" cy="354457"/>
          </a:xfrm>
          <a:prstGeom prst="rect">
            <a:avLst/>
          </a:prstGeom>
        </p:spPr>
      </p:pic>
      <p:pic>
        <p:nvPicPr>
          <p:cNvPr id="2" name="Εικόνα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1798" y="91070"/>
            <a:ext cx="692869" cy="866644"/>
          </a:xfrm>
          <a:prstGeom prst="rect">
            <a:avLst/>
          </a:prstGeom>
        </p:spPr>
      </p:pic>
    </p:spTree>
    <p:extLst>
      <p:ext uri="{BB962C8B-B14F-4D97-AF65-F5344CB8AC3E}">
        <p14:creationId xmlns:p14="http://schemas.microsoft.com/office/powerpoint/2010/main" val="19561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4359217" y="1022191"/>
            <a:ext cx="3075364" cy="50064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Ποιοτική έρευνα</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Μεθοδολογία Έρευνας</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75167" y="2847996"/>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374" y="550534"/>
            <a:ext cx="2067556" cy="1183601"/>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21" y="1935942"/>
            <a:ext cx="2423160" cy="1225627"/>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171" y="3267173"/>
            <a:ext cx="2420076" cy="1024148"/>
          </a:xfrm>
          <a:prstGeom prst="rect">
            <a:avLst/>
          </a:prstGeom>
        </p:spPr>
      </p:pic>
      <p:pic>
        <p:nvPicPr>
          <p:cNvPr id="8" name="Εικόνα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0090" y="1090788"/>
            <a:ext cx="1143000" cy="401706"/>
          </a:xfrm>
          <a:prstGeom prst="rect">
            <a:avLst/>
          </a:prstGeom>
        </p:spPr>
      </p:pic>
      <p:pic>
        <p:nvPicPr>
          <p:cNvPr id="14" name="Εικόνα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581" y="1065126"/>
            <a:ext cx="1143000" cy="401706"/>
          </a:xfrm>
          <a:prstGeom prst="rect">
            <a:avLst/>
          </a:prstGeom>
        </p:spPr>
      </p:pic>
      <p:pic>
        <p:nvPicPr>
          <p:cNvPr id="15" name="Εικόνα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262" y="3652971"/>
            <a:ext cx="1143000" cy="401706"/>
          </a:xfrm>
          <a:prstGeom prst="rect">
            <a:avLst/>
          </a:prstGeom>
        </p:spPr>
      </p:pic>
      <p:pic>
        <p:nvPicPr>
          <p:cNvPr id="17" name="Εικόνα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262" y="2371898"/>
            <a:ext cx="1143000" cy="401706"/>
          </a:xfrm>
          <a:prstGeom prst="rect">
            <a:avLst/>
          </a:prstGeom>
        </p:spPr>
      </p:pic>
      <p:sp>
        <p:nvSpPr>
          <p:cNvPr id="19" name="Υπότιτλος 2"/>
          <p:cNvSpPr txBox="1">
            <a:spLocks/>
          </p:cNvSpPr>
          <p:nvPr/>
        </p:nvSpPr>
        <p:spPr>
          <a:xfrm>
            <a:off x="4894118" y="2297510"/>
            <a:ext cx="3075364"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Π</a:t>
            </a:r>
            <a:r>
              <a:rPr lang="el-GR" dirty="0" smtClean="0">
                <a:solidFill>
                  <a:schemeClr val="bg1"/>
                </a:solidFill>
                <a:latin typeface="Courier New" panose="02070309020205020404" pitchFamily="49" charset="0"/>
                <a:cs typeface="Courier New" panose="02070309020205020404" pitchFamily="49" charset="0"/>
              </a:rPr>
              <a:t>αρατήρηση</a:t>
            </a:r>
            <a:endParaRPr lang="el-GR" dirty="0">
              <a:solidFill>
                <a:schemeClr val="bg1"/>
              </a:solidFill>
              <a:latin typeface="Courier New" panose="02070309020205020404" pitchFamily="49" charset="0"/>
              <a:cs typeface="Courier New" panose="02070309020205020404" pitchFamily="49" charset="0"/>
            </a:endParaRPr>
          </a:p>
        </p:txBody>
      </p:sp>
      <p:sp>
        <p:nvSpPr>
          <p:cNvPr id="20" name="Υπότιτλος 2"/>
          <p:cNvSpPr txBox="1">
            <a:spLocks/>
          </p:cNvSpPr>
          <p:nvPr/>
        </p:nvSpPr>
        <p:spPr>
          <a:xfrm>
            <a:off x="8650486" y="1015654"/>
            <a:ext cx="3075364"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Έρευνα δράσης</a:t>
            </a:r>
            <a:endParaRPr lang="el-GR" dirty="0">
              <a:solidFill>
                <a:schemeClr val="bg1"/>
              </a:solidFill>
              <a:latin typeface="Courier New" panose="02070309020205020404" pitchFamily="49" charset="0"/>
              <a:cs typeface="Courier New" panose="02070309020205020404" pitchFamily="49" charset="0"/>
            </a:endParaRPr>
          </a:p>
        </p:txBody>
      </p:sp>
      <p:pic>
        <p:nvPicPr>
          <p:cNvPr id="21" name="Εικόνα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327255">
            <a:off x="3676341" y="1963615"/>
            <a:ext cx="1143000" cy="401706"/>
          </a:xfrm>
          <a:prstGeom prst="rect">
            <a:avLst/>
          </a:prstGeom>
        </p:spPr>
      </p:pic>
      <p:pic>
        <p:nvPicPr>
          <p:cNvPr id="22" name="Εικόνα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42466">
            <a:off x="3690348" y="2771388"/>
            <a:ext cx="1143000" cy="401706"/>
          </a:xfrm>
          <a:prstGeom prst="rect">
            <a:avLst/>
          </a:prstGeom>
        </p:spPr>
      </p:pic>
      <p:sp>
        <p:nvSpPr>
          <p:cNvPr id="23" name="Υπότιτλος 2"/>
          <p:cNvSpPr txBox="1">
            <a:spLocks/>
          </p:cNvSpPr>
          <p:nvPr/>
        </p:nvSpPr>
        <p:spPr>
          <a:xfrm>
            <a:off x="4867448" y="1674739"/>
            <a:ext cx="3710133"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Εκπαιδευτικό Υλικό</a:t>
            </a:r>
            <a:endParaRPr lang="el-GR" dirty="0">
              <a:solidFill>
                <a:schemeClr val="bg1"/>
              </a:solidFill>
              <a:latin typeface="Courier New" panose="02070309020205020404" pitchFamily="49" charset="0"/>
              <a:cs typeface="Courier New" panose="02070309020205020404" pitchFamily="49" charset="0"/>
            </a:endParaRPr>
          </a:p>
        </p:txBody>
      </p:sp>
      <p:sp>
        <p:nvSpPr>
          <p:cNvPr id="24" name="Υπότιτλος 2"/>
          <p:cNvSpPr txBox="1">
            <a:spLocks/>
          </p:cNvSpPr>
          <p:nvPr/>
        </p:nvSpPr>
        <p:spPr>
          <a:xfrm>
            <a:off x="4908667" y="2926884"/>
            <a:ext cx="6816092"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Ατομικές/ ημιδομημένες συνεντεύξεις</a:t>
            </a:r>
            <a:endParaRPr lang="el-GR" dirty="0">
              <a:solidFill>
                <a:schemeClr val="bg1"/>
              </a:solidFill>
              <a:latin typeface="Courier New" panose="02070309020205020404" pitchFamily="49" charset="0"/>
              <a:cs typeface="Courier New" panose="02070309020205020404" pitchFamily="49" charset="0"/>
            </a:endParaRPr>
          </a:p>
        </p:txBody>
      </p:sp>
      <p:sp>
        <p:nvSpPr>
          <p:cNvPr id="25" name="Υπότιτλος 2"/>
          <p:cNvSpPr txBox="1">
            <a:spLocks/>
          </p:cNvSpPr>
          <p:nvPr/>
        </p:nvSpPr>
        <p:spPr>
          <a:xfrm>
            <a:off x="4954904" y="3640087"/>
            <a:ext cx="6300357"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6 γονείς και μαθητές Α΄ Δημοτικού</a:t>
            </a:r>
            <a:endParaRPr lang="el-GR" dirty="0">
              <a:solidFill>
                <a:schemeClr val="bg1"/>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634" y="4407575"/>
            <a:ext cx="2473035" cy="1066273"/>
          </a:xfrm>
          <a:prstGeom prst="rect">
            <a:avLst/>
          </a:prstGeom>
        </p:spPr>
      </p:pic>
      <p:pic>
        <p:nvPicPr>
          <p:cNvPr id="26" name="Εικόνα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12431">
            <a:off x="3769823" y="4804700"/>
            <a:ext cx="1143000" cy="401706"/>
          </a:xfrm>
          <a:prstGeom prst="rect">
            <a:avLst/>
          </a:prstGeom>
        </p:spPr>
      </p:pic>
      <p:sp>
        <p:nvSpPr>
          <p:cNvPr id="27" name="Υπότιτλος 2"/>
          <p:cNvSpPr txBox="1">
            <a:spLocks/>
          </p:cNvSpPr>
          <p:nvPr/>
        </p:nvSpPr>
        <p:spPr>
          <a:xfrm>
            <a:off x="4933008" y="4789733"/>
            <a:ext cx="6300357"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Οκτώβριος (Σχεδιασμός Ε.Υ) </a:t>
            </a:r>
            <a:endParaRPr lang="el-GR" dirty="0">
              <a:solidFill>
                <a:schemeClr val="bg1"/>
              </a:solidFill>
              <a:latin typeface="Courier New" panose="02070309020205020404" pitchFamily="49" charset="0"/>
              <a:cs typeface="Courier New" panose="02070309020205020404" pitchFamily="49" charset="0"/>
            </a:endParaRPr>
          </a:p>
        </p:txBody>
      </p:sp>
      <p:pic>
        <p:nvPicPr>
          <p:cNvPr id="28" name="Εικόνα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86518">
            <a:off x="3724380" y="4451411"/>
            <a:ext cx="1143000" cy="401706"/>
          </a:xfrm>
          <a:prstGeom prst="rect">
            <a:avLst/>
          </a:prstGeom>
        </p:spPr>
      </p:pic>
      <p:pic>
        <p:nvPicPr>
          <p:cNvPr id="29" name="Εικόνα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50639">
            <a:off x="3652395" y="5449032"/>
            <a:ext cx="1235713" cy="401706"/>
          </a:xfrm>
          <a:prstGeom prst="rect">
            <a:avLst/>
          </a:prstGeom>
        </p:spPr>
      </p:pic>
      <p:sp>
        <p:nvSpPr>
          <p:cNvPr id="30" name="Υπότιτλος 2"/>
          <p:cNvSpPr txBox="1">
            <a:spLocks/>
          </p:cNvSpPr>
          <p:nvPr/>
        </p:nvSpPr>
        <p:spPr>
          <a:xfrm>
            <a:off x="4933008" y="5718903"/>
            <a:ext cx="6791751"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Ιανουάριος 2019 (Συνέντευξη </a:t>
            </a:r>
            <a:r>
              <a:rPr lang="el-GR" dirty="0" err="1" smtClean="0">
                <a:solidFill>
                  <a:schemeClr val="bg1"/>
                </a:solidFill>
                <a:latin typeface="Courier New" panose="02070309020205020404" pitchFamily="49" charset="0"/>
                <a:cs typeface="Courier New" panose="02070309020205020404" pitchFamily="49" charset="0"/>
              </a:rPr>
              <a:t>Β΄Φάσης</a:t>
            </a:r>
            <a:r>
              <a:rPr lang="el-GR" dirty="0" smtClean="0">
                <a:solidFill>
                  <a:schemeClr val="bg1"/>
                </a:solidFill>
                <a:latin typeface="Courier New" panose="02070309020205020404" pitchFamily="49" charset="0"/>
                <a:cs typeface="Courier New" panose="02070309020205020404" pitchFamily="49" charset="0"/>
              </a:rPr>
              <a:t>)</a:t>
            </a:r>
            <a:endParaRPr lang="el-GR" dirty="0">
              <a:solidFill>
                <a:schemeClr val="bg1"/>
              </a:solidFill>
              <a:latin typeface="Courier New" panose="02070309020205020404" pitchFamily="49" charset="0"/>
              <a:cs typeface="Courier New" panose="02070309020205020404" pitchFamily="49" charset="0"/>
            </a:endParaRPr>
          </a:p>
        </p:txBody>
      </p:sp>
      <p:sp>
        <p:nvSpPr>
          <p:cNvPr id="31" name="Υπότιτλος 2"/>
          <p:cNvSpPr txBox="1">
            <a:spLocks/>
          </p:cNvSpPr>
          <p:nvPr/>
        </p:nvSpPr>
        <p:spPr>
          <a:xfrm>
            <a:off x="4919139" y="4264643"/>
            <a:ext cx="6300357"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Σεπτέμβριος (Συνέντευξη Α΄ </a:t>
            </a:r>
            <a:r>
              <a:rPr lang="el-GR" dirty="0">
                <a:solidFill>
                  <a:schemeClr val="bg1"/>
                </a:solidFill>
                <a:latin typeface="Courier New" panose="02070309020205020404" pitchFamily="49" charset="0"/>
                <a:cs typeface="Courier New" panose="02070309020205020404" pitchFamily="49" charset="0"/>
              </a:rPr>
              <a:t>Φ</a:t>
            </a:r>
            <a:r>
              <a:rPr lang="el-GR" dirty="0" smtClean="0">
                <a:solidFill>
                  <a:schemeClr val="bg1"/>
                </a:solidFill>
                <a:latin typeface="Courier New" panose="02070309020205020404" pitchFamily="49" charset="0"/>
                <a:cs typeface="Courier New" panose="02070309020205020404" pitchFamily="49" charset="0"/>
              </a:rPr>
              <a:t>άσης)</a:t>
            </a:r>
            <a:endParaRPr lang="el-GR" dirty="0">
              <a:solidFill>
                <a:schemeClr val="bg1"/>
              </a:solidFill>
              <a:latin typeface="Courier New" panose="02070309020205020404" pitchFamily="49" charset="0"/>
              <a:cs typeface="Courier New" panose="02070309020205020404" pitchFamily="49" charset="0"/>
            </a:endParaRPr>
          </a:p>
        </p:txBody>
      </p:sp>
      <p:pic>
        <p:nvPicPr>
          <p:cNvPr id="32" name="Εικόνα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30303">
            <a:off x="3798825" y="5113970"/>
            <a:ext cx="1143000" cy="401706"/>
          </a:xfrm>
          <a:prstGeom prst="rect">
            <a:avLst/>
          </a:prstGeom>
        </p:spPr>
      </p:pic>
      <p:sp>
        <p:nvSpPr>
          <p:cNvPr id="33" name="Υπότιτλος 2"/>
          <p:cNvSpPr txBox="1">
            <a:spLocks/>
          </p:cNvSpPr>
          <p:nvPr/>
        </p:nvSpPr>
        <p:spPr>
          <a:xfrm>
            <a:off x="4933007" y="5254318"/>
            <a:ext cx="6791752"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Νοέμβριος-Δεκέμβριος (Εφαρμογή Ε.Υ.)</a:t>
            </a:r>
            <a:endParaRPr lang="el-GR"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36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9" grpId="0" build="p"/>
      <p:bldP spid="20" grpId="0" build="p"/>
      <p:bldP spid="23" grpId="0" build="p"/>
      <p:bldP spid="24" grpId="0" build="p"/>
      <p:bldP spid="25" grpId="0" build="p"/>
      <p:bldP spid="27" grpId="0" build="p"/>
      <p:bldP spid="30" grpId="0" build="p"/>
      <p:bldP spid="31" grpId="0" build="p"/>
      <p:bldP spid="3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428056" y="1751062"/>
            <a:ext cx="9681904" cy="1521528"/>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Η </a:t>
            </a:r>
            <a:r>
              <a:rPr lang="el-GR" dirty="0">
                <a:solidFill>
                  <a:schemeClr val="bg1"/>
                </a:solidFill>
                <a:latin typeface="Courier New" panose="02070309020205020404" pitchFamily="49" charset="0"/>
                <a:cs typeface="Courier New" panose="02070309020205020404" pitchFamily="49" charset="0"/>
              </a:rPr>
              <a:t>πλειοψηφία των γονέων αναγνωρίζει ως γονεϊκή εμπλοκή τη βοήθεια με τις κατ’ οίκον εργασίες, την γονεϊκή μέριμνα και την επικοινωνία με τον δάσκαλο της τάξης.</a:t>
            </a: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6" name="Υπότιτλος 2"/>
          <p:cNvSpPr txBox="1">
            <a:spLocks/>
          </p:cNvSpPr>
          <p:nvPr/>
        </p:nvSpPr>
        <p:spPr>
          <a:xfrm>
            <a:off x="1428056" y="3391446"/>
            <a:ext cx="9695586" cy="1260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Ως </a:t>
            </a:r>
            <a:r>
              <a:rPr lang="el-GR" dirty="0">
                <a:solidFill>
                  <a:prstClr val="white"/>
                </a:solidFill>
                <a:latin typeface="Courier New" panose="02070309020205020404" pitchFamily="49" charset="0"/>
                <a:cs typeface="Courier New" panose="02070309020205020404" pitchFamily="49" charset="0"/>
              </a:rPr>
              <a:t>παράγοντες που επηρεάζουν την εμπλοκή τους ανέφεραν την έλλειψη χρόνου, την απόσταση και τη δυσκολία </a:t>
            </a:r>
            <a:r>
              <a:rPr lang="el-GR" dirty="0" smtClean="0">
                <a:solidFill>
                  <a:prstClr val="white"/>
                </a:solidFill>
                <a:latin typeface="Courier New" panose="02070309020205020404" pitchFamily="49" charset="0"/>
                <a:cs typeface="Courier New" panose="02070309020205020404" pitchFamily="49" charset="0"/>
              </a:rPr>
              <a:t>μετακίνησης</a:t>
            </a:r>
            <a:r>
              <a:rPr lang="en-US" dirty="0" smtClean="0">
                <a:solidFill>
                  <a:prstClr val="white"/>
                </a:solidFill>
                <a:latin typeface="Courier New" panose="02070309020205020404" pitchFamily="49" charset="0"/>
                <a:cs typeface="Courier New" panose="02070309020205020404" pitchFamily="49" charset="0"/>
              </a:rPr>
              <a:t>.</a:t>
            </a:r>
            <a:endParaRPr lang="el-GR"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3103">
            <a:off x="3479913" y="520413"/>
            <a:ext cx="5361709" cy="1142277"/>
          </a:xfrm>
          <a:prstGeom prst="rect">
            <a:avLst/>
          </a:prstGeom>
        </p:spPr>
      </p:pic>
      <p:sp>
        <p:nvSpPr>
          <p:cNvPr id="10" name="Υπότιτλος 2"/>
          <p:cNvSpPr txBox="1">
            <a:spLocks/>
          </p:cNvSpPr>
          <p:nvPr/>
        </p:nvSpPr>
        <p:spPr>
          <a:xfrm>
            <a:off x="1428056" y="4651459"/>
            <a:ext cx="9695586" cy="1260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1407533" y="4651458"/>
            <a:ext cx="9695586" cy="1260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Γ.2</a:t>
            </a:r>
            <a:r>
              <a:rPr lang="el-GR" sz="2300" i="1" dirty="0" smtClean="0">
                <a:solidFill>
                  <a:prstClr val="white"/>
                </a:solidFill>
                <a:latin typeface="Courier New" panose="02070309020205020404" pitchFamily="49" charset="0"/>
                <a:cs typeface="Courier New" panose="02070309020205020404" pitchFamily="49" charset="0"/>
              </a:rPr>
              <a:t>:«…δεν </a:t>
            </a:r>
            <a:r>
              <a:rPr lang="el-GR" sz="2300" i="1" dirty="0">
                <a:solidFill>
                  <a:prstClr val="white"/>
                </a:solidFill>
                <a:latin typeface="Courier New" panose="02070309020205020404" pitchFamily="49" charset="0"/>
                <a:cs typeface="Courier New" panose="02070309020205020404" pitchFamily="49" charset="0"/>
              </a:rPr>
              <a:t>υπάρχει πάντα χρόνος να παραστείς στη συνάντηση γονέων ή να επισκεφτείς κάποια άλλη στιγμή το σχολείο για να μιλήσεις με τον δάσκαλο ή τη δασκάλα». </a:t>
            </a:r>
          </a:p>
        </p:txBody>
      </p:sp>
      <p:pic>
        <p:nvPicPr>
          <p:cNvPr id="14" name="Εικόνα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8" y="1751062"/>
            <a:ext cx="894186" cy="442087"/>
          </a:xfrm>
          <a:prstGeom prst="rect">
            <a:avLst/>
          </a:prstGeom>
        </p:spPr>
      </p:pic>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8" y="3391446"/>
            <a:ext cx="894186" cy="442087"/>
          </a:xfrm>
          <a:prstGeom prst="rect">
            <a:avLst/>
          </a:prstGeom>
        </p:spPr>
      </p:pic>
      <p:sp>
        <p:nvSpPr>
          <p:cNvPr id="18" name="Επεξήγηση με στρογγυλεμένο παραλληλόγραμμο 17"/>
          <p:cNvSpPr/>
          <p:nvPr/>
        </p:nvSpPr>
        <p:spPr>
          <a:xfrm>
            <a:off x="1350386" y="4624955"/>
            <a:ext cx="9752733" cy="1432945"/>
          </a:xfrm>
          <a:prstGeom prst="wedgeRoundRectCallout">
            <a:avLst>
              <a:gd name="adj1" fmla="val 58151"/>
              <a:gd name="adj2" fmla="val 47948"/>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191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6" grpId="0" build="p"/>
      <p:bldP spid="10" grpId="0" build="p"/>
      <p:bldP spid="12" grpId="0" build="p"/>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924627" y="1711071"/>
            <a:ext cx="10243686" cy="1521528"/>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Γ.4: </a:t>
            </a:r>
            <a:r>
              <a:rPr lang="el-GR" sz="2300" i="1" dirty="0" smtClean="0">
                <a:solidFill>
                  <a:schemeClr val="bg1"/>
                </a:solidFill>
                <a:latin typeface="Courier New" panose="02070309020205020404" pitchFamily="49" charset="0"/>
                <a:cs typeface="Courier New" panose="02070309020205020404" pitchFamily="49" charset="0"/>
              </a:rPr>
              <a:t>«Λόγω </a:t>
            </a:r>
            <a:r>
              <a:rPr lang="el-GR" sz="2300" i="1" dirty="0">
                <a:solidFill>
                  <a:schemeClr val="bg1"/>
                </a:solidFill>
                <a:latin typeface="Courier New" panose="02070309020205020404" pitchFamily="49" charset="0"/>
                <a:cs typeface="Courier New" panose="02070309020205020404" pitchFamily="49" charset="0"/>
              </a:rPr>
              <a:t>δουλειάς, δεν μπορώ να έρχομαι συχνά να ρωτάω, προσπαθώ να έχω μια τηλεφωνική επικοινωνία, στις ώρες γραφείου αλλά και αυτό δεν είναι πάντα εύκολο. Αλλά και από το τηλέφωνο τι να πρωτοπείς;».</a:t>
            </a: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3103">
            <a:off x="3170409" y="438968"/>
            <a:ext cx="5361709" cy="1142277"/>
          </a:xfrm>
          <a:prstGeom prst="rect">
            <a:avLst/>
          </a:prstGeom>
        </p:spPr>
      </p:pic>
      <p:sp>
        <p:nvSpPr>
          <p:cNvPr id="9" name="Υπότιτλος 2"/>
          <p:cNvSpPr txBox="1">
            <a:spLocks/>
          </p:cNvSpPr>
          <p:nvPr/>
        </p:nvSpPr>
        <p:spPr>
          <a:xfrm>
            <a:off x="866274" y="4756256"/>
            <a:ext cx="10236845" cy="1260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prstClr val="white"/>
                </a:solidFill>
                <a:latin typeface="Courier New" panose="02070309020205020404" pitchFamily="49" charset="0"/>
                <a:cs typeface="Courier New" panose="02070309020205020404" pitchFamily="49" charset="0"/>
              </a:rPr>
              <a:t>Γ.3</a:t>
            </a:r>
            <a:r>
              <a:rPr lang="el-GR" dirty="0" smtClean="0">
                <a:solidFill>
                  <a:prstClr val="white"/>
                </a:solidFill>
                <a:latin typeface="Courier New" panose="02070309020205020404" pitchFamily="49" charset="0"/>
                <a:cs typeface="Courier New" panose="02070309020205020404" pitchFamily="49" charset="0"/>
              </a:rPr>
              <a:t>: «</a:t>
            </a:r>
            <a:r>
              <a:rPr lang="el-GR" sz="2300" i="1" dirty="0">
                <a:solidFill>
                  <a:prstClr val="white"/>
                </a:solidFill>
                <a:latin typeface="Courier New" panose="02070309020205020404" pitchFamily="49" charset="0"/>
                <a:cs typeface="Courier New" panose="02070309020205020404" pitchFamily="49" charset="0"/>
              </a:rPr>
              <a:t>Πολλές φορές δεν ξέρουμε αν ο τρόπος που τα βοηθάμε είναι ο σωστός και αν τα αποπροσανατολίζουμε από αυτά που λέει ο </a:t>
            </a:r>
            <a:r>
              <a:rPr lang="el-GR" sz="2300" i="1" dirty="0" smtClean="0">
                <a:solidFill>
                  <a:prstClr val="white"/>
                </a:solidFill>
                <a:latin typeface="Courier New" panose="02070309020205020404" pitchFamily="49" charset="0"/>
                <a:cs typeface="Courier New" panose="02070309020205020404" pitchFamily="49" charset="0"/>
              </a:rPr>
              <a:t>δάσκαλος»</a:t>
            </a:r>
            <a:endParaRPr lang="el-GR" sz="2300" i="1" dirty="0">
              <a:solidFill>
                <a:prstClr val="white"/>
              </a:solidFill>
              <a:latin typeface="Courier New" panose="02070309020205020404" pitchFamily="49" charset="0"/>
              <a:cs typeface="Courier New" panose="02070309020205020404" pitchFamily="49" charset="0"/>
            </a:endParaRPr>
          </a:p>
        </p:txBody>
      </p:sp>
      <p:sp>
        <p:nvSpPr>
          <p:cNvPr id="10" name="Υπότιτλος 2"/>
          <p:cNvSpPr txBox="1">
            <a:spLocks/>
          </p:cNvSpPr>
          <p:nvPr/>
        </p:nvSpPr>
        <p:spPr>
          <a:xfrm>
            <a:off x="1414374" y="3491395"/>
            <a:ext cx="9695586" cy="1260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Κάποιοι </a:t>
            </a:r>
            <a:r>
              <a:rPr lang="el-GR" dirty="0">
                <a:solidFill>
                  <a:prstClr val="white"/>
                </a:solidFill>
                <a:latin typeface="Courier New" panose="02070309020205020404" pitchFamily="49" charset="0"/>
                <a:cs typeface="Courier New" panose="02070309020205020404" pitchFamily="49" charset="0"/>
              </a:rPr>
              <a:t>γονείς αισθάνονται ανασφάλεια καθώς δηλώνουν πως δεν ξέρουν αν ο τρόπος που βοηθάνε τα παιδιά τους στο σπίτι είναι ο σωστός</a:t>
            </a:r>
            <a:r>
              <a:rPr lang="en-US" dirty="0" smtClean="0">
                <a:solidFill>
                  <a:prstClr val="white"/>
                </a:solidFill>
                <a:latin typeface="Courier New" panose="02070309020205020404" pitchFamily="49" charset="0"/>
                <a:cs typeface="Courier New" panose="02070309020205020404" pitchFamily="49" charset="0"/>
              </a:rPr>
              <a:t>.</a:t>
            </a:r>
            <a:endParaRPr lang="el-GR" dirty="0">
              <a:solidFill>
                <a:prstClr val="white"/>
              </a:solidFill>
              <a:latin typeface="Courier New" panose="02070309020205020404" pitchFamily="49" charset="0"/>
              <a:cs typeface="Courier New" panose="02070309020205020404" pitchFamily="49" charset="0"/>
            </a:endParaRPr>
          </a:p>
        </p:txBody>
      </p:sp>
      <p:pic>
        <p:nvPicPr>
          <p:cNvPr id="14" name="Εικόνα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82" y="3566753"/>
            <a:ext cx="894186" cy="442087"/>
          </a:xfrm>
          <a:prstGeom prst="rect">
            <a:avLst/>
          </a:prstGeom>
        </p:spPr>
      </p:pic>
      <p:sp>
        <p:nvSpPr>
          <p:cNvPr id="17" name="Επεξήγηση με στρογγυλεμένο παραλληλόγραμμο 16"/>
          <p:cNvSpPr/>
          <p:nvPr/>
        </p:nvSpPr>
        <p:spPr>
          <a:xfrm>
            <a:off x="730827" y="1606826"/>
            <a:ext cx="10379133" cy="1780610"/>
          </a:xfrm>
          <a:prstGeom prst="wedgeRoundRectCallout">
            <a:avLst>
              <a:gd name="adj1" fmla="val 58293"/>
              <a:gd name="adj2" fmla="val 52425"/>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Επεξήγηση με στρογγυλεμένο παραλληλόγραμμο 17"/>
          <p:cNvSpPr/>
          <p:nvPr/>
        </p:nvSpPr>
        <p:spPr>
          <a:xfrm>
            <a:off x="730828" y="4677010"/>
            <a:ext cx="10437486" cy="1235417"/>
          </a:xfrm>
          <a:prstGeom prst="wedgeRoundRectCallout">
            <a:avLst>
              <a:gd name="adj1" fmla="val 57309"/>
              <a:gd name="adj2" fmla="val 51690"/>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613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248119" y="1478287"/>
            <a:ext cx="9596699" cy="921623"/>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Αναφορικά με </a:t>
            </a:r>
            <a:r>
              <a:rPr lang="el-GR" dirty="0">
                <a:solidFill>
                  <a:schemeClr val="bg1"/>
                </a:solidFill>
                <a:latin typeface="Courier New" panose="02070309020205020404" pitchFamily="49" charset="0"/>
                <a:cs typeface="Courier New" panose="02070309020205020404" pitchFamily="49" charset="0"/>
              </a:rPr>
              <a:t>το διαδικτυακό </a:t>
            </a:r>
            <a:r>
              <a:rPr lang="el-GR" dirty="0" smtClean="0">
                <a:solidFill>
                  <a:schemeClr val="bg1"/>
                </a:solidFill>
                <a:latin typeface="Courier New" panose="02070309020205020404" pitchFamily="49" charset="0"/>
                <a:cs typeface="Courier New" panose="02070309020205020404" pitchFamily="49" charset="0"/>
              </a:rPr>
              <a:t>περιβάλλον </a:t>
            </a:r>
            <a:r>
              <a:rPr lang="el-GR" dirty="0">
                <a:solidFill>
                  <a:schemeClr val="bg1"/>
                </a:solidFill>
                <a:latin typeface="Courier New" panose="02070309020205020404" pitchFamily="49" charset="0"/>
                <a:cs typeface="Courier New" panose="02070309020205020404" pitchFamily="49" charset="0"/>
              </a:rPr>
              <a:t>δήλωσαν πως επιθυμούν να </a:t>
            </a:r>
            <a:r>
              <a:rPr lang="el-GR" dirty="0" smtClean="0">
                <a:solidFill>
                  <a:schemeClr val="bg1"/>
                </a:solidFill>
                <a:latin typeface="Courier New" panose="02070309020205020404" pitchFamily="49" charset="0"/>
                <a:cs typeface="Courier New" panose="02070309020205020404" pitchFamily="49" charset="0"/>
              </a:rPr>
              <a:t>είναι:</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6" name="Υπότιτλος 2"/>
          <p:cNvSpPr txBox="1">
            <a:spLocks/>
          </p:cNvSpPr>
          <p:nvPr/>
        </p:nvSpPr>
        <p:spPr>
          <a:xfrm>
            <a:off x="4621348" y="2354773"/>
            <a:ext cx="1908702" cy="52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prstClr val="white"/>
                </a:solidFill>
                <a:latin typeface="Courier New" panose="02070309020205020404" pitchFamily="49" charset="0"/>
                <a:cs typeface="Courier New" panose="02070309020205020404" pitchFamily="49" charset="0"/>
              </a:rPr>
              <a:t>ε</a:t>
            </a:r>
            <a:r>
              <a:rPr lang="el-GR" dirty="0" smtClean="0">
                <a:solidFill>
                  <a:prstClr val="white"/>
                </a:solidFill>
                <a:latin typeface="Courier New" panose="02070309020205020404" pitchFamily="49" charset="0"/>
                <a:cs typeface="Courier New" panose="02070309020205020404" pitchFamily="49" charset="0"/>
              </a:rPr>
              <a:t>ύχρηστο</a:t>
            </a:r>
            <a:endParaRPr lang="el-GR"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3103">
            <a:off x="4172383" y="575572"/>
            <a:ext cx="4408858" cy="939278"/>
          </a:xfrm>
          <a:prstGeom prst="rect">
            <a:avLst/>
          </a:prstGeom>
        </p:spPr>
      </p:pic>
      <p:sp>
        <p:nvSpPr>
          <p:cNvPr id="10" name="Υπότιτλος 2"/>
          <p:cNvSpPr txBox="1">
            <a:spLocks/>
          </p:cNvSpPr>
          <p:nvPr/>
        </p:nvSpPr>
        <p:spPr>
          <a:xfrm>
            <a:off x="4621348" y="3904025"/>
            <a:ext cx="6665185" cy="52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prstClr val="white"/>
                </a:solidFill>
                <a:latin typeface="Courier New" panose="02070309020205020404" pitchFamily="49" charset="0"/>
                <a:cs typeface="Courier New" panose="02070309020205020404" pitchFamily="49" charset="0"/>
              </a:rPr>
              <a:t>ν</a:t>
            </a:r>
            <a:r>
              <a:rPr lang="el-GR" dirty="0" smtClean="0">
                <a:solidFill>
                  <a:prstClr val="white"/>
                </a:solidFill>
                <a:latin typeface="Courier New" panose="02070309020205020404" pitchFamily="49" charset="0"/>
                <a:cs typeface="Courier New" panose="02070309020205020404" pitchFamily="49" charset="0"/>
              </a:rPr>
              <a:t>α περιέχει συμβουλές και όσα έχουν ειπωθεί στις συναντήσεις γονέων </a:t>
            </a: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4621348" y="2928883"/>
            <a:ext cx="2317620" cy="52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διαδραστικό</a:t>
            </a:r>
            <a:endParaRPr lang="el-GR" dirty="0">
              <a:solidFill>
                <a:prstClr val="white"/>
              </a:solidFill>
              <a:latin typeface="Courier New" panose="02070309020205020404" pitchFamily="49" charset="0"/>
              <a:cs typeface="Courier New" panose="02070309020205020404" pitchFamily="49" charset="0"/>
            </a:endParaRPr>
          </a:p>
        </p:txBody>
      </p:sp>
      <p:sp>
        <p:nvSpPr>
          <p:cNvPr id="14" name="Υπότιτλος 2"/>
          <p:cNvSpPr txBox="1">
            <a:spLocks/>
          </p:cNvSpPr>
          <p:nvPr/>
        </p:nvSpPr>
        <p:spPr>
          <a:xfrm>
            <a:off x="4621348" y="3437898"/>
            <a:ext cx="1908702" cy="52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ελκυστικό</a:t>
            </a:r>
            <a:endParaRPr lang="el-GR" dirty="0">
              <a:solidFill>
                <a:prstClr val="white"/>
              </a:solidFill>
              <a:latin typeface="Courier New" panose="02070309020205020404" pitchFamily="49" charset="0"/>
              <a:cs typeface="Courier New" panose="02070309020205020404" pitchFamily="49" charset="0"/>
            </a:endParaRPr>
          </a:p>
        </p:txBody>
      </p:sp>
      <p:sp>
        <p:nvSpPr>
          <p:cNvPr id="15" name="Υπότιτλος 2"/>
          <p:cNvSpPr txBox="1">
            <a:spLocks/>
          </p:cNvSpPr>
          <p:nvPr/>
        </p:nvSpPr>
        <p:spPr>
          <a:xfrm>
            <a:off x="4609916" y="4778662"/>
            <a:ext cx="7042331" cy="52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 έχει ασκήσεις για τα παιδιά που να συνδέονται με το αναλυτικό πρόγραμμα</a:t>
            </a:r>
            <a:endParaRPr lang="el-GR" dirty="0">
              <a:solidFill>
                <a:prstClr val="white"/>
              </a:solidFill>
              <a:latin typeface="Courier New" panose="02070309020205020404" pitchFamily="49" charset="0"/>
              <a:cs typeface="Courier New" panose="02070309020205020404" pitchFamily="49" charset="0"/>
            </a:endParaRPr>
          </a:p>
        </p:txBody>
      </p:sp>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53" y="2390373"/>
            <a:ext cx="1257897" cy="442087"/>
          </a:xfrm>
          <a:prstGeom prst="rect">
            <a:avLst/>
          </a:prstGeom>
        </p:spPr>
      </p:pic>
      <p:pic>
        <p:nvPicPr>
          <p:cNvPr id="19" name="Εικόνα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53" y="2960624"/>
            <a:ext cx="1257897" cy="442087"/>
          </a:xfrm>
          <a:prstGeom prst="rect">
            <a:avLst/>
          </a:prstGeom>
        </p:spPr>
      </p:pic>
      <p:pic>
        <p:nvPicPr>
          <p:cNvPr id="20" name="Εικόνα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53" y="3530875"/>
            <a:ext cx="1257897" cy="442087"/>
          </a:xfrm>
          <a:prstGeom prst="rect">
            <a:avLst/>
          </a:prstGeom>
        </p:spPr>
      </p:pic>
      <p:pic>
        <p:nvPicPr>
          <p:cNvPr id="21" name="Εικόνα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53" y="4084975"/>
            <a:ext cx="1257897" cy="442087"/>
          </a:xfrm>
          <a:prstGeom prst="rect">
            <a:avLst/>
          </a:prstGeom>
        </p:spPr>
      </p:pic>
      <p:pic>
        <p:nvPicPr>
          <p:cNvPr id="22" name="Εικόνα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53" y="4862502"/>
            <a:ext cx="1257897" cy="442087"/>
          </a:xfrm>
          <a:prstGeom prst="rect">
            <a:avLst/>
          </a:prstGeom>
        </p:spPr>
      </p:pic>
    </p:spTree>
    <p:extLst>
      <p:ext uri="{BB962C8B-B14F-4D97-AF65-F5344CB8AC3E}">
        <p14:creationId xmlns:p14="http://schemas.microsoft.com/office/powerpoint/2010/main" val="21651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10" grpId="0" build="p"/>
      <p:bldP spid="12" grpId="0" build="p"/>
      <p:bldP spid="14" grpId="0" build="p"/>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64672" y="1614936"/>
            <a:ext cx="9596699" cy="887982"/>
          </a:xfrm>
        </p:spPr>
        <p:txBody>
          <a:bodyPr>
            <a:noAutofit/>
          </a:body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Γ.1: </a:t>
            </a:r>
            <a:r>
              <a:rPr lang="el-GR" sz="2300" i="1" dirty="0" smtClean="0">
                <a:solidFill>
                  <a:schemeClr val="bg1"/>
                </a:solidFill>
                <a:latin typeface="Courier New" panose="02070309020205020404" pitchFamily="49" charset="0"/>
                <a:cs typeface="Courier New" panose="02070309020205020404" pitchFamily="49" charset="0"/>
              </a:rPr>
              <a:t>«θα </a:t>
            </a:r>
            <a:r>
              <a:rPr lang="el-GR" sz="2300" i="1" dirty="0">
                <a:solidFill>
                  <a:schemeClr val="bg1"/>
                </a:solidFill>
                <a:latin typeface="Courier New" panose="02070309020205020404" pitchFamily="49" charset="0"/>
                <a:cs typeface="Courier New" panose="02070309020205020404" pitchFamily="49" charset="0"/>
              </a:rPr>
              <a:t>ήθελα να έχει τις οδηγίες που μας είπες στη συνάντηση γιατί δυσκολεύομαι να βοηθήσω το παιδί κάποιες φορές στα μαθήματα γιατί δεν ξέρω πως να το κάνω. Θα ήθελα να έχει ωραίες δραστηριότητες για να κάνω μαζί με το παιδί όμως και να είναι και εύκολο για να μπορώ να το χρησιμοποιώ».</a:t>
            </a: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3103">
            <a:off x="4172383" y="575572"/>
            <a:ext cx="4408858" cy="939278"/>
          </a:xfrm>
          <a:prstGeom prst="rect">
            <a:avLst/>
          </a:prstGeom>
        </p:spPr>
      </p:pic>
      <p:sp>
        <p:nvSpPr>
          <p:cNvPr id="16" name="Υπότιτλος 2"/>
          <p:cNvSpPr txBox="1">
            <a:spLocks/>
          </p:cNvSpPr>
          <p:nvPr/>
        </p:nvSpPr>
        <p:spPr>
          <a:xfrm>
            <a:off x="1388734" y="4007723"/>
            <a:ext cx="9596699" cy="1895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Γ.5:</a:t>
            </a:r>
            <a:r>
              <a:rPr lang="el-GR" i="1" dirty="0" smtClean="0">
                <a:solidFill>
                  <a:schemeClr val="bg1"/>
                </a:solidFill>
                <a:latin typeface="Courier New" panose="02070309020205020404" pitchFamily="49" charset="0"/>
                <a:cs typeface="Courier New" panose="02070309020205020404" pitchFamily="49" charset="0"/>
              </a:rPr>
              <a:t>«</a:t>
            </a:r>
            <a:r>
              <a:rPr lang="el-GR" sz="2300" i="1" dirty="0">
                <a:solidFill>
                  <a:schemeClr val="bg1"/>
                </a:solidFill>
                <a:latin typeface="Courier New" panose="02070309020205020404" pitchFamily="49" charset="0"/>
                <a:cs typeface="Courier New" panose="02070309020205020404" pitchFamily="49" charset="0"/>
              </a:rPr>
              <a:t>τι θα περιέχει...ίσως παιγνιώδεις δραστηριότητες που να σχετίζονται με ό,τι διδάσκονται τα παιδιά στο σχολείο ώστε να μπορούμε να εμπλεκόμαστε και εμείς από το σπίτι σε αυτή τη διαδικασία. Θα ήταν πολύ ενδιαφέρον αυτό</a:t>
            </a:r>
            <a:r>
              <a:rPr lang="el-GR" sz="2300" i="1" dirty="0" smtClean="0">
                <a:solidFill>
                  <a:schemeClr val="bg1"/>
                </a:solidFill>
                <a:latin typeface="Courier New" panose="02070309020205020404" pitchFamily="49" charset="0"/>
                <a:cs typeface="Courier New" panose="02070309020205020404" pitchFamily="49" charset="0"/>
              </a:rPr>
              <a:t>!» </a:t>
            </a:r>
            <a:endParaRPr lang="el-GR" sz="2300" i="1" dirty="0">
              <a:solidFill>
                <a:schemeClr val="bg1"/>
              </a:solidFill>
              <a:latin typeface="Courier New" panose="02070309020205020404" pitchFamily="49" charset="0"/>
              <a:cs typeface="Courier New" panose="02070309020205020404" pitchFamily="49" charset="0"/>
            </a:endParaRPr>
          </a:p>
        </p:txBody>
      </p:sp>
      <p:sp>
        <p:nvSpPr>
          <p:cNvPr id="4" name="Επεξήγηση με στρογγυλεμένο παραλληλόγραμμο 3"/>
          <p:cNvSpPr/>
          <p:nvPr/>
        </p:nvSpPr>
        <p:spPr>
          <a:xfrm>
            <a:off x="1364672" y="1614936"/>
            <a:ext cx="9620761" cy="2229700"/>
          </a:xfrm>
          <a:prstGeom prst="wedgeRoundRectCallout">
            <a:avLst>
              <a:gd name="adj1" fmla="val 60495"/>
              <a:gd name="adj2" fmla="val 50849"/>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Επεξήγηση με στρογγυλεμένο παραλληλόγραμμο 9"/>
          <p:cNvSpPr/>
          <p:nvPr/>
        </p:nvSpPr>
        <p:spPr>
          <a:xfrm>
            <a:off x="1236089" y="4007723"/>
            <a:ext cx="9725282" cy="1895772"/>
          </a:xfrm>
          <a:prstGeom prst="wedgeRoundRectCallout">
            <a:avLst>
              <a:gd name="adj1" fmla="val 60495"/>
              <a:gd name="adj2" fmla="val 50849"/>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329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428056" y="1751062"/>
            <a:ext cx="9681904" cy="1521528"/>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Η σχέση </a:t>
            </a:r>
            <a:r>
              <a:rPr lang="el-GR" dirty="0">
                <a:solidFill>
                  <a:schemeClr val="bg1"/>
                </a:solidFill>
                <a:latin typeface="Courier New" panose="02070309020205020404" pitchFamily="49" charset="0"/>
                <a:cs typeface="Courier New" panose="02070309020205020404" pitchFamily="49" charset="0"/>
              </a:rPr>
              <a:t>που αναπτύχθηκε με τους γονείς που πήραν μέρος στην έρευνα ήταν εμφανώς καλύτερη από τη σχέση με τους γονείς που δεν συμμετείχαν. </a:t>
            </a: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6" name="Υπότιτλος 2"/>
          <p:cNvSpPr txBox="1">
            <a:spLocks/>
          </p:cNvSpPr>
          <p:nvPr/>
        </p:nvSpPr>
        <p:spPr>
          <a:xfrm>
            <a:off x="1414374" y="3596364"/>
            <a:ext cx="9695586" cy="18453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Οι </a:t>
            </a:r>
            <a:r>
              <a:rPr lang="el-GR" dirty="0">
                <a:solidFill>
                  <a:schemeClr val="bg1"/>
                </a:solidFill>
                <a:latin typeface="Courier New" panose="02070309020205020404" pitchFamily="49" charset="0"/>
                <a:cs typeface="Courier New" panose="02070309020205020404" pitchFamily="49" charset="0"/>
              </a:rPr>
              <a:t>μαθητές που οι γονείς τους συμμετείχαν στην έρευνα παρουσίασαν γρηγορότερη και ευκολότερη προσαρμογή στο νέο σχολικό περιβάλλον. Η καθοδήγηση και η υποστήριξη των γονιών τους, φάνηκε στην καθημερινή προετοιμασία τους για το σχολείο. </a:t>
            </a:r>
            <a:r>
              <a:rPr lang="en-US" dirty="0" smtClean="0">
                <a:solidFill>
                  <a:schemeClr val="bg1"/>
                </a:solidFill>
                <a:latin typeface="Courier New" panose="02070309020205020404" pitchFamily="49" charset="0"/>
                <a:cs typeface="Courier New" panose="02070309020205020404" pitchFamily="49" charset="0"/>
              </a:rPr>
              <a:t>  </a:t>
            </a:r>
            <a:endParaRPr lang="el-GR" dirty="0">
              <a:solidFill>
                <a:schemeClr val="bg1"/>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100" y="641578"/>
            <a:ext cx="3169227" cy="1104636"/>
          </a:xfrm>
          <a:prstGeom prst="rect">
            <a:avLst/>
          </a:prstGeom>
        </p:spPr>
      </p:pic>
    </p:spTree>
    <p:extLst>
      <p:ext uri="{BB962C8B-B14F-4D97-AF65-F5344CB8AC3E}">
        <p14:creationId xmlns:p14="http://schemas.microsoft.com/office/powerpoint/2010/main" val="13838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631031" y="1990168"/>
            <a:ext cx="8165123" cy="546184"/>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Ικανοποίηση από τη συμμετοχή στο πρόγραμμα</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9004">
            <a:off x="3323875" y="702511"/>
            <a:ext cx="5143500" cy="1241149"/>
          </a:xfrm>
          <a:prstGeom prst="rect">
            <a:avLst/>
          </a:prstGeom>
        </p:spPr>
      </p:pic>
      <p:sp>
        <p:nvSpPr>
          <p:cNvPr id="12" name="Υπότιτλος 2"/>
          <p:cNvSpPr txBox="1">
            <a:spLocks/>
          </p:cNvSpPr>
          <p:nvPr/>
        </p:nvSpPr>
        <p:spPr>
          <a:xfrm>
            <a:off x="2631031" y="2716185"/>
            <a:ext cx="8165123" cy="546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Ενίσχυση γονεϊκής εμπλοκής</a:t>
            </a:r>
            <a:endParaRPr lang="el-GR" dirty="0">
              <a:solidFill>
                <a:schemeClr val="bg1"/>
              </a:solidFill>
              <a:latin typeface="Courier New" panose="02070309020205020404" pitchFamily="49" charset="0"/>
              <a:cs typeface="Courier New" panose="02070309020205020404" pitchFamily="49" charset="0"/>
            </a:endParaRPr>
          </a:p>
        </p:txBody>
      </p:sp>
      <p:sp>
        <p:nvSpPr>
          <p:cNvPr id="14" name="Υπότιτλος 2"/>
          <p:cNvSpPr txBox="1">
            <a:spLocks/>
          </p:cNvSpPr>
          <p:nvPr/>
        </p:nvSpPr>
        <p:spPr>
          <a:xfrm>
            <a:off x="1076770" y="3550717"/>
            <a:ext cx="10103329" cy="546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Γ.3</a:t>
            </a:r>
            <a:r>
              <a:rPr lang="el-GR" sz="2300" i="1" dirty="0">
                <a:solidFill>
                  <a:schemeClr val="bg1"/>
                </a:solidFill>
                <a:latin typeface="Courier New" panose="02070309020205020404" pitchFamily="49" charset="0"/>
                <a:cs typeface="Courier New" panose="02070309020205020404" pitchFamily="49" charset="0"/>
              </a:rPr>
              <a:t>:«Είμαι απόλυτα ικανοποιημένος,  πέρασα δημιουργικό χρόνο με το γιο μου και έμαθα πολλά για το πώς να τον υποστηρίζω καλύτερα αλλά και το πώς πρέπει να είναι η γονεϊκή εμπλοκή. Επίσης είδα πόσο βοηθητική μπορεί να είναι η τεχνολογία στην εκπαίδευση.  </a:t>
            </a:r>
          </a:p>
        </p:txBody>
      </p:sp>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770" y="2042216"/>
            <a:ext cx="1257897" cy="442087"/>
          </a:xfrm>
          <a:prstGeom prst="rect">
            <a:avLst/>
          </a:prstGeom>
        </p:spPr>
      </p:pic>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664" y="2772651"/>
            <a:ext cx="1257897" cy="442087"/>
          </a:xfrm>
          <a:prstGeom prst="rect">
            <a:avLst/>
          </a:prstGeom>
        </p:spPr>
      </p:pic>
      <p:sp>
        <p:nvSpPr>
          <p:cNvPr id="17" name="Επεξήγηση με στρογγυλεμένο παραλληλόγραμμο 16"/>
          <p:cNvSpPr/>
          <p:nvPr/>
        </p:nvSpPr>
        <p:spPr>
          <a:xfrm>
            <a:off x="1076770" y="3463739"/>
            <a:ext cx="10207757" cy="2028330"/>
          </a:xfrm>
          <a:prstGeom prst="wedgeRoundRectCallout">
            <a:avLst>
              <a:gd name="adj1" fmla="val 57339"/>
              <a:gd name="adj2" fmla="val 46751"/>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351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2" grpId="0" build="p"/>
      <p:bldP spid="14" grpId="0" build="p"/>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7455334" y="1285094"/>
            <a:ext cx="3432810" cy="68352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Θεωρητικό πλαίσιο</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311162" y="503933"/>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633067" y="172333"/>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Δομή της Εργασίας</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7" name="Υπότιτλος 2"/>
          <p:cNvSpPr txBox="1">
            <a:spLocks/>
          </p:cNvSpPr>
          <p:nvPr/>
        </p:nvSpPr>
        <p:spPr>
          <a:xfrm>
            <a:off x="7455334" y="2462492"/>
            <a:ext cx="4432751" cy="683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Παραγόμενο εκπαιδευτικό υλικό</a:t>
            </a:r>
            <a:endParaRPr lang="el-GR" dirty="0">
              <a:solidFill>
                <a:schemeClr val="bg1"/>
              </a:solidFill>
              <a:latin typeface="Courier New" panose="02070309020205020404" pitchFamily="49" charset="0"/>
              <a:cs typeface="Courier New" panose="02070309020205020404" pitchFamily="49" charset="0"/>
            </a:endParaRPr>
          </a:p>
        </p:txBody>
      </p:sp>
      <p:sp>
        <p:nvSpPr>
          <p:cNvPr id="4" name="TextBox 3"/>
          <p:cNvSpPr txBox="1"/>
          <p:nvPr/>
        </p:nvSpPr>
        <p:spPr>
          <a:xfrm>
            <a:off x="7539297" y="3711184"/>
            <a:ext cx="2636520" cy="461665"/>
          </a:xfrm>
          <a:prstGeom prst="rect">
            <a:avLst/>
          </a:prstGeom>
          <a:noFill/>
        </p:spPr>
        <p:txBody>
          <a:bodyPr wrap="square" rtlCol="0">
            <a:spAutoFit/>
          </a:bodyPr>
          <a:lstStyle/>
          <a:p>
            <a:r>
              <a:rPr lang="el-GR" sz="2400" dirty="0" smtClean="0">
                <a:solidFill>
                  <a:schemeClr val="bg1"/>
                </a:solidFill>
                <a:latin typeface="Courier New" panose="02070309020205020404" pitchFamily="49" charset="0"/>
                <a:cs typeface="Courier New" panose="02070309020205020404" pitchFamily="49" charset="0"/>
              </a:rPr>
              <a:t>Μεθοδολογία</a:t>
            </a:r>
            <a:endParaRPr lang="el-GR" sz="2400" dirty="0">
              <a:solidFill>
                <a:schemeClr val="bg1"/>
              </a:solidFill>
              <a:latin typeface="Courier New" panose="02070309020205020404" pitchFamily="49" charset="0"/>
              <a:cs typeface="Courier New" panose="02070309020205020404" pitchFamily="49" charset="0"/>
            </a:endParaRPr>
          </a:p>
        </p:txBody>
      </p:sp>
      <p:sp>
        <p:nvSpPr>
          <p:cNvPr id="9" name="TextBox 8"/>
          <p:cNvSpPr txBox="1"/>
          <p:nvPr/>
        </p:nvSpPr>
        <p:spPr>
          <a:xfrm>
            <a:off x="7539297" y="4545318"/>
            <a:ext cx="5019125" cy="830997"/>
          </a:xfrm>
          <a:prstGeom prst="rect">
            <a:avLst/>
          </a:prstGeom>
          <a:noFill/>
        </p:spPr>
        <p:txBody>
          <a:bodyPr wrap="square" rtlCol="0">
            <a:spAutoFit/>
          </a:bodyPr>
          <a:lstStyle/>
          <a:p>
            <a:r>
              <a:rPr lang="el-GR" sz="2400" dirty="0" smtClean="0">
                <a:solidFill>
                  <a:schemeClr val="bg1"/>
                </a:solidFill>
                <a:latin typeface="Courier New" panose="02070309020205020404" pitchFamily="49" charset="0"/>
                <a:cs typeface="Courier New" panose="02070309020205020404" pitchFamily="49" charset="0"/>
              </a:rPr>
              <a:t>Αποτελέσματα- Κύρια ευρήματα</a:t>
            </a:r>
            <a:endParaRPr lang="el-GR" sz="2400" dirty="0">
              <a:solidFill>
                <a:schemeClr val="bg1"/>
              </a:solidFill>
              <a:latin typeface="Courier New" panose="02070309020205020404" pitchFamily="49" charset="0"/>
              <a:cs typeface="Courier New" panose="02070309020205020404" pitchFamily="49" charset="0"/>
            </a:endParaRPr>
          </a:p>
        </p:txBody>
      </p:sp>
      <p:sp>
        <p:nvSpPr>
          <p:cNvPr id="10" name="TextBox 9"/>
          <p:cNvSpPr txBox="1"/>
          <p:nvPr/>
        </p:nvSpPr>
        <p:spPr>
          <a:xfrm>
            <a:off x="7539297" y="5537497"/>
            <a:ext cx="2636520" cy="461665"/>
          </a:xfrm>
          <a:prstGeom prst="rect">
            <a:avLst/>
          </a:prstGeom>
          <a:noFill/>
        </p:spPr>
        <p:txBody>
          <a:bodyPr wrap="square" rtlCol="0">
            <a:spAutoFit/>
          </a:bodyPr>
          <a:lstStyle/>
          <a:p>
            <a:r>
              <a:rPr lang="el-GR" sz="2400" dirty="0" smtClean="0">
                <a:solidFill>
                  <a:schemeClr val="bg1"/>
                </a:solidFill>
                <a:latin typeface="Courier New" panose="02070309020205020404" pitchFamily="49" charset="0"/>
                <a:cs typeface="Courier New" panose="02070309020205020404" pitchFamily="49" charset="0"/>
              </a:rPr>
              <a:t>Συμπεράσματα</a:t>
            </a:r>
            <a:endParaRPr lang="el-GR" sz="2400" dirty="0">
              <a:solidFill>
                <a:schemeClr val="bg1"/>
              </a:solidFill>
              <a:latin typeface="Courier New" panose="02070309020205020404" pitchFamily="49" charset="0"/>
              <a:cs typeface="Courier New" panose="02070309020205020404" pitchFamily="49" charset="0"/>
            </a:endParaRP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4" y="1170960"/>
            <a:ext cx="539435" cy="719246"/>
          </a:xfrm>
          <a:prstGeom prst="rect">
            <a:avLst/>
          </a:prstGeom>
        </p:spPr>
      </p:pic>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54" y="4506966"/>
            <a:ext cx="539435" cy="719246"/>
          </a:xfrm>
          <a:prstGeom prst="rect">
            <a:avLst/>
          </a:prstGeom>
        </p:spPr>
      </p:pic>
      <p:pic>
        <p:nvPicPr>
          <p:cNvPr id="15" name="Εικόνα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2433" y="2288235"/>
            <a:ext cx="539435" cy="719246"/>
          </a:xfrm>
          <a:prstGeom prst="rect">
            <a:avLst/>
          </a:prstGeom>
        </p:spPr>
      </p:pic>
      <p:pic>
        <p:nvPicPr>
          <p:cNvPr id="17" name="Εικόνα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182" y="3502180"/>
            <a:ext cx="539435" cy="719246"/>
          </a:xfrm>
          <a:prstGeom prst="rect">
            <a:avLst/>
          </a:prstGeom>
        </p:spPr>
      </p:pic>
      <p:pic>
        <p:nvPicPr>
          <p:cNvPr id="18" name="Εικόνα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182" y="4506966"/>
            <a:ext cx="539435" cy="719246"/>
          </a:xfrm>
          <a:prstGeom prst="rect">
            <a:avLst/>
          </a:prstGeom>
        </p:spPr>
      </p:pic>
      <p:pic>
        <p:nvPicPr>
          <p:cNvPr id="19" name="Εικόνα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561" y="2383333"/>
            <a:ext cx="539435" cy="719246"/>
          </a:xfrm>
          <a:prstGeom prst="rect">
            <a:avLst/>
          </a:prstGeom>
        </p:spPr>
      </p:pic>
      <p:pic>
        <p:nvPicPr>
          <p:cNvPr id="20" name="Εικόνα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560" y="3502180"/>
            <a:ext cx="539435" cy="719246"/>
          </a:xfrm>
          <a:prstGeom prst="rect">
            <a:avLst/>
          </a:prstGeom>
        </p:spPr>
      </p:pic>
      <p:pic>
        <p:nvPicPr>
          <p:cNvPr id="21" name="Εικόνα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091" y="1165730"/>
            <a:ext cx="539435" cy="719246"/>
          </a:xfrm>
          <a:prstGeom prst="rect">
            <a:avLst/>
          </a:prstGeom>
        </p:spPr>
      </p:pic>
      <p:sp>
        <p:nvSpPr>
          <p:cNvPr id="22" name="Υπότιτλος 2"/>
          <p:cNvSpPr txBox="1">
            <a:spLocks/>
          </p:cNvSpPr>
          <p:nvPr/>
        </p:nvSpPr>
        <p:spPr>
          <a:xfrm>
            <a:off x="1483270" y="1271672"/>
            <a:ext cx="4048989" cy="683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Σκοπός και στόχος της εργασίας</a:t>
            </a:r>
            <a:endParaRPr lang="el-GR" dirty="0">
              <a:solidFill>
                <a:schemeClr val="bg1"/>
              </a:solidFill>
              <a:latin typeface="Courier New" panose="02070309020205020404" pitchFamily="49" charset="0"/>
              <a:cs typeface="Courier New" panose="02070309020205020404" pitchFamily="49" charset="0"/>
            </a:endParaRPr>
          </a:p>
        </p:txBody>
      </p:sp>
      <p:sp>
        <p:nvSpPr>
          <p:cNvPr id="23" name="Υπότιτλος 2"/>
          <p:cNvSpPr txBox="1">
            <a:spLocks/>
          </p:cNvSpPr>
          <p:nvPr/>
        </p:nvSpPr>
        <p:spPr>
          <a:xfrm>
            <a:off x="1432035" y="2513781"/>
            <a:ext cx="5492933" cy="72178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l-GR" sz="9600" dirty="0" smtClean="0">
                <a:solidFill>
                  <a:prstClr val="white"/>
                </a:solidFill>
                <a:latin typeface="Courier New" panose="02070309020205020404" pitchFamily="49" charset="0"/>
                <a:cs typeface="Courier New" panose="02070309020205020404" pitchFamily="49" charset="0"/>
              </a:rPr>
              <a:t>Τα κριτήρια και η σημασία επιλογής του θέματος</a:t>
            </a: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24" name="Υπότιτλος 2"/>
          <p:cNvSpPr txBox="1">
            <a:spLocks/>
          </p:cNvSpPr>
          <p:nvPr/>
        </p:nvSpPr>
        <p:spPr>
          <a:xfrm>
            <a:off x="1311162" y="3739234"/>
            <a:ext cx="5212558" cy="6834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prstClr val="white"/>
                </a:solidFill>
                <a:latin typeface="Courier New" panose="02070309020205020404" pitchFamily="49" charset="0"/>
                <a:cs typeface="Courier New" panose="02070309020205020404" pitchFamily="49" charset="0"/>
              </a:rPr>
              <a:t>Συνεισφορά της διπλωματικής</a:t>
            </a:r>
            <a:endParaRPr lang="el-GR" dirty="0">
              <a:solidFill>
                <a:prstClr val="white"/>
              </a:solidFill>
              <a:latin typeface="Courier New" panose="02070309020205020404" pitchFamily="49" charset="0"/>
              <a:cs typeface="Courier New" panose="02070309020205020404" pitchFamily="49" charset="0"/>
            </a:endParaRPr>
          </a:p>
        </p:txBody>
      </p:sp>
      <p:sp>
        <p:nvSpPr>
          <p:cNvPr id="25" name="Υπότιτλος 2"/>
          <p:cNvSpPr txBox="1">
            <a:spLocks/>
          </p:cNvSpPr>
          <p:nvPr/>
        </p:nvSpPr>
        <p:spPr>
          <a:xfrm>
            <a:off x="1432035" y="4652850"/>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smtClean="0">
                <a:solidFill>
                  <a:prstClr val="white"/>
                </a:solidFill>
                <a:latin typeface="Courier New" panose="02070309020205020404" pitchFamily="49" charset="0"/>
                <a:cs typeface="Courier New" panose="02070309020205020404" pitchFamily="49" charset="0"/>
              </a:rPr>
              <a:t>Ερευνητικά Ερωτήματα</a:t>
            </a:r>
            <a:endParaRPr lang="el-GR" dirty="0">
              <a:solidFill>
                <a:prstClr val="white"/>
              </a:solidFill>
              <a:latin typeface="Courier New" panose="02070309020205020404" pitchFamily="49" charset="0"/>
              <a:cs typeface="Courier New" panose="02070309020205020404" pitchFamily="49" charset="0"/>
            </a:endParaRPr>
          </a:p>
        </p:txBody>
      </p:sp>
      <p:pic>
        <p:nvPicPr>
          <p:cNvPr id="26" name="Εικόνα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091" y="5376315"/>
            <a:ext cx="539435" cy="719246"/>
          </a:xfrm>
          <a:prstGeom prst="rect">
            <a:avLst/>
          </a:prstGeom>
        </p:spPr>
      </p:pic>
    </p:spTree>
    <p:extLst>
      <p:ext uri="{BB962C8B-B14F-4D97-AF65-F5344CB8AC3E}">
        <p14:creationId xmlns:p14="http://schemas.microsoft.com/office/powerpoint/2010/main" val="19716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7" grpId="0" build="p"/>
      <p:bldP spid="4" grpId="0"/>
      <p:bldP spid="9" grpId="0"/>
      <p:bldP spid="10" grpId="0"/>
      <p:bldP spid="22" grpId="0" build="p"/>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479609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Αποτελέσματα- Κύρια ευρήματα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9004">
            <a:off x="3323875" y="702511"/>
            <a:ext cx="5143500" cy="1241149"/>
          </a:xfrm>
          <a:prstGeom prst="rect">
            <a:avLst/>
          </a:prstGeom>
        </p:spPr>
      </p:pic>
      <p:sp>
        <p:nvSpPr>
          <p:cNvPr id="9" name="Υπότιτλος 2"/>
          <p:cNvSpPr txBox="1">
            <a:spLocks/>
          </p:cNvSpPr>
          <p:nvPr/>
        </p:nvSpPr>
        <p:spPr>
          <a:xfrm>
            <a:off x="2570694" y="1777785"/>
            <a:ext cx="8165123" cy="546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Ενδιαφέρον, διαδραστικό, εύχρηστο και καλά σχεδιασμένο Εκπαιδευτικό Υλικό</a:t>
            </a:r>
            <a:endParaRPr lang="el-GR" dirty="0">
              <a:solidFill>
                <a:prstClr val="white"/>
              </a:solidFill>
              <a:latin typeface="Courier New" panose="02070309020205020404" pitchFamily="49" charset="0"/>
              <a:cs typeface="Courier New" panose="02070309020205020404" pitchFamily="49" charset="0"/>
            </a:endParaRPr>
          </a:p>
        </p:txBody>
      </p:sp>
      <p:sp>
        <p:nvSpPr>
          <p:cNvPr id="10" name="Υπότιτλος 2"/>
          <p:cNvSpPr txBox="1">
            <a:spLocks/>
          </p:cNvSpPr>
          <p:nvPr/>
        </p:nvSpPr>
        <p:spPr>
          <a:xfrm>
            <a:off x="1055433" y="2930659"/>
            <a:ext cx="9680384" cy="724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Γ.2:</a:t>
            </a:r>
            <a:r>
              <a:rPr lang="el-GR" sz="2300" i="1" dirty="0">
                <a:solidFill>
                  <a:prstClr val="white"/>
                </a:solidFill>
                <a:latin typeface="Courier New" panose="02070309020205020404" pitchFamily="49" charset="0"/>
                <a:cs typeface="Courier New" panose="02070309020205020404" pitchFamily="49" charset="0"/>
              </a:rPr>
              <a:t>«</a:t>
            </a:r>
            <a:r>
              <a:rPr lang="el-GR" sz="2300" i="1" dirty="0" smtClean="0">
                <a:solidFill>
                  <a:prstClr val="white"/>
                </a:solidFill>
                <a:latin typeface="Courier New" panose="02070309020205020404" pitchFamily="49" charset="0"/>
                <a:cs typeface="Courier New" panose="02070309020205020404" pitchFamily="49" charset="0"/>
              </a:rPr>
              <a:t>έξυπνες </a:t>
            </a:r>
            <a:r>
              <a:rPr lang="el-GR" sz="2300" i="1" dirty="0">
                <a:solidFill>
                  <a:prstClr val="white"/>
                </a:solidFill>
                <a:latin typeface="Courier New" panose="02070309020205020404" pitchFamily="49" charset="0"/>
                <a:cs typeface="Courier New" panose="02070309020205020404" pitchFamily="49" charset="0"/>
              </a:rPr>
              <a:t>ιδέες για να κάνουμε πράγματα με τα παιδιά μας αλλά να μαθαίνουνε κιόλας και αυτά και εμείς. Η Ε. ξετρελάθηκε ομολογώ</a:t>
            </a:r>
            <a:r>
              <a:rPr lang="el-GR" sz="2300" i="1" dirty="0" smtClean="0">
                <a:solidFill>
                  <a:prstClr val="white"/>
                </a:solidFill>
                <a:latin typeface="Courier New" panose="02070309020205020404" pitchFamily="49" charset="0"/>
                <a:cs typeface="Courier New" panose="02070309020205020404" pitchFamily="49" charset="0"/>
              </a:rPr>
              <a:t>!».</a:t>
            </a:r>
          </a:p>
          <a:p>
            <a:pPr algn="just">
              <a:lnSpc>
                <a:spcPct val="100000"/>
              </a:lnSpc>
            </a:pPr>
            <a:r>
              <a:rPr lang="el-GR" sz="2300" i="1" dirty="0" smtClean="0">
                <a:solidFill>
                  <a:prstClr val="white"/>
                </a:solidFill>
                <a:latin typeface="Courier New" panose="02070309020205020404" pitchFamily="49" charset="0"/>
                <a:cs typeface="Courier New" panose="02070309020205020404" pitchFamily="49" charset="0"/>
              </a:rPr>
              <a:t> </a:t>
            </a:r>
            <a:endParaRPr lang="el-GR" sz="2300" i="1" dirty="0">
              <a:solidFill>
                <a:prstClr val="white"/>
              </a:solidFill>
              <a:latin typeface="Courier New" panose="02070309020205020404" pitchFamily="49" charset="0"/>
              <a:cs typeface="Courier New" panose="02070309020205020404" pitchFamily="49" charset="0"/>
            </a:endParaRPr>
          </a:p>
        </p:txBody>
      </p:sp>
      <p:sp>
        <p:nvSpPr>
          <p:cNvPr id="15" name="Υπότιτλος 2"/>
          <p:cNvSpPr txBox="1">
            <a:spLocks/>
          </p:cNvSpPr>
          <p:nvPr/>
        </p:nvSpPr>
        <p:spPr>
          <a:xfrm>
            <a:off x="1055433" y="4262071"/>
            <a:ext cx="9680384" cy="724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prstClr val="white"/>
                </a:solidFill>
                <a:latin typeface="Courier New" panose="02070309020205020404" pitchFamily="49" charset="0"/>
                <a:cs typeface="Courier New" panose="02070309020205020404" pitchFamily="49" charset="0"/>
              </a:rPr>
              <a:t>Γ.6</a:t>
            </a:r>
            <a:r>
              <a:rPr lang="el-GR" sz="2300" i="1" dirty="0" smtClean="0">
                <a:solidFill>
                  <a:prstClr val="white"/>
                </a:solidFill>
                <a:latin typeface="Courier New" panose="02070309020205020404" pitchFamily="49" charset="0"/>
                <a:cs typeface="Courier New" panose="02070309020205020404" pitchFamily="49" charset="0"/>
              </a:rPr>
              <a:t>:«Είχε </a:t>
            </a:r>
            <a:r>
              <a:rPr lang="el-GR" sz="2300" i="1" dirty="0">
                <a:solidFill>
                  <a:prstClr val="white"/>
                </a:solidFill>
                <a:latin typeface="Courier New" panose="02070309020205020404" pitchFamily="49" charset="0"/>
                <a:cs typeface="Courier New" panose="02070309020205020404" pitchFamily="49" charset="0"/>
              </a:rPr>
              <a:t>ωραίες συμβουλές και ασκήσεις που μας έδεσαν και μας έδειξαν τον τρόπο που πρέπει καθημερινά  να εκπαιδεύουμε τα παιδιά μας μέσα από μια συζήτηση ή πώς να διαβάζουμε </a:t>
            </a:r>
            <a:r>
              <a:rPr lang="el-GR" sz="2300" i="1" dirty="0" smtClean="0">
                <a:solidFill>
                  <a:prstClr val="white"/>
                </a:solidFill>
                <a:latin typeface="Courier New" panose="02070309020205020404" pitchFamily="49" charset="0"/>
                <a:cs typeface="Courier New" panose="02070309020205020404" pitchFamily="49" charset="0"/>
              </a:rPr>
              <a:t>μαζί».</a:t>
            </a:r>
          </a:p>
          <a:p>
            <a:pPr algn="just">
              <a:lnSpc>
                <a:spcPct val="100000"/>
              </a:lnSpc>
            </a:pPr>
            <a:r>
              <a:rPr lang="el-GR" sz="2300" i="1" dirty="0" smtClean="0">
                <a:solidFill>
                  <a:prstClr val="white"/>
                </a:solidFill>
                <a:latin typeface="Courier New" panose="02070309020205020404" pitchFamily="49" charset="0"/>
                <a:cs typeface="Courier New" panose="02070309020205020404" pitchFamily="49" charset="0"/>
              </a:rPr>
              <a:t> </a:t>
            </a:r>
            <a:endParaRPr lang="el-GR" sz="2300" i="1" dirty="0">
              <a:solidFill>
                <a:prstClr val="white"/>
              </a:solidFill>
              <a:latin typeface="Courier New" panose="02070309020205020404" pitchFamily="49" charset="0"/>
              <a:cs typeface="Courier New" panose="02070309020205020404" pitchFamily="49" charset="0"/>
            </a:endParaRPr>
          </a:p>
        </p:txBody>
      </p:sp>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602" y="1797230"/>
            <a:ext cx="1257897" cy="442087"/>
          </a:xfrm>
          <a:prstGeom prst="rect">
            <a:avLst/>
          </a:prstGeom>
        </p:spPr>
      </p:pic>
      <p:sp>
        <p:nvSpPr>
          <p:cNvPr id="12" name="Επεξήγηση με στρογγυλεμένο παραλληλόγραμμο 11"/>
          <p:cNvSpPr/>
          <p:nvPr/>
        </p:nvSpPr>
        <p:spPr>
          <a:xfrm>
            <a:off x="1055433" y="2807019"/>
            <a:ext cx="9821651" cy="1288472"/>
          </a:xfrm>
          <a:prstGeom prst="wedgeRoundRectCallout">
            <a:avLst>
              <a:gd name="adj1" fmla="val 60495"/>
              <a:gd name="adj2" fmla="val 50849"/>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Επεξήγηση με στρογγυλεμένο παραλληλόγραμμο 13"/>
          <p:cNvSpPr/>
          <p:nvPr/>
        </p:nvSpPr>
        <p:spPr>
          <a:xfrm>
            <a:off x="1055433" y="4262071"/>
            <a:ext cx="9876326" cy="1527925"/>
          </a:xfrm>
          <a:prstGeom prst="wedgeRoundRectCallout">
            <a:avLst>
              <a:gd name="adj1" fmla="val 59653"/>
              <a:gd name="adj2" fmla="val 46089"/>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295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p:bldP spid="15" grpId="0" uiExpand="1" build="p"/>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7" name="Υπότιτλος 2"/>
          <p:cNvSpPr txBox="1">
            <a:spLocks/>
          </p:cNvSpPr>
          <p:nvPr/>
        </p:nvSpPr>
        <p:spPr>
          <a:xfrm>
            <a:off x="1250374" y="1195963"/>
            <a:ext cx="9951168"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Ένα διαδικτυακό περιβάλλον που στοχεύει στην ενίσχυση της γονεϊκής εμπλοκής πρέπει:</a:t>
            </a:r>
            <a:endParaRPr lang="el-GR" dirty="0">
              <a:solidFill>
                <a:prstClr val="white"/>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2454442" y="2073870"/>
            <a:ext cx="8746959" cy="1113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 ικανοποιεί τις ανάγκες και τις επιθυμίες των γονέων (</a:t>
            </a:r>
            <a:r>
              <a:rPr lang="en-GB" sz="2300" dirty="0" smtClean="0">
                <a:solidFill>
                  <a:prstClr val="white"/>
                </a:solidFill>
                <a:latin typeface="Courier New" panose="02070309020205020404" pitchFamily="49" charset="0"/>
                <a:cs typeface="Courier New" panose="02070309020205020404" pitchFamily="49" charset="0"/>
              </a:rPr>
              <a:t>Lewin</a:t>
            </a:r>
            <a:r>
              <a:rPr lang="el-GR" sz="2300" dirty="0" smtClean="0">
                <a:solidFill>
                  <a:prstClr val="white"/>
                </a:solidFill>
                <a:latin typeface="Courier New" panose="02070309020205020404" pitchFamily="49" charset="0"/>
                <a:cs typeface="Courier New" panose="02070309020205020404" pitchFamily="49" charset="0"/>
              </a:rPr>
              <a:t> &amp; </a:t>
            </a:r>
            <a:r>
              <a:rPr lang="en-GB" sz="2300" dirty="0" err="1" smtClean="0">
                <a:solidFill>
                  <a:prstClr val="white"/>
                </a:solidFill>
                <a:latin typeface="Courier New" panose="02070309020205020404" pitchFamily="49" charset="0"/>
                <a:cs typeface="Courier New" panose="02070309020205020404" pitchFamily="49" charset="0"/>
              </a:rPr>
              <a:t>Luckin</a:t>
            </a:r>
            <a:r>
              <a:rPr lang="el-GR" sz="2300" dirty="0" smtClean="0">
                <a:solidFill>
                  <a:prstClr val="white"/>
                </a:solidFill>
                <a:latin typeface="Courier New" panose="02070309020205020404" pitchFamily="49" charset="0"/>
                <a:cs typeface="Courier New" panose="02070309020205020404" pitchFamily="49" charset="0"/>
              </a:rPr>
              <a:t>, </a:t>
            </a:r>
            <a:r>
              <a:rPr lang="en-GB" sz="2300" dirty="0" smtClean="0">
                <a:solidFill>
                  <a:prstClr val="white"/>
                </a:solidFill>
                <a:latin typeface="Courier New" panose="02070309020205020404" pitchFamily="49" charset="0"/>
                <a:cs typeface="Courier New" panose="02070309020205020404" pitchFamily="49" charset="0"/>
              </a:rPr>
              <a:t>2009</a:t>
            </a:r>
            <a:r>
              <a:rPr lang="el-GR" sz="2300" dirty="0" smtClean="0">
                <a:solidFill>
                  <a:prstClr val="white"/>
                </a:solidFill>
                <a:latin typeface="Courier New" panose="02070309020205020404" pitchFamily="49" charset="0"/>
                <a:cs typeface="Courier New" panose="02070309020205020404" pitchFamily="49" charset="0"/>
              </a:rPr>
              <a:t>; </a:t>
            </a:r>
            <a:r>
              <a:rPr lang="en-GB" sz="2300" dirty="0" err="1" smtClean="0">
                <a:solidFill>
                  <a:prstClr val="white"/>
                </a:solidFill>
                <a:latin typeface="Courier New" panose="02070309020205020404" pitchFamily="49" charset="0"/>
                <a:cs typeface="Courier New" panose="02070309020205020404" pitchFamily="49" charset="0"/>
              </a:rPr>
              <a:t>Ozcinar</a:t>
            </a:r>
            <a:r>
              <a:rPr lang="el-GR" sz="2300" dirty="0" smtClean="0">
                <a:solidFill>
                  <a:prstClr val="white"/>
                </a:solidFill>
                <a:latin typeface="Courier New" panose="02070309020205020404" pitchFamily="49" charset="0"/>
                <a:cs typeface="Courier New" panose="02070309020205020404" pitchFamily="49" charset="0"/>
              </a:rPr>
              <a:t> &amp; </a:t>
            </a:r>
            <a:r>
              <a:rPr lang="en-GB" sz="2300" dirty="0" err="1" smtClean="0">
                <a:solidFill>
                  <a:prstClr val="white"/>
                </a:solidFill>
                <a:latin typeface="Courier New" panose="02070309020205020404" pitchFamily="49" charset="0"/>
                <a:cs typeface="Courier New" panose="02070309020205020404" pitchFamily="49" charset="0"/>
              </a:rPr>
              <a:t>Ekizoglu</a:t>
            </a:r>
            <a:r>
              <a:rPr lang="el-GR" sz="2300" dirty="0" smtClean="0">
                <a:solidFill>
                  <a:prstClr val="white"/>
                </a:solidFill>
                <a:latin typeface="Courier New" panose="02070309020205020404" pitchFamily="49" charset="0"/>
                <a:cs typeface="Courier New" panose="02070309020205020404" pitchFamily="49" charset="0"/>
              </a:rPr>
              <a:t>,</a:t>
            </a:r>
            <a:r>
              <a:rPr lang="en-GB" sz="2300" dirty="0" smtClean="0">
                <a:solidFill>
                  <a:prstClr val="white"/>
                </a:solidFill>
                <a:latin typeface="Courier New" panose="02070309020205020404" pitchFamily="49" charset="0"/>
                <a:cs typeface="Courier New" panose="02070309020205020404" pitchFamily="49" charset="0"/>
              </a:rPr>
              <a:t>2013</a:t>
            </a:r>
            <a:r>
              <a:rPr lang="el-GR" sz="2300" dirty="0" smtClean="0">
                <a:solidFill>
                  <a:prstClr val="white"/>
                </a:solidFill>
                <a:latin typeface="Courier New" panose="02070309020205020404" pitchFamily="49" charset="0"/>
                <a:cs typeface="Courier New" panose="02070309020205020404" pitchFamily="49" charset="0"/>
              </a:rPr>
              <a:t>; </a:t>
            </a:r>
            <a:r>
              <a:rPr lang="en-GB" sz="2300" dirty="0" err="1" smtClean="0">
                <a:solidFill>
                  <a:prstClr val="white"/>
                </a:solidFill>
                <a:latin typeface="Courier New" panose="02070309020205020404" pitchFamily="49" charset="0"/>
                <a:cs typeface="Courier New" panose="02070309020205020404" pitchFamily="49" charset="0"/>
              </a:rPr>
              <a:t>Limin</a:t>
            </a:r>
            <a:r>
              <a:rPr lang="en-GB" sz="2300" dirty="0" smtClean="0">
                <a:solidFill>
                  <a:prstClr val="white"/>
                </a:solidFill>
                <a:latin typeface="Courier New" panose="02070309020205020404" pitchFamily="49" charset="0"/>
                <a:cs typeface="Courier New" panose="02070309020205020404" pitchFamily="49" charset="0"/>
              </a:rPr>
              <a:t> </a:t>
            </a:r>
            <a:r>
              <a:rPr lang="en-GB" sz="2300" dirty="0" err="1" smtClean="0">
                <a:solidFill>
                  <a:prstClr val="white"/>
                </a:solidFill>
                <a:latin typeface="Courier New" panose="02070309020205020404" pitchFamily="49" charset="0"/>
                <a:cs typeface="Courier New" panose="02070309020205020404" pitchFamily="49" charset="0"/>
              </a:rPr>
              <a:t>Gu</a:t>
            </a:r>
            <a:r>
              <a:rPr lang="el-GR" sz="2300" dirty="0" smtClean="0">
                <a:solidFill>
                  <a:prstClr val="white"/>
                </a:solidFill>
                <a:latin typeface="Courier New" panose="02070309020205020404" pitchFamily="49" charset="0"/>
                <a:cs typeface="Courier New" panose="02070309020205020404" pitchFamily="49" charset="0"/>
              </a:rPr>
              <a:t>, </a:t>
            </a:r>
            <a:r>
              <a:rPr lang="en-GB" sz="2300" dirty="0" smtClean="0">
                <a:solidFill>
                  <a:prstClr val="white"/>
                </a:solidFill>
                <a:latin typeface="Courier New" panose="02070309020205020404" pitchFamily="49" charset="0"/>
                <a:cs typeface="Courier New" panose="02070309020205020404" pitchFamily="49" charset="0"/>
              </a:rPr>
              <a:t>2017)</a:t>
            </a:r>
            <a:endParaRPr lang="en-GB" sz="2300" dirty="0">
              <a:solidFill>
                <a:prstClr val="white"/>
              </a:solidFill>
              <a:latin typeface="Courier New" panose="02070309020205020404" pitchFamily="49" charset="0"/>
              <a:cs typeface="Courier New" panose="02070309020205020404" pitchFamily="49" charset="0"/>
            </a:endParaRPr>
          </a:p>
          <a:p>
            <a:pPr algn="just">
              <a:lnSpc>
                <a:spcPct val="10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9" name="Υπότιτλος 2"/>
          <p:cNvSpPr txBox="1">
            <a:spLocks/>
          </p:cNvSpPr>
          <p:nvPr/>
        </p:nvSpPr>
        <p:spPr>
          <a:xfrm>
            <a:off x="2454442" y="3244062"/>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 είναι εύκολο στη χρήση, ελκυστικό και διαδραστικό</a:t>
            </a: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2454442" y="4121969"/>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 είναι ευέλικτο και ρεαλιστικό</a:t>
            </a:r>
            <a:endParaRPr lang="el-GR" dirty="0">
              <a:solidFill>
                <a:prstClr val="white"/>
              </a:solidFill>
              <a:latin typeface="Courier New" panose="02070309020205020404" pitchFamily="49" charset="0"/>
              <a:cs typeface="Courier New" panose="02070309020205020404" pitchFamily="49" charset="0"/>
            </a:endParaRPr>
          </a:p>
        </p:txBody>
      </p:sp>
      <p:sp>
        <p:nvSpPr>
          <p:cNvPr id="14" name="Υπότιτλος 2"/>
          <p:cNvSpPr txBox="1">
            <a:spLocks/>
          </p:cNvSpPr>
          <p:nvPr/>
        </p:nvSpPr>
        <p:spPr>
          <a:xfrm>
            <a:off x="2454442" y="4679962"/>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 παρέχει την επιλογή και της σύγχρονης επικοινωνίας</a:t>
            </a:r>
            <a:endParaRPr lang="el-GR" dirty="0">
              <a:solidFill>
                <a:prstClr val="white"/>
              </a:solidFill>
              <a:latin typeface="Courier New" panose="02070309020205020404" pitchFamily="49" charset="0"/>
              <a:cs typeface="Courier New" panose="02070309020205020404" pitchFamily="49" charset="0"/>
            </a:endParaRP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2073870"/>
            <a:ext cx="1257897" cy="442087"/>
          </a:xfrm>
          <a:prstGeom prst="rect">
            <a:avLst/>
          </a:prstGeom>
        </p:spPr>
      </p:pic>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4098674"/>
            <a:ext cx="1257897" cy="442087"/>
          </a:xfrm>
          <a:prstGeom prst="rect">
            <a:avLst/>
          </a:prstGeom>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3187403"/>
            <a:ext cx="1257897" cy="442087"/>
          </a:xfrm>
          <a:prstGeom prst="rect">
            <a:avLst/>
          </a:prstGeom>
        </p:spPr>
      </p:pic>
      <p:pic>
        <p:nvPicPr>
          <p:cNvPr id="19" name="Εικόνα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4706274"/>
            <a:ext cx="1257897" cy="442087"/>
          </a:xfrm>
          <a:prstGeom prst="rect">
            <a:avLst/>
          </a:prstGeom>
        </p:spPr>
      </p:pic>
      <p:sp>
        <p:nvSpPr>
          <p:cNvPr id="16" name="Υπότιτλος 2"/>
          <p:cNvSpPr txBox="1">
            <a:spLocks/>
          </p:cNvSpPr>
          <p:nvPr/>
        </p:nvSpPr>
        <p:spPr>
          <a:xfrm>
            <a:off x="2454442" y="5528821"/>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Να</a:t>
            </a:r>
            <a:r>
              <a:rPr lang="en-GB" dirty="0" smtClean="0">
                <a:solidFill>
                  <a:prstClr val="white"/>
                </a:solidFill>
                <a:latin typeface="Courier New" panose="02070309020205020404" pitchFamily="49" charset="0"/>
                <a:cs typeface="Courier New" panose="02070309020205020404" pitchFamily="49" charset="0"/>
              </a:rPr>
              <a:t> </a:t>
            </a:r>
            <a:r>
              <a:rPr lang="el-GR" dirty="0" smtClean="0">
                <a:solidFill>
                  <a:prstClr val="white"/>
                </a:solidFill>
                <a:latin typeface="Courier New" panose="02070309020205020404" pitchFamily="49" charset="0"/>
                <a:cs typeface="Courier New" panose="02070309020205020404" pitchFamily="49" charset="0"/>
              </a:rPr>
              <a:t>ανανεώνεται και να εμπλουτίζεται συνεχώς</a:t>
            </a:r>
            <a:endParaRPr lang="el-GR" dirty="0">
              <a:solidFill>
                <a:prstClr val="white"/>
              </a:solidFill>
              <a:latin typeface="Courier New" panose="02070309020205020404" pitchFamily="49" charset="0"/>
              <a:cs typeface="Courier New" panose="02070309020205020404" pitchFamily="49" charset="0"/>
            </a:endParaRPr>
          </a:p>
        </p:txBody>
      </p:sp>
      <p:pic>
        <p:nvPicPr>
          <p:cNvPr id="20" name="Εικόνα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695" y="5528821"/>
            <a:ext cx="1257897" cy="442087"/>
          </a:xfrm>
          <a:prstGeom prst="rect">
            <a:avLst/>
          </a:prstGeom>
        </p:spPr>
      </p:pic>
    </p:spTree>
    <p:extLst>
      <p:ext uri="{BB962C8B-B14F-4D97-AF65-F5344CB8AC3E}">
        <p14:creationId xmlns:p14="http://schemas.microsoft.com/office/powerpoint/2010/main" val="15874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uild="p"/>
      <p:bldP spid="8" grpId="0" build="p"/>
      <p:bldP spid="9" grpId="0" build="p"/>
      <p:bldP spid="12" grpId="0" build="p"/>
      <p:bldP spid="14" grpId="0" build="p"/>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7" name="Υπότιτλος 2"/>
          <p:cNvSpPr txBox="1">
            <a:spLocks/>
          </p:cNvSpPr>
          <p:nvPr/>
        </p:nvSpPr>
        <p:spPr>
          <a:xfrm>
            <a:off x="1250374" y="1195963"/>
            <a:ext cx="9951168"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Το συγκεκριμένο διαδικτυακό περιβάλλον συνέβαλε στην ενίσχυση της γονεϊκής εμπλοκής με τους εξής τρόπους :</a:t>
            </a:r>
            <a:endParaRPr lang="el-GR" dirty="0">
              <a:solidFill>
                <a:prstClr val="white"/>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2454442" y="2073870"/>
            <a:ext cx="8746959" cy="1113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a:t>
            </a:r>
            <a:r>
              <a:rPr lang="el-GR" dirty="0">
                <a:solidFill>
                  <a:prstClr val="white"/>
                </a:solidFill>
                <a:latin typeface="Courier New" panose="02070309020205020404" pitchFamily="49" charset="0"/>
                <a:cs typeface="Courier New" panose="02070309020205020404" pitchFamily="49" charset="0"/>
              </a:rPr>
              <a:t>γονείς αποσαφήνισαν τη σημασία του όρου και συνειδητοποίησαν την αξία της γονεϊκής εμπλοκής</a:t>
            </a:r>
          </a:p>
        </p:txBody>
      </p:sp>
      <p:sp>
        <p:nvSpPr>
          <p:cNvPr id="9" name="Υπότιτλος 2"/>
          <p:cNvSpPr txBox="1">
            <a:spLocks/>
          </p:cNvSpPr>
          <p:nvPr/>
        </p:nvSpPr>
        <p:spPr>
          <a:xfrm>
            <a:off x="2454442" y="3244062"/>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Γονείς και παιδιά είχαν εποικοδομητικό χρόνο μαζί, σε αυθεντικές συνθήκες μάθησης</a:t>
            </a: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2454442" y="4121968"/>
            <a:ext cx="8468444" cy="16235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γονείς </a:t>
            </a:r>
            <a:r>
              <a:rPr lang="el-GR" dirty="0">
                <a:solidFill>
                  <a:prstClr val="white"/>
                </a:solidFill>
                <a:latin typeface="Courier New" panose="02070309020205020404" pitchFamily="49" charset="0"/>
                <a:cs typeface="Courier New" panose="02070309020205020404" pitchFamily="49" charset="0"/>
              </a:rPr>
              <a:t>έ</a:t>
            </a:r>
            <a:r>
              <a:rPr lang="el-GR" dirty="0" smtClean="0">
                <a:solidFill>
                  <a:prstClr val="white"/>
                </a:solidFill>
                <a:latin typeface="Courier New" panose="02070309020205020404" pitchFamily="49" charset="0"/>
                <a:cs typeface="Courier New" panose="02070309020205020404" pitchFamily="49" charset="0"/>
              </a:rPr>
              <a:t>νιωσαν </a:t>
            </a:r>
            <a:r>
              <a:rPr lang="el-GR" dirty="0">
                <a:solidFill>
                  <a:prstClr val="white"/>
                </a:solidFill>
                <a:latin typeface="Courier New" panose="02070309020205020404" pitchFamily="49" charset="0"/>
                <a:cs typeface="Courier New" panose="02070309020205020404" pitchFamily="49" charset="0"/>
              </a:rPr>
              <a:t>περισσότερο ικανοί και σίγουροι στο πώς να υποστηρίξουν τα παιδιά τους αλλά και πιο αισιόδοξοι και πρόθυμοι για την εμπλοκή τους στην εκπαιδευτική διαδικασία.</a:t>
            </a: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2073870"/>
            <a:ext cx="1257897" cy="442087"/>
          </a:xfrm>
          <a:prstGeom prst="rect">
            <a:avLst/>
          </a:prstGeom>
        </p:spPr>
      </p:pic>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4098674"/>
            <a:ext cx="1257897" cy="442087"/>
          </a:xfrm>
          <a:prstGeom prst="rect">
            <a:avLst/>
          </a:prstGeom>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3187403"/>
            <a:ext cx="1257897" cy="442087"/>
          </a:xfrm>
          <a:prstGeom prst="rect">
            <a:avLst/>
          </a:prstGeom>
        </p:spPr>
      </p:pic>
    </p:spTree>
    <p:extLst>
      <p:ext uri="{BB962C8B-B14F-4D97-AF65-F5344CB8AC3E}">
        <p14:creationId xmlns:p14="http://schemas.microsoft.com/office/powerpoint/2010/main" val="26898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7" name="Υπότιτλος 2"/>
          <p:cNvSpPr txBox="1">
            <a:spLocks/>
          </p:cNvSpPr>
          <p:nvPr/>
        </p:nvSpPr>
        <p:spPr>
          <a:xfrm>
            <a:off x="1250374" y="1195963"/>
            <a:ext cx="9951168"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αλλαγές που παρατηρήθηκαν στη μαθησιακή διαδικασία είναι:</a:t>
            </a:r>
            <a:endParaRPr lang="el-GR" dirty="0">
              <a:solidFill>
                <a:prstClr val="white"/>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2454442" y="2073871"/>
            <a:ext cx="8746959" cy="6098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μαθητές και γονείς έγιναν πιο συνεπείς στις σχολικές τους υποχρεώσεις</a:t>
            </a:r>
            <a:endParaRPr lang="el-GR" dirty="0">
              <a:solidFill>
                <a:prstClr val="white"/>
              </a:solidFill>
              <a:latin typeface="Courier New" panose="02070309020205020404" pitchFamily="49" charset="0"/>
              <a:cs typeface="Courier New" panose="02070309020205020404" pitchFamily="49" charset="0"/>
            </a:endParaRPr>
          </a:p>
        </p:txBody>
      </p:sp>
      <p:sp>
        <p:nvSpPr>
          <p:cNvPr id="9" name="Υπότιτλος 2"/>
          <p:cNvSpPr txBox="1">
            <a:spLocks/>
          </p:cNvSpPr>
          <p:nvPr/>
        </p:nvSpPr>
        <p:spPr>
          <a:xfrm>
            <a:off x="2454442" y="2763988"/>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2408267" y="3857263"/>
            <a:ext cx="8468444" cy="638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Η επίδοση των μαθητών βελτιώθηκε</a:t>
            </a:r>
            <a:endParaRPr lang="el-GR" dirty="0">
              <a:solidFill>
                <a:prstClr val="white"/>
              </a:solidFill>
              <a:latin typeface="Courier New" panose="02070309020205020404" pitchFamily="49" charset="0"/>
              <a:cs typeface="Courier New" panose="02070309020205020404" pitchFamily="49" charset="0"/>
            </a:endParaRP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2073870"/>
            <a:ext cx="1257897" cy="442087"/>
          </a:xfrm>
          <a:prstGeom prst="rect">
            <a:avLst/>
          </a:prstGeom>
        </p:spPr>
      </p:pic>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3833056"/>
            <a:ext cx="1257897" cy="442087"/>
          </a:xfrm>
          <a:prstGeom prst="rect">
            <a:avLst/>
          </a:prstGeom>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2" y="2953463"/>
            <a:ext cx="1257897" cy="442087"/>
          </a:xfrm>
          <a:prstGeom prst="rect">
            <a:avLst/>
          </a:prstGeom>
        </p:spPr>
      </p:pic>
      <p:sp>
        <p:nvSpPr>
          <p:cNvPr id="14" name="Υπότιτλος 2"/>
          <p:cNvSpPr txBox="1">
            <a:spLocks/>
          </p:cNvSpPr>
          <p:nvPr/>
        </p:nvSpPr>
        <p:spPr>
          <a:xfrm>
            <a:off x="2454442" y="2955962"/>
            <a:ext cx="8746959" cy="629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μαθητές φάνηκε να αναπτύσσουν περισσότερα κίνητρα  μάθησης</a:t>
            </a:r>
            <a:endParaRPr lang="el-GR"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408267" y="4434840"/>
            <a:ext cx="8468444" cy="638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μαθητές προσαρμόστηκαν γρηγορότερα στο καινούριο σχολικό περιβάλλον και δεν παρουσίασαν προβλήματα συμπεριφοράς</a:t>
            </a:r>
            <a:endParaRPr lang="el-GR" dirty="0">
              <a:solidFill>
                <a:prstClr val="white"/>
              </a:solidFill>
              <a:latin typeface="Courier New" panose="02070309020205020404" pitchFamily="49" charset="0"/>
              <a:cs typeface="Courier New" panose="02070309020205020404" pitchFamily="49" charset="0"/>
            </a:endParaRPr>
          </a:p>
        </p:txBody>
      </p:sp>
      <p:pic>
        <p:nvPicPr>
          <p:cNvPr id="20" name="Εικόνα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370" y="4491605"/>
            <a:ext cx="1257897" cy="442087"/>
          </a:xfrm>
          <a:prstGeom prst="rect">
            <a:avLst/>
          </a:prstGeom>
        </p:spPr>
      </p:pic>
    </p:spTree>
    <p:extLst>
      <p:ext uri="{BB962C8B-B14F-4D97-AF65-F5344CB8AC3E}">
        <p14:creationId xmlns:p14="http://schemas.microsoft.com/office/powerpoint/2010/main" val="12151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build="p"/>
      <p:bldP spid="14" grpId="0" build="p"/>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7" name="Υπότιτλος 2"/>
          <p:cNvSpPr txBox="1">
            <a:spLocks/>
          </p:cNvSpPr>
          <p:nvPr/>
        </p:nvSpPr>
        <p:spPr>
          <a:xfrm>
            <a:off x="1250374" y="1195963"/>
            <a:ext cx="9951168"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Περιορισμοί:</a:t>
            </a:r>
            <a:endParaRPr lang="el-GR" dirty="0">
              <a:solidFill>
                <a:prstClr val="white"/>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2454442" y="1862506"/>
            <a:ext cx="8259277" cy="8795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Η αποτελεσματικότητα ενός διαδικτυακού περιβάλλοντος ως μέσο ενίσχυσης της γονεϊκής εμπλοκής</a:t>
            </a:r>
            <a:endParaRPr lang="el-GR" dirty="0">
              <a:solidFill>
                <a:prstClr val="white"/>
              </a:solidFill>
              <a:latin typeface="Courier New" panose="02070309020205020404" pitchFamily="49" charset="0"/>
              <a:cs typeface="Courier New" panose="02070309020205020404" pitchFamily="49" charset="0"/>
            </a:endParaRPr>
          </a:p>
        </p:txBody>
      </p:sp>
      <p:sp>
        <p:nvSpPr>
          <p:cNvPr id="9" name="Υπότιτλος 2"/>
          <p:cNvSpPr txBox="1">
            <a:spLocks/>
          </p:cNvSpPr>
          <p:nvPr/>
        </p:nvSpPr>
        <p:spPr>
          <a:xfrm>
            <a:off x="2454442" y="2763988"/>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12" name="Υπότιτλος 2"/>
          <p:cNvSpPr txBox="1">
            <a:spLocks/>
          </p:cNvSpPr>
          <p:nvPr/>
        </p:nvSpPr>
        <p:spPr>
          <a:xfrm>
            <a:off x="2454443" y="4144934"/>
            <a:ext cx="8422268" cy="9364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δυνατότητες δωρεάν διαδικτυακών προγραμμάτων</a:t>
            </a:r>
            <a:endParaRPr lang="el-GR" dirty="0">
              <a:solidFill>
                <a:prstClr val="white"/>
              </a:solidFill>
              <a:latin typeface="Courier New" panose="02070309020205020404" pitchFamily="49" charset="0"/>
              <a:cs typeface="Courier New" panose="02070309020205020404" pitchFamily="49" charset="0"/>
            </a:endParaRP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29" y="2153665"/>
            <a:ext cx="1257897" cy="442087"/>
          </a:xfrm>
          <a:prstGeom prst="rect">
            <a:avLst/>
          </a:prstGeom>
        </p:spPr>
      </p:pic>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1" y="4205468"/>
            <a:ext cx="1257897" cy="442087"/>
          </a:xfrm>
          <a:prstGeom prst="rect">
            <a:avLst/>
          </a:prstGeom>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30" y="3174506"/>
            <a:ext cx="1257897" cy="442087"/>
          </a:xfrm>
          <a:prstGeom prst="rect">
            <a:avLst/>
          </a:prstGeom>
        </p:spPr>
      </p:pic>
      <p:sp>
        <p:nvSpPr>
          <p:cNvPr id="14" name="Υπότιτλος 2"/>
          <p:cNvSpPr txBox="1">
            <a:spLocks/>
          </p:cNvSpPr>
          <p:nvPr/>
        </p:nvSpPr>
        <p:spPr>
          <a:xfrm>
            <a:off x="2408266" y="3121696"/>
            <a:ext cx="8305453" cy="629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δυνατότητες ελεύθερων συστημάτων διαχείρισης μάθησης</a:t>
            </a:r>
            <a:endParaRPr lang="el-GR"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408267" y="5081398"/>
            <a:ext cx="8468444" cy="638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Το μικρό ποσοστό των γονέων της τάξης που συμμετείχαν στην έρευνα</a:t>
            </a:r>
            <a:endParaRPr lang="el-GR" dirty="0">
              <a:solidFill>
                <a:prstClr val="white"/>
              </a:solidFill>
              <a:latin typeface="Courier New" panose="02070309020205020404" pitchFamily="49" charset="0"/>
              <a:cs typeface="Courier New" panose="02070309020205020404" pitchFamily="49" charset="0"/>
            </a:endParaRPr>
          </a:p>
        </p:txBody>
      </p:sp>
      <p:pic>
        <p:nvPicPr>
          <p:cNvPr id="20" name="Εικόνα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646" y="5081398"/>
            <a:ext cx="1257897" cy="442087"/>
          </a:xfrm>
          <a:prstGeom prst="rect">
            <a:avLst/>
          </a:prstGeom>
        </p:spPr>
      </p:pic>
    </p:spTree>
    <p:extLst>
      <p:ext uri="{BB962C8B-B14F-4D97-AF65-F5344CB8AC3E}">
        <p14:creationId xmlns:p14="http://schemas.microsoft.com/office/powerpoint/2010/main" val="7161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build="p"/>
      <p:bldP spid="14" grpId="0" build="p"/>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8" name="Υπότιτλος 2"/>
          <p:cNvSpPr txBox="1">
            <a:spLocks/>
          </p:cNvSpPr>
          <p:nvPr/>
        </p:nvSpPr>
        <p:spPr>
          <a:xfrm>
            <a:off x="1813560" y="1862506"/>
            <a:ext cx="8900159" cy="2755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Η </a:t>
            </a:r>
            <a:r>
              <a:rPr lang="el-GR" dirty="0">
                <a:solidFill>
                  <a:prstClr val="white"/>
                </a:solidFill>
                <a:latin typeface="Courier New" panose="02070309020205020404" pitchFamily="49" charset="0"/>
                <a:cs typeface="Courier New" panose="02070309020205020404" pitchFamily="49" charset="0"/>
              </a:rPr>
              <a:t>επανάληψη ανάλογου προγράμματος με πιο εμπλουτισμένο εκπαιδευτικό υλικό, σε μεγαλύτερο μέρος του Αναλυτικού Προγράμματος, το οποίο θα εφαρμοζόταν για μεγαλύτερο χρονικό διάστημα, σε επίπεδο ολόκληρης τάξης,  θα μπορούσε να </a:t>
            </a:r>
            <a:r>
              <a:rPr lang="el-GR" dirty="0" smtClean="0">
                <a:solidFill>
                  <a:prstClr val="white"/>
                </a:solidFill>
                <a:latin typeface="Courier New" panose="02070309020205020404" pitchFamily="49" charset="0"/>
                <a:cs typeface="Courier New" panose="02070309020205020404" pitchFamily="49" charset="0"/>
              </a:rPr>
              <a:t>ενισχύσει και </a:t>
            </a:r>
            <a:r>
              <a:rPr lang="el-GR" smtClean="0">
                <a:solidFill>
                  <a:prstClr val="white"/>
                </a:solidFill>
                <a:latin typeface="Courier New" panose="02070309020205020404" pitchFamily="49" charset="0"/>
                <a:cs typeface="Courier New" panose="02070309020205020404" pitchFamily="49" charset="0"/>
              </a:rPr>
              <a:t>να διευρύνει </a:t>
            </a:r>
            <a:r>
              <a:rPr lang="el-GR" dirty="0" smtClean="0">
                <a:solidFill>
                  <a:prstClr val="white"/>
                </a:solidFill>
                <a:latin typeface="Courier New" panose="02070309020205020404" pitchFamily="49" charset="0"/>
                <a:cs typeface="Courier New" panose="02070309020205020404" pitchFamily="49" charset="0"/>
              </a:rPr>
              <a:t>την έρευνα στον συγκεκριμένο τομέα.</a:t>
            </a:r>
            <a:endParaRPr lang="el-GR" dirty="0">
              <a:solidFill>
                <a:prstClr val="white"/>
              </a:solidFill>
              <a:latin typeface="Courier New" panose="02070309020205020404" pitchFamily="49" charset="0"/>
              <a:cs typeface="Courier New" panose="02070309020205020404" pitchFamily="49" charset="0"/>
            </a:endParaRPr>
          </a:p>
        </p:txBody>
      </p:sp>
      <p:sp>
        <p:nvSpPr>
          <p:cNvPr id="9" name="Υπότιτλος 2"/>
          <p:cNvSpPr txBox="1">
            <a:spLocks/>
          </p:cNvSpPr>
          <p:nvPr/>
        </p:nvSpPr>
        <p:spPr>
          <a:xfrm>
            <a:off x="2454442" y="2763988"/>
            <a:ext cx="8468444" cy="821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l-GR" dirty="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63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cxnSp>
        <p:nvCxnSpPr>
          <p:cNvPr id="11" name="Ευθεία γραμμή σύνδεσης 10"/>
          <p:cNvCxnSpPr/>
          <p:nvPr/>
        </p:nvCxnSpPr>
        <p:spPr>
          <a:xfrm flipV="1">
            <a:off x="1250374" y="524392"/>
            <a:ext cx="2315786" cy="484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2601537"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Συμπεράσματα</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712" y="259499"/>
            <a:ext cx="2438745" cy="987868"/>
          </a:xfrm>
          <a:prstGeom prst="rect">
            <a:avLst/>
          </a:prstGeom>
        </p:spPr>
      </p:pic>
      <p:sp>
        <p:nvSpPr>
          <p:cNvPr id="19" name="Υπότιτλος 2"/>
          <p:cNvSpPr txBox="1">
            <a:spLocks/>
          </p:cNvSpPr>
          <p:nvPr/>
        </p:nvSpPr>
        <p:spPr>
          <a:xfrm>
            <a:off x="2313329" y="2061810"/>
            <a:ext cx="8468444" cy="16749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Η γονεϊκή εμπλοκή στη μαθησιακή διαδικασία, μονό θετικά αποτελέσματα μπορεί να έχει, τόσο για τον μαθητή όσο και για το ίδιο το εκπαιδευτικό σύστημα!</a:t>
            </a:r>
            <a:endParaRPr lang="el-GR" dirty="0">
              <a:solidFill>
                <a:prstClr val="white"/>
              </a:solidFill>
              <a:latin typeface="Courier New" panose="02070309020205020404" pitchFamily="49" charset="0"/>
              <a:cs typeface="Courier New" panose="02070309020205020404" pitchFamily="49" charset="0"/>
            </a:endParaRPr>
          </a:p>
        </p:txBody>
      </p:sp>
      <p:sp>
        <p:nvSpPr>
          <p:cNvPr id="20" name="Υπότιτλος 2"/>
          <p:cNvSpPr txBox="1">
            <a:spLocks/>
          </p:cNvSpPr>
          <p:nvPr/>
        </p:nvSpPr>
        <p:spPr>
          <a:xfrm>
            <a:off x="2313329" y="3827696"/>
            <a:ext cx="8468444" cy="1135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prstClr val="white"/>
                </a:solidFill>
                <a:latin typeface="Courier New" panose="02070309020205020404" pitchFamily="49" charset="0"/>
                <a:cs typeface="Courier New" panose="02070309020205020404" pitchFamily="49" charset="0"/>
              </a:rPr>
              <a:t>Οι ΤΠΕ μπορούν να αποτελέσουν το μέσον, για την ενίσχυση της γονεϊκής εμπλοκής, όμως οι εκπαιδευτικοί οφείλουν να βρουν τον τρόπο! </a:t>
            </a:r>
            <a:endParaRPr lang="el-GR" dirty="0">
              <a:solidFill>
                <a:prstClr val="white"/>
              </a:solidFill>
              <a:latin typeface="Courier New" panose="02070309020205020404" pitchFamily="49" charset="0"/>
              <a:cs typeface="Courier New" panose="02070309020205020404" pitchFamily="49" charset="0"/>
            </a:endParaRPr>
          </a:p>
        </p:txBody>
      </p:sp>
      <p:sp>
        <p:nvSpPr>
          <p:cNvPr id="21" name="TextBox 20"/>
          <p:cNvSpPr txBox="1"/>
          <p:nvPr/>
        </p:nvSpPr>
        <p:spPr>
          <a:xfrm>
            <a:off x="2313328" y="1192923"/>
            <a:ext cx="3447391" cy="461665"/>
          </a:xfrm>
          <a:prstGeom prst="rect">
            <a:avLst/>
          </a:prstGeom>
          <a:noFill/>
        </p:spPr>
        <p:txBody>
          <a:bodyPr wrap="square" rtlCol="0">
            <a:spAutoFit/>
          </a:bodyPr>
          <a:lstStyle/>
          <a:p>
            <a:r>
              <a:rPr lang="el-GR" sz="2400" dirty="0" smtClean="0">
                <a:solidFill>
                  <a:schemeClr val="bg1"/>
                </a:solidFill>
                <a:latin typeface="Courier New" panose="02070309020205020404" pitchFamily="49" charset="0"/>
                <a:cs typeface="Courier New" panose="02070309020205020404" pitchFamily="49" charset="0"/>
              </a:rPr>
              <a:t>Ας μην ξεχνάμε...</a:t>
            </a:r>
            <a:endParaRPr lang="el-GR" sz="2400" dirty="0">
              <a:solidFill>
                <a:schemeClr val="bg1"/>
              </a:solidFill>
              <a:latin typeface="Courier New" panose="02070309020205020404" pitchFamily="49" charset="0"/>
              <a:cs typeface="Courier New" panose="02070309020205020404" pitchFamily="49" charset="0"/>
            </a:endParaRPr>
          </a:p>
        </p:txBody>
      </p:sp>
      <p:sp>
        <p:nvSpPr>
          <p:cNvPr id="8" name="Επεξήγηση με στρογγυλεμένο παραλληλόγραμμο 7"/>
          <p:cNvSpPr/>
          <p:nvPr/>
        </p:nvSpPr>
        <p:spPr>
          <a:xfrm>
            <a:off x="2313328" y="1121532"/>
            <a:ext cx="3256199" cy="604445"/>
          </a:xfrm>
          <a:prstGeom prst="wedgeRoundRectCallout">
            <a:avLst>
              <a:gd name="adj1" fmla="val -63959"/>
              <a:gd name="adj2" fmla="val 52568"/>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007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558" y="356828"/>
            <a:ext cx="7825918" cy="5472472"/>
          </a:xfrm>
          <a:prstGeom prst="rect">
            <a:avLst/>
          </a:prstGeom>
        </p:spPr>
      </p:pic>
    </p:spTree>
    <p:extLst>
      <p:ext uri="{BB962C8B-B14F-4D97-AF65-F5344CB8AC3E}">
        <p14:creationId xmlns:p14="http://schemas.microsoft.com/office/powerpoint/2010/main" val="3231946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667990" y="1792264"/>
            <a:ext cx="6882249" cy="1366571"/>
          </a:xfrm>
        </p:spPr>
        <p:txBody>
          <a:bodyPr>
            <a:normAutofit/>
          </a:bodyPr>
          <a:lstStyle/>
          <a:p>
            <a:pPr>
              <a:lnSpc>
                <a:spcPct val="110000"/>
              </a:lnSpc>
            </a:pPr>
            <a:r>
              <a:rPr lang="el-GR" dirty="0" smtClean="0">
                <a:solidFill>
                  <a:schemeClr val="bg1"/>
                </a:solidFill>
                <a:latin typeface="Times New Roman" panose="02020603050405020304" pitchFamily="18" charset="0"/>
                <a:cs typeface="Times New Roman" panose="02020603050405020304" pitchFamily="18" charset="0"/>
              </a:rPr>
              <a:t> </a:t>
            </a:r>
            <a:r>
              <a:rPr lang="en-GB" dirty="0" smtClean="0">
                <a:solidFill>
                  <a:schemeClr val="bg1"/>
                </a:solidFill>
                <a:latin typeface="Courier New" panose="02070309020205020404" pitchFamily="49" charset="0"/>
                <a:cs typeface="Courier New" panose="02070309020205020404" pitchFamily="49" charset="0"/>
              </a:rPr>
              <a:t>O</a:t>
            </a:r>
            <a:r>
              <a:rPr lang="el-GR" dirty="0" smtClean="0">
                <a:solidFill>
                  <a:schemeClr val="bg1"/>
                </a:solidFill>
                <a:latin typeface="Courier New" panose="02070309020205020404" pitchFamily="49" charset="0"/>
                <a:cs typeface="Courier New" panose="02070309020205020404" pitchFamily="49" charset="0"/>
              </a:rPr>
              <a:t> </a:t>
            </a:r>
            <a:r>
              <a:rPr lang="el-GR" dirty="0">
                <a:solidFill>
                  <a:schemeClr val="bg1"/>
                </a:solidFill>
                <a:latin typeface="Courier New" panose="02070309020205020404" pitchFamily="49" charset="0"/>
                <a:cs typeface="Courier New" panose="02070309020205020404" pitchFamily="49" charset="0"/>
              </a:rPr>
              <a:t>σχεδιασμός και η υλοποίηση ενός διαδικτυακού </a:t>
            </a:r>
            <a:r>
              <a:rPr lang="el-GR" dirty="0" smtClean="0">
                <a:solidFill>
                  <a:schemeClr val="bg1"/>
                </a:solidFill>
                <a:latin typeface="Courier New" panose="02070309020205020404" pitchFamily="49" charset="0"/>
                <a:cs typeface="Courier New" panose="02070309020205020404" pitchFamily="49" charset="0"/>
              </a:rPr>
              <a:t>περιβάλλοντος </a:t>
            </a:r>
            <a:r>
              <a:rPr lang="el-GR" dirty="0">
                <a:solidFill>
                  <a:schemeClr val="bg1"/>
                </a:solidFill>
                <a:latin typeface="Courier New" panose="02070309020205020404" pitchFamily="49" charset="0"/>
                <a:cs typeface="Courier New" panose="02070309020205020404" pitchFamily="49" charset="0"/>
              </a:rPr>
              <a:t>για γονείς και μαθητές Α΄ δημοτικού</a:t>
            </a:r>
          </a:p>
        </p:txBody>
      </p:sp>
      <p:cxnSp>
        <p:nvCxnSpPr>
          <p:cNvPr id="11" name="Ευθεία γραμμή σύνδεσης 10"/>
          <p:cNvCxnSpPr/>
          <p:nvPr/>
        </p:nvCxnSpPr>
        <p:spPr>
          <a:xfrm>
            <a:off x="1215738" y="534783"/>
            <a:ext cx="5039589" cy="0"/>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14399"/>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000" dirty="0" smtClean="0">
                <a:solidFill>
                  <a:schemeClr val="bg1"/>
                </a:solidFill>
                <a:latin typeface="Courier New" panose="02070309020205020404" pitchFamily="49" charset="0"/>
                <a:cs typeface="Courier New" panose="02070309020205020404" pitchFamily="49" charset="0"/>
              </a:rPr>
              <a:t>Σκοπός και στόχος της εργασίας</a:t>
            </a:r>
            <a:endParaRPr lang="el-GR" sz="2000" dirty="0">
              <a:solidFill>
                <a:schemeClr val="bg1"/>
              </a:solidFill>
              <a:latin typeface="Courier New" panose="02070309020205020404" pitchFamily="49" charset="0"/>
              <a:cs typeface="Courier New" panose="02070309020205020404" pitchFamily="49" charset="0"/>
            </a:endParaRPr>
          </a:p>
        </p:txBody>
      </p:sp>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738" y="1710350"/>
            <a:ext cx="2036617" cy="932181"/>
          </a:xfrm>
          <a:prstGeom prst="rect">
            <a:avLst/>
          </a:prstGeom>
        </p:spPr>
      </p:pic>
      <p:sp>
        <p:nvSpPr>
          <p:cNvPr id="16" name="Υπότιτλος 2"/>
          <p:cNvSpPr txBox="1">
            <a:spLocks/>
          </p:cNvSpPr>
          <p:nvPr/>
        </p:nvSpPr>
        <p:spPr>
          <a:xfrm>
            <a:off x="3667990" y="3909758"/>
            <a:ext cx="6882249" cy="1368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l-GR" dirty="0" smtClean="0">
                <a:solidFill>
                  <a:schemeClr val="bg1"/>
                </a:solidFill>
                <a:latin typeface="Times New Roman" panose="02020603050405020304" pitchFamily="18" charset="0"/>
                <a:cs typeface="Times New Roman" panose="02020603050405020304" pitchFamily="18" charset="0"/>
              </a:rPr>
              <a:t> </a:t>
            </a:r>
            <a:r>
              <a:rPr lang="el-GR" dirty="0" smtClean="0">
                <a:solidFill>
                  <a:schemeClr val="bg1"/>
                </a:solidFill>
                <a:latin typeface="Courier New" panose="02070309020205020404" pitchFamily="49" charset="0"/>
                <a:cs typeface="Courier New" panose="02070309020205020404" pitchFamily="49" charset="0"/>
              </a:rPr>
              <a:t>Η ενίσχυση της γονεϊκής εμπλοκής</a:t>
            </a:r>
            <a:r>
              <a:rPr lang="en-GB" dirty="0" smtClean="0">
                <a:solidFill>
                  <a:schemeClr val="bg1"/>
                </a:solidFill>
                <a:latin typeface="Courier New" panose="02070309020205020404" pitchFamily="49" charset="0"/>
                <a:cs typeface="Courier New" panose="02070309020205020404" pitchFamily="49" charset="0"/>
              </a:rPr>
              <a:t> </a:t>
            </a:r>
            <a:r>
              <a:rPr lang="el-GR" dirty="0" smtClean="0">
                <a:solidFill>
                  <a:schemeClr val="bg1"/>
                </a:solidFill>
                <a:latin typeface="Courier New" panose="02070309020205020404" pitchFamily="49" charset="0"/>
                <a:cs typeface="Courier New" panose="02070309020205020404" pitchFamily="49" charset="0"/>
              </a:rPr>
              <a:t> μέσω του εκπαιδευτικού υλικού του συγκεκριμένου περιβάλλοντος</a:t>
            </a:r>
            <a:endParaRPr lang="el-GR" dirty="0">
              <a:solidFill>
                <a:schemeClr val="bg1"/>
              </a:solidFill>
              <a:latin typeface="Courier New" panose="02070309020205020404" pitchFamily="49" charset="0"/>
              <a:cs typeface="Courier New" panose="02070309020205020404" pitchFamily="49" charset="0"/>
            </a:endParaRPr>
          </a:p>
        </p:txBody>
      </p:sp>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738" y="3681322"/>
            <a:ext cx="2098964" cy="1162035"/>
          </a:xfrm>
          <a:prstGeom prst="rect">
            <a:avLst/>
          </a:prstGeom>
        </p:spPr>
      </p:pic>
    </p:spTree>
    <p:extLst>
      <p:ext uri="{BB962C8B-B14F-4D97-AF65-F5344CB8AC3E}">
        <p14:creationId xmlns:p14="http://schemas.microsoft.com/office/powerpoint/2010/main" val="22408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a:stretch>
        </a:blipFill>
        <a:effectLst/>
      </p:bgPr>
    </p:bg>
    <p:spTree>
      <p:nvGrpSpPr>
        <p:cNvPr id="1" name=""/>
        <p:cNvGrpSpPr/>
        <p:nvPr/>
      </p:nvGrpSpPr>
      <p:grpSpPr>
        <a:xfrm>
          <a:off x="0" y="0"/>
          <a:ext cx="0" cy="0"/>
          <a:chOff x="0" y="0"/>
          <a:chExt cx="0" cy="0"/>
        </a:xfrm>
      </p:grpSpPr>
      <p:sp>
        <p:nvSpPr>
          <p:cNvPr id="7" name="Υπότιτλος 2"/>
          <p:cNvSpPr txBox="1">
            <a:spLocks/>
          </p:cNvSpPr>
          <p:nvPr/>
        </p:nvSpPr>
        <p:spPr>
          <a:xfrm>
            <a:off x="3877420" y="834389"/>
            <a:ext cx="3628109"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prstClr val="white"/>
                </a:solidFill>
                <a:latin typeface="Courier New" panose="02070309020205020404" pitchFamily="49" charset="0"/>
                <a:cs typeface="Courier New" panose="02070309020205020404" pitchFamily="49" charset="0"/>
              </a:rPr>
              <a:t>Προσωπική εμπειρία</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8" name="Υπότιτλος 2"/>
          <p:cNvSpPr txBox="1">
            <a:spLocks/>
          </p:cNvSpPr>
          <p:nvPr/>
        </p:nvSpPr>
        <p:spPr>
          <a:xfrm>
            <a:off x="827115" y="202338"/>
            <a:ext cx="9144000"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Τα κριτήρια και η σημασία επιλογής του θέματος</a:t>
            </a:r>
          </a:p>
          <a:p>
            <a:endParaRPr lang="el-GR" dirty="0">
              <a:solidFill>
                <a:prstClr val="white"/>
              </a:solidFill>
              <a:latin typeface="Times New Roman" panose="02020603050405020304" pitchFamily="18" charset="0"/>
              <a:cs typeface="Times New Roman" panose="02020603050405020304" pitchFamily="18" charset="0"/>
            </a:endParaRPr>
          </a:p>
        </p:txBody>
      </p:sp>
      <p:cxnSp>
        <p:nvCxnSpPr>
          <p:cNvPr id="15" name="Ευθεία γραμμή σύνδεσης 14"/>
          <p:cNvCxnSpPr/>
          <p:nvPr/>
        </p:nvCxnSpPr>
        <p:spPr>
          <a:xfrm>
            <a:off x="598515" y="562025"/>
            <a:ext cx="7468488" cy="35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Υπότιτλος 2"/>
          <p:cNvSpPr txBox="1">
            <a:spLocks/>
          </p:cNvSpPr>
          <p:nvPr/>
        </p:nvSpPr>
        <p:spPr>
          <a:xfrm>
            <a:off x="7142897" y="1539652"/>
            <a:ext cx="3421906"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prstClr val="white"/>
                </a:solidFill>
                <a:latin typeface="Courier New" panose="02070309020205020404" pitchFamily="49" charset="0"/>
                <a:cs typeface="Courier New" panose="02070309020205020404" pitchFamily="49" charset="0"/>
              </a:rPr>
              <a:t>Προβληματισμοί</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21" name="Υπότιτλος 2"/>
          <p:cNvSpPr txBox="1">
            <a:spLocks/>
          </p:cNvSpPr>
          <p:nvPr/>
        </p:nvSpPr>
        <p:spPr>
          <a:xfrm>
            <a:off x="968857" y="1516535"/>
            <a:ext cx="3421906" cy="573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white"/>
                </a:solidFill>
                <a:latin typeface="Courier New" panose="02070309020205020404" pitchFamily="49" charset="0"/>
                <a:cs typeface="Courier New" panose="02070309020205020404" pitchFamily="49" charset="0"/>
              </a:rPr>
              <a:t>E</a:t>
            </a:r>
            <a:r>
              <a:rPr lang="el-GR" dirty="0" smtClean="0">
                <a:solidFill>
                  <a:prstClr val="white"/>
                </a:solidFill>
                <a:latin typeface="Courier New" panose="02070309020205020404" pitchFamily="49" charset="0"/>
                <a:cs typeface="Courier New" panose="02070309020205020404" pitchFamily="49" charset="0"/>
              </a:rPr>
              <a:t>ρωτήματα</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22" name="Υπότιτλος 2"/>
          <p:cNvSpPr txBox="1">
            <a:spLocks/>
          </p:cNvSpPr>
          <p:nvPr/>
        </p:nvSpPr>
        <p:spPr>
          <a:xfrm>
            <a:off x="3628062" y="2215225"/>
            <a:ext cx="4104588" cy="7182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600" dirty="0" smtClean="0">
                <a:solidFill>
                  <a:prstClr val="white"/>
                </a:solidFill>
                <a:latin typeface="Courier New" panose="02070309020205020404" pitchFamily="49" charset="0"/>
                <a:cs typeface="Courier New" panose="02070309020205020404" pitchFamily="49" charset="0"/>
              </a:rPr>
              <a:t>Ανάγκη ανάλυσης/διερεύνησης</a:t>
            </a:r>
            <a:endParaRPr lang="el-GR" sz="2600"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35" name="Υπότιτλος 2"/>
          <p:cNvSpPr txBox="1">
            <a:spLocks/>
          </p:cNvSpPr>
          <p:nvPr/>
        </p:nvSpPr>
        <p:spPr>
          <a:xfrm>
            <a:off x="3828577" y="4867929"/>
            <a:ext cx="4104588" cy="7158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600" dirty="0" smtClean="0">
                <a:solidFill>
                  <a:prstClr val="white"/>
                </a:solidFill>
                <a:latin typeface="Courier New" panose="02070309020205020404" pitchFamily="49" charset="0"/>
                <a:cs typeface="Courier New" panose="02070309020205020404" pitchFamily="49" charset="0"/>
              </a:rPr>
              <a:t>Αναζήτηση κρυφών δομών και σχέσεων</a:t>
            </a:r>
            <a:endParaRPr lang="el-GR" sz="2600"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36" name="Υπότιτλος 2"/>
          <p:cNvSpPr txBox="1">
            <a:spLocks/>
          </p:cNvSpPr>
          <p:nvPr/>
        </p:nvSpPr>
        <p:spPr>
          <a:xfrm>
            <a:off x="3856177" y="3526965"/>
            <a:ext cx="4104588" cy="718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600" dirty="0" smtClean="0">
                <a:solidFill>
                  <a:prstClr val="white"/>
                </a:solidFill>
                <a:latin typeface="Courier New" panose="02070309020205020404" pitchFamily="49" charset="0"/>
                <a:cs typeface="Courier New" panose="02070309020205020404" pitchFamily="49" charset="0"/>
              </a:rPr>
              <a:t>Ακαδημαϊκή Έρευνα</a:t>
            </a:r>
            <a:endParaRPr lang="el-GR" sz="2600"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37" name="Υπότιτλος 2"/>
          <p:cNvSpPr txBox="1">
            <a:spLocks/>
          </p:cNvSpPr>
          <p:nvPr/>
        </p:nvSpPr>
        <p:spPr>
          <a:xfrm>
            <a:off x="8842825" y="4382617"/>
            <a:ext cx="3527198" cy="718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prstClr val="white"/>
                </a:solidFill>
                <a:latin typeface="Courier New" panose="02070309020205020404" pitchFamily="49" charset="0"/>
                <a:cs typeface="Courier New" panose="02070309020205020404" pitchFamily="49" charset="0"/>
              </a:rPr>
              <a:t>Αντιμετώπιση</a:t>
            </a:r>
            <a:r>
              <a:rPr lang="el-GR" sz="2600" dirty="0" smtClean="0">
                <a:solidFill>
                  <a:prstClr val="white"/>
                </a:solidFill>
                <a:latin typeface="Times New Roman" panose="02020603050405020304" pitchFamily="18" charset="0"/>
                <a:cs typeface="Times New Roman" panose="02020603050405020304" pitchFamily="18" charset="0"/>
              </a:rPr>
              <a:t> </a:t>
            </a:r>
            <a:endParaRPr lang="el-GR" sz="2600" dirty="0">
              <a:solidFill>
                <a:prstClr val="white"/>
              </a:solidFill>
              <a:latin typeface="Times New Roman" panose="02020603050405020304" pitchFamily="18" charset="0"/>
              <a:cs typeface="Times New Roman" panose="02020603050405020304" pitchFamily="18"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38" name="Υπότιτλος 2"/>
          <p:cNvSpPr txBox="1">
            <a:spLocks/>
          </p:cNvSpPr>
          <p:nvPr/>
        </p:nvSpPr>
        <p:spPr>
          <a:xfrm>
            <a:off x="8265435" y="2578944"/>
            <a:ext cx="4104588" cy="718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solidFill>
                  <a:prstClr val="white"/>
                </a:solidFill>
                <a:latin typeface="Courier New" panose="02070309020205020404" pitchFamily="49" charset="0"/>
                <a:cs typeface="Courier New" panose="02070309020205020404" pitchFamily="49" charset="0"/>
              </a:rPr>
              <a:t>Ε</a:t>
            </a:r>
            <a:r>
              <a:rPr lang="el-GR" dirty="0" smtClean="0">
                <a:solidFill>
                  <a:prstClr val="white"/>
                </a:solidFill>
                <a:latin typeface="Courier New" panose="02070309020205020404" pitchFamily="49" charset="0"/>
                <a:cs typeface="Courier New" panose="02070309020205020404" pitchFamily="49" charset="0"/>
              </a:rPr>
              <a:t>ρμηνεία</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44" name="Υπότιτλος 2"/>
          <p:cNvSpPr txBox="1">
            <a:spLocks/>
          </p:cNvSpPr>
          <p:nvPr/>
        </p:nvSpPr>
        <p:spPr>
          <a:xfrm>
            <a:off x="8690443" y="3491828"/>
            <a:ext cx="3527198" cy="718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prstClr val="white"/>
                </a:solidFill>
                <a:latin typeface="Courier New" panose="02070309020205020404" pitchFamily="49" charset="0"/>
                <a:cs typeface="Courier New" panose="02070309020205020404" pitchFamily="49" charset="0"/>
              </a:rPr>
              <a:t>Παρέμβαση</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sp>
        <p:nvSpPr>
          <p:cNvPr id="45" name="Υπότιτλος 2"/>
          <p:cNvSpPr txBox="1">
            <a:spLocks/>
          </p:cNvSpPr>
          <p:nvPr/>
        </p:nvSpPr>
        <p:spPr>
          <a:xfrm>
            <a:off x="8604167" y="5454862"/>
            <a:ext cx="3527198" cy="718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solidFill>
                  <a:prstClr val="white"/>
                </a:solidFill>
                <a:latin typeface="Courier New" panose="02070309020205020404" pitchFamily="49" charset="0"/>
                <a:cs typeface="Courier New" panose="02070309020205020404" pitchFamily="49" charset="0"/>
              </a:rPr>
              <a:t>Β</a:t>
            </a:r>
            <a:r>
              <a:rPr lang="el-GR" dirty="0" smtClean="0">
                <a:solidFill>
                  <a:prstClr val="white"/>
                </a:solidFill>
                <a:latin typeface="Courier New" panose="02070309020205020404" pitchFamily="49" charset="0"/>
                <a:cs typeface="Courier New" panose="02070309020205020404" pitchFamily="49" charset="0"/>
              </a:rPr>
              <a:t>ελτίωση</a:t>
            </a:r>
            <a:endParaRPr lang="el-GR" dirty="0">
              <a:solidFill>
                <a:prstClr val="white"/>
              </a:solidFill>
              <a:latin typeface="Courier New" panose="02070309020205020404" pitchFamily="49" charset="0"/>
              <a:cs typeface="Courier New" panose="02070309020205020404" pitchFamily="49" charset="0"/>
            </a:endParaRPr>
          </a:p>
          <a:p>
            <a:endParaRPr lang="el-GR" dirty="0">
              <a:solidFill>
                <a:prstClr val="white"/>
              </a:solidFill>
              <a:latin typeface="Times New Roman" panose="02020603050405020304" pitchFamily="18" charset="0"/>
              <a:cs typeface="Times New Roman" panose="02020603050405020304" pitchFamily="18" charset="0"/>
            </a:endParaRPr>
          </a:p>
        </p:txBody>
      </p:sp>
      <p:pic>
        <p:nvPicPr>
          <p:cNvPr id="46" name="Εικόνα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3416">
            <a:off x="7156145" y="1181423"/>
            <a:ext cx="875603" cy="363450"/>
          </a:xfrm>
          <a:prstGeom prst="rect">
            <a:avLst/>
          </a:prstGeom>
        </p:spPr>
      </p:pic>
      <p:pic>
        <p:nvPicPr>
          <p:cNvPr id="47" name="Εικόνα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20923">
            <a:off x="7035330" y="1959026"/>
            <a:ext cx="1034147" cy="363450"/>
          </a:xfrm>
          <a:prstGeom prst="rect">
            <a:avLst/>
          </a:prstGeom>
        </p:spPr>
      </p:pic>
      <p:pic>
        <p:nvPicPr>
          <p:cNvPr id="48" name="Εικόνα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03281" y="4211302"/>
            <a:ext cx="782587" cy="363450"/>
          </a:xfrm>
          <a:prstGeom prst="rect">
            <a:avLst/>
          </a:prstGeom>
        </p:spPr>
      </p:pic>
      <p:pic>
        <p:nvPicPr>
          <p:cNvPr id="49" name="Εικόνα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74038">
            <a:off x="3286200" y="1206363"/>
            <a:ext cx="1034147" cy="363450"/>
          </a:xfrm>
          <a:prstGeom prst="rect">
            <a:avLst/>
          </a:prstGeom>
        </p:spPr>
      </p:pic>
      <p:pic>
        <p:nvPicPr>
          <p:cNvPr id="50" name="Εικόνα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3416">
            <a:off x="3284603" y="1944779"/>
            <a:ext cx="1034147" cy="363450"/>
          </a:xfrm>
          <a:prstGeom prst="rect">
            <a:avLst/>
          </a:prstGeom>
        </p:spPr>
      </p:pic>
      <p:pic>
        <p:nvPicPr>
          <p:cNvPr id="51" name="Εικόνα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29322">
            <a:off x="7277616" y="4168684"/>
            <a:ext cx="2592151" cy="363450"/>
          </a:xfrm>
          <a:prstGeom prst="rect">
            <a:avLst/>
          </a:prstGeom>
        </p:spPr>
      </p:pic>
      <p:pic>
        <p:nvPicPr>
          <p:cNvPr id="52" name="Εικόνα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86831">
            <a:off x="7034134" y="3672036"/>
            <a:ext cx="2949157" cy="363450"/>
          </a:xfrm>
          <a:prstGeom prst="rect">
            <a:avLst/>
          </a:prstGeom>
        </p:spPr>
      </p:pic>
      <p:pic>
        <p:nvPicPr>
          <p:cNvPr id="53" name="Εικόνα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0099738" y="4948179"/>
            <a:ext cx="649922" cy="363450"/>
          </a:xfrm>
          <a:prstGeom prst="rect">
            <a:avLst/>
          </a:prstGeom>
        </p:spPr>
      </p:pic>
      <p:pic>
        <p:nvPicPr>
          <p:cNvPr id="54" name="Εικόνα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0157169" y="3970324"/>
            <a:ext cx="520480" cy="363450"/>
          </a:xfrm>
          <a:prstGeom prst="rect">
            <a:avLst/>
          </a:prstGeom>
        </p:spPr>
      </p:pic>
      <p:pic>
        <p:nvPicPr>
          <p:cNvPr id="56" name="Εικόνα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452747" y="2993190"/>
            <a:ext cx="676547" cy="363450"/>
          </a:xfrm>
          <a:prstGeom prst="rect">
            <a:avLst/>
          </a:prstGeom>
        </p:spPr>
      </p:pic>
    </p:spTree>
    <p:extLst>
      <p:ext uri="{BB962C8B-B14F-4D97-AF65-F5344CB8AC3E}">
        <p14:creationId xmlns:p14="http://schemas.microsoft.com/office/powerpoint/2010/main" val="29977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1" grpId="0"/>
      <p:bldP spid="22" grpId="0"/>
      <p:bldP spid="35" grpId="0"/>
      <p:bldP spid="36" grpId="0"/>
      <p:bldP spid="37" grpId="0"/>
      <p:bldP spid="38"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421082" y="1043281"/>
            <a:ext cx="7533409" cy="1190764"/>
          </a:xfrm>
        </p:spPr>
        <p:txBody>
          <a:bodyPr>
            <a:noAutofit/>
          </a:bodyPr>
          <a:lstStyle/>
          <a:p>
            <a:pPr algn="l">
              <a:lnSpc>
                <a:spcPct val="110000"/>
              </a:lnSpc>
            </a:pPr>
            <a:r>
              <a:rPr lang="el-GR" dirty="0" smtClean="0">
                <a:solidFill>
                  <a:schemeClr val="bg1"/>
                </a:solidFill>
                <a:latin typeface="Courier New" panose="02070309020205020404" pitchFamily="49" charset="0"/>
                <a:cs typeface="Courier New" panose="02070309020205020404" pitchFamily="49" charset="0"/>
              </a:rPr>
              <a:t>Πλούσιο </a:t>
            </a:r>
            <a:r>
              <a:rPr lang="el-GR" dirty="0">
                <a:solidFill>
                  <a:schemeClr val="bg1"/>
                </a:solidFill>
                <a:latin typeface="Courier New" panose="02070309020205020404" pitchFamily="49" charset="0"/>
                <a:cs typeface="Courier New" panose="02070309020205020404" pitchFamily="49" charset="0"/>
              </a:rPr>
              <a:t>θεωρητικό και ερευνητικό πλαίσιο αναφορικά με την αξία της γονεϊκής </a:t>
            </a:r>
            <a:r>
              <a:rPr lang="el-GR" dirty="0" smtClean="0">
                <a:solidFill>
                  <a:schemeClr val="bg1"/>
                </a:solidFill>
                <a:latin typeface="Courier New" panose="02070309020205020404" pitchFamily="49" charset="0"/>
                <a:cs typeface="Courier New" panose="02070309020205020404" pitchFamily="49" charset="0"/>
              </a:rPr>
              <a:t>εμπλοκής</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a:off x="1364674" y="534783"/>
            <a:ext cx="4890653" cy="0"/>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14399"/>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000" dirty="0" smtClean="0">
                <a:solidFill>
                  <a:prstClr val="white"/>
                </a:solidFill>
                <a:latin typeface="Courier New" panose="02070309020205020404" pitchFamily="49" charset="0"/>
                <a:cs typeface="Courier New" panose="02070309020205020404" pitchFamily="49" charset="0"/>
              </a:rPr>
              <a:t>Συνεισφορά της διπλωματικής</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331031" y="2540374"/>
            <a:ext cx="8610596" cy="12446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l-GR" dirty="0" smtClean="0">
                <a:solidFill>
                  <a:prstClr val="white"/>
                </a:solidFill>
                <a:latin typeface="Courier New" panose="02070309020205020404" pitchFamily="49" charset="0"/>
                <a:cs typeface="Courier New" panose="02070309020205020404" pitchFamily="49" charset="0"/>
              </a:rPr>
              <a:t>Πλούσιο θεωρητικό και ερευνητικό πλαίσιο αναφορικά με τις δυνατότητες των ΤΠΕ στον τομέα της επικοινωνίας.</a:t>
            </a:r>
            <a:endParaRPr lang="el-GR" dirty="0">
              <a:solidFill>
                <a:prstClr val="white"/>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3626" y="924803"/>
            <a:ext cx="389047" cy="1077308"/>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372" y="4239237"/>
            <a:ext cx="440184" cy="948995"/>
          </a:xfrm>
          <a:prstGeom prst="rect">
            <a:avLst/>
          </a:prstGeom>
        </p:spPr>
      </p:pic>
      <p:sp>
        <p:nvSpPr>
          <p:cNvPr id="12" name="Υπότιτλος 2"/>
          <p:cNvSpPr txBox="1">
            <a:spLocks/>
          </p:cNvSpPr>
          <p:nvPr/>
        </p:nvSpPr>
        <p:spPr>
          <a:xfrm>
            <a:off x="2331031" y="4091391"/>
            <a:ext cx="7623460" cy="124468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l-GR" dirty="0" smtClean="0">
                <a:solidFill>
                  <a:prstClr val="white"/>
                </a:solidFill>
                <a:latin typeface="Courier New" panose="02070309020205020404" pitchFamily="49" charset="0"/>
                <a:cs typeface="Courier New" panose="02070309020205020404" pitchFamily="49" charset="0"/>
              </a:rPr>
              <a:t>Πολύ περιορισμένος αριθμός ερευνών αναφορικά με την αξιοποίηση των ΤΠΕ για την υποστήριξη και την ενίσχυση της γονεϊκής εμπλοκής.</a:t>
            </a:r>
            <a:endParaRPr lang="el-GR" dirty="0">
              <a:solidFill>
                <a:prstClr val="white"/>
              </a:solidFill>
              <a:latin typeface="Courier New" panose="02070309020205020404" pitchFamily="49" charset="0"/>
              <a:cs typeface="Courier New" panose="02070309020205020404" pitchFamily="49" charset="0"/>
            </a:endParaRPr>
          </a:p>
        </p:txBody>
      </p:sp>
      <p:pic>
        <p:nvPicPr>
          <p:cNvPr id="15" name="Εικόνα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372" y="2519017"/>
            <a:ext cx="389047" cy="1077308"/>
          </a:xfrm>
          <a:prstGeom prst="rect">
            <a:avLst/>
          </a:prstGeom>
        </p:spPr>
      </p:pic>
    </p:spTree>
    <p:extLst>
      <p:ext uri="{BB962C8B-B14F-4D97-AF65-F5344CB8AC3E}">
        <p14:creationId xmlns:p14="http://schemas.microsoft.com/office/powerpoint/2010/main" val="10682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851314" y="1284509"/>
            <a:ext cx="9570028" cy="192851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Ποιες </a:t>
            </a:r>
            <a:r>
              <a:rPr lang="el-GR" dirty="0">
                <a:solidFill>
                  <a:schemeClr val="bg1"/>
                </a:solidFill>
                <a:latin typeface="Courier New" panose="02070309020205020404" pitchFamily="49" charset="0"/>
                <a:cs typeface="Courier New" panose="02070309020205020404" pitchFamily="49" charset="0"/>
              </a:rPr>
              <a:t>είναι οι προδιαγραφές ενός εκπαιδευτικού υλικού σε διαδικτυακό περιβάλλον, που μπορούν να ενισχύσουν την  γονεϊκή εμπλοκή στην εκπαιδευτική διαδικασία μαθητών Α΄  δημοτικού;</a:t>
            </a: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Ερευνητικά Ερωτήματα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7" name="Ορθογώνιο 6"/>
          <p:cNvSpPr/>
          <p:nvPr/>
        </p:nvSpPr>
        <p:spPr>
          <a:xfrm>
            <a:off x="1851313" y="3755720"/>
            <a:ext cx="9570029" cy="1569660"/>
          </a:xfrm>
          <a:prstGeom prst="rect">
            <a:avLst/>
          </a:prstGeom>
        </p:spPr>
        <p:txBody>
          <a:bodyPr wrap="square">
            <a:spAutoFit/>
          </a:bodyPr>
          <a:lstStyle/>
          <a:p>
            <a:pPr lvl="0" algn="just">
              <a:spcAft>
                <a:spcPts val="1000"/>
              </a:spcAft>
            </a:pPr>
            <a:r>
              <a:rPr lang="el-GR" sz="2400" dirty="0">
                <a:solidFill>
                  <a:schemeClr val="bg1"/>
                </a:solidFill>
                <a:latin typeface="Courier New" panose="02070309020205020404" pitchFamily="49" charset="0"/>
                <a:ea typeface="Calibri" panose="020F0502020204030204" pitchFamily="34" charset="0"/>
                <a:cs typeface="Courier New" panose="02070309020205020404" pitchFamily="49" charset="0"/>
              </a:rPr>
              <a:t>Πώς </a:t>
            </a:r>
            <a:r>
              <a:rPr lang="el-GR"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συμβάλει</a:t>
            </a:r>
            <a:r>
              <a:rPr lang="en-US"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 </a:t>
            </a:r>
            <a:r>
              <a:rPr lang="el-GR"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η </a:t>
            </a:r>
            <a:r>
              <a:rPr lang="el-GR" sz="2400" dirty="0">
                <a:solidFill>
                  <a:schemeClr val="bg1"/>
                </a:solidFill>
                <a:latin typeface="Courier New" panose="02070309020205020404" pitchFamily="49" charset="0"/>
                <a:ea typeface="Calibri" panose="020F0502020204030204" pitchFamily="34" charset="0"/>
                <a:cs typeface="Courier New" panose="02070309020205020404" pitchFamily="49" charset="0"/>
              </a:rPr>
              <a:t>αξιοποίηση ενός </a:t>
            </a:r>
            <a:r>
              <a:rPr lang="el-GR"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ειδικά</a:t>
            </a:r>
            <a:r>
              <a:rPr lang="en-US"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 </a:t>
            </a:r>
            <a:r>
              <a:rPr lang="el-GR" sz="2400" dirty="0" smtClean="0">
                <a:solidFill>
                  <a:schemeClr val="bg1"/>
                </a:solidFill>
                <a:latin typeface="Courier New" panose="02070309020205020404" pitchFamily="49" charset="0"/>
                <a:ea typeface="Calibri" panose="020F0502020204030204" pitchFamily="34" charset="0"/>
                <a:cs typeface="Courier New" panose="02070309020205020404" pitchFamily="49" charset="0"/>
              </a:rPr>
              <a:t>διαμορφωμένου </a:t>
            </a:r>
            <a:r>
              <a:rPr lang="el-GR" sz="2400" dirty="0">
                <a:solidFill>
                  <a:schemeClr val="bg1"/>
                </a:solidFill>
                <a:latin typeface="Courier New" panose="02070309020205020404" pitchFamily="49" charset="0"/>
                <a:ea typeface="Calibri" panose="020F0502020204030204" pitchFamily="34" charset="0"/>
                <a:cs typeface="Courier New" panose="02070309020205020404" pitchFamily="49" charset="0"/>
              </a:rPr>
              <a:t>διαδικτυακού περιβάλλοντος στην ενίσχυση και την βελτίωση της γονεϊκής εμπλοκής μαθητών Α΄ δημοτικού;</a:t>
            </a:r>
            <a:endParaRPr lang="el-GR" sz="2400"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19" y="1266479"/>
            <a:ext cx="1401709" cy="1532620"/>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19" y="3683624"/>
            <a:ext cx="1392305" cy="1675166"/>
          </a:xfrm>
          <a:prstGeom prst="rect">
            <a:avLst/>
          </a:prstGeom>
        </p:spPr>
      </p:pic>
    </p:spTree>
    <p:extLst>
      <p:ext uri="{BB962C8B-B14F-4D97-AF65-F5344CB8AC3E}">
        <p14:creationId xmlns:p14="http://schemas.microsoft.com/office/powerpoint/2010/main" val="25425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809750" y="2105391"/>
            <a:ext cx="9570028" cy="192851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Ποιες  </a:t>
            </a:r>
            <a:r>
              <a:rPr lang="el-GR" dirty="0">
                <a:solidFill>
                  <a:schemeClr val="bg1"/>
                </a:solidFill>
                <a:latin typeface="Courier New" panose="02070309020205020404" pitchFamily="49" charset="0"/>
                <a:cs typeface="Courier New" panose="02070309020205020404" pitchFamily="49" charset="0"/>
              </a:rPr>
              <a:t>αλλαγές παρατηρείται να συντελούνται στη μαθησιακή διαδικασία των παιδιών που οι γονείς τους συμμετέχουν στο ειδικά διαμορφωμένο διαδικτυακό περιβάλλον με στόχο την ενίσχυση της εμπλοκής τους;</a:t>
            </a: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Ερευνητικά Ερωτήματα</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 y="1758301"/>
            <a:ext cx="1760706" cy="2275609"/>
          </a:xfrm>
          <a:prstGeom prst="rect">
            <a:avLst/>
          </a:prstGeom>
        </p:spPr>
      </p:pic>
    </p:spTree>
    <p:extLst>
      <p:ext uri="{BB962C8B-B14F-4D97-AF65-F5344CB8AC3E}">
        <p14:creationId xmlns:p14="http://schemas.microsoft.com/office/powerpoint/2010/main" val="42119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250374" y="1110981"/>
            <a:ext cx="9620250" cy="229515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Ο </a:t>
            </a:r>
            <a:r>
              <a:rPr lang="el-GR" dirty="0">
                <a:solidFill>
                  <a:schemeClr val="bg1"/>
                </a:solidFill>
                <a:latin typeface="Courier New" panose="02070309020205020404" pitchFamily="49" charset="0"/>
                <a:cs typeface="Courier New" panose="02070309020205020404" pitchFamily="49" charset="0"/>
              </a:rPr>
              <a:t>όρος γονεϊκή εμπλοκή χρησιμοποιείται για την περιγραφή της συμπεριφοράς  των γονέων, τόσο στο σπίτι όσο και στο σχολείο, με σκοπό την ενίσχυση της επίδοσης των παιδιών τους (</a:t>
            </a:r>
            <a:r>
              <a:rPr lang="el-GR" dirty="0" err="1">
                <a:solidFill>
                  <a:schemeClr val="bg1"/>
                </a:solidFill>
                <a:latin typeface="Courier New" panose="02070309020205020404" pitchFamily="49" charset="0"/>
                <a:cs typeface="Courier New" panose="02070309020205020404" pitchFamily="49" charset="0"/>
              </a:rPr>
              <a:t>Koutrouba</a:t>
            </a:r>
            <a:r>
              <a:rPr lang="el-GR" dirty="0">
                <a:solidFill>
                  <a:schemeClr val="bg1"/>
                </a:solidFill>
                <a:latin typeface="Courier New" panose="02070309020205020404" pitchFamily="49" charset="0"/>
                <a:cs typeface="Courier New" panose="02070309020205020404" pitchFamily="49" charset="0"/>
              </a:rPr>
              <a:t> </a:t>
            </a:r>
            <a:r>
              <a:rPr lang="el-GR" dirty="0" err="1">
                <a:solidFill>
                  <a:schemeClr val="bg1"/>
                </a:solidFill>
                <a:latin typeface="Courier New" panose="02070309020205020404" pitchFamily="49" charset="0"/>
                <a:cs typeface="Courier New" panose="02070309020205020404" pitchFamily="49" charset="0"/>
              </a:rPr>
              <a:t>et</a:t>
            </a:r>
            <a:r>
              <a:rPr lang="el-GR" dirty="0">
                <a:solidFill>
                  <a:schemeClr val="bg1"/>
                </a:solidFill>
                <a:latin typeface="Courier New" panose="02070309020205020404" pitchFamily="49" charset="0"/>
                <a:cs typeface="Courier New" panose="02070309020205020404" pitchFamily="49" charset="0"/>
              </a:rPr>
              <a:t> </a:t>
            </a:r>
            <a:r>
              <a:rPr lang="el-GR" dirty="0" err="1">
                <a:solidFill>
                  <a:schemeClr val="bg1"/>
                </a:solidFill>
                <a:latin typeface="Courier New" panose="02070309020205020404" pitchFamily="49" charset="0"/>
                <a:cs typeface="Courier New" panose="02070309020205020404" pitchFamily="49" charset="0"/>
              </a:rPr>
              <a:t>al</a:t>
            </a:r>
            <a:r>
              <a:rPr lang="el-GR" dirty="0">
                <a:solidFill>
                  <a:schemeClr val="bg1"/>
                </a:solidFill>
                <a:latin typeface="Courier New" panose="02070309020205020404" pitchFamily="49" charset="0"/>
                <a:cs typeface="Courier New" panose="02070309020205020404" pitchFamily="49" charset="0"/>
              </a:rPr>
              <a:t>., 2009; </a:t>
            </a:r>
            <a:r>
              <a:rPr lang="el-GR" dirty="0" err="1">
                <a:solidFill>
                  <a:schemeClr val="bg1"/>
                </a:solidFill>
                <a:latin typeface="Courier New" panose="02070309020205020404" pitchFamily="49" charset="0"/>
                <a:cs typeface="Courier New" panose="02070309020205020404" pitchFamily="49" charset="0"/>
              </a:rPr>
              <a:t>Epstein</a:t>
            </a:r>
            <a:r>
              <a:rPr lang="el-GR" dirty="0">
                <a:solidFill>
                  <a:schemeClr val="bg1"/>
                </a:solidFill>
                <a:latin typeface="Courier New" panose="02070309020205020404" pitchFamily="49" charset="0"/>
                <a:cs typeface="Courier New" panose="02070309020205020404" pitchFamily="49" charset="0"/>
              </a:rPr>
              <a:t>, 2010; </a:t>
            </a:r>
            <a:r>
              <a:rPr lang="el-GR" dirty="0" err="1">
                <a:solidFill>
                  <a:schemeClr val="bg1"/>
                </a:solidFill>
                <a:latin typeface="Courier New" panose="02070309020205020404" pitchFamily="49" charset="0"/>
                <a:cs typeface="Courier New" panose="02070309020205020404" pitchFamily="49" charset="0"/>
              </a:rPr>
              <a:t>Şad</a:t>
            </a:r>
            <a:r>
              <a:rPr lang="el-GR" dirty="0">
                <a:solidFill>
                  <a:schemeClr val="bg1"/>
                </a:solidFill>
                <a:latin typeface="Courier New" panose="02070309020205020404" pitchFamily="49" charset="0"/>
                <a:cs typeface="Courier New" panose="02070309020205020404" pitchFamily="49" charset="0"/>
              </a:rPr>
              <a:t> &amp; </a:t>
            </a:r>
            <a:r>
              <a:rPr lang="el-GR" dirty="0" err="1">
                <a:solidFill>
                  <a:schemeClr val="bg1"/>
                </a:solidFill>
                <a:latin typeface="Courier New" panose="02070309020205020404" pitchFamily="49" charset="0"/>
                <a:cs typeface="Courier New" panose="02070309020205020404" pitchFamily="49" charset="0"/>
              </a:rPr>
              <a:t>Gόrbόztόrk</a:t>
            </a:r>
            <a:r>
              <a:rPr lang="el-GR" dirty="0">
                <a:solidFill>
                  <a:schemeClr val="bg1"/>
                </a:solidFill>
                <a:latin typeface="Courier New" panose="02070309020205020404" pitchFamily="49" charset="0"/>
                <a:cs typeface="Courier New" panose="02070309020205020404" pitchFamily="49" charset="0"/>
              </a:rPr>
              <a:t> 2013; </a:t>
            </a:r>
            <a:r>
              <a:rPr lang="el-GR" dirty="0" err="1">
                <a:solidFill>
                  <a:schemeClr val="bg1"/>
                </a:solidFill>
                <a:latin typeface="Courier New" panose="02070309020205020404" pitchFamily="49" charset="0"/>
                <a:cs typeface="Courier New" panose="02070309020205020404" pitchFamily="49" charset="0"/>
              </a:rPr>
              <a:t>Şad</a:t>
            </a:r>
            <a:r>
              <a:rPr lang="el-GR" dirty="0">
                <a:solidFill>
                  <a:schemeClr val="bg1"/>
                </a:solidFill>
                <a:latin typeface="Courier New" panose="02070309020205020404" pitchFamily="49" charset="0"/>
                <a:cs typeface="Courier New" panose="02070309020205020404" pitchFamily="49" charset="0"/>
              </a:rPr>
              <a:t>, </a:t>
            </a:r>
            <a:r>
              <a:rPr lang="el-GR" dirty="0" err="1">
                <a:solidFill>
                  <a:schemeClr val="bg1"/>
                </a:solidFill>
                <a:latin typeface="Courier New" panose="02070309020205020404" pitchFamily="49" charset="0"/>
                <a:cs typeface="Courier New" panose="02070309020205020404" pitchFamily="49" charset="0"/>
              </a:rPr>
              <a:t>Konca</a:t>
            </a:r>
            <a:r>
              <a:rPr lang="el-GR" dirty="0">
                <a:solidFill>
                  <a:schemeClr val="bg1"/>
                </a:solidFill>
                <a:latin typeface="Courier New" panose="02070309020205020404" pitchFamily="49" charset="0"/>
                <a:cs typeface="Courier New" panose="02070309020205020404" pitchFamily="49" charset="0"/>
              </a:rPr>
              <a:t>, </a:t>
            </a:r>
            <a:r>
              <a:rPr lang="el-GR" dirty="0" err="1">
                <a:solidFill>
                  <a:schemeClr val="bg1"/>
                </a:solidFill>
                <a:latin typeface="Courier New" panose="02070309020205020404" pitchFamily="49" charset="0"/>
                <a:cs typeface="Courier New" panose="02070309020205020404" pitchFamily="49" charset="0"/>
              </a:rPr>
              <a:t>Özer</a:t>
            </a:r>
            <a:r>
              <a:rPr lang="el-GR" dirty="0">
                <a:solidFill>
                  <a:schemeClr val="bg1"/>
                </a:solidFill>
                <a:latin typeface="Courier New" panose="02070309020205020404" pitchFamily="49" charset="0"/>
                <a:cs typeface="Courier New" panose="02070309020205020404" pitchFamily="49" charset="0"/>
              </a:rPr>
              <a:t> &amp; </a:t>
            </a:r>
            <a:r>
              <a:rPr lang="el-GR" dirty="0" err="1">
                <a:solidFill>
                  <a:schemeClr val="bg1"/>
                </a:solidFill>
                <a:latin typeface="Courier New" panose="02070309020205020404" pitchFamily="49" charset="0"/>
                <a:cs typeface="Courier New" panose="02070309020205020404" pitchFamily="49" charset="0"/>
              </a:rPr>
              <a:t>Acar</a:t>
            </a:r>
            <a:r>
              <a:rPr lang="el-GR" dirty="0">
                <a:solidFill>
                  <a:schemeClr val="bg1"/>
                </a:solidFill>
                <a:latin typeface="Courier New" panose="02070309020205020404" pitchFamily="49" charset="0"/>
                <a:cs typeface="Courier New" panose="02070309020205020404" pitchFamily="49" charset="0"/>
              </a:rPr>
              <a:t>, 2016). </a:t>
            </a: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Θεωρητικό πλαίσιο</a:t>
            </a:r>
            <a:endParaRPr lang="el-GR" sz="2000" dirty="0">
              <a:solidFill>
                <a:prstClr val="white"/>
              </a:solidFill>
              <a:latin typeface="Courier New" panose="02070309020205020404" pitchFamily="49" charset="0"/>
              <a:cs typeface="Courier New" panose="02070309020205020404" pitchFamily="49" charset="0"/>
            </a:endParaRPr>
          </a:p>
        </p:txBody>
      </p:sp>
      <p:sp>
        <p:nvSpPr>
          <p:cNvPr id="16" name="Υπότιτλος 2"/>
          <p:cNvSpPr txBox="1">
            <a:spLocks/>
          </p:cNvSpPr>
          <p:nvPr/>
        </p:nvSpPr>
        <p:spPr>
          <a:xfrm>
            <a:off x="2185558" y="2974021"/>
            <a:ext cx="8610596" cy="12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l-GR" dirty="0">
              <a:solidFill>
                <a:prstClr val="white"/>
              </a:solidFill>
              <a:latin typeface="Courier New" panose="02070309020205020404" pitchFamily="49" charset="0"/>
              <a:cs typeface="Courier New" panose="02070309020205020404" pitchFamily="49" charset="0"/>
            </a:endParaRPr>
          </a:p>
        </p:txBody>
      </p:sp>
      <p:sp>
        <p:nvSpPr>
          <p:cNvPr id="7" name="Υπότιτλος 2"/>
          <p:cNvSpPr txBox="1">
            <a:spLocks/>
          </p:cNvSpPr>
          <p:nvPr/>
        </p:nvSpPr>
        <p:spPr>
          <a:xfrm>
            <a:off x="1175904" y="3596365"/>
            <a:ext cx="9620250" cy="22951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 </a:t>
            </a:r>
            <a:endParaRPr lang="el-GR" dirty="0">
              <a:solidFill>
                <a:schemeClr val="bg1"/>
              </a:solidFill>
              <a:latin typeface="Courier New" panose="02070309020205020404" pitchFamily="49" charset="0"/>
              <a:cs typeface="Courier New" panose="02070309020205020404" pitchFamily="49" charset="0"/>
            </a:endParaRPr>
          </a:p>
        </p:txBody>
      </p:sp>
      <p:sp>
        <p:nvSpPr>
          <p:cNvPr id="8" name="Υπότιτλος 2"/>
          <p:cNvSpPr txBox="1">
            <a:spLocks/>
          </p:cNvSpPr>
          <p:nvPr/>
        </p:nvSpPr>
        <p:spPr>
          <a:xfrm>
            <a:off x="1175904" y="3596365"/>
            <a:ext cx="9620250" cy="22951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Η γονεϊκή εμπλοκή συνδέεται άρρηκτα </a:t>
            </a:r>
            <a:r>
              <a:rPr lang="el-GR" dirty="0">
                <a:solidFill>
                  <a:schemeClr val="bg1"/>
                </a:solidFill>
                <a:latin typeface="Courier New" panose="02070309020205020404" pitchFamily="49" charset="0"/>
                <a:cs typeface="Courier New" panose="02070309020205020404" pitchFamily="49" charset="0"/>
              </a:rPr>
              <a:t>με τη βελτίωση της σχολικής </a:t>
            </a:r>
            <a:r>
              <a:rPr lang="el-GR" dirty="0" smtClean="0">
                <a:solidFill>
                  <a:schemeClr val="bg1"/>
                </a:solidFill>
                <a:latin typeface="Courier New" panose="02070309020205020404" pitchFamily="49" charset="0"/>
                <a:cs typeface="Courier New" panose="02070309020205020404" pitchFamily="49" charset="0"/>
              </a:rPr>
              <a:t>επίδοσης και </a:t>
            </a:r>
            <a:r>
              <a:rPr lang="el-GR" dirty="0">
                <a:solidFill>
                  <a:schemeClr val="bg1"/>
                </a:solidFill>
                <a:latin typeface="Courier New" panose="02070309020205020404" pitchFamily="49" charset="0"/>
                <a:cs typeface="Courier New" panose="02070309020205020404" pitchFamily="49" charset="0"/>
              </a:rPr>
              <a:t>την ακαδημαϊκή </a:t>
            </a:r>
            <a:r>
              <a:rPr lang="el-GR" dirty="0" smtClean="0">
                <a:solidFill>
                  <a:schemeClr val="bg1"/>
                </a:solidFill>
                <a:latin typeface="Courier New" panose="02070309020205020404" pitchFamily="49" charset="0"/>
                <a:cs typeface="Courier New" panose="02070309020205020404" pitchFamily="49" charset="0"/>
              </a:rPr>
              <a:t>πορεία του μαθητή </a:t>
            </a:r>
            <a:r>
              <a:rPr lang="el-GR" dirty="0">
                <a:solidFill>
                  <a:schemeClr val="bg1"/>
                </a:solidFill>
                <a:latin typeface="Courier New" panose="02070309020205020404" pitchFamily="49" charset="0"/>
                <a:cs typeface="Courier New" panose="02070309020205020404" pitchFamily="49" charset="0"/>
              </a:rPr>
              <a:t>και </a:t>
            </a:r>
            <a:r>
              <a:rPr lang="el-GR" dirty="0" smtClean="0">
                <a:solidFill>
                  <a:schemeClr val="bg1"/>
                </a:solidFill>
                <a:latin typeface="Courier New" panose="02070309020205020404" pitchFamily="49" charset="0"/>
                <a:cs typeface="Courier New" panose="02070309020205020404" pitchFamily="49" charset="0"/>
              </a:rPr>
              <a:t>έχει </a:t>
            </a:r>
            <a:r>
              <a:rPr lang="el-GR" dirty="0">
                <a:solidFill>
                  <a:schemeClr val="bg1"/>
                </a:solidFill>
                <a:latin typeface="Courier New" panose="02070309020205020404" pitchFamily="49" charset="0"/>
                <a:cs typeface="Courier New" panose="02070309020205020404" pitchFamily="49" charset="0"/>
              </a:rPr>
              <a:t>γενικότερα οφέλη στη συμπεριφορά και την προσωπικότητα του </a:t>
            </a:r>
            <a:r>
              <a:rPr lang="el-GR" dirty="0" smtClean="0">
                <a:solidFill>
                  <a:schemeClr val="bg1"/>
                </a:solidFill>
                <a:latin typeface="Courier New" panose="02070309020205020404" pitchFamily="49" charset="0"/>
                <a:cs typeface="Courier New" panose="02070309020205020404" pitchFamily="49" charset="0"/>
              </a:rPr>
              <a:t>παιδιού. </a:t>
            </a:r>
            <a:endParaRPr lang="el-GR" dirty="0">
              <a:solidFill>
                <a:schemeClr val="bg1"/>
              </a:solidFill>
              <a:latin typeface="Courier New" panose="02070309020205020404" pitchFamily="49" charset="0"/>
              <a:cs typeface="Courier New" panose="02070309020205020404" pitchFamily="49"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493" y="1110981"/>
            <a:ext cx="704850" cy="939800"/>
          </a:xfrm>
          <a:prstGeom prst="rect">
            <a:avLst/>
          </a:prstGeom>
        </p:spPr>
      </p:pic>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61" y="3596365"/>
            <a:ext cx="704850" cy="939800"/>
          </a:xfrm>
          <a:prstGeom prst="rect">
            <a:avLst/>
          </a:prstGeom>
        </p:spPr>
      </p:pic>
    </p:spTree>
    <p:extLst>
      <p:ext uri="{BB962C8B-B14F-4D97-AF65-F5344CB8AC3E}">
        <p14:creationId xmlns:p14="http://schemas.microsoft.com/office/powerpoint/2010/main" val="22021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611044" y="1263380"/>
            <a:ext cx="4898966" cy="500649"/>
          </a:xfrm>
        </p:spPr>
        <p:txBody>
          <a:bodyPr>
            <a:noAutofit/>
          </a:body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6 τύποι γονεϊκής εμπλοκής</a:t>
            </a:r>
            <a:endParaRPr lang="el-GR" dirty="0">
              <a:solidFill>
                <a:schemeClr val="bg1"/>
              </a:solidFill>
              <a:latin typeface="Courier New" panose="02070309020205020404" pitchFamily="49" charset="0"/>
              <a:cs typeface="Courier New" panose="02070309020205020404" pitchFamily="49" charset="0"/>
            </a:endParaRPr>
          </a:p>
        </p:txBody>
      </p:sp>
      <p:cxnSp>
        <p:nvCxnSpPr>
          <p:cNvPr id="11" name="Ευθεία γραμμή σύνδεσης 10"/>
          <p:cNvCxnSpPr/>
          <p:nvPr/>
        </p:nvCxnSpPr>
        <p:spPr>
          <a:xfrm flipV="1">
            <a:off x="1250374" y="524392"/>
            <a:ext cx="3643744" cy="484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3" name="Υπότιτλος 2"/>
          <p:cNvSpPr txBox="1">
            <a:spLocks/>
          </p:cNvSpPr>
          <p:nvPr/>
        </p:nvSpPr>
        <p:spPr>
          <a:xfrm>
            <a:off x="1364673" y="204008"/>
            <a:ext cx="4890653" cy="320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smtClean="0">
                <a:solidFill>
                  <a:prstClr val="white"/>
                </a:solidFill>
                <a:latin typeface="Courier New" panose="02070309020205020404" pitchFamily="49" charset="0"/>
                <a:cs typeface="Courier New" panose="02070309020205020404" pitchFamily="49" charset="0"/>
              </a:rPr>
              <a:t>Θεωρητικό πλαίσιο</a:t>
            </a:r>
            <a:endParaRPr lang="el-GR" sz="2000" dirty="0">
              <a:solidFill>
                <a:prstClr val="white"/>
              </a:solidFill>
              <a:latin typeface="Courier New" panose="02070309020205020404" pitchFamily="49" charset="0"/>
              <a:cs typeface="Courier New" panose="02070309020205020404" pitchFamily="49"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100" y="1143169"/>
            <a:ext cx="2108617" cy="741072"/>
          </a:xfrm>
          <a:prstGeom prst="rect">
            <a:avLst/>
          </a:prstGeom>
        </p:spPr>
      </p:pic>
      <p:sp>
        <p:nvSpPr>
          <p:cNvPr id="9" name="Υπότιτλος 2"/>
          <p:cNvSpPr txBox="1">
            <a:spLocks/>
          </p:cNvSpPr>
          <p:nvPr/>
        </p:nvSpPr>
        <p:spPr>
          <a:xfrm>
            <a:off x="1402774" y="1263381"/>
            <a:ext cx="2978726"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err="1" smtClean="0">
                <a:solidFill>
                  <a:schemeClr val="bg1"/>
                </a:solidFill>
                <a:latin typeface="Courier New" panose="02070309020205020404" pitchFamily="49" charset="0"/>
                <a:cs typeface="Courier New" panose="02070309020205020404" pitchFamily="49" charset="0"/>
              </a:rPr>
              <a:t>Epstein</a:t>
            </a:r>
            <a:r>
              <a:rPr lang="el-GR" dirty="0" smtClean="0">
                <a:solidFill>
                  <a:schemeClr val="bg1"/>
                </a:solidFill>
                <a:latin typeface="Courier New" panose="02070309020205020404" pitchFamily="49" charset="0"/>
                <a:cs typeface="Courier New" panose="02070309020205020404" pitchFamily="49" charset="0"/>
              </a:rPr>
              <a:t> (2010)</a:t>
            </a:r>
            <a:endParaRPr lang="el-GR" dirty="0">
              <a:solidFill>
                <a:schemeClr val="bg1"/>
              </a:solidFill>
              <a:latin typeface="Courier New" panose="02070309020205020404" pitchFamily="49" charset="0"/>
              <a:cs typeface="Courier New" panose="02070309020205020404" pitchFamily="49" charset="0"/>
            </a:endParaRPr>
          </a:p>
        </p:txBody>
      </p:sp>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940" y="2424479"/>
            <a:ext cx="773430" cy="271821"/>
          </a:xfrm>
          <a:prstGeom prst="rect">
            <a:avLst/>
          </a:prstGeom>
        </p:spPr>
      </p:pic>
      <p:sp>
        <p:nvSpPr>
          <p:cNvPr id="12" name="Υπότιτλος 2"/>
          <p:cNvSpPr txBox="1">
            <a:spLocks/>
          </p:cNvSpPr>
          <p:nvPr/>
        </p:nvSpPr>
        <p:spPr>
          <a:xfrm>
            <a:off x="4381500" y="2274521"/>
            <a:ext cx="2978726"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smtClean="0">
                <a:solidFill>
                  <a:schemeClr val="bg1"/>
                </a:solidFill>
                <a:latin typeface="Courier New" panose="02070309020205020404" pitchFamily="49" charset="0"/>
                <a:cs typeface="Courier New" panose="02070309020205020404" pitchFamily="49" charset="0"/>
              </a:rPr>
              <a:t>γονεϊκή μέριμνα</a:t>
            </a:r>
            <a:endParaRPr lang="el-GR" dirty="0">
              <a:solidFill>
                <a:schemeClr val="bg1"/>
              </a:solidFill>
              <a:latin typeface="Courier New" panose="02070309020205020404" pitchFamily="49" charset="0"/>
              <a:cs typeface="Courier New" panose="02070309020205020404" pitchFamily="49" charset="0"/>
            </a:endParaRPr>
          </a:p>
        </p:txBody>
      </p:sp>
      <p:pic>
        <p:nvPicPr>
          <p:cNvPr id="14" name="Εικόνα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75" y="3013372"/>
            <a:ext cx="773430" cy="271821"/>
          </a:xfrm>
          <a:prstGeom prst="rect">
            <a:avLst/>
          </a:prstGeom>
        </p:spPr>
      </p:pic>
      <p:sp>
        <p:nvSpPr>
          <p:cNvPr id="15" name="Υπότιτλος 2"/>
          <p:cNvSpPr txBox="1">
            <a:spLocks/>
          </p:cNvSpPr>
          <p:nvPr/>
        </p:nvSpPr>
        <p:spPr>
          <a:xfrm>
            <a:off x="4381500" y="2898957"/>
            <a:ext cx="5571952"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ε</a:t>
            </a:r>
            <a:r>
              <a:rPr lang="el-GR" dirty="0" smtClean="0">
                <a:solidFill>
                  <a:schemeClr val="bg1"/>
                </a:solidFill>
                <a:latin typeface="Courier New" panose="02070309020205020404" pitchFamily="49" charset="0"/>
                <a:cs typeface="Courier New" panose="02070309020205020404" pitchFamily="49" charset="0"/>
              </a:rPr>
              <a:t>πικοινωνία με τους δασκάλους</a:t>
            </a:r>
            <a:endParaRPr lang="el-GR" dirty="0">
              <a:solidFill>
                <a:schemeClr val="bg1"/>
              </a:solidFill>
              <a:latin typeface="Courier New" panose="02070309020205020404" pitchFamily="49" charset="0"/>
              <a:cs typeface="Courier New" panose="02070309020205020404" pitchFamily="49" charset="0"/>
            </a:endParaRPr>
          </a:p>
        </p:txBody>
      </p:sp>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940" y="3628571"/>
            <a:ext cx="773430" cy="271821"/>
          </a:xfrm>
          <a:prstGeom prst="rect">
            <a:avLst/>
          </a:prstGeom>
        </p:spPr>
      </p:pic>
      <p:sp>
        <p:nvSpPr>
          <p:cNvPr id="18" name="Υπότιτλος 2"/>
          <p:cNvSpPr txBox="1">
            <a:spLocks/>
          </p:cNvSpPr>
          <p:nvPr/>
        </p:nvSpPr>
        <p:spPr>
          <a:xfrm>
            <a:off x="4381500" y="3514158"/>
            <a:ext cx="6659880"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β</a:t>
            </a:r>
            <a:r>
              <a:rPr lang="el-GR" dirty="0" smtClean="0">
                <a:solidFill>
                  <a:schemeClr val="bg1"/>
                </a:solidFill>
                <a:latin typeface="Courier New" panose="02070309020205020404" pitchFamily="49" charset="0"/>
                <a:cs typeface="Courier New" panose="02070309020205020404" pitchFamily="49" charset="0"/>
              </a:rPr>
              <a:t>οήθεια με τις κατ' οίκον εργασίες </a:t>
            </a:r>
            <a:endParaRPr lang="el-GR" dirty="0">
              <a:solidFill>
                <a:schemeClr val="bg1"/>
              </a:solidFill>
              <a:latin typeface="Courier New" panose="02070309020205020404" pitchFamily="49" charset="0"/>
              <a:cs typeface="Courier New" panose="02070309020205020404" pitchFamily="49" charset="0"/>
            </a:endParaRPr>
          </a:p>
        </p:txBody>
      </p:sp>
      <p:pic>
        <p:nvPicPr>
          <p:cNvPr id="19" name="Εικόνα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75" y="4243770"/>
            <a:ext cx="773430" cy="271821"/>
          </a:xfrm>
          <a:prstGeom prst="rect">
            <a:avLst/>
          </a:prstGeom>
        </p:spPr>
      </p:pic>
      <p:sp>
        <p:nvSpPr>
          <p:cNvPr id="20" name="Υπότιτλος 2"/>
          <p:cNvSpPr txBox="1">
            <a:spLocks/>
          </p:cNvSpPr>
          <p:nvPr/>
        </p:nvSpPr>
        <p:spPr>
          <a:xfrm>
            <a:off x="4381500" y="4129355"/>
            <a:ext cx="4659630"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ε</a:t>
            </a:r>
            <a:r>
              <a:rPr lang="el-GR" dirty="0" smtClean="0">
                <a:solidFill>
                  <a:schemeClr val="bg1"/>
                </a:solidFill>
                <a:latin typeface="Courier New" panose="02070309020205020404" pitchFamily="49" charset="0"/>
                <a:cs typeface="Courier New" panose="02070309020205020404" pitchFamily="49" charset="0"/>
              </a:rPr>
              <a:t>θελοντισμός στο σχολείο</a:t>
            </a:r>
            <a:endParaRPr lang="el-GR" dirty="0">
              <a:solidFill>
                <a:schemeClr val="bg1"/>
              </a:solidFill>
              <a:latin typeface="Courier New" panose="02070309020205020404" pitchFamily="49" charset="0"/>
              <a:cs typeface="Courier New" panose="02070309020205020404" pitchFamily="49" charset="0"/>
            </a:endParaRPr>
          </a:p>
        </p:txBody>
      </p:sp>
      <p:pic>
        <p:nvPicPr>
          <p:cNvPr id="21" name="Εικόνα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940" y="4832663"/>
            <a:ext cx="773430" cy="271821"/>
          </a:xfrm>
          <a:prstGeom prst="rect">
            <a:avLst/>
          </a:prstGeom>
        </p:spPr>
      </p:pic>
      <p:sp>
        <p:nvSpPr>
          <p:cNvPr id="22" name="Υπότιτλος 2"/>
          <p:cNvSpPr txBox="1">
            <a:spLocks/>
          </p:cNvSpPr>
          <p:nvPr/>
        </p:nvSpPr>
        <p:spPr>
          <a:xfrm>
            <a:off x="4381500" y="4747407"/>
            <a:ext cx="7014210"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σ</a:t>
            </a:r>
            <a:r>
              <a:rPr lang="el-GR" dirty="0" smtClean="0">
                <a:solidFill>
                  <a:schemeClr val="bg1"/>
                </a:solidFill>
                <a:latin typeface="Courier New" panose="02070309020205020404" pitchFamily="49" charset="0"/>
                <a:cs typeface="Courier New" panose="02070309020205020404" pitchFamily="49" charset="0"/>
              </a:rPr>
              <a:t>υμμετοχή στις αποφάσεις του σχολείου</a:t>
            </a:r>
            <a:endParaRPr lang="el-GR" dirty="0">
              <a:solidFill>
                <a:schemeClr val="bg1"/>
              </a:solidFill>
              <a:latin typeface="Courier New" panose="02070309020205020404" pitchFamily="49" charset="0"/>
              <a:cs typeface="Courier New" panose="02070309020205020404" pitchFamily="49" charset="0"/>
            </a:endParaRPr>
          </a:p>
        </p:txBody>
      </p:sp>
      <p:pic>
        <p:nvPicPr>
          <p:cNvPr id="23" name="Εικόνα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75" y="5447862"/>
            <a:ext cx="773430" cy="271821"/>
          </a:xfrm>
          <a:prstGeom prst="rect">
            <a:avLst/>
          </a:prstGeom>
        </p:spPr>
      </p:pic>
      <p:sp>
        <p:nvSpPr>
          <p:cNvPr id="24" name="Υπότιτλος 2"/>
          <p:cNvSpPr txBox="1">
            <a:spLocks/>
          </p:cNvSpPr>
          <p:nvPr/>
        </p:nvSpPr>
        <p:spPr>
          <a:xfrm>
            <a:off x="4381500" y="5362604"/>
            <a:ext cx="5571952" cy="500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l-GR" dirty="0">
                <a:solidFill>
                  <a:schemeClr val="bg1"/>
                </a:solidFill>
                <a:latin typeface="Courier New" panose="02070309020205020404" pitchFamily="49" charset="0"/>
                <a:cs typeface="Courier New" panose="02070309020205020404" pitchFamily="49" charset="0"/>
              </a:rPr>
              <a:t>σ</a:t>
            </a:r>
            <a:r>
              <a:rPr lang="el-GR" dirty="0" smtClean="0">
                <a:solidFill>
                  <a:schemeClr val="bg1"/>
                </a:solidFill>
                <a:latin typeface="Courier New" panose="02070309020205020404" pitchFamily="49" charset="0"/>
                <a:cs typeface="Courier New" panose="02070309020205020404" pitchFamily="49" charset="0"/>
              </a:rPr>
              <a:t>υνεργασία με την κοινωνία</a:t>
            </a:r>
            <a:endParaRPr lang="el-GR"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417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2" grpId="0" build="p"/>
      <p:bldP spid="15" grpId="0" build="p"/>
      <p:bldP spid="18" grpId="0" build="p"/>
      <p:bldP spid="20" grpId="0" build="p"/>
      <p:bldP spid="22" grpId="0" build="p"/>
      <p:bldP spid="24"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TM02900743[[fn=Οργανικό]]</Template>
  <TotalTime>2788</TotalTime>
  <Words>1457</Words>
  <Application>Microsoft Office PowerPoint</Application>
  <PresentationFormat>Ευρεία οθόνη</PresentationFormat>
  <Paragraphs>161</Paragraphs>
  <Slides>27</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27</vt:i4>
      </vt:variant>
    </vt:vector>
  </HeadingPairs>
  <TitlesOfParts>
    <vt:vector size="36" baseType="lpstr">
      <vt:lpstr>Arial</vt:lpstr>
      <vt:lpstr>Book Antiqua</vt:lpstr>
      <vt:lpstr>Calibri</vt:lpstr>
      <vt:lpstr>Calibri Light</vt:lpstr>
      <vt:lpstr>Courier New</vt:lpstr>
      <vt:lpstr>Times New Roman</vt:lpstr>
      <vt:lpstr>Wingdings 2</vt:lpstr>
      <vt:lpstr>HDOfficeLightV0</vt:lpstr>
      <vt:lpstr>Θέμα του Office</vt:lpstr>
      <vt:lpstr>Πρόγραμμα Μεταπτυχιακών Σπουδών:  «Επιστήμες της Αγωγής - Εξ Αποστάσεως Εκπαίδευση  με την χρήση των ΤΠΕ (e-Learning)»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markos antourakis</dc:creator>
  <cp:lastModifiedBy>markos antourakis</cp:lastModifiedBy>
  <cp:revision>85</cp:revision>
  <dcterms:created xsi:type="dcterms:W3CDTF">2019-04-06T09:49:46Z</dcterms:created>
  <dcterms:modified xsi:type="dcterms:W3CDTF">2019-04-10T18:12:06Z</dcterms:modified>
</cp:coreProperties>
</file>