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46"/>
  </p:notesMasterIdLst>
  <p:sldIdLst>
    <p:sldId id="1482" r:id="rId2"/>
    <p:sldId id="2013" r:id="rId3"/>
    <p:sldId id="2021" r:id="rId4"/>
    <p:sldId id="2014" r:id="rId5"/>
    <p:sldId id="2020" r:id="rId6"/>
    <p:sldId id="2012" r:id="rId7"/>
    <p:sldId id="2023" r:id="rId8"/>
    <p:sldId id="2025" r:id="rId9"/>
    <p:sldId id="2024" r:id="rId10"/>
    <p:sldId id="2026" r:id="rId11"/>
    <p:sldId id="2058" r:id="rId12"/>
    <p:sldId id="2027" r:id="rId13"/>
    <p:sldId id="2028" r:id="rId14"/>
    <p:sldId id="2029" r:id="rId15"/>
    <p:sldId id="2030" r:id="rId16"/>
    <p:sldId id="2031" r:id="rId17"/>
    <p:sldId id="2032" r:id="rId18"/>
    <p:sldId id="2034" r:id="rId19"/>
    <p:sldId id="2035" r:id="rId20"/>
    <p:sldId id="2036" r:id="rId21"/>
    <p:sldId id="2037" r:id="rId22"/>
    <p:sldId id="2038" r:id="rId23"/>
    <p:sldId id="2039" r:id="rId24"/>
    <p:sldId id="2040" r:id="rId25"/>
    <p:sldId id="2041" r:id="rId26"/>
    <p:sldId id="2042" r:id="rId27"/>
    <p:sldId id="2059" r:id="rId28"/>
    <p:sldId id="2060" r:id="rId29"/>
    <p:sldId id="2043" r:id="rId30"/>
    <p:sldId id="2062" r:id="rId31"/>
    <p:sldId id="2045" r:id="rId32"/>
    <p:sldId id="2061" r:id="rId33"/>
    <p:sldId id="2046" r:id="rId34"/>
    <p:sldId id="2047" r:id="rId35"/>
    <p:sldId id="2048" r:id="rId36"/>
    <p:sldId id="2057" r:id="rId37"/>
    <p:sldId id="2049" r:id="rId38"/>
    <p:sldId id="2050" r:id="rId39"/>
    <p:sldId id="2051" r:id="rId40"/>
    <p:sldId id="2054" r:id="rId41"/>
    <p:sldId id="2053" r:id="rId42"/>
    <p:sldId id="2055" r:id="rId43"/>
    <p:sldId id="2056" r:id="rId44"/>
    <p:sldId id="2019" r:id="rId45"/>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xmlns=""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DEEF"/>
    <a:srgbClr val="5B9BD5"/>
    <a:srgbClr val="90CCAF"/>
    <a:srgbClr val="FFA54B"/>
    <a:srgbClr val="FFFFCC"/>
    <a:srgbClr val="931B1B"/>
    <a:srgbClr val="EDBE9B"/>
    <a:srgbClr val="ADDB7B"/>
    <a:srgbClr val="F4F694"/>
    <a:srgbClr val="FFAD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615" autoAdjust="0"/>
    <p:restoredTop sz="61057" autoAdjust="0"/>
  </p:normalViewPr>
  <p:slideViewPr>
    <p:cSldViewPr>
      <p:cViewPr>
        <p:scale>
          <a:sx n="110" d="100"/>
          <a:sy n="110" d="100"/>
        </p:scale>
        <p:origin x="360" y="894"/>
      </p:cViewPr>
      <p:guideLst>
        <p:guide orient="horz" pos="2160"/>
        <p:guide pos="2880"/>
      </p:guideLst>
    </p:cSldViewPr>
  </p:slideViewPr>
  <p:outlineViewPr>
    <p:cViewPr>
      <p:scale>
        <a:sx n="75" d="100"/>
        <a:sy n="75" d="100"/>
      </p:scale>
      <p:origin x="24" y="3658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74" d="100"/>
          <a:sy n="74" d="100"/>
        </p:scale>
        <p:origin x="-2112" y="-108"/>
      </p:cViewPr>
      <p:guideLst>
        <p:guide orient="horz" pos="3066"/>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21E7D-7352-49DE-B983-DCA4661F6699}" type="doc">
      <dgm:prSet loTypeId="urn:microsoft.com/office/officeart/2005/8/layout/equation1" loCatId="process" qsTypeId="urn:microsoft.com/office/officeart/2005/8/quickstyle/simple1" qsCatId="simple" csTypeId="urn:microsoft.com/office/officeart/2005/8/colors/accent1_2" csCatId="accent1" phldr="1"/>
      <dgm:spPr/>
    </dgm:pt>
    <dgm:pt modelId="{A6DCE6C2-21CC-4CB3-80F8-BB6245617443}">
      <dgm:prSet phldrT="[Κείμενο]" custT="1"/>
      <dgm:spPr/>
      <dgm:t>
        <a:bodyPr/>
        <a:lstStyle/>
        <a:p>
          <a:r>
            <a:rPr lang="el-GR" sz="1100" b="1" dirty="0" smtClean="0">
              <a:latin typeface="Times New Roman" pitchFamily="18" charset="0"/>
              <a:cs typeface="Times New Roman" pitchFamily="18" charset="0"/>
            </a:rPr>
            <a:t>Εσπερινή Εκπαίδευση</a:t>
          </a:r>
          <a:endParaRPr lang="el-GR" sz="1100" b="1" dirty="0">
            <a:latin typeface="Times New Roman" pitchFamily="18" charset="0"/>
            <a:cs typeface="Times New Roman" pitchFamily="18" charset="0"/>
          </a:endParaRPr>
        </a:p>
      </dgm:t>
    </dgm:pt>
    <dgm:pt modelId="{D0511836-B504-4552-B45F-5AC4EC916C74}" type="parTrans" cxnId="{3057A1FF-C291-4D26-AE81-BA652FC370F8}">
      <dgm:prSet/>
      <dgm:spPr/>
      <dgm:t>
        <a:bodyPr/>
        <a:lstStyle/>
        <a:p>
          <a:endParaRPr lang="el-GR"/>
        </a:p>
      </dgm:t>
    </dgm:pt>
    <dgm:pt modelId="{2ED33554-1E38-4920-A332-769D794986B7}" type="sibTrans" cxnId="{3057A1FF-C291-4D26-AE81-BA652FC370F8}">
      <dgm:prSet/>
      <dgm:spPr/>
      <dgm:t>
        <a:bodyPr/>
        <a:lstStyle/>
        <a:p>
          <a:endParaRPr lang="el-GR"/>
        </a:p>
      </dgm:t>
    </dgm:pt>
    <dgm:pt modelId="{5A7B2466-66B9-47FC-8410-382ED8926B8D}">
      <dgm:prSet phldrT="[Κείμενο]" custT="1"/>
      <dgm:spPr/>
      <dgm:t>
        <a:bodyPr/>
        <a:lstStyle/>
        <a:p>
          <a:r>
            <a:rPr lang="el-GR" sz="1100" b="1" dirty="0" smtClean="0">
              <a:latin typeface="Times New Roman" pitchFamily="18" charset="0"/>
              <a:cs typeface="Times New Roman" pitchFamily="18" charset="0"/>
            </a:rPr>
            <a:t>Ενήλικες Μαθητές</a:t>
          </a:r>
          <a:endParaRPr lang="el-GR" sz="1100" b="1" dirty="0">
            <a:latin typeface="Times New Roman" pitchFamily="18" charset="0"/>
            <a:cs typeface="Times New Roman" pitchFamily="18" charset="0"/>
          </a:endParaRPr>
        </a:p>
      </dgm:t>
    </dgm:pt>
    <dgm:pt modelId="{FD257EC0-EA00-4202-A0A3-28675A75F06C}" type="parTrans" cxnId="{E7BDB487-8F34-47E9-A2CD-F694503942EB}">
      <dgm:prSet/>
      <dgm:spPr/>
      <dgm:t>
        <a:bodyPr/>
        <a:lstStyle/>
        <a:p>
          <a:endParaRPr lang="el-GR"/>
        </a:p>
      </dgm:t>
    </dgm:pt>
    <dgm:pt modelId="{5F634E5E-768E-43C3-AFF2-087D4E8E560B}" type="sibTrans" cxnId="{E7BDB487-8F34-47E9-A2CD-F694503942EB}">
      <dgm:prSet/>
      <dgm:spPr/>
      <dgm:t>
        <a:bodyPr/>
        <a:lstStyle/>
        <a:p>
          <a:endParaRPr lang="el-GR"/>
        </a:p>
      </dgm:t>
    </dgm:pt>
    <dgm:pt modelId="{5D5B69FF-0025-4540-B1AF-B695CDF83C04}">
      <dgm:prSet phldrT="[Κείμενο]" custT="1"/>
      <dgm:spPr/>
      <dgm:t>
        <a:bodyPr/>
        <a:lstStyle/>
        <a:p>
          <a:r>
            <a:rPr lang="el-GR" sz="1400" b="1" dirty="0" smtClean="0">
              <a:latin typeface="Times New Roman" pitchFamily="18" charset="0"/>
              <a:cs typeface="Times New Roman" pitchFamily="18" charset="0"/>
            </a:rPr>
            <a:t>Συμβατική εκπαίδευση </a:t>
          </a:r>
        </a:p>
        <a:p>
          <a:r>
            <a:rPr lang="el-GR" sz="1400" b="1" dirty="0" smtClean="0">
              <a:latin typeface="Times New Roman" pitchFamily="18" charset="0"/>
              <a:cs typeface="Times New Roman" pitchFamily="18" charset="0"/>
            </a:rPr>
            <a:t>+</a:t>
          </a:r>
        </a:p>
        <a:p>
          <a:r>
            <a:rPr lang="el-GR" sz="1400" b="1" dirty="0" smtClean="0">
              <a:latin typeface="Times New Roman" pitchFamily="18" charset="0"/>
              <a:cs typeface="Times New Roman" pitchFamily="18" charset="0"/>
            </a:rPr>
            <a:t>Εκπαίδευση ενηλίκων</a:t>
          </a:r>
          <a:endParaRPr lang="el-GR" sz="1400" b="1" dirty="0">
            <a:latin typeface="Times New Roman" pitchFamily="18" charset="0"/>
            <a:cs typeface="Times New Roman" pitchFamily="18" charset="0"/>
          </a:endParaRPr>
        </a:p>
      </dgm:t>
    </dgm:pt>
    <dgm:pt modelId="{516EEF87-28CC-424D-9756-C08180070B9A}" type="parTrans" cxnId="{59534A9C-2585-4785-9CB9-C96C3C328A24}">
      <dgm:prSet/>
      <dgm:spPr/>
      <dgm:t>
        <a:bodyPr/>
        <a:lstStyle/>
        <a:p>
          <a:endParaRPr lang="el-GR"/>
        </a:p>
      </dgm:t>
    </dgm:pt>
    <dgm:pt modelId="{080AE1BF-79BC-4ADE-897C-0A1AC5FB60BD}" type="sibTrans" cxnId="{59534A9C-2585-4785-9CB9-C96C3C328A24}">
      <dgm:prSet/>
      <dgm:spPr/>
      <dgm:t>
        <a:bodyPr/>
        <a:lstStyle/>
        <a:p>
          <a:endParaRPr lang="el-GR"/>
        </a:p>
      </dgm:t>
    </dgm:pt>
    <dgm:pt modelId="{73F22ECC-97E7-43BA-8FD6-C3532A824289}" type="pres">
      <dgm:prSet presAssocID="{3F521E7D-7352-49DE-B983-DCA4661F6699}" presName="linearFlow" presStyleCnt="0">
        <dgm:presLayoutVars>
          <dgm:dir/>
          <dgm:resizeHandles val="exact"/>
        </dgm:presLayoutVars>
      </dgm:prSet>
      <dgm:spPr/>
    </dgm:pt>
    <dgm:pt modelId="{3E5DFE48-5363-472A-A2D7-EAF4BECDA8DD}" type="pres">
      <dgm:prSet presAssocID="{A6DCE6C2-21CC-4CB3-80F8-BB6245617443}" presName="node" presStyleLbl="node1" presStyleIdx="0" presStyleCnt="3">
        <dgm:presLayoutVars>
          <dgm:bulletEnabled val="1"/>
        </dgm:presLayoutVars>
      </dgm:prSet>
      <dgm:spPr/>
      <dgm:t>
        <a:bodyPr/>
        <a:lstStyle/>
        <a:p>
          <a:endParaRPr lang="en-US"/>
        </a:p>
      </dgm:t>
    </dgm:pt>
    <dgm:pt modelId="{ABD670C3-6D75-4A26-8980-1854649CCFF4}" type="pres">
      <dgm:prSet presAssocID="{2ED33554-1E38-4920-A332-769D794986B7}" presName="spacerL" presStyleCnt="0"/>
      <dgm:spPr/>
    </dgm:pt>
    <dgm:pt modelId="{D9F9F2E9-C2C0-4FB9-9273-A3BB67F0991B}" type="pres">
      <dgm:prSet presAssocID="{2ED33554-1E38-4920-A332-769D794986B7}" presName="sibTrans" presStyleLbl="sibTrans2D1" presStyleIdx="0" presStyleCnt="2"/>
      <dgm:spPr/>
      <dgm:t>
        <a:bodyPr/>
        <a:lstStyle/>
        <a:p>
          <a:endParaRPr lang="en-US"/>
        </a:p>
      </dgm:t>
    </dgm:pt>
    <dgm:pt modelId="{49568391-536D-441D-AA83-19B336BE4903}" type="pres">
      <dgm:prSet presAssocID="{2ED33554-1E38-4920-A332-769D794986B7}" presName="spacerR" presStyleCnt="0"/>
      <dgm:spPr/>
    </dgm:pt>
    <dgm:pt modelId="{DB5BFFA3-FB56-44A8-A0C4-77A5FC67CEDD}" type="pres">
      <dgm:prSet presAssocID="{5A7B2466-66B9-47FC-8410-382ED8926B8D}" presName="node" presStyleLbl="node1" presStyleIdx="1" presStyleCnt="3">
        <dgm:presLayoutVars>
          <dgm:bulletEnabled val="1"/>
        </dgm:presLayoutVars>
      </dgm:prSet>
      <dgm:spPr/>
      <dgm:t>
        <a:bodyPr/>
        <a:lstStyle/>
        <a:p>
          <a:endParaRPr lang="el-GR"/>
        </a:p>
      </dgm:t>
    </dgm:pt>
    <dgm:pt modelId="{BE7F1444-917B-486D-B29D-8CAF4552A4EC}" type="pres">
      <dgm:prSet presAssocID="{5F634E5E-768E-43C3-AFF2-087D4E8E560B}" presName="spacerL" presStyleCnt="0"/>
      <dgm:spPr/>
    </dgm:pt>
    <dgm:pt modelId="{A98485B2-6A78-4559-88FA-C8624F809E54}" type="pres">
      <dgm:prSet presAssocID="{5F634E5E-768E-43C3-AFF2-087D4E8E560B}" presName="sibTrans" presStyleLbl="sibTrans2D1" presStyleIdx="1" presStyleCnt="2"/>
      <dgm:spPr/>
      <dgm:t>
        <a:bodyPr/>
        <a:lstStyle/>
        <a:p>
          <a:endParaRPr lang="en-US"/>
        </a:p>
      </dgm:t>
    </dgm:pt>
    <dgm:pt modelId="{46203E8E-962D-4A8B-979B-2043C831ABE0}" type="pres">
      <dgm:prSet presAssocID="{5F634E5E-768E-43C3-AFF2-087D4E8E560B}" presName="spacerR" presStyleCnt="0"/>
      <dgm:spPr/>
    </dgm:pt>
    <dgm:pt modelId="{936153FA-4821-4812-A227-31D3E17EE4CE}" type="pres">
      <dgm:prSet presAssocID="{5D5B69FF-0025-4540-B1AF-B695CDF83C04}" presName="node" presStyleLbl="node1" presStyleIdx="2" presStyleCnt="3" custScaleX="130966" custScaleY="135124">
        <dgm:presLayoutVars>
          <dgm:bulletEnabled val="1"/>
        </dgm:presLayoutVars>
      </dgm:prSet>
      <dgm:spPr/>
      <dgm:t>
        <a:bodyPr/>
        <a:lstStyle/>
        <a:p>
          <a:endParaRPr lang="en-US"/>
        </a:p>
      </dgm:t>
    </dgm:pt>
  </dgm:ptLst>
  <dgm:cxnLst>
    <dgm:cxn modelId="{C6534284-2CD1-445A-BF64-2CD2C3B99214}" type="presOf" srcId="{5F634E5E-768E-43C3-AFF2-087D4E8E560B}" destId="{A98485B2-6A78-4559-88FA-C8624F809E54}" srcOrd="0" destOrd="0" presId="urn:microsoft.com/office/officeart/2005/8/layout/equation1"/>
    <dgm:cxn modelId="{D9E92D68-8995-408B-9FE2-06244CD4C1CF}" type="presOf" srcId="{3F521E7D-7352-49DE-B983-DCA4661F6699}" destId="{73F22ECC-97E7-43BA-8FD6-C3532A824289}" srcOrd="0" destOrd="0" presId="urn:microsoft.com/office/officeart/2005/8/layout/equation1"/>
    <dgm:cxn modelId="{44E24406-9C86-4F32-8481-BD2E763F56FD}" type="presOf" srcId="{A6DCE6C2-21CC-4CB3-80F8-BB6245617443}" destId="{3E5DFE48-5363-472A-A2D7-EAF4BECDA8DD}" srcOrd="0" destOrd="0" presId="urn:microsoft.com/office/officeart/2005/8/layout/equation1"/>
    <dgm:cxn modelId="{59534A9C-2585-4785-9CB9-C96C3C328A24}" srcId="{3F521E7D-7352-49DE-B983-DCA4661F6699}" destId="{5D5B69FF-0025-4540-B1AF-B695CDF83C04}" srcOrd="2" destOrd="0" parTransId="{516EEF87-28CC-424D-9756-C08180070B9A}" sibTransId="{080AE1BF-79BC-4ADE-897C-0A1AC5FB60BD}"/>
    <dgm:cxn modelId="{FF3677F0-6A37-432A-95EC-4B630E186A30}" type="presOf" srcId="{5D5B69FF-0025-4540-B1AF-B695CDF83C04}" destId="{936153FA-4821-4812-A227-31D3E17EE4CE}" srcOrd="0" destOrd="0" presId="urn:microsoft.com/office/officeart/2005/8/layout/equation1"/>
    <dgm:cxn modelId="{E7BDB487-8F34-47E9-A2CD-F694503942EB}" srcId="{3F521E7D-7352-49DE-B983-DCA4661F6699}" destId="{5A7B2466-66B9-47FC-8410-382ED8926B8D}" srcOrd="1" destOrd="0" parTransId="{FD257EC0-EA00-4202-A0A3-28675A75F06C}" sibTransId="{5F634E5E-768E-43C3-AFF2-087D4E8E560B}"/>
    <dgm:cxn modelId="{3057A1FF-C291-4D26-AE81-BA652FC370F8}" srcId="{3F521E7D-7352-49DE-B983-DCA4661F6699}" destId="{A6DCE6C2-21CC-4CB3-80F8-BB6245617443}" srcOrd="0" destOrd="0" parTransId="{D0511836-B504-4552-B45F-5AC4EC916C74}" sibTransId="{2ED33554-1E38-4920-A332-769D794986B7}"/>
    <dgm:cxn modelId="{231BBE08-6B19-4DDB-A32D-A0EAB54951C1}" type="presOf" srcId="{5A7B2466-66B9-47FC-8410-382ED8926B8D}" destId="{DB5BFFA3-FB56-44A8-A0C4-77A5FC67CEDD}" srcOrd="0" destOrd="0" presId="urn:microsoft.com/office/officeart/2005/8/layout/equation1"/>
    <dgm:cxn modelId="{08AED734-DD82-4AC5-9FEE-0836E57E038A}" type="presOf" srcId="{2ED33554-1E38-4920-A332-769D794986B7}" destId="{D9F9F2E9-C2C0-4FB9-9273-A3BB67F0991B}" srcOrd="0" destOrd="0" presId="urn:microsoft.com/office/officeart/2005/8/layout/equation1"/>
    <dgm:cxn modelId="{C02B5480-F981-400D-830D-94E8E1076EB1}" type="presParOf" srcId="{73F22ECC-97E7-43BA-8FD6-C3532A824289}" destId="{3E5DFE48-5363-472A-A2D7-EAF4BECDA8DD}" srcOrd="0" destOrd="0" presId="urn:microsoft.com/office/officeart/2005/8/layout/equation1"/>
    <dgm:cxn modelId="{CB46F3C9-1878-4058-ACF0-74E2FA3A8D44}" type="presParOf" srcId="{73F22ECC-97E7-43BA-8FD6-C3532A824289}" destId="{ABD670C3-6D75-4A26-8980-1854649CCFF4}" srcOrd="1" destOrd="0" presId="urn:microsoft.com/office/officeart/2005/8/layout/equation1"/>
    <dgm:cxn modelId="{EBD00D7D-6DDF-47CD-A2EF-EBB54AE5C39F}" type="presParOf" srcId="{73F22ECC-97E7-43BA-8FD6-C3532A824289}" destId="{D9F9F2E9-C2C0-4FB9-9273-A3BB67F0991B}" srcOrd="2" destOrd="0" presId="urn:microsoft.com/office/officeart/2005/8/layout/equation1"/>
    <dgm:cxn modelId="{C7E153A1-D0F5-44A4-AC43-2A3F5067D4BF}" type="presParOf" srcId="{73F22ECC-97E7-43BA-8FD6-C3532A824289}" destId="{49568391-536D-441D-AA83-19B336BE4903}" srcOrd="3" destOrd="0" presId="urn:microsoft.com/office/officeart/2005/8/layout/equation1"/>
    <dgm:cxn modelId="{539F48F6-E1E0-452F-B45E-3F963C93D507}" type="presParOf" srcId="{73F22ECC-97E7-43BA-8FD6-C3532A824289}" destId="{DB5BFFA3-FB56-44A8-A0C4-77A5FC67CEDD}" srcOrd="4" destOrd="0" presId="urn:microsoft.com/office/officeart/2005/8/layout/equation1"/>
    <dgm:cxn modelId="{C3884999-9847-4D24-84E0-E7C30BCAC57C}" type="presParOf" srcId="{73F22ECC-97E7-43BA-8FD6-C3532A824289}" destId="{BE7F1444-917B-486D-B29D-8CAF4552A4EC}" srcOrd="5" destOrd="0" presId="urn:microsoft.com/office/officeart/2005/8/layout/equation1"/>
    <dgm:cxn modelId="{70D0BBA6-919C-460F-AB4E-72004C798A06}" type="presParOf" srcId="{73F22ECC-97E7-43BA-8FD6-C3532A824289}" destId="{A98485B2-6A78-4559-88FA-C8624F809E54}" srcOrd="6" destOrd="0" presId="urn:microsoft.com/office/officeart/2005/8/layout/equation1"/>
    <dgm:cxn modelId="{A26BA93D-8E65-4F67-9A76-7D4AFCCE80E6}" type="presParOf" srcId="{73F22ECC-97E7-43BA-8FD6-C3532A824289}" destId="{46203E8E-962D-4A8B-979B-2043C831ABE0}" srcOrd="7" destOrd="0" presId="urn:microsoft.com/office/officeart/2005/8/layout/equation1"/>
    <dgm:cxn modelId="{DDEE1A28-2B37-4CED-8758-30ADEED69EF8}" type="presParOf" srcId="{73F22ECC-97E7-43BA-8FD6-C3532A824289}" destId="{936153FA-4821-4812-A227-31D3E17EE4CE}"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FE0CD-749D-4100-A13D-2C7E6C96163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6A5EE6A4-C872-407F-BFB2-3C013FC618E3}">
      <dgm:prSet phldrT="[Κείμενο]" custT="1"/>
      <dgm:spPr>
        <a:xfrm>
          <a:off x="2054296" y="1524908"/>
          <a:ext cx="1435838" cy="63705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l-GR" sz="1800" b="1" dirty="0">
              <a:solidFill>
                <a:sysClr val="window" lastClr="FFFFFF"/>
              </a:solidFill>
              <a:latin typeface="Calibri"/>
              <a:ea typeface="+mn-ea"/>
              <a:cs typeface="+mn-cs"/>
            </a:rPr>
            <a:t>Θεωρία</a:t>
          </a:r>
        </a:p>
        <a:p>
          <a:pPr algn="ctr"/>
          <a:r>
            <a:rPr lang="el-GR" sz="1800" b="1" dirty="0">
              <a:solidFill>
                <a:sysClr val="window" lastClr="FFFFFF"/>
              </a:solidFill>
              <a:latin typeface="Calibri"/>
              <a:ea typeface="+mn-ea"/>
              <a:cs typeface="+mn-cs"/>
            </a:rPr>
            <a:t>Αυτοπροσδιορισμού</a:t>
          </a:r>
          <a:endParaRPr lang="el-GR" sz="900" b="1" dirty="0">
            <a:solidFill>
              <a:sysClr val="window" lastClr="FFFFFF"/>
            </a:solidFill>
            <a:latin typeface="Calibri"/>
            <a:ea typeface="+mn-ea"/>
            <a:cs typeface="+mn-cs"/>
          </a:endParaRPr>
        </a:p>
      </dgm:t>
    </dgm:pt>
    <dgm:pt modelId="{33E909D5-A991-43CF-A9E1-ACCAC6669FB8}" type="parTrans" cxnId="{3DFC1F19-F5BF-4C2A-8DC1-6C5536411317}">
      <dgm:prSet/>
      <dgm:spPr/>
      <dgm:t>
        <a:bodyPr/>
        <a:lstStyle/>
        <a:p>
          <a:pPr algn="ctr"/>
          <a:endParaRPr lang="el-GR"/>
        </a:p>
      </dgm:t>
    </dgm:pt>
    <dgm:pt modelId="{6A8838B9-9311-43BD-968D-65E742836D4D}" type="sibTrans" cxnId="{3DFC1F19-F5BF-4C2A-8DC1-6C5536411317}">
      <dgm:prSet/>
      <dgm:spPr/>
      <dgm:t>
        <a:bodyPr/>
        <a:lstStyle/>
        <a:p>
          <a:pPr algn="ctr"/>
          <a:endParaRPr lang="el-GR"/>
        </a:p>
      </dgm:t>
    </dgm:pt>
    <dgm:pt modelId="{0BABFF0E-E6B9-4F56-A8D8-29E6EED15EAC}">
      <dgm:prSet phldrT="[Κείμενο]" custT="1"/>
      <dgm:spPr>
        <a:xfrm>
          <a:off x="1199356" y="651784"/>
          <a:ext cx="952613" cy="76209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l-GR" sz="1600" smtClean="0">
              <a:solidFill>
                <a:sysClr val="window" lastClr="FFFFFF"/>
              </a:solidFill>
              <a:latin typeface="Calibri"/>
              <a:ea typeface="+mn-ea"/>
              <a:cs typeface="+mn-cs"/>
            </a:rPr>
            <a:t>Αυτονομία</a:t>
          </a:r>
          <a:endParaRPr lang="el-GR" sz="1600" dirty="0" smtClean="0">
            <a:solidFill>
              <a:sysClr val="window" lastClr="FFFFFF"/>
            </a:solidFill>
            <a:latin typeface="Calibri"/>
            <a:ea typeface="+mn-ea"/>
            <a:cs typeface="+mn-cs"/>
          </a:endParaRPr>
        </a:p>
        <a:p>
          <a:pPr algn="ctr"/>
          <a:endParaRPr lang="el-GR" sz="1600" dirty="0" smtClean="0"/>
        </a:p>
        <a:p>
          <a:pPr algn="ctr"/>
          <a:r>
            <a:rPr lang="el-GR" sz="1600" dirty="0" smtClean="0"/>
            <a:t>έλεγχος των πράξεων και των επιλογών </a:t>
          </a:r>
          <a:endParaRPr lang="el-GR" sz="1600" dirty="0">
            <a:solidFill>
              <a:sysClr val="window" lastClr="FFFFFF"/>
            </a:solidFill>
            <a:latin typeface="Calibri"/>
            <a:ea typeface="+mn-ea"/>
            <a:cs typeface="+mn-cs"/>
          </a:endParaRPr>
        </a:p>
      </dgm:t>
    </dgm:pt>
    <dgm:pt modelId="{17E9F634-C79A-4750-9B98-355E315FF20F}" type="parTrans" cxnId="{4804809E-2B52-490C-AF9B-8E64F626A810}">
      <dgm:prSet/>
      <dgm:spPr>
        <a:xfrm rot="12988380">
          <a:off x="1591983" y="1143903"/>
          <a:ext cx="854466" cy="285783"/>
        </a:xfrm>
        <a:solidFill>
          <a:srgbClr val="5B9BD5">
            <a:tint val="60000"/>
            <a:hueOff val="0"/>
            <a:satOff val="0"/>
            <a:lumOff val="0"/>
            <a:alphaOff val="0"/>
          </a:srgbClr>
        </a:solidFill>
        <a:ln>
          <a:noFill/>
        </a:ln>
        <a:effectLst/>
      </dgm:spPr>
      <dgm:t>
        <a:bodyPr/>
        <a:lstStyle/>
        <a:p>
          <a:pPr algn="ctr"/>
          <a:endParaRPr lang="el-GR"/>
        </a:p>
      </dgm:t>
    </dgm:pt>
    <dgm:pt modelId="{B909888B-C7E8-4654-BBAF-D07FF2B3E64E}" type="sibTrans" cxnId="{4804809E-2B52-490C-AF9B-8E64F626A810}">
      <dgm:prSet/>
      <dgm:spPr/>
      <dgm:t>
        <a:bodyPr/>
        <a:lstStyle/>
        <a:p>
          <a:pPr algn="ctr"/>
          <a:endParaRPr lang="el-GR"/>
        </a:p>
      </dgm:t>
    </dgm:pt>
    <dgm:pt modelId="{16FEC269-E977-4D17-9800-472E43A0FCF1}">
      <dgm:prSet phldrT="[Κείμενο]" custT="1"/>
      <dgm:spPr>
        <a:xfrm>
          <a:off x="2275519" y="91568"/>
          <a:ext cx="952613" cy="76209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l-GR" sz="1600" dirty="0">
              <a:solidFill>
                <a:sysClr val="window" lastClr="FFFFFF"/>
              </a:solidFill>
              <a:latin typeface="Calibri"/>
              <a:ea typeface="+mn-ea"/>
              <a:cs typeface="+mn-cs"/>
            </a:rPr>
            <a:t>Επάρκεια</a:t>
          </a:r>
        </a:p>
        <a:p>
          <a:pPr algn="ctr"/>
          <a:r>
            <a:rPr lang="el-GR" sz="1600" dirty="0">
              <a:solidFill>
                <a:sysClr val="window" lastClr="FFFFFF"/>
              </a:solidFill>
              <a:latin typeface="Calibri"/>
              <a:ea typeface="+mn-ea"/>
              <a:cs typeface="+mn-cs"/>
            </a:rPr>
            <a:t>(Ικανότητα</a:t>
          </a:r>
          <a:r>
            <a:rPr lang="el-GR" sz="1600" dirty="0" smtClean="0">
              <a:solidFill>
                <a:sysClr val="window" lastClr="FFFFFF"/>
              </a:solidFill>
              <a:latin typeface="Calibri"/>
              <a:ea typeface="+mn-ea"/>
              <a:cs typeface="+mn-cs"/>
            </a:rPr>
            <a:t>)</a:t>
          </a:r>
        </a:p>
        <a:p>
          <a:pPr algn="ctr"/>
          <a:endParaRPr lang="el-GR" sz="1600" dirty="0" smtClean="0">
            <a:sym typeface="Wingdings" pitchFamily="2" charset="2"/>
          </a:endParaRPr>
        </a:p>
        <a:p>
          <a:pPr algn="ctr"/>
          <a:r>
            <a:rPr lang="el-GR" sz="1600" dirty="0" smtClean="0">
              <a:sym typeface="Wingdings" pitchFamily="2" charset="2"/>
            </a:rPr>
            <a:t>μάθηση και καλλιέργεια δεξιοτήτων με αποτελεσματική αλληλεπίδραση με το περιβάλλον</a:t>
          </a:r>
          <a:endParaRPr lang="el-GR" sz="1600" dirty="0">
            <a:solidFill>
              <a:sysClr val="window" lastClr="FFFFFF"/>
            </a:solidFill>
            <a:latin typeface="Calibri"/>
            <a:ea typeface="+mn-ea"/>
            <a:cs typeface="+mn-cs"/>
          </a:endParaRPr>
        </a:p>
      </dgm:t>
    </dgm:pt>
    <dgm:pt modelId="{25D051BA-A8E2-49DF-933D-DD07AF894403}" type="parTrans" cxnId="{2645B766-45E3-4DA9-83AA-4F8DE820C433}">
      <dgm:prSet/>
      <dgm:spPr>
        <a:xfrm rot="16148871">
          <a:off x="2261954" y="826934"/>
          <a:ext cx="994534" cy="285783"/>
        </a:xfrm>
        <a:solidFill>
          <a:srgbClr val="5B9BD5">
            <a:tint val="60000"/>
            <a:hueOff val="0"/>
            <a:satOff val="0"/>
            <a:lumOff val="0"/>
            <a:alphaOff val="0"/>
          </a:srgbClr>
        </a:solidFill>
        <a:ln>
          <a:noFill/>
        </a:ln>
        <a:effectLst/>
      </dgm:spPr>
      <dgm:t>
        <a:bodyPr/>
        <a:lstStyle/>
        <a:p>
          <a:pPr algn="ctr"/>
          <a:endParaRPr lang="el-GR"/>
        </a:p>
      </dgm:t>
    </dgm:pt>
    <dgm:pt modelId="{055D04B2-18A5-4F39-A7B2-039FD68136BF}" type="sibTrans" cxnId="{2645B766-45E3-4DA9-83AA-4F8DE820C433}">
      <dgm:prSet/>
      <dgm:spPr/>
      <dgm:t>
        <a:bodyPr/>
        <a:lstStyle/>
        <a:p>
          <a:pPr algn="ctr"/>
          <a:endParaRPr lang="el-GR"/>
        </a:p>
      </dgm:t>
    </dgm:pt>
    <dgm:pt modelId="{92A24E34-7EAE-4701-9029-F80179246917}">
      <dgm:prSet phldrT="[Κείμενο]" custT="1"/>
      <dgm:spPr>
        <a:xfrm>
          <a:off x="3351683" y="651784"/>
          <a:ext cx="952613" cy="76209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l-GR" sz="1600" dirty="0">
              <a:solidFill>
                <a:sysClr val="window" lastClr="FFFFFF"/>
              </a:solidFill>
              <a:latin typeface="Calibri"/>
              <a:ea typeface="+mn-ea"/>
              <a:cs typeface="+mn-cs"/>
            </a:rPr>
            <a:t>Κοινωνική</a:t>
          </a:r>
        </a:p>
        <a:p>
          <a:pPr algn="ctr"/>
          <a:r>
            <a:rPr lang="el-GR" sz="1600" dirty="0" smtClean="0">
              <a:solidFill>
                <a:sysClr val="window" lastClr="FFFFFF"/>
              </a:solidFill>
              <a:latin typeface="Calibri"/>
              <a:ea typeface="+mn-ea"/>
              <a:cs typeface="+mn-cs"/>
            </a:rPr>
            <a:t>αλληλεπίδραση</a:t>
          </a:r>
        </a:p>
        <a:p>
          <a:pPr algn="ctr"/>
          <a:endParaRPr lang="el-GR" sz="1600" dirty="0" smtClean="0"/>
        </a:p>
        <a:p>
          <a:pPr algn="ctr"/>
          <a:r>
            <a:rPr lang="el-GR" sz="1600" dirty="0" smtClean="0"/>
            <a:t>ανάπτυξη κοινωνικών δεσμών</a:t>
          </a:r>
          <a:endParaRPr lang="el-GR" sz="1600" dirty="0">
            <a:solidFill>
              <a:sysClr val="window" lastClr="FFFFFF"/>
            </a:solidFill>
            <a:latin typeface="Calibri"/>
            <a:ea typeface="+mn-ea"/>
            <a:cs typeface="+mn-cs"/>
          </a:endParaRPr>
        </a:p>
      </dgm:t>
    </dgm:pt>
    <dgm:pt modelId="{94E5F9C6-7FA0-40BD-BE76-C6C5220AC70F}" type="parTrans" cxnId="{4BD322B4-D5F1-48C4-9478-B9405892763D}">
      <dgm:prSet/>
      <dgm:spPr>
        <a:xfrm rot="19349010">
          <a:off x="3083910" y="1142638"/>
          <a:ext cx="829900" cy="285783"/>
        </a:xfrm>
        <a:solidFill>
          <a:srgbClr val="5B9BD5">
            <a:tint val="60000"/>
            <a:hueOff val="0"/>
            <a:satOff val="0"/>
            <a:lumOff val="0"/>
            <a:alphaOff val="0"/>
          </a:srgbClr>
        </a:solidFill>
        <a:ln>
          <a:noFill/>
        </a:ln>
        <a:effectLst/>
      </dgm:spPr>
      <dgm:t>
        <a:bodyPr/>
        <a:lstStyle/>
        <a:p>
          <a:pPr algn="ctr"/>
          <a:endParaRPr lang="el-GR"/>
        </a:p>
      </dgm:t>
    </dgm:pt>
    <dgm:pt modelId="{7A5AACDB-7997-4235-BB2F-9FC23F68B17D}" type="sibTrans" cxnId="{4BD322B4-D5F1-48C4-9478-B9405892763D}">
      <dgm:prSet/>
      <dgm:spPr/>
      <dgm:t>
        <a:bodyPr/>
        <a:lstStyle/>
        <a:p>
          <a:pPr algn="ctr"/>
          <a:endParaRPr lang="el-GR"/>
        </a:p>
      </dgm:t>
    </dgm:pt>
    <dgm:pt modelId="{A8EC1E46-A5FA-442C-B18C-EBB2A68E8635}" type="pres">
      <dgm:prSet presAssocID="{B8FFE0CD-749D-4100-A13D-2C7E6C961630}" presName="cycle" presStyleCnt="0">
        <dgm:presLayoutVars>
          <dgm:chMax val="1"/>
          <dgm:dir/>
          <dgm:animLvl val="ctr"/>
          <dgm:resizeHandles val="exact"/>
        </dgm:presLayoutVars>
      </dgm:prSet>
      <dgm:spPr/>
      <dgm:t>
        <a:bodyPr/>
        <a:lstStyle/>
        <a:p>
          <a:endParaRPr lang="el-GR"/>
        </a:p>
      </dgm:t>
    </dgm:pt>
    <dgm:pt modelId="{F7D89A7F-2DB1-47FD-BF29-B9599162CE5F}" type="pres">
      <dgm:prSet presAssocID="{6A5EE6A4-C872-407F-BFB2-3C013FC618E3}" presName="centerShape" presStyleLbl="node0" presStyleIdx="0" presStyleCnt="1" custScaleX="136403" custScaleY="60688" custLinFactNeighborX="619" custLinFactNeighborY="-649"/>
      <dgm:spPr>
        <a:prstGeom prst="roundRect">
          <a:avLst/>
        </a:prstGeom>
      </dgm:spPr>
      <dgm:t>
        <a:bodyPr/>
        <a:lstStyle/>
        <a:p>
          <a:endParaRPr lang="el-GR"/>
        </a:p>
      </dgm:t>
    </dgm:pt>
    <dgm:pt modelId="{4B7135C1-0585-4238-B056-732AA17AC5BD}" type="pres">
      <dgm:prSet presAssocID="{17E9F634-C79A-4750-9B98-355E315FF20F}" presName="parTrans" presStyleLbl="bgSibTrans2D1" presStyleIdx="0" presStyleCnt="3" custScaleX="57157" custScaleY="86892" custLinFactNeighborX="-4899" custLinFactNeighborY="75410" custRadScaleRad="157989" custRadScaleInc="-2147483648"/>
      <dgm:spPr>
        <a:prstGeom prst="leftArrow">
          <a:avLst>
            <a:gd name="adj1" fmla="val 60000"/>
            <a:gd name="adj2" fmla="val 50000"/>
          </a:avLst>
        </a:prstGeom>
      </dgm:spPr>
      <dgm:t>
        <a:bodyPr/>
        <a:lstStyle/>
        <a:p>
          <a:endParaRPr lang="el-GR"/>
        </a:p>
      </dgm:t>
    </dgm:pt>
    <dgm:pt modelId="{480B30D3-CA3F-487C-8268-CFFBC66B5E01}" type="pres">
      <dgm:prSet presAssocID="{0BABFF0E-E6B9-4F56-A8D8-29E6EED15EAC}" presName="node" presStyleLbl="node1" presStyleIdx="0" presStyleCnt="3" custScaleX="100821" custScaleY="159749" custRadScaleRad="119261" custRadScaleInc="19364">
        <dgm:presLayoutVars>
          <dgm:bulletEnabled val="1"/>
        </dgm:presLayoutVars>
      </dgm:prSet>
      <dgm:spPr>
        <a:prstGeom prst="roundRect">
          <a:avLst>
            <a:gd name="adj" fmla="val 10000"/>
          </a:avLst>
        </a:prstGeom>
      </dgm:spPr>
      <dgm:t>
        <a:bodyPr/>
        <a:lstStyle/>
        <a:p>
          <a:endParaRPr lang="el-GR"/>
        </a:p>
      </dgm:t>
    </dgm:pt>
    <dgm:pt modelId="{02F722B7-1A2C-43A1-AFAC-4A555EFF3FBF}" type="pres">
      <dgm:prSet presAssocID="{25D051BA-A8E2-49DF-933D-DD07AF894403}" presName="parTrans" presStyleLbl="bgSibTrans2D1" presStyleIdx="1" presStyleCnt="3"/>
      <dgm:spPr>
        <a:prstGeom prst="leftArrow">
          <a:avLst>
            <a:gd name="adj1" fmla="val 60000"/>
            <a:gd name="adj2" fmla="val 50000"/>
          </a:avLst>
        </a:prstGeom>
      </dgm:spPr>
      <dgm:t>
        <a:bodyPr/>
        <a:lstStyle/>
        <a:p>
          <a:endParaRPr lang="el-GR"/>
        </a:p>
      </dgm:t>
    </dgm:pt>
    <dgm:pt modelId="{4C4804C4-68D5-4CAC-A2B3-69FDF0D98798}" type="pres">
      <dgm:prSet presAssocID="{16FEC269-E977-4D17-9800-472E43A0FCF1}" presName="node" presStyleLbl="node1" presStyleIdx="1" presStyleCnt="3" custScaleX="111993" custScaleY="158321" custRadScaleRad="104618" custRadScaleInc="1185">
        <dgm:presLayoutVars>
          <dgm:bulletEnabled val="1"/>
        </dgm:presLayoutVars>
      </dgm:prSet>
      <dgm:spPr>
        <a:prstGeom prst="roundRect">
          <a:avLst>
            <a:gd name="adj" fmla="val 10000"/>
          </a:avLst>
        </a:prstGeom>
      </dgm:spPr>
      <dgm:t>
        <a:bodyPr/>
        <a:lstStyle/>
        <a:p>
          <a:endParaRPr lang="el-GR"/>
        </a:p>
      </dgm:t>
    </dgm:pt>
    <dgm:pt modelId="{CA7DB45E-3182-4A8F-9BA2-08B96F19D75A}" type="pres">
      <dgm:prSet presAssocID="{94E5F9C6-7FA0-40BD-BE76-C6C5220AC70F}" presName="parTrans" presStyleLbl="bgSibTrans2D1" presStyleIdx="2" presStyleCnt="3" custLinFactNeighborX="23618" custLinFactNeighborY="10996" custRadScaleRad="396834"/>
      <dgm:spPr>
        <a:prstGeom prst="leftArrow">
          <a:avLst>
            <a:gd name="adj1" fmla="val 60000"/>
            <a:gd name="adj2" fmla="val 50000"/>
          </a:avLst>
        </a:prstGeom>
      </dgm:spPr>
      <dgm:t>
        <a:bodyPr/>
        <a:lstStyle/>
        <a:p>
          <a:endParaRPr lang="el-GR"/>
        </a:p>
      </dgm:t>
    </dgm:pt>
    <dgm:pt modelId="{4BEAB995-CBF8-4B5B-86BE-65F4BDEAEAA8}" type="pres">
      <dgm:prSet presAssocID="{92A24E34-7EAE-4701-9029-F80179246917}" presName="node" presStyleLbl="node1" presStyleIdx="2" presStyleCnt="3" custScaleX="103784" custScaleY="166466" custRadScaleRad="120088" custRadScaleInc="-19983">
        <dgm:presLayoutVars>
          <dgm:bulletEnabled val="1"/>
        </dgm:presLayoutVars>
      </dgm:prSet>
      <dgm:spPr>
        <a:prstGeom prst="roundRect">
          <a:avLst>
            <a:gd name="adj" fmla="val 10000"/>
          </a:avLst>
        </a:prstGeom>
      </dgm:spPr>
      <dgm:t>
        <a:bodyPr/>
        <a:lstStyle/>
        <a:p>
          <a:endParaRPr lang="el-GR"/>
        </a:p>
      </dgm:t>
    </dgm:pt>
  </dgm:ptLst>
  <dgm:cxnLst>
    <dgm:cxn modelId="{B4608C2D-85B7-4A95-B852-C155D40C844D}" type="presOf" srcId="{B8FFE0CD-749D-4100-A13D-2C7E6C961630}" destId="{A8EC1E46-A5FA-442C-B18C-EBB2A68E8635}" srcOrd="0" destOrd="0" presId="urn:microsoft.com/office/officeart/2005/8/layout/radial4"/>
    <dgm:cxn modelId="{F0B63EBE-19CE-4F68-9635-F7F1219A4F5F}" type="presOf" srcId="{0BABFF0E-E6B9-4F56-A8D8-29E6EED15EAC}" destId="{480B30D3-CA3F-487C-8268-CFFBC66B5E01}" srcOrd="0" destOrd="0" presId="urn:microsoft.com/office/officeart/2005/8/layout/radial4"/>
    <dgm:cxn modelId="{3DFC1F19-F5BF-4C2A-8DC1-6C5536411317}" srcId="{B8FFE0CD-749D-4100-A13D-2C7E6C961630}" destId="{6A5EE6A4-C872-407F-BFB2-3C013FC618E3}" srcOrd="0" destOrd="0" parTransId="{33E909D5-A991-43CF-A9E1-ACCAC6669FB8}" sibTransId="{6A8838B9-9311-43BD-968D-65E742836D4D}"/>
    <dgm:cxn modelId="{AD0EAA9B-AAC2-4A11-BDE4-69B1E78ADB04}" type="presOf" srcId="{6A5EE6A4-C872-407F-BFB2-3C013FC618E3}" destId="{F7D89A7F-2DB1-47FD-BF29-B9599162CE5F}" srcOrd="0" destOrd="0" presId="urn:microsoft.com/office/officeart/2005/8/layout/radial4"/>
    <dgm:cxn modelId="{243E7721-89CA-41A6-A781-7A244B1511BD}" type="presOf" srcId="{92A24E34-7EAE-4701-9029-F80179246917}" destId="{4BEAB995-CBF8-4B5B-86BE-65F4BDEAEAA8}" srcOrd="0" destOrd="0" presId="urn:microsoft.com/office/officeart/2005/8/layout/radial4"/>
    <dgm:cxn modelId="{B270238F-0C91-4433-8DEA-C7603CFFE849}" type="presOf" srcId="{16FEC269-E977-4D17-9800-472E43A0FCF1}" destId="{4C4804C4-68D5-4CAC-A2B3-69FDF0D98798}" srcOrd="0" destOrd="0" presId="urn:microsoft.com/office/officeart/2005/8/layout/radial4"/>
    <dgm:cxn modelId="{33C9A5AD-993F-4A0D-A80F-0ED2010C7AA5}" type="presOf" srcId="{25D051BA-A8E2-49DF-933D-DD07AF894403}" destId="{02F722B7-1A2C-43A1-AFAC-4A555EFF3FBF}" srcOrd="0" destOrd="0" presId="urn:microsoft.com/office/officeart/2005/8/layout/radial4"/>
    <dgm:cxn modelId="{5B3DA12D-F0A9-4167-BF52-8F6448898765}" type="presOf" srcId="{17E9F634-C79A-4750-9B98-355E315FF20F}" destId="{4B7135C1-0585-4238-B056-732AA17AC5BD}" srcOrd="0" destOrd="0" presId="urn:microsoft.com/office/officeart/2005/8/layout/radial4"/>
    <dgm:cxn modelId="{4804809E-2B52-490C-AF9B-8E64F626A810}" srcId="{6A5EE6A4-C872-407F-BFB2-3C013FC618E3}" destId="{0BABFF0E-E6B9-4F56-A8D8-29E6EED15EAC}" srcOrd="0" destOrd="0" parTransId="{17E9F634-C79A-4750-9B98-355E315FF20F}" sibTransId="{B909888B-C7E8-4654-BBAF-D07FF2B3E64E}"/>
    <dgm:cxn modelId="{4BD322B4-D5F1-48C4-9478-B9405892763D}" srcId="{6A5EE6A4-C872-407F-BFB2-3C013FC618E3}" destId="{92A24E34-7EAE-4701-9029-F80179246917}" srcOrd="2" destOrd="0" parTransId="{94E5F9C6-7FA0-40BD-BE76-C6C5220AC70F}" sibTransId="{7A5AACDB-7997-4235-BB2F-9FC23F68B17D}"/>
    <dgm:cxn modelId="{93C0CCDD-5762-4C7A-867F-47F36FD1D68D}" type="presOf" srcId="{94E5F9C6-7FA0-40BD-BE76-C6C5220AC70F}" destId="{CA7DB45E-3182-4A8F-9BA2-08B96F19D75A}" srcOrd="0" destOrd="0" presId="urn:microsoft.com/office/officeart/2005/8/layout/radial4"/>
    <dgm:cxn modelId="{2645B766-45E3-4DA9-83AA-4F8DE820C433}" srcId="{6A5EE6A4-C872-407F-BFB2-3C013FC618E3}" destId="{16FEC269-E977-4D17-9800-472E43A0FCF1}" srcOrd="1" destOrd="0" parTransId="{25D051BA-A8E2-49DF-933D-DD07AF894403}" sibTransId="{055D04B2-18A5-4F39-A7B2-039FD68136BF}"/>
    <dgm:cxn modelId="{CC3C085F-E312-47D8-9230-419E5C4E9A9E}" type="presParOf" srcId="{A8EC1E46-A5FA-442C-B18C-EBB2A68E8635}" destId="{F7D89A7F-2DB1-47FD-BF29-B9599162CE5F}" srcOrd="0" destOrd="0" presId="urn:microsoft.com/office/officeart/2005/8/layout/radial4"/>
    <dgm:cxn modelId="{587BFA00-8767-4A8E-BDB0-EA5463420B95}" type="presParOf" srcId="{A8EC1E46-A5FA-442C-B18C-EBB2A68E8635}" destId="{4B7135C1-0585-4238-B056-732AA17AC5BD}" srcOrd="1" destOrd="0" presId="urn:microsoft.com/office/officeart/2005/8/layout/radial4"/>
    <dgm:cxn modelId="{80CD2FA1-AE20-4321-8D33-B5FDF61F8834}" type="presParOf" srcId="{A8EC1E46-A5FA-442C-B18C-EBB2A68E8635}" destId="{480B30D3-CA3F-487C-8268-CFFBC66B5E01}" srcOrd="2" destOrd="0" presId="urn:microsoft.com/office/officeart/2005/8/layout/radial4"/>
    <dgm:cxn modelId="{B21C1C53-8F1C-4EFA-98FA-0B85A70B028E}" type="presParOf" srcId="{A8EC1E46-A5FA-442C-B18C-EBB2A68E8635}" destId="{02F722B7-1A2C-43A1-AFAC-4A555EFF3FBF}" srcOrd="3" destOrd="0" presId="urn:microsoft.com/office/officeart/2005/8/layout/radial4"/>
    <dgm:cxn modelId="{B7F41CE3-1F0D-4923-B088-E44E19EF3E90}" type="presParOf" srcId="{A8EC1E46-A5FA-442C-B18C-EBB2A68E8635}" destId="{4C4804C4-68D5-4CAC-A2B3-69FDF0D98798}" srcOrd="4" destOrd="0" presId="urn:microsoft.com/office/officeart/2005/8/layout/radial4"/>
    <dgm:cxn modelId="{1D333D74-B9BE-4E91-9190-F8C32F9B7976}" type="presParOf" srcId="{A8EC1E46-A5FA-442C-B18C-EBB2A68E8635}" destId="{CA7DB45E-3182-4A8F-9BA2-08B96F19D75A}" srcOrd="5" destOrd="0" presId="urn:microsoft.com/office/officeart/2005/8/layout/radial4"/>
    <dgm:cxn modelId="{26E01B93-39A6-4824-8F3A-B9258BB3CAE5}" type="presParOf" srcId="{A8EC1E46-A5FA-442C-B18C-EBB2A68E8635}" destId="{4BEAB995-CBF8-4B5B-86BE-65F4BDEAEAA8}"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5F59E-1248-406D-BD60-13FD9BFB87B6}"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el-GR"/>
        </a:p>
      </dgm:t>
    </dgm:pt>
    <dgm:pt modelId="{6BEFE2E6-E477-44F8-A68D-1E71F7E1F9DE}">
      <dgm:prSet phldrT="[Κείμενο]"/>
      <dgm:spPr/>
      <dgm:t>
        <a:bodyPr/>
        <a:lstStyle/>
        <a:p>
          <a:pPr algn="ctr"/>
          <a:r>
            <a:rPr lang="el-GR" b="1" dirty="0"/>
            <a:t>Σχεδιασμός</a:t>
          </a:r>
          <a:r>
            <a:rPr lang="el-GR" dirty="0"/>
            <a:t> /</a:t>
          </a:r>
          <a:r>
            <a:rPr lang="el-GR" b="1" dirty="0" err="1"/>
            <a:t>ανασχεδισμός</a:t>
          </a:r>
          <a:endParaRPr lang="el-GR" b="1" dirty="0"/>
        </a:p>
      </dgm:t>
    </dgm:pt>
    <dgm:pt modelId="{0BBA83B9-E08D-4C76-A35E-4424162B468E}" type="parTrans" cxnId="{627A3439-70D7-4569-99F1-A7E06E6FF626}">
      <dgm:prSet/>
      <dgm:spPr/>
      <dgm:t>
        <a:bodyPr/>
        <a:lstStyle/>
        <a:p>
          <a:pPr algn="ctr"/>
          <a:endParaRPr lang="el-GR"/>
        </a:p>
      </dgm:t>
    </dgm:pt>
    <dgm:pt modelId="{3868DFA0-AE23-44E4-A712-517863D3F729}" type="sibTrans" cxnId="{627A3439-70D7-4569-99F1-A7E06E6FF626}">
      <dgm:prSet/>
      <dgm:spPr>
        <a:solidFill>
          <a:schemeClr val="accent1">
            <a:lumMod val="75000"/>
          </a:schemeClr>
        </a:solidFill>
        <a:ln w="12700"/>
      </dgm:spPr>
      <dgm:t>
        <a:bodyPr/>
        <a:lstStyle/>
        <a:p>
          <a:pPr algn="ctr"/>
          <a:endParaRPr lang="el-GR"/>
        </a:p>
      </dgm:t>
    </dgm:pt>
    <dgm:pt modelId="{C5546EB5-BAB5-4B4B-8766-656DE2232753}">
      <dgm:prSet phldrT="[Κείμενο]"/>
      <dgm:spPr/>
      <dgm:t>
        <a:bodyPr/>
        <a:lstStyle/>
        <a:p>
          <a:pPr algn="ctr"/>
          <a:r>
            <a:rPr lang="el-GR" b="1" dirty="0"/>
            <a:t>Υλοποίηση</a:t>
          </a:r>
        </a:p>
      </dgm:t>
    </dgm:pt>
    <dgm:pt modelId="{9F98032F-38CC-4983-99FD-53753CC28908}" type="parTrans" cxnId="{8C989058-2171-4581-A999-AC4854A26209}">
      <dgm:prSet/>
      <dgm:spPr/>
      <dgm:t>
        <a:bodyPr/>
        <a:lstStyle/>
        <a:p>
          <a:pPr algn="ctr"/>
          <a:endParaRPr lang="el-GR"/>
        </a:p>
      </dgm:t>
    </dgm:pt>
    <dgm:pt modelId="{BD34DF6F-E4F3-468F-996A-5B8FA239A600}" type="sibTrans" cxnId="{8C989058-2171-4581-A999-AC4854A26209}">
      <dgm:prSet/>
      <dgm:spPr>
        <a:ln w="12700"/>
      </dgm:spPr>
      <dgm:t>
        <a:bodyPr/>
        <a:lstStyle/>
        <a:p>
          <a:pPr algn="ctr"/>
          <a:endParaRPr lang="el-GR"/>
        </a:p>
      </dgm:t>
    </dgm:pt>
    <dgm:pt modelId="{D85462C9-04EF-45FD-88C6-B6F575A34D39}">
      <dgm:prSet phldrT="[Κείμενο]"/>
      <dgm:spPr/>
      <dgm:t>
        <a:bodyPr/>
        <a:lstStyle/>
        <a:p>
          <a:pPr algn="ctr"/>
          <a:r>
            <a:rPr lang="el-GR" b="1"/>
            <a:t>Παρατήρηση</a:t>
          </a:r>
        </a:p>
      </dgm:t>
    </dgm:pt>
    <dgm:pt modelId="{D6A5A566-6C08-45A9-9696-35826374C578}" type="parTrans" cxnId="{A00AFE08-0D29-476E-901D-F4E47216265A}">
      <dgm:prSet/>
      <dgm:spPr/>
      <dgm:t>
        <a:bodyPr/>
        <a:lstStyle/>
        <a:p>
          <a:pPr algn="ctr"/>
          <a:endParaRPr lang="el-GR"/>
        </a:p>
      </dgm:t>
    </dgm:pt>
    <dgm:pt modelId="{956EA796-E613-450A-9555-E62F3AD1F5FE}" type="sibTrans" cxnId="{A00AFE08-0D29-476E-901D-F4E47216265A}">
      <dgm:prSet/>
      <dgm:spPr>
        <a:ln w="12700"/>
      </dgm:spPr>
      <dgm:t>
        <a:bodyPr/>
        <a:lstStyle/>
        <a:p>
          <a:pPr algn="ctr"/>
          <a:endParaRPr lang="el-GR"/>
        </a:p>
      </dgm:t>
    </dgm:pt>
    <dgm:pt modelId="{0E5C9FFB-1E25-40E2-A794-C693A8A6ECAF}">
      <dgm:prSet phldrT="[Κείμενο]"/>
      <dgm:spPr/>
      <dgm:t>
        <a:bodyPr/>
        <a:lstStyle/>
        <a:p>
          <a:pPr algn="ctr"/>
          <a:r>
            <a:rPr lang="el-GR" b="1"/>
            <a:t>Αναστοχασμός</a:t>
          </a:r>
        </a:p>
      </dgm:t>
    </dgm:pt>
    <dgm:pt modelId="{794F66CD-1E2A-4CCA-9B44-5DD8E2F99C73}" type="parTrans" cxnId="{0F545E35-F300-4350-88A8-F5069229E59B}">
      <dgm:prSet/>
      <dgm:spPr/>
      <dgm:t>
        <a:bodyPr/>
        <a:lstStyle/>
        <a:p>
          <a:pPr algn="ctr"/>
          <a:endParaRPr lang="el-GR"/>
        </a:p>
      </dgm:t>
    </dgm:pt>
    <dgm:pt modelId="{58C8A5DD-FB5B-42EA-A15B-90DE2EBA2BEA}" type="sibTrans" cxnId="{0F545E35-F300-4350-88A8-F5069229E59B}">
      <dgm:prSet/>
      <dgm:spPr>
        <a:ln w="12700"/>
      </dgm:spPr>
      <dgm:t>
        <a:bodyPr/>
        <a:lstStyle/>
        <a:p>
          <a:pPr algn="ctr"/>
          <a:endParaRPr lang="el-GR"/>
        </a:p>
      </dgm:t>
    </dgm:pt>
    <dgm:pt modelId="{26111488-5AB7-476D-B3A0-DD7F7FC2E426}" type="pres">
      <dgm:prSet presAssocID="{9755F59E-1248-406D-BD60-13FD9BFB87B6}" presName="cycle" presStyleCnt="0">
        <dgm:presLayoutVars>
          <dgm:dir/>
          <dgm:resizeHandles val="exact"/>
        </dgm:presLayoutVars>
      </dgm:prSet>
      <dgm:spPr/>
      <dgm:t>
        <a:bodyPr/>
        <a:lstStyle/>
        <a:p>
          <a:endParaRPr lang="el-GR"/>
        </a:p>
      </dgm:t>
    </dgm:pt>
    <dgm:pt modelId="{3B98A409-187C-4606-9710-E3F930B26672}" type="pres">
      <dgm:prSet presAssocID="{6BEFE2E6-E477-44F8-A68D-1E71F7E1F9DE}" presName="node" presStyleLbl="node1" presStyleIdx="0" presStyleCnt="4">
        <dgm:presLayoutVars>
          <dgm:bulletEnabled val="1"/>
        </dgm:presLayoutVars>
      </dgm:prSet>
      <dgm:spPr/>
      <dgm:t>
        <a:bodyPr/>
        <a:lstStyle/>
        <a:p>
          <a:endParaRPr lang="el-GR"/>
        </a:p>
      </dgm:t>
    </dgm:pt>
    <dgm:pt modelId="{539ED85B-E742-4AA7-9D80-5F5763D52AC9}" type="pres">
      <dgm:prSet presAssocID="{6BEFE2E6-E477-44F8-A68D-1E71F7E1F9DE}" presName="spNode" presStyleCnt="0"/>
      <dgm:spPr/>
    </dgm:pt>
    <dgm:pt modelId="{BFB0D44D-5B05-418D-80CC-EB534C127063}" type="pres">
      <dgm:prSet presAssocID="{3868DFA0-AE23-44E4-A712-517863D3F729}" presName="sibTrans" presStyleLbl="sibTrans1D1" presStyleIdx="0" presStyleCnt="4"/>
      <dgm:spPr/>
      <dgm:t>
        <a:bodyPr/>
        <a:lstStyle/>
        <a:p>
          <a:endParaRPr lang="el-GR"/>
        </a:p>
      </dgm:t>
    </dgm:pt>
    <dgm:pt modelId="{7A1B9C19-85CE-4BFC-A66D-CEF52AB3C9CE}" type="pres">
      <dgm:prSet presAssocID="{C5546EB5-BAB5-4B4B-8766-656DE2232753}" presName="node" presStyleLbl="node1" presStyleIdx="1" presStyleCnt="4">
        <dgm:presLayoutVars>
          <dgm:bulletEnabled val="1"/>
        </dgm:presLayoutVars>
      </dgm:prSet>
      <dgm:spPr/>
      <dgm:t>
        <a:bodyPr/>
        <a:lstStyle/>
        <a:p>
          <a:endParaRPr lang="el-GR"/>
        </a:p>
      </dgm:t>
    </dgm:pt>
    <dgm:pt modelId="{FCE1AFDB-D5FA-44F5-A40A-107DC3D62354}" type="pres">
      <dgm:prSet presAssocID="{C5546EB5-BAB5-4B4B-8766-656DE2232753}" presName="spNode" presStyleCnt="0"/>
      <dgm:spPr/>
    </dgm:pt>
    <dgm:pt modelId="{5FDC0027-87F4-4032-A641-BEC788B0D6D8}" type="pres">
      <dgm:prSet presAssocID="{BD34DF6F-E4F3-468F-996A-5B8FA239A600}" presName="sibTrans" presStyleLbl="sibTrans1D1" presStyleIdx="1" presStyleCnt="4"/>
      <dgm:spPr/>
      <dgm:t>
        <a:bodyPr/>
        <a:lstStyle/>
        <a:p>
          <a:endParaRPr lang="el-GR"/>
        </a:p>
      </dgm:t>
    </dgm:pt>
    <dgm:pt modelId="{0B5A02B2-C4EF-4F38-B3DC-4F1E40C5C164}" type="pres">
      <dgm:prSet presAssocID="{D85462C9-04EF-45FD-88C6-B6F575A34D39}" presName="node" presStyleLbl="node1" presStyleIdx="2" presStyleCnt="4">
        <dgm:presLayoutVars>
          <dgm:bulletEnabled val="1"/>
        </dgm:presLayoutVars>
      </dgm:prSet>
      <dgm:spPr/>
      <dgm:t>
        <a:bodyPr/>
        <a:lstStyle/>
        <a:p>
          <a:endParaRPr lang="el-GR"/>
        </a:p>
      </dgm:t>
    </dgm:pt>
    <dgm:pt modelId="{FB7CC268-0B25-43DD-8CB8-59AEECF48698}" type="pres">
      <dgm:prSet presAssocID="{D85462C9-04EF-45FD-88C6-B6F575A34D39}" presName="spNode" presStyleCnt="0"/>
      <dgm:spPr/>
    </dgm:pt>
    <dgm:pt modelId="{9AA1BFE1-82E4-42D2-B2C9-C2017B28D61D}" type="pres">
      <dgm:prSet presAssocID="{956EA796-E613-450A-9555-E62F3AD1F5FE}" presName="sibTrans" presStyleLbl="sibTrans1D1" presStyleIdx="2" presStyleCnt="4"/>
      <dgm:spPr/>
      <dgm:t>
        <a:bodyPr/>
        <a:lstStyle/>
        <a:p>
          <a:endParaRPr lang="el-GR"/>
        </a:p>
      </dgm:t>
    </dgm:pt>
    <dgm:pt modelId="{8757ED6E-6584-48CA-AABE-A5452276B3BA}" type="pres">
      <dgm:prSet presAssocID="{0E5C9FFB-1E25-40E2-A794-C693A8A6ECAF}" presName="node" presStyleLbl="node1" presStyleIdx="3" presStyleCnt="4">
        <dgm:presLayoutVars>
          <dgm:bulletEnabled val="1"/>
        </dgm:presLayoutVars>
      </dgm:prSet>
      <dgm:spPr/>
      <dgm:t>
        <a:bodyPr/>
        <a:lstStyle/>
        <a:p>
          <a:endParaRPr lang="el-GR"/>
        </a:p>
      </dgm:t>
    </dgm:pt>
    <dgm:pt modelId="{3B416A1E-E6B4-4E9B-979B-0797FFEE44E4}" type="pres">
      <dgm:prSet presAssocID="{0E5C9FFB-1E25-40E2-A794-C693A8A6ECAF}" presName="spNode" presStyleCnt="0"/>
      <dgm:spPr/>
    </dgm:pt>
    <dgm:pt modelId="{A556CD3D-DEC7-4DA3-B1FB-90CE5B2D61A5}" type="pres">
      <dgm:prSet presAssocID="{58C8A5DD-FB5B-42EA-A15B-90DE2EBA2BEA}" presName="sibTrans" presStyleLbl="sibTrans1D1" presStyleIdx="3" presStyleCnt="4"/>
      <dgm:spPr/>
      <dgm:t>
        <a:bodyPr/>
        <a:lstStyle/>
        <a:p>
          <a:endParaRPr lang="el-GR"/>
        </a:p>
      </dgm:t>
    </dgm:pt>
  </dgm:ptLst>
  <dgm:cxnLst>
    <dgm:cxn modelId="{0F545E35-F300-4350-88A8-F5069229E59B}" srcId="{9755F59E-1248-406D-BD60-13FD9BFB87B6}" destId="{0E5C9FFB-1E25-40E2-A794-C693A8A6ECAF}" srcOrd="3" destOrd="0" parTransId="{794F66CD-1E2A-4CCA-9B44-5DD8E2F99C73}" sibTransId="{58C8A5DD-FB5B-42EA-A15B-90DE2EBA2BEA}"/>
    <dgm:cxn modelId="{627A3439-70D7-4569-99F1-A7E06E6FF626}" srcId="{9755F59E-1248-406D-BD60-13FD9BFB87B6}" destId="{6BEFE2E6-E477-44F8-A68D-1E71F7E1F9DE}" srcOrd="0" destOrd="0" parTransId="{0BBA83B9-E08D-4C76-A35E-4424162B468E}" sibTransId="{3868DFA0-AE23-44E4-A712-517863D3F729}"/>
    <dgm:cxn modelId="{6743F4D2-5179-4C39-B840-3E83700EA675}" type="presOf" srcId="{0E5C9FFB-1E25-40E2-A794-C693A8A6ECAF}" destId="{8757ED6E-6584-48CA-AABE-A5452276B3BA}" srcOrd="0" destOrd="0" presId="urn:microsoft.com/office/officeart/2005/8/layout/cycle5"/>
    <dgm:cxn modelId="{A00AFE08-0D29-476E-901D-F4E47216265A}" srcId="{9755F59E-1248-406D-BD60-13FD9BFB87B6}" destId="{D85462C9-04EF-45FD-88C6-B6F575A34D39}" srcOrd="2" destOrd="0" parTransId="{D6A5A566-6C08-45A9-9696-35826374C578}" sibTransId="{956EA796-E613-450A-9555-E62F3AD1F5FE}"/>
    <dgm:cxn modelId="{B8785FE5-E077-4DDE-908F-9285043AF70C}" type="presOf" srcId="{956EA796-E613-450A-9555-E62F3AD1F5FE}" destId="{9AA1BFE1-82E4-42D2-B2C9-C2017B28D61D}" srcOrd="0" destOrd="0" presId="urn:microsoft.com/office/officeart/2005/8/layout/cycle5"/>
    <dgm:cxn modelId="{8C989058-2171-4581-A999-AC4854A26209}" srcId="{9755F59E-1248-406D-BD60-13FD9BFB87B6}" destId="{C5546EB5-BAB5-4B4B-8766-656DE2232753}" srcOrd="1" destOrd="0" parTransId="{9F98032F-38CC-4983-99FD-53753CC28908}" sibTransId="{BD34DF6F-E4F3-468F-996A-5B8FA239A600}"/>
    <dgm:cxn modelId="{9DFE53D0-F8CB-4D64-B8D0-93A6F678C903}" type="presOf" srcId="{BD34DF6F-E4F3-468F-996A-5B8FA239A600}" destId="{5FDC0027-87F4-4032-A641-BEC788B0D6D8}" srcOrd="0" destOrd="0" presId="urn:microsoft.com/office/officeart/2005/8/layout/cycle5"/>
    <dgm:cxn modelId="{151E3EEA-AB96-447E-9439-B28779D91A72}" type="presOf" srcId="{58C8A5DD-FB5B-42EA-A15B-90DE2EBA2BEA}" destId="{A556CD3D-DEC7-4DA3-B1FB-90CE5B2D61A5}" srcOrd="0" destOrd="0" presId="urn:microsoft.com/office/officeart/2005/8/layout/cycle5"/>
    <dgm:cxn modelId="{00C32C53-98E9-431D-9EEF-11F9E5C961B9}" type="presOf" srcId="{6BEFE2E6-E477-44F8-A68D-1E71F7E1F9DE}" destId="{3B98A409-187C-4606-9710-E3F930B26672}" srcOrd="0" destOrd="0" presId="urn:microsoft.com/office/officeart/2005/8/layout/cycle5"/>
    <dgm:cxn modelId="{5567BE42-246F-4C8E-A86B-5D717D8388C5}" type="presOf" srcId="{3868DFA0-AE23-44E4-A712-517863D3F729}" destId="{BFB0D44D-5B05-418D-80CC-EB534C127063}" srcOrd="0" destOrd="0" presId="urn:microsoft.com/office/officeart/2005/8/layout/cycle5"/>
    <dgm:cxn modelId="{6A842165-7A2F-4F28-9E75-6E20816FC3F0}" type="presOf" srcId="{D85462C9-04EF-45FD-88C6-B6F575A34D39}" destId="{0B5A02B2-C4EF-4F38-B3DC-4F1E40C5C164}" srcOrd="0" destOrd="0" presId="urn:microsoft.com/office/officeart/2005/8/layout/cycle5"/>
    <dgm:cxn modelId="{C36048B8-FBB2-422D-AD57-80421253200B}" type="presOf" srcId="{9755F59E-1248-406D-BD60-13FD9BFB87B6}" destId="{26111488-5AB7-476D-B3A0-DD7F7FC2E426}" srcOrd="0" destOrd="0" presId="urn:microsoft.com/office/officeart/2005/8/layout/cycle5"/>
    <dgm:cxn modelId="{66C25857-37E1-4DD9-9DCE-FB40BCD62AF7}" type="presOf" srcId="{C5546EB5-BAB5-4B4B-8766-656DE2232753}" destId="{7A1B9C19-85CE-4BFC-A66D-CEF52AB3C9CE}" srcOrd="0" destOrd="0" presId="urn:microsoft.com/office/officeart/2005/8/layout/cycle5"/>
    <dgm:cxn modelId="{0B455EB7-4864-4737-A379-695F8F8EBFD2}" type="presParOf" srcId="{26111488-5AB7-476D-B3A0-DD7F7FC2E426}" destId="{3B98A409-187C-4606-9710-E3F930B26672}" srcOrd="0" destOrd="0" presId="urn:microsoft.com/office/officeart/2005/8/layout/cycle5"/>
    <dgm:cxn modelId="{F4768819-98FB-48C5-A9A6-E3802E3F78F4}" type="presParOf" srcId="{26111488-5AB7-476D-B3A0-DD7F7FC2E426}" destId="{539ED85B-E742-4AA7-9D80-5F5763D52AC9}" srcOrd="1" destOrd="0" presId="urn:microsoft.com/office/officeart/2005/8/layout/cycle5"/>
    <dgm:cxn modelId="{0C46C299-37F2-4E8E-B673-606A8CE0F67C}" type="presParOf" srcId="{26111488-5AB7-476D-B3A0-DD7F7FC2E426}" destId="{BFB0D44D-5B05-418D-80CC-EB534C127063}" srcOrd="2" destOrd="0" presId="urn:microsoft.com/office/officeart/2005/8/layout/cycle5"/>
    <dgm:cxn modelId="{4448C586-D61A-4D8F-968B-94172B5789A7}" type="presParOf" srcId="{26111488-5AB7-476D-B3A0-DD7F7FC2E426}" destId="{7A1B9C19-85CE-4BFC-A66D-CEF52AB3C9CE}" srcOrd="3" destOrd="0" presId="urn:microsoft.com/office/officeart/2005/8/layout/cycle5"/>
    <dgm:cxn modelId="{D8FE3AEF-6BD2-45E6-91EA-F632738E1A8C}" type="presParOf" srcId="{26111488-5AB7-476D-B3A0-DD7F7FC2E426}" destId="{FCE1AFDB-D5FA-44F5-A40A-107DC3D62354}" srcOrd="4" destOrd="0" presId="urn:microsoft.com/office/officeart/2005/8/layout/cycle5"/>
    <dgm:cxn modelId="{DF410922-B549-4DDD-AC9B-B6C8A5C4D508}" type="presParOf" srcId="{26111488-5AB7-476D-B3A0-DD7F7FC2E426}" destId="{5FDC0027-87F4-4032-A641-BEC788B0D6D8}" srcOrd="5" destOrd="0" presId="urn:microsoft.com/office/officeart/2005/8/layout/cycle5"/>
    <dgm:cxn modelId="{355F89F3-E045-42EB-AF7A-56F43680A5C5}" type="presParOf" srcId="{26111488-5AB7-476D-B3A0-DD7F7FC2E426}" destId="{0B5A02B2-C4EF-4F38-B3DC-4F1E40C5C164}" srcOrd="6" destOrd="0" presId="urn:microsoft.com/office/officeart/2005/8/layout/cycle5"/>
    <dgm:cxn modelId="{CAE3CB03-3487-47E0-BBF6-405CE6157B72}" type="presParOf" srcId="{26111488-5AB7-476D-B3A0-DD7F7FC2E426}" destId="{FB7CC268-0B25-43DD-8CB8-59AEECF48698}" srcOrd="7" destOrd="0" presId="urn:microsoft.com/office/officeart/2005/8/layout/cycle5"/>
    <dgm:cxn modelId="{978FE59B-9A00-460A-9055-532D9E901DB2}" type="presParOf" srcId="{26111488-5AB7-476D-B3A0-DD7F7FC2E426}" destId="{9AA1BFE1-82E4-42D2-B2C9-C2017B28D61D}" srcOrd="8" destOrd="0" presId="urn:microsoft.com/office/officeart/2005/8/layout/cycle5"/>
    <dgm:cxn modelId="{3988B019-37A7-4F66-931F-830C92EA2CA2}" type="presParOf" srcId="{26111488-5AB7-476D-B3A0-DD7F7FC2E426}" destId="{8757ED6E-6584-48CA-AABE-A5452276B3BA}" srcOrd="9" destOrd="0" presId="urn:microsoft.com/office/officeart/2005/8/layout/cycle5"/>
    <dgm:cxn modelId="{3B85BB46-CF37-4843-9947-7362B1305ABB}" type="presParOf" srcId="{26111488-5AB7-476D-B3A0-DD7F7FC2E426}" destId="{3B416A1E-E6B4-4E9B-979B-0797FFEE44E4}" srcOrd="10" destOrd="0" presId="urn:microsoft.com/office/officeart/2005/8/layout/cycle5"/>
    <dgm:cxn modelId="{32B45099-B5B5-4F68-8EB9-D64CF9106970}" type="presParOf" srcId="{26111488-5AB7-476D-B3A0-DD7F7FC2E426}" destId="{A556CD3D-DEC7-4DA3-B1FB-90CE5B2D61A5}"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FE48-5363-472A-A2D7-EAF4BECDA8DD}">
      <dsp:nvSpPr>
        <dsp:cNvPr id="0" name=""/>
        <dsp:cNvSpPr/>
      </dsp:nvSpPr>
      <dsp:spPr>
        <a:xfrm>
          <a:off x="1063" y="779892"/>
          <a:ext cx="1186594" cy="11865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smtClean="0">
              <a:latin typeface="Times New Roman" pitchFamily="18" charset="0"/>
              <a:cs typeface="Times New Roman" pitchFamily="18" charset="0"/>
            </a:rPr>
            <a:t>Εσπερινή Εκπαίδευση</a:t>
          </a:r>
          <a:endParaRPr lang="el-GR" sz="1100" b="1" kern="1200" dirty="0">
            <a:latin typeface="Times New Roman" pitchFamily="18" charset="0"/>
            <a:cs typeface="Times New Roman" pitchFamily="18" charset="0"/>
          </a:endParaRPr>
        </a:p>
      </dsp:txBody>
      <dsp:txXfrm>
        <a:off x="174836" y="953665"/>
        <a:ext cx="839048" cy="839048"/>
      </dsp:txXfrm>
    </dsp:sp>
    <dsp:sp modelId="{D9F9F2E9-C2C0-4FB9-9273-A3BB67F0991B}">
      <dsp:nvSpPr>
        <dsp:cNvPr id="0" name=""/>
        <dsp:cNvSpPr/>
      </dsp:nvSpPr>
      <dsp:spPr>
        <a:xfrm>
          <a:off x="1284009" y="1029077"/>
          <a:ext cx="688224" cy="6882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1375233" y="1292254"/>
        <a:ext cx="505776" cy="161870"/>
      </dsp:txXfrm>
    </dsp:sp>
    <dsp:sp modelId="{DB5BFFA3-FB56-44A8-A0C4-77A5FC67CEDD}">
      <dsp:nvSpPr>
        <dsp:cNvPr id="0" name=""/>
        <dsp:cNvSpPr/>
      </dsp:nvSpPr>
      <dsp:spPr>
        <a:xfrm>
          <a:off x="2068585" y="779892"/>
          <a:ext cx="1186594" cy="11865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smtClean="0">
              <a:latin typeface="Times New Roman" pitchFamily="18" charset="0"/>
              <a:cs typeface="Times New Roman" pitchFamily="18" charset="0"/>
            </a:rPr>
            <a:t>Ενήλικες Μαθητές</a:t>
          </a:r>
          <a:endParaRPr lang="el-GR" sz="1100" b="1" kern="1200" dirty="0">
            <a:latin typeface="Times New Roman" pitchFamily="18" charset="0"/>
            <a:cs typeface="Times New Roman" pitchFamily="18" charset="0"/>
          </a:endParaRPr>
        </a:p>
      </dsp:txBody>
      <dsp:txXfrm>
        <a:off x="2242358" y="953665"/>
        <a:ext cx="839048" cy="839048"/>
      </dsp:txXfrm>
    </dsp:sp>
    <dsp:sp modelId="{A98485B2-6A78-4559-88FA-C8624F809E54}">
      <dsp:nvSpPr>
        <dsp:cNvPr id="0" name=""/>
        <dsp:cNvSpPr/>
      </dsp:nvSpPr>
      <dsp:spPr>
        <a:xfrm>
          <a:off x="3351531" y="1029077"/>
          <a:ext cx="688224" cy="6882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l-GR" sz="2900" kern="1200"/>
        </a:p>
      </dsp:txBody>
      <dsp:txXfrm>
        <a:off x="3442755" y="1170851"/>
        <a:ext cx="505776" cy="404676"/>
      </dsp:txXfrm>
    </dsp:sp>
    <dsp:sp modelId="{936153FA-4821-4812-A227-31D3E17EE4CE}">
      <dsp:nvSpPr>
        <dsp:cNvPr id="0" name=""/>
        <dsp:cNvSpPr/>
      </dsp:nvSpPr>
      <dsp:spPr>
        <a:xfrm>
          <a:off x="4136107" y="571503"/>
          <a:ext cx="1554034" cy="16033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latin typeface="Times New Roman" pitchFamily="18" charset="0"/>
              <a:cs typeface="Times New Roman" pitchFamily="18" charset="0"/>
            </a:rPr>
            <a:t>Συμβατική εκπαίδευση </a:t>
          </a:r>
        </a:p>
        <a:p>
          <a:pPr lvl="0" algn="ctr" defTabSz="622300">
            <a:lnSpc>
              <a:spcPct val="90000"/>
            </a:lnSpc>
            <a:spcBef>
              <a:spcPct val="0"/>
            </a:spcBef>
            <a:spcAft>
              <a:spcPct val="35000"/>
            </a:spcAft>
          </a:pPr>
          <a:r>
            <a:rPr lang="el-GR" sz="1400" b="1" kern="1200" dirty="0" smtClean="0">
              <a:latin typeface="Times New Roman" pitchFamily="18" charset="0"/>
              <a:cs typeface="Times New Roman" pitchFamily="18" charset="0"/>
            </a:rPr>
            <a:t>+</a:t>
          </a:r>
        </a:p>
        <a:p>
          <a:pPr lvl="0" algn="ctr" defTabSz="622300">
            <a:lnSpc>
              <a:spcPct val="90000"/>
            </a:lnSpc>
            <a:spcBef>
              <a:spcPct val="0"/>
            </a:spcBef>
            <a:spcAft>
              <a:spcPct val="35000"/>
            </a:spcAft>
          </a:pPr>
          <a:r>
            <a:rPr lang="el-GR" sz="1400" b="1" kern="1200" dirty="0" smtClean="0">
              <a:latin typeface="Times New Roman" pitchFamily="18" charset="0"/>
              <a:cs typeface="Times New Roman" pitchFamily="18" charset="0"/>
            </a:rPr>
            <a:t>Εκπαίδευση ενηλίκων</a:t>
          </a:r>
          <a:endParaRPr lang="el-GR" sz="1400" b="1" kern="1200" dirty="0">
            <a:latin typeface="Times New Roman" pitchFamily="18" charset="0"/>
            <a:cs typeface="Times New Roman" pitchFamily="18" charset="0"/>
          </a:endParaRPr>
        </a:p>
      </dsp:txBody>
      <dsp:txXfrm>
        <a:off x="4363690" y="806312"/>
        <a:ext cx="1098868" cy="1133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89A7F-2DB1-47FD-BF29-B9599162CE5F}">
      <dsp:nvSpPr>
        <dsp:cNvPr id="0" name=""/>
        <dsp:cNvSpPr/>
      </dsp:nvSpPr>
      <dsp:spPr>
        <a:xfrm>
          <a:off x="1944600" y="1984008"/>
          <a:ext cx="1866784" cy="82826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kern="1200">
              <a:solidFill>
                <a:sysClr val="window" lastClr="FFFFFF"/>
              </a:solidFill>
              <a:latin typeface="Calibri"/>
              <a:ea typeface="+mn-ea"/>
              <a:cs typeface="+mn-cs"/>
            </a:rPr>
            <a:t>Θεωρία</a:t>
          </a:r>
        </a:p>
        <a:p>
          <a:pPr lvl="0" algn="ctr" defTabSz="533400">
            <a:lnSpc>
              <a:spcPct val="90000"/>
            </a:lnSpc>
            <a:spcBef>
              <a:spcPct val="0"/>
            </a:spcBef>
            <a:spcAft>
              <a:spcPct val="35000"/>
            </a:spcAft>
          </a:pPr>
          <a:r>
            <a:rPr lang="el-GR" sz="1200" kern="1200">
              <a:solidFill>
                <a:sysClr val="window" lastClr="FFFFFF"/>
              </a:solidFill>
              <a:latin typeface="Calibri"/>
              <a:ea typeface="+mn-ea"/>
              <a:cs typeface="+mn-cs"/>
            </a:rPr>
            <a:t>Αυτοπροσδιορισμού</a:t>
          </a:r>
          <a:endParaRPr lang="el-GR" sz="600" kern="1200">
            <a:solidFill>
              <a:sysClr val="window" lastClr="FFFFFF"/>
            </a:solidFill>
            <a:latin typeface="Calibri"/>
            <a:ea typeface="+mn-ea"/>
            <a:cs typeface="+mn-cs"/>
          </a:endParaRPr>
        </a:p>
      </dsp:txBody>
      <dsp:txXfrm>
        <a:off x="1985032" y="2024440"/>
        <a:ext cx="1785920" cy="747397"/>
      </dsp:txXfrm>
    </dsp:sp>
    <dsp:sp modelId="{4B7135C1-0585-4238-B056-732AA17AC5BD}">
      <dsp:nvSpPr>
        <dsp:cNvPr id="0" name=""/>
        <dsp:cNvSpPr/>
      </dsp:nvSpPr>
      <dsp:spPr>
        <a:xfrm rot="12988380">
          <a:off x="1342652" y="1488344"/>
          <a:ext cx="1111847" cy="371557"/>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80B30D3-CA3F-487C-8268-CFFBC66B5E01}">
      <dsp:nvSpPr>
        <dsp:cNvPr id="0" name=""/>
        <dsp:cNvSpPr/>
      </dsp:nvSpPr>
      <dsp:spPr>
        <a:xfrm>
          <a:off x="832274" y="848247"/>
          <a:ext cx="1238526" cy="99082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l-GR" sz="1300" kern="1200" dirty="0">
              <a:solidFill>
                <a:sysClr val="window" lastClr="FFFFFF"/>
              </a:solidFill>
              <a:latin typeface="Calibri"/>
              <a:ea typeface="+mn-ea"/>
              <a:cs typeface="+mn-cs"/>
            </a:rPr>
            <a:t>Αυτονομία</a:t>
          </a:r>
        </a:p>
      </dsp:txBody>
      <dsp:txXfrm>
        <a:off x="861294" y="877267"/>
        <a:ext cx="1180486" cy="932780"/>
      </dsp:txXfrm>
    </dsp:sp>
    <dsp:sp modelId="{02F722B7-1A2C-43A1-AFAC-4A555EFF3FBF}">
      <dsp:nvSpPr>
        <dsp:cNvPr id="0" name=""/>
        <dsp:cNvSpPr/>
      </dsp:nvSpPr>
      <dsp:spPr>
        <a:xfrm rot="16148871">
          <a:off x="2214111" y="1076029"/>
          <a:ext cx="1293959" cy="371557"/>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C4804C4-68D5-4CAC-A2B3-69FDF0D98798}">
      <dsp:nvSpPr>
        <dsp:cNvPr id="0" name=""/>
        <dsp:cNvSpPr/>
      </dsp:nvSpPr>
      <dsp:spPr>
        <a:xfrm>
          <a:off x="2232205" y="119489"/>
          <a:ext cx="1238526" cy="99082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l-GR" sz="1300" kern="1200" dirty="0">
              <a:solidFill>
                <a:sysClr val="window" lastClr="FFFFFF"/>
              </a:solidFill>
              <a:latin typeface="Calibri"/>
              <a:ea typeface="+mn-ea"/>
              <a:cs typeface="+mn-cs"/>
            </a:rPr>
            <a:t>Επάρκεια</a:t>
          </a:r>
        </a:p>
        <a:p>
          <a:pPr lvl="0" algn="ctr" defTabSz="577850">
            <a:lnSpc>
              <a:spcPct val="90000"/>
            </a:lnSpc>
            <a:spcBef>
              <a:spcPct val="0"/>
            </a:spcBef>
            <a:spcAft>
              <a:spcPct val="35000"/>
            </a:spcAft>
          </a:pPr>
          <a:r>
            <a:rPr lang="el-GR" sz="1300" kern="1200" dirty="0">
              <a:solidFill>
                <a:sysClr val="window" lastClr="FFFFFF"/>
              </a:solidFill>
              <a:latin typeface="Calibri"/>
              <a:ea typeface="+mn-ea"/>
              <a:cs typeface="+mn-cs"/>
            </a:rPr>
            <a:t>(Ικανότητα)</a:t>
          </a:r>
        </a:p>
      </dsp:txBody>
      <dsp:txXfrm>
        <a:off x="2261225" y="148509"/>
        <a:ext cx="1180486" cy="932780"/>
      </dsp:txXfrm>
    </dsp:sp>
    <dsp:sp modelId="{CA7DB45E-3182-4A8F-9BA2-08B96F19D75A}">
      <dsp:nvSpPr>
        <dsp:cNvPr id="0" name=""/>
        <dsp:cNvSpPr/>
      </dsp:nvSpPr>
      <dsp:spPr>
        <a:xfrm rot="19349010">
          <a:off x="3283186" y="1486698"/>
          <a:ext cx="1079886" cy="371557"/>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BEAB995-CBF8-4B5B-86BE-65F4BDEAEAA8}">
      <dsp:nvSpPr>
        <dsp:cNvPr id="0" name=""/>
        <dsp:cNvSpPr/>
      </dsp:nvSpPr>
      <dsp:spPr>
        <a:xfrm>
          <a:off x="3632137" y="848247"/>
          <a:ext cx="1238526" cy="99082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l-GR" sz="1300" kern="1200">
              <a:solidFill>
                <a:sysClr val="window" lastClr="FFFFFF"/>
              </a:solidFill>
              <a:latin typeface="Calibri"/>
              <a:ea typeface="+mn-ea"/>
              <a:cs typeface="+mn-cs"/>
            </a:rPr>
            <a:t>Κοινωνική</a:t>
          </a:r>
        </a:p>
        <a:p>
          <a:pPr lvl="0" algn="ctr" defTabSz="577850">
            <a:lnSpc>
              <a:spcPct val="90000"/>
            </a:lnSpc>
            <a:spcBef>
              <a:spcPct val="0"/>
            </a:spcBef>
            <a:spcAft>
              <a:spcPct val="35000"/>
            </a:spcAft>
          </a:pPr>
          <a:r>
            <a:rPr lang="el-GR" sz="1300" kern="1200">
              <a:solidFill>
                <a:sysClr val="window" lastClr="FFFFFF"/>
              </a:solidFill>
              <a:latin typeface="Calibri"/>
              <a:ea typeface="+mn-ea"/>
              <a:cs typeface="+mn-cs"/>
            </a:rPr>
            <a:t>Αλληλεπίδραση</a:t>
          </a:r>
        </a:p>
      </dsp:txBody>
      <dsp:txXfrm>
        <a:off x="3661157" y="877267"/>
        <a:ext cx="1180486" cy="93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89A7F-2DB1-47FD-BF29-B9599162CE5F}">
      <dsp:nvSpPr>
        <dsp:cNvPr id="0" name=""/>
        <dsp:cNvSpPr/>
      </dsp:nvSpPr>
      <dsp:spPr>
        <a:xfrm>
          <a:off x="2060269" y="3459386"/>
          <a:ext cx="2710606" cy="120599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1" kern="1200" dirty="0">
              <a:solidFill>
                <a:sysClr val="window" lastClr="FFFFFF"/>
              </a:solidFill>
              <a:latin typeface="Calibri"/>
              <a:ea typeface="+mn-ea"/>
              <a:cs typeface="+mn-cs"/>
            </a:rPr>
            <a:t>Θεωρία</a:t>
          </a:r>
        </a:p>
        <a:p>
          <a:pPr lvl="0" algn="ctr" defTabSz="800100">
            <a:lnSpc>
              <a:spcPct val="90000"/>
            </a:lnSpc>
            <a:spcBef>
              <a:spcPct val="0"/>
            </a:spcBef>
            <a:spcAft>
              <a:spcPct val="35000"/>
            </a:spcAft>
          </a:pPr>
          <a:r>
            <a:rPr lang="el-GR" sz="1800" b="1" kern="1200" dirty="0">
              <a:solidFill>
                <a:sysClr val="window" lastClr="FFFFFF"/>
              </a:solidFill>
              <a:latin typeface="Calibri"/>
              <a:ea typeface="+mn-ea"/>
              <a:cs typeface="+mn-cs"/>
            </a:rPr>
            <a:t>Αυτοπροσδιορισμού</a:t>
          </a:r>
          <a:endParaRPr lang="el-GR" sz="900" b="1" kern="1200" dirty="0">
            <a:solidFill>
              <a:sysClr val="window" lastClr="FFFFFF"/>
            </a:solidFill>
            <a:latin typeface="Calibri"/>
            <a:ea typeface="+mn-ea"/>
            <a:cs typeface="+mn-cs"/>
          </a:endParaRPr>
        </a:p>
      </dsp:txBody>
      <dsp:txXfrm>
        <a:off x="2119141" y="3518258"/>
        <a:ext cx="2592862" cy="1088250"/>
      </dsp:txXfrm>
    </dsp:sp>
    <dsp:sp modelId="{4B7135C1-0585-4238-B056-732AA17AC5BD}">
      <dsp:nvSpPr>
        <dsp:cNvPr id="0" name=""/>
        <dsp:cNvSpPr/>
      </dsp:nvSpPr>
      <dsp:spPr>
        <a:xfrm rot="13545432">
          <a:off x="1016801" y="2663159"/>
          <a:ext cx="1467861" cy="492115"/>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80B30D3-CA3F-487C-8268-CFFBC66B5E01}">
      <dsp:nvSpPr>
        <dsp:cNvPr id="0" name=""/>
        <dsp:cNvSpPr/>
      </dsp:nvSpPr>
      <dsp:spPr>
        <a:xfrm>
          <a:off x="28983" y="355917"/>
          <a:ext cx="1903343" cy="241264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l-GR" sz="1600" kern="1200" dirty="0" smtClean="0">
              <a:solidFill>
                <a:sysClr val="window" lastClr="FFFFFF"/>
              </a:solidFill>
              <a:latin typeface="Calibri"/>
              <a:ea typeface="+mn-ea"/>
              <a:cs typeface="+mn-cs"/>
            </a:rPr>
            <a:t>Αυτονομία</a:t>
          </a:r>
        </a:p>
        <a:p>
          <a:pPr lvl="0" algn="ctr" defTabSz="711200">
            <a:lnSpc>
              <a:spcPct val="90000"/>
            </a:lnSpc>
            <a:spcBef>
              <a:spcPct val="0"/>
            </a:spcBef>
            <a:spcAft>
              <a:spcPct val="35000"/>
            </a:spcAft>
          </a:pPr>
          <a:endParaRPr lang="el-GR" sz="1600" kern="1200" dirty="0" smtClean="0"/>
        </a:p>
        <a:p>
          <a:pPr lvl="0" algn="ctr" defTabSz="711200">
            <a:lnSpc>
              <a:spcPct val="90000"/>
            </a:lnSpc>
            <a:spcBef>
              <a:spcPct val="0"/>
            </a:spcBef>
            <a:spcAft>
              <a:spcPct val="35000"/>
            </a:spcAft>
          </a:pPr>
          <a:r>
            <a:rPr lang="el-GR" sz="1600" kern="1200" dirty="0" smtClean="0"/>
            <a:t>έλεγχος των πράξεων και των επιλογών </a:t>
          </a:r>
          <a:endParaRPr lang="el-GR" sz="1600" kern="1200" dirty="0">
            <a:solidFill>
              <a:sysClr val="window" lastClr="FFFFFF"/>
            </a:solidFill>
            <a:latin typeface="Calibri"/>
            <a:ea typeface="+mn-ea"/>
            <a:cs typeface="+mn-cs"/>
          </a:endParaRPr>
        </a:p>
      </dsp:txBody>
      <dsp:txXfrm>
        <a:off x="84730" y="411664"/>
        <a:ext cx="1791849" cy="2301155"/>
      </dsp:txXfrm>
    </dsp:sp>
    <dsp:sp modelId="{02F722B7-1A2C-43A1-AFAC-4A555EFF3FBF}">
      <dsp:nvSpPr>
        <dsp:cNvPr id="0" name=""/>
        <dsp:cNvSpPr/>
      </dsp:nvSpPr>
      <dsp:spPr>
        <a:xfrm rot="16202097">
          <a:off x="2335957" y="1969693"/>
          <a:ext cx="2161437" cy="566353"/>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C4804C4-68D5-4CAC-A2B3-69FDF0D98798}">
      <dsp:nvSpPr>
        <dsp:cNvPr id="0" name=""/>
        <dsp:cNvSpPr/>
      </dsp:nvSpPr>
      <dsp:spPr>
        <a:xfrm>
          <a:off x="2360208" y="-23389"/>
          <a:ext cx="2114253" cy="2391082"/>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l-GR" sz="1600" kern="1200" dirty="0">
              <a:solidFill>
                <a:sysClr val="window" lastClr="FFFFFF"/>
              </a:solidFill>
              <a:latin typeface="Calibri"/>
              <a:ea typeface="+mn-ea"/>
              <a:cs typeface="+mn-cs"/>
            </a:rPr>
            <a:t>Επάρκεια</a:t>
          </a:r>
        </a:p>
        <a:p>
          <a:pPr lvl="0" algn="ctr" defTabSz="711200">
            <a:lnSpc>
              <a:spcPct val="90000"/>
            </a:lnSpc>
            <a:spcBef>
              <a:spcPct val="0"/>
            </a:spcBef>
            <a:spcAft>
              <a:spcPct val="35000"/>
            </a:spcAft>
          </a:pPr>
          <a:r>
            <a:rPr lang="el-GR" sz="1600" kern="1200" dirty="0">
              <a:solidFill>
                <a:sysClr val="window" lastClr="FFFFFF"/>
              </a:solidFill>
              <a:latin typeface="Calibri"/>
              <a:ea typeface="+mn-ea"/>
              <a:cs typeface="+mn-cs"/>
            </a:rPr>
            <a:t>(Ικανότητα</a:t>
          </a:r>
          <a:r>
            <a:rPr lang="el-GR" sz="1600" kern="1200" dirty="0" smtClean="0">
              <a:solidFill>
                <a:sysClr val="window" lastClr="FFFFFF"/>
              </a:solidFill>
              <a:latin typeface="Calibri"/>
              <a:ea typeface="+mn-ea"/>
              <a:cs typeface="+mn-cs"/>
            </a:rPr>
            <a:t>)</a:t>
          </a:r>
        </a:p>
        <a:p>
          <a:pPr lvl="0" algn="ctr" defTabSz="711200">
            <a:lnSpc>
              <a:spcPct val="90000"/>
            </a:lnSpc>
            <a:spcBef>
              <a:spcPct val="0"/>
            </a:spcBef>
            <a:spcAft>
              <a:spcPct val="35000"/>
            </a:spcAft>
          </a:pPr>
          <a:endParaRPr lang="el-GR" sz="1600" kern="1200" dirty="0" smtClean="0">
            <a:sym typeface="Wingdings" pitchFamily="2" charset="2"/>
          </a:endParaRPr>
        </a:p>
        <a:p>
          <a:pPr lvl="0" algn="ctr" defTabSz="711200">
            <a:lnSpc>
              <a:spcPct val="90000"/>
            </a:lnSpc>
            <a:spcBef>
              <a:spcPct val="0"/>
            </a:spcBef>
            <a:spcAft>
              <a:spcPct val="35000"/>
            </a:spcAft>
          </a:pPr>
          <a:r>
            <a:rPr lang="el-GR" sz="1600" kern="1200" dirty="0" smtClean="0">
              <a:sym typeface="Wingdings" pitchFamily="2" charset="2"/>
            </a:rPr>
            <a:t>μάθηση και καλλιέργεια δεξιοτήτων με αποτελεσματική αλληλεπίδραση με το περιβάλλον</a:t>
          </a:r>
          <a:endParaRPr lang="el-GR" sz="1600" kern="1200" dirty="0">
            <a:solidFill>
              <a:sysClr val="window" lastClr="FFFFFF"/>
            </a:solidFill>
            <a:latin typeface="Calibri"/>
            <a:ea typeface="+mn-ea"/>
            <a:cs typeface="+mn-cs"/>
          </a:endParaRPr>
        </a:p>
      </dsp:txBody>
      <dsp:txXfrm>
        <a:off x="2422132" y="38535"/>
        <a:ext cx="1990405" cy="2267234"/>
      </dsp:txXfrm>
    </dsp:sp>
    <dsp:sp modelId="{CA7DB45E-3182-4A8F-9BA2-08B96F19D75A}">
      <dsp:nvSpPr>
        <dsp:cNvPr id="0" name=""/>
        <dsp:cNvSpPr/>
      </dsp:nvSpPr>
      <dsp:spPr>
        <a:xfrm rot="18780035">
          <a:off x="4233431" y="2241979"/>
          <a:ext cx="2553757" cy="566353"/>
        </a:xfrm>
        <a:prstGeom prst="lef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BEAB995-CBF8-4B5B-86BE-65F4BDEAEAA8}">
      <dsp:nvSpPr>
        <dsp:cNvPr id="0" name=""/>
        <dsp:cNvSpPr/>
      </dsp:nvSpPr>
      <dsp:spPr>
        <a:xfrm>
          <a:off x="4798362" y="271991"/>
          <a:ext cx="1959280" cy="251409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l-GR" sz="1600" kern="1200" dirty="0">
              <a:solidFill>
                <a:sysClr val="window" lastClr="FFFFFF"/>
              </a:solidFill>
              <a:latin typeface="Calibri"/>
              <a:ea typeface="+mn-ea"/>
              <a:cs typeface="+mn-cs"/>
            </a:rPr>
            <a:t>Κοινωνική</a:t>
          </a:r>
        </a:p>
        <a:p>
          <a:pPr lvl="0" algn="ctr" defTabSz="711200">
            <a:lnSpc>
              <a:spcPct val="90000"/>
            </a:lnSpc>
            <a:spcBef>
              <a:spcPct val="0"/>
            </a:spcBef>
            <a:spcAft>
              <a:spcPct val="35000"/>
            </a:spcAft>
          </a:pPr>
          <a:r>
            <a:rPr lang="el-GR" sz="1600" kern="1200" dirty="0" smtClean="0">
              <a:solidFill>
                <a:sysClr val="window" lastClr="FFFFFF"/>
              </a:solidFill>
              <a:latin typeface="Calibri"/>
              <a:ea typeface="+mn-ea"/>
              <a:cs typeface="+mn-cs"/>
            </a:rPr>
            <a:t>αλληλεπίδραση</a:t>
          </a:r>
        </a:p>
        <a:p>
          <a:pPr lvl="0" algn="ctr" defTabSz="711200">
            <a:lnSpc>
              <a:spcPct val="90000"/>
            </a:lnSpc>
            <a:spcBef>
              <a:spcPct val="0"/>
            </a:spcBef>
            <a:spcAft>
              <a:spcPct val="35000"/>
            </a:spcAft>
          </a:pPr>
          <a:endParaRPr lang="el-GR" sz="1600" kern="1200" dirty="0" smtClean="0"/>
        </a:p>
        <a:p>
          <a:pPr lvl="0" algn="ctr" defTabSz="711200">
            <a:lnSpc>
              <a:spcPct val="90000"/>
            </a:lnSpc>
            <a:spcBef>
              <a:spcPct val="0"/>
            </a:spcBef>
            <a:spcAft>
              <a:spcPct val="35000"/>
            </a:spcAft>
          </a:pPr>
          <a:r>
            <a:rPr lang="el-GR" sz="1600" kern="1200" dirty="0" smtClean="0"/>
            <a:t>ανάπτυξη κοινωνικών δεσμών</a:t>
          </a:r>
          <a:endParaRPr lang="el-GR" sz="1600" kern="1200" dirty="0">
            <a:solidFill>
              <a:sysClr val="window" lastClr="FFFFFF"/>
            </a:solidFill>
            <a:latin typeface="Calibri"/>
            <a:ea typeface="+mn-ea"/>
            <a:cs typeface="+mn-cs"/>
          </a:endParaRPr>
        </a:p>
      </dsp:txBody>
      <dsp:txXfrm>
        <a:off x="4855747" y="329376"/>
        <a:ext cx="1844510" cy="2399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8A409-187C-4606-9710-E3F930B26672}">
      <dsp:nvSpPr>
        <dsp:cNvPr id="0" name=""/>
        <dsp:cNvSpPr/>
      </dsp:nvSpPr>
      <dsp:spPr>
        <a:xfrm>
          <a:off x="2142147" y="996"/>
          <a:ext cx="1383816" cy="899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t>Σχεδιασμός</a:t>
          </a:r>
          <a:r>
            <a:rPr lang="el-GR" sz="1400" kern="1200" dirty="0"/>
            <a:t> /</a:t>
          </a:r>
          <a:r>
            <a:rPr lang="el-GR" sz="1400" b="1" kern="1200" dirty="0" err="1"/>
            <a:t>ανασχεδισμός</a:t>
          </a:r>
          <a:endParaRPr lang="el-GR" sz="1400" b="1" kern="1200" dirty="0"/>
        </a:p>
      </dsp:txBody>
      <dsp:txXfrm>
        <a:off x="2186056" y="44905"/>
        <a:ext cx="1295998" cy="811662"/>
      </dsp:txXfrm>
    </dsp:sp>
    <dsp:sp modelId="{BFB0D44D-5B05-418D-80CC-EB534C127063}">
      <dsp:nvSpPr>
        <dsp:cNvPr id="0" name=""/>
        <dsp:cNvSpPr/>
      </dsp:nvSpPr>
      <dsp:spPr>
        <a:xfrm>
          <a:off x="1347987" y="450737"/>
          <a:ext cx="2972137" cy="2972137"/>
        </a:xfrm>
        <a:custGeom>
          <a:avLst/>
          <a:gdLst/>
          <a:ahLst/>
          <a:cxnLst/>
          <a:rect l="0" t="0" r="0" b="0"/>
          <a:pathLst>
            <a:path>
              <a:moveTo>
                <a:pt x="2369011" y="290739"/>
              </a:moveTo>
              <a:arcTo wR="1486068" hR="1486068" stAng="18387108" swAng="1633747"/>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7A1B9C19-85CE-4BFC-A66D-CEF52AB3C9CE}">
      <dsp:nvSpPr>
        <dsp:cNvPr id="0" name=""/>
        <dsp:cNvSpPr/>
      </dsp:nvSpPr>
      <dsp:spPr>
        <a:xfrm>
          <a:off x="3628216" y="1487065"/>
          <a:ext cx="1383816" cy="899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t>Υλοποίηση</a:t>
          </a:r>
        </a:p>
      </dsp:txBody>
      <dsp:txXfrm>
        <a:off x="3672125" y="1530974"/>
        <a:ext cx="1295998" cy="811662"/>
      </dsp:txXfrm>
    </dsp:sp>
    <dsp:sp modelId="{5FDC0027-87F4-4032-A641-BEC788B0D6D8}">
      <dsp:nvSpPr>
        <dsp:cNvPr id="0" name=""/>
        <dsp:cNvSpPr/>
      </dsp:nvSpPr>
      <dsp:spPr>
        <a:xfrm>
          <a:off x="1347987" y="450737"/>
          <a:ext cx="2972137" cy="2972137"/>
        </a:xfrm>
        <a:custGeom>
          <a:avLst/>
          <a:gdLst/>
          <a:ahLst/>
          <a:cxnLst/>
          <a:rect l="0" t="0" r="0" b="0"/>
          <a:pathLst>
            <a:path>
              <a:moveTo>
                <a:pt x="2818090" y="2144946"/>
              </a:moveTo>
              <a:arcTo wR="1486068" hR="1486068" stAng="1579145" swAng="1633747"/>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0B5A02B2-C4EF-4F38-B3DC-4F1E40C5C164}">
      <dsp:nvSpPr>
        <dsp:cNvPr id="0" name=""/>
        <dsp:cNvSpPr/>
      </dsp:nvSpPr>
      <dsp:spPr>
        <a:xfrm>
          <a:off x="2142147" y="2973134"/>
          <a:ext cx="1383816" cy="899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a:t>Παρατήρηση</a:t>
          </a:r>
        </a:p>
      </dsp:txBody>
      <dsp:txXfrm>
        <a:off x="2186056" y="3017043"/>
        <a:ext cx="1295998" cy="811662"/>
      </dsp:txXfrm>
    </dsp:sp>
    <dsp:sp modelId="{9AA1BFE1-82E4-42D2-B2C9-C2017B28D61D}">
      <dsp:nvSpPr>
        <dsp:cNvPr id="0" name=""/>
        <dsp:cNvSpPr/>
      </dsp:nvSpPr>
      <dsp:spPr>
        <a:xfrm>
          <a:off x="1347987" y="450737"/>
          <a:ext cx="2972137" cy="2972137"/>
        </a:xfrm>
        <a:custGeom>
          <a:avLst/>
          <a:gdLst/>
          <a:ahLst/>
          <a:cxnLst/>
          <a:rect l="0" t="0" r="0" b="0"/>
          <a:pathLst>
            <a:path>
              <a:moveTo>
                <a:pt x="603126" y="2681398"/>
              </a:moveTo>
              <a:arcTo wR="1486068" hR="1486068" stAng="7587108" swAng="1633747"/>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 modelId="{8757ED6E-6584-48CA-AABE-A5452276B3BA}">
      <dsp:nvSpPr>
        <dsp:cNvPr id="0" name=""/>
        <dsp:cNvSpPr/>
      </dsp:nvSpPr>
      <dsp:spPr>
        <a:xfrm>
          <a:off x="656078" y="1487065"/>
          <a:ext cx="1383816" cy="899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a:t>Αναστοχασμός</a:t>
          </a:r>
        </a:p>
      </dsp:txBody>
      <dsp:txXfrm>
        <a:off x="699987" y="1530974"/>
        <a:ext cx="1295998" cy="811662"/>
      </dsp:txXfrm>
    </dsp:sp>
    <dsp:sp modelId="{A556CD3D-DEC7-4DA3-B1FB-90CE5B2D61A5}">
      <dsp:nvSpPr>
        <dsp:cNvPr id="0" name=""/>
        <dsp:cNvSpPr/>
      </dsp:nvSpPr>
      <dsp:spPr>
        <a:xfrm>
          <a:off x="1347987" y="450737"/>
          <a:ext cx="2972137" cy="2972137"/>
        </a:xfrm>
        <a:custGeom>
          <a:avLst/>
          <a:gdLst/>
          <a:ahLst/>
          <a:cxnLst/>
          <a:rect l="0" t="0" r="0" b="0"/>
          <a:pathLst>
            <a:path>
              <a:moveTo>
                <a:pt x="154047" y="827190"/>
              </a:moveTo>
              <a:arcTo wR="1486068" hR="1486068" stAng="12379145" swAng="1633747"/>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xmlns=""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xmlns="" val="13039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kern="1200" baseline="0" dirty="0" smtClean="0">
              <a:solidFill>
                <a:schemeClr val="tx1"/>
              </a:solidFill>
              <a:latin typeface="Times New Roman" pitchFamily="18" charset="0"/>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baseline="0" dirty="0" smtClean="0">
              <a:solidFill>
                <a:schemeClr val="tx1"/>
              </a:solidFill>
              <a:latin typeface="Times New Roman" pitchFamily="18" charset="0"/>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smtClean="0">
              <a:solidFill>
                <a:schemeClr val="tx1"/>
              </a:solidFill>
              <a:latin typeface="Times New Roman" pitchFamily="18" charset="0"/>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baseline="0" dirty="0" smtClean="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i="0"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aseline="0" dirty="0" smtClean="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200" kern="1200" dirty="0">
              <a:solidFill>
                <a:schemeClr val="tx1"/>
              </a:solidFill>
              <a:latin typeface="Times New Roman" pitchFamily="18" charset="0"/>
              <a:ea typeface="+mn-ea"/>
              <a:cs typeface="+mn-cs"/>
            </a:endParaRPr>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5/4/2019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5/4/2019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xmlns=""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5/4/2019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5/4/2019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5/4/2019</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5/4/2019</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5/4/2019</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5/4/2019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5/4/2019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5/4/2019</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xmlns=""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4.xml"/></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41144" y="1084772"/>
            <a:ext cx="6430090" cy="1872208"/>
          </a:xfrm>
        </p:spPr>
        <p:txBody>
          <a:bodyPr>
            <a:noAutofit/>
          </a:bodyPr>
          <a:lstStyle/>
          <a:p>
            <a:r>
              <a:rPr lang="el-GR" sz="2800" dirty="0" smtClean="0"/>
              <a:t>Εφαρμογή του μοντέλου «ανεστραμμένης τάξης»: Μελέτη</a:t>
            </a:r>
            <a:r>
              <a:rPr lang="en-US" sz="2800" dirty="0" smtClean="0"/>
              <a:t> </a:t>
            </a:r>
            <a:r>
              <a:rPr lang="el-GR" sz="2800" dirty="0" smtClean="0"/>
              <a:t>περίπτωσης συμπληρωματικής </a:t>
            </a:r>
            <a:r>
              <a:rPr lang="el-GR" sz="2800" dirty="0" err="1" smtClean="0"/>
              <a:t>ΕξΑΕ</a:t>
            </a:r>
            <a:r>
              <a:rPr lang="el-GR" sz="2800" dirty="0" smtClean="0"/>
              <a:t> </a:t>
            </a:r>
            <a:r>
              <a:rPr lang="en-US" sz="2800" dirty="0" smtClean="0"/>
              <a:t/>
            </a:r>
            <a:br>
              <a:rPr lang="en-US" sz="2800" dirty="0" smtClean="0"/>
            </a:br>
            <a:r>
              <a:rPr lang="el-GR" sz="2800" dirty="0" smtClean="0"/>
              <a:t>στην Εσπερινή</a:t>
            </a:r>
            <a:r>
              <a:rPr lang="en-GB" sz="2800" dirty="0" smtClean="0"/>
              <a:t> </a:t>
            </a:r>
            <a:r>
              <a:rPr lang="el-GR" sz="2800" dirty="0" smtClean="0"/>
              <a:t>Επαγγελματική Εκπαίδευση</a:t>
            </a:r>
            <a:endParaRPr lang="el-GR" sz="2800" b="1" dirty="0">
              <a:solidFill>
                <a:srgbClr val="C00000"/>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a:t>
            </a:r>
            <a:r>
              <a:rPr kumimoji="0" lang="el-GR" sz="2000" b="0" i="1" u="none" strike="noStrike" cap="none" normalizeH="0" dirty="0" smtClean="0">
                <a:ln>
                  <a:noFill/>
                </a:ln>
                <a:solidFill>
                  <a:schemeClr val="tx1"/>
                </a:solidFill>
                <a:effectLst/>
                <a:latin typeface="Book Antiqua" pitchFamily="18" charset="0"/>
                <a:ea typeface="Times New Roman" pitchFamily="18" charset="0"/>
                <a:cs typeface="Arial" pitchFamily="34" charset="0"/>
              </a:rPr>
              <a:t>2019</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483916"/>
            <a:ext cx="6840760" cy="584775"/>
          </a:xfrm>
          <a:prstGeom prst="rect">
            <a:avLst/>
          </a:prstGeom>
        </p:spPr>
        <p:txBody>
          <a:bodyPr wrap="square">
            <a:spAutoFit/>
          </a:bodyPr>
          <a:lstStyle/>
          <a:p>
            <a:pPr algn="ctr"/>
            <a:r>
              <a:rPr lang="el-GR" sz="3200" dirty="0" smtClean="0"/>
              <a:t>Νικόλαος </a:t>
            </a:r>
            <a:r>
              <a:rPr lang="el-GR" sz="3200" dirty="0" err="1" smtClean="0"/>
              <a:t>Λουλάκης</a:t>
            </a:r>
            <a:r>
              <a:rPr lang="el-GR" sz="3200" dirty="0" smtClean="0"/>
              <a:t> </a:t>
            </a:r>
            <a:endParaRPr lang="el-GR" sz="3200" dirty="0"/>
          </a:p>
        </p:txBody>
      </p:sp>
      <p:graphicFrame>
        <p:nvGraphicFramePr>
          <p:cNvPr id="2" name="Πίνακας 1"/>
          <p:cNvGraphicFramePr>
            <a:graphicFrameLocks noGrp="1"/>
          </p:cNvGraphicFramePr>
          <p:nvPr>
            <p:extLst>
              <p:ext uri="{D42A27DB-BD31-4B8C-83A1-F6EECF244321}">
                <p14:modId xmlns:p14="http://schemas.microsoft.com/office/powerpoint/2010/main" xmlns="" val="3421610044"/>
              </p:ext>
            </p:extLst>
          </p:nvPr>
        </p:nvGraphicFramePr>
        <p:xfrm>
          <a:off x="1908189" y="5015409"/>
          <a:ext cx="6664338" cy="640080"/>
        </p:xfrm>
        <a:graphic>
          <a:graphicData uri="http://schemas.openxmlformats.org/drawingml/2006/table">
            <a:tbl>
              <a:tblPr firstRow="1" bandRow="1">
                <a:tableStyleId>{5C22544A-7EE6-4342-B048-85BDC9FD1C3A}</a:tableStyleId>
              </a:tblPr>
              <a:tblGrid>
                <a:gridCol w="2221446">
                  <a:extLst>
                    <a:ext uri="{9D8B030D-6E8A-4147-A177-3AD203B41FA5}">
                      <a16:colId xmlns:a16="http://schemas.microsoft.com/office/drawing/2014/main" xmlns="" val="20000"/>
                    </a:ext>
                  </a:extLst>
                </a:gridCol>
                <a:gridCol w="2221446">
                  <a:extLst>
                    <a:ext uri="{9D8B030D-6E8A-4147-A177-3AD203B41FA5}">
                      <a16:colId xmlns:a16="http://schemas.microsoft.com/office/drawing/2014/main" xmlns="" val="20001"/>
                    </a:ext>
                  </a:extLst>
                </a:gridCol>
                <a:gridCol w="2221446">
                  <a:extLst>
                    <a:ext uri="{9D8B030D-6E8A-4147-A177-3AD203B41FA5}">
                      <a16:colId xmlns:a16="http://schemas.microsoft.com/office/drawing/2014/main" xmlns="" val="20002"/>
                    </a:ext>
                  </a:extLst>
                </a:gridCol>
              </a:tblGrid>
              <a:tr h="370840">
                <a:tc>
                  <a:txBody>
                    <a:bodyPr/>
                    <a:lstStyle/>
                    <a:p>
                      <a:pPr algn="ctr"/>
                      <a:r>
                        <a:rPr lang="el-GR" sz="1800" b="1" kern="1200" dirty="0" smtClean="0">
                          <a:solidFill>
                            <a:schemeClr val="tx1"/>
                          </a:solidFill>
                          <a:latin typeface="Times New Roman" panose="02020603050405020304" pitchFamily="18" charset="0"/>
                          <a:ea typeface="+mn-ea"/>
                          <a:cs typeface="Times New Roman" panose="02020603050405020304" pitchFamily="18" charset="0"/>
                        </a:rPr>
                        <a:t>Χαράλαμπος Μουζάκης</a:t>
                      </a:r>
                      <a:endParaRPr lang="el-GR"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800" b="1" kern="1200" dirty="0" smtClean="0">
                          <a:solidFill>
                            <a:schemeClr val="tx1"/>
                          </a:solidFill>
                          <a:latin typeface="Times New Roman" panose="02020603050405020304" pitchFamily="18" charset="0"/>
                          <a:ea typeface="+mn-ea"/>
                          <a:cs typeface="Times New Roman" panose="02020603050405020304" pitchFamily="18" charset="0"/>
                        </a:rPr>
                        <a:t>Ιωάννης </a:t>
                      </a:r>
                      <a:r>
                        <a:rPr lang="el-GR" sz="1800" b="1" kern="1200" dirty="0" err="1" smtClean="0">
                          <a:solidFill>
                            <a:schemeClr val="tx1"/>
                          </a:solidFill>
                          <a:latin typeface="Times New Roman" panose="02020603050405020304" pitchFamily="18" charset="0"/>
                          <a:ea typeface="+mn-ea"/>
                          <a:cs typeface="Times New Roman" panose="02020603050405020304" pitchFamily="18" charset="0"/>
                        </a:rPr>
                        <a:t>Σπαντιδάκης</a:t>
                      </a:r>
                      <a:endParaRPr lang="el-GR"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800" b="1" kern="1200" dirty="0" smtClean="0">
                          <a:solidFill>
                            <a:schemeClr val="tx1"/>
                          </a:solidFill>
                          <a:latin typeface="Times New Roman" panose="02020603050405020304" pitchFamily="18" charset="0"/>
                          <a:ea typeface="+mn-ea"/>
                          <a:cs typeface="Times New Roman" panose="02020603050405020304" pitchFamily="18" charset="0"/>
                        </a:rPr>
                        <a:t>Ιωάννης-Ευάγγελος Παπαβασιλείου</a:t>
                      </a:r>
                      <a:endParaRPr lang="el-GR"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13" name="9 - Ορθογώνιο"/>
          <p:cNvSpPr/>
          <p:nvPr/>
        </p:nvSpPr>
        <p:spPr>
          <a:xfrm>
            <a:off x="1535809" y="4544582"/>
            <a:ext cx="6840760" cy="369332"/>
          </a:xfrm>
          <a:prstGeom prst="rect">
            <a:avLst/>
          </a:prstGeom>
        </p:spPr>
        <p:txBody>
          <a:bodyPr wrap="square">
            <a:spAutoFit/>
          </a:bodyPr>
          <a:lstStyle/>
          <a:p>
            <a:pPr algn="ctr"/>
            <a:r>
              <a:rPr lang="el-GR" sz="1800" dirty="0"/>
              <a:t>Επιτροπή Κρίσης ΔΕ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smtClean="0"/>
              <a:t>Εσπερινή επαγγελματική εκπαίδευση</a:t>
            </a:r>
            <a:endParaRPr lang="el-GR" sz="3600" b="1" dirty="0"/>
          </a:p>
        </p:txBody>
      </p:sp>
      <p:sp>
        <p:nvSpPr>
          <p:cNvPr id="4" name="9 - Ορθογώνιο"/>
          <p:cNvSpPr/>
          <p:nvPr/>
        </p:nvSpPr>
        <p:spPr>
          <a:xfrm>
            <a:off x="1296000" y="1556792"/>
            <a:ext cx="7205090" cy="3277820"/>
          </a:xfrm>
          <a:prstGeom prst="rect">
            <a:avLst/>
          </a:prstGeom>
        </p:spPr>
        <p:txBody>
          <a:bodyPr wrap="square">
            <a:spAutoFit/>
          </a:bodyPr>
          <a:lstStyle/>
          <a:p>
            <a:pPr marL="447675" indent="-371475" defTabSz="809625">
              <a:spcAft>
                <a:spcPts val="600"/>
              </a:spcAft>
              <a:buFont typeface="Wingdings" pitchFamily="2" charset="2"/>
              <a:buChar char="Ø"/>
            </a:pPr>
            <a:r>
              <a:rPr lang="el-GR" dirty="0" smtClean="0">
                <a:cs typeface="Times New Roman" panose="02020603050405020304" pitchFamily="18" charset="0"/>
              </a:rPr>
              <a:t>απευθύνεται σε εργαζόμενους ή άνεργους μαθητές  για ολοκλήρωση σπουδών ή απόκτηση ειδικότητας</a:t>
            </a:r>
          </a:p>
          <a:p>
            <a:pPr marL="447675" indent="-371475" defTabSz="809625">
              <a:spcAft>
                <a:spcPts val="600"/>
              </a:spcAft>
              <a:buFont typeface="Wingdings" pitchFamily="2" charset="2"/>
              <a:buChar char="Ø"/>
            </a:pPr>
            <a:r>
              <a:rPr lang="el-GR" dirty="0" smtClean="0">
                <a:cs typeface="Times New Roman" panose="02020603050405020304" pitchFamily="18" charset="0"/>
              </a:rPr>
              <a:t>συμβάλλει στην άμβλυνση του κοινωνικού αποκλεισμού  </a:t>
            </a:r>
          </a:p>
          <a:p>
            <a:pPr marL="447675" indent="-371475" defTabSz="809625">
              <a:spcAft>
                <a:spcPts val="600"/>
              </a:spcAft>
              <a:buFont typeface="Wingdings" pitchFamily="2" charset="2"/>
              <a:buChar char="Ø"/>
            </a:pPr>
            <a:r>
              <a:rPr lang="el-GR" dirty="0" smtClean="0">
                <a:cs typeface="Times New Roman" panose="02020603050405020304" pitchFamily="18" charset="0"/>
              </a:rPr>
              <a:t>η μόνη εναλλακτική επιλογή για την απόκτηση απολυτηρίου λυκείου και συγχρόνως πτυχίου ειδικότητας</a:t>
            </a:r>
          </a:p>
          <a:p>
            <a:pPr marL="447675" indent="-371475" defTabSz="809625">
              <a:spcAft>
                <a:spcPts val="600"/>
              </a:spcAft>
              <a:buFont typeface="Wingdings" pitchFamily="2" charset="2"/>
              <a:buChar char="Ø"/>
            </a:pPr>
            <a:r>
              <a:rPr lang="el-GR" dirty="0" smtClean="0">
                <a:cs typeface="Times New Roman" panose="02020603050405020304" pitchFamily="18" charset="0"/>
              </a:rPr>
              <a:t>διάρκεια φοίτησης 4 έτη / </a:t>
            </a:r>
            <a:r>
              <a:rPr lang="el-GR" sz="1800" dirty="0" smtClean="0">
                <a:cs typeface="Times New Roman" panose="02020603050405020304" pitchFamily="18" charset="0"/>
              </a:rPr>
              <a:t>(3 έτη από το σχ. έτος 2018-2019)</a:t>
            </a:r>
            <a:endParaRPr lang="el-GR" sz="2000" dirty="0" smtClean="0">
              <a:cs typeface="Times New Roman" panose="02020603050405020304" pitchFamily="18" charset="0"/>
            </a:endParaRP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smtClean="0"/>
              <a:t>Εσπερινή επαγγελματική εκπαίδευση</a:t>
            </a:r>
            <a:endParaRPr lang="el-GR" sz="3600" b="1" dirty="0"/>
          </a:p>
        </p:txBody>
      </p:sp>
      <p:sp>
        <p:nvSpPr>
          <p:cNvPr id="4" name="9 - Ορθογώνιο"/>
          <p:cNvSpPr/>
          <p:nvPr/>
        </p:nvSpPr>
        <p:spPr>
          <a:xfrm>
            <a:off x="1303140" y="1428736"/>
            <a:ext cx="7412264" cy="5663089"/>
          </a:xfrm>
          <a:prstGeom prst="rect">
            <a:avLst/>
          </a:prstGeom>
        </p:spPr>
        <p:txBody>
          <a:bodyPr wrap="square">
            <a:spAutoFit/>
          </a:bodyPr>
          <a:lstStyle/>
          <a:p>
            <a:pPr marL="542925" indent="-371475" defTabSz="809625">
              <a:spcAft>
                <a:spcPts val="600"/>
              </a:spcAft>
            </a:pPr>
            <a:r>
              <a:rPr lang="el-GR" b="1" dirty="0" smtClean="0">
                <a:cs typeface="Times New Roman" panose="02020603050405020304" pitchFamily="18" charset="0"/>
              </a:rPr>
              <a:t>Μαθητές:</a:t>
            </a:r>
          </a:p>
          <a:p>
            <a:pPr marL="895350" indent="-371475" defTabSz="809625">
              <a:spcAft>
                <a:spcPts val="600"/>
              </a:spcAft>
              <a:buFont typeface="Wingdings" pitchFamily="2" charset="2"/>
              <a:buChar char="Ø"/>
            </a:pPr>
            <a:r>
              <a:rPr lang="el-GR" dirty="0" smtClean="0">
                <a:cs typeface="Times New Roman" panose="02020603050405020304" pitchFamily="18" charset="0"/>
              </a:rPr>
              <a:t>βελτίωση των συνθηκών ζωής μέσω της απόκτησης πτυχίου/απολυτηρίου</a:t>
            </a:r>
          </a:p>
          <a:p>
            <a:pPr marL="895350" indent="-371475" defTabSz="809625">
              <a:spcAft>
                <a:spcPts val="600"/>
              </a:spcAft>
              <a:buFont typeface="Wingdings" pitchFamily="2" charset="2"/>
              <a:buChar char="Ø"/>
            </a:pPr>
            <a:r>
              <a:rPr lang="el-GR" dirty="0" smtClean="0">
                <a:cs typeface="Times New Roman" panose="02020603050405020304" pitchFamily="18" charset="0"/>
              </a:rPr>
              <a:t>κατάλληλα εφόδια για αναζήτηση εργασίας</a:t>
            </a:r>
          </a:p>
          <a:p>
            <a:pPr marL="895350" indent="-371475" defTabSz="809625">
              <a:spcAft>
                <a:spcPts val="600"/>
              </a:spcAft>
              <a:buFont typeface="Wingdings" pitchFamily="2" charset="2"/>
              <a:buChar char="Ø"/>
            </a:pPr>
            <a:r>
              <a:rPr lang="el-GR" dirty="0" smtClean="0">
                <a:cs typeface="Times New Roman" panose="02020603050405020304" pitchFamily="18" charset="0"/>
              </a:rPr>
              <a:t>κυρίως ενήλικες</a:t>
            </a:r>
            <a:br>
              <a:rPr lang="el-GR" dirty="0" smtClean="0">
                <a:cs typeface="Times New Roman" panose="02020603050405020304" pitchFamily="18" charset="0"/>
              </a:rPr>
            </a:br>
            <a:endParaRPr lang="el-GR" dirty="0" smtClean="0">
              <a:cs typeface="Times New Roman" panose="02020603050405020304" pitchFamily="18" charset="0"/>
            </a:endParaRPr>
          </a:p>
          <a:p>
            <a:pPr marL="895350" indent="-371475" defTabSz="809625">
              <a:spcAft>
                <a:spcPts val="600"/>
              </a:spcAft>
              <a:buFont typeface="Wingdings" pitchFamily="2" charset="2"/>
              <a:buChar char="Ø"/>
            </a:pPr>
            <a:endParaRPr lang="el-GR" dirty="0" smtClean="0">
              <a:cs typeface="Times New Roman" panose="02020603050405020304" pitchFamily="18" charset="0"/>
            </a:endParaRPr>
          </a:p>
          <a:p>
            <a:pPr marL="895350" indent="-371475" defTabSz="809625">
              <a:spcAft>
                <a:spcPts val="600"/>
              </a:spcAft>
              <a:buFont typeface="Wingdings" pitchFamily="2" charset="2"/>
              <a:buChar char="Ø"/>
            </a:pPr>
            <a:endParaRPr lang="el-GR" dirty="0" smtClean="0">
              <a:cs typeface="Times New Roman" panose="02020603050405020304" pitchFamily="18" charset="0"/>
            </a:endParaRPr>
          </a:p>
          <a:p>
            <a:pPr marL="895350" indent="-371475" defTabSz="809625">
              <a:spcAft>
                <a:spcPts val="600"/>
              </a:spcAft>
              <a:buFont typeface="Wingdings" pitchFamily="2" charset="2"/>
              <a:buChar char="Ø"/>
            </a:pPr>
            <a:endParaRPr lang="el-GR" dirty="0" smtClean="0">
              <a:cs typeface="Times New Roman" panose="02020603050405020304" pitchFamily="18" charset="0"/>
            </a:endParaRPr>
          </a:p>
          <a:p>
            <a:pPr marL="182563" defTabSz="809625">
              <a:spcAft>
                <a:spcPts val="600"/>
              </a:spcAft>
            </a:pPr>
            <a:r>
              <a:rPr lang="el-GR" b="1" dirty="0" smtClean="0">
                <a:cs typeface="Times New Roman" panose="02020603050405020304" pitchFamily="18" charset="0"/>
              </a:rPr>
              <a:t>Προβλήματα:</a:t>
            </a:r>
          </a:p>
          <a:p>
            <a:pPr marL="895350" indent="-371475" defTabSz="809625">
              <a:spcAft>
                <a:spcPts val="600"/>
              </a:spcAft>
              <a:buFont typeface="Wingdings" pitchFamily="2" charset="2"/>
              <a:buChar char="v"/>
            </a:pPr>
            <a:r>
              <a:rPr lang="el-GR" dirty="0" smtClean="0">
                <a:cs typeface="Times New Roman" panose="02020603050405020304" pitchFamily="18" charset="0"/>
              </a:rPr>
              <a:t>απουσία κατάλληλων αναλυτικών προγραμμάτων</a:t>
            </a:r>
          </a:p>
          <a:p>
            <a:pPr marL="895350" indent="-371475" defTabSz="809625">
              <a:spcAft>
                <a:spcPts val="600"/>
              </a:spcAft>
              <a:buFont typeface="Wingdings" pitchFamily="2" charset="2"/>
              <a:buChar char="v"/>
            </a:pPr>
            <a:r>
              <a:rPr lang="el-GR" dirty="0" smtClean="0">
                <a:cs typeface="Times New Roman" panose="02020603050405020304" pitchFamily="18" charset="0"/>
              </a:rPr>
              <a:t>απουσία κατάλληλων γνώσεων των εκπαιδευτών</a:t>
            </a:r>
            <a:endParaRPr lang="en-US" dirty="0" smtClean="0">
              <a:cs typeface="Times New Roman" panose="02020603050405020304" pitchFamily="18" charset="0"/>
            </a:endParaRPr>
          </a:p>
          <a:p>
            <a:pPr marL="895350" indent="-371475" defTabSz="809625">
              <a:spcAft>
                <a:spcPts val="600"/>
              </a:spcAft>
            </a:pPr>
            <a:endParaRPr lang="en-US" dirty="0" smtClean="0">
              <a:cs typeface="Times New Roman" panose="02020603050405020304" pitchFamily="18" charset="0"/>
            </a:endParaRPr>
          </a:p>
        </p:txBody>
      </p:sp>
      <p:graphicFrame>
        <p:nvGraphicFramePr>
          <p:cNvPr id="5" name="4 - Διάγραμμα"/>
          <p:cNvGraphicFramePr/>
          <p:nvPr/>
        </p:nvGraphicFramePr>
        <p:xfrm>
          <a:off x="2214546" y="2977921"/>
          <a:ext cx="5691206" cy="274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Χαρακτηριστικά ενηλίκων εκπαιδευόμενων</a:t>
            </a:r>
          </a:p>
        </p:txBody>
      </p:sp>
      <p:sp>
        <p:nvSpPr>
          <p:cNvPr id="4" name="9 - Ορθογώνιο"/>
          <p:cNvSpPr/>
          <p:nvPr/>
        </p:nvSpPr>
        <p:spPr>
          <a:xfrm>
            <a:off x="1296000" y="1556792"/>
            <a:ext cx="6840760" cy="4893647"/>
          </a:xfrm>
          <a:prstGeom prst="rect">
            <a:avLst/>
          </a:prstGeom>
        </p:spPr>
        <p:txBody>
          <a:bodyPr wrap="square">
            <a:spAutoFit/>
          </a:bodyPr>
          <a:lstStyle/>
          <a:p>
            <a:pPr marL="361950" lvl="0" indent="-361950" fontAlgn="ctr">
              <a:buFont typeface="Wingdings" pitchFamily="2" charset="2"/>
              <a:buChar char="Ø"/>
            </a:pPr>
            <a:r>
              <a:rPr lang="el-GR" dirty="0" smtClean="0"/>
              <a:t>έχουν συγκεκριμένους στόχους </a:t>
            </a:r>
          </a:p>
          <a:p>
            <a:pPr marL="361950" indent="-361950" fontAlgn="ctr">
              <a:buFont typeface="Wingdings" pitchFamily="2" charset="2"/>
              <a:buChar char="Ø"/>
            </a:pPr>
            <a:r>
              <a:rPr lang="el-GR" dirty="0" smtClean="0"/>
              <a:t>έχουν ευρύ φάσμα εμπειριών και προτιμούν τη σύνδεση της μάθησης με τις προϋπάρχουσες εμπειρίες τους </a:t>
            </a:r>
          </a:p>
          <a:p>
            <a:pPr marL="361950" indent="-361950" fontAlgn="ctr">
              <a:buFont typeface="Wingdings" pitchFamily="2" charset="2"/>
              <a:buChar char="Ø"/>
            </a:pPr>
            <a:r>
              <a:rPr lang="el-GR" dirty="0" smtClean="0"/>
              <a:t>αποζητούν την ενεργητική συμμετοχή</a:t>
            </a:r>
          </a:p>
          <a:p>
            <a:pPr marL="361950" indent="-361950" fontAlgn="ctr">
              <a:buFont typeface="Wingdings" pitchFamily="2" charset="2"/>
              <a:buChar char="Ø"/>
            </a:pPr>
            <a:r>
              <a:rPr lang="el-GR" dirty="0" smtClean="0"/>
              <a:t>έχουν διαμορφώσει προσωπικούς τρόπους και στρατηγικές μάθησης,</a:t>
            </a:r>
          </a:p>
          <a:p>
            <a:pPr marL="361950" indent="-361950" fontAlgn="ctr">
              <a:buFont typeface="Wingdings" pitchFamily="2" charset="2"/>
              <a:buChar char="Ø"/>
            </a:pPr>
            <a:r>
              <a:rPr lang="el-GR" dirty="0" smtClean="0"/>
              <a:t>έχουν εμπόδια στη μάθηση λόγω των υποχρεώσεών τους</a:t>
            </a:r>
          </a:p>
          <a:p>
            <a:pPr marL="361950" indent="-361950" fontAlgn="ctr">
              <a:buFont typeface="Wingdings" pitchFamily="2" charset="2"/>
              <a:buChar char="Ø"/>
            </a:pPr>
            <a:r>
              <a:rPr lang="el-GR" dirty="0" smtClean="0"/>
              <a:t>αμύνονται σε αμφισβητήσεις των πιστεύω, των αντιλήψεων, των συνηθειών</a:t>
            </a:r>
          </a:p>
          <a:p>
            <a:pPr marL="4019550" lvl="8" indent="-361950" algn="r" fontAlgn="ctr"/>
            <a:r>
              <a:rPr lang="el-GR" sz="1600" dirty="0" smtClean="0"/>
              <a:t>(Κόκκος, 2005)</a:t>
            </a:r>
            <a:endParaRPr lang="el-GR" dirty="0" smtClean="0"/>
          </a:p>
          <a:p>
            <a:pPr marL="447675" indent="-371475" defTabSz="809625">
              <a:spcAft>
                <a:spcPts val="600"/>
              </a:spcAft>
              <a:buFont typeface="Wingdings" pitchFamily="2" charset="2"/>
              <a:buChar char="Ø"/>
            </a:pPr>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900000" y="1142984"/>
            <a:ext cx="7851966" cy="5167148"/>
          </a:xfrm>
        </p:spPr>
        <p:txBody>
          <a:bodyPr>
            <a:noAutofit/>
          </a:bodyPr>
          <a:lstStyle/>
          <a:p>
            <a:pPr marL="447675" indent="-447675">
              <a:buNone/>
            </a:pPr>
            <a:r>
              <a:rPr lang="el-GR" sz="1800" dirty="0" smtClean="0">
                <a:latin typeface="Times New Roman" pitchFamily="18" charset="0"/>
                <a:cs typeface="Times New Roman" pitchFamily="18" charset="0"/>
              </a:rPr>
              <a:t>Ο ενήλικας εκπαιδευόμενος μαθαίνει:  			</a:t>
            </a:r>
          </a:p>
          <a:p>
            <a:pPr marL="447675" indent="-447675">
              <a:buFont typeface="Wingdings" pitchFamily="2" charset="2"/>
              <a:buChar char="Ø"/>
            </a:pPr>
            <a:r>
              <a:rPr lang="el-GR" sz="1800" dirty="0" smtClean="0">
                <a:latin typeface="Times New Roman" pitchFamily="18" charset="0"/>
                <a:cs typeface="Times New Roman" pitchFamily="18" charset="0"/>
              </a:rPr>
              <a:t>όταν η </a:t>
            </a:r>
            <a:r>
              <a:rPr lang="el-GR" sz="1800" dirty="0">
                <a:latin typeface="Times New Roman" pitchFamily="18" charset="0"/>
                <a:cs typeface="Times New Roman" pitchFamily="18" charset="0"/>
              </a:rPr>
              <a:t>εκπαίδευση έχει άμεση σχέση με την καθημερινότητά του, με τις ανάγκες και τις εμπειρίες του,</a:t>
            </a:r>
          </a:p>
          <a:p>
            <a:pPr marL="447675" indent="-447675">
              <a:buFont typeface="Wingdings" pitchFamily="2" charset="2"/>
              <a:buChar char="Ø"/>
            </a:pPr>
            <a:r>
              <a:rPr lang="el-GR" sz="1800" dirty="0" smtClean="0">
                <a:latin typeface="Times New Roman" pitchFamily="18" charset="0"/>
                <a:cs typeface="Times New Roman" pitchFamily="18" charset="0"/>
              </a:rPr>
              <a:t>όταν αντιλαμβάνεται, κατανοεί και αποδέχεται τους στόχους του εκπαιδευτικού προγράμματος,</a:t>
            </a:r>
          </a:p>
          <a:p>
            <a:pPr marL="447675" indent="-447675">
              <a:buFont typeface="Wingdings" pitchFamily="2" charset="2"/>
              <a:buChar char="Ø"/>
            </a:pPr>
            <a:r>
              <a:rPr lang="el-GR" sz="1800" dirty="0" smtClean="0">
                <a:latin typeface="Times New Roman" pitchFamily="18" charset="0"/>
                <a:cs typeface="Times New Roman" pitchFamily="18" charset="0"/>
              </a:rPr>
              <a:t>όταν ενεργεί και εμπλέκεται στη διαδικασία εκπαίδευσης,</a:t>
            </a:r>
          </a:p>
          <a:p>
            <a:pPr marL="447675" indent="-447675">
              <a:buFont typeface="Wingdings" pitchFamily="2" charset="2"/>
              <a:buChar char="Ø"/>
            </a:pPr>
            <a:r>
              <a:rPr lang="el-GR" sz="1800" dirty="0" smtClean="0">
                <a:latin typeface="Times New Roman" pitchFamily="18" charset="0"/>
                <a:cs typeface="Times New Roman" pitchFamily="18" charset="0"/>
              </a:rPr>
              <a:t>όταν νιώθει ενταγμένος σε μία ομάδα,</a:t>
            </a:r>
          </a:p>
          <a:p>
            <a:pPr marL="447675" indent="-447675">
              <a:buFont typeface="Wingdings" pitchFamily="2" charset="2"/>
              <a:buChar char="Ø"/>
            </a:pPr>
            <a:r>
              <a:rPr lang="el-GR" sz="1800" dirty="0" smtClean="0">
                <a:latin typeface="Times New Roman" pitchFamily="18" charset="0"/>
                <a:cs typeface="Times New Roman" pitchFamily="18" charset="0"/>
              </a:rPr>
              <a:t>όταν διερευνώνται τα εμπόδια που συναντά στη μάθηση και ανακαλύπτονται</a:t>
            </a:r>
            <a:r>
              <a:rPr lang="en-US"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τρόποι για την υπέρβασή τους,</a:t>
            </a:r>
          </a:p>
          <a:p>
            <a:pPr marL="447675" indent="-447675">
              <a:buFont typeface="Wingdings" pitchFamily="2" charset="2"/>
              <a:buChar char="Ø"/>
            </a:pPr>
            <a:r>
              <a:rPr lang="el-GR" sz="1800" dirty="0" smtClean="0">
                <a:latin typeface="Times New Roman" pitchFamily="18" charset="0"/>
                <a:cs typeface="Times New Roman" pitchFamily="18" charset="0"/>
              </a:rPr>
              <a:t>όταν λαμβάνονται υπόψη οι προσωπικοί τρόποι και ρυθμοί μάθησης </a:t>
            </a:r>
          </a:p>
          <a:p>
            <a:pPr marL="447675" indent="-447675">
              <a:buFont typeface="Wingdings" pitchFamily="2" charset="2"/>
              <a:buChar char="Ø"/>
            </a:pPr>
            <a:r>
              <a:rPr lang="el-GR" sz="1800" dirty="0" smtClean="0">
                <a:latin typeface="Times New Roman" pitchFamily="18" charset="0"/>
                <a:cs typeface="Times New Roman" pitchFamily="18" charset="0"/>
              </a:rPr>
              <a:t>όταν το μάθημα διεξάγεται μέσα σε κλίμα που ευνοεί τη συμμετοχή</a:t>
            </a:r>
            <a:br>
              <a:rPr lang="el-GR" sz="1800" dirty="0" smtClean="0">
                <a:latin typeface="Times New Roman" pitchFamily="18" charset="0"/>
                <a:cs typeface="Times New Roman" pitchFamily="18" charset="0"/>
              </a:rPr>
            </a:br>
            <a:r>
              <a:rPr lang="el-GR" sz="1800" dirty="0" smtClean="0">
                <a:latin typeface="Times New Roman" pitchFamily="18" charset="0"/>
                <a:cs typeface="Times New Roman" pitchFamily="18" charset="0"/>
              </a:rPr>
              <a:t>								</a:t>
            </a:r>
            <a:r>
              <a:rPr lang="el-GR" sz="1400" dirty="0" smtClean="0">
                <a:latin typeface="Times New Roman" pitchFamily="18" charset="0"/>
                <a:cs typeface="Times New Roman" pitchFamily="18" charset="0"/>
              </a:rPr>
              <a:t>(Χατζηθεοχάρους </a:t>
            </a:r>
            <a:r>
              <a:rPr lang="el-GR" sz="1400" dirty="0">
                <a:latin typeface="Times New Roman" pitchFamily="18" charset="0"/>
                <a:cs typeface="Times New Roman" pitchFamily="18" charset="0"/>
              </a:rPr>
              <a:t>, 2010)</a:t>
            </a:r>
            <a:r>
              <a:rPr lang="el-GR" sz="16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a:p>
            <a:pPr marL="447675" indent="-447675">
              <a:buFont typeface="Wingdings" pitchFamily="2" charset="2"/>
              <a:buChar char="Ø"/>
            </a:pPr>
            <a:endParaRPr lang="el-GR" sz="1600" dirty="0">
              <a:latin typeface="Times New Roman" pitchFamily="18" charset="0"/>
              <a:cs typeface="Times New Roman" pitchFamily="18" charset="0"/>
            </a:endParaRPr>
          </a:p>
        </p:txBody>
      </p:sp>
      <p:sp>
        <p:nvSpPr>
          <p:cNvPr id="3" name="2 - Τίτλος"/>
          <p:cNvSpPr>
            <a:spLocks noGrp="1"/>
          </p:cNvSpPr>
          <p:nvPr>
            <p:ph type="title"/>
          </p:nvPr>
        </p:nvSpPr>
        <p:spPr>
          <a:xfrm>
            <a:off x="1428728" y="319066"/>
            <a:ext cx="7372350" cy="928694"/>
          </a:xfrm>
        </p:spPr>
        <p:txBody>
          <a:bodyPr>
            <a:normAutofit fontScale="90000"/>
          </a:bodyPr>
          <a:lstStyle/>
          <a:p>
            <a:r>
              <a:rPr lang="el-GR" sz="4000" dirty="0" smtClean="0"/>
              <a:t>Προϋποθέσεις αποτελεσματικής μάθησης ενηλίκων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827584" y="1556792"/>
            <a:ext cx="6840760" cy="4370427"/>
          </a:xfrm>
          <a:prstGeom prst="rect">
            <a:avLst/>
          </a:prstGeom>
        </p:spPr>
        <p:txBody>
          <a:bodyPr wrap="square">
            <a:spAutoFit/>
          </a:bodyPr>
          <a:lstStyle/>
          <a:p>
            <a:pPr marL="361950" lvl="0" indent="-361950" algn="just" fontAlgn="ctr">
              <a:buFont typeface="Wingdings" pitchFamily="2" charset="2"/>
              <a:buChar char="Ø"/>
            </a:pPr>
            <a:r>
              <a:rPr lang="el-GR" dirty="0" smtClean="0"/>
              <a:t>ο </a:t>
            </a:r>
            <a:r>
              <a:rPr lang="el-GR" dirty="0" err="1" smtClean="0"/>
              <a:t>αυτο</a:t>
            </a:r>
            <a:r>
              <a:rPr lang="el-GR" dirty="0" smtClean="0"/>
              <a:t>-προσδιορισμός αναφέρεται στην ανάγκη του ανθρώπου να νιώθει ότι έχει τον έλεγχο της ζωής και των πράξεων του, μέσα από ένα πλαίσιο επιλογών.</a:t>
            </a:r>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r>
              <a:rPr lang="el-GR" dirty="0" smtClean="0"/>
              <a:t>Βασικές ψυχολογικές ανάγκες προσωπικής και κοινωνικής ανάπτυξης:</a:t>
            </a:r>
          </a:p>
          <a:p>
            <a:pPr marL="819150" lvl="1" indent="-361950" fontAlgn="ctr">
              <a:buFont typeface="Wingdings" pitchFamily="2" charset="2"/>
              <a:buChar char="Ø"/>
            </a:pPr>
            <a:r>
              <a:rPr lang="el-GR" dirty="0" smtClean="0"/>
              <a:t>αυτονομία</a:t>
            </a:r>
          </a:p>
          <a:p>
            <a:pPr marL="819150" lvl="1" indent="-361950" fontAlgn="ctr">
              <a:buFont typeface="Wingdings" pitchFamily="2" charset="2"/>
              <a:buChar char="Ø"/>
            </a:pPr>
            <a:r>
              <a:rPr lang="el-GR" dirty="0" smtClean="0"/>
              <a:t>επάρκεια (ικανότητα)</a:t>
            </a:r>
          </a:p>
          <a:p>
            <a:pPr marL="819150" lvl="1" indent="-361950" fontAlgn="ctr">
              <a:buFont typeface="Wingdings" pitchFamily="2" charset="2"/>
              <a:buChar char="Ø"/>
            </a:pPr>
            <a:r>
              <a:rPr lang="el-GR" dirty="0" smtClean="0"/>
              <a:t>κοινωνική αλληλεπίδραση</a:t>
            </a:r>
            <a:r>
              <a:rPr lang="el-GR" sz="1200" dirty="0" smtClean="0"/>
              <a:t>			</a:t>
            </a:r>
          </a:p>
          <a:p>
            <a:pPr marL="3562350" lvl="7" indent="-361950" fontAlgn="ctr"/>
            <a:r>
              <a:rPr lang="el-GR" sz="1400" dirty="0" smtClean="0"/>
              <a:t>			</a:t>
            </a:r>
            <a:r>
              <a:rPr lang="en-US" sz="1400" dirty="0" smtClean="0"/>
              <a:t>(</a:t>
            </a:r>
            <a:r>
              <a:rPr lang="en-US" sz="1400" dirty="0" err="1" smtClean="0"/>
              <a:t>Deci</a:t>
            </a:r>
            <a:r>
              <a:rPr lang="en-US" sz="1400" dirty="0" smtClean="0"/>
              <a:t> &amp; Ryan, 2000)</a:t>
            </a:r>
            <a:endParaRPr lang="el-GR" sz="1400" dirty="0" smtClean="0"/>
          </a:p>
          <a:p>
            <a:pPr marL="447675" indent="-371475" defTabSz="809625">
              <a:spcAft>
                <a:spcPts val="600"/>
              </a:spcAft>
            </a:pPr>
            <a:endParaRPr lang="el-GR" dirty="0" smtClean="0"/>
          </a:p>
        </p:txBody>
      </p:sp>
      <p:sp>
        <p:nvSpPr>
          <p:cNvPr id="2" name="Τίτλος 1"/>
          <p:cNvSpPr>
            <a:spLocks noGrp="1"/>
          </p:cNvSpPr>
          <p:nvPr>
            <p:ph type="title"/>
          </p:nvPr>
        </p:nvSpPr>
        <p:spPr>
          <a:xfrm>
            <a:off x="1405208" y="377332"/>
            <a:ext cx="7199240" cy="765652"/>
          </a:xfrm>
        </p:spPr>
        <p:txBody>
          <a:bodyPr>
            <a:noAutofit/>
          </a:bodyPr>
          <a:lstStyle/>
          <a:p>
            <a:r>
              <a:rPr lang="el-GR" sz="3600" dirty="0" smtClean="0"/>
              <a:t>Θεωρία αυτοπροσδιορισμού</a:t>
            </a: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1357290" y="1357298"/>
          <a:ext cx="678661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9 - Ορθογώνιο"/>
          <p:cNvSpPr/>
          <p:nvPr/>
        </p:nvSpPr>
        <p:spPr>
          <a:xfrm>
            <a:off x="2500298" y="4143380"/>
            <a:ext cx="5000660" cy="2308324"/>
          </a:xfrm>
          <a:prstGeom prst="rect">
            <a:avLst/>
          </a:prstGeom>
        </p:spPr>
        <p:txBody>
          <a:bodyPr wrap="square">
            <a:spAutoFit/>
          </a:bodyPr>
          <a:lstStyle/>
          <a:p>
            <a:pPr marL="361950" lvl="0" indent="-361950" fontAlgn="ctr">
              <a:buFont typeface="Wingdings" pitchFamily="2" charset="2"/>
              <a:buChar char="Ø"/>
            </a:pPr>
            <a:endParaRPr lang="el-GR" dirty="0" smtClean="0"/>
          </a:p>
          <a:p>
            <a:pPr marL="819150" lvl="1" indent="-361950" fontAlgn="ctr">
              <a:buFont typeface="Wingdings" pitchFamily="2" charset="2"/>
              <a:buChar char="Ø"/>
            </a:pPr>
            <a:endParaRPr lang="el-GR" dirty="0" smtClean="0"/>
          </a:p>
          <a:p>
            <a:pPr marL="3562350" lvl="7" indent="-361950" fontAlgn="ctr"/>
            <a:r>
              <a:rPr lang="el-GR" sz="1200" dirty="0" smtClean="0"/>
              <a:t>                                       </a:t>
            </a:r>
          </a:p>
          <a:p>
            <a:pPr marL="3562350" lvl="7" indent="-361950" fontAlgn="ctr"/>
            <a:endParaRPr lang="el-GR" sz="1200" dirty="0" smtClean="0"/>
          </a:p>
          <a:p>
            <a:pPr marL="3562350" lvl="7" indent="-361950" fontAlgn="ctr"/>
            <a:r>
              <a:rPr lang="el-GR" sz="1200" dirty="0" smtClean="0"/>
              <a:t>			</a:t>
            </a:r>
          </a:p>
          <a:p>
            <a:pPr marL="2514600" lvl="7" indent="266700" fontAlgn="ctr"/>
            <a:r>
              <a:rPr lang="el-GR" sz="1200" dirty="0" smtClean="0"/>
              <a:t>		</a:t>
            </a:r>
            <a:r>
              <a:rPr lang="el-GR" sz="1600" dirty="0" smtClean="0"/>
              <a:t>	</a:t>
            </a:r>
          </a:p>
          <a:p>
            <a:pPr marL="2514600" lvl="7" indent="266700" fontAlgn="ctr"/>
            <a:endParaRPr lang="el-GR" sz="1600" dirty="0" smtClean="0"/>
          </a:p>
          <a:p>
            <a:pPr marL="2514600" lvl="7" indent="266700" fontAlgn="ctr"/>
            <a:r>
              <a:rPr lang="en-US" sz="1600" dirty="0" smtClean="0"/>
              <a:t>(</a:t>
            </a:r>
            <a:r>
              <a:rPr lang="en-US" sz="1600" dirty="0" err="1" smtClean="0"/>
              <a:t>Deci</a:t>
            </a:r>
            <a:r>
              <a:rPr lang="en-US" sz="1600" dirty="0" smtClean="0"/>
              <a:t> &amp;</a:t>
            </a:r>
            <a:r>
              <a:rPr lang="el-GR" sz="1600" dirty="0" smtClean="0"/>
              <a:t> </a:t>
            </a:r>
            <a:r>
              <a:rPr lang="en-US" sz="1600" dirty="0" smtClean="0"/>
              <a:t>Ryan, 2000)</a:t>
            </a:r>
            <a:endParaRPr lang="el-GR" dirty="0" smtClean="0"/>
          </a:p>
        </p:txBody>
      </p:sp>
      <p:sp>
        <p:nvSpPr>
          <p:cNvPr id="2" name="Τίτλος 1"/>
          <p:cNvSpPr>
            <a:spLocks noGrp="1"/>
          </p:cNvSpPr>
          <p:nvPr>
            <p:ph type="title"/>
          </p:nvPr>
        </p:nvSpPr>
        <p:spPr>
          <a:xfrm>
            <a:off x="1405208" y="377332"/>
            <a:ext cx="7199240" cy="765652"/>
          </a:xfrm>
        </p:spPr>
        <p:txBody>
          <a:bodyPr>
            <a:noAutofit/>
          </a:bodyPr>
          <a:lstStyle/>
          <a:p>
            <a:r>
              <a:rPr lang="el-GR" sz="3600" dirty="0" smtClean="0"/>
              <a:t>Θεωρία αυτοπροσδιορισμού</a:t>
            </a:r>
          </a:p>
        </p:txBody>
      </p:sp>
      <p:cxnSp>
        <p:nvCxnSpPr>
          <p:cNvPr id="7" name="6 - Ευθεία γραμμή σύνδεσης"/>
          <p:cNvCxnSpPr/>
          <p:nvPr/>
        </p:nvCxnSpPr>
        <p:spPr>
          <a:xfrm>
            <a:off x="6196024" y="2855908"/>
            <a:ext cx="2000264" cy="1588"/>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4" name="13 - Ευθεία γραμμή σύνδεσης"/>
          <p:cNvCxnSpPr/>
          <p:nvPr/>
        </p:nvCxnSpPr>
        <p:spPr>
          <a:xfrm>
            <a:off x="3786182" y="2071678"/>
            <a:ext cx="2000264" cy="1588"/>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5" name="14 - Ευθεία γραμμή σύνδεσης"/>
          <p:cNvCxnSpPr/>
          <p:nvPr/>
        </p:nvCxnSpPr>
        <p:spPr>
          <a:xfrm>
            <a:off x="1428728" y="2643182"/>
            <a:ext cx="2000264" cy="1588"/>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332000" y="1556792"/>
            <a:ext cx="6840760" cy="4524315"/>
          </a:xfrm>
          <a:prstGeom prst="rect">
            <a:avLst/>
          </a:prstGeom>
        </p:spPr>
        <p:txBody>
          <a:bodyPr wrap="square">
            <a:spAutoFit/>
          </a:bodyPr>
          <a:lstStyle/>
          <a:p>
            <a:pPr marL="361950" lvl="0" indent="-361950" fontAlgn="ctr"/>
            <a:r>
              <a:rPr lang="el-GR" dirty="0" smtClean="0"/>
              <a:t>Μοντέλο διδασκαλίας:</a:t>
            </a:r>
          </a:p>
          <a:p>
            <a:pPr marL="361950" lvl="0" indent="-361950" fontAlgn="ctr"/>
            <a:endParaRPr lang="el-GR" dirty="0" smtClean="0"/>
          </a:p>
          <a:p>
            <a:pPr marL="361950" lvl="0" indent="-361950" algn="just" fontAlgn="ctr">
              <a:buFont typeface="Wingdings" pitchFamily="2" charset="2"/>
              <a:buChar char="Ø"/>
            </a:pPr>
            <a:r>
              <a:rPr lang="el-GR" dirty="0" smtClean="0"/>
              <a:t>η άμεση διδασκαλία (διάλεξη) μετακινείται από το χώρο της ομαδικής μάθησης στο χώρο της ατομικής μάθησης </a:t>
            </a:r>
          </a:p>
          <a:p>
            <a:pPr marL="361950" lvl="0" indent="-361950" algn="just" fontAlgn="ctr"/>
            <a:endParaRPr lang="el-GR" dirty="0" smtClean="0"/>
          </a:p>
          <a:p>
            <a:pPr marL="361950" lvl="0" indent="-361950" algn="just" fontAlgn="ctr">
              <a:buFont typeface="Wingdings" pitchFamily="2" charset="2"/>
              <a:buChar char="Ø"/>
            </a:pPr>
            <a:r>
              <a:rPr lang="el-GR" dirty="0" smtClean="0"/>
              <a:t>ο ελεύθερος διδακτικός χρόνος μεταμορφώνεται σε ένα δυναμικό και </a:t>
            </a:r>
            <a:r>
              <a:rPr lang="el-GR" dirty="0" err="1" smtClean="0"/>
              <a:t>διαδραστικό</a:t>
            </a:r>
            <a:r>
              <a:rPr lang="el-GR" dirty="0" smtClean="0"/>
              <a:t> περιβάλλον μάθησης, όπου ο εκπαιδευτής καθοδηγεί τους μαθητές καθώς εφαρμόζουν έννοιες και εμπλέκονται δυναμικά με τη διδακτέα ύλη.</a:t>
            </a:r>
            <a:endParaRPr lang="en-US" dirty="0" smtClean="0"/>
          </a:p>
          <a:p>
            <a:pPr marL="4019550" lvl="8" indent="-361950" algn="r" fontAlgn="ctr"/>
            <a:r>
              <a:rPr lang="en-US" sz="1400" dirty="0" smtClean="0"/>
              <a:t>(FLN, 2018)</a:t>
            </a:r>
            <a:endParaRPr lang="el-GR" sz="1400" dirty="0" smtClean="0"/>
          </a:p>
        </p:txBody>
      </p:sp>
      <p:sp>
        <p:nvSpPr>
          <p:cNvPr id="2" name="Τίτλος 1"/>
          <p:cNvSpPr>
            <a:spLocks noGrp="1"/>
          </p:cNvSpPr>
          <p:nvPr>
            <p:ph type="title"/>
          </p:nvPr>
        </p:nvSpPr>
        <p:spPr>
          <a:xfrm>
            <a:off x="1405208" y="377332"/>
            <a:ext cx="7199240" cy="765652"/>
          </a:xfrm>
        </p:spPr>
        <p:txBody>
          <a:bodyPr>
            <a:noAutofit/>
          </a:bodyPr>
          <a:lstStyle/>
          <a:p>
            <a:r>
              <a:rPr lang="el-GR" sz="3600" dirty="0" smtClean="0"/>
              <a:t>Ανεστραμμένη τάξη</a:t>
            </a: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Ανεστραμμένη τάξη</a:t>
            </a:r>
          </a:p>
        </p:txBody>
      </p:sp>
      <p:pic>
        <p:nvPicPr>
          <p:cNvPr id="4" name="3 - Εικόνα" descr="FLC1.png"/>
          <p:cNvPicPr>
            <a:picLocks noChangeAspect="1"/>
          </p:cNvPicPr>
          <p:nvPr/>
        </p:nvPicPr>
        <p:blipFill>
          <a:blip r:embed="rId3"/>
          <a:stretch>
            <a:fillRect/>
          </a:stretch>
        </p:blipFill>
        <p:spPr>
          <a:xfrm>
            <a:off x="2556485" y="1285860"/>
            <a:ext cx="4944473" cy="4286280"/>
          </a:xfrm>
          <a:prstGeom prst="rect">
            <a:avLst/>
          </a:prstGeom>
        </p:spPr>
      </p:pic>
      <p:sp>
        <p:nvSpPr>
          <p:cNvPr id="5" name="4 - Ορθογώνιο"/>
          <p:cNvSpPr/>
          <p:nvPr/>
        </p:nvSpPr>
        <p:spPr>
          <a:xfrm>
            <a:off x="1518214" y="5572140"/>
            <a:ext cx="6840000" cy="861774"/>
          </a:xfrm>
          <a:prstGeom prst="rect">
            <a:avLst/>
          </a:prstGeom>
        </p:spPr>
        <p:txBody>
          <a:bodyPr wrap="square">
            <a:spAutoFit/>
          </a:bodyPr>
          <a:lstStyle/>
          <a:p>
            <a:r>
              <a:rPr lang="el-GR" sz="1800" dirty="0" smtClean="0"/>
              <a:t>«γεγονότα που παραδοσιακά συμβαίνουν εντός της τάξης τώρα λαμβάνουν χώρα εκτός της αίθουσας διδασκαλίας και αντίστροφα».</a:t>
            </a:r>
          </a:p>
          <a:p>
            <a:pPr algn="r"/>
            <a:r>
              <a:rPr lang="el-GR" sz="1400" dirty="0" err="1" smtClean="0"/>
              <a:t>Lage</a:t>
            </a:r>
            <a:r>
              <a:rPr lang="el-GR" sz="1400" dirty="0" smtClean="0"/>
              <a:t>, </a:t>
            </a:r>
            <a:r>
              <a:rPr lang="el-GR" sz="1400" dirty="0" err="1" smtClean="0"/>
              <a:t>Platt</a:t>
            </a:r>
            <a:r>
              <a:rPr lang="el-GR" sz="1400" dirty="0" smtClean="0"/>
              <a:t> </a:t>
            </a:r>
            <a:r>
              <a:rPr lang="el-GR" sz="1400" dirty="0" err="1" smtClean="0"/>
              <a:t>and</a:t>
            </a:r>
            <a:r>
              <a:rPr lang="el-GR" sz="1400" dirty="0" smtClean="0"/>
              <a:t> </a:t>
            </a:r>
            <a:r>
              <a:rPr lang="el-GR" sz="1400" dirty="0" err="1" smtClean="0"/>
              <a:t>Treglia</a:t>
            </a:r>
            <a:r>
              <a:rPr lang="el-GR" sz="1400" dirty="0" smtClean="0"/>
              <a:t> (2000) </a:t>
            </a:r>
            <a:endParaRPr lang="el-GR" sz="1400" dirty="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Ανεστραμμένη τάξη</a:t>
            </a:r>
          </a:p>
        </p:txBody>
      </p:sp>
      <p:sp>
        <p:nvSpPr>
          <p:cNvPr id="5" name="4 - Θέση περιεχομένου"/>
          <p:cNvSpPr>
            <a:spLocks noGrp="1"/>
          </p:cNvSpPr>
          <p:nvPr>
            <p:ph sz="half" idx="1"/>
          </p:nvPr>
        </p:nvSpPr>
        <p:spPr>
          <a:xfrm>
            <a:off x="785786" y="1857364"/>
            <a:ext cx="3871912" cy="4714908"/>
          </a:xfrm>
        </p:spPr>
        <p:txBody>
          <a:bodyPr>
            <a:noAutofit/>
          </a:bodyPr>
          <a:lstStyle/>
          <a:p>
            <a:pPr lvl="0">
              <a:lnSpc>
                <a:spcPct val="100000"/>
              </a:lnSpc>
              <a:buNone/>
            </a:pPr>
            <a:r>
              <a:rPr lang="el-GR" sz="1400" i="1" dirty="0" smtClean="0">
                <a:latin typeface="Times New Roman" pitchFamily="18" charset="0"/>
                <a:cs typeface="Times New Roman" pitchFamily="18" charset="0"/>
              </a:rPr>
              <a:t>Μαθητές:</a:t>
            </a:r>
          </a:p>
          <a:p>
            <a:pPr lvl="0">
              <a:lnSpc>
                <a:spcPct val="100000"/>
              </a:lnSpc>
            </a:pPr>
            <a:r>
              <a:rPr lang="el-GR" sz="1400" i="1" dirty="0" smtClean="0">
                <a:latin typeface="Times New Roman" pitchFamily="18" charset="0"/>
                <a:cs typeface="Times New Roman" pitchFamily="18" charset="0"/>
              </a:rPr>
              <a:t>καλύτερη αξιοποίηση του εκπαιδευτικού χρόνου</a:t>
            </a:r>
            <a:endParaRPr lang="el-GR" sz="1400" dirty="0" smtClean="0">
              <a:latin typeface="Times New Roman" pitchFamily="18" charset="0"/>
              <a:cs typeface="Times New Roman" pitchFamily="18" charset="0"/>
            </a:endParaRPr>
          </a:p>
          <a:p>
            <a:pPr lvl="0">
              <a:lnSpc>
                <a:spcPct val="100000"/>
              </a:lnSpc>
            </a:pPr>
            <a:r>
              <a:rPr lang="el-GR" sz="1400" i="1" dirty="0" smtClean="0">
                <a:latin typeface="Times New Roman" pitchFamily="18" charset="0"/>
                <a:cs typeface="Times New Roman" pitchFamily="18" charset="0"/>
              </a:rPr>
              <a:t>περισσότερος χρόνος για συνεργασία.</a:t>
            </a:r>
            <a:endParaRPr lang="el-GR" sz="1400" dirty="0" smtClean="0">
              <a:latin typeface="Times New Roman" pitchFamily="18" charset="0"/>
              <a:cs typeface="Times New Roman" pitchFamily="18" charset="0"/>
            </a:endParaRPr>
          </a:p>
          <a:p>
            <a:pPr lvl="0">
              <a:lnSpc>
                <a:spcPct val="100000"/>
              </a:lnSpc>
            </a:pPr>
            <a:r>
              <a:rPr lang="el-GR" sz="1400" i="1" dirty="0" smtClean="0">
                <a:latin typeface="Times New Roman" pitchFamily="18" charset="0"/>
                <a:cs typeface="Times New Roman" pitchFamily="18" charset="0"/>
              </a:rPr>
              <a:t>περισσότερος χρόνος για αλληλεπίδραση με τον δάσκαλο.</a:t>
            </a:r>
            <a:endParaRPr lang="el-GR" sz="1400" dirty="0" smtClean="0">
              <a:latin typeface="Times New Roman" pitchFamily="18" charset="0"/>
              <a:cs typeface="Times New Roman" pitchFamily="18" charset="0"/>
            </a:endParaRPr>
          </a:p>
          <a:p>
            <a:pPr lvl="0">
              <a:lnSpc>
                <a:spcPct val="100000"/>
              </a:lnSpc>
            </a:pPr>
            <a:r>
              <a:rPr lang="el-GR" sz="1400" i="1" dirty="0" smtClean="0">
                <a:latin typeface="Times New Roman" pitchFamily="18" charset="0"/>
                <a:cs typeface="Times New Roman" pitchFamily="18" charset="0"/>
              </a:rPr>
              <a:t>μελέτη με προσωπικό ρυθμό μάθησης</a:t>
            </a:r>
          </a:p>
          <a:p>
            <a:pPr lvl="0">
              <a:lnSpc>
                <a:spcPct val="100000"/>
              </a:lnSpc>
            </a:pPr>
            <a:r>
              <a:rPr lang="el-GR" sz="1400" i="1" dirty="0" smtClean="0">
                <a:latin typeface="Times New Roman" pitchFamily="18" charset="0"/>
                <a:cs typeface="Times New Roman" pitchFamily="18" charset="0"/>
              </a:rPr>
              <a:t>όχι απώλεια μαθημάτων</a:t>
            </a:r>
          </a:p>
          <a:p>
            <a:pPr lvl="0">
              <a:lnSpc>
                <a:spcPct val="100000"/>
              </a:lnSpc>
            </a:pPr>
            <a:r>
              <a:rPr lang="el-GR" sz="1400" i="1" dirty="0" smtClean="0">
                <a:latin typeface="Times New Roman" pitchFamily="18" charset="0"/>
                <a:cs typeface="Times New Roman" pitchFamily="18" charset="0"/>
              </a:rPr>
              <a:t>ευελιξία στο χρόνο</a:t>
            </a:r>
            <a:endParaRPr lang="el-GR" sz="1400" dirty="0" smtClean="0">
              <a:latin typeface="Times New Roman" pitchFamily="18" charset="0"/>
              <a:cs typeface="Times New Roman" pitchFamily="18" charset="0"/>
            </a:endParaRPr>
          </a:p>
          <a:p>
            <a:pPr lvl="0">
              <a:lnSpc>
                <a:spcPct val="100000"/>
              </a:lnSpc>
            </a:pPr>
            <a:r>
              <a:rPr lang="el-GR" sz="1400" i="1" dirty="0" smtClean="0">
                <a:latin typeface="Times New Roman" pitchFamily="18" charset="0"/>
                <a:cs typeface="Times New Roman" pitchFamily="18" charset="0"/>
              </a:rPr>
              <a:t>περισσότερες πηγές πληροφοριών</a:t>
            </a:r>
            <a:endParaRPr lang="el-GR" sz="1400" dirty="0" smtClean="0">
              <a:latin typeface="Times New Roman" pitchFamily="18" charset="0"/>
              <a:cs typeface="Times New Roman" pitchFamily="18" charset="0"/>
            </a:endParaRPr>
          </a:p>
          <a:p>
            <a:pPr lvl="0">
              <a:lnSpc>
                <a:spcPct val="100000"/>
              </a:lnSpc>
            </a:pPr>
            <a:r>
              <a:rPr lang="el-GR" sz="1400" i="1" dirty="0" smtClean="0">
                <a:latin typeface="Times New Roman" pitchFamily="18" charset="0"/>
                <a:cs typeface="Times New Roman" pitchFamily="18" charset="0"/>
              </a:rPr>
              <a:t>δυνατότητα διαφοροποιημένης διδασκαλίας</a:t>
            </a:r>
            <a:endParaRPr lang="el-GR" sz="1400" dirty="0" smtClean="0">
              <a:latin typeface="Times New Roman" pitchFamily="18" charset="0"/>
              <a:cs typeface="Times New Roman" pitchFamily="18" charset="0"/>
            </a:endParaRPr>
          </a:p>
          <a:p>
            <a:pPr lvl="0">
              <a:lnSpc>
                <a:spcPct val="100000"/>
              </a:lnSpc>
            </a:pPr>
            <a:r>
              <a:rPr lang="el-GR" sz="1400" i="1" dirty="0" smtClean="0">
                <a:latin typeface="Times New Roman" pitchFamily="18" charset="0"/>
                <a:cs typeface="Times New Roman" pitchFamily="18" charset="0"/>
              </a:rPr>
              <a:t>βαθύτερη γνώση του θέματος</a:t>
            </a:r>
            <a:endParaRPr lang="el-GR" sz="1400" dirty="0" smtClean="0">
              <a:latin typeface="Times New Roman" pitchFamily="18" charset="0"/>
              <a:cs typeface="Times New Roman" pitchFamily="18" charset="0"/>
            </a:endParaRPr>
          </a:p>
          <a:p>
            <a:pPr>
              <a:lnSpc>
                <a:spcPct val="100000"/>
              </a:lnSpc>
              <a:buNone/>
            </a:pPr>
            <a:endParaRPr lang="el-GR" sz="1400" dirty="0" smtClean="0">
              <a:latin typeface="Times New Roman" pitchFamily="18" charset="0"/>
              <a:cs typeface="Times New Roman" pitchFamily="18" charset="0"/>
            </a:endParaRPr>
          </a:p>
          <a:p>
            <a:pPr>
              <a:lnSpc>
                <a:spcPct val="100000"/>
              </a:lnSpc>
              <a:buNone/>
            </a:pPr>
            <a:r>
              <a:rPr lang="el-GR" sz="1400" dirty="0" smtClean="0">
                <a:latin typeface="Times New Roman" pitchFamily="18" charset="0"/>
                <a:cs typeface="Times New Roman" pitchFamily="18" charset="0"/>
              </a:rPr>
              <a:t>Εκπαιδευτικοί:</a:t>
            </a:r>
          </a:p>
          <a:p>
            <a:pPr lvl="0">
              <a:lnSpc>
                <a:spcPct val="100000"/>
              </a:lnSpc>
            </a:pPr>
            <a:r>
              <a:rPr lang="el-GR" sz="1400" i="1" dirty="0" smtClean="0">
                <a:latin typeface="Times New Roman" pitchFamily="18" charset="0"/>
                <a:cs typeface="Times New Roman" pitchFamily="18" charset="0"/>
              </a:rPr>
              <a:t>λιγότερη ενασχόληση με την εισήγηση</a:t>
            </a:r>
          </a:p>
          <a:p>
            <a:pPr>
              <a:lnSpc>
                <a:spcPct val="100000"/>
              </a:lnSpc>
            </a:pPr>
            <a:r>
              <a:rPr lang="el-GR" sz="1400" i="1" dirty="0" smtClean="0">
                <a:latin typeface="Times New Roman" pitchFamily="18" charset="0"/>
                <a:cs typeface="Times New Roman" pitchFamily="18" charset="0"/>
              </a:rPr>
              <a:t>καλύτερη αξιοποίηση χρόνου</a:t>
            </a:r>
            <a:endParaRPr lang="el-GR" sz="1400" dirty="0">
              <a:latin typeface="Times New Roman" pitchFamily="18" charset="0"/>
              <a:cs typeface="Times New Roman" pitchFamily="18" charset="0"/>
            </a:endParaRPr>
          </a:p>
        </p:txBody>
      </p:sp>
      <p:sp>
        <p:nvSpPr>
          <p:cNvPr id="6" name="5 - Θέση περιεχομένου"/>
          <p:cNvSpPr txBox="1">
            <a:spLocks/>
          </p:cNvSpPr>
          <p:nvPr/>
        </p:nvSpPr>
        <p:spPr>
          <a:xfrm>
            <a:off x="4786286" y="1857364"/>
            <a:ext cx="3886200" cy="4351338"/>
          </a:xfrm>
          <a:prstGeom prst="rect">
            <a:avLst/>
          </a:prstGeom>
        </p:spPr>
        <p:txBody>
          <a:bodyPr>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αναγκαιότητα τεχνολογικού εξοπλισμού</a:t>
            </a:r>
            <a:endParaRPr kumimoji="0" lang="el-GR" sz="1400" b="0" i="0" u="none" strike="noStrike" kern="1200" cap="none" spc="0" normalizeH="0" baseline="0" noProof="0" dirty="0" smtClean="0">
              <a:ln>
                <a:noFill/>
              </a:ln>
              <a:solidFill>
                <a:schemeClr val="tx1"/>
              </a:solidFill>
              <a:effectLst/>
              <a:uLnTx/>
              <a:uFillTx/>
              <a:cs typeface="Times New Roman"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χρόνος που δαπανάται μπροστά στην οθόνη</a:t>
            </a:r>
            <a:endParaRPr kumimoji="0" lang="el-GR" sz="1400" b="0" i="0" u="none" strike="noStrike" kern="1200" cap="none" spc="0" normalizeH="0" baseline="0" noProof="0" dirty="0" smtClean="0">
              <a:ln>
                <a:noFill/>
              </a:ln>
              <a:solidFill>
                <a:schemeClr val="tx1"/>
              </a:solidFill>
              <a:effectLst/>
              <a:uLnTx/>
              <a:uFillTx/>
              <a:cs typeface="Times New Roman"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πιθανός αποπροσανατολισμός λόγω διαδικτύου</a:t>
            </a:r>
            <a:endParaRPr kumimoji="0" lang="el-GR" sz="1400" b="0" i="0" u="none" strike="noStrike" kern="1200" cap="none" spc="0" normalizeH="0" baseline="0" noProof="0" dirty="0" smtClean="0">
              <a:ln>
                <a:noFill/>
              </a:ln>
              <a:solidFill>
                <a:schemeClr val="tx1"/>
              </a:solidFill>
              <a:effectLst/>
              <a:uLnTx/>
              <a:uFillTx/>
              <a:cs typeface="Times New Roman"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ενεργοποίηση των μαθητών πριν την τάξη</a:t>
            </a:r>
            <a:endParaRPr kumimoji="0" lang="el-GR" sz="1400" b="0" i="0" u="none" strike="noStrike" kern="1200" cap="none" spc="0" normalizeH="0" baseline="0" noProof="0" dirty="0" smtClean="0">
              <a:ln>
                <a:noFill/>
              </a:ln>
              <a:solidFill>
                <a:schemeClr val="tx1"/>
              </a:solidFill>
              <a:effectLst/>
              <a:uLnTx/>
              <a:uFillTx/>
              <a:cs typeface="Times New Roman"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μεγαλύτερη δέσμευση χρόνου από το μαθητή</a:t>
            </a:r>
            <a:endParaRPr kumimoji="0" lang="el-GR" sz="1400" b="0" i="0" u="none" strike="noStrike" kern="1200" cap="none" spc="0" normalizeH="0" baseline="0" noProof="0" dirty="0" smtClean="0">
              <a:ln>
                <a:noFill/>
              </a:ln>
              <a:solidFill>
                <a:schemeClr val="tx1"/>
              </a:solidFill>
              <a:effectLst/>
              <a:uLnTx/>
              <a:uFillTx/>
              <a:cs typeface="Times New Roman"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μείωση του ανθρώπινου στοιχείου</a:t>
            </a:r>
            <a:endParaRPr kumimoji="0" lang="el-GR" sz="1400" b="0" i="0" u="none" strike="noStrike" kern="1200" cap="none" spc="0" normalizeH="0" baseline="0" noProof="0" dirty="0" smtClean="0">
              <a:ln>
                <a:noFill/>
              </a:ln>
              <a:solidFill>
                <a:schemeClr val="tx1"/>
              </a:solidFill>
              <a:effectLst/>
              <a:uLnTx/>
              <a:uFillTx/>
              <a:cs typeface="Times New Roman" pitchFamily="18"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όχι άμεση διαθεσιμότητα</a:t>
            </a:r>
            <a:r>
              <a:rPr kumimoji="0" lang="el-GR" sz="1400" b="0" i="1" u="none" strike="noStrike" kern="1200" cap="none" spc="0" normalizeH="0" noProof="0" dirty="0" smtClean="0">
                <a:ln>
                  <a:noFill/>
                </a:ln>
                <a:solidFill>
                  <a:schemeClr val="tx1"/>
                </a:solidFill>
                <a:effectLst/>
                <a:uLnTx/>
                <a:uFillTx/>
                <a:cs typeface="Times New Roman" pitchFamily="18" charset="0"/>
              </a:rPr>
              <a:t> εκπαιδευτικού</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l-GR" sz="1400" b="0" i="1" u="none" strike="noStrike" kern="1200" cap="none" spc="0" normalizeH="0" baseline="0" noProof="0" dirty="0" smtClean="0">
                <a:ln>
                  <a:noFill/>
                </a:ln>
                <a:solidFill>
                  <a:schemeClr val="tx1"/>
                </a:solidFill>
                <a:effectLst/>
                <a:uLnTx/>
                <a:uFillTx/>
                <a:cs typeface="Times New Roman" pitchFamily="18" charset="0"/>
              </a:rPr>
              <a:t>ποιότητα του εκπαιδευτικού υλικού</a:t>
            </a:r>
            <a:endParaRPr kumimoji="0" lang="el-GR" sz="1400" b="0" i="0" u="none" strike="noStrike" kern="1200" cap="none" spc="0" normalizeH="0" baseline="0" noProof="0" dirty="0">
              <a:ln>
                <a:noFill/>
              </a:ln>
              <a:solidFill>
                <a:schemeClr val="tx1"/>
              </a:solidFill>
              <a:effectLst/>
              <a:uLnTx/>
              <a:uFillTx/>
              <a:cs typeface="Times New Roman" pitchFamily="18" charset="0"/>
            </a:endParaRPr>
          </a:p>
        </p:txBody>
      </p:sp>
      <p:sp>
        <p:nvSpPr>
          <p:cNvPr id="9" name="8 - TextBox"/>
          <p:cNvSpPr txBox="1"/>
          <p:nvPr/>
        </p:nvSpPr>
        <p:spPr>
          <a:xfrm>
            <a:off x="2143108" y="1076910"/>
            <a:ext cx="857256" cy="923330"/>
          </a:xfrm>
          <a:prstGeom prst="rect">
            <a:avLst/>
          </a:prstGeom>
          <a:noFill/>
        </p:spPr>
        <p:txBody>
          <a:bodyPr wrap="square" rtlCol="0">
            <a:spAutoFit/>
          </a:bodyPr>
          <a:lstStyle/>
          <a:p>
            <a:r>
              <a:rPr lang="el-GR" sz="5400" b="1" dirty="0" smtClean="0">
                <a:solidFill>
                  <a:schemeClr val="accent6">
                    <a:lumMod val="75000"/>
                  </a:schemeClr>
                </a:solidFill>
                <a:sym typeface="Wingdings 2"/>
              </a:rPr>
              <a:t></a:t>
            </a:r>
            <a:endParaRPr lang="el-GR" sz="5400" b="1" dirty="0">
              <a:solidFill>
                <a:schemeClr val="accent6">
                  <a:lumMod val="75000"/>
                </a:schemeClr>
              </a:solidFill>
            </a:endParaRPr>
          </a:p>
        </p:txBody>
      </p:sp>
      <p:sp>
        <p:nvSpPr>
          <p:cNvPr id="11" name="10 - Ορθογώνιο"/>
          <p:cNvSpPr/>
          <p:nvPr/>
        </p:nvSpPr>
        <p:spPr>
          <a:xfrm>
            <a:off x="6282578" y="1462074"/>
            <a:ext cx="504000" cy="1428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Μεθοδολογία έρευνας</a:t>
            </a:r>
          </a:p>
        </p:txBody>
      </p:sp>
      <p:sp>
        <p:nvSpPr>
          <p:cNvPr id="8" name="9 - Ορθογώνιο"/>
          <p:cNvSpPr/>
          <p:nvPr/>
        </p:nvSpPr>
        <p:spPr>
          <a:xfrm>
            <a:off x="1500166" y="1556792"/>
            <a:ext cx="6840760" cy="4493538"/>
          </a:xfrm>
          <a:prstGeom prst="rect">
            <a:avLst/>
          </a:prstGeom>
        </p:spPr>
        <p:txBody>
          <a:bodyPr wrap="square">
            <a:spAutoFit/>
          </a:bodyPr>
          <a:lstStyle/>
          <a:p>
            <a:pPr marL="361950" lvl="0" indent="-361950" fontAlgn="ctr"/>
            <a:r>
              <a:rPr lang="el-GR" dirty="0" smtClean="0"/>
              <a:t>Έρευνα δράση</a:t>
            </a:r>
          </a:p>
          <a:p>
            <a:pPr marL="542925" lvl="1" indent="-9525" fontAlgn="ctr"/>
            <a:r>
              <a:rPr lang="el-GR" sz="1800" i="1" dirty="0" smtClean="0"/>
              <a:t>«η έρευνα δράσης είναι ένα πρακτικός τρόπος να εξετάσει κάποιος την πρακτική του με στόχο να ελέγξει αν είναι όπως θα ήθελε και στη συνέχεια να τη βελτιώσει»    </a:t>
            </a:r>
            <a:r>
              <a:rPr lang="el-GR" sz="1600" dirty="0" err="1" smtClean="0"/>
              <a:t>McNiff</a:t>
            </a:r>
            <a:r>
              <a:rPr lang="el-GR" sz="1600" dirty="0" smtClean="0"/>
              <a:t> (1995) </a:t>
            </a:r>
            <a:endParaRPr lang="el-GR" sz="1800" dirty="0" smtClean="0"/>
          </a:p>
          <a:p>
            <a:endParaRPr lang="el-GR" dirty="0" smtClean="0"/>
          </a:p>
          <a:p>
            <a:r>
              <a:rPr lang="el-GR" dirty="0" smtClean="0"/>
              <a:t>Χαρακτηριστικά εκπαιδευτικής έρευνας δράσης:</a:t>
            </a:r>
          </a:p>
          <a:p>
            <a:pPr marL="447675" lvl="0" indent="-447675">
              <a:buFont typeface="Wingdings" pitchFamily="2" charset="2"/>
              <a:buChar char="ü"/>
            </a:pPr>
            <a:r>
              <a:rPr lang="el-GR" sz="2000" i="1" dirty="0" smtClean="0"/>
              <a:t>συμμετοχικός και συνεργατικός χαρακτήρας</a:t>
            </a:r>
          </a:p>
          <a:p>
            <a:pPr marL="447675" lvl="0" indent="-447675">
              <a:buFont typeface="Wingdings" pitchFamily="2" charset="2"/>
              <a:buChar char="ü"/>
            </a:pPr>
            <a:r>
              <a:rPr lang="el-GR" sz="2000" i="1" dirty="0" smtClean="0"/>
              <a:t>ενοποίηση διδασκαλίας και έρευνας και διασύνδεση θεωρίας και πράξης</a:t>
            </a:r>
          </a:p>
          <a:p>
            <a:pPr marL="447675" lvl="0" indent="-447675">
              <a:buFont typeface="Wingdings" pitchFamily="2" charset="2"/>
              <a:buChar char="ü"/>
            </a:pPr>
            <a:r>
              <a:rPr lang="el-GR" sz="2000" i="1" dirty="0" smtClean="0"/>
              <a:t>ανοικτή κυκλική-σπειροειδής διαδικασία</a:t>
            </a:r>
          </a:p>
          <a:p>
            <a:pPr marL="447675" lvl="0" indent="-447675">
              <a:buFont typeface="Wingdings" pitchFamily="2" charset="2"/>
              <a:buChar char="ü"/>
            </a:pPr>
            <a:r>
              <a:rPr lang="el-GR" sz="2000" i="1" dirty="0" smtClean="0"/>
              <a:t>στοχαστική και </a:t>
            </a:r>
            <a:r>
              <a:rPr lang="el-GR" sz="2000" i="1" dirty="0" err="1" smtClean="0"/>
              <a:t>αναστοχαστική</a:t>
            </a:r>
            <a:r>
              <a:rPr lang="el-GR" sz="2000" i="1" dirty="0" smtClean="0"/>
              <a:t> διάσταση</a:t>
            </a:r>
          </a:p>
          <a:p>
            <a:pPr marL="447675" lvl="0" indent="-447675">
              <a:buFont typeface="Wingdings" pitchFamily="2" charset="2"/>
              <a:buChar char="ü"/>
            </a:pPr>
            <a:r>
              <a:rPr lang="el-GR" sz="2000" i="1" dirty="0" smtClean="0"/>
              <a:t>σύνδεση με την επαγγελματική ανάπτυξη του εκπαιδευτικού</a:t>
            </a:r>
          </a:p>
          <a:p>
            <a:pPr marL="1819275" lvl="3" indent="-447675"/>
            <a:r>
              <a:rPr lang="el-GR" sz="1600" dirty="0" smtClean="0"/>
              <a:t>				Κατσαρού &amp; </a:t>
            </a:r>
            <a:r>
              <a:rPr lang="el-GR" sz="1600" dirty="0" err="1" smtClean="0"/>
              <a:t>Τσάφος</a:t>
            </a:r>
            <a:r>
              <a:rPr lang="el-GR" sz="1600" dirty="0" smtClean="0"/>
              <a:t> (2013) </a:t>
            </a:r>
            <a:r>
              <a:rPr lang="el-GR" sz="2000" i="1" dirty="0" smtClean="0"/>
              <a:t>				</a:t>
            </a:r>
            <a:endParaRPr lang="el-GR" sz="1600" i="1"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a:t>
            </a:r>
            <a:r>
              <a:rPr lang="el-GR" sz="3600" dirty="0" smtClean="0"/>
              <a:t>Σκοπός</a:t>
            </a:r>
            <a:endParaRPr lang="el-GR" sz="3600" b="1" dirty="0"/>
          </a:p>
        </p:txBody>
      </p:sp>
      <p:sp>
        <p:nvSpPr>
          <p:cNvPr id="4" name="9 - Ορθογώνιο"/>
          <p:cNvSpPr/>
          <p:nvPr/>
        </p:nvSpPr>
        <p:spPr>
          <a:xfrm>
            <a:off x="827584" y="1556792"/>
            <a:ext cx="7316316" cy="4154984"/>
          </a:xfrm>
          <a:prstGeom prst="rect">
            <a:avLst/>
          </a:prstGeom>
        </p:spPr>
        <p:txBody>
          <a:bodyPr wrap="square">
            <a:spAutoFit/>
          </a:bodyPr>
          <a:lstStyle/>
          <a:p>
            <a:pPr>
              <a:tabLst>
                <a:tab pos="360363" algn="l"/>
              </a:tabLst>
            </a:pPr>
            <a:r>
              <a:rPr lang="el-GR" sz="2000" dirty="0" smtClean="0"/>
              <a:t>	</a:t>
            </a:r>
            <a:r>
              <a:rPr lang="el-GR" dirty="0" smtClean="0"/>
              <a:t>Να διερευνηθούν:</a:t>
            </a:r>
          </a:p>
          <a:p>
            <a:pPr>
              <a:tabLst>
                <a:tab pos="360363" algn="l"/>
              </a:tabLst>
            </a:pPr>
            <a:endParaRPr lang="el-GR" dirty="0" smtClean="0"/>
          </a:p>
          <a:p>
            <a:pPr marL="452438">
              <a:buFont typeface="Arial" pitchFamily="34" charset="0"/>
              <a:buChar char="•"/>
              <a:tabLst>
                <a:tab pos="360363" algn="l"/>
              </a:tabLst>
            </a:pPr>
            <a:r>
              <a:rPr lang="el-GR" dirty="0" smtClean="0"/>
              <a:t>  </a:t>
            </a:r>
            <a:r>
              <a:rPr lang="el-GR" b="1" i="1" dirty="0" smtClean="0"/>
              <a:t>οι προϋποθέσεις </a:t>
            </a:r>
            <a:r>
              <a:rPr lang="el-GR" dirty="0" smtClean="0"/>
              <a:t>και </a:t>
            </a:r>
            <a:r>
              <a:rPr lang="el-GR" b="1" i="1" dirty="0" smtClean="0"/>
              <a:t>οι περιορισμοί </a:t>
            </a:r>
            <a:r>
              <a:rPr lang="el-GR" dirty="0" smtClean="0"/>
              <a:t>της εφαρμογής του μοντέλου της ανεστραμμένης τάξης, ως συμπληρωματικής ΕΞΑΕ, σε τάξη εσπερινού ΕΠΑΛ. </a:t>
            </a:r>
          </a:p>
          <a:p>
            <a:pPr marL="452438">
              <a:buFont typeface="Arial" pitchFamily="34" charset="0"/>
              <a:buChar char="•"/>
              <a:tabLst>
                <a:tab pos="360363" algn="l"/>
              </a:tabLst>
            </a:pPr>
            <a:endParaRPr lang="el-GR" dirty="0" smtClean="0"/>
          </a:p>
          <a:p>
            <a:pPr marL="452438">
              <a:buFont typeface="Arial" pitchFamily="34" charset="0"/>
              <a:buChar char="•"/>
              <a:tabLst>
                <a:tab pos="360363" algn="l"/>
              </a:tabLst>
            </a:pPr>
            <a:r>
              <a:rPr lang="el-GR" dirty="0" smtClean="0"/>
              <a:t>  η </a:t>
            </a:r>
            <a:r>
              <a:rPr lang="el-GR" b="1" i="1" dirty="0" smtClean="0"/>
              <a:t>συμβολή</a:t>
            </a:r>
            <a:r>
              <a:rPr lang="el-GR" dirty="0" smtClean="0"/>
              <a:t> του μοντέλου της ανεστραμμένης τάξης στην αύξηση του αυτοπροσδιορισμού των μαθητών, ιδιαίτερα όσο αφορά τις διαστάσεις της αυτονομίας, της ικανότητας (επάρκειας) και της κοινωνικής αλληλεπίδρασης. </a:t>
            </a:r>
            <a:endParaRPr lang="el-GR" dirty="0"/>
          </a:p>
        </p:txBody>
      </p:sp>
    </p:spTree>
    <p:extLst>
      <p:ext uri="{BB962C8B-B14F-4D97-AF65-F5344CB8AC3E}">
        <p14:creationId xmlns:p14="http://schemas.microsoft.com/office/powerpoint/2010/main" xmlns="" val="67264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Φάσεις της έρευνας δράσης</a:t>
            </a:r>
          </a:p>
        </p:txBody>
      </p:sp>
      <p:sp>
        <p:nvSpPr>
          <p:cNvPr id="8" name="9 - Ορθογώνιο"/>
          <p:cNvSpPr/>
          <p:nvPr/>
        </p:nvSpPr>
        <p:spPr>
          <a:xfrm>
            <a:off x="827584" y="1556792"/>
            <a:ext cx="6840760" cy="400110"/>
          </a:xfrm>
          <a:prstGeom prst="rect">
            <a:avLst/>
          </a:prstGeom>
        </p:spPr>
        <p:txBody>
          <a:bodyPr wrap="square">
            <a:spAutoFit/>
          </a:bodyPr>
          <a:lstStyle/>
          <a:p>
            <a:pPr marL="361950" lvl="0" indent="-361950" fontAlgn="ctr"/>
            <a:r>
              <a:rPr lang="el-GR" sz="2000" i="1" dirty="0" smtClean="0"/>
              <a:t>			</a:t>
            </a:r>
            <a:endParaRPr lang="el-GR" sz="1600" i="1" dirty="0" smtClean="0"/>
          </a:p>
        </p:txBody>
      </p:sp>
      <p:graphicFrame>
        <p:nvGraphicFramePr>
          <p:cNvPr id="4" name="3 - Διάγραμμα"/>
          <p:cNvGraphicFramePr/>
          <p:nvPr>
            <p:extLst>
              <p:ext uri="{D42A27DB-BD31-4B8C-83A1-F6EECF244321}">
                <p14:modId xmlns:p14="http://schemas.microsoft.com/office/powerpoint/2010/main" xmlns="" val="3792743755"/>
              </p:ext>
            </p:extLst>
          </p:nvPr>
        </p:nvGraphicFramePr>
        <p:xfrm>
          <a:off x="2000232" y="1571612"/>
          <a:ext cx="5668112" cy="3873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Συμμετέχοντες στην έρευνα</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graphicFrame>
        <p:nvGraphicFramePr>
          <p:cNvPr id="5" name="4 - Πίνακας"/>
          <p:cNvGraphicFramePr>
            <a:graphicFrameLocks noGrp="1"/>
          </p:cNvGraphicFramePr>
          <p:nvPr/>
        </p:nvGraphicFramePr>
        <p:xfrm>
          <a:off x="2285984" y="4143379"/>
          <a:ext cx="4214842" cy="1928827"/>
        </p:xfrm>
        <a:graphic>
          <a:graphicData uri="http://schemas.openxmlformats.org/drawingml/2006/table">
            <a:tbl>
              <a:tblPr/>
              <a:tblGrid>
                <a:gridCol w="1053322">
                  <a:extLst>
                    <a:ext uri="{9D8B030D-6E8A-4147-A177-3AD203B41FA5}">
                      <a16:colId xmlns:a16="http://schemas.microsoft.com/office/drawing/2014/main" xmlns="" val="20000"/>
                    </a:ext>
                  </a:extLst>
                </a:gridCol>
                <a:gridCol w="1053322">
                  <a:extLst>
                    <a:ext uri="{9D8B030D-6E8A-4147-A177-3AD203B41FA5}">
                      <a16:colId xmlns:a16="http://schemas.microsoft.com/office/drawing/2014/main" xmlns="" val="20001"/>
                    </a:ext>
                  </a:extLst>
                </a:gridCol>
                <a:gridCol w="1054099">
                  <a:extLst>
                    <a:ext uri="{9D8B030D-6E8A-4147-A177-3AD203B41FA5}">
                      <a16:colId xmlns:a16="http://schemas.microsoft.com/office/drawing/2014/main" xmlns="" val="20002"/>
                    </a:ext>
                  </a:extLst>
                </a:gridCol>
                <a:gridCol w="1054099">
                  <a:extLst>
                    <a:ext uri="{9D8B030D-6E8A-4147-A177-3AD203B41FA5}">
                      <a16:colId xmlns:a16="http://schemas.microsoft.com/office/drawing/2014/main" xmlns="" val="20003"/>
                    </a:ext>
                  </a:extLst>
                </a:gridCol>
              </a:tblGrid>
              <a:tr h="413319">
                <a:tc>
                  <a:txBody>
                    <a:bodyPr/>
                    <a:lstStyle/>
                    <a:p>
                      <a:pPr algn="just">
                        <a:lnSpc>
                          <a:spcPct val="150000"/>
                        </a:lnSpc>
                        <a:spcAft>
                          <a:spcPts val="0"/>
                        </a:spcAft>
                      </a:pPr>
                      <a:endParaRPr lang="el-GR"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100" b="1">
                          <a:latin typeface="Times New Roman"/>
                          <a:ea typeface="Times New Roman"/>
                          <a:cs typeface="Times New Roman"/>
                        </a:rPr>
                        <a:t>Άνδρες</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100" b="1">
                          <a:latin typeface="Times New Roman"/>
                          <a:ea typeface="Times New Roman"/>
                          <a:cs typeface="Times New Roman"/>
                        </a:rPr>
                        <a:t>Γυναίκες</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100" b="1">
                          <a:latin typeface="Times New Roman"/>
                          <a:ea typeface="Times New Roman"/>
                          <a:cs typeface="Times New Roman"/>
                        </a:rPr>
                        <a:t>Σύνολο</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378877">
                <a:tc>
                  <a:txBody>
                    <a:bodyPr/>
                    <a:lstStyle/>
                    <a:p>
                      <a:pPr algn="just">
                        <a:lnSpc>
                          <a:spcPct val="150000"/>
                        </a:lnSpc>
                        <a:spcAft>
                          <a:spcPts val="0"/>
                        </a:spcAft>
                      </a:pPr>
                      <a:r>
                        <a:rPr lang="el-GR" sz="1100" b="1">
                          <a:latin typeface="Times New Roman"/>
                          <a:ea typeface="Times New Roman"/>
                          <a:cs typeface="Times New Roman"/>
                        </a:rPr>
                        <a:t>19-26</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1</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1</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2</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1"/>
                  </a:ext>
                </a:extLst>
              </a:tr>
              <a:tr h="378877">
                <a:tc>
                  <a:txBody>
                    <a:bodyPr/>
                    <a:lstStyle/>
                    <a:p>
                      <a:pPr algn="just">
                        <a:lnSpc>
                          <a:spcPct val="150000"/>
                        </a:lnSpc>
                        <a:spcAft>
                          <a:spcPts val="0"/>
                        </a:spcAft>
                      </a:pPr>
                      <a:r>
                        <a:rPr lang="el-GR" sz="1100" b="1">
                          <a:latin typeface="Times New Roman"/>
                          <a:ea typeface="Times New Roman"/>
                          <a:cs typeface="Times New Roman"/>
                        </a:rPr>
                        <a:t>34-43</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2</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2</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4</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378877">
                <a:tc>
                  <a:txBody>
                    <a:bodyPr/>
                    <a:lstStyle/>
                    <a:p>
                      <a:pPr algn="just">
                        <a:lnSpc>
                          <a:spcPct val="150000"/>
                        </a:lnSpc>
                        <a:spcAft>
                          <a:spcPts val="0"/>
                        </a:spcAft>
                      </a:pPr>
                      <a:r>
                        <a:rPr lang="el-GR" sz="1100" b="1" dirty="0">
                          <a:latin typeface="Times New Roman"/>
                          <a:ea typeface="Times New Roman"/>
                          <a:cs typeface="Times New Roman"/>
                        </a:rPr>
                        <a:t>44-50</a:t>
                      </a:r>
                      <a:endParaRPr lang="el-GR"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0</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2</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100">
                          <a:latin typeface="Times New Roman"/>
                          <a:ea typeface="Times New Roman"/>
                          <a:cs typeface="Times New Roman"/>
                        </a:rPr>
                        <a:t>2</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378877">
                <a:tc>
                  <a:txBody>
                    <a:bodyPr/>
                    <a:lstStyle/>
                    <a:p>
                      <a:pPr algn="just">
                        <a:lnSpc>
                          <a:spcPct val="150000"/>
                        </a:lnSpc>
                        <a:spcAft>
                          <a:spcPts val="0"/>
                        </a:spcAft>
                      </a:pPr>
                      <a:r>
                        <a:rPr lang="el-GR" sz="1100" b="1">
                          <a:latin typeface="Times New Roman"/>
                          <a:ea typeface="Times New Roman"/>
                          <a:cs typeface="Times New Roman"/>
                        </a:rPr>
                        <a:t>Σύνολο</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l-GR" sz="1100" b="1" dirty="0">
                          <a:latin typeface="Times New Roman"/>
                          <a:ea typeface="Times New Roman"/>
                          <a:cs typeface="Times New Roman"/>
                        </a:rPr>
                        <a:t>3</a:t>
                      </a:r>
                      <a:endParaRPr lang="el-GR"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l-GR" sz="1100" b="1">
                          <a:latin typeface="Times New Roman"/>
                          <a:ea typeface="Times New Roman"/>
                          <a:cs typeface="Times New Roman"/>
                        </a:rPr>
                        <a:t>5</a:t>
                      </a:r>
                      <a:endParaRPr lang="el-GR"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Aft>
                          <a:spcPts val="0"/>
                        </a:spcAft>
                      </a:pPr>
                      <a:r>
                        <a:rPr lang="el-GR" sz="1100" b="1" dirty="0">
                          <a:latin typeface="Times New Roman"/>
                          <a:ea typeface="Times New Roman"/>
                          <a:cs typeface="Times New Roman"/>
                        </a:rPr>
                        <a:t>8</a:t>
                      </a:r>
                      <a:endParaRPr lang="el-GR"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bl>
          </a:graphicData>
        </a:graphic>
      </p:graphicFrame>
      <p:sp>
        <p:nvSpPr>
          <p:cNvPr id="6" name="9 - Ορθογώνιο"/>
          <p:cNvSpPr/>
          <p:nvPr/>
        </p:nvSpPr>
        <p:spPr>
          <a:xfrm>
            <a:off x="827584" y="1556792"/>
            <a:ext cx="7459192" cy="2308324"/>
          </a:xfrm>
          <a:prstGeom prst="rect">
            <a:avLst/>
          </a:prstGeom>
        </p:spPr>
        <p:txBody>
          <a:bodyPr wrap="square">
            <a:spAutoFit/>
          </a:bodyPr>
          <a:lstStyle/>
          <a:p>
            <a:pPr marL="361950" lvl="0" indent="-361950" fontAlgn="ctr">
              <a:buFont typeface="Wingdings" pitchFamily="2" charset="2"/>
              <a:buChar char="Ø"/>
            </a:pPr>
            <a:r>
              <a:rPr lang="el-GR" dirty="0" smtClean="0"/>
              <a:t>Μαθητές: Γ τάξης 4</a:t>
            </a:r>
            <a:r>
              <a:rPr lang="el-GR" baseline="30000" dirty="0" smtClean="0"/>
              <a:t>ου</a:t>
            </a:r>
            <a:r>
              <a:rPr lang="el-GR" dirty="0" smtClean="0"/>
              <a:t> Εσπερινού ΕΠΑΛ Ηρακλείου, ειδικότητα εφαρμογών λογισμικού</a:t>
            </a:r>
          </a:p>
          <a:p>
            <a:pPr marL="361950" lvl="0" indent="-361950" fontAlgn="ctr">
              <a:buFont typeface="Wingdings" pitchFamily="2" charset="2"/>
              <a:buChar char="Ø"/>
            </a:pPr>
            <a:r>
              <a:rPr lang="el-GR" dirty="0" smtClean="0"/>
              <a:t>Μάθημα: Αρχές Προγραμματισμού</a:t>
            </a:r>
          </a:p>
          <a:p>
            <a:pPr marL="361950" lvl="0" indent="-361950" fontAlgn="ctr">
              <a:buFont typeface="Wingdings" pitchFamily="2" charset="2"/>
              <a:buChar char="Ø"/>
            </a:pPr>
            <a:r>
              <a:rPr lang="el-GR" dirty="0" smtClean="0"/>
              <a:t>Περίοδος: Μάιος 2018</a:t>
            </a:r>
          </a:p>
          <a:p>
            <a:pPr marL="361950" lvl="0" indent="-361950" fontAlgn="ctr">
              <a:buFont typeface="Wingdings" pitchFamily="2" charset="2"/>
              <a:buChar char="Ø"/>
            </a:pPr>
            <a:r>
              <a:rPr lang="el-GR" dirty="0" smtClean="0"/>
              <a:t>Σύνολο μαθητών:8</a:t>
            </a:r>
          </a:p>
          <a:p>
            <a:pPr marL="361950" lvl="0" indent="-361950" fontAlgn="ctr">
              <a:buFont typeface="Wingdings" pitchFamily="2" charset="2"/>
              <a:buChar char="Ø"/>
            </a:pPr>
            <a:r>
              <a:rPr lang="el-GR" dirty="0" smtClean="0"/>
              <a:t>Τόπος διεξαγωγής: αίθουσα εργαστηρίου πληροφορικής</a:t>
            </a: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Μέσα συλλογής δεδομένων</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572174"/>
            <a:ext cx="7143800" cy="4154984"/>
          </a:xfrm>
          <a:prstGeom prst="rect">
            <a:avLst/>
          </a:prstGeom>
        </p:spPr>
        <p:txBody>
          <a:bodyPr wrap="square">
            <a:spAutoFit/>
          </a:bodyPr>
          <a:lstStyle/>
          <a:p>
            <a:pPr marL="361950" lvl="0" indent="-361950" fontAlgn="ctr">
              <a:buFont typeface="Wingdings" pitchFamily="2" charset="2"/>
              <a:buChar char="Ø"/>
            </a:pPr>
            <a:r>
              <a:rPr lang="el-GR" dirty="0" smtClean="0"/>
              <a:t>ερωτηματολόγιο μαθητών</a:t>
            </a:r>
          </a:p>
          <a:p>
            <a:pPr marL="361950" lvl="0" indent="-361950" fontAlgn="ctr">
              <a:buFont typeface="Wingdings" pitchFamily="2" charset="2"/>
              <a:buChar char="Ø"/>
            </a:pPr>
            <a:r>
              <a:rPr lang="el-GR" dirty="0" smtClean="0"/>
              <a:t>δεδομένα καταγραφής του συστήματος LMS</a:t>
            </a:r>
          </a:p>
          <a:p>
            <a:pPr marL="361950" lvl="0" indent="-361950" fontAlgn="ctr">
              <a:buFont typeface="Wingdings" pitchFamily="2" charset="2"/>
              <a:buChar char="Ø"/>
            </a:pPr>
            <a:r>
              <a:rPr lang="el-GR" dirty="0" smtClean="0"/>
              <a:t>ημερολόγιο καθηγητή </a:t>
            </a:r>
          </a:p>
          <a:p>
            <a:pPr marL="361950" lvl="0" indent="-361950" fontAlgn="ctr">
              <a:buFont typeface="Wingdings" pitchFamily="2" charset="2"/>
              <a:buChar char="Ø"/>
            </a:pPr>
            <a:r>
              <a:rPr lang="el-GR" dirty="0" err="1" smtClean="0"/>
              <a:t>ημιδομημένες</a:t>
            </a:r>
            <a:r>
              <a:rPr lang="el-GR" dirty="0" smtClean="0"/>
              <a:t> συνεντεύξεις των μαθητών</a:t>
            </a:r>
          </a:p>
          <a:p>
            <a:pPr marL="361950" lvl="0" indent="-361950" fontAlgn="ctr">
              <a:buFont typeface="Wingdings" pitchFamily="2" charset="2"/>
              <a:buChar char="Ø"/>
            </a:pPr>
            <a:r>
              <a:rPr lang="el-GR" dirty="0" smtClean="0"/>
              <a:t>παρατηρήσεις κριτικής φίλης</a:t>
            </a:r>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r>
              <a:rPr lang="el-GR" b="1" dirty="0" smtClean="0"/>
              <a:t>Εγκυρότητα – αξιοπιστία  της έρευνας:  </a:t>
            </a:r>
          </a:p>
          <a:p>
            <a:pPr marL="441325" lvl="1" indent="15875" fontAlgn="ctr"/>
            <a:r>
              <a:rPr lang="el-GR" dirty="0" smtClean="0"/>
              <a:t>«</a:t>
            </a:r>
            <a:r>
              <a:rPr lang="el-GR" dirty="0" err="1" smtClean="0"/>
              <a:t>τριγωνοποίηση</a:t>
            </a:r>
            <a:r>
              <a:rPr lang="el-GR" dirty="0" smtClean="0"/>
              <a:t>» δεδομένων για πολύπλευρη μελέτη και αξιόπιστη ερμηνεία</a:t>
            </a:r>
          </a:p>
          <a:p>
            <a:pPr marL="361950" lvl="0" indent="-361950" fontAlgn="ctr">
              <a:buFont typeface="Wingdings" pitchFamily="2" charset="2"/>
              <a:buChar char="Ø"/>
            </a:pPr>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Στάδια ερευνητικής διαδικασίας</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556792"/>
            <a:ext cx="6840760" cy="461665"/>
          </a:xfrm>
          <a:prstGeom prst="rect">
            <a:avLst/>
          </a:prstGeom>
        </p:spPr>
        <p:txBody>
          <a:bodyPr wrap="square">
            <a:spAutoFit/>
          </a:bodyPr>
          <a:lstStyle/>
          <a:p>
            <a:pPr marL="361950" lvl="0" indent="-361950" fontAlgn="ctr">
              <a:buFont typeface="Wingdings" pitchFamily="2" charset="2"/>
              <a:buChar char="Ø"/>
            </a:pPr>
            <a:r>
              <a:rPr lang="el-GR" dirty="0" smtClean="0"/>
              <a:t>χρήση του μοντέλου του </a:t>
            </a:r>
            <a:r>
              <a:rPr lang="el-GR" dirty="0" err="1" smtClean="0"/>
              <a:t>Kemmis</a:t>
            </a:r>
            <a:r>
              <a:rPr lang="el-GR" dirty="0" smtClean="0"/>
              <a:t> </a:t>
            </a:r>
          </a:p>
        </p:txBody>
      </p:sp>
      <p:pic>
        <p:nvPicPr>
          <p:cNvPr id="5" name="4 - Εικόνα"/>
          <p:cNvPicPr/>
          <p:nvPr/>
        </p:nvPicPr>
        <p:blipFill>
          <a:blip r:embed="rId3">
            <a:extLst>
              <a:ext uri="{28A0092B-C50C-407E-A947-70E740481C1C}">
                <a14:useLocalDpi xmlns:a14="http://schemas.microsoft.com/office/drawing/2010/main" xmlns="" val="0"/>
              </a:ext>
            </a:extLst>
          </a:blip>
          <a:stretch>
            <a:fillRect/>
          </a:stretch>
        </p:blipFill>
        <p:spPr>
          <a:xfrm>
            <a:off x="2357422" y="2285992"/>
            <a:ext cx="3683479" cy="3683479"/>
          </a:xfrm>
          <a:prstGeom prst="rect">
            <a:avLst/>
          </a:prstGeom>
        </p:spPr>
      </p:pic>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Χρονοδιάγραμμα εργασιών</a:t>
            </a:r>
          </a:p>
        </p:txBody>
      </p:sp>
      <p:graphicFrame>
        <p:nvGraphicFramePr>
          <p:cNvPr id="5" name="4 - Πίνακας"/>
          <p:cNvGraphicFramePr>
            <a:graphicFrameLocks noGrp="1"/>
          </p:cNvGraphicFramePr>
          <p:nvPr/>
        </p:nvGraphicFramePr>
        <p:xfrm>
          <a:off x="1524000" y="1902869"/>
          <a:ext cx="6548462" cy="3812148"/>
        </p:xfrm>
        <a:graphic>
          <a:graphicData uri="http://schemas.openxmlformats.org/drawingml/2006/table">
            <a:tbl>
              <a:tblPr/>
              <a:tblGrid>
                <a:gridCol w="982498">
                  <a:extLst>
                    <a:ext uri="{9D8B030D-6E8A-4147-A177-3AD203B41FA5}">
                      <a16:colId xmlns:a16="http://schemas.microsoft.com/office/drawing/2014/main" xmlns="" val="20000"/>
                    </a:ext>
                  </a:extLst>
                </a:gridCol>
                <a:gridCol w="982498">
                  <a:extLst>
                    <a:ext uri="{9D8B030D-6E8A-4147-A177-3AD203B41FA5}">
                      <a16:colId xmlns:a16="http://schemas.microsoft.com/office/drawing/2014/main" xmlns="" val="20001"/>
                    </a:ext>
                  </a:extLst>
                </a:gridCol>
                <a:gridCol w="2291733">
                  <a:extLst>
                    <a:ext uri="{9D8B030D-6E8A-4147-A177-3AD203B41FA5}">
                      <a16:colId xmlns:a16="http://schemas.microsoft.com/office/drawing/2014/main" xmlns="" val="20002"/>
                    </a:ext>
                  </a:extLst>
                </a:gridCol>
                <a:gridCol w="2291733">
                  <a:extLst>
                    <a:ext uri="{9D8B030D-6E8A-4147-A177-3AD203B41FA5}">
                      <a16:colId xmlns:a16="http://schemas.microsoft.com/office/drawing/2014/main" xmlns="" val="20003"/>
                    </a:ext>
                  </a:extLst>
                </a:gridCol>
              </a:tblGrid>
              <a:tr h="435769">
                <a:tc gridSpan="4">
                  <a:txBody>
                    <a:bodyPr/>
                    <a:lstStyle/>
                    <a:p>
                      <a:pPr algn="ctr">
                        <a:spcAft>
                          <a:spcPts val="0"/>
                        </a:spcAft>
                      </a:pPr>
                      <a:r>
                        <a:rPr lang="el-GR" sz="900" b="1" dirty="0">
                          <a:solidFill>
                            <a:srgbClr val="FFFFFF"/>
                          </a:solidFill>
                          <a:latin typeface="Times New Roman"/>
                          <a:ea typeface="Times New Roman"/>
                          <a:cs typeface="Times New Roman"/>
                        </a:rPr>
                        <a:t>Φάση 1</a:t>
                      </a:r>
                      <a:r>
                        <a:rPr lang="el-GR" sz="900" b="1" baseline="30000" dirty="0">
                          <a:solidFill>
                            <a:srgbClr val="FFFFFF"/>
                          </a:solidFill>
                          <a:latin typeface="Times New Roman"/>
                          <a:ea typeface="Times New Roman"/>
                          <a:cs typeface="Times New Roman"/>
                        </a:rPr>
                        <a:t>η</a:t>
                      </a:r>
                      <a:r>
                        <a:rPr lang="el-GR" sz="900" b="1" dirty="0">
                          <a:solidFill>
                            <a:srgbClr val="FFFFFF"/>
                          </a:solidFill>
                          <a:latin typeface="Times New Roman"/>
                          <a:ea typeface="Times New Roman"/>
                          <a:cs typeface="Times New Roman"/>
                        </a:rPr>
                        <a:t> («Εισαγωγή στις λίστες»)</a:t>
                      </a:r>
                      <a:endParaRPr lang="el-GR" sz="1000" dirty="0">
                        <a:latin typeface="Calibri"/>
                        <a:ea typeface="Times New Roman"/>
                        <a:cs typeface="Times New Roman"/>
                      </a:endParaRPr>
                    </a:p>
                  </a:txBody>
                  <a:tcPr marL="57530" marR="5753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435769">
                <a:tc rowSpan="5">
                  <a:txBody>
                    <a:bodyPr/>
                    <a:lstStyle/>
                    <a:p>
                      <a:pPr algn="ctr">
                        <a:spcAft>
                          <a:spcPts val="0"/>
                        </a:spcAft>
                      </a:pPr>
                      <a:r>
                        <a:rPr lang="en-US" sz="900">
                          <a:latin typeface="Times New Roman"/>
                          <a:ea typeface="Times New Roman"/>
                          <a:cs typeface="Times New Roman"/>
                        </a:rPr>
                        <a:t>2</a:t>
                      </a:r>
                      <a:r>
                        <a:rPr lang="el-GR" sz="900">
                          <a:latin typeface="Times New Roman"/>
                          <a:ea typeface="Times New Roman"/>
                          <a:cs typeface="Times New Roman"/>
                        </a:rPr>
                        <a:t>/5/2018</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Πριν την τάξη</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20΄</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Αλληλεπίδραση με το </a:t>
                      </a:r>
                      <a:r>
                        <a:rPr lang="en-US" sz="900">
                          <a:latin typeface="Times New Roman"/>
                          <a:ea typeface="Times New Roman"/>
                          <a:cs typeface="Times New Roman"/>
                        </a:rPr>
                        <a:t>LMSChamilo</a:t>
                      </a:r>
                      <a:r>
                        <a:rPr lang="el-GR" sz="900">
                          <a:latin typeface="Times New Roman"/>
                          <a:ea typeface="Times New Roman"/>
                          <a:cs typeface="Times New Roman"/>
                        </a:rPr>
                        <a:t>.</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94316">
                <a:tc vMerge="1">
                  <a:txBody>
                    <a:bodyPr/>
                    <a:lstStyle/>
                    <a:p>
                      <a:endParaRPr lang="el-GR"/>
                    </a:p>
                  </a:txBody>
                  <a:tcPr/>
                </a:tc>
                <a:tc rowSpan="4">
                  <a:txBody>
                    <a:bodyPr/>
                    <a:lstStyle/>
                    <a:p>
                      <a:pPr algn="ctr">
                        <a:spcAft>
                          <a:spcPts val="0"/>
                        </a:spcAft>
                      </a:pPr>
                      <a:r>
                        <a:rPr lang="el-GR" sz="900">
                          <a:latin typeface="Times New Roman"/>
                          <a:ea typeface="Times New Roman"/>
                          <a:cs typeface="Times New Roman"/>
                        </a:rPr>
                        <a:t>Μέσα στην τάξη</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5΄</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Δραστηριότητα για έλεγχο του βαθμού κατανόησης της ύλης</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61305">
                <a:tc vMerge="1">
                  <a:txBody>
                    <a:bodyPr/>
                    <a:lstStyle/>
                    <a:p>
                      <a:endParaRPr lang="el-GR"/>
                    </a:p>
                  </a:txBody>
                  <a:tcPr/>
                </a:tc>
                <a:tc vMerge="1">
                  <a:txBody>
                    <a:bodyPr/>
                    <a:lstStyle/>
                    <a:p>
                      <a:endParaRPr lang="el-GR"/>
                    </a:p>
                  </a:txBody>
                  <a:tcPr/>
                </a:tc>
                <a:tc>
                  <a:txBody>
                    <a:bodyPr/>
                    <a:lstStyle/>
                    <a:p>
                      <a:pPr algn="ctr">
                        <a:spcAft>
                          <a:spcPts val="0"/>
                        </a:spcAft>
                      </a:pPr>
                      <a:r>
                        <a:rPr lang="el-GR" sz="900" dirty="0">
                          <a:latin typeface="Times New Roman"/>
                          <a:ea typeface="Times New Roman"/>
                          <a:cs typeface="Times New Roman"/>
                        </a:rPr>
                        <a:t>10΄</a:t>
                      </a:r>
                      <a:endParaRPr lang="el-GR" sz="1000" dirty="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Διαλεύκανση παρερμηνειών 1</a:t>
                      </a:r>
                      <a:r>
                        <a:rPr lang="el-GR" sz="900" baseline="30000">
                          <a:latin typeface="Times New Roman"/>
                          <a:ea typeface="Times New Roman"/>
                          <a:cs typeface="Times New Roman"/>
                        </a:rPr>
                        <a:t>ης</a:t>
                      </a:r>
                      <a:r>
                        <a:rPr lang="el-GR" sz="900">
                          <a:latin typeface="Times New Roman"/>
                          <a:ea typeface="Times New Roman"/>
                          <a:cs typeface="Times New Roman"/>
                        </a:rPr>
                        <a:t> ενότητας και διευκρίνιση δύσκολων σημείων.</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53732">
                <a:tc vMerge="1">
                  <a:txBody>
                    <a:bodyPr/>
                    <a:lstStyle/>
                    <a:p>
                      <a:endParaRPr lang="el-GR"/>
                    </a:p>
                  </a:txBody>
                  <a:tcPr/>
                </a:tc>
                <a:tc vMerge="1">
                  <a:txBody>
                    <a:bodyPr/>
                    <a:lstStyle/>
                    <a:p>
                      <a:endParaRPr lang="el-GR"/>
                    </a:p>
                  </a:txBody>
                  <a:tcPr/>
                </a:tc>
                <a:tc>
                  <a:txBody>
                    <a:bodyPr/>
                    <a:lstStyle/>
                    <a:p>
                      <a:pPr algn="ctr">
                        <a:spcAft>
                          <a:spcPts val="0"/>
                        </a:spcAft>
                      </a:pPr>
                      <a:r>
                        <a:rPr lang="el-GR" sz="900">
                          <a:latin typeface="Times New Roman"/>
                          <a:ea typeface="Times New Roman"/>
                          <a:cs typeface="Times New Roman"/>
                        </a:rPr>
                        <a:t>40</a:t>
                      </a:r>
                      <a:r>
                        <a:rPr lang="en-US" sz="900">
                          <a:latin typeface="Times New Roman"/>
                          <a:ea typeface="Times New Roman"/>
                          <a:cs typeface="Times New Roman"/>
                        </a:rPr>
                        <a:t>΄</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Ομαδοσυνεργατικές εργασίες σε λίστες διαφόρων τύπων δεδομένων.</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59719">
                <a:tc vMerge="1">
                  <a:txBody>
                    <a:bodyPr/>
                    <a:lstStyle/>
                    <a:p>
                      <a:endParaRPr lang="el-GR"/>
                    </a:p>
                  </a:txBody>
                  <a:tcPr/>
                </a:tc>
                <a:tc vMerge="1">
                  <a:txBody>
                    <a:bodyPr/>
                    <a:lstStyle/>
                    <a:p>
                      <a:endParaRPr lang="el-GR"/>
                    </a:p>
                  </a:txBody>
                  <a:tcPr/>
                </a:tc>
                <a:tc>
                  <a:txBody>
                    <a:bodyPr/>
                    <a:lstStyle/>
                    <a:p>
                      <a:pPr algn="ctr">
                        <a:spcAft>
                          <a:spcPts val="0"/>
                        </a:spcAft>
                      </a:pPr>
                      <a:r>
                        <a:rPr lang="el-GR" sz="900">
                          <a:latin typeface="Times New Roman"/>
                          <a:ea typeface="Times New Roman"/>
                          <a:cs typeface="Times New Roman"/>
                        </a:rPr>
                        <a:t>5΄</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a:txBody>
                    <a:bodyPr/>
                    <a:lstStyle/>
                    <a:p>
                      <a:pPr algn="ctr">
                        <a:spcAft>
                          <a:spcPts val="0"/>
                        </a:spcAft>
                      </a:pPr>
                      <a:r>
                        <a:rPr lang="el-GR" sz="900">
                          <a:latin typeface="Times New Roman"/>
                          <a:ea typeface="Times New Roman"/>
                          <a:cs typeface="Times New Roman"/>
                        </a:rPr>
                        <a:t>Παρουσίαση εργασιών</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35769">
                <a:tc gridSpan="4">
                  <a:txBody>
                    <a:bodyPr/>
                    <a:lstStyle/>
                    <a:p>
                      <a:pPr algn="ctr">
                        <a:spcAft>
                          <a:spcPts val="0"/>
                        </a:spcAft>
                      </a:pPr>
                      <a:r>
                        <a:rPr lang="el-GR" sz="900">
                          <a:latin typeface="Times New Roman"/>
                          <a:ea typeface="Times New Roman"/>
                          <a:cs typeface="Times New Roman"/>
                        </a:rPr>
                        <a:t>Στοχασμός</a:t>
                      </a:r>
                      <a:endParaRPr lang="el-GR" sz="100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FFFFFF"/>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6"/>
                  </a:ext>
                </a:extLst>
              </a:tr>
              <a:tr h="435769">
                <a:tc gridSpan="4">
                  <a:txBody>
                    <a:bodyPr/>
                    <a:lstStyle/>
                    <a:p>
                      <a:pPr algn="ctr">
                        <a:spcAft>
                          <a:spcPts val="0"/>
                        </a:spcAft>
                      </a:pPr>
                      <a:r>
                        <a:rPr lang="el-GR" sz="900" dirty="0">
                          <a:latin typeface="Times New Roman"/>
                          <a:ea typeface="Times New Roman"/>
                          <a:cs typeface="Times New Roman"/>
                        </a:rPr>
                        <a:t>Πραγματοποίηση διορθώσεων – βελτιώσεων στο ερευνητικό σχεδιασμό</a:t>
                      </a:r>
                      <a:endParaRPr lang="el-GR" sz="1000" dirty="0">
                        <a:latin typeface="Calibri"/>
                        <a:ea typeface="Times New Roman"/>
                        <a:cs typeface="Times New Roman"/>
                      </a:endParaRPr>
                    </a:p>
                  </a:txBody>
                  <a:tcPr marL="57530" marR="5753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D3DFEE"/>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Σχεδιασμός του περιβάλλοντος στο LMS </a:t>
            </a:r>
            <a:r>
              <a:rPr lang="el-GR" sz="3600" dirty="0" err="1" smtClean="0"/>
              <a:t>Chamilo</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5" name="4 - Θέση περιεχομένου"/>
          <p:cNvSpPr>
            <a:spLocks noGrp="1"/>
          </p:cNvSpPr>
          <p:nvPr>
            <p:ph sz="half" idx="1"/>
          </p:nvPr>
        </p:nvSpPr>
        <p:spPr>
          <a:xfrm>
            <a:off x="757266" y="1428736"/>
            <a:ext cx="3871912" cy="4714908"/>
          </a:xfrm>
        </p:spPr>
        <p:txBody>
          <a:bodyPr>
            <a:noAutofit/>
          </a:bodyPr>
          <a:lstStyle/>
          <a:p>
            <a:pPr marL="0" lvl="0" indent="0" fontAlgn="ctr">
              <a:buNone/>
            </a:pPr>
            <a:r>
              <a:rPr lang="el-GR" sz="1600" b="1" dirty="0" smtClean="0">
                <a:latin typeface="Times New Roman" pitchFamily="18" charset="0"/>
                <a:cs typeface="Times New Roman" pitchFamily="18" charset="0"/>
              </a:rPr>
              <a:t>Βασικές Αρχές Σχεδιασμού περιβάλλοντος</a:t>
            </a:r>
            <a:r>
              <a:rPr lang="en-US" sz="1600" b="1" dirty="0" smtClean="0">
                <a:latin typeface="Times New Roman" pitchFamily="18" charset="0"/>
                <a:cs typeface="Times New Roman" pitchFamily="18" charset="0"/>
              </a:rPr>
              <a:t> </a:t>
            </a:r>
            <a:r>
              <a:rPr lang="el-GR" sz="1600" b="1" dirty="0" smtClean="0">
                <a:latin typeface="Times New Roman" pitchFamily="18" charset="0"/>
                <a:cs typeface="Times New Roman" pitchFamily="18" charset="0"/>
              </a:rPr>
              <a:t>μάθησης από απόσταση</a:t>
            </a:r>
            <a:r>
              <a:rPr lang="en-US" sz="1600" b="1" dirty="0" smtClean="0">
                <a:latin typeface="Times New Roman" pitchFamily="18" charset="0"/>
                <a:cs typeface="Times New Roman" pitchFamily="18" charset="0"/>
              </a:rPr>
              <a:t>:</a:t>
            </a:r>
          </a:p>
          <a:p>
            <a:pPr marL="361950" indent="-276225">
              <a:buFont typeface="Wingdings" pitchFamily="2" charset="2"/>
              <a:buChar char="Ø"/>
            </a:pPr>
            <a:r>
              <a:rPr lang="el-GR" sz="1600" dirty="0" smtClean="0">
                <a:latin typeface="Times New Roman" pitchFamily="18" charset="0"/>
                <a:cs typeface="Times New Roman" pitchFamily="18" charset="0"/>
              </a:rPr>
              <a:t>Ξεκάθαροι  μαθησιακοί στόχοι</a:t>
            </a:r>
          </a:p>
          <a:p>
            <a:pPr marL="361950" indent="-276225">
              <a:buFont typeface="Wingdings" pitchFamily="2" charset="2"/>
              <a:buChar char="Ø"/>
            </a:pPr>
            <a:r>
              <a:rPr lang="el-GR" sz="1600" dirty="0" smtClean="0">
                <a:latin typeface="Times New Roman" pitchFamily="18" charset="0"/>
                <a:cs typeface="Times New Roman" pitchFamily="18" charset="0"/>
              </a:rPr>
              <a:t>Ενθάρρυνση για ενεργή συμμετοχή</a:t>
            </a:r>
          </a:p>
          <a:p>
            <a:pPr marL="361950" indent="-276225">
              <a:buFont typeface="Wingdings" pitchFamily="2" charset="2"/>
              <a:buChar char="Ø"/>
            </a:pPr>
            <a:r>
              <a:rPr lang="el-GR" sz="1600" dirty="0" smtClean="0">
                <a:latin typeface="Times New Roman" pitchFamily="18" charset="0"/>
                <a:cs typeface="Times New Roman" pitchFamily="18" charset="0"/>
              </a:rPr>
              <a:t>Χρήση τεχνολογικών μέσων</a:t>
            </a:r>
          </a:p>
          <a:p>
            <a:pPr marL="361950" indent="-276225">
              <a:buFont typeface="Wingdings" pitchFamily="2" charset="2"/>
              <a:buChar char="Ø"/>
            </a:pPr>
            <a:r>
              <a:rPr lang="el-GR" sz="1600" dirty="0" smtClean="0">
                <a:latin typeface="Times New Roman" pitchFamily="18" charset="0"/>
                <a:cs typeface="Times New Roman" pitchFamily="18" charset="0"/>
              </a:rPr>
              <a:t>Ενθάρρυνση αλληλεπίδρασης</a:t>
            </a:r>
          </a:p>
          <a:p>
            <a:pPr marL="361950" indent="-276225">
              <a:buNone/>
              <a:tabLst>
                <a:tab pos="895350" algn="l"/>
              </a:tabLst>
            </a:pPr>
            <a:r>
              <a:rPr lang="el-GR" sz="1600" dirty="0" smtClean="0">
                <a:latin typeface="Times New Roman" pitchFamily="18" charset="0"/>
                <a:cs typeface="Times New Roman" pitchFamily="18" charset="0"/>
              </a:rPr>
              <a:t>		</a:t>
            </a:r>
            <a:r>
              <a:rPr lang="el-GR" sz="1200" dirty="0" smtClean="0">
                <a:latin typeface="Times New Roman" pitchFamily="18" charset="0"/>
                <a:cs typeface="Times New Roman" pitchFamily="18" charset="0"/>
              </a:rPr>
              <a:t>Αναστασιάδης και </a:t>
            </a:r>
            <a:r>
              <a:rPr lang="el-GR" sz="1200" dirty="0" err="1" smtClean="0">
                <a:latin typeface="Times New Roman" pitchFamily="18" charset="0"/>
                <a:cs typeface="Times New Roman" pitchFamily="18" charset="0"/>
              </a:rPr>
              <a:t>Σπαντιδάκης</a:t>
            </a:r>
            <a:r>
              <a:rPr lang="el-GR" sz="1200" dirty="0" smtClean="0">
                <a:latin typeface="Times New Roman" pitchFamily="18" charset="0"/>
                <a:cs typeface="Times New Roman" pitchFamily="18" charset="0"/>
              </a:rPr>
              <a:t>  (2013)</a:t>
            </a:r>
            <a:endParaRPr lang="en-US" sz="1200" dirty="0" smtClean="0">
              <a:latin typeface="Times New Roman" pitchFamily="18" charset="0"/>
              <a:cs typeface="Times New Roman" pitchFamily="18" charset="0"/>
            </a:endParaRPr>
          </a:p>
        </p:txBody>
      </p:sp>
      <p:sp>
        <p:nvSpPr>
          <p:cNvPr id="7" name="5 - Θέση περιεχομένου"/>
          <p:cNvSpPr txBox="1">
            <a:spLocks/>
          </p:cNvSpPr>
          <p:nvPr/>
        </p:nvSpPr>
        <p:spPr>
          <a:xfrm>
            <a:off x="4757766" y="1428736"/>
            <a:ext cx="3886200" cy="4857784"/>
          </a:xfrm>
          <a:prstGeom prst="rect">
            <a:avLst/>
          </a:prstGeom>
        </p:spPr>
        <p:txBody>
          <a:bodyPr>
            <a:normAutofit fontScale="47500" lnSpcReduction="20000"/>
          </a:bodyPr>
          <a:lstStyle/>
          <a:p>
            <a:pPr lvl="0" defTabSz="685800" fontAlgn="auto">
              <a:lnSpc>
                <a:spcPct val="170000"/>
              </a:lnSpc>
              <a:spcBef>
                <a:spcPts val="750"/>
              </a:spcBef>
              <a:spcAft>
                <a:spcPts val="0"/>
              </a:spcAft>
            </a:pPr>
            <a:r>
              <a:rPr lang="el-GR" sz="3300" b="1" dirty="0" smtClean="0"/>
              <a:t>Βασικές Παιδαγωγικές Αρχές Σχεδιασμού </a:t>
            </a:r>
            <a:r>
              <a:rPr lang="el-GR" sz="3300" b="1" dirty="0" err="1" smtClean="0"/>
              <a:t>υπερμεσικών</a:t>
            </a:r>
            <a:r>
              <a:rPr lang="el-GR" sz="3300" b="1" dirty="0" smtClean="0"/>
              <a:t> περιβαλλόντων μάθησης:</a:t>
            </a:r>
          </a:p>
          <a:p>
            <a:pPr marL="266700" indent="-266700" defTabSz="685800" fontAlgn="auto">
              <a:lnSpc>
                <a:spcPct val="160000"/>
              </a:lnSpc>
              <a:spcBef>
                <a:spcPts val="750"/>
              </a:spcBef>
              <a:spcAft>
                <a:spcPts val="0"/>
              </a:spcAft>
              <a:buFont typeface="Wingdings" pitchFamily="2" charset="2"/>
              <a:buChar char="Ø"/>
            </a:pPr>
            <a:r>
              <a:rPr lang="el-GR" sz="3300" dirty="0" err="1" smtClean="0"/>
              <a:t>Πολυμεσική</a:t>
            </a:r>
            <a:r>
              <a:rPr lang="el-GR" sz="3300" dirty="0" smtClean="0"/>
              <a:t> αρχή, </a:t>
            </a:r>
          </a:p>
          <a:p>
            <a:pPr marL="266700" indent="-266700" defTabSz="685800" fontAlgn="auto">
              <a:lnSpc>
                <a:spcPct val="160000"/>
              </a:lnSpc>
              <a:spcBef>
                <a:spcPts val="750"/>
              </a:spcBef>
              <a:spcAft>
                <a:spcPts val="0"/>
              </a:spcAft>
              <a:buFont typeface="Wingdings" pitchFamily="2" charset="2"/>
              <a:buChar char="Ø"/>
            </a:pPr>
            <a:r>
              <a:rPr lang="el-GR" sz="3300" dirty="0" smtClean="0"/>
              <a:t>αρχή της Προσαρμοστικότητας</a:t>
            </a:r>
          </a:p>
          <a:p>
            <a:pPr marL="266700" indent="-266700" defTabSz="685800" fontAlgn="auto">
              <a:lnSpc>
                <a:spcPct val="160000"/>
              </a:lnSpc>
              <a:spcBef>
                <a:spcPts val="750"/>
              </a:spcBef>
              <a:spcAft>
                <a:spcPts val="0"/>
              </a:spcAft>
              <a:buFont typeface="Wingdings" pitchFamily="2" charset="2"/>
              <a:buChar char="Ø"/>
            </a:pPr>
            <a:r>
              <a:rPr lang="el-GR" sz="3300" dirty="0" smtClean="0"/>
              <a:t>αρχή του Πλεονασμού</a:t>
            </a:r>
          </a:p>
          <a:p>
            <a:pPr marL="266700" indent="-266700" defTabSz="685800" fontAlgn="auto">
              <a:lnSpc>
                <a:spcPct val="160000"/>
              </a:lnSpc>
              <a:spcBef>
                <a:spcPts val="750"/>
              </a:spcBef>
              <a:spcAft>
                <a:spcPts val="0"/>
              </a:spcAft>
              <a:buFont typeface="Wingdings" pitchFamily="2" charset="2"/>
              <a:buChar char="Ø"/>
            </a:pPr>
            <a:r>
              <a:rPr lang="el-GR" sz="3300" dirty="0" smtClean="0"/>
              <a:t>αρχή της Σηματοδότησης</a:t>
            </a:r>
          </a:p>
          <a:p>
            <a:pPr marL="266700" indent="-266700" defTabSz="685800" fontAlgn="auto">
              <a:lnSpc>
                <a:spcPct val="160000"/>
              </a:lnSpc>
              <a:spcBef>
                <a:spcPts val="750"/>
              </a:spcBef>
              <a:spcAft>
                <a:spcPts val="0"/>
              </a:spcAft>
              <a:buFont typeface="Wingdings" pitchFamily="2" charset="2"/>
              <a:buChar char="Ø"/>
            </a:pPr>
            <a:r>
              <a:rPr lang="el-GR" sz="3300" dirty="0" smtClean="0"/>
              <a:t>αρχή της Συνοχής</a:t>
            </a:r>
          </a:p>
          <a:p>
            <a:pPr marL="266700" indent="-266700" defTabSz="685800" fontAlgn="auto">
              <a:lnSpc>
                <a:spcPct val="160000"/>
              </a:lnSpc>
              <a:spcBef>
                <a:spcPts val="750"/>
              </a:spcBef>
              <a:spcAft>
                <a:spcPts val="0"/>
              </a:spcAft>
              <a:buFont typeface="Wingdings" pitchFamily="2" charset="2"/>
              <a:buChar char="Ø"/>
            </a:pPr>
            <a:r>
              <a:rPr lang="el-GR" sz="3300" dirty="0" smtClean="0"/>
              <a:t>αρχή της Συνάφειας ή της Εγγύτητας</a:t>
            </a:r>
          </a:p>
          <a:p>
            <a:pPr marL="266700" lvl="0" indent="-266700" defTabSz="685800" fontAlgn="auto">
              <a:lnSpc>
                <a:spcPct val="160000"/>
              </a:lnSpc>
              <a:spcBef>
                <a:spcPts val="750"/>
              </a:spcBef>
              <a:spcAft>
                <a:spcPts val="0"/>
              </a:spcAft>
              <a:buFont typeface="Wingdings" pitchFamily="2" charset="2"/>
              <a:buChar char="Ø"/>
            </a:pPr>
            <a:r>
              <a:rPr lang="el-GR" sz="3300" dirty="0" smtClean="0"/>
              <a:t>αρχή της Κατάτμησης</a:t>
            </a:r>
          </a:p>
          <a:p>
            <a:pPr marL="171450" lvl="0" indent="-171450" algn="r" defTabSz="685800" fontAlgn="auto">
              <a:lnSpc>
                <a:spcPct val="90000"/>
              </a:lnSpc>
              <a:spcBef>
                <a:spcPts val="750"/>
              </a:spcBef>
              <a:spcAft>
                <a:spcPts val="0"/>
              </a:spcAft>
            </a:pPr>
            <a:endParaRPr lang="el-GR" sz="2200" dirty="0" smtClean="0">
              <a:cs typeface="Times New Roman" pitchFamily="18" charset="0"/>
            </a:endParaRPr>
          </a:p>
          <a:p>
            <a:pPr marL="171450" lvl="0" indent="-171450" algn="r" defTabSz="685800" fontAlgn="auto">
              <a:lnSpc>
                <a:spcPct val="90000"/>
              </a:lnSpc>
              <a:spcBef>
                <a:spcPts val="750"/>
              </a:spcBef>
              <a:spcAft>
                <a:spcPts val="0"/>
              </a:spcAft>
            </a:pPr>
            <a:r>
              <a:rPr lang="el-GR" sz="2500" dirty="0" smtClean="0">
                <a:cs typeface="Times New Roman" pitchFamily="18" charset="0"/>
              </a:rPr>
              <a:t>Αναστασιάδης και </a:t>
            </a:r>
            <a:r>
              <a:rPr lang="el-GR" sz="2500" dirty="0" err="1" smtClean="0">
                <a:cs typeface="Times New Roman" pitchFamily="18" charset="0"/>
              </a:rPr>
              <a:t>Σπαντιδάκης</a:t>
            </a:r>
            <a:r>
              <a:rPr lang="el-GR" sz="2500" dirty="0" smtClean="0">
                <a:cs typeface="Times New Roman" pitchFamily="18" charset="0"/>
              </a:rPr>
              <a:t>  (2013) </a:t>
            </a:r>
          </a:p>
          <a:p>
            <a:pPr marL="171450" lvl="0" indent="-171450" algn="r" defTabSz="685800" fontAlgn="auto">
              <a:lnSpc>
                <a:spcPct val="90000"/>
              </a:lnSpc>
              <a:spcBef>
                <a:spcPts val="750"/>
              </a:spcBef>
              <a:spcAft>
                <a:spcPts val="0"/>
              </a:spcAft>
            </a:pPr>
            <a:r>
              <a:rPr lang="el-GR" sz="2500" dirty="0" err="1" smtClean="0"/>
              <a:t>Ραλλιάς</a:t>
            </a:r>
            <a:r>
              <a:rPr lang="el-GR" sz="2500" dirty="0" smtClean="0"/>
              <a:t> &amp; Αναστασιάδης (2015)</a:t>
            </a:r>
            <a:endParaRPr kumimoji="0" lang="el-GR" sz="23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Σχεδιασμός του περιβάλλοντος στο LMS </a:t>
            </a:r>
            <a:r>
              <a:rPr lang="el-GR" sz="3600" dirty="0" err="1" smtClean="0"/>
              <a:t>Chamilo</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10" name="9 - Ορθογώνιο"/>
          <p:cNvSpPr/>
          <p:nvPr/>
        </p:nvSpPr>
        <p:spPr>
          <a:xfrm>
            <a:off x="1428728" y="1556792"/>
            <a:ext cx="6840760" cy="1938992"/>
          </a:xfrm>
          <a:prstGeom prst="rect">
            <a:avLst/>
          </a:prstGeom>
        </p:spPr>
        <p:txBody>
          <a:bodyPr wrap="square">
            <a:spAutoFit/>
          </a:bodyPr>
          <a:lstStyle/>
          <a:p>
            <a:pPr marL="361950" lvl="0" indent="-361950" fontAlgn="ctr">
              <a:buFont typeface="Wingdings" pitchFamily="2" charset="2"/>
              <a:buChar char="Ø"/>
            </a:pPr>
            <a:r>
              <a:rPr lang="el-GR" dirty="0" smtClean="0"/>
              <a:t>Πρωτόκολλο </a:t>
            </a:r>
            <a:r>
              <a:rPr lang="en-US" dirty="0" smtClean="0"/>
              <a:t>H5p </a:t>
            </a:r>
            <a:r>
              <a:rPr lang="el-GR" dirty="0" smtClean="0"/>
              <a:t>για δημιουργία </a:t>
            </a:r>
            <a:r>
              <a:rPr lang="el-GR" dirty="0" err="1" smtClean="0"/>
              <a:t>διαδραστικού</a:t>
            </a:r>
            <a:r>
              <a:rPr lang="el-GR" dirty="0" smtClean="0"/>
              <a:t> περιεχομένου (</a:t>
            </a:r>
            <a:r>
              <a:rPr lang="el-GR" dirty="0" err="1" smtClean="0"/>
              <a:t>διαδραστικές</a:t>
            </a:r>
            <a:r>
              <a:rPr lang="el-GR" dirty="0" smtClean="0"/>
              <a:t> παρουσιάσεις, </a:t>
            </a:r>
            <a:r>
              <a:rPr lang="el-GR" dirty="0" err="1" smtClean="0"/>
              <a:t>διαδραστικά</a:t>
            </a:r>
            <a:r>
              <a:rPr lang="el-GR" dirty="0" smtClean="0"/>
              <a:t> κουίζ, </a:t>
            </a:r>
            <a:r>
              <a:rPr lang="el-GR" dirty="0" err="1" smtClean="0"/>
              <a:t>διαδραστικό</a:t>
            </a:r>
            <a:r>
              <a:rPr lang="el-GR" dirty="0" smtClean="0"/>
              <a:t> </a:t>
            </a:r>
            <a:r>
              <a:rPr lang="el-GR" dirty="0" err="1" smtClean="0"/>
              <a:t>video</a:t>
            </a:r>
            <a:r>
              <a:rPr lang="el-GR" dirty="0" smtClean="0"/>
              <a:t> κλπ). </a:t>
            </a:r>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p:txBody>
      </p:sp>
      <p:pic>
        <p:nvPicPr>
          <p:cNvPr id="11" name="10 - Εικόνα"/>
          <p:cNvPicPr/>
          <p:nvPr/>
        </p:nvPicPr>
        <p:blipFill>
          <a:blip r:embed="rId3"/>
          <a:srcRect/>
          <a:stretch>
            <a:fillRect/>
          </a:stretch>
        </p:blipFill>
        <p:spPr bwMode="auto">
          <a:xfrm>
            <a:off x="1857356" y="3000372"/>
            <a:ext cx="5271770" cy="2934335"/>
          </a:xfrm>
          <a:prstGeom prst="rect">
            <a:avLst/>
          </a:prstGeom>
          <a:noFill/>
          <a:ln w="9525">
            <a:noFill/>
            <a:miter lim="800000"/>
            <a:headEnd/>
            <a:tailEnd/>
          </a:ln>
        </p:spPr>
      </p:pic>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Σχεδιασμός του περιβάλλοντος στο LMS </a:t>
            </a:r>
            <a:r>
              <a:rPr lang="el-GR" sz="3600" dirty="0" err="1" smtClean="0"/>
              <a:t>Chamilo</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10" name="9 - Ορθογώνιο"/>
          <p:cNvSpPr/>
          <p:nvPr/>
        </p:nvSpPr>
        <p:spPr>
          <a:xfrm>
            <a:off x="1428728" y="1643050"/>
            <a:ext cx="6500858" cy="3416320"/>
          </a:xfrm>
          <a:prstGeom prst="rect">
            <a:avLst/>
          </a:prstGeom>
        </p:spPr>
        <p:txBody>
          <a:bodyPr wrap="square">
            <a:spAutoFit/>
          </a:bodyPr>
          <a:lstStyle/>
          <a:p>
            <a:pPr marL="361950" lvl="0" indent="-361950" fontAlgn="ctr">
              <a:buFont typeface="Wingdings" pitchFamily="2" charset="2"/>
              <a:buChar char="Ø"/>
            </a:pPr>
            <a:r>
              <a:rPr lang="el-GR" dirty="0" smtClean="0"/>
              <a:t>Στιγμιότυπο Φάσης 1</a:t>
            </a:r>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r>
              <a:rPr lang="el-GR" dirty="0" smtClean="0"/>
              <a:t>Στιγμιότυπο Φάσης 2</a:t>
            </a:r>
          </a:p>
          <a:p>
            <a:pPr marL="361950" lvl="0" indent="-361950" fontAlgn="ctr">
              <a:buFont typeface="Wingdings" pitchFamily="2" charset="2"/>
              <a:buChar char="Ø"/>
            </a:pPr>
            <a:endParaRPr lang="el-GR" dirty="0" smtClean="0"/>
          </a:p>
        </p:txBody>
      </p:sp>
      <p:pic>
        <p:nvPicPr>
          <p:cNvPr id="6" name="5 - Εικόνα"/>
          <p:cNvPicPr/>
          <p:nvPr/>
        </p:nvPicPr>
        <p:blipFill>
          <a:blip r:embed="rId3" cstate="print"/>
          <a:srcRect/>
          <a:stretch>
            <a:fillRect/>
          </a:stretch>
        </p:blipFill>
        <p:spPr bwMode="auto">
          <a:xfrm>
            <a:off x="4857752" y="1643050"/>
            <a:ext cx="4007922" cy="2243959"/>
          </a:xfrm>
          <a:prstGeom prst="rect">
            <a:avLst/>
          </a:prstGeom>
          <a:noFill/>
          <a:ln w="9525">
            <a:noFill/>
            <a:miter lim="800000"/>
            <a:headEnd/>
            <a:tailEnd/>
          </a:ln>
        </p:spPr>
      </p:pic>
      <p:pic>
        <p:nvPicPr>
          <p:cNvPr id="1027" name="Picture 3">
            <a:hlinkClick r:id="rId4" action="ppaction://hlinksldjump"/>
          </p:cNvPr>
          <p:cNvPicPr>
            <a:picLocks noChangeAspect="1" noChangeArrowheads="1"/>
          </p:cNvPicPr>
          <p:nvPr/>
        </p:nvPicPr>
        <p:blipFill>
          <a:blip r:embed="rId5"/>
          <a:srcRect/>
          <a:stretch>
            <a:fillRect/>
          </a:stretch>
        </p:blipFill>
        <p:spPr bwMode="auto">
          <a:xfrm>
            <a:off x="4857752" y="4143380"/>
            <a:ext cx="4006800" cy="2209317"/>
          </a:xfrm>
          <a:prstGeom prst="rect">
            <a:avLst/>
          </a:prstGeom>
          <a:noFill/>
          <a:ln w="9525">
            <a:noFill/>
            <a:miter lim="800000"/>
            <a:headEnd/>
            <a:tailEnd/>
          </a:ln>
          <a:effectLst/>
        </p:spPr>
      </p:pic>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Σχεδιασμός του περιβάλλοντος στο LMS </a:t>
            </a:r>
            <a:r>
              <a:rPr lang="el-GR" sz="3600" dirty="0" err="1" smtClean="0"/>
              <a:t>Chamilo</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10" name="9 - Ορθογώνιο"/>
          <p:cNvSpPr/>
          <p:nvPr/>
        </p:nvSpPr>
        <p:spPr>
          <a:xfrm>
            <a:off x="1428728" y="1643050"/>
            <a:ext cx="6500858" cy="3046988"/>
          </a:xfrm>
          <a:prstGeom prst="rect">
            <a:avLst/>
          </a:prstGeom>
        </p:spPr>
        <p:txBody>
          <a:bodyPr wrap="square">
            <a:spAutoFit/>
          </a:bodyPr>
          <a:lstStyle/>
          <a:p>
            <a:pPr marL="361950" lvl="0" indent="-361950" fontAlgn="ctr">
              <a:buFont typeface="Wingdings" pitchFamily="2" charset="2"/>
              <a:buChar char="Ø"/>
            </a:pPr>
            <a:r>
              <a:rPr lang="el-GR" dirty="0" smtClean="0"/>
              <a:t>Στιγμιότυπο Φάσης 3</a:t>
            </a:r>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buFont typeface="Wingdings" pitchFamily="2" charset="2"/>
              <a:buChar char="Ø"/>
            </a:pPr>
            <a:endParaRPr lang="el-GR" dirty="0" smtClean="0"/>
          </a:p>
          <a:p>
            <a:pPr marL="361950" lvl="0" indent="-361950" fontAlgn="ctr"/>
            <a:endParaRPr lang="el-GR" dirty="0" smtClean="0"/>
          </a:p>
        </p:txBody>
      </p:sp>
      <p:pic>
        <p:nvPicPr>
          <p:cNvPr id="1026" name="Picture 2">
            <a:hlinkClick r:id="rId3" action="ppaction://hlinksldjump"/>
          </p:cNvPr>
          <p:cNvPicPr>
            <a:picLocks noChangeAspect="1" noChangeArrowheads="1"/>
          </p:cNvPicPr>
          <p:nvPr/>
        </p:nvPicPr>
        <p:blipFill>
          <a:blip r:embed="rId4"/>
          <a:srcRect/>
          <a:stretch>
            <a:fillRect/>
          </a:stretch>
        </p:blipFill>
        <p:spPr bwMode="auto">
          <a:xfrm>
            <a:off x="4714876" y="1643050"/>
            <a:ext cx="4006800" cy="2104671"/>
          </a:xfrm>
          <a:prstGeom prst="rect">
            <a:avLst/>
          </a:prstGeom>
          <a:noFill/>
          <a:ln w="9525">
            <a:noFill/>
            <a:miter lim="800000"/>
            <a:headEnd/>
            <a:tailEnd/>
          </a:ln>
          <a:effectLst/>
        </p:spPr>
      </p:pic>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Σχεδιασμός του περιβάλλοντος στο LMS </a:t>
            </a:r>
            <a:r>
              <a:rPr lang="el-GR" sz="3600" dirty="0" err="1" smtClean="0"/>
              <a:t>Chamilo</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pic>
        <p:nvPicPr>
          <p:cNvPr id="6" name="5 - Εικόνα"/>
          <p:cNvPicPr>
            <a:picLocks noChangeAspect="1"/>
          </p:cNvPicPr>
          <p:nvPr/>
        </p:nvPicPr>
        <p:blipFill>
          <a:blip r:embed="rId3"/>
          <a:srcRect/>
          <a:stretch>
            <a:fillRect/>
          </a:stretch>
        </p:blipFill>
        <p:spPr bwMode="auto">
          <a:xfrm>
            <a:off x="2932055" y="1714489"/>
            <a:ext cx="4165674" cy="2317715"/>
          </a:xfrm>
          <a:prstGeom prst="rect">
            <a:avLst/>
          </a:prstGeom>
          <a:noFill/>
          <a:ln w="9525">
            <a:noFill/>
            <a:miter lim="800000"/>
            <a:headEnd/>
            <a:tailEnd/>
          </a:ln>
        </p:spPr>
      </p:pic>
      <p:pic>
        <p:nvPicPr>
          <p:cNvPr id="7" name="6 - Εικόνα"/>
          <p:cNvPicPr/>
          <p:nvPr/>
        </p:nvPicPr>
        <p:blipFill>
          <a:blip r:embed="rId4"/>
          <a:srcRect/>
          <a:stretch>
            <a:fillRect/>
          </a:stretch>
        </p:blipFill>
        <p:spPr bwMode="auto">
          <a:xfrm>
            <a:off x="2928926" y="4370005"/>
            <a:ext cx="4434572" cy="2345143"/>
          </a:xfrm>
          <a:prstGeom prst="rect">
            <a:avLst/>
          </a:prstGeom>
          <a:noFill/>
          <a:ln w="9525">
            <a:noFill/>
            <a:miter lim="800000"/>
            <a:headEnd/>
            <a:tailEnd/>
          </a:ln>
        </p:spPr>
      </p:pic>
      <p:sp>
        <p:nvSpPr>
          <p:cNvPr id="12" name="11 - TextBox"/>
          <p:cNvSpPr txBox="1"/>
          <p:nvPr/>
        </p:nvSpPr>
        <p:spPr>
          <a:xfrm>
            <a:off x="1285852" y="1357298"/>
            <a:ext cx="5129930" cy="461665"/>
          </a:xfrm>
          <a:prstGeom prst="rect">
            <a:avLst/>
          </a:prstGeom>
          <a:noFill/>
        </p:spPr>
        <p:txBody>
          <a:bodyPr wrap="none" rtlCol="0">
            <a:spAutoFit/>
          </a:bodyPr>
          <a:lstStyle/>
          <a:p>
            <a:r>
              <a:rPr lang="el-GR" dirty="0" smtClean="0"/>
              <a:t>Παράδειγμα άσκησης αυτοαξιολόγησης</a:t>
            </a:r>
            <a:endParaRPr lang="el-GR" dirty="0"/>
          </a:p>
        </p:txBody>
      </p:sp>
      <p:sp>
        <p:nvSpPr>
          <p:cNvPr id="13" name="12 - TextBox"/>
          <p:cNvSpPr txBox="1"/>
          <p:nvPr/>
        </p:nvSpPr>
        <p:spPr>
          <a:xfrm>
            <a:off x="1428728" y="4000504"/>
            <a:ext cx="2357953" cy="461665"/>
          </a:xfrm>
          <a:prstGeom prst="rect">
            <a:avLst/>
          </a:prstGeom>
          <a:noFill/>
        </p:spPr>
        <p:txBody>
          <a:bodyPr wrap="none" rtlCol="0">
            <a:spAutoFit/>
          </a:bodyPr>
          <a:lstStyle/>
          <a:p>
            <a:r>
              <a:rPr lang="el-GR" dirty="0" smtClean="0"/>
              <a:t>Ανατροφοδότηση</a:t>
            </a:r>
            <a:endParaRPr lang="el-GR" dirty="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3600" dirty="0"/>
              <a:t>2. Συνεισφορά της </a:t>
            </a:r>
            <a:r>
              <a:rPr lang="el-GR" sz="3600" dirty="0" smtClean="0"/>
              <a:t>διπλωματικής</a:t>
            </a:r>
            <a:endParaRPr lang="el-GR" sz="3600" b="1" dirty="0"/>
          </a:p>
        </p:txBody>
      </p:sp>
      <p:sp>
        <p:nvSpPr>
          <p:cNvPr id="4" name="9 - Ορθογώνιο"/>
          <p:cNvSpPr/>
          <p:nvPr/>
        </p:nvSpPr>
        <p:spPr>
          <a:xfrm>
            <a:off x="1000100" y="1785926"/>
            <a:ext cx="6840760" cy="4524315"/>
          </a:xfrm>
          <a:prstGeom prst="rect">
            <a:avLst/>
          </a:prstGeom>
        </p:spPr>
        <p:txBody>
          <a:bodyPr wrap="square">
            <a:spAutoFit/>
          </a:bodyPr>
          <a:lstStyle/>
          <a:p>
            <a:pPr marL="628650" indent="-266700" algn="just">
              <a:buFont typeface="Arial" pitchFamily="34" charset="0"/>
              <a:buChar char="•"/>
              <a:tabLst>
                <a:tab pos="542925" algn="l"/>
                <a:tab pos="628650" algn="l"/>
              </a:tabLst>
            </a:pPr>
            <a:r>
              <a:rPr lang="el-GR" dirty="0" smtClean="0"/>
              <a:t>πρώτη φορά μελετάται το μοντέλο της ανεστραμμένης τάξης στην επαγγελματική εκπαίδευση (ημερήσια ή εσπερινή)	</a:t>
            </a:r>
          </a:p>
          <a:p>
            <a:pPr marL="628650" indent="-266700" algn="just">
              <a:tabLst>
                <a:tab pos="542925" algn="l"/>
                <a:tab pos="628650" algn="l"/>
              </a:tabLst>
            </a:pPr>
            <a:endParaRPr lang="el-GR" dirty="0" smtClean="0"/>
          </a:p>
          <a:p>
            <a:pPr marL="628650" indent="-266700" algn="just">
              <a:buFont typeface="Arial" pitchFamily="34" charset="0"/>
              <a:buChar char="•"/>
              <a:tabLst>
                <a:tab pos="542925" algn="l"/>
                <a:tab pos="628650" algn="l"/>
              </a:tabLst>
            </a:pPr>
            <a:r>
              <a:rPr lang="el-GR" dirty="0" smtClean="0"/>
              <a:t>διερευνήθηκαν και διατυπώθηκαν οι προϋποθέσεις και οι περιορισμοί για την επιτυχή εφαρμογή  του μοντέλου της ανεστραμμένης τάξης στην εσπερινή επαγγελματική εκπαίδευση</a:t>
            </a:r>
          </a:p>
          <a:p>
            <a:pPr marL="628650" indent="-266700" algn="just">
              <a:tabLst>
                <a:tab pos="542925" algn="l"/>
                <a:tab pos="628650" algn="l"/>
              </a:tabLst>
            </a:pPr>
            <a:endParaRPr lang="el-GR" dirty="0" smtClean="0"/>
          </a:p>
          <a:p>
            <a:pPr marL="628650" indent="-266700" algn="just">
              <a:buFont typeface="Arial" pitchFamily="34" charset="0"/>
              <a:buChar char="•"/>
              <a:tabLst>
                <a:tab pos="542925" algn="l"/>
                <a:tab pos="628650" algn="l"/>
              </a:tabLst>
            </a:pPr>
            <a:r>
              <a:rPr lang="el-GR" dirty="0" smtClean="0"/>
              <a:t>διαπίστωση της συμβολής του μοντέλου στην αύξηση του αυτοπροσδιορισμού των ενήλικων μαθητών.</a:t>
            </a:r>
          </a:p>
        </p:txBody>
      </p:sp>
    </p:spTree>
    <p:extLst>
      <p:ext uri="{BB962C8B-B14F-4D97-AF65-F5344CB8AC3E}">
        <p14:creationId xmlns:p14="http://schemas.microsoft.com/office/powerpoint/2010/main" xmlns="" val="2790992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Σχεδιασμός του περιβάλλοντος στο LMS </a:t>
            </a:r>
            <a:r>
              <a:rPr lang="el-GR" sz="3600" dirty="0" err="1" smtClean="0"/>
              <a:t>Chamilo</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12" name="11 - TextBox"/>
          <p:cNvSpPr txBox="1"/>
          <p:nvPr/>
        </p:nvSpPr>
        <p:spPr>
          <a:xfrm>
            <a:off x="1285852" y="1357298"/>
            <a:ext cx="7251344" cy="830997"/>
          </a:xfrm>
          <a:prstGeom prst="rect">
            <a:avLst/>
          </a:prstGeom>
          <a:noFill/>
        </p:spPr>
        <p:txBody>
          <a:bodyPr wrap="square" rtlCol="0">
            <a:spAutoFit/>
          </a:bodyPr>
          <a:lstStyle/>
          <a:p>
            <a:r>
              <a:rPr lang="el-GR" dirty="0" smtClean="0"/>
              <a:t>Δυνατότητα χρήσης του περιβάλλοντος </a:t>
            </a:r>
            <a:r>
              <a:rPr lang="en-US" dirty="0" smtClean="0"/>
              <a:t>pythontutor.com</a:t>
            </a:r>
            <a:r>
              <a:rPr lang="el-GR" dirty="0" smtClean="0"/>
              <a:t> </a:t>
            </a:r>
          </a:p>
          <a:p>
            <a:r>
              <a:rPr lang="el-GR" dirty="0" smtClean="0"/>
              <a:t>για </a:t>
            </a:r>
            <a:r>
              <a:rPr lang="el-GR" dirty="0" err="1" smtClean="0"/>
              <a:t>οπτικοποίηση</a:t>
            </a:r>
            <a:r>
              <a:rPr lang="el-GR" dirty="0" smtClean="0"/>
              <a:t> της </a:t>
            </a:r>
            <a:r>
              <a:rPr lang="el-GR" dirty="0" err="1" smtClean="0"/>
              <a:t>βηματικής</a:t>
            </a:r>
            <a:r>
              <a:rPr lang="el-GR" dirty="0" smtClean="0"/>
              <a:t> εκτέλεσης αλγορίθμου</a:t>
            </a:r>
            <a:endParaRPr lang="el-GR" dirty="0"/>
          </a:p>
        </p:txBody>
      </p:sp>
      <p:pic>
        <p:nvPicPr>
          <p:cNvPr id="9" name="8 - Εικόνα"/>
          <p:cNvPicPr/>
          <p:nvPr/>
        </p:nvPicPr>
        <p:blipFill>
          <a:blip r:embed="rId3" cstate="print"/>
          <a:srcRect/>
          <a:stretch>
            <a:fillRect/>
          </a:stretch>
        </p:blipFill>
        <p:spPr bwMode="auto">
          <a:xfrm>
            <a:off x="1475328" y="2423436"/>
            <a:ext cx="7025762" cy="2720076"/>
          </a:xfrm>
          <a:prstGeom prst="rect">
            <a:avLst/>
          </a:prstGeom>
          <a:noFill/>
          <a:ln w="9525">
            <a:noFill/>
            <a:miter lim="800000"/>
            <a:headEnd/>
            <a:tailEnd/>
          </a:ln>
        </p:spPr>
      </p:pic>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Αρχική διερεύνηση των απόψεων των μαθητών</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419132"/>
            <a:ext cx="6840760" cy="5078313"/>
          </a:xfrm>
          <a:prstGeom prst="rect">
            <a:avLst/>
          </a:prstGeom>
        </p:spPr>
        <p:txBody>
          <a:bodyPr wrap="square">
            <a:spAutoFit/>
          </a:bodyPr>
          <a:lstStyle/>
          <a:p>
            <a:r>
              <a:rPr lang="el-GR" sz="1800" i="1" dirty="0" smtClean="0"/>
              <a:t>«Είναι </a:t>
            </a:r>
            <a:r>
              <a:rPr lang="el-GR" sz="1800" b="1" i="1" dirty="0" smtClean="0"/>
              <a:t>δύσκολο μάθημα </a:t>
            </a:r>
            <a:r>
              <a:rPr lang="el-GR" sz="1800" i="1" dirty="0" smtClean="0"/>
              <a:t>και θα ήθελα </a:t>
            </a:r>
            <a:r>
              <a:rPr lang="el-GR" sz="1800" b="1" i="1" dirty="0" smtClean="0"/>
              <a:t>να μη τρέχουμε </a:t>
            </a:r>
            <a:r>
              <a:rPr lang="el-GR" sz="1800" i="1" dirty="0" smtClean="0"/>
              <a:t>(σ.σ. προχωράμε) τόσο γρήγορα. Δεν τα καταλαβαίνω.» (Γ2)</a:t>
            </a:r>
            <a:endParaRPr lang="en-US" sz="1800" i="1" dirty="0" smtClean="0"/>
          </a:p>
          <a:p>
            <a:endParaRPr lang="el-GR" sz="1800" dirty="0" smtClean="0"/>
          </a:p>
          <a:p>
            <a:r>
              <a:rPr lang="el-GR" sz="1800" i="1" dirty="0" smtClean="0"/>
              <a:t>«Θα ήθελα να γίνεται </a:t>
            </a:r>
            <a:r>
              <a:rPr lang="el-GR" sz="1800" b="1" i="1" dirty="0" smtClean="0"/>
              <a:t>πιο αργά </a:t>
            </a:r>
            <a:r>
              <a:rPr lang="el-GR" sz="1800" i="1" dirty="0" smtClean="0"/>
              <a:t>το μάθημα και με </a:t>
            </a:r>
            <a:r>
              <a:rPr lang="el-GR" sz="1800" b="1" i="1" dirty="0" smtClean="0"/>
              <a:t>περισσότερα παραδείγματα</a:t>
            </a:r>
            <a:r>
              <a:rPr lang="el-GR" sz="1800" i="1" dirty="0" smtClean="0"/>
              <a:t>.» (Γ1)</a:t>
            </a:r>
            <a:endParaRPr lang="el-GR" sz="1800" dirty="0" smtClean="0"/>
          </a:p>
          <a:p>
            <a:endParaRPr lang="en-US" sz="1800" i="1" dirty="0" smtClean="0"/>
          </a:p>
          <a:p>
            <a:r>
              <a:rPr lang="el-GR" sz="1800" i="1" dirty="0" smtClean="0"/>
              <a:t>«Κάποια πράγματα δεν τα καταλαβαίνω αμέσως. Θα ήθελα </a:t>
            </a:r>
            <a:r>
              <a:rPr lang="el-GR" sz="1800" b="1" i="1" dirty="0" smtClean="0"/>
              <a:t>πιο πολλά παραδείγματα</a:t>
            </a:r>
            <a:r>
              <a:rPr lang="el-GR" sz="1800" i="1" dirty="0" smtClean="0"/>
              <a:t>.» (ΓΛ1)</a:t>
            </a:r>
            <a:endParaRPr lang="en-US" sz="1800" i="1" dirty="0" smtClean="0"/>
          </a:p>
          <a:p>
            <a:endParaRPr lang="en-US" sz="1800" i="1" dirty="0" smtClean="0"/>
          </a:p>
          <a:p>
            <a:endParaRPr lang="en-US" sz="1800" i="1" dirty="0" smtClean="0"/>
          </a:p>
          <a:p>
            <a:r>
              <a:rPr lang="el-GR" sz="1800" i="1" dirty="0" smtClean="0"/>
              <a:t>«Θέλω </a:t>
            </a:r>
            <a:r>
              <a:rPr lang="el-GR" sz="1800" b="1" i="1" dirty="0" smtClean="0"/>
              <a:t>πιο σύνθετα </a:t>
            </a:r>
            <a:r>
              <a:rPr lang="el-GR" sz="1800" i="1" dirty="0" smtClean="0"/>
              <a:t>προβλήματα για </a:t>
            </a:r>
            <a:r>
              <a:rPr lang="el-GR" sz="1800" b="1" i="1" dirty="0" smtClean="0"/>
              <a:t>να καταλαβαίνω τη χρησιμότητα </a:t>
            </a:r>
            <a:r>
              <a:rPr lang="el-GR" sz="1800" i="1" dirty="0" smtClean="0"/>
              <a:t>αυτού που μαθαίνω.» (Α2α)</a:t>
            </a:r>
            <a:endParaRPr lang="en-US" sz="1800" i="1" dirty="0" smtClean="0"/>
          </a:p>
          <a:p>
            <a:endParaRPr lang="el-GR" sz="1800" dirty="0" smtClean="0"/>
          </a:p>
          <a:p>
            <a:r>
              <a:rPr lang="el-GR" sz="1800" i="1" dirty="0" smtClean="0"/>
              <a:t>«Θα ήθελα περισσότερα </a:t>
            </a:r>
            <a:r>
              <a:rPr lang="el-GR" sz="1800" b="1" i="1" dirty="0" smtClean="0"/>
              <a:t>σύνθετα προβλήματα</a:t>
            </a:r>
            <a:r>
              <a:rPr lang="el-GR" sz="1800" i="1" dirty="0" smtClean="0"/>
              <a:t>.» (ΓΛ2)</a:t>
            </a:r>
          </a:p>
          <a:p>
            <a:endParaRPr lang="el-GR" sz="1800" i="1" dirty="0" smtClean="0"/>
          </a:p>
          <a:p>
            <a:endParaRPr lang="el-GR" sz="1800" i="1" dirty="0" smtClean="0"/>
          </a:p>
          <a:p>
            <a:r>
              <a:rPr lang="el-GR" sz="1800" b="1" dirty="0" smtClean="0"/>
              <a:t>Στην πλειοψηφία τους οι μαθητές αισθάνονται από λίγο έως μέτρια απογοητευμένοι από το μάθημα.</a:t>
            </a:r>
            <a:endParaRPr lang="el-GR" b="1" dirty="0" smtClean="0"/>
          </a:p>
        </p:txBody>
      </p:sp>
      <p:sp>
        <p:nvSpPr>
          <p:cNvPr id="5" name="4 - Αριστερό-δεξιό βέλος"/>
          <p:cNvSpPr/>
          <p:nvPr/>
        </p:nvSpPr>
        <p:spPr>
          <a:xfrm>
            <a:off x="2714612" y="3786190"/>
            <a:ext cx="3714776"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Αριστερό-δεξιό βέλος"/>
          <p:cNvSpPr/>
          <p:nvPr/>
        </p:nvSpPr>
        <p:spPr>
          <a:xfrm>
            <a:off x="2714612" y="5572140"/>
            <a:ext cx="3714776"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1428728" y="5572140"/>
            <a:ext cx="685804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1"/>
          <a:lstStyle/>
          <a:p>
            <a:pPr algn="ctr"/>
            <a:r>
              <a:rPr lang="el-GR" sz="2200" b="1" dirty="0" smtClean="0">
                <a:latin typeface="Times New Roman" pitchFamily="18" charset="0"/>
                <a:cs typeface="Times New Roman" pitchFamily="18" charset="0"/>
              </a:rPr>
              <a:t>Στην πλειοψηφία τους οι μαθητές αισθάνονται </a:t>
            </a:r>
          </a:p>
          <a:p>
            <a:pPr algn="ctr"/>
            <a:r>
              <a:rPr lang="el-GR" sz="2200" b="1" dirty="0" smtClean="0">
                <a:latin typeface="Times New Roman" pitchFamily="18" charset="0"/>
                <a:cs typeface="Times New Roman" pitchFamily="18" charset="0"/>
              </a:rPr>
              <a:t>από λίγο έως μέτρια απογοητευμένοι από το μάθημα</a:t>
            </a:r>
            <a:r>
              <a:rPr lang="el-GR" sz="2000" b="1" dirty="0" smtClean="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Φάσεις έρευνας</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285860"/>
            <a:ext cx="6840760" cy="3785652"/>
          </a:xfrm>
          <a:prstGeom prst="rect">
            <a:avLst/>
          </a:prstGeom>
        </p:spPr>
        <p:txBody>
          <a:bodyPr wrap="square">
            <a:spAutoFit/>
          </a:bodyPr>
          <a:lstStyle/>
          <a:p>
            <a:pPr marL="361950" indent="-361950" algn="just" fontAlgn="ctr"/>
            <a:r>
              <a:rPr lang="el-GR" dirty="0" smtClean="0"/>
              <a:t>Κατά τις τρεις Φάσεις της έρευνας:</a:t>
            </a:r>
          </a:p>
          <a:p>
            <a:pPr marL="361950" indent="-361950" algn="just" fontAlgn="ctr"/>
            <a:endParaRPr lang="el-GR" dirty="0" smtClean="0"/>
          </a:p>
          <a:p>
            <a:pPr marL="361950" indent="-361950" algn="just" fontAlgn="ctr">
              <a:buFont typeface="Wingdings" pitchFamily="2" charset="2"/>
              <a:buChar char="Ø"/>
            </a:pPr>
            <a:r>
              <a:rPr lang="el-GR" dirty="0" smtClean="0"/>
              <a:t>είναι ανοικτή και συνεχής η διερεύνηση των προϋποθέσεων και περιορισμών που προκύπτουν κατά την εφαρμογή του μοντέλου.</a:t>
            </a:r>
          </a:p>
          <a:p>
            <a:pPr marL="361950" indent="-361950" fontAlgn="ctr"/>
            <a:endParaRPr lang="el-GR" dirty="0" smtClean="0"/>
          </a:p>
          <a:p>
            <a:pPr marL="361950" indent="-361950" algn="just" fontAlgn="ctr">
              <a:buFont typeface="Wingdings" pitchFamily="2" charset="2"/>
              <a:buChar char="Ø"/>
            </a:pPr>
            <a:r>
              <a:rPr lang="el-GR" dirty="0" smtClean="0"/>
              <a:t>παράλληλα μελετώνται οι αντιδράσεις των μαθητών όσο αφορά τις ανάγκες της αυτονομίας, της επάρκειας και της κοινωνικής αλληλεπίδρασης.</a:t>
            </a: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Φάσεις έρευνας – Φάση 1</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285860"/>
            <a:ext cx="6840760" cy="5293757"/>
          </a:xfrm>
          <a:prstGeom prst="rect">
            <a:avLst/>
          </a:prstGeom>
        </p:spPr>
        <p:txBody>
          <a:bodyPr wrap="square">
            <a:spAutoFit/>
          </a:bodyPr>
          <a:lstStyle/>
          <a:p>
            <a:r>
              <a:rPr lang="el-GR" sz="2000" b="1" dirty="0" smtClean="0"/>
              <a:t>Διαπιστώσεις μαθητών </a:t>
            </a:r>
          </a:p>
          <a:p>
            <a:endParaRPr lang="el-GR" sz="1800" dirty="0" smtClean="0"/>
          </a:p>
          <a:p>
            <a:pPr marL="361950" lvl="0" indent="-361950">
              <a:buFont typeface="Wingdings" pitchFamily="2" charset="2"/>
              <a:buChar char="Ø"/>
            </a:pPr>
            <a:r>
              <a:rPr lang="el-GR" sz="1800" u="sng" dirty="0" smtClean="0"/>
              <a:t>Ελκυστική σχεδίαση-</a:t>
            </a:r>
            <a:r>
              <a:rPr lang="el-GR" sz="1800" u="sng" dirty="0" err="1" smtClean="0"/>
              <a:t>πολυμορφικότητα</a:t>
            </a:r>
            <a:r>
              <a:rPr lang="el-GR" sz="1800" u="sng" dirty="0" smtClean="0"/>
              <a:t>-</a:t>
            </a:r>
            <a:r>
              <a:rPr lang="el-GR" sz="1800" u="sng" dirty="0" err="1" smtClean="0"/>
              <a:t>διαδραστικότητα</a:t>
            </a:r>
            <a:endParaRPr lang="el-GR" sz="1400" dirty="0" smtClean="0"/>
          </a:p>
          <a:p>
            <a:endParaRPr lang="el-GR" sz="1400" dirty="0" smtClean="0"/>
          </a:p>
          <a:p>
            <a:pPr marL="361950"/>
            <a:r>
              <a:rPr lang="el-GR" sz="1400" i="1" dirty="0" smtClean="0"/>
              <a:t>«Μου άρεσε πάρα πολύ. Ήταν πολύ όμορφο. Είχε ωραία χρώματα και ήταν πολύ αναλυτικό. Μου άρεσε που ήταν χωρισμένο σε μικρά κομμάτια και είχε και πολλά σχήματα. Μου άρεσε που μπορούσα να πάω μπροστά πίσω όπου θέλω και να το καταλάβω καλύτερα.» Γ3</a:t>
            </a:r>
          </a:p>
          <a:p>
            <a:endParaRPr lang="el-GR" sz="1400" i="1" dirty="0" smtClean="0"/>
          </a:p>
          <a:p>
            <a:pPr marL="361950" lvl="0" indent="-361950">
              <a:buFont typeface="Wingdings" pitchFamily="2" charset="2"/>
              <a:buChar char="Ø"/>
            </a:pPr>
            <a:r>
              <a:rPr lang="el-GR" sz="1800" dirty="0" smtClean="0"/>
              <a:t>Δραστηριότητες αυτοαξιολόγησης βοηθούν στην ατομική μελέτη</a:t>
            </a:r>
          </a:p>
          <a:p>
            <a:pPr marL="361950" indent="-361950">
              <a:buFont typeface="Wingdings" pitchFamily="2" charset="2"/>
              <a:buChar char="Ø"/>
            </a:pPr>
            <a:r>
              <a:rPr lang="el-GR" sz="1800" dirty="0" smtClean="0"/>
              <a:t>Μαθαίνεις καλύτερα</a:t>
            </a:r>
            <a:endParaRPr lang="el-GR" sz="1400" dirty="0" smtClean="0"/>
          </a:p>
          <a:p>
            <a:pPr marL="361950" indent="-361950">
              <a:buFont typeface="Wingdings" pitchFamily="2" charset="2"/>
              <a:buChar char="Ø"/>
            </a:pPr>
            <a:endParaRPr lang="el-GR" sz="1400" dirty="0" smtClean="0"/>
          </a:p>
          <a:p>
            <a:pPr marL="361950" indent="-361950"/>
            <a:r>
              <a:rPr lang="el-GR" sz="1400" i="1" dirty="0" smtClean="0"/>
              <a:t>	«Διαβάζεις μόνη σου και είναι ωραία έτσι. Μπορείς να κρατάς σημειώσεις και να τις καταλαβαίνεις. Είναι πολύ όμορφο και σε τραβάει να ασχοληθείς μαζί του. Οι ασκήσεις βοηθούν πάρα πολύ να καταλάβεις καλύτερα. Γενικά είναι πολύ ωραία.» Γ1</a:t>
            </a:r>
          </a:p>
          <a:p>
            <a:pPr marL="361950" indent="-361950">
              <a:buFont typeface="Wingdings" pitchFamily="2" charset="2"/>
              <a:buChar char="Ø"/>
            </a:pPr>
            <a:endParaRPr lang="el-GR" sz="1400" dirty="0" smtClean="0"/>
          </a:p>
          <a:p>
            <a:pPr marL="361950" lvl="0" indent="-361950">
              <a:buFont typeface="Wingdings" pitchFamily="2" charset="2"/>
              <a:buChar char="Ø"/>
            </a:pPr>
            <a:r>
              <a:rPr lang="el-GR" sz="1800" dirty="0" err="1" smtClean="0"/>
              <a:t>Ομαδοσυνεργατικές</a:t>
            </a:r>
            <a:r>
              <a:rPr lang="el-GR" sz="1800" dirty="0" smtClean="0"/>
              <a:t> εργασίες βοηθούν στην κατανόηση και εμβάθυνση</a:t>
            </a:r>
            <a:endParaRPr lang="el-GR" sz="1400" i="1" dirty="0" smtClean="0"/>
          </a:p>
          <a:p>
            <a:pPr marL="361950"/>
            <a:r>
              <a:rPr lang="el-GR" sz="1400" i="1" dirty="0" smtClean="0"/>
              <a:t> </a:t>
            </a:r>
          </a:p>
          <a:p>
            <a:pPr marL="361950"/>
            <a:r>
              <a:rPr lang="el-GR" sz="1400" i="1" dirty="0" smtClean="0"/>
              <a:t>«Με το νέο τρόπο διδασκαλίας μπορείς και διαβάζεις μόνος σου ώστε να μάθεις καλύτερα. Στη συνέχεια οι ομαδικές δραστηριότητες βοηθούν να καταλάβεις πιο εύκολα τα πράγματα.» ΓΛ2</a:t>
            </a:r>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Φάσεις έρευνας – Φάση 2</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285200"/>
            <a:ext cx="6840760" cy="5109091"/>
          </a:xfrm>
          <a:prstGeom prst="rect">
            <a:avLst/>
          </a:prstGeom>
        </p:spPr>
        <p:txBody>
          <a:bodyPr wrap="square">
            <a:spAutoFit/>
          </a:bodyPr>
          <a:lstStyle/>
          <a:p>
            <a:r>
              <a:rPr lang="el-GR" sz="2000" b="1" dirty="0" smtClean="0"/>
              <a:t>Φάση 2- Διαπιστώσεις μαθητών</a:t>
            </a:r>
          </a:p>
          <a:p>
            <a:endParaRPr lang="el-GR" sz="2000" b="1" dirty="0" smtClean="0"/>
          </a:p>
          <a:p>
            <a:pPr marL="361950" indent="-361950">
              <a:buFont typeface="Wingdings" pitchFamily="2" charset="2"/>
              <a:buChar char="Ø"/>
            </a:pPr>
            <a:r>
              <a:rPr lang="el-GR" sz="1800" dirty="0" smtClean="0"/>
              <a:t>Δυνατότητα αφήγησης:</a:t>
            </a:r>
          </a:p>
          <a:p>
            <a:pPr marL="361950"/>
            <a:r>
              <a:rPr lang="el-GR" sz="1400" i="1" dirty="0" smtClean="0"/>
              <a:t>«Πιστεύω ότι με βοήθησε. Ήταν πιο εύκολο έτσι γιατί άκουγες και έβλεπες το παράδειγμα και το καταλάβαινες.» Γ2</a:t>
            </a:r>
          </a:p>
          <a:p>
            <a:endParaRPr lang="el-GR" sz="1400" dirty="0" smtClean="0"/>
          </a:p>
          <a:p>
            <a:pPr marL="361950"/>
            <a:r>
              <a:rPr lang="el-GR" sz="1400" i="1" dirty="0" smtClean="0"/>
              <a:t>«Μπορώ να πω ότι όταν διαβάζω μαθαίνω καλύτερα.» ΓΛ1</a:t>
            </a:r>
          </a:p>
          <a:p>
            <a:pPr marL="361950"/>
            <a:r>
              <a:rPr lang="el-GR" sz="1400" i="1" dirty="0" smtClean="0"/>
              <a:t>«Προτιμώ να διαβάζω μόνη μου σιγά σιγά να το καταλαβαίνω.» Γ1</a:t>
            </a:r>
          </a:p>
          <a:p>
            <a:endParaRPr lang="el-GR" sz="1800" i="1" dirty="0" smtClean="0"/>
          </a:p>
          <a:p>
            <a:pPr marL="361950" indent="-361950">
              <a:buFont typeface="Wingdings" pitchFamily="2" charset="2"/>
              <a:buChar char="Ø"/>
            </a:pPr>
            <a:r>
              <a:rPr lang="el-GR" sz="1800" i="1" dirty="0" smtClean="0"/>
              <a:t>Νιώθουν πιο ικανοί να επιλύσουν ανάλογες ασκήσεις ή τεστ:</a:t>
            </a:r>
          </a:p>
          <a:p>
            <a:pPr marL="361950"/>
            <a:r>
              <a:rPr lang="el-GR" sz="1400" i="1" dirty="0" smtClean="0"/>
              <a:t>«Νομίζω πως ναι.» Α2α</a:t>
            </a:r>
          </a:p>
          <a:p>
            <a:pPr marL="361950"/>
            <a:r>
              <a:rPr lang="el-GR" sz="1400" i="1" dirty="0" smtClean="0"/>
              <a:t>«Μάλλον θα τα καταφέρω, αφού θα τα έχω μάθει.» Γ1</a:t>
            </a:r>
          </a:p>
          <a:p>
            <a:pPr marL="361950"/>
            <a:r>
              <a:rPr lang="el-GR" sz="1400" i="1" dirty="0" smtClean="0"/>
              <a:t>«Αν πρόκειται τα θέματα να είναι όπως οι ασκήσεις βεβαίως.» ΓΛ2</a:t>
            </a:r>
          </a:p>
          <a:p>
            <a:endParaRPr lang="el-GR" sz="1400" dirty="0" smtClean="0"/>
          </a:p>
          <a:p>
            <a:pPr marL="361950" indent="-361950">
              <a:buFont typeface="Wingdings" pitchFamily="2" charset="2"/>
              <a:buChar char="Ø"/>
            </a:pPr>
            <a:r>
              <a:rPr lang="el-GR" sz="1800" i="1" dirty="0" smtClean="0"/>
              <a:t>Τονίζουν την χρησιμότητα των ομαδικών δραστηριοτήτων:</a:t>
            </a:r>
          </a:p>
          <a:p>
            <a:pPr marL="361950" indent="-361950"/>
            <a:r>
              <a:rPr lang="el-GR" sz="1800" i="1" dirty="0" smtClean="0"/>
              <a:t>	 </a:t>
            </a:r>
            <a:r>
              <a:rPr lang="el-GR" sz="1400" i="1" dirty="0" smtClean="0"/>
              <a:t>«Είναι καλό να δουλεύεις μαζί με άλλον και να συζητάς τις απορίες σου. Μαθαίνεις καλύτερα έτσι.» Γ3</a:t>
            </a:r>
            <a:endParaRPr lang="el-GR" sz="1400" dirty="0" smtClean="0"/>
          </a:p>
          <a:p>
            <a:pPr marL="361950"/>
            <a:r>
              <a:rPr lang="el-GR" sz="1400" i="1" dirty="0" smtClean="0"/>
              <a:t>«Ναι με βοήθησε. Όταν δυσκολευτήκαμε ήρθε ο Α2β και μας εξήγησε όλα και τα καταλάβαμε. Είναι πολύ ωραίο αυτό.» Γ1</a:t>
            </a:r>
            <a:endParaRPr lang="el-GR" sz="1400" dirty="0" smtClean="0"/>
          </a:p>
          <a:p>
            <a:pPr marL="361950"/>
            <a:r>
              <a:rPr lang="el-GR" sz="1400" i="1" dirty="0" smtClean="0"/>
              <a:t>«Ναι νομίζω ότι με βοήθησε. Συνεργάζεσαι και μπορεί να μάθεις και από τον άλλο που μπορεί να το έχει καταλάβει καλύτερα.» ΓΛ1</a:t>
            </a:r>
            <a:endParaRPr lang="el-GR" dirty="0" smtClean="0"/>
          </a:p>
        </p:txBody>
      </p:sp>
      <p:sp>
        <p:nvSpPr>
          <p:cNvPr id="5" name="4 - Ορθογώνιο">
            <a:hlinkClick r:id="rId3" action="ppaction://hlinksldjump"/>
          </p:cNvPr>
          <p:cNvSpPr/>
          <p:nvPr/>
        </p:nvSpPr>
        <p:spPr>
          <a:xfrm>
            <a:off x="6786578" y="142852"/>
            <a:ext cx="1785950"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Φάσεις έρευνας – Φάση 3</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285200"/>
            <a:ext cx="6840760" cy="5293757"/>
          </a:xfrm>
          <a:prstGeom prst="rect">
            <a:avLst/>
          </a:prstGeom>
        </p:spPr>
        <p:txBody>
          <a:bodyPr wrap="square">
            <a:spAutoFit/>
          </a:bodyPr>
          <a:lstStyle/>
          <a:p>
            <a:r>
              <a:rPr lang="el-GR" sz="2000" b="1" dirty="0" smtClean="0"/>
              <a:t>Διαπιστώσεις μαθητών</a:t>
            </a:r>
          </a:p>
          <a:p>
            <a:endParaRPr lang="el-GR" sz="1800" dirty="0" smtClean="0"/>
          </a:p>
          <a:p>
            <a:pPr marL="361950" indent="-361950">
              <a:buFont typeface="Wingdings" pitchFamily="2" charset="2"/>
              <a:buChar char="Ø"/>
            </a:pPr>
            <a:r>
              <a:rPr lang="el-GR" sz="1800" dirty="0" smtClean="0"/>
              <a:t>Προτίμηση στο </a:t>
            </a:r>
            <a:r>
              <a:rPr lang="en-US" sz="1800" dirty="0" smtClean="0"/>
              <a:t>video </a:t>
            </a:r>
            <a:r>
              <a:rPr lang="el-GR" sz="1800" dirty="0" smtClean="0"/>
              <a:t>και στον παραστατικό τρόπο παρουσίασης:</a:t>
            </a:r>
          </a:p>
          <a:p>
            <a:pPr marL="361950"/>
            <a:r>
              <a:rPr lang="el-GR" sz="1400" i="1" dirty="0" smtClean="0"/>
              <a:t>«Ναι. Με το </a:t>
            </a:r>
            <a:r>
              <a:rPr lang="el-GR" sz="1400" i="1" dirty="0" err="1" smtClean="0"/>
              <a:t>video</a:t>
            </a:r>
            <a:r>
              <a:rPr lang="el-GR" sz="1400" i="1" dirty="0" smtClean="0"/>
              <a:t> το κατάλαβα και τους δυο τρόπους της λίστας.» Γ2</a:t>
            </a:r>
            <a:endParaRPr lang="el-GR" sz="1400" dirty="0" smtClean="0"/>
          </a:p>
          <a:p>
            <a:pPr marL="361950"/>
            <a:r>
              <a:rPr lang="el-GR" sz="1400" i="1" dirty="0" smtClean="0"/>
              <a:t>«Ναι το βίντεο ήταν πολύ επεξηγηματικό και παρουσίαζε αναλυτικά και τους δυο τρόπους διάσχισης. Ο τρόπος που το παρουσίαζε σου έδινε να το καταλάβεις.» ΓΛ2</a:t>
            </a:r>
            <a:endParaRPr lang="el-GR" sz="1400" dirty="0" smtClean="0"/>
          </a:p>
          <a:p>
            <a:pPr marL="361950"/>
            <a:endParaRPr lang="el-GR" sz="1800" i="1" dirty="0" smtClean="0"/>
          </a:p>
          <a:p>
            <a:pPr marL="361950" indent="-361950">
              <a:buFont typeface="Wingdings" pitchFamily="2" charset="2"/>
              <a:buChar char="Ø"/>
            </a:pPr>
            <a:r>
              <a:rPr lang="el-GR" sz="1800" dirty="0" smtClean="0"/>
              <a:t>Δυσκολία στο χειρισμό του </a:t>
            </a:r>
            <a:r>
              <a:rPr lang="en-US" sz="1800" dirty="0" smtClean="0"/>
              <a:t>video</a:t>
            </a:r>
            <a:r>
              <a:rPr lang="el-GR" sz="1800" dirty="0" smtClean="0"/>
              <a:t>:</a:t>
            </a:r>
          </a:p>
          <a:p>
            <a:pPr marL="361950"/>
            <a:r>
              <a:rPr lang="el-GR" sz="1400" i="1" dirty="0" smtClean="0"/>
              <a:t>«</a:t>
            </a:r>
            <a:r>
              <a:rPr lang="en-US" sz="1400" i="1" dirty="0" smtClean="0"/>
              <a:t>…</a:t>
            </a:r>
            <a:r>
              <a:rPr lang="el-GR" sz="1400" i="1" dirty="0" smtClean="0"/>
              <a:t>είναι πιο εύκολο δεν κουράζεσαι να το διαβάζεις στο άλλο μπορώ να πάω μπροστά και πίσω και να βρω αυτό που θέλω πιο εύκολα.» Γ3</a:t>
            </a:r>
            <a:endParaRPr lang="el-GR" sz="1400" dirty="0" smtClean="0"/>
          </a:p>
          <a:p>
            <a:pPr marL="361950"/>
            <a:r>
              <a:rPr lang="el-GR" sz="1400" i="1" dirty="0" smtClean="0"/>
              <a:t>«Σίγουρα με το βίντεο είναι πιο ζωντανό το βλέπεις και νομίζω ότι μαθαίνω καλύτερα έτσι. Θέλει όμως περισσότερη συγκέντρωση από το προηγούμενο.» Α2α</a:t>
            </a:r>
            <a:endParaRPr lang="el-GR" sz="1400" dirty="0" smtClean="0"/>
          </a:p>
          <a:p>
            <a:endParaRPr lang="el-GR" sz="1400" dirty="0" smtClean="0"/>
          </a:p>
          <a:p>
            <a:pPr marL="361950" indent="-361950">
              <a:buFont typeface="Wingdings" pitchFamily="2" charset="2"/>
              <a:buChar char="Ø"/>
            </a:pPr>
            <a:r>
              <a:rPr lang="el-GR" sz="1800" dirty="0" smtClean="0"/>
              <a:t>Προτίμηση στο Μοντέλο Ανεστραμμένης τάξης και επέκταση σε άλλα μαθήματα:</a:t>
            </a:r>
          </a:p>
          <a:p>
            <a:pPr marL="361950"/>
            <a:r>
              <a:rPr lang="el-GR" sz="1400" i="1" dirty="0" smtClean="0"/>
              <a:t>«Ναι. Νομίζω ότι είναι καλύτερα με αυτή τη μέθοδο. Προσωπικά νοιώθω ότι μαθαίνω καλύτερα έτσι. Είναι το σύστημα, ο τρόπος, οι ασκήσεις στην τάξη όλα μου αρέσουν.» ΓΛ2</a:t>
            </a:r>
          </a:p>
          <a:p>
            <a:pPr marL="361950"/>
            <a:r>
              <a:rPr lang="el-GR" sz="1400" i="1" dirty="0" smtClean="0"/>
              <a:t>«Ο τρόπος είναι αρκετά ενδιαφέρον και νομίζω ότι θα μπορούσε να εφαρμοστεί και σε άλλα μαθήματα.» Α2β</a:t>
            </a:r>
            <a:endParaRPr lang="el-GR" sz="1400" dirty="0" smtClean="0"/>
          </a:p>
          <a:p>
            <a:pPr marL="361950"/>
            <a:r>
              <a:rPr lang="el-GR" sz="1400" i="1" dirty="0" smtClean="0"/>
              <a:t>«Νομίζω ότι θα πρέπει να γίνει αυτό και στα άλλα μαθήματα να μαθαίνουμε πιο εύκολα.» Γ2</a:t>
            </a:r>
            <a:endParaRPr lang="el-GR" dirty="0" smtClean="0"/>
          </a:p>
        </p:txBody>
      </p:sp>
      <p:sp>
        <p:nvSpPr>
          <p:cNvPr id="7" name="6 - Ορθογώνιο">
            <a:hlinkClick r:id="rId3" action="ppaction://hlinksldjump"/>
          </p:cNvPr>
          <p:cNvSpPr/>
          <p:nvPr/>
        </p:nvSpPr>
        <p:spPr>
          <a:xfrm>
            <a:off x="6786578" y="142852"/>
            <a:ext cx="1785950"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r>
              <a:rPr lang="el-GR" sz="3600" dirty="0" smtClean="0"/>
              <a:t>Φάσεις έρευνας</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28728" y="1285200"/>
            <a:ext cx="6840760" cy="4647426"/>
          </a:xfrm>
          <a:prstGeom prst="rect">
            <a:avLst/>
          </a:prstGeom>
        </p:spPr>
        <p:txBody>
          <a:bodyPr wrap="square">
            <a:spAutoFit/>
          </a:bodyPr>
          <a:lstStyle/>
          <a:p>
            <a:r>
              <a:rPr lang="el-GR" sz="2000" b="1" dirty="0" smtClean="0"/>
              <a:t>Διαπιστώσεις κριτικής φίλης</a:t>
            </a:r>
          </a:p>
          <a:p>
            <a:endParaRPr lang="el-GR" sz="1800" dirty="0" smtClean="0"/>
          </a:p>
          <a:p>
            <a:pPr marL="361950" indent="-361950">
              <a:buFont typeface="Wingdings" pitchFamily="2" charset="2"/>
              <a:buChar char="Ø"/>
            </a:pPr>
            <a:r>
              <a:rPr lang="el-GR" sz="1800" dirty="0" smtClean="0"/>
              <a:t>Ατομική μελέτη</a:t>
            </a:r>
          </a:p>
          <a:p>
            <a:pPr marL="819150" lvl="1" indent="-361950">
              <a:buFont typeface="Arial" pitchFamily="34" charset="0"/>
              <a:buChar char="•"/>
            </a:pPr>
            <a:r>
              <a:rPr lang="el-GR" sz="1800" dirty="0" smtClean="0"/>
              <a:t>συγκεντρωμένοι στην μελέτη τους </a:t>
            </a:r>
          </a:p>
          <a:p>
            <a:pPr marL="819150" lvl="1" indent="-361950">
              <a:buFont typeface="Arial" pitchFamily="34" charset="0"/>
              <a:buChar char="•"/>
            </a:pPr>
            <a:r>
              <a:rPr lang="el-GR" sz="1800" dirty="0" smtClean="0"/>
              <a:t>αντιλαμβάνονται τις ασκήσεις αυτοαξιολόγησης ως μέρος της θεωρίας, επιμένουν και τις επαναλαμβάνουν για επιτυχία 100%</a:t>
            </a:r>
          </a:p>
          <a:p>
            <a:pPr marL="819150" lvl="1" indent="-361950">
              <a:buFont typeface="Arial" pitchFamily="34" charset="0"/>
              <a:buChar char="•"/>
            </a:pPr>
            <a:r>
              <a:rPr lang="el-GR" sz="1800" dirty="0" smtClean="0"/>
              <a:t>ικανοποιημένοι από τις επιδόσεις τους</a:t>
            </a:r>
          </a:p>
          <a:p>
            <a:pPr marL="819150" lvl="1" indent="-361950"/>
            <a:endParaRPr lang="el-GR" sz="1800" dirty="0" smtClean="0"/>
          </a:p>
          <a:p>
            <a:pPr marL="819150" lvl="1" indent="-361950">
              <a:buFont typeface="Arial" pitchFamily="34" charset="0"/>
              <a:buChar char="•"/>
            </a:pPr>
            <a:endParaRPr lang="el-GR" sz="1800" dirty="0" smtClean="0"/>
          </a:p>
          <a:p>
            <a:pPr marL="361950" indent="-361950">
              <a:buFont typeface="Wingdings" pitchFamily="2" charset="2"/>
              <a:buChar char="Ø"/>
            </a:pPr>
            <a:r>
              <a:rPr lang="el-GR" sz="1800" dirty="0" err="1" smtClean="0"/>
              <a:t>Ομαδοσυνεργατικές</a:t>
            </a:r>
            <a:r>
              <a:rPr lang="el-GR" sz="1800" dirty="0" smtClean="0"/>
              <a:t> εργασίες</a:t>
            </a:r>
          </a:p>
          <a:p>
            <a:pPr marL="819150" lvl="1" indent="-361950">
              <a:buFont typeface="Arial" pitchFamily="34" charset="0"/>
              <a:buChar char="•"/>
            </a:pPr>
            <a:r>
              <a:rPr lang="el-GR" sz="1800" dirty="0" smtClean="0"/>
              <a:t>συνεργασία δημιουργική και με ομαδικό πνεύμα</a:t>
            </a:r>
          </a:p>
          <a:p>
            <a:pPr marL="819150" lvl="1" indent="-361950">
              <a:buFont typeface="Arial" pitchFamily="34" charset="0"/>
              <a:buChar char="•"/>
            </a:pPr>
            <a:r>
              <a:rPr lang="el-GR" sz="1800" dirty="0" smtClean="0"/>
              <a:t>καθηγητής συμβουλευτικός και βοηθητικός</a:t>
            </a:r>
          </a:p>
          <a:p>
            <a:pPr marL="819150" lvl="1" indent="-361950">
              <a:buFont typeface="Arial" pitchFamily="34" charset="0"/>
              <a:buChar char="•"/>
            </a:pPr>
            <a:r>
              <a:rPr lang="el-GR" sz="1800" dirty="0" smtClean="0"/>
              <a:t>ενθουσιώδεις στην ομαδική παρουσίαση των αποτελεσμάτων</a:t>
            </a:r>
          </a:p>
          <a:p>
            <a:endParaRPr lang="el-GR" sz="1800" dirty="0" smtClean="0"/>
          </a:p>
          <a:p>
            <a:endParaRPr lang="el-GR" sz="1800" dirty="0" smtClean="0"/>
          </a:p>
          <a:p>
            <a:pPr marL="361950" lvl="0" indent="-361950" fontAlgn="ctr"/>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pPr>
              <a:tabLst>
                <a:tab pos="6120000" algn="l"/>
              </a:tabLst>
            </a:pPr>
            <a:r>
              <a:rPr lang="el-GR" sz="3600" dirty="0" smtClean="0"/>
              <a:t>Συμπεράσματα </a:t>
            </a:r>
            <a:br>
              <a:rPr lang="el-GR" sz="3600" dirty="0" smtClean="0"/>
            </a:br>
            <a:r>
              <a:rPr lang="el-GR" sz="3600" dirty="0" smtClean="0"/>
              <a:t>1ο Ερευνητικό ερώτημα    		</a:t>
            </a:r>
            <a:r>
              <a:rPr lang="el-GR" sz="2800" dirty="0" smtClean="0"/>
              <a:t>1/2</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40000" y="1285860"/>
            <a:ext cx="6840760" cy="5078313"/>
          </a:xfrm>
          <a:prstGeom prst="rect">
            <a:avLst/>
          </a:prstGeom>
        </p:spPr>
        <p:txBody>
          <a:bodyPr wrap="square">
            <a:spAutoFit/>
          </a:bodyPr>
          <a:lstStyle/>
          <a:p>
            <a:r>
              <a:rPr lang="el-GR" sz="1800" b="1" dirty="0" smtClean="0"/>
              <a:t>Προϋποθέσεις εφαρμογής του μοντέλου στην εσπερινή επαγγελματική εκπαίδευση.</a:t>
            </a:r>
          </a:p>
          <a:p>
            <a:endParaRPr lang="el-GR" sz="1800" b="1" i="1" dirty="0" smtClean="0"/>
          </a:p>
          <a:p>
            <a:pPr marL="361950" indent="-361950">
              <a:buFont typeface="+mj-lt"/>
              <a:buAutoNum type="arabicPeriod"/>
            </a:pPr>
            <a:r>
              <a:rPr lang="el-GR" sz="1800" i="1" dirty="0" smtClean="0"/>
              <a:t>Δημιουργία κατάλληλου αλληλεπιδραστικού περιβάλλοντος:</a:t>
            </a:r>
          </a:p>
          <a:p>
            <a:pPr marL="1095375" lvl="3" indent="-180975">
              <a:buFont typeface="Arial" pitchFamily="34" charset="0"/>
              <a:buChar char="•"/>
            </a:pPr>
            <a:r>
              <a:rPr lang="el-GR" sz="1800" dirty="0" smtClean="0"/>
              <a:t>κινητοποιεί τους μαθητές </a:t>
            </a:r>
          </a:p>
          <a:p>
            <a:pPr marL="1095375" lvl="3" indent="-180975">
              <a:buFont typeface="Arial" pitchFamily="34" charset="0"/>
              <a:buChar char="•"/>
            </a:pPr>
            <a:r>
              <a:rPr lang="el-GR" sz="1800" dirty="0" smtClean="0"/>
              <a:t>κρατά ενεργούς στη μαθησιακή διαδικασία</a:t>
            </a:r>
          </a:p>
          <a:p>
            <a:pPr marL="1095375" lvl="3" indent="-180975">
              <a:buFont typeface="Arial" pitchFamily="34" charset="0"/>
              <a:buChar char="•"/>
            </a:pPr>
            <a:r>
              <a:rPr lang="el-GR" sz="1800" dirty="0" err="1" smtClean="0"/>
              <a:t>προσβάσιμο</a:t>
            </a:r>
            <a:r>
              <a:rPr lang="el-GR" sz="1800" dirty="0" smtClean="0"/>
              <a:t>  24/7</a:t>
            </a:r>
          </a:p>
          <a:p>
            <a:pPr marL="1095375" lvl="3" indent="-180975">
              <a:buFont typeface="Arial" pitchFamily="34" charset="0"/>
              <a:buChar char="•"/>
            </a:pPr>
            <a:r>
              <a:rPr lang="el-GR" sz="1800" dirty="0" smtClean="0"/>
              <a:t>αλληλεπιδραστικό  </a:t>
            </a:r>
            <a:r>
              <a:rPr lang="en-US" sz="1800" dirty="0" smtClean="0"/>
              <a:t>LMS</a:t>
            </a:r>
            <a:r>
              <a:rPr lang="el-GR" sz="1800" dirty="0" smtClean="0"/>
              <a:t> (πχ Η5</a:t>
            </a:r>
            <a:r>
              <a:rPr lang="en-US" sz="1800" dirty="0" smtClean="0"/>
              <a:t>p </a:t>
            </a:r>
            <a:r>
              <a:rPr lang="el-GR" sz="1800" dirty="0" smtClean="0"/>
              <a:t>σε </a:t>
            </a:r>
            <a:r>
              <a:rPr lang="en-US" sz="1800" dirty="0" err="1" smtClean="0"/>
              <a:t>Chamilo</a:t>
            </a:r>
            <a:r>
              <a:rPr lang="en-US" sz="1800" dirty="0" smtClean="0"/>
              <a:t>, </a:t>
            </a:r>
            <a:r>
              <a:rPr lang="en-US" sz="1800" dirty="0" err="1" smtClean="0"/>
              <a:t>moodle</a:t>
            </a:r>
            <a:r>
              <a:rPr lang="en-US" sz="1800" dirty="0" smtClean="0"/>
              <a:t>, </a:t>
            </a:r>
            <a:r>
              <a:rPr lang="el-GR" sz="1800" dirty="0" smtClean="0"/>
              <a:t>Πανελλήνιο Σχολικό Δίκτυο - </a:t>
            </a:r>
            <a:r>
              <a:rPr lang="en-US" sz="1800" dirty="0" smtClean="0"/>
              <a:t>sch.gr</a:t>
            </a:r>
            <a:r>
              <a:rPr lang="el-GR" sz="1800" dirty="0" smtClean="0"/>
              <a:t>)</a:t>
            </a:r>
          </a:p>
          <a:p>
            <a:pPr lvl="1"/>
            <a:endParaRPr lang="el-GR" sz="1800" i="1" dirty="0" smtClean="0"/>
          </a:p>
          <a:p>
            <a:pPr marL="361950" lvl="1" indent="-361950">
              <a:buFont typeface="+mj-lt"/>
              <a:buAutoNum type="arabicPeriod" startAt="2"/>
            </a:pPr>
            <a:r>
              <a:rPr lang="el-GR" sz="1800" i="1" dirty="0" smtClean="0"/>
              <a:t>Η σχεδίαση να υποστηρίζει του μαθησιακούς στόχους και να ικανοποιεί τις σχετικές προδιαγραφές σχεδίασης εκπαιδευτικού υλικού.</a:t>
            </a:r>
          </a:p>
          <a:p>
            <a:pPr marL="1095375" lvl="3" indent="-180975">
              <a:buFont typeface="Arial" pitchFamily="34" charset="0"/>
              <a:buChar char="•"/>
            </a:pPr>
            <a:r>
              <a:rPr lang="el-GR" sz="1800" dirty="0" smtClean="0"/>
              <a:t>ξεκάθαροι μαθησιακοί στόχοι </a:t>
            </a:r>
          </a:p>
          <a:p>
            <a:pPr marL="1095375" lvl="3" indent="-180975">
              <a:buFont typeface="Arial" pitchFamily="34" charset="0"/>
              <a:buChar char="•"/>
            </a:pPr>
            <a:r>
              <a:rPr lang="el-GR" sz="1800" dirty="0" smtClean="0"/>
              <a:t>εστίαση στα προσδοκώμενα αποτελέσματα</a:t>
            </a:r>
          </a:p>
          <a:p>
            <a:pPr marL="1095375" lvl="3" indent="-180975">
              <a:buFont typeface="Arial" pitchFamily="34" charset="0"/>
              <a:buChar char="•"/>
            </a:pPr>
            <a:r>
              <a:rPr lang="el-GR" sz="1800" dirty="0" smtClean="0"/>
              <a:t>διαφοροποιημένη διδασκαλία</a:t>
            </a:r>
          </a:p>
          <a:p>
            <a:pPr marL="1095375" lvl="3" indent="-180975">
              <a:buFont typeface="Arial" pitchFamily="34" charset="0"/>
              <a:buChar char="•"/>
            </a:pPr>
            <a:r>
              <a:rPr lang="el-GR" sz="1800" dirty="0" smtClean="0"/>
              <a:t>ενίσχυση της αλληλεπίδρασης μαθητών, </a:t>
            </a:r>
            <a:r>
              <a:rPr lang="el-GR" sz="1800" dirty="0" err="1" smtClean="0"/>
              <a:t>εκπ</a:t>
            </a:r>
            <a:r>
              <a:rPr lang="el-GR" sz="1800" dirty="0" smtClean="0"/>
              <a:t>/</a:t>
            </a:r>
            <a:r>
              <a:rPr lang="el-GR" sz="1800" dirty="0" err="1" smtClean="0"/>
              <a:t>κων</a:t>
            </a:r>
            <a:r>
              <a:rPr lang="el-GR" sz="1800" dirty="0" smtClean="0"/>
              <a:t> (</a:t>
            </a:r>
            <a:r>
              <a:rPr lang="en-US" sz="1800" dirty="0" smtClean="0"/>
              <a:t>forum, chat</a:t>
            </a:r>
            <a:r>
              <a:rPr lang="el-GR" sz="1800" dirty="0" smtClean="0"/>
              <a:t>)</a:t>
            </a:r>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pPr>
              <a:tabLst>
                <a:tab pos="6120000" algn="l"/>
              </a:tabLst>
            </a:pPr>
            <a:r>
              <a:rPr lang="el-GR" sz="3600" dirty="0" smtClean="0"/>
              <a:t>Συμπεράσματα </a:t>
            </a:r>
            <a:br>
              <a:rPr lang="el-GR" sz="3600" dirty="0" smtClean="0"/>
            </a:br>
            <a:r>
              <a:rPr lang="el-GR" sz="3600" dirty="0" smtClean="0"/>
              <a:t>1ο Ερευνητικό ερώτημα	 </a:t>
            </a:r>
            <a:r>
              <a:rPr lang="el-GR" sz="2800" dirty="0" smtClean="0"/>
              <a:t>2/2 </a:t>
            </a:r>
            <a:endParaRPr lang="el-GR" sz="3600" dirty="0" smtClean="0"/>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40000" y="1302515"/>
            <a:ext cx="6840760" cy="3693319"/>
          </a:xfrm>
          <a:prstGeom prst="rect">
            <a:avLst/>
          </a:prstGeom>
        </p:spPr>
        <p:txBody>
          <a:bodyPr wrap="square">
            <a:spAutoFit/>
          </a:bodyPr>
          <a:lstStyle/>
          <a:p>
            <a:r>
              <a:rPr lang="el-GR" sz="1800" b="1" dirty="0" smtClean="0"/>
              <a:t>Προϋποθέσεις εφαρμογής του μοντέλου στην εσπερινή επαγγελματική εκπαίδευση.</a:t>
            </a:r>
          </a:p>
          <a:p>
            <a:endParaRPr lang="el-GR" sz="1800" b="1" i="1" dirty="0" smtClean="0"/>
          </a:p>
          <a:p>
            <a:pPr marL="361950" indent="-361950">
              <a:buFont typeface="+mj-lt"/>
              <a:buAutoNum type="arabicPeriod" startAt="3"/>
            </a:pPr>
            <a:r>
              <a:rPr lang="el-GR" sz="1800" i="1" u="sng" dirty="0" smtClean="0"/>
              <a:t>Έμφαση στην </a:t>
            </a:r>
            <a:r>
              <a:rPr lang="el-GR" sz="1800" i="1" u="sng" dirty="0" err="1" smtClean="0"/>
              <a:t>αυτοαξιολόγηση</a:t>
            </a:r>
            <a:r>
              <a:rPr lang="el-GR" sz="1800" i="1" u="sng" dirty="0" smtClean="0"/>
              <a:t> και στην ανάλογη ανατροφοδότηση μέσω κατάλληλων δραστηριοτήτων:</a:t>
            </a:r>
          </a:p>
          <a:p>
            <a:pPr marL="1095375" lvl="2" indent="-180975">
              <a:buFont typeface="Arial" pitchFamily="34" charset="0"/>
              <a:buChar char="•"/>
            </a:pPr>
            <a:r>
              <a:rPr lang="el-GR" sz="1800" dirty="0" smtClean="0"/>
              <a:t>ερωτήσεις αυτοαξιολόγησης</a:t>
            </a:r>
          </a:p>
          <a:p>
            <a:pPr marL="1095375" lvl="2" indent="-180975">
              <a:buFont typeface="Arial" pitchFamily="34" charset="0"/>
              <a:buChar char="•"/>
            </a:pPr>
            <a:r>
              <a:rPr lang="el-GR" sz="1800" dirty="0" smtClean="0"/>
              <a:t>ανατροφοδότηση επεξηγηματική – ενθαρρυντική</a:t>
            </a:r>
          </a:p>
          <a:p>
            <a:pPr marL="1095375" lvl="2" indent="-180975">
              <a:buFont typeface="Arial" pitchFamily="34" charset="0"/>
              <a:buChar char="•"/>
            </a:pPr>
            <a:r>
              <a:rPr lang="el-GR" sz="1800" dirty="0" smtClean="0"/>
              <a:t>δυνατότητα επανάληψης των ασκήσεων</a:t>
            </a:r>
          </a:p>
          <a:p>
            <a:pPr marL="1095375" lvl="2" indent="-180975">
              <a:buFont typeface="Arial" pitchFamily="34" charset="0"/>
              <a:buChar char="•"/>
            </a:pPr>
            <a:endParaRPr lang="el-GR" sz="1800" dirty="0" smtClean="0"/>
          </a:p>
          <a:p>
            <a:pPr marL="361950" lvl="2" indent="-361950">
              <a:buFont typeface="+mj-lt"/>
              <a:buAutoNum type="arabicPeriod" startAt="4"/>
            </a:pPr>
            <a:r>
              <a:rPr lang="el-GR" sz="1800" i="1" u="sng" dirty="0" smtClean="0"/>
              <a:t>Έμφαση στην ενθάρρυνση και την ηθική επιβράβευση.</a:t>
            </a:r>
          </a:p>
          <a:p>
            <a:pPr marL="361950" lvl="2" indent="-361950">
              <a:buFont typeface="+mj-lt"/>
              <a:buAutoNum type="arabicPeriod" startAt="4"/>
            </a:pPr>
            <a:endParaRPr lang="el-GR" sz="1800" i="1" u="sng" dirty="0" smtClean="0"/>
          </a:p>
          <a:p>
            <a:pPr marL="361950" lvl="2" indent="-361950">
              <a:buFont typeface="+mj-lt"/>
              <a:buAutoNum type="arabicPeriod" startAt="4"/>
            </a:pPr>
            <a:r>
              <a:rPr lang="el-GR" sz="1800" i="1" u="sng" dirty="0" smtClean="0"/>
              <a:t>Δυνατότητα χρήσης του υλικού και αργότερα ως εκπαιδευτικό εγχειρίδιο – υλικό αναφοράς.</a:t>
            </a:r>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pPr>
              <a:tabLst>
                <a:tab pos="6120000" algn="l"/>
              </a:tabLst>
            </a:pPr>
            <a:r>
              <a:rPr lang="el-GR" sz="3600" dirty="0" smtClean="0"/>
              <a:t>Συμπεράσματα </a:t>
            </a:r>
            <a:br>
              <a:rPr lang="el-GR" sz="3600" dirty="0" smtClean="0"/>
            </a:br>
            <a:r>
              <a:rPr lang="el-GR" sz="3600" dirty="0" smtClean="0"/>
              <a:t>2ο Ερευνητικό ερώτημα	</a:t>
            </a:r>
            <a:r>
              <a:rPr lang="el-GR" sz="2800" dirty="0" smtClean="0"/>
              <a:t>1/1</a:t>
            </a:r>
            <a:r>
              <a:rPr lang="el-GR" sz="3600" dirty="0" smtClean="0"/>
              <a:t>	 </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40000" y="1302515"/>
            <a:ext cx="6840760" cy="4108817"/>
          </a:xfrm>
          <a:prstGeom prst="rect">
            <a:avLst/>
          </a:prstGeom>
        </p:spPr>
        <p:txBody>
          <a:bodyPr wrap="square">
            <a:spAutoFit/>
          </a:bodyPr>
          <a:lstStyle/>
          <a:p>
            <a:r>
              <a:rPr lang="el-GR" sz="1800" b="1" dirty="0" smtClean="0"/>
              <a:t>Προβληματισμοί – περιορισμοί  εφαρμογής του μοντέλου στην εσπερινή επαγγελματική εκπαίδευση.</a:t>
            </a:r>
          </a:p>
          <a:p>
            <a:endParaRPr lang="el-GR" sz="1800" b="1" i="1" dirty="0" smtClean="0"/>
          </a:p>
          <a:p>
            <a:pPr marL="361950" indent="-361950">
              <a:lnSpc>
                <a:spcPct val="150000"/>
              </a:lnSpc>
              <a:buFont typeface="+mj-lt"/>
              <a:buAutoNum type="arabicPeriod"/>
            </a:pPr>
            <a:r>
              <a:rPr lang="el-GR" sz="1800" i="1" dirty="0" smtClean="0"/>
              <a:t>Διαθεσιμότητα </a:t>
            </a:r>
            <a:r>
              <a:rPr lang="en-US" sz="1800" i="1" dirty="0" smtClean="0"/>
              <a:t>internet. </a:t>
            </a:r>
            <a:endParaRPr lang="el-GR" sz="1800" i="1" dirty="0" smtClean="0"/>
          </a:p>
          <a:p>
            <a:pPr marL="361950" indent="-361950">
              <a:lnSpc>
                <a:spcPct val="150000"/>
              </a:lnSpc>
              <a:buFont typeface="+mj-lt"/>
              <a:buAutoNum type="arabicPeriod"/>
            </a:pPr>
            <a:r>
              <a:rPr lang="el-GR" sz="1800" i="1" dirty="0" smtClean="0"/>
              <a:t>Ολοκλήρωση της μελέτης πριν την έναρξη «μέσα στην τάξη» (Υλοποίηση της φάσης «πριν την τάξη» στο σχολείο;)</a:t>
            </a:r>
          </a:p>
          <a:p>
            <a:pPr marL="361950" indent="-361950">
              <a:lnSpc>
                <a:spcPct val="150000"/>
              </a:lnSpc>
              <a:buFont typeface="+mj-lt"/>
              <a:buAutoNum type="arabicPeriod"/>
            </a:pPr>
            <a:r>
              <a:rPr lang="el-GR" sz="1800" i="1" dirty="0" smtClean="0"/>
              <a:t>Η δημιουργία κατάλληλων </a:t>
            </a:r>
            <a:r>
              <a:rPr lang="el-GR" sz="1800" i="1" dirty="0" err="1" smtClean="0"/>
              <a:t>ομαδοσυνεργατικών</a:t>
            </a:r>
            <a:r>
              <a:rPr lang="el-GR" sz="1800" i="1" dirty="0" smtClean="0"/>
              <a:t> δραστηριοτήτων απαιτεί την ανάλογη Παιδαγωγική κατάρτιση  </a:t>
            </a:r>
          </a:p>
          <a:p>
            <a:pPr marL="361950" indent="-361950">
              <a:lnSpc>
                <a:spcPct val="150000"/>
              </a:lnSpc>
              <a:buFont typeface="+mj-lt"/>
              <a:buAutoNum type="arabicPeriod"/>
            </a:pPr>
            <a:r>
              <a:rPr lang="el-GR" sz="1800" i="1" dirty="0" smtClean="0"/>
              <a:t>Ο χρόνος και γνώσεις που απαιτούνται από τον εκπαιδευτικό για τη δημιουργία εκπαιδευτικού υλικού.</a:t>
            </a:r>
          </a:p>
          <a:p>
            <a:pPr marL="361950" indent="-361950">
              <a:buFont typeface="+mj-lt"/>
              <a:buAutoNum type="arabicPeriod"/>
            </a:pPr>
            <a:endParaRPr lang="el-GR" sz="1800"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3. Ερευνητικά </a:t>
            </a:r>
            <a:r>
              <a:rPr lang="el-GR" sz="3600" dirty="0" smtClean="0"/>
              <a:t>Ερωτήματα</a:t>
            </a:r>
            <a:endParaRPr lang="el-GR" sz="4000" b="1" dirty="0"/>
          </a:p>
        </p:txBody>
      </p:sp>
      <p:sp>
        <p:nvSpPr>
          <p:cNvPr id="4" name="9 - Ορθογώνιο"/>
          <p:cNvSpPr/>
          <p:nvPr/>
        </p:nvSpPr>
        <p:spPr>
          <a:xfrm>
            <a:off x="827584" y="1556792"/>
            <a:ext cx="7632848" cy="3785652"/>
          </a:xfrm>
          <a:prstGeom prst="rect">
            <a:avLst/>
          </a:prstGeom>
        </p:spPr>
        <p:txBody>
          <a:bodyPr wrap="square">
            <a:spAutoFit/>
          </a:bodyPr>
          <a:lstStyle/>
          <a:p>
            <a:pPr marL="895350" indent="-457200">
              <a:buFont typeface="+mj-lt"/>
              <a:buAutoNum type="arabicPeriod"/>
            </a:pPr>
            <a:r>
              <a:rPr lang="el-GR" sz="2000" dirty="0" smtClean="0"/>
              <a:t>Ποιες </a:t>
            </a:r>
            <a:r>
              <a:rPr lang="el-GR" sz="2000" b="1" dirty="0" smtClean="0"/>
              <a:t>προϋποθέσεις</a:t>
            </a:r>
            <a:r>
              <a:rPr lang="el-GR" sz="2000" dirty="0" smtClean="0"/>
              <a:t> απαιτούνται για την εφαρμογή του μοντέλου της ανεστραμμένης τάξης στο περιβάλλον της Εσπερινής Επαγγελματικής Εκπαίδευσης;</a:t>
            </a:r>
          </a:p>
          <a:p>
            <a:pPr marL="895350" indent="-457200">
              <a:buFont typeface="+mj-lt"/>
              <a:buAutoNum type="arabicPeriod"/>
            </a:pPr>
            <a:endParaRPr lang="el-GR" sz="2000" dirty="0" smtClean="0"/>
          </a:p>
          <a:p>
            <a:pPr marL="895350" indent="-457200">
              <a:buFont typeface="+mj-lt"/>
              <a:buAutoNum type="arabicPeriod"/>
            </a:pPr>
            <a:r>
              <a:rPr lang="el-GR" sz="2000" dirty="0" smtClean="0"/>
              <a:t>Ποιοι </a:t>
            </a:r>
            <a:r>
              <a:rPr lang="el-GR" sz="2000" b="1" dirty="0" smtClean="0"/>
              <a:t>περιορισμοί</a:t>
            </a:r>
            <a:r>
              <a:rPr lang="el-GR" sz="2000" dirty="0" smtClean="0"/>
              <a:t> εμφανίζονται κατά την εφαρμογή του μοντέλου της ανεστραμμένης τάξης στο περιβάλλον της Εσπερινής Επαγγελματικής Εκπαίδευσης;</a:t>
            </a:r>
            <a:endParaRPr lang="en-US" sz="2000" dirty="0" smtClean="0"/>
          </a:p>
          <a:p>
            <a:pPr marL="895350" indent="-457200">
              <a:buFont typeface="+mj-lt"/>
              <a:buAutoNum type="arabicPeriod"/>
            </a:pPr>
            <a:endParaRPr lang="en-US" sz="2000" dirty="0" smtClean="0"/>
          </a:p>
          <a:p>
            <a:pPr marL="895350" indent="-457200">
              <a:buFont typeface="+mj-lt"/>
              <a:buAutoNum type="arabicPeriod"/>
            </a:pPr>
            <a:r>
              <a:rPr lang="el-GR" sz="2000" dirty="0" smtClean="0"/>
              <a:t>Ποια η συμβολή του μοντέλου της ανεστραμμένης τάξης στην αύξηση του </a:t>
            </a:r>
            <a:r>
              <a:rPr lang="el-GR" sz="2000" b="1" dirty="0" smtClean="0"/>
              <a:t>αυτοπροσδιορισμού</a:t>
            </a:r>
            <a:r>
              <a:rPr lang="el-GR" sz="2000" dirty="0" smtClean="0"/>
              <a:t> των μαθητών, ιδιαίτερα όσο αφορά τις διαστάσεις</a:t>
            </a:r>
            <a:r>
              <a:rPr lang="el-GR" sz="2000" b="1" dirty="0" smtClean="0"/>
              <a:t> της αυτονομίας, της ικανότητας (επάρκειας) και της κοινωνικής αλληλεπίδρασης;</a:t>
            </a:r>
            <a:endParaRPr lang="el-GR" sz="2000" b="1" dirty="0"/>
          </a:p>
        </p:txBody>
      </p:sp>
    </p:spTree>
    <p:extLst>
      <p:ext uri="{BB962C8B-B14F-4D97-AF65-F5344CB8AC3E}">
        <p14:creationId xmlns:p14="http://schemas.microsoft.com/office/powerpoint/2010/main" xmlns="" val="15389201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pPr>
              <a:tabLst>
                <a:tab pos="6120000" algn="l"/>
              </a:tabLst>
            </a:pPr>
            <a:r>
              <a:rPr lang="el-GR" sz="3600" dirty="0" smtClean="0"/>
              <a:t>Συμπεράσματα </a:t>
            </a:r>
            <a:br>
              <a:rPr lang="el-GR" sz="3600" dirty="0" smtClean="0"/>
            </a:br>
            <a:r>
              <a:rPr lang="el-GR" sz="3600" dirty="0" smtClean="0"/>
              <a:t>3ο Ερευνητικό ερώτημα	</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40000" y="1302515"/>
            <a:ext cx="6840760" cy="646331"/>
          </a:xfrm>
          <a:prstGeom prst="rect">
            <a:avLst/>
          </a:prstGeom>
        </p:spPr>
        <p:txBody>
          <a:bodyPr wrap="square">
            <a:spAutoFit/>
          </a:bodyPr>
          <a:lstStyle/>
          <a:p>
            <a:r>
              <a:rPr lang="el-GR" sz="1800" b="1" dirty="0" smtClean="0"/>
              <a:t>Επίδραση του μοντέλου της αντεστραμμένης τάξης στον αυτοπροσδιορισμό των μαθητών.</a:t>
            </a:r>
            <a:endParaRPr lang="el-GR" sz="1800" i="1" dirty="0" smtClean="0"/>
          </a:p>
        </p:txBody>
      </p:sp>
      <p:graphicFrame>
        <p:nvGraphicFramePr>
          <p:cNvPr id="5" name="4 - Πίνακας"/>
          <p:cNvGraphicFramePr>
            <a:graphicFrameLocks noGrp="1"/>
          </p:cNvGraphicFramePr>
          <p:nvPr/>
        </p:nvGraphicFramePr>
        <p:xfrm>
          <a:off x="1571604" y="2071678"/>
          <a:ext cx="7200000" cy="3022600"/>
        </p:xfrm>
        <a:graphic>
          <a:graphicData uri="http://schemas.openxmlformats.org/drawingml/2006/table">
            <a:tbl>
              <a:tblPr firstRow="1" bandRow="1">
                <a:tableStyleId>{5C22544A-7EE6-4342-B048-85BDC9FD1C3A}</a:tableStyleId>
              </a:tblPr>
              <a:tblGrid>
                <a:gridCol w="2400000">
                  <a:extLst>
                    <a:ext uri="{9D8B030D-6E8A-4147-A177-3AD203B41FA5}">
                      <a16:colId xmlns:a16="http://schemas.microsoft.com/office/drawing/2014/main" xmlns="" val="20000"/>
                    </a:ext>
                  </a:extLst>
                </a:gridCol>
                <a:gridCol w="2400000">
                  <a:extLst>
                    <a:ext uri="{9D8B030D-6E8A-4147-A177-3AD203B41FA5}">
                      <a16:colId xmlns:a16="http://schemas.microsoft.com/office/drawing/2014/main" xmlns="" val="20001"/>
                    </a:ext>
                  </a:extLst>
                </a:gridCol>
                <a:gridCol w="2400000">
                  <a:extLst>
                    <a:ext uri="{9D8B030D-6E8A-4147-A177-3AD203B41FA5}">
                      <a16:colId xmlns:a16="http://schemas.microsoft.com/office/drawing/2014/main" xmlns="" val="20002"/>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l-GR" sz="1400" dirty="0" smtClean="0">
                          <a:latin typeface="Times New Roman" pitchFamily="18" charset="0"/>
                          <a:cs typeface="Times New Roman" pitchFamily="18" charset="0"/>
                        </a:rPr>
                        <a:t>Αυτονομία</a:t>
                      </a:r>
                      <a:endParaRPr lang="el-GR" sz="1400" dirty="0">
                        <a:latin typeface="Times New Roman" pitchFamily="18" charset="0"/>
                        <a:cs typeface="Times New Roman" pitchFamily="18"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l-GR" sz="1400" dirty="0" smtClean="0">
                          <a:latin typeface="Times New Roman" pitchFamily="18" charset="0"/>
                          <a:cs typeface="Times New Roman" pitchFamily="18" charset="0"/>
                        </a:rPr>
                        <a:t>Επάρκεια-ικανότητα</a:t>
                      </a:r>
                      <a:endParaRPr lang="el-GR" sz="1400" dirty="0">
                        <a:latin typeface="Times New Roman" pitchFamily="18" charset="0"/>
                        <a:cs typeface="Times New Roman" pitchFamily="18"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l-GR" sz="1400" dirty="0" smtClean="0">
                          <a:latin typeface="Times New Roman" pitchFamily="18" charset="0"/>
                          <a:cs typeface="Times New Roman" pitchFamily="18" charset="0"/>
                        </a:rPr>
                        <a:t>Κοινωνική συνεργασία</a:t>
                      </a:r>
                      <a:endParaRPr lang="el-GR" sz="14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70840">
                <a:tc>
                  <a:txBody>
                    <a:bodyPr/>
                    <a:lstStyle/>
                    <a:p>
                      <a:pPr marL="361950" indent="-361950">
                        <a:lnSpc>
                          <a:spcPct val="150000"/>
                        </a:lnSpc>
                        <a:buFont typeface="+mj-lt"/>
                        <a:buAutoNum type="arabicPeriod"/>
                      </a:pPr>
                      <a:r>
                        <a:rPr lang="el-GR" sz="1400" dirty="0" smtClean="0">
                          <a:latin typeface="Times New Roman" pitchFamily="18" charset="0"/>
                          <a:cs typeface="Times New Roman" pitchFamily="18" charset="0"/>
                        </a:rPr>
                        <a:t>αυτόνομη μελέτη υλικού</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προσωπικός ρυθμός μελέτης</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μελέτη χωρίς άγχος</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δυνατότητα επανάληψης</a:t>
                      </a:r>
                    </a:p>
                    <a:p>
                      <a:pPr marL="361950" marR="0" indent="-361950" algn="l" defTabSz="685800" rtl="0" eaLnBrk="1" fontAlgn="auto" latinLnBrk="0" hangingPunct="1">
                        <a:lnSpc>
                          <a:spcPct val="150000"/>
                        </a:lnSpc>
                        <a:spcBef>
                          <a:spcPts val="0"/>
                        </a:spcBef>
                        <a:spcAft>
                          <a:spcPts val="0"/>
                        </a:spcAft>
                        <a:buClrTx/>
                        <a:buSzTx/>
                        <a:buFont typeface="+mj-lt"/>
                        <a:buAutoNum type="arabicPeriod"/>
                        <a:tabLst/>
                        <a:defRPr/>
                      </a:pPr>
                      <a:r>
                        <a:rPr lang="el-GR" sz="1400" kern="1200" dirty="0" smtClean="0">
                          <a:latin typeface="Times New Roman" pitchFamily="18" charset="0"/>
                          <a:cs typeface="Times New Roman" pitchFamily="18" charset="0"/>
                        </a:rPr>
                        <a:t>εκπαιδευτικός </a:t>
                      </a:r>
                      <a:r>
                        <a:rPr lang="el-GR" sz="1400" kern="1200" dirty="0" err="1" smtClean="0">
                          <a:latin typeface="Times New Roman" pitchFamily="18" charset="0"/>
                          <a:cs typeface="Times New Roman" pitchFamily="18" charset="0"/>
                        </a:rPr>
                        <a:t>διευκολυντής</a:t>
                      </a:r>
                      <a:endParaRPr lang="el-GR" sz="1400" dirty="0">
                        <a:latin typeface="Times New Roman" pitchFamily="18" charset="0"/>
                        <a:cs typeface="Times New Roman" pitchFamily="18" charset="0"/>
                      </a:endParaRPr>
                    </a:p>
                  </a:txBody>
                  <a:tcPr/>
                </a:tc>
                <a:tc>
                  <a:txBody>
                    <a:bodyPr/>
                    <a:lstStyle/>
                    <a:p>
                      <a:pPr marL="361950" indent="-361950">
                        <a:lnSpc>
                          <a:spcPct val="150000"/>
                        </a:lnSpc>
                        <a:buFont typeface="+mj-lt"/>
                        <a:buAutoNum type="arabicPeriod"/>
                      </a:pPr>
                      <a:r>
                        <a:rPr lang="el-GR" sz="1400" dirty="0" smtClean="0">
                          <a:latin typeface="Times New Roman" pitchFamily="18" charset="0"/>
                          <a:cs typeface="Times New Roman" pitchFamily="18" charset="0"/>
                        </a:rPr>
                        <a:t>ασκήσεις αυτοαξιολόγησης -ανατροφοδότησης</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αύξηση ικανοποίησης</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καλύτερη κατανόηση της ύλης</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ενίσχυση της ικανότητας επίλυσης τεστ</a:t>
                      </a:r>
                      <a:endParaRPr lang="el-GR" sz="1400" dirty="0">
                        <a:latin typeface="Times New Roman" pitchFamily="18" charset="0"/>
                        <a:cs typeface="Times New Roman" pitchFamily="18" charset="0"/>
                      </a:endParaRPr>
                    </a:p>
                  </a:txBody>
                  <a:tcPr/>
                </a:tc>
                <a:tc>
                  <a:txBody>
                    <a:bodyPr/>
                    <a:lstStyle/>
                    <a:p>
                      <a:pPr marL="361950" indent="-361950">
                        <a:lnSpc>
                          <a:spcPct val="150000"/>
                        </a:lnSpc>
                        <a:buFont typeface="+mj-lt"/>
                        <a:buAutoNum type="arabicPeriod"/>
                      </a:pPr>
                      <a:r>
                        <a:rPr lang="el-GR" sz="1400" dirty="0" err="1" smtClean="0">
                          <a:latin typeface="Times New Roman" pitchFamily="18" charset="0"/>
                          <a:cs typeface="Times New Roman" pitchFamily="18" charset="0"/>
                        </a:rPr>
                        <a:t>ομαδοσυνεργατικές</a:t>
                      </a:r>
                      <a:r>
                        <a:rPr lang="el-GR" sz="1400" dirty="0" smtClean="0">
                          <a:latin typeface="Times New Roman" pitchFamily="18" charset="0"/>
                          <a:cs typeface="Times New Roman" pitchFamily="18" charset="0"/>
                        </a:rPr>
                        <a:t> εργασίες</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κοινωνική αλληλεπίδραση</a:t>
                      </a:r>
                    </a:p>
                    <a:p>
                      <a:pPr marL="361950" indent="-361950">
                        <a:lnSpc>
                          <a:spcPct val="150000"/>
                        </a:lnSpc>
                        <a:buFont typeface="+mj-lt"/>
                        <a:buAutoNum type="arabicPeriod"/>
                      </a:pPr>
                      <a:r>
                        <a:rPr lang="el-GR" sz="1400" dirty="0" smtClean="0">
                          <a:latin typeface="Times New Roman" pitchFamily="18" charset="0"/>
                          <a:cs typeface="Times New Roman" pitchFamily="18" charset="0"/>
                        </a:rPr>
                        <a:t>αλληλοβοήθεια</a:t>
                      </a:r>
                    </a:p>
                    <a:p>
                      <a:endParaRPr lang="el-GR" sz="14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10" name="9 - Βέλος προς τα κάτω"/>
          <p:cNvSpPr/>
          <p:nvPr/>
        </p:nvSpPr>
        <p:spPr>
          <a:xfrm>
            <a:off x="4929190" y="5072074"/>
            <a:ext cx="50006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1571604" y="5429264"/>
            <a:ext cx="720000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latin typeface="Times New Roman" pitchFamily="18" charset="0"/>
                <a:cs typeface="Times New Roman" pitchFamily="18" charset="0"/>
              </a:rPr>
              <a:t>Αύξηση του αυτοπροσδιορισμού </a:t>
            </a: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pPr>
              <a:tabLst>
                <a:tab pos="6120000" algn="l"/>
              </a:tabLst>
            </a:pPr>
            <a:r>
              <a:rPr lang="el-GR" sz="3600" dirty="0" smtClean="0"/>
              <a:t>Προτάσεις για μελλοντική έρευνα	 </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40000" y="1302515"/>
            <a:ext cx="6840760" cy="3693319"/>
          </a:xfrm>
          <a:prstGeom prst="rect">
            <a:avLst/>
          </a:prstGeom>
        </p:spPr>
        <p:txBody>
          <a:bodyPr wrap="square">
            <a:spAutoFit/>
          </a:bodyPr>
          <a:lstStyle/>
          <a:p>
            <a:pPr marL="361950" indent="-361950">
              <a:lnSpc>
                <a:spcPct val="150000"/>
              </a:lnSpc>
              <a:buFont typeface="+mj-lt"/>
              <a:buAutoNum type="arabicPeriod"/>
            </a:pPr>
            <a:r>
              <a:rPr lang="el-GR" sz="1800" i="1" dirty="0" smtClean="0"/>
              <a:t>Διεξαγωγή για μεγαλύτερο χρονικό διάστημα ή/και με μεγαλύτερο δείγμα μαθητών.</a:t>
            </a:r>
          </a:p>
          <a:p>
            <a:pPr marL="361950" indent="-361950">
              <a:lnSpc>
                <a:spcPct val="150000"/>
              </a:lnSpc>
              <a:buFont typeface="+mj-lt"/>
              <a:buAutoNum type="arabicPeriod"/>
            </a:pPr>
            <a:endParaRPr lang="el-GR" sz="1800" i="1" dirty="0" smtClean="0"/>
          </a:p>
          <a:p>
            <a:pPr marL="361950" indent="-361950">
              <a:lnSpc>
                <a:spcPct val="150000"/>
              </a:lnSpc>
              <a:buFont typeface="+mj-lt"/>
              <a:buAutoNum type="arabicPeriod"/>
            </a:pPr>
            <a:r>
              <a:rPr lang="el-GR" sz="1800" i="1" dirty="0" smtClean="0"/>
              <a:t>Μελέτη υλοποίησης του μοντέλου σε </a:t>
            </a:r>
            <a:r>
              <a:rPr lang="el-GR" sz="1800" i="1" u="sng" dirty="0" smtClean="0"/>
              <a:t>άλλες ειδικότητες </a:t>
            </a:r>
            <a:r>
              <a:rPr lang="el-GR" sz="1800" i="1" dirty="0" smtClean="0"/>
              <a:t>(μηχανολογίας, υγείας, διοίκησης οικονομίας κλπ) </a:t>
            </a:r>
            <a:br>
              <a:rPr lang="el-GR" sz="1800" i="1" dirty="0" smtClean="0"/>
            </a:br>
            <a:endParaRPr lang="el-GR" sz="1800" i="1" dirty="0" smtClean="0"/>
          </a:p>
          <a:p>
            <a:pPr marL="361950" indent="-361950">
              <a:lnSpc>
                <a:spcPct val="150000"/>
              </a:lnSpc>
              <a:buFont typeface="+mj-lt"/>
              <a:buAutoNum type="arabicPeriod"/>
            </a:pPr>
            <a:r>
              <a:rPr lang="el-GR" sz="1800" i="1" dirty="0" smtClean="0"/>
              <a:t>Μελέτη της συμβολής του μοντέλου στον </a:t>
            </a:r>
            <a:r>
              <a:rPr lang="el-GR" sz="1800" i="1" u="sng" dirty="0" smtClean="0"/>
              <a:t>περιορισμό της σχολικής διαρροής</a:t>
            </a:r>
          </a:p>
          <a:p>
            <a:pPr marL="361950" indent="-361950">
              <a:buFont typeface="+mj-lt"/>
              <a:buAutoNum type="arabicPeriod"/>
            </a:pPr>
            <a:endParaRPr lang="el-GR" sz="1800"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pPr>
              <a:tabLst>
                <a:tab pos="6120000" algn="l"/>
              </a:tabLst>
            </a:pPr>
            <a:r>
              <a:rPr lang="el-GR" sz="3600" dirty="0" smtClean="0"/>
              <a:t>Επίλογος</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40000" y="1302515"/>
            <a:ext cx="6840760" cy="2585323"/>
          </a:xfrm>
          <a:prstGeom prst="rect">
            <a:avLst/>
          </a:prstGeom>
        </p:spPr>
        <p:txBody>
          <a:bodyPr wrap="square">
            <a:spAutoFit/>
          </a:bodyPr>
          <a:lstStyle/>
          <a:p>
            <a:pPr algn="just"/>
            <a:r>
              <a:rPr lang="el-GR" sz="1800" dirty="0" smtClean="0">
                <a:latin typeface="Times New Roman"/>
              </a:rPr>
              <a:t>Το μοντέλο της ανεστραμμένης τάξης μπορεί να εφαρμοστεί στο χώρο της εσπερινής επαγγελματικής εκπαίδευσης, με την τήρηση των προϋποθέσεων και των περιορισμών που αναφέρθηκαν.</a:t>
            </a:r>
          </a:p>
          <a:p>
            <a:pPr algn="just"/>
            <a:endParaRPr lang="el-GR" sz="1800" dirty="0" smtClean="0">
              <a:latin typeface="Times New Roman"/>
            </a:endParaRPr>
          </a:p>
          <a:p>
            <a:pPr algn="just"/>
            <a:r>
              <a:rPr lang="el-GR" sz="1800" dirty="0" smtClean="0">
                <a:latin typeface="Times New Roman"/>
              </a:rPr>
              <a:t>Μπορεί να αποτελέσει το καινοτόμο εκπαιδευτικό μοντέλο που θα να βοηθήσει τους μαθητές να οργανώσουν και να βελτιώσουν τη μάθησή τους, να αυξήσουν την προσπάθειά τους, να συνεργαστούν και να αλληλοβοηθηθούν στην μαθησιακή τους πορεία. </a:t>
            </a:r>
          </a:p>
          <a:p>
            <a:endParaRPr lang="el-GR" sz="1800" i="1"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77332"/>
            <a:ext cx="7199240" cy="765652"/>
          </a:xfrm>
        </p:spPr>
        <p:txBody>
          <a:bodyPr>
            <a:noAutofit/>
          </a:bodyPr>
          <a:lstStyle/>
          <a:p>
            <a:pPr>
              <a:tabLst>
                <a:tab pos="6120000" algn="l"/>
              </a:tabLst>
            </a:pPr>
            <a:r>
              <a:rPr lang="el-GR" sz="3600" dirty="0" smtClean="0"/>
              <a:t>Ευχαριστίες</a:t>
            </a:r>
          </a:p>
        </p:txBody>
      </p:sp>
      <p:sp>
        <p:nvSpPr>
          <p:cNvPr id="8" name="9 - Ορθογώνιο"/>
          <p:cNvSpPr/>
          <p:nvPr/>
        </p:nvSpPr>
        <p:spPr>
          <a:xfrm>
            <a:off x="827584" y="1556792"/>
            <a:ext cx="6840760" cy="338554"/>
          </a:xfrm>
          <a:prstGeom prst="rect">
            <a:avLst/>
          </a:prstGeom>
        </p:spPr>
        <p:txBody>
          <a:bodyPr wrap="square">
            <a:spAutoFit/>
          </a:bodyPr>
          <a:lstStyle/>
          <a:p>
            <a:pPr marL="361950" lvl="0" indent="-361950" fontAlgn="ctr"/>
            <a:endParaRPr lang="el-GR" sz="1600" i="1" dirty="0" smtClean="0"/>
          </a:p>
        </p:txBody>
      </p:sp>
      <p:sp>
        <p:nvSpPr>
          <p:cNvPr id="6" name="9 - Ορθογώνιο"/>
          <p:cNvSpPr/>
          <p:nvPr/>
        </p:nvSpPr>
        <p:spPr>
          <a:xfrm>
            <a:off x="1440000" y="1302515"/>
            <a:ext cx="6840760" cy="3693319"/>
          </a:xfrm>
          <a:prstGeom prst="rect">
            <a:avLst/>
          </a:prstGeom>
        </p:spPr>
        <p:txBody>
          <a:bodyPr wrap="square">
            <a:spAutoFit/>
          </a:bodyPr>
          <a:lstStyle/>
          <a:p>
            <a:pPr marL="361950" indent="-361950"/>
            <a:r>
              <a:rPr lang="el-GR" sz="1800" i="1" dirty="0" smtClean="0"/>
              <a:t>Ευχαριστώ:</a:t>
            </a:r>
          </a:p>
          <a:p>
            <a:pPr marL="628650" indent="-361950">
              <a:lnSpc>
                <a:spcPct val="150000"/>
              </a:lnSpc>
              <a:buFont typeface="Wingdings" pitchFamily="2" charset="2"/>
              <a:buChar char="v"/>
            </a:pPr>
            <a:r>
              <a:rPr lang="el-GR" sz="1800" i="1" dirty="0" smtClean="0"/>
              <a:t>τον κ. Αναστασιάδη Παναγιώτη, επιστημονικό υπεύθυνο του ΜΠΣ</a:t>
            </a:r>
          </a:p>
          <a:p>
            <a:pPr marL="628650" indent="-361950">
              <a:lnSpc>
                <a:spcPct val="150000"/>
              </a:lnSpc>
              <a:buFont typeface="Wingdings" pitchFamily="2" charset="2"/>
              <a:buChar char="v"/>
            </a:pPr>
            <a:r>
              <a:rPr lang="el-GR" sz="1800" i="1" dirty="0" smtClean="0"/>
              <a:t>τη Βασιλεία </a:t>
            </a:r>
            <a:r>
              <a:rPr lang="el-GR" sz="1800" i="1" dirty="0" err="1" smtClean="0"/>
              <a:t>Λιοντάκη</a:t>
            </a:r>
            <a:r>
              <a:rPr lang="el-GR" sz="1800" i="1" dirty="0" smtClean="0"/>
              <a:t>, το Νίκο </a:t>
            </a:r>
            <a:r>
              <a:rPr lang="el-GR" sz="1800" i="1" dirty="0" err="1" smtClean="0"/>
              <a:t>Κυρέζη</a:t>
            </a:r>
            <a:r>
              <a:rPr lang="el-GR" sz="1800" i="1" dirty="0" smtClean="0"/>
              <a:t> και το Λάμπη Ζερβάκη</a:t>
            </a:r>
          </a:p>
          <a:p>
            <a:pPr marL="628650" indent="-361950">
              <a:lnSpc>
                <a:spcPct val="150000"/>
              </a:lnSpc>
              <a:buFont typeface="Wingdings" pitchFamily="2" charset="2"/>
              <a:buChar char="v"/>
            </a:pPr>
            <a:r>
              <a:rPr lang="el-GR" sz="1800" i="1" dirty="0" smtClean="0"/>
              <a:t>τον επιβλέποντα καθηγητή κ. Χαράλαμπο Μουζάκη και τα μέλη της τριμελούς επιτροπής</a:t>
            </a:r>
          </a:p>
          <a:p>
            <a:pPr marL="628650" indent="-361950">
              <a:lnSpc>
                <a:spcPct val="150000"/>
              </a:lnSpc>
              <a:buFont typeface="Wingdings" pitchFamily="2" charset="2"/>
              <a:buChar char="v"/>
            </a:pPr>
            <a:r>
              <a:rPr lang="el-GR" sz="1800" i="1" dirty="0" smtClean="0"/>
              <a:t>τη συνάδελφο εκπαιδευτικό Βαγγελιώ </a:t>
            </a:r>
            <a:r>
              <a:rPr lang="el-GR" sz="1800" i="1" dirty="0" err="1" smtClean="0"/>
              <a:t>Πελεκανάκη</a:t>
            </a:r>
            <a:endParaRPr lang="el-GR" sz="1800" i="1" dirty="0" smtClean="0"/>
          </a:p>
          <a:p>
            <a:pPr marL="628650" indent="-361950">
              <a:lnSpc>
                <a:spcPct val="150000"/>
              </a:lnSpc>
              <a:buFont typeface="Wingdings" pitchFamily="2" charset="2"/>
              <a:buChar char="v"/>
            </a:pPr>
            <a:r>
              <a:rPr lang="el-GR" sz="1800" i="1" dirty="0" smtClean="0"/>
              <a:t>τους μαθητές της </a:t>
            </a:r>
            <a:r>
              <a:rPr lang="el-GR" sz="1800" i="1" dirty="0" err="1" smtClean="0"/>
              <a:t>Γ΄τάξης</a:t>
            </a:r>
            <a:r>
              <a:rPr lang="el-GR" sz="1800" i="1" dirty="0" smtClean="0"/>
              <a:t> τμήμα εφαρμογών υπολογιστών  του 4ου ΕΠΑΛ Ηρακλείου (σχ. έτος 2017-2018)</a:t>
            </a:r>
            <a:endParaRPr lang="en-US" sz="1800" i="1" dirty="0" smtClean="0"/>
          </a:p>
          <a:p>
            <a:pPr marL="628650" indent="-361950">
              <a:lnSpc>
                <a:spcPct val="150000"/>
              </a:lnSpc>
              <a:buFont typeface="Wingdings" pitchFamily="2" charset="2"/>
              <a:buChar char="v"/>
            </a:pPr>
            <a:r>
              <a:rPr lang="el-GR" sz="1800" i="1" dirty="0" smtClean="0"/>
              <a:t>την οικογένειά μου</a:t>
            </a: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477641" y="2852936"/>
            <a:ext cx="7632848" cy="584775"/>
          </a:xfrm>
          <a:prstGeom prst="rect">
            <a:avLst/>
          </a:prstGeom>
        </p:spPr>
        <p:txBody>
          <a:bodyPr wrap="square">
            <a:spAutoFit/>
          </a:bodyPr>
          <a:lstStyle/>
          <a:p>
            <a:r>
              <a:rPr lang="el-GR" sz="3200" dirty="0"/>
              <a:t>Σας ευχαριστώ για την προσοχή σας</a:t>
            </a:r>
          </a:p>
        </p:txBody>
      </p:sp>
    </p:spTree>
    <p:extLst>
      <p:ext uri="{BB962C8B-B14F-4D97-AF65-F5344CB8AC3E}">
        <p14:creationId xmlns:p14="http://schemas.microsoft.com/office/powerpoint/2010/main" xmlns="" val="102612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Δομή της </a:t>
            </a:r>
            <a:r>
              <a:rPr lang="el-GR" sz="3600" dirty="0" smtClean="0"/>
              <a:t>εργασίας</a:t>
            </a:r>
            <a:endParaRPr lang="el-GR" sz="3600" b="1" dirty="0"/>
          </a:p>
        </p:txBody>
      </p:sp>
      <p:sp>
        <p:nvSpPr>
          <p:cNvPr id="4" name="9 - Ορθογώνιο"/>
          <p:cNvSpPr/>
          <p:nvPr/>
        </p:nvSpPr>
        <p:spPr>
          <a:xfrm>
            <a:off x="827584" y="1556792"/>
            <a:ext cx="6840760" cy="2800767"/>
          </a:xfrm>
          <a:prstGeom prst="rect">
            <a:avLst/>
          </a:prstGeom>
        </p:spPr>
        <p:txBody>
          <a:bodyPr wrap="square">
            <a:spAutoFit/>
          </a:bodyPr>
          <a:lstStyle/>
          <a:p>
            <a:pPr marL="895350" indent="-371475">
              <a:lnSpc>
                <a:spcPct val="150000"/>
              </a:lnSpc>
              <a:buFont typeface="Wingdings" pitchFamily="2" charset="2"/>
              <a:buChar char="Ø"/>
            </a:pPr>
            <a:r>
              <a:rPr lang="el-GR" dirty="0" smtClean="0">
                <a:cs typeface="Times New Roman" panose="02020603050405020304" pitchFamily="18" charset="0"/>
              </a:rPr>
              <a:t>Θεωρητικό πλαίσιο</a:t>
            </a:r>
            <a:endParaRPr lang="en-US" dirty="0" smtClean="0">
              <a:cs typeface="Times New Roman" panose="02020603050405020304" pitchFamily="18" charset="0"/>
            </a:endParaRPr>
          </a:p>
          <a:p>
            <a:pPr marL="895350" indent="-371475">
              <a:lnSpc>
                <a:spcPct val="150000"/>
              </a:lnSpc>
              <a:buFont typeface="Wingdings" pitchFamily="2" charset="2"/>
              <a:buChar char="Ø"/>
            </a:pPr>
            <a:r>
              <a:rPr lang="el-GR" dirty="0" smtClean="0">
                <a:cs typeface="Times New Roman" panose="02020603050405020304" pitchFamily="18" charset="0"/>
              </a:rPr>
              <a:t>Μεθοδολογία της έρευνας</a:t>
            </a:r>
          </a:p>
          <a:p>
            <a:pPr marL="895350" indent="-371475">
              <a:lnSpc>
                <a:spcPct val="150000"/>
              </a:lnSpc>
              <a:buFont typeface="Wingdings" pitchFamily="2" charset="2"/>
              <a:buChar char="Ø"/>
            </a:pPr>
            <a:r>
              <a:rPr lang="el-GR" dirty="0" smtClean="0">
                <a:cs typeface="Times New Roman" panose="02020603050405020304" pitchFamily="18" charset="0"/>
              </a:rPr>
              <a:t>Ευρήματα</a:t>
            </a:r>
          </a:p>
          <a:p>
            <a:pPr marL="895350" indent="-371475">
              <a:lnSpc>
                <a:spcPct val="150000"/>
              </a:lnSpc>
              <a:buFont typeface="Wingdings" pitchFamily="2" charset="2"/>
              <a:buChar char="Ø"/>
            </a:pPr>
            <a:r>
              <a:rPr lang="el-GR" dirty="0" smtClean="0">
                <a:cs typeface="Times New Roman" panose="02020603050405020304" pitchFamily="18" charset="0"/>
              </a:rPr>
              <a:t>Συμπεράσματα</a:t>
            </a:r>
          </a:p>
          <a:p>
            <a:pPr marL="809625" indent="-285750"/>
            <a:endParaRPr lang="el-GR" sz="3200" dirty="0"/>
          </a:p>
        </p:txBody>
      </p:sp>
    </p:spTree>
    <p:extLst>
      <p:ext uri="{BB962C8B-B14F-4D97-AF65-F5344CB8AC3E}">
        <p14:creationId xmlns:p14="http://schemas.microsoft.com/office/powerpoint/2010/main" xmlns="" val="136889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Θεωρητικό </a:t>
            </a:r>
            <a:r>
              <a:rPr lang="el-GR" sz="3600" dirty="0" smtClean="0"/>
              <a:t>Πλαίσιο  </a:t>
            </a:r>
            <a:endParaRPr lang="el-GR" sz="3600" b="1" dirty="0"/>
          </a:p>
        </p:txBody>
      </p:sp>
      <p:sp>
        <p:nvSpPr>
          <p:cNvPr id="4" name="9 - Ορθογώνιο"/>
          <p:cNvSpPr/>
          <p:nvPr/>
        </p:nvSpPr>
        <p:spPr>
          <a:xfrm>
            <a:off x="827584" y="1556792"/>
            <a:ext cx="6840760" cy="3785652"/>
          </a:xfrm>
          <a:prstGeom prst="rect">
            <a:avLst/>
          </a:prstGeom>
        </p:spPr>
        <p:txBody>
          <a:bodyPr wrap="square">
            <a:spAutoFit/>
          </a:bodyPr>
          <a:lstStyle/>
          <a:p>
            <a:pPr marL="447675" indent="457200">
              <a:buFont typeface="Wingdings" pitchFamily="2" charset="2"/>
              <a:buChar char="Ø"/>
            </a:pPr>
            <a:r>
              <a:rPr lang="el-GR" dirty="0" smtClean="0"/>
              <a:t>Εξ αποστάσεως εκπαίδευση</a:t>
            </a:r>
          </a:p>
          <a:p>
            <a:pPr marL="1295400" lvl="1" indent="-400050">
              <a:buFont typeface="Wingdings" pitchFamily="2" charset="2"/>
              <a:buChar char="§"/>
            </a:pPr>
            <a:r>
              <a:rPr lang="el-GR" dirty="0" smtClean="0"/>
              <a:t>Σχολική συμπληρωματική εξ αποστάσεως εκπαίδευση</a:t>
            </a:r>
            <a:br>
              <a:rPr lang="el-GR" dirty="0" smtClean="0"/>
            </a:br>
            <a:endParaRPr lang="el-GR" dirty="0" smtClean="0"/>
          </a:p>
          <a:p>
            <a:pPr marL="447675" indent="457200">
              <a:buFont typeface="Wingdings" pitchFamily="2" charset="2"/>
              <a:buChar char="Ø"/>
            </a:pPr>
            <a:r>
              <a:rPr lang="el-GR" dirty="0" smtClean="0"/>
              <a:t>Εσπερινή επαγγελματική εκπαίδευση</a:t>
            </a:r>
          </a:p>
          <a:p>
            <a:pPr marL="904875" lvl="1" indent="457200">
              <a:buFont typeface="Wingdings" pitchFamily="2" charset="2"/>
              <a:buChar char="§"/>
            </a:pPr>
            <a:r>
              <a:rPr lang="el-GR" dirty="0" smtClean="0"/>
              <a:t>Εκπαίδευση ενηλίκων</a:t>
            </a:r>
            <a:br>
              <a:rPr lang="el-GR" dirty="0" smtClean="0"/>
            </a:br>
            <a:endParaRPr lang="el-GR" dirty="0" smtClean="0"/>
          </a:p>
          <a:p>
            <a:pPr marL="447675" indent="457200">
              <a:buFont typeface="Wingdings" pitchFamily="2" charset="2"/>
              <a:buChar char="Ø"/>
            </a:pPr>
            <a:r>
              <a:rPr lang="el-GR" dirty="0" smtClean="0"/>
              <a:t>Θεωρία αυτοπροσδιορισμού </a:t>
            </a:r>
            <a:br>
              <a:rPr lang="el-GR" dirty="0" smtClean="0"/>
            </a:br>
            <a:endParaRPr lang="el-GR" dirty="0" smtClean="0"/>
          </a:p>
          <a:p>
            <a:pPr marL="447675" indent="457200">
              <a:buFont typeface="Wingdings" pitchFamily="2" charset="2"/>
              <a:buChar char="Ø"/>
            </a:pPr>
            <a:r>
              <a:rPr lang="el-GR" dirty="0" smtClean="0"/>
              <a:t>Ανεστραμμένη τάξη</a:t>
            </a:r>
            <a:endParaRPr lang="el-GR" dirty="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b="1" dirty="0" smtClean="0"/>
              <a:t>Εξ αποστάσεως εκπαίδευση</a:t>
            </a:r>
            <a:endParaRPr lang="el-GR" sz="3600" b="1" dirty="0"/>
          </a:p>
        </p:txBody>
      </p:sp>
      <p:sp>
        <p:nvSpPr>
          <p:cNvPr id="4" name="9 - Ορθογώνιο"/>
          <p:cNvSpPr/>
          <p:nvPr/>
        </p:nvSpPr>
        <p:spPr>
          <a:xfrm>
            <a:off x="827584" y="1556792"/>
            <a:ext cx="6840760" cy="4524315"/>
          </a:xfrm>
          <a:prstGeom prst="rect">
            <a:avLst/>
          </a:prstGeom>
        </p:spPr>
        <p:txBody>
          <a:bodyPr wrap="square">
            <a:spAutoFit/>
          </a:bodyPr>
          <a:lstStyle/>
          <a:p>
            <a:pPr marL="447675" lvl="0" indent="-447675">
              <a:buFont typeface="Wingdings" pitchFamily="2" charset="2"/>
              <a:buChar char="Ø"/>
            </a:pPr>
            <a:r>
              <a:rPr lang="el-GR" dirty="0" smtClean="0"/>
              <a:t>Εκπαίδευση χωρίς τη φυσική παρουσία του εκπαιδευτή </a:t>
            </a:r>
          </a:p>
          <a:p>
            <a:pPr marL="447675" lvl="0" indent="-447675">
              <a:buFont typeface="Wingdings" pitchFamily="2" charset="2"/>
              <a:buChar char="Ø"/>
            </a:pPr>
            <a:r>
              <a:rPr lang="el-GR" dirty="0" smtClean="0"/>
              <a:t>Χρήση ευέλικτων διδακτικών τεχνικών </a:t>
            </a:r>
          </a:p>
          <a:p>
            <a:pPr marL="447675" lvl="0" indent="-447675">
              <a:buFont typeface="Wingdings" pitchFamily="2" charset="2"/>
              <a:buChar char="Ø"/>
            </a:pPr>
            <a:r>
              <a:rPr lang="el-GR" dirty="0" smtClean="0"/>
              <a:t>Χρήση τεχνολογικών μέσων </a:t>
            </a:r>
          </a:p>
          <a:p>
            <a:pPr marL="447675" lvl="0" indent="-447675">
              <a:buFont typeface="Wingdings" pitchFamily="2" charset="2"/>
              <a:buChar char="Ø"/>
            </a:pPr>
            <a:r>
              <a:rPr lang="el-GR" dirty="0" smtClean="0"/>
              <a:t>Πολυμορφική εκπαίδευση</a:t>
            </a:r>
          </a:p>
          <a:p>
            <a:pPr marL="447675" lvl="0" indent="-447675">
              <a:buFont typeface="Wingdings" pitchFamily="2" charset="2"/>
              <a:buChar char="Ø"/>
            </a:pPr>
            <a:endParaRPr lang="en-US" dirty="0" smtClean="0"/>
          </a:p>
          <a:p>
            <a:pPr marL="447675" lvl="0" indent="-447675">
              <a:buFont typeface="Wingdings" pitchFamily="2" charset="2"/>
              <a:buChar char="Ø"/>
            </a:pPr>
            <a:endParaRPr lang="en-US" dirty="0" smtClean="0"/>
          </a:p>
          <a:p>
            <a:pPr marL="447675" lvl="0" indent="-447675">
              <a:buFont typeface="Wingdings" pitchFamily="2" charset="2"/>
              <a:buChar char="Ø"/>
            </a:pPr>
            <a:r>
              <a:rPr lang="el-GR" dirty="0" smtClean="0"/>
              <a:t>Θεωρίες εξ αποστάσεως εκπαίδευσης:</a:t>
            </a:r>
          </a:p>
          <a:p>
            <a:pPr marL="904875" lvl="1" indent="-447675">
              <a:buFont typeface="Wingdings" pitchFamily="2" charset="2"/>
              <a:buChar char="§"/>
            </a:pPr>
            <a:r>
              <a:rPr lang="el-GR" dirty="0" smtClean="0"/>
              <a:t>Θεωρία της αυτονομίας (</a:t>
            </a:r>
            <a:r>
              <a:rPr lang="el-GR" dirty="0" err="1" smtClean="0"/>
              <a:t>Wedemeyer</a:t>
            </a:r>
            <a:r>
              <a:rPr lang="el-GR" dirty="0" smtClean="0"/>
              <a:t> – </a:t>
            </a:r>
            <a:r>
              <a:rPr lang="en-US" dirty="0" smtClean="0"/>
              <a:t>Moore)</a:t>
            </a:r>
          </a:p>
          <a:p>
            <a:pPr marL="904875" lvl="1" indent="-447675">
              <a:buFont typeface="Wingdings" pitchFamily="2" charset="2"/>
              <a:buChar char="§"/>
            </a:pPr>
            <a:r>
              <a:rPr lang="el-GR" dirty="0" smtClean="0"/>
              <a:t>Θεωρία της αλληλεπίδρασης και επικοινωνίας </a:t>
            </a:r>
            <a:r>
              <a:rPr lang="en-US" dirty="0" smtClean="0"/>
              <a:t>(</a:t>
            </a:r>
            <a:r>
              <a:rPr lang="el-GR" dirty="0" err="1" smtClean="0"/>
              <a:t>Holmberg</a:t>
            </a:r>
            <a:r>
              <a:rPr lang="en-US" dirty="0" smtClean="0"/>
              <a:t>)</a:t>
            </a:r>
            <a:endParaRPr lang="el-GR" dirty="0" smtClean="0"/>
          </a:p>
          <a:p>
            <a:pPr marL="447675" lvl="0" indent="-447675"/>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smtClean="0"/>
              <a:t>Σχολική συμπληρωματική </a:t>
            </a:r>
            <a:r>
              <a:rPr lang="el-GR" sz="3600" dirty="0" err="1" smtClean="0"/>
              <a:t>ΕξΑΕ</a:t>
            </a:r>
            <a:endParaRPr lang="el-GR" sz="3600" b="1" dirty="0"/>
          </a:p>
        </p:txBody>
      </p:sp>
      <p:sp>
        <p:nvSpPr>
          <p:cNvPr id="4" name="9 - Ορθογώνιο"/>
          <p:cNvSpPr/>
          <p:nvPr/>
        </p:nvSpPr>
        <p:spPr>
          <a:xfrm>
            <a:off x="827584" y="1556792"/>
            <a:ext cx="6840760" cy="3600986"/>
          </a:xfrm>
          <a:prstGeom prst="rect">
            <a:avLst/>
          </a:prstGeom>
        </p:spPr>
        <p:txBody>
          <a:bodyPr wrap="square">
            <a:spAutoFit/>
          </a:bodyPr>
          <a:lstStyle/>
          <a:p>
            <a:pPr marL="895350" lvl="0" indent="-371475">
              <a:lnSpc>
                <a:spcPct val="150000"/>
              </a:lnSpc>
              <a:buFont typeface="Wingdings" pitchFamily="2" charset="2"/>
              <a:buChar char="Ø"/>
            </a:pPr>
            <a:r>
              <a:rPr lang="el-GR" dirty="0" smtClean="0">
                <a:cs typeface="Times New Roman" panose="02020603050405020304" pitchFamily="18" charset="0"/>
              </a:rPr>
              <a:t>παρέχεται από απόσταση </a:t>
            </a:r>
          </a:p>
          <a:p>
            <a:pPr marL="895350" lvl="0" indent="-371475">
              <a:lnSpc>
                <a:spcPct val="150000"/>
              </a:lnSpc>
              <a:buFont typeface="Wingdings" pitchFamily="2" charset="2"/>
              <a:buChar char="Ø"/>
            </a:pPr>
            <a:r>
              <a:rPr lang="el-GR" dirty="0" smtClean="0">
                <a:cs typeface="Times New Roman" panose="02020603050405020304" pitchFamily="18" charset="0"/>
              </a:rPr>
              <a:t> μαθητές και ενήλικες</a:t>
            </a:r>
          </a:p>
          <a:p>
            <a:pPr marL="895350" lvl="0" indent="-371475">
              <a:lnSpc>
                <a:spcPct val="150000"/>
              </a:lnSpc>
              <a:buFont typeface="Wingdings" pitchFamily="2" charset="2"/>
              <a:buChar char="Ø"/>
            </a:pPr>
            <a:r>
              <a:rPr lang="el-GR" dirty="0" smtClean="0">
                <a:cs typeface="Times New Roman" panose="02020603050405020304" pitchFamily="18" charset="0"/>
              </a:rPr>
              <a:t>χρήση πολυμορφικού </a:t>
            </a:r>
            <a:r>
              <a:rPr lang="el-GR" dirty="0" smtClean="0"/>
              <a:t>υλικού</a:t>
            </a:r>
          </a:p>
          <a:p>
            <a:pPr lvl="0">
              <a:buFont typeface="Wingdings" pitchFamily="2" charset="2"/>
              <a:buChar char="Ø"/>
            </a:pPr>
            <a:endParaRPr lang="el-GR" dirty="0" smtClean="0"/>
          </a:p>
          <a:p>
            <a:pPr marL="1343025" lvl="1" indent="-447675" defTabSz="895350">
              <a:buFont typeface="Wingdings" pitchFamily="2" charset="2"/>
              <a:buChar char="§"/>
            </a:pPr>
            <a:r>
              <a:rPr lang="el-GR" dirty="0" smtClean="0"/>
              <a:t>αυτοδύναμη,  </a:t>
            </a:r>
          </a:p>
          <a:p>
            <a:pPr marL="1343025" lvl="1" indent="-447675" defTabSz="895350">
              <a:buFont typeface="Wingdings" pitchFamily="2" charset="2"/>
              <a:buChar char="§"/>
            </a:pPr>
            <a:r>
              <a:rPr lang="el-GR" dirty="0" smtClean="0"/>
              <a:t>συμπληρωματική </a:t>
            </a:r>
          </a:p>
          <a:p>
            <a:pPr marL="1343025" lvl="1" indent="-447675" defTabSz="895350">
              <a:buFont typeface="Wingdings" pitchFamily="2" charset="2"/>
              <a:buChar char="§"/>
            </a:pPr>
            <a:r>
              <a:rPr lang="el-GR" dirty="0" smtClean="0"/>
              <a:t>μεικτή-πολυμορφική-συνδυαστική</a:t>
            </a:r>
          </a:p>
          <a:p>
            <a:pPr lvl="0"/>
            <a:endParaRPr lang="el-GR" dirty="0" smtClean="0"/>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smtClean="0"/>
              <a:t>Επαγγελματική εκπαίδευση</a:t>
            </a:r>
            <a:endParaRPr lang="el-GR" sz="3600" b="1" dirty="0"/>
          </a:p>
        </p:txBody>
      </p:sp>
      <p:sp>
        <p:nvSpPr>
          <p:cNvPr id="4" name="9 - Ορθογώνιο"/>
          <p:cNvSpPr/>
          <p:nvPr/>
        </p:nvSpPr>
        <p:spPr>
          <a:xfrm>
            <a:off x="827584" y="1556792"/>
            <a:ext cx="6840760" cy="4093428"/>
          </a:xfrm>
          <a:prstGeom prst="rect">
            <a:avLst/>
          </a:prstGeom>
        </p:spPr>
        <p:txBody>
          <a:bodyPr wrap="square">
            <a:spAutoFit/>
          </a:bodyPr>
          <a:lstStyle/>
          <a:p>
            <a:pPr marL="447675" indent="-371475" defTabSz="809625">
              <a:spcAft>
                <a:spcPts val="600"/>
              </a:spcAft>
            </a:pPr>
            <a:r>
              <a:rPr lang="el-GR" dirty="0" smtClean="0">
                <a:cs typeface="Times New Roman" panose="02020603050405020304" pitchFamily="18" charset="0"/>
              </a:rPr>
              <a:t>Σκοπός:</a:t>
            </a:r>
          </a:p>
          <a:p>
            <a:pPr marL="447675" indent="-371475" algn="just" defTabSz="809625">
              <a:spcAft>
                <a:spcPts val="600"/>
              </a:spcAft>
              <a:buFont typeface="Wingdings" pitchFamily="2" charset="2"/>
              <a:buChar char="Ø"/>
            </a:pPr>
            <a:r>
              <a:rPr lang="el-GR" dirty="0" smtClean="0">
                <a:cs typeface="Times New Roman" panose="02020603050405020304" pitchFamily="18" charset="0"/>
              </a:rPr>
              <a:t>η ανάπτυξη των ικανοτήτων, της πρωτοβουλίας, της δημιουργικότητας και της κριτικής σκέψης των μαθητών </a:t>
            </a:r>
          </a:p>
          <a:p>
            <a:pPr marL="447675" indent="-371475" algn="just" defTabSz="809625">
              <a:spcAft>
                <a:spcPts val="600"/>
              </a:spcAft>
              <a:buFont typeface="Wingdings" pitchFamily="2" charset="2"/>
              <a:buChar char="Ø"/>
            </a:pPr>
            <a:r>
              <a:rPr lang="el-GR" dirty="0" smtClean="0">
                <a:cs typeface="Times New Roman" panose="02020603050405020304" pitchFamily="18" charset="0"/>
              </a:rPr>
              <a:t>να εφοδιάζει με τεχνικές και επαγγελματικές γνώσεις που απαιτούνται και την ανάπτυξη των κατάλληλων δεξιοτήτων</a:t>
            </a:r>
          </a:p>
          <a:p>
            <a:pPr marL="447675" indent="-371475" algn="just" defTabSz="809625">
              <a:spcAft>
                <a:spcPts val="600"/>
              </a:spcAft>
              <a:buFont typeface="Wingdings" pitchFamily="2" charset="2"/>
              <a:buChar char="Ø"/>
            </a:pPr>
            <a:r>
              <a:rPr lang="el-GR" dirty="0" smtClean="0">
                <a:cs typeface="Times New Roman" panose="02020603050405020304" pitchFamily="18" charset="0"/>
              </a:rPr>
              <a:t>να παρέχει τις γνώσεις και τα εφόδια για συνέχεια των σπουδών στην τριτοβάθμια εκπαίδευση</a:t>
            </a:r>
          </a:p>
          <a:p>
            <a:r>
              <a:rPr lang="el-GR" dirty="0" smtClean="0"/>
              <a:t> </a:t>
            </a:r>
          </a:p>
        </p:txBody>
      </p:sp>
    </p:spTree>
    <p:extLst>
      <p:ext uri="{BB962C8B-B14F-4D97-AF65-F5344CB8AC3E}">
        <p14:creationId xmlns:p14="http://schemas.microsoft.com/office/powerpoint/2010/main" xmlns="" val="3581669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4663</TotalTime>
  <Words>2091</Words>
  <Application>Microsoft Office PowerPoint</Application>
  <PresentationFormat>Προβολή στην οθόνη (4:3)</PresentationFormat>
  <Paragraphs>474</Paragraphs>
  <Slides>44</Slides>
  <Notes>44</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Εφαρμογή του μοντέλου «ανεστραμμένης τάξης»: Μελέτη περίπτωσης συμπληρωματικής ΕξΑΕ  στην Εσπερινή Επαγγελματική Εκπαίδευση</vt:lpstr>
      <vt:lpstr>1. Σκοπός</vt:lpstr>
      <vt:lpstr>2. Συνεισφορά της διπλωματικής</vt:lpstr>
      <vt:lpstr>3. Ερευνητικά Ερωτήματα</vt:lpstr>
      <vt:lpstr>4. Δομή της εργασίας</vt:lpstr>
      <vt:lpstr>4. Θεωρητικό Πλαίσιο  </vt:lpstr>
      <vt:lpstr>Εξ αποστάσεως εκπαίδευση</vt:lpstr>
      <vt:lpstr>Σχολική συμπληρωματική ΕξΑΕ</vt:lpstr>
      <vt:lpstr>Επαγγελματική εκπαίδευση</vt:lpstr>
      <vt:lpstr>Εσπερινή επαγγελματική εκπαίδευση</vt:lpstr>
      <vt:lpstr>Εσπερινή επαγγελματική εκπαίδευση</vt:lpstr>
      <vt:lpstr>Χαρακτηριστικά ενηλίκων εκπαιδευόμενων</vt:lpstr>
      <vt:lpstr>Προϋποθέσεις αποτελεσματικής μάθησης ενηλίκων</vt:lpstr>
      <vt:lpstr>Θεωρία αυτοπροσδιορισμού</vt:lpstr>
      <vt:lpstr>Θεωρία αυτοπροσδιορισμού</vt:lpstr>
      <vt:lpstr>Ανεστραμμένη τάξη</vt:lpstr>
      <vt:lpstr>Ανεστραμμένη τάξη</vt:lpstr>
      <vt:lpstr>Ανεστραμμένη τάξη</vt:lpstr>
      <vt:lpstr>Μεθοδολογία έρευνας</vt:lpstr>
      <vt:lpstr>Φάσεις της έρευνας δράσης</vt:lpstr>
      <vt:lpstr>Συμμετέχοντες στην έρευνα</vt:lpstr>
      <vt:lpstr>Μέσα συλλογής δεδομένων</vt:lpstr>
      <vt:lpstr>Στάδια ερευνητικής διαδικασίας</vt:lpstr>
      <vt:lpstr>Χρονοδιάγραμμα εργασιών</vt:lpstr>
      <vt:lpstr>Σχεδιασμός του περιβάλλοντος στο LMS Chamilo</vt:lpstr>
      <vt:lpstr>Σχεδιασμός του περιβάλλοντος στο LMS Chamilo</vt:lpstr>
      <vt:lpstr>Σχεδιασμός του περιβάλλοντος στο LMS Chamilo</vt:lpstr>
      <vt:lpstr>Σχεδιασμός του περιβάλλοντος στο LMS Chamilo</vt:lpstr>
      <vt:lpstr>Σχεδιασμός του περιβάλλοντος στο LMS Chamilo</vt:lpstr>
      <vt:lpstr>Σχεδιασμός του περιβάλλοντος στο LMS Chamilo</vt:lpstr>
      <vt:lpstr>Αρχική διερεύνηση των απόψεων των μαθητών</vt:lpstr>
      <vt:lpstr>Φάσεις έρευνας</vt:lpstr>
      <vt:lpstr>Φάσεις έρευνας – Φάση 1</vt:lpstr>
      <vt:lpstr>Φάσεις έρευνας – Φάση 2</vt:lpstr>
      <vt:lpstr>Φάσεις έρευνας – Φάση 3</vt:lpstr>
      <vt:lpstr>Φάσεις έρευνας</vt:lpstr>
      <vt:lpstr>Συμπεράσματα  1ο Ερευνητικό ερώτημα      1/2</vt:lpstr>
      <vt:lpstr>Συμπεράσματα  1ο Ερευνητικό ερώτημα  2/2 </vt:lpstr>
      <vt:lpstr>Συμπεράσματα  2ο Ερευνητικό ερώτημα 1/1  </vt:lpstr>
      <vt:lpstr>Συμπεράσματα  3ο Ερευνητικό ερώτημα </vt:lpstr>
      <vt:lpstr>Προτάσεις για μελλοντική έρευνα  </vt:lpstr>
      <vt:lpstr>Επίλογος</vt:lpstr>
      <vt:lpstr>Ευχαριστίες</vt:lpstr>
      <vt:lpstr>Διαφάνεια 44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nikos</cp:lastModifiedBy>
  <cp:revision>1703</cp:revision>
  <dcterms:created xsi:type="dcterms:W3CDTF">2003-10-16T17:37:47Z</dcterms:created>
  <dcterms:modified xsi:type="dcterms:W3CDTF">2019-05-04T09:52:25Z</dcterms:modified>
</cp:coreProperties>
</file>