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57"/>
  </p:notesMasterIdLst>
  <p:sldIdLst>
    <p:sldId id="1482" r:id="rId2"/>
    <p:sldId id="2013" r:id="rId3"/>
    <p:sldId id="2023" r:id="rId4"/>
    <p:sldId id="2021" r:id="rId5"/>
    <p:sldId id="2014" r:id="rId6"/>
    <p:sldId id="2059" r:id="rId7"/>
    <p:sldId id="2060" r:id="rId8"/>
    <p:sldId id="2020" r:id="rId9"/>
    <p:sldId id="2024" r:id="rId10"/>
    <p:sldId id="2026" r:id="rId11"/>
    <p:sldId id="2027" r:id="rId12"/>
    <p:sldId id="2028" r:id="rId13"/>
    <p:sldId id="2029" r:id="rId14"/>
    <p:sldId id="2030" r:id="rId15"/>
    <p:sldId id="2016" r:id="rId16"/>
    <p:sldId id="2031" r:id="rId17"/>
    <p:sldId id="2032" r:id="rId18"/>
    <p:sldId id="2033" r:id="rId19"/>
    <p:sldId id="2034" r:id="rId20"/>
    <p:sldId id="2035" r:id="rId21"/>
    <p:sldId id="2036" r:id="rId22"/>
    <p:sldId id="2037" r:id="rId23"/>
    <p:sldId id="2038" r:id="rId24"/>
    <p:sldId id="2039" r:id="rId25"/>
    <p:sldId id="2040" r:id="rId26"/>
    <p:sldId id="2041" r:id="rId27"/>
    <p:sldId id="2042" r:id="rId28"/>
    <p:sldId id="2043" r:id="rId29"/>
    <p:sldId id="2044" r:id="rId30"/>
    <p:sldId id="2045" r:id="rId31"/>
    <p:sldId id="2046" r:id="rId32"/>
    <p:sldId id="2047" r:id="rId33"/>
    <p:sldId id="2048" r:id="rId34"/>
    <p:sldId id="2049" r:id="rId35"/>
    <p:sldId id="2050" r:id="rId36"/>
    <p:sldId id="2051" r:id="rId37"/>
    <p:sldId id="2017" r:id="rId38"/>
    <p:sldId id="2056" r:id="rId39"/>
    <p:sldId id="2054" r:id="rId40"/>
    <p:sldId id="2055" r:id="rId41"/>
    <p:sldId id="2057" r:id="rId42"/>
    <p:sldId id="2058" r:id="rId43"/>
    <p:sldId id="2063" r:id="rId44"/>
    <p:sldId id="2067" r:id="rId45"/>
    <p:sldId id="2064" r:id="rId46"/>
    <p:sldId id="2065" r:id="rId47"/>
    <p:sldId id="2066" r:id="rId48"/>
    <p:sldId id="2068" r:id="rId49"/>
    <p:sldId id="2062" r:id="rId50"/>
    <p:sldId id="2019" r:id="rId51"/>
    <p:sldId id="2069" r:id="rId52"/>
    <p:sldId id="2070" r:id="rId53"/>
    <p:sldId id="2071" r:id="rId54"/>
    <p:sldId id="2072" r:id="rId55"/>
    <p:sldId id="2073" r:id="rId56"/>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CAF"/>
    <a:srgbClr val="FFA54B"/>
    <a:srgbClr val="FFFFCC"/>
    <a:srgbClr val="931B1B"/>
    <a:srgbClr val="EDBE9B"/>
    <a:srgbClr val="ADDB7B"/>
    <a:srgbClr val="F4F694"/>
    <a:srgbClr val="FFAD5B"/>
    <a:srgbClr val="FF9933"/>
    <a:srgbClr val="FFF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89528" autoAdjust="0"/>
  </p:normalViewPr>
  <p:slideViewPr>
    <p:cSldViewPr>
      <p:cViewPr varScale="1">
        <p:scale>
          <a:sx n="65" d="100"/>
          <a:sy n="65" d="100"/>
        </p:scale>
        <p:origin x="1374" y="66"/>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3A918-618A-4B00-9B35-DB96C928C379}"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l-GR"/>
        </a:p>
      </dgm:t>
    </dgm:pt>
    <dgm:pt modelId="{1DD1E13C-5955-4E36-B17B-E54F7DCA157C}">
      <dgm:prSet phldrT="[Κείμενο]" custT="1"/>
      <dgm:spPr/>
      <dgm:t>
        <a:bodyPr/>
        <a:lstStyle/>
        <a:p>
          <a:r>
            <a:rPr lang="el-GR" sz="1600" b="1" dirty="0">
              <a:solidFill>
                <a:schemeClr val="accent1">
                  <a:lumMod val="50000"/>
                </a:schemeClr>
              </a:solidFill>
            </a:rPr>
            <a:t>Τυπολογία </a:t>
          </a:r>
          <a:r>
            <a:rPr lang="en-US" sz="1600" b="1" dirty="0">
              <a:solidFill>
                <a:schemeClr val="accent1">
                  <a:lumMod val="50000"/>
                </a:schemeClr>
              </a:solidFill>
            </a:rPr>
            <a:t>West- </a:t>
          </a:r>
          <a:r>
            <a:rPr lang="el-GR" sz="1600" b="1" dirty="0">
              <a:solidFill>
                <a:schemeClr val="accent1">
                  <a:lumMod val="50000"/>
                </a:schemeClr>
              </a:solidFill>
            </a:rPr>
            <a:t>Λιοναράκη</a:t>
          </a:r>
        </a:p>
        <a:p>
          <a:r>
            <a:rPr lang="el-GR" sz="1600" b="0" dirty="0">
              <a:solidFill>
                <a:schemeClr val="accent1">
                  <a:lumMod val="50000"/>
                </a:schemeClr>
              </a:solidFill>
            </a:rPr>
            <a:t>Κείμενο-προκείμενο-μετακείμενο-διακείμενο-επικείμενο-παρακείμενο-περικείμενο-πολυκείμενο-πολυαντικείμενο</a:t>
          </a:r>
        </a:p>
      </dgm:t>
    </dgm:pt>
    <dgm:pt modelId="{4AA5695D-3DDE-4B9B-87DE-69939FC645B8}" type="parTrans" cxnId="{BC8708E5-F311-43B4-84FA-3D913D16A8AB}">
      <dgm:prSet/>
      <dgm:spPr/>
      <dgm:t>
        <a:bodyPr/>
        <a:lstStyle/>
        <a:p>
          <a:endParaRPr lang="el-GR"/>
        </a:p>
      </dgm:t>
    </dgm:pt>
    <dgm:pt modelId="{556DF3DB-266A-47D1-84E8-3584A2349480}" type="sibTrans" cxnId="{BC8708E5-F311-43B4-84FA-3D913D16A8AB}">
      <dgm:prSet/>
      <dgm:spPr/>
      <dgm:t>
        <a:bodyPr/>
        <a:lstStyle/>
        <a:p>
          <a:endParaRPr lang="el-GR"/>
        </a:p>
      </dgm:t>
    </dgm:pt>
    <dgm:pt modelId="{BDAE43B7-AF7C-4A23-99FF-6289871D48FC}">
      <dgm:prSet phldrT="[Κείμενο]" custT="1"/>
      <dgm:spPr/>
      <dgm:t>
        <a:bodyPr/>
        <a:lstStyle/>
        <a:p>
          <a:r>
            <a:rPr lang="el-GR" sz="1600" b="1" dirty="0">
              <a:solidFill>
                <a:schemeClr val="accent1">
                  <a:lumMod val="50000"/>
                </a:schemeClr>
              </a:solidFill>
            </a:rPr>
            <a:t>Τεχνοκρατική ή μαθητοκεντρική-γνωσιακή τάση </a:t>
          </a:r>
        </a:p>
      </dgm:t>
    </dgm:pt>
    <dgm:pt modelId="{88F08338-6E95-476F-AF6F-87053A94AFFF}" type="parTrans" cxnId="{95F49657-6F31-4EFA-9808-6C9E8130D6C8}">
      <dgm:prSet/>
      <dgm:spPr/>
      <dgm:t>
        <a:bodyPr/>
        <a:lstStyle/>
        <a:p>
          <a:endParaRPr lang="el-GR"/>
        </a:p>
      </dgm:t>
    </dgm:pt>
    <dgm:pt modelId="{689B6B17-14DC-47E6-A8F8-76CF602A7E38}" type="sibTrans" cxnId="{95F49657-6F31-4EFA-9808-6C9E8130D6C8}">
      <dgm:prSet/>
      <dgm:spPr/>
      <dgm:t>
        <a:bodyPr/>
        <a:lstStyle/>
        <a:p>
          <a:endParaRPr lang="el-GR"/>
        </a:p>
      </dgm:t>
    </dgm:pt>
    <dgm:pt modelId="{025D091D-6817-479C-A864-8435463AB99E}">
      <dgm:prSet phldrT="[Κείμενο]"/>
      <dgm:spPr/>
      <dgm:t>
        <a:bodyPr/>
        <a:lstStyle/>
        <a:p>
          <a:r>
            <a:rPr lang="el-GR" b="1" dirty="0">
              <a:solidFill>
                <a:schemeClr val="accent1">
                  <a:lumMod val="50000"/>
                </a:schemeClr>
              </a:solidFill>
            </a:rPr>
            <a:t>Πολυμεσική Αρχή, αρχές της προσαρμοστικότητας, του πλεονασμού, της συνοχής, της σηματοδότησης, της συνάφειας, της κατάτμησης  </a:t>
          </a:r>
        </a:p>
      </dgm:t>
    </dgm:pt>
    <dgm:pt modelId="{4708C0B2-27AC-446C-8F09-D9EDA466BFF3}" type="parTrans" cxnId="{095EC546-B8F6-4DC3-B22B-DA609C33B029}">
      <dgm:prSet/>
      <dgm:spPr/>
      <dgm:t>
        <a:bodyPr/>
        <a:lstStyle/>
        <a:p>
          <a:endParaRPr lang="el-GR"/>
        </a:p>
      </dgm:t>
    </dgm:pt>
    <dgm:pt modelId="{9544D514-11E0-453E-B66D-FEA198424B7E}" type="sibTrans" cxnId="{095EC546-B8F6-4DC3-B22B-DA609C33B029}">
      <dgm:prSet/>
      <dgm:spPr/>
      <dgm:t>
        <a:bodyPr/>
        <a:lstStyle/>
        <a:p>
          <a:endParaRPr lang="el-GR"/>
        </a:p>
      </dgm:t>
    </dgm:pt>
    <dgm:pt modelId="{7520091D-4A3C-43AB-A6B3-4349AFC8C417}">
      <dgm:prSet phldrT="[Κείμενο]" custT="1"/>
      <dgm:spPr/>
      <dgm:t>
        <a:bodyPr/>
        <a:lstStyle/>
        <a:p>
          <a:r>
            <a:rPr lang="el-GR" sz="1600" b="1" dirty="0">
              <a:solidFill>
                <a:schemeClr val="accent1">
                  <a:lumMod val="50000"/>
                </a:schemeClr>
              </a:solidFill>
            </a:rPr>
            <a:t>Μοντέλο του </a:t>
          </a:r>
          <a:r>
            <a:rPr lang="en-US" sz="1600" b="1" dirty="0">
              <a:solidFill>
                <a:schemeClr val="accent1">
                  <a:lumMod val="50000"/>
                </a:schemeClr>
              </a:solidFill>
            </a:rPr>
            <a:t>Gagne</a:t>
          </a:r>
          <a:endParaRPr lang="el-GR" sz="1600" b="1" dirty="0">
            <a:solidFill>
              <a:schemeClr val="accent1">
                <a:lumMod val="50000"/>
              </a:schemeClr>
            </a:solidFill>
          </a:endParaRPr>
        </a:p>
      </dgm:t>
    </dgm:pt>
    <dgm:pt modelId="{C8ACEFD4-4A97-40AE-9A8F-7CAA8B8CCE75}" type="parTrans" cxnId="{20D9EC9B-5B74-45F7-A0EB-91F4D5DE42BE}">
      <dgm:prSet/>
      <dgm:spPr/>
      <dgm:t>
        <a:bodyPr/>
        <a:lstStyle/>
        <a:p>
          <a:endParaRPr lang="el-GR"/>
        </a:p>
      </dgm:t>
    </dgm:pt>
    <dgm:pt modelId="{2EA849E5-5F94-4E97-91E2-CF19C80DF36E}" type="sibTrans" cxnId="{20D9EC9B-5B74-45F7-A0EB-91F4D5DE42BE}">
      <dgm:prSet/>
      <dgm:spPr/>
      <dgm:t>
        <a:bodyPr/>
        <a:lstStyle/>
        <a:p>
          <a:endParaRPr lang="el-GR"/>
        </a:p>
      </dgm:t>
    </dgm:pt>
    <dgm:pt modelId="{1CA531B5-433A-4028-87A1-73BE29E90A3D}" type="pres">
      <dgm:prSet presAssocID="{AD73A918-618A-4B00-9B35-DB96C928C379}" presName="cycle" presStyleCnt="0">
        <dgm:presLayoutVars>
          <dgm:dir/>
          <dgm:resizeHandles val="exact"/>
        </dgm:presLayoutVars>
      </dgm:prSet>
      <dgm:spPr/>
    </dgm:pt>
    <dgm:pt modelId="{CAAE9958-296A-4015-B6AE-3AE7F6D43C9A}" type="pres">
      <dgm:prSet presAssocID="{1DD1E13C-5955-4E36-B17B-E54F7DCA157C}" presName="node" presStyleLbl="node1" presStyleIdx="0" presStyleCnt="4" custScaleX="269951" custScaleY="175394" custRadScaleRad="104069" custRadScaleInc="-21608">
        <dgm:presLayoutVars>
          <dgm:bulletEnabled val="1"/>
        </dgm:presLayoutVars>
      </dgm:prSet>
      <dgm:spPr/>
    </dgm:pt>
    <dgm:pt modelId="{FB406886-6BC0-4AFD-9216-8A20591D21E3}" type="pres">
      <dgm:prSet presAssocID="{1DD1E13C-5955-4E36-B17B-E54F7DCA157C}" presName="spNode" presStyleCnt="0"/>
      <dgm:spPr/>
    </dgm:pt>
    <dgm:pt modelId="{2A4E2F09-E1E4-481A-83B0-4A16467BAB9E}" type="pres">
      <dgm:prSet presAssocID="{556DF3DB-266A-47D1-84E8-3584A2349480}" presName="sibTrans" presStyleLbl="sibTrans1D1" presStyleIdx="0" presStyleCnt="4"/>
      <dgm:spPr/>
    </dgm:pt>
    <dgm:pt modelId="{D8BD1F42-DBFB-4267-82C1-7430A4158659}" type="pres">
      <dgm:prSet presAssocID="{BDAE43B7-AF7C-4A23-99FF-6289871D48FC}" presName="node" presStyleLbl="node1" presStyleIdx="1" presStyleCnt="4" custScaleX="194485" custRadScaleRad="119641" custRadScaleInc="-18994">
        <dgm:presLayoutVars>
          <dgm:bulletEnabled val="1"/>
        </dgm:presLayoutVars>
      </dgm:prSet>
      <dgm:spPr/>
    </dgm:pt>
    <dgm:pt modelId="{0E42F23B-F08B-4201-8A6B-585CE77E390C}" type="pres">
      <dgm:prSet presAssocID="{BDAE43B7-AF7C-4A23-99FF-6289871D48FC}" presName="spNode" presStyleCnt="0"/>
      <dgm:spPr/>
    </dgm:pt>
    <dgm:pt modelId="{21216989-E329-4BD4-9573-BC6910C473FF}" type="pres">
      <dgm:prSet presAssocID="{689B6B17-14DC-47E6-A8F8-76CF602A7E38}" presName="sibTrans" presStyleLbl="sibTrans1D1" presStyleIdx="1" presStyleCnt="4"/>
      <dgm:spPr/>
    </dgm:pt>
    <dgm:pt modelId="{B6B7B7A9-7D9A-43E8-BD0C-9395678A6BF4}" type="pres">
      <dgm:prSet presAssocID="{025D091D-6817-479C-A864-8435463AB99E}" presName="node" presStyleLbl="node1" presStyleIdx="2" presStyleCnt="4" custScaleX="329438" custRadScaleRad="83735" custRadScaleInc="-116381">
        <dgm:presLayoutVars>
          <dgm:bulletEnabled val="1"/>
        </dgm:presLayoutVars>
      </dgm:prSet>
      <dgm:spPr/>
    </dgm:pt>
    <dgm:pt modelId="{B1691B5D-BE5F-42FE-AA6D-7741E4F11C26}" type="pres">
      <dgm:prSet presAssocID="{025D091D-6817-479C-A864-8435463AB99E}" presName="spNode" presStyleCnt="0"/>
      <dgm:spPr/>
    </dgm:pt>
    <dgm:pt modelId="{9CF1FDD6-088E-40B2-ADD2-469A584B90B7}" type="pres">
      <dgm:prSet presAssocID="{9544D514-11E0-453E-B66D-FEA198424B7E}" presName="sibTrans" presStyleLbl="sibTrans1D1" presStyleIdx="2" presStyleCnt="4"/>
      <dgm:spPr/>
    </dgm:pt>
    <dgm:pt modelId="{EEC41782-044F-442B-842A-57A9639B0E41}" type="pres">
      <dgm:prSet presAssocID="{7520091D-4A3C-43AB-A6B3-4349AFC8C417}" presName="node" presStyleLbl="node1" presStyleIdx="3" presStyleCnt="4" custScaleX="143888" custRadScaleRad="162990" custRadScaleInc="6154">
        <dgm:presLayoutVars>
          <dgm:bulletEnabled val="1"/>
        </dgm:presLayoutVars>
      </dgm:prSet>
      <dgm:spPr/>
    </dgm:pt>
    <dgm:pt modelId="{7175CB41-B59F-449A-94A1-065E78CEAC34}" type="pres">
      <dgm:prSet presAssocID="{7520091D-4A3C-43AB-A6B3-4349AFC8C417}" presName="spNode" presStyleCnt="0"/>
      <dgm:spPr/>
    </dgm:pt>
    <dgm:pt modelId="{67FCC801-C854-4617-9620-AF45E490213D}" type="pres">
      <dgm:prSet presAssocID="{2EA849E5-5F94-4E97-91E2-CF19C80DF36E}" presName="sibTrans" presStyleLbl="sibTrans1D1" presStyleIdx="3" presStyleCnt="4"/>
      <dgm:spPr/>
    </dgm:pt>
  </dgm:ptLst>
  <dgm:cxnLst>
    <dgm:cxn modelId="{313A712E-F32A-41A0-B520-DF9DE06B0344}" type="presOf" srcId="{556DF3DB-266A-47D1-84E8-3584A2349480}" destId="{2A4E2F09-E1E4-481A-83B0-4A16467BAB9E}" srcOrd="0" destOrd="0" presId="urn:microsoft.com/office/officeart/2005/8/layout/cycle6"/>
    <dgm:cxn modelId="{7289902F-8600-40D1-B1FB-273B0D68243B}" type="presOf" srcId="{BDAE43B7-AF7C-4A23-99FF-6289871D48FC}" destId="{D8BD1F42-DBFB-4267-82C1-7430A4158659}" srcOrd="0" destOrd="0" presId="urn:microsoft.com/office/officeart/2005/8/layout/cycle6"/>
    <dgm:cxn modelId="{095EC546-B8F6-4DC3-B22B-DA609C33B029}" srcId="{AD73A918-618A-4B00-9B35-DB96C928C379}" destId="{025D091D-6817-479C-A864-8435463AB99E}" srcOrd="2" destOrd="0" parTransId="{4708C0B2-27AC-446C-8F09-D9EDA466BFF3}" sibTransId="{9544D514-11E0-453E-B66D-FEA198424B7E}"/>
    <dgm:cxn modelId="{F5F0DD73-5AF0-4B7D-973B-A6F826C94B26}" type="presOf" srcId="{1DD1E13C-5955-4E36-B17B-E54F7DCA157C}" destId="{CAAE9958-296A-4015-B6AE-3AE7F6D43C9A}" srcOrd="0" destOrd="0" presId="urn:microsoft.com/office/officeart/2005/8/layout/cycle6"/>
    <dgm:cxn modelId="{95F49657-6F31-4EFA-9808-6C9E8130D6C8}" srcId="{AD73A918-618A-4B00-9B35-DB96C928C379}" destId="{BDAE43B7-AF7C-4A23-99FF-6289871D48FC}" srcOrd="1" destOrd="0" parTransId="{88F08338-6E95-476F-AF6F-87053A94AFFF}" sibTransId="{689B6B17-14DC-47E6-A8F8-76CF602A7E38}"/>
    <dgm:cxn modelId="{D8B57E7D-27F4-441D-8EA2-63D88124EF95}" type="presOf" srcId="{AD73A918-618A-4B00-9B35-DB96C928C379}" destId="{1CA531B5-433A-4028-87A1-73BE29E90A3D}" srcOrd="0" destOrd="0" presId="urn:microsoft.com/office/officeart/2005/8/layout/cycle6"/>
    <dgm:cxn modelId="{02B6258A-EAE5-4864-B00F-716A956A43BB}" type="presOf" srcId="{9544D514-11E0-453E-B66D-FEA198424B7E}" destId="{9CF1FDD6-088E-40B2-ADD2-469A584B90B7}" srcOrd="0" destOrd="0" presId="urn:microsoft.com/office/officeart/2005/8/layout/cycle6"/>
    <dgm:cxn modelId="{20D9EC9B-5B74-45F7-A0EB-91F4D5DE42BE}" srcId="{AD73A918-618A-4B00-9B35-DB96C928C379}" destId="{7520091D-4A3C-43AB-A6B3-4349AFC8C417}" srcOrd="3" destOrd="0" parTransId="{C8ACEFD4-4A97-40AE-9A8F-7CAA8B8CCE75}" sibTransId="{2EA849E5-5F94-4E97-91E2-CF19C80DF36E}"/>
    <dgm:cxn modelId="{DDF025B1-C7F0-40B7-B9F1-AEFFEF0E5D2F}" type="presOf" srcId="{7520091D-4A3C-43AB-A6B3-4349AFC8C417}" destId="{EEC41782-044F-442B-842A-57A9639B0E41}" srcOrd="0" destOrd="0" presId="urn:microsoft.com/office/officeart/2005/8/layout/cycle6"/>
    <dgm:cxn modelId="{7A75EEC8-DD7B-4230-8D93-5B4A39728D26}" type="presOf" srcId="{025D091D-6817-479C-A864-8435463AB99E}" destId="{B6B7B7A9-7D9A-43E8-BD0C-9395678A6BF4}" srcOrd="0" destOrd="0" presId="urn:microsoft.com/office/officeart/2005/8/layout/cycle6"/>
    <dgm:cxn modelId="{21D866CE-2E17-4FF2-AC1F-A7DCE79F0DFE}" type="presOf" srcId="{689B6B17-14DC-47E6-A8F8-76CF602A7E38}" destId="{21216989-E329-4BD4-9573-BC6910C473FF}" srcOrd="0" destOrd="0" presId="urn:microsoft.com/office/officeart/2005/8/layout/cycle6"/>
    <dgm:cxn modelId="{BC8708E5-F311-43B4-84FA-3D913D16A8AB}" srcId="{AD73A918-618A-4B00-9B35-DB96C928C379}" destId="{1DD1E13C-5955-4E36-B17B-E54F7DCA157C}" srcOrd="0" destOrd="0" parTransId="{4AA5695D-3DDE-4B9B-87DE-69939FC645B8}" sibTransId="{556DF3DB-266A-47D1-84E8-3584A2349480}"/>
    <dgm:cxn modelId="{EE2732F7-B58D-4242-B3C1-5B9FD3376397}" type="presOf" srcId="{2EA849E5-5F94-4E97-91E2-CF19C80DF36E}" destId="{67FCC801-C854-4617-9620-AF45E490213D}" srcOrd="0" destOrd="0" presId="urn:microsoft.com/office/officeart/2005/8/layout/cycle6"/>
    <dgm:cxn modelId="{D98739D8-8F92-4018-890B-8497FDFB44C4}" type="presParOf" srcId="{1CA531B5-433A-4028-87A1-73BE29E90A3D}" destId="{CAAE9958-296A-4015-B6AE-3AE7F6D43C9A}" srcOrd="0" destOrd="0" presId="urn:microsoft.com/office/officeart/2005/8/layout/cycle6"/>
    <dgm:cxn modelId="{BA433E6A-98A3-42E7-8FB8-B6EE493B4A89}" type="presParOf" srcId="{1CA531B5-433A-4028-87A1-73BE29E90A3D}" destId="{FB406886-6BC0-4AFD-9216-8A20591D21E3}" srcOrd="1" destOrd="0" presId="urn:microsoft.com/office/officeart/2005/8/layout/cycle6"/>
    <dgm:cxn modelId="{2AA31F34-BC3A-416C-9A9A-074CAB150A78}" type="presParOf" srcId="{1CA531B5-433A-4028-87A1-73BE29E90A3D}" destId="{2A4E2F09-E1E4-481A-83B0-4A16467BAB9E}" srcOrd="2" destOrd="0" presId="urn:microsoft.com/office/officeart/2005/8/layout/cycle6"/>
    <dgm:cxn modelId="{DDCBF3BF-5112-4398-B1FB-2FCF90F9CA27}" type="presParOf" srcId="{1CA531B5-433A-4028-87A1-73BE29E90A3D}" destId="{D8BD1F42-DBFB-4267-82C1-7430A4158659}" srcOrd="3" destOrd="0" presId="urn:microsoft.com/office/officeart/2005/8/layout/cycle6"/>
    <dgm:cxn modelId="{75D99799-74E1-4D89-B562-8DCA8AEABD3D}" type="presParOf" srcId="{1CA531B5-433A-4028-87A1-73BE29E90A3D}" destId="{0E42F23B-F08B-4201-8A6B-585CE77E390C}" srcOrd="4" destOrd="0" presId="urn:microsoft.com/office/officeart/2005/8/layout/cycle6"/>
    <dgm:cxn modelId="{0B876AAF-1654-42ED-AC48-2B34020C281A}" type="presParOf" srcId="{1CA531B5-433A-4028-87A1-73BE29E90A3D}" destId="{21216989-E329-4BD4-9573-BC6910C473FF}" srcOrd="5" destOrd="0" presId="urn:microsoft.com/office/officeart/2005/8/layout/cycle6"/>
    <dgm:cxn modelId="{8E17FC22-CA78-4369-9E3C-43F9EE6F97B7}" type="presParOf" srcId="{1CA531B5-433A-4028-87A1-73BE29E90A3D}" destId="{B6B7B7A9-7D9A-43E8-BD0C-9395678A6BF4}" srcOrd="6" destOrd="0" presId="urn:microsoft.com/office/officeart/2005/8/layout/cycle6"/>
    <dgm:cxn modelId="{CB07E547-2422-4768-AC97-38BFAF57E223}" type="presParOf" srcId="{1CA531B5-433A-4028-87A1-73BE29E90A3D}" destId="{B1691B5D-BE5F-42FE-AA6D-7741E4F11C26}" srcOrd="7" destOrd="0" presId="urn:microsoft.com/office/officeart/2005/8/layout/cycle6"/>
    <dgm:cxn modelId="{EE19A6D3-309F-489D-B9AE-6787D41DEC71}" type="presParOf" srcId="{1CA531B5-433A-4028-87A1-73BE29E90A3D}" destId="{9CF1FDD6-088E-40B2-ADD2-469A584B90B7}" srcOrd="8" destOrd="0" presId="urn:microsoft.com/office/officeart/2005/8/layout/cycle6"/>
    <dgm:cxn modelId="{67DF84FF-EB11-419E-B208-0586F1E07D3C}" type="presParOf" srcId="{1CA531B5-433A-4028-87A1-73BE29E90A3D}" destId="{EEC41782-044F-442B-842A-57A9639B0E41}" srcOrd="9" destOrd="0" presId="urn:microsoft.com/office/officeart/2005/8/layout/cycle6"/>
    <dgm:cxn modelId="{D417193E-E72D-4CD1-88BB-2402D55FFA1C}" type="presParOf" srcId="{1CA531B5-433A-4028-87A1-73BE29E90A3D}" destId="{7175CB41-B59F-449A-94A1-065E78CEAC34}" srcOrd="10" destOrd="0" presId="urn:microsoft.com/office/officeart/2005/8/layout/cycle6"/>
    <dgm:cxn modelId="{95B861F1-6009-44FC-AAF6-E45019AEDB91}" type="presParOf" srcId="{1CA531B5-433A-4028-87A1-73BE29E90A3D}" destId="{67FCC801-C854-4617-9620-AF45E490213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αλληλεπιδραστικού χαρακτήρα του εκπαιδευτικού υλικού</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4473"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μαθησιακού οφέλους που παρήχθη</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0139"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μαθησιακού οφέλους που παρήχθη</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0139"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αλληλεπιδραστικού χαρακτήρα του εκπαιδευτικού υλικού</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4473"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αλληλεπιδραστικού χαρακτήρα του εκπαιδευτικού υλικού</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4473"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αλληλεπιδραστικού χαρακτήρα του εκπαιδευτικού υλικού</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4473"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4617B-E1DC-4635-B1D8-F94289DAEBFF}"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l-GR"/>
        </a:p>
      </dgm:t>
    </dgm:pt>
    <dgm:pt modelId="{4D239855-9BDE-4112-B1BE-EA509D2C8BC6}">
      <dgm:prSet phldrT="[Κείμενο]" custT="1"/>
      <dgm:spPr/>
      <dgm:t>
        <a:bodyPr/>
        <a:lstStyle/>
        <a:p>
          <a:r>
            <a:rPr lang="el-GR" sz="3200" b="1" dirty="0">
              <a:solidFill>
                <a:schemeClr val="accent1">
                  <a:lumMod val="50000"/>
                </a:schemeClr>
              </a:solidFill>
            </a:rPr>
            <a:t>14</a:t>
          </a:r>
          <a:r>
            <a:rPr lang="el-GR" sz="1800" b="1" dirty="0">
              <a:solidFill>
                <a:schemeClr val="accent1">
                  <a:lumMod val="50000"/>
                </a:schemeClr>
              </a:solidFill>
            </a:rPr>
            <a:t> Εκπαιδευτικοί γλωσσικών/ θεωρητικών μαθημάτων</a:t>
          </a:r>
        </a:p>
      </dgm:t>
    </dgm:pt>
    <dgm:pt modelId="{34D0C155-597E-41FC-BBF4-3F167E2A0A16}" type="parTrans" cxnId="{119DA940-7653-41CE-9425-95CD7B705774}">
      <dgm:prSet/>
      <dgm:spPr/>
      <dgm:t>
        <a:bodyPr/>
        <a:lstStyle/>
        <a:p>
          <a:endParaRPr lang="el-GR"/>
        </a:p>
      </dgm:t>
    </dgm:pt>
    <dgm:pt modelId="{9E68C6B6-7E28-404A-859B-9A900D332B4D}" type="sibTrans" cxnId="{119DA940-7653-41CE-9425-95CD7B705774}">
      <dgm:prSet/>
      <dgm:spPr/>
      <dgm:t>
        <a:bodyPr/>
        <a:lstStyle/>
        <a:p>
          <a:endParaRPr lang="el-GR"/>
        </a:p>
      </dgm:t>
    </dgm:pt>
    <dgm:pt modelId="{709CC341-717D-4048-BB73-F8F4308768EC}">
      <dgm:prSet phldrT="[Κείμενο]" custT="1"/>
      <dgm:spPr/>
      <dgm:t>
        <a:bodyPr/>
        <a:lstStyle/>
        <a:p>
          <a:r>
            <a:rPr lang="el-GR" sz="1800" b="1" dirty="0">
              <a:solidFill>
                <a:schemeClr val="accent1">
                  <a:lumMod val="50000"/>
                </a:schemeClr>
              </a:solidFill>
            </a:rPr>
            <a:t>12 από αυτούς έχουν διδακτικό έργο, ενώ οι δύο από αυτούς και διοικητικό</a:t>
          </a:r>
        </a:p>
      </dgm:t>
    </dgm:pt>
    <dgm:pt modelId="{701B4B2C-68A4-49A1-9E1F-311A1CCDAA03}" type="parTrans" cxnId="{CD3DCBCB-E494-497A-88ED-ACA9A13857F0}">
      <dgm:prSet/>
      <dgm:spPr/>
      <dgm:t>
        <a:bodyPr/>
        <a:lstStyle/>
        <a:p>
          <a:endParaRPr lang="el-GR"/>
        </a:p>
      </dgm:t>
    </dgm:pt>
    <dgm:pt modelId="{2DCBCB28-0A40-4007-B678-6DDDEDB96B73}" type="sibTrans" cxnId="{CD3DCBCB-E494-497A-88ED-ACA9A13857F0}">
      <dgm:prSet/>
      <dgm:spPr/>
      <dgm:t>
        <a:bodyPr/>
        <a:lstStyle/>
        <a:p>
          <a:endParaRPr lang="el-GR"/>
        </a:p>
      </dgm:t>
    </dgm:pt>
    <dgm:pt modelId="{53DB479F-8942-48A3-A63A-9A8CDD92FF91}">
      <dgm:prSet phldrT="[Κείμενο]" custT="1"/>
      <dgm:spPr>
        <a:solidFill>
          <a:schemeClr val="accent1">
            <a:lumMod val="20000"/>
            <a:lumOff val="80000"/>
          </a:schemeClr>
        </a:solidFill>
      </dgm:spPr>
      <dgm:t>
        <a:bodyPr/>
        <a:lstStyle/>
        <a:p>
          <a:r>
            <a:rPr lang="el-GR" sz="1800" b="1" dirty="0">
              <a:solidFill>
                <a:schemeClr val="accent1">
                  <a:lumMod val="50000"/>
                </a:schemeClr>
              </a:solidFill>
            </a:rPr>
            <a:t>4 διδάσκουν σε ειδική τάξη και 10 σε γενική τάξη</a:t>
          </a:r>
        </a:p>
      </dgm:t>
    </dgm:pt>
    <dgm:pt modelId="{A4BADD40-4C6F-4B3C-B11E-BF4E3BBAF205}" type="parTrans" cxnId="{0A978950-9FA2-464A-A868-560339CAED9B}">
      <dgm:prSet/>
      <dgm:spPr/>
      <dgm:t>
        <a:bodyPr/>
        <a:lstStyle/>
        <a:p>
          <a:endParaRPr lang="el-GR"/>
        </a:p>
      </dgm:t>
    </dgm:pt>
    <dgm:pt modelId="{FEB224BB-8746-47DD-B836-D2A37D4449CF}" type="sibTrans" cxnId="{0A978950-9FA2-464A-A868-560339CAED9B}">
      <dgm:prSet/>
      <dgm:spPr/>
      <dgm:t>
        <a:bodyPr/>
        <a:lstStyle/>
        <a:p>
          <a:endParaRPr lang="el-GR"/>
        </a:p>
      </dgm:t>
    </dgm:pt>
    <dgm:pt modelId="{13B5066C-F713-41BE-A2B7-E8A7838E18E3}">
      <dgm:prSet phldrT="[Κείμενο]" custT="1"/>
      <dgm:spPr/>
      <dgm:t>
        <a:bodyPr/>
        <a:lstStyle/>
        <a:p>
          <a:r>
            <a:rPr lang="el-GR" sz="1800" b="1" dirty="0">
              <a:solidFill>
                <a:schemeClr val="accent1">
                  <a:lumMod val="50000"/>
                </a:schemeClr>
              </a:solidFill>
            </a:rPr>
            <a:t>10 από αυτούς έχουν παρακολουθήσει τουλάχιστον ένα Εξ αποστάσεως πρόγραμμα </a:t>
          </a:r>
        </a:p>
      </dgm:t>
    </dgm:pt>
    <dgm:pt modelId="{D00B1F34-CAC3-48F9-B048-9D1F895229AE}" type="parTrans" cxnId="{65E8AD7E-9F8E-4186-991A-F84A8AD9B0A5}">
      <dgm:prSet/>
      <dgm:spPr/>
      <dgm:t>
        <a:bodyPr/>
        <a:lstStyle/>
        <a:p>
          <a:endParaRPr lang="el-GR"/>
        </a:p>
      </dgm:t>
    </dgm:pt>
    <dgm:pt modelId="{77481B6E-D696-4176-A64E-2EBD9E9D3D4D}" type="sibTrans" cxnId="{65E8AD7E-9F8E-4186-991A-F84A8AD9B0A5}">
      <dgm:prSet/>
      <dgm:spPr/>
      <dgm:t>
        <a:bodyPr/>
        <a:lstStyle/>
        <a:p>
          <a:endParaRPr lang="el-GR"/>
        </a:p>
      </dgm:t>
    </dgm:pt>
    <dgm:pt modelId="{922F3707-03A6-4B9E-A3AC-1AEC8A5FE73A}">
      <dgm:prSet phldrT="[Κείμενο]" custT="1"/>
      <dgm:spPr>
        <a:solidFill>
          <a:schemeClr val="accent1">
            <a:lumMod val="20000"/>
            <a:lumOff val="80000"/>
          </a:schemeClr>
        </a:solidFill>
      </dgm:spPr>
      <dgm:t>
        <a:bodyPr/>
        <a:lstStyle/>
        <a:p>
          <a:r>
            <a:rPr lang="el-GR" sz="1800" b="1" dirty="0">
              <a:solidFill>
                <a:schemeClr val="accent1">
                  <a:lumMod val="50000"/>
                </a:schemeClr>
              </a:solidFill>
            </a:rPr>
            <a:t>8 από τους 14 είχαν παρακολουθήσει κάποιου είδους επιμόρφωση στη διαφοροποιημένη διδασκαλία</a:t>
          </a:r>
        </a:p>
      </dgm:t>
    </dgm:pt>
    <dgm:pt modelId="{673560FA-B2CF-4667-8971-CFF691BAAD6E}" type="parTrans" cxnId="{E3663819-C9F5-4EE8-BBFD-A0DD65AC124C}">
      <dgm:prSet/>
      <dgm:spPr/>
      <dgm:t>
        <a:bodyPr/>
        <a:lstStyle/>
        <a:p>
          <a:endParaRPr lang="el-GR"/>
        </a:p>
      </dgm:t>
    </dgm:pt>
    <dgm:pt modelId="{62462464-0ED0-4586-9685-A829EF735F3F}" type="sibTrans" cxnId="{E3663819-C9F5-4EE8-BBFD-A0DD65AC124C}">
      <dgm:prSet/>
      <dgm:spPr/>
      <dgm:t>
        <a:bodyPr/>
        <a:lstStyle/>
        <a:p>
          <a:endParaRPr lang="el-GR"/>
        </a:p>
      </dgm:t>
    </dgm:pt>
    <dgm:pt modelId="{693854D3-3A9C-40E3-8FA7-965D8BC65347}">
      <dgm:prSet custT="1"/>
      <dgm:spPr>
        <a:solidFill>
          <a:schemeClr val="accent1">
            <a:lumMod val="20000"/>
            <a:lumOff val="80000"/>
          </a:schemeClr>
        </a:solidFill>
      </dgm:spPr>
      <dgm:t>
        <a:bodyPr/>
        <a:lstStyle/>
        <a:p>
          <a:r>
            <a:rPr lang="el-GR" sz="1800" b="1" dirty="0">
              <a:solidFill>
                <a:schemeClr val="accent1">
                  <a:lumMod val="50000"/>
                </a:schemeClr>
              </a:solidFill>
            </a:rPr>
            <a:t>3 εκπαιδευτικά συστήματα,  ελληνικό, ευρωπαϊκό και γερμανικό</a:t>
          </a:r>
        </a:p>
      </dgm:t>
    </dgm:pt>
    <dgm:pt modelId="{9F1F01CC-1C2B-403D-8208-64C5B5663302}" type="parTrans" cxnId="{29C90AB7-FDDB-4489-BA53-8311D5CE3493}">
      <dgm:prSet/>
      <dgm:spPr/>
      <dgm:t>
        <a:bodyPr/>
        <a:lstStyle/>
        <a:p>
          <a:endParaRPr lang="el-GR"/>
        </a:p>
      </dgm:t>
    </dgm:pt>
    <dgm:pt modelId="{4280D942-F3A9-43EA-A94F-BCBA62A2A298}" type="sibTrans" cxnId="{29C90AB7-FDDB-4489-BA53-8311D5CE3493}">
      <dgm:prSet/>
      <dgm:spPr/>
      <dgm:t>
        <a:bodyPr/>
        <a:lstStyle/>
        <a:p>
          <a:endParaRPr lang="el-GR"/>
        </a:p>
      </dgm:t>
    </dgm:pt>
    <dgm:pt modelId="{645A2DFB-F5BE-4DA7-88B7-63470B51A887}" type="pres">
      <dgm:prSet presAssocID="{9AA4617B-E1DC-4635-B1D8-F94289DAEBFF}" presName="Name0" presStyleCnt="0">
        <dgm:presLayoutVars>
          <dgm:dir/>
          <dgm:resizeHandles val="exact"/>
        </dgm:presLayoutVars>
      </dgm:prSet>
      <dgm:spPr/>
    </dgm:pt>
    <dgm:pt modelId="{12F2972D-02A3-440F-89A8-114B64A65A61}" type="pres">
      <dgm:prSet presAssocID="{9AA4617B-E1DC-4635-B1D8-F94289DAEBFF}" presName="cycle" presStyleCnt="0"/>
      <dgm:spPr/>
    </dgm:pt>
    <dgm:pt modelId="{25066C76-D7AE-4B2F-91C1-ACDE2965F7B3}" type="pres">
      <dgm:prSet presAssocID="{4D239855-9BDE-4112-B1BE-EA509D2C8BC6}" presName="nodeFirstNode" presStyleLbl="node1" presStyleIdx="0" presStyleCnt="6" custScaleX="193162" custRadScaleRad="98693" custRadScaleInc="1718">
        <dgm:presLayoutVars>
          <dgm:bulletEnabled val="1"/>
        </dgm:presLayoutVars>
      </dgm:prSet>
      <dgm:spPr/>
    </dgm:pt>
    <dgm:pt modelId="{F5BC0955-4C42-4A0C-A633-CE8B650EAEAA}" type="pres">
      <dgm:prSet presAssocID="{9E68C6B6-7E28-404A-859B-9A900D332B4D}" presName="sibTransFirstNode" presStyleLbl="bgShp" presStyleIdx="0" presStyleCnt="1"/>
      <dgm:spPr/>
    </dgm:pt>
    <dgm:pt modelId="{FACC5B6E-12CF-4343-B8AD-4C44A1689961}" type="pres">
      <dgm:prSet presAssocID="{693854D3-3A9C-40E3-8FA7-965D8BC65347}" presName="nodeFollowingNodes" presStyleLbl="node1" presStyleIdx="1" presStyleCnt="6" custScaleX="152739" custRadScaleRad="94484" custRadScaleInc="-96">
        <dgm:presLayoutVars>
          <dgm:bulletEnabled val="1"/>
        </dgm:presLayoutVars>
      </dgm:prSet>
      <dgm:spPr/>
    </dgm:pt>
    <dgm:pt modelId="{0F4B1C7B-E13A-4C85-B3A4-DEA7AB2FA1E5}" type="pres">
      <dgm:prSet presAssocID="{709CC341-717D-4048-BB73-F8F4308768EC}" presName="nodeFollowingNodes" presStyleLbl="node1" presStyleIdx="2" presStyleCnt="6" custScaleX="137602" custScaleY="115042" custRadScaleRad="129207" custRadScaleInc="-43858">
        <dgm:presLayoutVars>
          <dgm:bulletEnabled val="1"/>
        </dgm:presLayoutVars>
      </dgm:prSet>
      <dgm:spPr/>
    </dgm:pt>
    <dgm:pt modelId="{D7879735-E555-4B09-880D-45CE1557D70D}" type="pres">
      <dgm:prSet presAssocID="{53DB479F-8942-48A3-A63A-9A8CDD92FF91}" presName="nodeFollowingNodes" presStyleLbl="node1" presStyleIdx="3" presStyleCnt="6" custScaleX="155688" custRadScaleRad="106866" custRadScaleInc="-71374">
        <dgm:presLayoutVars>
          <dgm:bulletEnabled val="1"/>
        </dgm:presLayoutVars>
      </dgm:prSet>
      <dgm:spPr/>
    </dgm:pt>
    <dgm:pt modelId="{635AFECF-ECCA-4C32-BF22-FF9A762953CC}" type="pres">
      <dgm:prSet presAssocID="{13B5066C-F713-41BE-A2B7-E8A7838E18E3}" presName="nodeFollowingNodes" presStyleLbl="node1" presStyleIdx="4" presStyleCnt="6" custScaleX="141220" custScaleY="133825" custRadScaleRad="125489" custRadScaleInc="-678">
        <dgm:presLayoutVars>
          <dgm:bulletEnabled val="1"/>
        </dgm:presLayoutVars>
      </dgm:prSet>
      <dgm:spPr/>
    </dgm:pt>
    <dgm:pt modelId="{3858DCA9-80F7-4E79-AC70-64E078B88AFD}" type="pres">
      <dgm:prSet presAssocID="{922F3707-03A6-4B9E-A3AC-1AEC8A5FE73A}" presName="nodeFollowingNodes" presStyleLbl="node1" presStyleIdx="5" presStyleCnt="6" custScaleX="210011" custRadScaleRad="97856" custRadScaleInc="-45333">
        <dgm:presLayoutVars>
          <dgm:bulletEnabled val="1"/>
        </dgm:presLayoutVars>
      </dgm:prSet>
      <dgm:spPr/>
    </dgm:pt>
  </dgm:ptLst>
  <dgm:cxnLst>
    <dgm:cxn modelId="{E3663819-C9F5-4EE8-BBFD-A0DD65AC124C}" srcId="{9AA4617B-E1DC-4635-B1D8-F94289DAEBFF}" destId="{922F3707-03A6-4B9E-A3AC-1AEC8A5FE73A}" srcOrd="5" destOrd="0" parTransId="{673560FA-B2CF-4667-8971-CFF691BAAD6E}" sibTransId="{62462464-0ED0-4586-9685-A829EF735F3F}"/>
    <dgm:cxn modelId="{ED4D811E-98D8-4114-A6B4-8FE360CE8480}" type="presOf" srcId="{13B5066C-F713-41BE-A2B7-E8A7838E18E3}" destId="{635AFECF-ECCA-4C32-BF22-FF9A762953CC}" srcOrd="0" destOrd="0" presId="urn:microsoft.com/office/officeart/2005/8/layout/cycle3"/>
    <dgm:cxn modelId="{119DA940-7653-41CE-9425-95CD7B705774}" srcId="{9AA4617B-E1DC-4635-B1D8-F94289DAEBFF}" destId="{4D239855-9BDE-4112-B1BE-EA509D2C8BC6}" srcOrd="0" destOrd="0" parTransId="{34D0C155-597E-41FC-BBF4-3F167E2A0A16}" sibTransId="{9E68C6B6-7E28-404A-859B-9A900D332B4D}"/>
    <dgm:cxn modelId="{0A978950-9FA2-464A-A868-560339CAED9B}" srcId="{9AA4617B-E1DC-4635-B1D8-F94289DAEBFF}" destId="{53DB479F-8942-48A3-A63A-9A8CDD92FF91}" srcOrd="3" destOrd="0" parTransId="{A4BADD40-4C6F-4B3C-B11E-BF4E3BBAF205}" sibTransId="{FEB224BB-8746-47DD-B836-D2A37D4449CF}"/>
    <dgm:cxn modelId="{420A1C71-7688-417D-AAE4-1D2FFF9F13E0}" type="presOf" srcId="{4D239855-9BDE-4112-B1BE-EA509D2C8BC6}" destId="{25066C76-D7AE-4B2F-91C1-ACDE2965F7B3}" srcOrd="0" destOrd="0" presId="urn:microsoft.com/office/officeart/2005/8/layout/cycle3"/>
    <dgm:cxn modelId="{290C5A76-A2F4-4D7E-B553-9CA3D655DDC1}" type="presOf" srcId="{922F3707-03A6-4B9E-A3AC-1AEC8A5FE73A}" destId="{3858DCA9-80F7-4E79-AC70-64E078B88AFD}" srcOrd="0" destOrd="0" presId="urn:microsoft.com/office/officeart/2005/8/layout/cycle3"/>
    <dgm:cxn modelId="{DAAFE557-B23A-4468-AFF8-02C14407C018}" type="presOf" srcId="{9E68C6B6-7E28-404A-859B-9A900D332B4D}" destId="{F5BC0955-4C42-4A0C-A633-CE8B650EAEAA}" srcOrd="0" destOrd="0" presId="urn:microsoft.com/office/officeart/2005/8/layout/cycle3"/>
    <dgm:cxn modelId="{60D8237B-EFB4-4A1D-BEB4-B383A579E4DF}" type="presOf" srcId="{709CC341-717D-4048-BB73-F8F4308768EC}" destId="{0F4B1C7B-E13A-4C85-B3A4-DEA7AB2FA1E5}" srcOrd="0" destOrd="0" presId="urn:microsoft.com/office/officeart/2005/8/layout/cycle3"/>
    <dgm:cxn modelId="{65E8AD7E-9F8E-4186-991A-F84A8AD9B0A5}" srcId="{9AA4617B-E1DC-4635-B1D8-F94289DAEBFF}" destId="{13B5066C-F713-41BE-A2B7-E8A7838E18E3}" srcOrd="4" destOrd="0" parTransId="{D00B1F34-CAC3-48F9-B048-9D1F895229AE}" sibTransId="{77481B6E-D696-4176-A64E-2EBD9E9D3D4D}"/>
    <dgm:cxn modelId="{44F3318F-37D7-469A-96FD-9A33841CCDDF}" type="presOf" srcId="{693854D3-3A9C-40E3-8FA7-965D8BC65347}" destId="{FACC5B6E-12CF-4343-B8AD-4C44A1689961}" srcOrd="0" destOrd="0" presId="urn:microsoft.com/office/officeart/2005/8/layout/cycle3"/>
    <dgm:cxn modelId="{D388DFA0-F2BD-4477-B337-82F6FDFED2AA}" type="presOf" srcId="{9AA4617B-E1DC-4635-B1D8-F94289DAEBFF}" destId="{645A2DFB-F5BE-4DA7-88B7-63470B51A887}" srcOrd="0" destOrd="0" presId="urn:microsoft.com/office/officeart/2005/8/layout/cycle3"/>
    <dgm:cxn modelId="{29C90AB7-FDDB-4489-BA53-8311D5CE3493}" srcId="{9AA4617B-E1DC-4635-B1D8-F94289DAEBFF}" destId="{693854D3-3A9C-40E3-8FA7-965D8BC65347}" srcOrd="1" destOrd="0" parTransId="{9F1F01CC-1C2B-403D-8208-64C5B5663302}" sibTransId="{4280D942-F3A9-43EA-A94F-BCBA62A2A298}"/>
    <dgm:cxn modelId="{13CA32C8-51A0-494F-8500-9616AF397801}" type="presOf" srcId="{53DB479F-8942-48A3-A63A-9A8CDD92FF91}" destId="{D7879735-E555-4B09-880D-45CE1557D70D}" srcOrd="0" destOrd="0" presId="urn:microsoft.com/office/officeart/2005/8/layout/cycle3"/>
    <dgm:cxn modelId="{CD3DCBCB-E494-497A-88ED-ACA9A13857F0}" srcId="{9AA4617B-E1DC-4635-B1D8-F94289DAEBFF}" destId="{709CC341-717D-4048-BB73-F8F4308768EC}" srcOrd="2" destOrd="0" parTransId="{701B4B2C-68A4-49A1-9E1F-311A1CCDAA03}" sibTransId="{2DCBCB28-0A40-4007-B678-6DDDEDB96B73}"/>
    <dgm:cxn modelId="{EA935EC8-ECF3-4A27-BAFA-A1685B79300E}" type="presParOf" srcId="{645A2DFB-F5BE-4DA7-88B7-63470B51A887}" destId="{12F2972D-02A3-440F-89A8-114B64A65A61}" srcOrd="0" destOrd="0" presId="urn:microsoft.com/office/officeart/2005/8/layout/cycle3"/>
    <dgm:cxn modelId="{2FBE4E36-B8AA-4E33-95A4-EB4F24B09E3C}" type="presParOf" srcId="{12F2972D-02A3-440F-89A8-114B64A65A61}" destId="{25066C76-D7AE-4B2F-91C1-ACDE2965F7B3}" srcOrd="0" destOrd="0" presId="urn:microsoft.com/office/officeart/2005/8/layout/cycle3"/>
    <dgm:cxn modelId="{0AE73BD6-45C9-47D3-B2AB-9D7853E94BA4}" type="presParOf" srcId="{12F2972D-02A3-440F-89A8-114B64A65A61}" destId="{F5BC0955-4C42-4A0C-A633-CE8B650EAEAA}" srcOrd="1" destOrd="0" presId="urn:microsoft.com/office/officeart/2005/8/layout/cycle3"/>
    <dgm:cxn modelId="{FCF36DAF-E0AF-43AE-8FFA-AE5763D89296}" type="presParOf" srcId="{12F2972D-02A3-440F-89A8-114B64A65A61}" destId="{FACC5B6E-12CF-4343-B8AD-4C44A1689961}" srcOrd="2" destOrd="0" presId="urn:microsoft.com/office/officeart/2005/8/layout/cycle3"/>
    <dgm:cxn modelId="{D104A2F5-E467-4BBC-A953-D52F0AC2D09D}" type="presParOf" srcId="{12F2972D-02A3-440F-89A8-114B64A65A61}" destId="{0F4B1C7B-E13A-4C85-B3A4-DEA7AB2FA1E5}" srcOrd="3" destOrd="0" presId="urn:microsoft.com/office/officeart/2005/8/layout/cycle3"/>
    <dgm:cxn modelId="{A6E080AC-3BE9-45AF-BF5E-443653D3352F}" type="presParOf" srcId="{12F2972D-02A3-440F-89A8-114B64A65A61}" destId="{D7879735-E555-4B09-880D-45CE1557D70D}" srcOrd="4" destOrd="0" presId="urn:microsoft.com/office/officeart/2005/8/layout/cycle3"/>
    <dgm:cxn modelId="{CF609CCC-BCDF-4108-8577-95D353EBA335}" type="presParOf" srcId="{12F2972D-02A3-440F-89A8-114B64A65A61}" destId="{635AFECF-ECCA-4C32-BF22-FF9A762953CC}" srcOrd="5" destOrd="0" presId="urn:microsoft.com/office/officeart/2005/8/layout/cycle3"/>
    <dgm:cxn modelId="{C91639C5-BD2A-4ED6-9CEC-7393A78BC0BB}" type="presParOf" srcId="{12F2972D-02A3-440F-89A8-114B64A65A61}" destId="{3858DCA9-80F7-4E79-AC70-64E078B88AFD}"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A4617B-E1DC-4635-B1D8-F94289DAEBFF}"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l-GR"/>
        </a:p>
      </dgm:t>
    </dgm:pt>
    <dgm:pt modelId="{4D239855-9BDE-4112-B1BE-EA509D2C8BC6}">
      <dgm:prSet phldrT="[Κείμενο]" custT="1"/>
      <dgm:spPr/>
      <dgm:t>
        <a:bodyPr/>
        <a:lstStyle/>
        <a:p>
          <a:r>
            <a:rPr lang="el-GR" sz="3200" b="1" dirty="0">
              <a:solidFill>
                <a:schemeClr val="accent1">
                  <a:lumMod val="50000"/>
                </a:schemeClr>
              </a:solidFill>
            </a:rPr>
            <a:t>14</a:t>
          </a:r>
          <a:r>
            <a:rPr lang="el-GR" sz="1800" b="1" dirty="0">
              <a:solidFill>
                <a:schemeClr val="accent1">
                  <a:lumMod val="50000"/>
                </a:schemeClr>
              </a:solidFill>
            </a:rPr>
            <a:t> Εκπαιδευτικοί γλωσσικών/ θεωρητικών μαθημάτων</a:t>
          </a:r>
        </a:p>
      </dgm:t>
    </dgm:pt>
    <dgm:pt modelId="{34D0C155-597E-41FC-BBF4-3F167E2A0A16}" type="parTrans" cxnId="{119DA940-7653-41CE-9425-95CD7B705774}">
      <dgm:prSet/>
      <dgm:spPr/>
      <dgm:t>
        <a:bodyPr/>
        <a:lstStyle/>
        <a:p>
          <a:endParaRPr lang="el-GR"/>
        </a:p>
      </dgm:t>
    </dgm:pt>
    <dgm:pt modelId="{9E68C6B6-7E28-404A-859B-9A900D332B4D}" type="sibTrans" cxnId="{119DA940-7653-41CE-9425-95CD7B705774}">
      <dgm:prSet/>
      <dgm:spPr/>
      <dgm:t>
        <a:bodyPr/>
        <a:lstStyle/>
        <a:p>
          <a:endParaRPr lang="el-GR"/>
        </a:p>
      </dgm:t>
    </dgm:pt>
    <dgm:pt modelId="{693854D3-3A9C-40E3-8FA7-965D8BC65347}">
      <dgm:prSet custT="1"/>
      <dgm:spPr>
        <a:solidFill>
          <a:schemeClr val="accent1">
            <a:lumMod val="20000"/>
            <a:lumOff val="80000"/>
          </a:schemeClr>
        </a:solidFill>
      </dgm:spPr>
      <dgm:t>
        <a:bodyPr/>
        <a:lstStyle/>
        <a:p>
          <a:r>
            <a:rPr lang="el-GR" sz="1800" b="1" dirty="0">
              <a:solidFill>
                <a:schemeClr val="accent1">
                  <a:lumMod val="50000"/>
                </a:schemeClr>
              </a:solidFill>
            </a:rPr>
            <a:t>Όλοι δήλωσαν ότι είχαν ανάγκη παρακολούθησης ενός προγράμματος Διαφοροποιημένης Διδασκαλίας</a:t>
          </a:r>
        </a:p>
      </dgm:t>
    </dgm:pt>
    <dgm:pt modelId="{9F1F01CC-1C2B-403D-8208-64C5B5663302}" type="parTrans" cxnId="{29C90AB7-FDDB-4489-BA53-8311D5CE3493}">
      <dgm:prSet/>
      <dgm:spPr/>
      <dgm:t>
        <a:bodyPr/>
        <a:lstStyle/>
        <a:p>
          <a:endParaRPr lang="el-GR"/>
        </a:p>
      </dgm:t>
    </dgm:pt>
    <dgm:pt modelId="{4280D942-F3A9-43EA-A94F-BCBA62A2A298}" type="sibTrans" cxnId="{29C90AB7-FDDB-4489-BA53-8311D5CE3493}">
      <dgm:prSet/>
      <dgm:spPr/>
      <dgm:t>
        <a:bodyPr/>
        <a:lstStyle/>
        <a:p>
          <a:endParaRPr lang="el-GR"/>
        </a:p>
      </dgm:t>
    </dgm:pt>
    <dgm:pt modelId="{36086302-5CBA-4BBA-9D77-B38D9BF5ACFC}">
      <dgm:prSet phldrT="[Κείμενο]" custT="1"/>
      <dgm:spPr/>
      <dgm:t>
        <a:bodyPr/>
        <a:lstStyle/>
        <a:p>
          <a:r>
            <a:rPr lang="el-GR" sz="2000" b="1" dirty="0">
              <a:solidFill>
                <a:schemeClr val="accent1">
                  <a:lumMod val="50000"/>
                </a:schemeClr>
              </a:solidFill>
            </a:rPr>
            <a:t>Δειγματοληψία σκοπιμότητας και κριτηρίου-Δείγμα ευκολίας </a:t>
          </a:r>
        </a:p>
      </dgm:t>
    </dgm:pt>
    <dgm:pt modelId="{80618675-A2B5-4A02-A019-E688C944DF61}" type="parTrans" cxnId="{34B29D6A-125B-4914-8856-0FE999855E93}">
      <dgm:prSet/>
      <dgm:spPr/>
      <dgm:t>
        <a:bodyPr/>
        <a:lstStyle/>
        <a:p>
          <a:endParaRPr lang="el-GR"/>
        </a:p>
      </dgm:t>
    </dgm:pt>
    <dgm:pt modelId="{2612EFBA-9513-4BCE-9376-B80E23B9A276}" type="sibTrans" cxnId="{34B29D6A-125B-4914-8856-0FE999855E93}">
      <dgm:prSet/>
      <dgm:spPr/>
      <dgm:t>
        <a:bodyPr/>
        <a:lstStyle/>
        <a:p>
          <a:endParaRPr lang="el-GR"/>
        </a:p>
      </dgm:t>
    </dgm:pt>
    <dgm:pt modelId="{7E98BB2C-38E6-45EE-971D-0206515CE15F}">
      <dgm:prSet custT="1"/>
      <dgm:spPr>
        <a:solidFill>
          <a:schemeClr val="accent1">
            <a:lumMod val="20000"/>
            <a:lumOff val="80000"/>
          </a:schemeClr>
        </a:solidFill>
      </dgm:spPr>
      <dgm:t>
        <a:bodyPr/>
        <a:lstStyle/>
        <a:p>
          <a:r>
            <a:rPr lang="el-GR" sz="2400" b="1" dirty="0">
              <a:solidFill>
                <a:schemeClr val="accent1">
                  <a:lumMod val="50000"/>
                </a:schemeClr>
              </a:solidFill>
            </a:rPr>
            <a:t>Περιορισμοί</a:t>
          </a:r>
          <a:r>
            <a:rPr lang="el-GR" sz="1800" b="1" dirty="0">
              <a:solidFill>
                <a:schemeClr val="accent1">
                  <a:lumMod val="50000"/>
                </a:schemeClr>
              </a:solidFill>
            </a:rPr>
            <a:t>: μη δυνατότητα γενίκευσης των αποτελεσμάτων, λόγω μη αντιπροσωπευτικότητας του δείγματος και μη τριγωνοποίησης</a:t>
          </a:r>
        </a:p>
      </dgm:t>
    </dgm:pt>
    <dgm:pt modelId="{966305AB-A55A-41F9-9644-01B46C810988}" type="parTrans" cxnId="{08D659B7-E91E-4D9A-9B06-DDAFB4DD4405}">
      <dgm:prSet/>
      <dgm:spPr/>
      <dgm:t>
        <a:bodyPr/>
        <a:lstStyle/>
        <a:p>
          <a:endParaRPr lang="el-GR"/>
        </a:p>
      </dgm:t>
    </dgm:pt>
    <dgm:pt modelId="{12F044D2-1793-4024-95DB-AF7C38DA6534}" type="sibTrans" cxnId="{08D659B7-E91E-4D9A-9B06-DDAFB4DD4405}">
      <dgm:prSet/>
      <dgm:spPr/>
      <dgm:t>
        <a:bodyPr/>
        <a:lstStyle/>
        <a:p>
          <a:endParaRPr lang="el-GR"/>
        </a:p>
      </dgm:t>
    </dgm:pt>
    <dgm:pt modelId="{645A2DFB-F5BE-4DA7-88B7-63470B51A887}" type="pres">
      <dgm:prSet presAssocID="{9AA4617B-E1DC-4635-B1D8-F94289DAEBFF}" presName="Name0" presStyleCnt="0">
        <dgm:presLayoutVars>
          <dgm:dir/>
          <dgm:resizeHandles val="exact"/>
        </dgm:presLayoutVars>
      </dgm:prSet>
      <dgm:spPr/>
    </dgm:pt>
    <dgm:pt modelId="{0BF18560-6E29-49E5-AB5E-8BA862BC5FDA}" type="pres">
      <dgm:prSet presAssocID="{9AA4617B-E1DC-4635-B1D8-F94289DAEBFF}" presName="cycle" presStyleCnt="0"/>
      <dgm:spPr/>
    </dgm:pt>
    <dgm:pt modelId="{859EB502-8190-4827-AE3A-F6E5398B0D04}" type="pres">
      <dgm:prSet presAssocID="{4D239855-9BDE-4112-B1BE-EA509D2C8BC6}" presName="nodeFirstNode" presStyleLbl="node1" presStyleIdx="0" presStyleCnt="4" custScaleX="104133" custScaleY="72021">
        <dgm:presLayoutVars>
          <dgm:bulletEnabled val="1"/>
        </dgm:presLayoutVars>
      </dgm:prSet>
      <dgm:spPr/>
    </dgm:pt>
    <dgm:pt modelId="{0992CAD1-9EB1-42AA-9F7E-F1756402C850}" type="pres">
      <dgm:prSet presAssocID="{9E68C6B6-7E28-404A-859B-9A900D332B4D}" presName="sibTransFirstNode" presStyleLbl="bgShp" presStyleIdx="0" presStyleCnt="1"/>
      <dgm:spPr/>
    </dgm:pt>
    <dgm:pt modelId="{52DDFB98-DC96-4012-B66C-16A6C62C7F55}" type="pres">
      <dgm:prSet presAssocID="{693854D3-3A9C-40E3-8FA7-965D8BC65347}" presName="nodeFollowingNodes" presStyleLbl="node1" presStyleIdx="1" presStyleCnt="4" custRadScaleRad="100350" custRadScaleInc="-23172">
        <dgm:presLayoutVars>
          <dgm:bulletEnabled val="1"/>
        </dgm:presLayoutVars>
      </dgm:prSet>
      <dgm:spPr/>
    </dgm:pt>
    <dgm:pt modelId="{4D99B934-A2F9-450A-8BB6-FF3F0F8983D5}" type="pres">
      <dgm:prSet presAssocID="{36086302-5CBA-4BBA-9D77-B38D9BF5ACFC}" presName="nodeFollowingNodes" presStyleLbl="node1" presStyleIdx="2" presStyleCnt="4" custScaleX="72363" custScaleY="83085" custLinFactNeighborX="19779" custLinFactNeighborY="-12341" custRadScaleRad="92559" custRadScaleInc="15057">
        <dgm:presLayoutVars>
          <dgm:bulletEnabled val="1"/>
        </dgm:presLayoutVars>
      </dgm:prSet>
      <dgm:spPr/>
    </dgm:pt>
    <dgm:pt modelId="{97689A12-63F8-4532-8043-0DB725132CE8}" type="pres">
      <dgm:prSet presAssocID="{7E98BB2C-38E6-45EE-971D-0206515CE15F}" presName="nodeFollowingNodes" presStyleLbl="node1" presStyleIdx="3" presStyleCnt="4" custScaleX="98633" custScaleY="118182" custRadScaleRad="122272" custRadScaleInc="761">
        <dgm:presLayoutVars>
          <dgm:bulletEnabled val="1"/>
        </dgm:presLayoutVars>
      </dgm:prSet>
      <dgm:spPr/>
    </dgm:pt>
  </dgm:ptLst>
  <dgm:cxnLst>
    <dgm:cxn modelId="{A106D121-DBC3-4BEE-AD09-88D28DF1997D}" type="presOf" srcId="{693854D3-3A9C-40E3-8FA7-965D8BC65347}" destId="{52DDFB98-DC96-4012-B66C-16A6C62C7F55}" srcOrd="0" destOrd="0" presId="urn:microsoft.com/office/officeart/2005/8/layout/cycle3"/>
    <dgm:cxn modelId="{0354E23A-BD64-4283-8BBD-00424FE35A53}" type="presOf" srcId="{36086302-5CBA-4BBA-9D77-B38D9BF5ACFC}" destId="{4D99B934-A2F9-450A-8BB6-FF3F0F8983D5}" srcOrd="0" destOrd="0" presId="urn:microsoft.com/office/officeart/2005/8/layout/cycle3"/>
    <dgm:cxn modelId="{119DA940-7653-41CE-9425-95CD7B705774}" srcId="{9AA4617B-E1DC-4635-B1D8-F94289DAEBFF}" destId="{4D239855-9BDE-4112-B1BE-EA509D2C8BC6}" srcOrd="0" destOrd="0" parTransId="{34D0C155-597E-41FC-BBF4-3F167E2A0A16}" sibTransId="{9E68C6B6-7E28-404A-859B-9A900D332B4D}"/>
    <dgm:cxn modelId="{862A9D61-E78D-4436-BA16-92D6EA2C67AF}" type="presOf" srcId="{4D239855-9BDE-4112-B1BE-EA509D2C8BC6}" destId="{859EB502-8190-4827-AE3A-F6E5398B0D04}" srcOrd="0" destOrd="0" presId="urn:microsoft.com/office/officeart/2005/8/layout/cycle3"/>
    <dgm:cxn modelId="{34B29D6A-125B-4914-8856-0FE999855E93}" srcId="{9AA4617B-E1DC-4635-B1D8-F94289DAEBFF}" destId="{36086302-5CBA-4BBA-9D77-B38D9BF5ACFC}" srcOrd="2" destOrd="0" parTransId="{80618675-A2B5-4A02-A019-E688C944DF61}" sibTransId="{2612EFBA-9513-4BCE-9376-B80E23B9A276}"/>
    <dgm:cxn modelId="{D388DFA0-F2BD-4477-B337-82F6FDFED2AA}" type="presOf" srcId="{9AA4617B-E1DC-4635-B1D8-F94289DAEBFF}" destId="{645A2DFB-F5BE-4DA7-88B7-63470B51A887}" srcOrd="0" destOrd="0" presId="urn:microsoft.com/office/officeart/2005/8/layout/cycle3"/>
    <dgm:cxn modelId="{29C90AB7-FDDB-4489-BA53-8311D5CE3493}" srcId="{9AA4617B-E1DC-4635-B1D8-F94289DAEBFF}" destId="{693854D3-3A9C-40E3-8FA7-965D8BC65347}" srcOrd="1" destOrd="0" parTransId="{9F1F01CC-1C2B-403D-8208-64C5B5663302}" sibTransId="{4280D942-F3A9-43EA-A94F-BCBA62A2A298}"/>
    <dgm:cxn modelId="{08D659B7-E91E-4D9A-9B06-DDAFB4DD4405}" srcId="{9AA4617B-E1DC-4635-B1D8-F94289DAEBFF}" destId="{7E98BB2C-38E6-45EE-971D-0206515CE15F}" srcOrd="3" destOrd="0" parTransId="{966305AB-A55A-41F9-9644-01B46C810988}" sibTransId="{12F044D2-1793-4024-95DB-AF7C38DA6534}"/>
    <dgm:cxn modelId="{DA2020C7-AC96-499E-AC44-9E2ABBBA59F6}" type="presOf" srcId="{9E68C6B6-7E28-404A-859B-9A900D332B4D}" destId="{0992CAD1-9EB1-42AA-9F7E-F1756402C850}" srcOrd="0" destOrd="0" presId="urn:microsoft.com/office/officeart/2005/8/layout/cycle3"/>
    <dgm:cxn modelId="{8F8653D3-E67A-454A-AD4F-4B1E6A837CF7}" type="presOf" srcId="{7E98BB2C-38E6-45EE-971D-0206515CE15F}" destId="{97689A12-63F8-4532-8043-0DB725132CE8}" srcOrd="0" destOrd="0" presId="urn:microsoft.com/office/officeart/2005/8/layout/cycle3"/>
    <dgm:cxn modelId="{4C422484-1A92-4618-9EF1-0366C662CDFC}" type="presParOf" srcId="{645A2DFB-F5BE-4DA7-88B7-63470B51A887}" destId="{0BF18560-6E29-49E5-AB5E-8BA862BC5FDA}" srcOrd="0" destOrd="0" presId="urn:microsoft.com/office/officeart/2005/8/layout/cycle3"/>
    <dgm:cxn modelId="{4E7F85DF-DE9B-4C63-AE55-6AA2C7A4D22D}" type="presParOf" srcId="{0BF18560-6E29-49E5-AB5E-8BA862BC5FDA}" destId="{859EB502-8190-4827-AE3A-F6E5398B0D04}" srcOrd="0" destOrd="0" presId="urn:microsoft.com/office/officeart/2005/8/layout/cycle3"/>
    <dgm:cxn modelId="{5A66D633-180A-463B-97C7-B4CDEB2DED47}" type="presParOf" srcId="{0BF18560-6E29-49E5-AB5E-8BA862BC5FDA}" destId="{0992CAD1-9EB1-42AA-9F7E-F1756402C850}" srcOrd="1" destOrd="0" presId="urn:microsoft.com/office/officeart/2005/8/layout/cycle3"/>
    <dgm:cxn modelId="{3E52B20B-40B2-4E1F-9620-C75483D5D805}" type="presParOf" srcId="{0BF18560-6E29-49E5-AB5E-8BA862BC5FDA}" destId="{52DDFB98-DC96-4012-B66C-16A6C62C7F55}" srcOrd="2" destOrd="0" presId="urn:microsoft.com/office/officeart/2005/8/layout/cycle3"/>
    <dgm:cxn modelId="{64AE4D33-E590-45E4-8A07-73CBC7FC0CF7}" type="presParOf" srcId="{0BF18560-6E29-49E5-AB5E-8BA862BC5FDA}" destId="{4D99B934-A2F9-450A-8BB6-FF3F0F8983D5}" srcOrd="3" destOrd="0" presId="urn:microsoft.com/office/officeart/2005/8/layout/cycle3"/>
    <dgm:cxn modelId="{7C47D3C2-7D08-426F-9A48-E627C2E67716}" type="presParOf" srcId="{0BF18560-6E29-49E5-AB5E-8BA862BC5FDA}" destId="{97689A12-63F8-4532-8043-0DB725132CE8}"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A4617B-E1DC-4635-B1D8-F94289DAEBFF}"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l-GR"/>
        </a:p>
      </dgm:t>
    </dgm:pt>
    <dgm:pt modelId="{4D239855-9BDE-4112-B1BE-EA509D2C8BC6}">
      <dgm:prSet phldrT="[Κείμενο]" custT="1"/>
      <dgm:spPr/>
      <dgm:t>
        <a:bodyPr/>
        <a:lstStyle/>
        <a:p>
          <a:r>
            <a:rPr lang="el-GR" sz="2000" b="1" dirty="0">
              <a:solidFill>
                <a:schemeClr val="accent1">
                  <a:lumMod val="50000"/>
                </a:schemeClr>
              </a:solidFill>
            </a:rPr>
            <a:t>Μέσο συλλογής των δεδομένων η </a:t>
          </a:r>
          <a:r>
            <a:rPr lang="el-GR" sz="2400" b="1" dirty="0">
              <a:solidFill>
                <a:schemeClr val="accent1">
                  <a:lumMod val="50000"/>
                </a:schemeClr>
              </a:solidFill>
            </a:rPr>
            <a:t>ημιδομημένη</a:t>
          </a:r>
          <a:r>
            <a:rPr lang="el-GR" sz="2000" b="1" dirty="0">
              <a:solidFill>
                <a:schemeClr val="accent1">
                  <a:lumMod val="50000"/>
                </a:schemeClr>
              </a:solidFill>
            </a:rPr>
            <a:t> συνέντευξη</a:t>
          </a:r>
        </a:p>
      </dgm:t>
    </dgm:pt>
    <dgm:pt modelId="{34D0C155-597E-41FC-BBF4-3F167E2A0A16}" type="parTrans" cxnId="{119DA940-7653-41CE-9425-95CD7B705774}">
      <dgm:prSet/>
      <dgm:spPr/>
      <dgm:t>
        <a:bodyPr/>
        <a:lstStyle/>
        <a:p>
          <a:endParaRPr lang="el-GR"/>
        </a:p>
      </dgm:t>
    </dgm:pt>
    <dgm:pt modelId="{9E68C6B6-7E28-404A-859B-9A900D332B4D}" type="sibTrans" cxnId="{119DA940-7653-41CE-9425-95CD7B705774}">
      <dgm:prSet/>
      <dgm:spPr/>
      <dgm:t>
        <a:bodyPr/>
        <a:lstStyle/>
        <a:p>
          <a:endParaRPr lang="el-GR"/>
        </a:p>
      </dgm:t>
    </dgm:pt>
    <dgm:pt modelId="{693854D3-3A9C-40E3-8FA7-965D8BC65347}">
      <dgm:prSet custT="1"/>
      <dgm:spPr>
        <a:solidFill>
          <a:schemeClr val="accent1">
            <a:lumMod val="20000"/>
            <a:lumOff val="80000"/>
          </a:schemeClr>
        </a:solidFill>
      </dgm:spPr>
      <dgm:t>
        <a:bodyPr/>
        <a:lstStyle/>
        <a:p>
          <a:r>
            <a:rPr lang="el-GR" sz="2000" b="1" dirty="0">
              <a:solidFill>
                <a:schemeClr val="accent1">
                  <a:lumMod val="50000"/>
                </a:schemeClr>
              </a:solidFill>
            </a:rPr>
            <a:t>Απαρτιζόταν από δύο άξονες ερωτήσεων, οι οποίοι άξονες ακολουθούσαν τα δύο ερευνητικά ερωτήματα</a:t>
          </a:r>
        </a:p>
      </dgm:t>
    </dgm:pt>
    <dgm:pt modelId="{9F1F01CC-1C2B-403D-8208-64C5B5663302}" type="parTrans" cxnId="{29C90AB7-FDDB-4489-BA53-8311D5CE3493}">
      <dgm:prSet/>
      <dgm:spPr/>
      <dgm:t>
        <a:bodyPr/>
        <a:lstStyle/>
        <a:p>
          <a:endParaRPr lang="el-GR"/>
        </a:p>
      </dgm:t>
    </dgm:pt>
    <dgm:pt modelId="{4280D942-F3A9-43EA-A94F-BCBA62A2A298}" type="sibTrans" cxnId="{29C90AB7-FDDB-4489-BA53-8311D5CE3493}">
      <dgm:prSet/>
      <dgm:spPr/>
      <dgm:t>
        <a:bodyPr/>
        <a:lstStyle/>
        <a:p>
          <a:endParaRPr lang="el-GR"/>
        </a:p>
      </dgm:t>
    </dgm:pt>
    <dgm:pt modelId="{36086302-5CBA-4BBA-9D77-B38D9BF5ACFC}">
      <dgm:prSet phldrT="[Κείμενο]" custT="1"/>
      <dgm:spPr/>
      <dgm:t>
        <a:bodyPr/>
        <a:lstStyle/>
        <a:p>
          <a:r>
            <a:rPr lang="el-GR" sz="2000" b="1" dirty="0">
              <a:solidFill>
                <a:schemeClr val="accent1">
                  <a:lumMod val="50000"/>
                </a:schemeClr>
              </a:solidFill>
            </a:rPr>
            <a:t>Η ανάλυση των ποιοτικών δεδομένων της συνέντευξης έγινε με τη μέθοδο της </a:t>
          </a:r>
          <a:r>
            <a:rPr lang="el-GR" sz="2400" b="1" dirty="0">
              <a:solidFill>
                <a:schemeClr val="accent1">
                  <a:lumMod val="50000"/>
                </a:schemeClr>
              </a:solidFill>
            </a:rPr>
            <a:t>ανάλυσης περιεχομένου</a:t>
          </a:r>
          <a:r>
            <a:rPr lang="el-GR" sz="2000" b="1" dirty="0">
              <a:solidFill>
                <a:schemeClr val="accent1">
                  <a:lumMod val="50000"/>
                </a:schemeClr>
              </a:solidFill>
            </a:rPr>
            <a:t> (</a:t>
          </a:r>
          <a:r>
            <a:rPr lang="el-GR" sz="2000" b="1" dirty="0" err="1">
              <a:solidFill>
                <a:schemeClr val="accent1">
                  <a:lumMod val="50000"/>
                </a:schemeClr>
              </a:solidFill>
            </a:rPr>
            <a:t>content</a:t>
          </a:r>
          <a:r>
            <a:rPr lang="el-GR" sz="2000" b="1" dirty="0">
              <a:solidFill>
                <a:schemeClr val="accent1">
                  <a:lumMod val="50000"/>
                </a:schemeClr>
              </a:solidFill>
            </a:rPr>
            <a:t> analysis) </a:t>
          </a:r>
        </a:p>
      </dgm:t>
    </dgm:pt>
    <dgm:pt modelId="{80618675-A2B5-4A02-A019-E688C944DF61}" type="parTrans" cxnId="{34B29D6A-125B-4914-8856-0FE999855E93}">
      <dgm:prSet/>
      <dgm:spPr/>
      <dgm:t>
        <a:bodyPr/>
        <a:lstStyle/>
        <a:p>
          <a:endParaRPr lang="el-GR"/>
        </a:p>
      </dgm:t>
    </dgm:pt>
    <dgm:pt modelId="{2612EFBA-9513-4BCE-9376-B80E23B9A276}" type="sibTrans" cxnId="{34B29D6A-125B-4914-8856-0FE999855E93}">
      <dgm:prSet/>
      <dgm:spPr/>
      <dgm:t>
        <a:bodyPr/>
        <a:lstStyle/>
        <a:p>
          <a:endParaRPr lang="el-GR"/>
        </a:p>
      </dgm:t>
    </dgm:pt>
    <dgm:pt modelId="{7E98BB2C-38E6-45EE-971D-0206515CE15F}">
      <dgm:prSet custT="1"/>
      <dgm:spPr>
        <a:solidFill>
          <a:schemeClr val="accent1">
            <a:lumMod val="20000"/>
            <a:lumOff val="80000"/>
          </a:schemeClr>
        </a:solidFill>
      </dgm:spPr>
      <dgm:t>
        <a:bodyPr/>
        <a:lstStyle/>
        <a:p>
          <a:r>
            <a:rPr lang="el-GR" sz="2000" b="1" dirty="0">
              <a:solidFill>
                <a:schemeClr val="accent1">
                  <a:lumMod val="50000"/>
                </a:schemeClr>
              </a:solidFill>
            </a:rPr>
            <a:t>Για την ανάλυση του περιεχομένου των κειμένων χρησιμοποιήθηκε ειδικό</a:t>
          </a:r>
          <a:r>
            <a:rPr lang="el-GR" sz="2400" b="1" dirty="0">
              <a:solidFill>
                <a:schemeClr val="accent1">
                  <a:lumMod val="50000"/>
                </a:schemeClr>
              </a:solidFill>
            </a:rPr>
            <a:t> </a:t>
          </a:r>
          <a:r>
            <a:rPr lang="el-GR" sz="2000" b="1" dirty="0">
              <a:solidFill>
                <a:schemeClr val="accent1">
                  <a:lumMod val="50000"/>
                </a:schemeClr>
              </a:solidFill>
            </a:rPr>
            <a:t>λογισμικό, </a:t>
          </a:r>
          <a:r>
            <a:rPr lang="el-GR" sz="2400" b="1" dirty="0">
              <a:solidFill>
                <a:schemeClr val="accent1">
                  <a:lumMod val="50000"/>
                </a:schemeClr>
              </a:solidFill>
            </a:rPr>
            <a:t>το </a:t>
          </a:r>
          <a:r>
            <a:rPr lang="el-GR" sz="2400" b="1" dirty="0" err="1">
              <a:solidFill>
                <a:schemeClr val="accent1">
                  <a:lumMod val="50000"/>
                </a:schemeClr>
              </a:solidFill>
            </a:rPr>
            <a:t>Atlas-it</a:t>
          </a:r>
          <a:r>
            <a:rPr lang="el-GR" sz="2400" b="1" dirty="0">
              <a:solidFill>
                <a:schemeClr val="accent1">
                  <a:lumMod val="50000"/>
                </a:schemeClr>
              </a:solidFill>
            </a:rPr>
            <a:t> 7.1. </a:t>
          </a:r>
          <a:endParaRPr lang="el-GR" sz="1800" b="1" dirty="0">
            <a:solidFill>
              <a:schemeClr val="accent1">
                <a:lumMod val="50000"/>
              </a:schemeClr>
            </a:solidFill>
          </a:endParaRPr>
        </a:p>
      </dgm:t>
    </dgm:pt>
    <dgm:pt modelId="{966305AB-A55A-41F9-9644-01B46C810988}" type="parTrans" cxnId="{08D659B7-E91E-4D9A-9B06-DDAFB4DD4405}">
      <dgm:prSet/>
      <dgm:spPr/>
      <dgm:t>
        <a:bodyPr/>
        <a:lstStyle/>
        <a:p>
          <a:endParaRPr lang="el-GR"/>
        </a:p>
      </dgm:t>
    </dgm:pt>
    <dgm:pt modelId="{12F044D2-1793-4024-95DB-AF7C38DA6534}" type="sibTrans" cxnId="{08D659B7-E91E-4D9A-9B06-DDAFB4DD4405}">
      <dgm:prSet/>
      <dgm:spPr/>
      <dgm:t>
        <a:bodyPr/>
        <a:lstStyle/>
        <a:p>
          <a:endParaRPr lang="el-GR"/>
        </a:p>
      </dgm:t>
    </dgm:pt>
    <dgm:pt modelId="{645A2DFB-F5BE-4DA7-88B7-63470B51A887}" type="pres">
      <dgm:prSet presAssocID="{9AA4617B-E1DC-4635-B1D8-F94289DAEBFF}" presName="Name0" presStyleCnt="0">
        <dgm:presLayoutVars>
          <dgm:dir/>
          <dgm:resizeHandles val="exact"/>
        </dgm:presLayoutVars>
      </dgm:prSet>
      <dgm:spPr/>
    </dgm:pt>
    <dgm:pt modelId="{0BF18560-6E29-49E5-AB5E-8BA862BC5FDA}" type="pres">
      <dgm:prSet presAssocID="{9AA4617B-E1DC-4635-B1D8-F94289DAEBFF}" presName="cycle" presStyleCnt="0"/>
      <dgm:spPr/>
    </dgm:pt>
    <dgm:pt modelId="{859EB502-8190-4827-AE3A-F6E5398B0D04}" type="pres">
      <dgm:prSet presAssocID="{4D239855-9BDE-4112-B1BE-EA509D2C8BC6}" presName="nodeFirstNode" presStyleLbl="node1" presStyleIdx="0" presStyleCnt="4" custScaleX="104133" custScaleY="72021">
        <dgm:presLayoutVars>
          <dgm:bulletEnabled val="1"/>
        </dgm:presLayoutVars>
      </dgm:prSet>
      <dgm:spPr/>
    </dgm:pt>
    <dgm:pt modelId="{0992CAD1-9EB1-42AA-9F7E-F1756402C850}" type="pres">
      <dgm:prSet presAssocID="{9E68C6B6-7E28-404A-859B-9A900D332B4D}" presName="sibTransFirstNode" presStyleLbl="bgShp" presStyleIdx="0" presStyleCnt="1"/>
      <dgm:spPr/>
    </dgm:pt>
    <dgm:pt modelId="{52DDFB98-DC96-4012-B66C-16A6C62C7F55}" type="pres">
      <dgm:prSet presAssocID="{693854D3-3A9C-40E3-8FA7-965D8BC65347}" presName="nodeFollowingNodes" presStyleLbl="node1" presStyleIdx="1" presStyleCnt="4" custScaleX="119552" custRadScaleRad="116424" custRadScaleInc="-7465">
        <dgm:presLayoutVars>
          <dgm:bulletEnabled val="1"/>
        </dgm:presLayoutVars>
      </dgm:prSet>
      <dgm:spPr/>
    </dgm:pt>
    <dgm:pt modelId="{4D99B934-A2F9-450A-8BB6-FF3F0F8983D5}" type="pres">
      <dgm:prSet presAssocID="{36086302-5CBA-4BBA-9D77-B38D9BF5ACFC}" presName="nodeFollowingNodes" presStyleLbl="node1" presStyleIdx="2" presStyleCnt="4" custScaleX="129288" custScaleY="83085" custLinFactNeighborX="19779" custLinFactNeighborY="-12341" custRadScaleRad="92559" custRadScaleInc="15057">
        <dgm:presLayoutVars>
          <dgm:bulletEnabled val="1"/>
        </dgm:presLayoutVars>
      </dgm:prSet>
      <dgm:spPr/>
    </dgm:pt>
    <dgm:pt modelId="{97689A12-63F8-4532-8043-0DB725132CE8}" type="pres">
      <dgm:prSet presAssocID="{7E98BB2C-38E6-45EE-971D-0206515CE15F}" presName="nodeFollowingNodes" presStyleLbl="node1" presStyleIdx="3" presStyleCnt="4" custScaleX="116133" custRadScaleRad="122272" custRadScaleInc="761">
        <dgm:presLayoutVars>
          <dgm:bulletEnabled val="1"/>
        </dgm:presLayoutVars>
      </dgm:prSet>
      <dgm:spPr/>
    </dgm:pt>
  </dgm:ptLst>
  <dgm:cxnLst>
    <dgm:cxn modelId="{A106D121-DBC3-4BEE-AD09-88D28DF1997D}" type="presOf" srcId="{693854D3-3A9C-40E3-8FA7-965D8BC65347}" destId="{52DDFB98-DC96-4012-B66C-16A6C62C7F55}" srcOrd="0" destOrd="0" presId="urn:microsoft.com/office/officeart/2005/8/layout/cycle3"/>
    <dgm:cxn modelId="{0354E23A-BD64-4283-8BBD-00424FE35A53}" type="presOf" srcId="{36086302-5CBA-4BBA-9D77-B38D9BF5ACFC}" destId="{4D99B934-A2F9-450A-8BB6-FF3F0F8983D5}" srcOrd="0" destOrd="0" presId="urn:microsoft.com/office/officeart/2005/8/layout/cycle3"/>
    <dgm:cxn modelId="{119DA940-7653-41CE-9425-95CD7B705774}" srcId="{9AA4617B-E1DC-4635-B1D8-F94289DAEBFF}" destId="{4D239855-9BDE-4112-B1BE-EA509D2C8BC6}" srcOrd="0" destOrd="0" parTransId="{34D0C155-597E-41FC-BBF4-3F167E2A0A16}" sibTransId="{9E68C6B6-7E28-404A-859B-9A900D332B4D}"/>
    <dgm:cxn modelId="{862A9D61-E78D-4436-BA16-92D6EA2C67AF}" type="presOf" srcId="{4D239855-9BDE-4112-B1BE-EA509D2C8BC6}" destId="{859EB502-8190-4827-AE3A-F6E5398B0D04}" srcOrd="0" destOrd="0" presId="urn:microsoft.com/office/officeart/2005/8/layout/cycle3"/>
    <dgm:cxn modelId="{34B29D6A-125B-4914-8856-0FE999855E93}" srcId="{9AA4617B-E1DC-4635-B1D8-F94289DAEBFF}" destId="{36086302-5CBA-4BBA-9D77-B38D9BF5ACFC}" srcOrd="2" destOrd="0" parTransId="{80618675-A2B5-4A02-A019-E688C944DF61}" sibTransId="{2612EFBA-9513-4BCE-9376-B80E23B9A276}"/>
    <dgm:cxn modelId="{D388DFA0-F2BD-4477-B337-82F6FDFED2AA}" type="presOf" srcId="{9AA4617B-E1DC-4635-B1D8-F94289DAEBFF}" destId="{645A2DFB-F5BE-4DA7-88B7-63470B51A887}" srcOrd="0" destOrd="0" presId="urn:microsoft.com/office/officeart/2005/8/layout/cycle3"/>
    <dgm:cxn modelId="{29C90AB7-FDDB-4489-BA53-8311D5CE3493}" srcId="{9AA4617B-E1DC-4635-B1D8-F94289DAEBFF}" destId="{693854D3-3A9C-40E3-8FA7-965D8BC65347}" srcOrd="1" destOrd="0" parTransId="{9F1F01CC-1C2B-403D-8208-64C5B5663302}" sibTransId="{4280D942-F3A9-43EA-A94F-BCBA62A2A298}"/>
    <dgm:cxn modelId="{08D659B7-E91E-4D9A-9B06-DDAFB4DD4405}" srcId="{9AA4617B-E1DC-4635-B1D8-F94289DAEBFF}" destId="{7E98BB2C-38E6-45EE-971D-0206515CE15F}" srcOrd="3" destOrd="0" parTransId="{966305AB-A55A-41F9-9644-01B46C810988}" sibTransId="{12F044D2-1793-4024-95DB-AF7C38DA6534}"/>
    <dgm:cxn modelId="{DA2020C7-AC96-499E-AC44-9E2ABBBA59F6}" type="presOf" srcId="{9E68C6B6-7E28-404A-859B-9A900D332B4D}" destId="{0992CAD1-9EB1-42AA-9F7E-F1756402C850}" srcOrd="0" destOrd="0" presId="urn:microsoft.com/office/officeart/2005/8/layout/cycle3"/>
    <dgm:cxn modelId="{8F8653D3-E67A-454A-AD4F-4B1E6A837CF7}" type="presOf" srcId="{7E98BB2C-38E6-45EE-971D-0206515CE15F}" destId="{97689A12-63F8-4532-8043-0DB725132CE8}" srcOrd="0" destOrd="0" presId="urn:microsoft.com/office/officeart/2005/8/layout/cycle3"/>
    <dgm:cxn modelId="{4C422484-1A92-4618-9EF1-0366C662CDFC}" type="presParOf" srcId="{645A2DFB-F5BE-4DA7-88B7-63470B51A887}" destId="{0BF18560-6E29-49E5-AB5E-8BA862BC5FDA}" srcOrd="0" destOrd="0" presId="urn:microsoft.com/office/officeart/2005/8/layout/cycle3"/>
    <dgm:cxn modelId="{4E7F85DF-DE9B-4C63-AE55-6AA2C7A4D22D}" type="presParOf" srcId="{0BF18560-6E29-49E5-AB5E-8BA862BC5FDA}" destId="{859EB502-8190-4827-AE3A-F6E5398B0D04}" srcOrd="0" destOrd="0" presId="urn:microsoft.com/office/officeart/2005/8/layout/cycle3"/>
    <dgm:cxn modelId="{5A66D633-180A-463B-97C7-B4CDEB2DED47}" type="presParOf" srcId="{0BF18560-6E29-49E5-AB5E-8BA862BC5FDA}" destId="{0992CAD1-9EB1-42AA-9F7E-F1756402C850}" srcOrd="1" destOrd="0" presId="urn:microsoft.com/office/officeart/2005/8/layout/cycle3"/>
    <dgm:cxn modelId="{3E52B20B-40B2-4E1F-9620-C75483D5D805}" type="presParOf" srcId="{0BF18560-6E29-49E5-AB5E-8BA862BC5FDA}" destId="{52DDFB98-DC96-4012-B66C-16A6C62C7F55}" srcOrd="2" destOrd="0" presId="urn:microsoft.com/office/officeart/2005/8/layout/cycle3"/>
    <dgm:cxn modelId="{64AE4D33-E590-45E4-8A07-73CBC7FC0CF7}" type="presParOf" srcId="{0BF18560-6E29-49E5-AB5E-8BA862BC5FDA}" destId="{4D99B934-A2F9-450A-8BB6-FF3F0F8983D5}" srcOrd="3" destOrd="0" presId="urn:microsoft.com/office/officeart/2005/8/layout/cycle3"/>
    <dgm:cxn modelId="{7C47D3C2-7D08-426F-9A48-E627C2E67716}" type="presParOf" srcId="{0BF18560-6E29-49E5-AB5E-8BA862BC5FDA}" destId="{97689A12-63F8-4532-8043-0DB725132CE8}"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μαθησιακού οφέλους που παρήχθη</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0139"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μαθησιακού οφέλους που παρήχθη</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0139"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αλληλεπιδραστικού χαρακτήρα του εκπαιδευτικού υλικού</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33747"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αλληλεπιδραστικού χαρακτήρα του εκπαιδευτικού υλικού</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4473"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8066BE-BB8D-4F48-99C4-DBC67BAA65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42D7F8A-B637-4749-8A6D-60F09C63E9AE}">
      <dgm:prSet phldrT="[Κείμενο]" custT="1"/>
      <dgm:spPr>
        <a:solidFill>
          <a:schemeClr val="accent1">
            <a:lumMod val="40000"/>
            <a:lumOff val="60000"/>
          </a:schemeClr>
        </a:solidFill>
      </dgm:spPr>
      <dgm:t>
        <a:bodyPr/>
        <a:lstStyle/>
        <a:p>
          <a:r>
            <a:rPr lang="el-GR" sz="2400" b="1" dirty="0">
              <a:solidFill>
                <a:schemeClr val="accent1">
                  <a:lumMod val="50000"/>
                </a:schemeClr>
              </a:solidFill>
            </a:rPr>
            <a:t> Αποτίμηση του αλληλεπιδραστικού χαρακτήρα του εκπαιδευτικού υλικού</a:t>
          </a:r>
        </a:p>
      </dgm:t>
    </dgm:pt>
    <dgm:pt modelId="{F90E347C-78E8-4D4A-B19D-AFA650E68C10}" type="parTrans" cxnId="{B744DB24-D421-4B0E-AB82-9B2A8E69FB3B}">
      <dgm:prSet/>
      <dgm:spPr/>
      <dgm:t>
        <a:bodyPr/>
        <a:lstStyle/>
        <a:p>
          <a:endParaRPr lang="el-GR"/>
        </a:p>
      </dgm:t>
    </dgm:pt>
    <dgm:pt modelId="{B7D2193A-1C2B-4F7D-993C-A9C99AD0A922}" type="sibTrans" cxnId="{B744DB24-D421-4B0E-AB82-9B2A8E69FB3B}">
      <dgm:prSet/>
      <dgm:spPr/>
      <dgm:t>
        <a:bodyPr/>
        <a:lstStyle/>
        <a:p>
          <a:endParaRPr lang="el-GR"/>
        </a:p>
      </dgm:t>
    </dgm:pt>
    <dgm:pt modelId="{34B1E6CD-10BD-41EE-84B6-FEF70F783609}" type="pres">
      <dgm:prSet presAssocID="{348066BE-BB8D-4F48-99C4-DBC67BAA657F}" presName="hierChild1" presStyleCnt="0">
        <dgm:presLayoutVars>
          <dgm:orgChart val="1"/>
          <dgm:chPref val="1"/>
          <dgm:dir/>
          <dgm:animOne val="branch"/>
          <dgm:animLvl val="lvl"/>
          <dgm:resizeHandles/>
        </dgm:presLayoutVars>
      </dgm:prSet>
      <dgm:spPr/>
    </dgm:pt>
    <dgm:pt modelId="{6CDB5E70-E1C3-4AC8-8F39-0E1C19FC5480}" type="pres">
      <dgm:prSet presAssocID="{242D7F8A-B637-4749-8A6D-60F09C63E9AE}" presName="hierRoot1" presStyleCnt="0">
        <dgm:presLayoutVars>
          <dgm:hierBranch val="init"/>
        </dgm:presLayoutVars>
      </dgm:prSet>
      <dgm:spPr/>
    </dgm:pt>
    <dgm:pt modelId="{65122497-55BE-4855-A874-79205E5CB447}" type="pres">
      <dgm:prSet presAssocID="{242D7F8A-B637-4749-8A6D-60F09C63E9AE}" presName="rootComposite1" presStyleCnt="0"/>
      <dgm:spPr/>
    </dgm:pt>
    <dgm:pt modelId="{968A275F-D583-4E0F-A256-6FEBAD897B9C}" type="pres">
      <dgm:prSet presAssocID="{242D7F8A-B637-4749-8A6D-60F09C63E9AE}" presName="rootText1" presStyleLbl="node0" presStyleIdx="0" presStyleCnt="1" custScaleX="271055" custScaleY="74953" custLinFactY="-54473" custLinFactNeighborX="-102" custLinFactNeighborY="-100000">
        <dgm:presLayoutVars>
          <dgm:chPref val="3"/>
        </dgm:presLayoutVars>
      </dgm:prSet>
      <dgm:spPr/>
    </dgm:pt>
    <dgm:pt modelId="{29F5F348-534C-42A7-9FDE-DEF75D393588}" type="pres">
      <dgm:prSet presAssocID="{242D7F8A-B637-4749-8A6D-60F09C63E9AE}" presName="rootConnector1" presStyleLbl="node1" presStyleIdx="0" presStyleCnt="0"/>
      <dgm:spPr/>
    </dgm:pt>
    <dgm:pt modelId="{1453A6EF-6F2D-47AF-AE86-68D50143C376}" type="pres">
      <dgm:prSet presAssocID="{242D7F8A-B637-4749-8A6D-60F09C63E9AE}" presName="hierChild2" presStyleCnt="0"/>
      <dgm:spPr/>
    </dgm:pt>
    <dgm:pt modelId="{3954C9D0-50E2-495C-9FB4-C52E258B12D8}" type="pres">
      <dgm:prSet presAssocID="{242D7F8A-B637-4749-8A6D-60F09C63E9AE}" presName="hierChild3" presStyleCnt="0"/>
      <dgm:spPr/>
    </dgm:pt>
  </dgm:ptLst>
  <dgm:cxnLst>
    <dgm:cxn modelId="{B744DB24-D421-4B0E-AB82-9B2A8E69FB3B}" srcId="{348066BE-BB8D-4F48-99C4-DBC67BAA657F}" destId="{242D7F8A-B637-4749-8A6D-60F09C63E9AE}" srcOrd="0" destOrd="0" parTransId="{F90E347C-78E8-4D4A-B19D-AFA650E68C10}" sibTransId="{B7D2193A-1C2B-4F7D-993C-A9C99AD0A922}"/>
    <dgm:cxn modelId="{0D0A893A-88EA-47F7-85D5-57DB90092361}" type="presOf" srcId="{348066BE-BB8D-4F48-99C4-DBC67BAA657F}" destId="{34B1E6CD-10BD-41EE-84B6-FEF70F783609}" srcOrd="0" destOrd="0" presId="urn:microsoft.com/office/officeart/2005/8/layout/orgChart1"/>
    <dgm:cxn modelId="{0B36087F-1D28-406E-8EF7-1FA3535CBE14}" type="presOf" srcId="{242D7F8A-B637-4749-8A6D-60F09C63E9AE}" destId="{29F5F348-534C-42A7-9FDE-DEF75D393588}" srcOrd="1" destOrd="0" presId="urn:microsoft.com/office/officeart/2005/8/layout/orgChart1"/>
    <dgm:cxn modelId="{56B7EBBC-A49E-4242-8FEF-74AE140E5BD0}" type="presOf" srcId="{242D7F8A-B637-4749-8A6D-60F09C63E9AE}" destId="{968A275F-D583-4E0F-A256-6FEBAD897B9C}" srcOrd="0" destOrd="0" presId="urn:microsoft.com/office/officeart/2005/8/layout/orgChart1"/>
    <dgm:cxn modelId="{9821CD1D-30EA-457B-9F85-4D980B2F3C9C}" type="presParOf" srcId="{34B1E6CD-10BD-41EE-84B6-FEF70F783609}" destId="{6CDB5E70-E1C3-4AC8-8F39-0E1C19FC5480}" srcOrd="0" destOrd="0" presId="urn:microsoft.com/office/officeart/2005/8/layout/orgChart1"/>
    <dgm:cxn modelId="{E8942F6B-76CD-4345-985A-693D162BC4E9}" type="presParOf" srcId="{6CDB5E70-E1C3-4AC8-8F39-0E1C19FC5480}" destId="{65122497-55BE-4855-A874-79205E5CB447}" srcOrd="0" destOrd="0" presId="urn:microsoft.com/office/officeart/2005/8/layout/orgChart1"/>
    <dgm:cxn modelId="{768F9B98-EE25-4119-984D-BCF71166B1E1}" type="presParOf" srcId="{65122497-55BE-4855-A874-79205E5CB447}" destId="{968A275F-D583-4E0F-A256-6FEBAD897B9C}" srcOrd="0" destOrd="0" presId="urn:microsoft.com/office/officeart/2005/8/layout/orgChart1"/>
    <dgm:cxn modelId="{027F7E07-8759-4A73-BFCB-CCD90A346682}" type="presParOf" srcId="{65122497-55BE-4855-A874-79205E5CB447}" destId="{29F5F348-534C-42A7-9FDE-DEF75D393588}" srcOrd="1" destOrd="0" presId="urn:microsoft.com/office/officeart/2005/8/layout/orgChart1"/>
    <dgm:cxn modelId="{484783EB-5F54-4362-AB36-647BE0B11EB0}" type="presParOf" srcId="{6CDB5E70-E1C3-4AC8-8F39-0E1C19FC5480}" destId="{1453A6EF-6F2D-47AF-AE86-68D50143C376}" srcOrd="1" destOrd="0" presId="urn:microsoft.com/office/officeart/2005/8/layout/orgChart1"/>
    <dgm:cxn modelId="{94AD7CD1-7BB5-4308-BE58-AC1882AEE323}" type="presParOf" srcId="{6CDB5E70-E1C3-4AC8-8F39-0E1C19FC5480}" destId="{3954C9D0-50E2-495C-9FB4-C52E258B12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E9958-296A-4015-B6AE-3AE7F6D43C9A}">
      <dsp:nvSpPr>
        <dsp:cNvPr id="0" name=""/>
        <dsp:cNvSpPr/>
      </dsp:nvSpPr>
      <dsp:spPr>
        <a:xfrm>
          <a:off x="1230181" y="-176412"/>
          <a:ext cx="3919070" cy="165510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accent1">
                  <a:lumMod val="50000"/>
                </a:schemeClr>
              </a:solidFill>
            </a:rPr>
            <a:t>Τυπολογία </a:t>
          </a:r>
          <a:r>
            <a:rPr lang="en-US" sz="1600" b="1" kern="1200" dirty="0">
              <a:solidFill>
                <a:schemeClr val="accent1">
                  <a:lumMod val="50000"/>
                </a:schemeClr>
              </a:solidFill>
            </a:rPr>
            <a:t>West- </a:t>
          </a:r>
          <a:r>
            <a:rPr lang="el-GR" sz="1600" b="1" kern="1200" dirty="0">
              <a:solidFill>
                <a:schemeClr val="accent1">
                  <a:lumMod val="50000"/>
                </a:schemeClr>
              </a:solidFill>
            </a:rPr>
            <a:t>Λιοναράκη</a:t>
          </a:r>
        </a:p>
        <a:p>
          <a:pPr marL="0" lvl="0" indent="0" algn="ctr" defTabSz="711200">
            <a:lnSpc>
              <a:spcPct val="90000"/>
            </a:lnSpc>
            <a:spcBef>
              <a:spcPct val="0"/>
            </a:spcBef>
            <a:spcAft>
              <a:spcPct val="35000"/>
            </a:spcAft>
            <a:buNone/>
          </a:pPr>
          <a:r>
            <a:rPr lang="el-GR" sz="1600" b="0" kern="1200" dirty="0">
              <a:solidFill>
                <a:schemeClr val="accent1">
                  <a:lumMod val="50000"/>
                </a:schemeClr>
              </a:solidFill>
            </a:rPr>
            <a:t>Κείμενο-προκείμενο-μετακείμενο-διακείμενο-επικείμενο-παρακείμενο-περικείμενο-πολυκείμενο-πολυαντικείμενο</a:t>
          </a:r>
        </a:p>
      </dsp:txBody>
      <dsp:txXfrm>
        <a:off x="1310977" y="-95616"/>
        <a:ext cx="3757478" cy="1493515"/>
      </dsp:txXfrm>
    </dsp:sp>
    <dsp:sp modelId="{2A4E2F09-E1E4-481A-83B0-4A16467BAB9E}">
      <dsp:nvSpPr>
        <dsp:cNvPr id="0" name=""/>
        <dsp:cNvSpPr/>
      </dsp:nvSpPr>
      <dsp:spPr>
        <a:xfrm>
          <a:off x="2044265" y="1248606"/>
          <a:ext cx="3117446" cy="3117446"/>
        </a:xfrm>
        <a:custGeom>
          <a:avLst/>
          <a:gdLst/>
          <a:ahLst/>
          <a:cxnLst/>
          <a:rect l="0" t="0" r="0" b="0"/>
          <a:pathLst>
            <a:path>
              <a:moveTo>
                <a:pt x="2374928" y="230782"/>
              </a:moveTo>
              <a:arcTo wR="1558723" hR="1558723" stAng="18094594" swAng="28705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BD1F42-DBFB-4267-82C1-7430A4158659}">
      <dsp:nvSpPr>
        <dsp:cNvPr id="0" name=""/>
        <dsp:cNvSpPr/>
      </dsp:nvSpPr>
      <dsp:spPr>
        <a:xfrm>
          <a:off x="3816771" y="1552878"/>
          <a:ext cx="2823476" cy="9436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accent1">
                  <a:lumMod val="50000"/>
                </a:schemeClr>
              </a:solidFill>
            </a:rPr>
            <a:t>Τεχνοκρατική ή μαθητοκεντρική-γνωσιακή τάση </a:t>
          </a:r>
        </a:p>
      </dsp:txBody>
      <dsp:txXfrm>
        <a:off x="3862836" y="1598943"/>
        <a:ext cx="2731346" cy="851521"/>
      </dsp:txXfrm>
    </dsp:sp>
    <dsp:sp modelId="{21216989-E329-4BD4-9573-BC6910C473FF}">
      <dsp:nvSpPr>
        <dsp:cNvPr id="0" name=""/>
        <dsp:cNvSpPr/>
      </dsp:nvSpPr>
      <dsp:spPr>
        <a:xfrm>
          <a:off x="1957542" y="71171"/>
          <a:ext cx="3117446" cy="3117446"/>
        </a:xfrm>
        <a:custGeom>
          <a:avLst/>
          <a:gdLst/>
          <a:ahLst/>
          <a:cxnLst/>
          <a:rect l="0" t="0" r="0" b="0"/>
          <a:pathLst>
            <a:path>
              <a:moveTo>
                <a:pt x="2851998" y="2428812"/>
              </a:moveTo>
              <a:arcTo wR="1558723" hR="1558723" stAng="2035911" swAng="9017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B7B7A9-7D9A-43E8-BD0C-9395678A6BF4}">
      <dsp:nvSpPr>
        <dsp:cNvPr id="0" name=""/>
        <dsp:cNvSpPr/>
      </dsp:nvSpPr>
      <dsp:spPr>
        <a:xfrm>
          <a:off x="1728540" y="2808311"/>
          <a:ext cx="4782685" cy="9436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accent1">
                  <a:lumMod val="50000"/>
                </a:schemeClr>
              </a:solidFill>
            </a:rPr>
            <a:t>Πολυμεσική Αρχή, αρχές της προσαρμοστικότητας, του πλεονασμού, της συνοχής, της σηματοδότησης, της συνάφειας, της κατάτμησης  </a:t>
          </a:r>
        </a:p>
      </dsp:txBody>
      <dsp:txXfrm>
        <a:off x="1774605" y="2854376"/>
        <a:ext cx="4690555" cy="851521"/>
      </dsp:txXfrm>
    </dsp:sp>
    <dsp:sp modelId="{9CF1FDD6-088E-40B2-ADD2-469A584B90B7}">
      <dsp:nvSpPr>
        <dsp:cNvPr id="0" name=""/>
        <dsp:cNvSpPr/>
      </dsp:nvSpPr>
      <dsp:spPr>
        <a:xfrm>
          <a:off x="1443326" y="-302686"/>
          <a:ext cx="3117446" cy="3117446"/>
        </a:xfrm>
        <a:custGeom>
          <a:avLst/>
          <a:gdLst/>
          <a:ahLst/>
          <a:cxnLst/>
          <a:rect l="0" t="0" r="0" b="0"/>
          <a:pathLst>
            <a:path>
              <a:moveTo>
                <a:pt x="1408884" y="3110227"/>
              </a:moveTo>
              <a:arcTo wR="1558723" hR="1558723" stAng="5730978" swAng="18024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EC41782-044F-442B-842A-57A9639B0E41}">
      <dsp:nvSpPr>
        <dsp:cNvPr id="0" name=""/>
        <dsp:cNvSpPr/>
      </dsp:nvSpPr>
      <dsp:spPr>
        <a:xfrm>
          <a:off x="0" y="1656189"/>
          <a:ext cx="2088924" cy="9436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accent1">
                  <a:lumMod val="50000"/>
                </a:schemeClr>
              </a:solidFill>
            </a:rPr>
            <a:t>Μοντέλο του </a:t>
          </a:r>
          <a:r>
            <a:rPr lang="en-US" sz="1600" b="1" kern="1200" dirty="0">
              <a:solidFill>
                <a:schemeClr val="accent1">
                  <a:lumMod val="50000"/>
                </a:schemeClr>
              </a:solidFill>
            </a:rPr>
            <a:t>Gagne</a:t>
          </a:r>
          <a:endParaRPr lang="el-GR" sz="1600" b="1" kern="1200" dirty="0">
            <a:solidFill>
              <a:schemeClr val="accent1">
                <a:lumMod val="50000"/>
              </a:schemeClr>
            </a:solidFill>
          </a:endParaRPr>
        </a:p>
      </dsp:txBody>
      <dsp:txXfrm>
        <a:off x="46065" y="1702254"/>
        <a:ext cx="1996794" cy="851521"/>
      </dsp:txXfrm>
    </dsp:sp>
    <dsp:sp modelId="{67FCC801-C854-4617-9620-AF45E490213D}">
      <dsp:nvSpPr>
        <dsp:cNvPr id="0" name=""/>
        <dsp:cNvSpPr/>
      </dsp:nvSpPr>
      <dsp:spPr>
        <a:xfrm>
          <a:off x="1179419" y="1286121"/>
          <a:ext cx="3117446" cy="3117446"/>
        </a:xfrm>
        <a:custGeom>
          <a:avLst/>
          <a:gdLst/>
          <a:ahLst/>
          <a:cxnLst/>
          <a:rect l="0" t="0" r="0" b="0"/>
          <a:pathLst>
            <a:path>
              <a:moveTo>
                <a:pt x="552788" y="368045"/>
              </a:moveTo>
              <a:arcTo wR="1558723" hR="1558723" stAng="13788447" swAng="67770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αλληλεπιδραστικού χαρακτήρα του εκπαιδευτικού υλικού</a:t>
          </a:r>
        </a:p>
      </dsp:txBody>
      <dsp:txXfrm>
        <a:off x="0" y="0"/>
        <a:ext cx="7627128" cy="10545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μαθησιακού οφέλους που παρήχθη</a:t>
          </a:r>
        </a:p>
      </dsp:txBody>
      <dsp:txXfrm>
        <a:off x="0" y="0"/>
        <a:ext cx="7627128" cy="10545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μαθησιακού οφέλους που παρήχθη</a:t>
          </a:r>
        </a:p>
      </dsp:txBody>
      <dsp:txXfrm>
        <a:off x="0" y="0"/>
        <a:ext cx="7627128" cy="10545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αλληλεπιδραστικού χαρακτήρα του εκπαιδευτικού υλικού</a:t>
          </a:r>
        </a:p>
      </dsp:txBody>
      <dsp:txXfrm>
        <a:off x="0" y="0"/>
        <a:ext cx="7627128" cy="10545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αλληλεπιδραστικού χαρακτήρα του εκπαιδευτικού υλικού</a:t>
          </a:r>
        </a:p>
      </dsp:txBody>
      <dsp:txXfrm>
        <a:off x="0" y="0"/>
        <a:ext cx="7627128" cy="10545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αλληλεπιδραστικού χαρακτήρα του εκπαιδευτικού υλικού</a:t>
          </a:r>
        </a:p>
      </dsp:txBody>
      <dsp:txXfrm>
        <a:off x="0" y="0"/>
        <a:ext cx="7627128" cy="1054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C0955-4C42-4A0C-A633-CE8B650EAEAA}">
      <dsp:nvSpPr>
        <dsp:cNvPr id="0" name=""/>
        <dsp:cNvSpPr/>
      </dsp:nvSpPr>
      <dsp:spPr>
        <a:xfrm>
          <a:off x="1834594" y="-732196"/>
          <a:ext cx="5042927" cy="5042927"/>
        </a:xfrm>
        <a:prstGeom prst="circularArrow">
          <a:avLst>
            <a:gd name="adj1" fmla="val 5274"/>
            <a:gd name="adj2" fmla="val 312630"/>
            <a:gd name="adj3" fmla="val 12284439"/>
            <a:gd name="adj4" fmla="val 1838915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5066C76-D7AE-4B2F-91C1-ACDE2965F7B3}">
      <dsp:nvSpPr>
        <dsp:cNvPr id="0" name=""/>
        <dsp:cNvSpPr/>
      </dsp:nvSpPr>
      <dsp:spPr>
        <a:xfrm>
          <a:off x="2505100" y="30214"/>
          <a:ext cx="3701915" cy="9582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accent1">
                  <a:lumMod val="50000"/>
                </a:schemeClr>
              </a:solidFill>
            </a:rPr>
            <a:t>14</a:t>
          </a:r>
          <a:r>
            <a:rPr lang="el-GR" sz="1800" b="1" kern="1200" dirty="0">
              <a:solidFill>
                <a:schemeClr val="accent1">
                  <a:lumMod val="50000"/>
                </a:schemeClr>
              </a:solidFill>
            </a:rPr>
            <a:t> Εκπαιδευτικοί γλωσσικών/ θεωρητικών μαθημάτων</a:t>
          </a:r>
        </a:p>
      </dsp:txBody>
      <dsp:txXfrm>
        <a:off x="2551877" y="76991"/>
        <a:ext cx="3608361" cy="864687"/>
      </dsp:txXfrm>
    </dsp:sp>
    <dsp:sp modelId="{FACC5B6E-12CF-4343-B8AD-4C44A1689961}">
      <dsp:nvSpPr>
        <dsp:cNvPr id="0" name=""/>
        <dsp:cNvSpPr/>
      </dsp:nvSpPr>
      <dsp:spPr>
        <a:xfrm>
          <a:off x="4534479" y="1081123"/>
          <a:ext cx="2927215" cy="958241"/>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accent1">
                  <a:lumMod val="50000"/>
                </a:schemeClr>
              </a:solidFill>
            </a:rPr>
            <a:t>3 εκπαιδευτικά συστήματα,  ελληνικό, ευρωπαϊκό και γερμανικό</a:t>
          </a:r>
        </a:p>
      </dsp:txBody>
      <dsp:txXfrm>
        <a:off x="4581256" y="1127900"/>
        <a:ext cx="2833661" cy="864687"/>
      </dsp:txXfrm>
    </dsp:sp>
    <dsp:sp modelId="{0F4B1C7B-E13A-4C85-B3A4-DEA7AB2FA1E5}">
      <dsp:nvSpPr>
        <dsp:cNvPr id="0" name=""/>
        <dsp:cNvSpPr/>
      </dsp:nvSpPr>
      <dsp:spPr>
        <a:xfrm>
          <a:off x="5463925" y="2319462"/>
          <a:ext cx="2637118" cy="110237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accent1">
                  <a:lumMod val="50000"/>
                </a:schemeClr>
              </a:solidFill>
            </a:rPr>
            <a:t>12 από αυτούς έχουν διδακτικό έργο, ενώ οι δύο από αυτούς και διοικητικό</a:t>
          </a:r>
        </a:p>
      </dsp:txBody>
      <dsp:txXfrm>
        <a:off x="5517739" y="2373276"/>
        <a:ext cx="2529490" cy="994751"/>
      </dsp:txXfrm>
    </dsp:sp>
    <dsp:sp modelId="{D7879735-E555-4B09-880D-45CE1557D70D}">
      <dsp:nvSpPr>
        <dsp:cNvPr id="0" name=""/>
        <dsp:cNvSpPr/>
      </dsp:nvSpPr>
      <dsp:spPr>
        <a:xfrm>
          <a:off x="4139834" y="3801801"/>
          <a:ext cx="2983733" cy="958241"/>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accent1">
                  <a:lumMod val="50000"/>
                </a:schemeClr>
              </a:solidFill>
            </a:rPr>
            <a:t>4 διδάσκουν σε ειδική τάξη και 10 σε γενική τάξη</a:t>
          </a:r>
        </a:p>
      </dsp:txBody>
      <dsp:txXfrm>
        <a:off x="4186611" y="3848578"/>
        <a:ext cx="2890179" cy="864687"/>
      </dsp:txXfrm>
    </dsp:sp>
    <dsp:sp modelId="{635AFECF-ECCA-4C32-BF22-FF9A762953CC}">
      <dsp:nvSpPr>
        <dsp:cNvPr id="0" name=""/>
        <dsp:cNvSpPr/>
      </dsp:nvSpPr>
      <dsp:spPr>
        <a:xfrm>
          <a:off x="756227" y="3184126"/>
          <a:ext cx="2706456" cy="128236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accent1">
                  <a:lumMod val="50000"/>
                </a:schemeClr>
              </a:solidFill>
            </a:rPr>
            <a:t>10 από αυτούς έχουν παρακολουθήσει τουλάχιστον ένα Εξ αποστάσεως πρόγραμμα </a:t>
          </a:r>
        </a:p>
      </dsp:txBody>
      <dsp:txXfrm>
        <a:off x="818827" y="3246726"/>
        <a:ext cx="2581256" cy="1157166"/>
      </dsp:txXfrm>
    </dsp:sp>
    <dsp:sp modelId="{3858DCA9-80F7-4E79-AC70-64E078B88AFD}">
      <dsp:nvSpPr>
        <dsp:cNvPr id="0" name=""/>
        <dsp:cNvSpPr/>
      </dsp:nvSpPr>
      <dsp:spPr>
        <a:xfrm>
          <a:off x="324176" y="1815968"/>
          <a:ext cx="4024823" cy="958241"/>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accent1">
                  <a:lumMod val="50000"/>
                </a:schemeClr>
              </a:solidFill>
            </a:rPr>
            <a:t>8 από τους 14 είχαν παρακολουθήσει κάποιου είδους επιμόρφωση στη διαφοροποιημένη διδασκαλία</a:t>
          </a:r>
        </a:p>
      </dsp:txBody>
      <dsp:txXfrm>
        <a:off x="370953" y="1862745"/>
        <a:ext cx="3931269" cy="864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2CAD1-9EB1-42AA-9F7E-F1756402C850}">
      <dsp:nvSpPr>
        <dsp:cNvPr id="0" name=""/>
        <dsp:cNvSpPr/>
      </dsp:nvSpPr>
      <dsp:spPr>
        <a:xfrm>
          <a:off x="1624587" y="-231919"/>
          <a:ext cx="4830213" cy="4830213"/>
        </a:xfrm>
        <a:prstGeom prst="circularArrow">
          <a:avLst>
            <a:gd name="adj1" fmla="val 4668"/>
            <a:gd name="adj2" fmla="val 272909"/>
            <a:gd name="adj3" fmla="val 12726570"/>
            <a:gd name="adj4" fmla="val 1810294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59EB502-8190-4827-AE3A-F6E5398B0D04}">
      <dsp:nvSpPr>
        <dsp:cNvPr id="0" name=""/>
        <dsp:cNvSpPr/>
      </dsp:nvSpPr>
      <dsp:spPr>
        <a:xfrm>
          <a:off x="2390005" y="179498"/>
          <a:ext cx="3299376" cy="114096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accent1">
                  <a:lumMod val="50000"/>
                </a:schemeClr>
              </a:solidFill>
            </a:rPr>
            <a:t>14</a:t>
          </a:r>
          <a:r>
            <a:rPr lang="el-GR" sz="1800" b="1" kern="1200" dirty="0">
              <a:solidFill>
                <a:schemeClr val="accent1">
                  <a:lumMod val="50000"/>
                </a:schemeClr>
              </a:solidFill>
            </a:rPr>
            <a:t> Εκπαιδευτικοί γλωσσικών/ θεωρητικών μαθημάτων</a:t>
          </a:r>
        </a:p>
      </dsp:txBody>
      <dsp:txXfrm>
        <a:off x="2445702" y="235195"/>
        <a:ext cx="3187982" cy="1029572"/>
      </dsp:txXfrm>
    </dsp:sp>
    <dsp:sp modelId="{52DDFB98-DC96-4012-B66C-16A6C62C7F55}">
      <dsp:nvSpPr>
        <dsp:cNvPr id="0" name=""/>
        <dsp:cNvSpPr/>
      </dsp:nvSpPr>
      <dsp:spPr>
        <a:xfrm>
          <a:off x="4122652" y="1192579"/>
          <a:ext cx="3168425" cy="1584212"/>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accent1">
                  <a:lumMod val="50000"/>
                </a:schemeClr>
              </a:solidFill>
            </a:rPr>
            <a:t>Όλοι δήλωσαν ότι είχαν ανάγκη παρακολούθησης ενός προγράμματος Διαφοροποιημένης Διδασκαλίας</a:t>
          </a:r>
        </a:p>
      </dsp:txBody>
      <dsp:txXfrm>
        <a:off x="4199987" y="1269914"/>
        <a:ext cx="3013755" cy="1429542"/>
      </dsp:txXfrm>
    </dsp:sp>
    <dsp:sp modelId="{4D99B934-A2F9-450A-8BB6-FF3F0F8983D5}">
      <dsp:nvSpPr>
        <dsp:cNvPr id="0" name=""/>
        <dsp:cNvSpPr/>
      </dsp:nvSpPr>
      <dsp:spPr>
        <a:xfrm>
          <a:off x="2591374" y="3402890"/>
          <a:ext cx="2292768" cy="131624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50000"/>
                </a:schemeClr>
              </a:solidFill>
            </a:rPr>
            <a:t>Δειγματοληψία σκοπιμότητας και κριτηρίου-Δείγμα ευκολίας </a:t>
          </a:r>
        </a:p>
      </dsp:txBody>
      <dsp:txXfrm>
        <a:off x="2655628" y="3467144"/>
        <a:ext cx="2164260" cy="1187735"/>
      </dsp:txXfrm>
    </dsp:sp>
    <dsp:sp modelId="{97689A12-63F8-4532-8043-0DB725132CE8}">
      <dsp:nvSpPr>
        <dsp:cNvPr id="0" name=""/>
        <dsp:cNvSpPr/>
      </dsp:nvSpPr>
      <dsp:spPr>
        <a:xfrm>
          <a:off x="356588" y="1527942"/>
          <a:ext cx="3125113" cy="1872254"/>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Περιορισμοί</a:t>
          </a:r>
          <a:r>
            <a:rPr lang="el-GR" sz="1800" b="1" kern="1200" dirty="0">
              <a:solidFill>
                <a:schemeClr val="accent1">
                  <a:lumMod val="50000"/>
                </a:schemeClr>
              </a:solidFill>
            </a:rPr>
            <a:t>: μη δυνατότητα γενίκευσης των αποτελεσμάτων, λόγω μη αντιπροσωπευτικότητας του δείγματος και μη τριγωνοποίησης</a:t>
          </a:r>
        </a:p>
      </dsp:txBody>
      <dsp:txXfrm>
        <a:off x="447984" y="1619338"/>
        <a:ext cx="2942321" cy="1689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2CAD1-9EB1-42AA-9F7E-F1756402C850}">
      <dsp:nvSpPr>
        <dsp:cNvPr id="0" name=""/>
        <dsp:cNvSpPr/>
      </dsp:nvSpPr>
      <dsp:spPr>
        <a:xfrm>
          <a:off x="1608333" y="-231919"/>
          <a:ext cx="4830213" cy="4830213"/>
        </a:xfrm>
        <a:prstGeom prst="circularArrow">
          <a:avLst>
            <a:gd name="adj1" fmla="val 4668"/>
            <a:gd name="adj2" fmla="val 272909"/>
            <a:gd name="adj3" fmla="val 12726570"/>
            <a:gd name="adj4" fmla="val 1810294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59EB502-8190-4827-AE3A-F6E5398B0D04}">
      <dsp:nvSpPr>
        <dsp:cNvPr id="0" name=""/>
        <dsp:cNvSpPr/>
      </dsp:nvSpPr>
      <dsp:spPr>
        <a:xfrm>
          <a:off x="2373751" y="179498"/>
          <a:ext cx="3299376" cy="114096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50000"/>
                </a:schemeClr>
              </a:solidFill>
            </a:rPr>
            <a:t>Μέσο συλλογής των δεδομένων η </a:t>
          </a:r>
          <a:r>
            <a:rPr lang="el-GR" sz="2400" b="1" kern="1200" dirty="0">
              <a:solidFill>
                <a:schemeClr val="accent1">
                  <a:lumMod val="50000"/>
                </a:schemeClr>
              </a:solidFill>
            </a:rPr>
            <a:t>ημιδομημένη</a:t>
          </a:r>
          <a:r>
            <a:rPr lang="el-GR" sz="2000" b="1" kern="1200" dirty="0">
              <a:solidFill>
                <a:schemeClr val="accent1">
                  <a:lumMod val="50000"/>
                </a:schemeClr>
              </a:solidFill>
            </a:rPr>
            <a:t> συνέντευξη</a:t>
          </a:r>
        </a:p>
      </dsp:txBody>
      <dsp:txXfrm>
        <a:off x="2429448" y="235195"/>
        <a:ext cx="3187982" cy="1029572"/>
      </dsp:txXfrm>
    </dsp:sp>
    <dsp:sp modelId="{52DDFB98-DC96-4012-B66C-16A6C62C7F55}">
      <dsp:nvSpPr>
        <dsp:cNvPr id="0" name=""/>
        <dsp:cNvSpPr/>
      </dsp:nvSpPr>
      <dsp:spPr>
        <a:xfrm>
          <a:off x="4139823" y="1503101"/>
          <a:ext cx="3787916" cy="1584212"/>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50000"/>
                </a:schemeClr>
              </a:solidFill>
            </a:rPr>
            <a:t>Απαρτιζόταν από δύο άξονες ερωτήσεων, οι οποίοι άξονες ακολουθούσαν τα δύο ερευνητικά ερωτήματα</a:t>
          </a:r>
        </a:p>
      </dsp:txBody>
      <dsp:txXfrm>
        <a:off x="4217158" y="1580436"/>
        <a:ext cx="3633246" cy="1429542"/>
      </dsp:txXfrm>
    </dsp:sp>
    <dsp:sp modelId="{4D99B934-A2F9-450A-8BB6-FF3F0F8983D5}">
      <dsp:nvSpPr>
        <dsp:cNvPr id="0" name=""/>
        <dsp:cNvSpPr/>
      </dsp:nvSpPr>
      <dsp:spPr>
        <a:xfrm>
          <a:off x="1673307" y="3402890"/>
          <a:ext cx="4096394" cy="131624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50000"/>
                </a:schemeClr>
              </a:solidFill>
            </a:rPr>
            <a:t>Η ανάλυση των ποιοτικών δεδομένων της συνέντευξης έγινε με τη μέθοδο της </a:t>
          </a:r>
          <a:r>
            <a:rPr lang="el-GR" sz="2400" b="1" kern="1200" dirty="0">
              <a:solidFill>
                <a:schemeClr val="accent1">
                  <a:lumMod val="50000"/>
                </a:schemeClr>
              </a:solidFill>
            </a:rPr>
            <a:t>ανάλυσης περιεχομένου</a:t>
          </a:r>
          <a:r>
            <a:rPr lang="el-GR" sz="2000" b="1" kern="1200" dirty="0">
              <a:solidFill>
                <a:schemeClr val="accent1">
                  <a:lumMod val="50000"/>
                </a:schemeClr>
              </a:solidFill>
            </a:rPr>
            <a:t> (</a:t>
          </a:r>
          <a:r>
            <a:rPr lang="el-GR" sz="2000" b="1" kern="1200" dirty="0" err="1">
              <a:solidFill>
                <a:schemeClr val="accent1">
                  <a:lumMod val="50000"/>
                </a:schemeClr>
              </a:solidFill>
            </a:rPr>
            <a:t>content</a:t>
          </a:r>
          <a:r>
            <a:rPr lang="el-GR" sz="2000" b="1" kern="1200" dirty="0">
              <a:solidFill>
                <a:schemeClr val="accent1">
                  <a:lumMod val="50000"/>
                </a:schemeClr>
              </a:solidFill>
            </a:rPr>
            <a:t> analysis) </a:t>
          </a:r>
        </a:p>
      </dsp:txBody>
      <dsp:txXfrm>
        <a:off x="1737561" y="3467144"/>
        <a:ext cx="3967886" cy="1187735"/>
      </dsp:txXfrm>
    </dsp:sp>
    <dsp:sp modelId="{97689A12-63F8-4532-8043-0DB725132CE8}">
      <dsp:nvSpPr>
        <dsp:cNvPr id="0" name=""/>
        <dsp:cNvSpPr/>
      </dsp:nvSpPr>
      <dsp:spPr>
        <a:xfrm>
          <a:off x="63097" y="1671963"/>
          <a:ext cx="3679588" cy="1584212"/>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50000"/>
                </a:schemeClr>
              </a:solidFill>
            </a:rPr>
            <a:t>Για την ανάλυση του περιεχομένου των κειμένων χρησιμοποιήθηκε ειδικό</a:t>
          </a:r>
          <a:r>
            <a:rPr lang="el-GR" sz="2400" b="1" kern="1200" dirty="0">
              <a:solidFill>
                <a:schemeClr val="accent1">
                  <a:lumMod val="50000"/>
                </a:schemeClr>
              </a:solidFill>
            </a:rPr>
            <a:t> </a:t>
          </a:r>
          <a:r>
            <a:rPr lang="el-GR" sz="2000" b="1" kern="1200" dirty="0">
              <a:solidFill>
                <a:schemeClr val="accent1">
                  <a:lumMod val="50000"/>
                </a:schemeClr>
              </a:solidFill>
            </a:rPr>
            <a:t>λογισμικό, </a:t>
          </a:r>
          <a:r>
            <a:rPr lang="el-GR" sz="2400" b="1" kern="1200" dirty="0">
              <a:solidFill>
                <a:schemeClr val="accent1">
                  <a:lumMod val="50000"/>
                </a:schemeClr>
              </a:solidFill>
            </a:rPr>
            <a:t>το </a:t>
          </a:r>
          <a:r>
            <a:rPr lang="el-GR" sz="2400" b="1" kern="1200" dirty="0" err="1">
              <a:solidFill>
                <a:schemeClr val="accent1">
                  <a:lumMod val="50000"/>
                </a:schemeClr>
              </a:solidFill>
            </a:rPr>
            <a:t>Atlas-it</a:t>
          </a:r>
          <a:r>
            <a:rPr lang="el-GR" sz="2400" b="1" kern="1200" dirty="0">
              <a:solidFill>
                <a:schemeClr val="accent1">
                  <a:lumMod val="50000"/>
                </a:schemeClr>
              </a:solidFill>
            </a:rPr>
            <a:t> 7.1. </a:t>
          </a:r>
          <a:endParaRPr lang="el-GR" sz="1800" b="1" kern="1200" dirty="0">
            <a:solidFill>
              <a:schemeClr val="accent1">
                <a:lumMod val="50000"/>
              </a:schemeClr>
            </a:solidFill>
          </a:endParaRPr>
        </a:p>
      </dsp:txBody>
      <dsp:txXfrm>
        <a:off x="140432" y="1749298"/>
        <a:ext cx="3524918" cy="1429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2358"/>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μαθησιακού οφέλους που παρήχθη</a:t>
          </a:r>
        </a:p>
      </dsp:txBody>
      <dsp:txXfrm>
        <a:off x="0" y="2358"/>
        <a:ext cx="7627128" cy="1054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μαθησιακού οφέλους που παρήχθη</a:t>
          </a:r>
        </a:p>
      </dsp:txBody>
      <dsp:txXfrm>
        <a:off x="0" y="0"/>
        <a:ext cx="7627128" cy="1054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12497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αλληλεπιδραστικού χαρακτήρα του εκπαιδευτικού υλικού</a:t>
          </a:r>
        </a:p>
      </dsp:txBody>
      <dsp:txXfrm>
        <a:off x="0" y="124970"/>
        <a:ext cx="7627128" cy="10545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αλληλεπιδραστικού χαρακτήρα του εκπαιδευτικού υλικού</a:t>
          </a:r>
        </a:p>
      </dsp:txBody>
      <dsp:txXfrm>
        <a:off x="0" y="0"/>
        <a:ext cx="7627128" cy="10545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275F-D583-4E0F-A256-6FEBAD897B9C}">
      <dsp:nvSpPr>
        <dsp:cNvPr id="0" name=""/>
        <dsp:cNvSpPr/>
      </dsp:nvSpPr>
      <dsp:spPr>
        <a:xfrm>
          <a:off x="0" y="0"/>
          <a:ext cx="7627128" cy="105453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 Αποτίμηση του αλληλεπιδραστικού χαρακτήρα του εκπαιδευτικού υλικού</a:t>
          </a:r>
        </a:p>
      </dsp:txBody>
      <dsp:txXfrm>
        <a:off x="0" y="0"/>
        <a:ext cx="7627128" cy="105453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23</a:t>
            </a:fld>
            <a:endParaRPr lang="el-GR"/>
          </a:p>
        </p:txBody>
      </p:sp>
    </p:spTree>
    <p:extLst>
      <p:ext uri="{BB962C8B-B14F-4D97-AF65-F5344CB8AC3E}">
        <p14:creationId xmlns:p14="http://schemas.microsoft.com/office/powerpoint/2010/main" val="393221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24</a:t>
            </a:fld>
            <a:endParaRPr lang="el-GR"/>
          </a:p>
        </p:txBody>
      </p:sp>
    </p:spTree>
    <p:extLst>
      <p:ext uri="{BB962C8B-B14F-4D97-AF65-F5344CB8AC3E}">
        <p14:creationId xmlns:p14="http://schemas.microsoft.com/office/powerpoint/2010/main" val="207393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25</a:t>
            </a:fld>
            <a:endParaRPr lang="el-GR"/>
          </a:p>
        </p:txBody>
      </p:sp>
    </p:spTree>
    <p:extLst>
      <p:ext uri="{BB962C8B-B14F-4D97-AF65-F5344CB8AC3E}">
        <p14:creationId xmlns:p14="http://schemas.microsoft.com/office/powerpoint/2010/main" val="156361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26</a:t>
            </a:fld>
            <a:endParaRPr lang="el-GR"/>
          </a:p>
        </p:txBody>
      </p:sp>
    </p:spTree>
    <p:extLst>
      <p:ext uri="{BB962C8B-B14F-4D97-AF65-F5344CB8AC3E}">
        <p14:creationId xmlns:p14="http://schemas.microsoft.com/office/powerpoint/2010/main" val="265539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27</a:t>
            </a:fld>
            <a:endParaRPr lang="el-GR"/>
          </a:p>
        </p:txBody>
      </p:sp>
    </p:spTree>
    <p:extLst>
      <p:ext uri="{BB962C8B-B14F-4D97-AF65-F5344CB8AC3E}">
        <p14:creationId xmlns:p14="http://schemas.microsoft.com/office/powerpoint/2010/main" val="3295322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28</a:t>
            </a:fld>
            <a:endParaRPr lang="el-GR"/>
          </a:p>
        </p:txBody>
      </p:sp>
    </p:spTree>
    <p:extLst>
      <p:ext uri="{BB962C8B-B14F-4D97-AF65-F5344CB8AC3E}">
        <p14:creationId xmlns:p14="http://schemas.microsoft.com/office/powerpoint/2010/main" val="1755423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29</a:t>
            </a:fld>
            <a:endParaRPr lang="el-GR"/>
          </a:p>
        </p:txBody>
      </p:sp>
    </p:spTree>
    <p:extLst>
      <p:ext uri="{BB962C8B-B14F-4D97-AF65-F5344CB8AC3E}">
        <p14:creationId xmlns:p14="http://schemas.microsoft.com/office/powerpoint/2010/main" val="3377318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30</a:t>
            </a:fld>
            <a:endParaRPr lang="el-GR"/>
          </a:p>
        </p:txBody>
      </p:sp>
    </p:spTree>
    <p:extLst>
      <p:ext uri="{BB962C8B-B14F-4D97-AF65-F5344CB8AC3E}">
        <p14:creationId xmlns:p14="http://schemas.microsoft.com/office/powerpoint/2010/main" val="1826678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39</a:t>
            </a:fld>
            <a:endParaRPr lang="el-GR"/>
          </a:p>
        </p:txBody>
      </p:sp>
    </p:spTree>
    <p:extLst>
      <p:ext uri="{BB962C8B-B14F-4D97-AF65-F5344CB8AC3E}">
        <p14:creationId xmlns:p14="http://schemas.microsoft.com/office/powerpoint/2010/main" val="339821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40</a:t>
            </a:fld>
            <a:endParaRPr lang="el-GR"/>
          </a:p>
        </p:txBody>
      </p:sp>
    </p:spTree>
    <p:extLst>
      <p:ext uri="{BB962C8B-B14F-4D97-AF65-F5344CB8AC3E}">
        <p14:creationId xmlns:p14="http://schemas.microsoft.com/office/powerpoint/2010/main" val="289777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15</a:t>
            </a:fld>
            <a:endParaRPr lang="el-GR"/>
          </a:p>
        </p:txBody>
      </p:sp>
    </p:spTree>
    <p:extLst>
      <p:ext uri="{BB962C8B-B14F-4D97-AF65-F5344CB8AC3E}">
        <p14:creationId xmlns:p14="http://schemas.microsoft.com/office/powerpoint/2010/main" val="3315347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41</a:t>
            </a:fld>
            <a:endParaRPr lang="el-GR"/>
          </a:p>
        </p:txBody>
      </p:sp>
    </p:spTree>
    <p:extLst>
      <p:ext uri="{BB962C8B-B14F-4D97-AF65-F5344CB8AC3E}">
        <p14:creationId xmlns:p14="http://schemas.microsoft.com/office/powerpoint/2010/main" val="1420304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42</a:t>
            </a:fld>
            <a:endParaRPr lang="el-GR"/>
          </a:p>
        </p:txBody>
      </p:sp>
    </p:spTree>
    <p:extLst>
      <p:ext uri="{BB962C8B-B14F-4D97-AF65-F5344CB8AC3E}">
        <p14:creationId xmlns:p14="http://schemas.microsoft.com/office/powerpoint/2010/main" val="155265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45</a:t>
            </a:fld>
            <a:endParaRPr lang="el-GR"/>
          </a:p>
        </p:txBody>
      </p:sp>
    </p:spTree>
    <p:extLst>
      <p:ext uri="{BB962C8B-B14F-4D97-AF65-F5344CB8AC3E}">
        <p14:creationId xmlns:p14="http://schemas.microsoft.com/office/powerpoint/2010/main" val="3338012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46</a:t>
            </a:fld>
            <a:endParaRPr lang="el-GR"/>
          </a:p>
        </p:txBody>
      </p:sp>
    </p:spTree>
    <p:extLst>
      <p:ext uri="{BB962C8B-B14F-4D97-AF65-F5344CB8AC3E}">
        <p14:creationId xmlns:p14="http://schemas.microsoft.com/office/powerpoint/2010/main" val="2154720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47</a:t>
            </a:fld>
            <a:endParaRPr lang="el-GR"/>
          </a:p>
        </p:txBody>
      </p:sp>
    </p:spTree>
    <p:extLst>
      <p:ext uri="{BB962C8B-B14F-4D97-AF65-F5344CB8AC3E}">
        <p14:creationId xmlns:p14="http://schemas.microsoft.com/office/powerpoint/2010/main" val="2207937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49</a:t>
            </a:fld>
            <a:endParaRPr lang="el-GR"/>
          </a:p>
        </p:txBody>
      </p:sp>
    </p:spTree>
    <p:extLst>
      <p:ext uri="{BB962C8B-B14F-4D97-AF65-F5344CB8AC3E}">
        <p14:creationId xmlns:p14="http://schemas.microsoft.com/office/powerpoint/2010/main" val="3924373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51</a:t>
            </a:fld>
            <a:endParaRPr lang="el-GR"/>
          </a:p>
        </p:txBody>
      </p:sp>
    </p:spTree>
    <p:extLst>
      <p:ext uri="{BB962C8B-B14F-4D97-AF65-F5344CB8AC3E}">
        <p14:creationId xmlns:p14="http://schemas.microsoft.com/office/powerpoint/2010/main" val="4206665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52</a:t>
            </a:fld>
            <a:endParaRPr lang="el-GR"/>
          </a:p>
        </p:txBody>
      </p:sp>
    </p:spTree>
    <p:extLst>
      <p:ext uri="{BB962C8B-B14F-4D97-AF65-F5344CB8AC3E}">
        <p14:creationId xmlns:p14="http://schemas.microsoft.com/office/powerpoint/2010/main" val="358523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53</a:t>
            </a:fld>
            <a:endParaRPr lang="el-GR"/>
          </a:p>
        </p:txBody>
      </p:sp>
    </p:spTree>
    <p:extLst>
      <p:ext uri="{BB962C8B-B14F-4D97-AF65-F5344CB8AC3E}">
        <p14:creationId xmlns:p14="http://schemas.microsoft.com/office/powerpoint/2010/main" val="4291526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54</a:t>
            </a:fld>
            <a:endParaRPr lang="el-GR"/>
          </a:p>
        </p:txBody>
      </p:sp>
    </p:spTree>
    <p:extLst>
      <p:ext uri="{BB962C8B-B14F-4D97-AF65-F5344CB8AC3E}">
        <p14:creationId xmlns:p14="http://schemas.microsoft.com/office/powerpoint/2010/main" val="35651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16</a:t>
            </a:fld>
            <a:endParaRPr lang="el-GR"/>
          </a:p>
        </p:txBody>
      </p:sp>
    </p:spTree>
    <p:extLst>
      <p:ext uri="{BB962C8B-B14F-4D97-AF65-F5344CB8AC3E}">
        <p14:creationId xmlns:p14="http://schemas.microsoft.com/office/powerpoint/2010/main" val="1984011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Καθοδηγητικός χαρακτήρας</a:t>
            </a: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55</a:t>
            </a:fld>
            <a:endParaRPr lang="el-GR"/>
          </a:p>
        </p:txBody>
      </p:sp>
    </p:spTree>
    <p:extLst>
      <p:ext uri="{BB962C8B-B14F-4D97-AF65-F5344CB8AC3E}">
        <p14:creationId xmlns:p14="http://schemas.microsoft.com/office/powerpoint/2010/main" val="337379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17</a:t>
            </a:fld>
            <a:endParaRPr lang="el-GR"/>
          </a:p>
        </p:txBody>
      </p:sp>
    </p:spTree>
    <p:extLst>
      <p:ext uri="{BB962C8B-B14F-4D97-AF65-F5344CB8AC3E}">
        <p14:creationId xmlns:p14="http://schemas.microsoft.com/office/powerpoint/2010/main" val="194538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18</a:t>
            </a:fld>
            <a:endParaRPr lang="el-GR"/>
          </a:p>
        </p:txBody>
      </p:sp>
    </p:spTree>
    <p:extLst>
      <p:ext uri="{BB962C8B-B14F-4D97-AF65-F5344CB8AC3E}">
        <p14:creationId xmlns:p14="http://schemas.microsoft.com/office/powerpoint/2010/main" val="42522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19</a:t>
            </a:fld>
            <a:endParaRPr lang="el-GR"/>
          </a:p>
        </p:txBody>
      </p:sp>
    </p:spTree>
    <p:extLst>
      <p:ext uri="{BB962C8B-B14F-4D97-AF65-F5344CB8AC3E}">
        <p14:creationId xmlns:p14="http://schemas.microsoft.com/office/powerpoint/2010/main" val="114781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20</a:t>
            </a:fld>
            <a:endParaRPr lang="el-GR"/>
          </a:p>
        </p:txBody>
      </p:sp>
    </p:spTree>
    <p:extLst>
      <p:ext uri="{BB962C8B-B14F-4D97-AF65-F5344CB8AC3E}">
        <p14:creationId xmlns:p14="http://schemas.microsoft.com/office/powerpoint/2010/main" val="298783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21</a:t>
            </a:fld>
            <a:endParaRPr lang="el-GR"/>
          </a:p>
        </p:txBody>
      </p:sp>
    </p:spTree>
    <p:extLst>
      <p:ext uri="{BB962C8B-B14F-4D97-AF65-F5344CB8AC3E}">
        <p14:creationId xmlns:p14="http://schemas.microsoft.com/office/powerpoint/2010/main" val="157317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Αναφορά στο εκπαιδευτικό υλικό που δημιουργήθηκε (σκοπός, περιεχόμενο, αρχές ανάπτυξης) </a:t>
            </a:r>
          </a:p>
          <a:p>
            <a:r>
              <a:rPr lang="el-GR" dirty="0"/>
              <a:t>- Σε αυτό το σημείο συνδέεστε με το περιβάλλον (chamilo ή ότι άλλο έχετε επιλέξει) για την πλοήγησή σας</a:t>
            </a:r>
          </a:p>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22</a:t>
            </a:fld>
            <a:endParaRPr lang="el-GR"/>
          </a:p>
        </p:txBody>
      </p:sp>
    </p:spTree>
    <p:extLst>
      <p:ext uri="{BB962C8B-B14F-4D97-AF65-F5344CB8AC3E}">
        <p14:creationId xmlns:p14="http://schemas.microsoft.com/office/powerpoint/2010/main" val="402482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4/12/2019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4/12/2019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4/12/2019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4/12/2019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4/12/2019</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4/12/2019</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4/12/2019</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4/12/2019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4/12/2019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4/12/2019</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hdl.handle.net/11419/582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dx.doi.org/10.12681/icodl.49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dx.doi.org/10.12681/icodl.51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hdl.handle.net/11419/18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benl.primedu.uoa.gr/database1/method.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22664" y="1408717"/>
            <a:ext cx="6430090" cy="1872208"/>
          </a:xfrm>
        </p:spPr>
        <p:txBody>
          <a:bodyPr>
            <a:noAutofit/>
          </a:bodyPr>
          <a:lstStyle/>
          <a:p>
            <a:br>
              <a:rPr lang="el-GR" sz="2400" dirty="0"/>
            </a:br>
            <a:br>
              <a:rPr lang="el-GR" sz="2400" dirty="0"/>
            </a:br>
            <a:endParaRPr lang="el-GR" sz="2300" b="1" dirty="0">
              <a:solidFill>
                <a:srgbClr val="C00000"/>
              </a:solidFill>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13 Απριλίου 2019</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483916"/>
            <a:ext cx="6840760" cy="400110"/>
          </a:xfrm>
          <a:prstGeom prst="rect">
            <a:avLst/>
          </a:prstGeom>
        </p:spPr>
        <p:txBody>
          <a:bodyPr wrap="square">
            <a:spAutoFit/>
          </a:bodyPr>
          <a:lstStyle/>
          <a:p>
            <a:pPr algn="ctr"/>
            <a:r>
              <a:rPr lang="el-GR" sz="2000" b="1" dirty="0"/>
              <a:t>Κωνσταντίνος Κακουλάκης</a:t>
            </a:r>
          </a:p>
        </p:txBody>
      </p:sp>
      <p:graphicFrame>
        <p:nvGraphicFramePr>
          <p:cNvPr id="2" name="Πίνακας 1"/>
          <p:cNvGraphicFramePr>
            <a:graphicFrameLocks noGrp="1"/>
          </p:cNvGraphicFramePr>
          <p:nvPr>
            <p:extLst>
              <p:ext uri="{D42A27DB-BD31-4B8C-83A1-F6EECF244321}">
                <p14:modId xmlns:p14="http://schemas.microsoft.com/office/powerpoint/2010/main" val="1504027296"/>
              </p:ext>
            </p:extLst>
          </p:nvPr>
        </p:nvGraphicFramePr>
        <p:xfrm>
          <a:off x="1540716" y="4321836"/>
          <a:ext cx="6991725" cy="1434624"/>
        </p:xfrm>
        <a:graphic>
          <a:graphicData uri="http://schemas.openxmlformats.org/drawingml/2006/table">
            <a:tbl>
              <a:tblPr firstRow="1" bandRow="1">
                <a:tableStyleId>{5C22544A-7EE6-4342-B048-85BDC9FD1C3A}</a:tableStyleId>
              </a:tblPr>
              <a:tblGrid>
                <a:gridCol w="2330575">
                  <a:extLst>
                    <a:ext uri="{9D8B030D-6E8A-4147-A177-3AD203B41FA5}">
                      <a16:colId xmlns:a16="http://schemas.microsoft.com/office/drawing/2014/main" val="20000"/>
                    </a:ext>
                  </a:extLst>
                </a:gridCol>
                <a:gridCol w="2330575">
                  <a:extLst>
                    <a:ext uri="{9D8B030D-6E8A-4147-A177-3AD203B41FA5}">
                      <a16:colId xmlns:a16="http://schemas.microsoft.com/office/drawing/2014/main" val="20001"/>
                    </a:ext>
                  </a:extLst>
                </a:gridCol>
                <a:gridCol w="2330575">
                  <a:extLst>
                    <a:ext uri="{9D8B030D-6E8A-4147-A177-3AD203B41FA5}">
                      <a16:colId xmlns:a16="http://schemas.microsoft.com/office/drawing/2014/main" val="20002"/>
                    </a:ext>
                  </a:extLst>
                </a:gridCol>
              </a:tblGrid>
              <a:tr h="1434624">
                <a:tc>
                  <a:txBody>
                    <a:bodyPr/>
                    <a:lstStyle/>
                    <a:p>
                      <a:pPr algn="ctr"/>
                      <a:r>
                        <a:rPr lang="el-GR" sz="1600" b="0" kern="1200" dirty="0">
                          <a:solidFill>
                            <a:schemeClr val="tx1"/>
                          </a:solidFill>
                          <a:effectLst/>
                          <a:latin typeface="+mn-lt"/>
                          <a:ea typeface="+mn-ea"/>
                          <a:cs typeface="+mn-cs"/>
                        </a:rPr>
                        <a:t>Χρήστος Παναγιωτακόπουλος</a:t>
                      </a:r>
                    </a:p>
                    <a:p>
                      <a:pPr algn="ctr"/>
                      <a:r>
                        <a:rPr lang="el-GR" sz="1600" b="0" kern="1200" dirty="0">
                          <a:solidFill>
                            <a:schemeClr val="tx1"/>
                          </a:solidFill>
                          <a:latin typeface="Times New Roman" panose="02020603050405020304" pitchFamily="18" charset="0"/>
                          <a:ea typeface="+mn-ea"/>
                          <a:cs typeface="Times New Roman" panose="02020603050405020304" pitchFamily="18" charset="0"/>
                        </a:rPr>
                        <a:t>Καθηγητής, Πανεπιστήμιο Πατρών, ΕΑΠ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600" b="0" kern="1200" dirty="0">
                          <a:solidFill>
                            <a:schemeClr val="tx1"/>
                          </a:solidFill>
                          <a:latin typeface="Times New Roman" panose="02020603050405020304" pitchFamily="18" charset="0"/>
                          <a:ea typeface="+mn-ea"/>
                          <a:cs typeface="Times New Roman" panose="02020603050405020304" pitchFamily="18" charset="0"/>
                        </a:rPr>
                        <a:t>Μιχάλης Καλογιαννάκης»</a:t>
                      </a:r>
                    </a:p>
                    <a:p>
                      <a:pPr algn="ctr"/>
                      <a:r>
                        <a:rPr lang="el-GR" sz="1600" b="0" kern="1200" dirty="0">
                          <a:solidFill>
                            <a:schemeClr val="tx1"/>
                          </a:solidFill>
                          <a:latin typeface="Times New Roman" panose="02020603050405020304" pitchFamily="18" charset="0"/>
                          <a:ea typeface="+mn-ea"/>
                          <a:cs typeface="Times New Roman" panose="02020603050405020304" pitchFamily="18" charset="0"/>
                        </a:rPr>
                        <a:t>Επίκουρος καθηγητής, Πανεπιστήμιο Κρήτης, ΕΑΠ</a:t>
                      </a:r>
                    </a:p>
                    <a:p>
                      <a:pPr algn="ctr"/>
                      <a:endParaRPr lang="el-GR" sz="16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600" b="0" kern="1200" dirty="0">
                          <a:solidFill>
                            <a:schemeClr val="tx1"/>
                          </a:solidFill>
                          <a:latin typeface="Times New Roman" panose="02020603050405020304" pitchFamily="18" charset="0"/>
                          <a:ea typeface="+mn-ea"/>
                          <a:cs typeface="Times New Roman" panose="02020603050405020304" pitchFamily="18" charset="0"/>
                        </a:rPr>
                        <a:t>Ευαγγελία Μανούσου</a:t>
                      </a:r>
                    </a:p>
                    <a:p>
                      <a:pPr algn="ctr"/>
                      <a:r>
                        <a:rPr lang="el-GR" sz="1600" b="0" kern="1200" dirty="0">
                          <a:solidFill>
                            <a:schemeClr val="tx1"/>
                          </a:solidFill>
                          <a:latin typeface="Times New Roman" panose="02020603050405020304" pitchFamily="18" charset="0"/>
                          <a:ea typeface="+mn-ea"/>
                          <a:cs typeface="Times New Roman" panose="02020603050405020304" pitchFamily="18" charset="0"/>
                        </a:rPr>
                        <a:t>ΣΕΠ </a:t>
                      </a:r>
                    </a:p>
                    <a:p>
                      <a:pPr algn="ctr"/>
                      <a:r>
                        <a:rPr lang="el-GR" sz="1600" b="0" kern="1200" dirty="0">
                          <a:solidFill>
                            <a:schemeClr val="tx1"/>
                          </a:solidFill>
                          <a:latin typeface="Times New Roman" panose="02020603050405020304" pitchFamily="18" charset="0"/>
                          <a:ea typeface="+mn-ea"/>
                          <a:cs typeface="Times New Roman" panose="02020603050405020304" pitchFamily="18" charset="0"/>
                        </a:rPr>
                        <a:t>ΕΑΠ</a:t>
                      </a:r>
                    </a:p>
                    <a:p>
                      <a:endParaRPr lang="el-GR" sz="16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3" name="9 - Ορθογώνιο"/>
          <p:cNvSpPr/>
          <p:nvPr/>
        </p:nvSpPr>
        <p:spPr>
          <a:xfrm>
            <a:off x="1309135" y="3956485"/>
            <a:ext cx="6840760" cy="307777"/>
          </a:xfrm>
          <a:prstGeom prst="rect">
            <a:avLst/>
          </a:prstGeom>
        </p:spPr>
        <p:txBody>
          <a:bodyPr wrap="square">
            <a:spAutoFit/>
          </a:bodyPr>
          <a:lstStyle/>
          <a:p>
            <a:pPr algn="ctr"/>
            <a:r>
              <a:rPr lang="el-GR" sz="1400" dirty="0"/>
              <a:t>Επιτροπή Κρίσης ΔΕ</a:t>
            </a:r>
          </a:p>
        </p:txBody>
      </p:sp>
      <p:sp>
        <p:nvSpPr>
          <p:cNvPr id="4" name="Ορθογώνιο: Στρογγύλεμα γωνιών 3">
            <a:extLst>
              <a:ext uri="{FF2B5EF4-FFF2-40B4-BE49-F238E27FC236}">
                <a16:creationId xmlns:a16="http://schemas.microsoft.com/office/drawing/2014/main" id="{8F548DDA-7E72-4AF5-A692-2DEBB94FA546}"/>
              </a:ext>
            </a:extLst>
          </p:cNvPr>
          <p:cNvSpPr/>
          <p:nvPr/>
        </p:nvSpPr>
        <p:spPr>
          <a:xfrm>
            <a:off x="1309135" y="1408717"/>
            <a:ext cx="7403909" cy="1793739"/>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300" b="1" dirty="0">
                <a:solidFill>
                  <a:schemeClr val="bg1"/>
                </a:solidFill>
                <a:latin typeface="Calibri Light"/>
                <a:ea typeface="+mj-ea"/>
                <a:cs typeface="+mj-cs"/>
              </a:rPr>
              <a:t>Σχεδιασμός, Υλοποίηση και Αποτίμηση εκπαιδευτικού υλικού για e-learning περιβάλλοντα μάθησης στο πλαίσιο της επιμόρφωσης εκπαιδευτικών γλωσσικών μαθημάτων στο πεδίο «Εισαγωγή στη Διαφοροποιημένη Διδασκαλία»</a:t>
            </a:r>
            <a:endParaRPr lang="el-G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40432" y="404664"/>
            <a:ext cx="7199240" cy="576064"/>
          </a:xfrm>
        </p:spPr>
        <p:txBody>
          <a:bodyPr>
            <a:noAutofit/>
          </a:bodyPr>
          <a:lstStyle/>
          <a:p>
            <a:r>
              <a:rPr lang="el-GR" sz="2400" dirty="0"/>
              <a:t>5. Θεωρητικό Πλαίσιο (2/5)</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755576" y="1340768"/>
            <a:ext cx="7506268" cy="417200"/>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92663"/>
              <a:ext cx="7417112" cy="603494"/>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b="1" kern="1200" dirty="0">
                  <a:latin typeface="Times New Roman" panose="02020603050405020304" pitchFamily="18" charset="0"/>
                  <a:cs typeface="Times New Roman" panose="02020603050405020304" pitchFamily="18" charset="0"/>
                </a:rPr>
                <a:t>Αλληλεπίδραση</a:t>
              </a:r>
            </a:p>
          </p:txBody>
        </p:sp>
      </p:grpSp>
      <p:graphicFrame>
        <p:nvGraphicFramePr>
          <p:cNvPr id="8" name="Πίνακας 7">
            <a:extLst>
              <a:ext uri="{FF2B5EF4-FFF2-40B4-BE49-F238E27FC236}">
                <a16:creationId xmlns:a16="http://schemas.microsoft.com/office/drawing/2014/main" id="{5E301456-C43E-49B1-9D5A-B1A115D0E348}"/>
              </a:ext>
            </a:extLst>
          </p:cNvPr>
          <p:cNvGraphicFramePr>
            <a:graphicFrameLocks noGrp="1"/>
          </p:cNvGraphicFramePr>
          <p:nvPr>
            <p:extLst>
              <p:ext uri="{D42A27DB-BD31-4B8C-83A1-F6EECF244321}">
                <p14:modId xmlns:p14="http://schemas.microsoft.com/office/powerpoint/2010/main" val="74594048"/>
              </p:ext>
            </p:extLst>
          </p:nvPr>
        </p:nvGraphicFramePr>
        <p:xfrm>
          <a:off x="796289" y="1862939"/>
          <a:ext cx="7839518" cy="3749040"/>
        </p:xfrm>
        <a:graphic>
          <a:graphicData uri="http://schemas.openxmlformats.org/drawingml/2006/table">
            <a:tbl>
              <a:tblPr firstRow="1" bandRow="1">
                <a:tableStyleId>{5C22544A-7EE6-4342-B048-85BDC9FD1C3A}</a:tableStyleId>
              </a:tblPr>
              <a:tblGrid>
                <a:gridCol w="7839518">
                  <a:extLst>
                    <a:ext uri="{9D8B030D-6E8A-4147-A177-3AD203B41FA5}">
                      <a16:colId xmlns:a16="http://schemas.microsoft.com/office/drawing/2014/main" val="1508350326"/>
                    </a:ext>
                  </a:extLst>
                </a:gridCol>
              </a:tblGrid>
              <a:tr h="370840">
                <a:tc>
                  <a:txBody>
                    <a:bodyPr/>
                    <a:lstStyle/>
                    <a:p>
                      <a:pPr marL="285750" indent="-285750" algn="just">
                        <a:buFont typeface="Wingdings" panose="05000000000000000000" pitchFamily="2" charset="2"/>
                        <a:buChar char="ü"/>
                      </a:pPr>
                      <a:r>
                        <a:rPr lang="el-GR" sz="1600" b="0" i="0" u="none" strike="noStrike" baseline="0" dirty="0">
                          <a:solidFill>
                            <a:srgbClr val="000000"/>
                          </a:solidFill>
                          <a:latin typeface="Times New Roman" panose="02020603050405020304" pitchFamily="18" charset="0"/>
                        </a:rPr>
                        <a:t>Είναι η αντίληψη της </a:t>
                      </a:r>
                      <a:r>
                        <a:rPr lang="el-GR" sz="1600" b="1" i="0" u="none" strike="noStrike" baseline="0" dirty="0">
                          <a:solidFill>
                            <a:schemeClr val="accent1">
                              <a:lumMod val="50000"/>
                            </a:schemeClr>
                          </a:solidFill>
                          <a:latin typeface="Times New Roman" panose="02020603050405020304" pitchFamily="18" charset="0"/>
                        </a:rPr>
                        <a:t>«</a:t>
                      </a:r>
                      <a:r>
                        <a:rPr lang="el-GR" sz="1600" b="1" i="1" u="none" strike="noStrike" baseline="0" dirty="0">
                          <a:solidFill>
                            <a:schemeClr val="accent1">
                              <a:lumMod val="50000"/>
                            </a:schemeClr>
                          </a:solidFill>
                          <a:latin typeface="Times New Roman" panose="02020603050405020304" pitchFamily="18" charset="0"/>
                        </a:rPr>
                        <a:t>καθοδηγούμενης διδακτικής συνδιάλεξης</a:t>
                      </a:r>
                      <a:r>
                        <a:rPr lang="el-GR" sz="1600" b="1" i="0" u="none" strike="noStrike" baseline="0" dirty="0">
                          <a:solidFill>
                            <a:schemeClr val="accent1">
                              <a:lumMod val="50000"/>
                            </a:schemeClr>
                          </a:solidFill>
                          <a:latin typeface="Times New Roman" panose="02020603050405020304" pitchFamily="18" charset="0"/>
                        </a:rPr>
                        <a:t>», </a:t>
                      </a:r>
                      <a:r>
                        <a:rPr lang="el-GR" sz="1600" b="0" i="0" u="none" strike="noStrike" baseline="0" dirty="0">
                          <a:solidFill>
                            <a:srgbClr val="000000"/>
                          </a:solidFill>
                          <a:latin typeface="Times New Roman" panose="02020603050405020304" pitchFamily="18" charset="0"/>
                        </a:rPr>
                        <a:t>όπως την όρισε ο Holmberg (1989), ανάμεσα στον φοιτητή και το εκπαιδευτικό υλικό. </a:t>
                      </a:r>
                    </a:p>
                    <a:p>
                      <a:pPr marL="285750" indent="-285750" algn="just">
                        <a:buFont typeface="Wingdings" panose="05000000000000000000" pitchFamily="2" charset="2"/>
                        <a:buChar char="ü"/>
                      </a:pP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0" i="0" u="none" strike="noStrike" baseline="0" dirty="0">
                          <a:solidFill>
                            <a:srgbClr val="000000"/>
                          </a:solidFill>
                          <a:latin typeface="Times New Roman" panose="02020603050405020304" pitchFamily="18" charset="0"/>
                        </a:rPr>
                        <a:t>Ο Moore (1989, όπ. αναφ. στους Γκιόσος, Μαυροειδής &amp; Κουτσούμπα, 2010 &amp; Γκιόσος, Κουτσούμπα &amp; Μαυροειδής, 2007) αναφέρεται σε </a:t>
                      </a:r>
                      <a:r>
                        <a:rPr lang="el-GR" sz="1600" b="1" i="0" u="none" strike="noStrike" baseline="0" dirty="0">
                          <a:solidFill>
                            <a:schemeClr val="accent1">
                              <a:lumMod val="50000"/>
                            </a:schemeClr>
                          </a:solidFill>
                          <a:latin typeface="Times New Roman" panose="02020603050405020304" pitchFamily="18" charset="0"/>
                        </a:rPr>
                        <a:t>τρία είδη </a:t>
                      </a:r>
                      <a:r>
                        <a:rPr lang="el-GR" sz="1600" b="1" i="1" u="none" strike="noStrike" baseline="0" dirty="0">
                          <a:solidFill>
                            <a:schemeClr val="accent1">
                              <a:lumMod val="50000"/>
                            </a:schemeClr>
                          </a:solidFill>
                          <a:latin typeface="Times New Roman" panose="02020603050405020304" pitchFamily="18" charset="0"/>
                        </a:rPr>
                        <a:t>αλληλεπίδρασης </a:t>
                      </a:r>
                      <a:r>
                        <a:rPr lang="el-GR" sz="1600" b="0" i="0" u="none" strike="noStrike" baseline="0" dirty="0">
                          <a:solidFill>
                            <a:schemeClr val="tx1"/>
                          </a:solidFill>
                          <a:latin typeface="Times New Roman" panose="02020603050405020304" pitchFamily="18" charset="0"/>
                        </a:rPr>
                        <a:t>που χαρακτηρίζουν την Εξ Αποστάσεως εκπαίδευση. Διακρίνονται η αλληλεπίδραση </a:t>
                      </a:r>
                      <a:r>
                        <a:rPr lang="el-GR" sz="1600" b="0" i="0" u="none" strike="noStrike" baseline="0" dirty="0">
                          <a:solidFill>
                            <a:srgbClr val="000000"/>
                          </a:solidFill>
                          <a:latin typeface="Times New Roman" panose="02020603050405020304" pitchFamily="18" charset="0"/>
                        </a:rPr>
                        <a:t>μεταξύ εκπαιδευόμενων και εκπαιδευτών, αυτή μεταξύ των εκπαιδευομένων και τέλος η </a:t>
                      </a:r>
                      <a:r>
                        <a:rPr lang="el-GR" sz="1600" b="1" i="0" u="none" strike="noStrike" baseline="0" dirty="0">
                          <a:solidFill>
                            <a:schemeClr val="accent1">
                              <a:lumMod val="50000"/>
                            </a:schemeClr>
                          </a:solidFill>
                          <a:latin typeface="Times New Roman" panose="02020603050405020304" pitchFamily="18" charset="0"/>
                        </a:rPr>
                        <a:t>αλληλεπίδραση μεταξύ εκπαιδευομένων και εκπαιδευτικού υλικού</a:t>
                      </a:r>
                      <a:r>
                        <a:rPr lang="el-GR" sz="1600" b="0" i="0" u="none" strike="noStrike" baseline="0" dirty="0">
                          <a:solidFill>
                            <a:srgbClr val="000000"/>
                          </a:solidFill>
                          <a:latin typeface="Times New Roman" panose="02020603050405020304" pitchFamily="18" charset="0"/>
                        </a:rPr>
                        <a:t>. </a:t>
                      </a:r>
                    </a:p>
                    <a:p>
                      <a:pPr marL="285750" indent="-285750" algn="just">
                        <a:buFont typeface="Wingdings" panose="05000000000000000000" pitchFamily="2" charset="2"/>
                        <a:buChar char="ü"/>
                      </a:pP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0" i="0" u="none" strike="noStrike" baseline="0" dirty="0">
                          <a:solidFill>
                            <a:srgbClr val="000000"/>
                          </a:solidFill>
                          <a:latin typeface="Times New Roman" panose="02020603050405020304" pitchFamily="18" charset="0"/>
                        </a:rPr>
                        <a:t>Τα τελευταία χρόνια οι ερευνητές πρόσθεσαν μία τέταρτη μορφή αλληλεπίδρασης, την </a:t>
                      </a:r>
                      <a:r>
                        <a:rPr lang="el-GR" sz="1600" b="1" i="1" u="none" strike="noStrike" baseline="0" dirty="0">
                          <a:solidFill>
                            <a:schemeClr val="accent1">
                              <a:lumMod val="50000"/>
                            </a:schemeClr>
                          </a:solidFill>
                          <a:latin typeface="Times New Roman" panose="02020603050405020304" pitchFamily="18" charset="0"/>
                        </a:rPr>
                        <a:t>αλληλεπίδραση εκπαιδευόμενου-διεπιφάνειας</a:t>
                      </a:r>
                      <a:r>
                        <a:rPr lang="el-GR" sz="1600" b="0" i="0" u="none" strike="noStrike" baseline="0" dirty="0">
                          <a:solidFill>
                            <a:srgbClr val="000000"/>
                          </a:solidFill>
                          <a:latin typeface="Times New Roman" panose="02020603050405020304" pitchFamily="18" charset="0"/>
                        </a:rPr>
                        <a:t>, λόγω των νέων επικοινωνιακών δομών που αναπτύχθηκαν με την τεχνολογία και οι οποίες έχουν ενσωματωθεί στα σύγχρονα διαδικτυακά μαθήματα (Μαυροειδής, Γκιόσος, &amp; Κουτσούμπα, 2014).</a:t>
                      </a:r>
                    </a:p>
                    <a:p>
                      <a:pPr marL="0" indent="0" algn="just">
                        <a:buFont typeface="Wingdings" panose="05000000000000000000" pitchFamily="2" charset="2"/>
                        <a:buNone/>
                      </a:pPr>
                      <a:endParaRPr lang="el-GR" sz="1600" b="0" i="0" u="none" strike="noStrike" baseline="0" dirty="0">
                        <a:solidFill>
                          <a:srgbClr val="000000"/>
                        </a:solidFill>
                        <a:latin typeface="Times New Roman" panose="02020603050405020304" pitchFamily="18" charset="0"/>
                      </a:endParaRPr>
                    </a:p>
                    <a:p>
                      <a:pPr marL="0" indent="0" algn="just">
                        <a:buFont typeface="Wingdings" panose="05000000000000000000" pitchFamily="2" charset="2"/>
                        <a:buNone/>
                      </a:pPr>
                      <a:r>
                        <a:rPr lang="el-GR" sz="1600" b="0" i="0" u="none" strike="noStrike" baseline="0" dirty="0">
                          <a:solidFill>
                            <a:srgbClr val="000000"/>
                          </a:solidFill>
                          <a:latin typeface="Times New Roman" panose="02020603050405020304" pitchFamily="18" charset="0"/>
                        </a:rPr>
                        <a:t> </a:t>
                      </a:r>
                      <a:endParaRPr lang="el-GR" sz="1600" b="0" dirty="0">
                        <a:solidFill>
                          <a:schemeClr val="tx1"/>
                        </a:solidFill>
                      </a:endParaRPr>
                    </a:p>
                  </a:txBody>
                  <a:tcPr>
                    <a:solidFill>
                      <a:schemeClr val="bg1"/>
                    </a:solidFill>
                  </a:tcPr>
                </a:tc>
                <a:extLst>
                  <a:ext uri="{0D108BD9-81ED-4DB2-BD59-A6C34878D82A}">
                    <a16:rowId xmlns:a16="http://schemas.microsoft.com/office/drawing/2014/main" val="2119280384"/>
                  </a:ext>
                </a:extLst>
              </a:tr>
            </a:tbl>
          </a:graphicData>
        </a:graphic>
      </p:graphicFrame>
    </p:spTree>
    <p:extLst>
      <p:ext uri="{BB962C8B-B14F-4D97-AF65-F5344CB8AC3E}">
        <p14:creationId xmlns:p14="http://schemas.microsoft.com/office/powerpoint/2010/main" val="329092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40432" y="404664"/>
            <a:ext cx="7199240" cy="576064"/>
          </a:xfrm>
        </p:spPr>
        <p:txBody>
          <a:bodyPr>
            <a:noAutofit/>
          </a:bodyPr>
          <a:lstStyle/>
          <a:p>
            <a:r>
              <a:rPr lang="el-GR" sz="2400" dirty="0"/>
              <a:t>5. Θεωρητικό Πλαίσιο (3/5)</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971600" y="1276184"/>
            <a:ext cx="7506268" cy="417200"/>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92663"/>
              <a:ext cx="7417112" cy="603494"/>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b="1" kern="1200" dirty="0">
                  <a:latin typeface="Times New Roman" panose="02020603050405020304" pitchFamily="18" charset="0"/>
                  <a:cs typeface="Times New Roman" panose="02020603050405020304" pitchFamily="18" charset="0"/>
                </a:rPr>
                <a:t>Αρχές Σχεδιασμού Εκπαιδευτικού Υλικού</a:t>
              </a:r>
            </a:p>
          </p:txBody>
        </p:sp>
      </p:grpSp>
      <p:graphicFrame>
        <p:nvGraphicFramePr>
          <p:cNvPr id="3" name="Διάγραμμα 2">
            <a:extLst>
              <a:ext uri="{FF2B5EF4-FFF2-40B4-BE49-F238E27FC236}">
                <a16:creationId xmlns:a16="http://schemas.microsoft.com/office/drawing/2014/main" id="{BB836FE3-9AF2-4649-B62C-53FBCB3959BE}"/>
              </a:ext>
            </a:extLst>
          </p:cNvPr>
          <p:cNvGraphicFramePr/>
          <p:nvPr>
            <p:extLst>
              <p:ext uri="{D42A27DB-BD31-4B8C-83A1-F6EECF244321}">
                <p14:modId xmlns:p14="http://schemas.microsoft.com/office/powerpoint/2010/main" val="884329821"/>
              </p:ext>
            </p:extLst>
          </p:nvPr>
        </p:nvGraphicFramePr>
        <p:xfrm>
          <a:off x="1364884" y="1988840"/>
          <a:ext cx="711298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Πίνακας 3">
            <a:extLst>
              <a:ext uri="{FF2B5EF4-FFF2-40B4-BE49-F238E27FC236}">
                <a16:creationId xmlns:a16="http://schemas.microsoft.com/office/drawing/2014/main" id="{97B851D4-954A-4329-8035-51B23612643E}"/>
              </a:ext>
            </a:extLst>
          </p:cNvPr>
          <p:cNvGraphicFramePr>
            <a:graphicFrameLocks noGrp="1"/>
          </p:cNvGraphicFramePr>
          <p:nvPr>
            <p:extLst>
              <p:ext uri="{D42A27DB-BD31-4B8C-83A1-F6EECF244321}">
                <p14:modId xmlns:p14="http://schemas.microsoft.com/office/powerpoint/2010/main" val="862825410"/>
              </p:ext>
            </p:extLst>
          </p:nvPr>
        </p:nvGraphicFramePr>
        <p:xfrm>
          <a:off x="726750" y="5910781"/>
          <a:ext cx="7706540" cy="370840"/>
        </p:xfrm>
        <a:graphic>
          <a:graphicData uri="http://schemas.openxmlformats.org/drawingml/2006/table">
            <a:tbl>
              <a:tblPr firstRow="1" bandRow="1">
                <a:tableStyleId>{5C22544A-7EE6-4342-B048-85BDC9FD1C3A}</a:tableStyleId>
              </a:tblPr>
              <a:tblGrid>
                <a:gridCol w="7706540">
                  <a:extLst>
                    <a:ext uri="{9D8B030D-6E8A-4147-A177-3AD203B41FA5}">
                      <a16:colId xmlns:a16="http://schemas.microsoft.com/office/drawing/2014/main" val="1160600847"/>
                    </a:ext>
                  </a:extLst>
                </a:gridCol>
              </a:tblGrid>
              <a:tr h="370840">
                <a:tc>
                  <a:txBody>
                    <a:bodyPr/>
                    <a:lstStyle/>
                    <a:p>
                      <a:r>
                        <a:rPr lang="el-GR" sz="1200" b="0" i="0" u="none" strike="noStrike" baseline="0" dirty="0">
                          <a:solidFill>
                            <a:srgbClr val="000000"/>
                          </a:solidFill>
                          <a:latin typeface="Times New Roman" panose="02020603050405020304" pitchFamily="18" charset="0"/>
                        </a:rPr>
                        <a:t>(Λιοναράκης, 2001α˙ Σοφός &amp; συν., 2015˙ </a:t>
                      </a:r>
                      <a:r>
                        <a:rPr lang="el-GR" sz="1200" b="0" i="0" u="none" strike="noStrike" baseline="0" dirty="0">
                          <a:solidFill>
                            <a:srgbClr val="000000"/>
                          </a:solidFill>
                        </a:rPr>
                        <a:t>Σουβατζόγλου, 2009</a:t>
                      </a:r>
                      <a:r>
                        <a:rPr lang="el-GR" sz="1200" b="0" i="0" u="none" strike="noStrike" baseline="0" dirty="0">
                          <a:solidFill>
                            <a:srgbClr val="000000"/>
                          </a:solidFill>
                          <a:latin typeface="Times New Roman" panose="02020603050405020304" pitchFamily="18" charset="0"/>
                        </a:rPr>
                        <a:t>˙</a:t>
                      </a:r>
                      <a:r>
                        <a:rPr lang="el-GR" sz="1200" b="0" i="0" u="none" strike="noStrike" baseline="0" dirty="0">
                          <a:solidFill>
                            <a:srgbClr val="000000"/>
                          </a:solidFill>
                        </a:rPr>
                        <a:t> Χατζηδάκη, Σπαντιδάκης και Αναστασιάδης 2014) </a:t>
                      </a:r>
                      <a:endParaRPr lang="el-GR" sz="1200" dirty="0"/>
                    </a:p>
                  </a:txBody>
                  <a:tcPr>
                    <a:solidFill>
                      <a:schemeClr val="bg1"/>
                    </a:solidFill>
                  </a:tcPr>
                </a:tc>
                <a:extLst>
                  <a:ext uri="{0D108BD9-81ED-4DB2-BD59-A6C34878D82A}">
                    <a16:rowId xmlns:a16="http://schemas.microsoft.com/office/drawing/2014/main" val="1856092125"/>
                  </a:ext>
                </a:extLst>
              </a:tr>
            </a:tbl>
          </a:graphicData>
        </a:graphic>
      </p:graphicFrame>
    </p:spTree>
    <p:extLst>
      <p:ext uri="{BB962C8B-B14F-4D97-AF65-F5344CB8AC3E}">
        <p14:creationId xmlns:p14="http://schemas.microsoft.com/office/powerpoint/2010/main" val="205792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95854" y="347671"/>
            <a:ext cx="7199240" cy="576064"/>
          </a:xfrm>
        </p:spPr>
        <p:txBody>
          <a:bodyPr>
            <a:noAutofit/>
          </a:bodyPr>
          <a:lstStyle/>
          <a:p>
            <a:r>
              <a:rPr lang="el-GR" sz="2400" dirty="0"/>
              <a:t>5. Θεωρητικό Πλαίσιο (4/5)</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767971" y="1018676"/>
            <a:ext cx="7506268" cy="633057"/>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137173"/>
              <a:ext cx="7417112" cy="426923"/>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Aft>
                  <a:spcPct val="35000"/>
                </a:spcAft>
              </a:pPr>
              <a:r>
                <a:rPr lang="el-GR" sz="1800" b="1" dirty="0">
                  <a:latin typeface="Times New Roman" panose="02020603050405020304" pitchFamily="18" charset="0"/>
                  <a:ea typeface="Times New Roman" panose="02020603050405020304" pitchFamily="18" charset="0"/>
                </a:rPr>
                <a:t>Ε</a:t>
              </a:r>
              <a:r>
                <a:rPr lang="fr-FR" sz="1800" b="1" dirty="0">
                  <a:latin typeface="Times New Roman" panose="02020603050405020304" pitchFamily="18" charset="0"/>
                  <a:ea typeface="Times New Roman" panose="02020603050405020304" pitchFamily="18" charset="0"/>
                </a:rPr>
                <a:t>π</a:t>
              </a:r>
              <a:r>
                <a:rPr lang="fr-FR" sz="1800" b="1" dirty="0" err="1">
                  <a:latin typeface="Times New Roman" panose="02020603050405020304" pitchFamily="18" charset="0"/>
                  <a:ea typeface="Times New Roman" panose="02020603050405020304" pitchFamily="18" charset="0"/>
                </a:rPr>
                <a:t>ιμόρφωση</a:t>
              </a:r>
              <a:r>
                <a:rPr lang="fr-FR" sz="1800" b="1" dirty="0">
                  <a:latin typeface="Times New Roman" panose="02020603050405020304" pitchFamily="18" charset="0"/>
                  <a:ea typeface="Times New Roman" panose="02020603050405020304" pitchFamily="18" charset="0"/>
                </a:rPr>
                <a:t> </a:t>
              </a:r>
              <a:r>
                <a:rPr lang="fr-FR" sz="1800" b="1" dirty="0" err="1">
                  <a:latin typeface="Times New Roman" panose="02020603050405020304" pitchFamily="18" charset="0"/>
                  <a:ea typeface="Times New Roman" panose="02020603050405020304" pitchFamily="18" charset="0"/>
                </a:rPr>
                <a:t>εκ</a:t>
              </a:r>
              <a:r>
                <a:rPr lang="fr-FR" sz="1800" b="1" dirty="0">
                  <a:latin typeface="Times New Roman" panose="02020603050405020304" pitchFamily="18" charset="0"/>
                  <a:ea typeface="Times New Roman" panose="02020603050405020304" pitchFamily="18" charset="0"/>
                </a:rPr>
                <a:t>παιδευτικών </a:t>
              </a:r>
              <a:r>
                <a:rPr lang="el-GR" sz="1800" b="1" dirty="0">
                  <a:latin typeface="Times New Roman" panose="02020603050405020304" pitchFamily="18" charset="0"/>
                  <a:ea typeface="Times New Roman" panose="02020603050405020304" pitchFamily="18" charset="0"/>
                </a:rPr>
                <a:t>με την αξιοποίηση</a:t>
              </a:r>
              <a:r>
                <a:rPr lang="fr-FR" sz="1800" b="1" dirty="0">
                  <a:latin typeface="Times New Roman" panose="02020603050405020304" pitchFamily="18" charset="0"/>
                  <a:ea typeface="Times New Roman" panose="02020603050405020304" pitchFamily="18" charset="0"/>
                </a:rPr>
                <a:t> </a:t>
              </a:r>
              <a:r>
                <a:rPr lang="fr-FR" sz="1800" b="1" dirty="0" err="1">
                  <a:latin typeface="Times New Roman" panose="02020603050405020304" pitchFamily="18" charset="0"/>
                  <a:ea typeface="Times New Roman" panose="02020603050405020304" pitchFamily="18" charset="0"/>
                </a:rPr>
                <a:t>δι</a:t>
              </a:r>
              <a:r>
                <a:rPr lang="fr-FR" sz="1800" b="1" dirty="0">
                  <a:latin typeface="Times New Roman" panose="02020603050405020304" pitchFamily="18" charset="0"/>
                  <a:ea typeface="Times New Roman" panose="02020603050405020304" pitchFamily="18" charset="0"/>
                </a:rPr>
                <a:t>αδικτυακ</a:t>
              </a:r>
              <a:r>
                <a:rPr lang="el-GR" sz="1800" b="1" dirty="0" err="1">
                  <a:latin typeface="Times New Roman" panose="02020603050405020304" pitchFamily="18" charset="0"/>
                  <a:ea typeface="Times New Roman" panose="02020603050405020304" pitchFamily="18" charset="0"/>
                </a:rPr>
                <a:t>ών</a:t>
              </a:r>
              <a:r>
                <a:rPr lang="fr-FR" sz="1800" b="1" dirty="0">
                  <a:latin typeface="Times New Roman" panose="02020603050405020304" pitchFamily="18" charset="0"/>
                  <a:ea typeface="Times New Roman" panose="02020603050405020304" pitchFamily="18" charset="0"/>
                </a:rPr>
                <a:t> π</a:t>
              </a:r>
              <a:r>
                <a:rPr lang="fr-FR" sz="1800" b="1" dirty="0" err="1">
                  <a:latin typeface="Times New Roman" panose="02020603050405020304" pitchFamily="18" charset="0"/>
                  <a:ea typeface="Times New Roman" panose="02020603050405020304" pitchFamily="18" charset="0"/>
                </a:rPr>
                <a:t>ερι</a:t>
              </a:r>
              <a:r>
                <a:rPr lang="fr-FR" sz="1800" b="1" dirty="0">
                  <a:latin typeface="Times New Roman" panose="02020603050405020304" pitchFamily="18" charset="0"/>
                  <a:ea typeface="Times New Roman" panose="02020603050405020304" pitchFamily="18" charset="0"/>
                </a:rPr>
                <a:t>β</a:t>
              </a:r>
              <a:r>
                <a:rPr lang="el-GR" sz="1800" b="1" dirty="0" err="1">
                  <a:latin typeface="Times New Roman" panose="02020603050405020304" pitchFamily="18" charset="0"/>
                  <a:ea typeface="Times New Roman" panose="02020603050405020304" pitchFamily="18" charset="0"/>
                </a:rPr>
                <a:t>αλλόντων</a:t>
              </a:r>
              <a:endParaRPr lang="el-GR" sz="1800" b="1" kern="1200" dirty="0">
                <a:latin typeface="Times New Roman" panose="02020603050405020304" pitchFamily="18" charset="0"/>
                <a:cs typeface="Times New Roman" panose="02020603050405020304" pitchFamily="18" charset="0"/>
              </a:endParaRPr>
            </a:p>
          </p:txBody>
        </p:sp>
      </p:grpSp>
      <p:graphicFrame>
        <p:nvGraphicFramePr>
          <p:cNvPr id="8" name="Πίνακας 7">
            <a:extLst>
              <a:ext uri="{FF2B5EF4-FFF2-40B4-BE49-F238E27FC236}">
                <a16:creationId xmlns:a16="http://schemas.microsoft.com/office/drawing/2014/main" id="{5E301456-C43E-49B1-9D5A-B1A115D0E348}"/>
              </a:ext>
            </a:extLst>
          </p:cNvPr>
          <p:cNvGraphicFramePr>
            <a:graphicFrameLocks noGrp="1"/>
          </p:cNvGraphicFramePr>
          <p:nvPr>
            <p:extLst>
              <p:ext uri="{D42A27DB-BD31-4B8C-83A1-F6EECF244321}">
                <p14:modId xmlns:p14="http://schemas.microsoft.com/office/powerpoint/2010/main" val="1545937154"/>
              </p:ext>
            </p:extLst>
          </p:nvPr>
        </p:nvGraphicFramePr>
        <p:xfrm>
          <a:off x="767971" y="1651733"/>
          <a:ext cx="7839518" cy="4968240"/>
        </p:xfrm>
        <a:graphic>
          <a:graphicData uri="http://schemas.openxmlformats.org/drawingml/2006/table">
            <a:tbl>
              <a:tblPr firstRow="1" bandRow="1">
                <a:tableStyleId>{5C22544A-7EE6-4342-B048-85BDC9FD1C3A}</a:tableStyleId>
              </a:tblPr>
              <a:tblGrid>
                <a:gridCol w="7839518">
                  <a:extLst>
                    <a:ext uri="{9D8B030D-6E8A-4147-A177-3AD203B41FA5}">
                      <a16:colId xmlns:a16="http://schemas.microsoft.com/office/drawing/2014/main" val="1508350326"/>
                    </a:ext>
                  </a:extLst>
                </a:gridCol>
              </a:tblGrid>
              <a:tr h="4916416">
                <a:tc>
                  <a:txBody>
                    <a:bodyPr/>
                    <a:lstStyle/>
                    <a:p>
                      <a:pPr marL="285750" indent="-285750" algn="just">
                        <a:buFont typeface="Wingdings" panose="05000000000000000000" pitchFamily="2" charset="2"/>
                        <a:buChar char="ü"/>
                      </a:pPr>
                      <a:r>
                        <a:rPr lang="el-GR" sz="1600" dirty="0">
                          <a:effectLst/>
                          <a:latin typeface="Times New Roman" panose="02020603050405020304" pitchFamily="18" charset="0"/>
                          <a:ea typeface="Times New Roman" panose="02020603050405020304" pitchFamily="18" charset="0"/>
                        </a:rPr>
                        <a:t>Επιμόρφωσης</a:t>
                      </a: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1" i="1" u="none" strike="noStrike" baseline="0" dirty="0">
                          <a:solidFill>
                            <a:schemeClr val="accent1">
                              <a:lumMod val="50000"/>
                            </a:schemeClr>
                          </a:solidFill>
                          <a:latin typeface="Times New Roman" panose="02020603050405020304" pitchFamily="18" charset="0"/>
                        </a:rPr>
                        <a:t>Μείζον Πρόγραμμα Επιμόρφωσης</a:t>
                      </a:r>
                      <a:r>
                        <a:rPr lang="el-GR" sz="1600" b="0" i="0" u="none" strike="noStrike" baseline="0" dirty="0">
                          <a:solidFill>
                            <a:srgbClr val="000000"/>
                          </a:solidFill>
                          <a:latin typeface="Times New Roman" panose="02020603050405020304" pitchFamily="18" charset="0"/>
                        </a:rPr>
                        <a:t>: Μικτός τρόπος μάθησης (</a:t>
                      </a:r>
                      <a:r>
                        <a:rPr lang="el-GR" sz="1600" b="0" i="0" u="none" strike="noStrike" baseline="0" dirty="0" err="1">
                          <a:solidFill>
                            <a:srgbClr val="000000"/>
                          </a:solidFill>
                          <a:latin typeface="Times New Roman" panose="02020603050405020304" pitchFamily="18" charset="0"/>
                        </a:rPr>
                        <a:t>Blended</a:t>
                      </a:r>
                      <a:r>
                        <a:rPr lang="el-GR" sz="1600" b="0" i="0" u="none" strike="noStrike" baseline="0" dirty="0">
                          <a:solidFill>
                            <a:srgbClr val="000000"/>
                          </a:solidFill>
                          <a:latin typeface="Times New Roman" panose="02020603050405020304" pitchFamily="18" charset="0"/>
                        </a:rPr>
                        <a:t> Learning) με δια ζώσης και εξ αποστάσεως συνεδρίες (Μπιρμπίλη, 2011˙Αναστασιάδης, 2011)</a:t>
                      </a:r>
                    </a:p>
                    <a:p>
                      <a:pPr marL="0" indent="0" algn="just">
                        <a:buFont typeface="Wingdings" panose="05000000000000000000" pitchFamily="2" charset="2"/>
                        <a:buNone/>
                      </a:pP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1" i="1" u="none" strike="noStrike" baseline="0" dirty="0">
                          <a:solidFill>
                            <a:schemeClr val="accent1">
                              <a:lumMod val="50000"/>
                            </a:schemeClr>
                          </a:solidFill>
                          <a:latin typeface="Times New Roman" panose="02020603050405020304" pitchFamily="18" charset="0"/>
                        </a:rPr>
                        <a:t>Επιμόρφωση Εκπαιδευτικών της Ομογένεια</a:t>
                      </a:r>
                      <a:r>
                        <a:rPr lang="el-GR" sz="1600" b="1" i="0" u="none" strike="noStrike" baseline="0" dirty="0">
                          <a:solidFill>
                            <a:schemeClr val="accent1">
                              <a:lumMod val="50000"/>
                            </a:schemeClr>
                          </a:solidFill>
                          <a:latin typeface="Times New Roman" panose="02020603050405020304" pitchFamily="18" charset="0"/>
                        </a:rPr>
                        <a:t>ς </a:t>
                      </a:r>
                      <a:r>
                        <a:rPr lang="el-GR" sz="1600" b="0" i="0" u="none" strike="noStrike" baseline="0" dirty="0">
                          <a:solidFill>
                            <a:srgbClr val="000000"/>
                          </a:solidFill>
                          <a:latin typeface="Times New Roman" panose="02020603050405020304" pitchFamily="18" charset="0"/>
                        </a:rPr>
                        <a:t>(2011-2014): Η παιδαγωγική προσέγγιση στηρίζεται σε τρεις πυλώνες, στις αρχές της εκπαίδευσης ενηλίκων, στην ανάπτυξη του κριτικού στοχασμού και στις αρχές της Εξ Αποστάσεως Εκπαίδευσης (Αναστασιάδης, 2014). </a:t>
                      </a:r>
                    </a:p>
                    <a:p>
                      <a:pPr marL="285750" indent="-285750" algn="just">
                        <a:buFont typeface="Wingdings" panose="05000000000000000000" pitchFamily="2" charset="2"/>
                        <a:buChar char="ü"/>
                      </a:pP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0" i="0" u="none" strike="noStrike" baseline="0" dirty="0">
                          <a:solidFill>
                            <a:srgbClr val="000000"/>
                          </a:solidFill>
                          <a:latin typeface="Times New Roman" panose="02020603050405020304" pitchFamily="18" charset="0"/>
                        </a:rPr>
                        <a:t>Πρόγραμμα </a:t>
                      </a:r>
                      <a:r>
                        <a:rPr lang="el-GR" sz="1600" b="1" i="1" u="none" strike="noStrike" baseline="0" dirty="0">
                          <a:solidFill>
                            <a:schemeClr val="accent1">
                              <a:lumMod val="50000"/>
                            </a:schemeClr>
                          </a:solidFill>
                          <a:latin typeface="Times New Roman" panose="02020603050405020304" pitchFamily="18" charset="0"/>
                        </a:rPr>
                        <a:t>επιμόρφωσης εκπαιδευτικών της Ανατολικής Μακεδονίας, Θράκης</a:t>
                      </a:r>
                      <a:r>
                        <a:rPr lang="el-GR" sz="1600" b="0" i="1" u="none" strike="noStrike" baseline="0" dirty="0">
                          <a:solidFill>
                            <a:srgbClr val="000000"/>
                          </a:solidFill>
                          <a:latin typeface="Times New Roman" panose="02020603050405020304" pitchFamily="18" charset="0"/>
                        </a:rPr>
                        <a:t> </a:t>
                      </a:r>
                      <a:r>
                        <a:rPr lang="el-GR" sz="1600" b="0" i="0" u="none" strike="noStrike" baseline="0" dirty="0">
                          <a:solidFill>
                            <a:srgbClr val="000000"/>
                          </a:solidFill>
                          <a:latin typeface="Times New Roman" panose="02020603050405020304" pitchFamily="18" charset="0"/>
                        </a:rPr>
                        <a:t>και Ηπείρου ήταν η Εξ Αποστάσεως Επιμόρφωση σε θέματα διαχείρισης της πολυπολιτισμικότητας και της χρήσης βίας στο σχολικό περιβάλλον: Μικτή μάθηση (</a:t>
                      </a:r>
                      <a:r>
                        <a:rPr lang="el-GR" sz="1600" b="0" i="0" u="none" strike="noStrike" baseline="0" dirty="0" err="1">
                          <a:solidFill>
                            <a:srgbClr val="000000"/>
                          </a:solidFill>
                          <a:latin typeface="Times New Roman" panose="02020603050405020304" pitchFamily="18" charset="0"/>
                        </a:rPr>
                        <a:t>Blended</a:t>
                      </a:r>
                      <a:r>
                        <a:rPr lang="el-GR" sz="1600" b="0" i="0" u="none" strike="noStrike" baseline="0" dirty="0">
                          <a:solidFill>
                            <a:srgbClr val="000000"/>
                          </a:solidFill>
                          <a:latin typeface="Times New Roman" panose="02020603050405020304" pitchFamily="18" charset="0"/>
                        </a:rPr>
                        <a:t> Learning), με ασύγχρονη και σύγχρονη Εξ Αποστάσεως εκπαίδευση (Μουζάκης κ. συν., 2009).</a:t>
                      </a:r>
                    </a:p>
                    <a:p>
                      <a:pPr marL="285750" indent="-285750" algn="just">
                        <a:buFont typeface="Wingdings" panose="05000000000000000000" pitchFamily="2" charset="2"/>
                        <a:buChar char="ü"/>
                      </a:pP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0" i="0" u="none" strike="noStrike" baseline="0" dirty="0">
                          <a:solidFill>
                            <a:srgbClr val="000000"/>
                          </a:solidFill>
                          <a:latin typeface="Times New Roman" panose="02020603050405020304" pitchFamily="18" charset="0"/>
                        </a:rPr>
                        <a:t>Ηλεκτρονικό ασύγχρονο μάθημα «</a:t>
                      </a:r>
                      <a:r>
                        <a:rPr lang="el-GR" sz="1600" b="1" i="1" u="none" strike="noStrike" baseline="0" dirty="0">
                          <a:solidFill>
                            <a:schemeClr val="accent1">
                              <a:lumMod val="50000"/>
                            </a:schemeClr>
                          </a:solidFill>
                          <a:latin typeface="Times New Roman" panose="02020603050405020304" pitchFamily="18" charset="0"/>
                        </a:rPr>
                        <a:t>Διαδικτυακά εκπαιδευτικά εργαλεία στη διδασκαλία γλωσσικών μαθημάτων»</a:t>
                      </a:r>
                      <a:r>
                        <a:rPr lang="el-GR" sz="1600" b="0" i="0" u="none" strike="noStrike" baseline="0" dirty="0">
                          <a:solidFill>
                            <a:srgbClr val="000000"/>
                          </a:solidFill>
                          <a:latin typeface="Times New Roman" panose="02020603050405020304" pitchFamily="18" charset="0"/>
                        </a:rPr>
                        <a:t>: Θεωρήθηκε το Mooc ως μία εναλλακτική και αξιόπιστη λύση για την επαγγελματική κατάρτιση των εκπαιδευτικών (</a:t>
                      </a:r>
                      <a:r>
                        <a:rPr lang="el-GR" sz="1600" b="0" i="0" u="none" strike="noStrike" baseline="0" dirty="0" err="1">
                          <a:solidFill>
                            <a:srgbClr val="000000"/>
                          </a:solidFill>
                          <a:latin typeface="Times New Roman" panose="02020603050405020304" pitchFamily="18" charset="0"/>
                        </a:rPr>
                        <a:t>Koukis</a:t>
                      </a:r>
                      <a:r>
                        <a:rPr lang="el-GR" sz="1600" b="0" i="0" u="none" strike="noStrike" baseline="0" dirty="0">
                          <a:solidFill>
                            <a:srgbClr val="000000"/>
                          </a:solidFill>
                          <a:latin typeface="Times New Roman" panose="02020603050405020304" pitchFamily="18" charset="0"/>
                        </a:rPr>
                        <a:t> &amp; </a:t>
                      </a:r>
                      <a:r>
                        <a:rPr lang="el-GR" sz="1600" b="0" i="0" u="none" strike="noStrike" baseline="0" dirty="0" err="1">
                          <a:solidFill>
                            <a:srgbClr val="000000"/>
                          </a:solidFill>
                          <a:latin typeface="Times New Roman" panose="02020603050405020304" pitchFamily="18" charset="0"/>
                        </a:rPr>
                        <a:t>Jimoyiannis</a:t>
                      </a:r>
                      <a:r>
                        <a:rPr lang="el-GR" sz="1600" b="0" i="0" u="none" strike="noStrike" baseline="0" dirty="0">
                          <a:solidFill>
                            <a:srgbClr val="000000"/>
                          </a:solidFill>
                          <a:latin typeface="Times New Roman" panose="02020603050405020304" pitchFamily="18" charset="0"/>
                        </a:rPr>
                        <a:t>, 2018˙ </a:t>
                      </a:r>
                      <a:r>
                        <a:rPr lang="el-GR" sz="1600" b="0" i="0" u="none" strike="noStrike" baseline="0" dirty="0" err="1">
                          <a:solidFill>
                            <a:srgbClr val="000000"/>
                          </a:solidFill>
                          <a:latin typeface="Times New Roman" panose="02020603050405020304" pitchFamily="18" charset="0"/>
                        </a:rPr>
                        <a:t>Koukis</a:t>
                      </a:r>
                      <a:r>
                        <a:rPr lang="el-GR" sz="1600" b="0" i="0" u="none" strike="noStrike" baseline="0" dirty="0">
                          <a:solidFill>
                            <a:srgbClr val="000000"/>
                          </a:solidFill>
                          <a:latin typeface="Times New Roman" panose="02020603050405020304" pitchFamily="18" charset="0"/>
                        </a:rPr>
                        <a:t> &amp; </a:t>
                      </a:r>
                      <a:r>
                        <a:rPr lang="el-GR" sz="1600" b="0" i="0" u="none" strike="noStrike" baseline="0" dirty="0" err="1">
                          <a:solidFill>
                            <a:srgbClr val="000000"/>
                          </a:solidFill>
                          <a:latin typeface="Times New Roman" panose="02020603050405020304" pitchFamily="18" charset="0"/>
                        </a:rPr>
                        <a:t>Jimoyiannis</a:t>
                      </a:r>
                      <a:r>
                        <a:rPr lang="el-GR" sz="1600" b="0" i="0" u="none" strike="noStrike" baseline="0" dirty="0">
                          <a:solidFill>
                            <a:srgbClr val="000000"/>
                          </a:solidFill>
                          <a:latin typeface="Times New Roman" panose="02020603050405020304" pitchFamily="18" charset="0"/>
                        </a:rPr>
                        <a:t>, 2017)</a:t>
                      </a:r>
                    </a:p>
                    <a:p>
                      <a:pPr marL="0" indent="0" algn="just">
                        <a:buFont typeface="Wingdings" panose="05000000000000000000" pitchFamily="2" charset="2"/>
                        <a:buNone/>
                      </a:pPr>
                      <a:r>
                        <a:rPr lang="el-GR" sz="1600" b="0" i="0" u="none" strike="noStrike" baseline="0" dirty="0">
                          <a:solidFill>
                            <a:srgbClr val="000000"/>
                          </a:solidFill>
                          <a:latin typeface="Times New Roman" panose="02020603050405020304" pitchFamily="18" charset="0"/>
                        </a:rPr>
                        <a:t> </a:t>
                      </a:r>
                      <a:endParaRPr lang="el-GR" sz="1600" b="0" dirty="0">
                        <a:solidFill>
                          <a:schemeClr val="tx1"/>
                        </a:solidFill>
                      </a:endParaRPr>
                    </a:p>
                  </a:txBody>
                  <a:tcPr>
                    <a:solidFill>
                      <a:schemeClr val="bg1"/>
                    </a:solidFill>
                  </a:tcPr>
                </a:tc>
                <a:extLst>
                  <a:ext uri="{0D108BD9-81ED-4DB2-BD59-A6C34878D82A}">
                    <a16:rowId xmlns:a16="http://schemas.microsoft.com/office/drawing/2014/main" val="2119280384"/>
                  </a:ext>
                </a:extLst>
              </a:tr>
            </a:tbl>
          </a:graphicData>
        </a:graphic>
      </p:graphicFrame>
    </p:spTree>
    <p:extLst>
      <p:ext uri="{BB962C8B-B14F-4D97-AF65-F5344CB8AC3E}">
        <p14:creationId xmlns:p14="http://schemas.microsoft.com/office/powerpoint/2010/main" val="162241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95854" y="347671"/>
            <a:ext cx="7199240" cy="576064"/>
          </a:xfrm>
        </p:spPr>
        <p:txBody>
          <a:bodyPr>
            <a:noAutofit/>
          </a:bodyPr>
          <a:lstStyle/>
          <a:p>
            <a:r>
              <a:rPr lang="el-GR" sz="2400" dirty="0"/>
              <a:t>5. Θεωρητικό Πλαίσιο (5/5)</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979174" y="1340768"/>
            <a:ext cx="7506268" cy="633057"/>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137173"/>
              <a:ext cx="7417112" cy="426923"/>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Aft>
                  <a:spcPct val="35000"/>
                </a:spcAft>
              </a:pPr>
              <a:r>
                <a:rPr lang="el-GR" sz="3200" b="1" dirty="0">
                  <a:latin typeface="Times New Roman" panose="02020603050405020304" pitchFamily="18" charset="0"/>
                  <a:ea typeface="Times New Roman" panose="02020603050405020304" pitchFamily="18" charset="0"/>
                </a:rPr>
                <a:t>Διαφοροποιημένη Διδασκαλία</a:t>
              </a:r>
              <a:endParaRPr lang="el-GR" sz="3200" b="1" kern="1200" dirty="0">
                <a:latin typeface="Times New Roman" panose="02020603050405020304" pitchFamily="18" charset="0"/>
                <a:cs typeface="Times New Roman" panose="02020603050405020304" pitchFamily="18" charset="0"/>
              </a:endParaRPr>
            </a:p>
          </p:txBody>
        </p:sp>
      </p:grpSp>
      <p:graphicFrame>
        <p:nvGraphicFramePr>
          <p:cNvPr id="8" name="Πίνακας 7">
            <a:extLst>
              <a:ext uri="{FF2B5EF4-FFF2-40B4-BE49-F238E27FC236}">
                <a16:creationId xmlns:a16="http://schemas.microsoft.com/office/drawing/2014/main" id="{5E301456-C43E-49B1-9D5A-B1A115D0E348}"/>
              </a:ext>
            </a:extLst>
          </p:cNvPr>
          <p:cNvGraphicFramePr>
            <a:graphicFrameLocks noGrp="1"/>
          </p:cNvGraphicFramePr>
          <p:nvPr>
            <p:extLst>
              <p:ext uri="{D42A27DB-BD31-4B8C-83A1-F6EECF244321}">
                <p14:modId xmlns:p14="http://schemas.microsoft.com/office/powerpoint/2010/main" val="1697917361"/>
              </p:ext>
            </p:extLst>
          </p:nvPr>
        </p:nvGraphicFramePr>
        <p:xfrm>
          <a:off x="827584" y="2068765"/>
          <a:ext cx="7824483" cy="4724400"/>
        </p:xfrm>
        <a:graphic>
          <a:graphicData uri="http://schemas.openxmlformats.org/drawingml/2006/table">
            <a:tbl>
              <a:tblPr firstRow="1" bandRow="1">
                <a:tableStyleId>{5C22544A-7EE6-4342-B048-85BDC9FD1C3A}</a:tableStyleId>
              </a:tblPr>
              <a:tblGrid>
                <a:gridCol w="7824483">
                  <a:extLst>
                    <a:ext uri="{9D8B030D-6E8A-4147-A177-3AD203B41FA5}">
                      <a16:colId xmlns:a16="http://schemas.microsoft.com/office/drawing/2014/main" val="1508350326"/>
                    </a:ext>
                  </a:extLst>
                </a:gridCol>
              </a:tblGrid>
              <a:tr h="4441564">
                <a:tc>
                  <a:txBody>
                    <a:bodyPr/>
                    <a:lstStyle/>
                    <a:p>
                      <a:pPr marL="285750" indent="-285750" algn="just">
                        <a:buFont typeface="Wingdings" panose="05000000000000000000" pitchFamily="2" charset="2"/>
                        <a:buChar char="ü"/>
                      </a:pPr>
                      <a:r>
                        <a:rPr lang="el-GR" sz="1600" dirty="0">
                          <a:effectLst/>
                          <a:latin typeface="Times New Roman" panose="02020603050405020304" pitchFamily="18" charset="0"/>
                          <a:ea typeface="Times New Roman" panose="02020603050405020304" pitchFamily="18" charset="0"/>
                        </a:rPr>
                        <a:t>Επιμόρφωσης</a:t>
                      </a: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0" i="0" u="none" strike="noStrike" baseline="0" dirty="0">
                          <a:solidFill>
                            <a:srgbClr val="000000"/>
                          </a:solidFill>
                          <a:latin typeface="Times New Roman" panose="02020603050405020304" pitchFamily="18" charset="0"/>
                        </a:rPr>
                        <a:t> Σύμφωνα μάλιστα με τη διακήρυξη της Σαλαμάνκας στο παγκόσμιο συνέδριο της </a:t>
                      </a:r>
                      <a:r>
                        <a:rPr lang="el-GR" sz="1600" b="1" i="0" u="none" strike="noStrike" baseline="0" dirty="0">
                          <a:solidFill>
                            <a:schemeClr val="accent1">
                              <a:lumMod val="50000"/>
                            </a:schemeClr>
                          </a:solidFill>
                          <a:latin typeface="Times New Roman" panose="02020603050405020304" pitchFamily="18" charset="0"/>
                        </a:rPr>
                        <a:t>Unesco</a:t>
                      </a:r>
                      <a:r>
                        <a:rPr lang="el-GR" sz="1600" b="0" i="0" u="none" strike="noStrike" baseline="0" dirty="0">
                          <a:solidFill>
                            <a:srgbClr val="000000"/>
                          </a:solidFill>
                          <a:latin typeface="Times New Roman" panose="02020603050405020304" pitchFamily="18" charset="0"/>
                        </a:rPr>
                        <a:t> (2009, σ.8, όπ. αναφ. στους Λαμπροπούλου &amp; συν., 2015): «</a:t>
                      </a:r>
                      <a:r>
                        <a:rPr lang="el-GR" sz="1600" b="0" i="1" u="none" strike="noStrike" baseline="0" dirty="0">
                          <a:solidFill>
                            <a:srgbClr val="000000"/>
                          </a:solidFill>
                          <a:latin typeface="Times New Roman" panose="02020603050405020304" pitchFamily="18" charset="0"/>
                        </a:rPr>
                        <a:t>Κάθε παιδί έχει μοναδικά χαρακτηριστικά, ενδιαφέροντα, ικανότητες και μαθησιακές ανάγκες. Ο σχεδιασμός εκπαιδευτικών συστημάτων και η εφαρμογή εκπαιδευτικών προγραμμάτων πρέπει να λαμβάνουν υπόψη το ευρύ φάσμα των διαφορετικών αυτών χαρακτηριστικών και αναγκών».</a:t>
                      </a:r>
                    </a:p>
                    <a:p>
                      <a:pPr marL="285750" indent="-285750" algn="just">
                        <a:buFont typeface="Wingdings" panose="05000000000000000000" pitchFamily="2" charset="2"/>
                        <a:buChar char="ü"/>
                      </a:pPr>
                      <a:endParaRPr lang="el-GR" sz="1600" b="0" i="1"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0" i="0" u="none" strike="noStrike" baseline="0" dirty="0">
                          <a:solidFill>
                            <a:srgbClr val="000000"/>
                          </a:solidFill>
                          <a:latin typeface="Times New Roman" panose="02020603050405020304" pitchFamily="18" charset="0"/>
                        </a:rPr>
                        <a:t>Η διαφοροποιημένη παιδαγωγική </a:t>
                      </a:r>
                      <a:r>
                        <a:rPr lang="el-GR" sz="1600" b="1" i="0" u="none" strike="noStrike" baseline="0" dirty="0">
                          <a:solidFill>
                            <a:schemeClr val="accent1">
                              <a:lumMod val="50000"/>
                            </a:schemeClr>
                          </a:solidFill>
                          <a:latin typeface="Times New Roman" panose="02020603050405020304" pitchFamily="18" charset="0"/>
                        </a:rPr>
                        <a:t>αποτελεί ανάγκη </a:t>
                      </a:r>
                      <a:r>
                        <a:rPr lang="el-GR" sz="1600" b="0" i="0" u="none" strike="noStrike" baseline="0" dirty="0">
                          <a:solidFill>
                            <a:srgbClr val="000000"/>
                          </a:solidFill>
                          <a:latin typeface="Times New Roman" panose="02020603050405020304" pitchFamily="18" charset="0"/>
                        </a:rPr>
                        <a:t>για να αντιμετωπιστεί, τόσο η ετερογενής σύνθεση κάθε τάξης, όσο και η σχολική αποτυχία αρκετά σημαντικού αριθμού παιδιών. </a:t>
                      </a:r>
                    </a:p>
                    <a:p>
                      <a:pPr marL="285750" indent="-285750" algn="just">
                        <a:buFont typeface="Wingdings" panose="05000000000000000000" pitchFamily="2" charset="2"/>
                        <a:buChar char="ü"/>
                      </a:pP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1600" b="0" i="0" u="none" strike="noStrike" baseline="0" dirty="0">
                          <a:solidFill>
                            <a:srgbClr val="000000"/>
                          </a:solidFill>
                          <a:latin typeface="Times New Roman" panose="02020603050405020304" pitchFamily="18" charset="0"/>
                        </a:rPr>
                        <a:t>Σύμφωνα με την </a:t>
                      </a:r>
                      <a:r>
                        <a:rPr lang="el-GR" sz="1600" b="0" i="0" u="none" strike="noStrike" baseline="0" dirty="0" err="1">
                          <a:solidFill>
                            <a:srgbClr val="000000"/>
                          </a:solidFill>
                          <a:latin typeface="Times New Roman" panose="02020603050405020304" pitchFamily="18" charset="0"/>
                        </a:rPr>
                        <a:t>Τomlinson</a:t>
                      </a:r>
                      <a:r>
                        <a:rPr lang="el-GR" sz="1600" b="0" i="0" u="none" strike="noStrike" baseline="0" dirty="0">
                          <a:solidFill>
                            <a:srgbClr val="000000"/>
                          </a:solidFill>
                          <a:latin typeface="Times New Roman" panose="02020603050405020304" pitchFamily="18" charset="0"/>
                        </a:rPr>
                        <a:t> (1999, όπ. αναφ. στους Σπαντιδάκη &amp; Βασαρμίδου, 2014) κάθε εκπαιδευτικός οφείλει, σε ένα διαφοροποιημένο πρόγραμμα σπουδών, </a:t>
                      </a:r>
                      <a:r>
                        <a:rPr lang="el-GR" sz="1600" b="0" i="1" u="none" strike="noStrike" baseline="0" dirty="0">
                          <a:solidFill>
                            <a:srgbClr val="000000"/>
                          </a:solidFill>
                          <a:latin typeface="Times New Roman" panose="02020603050405020304" pitchFamily="18" charset="0"/>
                        </a:rPr>
                        <a:t>«να διαφοροποιεί το </a:t>
                      </a:r>
                      <a:r>
                        <a:rPr lang="el-GR" sz="1600" b="1" i="1" u="none" strike="noStrike" baseline="0" dirty="0">
                          <a:solidFill>
                            <a:schemeClr val="accent1">
                              <a:lumMod val="50000"/>
                            </a:schemeClr>
                          </a:solidFill>
                          <a:latin typeface="Times New Roman" panose="02020603050405020304" pitchFamily="18" charset="0"/>
                        </a:rPr>
                        <a:t>περιεχόμενο</a:t>
                      </a:r>
                      <a:r>
                        <a:rPr lang="el-GR" sz="1600" b="0" i="1" u="none" strike="noStrike" baseline="0" dirty="0">
                          <a:solidFill>
                            <a:srgbClr val="000000"/>
                          </a:solidFill>
                          <a:latin typeface="Times New Roman" panose="02020603050405020304" pitchFamily="18" charset="0"/>
                        </a:rPr>
                        <a:t>, το </a:t>
                      </a:r>
                      <a:r>
                        <a:rPr lang="el-GR" sz="1600" b="1" i="1" u="none" strike="noStrike" baseline="0" dirty="0">
                          <a:solidFill>
                            <a:schemeClr val="accent1">
                              <a:lumMod val="50000"/>
                            </a:schemeClr>
                          </a:solidFill>
                          <a:latin typeface="Times New Roman" panose="02020603050405020304" pitchFamily="18" charset="0"/>
                        </a:rPr>
                        <a:t>προϊόν</a:t>
                      </a:r>
                      <a:r>
                        <a:rPr lang="el-GR" sz="1600" b="0" i="1" u="none" strike="noStrike" baseline="0" dirty="0">
                          <a:solidFill>
                            <a:srgbClr val="000000"/>
                          </a:solidFill>
                          <a:latin typeface="Times New Roman" panose="02020603050405020304" pitchFamily="18" charset="0"/>
                        </a:rPr>
                        <a:t>, τη </a:t>
                      </a:r>
                      <a:r>
                        <a:rPr lang="el-GR" sz="1600" b="1" i="1" u="none" strike="noStrike" baseline="0" dirty="0">
                          <a:solidFill>
                            <a:schemeClr val="accent1">
                              <a:lumMod val="50000"/>
                            </a:schemeClr>
                          </a:solidFill>
                          <a:latin typeface="Times New Roman" panose="02020603050405020304" pitchFamily="18" charset="0"/>
                        </a:rPr>
                        <a:t>διαδικασία</a:t>
                      </a:r>
                      <a:r>
                        <a:rPr lang="el-GR" sz="1600" b="0" i="1" u="none" strike="noStrike" baseline="0" dirty="0">
                          <a:solidFill>
                            <a:srgbClr val="000000"/>
                          </a:solidFill>
                          <a:latin typeface="Times New Roman" panose="02020603050405020304" pitchFamily="18" charset="0"/>
                        </a:rPr>
                        <a:t> και </a:t>
                      </a:r>
                      <a:r>
                        <a:rPr lang="el-GR" sz="1600" b="1" i="1" u="none" strike="noStrike" baseline="0" dirty="0">
                          <a:solidFill>
                            <a:schemeClr val="accent1">
                              <a:lumMod val="50000"/>
                            </a:schemeClr>
                          </a:solidFill>
                          <a:latin typeface="Times New Roman" panose="02020603050405020304" pitchFamily="18" charset="0"/>
                        </a:rPr>
                        <a:t>το μαθησιακό περιβάλλον</a:t>
                      </a:r>
                      <a:r>
                        <a:rPr lang="el-GR" sz="1600" b="0" i="1" u="none" strike="noStrike" baseline="0" dirty="0">
                          <a:solidFill>
                            <a:schemeClr val="accent1">
                              <a:lumMod val="50000"/>
                            </a:schemeClr>
                          </a:solidFill>
                          <a:latin typeface="Times New Roman" panose="02020603050405020304" pitchFamily="18" charset="0"/>
                        </a:rPr>
                        <a:t> </a:t>
                      </a:r>
                      <a:r>
                        <a:rPr lang="el-GR" sz="1600" b="0" i="1" u="none" strike="noStrike" baseline="0" dirty="0">
                          <a:solidFill>
                            <a:srgbClr val="000000"/>
                          </a:solidFill>
                          <a:latin typeface="Times New Roman" panose="02020603050405020304" pitchFamily="18" charset="0"/>
                        </a:rPr>
                        <a:t>σύμφωνα με το μαθησιακό στυλ, την ετοιμότητα και τα ενδιαφέροντα το μαθητή». </a:t>
                      </a:r>
                    </a:p>
                    <a:p>
                      <a:pPr marL="0" indent="0" algn="just">
                        <a:buFont typeface="Wingdings" panose="05000000000000000000" pitchFamily="2" charset="2"/>
                        <a:buNone/>
                      </a:pPr>
                      <a:endParaRPr lang="el-GR" sz="1600" b="0" i="1"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endParaRPr lang="el-GR" sz="1600" b="0" i="1" u="none" strike="noStrike" baseline="0" dirty="0">
                        <a:solidFill>
                          <a:srgbClr val="000000"/>
                        </a:solidFill>
                        <a:latin typeface="Times New Roman" panose="02020603050405020304" pitchFamily="18" charset="0"/>
                      </a:endParaRPr>
                    </a:p>
                    <a:p>
                      <a:pPr marL="0" indent="0" algn="just">
                        <a:buFont typeface="Wingdings" panose="05000000000000000000" pitchFamily="2" charset="2"/>
                        <a:buNone/>
                      </a:pPr>
                      <a:endParaRPr lang="el-GR" sz="1600" b="0" dirty="0">
                        <a:solidFill>
                          <a:schemeClr val="tx1"/>
                        </a:solidFill>
                      </a:endParaRPr>
                    </a:p>
                  </a:txBody>
                  <a:tcPr>
                    <a:solidFill>
                      <a:schemeClr val="bg1"/>
                    </a:solidFill>
                  </a:tcPr>
                </a:tc>
                <a:extLst>
                  <a:ext uri="{0D108BD9-81ED-4DB2-BD59-A6C34878D82A}">
                    <a16:rowId xmlns:a16="http://schemas.microsoft.com/office/drawing/2014/main" val="2119280384"/>
                  </a:ext>
                </a:extLst>
              </a:tr>
            </a:tbl>
          </a:graphicData>
        </a:graphic>
      </p:graphicFrame>
    </p:spTree>
    <p:extLst>
      <p:ext uri="{BB962C8B-B14F-4D97-AF65-F5344CB8AC3E}">
        <p14:creationId xmlns:p14="http://schemas.microsoft.com/office/powerpoint/2010/main" val="172954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 Δομή της εργασίας</a:t>
            </a:r>
            <a:endParaRPr lang="el-GR" sz="3600" b="1" dirty="0"/>
          </a:p>
        </p:txBody>
      </p:sp>
      <p:sp>
        <p:nvSpPr>
          <p:cNvPr id="4" name="9 - Ορθογώνιο"/>
          <p:cNvSpPr/>
          <p:nvPr/>
        </p:nvSpPr>
        <p:spPr>
          <a:xfrm>
            <a:off x="827584" y="1556792"/>
            <a:ext cx="7199240" cy="4401205"/>
          </a:xfrm>
          <a:prstGeom prst="rect">
            <a:avLst/>
          </a:prstGeom>
        </p:spPr>
        <p:txBody>
          <a:bodyPr wrap="square">
            <a:spAutoFit/>
          </a:bodyPr>
          <a:lstStyle/>
          <a:p>
            <a:pPr marL="457200" indent="-457200">
              <a:buFont typeface="Arial" panose="020B0604020202020204" pitchFamily="34" charset="0"/>
              <a:buChar char="•"/>
            </a:pPr>
            <a:r>
              <a:rPr lang="el-GR" dirty="0">
                <a:solidFill>
                  <a:schemeClr val="bg1">
                    <a:lumMod val="50000"/>
                  </a:schemeClr>
                </a:solidFill>
              </a:rPr>
              <a:t>1.</a:t>
            </a:r>
            <a:r>
              <a:rPr lang="el-GR" dirty="0"/>
              <a:t> </a:t>
            </a:r>
            <a:r>
              <a:rPr lang="el-GR" dirty="0">
                <a:solidFill>
                  <a:schemeClr val="bg1">
                    <a:lumMod val="50000"/>
                  </a:schemeClr>
                </a:solidFill>
              </a:rPr>
              <a:t>Σκοπός της εργασίας</a:t>
            </a:r>
          </a:p>
          <a:p>
            <a:pPr marL="457200" indent="-457200">
              <a:buFont typeface="Arial" panose="020B0604020202020204" pitchFamily="34" charset="0"/>
              <a:buChar char="•"/>
            </a:pPr>
            <a:r>
              <a:rPr lang="el-GR" dirty="0">
                <a:solidFill>
                  <a:schemeClr val="bg1">
                    <a:lumMod val="50000"/>
                  </a:schemeClr>
                </a:solidFill>
              </a:rPr>
              <a:t>2. Συνεισφορά της Διπλωματικής</a:t>
            </a:r>
          </a:p>
          <a:p>
            <a:pPr marL="457200" indent="-457200">
              <a:buFont typeface="Arial" panose="020B0604020202020204" pitchFamily="34" charset="0"/>
              <a:buChar char="•"/>
            </a:pPr>
            <a:r>
              <a:rPr lang="el-GR" dirty="0">
                <a:solidFill>
                  <a:schemeClr val="bg1">
                    <a:lumMod val="50000"/>
                  </a:schemeClr>
                </a:solidFill>
              </a:rPr>
              <a:t>3. Ερευνητικά ερωτήματα</a:t>
            </a:r>
          </a:p>
          <a:p>
            <a:pPr marL="457200" indent="-457200">
              <a:buFont typeface="Arial" panose="020B0604020202020204" pitchFamily="34" charset="0"/>
              <a:buChar char="•"/>
            </a:pPr>
            <a:r>
              <a:rPr lang="el-GR" dirty="0">
                <a:solidFill>
                  <a:schemeClr val="bg1">
                    <a:lumMod val="50000"/>
                  </a:schemeClr>
                </a:solidFill>
              </a:rPr>
              <a:t>4. Δομή της παρουσίασης</a:t>
            </a:r>
          </a:p>
          <a:p>
            <a:pPr marL="457200" indent="-457200">
              <a:buFont typeface="Arial" panose="020B0604020202020204" pitchFamily="34" charset="0"/>
              <a:buChar char="•"/>
            </a:pPr>
            <a:r>
              <a:rPr lang="el-GR" dirty="0">
                <a:solidFill>
                  <a:schemeClr val="bg1">
                    <a:lumMod val="50000"/>
                  </a:schemeClr>
                </a:solidFill>
              </a:rPr>
              <a:t>5. Θεωρητικό πλαίσιο</a:t>
            </a:r>
          </a:p>
          <a:p>
            <a:pPr marL="457200" indent="-457200">
              <a:buFont typeface="Arial" panose="020B0604020202020204" pitchFamily="34" charset="0"/>
              <a:buChar char="•"/>
            </a:pPr>
            <a:r>
              <a:rPr lang="el-GR" b="1" dirty="0"/>
              <a:t>6.</a:t>
            </a:r>
            <a:r>
              <a:rPr lang="el-GR" dirty="0">
                <a:solidFill>
                  <a:schemeClr val="bg1">
                    <a:lumMod val="50000"/>
                  </a:schemeClr>
                </a:solidFill>
              </a:rPr>
              <a:t> </a:t>
            </a:r>
            <a:r>
              <a:rPr lang="el-GR" b="1" dirty="0"/>
              <a:t>Ανάπτυξη εκπαιδευτικού υλικού</a:t>
            </a:r>
          </a:p>
          <a:p>
            <a:pPr marL="457200" indent="-457200">
              <a:buFont typeface="Arial" panose="020B0604020202020204" pitchFamily="34" charset="0"/>
              <a:buChar char="•"/>
            </a:pPr>
            <a:r>
              <a:rPr lang="el-GR" dirty="0">
                <a:solidFill>
                  <a:schemeClr val="bg1">
                    <a:lumMod val="50000"/>
                  </a:schemeClr>
                </a:solidFill>
              </a:rPr>
              <a:t>7. Μεθοδολογία της έρευνας- δείγμα της έρευνας- μέθοδοι συλλογής δεδομένων</a:t>
            </a:r>
          </a:p>
          <a:p>
            <a:pPr marL="457200" indent="-457200">
              <a:buFont typeface="Arial" panose="020B0604020202020204" pitchFamily="34" charset="0"/>
              <a:buChar char="•"/>
            </a:pPr>
            <a:r>
              <a:rPr lang="el-GR" dirty="0">
                <a:solidFill>
                  <a:schemeClr val="bg1">
                    <a:lumMod val="50000"/>
                  </a:schemeClr>
                </a:solidFill>
              </a:rPr>
              <a:t>8. Αποτελέσματα - Συμπεράσματα</a:t>
            </a:r>
          </a:p>
          <a:p>
            <a:pPr marL="457200" indent="-457200">
              <a:buFont typeface="Arial" panose="020B0604020202020204" pitchFamily="34" charset="0"/>
              <a:buChar char="•"/>
            </a:pPr>
            <a:r>
              <a:rPr lang="el-GR" dirty="0">
                <a:solidFill>
                  <a:schemeClr val="bg1">
                    <a:lumMod val="50000"/>
                  </a:schemeClr>
                </a:solidFill>
              </a:rPr>
              <a:t>9. Προτάσεις</a:t>
            </a:r>
          </a:p>
          <a:p>
            <a:endParaRPr lang="el-GR" sz="3200" dirty="0"/>
          </a:p>
        </p:txBody>
      </p:sp>
    </p:spTree>
    <p:extLst>
      <p:ext uri="{BB962C8B-B14F-4D97-AF65-F5344CB8AC3E}">
        <p14:creationId xmlns:p14="http://schemas.microsoft.com/office/powerpoint/2010/main" val="357501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(1/16)</a:t>
            </a:r>
            <a:endParaRPr lang="el-GR" sz="2800" b="1" dirty="0">
              <a:solidFill>
                <a:srgbClr val="FF0000"/>
              </a:solidFill>
            </a:endParaRPr>
          </a:p>
        </p:txBody>
      </p:sp>
      <p:sp>
        <p:nvSpPr>
          <p:cNvPr id="4" name="9 - Ορθογώνιο"/>
          <p:cNvSpPr/>
          <p:nvPr/>
        </p:nvSpPr>
        <p:spPr>
          <a:xfrm>
            <a:off x="1151620" y="1484784"/>
            <a:ext cx="6840760" cy="4616648"/>
          </a:xfrm>
          <a:prstGeom prst="rect">
            <a:avLst/>
          </a:prstGeom>
        </p:spPr>
        <p:txBody>
          <a:bodyPr wrap="square">
            <a:spAutoFit/>
          </a:bodyPr>
          <a:lstStyle/>
          <a:p>
            <a:pPr marL="457200" indent="-457200" algn="just">
              <a:buFont typeface="Wingdings" panose="05000000000000000000" pitchFamily="2" charset="2"/>
              <a:buChar char="ü"/>
            </a:pPr>
            <a:r>
              <a:rPr lang="el-GR" sz="2000" dirty="0"/>
              <a:t>Το εκπαιδευτικό υλικό σχεδιάστηκε στο πλαίσιο της παρούσας διπλωματικής εργασίας και είχε ως </a:t>
            </a:r>
            <a:r>
              <a:rPr lang="el-GR" sz="2000" b="1" dirty="0">
                <a:solidFill>
                  <a:schemeClr val="accent1">
                    <a:lumMod val="50000"/>
                  </a:schemeClr>
                </a:solidFill>
              </a:rPr>
              <a:t>σκοπό </a:t>
            </a:r>
            <a:r>
              <a:rPr lang="el-GR" sz="2000" dirty="0"/>
              <a:t>την επιμόρφωση εκπαιδευτικών γλωσσικών/ θεωρητικών μαθημάτων στο πεδίο «</a:t>
            </a:r>
            <a:r>
              <a:rPr lang="el-GR" sz="2000" i="1" dirty="0"/>
              <a:t>εισαγωγή στη Διαφοροποιημένη Διδασκαλία</a:t>
            </a:r>
            <a:r>
              <a:rPr lang="el-GR" sz="2000" dirty="0"/>
              <a:t>». </a:t>
            </a:r>
          </a:p>
          <a:p>
            <a:pPr algn="just"/>
            <a:endParaRPr lang="el-GR" sz="2000" dirty="0"/>
          </a:p>
          <a:p>
            <a:pPr marL="457200" indent="-457200" algn="just">
              <a:buFont typeface="Wingdings" panose="05000000000000000000" pitchFamily="2" charset="2"/>
              <a:buChar char="ü"/>
            </a:pPr>
            <a:r>
              <a:rPr lang="el-GR" sz="2000" dirty="0"/>
              <a:t> Το υλικό φιλοξενήθηκε στην πλατφόρμα </a:t>
            </a:r>
            <a:r>
              <a:rPr lang="el-GR" sz="2000" b="1" i="1" dirty="0">
                <a:solidFill>
                  <a:schemeClr val="accent1">
                    <a:lumMod val="50000"/>
                  </a:schemeClr>
                </a:solidFill>
              </a:rPr>
              <a:t>chamilo</a:t>
            </a:r>
            <a:r>
              <a:rPr lang="el-GR" sz="2000" dirty="0"/>
              <a:t>                              και δημιουργήθηκε με τη χρήση του εργαλείου </a:t>
            </a:r>
            <a:r>
              <a:rPr lang="el-GR" sz="2000" b="1" i="1" dirty="0">
                <a:solidFill>
                  <a:schemeClr val="accent1">
                    <a:lumMod val="50000"/>
                  </a:schemeClr>
                </a:solidFill>
              </a:rPr>
              <a:t>h5p</a:t>
            </a:r>
            <a:r>
              <a:rPr lang="el-GR" sz="2000" dirty="0"/>
              <a:t>. Τα βασικά μέρη του ηλεκτρονικού περιβάλλοντος εκπαίδευσης είναι το </a:t>
            </a:r>
            <a:r>
              <a:rPr lang="el-GR" sz="2000" i="1" dirty="0"/>
              <a:t>εισαγωγικό σημείωμα</a:t>
            </a:r>
            <a:r>
              <a:rPr lang="el-GR" sz="2000" dirty="0"/>
              <a:t>, η </a:t>
            </a:r>
            <a:r>
              <a:rPr lang="el-GR" sz="2000" i="1" dirty="0"/>
              <a:t>περιγραφή του  μαθήματος</a:t>
            </a:r>
            <a:r>
              <a:rPr lang="el-GR" sz="2000" dirty="0"/>
              <a:t>, το </a:t>
            </a:r>
            <a:r>
              <a:rPr lang="el-GR" sz="2000" i="1" dirty="0"/>
              <a:t>Forum</a:t>
            </a:r>
            <a:r>
              <a:rPr lang="el-GR" sz="2000" dirty="0"/>
              <a:t>, το </a:t>
            </a:r>
            <a:r>
              <a:rPr lang="el-GR" sz="2000" i="1" dirty="0"/>
              <a:t>chat</a:t>
            </a:r>
            <a:r>
              <a:rPr lang="el-GR" sz="2000" dirty="0"/>
              <a:t> του μαθήματος και τέλος το </a:t>
            </a:r>
            <a:r>
              <a:rPr lang="el-GR" sz="2000" b="1" i="1" dirty="0">
                <a:solidFill>
                  <a:schemeClr val="accent1">
                    <a:lumMod val="50000"/>
                  </a:schemeClr>
                </a:solidFill>
              </a:rPr>
              <a:t>μονοπάτι γνώσης</a:t>
            </a:r>
            <a:r>
              <a:rPr lang="el-GR" sz="2000" dirty="0"/>
              <a:t>, όπου και βρίσκεται το μάθημα σε μορφή h5p. </a:t>
            </a:r>
          </a:p>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Tree>
    <p:extLst>
      <p:ext uri="{BB962C8B-B14F-4D97-AF65-F5344CB8AC3E}">
        <p14:creationId xmlns:p14="http://schemas.microsoft.com/office/powerpoint/2010/main" val="274526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(2/16)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pic>
        <p:nvPicPr>
          <p:cNvPr id="5" name="Εικόνα 4">
            <a:extLst>
              <a:ext uri="{FF2B5EF4-FFF2-40B4-BE49-F238E27FC236}">
                <a16:creationId xmlns:a16="http://schemas.microsoft.com/office/drawing/2014/main" id="{9552C331-913B-42AB-8644-254C3BA6E00F}"/>
              </a:ext>
            </a:extLst>
          </p:cNvPr>
          <p:cNvPicPr>
            <a:picLocks noChangeAspect="1"/>
          </p:cNvPicPr>
          <p:nvPr/>
        </p:nvPicPr>
        <p:blipFill>
          <a:blip r:embed="rId3"/>
          <a:stretch>
            <a:fillRect/>
          </a:stretch>
        </p:blipFill>
        <p:spPr>
          <a:xfrm>
            <a:off x="683567" y="1628800"/>
            <a:ext cx="4286409" cy="3384376"/>
          </a:xfrm>
          <a:prstGeom prst="rect">
            <a:avLst/>
          </a:prstGeom>
        </p:spPr>
      </p:pic>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5292080" y="1628800"/>
            <a:ext cx="3456384"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latin typeface="Times New Roman" panose="02020603050405020304" pitchFamily="18" charset="0"/>
                <a:ea typeface="Times New Roman" panose="02020603050405020304" pitchFamily="18" charset="0"/>
              </a:rPr>
              <a:t>Σημείωμα και βίντεο πλοήγησης στην πλατφόρμα </a:t>
            </a:r>
            <a:r>
              <a:rPr lang="en-US" i="1" dirty="0">
                <a:latin typeface="Times New Roman" panose="02020603050405020304" pitchFamily="18" charset="0"/>
                <a:ea typeface="Times New Roman" panose="02020603050405020304" pitchFamily="18" charset="0"/>
              </a:rPr>
              <a:t>chamilo</a:t>
            </a:r>
            <a:endParaRPr lang="el-GR" i="1" dirty="0">
              <a:latin typeface="Times New Roman" panose="02020603050405020304" pitchFamily="18" charset="0"/>
              <a:ea typeface="Times New Roman" panose="02020603050405020304" pitchFamily="18" charset="0"/>
            </a:endParaRPr>
          </a:p>
          <a:p>
            <a:pPr algn="ctr"/>
            <a:endParaRPr lang="el-GR" sz="1800" i="1" dirty="0">
              <a:latin typeface="Times New Roman" panose="02020603050405020304" pitchFamily="18" charset="0"/>
              <a:ea typeface="Times New Roman" panose="02020603050405020304" pitchFamily="18" charset="0"/>
            </a:endParaRPr>
          </a:p>
          <a:p>
            <a:pPr algn="ctr"/>
            <a:endParaRPr lang="el-GR" sz="1800" i="1" dirty="0">
              <a:latin typeface="Times New Roman" panose="02020603050405020304" pitchFamily="18" charset="0"/>
              <a:ea typeface="Times New Roman" panose="02020603050405020304" pitchFamily="18" charset="0"/>
            </a:endParaRPr>
          </a:p>
          <a:p>
            <a:pPr algn="ctr"/>
            <a:r>
              <a:rPr lang="en-US" sz="1200" i="1" dirty="0">
                <a:latin typeface="Times New Roman" panose="02020603050405020304" pitchFamily="18" charset="0"/>
                <a:ea typeface="Times New Roman" panose="02020603050405020304" pitchFamily="18" charset="0"/>
              </a:rPr>
              <a:t>http://chamilo.datacenter.uoc.gr/metchamilo/main/course_home/course_home.php?cidReq=EPIMORFWSHEKPAIDEYTIKWNGLWSSIKWNMA8HM&amp;id_session=0&amp;gidReq=0&amp;gradebook=0&amp;origin=&amp;isStudentView=true</a:t>
            </a:r>
            <a:endParaRPr lang="el-GR" sz="1200" i="1" dirty="0">
              <a:latin typeface="Times New Roman" panose="02020603050405020304" pitchFamily="18" charset="0"/>
              <a:ea typeface="Times New Roman" panose="02020603050405020304" pitchFamily="18" charset="0"/>
            </a:endParaRPr>
          </a:p>
          <a:p>
            <a:pPr algn="ctr"/>
            <a:endParaRPr lang="el-GR" sz="1800" i="1" dirty="0">
              <a:latin typeface="Times New Roman" panose="02020603050405020304" pitchFamily="18" charset="0"/>
              <a:ea typeface="Times New Roman" panose="02020603050405020304" pitchFamily="18" charset="0"/>
            </a:endParaRPr>
          </a:p>
          <a:p>
            <a:pPr algn="ctr"/>
            <a:endParaRPr lang="el-GR" sz="1800" dirty="0"/>
          </a:p>
        </p:txBody>
      </p:sp>
    </p:spTree>
    <p:extLst>
      <p:ext uri="{BB962C8B-B14F-4D97-AF65-F5344CB8AC3E}">
        <p14:creationId xmlns:p14="http://schemas.microsoft.com/office/powerpoint/2010/main" val="156225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504056"/>
          </a:xfrm>
        </p:spPr>
        <p:txBody>
          <a:bodyPr>
            <a:noAutofit/>
          </a:bodyPr>
          <a:lstStyle/>
          <a:p>
            <a:br>
              <a:rPr lang="el-GR" sz="3600" dirty="0"/>
            </a:br>
            <a:r>
              <a:rPr lang="el-GR" sz="2800" dirty="0"/>
              <a:t>6. Παραγόμενο εκπαιδευτικό υλικό (3/16)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6012160" y="1970838"/>
            <a:ext cx="2808312" cy="2916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latin typeface="Times New Roman" panose="02020603050405020304" pitchFamily="18" charset="0"/>
                <a:ea typeface="Times New Roman" panose="02020603050405020304" pitchFamily="18" charset="0"/>
              </a:rPr>
              <a:t>Η αρχική σελίδα του μαθήματος</a:t>
            </a:r>
          </a:p>
          <a:p>
            <a:pPr algn="ctr"/>
            <a:endParaRPr lang="el-GR" i="1" dirty="0">
              <a:latin typeface="Times New Roman" panose="02020603050405020304" pitchFamily="18" charset="0"/>
              <a:ea typeface="Times New Roman" panose="02020603050405020304" pitchFamily="18" charset="0"/>
            </a:endParaRPr>
          </a:p>
          <a:p>
            <a:pPr algn="ctr"/>
            <a:r>
              <a:rPr lang="el-GR" i="1" dirty="0">
                <a:latin typeface="Times New Roman" panose="02020603050405020304" pitchFamily="18" charset="0"/>
                <a:ea typeface="Times New Roman" panose="02020603050405020304" pitchFamily="18" charset="0"/>
              </a:rPr>
              <a:t>Περιεχόμενα-Ενότητες του μαθήματος</a:t>
            </a:r>
          </a:p>
          <a:p>
            <a:pPr algn="ctr"/>
            <a:endParaRPr lang="el-GR" sz="1800" dirty="0"/>
          </a:p>
        </p:txBody>
      </p:sp>
      <p:pic>
        <p:nvPicPr>
          <p:cNvPr id="7" name="Εικόνα 6">
            <a:extLst>
              <a:ext uri="{FF2B5EF4-FFF2-40B4-BE49-F238E27FC236}">
                <a16:creationId xmlns:a16="http://schemas.microsoft.com/office/drawing/2014/main" id="{00A56D78-0747-4379-98EB-5F09DADC74FF}"/>
              </a:ext>
            </a:extLst>
          </p:cNvPr>
          <p:cNvPicPr>
            <a:picLocks noChangeAspect="1"/>
          </p:cNvPicPr>
          <p:nvPr/>
        </p:nvPicPr>
        <p:blipFill>
          <a:blip r:embed="rId3"/>
          <a:stretch>
            <a:fillRect/>
          </a:stretch>
        </p:blipFill>
        <p:spPr>
          <a:xfrm>
            <a:off x="718993" y="1628800"/>
            <a:ext cx="5150167" cy="3456384"/>
          </a:xfrm>
          <a:prstGeom prst="rect">
            <a:avLst/>
          </a:prstGeom>
        </p:spPr>
      </p:pic>
    </p:spTree>
    <p:extLst>
      <p:ext uri="{BB962C8B-B14F-4D97-AF65-F5344CB8AC3E}">
        <p14:creationId xmlns:p14="http://schemas.microsoft.com/office/powerpoint/2010/main" val="234564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(4/16)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2195482" y="4901176"/>
            <a:ext cx="4753036" cy="94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latin typeface="Times New Roman" panose="02020603050405020304" pitchFamily="18" charset="0"/>
                <a:ea typeface="Times New Roman" panose="02020603050405020304" pitchFamily="18" charset="0"/>
              </a:rPr>
              <a:t>Οδηγός Πλοήγησης</a:t>
            </a:r>
          </a:p>
          <a:p>
            <a:pPr algn="ctr"/>
            <a:endParaRPr lang="el-GR" sz="1800" dirty="0"/>
          </a:p>
        </p:txBody>
      </p:sp>
      <p:pic>
        <p:nvPicPr>
          <p:cNvPr id="3" name="Εικόνα 2">
            <a:extLst>
              <a:ext uri="{FF2B5EF4-FFF2-40B4-BE49-F238E27FC236}">
                <a16:creationId xmlns:a16="http://schemas.microsoft.com/office/drawing/2014/main" id="{D711E0CC-9B4B-492B-8762-E5F22FB53DA7}"/>
              </a:ext>
            </a:extLst>
          </p:cNvPr>
          <p:cNvPicPr>
            <a:picLocks noChangeAspect="1"/>
          </p:cNvPicPr>
          <p:nvPr/>
        </p:nvPicPr>
        <p:blipFill>
          <a:blip r:embed="rId3"/>
          <a:stretch>
            <a:fillRect/>
          </a:stretch>
        </p:blipFill>
        <p:spPr>
          <a:xfrm>
            <a:off x="1404156" y="1379949"/>
            <a:ext cx="6588224" cy="3146134"/>
          </a:xfrm>
          <a:prstGeom prst="rect">
            <a:avLst/>
          </a:prstGeom>
        </p:spPr>
      </p:pic>
    </p:spTree>
    <p:extLst>
      <p:ext uri="{BB962C8B-B14F-4D97-AF65-F5344CB8AC3E}">
        <p14:creationId xmlns:p14="http://schemas.microsoft.com/office/powerpoint/2010/main" val="194528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(5/16)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1043608" y="4581128"/>
            <a:ext cx="3528392" cy="1787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i="1" dirty="0">
                <a:latin typeface="Times New Roman" panose="02020603050405020304" pitchFamily="18" charset="0"/>
                <a:ea typeface="Times New Roman" panose="02020603050405020304" pitchFamily="18" charset="0"/>
              </a:rPr>
              <a:t>Πολυμεσική Αρχή- </a:t>
            </a:r>
            <a:r>
              <a:rPr lang="el-GR" sz="2000" i="1" dirty="0" err="1">
                <a:latin typeface="Times New Roman" panose="02020603050405020304" pitchFamily="18" charset="0"/>
                <a:ea typeface="Times New Roman" panose="02020603050405020304" pitchFamily="18" charset="0"/>
              </a:rPr>
              <a:t>multimedia</a:t>
            </a:r>
            <a:r>
              <a:rPr lang="el-GR" sz="2000" i="1" dirty="0">
                <a:latin typeface="Times New Roman" panose="02020603050405020304" pitchFamily="18" charset="0"/>
                <a:ea typeface="Times New Roman" panose="02020603050405020304" pitchFamily="18" charset="0"/>
              </a:rPr>
              <a:t> </a:t>
            </a:r>
            <a:r>
              <a:rPr lang="el-GR" sz="2000" i="1" dirty="0" err="1">
                <a:latin typeface="Times New Roman" panose="02020603050405020304" pitchFamily="18" charset="0"/>
                <a:ea typeface="Times New Roman" panose="02020603050405020304" pitchFamily="18" charset="0"/>
              </a:rPr>
              <a:t>principle</a:t>
            </a:r>
            <a:r>
              <a:rPr lang="el-GR" sz="2000" i="1" dirty="0">
                <a:latin typeface="Times New Roman" panose="02020603050405020304" pitchFamily="18" charset="0"/>
                <a:ea typeface="Times New Roman" panose="02020603050405020304" pitchFamily="18" charset="0"/>
              </a:rPr>
              <a:t>. H γνώση αποκωδικοποιείται καλύτερα, όταν αυτή παρουσιάζεται με λέξεις και εικόνες </a:t>
            </a:r>
            <a:endParaRPr lang="el-GR" sz="2000" dirty="0"/>
          </a:p>
        </p:txBody>
      </p:sp>
      <p:pic>
        <p:nvPicPr>
          <p:cNvPr id="5" name="Εικόνα 4">
            <a:extLst>
              <a:ext uri="{FF2B5EF4-FFF2-40B4-BE49-F238E27FC236}">
                <a16:creationId xmlns:a16="http://schemas.microsoft.com/office/drawing/2014/main" id="{72F356A8-2991-4F7B-82FD-B157B328FAFB}"/>
              </a:ext>
            </a:extLst>
          </p:cNvPr>
          <p:cNvPicPr>
            <a:picLocks noChangeAspect="1"/>
          </p:cNvPicPr>
          <p:nvPr/>
        </p:nvPicPr>
        <p:blipFill>
          <a:blip r:embed="rId3"/>
          <a:stretch>
            <a:fillRect/>
          </a:stretch>
        </p:blipFill>
        <p:spPr>
          <a:xfrm>
            <a:off x="1873430" y="1285781"/>
            <a:ext cx="6087393" cy="3164106"/>
          </a:xfrm>
          <a:prstGeom prst="rect">
            <a:avLst/>
          </a:prstGeom>
        </p:spPr>
      </p:pic>
      <p:sp>
        <p:nvSpPr>
          <p:cNvPr id="8" name="Ορθογώνιο: Στρογγύλεμα γωνιών 7">
            <a:extLst>
              <a:ext uri="{FF2B5EF4-FFF2-40B4-BE49-F238E27FC236}">
                <a16:creationId xmlns:a16="http://schemas.microsoft.com/office/drawing/2014/main" id="{AD4E5778-8A71-46AC-9BBC-352E0BF9E365}"/>
              </a:ext>
            </a:extLst>
          </p:cNvPr>
          <p:cNvSpPr/>
          <p:nvPr/>
        </p:nvSpPr>
        <p:spPr>
          <a:xfrm>
            <a:off x="5076056" y="4513639"/>
            <a:ext cx="3672408" cy="1823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i="1" dirty="0">
                <a:latin typeface="Times New Roman" panose="02020603050405020304" pitchFamily="18" charset="0"/>
                <a:ea typeface="Times New Roman" panose="02020603050405020304" pitchFamily="18" charset="0"/>
              </a:rPr>
              <a:t>Αρχή της συνοχής- </a:t>
            </a:r>
            <a:r>
              <a:rPr lang="el-GR" sz="2000" i="1" dirty="0" err="1">
                <a:latin typeface="Times New Roman" panose="02020603050405020304" pitchFamily="18" charset="0"/>
                <a:ea typeface="Times New Roman" panose="02020603050405020304" pitchFamily="18" charset="0"/>
              </a:rPr>
              <a:t>coherence</a:t>
            </a:r>
            <a:r>
              <a:rPr lang="el-GR" sz="2000" i="1" dirty="0">
                <a:latin typeface="Times New Roman" panose="02020603050405020304" pitchFamily="18" charset="0"/>
                <a:ea typeface="Times New Roman" panose="02020603050405020304" pitchFamily="18" charset="0"/>
              </a:rPr>
              <a:t> </a:t>
            </a:r>
            <a:r>
              <a:rPr lang="el-GR" sz="2000" i="1" dirty="0" err="1">
                <a:latin typeface="Times New Roman" panose="02020603050405020304" pitchFamily="18" charset="0"/>
                <a:ea typeface="Times New Roman" panose="02020603050405020304" pitchFamily="18" charset="0"/>
              </a:rPr>
              <a:t>principle</a:t>
            </a:r>
            <a:r>
              <a:rPr lang="el-GR" sz="2000" i="1" dirty="0">
                <a:latin typeface="Times New Roman" panose="02020603050405020304" pitchFamily="18" charset="0"/>
                <a:ea typeface="Times New Roman" panose="02020603050405020304" pitchFamily="18" charset="0"/>
              </a:rPr>
              <a:t>. Όλες οι εικόνες, τα κείμενα και οι ήχοι πρέπει να είναι αυτοί που χρειάζονται, αποφεύγοντας την ύπαρξη άλλων περιττών </a:t>
            </a:r>
            <a:endParaRPr lang="el-GR" sz="2000" dirty="0"/>
          </a:p>
        </p:txBody>
      </p:sp>
    </p:spTree>
    <p:extLst>
      <p:ext uri="{BB962C8B-B14F-4D97-AF65-F5344CB8AC3E}">
        <p14:creationId xmlns:p14="http://schemas.microsoft.com/office/powerpoint/2010/main" val="35650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667622" y="2605740"/>
            <a:ext cx="6840760" cy="584775"/>
          </a:xfrm>
          <a:prstGeom prst="rect">
            <a:avLst/>
          </a:prstGeom>
        </p:spPr>
        <p:txBody>
          <a:bodyPr wrap="square">
            <a:spAutoFit/>
          </a:bodyPr>
          <a:lstStyle/>
          <a:p>
            <a:r>
              <a:rPr lang="el-GR" sz="3200" dirty="0"/>
              <a:t>Θερμές ευχαριστίες….</a:t>
            </a:r>
          </a:p>
        </p:txBody>
      </p:sp>
      <p:sp>
        <p:nvSpPr>
          <p:cNvPr id="7" name="11 - Ορθογώνιο">
            <a:extLst>
              <a:ext uri="{FF2B5EF4-FFF2-40B4-BE49-F238E27FC236}">
                <a16:creationId xmlns:a16="http://schemas.microsoft.com/office/drawing/2014/main" id="{814DCD55-3723-46E2-9045-05B4FFA72698}"/>
              </a:ext>
            </a:extLst>
          </p:cNvPr>
          <p:cNvSpPr>
            <a:spLocks noGrp="1" noChangeArrowheads="1"/>
          </p:cNvSpPr>
          <p:nvPr>
            <p:ph type="title"/>
          </p:nvPr>
        </p:nvSpPr>
        <p:spPr bwMode="auto">
          <a:xfrm>
            <a:off x="1143000" y="365125"/>
            <a:ext cx="7372350" cy="1074738"/>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Tree>
    <p:extLst>
      <p:ext uri="{BB962C8B-B14F-4D97-AF65-F5344CB8AC3E}">
        <p14:creationId xmlns:p14="http://schemas.microsoft.com/office/powerpoint/2010/main" val="67264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(6/16)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683568" y="4730390"/>
            <a:ext cx="4104456" cy="15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i="1" dirty="0">
                <a:latin typeface="Times New Roman" panose="02020603050405020304" pitchFamily="18" charset="0"/>
                <a:ea typeface="Times New Roman" panose="02020603050405020304" pitchFamily="18" charset="0"/>
              </a:rPr>
              <a:t>Αρχή της προσαρμοστικότητας- </a:t>
            </a:r>
            <a:r>
              <a:rPr lang="el-GR" sz="2000" i="1" dirty="0" err="1">
                <a:latin typeface="Times New Roman" panose="02020603050405020304" pitchFamily="18" charset="0"/>
                <a:ea typeface="Times New Roman" panose="02020603050405020304" pitchFamily="18" charset="0"/>
              </a:rPr>
              <a:t>modality</a:t>
            </a:r>
            <a:r>
              <a:rPr lang="el-GR" sz="2000" i="1" dirty="0">
                <a:latin typeface="Times New Roman" panose="02020603050405020304" pitchFamily="18" charset="0"/>
                <a:ea typeface="Times New Roman" panose="02020603050405020304" pitchFamily="18" charset="0"/>
              </a:rPr>
              <a:t> </a:t>
            </a:r>
            <a:r>
              <a:rPr lang="el-GR" sz="2000" i="1" dirty="0" err="1">
                <a:latin typeface="Times New Roman" panose="02020603050405020304" pitchFamily="18" charset="0"/>
                <a:ea typeface="Times New Roman" panose="02020603050405020304" pitchFamily="18" charset="0"/>
              </a:rPr>
              <a:t>principle</a:t>
            </a:r>
            <a:r>
              <a:rPr lang="el-GR" sz="2000" i="1" dirty="0">
                <a:latin typeface="Times New Roman" panose="02020603050405020304" pitchFamily="18" charset="0"/>
                <a:ea typeface="Times New Roman" panose="02020603050405020304" pitchFamily="18" charset="0"/>
              </a:rPr>
              <a:t>. Παρουσίαση των πληροφοριών μέσω της αφήγησης και των διαφόρων γραφικών </a:t>
            </a:r>
            <a:endParaRPr lang="el-GR" sz="2000" dirty="0"/>
          </a:p>
        </p:txBody>
      </p:sp>
      <p:pic>
        <p:nvPicPr>
          <p:cNvPr id="7" name="Εικόνα 6">
            <a:extLst>
              <a:ext uri="{FF2B5EF4-FFF2-40B4-BE49-F238E27FC236}">
                <a16:creationId xmlns:a16="http://schemas.microsoft.com/office/drawing/2014/main" id="{EA9FDC7F-60CE-4467-A70B-AD538B2F89E4}"/>
              </a:ext>
            </a:extLst>
          </p:cNvPr>
          <p:cNvPicPr>
            <a:picLocks noChangeAspect="1"/>
          </p:cNvPicPr>
          <p:nvPr/>
        </p:nvPicPr>
        <p:blipFill>
          <a:blip r:embed="rId3"/>
          <a:stretch>
            <a:fillRect/>
          </a:stretch>
        </p:blipFill>
        <p:spPr>
          <a:xfrm>
            <a:off x="1475656" y="1335522"/>
            <a:ext cx="6408712" cy="3321083"/>
          </a:xfrm>
          <a:prstGeom prst="rect">
            <a:avLst/>
          </a:prstGeom>
        </p:spPr>
      </p:pic>
      <p:sp>
        <p:nvSpPr>
          <p:cNvPr id="8" name="Ορθογώνιο: Στρογγύλεμα γωνιών 7">
            <a:extLst>
              <a:ext uri="{FF2B5EF4-FFF2-40B4-BE49-F238E27FC236}">
                <a16:creationId xmlns:a16="http://schemas.microsoft.com/office/drawing/2014/main" id="{1276F1E5-D083-4864-A213-68840F361622}"/>
              </a:ext>
            </a:extLst>
          </p:cNvPr>
          <p:cNvSpPr/>
          <p:nvPr/>
        </p:nvSpPr>
        <p:spPr>
          <a:xfrm>
            <a:off x="4932040" y="4730390"/>
            <a:ext cx="4104456" cy="15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i="1" dirty="0">
                <a:latin typeface="Times New Roman" panose="02020603050405020304" pitchFamily="18" charset="0"/>
                <a:ea typeface="Times New Roman" panose="02020603050405020304" pitchFamily="18" charset="0"/>
              </a:rPr>
              <a:t>Η αρχή της συνάφειας ή της εγγύτητας- </a:t>
            </a:r>
            <a:r>
              <a:rPr lang="el-GR" sz="1800" i="1" dirty="0" err="1">
                <a:latin typeface="Times New Roman" panose="02020603050405020304" pitchFamily="18" charset="0"/>
                <a:ea typeface="Times New Roman" panose="02020603050405020304" pitchFamily="18" charset="0"/>
              </a:rPr>
              <a:t>contiguity</a:t>
            </a:r>
            <a:r>
              <a:rPr lang="el-GR" sz="1800" i="1" dirty="0">
                <a:latin typeface="Times New Roman" panose="02020603050405020304" pitchFamily="18" charset="0"/>
                <a:ea typeface="Times New Roman" panose="02020603050405020304" pitchFamily="18" charset="0"/>
              </a:rPr>
              <a:t> </a:t>
            </a:r>
            <a:r>
              <a:rPr lang="el-GR" sz="1800" i="1" dirty="0" err="1">
                <a:latin typeface="Times New Roman" panose="02020603050405020304" pitchFamily="18" charset="0"/>
                <a:ea typeface="Times New Roman" panose="02020603050405020304" pitchFamily="18" charset="0"/>
              </a:rPr>
              <a:t>principle</a:t>
            </a:r>
            <a:r>
              <a:rPr lang="el-GR" sz="1800" i="1" dirty="0">
                <a:latin typeface="Times New Roman" panose="02020603050405020304" pitchFamily="18" charset="0"/>
                <a:ea typeface="Times New Roman" panose="02020603050405020304" pitchFamily="18" charset="0"/>
              </a:rPr>
              <a:t>. Κείμενα ή αφηγήσεις παρουσιάζονται χρονικά και χωρικά ταυτόχρονα με τα αντίστοιχα οπτικοακουστικά </a:t>
            </a:r>
            <a:r>
              <a:rPr lang="el-GR" sz="1800" i="1" dirty="0" err="1">
                <a:latin typeface="Times New Roman" panose="02020603050405020304" pitchFamily="18" charset="0"/>
                <a:ea typeface="Times New Roman" panose="02020603050405020304" pitchFamily="18" charset="0"/>
              </a:rPr>
              <a:t>ερεθίσματακών</a:t>
            </a:r>
            <a:r>
              <a:rPr lang="el-GR" sz="1800" i="1" dirty="0">
                <a:latin typeface="Times New Roman" panose="02020603050405020304" pitchFamily="18" charset="0"/>
                <a:ea typeface="Times New Roman" panose="02020603050405020304" pitchFamily="18" charset="0"/>
              </a:rPr>
              <a:t> </a:t>
            </a:r>
            <a:endParaRPr lang="el-GR" sz="1800" dirty="0"/>
          </a:p>
        </p:txBody>
      </p:sp>
    </p:spTree>
    <p:extLst>
      <p:ext uri="{BB962C8B-B14F-4D97-AF65-F5344CB8AC3E}">
        <p14:creationId xmlns:p14="http://schemas.microsoft.com/office/powerpoint/2010/main" val="276309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(7/16)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1403648" y="4941168"/>
            <a:ext cx="6413643"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i="1" dirty="0">
                <a:latin typeface="Times New Roman" panose="02020603050405020304" pitchFamily="18" charset="0"/>
                <a:ea typeface="Times New Roman" panose="02020603050405020304" pitchFamily="18" charset="0"/>
              </a:rPr>
              <a:t>Αρχή του πλεονασμού- </a:t>
            </a:r>
            <a:r>
              <a:rPr lang="el-GR" sz="2000" i="1" dirty="0" err="1">
                <a:latin typeface="Times New Roman" panose="02020603050405020304" pitchFamily="18" charset="0"/>
                <a:ea typeface="Times New Roman" panose="02020603050405020304" pitchFamily="18" charset="0"/>
              </a:rPr>
              <a:t>redundancy</a:t>
            </a:r>
            <a:r>
              <a:rPr lang="el-GR" sz="2000" i="1" dirty="0">
                <a:latin typeface="Times New Roman" panose="02020603050405020304" pitchFamily="18" charset="0"/>
                <a:ea typeface="Times New Roman" panose="02020603050405020304" pitchFamily="18" charset="0"/>
              </a:rPr>
              <a:t> </a:t>
            </a:r>
            <a:r>
              <a:rPr lang="el-GR" sz="2000" i="1" dirty="0" err="1">
                <a:latin typeface="Times New Roman" panose="02020603050405020304" pitchFamily="18" charset="0"/>
                <a:ea typeface="Times New Roman" panose="02020603050405020304" pitchFamily="18" charset="0"/>
              </a:rPr>
              <a:t>principle</a:t>
            </a:r>
            <a:r>
              <a:rPr lang="el-GR" sz="2000" i="1" dirty="0">
                <a:latin typeface="Times New Roman" panose="02020603050405020304" pitchFamily="18" charset="0"/>
                <a:ea typeface="Times New Roman" panose="02020603050405020304" pitchFamily="18" charset="0"/>
              </a:rPr>
              <a:t>. Παρουσίαση των πληροφοριών αφαιρώντας πλεονάζουσες γνώσεις και ακολουθώντας το σχήμα αφήγηση και γραφικά και όχι αφήγηση, γραφικά και κείμενο </a:t>
            </a:r>
            <a:endParaRPr lang="el-GR" sz="2000" dirty="0"/>
          </a:p>
        </p:txBody>
      </p:sp>
      <p:pic>
        <p:nvPicPr>
          <p:cNvPr id="5" name="Εικόνα 4">
            <a:extLst>
              <a:ext uri="{FF2B5EF4-FFF2-40B4-BE49-F238E27FC236}">
                <a16:creationId xmlns:a16="http://schemas.microsoft.com/office/drawing/2014/main" id="{97880D9A-2688-4A49-921E-65A0B9DCFCCB}"/>
              </a:ext>
            </a:extLst>
          </p:cNvPr>
          <p:cNvPicPr>
            <a:picLocks noChangeAspect="1"/>
          </p:cNvPicPr>
          <p:nvPr/>
        </p:nvPicPr>
        <p:blipFill>
          <a:blip r:embed="rId3"/>
          <a:stretch>
            <a:fillRect/>
          </a:stretch>
        </p:blipFill>
        <p:spPr>
          <a:xfrm>
            <a:off x="1547664" y="1484784"/>
            <a:ext cx="6269627" cy="3286387"/>
          </a:xfrm>
          <a:prstGeom prst="rect">
            <a:avLst/>
          </a:prstGeom>
        </p:spPr>
      </p:pic>
    </p:spTree>
    <p:extLst>
      <p:ext uri="{BB962C8B-B14F-4D97-AF65-F5344CB8AC3E}">
        <p14:creationId xmlns:p14="http://schemas.microsoft.com/office/powerpoint/2010/main" val="103519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(8/16)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899592" y="4941168"/>
            <a:ext cx="763284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i="1" dirty="0">
                <a:latin typeface="Times New Roman" panose="02020603050405020304" pitchFamily="18" charset="0"/>
                <a:ea typeface="Times New Roman" panose="02020603050405020304" pitchFamily="18" charset="0"/>
              </a:rPr>
              <a:t>Αρχή της σηματοδότησης- </a:t>
            </a:r>
            <a:r>
              <a:rPr lang="el-GR" sz="1800" i="1" dirty="0" err="1">
                <a:latin typeface="Times New Roman" panose="02020603050405020304" pitchFamily="18" charset="0"/>
                <a:ea typeface="Times New Roman" panose="02020603050405020304" pitchFamily="18" charset="0"/>
              </a:rPr>
              <a:t>signaling</a:t>
            </a:r>
            <a:r>
              <a:rPr lang="el-GR" sz="1800" i="1" dirty="0">
                <a:latin typeface="Times New Roman" panose="02020603050405020304" pitchFamily="18" charset="0"/>
                <a:ea typeface="Times New Roman" panose="02020603050405020304" pitchFamily="18" charset="0"/>
              </a:rPr>
              <a:t> </a:t>
            </a:r>
            <a:r>
              <a:rPr lang="el-GR" sz="1800" i="1" dirty="0" err="1">
                <a:latin typeface="Times New Roman" panose="02020603050405020304" pitchFamily="18" charset="0"/>
                <a:ea typeface="Times New Roman" panose="02020603050405020304" pitchFamily="18" charset="0"/>
              </a:rPr>
              <a:t>principle</a:t>
            </a:r>
            <a:r>
              <a:rPr lang="el-GR" sz="1800" i="1" dirty="0">
                <a:latin typeface="Times New Roman" panose="02020603050405020304" pitchFamily="18" charset="0"/>
                <a:ea typeface="Times New Roman" panose="02020603050405020304" pitchFamily="18" charset="0"/>
              </a:rPr>
              <a:t>. Διαδικαστικές διευκολύνσεις που στηρίζουν τον εκπαιδευόμενο στη μνήμη του, τον κατευθύνουν σε ερεθίσματα υψηλού επιπέδου, όσον αφορά στην επιλογή των κατάλληλων εκπαιδευτικών υλικών π.χ. εικόνες, λέξεις κ.α. και τον καθιστούν μαθησιακά αυτόνομο  </a:t>
            </a:r>
            <a:endParaRPr lang="el-GR" sz="1800" dirty="0"/>
          </a:p>
        </p:txBody>
      </p:sp>
      <p:pic>
        <p:nvPicPr>
          <p:cNvPr id="3" name="Εικόνα 2">
            <a:extLst>
              <a:ext uri="{FF2B5EF4-FFF2-40B4-BE49-F238E27FC236}">
                <a16:creationId xmlns:a16="http://schemas.microsoft.com/office/drawing/2014/main" id="{FEC5F4EB-13B7-4C80-A4DD-150840C1EF59}"/>
              </a:ext>
            </a:extLst>
          </p:cNvPr>
          <p:cNvPicPr>
            <a:picLocks noChangeAspect="1"/>
          </p:cNvPicPr>
          <p:nvPr/>
        </p:nvPicPr>
        <p:blipFill>
          <a:blip r:embed="rId3"/>
          <a:stretch>
            <a:fillRect/>
          </a:stretch>
        </p:blipFill>
        <p:spPr>
          <a:xfrm>
            <a:off x="1614378" y="1484784"/>
            <a:ext cx="6378002" cy="3287124"/>
          </a:xfrm>
          <a:prstGeom prst="rect">
            <a:avLst/>
          </a:prstGeom>
        </p:spPr>
      </p:pic>
    </p:spTree>
    <p:extLst>
      <p:ext uri="{BB962C8B-B14F-4D97-AF65-F5344CB8AC3E}">
        <p14:creationId xmlns:p14="http://schemas.microsoft.com/office/powerpoint/2010/main" val="339779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(9/16)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899592" y="4941168"/>
            <a:ext cx="763284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i="1" dirty="0">
                <a:latin typeface="Times New Roman" panose="02020603050405020304" pitchFamily="18" charset="0"/>
                <a:ea typeface="Times New Roman" panose="02020603050405020304" pitchFamily="18" charset="0"/>
              </a:rPr>
              <a:t>Αρχή της κατάτμησης- </a:t>
            </a:r>
            <a:r>
              <a:rPr lang="el-GR" sz="1800" i="1" dirty="0" err="1">
                <a:latin typeface="Times New Roman" panose="02020603050405020304" pitchFamily="18" charset="0"/>
                <a:ea typeface="Times New Roman" panose="02020603050405020304" pitchFamily="18" charset="0"/>
              </a:rPr>
              <a:t>segmentation</a:t>
            </a:r>
            <a:r>
              <a:rPr lang="el-GR" sz="1800" i="1" dirty="0">
                <a:latin typeface="Times New Roman" panose="02020603050405020304" pitchFamily="18" charset="0"/>
                <a:ea typeface="Times New Roman" panose="02020603050405020304" pitchFamily="18" charset="0"/>
              </a:rPr>
              <a:t> </a:t>
            </a:r>
            <a:r>
              <a:rPr lang="el-GR" sz="1800" i="1" dirty="0" err="1">
                <a:latin typeface="Times New Roman" panose="02020603050405020304" pitchFamily="18" charset="0"/>
                <a:ea typeface="Times New Roman" panose="02020603050405020304" pitchFamily="18" charset="0"/>
              </a:rPr>
              <a:t>principle</a:t>
            </a:r>
            <a:r>
              <a:rPr lang="el-GR" sz="1800" i="1" dirty="0">
                <a:latin typeface="Times New Roman" panose="02020603050405020304" pitchFamily="18" charset="0"/>
                <a:ea typeface="Times New Roman" panose="02020603050405020304" pitchFamily="18" charset="0"/>
              </a:rPr>
              <a:t>. Η μάθηση επιτυγχάνεται γρηγορότερα μέσω της σύντομης οπτικής και ακουστικής πληροφόρησης και όχι μέσω μακροσκελών αφηγήσεων </a:t>
            </a:r>
            <a:endParaRPr lang="el-GR" sz="1800" dirty="0"/>
          </a:p>
        </p:txBody>
      </p:sp>
      <p:pic>
        <p:nvPicPr>
          <p:cNvPr id="5" name="Εικόνα 4">
            <a:extLst>
              <a:ext uri="{FF2B5EF4-FFF2-40B4-BE49-F238E27FC236}">
                <a16:creationId xmlns:a16="http://schemas.microsoft.com/office/drawing/2014/main" id="{18C1D9FB-5D78-45EE-A3D6-C1A987D043EF}"/>
              </a:ext>
            </a:extLst>
          </p:cNvPr>
          <p:cNvPicPr>
            <a:picLocks noChangeAspect="1"/>
          </p:cNvPicPr>
          <p:nvPr/>
        </p:nvPicPr>
        <p:blipFill>
          <a:blip r:embed="rId3"/>
          <a:stretch>
            <a:fillRect/>
          </a:stretch>
        </p:blipFill>
        <p:spPr>
          <a:xfrm>
            <a:off x="1367390" y="1317364"/>
            <a:ext cx="6697252" cy="3528739"/>
          </a:xfrm>
          <a:prstGeom prst="rect">
            <a:avLst/>
          </a:prstGeom>
        </p:spPr>
      </p:pic>
    </p:spTree>
    <p:extLst>
      <p:ext uri="{BB962C8B-B14F-4D97-AF65-F5344CB8AC3E}">
        <p14:creationId xmlns:p14="http://schemas.microsoft.com/office/powerpoint/2010/main" val="1474720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(10/16)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6" name="Ορθογώνιο: Στρογγύλεμα γωνιών 5">
            <a:extLst>
              <a:ext uri="{FF2B5EF4-FFF2-40B4-BE49-F238E27FC236}">
                <a16:creationId xmlns:a16="http://schemas.microsoft.com/office/drawing/2014/main" id="{6A2CA05B-0A69-4A32-9F5B-4F4883839C0A}"/>
              </a:ext>
            </a:extLst>
          </p:cNvPr>
          <p:cNvSpPr/>
          <p:nvPr/>
        </p:nvSpPr>
        <p:spPr>
          <a:xfrm>
            <a:off x="5940152" y="1960399"/>
            <a:ext cx="2808312" cy="1137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ΚΕΙΜΕΝΟ: το κεντρικό δηλαδή μέρος του εκπαιδευτικού υλικού </a:t>
            </a:r>
          </a:p>
        </p:txBody>
      </p:sp>
      <p:sp>
        <p:nvSpPr>
          <p:cNvPr id="7" name="Ορθογώνιο: Στρογγύλεμα γωνιών 6">
            <a:extLst>
              <a:ext uri="{FF2B5EF4-FFF2-40B4-BE49-F238E27FC236}">
                <a16:creationId xmlns:a16="http://schemas.microsoft.com/office/drawing/2014/main" id="{945C39E3-6D12-4037-BAA4-A32201F46967}"/>
              </a:ext>
            </a:extLst>
          </p:cNvPr>
          <p:cNvSpPr/>
          <p:nvPr/>
        </p:nvSpPr>
        <p:spPr>
          <a:xfrm>
            <a:off x="6109011" y="4509120"/>
            <a:ext cx="2869377"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ΠΡΟΚΕΙΜΕΝΟ : ο  σκοπός, τα προσδοκώμενα αποτελέσματα, οι λέξεις κλειδιά και οι εισαγωγικές παρατηρήσεις </a:t>
            </a:r>
          </a:p>
        </p:txBody>
      </p:sp>
      <p:pic>
        <p:nvPicPr>
          <p:cNvPr id="9" name="Εικόνα 8">
            <a:extLst>
              <a:ext uri="{FF2B5EF4-FFF2-40B4-BE49-F238E27FC236}">
                <a16:creationId xmlns:a16="http://schemas.microsoft.com/office/drawing/2014/main" id="{3AB02E41-52DA-43E3-8877-192E088D2513}"/>
              </a:ext>
            </a:extLst>
          </p:cNvPr>
          <p:cNvPicPr>
            <a:picLocks noChangeAspect="1"/>
          </p:cNvPicPr>
          <p:nvPr/>
        </p:nvPicPr>
        <p:blipFill>
          <a:blip r:embed="rId3"/>
          <a:stretch>
            <a:fillRect/>
          </a:stretch>
        </p:blipFill>
        <p:spPr>
          <a:xfrm>
            <a:off x="827584" y="3673355"/>
            <a:ext cx="5003741" cy="2591223"/>
          </a:xfrm>
          <a:prstGeom prst="rect">
            <a:avLst/>
          </a:prstGeom>
        </p:spPr>
      </p:pic>
      <p:pic>
        <p:nvPicPr>
          <p:cNvPr id="10" name="Εικόνα 9">
            <a:extLst>
              <a:ext uri="{FF2B5EF4-FFF2-40B4-BE49-F238E27FC236}">
                <a16:creationId xmlns:a16="http://schemas.microsoft.com/office/drawing/2014/main" id="{AFBB6799-0FE9-4FFA-8C5F-00271A623BA5}"/>
              </a:ext>
            </a:extLst>
          </p:cNvPr>
          <p:cNvPicPr>
            <a:picLocks noChangeAspect="1"/>
          </p:cNvPicPr>
          <p:nvPr/>
        </p:nvPicPr>
        <p:blipFill>
          <a:blip r:embed="rId4"/>
          <a:stretch>
            <a:fillRect/>
          </a:stretch>
        </p:blipFill>
        <p:spPr>
          <a:xfrm>
            <a:off x="936358" y="1158282"/>
            <a:ext cx="4824028" cy="2416781"/>
          </a:xfrm>
          <a:prstGeom prst="rect">
            <a:avLst/>
          </a:prstGeom>
        </p:spPr>
      </p:pic>
    </p:spTree>
    <p:extLst>
      <p:ext uri="{BB962C8B-B14F-4D97-AF65-F5344CB8AC3E}">
        <p14:creationId xmlns:p14="http://schemas.microsoft.com/office/powerpoint/2010/main" val="278407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188640"/>
            <a:ext cx="7848872" cy="360040"/>
          </a:xfrm>
        </p:spPr>
        <p:txBody>
          <a:bodyPr>
            <a:noAutofit/>
          </a:bodyPr>
          <a:lstStyle/>
          <a:p>
            <a:br>
              <a:rPr lang="el-GR" sz="3600" dirty="0"/>
            </a:br>
            <a:r>
              <a:rPr lang="el-GR" sz="2800" dirty="0"/>
              <a:t>6. Παραγόμενο εκπαιδευτικό υλικό (11/16)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7" name="Ορθογώνιο: Στρογγύλεμα γωνιών 6">
            <a:extLst>
              <a:ext uri="{FF2B5EF4-FFF2-40B4-BE49-F238E27FC236}">
                <a16:creationId xmlns:a16="http://schemas.microsoft.com/office/drawing/2014/main" id="{945C39E3-6D12-4037-BAA4-A32201F46967}"/>
              </a:ext>
            </a:extLst>
          </p:cNvPr>
          <p:cNvSpPr/>
          <p:nvPr/>
        </p:nvSpPr>
        <p:spPr>
          <a:xfrm>
            <a:off x="6054842" y="4126468"/>
            <a:ext cx="2898703" cy="203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ΔΙΑΚΕΙΜΕΝΟ: δραστηριότητες προβληματισμού, κινητοποίησης, μελέτης, εφαρμογής και οι ασκήσεις αυτοαξιολόγησης που εναρμονίζουν προϋπάρχουσες γνώσεις και νέες</a:t>
            </a:r>
          </a:p>
        </p:txBody>
      </p:sp>
      <p:sp>
        <p:nvSpPr>
          <p:cNvPr id="8" name="Ορθογώνιο: Στρογγύλεμα γωνιών 7">
            <a:extLst>
              <a:ext uri="{FF2B5EF4-FFF2-40B4-BE49-F238E27FC236}">
                <a16:creationId xmlns:a16="http://schemas.microsoft.com/office/drawing/2014/main" id="{AE5E2560-106F-445A-8911-BAC5A8562C45}"/>
              </a:ext>
            </a:extLst>
          </p:cNvPr>
          <p:cNvSpPr/>
          <p:nvPr/>
        </p:nvSpPr>
        <p:spPr>
          <a:xfrm>
            <a:off x="6054842" y="1402938"/>
            <a:ext cx="2808313"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ΜΕΤΑΚΕΙΜΕΝΟ: συνόψεις, βιβλιογραφικοί οδηγοί, τα παραρτήματα για περαιτέρω μελέτη, οι ενδεικτικές απαντήσεις και οι ανατροφοδοτήσεις  </a:t>
            </a:r>
          </a:p>
        </p:txBody>
      </p:sp>
      <p:pic>
        <p:nvPicPr>
          <p:cNvPr id="5" name="Εικόνα 4">
            <a:extLst>
              <a:ext uri="{FF2B5EF4-FFF2-40B4-BE49-F238E27FC236}">
                <a16:creationId xmlns:a16="http://schemas.microsoft.com/office/drawing/2014/main" id="{3BED1F10-C5C0-4396-9CB6-BC9700DC0474}"/>
              </a:ext>
            </a:extLst>
          </p:cNvPr>
          <p:cNvPicPr>
            <a:picLocks noChangeAspect="1"/>
          </p:cNvPicPr>
          <p:nvPr/>
        </p:nvPicPr>
        <p:blipFill>
          <a:blip r:embed="rId3"/>
          <a:stretch>
            <a:fillRect/>
          </a:stretch>
        </p:blipFill>
        <p:spPr>
          <a:xfrm>
            <a:off x="748099" y="990315"/>
            <a:ext cx="5043785" cy="2671543"/>
          </a:xfrm>
          <a:prstGeom prst="rect">
            <a:avLst/>
          </a:prstGeom>
        </p:spPr>
      </p:pic>
      <p:pic>
        <p:nvPicPr>
          <p:cNvPr id="9" name="Εικόνα 8">
            <a:extLst>
              <a:ext uri="{FF2B5EF4-FFF2-40B4-BE49-F238E27FC236}">
                <a16:creationId xmlns:a16="http://schemas.microsoft.com/office/drawing/2014/main" id="{01C8A291-0CB0-4075-83B9-AC2F4813E62E}"/>
              </a:ext>
            </a:extLst>
          </p:cNvPr>
          <p:cNvPicPr>
            <a:picLocks noChangeAspect="1"/>
          </p:cNvPicPr>
          <p:nvPr/>
        </p:nvPicPr>
        <p:blipFill>
          <a:blip r:embed="rId4"/>
          <a:stretch>
            <a:fillRect/>
          </a:stretch>
        </p:blipFill>
        <p:spPr>
          <a:xfrm>
            <a:off x="770619" y="3695049"/>
            <a:ext cx="5105382" cy="2585777"/>
          </a:xfrm>
          <a:prstGeom prst="rect">
            <a:avLst/>
          </a:prstGeom>
        </p:spPr>
      </p:pic>
    </p:spTree>
    <p:extLst>
      <p:ext uri="{BB962C8B-B14F-4D97-AF65-F5344CB8AC3E}">
        <p14:creationId xmlns:p14="http://schemas.microsoft.com/office/powerpoint/2010/main" val="23872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(12/16)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7" name="Ορθογώνιο: Στρογγύλεμα γωνιών 6">
            <a:extLst>
              <a:ext uri="{FF2B5EF4-FFF2-40B4-BE49-F238E27FC236}">
                <a16:creationId xmlns:a16="http://schemas.microsoft.com/office/drawing/2014/main" id="{945C39E3-6D12-4037-BAA4-A32201F46967}"/>
              </a:ext>
            </a:extLst>
          </p:cNvPr>
          <p:cNvSpPr/>
          <p:nvPr/>
        </p:nvSpPr>
        <p:spPr>
          <a:xfrm>
            <a:off x="6054842" y="4126468"/>
            <a:ext cx="2898703" cy="203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ΠΑΡΑΚΕΙΜΕΝΟ: τα μη- γλωσσικά τα ημι-γλωσσικά στοιχεία του υλικού, λόγου χάρη σχήματα, πίνακες και εικόνες που λειτουργούν επικουρικά στο κύριο κείμενο </a:t>
            </a:r>
          </a:p>
        </p:txBody>
      </p:sp>
      <p:sp>
        <p:nvSpPr>
          <p:cNvPr id="8" name="Ορθογώνιο: Στρογγύλεμα γωνιών 7">
            <a:extLst>
              <a:ext uri="{FF2B5EF4-FFF2-40B4-BE49-F238E27FC236}">
                <a16:creationId xmlns:a16="http://schemas.microsoft.com/office/drawing/2014/main" id="{AE5E2560-106F-445A-8911-BAC5A8562C45}"/>
              </a:ext>
            </a:extLst>
          </p:cNvPr>
          <p:cNvSpPr/>
          <p:nvPr/>
        </p:nvSpPr>
        <p:spPr>
          <a:xfrm>
            <a:off x="6054843" y="836712"/>
            <a:ext cx="2765629"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ΕΠΙΚΕΙΜΕΝΟ: συμπληρωματικό επεξηγηματικό υλικό για μελέτη, λόγου χάρη επεξηγηματικό οπτικοακουστικό υλικό, γλωσσάρια, διασαφηνίσεις/ </a:t>
            </a:r>
          </a:p>
          <a:p>
            <a:pPr algn="ctr"/>
            <a:r>
              <a:rPr lang="el-GR" sz="1600" dirty="0"/>
              <a:t>ΠΕΡΙΚΕΙΜΕΝΟ: εμβόλιμα κείμενα επικουρικά στο κύριο κείμενο, παραδείγματα ή άλλο υλικό </a:t>
            </a:r>
          </a:p>
          <a:p>
            <a:pPr algn="ctr"/>
            <a:r>
              <a:rPr lang="el-GR" sz="1600" dirty="0"/>
              <a:t>  </a:t>
            </a:r>
          </a:p>
        </p:txBody>
      </p:sp>
      <p:pic>
        <p:nvPicPr>
          <p:cNvPr id="3" name="Εικόνα 2">
            <a:extLst>
              <a:ext uri="{FF2B5EF4-FFF2-40B4-BE49-F238E27FC236}">
                <a16:creationId xmlns:a16="http://schemas.microsoft.com/office/drawing/2014/main" id="{3485026F-A381-4D69-A441-FA3956D71561}"/>
              </a:ext>
            </a:extLst>
          </p:cNvPr>
          <p:cNvPicPr>
            <a:picLocks noChangeAspect="1"/>
          </p:cNvPicPr>
          <p:nvPr/>
        </p:nvPicPr>
        <p:blipFill>
          <a:blip r:embed="rId3"/>
          <a:stretch>
            <a:fillRect/>
          </a:stretch>
        </p:blipFill>
        <p:spPr>
          <a:xfrm>
            <a:off x="697606" y="1124744"/>
            <a:ext cx="5223223" cy="2769283"/>
          </a:xfrm>
          <a:prstGeom prst="rect">
            <a:avLst/>
          </a:prstGeom>
        </p:spPr>
      </p:pic>
      <p:pic>
        <p:nvPicPr>
          <p:cNvPr id="6" name="Εικόνα 5">
            <a:extLst>
              <a:ext uri="{FF2B5EF4-FFF2-40B4-BE49-F238E27FC236}">
                <a16:creationId xmlns:a16="http://schemas.microsoft.com/office/drawing/2014/main" id="{72301FBE-B1F6-4FC7-ADB3-FE6791355AC4}"/>
              </a:ext>
            </a:extLst>
          </p:cNvPr>
          <p:cNvPicPr>
            <a:picLocks noChangeAspect="1"/>
          </p:cNvPicPr>
          <p:nvPr/>
        </p:nvPicPr>
        <p:blipFill>
          <a:blip r:embed="rId4"/>
          <a:stretch>
            <a:fillRect/>
          </a:stretch>
        </p:blipFill>
        <p:spPr>
          <a:xfrm>
            <a:off x="944701" y="3867028"/>
            <a:ext cx="4729031" cy="2366854"/>
          </a:xfrm>
          <a:prstGeom prst="rect">
            <a:avLst/>
          </a:prstGeom>
        </p:spPr>
      </p:pic>
    </p:spTree>
    <p:extLst>
      <p:ext uri="{BB962C8B-B14F-4D97-AF65-F5344CB8AC3E}">
        <p14:creationId xmlns:p14="http://schemas.microsoft.com/office/powerpoint/2010/main" val="96017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(13/16)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7" name="Ορθογώνιο: Στρογγύλεμα γωνιών 6">
            <a:extLst>
              <a:ext uri="{FF2B5EF4-FFF2-40B4-BE49-F238E27FC236}">
                <a16:creationId xmlns:a16="http://schemas.microsoft.com/office/drawing/2014/main" id="{945C39E3-6D12-4037-BAA4-A32201F46967}"/>
              </a:ext>
            </a:extLst>
          </p:cNvPr>
          <p:cNvSpPr/>
          <p:nvPr/>
        </p:nvSpPr>
        <p:spPr>
          <a:xfrm>
            <a:off x="6054842" y="4126468"/>
            <a:ext cx="2898703" cy="203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ΠΟΛΥΚΕΙΜΕΝΟ: οδηγίες για τον τρόπο αξιολόγησης των εκπαιδευομένων </a:t>
            </a:r>
          </a:p>
        </p:txBody>
      </p:sp>
      <p:sp>
        <p:nvSpPr>
          <p:cNvPr id="8" name="Ορθογώνιο: Στρογγύλεμα γωνιών 7">
            <a:extLst>
              <a:ext uri="{FF2B5EF4-FFF2-40B4-BE49-F238E27FC236}">
                <a16:creationId xmlns:a16="http://schemas.microsoft.com/office/drawing/2014/main" id="{AE5E2560-106F-445A-8911-BAC5A8562C45}"/>
              </a:ext>
            </a:extLst>
          </p:cNvPr>
          <p:cNvSpPr/>
          <p:nvPr/>
        </p:nvSpPr>
        <p:spPr>
          <a:xfrm>
            <a:off x="6054842" y="1402938"/>
            <a:ext cx="2808313"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ΠΟΛΥΑΝΤΙΚΕΙΜΕΝΟ: ψηφιακό επικουρικό ή κύριο μέσο, interactive video και εικόνες </a:t>
            </a:r>
          </a:p>
        </p:txBody>
      </p:sp>
      <p:pic>
        <p:nvPicPr>
          <p:cNvPr id="5" name="Εικόνα 4">
            <a:extLst>
              <a:ext uri="{FF2B5EF4-FFF2-40B4-BE49-F238E27FC236}">
                <a16:creationId xmlns:a16="http://schemas.microsoft.com/office/drawing/2014/main" id="{F0001967-F07B-49AC-8CCB-28E53449AC02}"/>
              </a:ext>
            </a:extLst>
          </p:cNvPr>
          <p:cNvPicPr>
            <a:picLocks noChangeAspect="1"/>
          </p:cNvPicPr>
          <p:nvPr/>
        </p:nvPicPr>
        <p:blipFill>
          <a:blip r:embed="rId3"/>
          <a:stretch>
            <a:fillRect/>
          </a:stretch>
        </p:blipFill>
        <p:spPr>
          <a:xfrm>
            <a:off x="500905" y="1052736"/>
            <a:ext cx="5553937" cy="2944623"/>
          </a:xfrm>
          <a:prstGeom prst="rect">
            <a:avLst/>
          </a:prstGeom>
        </p:spPr>
      </p:pic>
      <p:pic>
        <p:nvPicPr>
          <p:cNvPr id="9" name="Εικόνα 8">
            <a:extLst>
              <a:ext uri="{FF2B5EF4-FFF2-40B4-BE49-F238E27FC236}">
                <a16:creationId xmlns:a16="http://schemas.microsoft.com/office/drawing/2014/main" id="{1ADC107E-9AA5-45EB-AA93-031212B0708C}"/>
              </a:ext>
            </a:extLst>
          </p:cNvPr>
          <p:cNvPicPr>
            <a:picLocks noChangeAspect="1"/>
          </p:cNvPicPr>
          <p:nvPr/>
        </p:nvPicPr>
        <p:blipFill>
          <a:blip r:embed="rId4"/>
          <a:stretch>
            <a:fillRect/>
          </a:stretch>
        </p:blipFill>
        <p:spPr>
          <a:xfrm>
            <a:off x="1270157" y="3997359"/>
            <a:ext cx="4503615" cy="2234505"/>
          </a:xfrm>
          <a:prstGeom prst="rect">
            <a:avLst/>
          </a:prstGeom>
        </p:spPr>
      </p:pic>
    </p:spTree>
    <p:extLst>
      <p:ext uri="{BB962C8B-B14F-4D97-AF65-F5344CB8AC3E}">
        <p14:creationId xmlns:p14="http://schemas.microsoft.com/office/powerpoint/2010/main" val="1236374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(14/16)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8" name="Ορθογώνιο: Στρογγύλεμα γωνιών 7">
            <a:extLst>
              <a:ext uri="{FF2B5EF4-FFF2-40B4-BE49-F238E27FC236}">
                <a16:creationId xmlns:a16="http://schemas.microsoft.com/office/drawing/2014/main" id="{AE5E2560-106F-445A-8911-BAC5A8562C45}"/>
              </a:ext>
            </a:extLst>
          </p:cNvPr>
          <p:cNvSpPr/>
          <p:nvPr/>
        </p:nvSpPr>
        <p:spPr>
          <a:xfrm>
            <a:off x="2299901" y="4581127"/>
            <a:ext cx="5839326" cy="1077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Παράδειγμα Δραστηριότητας Μαθήματος- Επεξεργασία Διαδραστικού Βίντεο</a:t>
            </a:r>
          </a:p>
        </p:txBody>
      </p:sp>
      <p:pic>
        <p:nvPicPr>
          <p:cNvPr id="3" name="Εικόνα 2">
            <a:extLst>
              <a:ext uri="{FF2B5EF4-FFF2-40B4-BE49-F238E27FC236}">
                <a16:creationId xmlns:a16="http://schemas.microsoft.com/office/drawing/2014/main" id="{EFDF8D7B-8153-428B-9990-31D2C94496DB}"/>
              </a:ext>
            </a:extLst>
          </p:cNvPr>
          <p:cNvPicPr>
            <a:picLocks noChangeAspect="1"/>
          </p:cNvPicPr>
          <p:nvPr/>
        </p:nvPicPr>
        <p:blipFill>
          <a:blip r:embed="rId3"/>
          <a:stretch>
            <a:fillRect/>
          </a:stretch>
        </p:blipFill>
        <p:spPr>
          <a:xfrm>
            <a:off x="675590" y="1259601"/>
            <a:ext cx="4192422" cy="2085905"/>
          </a:xfrm>
          <a:prstGeom prst="rect">
            <a:avLst/>
          </a:prstGeom>
        </p:spPr>
      </p:pic>
      <p:pic>
        <p:nvPicPr>
          <p:cNvPr id="10" name="Εικόνα 9">
            <a:extLst>
              <a:ext uri="{FF2B5EF4-FFF2-40B4-BE49-F238E27FC236}">
                <a16:creationId xmlns:a16="http://schemas.microsoft.com/office/drawing/2014/main" id="{F0E1524D-4081-420B-A1C8-B98079A965B0}"/>
              </a:ext>
            </a:extLst>
          </p:cNvPr>
          <p:cNvPicPr>
            <a:picLocks noChangeAspect="1"/>
          </p:cNvPicPr>
          <p:nvPr/>
        </p:nvPicPr>
        <p:blipFill>
          <a:blip r:embed="rId4"/>
          <a:stretch>
            <a:fillRect/>
          </a:stretch>
        </p:blipFill>
        <p:spPr>
          <a:xfrm>
            <a:off x="4230433" y="2112411"/>
            <a:ext cx="4287358" cy="2169199"/>
          </a:xfrm>
          <a:prstGeom prst="rect">
            <a:avLst/>
          </a:prstGeom>
        </p:spPr>
      </p:pic>
    </p:spTree>
    <p:extLst>
      <p:ext uri="{BB962C8B-B14F-4D97-AF65-F5344CB8AC3E}">
        <p14:creationId xmlns:p14="http://schemas.microsoft.com/office/powerpoint/2010/main" val="11735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(15/16)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8" name="Ορθογώνιο: Στρογγύλεμα γωνιών 7">
            <a:extLst>
              <a:ext uri="{FF2B5EF4-FFF2-40B4-BE49-F238E27FC236}">
                <a16:creationId xmlns:a16="http://schemas.microsoft.com/office/drawing/2014/main" id="{AE5E2560-106F-445A-8911-BAC5A8562C45}"/>
              </a:ext>
            </a:extLst>
          </p:cNvPr>
          <p:cNvSpPr/>
          <p:nvPr/>
        </p:nvSpPr>
        <p:spPr>
          <a:xfrm>
            <a:off x="971600" y="5229200"/>
            <a:ext cx="7776864" cy="768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Παράδειγμα Ανατροφοδότησης σε σωστή και σε λανθασμένη απάντηση</a:t>
            </a:r>
          </a:p>
        </p:txBody>
      </p:sp>
      <p:pic>
        <p:nvPicPr>
          <p:cNvPr id="5" name="Εικόνα 4">
            <a:extLst>
              <a:ext uri="{FF2B5EF4-FFF2-40B4-BE49-F238E27FC236}">
                <a16:creationId xmlns:a16="http://schemas.microsoft.com/office/drawing/2014/main" id="{8F647B7D-C5F4-487F-BA67-25B89B5A82F0}"/>
              </a:ext>
            </a:extLst>
          </p:cNvPr>
          <p:cNvPicPr>
            <a:picLocks noChangeAspect="1"/>
          </p:cNvPicPr>
          <p:nvPr/>
        </p:nvPicPr>
        <p:blipFill>
          <a:blip r:embed="rId3"/>
          <a:stretch>
            <a:fillRect/>
          </a:stretch>
        </p:blipFill>
        <p:spPr>
          <a:xfrm>
            <a:off x="1619672" y="1333586"/>
            <a:ext cx="6768752" cy="3548016"/>
          </a:xfrm>
          <a:prstGeom prst="rect">
            <a:avLst/>
          </a:prstGeom>
        </p:spPr>
      </p:pic>
    </p:spTree>
    <p:extLst>
      <p:ext uri="{BB962C8B-B14F-4D97-AF65-F5344CB8AC3E}">
        <p14:creationId xmlns:p14="http://schemas.microsoft.com/office/powerpoint/2010/main" val="378931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Σκοπός</a:t>
            </a:r>
            <a:endParaRPr lang="el-GR" sz="3600" b="1" dirty="0"/>
          </a:p>
        </p:txBody>
      </p:sp>
      <p:sp>
        <p:nvSpPr>
          <p:cNvPr id="4" name="9 - Ορθογώνιο"/>
          <p:cNvSpPr/>
          <p:nvPr/>
        </p:nvSpPr>
        <p:spPr>
          <a:xfrm>
            <a:off x="827584" y="1556792"/>
            <a:ext cx="7776864" cy="4339650"/>
          </a:xfrm>
          <a:prstGeom prst="rect">
            <a:avLst/>
          </a:prstGeom>
        </p:spPr>
        <p:txBody>
          <a:bodyPr wrap="square">
            <a:spAutoFit/>
          </a:bodyPr>
          <a:lstStyle/>
          <a:p>
            <a:pPr marL="457200" indent="-457200" algn="just">
              <a:buFont typeface="Arial" panose="020B0604020202020204" pitchFamily="34" charset="0"/>
              <a:buChar char="•"/>
            </a:pPr>
            <a:r>
              <a:rPr lang="el-GR" dirty="0"/>
              <a:t>Σκοπός της παρούσας ερευνητικής πρότασης είναι η </a:t>
            </a:r>
            <a:r>
              <a:rPr lang="el-GR" b="1" dirty="0">
                <a:solidFill>
                  <a:schemeClr val="accent1">
                    <a:lumMod val="50000"/>
                  </a:schemeClr>
                </a:solidFill>
              </a:rPr>
              <a:t>αποτίμηση του εκπαιδευτικού υλικού </a:t>
            </a:r>
            <a:r>
              <a:rPr lang="el-GR" dirty="0"/>
              <a:t>που αναπτύχθηκε στο ασύγχρονο πρόγραμμα/ μάθημα με θέμα «Εισαγωγή στη Διαφοροποιημένη Διδασκαλία», τόσο </a:t>
            </a:r>
            <a:r>
              <a:rPr lang="el-GR" b="1" dirty="0">
                <a:solidFill>
                  <a:schemeClr val="accent1">
                    <a:lumMod val="50000"/>
                  </a:schemeClr>
                </a:solidFill>
              </a:rPr>
              <a:t>ως προς τα μαθησιακά οφέλη</a:t>
            </a:r>
            <a:r>
              <a:rPr lang="el-GR" b="1" dirty="0"/>
              <a:t> </a:t>
            </a:r>
            <a:r>
              <a:rPr lang="el-GR" dirty="0"/>
              <a:t>του, όσο και </a:t>
            </a:r>
            <a:r>
              <a:rPr lang="el-GR" b="1" dirty="0">
                <a:solidFill>
                  <a:schemeClr val="accent1">
                    <a:lumMod val="50000"/>
                  </a:schemeClr>
                </a:solidFill>
              </a:rPr>
              <a:t>ως προς τα χαρακτηριστικά αλληλεπίδρασης</a:t>
            </a:r>
            <a:r>
              <a:rPr lang="el-GR" dirty="0"/>
              <a:t> που ανέπτυξε με τους επιμορφούμενους.</a:t>
            </a:r>
          </a:p>
          <a:p>
            <a:pPr algn="just"/>
            <a:r>
              <a:rPr lang="el-GR" u="sng" dirty="0"/>
              <a:t>  			                              </a:t>
            </a:r>
          </a:p>
          <a:p>
            <a:r>
              <a:rPr lang="el-GR" sz="2000" b="1" dirty="0">
                <a:solidFill>
                  <a:schemeClr val="accent1">
                    <a:lumMod val="50000"/>
                  </a:schemeClr>
                </a:solidFill>
              </a:rPr>
              <a:t>Λέξεις – Κλειδιά</a:t>
            </a:r>
            <a:endParaRPr lang="el-GR" sz="2000" dirty="0">
              <a:solidFill>
                <a:schemeClr val="accent1">
                  <a:lumMod val="50000"/>
                </a:schemeClr>
              </a:solidFill>
            </a:endParaRPr>
          </a:p>
          <a:p>
            <a:r>
              <a:rPr lang="el-GR" sz="2000" dirty="0"/>
              <a:t>Εξ αποστάσεως εκπαίδευση, αποτίμηση ψηφιακού εκπαιδευτικού υλικού, αλληλεπίδραση, διαφοροποιημένη διδασκαλία</a:t>
            </a:r>
          </a:p>
          <a:p>
            <a:pPr marL="457200" indent="-457200" algn="just">
              <a:buFont typeface="Arial" panose="020B0604020202020204" pitchFamily="34" charset="0"/>
              <a:buChar char="•"/>
            </a:pPr>
            <a:endParaRPr lang="el-GR" dirty="0"/>
          </a:p>
        </p:txBody>
      </p:sp>
    </p:spTree>
    <p:extLst>
      <p:ext uri="{BB962C8B-B14F-4D97-AF65-F5344CB8AC3E}">
        <p14:creationId xmlns:p14="http://schemas.microsoft.com/office/powerpoint/2010/main" val="4130245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128" y="188640"/>
            <a:ext cx="7848872" cy="360040"/>
          </a:xfrm>
        </p:spPr>
        <p:txBody>
          <a:bodyPr>
            <a:noAutofit/>
          </a:bodyPr>
          <a:lstStyle/>
          <a:p>
            <a:br>
              <a:rPr lang="el-GR" sz="3600" dirty="0"/>
            </a:br>
            <a:r>
              <a:rPr lang="el-GR" sz="2800" dirty="0"/>
              <a:t>6. Παραγόμενο εκπαιδευτικό υλικό (16/16)</a:t>
            </a:r>
            <a:endParaRPr lang="el-GR" sz="2800" b="1" dirty="0">
              <a:solidFill>
                <a:srgbClr val="FF0000"/>
              </a:solidFill>
            </a:endParaRPr>
          </a:p>
        </p:txBody>
      </p:sp>
      <p:sp>
        <p:nvSpPr>
          <p:cNvPr id="4" name="9 - Ορθογώνιο"/>
          <p:cNvSpPr/>
          <p:nvPr/>
        </p:nvSpPr>
        <p:spPr>
          <a:xfrm>
            <a:off x="6372200" y="1484784"/>
            <a:ext cx="1620180" cy="923330"/>
          </a:xfrm>
          <a:prstGeom prst="rect">
            <a:avLst/>
          </a:prstGeom>
        </p:spPr>
        <p:txBody>
          <a:bodyPr wrap="square">
            <a:spAutoFit/>
          </a:bodyPr>
          <a:lstStyle/>
          <a:p>
            <a:pPr marL="457200" indent="-457200" algn="just">
              <a:buFont typeface="Wingdings" panose="05000000000000000000" pitchFamily="2" charset="2"/>
              <a:buChar char="ü"/>
            </a:pPr>
            <a:endParaRPr lang="el-GR" sz="1800" dirty="0"/>
          </a:p>
          <a:p>
            <a:pPr marL="457200" indent="-457200" algn="just">
              <a:buFont typeface="Wingdings" panose="05000000000000000000" pitchFamily="2" charset="2"/>
              <a:buChar char="ü"/>
            </a:pPr>
            <a:endParaRPr lang="el-GR" sz="1800" dirty="0"/>
          </a:p>
          <a:p>
            <a:pPr algn="just"/>
            <a:endParaRPr lang="el-GR" sz="1800" dirty="0"/>
          </a:p>
        </p:txBody>
      </p:sp>
      <p:sp>
        <p:nvSpPr>
          <p:cNvPr id="8" name="Ορθογώνιο: Στρογγύλεμα γωνιών 7">
            <a:extLst>
              <a:ext uri="{FF2B5EF4-FFF2-40B4-BE49-F238E27FC236}">
                <a16:creationId xmlns:a16="http://schemas.microsoft.com/office/drawing/2014/main" id="{AE5E2560-106F-445A-8911-BAC5A8562C45}"/>
              </a:ext>
            </a:extLst>
          </p:cNvPr>
          <p:cNvSpPr/>
          <p:nvPr/>
        </p:nvSpPr>
        <p:spPr>
          <a:xfrm>
            <a:off x="971600" y="5229200"/>
            <a:ext cx="7776864" cy="768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Forum</a:t>
            </a:r>
            <a:r>
              <a:rPr lang="el-GR" dirty="0"/>
              <a:t>: ως μέσο αλληλεπίδρασης</a:t>
            </a:r>
          </a:p>
        </p:txBody>
      </p:sp>
      <p:pic>
        <p:nvPicPr>
          <p:cNvPr id="6" name="Εικόνα 5">
            <a:extLst>
              <a:ext uri="{FF2B5EF4-FFF2-40B4-BE49-F238E27FC236}">
                <a16:creationId xmlns:a16="http://schemas.microsoft.com/office/drawing/2014/main" id="{44865A3D-2824-41BE-888F-96A211198F57}"/>
              </a:ext>
            </a:extLst>
          </p:cNvPr>
          <p:cNvPicPr>
            <a:picLocks noChangeAspect="1"/>
          </p:cNvPicPr>
          <p:nvPr/>
        </p:nvPicPr>
        <p:blipFill>
          <a:blip r:embed="rId3"/>
          <a:stretch>
            <a:fillRect/>
          </a:stretch>
        </p:blipFill>
        <p:spPr>
          <a:xfrm>
            <a:off x="539552" y="1916833"/>
            <a:ext cx="5668712" cy="3133760"/>
          </a:xfrm>
          <a:prstGeom prst="rect">
            <a:avLst/>
          </a:prstGeom>
        </p:spPr>
      </p:pic>
      <p:pic>
        <p:nvPicPr>
          <p:cNvPr id="3" name="Εικόνα 2">
            <a:extLst>
              <a:ext uri="{FF2B5EF4-FFF2-40B4-BE49-F238E27FC236}">
                <a16:creationId xmlns:a16="http://schemas.microsoft.com/office/drawing/2014/main" id="{B2524D11-2B90-455F-805F-845FBB109D93}"/>
              </a:ext>
            </a:extLst>
          </p:cNvPr>
          <p:cNvPicPr>
            <a:picLocks noChangeAspect="1"/>
          </p:cNvPicPr>
          <p:nvPr/>
        </p:nvPicPr>
        <p:blipFill>
          <a:blip r:embed="rId4"/>
          <a:stretch>
            <a:fillRect/>
          </a:stretch>
        </p:blipFill>
        <p:spPr>
          <a:xfrm>
            <a:off x="3738499" y="875217"/>
            <a:ext cx="5267401" cy="2664183"/>
          </a:xfrm>
          <a:prstGeom prst="rect">
            <a:avLst/>
          </a:prstGeom>
        </p:spPr>
      </p:pic>
    </p:spTree>
    <p:extLst>
      <p:ext uri="{BB962C8B-B14F-4D97-AF65-F5344CB8AC3E}">
        <p14:creationId xmlns:p14="http://schemas.microsoft.com/office/powerpoint/2010/main" val="370221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 Δομή της εργασίας</a:t>
            </a:r>
            <a:endParaRPr lang="el-GR" sz="3600" b="1" dirty="0"/>
          </a:p>
        </p:txBody>
      </p:sp>
      <p:sp>
        <p:nvSpPr>
          <p:cNvPr id="4" name="9 - Ορθογώνιο"/>
          <p:cNvSpPr/>
          <p:nvPr/>
        </p:nvSpPr>
        <p:spPr>
          <a:xfrm>
            <a:off x="827584" y="1556792"/>
            <a:ext cx="7199240" cy="4401205"/>
          </a:xfrm>
          <a:prstGeom prst="rect">
            <a:avLst/>
          </a:prstGeom>
        </p:spPr>
        <p:txBody>
          <a:bodyPr wrap="square">
            <a:spAutoFit/>
          </a:bodyPr>
          <a:lstStyle/>
          <a:p>
            <a:pPr marL="457200" indent="-457200">
              <a:buFont typeface="Arial" panose="020B0604020202020204" pitchFamily="34" charset="0"/>
              <a:buChar char="•"/>
            </a:pPr>
            <a:r>
              <a:rPr lang="el-GR" dirty="0">
                <a:solidFill>
                  <a:schemeClr val="bg1">
                    <a:lumMod val="50000"/>
                  </a:schemeClr>
                </a:solidFill>
              </a:rPr>
              <a:t>1.</a:t>
            </a:r>
            <a:r>
              <a:rPr lang="el-GR" dirty="0"/>
              <a:t> </a:t>
            </a:r>
            <a:r>
              <a:rPr lang="el-GR" dirty="0">
                <a:solidFill>
                  <a:schemeClr val="bg1">
                    <a:lumMod val="50000"/>
                  </a:schemeClr>
                </a:solidFill>
              </a:rPr>
              <a:t>Σκοπός της εργασίας</a:t>
            </a:r>
          </a:p>
          <a:p>
            <a:pPr marL="457200" indent="-457200">
              <a:buFont typeface="Arial" panose="020B0604020202020204" pitchFamily="34" charset="0"/>
              <a:buChar char="•"/>
            </a:pPr>
            <a:r>
              <a:rPr lang="el-GR" dirty="0">
                <a:solidFill>
                  <a:schemeClr val="bg1">
                    <a:lumMod val="50000"/>
                  </a:schemeClr>
                </a:solidFill>
              </a:rPr>
              <a:t>2. Συνεισφορά της Διπλωματικής</a:t>
            </a:r>
          </a:p>
          <a:p>
            <a:pPr marL="457200" indent="-457200">
              <a:buFont typeface="Arial" panose="020B0604020202020204" pitchFamily="34" charset="0"/>
              <a:buChar char="•"/>
            </a:pPr>
            <a:r>
              <a:rPr lang="el-GR" dirty="0">
                <a:solidFill>
                  <a:schemeClr val="bg1">
                    <a:lumMod val="50000"/>
                  </a:schemeClr>
                </a:solidFill>
              </a:rPr>
              <a:t>3. Ερευνητικά ερωτήματα</a:t>
            </a:r>
          </a:p>
          <a:p>
            <a:pPr marL="457200" indent="-457200">
              <a:buFont typeface="Arial" panose="020B0604020202020204" pitchFamily="34" charset="0"/>
              <a:buChar char="•"/>
            </a:pPr>
            <a:r>
              <a:rPr lang="el-GR" dirty="0">
                <a:solidFill>
                  <a:schemeClr val="bg1">
                    <a:lumMod val="50000"/>
                  </a:schemeClr>
                </a:solidFill>
              </a:rPr>
              <a:t>4. Δομή της παρουσίασης</a:t>
            </a:r>
          </a:p>
          <a:p>
            <a:pPr marL="457200" indent="-457200">
              <a:buFont typeface="Arial" panose="020B0604020202020204" pitchFamily="34" charset="0"/>
              <a:buChar char="•"/>
            </a:pPr>
            <a:r>
              <a:rPr lang="el-GR" dirty="0">
                <a:solidFill>
                  <a:schemeClr val="bg1">
                    <a:lumMod val="50000"/>
                  </a:schemeClr>
                </a:solidFill>
              </a:rPr>
              <a:t>5. Θεωρητικό πλαίσιο</a:t>
            </a:r>
          </a:p>
          <a:p>
            <a:pPr marL="457200" indent="-457200">
              <a:buFont typeface="Arial" panose="020B0604020202020204" pitchFamily="34" charset="0"/>
              <a:buChar char="•"/>
            </a:pPr>
            <a:r>
              <a:rPr lang="el-GR" dirty="0">
                <a:solidFill>
                  <a:schemeClr val="bg1">
                    <a:lumMod val="50000"/>
                  </a:schemeClr>
                </a:solidFill>
              </a:rPr>
              <a:t>6. Ανάπτυξη εκπαιδευτικού υλικού</a:t>
            </a:r>
          </a:p>
          <a:p>
            <a:pPr marL="457200" indent="-457200">
              <a:buFont typeface="Arial" panose="020B0604020202020204" pitchFamily="34" charset="0"/>
              <a:buChar char="•"/>
            </a:pPr>
            <a:r>
              <a:rPr lang="el-GR" b="1" dirty="0"/>
              <a:t>7. Μεθοδολογία της έρευνας- δείγμα της έρευνας- μέθοδοι συλλογής δεδομένων</a:t>
            </a:r>
          </a:p>
          <a:p>
            <a:pPr marL="457200" indent="-457200">
              <a:buFont typeface="Arial" panose="020B0604020202020204" pitchFamily="34" charset="0"/>
              <a:buChar char="•"/>
            </a:pPr>
            <a:r>
              <a:rPr lang="el-GR" dirty="0">
                <a:solidFill>
                  <a:schemeClr val="bg1">
                    <a:lumMod val="50000"/>
                  </a:schemeClr>
                </a:solidFill>
              </a:rPr>
              <a:t>8. Αποτελέσματα - Συμπεράσματα</a:t>
            </a:r>
          </a:p>
          <a:p>
            <a:pPr marL="457200" indent="-457200">
              <a:buFont typeface="Arial" panose="020B0604020202020204" pitchFamily="34" charset="0"/>
              <a:buChar char="•"/>
            </a:pPr>
            <a:r>
              <a:rPr lang="el-GR" dirty="0">
                <a:solidFill>
                  <a:schemeClr val="bg1">
                    <a:lumMod val="50000"/>
                  </a:schemeClr>
                </a:solidFill>
              </a:rPr>
              <a:t>9. Προτάσεις</a:t>
            </a:r>
          </a:p>
          <a:p>
            <a:endParaRPr lang="el-GR" sz="3200" dirty="0"/>
          </a:p>
        </p:txBody>
      </p:sp>
    </p:spTree>
    <p:extLst>
      <p:ext uri="{BB962C8B-B14F-4D97-AF65-F5344CB8AC3E}">
        <p14:creationId xmlns:p14="http://schemas.microsoft.com/office/powerpoint/2010/main" val="1132690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95854" y="347671"/>
            <a:ext cx="7199240" cy="576064"/>
          </a:xfrm>
        </p:spPr>
        <p:txBody>
          <a:bodyPr>
            <a:noAutofit/>
          </a:bodyPr>
          <a:lstStyle/>
          <a:p>
            <a:r>
              <a:rPr lang="el-GR" sz="2400" dirty="0"/>
              <a:t>7. Μεθοδολογία (1/4)</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752306" y="953630"/>
            <a:ext cx="7506268" cy="633057"/>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137173"/>
              <a:ext cx="7417112" cy="426923"/>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Aft>
                  <a:spcPct val="35000"/>
                </a:spcAft>
              </a:pPr>
              <a:r>
                <a:rPr lang="el-GR" b="1" dirty="0">
                  <a:latin typeface="Times New Roman" panose="02020603050405020304" pitchFamily="18" charset="0"/>
                  <a:ea typeface="Times New Roman" panose="02020603050405020304" pitchFamily="18" charset="0"/>
                </a:rPr>
                <a:t>Μεθοδολογική Στρατηγική</a:t>
              </a:r>
              <a:endParaRPr lang="el-GR" b="1" kern="1200" dirty="0">
                <a:latin typeface="Times New Roman" panose="02020603050405020304" pitchFamily="18" charset="0"/>
                <a:cs typeface="Times New Roman" panose="02020603050405020304" pitchFamily="18" charset="0"/>
              </a:endParaRPr>
            </a:p>
          </p:txBody>
        </p:sp>
      </p:grpSp>
      <p:graphicFrame>
        <p:nvGraphicFramePr>
          <p:cNvPr id="8" name="Πίνακας 7">
            <a:extLst>
              <a:ext uri="{FF2B5EF4-FFF2-40B4-BE49-F238E27FC236}">
                <a16:creationId xmlns:a16="http://schemas.microsoft.com/office/drawing/2014/main" id="{5E301456-C43E-49B1-9D5A-B1A115D0E348}"/>
              </a:ext>
            </a:extLst>
          </p:cNvPr>
          <p:cNvGraphicFramePr>
            <a:graphicFrameLocks noGrp="1"/>
          </p:cNvGraphicFramePr>
          <p:nvPr>
            <p:extLst>
              <p:ext uri="{D42A27DB-BD31-4B8C-83A1-F6EECF244321}">
                <p14:modId xmlns:p14="http://schemas.microsoft.com/office/powerpoint/2010/main" val="4180324644"/>
              </p:ext>
            </p:extLst>
          </p:nvPr>
        </p:nvGraphicFramePr>
        <p:xfrm>
          <a:off x="767971" y="1651733"/>
          <a:ext cx="7839518" cy="4916416"/>
        </p:xfrm>
        <a:graphic>
          <a:graphicData uri="http://schemas.openxmlformats.org/drawingml/2006/table">
            <a:tbl>
              <a:tblPr firstRow="1" bandRow="1">
                <a:tableStyleId>{5C22544A-7EE6-4342-B048-85BDC9FD1C3A}</a:tableStyleId>
              </a:tblPr>
              <a:tblGrid>
                <a:gridCol w="7839518">
                  <a:extLst>
                    <a:ext uri="{9D8B030D-6E8A-4147-A177-3AD203B41FA5}">
                      <a16:colId xmlns:a16="http://schemas.microsoft.com/office/drawing/2014/main" val="1508350326"/>
                    </a:ext>
                  </a:extLst>
                </a:gridCol>
              </a:tblGrid>
              <a:tr h="4916416">
                <a:tc>
                  <a:txBody>
                    <a:bodyPr/>
                    <a:lstStyle/>
                    <a:p>
                      <a:pPr marL="285750" indent="-285750" algn="just">
                        <a:buFont typeface="Wingdings" panose="05000000000000000000" pitchFamily="2" charset="2"/>
                        <a:buChar char="ü"/>
                      </a:pPr>
                      <a:r>
                        <a:rPr lang="el-GR" sz="1600" dirty="0">
                          <a:effectLst/>
                          <a:latin typeface="Times New Roman" panose="02020603050405020304" pitchFamily="18" charset="0"/>
                          <a:ea typeface="Times New Roman" panose="02020603050405020304" pitchFamily="18" charset="0"/>
                        </a:rPr>
                        <a:t>Επιμόρφωσης</a:t>
                      </a:r>
                      <a:endParaRPr lang="el-GR" sz="1600" b="0" i="0" u="none" strike="noStrike" baseline="0"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sz="2400" b="0" i="0" u="none" strike="noStrike" baseline="0" dirty="0">
                          <a:solidFill>
                            <a:srgbClr val="000000"/>
                          </a:solidFill>
                          <a:latin typeface="Times New Roman" panose="02020603050405020304" pitchFamily="18" charset="0"/>
                        </a:rPr>
                        <a:t>  </a:t>
                      </a:r>
                      <a:r>
                        <a:rPr lang="el-GR" sz="2000" b="0" i="0" u="none" strike="noStrike" baseline="0" dirty="0">
                          <a:solidFill>
                            <a:srgbClr val="000000"/>
                          </a:solidFill>
                          <a:latin typeface="Times New Roman" panose="02020603050405020304" pitchFamily="18" charset="0"/>
                        </a:rPr>
                        <a:t>Η παρούσα έρευνα ακολουθεί </a:t>
                      </a:r>
                      <a:r>
                        <a:rPr lang="el-GR" sz="2000" b="1" i="0" u="none" strike="noStrike" baseline="0" dirty="0">
                          <a:solidFill>
                            <a:schemeClr val="accent1">
                              <a:lumMod val="50000"/>
                            </a:schemeClr>
                          </a:solidFill>
                          <a:latin typeface="Times New Roman" panose="02020603050405020304" pitchFamily="18" charset="0"/>
                        </a:rPr>
                        <a:t>ποιοτική </a:t>
                      </a:r>
                      <a:r>
                        <a:rPr lang="el-GR" sz="2000" b="0" i="0" u="none" strike="noStrike" baseline="0" dirty="0">
                          <a:solidFill>
                            <a:srgbClr val="000000"/>
                          </a:solidFill>
                          <a:latin typeface="Times New Roman" panose="02020603050405020304" pitchFamily="18" charset="0"/>
                        </a:rPr>
                        <a:t>στρατηγική.</a:t>
                      </a:r>
                    </a:p>
                    <a:p>
                      <a:pPr marL="0" indent="0" algn="just">
                        <a:buFont typeface="Wingdings" panose="05000000000000000000" pitchFamily="2" charset="2"/>
                        <a:buNone/>
                      </a:pPr>
                      <a:endParaRPr lang="el-GR" sz="2000" b="0" i="0" u="none" strike="noStrike" baseline="0" dirty="0">
                        <a:solidFill>
                          <a:srgbClr val="000000"/>
                        </a:solidFill>
                        <a:latin typeface="Times New Roman" panose="02020603050405020304" pitchFamily="18" charset="0"/>
                      </a:endParaRPr>
                    </a:p>
                    <a:p>
                      <a:pPr marL="342900" indent="-342900" algn="just">
                        <a:buFont typeface="Wingdings" panose="05000000000000000000" pitchFamily="2" charset="2"/>
                        <a:buChar char="ü"/>
                      </a:pPr>
                      <a:r>
                        <a:rPr lang="el-GR" sz="2000" b="0" i="0" u="none" strike="noStrike" baseline="0" dirty="0">
                          <a:solidFill>
                            <a:srgbClr val="000000"/>
                          </a:solidFill>
                          <a:latin typeface="Times New Roman" panose="02020603050405020304" pitchFamily="18" charset="0"/>
                        </a:rPr>
                        <a:t> Σε ένα ερευνητικό πλαίσιο ποιοτικής στρατηγικής, το ενδιαφέρον του ερευνητή εστιάζει στις εμπειρίες, στα βιώματα και στη </a:t>
                      </a:r>
                      <a:r>
                        <a:rPr lang="el-GR" sz="2000" b="1" i="0" u="none" strike="noStrike" baseline="0" dirty="0">
                          <a:solidFill>
                            <a:schemeClr val="accent1">
                              <a:lumMod val="50000"/>
                            </a:schemeClr>
                          </a:solidFill>
                          <a:latin typeface="Times New Roman" panose="02020603050405020304" pitchFamily="18" charset="0"/>
                        </a:rPr>
                        <a:t>σημασία</a:t>
                      </a:r>
                      <a:r>
                        <a:rPr lang="el-GR" sz="2000" b="0" i="0" u="none" strike="noStrike" baseline="0" dirty="0">
                          <a:solidFill>
                            <a:srgbClr val="000000"/>
                          </a:solidFill>
                          <a:latin typeface="Times New Roman" panose="02020603050405020304" pitchFamily="18" charset="0"/>
                        </a:rPr>
                        <a:t> που δίνουν σε αυτά οι εκπαιδευόμενοι (Ίσαρη &amp; Πουρκός, 2015). </a:t>
                      </a:r>
                    </a:p>
                    <a:p>
                      <a:pPr marL="342900" indent="-342900" algn="just">
                        <a:buFont typeface="Wingdings" panose="05000000000000000000" pitchFamily="2" charset="2"/>
                        <a:buChar char="ü"/>
                      </a:pPr>
                      <a:endParaRPr lang="el-GR" sz="2000" b="0" i="0" u="none" strike="noStrike" baseline="0" dirty="0">
                        <a:solidFill>
                          <a:srgbClr val="000000"/>
                        </a:solidFill>
                        <a:latin typeface="Times New Roman" panose="02020603050405020304" pitchFamily="18" charset="0"/>
                      </a:endParaRPr>
                    </a:p>
                    <a:p>
                      <a:pPr marL="342900" indent="-342900" algn="just">
                        <a:buFont typeface="Wingdings" panose="05000000000000000000" pitchFamily="2" charset="2"/>
                        <a:buChar char="ü"/>
                      </a:pPr>
                      <a:r>
                        <a:rPr lang="el-GR" sz="2000" b="0" i="0" u="none" strike="noStrike" baseline="0" dirty="0">
                          <a:solidFill>
                            <a:srgbClr val="000000"/>
                          </a:solidFill>
                          <a:latin typeface="Times New Roman" panose="02020603050405020304" pitchFamily="18" charset="0"/>
                        </a:rPr>
                        <a:t>Η ποιοτική προσέγγιση μας έδωσε τη δυνατότητα να επιδιώξουμε μία σε </a:t>
                      </a:r>
                      <a:r>
                        <a:rPr lang="el-GR" sz="2000" b="1" i="0" u="none" strike="noStrike" baseline="0" dirty="0">
                          <a:solidFill>
                            <a:schemeClr val="accent1">
                              <a:lumMod val="50000"/>
                            </a:schemeClr>
                          </a:solidFill>
                          <a:latin typeface="Times New Roman" panose="02020603050405020304" pitchFamily="18" charset="0"/>
                        </a:rPr>
                        <a:t>βάθος μελέτη </a:t>
                      </a:r>
                      <a:r>
                        <a:rPr lang="el-GR" sz="2000" b="0" i="0" u="none" strike="noStrike" baseline="0" dirty="0">
                          <a:solidFill>
                            <a:srgbClr val="000000"/>
                          </a:solidFill>
                          <a:latin typeface="Times New Roman" panose="02020603050405020304" pitchFamily="18" charset="0"/>
                        </a:rPr>
                        <a:t>και όχι μία στατική και αφαιρετική προσέγγιση, να αποφύγουμε μία φορμαλιστική γλώσσα και να υιοθετήσουμε ένα αφηγηματικό ύφος που αναδεικνύει τις εμπειρίες των συμμετεχόντων</a:t>
                      </a:r>
                    </a:p>
                    <a:p>
                      <a:pPr marL="342900" indent="-342900" algn="just">
                        <a:buFont typeface="Wingdings" panose="05000000000000000000" pitchFamily="2" charset="2"/>
                        <a:buChar char="ü"/>
                      </a:pPr>
                      <a:endParaRPr lang="el-GR" sz="2000" b="0" i="0" u="none" strike="noStrike" baseline="0" dirty="0">
                        <a:solidFill>
                          <a:srgbClr val="000000"/>
                        </a:solidFill>
                        <a:latin typeface="Times New Roman" panose="02020603050405020304" pitchFamily="18" charset="0"/>
                      </a:endParaRPr>
                    </a:p>
                    <a:p>
                      <a:pPr marL="342900" indent="-342900" algn="just">
                        <a:buFont typeface="Wingdings" panose="05000000000000000000" pitchFamily="2" charset="2"/>
                        <a:buChar char="ü"/>
                      </a:pPr>
                      <a:endParaRPr lang="el-GR" sz="2400" b="0" i="0" u="none" strike="noStrike" baseline="0" dirty="0">
                        <a:solidFill>
                          <a:srgbClr val="000000"/>
                        </a:solidFill>
                        <a:latin typeface="Times New Roman" panose="02020603050405020304" pitchFamily="18" charset="0"/>
                      </a:endParaRPr>
                    </a:p>
                    <a:p>
                      <a:pPr marL="342900" indent="-342900" algn="just">
                        <a:buFont typeface="Wingdings" panose="05000000000000000000" pitchFamily="2" charset="2"/>
                        <a:buChar char="ü"/>
                      </a:pPr>
                      <a:endParaRPr lang="el-GR" sz="2400" b="0" dirty="0">
                        <a:solidFill>
                          <a:schemeClr val="tx1"/>
                        </a:solidFill>
                      </a:endParaRPr>
                    </a:p>
                  </a:txBody>
                  <a:tcPr>
                    <a:solidFill>
                      <a:schemeClr val="bg1"/>
                    </a:solidFill>
                  </a:tcPr>
                </a:tc>
                <a:extLst>
                  <a:ext uri="{0D108BD9-81ED-4DB2-BD59-A6C34878D82A}">
                    <a16:rowId xmlns:a16="http://schemas.microsoft.com/office/drawing/2014/main" val="2119280384"/>
                  </a:ext>
                </a:extLst>
              </a:tr>
            </a:tbl>
          </a:graphicData>
        </a:graphic>
      </p:graphicFrame>
    </p:spTree>
    <p:extLst>
      <p:ext uri="{BB962C8B-B14F-4D97-AF65-F5344CB8AC3E}">
        <p14:creationId xmlns:p14="http://schemas.microsoft.com/office/powerpoint/2010/main" val="217310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70105"/>
            <a:ext cx="7199240" cy="576064"/>
          </a:xfrm>
        </p:spPr>
        <p:txBody>
          <a:bodyPr>
            <a:noAutofit/>
          </a:bodyPr>
          <a:lstStyle/>
          <a:p>
            <a:r>
              <a:rPr lang="el-GR" sz="2400" dirty="0"/>
              <a:t>7. Μεθοδολογία (2/4)</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818866" y="700963"/>
            <a:ext cx="7506268" cy="633057"/>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137173"/>
              <a:ext cx="7417112" cy="426923"/>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Aft>
                  <a:spcPct val="35000"/>
                </a:spcAft>
              </a:pPr>
              <a:r>
                <a:rPr lang="el-GR" b="1" dirty="0">
                  <a:latin typeface="Times New Roman" panose="02020603050405020304" pitchFamily="18" charset="0"/>
                  <a:ea typeface="Times New Roman" panose="02020603050405020304" pitchFamily="18" charset="0"/>
                </a:rPr>
                <a:t>Το Δείγμα της Έρευνας</a:t>
              </a:r>
              <a:endParaRPr lang="el-GR" b="1" kern="1200" dirty="0">
                <a:latin typeface="Times New Roman" panose="02020603050405020304" pitchFamily="18" charset="0"/>
                <a:cs typeface="Times New Roman" panose="02020603050405020304" pitchFamily="18" charset="0"/>
              </a:endParaRPr>
            </a:p>
          </p:txBody>
        </p:sp>
      </p:grpSp>
      <p:graphicFrame>
        <p:nvGraphicFramePr>
          <p:cNvPr id="4" name="Διάγραμμα 3">
            <a:extLst>
              <a:ext uri="{FF2B5EF4-FFF2-40B4-BE49-F238E27FC236}">
                <a16:creationId xmlns:a16="http://schemas.microsoft.com/office/drawing/2014/main" id="{12BDD9E2-A2AF-4A61-8CD8-36987F89E998}"/>
              </a:ext>
            </a:extLst>
          </p:cNvPr>
          <p:cNvGraphicFramePr/>
          <p:nvPr>
            <p:extLst>
              <p:ext uri="{D42A27DB-BD31-4B8C-83A1-F6EECF244321}">
                <p14:modId xmlns:p14="http://schemas.microsoft.com/office/powerpoint/2010/main" val="716493186"/>
              </p:ext>
            </p:extLst>
          </p:nvPr>
        </p:nvGraphicFramePr>
        <p:xfrm>
          <a:off x="863444" y="1396999"/>
          <a:ext cx="8101044" cy="5056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444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70105"/>
            <a:ext cx="7199240" cy="576064"/>
          </a:xfrm>
        </p:spPr>
        <p:txBody>
          <a:bodyPr>
            <a:noAutofit/>
          </a:bodyPr>
          <a:lstStyle/>
          <a:p>
            <a:r>
              <a:rPr lang="el-GR" sz="2400" dirty="0"/>
              <a:t>7. Μεθοδολογία (3/4)</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818866" y="700963"/>
            <a:ext cx="7506268" cy="633057"/>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137173"/>
              <a:ext cx="7417112" cy="426923"/>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Aft>
                  <a:spcPct val="35000"/>
                </a:spcAft>
              </a:pPr>
              <a:r>
                <a:rPr lang="el-GR" b="1" dirty="0">
                  <a:latin typeface="Times New Roman" panose="02020603050405020304" pitchFamily="18" charset="0"/>
                  <a:ea typeface="Times New Roman" panose="02020603050405020304" pitchFamily="18" charset="0"/>
                </a:rPr>
                <a:t>Το Δείγμα της Έρευνας</a:t>
              </a:r>
              <a:endParaRPr lang="el-GR" b="1" kern="1200" dirty="0">
                <a:latin typeface="Times New Roman" panose="02020603050405020304" pitchFamily="18" charset="0"/>
                <a:cs typeface="Times New Roman" panose="02020603050405020304" pitchFamily="18" charset="0"/>
              </a:endParaRPr>
            </a:p>
          </p:txBody>
        </p:sp>
      </p:grpSp>
      <p:graphicFrame>
        <p:nvGraphicFramePr>
          <p:cNvPr id="4" name="Διάγραμμα 3">
            <a:extLst>
              <a:ext uri="{FF2B5EF4-FFF2-40B4-BE49-F238E27FC236}">
                <a16:creationId xmlns:a16="http://schemas.microsoft.com/office/drawing/2014/main" id="{12BDD9E2-A2AF-4A61-8CD8-36987F89E998}"/>
              </a:ext>
            </a:extLst>
          </p:cNvPr>
          <p:cNvGraphicFramePr/>
          <p:nvPr>
            <p:extLst>
              <p:ext uri="{D42A27DB-BD31-4B8C-83A1-F6EECF244321}">
                <p14:modId xmlns:p14="http://schemas.microsoft.com/office/powerpoint/2010/main" val="4166479630"/>
              </p:ext>
            </p:extLst>
          </p:nvPr>
        </p:nvGraphicFramePr>
        <p:xfrm>
          <a:off x="863444" y="1396999"/>
          <a:ext cx="8101044" cy="5056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Πίνακας 2">
            <a:extLst>
              <a:ext uri="{FF2B5EF4-FFF2-40B4-BE49-F238E27FC236}">
                <a16:creationId xmlns:a16="http://schemas.microsoft.com/office/drawing/2014/main" id="{11D90AAB-7AB4-4906-A94F-D97831366CCD}"/>
              </a:ext>
            </a:extLst>
          </p:cNvPr>
          <p:cNvGraphicFramePr>
            <a:graphicFrameLocks noGrp="1"/>
          </p:cNvGraphicFramePr>
          <p:nvPr>
            <p:extLst>
              <p:ext uri="{D42A27DB-BD31-4B8C-83A1-F6EECF244321}">
                <p14:modId xmlns:p14="http://schemas.microsoft.com/office/powerpoint/2010/main" val="1314826396"/>
              </p:ext>
            </p:extLst>
          </p:nvPr>
        </p:nvGraphicFramePr>
        <p:xfrm>
          <a:off x="4355976" y="6070013"/>
          <a:ext cx="4608512" cy="370840"/>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2607681675"/>
                    </a:ext>
                  </a:extLst>
                </a:gridCol>
              </a:tblGrid>
              <a:tr h="370840">
                <a:tc>
                  <a:txBody>
                    <a:bodyPr/>
                    <a:lstStyle/>
                    <a:p>
                      <a:r>
                        <a:rPr lang="el-GR" sz="1350" b="1" kern="1200" dirty="0">
                          <a:solidFill>
                            <a:schemeClr val="tx1"/>
                          </a:solidFill>
                          <a:effectLst/>
                          <a:latin typeface="+mn-lt"/>
                          <a:ea typeface="+mn-ea"/>
                          <a:cs typeface="+mn-cs"/>
                        </a:rPr>
                        <a:t>(Ίσαρη &amp; Πουρκός, 2015˙ </a:t>
                      </a:r>
                      <a:r>
                        <a:rPr lang="en-US" sz="1350" b="1" kern="1200" dirty="0">
                          <a:solidFill>
                            <a:schemeClr val="tx1"/>
                          </a:solidFill>
                          <a:effectLst/>
                          <a:latin typeface="+mn-lt"/>
                          <a:ea typeface="+mn-ea"/>
                          <a:cs typeface="+mn-cs"/>
                        </a:rPr>
                        <a:t>Cohen</a:t>
                      </a:r>
                      <a:r>
                        <a:rPr lang="el-GR" sz="1350" b="1"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Manion</a:t>
                      </a:r>
                      <a:r>
                        <a:rPr lang="el-GR" sz="1350" b="1" kern="1200" dirty="0">
                          <a:solidFill>
                            <a:schemeClr val="tx1"/>
                          </a:solidFill>
                          <a:effectLst/>
                          <a:latin typeface="+mn-lt"/>
                          <a:ea typeface="+mn-ea"/>
                          <a:cs typeface="+mn-cs"/>
                        </a:rPr>
                        <a:t> &amp; </a:t>
                      </a:r>
                      <a:r>
                        <a:rPr lang="en-US" sz="1350" b="1" kern="1200" dirty="0">
                          <a:solidFill>
                            <a:schemeClr val="tx1"/>
                          </a:solidFill>
                          <a:effectLst/>
                          <a:latin typeface="+mn-lt"/>
                          <a:ea typeface="+mn-ea"/>
                          <a:cs typeface="+mn-cs"/>
                        </a:rPr>
                        <a:t>Morrison</a:t>
                      </a:r>
                      <a:r>
                        <a:rPr lang="el-GR" sz="1350" b="1" kern="1200" dirty="0">
                          <a:solidFill>
                            <a:schemeClr val="tx1"/>
                          </a:solidFill>
                          <a:effectLst/>
                          <a:latin typeface="+mn-lt"/>
                          <a:ea typeface="+mn-ea"/>
                          <a:cs typeface="+mn-cs"/>
                        </a:rPr>
                        <a:t>, 2008)</a:t>
                      </a:r>
                      <a:endParaRPr lang="el-GR" dirty="0">
                        <a:solidFill>
                          <a:schemeClr val="tx1"/>
                        </a:solidFill>
                      </a:endParaRPr>
                    </a:p>
                  </a:txBody>
                  <a:tcPr>
                    <a:solidFill>
                      <a:schemeClr val="bg1"/>
                    </a:solidFill>
                  </a:tcPr>
                </a:tc>
                <a:extLst>
                  <a:ext uri="{0D108BD9-81ED-4DB2-BD59-A6C34878D82A}">
                    <a16:rowId xmlns:a16="http://schemas.microsoft.com/office/drawing/2014/main" val="3040334801"/>
                  </a:ext>
                </a:extLst>
              </a:tr>
            </a:tbl>
          </a:graphicData>
        </a:graphic>
      </p:graphicFrame>
    </p:spTree>
    <p:extLst>
      <p:ext uri="{BB962C8B-B14F-4D97-AF65-F5344CB8AC3E}">
        <p14:creationId xmlns:p14="http://schemas.microsoft.com/office/powerpoint/2010/main" val="2562058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1682" y="-130142"/>
            <a:ext cx="7199240" cy="576064"/>
          </a:xfrm>
        </p:spPr>
        <p:txBody>
          <a:bodyPr>
            <a:noAutofit/>
          </a:bodyPr>
          <a:lstStyle/>
          <a:p>
            <a:r>
              <a:rPr lang="el-GR" sz="2400" dirty="0"/>
              <a:t>7. Μεθοδολογία (4/4)</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476900" y="500716"/>
            <a:ext cx="7506268" cy="633057"/>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137173"/>
              <a:ext cx="7417112" cy="426923"/>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Aft>
                  <a:spcPct val="35000"/>
                </a:spcAft>
              </a:pPr>
              <a:r>
                <a:rPr lang="el-GR" b="1" dirty="0">
                  <a:latin typeface="Times New Roman" panose="02020603050405020304" pitchFamily="18" charset="0"/>
                  <a:ea typeface="Times New Roman" panose="02020603050405020304" pitchFamily="18" charset="0"/>
                </a:rPr>
                <a:t>Μέσο συλλογής και ανάλυσης των δεδομένων</a:t>
              </a:r>
              <a:endParaRPr lang="el-GR" b="1" kern="1200" dirty="0">
                <a:latin typeface="Times New Roman" panose="02020603050405020304" pitchFamily="18" charset="0"/>
                <a:cs typeface="Times New Roman" panose="02020603050405020304" pitchFamily="18" charset="0"/>
              </a:endParaRPr>
            </a:p>
          </p:txBody>
        </p:sp>
      </p:grpSp>
      <p:graphicFrame>
        <p:nvGraphicFramePr>
          <p:cNvPr id="4" name="Διάγραμμα 3">
            <a:extLst>
              <a:ext uri="{FF2B5EF4-FFF2-40B4-BE49-F238E27FC236}">
                <a16:creationId xmlns:a16="http://schemas.microsoft.com/office/drawing/2014/main" id="{12BDD9E2-A2AF-4A61-8CD8-36987F89E998}"/>
              </a:ext>
            </a:extLst>
          </p:cNvPr>
          <p:cNvGraphicFramePr/>
          <p:nvPr>
            <p:extLst>
              <p:ext uri="{D42A27DB-BD31-4B8C-83A1-F6EECF244321}">
                <p14:modId xmlns:p14="http://schemas.microsoft.com/office/powerpoint/2010/main" val="370074057"/>
              </p:ext>
            </p:extLst>
          </p:nvPr>
        </p:nvGraphicFramePr>
        <p:xfrm>
          <a:off x="521478" y="1196752"/>
          <a:ext cx="8101044" cy="5056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Πίνακας 2">
            <a:extLst>
              <a:ext uri="{FF2B5EF4-FFF2-40B4-BE49-F238E27FC236}">
                <a16:creationId xmlns:a16="http://schemas.microsoft.com/office/drawing/2014/main" id="{11D90AAB-7AB4-4906-A94F-D97831366CCD}"/>
              </a:ext>
            </a:extLst>
          </p:cNvPr>
          <p:cNvGraphicFramePr>
            <a:graphicFrameLocks noGrp="1"/>
          </p:cNvGraphicFramePr>
          <p:nvPr>
            <p:extLst>
              <p:ext uri="{D42A27DB-BD31-4B8C-83A1-F6EECF244321}">
                <p14:modId xmlns:p14="http://schemas.microsoft.com/office/powerpoint/2010/main" val="52369975"/>
              </p:ext>
            </p:extLst>
          </p:nvPr>
        </p:nvGraphicFramePr>
        <p:xfrm>
          <a:off x="5076056" y="5986444"/>
          <a:ext cx="3798350" cy="370840"/>
        </p:xfrm>
        <a:graphic>
          <a:graphicData uri="http://schemas.openxmlformats.org/drawingml/2006/table">
            <a:tbl>
              <a:tblPr firstRow="1" bandRow="1">
                <a:tableStyleId>{5C22544A-7EE6-4342-B048-85BDC9FD1C3A}</a:tableStyleId>
              </a:tblPr>
              <a:tblGrid>
                <a:gridCol w="3798350">
                  <a:extLst>
                    <a:ext uri="{9D8B030D-6E8A-4147-A177-3AD203B41FA5}">
                      <a16:colId xmlns:a16="http://schemas.microsoft.com/office/drawing/2014/main" val="2607681675"/>
                    </a:ext>
                  </a:extLst>
                </a:gridCol>
              </a:tblGrid>
              <a:tr h="370840">
                <a:tc>
                  <a:txBody>
                    <a:bodyPr/>
                    <a:lstStyle/>
                    <a:p>
                      <a:r>
                        <a:rPr lang="el-GR" sz="1350" b="1" kern="1200" dirty="0">
                          <a:solidFill>
                            <a:schemeClr val="tx1"/>
                          </a:solidFill>
                          <a:effectLst/>
                          <a:latin typeface="+mn-lt"/>
                          <a:ea typeface="+mn-ea"/>
                          <a:cs typeface="+mn-cs"/>
                        </a:rPr>
                        <a:t>(Ιωσηφίδης, 2008 ˙ </a:t>
                      </a:r>
                      <a:r>
                        <a:rPr lang="en-US" sz="1350" b="1" kern="1200" dirty="0">
                          <a:solidFill>
                            <a:schemeClr val="tx1"/>
                          </a:solidFill>
                          <a:effectLst/>
                          <a:latin typeface="+mn-lt"/>
                          <a:ea typeface="+mn-ea"/>
                          <a:cs typeface="+mn-cs"/>
                        </a:rPr>
                        <a:t>Robson, 2007 ˙ </a:t>
                      </a:r>
                      <a:r>
                        <a:rPr lang="el-GR" sz="1350" b="1" kern="1200" dirty="0">
                          <a:solidFill>
                            <a:schemeClr val="tx1"/>
                          </a:solidFill>
                          <a:effectLst/>
                          <a:latin typeface="+mn-lt"/>
                          <a:ea typeface="+mn-ea"/>
                          <a:cs typeface="+mn-cs"/>
                        </a:rPr>
                        <a:t> Τζανή, 2005</a:t>
                      </a:r>
                      <a:r>
                        <a:rPr lang="en-US" sz="1350" b="1" kern="1200" dirty="0">
                          <a:solidFill>
                            <a:schemeClr val="tx1"/>
                          </a:solidFill>
                          <a:effectLst/>
                          <a:latin typeface="+mn-lt"/>
                          <a:ea typeface="+mn-ea"/>
                          <a:cs typeface="+mn-cs"/>
                        </a:rPr>
                        <a:t>)</a:t>
                      </a:r>
                      <a:endParaRPr lang="el-GR" dirty="0">
                        <a:solidFill>
                          <a:schemeClr val="tx1"/>
                        </a:solidFill>
                      </a:endParaRPr>
                    </a:p>
                  </a:txBody>
                  <a:tcPr>
                    <a:solidFill>
                      <a:schemeClr val="bg1"/>
                    </a:solidFill>
                  </a:tcPr>
                </a:tc>
                <a:extLst>
                  <a:ext uri="{0D108BD9-81ED-4DB2-BD59-A6C34878D82A}">
                    <a16:rowId xmlns:a16="http://schemas.microsoft.com/office/drawing/2014/main" val="3040334801"/>
                  </a:ext>
                </a:extLst>
              </a:tr>
            </a:tbl>
          </a:graphicData>
        </a:graphic>
      </p:graphicFrame>
    </p:spTree>
    <p:extLst>
      <p:ext uri="{BB962C8B-B14F-4D97-AF65-F5344CB8AC3E}">
        <p14:creationId xmlns:p14="http://schemas.microsoft.com/office/powerpoint/2010/main" val="2274747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 Δομή της εργασίας</a:t>
            </a:r>
            <a:endParaRPr lang="el-GR" sz="3600" b="1" dirty="0"/>
          </a:p>
        </p:txBody>
      </p:sp>
      <p:sp>
        <p:nvSpPr>
          <p:cNvPr id="4" name="9 - Ορθογώνιο"/>
          <p:cNvSpPr/>
          <p:nvPr/>
        </p:nvSpPr>
        <p:spPr>
          <a:xfrm>
            <a:off x="827584" y="1556792"/>
            <a:ext cx="7199240" cy="4401205"/>
          </a:xfrm>
          <a:prstGeom prst="rect">
            <a:avLst/>
          </a:prstGeom>
        </p:spPr>
        <p:txBody>
          <a:bodyPr wrap="square">
            <a:spAutoFit/>
          </a:bodyPr>
          <a:lstStyle/>
          <a:p>
            <a:pPr marL="457200" indent="-457200">
              <a:buFont typeface="Arial" panose="020B0604020202020204" pitchFamily="34" charset="0"/>
              <a:buChar char="•"/>
            </a:pPr>
            <a:r>
              <a:rPr lang="el-GR" dirty="0">
                <a:solidFill>
                  <a:schemeClr val="bg1">
                    <a:lumMod val="50000"/>
                  </a:schemeClr>
                </a:solidFill>
              </a:rPr>
              <a:t>1.</a:t>
            </a:r>
            <a:r>
              <a:rPr lang="el-GR" dirty="0"/>
              <a:t> </a:t>
            </a:r>
            <a:r>
              <a:rPr lang="el-GR" dirty="0">
                <a:solidFill>
                  <a:schemeClr val="bg1">
                    <a:lumMod val="50000"/>
                  </a:schemeClr>
                </a:solidFill>
              </a:rPr>
              <a:t>Σκοπός της εργασίας</a:t>
            </a:r>
          </a:p>
          <a:p>
            <a:pPr marL="457200" indent="-457200">
              <a:buFont typeface="Arial" panose="020B0604020202020204" pitchFamily="34" charset="0"/>
              <a:buChar char="•"/>
            </a:pPr>
            <a:r>
              <a:rPr lang="el-GR" dirty="0">
                <a:solidFill>
                  <a:schemeClr val="bg1">
                    <a:lumMod val="50000"/>
                  </a:schemeClr>
                </a:solidFill>
              </a:rPr>
              <a:t>2. Συνεισφορά της Διπλωματικής</a:t>
            </a:r>
          </a:p>
          <a:p>
            <a:pPr marL="457200" indent="-457200">
              <a:buFont typeface="Arial" panose="020B0604020202020204" pitchFamily="34" charset="0"/>
              <a:buChar char="•"/>
            </a:pPr>
            <a:r>
              <a:rPr lang="el-GR" dirty="0">
                <a:solidFill>
                  <a:schemeClr val="bg1">
                    <a:lumMod val="50000"/>
                  </a:schemeClr>
                </a:solidFill>
              </a:rPr>
              <a:t>3. Ερευνητικά ερωτήματα</a:t>
            </a:r>
          </a:p>
          <a:p>
            <a:pPr marL="457200" indent="-457200">
              <a:buFont typeface="Arial" panose="020B0604020202020204" pitchFamily="34" charset="0"/>
              <a:buChar char="•"/>
            </a:pPr>
            <a:r>
              <a:rPr lang="el-GR" dirty="0">
                <a:solidFill>
                  <a:schemeClr val="bg1">
                    <a:lumMod val="50000"/>
                  </a:schemeClr>
                </a:solidFill>
              </a:rPr>
              <a:t>4. Δομή της παρουσίασης</a:t>
            </a:r>
          </a:p>
          <a:p>
            <a:pPr marL="457200" indent="-457200">
              <a:buFont typeface="Arial" panose="020B0604020202020204" pitchFamily="34" charset="0"/>
              <a:buChar char="•"/>
            </a:pPr>
            <a:r>
              <a:rPr lang="el-GR" dirty="0">
                <a:solidFill>
                  <a:schemeClr val="bg1">
                    <a:lumMod val="50000"/>
                  </a:schemeClr>
                </a:solidFill>
              </a:rPr>
              <a:t>5. Θεωρητικό πλαίσιο</a:t>
            </a:r>
          </a:p>
          <a:p>
            <a:pPr marL="457200" indent="-457200">
              <a:buFont typeface="Arial" panose="020B0604020202020204" pitchFamily="34" charset="0"/>
              <a:buChar char="•"/>
            </a:pPr>
            <a:r>
              <a:rPr lang="el-GR" dirty="0">
                <a:solidFill>
                  <a:schemeClr val="bg1">
                    <a:lumMod val="50000"/>
                  </a:schemeClr>
                </a:solidFill>
              </a:rPr>
              <a:t>6. Ανάπτυξη εκπαιδευτικού υλικού</a:t>
            </a:r>
          </a:p>
          <a:p>
            <a:pPr marL="457200" indent="-457200">
              <a:buFont typeface="Arial" panose="020B0604020202020204" pitchFamily="34" charset="0"/>
              <a:buChar char="•"/>
            </a:pPr>
            <a:r>
              <a:rPr lang="el-GR" dirty="0">
                <a:solidFill>
                  <a:schemeClr val="bg1">
                    <a:lumMod val="50000"/>
                  </a:schemeClr>
                </a:solidFill>
              </a:rPr>
              <a:t>7. Μεθοδολογία της έρευνας- δείγμα της έρευνας- μέθοδοι συλλογής δεδομένων</a:t>
            </a:r>
          </a:p>
          <a:p>
            <a:pPr marL="457200" indent="-457200">
              <a:buFont typeface="Arial" panose="020B0604020202020204" pitchFamily="34" charset="0"/>
              <a:buChar char="•"/>
            </a:pPr>
            <a:r>
              <a:rPr lang="el-GR" b="1" dirty="0"/>
              <a:t>8. Αποτελέσματα - Συμπεράσματα</a:t>
            </a:r>
          </a:p>
          <a:p>
            <a:pPr marL="457200" indent="-457200">
              <a:buFont typeface="Arial" panose="020B0604020202020204" pitchFamily="34" charset="0"/>
              <a:buChar char="•"/>
            </a:pPr>
            <a:r>
              <a:rPr lang="el-GR" dirty="0">
                <a:solidFill>
                  <a:schemeClr val="bg1">
                    <a:lumMod val="50000"/>
                  </a:schemeClr>
                </a:solidFill>
              </a:rPr>
              <a:t>9. Προτάσεις</a:t>
            </a:r>
          </a:p>
          <a:p>
            <a:endParaRPr lang="el-GR" sz="3200" dirty="0"/>
          </a:p>
        </p:txBody>
      </p:sp>
    </p:spTree>
    <p:extLst>
      <p:ext uri="{BB962C8B-B14F-4D97-AF65-F5344CB8AC3E}">
        <p14:creationId xmlns:p14="http://schemas.microsoft.com/office/powerpoint/2010/main" val="2000609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2800" dirty="0"/>
              <a:t>8. Αποτελέσματα - Κύρια ευρήματα (1/6)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ext uri="{D42A27DB-BD31-4B8C-83A1-F6EECF244321}">
                <p14:modId xmlns:p14="http://schemas.microsoft.com/office/powerpoint/2010/main" val="3411617962"/>
              </p:ext>
            </p:extLst>
          </p:nvPr>
        </p:nvGraphicFramePr>
        <p:xfrm>
          <a:off x="1043608" y="1241376"/>
          <a:ext cx="7632848" cy="528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652120" y="761031"/>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1</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827584" y="2420888"/>
            <a:ext cx="8136904" cy="41044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lvl="0" indent="-285750" algn="just" defTabSz="685800" fontAlgn="auto">
              <a:spcBef>
                <a:spcPts val="0"/>
              </a:spcBef>
              <a:spcAft>
                <a:spcPts val="0"/>
              </a:spcAft>
              <a:buFont typeface="Wingdings" panose="05000000000000000000" pitchFamily="2" charset="2"/>
              <a:buChar char="ü"/>
            </a:pPr>
            <a:endParaRPr lang="el-GR" sz="2000" b="1" dirty="0">
              <a:solidFill>
                <a:schemeClr val="accent1">
                  <a:lumMod val="50000"/>
                </a:schemeClr>
              </a:solidFill>
              <a:latin typeface="Times New Roman" panose="02020603050405020304" pitchFamily="18" charset="0"/>
              <a:cs typeface="Times New Roman" panose="02020603050405020304" pitchFamily="18" charset="0"/>
            </a:endParaRPr>
          </a:p>
          <a:p>
            <a:pPr marL="285750" lvl="0" indent="-285750" algn="just" defTabSz="685800" fontAlgn="auto">
              <a:spcBef>
                <a:spcPts val="0"/>
              </a:spcBef>
              <a:spcAft>
                <a:spcPts val="0"/>
              </a:spcAft>
              <a:buFont typeface="Wingdings" panose="05000000000000000000" pitchFamily="2" charset="2"/>
              <a:buChar char="ü"/>
            </a:pPr>
            <a:endParaRPr lang="el-GR" sz="2000" b="1" dirty="0">
              <a:solidFill>
                <a:schemeClr val="accent1">
                  <a:lumMod val="50000"/>
                </a:schemeClr>
              </a:solidFill>
              <a:latin typeface="Times New Roman" panose="02020603050405020304" pitchFamily="18" charset="0"/>
              <a:cs typeface="Times New Roman" panose="02020603050405020304" pitchFamily="18" charset="0"/>
            </a:endParaRPr>
          </a:p>
          <a:p>
            <a:pPr marL="285750" lvl="0" indent="-285750" algn="just" defTabSz="685800" fontAlgn="auto">
              <a:spcBef>
                <a:spcPts val="0"/>
              </a:spcBef>
              <a:spcAft>
                <a:spcPts val="0"/>
              </a:spcAft>
              <a:buFont typeface="Wingdings" panose="05000000000000000000" pitchFamily="2" charset="2"/>
              <a:buChar char="ü"/>
            </a:pPr>
            <a:endParaRPr lang="el-GR" sz="2000" b="1" dirty="0">
              <a:solidFill>
                <a:schemeClr val="accent1">
                  <a:lumMod val="50000"/>
                </a:schemeClr>
              </a:solidFill>
              <a:latin typeface="Times New Roman" panose="02020603050405020304" pitchFamily="18" charset="0"/>
              <a:cs typeface="Times New Roman" panose="02020603050405020304" pitchFamily="18" charset="0"/>
            </a:endParaRPr>
          </a:p>
          <a:p>
            <a:pPr marL="285750" lvl="0" indent="-285750" algn="just" defTabSz="685800" fontAlgn="auto">
              <a:spcBef>
                <a:spcPts val="0"/>
              </a:spcBef>
              <a:spcAft>
                <a:spcPts val="0"/>
              </a:spcAft>
              <a:buFont typeface="Wingdings" panose="05000000000000000000" pitchFamily="2" charset="2"/>
              <a:buChar char="ü"/>
            </a:pPr>
            <a:endParaRPr lang="el-GR" sz="2000" b="1" dirty="0">
              <a:solidFill>
                <a:schemeClr val="accent1">
                  <a:lumMod val="50000"/>
                </a:schemeClr>
              </a:solidFill>
              <a:latin typeface="Times New Roman" panose="02020603050405020304" pitchFamily="18" charset="0"/>
              <a:cs typeface="Times New Roman" panose="02020603050405020304" pitchFamily="18" charset="0"/>
            </a:endParaRPr>
          </a:p>
          <a:p>
            <a:pPr marL="285750" lvl="0" indent="-285750" algn="just" defTabSz="685800" fontAlgn="auto">
              <a:spcBef>
                <a:spcPts val="0"/>
              </a:spcBef>
              <a:spcAft>
                <a:spcPts val="0"/>
              </a:spcAft>
              <a:buFont typeface="Wingdings" panose="05000000000000000000" pitchFamily="2" charset="2"/>
              <a:buChar char="ü"/>
            </a:pPr>
            <a:r>
              <a:rPr lang="el-GR" sz="2000" b="1" dirty="0">
                <a:solidFill>
                  <a:schemeClr val="accent1">
                    <a:lumMod val="50000"/>
                  </a:schemeClr>
                </a:solidFill>
                <a:latin typeface="Times New Roman" panose="02020603050405020304" pitchFamily="18" charset="0"/>
                <a:cs typeface="Times New Roman" panose="02020603050405020304" pitchFamily="18" charset="0"/>
              </a:rPr>
              <a:t>Θετική αξιολόγηση της εμπειρίας </a:t>
            </a:r>
            <a:r>
              <a:rPr lang="el-GR" sz="2000" dirty="0">
                <a:solidFill>
                  <a:prstClr val="black"/>
                </a:solidFill>
                <a:latin typeface="Times New Roman" panose="02020603050405020304" pitchFamily="18" charset="0"/>
                <a:cs typeface="Times New Roman" panose="02020603050405020304" pitchFamily="18" charset="0"/>
              </a:rPr>
              <a:t>τους από το μάθημα</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Το μάθημα χαρακτηρίστηκε </a:t>
            </a:r>
            <a:r>
              <a:rPr lang="el-GR" sz="2000" b="1" i="1" dirty="0">
                <a:solidFill>
                  <a:schemeClr val="accent1">
                    <a:lumMod val="50000"/>
                  </a:schemeClr>
                </a:solidFill>
                <a:latin typeface="Times New Roman" panose="02020603050405020304" pitchFamily="18" charset="0"/>
                <a:cs typeface="Times New Roman" panose="02020603050405020304" pitchFamily="18" charset="0"/>
              </a:rPr>
              <a:t>χρήσιμο, εποικοδομητικό, ικανοποιητικό, επαρκές, κατατοπιστικό</a:t>
            </a:r>
            <a:r>
              <a:rPr lang="el-GR" sz="2000" i="1" dirty="0">
                <a:solidFill>
                  <a:prstClr val="black"/>
                </a:solidFill>
                <a:latin typeface="Times New Roman" panose="02020603050405020304" pitchFamily="18" charset="0"/>
                <a:cs typeface="Times New Roman" panose="02020603050405020304" pitchFamily="18" charset="0"/>
              </a:rPr>
              <a:t> και </a:t>
            </a:r>
            <a:r>
              <a:rPr lang="el-GR" sz="2000" b="1" i="1" dirty="0">
                <a:solidFill>
                  <a:schemeClr val="accent1">
                    <a:lumMod val="50000"/>
                  </a:schemeClr>
                </a:solidFill>
                <a:latin typeface="Times New Roman" panose="02020603050405020304" pitchFamily="18" charset="0"/>
                <a:cs typeface="Times New Roman" panose="02020603050405020304" pitchFamily="18" charset="0"/>
              </a:rPr>
              <a:t>βοηθητικό</a:t>
            </a:r>
          </a:p>
          <a:p>
            <a:pPr marL="285750" lvl="0" indent="-285750" algn="just" defTabSz="685800" fontAlgn="auto">
              <a:spcBef>
                <a:spcPts val="0"/>
              </a:spcBef>
              <a:spcAft>
                <a:spcPts val="0"/>
              </a:spcAft>
              <a:buFont typeface="Wingdings" panose="05000000000000000000" pitchFamily="2" charset="2"/>
              <a:buChar char="ü"/>
            </a:pPr>
            <a:r>
              <a:rPr lang="el-GR" sz="2000" b="1" dirty="0">
                <a:solidFill>
                  <a:schemeClr val="accent1">
                    <a:lumMod val="50000"/>
                  </a:schemeClr>
                </a:solidFill>
                <a:latin typeface="Times New Roman" panose="02020603050405020304" pitchFamily="18" charset="0"/>
                <a:cs typeface="Times New Roman" panose="02020603050405020304" pitchFamily="18" charset="0"/>
              </a:rPr>
              <a:t>Επιστημονικά πλήρες</a:t>
            </a:r>
            <a:r>
              <a:rPr lang="el-GR" sz="2000" dirty="0">
                <a:solidFill>
                  <a:prstClr val="black"/>
                </a:solidFill>
                <a:latin typeface="Times New Roman" panose="02020603050405020304" pitchFamily="18" charset="0"/>
                <a:cs typeface="Times New Roman" panose="02020603050405020304" pitchFamily="18" charset="0"/>
              </a:rPr>
              <a:t>, λόγω των βιβλιογραφικών αναφορών</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Οι εκπαιδευτικοί δήλωσαν είτε ότι ενισχύθηκε ένας προϋπάρχων στοχαστικός διάλογος για την αποτελεσματικότητα του μαθήματός τους, είτε ότι </a:t>
            </a:r>
            <a:r>
              <a:rPr lang="el-GR" sz="2000" b="1" dirty="0">
                <a:solidFill>
                  <a:schemeClr val="accent1">
                    <a:lumMod val="50000"/>
                  </a:schemeClr>
                </a:solidFill>
                <a:latin typeface="Times New Roman" panose="02020603050405020304" pitchFamily="18" charset="0"/>
                <a:cs typeface="Times New Roman" panose="02020603050405020304" pitchFamily="18" charset="0"/>
              </a:rPr>
              <a:t>πυροδοτήθηκε</a:t>
            </a:r>
            <a:r>
              <a:rPr lang="el-GR" sz="2000" dirty="0">
                <a:solidFill>
                  <a:prstClr val="black"/>
                </a:solidFill>
                <a:latin typeface="Times New Roman" panose="02020603050405020304" pitchFamily="18" charset="0"/>
                <a:cs typeface="Times New Roman" panose="02020603050405020304" pitchFamily="18" charset="0"/>
              </a:rPr>
              <a:t> η έναρξη ενός ανάλογου </a:t>
            </a:r>
            <a:r>
              <a:rPr lang="el-GR" sz="2000" b="1" dirty="0">
                <a:solidFill>
                  <a:schemeClr val="accent1">
                    <a:lumMod val="50000"/>
                  </a:schemeClr>
                </a:solidFill>
                <a:latin typeface="Times New Roman" panose="02020603050405020304" pitchFamily="18" charset="0"/>
                <a:cs typeface="Times New Roman" panose="02020603050405020304" pitchFamily="18" charset="0"/>
              </a:rPr>
              <a:t>κριτικού στοχασμού</a:t>
            </a:r>
            <a:r>
              <a:rPr lang="el-GR" sz="2000" b="1" dirty="0">
                <a:solidFill>
                  <a:prstClr val="black"/>
                </a:solidFill>
                <a:latin typeface="Times New Roman" panose="02020603050405020304" pitchFamily="18" charset="0"/>
                <a:cs typeface="Times New Roman" panose="02020603050405020304" pitchFamily="18" charset="0"/>
              </a:rPr>
              <a:t>- </a:t>
            </a:r>
            <a:r>
              <a:rPr lang="el-GR" sz="2000" dirty="0">
                <a:solidFill>
                  <a:prstClr val="black"/>
                </a:solidFill>
                <a:latin typeface="Times New Roman" panose="02020603050405020304" pitchFamily="18" charset="0"/>
                <a:cs typeface="Times New Roman" panose="02020603050405020304" pitchFamily="18" charset="0"/>
              </a:rPr>
              <a:t>Μετασχηματιστική δυναμική</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Υπήρχε </a:t>
            </a:r>
            <a:r>
              <a:rPr lang="el-GR" sz="2000" b="1" dirty="0">
                <a:solidFill>
                  <a:schemeClr val="accent1">
                    <a:lumMod val="50000"/>
                  </a:schemeClr>
                </a:solidFill>
                <a:latin typeface="Times New Roman" panose="02020603050405020304" pitchFamily="18" charset="0"/>
                <a:cs typeface="Times New Roman" panose="02020603050405020304" pitchFamily="18" charset="0"/>
              </a:rPr>
              <a:t>πρακτικός χαρακτήρας</a:t>
            </a:r>
            <a:r>
              <a:rPr lang="el-GR" sz="2000" dirty="0">
                <a:solidFill>
                  <a:prstClr val="black"/>
                </a:solidFill>
                <a:latin typeface="Times New Roman" panose="02020603050405020304" pitchFamily="18" charset="0"/>
                <a:cs typeface="Times New Roman" panose="02020603050405020304" pitchFamily="18" charset="0"/>
              </a:rPr>
              <a:t>, ιδιαίτερα λόγω της ενότητας «καλές πρακτικές»- Χρηστική αξιοποίηση</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Υπήρξε </a:t>
            </a:r>
            <a:r>
              <a:rPr lang="el-GR" sz="2000" b="1" dirty="0">
                <a:solidFill>
                  <a:schemeClr val="accent1">
                    <a:lumMod val="50000"/>
                  </a:schemeClr>
                </a:solidFill>
                <a:latin typeface="Times New Roman" panose="02020603050405020304" pitchFamily="18" charset="0"/>
                <a:cs typeface="Times New Roman" panose="02020603050405020304" pitchFamily="18" charset="0"/>
              </a:rPr>
              <a:t>προβληματισμός</a:t>
            </a:r>
            <a:r>
              <a:rPr lang="el-GR" sz="2000" dirty="0">
                <a:solidFill>
                  <a:prstClr val="black"/>
                </a:solidFill>
                <a:latin typeface="Times New Roman" panose="02020603050405020304" pitchFamily="18" charset="0"/>
                <a:cs typeface="Times New Roman" panose="02020603050405020304" pitchFamily="18" charset="0"/>
              </a:rPr>
              <a:t> για την πρακτική αξιοποίηση των καλών πρακτικών που ενέπλεκαν ΤΠΕ, λόγω σχολικού εξοπλισμού ή σχετικών γνώσεων.</a:t>
            </a:r>
          </a:p>
          <a:p>
            <a:pPr marL="285750" lvl="0" indent="-285750" algn="just" defTabSz="685800" fontAlgn="auto">
              <a:spcBef>
                <a:spcPts val="0"/>
              </a:spcBef>
              <a:spcAft>
                <a:spcPts val="0"/>
              </a:spcAft>
              <a:buFont typeface="Wingdings" panose="05000000000000000000" pitchFamily="2" charset="2"/>
              <a:buChar char="ü"/>
            </a:pPr>
            <a:endParaRPr lang="el-GR" sz="2000" dirty="0">
              <a:solidFill>
                <a:prstClr val="black"/>
              </a:solidFill>
              <a:latin typeface="Times New Roman" panose="02020603050405020304" pitchFamily="18" charset="0"/>
              <a:cs typeface="Times New Roman" panose="02020603050405020304" pitchFamily="18" charset="0"/>
            </a:endParaRPr>
          </a:p>
          <a:p>
            <a:pPr marL="285750" lvl="0" indent="-285750" algn="just" defTabSz="685800" fontAlgn="auto">
              <a:spcBef>
                <a:spcPts val="0"/>
              </a:spcBef>
              <a:spcAft>
                <a:spcPts val="0"/>
              </a:spcAft>
              <a:buFont typeface="Wingdings" panose="05000000000000000000" pitchFamily="2" charset="2"/>
              <a:buChar char="ü"/>
            </a:pPr>
            <a:endParaRPr lang="el-GR" dirty="0">
              <a:solidFill>
                <a:prstClr val="black"/>
              </a:solidFill>
              <a:latin typeface="Times New Roman" panose="02020603050405020304" pitchFamily="18" charset="0"/>
              <a:cs typeface="Times New Roman" panose="02020603050405020304" pitchFamily="18" charset="0"/>
            </a:endParaRPr>
          </a:p>
          <a:p>
            <a:pPr marL="285750" lvl="0" indent="-285750" algn="just" defTabSz="685800" fontAlgn="auto">
              <a:spcBef>
                <a:spcPts val="0"/>
              </a:spcBef>
              <a:spcAft>
                <a:spcPts val="0"/>
              </a:spcAft>
              <a:buFont typeface="Wingdings" panose="05000000000000000000" pitchFamily="2" charset="2"/>
              <a:buChar char="ü"/>
            </a:pPr>
            <a:endParaRPr lang="el-GR" dirty="0">
              <a:solidFill>
                <a:prstClr val="black"/>
              </a:solidFill>
            </a:endParaRPr>
          </a:p>
        </p:txBody>
      </p:sp>
    </p:spTree>
    <p:extLst>
      <p:ext uri="{BB962C8B-B14F-4D97-AF65-F5344CB8AC3E}">
        <p14:creationId xmlns:p14="http://schemas.microsoft.com/office/powerpoint/2010/main" val="3835095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2800" dirty="0"/>
              <a:t>8. Αποτελέσματα - Κύρια ευρήματα (2/6)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ext uri="{D42A27DB-BD31-4B8C-83A1-F6EECF244321}">
                <p14:modId xmlns:p14="http://schemas.microsoft.com/office/powerpoint/2010/main" val="3036684261"/>
              </p:ext>
            </p:extLst>
          </p:nvPr>
        </p:nvGraphicFramePr>
        <p:xfrm>
          <a:off x="1043608" y="1241376"/>
          <a:ext cx="7632848" cy="1683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712927" y="769729"/>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1</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66169" y="2479440"/>
            <a:ext cx="8136904" cy="11655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3:</a:t>
            </a:r>
            <a:r>
              <a:rPr lang="el-GR" sz="2000" b="1" dirty="0">
                <a:solidFill>
                  <a:schemeClr val="accent1">
                    <a:lumMod val="50000"/>
                  </a:schemeClr>
                </a:solidFill>
                <a:latin typeface="Times New Roman" panose="02020603050405020304" pitchFamily="18" charset="0"/>
                <a:cs typeface="Times New Roman" panose="02020603050405020304" pitchFamily="18" charset="0"/>
              </a:rPr>
              <a:t> </a:t>
            </a:r>
            <a:r>
              <a:rPr lang="el-GR" sz="2000" i="1" dirty="0">
                <a:solidFill>
                  <a:schemeClr val="tx1"/>
                </a:solidFill>
                <a:latin typeface="Times New Roman" panose="02020603050405020304" pitchFamily="18" charset="0"/>
                <a:cs typeface="Times New Roman" panose="02020603050405020304" pitchFamily="18" charset="0"/>
              </a:rPr>
              <a:t>Χρήσιμη εμπειρία[…]Είχα κάποια επαφή(με το θέμα της διαφοροποιημένης) αλλά ομολογώ ότι το βρήκα (το μάθημα) ιδιαίτερα χρήσιμο και με εξέπληξε πολύ ευχάριστα. Πήρα χρήσιμα στοιχεία.</a:t>
            </a:r>
            <a:endParaRPr lang="el-GR" i="1" dirty="0">
              <a:solidFill>
                <a:schemeClr val="tx1"/>
              </a:solidFill>
            </a:endParaRPr>
          </a:p>
        </p:txBody>
      </p:sp>
      <p:sp>
        <p:nvSpPr>
          <p:cNvPr id="10" name="Ορθογώνιο: Στρογγύλεμα γωνιών 9">
            <a:extLst>
              <a:ext uri="{FF2B5EF4-FFF2-40B4-BE49-F238E27FC236}">
                <a16:creationId xmlns:a16="http://schemas.microsoft.com/office/drawing/2014/main" id="{F3C6DD94-0530-425A-906A-6BB338D45CCD}"/>
              </a:ext>
            </a:extLst>
          </p:cNvPr>
          <p:cNvSpPr/>
          <p:nvPr/>
        </p:nvSpPr>
        <p:spPr>
          <a:xfrm>
            <a:off x="666169" y="3847591"/>
            <a:ext cx="8136904" cy="11655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9:</a:t>
            </a:r>
            <a:r>
              <a:rPr lang="el-GR" sz="2000" b="1" dirty="0">
                <a:solidFill>
                  <a:schemeClr val="accent1">
                    <a:lumMod val="50000"/>
                  </a:schemeClr>
                </a:solidFill>
                <a:latin typeface="Times New Roman" panose="02020603050405020304" pitchFamily="18" charset="0"/>
                <a:cs typeface="Times New Roman" panose="02020603050405020304" pitchFamily="18" charset="0"/>
              </a:rPr>
              <a:t> </a:t>
            </a:r>
            <a:r>
              <a:rPr lang="el-GR" sz="2000" i="1" dirty="0">
                <a:solidFill>
                  <a:schemeClr val="tx1"/>
                </a:solidFill>
                <a:latin typeface="Times New Roman" panose="02020603050405020304" pitchFamily="18" charset="0"/>
                <a:cs typeface="Times New Roman" panose="02020603050405020304" pitchFamily="18" charset="0"/>
              </a:rPr>
              <a:t>[…] ήταν αρκετά χρήσιμη (εμπειρία)[…] υπήρχαν αρκετά καινοτόμα στοιχεία,  εικόνα, λόγος, βίντεο και θεωρώ ότι εννοιολογικά με κάλυψε[…]</a:t>
            </a:r>
            <a:endParaRPr lang="el-GR" i="1" dirty="0">
              <a:solidFill>
                <a:schemeClr val="tx1"/>
              </a:solidFill>
            </a:endParaRPr>
          </a:p>
        </p:txBody>
      </p:sp>
      <p:sp>
        <p:nvSpPr>
          <p:cNvPr id="11" name="Ορθογώνιο: Στρογγύλεμα γωνιών 10">
            <a:extLst>
              <a:ext uri="{FF2B5EF4-FFF2-40B4-BE49-F238E27FC236}">
                <a16:creationId xmlns:a16="http://schemas.microsoft.com/office/drawing/2014/main" id="{86D5CA08-C032-4FAA-B834-80E41E67C1D5}"/>
              </a:ext>
            </a:extLst>
          </p:cNvPr>
          <p:cNvSpPr/>
          <p:nvPr/>
        </p:nvSpPr>
        <p:spPr>
          <a:xfrm>
            <a:off x="658317" y="5215743"/>
            <a:ext cx="8136904" cy="11655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8:</a:t>
            </a:r>
            <a:r>
              <a:rPr lang="el-GR" sz="2000" b="1" dirty="0">
                <a:solidFill>
                  <a:schemeClr val="accent1">
                    <a:lumMod val="50000"/>
                  </a:schemeClr>
                </a:solidFill>
                <a:latin typeface="Times New Roman" panose="02020603050405020304" pitchFamily="18" charset="0"/>
                <a:cs typeface="Times New Roman" panose="02020603050405020304" pitchFamily="18" charset="0"/>
              </a:rPr>
              <a:t> </a:t>
            </a:r>
            <a:r>
              <a:rPr lang="el-GR" sz="2000" i="1" dirty="0">
                <a:solidFill>
                  <a:schemeClr val="tx1"/>
                </a:solidFill>
                <a:latin typeface="Times New Roman" panose="02020603050405020304" pitchFamily="18" charset="0"/>
                <a:cs typeface="Times New Roman" panose="02020603050405020304" pitchFamily="18" charset="0"/>
              </a:rPr>
              <a:t> Νομίζω αυτό το μάθημα με προβλημάτισε πάρα πολύ  και με έκανε να αναρωτηθώ πώς μπορώ να διδάξω εγώ με διαφοροποιημένο τρόπο. Θα έλεγα  ότι πυροδοτήθηκε ένας στοχαστικός διάλογος.</a:t>
            </a:r>
            <a:endParaRPr lang="el-GR" i="1" dirty="0">
              <a:solidFill>
                <a:schemeClr val="tx1"/>
              </a:solidFill>
            </a:endParaRPr>
          </a:p>
        </p:txBody>
      </p:sp>
    </p:spTree>
    <p:extLst>
      <p:ext uri="{BB962C8B-B14F-4D97-AF65-F5344CB8AC3E}">
        <p14:creationId xmlns:p14="http://schemas.microsoft.com/office/powerpoint/2010/main" val="853160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2800" dirty="0"/>
              <a:t>8. Αποτελέσματα - Κύρια ευρήματα (3/6)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ext uri="{D42A27DB-BD31-4B8C-83A1-F6EECF244321}">
                <p14:modId xmlns:p14="http://schemas.microsoft.com/office/powerpoint/2010/main" val="1286638228"/>
              </p:ext>
            </p:extLst>
          </p:nvPr>
        </p:nvGraphicFramePr>
        <p:xfrm>
          <a:off x="1043608" y="1241376"/>
          <a:ext cx="7632848" cy="5067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777960" y="802249"/>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2</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60130" y="2587216"/>
            <a:ext cx="8136904" cy="3938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Η </a:t>
            </a:r>
            <a:r>
              <a:rPr lang="el-GR" sz="2000" b="1" dirty="0">
                <a:solidFill>
                  <a:schemeClr val="accent1">
                    <a:lumMod val="50000"/>
                  </a:schemeClr>
                </a:solidFill>
                <a:latin typeface="Times New Roman" panose="02020603050405020304" pitchFamily="18" charset="0"/>
                <a:cs typeface="Times New Roman" panose="02020603050405020304" pitchFamily="18" charset="0"/>
              </a:rPr>
              <a:t>γενική αποτίμηση της αλληλεπίδρασης </a:t>
            </a:r>
            <a:r>
              <a:rPr lang="el-GR" sz="2000" dirty="0">
                <a:solidFill>
                  <a:prstClr val="black"/>
                </a:solidFill>
                <a:latin typeface="Times New Roman" panose="02020603050405020304" pitchFamily="18" charset="0"/>
                <a:cs typeface="Times New Roman" panose="02020603050405020304" pitchFamily="18" charset="0"/>
              </a:rPr>
              <a:t>του υλικού φαίνεται να είναι </a:t>
            </a:r>
            <a:r>
              <a:rPr lang="el-GR" sz="2000" b="1" dirty="0">
                <a:solidFill>
                  <a:schemeClr val="accent1">
                    <a:lumMod val="50000"/>
                  </a:schemeClr>
                </a:solidFill>
                <a:latin typeface="Times New Roman" panose="02020603050405020304" pitchFamily="18" charset="0"/>
                <a:cs typeface="Times New Roman" panose="02020603050405020304" pitchFamily="18" charset="0"/>
              </a:rPr>
              <a:t>θετική</a:t>
            </a:r>
            <a:r>
              <a:rPr lang="el-GR" sz="2000" dirty="0">
                <a:solidFill>
                  <a:prstClr val="black"/>
                </a:solidFill>
                <a:latin typeface="Times New Roman" panose="02020603050405020304" pitchFamily="18" charset="0"/>
                <a:cs typeface="Times New Roman" panose="02020603050405020304" pitchFamily="18" charset="0"/>
              </a:rPr>
              <a:t>- δεν φαίνεται να επηρεάζεται η αποτίμηση από την πρότερη εμπειρία των συμμετεχόντων- Καθοδηγητικός χαρακτήρας</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Η γλώσσα εργασίας του μαθήματος δύναται να επηρεάσει την αλληλεπίδραση με το υλικό</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Ο οδηγός μελέτης με το </a:t>
            </a:r>
            <a:r>
              <a:rPr lang="el-GR" sz="2000" b="1" dirty="0">
                <a:solidFill>
                  <a:schemeClr val="accent1">
                    <a:lumMod val="50000"/>
                  </a:schemeClr>
                </a:solidFill>
                <a:latin typeface="Times New Roman" panose="02020603050405020304" pitchFamily="18" charset="0"/>
                <a:cs typeface="Times New Roman" panose="02020603050405020304" pitchFamily="18" charset="0"/>
              </a:rPr>
              <a:t>χρονοδιάγραμμα</a:t>
            </a:r>
            <a:r>
              <a:rPr lang="el-GR" sz="2000" dirty="0">
                <a:solidFill>
                  <a:prstClr val="black"/>
                </a:solidFill>
                <a:latin typeface="Times New Roman" panose="02020603050405020304" pitchFamily="18" charset="0"/>
                <a:cs typeface="Times New Roman" panose="02020603050405020304" pitchFamily="18" charset="0"/>
              </a:rPr>
              <a:t> και οι </a:t>
            </a:r>
            <a:r>
              <a:rPr lang="el-GR" sz="2000" b="1" dirty="0">
                <a:solidFill>
                  <a:schemeClr val="accent1">
                    <a:lumMod val="50000"/>
                  </a:schemeClr>
                </a:solidFill>
                <a:latin typeface="Times New Roman" panose="02020603050405020304" pitchFamily="18" charset="0"/>
                <a:cs typeface="Times New Roman" panose="02020603050405020304" pitchFamily="18" charset="0"/>
              </a:rPr>
              <a:t>οδηγίες πλοήγησης </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Χρηστικά τα </a:t>
            </a:r>
            <a:r>
              <a:rPr lang="el-GR" sz="2000" b="1" dirty="0">
                <a:solidFill>
                  <a:schemeClr val="accent1">
                    <a:lumMod val="50000"/>
                  </a:schemeClr>
                </a:solidFill>
                <a:latin typeface="Times New Roman" panose="02020603050405020304" pitchFamily="18" charset="0"/>
                <a:cs typeface="Times New Roman" panose="02020603050405020304" pitchFamily="18" charset="0"/>
              </a:rPr>
              <a:t>εικονίδια πλοήγησης και σηματοδότησης </a:t>
            </a:r>
            <a:r>
              <a:rPr lang="el-GR" sz="2000" dirty="0">
                <a:solidFill>
                  <a:prstClr val="black"/>
                </a:solidFill>
                <a:latin typeface="Times New Roman" panose="02020603050405020304" pitchFamily="18" charset="0"/>
                <a:cs typeface="Times New Roman" panose="02020603050405020304" pitchFamily="18" charset="0"/>
              </a:rPr>
              <a:t>(εικονίδιο home, εικονίδιο δραστηριοτήτων, εικονίδιο ανακεφαλαίωσης κ.α.) και επαρκές το αρχικό βίντεο πλοήγησης της πλατφόρμας</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Ο </a:t>
            </a:r>
            <a:r>
              <a:rPr lang="el-GR" sz="2000" b="1" dirty="0">
                <a:solidFill>
                  <a:schemeClr val="accent1">
                    <a:lumMod val="50000"/>
                  </a:schemeClr>
                </a:solidFill>
                <a:latin typeface="Times New Roman" panose="02020603050405020304" pitchFamily="18" charset="0"/>
                <a:cs typeface="Times New Roman" panose="02020603050405020304" pitchFamily="18" charset="0"/>
              </a:rPr>
              <a:t>σκοπός</a:t>
            </a:r>
            <a:r>
              <a:rPr lang="el-GR" sz="2000" dirty="0">
                <a:solidFill>
                  <a:prstClr val="black"/>
                </a:solidFill>
                <a:latin typeface="Times New Roman" panose="02020603050405020304" pitchFamily="18" charset="0"/>
                <a:cs typeface="Times New Roman" panose="02020603050405020304" pitchFamily="18" charset="0"/>
              </a:rPr>
              <a:t> του μαθήματος και τα </a:t>
            </a:r>
            <a:r>
              <a:rPr lang="el-GR" sz="2000" b="1" dirty="0">
                <a:solidFill>
                  <a:schemeClr val="accent1">
                    <a:lumMod val="50000"/>
                  </a:schemeClr>
                </a:solidFill>
                <a:latin typeface="Times New Roman" panose="02020603050405020304" pitchFamily="18" charset="0"/>
                <a:cs typeface="Times New Roman" panose="02020603050405020304" pitchFamily="18" charset="0"/>
              </a:rPr>
              <a:t>προσδοκώμενα αποτελέσματα </a:t>
            </a:r>
            <a:r>
              <a:rPr lang="el-GR" sz="2000" dirty="0">
                <a:solidFill>
                  <a:prstClr val="black"/>
                </a:solidFill>
                <a:latin typeface="Times New Roman" panose="02020603050405020304" pitchFamily="18" charset="0"/>
                <a:cs typeface="Times New Roman" panose="02020603050405020304" pitchFamily="18" charset="0"/>
              </a:rPr>
              <a:t>φαίνεται να </a:t>
            </a:r>
            <a:r>
              <a:rPr lang="el-GR" sz="2000" b="1" dirty="0">
                <a:solidFill>
                  <a:schemeClr val="accent1">
                    <a:lumMod val="50000"/>
                  </a:schemeClr>
                </a:solidFill>
                <a:latin typeface="Times New Roman" panose="02020603050405020304" pitchFamily="18" charset="0"/>
                <a:cs typeface="Times New Roman" panose="02020603050405020304" pitchFamily="18" charset="0"/>
              </a:rPr>
              <a:t>κινητοποίησαν</a:t>
            </a:r>
            <a:r>
              <a:rPr lang="el-GR" sz="2000" dirty="0">
                <a:solidFill>
                  <a:prstClr val="black"/>
                </a:solidFill>
                <a:latin typeface="Times New Roman" panose="02020603050405020304" pitchFamily="18" charset="0"/>
                <a:cs typeface="Times New Roman" panose="02020603050405020304" pitchFamily="18" charset="0"/>
              </a:rPr>
              <a:t> τους εκπαιδευόμενους</a:t>
            </a:r>
          </a:p>
        </p:txBody>
      </p:sp>
    </p:spTree>
    <p:extLst>
      <p:ext uri="{BB962C8B-B14F-4D97-AF65-F5344CB8AC3E}">
        <p14:creationId xmlns:p14="http://schemas.microsoft.com/office/powerpoint/2010/main" val="250730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r>
              <a:rPr lang="el-GR" sz="2800" dirty="0"/>
              <a:t>2. Συνεισφορά της διπλωματικής</a:t>
            </a:r>
            <a:endParaRPr lang="el-GR" sz="2800" b="1" dirty="0"/>
          </a:p>
        </p:txBody>
      </p:sp>
      <p:sp>
        <p:nvSpPr>
          <p:cNvPr id="3" name="Ορθογώνιο 2">
            <a:extLst>
              <a:ext uri="{FF2B5EF4-FFF2-40B4-BE49-F238E27FC236}">
                <a16:creationId xmlns:a16="http://schemas.microsoft.com/office/drawing/2014/main" id="{E1B8F888-B5DD-4FA1-84CB-B2B9C24D1A06}"/>
              </a:ext>
            </a:extLst>
          </p:cNvPr>
          <p:cNvSpPr/>
          <p:nvPr/>
        </p:nvSpPr>
        <p:spPr>
          <a:xfrm>
            <a:off x="971600" y="1268760"/>
            <a:ext cx="7632848" cy="5262979"/>
          </a:xfrm>
          <a:prstGeom prst="rect">
            <a:avLst/>
          </a:prstGeom>
        </p:spPr>
        <p:txBody>
          <a:bodyPr wrap="square">
            <a:spAutoFit/>
          </a:bodyPr>
          <a:lstStyle/>
          <a:p>
            <a:pPr marL="342900" indent="-342900" algn="just">
              <a:buFont typeface="Wingdings" panose="05000000000000000000" pitchFamily="2" charset="2"/>
              <a:buChar char="ü"/>
            </a:pPr>
            <a:r>
              <a:rPr lang="el-GR" dirty="0"/>
              <a:t>Ο σχεδιασμός, η υλοποίηση και η αποτίμηση ενός μαθήματος σε ηλεκτρονικό περιβάλλον με </a:t>
            </a:r>
            <a:r>
              <a:rPr lang="el-GR" b="1" dirty="0">
                <a:solidFill>
                  <a:schemeClr val="accent1">
                    <a:lumMod val="50000"/>
                  </a:schemeClr>
                </a:solidFill>
              </a:rPr>
              <a:t>θέμα τη διαφοροποιημένη διδασκαλία</a:t>
            </a:r>
            <a:r>
              <a:rPr lang="el-GR" dirty="0">
                <a:solidFill>
                  <a:schemeClr val="accent1">
                    <a:lumMod val="50000"/>
                  </a:schemeClr>
                </a:solidFill>
              </a:rPr>
              <a:t>, </a:t>
            </a:r>
            <a:r>
              <a:rPr lang="el-GR" dirty="0"/>
              <a:t>ίσως, δίνει σημαντικά ερευνητικά δεδομένα.</a:t>
            </a:r>
          </a:p>
          <a:p>
            <a:pPr marL="342900" indent="-342900" algn="just">
              <a:buFont typeface="Wingdings" panose="05000000000000000000" pitchFamily="2" charset="2"/>
              <a:buChar char="ü"/>
            </a:pPr>
            <a:endParaRPr lang="el-GR" dirty="0"/>
          </a:p>
          <a:p>
            <a:pPr marL="342900" indent="-342900" algn="just">
              <a:buFont typeface="Wingdings" panose="05000000000000000000" pitchFamily="2" charset="2"/>
              <a:buChar char="ü"/>
            </a:pPr>
            <a:r>
              <a:rPr lang="el-GR" dirty="0"/>
              <a:t>Δεν βρέθηκαν ερευνητικά δεδομένα από άλλα διαδικτυακά μαθήματα με θέμα τη </a:t>
            </a:r>
            <a:r>
              <a:rPr lang="el-GR" b="1" dirty="0">
                <a:solidFill>
                  <a:schemeClr val="accent1">
                    <a:lumMod val="50000"/>
                  </a:schemeClr>
                </a:solidFill>
              </a:rPr>
              <a:t>διαφοροποιημένη διδασκαλία </a:t>
            </a:r>
            <a:r>
              <a:rPr lang="el-GR" dirty="0"/>
              <a:t>(τουλάχιστον στη χώρα μας).</a:t>
            </a:r>
          </a:p>
          <a:p>
            <a:pPr marL="342900" indent="-342900" algn="just">
              <a:buFont typeface="Wingdings" panose="05000000000000000000" pitchFamily="2" charset="2"/>
              <a:buChar char="ü"/>
            </a:pPr>
            <a:endParaRPr lang="el-GR" dirty="0"/>
          </a:p>
          <a:p>
            <a:pPr marL="342900" indent="-342900" algn="just">
              <a:buFont typeface="Wingdings" panose="05000000000000000000" pitchFamily="2" charset="2"/>
              <a:buChar char="ü"/>
            </a:pPr>
            <a:r>
              <a:rPr lang="el-GR" dirty="0"/>
              <a:t>Η </a:t>
            </a:r>
            <a:r>
              <a:rPr lang="el-GR" b="1" dirty="0">
                <a:solidFill>
                  <a:schemeClr val="accent1">
                    <a:lumMod val="50000"/>
                  </a:schemeClr>
                </a:solidFill>
              </a:rPr>
              <a:t>αναγκαιότητα επιμόρφωσης στη Διαφοροποιημένη διδασκαλία</a:t>
            </a:r>
            <a:r>
              <a:rPr lang="el-GR" dirty="0"/>
              <a:t> αποτελεί μία πραγματικότητα και παράλληλα υπάρχει αυξημένο ενδιαφέρον από πλευράς των εκπαιδευτικών για ένα τέτοιου είδους </a:t>
            </a:r>
            <a:r>
              <a:rPr lang="el-GR" b="1" dirty="0">
                <a:solidFill>
                  <a:schemeClr val="accent1">
                    <a:lumMod val="50000"/>
                  </a:schemeClr>
                </a:solidFill>
              </a:rPr>
              <a:t>διαδικτυακό μάθημα</a:t>
            </a:r>
            <a:r>
              <a:rPr lang="el-GR" dirty="0"/>
              <a:t>.</a:t>
            </a:r>
          </a:p>
        </p:txBody>
      </p:sp>
    </p:spTree>
    <p:extLst>
      <p:ext uri="{BB962C8B-B14F-4D97-AF65-F5344CB8AC3E}">
        <p14:creationId xmlns:p14="http://schemas.microsoft.com/office/powerpoint/2010/main" val="2790992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2800" dirty="0"/>
              <a:t>8. Αποτελέσματα - Κύρια ευρήματα (4/6)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ext uri="{D42A27DB-BD31-4B8C-83A1-F6EECF244321}">
                <p14:modId xmlns:p14="http://schemas.microsoft.com/office/powerpoint/2010/main" val="90348573"/>
              </p:ext>
            </p:extLst>
          </p:nvPr>
        </p:nvGraphicFramePr>
        <p:xfrm>
          <a:off x="1043608" y="1241376"/>
          <a:ext cx="7632848" cy="5067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749319" y="679214"/>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2</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68820" y="2348880"/>
            <a:ext cx="8136904" cy="4293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lvl="0" indent="-285750" algn="just" defTabSz="685800" fontAlgn="auto">
              <a:spcBef>
                <a:spcPts val="0"/>
              </a:spcBef>
              <a:spcAft>
                <a:spcPts val="0"/>
              </a:spcAft>
              <a:buFont typeface="Wingdings" panose="05000000000000000000" pitchFamily="2" charset="2"/>
              <a:buChar char="ü"/>
            </a:pPr>
            <a:endParaRPr lang="el-GR" sz="2000" dirty="0">
              <a:solidFill>
                <a:prstClr val="black"/>
              </a:solidFill>
              <a:latin typeface="Times New Roman" panose="02020603050405020304" pitchFamily="18" charset="0"/>
              <a:cs typeface="Times New Roman" panose="02020603050405020304" pitchFamily="18" charset="0"/>
            </a:endParaRP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Αξιολόγησαν θετικά, τόσο τη λογική της </a:t>
            </a:r>
            <a:r>
              <a:rPr lang="el-GR" sz="2000" b="1" dirty="0">
                <a:solidFill>
                  <a:schemeClr val="accent1">
                    <a:lumMod val="50000"/>
                  </a:schemeClr>
                </a:solidFill>
                <a:latin typeface="Times New Roman" panose="02020603050405020304" pitchFamily="18" charset="0"/>
                <a:cs typeface="Times New Roman" panose="02020603050405020304" pitchFamily="18" charset="0"/>
              </a:rPr>
              <a:t>κατάτμησης και της πολυμεσικότητας</a:t>
            </a:r>
            <a:r>
              <a:rPr lang="el-GR" sz="2000" dirty="0">
                <a:solidFill>
                  <a:prstClr val="black"/>
                </a:solidFill>
                <a:latin typeface="Times New Roman" panose="02020603050405020304" pitchFamily="18" charset="0"/>
                <a:cs typeface="Times New Roman" panose="02020603050405020304" pitchFamily="18" charset="0"/>
              </a:rPr>
              <a:t> του εκπαιδευτικού υλικού- στοιχεία διαφοροποίησης υλικού</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Αποτίμησαν </a:t>
            </a:r>
            <a:r>
              <a:rPr lang="el-GR" sz="2000" b="1" dirty="0">
                <a:solidFill>
                  <a:schemeClr val="accent1">
                    <a:lumMod val="50000"/>
                  </a:schemeClr>
                </a:solidFill>
                <a:latin typeface="Times New Roman" panose="02020603050405020304" pitchFamily="18" charset="0"/>
                <a:cs typeface="Times New Roman" panose="02020603050405020304" pitchFamily="18" charset="0"/>
              </a:rPr>
              <a:t>θετικά το ύφος γραφής και τη γλώσσα </a:t>
            </a:r>
            <a:r>
              <a:rPr lang="el-GR" sz="2000" dirty="0">
                <a:solidFill>
                  <a:prstClr val="black"/>
                </a:solidFill>
                <a:latin typeface="Times New Roman" panose="02020603050405020304" pitchFamily="18" charset="0"/>
                <a:cs typeface="Times New Roman" panose="02020603050405020304" pitchFamily="18" charset="0"/>
              </a:rPr>
              <a:t>των κειμένων και των δραστηριοτήτων, εστιάζοντας στην αμεσότητα, την οικειότητά της και ταυτόχρονα στην επιστημονική της αξιοπιστία </a:t>
            </a:r>
          </a:p>
          <a:p>
            <a:pPr marL="285750" lvl="0" indent="-285750" algn="just" defTabSz="685800" fontAlgn="auto">
              <a:spcBef>
                <a:spcPts val="0"/>
              </a:spcBef>
              <a:spcAft>
                <a:spcPts val="0"/>
              </a:spcAft>
              <a:buFont typeface="Wingdings" panose="05000000000000000000" pitchFamily="2" charset="2"/>
              <a:buChar char="ü"/>
            </a:pPr>
            <a:r>
              <a:rPr lang="el-GR" sz="2000" b="1" dirty="0">
                <a:solidFill>
                  <a:schemeClr val="accent1">
                    <a:lumMod val="50000"/>
                  </a:schemeClr>
                </a:solidFill>
                <a:latin typeface="Times New Roman" panose="02020603050405020304" pitchFamily="18" charset="0"/>
                <a:cs typeface="Times New Roman" panose="02020603050405020304" pitchFamily="18" charset="0"/>
              </a:rPr>
              <a:t>Θετική η συμβολή των δραστηριοτήτων </a:t>
            </a:r>
            <a:r>
              <a:rPr lang="el-GR" sz="2000" dirty="0">
                <a:solidFill>
                  <a:prstClr val="black"/>
                </a:solidFill>
                <a:latin typeface="Times New Roman" panose="02020603050405020304" pitchFamily="18" charset="0"/>
                <a:cs typeface="Times New Roman" panose="02020603050405020304" pitchFamily="18" charset="0"/>
              </a:rPr>
              <a:t>για τη δόμηση ενός αλληλεπιδραστικού περιβάλλοντος, παρέχοντας στους ίδιους έναν ενεργητικό ρόλο στη μάθησή τους</a:t>
            </a:r>
          </a:p>
          <a:p>
            <a:pPr marL="285750" lvl="0" indent="-285750" algn="just" defTabSz="685800" fontAlgn="auto">
              <a:spcBef>
                <a:spcPts val="0"/>
              </a:spcBef>
              <a:spcAft>
                <a:spcPts val="0"/>
              </a:spcAft>
              <a:buFont typeface="Wingdings" panose="05000000000000000000" pitchFamily="2" charset="2"/>
              <a:buChar char="ü"/>
            </a:pPr>
            <a:r>
              <a:rPr lang="el-GR" sz="2000" b="1" dirty="0">
                <a:solidFill>
                  <a:schemeClr val="accent1">
                    <a:lumMod val="50000"/>
                  </a:schemeClr>
                </a:solidFill>
                <a:latin typeface="Times New Roman" panose="02020603050405020304" pitchFamily="18" charset="0"/>
                <a:cs typeface="Times New Roman" panose="02020603050405020304" pitchFamily="18" charset="0"/>
              </a:rPr>
              <a:t>Η ανατροφοδότηση των δραστηριοτήτων </a:t>
            </a:r>
            <a:r>
              <a:rPr lang="el-GR" sz="2000" dirty="0">
                <a:solidFill>
                  <a:prstClr val="black"/>
                </a:solidFill>
                <a:latin typeface="Times New Roman" panose="02020603050405020304" pitchFamily="18" charset="0"/>
                <a:cs typeface="Times New Roman" panose="02020603050405020304" pitchFamily="18" charset="0"/>
              </a:rPr>
              <a:t>χαρακτηρίστηκε εμψυχωτική, επαρκής και χρήσιμη</a:t>
            </a:r>
          </a:p>
          <a:p>
            <a:pPr marL="285750" lvl="0" indent="-285750" algn="just" defTabSz="685800" fontAlgn="auto">
              <a:spcBef>
                <a:spcPts val="0"/>
              </a:spcBef>
              <a:spcAft>
                <a:spcPts val="0"/>
              </a:spcAft>
              <a:buFont typeface="Wingdings" panose="05000000000000000000" pitchFamily="2" charset="2"/>
              <a:buChar char="ü"/>
            </a:pPr>
            <a:r>
              <a:rPr lang="el-GR" sz="2000" dirty="0">
                <a:solidFill>
                  <a:prstClr val="black"/>
                </a:solidFill>
                <a:latin typeface="Times New Roman" panose="02020603050405020304" pitchFamily="18" charset="0"/>
                <a:cs typeface="Times New Roman" panose="02020603050405020304" pitchFamily="18" charset="0"/>
              </a:rPr>
              <a:t>Το </a:t>
            </a:r>
            <a:r>
              <a:rPr lang="el-GR" sz="2000" b="1" dirty="0">
                <a:solidFill>
                  <a:schemeClr val="accent1">
                    <a:lumMod val="50000"/>
                  </a:schemeClr>
                </a:solidFill>
                <a:latin typeface="Times New Roman" panose="02020603050405020304" pitchFamily="18" charset="0"/>
                <a:cs typeface="Times New Roman" panose="02020603050405020304" pitchFamily="18" charset="0"/>
              </a:rPr>
              <a:t>forum</a:t>
            </a:r>
            <a:r>
              <a:rPr lang="el-GR" sz="2000" dirty="0">
                <a:solidFill>
                  <a:prstClr val="black"/>
                </a:solidFill>
                <a:latin typeface="Times New Roman" panose="02020603050405020304" pitchFamily="18" charset="0"/>
                <a:cs typeface="Times New Roman" panose="02020603050405020304" pitchFamily="18" charset="0"/>
              </a:rPr>
              <a:t> θα μπορούσε να είναι χώρος αλληλεπίδρασης και επικοινωνίας με τον δημιουργό του μαθήματος και τους εκπαιδευόμενους</a:t>
            </a:r>
          </a:p>
          <a:p>
            <a:pPr marL="285750" lvl="0" indent="-285750" algn="just" defTabSz="685800" fontAlgn="auto">
              <a:spcBef>
                <a:spcPts val="0"/>
              </a:spcBef>
              <a:spcAft>
                <a:spcPts val="0"/>
              </a:spcAft>
              <a:buFont typeface="Wingdings" panose="05000000000000000000" pitchFamily="2" charset="2"/>
              <a:buChar char="ü"/>
            </a:pPr>
            <a:endParaRPr lang="el-G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93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2800" dirty="0"/>
              <a:t>8. Αποτελέσματα - Κύρια ευρήματα (5/6)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ext uri="{D42A27DB-BD31-4B8C-83A1-F6EECF244321}">
                <p14:modId xmlns:p14="http://schemas.microsoft.com/office/powerpoint/2010/main" val="553477339"/>
              </p:ext>
            </p:extLst>
          </p:nvPr>
        </p:nvGraphicFramePr>
        <p:xfrm>
          <a:off x="1043608" y="1241376"/>
          <a:ext cx="7632848" cy="110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831632" y="736207"/>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2</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68820" y="2492896"/>
            <a:ext cx="8136904"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9:</a:t>
            </a:r>
            <a:r>
              <a:rPr lang="el-GR" sz="2000" dirty="0">
                <a:solidFill>
                  <a:prstClr val="black"/>
                </a:solidFill>
                <a:latin typeface="Times New Roman" panose="02020603050405020304" pitchFamily="18" charset="0"/>
                <a:cs typeface="Times New Roman" panose="02020603050405020304" pitchFamily="18" charset="0"/>
              </a:rPr>
              <a:t> </a:t>
            </a:r>
            <a:r>
              <a:rPr lang="el-GR" sz="2000" i="1" dirty="0">
                <a:solidFill>
                  <a:prstClr val="black"/>
                </a:solidFill>
                <a:latin typeface="Times New Roman" panose="02020603050405020304" pitchFamily="18" charset="0"/>
                <a:cs typeface="Times New Roman" panose="02020603050405020304" pitchFamily="18" charset="0"/>
              </a:rPr>
              <a:t>Νομίζω πως ναι υπήρχε  έμμεσα ο εκπαιδευτής γιατί ήταν έτσι διαρθρωμένο το μάθημα με τα βιντεάκια, με τη δομή του μαθήματος που «έβλεπες» τον εκπαιδευτή, τον έβλεπες εντός εισαγωγικών. Το μάθημα βρισκόταν σε ικανοποιητικό επίπεδο σε αυτό τον τομέα. </a:t>
            </a:r>
            <a:endParaRPr lang="el-GR" sz="2000" dirty="0">
              <a:solidFill>
                <a:prstClr val="black"/>
              </a:solidFill>
              <a:latin typeface="Times New Roman" panose="02020603050405020304" pitchFamily="18" charset="0"/>
              <a:cs typeface="Times New Roman" panose="02020603050405020304" pitchFamily="18" charset="0"/>
            </a:endParaRPr>
          </a:p>
        </p:txBody>
      </p:sp>
      <p:sp>
        <p:nvSpPr>
          <p:cNvPr id="8" name="Ορθογώνιο: Στρογγύλεμα γωνιών 7">
            <a:extLst>
              <a:ext uri="{FF2B5EF4-FFF2-40B4-BE49-F238E27FC236}">
                <a16:creationId xmlns:a16="http://schemas.microsoft.com/office/drawing/2014/main" id="{E88F7804-7B90-4DF2-B2DE-BC1A8170E8A3}"/>
              </a:ext>
            </a:extLst>
          </p:cNvPr>
          <p:cNvSpPr/>
          <p:nvPr/>
        </p:nvSpPr>
        <p:spPr>
          <a:xfrm>
            <a:off x="646239" y="4077072"/>
            <a:ext cx="8136904" cy="126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1:</a:t>
            </a:r>
            <a:r>
              <a:rPr lang="el-GR" sz="2000" dirty="0">
                <a:solidFill>
                  <a:prstClr val="black"/>
                </a:solidFill>
                <a:latin typeface="Times New Roman" panose="02020603050405020304" pitchFamily="18" charset="0"/>
                <a:cs typeface="Times New Roman" panose="02020603050405020304" pitchFamily="18" charset="0"/>
              </a:rPr>
              <a:t> </a:t>
            </a:r>
            <a:r>
              <a:rPr lang="el-GR" sz="2000" i="1" dirty="0">
                <a:solidFill>
                  <a:prstClr val="black"/>
                </a:solidFill>
                <a:latin typeface="Times New Roman" panose="02020603050405020304" pitchFamily="18" charset="0"/>
                <a:cs typeface="Times New Roman" panose="02020603050405020304" pitchFamily="18" charset="0"/>
              </a:rPr>
              <a:t>Νομίζω όχι ήταν αρκετά διευκρινιστικές οι οδηγίες, για να διαχειριστείς την πλατφόρμα. Ήταν αρκετά καθαρές και στη δικιά μου περίπτωση δεν υπήρχε κάποια περαιτέρω ερώτηση[…]</a:t>
            </a:r>
            <a:endParaRPr lang="el-GR" sz="2000" dirty="0">
              <a:solidFill>
                <a:prstClr val="black"/>
              </a:solidFill>
              <a:latin typeface="Times New Roman" panose="02020603050405020304" pitchFamily="18" charset="0"/>
              <a:cs typeface="Times New Roman" panose="02020603050405020304" pitchFamily="18" charset="0"/>
            </a:endParaRPr>
          </a:p>
        </p:txBody>
      </p:sp>
      <p:sp>
        <p:nvSpPr>
          <p:cNvPr id="10" name="Ορθογώνιο: Στρογγύλεμα γωνιών 9">
            <a:extLst>
              <a:ext uri="{FF2B5EF4-FFF2-40B4-BE49-F238E27FC236}">
                <a16:creationId xmlns:a16="http://schemas.microsoft.com/office/drawing/2014/main" id="{B5D78DAA-8264-477D-AB4D-D98FD18AFF99}"/>
              </a:ext>
            </a:extLst>
          </p:cNvPr>
          <p:cNvSpPr/>
          <p:nvPr/>
        </p:nvSpPr>
        <p:spPr>
          <a:xfrm>
            <a:off x="668820" y="5436634"/>
            <a:ext cx="8136904" cy="11163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11:</a:t>
            </a:r>
            <a:r>
              <a:rPr lang="el-GR" sz="2000" dirty="0">
                <a:solidFill>
                  <a:prstClr val="black"/>
                </a:solidFill>
                <a:latin typeface="Times New Roman" panose="02020603050405020304" pitchFamily="18" charset="0"/>
                <a:cs typeface="Times New Roman" panose="02020603050405020304" pitchFamily="18" charset="0"/>
              </a:rPr>
              <a:t> </a:t>
            </a:r>
            <a:r>
              <a:rPr lang="el-GR" sz="2000" i="1" dirty="0">
                <a:solidFill>
                  <a:srgbClr val="000000"/>
                </a:solidFill>
                <a:latin typeface="Times New Roman" panose="02020603050405020304" pitchFamily="18" charset="0"/>
                <a:cs typeface="Times New Roman" panose="02020603050405020304" pitchFamily="18" charset="0"/>
              </a:rPr>
              <a:t>[…] </a:t>
            </a:r>
            <a:r>
              <a:rPr lang="el-GR" sz="2000" i="1" dirty="0">
                <a:solidFill>
                  <a:srgbClr val="000000"/>
                </a:solidFill>
                <a:latin typeface="Times New Roman" panose="02020603050405020304" pitchFamily="18" charset="0"/>
                <a:ea typeface="Times New Roman" panose="02020603050405020304" pitchFamily="18" charset="0"/>
              </a:rPr>
              <a:t>το χρονοδιάγραμμα ήταν πάρα πολύ καλό και μου είπε ποιο ήταν το ανώτατο επίπεδο του χρόνου θα μπορούσε να σπαταλήσει κάποιος. </a:t>
            </a:r>
            <a:endParaRPr lang="el-G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012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2800" dirty="0"/>
              <a:t>8. Αποτελέσματα - Κύρια ευρήματα (6/6)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nvPr>
        </p:nvGraphicFramePr>
        <p:xfrm>
          <a:off x="1043608" y="1241376"/>
          <a:ext cx="7632848" cy="110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831632" y="698898"/>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2</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68820" y="2492896"/>
            <a:ext cx="8136904" cy="9361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8: </a:t>
            </a:r>
            <a:r>
              <a:rPr lang="el-GR" sz="2000" i="1" dirty="0">
                <a:solidFill>
                  <a:prstClr val="black"/>
                </a:solidFill>
                <a:latin typeface="Times New Roman" panose="02020603050405020304" pitchFamily="18" charset="0"/>
                <a:cs typeface="Times New Roman" panose="02020603050405020304" pitchFamily="18" charset="0"/>
              </a:rPr>
              <a:t>Σε βοηθούσε (η αρχή της κατάτμησης και της πολυμεσικότητας), γιατί επεξηγούσε αυτά που είχες διαβάσει. Οι εικόνες, τα βίντεο, οι πίνακες επεξηγούσαν το κείμενο. </a:t>
            </a:r>
            <a:endParaRPr lang="el-GR" sz="2000" dirty="0">
              <a:solidFill>
                <a:prstClr val="black"/>
              </a:solidFill>
              <a:latin typeface="Times New Roman" panose="02020603050405020304" pitchFamily="18" charset="0"/>
              <a:cs typeface="Times New Roman" panose="02020603050405020304" pitchFamily="18" charset="0"/>
            </a:endParaRPr>
          </a:p>
        </p:txBody>
      </p:sp>
      <p:sp>
        <p:nvSpPr>
          <p:cNvPr id="8" name="Ορθογώνιο: Στρογγύλεμα γωνιών 7">
            <a:extLst>
              <a:ext uri="{FF2B5EF4-FFF2-40B4-BE49-F238E27FC236}">
                <a16:creationId xmlns:a16="http://schemas.microsoft.com/office/drawing/2014/main" id="{E88F7804-7B90-4DF2-B2DE-BC1A8170E8A3}"/>
              </a:ext>
            </a:extLst>
          </p:cNvPr>
          <p:cNvSpPr/>
          <p:nvPr/>
        </p:nvSpPr>
        <p:spPr>
          <a:xfrm>
            <a:off x="638426" y="3605183"/>
            <a:ext cx="8136904"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12:</a:t>
            </a:r>
            <a:r>
              <a:rPr lang="el-GR" sz="2000" dirty="0">
                <a:solidFill>
                  <a:prstClr val="black"/>
                </a:solidFill>
                <a:latin typeface="Times New Roman" panose="02020603050405020304" pitchFamily="18" charset="0"/>
                <a:cs typeface="Times New Roman" panose="02020603050405020304" pitchFamily="18" charset="0"/>
              </a:rPr>
              <a:t> </a:t>
            </a:r>
            <a:r>
              <a:rPr lang="el-GR" sz="2000" i="1" dirty="0">
                <a:solidFill>
                  <a:prstClr val="black"/>
                </a:solidFill>
                <a:latin typeface="Times New Roman" panose="02020603050405020304" pitchFamily="18" charset="0"/>
                <a:cs typeface="Times New Roman" panose="02020603050405020304" pitchFamily="18" charset="0"/>
              </a:rPr>
              <a:t>Οι δραστηριότητες αποτελούν επίσης πυλώνα τέτοιων προγραμμάτων. Ήταν, εξαιρετικά, υποστηρικτικές.</a:t>
            </a:r>
            <a:endParaRPr lang="el-GR" sz="2000" dirty="0">
              <a:solidFill>
                <a:prstClr val="black"/>
              </a:solidFill>
              <a:latin typeface="Times New Roman" panose="02020603050405020304" pitchFamily="18" charset="0"/>
              <a:cs typeface="Times New Roman" panose="02020603050405020304" pitchFamily="18" charset="0"/>
            </a:endParaRPr>
          </a:p>
        </p:txBody>
      </p:sp>
      <p:sp>
        <p:nvSpPr>
          <p:cNvPr id="10" name="Ορθογώνιο: Στρογγύλεμα γωνιών 9">
            <a:extLst>
              <a:ext uri="{FF2B5EF4-FFF2-40B4-BE49-F238E27FC236}">
                <a16:creationId xmlns:a16="http://schemas.microsoft.com/office/drawing/2014/main" id="{B5D78DAA-8264-477D-AB4D-D98FD18AFF99}"/>
              </a:ext>
            </a:extLst>
          </p:cNvPr>
          <p:cNvSpPr/>
          <p:nvPr/>
        </p:nvSpPr>
        <p:spPr>
          <a:xfrm>
            <a:off x="651461" y="4680520"/>
            <a:ext cx="8136904" cy="11163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000" dirty="0">
                <a:solidFill>
                  <a:schemeClr val="accent1">
                    <a:lumMod val="50000"/>
                  </a:schemeClr>
                </a:solidFill>
                <a:latin typeface="Times New Roman" panose="02020603050405020304" pitchFamily="18" charset="0"/>
                <a:cs typeface="Times New Roman" panose="02020603050405020304" pitchFamily="18" charset="0"/>
              </a:rPr>
              <a:t>Εκπαιδευόμενος 1:</a:t>
            </a:r>
            <a:r>
              <a:rPr lang="el-GR" sz="2000" dirty="0">
                <a:solidFill>
                  <a:prstClr val="black"/>
                </a:solidFill>
                <a:latin typeface="Times New Roman" panose="02020603050405020304" pitchFamily="18" charset="0"/>
                <a:cs typeface="Times New Roman" panose="02020603050405020304" pitchFamily="18" charset="0"/>
              </a:rPr>
              <a:t> </a:t>
            </a:r>
            <a:r>
              <a:rPr lang="el-GR" sz="2000" i="1" dirty="0">
                <a:solidFill>
                  <a:srgbClr val="000000"/>
                </a:solidFill>
                <a:latin typeface="Times New Roman" panose="02020603050405020304" pitchFamily="18" charset="0"/>
                <a:cs typeface="Times New Roman" panose="02020603050405020304" pitchFamily="18" charset="0"/>
              </a:rPr>
              <a:t>Αυτό επίσης το θεωρώ εξίσου πάρα πολύ σημαντικό είναι το γεγονός ότι υπήρχε άμεση ανατροφοδότηση. Σου έδινε για παράδειγμα τη σωστή απάντηση ή σου έδινε μία ενδεικτική απάντηση, ήταν εμψυχωτικό.</a:t>
            </a:r>
            <a:endParaRPr lang="el-G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352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47764" y="334312"/>
            <a:ext cx="4248472" cy="576064"/>
          </a:xfrm>
        </p:spPr>
        <p:txBody>
          <a:bodyPr>
            <a:noAutofit/>
          </a:bodyPr>
          <a:lstStyle/>
          <a:p>
            <a:r>
              <a:rPr lang="el-GR" sz="2800" dirty="0"/>
              <a:t>8. Συμπεράσματα (1/5)</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nvPr>
        </p:nvGraphicFramePr>
        <p:xfrm>
          <a:off x="1043608" y="1241376"/>
          <a:ext cx="7632848" cy="1683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712927" y="769729"/>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1</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66169" y="2479440"/>
            <a:ext cx="8136904" cy="11655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Οι εκπαιδευόμενοι αποτίμησαν το μάθημα πλήρες, αξιόλογο και επαρκές και λόγω της </a:t>
            </a:r>
            <a:r>
              <a:rPr lang="el-GR" sz="2200" b="1" dirty="0">
                <a:solidFill>
                  <a:schemeClr val="accent1">
                    <a:lumMod val="50000"/>
                  </a:schemeClr>
                </a:solidFill>
                <a:latin typeface="Times New Roman" panose="02020603050405020304" pitchFamily="18" charset="0"/>
                <a:cs typeface="Times New Roman" panose="02020603050405020304" pitchFamily="18" charset="0"/>
              </a:rPr>
              <a:t>παράθεσης των βιβλιογραφικών αναφορών </a:t>
            </a:r>
          </a:p>
        </p:txBody>
      </p:sp>
      <p:sp>
        <p:nvSpPr>
          <p:cNvPr id="10" name="Ορθογώνιο: Στρογγύλεμα γωνιών 9">
            <a:extLst>
              <a:ext uri="{FF2B5EF4-FFF2-40B4-BE49-F238E27FC236}">
                <a16:creationId xmlns:a16="http://schemas.microsoft.com/office/drawing/2014/main" id="{F3C6DD94-0530-425A-906A-6BB338D45CCD}"/>
              </a:ext>
            </a:extLst>
          </p:cNvPr>
          <p:cNvSpPr/>
          <p:nvPr/>
        </p:nvSpPr>
        <p:spPr>
          <a:xfrm>
            <a:off x="666169" y="3801608"/>
            <a:ext cx="8136904" cy="11655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Η </a:t>
            </a:r>
            <a:r>
              <a:rPr lang="el-GR" sz="2200" b="1" dirty="0">
                <a:solidFill>
                  <a:schemeClr val="accent1">
                    <a:lumMod val="50000"/>
                  </a:schemeClr>
                </a:solidFill>
                <a:latin typeface="Times New Roman" panose="02020603050405020304" pitchFamily="18" charset="0"/>
                <a:cs typeface="Times New Roman" panose="02020603050405020304" pitchFamily="18" charset="0"/>
              </a:rPr>
              <a:t>περιορισμένη γλωσσομάθεια </a:t>
            </a:r>
            <a:r>
              <a:rPr lang="el-GR" sz="2200" dirty="0">
                <a:solidFill>
                  <a:schemeClr val="tx1"/>
                </a:solidFill>
                <a:latin typeface="Times New Roman" panose="02020603050405020304" pitchFamily="18" charset="0"/>
                <a:cs typeface="Times New Roman" panose="02020603050405020304" pitchFamily="18" charset="0"/>
              </a:rPr>
              <a:t>ενός παρόμοιου μαθήματος, με </a:t>
            </a:r>
            <a:r>
              <a:rPr lang="el-GR" sz="2200" dirty="0" err="1">
                <a:solidFill>
                  <a:schemeClr val="tx1"/>
                </a:solidFill>
                <a:latin typeface="Times New Roman" panose="02020603050405020304" pitchFamily="18" charset="0"/>
                <a:cs typeface="Times New Roman" panose="02020603050405020304" pitchFamily="18" charset="0"/>
              </a:rPr>
              <a:t>βιβλιογραφπιθανόν</a:t>
            </a:r>
            <a:r>
              <a:rPr lang="el-GR" sz="2200" dirty="0">
                <a:solidFill>
                  <a:schemeClr val="tx1"/>
                </a:solidFill>
                <a:latin typeface="Times New Roman" panose="02020603050405020304" pitchFamily="18" charset="0"/>
                <a:cs typeface="Times New Roman" panose="02020603050405020304" pitchFamily="18" charset="0"/>
              </a:rPr>
              <a:t> να επηρεάζει τα μαθησιακά </a:t>
            </a:r>
            <a:r>
              <a:rPr lang="el-GR" sz="2200" dirty="0" err="1">
                <a:solidFill>
                  <a:schemeClr val="tx1"/>
                </a:solidFill>
                <a:latin typeface="Times New Roman" panose="02020603050405020304" pitchFamily="18" charset="0"/>
                <a:cs typeface="Times New Roman" panose="02020603050405020304" pitchFamily="18" charset="0"/>
              </a:rPr>
              <a:t>οφέληική</a:t>
            </a:r>
            <a:r>
              <a:rPr lang="el-GR" sz="2200" dirty="0">
                <a:solidFill>
                  <a:schemeClr val="tx1"/>
                </a:solidFill>
                <a:latin typeface="Times New Roman" panose="02020603050405020304" pitchFamily="18" charset="0"/>
                <a:cs typeface="Times New Roman" panose="02020603050405020304" pitchFamily="18" charset="0"/>
              </a:rPr>
              <a:t> τεκμηρίωση και με ορολογία σε παραπάνω από μία γλώσσες.</a:t>
            </a:r>
            <a:endParaRPr lang="el-GR" sz="2200" i="1" dirty="0">
              <a:solidFill>
                <a:schemeClr val="tx1"/>
              </a:solidFill>
            </a:endParaRPr>
          </a:p>
        </p:txBody>
      </p:sp>
      <p:sp>
        <p:nvSpPr>
          <p:cNvPr id="11" name="Ορθογώνιο: Στρογγύλεμα γωνιών 10">
            <a:extLst>
              <a:ext uri="{FF2B5EF4-FFF2-40B4-BE49-F238E27FC236}">
                <a16:creationId xmlns:a16="http://schemas.microsoft.com/office/drawing/2014/main" id="{86D5CA08-C032-4FAA-B834-80E41E67C1D5}"/>
              </a:ext>
            </a:extLst>
          </p:cNvPr>
          <p:cNvSpPr/>
          <p:nvPr/>
        </p:nvSpPr>
        <p:spPr>
          <a:xfrm>
            <a:off x="658317" y="5215743"/>
            <a:ext cx="8136904" cy="14536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Το εκπαιδευτικό υλικό δημιούργησε </a:t>
            </a:r>
            <a:r>
              <a:rPr lang="el-GR" sz="2200" b="1" dirty="0">
                <a:solidFill>
                  <a:schemeClr val="accent1">
                    <a:lumMod val="50000"/>
                  </a:schemeClr>
                </a:solidFill>
                <a:latin typeface="Times New Roman" panose="02020603050405020304" pitchFamily="18" charset="0"/>
                <a:cs typeface="Times New Roman" panose="02020603050405020304" pitchFamily="18" charset="0"/>
              </a:rPr>
              <a:t>συνθήκες στοχαστικού διαλόγου </a:t>
            </a:r>
            <a:r>
              <a:rPr lang="el-GR" sz="2200" dirty="0">
                <a:solidFill>
                  <a:schemeClr val="tx1"/>
                </a:solidFill>
                <a:latin typeface="Times New Roman" panose="02020603050405020304" pitchFamily="18" charset="0"/>
                <a:cs typeface="Times New Roman" panose="02020603050405020304" pitchFamily="18" charset="0"/>
              </a:rPr>
              <a:t>ή ενίσχυσε τις ήδη υπάρχουσες ανάλογες συνθήκες, ώστε οι εκπαιδευτικοί να επιδιώξουν την αναθεώρηση δυσλειτουργικών διδακτικών πρακτικών τους. </a:t>
            </a:r>
            <a:endParaRPr lang="el-GR" sz="2200" i="1" dirty="0">
              <a:solidFill>
                <a:schemeClr val="tx1"/>
              </a:solidFill>
            </a:endParaRPr>
          </a:p>
        </p:txBody>
      </p:sp>
    </p:spTree>
    <p:extLst>
      <p:ext uri="{BB962C8B-B14F-4D97-AF65-F5344CB8AC3E}">
        <p14:creationId xmlns:p14="http://schemas.microsoft.com/office/powerpoint/2010/main" val="4003630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47764" y="334312"/>
            <a:ext cx="4248472" cy="576064"/>
          </a:xfrm>
        </p:spPr>
        <p:txBody>
          <a:bodyPr>
            <a:noAutofit/>
          </a:bodyPr>
          <a:lstStyle/>
          <a:p>
            <a:r>
              <a:rPr lang="el-GR" sz="2800" dirty="0"/>
              <a:t>8. Συμπεράσματα (2/5)</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nvPr>
        </p:nvGraphicFramePr>
        <p:xfrm>
          <a:off x="1043608" y="1241376"/>
          <a:ext cx="7632848" cy="1683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712927" y="769729"/>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1</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17559" y="2234583"/>
            <a:ext cx="8136904" cy="1380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Η παράθεση μίας πλήρους και ολοκληρωμένης ενότητας μόνο για την προβολή </a:t>
            </a:r>
            <a:r>
              <a:rPr lang="el-GR" sz="2200" b="1" dirty="0">
                <a:solidFill>
                  <a:schemeClr val="accent1">
                    <a:lumMod val="50000"/>
                  </a:schemeClr>
                </a:solidFill>
                <a:latin typeface="Times New Roman" panose="02020603050405020304" pitchFamily="18" charset="0"/>
                <a:cs typeface="Times New Roman" panose="02020603050405020304" pitchFamily="18" charset="0"/>
              </a:rPr>
              <a:t>καλών πρακτικών </a:t>
            </a:r>
            <a:r>
              <a:rPr lang="el-GR" sz="2200" dirty="0">
                <a:solidFill>
                  <a:schemeClr val="tx1"/>
                </a:solidFill>
                <a:latin typeface="Times New Roman" panose="02020603050405020304" pitchFamily="18" charset="0"/>
                <a:cs typeface="Times New Roman" panose="02020603050405020304" pitchFamily="18" charset="0"/>
              </a:rPr>
              <a:t>ικανοποίησε τους εκπαιδευτικούς και ισχυροποίησε την αποτίμησή τους ότι το μάθημα θα μπορούσε να βρει και πρακτική εφαρμογή. </a:t>
            </a:r>
            <a:endParaRPr lang="el-GR" sz="2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Ορθογώνιο: Στρογγύλεμα γωνιών 9">
            <a:extLst>
              <a:ext uri="{FF2B5EF4-FFF2-40B4-BE49-F238E27FC236}">
                <a16:creationId xmlns:a16="http://schemas.microsoft.com/office/drawing/2014/main" id="{F3C6DD94-0530-425A-906A-6BB338D45CCD}"/>
              </a:ext>
            </a:extLst>
          </p:cNvPr>
          <p:cNvSpPr/>
          <p:nvPr/>
        </p:nvSpPr>
        <p:spPr>
          <a:xfrm>
            <a:off x="617559" y="3733790"/>
            <a:ext cx="8136904" cy="1380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n-US" sz="2200" dirty="0">
                <a:solidFill>
                  <a:schemeClr val="tx1"/>
                </a:solidFill>
                <a:latin typeface="Times New Roman" panose="02020603050405020304" pitchFamily="18" charset="0"/>
                <a:cs typeface="Times New Roman" panose="02020603050405020304" pitchFamily="18" charset="0"/>
              </a:rPr>
              <a:t>H </a:t>
            </a:r>
            <a:r>
              <a:rPr lang="el-GR" sz="2200" b="1" dirty="0">
                <a:solidFill>
                  <a:schemeClr val="accent1">
                    <a:lumMod val="50000"/>
                  </a:schemeClr>
                </a:solidFill>
                <a:latin typeface="Times New Roman" panose="02020603050405020304" pitchFamily="18" charset="0"/>
                <a:cs typeface="Times New Roman" panose="02020603050405020304" pitchFamily="18" charset="0"/>
              </a:rPr>
              <a:t>υλικοτεχνική υποδομή </a:t>
            </a:r>
            <a:r>
              <a:rPr lang="el-GR" sz="2200" dirty="0">
                <a:solidFill>
                  <a:schemeClr val="tx1"/>
                </a:solidFill>
                <a:latin typeface="Times New Roman" panose="02020603050405020304" pitchFamily="18" charset="0"/>
                <a:cs typeface="Times New Roman" panose="02020603050405020304" pitchFamily="18" charset="0"/>
              </a:rPr>
              <a:t>των σχολείων και </a:t>
            </a:r>
            <a:r>
              <a:rPr lang="el-GR" sz="2200" b="1" dirty="0">
                <a:solidFill>
                  <a:schemeClr val="accent1">
                    <a:lumMod val="50000"/>
                  </a:schemeClr>
                </a:solidFill>
                <a:latin typeface="Times New Roman" panose="02020603050405020304" pitchFamily="18" charset="0"/>
                <a:cs typeface="Times New Roman" panose="02020603050405020304" pitchFamily="18" charset="0"/>
              </a:rPr>
              <a:t>η γνώση </a:t>
            </a:r>
            <a:r>
              <a:rPr lang="el-GR" sz="2200" dirty="0">
                <a:solidFill>
                  <a:schemeClr val="tx1"/>
                </a:solidFill>
                <a:latin typeface="Times New Roman" panose="02020603050405020304" pitchFamily="18" charset="0"/>
                <a:cs typeface="Times New Roman" panose="02020603050405020304" pitchFamily="18" charset="0"/>
              </a:rPr>
              <a:t>χρήσης εργαλείων </a:t>
            </a:r>
            <a:r>
              <a:rPr lang="el-GR" sz="2200" b="1" dirty="0">
                <a:solidFill>
                  <a:schemeClr val="accent1">
                    <a:lumMod val="50000"/>
                  </a:schemeClr>
                </a:solidFill>
                <a:latin typeface="Times New Roman" panose="02020603050405020304" pitchFamily="18" charset="0"/>
                <a:cs typeface="Times New Roman" panose="02020603050405020304" pitchFamily="18" charset="0"/>
              </a:rPr>
              <a:t>web2.0</a:t>
            </a:r>
            <a:r>
              <a:rPr lang="en-US" sz="2200" b="1" dirty="0">
                <a:solidFill>
                  <a:schemeClr val="accent1">
                    <a:lumMod val="50000"/>
                  </a:schemeClr>
                </a:solidFill>
                <a:latin typeface="Times New Roman" panose="02020603050405020304" pitchFamily="18" charset="0"/>
                <a:cs typeface="Times New Roman" panose="02020603050405020304" pitchFamily="18" charset="0"/>
              </a:rPr>
              <a:t> </a:t>
            </a:r>
            <a:r>
              <a:rPr lang="el-GR" sz="2200" dirty="0">
                <a:solidFill>
                  <a:schemeClr val="tx1"/>
                </a:solidFill>
                <a:latin typeface="Times New Roman" panose="02020603050405020304" pitchFamily="18" charset="0"/>
                <a:cs typeface="Times New Roman" panose="02020603050405020304" pitchFamily="18" charset="0"/>
              </a:rPr>
              <a:t>θεωρούνται απαραίτητες προϋποθέσεις εφαρμογής στρατηγικών διαφοροποιημένης διδασκαλίας που στηρίζονται στις ΤΠΕ.</a:t>
            </a:r>
            <a:endParaRPr lang="el-GR" sz="2200" i="1" dirty="0">
              <a:solidFill>
                <a:schemeClr val="tx1"/>
              </a:solidFill>
            </a:endParaRPr>
          </a:p>
        </p:txBody>
      </p:sp>
      <p:sp>
        <p:nvSpPr>
          <p:cNvPr id="11" name="Ορθογώνιο: Στρογγύλεμα γωνιών 10">
            <a:extLst>
              <a:ext uri="{FF2B5EF4-FFF2-40B4-BE49-F238E27FC236}">
                <a16:creationId xmlns:a16="http://schemas.microsoft.com/office/drawing/2014/main" id="{86D5CA08-C032-4FAA-B834-80E41E67C1D5}"/>
              </a:ext>
            </a:extLst>
          </p:cNvPr>
          <p:cNvSpPr/>
          <p:nvPr/>
        </p:nvSpPr>
        <p:spPr>
          <a:xfrm>
            <a:off x="617559" y="5232997"/>
            <a:ext cx="8136904" cy="14536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b="1" dirty="0">
                <a:solidFill>
                  <a:schemeClr val="accent1">
                    <a:lumMod val="50000"/>
                  </a:schemeClr>
                </a:solidFill>
                <a:latin typeface="Times New Roman" panose="02020603050405020304" pitchFamily="18" charset="0"/>
                <a:cs typeface="Times New Roman" panose="02020603050405020304" pitchFamily="18" charset="0"/>
              </a:rPr>
              <a:t>Ανασχετικοί παράγοντες </a:t>
            </a:r>
            <a:r>
              <a:rPr lang="el-GR" sz="2200" dirty="0">
                <a:solidFill>
                  <a:schemeClr val="tx1"/>
                </a:solidFill>
                <a:latin typeface="Times New Roman" panose="02020603050405020304" pitchFamily="18" charset="0"/>
                <a:cs typeface="Times New Roman" panose="02020603050405020304" pitchFamily="18" charset="0"/>
              </a:rPr>
              <a:t>εφαρμογής στρατηγικών διαφοροποιημένης διδασκαλίας αποτελούν τόσο ο μεγαλύτερος χρόνος προετοιμασίας του μαθήματος, όσο και το ανελαστικό αναλυτικό πρόγραμμα των μεγάλων τάξεων του Λυκείου. </a:t>
            </a:r>
            <a:endParaRPr lang="el-GR" sz="2200" i="1" dirty="0">
              <a:solidFill>
                <a:schemeClr val="tx1"/>
              </a:solidFill>
            </a:endParaRPr>
          </a:p>
        </p:txBody>
      </p:sp>
    </p:spTree>
    <p:extLst>
      <p:ext uri="{BB962C8B-B14F-4D97-AF65-F5344CB8AC3E}">
        <p14:creationId xmlns:p14="http://schemas.microsoft.com/office/powerpoint/2010/main" val="3004645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87216" y="341837"/>
            <a:ext cx="3744416" cy="576064"/>
          </a:xfrm>
        </p:spPr>
        <p:txBody>
          <a:bodyPr>
            <a:noAutofit/>
          </a:bodyPr>
          <a:lstStyle/>
          <a:p>
            <a:r>
              <a:rPr lang="el-GR" sz="2800" dirty="0"/>
              <a:t>8. Συμπεράσματα (3/5)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nvPr>
        </p:nvGraphicFramePr>
        <p:xfrm>
          <a:off x="1043608" y="1241376"/>
          <a:ext cx="7632848" cy="110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831632" y="698898"/>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2</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38426" y="2395575"/>
            <a:ext cx="8136904" cy="1107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Ο </a:t>
            </a:r>
            <a:r>
              <a:rPr lang="el-GR" sz="2200" b="1" dirty="0">
                <a:solidFill>
                  <a:schemeClr val="accent1">
                    <a:lumMod val="50000"/>
                  </a:schemeClr>
                </a:solidFill>
                <a:latin typeface="Times New Roman" panose="02020603050405020304" pitchFamily="18" charset="0"/>
                <a:cs typeface="Times New Roman" panose="02020603050405020304" pitchFamily="18" charset="0"/>
              </a:rPr>
              <a:t>οδηγός μελέτης και η απρόσκοπτη πλοήγη</a:t>
            </a:r>
            <a:r>
              <a:rPr lang="el-GR" sz="2200" b="1" dirty="0">
                <a:solidFill>
                  <a:srgbClr val="002060"/>
                </a:solidFill>
                <a:latin typeface="Times New Roman" panose="02020603050405020304" pitchFamily="18" charset="0"/>
                <a:cs typeface="Times New Roman" panose="02020603050405020304" pitchFamily="18" charset="0"/>
              </a:rPr>
              <a:t>ση </a:t>
            </a:r>
            <a:r>
              <a:rPr lang="el-GR" sz="2200" dirty="0">
                <a:solidFill>
                  <a:schemeClr val="tx1"/>
                </a:solidFill>
                <a:latin typeface="Times New Roman" panose="02020603050405020304" pitchFamily="18" charset="0"/>
                <a:cs typeface="Times New Roman" panose="02020603050405020304" pitchFamily="18" charset="0"/>
              </a:rPr>
              <a:t>ισχυροποιούν τον αλληλεπιδραστικό χαρακτήρα του υλικού και βοηθούν τον εκπαιδευόμενο να ελέγξει τη μάθησή του. </a:t>
            </a:r>
          </a:p>
        </p:txBody>
      </p:sp>
      <p:sp>
        <p:nvSpPr>
          <p:cNvPr id="8" name="Ορθογώνιο: Στρογγύλεμα γωνιών 7">
            <a:extLst>
              <a:ext uri="{FF2B5EF4-FFF2-40B4-BE49-F238E27FC236}">
                <a16:creationId xmlns:a16="http://schemas.microsoft.com/office/drawing/2014/main" id="{E88F7804-7B90-4DF2-B2DE-BC1A8170E8A3}"/>
              </a:ext>
            </a:extLst>
          </p:cNvPr>
          <p:cNvSpPr/>
          <p:nvPr/>
        </p:nvSpPr>
        <p:spPr>
          <a:xfrm>
            <a:off x="638426" y="3605182"/>
            <a:ext cx="8136904" cy="11919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Το </a:t>
            </a:r>
            <a:r>
              <a:rPr lang="el-GR" sz="2200" b="1" dirty="0">
                <a:solidFill>
                  <a:schemeClr val="accent1">
                    <a:lumMod val="50000"/>
                  </a:schemeClr>
                </a:solidFill>
                <a:latin typeface="Times New Roman" panose="02020603050405020304" pitchFamily="18" charset="0"/>
                <a:cs typeface="Times New Roman" panose="02020603050405020304" pitchFamily="18" charset="0"/>
              </a:rPr>
              <a:t>χρονοδιάγραμμα μελέτης θεωρείται απαραίτητο </a:t>
            </a:r>
            <a:r>
              <a:rPr lang="el-GR" sz="2200" dirty="0">
                <a:solidFill>
                  <a:schemeClr val="tx1"/>
                </a:solidFill>
                <a:latin typeface="Times New Roman" panose="02020603050405020304" pitchFamily="18" charset="0"/>
                <a:cs typeface="Times New Roman" panose="02020603050405020304" pitchFamily="18" charset="0"/>
              </a:rPr>
              <a:t>σε ένα εξ αποστάσεως μάθημα, ακόμη κι αν ο ενδεικτικός υπολογισμός δεν ικανοποιεί στον ίδιο βαθμό κάθε εκπαιδευόμενο.</a:t>
            </a:r>
          </a:p>
        </p:txBody>
      </p:sp>
      <p:sp>
        <p:nvSpPr>
          <p:cNvPr id="10" name="Ορθογώνιο: Στρογγύλεμα γωνιών 9">
            <a:extLst>
              <a:ext uri="{FF2B5EF4-FFF2-40B4-BE49-F238E27FC236}">
                <a16:creationId xmlns:a16="http://schemas.microsoft.com/office/drawing/2014/main" id="{B5D78DAA-8264-477D-AB4D-D98FD18AFF99}"/>
              </a:ext>
            </a:extLst>
          </p:cNvPr>
          <p:cNvSpPr/>
          <p:nvPr/>
        </p:nvSpPr>
        <p:spPr>
          <a:xfrm>
            <a:off x="638426" y="4943134"/>
            <a:ext cx="8136904" cy="13469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Ο </a:t>
            </a:r>
            <a:r>
              <a:rPr lang="el-GR" sz="2200" b="1" dirty="0">
                <a:solidFill>
                  <a:schemeClr val="accent1">
                    <a:lumMod val="50000"/>
                  </a:schemeClr>
                </a:solidFill>
                <a:latin typeface="Times New Roman" panose="02020603050405020304" pitchFamily="18" charset="0"/>
                <a:cs typeface="Times New Roman" panose="02020603050405020304" pitchFamily="18" charset="0"/>
              </a:rPr>
              <a:t>σκοπός και τα προσδοκώμενα αποτελέσματα </a:t>
            </a:r>
            <a:r>
              <a:rPr lang="el-GR" sz="2200" dirty="0">
                <a:solidFill>
                  <a:schemeClr val="tx1"/>
                </a:solidFill>
                <a:latin typeface="Times New Roman" panose="02020603050405020304" pitchFamily="18" charset="0"/>
                <a:cs typeface="Times New Roman" panose="02020603050405020304" pitchFamily="18" charset="0"/>
              </a:rPr>
              <a:t>αποτελούν, επίσης σημαντικές παράμετροι ενός διαδικτυακού μαθήματος, αυξάνοντας τον αλληλεπιδραστικό του χαρακτήρα. </a:t>
            </a:r>
            <a:endParaRPr lang="el-GR"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211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87216" y="341837"/>
            <a:ext cx="3744416" cy="576064"/>
          </a:xfrm>
        </p:spPr>
        <p:txBody>
          <a:bodyPr>
            <a:noAutofit/>
          </a:bodyPr>
          <a:lstStyle/>
          <a:p>
            <a:r>
              <a:rPr lang="el-GR" sz="2800" dirty="0"/>
              <a:t>8. Συμπεράσματα (4/5)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nvPr>
        </p:nvGraphicFramePr>
        <p:xfrm>
          <a:off x="1043608" y="1241376"/>
          <a:ext cx="7632848" cy="110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831632" y="698898"/>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2</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68820" y="2492895"/>
            <a:ext cx="8136904" cy="9847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Οι </a:t>
            </a:r>
            <a:r>
              <a:rPr lang="el-GR" sz="2200" b="1" dirty="0">
                <a:solidFill>
                  <a:schemeClr val="accent1">
                    <a:lumMod val="50000"/>
                  </a:schemeClr>
                </a:solidFill>
                <a:latin typeface="Times New Roman" panose="02020603050405020304" pitchFamily="18" charset="0"/>
                <a:cs typeface="Times New Roman" panose="02020603050405020304" pitchFamily="18" charset="0"/>
              </a:rPr>
              <a:t>αρχές της κατάτμησης και της πολυμεσικότητας </a:t>
            </a:r>
            <a:r>
              <a:rPr lang="el-GR" sz="2200" dirty="0">
                <a:solidFill>
                  <a:schemeClr val="tx1"/>
                </a:solidFill>
                <a:latin typeface="Times New Roman" panose="02020603050405020304" pitchFamily="18" charset="0"/>
                <a:cs typeface="Times New Roman" panose="02020603050405020304" pitchFamily="18" charset="0"/>
              </a:rPr>
              <a:t>θεωρούνται απαραίτητα συστατικά της αλληλεπιδραστικότητας του εκπαιδευτικού υλικού </a:t>
            </a:r>
            <a:r>
              <a:rPr lang="el-GR" sz="1800" dirty="0">
                <a:solidFill>
                  <a:schemeClr val="tx1"/>
                </a:solidFill>
                <a:latin typeface="Times New Roman" panose="02020603050405020304" pitchFamily="18" charset="0"/>
                <a:cs typeface="Times New Roman" panose="02020603050405020304" pitchFamily="18" charset="0"/>
              </a:rPr>
              <a:t>(Παναγιωτακόπουλος &amp; συν., 2012). </a:t>
            </a:r>
          </a:p>
        </p:txBody>
      </p:sp>
      <p:sp>
        <p:nvSpPr>
          <p:cNvPr id="8" name="Ορθογώνιο: Στρογγύλεμα γωνιών 7">
            <a:extLst>
              <a:ext uri="{FF2B5EF4-FFF2-40B4-BE49-F238E27FC236}">
                <a16:creationId xmlns:a16="http://schemas.microsoft.com/office/drawing/2014/main" id="{E88F7804-7B90-4DF2-B2DE-BC1A8170E8A3}"/>
              </a:ext>
            </a:extLst>
          </p:cNvPr>
          <p:cNvSpPr/>
          <p:nvPr/>
        </p:nvSpPr>
        <p:spPr>
          <a:xfrm>
            <a:off x="638426" y="3605183"/>
            <a:ext cx="8136904" cy="9847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Το </a:t>
            </a:r>
            <a:r>
              <a:rPr lang="el-GR" sz="2200" b="1" dirty="0">
                <a:solidFill>
                  <a:schemeClr val="accent1">
                    <a:lumMod val="50000"/>
                  </a:schemeClr>
                </a:solidFill>
                <a:latin typeface="Times New Roman" panose="02020603050405020304" pitchFamily="18" charset="0"/>
                <a:cs typeface="Times New Roman" panose="02020603050405020304" pitchFamily="18" charset="0"/>
              </a:rPr>
              <a:t>οικείο ύφος και η χρήση προφορικού λόγου </a:t>
            </a:r>
            <a:r>
              <a:rPr lang="el-GR" sz="2200" dirty="0">
                <a:solidFill>
                  <a:schemeClr val="tx1"/>
                </a:solidFill>
                <a:latin typeface="Times New Roman" panose="02020603050405020304" pitchFamily="18" charset="0"/>
                <a:cs typeface="Times New Roman" panose="02020603050405020304" pitchFamily="18" charset="0"/>
              </a:rPr>
              <a:t>διευκολύνουν την επικοινωνία του εκπαιδευόμενου με το εκπαιδευτικό υλικό.</a:t>
            </a:r>
          </a:p>
        </p:txBody>
      </p:sp>
      <p:sp>
        <p:nvSpPr>
          <p:cNvPr id="10" name="Ορθογώνιο: Στρογγύλεμα γωνιών 9">
            <a:extLst>
              <a:ext uri="{FF2B5EF4-FFF2-40B4-BE49-F238E27FC236}">
                <a16:creationId xmlns:a16="http://schemas.microsoft.com/office/drawing/2014/main" id="{B5D78DAA-8264-477D-AB4D-D98FD18AFF99}"/>
              </a:ext>
            </a:extLst>
          </p:cNvPr>
          <p:cNvSpPr/>
          <p:nvPr/>
        </p:nvSpPr>
        <p:spPr>
          <a:xfrm>
            <a:off x="651461" y="4812121"/>
            <a:ext cx="8136904" cy="17040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Οι </a:t>
            </a:r>
            <a:r>
              <a:rPr lang="el-GR" sz="2200" b="1" dirty="0">
                <a:solidFill>
                  <a:schemeClr val="accent1">
                    <a:lumMod val="50000"/>
                  </a:schemeClr>
                </a:solidFill>
                <a:latin typeface="Times New Roman" panose="02020603050405020304" pitchFamily="18" charset="0"/>
                <a:cs typeface="Times New Roman" panose="02020603050405020304" pitchFamily="18" charset="0"/>
              </a:rPr>
              <a:t>δραστηριότητες με την ανατροφοδότησή </a:t>
            </a:r>
            <a:r>
              <a:rPr lang="el-GR" sz="2200" dirty="0">
                <a:solidFill>
                  <a:schemeClr val="tx1"/>
                </a:solidFill>
                <a:latin typeface="Times New Roman" panose="02020603050405020304" pitchFamily="18" charset="0"/>
                <a:cs typeface="Times New Roman" panose="02020603050405020304" pitchFamily="18" charset="0"/>
              </a:rPr>
              <a:t>τους αποτελούν αναπόσπαστο και σημαίνον χαρακτηριστικό του ΕξΑΕ υλικού και δεν συμβάλλουν μόνο στην κατανόηση του περιεχομένου, αλλά και στην ενεργητική και αυτόνομη μάθηση των εκπαιδευομένων </a:t>
            </a:r>
            <a:r>
              <a:rPr lang="el-GR" sz="1800" dirty="0">
                <a:solidFill>
                  <a:schemeClr val="tx1"/>
                </a:solidFill>
                <a:latin typeface="Times New Roman" panose="02020603050405020304" pitchFamily="18" charset="0"/>
                <a:cs typeface="Times New Roman" panose="02020603050405020304" pitchFamily="18" charset="0"/>
              </a:rPr>
              <a:t>(Σπανακά, 2012). </a:t>
            </a:r>
            <a:endParaRPr lang="el-GR" sz="1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834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87216" y="341837"/>
            <a:ext cx="3744416" cy="576064"/>
          </a:xfrm>
        </p:spPr>
        <p:txBody>
          <a:bodyPr>
            <a:noAutofit/>
          </a:bodyPr>
          <a:lstStyle/>
          <a:p>
            <a:r>
              <a:rPr lang="el-GR" sz="2800" dirty="0"/>
              <a:t>8. Συμπεράσματα (5/5) </a:t>
            </a:r>
            <a:br>
              <a:rPr lang="el-GR" sz="2800" dirty="0"/>
            </a:br>
            <a:r>
              <a:rPr lang="el-GR" sz="2800" dirty="0"/>
              <a:t> </a:t>
            </a:r>
            <a:endParaRPr lang="el-GR" sz="2800" b="1" dirty="0"/>
          </a:p>
        </p:txBody>
      </p:sp>
      <p:graphicFrame>
        <p:nvGraphicFramePr>
          <p:cNvPr id="7" name="Διάγραμμα 6">
            <a:extLst>
              <a:ext uri="{FF2B5EF4-FFF2-40B4-BE49-F238E27FC236}">
                <a16:creationId xmlns:a16="http://schemas.microsoft.com/office/drawing/2014/main" id="{4B72024D-E0D9-4D54-B2A0-6FEE2C97CBEC}"/>
              </a:ext>
            </a:extLst>
          </p:cNvPr>
          <p:cNvGraphicFramePr/>
          <p:nvPr>
            <p:extLst/>
          </p:nvPr>
        </p:nvGraphicFramePr>
        <p:xfrm>
          <a:off x="1043608" y="1241376"/>
          <a:ext cx="7632848" cy="110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Στρογγύλεμα γωνιών 5">
            <a:extLst>
              <a:ext uri="{FF2B5EF4-FFF2-40B4-BE49-F238E27FC236}">
                <a16:creationId xmlns:a16="http://schemas.microsoft.com/office/drawing/2014/main" id="{4AFBAF20-183C-4E60-82EA-E67250E9DB56}"/>
              </a:ext>
            </a:extLst>
          </p:cNvPr>
          <p:cNvSpPr/>
          <p:nvPr/>
        </p:nvSpPr>
        <p:spPr>
          <a:xfrm>
            <a:off x="5831632" y="698898"/>
            <a:ext cx="3312368" cy="633057"/>
          </a:xfrm>
          <a:prstGeom prst="round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a:lstStyle/>
          <a:p>
            <a:r>
              <a:rPr lang="el-GR" b="1" dirty="0">
                <a:solidFill>
                  <a:schemeClr val="bg1"/>
                </a:solidFill>
              </a:rPr>
              <a:t>2</a:t>
            </a:r>
            <a:r>
              <a:rPr lang="el-GR" b="1" baseline="30000" dirty="0">
                <a:solidFill>
                  <a:schemeClr val="bg1"/>
                </a:solidFill>
              </a:rPr>
              <a:t>ο</a:t>
            </a:r>
            <a:r>
              <a:rPr lang="el-GR" b="1" dirty="0">
                <a:solidFill>
                  <a:schemeClr val="bg1"/>
                </a:solidFill>
              </a:rPr>
              <a:t> Ερευνητικό Ερώτημα</a:t>
            </a:r>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68820" y="2492896"/>
            <a:ext cx="8136904" cy="15841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Το </a:t>
            </a:r>
            <a:r>
              <a:rPr lang="el-GR" sz="2200" b="1" dirty="0">
                <a:solidFill>
                  <a:schemeClr val="accent1">
                    <a:lumMod val="50000"/>
                  </a:schemeClr>
                </a:solidFill>
                <a:latin typeface="Times New Roman" panose="02020603050405020304" pitchFamily="18" charset="0"/>
                <a:cs typeface="Times New Roman" panose="02020603050405020304" pitchFamily="18" charset="0"/>
              </a:rPr>
              <a:t>forum</a:t>
            </a:r>
            <a:r>
              <a:rPr lang="el-GR" sz="2200" dirty="0">
                <a:solidFill>
                  <a:schemeClr val="tx1"/>
                </a:solidFill>
                <a:latin typeface="Times New Roman" panose="02020603050405020304" pitchFamily="18" charset="0"/>
                <a:cs typeface="Times New Roman" panose="02020603050405020304" pitchFamily="18" charset="0"/>
              </a:rPr>
              <a:t>, υπό προϋποθέσεις, θα μπορούσε να διαδραματίσει τον ρόλο ενός επαρκούς χώρου αλληλεπίδρασης, όχι μόνο των εκπαιδευομένων και του εκπαιδευτικού υλικού, αλλά και των εκπαιδευομένων μεταξύ τους και με τον εκπαιδευτή τους.</a:t>
            </a:r>
          </a:p>
        </p:txBody>
      </p:sp>
      <p:sp>
        <p:nvSpPr>
          <p:cNvPr id="10" name="Ορθογώνιο: Στρογγύλεμα γωνιών 9">
            <a:extLst>
              <a:ext uri="{FF2B5EF4-FFF2-40B4-BE49-F238E27FC236}">
                <a16:creationId xmlns:a16="http://schemas.microsoft.com/office/drawing/2014/main" id="{B5D78DAA-8264-477D-AB4D-D98FD18AFF99}"/>
              </a:ext>
            </a:extLst>
          </p:cNvPr>
          <p:cNvSpPr/>
          <p:nvPr/>
        </p:nvSpPr>
        <p:spPr>
          <a:xfrm>
            <a:off x="630634" y="4316924"/>
            <a:ext cx="8136904" cy="9210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defTabSz="685800" fontAlgn="auto">
              <a:spcBef>
                <a:spcPts val="0"/>
              </a:spcBef>
              <a:spcAft>
                <a:spcPts val="0"/>
              </a:spcAft>
            </a:pPr>
            <a:r>
              <a:rPr lang="el-GR" sz="2200" dirty="0">
                <a:solidFill>
                  <a:schemeClr val="tx1"/>
                </a:solidFill>
                <a:latin typeface="Times New Roman" panose="02020603050405020304" pitchFamily="18" charset="0"/>
                <a:cs typeface="Times New Roman" panose="02020603050405020304" pitchFamily="18" charset="0"/>
              </a:rPr>
              <a:t>Τα </a:t>
            </a:r>
            <a:r>
              <a:rPr lang="el-GR" sz="2200" b="1" dirty="0">
                <a:solidFill>
                  <a:schemeClr val="accent1">
                    <a:lumMod val="50000"/>
                  </a:schemeClr>
                </a:solidFill>
                <a:latin typeface="Times New Roman" panose="02020603050405020304" pitchFamily="18" charset="0"/>
                <a:cs typeface="Times New Roman" panose="02020603050405020304" pitchFamily="18" charset="0"/>
              </a:rPr>
              <a:t>εξ αποστάσεως προγράμματα κατάρτισης </a:t>
            </a:r>
            <a:r>
              <a:rPr lang="el-GR" sz="2200" dirty="0">
                <a:solidFill>
                  <a:schemeClr val="tx1"/>
                </a:solidFill>
                <a:latin typeface="Times New Roman" panose="02020603050405020304" pitchFamily="18" charset="0"/>
                <a:cs typeface="Times New Roman" panose="02020603050405020304" pitchFamily="18" charset="0"/>
              </a:rPr>
              <a:t>κερδίζουν συνεχώς χώρο στην εκπαίδευση των ενηλίκων. </a:t>
            </a:r>
            <a:endParaRPr lang="el-GR"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34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 Δομή της εργασίας</a:t>
            </a:r>
            <a:endParaRPr lang="el-GR" sz="3600" b="1" dirty="0"/>
          </a:p>
        </p:txBody>
      </p:sp>
      <p:sp>
        <p:nvSpPr>
          <p:cNvPr id="4" name="9 - Ορθογώνιο"/>
          <p:cNvSpPr/>
          <p:nvPr/>
        </p:nvSpPr>
        <p:spPr>
          <a:xfrm>
            <a:off x="827584" y="1556792"/>
            <a:ext cx="7199240" cy="4401205"/>
          </a:xfrm>
          <a:prstGeom prst="rect">
            <a:avLst/>
          </a:prstGeom>
        </p:spPr>
        <p:txBody>
          <a:bodyPr wrap="square">
            <a:spAutoFit/>
          </a:bodyPr>
          <a:lstStyle/>
          <a:p>
            <a:pPr marL="457200" indent="-457200">
              <a:buFont typeface="Arial" panose="020B0604020202020204" pitchFamily="34" charset="0"/>
              <a:buChar char="•"/>
            </a:pPr>
            <a:r>
              <a:rPr lang="el-GR" dirty="0">
                <a:solidFill>
                  <a:schemeClr val="bg1">
                    <a:lumMod val="50000"/>
                  </a:schemeClr>
                </a:solidFill>
              </a:rPr>
              <a:t>1.</a:t>
            </a:r>
            <a:r>
              <a:rPr lang="el-GR" dirty="0"/>
              <a:t> </a:t>
            </a:r>
            <a:r>
              <a:rPr lang="el-GR" dirty="0">
                <a:solidFill>
                  <a:schemeClr val="bg1">
                    <a:lumMod val="50000"/>
                  </a:schemeClr>
                </a:solidFill>
              </a:rPr>
              <a:t>Σκοπός της εργασίας</a:t>
            </a:r>
          </a:p>
          <a:p>
            <a:pPr marL="457200" indent="-457200">
              <a:buFont typeface="Arial" panose="020B0604020202020204" pitchFamily="34" charset="0"/>
              <a:buChar char="•"/>
            </a:pPr>
            <a:r>
              <a:rPr lang="el-GR" dirty="0">
                <a:solidFill>
                  <a:schemeClr val="bg1">
                    <a:lumMod val="50000"/>
                  </a:schemeClr>
                </a:solidFill>
              </a:rPr>
              <a:t>2. Συνεισφορά της Διπλωματικής</a:t>
            </a:r>
          </a:p>
          <a:p>
            <a:pPr marL="457200" indent="-457200">
              <a:buFont typeface="Arial" panose="020B0604020202020204" pitchFamily="34" charset="0"/>
              <a:buChar char="•"/>
            </a:pPr>
            <a:r>
              <a:rPr lang="el-GR" dirty="0">
                <a:solidFill>
                  <a:schemeClr val="bg1">
                    <a:lumMod val="50000"/>
                  </a:schemeClr>
                </a:solidFill>
              </a:rPr>
              <a:t>3. Ερευνητικά ερωτήματα</a:t>
            </a:r>
          </a:p>
          <a:p>
            <a:pPr marL="457200" indent="-457200">
              <a:buFont typeface="Arial" panose="020B0604020202020204" pitchFamily="34" charset="0"/>
              <a:buChar char="•"/>
            </a:pPr>
            <a:r>
              <a:rPr lang="el-GR" dirty="0">
                <a:solidFill>
                  <a:schemeClr val="bg1">
                    <a:lumMod val="50000"/>
                  </a:schemeClr>
                </a:solidFill>
              </a:rPr>
              <a:t>4. Δομή της παρουσίασης</a:t>
            </a:r>
          </a:p>
          <a:p>
            <a:pPr marL="457200" indent="-457200">
              <a:buFont typeface="Arial" panose="020B0604020202020204" pitchFamily="34" charset="0"/>
              <a:buChar char="•"/>
            </a:pPr>
            <a:r>
              <a:rPr lang="el-GR" dirty="0">
                <a:solidFill>
                  <a:schemeClr val="bg1">
                    <a:lumMod val="50000"/>
                  </a:schemeClr>
                </a:solidFill>
              </a:rPr>
              <a:t>5. Θεωρητικό πλαίσιο</a:t>
            </a:r>
          </a:p>
          <a:p>
            <a:pPr marL="457200" indent="-457200">
              <a:buFont typeface="Arial" panose="020B0604020202020204" pitchFamily="34" charset="0"/>
              <a:buChar char="•"/>
            </a:pPr>
            <a:r>
              <a:rPr lang="el-GR" dirty="0">
                <a:solidFill>
                  <a:schemeClr val="bg1">
                    <a:lumMod val="50000"/>
                  </a:schemeClr>
                </a:solidFill>
              </a:rPr>
              <a:t>6. Ανάπτυξη εκπαιδευτικού υλικού</a:t>
            </a:r>
          </a:p>
          <a:p>
            <a:pPr marL="457200" indent="-457200">
              <a:buFont typeface="Arial" panose="020B0604020202020204" pitchFamily="34" charset="0"/>
              <a:buChar char="•"/>
            </a:pPr>
            <a:r>
              <a:rPr lang="el-GR" dirty="0">
                <a:solidFill>
                  <a:schemeClr val="bg1">
                    <a:lumMod val="50000"/>
                  </a:schemeClr>
                </a:solidFill>
              </a:rPr>
              <a:t>7. Μεθοδολογία της έρευνας- δείγμα της έρευνας- μέθοδοι συλλογής δεδομένων</a:t>
            </a:r>
          </a:p>
          <a:p>
            <a:pPr marL="457200" indent="-457200">
              <a:buFont typeface="Arial" panose="020B0604020202020204" pitchFamily="34" charset="0"/>
              <a:buChar char="•"/>
            </a:pPr>
            <a:r>
              <a:rPr lang="el-GR" dirty="0">
                <a:solidFill>
                  <a:schemeClr val="bg1">
                    <a:lumMod val="50000"/>
                  </a:schemeClr>
                </a:solidFill>
              </a:rPr>
              <a:t>8. Αποτελέσματα - Συμπεράσματα</a:t>
            </a:r>
          </a:p>
          <a:p>
            <a:pPr marL="457200" indent="-457200">
              <a:buFont typeface="Arial" panose="020B0604020202020204" pitchFamily="34" charset="0"/>
              <a:buChar char="•"/>
            </a:pPr>
            <a:r>
              <a:rPr lang="el-GR" b="1" dirty="0"/>
              <a:t>9. Προτάσεις</a:t>
            </a:r>
          </a:p>
          <a:p>
            <a:endParaRPr lang="el-GR" sz="3200" dirty="0"/>
          </a:p>
        </p:txBody>
      </p:sp>
    </p:spTree>
    <p:extLst>
      <p:ext uri="{BB962C8B-B14F-4D97-AF65-F5344CB8AC3E}">
        <p14:creationId xmlns:p14="http://schemas.microsoft.com/office/powerpoint/2010/main" val="3598642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665312"/>
            <a:ext cx="7776864" cy="576064"/>
          </a:xfrm>
        </p:spPr>
        <p:txBody>
          <a:bodyPr>
            <a:noAutofit/>
          </a:bodyPr>
          <a:lstStyle/>
          <a:p>
            <a:r>
              <a:rPr lang="el-GR" sz="2800" dirty="0"/>
              <a:t>        </a:t>
            </a:r>
            <a:r>
              <a:rPr lang="el-GR" sz="3600" dirty="0"/>
              <a:t>9. Προτάσεις/ Περιορισμοί/ Εμπόδια</a:t>
            </a:r>
            <a:br>
              <a:rPr lang="el-GR" sz="2800" dirty="0"/>
            </a:br>
            <a:r>
              <a:rPr lang="el-GR" sz="2800" dirty="0"/>
              <a:t> </a:t>
            </a:r>
            <a:endParaRPr lang="el-GR" sz="2800" b="1" dirty="0"/>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755576" y="1484784"/>
            <a:ext cx="8136904" cy="4392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defTabSz="685800" fontAlgn="auto">
              <a:spcBef>
                <a:spcPts val="0"/>
              </a:spcBef>
              <a:spcAft>
                <a:spcPts val="0"/>
              </a:spcAft>
              <a:buFont typeface="Wingdings" panose="05000000000000000000" pitchFamily="2" charset="2"/>
              <a:buChar char="ü"/>
            </a:pPr>
            <a:r>
              <a:rPr lang="el-GR" sz="2200" dirty="0">
                <a:solidFill>
                  <a:schemeClr val="tx1"/>
                </a:solidFill>
                <a:latin typeface="Times New Roman" panose="02020603050405020304" pitchFamily="18" charset="0"/>
                <a:cs typeface="Times New Roman" panose="02020603050405020304" pitchFamily="18" charset="0"/>
              </a:rPr>
              <a:t>Μετατροπή του μαθήματος σε </a:t>
            </a:r>
            <a:r>
              <a:rPr lang="en-US" sz="2200" dirty="0">
                <a:solidFill>
                  <a:schemeClr val="tx1"/>
                </a:solidFill>
                <a:latin typeface="Times New Roman" panose="02020603050405020304" pitchFamily="18" charset="0"/>
                <a:cs typeface="Times New Roman" panose="02020603050405020304" pitchFamily="18" charset="0"/>
              </a:rPr>
              <a:t>Mooc</a:t>
            </a:r>
            <a:r>
              <a:rPr lang="el-GR" sz="2200"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(Massive On Line Course)</a:t>
            </a:r>
            <a:endParaRPr lang="el-GR" sz="2200" dirty="0">
              <a:solidFill>
                <a:schemeClr val="tx1"/>
              </a:solidFill>
              <a:latin typeface="Times New Roman" panose="02020603050405020304" pitchFamily="18" charset="0"/>
              <a:cs typeface="Times New Roman" panose="02020603050405020304" pitchFamily="18" charset="0"/>
            </a:endParaRPr>
          </a:p>
          <a:p>
            <a:pPr lvl="0" algn="just" defTabSz="685800" fontAlgn="auto">
              <a:spcBef>
                <a:spcPts val="0"/>
              </a:spcBef>
              <a:spcAft>
                <a:spcPts val="0"/>
              </a:spcAft>
            </a:pPr>
            <a:endParaRPr lang="el-GR" sz="2200" dirty="0">
              <a:solidFill>
                <a:schemeClr val="tx1"/>
              </a:solidFill>
              <a:latin typeface="Times New Roman" panose="02020603050405020304" pitchFamily="18" charset="0"/>
              <a:cs typeface="Times New Roman" panose="02020603050405020304" pitchFamily="18" charset="0"/>
            </a:endParaRPr>
          </a:p>
          <a:p>
            <a:pPr marL="342900" lvl="0" indent="-342900" algn="just" defTabSz="685800" fontAlgn="auto">
              <a:spcBef>
                <a:spcPts val="0"/>
              </a:spcBef>
              <a:spcAft>
                <a:spcPts val="0"/>
              </a:spcAft>
              <a:buFont typeface="Wingdings" panose="05000000000000000000" pitchFamily="2" charset="2"/>
              <a:buChar char="ü"/>
            </a:pPr>
            <a:r>
              <a:rPr lang="el-GR" sz="2200" dirty="0">
                <a:solidFill>
                  <a:schemeClr val="tx1"/>
                </a:solidFill>
                <a:latin typeface="Times New Roman" panose="02020603050405020304" pitchFamily="18" charset="0"/>
                <a:cs typeface="Times New Roman" panose="02020603050405020304" pitchFamily="18" charset="0"/>
              </a:rPr>
              <a:t>Εφαρμογή μικτού μοντέλου μάθησης</a:t>
            </a:r>
          </a:p>
          <a:p>
            <a:pPr marL="342900" lvl="0" indent="-342900" algn="just" defTabSz="685800" fontAlgn="auto">
              <a:spcBef>
                <a:spcPts val="0"/>
              </a:spcBef>
              <a:spcAft>
                <a:spcPts val="0"/>
              </a:spcAft>
              <a:buFont typeface="Wingdings" panose="05000000000000000000" pitchFamily="2" charset="2"/>
              <a:buChar char="ü"/>
            </a:pPr>
            <a:endParaRPr lang="el-GR" sz="2200" dirty="0">
              <a:solidFill>
                <a:schemeClr val="tx1"/>
              </a:solidFill>
              <a:latin typeface="Times New Roman" panose="02020603050405020304" pitchFamily="18" charset="0"/>
              <a:cs typeface="Times New Roman" panose="02020603050405020304" pitchFamily="18" charset="0"/>
            </a:endParaRPr>
          </a:p>
          <a:p>
            <a:pPr marL="342900" lvl="0" indent="-342900" algn="just" defTabSz="685800" fontAlgn="auto">
              <a:spcBef>
                <a:spcPts val="0"/>
              </a:spcBef>
              <a:spcAft>
                <a:spcPts val="0"/>
              </a:spcAft>
              <a:buFont typeface="Wingdings" panose="05000000000000000000" pitchFamily="2" charset="2"/>
              <a:buChar char="ü"/>
            </a:pPr>
            <a:r>
              <a:rPr lang="el-GR" sz="2200" dirty="0">
                <a:solidFill>
                  <a:schemeClr val="tx1"/>
                </a:solidFill>
                <a:latin typeface="Times New Roman" panose="02020603050405020304" pitchFamily="18" charset="0"/>
                <a:cs typeface="Times New Roman" panose="02020603050405020304" pitchFamily="18" charset="0"/>
              </a:rPr>
              <a:t> Διερεύνηση των μέσων συλλογής δεδομένων (τριγωνοποίηση) </a:t>
            </a:r>
          </a:p>
          <a:p>
            <a:pPr marL="342900" lvl="0" indent="-342900" algn="just" defTabSz="685800" fontAlgn="auto">
              <a:spcBef>
                <a:spcPts val="0"/>
              </a:spcBef>
              <a:spcAft>
                <a:spcPts val="0"/>
              </a:spcAft>
              <a:buFont typeface="Wingdings" panose="05000000000000000000" pitchFamily="2" charset="2"/>
              <a:buChar char="ü"/>
            </a:pPr>
            <a:endParaRPr lang="el-GR" sz="2200" dirty="0">
              <a:solidFill>
                <a:schemeClr val="tx1"/>
              </a:solidFill>
              <a:latin typeface="Times New Roman" panose="02020603050405020304" pitchFamily="18" charset="0"/>
              <a:cs typeface="Times New Roman" panose="02020603050405020304" pitchFamily="18" charset="0"/>
            </a:endParaRPr>
          </a:p>
          <a:p>
            <a:pPr marL="342900" lvl="0" indent="-342900" algn="just" defTabSz="685800" fontAlgn="auto">
              <a:spcBef>
                <a:spcPts val="0"/>
              </a:spcBef>
              <a:spcAft>
                <a:spcPts val="0"/>
              </a:spcAft>
              <a:buFont typeface="Wingdings" panose="05000000000000000000"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 </a:t>
            </a:r>
            <a:r>
              <a:rPr lang="el-GR" sz="2200" dirty="0">
                <a:solidFill>
                  <a:schemeClr val="tx1"/>
                </a:solidFill>
                <a:latin typeface="Times New Roman" panose="02020603050405020304" pitchFamily="18" charset="0"/>
                <a:cs typeface="Times New Roman" panose="02020603050405020304" pitchFamily="18" charset="0"/>
              </a:rPr>
              <a:t>Προσφορά κινήτρων από το Πανεπιστήμιο στους υποψήφιους συμμετέχοντες, ώστε να λαμβάνουν μέρος περισσότεροι σε ερευνητικές προσπάθειες (λ.χ. βεβαίωση παρακολούθησης μαθήματος)  </a:t>
            </a:r>
          </a:p>
        </p:txBody>
      </p:sp>
    </p:spTree>
    <p:extLst>
      <p:ext uri="{BB962C8B-B14F-4D97-AF65-F5344CB8AC3E}">
        <p14:creationId xmlns:p14="http://schemas.microsoft.com/office/powerpoint/2010/main" val="25290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2800" dirty="0"/>
              <a:t>3. Ερευνητικά Ερωτήματα (1/3)</a:t>
            </a:r>
            <a:endParaRPr lang="el-GR" sz="2800" b="1" dirty="0"/>
          </a:p>
        </p:txBody>
      </p:sp>
      <p:sp>
        <p:nvSpPr>
          <p:cNvPr id="3" name="Ορθογώνιο 2">
            <a:extLst>
              <a:ext uri="{FF2B5EF4-FFF2-40B4-BE49-F238E27FC236}">
                <a16:creationId xmlns:a16="http://schemas.microsoft.com/office/drawing/2014/main" id="{BF4F9686-2D06-4D37-952F-1767C6F49813}"/>
              </a:ext>
            </a:extLst>
          </p:cNvPr>
          <p:cNvSpPr/>
          <p:nvPr/>
        </p:nvSpPr>
        <p:spPr>
          <a:xfrm>
            <a:off x="755576" y="1750432"/>
            <a:ext cx="8064896" cy="5153719"/>
          </a:xfrm>
          <a:prstGeom prst="rect">
            <a:avLst/>
          </a:prstGeom>
        </p:spPr>
        <p:txBody>
          <a:bodyPr wrap="square">
            <a:spAutoFit/>
          </a:bodyPr>
          <a:lstStyle/>
          <a:p>
            <a:pPr marL="342900" lvl="0" indent="-342900" algn="just">
              <a:lnSpc>
                <a:spcPct val="150000"/>
              </a:lnSpc>
              <a:spcBef>
                <a:spcPts val="1200"/>
              </a:spcBef>
              <a:spcAft>
                <a:spcPts val="1800"/>
              </a:spcAft>
              <a:buFont typeface="+mj-lt"/>
              <a:buAutoNum type="arabicPeriod"/>
            </a:pPr>
            <a:r>
              <a:rPr lang="el-GR" b="1" kern="1600" dirty="0">
                <a:solidFill>
                  <a:schemeClr val="accent1">
                    <a:lumMod val="50000"/>
                  </a:schemeClr>
                </a:solidFill>
                <a:ea typeface="Times New Roman" panose="02020603050405020304" pitchFamily="18" charset="0"/>
                <a:cs typeface="Times New Roman" panose="02020603050405020304" pitchFamily="18" charset="0"/>
              </a:rPr>
              <a:t>Πώς αποτίμησαν </a:t>
            </a:r>
            <a:r>
              <a:rPr lang="el-GR" kern="1600" dirty="0">
                <a:ea typeface="Times New Roman" panose="02020603050405020304" pitchFamily="18" charset="0"/>
                <a:cs typeface="Times New Roman" panose="02020603050405020304" pitchFamily="18" charset="0"/>
              </a:rPr>
              <a:t>οι συμμετέχοντες εκπαιδευτικοί το εκπαιδευτικό υλικό του παρόντος ψηφιακού μαθήματος ως προς </a:t>
            </a:r>
            <a:r>
              <a:rPr lang="el-GR" b="1" kern="1600" dirty="0">
                <a:solidFill>
                  <a:schemeClr val="accent1">
                    <a:lumMod val="50000"/>
                  </a:schemeClr>
                </a:solidFill>
                <a:ea typeface="Times New Roman" panose="02020603050405020304" pitchFamily="18" charset="0"/>
                <a:cs typeface="Times New Roman" panose="02020603050405020304" pitchFamily="18" charset="0"/>
              </a:rPr>
              <a:t>τα μαθησιακά οφέλη </a:t>
            </a:r>
            <a:r>
              <a:rPr lang="el-GR" kern="1600" dirty="0">
                <a:ea typeface="Times New Roman" panose="02020603050405020304" pitchFamily="18" charset="0"/>
                <a:cs typeface="Times New Roman" panose="02020603050405020304" pitchFamily="18" charset="0"/>
              </a:rPr>
              <a:t>που παρήγαγε για αυτούς; </a:t>
            </a:r>
          </a:p>
          <a:p>
            <a:pPr marL="342900" indent="-342900" algn="just">
              <a:lnSpc>
                <a:spcPct val="150000"/>
              </a:lnSpc>
              <a:spcBef>
                <a:spcPts val="1200"/>
              </a:spcBef>
              <a:spcAft>
                <a:spcPts val="1800"/>
              </a:spcAft>
              <a:buFont typeface="+mj-lt"/>
              <a:buAutoNum type="arabicPeriod"/>
            </a:pPr>
            <a:r>
              <a:rPr lang="el-GR" b="1" dirty="0">
                <a:solidFill>
                  <a:schemeClr val="accent1">
                    <a:lumMod val="50000"/>
                  </a:schemeClr>
                </a:solidFill>
              </a:rPr>
              <a:t>Πώς αποτίμησαν </a:t>
            </a:r>
            <a:r>
              <a:rPr lang="el-GR" dirty="0"/>
              <a:t>οι συμμετέχοντες εκπαιδευτικοί το εκπαιδευτικό υλικό του παρόντος ψηφιακού μαθήματος ως προς</a:t>
            </a:r>
            <a:r>
              <a:rPr lang="el-GR" b="1" dirty="0"/>
              <a:t> </a:t>
            </a:r>
            <a:r>
              <a:rPr lang="el-GR" b="1" dirty="0">
                <a:solidFill>
                  <a:schemeClr val="accent1">
                    <a:lumMod val="50000"/>
                  </a:schemeClr>
                </a:solidFill>
              </a:rPr>
              <a:t>τον αλληλεπιδραστικό </a:t>
            </a:r>
            <a:r>
              <a:rPr lang="el-GR" b="1" dirty="0"/>
              <a:t>χ</a:t>
            </a:r>
            <a:r>
              <a:rPr lang="el-GR" dirty="0"/>
              <a:t>αρακτήρα που ανέπτυξε μαζί τους; </a:t>
            </a:r>
            <a:endParaRPr lang="el-GR" b="1" dirty="0"/>
          </a:p>
          <a:p>
            <a:pPr marL="342900" lvl="0" indent="-342900" algn="just">
              <a:lnSpc>
                <a:spcPct val="150000"/>
              </a:lnSpc>
              <a:spcBef>
                <a:spcPts val="1200"/>
              </a:spcBef>
              <a:spcAft>
                <a:spcPts val="1800"/>
              </a:spcAft>
              <a:buFont typeface="+mj-lt"/>
              <a:buAutoNum type="arabicPeriod"/>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920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477641" y="2852936"/>
            <a:ext cx="7632848" cy="584775"/>
          </a:xfrm>
          <a:prstGeom prst="rect">
            <a:avLst/>
          </a:prstGeom>
        </p:spPr>
        <p:txBody>
          <a:bodyPr wrap="square">
            <a:spAutoFit/>
          </a:bodyPr>
          <a:lstStyle/>
          <a:p>
            <a:r>
              <a:rPr lang="el-GR" sz="3200" dirty="0"/>
              <a:t>Σας ευχαριστώ για την προσοχή σας</a:t>
            </a:r>
          </a:p>
        </p:txBody>
      </p:sp>
    </p:spTree>
    <p:extLst>
      <p:ext uri="{BB962C8B-B14F-4D97-AF65-F5344CB8AC3E}">
        <p14:creationId xmlns:p14="http://schemas.microsoft.com/office/powerpoint/2010/main" val="1026120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692696"/>
            <a:ext cx="5040560" cy="576064"/>
          </a:xfrm>
        </p:spPr>
        <p:txBody>
          <a:bodyPr>
            <a:noAutofit/>
          </a:bodyPr>
          <a:lstStyle/>
          <a:p>
            <a:r>
              <a:rPr lang="el-GR" sz="2800" dirty="0"/>
              <a:t>        </a:t>
            </a:r>
            <a:r>
              <a:rPr lang="el-GR" sz="3600" dirty="0"/>
              <a:t> </a:t>
            </a:r>
            <a:r>
              <a:rPr lang="el-GR" sz="2400" dirty="0"/>
              <a:t>Βιβλιογραφικές Αναφορές </a:t>
            </a:r>
            <a:br>
              <a:rPr lang="el-GR" sz="2800" dirty="0"/>
            </a:br>
            <a:r>
              <a:rPr lang="el-GR" sz="2800" dirty="0"/>
              <a:t> </a:t>
            </a:r>
            <a:endParaRPr lang="el-GR" sz="2800" b="1" dirty="0"/>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755576" y="1124744"/>
            <a:ext cx="8136904" cy="50405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Αναστασιάδης, Π. (2014). Η Επιμόρφωση των Εκπαιδευτικών στο πλαίσιο του Προγράμματος «Ελληνόγλωσση διαπολιτισμική πρωτοβάθμια και δευτεροβάθμια εκπαίδευση στη Διασπορά». Στο Χατζηδάκη Α, Σπαντιδάκης Γ, Αναστασιάδης Π (</a:t>
            </a:r>
            <a:r>
              <a:rPr lang="el-GR" sz="1400" dirty="0" err="1">
                <a:latin typeface="Times New Roman" panose="02020603050405020304" pitchFamily="18" charset="0"/>
                <a:ea typeface="Times New Roman" panose="02020603050405020304" pitchFamily="18" charset="0"/>
                <a:cs typeface="Times New Roman" panose="02020603050405020304" pitchFamily="18" charset="0"/>
              </a:rPr>
              <a:t>Επ</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Ελληνόγλωσση Εκπαίδευση και Ηλεκτρονική Μάθηση στη Διασπορά- Σχεδιασμός και Ανάπτυξη ενός διαδικτυακού μαθησιακού περιβάλλοντος </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(σελ. 267-317). Ρέθυμνο: ΕΔΙΑΜΜΕ.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Γκιόσος, Ι., Μαυροειδής, Η. &amp; Κουτσούμπα, Μ. Ι. (2010). Η έρευνα στην από απόσταση εκπαίδευση: ανασκόπηση και προοπτικές.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Ανοικτή Εκπαίδευση: το περιοδικό για την Ανοικτή και εξ Αποστάσεως Εκπαίδευση και την Εκπαιδευτική Τεχνολογία</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4(1), 49-60.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Γκιόσος, Ι., Κουτσούμπα, Μ. &amp; Μαυροειδής, Η. (2007). Το ηλεκτρονικό κείμενο στην Ανοικτή και εξ Αποστάσεως Εκπαίδευση.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Open Education-The Journal for open and Distance Education and Educational Technology,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6, 30-42</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400" i="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Cohen</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L</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&amp;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Manion</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L</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Μ</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orrison</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K</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(2008).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Μεθοδολογία εκπαιδευτικής έρευνας</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μτφ. Κυρανάκης Στ. κ. συν. Αθήνα: Μεταίχμιο.</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685800" fontAlgn="auto">
              <a:spcBef>
                <a:spcPts val="0"/>
              </a:spcBef>
              <a:spcAft>
                <a:spcPts val="0"/>
              </a:spcAft>
              <a:buFont typeface="Wingdings" panose="05000000000000000000" pitchFamily="2" charset="2"/>
              <a:buChar char="ü"/>
            </a:pPr>
            <a:endParaRPr lang="el-G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187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19672" y="692696"/>
            <a:ext cx="4896544" cy="576064"/>
          </a:xfrm>
        </p:spPr>
        <p:txBody>
          <a:bodyPr>
            <a:noAutofit/>
          </a:bodyPr>
          <a:lstStyle/>
          <a:p>
            <a:r>
              <a:rPr lang="el-GR" sz="2800" dirty="0"/>
              <a:t>        </a:t>
            </a:r>
            <a:r>
              <a:rPr lang="el-GR" sz="3600" dirty="0"/>
              <a:t> </a:t>
            </a:r>
            <a:r>
              <a:rPr lang="el-GR" sz="2400" dirty="0"/>
              <a:t>Βιβλιογραφικές Αναφορές </a:t>
            </a:r>
            <a:br>
              <a:rPr lang="el-GR" sz="2800" dirty="0"/>
            </a:br>
            <a:r>
              <a:rPr lang="el-GR" sz="2800" dirty="0"/>
              <a:t> </a:t>
            </a:r>
            <a:endParaRPr lang="el-GR" sz="2800" b="1" dirty="0"/>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755576" y="1124744"/>
            <a:ext cx="8136904" cy="50405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Calibri" panose="020F0502020204030204" pitchFamily="34" charset="0"/>
                <a:cs typeface="Times New Roman" panose="02020603050405020304" pitchFamily="18" charset="0"/>
              </a:rPr>
              <a:t>Ίσαρη, Φ. &amp; Πουρκός, Μ. (2015). </a:t>
            </a:r>
            <a:r>
              <a:rPr lang="el-GR" sz="1400" i="1" dirty="0">
                <a:latin typeface="Times New Roman" panose="02020603050405020304" pitchFamily="18" charset="0"/>
                <a:ea typeface="Calibri" panose="020F0502020204030204" pitchFamily="34" charset="0"/>
                <a:cs typeface="Times New Roman" panose="02020603050405020304" pitchFamily="18" charset="0"/>
              </a:rPr>
              <a:t>Ποιοτική μεθοδολογία έρευνας</a:t>
            </a:r>
            <a:r>
              <a:rPr lang="el-GR" sz="1400" dirty="0">
                <a:latin typeface="Times New Roman" panose="02020603050405020304" pitchFamily="18" charset="0"/>
                <a:ea typeface="Calibri" panose="020F0502020204030204" pitchFamily="34" charset="0"/>
                <a:cs typeface="Times New Roman" panose="02020603050405020304" pitchFamily="18" charset="0"/>
              </a:rPr>
              <a:t>. [ηλεκτρ. βιβλ.] Αθήνα: Σύνδεσμος Ελληνικών Ακαδημαϊκών Βιβλιοθηκών. Ανακτήθηκε από: </a:t>
            </a:r>
            <a:r>
              <a:rPr lang="el-GR"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http://hdl.handle.net/11419/5826</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Ιωσηφίδης, Θ. (2008).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Ποιοτικές μέθοδοι έρευνας στις κοινωνικές επιστήμες</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Αθήνα: Κριτική.</a:t>
            </a: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Λαμπροπούλου, Κ., Παπασταυρινίδου, Γ., Τσερμίδου, Λ., Χριστοπούλου, Α.-Α., Ζώνιου-Σιδέρη, Α. (2015).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Εργαλεία Σύγχρονης Προσέγγισης της Διαφοροποιημένης Παιδαγωγικής</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Αθήνα: Υπουργείο Παιδείας και Θρησκευμάτων.</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Λιοναράκης, Α. (2001). Ανοικτή και εξ αποστάσεως πολυμορφική εκπαίδευση. Προβληματισμοί για μια ποιοτική προσέγγιση σχεδιασμού εκπαιδευτικού Ε.Α.Π. υλικού. Στο Λιοναράκης, Α. (</a:t>
            </a:r>
            <a:r>
              <a:rPr lang="el-GR" sz="1400" dirty="0" err="1">
                <a:latin typeface="Times New Roman" panose="02020603050405020304" pitchFamily="18" charset="0"/>
                <a:ea typeface="Times New Roman" panose="02020603050405020304" pitchFamily="18" charset="0"/>
                <a:cs typeface="Times New Roman" panose="02020603050405020304" pitchFamily="18" charset="0"/>
              </a:rPr>
              <a:t>Επιμ</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Απόψεις και Προβληματισμοί για την Ανοικτή και εξ Αποστάσεως Εκπαίδευση</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(σ. 33-77). Αθήνα: Προπομπός.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Μαυροειδής, Η., Γκιόσος, Ι. &amp; Κουτσούμπα, Μ. (2014). Επισκόπηση θεωρητικών εννοιών στην εκπαίδευση από απόσταση.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Ανοικτή Εκπαίδευση: το περιοδικό για την Ανοικτή και εξ Αποστάσεως Εκπαίδευση και την Εκπαιδευτική Τεχνολογία</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10(1), 88-100.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685800" fontAlgn="auto">
              <a:spcBef>
                <a:spcPts val="0"/>
              </a:spcBef>
              <a:spcAft>
                <a:spcPts val="0"/>
              </a:spcAft>
              <a:buFont typeface="Wingdings" panose="05000000000000000000" pitchFamily="2" charset="2"/>
              <a:buChar char="ü"/>
            </a:pPr>
            <a:endParaRPr lang="el-G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341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1720" y="692696"/>
            <a:ext cx="4464496" cy="576064"/>
          </a:xfrm>
        </p:spPr>
        <p:txBody>
          <a:bodyPr>
            <a:noAutofit/>
          </a:bodyPr>
          <a:lstStyle/>
          <a:p>
            <a:r>
              <a:rPr lang="el-GR" sz="2800" dirty="0"/>
              <a:t>        </a:t>
            </a:r>
            <a:r>
              <a:rPr lang="el-GR" sz="3600" dirty="0"/>
              <a:t> </a:t>
            </a:r>
            <a:r>
              <a:rPr lang="el-GR" sz="2400" dirty="0"/>
              <a:t>Βιβλιογραφικές Αναφορές</a:t>
            </a:r>
            <a:br>
              <a:rPr lang="el-GR" sz="2800" dirty="0"/>
            </a:br>
            <a:r>
              <a:rPr lang="el-GR" sz="2800" dirty="0"/>
              <a:t> </a:t>
            </a:r>
            <a:endParaRPr lang="el-GR" sz="2800" b="1" dirty="0"/>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683568" y="1124744"/>
            <a:ext cx="8208912" cy="50405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Μουζάκης, Χ., Μαγκλογιάννης, Η., Μπουρλετίδης, Κ., Μπουρλετίδης, Δ. (2009). Εξ Αποστάσεως Επιμόρφωση Εκπαιδευτικών της Ανατολικής Μακεδονίας Θράκης και Ηπείρου. Στο Α</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Λιοναράκης</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ea typeface="Times New Roman" panose="02020603050405020304" pitchFamily="18" charset="0"/>
                <a:cs typeface="Times New Roman" panose="02020603050405020304" pitchFamily="18" charset="0"/>
              </a:rPr>
              <a:t>Επιμ</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5th International Conference in Open &amp; Distance Learning. Open &amp; Distance Learning for Global Collaboration and Educational Development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σ</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195-209).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doi</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hlinkClick r:id="rId3"/>
              </a:rPr>
              <a:t>http://dx.doi.org/10.12681/icodl.493</a:t>
            </a: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Παναγιωτακόπουλος, Χ., Καρατράντου, Α. &amp; </a:t>
            </a:r>
            <a:r>
              <a:rPr lang="el-GR" sz="1400" dirty="0" err="1">
                <a:latin typeface="Times New Roman" panose="02020603050405020304" pitchFamily="18" charset="0"/>
                <a:ea typeface="Times New Roman" panose="02020603050405020304" pitchFamily="18" charset="0"/>
                <a:cs typeface="Times New Roman" panose="02020603050405020304" pitchFamily="18" charset="0"/>
              </a:rPr>
              <a:t>Πινέλας</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Π. (2012).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Τεχνική Αναφορά: Η αξιολόγηση του εκπαιδευτικού λογισμικού και το περιεχόμενό της</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Πάτρα: Εργαστήριο Ηλεκτρονικών Υπολογιστών και Εκπαιδευτικής Τεχνολογίας Π.Τ.Δ.Ε. &amp; Εργαστήριο Πολυμέσων Τμήματος Μαθηματικών του Πανεπιστημίου Πατρών, Ιδρυματικό Αποθετήριο ΝΗΜΕΡΤΗΣ.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Robson</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C</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(2007).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Η Έρευνα του Πραγματικού Κόσμου</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Αθήνα: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Gutenberg</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Σουβατζόγλου, Δ. (2009). Σχεδιασμός και ανάπτυξη εκπαιδευτικού υλικού για εξ αποστάσεως επιμόρφωση βάσει του μοντέλου </a:t>
            </a:r>
            <a:r>
              <a:rPr lang="el-GR" sz="1400" dirty="0" err="1">
                <a:latin typeface="Times New Roman" panose="02020603050405020304" pitchFamily="18" charset="0"/>
                <a:ea typeface="Times New Roman" panose="02020603050405020304" pitchFamily="18" charset="0"/>
                <a:cs typeface="Times New Roman" panose="02020603050405020304" pitchFamily="18" charset="0"/>
              </a:rPr>
              <a:t>Gagné</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Πρακτικά του 5ου Διεθνούς Συνεδρίου Ανοικτής &amp; εξ Αποστάσεως Εκπαίδευσης, Ελληνικό Ανοικτό Πανεπιστήμιο,  Ελληνικό Δίκτυο Ανοικτής &amp; εξ Αποστάσεως Εκπαίδευσης </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(σελ. 222-237).  Αθήνα: </a:t>
            </a:r>
            <a:r>
              <a:rPr lang="el-GR" sz="1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Ε.Δ.Α.Ε</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685800" fontAlgn="auto">
              <a:spcBef>
                <a:spcPts val="0"/>
              </a:spcBef>
              <a:spcAft>
                <a:spcPts val="0"/>
              </a:spcAft>
              <a:buFont typeface="Wingdings" panose="05000000000000000000" pitchFamily="2" charset="2"/>
              <a:buChar char="ü"/>
            </a:pPr>
            <a:endParaRPr lang="el-G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966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1720" y="692696"/>
            <a:ext cx="4464496" cy="576064"/>
          </a:xfrm>
        </p:spPr>
        <p:txBody>
          <a:bodyPr>
            <a:noAutofit/>
          </a:bodyPr>
          <a:lstStyle/>
          <a:p>
            <a:r>
              <a:rPr lang="el-GR" sz="2800" dirty="0"/>
              <a:t>        </a:t>
            </a:r>
            <a:r>
              <a:rPr lang="el-GR" sz="3600" dirty="0"/>
              <a:t> </a:t>
            </a:r>
            <a:r>
              <a:rPr lang="el-GR" sz="2400" dirty="0"/>
              <a:t>Βιβλιογραφικές Αναφορές</a:t>
            </a:r>
            <a:br>
              <a:rPr lang="el-GR" sz="2800" dirty="0"/>
            </a:br>
            <a:r>
              <a:rPr lang="el-GR" sz="2800" dirty="0"/>
              <a:t> </a:t>
            </a:r>
            <a:endParaRPr lang="el-GR" sz="2800" b="1" dirty="0"/>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755576" y="1124744"/>
            <a:ext cx="8136904" cy="50405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Σοφός, Α., Κώστας, Α., Παράσχου, Β. (2015). </a:t>
            </a:r>
            <a:r>
              <a:rPr lang="el-GR" sz="1400" i="1" dirty="0" err="1">
                <a:latin typeface="Times New Roman" panose="02020603050405020304" pitchFamily="18" charset="0"/>
                <a:ea typeface="Times New Roman" panose="02020603050405020304" pitchFamily="18" charset="0"/>
                <a:cs typeface="Times New Roman" panose="02020603050405020304" pitchFamily="18" charset="0"/>
              </a:rPr>
              <a:t>Online</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 εξ αποστάσεως εκπαίδευση.</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[ηλεκτρ. βιβλ.] Αθήνα: Σύνδεσμος Ελληνικών Ακαδημαϊκών Βιβλιοθηκών. Διαθέσιμο στο: </a:t>
            </a:r>
            <a:r>
              <a:rPr lang="el-GR"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http://hdl.handle.net/11419/182</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Σπανακά, Α. (2012). Ελληνικό Ανοικτό Πανεπιστήμιο- Εξ Αποστάσεως Εκπαίδευση. Στο Α. Κόκκος και Α. Λιοναράκης (</a:t>
            </a:r>
            <a:r>
              <a:rPr lang="el-GR" sz="1400" dirty="0" err="1">
                <a:latin typeface="Times New Roman" panose="02020603050405020304" pitchFamily="18" charset="0"/>
                <a:ea typeface="Times New Roman" panose="02020603050405020304" pitchFamily="18" charset="0"/>
                <a:cs typeface="Times New Roman" panose="02020603050405020304" pitchFamily="18" charset="0"/>
              </a:rPr>
              <a:t>Επιμ</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 Διδακτικό υλικό για την επιμόρφωση των καθηγητών- Συμβούλων (ΣΕΠ) του ΕΑΠ </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(σ. 15-17).</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Πάτρα: ΕΑΠ.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Σπαντιδάκης Γ., Βασαρμίδου Δ. (2014).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Οδηγός Διαφοροποιημένης Διδασκαλίας της Ελληνικής ως Δεύτερης/ Ξένης Γλώσσας και Στοιχείων Ιστορίας και Πολιτισμού</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Ρέθυμνο: Ε.ΔΙΑ.Μ.ΜΕ.</a:t>
            </a:r>
            <a:r>
              <a:rPr lang="el-GR"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0"/>
              </a:spcAft>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Calibri" panose="020F0502020204030204" pitchFamily="34" charset="0"/>
                <a:cs typeface="Times New Roman" panose="02020603050405020304" pitchFamily="18" charset="0"/>
              </a:rPr>
              <a:t>Τζανή, Μ. (2005). </a:t>
            </a:r>
            <a:r>
              <a:rPr lang="el-GR" sz="1400" i="1" dirty="0">
                <a:latin typeface="Times New Roman" panose="02020603050405020304" pitchFamily="18" charset="0"/>
                <a:ea typeface="Calibri" panose="020F0502020204030204" pitchFamily="34" charset="0"/>
                <a:cs typeface="Times New Roman" panose="02020603050405020304" pitchFamily="18" charset="0"/>
              </a:rPr>
              <a:t>Σημειώσεις για το Μάθημα «Μεθοδολογία Έρευνας Κοινωνικών Επιστημών». </a:t>
            </a:r>
            <a:r>
              <a:rPr lang="el-GR" sz="1400" dirty="0">
                <a:latin typeface="Times New Roman" panose="02020603050405020304" pitchFamily="18" charset="0"/>
                <a:ea typeface="Calibri" panose="020F0502020204030204" pitchFamily="34" charset="0"/>
                <a:cs typeface="Times New Roman" panose="02020603050405020304" pitchFamily="18" charset="0"/>
              </a:rPr>
              <a:t>Ανακτήθηκε από: </a:t>
            </a:r>
            <a:r>
              <a:rPr lang="el-GR"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http://benl.primedu.uoa.gr/database1/method.pdf</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Χατζηδάκη, Α., Σπαντιδάκης Γ. &amp; Αναστασιάδης, Π. (2014). </a:t>
            </a:r>
            <a:r>
              <a:rPr lang="el-GR" sz="1400" i="1" dirty="0">
                <a:latin typeface="Times New Roman" panose="02020603050405020304" pitchFamily="18" charset="0"/>
                <a:ea typeface="Times New Roman" panose="02020603050405020304" pitchFamily="18" charset="0"/>
                <a:cs typeface="Times New Roman" panose="02020603050405020304" pitchFamily="18" charset="0"/>
              </a:rPr>
              <a:t>Ελληνόγλωσση εκπαίδευση και ηλεκτρονική μάθηση στη διασπορά. Σχεδιασμός και ανάπτυξη ενός Διαδικτυακού Μαθησιακού Περιβάλλοντος.</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 Ρέθυμνο: Ε.ΔΙΑ.Μ.ΜΕ.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685800" fontAlgn="auto">
              <a:spcBef>
                <a:spcPts val="0"/>
              </a:spcBef>
              <a:spcAft>
                <a:spcPts val="0"/>
              </a:spcAft>
              <a:buFont typeface="Wingdings" panose="05000000000000000000" pitchFamily="2" charset="2"/>
              <a:buChar char="ü"/>
            </a:pPr>
            <a:endParaRPr lang="el-G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362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1720" y="692696"/>
            <a:ext cx="4464496" cy="576064"/>
          </a:xfrm>
        </p:spPr>
        <p:txBody>
          <a:bodyPr>
            <a:noAutofit/>
          </a:bodyPr>
          <a:lstStyle/>
          <a:p>
            <a:r>
              <a:rPr lang="el-GR" sz="2800" dirty="0"/>
              <a:t>        </a:t>
            </a:r>
            <a:r>
              <a:rPr lang="el-GR" sz="3600" dirty="0"/>
              <a:t> </a:t>
            </a:r>
            <a:r>
              <a:rPr lang="el-GR" sz="2400" dirty="0"/>
              <a:t>Βιβλιογραφικές Αναφορές</a:t>
            </a:r>
            <a:br>
              <a:rPr lang="el-GR" sz="2800" dirty="0"/>
            </a:br>
            <a:r>
              <a:rPr lang="el-GR" sz="2800" dirty="0"/>
              <a:t> </a:t>
            </a:r>
            <a:endParaRPr lang="el-GR" sz="2800" b="1" dirty="0"/>
          </a:p>
        </p:txBody>
      </p:sp>
      <p:sp>
        <p:nvSpPr>
          <p:cNvPr id="9" name="Ορθογώνιο: Στρογγύλεμα γωνιών 8">
            <a:extLst>
              <a:ext uri="{FF2B5EF4-FFF2-40B4-BE49-F238E27FC236}">
                <a16:creationId xmlns:a16="http://schemas.microsoft.com/office/drawing/2014/main" id="{9DE208AD-C4FC-4FBD-9EDD-1213E8AEF2D9}"/>
              </a:ext>
            </a:extLst>
          </p:cNvPr>
          <p:cNvSpPr/>
          <p:nvPr/>
        </p:nvSpPr>
        <p:spPr>
          <a:xfrm>
            <a:off x="755576" y="1124744"/>
            <a:ext cx="8136904" cy="52565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Holmberg, B. (1989). </a:t>
            </a:r>
            <a:r>
              <a:rPr lang="en-US" sz="1400" i="1" dirty="0">
                <a:latin typeface="Times New Roman" panose="02020603050405020304" pitchFamily="18" charset="0"/>
                <a:ea typeface="Calibri" panose="020F0502020204030204" pitchFamily="34" charset="0"/>
                <a:cs typeface="Times New Roman" panose="02020603050405020304" pitchFamily="18" charset="0"/>
              </a:rPr>
              <a:t>Theory and practice of distance education. </a:t>
            </a:r>
            <a:r>
              <a:rPr lang="en-US" sz="1400" dirty="0">
                <a:latin typeface="Times New Roman" panose="02020603050405020304" pitchFamily="18" charset="0"/>
                <a:ea typeface="Calibri" panose="020F0502020204030204" pitchFamily="34" charset="0"/>
                <a:cs typeface="Times New Roman" panose="02020603050405020304" pitchFamily="18" charset="0"/>
              </a:rPr>
              <a:t>London: Routledge.</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Koukis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N., &amp;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Jimoyiannis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 (2018). MOOCs and teacher professional development: A case study on teachers’ views and perceptions. In M.B. Nunes &amp; P. Isaias (Eds.),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Proceedings of the International Conference e-Learning 2018</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(pp. 19-26), Madrid: International Association for Development of the Information Society.</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Koukis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N., &amp;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Jimoyiannis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 (2017). Designing MOOCs for teacher professional development: Analysis of participants’ engagement and perceptions. In A. Mesquita &amp; P. Peres (Eds.),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Proceedings of the 16th European Conference on e-Learning, ECEL 2017</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(pp. 271-280), Porto: Academic Conferences and Publishing International.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Moore, M. (1989). Three types of interaction. In M. G. Moore &amp; G. C. Clark (eds.),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Readings in Principles in Distance Education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(pp. 100-105). University Park PA: The Pennsylvania State University.</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400" dirty="0">
                <a:latin typeface="Times New Roman" panose="02020603050405020304" pitchFamily="18" charset="0"/>
                <a:ea typeface="Times New Roman" panose="02020603050405020304" pitchFamily="18" charset="0"/>
                <a:cs typeface="Times New Roman" panose="02020603050405020304" pitchFamily="18" charset="0"/>
              </a:rPr>
              <a:t>Τ</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omlinson</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C. A. (1999).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The Differentiated Classroom. Responding to the Needs of All Learners.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USA: ASCD.</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Unesco (2009).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Policy </a:t>
            </a:r>
            <a:r>
              <a:rPr lang="en-US" sz="1400" i="1" dirty="0" err="1">
                <a:latin typeface="Times New Roman" panose="02020603050405020304" pitchFamily="18" charset="0"/>
                <a:ea typeface="Times New Roman" panose="02020603050405020304" pitchFamily="18" charset="0"/>
                <a:cs typeface="Times New Roman" panose="02020603050405020304" pitchFamily="18" charset="0"/>
              </a:rPr>
              <a:t>Guidelinew</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 on Inclusion in Education</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Paris. Unesco</a:t>
            </a:r>
            <a:r>
              <a:rPr lang="el-GR"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685800" fontAlgn="auto">
              <a:spcBef>
                <a:spcPts val="0"/>
              </a:spcBef>
              <a:spcAft>
                <a:spcPts val="0"/>
              </a:spcAft>
              <a:buFont typeface="Wingdings" panose="05000000000000000000" pitchFamily="2" charset="2"/>
              <a:buChar char="ü"/>
            </a:pPr>
            <a:endParaRPr lang="el-G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7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16632"/>
            <a:ext cx="7776864" cy="576064"/>
          </a:xfrm>
        </p:spPr>
        <p:txBody>
          <a:bodyPr>
            <a:noAutofit/>
          </a:bodyPr>
          <a:lstStyle/>
          <a:p>
            <a:r>
              <a:rPr lang="el-GR" sz="2800" dirty="0"/>
              <a:t>3. Ερευνητικά Ερωτήματα (2/3)</a:t>
            </a:r>
            <a:endParaRPr lang="el-GR" sz="2800" b="1" dirty="0"/>
          </a:p>
        </p:txBody>
      </p:sp>
      <p:sp>
        <p:nvSpPr>
          <p:cNvPr id="3" name="Ορθογώνιο 2">
            <a:extLst>
              <a:ext uri="{FF2B5EF4-FFF2-40B4-BE49-F238E27FC236}">
                <a16:creationId xmlns:a16="http://schemas.microsoft.com/office/drawing/2014/main" id="{BF4F9686-2D06-4D37-952F-1767C6F49813}"/>
              </a:ext>
            </a:extLst>
          </p:cNvPr>
          <p:cNvSpPr/>
          <p:nvPr/>
        </p:nvSpPr>
        <p:spPr>
          <a:xfrm>
            <a:off x="755576" y="692696"/>
            <a:ext cx="8064896" cy="5746253"/>
          </a:xfrm>
          <a:prstGeom prst="rect">
            <a:avLst/>
          </a:prstGeom>
        </p:spPr>
        <p:txBody>
          <a:bodyPr wrap="square">
            <a:spAutoFit/>
          </a:bodyPr>
          <a:lstStyle/>
          <a:p>
            <a:pPr lvl="0" algn="just">
              <a:lnSpc>
                <a:spcPct val="150000"/>
              </a:lnSpc>
              <a:spcBef>
                <a:spcPts val="1200"/>
              </a:spcBef>
              <a:spcAft>
                <a:spcPts val="1800"/>
              </a:spcAft>
            </a:pPr>
            <a:r>
              <a:rPr lang="el-GR" b="1" dirty="0">
                <a:solidFill>
                  <a:schemeClr val="accent1">
                    <a:lumMod val="50000"/>
                  </a:schemeClr>
                </a:solidFill>
                <a:effectLst/>
                <a:ea typeface="Calibri" panose="020F0502020204030204" pitchFamily="34" charset="0"/>
                <a:cs typeface="Times New Roman" panose="02020603050405020304" pitchFamily="18" charset="0"/>
              </a:rPr>
              <a:t>                    Υποερωτήματα</a:t>
            </a:r>
            <a:r>
              <a:rPr lang="el-GR" sz="2000" dirty="0">
                <a:effectLst/>
                <a:ea typeface="Calibri" panose="020F0502020204030204" pitchFamily="34" charset="0"/>
                <a:cs typeface="Times New Roman" panose="02020603050405020304" pitchFamily="18" charset="0"/>
              </a:rPr>
              <a:t> 1</a:t>
            </a:r>
            <a:r>
              <a:rPr lang="el-GR" sz="2000" baseline="30000" dirty="0">
                <a:effectLst/>
                <a:ea typeface="Calibri" panose="020F0502020204030204" pitchFamily="34" charset="0"/>
                <a:cs typeface="Times New Roman" panose="02020603050405020304" pitchFamily="18" charset="0"/>
              </a:rPr>
              <a:t>ου</a:t>
            </a:r>
            <a:r>
              <a:rPr lang="el-GR" sz="2000" dirty="0">
                <a:effectLst/>
                <a:ea typeface="Calibri" panose="020F0502020204030204" pitchFamily="34" charset="0"/>
                <a:cs typeface="Times New Roman" panose="02020603050405020304" pitchFamily="18" charset="0"/>
              </a:rPr>
              <a:t> Ερευνητικού Ερωτήματος</a:t>
            </a:r>
          </a:p>
          <a:p>
            <a:pPr lvl="0" algn="just">
              <a:spcBef>
                <a:spcPts val="0"/>
              </a:spcBef>
              <a:spcAft>
                <a:spcPts val="0"/>
              </a:spcAft>
            </a:pPr>
            <a:r>
              <a:rPr lang="el-GR" sz="2000" dirty="0">
                <a:ea typeface="Calibri" panose="020F0502020204030204" pitchFamily="34" charset="0"/>
                <a:cs typeface="Times New Roman" panose="02020603050405020304" pitchFamily="18" charset="0"/>
              </a:rPr>
              <a:t>α. Πώς αποτίμησαν οι συμμετέχοντες εκπαιδευτικοί το εκπαιδευτικό υλικό ως προς την </a:t>
            </a:r>
            <a:r>
              <a:rPr lang="el-GR" sz="2000" dirty="0">
                <a:solidFill>
                  <a:schemeClr val="accent1">
                    <a:lumMod val="50000"/>
                  </a:schemeClr>
                </a:solidFill>
                <a:ea typeface="Calibri" panose="020F0502020204030204" pitchFamily="34" charset="0"/>
                <a:cs typeface="Times New Roman" panose="02020603050405020304" pitchFamily="18" charset="0"/>
              </a:rPr>
              <a:t>επάρκεια/ επιστημονικότητα/ επιστημονική πληρότητα των γνώσεων</a:t>
            </a:r>
            <a:r>
              <a:rPr lang="el-GR" sz="2000" dirty="0">
                <a:ea typeface="Calibri" panose="020F0502020204030204" pitchFamily="34" charset="0"/>
                <a:cs typeface="Times New Roman" panose="02020603050405020304" pitchFamily="18" charset="0"/>
              </a:rPr>
              <a:t> που έλαβαν για την έννοια της Διαφοροποιημένης Διδασκαλίας (εννοιολογική και θεωρητική κάλυψη του θέματος, τεκμηρίωση των πληροφοριών με βιβλιογραφικές αναφορές, γενική εκτίμηση επάρκειας του υλικού και του μαθήματος, γενική ικανοποίηση από το μάθημα);</a:t>
            </a:r>
          </a:p>
          <a:p>
            <a:pPr lvl="0" algn="just">
              <a:spcBef>
                <a:spcPts val="0"/>
              </a:spcBef>
              <a:spcAft>
                <a:spcPts val="0"/>
              </a:spcAft>
            </a:pPr>
            <a:endParaRPr lang="el-GR" sz="2000" dirty="0">
              <a:ea typeface="Calibri" panose="020F0502020204030204" pitchFamily="34" charset="0"/>
              <a:cs typeface="Times New Roman" panose="02020603050405020304" pitchFamily="18" charset="0"/>
            </a:endParaRPr>
          </a:p>
          <a:p>
            <a:pPr lvl="0" algn="just">
              <a:spcBef>
                <a:spcPts val="0"/>
              </a:spcBef>
              <a:spcAft>
                <a:spcPts val="0"/>
              </a:spcAft>
            </a:pPr>
            <a:r>
              <a:rPr lang="el-GR" sz="2000" dirty="0">
                <a:ea typeface="Calibri" panose="020F0502020204030204" pitchFamily="34" charset="0"/>
                <a:cs typeface="Times New Roman" panose="02020603050405020304" pitchFamily="18" charset="0"/>
              </a:rPr>
              <a:t>β. Πώς αποτίμησαν οι συμμετέχοντες εκπαιδευτικοί το εκπαιδευτικό υλικό ως προς τη </a:t>
            </a:r>
            <a:r>
              <a:rPr lang="el-GR" sz="2000" dirty="0">
                <a:solidFill>
                  <a:schemeClr val="accent1">
                    <a:lumMod val="50000"/>
                  </a:schemeClr>
                </a:solidFill>
                <a:ea typeface="Calibri" panose="020F0502020204030204" pitchFamily="34" charset="0"/>
                <a:cs typeface="Times New Roman" panose="02020603050405020304" pitchFamily="18" charset="0"/>
              </a:rPr>
              <a:t>μετασχηματιστική δυναμική του/ τον στοχαστικό διάλογο </a:t>
            </a:r>
            <a:r>
              <a:rPr lang="el-GR" sz="2000" dirty="0">
                <a:ea typeface="Calibri" panose="020F0502020204030204" pitchFamily="34" charset="0"/>
                <a:cs typeface="Times New Roman" panose="02020603050405020304" pitchFamily="18" charset="0"/>
              </a:rPr>
              <a:t>που πυροδότησε ως προς το διδακτικό τους έργο;</a:t>
            </a:r>
          </a:p>
          <a:p>
            <a:pPr lvl="0" algn="just">
              <a:spcBef>
                <a:spcPts val="0"/>
              </a:spcBef>
              <a:spcAft>
                <a:spcPts val="0"/>
              </a:spcAft>
            </a:pPr>
            <a:endParaRPr lang="el-GR" sz="2000" dirty="0">
              <a:ea typeface="Calibri" panose="020F0502020204030204" pitchFamily="34" charset="0"/>
              <a:cs typeface="Times New Roman" panose="02020603050405020304" pitchFamily="18" charset="0"/>
            </a:endParaRPr>
          </a:p>
          <a:p>
            <a:pPr lvl="0" algn="just">
              <a:spcBef>
                <a:spcPts val="0"/>
              </a:spcBef>
              <a:spcAft>
                <a:spcPts val="0"/>
              </a:spcAft>
            </a:pPr>
            <a:r>
              <a:rPr lang="el-GR" sz="2000" dirty="0">
                <a:ea typeface="Calibri" panose="020F0502020204030204" pitchFamily="34" charset="0"/>
                <a:cs typeface="Times New Roman" panose="02020603050405020304" pitchFamily="18" charset="0"/>
              </a:rPr>
              <a:t>γ. Πώς αποτίμησαν οι συμμετέχοντες εκπαιδευτικοί το εκπαιδευτικό υλικό ως προς την </a:t>
            </a:r>
            <a:r>
              <a:rPr lang="el-GR" sz="2000" dirty="0">
                <a:solidFill>
                  <a:schemeClr val="accent1">
                    <a:lumMod val="50000"/>
                  </a:schemeClr>
                </a:solidFill>
                <a:ea typeface="Calibri" panose="020F0502020204030204" pitchFamily="34" charset="0"/>
                <a:cs typeface="Times New Roman" panose="02020603050405020304" pitchFamily="18" charset="0"/>
              </a:rPr>
              <a:t>πρακτική εφαρμογή/ αξιοποίηση των προσφερόμενων γνώσεών </a:t>
            </a:r>
            <a:r>
              <a:rPr lang="el-GR" sz="2000" dirty="0">
                <a:ea typeface="Calibri" panose="020F0502020204030204" pitchFamily="34" charset="0"/>
                <a:cs typeface="Times New Roman" panose="02020603050405020304" pitchFamily="18" charset="0"/>
              </a:rPr>
              <a:t>του στη σχολική πραγματικότητα; </a:t>
            </a:r>
          </a:p>
          <a:p>
            <a:pPr lvl="0" algn="just">
              <a:lnSpc>
                <a:spcPct val="150000"/>
              </a:lnSpc>
              <a:spcBef>
                <a:spcPts val="1200"/>
              </a:spcBef>
              <a:spcAft>
                <a:spcPts val="1800"/>
              </a:spcAft>
            </a:pPr>
            <a:endParaRPr lang="el-GR"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33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16632"/>
            <a:ext cx="7776864" cy="576064"/>
          </a:xfrm>
        </p:spPr>
        <p:txBody>
          <a:bodyPr>
            <a:noAutofit/>
          </a:bodyPr>
          <a:lstStyle/>
          <a:p>
            <a:r>
              <a:rPr lang="el-GR" sz="2800" dirty="0"/>
              <a:t>3. Ερευνητικά Ερωτήματα (3/3)</a:t>
            </a:r>
            <a:endParaRPr lang="el-GR" sz="2800" b="1" dirty="0"/>
          </a:p>
        </p:txBody>
      </p:sp>
      <p:sp>
        <p:nvSpPr>
          <p:cNvPr id="3" name="Ορθογώνιο 2">
            <a:extLst>
              <a:ext uri="{FF2B5EF4-FFF2-40B4-BE49-F238E27FC236}">
                <a16:creationId xmlns:a16="http://schemas.microsoft.com/office/drawing/2014/main" id="{BF4F9686-2D06-4D37-952F-1767C6F49813}"/>
              </a:ext>
            </a:extLst>
          </p:cNvPr>
          <p:cNvSpPr/>
          <p:nvPr/>
        </p:nvSpPr>
        <p:spPr>
          <a:xfrm>
            <a:off x="755576" y="548680"/>
            <a:ext cx="8064896" cy="6454139"/>
          </a:xfrm>
          <a:prstGeom prst="rect">
            <a:avLst/>
          </a:prstGeom>
        </p:spPr>
        <p:txBody>
          <a:bodyPr wrap="square">
            <a:spAutoFit/>
          </a:bodyPr>
          <a:lstStyle/>
          <a:p>
            <a:pPr lvl="0" algn="just">
              <a:lnSpc>
                <a:spcPct val="150000"/>
              </a:lnSpc>
              <a:spcBef>
                <a:spcPts val="1200"/>
              </a:spcBef>
              <a:spcAft>
                <a:spcPts val="1800"/>
              </a:spcAft>
            </a:pPr>
            <a:r>
              <a:rPr lang="el-GR" b="1" dirty="0">
                <a:solidFill>
                  <a:schemeClr val="accent1">
                    <a:lumMod val="50000"/>
                  </a:schemeClr>
                </a:solidFill>
                <a:effectLst/>
                <a:ea typeface="Calibri" panose="020F0502020204030204" pitchFamily="34" charset="0"/>
                <a:cs typeface="Times New Roman" panose="02020603050405020304" pitchFamily="18" charset="0"/>
              </a:rPr>
              <a:t>                    Υποερωτήματα</a:t>
            </a:r>
            <a:r>
              <a:rPr lang="el-GR" sz="2000" dirty="0">
                <a:effectLst/>
                <a:ea typeface="Calibri" panose="020F0502020204030204" pitchFamily="34" charset="0"/>
                <a:cs typeface="Times New Roman" panose="02020603050405020304" pitchFamily="18" charset="0"/>
              </a:rPr>
              <a:t> 2</a:t>
            </a:r>
            <a:r>
              <a:rPr lang="el-GR" sz="2000" baseline="30000" dirty="0">
                <a:effectLst/>
                <a:ea typeface="Calibri" panose="020F0502020204030204" pitchFamily="34" charset="0"/>
                <a:cs typeface="Times New Roman" panose="02020603050405020304" pitchFamily="18" charset="0"/>
              </a:rPr>
              <a:t>ου</a:t>
            </a:r>
            <a:r>
              <a:rPr lang="el-GR" sz="2000" dirty="0">
                <a:effectLst/>
                <a:ea typeface="Calibri" panose="020F0502020204030204" pitchFamily="34" charset="0"/>
                <a:cs typeface="Times New Roman" panose="02020603050405020304" pitchFamily="18" charset="0"/>
              </a:rPr>
              <a:t> Ερευνητικού Ερωτήματος</a:t>
            </a:r>
          </a:p>
          <a:p>
            <a:pPr lvl="0" algn="just">
              <a:spcBef>
                <a:spcPts val="0"/>
              </a:spcBef>
              <a:spcAft>
                <a:spcPts val="0"/>
              </a:spcAft>
            </a:pPr>
            <a:r>
              <a:rPr lang="el-GR" sz="2000" dirty="0">
                <a:ea typeface="Calibri" panose="020F0502020204030204" pitchFamily="34" charset="0"/>
                <a:cs typeface="Times New Roman" panose="02020603050405020304" pitchFamily="18" charset="0"/>
              </a:rPr>
              <a:t>α. </a:t>
            </a:r>
            <a:r>
              <a:rPr lang="el-GR" sz="1800" dirty="0">
                <a:ea typeface="Calibri" panose="020F0502020204030204" pitchFamily="34" charset="0"/>
                <a:cs typeface="Times New Roman" panose="02020603050405020304" pitchFamily="18" charset="0"/>
              </a:rPr>
              <a:t>Πώς αποτίμησαν οι συμμετέχοντες εκπαιδευτικοί το εκπαιδευτικό υλικό ως προς τον </a:t>
            </a:r>
            <a:r>
              <a:rPr lang="el-GR" sz="1800" dirty="0">
                <a:solidFill>
                  <a:schemeClr val="accent1">
                    <a:lumMod val="50000"/>
                  </a:schemeClr>
                </a:solidFill>
                <a:ea typeface="Calibri" panose="020F0502020204030204" pitchFamily="34" charset="0"/>
                <a:cs typeface="Times New Roman" panose="02020603050405020304" pitchFamily="18" charset="0"/>
              </a:rPr>
              <a:t>καθοδηγητικό του χαρακτήρα </a:t>
            </a:r>
            <a:r>
              <a:rPr lang="el-GR" sz="1800" dirty="0">
                <a:ea typeface="Calibri" panose="020F0502020204030204" pitchFamily="34" charset="0"/>
                <a:cs typeface="Times New Roman" panose="02020603050405020304" pitchFamily="18" charset="0"/>
              </a:rPr>
              <a:t>(γενική αποτίμηση αλληλεπίδρασης, οδηγός μελέτης με το χρονοδιάγραμμά του, εκπαιδευτικοί στόχοι, διάφορες διευκολύνσεις και τα εικονίδια πλοήγησης και σηματοδότησης, όπως το εικονίδιο home, το εικονίδιο δραστηριοτήτων, το εικονίδιο ανακεφαλαίωσης κ.α.);</a:t>
            </a:r>
          </a:p>
          <a:p>
            <a:pPr lvl="0" algn="just">
              <a:spcBef>
                <a:spcPts val="0"/>
              </a:spcBef>
              <a:spcAft>
                <a:spcPts val="0"/>
              </a:spcAft>
            </a:pPr>
            <a:endParaRPr lang="el-GR" sz="1800" dirty="0">
              <a:ea typeface="Calibri" panose="020F0502020204030204" pitchFamily="34" charset="0"/>
              <a:cs typeface="Times New Roman" panose="02020603050405020304" pitchFamily="18" charset="0"/>
            </a:endParaRPr>
          </a:p>
          <a:p>
            <a:pPr lvl="0" algn="just">
              <a:spcBef>
                <a:spcPts val="0"/>
              </a:spcBef>
              <a:spcAft>
                <a:spcPts val="0"/>
              </a:spcAft>
            </a:pPr>
            <a:r>
              <a:rPr lang="el-GR" sz="1800" dirty="0">
                <a:ea typeface="Calibri" panose="020F0502020204030204" pitchFamily="34" charset="0"/>
                <a:cs typeface="Times New Roman" panose="02020603050405020304" pitchFamily="18" charset="0"/>
              </a:rPr>
              <a:t>β. Πώς αποτίμησαν οι συμμετέχοντες εκπαιδευτικοί τη μαθησιακή λειτουργία της </a:t>
            </a:r>
            <a:r>
              <a:rPr lang="el-GR" sz="1800" dirty="0">
                <a:solidFill>
                  <a:schemeClr val="accent1">
                    <a:lumMod val="50000"/>
                  </a:schemeClr>
                </a:solidFill>
                <a:ea typeface="Calibri" panose="020F0502020204030204" pitchFamily="34" charset="0"/>
                <a:cs typeface="Times New Roman" panose="02020603050405020304" pitchFamily="18" charset="0"/>
              </a:rPr>
              <a:t>κατάτμησης της ύλης σε μικρά πολυτροπικά και πολυμεσικά κείμενα </a:t>
            </a:r>
            <a:r>
              <a:rPr lang="el-GR" sz="1800" dirty="0">
                <a:ea typeface="Calibri" panose="020F0502020204030204" pitchFamily="34" charset="0"/>
                <a:cs typeface="Times New Roman" panose="02020603050405020304" pitchFamily="18" charset="0"/>
              </a:rPr>
              <a:t>που συνοδεύονται από εικόνες, διαδραστικά βίντεο, γραφήματα, πίνακες;  </a:t>
            </a:r>
          </a:p>
          <a:p>
            <a:pPr lvl="0" algn="just">
              <a:spcBef>
                <a:spcPts val="0"/>
              </a:spcBef>
              <a:spcAft>
                <a:spcPts val="0"/>
              </a:spcAft>
            </a:pPr>
            <a:endParaRPr lang="el-GR" sz="1800" dirty="0">
              <a:ea typeface="Calibri" panose="020F0502020204030204" pitchFamily="34" charset="0"/>
              <a:cs typeface="Times New Roman" panose="02020603050405020304" pitchFamily="18" charset="0"/>
            </a:endParaRPr>
          </a:p>
          <a:p>
            <a:pPr lvl="0" algn="just">
              <a:spcBef>
                <a:spcPts val="0"/>
              </a:spcBef>
              <a:spcAft>
                <a:spcPts val="0"/>
              </a:spcAft>
            </a:pPr>
            <a:r>
              <a:rPr lang="el-GR" sz="1800" dirty="0">
                <a:ea typeface="Calibri" panose="020F0502020204030204" pitchFamily="34" charset="0"/>
                <a:cs typeface="Times New Roman" panose="02020603050405020304" pitchFamily="18" charset="0"/>
              </a:rPr>
              <a:t>γ. Πώς αποτίμησαν οι συμμετέχοντες εκπαιδευτικοί το </a:t>
            </a:r>
            <a:r>
              <a:rPr lang="el-GR" sz="1800" dirty="0">
                <a:solidFill>
                  <a:schemeClr val="accent1">
                    <a:lumMod val="50000"/>
                  </a:schemeClr>
                </a:solidFill>
                <a:ea typeface="Calibri" panose="020F0502020204030204" pitchFamily="34" charset="0"/>
                <a:cs typeface="Times New Roman" panose="02020603050405020304" pitchFamily="18" charset="0"/>
              </a:rPr>
              <a:t>ύφος και τη γλώσσα γραφής</a:t>
            </a:r>
            <a:r>
              <a:rPr lang="el-GR" sz="1800" dirty="0">
                <a:ea typeface="Calibri" panose="020F0502020204030204" pitchFamily="34" charset="0"/>
                <a:cs typeface="Times New Roman" panose="02020603050405020304" pitchFamily="18" charset="0"/>
              </a:rPr>
              <a:t>;</a:t>
            </a:r>
          </a:p>
          <a:p>
            <a:pPr lvl="0" algn="just">
              <a:spcBef>
                <a:spcPts val="0"/>
              </a:spcBef>
              <a:spcAft>
                <a:spcPts val="0"/>
              </a:spcAft>
            </a:pPr>
            <a:endParaRPr lang="el-GR" sz="1800" dirty="0">
              <a:ea typeface="Calibri" panose="020F0502020204030204" pitchFamily="34" charset="0"/>
              <a:cs typeface="Times New Roman" panose="02020603050405020304" pitchFamily="18" charset="0"/>
            </a:endParaRPr>
          </a:p>
          <a:p>
            <a:pPr lvl="0" algn="just">
              <a:spcBef>
                <a:spcPts val="0"/>
              </a:spcBef>
              <a:spcAft>
                <a:spcPts val="0"/>
              </a:spcAft>
            </a:pPr>
            <a:r>
              <a:rPr lang="el-GR" sz="1800" dirty="0">
                <a:ea typeface="Calibri" panose="020F0502020204030204" pitchFamily="34" charset="0"/>
                <a:cs typeface="Times New Roman" panose="02020603050405020304" pitchFamily="18" charset="0"/>
              </a:rPr>
              <a:t>δ. Πώς αποτίμησαν οι συμμετέχοντες εκπαιδευτικοί τη μαθησιακή λειτουργία των </a:t>
            </a:r>
            <a:r>
              <a:rPr lang="el-GR" sz="1800" dirty="0">
                <a:solidFill>
                  <a:schemeClr val="accent1">
                    <a:lumMod val="50000"/>
                  </a:schemeClr>
                </a:solidFill>
                <a:ea typeface="Calibri" panose="020F0502020204030204" pitchFamily="34" charset="0"/>
                <a:cs typeface="Times New Roman" panose="02020603050405020304" pitchFamily="18" charset="0"/>
              </a:rPr>
              <a:t>δραστηριοτήτων και των ανατροφοδοτήσεων </a:t>
            </a:r>
            <a:r>
              <a:rPr lang="el-GR" sz="1800" dirty="0">
                <a:ea typeface="Calibri" panose="020F0502020204030204" pitchFamily="34" charset="0"/>
                <a:cs typeface="Times New Roman" panose="02020603050405020304" pitchFamily="18" charset="0"/>
              </a:rPr>
              <a:t>αυτών (δραστηριότητες αφόρμησης, εμπέδωσης, μελέτες περίπτωσης στηριγμένες στην εμπειρία τους);</a:t>
            </a:r>
          </a:p>
          <a:p>
            <a:pPr lvl="0" algn="just">
              <a:spcBef>
                <a:spcPts val="0"/>
              </a:spcBef>
              <a:spcAft>
                <a:spcPts val="0"/>
              </a:spcAft>
            </a:pPr>
            <a:endParaRPr lang="el-GR" sz="1800" dirty="0">
              <a:ea typeface="Calibri" panose="020F0502020204030204" pitchFamily="34" charset="0"/>
              <a:cs typeface="Times New Roman" panose="02020603050405020304" pitchFamily="18" charset="0"/>
            </a:endParaRPr>
          </a:p>
          <a:p>
            <a:pPr lvl="0" algn="just">
              <a:spcBef>
                <a:spcPts val="0"/>
              </a:spcBef>
              <a:spcAft>
                <a:spcPts val="0"/>
              </a:spcAft>
            </a:pPr>
            <a:r>
              <a:rPr lang="el-GR" sz="1800" dirty="0">
                <a:ea typeface="Calibri" panose="020F0502020204030204" pitchFamily="34" charset="0"/>
                <a:cs typeface="Times New Roman" panose="02020603050405020304" pitchFamily="18" charset="0"/>
              </a:rPr>
              <a:t>ε. Πώς αποτίμησαν οι συμμετέχοντες εκπαιδευτικοί </a:t>
            </a:r>
            <a:r>
              <a:rPr lang="el-GR" sz="1800" dirty="0">
                <a:solidFill>
                  <a:schemeClr val="accent1">
                    <a:lumMod val="50000"/>
                  </a:schemeClr>
                </a:solidFill>
                <a:ea typeface="Calibri" panose="020F0502020204030204" pitchFamily="34" charset="0"/>
                <a:cs typeface="Times New Roman" panose="02020603050405020304" pitchFamily="18" charset="0"/>
              </a:rPr>
              <a:t>τον χώρο Forum, </a:t>
            </a:r>
            <a:r>
              <a:rPr lang="el-GR" sz="1800" dirty="0">
                <a:ea typeface="Calibri" panose="020F0502020204030204" pitchFamily="34" charset="0"/>
                <a:cs typeface="Times New Roman" panose="02020603050405020304" pitchFamily="18" charset="0"/>
              </a:rPr>
              <a:t>ως χώρος εφαρμογής ασύγχρονης επικοινωνίας και αλληλεπίδρασης;</a:t>
            </a:r>
          </a:p>
          <a:p>
            <a:pPr lvl="0" algn="just">
              <a:lnSpc>
                <a:spcPct val="150000"/>
              </a:lnSpc>
              <a:spcBef>
                <a:spcPts val="1200"/>
              </a:spcBef>
              <a:spcAft>
                <a:spcPts val="1800"/>
              </a:spcAft>
            </a:pPr>
            <a:endParaRPr lang="el-GR"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75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Δομή της εργασίας</a:t>
            </a:r>
            <a:endParaRPr lang="el-GR" sz="3600" b="1" dirty="0"/>
          </a:p>
        </p:txBody>
      </p:sp>
      <p:sp>
        <p:nvSpPr>
          <p:cNvPr id="4" name="9 - Ορθογώνιο"/>
          <p:cNvSpPr/>
          <p:nvPr/>
        </p:nvSpPr>
        <p:spPr>
          <a:xfrm>
            <a:off x="827584" y="1556792"/>
            <a:ext cx="7199240" cy="4401205"/>
          </a:xfrm>
          <a:prstGeom prst="rect">
            <a:avLst/>
          </a:prstGeom>
        </p:spPr>
        <p:txBody>
          <a:bodyPr wrap="square">
            <a:spAutoFit/>
          </a:bodyPr>
          <a:lstStyle/>
          <a:p>
            <a:pPr marL="457200" indent="-457200">
              <a:buFont typeface="Arial" panose="020B0604020202020204" pitchFamily="34" charset="0"/>
              <a:buChar char="•"/>
            </a:pPr>
            <a:r>
              <a:rPr lang="el-GR" dirty="0">
                <a:solidFill>
                  <a:schemeClr val="bg1">
                    <a:lumMod val="50000"/>
                  </a:schemeClr>
                </a:solidFill>
              </a:rPr>
              <a:t>1.</a:t>
            </a:r>
            <a:r>
              <a:rPr lang="el-GR" dirty="0"/>
              <a:t> </a:t>
            </a:r>
            <a:r>
              <a:rPr lang="el-GR" dirty="0">
                <a:solidFill>
                  <a:schemeClr val="bg1">
                    <a:lumMod val="50000"/>
                  </a:schemeClr>
                </a:solidFill>
              </a:rPr>
              <a:t>Σκοπός της εργασίας</a:t>
            </a:r>
          </a:p>
          <a:p>
            <a:pPr marL="457200" indent="-457200">
              <a:buFont typeface="Arial" panose="020B0604020202020204" pitchFamily="34" charset="0"/>
              <a:buChar char="•"/>
            </a:pPr>
            <a:r>
              <a:rPr lang="el-GR" dirty="0">
                <a:solidFill>
                  <a:schemeClr val="bg1">
                    <a:lumMod val="50000"/>
                  </a:schemeClr>
                </a:solidFill>
              </a:rPr>
              <a:t>2. Συνεισφορά της Διπλωματικής</a:t>
            </a:r>
          </a:p>
          <a:p>
            <a:pPr marL="457200" indent="-457200">
              <a:buFont typeface="Arial" panose="020B0604020202020204" pitchFamily="34" charset="0"/>
              <a:buChar char="•"/>
            </a:pPr>
            <a:r>
              <a:rPr lang="el-GR" dirty="0">
                <a:solidFill>
                  <a:schemeClr val="bg1">
                    <a:lumMod val="50000"/>
                  </a:schemeClr>
                </a:solidFill>
              </a:rPr>
              <a:t>3. Ερευνητικά ερωτήματα</a:t>
            </a:r>
          </a:p>
          <a:p>
            <a:pPr marL="457200" indent="-457200">
              <a:buFont typeface="Arial" panose="020B0604020202020204" pitchFamily="34" charset="0"/>
              <a:buChar char="•"/>
            </a:pPr>
            <a:r>
              <a:rPr lang="el-GR" dirty="0">
                <a:solidFill>
                  <a:schemeClr val="bg1">
                    <a:lumMod val="50000"/>
                  </a:schemeClr>
                </a:solidFill>
              </a:rPr>
              <a:t>4. Δομή της παρουσίασης</a:t>
            </a:r>
          </a:p>
          <a:p>
            <a:pPr marL="457200" indent="-457200">
              <a:buFont typeface="Arial" panose="020B0604020202020204" pitchFamily="34" charset="0"/>
              <a:buChar char="•"/>
            </a:pPr>
            <a:r>
              <a:rPr lang="el-GR" dirty="0"/>
              <a:t>5. </a:t>
            </a:r>
            <a:r>
              <a:rPr lang="el-GR" b="1" dirty="0"/>
              <a:t>Θεωρητικό πλαίσιο</a:t>
            </a:r>
          </a:p>
          <a:p>
            <a:pPr marL="457200" indent="-457200">
              <a:buFont typeface="Arial" panose="020B0604020202020204" pitchFamily="34" charset="0"/>
              <a:buChar char="•"/>
            </a:pPr>
            <a:r>
              <a:rPr lang="el-GR" dirty="0">
                <a:solidFill>
                  <a:schemeClr val="bg1">
                    <a:lumMod val="50000"/>
                  </a:schemeClr>
                </a:solidFill>
              </a:rPr>
              <a:t>6. Ανάπτυξη εκπαιδευτικού υλικού</a:t>
            </a:r>
          </a:p>
          <a:p>
            <a:pPr marL="457200" indent="-457200">
              <a:buFont typeface="Arial" panose="020B0604020202020204" pitchFamily="34" charset="0"/>
              <a:buChar char="•"/>
            </a:pPr>
            <a:r>
              <a:rPr lang="el-GR" dirty="0">
                <a:solidFill>
                  <a:schemeClr val="bg1">
                    <a:lumMod val="50000"/>
                  </a:schemeClr>
                </a:solidFill>
              </a:rPr>
              <a:t>7. Μεθοδολογία της έρευνας- δείγμα της έρευνας- μέθοδοι συλλογής δεδομένων</a:t>
            </a:r>
          </a:p>
          <a:p>
            <a:pPr marL="457200" indent="-457200">
              <a:buFont typeface="Arial" panose="020B0604020202020204" pitchFamily="34" charset="0"/>
              <a:buChar char="•"/>
            </a:pPr>
            <a:r>
              <a:rPr lang="el-GR" dirty="0">
                <a:solidFill>
                  <a:schemeClr val="bg1">
                    <a:lumMod val="50000"/>
                  </a:schemeClr>
                </a:solidFill>
              </a:rPr>
              <a:t>8. Αποτελέσματα - Συμπεράσματα</a:t>
            </a:r>
          </a:p>
          <a:p>
            <a:pPr marL="457200" indent="-457200">
              <a:buFont typeface="Arial" panose="020B0604020202020204" pitchFamily="34" charset="0"/>
              <a:buChar char="•"/>
            </a:pPr>
            <a:r>
              <a:rPr lang="el-GR" dirty="0">
                <a:solidFill>
                  <a:schemeClr val="bg1">
                    <a:lumMod val="50000"/>
                  </a:schemeClr>
                </a:solidFill>
              </a:rPr>
              <a:t>9. Προτάσεις</a:t>
            </a:r>
          </a:p>
          <a:p>
            <a:endParaRPr lang="el-GR" sz="3200" dirty="0"/>
          </a:p>
        </p:txBody>
      </p:sp>
    </p:spTree>
    <p:extLst>
      <p:ext uri="{BB962C8B-B14F-4D97-AF65-F5344CB8AC3E}">
        <p14:creationId xmlns:p14="http://schemas.microsoft.com/office/powerpoint/2010/main" val="136889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40432" y="404664"/>
            <a:ext cx="7199240" cy="576064"/>
          </a:xfrm>
        </p:spPr>
        <p:txBody>
          <a:bodyPr>
            <a:noAutofit/>
          </a:bodyPr>
          <a:lstStyle/>
          <a:p>
            <a:r>
              <a:rPr lang="el-GR" sz="2400" dirty="0"/>
              <a:t>5. Θεωρητικό Πλαίσιο (1/5)</a:t>
            </a:r>
            <a:endParaRPr lang="el-GR" sz="2400" b="1" dirty="0"/>
          </a:p>
        </p:txBody>
      </p:sp>
      <p:grpSp>
        <p:nvGrpSpPr>
          <p:cNvPr id="5" name="Ομάδα 4">
            <a:extLst>
              <a:ext uri="{FF2B5EF4-FFF2-40B4-BE49-F238E27FC236}">
                <a16:creationId xmlns:a16="http://schemas.microsoft.com/office/drawing/2014/main" id="{B59DE043-44A4-4468-AD1F-8DF9D75B4290}"/>
              </a:ext>
            </a:extLst>
          </p:cNvPr>
          <p:cNvGrpSpPr/>
          <p:nvPr/>
        </p:nvGrpSpPr>
        <p:grpSpPr>
          <a:xfrm>
            <a:off x="755576" y="1340768"/>
            <a:ext cx="7506268" cy="417200"/>
            <a:chOff x="0" y="48085"/>
            <a:chExt cx="7506268" cy="648072"/>
          </a:xfrm>
        </p:grpSpPr>
        <p:sp>
          <p:nvSpPr>
            <p:cNvPr id="6" name="Ορθογώνιο: Στρογγύλεμα γωνιών 5">
              <a:extLst>
                <a:ext uri="{FF2B5EF4-FFF2-40B4-BE49-F238E27FC236}">
                  <a16:creationId xmlns:a16="http://schemas.microsoft.com/office/drawing/2014/main" id="{33142A7E-C1A4-46AE-B906-254B52224267}"/>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7" name="Ορθογώνιο: Στρογγύλεμα γωνιών 4">
              <a:extLst>
                <a:ext uri="{FF2B5EF4-FFF2-40B4-BE49-F238E27FC236}">
                  <a16:creationId xmlns:a16="http://schemas.microsoft.com/office/drawing/2014/main" id="{2A32423B-55EE-4D6D-AF7C-1CE6724B68D0}"/>
                </a:ext>
              </a:extLst>
            </p:cNvPr>
            <p:cNvSpPr txBox="1"/>
            <p:nvPr/>
          </p:nvSpPr>
          <p:spPr>
            <a:xfrm>
              <a:off x="44578" y="92663"/>
              <a:ext cx="7417112" cy="603494"/>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b="1" kern="1200" dirty="0">
                  <a:latin typeface="Times New Roman" panose="02020603050405020304" pitchFamily="18" charset="0"/>
                  <a:cs typeface="Times New Roman" panose="02020603050405020304" pitchFamily="18" charset="0"/>
                </a:rPr>
                <a:t>Εκπαιδευτικό Υλικό</a:t>
              </a:r>
            </a:p>
          </p:txBody>
        </p:sp>
      </p:grpSp>
      <p:graphicFrame>
        <p:nvGraphicFramePr>
          <p:cNvPr id="8" name="Πίνακας 7">
            <a:extLst>
              <a:ext uri="{FF2B5EF4-FFF2-40B4-BE49-F238E27FC236}">
                <a16:creationId xmlns:a16="http://schemas.microsoft.com/office/drawing/2014/main" id="{5E301456-C43E-49B1-9D5A-B1A115D0E348}"/>
              </a:ext>
            </a:extLst>
          </p:cNvPr>
          <p:cNvGraphicFramePr>
            <a:graphicFrameLocks noGrp="1"/>
          </p:cNvGraphicFramePr>
          <p:nvPr>
            <p:extLst>
              <p:ext uri="{D42A27DB-BD31-4B8C-83A1-F6EECF244321}">
                <p14:modId xmlns:p14="http://schemas.microsoft.com/office/powerpoint/2010/main" val="1518510234"/>
              </p:ext>
            </p:extLst>
          </p:nvPr>
        </p:nvGraphicFramePr>
        <p:xfrm>
          <a:off x="796289" y="1862939"/>
          <a:ext cx="7839518" cy="1554480"/>
        </p:xfrm>
        <a:graphic>
          <a:graphicData uri="http://schemas.openxmlformats.org/drawingml/2006/table">
            <a:tbl>
              <a:tblPr firstRow="1" bandRow="1">
                <a:tableStyleId>{5C22544A-7EE6-4342-B048-85BDC9FD1C3A}</a:tableStyleId>
              </a:tblPr>
              <a:tblGrid>
                <a:gridCol w="7839518">
                  <a:extLst>
                    <a:ext uri="{9D8B030D-6E8A-4147-A177-3AD203B41FA5}">
                      <a16:colId xmlns:a16="http://schemas.microsoft.com/office/drawing/2014/main" val="1508350326"/>
                    </a:ext>
                  </a:extLst>
                </a:gridCol>
              </a:tblGrid>
              <a:tr h="370840">
                <a:tc>
                  <a:txBody>
                    <a:bodyPr/>
                    <a:lstStyle/>
                    <a:p>
                      <a:pPr marL="285750" indent="-285750" algn="just">
                        <a:buFont typeface="Wingdings" panose="05000000000000000000" pitchFamily="2" charset="2"/>
                        <a:buChar char="ü"/>
                      </a:pPr>
                      <a:r>
                        <a:rPr lang="el-GR" sz="1600" b="0" i="0" u="none" strike="noStrike" baseline="0" dirty="0">
                          <a:solidFill>
                            <a:schemeClr val="tx1"/>
                          </a:solidFill>
                          <a:latin typeface="Times New Roman" panose="02020603050405020304" pitchFamily="18" charset="0"/>
                        </a:rPr>
                        <a:t>Ο Λιοναράκης (2001) παρατηρεί ότι τον </a:t>
                      </a:r>
                      <a:r>
                        <a:rPr lang="el-GR" sz="1600" b="1" i="0" u="none" strike="noStrike" baseline="0" dirty="0">
                          <a:solidFill>
                            <a:schemeClr val="accent1">
                              <a:lumMod val="50000"/>
                            </a:schemeClr>
                          </a:solidFill>
                          <a:latin typeface="Times New Roman" panose="02020603050405020304" pitchFamily="18" charset="0"/>
                        </a:rPr>
                        <a:t>διδακτικό ρόλο του διδάσκοντα</a:t>
                      </a:r>
                      <a:r>
                        <a:rPr lang="el-GR" sz="1600" b="0" i="0" u="none" strike="noStrike" baseline="0" dirty="0">
                          <a:solidFill>
                            <a:schemeClr val="tx1"/>
                          </a:solidFill>
                          <a:latin typeface="Times New Roman" panose="02020603050405020304" pitchFamily="18" charset="0"/>
                        </a:rPr>
                        <a:t>, στην Εξ Αποστάσεως και Ανοικτή εκπαίδευση (ΕξΑΕ) τον αναλαμβάνει το εκπαιδευτικό υλικό. Επιβάλλεται να έχει χαρακτηριστικά, τα οποία θα γεφυρώνουν τη γεωγραφική απόσταση εκπαιδευομένων και διδακτικού προσωπικού και ταυτόχρονα θα πρέπει να ευνοεί την ανάπτυξη συνθηκών αλληλεπίδρασης και ιδιαίτερης επικοινωνίας των εκπαιδευομένων και των διδασκόντων. </a:t>
                      </a:r>
                      <a:endParaRPr lang="el-GR" sz="1600" b="0" dirty="0">
                        <a:solidFill>
                          <a:schemeClr val="tx1"/>
                        </a:solidFill>
                      </a:endParaRPr>
                    </a:p>
                  </a:txBody>
                  <a:tcPr>
                    <a:solidFill>
                      <a:schemeClr val="bg1"/>
                    </a:solidFill>
                  </a:tcPr>
                </a:tc>
                <a:extLst>
                  <a:ext uri="{0D108BD9-81ED-4DB2-BD59-A6C34878D82A}">
                    <a16:rowId xmlns:a16="http://schemas.microsoft.com/office/drawing/2014/main" val="2119280384"/>
                  </a:ext>
                </a:extLst>
              </a:tr>
            </a:tbl>
          </a:graphicData>
        </a:graphic>
      </p:graphicFrame>
      <p:grpSp>
        <p:nvGrpSpPr>
          <p:cNvPr id="9" name="Ομάδα 8">
            <a:extLst>
              <a:ext uri="{FF2B5EF4-FFF2-40B4-BE49-F238E27FC236}">
                <a16:creationId xmlns:a16="http://schemas.microsoft.com/office/drawing/2014/main" id="{AE706AA4-B123-47BB-B1AA-5A87A250E044}"/>
              </a:ext>
            </a:extLst>
          </p:cNvPr>
          <p:cNvGrpSpPr/>
          <p:nvPr/>
        </p:nvGrpSpPr>
        <p:grpSpPr>
          <a:xfrm>
            <a:off x="971600" y="3463919"/>
            <a:ext cx="7506268" cy="461744"/>
            <a:chOff x="0" y="48085"/>
            <a:chExt cx="7506268" cy="648072"/>
          </a:xfrm>
        </p:grpSpPr>
        <p:sp>
          <p:nvSpPr>
            <p:cNvPr id="10" name="Ορθογώνιο: Στρογγύλεμα γωνιών 9">
              <a:extLst>
                <a:ext uri="{FF2B5EF4-FFF2-40B4-BE49-F238E27FC236}">
                  <a16:creationId xmlns:a16="http://schemas.microsoft.com/office/drawing/2014/main" id="{BF0B2F2A-BCB8-4B21-86D4-60614393A29E}"/>
                </a:ext>
              </a:extLst>
            </p:cNvPr>
            <p:cNvSpPr/>
            <p:nvPr/>
          </p:nvSpPr>
          <p:spPr>
            <a:xfrm>
              <a:off x="0" y="48085"/>
              <a:ext cx="7506268" cy="648072"/>
            </a:xfrm>
            <a:prstGeom prst="roundRect">
              <a:avLst/>
            </a:prstGeom>
          </p:spPr>
          <p:style>
            <a:lnRef idx="1">
              <a:schemeClr val="accent1"/>
            </a:lnRef>
            <a:fillRef idx="2">
              <a:schemeClr val="accent1"/>
            </a:fillRef>
            <a:effectRef idx="1">
              <a:schemeClr val="accent1"/>
            </a:effectRef>
            <a:fontRef idx="minor">
              <a:schemeClr val="dk1"/>
            </a:fontRef>
          </p:style>
        </p:sp>
        <p:sp>
          <p:nvSpPr>
            <p:cNvPr id="11" name="Ορθογώνιο: Στρογγύλεμα γωνιών 4">
              <a:extLst>
                <a:ext uri="{FF2B5EF4-FFF2-40B4-BE49-F238E27FC236}">
                  <a16:creationId xmlns:a16="http://schemas.microsoft.com/office/drawing/2014/main" id="{FAB44B86-A88A-4561-9558-816FF4B83088}"/>
                </a:ext>
              </a:extLst>
            </p:cNvPr>
            <p:cNvSpPr txBox="1"/>
            <p:nvPr/>
          </p:nvSpPr>
          <p:spPr>
            <a:xfrm>
              <a:off x="44578" y="92663"/>
              <a:ext cx="7417112" cy="603494"/>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b="1" kern="1200" dirty="0">
                  <a:latin typeface="Times New Roman" panose="02020603050405020304" pitchFamily="18" charset="0"/>
                  <a:cs typeface="Times New Roman" panose="02020603050405020304" pitchFamily="18" charset="0"/>
                </a:rPr>
                <a:t>Αξιολόγηση Εκπαιδευτικού Υλικού</a:t>
              </a:r>
            </a:p>
          </p:txBody>
        </p:sp>
      </p:grpSp>
      <p:graphicFrame>
        <p:nvGraphicFramePr>
          <p:cNvPr id="12" name="Πίνακας 11">
            <a:extLst>
              <a:ext uri="{FF2B5EF4-FFF2-40B4-BE49-F238E27FC236}">
                <a16:creationId xmlns:a16="http://schemas.microsoft.com/office/drawing/2014/main" id="{60675A7B-FAC5-4945-8A48-DF9DF6D84F55}"/>
              </a:ext>
            </a:extLst>
          </p:cNvPr>
          <p:cNvGraphicFramePr>
            <a:graphicFrameLocks noGrp="1"/>
          </p:cNvGraphicFramePr>
          <p:nvPr>
            <p:extLst>
              <p:ext uri="{D42A27DB-BD31-4B8C-83A1-F6EECF244321}">
                <p14:modId xmlns:p14="http://schemas.microsoft.com/office/powerpoint/2010/main" val="1546612231"/>
              </p:ext>
            </p:extLst>
          </p:nvPr>
        </p:nvGraphicFramePr>
        <p:xfrm>
          <a:off x="755576" y="3982198"/>
          <a:ext cx="7839518" cy="2712720"/>
        </p:xfrm>
        <a:graphic>
          <a:graphicData uri="http://schemas.openxmlformats.org/drawingml/2006/table">
            <a:tbl>
              <a:tblPr firstRow="1" bandRow="1">
                <a:tableStyleId>{5C22544A-7EE6-4342-B048-85BDC9FD1C3A}</a:tableStyleId>
              </a:tblPr>
              <a:tblGrid>
                <a:gridCol w="7839518">
                  <a:extLst>
                    <a:ext uri="{9D8B030D-6E8A-4147-A177-3AD203B41FA5}">
                      <a16:colId xmlns:a16="http://schemas.microsoft.com/office/drawing/2014/main" val="1508350326"/>
                    </a:ext>
                  </a:extLst>
                </a:gridCol>
              </a:tblGrid>
              <a:tr h="370840">
                <a:tc>
                  <a:txBody>
                    <a:bodyPr/>
                    <a:lstStyle/>
                    <a:p>
                      <a:pPr marL="285750" indent="-285750" algn="just">
                        <a:buFont typeface="Wingdings" panose="05000000000000000000" pitchFamily="2" charset="2"/>
                        <a:buChar char="ü"/>
                      </a:pPr>
                      <a:r>
                        <a:rPr lang="el-GR" sz="1600" b="1" i="0" u="none" strike="noStrike" baseline="0" dirty="0">
                          <a:solidFill>
                            <a:schemeClr val="accent1">
                              <a:lumMod val="50000"/>
                            </a:schemeClr>
                          </a:solidFill>
                          <a:latin typeface="Times New Roman" panose="02020603050405020304" pitchFamily="18" charset="0"/>
                        </a:rPr>
                        <a:t>Τομείς που αξιολογούνται </a:t>
                      </a:r>
                      <a:r>
                        <a:rPr lang="el-GR" sz="1600" b="0" i="0" u="none" strike="noStrike" baseline="0" dirty="0">
                          <a:solidFill>
                            <a:srgbClr val="000000"/>
                          </a:solidFill>
                          <a:latin typeface="Times New Roman" panose="02020603050405020304" pitchFamily="18" charset="0"/>
                        </a:rPr>
                        <a:t>είναι η συνέπεια διδακτικών στόχων και εκπαιδευτικού περιεχομένου, η ποιότητα πλοήγησης, η ποιότητα της αλληλεπίδρασης, η αισθητική του αρτιότητα και η επιστημονική του επάρκεια. </a:t>
                      </a:r>
                    </a:p>
                    <a:p>
                      <a:pPr marL="285750" indent="-285750" algn="just">
                        <a:buFont typeface="Wingdings" panose="05000000000000000000" pitchFamily="2" charset="2"/>
                        <a:buChar char="ü"/>
                      </a:pPr>
                      <a:r>
                        <a:rPr lang="el-GR" sz="1600" b="1" i="0" u="none" strike="noStrike" baseline="0" dirty="0">
                          <a:solidFill>
                            <a:schemeClr val="accent1">
                              <a:lumMod val="50000"/>
                            </a:schemeClr>
                          </a:solidFill>
                          <a:latin typeface="Times New Roman" panose="02020603050405020304" pitchFamily="18" charset="0"/>
                        </a:rPr>
                        <a:t>Οι άξονες αξιολόγησης </a:t>
                      </a:r>
                      <a:r>
                        <a:rPr lang="el-GR" sz="1600" b="0" i="0" u="none" strike="noStrike" baseline="0" dirty="0">
                          <a:solidFill>
                            <a:srgbClr val="000000"/>
                          </a:solidFill>
                          <a:latin typeface="Times New Roman" panose="02020603050405020304" pitchFamily="18" charset="0"/>
                        </a:rPr>
                        <a:t>σχετίζονται με τις διευκολύνσεις που παρέχει το εκπαιδευτικό υλικό, ως προς τη μελέτη του επιμορφούμενου, με το ανεπτυγμένο ή μη περιβάλλον αλληλεπίδρασης, με την ορθότητα και την καταλληλότητα του λόγου, με την ύπαρξη ή μη δραστηριοτήτων και ασκήσεων αυτοαξιολόγησης, με το είδος της ανατροφοδότησης (εμψυχωτική ή αυστηρή) και με την αυτονομία που παρέχεται ως προς τον τρόπο και τον χρόνο μελέτης, λόγου χάρη η ύπαρξη χρονοδιαγράμματος, οδηγού μελέτης κ.τ.λ.</a:t>
                      </a:r>
                    </a:p>
                    <a:p>
                      <a:pPr marL="285750" indent="-285750" algn="just">
                        <a:buFont typeface="Wingdings" panose="05000000000000000000" pitchFamily="2" charset="2"/>
                        <a:buChar char="ü"/>
                      </a:pPr>
                      <a:endParaRPr lang="el-GR" sz="1600" b="0" i="0" u="none" strike="noStrike" baseline="0" dirty="0">
                        <a:solidFill>
                          <a:srgbClr val="000000"/>
                        </a:solidFill>
                        <a:latin typeface="Times New Roman" panose="02020603050405020304" pitchFamily="18" charset="0"/>
                      </a:endParaRPr>
                    </a:p>
                    <a:p>
                      <a:pPr marL="0" indent="0" algn="just">
                        <a:buFont typeface="Wingdings" panose="05000000000000000000" pitchFamily="2" charset="2"/>
                        <a:buNone/>
                      </a:pPr>
                      <a:r>
                        <a:rPr lang="el-GR" sz="1200" b="0" i="0" u="none" strike="noStrike" baseline="0" dirty="0">
                          <a:solidFill>
                            <a:srgbClr val="000000"/>
                          </a:solidFill>
                          <a:latin typeface="Times New Roman" panose="02020603050405020304" pitchFamily="18" charset="0"/>
                        </a:rPr>
                        <a:t> (Παναγιωτακόπουλος &amp; συν., 2012) </a:t>
                      </a:r>
                      <a:endParaRPr lang="el-GR" sz="1200" b="0" dirty="0">
                        <a:solidFill>
                          <a:schemeClr val="tx1"/>
                        </a:solidFill>
                      </a:endParaRPr>
                    </a:p>
                  </a:txBody>
                  <a:tcPr>
                    <a:solidFill>
                      <a:schemeClr val="bg1"/>
                    </a:solidFill>
                  </a:tcPr>
                </a:tc>
                <a:extLst>
                  <a:ext uri="{0D108BD9-81ED-4DB2-BD59-A6C34878D82A}">
                    <a16:rowId xmlns:a16="http://schemas.microsoft.com/office/drawing/2014/main" val="2119280384"/>
                  </a:ext>
                </a:extLst>
              </a:tr>
            </a:tbl>
          </a:graphicData>
        </a:graphic>
      </p:graphicFrame>
    </p:spTree>
    <p:extLst>
      <p:ext uri="{BB962C8B-B14F-4D97-AF65-F5344CB8AC3E}">
        <p14:creationId xmlns:p14="http://schemas.microsoft.com/office/powerpoint/2010/main" val="243370897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4411</TotalTime>
  <Words>5139</Words>
  <Application>Microsoft Office PowerPoint</Application>
  <PresentationFormat>Προβολή στην οθόνη (4:3)</PresentationFormat>
  <Paragraphs>449</Paragraphs>
  <Slides>55</Slides>
  <Notes>30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55</vt:i4>
      </vt:variant>
    </vt:vector>
  </HeadingPairs>
  <TitlesOfParts>
    <vt:vector size="62" baseType="lpstr">
      <vt:lpstr>Arial</vt:lpstr>
      <vt:lpstr>Book Antiqua</vt:lpstr>
      <vt:lpstr>Calibri</vt:lpstr>
      <vt:lpstr>Calibri Light</vt:lpstr>
      <vt:lpstr>Times New Roman</vt:lpstr>
      <vt:lpstr>Wingdings</vt:lpstr>
      <vt:lpstr>Θέμα του Office</vt:lpstr>
      <vt:lpstr>  </vt:lpstr>
      <vt:lpstr>Πρόγραμμα Μεταπτυχιακών Σπουδών:  «Επιστήμες της Αγωγής - Εξ Αποστάσεως Εκπαίδευση  με την χρήση των ΤΠΕ (e-Learning)»</vt:lpstr>
      <vt:lpstr>1. Σκοπός</vt:lpstr>
      <vt:lpstr>2. Συνεισφορά της διπλωματικής</vt:lpstr>
      <vt:lpstr>3. Ερευνητικά Ερωτήματα (1/3)</vt:lpstr>
      <vt:lpstr>3. Ερευνητικά Ερωτήματα (2/3)</vt:lpstr>
      <vt:lpstr>3. Ερευνητικά Ερωτήματα (3/3)</vt:lpstr>
      <vt:lpstr>4. Δομή της εργασίας</vt:lpstr>
      <vt:lpstr>5. Θεωρητικό Πλαίσιο (1/5)</vt:lpstr>
      <vt:lpstr>5. Θεωρητικό Πλαίσιο (2/5)</vt:lpstr>
      <vt:lpstr>5. Θεωρητικό Πλαίσιο (3/5)</vt:lpstr>
      <vt:lpstr>5. Θεωρητικό Πλαίσιο (4/5)</vt:lpstr>
      <vt:lpstr>5. Θεωρητικό Πλαίσιο (5/5)</vt:lpstr>
      <vt:lpstr> Δομή της εργασίας</vt:lpstr>
      <vt:lpstr> 6. Παραγόμενο εκπαιδευτικό υλικό (1/16)</vt:lpstr>
      <vt:lpstr> 6. Παραγόμενο εκπαιδευτικό υλικό (2/16)</vt:lpstr>
      <vt:lpstr> 6. Παραγόμενο εκπαιδευτικό υλικό (3/16)</vt:lpstr>
      <vt:lpstr> 6. Παραγόμενο εκπαιδευτικό υλικό (4/16)</vt:lpstr>
      <vt:lpstr> 6. Παραγόμενο εκπαιδευτικό υλικό (5/16)</vt:lpstr>
      <vt:lpstr> 6. Παραγόμενο εκπαιδευτικό υλικό (6/16)</vt:lpstr>
      <vt:lpstr> 6. Παραγόμενο εκπαιδευτικό υλικό (7/16)</vt:lpstr>
      <vt:lpstr> 6. Παραγόμενο εκπαιδευτικό υλικό (8/16)</vt:lpstr>
      <vt:lpstr> 6. Παραγόμενο εκπαιδευτικό υλικό (9/16)</vt:lpstr>
      <vt:lpstr> 6. Παραγόμενο εκπαιδευτικό υλικό (10/16)</vt:lpstr>
      <vt:lpstr> 6. Παραγόμενο εκπαιδευτικό υλικό (11/16)</vt:lpstr>
      <vt:lpstr> 6. Παραγόμενο εκπαιδευτικό υλικό (12/16)</vt:lpstr>
      <vt:lpstr> 6. Παραγόμενο εκπαιδευτικό υλικό (13/16)</vt:lpstr>
      <vt:lpstr> 6. Παραγόμενο εκπαιδευτικό υλικό (14/16)</vt:lpstr>
      <vt:lpstr> 6. Παραγόμενο εκπαιδευτικό υλικό (15/16)</vt:lpstr>
      <vt:lpstr> 6. Παραγόμενο εκπαιδευτικό υλικό (16/16)</vt:lpstr>
      <vt:lpstr> Δομή της εργασίας</vt:lpstr>
      <vt:lpstr>7. Μεθοδολογία (1/4)</vt:lpstr>
      <vt:lpstr>7. Μεθοδολογία (2/4)</vt:lpstr>
      <vt:lpstr>7. Μεθοδολογία (3/4)</vt:lpstr>
      <vt:lpstr>7. Μεθοδολογία (4/4)</vt:lpstr>
      <vt:lpstr> Δομή της εργασίας</vt:lpstr>
      <vt:lpstr>8. Αποτελέσματα - Κύρια ευρήματα (1/6)   </vt:lpstr>
      <vt:lpstr>8. Αποτελέσματα - Κύρια ευρήματα (2/6)   </vt:lpstr>
      <vt:lpstr>8. Αποτελέσματα - Κύρια ευρήματα (3/6)   </vt:lpstr>
      <vt:lpstr>8. Αποτελέσματα - Κύρια ευρήματα (4/6)   </vt:lpstr>
      <vt:lpstr>8. Αποτελέσματα - Κύρια ευρήματα (5/6)   </vt:lpstr>
      <vt:lpstr>8. Αποτελέσματα - Κύρια ευρήματα (6/6)   </vt:lpstr>
      <vt:lpstr>8. Συμπεράσματα (1/5)  </vt:lpstr>
      <vt:lpstr>8. Συμπεράσματα (2/5)  </vt:lpstr>
      <vt:lpstr>8. Συμπεράσματα (3/5)   </vt:lpstr>
      <vt:lpstr>8. Συμπεράσματα (4/5)   </vt:lpstr>
      <vt:lpstr>8. Συμπεράσματα (5/5)   </vt:lpstr>
      <vt:lpstr> Δομή της εργασίας</vt:lpstr>
      <vt:lpstr>        9. Προτάσεις/ Περιορισμοί/ Εμπόδια  </vt:lpstr>
      <vt:lpstr>Παρουσίαση του PowerPoint</vt:lpstr>
      <vt:lpstr>         Βιβλιογραφικές Αναφορές   </vt:lpstr>
      <vt:lpstr>         Βιβλιογραφικές Αναφορές   </vt:lpstr>
      <vt:lpstr>         Βιβλιογραφικές Αναφορές  </vt:lpstr>
      <vt:lpstr>         Βιβλιογραφικές Αναφορές  </vt:lpstr>
      <vt:lpstr>         Βιβλιογραφικές Αναφορές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kostas</cp:lastModifiedBy>
  <cp:revision>1733</cp:revision>
  <dcterms:created xsi:type="dcterms:W3CDTF">2003-10-16T17:37:47Z</dcterms:created>
  <dcterms:modified xsi:type="dcterms:W3CDTF">2019-04-12T13:24:16Z</dcterms:modified>
</cp:coreProperties>
</file>