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Lst>
  <p:notesMasterIdLst>
    <p:notesMasterId r:id="rId20"/>
  </p:notesMasterIdLst>
  <p:sldIdLst>
    <p:sldId id="1482" r:id="rId2"/>
    <p:sldId id="2013" r:id="rId3"/>
    <p:sldId id="2021" r:id="rId4"/>
    <p:sldId id="2028" r:id="rId5"/>
    <p:sldId id="2014" r:id="rId6"/>
    <p:sldId id="2027" r:id="rId7"/>
    <p:sldId id="2020" r:id="rId8"/>
    <p:sldId id="2023" r:id="rId9"/>
    <p:sldId id="2024" r:id="rId10"/>
    <p:sldId id="2029" r:id="rId11"/>
    <p:sldId id="2030" r:id="rId12"/>
    <p:sldId id="2031" r:id="rId13"/>
    <p:sldId id="2036" r:id="rId14"/>
    <p:sldId id="2035" r:id="rId15"/>
    <p:sldId id="2032" r:id="rId16"/>
    <p:sldId id="2033" r:id="rId17"/>
    <p:sldId id="2034" r:id="rId18"/>
    <p:sldId id="2019" r:id="rId19"/>
  </p:sldIdLst>
  <p:sldSz cx="9144000" cy="6858000" type="screen4x3"/>
  <p:notesSz cx="6858000" cy="973455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p15="http://schemas.microsoft.com/office/powerpoint/2012/main" xmlns=""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0CCAF"/>
    <a:srgbClr val="FFA54B"/>
    <a:srgbClr val="FFFFCC"/>
    <a:srgbClr val="931B1B"/>
    <a:srgbClr val="EDBE9B"/>
    <a:srgbClr val="ADDB7B"/>
    <a:srgbClr val="F4F694"/>
    <a:srgbClr val="FFAD5B"/>
    <a:srgbClr val="FF9933"/>
    <a:srgbClr val="FFFF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58" autoAdjust="0"/>
    <p:restoredTop sz="89528" autoAdjust="0"/>
  </p:normalViewPr>
  <p:slideViewPr>
    <p:cSldViewPr>
      <p:cViewPr varScale="1">
        <p:scale>
          <a:sx n="75" d="100"/>
          <a:sy n="75" d="100"/>
        </p:scale>
        <p:origin x="-634" y="-82"/>
      </p:cViewPr>
      <p:guideLst>
        <p:guide orient="horz" pos="2160"/>
        <p:guide pos="2880"/>
      </p:guideLst>
    </p:cSldViewPr>
  </p:slideViewPr>
  <p:outlineViewPr>
    <p:cViewPr>
      <p:scale>
        <a:sx n="75" d="100"/>
        <a:sy n="75" d="100"/>
      </p:scale>
      <p:origin x="0" y="8959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jpeg"/><Relationship Id="rId4" Type="http://schemas.openxmlformats.org/officeDocument/2006/relationships/image" Target="../media/image17.jpeg"/></Relationships>
</file>

<file path=ppt/diagrams/_rels/data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jpeg"/><Relationship Id="rId4" Type="http://schemas.openxmlformats.org/officeDocument/2006/relationships/image" Target="../media/image1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6380F2-221D-4909-A28F-01EF2E16C59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39E723D5-4887-412A-A7CB-40479055313F}">
      <dgm:prSet custT="1"/>
      <dgm:spPr/>
      <dgm:t>
        <a:bodyPr/>
        <a:lstStyle/>
        <a:p>
          <a:pPr rtl="0"/>
          <a:r>
            <a:rPr lang="el-GR" sz="2400" dirty="0" smtClean="0"/>
            <a:t>Εισαγωγή</a:t>
          </a:r>
          <a:endParaRPr lang="el-GR" sz="2400" dirty="0"/>
        </a:p>
      </dgm:t>
    </dgm:pt>
    <dgm:pt modelId="{CFE8CAFB-D99D-4998-ACD4-A8AA4EDA72A2}" type="parTrans" cxnId="{C959E8DB-1E33-4B71-ABAC-368CCCA0B311}">
      <dgm:prSet/>
      <dgm:spPr/>
      <dgm:t>
        <a:bodyPr/>
        <a:lstStyle/>
        <a:p>
          <a:endParaRPr lang="el-GR" sz="2400"/>
        </a:p>
      </dgm:t>
    </dgm:pt>
    <dgm:pt modelId="{94781BEF-5C2F-4605-BA6F-04AECA30E1AD}" type="sibTrans" cxnId="{C959E8DB-1E33-4B71-ABAC-368CCCA0B311}">
      <dgm:prSet/>
      <dgm:spPr/>
      <dgm:t>
        <a:bodyPr/>
        <a:lstStyle/>
        <a:p>
          <a:endParaRPr lang="el-GR" sz="2400"/>
        </a:p>
      </dgm:t>
    </dgm:pt>
    <dgm:pt modelId="{604FDBA2-E5BF-4BF1-AB4E-D74EFD48B1EB}">
      <dgm:prSet custT="1"/>
      <dgm:spPr/>
      <dgm:t>
        <a:bodyPr/>
        <a:lstStyle/>
        <a:p>
          <a:pPr rtl="0"/>
          <a:r>
            <a:rPr lang="el-GR" sz="2400" dirty="0" smtClean="0"/>
            <a:t>Το διαδίκτυο</a:t>
          </a:r>
          <a:endParaRPr lang="el-GR" sz="2400" dirty="0"/>
        </a:p>
      </dgm:t>
    </dgm:pt>
    <dgm:pt modelId="{3F65C546-750F-4D72-B064-EC0CAD17B3CE}" type="parTrans" cxnId="{8CB1AE87-B345-4D7A-9F11-F306F62BF9D9}">
      <dgm:prSet/>
      <dgm:spPr/>
      <dgm:t>
        <a:bodyPr/>
        <a:lstStyle/>
        <a:p>
          <a:endParaRPr lang="el-GR" sz="2400"/>
        </a:p>
      </dgm:t>
    </dgm:pt>
    <dgm:pt modelId="{45708817-2253-453E-B185-AFF1DDA87CE8}" type="sibTrans" cxnId="{8CB1AE87-B345-4D7A-9F11-F306F62BF9D9}">
      <dgm:prSet/>
      <dgm:spPr/>
      <dgm:t>
        <a:bodyPr/>
        <a:lstStyle/>
        <a:p>
          <a:endParaRPr lang="el-GR" sz="2400"/>
        </a:p>
      </dgm:t>
    </dgm:pt>
    <dgm:pt modelId="{7CC4AB40-5C31-4800-96AA-BA8F3C2C5614}">
      <dgm:prSet custT="1"/>
      <dgm:spPr/>
      <dgm:t>
        <a:bodyPr/>
        <a:lstStyle/>
        <a:p>
          <a:pPr rtl="0"/>
          <a:r>
            <a:rPr lang="el-GR" sz="2400" dirty="0" smtClean="0"/>
            <a:t>Οι κίνδυνοι που σχετίζονται με τη χρήση του διαδικτύου</a:t>
          </a:r>
          <a:endParaRPr lang="el-GR" sz="2400" dirty="0"/>
        </a:p>
      </dgm:t>
    </dgm:pt>
    <dgm:pt modelId="{0868E864-F6F2-4BA7-865C-7F0CF5EA6A03}" type="parTrans" cxnId="{9B1E277E-4DD6-4F00-BE20-E7C9D239BCBB}">
      <dgm:prSet/>
      <dgm:spPr/>
      <dgm:t>
        <a:bodyPr/>
        <a:lstStyle/>
        <a:p>
          <a:endParaRPr lang="el-GR" sz="2400"/>
        </a:p>
      </dgm:t>
    </dgm:pt>
    <dgm:pt modelId="{393B79D4-5679-4019-8516-3EAF8DDCFD37}" type="sibTrans" cxnId="{9B1E277E-4DD6-4F00-BE20-E7C9D239BCBB}">
      <dgm:prSet/>
      <dgm:spPr/>
      <dgm:t>
        <a:bodyPr/>
        <a:lstStyle/>
        <a:p>
          <a:endParaRPr lang="el-GR" sz="2400"/>
        </a:p>
      </dgm:t>
    </dgm:pt>
    <dgm:pt modelId="{BB37F651-6C97-49CC-AE6D-69BBEB391EC1}">
      <dgm:prSet custT="1"/>
      <dgm:spPr/>
      <dgm:t>
        <a:bodyPr/>
        <a:lstStyle/>
        <a:p>
          <a:pPr rtl="0"/>
          <a:r>
            <a:rPr lang="el-GR" sz="2400" dirty="0" smtClean="0"/>
            <a:t>Η ασφαλής πλοήγηση</a:t>
          </a:r>
          <a:endParaRPr lang="el-GR" sz="2400" dirty="0"/>
        </a:p>
      </dgm:t>
    </dgm:pt>
    <dgm:pt modelId="{4D1D33E3-7105-4D70-BEB8-FEE5FD2A98DC}" type="parTrans" cxnId="{7D583147-ED12-4D42-94FA-78B043CAB770}">
      <dgm:prSet/>
      <dgm:spPr/>
      <dgm:t>
        <a:bodyPr/>
        <a:lstStyle/>
        <a:p>
          <a:endParaRPr lang="el-GR" sz="2400"/>
        </a:p>
      </dgm:t>
    </dgm:pt>
    <dgm:pt modelId="{E7A73B12-B749-4D63-A88B-2837338D38E1}" type="sibTrans" cxnId="{7D583147-ED12-4D42-94FA-78B043CAB770}">
      <dgm:prSet/>
      <dgm:spPr/>
      <dgm:t>
        <a:bodyPr/>
        <a:lstStyle/>
        <a:p>
          <a:endParaRPr lang="el-GR" sz="2400"/>
        </a:p>
      </dgm:t>
    </dgm:pt>
    <dgm:pt modelId="{92D882A4-F712-4C6A-9C60-E953BD18A2CC}">
      <dgm:prSet custT="1"/>
      <dgm:spPr/>
      <dgm:t>
        <a:bodyPr/>
        <a:lstStyle/>
        <a:p>
          <a:pPr rtl="0"/>
          <a:r>
            <a:rPr lang="el-GR" sz="2400" dirty="0" smtClean="0"/>
            <a:t>Το μάθημα της πληροφορικής στο δημοτικό</a:t>
          </a:r>
          <a:endParaRPr lang="el-GR" sz="2400" dirty="0"/>
        </a:p>
      </dgm:t>
    </dgm:pt>
    <dgm:pt modelId="{8DCC37AA-62BA-4510-AA86-EDBB268E3E37}" type="parTrans" cxnId="{7BD964A3-AA28-43A6-8FA0-EFBC7EF0BB08}">
      <dgm:prSet/>
      <dgm:spPr/>
      <dgm:t>
        <a:bodyPr/>
        <a:lstStyle/>
        <a:p>
          <a:endParaRPr lang="el-GR" sz="2400"/>
        </a:p>
      </dgm:t>
    </dgm:pt>
    <dgm:pt modelId="{2C2A0B72-8C56-4AA6-9FEA-D7C0CB116FE7}" type="sibTrans" cxnId="{7BD964A3-AA28-43A6-8FA0-EFBC7EF0BB08}">
      <dgm:prSet/>
      <dgm:spPr/>
      <dgm:t>
        <a:bodyPr/>
        <a:lstStyle/>
        <a:p>
          <a:endParaRPr lang="el-GR" sz="2400"/>
        </a:p>
      </dgm:t>
    </dgm:pt>
    <dgm:pt modelId="{32018C85-7DD2-4EF5-BBF8-59E5F0B7F3DC}">
      <dgm:prSet custT="1"/>
      <dgm:spPr/>
      <dgm:t>
        <a:bodyPr/>
        <a:lstStyle/>
        <a:p>
          <a:pPr rtl="0"/>
          <a:r>
            <a:rPr lang="el-GR" sz="2400" dirty="0" smtClean="0"/>
            <a:t>Η χρήση του </a:t>
          </a:r>
          <a:r>
            <a:rPr lang="en-US" sz="2400" dirty="0" smtClean="0"/>
            <a:t>animation</a:t>
          </a:r>
          <a:endParaRPr lang="el-GR" sz="2400" dirty="0"/>
        </a:p>
      </dgm:t>
    </dgm:pt>
    <dgm:pt modelId="{DE604EB2-469D-4C7F-8825-FC32B08013DE}" type="parTrans" cxnId="{2BD962C5-2060-4EAD-A139-7C949682D13A}">
      <dgm:prSet/>
      <dgm:spPr/>
      <dgm:t>
        <a:bodyPr/>
        <a:lstStyle/>
        <a:p>
          <a:endParaRPr lang="el-GR" sz="2400"/>
        </a:p>
      </dgm:t>
    </dgm:pt>
    <dgm:pt modelId="{86EC32F9-CBBB-4DAE-A27C-6FECC7FA5FAF}" type="sibTrans" cxnId="{2BD962C5-2060-4EAD-A139-7C949682D13A}">
      <dgm:prSet/>
      <dgm:spPr/>
      <dgm:t>
        <a:bodyPr/>
        <a:lstStyle/>
        <a:p>
          <a:endParaRPr lang="el-GR" sz="2400"/>
        </a:p>
      </dgm:t>
    </dgm:pt>
    <dgm:pt modelId="{4AE5B1A8-56CC-4674-ACE0-4B74ADBAB42C}">
      <dgm:prSet custT="1"/>
      <dgm:spPr/>
      <dgm:t>
        <a:bodyPr/>
        <a:lstStyle/>
        <a:p>
          <a:pPr rtl="0"/>
          <a:r>
            <a:rPr lang="el-GR" sz="2400" dirty="0" smtClean="0"/>
            <a:t>Μεθοδολογία δημιουργίας ψηφιακού εκπαιδευτικού υλικού</a:t>
          </a:r>
          <a:endParaRPr lang="el-GR" sz="2400" dirty="0"/>
        </a:p>
      </dgm:t>
    </dgm:pt>
    <dgm:pt modelId="{CB4EBD8F-FBB1-4E28-B26A-F55256F95026}" type="parTrans" cxnId="{AAB3CC24-3027-47DE-B1BE-63761F7DFF90}">
      <dgm:prSet/>
      <dgm:spPr/>
      <dgm:t>
        <a:bodyPr/>
        <a:lstStyle/>
        <a:p>
          <a:endParaRPr lang="el-GR" sz="2400"/>
        </a:p>
      </dgm:t>
    </dgm:pt>
    <dgm:pt modelId="{9EE51602-1EF8-4596-87BF-97022A477C11}" type="sibTrans" cxnId="{AAB3CC24-3027-47DE-B1BE-63761F7DFF90}">
      <dgm:prSet/>
      <dgm:spPr/>
      <dgm:t>
        <a:bodyPr/>
        <a:lstStyle/>
        <a:p>
          <a:endParaRPr lang="el-GR" sz="2400"/>
        </a:p>
      </dgm:t>
    </dgm:pt>
    <dgm:pt modelId="{46C7C467-29F5-41DB-A4CE-005CBB4D9C7C}">
      <dgm:prSet custT="1"/>
      <dgm:spPr/>
      <dgm:t>
        <a:bodyPr/>
        <a:lstStyle/>
        <a:p>
          <a:pPr rtl="0"/>
          <a:r>
            <a:rPr lang="el-GR" sz="2400" dirty="0" smtClean="0"/>
            <a:t>Συμπεράσματα</a:t>
          </a:r>
          <a:endParaRPr lang="el-GR" sz="2400" dirty="0"/>
        </a:p>
      </dgm:t>
    </dgm:pt>
    <dgm:pt modelId="{5DC2C0EE-3DA2-4C29-996E-1C73CB3938AE}" type="parTrans" cxnId="{165E6884-D7C0-4706-9E08-7C820226497B}">
      <dgm:prSet/>
      <dgm:spPr/>
      <dgm:t>
        <a:bodyPr/>
        <a:lstStyle/>
        <a:p>
          <a:endParaRPr lang="el-GR" sz="2400"/>
        </a:p>
      </dgm:t>
    </dgm:pt>
    <dgm:pt modelId="{7820E8FC-009F-4597-BF6F-E8E9A6DDD57C}" type="sibTrans" cxnId="{165E6884-D7C0-4706-9E08-7C820226497B}">
      <dgm:prSet/>
      <dgm:spPr/>
      <dgm:t>
        <a:bodyPr/>
        <a:lstStyle/>
        <a:p>
          <a:endParaRPr lang="el-GR" sz="2400"/>
        </a:p>
      </dgm:t>
    </dgm:pt>
    <dgm:pt modelId="{084C688C-7E5F-447D-8BD5-5FAC3BD8A5EE}" type="pres">
      <dgm:prSet presAssocID="{896380F2-221D-4909-A28F-01EF2E16C59F}" presName="Name0" presStyleCnt="0">
        <dgm:presLayoutVars>
          <dgm:dir/>
          <dgm:animLvl val="lvl"/>
          <dgm:resizeHandles val="exact"/>
        </dgm:presLayoutVars>
      </dgm:prSet>
      <dgm:spPr/>
      <dgm:t>
        <a:bodyPr/>
        <a:lstStyle/>
        <a:p>
          <a:endParaRPr lang="el-GR"/>
        </a:p>
      </dgm:t>
    </dgm:pt>
    <dgm:pt modelId="{C3188EFE-95C8-44B6-BD4F-991ADCBC6081}" type="pres">
      <dgm:prSet presAssocID="{46C7C467-29F5-41DB-A4CE-005CBB4D9C7C}" presName="boxAndChildren" presStyleCnt="0"/>
      <dgm:spPr/>
    </dgm:pt>
    <dgm:pt modelId="{0CEB34EF-18F4-484C-A177-E2D6F642C66D}" type="pres">
      <dgm:prSet presAssocID="{46C7C467-29F5-41DB-A4CE-005CBB4D9C7C}" presName="parentTextBox" presStyleLbl="node1" presStyleIdx="0" presStyleCnt="8"/>
      <dgm:spPr/>
      <dgm:t>
        <a:bodyPr/>
        <a:lstStyle/>
        <a:p>
          <a:endParaRPr lang="el-GR"/>
        </a:p>
      </dgm:t>
    </dgm:pt>
    <dgm:pt modelId="{274BCC72-90D2-4EE9-AD3F-C26AD6BD6ABD}" type="pres">
      <dgm:prSet presAssocID="{9EE51602-1EF8-4596-87BF-97022A477C11}" presName="sp" presStyleCnt="0"/>
      <dgm:spPr/>
    </dgm:pt>
    <dgm:pt modelId="{A0313DFC-3AC1-4096-96F6-430CD5516965}" type="pres">
      <dgm:prSet presAssocID="{4AE5B1A8-56CC-4674-ACE0-4B74ADBAB42C}" presName="arrowAndChildren" presStyleCnt="0"/>
      <dgm:spPr/>
    </dgm:pt>
    <dgm:pt modelId="{D36AC9DA-4FD5-4345-AADB-6C11FADEE4C7}" type="pres">
      <dgm:prSet presAssocID="{4AE5B1A8-56CC-4674-ACE0-4B74ADBAB42C}" presName="parentTextArrow" presStyleLbl="node1" presStyleIdx="1" presStyleCnt="8"/>
      <dgm:spPr/>
      <dgm:t>
        <a:bodyPr/>
        <a:lstStyle/>
        <a:p>
          <a:endParaRPr lang="el-GR"/>
        </a:p>
      </dgm:t>
    </dgm:pt>
    <dgm:pt modelId="{ABE16566-51C3-4065-BB79-FCFB2B44764B}" type="pres">
      <dgm:prSet presAssocID="{86EC32F9-CBBB-4DAE-A27C-6FECC7FA5FAF}" presName="sp" presStyleCnt="0"/>
      <dgm:spPr/>
    </dgm:pt>
    <dgm:pt modelId="{F918369D-0843-441D-B094-B0D6E6EC31CE}" type="pres">
      <dgm:prSet presAssocID="{32018C85-7DD2-4EF5-BBF8-59E5F0B7F3DC}" presName="arrowAndChildren" presStyleCnt="0"/>
      <dgm:spPr/>
    </dgm:pt>
    <dgm:pt modelId="{179B8B21-BBE0-4711-943D-13E331D9BAEB}" type="pres">
      <dgm:prSet presAssocID="{32018C85-7DD2-4EF5-BBF8-59E5F0B7F3DC}" presName="parentTextArrow" presStyleLbl="node1" presStyleIdx="2" presStyleCnt="8"/>
      <dgm:spPr/>
      <dgm:t>
        <a:bodyPr/>
        <a:lstStyle/>
        <a:p>
          <a:endParaRPr lang="el-GR"/>
        </a:p>
      </dgm:t>
    </dgm:pt>
    <dgm:pt modelId="{6ABE8F36-4FBA-4439-8670-FB17C0574397}" type="pres">
      <dgm:prSet presAssocID="{2C2A0B72-8C56-4AA6-9FEA-D7C0CB116FE7}" presName="sp" presStyleCnt="0"/>
      <dgm:spPr/>
    </dgm:pt>
    <dgm:pt modelId="{103D02E5-7581-451D-AE4E-725290ADECEC}" type="pres">
      <dgm:prSet presAssocID="{92D882A4-F712-4C6A-9C60-E953BD18A2CC}" presName="arrowAndChildren" presStyleCnt="0"/>
      <dgm:spPr/>
    </dgm:pt>
    <dgm:pt modelId="{B93D4EDA-9413-4909-B329-0B8DEB10E0DD}" type="pres">
      <dgm:prSet presAssocID="{92D882A4-F712-4C6A-9C60-E953BD18A2CC}" presName="parentTextArrow" presStyleLbl="node1" presStyleIdx="3" presStyleCnt="8"/>
      <dgm:spPr/>
      <dgm:t>
        <a:bodyPr/>
        <a:lstStyle/>
        <a:p>
          <a:endParaRPr lang="el-GR"/>
        </a:p>
      </dgm:t>
    </dgm:pt>
    <dgm:pt modelId="{554A8A9B-CB5A-41B1-B2E5-0CD1F52461E8}" type="pres">
      <dgm:prSet presAssocID="{E7A73B12-B749-4D63-A88B-2837338D38E1}" presName="sp" presStyleCnt="0"/>
      <dgm:spPr/>
    </dgm:pt>
    <dgm:pt modelId="{C655D636-0ABC-40E6-9AD8-8AEE74E0DA60}" type="pres">
      <dgm:prSet presAssocID="{BB37F651-6C97-49CC-AE6D-69BBEB391EC1}" presName="arrowAndChildren" presStyleCnt="0"/>
      <dgm:spPr/>
    </dgm:pt>
    <dgm:pt modelId="{9AD49034-D3F2-4A00-8500-E9468A3C702C}" type="pres">
      <dgm:prSet presAssocID="{BB37F651-6C97-49CC-AE6D-69BBEB391EC1}" presName="parentTextArrow" presStyleLbl="node1" presStyleIdx="4" presStyleCnt="8"/>
      <dgm:spPr/>
      <dgm:t>
        <a:bodyPr/>
        <a:lstStyle/>
        <a:p>
          <a:endParaRPr lang="el-GR"/>
        </a:p>
      </dgm:t>
    </dgm:pt>
    <dgm:pt modelId="{B8417D0B-4D1A-4F27-88FC-3F267CE85C97}" type="pres">
      <dgm:prSet presAssocID="{393B79D4-5679-4019-8516-3EAF8DDCFD37}" presName="sp" presStyleCnt="0"/>
      <dgm:spPr/>
    </dgm:pt>
    <dgm:pt modelId="{4051657F-D900-43D6-A78F-0A87910073F6}" type="pres">
      <dgm:prSet presAssocID="{7CC4AB40-5C31-4800-96AA-BA8F3C2C5614}" presName="arrowAndChildren" presStyleCnt="0"/>
      <dgm:spPr/>
    </dgm:pt>
    <dgm:pt modelId="{9168D656-84B0-4AFC-A139-95371750F31F}" type="pres">
      <dgm:prSet presAssocID="{7CC4AB40-5C31-4800-96AA-BA8F3C2C5614}" presName="parentTextArrow" presStyleLbl="node1" presStyleIdx="5" presStyleCnt="8"/>
      <dgm:spPr/>
      <dgm:t>
        <a:bodyPr/>
        <a:lstStyle/>
        <a:p>
          <a:endParaRPr lang="el-GR"/>
        </a:p>
      </dgm:t>
    </dgm:pt>
    <dgm:pt modelId="{60DAED4D-7863-4869-97AD-6C6816F896CB}" type="pres">
      <dgm:prSet presAssocID="{45708817-2253-453E-B185-AFF1DDA87CE8}" presName="sp" presStyleCnt="0"/>
      <dgm:spPr/>
    </dgm:pt>
    <dgm:pt modelId="{5633529D-1089-4C29-B1E9-FC5202CCC9B7}" type="pres">
      <dgm:prSet presAssocID="{604FDBA2-E5BF-4BF1-AB4E-D74EFD48B1EB}" presName="arrowAndChildren" presStyleCnt="0"/>
      <dgm:spPr/>
    </dgm:pt>
    <dgm:pt modelId="{323E56F9-3787-442D-81FF-5305E05FCDAE}" type="pres">
      <dgm:prSet presAssocID="{604FDBA2-E5BF-4BF1-AB4E-D74EFD48B1EB}" presName="parentTextArrow" presStyleLbl="node1" presStyleIdx="6" presStyleCnt="8"/>
      <dgm:spPr/>
      <dgm:t>
        <a:bodyPr/>
        <a:lstStyle/>
        <a:p>
          <a:endParaRPr lang="el-GR"/>
        </a:p>
      </dgm:t>
    </dgm:pt>
    <dgm:pt modelId="{86BD4FD5-36D8-4D9E-A3F1-E7EF7817A1CB}" type="pres">
      <dgm:prSet presAssocID="{94781BEF-5C2F-4605-BA6F-04AECA30E1AD}" presName="sp" presStyleCnt="0"/>
      <dgm:spPr/>
    </dgm:pt>
    <dgm:pt modelId="{C028240A-273C-498B-8641-C9ADE02751F4}" type="pres">
      <dgm:prSet presAssocID="{39E723D5-4887-412A-A7CB-40479055313F}" presName="arrowAndChildren" presStyleCnt="0"/>
      <dgm:spPr/>
    </dgm:pt>
    <dgm:pt modelId="{0927A4A4-17AE-46D2-BB42-EDF16C802D3F}" type="pres">
      <dgm:prSet presAssocID="{39E723D5-4887-412A-A7CB-40479055313F}" presName="parentTextArrow" presStyleLbl="node1" presStyleIdx="7" presStyleCnt="8"/>
      <dgm:spPr/>
      <dgm:t>
        <a:bodyPr/>
        <a:lstStyle/>
        <a:p>
          <a:endParaRPr lang="el-GR"/>
        </a:p>
      </dgm:t>
    </dgm:pt>
  </dgm:ptLst>
  <dgm:cxnLst>
    <dgm:cxn modelId="{AAB3CC24-3027-47DE-B1BE-63761F7DFF90}" srcId="{896380F2-221D-4909-A28F-01EF2E16C59F}" destId="{4AE5B1A8-56CC-4674-ACE0-4B74ADBAB42C}" srcOrd="6" destOrd="0" parTransId="{CB4EBD8F-FBB1-4E28-B26A-F55256F95026}" sibTransId="{9EE51602-1EF8-4596-87BF-97022A477C11}"/>
    <dgm:cxn modelId="{B3EA6FAE-F30C-4822-B6F3-9B879BA8BE19}" type="presOf" srcId="{92D882A4-F712-4C6A-9C60-E953BD18A2CC}" destId="{B93D4EDA-9413-4909-B329-0B8DEB10E0DD}" srcOrd="0" destOrd="0" presId="urn:microsoft.com/office/officeart/2005/8/layout/process4"/>
    <dgm:cxn modelId="{50972431-82CA-4252-BEF5-153CEBCCE38B}" type="presOf" srcId="{BB37F651-6C97-49CC-AE6D-69BBEB391EC1}" destId="{9AD49034-D3F2-4A00-8500-E9468A3C702C}" srcOrd="0" destOrd="0" presId="urn:microsoft.com/office/officeart/2005/8/layout/process4"/>
    <dgm:cxn modelId="{59267032-3708-40C5-8627-028AA25F42B6}" type="presOf" srcId="{32018C85-7DD2-4EF5-BBF8-59E5F0B7F3DC}" destId="{179B8B21-BBE0-4711-943D-13E331D9BAEB}" srcOrd="0" destOrd="0" presId="urn:microsoft.com/office/officeart/2005/8/layout/process4"/>
    <dgm:cxn modelId="{2BD962C5-2060-4EAD-A139-7C949682D13A}" srcId="{896380F2-221D-4909-A28F-01EF2E16C59F}" destId="{32018C85-7DD2-4EF5-BBF8-59E5F0B7F3DC}" srcOrd="5" destOrd="0" parTransId="{DE604EB2-469D-4C7F-8825-FC32B08013DE}" sibTransId="{86EC32F9-CBBB-4DAE-A27C-6FECC7FA5FAF}"/>
    <dgm:cxn modelId="{8CB1AE87-B345-4D7A-9F11-F306F62BF9D9}" srcId="{896380F2-221D-4909-A28F-01EF2E16C59F}" destId="{604FDBA2-E5BF-4BF1-AB4E-D74EFD48B1EB}" srcOrd="1" destOrd="0" parTransId="{3F65C546-750F-4D72-B064-EC0CAD17B3CE}" sibTransId="{45708817-2253-453E-B185-AFF1DDA87CE8}"/>
    <dgm:cxn modelId="{75F600F5-3799-4294-9D77-0CC92F9E9ACE}" type="presOf" srcId="{7CC4AB40-5C31-4800-96AA-BA8F3C2C5614}" destId="{9168D656-84B0-4AFC-A139-95371750F31F}" srcOrd="0" destOrd="0" presId="urn:microsoft.com/office/officeart/2005/8/layout/process4"/>
    <dgm:cxn modelId="{7B18263B-F634-4486-A29D-9CB7D3C5ABAA}" type="presOf" srcId="{4AE5B1A8-56CC-4674-ACE0-4B74ADBAB42C}" destId="{D36AC9DA-4FD5-4345-AADB-6C11FADEE4C7}" srcOrd="0" destOrd="0" presId="urn:microsoft.com/office/officeart/2005/8/layout/process4"/>
    <dgm:cxn modelId="{7D583147-ED12-4D42-94FA-78B043CAB770}" srcId="{896380F2-221D-4909-A28F-01EF2E16C59F}" destId="{BB37F651-6C97-49CC-AE6D-69BBEB391EC1}" srcOrd="3" destOrd="0" parTransId="{4D1D33E3-7105-4D70-BEB8-FEE5FD2A98DC}" sibTransId="{E7A73B12-B749-4D63-A88B-2837338D38E1}"/>
    <dgm:cxn modelId="{781E5BF6-1575-482D-8039-134376DE2B43}" type="presOf" srcId="{46C7C467-29F5-41DB-A4CE-005CBB4D9C7C}" destId="{0CEB34EF-18F4-484C-A177-E2D6F642C66D}" srcOrd="0" destOrd="0" presId="urn:microsoft.com/office/officeart/2005/8/layout/process4"/>
    <dgm:cxn modelId="{9D42BF4A-BC38-4A3E-82C0-F91F297881E8}" type="presOf" srcId="{604FDBA2-E5BF-4BF1-AB4E-D74EFD48B1EB}" destId="{323E56F9-3787-442D-81FF-5305E05FCDAE}" srcOrd="0" destOrd="0" presId="urn:microsoft.com/office/officeart/2005/8/layout/process4"/>
    <dgm:cxn modelId="{9B1E277E-4DD6-4F00-BE20-E7C9D239BCBB}" srcId="{896380F2-221D-4909-A28F-01EF2E16C59F}" destId="{7CC4AB40-5C31-4800-96AA-BA8F3C2C5614}" srcOrd="2" destOrd="0" parTransId="{0868E864-F6F2-4BA7-865C-7F0CF5EA6A03}" sibTransId="{393B79D4-5679-4019-8516-3EAF8DDCFD37}"/>
    <dgm:cxn modelId="{A6DDE810-A216-4ABE-92DB-BEC45CDEC7BD}" type="presOf" srcId="{39E723D5-4887-412A-A7CB-40479055313F}" destId="{0927A4A4-17AE-46D2-BB42-EDF16C802D3F}" srcOrd="0" destOrd="0" presId="urn:microsoft.com/office/officeart/2005/8/layout/process4"/>
    <dgm:cxn modelId="{7BD964A3-AA28-43A6-8FA0-EFBC7EF0BB08}" srcId="{896380F2-221D-4909-A28F-01EF2E16C59F}" destId="{92D882A4-F712-4C6A-9C60-E953BD18A2CC}" srcOrd="4" destOrd="0" parTransId="{8DCC37AA-62BA-4510-AA86-EDBB268E3E37}" sibTransId="{2C2A0B72-8C56-4AA6-9FEA-D7C0CB116FE7}"/>
    <dgm:cxn modelId="{165E6884-D7C0-4706-9E08-7C820226497B}" srcId="{896380F2-221D-4909-A28F-01EF2E16C59F}" destId="{46C7C467-29F5-41DB-A4CE-005CBB4D9C7C}" srcOrd="7" destOrd="0" parTransId="{5DC2C0EE-3DA2-4C29-996E-1C73CB3938AE}" sibTransId="{7820E8FC-009F-4597-BF6F-E8E9A6DDD57C}"/>
    <dgm:cxn modelId="{60558102-436A-469F-A42C-3D1AA9E92E78}" type="presOf" srcId="{896380F2-221D-4909-A28F-01EF2E16C59F}" destId="{084C688C-7E5F-447D-8BD5-5FAC3BD8A5EE}" srcOrd="0" destOrd="0" presId="urn:microsoft.com/office/officeart/2005/8/layout/process4"/>
    <dgm:cxn modelId="{C959E8DB-1E33-4B71-ABAC-368CCCA0B311}" srcId="{896380F2-221D-4909-A28F-01EF2E16C59F}" destId="{39E723D5-4887-412A-A7CB-40479055313F}" srcOrd="0" destOrd="0" parTransId="{CFE8CAFB-D99D-4998-ACD4-A8AA4EDA72A2}" sibTransId="{94781BEF-5C2F-4605-BA6F-04AECA30E1AD}"/>
    <dgm:cxn modelId="{5606DCC0-0BE3-490B-83F3-37043750920E}" type="presParOf" srcId="{084C688C-7E5F-447D-8BD5-5FAC3BD8A5EE}" destId="{C3188EFE-95C8-44B6-BD4F-991ADCBC6081}" srcOrd="0" destOrd="0" presId="urn:microsoft.com/office/officeart/2005/8/layout/process4"/>
    <dgm:cxn modelId="{90D4EB64-C209-4AD7-B8D4-326DC2921A93}" type="presParOf" srcId="{C3188EFE-95C8-44B6-BD4F-991ADCBC6081}" destId="{0CEB34EF-18F4-484C-A177-E2D6F642C66D}" srcOrd="0" destOrd="0" presId="urn:microsoft.com/office/officeart/2005/8/layout/process4"/>
    <dgm:cxn modelId="{8C9513F4-38A4-44AC-A1BF-F92CC9223F25}" type="presParOf" srcId="{084C688C-7E5F-447D-8BD5-5FAC3BD8A5EE}" destId="{274BCC72-90D2-4EE9-AD3F-C26AD6BD6ABD}" srcOrd="1" destOrd="0" presId="urn:microsoft.com/office/officeart/2005/8/layout/process4"/>
    <dgm:cxn modelId="{0083FAA0-532D-4784-A832-851A36665DDC}" type="presParOf" srcId="{084C688C-7E5F-447D-8BD5-5FAC3BD8A5EE}" destId="{A0313DFC-3AC1-4096-96F6-430CD5516965}" srcOrd="2" destOrd="0" presId="urn:microsoft.com/office/officeart/2005/8/layout/process4"/>
    <dgm:cxn modelId="{953AA8E2-4BA7-4193-B504-73EE4A37D512}" type="presParOf" srcId="{A0313DFC-3AC1-4096-96F6-430CD5516965}" destId="{D36AC9DA-4FD5-4345-AADB-6C11FADEE4C7}" srcOrd="0" destOrd="0" presId="urn:microsoft.com/office/officeart/2005/8/layout/process4"/>
    <dgm:cxn modelId="{55680A36-BDB6-4738-B245-0A7AAF221D2A}" type="presParOf" srcId="{084C688C-7E5F-447D-8BD5-5FAC3BD8A5EE}" destId="{ABE16566-51C3-4065-BB79-FCFB2B44764B}" srcOrd="3" destOrd="0" presId="urn:microsoft.com/office/officeart/2005/8/layout/process4"/>
    <dgm:cxn modelId="{31EA858B-1CAA-4544-95CC-7A152DF1E96B}" type="presParOf" srcId="{084C688C-7E5F-447D-8BD5-5FAC3BD8A5EE}" destId="{F918369D-0843-441D-B094-B0D6E6EC31CE}" srcOrd="4" destOrd="0" presId="urn:microsoft.com/office/officeart/2005/8/layout/process4"/>
    <dgm:cxn modelId="{941E2152-04C3-4513-935F-A4C979075CED}" type="presParOf" srcId="{F918369D-0843-441D-B094-B0D6E6EC31CE}" destId="{179B8B21-BBE0-4711-943D-13E331D9BAEB}" srcOrd="0" destOrd="0" presId="urn:microsoft.com/office/officeart/2005/8/layout/process4"/>
    <dgm:cxn modelId="{77BA2882-962E-459B-9D3B-A1BF691B0829}" type="presParOf" srcId="{084C688C-7E5F-447D-8BD5-5FAC3BD8A5EE}" destId="{6ABE8F36-4FBA-4439-8670-FB17C0574397}" srcOrd="5" destOrd="0" presId="urn:microsoft.com/office/officeart/2005/8/layout/process4"/>
    <dgm:cxn modelId="{D931F67A-86A4-4F12-A02D-717CD774DE3C}" type="presParOf" srcId="{084C688C-7E5F-447D-8BD5-5FAC3BD8A5EE}" destId="{103D02E5-7581-451D-AE4E-725290ADECEC}" srcOrd="6" destOrd="0" presId="urn:microsoft.com/office/officeart/2005/8/layout/process4"/>
    <dgm:cxn modelId="{4E2162C7-8F86-4CE5-80A9-58089022D712}" type="presParOf" srcId="{103D02E5-7581-451D-AE4E-725290ADECEC}" destId="{B93D4EDA-9413-4909-B329-0B8DEB10E0DD}" srcOrd="0" destOrd="0" presId="urn:microsoft.com/office/officeart/2005/8/layout/process4"/>
    <dgm:cxn modelId="{97078F40-462E-4690-9961-1C7317AABAEC}" type="presParOf" srcId="{084C688C-7E5F-447D-8BD5-5FAC3BD8A5EE}" destId="{554A8A9B-CB5A-41B1-B2E5-0CD1F52461E8}" srcOrd="7" destOrd="0" presId="urn:microsoft.com/office/officeart/2005/8/layout/process4"/>
    <dgm:cxn modelId="{57C9B799-D60F-46A8-A779-723086FF2985}" type="presParOf" srcId="{084C688C-7E5F-447D-8BD5-5FAC3BD8A5EE}" destId="{C655D636-0ABC-40E6-9AD8-8AEE74E0DA60}" srcOrd="8" destOrd="0" presId="urn:microsoft.com/office/officeart/2005/8/layout/process4"/>
    <dgm:cxn modelId="{4A9740CC-4C95-4A96-889F-1925D8EDCE55}" type="presParOf" srcId="{C655D636-0ABC-40E6-9AD8-8AEE74E0DA60}" destId="{9AD49034-D3F2-4A00-8500-E9468A3C702C}" srcOrd="0" destOrd="0" presId="urn:microsoft.com/office/officeart/2005/8/layout/process4"/>
    <dgm:cxn modelId="{2F0FAC81-3881-4039-870F-C3BB8422B250}" type="presParOf" srcId="{084C688C-7E5F-447D-8BD5-5FAC3BD8A5EE}" destId="{B8417D0B-4D1A-4F27-88FC-3F267CE85C97}" srcOrd="9" destOrd="0" presId="urn:microsoft.com/office/officeart/2005/8/layout/process4"/>
    <dgm:cxn modelId="{D341B885-A658-4100-9B6C-CC393D8945B1}" type="presParOf" srcId="{084C688C-7E5F-447D-8BD5-5FAC3BD8A5EE}" destId="{4051657F-D900-43D6-A78F-0A87910073F6}" srcOrd="10" destOrd="0" presId="urn:microsoft.com/office/officeart/2005/8/layout/process4"/>
    <dgm:cxn modelId="{5573A3FD-5387-49AF-95C9-CEBA223FFE4F}" type="presParOf" srcId="{4051657F-D900-43D6-A78F-0A87910073F6}" destId="{9168D656-84B0-4AFC-A139-95371750F31F}" srcOrd="0" destOrd="0" presId="urn:microsoft.com/office/officeart/2005/8/layout/process4"/>
    <dgm:cxn modelId="{7CCBA1C6-F793-4448-8257-980AA96BEED8}" type="presParOf" srcId="{084C688C-7E5F-447D-8BD5-5FAC3BD8A5EE}" destId="{60DAED4D-7863-4869-97AD-6C6816F896CB}" srcOrd="11" destOrd="0" presId="urn:microsoft.com/office/officeart/2005/8/layout/process4"/>
    <dgm:cxn modelId="{9F20FFED-84B1-468C-839B-D90B731D74EB}" type="presParOf" srcId="{084C688C-7E5F-447D-8BD5-5FAC3BD8A5EE}" destId="{5633529D-1089-4C29-B1E9-FC5202CCC9B7}" srcOrd="12" destOrd="0" presId="urn:microsoft.com/office/officeart/2005/8/layout/process4"/>
    <dgm:cxn modelId="{DAA2210C-2B38-4005-A82D-CBA6F3823461}" type="presParOf" srcId="{5633529D-1089-4C29-B1E9-FC5202CCC9B7}" destId="{323E56F9-3787-442D-81FF-5305E05FCDAE}" srcOrd="0" destOrd="0" presId="urn:microsoft.com/office/officeart/2005/8/layout/process4"/>
    <dgm:cxn modelId="{7C1D7E59-8E2E-476F-8EEB-4DBA53512464}" type="presParOf" srcId="{084C688C-7E5F-447D-8BD5-5FAC3BD8A5EE}" destId="{86BD4FD5-36D8-4D9E-A3F1-E7EF7817A1CB}" srcOrd="13" destOrd="0" presId="urn:microsoft.com/office/officeart/2005/8/layout/process4"/>
    <dgm:cxn modelId="{B3F8A17C-C861-42A8-8872-E57D714E3BB8}" type="presParOf" srcId="{084C688C-7E5F-447D-8BD5-5FAC3BD8A5EE}" destId="{C028240A-273C-498B-8641-C9ADE02751F4}" srcOrd="14" destOrd="0" presId="urn:microsoft.com/office/officeart/2005/8/layout/process4"/>
    <dgm:cxn modelId="{78CA7D8F-17B7-4F0C-BF3C-14905C363D3B}" type="presParOf" srcId="{C028240A-273C-498B-8641-C9ADE02751F4}" destId="{0927A4A4-17AE-46D2-BB42-EDF16C802D3F}"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590D5-0655-4B2A-B0EE-D9342BD149C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C120E3C8-8E0C-4839-8C90-74F489B83134}">
      <dgm:prSet/>
      <dgm:spPr/>
      <dgm:t>
        <a:bodyPr/>
        <a:lstStyle/>
        <a:p>
          <a:pPr rtl="0"/>
          <a:r>
            <a:rPr lang="el-GR" dirty="0" smtClean="0"/>
            <a:t>Ιστορικά στοιχεία για το διαδίκτυο</a:t>
          </a:r>
          <a:endParaRPr lang="el-GR" dirty="0"/>
        </a:p>
      </dgm:t>
    </dgm:pt>
    <dgm:pt modelId="{6B322045-7503-4872-8DD1-C68626AD23FF}" type="parTrans" cxnId="{0382136B-0D57-496A-B534-D39032467D25}">
      <dgm:prSet/>
      <dgm:spPr/>
      <dgm:t>
        <a:bodyPr/>
        <a:lstStyle/>
        <a:p>
          <a:endParaRPr lang="el-GR"/>
        </a:p>
      </dgm:t>
    </dgm:pt>
    <dgm:pt modelId="{A5D614A1-0CAF-4E6C-8DF2-A2061840AA08}" type="sibTrans" cxnId="{0382136B-0D57-496A-B534-D39032467D25}">
      <dgm:prSet/>
      <dgm:spPr/>
      <dgm:t>
        <a:bodyPr/>
        <a:lstStyle/>
        <a:p>
          <a:endParaRPr lang="el-GR"/>
        </a:p>
      </dgm:t>
    </dgm:pt>
    <dgm:pt modelId="{89A3D4FF-3649-4BB7-A651-39947CAB4329}">
      <dgm:prSet/>
      <dgm:spPr/>
      <dgm:t>
        <a:bodyPr/>
        <a:lstStyle/>
        <a:p>
          <a:pPr rtl="0"/>
          <a:r>
            <a:rPr lang="el-GR" dirty="0" smtClean="0"/>
            <a:t>Τα οφέλη που προκύπτουν από τη χρήση του διαδικτύου</a:t>
          </a:r>
          <a:endParaRPr lang="el-GR" dirty="0"/>
        </a:p>
      </dgm:t>
    </dgm:pt>
    <dgm:pt modelId="{BDA63427-414B-4615-997B-9A2B46C47422}" type="parTrans" cxnId="{816D6CBA-2CDA-470C-A8C7-B1A0A268EBBC}">
      <dgm:prSet/>
      <dgm:spPr/>
      <dgm:t>
        <a:bodyPr/>
        <a:lstStyle/>
        <a:p>
          <a:endParaRPr lang="el-GR"/>
        </a:p>
      </dgm:t>
    </dgm:pt>
    <dgm:pt modelId="{03132A0D-2CB9-4B25-9C69-6E9BF8A56453}" type="sibTrans" cxnId="{816D6CBA-2CDA-470C-A8C7-B1A0A268EBBC}">
      <dgm:prSet/>
      <dgm:spPr/>
      <dgm:t>
        <a:bodyPr/>
        <a:lstStyle/>
        <a:p>
          <a:endParaRPr lang="el-GR"/>
        </a:p>
      </dgm:t>
    </dgm:pt>
    <dgm:pt modelId="{AEB3C3F4-6457-42F6-A95C-52DAD4B7B95E}">
      <dgm:prSet/>
      <dgm:spPr/>
      <dgm:t>
        <a:bodyPr/>
        <a:lstStyle/>
        <a:p>
          <a:pPr rtl="0"/>
          <a:r>
            <a:rPr lang="el-GR" dirty="0" smtClean="0"/>
            <a:t>Η αναγκαιότητα της διδασκαλίας κάποιων πτυχών του διαδικτύου</a:t>
          </a:r>
          <a:endParaRPr lang="el-GR" dirty="0"/>
        </a:p>
      </dgm:t>
    </dgm:pt>
    <dgm:pt modelId="{FB228F35-5C36-4684-B552-19DCC553ADA3}" type="parTrans" cxnId="{0FC683D8-AF17-4DEE-98A9-C361E430B2D0}">
      <dgm:prSet/>
      <dgm:spPr/>
      <dgm:t>
        <a:bodyPr/>
        <a:lstStyle/>
        <a:p>
          <a:endParaRPr lang="el-GR"/>
        </a:p>
      </dgm:t>
    </dgm:pt>
    <dgm:pt modelId="{2C6FDF2C-9E99-4824-998E-FD749CA096A1}" type="sibTrans" cxnId="{0FC683D8-AF17-4DEE-98A9-C361E430B2D0}">
      <dgm:prSet/>
      <dgm:spPr/>
      <dgm:t>
        <a:bodyPr/>
        <a:lstStyle/>
        <a:p>
          <a:endParaRPr lang="el-GR"/>
        </a:p>
      </dgm:t>
    </dgm:pt>
    <dgm:pt modelId="{C569A6FF-4534-483C-BEB1-0478F78F74F8}">
      <dgm:prSet/>
      <dgm:spPr/>
      <dgm:t>
        <a:bodyPr/>
        <a:lstStyle/>
        <a:p>
          <a:pPr rtl="0"/>
          <a:r>
            <a:rPr lang="el-GR" dirty="0" smtClean="0"/>
            <a:t>Οι κίνδυνοι του διαδικτύου (αναλυτικά)</a:t>
          </a:r>
          <a:endParaRPr lang="el-GR" dirty="0"/>
        </a:p>
      </dgm:t>
    </dgm:pt>
    <dgm:pt modelId="{15C09A39-A43C-4731-BEB7-A952C56A4524}" type="parTrans" cxnId="{0F073458-FFA7-4ED2-ACA9-797402EA905A}">
      <dgm:prSet/>
      <dgm:spPr/>
      <dgm:t>
        <a:bodyPr/>
        <a:lstStyle/>
        <a:p>
          <a:endParaRPr lang="el-GR"/>
        </a:p>
      </dgm:t>
    </dgm:pt>
    <dgm:pt modelId="{12C337B2-D0BE-49AE-A4B9-3146AAF44770}" type="sibTrans" cxnId="{0F073458-FFA7-4ED2-ACA9-797402EA905A}">
      <dgm:prSet/>
      <dgm:spPr/>
      <dgm:t>
        <a:bodyPr/>
        <a:lstStyle/>
        <a:p>
          <a:endParaRPr lang="el-GR"/>
        </a:p>
      </dgm:t>
    </dgm:pt>
    <dgm:pt modelId="{47283F1A-2061-4763-BF1B-C697D8EC5E58}" type="pres">
      <dgm:prSet presAssocID="{7BC590D5-0655-4B2A-B0EE-D9342BD149C0}" presName="linear" presStyleCnt="0">
        <dgm:presLayoutVars>
          <dgm:dir/>
          <dgm:resizeHandles val="exact"/>
        </dgm:presLayoutVars>
      </dgm:prSet>
      <dgm:spPr/>
      <dgm:t>
        <a:bodyPr/>
        <a:lstStyle/>
        <a:p>
          <a:endParaRPr lang="el-GR"/>
        </a:p>
      </dgm:t>
    </dgm:pt>
    <dgm:pt modelId="{CFBD7C5F-7422-453E-B12B-27D4F3BABF9F}" type="pres">
      <dgm:prSet presAssocID="{C120E3C8-8E0C-4839-8C90-74F489B83134}" presName="comp" presStyleCnt="0"/>
      <dgm:spPr/>
    </dgm:pt>
    <dgm:pt modelId="{A9FD4D84-94DF-49F8-987E-71DA8EEFF72B}" type="pres">
      <dgm:prSet presAssocID="{C120E3C8-8E0C-4839-8C90-74F489B83134}" presName="box" presStyleLbl="node1" presStyleIdx="0" presStyleCnt="4"/>
      <dgm:spPr/>
      <dgm:t>
        <a:bodyPr/>
        <a:lstStyle/>
        <a:p>
          <a:endParaRPr lang="el-GR"/>
        </a:p>
      </dgm:t>
    </dgm:pt>
    <dgm:pt modelId="{34CEF36D-500B-45ED-AE8E-910A8E9949C1}" type="pres">
      <dgm:prSet presAssocID="{C120E3C8-8E0C-4839-8C90-74F489B83134}" presName="img" presStyleLbl="fgImgPlace1" presStyleIdx="0" presStyleCnt="4" custScaleX="84451" custScaleY="109411"/>
      <dgm:spPr>
        <a:blipFill rotWithShape="0">
          <a:blip xmlns:r="http://schemas.openxmlformats.org/officeDocument/2006/relationships" r:embed="rId1"/>
          <a:stretch>
            <a:fillRect/>
          </a:stretch>
        </a:blipFill>
      </dgm:spPr>
    </dgm:pt>
    <dgm:pt modelId="{AE245B2C-B829-49D7-B34D-CADD59C31F7B}" type="pres">
      <dgm:prSet presAssocID="{C120E3C8-8E0C-4839-8C90-74F489B83134}" presName="text" presStyleLbl="node1" presStyleIdx="0" presStyleCnt="4">
        <dgm:presLayoutVars>
          <dgm:bulletEnabled val="1"/>
        </dgm:presLayoutVars>
      </dgm:prSet>
      <dgm:spPr/>
      <dgm:t>
        <a:bodyPr/>
        <a:lstStyle/>
        <a:p>
          <a:endParaRPr lang="el-GR"/>
        </a:p>
      </dgm:t>
    </dgm:pt>
    <dgm:pt modelId="{9CF048C7-7DD2-40F6-BC68-D28E934D9B9A}" type="pres">
      <dgm:prSet presAssocID="{A5D614A1-0CAF-4E6C-8DF2-A2061840AA08}" presName="spacer" presStyleCnt="0"/>
      <dgm:spPr/>
    </dgm:pt>
    <dgm:pt modelId="{162AD7A1-9861-4BF8-9E82-8F357710B5E5}" type="pres">
      <dgm:prSet presAssocID="{89A3D4FF-3649-4BB7-A651-39947CAB4329}" presName="comp" presStyleCnt="0"/>
      <dgm:spPr/>
    </dgm:pt>
    <dgm:pt modelId="{7A356BC5-D3B6-4CB2-9CBE-5EE8E450DC89}" type="pres">
      <dgm:prSet presAssocID="{89A3D4FF-3649-4BB7-A651-39947CAB4329}" presName="box" presStyleLbl="node1" presStyleIdx="1" presStyleCnt="4"/>
      <dgm:spPr/>
      <dgm:t>
        <a:bodyPr/>
        <a:lstStyle/>
        <a:p>
          <a:endParaRPr lang="el-GR"/>
        </a:p>
      </dgm:t>
    </dgm:pt>
    <dgm:pt modelId="{697AA142-6E97-4230-988B-91E9F3234870}" type="pres">
      <dgm:prSet presAssocID="{89A3D4FF-3649-4BB7-A651-39947CAB4329}" presName="img" presStyleLbl="fgImgPlace1" presStyleIdx="1" presStyleCnt="4" custScaleX="75830" custScaleY="103812"/>
      <dgm:spPr>
        <a:blipFill rotWithShape="0">
          <a:blip xmlns:r="http://schemas.openxmlformats.org/officeDocument/2006/relationships" r:embed="rId2"/>
          <a:stretch>
            <a:fillRect/>
          </a:stretch>
        </a:blipFill>
      </dgm:spPr>
    </dgm:pt>
    <dgm:pt modelId="{249CBA39-2401-4EED-997C-FEED07BE4E98}" type="pres">
      <dgm:prSet presAssocID="{89A3D4FF-3649-4BB7-A651-39947CAB4329}" presName="text" presStyleLbl="node1" presStyleIdx="1" presStyleCnt="4">
        <dgm:presLayoutVars>
          <dgm:bulletEnabled val="1"/>
        </dgm:presLayoutVars>
      </dgm:prSet>
      <dgm:spPr/>
      <dgm:t>
        <a:bodyPr/>
        <a:lstStyle/>
        <a:p>
          <a:endParaRPr lang="el-GR"/>
        </a:p>
      </dgm:t>
    </dgm:pt>
    <dgm:pt modelId="{3C61B9CF-1089-4A4B-AC13-E99948423595}" type="pres">
      <dgm:prSet presAssocID="{03132A0D-2CB9-4B25-9C69-6E9BF8A56453}" presName="spacer" presStyleCnt="0"/>
      <dgm:spPr/>
    </dgm:pt>
    <dgm:pt modelId="{4680E336-D1FC-4F66-A6FF-D87AEA650FFA}" type="pres">
      <dgm:prSet presAssocID="{AEB3C3F4-6457-42F6-A95C-52DAD4B7B95E}" presName="comp" presStyleCnt="0"/>
      <dgm:spPr/>
    </dgm:pt>
    <dgm:pt modelId="{F7BE50EA-F3CC-4929-A56C-21C19E31C1F1}" type="pres">
      <dgm:prSet presAssocID="{AEB3C3F4-6457-42F6-A95C-52DAD4B7B95E}" presName="box" presStyleLbl="node1" presStyleIdx="2" presStyleCnt="4"/>
      <dgm:spPr/>
      <dgm:t>
        <a:bodyPr/>
        <a:lstStyle/>
        <a:p>
          <a:endParaRPr lang="el-GR"/>
        </a:p>
      </dgm:t>
    </dgm:pt>
    <dgm:pt modelId="{65D07939-A1C3-435D-8B74-9C5D95201E81}" type="pres">
      <dgm:prSet presAssocID="{AEB3C3F4-6457-42F6-A95C-52DAD4B7B95E}" presName="img" presStyleLbl="fgImgPlace1" presStyleIdx="2" presStyleCnt="4" custScaleX="84451" custScaleY="98213"/>
      <dgm:spPr>
        <a:blipFill rotWithShape="0">
          <a:blip xmlns:r="http://schemas.openxmlformats.org/officeDocument/2006/relationships" r:embed="rId3"/>
          <a:stretch>
            <a:fillRect/>
          </a:stretch>
        </a:blipFill>
      </dgm:spPr>
    </dgm:pt>
    <dgm:pt modelId="{291CB582-B9F2-401E-BE14-1D4F8E3E18BE}" type="pres">
      <dgm:prSet presAssocID="{AEB3C3F4-6457-42F6-A95C-52DAD4B7B95E}" presName="text" presStyleLbl="node1" presStyleIdx="2" presStyleCnt="4">
        <dgm:presLayoutVars>
          <dgm:bulletEnabled val="1"/>
        </dgm:presLayoutVars>
      </dgm:prSet>
      <dgm:spPr/>
      <dgm:t>
        <a:bodyPr/>
        <a:lstStyle/>
        <a:p>
          <a:endParaRPr lang="el-GR"/>
        </a:p>
      </dgm:t>
    </dgm:pt>
    <dgm:pt modelId="{E6C253D1-291F-4F10-BA13-9AC2D2E47639}" type="pres">
      <dgm:prSet presAssocID="{2C6FDF2C-9E99-4824-998E-FD749CA096A1}" presName="spacer" presStyleCnt="0"/>
      <dgm:spPr/>
    </dgm:pt>
    <dgm:pt modelId="{845096E3-7926-4766-8EB0-C97736C33BAA}" type="pres">
      <dgm:prSet presAssocID="{C569A6FF-4534-483C-BEB1-0478F78F74F8}" presName="comp" presStyleCnt="0"/>
      <dgm:spPr/>
    </dgm:pt>
    <dgm:pt modelId="{EF9B8BDC-D9DF-41C7-BBB0-D1886919DB97}" type="pres">
      <dgm:prSet presAssocID="{C569A6FF-4534-483C-BEB1-0478F78F74F8}" presName="box" presStyleLbl="node1" presStyleIdx="3" presStyleCnt="4"/>
      <dgm:spPr/>
      <dgm:t>
        <a:bodyPr/>
        <a:lstStyle/>
        <a:p>
          <a:endParaRPr lang="el-GR"/>
        </a:p>
      </dgm:t>
    </dgm:pt>
    <dgm:pt modelId="{2B42F5E2-2EC8-4F7F-9939-63D9C0260A14}" type="pres">
      <dgm:prSet presAssocID="{C569A6FF-4534-483C-BEB1-0478F78F74F8}" presName="img" presStyleLbl="fgImgPlace1" presStyleIdx="3" presStyleCnt="4" custScaleX="75830" custScaleY="108202"/>
      <dgm:spPr>
        <a:blipFill rotWithShape="0">
          <a:blip xmlns:r="http://schemas.openxmlformats.org/officeDocument/2006/relationships" r:embed="rId4"/>
          <a:stretch>
            <a:fillRect/>
          </a:stretch>
        </a:blipFill>
      </dgm:spPr>
    </dgm:pt>
    <dgm:pt modelId="{6863DC07-0B28-4C21-BEA6-18C8C747B98E}" type="pres">
      <dgm:prSet presAssocID="{C569A6FF-4534-483C-BEB1-0478F78F74F8}" presName="text" presStyleLbl="node1" presStyleIdx="3" presStyleCnt="4">
        <dgm:presLayoutVars>
          <dgm:bulletEnabled val="1"/>
        </dgm:presLayoutVars>
      </dgm:prSet>
      <dgm:spPr/>
      <dgm:t>
        <a:bodyPr/>
        <a:lstStyle/>
        <a:p>
          <a:endParaRPr lang="el-GR"/>
        </a:p>
      </dgm:t>
    </dgm:pt>
  </dgm:ptLst>
  <dgm:cxnLst>
    <dgm:cxn modelId="{0FC683D8-AF17-4DEE-98A9-C361E430B2D0}" srcId="{7BC590D5-0655-4B2A-B0EE-D9342BD149C0}" destId="{AEB3C3F4-6457-42F6-A95C-52DAD4B7B95E}" srcOrd="2" destOrd="0" parTransId="{FB228F35-5C36-4684-B552-19DCC553ADA3}" sibTransId="{2C6FDF2C-9E99-4824-998E-FD749CA096A1}"/>
    <dgm:cxn modelId="{816D6CBA-2CDA-470C-A8C7-B1A0A268EBBC}" srcId="{7BC590D5-0655-4B2A-B0EE-D9342BD149C0}" destId="{89A3D4FF-3649-4BB7-A651-39947CAB4329}" srcOrd="1" destOrd="0" parTransId="{BDA63427-414B-4615-997B-9A2B46C47422}" sibTransId="{03132A0D-2CB9-4B25-9C69-6E9BF8A56453}"/>
    <dgm:cxn modelId="{6C03521A-2075-4BC7-8FE4-DADF2C15C353}" type="presOf" srcId="{C569A6FF-4534-483C-BEB1-0478F78F74F8}" destId="{EF9B8BDC-D9DF-41C7-BBB0-D1886919DB97}" srcOrd="0" destOrd="0" presId="urn:microsoft.com/office/officeart/2005/8/layout/vList4"/>
    <dgm:cxn modelId="{FCEE842F-EE9A-45EF-B06B-4ADE12289159}" type="presOf" srcId="{7BC590D5-0655-4B2A-B0EE-D9342BD149C0}" destId="{47283F1A-2061-4763-BF1B-C697D8EC5E58}" srcOrd="0" destOrd="0" presId="urn:microsoft.com/office/officeart/2005/8/layout/vList4"/>
    <dgm:cxn modelId="{EC94040A-26E4-4DE8-AF9F-146D633F67BF}" type="presOf" srcId="{C120E3C8-8E0C-4839-8C90-74F489B83134}" destId="{AE245B2C-B829-49D7-B34D-CADD59C31F7B}" srcOrd="1" destOrd="0" presId="urn:microsoft.com/office/officeart/2005/8/layout/vList4"/>
    <dgm:cxn modelId="{C9A3FCC9-3DB3-48C3-84D6-CD4D3AB8DE30}" type="presOf" srcId="{89A3D4FF-3649-4BB7-A651-39947CAB4329}" destId="{249CBA39-2401-4EED-997C-FEED07BE4E98}" srcOrd="1" destOrd="0" presId="urn:microsoft.com/office/officeart/2005/8/layout/vList4"/>
    <dgm:cxn modelId="{BA8943B2-C4D6-4E7C-89B8-9E84B8CDC43D}" type="presOf" srcId="{AEB3C3F4-6457-42F6-A95C-52DAD4B7B95E}" destId="{291CB582-B9F2-401E-BE14-1D4F8E3E18BE}" srcOrd="1" destOrd="0" presId="urn:microsoft.com/office/officeart/2005/8/layout/vList4"/>
    <dgm:cxn modelId="{0382136B-0D57-496A-B534-D39032467D25}" srcId="{7BC590D5-0655-4B2A-B0EE-D9342BD149C0}" destId="{C120E3C8-8E0C-4839-8C90-74F489B83134}" srcOrd="0" destOrd="0" parTransId="{6B322045-7503-4872-8DD1-C68626AD23FF}" sibTransId="{A5D614A1-0CAF-4E6C-8DF2-A2061840AA08}"/>
    <dgm:cxn modelId="{3878A78D-E3FB-452C-AED3-1208C90A115B}" type="presOf" srcId="{C569A6FF-4534-483C-BEB1-0478F78F74F8}" destId="{6863DC07-0B28-4C21-BEA6-18C8C747B98E}" srcOrd="1" destOrd="0" presId="urn:microsoft.com/office/officeart/2005/8/layout/vList4"/>
    <dgm:cxn modelId="{3BD07A95-0B64-4DFD-BC3F-353BACA6EEF9}" type="presOf" srcId="{AEB3C3F4-6457-42F6-A95C-52DAD4B7B95E}" destId="{F7BE50EA-F3CC-4929-A56C-21C19E31C1F1}" srcOrd="0" destOrd="0" presId="urn:microsoft.com/office/officeart/2005/8/layout/vList4"/>
    <dgm:cxn modelId="{0F073458-FFA7-4ED2-ACA9-797402EA905A}" srcId="{7BC590D5-0655-4B2A-B0EE-D9342BD149C0}" destId="{C569A6FF-4534-483C-BEB1-0478F78F74F8}" srcOrd="3" destOrd="0" parTransId="{15C09A39-A43C-4731-BEB7-A952C56A4524}" sibTransId="{12C337B2-D0BE-49AE-A4B9-3146AAF44770}"/>
    <dgm:cxn modelId="{283B632D-7CC3-40AA-A6B3-C2929B5C4106}" type="presOf" srcId="{89A3D4FF-3649-4BB7-A651-39947CAB4329}" destId="{7A356BC5-D3B6-4CB2-9CBE-5EE8E450DC89}" srcOrd="0" destOrd="0" presId="urn:microsoft.com/office/officeart/2005/8/layout/vList4"/>
    <dgm:cxn modelId="{DFCFD4B2-4D25-427F-A30D-212EF995FA4C}" type="presOf" srcId="{C120E3C8-8E0C-4839-8C90-74F489B83134}" destId="{A9FD4D84-94DF-49F8-987E-71DA8EEFF72B}" srcOrd="0" destOrd="0" presId="urn:microsoft.com/office/officeart/2005/8/layout/vList4"/>
    <dgm:cxn modelId="{CC4E6EA7-DD79-4732-BC8A-4F7087372129}" type="presParOf" srcId="{47283F1A-2061-4763-BF1B-C697D8EC5E58}" destId="{CFBD7C5F-7422-453E-B12B-27D4F3BABF9F}" srcOrd="0" destOrd="0" presId="urn:microsoft.com/office/officeart/2005/8/layout/vList4"/>
    <dgm:cxn modelId="{0F663DE7-FEBE-425A-8FE8-B4431A812610}" type="presParOf" srcId="{CFBD7C5F-7422-453E-B12B-27D4F3BABF9F}" destId="{A9FD4D84-94DF-49F8-987E-71DA8EEFF72B}" srcOrd="0" destOrd="0" presId="urn:microsoft.com/office/officeart/2005/8/layout/vList4"/>
    <dgm:cxn modelId="{7C6F82BA-576E-49B7-B04B-E50FDFC5DFEF}" type="presParOf" srcId="{CFBD7C5F-7422-453E-B12B-27D4F3BABF9F}" destId="{34CEF36D-500B-45ED-AE8E-910A8E9949C1}" srcOrd="1" destOrd="0" presId="urn:microsoft.com/office/officeart/2005/8/layout/vList4"/>
    <dgm:cxn modelId="{340AFA90-5135-4DBB-9812-E1DAD014886E}" type="presParOf" srcId="{CFBD7C5F-7422-453E-B12B-27D4F3BABF9F}" destId="{AE245B2C-B829-49D7-B34D-CADD59C31F7B}" srcOrd="2" destOrd="0" presId="urn:microsoft.com/office/officeart/2005/8/layout/vList4"/>
    <dgm:cxn modelId="{515CAE16-A7FA-45F4-89E1-9FADA9152854}" type="presParOf" srcId="{47283F1A-2061-4763-BF1B-C697D8EC5E58}" destId="{9CF048C7-7DD2-40F6-BC68-D28E934D9B9A}" srcOrd="1" destOrd="0" presId="urn:microsoft.com/office/officeart/2005/8/layout/vList4"/>
    <dgm:cxn modelId="{51F70E64-6149-43D4-9661-5B4547CFCB4D}" type="presParOf" srcId="{47283F1A-2061-4763-BF1B-C697D8EC5E58}" destId="{162AD7A1-9861-4BF8-9E82-8F357710B5E5}" srcOrd="2" destOrd="0" presId="urn:microsoft.com/office/officeart/2005/8/layout/vList4"/>
    <dgm:cxn modelId="{7CF46166-E45D-4B5A-BB7D-0169575F900A}" type="presParOf" srcId="{162AD7A1-9861-4BF8-9E82-8F357710B5E5}" destId="{7A356BC5-D3B6-4CB2-9CBE-5EE8E450DC89}" srcOrd="0" destOrd="0" presId="urn:microsoft.com/office/officeart/2005/8/layout/vList4"/>
    <dgm:cxn modelId="{8FDEEED8-7508-40C5-85B2-6BEAD5E0C2C3}" type="presParOf" srcId="{162AD7A1-9861-4BF8-9E82-8F357710B5E5}" destId="{697AA142-6E97-4230-988B-91E9F3234870}" srcOrd="1" destOrd="0" presId="urn:microsoft.com/office/officeart/2005/8/layout/vList4"/>
    <dgm:cxn modelId="{8461E126-949B-463E-96E8-21ABE3F92DF2}" type="presParOf" srcId="{162AD7A1-9861-4BF8-9E82-8F357710B5E5}" destId="{249CBA39-2401-4EED-997C-FEED07BE4E98}" srcOrd="2" destOrd="0" presId="urn:microsoft.com/office/officeart/2005/8/layout/vList4"/>
    <dgm:cxn modelId="{3437E288-AE68-493C-BC98-A73D84CB9715}" type="presParOf" srcId="{47283F1A-2061-4763-BF1B-C697D8EC5E58}" destId="{3C61B9CF-1089-4A4B-AC13-E99948423595}" srcOrd="3" destOrd="0" presId="urn:microsoft.com/office/officeart/2005/8/layout/vList4"/>
    <dgm:cxn modelId="{E2B1E635-F5B1-400B-A79E-82876EA330FD}" type="presParOf" srcId="{47283F1A-2061-4763-BF1B-C697D8EC5E58}" destId="{4680E336-D1FC-4F66-A6FF-D87AEA650FFA}" srcOrd="4" destOrd="0" presId="urn:microsoft.com/office/officeart/2005/8/layout/vList4"/>
    <dgm:cxn modelId="{5562079E-0F1E-434D-B5FE-7D7FDDB6EE79}" type="presParOf" srcId="{4680E336-D1FC-4F66-A6FF-D87AEA650FFA}" destId="{F7BE50EA-F3CC-4929-A56C-21C19E31C1F1}" srcOrd="0" destOrd="0" presId="urn:microsoft.com/office/officeart/2005/8/layout/vList4"/>
    <dgm:cxn modelId="{2F686B82-A328-40F6-924A-26D1C56EDF22}" type="presParOf" srcId="{4680E336-D1FC-4F66-A6FF-D87AEA650FFA}" destId="{65D07939-A1C3-435D-8B74-9C5D95201E81}" srcOrd="1" destOrd="0" presId="urn:microsoft.com/office/officeart/2005/8/layout/vList4"/>
    <dgm:cxn modelId="{D35CD96C-A224-4515-9FA8-F0AE663C1E2F}" type="presParOf" srcId="{4680E336-D1FC-4F66-A6FF-D87AEA650FFA}" destId="{291CB582-B9F2-401E-BE14-1D4F8E3E18BE}" srcOrd="2" destOrd="0" presId="urn:microsoft.com/office/officeart/2005/8/layout/vList4"/>
    <dgm:cxn modelId="{87AC20F4-97D6-47C0-87C6-D5F73F201208}" type="presParOf" srcId="{47283F1A-2061-4763-BF1B-C697D8EC5E58}" destId="{E6C253D1-291F-4F10-BA13-9AC2D2E47639}" srcOrd="5" destOrd="0" presId="urn:microsoft.com/office/officeart/2005/8/layout/vList4"/>
    <dgm:cxn modelId="{C9917867-1FF2-44AA-99E1-3F1A2D4E6DE5}" type="presParOf" srcId="{47283F1A-2061-4763-BF1B-C697D8EC5E58}" destId="{845096E3-7926-4766-8EB0-C97736C33BAA}" srcOrd="6" destOrd="0" presId="urn:microsoft.com/office/officeart/2005/8/layout/vList4"/>
    <dgm:cxn modelId="{1102B1DB-0656-41FB-BA2D-C9FD02C35DCB}" type="presParOf" srcId="{845096E3-7926-4766-8EB0-C97736C33BAA}" destId="{EF9B8BDC-D9DF-41C7-BBB0-D1886919DB97}" srcOrd="0" destOrd="0" presId="urn:microsoft.com/office/officeart/2005/8/layout/vList4"/>
    <dgm:cxn modelId="{6D670FF2-2EFB-47AC-BDB7-83EED8079C08}" type="presParOf" srcId="{845096E3-7926-4766-8EB0-C97736C33BAA}" destId="{2B42F5E2-2EC8-4F7F-9939-63D9C0260A14}" srcOrd="1" destOrd="0" presId="urn:microsoft.com/office/officeart/2005/8/layout/vList4"/>
    <dgm:cxn modelId="{6DE7EDE4-8C51-43D0-8F7A-331DA41AA5DD}" type="presParOf" srcId="{845096E3-7926-4766-8EB0-C97736C33BAA}" destId="{6863DC07-0B28-4C21-BEA6-18C8C747B98E}"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AC24B5-04E4-4E08-98C8-3FE8656B886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4ABAC13D-189A-4899-98FE-86D3219E996A}">
      <dgm:prSet/>
      <dgm:spPr/>
      <dgm:t>
        <a:bodyPr/>
        <a:lstStyle/>
        <a:p>
          <a:pPr rtl="0"/>
          <a:r>
            <a:rPr lang="el-GR" dirty="0" smtClean="0"/>
            <a:t>Διαπιστώνονται κάποιες ελλείψεις που αφορούν στην ανάγκη δημιουργίας ψηφιακού οπτικοακουστικού υλικού που να τις καλύπτει</a:t>
          </a:r>
          <a:endParaRPr lang="el-GR" dirty="0"/>
        </a:p>
      </dgm:t>
    </dgm:pt>
    <dgm:pt modelId="{67E911B2-DC04-47E8-AAB4-EA62DCCDA0CB}" type="parTrans" cxnId="{271C8947-0B8B-48B6-8FFE-D86EC940C659}">
      <dgm:prSet/>
      <dgm:spPr/>
      <dgm:t>
        <a:bodyPr/>
        <a:lstStyle/>
        <a:p>
          <a:endParaRPr lang="el-GR"/>
        </a:p>
      </dgm:t>
    </dgm:pt>
    <dgm:pt modelId="{E4A35FA7-EC0A-47E9-BA19-1255A5D862B2}" type="sibTrans" cxnId="{271C8947-0B8B-48B6-8FFE-D86EC940C659}">
      <dgm:prSet/>
      <dgm:spPr/>
      <dgm:t>
        <a:bodyPr/>
        <a:lstStyle/>
        <a:p>
          <a:endParaRPr lang="el-GR"/>
        </a:p>
      </dgm:t>
    </dgm:pt>
    <dgm:pt modelId="{EEE68004-3A99-458D-B950-5323EA3B71EF}">
      <dgm:prSet/>
      <dgm:spPr/>
      <dgm:t>
        <a:bodyPr/>
        <a:lstStyle/>
        <a:p>
          <a:pPr rtl="0"/>
          <a:r>
            <a:rPr lang="el-GR" dirty="0" smtClean="0"/>
            <a:t>Παρουσιάζονται τεχνικές δημιουργίας κινουμένων σχεδίων που μπορεί να χρησιμοποιήσει κάποιος για την δημιουργία εκπαιδευτικού υλικού για παιδιά.</a:t>
          </a:r>
          <a:endParaRPr lang="el-GR" dirty="0"/>
        </a:p>
      </dgm:t>
    </dgm:pt>
    <dgm:pt modelId="{E703D7B2-6E93-4CED-B474-583D38BD6880}" type="parTrans" cxnId="{D1F7E1A3-E9ED-4998-952E-7A81CCC8C467}">
      <dgm:prSet/>
      <dgm:spPr/>
      <dgm:t>
        <a:bodyPr/>
        <a:lstStyle/>
        <a:p>
          <a:endParaRPr lang="el-GR"/>
        </a:p>
      </dgm:t>
    </dgm:pt>
    <dgm:pt modelId="{685D2BA2-3025-4015-8D3B-292318D76853}" type="sibTrans" cxnId="{D1F7E1A3-E9ED-4998-952E-7A81CCC8C467}">
      <dgm:prSet/>
      <dgm:spPr/>
      <dgm:t>
        <a:bodyPr/>
        <a:lstStyle/>
        <a:p>
          <a:endParaRPr lang="el-GR"/>
        </a:p>
      </dgm:t>
    </dgm:pt>
    <dgm:pt modelId="{1AB8CE6C-5D55-452A-B43E-4C6EF50F2A8A}">
      <dgm:prSet/>
      <dgm:spPr/>
      <dgm:t>
        <a:bodyPr/>
        <a:lstStyle/>
        <a:p>
          <a:pPr rtl="0"/>
          <a:r>
            <a:rPr lang="el-GR" smtClean="0"/>
            <a:t>Γίνεται αναφορά στο μάθημα της πληροφορικής στην πρωτοβάθμια εκπαίδευση </a:t>
          </a:r>
          <a:endParaRPr lang="el-GR" dirty="0"/>
        </a:p>
      </dgm:t>
    </dgm:pt>
    <dgm:pt modelId="{49FF9965-783D-444B-AD2E-74F2831867B9}" type="parTrans" cxnId="{4CE21ED9-59FE-46E0-AF5B-682BA4B33D54}">
      <dgm:prSet/>
      <dgm:spPr/>
      <dgm:t>
        <a:bodyPr/>
        <a:lstStyle/>
        <a:p>
          <a:endParaRPr lang="el-GR"/>
        </a:p>
      </dgm:t>
    </dgm:pt>
    <dgm:pt modelId="{3BAB5F44-6520-45C6-9E5A-5F666F44007A}" type="sibTrans" cxnId="{4CE21ED9-59FE-46E0-AF5B-682BA4B33D54}">
      <dgm:prSet/>
      <dgm:spPr/>
      <dgm:t>
        <a:bodyPr/>
        <a:lstStyle/>
        <a:p>
          <a:endParaRPr lang="el-GR"/>
        </a:p>
      </dgm:t>
    </dgm:pt>
    <dgm:pt modelId="{C470F4AE-FA9B-45AA-9EA0-60A81433FAA8}">
      <dgm:prSet/>
      <dgm:spPr/>
      <dgm:t>
        <a:bodyPr/>
        <a:lstStyle/>
        <a:p>
          <a:pPr rtl="0"/>
          <a:r>
            <a:rPr lang="el-GR" smtClean="0"/>
            <a:t>Προσεγγίζεται η έννοια της ασφαλούς πρόσβασης στο διαδίκτυο και των παραμέτρων της </a:t>
          </a:r>
          <a:endParaRPr lang="el-GR" dirty="0"/>
        </a:p>
      </dgm:t>
    </dgm:pt>
    <dgm:pt modelId="{FC10C536-13D1-4A01-93E8-FAB4405AA335}" type="parTrans" cxnId="{38FEF82E-F40B-4BB8-9726-FAEA8CC70024}">
      <dgm:prSet/>
      <dgm:spPr/>
      <dgm:t>
        <a:bodyPr/>
        <a:lstStyle/>
        <a:p>
          <a:endParaRPr lang="el-GR"/>
        </a:p>
      </dgm:t>
    </dgm:pt>
    <dgm:pt modelId="{4AB360D7-CE94-4E43-82C6-81CD4BD34871}" type="sibTrans" cxnId="{38FEF82E-F40B-4BB8-9726-FAEA8CC70024}">
      <dgm:prSet/>
      <dgm:spPr/>
      <dgm:t>
        <a:bodyPr/>
        <a:lstStyle/>
        <a:p>
          <a:endParaRPr lang="el-GR"/>
        </a:p>
      </dgm:t>
    </dgm:pt>
    <dgm:pt modelId="{8CF63B09-3D6A-4495-AF12-564BDA615845}" type="pres">
      <dgm:prSet presAssocID="{74AC24B5-04E4-4E08-98C8-3FE8656B886A}" presName="linear" presStyleCnt="0">
        <dgm:presLayoutVars>
          <dgm:dir/>
          <dgm:resizeHandles val="exact"/>
        </dgm:presLayoutVars>
      </dgm:prSet>
      <dgm:spPr/>
      <dgm:t>
        <a:bodyPr/>
        <a:lstStyle/>
        <a:p>
          <a:endParaRPr lang="el-GR"/>
        </a:p>
      </dgm:t>
    </dgm:pt>
    <dgm:pt modelId="{540E6F37-5815-4886-8E7D-C23D6911ECAE}" type="pres">
      <dgm:prSet presAssocID="{C470F4AE-FA9B-45AA-9EA0-60A81433FAA8}" presName="comp" presStyleCnt="0"/>
      <dgm:spPr/>
    </dgm:pt>
    <dgm:pt modelId="{F9D18846-1A92-4EDF-99E4-F35380D32B35}" type="pres">
      <dgm:prSet presAssocID="{C470F4AE-FA9B-45AA-9EA0-60A81433FAA8}" presName="box" presStyleLbl="node1" presStyleIdx="0" presStyleCnt="4"/>
      <dgm:spPr/>
      <dgm:t>
        <a:bodyPr/>
        <a:lstStyle/>
        <a:p>
          <a:endParaRPr lang="el-GR"/>
        </a:p>
      </dgm:t>
    </dgm:pt>
    <dgm:pt modelId="{EB4F9973-207D-4B96-96E3-0D6D7FFBC4EF}" type="pres">
      <dgm:prSet presAssocID="{C470F4AE-FA9B-45AA-9EA0-60A81433FAA8}" presName="img" presStyleLbl="fgImgPlace1" presStyleIdx="0" presStyleCnt="4"/>
      <dgm:spPr>
        <a:blipFill rotWithShape="0">
          <a:blip xmlns:r="http://schemas.openxmlformats.org/officeDocument/2006/relationships" r:embed="rId1"/>
          <a:stretch>
            <a:fillRect/>
          </a:stretch>
        </a:blipFill>
      </dgm:spPr>
    </dgm:pt>
    <dgm:pt modelId="{76FC8FE0-CFE2-414A-A32D-3D64B8C08DD5}" type="pres">
      <dgm:prSet presAssocID="{C470F4AE-FA9B-45AA-9EA0-60A81433FAA8}" presName="text" presStyleLbl="node1" presStyleIdx="0" presStyleCnt="4">
        <dgm:presLayoutVars>
          <dgm:bulletEnabled val="1"/>
        </dgm:presLayoutVars>
      </dgm:prSet>
      <dgm:spPr/>
      <dgm:t>
        <a:bodyPr/>
        <a:lstStyle/>
        <a:p>
          <a:endParaRPr lang="el-GR"/>
        </a:p>
      </dgm:t>
    </dgm:pt>
    <dgm:pt modelId="{883DDE01-627A-4FF4-9B6F-2124AE578B9B}" type="pres">
      <dgm:prSet presAssocID="{4AB360D7-CE94-4E43-82C6-81CD4BD34871}" presName="spacer" presStyleCnt="0"/>
      <dgm:spPr/>
    </dgm:pt>
    <dgm:pt modelId="{CBCDEC51-E422-42C2-A154-2A6235F910B4}" type="pres">
      <dgm:prSet presAssocID="{1AB8CE6C-5D55-452A-B43E-4C6EF50F2A8A}" presName="comp" presStyleCnt="0"/>
      <dgm:spPr/>
    </dgm:pt>
    <dgm:pt modelId="{2EFC5135-6DE3-4910-BF3A-DEA77B0C6B76}" type="pres">
      <dgm:prSet presAssocID="{1AB8CE6C-5D55-452A-B43E-4C6EF50F2A8A}" presName="box" presStyleLbl="node1" presStyleIdx="1" presStyleCnt="4"/>
      <dgm:spPr/>
      <dgm:t>
        <a:bodyPr/>
        <a:lstStyle/>
        <a:p>
          <a:endParaRPr lang="el-GR"/>
        </a:p>
      </dgm:t>
    </dgm:pt>
    <dgm:pt modelId="{60328FF8-42DB-40B2-92D5-60D27312E054}" type="pres">
      <dgm:prSet presAssocID="{1AB8CE6C-5D55-452A-B43E-4C6EF50F2A8A}" presName="img" presStyleLbl="fgImgPlace1" presStyleIdx="1" presStyleCnt="4"/>
      <dgm:spPr>
        <a:blipFill rotWithShape="0">
          <a:blip xmlns:r="http://schemas.openxmlformats.org/officeDocument/2006/relationships" r:embed="rId2"/>
          <a:stretch>
            <a:fillRect/>
          </a:stretch>
        </a:blipFill>
      </dgm:spPr>
    </dgm:pt>
    <dgm:pt modelId="{42E4E957-A72F-4982-A5DC-C2CC4ED4691E}" type="pres">
      <dgm:prSet presAssocID="{1AB8CE6C-5D55-452A-B43E-4C6EF50F2A8A}" presName="text" presStyleLbl="node1" presStyleIdx="1" presStyleCnt="4">
        <dgm:presLayoutVars>
          <dgm:bulletEnabled val="1"/>
        </dgm:presLayoutVars>
      </dgm:prSet>
      <dgm:spPr/>
      <dgm:t>
        <a:bodyPr/>
        <a:lstStyle/>
        <a:p>
          <a:endParaRPr lang="el-GR"/>
        </a:p>
      </dgm:t>
    </dgm:pt>
    <dgm:pt modelId="{2E4C112F-8D50-4285-8CA1-9E1ABCF90898}" type="pres">
      <dgm:prSet presAssocID="{3BAB5F44-6520-45C6-9E5A-5F666F44007A}" presName="spacer" presStyleCnt="0"/>
      <dgm:spPr/>
    </dgm:pt>
    <dgm:pt modelId="{332C41B6-602A-484A-8E56-FDB84DE9F1F5}" type="pres">
      <dgm:prSet presAssocID="{4ABAC13D-189A-4899-98FE-86D3219E996A}" presName="comp" presStyleCnt="0"/>
      <dgm:spPr/>
    </dgm:pt>
    <dgm:pt modelId="{F78D0653-1864-43B4-A5B9-FF719DC2E318}" type="pres">
      <dgm:prSet presAssocID="{4ABAC13D-189A-4899-98FE-86D3219E996A}" presName="box" presStyleLbl="node1" presStyleIdx="2" presStyleCnt="4"/>
      <dgm:spPr/>
      <dgm:t>
        <a:bodyPr/>
        <a:lstStyle/>
        <a:p>
          <a:endParaRPr lang="el-GR"/>
        </a:p>
      </dgm:t>
    </dgm:pt>
    <dgm:pt modelId="{08E23F40-E4E3-4230-AB31-5818C57364B1}" type="pres">
      <dgm:prSet presAssocID="{4ABAC13D-189A-4899-98FE-86D3219E996A}" presName="img" presStyleLbl="fgImgPlace1" presStyleIdx="2" presStyleCnt="4"/>
      <dgm:spPr>
        <a:blipFill rotWithShape="0">
          <a:blip xmlns:r="http://schemas.openxmlformats.org/officeDocument/2006/relationships" r:embed="rId3"/>
          <a:stretch>
            <a:fillRect/>
          </a:stretch>
        </a:blipFill>
      </dgm:spPr>
    </dgm:pt>
    <dgm:pt modelId="{A326AD35-8308-4569-A21D-FB0EA2DD0FA7}" type="pres">
      <dgm:prSet presAssocID="{4ABAC13D-189A-4899-98FE-86D3219E996A}" presName="text" presStyleLbl="node1" presStyleIdx="2" presStyleCnt="4">
        <dgm:presLayoutVars>
          <dgm:bulletEnabled val="1"/>
        </dgm:presLayoutVars>
      </dgm:prSet>
      <dgm:spPr/>
      <dgm:t>
        <a:bodyPr/>
        <a:lstStyle/>
        <a:p>
          <a:endParaRPr lang="el-GR"/>
        </a:p>
      </dgm:t>
    </dgm:pt>
    <dgm:pt modelId="{91240CEE-C91A-4EE3-A7DA-6A80CA9B05C9}" type="pres">
      <dgm:prSet presAssocID="{E4A35FA7-EC0A-47E9-BA19-1255A5D862B2}" presName="spacer" presStyleCnt="0"/>
      <dgm:spPr/>
    </dgm:pt>
    <dgm:pt modelId="{D80113E9-29CA-419B-A1EA-1241D34526E1}" type="pres">
      <dgm:prSet presAssocID="{EEE68004-3A99-458D-B950-5323EA3B71EF}" presName="comp" presStyleCnt="0"/>
      <dgm:spPr/>
    </dgm:pt>
    <dgm:pt modelId="{E4D17D10-969A-4305-9252-FEF9EDA96C4C}" type="pres">
      <dgm:prSet presAssocID="{EEE68004-3A99-458D-B950-5323EA3B71EF}" presName="box" presStyleLbl="node1" presStyleIdx="3" presStyleCnt="4"/>
      <dgm:spPr/>
      <dgm:t>
        <a:bodyPr/>
        <a:lstStyle/>
        <a:p>
          <a:endParaRPr lang="el-GR"/>
        </a:p>
      </dgm:t>
    </dgm:pt>
    <dgm:pt modelId="{B6184AF5-9A3F-49D0-B8C6-12822813D483}" type="pres">
      <dgm:prSet presAssocID="{EEE68004-3A99-458D-B950-5323EA3B71EF}" presName="img" presStyleLbl="fgImgPlace1" presStyleIdx="3" presStyleCnt="4"/>
      <dgm:spPr>
        <a:blipFill rotWithShape="0">
          <a:blip xmlns:r="http://schemas.openxmlformats.org/officeDocument/2006/relationships" r:embed="rId4"/>
          <a:stretch>
            <a:fillRect/>
          </a:stretch>
        </a:blipFill>
      </dgm:spPr>
    </dgm:pt>
    <dgm:pt modelId="{0E52B49F-EDF2-44B2-8652-A6B503D61E2E}" type="pres">
      <dgm:prSet presAssocID="{EEE68004-3A99-458D-B950-5323EA3B71EF}" presName="text" presStyleLbl="node1" presStyleIdx="3" presStyleCnt="4">
        <dgm:presLayoutVars>
          <dgm:bulletEnabled val="1"/>
        </dgm:presLayoutVars>
      </dgm:prSet>
      <dgm:spPr/>
      <dgm:t>
        <a:bodyPr/>
        <a:lstStyle/>
        <a:p>
          <a:endParaRPr lang="el-GR"/>
        </a:p>
      </dgm:t>
    </dgm:pt>
  </dgm:ptLst>
  <dgm:cxnLst>
    <dgm:cxn modelId="{98453F2C-D9E8-462B-AD10-C8F7769F2767}" type="presOf" srcId="{C470F4AE-FA9B-45AA-9EA0-60A81433FAA8}" destId="{76FC8FE0-CFE2-414A-A32D-3D64B8C08DD5}" srcOrd="1" destOrd="0" presId="urn:microsoft.com/office/officeart/2005/8/layout/vList4"/>
    <dgm:cxn modelId="{AF650B21-1C08-45C6-96A7-BBF12FDCA952}" type="presOf" srcId="{4ABAC13D-189A-4899-98FE-86D3219E996A}" destId="{F78D0653-1864-43B4-A5B9-FF719DC2E318}" srcOrd="0" destOrd="0" presId="urn:microsoft.com/office/officeart/2005/8/layout/vList4"/>
    <dgm:cxn modelId="{C7786C6F-3027-4027-BB96-6DD25587D372}" type="presOf" srcId="{1AB8CE6C-5D55-452A-B43E-4C6EF50F2A8A}" destId="{42E4E957-A72F-4982-A5DC-C2CC4ED4691E}" srcOrd="1" destOrd="0" presId="urn:microsoft.com/office/officeart/2005/8/layout/vList4"/>
    <dgm:cxn modelId="{5F30FCEE-70DA-4234-842C-7AC339EDB500}" type="presOf" srcId="{EEE68004-3A99-458D-B950-5323EA3B71EF}" destId="{E4D17D10-969A-4305-9252-FEF9EDA96C4C}" srcOrd="0" destOrd="0" presId="urn:microsoft.com/office/officeart/2005/8/layout/vList4"/>
    <dgm:cxn modelId="{C60DD917-333C-4470-9A9A-89D26FEAE63D}" type="presOf" srcId="{4ABAC13D-189A-4899-98FE-86D3219E996A}" destId="{A326AD35-8308-4569-A21D-FB0EA2DD0FA7}" srcOrd="1" destOrd="0" presId="urn:microsoft.com/office/officeart/2005/8/layout/vList4"/>
    <dgm:cxn modelId="{4CE21ED9-59FE-46E0-AF5B-682BA4B33D54}" srcId="{74AC24B5-04E4-4E08-98C8-3FE8656B886A}" destId="{1AB8CE6C-5D55-452A-B43E-4C6EF50F2A8A}" srcOrd="1" destOrd="0" parTransId="{49FF9965-783D-444B-AD2E-74F2831867B9}" sibTransId="{3BAB5F44-6520-45C6-9E5A-5F666F44007A}"/>
    <dgm:cxn modelId="{62315DFD-37E2-464E-B2B7-9B27E0469D72}" type="presOf" srcId="{1AB8CE6C-5D55-452A-B43E-4C6EF50F2A8A}" destId="{2EFC5135-6DE3-4910-BF3A-DEA77B0C6B76}" srcOrd="0" destOrd="0" presId="urn:microsoft.com/office/officeart/2005/8/layout/vList4"/>
    <dgm:cxn modelId="{271C8947-0B8B-48B6-8FFE-D86EC940C659}" srcId="{74AC24B5-04E4-4E08-98C8-3FE8656B886A}" destId="{4ABAC13D-189A-4899-98FE-86D3219E996A}" srcOrd="2" destOrd="0" parTransId="{67E911B2-DC04-47E8-AAB4-EA62DCCDA0CB}" sibTransId="{E4A35FA7-EC0A-47E9-BA19-1255A5D862B2}"/>
    <dgm:cxn modelId="{52A6C520-4B30-4243-B39E-7A9DE794F034}" type="presOf" srcId="{74AC24B5-04E4-4E08-98C8-3FE8656B886A}" destId="{8CF63B09-3D6A-4495-AF12-564BDA615845}" srcOrd="0" destOrd="0" presId="urn:microsoft.com/office/officeart/2005/8/layout/vList4"/>
    <dgm:cxn modelId="{78C71208-FBB4-4CFB-8672-EB119CAF377A}" type="presOf" srcId="{C470F4AE-FA9B-45AA-9EA0-60A81433FAA8}" destId="{F9D18846-1A92-4EDF-99E4-F35380D32B35}" srcOrd="0" destOrd="0" presId="urn:microsoft.com/office/officeart/2005/8/layout/vList4"/>
    <dgm:cxn modelId="{D1F7E1A3-E9ED-4998-952E-7A81CCC8C467}" srcId="{74AC24B5-04E4-4E08-98C8-3FE8656B886A}" destId="{EEE68004-3A99-458D-B950-5323EA3B71EF}" srcOrd="3" destOrd="0" parTransId="{E703D7B2-6E93-4CED-B474-583D38BD6880}" sibTransId="{685D2BA2-3025-4015-8D3B-292318D76853}"/>
    <dgm:cxn modelId="{5AD80025-219E-42FB-BC26-1A39EBD452EB}" type="presOf" srcId="{EEE68004-3A99-458D-B950-5323EA3B71EF}" destId="{0E52B49F-EDF2-44B2-8652-A6B503D61E2E}" srcOrd="1" destOrd="0" presId="urn:microsoft.com/office/officeart/2005/8/layout/vList4"/>
    <dgm:cxn modelId="{38FEF82E-F40B-4BB8-9726-FAEA8CC70024}" srcId="{74AC24B5-04E4-4E08-98C8-3FE8656B886A}" destId="{C470F4AE-FA9B-45AA-9EA0-60A81433FAA8}" srcOrd="0" destOrd="0" parTransId="{FC10C536-13D1-4A01-93E8-FAB4405AA335}" sibTransId="{4AB360D7-CE94-4E43-82C6-81CD4BD34871}"/>
    <dgm:cxn modelId="{456BEECD-47D0-47E7-B992-586CE66A3A9F}" type="presParOf" srcId="{8CF63B09-3D6A-4495-AF12-564BDA615845}" destId="{540E6F37-5815-4886-8E7D-C23D6911ECAE}" srcOrd="0" destOrd="0" presId="urn:microsoft.com/office/officeart/2005/8/layout/vList4"/>
    <dgm:cxn modelId="{3260EC6B-2380-4F80-BE50-0AA31FBFA295}" type="presParOf" srcId="{540E6F37-5815-4886-8E7D-C23D6911ECAE}" destId="{F9D18846-1A92-4EDF-99E4-F35380D32B35}" srcOrd="0" destOrd="0" presId="urn:microsoft.com/office/officeart/2005/8/layout/vList4"/>
    <dgm:cxn modelId="{72261A7F-2610-4732-9D2A-F4C6952D3AE8}" type="presParOf" srcId="{540E6F37-5815-4886-8E7D-C23D6911ECAE}" destId="{EB4F9973-207D-4B96-96E3-0D6D7FFBC4EF}" srcOrd="1" destOrd="0" presId="urn:microsoft.com/office/officeart/2005/8/layout/vList4"/>
    <dgm:cxn modelId="{82085681-F79E-4FF5-BBF3-C1A65FE30AC0}" type="presParOf" srcId="{540E6F37-5815-4886-8E7D-C23D6911ECAE}" destId="{76FC8FE0-CFE2-414A-A32D-3D64B8C08DD5}" srcOrd="2" destOrd="0" presId="urn:microsoft.com/office/officeart/2005/8/layout/vList4"/>
    <dgm:cxn modelId="{C3E36858-BF55-43EA-BCE2-E33F9AFE7C95}" type="presParOf" srcId="{8CF63B09-3D6A-4495-AF12-564BDA615845}" destId="{883DDE01-627A-4FF4-9B6F-2124AE578B9B}" srcOrd="1" destOrd="0" presId="urn:microsoft.com/office/officeart/2005/8/layout/vList4"/>
    <dgm:cxn modelId="{16FBF34A-5C93-42E7-ADD3-9C2F003B8F7C}" type="presParOf" srcId="{8CF63B09-3D6A-4495-AF12-564BDA615845}" destId="{CBCDEC51-E422-42C2-A154-2A6235F910B4}" srcOrd="2" destOrd="0" presId="urn:microsoft.com/office/officeart/2005/8/layout/vList4"/>
    <dgm:cxn modelId="{3719655F-CDB6-4A42-B10C-B030072B8AF1}" type="presParOf" srcId="{CBCDEC51-E422-42C2-A154-2A6235F910B4}" destId="{2EFC5135-6DE3-4910-BF3A-DEA77B0C6B76}" srcOrd="0" destOrd="0" presId="urn:microsoft.com/office/officeart/2005/8/layout/vList4"/>
    <dgm:cxn modelId="{A46E708A-A2B3-4DE6-94A7-459CF6D53A40}" type="presParOf" srcId="{CBCDEC51-E422-42C2-A154-2A6235F910B4}" destId="{60328FF8-42DB-40B2-92D5-60D27312E054}" srcOrd="1" destOrd="0" presId="urn:microsoft.com/office/officeart/2005/8/layout/vList4"/>
    <dgm:cxn modelId="{8252B427-40D3-4D86-B976-323B404C9485}" type="presParOf" srcId="{CBCDEC51-E422-42C2-A154-2A6235F910B4}" destId="{42E4E957-A72F-4982-A5DC-C2CC4ED4691E}" srcOrd="2" destOrd="0" presId="urn:microsoft.com/office/officeart/2005/8/layout/vList4"/>
    <dgm:cxn modelId="{9B4112EA-E77F-4D55-AFEE-513AC10998D6}" type="presParOf" srcId="{8CF63B09-3D6A-4495-AF12-564BDA615845}" destId="{2E4C112F-8D50-4285-8CA1-9E1ABCF90898}" srcOrd="3" destOrd="0" presId="urn:microsoft.com/office/officeart/2005/8/layout/vList4"/>
    <dgm:cxn modelId="{460676C8-A793-4F7F-BD08-DFA9E7D337A5}" type="presParOf" srcId="{8CF63B09-3D6A-4495-AF12-564BDA615845}" destId="{332C41B6-602A-484A-8E56-FDB84DE9F1F5}" srcOrd="4" destOrd="0" presId="urn:microsoft.com/office/officeart/2005/8/layout/vList4"/>
    <dgm:cxn modelId="{A5439F22-EEAE-4244-AA89-A1ADE1A4467B}" type="presParOf" srcId="{332C41B6-602A-484A-8E56-FDB84DE9F1F5}" destId="{F78D0653-1864-43B4-A5B9-FF719DC2E318}" srcOrd="0" destOrd="0" presId="urn:microsoft.com/office/officeart/2005/8/layout/vList4"/>
    <dgm:cxn modelId="{9EC5EC31-3036-4A8B-8E8A-E16DD11F1FD6}" type="presParOf" srcId="{332C41B6-602A-484A-8E56-FDB84DE9F1F5}" destId="{08E23F40-E4E3-4230-AB31-5818C57364B1}" srcOrd="1" destOrd="0" presId="urn:microsoft.com/office/officeart/2005/8/layout/vList4"/>
    <dgm:cxn modelId="{8EE1A748-7B27-4FD2-8EBA-D61C6ACB1E0F}" type="presParOf" srcId="{332C41B6-602A-484A-8E56-FDB84DE9F1F5}" destId="{A326AD35-8308-4569-A21D-FB0EA2DD0FA7}" srcOrd="2" destOrd="0" presId="urn:microsoft.com/office/officeart/2005/8/layout/vList4"/>
    <dgm:cxn modelId="{3DD5CBEF-F9D5-46C6-BE85-0D6ACFFCA82F}" type="presParOf" srcId="{8CF63B09-3D6A-4495-AF12-564BDA615845}" destId="{91240CEE-C91A-4EE3-A7DA-6A80CA9B05C9}" srcOrd="5" destOrd="0" presId="urn:microsoft.com/office/officeart/2005/8/layout/vList4"/>
    <dgm:cxn modelId="{03FC1149-629D-4230-9453-F8BA16A6F0B4}" type="presParOf" srcId="{8CF63B09-3D6A-4495-AF12-564BDA615845}" destId="{D80113E9-29CA-419B-A1EA-1241D34526E1}" srcOrd="6" destOrd="0" presId="urn:microsoft.com/office/officeart/2005/8/layout/vList4"/>
    <dgm:cxn modelId="{0FEE5884-7C7B-4E36-A2A2-11021AF5113D}" type="presParOf" srcId="{D80113E9-29CA-419B-A1EA-1241D34526E1}" destId="{E4D17D10-969A-4305-9252-FEF9EDA96C4C}" srcOrd="0" destOrd="0" presId="urn:microsoft.com/office/officeart/2005/8/layout/vList4"/>
    <dgm:cxn modelId="{B98F2496-580C-4915-B130-6695DE8221EF}" type="presParOf" srcId="{D80113E9-29CA-419B-A1EA-1241D34526E1}" destId="{B6184AF5-9A3F-49D0-B8C6-12822813D483}" srcOrd="1" destOrd="0" presId="urn:microsoft.com/office/officeart/2005/8/layout/vList4"/>
    <dgm:cxn modelId="{D73BC1FE-CD21-464B-AF0A-4E04D403A7AE}" type="presParOf" srcId="{D80113E9-29CA-419B-A1EA-1241D34526E1}" destId="{0E52B49F-EDF2-44B2-8652-A6B503D61E2E}"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930ABA-AF5D-48C7-A49E-34AEF6875DBF}"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l-GR"/>
        </a:p>
      </dgm:t>
    </dgm:pt>
    <dgm:pt modelId="{98903987-0F47-49BF-9AF6-2B1C5A4110A8}">
      <dgm:prSet/>
      <dgm:spPr/>
      <dgm:t>
        <a:bodyPr/>
        <a:lstStyle/>
        <a:p>
          <a:pPr rtl="0"/>
          <a:r>
            <a:rPr lang="el-GR" dirty="0" smtClean="0"/>
            <a:t>Αναγνώριση και ανάλυση του προβλήματος</a:t>
          </a:r>
          <a:endParaRPr lang="el-GR" dirty="0"/>
        </a:p>
      </dgm:t>
    </dgm:pt>
    <dgm:pt modelId="{B13E3137-2919-4036-BA8B-7542436F9632}" type="parTrans" cxnId="{C068B843-004C-4966-9EFB-77EE5D755074}">
      <dgm:prSet/>
      <dgm:spPr/>
      <dgm:t>
        <a:bodyPr/>
        <a:lstStyle/>
        <a:p>
          <a:endParaRPr lang="el-GR"/>
        </a:p>
      </dgm:t>
    </dgm:pt>
    <dgm:pt modelId="{78EF2622-7A36-4D13-BFD3-4716D753B4CB}" type="sibTrans" cxnId="{C068B843-004C-4966-9EFB-77EE5D755074}">
      <dgm:prSet/>
      <dgm:spPr/>
      <dgm:t>
        <a:bodyPr/>
        <a:lstStyle/>
        <a:p>
          <a:endParaRPr lang="el-GR"/>
        </a:p>
      </dgm:t>
    </dgm:pt>
    <dgm:pt modelId="{AD6989FA-C476-47CF-B533-5DED7B2CD943}">
      <dgm:prSet/>
      <dgm:spPr/>
      <dgm:t>
        <a:bodyPr/>
        <a:lstStyle/>
        <a:p>
          <a:pPr rtl="0"/>
          <a:r>
            <a:rPr lang="el-GR" dirty="0" smtClean="0"/>
            <a:t>Ανάπτυξη πρωτοτύπου</a:t>
          </a:r>
          <a:endParaRPr lang="el-GR" dirty="0"/>
        </a:p>
      </dgm:t>
    </dgm:pt>
    <dgm:pt modelId="{FADAF89B-B462-4D2F-BB8E-5061B57E858C}" type="parTrans" cxnId="{947448A2-FD1D-4208-914A-74146AE73D77}">
      <dgm:prSet/>
      <dgm:spPr/>
      <dgm:t>
        <a:bodyPr/>
        <a:lstStyle/>
        <a:p>
          <a:endParaRPr lang="el-GR"/>
        </a:p>
      </dgm:t>
    </dgm:pt>
    <dgm:pt modelId="{FBCDD7BA-5FE8-4507-ACA4-AD878D05EEFF}" type="sibTrans" cxnId="{947448A2-FD1D-4208-914A-74146AE73D77}">
      <dgm:prSet/>
      <dgm:spPr/>
      <dgm:t>
        <a:bodyPr/>
        <a:lstStyle/>
        <a:p>
          <a:endParaRPr lang="el-GR"/>
        </a:p>
      </dgm:t>
    </dgm:pt>
    <dgm:pt modelId="{B62D4BCA-252D-4C34-B8CC-20F01D3230D9}">
      <dgm:prSet/>
      <dgm:spPr/>
      <dgm:t>
        <a:bodyPr/>
        <a:lstStyle/>
        <a:p>
          <a:pPr rtl="0"/>
          <a:r>
            <a:rPr lang="el-GR" dirty="0" smtClean="0"/>
            <a:t>Επαναληπτικούς κύκλους δοκιμών</a:t>
          </a:r>
          <a:endParaRPr lang="el-GR" dirty="0"/>
        </a:p>
      </dgm:t>
    </dgm:pt>
    <dgm:pt modelId="{B43965FA-47E3-414B-B7AF-CA2007FB2389}" type="parTrans" cxnId="{324C94A0-1425-421A-A013-C1598937982A}">
      <dgm:prSet/>
      <dgm:spPr/>
      <dgm:t>
        <a:bodyPr/>
        <a:lstStyle/>
        <a:p>
          <a:endParaRPr lang="el-GR"/>
        </a:p>
      </dgm:t>
    </dgm:pt>
    <dgm:pt modelId="{7361160C-01CF-4449-B712-6AD12559EFC1}" type="sibTrans" cxnId="{324C94A0-1425-421A-A013-C1598937982A}">
      <dgm:prSet/>
      <dgm:spPr/>
      <dgm:t>
        <a:bodyPr/>
        <a:lstStyle/>
        <a:p>
          <a:endParaRPr lang="el-GR"/>
        </a:p>
      </dgm:t>
    </dgm:pt>
    <dgm:pt modelId="{C785FAF3-AAB4-4808-9028-B1E620D1DEC2}">
      <dgm:prSet/>
      <dgm:spPr/>
      <dgm:t>
        <a:bodyPr/>
        <a:lstStyle/>
        <a:p>
          <a:pPr rtl="0"/>
          <a:r>
            <a:rPr lang="el-GR" dirty="0" smtClean="0"/>
            <a:t>Παραγωγή και εφαρμογή σχεδιαστικών αρχών</a:t>
          </a:r>
          <a:endParaRPr lang="el-GR" dirty="0"/>
        </a:p>
      </dgm:t>
    </dgm:pt>
    <dgm:pt modelId="{848F0703-CB3C-4F5A-8E11-CE53E88D6B93}" type="parTrans" cxnId="{2B81E5CB-66AC-49C9-B229-E168C725871F}">
      <dgm:prSet/>
      <dgm:spPr/>
      <dgm:t>
        <a:bodyPr/>
        <a:lstStyle/>
        <a:p>
          <a:endParaRPr lang="el-GR"/>
        </a:p>
      </dgm:t>
    </dgm:pt>
    <dgm:pt modelId="{4891202E-D03F-43B4-8E46-46DBD725144A}" type="sibTrans" cxnId="{2B81E5CB-66AC-49C9-B229-E168C725871F}">
      <dgm:prSet/>
      <dgm:spPr/>
      <dgm:t>
        <a:bodyPr/>
        <a:lstStyle/>
        <a:p>
          <a:endParaRPr lang="el-GR"/>
        </a:p>
      </dgm:t>
    </dgm:pt>
    <dgm:pt modelId="{945972EC-0CC3-4781-9220-B98F1B2E6211}" type="pres">
      <dgm:prSet presAssocID="{AF930ABA-AF5D-48C7-A49E-34AEF6875DBF}" presName="Name0" presStyleCnt="0">
        <dgm:presLayoutVars>
          <dgm:dir/>
          <dgm:resizeHandles val="exact"/>
        </dgm:presLayoutVars>
      </dgm:prSet>
      <dgm:spPr/>
      <dgm:t>
        <a:bodyPr/>
        <a:lstStyle/>
        <a:p>
          <a:endParaRPr lang="el-GR"/>
        </a:p>
      </dgm:t>
    </dgm:pt>
    <dgm:pt modelId="{55F758CC-7B06-4CB9-B905-E03A748D6588}" type="pres">
      <dgm:prSet presAssocID="{98903987-0F47-49BF-9AF6-2B1C5A4110A8}" presName="node" presStyleLbl="node1" presStyleIdx="0" presStyleCnt="4">
        <dgm:presLayoutVars>
          <dgm:bulletEnabled val="1"/>
        </dgm:presLayoutVars>
      </dgm:prSet>
      <dgm:spPr/>
      <dgm:t>
        <a:bodyPr/>
        <a:lstStyle/>
        <a:p>
          <a:endParaRPr lang="el-GR"/>
        </a:p>
      </dgm:t>
    </dgm:pt>
    <dgm:pt modelId="{761E4E28-BFAA-461C-A94E-AD6F2D0BF6A1}" type="pres">
      <dgm:prSet presAssocID="{78EF2622-7A36-4D13-BFD3-4716D753B4CB}" presName="sibTrans" presStyleLbl="sibTrans2D1" presStyleIdx="0" presStyleCnt="3"/>
      <dgm:spPr/>
      <dgm:t>
        <a:bodyPr/>
        <a:lstStyle/>
        <a:p>
          <a:endParaRPr lang="el-GR"/>
        </a:p>
      </dgm:t>
    </dgm:pt>
    <dgm:pt modelId="{8350DDF3-3069-4559-B498-475DD9756676}" type="pres">
      <dgm:prSet presAssocID="{78EF2622-7A36-4D13-BFD3-4716D753B4CB}" presName="connectorText" presStyleLbl="sibTrans2D1" presStyleIdx="0" presStyleCnt="3"/>
      <dgm:spPr/>
      <dgm:t>
        <a:bodyPr/>
        <a:lstStyle/>
        <a:p>
          <a:endParaRPr lang="el-GR"/>
        </a:p>
      </dgm:t>
    </dgm:pt>
    <dgm:pt modelId="{3A204BEC-4246-4857-914A-546FFE969C2F}" type="pres">
      <dgm:prSet presAssocID="{AD6989FA-C476-47CF-B533-5DED7B2CD943}" presName="node" presStyleLbl="node1" presStyleIdx="1" presStyleCnt="4">
        <dgm:presLayoutVars>
          <dgm:bulletEnabled val="1"/>
        </dgm:presLayoutVars>
      </dgm:prSet>
      <dgm:spPr/>
      <dgm:t>
        <a:bodyPr/>
        <a:lstStyle/>
        <a:p>
          <a:endParaRPr lang="el-GR"/>
        </a:p>
      </dgm:t>
    </dgm:pt>
    <dgm:pt modelId="{DCFD1D16-F155-4C6D-91B2-D67DE6DBDDE5}" type="pres">
      <dgm:prSet presAssocID="{FBCDD7BA-5FE8-4507-ACA4-AD878D05EEFF}" presName="sibTrans" presStyleLbl="sibTrans2D1" presStyleIdx="1" presStyleCnt="3"/>
      <dgm:spPr/>
      <dgm:t>
        <a:bodyPr/>
        <a:lstStyle/>
        <a:p>
          <a:endParaRPr lang="el-GR"/>
        </a:p>
      </dgm:t>
    </dgm:pt>
    <dgm:pt modelId="{AFF15939-9F16-43A7-8719-F98ACCD963DC}" type="pres">
      <dgm:prSet presAssocID="{FBCDD7BA-5FE8-4507-ACA4-AD878D05EEFF}" presName="connectorText" presStyleLbl="sibTrans2D1" presStyleIdx="1" presStyleCnt="3"/>
      <dgm:spPr/>
      <dgm:t>
        <a:bodyPr/>
        <a:lstStyle/>
        <a:p>
          <a:endParaRPr lang="el-GR"/>
        </a:p>
      </dgm:t>
    </dgm:pt>
    <dgm:pt modelId="{106FFC72-822D-4F5D-BACD-4918F1226F9E}" type="pres">
      <dgm:prSet presAssocID="{B62D4BCA-252D-4C34-B8CC-20F01D3230D9}" presName="node" presStyleLbl="node1" presStyleIdx="2" presStyleCnt="4">
        <dgm:presLayoutVars>
          <dgm:bulletEnabled val="1"/>
        </dgm:presLayoutVars>
      </dgm:prSet>
      <dgm:spPr/>
      <dgm:t>
        <a:bodyPr/>
        <a:lstStyle/>
        <a:p>
          <a:endParaRPr lang="el-GR"/>
        </a:p>
      </dgm:t>
    </dgm:pt>
    <dgm:pt modelId="{0D9FDE7B-D95C-4183-B56D-D7FFF9287D41}" type="pres">
      <dgm:prSet presAssocID="{7361160C-01CF-4449-B712-6AD12559EFC1}" presName="sibTrans" presStyleLbl="sibTrans2D1" presStyleIdx="2" presStyleCnt="3"/>
      <dgm:spPr/>
      <dgm:t>
        <a:bodyPr/>
        <a:lstStyle/>
        <a:p>
          <a:endParaRPr lang="el-GR"/>
        </a:p>
      </dgm:t>
    </dgm:pt>
    <dgm:pt modelId="{A3DF8E6E-92E9-400C-90E3-4D8A40576E15}" type="pres">
      <dgm:prSet presAssocID="{7361160C-01CF-4449-B712-6AD12559EFC1}" presName="connectorText" presStyleLbl="sibTrans2D1" presStyleIdx="2" presStyleCnt="3"/>
      <dgm:spPr/>
      <dgm:t>
        <a:bodyPr/>
        <a:lstStyle/>
        <a:p>
          <a:endParaRPr lang="el-GR"/>
        </a:p>
      </dgm:t>
    </dgm:pt>
    <dgm:pt modelId="{AF38EBB3-AE60-4EC1-BE88-BF240BF3CEC4}" type="pres">
      <dgm:prSet presAssocID="{C785FAF3-AAB4-4808-9028-B1E620D1DEC2}" presName="node" presStyleLbl="node1" presStyleIdx="3" presStyleCnt="4">
        <dgm:presLayoutVars>
          <dgm:bulletEnabled val="1"/>
        </dgm:presLayoutVars>
      </dgm:prSet>
      <dgm:spPr/>
      <dgm:t>
        <a:bodyPr/>
        <a:lstStyle/>
        <a:p>
          <a:endParaRPr lang="el-GR"/>
        </a:p>
      </dgm:t>
    </dgm:pt>
  </dgm:ptLst>
  <dgm:cxnLst>
    <dgm:cxn modelId="{3ECE1A1C-8BA3-4821-9CB4-586A3B176B2D}" type="presOf" srcId="{B62D4BCA-252D-4C34-B8CC-20F01D3230D9}" destId="{106FFC72-822D-4F5D-BACD-4918F1226F9E}" srcOrd="0" destOrd="0" presId="urn:microsoft.com/office/officeart/2005/8/layout/process1"/>
    <dgm:cxn modelId="{C068B843-004C-4966-9EFB-77EE5D755074}" srcId="{AF930ABA-AF5D-48C7-A49E-34AEF6875DBF}" destId="{98903987-0F47-49BF-9AF6-2B1C5A4110A8}" srcOrd="0" destOrd="0" parTransId="{B13E3137-2919-4036-BA8B-7542436F9632}" sibTransId="{78EF2622-7A36-4D13-BFD3-4716D753B4CB}"/>
    <dgm:cxn modelId="{3C5ACC85-FBF0-45B2-B49F-DF1F83A3FC94}" type="presOf" srcId="{98903987-0F47-49BF-9AF6-2B1C5A4110A8}" destId="{55F758CC-7B06-4CB9-B905-E03A748D6588}" srcOrd="0" destOrd="0" presId="urn:microsoft.com/office/officeart/2005/8/layout/process1"/>
    <dgm:cxn modelId="{2E398DF0-EB43-4844-AB9D-34569836262B}" type="presOf" srcId="{AD6989FA-C476-47CF-B533-5DED7B2CD943}" destId="{3A204BEC-4246-4857-914A-546FFE969C2F}" srcOrd="0" destOrd="0" presId="urn:microsoft.com/office/officeart/2005/8/layout/process1"/>
    <dgm:cxn modelId="{003845D5-9D89-43D1-8D47-54ACA5007553}" type="presOf" srcId="{FBCDD7BA-5FE8-4507-ACA4-AD878D05EEFF}" destId="{DCFD1D16-F155-4C6D-91B2-D67DE6DBDDE5}" srcOrd="0" destOrd="0" presId="urn:microsoft.com/office/officeart/2005/8/layout/process1"/>
    <dgm:cxn modelId="{9F3141B8-75F2-4A82-AF07-97DB53462B5B}" type="presOf" srcId="{AF930ABA-AF5D-48C7-A49E-34AEF6875DBF}" destId="{945972EC-0CC3-4781-9220-B98F1B2E6211}" srcOrd="0" destOrd="0" presId="urn:microsoft.com/office/officeart/2005/8/layout/process1"/>
    <dgm:cxn modelId="{8A73BE6B-8262-4A1F-9E89-C113D54E465C}" type="presOf" srcId="{FBCDD7BA-5FE8-4507-ACA4-AD878D05EEFF}" destId="{AFF15939-9F16-43A7-8719-F98ACCD963DC}" srcOrd="1" destOrd="0" presId="urn:microsoft.com/office/officeart/2005/8/layout/process1"/>
    <dgm:cxn modelId="{947448A2-FD1D-4208-914A-74146AE73D77}" srcId="{AF930ABA-AF5D-48C7-A49E-34AEF6875DBF}" destId="{AD6989FA-C476-47CF-B533-5DED7B2CD943}" srcOrd="1" destOrd="0" parTransId="{FADAF89B-B462-4D2F-BB8E-5061B57E858C}" sibTransId="{FBCDD7BA-5FE8-4507-ACA4-AD878D05EEFF}"/>
    <dgm:cxn modelId="{344B4A68-2CCC-4245-9F76-6DFE96C1774C}" type="presOf" srcId="{7361160C-01CF-4449-B712-6AD12559EFC1}" destId="{A3DF8E6E-92E9-400C-90E3-4D8A40576E15}" srcOrd="1" destOrd="0" presId="urn:microsoft.com/office/officeart/2005/8/layout/process1"/>
    <dgm:cxn modelId="{2B81E5CB-66AC-49C9-B229-E168C725871F}" srcId="{AF930ABA-AF5D-48C7-A49E-34AEF6875DBF}" destId="{C785FAF3-AAB4-4808-9028-B1E620D1DEC2}" srcOrd="3" destOrd="0" parTransId="{848F0703-CB3C-4F5A-8E11-CE53E88D6B93}" sibTransId="{4891202E-D03F-43B4-8E46-46DBD725144A}"/>
    <dgm:cxn modelId="{324C94A0-1425-421A-A013-C1598937982A}" srcId="{AF930ABA-AF5D-48C7-A49E-34AEF6875DBF}" destId="{B62D4BCA-252D-4C34-B8CC-20F01D3230D9}" srcOrd="2" destOrd="0" parTransId="{B43965FA-47E3-414B-B7AF-CA2007FB2389}" sibTransId="{7361160C-01CF-4449-B712-6AD12559EFC1}"/>
    <dgm:cxn modelId="{1DE1E698-8288-4DDD-BBBF-A652E9D68ED4}" type="presOf" srcId="{7361160C-01CF-4449-B712-6AD12559EFC1}" destId="{0D9FDE7B-D95C-4183-B56D-D7FFF9287D41}" srcOrd="0" destOrd="0" presId="urn:microsoft.com/office/officeart/2005/8/layout/process1"/>
    <dgm:cxn modelId="{1B4BEF0D-F5E1-4024-9CAD-5A580273B431}" type="presOf" srcId="{78EF2622-7A36-4D13-BFD3-4716D753B4CB}" destId="{761E4E28-BFAA-461C-A94E-AD6F2D0BF6A1}" srcOrd="0" destOrd="0" presId="urn:microsoft.com/office/officeart/2005/8/layout/process1"/>
    <dgm:cxn modelId="{EE71AC58-9071-4C11-B57B-22C29E1C49D2}" type="presOf" srcId="{C785FAF3-AAB4-4808-9028-B1E620D1DEC2}" destId="{AF38EBB3-AE60-4EC1-BE88-BF240BF3CEC4}" srcOrd="0" destOrd="0" presId="urn:microsoft.com/office/officeart/2005/8/layout/process1"/>
    <dgm:cxn modelId="{F3134A53-B149-4100-88A8-16DA3B30B2E1}" type="presOf" srcId="{78EF2622-7A36-4D13-BFD3-4716D753B4CB}" destId="{8350DDF3-3069-4559-B498-475DD9756676}" srcOrd="1" destOrd="0" presId="urn:microsoft.com/office/officeart/2005/8/layout/process1"/>
    <dgm:cxn modelId="{BD505FF5-9BF7-4C1A-BF0C-1E8453A76B2F}" type="presParOf" srcId="{945972EC-0CC3-4781-9220-B98F1B2E6211}" destId="{55F758CC-7B06-4CB9-B905-E03A748D6588}" srcOrd="0" destOrd="0" presId="urn:microsoft.com/office/officeart/2005/8/layout/process1"/>
    <dgm:cxn modelId="{F8C9EF1D-A0AF-4019-85BA-FD157F44D4FF}" type="presParOf" srcId="{945972EC-0CC3-4781-9220-B98F1B2E6211}" destId="{761E4E28-BFAA-461C-A94E-AD6F2D0BF6A1}" srcOrd="1" destOrd="0" presId="urn:microsoft.com/office/officeart/2005/8/layout/process1"/>
    <dgm:cxn modelId="{4CDA3ED7-2FDB-4058-B910-A73325BAD5A7}" type="presParOf" srcId="{761E4E28-BFAA-461C-A94E-AD6F2D0BF6A1}" destId="{8350DDF3-3069-4559-B498-475DD9756676}" srcOrd="0" destOrd="0" presId="urn:microsoft.com/office/officeart/2005/8/layout/process1"/>
    <dgm:cxn modelId="{050A42DB-96AC-4CD6-8C9E-F5221177FCFF}" type="presParOf" srcId="{945972EC-0CC3-4781-9220-B98F1B2E6211}" destId="{3A204BEC-4246-4857-914A-546FFE969C2F}" srcOrd="2" destOrd="0" presId="urn:microsoft.com/office/officeart/2005/8/layout/process1"/>
    <dgm:cxn modelId="{25051DFD-B81F-49CE-8531-F17D964E8E2D}" type="presParOf" srcId="{945972EC-0CC3-4781-9220-B98F1B2E6211}" destId="{DCFD1D16-F155-4C6D-91B2-D67DE6DBDDE5}" srcOrd="3" destOrd="0" presId="urn:microsoft.com/office/officeart/2005/8/layout/process1"/>
    <dgm:cxn modelId="{79AECB1E-8EDE-4BB3-95E9-DE8128C6BAC5}" type="presParOf" srcId="{DCFD1D16-F155-4C6D-91B2-D67DE6DBDDE5}" destId="{AFF15939-9F16-43A7-8719-F98ACCD963DC}" srcOrd="0" destOrd="0" presId="urn:microsoft.com/office/officeart/2005/8/layout/process1"/>
    <dgm:cxn modelId="{0659C3B0-38A6-4728-B02E-F307EAB9D576}" type="presParOf" srcId="{945972EC-0CC3-4781-9220-B98F1B2E6211}" destId="{106FFC72-822D-4F5D-BACD-4918F1226F9E}" srcOrd="4" destOrd="0" presId="urn:microsoft.com/office/officeart/2005/8/layout/process1"/>
    <dgm:cxn modelId="{34AA922E-50EA-4E15-B43B-9A5CD2CBDD10}" type="presParOf" srcId="{945972EC-0CC3-4781-9220-B98F1B2E6211}" destId="{0D9FDE7B-D95C-4183-B56D-D7FFF9287D41}" srcOrd="5" destOrd="0" presId="urn:microsoft.com/office/officeart/2005/8/layout/process1"/>
    <dgm:cxn modelId="{9E5ADA4B-F29E-4D6A-90F0-21C70425B119}" type="presParOf" srcId="{0D9FDE7B-D95C-4183-B56D-D7FFF9287D41}" destId="{A3DF8E6E-92E9-400C-90E3-4D8A40576E15}" srcOrd="0" destOrd="0" presId="urn:microsoft.com/office/officeart/2005/8/layout/process1"/>
    <dgm:cxn modelId="{111292EC-81E3-4AFA-9D70-D724538892D0}" type="presParOf" srcId="{945972EC-0CC3-4781-9220-B98F1B2E6211}" destId="{AF38EBB3-AE60-4EC1-BE88-BF240BF3CEC4}"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338229-7FF3-4A1F-9136-BE51860C6421}" type="doc">
      <dgm:prSet loTypeId="urn:microsoft.com/office/officeart/2005/8/layout/equation1" loCatId="process" qsTypeId="urn:microsoft.com/office/officeart/2005/8/quickstyle/simple1" qsCatId="simple" csTypeId="urn:microsoft.com/office/officeart/2005/8/colors/accent1_2" csCatId="accent1"/>
      <dgm:spPr/>
      <dgm:t>
        <a:bodyPr/>
        <a:lstStyle/>
        <a:p>
          <a:endParaRPr lang="el-GR"/>
        </a:p>
      </dgm:t>
    </dgm:pt>
    <dgm:pt modelId="{3681D507-242E-4AAC-B58D-F37CE794A7DA}">
      <dgm:prSet/>
      <dgm:spPr/>
      <dgm:t>
        <a:bodyPr/>
        <a:lstStyle/>
        <a:p>
          <a:pPr rtl="0"/>
          <a:r>
            <a:rPr lang="el-GR" dirty="0" smtClean="0"/>
            <a:t>Εξ αποστάσεως εκπαίδευση </a:t>
          </a:r>
          <a:endParaRPr lang="el-GR" dirty="0"/>
        </a:p>
      </dgm:t>
    </dgm:pt>
    <dgm:pt modelId="{81A01900-BB36-412D-9130-D1CF7522ED6C}" type="parTrans" cxnId="{4088FC18-1B96-45FE-A6D8-CF41D7C5AD93}">
      <dgm:prSet/>
      <dgm:spPr/>
      <dgm:t>
        <a:bodyPr/>
        <a:lstStyle/>
        <a:p>
          <a:endParaRPr lang="el-GR"/>
        </a:p>
      </dgm:t>
    </dgm:pt>
    <dgm:pt modelId="{0161ABA3-536B-4AD4-A053-9E49AEDDEDC2}" type="sibTrans" cxnId="{4088FC18-1B96-45FE-A6D8-CF41D7C5AD93}">
      <dgm:prSet/>
      <dgm:spPr/>
      <dgm:t>
        <a:bodyPr/>
        <a:lstStyle/>
        <a:p>
          <a:endParaRPr lang="el-GR"/>
        </a:p>
      </dgm:t>
    </dgm:pt>
    <dgm:pt modelId="{D8D1380A-D7A0-4AB1-AFE1-DD38DBF65345}">
      <dgm:prSet/>
      <dgm:spPr/>
      <dgm:t>
        <a:bodyPr/>
        <a:lstStyle/>
        <a:p>
          <a:pPr rtl="0"/>
          <a:r>
            <a:rPr lang="el-GR" dirty="0" smtClean="0"/>
            <a:t>Πρόσωπο με πρόσωπο διδασκαλία</a:t>
          </a:r>
          <a:endParaRPr lang="el-GR" dirty="0"/>
        </a:p>
      </dgm:t>
    </dgm:pt>
    <dgm:pt modelId="{0563F1CC-EC22-477E-A2E7-9A488A9134A4}" type="parTrans" cxnId="{B22D3565-4727-42CF-871A-8243EDC0698E}">
      <dgm:prSet/>
      <dgm:spPr/>
      <dgm:t>
        <a:bodyPr/>
        <a:lstStyle/>
        <a:p>
          <a:endParaRPr lang="el-GR"/>
        </a:p>
      </dgm:t>
    </dgm:pt>
    <dgm:pt modelId="{F62B69E8-924F-442F-B88D-27841E2DD832}" type="sibTrans" cxnId="{B22D3565-4727-42CF-871A-8243EDC0698E}">
      <dgm:prSet/>
      <dgm:spPr/>
      <dgm:t>
        <a:bodyPr/>
        <a:lstStyle/>
        <a:p>
          <a:endParaRPr lang="el-GR"/>
        </a:p>
      </dgm:t>
    </dgm:pt>
    <dgm:pt modelId="{FDA5A466-EA0D-43D7-A1FF-4BCDF982E5EE}">
      <dgm:prSet/>
      <dgm:spPr/>
      <dgm:t>
        <a:bodyPr/>
        <a:lstStyle/>
        <a:p>
          <a:pPr rtl="0"/>
          <a:r>
            <a:rPr lang="el-GR" dirty="0" smtClean="0"/>
            <a:t>Μεικτό Συνδυαστικό Περιβάλλον Μάθησης</a:t>
          </a:r>
          <a:endParaRPr lang="el-GR" dirty="0"/>
        </a:p>
      </dgm:t>
    </dgm:pt>
    <dgm:pt modelId="{C1E01B86-7DBD-467D-824E-CED1CE188D91}" type="parTrans" cxnId="{4FDC0FC5-B732-4FB3-BFAE-7F0466FA734C}">
      <dgm:prSet/>
      <dgm:spPr/>
      <dgm:t>
        <a:bodyPr/>
        <a:lstStyle/>
        <a:p>
          <a:endParaRPr lang="el-GR"/>
        </a:p>
      </dgm:t>
    </dgm:pt>
    <dgm:pt modelId="{4CC83CAE-2AE0-48B4-8249-74E7718675DF}" type="sibTrans" cxnId="{4FDC0FC5-B732-4FB3-BFAE-7F0466FA734C}">
      <dgm:prSet/>
      <dgm:spPr/>
      <dgm:t>
        <a:bodyPr/>
        <a:lstStyle/>
        <a:p>
          <a:endParaRPr lang="el-GR"/>
        </a:p>
      </dgm:t>
    </dgm:pt>
    <dgm:pt modelId="{D5795D74-D635-48E8-AC40-D4950CFFB3F7}" type="pres">
      <dgm:prSet presAssocID="{2F338229-7FF3-4A1F-9136-BE51860C6421}" presName="linearFlow" presStyleCnt="0">
        <dgm:presLayoutVars>
          <dgm:dir/>
          <dgm:resizeHandles val="exact"/>
        </dgm:presLayoutVars>
      </dgm:prSet>
      <dgm:spPr/>
      <dgm:t>
        <a:bodyPr/>
        <a:lstStyle/>
        <a:p>
          <a:endParaRPr lang="el-GR"/>
        </a:p>
      </dgm:t>
    </dgm:pt>
    <dgm:pt modelId="{F4D5A68D-4B5F-4E87-8AC4-903C42413E9D}" type="pres">
      <dgm:prSet presAssocID="{3681D507-242E-4AAC-B58D-F37CE794A7DA}" presName="node" presStyleLbl="node1" presStyleIdx="0" presStyleCnt="3">
        <dgm:presLayoutVars>
          <dgm:bulletEnabled val="1"/>
        </dgm:presLayoutVars>
      </dgm:prSet>
      <dgm:spPr/>
      <dgm:t>
        <a:bodyPr/>
        <a:lstStyle/>
        <a:p>
          <a:endParaRPr lang="el-GR"/>
        </a:p>
      </dgm:t>
    </dgm:pt>
    <dgm:pt modelId="{69C51BE1-11D2-4412-815B-2D5263D55701}" type="pres">
      <dgm:prSet presAssocID="{0161ABA3-536B-4AD4-A053-9E49AEDDEDC2}" presName="spacerL" presStyleCnt="0"/>
      <dgm:spPr/>
    </dgm:pt>
    <dgm:pt modelId="{0EEDF985-7470-4ECC-81F3-4DC434038B5F}" type="pres">
      <dgm:prSet presAssocID="{0161ABA3-536B-4AD4-A053-9E49AEDDEDC2}" presName="sibTrans" presStyleLbl="sibTrans2D1" presStyleIdx="0" presStyleCnt="2"/>
      <dgm:spPr/>
      <dgm:t>
        <a:bodyPr/>
        <a:lstStyle/>
        <a:p>
          <a:endParaRPr lang="el-GR"/>
        </a:p>
      </dgm:t>
    </dgm:pt>
    <dgm:pt modelId="{F849DFAE-B70E-46B5-996B-039D852E5D46}" type="pres">
      <dgm:prSet presAssocID="{0161ABA3-536B-4AD4-A053-9E49AEDDEDC2}" presName="spacerR" presStyleCnt="0"/>
      <dgm:spPr/>
    </dgm:pt>
    <dgm:pt modelId="{EEED7155-506A-436C-A045-18EC4A34AEF1}" type="pres">
      <dgm:prSet presAssocID="{D8D1380A-D7A0-4AB1-AFE1-DD38DBF65345}" presName="node" presStyleLbl="node1" presStyleIdx="1" presStyleCnt="3">
        <dgm:presLayoutVars>
          <dgm:bulletEnabled val="1"/>
        </dgm:presLayoutVars>
      </dgm:prSet>
      <dgm:spPr/>
      <dgm:t>
        <a:bodyPr/>
        <a:lstStyle/>
        <a:p>
          <a:endParaRPr lang="el-GR"/>
        </a:p>
      </dgm:t>
    </dgm:pt>
    <dgm:pt modelId="{F49CF581-DBDD-4AF2-AF0D-7F665516575E}" type="pres">
      <dgm:prSet presAssocID="{F62B69E8-924F-442F-B88D-27841E2DD832}" presName="spacerL" presStyleCnt="0"/>
      <dgm:spPr/>
    </dgm:pt>
    <dgm:pt modelId="{7F37DA94-B856-49E8-8EA0-8E86C069DADF}" type="pres">
      <dgm:prSet presAssocID="{F62B69E8-924F-442F-B88D-27841E2DD832}" presName="sibTrans" presStyleLbl="sibTrans2D1" presStyleIdx="1" presStyleCnt="2"/>
      <dgm:spPr/>
      <dgm:t>
        <a:bodyPr/>
        <a:lstStyle/>
        <a:p>
          <a:endParaRPr lang="el-GR"/>
        </a:p>
      </dgm:t>
    </dgm:pt>
    <dgm:pt modelId="{3957D321-E77B-4EFC-8A48-D34AC12E5FA2}" type="pres">
      <dgm:prSet presAssocID="{F62B69E8-924F-442F-B88D-27841E2DD832}" presName="spacerR" presStyleCnt="0"/>
      <dgm:spPr/>
    </dgm:pt>
    <dgm:pt modelId="{B2D2ACD9-BD7C-4ED0-BF80-A97B01CECB50}" type="pres">
      <dgm:prSet presAssocID="{FDA5A466-EA0D-43D7-A1FF-4BCDF982E5EE}" presName="node" presStyleLbl="node1" presStyleIdx="2" presStyleCnt="3">
        <dgm:presLayoutVars>
          <dgm:bulletEnabled val="1"/>
        </dgm:presLayoutVars>
      </dgm:prSet>
      <dgm:spPr/>
      <dgm:t>
        <a:bodyPr/>
        <a:lstStyle/>
        <a:p>
          <a:endParaRPr lang="el-GR"/>
        </a:p>
      </dgm:t>
    </dgm:pt>
  </dgm:ptLst>
  <dgm:cxnLst>
    <dgm:cxn modelId="{1FC54176-5337-4D42-B569-1A5D7ECCFAB4}" type="presOf" srcId="{FDA5A466-EA0D-43D7-A1FF-4BCDF982E5EE}" destId="{B2D2ACD9-BD7C-4ED0-BF80-A97B01CECB50}" srcOrd="0" destOrd="0" presId="urn:microsoft.com/office/officeart/2005/8/layout/equation1"/>
    <dgm:cxn modelId="{0D0DDF2A-84A9-4D47-8CFA-08D6BFC46A06}" type="presOf" srcId="{3681D507-242E-4AAC-B58D-F37CE794A7DA}" destId="{F4D5A68D-4B5F-4E87-8AC4-903C42413E9D}" srcOrd="0" destOrd="0" presId="urn:microsoft.com/office/officeart/2005/8/layout/equation1"/>
    <dgm:cxn modelId="{4088FC18-1B96-45FE-A6D8-CF41D7C5AD93}" srcId="{2F338229-7FF3-4A1F-9136-BE51860C6421}" destId="{3681D507-242E-4AAC-B58D-F37CE794A7DA}" srcOrd="0" destOrd="0" parTransId="{81A01900-BB36-412D-9130-D1CF7522ED6C}" sibTransId="{0161ABA3-536B-4AD4-A053-9E49AEDDEDC2}"/>
    <dgm:cxn modelId="{4FDC0FC5-B732-4FB3-BFAE-7F0466FA734C}" srcId="{2F338229-7FF3-4A1F-9136-BE51860C6421}" destId="{FDA5A466-EA0D-43D7-A1FF-4BCDF982E5EE}" srcOrd="2" destOrd="0" parTransId="{C1E01B86-7DBD-467D-824E-CED1CE188D91}" sibTransId="{4CC83CAE-2AE0-48B4-8249-74E7718675DF}"/>
    <dgm:cxn modelId="{E55B199A-E62B-4EEA-8C49-8D9877D6833F}" type="presOf" srcId="{F62B69E8-924F-442F-B88D-27841E2DD832}" destId="{7F37DA94-B856-49E8-8EA0-8E86C069DADF}" srcOrd="0" destOrd="0" presId="urn:microsoft.com/office/officeart/2005/8/layout/equation1"/>
    <dgm:cxn modelId="{696C69DA-9AFE-4949-AF6C-6CC6246FCBBC}" type="presOf" srcId="{D8D1380A-D7A0-4AB1-AFE1-DD38DBF65345}" destId="{EEED7155-506A-436C-A045-18EC4A34AEF1}" srcOrd="0" destOrd="0" presId="urn:microsoft.com/office/officeart/2005/8/layout/equation1"/>
    <dgm:cxn modelId="{78DE6C72-DC62-4D2B-810D-15CB8A8B7228}" type="presOf" srcId="{0161ABA3-536B-4AD4-A053-9E49AEDDEDC2}" destId="{0EEDF985-7470-4ECC-81F3-4DC434038B5F}" srcOrd="0" destOrd="0" presId="urn:microsoft.com/office/officeart/2005/8/layout/equation1"/>
    <dgm:cxn modelId="{80F8906C-BFFC-44F8-B25B-860D334B67D4}" type="presOf" srcId="{2F338229-7FF3-4A1F-9136-BE51860C6421}" destId="{D5795D74-D635-48E8-AC40-D4950CFFB3F7}" srcOrd="0" destOrd="0" presId="urn:microsoft.com/office/officeart/2005/8/layout/equation1"/>
    <dgm:cxn modelId="{B22D3565-4727-42CF-871A-8243EDC0698E}" srcId="{2F338229-7FF3-4A1F-9136-BE51860C6421}" destId="{D8D1380A-D7A0-4AB1-AFE1-DD38DBF65345}" srcOrd="1" destOrd="0" parTransId="{0563F1CC-EC22-477E-A2E7-9A488A9134A4}" sibTransId="{F62B69E8-924F-442F-B88D-27841E2DD832}"/>
    <dgm:cxn modelId="{D2D0B8B9-8CA7-4535-AF52-E9A58E8C7439}" type="presParOf" srcId="{D5795D74-D635-48E8-AC40-D4950CFFB3F7}" destId="{F4D5A68D-4B5F-4E87-8AC4-903C42413E9D}" srcOrd="0" destOrd="0" presId="urn:microsoft.com/office/officeart/2005/8/layout/equation1"/>
    <dgm:cxn modelId="{A5BB5793-6823-4F31-B598-1C6C9B3292CD}" type="presParOf" srcId="{D5795D74-D635-48E8-AC40-D4950CFFB3F7}" destId="{69C51BE1-11D2-4412-815B-2D5263D55701}" srcOrd="1" destOrd="0" presId="urn:microsoft.com/office/officeart/2005/8/layout/equation1"/>
    <dgm:cxn modelId="{17DE97CE-93D5-4BEC-8A51-E2CF58B5AD87}" type="presParOf" srcId="{D5795D74-D635-48E8-AC40-D4950CFFB3F7}" destId="{0EEDF985-7470-4ECC-81F3-4DC434038B5F}" srcOrd="2" destOrd="0" presId="urn:microsoft.com/office/officeart/2005/8/layout/equation1"/>
    <dgm:cxn modelId="{41F9D705-999F-4304-A173-F1A38F061E85}" type="presParOf" srcId="{D5795D74-D635-48E8-AC40-D4950CFFB3F7}" destId="{F849DFAE-B70E-46B5-996B-039D852E5D46}" srcOrd="3" destOrd="0" presId="urn:microsoft.com/office/officeart/2005/8/layout/equation1"/>
    <dgm:cxn modelId="{3DA448CE-E516-4D04-85C4-23D1A9729785}" type="presParOf" srcId="{D5795D74-D635-48E8-AC40-D4950CFFB3F7}" destId="{EEED7155-506A-436C-A045-18EC4A34AEF1}" srcOrd="4" destOrd="0" presId="urn:microsoft.com/office/officeart/2005/8/layout/equation1"/>
    <dgm:cxn modelId="{B2193E72-E42E-4E0A-908C-62F7E80EF76E}" type="presParOf" srcId="{D5795D74-D635-48E8-AC40-D4950CFFB3F7}" destId="{F49CF581-DBDD-4AF2-AF0D-7F665516575E}" srcOrd="5" destOrd="0" presId="urn:microsoft.com/office/officeart/2005/8/layout/equation1"/>
    <dgm:cxn modelId="{66859ED0-05B2-4067-8CB5-D1760B0E897E}" type="presParOf" srcId="{D5795D74-D635-48E8-AC40-D4950CFFB3F7}" destId="{7F37DA94-B856-49E8-8EA0-8E86C069DADF}" srcOrd="6" destOrd="0" presId="urn:microsoft.com/office/officeart/2005/8/layout/equation1"/>
    <dgm:cxn modelId="{ECD6BC15-F6D2-4E46-B353-10B86C8FF3AB}" type="presParOf" srcId="{D5795D74-D635-48E8-AC40-D4950CFFB3F7}" destId="{3957D321-E77B-4EFC-8A48-D34AC12E5FA2}" srcOrd="7" destOrd="0" presId="urn:microsoft.com/office/officeart/2005/8/layout/equation1"/>
    <dgm:cxn modelId="{F5CD7AE1-0E81-4AE2-8DF2-2C21CBC41D36}" type="presParOf" srcId="{D5795D74-D635-48E8-AC40-D4950CFFB3F7}" destId="{B2D2ACD9-BD7C-4ED0-BF80-A97B01CECB50}"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EB34EF-18F4-484C-A177-E2D6F642C66D}">
      <dsp:nvSpPr>
        <dsp:cNvPr id="0" name=""/>
        <dsp:cNvSpPr/>
      </dsp:nvSpPr>
      <dsp:spPr>
        <a:xfrm>
          <a:off x="0" y="4540967"/>
          <a:ext cx="8496944" cy="4257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l-GR" sz="2400" kern="1200" dirty="0" smtClean="0"/>
            <a:t>Συμπεράσματα</a:t>
          </a:r>
          <a:endParaRPr lang="el-GR" sz="2400" kern="1200" dirty="0"/>
        </a:p>
      </dsp:txBody>
      <dsp:txXfrm>
        <a:off x="0" y="4540967"/>
        <a:ext cx="8496944" cy="425771"/>
      </dsp:txXfrm>
    </dsp:sp>
    <dsp:sp modelId="{D36AC9DA-4FD5-4345-AADB-6C11FADEE4C7}">
      <dsp:nvSpPr>
        <dsp:cNvPr id="0" name=""/>
        <dsp:cNvSpPr/>
      </dsp:nvSpPr>
      <dsp:spPr>
        <a:xfrm rot="10800000">
          <a:off x="0" y="3892516"/>
          <a:ext cx="8496944" cy="65483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l-GR" sz="2400" kern="1200" dirty="0" smtClean="0"/>
            <a:t>Μεθοδολογία δημιουργίας ψηφιακού εκπαιδευτικού υλικού</a:t>
          </a:r>
          <a:endParaRPr lang="el-GR" sz="2400" kern="1200" dirty="0"/>
        </a:p>
      </dsp:txBody>
      <dsp:txXfrm rot="10800000">
        <a:off x="0" y="3892516"/>
        <a:ext cx="8496944" cy="654837"/>
      </dsp:txXfrm>
    </dsp:sp>
    <dsp:sp modelId="{179B8B21-BBE0-4711-943D-13E331D9BAEB}">
      <dsp:nvSpPr>
        <dsp:cNvPr id="0" name=""/>
        <dsp:cNvSpPr/>
      </dsp:nvSpPr>
      <dsp:spPr>
        <a:xfrm rot="10800000">
          <a:off x="0" y="3244065"/>
          <a:ext cx="8496944" cy="65483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l-GR" sz="2400" kern="1200" dirty="0" smtClean="0"/>
            <a:t>Η χρήση του </a:t>
          </a:r>
          <a:r>
            <a:rPr lang="en-US" sz="2400" kern="1200" dirty="0" smtClean="0"/>
            <a:t>animation</a:t>
          </a:r>
          <a:endParaRPr lang="el-GR" sz="2400" kern="1200" dirty="0"/>
        </a:p>
      </dsp:txBody>
      <dsp:txXfrm rot="10800000">
        <a:off x="0" y="3244065"/>
        <a:ext cx="8496944" cy="654837"/>
      </dsp:txXfrm>
    </dsp:sp>
    <dsp:sp modelId="{B93D4EDA-9413-4909-B329-0B8DEB10E0DD}">
      <dsp:nvSpPr>
        <dsp:cNvPr id="0" name=""/>
        <dsp:cNvSpPr/>
      </dsp:nvSpPr>
      <dsp:spPr>
        <a:xfrm rot="10800000">
          <a:off x="0" y="2595615"/>
          <a:ext cx="8496944" cy="65483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l-GR" sz="2400" kern="1200" dirty="0" smtClean="0"/>
            <a:t>Το μάθημα της πληροφορικής στο δημοτικό</a:t>
          </a:r>
          <a:endParaRPr lang="el-GR" sz="2400" kern="1200" dirty="0"/>
        </a:p>
      </dsp:txBody>
      <dsp:txXfrm rot="10800000">
        <a:off x="0" y="2595615"/>
        <a:ext cx="8496944" cy="654837"/>
      </dsp:txXfrm>
    </dsp:sp>
    <dsp:sp modelId="{9AD49034-D3F2-4A00-8500-E9468A3C702C}">
      <dsp:nvSpPr>
        <dsp:cNvPr id="0" name=""/>
        <dsp:cNvSpPr/>
      </dsp:nvSpPr>
      <dsp:spPr>
        <a:xfrm rot="10800000">
          <a:off x="0" y="1947164"/>
          <a:ext cx="8496944" cy="65483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l-GR" sz="2400" kern="1200" dirty="0" smtClean="0"/>
            <a:t>Η ασφαλής πλοήγηση</a:t>
          </a:r>
          <a:endParaRPr lang="el-GR" sz="2400" kern="1200" dirty="0"/>
        </a:p>
      </dsp:txBody>
      <dsp:txXfrm rot="10800000">
        <a:off x="0" y="1947164"/>
        <a:ext cx="8496944" cy="654837"/>
      </dsp:txXfrm>
    </dsp:sp>
    <dsp:sp modelId="{9168D656-84B0-4AFC-A139-95371750F31F}">
      <dsp:nvSpPr>
        <dsp:cNvPr id="0" name=""/>
        <dsp:cNvSpPr/>
      </dsp:nvSpPr>
      <dsp:spPr>
        <a:xfrm rot="10800000">
          <a:off x="0" y="1298714"/>
          <a:ext cx="8496944" cy="65483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l-GR" sz="2400" kern="1200" dirty="0" smtClean="0"/>
            <a:t>Οι κίνδυνοι που σχετίζονται με τη χρήση του διαδικτύου</a:t>
          </a:r>
          <a:endParaRPr lang="el-GR" sz="2400" kern="1200" dirty="0"/>
        </a:p>
      </dsp:txBody>
      <dsp:txXfrm rot="10800000">
        <a:off x="0" y="1298714"/>
        <a:ext cx="8496944" cy="654837"/>
      </dsp:txXfrm>
    </dsp:sp>
    <dsp:sp modelId="{323E56F9-3787-442D-81FF-5305E05FCDAE}">
      <dsp:nvSpPr>
        <dsp:cNvPr id="0" name=""/>
        <dsp:cNvSpPr/>
      </dsp:nvSpPr>
      <dsp:spPr>
        <a:xfrm rot="10800000">
          <a:off x="0" y="650263"/>
          <a:ext cx="8496944" cy="65483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l-GR" sz="2400" kern="1200" dirty="0" smtClean="0"/>
            <a:t>Το διαδίκτυο</a:t>
          </a:r>
          <a:endParaRPr lang="el-GR" sz="2400" kern="1200" dirty="0"/>
        </a:p>
      </dsp:txBody>
      <dsp:txXfrm rot="10800000">
        <a:off x="0" y="650263"/>
        <a:ext cx="8496944" cy="654837"/>
      </dsp:txXfrm>
    </dsp:sp>
    <dsp:sp modelId="{0927A4A4-17AE-46D2-BB42-EDF16C802D3F}">
      <dsp:nvSpPr>
        <dsp:cNvPr id="0" name=""/>
        <dsp:cNvSpPr/>
      </dsp:nvSpPr>
      <dsp:spPr>
        <a:xfrm rot="10800000">
          <a:off x="0" y="1812"/>
          <a:ext cx="8496944" cy="65483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l-GR" sz="2400" kern="1200" dirty="0" smtClean="0"/>
            <a:t>Εισαγωγή</a:t>
          </a:r>
          <a:endParaRPr lang="el-GR" sz="2400" kern="1200" dirty="0"/>
        </a:p>
      </dsp:txBody>
      <dsp:txXfrm rot="10800000">
        <a:off x="0" y="1812"/>
        <a:ext cx="8496944" cy="6548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FD4D84-94DF-49F8-987E-71DA8EEFF72B}">
      <dsp:nvSpPr>
        <dsp:cNvPr id="0" name=""/>
        <dsp:cNvSpPr/>
      </dsp:nvSpPr>
      <dsp:spPr>
        <a:xfrm>
          <a:off x="0" y="0"/>
          <a:ext cx="8352928" cy="1154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l-GR" sz="3200" kern="1200" dirty="0" smtClean="0"/>
            <a:t>Ιστορικά στοιχεία για το διαδίκτυο</a:t>
          </a:r>
          <a:endParaRPr lang="el-GR" sz="3200" kern="1200" dirty="0"/>
        </a:p>
      </dsp:txBody>
      <dsp:txXfrm>
        <a:off x="1786065" y="0"/>
        <a:ext cx="6566862" cy="1154800"/>
      </dsp:txXfrm>
    </dsp:sp>
    <dsp:sp modelId="{34CEF36D-500B-45ED-AE8E-910A8E9949C1}">
      <dsp:nvSpPr>
        <dsp:cNvPr id="0" name=""/>
        <dsp:cNvSpPr/>
      </dsp:nvSpPr>
      <dsp:spPr>
        <a:xfrm>
          <a:off x="245359" y="72008"/>
          <a:ext cx="1410826" cy="1010782"/>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356BC5-D3B6-4CB2-9CBE-5EE8E450DC89}">
      <dsp:nvSpPr>
        <dsp:cNvPr id="0" name=""/>
        <dsp:cNvSpPr/>
      </dsp:nvSpPr>
      <dsp:spPr>
        <a:xfrm>
          <a:off x="0" y="1270280"/>
          <a:ext cx="8352928" cy="1154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l-GR" sz="3200" kern="1200" dirty="0" smtClean="0"/>
            <a:t>Τα οφέλη που προκύπτουν από τη χρήση του διαδικτύου</a:t>
          </a:r>
          <a:endParaRPr lang="el-GR" sz="3200" kern="1200" dirty="0"/>
        </a:p>
      </dsp:txBody>
      <dsp:txXfrm>
        <a:off x="1786065" y="1270280"/>
        <a:ext cx="6566862" cy="1154800"/>
      </dsp:txXfrm>
    </dsp:sp>
    <dsp:sp modelId="{697AA142-6E97-4230-988B-91E9F3234870}">
      <dsp:nvSpPr>
        <dsp:cNvPr id="0" name=""/>
        <dsp:cNvSpPr/>
      </dsp:nvSpPr>
      <dsp:spPr>
        <a:xfrm>
          <a:off x="317370" y="1368151"/>
          <a:ext cx="1266805" cy="959056"/>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BE50EA-F3CC-4929-A56C-21C19E31C1F1}">
      <dsp:nvSpPr>
        <dsp:cNvPr id="0" name=""/>
        <dsp:cNvSpPr/>
      </dsp:nvSpPr>
      <dsp:spPr>
        <a:xfrm>
          <a:off x="0" y="2540560"/>
          <a:ext cx="8352928" cy="1154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l-GR" sz="3200" kern="1200" dirty="0" smtClean="0"/>
            <a:t>Η αναγκαιότητα της διδασκαλίας κάποιων πτυχών του διαδικτύου</a:t>
          </a:r>
          <a:endParaRPr lang="el-GR" sz="3200" kern="1200" dirty="0"/>
        </a:p>
      </dsp:txBody>
      <dsp:txXfrm>
        <a:off x="1786065" y="2540560"/>
        <a:ext cx="6566862" cy="1154800"/>
      </dsp:txXfrm>
    </dsp:sp>
    <dsp:sp modelId="{65D07939-A1C3-435D-8B74-9C5D95201E81}">
      <dsp:nvSpPr>
        <dsp:cNvPr id="0" name=""/>
        <dsp:cNvSpPr/>
      </dsp:nvSpPr>
      <dsp:spPr>
        <a:xfrm>
          <a:off x="245359" y="2664294"/>
          <a:ext cx="1410826" cy="907331"/>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9B8BDC-D9DF-41C7-BBB0-D1886919DB97}">
      <dsp:nvSpPr>
        <dsp:cNvPr id="0" name=""/>
        <dsp:cNvSpPr/>
      </dsp:nvSpPr>
      <dsp:spPr>
        <a:xfrm>
          <a:off x="0" y="3810840"/>
          <a:ext cx="8352928" cy="1154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l-GR" sz="3200" kern="1200" dirty="0" smtClean="0"/>
            <a:t>Οι κίνδυνοι του διαδικτύου (αναλυτικά)</a:t>
          </a:r>
          <a:endParaRPr lang="el-GR" sz="3200" kern="1200" dirty="0"/>
        </a:p>
      </dsp:txBody>
      <dsp:txXfrm>
        <a:off x="1786065" y="3810840"/>
        <a:ext cx="6566862" cy="1154800"/>
      </dsp:txXfrm>
    </dsp:sp>
    <dsp:sp modelId="{2B42F5E2-2EC8-4F7F-9939-63D9C0260A14}">
      <dsp:nvSpPr>
        <dsp:cNvPr id="0" name=""/>
        <dsp:cNvSpPr/>
      </dsp:nvSpPr>
      <dsp:spPr>
        <a:xfrm>
          <a:off x="317370" y="3888433"/>
          <a:ext cx="1266805" cy="999613"/>
        </a:xfrm>
        <a:prstGeom prst="roundRect">
          <a:avLst>
            <a:gd name="adj" fmla="val 1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D18846-1A92-4EDF-99E4-F35380D32B35}">
      <dsp:nvSpPr>
        <dsp:cNvPr id="0" name=""/>
        <dsp:cNvSpPr/>
      </dsp:nvSpPr>
      <dsp:spPr>
        <a:xfrm>
          <a:off x="0" y="0"/>
          <a:ext cx="7920880" cy="1062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l-GR" sz="2100" kern="1200" smtClean="0"/>
            <a:t>Προσεγγίζεται η έννοια της ασφαλούς πρόσβασης στο διαδίκτυο και των παραμέτρων της </a:t>
          </a:r>
          <a:endParaRPr lang="el-GR" sz="2100" kern="1200" dirty="0"/>
        </a:p>
      </dsp:txBody>
      <dsp:txXfrm>
        <a:off x="1690464" y="0"/>
        <a:ext cx="6230415" cy="1062887"/>
      </dsp:txXfrm>
    </dsp:sp>
    <dsp:sp modelId="{EB4F9973-207D-4B96-96E3-0D6D7FFBC4EF}">
      <dsp:nvSpPr>
        <dsp:cNvPr id="0" name=""/>
        <dsp:cNvSpPr/>
      </dsp:nvSpPr>
      <dsp:spPr>
        <a:xfrm>
          <a:off x="106288" y="106288"/>
          <a:ext cx="1584176" cy="850310"/>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C5135-6DE3-4910-BF3A-DEA77B0C6B76}">
      <dsp:nvSpPr>
        <dsp:cNvPr id="0" name=""/>
        <dsp:cNvSpPr/>
      </dsp:nvSpPr>
      <dsp:spPr>
        <a:xfrm>
          <a:off x="0" y="1169176"/>
          <a:ext cx="7920880" cy="1062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l-GR" sz="2100" kern="1200" smtClean="0"/>
            <a:t>Γίνεται αναφορά στο μάθημα της πληροφορικής στην πρωτοβάθμια εκπαίδευση </a:t>
          </a:r>
          <a:endParaRPr lang="el-GR" sz="2100" kern="1200" dirty="0"/>
        </a:p>
      </dsp:txBody>
      <dsp:txXfrm>
        <a:off x="1690464" y="1169176"/>
        <a:ext cx="6230415" cy="1062887"/>
      </dsp:txXfrm>
    </dsp:sp>
    <dsp:sp modelId="{60328FF8-42DB-40B2-92D5-60D27312E054}">
      <dsp:nvSpPr>
        <dsp:cNvPr id="0" name=""/>
        <dsp:cNvSpPr/>
      </dsp:nvSpPr>
      <dsp:spPr>
        <a:xfrm>
          <a:off x="106288" y="1275465"/>
          <a:ext cx="1584176" cy="850310"/>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8D0653-1864-43B4-A5B9-FF719DC2E318}">
      <dsp:nvSpPr>
        <dsp:cNvPr id="0" name=""/>
        <dsp:cNvSpPr/>
      </dsp:nvSpPr>
      <dsp:spPr>
        <a:xfrm>
          <a:off x="0" y="2338352"/>
          <a:ext cx="7920880" cy="1062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l-GR" sz="2100" kern="1200" dirty="0" smtClean="0"/>
            <a:t>Διαπιστώνονται κάποιες ελλείψεις που αφορούν στην ανάγκη δημιουργίας ψηφιακού οπτικοακουστικού υλικού που να τις καλύπτει</a:t>
          </a:r>
          <a:endParaRPr lang="el-GR" sz="2100" kern="1200" dirty="0"/>
        </a:p>
      </dsp:txBody>
      <dsp:txXfrm>
        <a:off x="1690464" y="2338352"/>
        <a:ext cx="6230415" cy="1062887"/>
      </dsp:txXfrm>
    </dsp:sp>
    <dsp:sp modelId="{08E23F40-E4E3-4230-AB31-5818C57364B1}">
      <dsp:nvSpPr>
        <dsp:cNvPr id="0" name=""/>
        <dsp:cNvSpPr/>
      </dsp:nvSpPr>
      <dsp:spPr>
        <a:xfrm>
          <a:off x="106288" y="2444641"/>
          <a:ext cx="1584176" cy="850310"/>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D17D10-969A-4305-9252-FEF9EDA96C4C}">
      <dsp:nvSpPr>
        <dsp:cNvPr id="0" name=""/>
        <dsp:cNvSpPr/>
      </dsp:nvSpPr>
      <dsp:spPr>
        <a:xfrm>
          <a:off x="0" y="3507528"/>
          <a:ext cx="7920880" cy="1062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l-GR" sz="2100" kern="1200" dirty="0" smtClean="0"/>
            <a:t>Παρουσιάζονται τεχνικές δημιουργίας κινουμένων σχεδίων που μπορεί να χρησιμοποιήσει κάποιος για την δημιουργία εκπαιδευτικού υλικού για παιδιά.</a:t>
          </a:r>
          <a:endParaRPr lang="el-GR" sz="2100" kern="1200" dirty="0"/>
        </a:p>
      </dsp:txBody>
      <dsp:txXfrm>
        <a:off x="1690464" y="3507528"/>
        <a:ext cx="6230415" cy="1062887"/>
      </dsp:txXfrm>
    </dsp:sp>
    <dsp:sp modelId="{B6184AF5-9A3F-49D0-B8C6-12822813D483}">
      <dsp:nvSpPr>
        <dsp:cNvPr id="0" name=""/>
        <dsp:cNvSpPr/>
      </dsp:nvSpPr>
      <dsp:spPr>
        <a:xfrm>
          <a:off x="106288" y="3613817"/>
          <a:ext cx="1584176" cy="850310"/>
        </a:xfrm>
        <a:prstGeom prst="roundRect">
          <a:avLst>
            <a:gd name="adj" fmla="val 1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F758CC-7B06-4CB9-B905-E03A748D6588}">
      <dsp:nvSpPr>
        <dsp:cNvPr id="0" name=""/>
        <dsp:cNvSpPr/>
      </dsp:nvSpPr>
      <dsp:spPr>
        <a:xfrm>
          <a:off x="3654" y="484268"/>
          <a:ext cx="1597905" cy="1093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t>Αναγνώριση και ανάλυση του προβλήματος</a:t>
          </a:r>
          <a:endParaRPr lang="el-GR" sz="1600" kern="1200" dirty="0"/>
        </a:p>
      </dsp:txBody>
      <dsp:txXfrm>
        <a:off x="3654" y="484268"/>
        <a:ext cx="1597905" cy="1093566"/>
      </dsp:txXfrm>
    </dsp:sp>
    <dsp:sp modelId="{761E4E28-BFAA-461C-A94E-AD6F2D0BF6A1}">
      <dsp:nvSpPr>
        <dsp:cNvPr id="0" name=""/>
        <dsp:cNvSpPr/>
      </dsp:nvSpPr>
      <dsp:spPr>
        <a:xfrm>
          <a:off x="1761350" y="832911"/>
          <a:ext cx="338755" cy="396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a:p>
      </dsp:txBody>
      <dsp:txXfrm>
        <a:off x="1761350" y="832911"/>
        <a:ext cx="338755" cy="396280"/>
      </dsp:txXfrm>
    </dsp:sp>
    <dsp:sp modelId="{3A204BEC-4246-4857-914A-546FFE969C2F}">
      <dsp:nvSpPr>
        <dsp:cNvPr id="0" name=""/>
        <dsp:cNvSpPr/>
      </dsp:nvSpPr>
      <dsp:spPr>
        <a:xfrm>
          <a:off x="2240721" y="484268"/>
          <a:ext cx="1597905" cy="1093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t>Ανάπτυξη πρωτοτύπου</a:t>
          </a:r>
          <a:endParaRPr lang="el-GR" sz="1600" kern="1200" dirty="0"/>
        </a:p>
      </dsp:txBody>
      <dsp:txXfrm>
        <a:off x="2240721" y="484268"/>
        <a:ext cx="1597905" cy="1093566"/>
      </dsp:txXfrm>
    </dsp:sp>
    <dsp:sp modelId="{DCFD1D16-F155-4C6D-91B2-D67DE6DBDDE5}">
      <dsp:nvSpPr>
        <dsp:cNvPr id="0" name=""/>
        <dsp:cNvSpPr/>
      </dsp:nvSpPr>
      <dsp:spPr>
        <a:xfrm>
          <a:off x="3998417" y="832911"/>
          <a:ext cx="338755" cy="396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a:p>
      </dsp:txBody>
      <dsp:txXfrm>
        <a:off x="3998417" y="832911"/>
        <a:ext cx="338755" cy="396280"/>
      </dsp:txXfrm>
    </dsp:sp>
    <dsp:sp modelId="{106FFC72-822D-4F5D-BACD-4918F1226F9E}">
      <dsp:nvSpPr>
        <dsp:cNvPr id="0" name=""/>
        <dsp:cNvSpPr/>
      </dsp:nvSpPr>
      <dsp:spPr>
        <a:xfrm>
          <a:off x="4477789" y="484268"/>
          <a:ext cx="1597905" cy="1093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t>Επαναληπτικούς κύκλους δοκιμών</a:t>
          </a:r>
          <a:endParaRPr lang="el-GR" sz="1600" kern="1200" dirty="0"/>
        </a:p>
      </dsp:txBody>
      <dsp:txXfrm>
        <a:off x="4477789" y="484268"/>
        <a:ext cx="1597905" cy="1093566"/>
      </dsp:txXfrm>
    </dsp:sp>
    <dsp:sp modelId="{0D9FDE7B-D95C-4183-B56D-D7FFF9287D41}">
      <dsp:nvSpPr>
        <dsp:cNvPr id="0" name=""/>
        <dsp:cNvSpPr/>
      </dsp:nvSpPr>
      <dsp:spPr>
        <a:xfrm>
          <a:off x="6235484" y="832911"/>
          <a:ext cx="338755" cy="3962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a:p>
      </dsp:txBody>
      <dsp:txXfrm>
        <a:off x="6235484" y="832911"/>
        <a:ext cx="338755" cy="396280"/>
      </dsp:txXfrm>
    </dsp:sp>
    <dsp:sp modelId="{AF38EBB3-AE60-4EC1-BE88-BF240BF3CEC4}">
      <dsp:nvSpPr>
        <dsp:cNvPr id="0" name=""/>
        <dsp:cNvSpPr/>
      </dsp:nvSpPr>
      <dsp:spPr>
        <a:xfrm>
          <a:off x="6714856" y="484268"/>
          <a:ext cx="1597905" cy="1093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t>Παραγωγή και εφαρμογή σχεδιαστικών αρχών</a:t>
          </a:r>
          <a:endParaRPr lang="el-GR" sz="1600" kern="1200" dirty="0"/>
        </a:p>
      </dsp:txBody>
      <dsp:txXfrm>
        <a:off x="6714856" y="484268"/>
        <a:ext cx="1597905" cy="109356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D5A68D-4B5F-4E87-8AC4-903C42413E9D}">
      <dsp:nvSpPr>
        <dsp:cNvPr id="0" name=""/>
        <dsp:cNvSpPr/>
      </dsp:nvSpPr>
      <dsp:spPr>
        <a:xfrm>
          <a:off x="638806" y="90"/>
          <a:ext cx="1569479" cy="15694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l-GR" sz="1600" kern="1200" dirty="0" smtClean="0"/>
            <a:t>Εξ αποστάσεως εκπαίδευση </a:t>
          </a:r>
          <a:endParaRPr lang="el-GR" sz="1600" kern="1200" dirty="0"/>
        </a:p>
      </dsp:txBody>
      <dsp:txXfrm>
        <a:off x="638806" y="90"/>
        <a:ext cx="1569479" cy="1569479"/>
      </dsp:txXfrm>
    </dsp:sp>
    <dsp:sp modelId="{0EEDF985-7470-4ECC-81F3-4DC434038B5F}">
      <dsp:nvSpPr>
        <dsp:cNvPr id="0" name=""/>
        <dsp:cNvSpPr/>
      </dsp:nvSpPr>
      <dsp:spPr>
        <a:xfrm>
          <a:off x="2335727" y="329680"/>
          <a:ext cx="910298" cy="91029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a:p>
      </dsp:txBody>
      <dsp:txXfrm>
        <a:off x="2335727" y="329680"/>
        <a:ext cx="910298" cy="910298"/>
      </dsp:txXfrm>
    </dsp:sp>
    <dsp:sp modelId="{EEED7155-506A-436C-A045-18EC4A34AEF1}">
      <dsp:nvSpPr>
        <dsp:cNvPr id="0" name=""/>
        <dsp:cNvSpPr/>
      </dsp:nvSpPr>
      <dsp:spPr>
        <a:xfrm>
          <a:off x="3373468" y="90"/>
          <a:ext cx="1569479" cy="15694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l-GR" sz="1600" kern="1200" dirty="0" smtClean="0"/>
            <a:t>Πρόσωπο με πρόσωπο διδασκαλία</a:t>
          </a:r>
          <a:endParaRPr lang="el-GR" sz="1600" kern="1200" dirty="0"/>
        </a:p>
      </dsp:txBody>
      <dsp:txXfrm>
        <a:off x="3373468" y="90"/>
        <a:ext cx="1569479" cy="1569479"/>
      </dsp:txXfrm>
    </dsp:sp>
    <dsp:sp modelId="{7F37DA94-B856-49E8-8EA0-8E86C069DADF}">
      <dsp:nvSpPr>
        <dsp:cNvPr id="0" name=""/>
        <dsp:cNvSpPr/>
      </dsp:nvSpPr>
      <dsp:spPr>
        <a:xfrm>
          <a:off x="5070389" y="329680"/>
          <a:ext cx="910298" cy="91029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a:p>
      </dsp:txBody>
      <dsp:txXfrm>
        <a:off x="5070389" y="329680"/>
        <a:ext cx="910298" cy="910298"/>
      </dsp:txXfrm>
    </dsp:sp>
    <dsp:sp modelId="{B2D2ACD9-BD7C-4ED0-BF80-A97B01CECB50}">
      <dsp:nvSpPr>
        <dsp:cNvPr id="0" name=""/>
        <dsp:cNvSpPr/>
      </dsp:nvSpPr>
      <dsp:spPr>
        <a:xfrm>
          <a:off x="6108129" y="90"/>
          <a:ext cx="1569479" cy="15694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l-GR" sz="1600" kern="1200" dirty="0" smtClean="0"/>
            <a:t>Μεικτό Συνδυαστικό Περιβάλλον Μάθησης</a:t>
          </a:r>
          <a:endParaRPr lang="el-GR" sz="1600" kern="1200" dirty="0"/>
        </a:p>
      </dsp:txBody>
      <dsp:txXfrm>
        <a:off x="6108129" y="90"/>
        <a:ext cx="1569479" cy="15694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p:spPr>
      </p:sp>
      <p:sp>
        <p:nvSpPr>
          <p:cNvPr id="278533" name="Rectangle 5"/>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p14="http://schemas.microsoft.com/office/powerpoint/2010/main" xmlns=""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p14="http://schemas.microsoft.com/office/powerpoint/2010/main" xmlns="" val="130392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3</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dirty="0"/>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de-DE"/>
          </a:p>
        </p:txBody>
      </p:sp>
      <p:sp>
        <p:nvSpPr>
          <p:cNvPr id="5" name="Θέση υποσέλιδου 4"/>
          <p:cNvSpPr>
            <a:spLocks noGrp="1"/>
          </p:cNvSpPr>
          <p:nvPr>
            <p:ph type="ftr" sz="quarter" idx="11"/>
          </p:nvPr>
        </p:nvSpPr>
        <p:spPr/>
        <p:txBody>
          <a:bodyPr/>
          <a:lstStyle/>
          <a:p>
            <a:pPr>
              <a:defRPr/>
            </a:pPr>
            <a:endParaRPr lang="de-DE"/>
          </a:p>
        </p:txBody>
      </p:sp>
      <p:sp>
        <p:nvSpPr>
          <p:cNvPr id="6" name="Θέση αριθμού διαφάνειας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Πεντάγωνο 9"/>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131247715"/>
      </p:ext>
    </p:extLst>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9A7C16-FAF2-2C41-B697-563997C522AD}" type="datetimeFigureOut">
              <a:rPr lang="en-US" smtClean="0"/>
              <a:pPr/>
              <a:t>4/12/2019</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460666657"/>
      </p:ext>
    </p:extLst>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A19D9EA-0687-604F-B97A-763B6765DF9F}" type="datetimeFigureOut">
              <a:rPr lang="en-US" smtClean="0"/>
              <a:pPr/>
              <a:t>4/12/2019</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75731188"/>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xmlns="" val="3989857208"/>
      </p:ext>
    </p:extLst>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pPr/>
              <a:t>4/12/2019</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781588901"/>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4CF7878-2C98-7449-BB8F-764A5EA8E558}" type="datetimeFigureOut">
              <a:rPr lang="en-US" smtClean="0"/>
              <a:pPr/>
              <a:t>4/12/2019</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854823887"/>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6D2F403-9584-1749-B6AB-5E1C5F94527C}" type="datetimeFigureOut">
              <a:rPr lang="en-US" smtClean="0"/>
              <a:pPr/>
              <a:t>4/12/2019</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13968720"/>
      </p:ext>
    </p:extLst>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58C0351-EB03-5444-BA93-B7E778374E24}" type="datetimeFigureOut">
              <a:rPr lang="en-US" smtClean="0"/>
              <a:pPr/>
              <a:t>4/12/2019</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32636025"/>
      </p:ext>
    </p:extLst>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pPr/>
              <a:t>4/12/2019</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03426135"/>
      </p:ext>
    </p:extLst>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pPr/>
              <a:t>4/12/2019</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33742068"/>
      </p:ext>
    </p:extLst>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F716D3-DCE8-CC45-8106-AE5DFCD073F9}" type="datetimeFigureOut">
              <a:rPr lang="en-US" smtClean="0"/>
              <a:pPr/>
              <a:t>4/12/2019</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13254382"/>
      </p:ext>
    </p:extLst>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pPr/>
              <a:t>4/12/2019</a:t>
            </a:fld>
            <a:endParaRPr lang="en-US" dirty="0"/>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Freeform 8"/>
          <p:cNvSpPr/>
          <p:nvPr/>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p14="http://schemas.microsoft.com/office/powerpoint/2010/main" xmlns="" val="164271241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ransition>
    <p:cover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35088" y="1124744"/>
            <a:ext cx="8208912" cy="1656184"/>
          </a:xfrm>
        </p:spPr>
        <p:txBody>
          <a:bodyPr>
            <a:noAutofit/>
          </a:bodyPr>
          <a:lstStyle/>
          <a:p>
            <a:pPr algn="ctr"/>
            <a:r>
              <a:rPr lang="el-GR" sz="3600" dirty="0" smtClean="0"/>
              <a:t>Σχεδιασμός ψηφιακού υλικού για τη διδασκαλία της ασφαλούς πλοήγησης στο διαδίκτυο σε μαθητές δημοτικού σχολείου.</a:t>
            </a:r>
            <a:endParaRPr lang="el-GR" sz="3600" b="1" dirty="0">
              <a:solidFill>
                <a:srgbClr val="C00000"/>
              </a:solidFill>
            </a:endParaRPr>
          </a:p>
        </p:txBody>
      </p:sp>
      <p:cxnSp>
        <p:nvCxnSpPr>
          <p:cNvPr id="16" name="15 - Ευθεία γραμμή σύνδεσης"/>
          <p:cNvCxnSpPr/>
          <p:nvPr/>
        </p:nvCxnSpPr>
        <p:spPr bwMode="auto">
          <a:xfrm>
            <a:off x="1789760" y="104538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1604896" y="251187"/>
            <a:ext cx="7403909" cy="523220"/>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χρήση των ΤΠΕ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
        <p:nvSpPr>
          <p:cNvPr id="11" name="Rectangle 1"/>
          <p:cNvSpPr>
            <a:spLocks noChangeArrowheads="1"/>
          </p:cNvSpPr>
          <p:nvPr/>
        </p:nvSpPr>
        <p:spPr bwMode="auto">
          <a:xfrm>
            <a:off x="1403648" y="6021288"/>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a:t>
            </a:r>
            <a:r>
              <a:rPr kumimoji="0" lang="el-GR" sz="2000" b="0" i="1" u="none" strike="noStrike" cap="none" normalizeH="0" dirty="0" smtClean="0">
                <a:ln>
                  <a:noFill/>
                </a:ln>
                <a:solidFill>
                  <a:schemeClr val="tx1"/>
                </a:solidFill>
                <a:effectLst/>
                <a:latin typeface="Book Antiqua" pitchFamily="18" charset="0"/>
                <a:ea typeface="Times New Roman" pitchFamily="18" charset="0"/>
                <a:cs typeface="Arial" pitchFamily="34" charset="0"/>
              </a:rPr>
              <a:t> 2019</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7" name="15 - Ευθεία γραμμή σύνδεσης"/>
          <p:cNvCxnSpPr/>
          <p:nvPr/>
        </p:nvCxnSpPr>
        <p:spPr bwMode="auto">
          <a:xfrm flipV="1">
            <a:off x="1789760" y="1101540"/>
            <a:ext cx="7034182"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1638680" y="5589240"/>
            <a:ext cx="699172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9 - Ορθογώνιο"/>
          <p:cNvSpPr/>
          <p:nvPr/>
        </p:nvSpPr>
        <p:spPr>
          <a:xfrm>
            <a:off x="1475656" y="2996952"/>
            <a:ext cx="6840760" cy="584775"/>
          </a:xfrm>
          <a:prstGeom prst="rect">
            <a:avLst/>
          </a:prstGeom>
        </p:spPr>
        <p:txBody>
          <a:bodyPr wrap="square">
            <a:spAutoFit/>
          </a:bodyPr>
          <a:lstStyle/>
          <a:p>
            <a:pPr algn="ctr"/>
            <a:r>
              <a:rPr lang="el-GR" sz="3200" dirty="0" smtClean="0"/>
              <a:t>Σοφία </a:t>
            </a:r>
            <a:r>
              <a:rPr lang="el-GR" sz="3200" dirty="0" err="1" smtClean="0"/>
              <a:t>Παναγιωτοπούλου</a:t>
            </a:r>
            <a:endParaRPr lang="el-GR" sz="3200" dirty="0"/>
          </a:p>
        </p:txBody>
      </p:sp>
      <p:graphicFrame>
        <p:nvGraphicFramePr>
          <p:cNvPr id="2" name="Πίνακας 1"/>
          <p:cNvGraphicFramePr>
            <a:graphicFrameLocks noGrp="1"/>
          </p:cNvGraphicFramePr>
          <p:nvPr>
            <p:extLst>
              <p:ext uri="{D42A27DB-BD31-4B8C-83A1-F6EECF244321}">
                <p14:modId xmlns:p14="http://schemas.microsoft.com/office/powerpoint/2010/main" xmlns="" val="3421610044"/>
              </p:ext>
            </p:extLst>
          </p:nvPr>
        </p:nvGraphicFramePr>
        <p:xfrm>
          <a:off x="1259632" y="4365104"/>
          <a:ext cx="7632849" cy="1463040"/>
        </p:xfrm>
        <a:graphic>
          <a:graphicData uri="http://schemas.openxmlformats.org/drawingml/2006/table">
            <a:tbl>
              <a:tblPr firstRow="1" bandRow="1">
                <a:tableStyleId>{5C22544A-7EE6-4342-B048-85BDC9FD1C3A}</a:tableStyleId>
              </a:tblPr>
              <a:tblGrid>
                <a:gridCol w="2544283">
                  <a:extLst>
                    <a:ext uri="{9D8B030D-6E8A-4147-A177-3AD203B41FA5}">
                      <a16:colId xmlns:a16="http://schemas.microsoft.com/office/drawing/2014/main" xmlns="" val="20000"/>
                    </a:ext>
                  </a:extLst>
                </a:gridCol>
                <a:gridCol w="2544283">
                  <a:extLst>
                    <a:ext uri="{9D8B030D-6E8A-4147-A177-3AD203B41FA5}">
                      <a16:colId xmlns:a16="http://schemas.microsoft.com/office/drawing/2014/main" xmlns="" val="20001"/>
                    </a:ext>
                  </a:extLst>
                </a:gridCol>
                <a:gridCol w="2544283">
                  <a:extLst>
                    <a:ext uri="{9D8B030D-6E8A-4147-A177-3AD203B41FA5}">
                      <a16:colId xmlns:a16="http://schemas.microsoft.com/office/drawing/2014/main" xmlns="" val="20002"/>
                    </a:ext>
                  </a:extLst>
                </a:gridCol>
              </a:tblGrid>
              <a:tr h="1005879">
                <a:tc>
                  <a:txBody>
                    <a:bodyPr/>
                    <a:lstStyle/>
                    <a:p>
                      <a:r>
                        <a:rPr lang="el-GR" sz="1800" b="1" kern="1200" dirty="0" smtClean="0">
                          <a:solidFill>
                            <a:schemeClr val="tx1"/>
                          </a:solidFill>
                          <a:latin typeface="Times New Roman" panose="02020603050405020304" pitchFamily="18" charset="0"/>
                          <a:ea typeface="+mn-ea"/>
                          <a:cs typeface="Times New Roman" panose="02020603050405020304" pitchFamily="18" charset="0"/>
                        </a:rPr>
                        <a:t>Παναγιώτης</a:t>
                      </a:r>
                    </a:p>
                    <a:p>
                      <a:r>
                        <a:rPr lang="el-GR" sz="1800" b="1" kern="1200" dirty="0" err="1" smtClean="0">
                          <a:solidFill>
                            <a:schemeClr val="tx1"/>
                          </a:solidFill>
                          <a:latin typeface="Times New Roman" panose="02020603050405020304" pitchFamily="18" charset="0"/>
                          <a:ea typeface="+mn-ea"/>
                          <a:cs typeface="Times New Roman" panose="02020603050405020304" pitchFamily="18" charset="0"/>
                        </a:rPr>
                        <a:t>Αναστασίαδης</a:t>
                      </a:r>
                      <a:endParaRPr lang="el-GR" sz="1800" b="1" kern="1200" dirty="0" smtClean="0">
                        <a:solidFill>
                          <a:schemeClr val="tx1"/>
                        </a:solidFill>
                        <a:latin typeface="Times New Roman" panose="02020603050405020304" pitchFamily="18" charset="0"/>
                        <a:ea typeface="+mn-ea"/>
                        <a:cs typeface="Times New Roman" panose="02020603050405020304" pitchFamily="18" charset="0"/>
                      </a:endParaRPr>
                    </a:p>
                    <a:p>
                      <a:r>
                        <a:rPr lang="el-GR" sz="1800" b="1" kern="1200" dirty="0" smtClean="0">
                          <a:solidFill>
                            <a:schemeClr val="tx1"/>
                          </a:solidFill>
                          <a:latin typeface="Times New Roman" panose="02020603050405020304" pitchFamily="18" charset="0"/>
                          <a:ea typeface="+mn-ea"/>
                          <a:cs typeface="Times New Roman" panose="02020603050405020304" pitchFamily="18" charset="0"/>
                        </a:rPr>
                        <a:t>Καθηγητής</a:t>
                      </a:r>
                    </a:p>
                    <a:p>
                      <a:r>
                        <a:rPr lang="el-GR" sz="1800" b="1" kern="1200" dirty="0" smtClean="0">
                          <a:solidFill>
                            <a:schemeClr val="tx1"/>
                          </a:solidFill>
                          <a:latin typeface="Times New Roman" panose="02020603050405020304" pitchFamily="18" charset="0"/>
                          <a:ea typeface="+mn-ea"/>
                          <a:cs typeface="Times New Roman" panose="02020603050405020304" pitchFamily="18" charset="0"/>
                        </a:rPr>
                        <a:t>Π.Τ.Δ.Ε.</a:t>
                      </a:r>
                      <a:r>
                        <a:rPr lang="el-GR" sz="1800" b="1" kern="1200" baseline="0" dirty="0" smtClean="0">
                          <a:solidFill>
                            <a:schemeClr val="tx1"/>
                          </a:solidFill>
                          <a:latin typeface="Times New Roman" panose="02020603050405020304" pitchFamily="18" charset="0"/>
                          <a:ea typeface="+mn-ea"/>
                          <a:cs typeface="Times New Roman" panose="02020603050405020304" pitchFamily="18" charset="0"/>
                        </a:rPr>
                        <a:t> Πανεπιστημίου Κρήτης</a:t>
                      </a:r>
                      <a:endParaRPr lang="el-GR"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800" b="1" kern="1200" dirty="0" smtClean="0">
                          <a:solidFill>
                            <a:schemeClr val="tx1"/>
                          </a:solidFill>
                          <a:latin typeface="Times New Roman" panose="02020603050405020304" pitchFamily="18" charset="0"/>
                          <a:ea typeface="+mn-ea"/>
                          <a:cs typeface="Times New Roman" panose="02020603050405020304" pitchFamily="18" charset="0"/>
                        </a:rPr>
                        <a:t>Βαγγέλης</a:t>
                      </a:r>
                      <a:r>
                        <a:rPr lang="el-GR" sz="1800" b="1" kern="1200" baseline="0" dirty="0" smtClean="0">
                          <a:solidFill>
                            <a:schemeClr val="tx1"/>
                          </a:solidFill>
                          <a:latin typeface="Times New Roman" panose="02020603050405020304" pitchFamily="18" charset="0"/>
                          <a:ea typeface="+mn-ea"/>
                          <a:cs typeface="Times New Roman" panose="02020603050405020304" pitchFamily="18" charset="0"/>
                        </a:rPr>
                        <a:t> – Ιωάννης Παπαβασιλείου</a:t>
                      </a:r>
                    </a:p>
                    <a:p>
                      <a:r>
                        <a:rPr lang="el-GR" sz="1800" b="1" kern="1200" baseline="0" dirty="0" smtClean="0">
                          <a:solidFill>
                            <a:schemeClr val="tx1"/>
                          </a:solidFill>
                          <a:latin typeface="Times New Roman" panose="02020603050405020304" pitchFamily="18" charset="0"/>
                          <a:ea typeface="+mn-ea"/>
                          <a:cs typeface="Times New Roman" panose="02020603050405020304" pitchFamily="18" charset="0"/>
                        </a:rPr>
                        <a:t>Επίκουρος Καθηγητής Π.Τ.Δ.Ε. Πανεπιστημίου Κρήτης</a:t>
                      </a:r>
                      <a:endParaRPr lang="el-GR"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800" b="1" kern="1200" dirty="0" smtClean="0">
                          <a:solidFill>
                            <a:schemeClr val="tx1"/>
                          </a:solidFill>
                          <a:latin typeface="Times New Roman" panose="02020603050405020304" pitchFamily="18" charset="0"/>
                          <a:ea typeface="+mn-ea"/>
                          <a:cs typeface="Times New Roman" panose="02020603050405020304" pitchFamily="18" charset="0"/>
                        </a:rPr>
                        <a:t>Κωνσταντίνος </a:t>
                      </a:r>
                      <a:r>
                        <a:rPr lang="el-GR" sz="1800" b="1" kern="1200" dirty="0" err="1" smtClean="0">
                          <a:solidFill>
                            <a:schemeClr val="tx1"/>
                          </a:solidFill>
                          <a:latin typeface="Times New Roman" panose="02020603050405020304" pitchFamily="18" charset="0"/>
                          <a:ea typeface="+mn-ea"/>
                          <a:cs typeface="Times New Roman" panose="02020603050405020304" pitchFamily="18" charset="0"/>
                        </a:rPr>
                        <a:t>Χρηστίδης</a:t>
                      </a:r>
                      <a:endParaRPr lang="el-GR" sz="1800" b="1" kern="1200" dirty="0" smtClean="0">
                        <a:solidFill>
                          <a:schemeClr val="tx1"/>
                        </a:solidFill>
                        <a:latin typeface="Times New Roman" panose="02020603050405020304" pitchFamily="18" charset="0"/>
                        <a:ea typeface="+mn-ea"/>
                        <a:cs typeface="Times New Roman" panose="02020603050405020304" pitchFamily="18" charset="0"/>
                      </a:endParaRPr>
                    </a:p>
                    <a:p>
                      <a:r>
                        <a:rPr lang="el-GR" sz="1800" b="1" kern="1200" dirty="0" smtClean="0">
                          <a:solidFill>
                            <a:schemeClr val="tx1"/>
                          </a:solidFill>
                          <a:latin typeface="Times New Roman" panose="02020603050405020304" pitchFamily="18" charset="0"/>
                          <a:ea typeface="+mn-ea"/>
                          <a:cs typeface="Times New Roman" panose="02020603050405020304" pitchFamily="18" charset="0"/>
                        </a:rPr>
                        <a:t>Ε.ΔΙ.Π.</a:t>
                      </a:r>
                      <a:r>
                        <a:rPr lang="el-GR" sz="1800" b="1" kern="1200" baseline="0" dirty="0" smtClean="0">
                          <a:solidFill>
                            <a:schemeClr val="tx1"/>
                          </a:solidFill>
                          <a:latin typeface="Times New Roman" panose="02020603050405020304" pitchFamily="18" charset="0"/>
                          <a:ea typeface="+mn-ea"/>
                          <a:cs typeface="Times New Roman" panose="02020603050405020304" pitchFamily="18" charset="0"/>
                        </a:rPr>
                        <a:t> – Π.Τ.Δ.Ε.</a:t>
                      </a:r>
                    </a:p>
                    <a:p>
                      <a:r>
                        <a:rPr lang="el-GR" sz="1800" b="1" kern="1200" baseline="0" dirty="0" smtClean="0">
                          <a:solidFill>
                            <a:schemeClr val="tx1"/>
                          </a:solidFill>
                          <a:latin typeface="Times New Roman" panose="02020603050405020304" pitchFamily="18" charset="0"/>
                          <a:ea typeface="+mn-ea"/>
                          <a:cs typeface="Times New Roman" panose="02020603050405020304" pitchFamily="18" charset="0"/>
                        </a:rPr>
                        <a:t>Πανεπιστημίου Κρήτης</a:t>
                      </a:r>
                      <a:endParaRPr lang="el-GR"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13" name="9 - Ορθογώνιο"/>
          <p:cNvSpPr/>
          <p:nvPr/>
        </p:nvSpPr>
        <p:spPr>
          <a:xfrm>
            <a:off x="1475656" y="3861048"/>
            <a:ext cx="6840760" cy="369332"/>
          </a:xfrm>
          <a:prstGeom prst="rect">
            <a:avLst/>
          </a:prstGeom>
        </p:spPr>
        <p:txBody>
          <a:bodyPr wrap="square">
            <a:spAutoFit/>
          </a:bodyPr>
          <a:lstStyle/>
          <a:p>
            <a:pPr algn="ctr"/>
            <a:r>
              <a:rPr lang="el-GR" sz="1800" dirty="0"/>
              <a:t>Επιτροπή Κρίσης ΔΕ</a:t>
            </a:r>
          </a:p>
        </p:txBody>
      </p:sp>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620688"/>
            <a:ext cx="7056784" cy="576064"/>
          </a:xfrm>
        </p:spPr>
        <p:txBody>
          <a:bodyPr>
            <a:noAutofit/>
          </a:bodyPr>
          <a:lstStyle/>
          <a:p>
            <a:pPr algn="ctr"/>
            <a:r>
              <a:rPr lang="el-GR" sz="3600" dirty="0"/>
              <a:t>6. Μεθοδολογία (</a:t>
            </a:r>
            <a:r>
              <a:rPr lang="el-GR" sz="3600" dirty="0" smtClean="0"/>
              <a:t>1/2)</a:t>
            </a:r>
            <a:endParaRPr lang="el-GR" sz="4000" b="1" dirty="0"/>
          </a:p>
        </p:txBody>
      </p:sp>
      <p:sp>
        <p:nvSpPr>
          <p:cNvPr id="6" name="9 - Ορθογώνιο"/>
          <p:cNvSpPr/>
          <p:nvPr/>
        </p:nvSpPr>
        <p:spPr>
          <a:xfrm>
            <a:off x="971600" y="5661248"/>
            <a:ext cx="7632848" cy="584775"/>
          </a:xfrm>
          <a:prstGeom prst="rect">
            <a:avLst/>
          </a:prstGeom>
        </p:spPr>
        <p:txBody>
          <a:bodyPr wrap="square">
            <a:spAutoFit/>
          </a:bodyPr>
          <a:lstStyle/>
          <a:p>
            <a:r>
              <a:rPr lang="en-US" sz="3200" dirty="0" smtClean="0"/>
              <a:t>(Schmitz, </a:t>
            </a:r>
            <a:r>
              <a:rPr lang="en-US" sz="3200" dirty="0" err="1" smtClean="0"/>
              <a:t>Klemke</a:t>
            </a:r>
            <a:r>
              <a:rPr lang="en-US" sz="3200" dirty="0" smtClean="0"/>
              <a:t>, </a:t>
            </a:r>
            <a:r>
              <a:rPr lang="en-US" sz="3200" dirty="0" err="1" smtClean="0"/>
              <a:t>Walhout</a:t>
            </a:r>
            <a:r>
              <a:rPr lang="en-US" sz="3200" dirty="0" smtClean="0"/>
              <a:t> &amp; </a:t>
            </a:r>
            <a:r>
              <a:rPr lang="en-US" sz="3200" dirty="0" err="1" smtClean="0"/>
              <a:t>Specht</a:t>
            </a:r>
            <a:r>
              <a:rPr lang="en-US" sz="3200" dirty="0" smtClean="0"/>
              <a:t>, 2015)</a:t>
            </a:r>
            <a:endParaRPr lang="el-GR" sz="3200" dirty="0"/>
          </a:p>
        </p:txBody>
      </p:sp>
      <p:graphicFrame>
        <p:nvGraphicFramePr>
          <p:cNvPr id="8" name="7 - Διάγραμμα"/>
          <p:cNvGraphicFramePr/>
          <p:nvPr/>
        </p:nvGraphicFramePr>
        <p:xfrm>
          <a:off x="539552" y="2996952"/>
          <a:ext cx="8316416" cy="2062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 Βέλος προς τα κάτω"/>
          <p:cNvSpPr/>
          <p:nvPr/>
        </p:nvSpPr>
        <p:spPr>
          <a:xfrm>
            <a:off x="7884368" y="4581128"/>
            <a:ext cx="2880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Αριστερό βέλος"/>
          <p:cNvSpPr/>
          <p:nvPr/>
        </p:nvSpPr>
        <p:spPr>
          <a:xfrm>
            <a:off x="1187624" y="5229200"/>
            <a:ext cx="6840760"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Βέλος προς τα επάνω"/>
          <p:cNvSpPr/>
          <p:nvPr/>
        </p:nvSpPr>
        <p:spPr>
          <a:xfrm>
            <a:off x="1115616" y="4581128"/>
            <a:ext cx="216024"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Βέλος προς τα επάνω"/>
          <p:cNvSpPr/>
          <p:nvPr/>
        </p:nvSpPr>
        <p:spPr>
          <a:xfrm>
            <a:off x="3419872" y="4581128"/>
            <a:ext cx="216024"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Βέλος προς τα επάνω"/>
          <p:cNvSpPr/>
          <p:nvPr/>
        </p:nvSpPr>
        <p:spPr>
          <a:xfrm>
            <a:off x="5724128" y="4581128"/>
            <a:ext cx="216024"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9 - Ορθογώνιο"/>
          <p:cNvSpPr/>
          <p:nvPr/>
        </p:nvSpPr>
        <p:spPr>
          <a:xfrm>
            <a:off x="827584" y="2060848"/>
            <a:ext cx="7632848" cy="1077218"/>
          </a:xfrm>
          <a:prstGeom prst="rect">
            <a:avLst/>
          </a:prstGeom>
        </p:spPr>
        <p:txBody>
          <a:bodyPr wrap="square">
            <a:spAutoFit/>
          </a:bodyPr>
          <a:lstStyle/>
          <a:p>
            <a:pPr algn="ctr"/>
            <a:r>
              <a:rPr lang="el-GR" sz="3200" b="1" dirty="0" smtClean="0">
                <a:solidFill>
                  <a:srgbClr val="0070C0"/>
                </a:solidFill>
              </a:rPr>
              <a:t>Έρευνα βασισμένη στο σχεδιασμό </a:t>
            </a:r>
          </a:p>
          <a:p>
            <a:pPr algn="ctr"/>
            <a:r>
              <a:rPr lang="el-GR" sz="3200" b="1" dirty="0" smtClean="0">
                <a:solidFill>
                  <a:srgbClr val="0070C0"/>
                </a:solidFill>
              </a:rPr>
              <a:t>(</a:t>
            </a:r>
            <a:r>
              <a:rPr lang="en-US" sz="3200" b="1" dirty="0" smtClean="0">
                <a:solidFill>
                  <a:srgbClr val="0070C0"/>
                </a:solidFill>
              </a:rPr>
              <a:t>Design based research) </a:t>
            </a:r>
          </a:p>
        </p:txBody>
      </p:sp>
      <p:sp>
        <p:nvSpPr>
          <p:cNvPr id="15" name="9 - Ορθογώνιο"/>
          <p:cNvSpPr/>
          <p:nvPr/>
        </p:nvSpPr>
        <p:spPr>
          <a:xfrm>
            <a:off x="827584" y="1340768"/>
            <a:ext cx="7632848" cy="584775"/>
          </a:xfrm>
          <a:prstGeom prst="rect">
            <a:avLst/>
          </a:prstGeom>
        </p:spPr>
        <p:txBody>
          <a:bodyPr wrap="square">
            <a:spAutoFit/>
          </a:bodyPr>
          <a:lstStyle/>
          <a:p>
            <a:r>
              <a:rPr lang="el-GR" sz="3200" dirty="0" smtClean="0"/>
              <a:t>Μεθοδολογία έρευνας που ακολουθήθηκε:</a:t>
            </a:r>
            <a:endParaRPr lang="el-GR" sz="3200" dirty="0"/>
          </a:p>
        </p:txBody>
      </p:sp>
    </p:spTree>
    <p:extLst>
      <p:ext uri="{BB962C8B-B14F-4D97-AF65-F5344CB8AC3E}">
        <p14:creationId xmlns:p14="http://schemas.microsoft.com/office/powerpoint/2010/main" xmlns="" val="1813676464"/>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graphicEl>
                                              <a:dgm id="{55F758CC-7B06-4CB9-B905-E03A748D6588}"/>
                                            </p:graphicEl>
                                          </p:spTgt>
                                        </p:tgtEl>
                                        <p:attrNameLst>
                                          <p:attrName>style.visibility</p:attrName>
                                        </p:attrNameLst>
                                      </p:cBhvr>
                                      <p:to>
                                        <p:strVal val="visible"/>
                                      </p:to>
                                    </p:set>
                                    <p:animEffect transition="in" filter="slide(fromLeft)">
                                      <p:cBhvr>
                                        <p:cTn id="7" dur="500"/>
                                        <p:tgtEl>
                                          <p:spTgt spid="8">
                                            <p:graphicEl>
                                              <a:dgm id="{55F758CC-7B06-4CB9-B905-E03A748D658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graphicEl>
                                              <a:dgm id="{761E4E28-BFAA-461C-A94E-AD6F2D0BF6A1}"/>
                                            </p:graphicEl>
                                          </p:spTgt>
                                        </p:tgtEl>
                                        <p:attrNameLst>
                                          <p:attrName>style.visibility</p:attrName>
                                        </p:attrNameLst>
                                      </p:cBhvr>
                                      <p:to>
                                        <p:strVal val="visible"/>
                                      </p:to>
                                    </p:set>
                                    <p:animEffect transition="in" filter="slide(fromLeft)">
                                      <p:cBhvr>
                                        <p:cTn id="12" dur="500"/>
                                        <p:tgtEl>
                                          <p:spTgt spid="8">
                                            <p:graphicEl>
                                              <a:dgm id="{761E4E28-BFAA-461C-A94E-AD6F2D0BF6A1}"/>
                                            </p:graphic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8">
                                            <p:graphicEl>
                                              <a:dgm id="{3A204BEC-4246-4857-914A-546FFE969C2F}"/>
                                            </p:graphicEl>
                                          </p:spTgt>
                                        </p:tgtEl>
                                        <p:attrNameLst>
                                          <p:attrName>style.visibility</p:attrName>
                                        </p:attrNameLst>
                                      </p:cBhvr>
                                      <p:to>
                                        <p:strVal val="visible"/>
                                      </p:to>
                                    </p:set>
                                    <p:animEffect transition="in" filter="slide(fromLeft)">
                                      <p:cBhvr>
                                        <p:cTn id="15" dur="500"/>
                                        <p:tgtEl>
                                          <p:spTgt spid="8">
                                            <p:graphicEl>
                                              <a:dgm id="{3A204BEC-4246-4857-914A-546FFE969C2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8">
                                            <p:graphicEl>
                                              <a:dgm id="{DCFD1D16-F155-4C6D-91B2-D67DE6DBDDE5}"/>
                                            </p:graphicEl>
                                          </p:spTgt>
                                        </p:tgtEl>
                                        <p:attrNameLst>
                                          <p:attrName>style.visibility</p:attrName>
                                        </p:attrNameLst>
                                      </p:cBhvr>
                                      <p:to>
                                        <p:strVal val="visible"/>
                                      </p:to>
                                    </p:set>
                                    <p:animEffect transition="in" filter="slide(fromLeft)">
                                      <p:cBhvr>
                                        <p:cTn id="20" dur="500"/>
                                        <p:tgtEl>
                                          <p:spTgt spid="8">
                                            <p:graphicEl>
                                              <a:dgm id="{DCFD1D16-F155-4C6D-91B2-D67DE6DBDDE5}"/>
                                            </p:graphicEl>
                                          </p:spTgt>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8">
                                            <p:graphicEl>
                                              <a:dgm id="{106FFC72-822D-4F5D-BACD-4918F1226F9E}"/>
                                            </p:graphicEl>
                                          </p:spTgt>
                                        </p:tgtEl>
                                        <p:attrNameLst>
                                          <p:attrName>style.visibility</p:attrName>
                                        </p:attrNameLst>
                                      </p:cBhvr>
                                      <p:to>
                                        <p:strVal val="visible"/>
                                      </p:to>
                                    </p:set>
                                    <p:animEffect transition="in" filter="slide(fromLeft)">
                                      <p:cBhvr>
                                        <p:cTn id="23" dur="500"/>
                                        <p:tgtEl>
                                          <p:spTgt spid="8">
                                            <p:graphicEl>
                                              <a:dgm id="{106FFC72-822D-4F5D-BACD-4918F1226F9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8">
                                            <p:graphicEl>
                                              <a:dgm id="{0D9FDE7B-D95C-4183-B56D-D7FFF9287D41}"/>
                                            </p:graphicEl>
                                          </p:spTgt>
                                        </p:tgtEl>
                                        <p:attrNameLst>
                                          <p:attrName>style.visibility</p:attrName>
                                        </p:attrNameLst>
                                      </p:cBhvr>
                                      <p:to>
                                        <p:strVal val="visible"/>
                                      </p:to>
                                    </p:set>
                                    <p:animEffect transition="in" filter="slide(fromLeft)">
                                      <p:cBhvr>
                                        <p:cTn id="28" dur="500"/>
                                        <p:tgtEl>
                                          <p:spTgt spid="8">
                                            <p:graphicEl>
                                              <a:dgm id="{0D9FDE7B-D95C-4183-B56D-D7FFF9287D41}"/>
                                            </p:graphicEl>
                                          </p:spTgt>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8">
                                            <p:graphicEl>
                                              <a:dgm id="{AF38EBB3-AE60-4EC1-BE88-BF240BF3CEC4}"/>
                                            </p:graphicEl>
                                          </p:spTgt>
                                        </p:tgtEl>
                                        <p:attrNameLst>
                                          <p:attrName>style.visibility</p:attrName>
                                        </p:attrNameLst>
                                      </p:cBhvr>
                                      <p:to>
                                        <p:strVal val="visible"/>
                                      </p:to>
                                    </p:set>
                                    <p:animEffect transition="in" filter="slide(fromLeft)">
                                      <p:cBhvr>
                                        <p:cTn id="31" dur="500"/>
                                        <p:tgtEl>
                                          <p:spTgt spid="8">
                                            <p:graphicEl>
                                              <a:dgm id="{AF38EBB3-AE60-4EC1-BE88-BF240BF3CEC4}"/>
                                            </p:graphicEl>
                                          </p:spTgt>
                                        </p:tgtEl>
                                      </p:cBhvr>
                                    </p:animEffect>
                                  </p:childTnLst>
                                </p:cTn>
                              </p:par>
                            </p:childTnLst>
                          </p:cTn>
                        </p:par>
                        <p:par>
                          <p:cTn id="32" fill="hold">
                            <p:stCondLst>
                              <p:cond delay="500"/>
                            </p:stCondLst>
                            <p:childTnLst>
                              <p:par>
                                <p:cTn id="33" presetID="1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lide(fromTop)">
                                      <p:cBhvr>
                                        <p:cTn id="35" dur="500"/>
                                        <p:tgtEl>
                                          <p:spTgt spid="9"/>
                                        </p:tgtEl>
                                      </p:cBhvr>
                                    </p:animEffect>
                                  </p:childTnLst>
                                </p:cTn>
                              </p:par>
                            </p:childTnLst>
                          </p:cTn>
                        </p:par>
                        <p:par>
                          <p:cTn id="36" fill="hold">
                            <p:stCondLst>
                              <p:cond delay="1000"/>
                            </p:stCondLst>
                            <p:childTnLst>
                              <p:par>
                                <p:cTn id="37" presetID="12" presetClass="entr" presetSubtype="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lide(fromRight)">
                                      <p:cBhvr>
                                        <p:cTn id="39" dur="500"/>
                                        <p:tgtEl>
                                          <p:spTgt spid="10"/>
                                        </p:tgtEl>
                                      </p:cBhvr>
                                    </p:animEffect>
                                  </p:childTnLst>
                                </p:cTn>
                              </p:par>
                            </p:childTnLst>
                          </p:cTn>
                        </p:par>
                        <p:par>
                          <p:cTn id="40" fill="hold">
                            <p:stCondLst>
                              <p:cond delay="1500"/>
                            </p:stCondLst>
                            <p:childTnLst>
                              <p:par>
                                <p:cTn id="41" presetID="1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lide(fromBottom)">
                                      <p:cBhvr>
                                        <p:cTn id="43" dur="500"/>
                                        <p:tgtEl>
                                          <p:spTgt spid="11"/>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slide(fromBottom)">
                                      <p:cBhvr>
                                        <p:cTn id="46" dur="500"/>
                                        <p:tgtEl>
                                          <p:spTgt spid="12"/>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slide(fromBottom)">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31640" y="620688"/>
            <a:ext cx="7272808" cy="576064"/>
          </a:xfrm>
        </p:spPr>
        <p:txBody>
          <a:bodyPr>
            <a:noAutofit/>
          </a:bodyPr>
          <a:lstStyle/>
          <a:p>
            <a:pPr algn="ctr"/>
            <a:r>
              <a:rPr lang="el-GR" sz="3600" dirty="0"/>
              <a:t>6. Μεθοδολογία </a:t>
            </a:r>
            <a:r>
              <a:rPr lang="el-GR" sz="3600" dirty="0" smtClean="0"/>
              <a:t>(2/2)</a:t>
            </a:r>
            <a:endParaRPr lang="el-GR" sz="4000" b="1" dirty="0"/>
          </a:p>
        </p:txBody>
      </p:sp>
      <p:sp>
        <p:nvSpPr>
          <p:cNvPr id="15" name="9 - Ορθογώνιο"/>
          <p:cNvSpPr/>
          <p:nvPr/>
        </p:nvSpPr>
        <p:spPr>
          <a:xfrm>
            <a:off x="683568" y="1556792"/>
            <a:ext cx="8316416" cy="1077218"/>
          </a:xfrm>
          <a:prstGeom prst="rect">
            <a:avLst/>
          </a:prstGeom>
        </p:spPr>
        <p:txBody>
          <a:bodyPr wrap="square">
            <a:spAutoFit/>
          </a:bodyPr>
          <a:lstStyle/>
          <a:p>
            <a:pPr algn="ctr"/>
            <a:r>
              <a:rPr lang="el-GR" sz="3200" dirty="0" smtClean="0"/>
              <a:t>Έγινε αναγνώριση και ανάλυση του προβλήματος καθώς και ανάπτυξη πρωτότυπου υλικού  </a:t>
            </a:r>
            <a:endParaRPr lang="el-GR" sz="3200" dirty="0"/>
          </a:p>
        </p:txBody>
      </p:sp>
      <p:sp>
        <p:nvSpPr>
          <p:cNvPr id="4" name="9 - Ορθογώνιο"/>
          <p:cNvSpPr/>
          <p:nvPr/>
        </p:nvSpPr>
        <p:spPr>
          <a:xfrm>
            <a:off x="611560" y="2852936"/>
            <a:ext cx="8316416" cy="1569660"/>
          </a:xfrm>
          <a:prstGeom prst="rect">
            <a:avLst/>
          </a:prstGeom>
        </p:spPr>
        <p:txBody>
          <a:bodyPr wrap="square">
            <a:spAutoFit/>
          </a:bodyPr>
          <a:lstStyle/>
          <a:p>
            <a:pPr algn="ctr"/>
            <a:r>
              <a:rPr lang="el-GR" sz="3200" dirty="0" smtClean="0"/>
              <a:t>Η ανάπτυξη του υλικού βασίστηκε στο </a:t>
            </a:r>
            <a:endParaRPr lang="en-US" sz="3200" dirty="0" smtClean="0"/>
          </a:p>
          <a:p>
            <a:pPr algn="ctr"/>
            <a:r>
              <a:rPr lang="el-GR" sz="3200" b="1" dirty="0" smtClean="0">
                <a:solidFill>
                  <a:srgbClr val="0070C0"/>
                </a:solidFill>
              </a:rPr>
              <a:t>Μεικτό Συνδυαστικό Περιβάλλον Μάθησης</a:t>
            </a:r>
            <a:endParaRPr lang="el-GR" sz="3200" dirty="0" smtClean="0"/>
          </a:p>
          <a:p>
            <a:pPr algn="ctr"/>
            <a:r>
              <a:rPr lang="el-GR" sz="3200" dirty="0" smtClean="0"/>
              <a:t>(</a:t>
            </a:r>
            <a:r>
              <a:rPr lang="en-US" sz="3200" dirty="0" smtClean="0"/>
              <a:t>Blended learning)</a:t>
            </a:r>
            <a:r>
              <a:rPr lang="el-GR" sz="3200" dirty="0" smtClean="0"/>
              <a:t>  </a:t>
            </a:r>
            <a:r>
              <a:rPr lang="en-US" sz="3200" dirty="0" smtClean="0"/>
              <a:t>(</a:t>
            </a:r>
            <a:r>
              <a:rPr lang="en-US" sz="3200" dirty="0" err="1" smtClean="0"/>
              <a:t>Anastasiades</a:t>
            </a:r>
            <a:r>
              <a:rPr lang="en-US" sz="3200" dirty="0" smtClean="0"/>
              <a:t>, 2012)</a:t>
            </a:r>
            <a:endParaRPr lang="el-GR" sz="3200" dirty="0"/>
          </a:p>
        </p:txBody>
      </p:sp>
      <p:graphicFrame>
        <p:nvGraphicFramePr>
          <p:cNvPr id="8" name="7 - Διάγραμμα"/>
          <p:cNvGraphicFramePr/>
          <p:nvPr/>
        </p:nvGraphicFramePr>
        <p:xfrm>
          <a:off x="611560" y="4797152"/>
          <a:ext cx="8316416" cy="1569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13676464"/>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graphicEl>
                                              <a:dgm id="{F4D5A68D-4B5F-4E87-8AC4-903C42413E9D}"/>
                                            </p:graphicEl>
                                          </p:spTgt>
                                        </p:tgtEl>
                                        <p:attrNameLst>
                                          <p:attrName>style.visibility</p:attrName>
                                        </p:attrNameLst>
                                      </p:cBhvr>
                                      <p:to>
                                        <p:strVal val="visible"/>
                                      </p:to>
                                    </p:set>
                                    <p:animEffect transition="in" filter="slide(fromLeft)">
                                      <p:cBhvr>
                                        <p:cTn id="12" dur="500"/>
                                        <p:tgtEl>
                                          <p:spTgt spid="8">
                                            <p:graphicEl>
                                              <a:dgm id="{F4D5A68D-4B5F-4E87-8AC4-903C42413E9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8">
                                            <p:graphicEl>
                                              <a:dgm id="{0EEDF985-7470-4ECC-81F3-4DC434038B5F}"/>
                                            </p:graphicEl>
                                          </p:spTgt>
                                        </p:tgtEl>
                                        <p:attrNameLst>
                                          <p:attrName>style.visibility</p:attrName>
                                        </p:attrNameLst>
                                      </p:cBhvr>
                                      <p:to>
                                        <p:strVal val="visible"/>
                                      </p:to>
                                    </p:set>
                                    <p:animEffect transition="in" filter="slide(fromLeft)">
                                      <p:cBhvr>
                                        <p:cTn id="17" dur="500"/>
                                        <p:tgtEl>
                                          <p:spTgt spid="8">
                                            <p:graphicEl>
                                              <a:dgm id="{0EEDF985-7470-4ECC-81F3-4DC434038B5F}"/>
                                            </p:graphicEl>
                                          </p:spTgt>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8">
                                            <p:graphicEl>
                                              <a:dgm id="{EEED7155-506A-436C-A045-18EC4A34AEF1}"/>
                                            </p:graphicEl>
                                          </p:spTgt>
                                        </p:tgtEl>
                                        <p:attrNameLst>
                                          <p:attrName>style.visibility</p:attrName>
                                        </p:attrNameLst>
                                      </p:cBhvr>
                                      <p:to>
                                        <p:strVal val="visible"/>
                                      </p:to>
                                    </p:set>
                                    <p:animEffect transition="in" filter="slide(fromLeft)">
                                      <p:cBhvr>
                                        <p:cTn id="20" dur="500"/>
                                        <p:tgtEl>
                                          <p:spTgt spid="8">
                                            <p:graphicEl>
                                              <a:dgm id="{EEED7155-506A-436C-A045-18EC4A34AEF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8">
                                            <p:graphicEl>
                                              <a:dgm id="{7F37DA94-B856-49E8-8EA0-8E86C069DADF}"/>
                                            </p:graphicEl>
                                          </p:spTgt>
                                        </p:tgtEl>
                                        <p:attrNameLst>
                                          <p:attrName>style.visibility</p:attrName>
                                        </p:attrNameLst>
                                      </p:cBhvr>
                                      <p:to>
                                        <p:strVal val="visible"/>
                                      </p:to>
                                    </p:set>
                                    <p:animEffect transition="in" filter="slide(fromLeft)">
                                      <p:cBhvr>
                                        <p:cTn id="25" dur="500"/>
                                        <p:tgtEl>
                                          <p:spTgt spid="8">
                                            <p:graphicEl>
                                              <a:dgm id="{7F37DA94-B856-49E8-8EA0-8E86C069DADF}"/>
                                            </p:graphicEl>
                                          </p:spTgt>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8">
                                            <p:graphicEl>
                                              <a:dgm id="{B2D2ACD9-BD7C-4ED0-BF80-A97B01CECB50}"/>
                                            </p:graphicEl>
                                          </p:spTgt>
                                        </p:tgtEl>
                                        <p:attrNameLst>
                                          <p:attrName>style.visibility</p:attrName>
                                        </p:attrNameLst>
                                      </p:cBhvr>
                                      <p:to>
                                        <p:strVal val="visible"/>
                                      </p:to>
                                    </p:set>
                                    <p:animEffect transition="in" filter="slide(fromLeft)">
                                      <p:cBhvr>
                                        <p:cTn id="28" dur="500"/>
                                        <p:tgtEl>
                                          <p:spTgt spid="8">
                                            <p:graphicEl>
                                              <a:dgm id="{B2D2ACD9-BD7C-4ED0-BF80-A97B01CECB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404664"/>
            <a:ext cx="7704856" cy="765652"/>
          </a:xfrm>
        </p:spPr>
        <p:txBody>
          <a:bodyPr>
            <a:noAutofit/>
          </a:bodyPr>
          <a:lstStyle/>
          <a:p>
            <a:r>
              <a:rPr lang="el-GR" sz="3600" dirty="0" smtClean="0"/>
              <a:t>7. </a:t>
            </a:r>
            <a:r>
              <a:rPr lang="el-GR" sz="3600" dirty="0"/>
              <a:t>Παραγόμενο εκπαιδευτικό </a:t>
            </a:r>
            <a:r>
              <a:rPr lang="el-GR" sz="3600" dirty="0" smtClean="0"/>
              <a:t>υλικό (</a:t>
            </a:r>
            <a:r>
              <a:rPr lang="el-GR" sz="3600" dirty="0" smtClean="0"/>
              <a:t>1/3)</a:t>
            </a:r>
            <a:endParaRPr lang="el-GR" sz="3600" b="1" dirty="0">
              <a:solidFill>
                <a:srgbClr val="FF0000"/>
              </a:solidFill>
            </a:endParaRPr>
          </a:p>
        </p:txBody>
      </p:sp>
      <p:sp>
        <p:nvSpPr>
          <p:cNvPr id="4" name="9 - Ορθογώνιο"/>
          <p:cNvSpPr/>
          <p:nvPr/>
        </p:nvSpPr>
        <p:spPr>
          <a:xfrm>
            <a:off x="683568" y="2060848"/>
            <a:ext cx="8280920" cy="1569660"/>
          </a:xfrm>
          <a:prstGeom prst="rect">
            <a:avLst/>
          </a:prstGeom>
        </p:spPr>
        <p:txBody>
          <a:bodyPr wrap="square">
            <a:spAutoFit/>
          </a:bodyPr>
          <a:lstStyle/>
          <a:p>
            <a:pPr algn="just"/>
            <a:r>
              <a:rPr lang="el-GR" dirty="0" smtClean="0"/>
              <a:t>Οι μαθητές του δημοτικού σχολείου να κατανοήσουν τους κινδύνους που ελλοχεύουν στον παγκόσμιο ιστό και να αναπτύξουν δεξιότητες αντιμετώπισης των κινδύνων που μπορεί να συναντήσουν</a:t>
            </a:r>
            <a:r>
              <a:rPr lang="el-GR" dirty="0" smtClean="0"/>
              <a:t>.</a:t>
            </a:r>
            <a:endParaRPr lang="el-GR" dirty="0" smtClean="0"/>
          </a:p>
        </p:txBody>
      </p:sp>
      <p:sp>
        <p:nvSpPr>
          <p:cNvPr id="5" name="4 - Ορθογώνιο"/>
          <p:cNvSpPr/>
          <p:nvPr/>
        </p:nvSpPr>
        <p:spPr>
          <a:xfrm>
            <a:off x="3851920" y="1340768"/>
            <a:ext cx="1639744" cy="646331"/>
          </a:xfrm>
          <a:prstGeom prst="rect">
            <a:avLst/>
          </a:prstGeom>
        </p:spPr>
        <p:txBody>
          <a:bodyPr wrap="none">
            <a:spAutoFit/>
          </a:bodyPr>
          <a:lstStyle/>
          <a:p>
            <a:r>
              <a:rPr lang="el-GR" sz="3600" b="1" dirty="0" smtClean="0">
                <a:ea typeface="Times New Roman" pitchFamily="18" charset="0"/>
                <a:cs typeface="Times New Roman" pitchFamily="18" charset="0"/>
              </a:rPr>
              <a:t>Σκοπός</a:t>
            </a:r>
            <a:endParaRPr lang="el-GR" sz="3600" dirty="0"/>
          </a:p>
        </p:txBody>
      </p:sp>
      <p:sp>
        <p:nvSpPr>
          <p:cNvPr id="6" name="5 - Ορθογώνιο"/>
          <p:cNvSpPr/>
          <p:nvPr/>
        </p:nvSpPr>
        <p:spPr>
          <a:xfrm>
            <a:off x="3347864" y="3501008"/>
            <a:ext cx="2654445" cy="646331"/>
          </a:xfrm>
          <a:prstGeom prst="rect">
            <a:avLst/>
          </a:prstGeom>
        </p:spPr>
        <p:txBody>
          <a:bodyPr wrap="none">
            <a:spAutoFit/>
          </a:bodyPr>
          <a:lstStyle/>
          <a:p>
            <a:r>
              <a:rPr lang="el-GR" sz="3600" b="1" dirty="0" smtClean="0">
                <a:cs typeface="Times New Roman" pitchFamily="18" charset="0"/>
              </a:rPr>
              <a:t>Περιεχόμενο</a:t>
            </a:r>
            <a:endParaRPr lang="el-GR" sz="3600" dirty="0"/>
          </a:p>
        </p:txBody>
      </p:sp>
      <p:sp>
        <p:nvSpPr>
          <p:cNvPr id="7" name="9 - Ορθογώνιο"/>
          <p:cNvSpPr/>
          <p:nvPr/>
        </p:nvSpPr>
        <p:spPr>
          <a:xfrm>
            <a:off x="683568" y="4149080"/>
            <a:ext cx="8101408" cy="2308324"/>
          </a:xfrm>
          <a:prstGeom prst="rect">
            <a:avLst/>
          </a:prstGeom>
        </p:spPr>
        <p:txBody>
          <a:bodyPr wrap="square">
            <a:spAutoFit/>
          </a:bodyPr>
          <a:lstStyle/>
          <a:p>
            <a:pPr algn="just"/>
            <a:r>
              <a:rPr lang="el-GR" dirty="0" smtClean="0"/>
              <a:t>Το εκπαιδευτικό </a:t>
            </a:r>
            <a:r>
              <a:rPr lang="el-GR" dirty="0" smtClean="0"/>
              <a:t>υλικό αποτελείται από 16 μονοπάτια γνώσης. Το πρώτο μονοπάτι της γνώσης είναι εισαγωγικό. Σε αυτό υπάρχει η περιγραφή του μαθήματος, όπου αναγράφονται ο σκοπός, οι επιμέρους στόχοι και η δομή του. Από το δεύτερο έως και το δέκατο πέμπτο μονοπάτι γνώσης διδάσκονται οι κίνδυνοι του </a:t>
            </a:r>
            <a:r>
              <a:rPr lang="el-GR" dirty="0" smtClean="0"/>
              <a:t>διαδικτύου. Το τελευταίο μονοπάτι είναι συζήτηση. </a:t>
            </a:r>
            <a:endParaRPr lang="el-GR" dirty="0" smtClean="0"/>
          </a:p>
        </p:txBody>
      </p:sp>
    </p:spTree>
    <p:extLst>
      <p:ext uri="{BB962C8B-B14F-4D97-AF65-F5344CB8AC3E}">
        <p14:creationId xmlns:p14="http://schemas.microsoft.com/office/powerpoint/2010/main" xmlns="" val="2745266755"/>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404664"/>
            <a:ext cx="7704856" cy="765652"/>
          </a:xfrm>
        </p:spPr>
        <p:txBody>
          <a:bodyPr>
            <a:noAutofit/>
          </a:bodyPr>
          <a:lstStyle/>
          <a:p>
            <a:r>
              <a:rPr lang="el-GR" sz="3600" dirty="0" smtClean="0"/>
              <a:t>7. </a:t>
            </a:r>
            <a:r>
              <a:rPr lang="el-GR" sz="3600" dirty="0"/>
              <a:t>Παραγόμενο εκπαιδευτικό </a:t>
            </a:r>
            <a:r>
              <a:rPr lang="el-GR" sz="3600" dirty="0" smtClean="0"/>
              <a:t>υλικό </a:t>
            </a:r>
            <a:r>
              <a:rPr lang="el-GR" sz="3600" dirty="0" smtClean="0"/>
              <a:t>(</a:t>
            </a:r>
            <a:r>
              <a:rPr lang="el-GR" sz="3600" dirty="0" smtClean="0"/>
              <a:t>2</a:t>
            </a:r>
            <a:r>
              <a:rPr lang="el-GR" sz="3600" dirty="0" smtClean="0"/>
              <a:t>/3)</a:t>
            </a:r>
            <a:endParaRPr lang="el-GR" sz="3600" b="1" dirty="0">
              <a:solidFill>
                <a:srgbClr val="FF0000"/>
              </a:solidFill>
            </a:endParaRPr>
          </a:p>
        </p:txBody>
      </p:sp>
      <p:sp>
        <p:nvSpPr>
          <p:cNvPr id="5" name="4 - Ορθογώνιο"/>
          <p:cNvSpPr/>
          <p:nvPr/>
        </p:nvSpPr>
        <p:spPr>
          <a:xfrm>
            <a:off x="611560" y="1484784"/>
            <a:ext cx="8352928" cy="4893647"/>
          </a:xfrm>
          <a:prstGeom prst="rect">
            <a:avLst/>
          </a:prstGeom>
        </p:spPr>
        <p:txBody>
          <a:bodyPr wrap="square">
            <a:spAutoFit/>
          </a:bodyPr>
          <a:lstStyle/>
          <a:p>
            <a:pPr algn="just"/>
            <a:r>
              <a:rPr lang="el-GR" sz="2800" dirty="0" smtClean="0"/>
              <a:t>Γ</a:t>
            </a:r>
            <a:r>
              <a:rPr lang="el-GR" sz="2800" dirty="0" smtClean="0"/>
              <a:t>ια </a:t>
            </a:r>
            <a:r>
              <a:rPr lang="el-GR" sz="2800" dirty="0" smtClean="0"/>
              <a:t>τη δημιουργία του </a:t>
            </a:r>
            <a:r>
              <a:rPr lang="el-GR" sz="2800" dirty="0" err="1" smtClean="0"/>
              <a:t>διαδραστικού</a:t>
            </a:r>
            <a:r>
              <a:rPr lang="el-GR" sz="2800" dirty="0" smtClean="0"/>
              <a:t> εκπαιδευτικού υλικού αξιοποιήθηκαν οι παρακάτω αρχές</a:t>
            </a:r>
            <a:r>
              <a:rPr lang="el-GR" sz="2800" dirty="0" smtClean="0"/>
              <a:t>:</a:t>
            </a:r>
          </a:p>
          <a:p>
            <a:pPr algn="just"/>
            <a:endParaRPr lang="el-GR" sz="1000" dirty="0" smtClean="0"/>
          </a:p>
          <a:p>
            <a:pPr algn="just"/>
            <a:r>
              <a:rPr lang="el-GR" dirty="0" smtClean="0"/>
              <a:t>α) </a:t>
            </a:r>
            <a:r>
              <a:rPr lang="el-GR" b="1" dirty="0" smtClean="0"/>
              <a:t>η </a:t>
            </a:r>
            <a:r>
              <a:rPr lang="el-GR" b="1" dirty="0" err="1" smtClean="0"/>
              <a:t>Πολυμεσική</a:t>
            </a:r>
            <a:r>
              <a:rPr lang="el-GR" b="1" dirty="0" smtClean="0"/>
              <a:t> Αρχή</a:t>
            </a:r>
            <a:r>
              <a:rPr lang="el-GR" dirty="0" smtClean="0"/>
              <a:t>, δηλαδή η παράλληλη παρουσίαση κειμένου, εικόνας και πληροφορίας</a:t>
            </a:r>
            <a:r>
              <a:rPr lang="el-GR" dirty="0" smtClean="0"/>
              <a:t>,</a:t>
            </a:r>
          </a:p>
          <a:p>
            <a:pPr algn="just"/>
            <a:endParaRPr lang="el-GR" sz="1000" dirty="0" smtClean="0"/>
          </a:p>
          <a:p>
            <a:pPr algn="just"/>
            <a:r>
              <a:rPr lang="el-GR" dirty="0" smtClean="0"/>
              <a:t>β) </a:t>
            </a:r>
            <a:r>
              <a:rPr lang="el-GR" b="1" dirty="0" smtClean="0"/>
              <a:t>η Αρχή της Προσαρμοστικότητας</a:t>
            </a:r>
            <a:r>
              <a:rPr lang="el-GR" dirty="0" smtClean="0"/>
              <a:t>, με τη χρήση </a:t>
            </a:r>
            <a:r>
              <a:rPr lang="el-GR" dirty="0" smtClean="0"/>
              <a:t>αφήγησης</a:t>
            </a:r>
          </a:p>
          <a:p>
            <a:pPr algn="just"/>
            <a:endParaRPr lang="el-GR" sz="1000" dirty="0" smtClean="0"/>
          </a:p>
          <a:p>
            <a:pPr algn="just"/>
            <a:r>
              <a:rPr lang="el-GR" dirty="0" smtClean="0"/>
              <a:t>γ) </a:t>
            </a:r>
            <a:r>
              <a:rPr lang="el-GR" b="1" dirty="0" smtClean="0"/>
              <a:t>η Αρχή της Σηματοδότησης</a:t>
            </a:r>
            <a:r>
              <a:rPr lang="el-GR" dirty="0" smtClean="0"/>
              <a:t>, για την άμεση εστίαση από τον </a:t>
            </a:r>
            <a:r>
              <a:rPr lang="el-GR" dirty="0" err="1" smtClean="0"/>
              <a:t>επιμορφούμενο</a:t>
            </a:r>
            <a:r>
              <a:rPr lang="el-GR" dirty="0" smtClean="0"/>
              <a:t> </a:t>
            </a:r>
            <a:r>
              <a:rPr lang="el-GR" dirty="0" smtClean="0"/>
              <a:t>και</a:t>
            </a:r>
          </a:p>
          <a:p>
            <a:pPr algn="just"/>
            <a:endParaRPr lang="el-GR" sz="1000" dirty="0" smtClean="0"/>
          </a:p>
          <a:p>
            <a:pPr algn="just"/>
            <a:r>
              <a:rPr lang="el-GR" dirty="0" smtClean="0"/>
              <a:t>δ) </a:t>
            </a:r>
            <a:r>
              <a:rPr lang="el-GR" b="1" dirty="0" smtClean="0"/>
              <a:t>η Αρχή της Συνοχής</a:t>
            </a:r>
            <a:r>
              <a:rPr lang="el-GR" dirty="0" smtClean="0"/>
              <a:t>, με τη δόμηση μόνο των απαραίτητων πληροφοριών χωρίς τη χρήση </a:t>
            </a:r>
            <a:r>
              <a:rPr lang="el-GR" dirty="0" err="1" smtClean="0"/>
              <a:t>πλεοναζουσών</a:t>
            </a:r>
            <a:r>
              <a:rPr lang="el-GR" dirty="0" smtClean="0"/>
              <a:t> και πολυσύνθετων πληροφοριών </a:t>
            </a:r>
            <a:endParaRPr lang="el-GR" dirty="0" smtClean="0"/>
          </a:p>
          <a:p>
            <a:pPr algn="ctr"/>
            <a:r>
              <a:rPr lang="el-GR" dirty="0" smtClean="0"/>
              <a:t>(</a:t>
            </a:r>
            <a:r>
              <a:rPr lang="el-GR" dirty="0" smtClean="0"/>
              <a:t>Αναστασιάδης &amp; </a:t>
            </a:r>
            <a:r>
              <a:rPr lang="el-GR" dirty="0" err="1" smtClean="0"/>
              <a:t>Σπαντιδάκης</a:t>
            </a:r>
            <a:r>
              <a:rPr lang="el-GR" dirty="0" smtClean="0"/>
              <a:t>, 2007</a:t>
            </a:r>
            <a:r>
              <a:rPr lang="el-GR" dirty="0" smtClean="0"/>
              <a:t>)</a:t>
            </a:r>
            <a:endParaRPr lang="el-GR" dirty="0" smtClean="0"/>
          </a:p>
        </p:txBody>
      </p:sp>
    </p:spTree>
    <p:extLst>
      <p:ext uri="{BB962C8B-B14F-4D97-AF65-F5344CB8AC3E}">
        <p14:creationId xmlns:p14="http://schemas.microsoft.com/office/powerpoint/2010/main" xmlns="" val="2745266755"/>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slide(from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slide(fromLeft)">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slide(fromLeft)">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slide(fromLeft)">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59632" y="404664"/>
            <a:ext cx="7704856" cy="765652"/>
          </a:xfrm>
        </p:spPr>
        <p:txBody>
          <a:bodyPr>
            <a:noAutofit/>
          </a:bodyPr>
          <a:lstStyle/>
          <a:p>
            <a:r>
              <a:rPr lang="el-GR" sz="3600" dirty="0" smtClean="0"/>
              <a:t>7. </a:t>
            </a:r>
            <a:r>
              <a:rPr lang="el-GR" sz="3600" dirty="0"/>
              <a:t>Παραγόμενο εκπαιδευτικό </a:t>
            </a:r>
            <a:r>
              <a:rPr lang="el-GR" sz="3600" dirty="0" smtClean="0"/>
              <a:t>υλικό </a:t>
            </a:r>
            <a:r>
              <a:rPr lang="el-GR" sz="3600" dirty="0" smtClean="0"/>
              <a:t>(3/3)</a:t>
            </a:r>
            <a:endParaRPr lang="el-GR" sz="3600" b="1"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475656" y="1700808"/>
            <a:ext cx="6840760" cy="4281966"/>
          </a:xfrm>
          <a:prstGeom prst="rect">
            <a:avLst/>
          </a:prstGeom>
          <a:noFill/>
          <a:ln w="9525">
            <a:noFill/>
            <a:miter lim="800000"/>
            <a:headEnd/>
            <a:tailEnd/>
          </a:ln>
        </p:spPr>
      </p:pic>
    </p:spTree>
    <p:extLst>
      <p:ext uri="{BB962C8B-B14F-4D97-AF65-F5344CB8AC3E}">
        <p14:creationId xmlns:p14="http://schemas.microsoft.com/office/powerpoint/2010/main" xmlns="" val="2745266755"/>
      </p:ext>
    </p:extLst>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r>
              <a:rPr lang="el-GR" sz="3600" dirty="0"/>
              <a:t>Συμπεράσματα </a:t>
            </a:r>
            <a:r>
              <a:rPr lang="el-GR" sz="3600" dirty="0" smtClean="0"/>
              <a:t>(1/2)</a:t>
            </a:r>
            <a:endParaRPr lang="el-GR" sz="4000" b="1" dirty="0"/>
          </a:p>
        </p:txBody>
      </p:sp>
      <p:sp>
        <p:nvSpPr>
          <p:cNvPr id="4" name="9 - Ορθογώνιο"/>
          <p:cNvSpPr/>
          <p:nvPr/>
        </p:nvSpPr>
        <p:spPr>
          <a:xfrm>
            <a:off x="827584" y="1772816"/>
            <a:ext cx="7992888" cy="1200329"/>
          </a:xfrm>
          <a:prstGeom prst="rect">
            <a:avLst/>
          </a:prstGeom>
        </p:spPr>
        <p:txBody>
          <a:bodyPr wrap="square">
            <a:spAutoFit/>
          </a:bodyPr>
          <a:lstStyle/>
          <a:p>
            <a:pPr algn="just"/>
            <a:r>
              <a:rPr lang="el-GR" dirty="0" smtClean="0"/>
              <a:t>Το εκπαιδευτικό υλικό σχεδιάστηκε και υλοποιήθηκε με σκοπό να διατεθεί κυρίως στους εκπαιδευτικούς που θέλουν να ασχοληθούν με συστηματικό και ολοκληρωμένο τρόπο.</a:t>
            </a:r>
            <a:endParaRPr lang="el-GR" dirty="0"/>
          </a:p>
        </p:txBody>
      </p:sp>
      <p:sp>
        <p:nvSpPr>
          <p:cNvPr id="5" name="9 - Ορθογώνιο"/>
          <p:cNvSpPr/>
          <p:nvPr/>
        </p:nvSpPr>
        <p:spPr>
          <a:xfrm>
            <a:off x="827584" y="3429000"/>
            <a:ext cx="7992888" cy="1938992"/>
          </a:xfrm>
          <a:prstGeom prst="rect">
            <a:avLst/>
          </a:prstGeom>
        </p:spPr>
        <p:txBody>
          <a:bodyPr wrap="square">
            <a:spAutoFit/>
          </a:bodyPr>
          <a:lstStyle/>
          <a:p>
            <a:pPr algn="just"/>
            <a:r>
              <a:rPr lang="el-GR" dirty="0" smtClean="0"/>
              <a:t>Γι’ αυτό το λόγο είναι αναρτημένο στην εκπαιδευτική πλατφόρμα </a:t>
            </a:r>
            <a:r>
              <a:rPr lang="en-US" dirty="0" err="1" smtClean="0"/>
              <a:t>Chamilo</a:t>
            </a:r>
            <a:r>
              <a:rPr lang="el-GR" dirty="0" smtClean="0"/>
              <a:t> του Ε.ΔΙ.Β.Ε.Α. και μπορεί να χρησιμοποιηθεί για να στηρίξει είτε τις δραστηριότητες που πρέπει να αναλαμβάνονται από τα σχολεία την Ημέρα Ασφαλούς Διαδικτύου είτε σε οποιαδήποτε άλλη ευκαιρία.</a:t>
            </a:r>
            <a:endParaRPr lang="el-GR" dirty="0"/>
          </a:p>
        </p:txBody>
      </p:sp>
    </p:spTree>
    <p:extLst>
      <p:ext uri="{BB962C8B-B14F-4D97-AF65-F5344CB8AC3E}">
        <p14:creationId xmlns:p14="http://schemas.microsoft.com/office/powerpoint/2010/main" xmlns="" val="1704983671"/>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r>
              <a:rPr lang="el-GR" sz="3600" dirty="0"/>
              <a:t>Συμπεράσματα </a:t>
            </a:r>
            <a:r>
              <a:rPr lang="el-GR" sz="3600" dirty="0" smtClean="0"/>
              <a:t>(2/2)</a:t>
            </a:r>
            <a:endParaRPr lang="el-GR" sz="4000" b="1" dirty="0"/>
          </a:p>
        </p:txBody>
      </p:sp>
      <p:sp>
        <p:nvSpPr>
          <p:cNvPr id="4" name="9 - Ορθογώνιο"/>
          <p:cNvSpPr/>
          <p:nvPr/>
        </p:nvSpPr>
        <p:spPr>
          <a:xfrm>
            <a:off x="827584" y="4221088"/>
            <a:ext cx="7992888" cy="1200329"/>
          </a:xfrm>
          <a:prstGeom prst="rect">
            <a:avLst/>
          </a:prstGeom>
        </p:spPr>
        <p:txBody>
          <a:bodyPr wrap="square">
            <a:spAutoFit/>
          </a:bodyPr>
          <a:lstStyle/>
          <a:p>
            <a:pPr algn="just"/>
            <a:r>
              <a:rPr lang="el-GR" dirty="0" smtClean="0"/>
              <a:t>Επιπλέον, το υλικό είναι αλληλεπιδραστικό και τα παιδιά έχουν την ευκαιρία να λαμβάνουν ανατροφοδότηση από τον εκπαιδευτικό και να συνομιλούν με τους συμμαθητές τους.</a:t>
            </a:r>
            <a:endParaRPr lang="el-GR" dirty="0"/>
          </a:p>
        </p:txBody>
      </p:sp>
      <p:sp>
        <p:nvSpPr>
          <p:cNvPr id="5" name="9 - Ορθογώνιο"/>
          <p:cNvSpPr/>
          <p:nvPr/>
        </p:nvSpPr>
        <p:spPr>
          <a:xfrm>
            <a:off x="827584" y="1772816"/>
            <a:ext cx="7992888" cy="1938992"/>
          </a:xfrm>
          <a:prstGeom prst="rect">
            <a:avLst/>
          </a:prstGeom>
        </p:spPr>
        <p:txBody>
          <a:bodyPr wrap="square">
            <a:spAutoFit/>
          </a:bodyPr>
          <a:lstStyle/>
          <a:p>
            <a:pPr algn="just"/>
            <a:r>
              <a:rPr lang="el-GR" dirty="0" smtClean="0"/>
              <a:t>Το υλικό αυτό προωθεί την αυτόνομη μάθηση μιας και τα παιδιά μπορούν να ασχοληθούν μόνα τους από το σπίτι τους με την άνεσή τους και στο χρόνο που επιθυμούν. Μπορούν να δουν το υλικό όσες φορές επιθυμούν και να έχουν το χρόνο που χρειάζονται για να το εμπεδώσουν.</a:t>
            </a:r>
            <a:endParaRPr lang="el-GR" dirty="0"/>
          </a:p>
        </p:txBody>
      </p:sp>
    </p:spTree>
    <p:extLst>
      <p:ext uri="{BB962C8B-B14F-4D97-AF65-F5344CB8AC3E}">
        <p14:creationId xmlns:p14="http://schemas.microsoft.com/office/powerpoint/2010/main" xmlns="" val="1704983671"/>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r>
              <a:rPr lang="el-GR" sz="3600" dirty="0" smtClean="0"/>
              <a:t>Προτάσεις για μελλοντική έρευνα </a:t>
            </a:r>
            <a:endParaRPr lang="el-GR" sz="4000" b="1" dirty="0"/>
          </a:p>
        </p:txBody>
      </p:sp>
      <p:sp>
        <p:nvSpPr>
          <p:cNvPr id="5" name="9 - Ορθογώνιο"/>
          <p:cNvSpPr/>
          <p:nvPr/>
        </p:nvSpPr>
        <p:spPr>
          <a:xfrm>
            <a:off x="755576" y="1412776"/>
            <a:ext cx="7992888" cy="4647426"/>
          </a:xfrm>
          <a:prstGeom prst="rect">
            <a:avLst/>
          </a:prstGeom>
        </p:spPr>
        <p:txBody>
          <a:bodyPr wrap="square">
            <a:spAutoFit/>
          </a:bodyPr>
          <a:lstStyle/>
          <a:p>
            <a:pPr algn="just"/>
            <a:r>
              <a:rPr lang="el-GR" dirty="0" smtClean="0"/>
              <a:t>Όπως ήδη έχουμε αναφέρει η παρούσα έρευνα δεν προχώρησε στην πιλοτική εξέταση και αξιολόγηση του πρωτότυπου.</a:t>
            </a:r>
          </a:p>
          <a:p>
            <a:pPr algn="just"/>
            <a:endParaRPr lang="el-GR" sz="800" dirty="0" smtClean="0"/>
          </a:p>
          <a:p>
            <a:pPr algn="just"/>
            <a:r>
              <a:rPr lang="el-GR" dirty="0" smtClean="0"/>
              <a:t>Γι’ αυτό προτείνεται μελλοντικά να διερευνηθούν τα παρακάτω πεδία:</a:t>
            </a:r>
          </a:p>
          <a:p>
            <a:pPr algn="just">
              <a:buFont typeface="Arial" pitchFamily="34" charset="0"/>
              <a:buChar char="•"/>
            </a:pPr>
            <a:r>
              <a:rPr lang="el-GR" dirty="0" smtClean="0"/>
              <a:t> η ευχρηστία και λειτουργικότητα της εφαρμογής και του περιεχομένου</a:t>
            </a:r>
          </a:p>
          <a:p>
            <a:pPr algn="just">
              <a:buFont typeface="Arial" pitchFamily="34" charset="0"/>
              <a:buChar char="•"/>
            </a:pPr>
            <a:r>
              <a:rPr lang="el-GR" dirty="0" smtClean="0"/>
              <a:t>η ελκυστικότητα του περιεχομένου και η ικανοποίηση των μαθητών από την αλληλεπίδρασή τους.</a:t>
            </a:r>
          </a:p>
          <a:p>
            <a:pPr algn="just">
              <a:buFont typeface="Arial" pitchFamily="34" charset="0"/>
              <a:buChar char="•"/>
            </a:pPr>
            <a:r>
              <a:rPr lang="el-GR" dirty="0" smtClean="0"/>
              <a:t>η αποδοτικότητα της εφαρμογής ως διδακτικού εργαλείου</a:t>
            </a:r>
          </a:p>
          <a:p>
            <a:pPr algn="just">
              <a:buFont typeface="Arial" pitchFamily="34" charset="0"/>
              <a:buChar char="•"/>
            </a:pPr>
            <a:r>
              <a:rPr lang="el-GR" dirty="0" smtClean="0"/>
              <a:t>η αποτελεσματικότητα και η αποδοτικότητα του υλικού που χρησιμοποιήθηκε </a:t>
            </a:r>
          </a:p>
          <a:p>
            <a:pPr algn="just">
              <a:buFont typeface="Arial" pitchFamily="34" charset="0"/>
              <a:buChar char="•"/>
            </a:pPr>
            <a:r>
              <a:rPr lang="el-GR" dirty="0" smtClean="0"/>
              <a:t>η αποτελεσματικότητα της διδακτικής παρέμβασης</a:t>
            </a:r>
            <a:endParaRPr lang="el-GR" dirty="0"/>
          </a:p>
        </p:txBody>
      </p:sp>
    </p:spTree>
    <p:extLst>
      <p:ext uri="{BB962C8B-B14F-4D97-AF65-F5344CB8AC3E}">
        <p14:creationId xmlns:p14="http://schemas.microsoft.com/office/powerpoint/2010/main" xmlns="" val="1704983671"/>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slide(fromLeft)">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slide(fromLeft)">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slide(fromLeft)">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slide(fromLeft)">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slide(fromLeft)">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 Ορθογώνιο"/>
          <p:cNvSpPr/>
          <p:nvPr/>
        </p:nvSpPr>
        <p:spPr>
          <a:xfrm>
            <a:off x="1477641" y="2852936"/>
            <a:ext cx="7632848" cy="584775"/>
          </a:xfrm>
          <a:prstGeom prst="rect">
            <a:avLst/>
          </a:prstGeom>
        </p:spPr>
        <p:txBody>
          <a:bodyPr wrap="square">
            <a:spAutoFit/>
          </a:bodyPr>
          <a:lstStyle/>
          <a:p>
            <a:r>
              <a:rPr lang="el-GR" sz="3200" dirty="0"/>
              <a:t>Σας ευχαριστώ για την προσοχή σας</a:t>
            </a:r>
          </a:p>
        </p:txBody>
      </p:sp>
    </p:spTree>
    <p:extLst>
      <p:ext uri="{BB962C8B-B14F-4D97-AF65-F5344CB8AC3E}">
        <p14:creationId xmlns:p14="http://schemas.microsoft.com/office/powerpoint/2010/main" xmlns="" val="1026120844"/>
      </p:ext>
    </p:extLst>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1. Σκοπός </a:t>
            </a:r>
            <a:endParaRPr lang="el-GR" sz="3600" b="1" dirty="0"/>
          </a:p>
        </p:txBody>
      </p:sp>
      <p:sp>
        <p:nvSpPr>
          <p:cNvPr id="11265" name="Rectangle 1"/>
          <p:cNvSpPr>
            <a:spLocks noChangeArrowheads="1"/>
          </p:cNvSpPr>
          <p:nvPr/>
        </p:nvSpPr>
        <p:spPr bwMode="auto">
          <a:xfrm>
            <a:off x="3707904" y="1844824"/>
            <a:ext cx="511256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0" lang="el-GR" sz="2800" b="1"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Σκοπός της παρούσας εργασίας </a:t>
            </a:r>
            <a:r>
              <a:rPr kumimoji="0" lang="el-GR"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είναι να παρουσιαστεί το ζήτημα της ασφαλούς πλοήγησης στο διαδίκτυο. </a:t>
            </a:r>
          </a:p>
        </p:txBody>
      </p:sp>
      <p:sp>
        <p:nvSpPr>
          <p:cNvPr id="4" name="Rectangle 1"/>
          <p:cNvSpPr>
            <a:spLocks noChangeArrowheads="1"/>
          </p:cNvSpPr>
          <p:nvPr/>
        </p:nvSpPr>
        <p:spPr bwMode="auto">
          <a:xfrm>
            <a:off x="395536" y="3933056"/>
            <a:ext cx="87484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Συγκεκριμένα, </a:t>
            </a:r>
            <a:r>
              <a:rPr lang="el-GR" dirty="0" smtClean="0">
                <a:ea typeface="Times New Roman" pitchFamily="18" charset="0"/>
                <a:cs typeface="Times New Roman" pitchFamily="18" charset="0"/>
              </a:rPr>
              <a:t>δημιουργήθηκε ψηφιακό εκπαιδευτικό υλικό προκειμένου οι μαθητές:</a:t>
            </a:r>
          </a:p>
          <a:p>
            <a:pPr marL="0" marR="0" lvl="0" indent="0" algn="ctr" defTabSz="914400" rtl="0" eaLnBrk="1" fontAlgn="base" latinLnBrk="0" hangingPunct="1">
              <a:lnSpc>
                <a:spcPct val="150000"/>
              </a:lnSpc>
              <a:spcBef>
                <a:spcPct val="0"/>
              </a:spcBef>
              <a:spcAft>
                <a:spcPct val="0"/>
              </a:spcAft>
              <a:buClrTx/>
              <a:buSzTx/>
              <a:buFontTx/>
              <a:buNone/>
              <a:tabLst/>
            </a:pPr>
            <a:r>
              <a:rPr lang="el-GR" dirty="0" smtClean="0">
                <a:ea typeface="Times New Roman" pitchFamily="18" charset="0"/>
                <a:cs typeface="Times New Roman" pitchFamily="18" charset="0"/>
              </a:rPr>
              <a:t>να κατανοήσουν και να γνωρίσουν τους κινδύνους του διαδικτύου </a:t>
            </a:r>
          </a:p>
          <a:p>
            <a:pPr marL="0" marR="0" lvl="0" indent="0" algn="ctr" defTabSz="914400" rtl="0" eaLnBrk="1" fontAlgn="base" latinLnBrk="0" hangingPunct="1">
              <a:lnSpc>
                <a:spcPct val="150000"/>
              </a:lnSpc>
              <a:spcBef>
                <a:spcPct val="0"/>
              </a:spcBef>
              <a:spcAft>
                <a:spcPct val="0"/>
              </a:spcAft>
              <a:buClrTx/>
              <a:buSzTx/>
              <a:buFontTx/>
              <a:buNone/>
              <a:tabLst/>
            </a:pPr>
            <a:r>
              <a:rPr lang="el-GR" dirty="0" smtClean="0">
                <a:ea typeface="Times New Roman" pitchFamily="18" charset="0"/>
                <a:cs typeface="Times New Roman" pitchFamily="18" charset="0"/>
              </a:rPr>
              <a:t>και να αναπτύξουν δεξιότητες αντιμετώπισης των κινδύνων αυτών.</a:t>
            </a:r>
            <a:endPar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pic>
        <p:nvPicPr>
          <p:cNvPr id="5" name="4 - Εικόνα" descr="stoxoi-stoxos-goal-target.jpg"/>
          <p:cNvPicPr>
            <a:picLocks noChangeAspect="1"/>
          </p:cNvPicPr>
          <p:nvPr/>
        </p:nvPicPr>
        <p:blipFill>
          <a:blip r:embed="rId2" cstate="print"/>
          <a:stretch>
            <a:fillRect/>
          </a:stretch>
        </p:blipFill>
        <p:spPr>
          <a:xfrm>
            <a:off x="827584" y="1484784"/>
            <a:ext cx="2481064" cy="2481064"/>
          </a:xfrm>
          <a:prstGeom prst="rect">
            <a:avLst/>
          </a:prstGeom>
        </p:spPr>
      </p:pic>
    </p:spTree>
    <p:extLst>
      <p:ext uri="{BB962C8B-B14F-4D97-AF65-F5344CB8AC3E}">
        <p14:creationId xmlns:p14="http://schemas.microsoft.com/office/powerpoint/2010/main" xmlns="" val="672648472"/>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576064"/>
          </a:xfrm>
        </p:spPr>
        <p:txBody>
          <a:bodyPr>
            <a:noAutofit/>
          </a:bodyPr>
          <a:lstStyle/>
          <a:p>
            <a:r>
              <a:rPr lang="el-GR" sz="3600" dirty="0"/>
              <a:t>2. Συνεισφορά της </a:t>
            </a:r>
            <a:r>
              <a:rPr lang="el-GR" sz="3600" dirty="0" smtClean="0"/>
              <a:t>διπλωματικής (1/2)</a:t>
            </a:r>
            <a:endParaRPr lang="el-GR" sz="3600" b="1" dirty="0"/>
          </a:p>
        </p:txBody>
      </p:sp>
      <p:sp>
        <p:nvSpPr>
          <p:cNvPr id="4" name="9 - Ορθογώνιο"/>
          <p:cNvSpPr/>
          <p:nvPr/>
        </p:nvSpPr>
        <p:spPr>
          <a:xfrm>
            <a:off x="683568" y="1348800"/>
            <a:ext cx="8208912" cy="2241960"/>
          </a:xfrm>
          <a:prstGeom prst="rect">
            <a:avLst/>
          </a:prstGeom>
        </p:spPr>
        <p:txBody>
          <a:bodyPr wrap="square">
            <a:spAutoFit/>
          </a:bodyPr>
          <a:lstStyle/>
          <a:p>
            <a:pPr algn="just">
              <a:lnSpc>
                <a:spcPct val="150000"/>
              </a:lnSpc>
            </a:pPr>
            <a:r>
              <a:rPr lang="el-GR" dirty="0" smtClean="0"/>
              <a:t>Μελετώντας για την ασφάλεια στο διαδίκτυο διαπιστώθηκε ότι έχει καταβληθεί προσπάθεια ενσωμάτωσης στην εκπαιδευτική διαδικασία τρόπων που θα συμβάλουν στην έγκαιρη και έγκυρη ενημέρωση των παιδιών. </a:t>
            </a:r>
            <a:endParaRPr lang="el-GR" sz="800" dirty="0" smtClean="0"/>
          </a:p>
        </p:txBody>
      </p:sp>
      <p:pic>
        <p:nvPicPr>
          <p:cNvPr id="5" name="4 - Εικόνα" descr="images.jpg"/>
          <p:cNvPicPr>
            <a:picLocks noChangeAspect="1"/>
          </p:cNvPicPr>
          <p:nvPr/>
        </p:nvPicPr>
        <p:blipFill>
          <a:blip r:embed="rId3" cstate="print"/>
          <a:stretch>
            <a:fillRect/>
          </a:stretch>
        </p:blipFill>
        <p:spPr>
          <a:xfrm>
            <a:off x="6876256" y="5589240"/>
            <a:ext cx="1296144" cy="867238"/>
          </a:xfrm>
          <a:prstGeom prst="rect">
            <a:avLst/>
          </a:prstGeom>
        </p:spPr>
      </p:pic>
      <p:pic>
        <p:nvPicPr>
          <p:cNvPr id="7" name="6 - Εικόνα" descr="p1b8cm9pk61omlfmbrtq1igvfav4.jpg"/>
          <p:cNvPicPr>
            <a:picLocks noChangeAspect="1"/>
          </p:cNvPicPr>
          <p:nvPr/>
        </p:nvPicPr>
        <p:blipFill>
          <a:blip r:embed="rId4" cstate="print"/>
          <a:stretch>
            <a:fillRect/>
          </a:stretch>
        </p:blipFill>
        <p:spPr>
          <a:xfrm>
            <a:off x="3419872" y="3789040"/>
            <a:ext cx="2608226" cy="1369319"/>
          </a:xfrm>
          <a:prstGeom prst="rect">
            <a:avLst/>
          </a:prstGeom>
        </p:spPr>
      </p:pic>
      <p:pic>
        <p:nvPicPr>
          <p:cNvPr id="8" name="7 - Εικόνα" descr="INTERNET_SAFETY_LOGO_Ris.png"/>
          <p:cNvPicPr>
            <a:picLocks noChangeAspect="1"/>
          </p:cNvPicPr>
          <p:nvPr/>
        </p:nvPicPr>
        <p:blipFill>
          <a:blip r:embed="rId5" cstate="print"/>
          <a:stretch>
            <a:fillRect/>
          </a:stretch>
        </p:blipFill>
        <p:spPr>
          <a:xfrm>
            <a:off x="3491880" y="5373216"/>
            <a:ext cx="2368263" cy="1065718"/>
          </a:xfrm>
          <a:prstGeom prst="rect">
            <a:avLst/>
          </a:prstGeom>
        </p:spPr>
      </p:pic>
      <p:pic>
        <p:nvPicPr>
          <p:cNvPr id="10" name="9 - Εικόνα" descr="Untitled-300x201.png"/>
          <p:cNvPicPr>
            <a:picLocks noChangeAspect="1"/>
          </p:cNvPicPr>
          <p:nvPr/>
        </p:nvPicPr>
        <p:blipFill>
          <a:blip r:embed="rId6" cstate="print"/>
          <a:stretch>
            <a:fillRect/>
          </a:stretch>
        </p:blipFill>
        <p:spPr>
          <a:xfrm>
            <a:off x="6156176" y="3573016"/>
            <a:ext cx="2857143" cy="1914286"/>
          </a:xfrm>
          <a:prstGeom prst="rect">
            <a:avLst/>
          </a:prstGeom>
        </p:spPr>
      </p:pic>
      <p:pic>
        <p:nvPicPr>
          <p:cNvPr id="11" name="10 - Εικόνα" descr="ΔΕΛΤΙΟ-ΤΥΠΟΥ-SAFE-INTERNET-DAY-2019.jpg"/>
          <p:cNvPicPr>
            <a:picLocks noChangeAspect="1"/>
          </p:cNvPicPr>
          <p:nvPr/>
        </p:nvPicPr>
        <p:blipFill>
          <a:blip r:embed="rId7" cstate="print"/>
          <a:stretch>
            <a:fillRect/>
          </a:stretch>
        </p:blipFill>
        <p:spPr>
          <a:xfrm>
            <a:off x="611560" y="3717032"/>
            <a:ext cx="2520280" cy="1681135"/>
          </a:xfrm>
          <a:prstGeom prst="rect">
            <a:avLst/>
          </a:prstGeom>
        </p:spPr>
      </p:pic>
      <p:pic>
        <p:nvPicPr>
          <p:cNvPr id="12" name="11 - Εικόνα" descr="maxresdefault.jpg"/>
          <p:cNvPicPr>
            <a:picLocks noChangeAspect="1"/>
          </p:cNvPicPr>
          <p:nvPr/>
        </p:nvPicPr>
        <p:blipFill>
          <a:blip r:embed="rId8" cstate="print"/>
          <a:stretch>
            <a:fillRect/>
          </a:stretch>
        </p:blipFill>
        <p:spPr>
          <a:xfrm>
            <a:off x="611560" y="5445224"/>
            <a:ext cx="2520280" cy="945105"/>
          </a:xfrm>
          <a:prstGeom prst="rect">
            <a:avLst/>
          </a:prstGeom>
        </p:spPr>
      </p:pic>
    </p:spTree>
    <p:extLst>
      <p:ext uri="{BB962C8B-B14F-4D97-AF65-F5344CB8AC3E}">
        <p14:creationId xmlns:p14="http://schemas.microsoft.com/office/powerpoint/2010/main" xmlns="" val="2790992926"/>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lide(from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576064"/>
          </a:xfrm>
        </p:spPr>
        <p:txBody>
          <a:bodyPr>
            <a:noAutofit/>
          </a:bodyPr>
          <a:lstStyle/>
          <a:p>
            <a:r>
              <a:rPr lang="el-GR" sz="3600" dirty="0"/>
              <a:t>2. Συνεισφορά της </a:t>
            </a:r>
            <a:r>
              <a:rPr lang="el-GR" sz="3600" dirty="0" smtClean="0"/>
              <a:t>διπλωματικής (2/2)</a:t>
            </a:r>
            <a:endParaRPr lang="el-GR" sz="3600" b="1" dirty="0"/>
          </a:p>
        </p:txBody>
      </p:sp>
      <p:sp>
        <p:nvSpPr>
          <p:cNvPr id="4" name="9 - Ορθογώνιο"/>
          <p:cNvSpPr/>
          <p:nvPr/>
        </p:nvSpPr>
        <p:spPr>
          <a:xfrm>
            <a:off x="683568" y="1340768"/>
            <a:ext cx="8208912" cy="1687963"/>
          </a:xfrm>
          <a:prstGeom prst="rect">
            <a:avLst/>
          </a:prstGeom>
        </p:spPr>
        <p:txBody>
          <a:bodyPr wrap="square">
            <a:spAutoFit/>
          </a:bodyPr>
          <a:lstStyle/>
          <a:p>
            <a:pPr algn="ctr">
              <a:lnSpc>
                <a:spcPct val="150000"/>
              </a:lnSpc>
            </a:pPr>
            <a:r>
              <a:rPr lang="el-GR" dirty="0" smtClean="0"/>
              <a:t>Υπάρχει αρκετό υλικό για την ασφάλεια στο διαδίκτυο και για τους κινδύνους και δραστηριότητες που μπορούν να ενσωματώσουν οι εκπαιδευτική στο μάθημά τους. </a:t>
            </a:r>
            <a:endParaRPr lang="el-GR" sz="800" dirty="0" smtClean="0"/>
          </a:p>
        </p:txBody>
      </p:sp>
      <p:sp>
        <p:nvSpPr>
          <p:cNvPr id="5" name="9 - Ορθογώνιο"/>
          <p:cNvSpPr/>
          <p:nvPr/>
        </p:nvSpPr>
        <p:spPr>
          <a:xfrm>
            <a:off x="539552" y="5085184"/>
            <a:ext cx="8424936" cy="1133965"/>
          </a:xfrm>
          <a:prstGeom prst="rect">
            <a:avLst/>
          </a:prstGeom>
        </p:spPr>
        <p:txBody>
          <a:bodyPr wrap="square">
            <a:spAutoFit/>
          </a:bodyPr>
          <a:lstStyle/>
          <a:p>
            <a:pPr algn="ctr">
              <a:lnSpc>
                <a:spcPct val="150000"/>
              </a:lnSpc>
            </a:pPr>
            <a:r>
              <a:rPr lang="el-GR" dirty="0" smtClean="0"/>
              <a:t>Το υλικό αυτό, βέβαια, βρίσκεται διάσπαρτο στο διαδίκτυο και </a:t>
            </a:r>
            <a:r>
              <a:rPr lang="el-GR" b="1" dirty="0" smtClean="0"/>
              <a:t>δεν έχει τη μορφή ολοκληρωμένης εκπαιδευτικής παρέμβασης</a:t>
            </a:r>
            <a:r>
              <a:rPr lang="el-GR" dirty="0" smtClean="0"/>
              <a:t>.</a:t>
            </a:r>
            <a:endParaRPr lang="el-GR" dirty="0"/>
          </a:p>
        </p:txBody>
      </p:sp>
      <p:pic>
        <p:nvPicPr>
          <p:cNvPr id="6" name="5 - Εικόνα" descr="1467140.jpg"/>
          <p:cNvPicPr>
            <a:picLocks noChangeAspect="1"/>
          </p:cNvPicPr>
          <p:nvPr/>
        </p:nvPicPr>
        <p:blipFill>
          <a:blip r:embed="rId3" cstate="print"/>
          <a:stretch>
            <a:fillRect/>
          </a:stretch>
        </p:blipFill>
        <p:spPr>
          <a:xfrm>
            <a:off x="5076056" y="3284984"/>
            <a:ext cx="1656184" cy="1249488"/>
          </a:xfrm>
          <a:prstGeom prst="rect">
            <a:avLst/>
          </a:prstGeom>
        </p:spPr>
      </p:pic>
      <p:pic>
        <p:nvPicPr>
          <p:cNvPr id="7" name="6 - Εικόνα" descr="DSCN4508.JPG"/>
          <p:cNvPicPr>
            <a:picLocks noChangeAspect="1"/>
          </p:cNvPicPr>
          <p:nvPr/>
        </p:nvPicPr>
        <p:blipFill>
          <a:blip r:embed="rId4" cstate="print"/>
          <a:stretch>
            <a:fillRect/>
          </a:stretch>
        </p:blipFill>
        <p:spPr>
          <a:xfrm>
            <a:off x="7164288" y="3284984"/>
            <a:ext cx="1512168" cy="1134126"/>
          </a:xfrm>
          <a:prstGeom prst="rect">
            <a:avLst/>
          </a:prstGeom>
        </p:spPr>
      </p:pic>
      <p:pic>
        <p:nvPicPr>
          <p:cNvPr id="8" name="7 - Εικόνα" descr="saferinternet4kids_yliko.jpg"/>
          <p:cNvPicPr>
            <a:picLocks noChangeAspect="1"/>
          </p:cNvPicPr>
          <p:nvPr/>
        </p:nvPicPr>
        <p:blipFill>
          <a:blip r:embed="rId5" cstate="print"/>
          <a:stretch>
            <a:fillRect/>
          </a:stretch>
        </p:blipFill>
        <p:spPr>
          <a:xfrm>
            <a:off x="3203848" y="3212976"/>
            <a:ext cx="1647483" cy="1368152"/>
          </a:xfrm>
          <a:prstGeom prst="rect">
            <a:avLst/>
          </a:prstGeom>
        </p:spPr>
      </p:pic>
      <p:pic>
        <p:nvPicPr>
          <p:cNvPr id="9" name="8 - Εικόνα" descr="Asfaleia-mikra-paidia.png"/>
          <p:cNvPicPr>
            <a:picLocks noChangeAspect="1"/>
          </p:cNvPicPr>
          <p:nvPr/>
        </p:nvPicPr>
        <p:blipFill>
          <a:blip r:embed="rId6" cstate="print"/>
          <a:stretch>
            <a:fillRect/>
          </a:stretch>
        </p:blipFill>
        <p:spPr>
          <a:xfrm>
            <a:off x="611560" y="3140968"/>
            <a:ext cx="2380952" cy="1419047"/>
          </a:xfrm>
          <a:prstGeom prst="rect">
            <a:avLst/>
          </a:prstGeom>
        </p:spPr>
      </p:pic>
      <p:sp>
        <p:nvSpPr>
          <p:cNvPr id="10" name="9 - Ορθογώνιο"/>
          <p:cNvSpPr/>
          <p:nvPr/>
        </p:nvSpPr>
        <p:spPr>
          <a:xfrm>
            <a:off x="1043608" y="4365104"/>
            <a:ext cx="1512168" cy="579967"/>
          </a:xfrm>
          <a:prstGeom prst="rect">
            <a:avLst/>
          </a:prstGeom>
        </p:spPr>
        <p:txBody>
          <a:bodyPr wrap="square">
            <a:spAutoFit/>
          </a:bodyPr>
          <a:lstStyle/>
          <a:p>
            <a:pPr algn="ctr">
              <a:lnSpc>
                <a:spcPct val="150000"/>
              </a:lnSpc>
            </a:pPr>
            <a:r>
              <a:rPr lang="el-GR" dirty="0" smtClean="0"/>
              <a:t>ιστορίες</a:t>
            </a:r>
            <a:endParaRPr lang="el-GR" dirty="0"/>
          </a:p>
        </p:txBody>
      </p:sp>
      <p:sp>
        <p:nvSpPr>
          <p:cNvPr id="11" name="10 - Ορθογώνιο"/>
          <p:cNvSpPr/>
          <p:nvPr/>
        </p:nvSpPr>
        <p:spPr>
          <a:xfrm>
            <a:off x="3203848" y="4365104"/>
            <a:ext cx="1584176" cy="646331"/>
          </a:xfrm>
          <a:prstGeom prst="rect">
            <a:avLst/>
          </a:prstGeom>
        </p:spPr>
        <p:txBody>
          <a:bodyPr wrap="square">
            <a:spAutoFit/>
          </a:bodyPr>
          <a:lstStyle/>
          <a:p>
            <a:pPr algn="ctr">
              <a:lnSpc>
                <a:spcPct val="150000"/>
              </a:lnSpc>
            </a:pPr>
            <a:r>
              <a:rPr lang="el-GR" dirty="0" smtClean="0"/>
              <a:t>αφίσες</a:t>
            </a:r>
            <a:endParaRPr lang="el-GR" dirty="0"/>
          </a:p>
        </p:txBody>
      </p:sp>
      <p:sp>
        <p:nvSpPr>
          <p:cNvPr id="12" name="11 - Ορθογώνιο"/>
          <p:cNvSpPr/>
          <p:nvPr/>
        </p:nvSpPr>
        <p:spPr>
          <a:xfrm>
            <a:off x="5076056" y="4365104"/>
            <a:ext cx="1656184" cy="579967"/>
          </a:xfrm>
          <a:prstGeom prst="rect">
            <a:avLst/>
          </a:prstGeom>
        </p:spPr>
        <p:txBody>
          <a:bodyPr wrap="square">
            <a:spAutoFit/>
          </a:bodyPr>
          <a:lstStyle/>
          <a:p>
            <a:pPr algn="ctr">
              <a:lnSpc>
                <a:spcPct val="150000"/>
              </a:lnSpc>
            </a:pPr>
            <a:r>
              <a:rPr lang="el-GR" dirty="0" smtClean="0"/>
              <a:t>παιχνίδια</a:t>
            </a:r>
            <a:endParaRPr lang="el-GR" dirty="0"/>
          </a:p>
        </p:txBody>
      </p:sp>
      <p:sp>
        <p:nvSpPr>
          <p:cNvPr id="13" name="12 - Ορθογώνιο"/>
          <p:cNvSpPr/>
          <p:nvPr/>
        </p:nvSpPr>
        <p:spPr>
          <a:xfrm>
            <a:off x="7092280" y="4293096"/>
            <a:ext cx="1944216" cy="646331"/>
          </a:xfrm>
          <a:prstGeom prst="rect">
            <a:avLst/>
          </a:prstGeom>
        </p:spPr>
        <p:txBody>
          <a:bodyPr wrap="square">
            <a:spAutoFit/>
          </a:bodyPr>
          <a:lstStyle/>
          <a:p>
            <a:pPr algn="just">
              <a:lnSpc>
                <a:spcPct val="150000"/>
              </a:lnSpc>
            </a:pPr>
            <a:r>
              <a:rPr lang="el-GR" dirty="0" smtClean="0"/>
              <a:t>παρουσιάσεις</a:t>
            </a:r>
            <a:endParaRPr lang="el-GR" dirty="0"/>
          </a:p>
        </p:txBody>
      </p:sp>
    </p:spTree>
    <p:extLst>
      <p:ext uri="{BB962C8B-B14F-4D97-AF65-F5344CB8AC3E}">
        <p14:creationId xmlns:p14="http://schemas.microsoft.com/office/powerpoint/2010/main" xmlns="" val="2790992926"/>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lide(from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Left)">
                                      <p:cBhvr>
                                        <p:cTn id="15" dur="500"/>
                                        <p:tgtEl>
                                          <p:spTgt spid="8"/>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lide(from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Left)">
                                      <p:cBhvr>
                                        <p:cTn id="23" dur="500"/>
                                        <p:tgtEl>
                                          <p:spTgt spid="6"/>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lide(from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Left)">
                                      <p:cBhvr>
                                        <p:cTn id="31" dur="500"/>
                                        <p:tgtEl>
                                          <p:spTgt spid="7"/>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lide(from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Left)">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auditoria2.png"/>
          <p:cNvPicPr>
            <a:picLocks noChangeAspect="1"/>
          </p:cNvPicPr>
          <p:nvPr/>
        </p:nvPicPr>
        <p:blipFill>
          <a:blip r:embed="rId2" cstate="print"/>
          <a:stretch>
            <a:fillRect/>
          </a:stretch>
        </p:blipFill>
        <p:spPr>
          <a:xfrm>
            <a:off x="7847856" y="188640"/>
            <a:ext cx="1296144" cy="951425"/>
          </a:xfrm>
          <a:prstGeom prst="rect">
            <a:avLst/>
          </a:prstGeom>
        </p:spPr>
      </p:pic>
      <p:sp>
        <p:nvSpPr>
          <p:cNvPr id="2" name="Τίτλος 1"/>
          <p:cNvSpPr>
            <a:spLocks noGrp="1"/>
          </p:cNvSpPr>
          <p:nvPr>
            <p:ph type="title"/>
          </p:nvPr>
        </p:nvSpPr>
        <p:spPr>
          <a:xfrm>
            <a:off x="2123728" y="620688"/>
            <a:ext cx="6048672" cy="576064"/>
          </a:xfrm>
        </p:spPr>
        <p:txBody>
          <a:bodyPr>
            <a:noAutofit/>
          </a:bodyPr>
          <a:lstStyle/>
          <a:p>
            <a:r>
              <a:rPr lang="el-GR" sz="3600" dirty="0"/>
              <a:t>3. Ερευνητικά </a:t>
            </a:r>
            <a:r>
              <a:rPr lang="el-GR" sz="3600" dirty="0" smtClean="0"/>
              <a:t>Ερωτήματα (1/2) </a:t>
            </a:r>
            <a:endParaRPr lang="el-GR" sz="4000" b="1" dirty="0"/>
          </a:p>
        </p:txBody>
      </p:sp>
      <p:sp>
        <p:nvSpPr>
          <p:cNvPr id="4" name="9 - Ορθογώνιο"/>
          <p:cNvSpPr/>
          <p:nvPr/>
        </p:nvSpPr>
        <p:spPr>
          <a:xfrm>
            <a:off x="755576" y="1556792"/>
            <a:ext cx="7957392" cy="4893647"/>
          </a:xfrm>
          <a:prstGeom prst="rect">
            <a:avLst/>
          </a:prstGeom>
        </p:spPr>
        <p:txBody>
          <a:bodyPr wrap="square">
            <a:spAutoFit/>
          </a:bodyPr>
          <a:lstStyle/>
          <a:p>
            <a:pPr marL="514350" indent="-514350" algn="just"/>
            <a:r>
              <a:rPr lang="el-GR" dirty="0" smtClean="0"/>
              <a:t>1.	Ποια είναι τα χαρακτηριστικά που πρέπει να έχει η μορφή προκειμένου να είναι χρηστικό το ψηφιακό υλικό για την ασφαλή χρήση του διαδικτύου;</a:t>
            </a:r>
            <a:endParaRPr lang="en-US" dirty="0" smtClean="0"/>
          </a:p>
          <a:p>
            <a:pPr marL="514350" indent="-514350" algn="just">
              <a:buFont typeface="+mj-lt"/>
              <a:buAutoNum type="arabicPeriod"/>
            </a:pPr>
            <a:endParaRPr lang="en-US" dirty="0" smtClean="0"/>
          </a:p>
          <a:p>
            <a:pPr marL="514350" indent="-514350" algn="just"/>
            <a:r>
              <a:rPr lang="el-GR" dirty="0" smtClean="0"/>
              <a:t>2.	Ποια είναι τα χαρακτηριστικά ενός ψηφιακού εκπαιδευτικού υλικού εύχρηστου από τους μαθητές/</a:t>
            </a:r>
            <a:r>
              <a:rPr lang="el-GR" dirty="0" err="1" smtClean="0"/>
              <a:t>τριες</a:t>
            </a:r>
            <a:r>
              <a:rPr lang="el-GR" dirty="0" smtClean="0"/>
              <a:t> κυρίως του δημοτικού σχολείου που θα μπορεί να αξιοποιηθεί είτε στη σχολική τάξη είτε εξ αποστάσεως;</a:t>
            </a:r>
            <a:endParaRPr lang="en-US" dirty="0" smtClean="0"/>
          </a:p>
          <a:p>
            <a:pPr marL="514350" indent="-514350" algn="just">
              <a:buFont typeface="+mj-lt"/>
              <a:buAutoNum type="arabicPeriod"/>
            </a:pPr>
            <a:endParaRPr lang="en-US" dirty="0" smtClean="0"/>
          </a:p>
          <a:p>
            <a:pPr marL="514350" indent="-514350" algn="just"/>
            <a:r>
              <a:rPr lang="el-GR" dirty="0" smtClean="0"/>
              <a:t>3.	Ποια είναι τα χαρακτηριστικά ενός ψηφιακού εκπαιδευτικού υλικού που να προωθεί την αυτόνομη μάθηση;</a:t>
            </a:r>
            <a:endParaRPr lang="en-US" dirty="0" smtClean="0"/>
          </a:p>
          <a:p>
            <a:pPr marL="514350" indent="-514350" algn="just"/>
            <a:endParaRPr lang="en-US" dirty="0" smtClean="0"/>
          </a:p>
        </p:txBody>
      </p:sp>
      <p:pic>
        <p:nvPicPr>
          <p:cNvPr id="6" name="5 - Εικόνα" descr="ereuna.jpg"/>
          <p:cNvPicPr>
            <a:picLocks noChangeAspect="1"/>
          </p:cNvPicPr>
          <p:nvPr/>
        </p:nvPicPr>
        <p:blipFill>
          <a:blip r:embed="rId3" cstate="print"/>
          <a:stretch>
            <a:fillRect/>
          </a:stretch>
        </p:blipFill>
        <p:spPr>
          <a:xfrm>
            <a:off x="1115616" y="0"/>
            <a:ext cx="1008112" cy="1200135"/>
          </a:xfrm>
          <a:prstGeom prst="rect">
            <a:avLst/>
          </a:prstGeom>
        </p:spPr>
      </p:pic>
    </p:spTree>
    <p:extLst>
      <p:ext uri="{BB962C8B-B14F-4D97-AF65-F5344CB8AC3E}">
        <p14:creationId xmlns:p14="http://schemas.microsoft.com/office/powerpoint/2010/main" xmlns="" val="1538920152"/>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lide(from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auditoria2.png"/>
          <p:cNvPicPr>
            <a:picLocks noChangeAspect="1"/>
          </p:cNvPicPr>
          <p:nvPr/>
        </p:nvPicPr>
        <p:blipFill>
          <a:blip r:embed="rId2" cstate="print"/>
          <a:stretch>
            <a:fillRect/>
          </a:stretch>
        </p:blipFill>
        <p:spPr>
          <a:xfrm>
            <a:off x="7847856" y="188640"/>
            <a:ext cx="1296144" cy="951425"/>
          </a:xfrm>
          <a:prstGeom prst="rect">
            <a:avLst/>
          </a:prstGeom>
        </p:spPr>
      </p:pic>
      <p:sp>
        <p:nvSpPr>
          <p:cNvPr id="2" name="Τίτλος 1"/>
          <p:cNvSpPr>
            <a:spLocks noGrp="1"/>
          </p:cNvSpPr>
          <p:nvPr>
            <p:ph type="title"/>
          </p:nvPr>
        </p:nvSpPr>
        <p:spPr>
          <a:xfrm>
            <a:off x="2123728" y="620688"/>
            <a:ext cx="6048672" cy="576064"/>
          </a:xfrm>
        </p:spPr>
        <p:txBody>
          <a:bodyPr>
            <a:noAutofit/>
          </a:bodyPr>
          <a:lstStyle/>
          <a:p>
            <a:r>
              <a:rPr lang="el-GR" sz="3600" dirty="0"/>
              <a:t>3. Ερευνητικά </a:t>
            </a:r>
            <a:r>
              <a:rPr lang="el-GR" sz="3600" dirty="0" smtClean="0"/>
              <a:t>Ερωτήματα (2/2) </a:t>
            </a:r>
            <a:endParaRPr lang="el-GR" sz="4000" b="1" dirty="0"/>
          </a:p>
        </p:txBody>
      </p:sp>
      <p:sp>
        <p:nvSpPr>
          <p:cNvPr id="4" name="9 - Ορθογώνιο"/>
          <p:cNvSpPr/>
          <p:nvPr/>
        </p:nvSpPr>
        <p:spPr>
          <a:xfrm>
            <a:off x="755576" y="1700808"/>
            <a:ext cx="7885384" cy="3785652"/>
          </a:xfrm>
          <a:prstGeom prst="rect">
            <a:avLst/>
          </a:prstGeom>
        </p:spPr>
        <p:txBody>
          <a:bodyPr wrap="square">
            <a:spAutoFit/>
          </a:bodyPr>
          <a:lstStyle/>
          <a:p>
            <a:pPr marL="514350" indent="-514350" algn="just"/>
            <a:r>
              <a:rPr lang="el-GR" dirty="0" smtClean="0"/>
              <a:t>4.	Ποια είναι τα χαρακτηριστικά ενός ψηφιακού εκπαιδευτικού υλικού που να είναι αλληλεπιδραστικό;</a:t>
            </a:r>
            <a:endParaRPr lang="en-US" dirty="0" smtClean="0"/>
          </a:p>
          <a:p>
            <a:pPr marL="514350" indent="-514350" algn="just">
              <a:buFont typeface="+mj-lt"/>
              <a:buAutoNum type="arabicPeriod"/>
            </a:pPr>
            <a:endParaRPr lang="en-US" dirty="0" smtClean="0"/>
          </a:p>
          <a:p>
            <a:pPr marL="514350" indent="-514350" algn="just"/>
            <a:r>
              <a:rPr lang="el-GR" dirty="0" smtClean="0"/>
              <a:t>5.	Ποια είναι η δυνατότητα παρέμβασης και διόρθωσης του υλικού ανάλογα με την εξέλιξη των τεχνολογικών δεδομένων;</a:t>
            </a:r>
            <a:endParaRPr lang="en-US" dirty="0" smtClean="0"/>
          </a:p>
          <a:p>
            <a:pPr marL="514350" indent="-514350" algn="just">
              <a:buFont typeface="+mj-lt"/>
              <a:buAutoNum type="arabicPeriod"/>
            </a:pPr>
            <a:endParaRPr lang="en-US" dirty="0" smtClean="0"/>
          </a:p>
          <a:p>
            <a:pPr marL="514350" indent="-514350" algn="just"/>
            <a:r>
              <a:rPr lang="el-GR" dirty="0" smtClean="0"/>
              <a:t>6.	Ποια είναι η δυνατότητα παρέμβασης και βελτίωσης του υλικού ανάλογα με την ανταπόκριση των μαθητών/τριών και τις δημιουργικές τους προτάσεις;</a:t>
            </a:r>
          </a:p>
        </p:txBody>
      </p:sp>
      <p:pic>
        <p:nvPicPr>
          <p:cNvPr id="6" name="5 - Εικόνα" descr="ereuna.jpg"/>
          <p:cNvPicPr>
            <a:picLocks noChangeAspect="1"/>
          </p:cNvPicPr>
          <p:nvPr/>
        </p:nvPicPr>
        <p:blipFill>
          <a:blip r:embed="rId3" cstate="print"/>
          <a:stretch>
            <a:fillRect/>
          </a:stretch>
        </p:blipFill>
        <p:spPr>
          <a:xfrm>
            <a:off x="1115616" y="0"/>
            <a:ext cx="1008112" cy="1200135"/>
          </a:xfrm>
          <a:prstGeom prst="rect">
            <a:avLst/>
          </a:prstGeom>
        </p:spPr>
      </p:pic>
    </p:spTree>
    <p:extLst>
      <p:ext uri="{BB962C8B-B14F-4D97-AF65-F5344CB8AC3E}">
        <p14:creationId xmlns:p14="http://schemas.microsoft.com/office/powerpoint/2010/main" xmlns="" val="1538920152"/>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lide(from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4. Δομή της </a:t>
            </a:r>
            <a:r>
              <a:rPr lang="el-GR" sz="3600" dirty="0" smtClean="0"/>
              <a:t>εργασίας</a:t>
            </a:r>
            <a:endParaRPr lang="el-GR" sz="3600" b="1" dirty="0"/>
          </a:p>
        </p:txBody>
      </p:sp>
      <p:graphicFrame>
        <p:nvGraphicFramePr>
          <p:cNvPr id="6" name="5 - Διάγραμμα"/>
          <p:cNvGraphicFramePr/>
          <p:nvPr/>
        </p:nvGraphicFramePr>
        <p:xfrm>
          <a:off x="539552" y="1412776"/>
          <a:ext cx="849694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68895231"/>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graphicEl>
                                              <a:dgm id="{0927A4A4-17AE-46D2-BB42-EDF16C802D3F}"/>
                                            </p:graphicEl>
                                          </p:spTgt>
                                        </p:tgtEl>
                                        <p:attrNameLst>
                                          <p:attrName>style.visibility</p:attrName>
                                        </p:attrNameLst>
                                      </p:cBhvr>
                                      <p:to>
                                        <p:strVal val="visible"/>
                                      </p:to>
                                    </p:set>
                                    <p:animEffect transition="in" filter="slide(fromTop)">
                                      <p:cBhvr>
                                        <p:cTn id="7" dur="500"/>
                                        <p:tgtEl>
                                          <p:spTgt spid="6">
                                            <p:graphicEl>
                                              <a:dgm id="{0927A4A4-17AE-46D2-BB42-EDF16C802D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
                                            <p:graphicEl>
                                              <a:dgm id="{323E56F9-3787-442D-81FF-5305E05FCDAE}"/>
                                            </p:graphicEl>
                                          </p:spTgt>
                                        </p:tgtEl>
                                        <p:attrNameLst>
                                          <p:attrName>style.visibility</p:attrName>
                                        </p:attrNameLst>
                                      </p:cBhvr>
                                      <p:to>
                                        <p:strVal val="visible"/>
                                      </p:to>
                                    </p:set>
                                    <p:animEffect transition="in" filter="slide(fromTop)">
                                      <p:cBhvr>
                                        <p:cTn id="12" dur="500"/>
                                        <p:tgtEl>
                                          <p:spTgt spid="6">
                                            <p:graphicEl>
                                              <a:dgm id="{323E56F9-3787-442D-81FF-5305E05FCDA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6">
                                            <p:graphicEl>
                                              <a:dgm id="{9168D656-84B0-4AFC-A139-95371750F31F}"/>
                                            </p:graphicEl>
                                          </p:spTgt>
                                        </p:tgtEl>
                                        <p:attrNameLst>
                                          <p:attrName>style.visibility</p:attrName>
                                        </p:attrNameLst>
                                      </p:cBhvr>
                                      <p:to>
                                        <p:strVal val="visible"/>
                                      </p:to>
                                    </p:set>
                                    <p:animEffect transition="in" filter="slide(fromTop)">
                                      <p:cBhvr>
                                        <p:cTn id="17" dur="500"/>
                                        <p:tgtEl>
                                          <p:spTgt spid="6">
                                            <p:graphicEl>
                                              <a:dgm id="{9168D656-84B0-4AFC-A139-95371750F31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6">
                                            <p:graphicEl>
                                              <a:dgm id="{9AD49034-D3F2-4A00-8500-E9468A3C702C}"/>
                                            </p:graphicEl>
                                          </p:spTgt>
                                        </p:tgtEl>
                                        <p:attrNameLst>
                                          <p:attrName>style.visibility</p:attrName>
                                        </p:attrNameLst>
                                      </p:cBhvr>
                                      <p:to>
                                        <p:strVal val="visible"/>
                                      </p:to>
                                    </p:set>
                                    <p:animEffect transition="in" filter="slide(fromTop)">
                                      <p:cBhvr>
                                        <p:cTn id="22" dur="500"/>
                                        <p:tgtEl>
                                          <p:spTgt spid="6">
                                            <p:graphicEl>
                                              <a:dgm id="{9AD49034-D3F2-4A00-8500-E9468A3C702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6">
                                            <p:graphicEl>
                                              <a:dgm id="{B93D4EDA-9413-4909-B329-0B8DEB10E0DD}"/>
                                            </p:graphicEl>
                                          </p:spTgt>
                                        </p:tgtEl>
                                        <p:attrNameLst>
                                          <p:attrName>style.visibility</p:attrName>
                                        </p:attrNameLst>
                                      </p:cBhvr>
                                      <p:to>
                                        <p:strVal val="visible"/>
                                      </p:to>
                                    </p:set>
                                    <p:animEffect transition="in" filter="slide(fromTop)">
                                      <p:cBhvr>
                                        <p:cTn id="27" dur="500"/>
                                        <p:tgtEl>
                                          <p:spTgt spid="6">
                                            <p:graphicEl>
                                              <a:dgm id="{B93D4EDA-9413-4909-B329-0B8DEB10E0D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6">
                                            <p:graphicEl>
                                              <a:dgm id="{179B8B21-BBE0-4711-943D-13E331D9BAEB}"/>
                                            </p:graphicEl>
                                          </p:spTgt>
                                        </p:tgtEl>
                                        <p:attrNameLst>
                                          <p:attrName>style.visibility</p:attrName>
                                        </p:attrNameLst>
                                      </p:cBhvr>
                                      <p:to>
                                        <p:strVal val="visible"/>
                                      </p:to>
                                    </p:set>
                                    <p:animEffect transition="in" filter="slide(fromTop)">
                                      <p:cBhvr>
                                        <p:cTn id="32" dur="500"/>
                                        <p:tgtEl>
                                          <p:spTgt spid="6">
                                            <p:graphicEl>
                                              <a:dgm id="{179B8B21-BBE0-4711-943D-13E331D9BAE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6">
                                            <p:graphicEl>
                                              <a:dgm id="{D36AC9DA-4FD5-4345-AADB-6C11FADEE4C7}"/>
                                            </p:graphicEl>
                                          </p:spTgt>
                                        </p:tgtEl>
                                        <p:attrNameLst>
                                          <p:attrName>style.visibility</p:attrName>
                                        </p:attrNameLst>
                                      </p:cBhvr>
                                      <p:to>
                                        <p:strVal val="visible"/>
                                      </p:to>
                                    </p:set>
                                    <p:animEffect transition="in" filter="slide(fromTop)">
                                      <p:cBhvr>
                                        <p:cTn id="37" dur="500"/>
                                        <p:tgtEl>
                                          <p:spTgt spid="6">
                                            <p:graphicEl>
                                              <a:dgm id="{D36AC9DA-4FD5-4345-AADB-6C11FADEE4C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6">
                                            <p:graphicEl>
                                              <a:dgm id="{0CEB34EF-18F4-484C-A177-E2D6F642C66D}"/>
                                            </p:graphicEl>
                                          </p:spTgt>
                                        </p:tgtEl>
                                        <p:attrNameLst>
                                          <p:attrName>style.visibility</p:attrName>
                                        </p:attrNameLst>
                                      </p:cBhvr>
                                      <p:to>
                                        <p:strVal val="visible"/>
                                      </p:to>
                                    </p:set>
                                    <p:animEffect transition="in" filter="slide(fromTop)">
                                      <p:cBhvr>
                                        <p:cTn id="42" dur="500"/>
                                        <p:tgtEl>
                                          <p:spTgt spid="6">
                                            <p:graphicEl>
                                              <a:dgm id="{0CEB34EF-18F4-484C-A177-E2D6F642C6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n-US" sz="3600" dirty="0" smtClean="0"/>
              <a:t>5</a:t>
            </a:r>
            <a:r>
              <a:rPr lang="el-GR" sz="3600" dirty="0" smtClean="0"/>
              <a:t>. </a:t>
            </a:r>
            <a:r>
              <a:rPr lang="el-GR" sz="3600" dirty="0"/>
              <a:t>Θεωρητικό </a:t>
            </a:r>
            <a:r>
              <a:rPr lang="el-GR" sz="3600" dirty="0" smtClean="0"/>
              <a:t>Πλαίσιο (1/2)</a:t>
            </a:r>
            <a:endParaRPr lang="el-GR" sz="3600" b="1" dirty="0"/>
          </a:p>
        </p:txBody>
      </p:sp>
      <p:graphicFrame>
        <p:nvGraphicFramePr>
          <p:cNvPr id="6" name="5 - Διάγραμμα"/>
          <p:cNvGraphicFramePr/>
          <p:nvPr/>
        </p:nvGraphicFramePr>
        <p:xfrm>
          <a:off x="611560" y="1340768"/>
          <a:ext cx="835292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81669255"/>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graphicEl>
                                              <a:dgm id="{34CEF36D-500B-45ED-AE8E-910A8E9949C1}"/>
                                            </p:graphicEl>
                                          </p:spTgt>
                                        </p:tgtEl>
                                        <p:attrNameLst>
                                          <p:attrName>style.visibility</p:attrName>
                                        </p:attrNameLst>
                                      </p:cBhvr>
                                      <p:to>
                                        <p:strVal val="visible"/>
                                      </p:to>
                                    </p:set>
                                    <p:animEffect transition="in" filter="slide(fromTop)">
                                      <p:cBhvr>
                                        <p:cTn id="7" dur="500"/>
                                        <p:tgtEl>
                                          <p:spTgt spid="6">
                                            <p:graphicEl>
                                              <a:dgm id="{34CEF36D-500B-45ED-AE8E-910A8E9949C1}"/>
                                            </p:graphicEl>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
                                            <p:graphicEl>
                                              <a:dgm id="{A9FD4D84-94DF-49F8-987E-71DA8EEFF72B}"/>
                                            </p:graphicEl>
                                          </p:spTgt>
                                        </p:tgtEl>
                                        <p:attrNameLst>
                                          <p:attrName>style.visibility</p:attrName>
                                        </p:attrNameLst>
                                      </p:cBhvr>
                                      <p:to>
                                        <p:strVal val="visible"/>
                                      </p:to>
                                    </p:set>
                                    <p:animEffect transition="in" filter="slide(fromTop)">
                                      <p:cBhvr>
                                        <p:cTn id="10" dur="500"/>
                                        <p:tgtEl>
                                          <p:spTgt spid="6">
                                            <p:graphicEl>
                                              <a:dgm id="{A9FD4D84-94DF-49F8-987E-71DA8EEFF72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6">
                                            <p:graphicEl>
                                              <a:dgm id="{697AA142-6E97-4230-988B-91E9F3234870}"/>
                                            </p:graphicEl>
                                          </p:spTgt>
                                        </p:tgtEl>
                                        <p:attrNameLst>
                                          <p:attrName>style.visibility</p:attrName>
                                        </p:attrNameLst>
                                      </p:cBhvr>
                                      <p:to>
                                        <p:strVal val="visible"/>
                                      </p:to>
                                    </p:set>
                                    <p:animEffect transition="in" filter="slide(fromTop)">
                                      <p:cBhvr>
                                        <p:cTn id="15" dur="500"/>
                                        <p:tgtEl>
                                          <p:spTgt spid="6">
                                            <p:graphicEl>
                                              <a:dgm id="{697AA142-6E97-4230-988B-91E9F3234870}"/>
                                            </p:graphicEl>
                                          </p:spTgt>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6">
                                            <p:graphicEl>
                                              <a:dgm id="{7A356BC5-D3B6-4CB2-9CBE-5EE8E450DC89}"/>
                                            </p:graphicEl>
                                          </p:spTgt>
                                        </p:tgtEl>
                                        <p:attrNameLst>
                                          <p:attrName>style.visibility</p:attrName>
                                        </p:attrNameLst>
                                      </p:cBhvr>
                                      <p:to>
                                        <p:strVal val="visible"/>
                                      </p:to>
                                    </p:set>
                                    <p:animEffect transition="in" filter="slide(fromTop)">
                                      <p:cBhvr>
                                        <p:cTn id="18" dur="500"/>
                                        <p:tgtEl>
                                          <p:spTgt spid="6">
                                            <p:graphicEl>
                                              <a:dgm id="{7A356BC5-D3B6-4CB2-9CBE-5EE8E450DC8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6">
                                            <p:graphicEl>
                                              <a:dgm id="{65D07939-A1C3-435D-8B74-9C5D95201E81}"/>
                                            </p:graphicEl>
                                          </p:spTgt>
                                        </p:tgtEl>
                                        <p:attrNameLst>
                                          <p:attrName>style.visibility</p:attrName>
                                        </p:attrNameLst>
                                      </p:cBhvr>
                                      <p:to>
                                        <p:strVal val="visible"/>
                                      </p:to>
                                    </p:set>
                                    <p:animEffect transition="in" filter="slide(fromTop)">
                                      <p:cBhvr>
                                        <p:cTn id="23" dur="500"/>
                                        <p:tgtEl>
                                          <p:spTgt spid="6">
                                            <p:graphicEl>
                                              <a:dgm id="{65D07939-A1C3-435D-8B74-9C5D95201E81}"/>
                                            </p:graphicEl>
                                          </p:spTgt>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6">
                                            <p:graphicEl>
                                              <a:dgm id="{F7BE50EA-F3CC-4929-A56C-21C19E31C1F1}"/>
                                            </p:graphicEl>
                                          </p:spTgt>
                                        </p:tgtEl>
                                        <p:attrNameLst>
                                          <p:attrName>style.visibility</p:attrName>
                                        </p:attrNameLst>
                                      </p:cBhvr>
                                      <p:to>
                                        <p:strVal val="visible"/>
                                      </p:to>
                                    </p:set>
                                    <p:animEffect transition="in" filter="slide(fromTop)">
                                      <p:cBhvr>
                                        <p:cTn id="26" dur="500"/>
                                        <p:tgtEl>
                                          <p:spTgt spid="6">
                                            <p:graphicEl>
                                              <a:dgm id="{F7BE50EA-F3CC-4929-A56C-21C19E31C1F1}"/>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6">
                                            <p:graphicEl>
                                              <a:dgm id="{2B42F5E2-2EC8-4F7F-9939-63D9C0260A14}"/>
                                            </p:graphicEl>
                                          </p:spTgt>
                                        </p:tgtEl>
                                        <p:attrNameLst>
                                          <p:attrName>style.visibility</p:attrName>
                                        </p:attrNameLst>
                                      </p:cBhvr>
                                      <p:to>
                                        <p:strVal val="visible"/>
                                      </p:to>
                                    </p:set>
                                    <p:animEffect transition="in" filter="slide(fromTop)">
                                      <p:cBhvr>
                                        <p:cTn id="31" dur="500"/>
                                        <p:tgtEl>
                                          <p:spTgt spid="6">
                                            <p:graphicEl>
                                              <a:dgm id="{2B42F5E2-2EC8-4F7F-9939-63D9C0260A14}"/>
                                            </p:graphicEl>
                                          </p:spTgt>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6">
                                            <p:graphicEl>
                                              <a:dgm id="{EF9B8BDC-D9DF-41C7-BBB0-D1886919DB97}"/>
                                            </p:graphicEl>
                                          </p:spTgt>
                                        </p:tgtEl>
                                        <p:attrNameLst>
                                          <p:attrName>style.visibility</p:attrName>
                                        </p:attrNameLst>
                                      </p:cBhvr>
                                      <p:to>
                                        <p:strVal val="visible"/>
                                      </p:to>
                                    </p:set>
                                    <p:animEffect transition="in" filter="slide(fromTop)">
                                      <p:cBhvr>
                                        <p:cTn id="34" dur="500"/>
                                        <p:tgtEl>
                                          <p:spTgt spid="6">
                                            <p:graphicEl>
                                              <a:dgm id="{EF9B8BDC-D9DF-41C7-BBB0-D1886919DB9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n-US" sz="3600" dirty="0" smtClean="0"/>
              <a:t>5</a:t>
            </a:r>
            <a:r>
              <a:rPr lang="el-GR" sz="3600" dirty="0" smtClean="0"/>
              <a:t>. </a:t>
            </a:r>
            <a:r>
              <a:rPr lang="el-GR" sz="3600" dirty="0"/>
              <a:t>Θεωρητικό </a:t>
            </a:r>
            <a:r>
              <a:rPr lang="el-GR" sz="3600" dirty="0" smtClean="0"/>
              <a:t>Πλαίσιο</a:t>
            </a:r>
            <a:r>
              <a:rPr lang="en-US" sz="3600" dirty="0" smtClean="0"/>
              <a:t> (2/2)</a:t>
            </a:r>
            <a:endParaRPr lang="el-GR" sz="3600" b="1" dirty="0"/>
          </a:p>
        </p:txBody>
      </p:sp>
      <p:graphicFrame>
        <p:nvGraphicFramePr>
          <p:cNvPr id="5" name="4 - Διάγραμμα"/>
          <p:cNvGraphicFramePr/>
          <p:nvPr/>
        </p:nvGraphicFramePr>
        <p:xfrm>
          <a:off x="755576" y="1556792"/>
          <a:ext cx="7920880" cy="4573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81669255"/>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graphicEl>
                                              <a:dgm id="{EB4F9973-207D-4B96-96E3-0D6D7FFBC4EF}"/>
                                            </p:graphicEl>
                                          </p:spTgt>
                                        </p:tgtEl>
                                        <p:attrNameLst>
                                          <p:attrName>style.visibility</p:attrName>
                                        </p:attrNameLst>
                                      </p:cBhvr>
                                      <p:to>
                                        <p:strVal val="visible"/>
                                      </p:to>
                                    </p:set>
                                    <p:animEffect transition="in" filter="slide(fromTop)">
                                      <p:cBhvr>
                                        <p:cTn id="7" dur="500"/>
                                        <p:tgtEl>
                                          <p:spTgt spid="5">
                                            <p:graphicEl>
                                              <a:dgm id="{EB4F9973-207D-4B96-96E3-0D6D7FFBC4EF}"/>
                                            </p:graphicEl>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5">
                                            <p:graphicEl>
                                              <a:dgm id="{F9D18846-1A92-4EDF-99E4-F35380D32B35}"/>
                                            </p:graphicEl>
                                          </p:spTgt>
                                        </p:tgtEl>
                                        <p:attrNameLst>
                                          <p:attrName>style.visibility</p:attrName>
                                        </p:attrNameLst>
                                      </p:cBhvr>
                                      <p:to>
                                        <p:strVal val="visible"/>
                                      </p:to>
                                    </p:set>
                                    <p:animEffect transition="in" filter="slide(fromTop)">
                                      <p:cBhvr>
                                        <p:cTn id="10" dur="500"/>
                                        <p:tgtEl>
                                          <p:spTgt spid="5">
                                            <p:graphicEl>
                                              <a:dgm id="{F9D18846-1A92-4EDF-99E4-F35380D32B3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5">
                                            <p:graphicEl>
                                              <a:dgm id="{60328FF8-42DB-40B2-92D5-60D27312E054}"/>
                                            </p:graphicEl>
                                          </p:spTgt>
                                        </p:tgtEl>
                                        <p:attrNameLst>
                                          <p:attrName>style.visibility</p:attrName>
                                        </p:attrNameLst>
                                      </p:cBhvr>
                                      <p:to>
                                        <p:strVal val="visible"/>
                                      </p:to>
                                    </p:set>
                                    <p:animEffect transition="in" filter="slide(fromTop)">
                                      <p:cBhvr>
                                        <p:cTn id="15" dur="500"/>
                                        <p:tgtEl>
                                          <p:spTgt spid="5">
                                            <p:graphicEl>
                                              <a:dgm id="{60328FF8-42DB-40B2-92D5-60D27312E054}"/>
                                            </p:graphicEl>
                                          </p:spTgt>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5">
                                            <p:graphicEl>
                                              <a:dgm id="{2EFC5135-6DE3-4910-BF3A-DEA77B0C6B76}"/>
                                            </p:graphicEl>
                                          </p:spTgt>
                                        </p:tgtEl>
                                        <p:attrNameLst>
                                          <p:attrName>style.visibility</p:attrName>
                                        </p:attrNameLst>
                                      </p:cBhvr>
                                      <p:to>
                                        <p:strVal val="visible"/>
                                      </p:to>
                                    </p:set>
                                    <p:animEffect transition="in" filter="slide(fromTop)">
                                      <p:cBhvr>
                                        <p:cTn id="18" dur="500"/>
                                        <p:tgtEl>
                                          <p:spTgt spid="5">
                                            <p:graphicEl>
                                              <a:dgm id="{2EFC5135-6DE3-4910-BF3A-DEA77B0C6B7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5">
                                            <p:graphicEl>
                                              <a:dgm id="{08E23F40-E4E3-4230-AB31-5818C57364B1}"/>
                                            </p:graphicEl>
                                          </p:spTgt>
                                        </p:tgtEl>
                                        <p:attrNameLst>
                                          <p:attrName>style.visibility</p:attrName>
                                        </p:attrNameLst>
                                      </p:cBhvr>
                                      <p:to>
                                        <p:strVal val="visible"/>
                                      </p:to>
                                    </p:set>
                                    <p:animEffect transition="in" filter="slide(fromTop)">
                                      <p:cBhvr>
                                        <p:cTn id="23" dur="500"/>
                                        <p:tgtEl>
                                          <p:spTgt spid="5">
                                            <p:graphicEl>
                                              <a:dgm id="{08E23F40-E4E3-4230-AB31-5818C57364B1}"/>
                                            </p:graphicEl>
                                          </p:spTgt>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5">
                                            <p:graphicEl>
                                              <a:dgm id="{F78D0653-1864-43B4-A5B9-FF719DC2E318}"/>
                                            </p:graphicEl>
                                          </p:spTgt>
                                        </p:tgtEl>
                                        <p:attrNameLst>
                                          <p:attrName>style.visibility</p:attrName>
                                        </p:attrNameLst>
                                      </p:cBhvr>
                                      <p:to>
                                        <p:strVal val="visible"/>
                                      </p:to>
                                    </p:set>
                                    <p:animEffect transition="in" filter="slide(fromTop)">
                                      <p:cBhvr>
                                        <p:cTn id="26" dur="500"/>
                                        <p:tgtEl>
                                          <p:spTgt spid="5">
                                            <p:graphicEl>
                                              <a:dgm id="{F78D0653-1864-43B4-A5B9-FF719DC2E31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5">
                                            <p:graphicEl>
                                              <a:dgm id="{B6184AF5-9A3F-49D0-B8C6-12822813D483}"/>
                                            </p:graphicEl>
                                          </p:spTgt>
                                        </p:tgtEl>
                                        <p:attrNameLst>
                                          <p:attrName>style.visibility</p:attrName>
                                        </p:attrNameLst>
                                      </p:cBhvr>
                                      <p:to>
                                        <p:strVal val="visible"/>
                                      </p:to>
                                    </p:set>
                                    <p:animEffect transition="in" filter="slide(fromTop)">
                                      <p:cBhvr>
                                        <p:cTn id="31" dur="500"/>
                                        <p:tgtEl>
                                          <p:spTgt spid="5">
                                            <p:graphicEl>
                                              <a:dgm id="{B6184AF5-9A3F-49D0-B8C6-12822813D483}"/>
                                            </p:graphicEl>
                                          </p:spTgt>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5">
                                            <p:graphicEl>
                                              <a:dgm id="{E4D17D10-969A-4305-9252-FEF9EDA96C4C}"/>
                                            </p:graphicEl>
                                          </p:spTgt>
                                        </p:tgtEl>
                                        <p:attrNameLst>
                                          <p:attrName>style.visibility</p:attrName>
                                        </p:attrNameLst>
                                      </p:cBhvr>
                                      <p:to>
                                        <p:strVal val="visible"/>
                                      </p:to>
                                    </p:set>
                                    <p:animEffect transition="in" filter="slide(fromTop)">
                                      <p:cBhvr>
                                        <p:cTn id="34" dur="500"/>
                                        <p:tgtEl>
                                          <p:spTgt spid="5">
                                            <p:graphicEl>
                                              <a:dgm id="{E4D17D10-969A-4305-9252-FEF9EDA96C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8673</TotalTime>
  <Words>870</Words>
  <Application>Microsoft Office PowerPoint</Application>
  <PresentationFormat>Προβολή στην οθόνη (4:3)</PresentationFormat>
  <Paragraphs>113</Paragraphs>
  <Slides>18</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Σχεδιασμός ψηφιακού υλικού για τη διδασκαλία της ασφαλούς πλοήγησης στο διαδίκτυο σε μαθητές δημοτικού σχολείου.</vt:lpstr>
      <vt:lpstr>1. Σκοπός </vt:lpstr>
      <vt:lpstr>2. Συνεισφορά της διπλωματικής (1/2)</vt:lpstr>
      <vt:lpstr>2. Συνεισφορά της διπλωματικής (2/2)</vt:lpstr>
      <vt:lpstr>3. Ερευνητικά Ερωτήματα (1/2) </vt:lpstr>
      <vt:lpstr>3. Ερευνητικά Ερωτήματα (2/2) </vt:lpstr>
      <vt:lpstr>4. Δομή της εργασίας</vt:lpstr>
      <vt:lpstr>5. Θεωρητικό Πλαίσιο (1/2)</vt:lpstr>
      <vt:lpstr>5. Θεωρητικό Πλαίσιο (2/2)</vt:lpstr>
      <vt:lpstr>6. Μεθοδολογία (1/2)</vt:lpstr>
      <vt:lpstr>6. Μεθοδολογία (2/2)</vt:lpstr>
      <vt:lpstr>7. Παραγόμενο εκπαιδευτικό υλικό (1/3)</vt:lpstr>
      <vt:lpstr>7. Παραγόμενο εκπαιδευτικό υλικό (2/3)</vt:lpstr>
      <vt:lpstr>7. Παραγόμενο εκπαιδευτικό υλικό (3/3)</vt:lpstr>
      <vt:lpstr>Συμπεράσματα (1/2)</vt:lpstr>
      <vt:lpstr>Συμπεράσματα (2/2)</vt:lpstr>
      <vt:lpstr>Προτάσεις για μελλοντική έρευνα </vt:lpstr>
      <vt:lpstr>Διαφάνεια 18</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Sofia</cp:lastModifiedBy>
  <cp:revision>1670</cp:revision>
  <dcterms:created xsi:type="dcterms:W3CDTF">2003-10-16T17:37:47Z</dcterms:created>
  <dcterms:modified xsi:type="dcterms:W3CDTF">2019-04-12T09:58:36Z</dcterms:modified>
</cp:coreProperties>
</file>