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6"/>
  </p:notesMasterIdLst>
  <p:sldIdLst>
    <p:sldId id="288" r:id="rId2"/>
    <p:sldId id="258" r:id="rId3"/>
    <p:sldId id="260" r:id="rId4"/>
    <p:sldId id="294" r:id="rId5"/>
    <p:sldId id="275" r:id="rId6"/>
    <p:sldId id="276" r:id="rId7"/>
    <p:sldId id="289" r:id="rId8"/>
    <p:sldId id="266" r:id="rId9"/>
    <p:sldId id="268" r:id="rId10"/>
    <p:sldId id="272" r:id="rId11"/>
    <p:sldId id="281" r:id="rId12"/>
    <p:sldId id="297" r:id="rId13"/>
    <p:sldId id="285" r:id="rId14"/>
    <p:sldId id="284" r:id="rId15"/>
    <p:sldId id="295" r:id="rId16"/>
    <p:sldId id="263" r:id="rId17"/>
    <p:sldId id="296" r:id="rId18"/>
    <p:sldId id="283" r:id="rId19"/>
    <p:sldId id="298" r:id="rId20"/>
    <p:sldId id="299" r:id="rId21"/>
    <p:sldId id="300" r:id="rId22"/>
    <p:sldId id="301" r:id="rId23"/>
    <p:sldId id="302" r:id="rId24"/>
    <p:sldId id="292" r:id="rId25"/>
  </p:sldIdLst>
  <p:sldSz cx="9144000" cy="6858000" type="screen4x3"/>
  <p:notesSz cx="6858000" cy="9144000"/>
  <p:custShowLst>
    <p:custShow name="Custom Show 1" id="0">
      <p:sldLst/>
    </p:custShow>
  </p:custShow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D2F"/>
    <a:srgbClr val="376092"/>
    <a:srgbClr val="EBEBEB"/>
    <a:srgbClr val="FFFFCC"/>
    <a:srgbClr val="EEECE2"/>
    <a:srgbClr val="FFCC99"/>
    <a:srgbClr val="FFFFFF"/>
    <a:srgbClr val="C0E0F2"/>
    <a:srgbClr val="CBE6F5"/>
    <a:srgbClr val="76BD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77778" autoAdjust="0"/>
  </p:normalViewPr>
  <p:slideViewPr>
    <p:cSldViewPr>
      <p:cViewPr>
        <p:scale>
          <a:sx n="116" d="100"/>
          <a:sy n="116" d="100"/>
        </p:scale>
        <p:origin x="-72" y="504"/>
      </p:cViewPr>
      <p:guideLst>
        <p:guide orient="horz" pos="2160"/>
        <p:guide pos="2880"/>
      </p:guideLst>
    </p:cSldViewPr>
  </p:slideViewPr>
  <p:outlineViewPr>
    <p:cViewPr>
      <p:scale>
        <a:sx n="33" d="100"/>
        <a:sy n="33" d="100"/>
      </p:scale>
      <p:origin x="264" y="31008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F6DE3-94E2-4BAC-A8B7-6AB93383864B}" type="datetimeFigureOut">
              <a:rPr lang="el-GR" smtClean="0"/>
              <a:pPr/>
              <a:t>26/11/2018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A7792-82F6-4E7F-8507-1B99F5F1982B}" type="slidenum">
              <a:rPr lang="el-GR" smtClean="0"/>
              <a:pPr/>
              <a:t>‹#›</a:t>
            </a:fld>
            <a:endParaRPr lang="el-GR"/>
          </a:p>
        </p:txBody>
      </p:sp>
    </p:spTree>
    <p:extLst>
      <p:ext uri="{BB962C8B-B14F-4D97-AF65-F5344CB8AC3E}">
        <p14:creationId xmlns:p14="http://schemas.microsoft.com/office/powerpoint/2010/main" xmlns="" val="5819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5BAA7792-82F6-4E7F-8507-1B99F5F1982B}"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5BAA7792-82F6-4E7F-8507-1B99F5F1982B}" type="slidenum">
              <a:rPr lang="el-GR" smtClean="0"/>
              <a:pPr/>
              <a:t>19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520BBA7-85B5-4246-B679-269CAC1CD701}" type="datetime1">
              <a:rPr lang="el-GR" smtClean="0"/>
              <a:pPr/>
              <a:t>26/11/2018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E54913-DD41-4386-9426-E032B8E578A9}" type="slidenum">
              <a:rPr lang="el-GR" smtClean="0"/>
              <a:pPr/>
              <a:t>‹#›</a:t>
            </a:fld>
            <a:endParaRPr lang="el-GR"/>
          </a:p>
        </p:txBody>
      </p:sp>
    </p:spTree>
  </p:cSld>
  <p:clrMapOvr>
    <a:masterClrMapping/>
  </p:clrMapOvr>
  <p:transition spd="med">
    <p:cover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DC1C88F-4427-4062-BC82-A306CAEA8B2A}" type="datetime1">
              <a:rPr lang="el-GR" smtClean="0"/>
              <a:pPr/>
              <a:t>26/11/2018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E54913-DD41-4386-9426-E032B8E578A9}" type="slidenum">
              <a:rPr lang="el-GR" smtClean="0"/>
              <a:pPr/>
              <a:t>‹#›</a:t>
            </a:fld>
            <a:endParaRPr lang="el-GR"/>
          </a:p>
        </p:txBody>
      </p:sp>
    </p:spTree>
  </p:cSld>
  <p:clrMapOvr>
    <a:masterClrMapping/>
  </p:clrMapOvr>
  <p:transition spd="med">
    <p:cover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FEBB1B3-5584-46F9-84A3-64A7178555A0}" type="datetime1">
              <a:rPr lang="el-GR" smtClean="0"/>
              <a:pPr/>
              <a:t>26/11/2018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E54913-DD41-4386-9426-E032B8E578A9}" type="slidenum">
              <a:rPr lang="el-GR" smtClean="0"/>
              <a:pPr/>
              <a:t>‹#›</a:t>
            </a:fld>
            <a:endParaRPr lang="el-GR"/>
          </a:p>
        </p:txBody>
      </p:sp>
    </p:spTree>
  </p:cSld>
  <p:clrMapOvr>
    <a:masterClrMapping/>
  </p:clrMapOvr>
  <p:transition spd="med">
    <p:cover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774862-5D2A-4D02-9457-F2875638B5D3}" type="datetime1">
              <a:rPr lang="el-GR" smtClean="0"/>
              <a:pPr/>
              <a:t>26/11/2018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E54913-DD41-4386-9426-E032B8E578A9}" type="slidenum">
              <a:rPr lang="el-GR" smtClean="0"/>
              <a:pPr/>
              <a:t>‹#›</a:t>
            </a:fld>
            <a:endParaRPr lang="el-GR"/>
          </a:p>
        </p:txBody>
      </p:sp>
    </p:spTree>
  </p:cSld>
  <p:clrMapOvr>
    <a:masterClrMapping/>
  </p:clrMapOvr>
  <p:transition spd="med">
    <p:cover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4D07D0-B887-4EEF-817D-E2C5F4A58638}" type="datetime1">
              <a:rPr lang="el-GR" smtClean="0"/>
              <a:pPr/>
              <a:t>26/11/2018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E54913-DD41-4386-9426-E032B8E578A9}" type="slidenum">
              <a:rPr lang="el-GR" smtClean="0"/>
              <a:pPr/>
              <a:t>‹#›</a:t>
            </a:fld>
            <a:endParaRPr lang="el-GR"/>
          </a:p>
        </p:txBody>
      </p:sp>
    </p:spTree>
  </p:cSld>
  <p:clrMapOvr>
    <a:masterClrMapping/>
  </p:clrMapOvr>
  <p:transition spd="med">
    <p:cover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0C887CC9-106E-4AF9-AC7B-6F56C45E29E2}" type="datetime1">
              <a:rPr lang="el-GR" smtClean="0"/>
              <a:pPr/>
              <a:t>26/11/2018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3E54913-DD41-4386-9426-E032B8E578A9}" type="slidenum">
              <a:rPr lang="el-GR" smtClean="0"/>
              <a:pPr/>
              <a:t>‹#›</a:t>
            </a:fld>
            <a:endParaRPr lang="el-GR"/>
          </a:p>
        </p:txBody>
      </p:sp>
    </p:spTree>
  </p:cSld>
  <p:clrMapOvr>
    <a:masterClrMapping/>
  </p:clrMapOvr>
  <p:transition spd="med">
    <p:cover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B3848BC-8C9F-4BDB-A988-BFF64D5C707E}" type="datetime1">
              <a:rPr lang="el-GR" smtClean="0"/>
              <a:pPr/>
              <a:t>26/11/2018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3E54913-DD41-4386-9426-E032B8E578A9}" type="slidenum">
              <a:rPr lang="el-GR" smtClean="0"/>
              <a:pPr/>
              <a:t>‹#›</a:t>
            </a:fld>
            <a:endParaRPr lang="el-GR"/>
          </a:p>
        </p:txBody>
      </p:sp>
    </p:spTree>
  </p:cSld>
  <p:clrMapOvr>
    <a:masterClrMapping/>
  </p:clrMapOvr>
  <p:transition spd="med">
    <p:cover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E51C435E-DCDB-41D3-9797-6832DB504102}" type="datetime1">
              <a:rPr lang="el-GR" smtClean="0"/>
              <a:pPr/>
              <a:t>26/11/2018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3E54913-DD41-4386-9426-E032B8E578A9}" type="slidenum">
              <a:rPr lang="el-GR" smtClean="0"/>
              <a:pPr/>
              <a:t>‹#›</a:t>
            </a:fld>
            <a:endParaRPr lang="el-GR"/>
          </a:p>
        </p:txBody>
      </p:sp>
    </p:spTree>
  </p:cSld>
  <p:clrMapOvr>
    <a:masterClrMapping/>
  </p:clrMapOvr>
  <p:transition spd="med">
    <p:cover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A7889-DB77-4C12-80BE-D9DCB4EF352F}" type="datetime1">
              <a:rPr lang="el-GR" smtClean="0"/>
              <a:pPr/>
              <a:t>26/11/2018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3E54913-DD41-4386-9426-E032B8E578A9}" type="slidenum">
              <a:rPr lang="el-GR" smtClean="0"/>
              <a:pPr/>
              <a:t>‹#›</a:t>
            </a:fld>
            <a:endParaRPr lang="el-GR"/>
          </a:p>
        </p:txBody>
      </p:sp>
    </p:spTree>
  </p:cSld>
  <p:clrMapOvr>
    <a:masterClrMapping/>
  </p:clrMapOvr>
  <p:transition spd="med">
    <p:cover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7D4C3-769A-4D6B-AF6E-F963285FF8E1}" type="datetime1">
              <a:rPr lang="el-GR" smtClean="0"/>
              <a:pPr/>
              <a:t>26/11/2018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3E54913-DD41-4386-9426-E032B8E578A9}" type="slidenum">
              <a:rPr lang="el-GR" smtClean="0"/>
              <a:pPr/>
              <a:t>‹#›</a:t>
            </a:fld>
            <a:endParaRPr lang="el-GR"/>
          </a:p>
        </p:txBody>
      </p:sp>
    </p:spTree>
  </p:cSld>
  <p:clrMapOvr>
    <a:masterClrMapping/>
  </p:clrMapOvr>
  <p:transition spd="med">
    <p:cover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3B715-62A5-4945-918C-EC2E5B8C7147}" type="datetime1">
              <a:rPr lang="el-GR" smtClean="0"/>
              <a:pPr/>
              <a:t>26/11/2018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3E54913-DD41-4386-9426-E032B8E578A9}" type="slidenum">
              <a:rPr lang="el-GR" smtClean="0"/>
              <a:pPr/>
              <a:t>‹#›</a:t>
            </a:fld>
            <a:endParaRPr lang="el-GR"/>
          </a:p>
        </p:txBody>
      </p:sp>
    </p:spTree>
  </p:cSld>
  <p:clrMapOvr>
    <a:masterClrMapping/>
  </p:clrMapOvr>
  <p:transition spd="med">
    <p:cover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Vert">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7A215-2CDA-46C5-89D2-B8011B1FA69F}" type="datetime1">
              <a:rPr lang="el-GR" smtClean="0"/>
              <a:pPr/>
              <a:t>26/11/2018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54913-DD41-4386-9426-E032B8E578A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med">
    <p:cover dir="d"/>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ctr">
              <a:buNone/>
            </a:pPr>
            <a:r>
              <a:rPr lang="el-GR" sz="2800" b="1" dirty="0" smtClean="0">
                <a:solidFill>
                  <a:schemeClr val="tx2">
                    <a:lumMod val="75000"/>
                  </a:schemeClr>
                </a:solidFill>
                <a:latin typeface="Constantia" pitchFamily="18" charset="0"/>
                <a:cs typeface="Times New Roman" pitchFamily="18" charset="0"/>
              </a:rPr>
              <a:t>ΣΧΟΛΗ  ΕΠΙΣΤΗΜΩΝ  ΑΓΩΓΗΣ </a:t>
            </a:r>
          </a:p>
          <a:p>
            <a:pPr algn="ctr">
              <a:buNone/>
            </a:pPr>
            <a:r>
              <a:rPr lang="el-GR" sz="2800" b="1" dirty="0" smtClean="0">
                <a:solidFill>
                  <a:schemeClr val="tx2">
                    <a:lumMod val="75000"/>
                  </a:schemeClr>
                </a:solidFill>
                <a:latin typeface="Constantia" pitchFamily="18" charset="0"/>
                <a:cs typeface="Times New Roman" pitchFamily="18" charset="0"/>
              </a:rPr>
              <a:t>ΠΑΙΔΑΓΩΓΙΚΟ  ΤΜΗΜΑ  ΔΗΜΟΤΙΚΗΣ ΕΚΠΑΙΔΕΥΣΗΣ</a:t>
            </a:r>
            <a:endParaRPr lang="el-GR" sz="2800" dirty="0" smtClean="0">
              <a:solidFill>
                <a:schemeClr val="tx2">
                  <a:lumMod val="75000"/>
                </a:schemeClr>
              </a:solidFill>
              <a:latin typeface="Constantia" pitchFamily="18" charset="0"/>
              <a:cs typeface="Times New Roman" pitchFamily="18" charset="0"/>
            </a:endParaRPr>
          </a:p>
          <a:p>
            <a:pPr>
              <a:buNone/>
            </a:pPr>
            <a:r>
              <a:rPr lang="el-GR" sz="3600" dirty="0" smtClean="0">
                <a:solidFill>
                  <a:schemeClr val="tx2">
                    <a:lumMod val="75000"/>
                  </a:schemeClr>
                </a:solidFill>
                <a:latin typeface="Constantia" pitchFamily="18" charset="0"/>
                <a:cs typeface="Times New Roman" pitchFamily="18" charset="0"/>
              </a:rPr>
              <a:t> </a:t>
            </a:r>
          </a:p>
          <a:p>
            <a:pPr algn="ctr">
              <a:buNone/>
            </a:pPr>
            <a:r>
              <a:rPr lang="el-GR" sz="2800" dirty="0" smtClean="0">
                <a:solidFill>
                  <a:schemeClr val="tx2">
                    <a:lumMod val="75000"/>
                  </a:schemeClr>
                </a:solidFill>
                <a:latin typeface="Constantia" pitchFamily="18" charset="0"/>
                <a:cs typeface="Times New Roman" pitchFamily="18" charset="0"/>
              </a:rPr>
              <a:t>Διπλωματική Εργασία: </a:t>
            </a:r>
          </a:p>
          <a:p>
            <a:pPr algn="ctr">
              <a:buNone/>
            </a:pPr>
            <a:r>
              <a:rPr lang="el-GR" sz="2800" b="1" dirty="0" smtClean="0">
                <a:solidFill>
                  <a:schemeClr val="tx2">
                    <a:lumMod val="75000"/>
                  </a:schemeClr>
                </a:solidFill>
                <a:latin typeface="Constantia" pitchFamily="18" charset="0"/>
                <a:cs typeface="Times New Roman" pitchFamily="18" charset="0"/>
              </a:rPr>
              <a:t>«Τα οικονομικά της  ΕξΑΕ»</a:t>
            </a:r>
            <a:endParaRPr lang="el-GR" sz="2800" dirty="0" smtClean="0">
              <a:solidFill>
                <a:schemeClr val="tx2">
                  <a:lumMod val="75000"/>
                </a:schemeClr>
              </a:solidFill>
              <a:latin typeface="Constantia" pitchFamily="18" charset="0"/>
              <a:cs typeface="Times New Roman" pitchFamily="18" charset="0"/>
            </a:endParaRPr>
          </a:p>
          <a:p>
            <a:pPr algn="ctr">
              <a:buNone/>
            </a:pPr>
            <a:r>
              <a:rPr lang="el-GR" sz="2800" dirty="0" smtClean="0">
                <a:solidFill>
                  <a:schemeClr val="tx2">
                    <a:lumMod val="75000"/>
                  </a:schemeClr>
                </a:solidFill>
                <a:latin typeface="Constantia" pitchFamily="18" charset="0"/>
                <a:cs typeface="Times New Roman" pitchFamily="18" charset="0"/>
              </a:rPr>
              <a:t> Γρηγοράκης  Μανώλης</a:t>
            </a:r>
          </a:p>
          <a:p>
            <a:endParaRPr lang="en-US" dirty="0" smtClean="0">
              <a:solidFill>
                <a:schemeClr val="tx2">
                  <a:lumMod val="75000"/>
                </a:schemeClr>
              </a:solidFill>
              <a:latin typeface="Constantia" pitchFamily="18" charset="0"/>
              <a:cs typeface="Times New Roman" pitchFamily="18" charset="0"/>
            </a:endParaRPr>
          </a:p>
          <a:p>
            <a:pPr>
              <a:buNone/>
            </a:pPr>
            <a:r>
              <a:rPr lang="el-GR" sz="2200" b="1" dirty="0" smtClean="0">
                <a:solidFill>
                  <a:schemeClr val="tx2">
                    <a:lumMod val="75000"/>
                  </a:schemeClr>
                </a:solidFill>
                <a:latin typeface="Constantia" pitchFamily="18" charset="0"/>
                <a:cs typeface="Times New Roman" pitchFamily="18" charset="0"/>
              </a:rPr>
              <a:t>Επιβλέποντες Καθηγητές</a:t>
            </a:r>
            <a:r>
              <a:rPr lang="el-GR" sz="2200" i="1" dirty="0" smtClean="0">
                <a:solidFill>
                  <a:schemeClr val="tx2">
                    <a:lumMod val="75000"/>
                  </a:schemeClr>
                </a:solidFill>
                <a:latin typeface="Constantia" pitchFamily="18" charset="0"/>
                <a:cs typeface="Times New Roman" pitchFamily="18" charset="0"/>
              </a:rPr>
              <a:t>:</a:t>
            </a:r>
            <a:endParaRPr lang="el-GR" sz="2200" dirty="0" smtClean="0">
              <a:solidFill>
                <a:schemeClr val="tx2">
                  <a:lumMod val="75000"/>
                </a:schemeClr>
              </a:solidFill>
              <a:latin typeface="Constantia" pitchFamily="18" charset="0"/>
              <a:cs typeface="Times New Roman" pitchFamily="18" charset="0"/>
            </a:endParaRPr>
          </a:p>
          <a:p>
            <a:pPr>
              <a:buNone/>
            </a:pPr>
            <a:r>
              <a:rPr lang="el-GR" sz="2200" dirty="0" smtClean="0">
                <a:solidFill>
                  <a:schemeClr val="tx2">
                    <a:lumMod val="75000"/>
                  </a:schemeClr>
                </a:solidFill>
                <a:latin typeface="Constantia" pitchFamily="18" charset="0"/>
                <a:cs typeface="Times New Roman" pitchFamily="18" charset="0"/>
              </a:rPr>
              <a:t>Γκιόσος Ιωάννης</a:t>
            </a:r>
          </a:p>
          <a:p>
            <a:pPr>
              <a:buNone/>
            </a:pPr>
            <a:r>
              <a:rPr lang="el-GR" sz="2200" dirty="0" smtClean="0">
                <a:solidFill>
                  <a:schemeClr val="tx2">
                    <a:lumMod val="75000"/>
                  </a:schemeClr>
                </a:solidFill>
                <a:latin typeface="Constantia" pitchFamily="18" charset="0"/>
                <a:cs typeface="Times New Roman" pitchFamily="18" charset="0"/>
              </a:rPr>
              <a:t>Κουτσούμπα Μαρία</a:t>
            </a:r>
          </a:p>
          <a:p>
            <a:pPr>
              <a:buNone/>
            </a:pPr>
            <a:r>
              <a:rPr lang="el-GR" sz="2200" dirty="0" smtClean="0">
                <a:solidFill>
                  <a:schemeClr val="tx2">
                    <a:lumMod val="75000"/>
                  </a:schemeClr>
                </a:solidFill>
                <a:latin typeface="Constantia" pitchFamily="18" charset="0"/>
                <a:cs typeface="Times New Roman" pitchFamily="18" charset="0"/>
              </a:rPr>
              <a:t>Μαυροειδής Ηλίας</a:t>
            </a:r>
          </a:p>
        </p:txBody>
      </p:sp>
      <p:pic>
        <p:nvPicPr>
          <p:cNvPr id="4" name="Picture 3" descr="Αποτέλεσμα εικόνας για ΠΑΝΕΠΙΣΤΗΜΙΟ ΚΡΗΤΗΣ"/>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116632"/>
            <a:ext cx="3295650" cy="1312103"/>
          </a:xfrm>
          <a:prstGeom prst="rect">
            <a:avLst/>
          </a:prstGeom>
          <a:noFill/>
          <a:ln>
            <a:noFill/>
          </a:ln>
        </p:spPr>
      </p:pic>
    </p:spTree>
  </p:cSld>
  <p:clrMapOvr>
    <a:masterClrMapping/>
  </p:clrMapOvr>
  <p:transition spd="med">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p:spPr>
        <p:txBody>
          <a:bodyPr>
            <a:normAutofit/>
          </a:bodyPr>
          <a:lstStyle/>
          <a:p>
            <a:r>
              <a:rPr lang="el-GR" sz="3100" b="1" dirty="0" smtClean="0"/>
              <a:t>Η εξίσωση του συνολικού κόστους</a:t>
            </a:r>
            <a:endParaRPr lang="el-GR" sz="3100" dirty="0"/>
          </a:p>
        </p:txBody>
      </p:sp>
      <p:sp>
        <p:nvSpPr>
          <p:cNvPr id="3" name="Content Placeholder 2"/>
          <p:cNvSpPr>
            <a:spLocks noGrp="1"/>
          </p:cNvSpPr>
          <p:nvPr>
            <p:ph idx="1"/>
          </p:nvPr>
        </p:nvSpPr>
        <p:spPr>
          <a:xfrm>
            <a:off x="457200" y="1285860"/>
            <a:ext cx="8229600" cy="5286412"/>
          </a:xfrm>
        </p:spPr>
        <p:style>
          <a:lnRef idx="1">
            <a:schemeClr val="accent6"/>
          </a:lnRef>
          <a:fillRef idx="0">
            <a:schemeClr val="accent6"/>
          </a:fillRef>
          <a:effectRef idx="0">
            <a:schemeClr val="accent6"/>
          </a:effectRef>
          <a:fontRef idx="minor">
            <a:schemeClr val="tx1"/>
          </a:fontRef>
        </p:style>
        <p:txBody>
          <a:bodyPr>
            <a:normAutofit fontScale="92500" lnSpcReduction="10000"/>
          </a:bodyPr>
          <a:lstStyle/>
          <a:p>
            <a:pPr>
              <a:buNone/>
            </a:pPr>
            <a:r>
              <a:rPr lang="el-GR" dirty="0" smtClean="0"/>
              <a:t>        </a:t>
            </a:r>
            <a:r>
              <a:rPr lang="el-GR" sz="1600" b="1" dirty="0" smtClean="0"/>
              <a:t>Εξ αποστάσεως εκπαίδευση                             Παραδοσιακή εκπαίδευση</a:t>
            </a:r>
          </a:p>
          <a:p>
            <a:pPr>
              <a:buNone/>
            </a:pPr>
            <a:r>
              <a:rPr lang="el-GR" dirty="0" smtClean="0"/>
              <a:t>                                                               </a:t>
            </a:r>
            <a:r>
              <a:rPr lang="el-GR" sz="1600" b="1" dirty="0" smtClean="0">
                <a:solidFill>
                  <a:schemeClr val="accent3">
                    <a:lumMod val="75000"/>
                  </a:schemeClr>
                </a:solidFill>
              </a:rPr>
              <a:t>μεταβλητό κόστος</a:t>
            </a:r>
            <a:endParaRPr lang="el-GR" sz="1600" dirty="0" smtClean="0">
              <a:solidFill>
                <a:schemeClr val="accent3">
                  <a:lumMod val="75000"/>
                </a:schemeClr>
              </a:solidFill>
            </a:endParaRPr>
          </a:p>
          <a:p>
            <a:pPr>
              <a:buNone/>
            </a:pPr>
            <a:r>
              <a:rPr lang="el-GR" sz="1600" b="1" dirty="0" smtClean="0"/>
              <a:t>   Κόστος</a:t>
            </a:r>
          </a:p>
          <a:p>
            <a:pPr>
              <a:buNone/>
            </a:pPr>
            <a:r>
              <a:rPr lang="el-GR" dirty="0" smtClean="0"/>
              <a:t>                                                               </a:t>
            </a:r>
            <a:r>
              <a:rPr lang="el-GR" sz="1600" b="1" dirty="0" smtClean="0">
                <a:solidFill>
                  <a:srgbClr val="FF3F3F"/>
                </a:solidFill>
              </a:rPr>
              <a:t>μεταβλητό κόστος</a:t>
            </a:r>
          </a:p>
          <a:p>
            <a:pPr>
              <a:buNone/>
            </a:pPr>
            <a:r>
              <a:rPr lang="el-GR" dirty="0" smtClean="0"/>
              <a:t>                                        </a:t>
            </a:r>
            <a:r>
              <a:rPr lang="en-US" dirty="0" smtClean="0">
                <a:solidFill>
                  <a:schemeClr val="tx2">
                    <a:lumMod val="75000"/>
                  </a:schemeClr>
                </a:solidFill>
              </a:rPr>
              <a:t>S</a:t>
            </a:r>
            <a:r>
              <a:rPr lang="el-GR" dirty="0" smtClean="0"/>
              <a:t>                                           </a:t>
            </a:r>
          </a:p>
          <a:p>
            <a:pPr>
              <a:buNone/>
            </a:pPr>
            <a:r>
              <a:rPr lang="el-GR" sz="1600" b="1" dirty="0" smtClean="0"/>
              <a:t>                                                                                               </a:t>
            </a:r>
          </a:p>
          <a:p>
            <a:pPr>
              <a:buNone/>
            </a:pPr>
            <a:r>
              <a:rPr lang="el-GR" sz="1600" b="1" dirty="0" smtClean="0"/>
              <a:t>                                                                                                                                </a:t>
            </a:r>
            <a:r>
              <a:rPr lang="el-GR" sz="1600" b="1" dirty="0" smtClean="0">
                <a:solidFill>
                  <a:srgbClr val="FF3F3F"/>
                </a:solidFill>
              </a:rPr>
              <a:t>σταθερό κόστος</a:t>
            </a:r>
          </a:p>
          <a:p>
            <a:pPr>
              <a:buNone/>
            </a:pPr>
            <a:r>
              <a:rPr lang="el-GR" dirty="0" smtClean="0"/>
              <a:t>                                                  </a:t>
            </a:r>
          </a:p>
          <a:p>
            <a:pPr>
              <a:buNone/>
            </a:pPr>
            <a:r>
              <a:rPr lang="el-GR" dirty="0" smtClean="0"/>
              <a:t>                                                                </a:t>
            </a:r>
            <a:r>
              <a:rPr lang="el-GR" sz="1500" b="1" dirty="0" smtClean="0">
                <a:solidFill>
                  <a:schemeClr val="accent3">
                    <a:lumMod val="50000"/>
                  </a:schemeClr>
                </a:solidFill>
              </a:rPr>
              <a:t>σταθερό κόστος</a:t>
            </a:r>
            <a:r>
              <a:rPr lang="el-GR" dirty="0" smtClean="0"/>
              <a:t>     </a:t>
            </a:r>
            <a:endParaRPr lang="el-GR" sz="1600" b="1" dirty="0" smtClean="0">
              <a:solidFill>
                <a:schemeClr val="accent3">
                  <a:lumMod val="75000"/>
                </a:schemeClr>
              </a:solidFill>
            </a:endParaRPr>
          </a:p>
          <a:p>
            <a:pPr>
              <a:buNone/>
            </a:pPr>
            <a:r>
              <a:rPr lang="el-GR" dirty="0" smtClean="0"/>
              <a:t>                                                                      </a:t>
            </a:r>
            <a:r>
              <a:rPr lang="el-GR" sz="1600" b="1" dirty="0" smtClean="0"/>
              <a:t> </a:t>
            </a:r>
          </a:p>
          <a:p>
            <a:pPr>
              <a:buNone/>
            </a:pPr>
            <a:r>
              <a:rPr lang="el-GR" dirty="0" smtClean="0"/>
              <a:t>               </a:t>
            </a:r>
            <a:r>
              <a:rPr lang="el-GR" sz="1600" b="1" dirty="0" smtClean="0"/>
              <a:t>Αριθμός  φοιτητών</a:t>
            </a:r>
          </a:p>
          <a:p>
            <a:pPr>
              <a:buNone/>
            </a:pPr>
            <a:endParaRPr lang="el-GR" sz="1600" b="1" dirty="0" smtClean="0"/>
          </a:p>
          <a:p>
            <a:pPr>
              <a:buNone/>
            </a:pPr>
            <a:r>
              <a:rPr lang="el-GR" sz="1600" b="1" dirty="0" smtClean="0"/>
              <a:t>Συνολικό κόστος = σταθερό + μεταβλητό κόστος</a:t>
            </a:r>
            <a:endParaRPr lang="el-GR" sz="1600" b="1" dirty="0"/>
          </a:p>
        </p:txBody>
      </p:sp>
      <p:cxnSp>
        <p:nvCxnSpPr>
          <p:cNvPr id="5" name="Straight Arrow Connector 4"/>
          <p:cNvCxnSpPr/>
          <p:nvPr/>
        </p:nvCxnSpPr>
        <p:spPr>
          <a:xfrm>
            <a:off x="1643042" y="5643578"/>
            <a:ext cx="592935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72264" y="3929066"/>
            <a:ext cx="3429818" cy="794"/>
          </a:xfrm>
          <a:prstGeom prst="straightConnector1">
            <a:avLst/>
          </a:prstGeom>
          <a:ln w="28575">
            <a:solidFill>
              <a:schemeClr val="tx2">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1643042" y="5000636"/>
            <a:ext cx="4857784" cy="1588"/>
          </a:xfrm>
          <a:prstGeom prst="line">
            <a:avLst/>
          </a:prstGeom>
          <a:ln w="28575">
            <a:solidFill>
              <a:srgbClr val="92D050"/>
            </a:solidFill>
          </a:ln>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1643042" y="4214818"/>
            <a:ext cx="4929222" cy="1588"/>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1643042" y="2857496"/>
            <a:ext cx="4857784" cy="13573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43042" y="4143380"/>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43042" y="2214554"/>
            <a:ext cx="4929222" cy="278608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322629" y="4535495"/>
            <a:ext cx="2214578" cy="15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642910" y="1500174"/>
            <a:ext cx="500066" cy="21431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Rounded Rectangle 34"/>
          <p:cNvSpPr/>
          <p:nvPr/>
        </p:nvSpPr>
        <p:spPr>
          <a:xfrm>
            <a:off x="3929058" y="1428736"/>
            <a:ext cx="646932" cy="272642"/>
          </a:xfrm>
          <a:prstGeom prst="roundRect">
            <a:avLst/>
          </a:prstGeom>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smtClean="0"/>
              <a:t>                                  </a:t>
            </a:r>
            <a:endParaRPr lang="el-GR"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500042"/>
            <a:ext cx="8286808" cy="3071834"/>
          </a:xfrm>
        </p:spPr>
        <p:txBody>
          <a:bodyPr>
            <a:noAutofit/>
          </a:bodyPr>
          <a:lstStyle/>
          <a:p>
            <a:pPr algn="l"/>
            <a:r>
              <a:rPr lang="el-GR" sz="2800" b="0" i="1" u="sng" dirty="0" smtClean="0">
                <a:solidFill>
                  <a:srgbClr val="002060"/>
                </a:solidFill>
                <a:effectLst/>
                <a:latin typeface="Constantia" pitchFamily="18" charset="0"/>
                <a:cs typeface="Times New Roman" panose="02020603050405020304" pitchFamily="18" charset="0"/>
              </a:rPr>
              <a:t>Η εξίσωση του συνολικού κόστου </a:t>
            </a:r>
            <a:br>
              <a:rPr lang="el-GR" sz="2800" b="0" i="1" u="sng" dirty="0" smtClean="0">
                <a:solidFill>
                  <a:srgbClr val="002060"/>
                </a:solidFill>
                <a:effectLst/>
                <a:latin typeface="Constantia" pitchFamily="18" charset="0"/>
                <a:cs typeface="Times New Roman" panose="02020603050405020304" pitchFamily="18" charset="0"/>
              </a:rPr>
            </a:br>
            <a:r>
              <a:rPr lang="el-GR" sz="2400" b="0" dirty="0" smtClean="0">
                <a:solidFill>
                  <a:schemeClr val="tx2">
                    <a:lumMod val="75000"/>
                  </a:schemeClr>
                </a:solidFill>
                <a:effectLst/>
                <a:latin typeface="Constantia" pitchFamily="18" charset="0"/>
                <a:cs typeface="Times New Roman" pitchFamily="18" charset="0"/>
              </a:rPr>
              <a:t>Όλα  τα   μοντέλα   θεωρούν    ότι   η    συνολική   τιμή  </a:t>
            </a:r>
            <a:r>
              <a:rPr lang="el-GR" sz="2400" b="0" dirty="0">
                <a:solidFill>
                  <a:schemeClr val="tx2">
                    <a:lumMod val="75000"/>
                  </a:schemeClr>
                </a:solidFill>
                <a:effectLst/>
                <a:latin typeface="Constantia" pitchFamily="18" charset="0"/>
                <a:cs typeface="Times New Roman" pitchFamily="18" charset="0"/>
              </a:rPr>
              <a:t>του προγράμματος </a:t>
            </a:r>
            <a:r>
              <a:rPr lang="el-GR" sz="2400" b="0" dirty="0" smtClean="0">
                <a:solidFill>
                  <a:schemeClr val="tx2">
                    <a:lumMod val="75000"/>
                  </a:schemeClr>
                </a:solidFill>
                <a:effectLst/>
                <a:latin typeface="Constantia" pitchFamily="18" charset="0"/>
                <a:cs typeface="Times New Roman" pitchFamily="18" charset="0"/>
              </a:rPr>
              <a:t> της   εξ   αποστάσεως    εκπαίδευσης   </a:t>
            </a:r>
            <a:r>
              <a:rPr lang="el-GR" sz="2400" b="0" dirty="0">
                <a:solidFill>
                  <a:schemeClr val="tx2">
                    <a:lumMod val="75000"/>
                  </a:schemeClr>
                </a:solidFill>
                <a:effectLst/>
                <a:latin typeface="Constantia" pitchFamily="18" charset="0"/>
                <a:cs typeface="Times New Roman" pitchFamily="18" charset="0"/>
              </a:rPr>
              <a:t>είναι  αποτέλεσμα του συνδυασμού της σταθερής και μεταβλητής δαπάνης. </a:t>
            </a:r>
            <a:r>
              <a:rPr lang="el-GR" sz="2400" b="0" dirty="0" smtClean="0">
                <a:solidFill>
                  <a:schemeClr val="tx2">
                    <a:lumMod val="75000"/>
                  </a:schemeClr>
                </a:solidFill>
                <a:effectLst/>
                <a:latin typeface="Constantia" pitchFamily="18" charset="0"/>
                <a:cs typeface="Times New Roman" pitchFamily="18" charset="0"/>
              </a:rPr>
              <a:t>    Με   </a:t>
            </a:r>
            <a:r>
              <a:rPr lang="el-GR" sz="2400" b="0" dirty="0">
                <a:solidFill>
                  <a:schemeClr val="tx2">
                    <a:lumMod val="75000"/>
                  </a:schemeClr>
                </a:solidFill>
                <a:effectLst/>
                <a:latin typeface="Constantia" pitchFamily="18" charset="0"/>
                <a:cs typeface="Times New Roman" pitchFamily="18" charset="0"/>
              </a:rPr>
              <a:t>τον </a:t>
            </a:r>
            <a:r>
              <a:rPr lang="el-GR" sz="2400" b="0" dirty="0" smtClean="0">
                <a:solidFill>
                  <a:schemeClr val="tx2">
                    <a:lumMod val="75000"/>
                  </a:schemeClr>
                </a:solidFill>
                <a:effectLst/>
                <a:latin typeface="Constantia" pitchFamily="18" charset="0"/>
                <a:cs typeface="Times New Roman" pitchFamily="18" charset="0"/>
              </a:rPr>
              <a:t>  τρόπο    όμως    αυτό   παρέχουν   μια  συγκεντρωτική  </a:t>
            </a:r>
            <a:r>
              <a:rPr lang="el-GR" sz="2400" b="0" dirty="0">
                <a:solidFill>
                  <a:schemeClr val="tx2">
                    <a:lumMod val="75000"/>
                  </a:schemeClr>
                </a:solidFill>
                <a:effectLst/>
                <a:latin typeface="Constantia" pitchFamily="18" charset="0"/>
                <a:cs typeface="Times New Roman" pitchFamily="18" charset="0"/>
              </a:rPr>
              <a:t>προσέγγιση κόστους, που αποδυναμώνεται σοβαρά </a:t>
            </a:r>
            <a:r>
              <a:rPr lang="el-GR" sz="2400" b="0" dirty="0" smtClean="0">
                <a:solidFill>
                  <a:schemeClr val="tx2">
                    <a:lumMod val="75000"/>
                  </a:schemeClr>
                </a:solidFill>
                <a:effectLst/>
                <a:latin typeface="Constantia" pitchFamily="18" charset="0"/>
                <a:cs typeface="Times New Roman" pitchFamily="18" charset="0"/>
              </a:rPr>
              <a:t>   από    το   γεγονός   ότι    </a:t>
            </a:r>
            <a:r>
              <a:rPr lang="el-GR" sz="2400" b="0" dirty="0">
                <a:solidFill>
                  <a:schemeClr val="tx2">
                    <a:lumMod val="75000"/>
                  </a:schemeClr>
                </a:solidFill>
                <a:effectLst/>
                <a:latin typeface="Constantia" pitchFamily="18" charset="0"/>
                <a:cs typeface="Times New Roman" pitchFamily="18" charset="0"/>
              </a:rPr>
              <a:t>δεν </a:t>
            </a:r>
            <a:r>
              <a:rPr lang="el-GR" sz="2400" b="0" dirty="0" smtClean="0">
                <a:solidFill>
                  <a:schemeClr val="tx2">
                    <a:lumMod val="75000"/>
                  </a:schemeClr>
                </a:solidFill>
                <a:effectLst/>
                <a:latin typeface="Constantia" pitchFamily="18" charset="0"/>
                <a:cs typeface="Times New Roman" pitchFamily="18" charset="0"/>
              </a:rPr>
              <a:t> λαμβάνουν   </a:t>
            </a:r>
            <a:r>
              <a:rPr lang="el-GR" sz="2400" b="0" dirty="0">
                <a:solidFill>
                  <a:schemeClr val="tx2">
                    <a:lumMod val="75000"/>
                  </a:schemeClr>
                </a:solidFill>
                <a:effectLst/>
                <a:latin typeface="Constantia" pitchFamily="18" charset="0"/>
                <a:cs typeface="Times New Roman" pitchFamily="18" charset="0"/>
              </a:rPr>
              <a:t>υπόψη  </a:t>
            </a:r>
            <a:r>
              <a:rPr lang="el-GR" sz="2400" b="0" dirty="0" smtClean="0">
                <a:solidFill>
                  <a:schemeClr val="tx2">
                    <a:lumMod val="75000"/>
                  </a:schemeClr>
                </a:solidFill>
                <a:effectLst/>
                <a:latin typeface="Constantia" pitchFamily="18" charset="0"/>
                <a:cs typeface="Times New Roman" pitchFamily="18" charset="0"/>
              </a:rPr>
              <a:t>σημαντικές    μεταβλητές    που    επηρεάζουν    το   κόστος. </a:t>
            </a:r>
            <a:endParaRPr lang="en-US" sz="2400" b="0" dirty="0">
              <a:solidFill>
                <a:schemeClr val="tx2">
                  <a:lumMod val="75000"/>
                </a:schemeClr>
              </a:solidFill>
              <a:effectLst/>
              <a:latin typeface="Constantia" pitchFamily="18" charset="0"/>
              <a:cs typeface="Times New Roman" pitchFamily="18" charset="0"/>
            </a:endParaRPr>
          </a:p>
        </p:txBody>
      </p:sp>
      <p:sp>
        <p:nvSpPr>
          <p:cNvPr id="3" name="Subtitle 2"/>
          <p:cNvSpPr>
            <a:spLocks noGrp="1"/>
          </p:cNvSpPr>
          <p:nvPr>
            <p:ph type="subTitle" idx="1"/>
          </p:nvPr>
        </p:nvSpPr>
        <p:spPr>
          <a:xfrm>
            <a:off x="500034" y="3786190"/>
            <a:ext cx="7715304" cy="2143140"/>
          </a:xfrm>
        </p:spPr>
        <p:txBody>
          <a:bodyPr>
            <a:normAutofit/>
          </a:bodyPr>
          <a:lstStyle/>
          <a:p>
            <a:pPr lvl="0" algn="just"/>
            <a:r>
              <a:rPr lang="en-US" sz="2800" i="1" u="sng" dirty="0" err="1">
                <a:solidFill>
                  <a:srgbClr val="002060"/>
                </a:solidFill>
                <a:latin typeface="Constantia" pitchFamily="18" charset="0"/>
                <a:cs typeface="Times New Roman" panose="02020603050405020304" pitchFamily="18" charset="0"/>
              </a:rPr>
              <a:t>Το</a:t>
            </a:r>
            <a:r>
              <a:rPr lang="en-US" sz="2800" i="1" u="sng" dirty="0">
                <a:solidFill>
                  <a:srgbClr val="002060"/>
                </a:solidFill>
                <a:latin typeface="Constantia" pitchFamily="18" charset="0"/>
                <a:cs typeface="Times New Roman" panose="02020603050405020304" pitchFamily="18" charset="0"/>
              </a:rPr>
              <a:t> </a:t>
            </a:r>
            <a:r>
              <a:rPr lang="en-US" sz="2800" i="1" u="sng" dirty="0" err="1">
                <a:solidFill>
                  <a:srgbClr val="002060"/>
                </a:solidFill>
                <a:latin typeface="Constantia" pitchFamily="18" charset="0"/>
                <a:cs typeface="Times New Roman" panose="02020603050405020304" pitchFamily="18" charset="0"/>
              </a:rPr>
              <a:t>κόστος</a:t>
            </a:r>
            <a:r>
              <a:rPr lang="en-US" sz="2800" i="1" u="sng" dirty="0">
                <a:solidFill>
                  <a:srgbClr val="002060"/>
                </a:solidFill>
                <a:latin typeface="Constantia" pitchFamily="18" charset="0"/>
                <a:cs typeface="Times New Roman" panose="02020603050405020304" pitchFamily="18" charset="0"/>
              </a:rPr>
              <a:t> </a:t>
            </a:r>
            <a:r>
              <a:rPr lang="en-US" sz="2800" i="1" u="sng" dirty="0" err="1" smtClean="0">
                <a:solidFill>
                  <a:srgbClr val="002060"/>
                </a:solidFill>
                <a:latin typeface="Constantia" pitchFamily="18" charset="0"/>
                <a:cs typeface="Times New Roman" panose="02020603050405020304" pitchFamily="18" charset="0"/>
              </a:rPr>
              <a:t>κεφαλαίου</a:t>
            </a:r>
            <a:endParaRPr lang="el-GR" i="1" u="sng" dirty="0" smtClean="0">
              <a:solidFill>
                <a:srgbClr val="002060"/>
              </a:solidFill>
              <a:latin typeface="Constantia" pitchFamily="18" charset="0"/>
              <a:cs typeface="Times New Roman" panose="02020603050405020304" pitchFamily="18" charset="0"/>
            </a:endParaRPr>
          </a:p>
          <a:p>
            <a:pPr lvl="0" algn="just"/>
            <a:r>
              <a:rPr lang="el-GR" sz="2400" dirty="0" smtClean="0">
                <a:solidFill>
                  <a:schemeClr val="tx2">
                    <a:lumMod val="75000"/>
                  </a:schemeClr>
                </a:solidFill>
                <a:latin typeface="Constantia" pitchFamily="18" charset="0"/>
                <a:cs typeface="Times New Roman" panose="02020603050405020304" pitchFamily="18" charset="0"/>
              </a:rPr>
              <a:t>Ορισμένα </a:t>
            </a:r>
            <a:r>
              <a:rPr lang="el-GR" sz="2400" dirty="0">
                <a:solidFill>
                  <a:schemeClr val="tx2">
                    <a:lumMod val="75000"/>
                  </a:schemeClr>
                </a:solidFill>
                <a:latin typeface="Constantia" pitchFamily="18" charset="0"/>
                <a:cs typeface="Times New Roman" panose="02020603050405020304" pitchFamily="18" charset="0"/>
              </a:rPr>
              <a:t>μοντέλα,  δεν λαμβάνουν υπόψη </a:t>
            </a:r>
            <a:r>
              <a:rPr lang="el-GR" sz="2400" dirty="0" smtClean="0">
                <a:solidFill>
                  <a:schemeClr val="tx2">
                    <a:lumMod val="75000"/>
                  </a:schemeClr>
                </a:solidFill>
                <a:latin typeface="Constantia" pitchFamily="18" charset="0"/>
                <a:cs typeface="Times New Roman" panose="02020603050405020304" pitchFamily="18" charset="0"/>
              </a:rPr>
              <a:t>το </a:t>
            </a:r>
            <a:r>
              <a:rPr lang="el-GR" sz="2400" i="1" dirty="0" smtClean="0">
                <a:solidFill>
                  <a:schemeClr val="tx2">
                    <a:lumMod val="75000"/>
                  </a:schemeClr>
                </a:solidFill>
                <a:latin typeface="Constantia" pitchFamily="18" charset="0"/>
                <a:cs typeface="Times New Roman" panose="02020603050405020304" pitchFamily="18" charset="0"/>
              </a:rPr>
              <a:t> </a:t>
            </a:r>
            <a:r>
              <a:rPr lang="el-GR" sz="2400" dirty="0">
                <a:solidFill>
                  <a:schemeClr val="tx2">
                    <a:lumMod val="75000"/>
                  </a:schemeClr>
                </a:solidFill>
                <a:latin typeface="Constantia" pitchFamily="18" charset="0"/>
                <a:cs typeface="Times New Roman" panose="02020603050405020304" pitchFamily="18" charset="0"/>
              </a:rPr>
              <a:t>κόστος </a:t>
            </a:r>
            <a:r>
              <a:rPr lang="el-GR" sz="2400" dirty="0" smtClean="0">
                <a:solidFill>
                  <a:schemeClr val="tx2">
                    <a:lumMod val="75000"/>
                  </a:schemeClr>
                </a:solidFill>
                <a:latin typeface="Constantia" pitchFamily="18" charset="0"/>
                <a:cs typeface="Times New Roman" panose="02020603050405020304" pitchFamily="18" charset="0"/>
              </a:rPr>
              <a:t>κεφαλαίου</a:t>
            </a:r>
            <a:r>
              <a:rPr lang="el-GR" sz="2400" dirty="0">
                <a:solidFill>
                  <a:schemeClr val="tx2">
                    <a:lumMod val="75000"/>
                  </a:schemeClr>
                </a:solidFill>
                <a:latin typeface="Constantia" pitchFamily="18" charset="0"/>
                <a:cs typeface="Times New Roman" panose="02020603050405020304" pitchFamily="18" charset="0"/>
              </a:rPr>
              <a:t>, ενώ  οι οικονομολόγοι στο σύνολο τους συμφωνούν ότι το κόστος των επενδυμένων κεφαλαίων που συνδέονται με τα έργα πρέπει να λαμβάνεται υπόψη</a:t>
            </a:r>
            <a:r>
              <a:rPr lang="el-GR" sz="2400" dirty="0" smtClean="0">
                <a:solidFill>
                  <a:schemeClr val="tx2">
                    <a:lumMod val="75000"/>
                  </a:schemeClr>
                </a:solidFill>
                <a:latin typeface="Constantia" pitchFamily="18" charset="0"/>
                <a:cs typeface="Times New Roman" panose="02020603050405020304" pitchFamily="18" charset="0"/>
              </a:rPr>
              <a:t>.</a:t>
            </a:r>
          </a:p>
          <a:p>
            <a:pPr lvl="0" algn="just"/>
            <a:endParaRPr lang="en-US" dirty="0"/>
          </a:p>
        </p:txBody>
      </p:sp>
    </p:spTree>
    <p:extLst>
      <p:ext uri="{BB962C8B-B14F-4D97-AF65-F5344CB8AC3E}">
        <p14:creationId xmlns:p14="http://schemas.microsoft.com/office/powerpoint/2010/main" xmlns="" val="9758381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142984"/>
            <a:ext cx="7643866" cy="1470025"/>
          </a:xfrm>
        </p:spPr>
        <p:txBody>
          <a:bodyPr>
            <a:noAutofit/>
          </a:bodyPr>
          <a:lstStyle/>
          <a:p>
            <a:pPr algn="l"/>
            <a:r>
              <a:rPr lang="en-US" sz="2400" i="1" u="sng" dirty="0" err="1" smtClean="0">
                <a:solidFill>
                  <a:srgbClr val="002060"/>
                </a:solidFill>
                <a:latin typeface="Constantia" pitchFamily="18" charset="0"/>
                <a:cs typeface="Times New Roman" pitchFamily="18" charset="0"/>
              </a:rPr>
              <a:t>Μεθοδολογία</a:t>
            </a:r>
            <a:r>
              <a:rPr lang="en-US" sz="2400" i="1" u="sng" dirty="0" smtClean="0">
                <a:solidFill>
                  <a:srgbClr val="002060"/>
                </a:solidFill>
                <a:latin typeface="Constantia" pitchFamily="18" charset="0"/>
                <a:cs typeface="Times New Roman" pitchFamily="18" charset="0"/>
              </a:rPr>
              <a:t> </a:t>
            </a:r>
            <a:r>
              <a:rPr lang="en-US" sz="2400" i="1" u="sng" dirty="0" err="1" smtClean="0">
                <a:solidFill>
                  <a:srgbClr val="002060"/>
                </a:solidFill>
                <a:latin typeface="Constantia" pitchFamily="18" charset="0"/>
                <a:cs typeface="Times New Roman" pitchFamily="18" charset="0"/>
              </a:rPr>
              <a:t>κοστολόγησης</a:t>
            </a:r>
            <a:r>
              <a:rPr lang="en-US" sz="2400" i="1" u="sng" dirty="0" smtClean="0">
                <a:solidFill>
                  <a:srgbClr val="002060"/>
                </a:solidFill>
                <a:latin typeface="Constantia" pitchFamily="18" charset="0"/>
                <a:cs typeface="Times New Roman" pitchFamily="18" charset="0"/>
              </a:rPr>
              <a:t/>
            </a:r>
            <a:br>
              <a:rPr lang="en-US" sz="2400" i="1" u="sng" dirty="0" smtClean="0">
                <a:solidFill>
                  <a:srgbClr val="002060"/>
                </a:solidFill>
                <a:latin typeface="Constantia" pitchFamily="18" charset="0"/>
                <a:cs typeface="Times New Roman" pitchFamily="18" charset="0"/>
              </a:rPr>
            </a:br>
            <a:r>
              <a:rPr lang="el-GR" sz="2400" dirty="0" smtClean="0">
                <a:solidFill>
                  <a:schemeClr val="tx2">
                    <a:lumMod val="75000"/>
                  </a:schemeClr>
                </a:solidFill>
                <a:latin typeface="Constantia" pitchFamily="18" charset="0"/>
                <a:cs typeface="Times New Roman" pitchFamily="18" charset="0"/>
              </a:rPr>
              <a:t>Αδυναμία σύγκρισης εξαε και συμβατικής εκπαίδευσης στο επίπεδο της κόστους λόγω έλλειψης κοινής μεθόδου κοστολόγησης. </a:t>
            </a:r>
            <a:endParaRPr lang="el-GR" sz="2400" dirty="0"/>
          </a:p>
        </p:txBody>
      </p:sp>
      <p:sp>
        <p:nvSpPr>
          <p:cNvPr id="3" name="Subtitle 2"/>
          <p:cNvSpPr>
            <a:spLocks noGrp="1"/>
          </p:cNvSpPr>
          <p:nvPr>
            <p:ph type="subTitle" idx="1"/>
          </p:nvPr>
        </p:nvSpPr>
        <p:spPr>
          <a:xfrm>
            <a:off x="785786" y="3643314"/>
            <a:ext cx="7786742" cy="1752600"/>
          </a:xfrm>
        </p:spPr>
        <p:txBody>
          <a:bodyPr>
            <a:normAutofit/>
          </a:bodyPr>
          <a:lstStyle/>
          <a:p>
            <a:pPr algn="l"/>
            <a:r>
              <a:rPr lang="el-GR" sz="2400" i="1" u="sng" dirty="0" smtClean="0">
                <a:solidFill>
                  <a:srgbClr val="002060"/>
                </a:solidFill>
                <a:latin typeface="Constantia" pitchFamily="18" charset="0"/>
                <a:cs typeface="Times New Roman" pitchFamily="18" charset="0"/>
              </a:rPr>
              <a:t>Τα γενικά  έξοδα και το κρυμμένο κόστος </a:t>
            </a:r>
            <a:r>
              <a:rPr lang="el-GR" sz="2400" dirty="0" smtClean="0">
                <a:solidFill>
                  <a:schemeClr val="accent1">
                    <a:lumMod val="75000"/>
                  </a:schemeClr>
                </a:solidFill>
                <a:latin typeface="Constantia" pitchFamily="18" charset="0"/>
              </a:rPr>
              <a:t/>
            </a:r>
            <a:br>
              <a:rPr lang="el-GR" sz="2400" dirty="0" smtClean="0">
                <a:solidFill>
                  <a:schemeClr val="accent1">
                    <a:lumMod val="75000"/>
                  </a:schemeClr>
                </a:solidFill>
                <a:latin typeface="Constantia" pitchFamily="18" charset="0"/>
              </a:rPr>
            </a:br>
            <a:r>
              <a:rPr lang="el-GR" sz="2400" dirty="0" smtClean="0">
                <a:solidFill>
                  <a:schemeClr val="tx2">
                    <a:lumMod val="75000"/>
                  </a:schemeClr>
                </a:solidFill>
                <a:latin typeface="Constantia" pitchFamily="18" charset="0"/>
                <a:cs typeface="Times New Roman" pitchFamily="18" charset="0"/>
              </a:rPr>
              <a:t>Ο τρόπος  κατανομής των  γενικών εξόδων των</a:t>
            </a:r>
            <a:r>
              <a:rPr lang="en-US" sz="2400" dirty="0" smtClean="0">
                <a:solidFill>
                  <a:schemeClr val="tx2">
                    <a:lumMod val="75000"/>
                  </a:schemeClr>
                </a:solidFill>
                <a:latin typeface="Constantia" pitchFamily="18" charset="0"/>
                <a:cs typeface="Times New Roman" pitchFamily="18" charset="0"/>
              </a:rPr>
              <a:t> </a:t>
            </a:r>
            <a:r>
              <a:rPr lang="el-GR" sz="2400" dirty="0" smtClean="0">
                <a:solidFill>
                  <a:schemeClr val="tx2">
                    <a:lumMod val="75000"/>
                  </a:schemeClr>
                </a:solidFill>
                <a:latin typeface="Constantia" pitchFamily="18" charset="0"/>
                <a:cs typeface="Times New Roman" pitchFamily="18" charset="0"/>
              </a:rPr>
              <a:t>προγραμμάτων εξ  αποστάσεως,  δεν  λαμβάνει  υπόψη  κάποιες  δαπάνες που παραμένου άγνωστες</a:t>
            </a:r>
            <a:endParaRPr lang="el-GR" sz="2400"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214422"/>
            <a:ext cx="7786742" cy="2164800"/>
          </a:xfrm>
        </p:spPr>
        <p:txBody>
          <a:bodyPr>
            <a:normAutofit fontScale="90000"/>
          </a:bodyPr>
          <a:lstStyle/>
          <a:p>
            <a:pPr algn="l"/>
            <a:r>
              <a:rPr lang="en-US" sz="2700" b="0" i="1" u="sng" dirty="0" smtClean="0">
                <a:solidFill>
                  <a:srgbClr val="002060"/>
                </a:solidFill>
                <a:effectLst/>
                <a:latin typeface="Constantia" pitchFamily="18" charset="0"/>
                <a:cs typeface="Times New Roman" pitchFamily="18" charset="0"/>
              </a:rPr>
              <a:t/>
            </a:r>
            <a:br>
              <a:rPr lang="en-US" sz="2700" b="0" i="1" u="sng" dirty="0" smtClean="0">
                <a:solidFill>
                  <a:srgbClr val="002060"/>
                </a:solidFill>
                <a:effectLst/>
                <a:latin typeface="Constantia" pitchFamily="18" charset="0"/>
                <a:cs typeface="Times New Roman" pitchFamily="18" charset="0"/>
              </a:rPr>
            </a:br>
            <a:r>
              <a:rPr lang="en-US" sz="2700" b="0" i="1" u="sng" dirty="0" err="1" smtClean="0">
                <a:solidFill>
                  <a:srgbClr val="002060"/>
                </a:solidFill>
                <a:effectLst/>
                <a:latin typeface="Constantia" pitchFamily="18" charset="0"/>
                <a:cs typeface="Times New Roman" pitchFamily="18" charset="0"/>
              </a:rPr>
              <a:t>Το</a:t>
            </a:r>
            <a:r>
              <a:rPr lang="el-GR" sz="2700" b="0" i="1" u="sng" dirty="0" smtClean="0">
                <a:solidFill>
                  <a:srgbClr val="002060"/>
                </a:solidFill>
                <a:effectLst/>
                <a:latin typeface="Constantia" pitchFamily="18" charset="0"/>
                <a:cs typeface="Times New Roman" pitchFamily="18" charset="0"/>
              </a:rPr>
              <a:t> </a:t>
            </a:r>
            <a:r>
              <a:rPr lang="en-US" sz="2700" b="0" i="1" u="sng" dirty="0" err="1" smtClean="0">
                <a:solidFill>
                  <a:srgbClr val="002060"/>
                </a:solidFill>
                <a:effectLst/>
                <a:latin typeface="Constantia" pitchFamily="18" charset="0"/>
                <a:cs typeface="Times New Roman" pitchFamily="18" charset="0"/>
              </a:rPr>
              <a:t>πρόγραμμα</a:t>
            </a:r>
            <a:r>
              <a:rPr lang="el-GR" sz="2700" b="0" i="1" u="sng" dirty="0" smtClean="0">
                <a:solidFill>
                  <a:srgbClr val="002060"/>
                </a:solidFill>
                <a:effectLst/>
                <a:latin typeface="Constantia" pitchFamily="18" charset="0"/>
                <a:cs typeface="Times New Roman" pitchFamily="18" charset="0"/>
              </a:rPr>
              <a:t> </a:t>
            </a:r>
            <a:r>
              <a:rPr lang="en-US" sz="2700" b="0" i="1" u="sng" dirty="0" err="1" smtClean="0">
                <a:solidFill>
                  <a:srgbClr val="002060"/>
                </a:solidFill>
                <a:effectLst/>
                <a:latin typeface="Constantia" pitchFamily="18" charset="0"/>
                <a:cs typeface="Times New Roman" pitchFamily="18" charset="0"/>
              </a:rPr>
              <a:t>σπουδώ</a:t>
            </a:r>
            <a:r>
              <a:rPr lang="el-GR" sz="2700" b="0" i="1" u="sng" dirty="0" smtClean="0">
                <a:solidFill>
                  <a:srgbClr val="002060"/>
                </a:solidFill>
                <a:effectLst/>
                <a:latin typeface="Constantia" pitchFamily="18" charset="0"/>
                <a:cs typeface="Times New Roman" pitchFamily="18" charset="0"/>
              </a:rPr>
              <a:t>ν</a:t>
            </a:r>
            <a:r>
              <a:rPr lang="el-GR" sz="2700" b="0" i="1" dirty="0" smtClean="0">
                <a:solidFill>
                  <a:srgbClr val="002060"/>
                </a:solidFill>
                <a:effectLst/>
                <a:latin typeface="Constantia" pitchFamily="18" charset="0"/>
                <a:cs typeface="Times New Roman" pitchFamily="18" charset="0"/>
              </a:rPr>
              <a:t> </a:t>
            </a:r>
            <a:r>
              <a:rPr lang="el-GR" sz="2700" i="1" dirty="0">
                <a:solidFill>
                  <a:schemeClr val="accent1">
                    <a:lumMod val="75000"/>
                  </a:schemeClr>
                </a:solidFill>
                <a:latin typeface="Constantia" pitchFamily="18" charset="0"/>
                <a:cs typeface="Times New Roman" pitchFamily="18" charset="0"/>
              </a:rPr>
              <a:t/>
            </a:r>
            <a:br>
              <a:rPr lang="el-GR" sz="2700" i="1" dirty="0">
                <a:solidFill>
                  <a:schemeClr val="accent1">
                    <a:lumMod val="75000"/>
                  </a:schemeClr>
                </a:solidFill>
                <a:latin typeface="Constantia" pitchFamily="18" charset="0"/>
                <a:cs typeface="Times New Roman" pitchFamily="18" charset="0"/>
              </a:rPr>
            </a:br>
            <a:r>
              <a:rPr lang="el-GR" sz="2700" b="0" dirty="0" smtClean="0">
                <a:solidFill>
                  <a:schemeClr val="tx2">
                    <a:lumMod val="75000"/>
                  </a:schemeClr>
                </a:solidFill>
                <a:effectLst/>
                <a:latin typeface="Constantia" pitchFamily="18" charset="0"/>
                <a:cs typeface="Times New Roman" pitchFamily="18" charset="0"/>
              </a:rPr>
              <a:t>Αδυναμία </a:t>
            </a:r>
            <a:r>
              <a:rPr lang="el-GR" sz="2700" b="0" dirty="0">
                <a:solidFill>
                  <a:schemeClr val="tx2">
                    <a:lumMod val="75000"/>
                  </a:schemeClr>
                </a:solidFill>
                <a:effectLst/>
                <a:latin typeface="Constantia" pitchFamily="18" charset="0"/>
                <a:cs typeface="Times New Roman" pitchFamily="18" charset="0"/>
              </a:rPr>
              <a:t>σύγκρισης εξαε και συμβατικής εκπαίδευσης στο επίπεδο </a:t>
            </a:r>
            <a:r>
              <a:rPr lang="el-GR" sz="2700" b="0" dirty="0" smtClean="0">
                <a:solidFill>
                  <a:schemeClr val="tx2">
                    <a:lumMod val="75000"/>
                  </a:schemeClr>
                </a:solidFill>
                <a:effectLst/>
                <a:latin typeface="Constantia" pitchFamily="18" charset="0"/>
                <a:cs typeface="Times New Roman" pitchFamily="18" charset="0"/>
              </a:rPr>
              <a:t> της  κόστους  </a:t>
            </a:r>
            <a:r>
              <a:rPr lang="el-GR" sz="2700" b="0" dirty="0">
                <a:solidFill>
                  <a:schemeClr val="tx2">
                    <a:lumMod val="75000"/>
                  </a:schemeClr>
                </a:solidFill>
                <a:effectLst/>
                <a:latin typeface="Constantia" pitchFamily="18" charset="0"/>
                <a:cs typeface="Times New Roman" pitchFamily="18" charset="0"/>
              </a:rPr>
              <a:t>λόγω </a:t>
            </a:r>
            <a:r>
              <a:rPr lang="el-GR" sz="2700" b="0" dirty="0" smtClean="0">
                <a:solidFill>
                  <a:schemeClr val="tx2">
                    <a:lumMod val="75000"/>
                  </a:schemeClr>
                </a:solidFill>
                <a:effectLst/>
                <a:latin typeface="Constantia" pitchFamily="18" charset="0"/>
                <a:cs typeface="Times New Roman" pitchFamily="18" charset="0"/>
              </a:rPr>
              <a:t>  εξαιρετικής  μεταβλητότητας κοστολόγησης  αναλόγως  της  φύσης  </a:t>
            </a:r>
            <a:r>
              <a:rPr lang="el-GR" sz="2700" b="0" dirty="0">
                <a:solidFill>
                  <a:schemeClr val="tx2">
                    <a:lumMod val="75000"/>
                  </a:schemeClr>
                </a:solidFill>
                <a:effectLst/>
                <a:latin typeface="Constantia" pitchFamily="18" charset="0"/>
                <a:cs typeface="Times New Roman" pitchFamily="18" charset="0"/>
              </a:rPr>
              <a:t>του </a:t>
            </a:r>
            <a:r>
              <a:rPr lang="el-GR" sz="2700" b="0" dirty="0" smtClean="0">
                <a:solidFill>
                  <a:schemeClr val="tx2">
                    <a:lumMod val="75000"/>
                  </a:schemeClr>
                </a:solidFill>
                <a:effectLst/>
                <a:latin typeface="Constantia" pitchFamily="18" charset="0"/>
                <a:cs typeface="Times New Roman" pitchFamily="18" charset="0"/>
              </a:rPr>
              <a:t> προγράμματος σπουδών (αριθμός μαθημάτων, ποιότητα, χρονική διάρκεια  κτλ)</a:t>
            </a:r>
            <a:r>
              <a:rPr lang="el-GR" dirty="0"/>
              <a:t/>
            </a:r>
            <a:br>
              <a:rPr lang="el-GR" dirty="0"/>
            </a:br>
            <a:r>
              <a:rPr lang="el-GR" dirty="0" smtClean="0"/>
              <a:t>     </a:t>
            </a:r>
            <a:endParaRPr lang="en-US" dirty="0"/>
          </a:p>
        </p:txBody>
      </p:sp>
      <p:sp>
        <p:nvSpPr>
          <p:cNvPr id="3" name="Subtitle 2"/>
          <p:cNvSpPr>
            <a:spLocks noGrp="1"/>
          </p:cNvSpPr>
          <p:nvPr>
            <p:ph type="subTitle" idx="1"/>
          </p:nvPr>
        </p:nvSpPr>
        <p:spPr>
          <a:xfrm>
            <a:off x="500034" y="3786190"/>
            <a:ext cx="7643866" cy="2138362"/>
          </a:xfrm>
        </p:spPr>
        <p:txBody>
          <a:bodyPr>
            <a:normAutofit/>
          </a:bodyPr>
          <a:lstStyle/>
          <a:p>
            <a:pPr lvl="0" algn="l"/>
            <a:r>
              <a:rPr lang="en-US" sz="2400" i="1" u="sng" dirty="0" err="1">
                <a:solidFill>
                  <a:srgbClr val="002060"/>
                </a:solidFill>
                <a:latin typeface="Constantia" pitchFamily="18" charset="0"/>
                <a:cs typeface="Times New Roman" pitchFamily="18" charset="0"/>
              </a:rPr>
              <a:t>Χρησιμοποιούμενη</a:t>
            </a:r>
            <a:r>
              <a:rPr lang="en-US" sz="2400" i="1" u="sng" dirty="0">
                <a:solidFill>
                  <a:srgbClr val="002060"/>
                </a:solidFill>
                <a:latin typeface="Constantia" pitchFamily="18" charset="0"/>
                <a:cs typeface="Times New Roman" pitchFamily="18" charset="0"/>
              </a:rPr>
              <a:t> </a:t>
            </a:r>
            <a:r>
              <a:rPr lang="en-US" sz="2400" i="1" u="sng" dirty="0" err="1">
                <a:solidFill>
                  <a:srgbClr val="002060"/>
                </a:solidFill>
                <a:latin typeface="Constantia" pitchFamily="18" charset="0"/>
                <a:cs typeface="Times New Roman" pitchFamily="18" charset="0"/>
              </a:rPr>
              <a:t>τεχνολογία</a:t>
            </a:r>
            <a:r>
              <a:rPr lang="en-US" sz="2400" i="1" u="sng" dirty="0">
                <a:solidFill>
                  <a:srgbClr val="002060"/>
                </a:solidFill>
                <a:latin typeface="Constantia" pitchFamily="18" charset="0"/>
                <a:cs typeface="Times New Roman" pitchFamily="18" charset="0"/>
              </a:rPr>
              <a:t> </a:t>
            </a:r>
            <a:endParaRPr lang="el-GR" sz="2400" i="1" u="sng" dirty="0" smtClean="0">
              <a:solidFill>
                <a:srgbClr val="002060"/>
              </a:solidFill>
              <a:latin typeface="Constantia" pitchFamily="18" charset="0"/>
              <a:cs typeface="Times New Roman" pitchFamily="18" charset="0"/>
            </a:endParaRPr>
          </a:p>
          <a:p>
            <a:pPr lvl="0" algn="just"/>
            <a:r>
              <a:rPr lang="el-GR" sz="2400" dirty="0" smtClean="0">
                <a:solidFill>
                  <a:schemeClr val="tx2">
                    <a:lumMod val="75000"/>
                  </a:schemeClr>
                </a:solidFill>
                <a:latin typeface="Constantia" pitchFamily="18" charset="0"/>
                <a:cs typeface="Times New Roman" pitchFamily="18" charset="0"/>
              </a:rPr>
              <a:t>Το κόστος υλικού και λογισμικού και κυρίως της εργασίας που την υποστηρίζει </a:t>
            </a:r>
            <a:r>
              <a:rPr lang="el-GR" sz="2400" dirty="0">
                <a:solidFill>
                  <a:schemeClr val="tx2">
                    <a:lumMod val="75000"/>
                  </a:schemeClr>
                </a:solidFill>
                <a:latin typeface="Constantia" pitchFamily="18" charset="0"/>
                <a:cs typeface="Times New Roman" pitchFamily="18" charset="0"/>
              </a:rPr>
              <a:t>δημιουργεί  νέους </a:t>
            </a:r>
            <a:r>
              <a:rPr lang="el-GR" sz="2400" dirty="0" smtClean="0">
                <a:solidFill>
                  <a:schemeClr val="tx2">
                    <a:lumMod val="75000"/>
                  </a:schemeClr>
                </a:solidFill>
                <a:latin typeface="Constantia" pitchFamily="18" charset="0"/>
                <a:cs typeface="Times New Roman" pitchFamily="18" charset="0"/>
              </a:rPr>
              <a:t>ρόλους, νέα </a:t>
            </a:r>
            <a:r>
              <a:rPr lang="el-GR" sz="2400" dirty="0">
                <a:solidFill>
                  <a:schemeClr val="tx2">
                    <a:lumMod val="75000"/>
                  </a:schemeClr>
                </a:solidFill>
                <a:latin typeface="Constantia" pitchFamily="18" charset="0"/>
                <a:cs typeface="Times New Roman" pitchFamily="18" charset="0"/>
              </a:rPr>
              <a:t>επίπεδα δεξιοτήτων και </a:t>
            </a:r>
            <a:r>
              <a:rPr lang="el-GR" sz="2400" dirty="0" smtClean="0">
                <a:solidFill>
                  <a:schemeClr val="tx2">
                    <a:lumMod val="75000"/>
                  </a:schemeClr>
                </a:solidFill>
                <a:latin typeface="Constantia" pitchFamily="18" charset="0"/>
                <a:cs typeface="Times New Roman" pitchFamily="18" charset="0"/>
              </a:rPr>
              <a:t>οργανωτικών δομών </a:t>
            </a:r>
            <a:r>
              <a:rPr lang="el-GR" sz="2400" dirty="0">
                <a:solidFill>
                  <a:schemeClr val="tx2">
                    <a:lumMod val="75000"/>
                  </a:schemeClr>
                </a:solidFill>
                <a:latin typeface="Constantia" pitchFamily="18" charset="0"/>
                <a:cs typeface="Times New Roman" pitchFamily="18" charset="0"/>
              </a:rPr>
              <a:t>που οδηγούν σε συγκεκριμένα επίπεδα κόστους</a:t>
            </a:r>
          </a:p>
          <a:p>
            <a:endParaRPr lang="en-US" dirty="0"/>
          </a:p>
        </p:txBody>
      </p:sp>
    </p:spTree>
    <p:extLst>
      <p:ext uri="{BB962C8B-B14F-4D97-AF65-F5344CB8AC3E}">
        <p14:creationId xmlns:p14="http://schemas.microsoft.com/office/powerpoint/2010/main" xmlns="" val="107657348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500042"/>
            <a:ext cx="8286808" cy="1828800"/>
          </a:xfrm>
        </p:spPr>
        <p:txBody>
          <a:bodyPr>
            <a:noAutofit/>
          </a:bodyPr>
          <a:lstStyle/>
          <a:p>
            <a:pPr algn="l"/>
            <a:r>
              <a:rPr lang="en-US" sz="2400" b="0" i="1" u="sng" dirty="0" smtClean="0">
                <a:solidFill>
                  <a:srgbClr val="002060"/>
                </a:solidFill>
                <a:latin typeface="Constantia" pitchFamily="18" charset="0"/>
                <a:cs typeface="Times New Roman" pitchFamily="18" charset="0"/>
              </a:rPr>
              <a:t>Η</a:t>
            </a:r>
            <a:r>
              <a:rPr lang="el-GR" sz="2400" b="0" i="1" u="sng" dirty="0" smtClean="0">
                <a:solidFill>
                  <a:srgbClr val="002060"/>
                </a:solidFill>
                <a:latin typeface="Constantia" pitchFamily="18" charset="0"/>
                <a:cs typeface="Times New Roman" pitchFamily="18" charset="0"/>
              </a:rPr>
              <a:t> </a:t>
            </a:r>
            <a:r>
              <a:rPr lang="en-US" sz="2400" b="0" i="1" u="sng" dirty="0" err="1" smtClean="0">
                <a:solidFill>
                  <a:srgbClr val="002060"/>
                </a:solidFill>
                <a:latin typeface="Constantia" pitchFamily="18" charset="0"/>
                <a:cs typeface="Times New Roman" pitchFamily="18" charset="0"/>
              </a:rPr>
              <a:t>φύση</a:t>
            </a:r>
            <a:r>
              <a:rPr lang="el-GR" sz="2400" b="0" i="1" u="sng" dirty="0" smtClean="0">
                <a:solidFill>
                  <a:srgbClr val="002060"/>
                </a:solidFill>
                <a:latin typeface="Constantia" pitchFamily="18" charset="0"/>
                <a:cs typeface="Times New Roman" pitchFamily="18" charset="0"/>
              </a:rPr>
              <a:t>  </a:t>
            </a:r>
            <a:r>
              <a:rPr lang="en-US" sz="2400" b="0" i="1" u="sng" dirty="0" err="1" smtClean="0">
                <a:solidFill>
                  <a:srgbClr val="002060"/>
                </a:solidFill>
                <a:latin typeface="Constantia" pitchFamily="18" charset="0"/>
                <a:cs typeface="Times New Roman" pitchFamily="18" charset="0"/>
              </a:rPr>
              <a:t>της</a:t>
            </a:r>
            <a:r>
              <a:rPr lang="el-GR" sz="2400" b="0" i="1" u="sng" dirty="0" smtClean="0">
                <a:solidFill>
                  <a:srgbClr val="002060"/>
                </a:solidFill>
                <a:latin typeface="Constantia" pitchFamily="18" charset="0"/>
                <a:cs typeface="Times New Roman" pitchFamily="18" charset="0"/>
              </a:rPr>
              <a:t>  </a:t>
            </a:r>
            <a:r>
              <a:rPr lang="en-US" sz="2400" b="0" i="1" u="sng" dirty="0" err="1" smtClean="0">
                <a:solidFill>
                  <a:srgbClr val="002060"/>
                </a:solidFill>
                <a:latin typeface="Constantia" pitchFamily="18" charset="0"/>
                <a:cs typeface="Times New Roman" pitchFamily="18" charset="0"/>
              </a:rPr>
              <a:t>εργασίας</a:t>
            </a:r>
            <a:r>
              <a:rPr lang="el-GR" sz="2400" b="0" dirty="0">
                <a:solidFill>
                  <a:schemeClr val="accent1">
                    <a:lumMod val="75000"/>
                  </a:schemeClr>
                </a:solidFill>
                <a:latin typeface="Constantia" pitchFamily="18" charset="0"/>
                <a:cs typeface="Times New Roman" pitchFamily="18" charset="0"/>
              </a:rPr>
              <a:t/>
            </a:r>
            <a:br>
              <a:rPr lang="el-GR" sz="2400" b="0" dirty="0">
                <a:solidFill>
                  <a:schemeClr val="accent1">
                    <a:lumMod val="75000"/>
                  </a:schemeClr>
                </a:solidFill>
                <a:latin typeface="Constantia" pitchFamily="18" charset="0"/>
                <a:cs typeface="Times New Roman" pitchFamily="18" charset="0"/>
              </a:rPr>
            </a:br>
            <a:r>
              <a:rPr lang="el-GR" sz="2400" dirty="0" smtClean="0">
                <a:solidFill>
                  <a:schemeClr val="tx2">
                    <a:lumMod val="75000"/>
                  </a:schemeClr>
                </a:solidFill>
                <a:latin typeface="Constantia" pitchFamily="18" charset="0"/>
              </a:rPr>
              <a:t>Η φύση της σύμβασης για ακαδημαϊκή και υποστηρικτική   εργασία   αποτελεί   καθοριστικό   παράγοντα   για   τον προσδιορισμό  του  κόστους </a:t>
            </a:r>
            <a:endParaRPr lang="en-US" sz="2400" b="0" dirty="0">
              <a:solidFill>
                <a:schemeClr val="tx2">
                  <a:lumMod val="75000"/>
                </a:schemeClr>
              </a:solidFill>
              <a:effectLst/>
              <a:latin typeface="Constantia" pitchFamily="18" charset="0"/>
              <a:cs typeface="Times New Roman" pitchFamily="18" charset="0"/>
            </a:endParaRPr>
          </a:p>
        </p:txBody>
      </p:sp>
      <p:sp>
        <p:nvSpPr>
          <p:cNvPr id="3" name="Subtitle 2"/>
          <p:cNvSpPr>
            <a:spLocks noGrp="1"/>
          </p:cNvSpPr>
          <p:nvPr>
            <p:ph type="subTitle" idx="1"/>
          </p:nvPr>
        </p:nvSpPr>
        <p:spPr>
          <a:xfrm>
            <a:off x="428596" y="2643182"/>
            <a:ext cx="7854696" cy="1728000"/>
          </a:xfrm>
        </p:spPr>
        <p:txBody>
          <a:bodyPr>
            <a:normAutofit fontScale="92500" lnSpcReduction="20000"/>
          </a:bodyPr>
          <a:lstStyle/>
          <a:p>
            <a:pPr algn="l"/>
            <a:r>
              <a:rPr lang="en-US" sz="2600" i="1" u="sng" dirty="0" err="1">
                <a:solidFill>
                  <a:schemeClr val="tx2">
                    <a:lumMod val="75000"/>
                  </a:schemeClr>
                </a:solidFill>
                <a:latin typeface="Constantia" pitchFamily="18" charset="0"/>
                <a:cs typeface="Times New Roman" pitchFamily="18" charset="0"/>
              </a:rPr>
              <a:t>Ατομικό</a:t>
            </a:r>
            <a:r>
              <a:rPr lang="en-US" sz="2600" i="1" u="sng" dirty="0">
                <a:solidFill>
                  <a:schemeClr val="tx2">
                    <a:lumMod val="75000"/>
                  </a:schemeClr>
                </a:solidFill>
                <a:latin typeface="Constantia" pitchFamily="18" charset="0"/>
                <a:cs typeface="Times New Roman" pitchFamily="18" charset="0"/>
              </a:rPr>
              <a:t> </a:t>
            </a:r>
            <a:r>
              <a:rPr lang="el-GR" sz="2600" i="1" u="sng" dirty="0" smtClean="0">
                <a:solidFill>
                  <a:schemeClr val="tx2">
                    <a:lumMod val="75000"/>
                  </a:schemeClr>
                </a:solidFill>
                <a:latin typeface="Constantia" pitchFamily="18" charset="0"/>
                <a:cs typeface="Times New Roman" pitchFamily="18" charset="0"/>
              </a:rPr>
              <a:t>,</a:t>
            </a:r>
            <a:r>
              <a:rPr lang="en-US" sz="2600" i="1" u="sng" dirty="0" smtClean="0">
                <a:solidFill>
                  <a:schemeClr val="tx2">
                    <a:lumMod val="75000"/>
                  </a:schemeClr>
                </a:solidFill>
                <a:latin typeface="Constantia" pitchFamily="18" charset="0"/>
                <a:cs typeface="Times New Roman" pitchFamily="18" charset="0"/>
              </a:rPr>
              <a:t> </a:t>
            </a:r>
            <a:r>
              <a:rPr lang="en-US" sz="2600" i="1" u="sng" dirty="0" err="1">
                <a:solidFill>
                  <a:schemeClr val="tx2">
                    <a:lumMod val="75000"/>
                  </a:schemeClr>
                </a:solidFill>
                <a:latin typeface="Constantia" pitchFamily="18" charset="0"/>
                <a:cs typeface="Times New Roman" pitchFamily="18" charset="0"/>
              </a:rPr>
              <a:t>ιδιωτικό</a:t>
            </a:r>
            <a:r>
              <a:rPr lang="en-US" sz="2600" i="1" u="sng" dirty="0">
                <a:solidFill>
                  <a:schemeClr val="tx2">
                    <a:lumMod val="75000"/>
                  </a:schemeClr>
                </a:solidFill>
                <a:latin typeface="Constantia" pitchFamily="18" charset="0"/>
                <a:cs typeface="Times New Roman" pitchFamily="18" charset="0"/>
              </a:rPr>
              <a:t> και </a:t>
            </a:r>
            <a:r>
              <a:rPr lang="en-US" sz="2600" i="1" u="sng" dirty="0" err="1">
                <a:solidFill>
                  <a:schemeClr val="tx2">
                    <a:lumMod val="75000"/>
                  </a:schemeClr>
                </a:solidFill>
                <a:latin typeface="Constantia" pitchFamily="18" charset="0"/>
                <a:cs typeface="Times New Roman" pitchFamily="18" charset="0"/>
              </a:rPr>
              <a:t>κρατικό</a:t>
            </a:r>
            <a:r>
              <a:rPr lang="en-US" sz="2600" i="1" u="sng" dirty="0">
                <a:solidFill>
                  <a:schemeClr val="tx2">
                    <a:lumMod val="75000"/>
                  </a:schemeClr>
                </a:solidFill>
                <a:latin typeface="Constantia" pitchFamily="18" charset="0"/>
                <a:cs typeface="Times New Roman" pitchFamily="18" charset="0"/>
              </a:rPr>
              <a:t>  κόστος</a:t>
            </a:r>
            <a:endParaRPr lang="el-GR" sz="2600" i="1" u="sng" dirty="0">
              <a:solidFill>
                <a:schemeClr val="tx2">
                  <a:lumMod val="75000"/>
                </a:schemeClr>
              </a:solidFill>
              <a:latin typeface="Constantia" pitchFamily="18" charset="0"/>
              <a:cs typeface="Times New Roman" pitchFamily="18" charset="0"/>
            </a:endParaRPr>
          </a:p>
          <a:p>
            <a:pPr lvl="0" algn="just"/>
            <a:r>
              <a:rPr lang="el-GR" sz="2600" dirty="0" smtClean="0">
                <a:solidFill>
                  <a:schemeClr val="tx2">
                    <a:lumMod val="75000"/>
                  </a:schemeClr>
                </a:solidFill>
                <a:latin typeface="Constantia" pitchFamily="18" charset="0"/>
                <a:cs typeface="Times New Roman" pitchFamily="18" charset="0"/>
              </a:rPr>
              <a:t>Αδυναμία </a:t>
            </a:r>
            <a:r>
              <a:rPr lang="el-GR" sz="2600" dirty="0">
                <a:solidFill>
                  <a:schemeClr val="tx2">
                    <a:lumMod val="75000"/>
                  </a:schemeClr>
                </a:solidFill>
                <a:latin typeface="Constantia" pitchFamily="18" charset="0"/>
                <a:cs typeface="Times New Roman" pitchFamily="18" charset="0"/>
              </a:rPr>
              <a:t>παροχής ενώ ενιαίου μοντέλου κοστολόγησης στην εξαε γιατί υπάρχουν διάφορες μορφές κόστους </a:t>
            </a:r>
            <a:r>
              <a:rPr lang="el-GR" sz="2600" dirty="0" smtClean="0">
                <a:solidFill>
                  <a:schemeClr val="tx2">
                    <a:lumMod val="75000"/>
                  </a:schemeClr>
                </a:solidFill>
                <a:latin typeface="Constantia" pitchFamily="18" charset="0"/>
                <a:cs typeface="Times New Roman" pitchFamily="18" charset="0"/>
              </a:rPr>
              <a:t>      (</a:t>
            </a:r>
            <a:r>
              <a:rPr lang="el-GR" sz="2600" dirty="0">
                <a:solidFill>
                  <a:schemeClr val="tx2">
                    <a:lumMod val="75000"/>
                  </a:schemeClr>
                </a:solidFill>
                <a:latin typeface="Constantia" pitchFamily="18" charset="0"/>
                <a:cs typeface="Times New Roman" pitchFamily="18" charset="0"/>
              </a:rPr>
              <a:t>π.χ. ατομικό ή ιδιωτικό </a:t>
            </a:r>
            <a:r>
              <a:rPr lang="el-GR" sz="2600" dirty="0" smtClean="0">
                <a:solidFill>
                  <a:schemeClr val="tx2">
                    <a:lumMod val="75000"/>
                  </a:schemeClr>
                </a:solidFill>
                <a:latin typeface="Constantia" pitchFamily="18" charset="0"/>
                <a:cs typeface="Times New Roman" pitchFamily="18" charset="0"/>
              </a:rPr>
              <a:t>κόστος που διακρίνεται σε  </a:t>
            </a:r>
            <a:r>
              <a:rPr lang="el-GR" sz="2600" dirty="0">
                <a:solidFill>
                  <a:schemeClr val="tx2">
                    <a:lumMod val="75000"/>
                  </a:schemeClr>
                </a:solidFill>
                <a:latin typeface="Constantia" pitchFamily="18" charset="0"/>
                <a:cs typeface="Times New Roman" pitchFamily="18" charset="0"/>
              </a:rPr>
              <a:t>άμεσο </a:t>
            </a:r>
            <a:r>
              <a:rPr lang="el-GR" sz="2600" dirty="0" smtClean="0">
                <a:solidFill>
                  <a:schemeClr val="tx2">
                    <a:lumMod val="75000"/>
                  </a:schemeClr>
                </a:solidFill>
                <a:latin typeface="Constantia" pitchFamily="18" charset="0"/>
                <a:cs typeface="Times New Roman" pitchFamily="18" charset="0"/>
              </a:rPr>
              <a:t>και  έμμεσο, και στο κρατικό κόστος).</a:t>
            </a:r>
            <a:endParaRPr lang="el-GR" sz="2600" dirty="0">
              <a:solidFill>
                <a:schemeClr val="tx2">
                  <a:lumMod val="75000"/>
                </a:schemeClr>
              </a:solidFill>
              <a:latin typeface="Constantia" pitchFamily="18" charset="0"/>
              <a:cs typeface="Times New Roman" pitchFamily="18" charset="0"/>
            </a:endParaRPr>
          </a:p>
          <a:p>
            <a:endParaRPr lang="en-US" dirty="0"/>
          </a:p>
        </p:txBody>
      </p:sp>
      <p:sp>
        <p:nvSpPr>
          <p:cNvPr id="4" name="Title 1"/>
          <p:cNvSpPr txBox="1">
            <a:spLocks/>
          </p:cNvSpPr>
          <p:nvPr/>
        </p:nvSpPr>
        <p:spPr>
          <a:xfrm>
            <a:off x="428596" y="4572008"/>
            <a:ext cx="7715304" cy="157163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i="1" u="sng" strike="noStrike" kern="1200" cap="none" spc="0" normalizeH="0" baseline="0" noProof="0" dirty="0" err="1" smtClean="0">
                <a:ln>
                  <a:noFill/>
                </a:ln>
                <a:solidFill>
                  <a:srgbClr val="002060"/>
                </a:solidFill>
                <a:uLnTx/>
                <a:uFillTx/>
                <a:latin typeface="Constantia" pitchFamily="18" charset="0"/>
                <a:ea typeface="+mj-ea"/>
                <a:cs typeface="Times New Roman" pitchFamily="18" charset="0"/>
              </a:rPr>
              <a:t>Διεθνές</a:t>
            </a:r>
            <a:r>
              <a:rPr lang="el-GR" sz="2400" i="1" u="sng" dirty="0" smtClean="0">
                <a:solidFill>
                  <a:srgbClr val="002060"/>
                </a:solidFill>
                <a:latin typeface="Constantia" pitchFamily="18" charset="0"/>
                <a:ea typeface="+mj-ea"/>
                <a:cs typeface="Times New Roman" pitchFamily="18" charset="0"/>
              </a:rPr>
              <a:t> </a:t>
            </a:r>
            <a:r>
              <a:rPr kumimoji="0" lang="en-US" sz="2400" i="1" u="sng" strike="noStrike" kern="1200" cap="none" spc="0" normalizeH="0" baseline="0" noProof="0" dirty="0" err="1" smtClean="0">
                <a:ln>
                  <a:noFill/>
                </a:ln>
                <a:solidFill>
                  <a:srgbClr val="002060"/>
                </a:solidFill>
                <a:uLnTx/>
                <a:uFillTx/>
                <a:latin typeface="Constantia" pitchFamily="18" charset="0"/>
                <a:ea typeface="+mj-ea"/>
                <a:cs typeface="Times New Roman" pitchFamily="18" charset="0"/>
              </a:rPr>
              <a:t>περιβάλλον</a:t>
            </a:r>
            <a:endParaRPr kumimoji="0" lang="el-GR" sz="2400" i="1" u="sng" strike="noStrike" kern="1200" cap="none" spc="0" normalizeH="0" baseline="0" noProof="0" dirty="0" smtClean="0">
              <a:ln>
                <a:noFill/>
              </a:ln>
              <a:solidFill>
                <a:srgbClr val="002060"/>
              </a:solidFill>
              <a:uLnTx/>
              <a:uFillTx/>
              <a:latin typeface="Constantia"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l-GR" sz="2400" i="0" u="none" strike="noStrike" kern="1200" cap="none" spc="0" normalizeH="0" baseline="0" noProof="0" dirty="0" smtClean="0">
                <a:ln>
                  <a:noFill/>
                </a:ln>
                <a:solidFill>
                  <a:schemeClr val="tx2">
                    <a:lumMod val="75000"/>
                  </a:schemeClr>
                </a:solidFill>
                <a:uLnTx/>
                <a:uFillTx/>
                <a:latin typeface="Constantia" pitchFamily="18" charset="0"/>
                <a:ea typeface="+mj-ea"/>
                <a:cs typeface="Times New Roman" pitchFamily="18" charset="0"/>
              </a:rPr>
              <a:t>Ποικιλομορφία κοινωνικό-οικονομικών συνθηκών στις οποίες αναπτύσσονται προγράμματα εξαε με διαφορετικό κόστος</a:t>
            </a:r>
            <a:r>
              <a:rPr kumimoji="0" lang="el-GR" sz="2400" i="0" u="none" strike="noStrike" kern="1200" cap="none" spc="0" normalizeH="0" noProof="0" dirty="0" smtClean="0">
                <a:ln>
                  <a:noFill/>
                </a:ln>
                <a:solidFill>
                  <a:schemeClr val="tx2">
                    <a:lumMod val="75000"/>
                  </a:schemeClr>
                </a:solidFill>
                <a:uLnTx/>
                <a:uFillTx/>
                <a:latin typeface="Constantia" pitchFamily="18" charset="0"/>
                <a:ea typeface="+mj-ea"/>
                <a:cs typeface="Times New Roman" pitchFamily="18" charset="0"/>
              </a:rPr>
              <a:t> από χώρα σε χώρα</a:t>
            </a:r>
            <a:r>
              <a:rPr kumimoji="0" lang="el-GR" sz="2400" i="0" u="none" strike="noStrike" kern="1200" cap="none" spc="0" normalizeH="0" baseline="0" noProof="0" dirty="0" smtClean="0">
                <a:ln>
                  <a:noFill/>
                </a:ln>
                <a:solidFill>
                  <a:schemeClr val="tx2">
                    <a:lumMod val="75000"/>
                  </a:schemeClr>
                </a:solidFill>
                <a:uLnTx/>
                <a:uFillTx/>
                <a:latin typeface="Constantia" pitchFamily="18" charset="0"/>
                <a:ea typeface="+mj-ea"/>
                <a:cs typeface="Times New Roman" pitchFamily="18" charset="0"/>
              </a:rPr>
              <a:t> </a:t>
            </a:r>
            <a:endParaRPr kumimoji="0" lang="en-US" sz="2400" i="0" u="none" strike="noStrike" kern="1200" cap="none" spc="0" normalizeH="0" baseline="0" noProof="0" dirty="0">
              <a:ln>
                <a:noFill/>
              </a:ln>
              <a:solidFill>
                <a:schemeClr val="tx2">
                  <a:lumMod val="75000"/>
                </a:schemeClr>
              </a:solidFill>
              <a:uLnTx/>
              <a:uFillTx/>
              <a:latin typeface="Constantia" pitchFamily="18" charset="0"/>
              <a:ea typeface="+mj-ea"/>
              <a:cs typeface="Times New Roman" pitchFamily="18" charset="0"/>
            </a:endParaRPr>
          </a:p>
        </p:txBody>
      </p:sp>
    </p:spTree>
    <p:extLst>
      <p:ext uri="{BB962C8B-B14F-4D97-AF65-F5344CB8AC3E}">
        <p14:creationId xmlns:p14="http://schemas.microsoft.com/office/powerpoint/2010/main" xmlns="" val="174234271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linds(horizontal)">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42852"/>
            <a:ext cx="7772400" cy="1285884"/>
          </a:xfrm>
        </p:spPr>
        <p:txBody>
          <a:bodyPr>
            <a:normAutofit/>
          </a:bodyPr>
          <a:lstStyle/>
          <a:p>
            <a:r>
              <a:rPr lang="el-GR" sz="3000" dirty="0" smtClean="0">
                <a:solidFill>
                  <a:schemeClr val="tx2">
                    <a:lumMod val="75000"/>
                  </a:schemeClr>
                </a:solidFill>
                <a:latin typeface="Constantia" pitchFamily="18" charset="0"/>
              </a:rPr>
              <a:t>Η σημασία της ηλεκτρονικής εκπαίδευσης στο σύγχρονο περιβάλλον</a:t>
            </a:r>
            <a:endParaRPr lang="el-GR" sz="3000" dirty="0">
              <a:solidFill>
                <a:schemeClr val="tx2">
                  <a:lumMod val="75000"/>
                </a:schemeClr>
              </a:solidFill>
              <a:latin typeface="Constantia" pitchFamily="18" charset="0"/>
            </a:endParaRPr>
          </a:p>
        </p:txBody>
      </p:sp>
      <p:sp>
        <p:nvSpPr>
          <p:cNvPr id="3" name="Subtitle 2"/>
          <p:cNvSpPr>
            <a:spLocks noGrp="1"/>
          </p:cNvSpPr>
          <p:nvPr>
            <p:ph type="subTitle" idx="1"/>
          </p:nvPr>
        </p:nvSpPr>
        <p:spPr>
          <a:xfrm>
            <a:off x="642910" y="1500174"/>
            <a:ext cx="8001056" cy="4786346"/>
          </a:xfrm>
        </p:spPr>
        <p:txBody>
          <a:bodyPr>
            <a:normAutofit fontScale="92500" lnSpcReduction="20000"/>
          </a:bodyPr>
          <a:lstStyle/>
          <a:p>
            <a:pPr algn="just">
              <a:buFont typeface="Arial" pitchFamily="34" charset="0"/>
              <a:buChar char="•"/>
            </a:pPr>
            <a:r>
              <a:rPr lang="el-GR" sz="2600" dirty="0" smtClean="0">
                <a:latin typeface="Constantia" pitchFamily="18" charset="0"/>
              </a:rPr>
              <a:t> </a:t>
            </a:r>
            <a:r>
              <a:rPr lang="el-GR" sz="2600" dirty="0" smtClean="0">
                <a:solidFill>
                  <a:schemeClr val="tx2">
                    <a:lumMod val="75000"/>
                  </a:schemeClr>
                </a:solidFill>
                <a:latin typeface="Constantia" pitchFamily="18" charset="0"/>
              </a:rPr>
              <a:t>Η αναμφισβήτητα κυριάρχια της ηλεκτρονικής εκπαίδευσης στο παρόν και στο μέλλον</a:t>
            </a:r>
          </a:p>
          <a:p>
            <a:pPr algn="just"/>
            <a:endParaRPr lang="el-GR" sz="2600" dirty="0" smtClean="0">
              <a:solidFill>
                <a:schemeClr val="tx2">
                  <a:lumMod val="75000"/>
                </a:schemeClr>
              </a:solidFill>
              <a:latin typeface="Constantia" pitchFamily="18" charset="0"/>
            </a:endParaRPr>
          </a:p>
          <a:p>
            <a:pPr algn="just">
              <a:buFont typeface="Arial" pitchFamily="34" charset="0"/>
              <a:buChar char="•"/>
            </a:pPr>
            <a:r>
              <a:rPr lang="el-GR" sz="2600" dirty="0" smtClean="0">
                <a:solidFill>
                  <a:schemeClr val="tx2">
                    <a:lumMod val="75000"/>
                  </a:schemeClr>
                </a:solidFill>
                <a:latin typeface="Constantia" pitchFamily="18" charset="0"/>
              </a:rPr>
              <a:t> Εχει μετασχηματίσει την τριτοβάθμια εκπαίδευση την προηγούμενη δεκαετία , τόσο στο πώς λειτουργούν τα ιδρύματα όσο και πώς διδάσκουν οι καθηγητές και  πως μαθαίνουν οι φοιτητές </a:t>
            </a:r>
          </a:p>
          <a:p>
            <a:pPr algn="just"/>
            <a:endParaRPr lang="el-GR" sz="2600" dirty="0" smtClean="0">
              <a:solidFill>
                <a:schemeClr val="tx2">
                  <a:lumMod val="75000"/>
                </a:schemeClr>
              </a:solidFill>
              <a:latin typeface="Constantia" pitchFamily="18" charset="0"/>
            </a:endParaRPr>
          </a:p>
          <a:p>
            <a:pPr algn="just">
              <a:buFont typeface="Arial" pitchFamily="34" charset="0"/>
              <a:buChar char="•"/>
            </a:pPr>
            <a:r>
              <a:rPr lang="el-GR" sz="2600" dirty="0" smtClean="0">
                <a:solidFill>
                  <a:schemeClr val="tx2">
                    <a:lumMod val="75000"/>
                  </a:schemeClr>
                </a:solidFill>
                <a:latin typeface="Constantia" pitchFamily="18" charset="0"/>
              </a:rPr>
              <a:t> Εμπλουτισμός των παραδοσιακών ιδρύµάτων µε κάποια µορφή εξ Αποστάσεως εκπαίδευση χρησιμοποιώντας την </a:t>
            </a:r>
            <a:r>
              <a:rPr lang="fr-FR" sz="2600" dirty="0" err="1" smtClean="0">
                <a:solidFill>
                  <a:schemeClr val="tx2">
                    <a:lumMod val="75000"/>
                  </a:schemeClr>
                </a:solidFill>
                <a:latin typeface="Constantia" pitchFamily="18" charset="0"/>
              </a:rPr>
              <a:t>συνδυασμένη</a:t>
            </a:r>
            <a:r>
              <a:rPr lang="fr-FR" sz="2600" dirty="0" smtClean="0">
                <a:solidFill>
                  <a:schemeClr val="tx2">
                    <a:lumMod val="75000"/>
                  </a:schemeClr>
                </a:solidFill>
                <a:latin typeface="Constantia" pitchFamily="18" charset="0"/>
              </a:rPr>
              <a:t> </a:t>
            </a:r>
            <a:r>
              <a:rPr lang="fr-FR" sz="2600" dirty="0" err="1" smtClean="0">
                <a:solidFill>
                  <a:schemeClr val="tx2">
                    <a:lumMod val="75000"/>
                  </a:schemeClr>
                </a:solidFill>
                <a:latin typeface="Constantia" pitchFamily="18" charset="0"/>
              </a:rPr>
              <a:t>μάθηση</a:t>
            </a:r>
            <a:r>
              <a:rPr lang="fr-FR" sz="2600" dirty="0" smtClean="0">
                <a:solidFill>
                  <a:schemeClr val="tx2">
                    <a:lumMod val="75000"/>
                  </a:schemeClr>
                </a:solidFill>
                <a:latin typeface="Constantia" pitchFamily="18" charset="0"/>
              </a:rPr>
              <a:t>,</a:t>
            </a:r>
            <a:r>
              <a:rPr lang="el-GR" sz="2600" dirty="0" smtClean="0">
                <a:solidFill>
                  <a:schemeClr val="tx2">
                    <a:lumMod val="75000"/>
                  </a:schemeClr>
                </a:solidFill>
                <a:latin typeface="Constantia" pitchFamily="18" charset="0"/>
              </a:rPr>
              <a:t> (</a:t>
            </a:r>
            <a:r>
              <a:rPr lang="fr-FR" sz="2600" dirty="0" err="1" smtClean="0">
                <a:solidFill>
                  <a:schemeClr val="tx2">
                    <a:lumMod val="75000"/>
                  </a:schemeClr>
                </a:solidFill>
                <a:latin typeface="Constantia" pitchFamily="18" charset="0"/>
              </a:rPr>
              <a:t>ηλεκτρονική</a:t>
            </a:r>
            <a:r>
              <a:rPr lang="el-GR" sz="2600" dirty="0" smtClean="0">
                <a:solidFill>
                  <a:schemeClr val="tx2">
                    <a:lumMod val="75000"/>
                  </a:schemeClr>
                </a:solidFill>
                <a:latin typeface="Constantia" pitchFamily="18" charset="0"/>
              </a:rPr>
              <a:t>  </a:t>
            </a:r>
            <a:r>
              <a:rPr lang="fr-FR" sz="2600" dirty="0" err="1" smtClean="0">
                <a:solidFill>
                  <a:schemeClr val="tx2">
                    <a:lumMod val="75000"/>
                  </a:schemeClr>
                </a:solidFill>
                <a:latin typeface="Constantia" pitchFamily="18" charset="0"/>
              </a:rPr>
              <a:t>και</a:t>
            </a:r>
            <a:r>
              <a:rPr lang="fr-FR" sz="2600" dirty="0" smtClean="0">
                <a:solidFill>
                  <a:schemeClr val="tx2">
                    <a:lumMod val="75000"/>
                  </a:schemeClr>
                </a:solidFill>
                <a:latin typeface="Constantia" pitchFamily="18" charset="0"/>
              </a:rPr>
              <a:t> </a:t>
            </a:r>
            <a:r>
              <a:rPr lang="el-GR" sz="2600" dirty="0" smtClean="0">
                <a:solidFill>
                  <a:schemeClr val="tx2">
                    <a:lumMod val="75000"/>
                  </a:schemeClr>
                </a:solidFill>
                <a:latin typeface="Constantia" pitchFamily="18" charset="0"/>
              </a:rPr>
              <a:t>παραδοσιακή) </a:t>
            </a:r>
          </a:p>
          <a:p>
            <a:pPr algn="just">
              <a:buFont typeface="Arial" pitchFamily="34" charset="0"/>
              <a:buChar char="•"/>
            </a:pPr>
            <a:endParaRPr lang="el-GR" sz="2600" dirty="0" smtClean="0">
              <a:solidFill>
                <a:schemeClr val="tx2">
                  <a:lumMod val="75000"/>
                </a:schemeClr>
              </a:solidFill>
              <a:latin typeface="Constantia" pitchFamily="18" charset="0"/>
            </a:endParaRPr>
          </a:p>
          <a:p>
            <a:pPr algn="just">
              <a:buFont typeface="Arial" pitchFamily="34" charset="0"/>
              <a:buChar char="•"/>
            </a:pPr>
            <a:r>
              <a:rPr lang="el-GR" sz="2600" dirty="0" smtClean="0">
                <a:solidFill>
                  <a:schemeClr val="tx2">
                    <a:lumMod val="75000"/>
                  </a:schemeClr>
                </a:solidFill>
                <a:latin typeface="Constantia" pitchFamily="18" charset="0"/>
              </a:rPr>
              <a:t> Μετασχηματισμός θεσμικών πρακτικών, και κυβερνητικών πολιτικών.</a:t>
            </a:r>
          </a:p>
          <a:p>
            <a:pPr algn="l">
              <a:buFont typeface="Arial" pitchFamily="34" charset="0"/>
              <a:buChar char="•"/>
            </a:pPr>
            <a:endParaRPr lang="el-GR" sz="2600" dirty="0" smtClean="0">
              <a:solidFill>
                <a:schemeClr val="tx2">
                  <a:lumMod val="75000"/>
                </a:schemeClr>
              </a:solidFill>
              <a:latin typeface="Constantia" pitchFamily="18" charset="0"/>
            </a:endParaRPr>
          </a:p>
          <a:p>
            <a:endParaRPr lang="el-GR" sz="2600" dirty="0">
              <a:solidFill>
                <a:schemeClr val="tx2">
                  <a:lumMod val="75000"/>
                </a:schemeClr>
              </a:solidFill>
            </a:endParaRPr>
          </a:p>
        </p:txBody>
      </p:sp>
    </p:spTree>
  </p:cSld>
  <p:clrMapOvr>
    <a:masterClrMapping/>
  </p:clrMapOvr>
  <p:transition spd="med">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7158" y="1071546"/>
            <a:ext cx="4214842" cy="5214974"/>
          </a:xfrm>
        </p:spPr>
        <p:txBody>
          <a:bodyPr>
            <a:normAutofit fontScale="55000" lnSpcReduction="20000"/>
          </a:bodyPr>
          <a:lstStyle/>
          <a:p>
            <a:pPr algn="just">
              <a:buNone/>
            </a:pPr>
            <a:r>
              <a:rPr lang="el-GR" sz="2400" dirty="0" smtClean="0">
                <a:solidFill>
                  <a:schemeClr val="accent1">
                    <a:lumMod val="75000"/>
                  </a:schemeClr>
                </a:solidFill>
                <a:latin typeface="Constantia" pitchFamily="18" charset="0"/>
              </a:rPr>
              <a:t>     </a:t>
            </a:r>
            <a:endParaRPr lang="el-GR" sz="2400" dirty="0" smtClean="0">
              <a:solidFill>
                <a:schemeClr val="tx2">
                  <a:lumMod val="75000"/>
                </a:schemeClr>
              </a:solidFill>
              <a:latin typeface="Constantia" pitchFamily="18" charset="0"/>
            </a:endParaRPr>
          </a:p>
          <a:p>
            <a:pPr algn="just">
              <a:lnSpc>
                <a:spcPct val="170000"/>
              </a:lnSpc>
              <a:buNone/>
            </a:pPr>
            <a:r>
              <a:rPr lang="el-GR" sz="2800" dirty="0" smtClean="0">
                <a:solidFill>
                  <a:schemeClr val="tx2">
                    <a:lumMod val="75000"/>
                  </a:schemeClr>
                </a:solidFill>
                <a:latin typeface="Constantia" pitchFamily="18" charset="0"/>
              </a:rPr>
              <a:t>    </a:t>
            </a:r>
            <a:r>
              <a:rPr lang="en-US" sz="2800" dirty="0" smtClean="0">
                <a:solidFill>
                  <a:schemeClr val="tx2">
                    <a:lumMod val="75000"/>
                  </a:schemeClr>
                </a:solidFill>
                <a:latin typeface="Constantia" pitchFamily="18" charset="0"/>
              </a:rPr>
              <a:t> </a:t>
            </a:r>
            <a:r>
              <a:rPr lang="el-GR" sz="4400" dirty="0" smtClean="0">
                <a:solidFill>
                  <a:schemeClr val="tx2">
                    <a:lumMod val="75000"/>
                  </a:schemeClr>
                </a:solidFill>
                <a:latin typeface="Constantia" pitchFamily="18" charset="0"/>
              </a:rPr>
              <a:t>Η κύρια λοιπόν ευθύνη των υπεύθυνων διαχειριστών δεν είναι πλέον να καθορίζουν εάν τα ιδρύματα τους θα πρέπει να εξετάζουν το ενδεχόμενο μετάβασης σε διαδικτυακή παράδοση, αλλά πότε και πώς</a:t>
            </a:r>
            <a:r>
              <a:rPr lang="el-GR" sz="4400" dirty="0" smtClean="0">
                <a:solidFill>
                  <a:schemeClr val="accent1">
                    <a:lumMod val="75000"/>
                  </a:schemeClr>
                </a:solidFill>
                <a:latin typeface="Constantia" pitchFamily="18" charset="0"/>
              </a:rPr>
              <a:t>.</a:t>
            </a:r>
          </a:p>
          <a:p>
            <a:pPr algn="just">
              <a:buNone/>
            </a:pPr>
            <a:endParaRPr lang="el-GR" sz="2400" dirty="0" smtClean="0">
              <a:solidFill>
                <a:schemeClr val="accent1">
                  <a:lumMod val="75000"/>
                </a:schemeClr>
              </a:solidFill>
              <a:latin typeface="Constantia" pitchFamily="18" charset="0"/>
            </a:endParaRPr>
          </a:p>
          <a:p>
            <a:pPr algn="just">
              <a:buNone/>
            </a:pPr>
            <a:endParaRPr lang="el-GR" sz="2400" dirty="0" smtClean="0">
              <a:solidFill>
                <a:schemeClr val="accent1">
                  <a:lumMod val="75000"/>
                </a:schemeClr>
              </a:solidFill>
              <a:latin typeface="Constantia" pitchFamily="18" charset="0"/>
            </a:endParaRPr>
          </a:p>
          <a:p>
            <a:pPr algn="just">
              <a:buNone/>
            </a:pPr>
            <a:endParaRPr lang="el-GR" sz="2400" dirty="0" smtClean="0">
              <a:solidFill>
                <a:schemeClr val="accent1">
                  <a:lumMod val="75000"/>
                </a:schemeClr>
              </a:solidFill>
              <a:latin typeface="Constantia" pitchFamily="18" charset="0"/>
            </a:endParaRPr>
          </a:p>
          <a:p>
            <a:pPr algn="just">
              <a:buNone/>
            </a:pPr>
            <a:endParaRPr lang="el-GR" sz="2400" dirty="0" smtClean="0">
              <a:solidFill>
                <a:schemeClr val="accent1">
                  <a:lumMod val="75000"/>
                </a:schemeClr>
              </a:solidFill>
              <a:latin typeface="Constantia" pitchFamily="18" charset="0"/>
            </a:endParaRPr>
          </a:p>
        </p:txBody>
      </p:sp>
      <p:pic>
        <p:nvPicPr>
          <p:cNvPr id="2050" name="Picture 2"/>
          <p:cNvPicPr>
            <a:picLocks noGrp="1" noChangeAspect="1" noChangeArrowheads="1"/>
          </p:cNvPicPr>
          <p:nvPr>
            <p:ph sz="half" idx="2"/>
          </p:nvPr>
        </p:nvPicPr>
        <p:blipFill>
          <a:blip r:embed="rId2"/>
          <a:srcRect/>
          <a:stretch>
            <a:fillRect/>
          </a:stretch>
        </p:blipFill>
        <p:spPr bwMode="auto">
          <a:xfrm>
            <a:off x="4857752" y="1142984"/>
            <a:ext cx="3829048" cy="4257740"/>
          </a:xfrm>
          <a:prstGeom prst="rect">
            <a:avLst/>
          </a:prstGeom>
          <a:noFill/>
          <a:ln w="9525">
            <a:noFill/>
            <a:miter lim="800000"/>
            <a:headEnd/>
            <a:tailEnd/>
          </a:ln>
          <a:effectLst/>
        </p:spPr>
      </p:pic>
    </p:spTree>
  </p:cSld>
  <p:clrMapOvr>
    <a:masterClrMapping/>
  </p:clrMapOvr>
  <p:transition spd="med">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500042"/>
            <a:ext cx="7772400" cy="1071569"/>
          </a:xfrm>
        </p:spPr>
        <p:txBody>
          <a:bodyPr>
            <a:normAutofit/>
          </a:bodyPr>
          <a:lstStyle/>
          <a:p>
            <a:r>
              <a:rPr lang="el-GR" sz="2600" dirty="0" smtClean="0">
                <a:latin typeface="Constantia" pitchFamily="18" charset="0"/>
              </a:rPr>
              <a:t>Η δομή του e-learning, το κόστος της ηλεκτρονικής εκπαίδευσης </a:t>
            </a:r>
            <a:endParaRPr lang="el-GR" sz="2600" dirty="0">
              <a:latin typeface="Constantia" pitchFamily="18" charset="0"/>
            </a:endParaRPr>
          </a:p>
        </p:txBody>
      </p:sp>
      <p:sp>
        <p:nvSpPr>
          <p:cNvPr id="3" name="Subtitle 2"/>
          <p:cNvSpPr>
            <a:spLocks noGrp="1"/>
          </p:cNvSpPr>
          <p:nvPr>
            <p:ph type="subTitle" idx="1"/>
          </p:nvPr>
        </p:nvSpPr>
        <p:spPr>
          <a:xfrm>
            <a:off x="714348" y="1643050"/>
            <a:ext cx="8215370" cy="4572032"/>
          </a:xfrm>
        </p:spPr>
        <p:txBody>
          <a:bodyPr>
            <a:noAutofit/>
          </a:bodyPr>
          <a:lstStyle/>
          <a:p>
            <a:pPr algn="just"/>
            <a:r>
              <a:rPr lang="el-GR" sz="2400" dirty="0" smtClean="0">
                <a:solidFill>
                  <a:schemeClr val="tx2">
                    <a:lumMod val="75000"/>
                  </a:schemeClr>
                </a:solidFill>
                <a:latin typeface="Constantia" pitchFamily="18" charset="0"/>
              </a:rPr>
              <a:t>Ομοιότητα</a:t>
            </a:r>
            <a:r>
              <a:rPr lang="en-US" sz="2400" dirty="0" smtClean="0">
                <a:solidFill>
                  <a:schemeClr val="tx2">
                    <a:lumMod val="75000"/>
                  </a:schemeClr>
                </a:solidFill>
                <a:latin typeface="Constantia" pitchFamily="18" charset="0"/>
              </a:rPr>
              <a:t> </a:t>
            </a:r>
            <a:r>
              <a:rPr lang="el-GR" sz="2400" dirty="0" smtClean="0">
                <a:solidFill>
                  <a:schemeClr val="tx2">
                    <a:lumMod val="75000"/>
                  </a:schemeClr>
                </a:solidFill>
                <a:latin typeface="Constantia" pitchFamily="18" charset="0"/>
              </a:rPr>
              <a:t>παραγόντων με αυτών των παλαιότερων  τεχνολογιών, και εξίσου έντονο και εδώ το στοιχείο της μεταβλητότητας σε ένα μάθημα, ή σε ένα πρόγραμμα</a:t>
            </a:r>
          </a:p>
          <a:p>
            <a:pPr algn="l">
              <a:buFont typeface="Arial" pitchFamily="34" charset="0"/>
              <a:buChar char="•"/>
            </a:pPr>
            <a:r>
              <a:rPr lang="el-GR" sz="2400" dirty="0" smtClean="0">
                <a:solidFill>
                  <a:schemeClr val="tx2">
                    <a:lumMod val="75000"/>
                  </a:schemeClr>
                </a:solidFill>
                <a:latin typeface="Constantia" pitchFamily="18" charset="0"/>
              </a:rPr>
              <a:t> </a:t>
            </a:r>
            <a:r>
              <a:rPr lang="el-GR" sz="2300" dirty="0" smtClean="0">
                <a:solidFill>
                  <a:schemeClr val="tx2">
                    <a:lumMod val="75000"/>
                  </a:schemeClr>
                </a:solidFill>
                <a:latin typeface="Constantia" pitchFamily="18" charset="0"/>
              </a:rPr>
              <a:t>Αριθμός μαθητών σε ένα μάθημα   </a:t>
            </a:r>
          </a:p>
          <a:p>
            <a:pPr algn="l">
              <a:buFont typeface="Arial" pitchFamily="34" charset="0"/>
              <a:buChar char="•"/>
            </a:pPr>
            <a:r>
              <a:rPr lang="el-GR" sz="2300" dirty="0" smtClean="0">
                <a:solidFill>
                  <a:schemeClr val="tx2">
                    <a:lumMod val="75000"/>
                  </a:schemeClr>
                </a:solidFill>
                <a:latin typeface="Constantia" pitchFamily="18" charset="0"/>
              </a:rPr>
              <a:t> Αριθμός προσφερόμενων ηλεκτρονικών μαθημάτων  </a:t>
            </a:r>
          </a:p>
          <a:p>
            <a:pPr algn="l">
              <a:buFont typeface="Arial" pitchFamily="34" charset="0"/>
              <a:buChar char="•"/>
            </a:pPr>
            <a:r>
              <a:rPr lang="el-GR" sz="2300" dirty="0" smtClean="0">
                <a:solidFill>
                  <a:schemeClr val="tx2">
                    <a:lumMod val="75000"/>
                  </a:schemeClr>
                </a:solidFill>
                <a:latin typeface="Constantia" pitchFamily="18" charset="0"/>
              </a:rPr>
              <a:t> Ποσότητα διαδραστικότητας πολυμέσων στα online μαθήματα </a:t>
            </a:r>
          </a:p>
          <a:p>
            <a:pPr algn="l">
              <a:buFont typeface="Arial" pitchFamily="34" charset="0"/>
              <a:buChar char="•"/>
            </a:pPr>
            <a:r>
              <a:rPr lang="el-GR" sz="2300" dirty="0" smtClean="0">
                <a:solidFill>
                  <a:schemeClr val="tx2">
                    <a:lumMod val="75000"/>
                  </a:schemeClr>
                </a:solidFill>
                <a:latin typeface="Constantia" pitchFamily="18" charset="0"/>
              </a:rPr>
              <a:t> Ποσό της αλληλεπίδρασης με εκπαιδευτές </a:t>
            </a:r>
          </a:p>
          <a:p>
            <a:pPr algn="l">
              <a:buFont typeface="Arial" pitchFamily="34" charset="0"/>
              <a:buChar char="•"/>
            </a:pPr>
            <a:r>
              <a:rPr lang="el-GR" sz="2300" dirty="0" smtClean="0">
                <a:solidFill>
                  <a:schemeClr val="tx2">
                    <a:lumMod val="75000"/>
                  </a:schemeClr>
                </a:solidFill>
                <a:latin typeface="Constantia" pitchFamily="18" charset="0"/>
              </a:rPr>
              <a:t> Τύπος χρησιμοποιούμενης πλατφόρμας ηλεκτρονικής εκπαίδευσης </a:t>
            </a:r>
          </a:p>
          <a:p>
            <a:pPr algn="l">
              <a:buFont typeface="Arial" pitchFamily="34" charset="0"/>
              <a:buChar char="•"/>
            </a:pPr>
            <a:r>
              <a:rPr lang="el-GR" sz="2300" dirty="0" smtClean="0">
                <a:solidFill>
                  <a:schemeClr val="tx2">
                    <a:lumMod val="75000"/>
                  </a:schemeClr>
                </a:solidFill>
                <a:latin typeface="Constantia" pitchFamily="18" charset="0"/>
              </a:rPr>
              <a:t> Επιλογή συγχρονισμένης και ασύγχρονης διαδικτυακής   αλληλεπίδρασης </a:t>
            </a:r>
            <a:endParaRPr lang="el-GR" sz="2300" dirty="0">
              <a:solidFill>
                <a:schemeClr val="tx2">
                  <a:lumMod val="75000"/>
                </a:schemeClr>
              </a:solidFill>
              <a:latin typeface="Constantia" pitchFamily="18" charset="0"/>
            </a:endParaRPr>
          </a:p>
        </p:txBody>
      </p:sp>
    </p:spTree>
  </p:cSld>
  <p:clrMapOvr>
    <a:masterClrMapping/>
  </p:clrMapOvr>
  <p:transition spd="med">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428596" y="3214662"/>
            <a:ext cx="4038600" cy="3643338"/>
          </a:xfrm>
        </p:spPr>
        <p:txBody>
          <a:bodyPr>
            <a:noAutofit/>
          </a:bodyPr>
          <a:lstStyle/>
          <a:p>
            <a:pPr lvl="0" algn="just">
              <a:buNone/>
            </a:pPr>
            <a:r>
              <a:rPr lang="el-GR" sz="2200" dirty="0" smtClean="0">
                <a:solidFill>
                  <a:schemeClr val="tx2">
                    <a:lumMod val="75000"/>
                  </a:schemeClr>
                </a:solidFill>
                <a:latin typeface="Constantia" pitchFamily="18" charset="0"/>
                <a:cs typeface="Times New Roman" pitchFamily="18" charset="0"/>
              </a:rPr>
              <a:t>     Οι φορείς εξ αποστάσεως εκπαίδευσης της Φλώριδα  δημιούργησαν μια κοινή μεθοδολογία για τον υπολογισμό του κόστους  της ηλεκτρονικής εκπαίδευσης.</a:t>
            </a:r>
            <a:r>
              <a:rPr lang="en-US" sz="2200" dirty="0" smtClean="0">
                <a:solidFill>
                  <a:schemeClr val="tx2">
                    <a:lumMod val="75000"/>
                  </a:schemeClr>
                </a:solidFill>
                <a:latin typeface="Constantia" pitchFamily="18" charset="0"/>
                <a:cs typeface="Times New Roman" pitchFamily="18" charset="0"/>
              </a:rPr>
              <a:t>  </a:t>
            </a:r>
            <a:r>
              <a:rPr lang="el-GR" sz="2200" dirty="0" smtClean="0">
                <a:solidFill>
                  <a:schemeClr val="tx2">
                    <a:lumMod val="75000"/>
                  </a:schemeClr>
                </a:solidFill>
                <a:latin typeface="Constantia" pitchFamily="18" charset="0"/>
                <a:cs typeface="Times New Roman" pitchFamily="18" charset="0"/>
              </a:rPr>
              <a:t>Η ομαδοποιήθηκη των δαπανών αποκάλυψε:</a:t>
            </a:r>
            <a:endParaRPr lang="en-US" sz="2200" dirty="0"/>
          </a:p>
        </p:txBody>
      </p:sp>
      <p:sp>
        <p:nvSpPr>
          <p:cNvPr id="7" name="Content Placeholder 6"/>
          <p:cNvSpPr>
            <a:spLocks noGrp="1"/>
          </p:cNvSpPr>
          <p:nvPr>
            <p:ph sz="half" idx="2"/>
          </p:nvPr>
        </p:nvSpPr>
        <p:spPr>
          <a:xfrm>
            <a:off x="4643438" y="2285992"/>
            <a:ext cx="4286280" cy="4411675"/>
          </a:xfrm>
        </p:spPr>
        <p:txBody>
          <a:bodyPr>
            <a:normAutofit/>
          </a:bodyPr>
          <a:lstStyle/>
          <a:p>
            <a:pPr lvl="0" algn="just">
              <a:buNone/>
            </a:pPr>
            <a:r>
              <a:rPr lang="el-GR" sz="2200" dirty="0" smtClean="0">
                <a:solidFill>
                  <a:schemeClr val="tx2">
                    <a:lumMod val="75000"/>
                  </a:schemeClr>
                </a:solidFill>
                <a:latin typeface="Constantia" pitchFamily="18" charset="0"/>
                <a:cs typeface="Times New Roman" pitchFamily="18" charset="0"/>
              </a:rPr>
              <a:t>   </a:t>
            </a:r>
          </a:p>
          <a:p>
            <a:pPr lvl="0" algn="just">
              <a:buNone/>
            </a:pPr>
            <a:r>
              <a:rPr lang="el-GR" sz="2200" dirty="0" smtClean="0">
                <a:solidFill>
                  <a:schemeClr val="tx2">
                    <a:lumMod val="75000"/>
                  </a:schemeClr>
                </a:solidFill>
                <a:latin typeface="Constantia" pitchFamily="18" charset="0"/>
                <a:cs typeface="Times New Roman" pitchFamily="18" charset="0"/>
              </a:rPr>
              <a:t>    Μέσο κόστος για κάθε φοιτητική ώρα:</a:t>
            </a:r>
          </a:p>
          <a:p>
            <a:pPr lvl="0" algn="just"/>
            <a:r>
              <a:rPr lang="el-GR" sz="2200" dirty="0" smtClean="0">
                <a:solidFill>
                  <a:schemeClr val="tx2">
                    <a:lumMod val="75000"/>
                  </a:schemeClr>
                </a:solidFill>
                <a:latin typeface="Constantia" pitchFamily="18" charset="0"/>
                <a:cs typeface="Times New Roman" pitchFamily="18" charset="0"/>
              </a:rPr>
              <a:t>Διαδικτυακό μάθημα και ανάπτυξη                          $ 10.13 </a:t>
            </a:r>
          </a:p>
          <a:p>
            <a:pPr lvl="0" algn="just"/>
            <a:r>
              <a:rPr lang="el-GR" sz="2200" dirty="0" smtClean="0">
                <a:solidFill>
                  <a:schemeClr val="tx2">
                    <a:lumMod val="75000"/>
                  </a:schemeClr>
                </a:solidFill>
                <a:latin typeface="Constantia" pitchFamily="18" charset="0"/>
                <a:cs typeface="Times New Roman" pitchFamily="18" charset="0"/>
              </a:rPr>
              <a:t>Τεχνολογία και Υποδομή  $ 9.74 </a:t>
            </a:r>
          </a:p>
          <a:p>
            <a:pPr lvl="0" algn="just"/>
            <a:r>
              <a:rPr lang="el-GR" sz="2200" dirty="0" smtClean="0">
                <a:solidFill>
                  <a:schemeClr val="tx2">
                    <a:lumMod val="75000"/>
                  </a:schemeClr>
                </a:solidFill>
                <a:latin typeface="Constantia" pitchFamily="18" charset="0"/>
                <a:cs typeface="Times New Roman" pitchFamily="18" charset="0"/>
              </a:rPr>
              <a:t>Υπηρεσίες υποστήριξης   $ 10.51 </a:t>
            </a:r>
          </a:p>
          <a:p>
            <a:pPr lvl="0" algn="just"/>
            <a:r>
              <a:rPr lang="el-GR" sz="2200" dirty="0" smtClean="0">
                <a:solidFill>
                  <a:schemeClr val="tx2">
                    <a:lumMod val="75000"/>
                  </a:schemeClr>
                </a:solidFill>
                <a:latin typeface="Constantia" pitchFamily="18" charset="0"/>
                <a:cs typeface="Times New Roman" pitchFamily="18" charset="0"/>
              </a:rPr>
              <a:t>Διοικητικές Υπηρεσίες $ 11.10         Συνολικά                          $ 41,48</a:t>
            </a:r>
          </a:p>
          <a:p>
            <a:pPr>
              <a:buNone/>
            </a:pPr>
            <a:endParaRPr lang="el-GR" dirty="0"/>
          </a:p>
        </p:txBody>
      </p:sp>
      <p:pic>
        <p:nvPicPr>
          <p:cNvPr id="1027" name="Picture 3" descr="C:\Users\Αθηνά\Desktop\Inkedscientific-method-background-concept-drawings_csp6819193_LI.jpg"/>
          <p:cNvPicPr>
            <a:picLocks noChangeAspect="1" noChangeArrowheads="1"/>
          </p:cNvPicPr>
          <p:nvPr/>
        </p:nvPicPr>
        <p:blipFill>
          <a:blip r:embed="rId2"/>
          <a:srcRect/>
          <a:stretch>
            <a:fillRect/>
          </a:stretch>
        </p:blipFill>
        <p:spPr bwMode="auto">
          <a:xfrm>
            <a:off x="714348" y="1571612"/>
            <a:ext cx="3786214" cy="1714512"/>
          </a:xfrm>
          <a:prstGeom prst="rect">
            <a:avLst/>
          </a:prstGeom>
          <a:noFill/>
        </p:spPr>
      </p:pic>
      <p:sp>
        <p:nvSpPr>
          <p:cNvPr id="5" name="Title 1"/>
          <p:cNvSpPr txBox="1">
            <a:spLocks/>
          </p:cNvSpPr>
          <p:nvPr/>
        </p:nvSpPr>
        <p:spPr>
          <a:xfrm>
            <a:off x="714348" y="35716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i="0" u="none" strike="noStrike" kern="1200" cap="none" spc="0" normalizeH="0" baseline="0" noProof="0" dirty="0" smtClean="0">
                <a:ln>
                  <a:noFill/>
                </a:ln>
                <a:solidFill>
                  <a:schemeClr val="tx2">
                    <a:lumMod val="75000"/>
                  </a:schemeClr>
                </a:solidFill>
                <a:effectLst/>
                <a:uLnTx/>
                <a:uFillTx/>
                <a:latin typeface="+mj-lt"/>
                <a:ea typeface="+mj-ea"/>
                <a:cs typeface="+mj-cs"/>
              </a:rPr>
              <a:t>Προσπάθειες καταγραφής ηλεκτρονικού κόστους. Το παράδειγμα της </a:t>
            </a:r>
            <a:r>
              <a:rPr kumimoji="0" lang="en-US" sz="2400" i="0" u="none" strike="noStrike" kern="1200" cap="none" spc="0" normalizeH="0" baseline="0" noProof="0" dirty="0" smtClean="0">
                <a:ln>
                  <a:noFill/>
                </a:ln>
                <a:solidFill>
                  <a:schemeClr val="tx2">
                    <a:lumMod val="75000"/>
                  </a:schemeClr>
                </a:solidFill>
                <a:effectLst/>
                <a:uLnTx/>
                <a:uFillTx/>
                <a:latin typeface="+mj-lt"/>
                <a:ea typeface="+mj-ea"/>
                <a:cs typeface="+mj-cs"/>
              </a:rPr>
              <a:t>Florida</a:t>
            </a:r>
            <a:endParaRPr kumimoji="0" lang="el-GR" sz="240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Tree>
    <p:extLst>
      <p:ext uri="{BB962C8B-B14F-4D97-AF65-F5344CB8AC3E}">
        <p14:creationId xmlns:p14="http://schemas.microsoft.com/office/powerpoint/2010/main" xmlns="" val="410126706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772400" cy="714380"/>
          </a:xfrm>
        </p:spPr>
        <p:txBody>
          <a:bodyPr>
            <a:normAutofit/>
          </a:bodyPr>
          <a:lstStyle/>
          <a:p>
            <a:r>
              <a:rPr lang="el-GR" sz="2600" dirty="0" smtClean="0">
                <a:solidFill>
                  <a:schemeClr val="tx2">
                    <a:lumMod val="75000"/>
                  </a:schemeClr>
                </a:solidFill>
                <a:latin typeface="Constantia" pitchFamily="18" charset="0"/>
              </a:rPr>
              <a:t>Φορείς  Παροχής ΕξΑΕ στην Ελλάδα</a:t>
            </a:r>
            <a:endParaRPr lang="el-GR" sz="2600" dirty="0">
              <a:solidFill>
                <a:schemeClr val="tx2">
                  <a:lumMod val="75000"/>
                </a:schemeClr>
              </a:solidFill>
              <a:latin typeface="Constantia" pitchFamily="18" charset="0"/>
            </a:endParaRPr>
          </a:p>
        </p:txBody>
      </p:sp>
      <p:sp>
        <p:nvSpPr>
          <p:cNvPr id="3" name="Subtitle 2"/>
          <p:cNvSpPr>
            <a:spLocks noGrp="1"/>
          </p:cNvSpPr>
          <p:nvPr>
            <p:ph type="subTitle" idx="1"/>
          </p:nvPr>
        </p:nvSpPr>
        <p:spPr>
          <a:xfrm>
            <a:off x="571472" y="857232"/>
            <a:ext cx="7929618" cy="6715172"/>
          </a:xfrm>
        </p:spPr>
        <p:txBody>
          <a:bodyPr>
            <a:noAutofit/>
          </a:bodyPr>
          <a:lstStyle/>
          <a:p>
            <a:pPr algn="just">
              <a:buFont typeface="Arial" pitchFamily="34" charset="0"/>
              <a:buChar char="•"/>
            </a:pPr>
            <a:r>
              <a:rPr lang="el-GR" sz="2400" dirty="0" smtClean="0">
                <a:solidFill>
                  <a:schemeClr val="tx2">
                    <a:lumMod val="75000"/>
                  </a:schemeClr>
                </a:solidFill>
                <a:latin typeface="Constantia" pitchFamily="18" charset="0"/>
              </a:rPr>
              <a:t> </a:t>
            </a:r>
            <a:r>
              <a:rPr lang="el-GR" sz="2200" dirty="0" smtClean="0">
                <a:solidFill>
                  <a:schemeClr val="tx2">
                    <a:lumMod val="75000"/>
                  </a:schemeClr>
                </a:solidFill>
                <a:latin typeface="Constantia" pitchFamily="18" charset="0"/>
              </a:rPr>
              <a:t>Το Ελληνικό Ανοικτό Πανεπιστήµιο</a:t>
            </a:r>
          </a:p>
          <a:p>
            <a:pPr algn="just"/>
            <a:endParaRPr lang="el-GR" sz="2200" dirty="0" smtClean="0">
              <a:solidFill>
                <a:schemeClr val="tx2">
                  <a:lumMod val="75000"/>
                </a:schemeClr>
              </a:solidFill>
              <a:latin typeface="Constantia" pitchFamily="18" charset="0"/>
            </a:endParaRPr>
          </a:p>
          <a:p>
            <a:pPr algn="just">
              <a:buFont typeface="Arial" pitchFamily="34" charset="0"/>
              <a:buChar char="•"/>
            </a:pPr>
            <a:r>
              <a:rPr lang="el-GR" sz="2200" dirty="0" smtClean="0">
                <a:solidFill>
                  <a:schemeClr val="tx2">
                    <a:lumMod val="75000"/>
                  </a:schemeClr>
                </a:solidFill>
                <a:latin typeface="Constantia" pitchFamily="18" charset="0"/>
              </a:rPr>
              <a:t> Τα προγραμμάτων επιμόρφωσης, κατάρτισης και διά βίου μάθησης Πανεπιστημίων όπως του ΕΚΠΑ  (400 προγράμματα),  του Πανεπιστημίου Πειραιώς (130 προγράμματα εξ αποστάσεως e-learning), του Οικονομικού Πανεπιστημίου Αθηνών, του Πανεπιστημίου Ηπείρου κτλ</a:t>
            </a:r>
          </a:p>
          <a:p>
            <a:pPr algn="just">
              <a:buFont typeface="Arial" pitchFamily="34" charset="0"/>
              <a:buChar char="•"/>
            </a:pPr>
            <a:endParaRPr lang="el-GR" sz="2200" dirty="0" smtClean="0">
              <a:solidFill>
                <a:schemeClr val="tx2">
                  <a:lumMod val="75000"/>
                </a:schemeClr>
              </a:solidFill>
              <a:latin typeface="Constantia" pitchFamily="18" charset="0"/>
            </a:endParaRPr>
          </a:p>
          <a:p>
            <a:pPr algn="just">
              <a:buFont typeface="Arial" pitchFamily="34" charset="0"/>
              <a:buChar char="•"/>
            </a:pPr>
            <a:r>
              <a:rPr lang="el-GR" sz="2200" dirty="0" smtClean="0">
                <a:solidFill>
                  <a:schemeClr val="tx2">
                    <a:lumMod val="75000"/>
                  </a:schemeClr>
                </a:solidFill>
                <a:latin typeface="Constantia" pitchFamily="18" charset="0"/>
              </a:rPr>
              <a:t> Μη πανεπιστηµιακά ιδρύματων και ιδιωτικοί φορείς  που ανήκουν µεγάλοι κρατικοί οργανισµοί, όπως νοσοκοµεία ή ΟΤΑ,  αλλά και  ιδιωτικές εταιρείες</a:t>
            </a:r>
          </a:p>
          <a:p>
            <a:pPr algn="just"/>
            <a:endParaRPr lang="el-GR" sz="2200" dirty="0" smtClean="0">
              <a:solidFill>
                <a:schemeClr val="tx2">
                  <a:lumMod val="75000"/>
                </a:schemeClr>
              </a:solidFill>
              <a:latin typeface="Constantia" pitchFamily="18" charset="0"/>
            </a:endParaRPr>
          </a:p>
          <a:p>
            <a:pPr algn="just">
              <a:buFont typeface="Arial" pitchFamily="34" charset="0"/>
              <a:buChar char="•"/>
            </a:pPr>
            <a:r>
              <a:rPr lang="el-GR" sz="2200" dirty="0" smtClean="0">
                <a:solidFill>
                  <a:schemeClr val="tx2">
                    <a:lumMod val="75000"/>
                  </a:schemeClr>
                </a:solidFill>
                <a:latin typeface="Constantia" pitchFamily="18" charset="0"/>
              </a:rPr>
              <a:t>Στην σχολική ΕξΑΕ ως αυτοδύναμη μορφή δεν υφίσταται  με ολοκληρωμένα και  αναγνωρισμένα προγράμματα. Εχει τη μορφή   συμπληρωματικής και ενισχυτικής εκπαίδευσης παράλληλα με το συμβατικό σχολείο</a:t>
            </a:r>
            <a:endParaRPr lang="el-GR" sz="2200" dirty="0">
              <a:solidFill>
                <a:schemeClr val="tx2">
                  <a:lumMod val="75000"/>
                </a:schemeClr>
              </a:solidFill>
              <a:latin typeface="Constantia" pitchFamily="18" charset="0"/>
            </a:endParaRPr>
          </a:p>
        </p:txBody>
      </p:sp>
      <p:pic>
        <p:nvPicPr>
          <p:cNvPr id="1026" name="Picture 2" descr="C:\Users\Αθηνά\Desktop\images.jpg"/>
          <p:cNvPicPr>
            <a:picLocks noChangeAspect="1" noChangeArrowheads="1"/>
          </p:cNvPicPr>
          <p:nvPr/>
        </p:nvPicPr>
        <p:blipFill>
          <a:blip r:embed="rId3"/>
          <a:srcRect/>
          <a:stretch>
            <a:fillRect/>
          </a:stretch>
        </p:blipFill>
        <p:spPr bwMode="auto">
          <a:xfrm>
            <a:off x="6000760" y="3143248"/>
            <a:ext cx="1857388" cy="642942"/>
          </a:xfrm>
          <a:prstGeom prst="rect">
            <a:avLst/>
          </a:prstGeom>
          <a:noFill/>
        </p:spPr>
      </p:pic>
      <p:pic>
        <p:nvPicPr>
          <p:cNvPr id="1027" name="Picture 3" descr="C:\Users\Αθηνά\Desktop\images (1).jpg"/>
          <p:cNvPicPr>
            <a:picLocks noChangeAspect="1" noChangeArrowheads="1"/>
          </p:cNvPicPr>
          <p:nvPr/>
        </p:nvPicPr>
        <p:blipFill>
          <a:blip r:embed="rId4"/>
          <a:srcRect/>
          <a:stretch>
            <a:fillRect/>
          </a:stretch>
        </p:blipFill>
        <p:spPr bwMode="auto">
          <a:xfrm>
            <a:off x="6000760" y="857232"/>
            <a:ext cx="1924054" cy="714380"/>
          </a:xfrm>
          <a:prstGeom prst="rect">
            <a:avLst/>
          </a:prstGeom>
          <a:noFill/>
        </p:spPr>
      </p:pic>
    </p:spTree>
  </p:cSld>
  <p:clrMapOvr>
    <a:masterClrMapping/>
  </p:clrMapOvr>
  <p:transition spd="med">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l-GR" sz="2800" dirty="0" smtClean="0">
                <a:solidFill>
                  <a:srgbClr val="FFFF00"/>
                </a:solidFill>
              </a:rPr>
              <a:t>     </a:t>
            </a:r>
            <a:r>
              <a:rPr lang="el-GR" sz="3600" dirty="0" smtClean="0">
                <a:solidFill>
                  <a:schemeClr val="tx2">
                    <a:lumMod val="75000"/>
                  </a:schemeClr>
                </a:solidFill>
                <a:latin typeface="Constantia" pitchFamily="18" charset="0"/>
              </a:rPr>
              <a:t>Σκοπός</a:t>
            </a:r>
            <a:endParaRPr lang="el-GR" sz="3600" dirty="0">
              <a:solidFill>
                <a:schemeClr val="tx2">
                  <a:lumMod val="75000"/>
                </a:schemeClr>
              </a:solidFill>
              <a:latin typeface="Constantia" pitchFamily="18" charset="0"/>
            </a:endParaRPr>
          </a:p>
        </p:txBody>
      </p:sp>
      <p:sp useBgFill="1">
        <p:nvSpPr>
          <p:cNvPr id="3" name="Content Placeholder 2"/>
          <p:cNvSpPr>
            <a:spLocks noGrp="1"/>
          </p:cNvSpPr>
          <p:nvPr>
            <p:ph idx="1"/>
          </p:nvPr>
        </p:nvSpPr>
        <p:spPr>
          <a:xfrm>
            <a:off x="500034" y="1000108"/>
            <a:ext cx="8229600" cy="5197493"/>
          </a:xfrm>
        </p:spPr>
        <p:txBody>
          <a:bodyPr>
            <a:normAutofit fontScale="92500" lnSpcReduction="10000"/>
          </a:bodyPr>
          <a:lstStyle/>
          <a:p>
            <a:pPr algn="just">
              <a:buNone/>
            </a:pPr>
            <a:r>
              <a:rPr lang="el-GR" sz="2400" dirty="0" smtClean="0">
                <a:solidFill>
                  <a:schemeClr val="tx2">
                    <a:lumMod val="75000"/>
                  </a:schemeClr>
                </a:solidFill>
                <a:latin typeface="Constantia" pitchFamily="18" charset="0"/>
                <a:cs typeface="Times New Roman" pitchFamily="18" charset="0"/>
              </a:rPr>
              <a:t>    Με την παρούσα εργασία γίνεται προσπάθεια να καταγραφεί  η ιστορική εξέλιξη των οικονομικών της εξ αποστάσεως εκπαίδευσης, τα οικονομικά μοντέλα  όπως είχαν τεθεί από τους θεωρητικούς της EξΑΕ, η χάραξη πολιτικής και η αναζήτηση απαντήσεων στα ερευνητικά ερωτήματα</a:t>
            </a:r>
          </a:p>
          <a:p>
            <a:pPr algn="just">
              <a:buNone/>
            </a:pPr>
            <a:endParaRPr lang="el-GR" sz="2400" dirty="0" smtClean="0">
              <a:solidFill>
                <a:schemeClr val="tx2">
                  <a:lumMod val="75000"/>
                </a:schemeClr>
              </a:solidFill>
              <a:latin typeface="Constantia" pitchFamily="18" charset="0"/>
              <a:cs typeface="Times New Roman" pitchFamily="18" charset="0"/>
            </a:endParaRPr>
          </a:p>
          <a:p>
            <a:pPr algn="just">
              <a:buNone/>
            </a:pPr>
            <a:r>
              <a:rPr lang="el-GR" sz="2400" dirty="0" smtClean="0">
                <a:solidFill>
                  <a:schemeClr val="tx2">
                    <a:lumMod val="75000"/>
                  </a:schemeClr>
                </a:solidFill>
                <a:latin typeface="Constantia" pitchFamily="18" charset="0"/>
                <a:cs typeface="Times New Roman" pitchFamily="18" charset="0"/>
              </a:rPr>
              <a:t>                             </a:t>
            </a:r>
            <a:r>
              <a:rPr lang="en-US" sz="3500" dirty="0" smtClean="0">
                <a:solidFill>
                  <a:schemeClr val="tx2">
                    <a:lumMod val="75000"/>
                  </a:schemeClr>
                </a:solidFill>
                <a:latin typeface="Constantia" pitchFamily="18" charset="0"/>
                <a:cs typeface="Times New Roman" pitchFamily="18" charset="0"/>
              </a:rPr>
              <a:t>E</a:t>
            </a:r>
            <a:r>
              <a:rPr lang="el-GR" sz="3500" dirty="0" smtClean="0">
                <a:solidFill>
                  <a:schemeClr val="tx2">
                    <a:lumMod val="75000"/>
                  </a:schemeClr>
                </a:solidFill>
                <a:latin typeface="Constantia" pitchFamily="18" charset="0"/>
                <a:cs typeface="Times New Roman" pitchFamily="18" charset="0"/>
              </a:rPr>
              <a:t>ρευνητικά Ερωτήματα</a:t>
            </a:r>
          </a:p>
          <a:p>
            <a:pPr lvl="0"/>
            <a:r>
              <a:rPr lang="el-GR" sz="2400" dirty="0" smtClean="0">
                <a:solidFill>
                  <a:schemeClr val="tx2">
                    <a:lumMod val="75000"/>
                  </a:schemeClr>
                </a:solidFill>
                <a:latin typeface="Constantia" pitchFamily="18" charset="0"/>
                <a:cs typeface="Times New Roman" pitchFamily="18" charset="0"/>
              </a:rPr>
              <a:t>Ποιες οι διάφορες μεθοδολογίες και θεωρητικά πλαίσια για την εκτίμηση του κόστους των προγραμμάτων εξαε;</a:t>
            </a:r>
          </a:p>
          <a:p>
            <a:pPr lvl="0"/>
            <a:endParaRPr lang="el-GR" sz="2400" dirty="0" smtClean="0">
              <a:solidFill>
                <a:schemeClr val="tx2">
                  <a:lumMod val="75000"/>
                </a:schemeClr>
              </a:solidFill>
              <a:latin typeface="Constantia" pitchFamily="18" charset="0"/>
              <a:cs typeface="Times New Roman" pitchFamily="18" charset="0"/>
            </a:endParaRPr>
          </a:p>
          <a:p>
            <a:pPr lvl="0"/>
            <a:r>
              <a:rPr lang="el-GR" sz="2400" dirty="0" smtClean="0">
                <a:solidFill>
                  <a:schemeClr val="tx2">
                    <a:lumMod val="75000"/>
                  </a:schemeClr>
                </a:solidFill>
                <a:latin typeface="Constantia" pitchFamily="18" charset="0"/>
                <a:cs typeface="Times New Roman" pitchFamily="18" charset="0"/>
              </a:rPr>
              <a:t>Πως αποτιμούνται αυτά τα μοντέλα και οι μεθοδολογίες;</a:t>
            </a:r>
          </a:p>
          <a:p>
            <a:pPr lvl="0">
              <a:buNone/>
            </a:pPr>
            <a:endParaRPr lang="el-GR" sz="2400" dirty="0" smtClean="0">
              <a:solidFill>
                <a:schemeClr val="tx2">
                  <a:lumMod val="75000"/>
                </a:schemeClr>
              </a:solidFill>
              <a:latin typeface="Constantia" pitchFamily="18" charset="0"/>
              <a:cs typeface="Times New Roman" pitchFamily="18" charset="0"/>
            </a:endParaRPr>
          </a:p>
          <a:p>
            <a:pPr lvl="0"/>
            <a:r>
              <a:rPr lang="el-GR" sz="2400" dirty="0" smtClean="0">
                <a:solidFill>
                  <a:schemeClr val="tx2">
                    <a:lumMod val="75000"/>
                  </a:schemeClr>
                </a:solidFill>
                <a:latin typeface="Constantia" pitchFamily="18" charset="0"/>
                <a:cs typeface="Times New Roman" pitchFamily="18" charset="0"/>
              </a:rPr>
              <a:t>Ποιες οι προοπτικές των μοντέλων και ποιες οι τάσεις που </a:t>
            </a:r>
          </a:p>
          <a:p>
            <a:pPr lvl="0">
              <a:buNone/>
            </a:pPr>
            <a:r>
              <a:rPr lang="el-GR" sz="2400" dirty="0" smtClean="0">
                <a:solidFill>
                  <a:schemeClr val="tx2">
                    <a:lumMod val="75000"/>
                  </a:schemeClr>
                </a:solidFill>
                <a:latin typeface="Constantia" pitchFamily="18" charset="0"/>
                <a:cs typeface="Times New Roman" pitchFamily="18" charset="0"/>
              </a:rPr>
              <a:t>     διαμορφώνονται για το μέλλον;</a:t>
            </a:r>
          </a:p>
          <a:p>
            <a:pPr algn="just"/>
            <a:endParaRPr lang="el-GR" sz="2400" dirty="0" smtClean="0">
              <a:solidFill>
                <a:schemeClr val="tx2">
                  <a:lumMod val="75000"/>
                </a:schemeClr>
              </a:solidFill>
              <a:latin typeface="Constantia" pitchFamily="18" charset="0"/>
              <a:cs typeface="Times New Roman" pitchFamily="18" charset="0"/>
            </a:endParaRPr>
          </a:p>
        </p:txBody>
      </p:sp>
    </p:spTree>
  </p:cSld>
  <p:clrMapOvr>
    <a:masterClrMapping/>
  </p:clrMapOvr>
  <p:transition spd="med">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14290"/>
            <a:ext cx="8358246" cy="1571636"/>
          </a:xfrm>
        </p:spPr>
        <p:txBody>
          <a:bodyPr>
            <a:noAutofit/>
          </a:bodyPr>
          <a:lstStyle/>
          <a:p>
            <a:pPr algn="l"/>
            <a:r>
              <a:rPr lang="el-GR" sz="2600" dirty="0" smtClean="0">
                <a:solidFill>
                  <a:schemeClr val="tx2">
                    <a:lumMod val="75000"/>
                  </a:schemeClr>
                </a:solidFill>
                <a:latin typeface="Constantia" pitchFamily="18" charset="0"/>
              </a:rPr>
              <a:t>Εφαρμογή στο μεταπτυχιακό «Επιστήμες</a:t>
            </a:r>
            <a:br>
              <a:rPr lang="el-GR" sz="2600" dirty="0" smtClean="0">
                <a:solidFill>
                  <a:schemeClr val="tx2">
                    <a:lumMod val="75000"/>
                  </a:schemeClr>
                </a:solidFill>
                <a:latin typeface="Constantia" pitchFamily="18" charset="0"/>
              </a:rPr>
            </a:br>
            <a:r>
              <a:rPr lang="el-GR" sz="2600" dirty="0" smtClean="0">
                <a:solidFill>
                  <a:schemeClr val="tx2">
                    <a:lumMod val="75000"/>
                  </a:schemeClr>
                </a:solidFill>
                <a:latin typeface="Constantia" pitchFamily="18" charset="0"/>
              </a:rPr>
              <a:t> της Αγωγής - Εξ Αποστάσεως Εκπαίδευση</a:t>
            </a:r>
            <a:br>
              <a:rPr lang="el-GR" sz="2600" dirty="0" smtClean="0">
                <a:solidFill>
                  <a:schemeClr val="tx2">
                    <a:lumMod val="75000"/>
                  </a:schemeClr>
                </a:solidFill>
                <a:latin typeface="Constantia" pitchFamily="18" charset="0"/>
              </a:rPr>
            </a:br>
            <a:r>
              <a:rPr lang="el-GR" sz="2600" dirty="0" smtClean="0">
                <a:solidFill>
                  <a:schemeClr val="tx2">
                    <a:lumMod val="75000"/>
                  </a:schemeClr>
                </a:solidFill>
                <a:latin typeface="Constantia" pitchFamily="18" charset="0"/>
              </a:rPr>
              <a:t> με την χρήση των ΤΠΕ(e-Learning</a:t>
            </a:r>
            <a:endParaRPr lang="el-GR" sz="2600" dirty="0">
              <a:solidFill>
                <a:schemeClr val="tx2">
                  <a:lumMod val="75000"/>
                </a:schemeClr>
              </a:solidFill>
              <a:latin typeface="Constantia" pitchFamily="18" charset="0"/>
            </a:endParaRPr>
          </a:p>
        </p:txBody>
      </p:sp>
      <p:sp>
        <p:nvSpPr>
          <p:cNvPr id="3" name="Subtitle 2"/>
          <p:cNvSpPr>
            <a:spLocks noGrp="1"/>
          </p:cNvSpPr>
          <p:nvPr>
            <p:ph type="subTitle" idx="1"/>
          </p:nvPr>
        </p:nvSpPr>
        <p:spPr>
          <a:xfrm>
            <a:off x="428596" y="1785926"/>
            <a:ext cx="8072494" cy="4500594"/>
          </a:xfrm>
        </p:spPr>
        <p:txBody>
          <a:bodyPr>
            <a:normAutofit/>
          </a:bodyPr>
          <a:lstStyle/>
          <a:p>
            <a:pPr algn="just">
              <a:buFont typeface="Arial" pitchFamily="34" charset="0"/>
              <a:buChar char="•"/>
            </a:pPr>
            <a:r>
              <a:rPr lang="el-GR" sz="2200" dirty="0" smtClean="0">
                <a:solidFill>
                  <a:schemeClr val="tx2">
                    <a:lumMod val="75000"/>
                  </a:schemeClr>
                </a:solidFill>
              </a:rPr>
              <a:t>Δημιουργία   κέντρου κόστους του μεταπτυχιακού</a:t>
            </a:r>
          </a:p>
          <a:p>
            <a:pPr algn="just">
              <a:buFont typeface="Arial" pitchFamily="34" charset="0"/>
              <a:buChar char="•"/>
            </a:pPr>
            <a:r>
              <a:rPr lang="el-GR" sz="2200" dirty="0" smtClean="0">
                <a:solidFill>
                  <a:schemeClr val="tx2">
                    <a:lumMod val="75000"/>
                  </a:schemeClr>
                </a:solidFill>
              </a:rPr>
              <a:t>Καταγραφή της συνάρτησης γνωρίζοντας εκ των προτέρων τον αριθμό των  φοιτητών που φοιτούν στο συγκεκριμένο πρόγραμμα, τους καθηγητές, και το πρόγραμμα σπουδών: (Α1+Α2+Α3+Β1+Β2+Β3) / προς τον αριθμό των φοιτητών (αποδέκτες κόστους).</a:t>
            </a:r>
          </a:p>
          <a:p>
            <a:pPr algn="just">
              <a:buFont typeface="Arial" pitchFamily="34" charset="0"/>
              <a:buChar char="•"/>
            </a:pPr>
            <a:r>
              <a:rPr lang="el-GR" sz="2200" dirty="0" smtClean="0">
                <a:solidFill>
                  <a:schemeClr val="tx2">
                    <a:lumMod val="75000"/>
                  </a:schemeClr>
                </a:solidFill>
              </a:rPr>
              <a:t>Συνολικό κόστος κάθε μαθήματος διακρίνεται σε σταθερό  και μεταβλητό και οι δαπάνες σε  άμεσες και έμμεσες</a:t>
            </a:r>
          </a:p>
          <a:p>
            <a:pPr algn="just">
              <a:buFont typeface="Arial" pitchFamily="34" charset="0"/>
              <a:buChar char="•"/>
            </a:pPr>
            <a:r>
              <a:rPr lang="el-GR" sz="2200" dirty="0" smtClean="0">
                <a:solidFill>
                  <a:schemeClr val="tx2">
                    <a:lumMod val="75000"/>
                  </a:schemeClr>
                </a:solidFill>
              </a:rPr>
              <a:t>Μερισμός των έμμεσων και λειτουργικών δαπανών με την αποτίμηση της ποσότητας των πόρων που έχουν χρησιμοποιηθεί, ανάλογα  πόσες φορές έχει διεξαχθεί και το χρόνο που χρειάζεται κάθε δραστηριότητα για να ολοκληρωθεί.</a:t>
            </a:r>
            <a:r>
              <a:rPr lang="el-GR" sz="2400" dirty="0" smtClean="0">
                <a:solidFill>
                  <a:schemeClr val="tx2">
                    <a:lumMod val="75000"/>
                  </a:schemeClr>
                </a:solidFill>
              </a:rPr>
              <a:t> </a:t>
            </a:r>
            <a:endParaRPr lang="el-GR" sz="2400" dirty="0">
              <a:solidFill>
                <a:schemeClr val="tx2">
                  <a:lumMod val="75000"/>
                </a:schemeClr>
              </a:solidFill>
            </a:endParaRPr>
          </a:p>
        </p:txBody>
      </p:sp>
      <p:pic>
        <p:nvPicPr>
          <p:cNvPr id="2050" name="Picture 2" descr="C:\Users\Αθηνά\Desktop\images (2).jpg"/>
          <p:cNvPicPr>
            <a:picLocks noChangeAspect="1" noChangeArrowheads="1"/>
          </p:cNvPicPr>
          <p:nvPr/>
        </p:nvPicPr>
        <p:blipFill>
          <a:blip r:embed="rId2"/>
          <a:srcRect/>
          <a:stretch>
            <a:fillRect/>
          </a:stretch>
        </p:blipFill>
        <p:spPr bwMode="auto">
          <a:xfrm>
            <a:off x="6572264" y="428604"/>
            <a:ext cx="2071702" cy="1357322"/>
          </a:xfrm>
          <a:prstGeom prst="rect">
            <a:avLst/>
          </a:prstGeom>
          <a:noFill/>
        </p:spPr>
      </p:pic>
    </p:spTree>
  </p:cSld>
  <p:clrMapOvr>
    <a:masterClrMapping/>
  </p:clrMapOvr>
  <p:transition spd="med">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28"/>
            <a:ext cx="7772400" cy="857256"/>
          </a:xfrm>
        </p:spPr>
        <p:txBody>
          <a:bodyPr>
            <a:noAutofit/>
          </a:bodyPr>
          <a:lstStyle/>
          <a:p>
            <a:r>
              <a:rPr lang="el-GR" sz="2800" dirty="0" smtClean="0">
                <a:solidFill>
                  <a:schemeClr val="tx2">
                    <a:lumMod val="75000"/>
                  </a:schemeClr>
                </a:solidFill>
                <a:latin typeface="Constantia" pitchFamily="18" charset="0"/>
              </a:rPr>
              <a:t>Προοπτικές των μοντέλων και οι τάσεις που διαμορφώνονται για το μέλλον </a:t>
            </a:r>
            <a:endParaRPr lang="el-GR" sz="2800" dirty="0">
              <a:solidFill>
                <a:schemeClr val="tx2">
                  <a:lumMod val="75000"/>
                </a:schemeClr>
              </a:solidFill>
              <a:latin typeface="Constantia" pitchFamily="18" charset="0"/>
            </a:endParaRPr>
          </a:p>
        </p:txBody>
      </p:sp>
      <p:sp>
        <p:nvSpPr>
          <p:cNvPr id="3" name="Subtitle 2"/>
          <p:cNvSpPr>
            <a:spLocks noGrp="1"/>
          </p:cNvSpPr>
          <p:nvPr>
            <p:ph type="subTitle" idx="1"/>
          </p:nvPr>
        </p:nvSpPr>
        <p:spPr>
          <a:xfrm>
            <a:off x="642910" y="1142984"/>
            <a:ext cx="7929618" cy="5972220"/>
          </a:xfrm>
        </p:spPr>
        <p:txBody>
          <a:bodyPr>
            <a:normAutofit/>
          </a:bodyPr>
          <a:lstStyle/>
          <a:p>
            <a:pPr algn="just">
              <a:buFont typeface="Arial" pitchFamily="34" charset="0"/>
              <a:buChar char="•"/>
            </a:pPr>
            <a:r>
              <a:rPr lang="en-US" sz="2200" dirty="0" smtClean="0">
                <a:solidFill>
                  <a:schemeClr val="tx2">
                    <a:lumMod val="75000"/>
                  </a:schemeClr>
                </a:solidFill>
                <a:latin typeface="Constantia" pitchFamily="18" charset="0"/>
              </a:rPr>
              <a:t> </a:t>
            </a:r>
            <a:r>
              <a:rPr lang="el-GR" sz="2200" dirty="0" smtClean="0">
                <a:solidFill>
                  <a:schemeClr val="tx2">
                    <a:lumMod val="75000"/>
                  </a:schemeClr>
                </a:solidFill>
                <a:latin typeface="Constantia" pitchFamily="18" charset="0"/>
              </a:rPr>
              <a:t>Η ανάπτυξη της Διαδικτυακής εξ αποστάσεως μάθησης ενθαρρύνει τα εκπαιδευτικά Ανώτατα Ιδρύματα να υιοθετήσουν  την τεράστια δυνατότητα των  Διαδικτυακών Τεχνολογιών και αναμορφώνουν τη φύση του εκπαιδευτικού περιβάλλοντος. </a:t>
            </a:r>
          </a:p>
          <a:p>
            <a:pPr algn="just">
              <a:buFont typeface="Arial" pitchFamily="34" charset="0"/>
              <a:buChar char="•"/>
            </a:pPr>
            <a:r>
              <a:rPr lang="en-US" sz="2200" dirty="0" smtClean="0">
                <a:solidFill>
                  <a:schemeClr val="tx2">
                    <a:lumMod val="75000"/>
                  </a:schemeClr>
                </a:solidFill>
                <a:latin typeface="Constantia" pitchFamily="18" charset="0"/>
              </a:rPr>
              <a:t> </a:t>
            </a:r>
            <a:r>
              <a:rPr lang="el-GR" sz="2200" dirty="0" smtClean="0">
                <a:solidFill>
                  <a:schemeClr val="tx2">
                    <a:lumMod val="75000"/>
                  </a:schemeClr>
                </a:solidFill>
                <a:latin typeface="Constantia" pitchFamily="18" charset="0"/>
              </a:rPr>
              <a:t>Το κόστος της διαδικτυακής ανάπτυξης μαθημάτων και προγραμμάτων</a:t>
            </a:r>
            <a:r>
              <a:rPr lang="en-US" sz="2200" dirty="0" smtClean="0">
                <a:solidFill>
                  <a:schemeClr val="tx2">
                    <a:lumMod val="75000"/>
                  </a:schemeClr>
                </a:solidFill>
                <a:latin typeface="Constantia" pitchFamily="18" charset="0"/>
              </a:rPr>
              <a:t>,</a:t>
            </a:r>
            <a:r>
              <a:rPr lang="el-GR" sz="2200" dirty="0" smtClean="0">
                <a:solidFill>
                  <a:schemeClr val="tx2">
                    <a:lumMod val="75000"/>
                  </a:schemeClr>
                </a:solidFill>
                <a:latin typeface="Constantia" pitchFamily="18" charset="0"/>
              </a:rPr>
              <a:t> σύμφωνα με το </a:t>
            </a:r>
            <a:r>
              <a:rPr lang="en-US" sz="2200" dirty="0" smtClean="0">
                <a:solidFill>
                  <a:schemeClr val="tx2">
                    <a:lumMod val="75000"/>
                  </a:schemeClr>
                </a:solidFill>
                <a:latin typeface="Constantia" pitchFamily="18" charset="0"/>
              </a:rPr>
              <a:t>Bates Action Model, </a:t>
            </a:r>
            <a:r>
              <a:rPr lang="el-GR" sz="2200" dirty="0" smtClean="0">
                <a:solidFill>
                  <a:schemeClr val="tx2">
                    <a:lumMod val="75000"/>
                  </a:schemeClr>
                </a:solidFill>
                <a:latin typeface="Constantia" pitchFamily="18" charset="0"/>
              </a:rPr>
              <a:t> ποικίλλει ανάλογα με το ίδρυμα, και αναφέρεται  στις επιλογές των τεχνολογικών μέσων που πρέπει να λαμβάνονται υπόψη από τα on-line εκπαιδευτικά ιδρύματα:</a:t>
            </a:r>
            <a:endParaRPr lang="en-US" sz="2200" dirty="0" smtClean="0">
              <a:solidFill>
                <a:schemeClr val="tx2">
                  <a:lumMod val="75000"/>
                </a:schemeClr>
              </a:solidFill>
              <a:latin typeface="Constantia" pitchFamily="18" charset="0"/>
            </a:endParaRPr>
          </a:p>
          <a:p>
            <a:pPr algn="just">
              <a:buFont typeface="Arial" pitchFamily="34" charset="0"/>
              <a:buChar char="•"/>
            </a:pPr>
            <a:r>
              <a:rPr lang="el-GR" sz="2200" dirty="0" smtClean="0">
                <a:solidFill>
                  <a:schemeClr val="tx2">
                    <a:lumMod val="75000"/>
                  </a:schemeClr>
                </a:solidFill>
                <a:latin typeface="Constantia" pitchFamily="18" charset="0"/>
              </a:rPr>
              <a:t> Προσβασιμότητα, </a:t>
            </a:r>
            <a:endParaRPr lang="en-US" sz="2200" dirty="0" smtClean="0">
              <a:solidFill>
                <a:schemeClr val="tx2">
                  <a:lumMod val="75000"/>
                </a:schemeClr>
              </a:solidFill>
              <a:latin typeface="Constantia" pitchFamily="18" charset="0"/>
            </a:endParaRPr>
          </a:p>
          <a:p>
            <a:pPr algn="just">
              <a:buFont typeface="Arial" pitchFamily="34" charset="0"/>
              <a:buChar char="•"/>
            </a:pPr>
            <a:r>
              <a:rPr lang="el-GR" sz="2200" dirty="0" smtClean="0">
                <a:solidFill>
                  <a:schemeClr val="tx2">
                    <a:lumMod val="75000"/>
                  </a:schemeClr>
                </a:solidFill>
                <a:latin typeface="Constantia" pitchFamily="18" charset="0"/>
              </a:rPr>
              <a:t>Διδακτικές και Μαθησιακές επιδράσεις,  </a:t>
            </a:r>
            <a:endParaRPr lang="en-US" sz="2200" dirty="0" smtClean="0">
              <a:solidFill>
                <a:schemeClr val="tx2">
                  <a:lumMod val="75000"/>
                </a:schemeClr>
              </a:solidFill>
              <a:latin typeface="Constantia" pitchFamily="18" charset="0"/>
            </a:endParaRPr>
          </a:p>
          <a:p>
            <a:pPr algn="just">
              <a:buFont typeface="Arial" pitchFamily="34" charset="0"/>
              <a:buChar char="•"/>
            </a:pPr>
            <a:r>
              <a:rPr lang="el-GR" sz="2200" dirty="0" smtClean="0">
                <a:solidFill>
                  <a:schemeClr val="tx2">
                    <a:lumMod val="75000"/>
                  </a:schemeClr>
                </a:solidFill>
                <a:latin typeface="Constantia" pitchFamily="18" charset="0"/>
              </a:rPr>
              <a:t>Διαδραστικότητα και φιλικότητα, </a:t>
            </a:r>
            <a:endParaRPr lang="en-US" sz="2200" dirty="0" smtClean="0">
              <a:solidFill>
                <a:schemeClr val="tx2">
                  <a:lumMod val="75000"/>
                </a:schemeClr>
              </a:solidFill>
              <a:latin typeface="Constantia" pitchFamily="18" charset="0"/>
            </a:endParaRPr>
          </a:p>
          <a:p>
            <a:pPr algn="just">
              <a:buFont typeface="Arial" pitchFamily="34" charset="0"/>
              <a:buChar char="•"/>
            </a:pPr>
            <a:r>
              <a:rPr lang="el-GR" sz="2200" dirty="0" smtClean="0">
                <a:solidFill>
                  <a:schemeClr val="tx2">
                    <a:lumMod val="75000"/>
                  </a:schemeClr>
                </a:solidFill>
                <a:latin typeface="Constantia" pitchFamily="18" charset="0"/>
              </a:rPr>
              <a:t>Οργανωσιακή Επίδραση, Καινοτομία και Ταχύτητα </a:t>
            </a:r>
          </a:p>
        </p:txBody>
      </p:sp>
    </p:spTree>
  </p:cSld>
  <p:clrMapOvr>
    <a:masterClrMapping/>
  </p:clrMapOvr>
  <p:transition spd="med">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85728"/>
            <a:ext cx="7772400" cy="857256"/>
          </a:xfrm>
        </p:spPr>
        <p:txBody>
          <a:bodyPr>
            <a:normAutofit fontScale="90000"/>
          </a:bodyPr>
          <a:lstStyle/>
          <a:p>
            <a:r>
              <a:rPr lang="el-GR" sz="2900" dirty="0" smtClean="0">
                <a:solidFill>
                  <a:schemeClr val="tx2">
                    <a:lumMod val="75000"/>
                  </a:schemeClr>
                </a:solidFill>
                <a:latin typeface="Constantia" pitchFamily="18" charset="0"/>
              </a:rPr>
              <a:t>Διερεύνηση προτύπων και δημιουργίας θεωρητικών  μοντέλων  που περιμένουν περαιτέρω έρευνα.</a:t>
            </a:r>
            <a:r>
              <a:rPr lang="el-GR" sz="2800" dirty="0" smtClean="0">
                <a:solidFill>
                  <a:schemeClr val="tx2">
                    <a:lumMod val="75000"/>
                  </a:schemeClr>
                </a:solidFill>
                <a:latin typeface="Constantia" pitchFamily="18" charset="0"/>
              </a:rPr>
              <a:t/>
            </a:r>
            <a:br>
              <a:rPr lang="el-GR" sz="2800" dirty="0" smtClean="0">
                <a:solidFill>
                  <a:schemeClr val="tx2">
                    <a:lumMod val="75000"/>
                  </a:schemeClr>
                </a:solidFill>
                <a:latin typeface="Constantia" pitchFamily="18" charset="0"/>
              </a:rPr>
            </a:br>
            <a:endParaRPr lang="el-GR" sz="2600" dirty="0">
              <a:solidFill>
                <a:schemeClr val="tx2">
                  <a:lumMod val="75000"/>
                </a:schemeClr>
              </a:solidFill>
              <a:latin typeface="Constantia" pitchFamily="18" charset="0"/>
            </a:endParaRPr>
          </a:p>
        </p:txBody>
      </p:sp>
      <p:sp>
        <p:nvSpPr>
          <p:cNvPr id="3" name="Subtitle 2"/>
          <p:cNvSpPr>
            <a:spLocks noGrp="1"/>
          </p:cNvSpPr>
          <p:nvPr>
            <p:ph type="subTitle" idx="1"/>
          </p:nvPr>
        </p:nvSpPr>
        <p:spPr>
          <a:xfrm>
            <a:off x="571472" y="1000108"/>
            <a:ext cx="7929618" cy="5715040"/>
          </a:xfrm>
        </p:spPr>
        <p:txBody>
          <a:bodyPr>
            <a:normAutofit fontScale="25000" lnSpcReduction="20000"/>
          </a:bodyPr>
          <a:lstStyle/>
          <a:p>
            <a:pPr algn="just"/>
            <a:r>
              <a:rPr lang="el-GR" sz="9600" dirty="0" smtClean="0">
                <a:solidFill>
                  <a:schemeClr val="tx2">
                    <a:lumMod val="75000"/>
                  </a:schemeClr>
                </a:solidFill>
                <a:latin typeface="Constantia" pitchFamily="18" charset="0"/>
              </a:rPr>
              <a:t> </a:t>
            </a:r>
          </a:p>
          <a:p>
            <a:pPr algn="just">
              <a:buFont typeface="Arial" pitchFamily="34" charset="0"/>
              <a:buChar char="•"/>
            </a:pPr>
            <a:endParaRPr lang="el-GR" sz="9600" dirty="0" smtClean="0">
              <a:solidFill>
                <a:schemeClr val="tx2">
                  <a:lumMod val="75000"/>
                </a:schemeClr>
              </a:solidFill>
              <a:latin typeface="Constantia" pitchFamily="18" charset="0"/>
            </a:endParaRPr>
          </a:p>
          <a:p>
            <a:pPr algn="just">
              <a:buFont typeface="Arial" pitchFamily="34" charset="0"/>
              <a:buChar char="•"/>
            </a:pPr>
            <a:r>
              <a:rPr lang="el-GR" sz="9600" dirty="0" smtClean="0">
                <a:solidFill>
                  <a:schemeClr val="tx2">
                    <a:lumMod val="75000"/>
                  </a:schemeClr>
                </a:solidFill>
                <a:latin typeface="Constantia" pitchFamily="18" charset="0"/>
              </a:rPr>
              <a:t>Πραγματοποίηση εμπειρικής μελέτης για την σύγκριση του κόστους των υπαρχόντων προγραμμάτων εξαε του Ελληνικού Ανοικτού Πανεπιστημίου  και του κόστους των υπαρχόντων προγραμμάτων εξαε των Ελληνικών συμβατικών Πανεπιστημίων </a:t>
            </a:r>
          </a:p>
          <a:p>
            <a:pPr algn="just"/>
            <a:endParaRPr lang="el-GR" sz="9600" dirty="0" smtClean="0">
              <a:solidFill>
                <a:schemeClr val="tx2">
                  <a:lumMod val="75000"/>
                </a:schemeClr>
              </a:solidFill>
              <a:latin typeface="Constantia" pitchFamily="18" charset="0"/>
            </a:endParaRPr>
          </a:p>
          <a:p>
            <a:pPr algn="just"/>
            <a:endParaRPr lang="el-GR" sz="9600" dirty="0" smtClean="0">
              <a:solidFill>
                <a:schemeClr val="tx2">
                  <a:lumMod val="75000"/>
                </a:schemeClr>
              </a:solidFill>
              <a:latin typeface="Constantia" pitchFamily="18" charset="0"/>
            </a:endParaRPr>
          </a:p>
          <a:p>
            <a:pPr algn="just">
              <a:buFont typeface="Arial" pitchFamily="34" charset="0"/>
              <a:buChar char="•"/>
            </a:pPr>
            <a:r>
              <a:rPr lang="el-GR" sz="9600" dirty="0" smtClean="0">
                <a:solidFill>
                  <a:schemeClr val="tx2">
                    <a:lumMod val="75000"/>
                  </a:schemeClr>
                </a:solidFill>
                <a:latin typeface="Constantia" pitchFamily="18" charset="0"/>
              </a:rPr>
              <a:t> Πραγματοποίηση εμπειρικής μελέτης για την σύγκριση του κόστους των υπαρχόντων προγραμμάτων εξαε του Ελληνικού Ανοικτού Πανεπιστημίου και των Ελληνικών συμβατικών Πανεπιστημίων με το κόστος των συναφών υπαρχόντων προγραμμάτων των Ελληνικών συμβατικών Πανεπιστημίων που χρησιμοποιούν την πρόσωπο με πρόσωπο εκπαίδευση. </a:t>
            </a:r>
          </a:p>
          <a:p>
            <a:pPr algn="just"/>
            <a:endParaRPr lang="el-GR" sz="8800" dirty="0" smtClean="0">
              <a:solidFill>
                <a:schemeClr val="tx2">
                  <a:lumMod val="75000"/>
                </a:schemeClr>
              </a:solidFill>
              <a:latin typeface="Constantia" pitchFamily="18" charset="0"/>
            </a:endParaRPr>
          </a:p>
          <a:p>
            <a:pPr algn="just"/>
            <a:endParaRPr lang="el-GR" sz="8800" dirty="0" smtClean="0">
              <a:solidFill>
                <a:schemeClr val="tx2">
                  <a:lumMod val="75000"/>
                </a:schemeClr>
              </a:solidFill>
              <a:latin typeface="Constantia" pitchFamily="18" charset="0"/>
            </a:endParaRPr>
          </a:p>
          <a:p>
            <a:pPr algn="just"/>
            <a:endParaRPr lang="el-GR" sz="8800" dirty="0" smtClean="0">
              <a:solidFill>
                <a:schemeClr val="tx2">
                  <a:lumMod val="75000"/>
                </a:schemeClr>
              </a:solidFill>
              <a:latin typeface="Constantia" pitchFamily="18" charset="0"/>
            </a:endParaRPr>
          </a:p>
          <a:p>
            <a:pPr algn="just"/>
            <a:endParaRPr lang="el-GR" sz="8000" dirty="0"/>
          </a:p>
        </p:txBody>
      </p:sp>
    </p:spTree>
  </p:cSld>
  <p:clrMapOvr>
    <a:masterClrMapping/>
  </p:clrMapOvr>
  <p:transition spd="med">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1000108"/>
            <a:ext cx="7572428" cy="3357586"/>
          </a:xfrm>
        </p:spPr>
        <p:txBody>
          <a:bodyPr>
            <a:normAutofit fontScale="70000" lnSpcReduction="20000"/>
          </a:bodyPr>
          <a:lstStyle/>
          <a:p>
            <a:pPr algn="just">
              <a:buFont typeface="Arial" pitchFamily="34" charset="0"/>
              <a:buChar char="•"/>
            </a:pPr>
            <a:r>
              <a:rPr lang="el-GR" dirty="0" smtClean="0">
                <a:solidFill>
                  <a:schemeClr val="tx2">
                    <a:lumMod val="75000"/>
                  </a:schemeClr>
                </a:solidFill>
                <a:latin typeface="Constantia" pitchFamily="18" charset="0"/>
              </a:rPr>
              <a:t> </a:t>
            </a:r>
            <a:r>
              <a:rPr lang="el-GR" sz="3400" dirty="0" smtClean="0">
                <a:solidFill>
                  <a:schemeClr val="tx2">
                    <a:lumMod val="75000"/>
                  </a:schemeClr>
                </a:solidFill>
                <a:latin typeface="Constantia" pitchFamily="18" charset="0"/>
              </a:rPr>
              <a:t>Πραγματοποίηση εμπειρικής μελέτης για την σύγκριση του κόστους των υπαρχόντων προγραμμάτων εξαε του Ελληνικού Ανοικτού Πανεπιστημίου και των Ελληνικών συμβατικών Πανεπιστημίων με το κόστος των συναφών υπαρχόντων προγραμμάτων των Πανεπιστημίων της αλλοδαπής. </a:t>
            </a:r>
          </a:p>
          <a:p>
            <a:pPr algn="just"/>
            <a:endParaRPr lang="el-GR" sz="3400" dirty="0" smtClean="0">
              <a:solidFill>
                <a:schemeClr val="tx2">
                  <a:lumMod val="75000"/>
                </a:schemeClr>
              </a:solidFill>
              <a:latin typeface="Constantia" pitchFamily="18" charset="0"/>
            </a:endParaRPr>
          </a:p>
          <a:p>
            <a:pPr algn="just">
              <a:buFont typeface="Arial" pitchFamily="34" charset="0"/>
              <a:buChar char="•"/>
            </a:pPr>
            <a:r>
              <a:rPr lang="el-GR" sz="3400" dirty="0" smtClean="0">
                <a:solidFill>
                  <a:schemeClr val="tx2">
                    <a:lumMod val="75000"/>
                  </a:schemeClr>
                </a:solidFill>
                <a:latin typeface="Constantia" pitchFamily="18" charset="0"/>
              </a:rPr>
              <a:t> Πραγματοποίηση εμπειρικής μελέτης για την σύγκριση του κόστους των υπαρχόντων προγραμμάτων εξαε συναφών γνωστικών αντικειμένων στην Ελλάδα εν γένει.</a:t>
            </a:r>
            <a:endParaRPr lang="el-GR" sz="3400" dirty="0"/>
          </a:p>
        </p:txBody>
      </p:sp>
      <p:pic>
        <p:nvPicPr>
          <p:cNvPr id="4" name="Picture 2"/>
          <p:cNvPicPr>
            <a:picLocks noChangeAspect="1" noChangeArrowheads="1"/>
          </p:cNvPicPr>
          <p:nvPr/>
        </p:nvPicPr>
        <p:blipFill>
          <a:blip r:embed="rId2"/>
          <a:srcRect/>
          <a:stretch>
            <a:fillRect/>
          </a:stretch>
        </p:blipFill>
        <p:spPr bwMode="auto">
          <a:xfrm>
            <a:off x="2428860" y="4714884"/>
            <a:ext cx="3929090" cy="1285884"/>
          </a:xfrm>
          <a:prstGeom prst="rect">
            <a:avLst/>
          </a:prstGeom>
          <a:noFill/>
          <a:ln w="9525">
            <a:noFill/>
            <a:miter lim="800000"/>
            <a:headEnd/>
            <a:tailEnd/>
          </a:ln>
          <a:effectLst/>
        </p:spPr>
      </p:pic>
    </p:spTree>
  </p:cSld>
  <p:clrMapOvr>
    <a:masterClrMapping/>
  </p:clrMapOvr>
  <p:transition spd="med">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l-GR" sz="3600" b="1" dirty="0" smtClean="0">
                <a:solidFill>
                  <a:schemeClr val="accent1">
                    <a:lumMod val="75000"/>
                  </a:schemeClr>
                </a:solidFill>
                <a:latin typeface="Constantia" pitchFamily="18" charset="0"/>
              </a:rPr>
              <a:t>«Ευχαριστίες ή Αφιέρωση»</a:t>
            </a:r>
            <a:r>
              <a:rPr lang="en-US" b="1" dirty="0" smtClean="0">
                <a:solidFill>
                  <a:schemeClr val="accent1">
                    <a:lumMod val="75000"/>
                  </a:schemeClr>
                </a:solidFill>
                <a:latin typeface="Constantia" pitchFamily="18" charset="0"/>
              </a:rPr>
              <a:t/>
            </a:r>
            <a:br>
              <a:rPr lang="en-US" b="1" dirty="0" smtClean="0">
                <a:solidFill>
                  <a:schemeClr val="accent1">
                    <a:lumMod val="75000"/>
                  </a:schemeClr>
                </a:solidFill>
                <a:latin typeface="Constantia" pitchFamily="18" charset="0"/>
              </a:rPr>
            </a:br>
            <a:endParaRPr lang="el-GR" dirty="0"/>
          </a:p>
        </p:txBody>
      </p:sp>
      <p:sp>
        <p:nvSpPr>
          <p:cNvPr id="3" name="Content Placeholder 2"/>
          <p:cNvSpPr>
            <a:spLocks noGrp="1"/>
          </p:cNvSpPr>
          <p:nvPr>
            <p:ph sz="half" idx="1"/>
          </p:nvPr>
        </p:nvSpPr>
        <p:spPr>
          <a:xfrm>
            <a:off x="357158" y="857232"/>
            <a:ext cx="5643602" cy="5268931"/>
          </a:xfrm>
        </p:spPr>
        <p:txBody>
          <a:bodyPr>
            <a:normAutofit/>
          </a:bodyPr>
          <a:lstStyle/>
          <a:p>
            <a:pPr>
              <a:buNone/>
            </a:pPr>
            <a:r>
              <a:rPr lang="el-GR" dirty="0" smtClean="0">
                <a:solidFill>
                  <a:schemeClr val="accent1">
                    <a:lumMod val="75000"/>
                  </a:schemeClr>
                </a:solidFill>
                <a:latin typeface="Constantia" pitchFamily="18" charset="0"/>
              </a:rPr>
              <a:t>    </a:t>
            </a:r>
            <a:r>
              <a:rPr lang="el-GR" dirty="0" smtClean="0">
                <a:solidFill>
                  <a:schemeClr val="tx2">
                    <a:lumMod val="75000"/>
                  </a:schemeClr>
                </a:solidFill>
                <a:latin typeface="Constantia" pitchFamily="18" charset="0"/>
              </a:rPr>
              <a:t>Θα ήθελα να αφιερώσω στην οικογένεια  μου για την στήριξη τους όλο αυτό το διάστημα. Επίσης θα ήθελα να ευχαριστήσω τον κ.Αναστασιάδη και την ομάδα συνεργατών για την συνεχή στήριξη που παρείχαν σε όλη την διάρκεια του μεταπτυχιακού προγράμματος, τους επιβλέποντες καθηγητές, καθώς και τους εισηγητές καθηγητές του προγράμματος</a:t>
            </a:r>
            <a:r>
              <a:rPr lang="el-GR" dirty="0" smtClean="0">
                <a:solidFill>
                  <a:schemeClr val="tx2">
                    <a:lumMod val="75000"/>
                  </a:schemeClr>
                </a:solidFill>
              </a:rPr>
              <a:t>. </a:t>
            </a:r>
            <a:endParaRPr lang="el-GR" dirty="0">
              <a:solidFill>
                <a:schemeClr val="tx2">
                  <a:lumMod val="75000"/>
                </a:schemeClr>
              </a:solidFill>
            </a:endParaRPr>
          </a:p>
        </p:txBody>
      </p:sp>
      <p:pic>
        <p:nvPicPr>
          <p:cNvPr id="5" name="Picture 2" descr="ÎÏÎ¿ÏÎ­Î»ÎµÏÎ¼Î± ÎµÎ¹ÎºÏÎ½Î±Ï Î³Î¹Î± CARTOON FINAL"/>
          <p:cNvPicPr>
            <a:picLocks noGrp="1" noChangeAspect="1" noChangeArrowheads="1"/>
          </p:cNvPicPr>
          <p:nvPr>
            <p:ph sz="half" idx="2"/>
          </p:nvPr>
        </p:nvPicPr>
        <p:blipFill>
          <a:blip r:embed="rId2"/>
          <a:srcRect/>
          <a:stretch>
            <a:fillRect/>
          </a:stretch>
        </p:blipFill>
        <p:spPr bwMode="auto">
          <a:xfrm>
            <a:off x="6215074" y="1214422"/>
            <a:ext cx="2603301" cy="3071834"/>
          </a:xfrm>
          <a:prstGeom prst="rect">
            <a:avLst/>
          </a:prstGeom>
          <a:noFill/>
        </p:spPr>
      </p:pic>
    </p:spTree>
  </p:cSld>
  <p:clrMapOvr>
    <a:masterClrMapping/>
  </p:clrMapOvr>
  <p:transition spd="med">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928694"/>
          </a:xfrm>
        </p:spPr>
        <p:txBody>
          <a:bodyPr>
            <a:normAutofit/>
          </a:bodyPr>
          <a:lstStyle/>
          <a:p>
            <a:pPr algn="ctr"/>
            <a:r>
              <a:rPr lang="el-GR" sz="3200" dirty="0" smtClean="0">
                <a:solidFill>
                  <a:schemeClr val="tx2">
                    <a:lumMod val="75000"/>
                  </a:schemeClr>
                </a:solidFill>
                <a:latin typeface="Constantia" pitchFamily="18" charset="0"/>
                <a:cs typeface="Times New Roman" pitchFamily="18" charset="0"/>
              </a:rPr>
              <a:t>Μεθοδολογία</a:t>
            </a:r>
            <a:endParaRPr lang="el-GR" sz="3200" dirty="0">
              <a:solidFill>
                <a:schemeClr val="tx2">
                  <a:lumMod val="75000"/>
                </a:schemeClr>
              </a:solidFill>
              <a:latin typeface="Constantia" pitchFamily="18" charset="0"/>
              <a:cs typeface="Times New Roman" pitchFamily="18" charset="0"/>
            </a:endParaRPr>
          </a:p>
        </p:txBody>
      </p:sp>
      <p:sp>
        <p:nvSpPr>
          <p:cNvPr id="3" name="Content Placeholder 2"/>
          <p:cNvSpPr>
            <a:spLocks noGrp="1"/>
          </p:cNvSpPr>
          <p:nvPr>
            <p:ph idx="1"/>
          </p:nvPr>
        </p:nvSpPr>
        <p:spPr>
          <a:xfrm>
            <a:off x="457200" y="1428736"/>
            <a:ext cx="8229600" cy="4808576"/>
          </a:xfrm>
        </p:spPr>
        <p:txBody>
          <a:bodyPr>
            <a:normAutofit/>
          </a:bodyPr>
          <a:lstStyle/>
          <a:p>
            <a:pPr algn="just"/>
            <a:r>
              <a:rPr lang="en-US" sz="2400" dirty="0">
                <a:solidFill>
                  <a:schemeClr val="tx2">
                    <a:lumMod val="75000"/>
                  </a:schemeClr>
                </a:solidFill>
                <a:latin typeface="Constantia" pitchFamily="18" charset="0"/>
                <a:cs typeface="Times New Roman" pitchFamily="18" charset="0"/>
              </a:rPr>
              <a:t>B</a:t>
            </a:r>
            <a:r>
              <a:rPr lang="el-GR" sz="2400" dirty="0" err="1" smtClean="0">
                <a:solidFill>
                  <a:schemeClr val="tx2">
                    <a:lumMod val="75000"/>
                  </a:schemeClr>
                </a:solidFill>
                <a:latin typeface="Constantia" pitchFamily="18" charset="0"/>
                <a:cs typeface="Times New Roman" pitchFamily="18" charset="0"/>
              </a:rPr>
              <a:t>ασίστηκε</a:t>
            </a:r>
            <a:r>
              <a:rPr lang="el-GR" sz="2400" dirty="0" smtClean="0">
                <a:solidFill>
                  <a:schemeClr val="tx2">
                    <a:lumMod val="75000"/>
                  </a:schemeClr>
                </a:solidFill>
                <a:latin typeface="Constantia" pitchFamily="18" charset="0"/>
                <a:cs typeface="Times New Roman" pitchFamily="18" charset="0"/>
              </a:rPr>
              <a:t> </a:t>
            </a:r>
            <a:r>
              <a:rPr lang="el-GR" sz="2400" dirty="0">
                <a:solidFill>
                  <a:schemeClr val="tx2">
                    <a:lumMod val="75000"/>
                  </a:schemeClr>
                </a:solidFill>
                <a:latin typeface="Constantia" pitchFamily="18" charset="0"/>
                <a:cs typeface="Times New Roman" pitchFamily="18" charset="0"/>
              </a:rPr>
              <a:t>κατά κύριο λόγο σε βιβλιογραφική διαδικτυακή έρευνα, σε ηλεκτρονικά περιοδικά και βιβλία με λέξεις κλειδιά σε βάσεις δεδομένων όπως η </a:t>
            </a:r>
            <a:r>
              <a:rPr lang="en-US" sz="2400" dirty="0" smtClean="0">
                <a:solidFill>
                  <a:schemeClr val="tx2">
                    <a:lumMod val="75000"/>
                  </a:schemeClr>
                </a:solidFill>
                <a:latin typeface="Constantia" pitchFamily="18" charset="0"/>
                <a:cs typeface="Times New Roman" pitchFamily="18" charset="0"/>
              </a:rPr>
              <a:t>googles </a:t>
            </a:r>
            <a:r>
              <a:rPr lang="en-US" sz="2400" dirty="0" err="1" smtClean="0">
                <a:solidFill>
                  <a:schemeClr val="tx2">
                    <a:lumMod val="75000"/>
                  </a:schemeClr>
                </a:solidFill>
                <a:latin typeface="Constantia" pitchFamily="18" charset="0"/>
                <a:cs typeface="Times New Roman" pitchFamily="18" charset="0"/>
              </a:rPr>
              <a:t>cholar</a:t>
            </a:r>
            <a:r>
              <a:rPr lang="el-GR" sz="2400" dirty="0" smtClean="0">
                <a:solidFill>
                  <a:schemeClr val="tx2">
                    <a:lumMod val="75000"/>
                  </a:schemeClr>
                </a:solidFill>
                <a:latin typeface="Constantia" pitchFamily="18" charset="0"/>
                <a:cs typeface="Times New Roman" pitchFamily="18" charset="0"/>
              </a:rPr>
              <a:t>, </a:t>
            </a:r>
            <a:r>
              <a:rPr lang="el-GR" sz="2400" dirty="0">
                <a:solidFill>
                  <a:schemeClr val="tx2">
                    <a:lumMod val="75000"/>
                  </a:schemeClr>
                </a:solidFill>
                <a:latin typeface="Constantia" pitchFamily="18" charset="0"/>
                <a:cs typeface="Times New Roman" pitchFamily="18" charset="0"/>
              </a:rPr>
              <a:t>και η αναζήτηση </a:t>
            </a:r>
            <a:r>
              <a:rPr lang="el-GR" sz="2400" dirty="0" smtClean="0">
                <a:solidFill>
                  <a:schemeClr val="tx2">
                    <a:lumMod val="75000"/>
                  </a:schemeClr>
                </a:solidFill>
                <a:latin typeface="Constantia" pitchFamily="18" charset="0"/>
                <a:cs typeface="Times New Roman" pitchFamily="18" charset="0"/>
              </a:rPr>
              <a:t>σχετικών άρθρων, </a:t>
            </a:r>
            <a:r>
              <a:rPr lang="el-GR" sz="2400" dirty="0">
                <a:solidFill>
                  <a:schemeClr val="tx2">
                    <a:lumMod val="75000"/>
                  </a:schemeClr>
                </a:solidFill>
                <a:latin typeface="Constantia" pitchFamily="18" charset="0"/>
                <a:cs typeface="Times New Roman" pitchFamily="18" charset="0"/>
              </a:rPr>
              <a:t>επιδιώκοντας τη διαχρονική διερεύνηση του θέματος που άπτονται ζητημάτων των οικονομικών στην εξ αποστάσεως, εκπαίδευσης από την  δεκαετία του 1970 μέχρι και σήμερα.  </a:t>
            </a:r>
          </a:p>
          <a:p>
            <a:pPr algn="just"/>
            <a:r>
              <a:rPr lang="el-GR" sz="2400" dirty="0">
                <a:solidFill>
                  <a:schemeClr val="tx2">
                    <a:lumMod val="75000"/>
                  </a:schemeClr>
                </a:solidFill>
                <a:latin typeface="Constantia" pitchFamily="18" charset="0"/>
                <a:ea typeface="Verdana" pitchFamily="34" charset="0"/>
                <a:cs typeface="Times New Roman" pitchFamily="18" charset="0"/>
              </a:rPr>
              <a:t>Αναζητήθηκαν μια σειρά από ιστοσελίδες με σχετικούς </a:t>
            </a:r>
            <a:r>
              <a:rPr lang="el-GR" sz="2400" dirty="0">
                <a:solidFill>
                  <a:schemeClr val="tx2">
                    <a:lumMod val="75000"/>
                  </a:schemeClr>
                </a:solidFill>
                <a:latin typeface="Constantia" pitchFamily="18" charset="0"/>
                <a:cs typeface="Times New Roman" pitchFamily="18" charset="0"/>
              </a:rPr>
              <a:t>συνδέσμους, και εντοπίσθηκε σχετική θεματολογία μέσα από την βιβλιοθήκη του  πανεπιστήμιου Κρήτης,  στην ελληνική και </a:t>
            </a:r>
            <a:r>
              <a:rPr lang="el-GR" sz="2400" dirty="0" smtClean="0">
                <a:solidFill>
                  <a:schemeClr val="tx2">
                    <a:lumMod val="75000"/>
                  </a:schemeClr>
                </a:solidFill>
                <a:latin typeface="Constantia" pitchFamily="18" charset="0"/>
                <a:cs typeface="Times New Roman" pitchFamily="18" charset="0"/>
              </a:rPr>
              <a:t> </a:t>
            </a:r>
            <a:r>
              <a:rPr lang="el-GR" sz="2400" dirty="0">
                <a:solidFill>
                  <a:schemeClr val="tx2">
                    <a:lumMod val="75000"/>
                  </a:schemeClr>
                </a:solidFill>
                <a:latin typeface="Constantia" pitchFamily="18" charset="0"/>
                <a:cs typeface="Times New Roman" pitchFamily="18" charset="0"/>
              </a:rPr>
              <a:t>αγγλική </a:t>
            </a:r>
            <a:r>
              <a:rPr lang="el-GR" sz="2400" dirty="0" smtClean="0">
                <a:solidFill>
                  <a:schemeClr val="tx2">
                    <a:lumMod val="75000"/>
                  </a:schemeClr>
                </a:solidFill>
                <a:latin typeface="Constantia" pitchFamily="18" charset="0"/>
                <a:cs typeface="Times New Roman" pitchFamily="18" charset="0"/>
              </a:rPr>
              <a:t>γλώσσα</a:t>
            </a:r>
          </a:p>
        </p:txBody>
      </p:sp>
    </p:spTree>
  </p:cSld>
  <p:clrMapOvr>
    <a:masterClrMapping/>
  </p:clrMapOvr>
  <p:transition spd="med">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643998" cy="642942"/>
          </a:xfrm>
        </p:spPr>
        <p:txBody>
          <a:bodyPr>
            <a:normAutofit/>
          </a:bodyPr>
          <a:lstStyle/>
          <a:p>
            <a:r>
              <a:rPr lang="el-GR" sz="2400" b="1" dirty="0" smtClean="0">
                <a:solidFill>
                  <a:schemeClr val="accent1">
                    <a:lumMod val="75000"/>
                  </a:schemeClr>
                </a:solidFill>
                <a:latin typeface="Constantia" pitchFamily="18" charset="0"/>
              </a:rPr>
              <a:t>Τέσσερις γενιές συστημάτων εξ αποστάσεως εκπαίδευσης</a:t>
            </a:r>
            <a:r>
              <a:rPr lang="en-US" sz="2400" b="1" dirty="0" smtClean="0">
                <a:solidFill>
                  <a:schemeClr val="accent1">
                    <a:lumMod val="75000"/>
                  </a:schemeClr>
                </a:solidFill>
                <a:latin typeface="Constantia" pitchFamily="18" charset="0"/>
              </a:rPr>
              <a:t>:</a:t>
            </a:r>
            <a:endParaRPr lang="el-GR" sz="2400" b="1" dirty="0"/>
          </a:p>
        </p:txBody>
      </p:sp>
      <p:pic>
        <p:nvPicPr>
          <p:cNvPr id="6146" name="Picture 2"/>
          <p:cNvPicPr>
            <a:picLocks noChangeAspect="1" noChangeArrowheads="1"/>
          </p:cNvPicPr>
          <p:nvPr/>
        </p:nvPicPr>
        <p:blipFill>
          <a:blip r:embed="rId2" cstate="print"/>
          <a:srcRect/>
          <a:stretch>
            <a:fillRect/>
          </a:stretch>
        </p:blipFill>
        <p:spPr bwMode="auto">
          <a:xfrm>
            <a:off x="285720" y="4786322"/>
            <a:ext cx="1571636" cy="1071570"/>
          </a:xfrm>
          <a:prstGeom prst="rect">
            <a:avLst/>
          </a:prstGeom>
          <a:noFill/>
          <a:ln w="9525">
            <a:noFill/>
            <a:miter lim="800000"/>
            <a:headEnd/>
            <a:tailEnd/>
          </a:ln>
          <a:effectLst/>
        </p:spPr>
      </p:pic>
      <p:sp>
        <p:nvSpPr>
          <p:cNvPr id="4" name="Rectangle 3"/>
          <p:cNvSpPr/>
          <p:nvPr/>
        </p:nvSpPr>
        <p:spPr>
          <a:xfrm>
            <a:off x="2214546" y="1000108"/>
            <a:ext cx="6429420" cy="830997"/>
          </a:xfrm>
          <a:prstGeom prst="rect">
            <a:avLst/>
          </a:prstGeom>
        </p:spPr>
        <p:txBody>
          <a:bodyPr wrap="square">
            <a:spAutoFit/>
          </a:bodyPr>
          <a:lstStyle/>
          <a:p>
            <a:pPr algn="just">
              <a:buFont typeface="Wingdings" pitchFamily="2" charset="2"/>
              <a:buChar char="ü"/>
            </a:pPr>
            <a:r>
              <a:rPr lang="el-GR" sz="2400" dirty="0" smtClean="0">
                <a:solidFill>
                  <a:schemeClr val="accent1">
                    <a:lumMod val="75000"/>
                  </a:schemeClr>
                </a:solidFill>
                <a:latin typeface="Constantia" pitchFamily="18" charset="0"/>
                <a:cs typeface="Times New Roman" pitchFamily="18" charset="0"/>
              </a:rPr>
              <a:t>Τα συστήματα αλληλογραφίας μέχρι τη δεκαετία του ΄60</a:t>
            </a:r>
          </a:p>
        </p:txBody>
      </p:sp>
      <p:sp>
        <p:nvSpPr>
          <p:cNvPr id="5" name="Rectangle 4"/>
          <p:cNvSpPr/>
          <p:nvPr/>
        </p:nvSpPr>
        <p:spPr>
          <a:xfrm>
            <a:off x="2214546" y="2000240"/>
            <a:ext cx="6429420" cy="1200329"/>
          </a:xfrm>
          <a:prstGeom prst="rect">
            <a:avLst/>
          </a:prstGeom>
        </p:spPr>
        <p:txBody>
          <a:bodyPr wrap="square">
            <a:spAutoFit/>
          </a:bodyPr>
          <a:lstStyle/>
          <a:p>
            <a:pPr algn="just">
              <a:buFont typeface="Wingdings" pitchFamily="2" charset="2"/>
              <a:buChar char="ü"/>
            </a:pPr>
            <a:r>
              <a:rPr lang="el-GR" sz="2400" dirty="0" smtClean="0">
                <a:solidFill>
                  <a:schemeClr val="accent1">
                    <a:lumMod val="75000"/>
                  </a:schemeClr>
                </a:solidFill>
                <a:latin typeface="Constantia" pitchFamily="18" charset="0"/>
                <a:cs typeface="Times New Roman" pitchFamily="18" charset="0"/>
              </a:rPr>
              <a:t>Τα  εκπαιδευτικά συστήματα μετάδοσης  ήχου και εικόνας μέσα από το ράδιο και την τηλεόραση δεκαετία ΄60-΄80</a:t>
            </a:r>
          </a:p>
        </p:txBody>
      </p:sp>
      <p:sp>
        <p:nvSpPr>
          <p:cNvPr id="6" name="Rectangle 5"/>
          <p:cNvSpPr/>
          <p:nvPr/>
        </p:nvSpPr>
        <p:spPr>
          <a:xfrm>
            <a:off x="2285984" y="3352799"/>
            <a:ext cx="6357982" cy="830997"/>
          </a:xfrm>
          <a:prstGeom prst="rect">
            <a:avLst/>
          </a:prstGeom>
        </p:spPr>
        <p:txBody>
          <a:bodyPr wrap="square">
            <a:spAutoFit/>
          </a:bodyPr>
          <a:lstStyle/>
          <a:p>
            <a:pPr algn="just">
              <a:buFont typeface="Wingdings" pitchFamily="2" charset="2"/>
              <a:buChar char="ü"/>
            </a:pPr>
            <a:r>
              <a:rPr lang="el-GR" sz="2400" dirty="0" smtClean="0">
                <a:solidFill>
                  <a:schemeClr val="accent1">
                    <a:lumMod val="75000"/>
                  </a:schemeClr>
                </a:solidFill>
                <a:latin typeface="Constantia" pitchFamily="18" charset="0"/>
                <a:cs typeface="Times New Roman" pitchFamily="18" charset="0"/>
              </a:rPr>
              <a:t>Των πολυμέσων , και ψηφιακού  περιεχομένου  μέσω του υπολογιστή δεκαετία ΄80-΄90</a:t>
            </a:r>
          </a:p>
        </p:txBody>
      </p:sp>
      <p:sp>
        <p:nvSpPr>
          <p:cNvPr id="7" name="Rectangle 6"/>
          <p:cNvSpPr/>
          <p:nvPr/>
        </p:nvSpPr>
        <p:spPr>
          <a:xfrm>
            <a:off x="2285984" y="4643446"/>
            <a:ext cx="6357982" cy="1569660"/>
          </a:xfrm>
          <a:prstGeom prst="rect">
            <a:avLst/>
          </a:prstGeom>
        </p:spPr>
        <p:txBody>
          <a:bodyPr wrap="square">
            <a:spAutoFit/>
          </a:bodyPr>
          <a:lstStyle/>
          <a:p>
            <a:pPr algn="just">
              <a:buFont typeface="Wingdings" pitchFamily="2" charset="2"/>
              <a:buChar char="ü"/>
            </a:pPr>
            <a:r>
              <a:rPr lang="el-GR" sz="2400" dirty="0" smtClean="0">
                <a:solidFill>
                  <a:schemeClr val="accent1">
                    <a:lumMod val="75000"/>
                  </a:schemeClr>
                </a:solidFill>
                <a:latin typeface="Constantia" pitchFamily="18" charset="0"/>
                <a:cs typeface="Times New Roman" pitchFamily="18" charset="0"/>
              </a:rPr>
              <a:t>Τα ηλεκτρονικά συστήματα εξ αποστάσεως  εκπαίδευσης με ψηφιακό περιεχόμενο και αλληλεπίδραση μέσω του Διαδικτύου και του Παγκόσμιου Ιστού,  από το ΄90 μέχρι σήμερα</a:t>
            </a:r>
          </a:p>
        </p:txBody>
      </p:sp>
      <p:pic>
        <p:nvPicPr>
          <p:cNvPr id="6147" name="Picture 3"/>
          <p:cNvPicPr>
            <a:picLocks noChangeAspect="1" noChangeArrowheads="1"/>
          </p:cNvPicPr>
          <p:nvPr/>
        </p:nvPicPr>
        <p:blipFill>
          <a:blip r:embed="rId3"/>
          <a:srcRect/>
          <a:stretch>
            <a:fillRect/>
          </a:stretch>
        </p:blipFill>
        <p:spPr bwMode="auto">
          <a:xfrm>
            <a:off x="465568" y="3350593"/>
            <a:ext cx="1357322" cy="1000132"/>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500034" y="1000108"/>
            <a:ext cx="1357322" cy="857256"/>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cstate="print"/>
          <a:srcRect/>
          <a:stretch>
            <a:fillRect/>
          </a:stretch>
        </p:blipFill>
        <p:spPr bwMode="auto">
          <a:xfrm>
            <a:off x="500034" y="2007442"/>
            <a:ext cx="1357322" cy="1000132"/>
          </a:xfrm>
          <a:prstGeom prst="rect">
            <a:avLst/>
          </a:prstGeom>
          <a:noFill/>
          <a:ln w="9525">
            <a:noFill/>
            <a:miter lim="800000"/>
            <a:headEnd/>
            <a:tailEnd/>
          </a:ln>
          <a:effectLst/>
        </p:spPr>
      </p:pic>
    </p:spTree>
  </p:cSld>
  <p:clrMapOvr>
    <a:masterClrMapping/>
  </p:clrMapOvr>
  <p:transition spd="med">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tVert">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305800" cy="636680"/>
          </a:xfrm>
        </p:spPr>
        <p:txBody>
          <a:bodyPr>
            <a:normAutofit fontScale="90000"/>
          </a:bodyPr>
          <a:lstStyle/>
          <a:p>
            <a:r>
              <a:rPr lang="el-GR" sz="3600" dirty="0" smtClean="0">
                <a:solidFill>
                  <a:schemeClr val="accent1">
                    <a:lumMod val="75000"/>
                  </a:schemeClr>
                </a:solidFill>
                <a:latin typeface="Constantia" pitchFamily="18" charset="0"/>
              </a:rPr>
              <a:t>Μεθοδολογίες και θεωρητικά μοντέλα</a:t>
            </a:r>
            <a:endParaRPr lang="en-US" sz="3600" dirty="0">
              <a:solidFill>
                <a:schemeClr val="accent1">
                  <a:lumMod val="75000"/>
                </a:schemeClr>
              </a:solidFill>
              <a:latin typeface="Constantia" pitchFamily="18" charset="0"/>
            </a:endParaRPr>
          </a:p>
        </p:txBody>
      </p:sp>
      <p:sp>
        <p:nvSpPr>
          <p:cNvPr id="3" name="Rounded Rectangle 2"/>
          <p:cNvSpPr/>
          <p:nvPr/>
        </p:nvSpPr>
        <p:spPr>
          <a:xfrm>
            <a:off x="1043608" y="1468953"/>
            <a:ext cx="6881989" cy="1306575"/>
          </a:xfrm>
          <a:prstGeom prst="roundRect">
            <a:avLst/>
          </a:prstGeom>
          <a:pattFill prst="ltVert">
            <a:fgClr>
              <a:schemeClr val="bg1"/>
            </a:fgClr>
            <a:bgClr>
              <a:srgbClr val="EBEBEB"/>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2060"/>
                </a:solidFill>
                <a:latin typeface="Times New Roman" pitchFamily="18" charset="0"/>
                <a:cs typeface="Times New Roman" pitchFamily="18" charset="0"/>
              </a:rPr>
              <a:t>Wagner</a:t>
            </a:r>
            <a:r>
              <a:rPr lang="en-US" dirty="0" smtClean="0">
                <a:solidFill>
                  <a:schemeClr val="accent1">
                    <a:lumMod val="75000"/>
                  </a:schemeClr>
                </a:solidFill>
                <a:latin typeface="Times New Roman" pitchFamily="18" charset="0"/>
                <a:cs typeface="Times New Roman" pitchFamily="18" charset="0"/>
              </a:rPr>
              <a:t>: </a:t>
            </a:r>
            <a:r>
              <a:rPr lang="el-GR" dirty="0" smtClean="0">
                <a:solidFill>
                  <a:srgbClr val="002060"/>
                </a:solidFill>
                <a:latin typeface="Times New Roman" pitchFamily="18" charset="0"/>
                <a:cs typeface="Times New Roman" pitchFamily="18" charset="0"/>
              </a:rPr>
              <a:t>ανέλυσε το κόστος και την αποδοτικότητα </a:t>
            </a:r>
            <a:r>
              <a:rPr lang="fr-FR" dirty="0" err="1">
                <a:solidFill>
                  <a:srgbClr val="002060"/>
                </a:solidFill>
                <a:latin typeface="Times New Roman" pitchFamily="18" charset="0"/>
                <a:cs typeface="Times New Roman" pitchFamily="18" charset="0"/>
              </a:rPr>
              <a:t>του</a:t>
            </a:r>
            <a:r>
              <a:rPr lang="fr-FR" dirty="0">
                <a:solidFill>
                  <a:srgbClr val="002060"/>
                </a:solidFill>
                <a:latin typeface="Times New Roman" pitchFamily="18" charset="0"/>
                <a:cs typeface="Times New Roman" pitchFamily="18" charset="0"/>
              </a:rPr>
              <a:t> </a:t>
            </a:r>
            <a:r>
              <a:rPr lang="fr-FR" dirty="0" err="1">
                <a:solidFill>
                  <a:srgbClr val="002060"/>
                </a:solidFill>
                <a:latin typeface="Times New Roman" pitchFamily="18" charset="0"/>
                <a:cs typeface="Times New Roman" pitchFamily="18" charset="0"/>
              </a:rPr>
              <a:t>Βρετανικού</a:t>
            </a:r>
            <a:r>
              <a:rPr lang="fr-FR" dirty="0">
                <a:solidFill>
                  <a:srgbClr val="002060"/>
                </a:solidFill>
                <a:latin typeface="Times New Roman" pitchFamily="18" charset="0"/>
                <a:cs typeface="Times New Roman" pitchFamily="18" charset="0"/>
              </a:rPr>
              <a:t> Ανοιχτού Πανεπιστημίου (OU-UK</a:t>
            </a:r>
            <a:r>
              <a:rPr lang="fr-FR" dirty="0" smtClean="0">
                <a:solidFill>
                  <a:srgbClr val="002060"/>
                </a:solidFill>
                <a:latin typeface="Times New Roman" pitchFamily="18" charset="0"/>
                <a:cs typeface="Times New Roman" pitchFamily="18" charset="0"/>
              </a:rPr>
              <a:t>)</a:t>
            </a:r>
            <a:r>
              <a:rPr lang="el-GR" dirty="0" smtClean="0">
                <a:solidFill>
                  <a:srgbClr val="002060"/>
                </a:solidFill>
                <a:latin typeface="Times New Roman" pitchFamily="18" charset="0"/>
                <a:cs typeface="Times New Roman" pitchFamily="18" charset="0"/>
              </a:rPr>
              <a:t> σε</a:t>
            </a:r>
            <a:r>
              <a:rPr lang="fr-FR" dirty="0" smtClean="0">
                <a:solidFill>
                  <a:srgbClr val="002060"/>
                </a:solidFill>
                <a:latin typeface="Times New Roman" pitchFamily="18" charset="0"/>
                <a:cs typeface="Times New Roman" pitchFamily="18" charset="0"/>
              </a:rPr>
              <a:t>  </a:t>
            </a:r>
            <a:r>
              <a:rPr lang="fr-FR" dirty="0" err="1">
                <a:solidFill>
                  <a:srgbClr val="002060"/>
                </a:solidFill>
                <a:latin typeface="Times New Roman" pitchFamily="18" charset="0"/>
                <a:cs typeface="Times New Roman" pitchFamily="18" charset="0"/>
              </a:rPr>
              <a:t>σύγκριση</a:t>
            </a:r>
            <a:r>
              <a:rPr lang="fr-FR" dirty="0">
                <a:solidFill>
                  <a:srgbClr val="002060"/>
                </a:solidFill>
                <a:latin typeface="Times New Roman" pitchFamily="18" charset="0"/>
                <a:cs typeface="Times New Roman" pitchFamily="18" charset="0"/>
              </a:rPr>
              <a:t> </a:t>
            </a:r>
            <a:r>
              <a:rPr lang="el-GR" dirty="0" smtClean="0">
                <a:solidFill>
                  <a:srgbClr val="002060"/>
                </a:solidFill>
                <a:latin typeface="Times New Roman" pitchFamily="18" charset="0"/>
                <a:cs typeface="Times New Roman" pitchFamily="18" charset="0"/>
              </a:rPr>
              <a:t> με τα</a:t>
            </a:r>
            <a:r>
              <a:rPr lang="fr-FR" dirty="0" smtClean="0">
                <a:solidFill>
                  <a:srgbClr val="002060"/>
                </a:solidFill>
                <a:latin typeface="Times New Roman" pitchFamily="18" charset="0"/>
                <a:cs typeface="Times New Roman" pitchFamily="18" charset="0"/>
              </a:rPr>
              <a:t> </a:t>
            </a:r>
            <a:r>
              <a:rPr lang="fr-FR" dirty="0" err="1" smtClean="0">
                <a:solidFill>
                  <a:srgbClr val="002060"/>
                </a:solidFill>
                <a:latin typeface="Times New Roman" pitchFamily="18" charset="0"/>
                <a:cs typeface="Times New Roman" pitchFamily="18" charset="0"/>
              </a:rPr>
              <a:t>συμβατικ</a:t>
            </a:r>
            <a:r>
              <a:rPr lang="el-GR" dirty="0" smtClean="0">
                <a:solidFill>
                  <a:srgbClr val="002060"/>
                </a:solidFill>
                <a:latin typeface="Times New Roman" pitchFamily="18" charset="0"/>
                <a:cs typeface="Times New Roman" pitchFamily="18" charset="0"/>
              </a:rPr>
              <a:t>ά</a:t>
            </a:r>
            <a:r>
              <a:rPr lang="fr-FR" dirty="0" smtClean="0">
                <a:solidFill>
                  <a:srgbClr val="002060"/>
                </a:solidFill>
                <a:latin typeface="Times New Roman" pitchFamily="18" charset="0"/>
                <a:cs typeface="Times New Roman" pitchFamily="18" charset="0"/>
              </a:rPr>
              <a:t> </a:t>
            </a:r>
            <a:r>
              <a:rPr lang="fr-FR" dirty="0" err="1" smtClean="0">
                <a:solidFill>
                  <a:srgbClr val="002060"/>
                </a:solidFill>
                <a:latin typeface="Times New Roman" pitchFamily="18" charset="0"/>
                <a:cs typeface="Times New Roman" pitchFamily="18" charset="0"/>
              </a:rPr>
              <a:t>πανεπιστ</a:t>
            </a:r>
            <a:r>
              <a:rPr lang="el-GR" dirty="0" smtClean="0">
                <a:solidFill>
                  <a:srgbClr val="002060"/>
                </a:solidFill>
                <a:latin typeface="Times New Roman" pitchFamily="18" charset="0"/>
                <a:cs typeface="Times New Roman" pitchFamily="18" charset="0"/>
              </a:rPr>
              <a:t>ήμια </a:t>
            </a:r>
            <a:endParaRPr lang="el-GR" dirty="0">
              <a:solidFill>
                <a:srgbClr val="002060"/>
              </a:solidFill>
              <a:latin typeface="Times New Roman" pitchFamily="18" charset="0"/>
              <a:cs typeface="Times New Roman" pitchFamily="18" charset="0"/>
            </a:endParaRPr>
          </a:p>
        </p:txBody>
      </p:sp>
      <p:sp>
        <p:nvSpPr>
          <p:cNvPr id="4" name="Rounded Rectangle 3"/>
          <p:cNvSpPr/>
          <p:nvPr/>
        </p:nvSpPr>
        <p:spPr>
          <a:xfrm>
            <a:off x="1043608" y="3180970"/>
            <a:ext cx="6881988" cy="1228862"/>
          </a:xfrm>
          <a:prstGeom prst="roundRect">
            <a:avLst/>
          </a:prstGeom>
          <a:pattFill prst="ltVert">
            <a:fgClr>
              <a:schemeClr val="bg1"/>
            </a:fgClr>
            <a:bgClr>
              <a:srgbClr val="EBEBEB"/>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2060"/>
                </a:solidFill>
                <a:latin typeface="Times New Roman" pitchFamily="18" charset="0"/>
                <a:cs typeface="Times New Roman" pitchFamily="18" charset="0"/>
              </a:rPr>
              <a:t>Snowden &amp; Daniel</a:t>
            </a:r>
            <a:r>
              <a:rPr lang="en-US" dirty="0" smtClean="0">
                <a:solidFill>
                  <a:schemeClr val="accent1">
                    <a:lumMod val="75000"/>
                  </a:schemeClr>
                </a:solidFill>
                <a:latin typeface="Times New Roman" pitchFamily="18" charset="0"/>
                <a:cs typeface="Times New Roman" pitchFamily="18" charset="0"/>
              </a:rPr>
              <a:t>: </a:t>
            </a:r>
            <a:r>
              <a:rPr lang="el-GR" dirty="0" smtClean="0">
                <a:solidFill>
                  <a:srgbClr val="002060"/>
                </a:solidFill>
                <a:latin typeface="Times New Roman" pitchFamily="18" charset="0"/>
                <a:cs typeface="Times New Roman" pitchFamily="18" charset="0"/>
              </a:rPr>
              <a:t>αφορούσε </a:t>
            </a:r>
            <a:r>
              <a:rPr lang="el-GR" dirty="0">
                <a:solidFill>
                  <a:srgbClr val="002060"/>
                </a:solidFill>
                <a:latin typeface="Times New Roman" pitchFamily="18" charset="0"/>
                <a:cs typeface="Times New Roman" pitchFamily="18" charset="0"/>
              </a:rPr>
              <a:t>την παραγωγική διαδικασία  του Πανεπιστημίου </a:t>
            </a:r>
            <a:r>
              <a:rPr lang="el-GR" dirty="0" smtClean="0">
                <a:solidFill>
                  <a:srgbClr val="002060"/>
                </a:solidFill>
                <a:latin typeface="Times New Roman" pitchFamily="18" charset="0"/>
                <a:cs typeface="Times New Roman" pitchFamily="18" charset="0"/>
              </a:rPr>
              <a:t>Athabasca, αναπτύσσουν μοντέλο που στηρίζεται στον αριθμό των μαθημάτων και των φοιτητών</a:t>
            </a:r>
            <a:endParaRPr lang="el-GR" dirty="0">
              <a:solidFill>
                <a:srgbClr val="002060"/>
              </a:solidFill>
              <a:latin typeface="Times New Roman" pitchFamily="18" charset="0"/>
              <a:cs typeface="Times New Roman" pitchFamily="18" charset="0"/>
            </a:endParaRPr>
          </a:p>
        </p:txBody>
      </p:sp>
      <p:sp>
        <p:nvSpPr>
          <p:cNvPr id="5" name="Rounded Rectangle 4"/>
          <p:cNvSpPr/>
          <p:nvPr/>
        </p:nvSpPr>
        <p:spPr>
          <a:xfrm>
            <a:off x="1115047" y="5045533"/>
            <a:ext cx="6810550" cy="1240987"/>
          </a:xfrm>
          <a:prstGeom prst="roundRect">
            <a:avLst/>
          </a:prstGeom>
          <a:pattFill prst="ltVert">
            <a:fgClr>
              <a:schemeClr val="bg1"/>
            </a:fgClr>
            <a:bgClr>
              <a:srgbClr val="EBEBEB"/>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latin typeface="Times New Roman" pitchFamily="18" charset="0"/>
                <a:cs typeface="Times New Roman" pitchFamily="18" charset="0"/>
              </a:rPr>
              <a:t>Jemison-</a:t>
            </a:r>
            <a:r>
              <a:rPr lang="en-US" b="1" dirty="0" err="1" smtClean="0">
                <a:solidFill>
                  <a:srgbClr val="002060"/>
                </a:solidFill>
                <a:latin typeface="Times New Roman" pitchFamily="18" charset="0"/>
                <a:cs typeface="Times New Roman" pitchFamily="18" charset="0"/>
              </a:rPr>
              <a:t>Klees</a:t>
            </a:r>
            <a:r>
              <a:rPr lang="en-US" b="1" dirty="0" smtClean="0">
                <a:solidFill>
                  <a:srgbClr val="002060"/>
                </a:solidFill>
                <a:latin typeface="Times New Roman" pitchFamily="18" charset="0"/>
                <a:cs typeface="Times New Roman" pitchFamily="18" charset="0"/>
              </a:rPr>
              <a:t> &amp; Wells</a:t>
            </a:r>
            <a:r>
              <a:rPr lang="en-US" dirty="0" smtClean="0">
                <a:solidFill>
                  <a:srgbClr val="002060"/>
                </a:solidFill>
                <a:latin typeface="Times New Roman" pitchFamily="18" charset="0"/>
                <a:cs typeface="Times New Roman" pitchFamily="18" charset="0"/>
              </a:rPr>
              <a:t>:  </a:t>
            </a:r>
            <a:r>
              <a:rPr lang="el-GR" dirty="0" smtClean="0">
                <a:solidFill>
                  <a:srgbClr val="002060"/>
                </a:solidFill>
                <a:latin typeface="Times New Roman" pitchFamily="18" charset="0"/>
                <a:cs typeface="Times New Roman" pitchFamily="18" charset="0"/>
              </a:rPr>
              <a:t>αφορούσε </a:t>
            </a:r>
            <a:r>
              <a:rPr lang="el-GR" dirty="0">
                <a:solidFill>
                  <a:srgbClr val="002060"/>
                </a:solidFill>
                <a:latin typeface="Times New Roman" pitchFamily="18" charset="0"/>
                <a:cs typeface="Times New Roman" pitchFamily="18" charset="0"/>
              </a:rPr>
              <a:t>το κόστος εκπαιδευτικών τηλεοπτικών συστημάτων </a:t>
            </a:r>
            <a:r>
              <a:rPr lang="el-GR" dirty="0" smtClean="0">
                <a:solidFill>
                  <a:srgbClr val="002060"/>
                </a:solidFill>
                <a:latin typeface="Times New Roman" pitchFamily="18" charset="0"/>
                <a:cs typeface="Times New Roman" pitchFamily="18" charset="0"/>
              </a:rPr>
              <a:t>αναπτύσσουν εξίσωση που καθορίζει και αναλύει  τις μεταβλητές</a:t>
            </a:r>
            <a:endParaRPr lang="el-GR" dirty="0">
              <a:solidFill>
                <a:srgbClr val="002060"/>
              </a:solidFill>
              <a:latin typeface="Times New Roman" pitchFamily="18" charset="0"/>
              <a:cs typeface="Times New Roman" pitchFamily="18" charset="0"/>
            </a:endParaRPr>
          </a:p>
        </p:txBody>
      </p:sp>
      <p:sp>
        <p:nvSpPr>
          <p:cNvPr id="7" name="Rectangle 6"/>
          <p:cNvSpPr/>
          <p:nvPr/>
        </p:nvSpPr>
        <p:spPr>
          <a:xfrm>
            <a:off x="5544393" y="5990747"/>
            <a:ext cx="2000264" cy="28575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 </a:t>
            </a:r>
            <a:r>
              <a:rPr lang="el-GR" sz="1000" b="1" dirty="0" smtClean="0">
                <a:solidFill>
                  <a:schemeClr val="tx1"/>
                </a:solidFill>
                <a:latin typeface="Times New Roman" pitchFamily="18" charset="0"/>
                <a:cs typeface="Times New Roman" pitchFamily="18" charset="0"/>
              </a:rPr>
              <a:t>(C) : TC = CC + CP + CT + CR </a:t>
            </a:r>
            <a:endParaRPr lang="el-GR" sz="1000" b="1" dirty="0">
              <a:solidFill>
                <a:schemeClr val="tx1"/>
              </a:solidFill>
              <a:latin typeface="Times New Roman" pitchFamily="18" charset="0"/>
              <a:cs typeface="Times New Roman" pitchFamily="18" charset="0"/>
            </a:endParaRPr>
          </a:p>
        </p:txBody>
      </p:sp>
      <p:sp>
        <p:nvSpPr>
          <p:cNvPr id="16" name="Rectangle 15"/>
          <p:cNvSpPr/>
          <p:nvPr/>
        </p:nvSpPr>
        <p:spPr>
          <a:xfrm>
            <a:off x="5651550" y="2500306"/>
            <a:ext cx="1857388" cy="28575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smtClean="0">
                <a:solidFill>
                  <a:schemeClr val="tx1"/>
                </a:solidFill>
                <a:latin typeface="Times New Roman" pitchFamily="18" charset="0"/>
                <a:cs typeface="Times New Roman" pitchFamily="18" charset="0"/>
              </a:rPr>
              <a:t>E = α + βnCn + βpCp +δ</a:t>
            </a:r>
            <a:r>
              <a:rPr lang="en-US" sz="1000" b="1" dirty="0" smtClean="0">
                <a:solidFill>
                  <a:schemeClr val="tx1"/>
                </a:solidFill>
                <a:latin typeface="Times New Roman" pitchFamily="18" charset="0"/>
                <a:cs typeface="Times New Roman" pitchFamily="18" charset="0"/>
              </a:rPr>
              <a:t>S</a:t>
            </a:r>
            <a:r>
              <a:rPr lang="el-GR" sz="1000" b="1" dirty="0" smtClean="0">
                <a:solidFill>
                  <a:schemeClr val="tx1"/>
                </a:solidFill>
                <a:latin typeface="Times New Roman" pitchFamily="18" charset="0"/>
                <a:cs typeface="Times New Roman" pitchFamily="18" charset="0"/>
              </a:rPr>
              <a:t> </a:t>
            </a:r>
            <a:endParaRPr lang="el-GR" sz="1000" b="1" dirty="0">
              <a:solidFill>
                <a:schemeClr val="tx1"/>
              </a:solidFill>
              <a:latin typeface="Times New Roman" pitchFamily="18" charset="0"/>
              <a:cs typeface="Times New Roman" pitchFamily="18" charset="0"/>
            </a:endParaRPr>
          </a:p>
        </p:txBody>
      </p:sp>
      <p:sp>
        <p:nvSpPr>
          <p:cNvPr id="17" name="Rectangle 16"/>
          <p:cNvSpPr/>
          <p:nvPr/>
        </p:nvSpPr>
        <p:spPr>
          <a:xfrm>
            <a:off x="5580112" y="4082647"/>
            <a:ext cx="1928826" cy="28575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latin typeface="Times New Roman" pitchFamily="18" charset="0"/>
                <a:cs typeface="Times New Roman" pitchFamily="18" charset="0"/>
              </a:rPr>
              <a:t>TC = a1x1 + a2x2 + by  + c</a:t>
            </a:r>
            <a:endParaRPr lang="el-GR" sz="1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0427646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0100" y="2643182"/>
            <a:ext cx="6809410" cy="1433891"/>
          </a:xfrm>
          <a:prstGeom prst="roundRect">
            <a:avLst/>
          </a:prstGeom>
          <a:pattFill prst="ltVert">
            <a:fgClr>
              <a:schemeClr val="bg1"/>
            </a:fgClr>
            <a:bgClr>
              <a:srgbClr val="EBEBEB"/>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b="1" dirty="0" smtClean="0">
                <a:solidFill>
                  <a:srgbClr val="002060"/>
                </a:solidFill>
                <a:latin typeface="Times New Roman" pitchFamily="18" charset="0"/>
                <a:cs typeface="Times New Roman" pitchFamily="18" charset="0"/>
              </a:rPr>
              <a:t>Laidlaw &amp; Layard</a:t>
            </a:r>
            <a:r>
              <a:rPr lang="en-US" dirty="0" smtClean="0">
                <a:solidFill>
                  <a:schemeClr val="accent1">
                    <a:lumMod val="75000"/>
                  </a:schemeClr>
                </a:solidFill>
                <a:latin typeface="Times New Roman" pitchFamily="18" charset="0"/>
                <a:cs typeface="Times New Roman" pitchFamily="18" charset="0"/>
              </a:rPr>
              <a:t>: </a:t>
            </a:r>
            <a:r>
              <a:rPr lang="el-GR" dirty="0" smtClean="0">
                <a:solidFill>
                  <a:srgbClr val="002060"/>
                </a:solidFill>
                <a:latin typeface="Times New Roman" pitchFamily="18" charset="0"/>
                <a:cs typeface="Times New Roman" pitchFamily="18" charset="0"/>
              </a:rPr>
              <a:t>αναλύουν το σταθερό και μεταβλητό κόστος ορισμένων </a:t>
            </a:r>
            <a:r>
              <a:rPr lang="el-GR" dirty="0">
                <a:solidFill>
                  <a:srgbClr val="002060"/>
                </a:solidFill>
                <a:latin typeface="Times New Roman" pitchFamily="18" charset="0"/>
                <a:cs typeface="Times New Roman" pitchFamily="18" charset="0"/>
              </a:rPr>
              <a:t>μαθημάτων του Ανοικτού Πανεπιστημίου της Αγγλίας (OU-UK</a:t>
            </a:r>
            <a:r>
              <a:rPr lang="en-US" dirty="0">
                <a:solidFill>
                  <a:srgbClr val="002060"/>
                </a:solidFill>
                <a:latin typeface="Times New Roman" pitchFamily="18" charset="0"/>
                <a:cs typeface="Times New Roman" pitchFamily="18" charset="0"/>
              </a:rPr>
              <a:t> </a:t>
            </a:r>
            <a:r>
              <a:rPr lang="el-GR" dirty="0" smtClean="0">
                <a:solidFill>
                  <a:srgbClr val="002060"/>
                </a:solidFill>
                <a:latin typeface="Times New Roman" pitchFamily="18" charset="0"/>
                <a:cs typeface="Times New Roman" pitchFamily="18" charset="0"/>
              </a:rPr>
              <a:t>σε </a:t>
            </a:r>
            <a:r>
              <a:rPr lang="el-GR" dirty="0">
                <a:solidFill>
                  <a:srgbClr val="002060"/>
                </a:solidFill>
                <a:latin typeface="Times New Roman" pitchFamily="18" charset="0"/>
                <a:cs typeface="Times New Roman" pitchFamily="18" charset="0"/>
              </a:rPr>
              <a:t>σύγκριση </a:t>
            </a:r>
            <a:r>
              <a:rPr lang="el-GR" dirty="0" smtClean="0">
                <a:solidFill>
                  <a:srgbClr val="002060"/>
                </a:solidFill>
                <a:latin typeface="Times New Roman" pitchFamily="18" charset="0"/>
                <a:cs typeface="Times New Roman" pitchFamily="18" charset="0"/>
              </a:rPr>
              <a:t>με παραδοσιακά πανεπιστήμια</a:t>
            </a:r>
            <a:endParaRPr lang="el-GR" dirty="0">
              <a:solidFill>
                <a:srgbClr val="002060"/>
              </a:solidFill>
              <a:latin typeface="Times New Roman" pitchFamily="18" charset="0"/>
              <a:cs typeface="Times New Roman" pitchFamily="18" charset="0"/>
            </a:endParaRPr>
          </a:p>
        </p:txBody>
      </p:sp>
      <p:sp>
        <p:nvSpPr>
          <p:cNvPr id="4" name="Rounded Rectangle 3"/>
          <p:cNvSpPr/>
          <p:nvPr/>
        </p:nvSpPr>
        <p:spPr>
          <a:xfrm>
            <a:off x="1071538" y="4572008"/>
            <a:ext cx="6737972" cy="1571636"/>
          </a:xfrm>
          <a:prstGeom prst="roundRect">
            <a:avLst/>
          </a:prstGeom>
          <a:pattFill prst="ltVert">
            <a:fgClr>
              <a:schemeClr val="bg1"/>
            </a:fgClr>
            <a:bgClr>
              <a:srgbClr val="EBEBEB"/>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en-US" b="1" dirty="0" smtClean="0">
                <a:solidFill>
                  <a:srgbClr val="002060"/>
                </a:solidFill>
                <a:latin typeface="Times New Roman" pitchFamily="18" charset="0"/>
                <a:cs typeface="Times New Roman" pitchFamily="18" charset="0"/>
              </a:rPr>
              <a:t>Markowitz</a:t>
            </a:r>
            <a:r>
              <a:rPr lang="en-US" dirty="0" smtClean="0">
                <a:solidFill>
                  <a:schemeClr val="accent1">
                    <a:lumMod val="75000"/>
                  </a:schemeClr>
                </a:solidFill>
                <a:latin typeface="Times New Roman" pitchFamily="18" charset="0"/>
                <a:cs typeface="Times New Roman" pitchFamily="18" charset="0"/>
              </a:rPr>
              <a:t>: </a:t>
            </a:r>
            <a:r>
              <a:rPr lang="el-GR" dirty="0" smtClean="0">
                <a:solidFill>
                  <a:srgbClr val="002060"/>
                </a:solidFill>
                <a:latin typeface="Times New Roman" pitchFamily="18" charset="0"/>
                <a:cs typeface="Times New Roman" pitchFamily="18" charset="0"/>
              </a:rPr>
              <a:t>μοντέλο </a:t>
            </a:r>
            <a:r>
              <a:rPr lang="el-GR" dirty="0">
                <a:solidFill>
                  <a:srgbClr val="002060"/>
                </a:solidFill>
                <a:latin typeface="Times New Roman" pitchFamily="18" charset="0"/>
                <a:cs typeface="Times New Roman" pitchFamily="18" charset="0"/>
              </a:rPr>
              <a:t>για την </a:t>
            </a:r>
            <a:r>
              <a:rPr lang="el-GR" dirty="0" err="1" smtClean="0">
                <a:solidFill>
                  <a:srgbClr val="002060"/>
                </a:solidFill>
                <a:latin typeface="Times New Roman" pitchFamily="18" charset="0"/>
                <a:cs typeface="Times New Roman" pitchFamily="18" charset="0"/>
              </a:rPr>
              <a:t>παρακο</a:t>
            </a:r>
            <a:r>
              <a:rPr lang="el-GR" dirty="0" smtClean="0">
                <a:solidFill>
                  <a:srgbClr val="002060"/>
                </a:solidFill>
                <a:latin typeface="Times New Roman" pitchFamily="18" charset="0"/>
                <a:cs typeface="Times New Roman" pitchFamily="18" charset="0"/>
              </a:rPr>
              <a:t>-</a:t>
            </a:r>
            <a:endParaRPr lang="en-US" dirty="0" smtClean="0">
              <a:solidFill>
                <a:srgbClr val="002060"/>
              </a:solidFill>
              <a:latin typeface="Times New Roman" pitchFamily="18" charset="0"/>
              <a:cs typeface="Times New Roman" pitchFamily="18" charset="0"/>
            </a:endParaRPr>
          </a:p>
          <a:p>
            <a:pPr algn="just"/>
            <a:r>
              <a:rPr lang="el-GR" dirty="0" err="1" smtClean="0">
                <a:solidFill>
                  <a:srgbClr val="002060"/>
                </a:solidFill>
                <a:latin typeface="Times New Roman" pitchFamily="18" charset="0"/>
                <a:cs typeface="Times New Roman" pitchFamily="18" charset="0"/>
              </a:rPr>
              <a:t>λούθηση</a:t>
            </a:r>
            <a:r>
              <a:rPr lang="el-GR" dirty="0" smtClean="0">
                <a:solidFill>
                  <a:srgbClr val="002060"/>
                </a:solidFill>
                <a:latin typeface="Times New Roman" pitchFamily="18" charset="0"/>
                <a:cs typeface="Times New Roman" pitchFamily="18" charset="0"/>
              </a:rPr>
              <a:t> </a:t>
            </a:r>
            <a:r>
              <a:rPr lang="el-GR" dirty="0">
                <a:solidFill>
                  <a:srgbClr val="002060"/>
                </a:solidFill>
                <a:latin typeface="Times New Roman" pitchFamily="18" charset="0"/>
                <a:cs typeface="Times New Roman" pitchFamily="18" charset="0"/>
              </a:rPr>
              <a:t>του </a:t>
            </a:r>
            <a:r>
              <a:rPr lang="el-GR" dirty="0" smtClean="0">
                <a:solidFill>
                  <a:srgbClr val="002060"/>
                </a:solidFill>
                <a:latin typeface="Times New Roman" pitchFamily="18" charset="0"/>
                <a:cs typeface="Times New Roman" pitchFamily="18" charset="0"/>
              </a:rPr>
              <a:t>συνολικού  </a:t>
            </a:r>
            <a:r>
              <a:rPr lang="el-GR" dirty="0">
                <a:solidFill>
                  <a:srgbClr val="002060"/>
                </a:solidFill>
                <a:latin typeface="Times New Roman" pitchFamily="18" charset="0"/>
                <a:cs typeface="Times New Roman" pitchFamily="18" charset="0"/>
              </a:rPr>
              <a:t>κόστους </a:t>
            </a:r>
            <a:r>
              <a:rPr lang="el-GR" dirty="0" smtClean="0">
                <a:solidFill>
                  <a:srgbClr val="002060"/>
                </a:solidFill>
                <a:latin typeface="Times New Roman" pitchFamily="18" charset="0"/>
                <a:cs typeface="Times New Roman" pitchFamily="18" charset="0"/>
              </a:rPr>
              <a:t>και</a:t>
            </a:r>
          </a:p>
          <a:p>
            <a:pPr algn="just"/>
            <a:r>
              <a:rPr lang="el-GR" dirty="0" smtClean="0">
                <a:solidFill>
                  <a:srgbClr val="002060"/>
                </a:solidFill>
                <a:latin typeface="Times New Roman" pitchFamily="18" charset="0"/>
                <a:cs typeface="Times New Roman" pitchFamily="18" charset="0"/>
              </a:rPr>
              <a:t> </a:t>
            </a:r>
            <a:r>
              <a:rPr lang="el-GR" dirty="0">
                <a:solidFill>
                  <a:srgbClr val="002060"/>
                </a:solidFill>
                <a:latin typeface="Times New Roman" pitchFamily="18" charset="0"/>
                <a:cs typeface="Times New Roman" pitchFamily="18" charset="0"/>
              </a:rPr>
              <a:t>των </a:t>
            </a:r>
            <a:r>
              <a:rPr lang="el-GR" dirty="0" smtClean="0">
                <a:solidFill>
                  <a:srgbClr val="002060"/>
                </a:solidFill>
                <a:latin typeface="Times New Roman" pitchFamily="18" charset="0"/>
                <a:cs typeface="Times New Roman" pitchFamily="18" charset="0"/>
              </a:rPr>
              <a:t>εσόδων του Παν/</a:t>
            </a:r>
            <a:r>
              <a:rPr lang="el-GR" dirty="0" err="1" smtClean="0">
                <a:solidFill>
                  <a:srgbClr val="002060"/>
                </a:solidFill>
                <a:latin typeface="Times New Roman" pitchFamily="18" charset="0"/>
                <a:cs typeface="Times New Roman" pitchFamily="18" charset="0"/>
              </a:rPr>
              <a:t>μιου</a:t>
            </a:r>
            <a:r>
              <a:rPr lang="el-GR" dirty="0" smtClean="0">
                <a:solidFill>
                  <a:srgbClr val="002060"/>
                </a:solidFill>
                <a:latin typeface="Times New Roman" pitchFamily="18" charset="0"/>
                <a:cs typeface="Times New Roman" pitchFamily="18" charset="0"/>
              </a:rPr>
              <a:t> της </a:t>
            </a:r>
            <a:r>
              <a:rPr lang="en-US" dirty="0" smtClean="0">
                <a:solidFill>
                  <a:srgbClr val="002060"/>
                </a:solidFill>
                <a:latin typeface="Times New Roman" pitchFamily="18" charset="0"/>
                <a:cs typeface="Times New Roman" pitchFamily="18" charset="0"/>
              </a:rPr>
              <a:t>Florida</a:t>
            </a:r>
            <a:endParaRPr lang="el-GR" dirty="0" smtClean="0">
              <a:solidFill>
                <a:srgbClr val="002060"/>
              </a:solidFill>
              <a:latin typeface="Times New Roman" pitchFamily="18" charset="0"/>
              <a:cs typeface="Times New Roman" pitchFamily="18" charset="0"/>
            </a:endParaRPr>
          </a:p>
          <a:p>
            <a:pPr algn="just"/>
            <a:r>
              <a:rPr lang="el-GR" dirty="0" smtClean="0">
                <a:solidFill>
                  <a:srgbClr val="002060"/>
                </a:solidFill>
                <a:latin typeface="Times New Roman" pitchFamily="18" charset="0"/>
                <a:cs typeface="Times New Roman" pitchFamily="18" charset="0"/>
              </a:rPr>
              <a:t> με</a:t>
            </a:r>
            <a:r>
              <a:rPr lang="en-US" dirty="0" smtClean="0">
                <a:solidFill>
                  <a:srgbClr val="002060"/>
                </a:solidFill>
                <a:latin typeface="Times New Roman" pitchFamily="18" charset="0"/>
                <a:cs typeface="Times New Roman" pitchFamily="18" charset="0"/>
              </a:rPr>
              <a:t> </a:t>
            </a:r>
            <a:r>
              <a:rPr lang="el-GR" dirty="0" smtClean="0">
                <a:solidFill>
                  <a:srgbClr val="002060"/>
                </a:solidFill>
                <a:latin typeface="Times New Roman" pitchFamily="18" charset="0"/>
                <a:cs typeface="Times New Roman" pitchFamily="18" charset="0"/>
              </a:rPr>
              <a:t> </a:t>
            </a:r>
            <a:r>
              <a:rPr lang="el-GR" dirty="0">
                <a:solidFill>
                  <a:srgbClr val="002060"/>
                </a:solidFill>
                <a:latin typeface="Times New Roman" pitchFamily="18" charset="0"/>
                <a:cs typeface="Times New Roman" pitchFamily="18" charset="0"/>
              </a:rPr>
              <a:t>τον  υπολογισμό </a:t>
            </a:r>
            <a:r>
              <a:rPr lang="el-GR" dirty="0" smtClean="0">
                <a:solidFill>
                  <a:srgbClr val="002060"/>
                </a:solidFill>
                <a:latin typeface="Times New Roman" pitchFamily="18" charset="0"/>
                <a:cs typeface="Times New Roman" pitchFamily="18" charset="0"/>
              </a:rPr>
              <a:t>ενός σημείου</a:t>
            </a:r>
            <a:r>
              <a:rPr lang="en-US" dirty="0" smtClean="0">
                <a:solidFill>
                  <a:srgbClr val="002060"/>
                </a:solidFill>
                <a:latin typeface="Times New Roman" pitchFamily="18" charset="0"/>
                <a:cs typeface="Times New Roman" pitchFamily="18" charset="0"/>
              </a:rPr>
              <a:t> </a:t>
            </a:r>
            <a:endParaRPr lang="el-GR" dirty="0" smtClean="0">
              <a:solidFill>
                <a:srgbClr val="002060"/>
              </a:solidFill>
              <a:latin typeface="Times New Roman" pitchFamily="18" charset="0"/>
              <a:cs typeface="Times New Roman" pitchFamily="18" charset="0"/>
            </a:endParaRPr>
          </a:p>
          <a:p>
            <a:pPr algn="just"/>
            <a:r>
              <a:rPr lang="el-GR" dirty="0" smtClean="0">
                <a:solidFill>
                  <a:srgbClr val="002060"/>
                </a:solidFill>
                <a:latin typeface="Times New Roman" pitchFamily="18" charset="0"/>
                <a:cs typeface="Times New Roman" pitchFamily="18" charset="0"/>
              </a:rPr>
              <a:t> </a:t>
            </a:r>
            <a:r>
              <a:rPr lang="el-GR" dirty="0">
                <a:solidFill>
                  <a:srgbClr val="002060"/>
                </a:solidFill>
                <a:latin typeface="Times New Roman" pitchFamily="18" charset="0"/>
                <a:cs typeface="Times New Roman" pitchFamily="18" charset="0"/>
              </a:rPr>
              <a:t>ισορροπίας προγραμμάτων </a:t>
            </a:r>
            <a:r>
              <a:rPr lang="el-GR" dirty="0" smtClean="0">
                <a:solidFill>
                  <a:srgbClr val="002060"/>
                </a:solidFill>
                <a:latin typeface="Times New Roman" pitchFamily="18" charset="0"/>
                <a:cs typeface="Times New Roman" pitchFamily="18" charset="0"/>
              </a:rPr>
              <a:t>ΕξΑΕ</a:t>
            </a:r>
            <a:endParaRPr lang="el-GR" dirty="0">
              <a:solidFill>
                <a:srgbClr val="002060"/>
              </a:solidFill>
              <a:latin typeface="Times New Roman" pitchFamily="18" charset="0"/>
              <a:cs typeface="Times New Roman" pitchFamily="18" charset="0"/>
            </a:endParaRPr>
          </a:p>
        </p:txBody>
      </p:sp>
      <p:sp>
        <p:nvSpPr>
          <p:cNvPr id="9" name="Rounded Rectangle 8"/>
          <p:cNvSpPr/>
          <p:nvPr/>
        </p:nvSpPr>
        <p:spPr>
          <a:xfrm>
            <a:off x="1043608" y="848682"/>
            <a:ext cx="6809410" cy="1284174"/>
          </a:xfrm>
          <a:prstGeom prst="roundRect">
            <a:avLst/>
          </a:prstGeom>
          <a:pattFill prst="ltVert">
            <a:fgClr>
              <a:schemeClr val="bg1"/>
            </a:fgClr>
            <a:bgClr>
              <a:srgbClr val="EBEBEB"/>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latin typeface="Times New Roman" pitchFamily="18" charset="0"/>
                <a:cs typeface="Times New Roman" pitchFamily="18" charset="0"/>
              </a:rPr>
              <a:t>Rumble G</a:t>
            </a:r>
            <a:r>
              <a:rPr lang="en-US" dirty="0" smtClean="0">
                <a:solidFill>
                  <a:schemeClr val="accent1">
                    <a:lumMod val="75000"/>
                  </a:schemeClr>
                </a:solidFill>
                <a:latin typeface="Times New Roman" pitchFamily="18" charset="0"/>
                <a:cs typeface="Times New Roman" pitchFamily="18" charset="0"/>
              </a:rPr>
              <a:t>:</a:t>
            </a:r>
            <a:r>
              <a:rPr lang="el-GR" dirty="0" smtClean="0">
                <a:solidFill>
                  <a:schemeClr val="accent1">
                    <a:lumMod val="75000"/>
                  </a:schemeClr>
                </a:solidFill>
                <a:latin typeface="Times New Roman" pitchFamily="18" charset="0"/>
                <a:cs typeface="Times New Roman" pitchFamily="18" charset="0"/>
              </a:rPr>
              <a:t> </a:t>
            </a:r>
            <a:r>
              <a:rPr lang="el-GR" dirty="0" smtClean="0">
                <a:solidFill>
                  <a:srgbClr val="002060"/>
                </a:solidFill>
                <a:latin typeface="Times New Roman" pitchFamily="18" charset="0"/>
                <a:cs typeface="Times New Roman" pitchFamily="18" charset="0"/>
              </a:rPr>
              <a:t>Ανάλυσε το κόστος στο </a:t>
            </a:r>
            <a:r>
              <a:rPr lang="el-GR" dirty="0">
                <a:solidFill>
                  <a:srgbClr val="002060"/>
                </a:solidFill>
                <a:latin typeface="Times New Roman" pitchFamily="18" charset="0"/>
                <a:cs typeface="Times New Roman" pitchFamily="18" charset="0"/>
              </a:rPr>
              <a:t>Technical University</a:t>
            </a:r>
            <a:r>
              <a:rPr lang="en-US" dirty="0">
                <a:solidFill>
                  <a:srgbClr val="002060"/>
                </a:solidFill>
                <a:latin typeface="Times New Roman" pitchFamily="18" charset="0"/>
                <a:cs typeface="Times New Roman" pitchFamily="18" charset="0"/>
              </a:rPr>
              <a:t> </a:t>
            </a:r>
            <a:r>
              <a:rPr lang="el-GR" dirty="0">
                <a:solidFill>
                  <a:srgbClr val="002060"/>
                </a:solidFill>
                <a:latin typeface="Times New Roman" pitchFamily="18" charset="0"/>
                <a:cs typeface="Times New Roman" pitchFamily="18" charset="0"/>
              </a:rPr>
              <a:t>της </a:t>
            </a:r>
            <a:r>
              <a:rPr lang="el-GR" dirty="0" smtClean="0">
                <a:solidFill>
                  <a:srgbClr val="002060"/>
                </a:solidFill>
                <a:latin typeface="Times New Roman" pitchFamily="18" charset="0"/>
                <a:cs typeface="Times New Roman" pitchFamily="18" charset="0"/>
              </a:rPr>
              <a:t>Δανίας, εξετάζει το </a:t>
            </a:r>
            <a:r>
              <a:rPr lang="el-GR" dirty="0">
                <a:solidFill>
                  <a:srgbClr val="002060"/>
                </a:solidFill>
                <a:latin typeface="Times New Roman" pitchFamily="18" charset="0"/>
                <a:cs typeface="Times New Roman" pitchFamily="18" charset="0"/>
              </a:rPr>
              <a:t>σταθερό και μεταβλητό κόστος της </a:t>
            </a:r>
            <a:r>
              <a:rPr lang="el-GR" dirty="0" smtClean="0">
                <a:solidFill>
                  <a:srgbClr val="002060"/>
                </a:solidFill>
                <a:latin typeface="Times New Roman" pitchFamily="18" charset="0"/>
                <a:cs typeface="Times New Roman" pitchFamily="18" charset="0"/>
              </a:rPr>
              <a:t>ΕξΑΕ και αναπτύσσει εξίσωση κόστους</a:t>
            </a:r>
            <a:endParaRPr lang="el-GR" dirty="0">
              <a:solidFill>
                <a:srgbClr val="002060"/>
              </a:solidFill>
              <a:latin typeface="Times New Roman" pitchFamily="18" charset="0"/>
              <a:cs typeface="Times New Roman" pitchFamily="18" charset="0"/>
            </a:endParaRPr>
          </a:p>
        </p:txBody>
      </p:sp>
      <p:sp>
        <p:nvSpPr>
          <p:cNvPr id="10" name="Rectangle 9"/>
          <p:cNvSpPr/>
          <p:nvPr/>
        </p:nvSpPr>
        <p:spPr>
          <a:xfrm>
            <a:off x="5580682" y="1840901"/>
            <a:ext cx="2000264" cy="28575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b="1" dirty="0" smtClean="0">
              <a:solidFill>
                <a:schemeClr val="bg1"/>
              </a:solidFill>
              <a:latin typeface="Times New Roman" pitchFamily="18" charset="0"/>
              <a:cs typeface="Times New Roman" pitchFamily="18" charset="0"/>
            </a:endParaRPr>
          </a:p>
          <a:p>
            <a:pPr algn="ctr"/>
            <a:endParaRPr lang="el-GR" sz="1000" b="1" dirty="0" smtClean="0">
              <a:solidFill>
                <a:schemeClr val="bg1"/>
              </a:solidFill>
              <a:latin typeface="Times New Roman" pitchFamily="18" charset="0"/>
              <a:cs typeface="Times New Roman" pitchFamily="18" charset="0"/>
            </a:endParaRPr>
          </a:p>
          <a:p>
            <a:pPr algn="ctr"/>
            <a:r>
              <a:rPr lang="el-GR" sz="1000" b="1" dirty="0" smtClean="0">
                <a:solidFill>
                  <a:schemeClr val="tx1"/>
                </a:solidFill>
                <a:latin typeface="Times New Roman" pitchFamily="18" charset="0"/>
                <a:cs typeface="Times New Roman" pitchFamily="18" charset="0"/>
              </a:rPr>
              <a:t>T = SΩ + Cδ  +Pπ + F</a:t>
            </a:r>
          </a:p>
          <a:p>
            <a:pPr algn="ctr"/>
            <a:endParaRPr lang="el-GR" dirty="0"/>
          </a:p>
        </p:txBody>
      </p:sp>
      <p:pic>
        <p:nvPicPr>
          <p:cNvPr id="13313" name="Picture 1"/>
          <p:cNvPicPr>
            <a:picLocks noChangeAspect="1" noChangeArrowheads="1"/>
          </p:cNvPicPr>
          <p:nvPr/>
        </p:nvPicPr>
        <p:blipFill>
          <a:blip r:embed="rId2"/>
          <a:srcRect/>
          <a:stretch>
            <a:fillRect/>
          </a:stretch>
        </p:blipFill>
        <p:spPr bwMode="auto">
          <a:xfrm>
            <a:off x="4786314" y="4643446"/>
            <a:ext cx="2938075" cy="1428760"/>
          </a:xfrm>
          <a:prstGeom prst="rect">
            <a:avLst/>
          </a:prstGeom>
          <a:noFill/>
          <a:ln w="9525">
            <a:noFill/>
            <a:miter lim="800000"/>
            <a:headEnd/>
            <a:tailEnd/>
          </a:ln>
          <a:effectLst/>
        </p:spPr>
      </p:pic>
    </p:spTree>
    <p:extLst>
      <p:ext uri="{BB962C8B-B14F-4D97-AF65-F5344CB8AC3E}">
        <p14:creationId xmlns:p14="http://schemas.microsoft.com/office/powerpoint/2010/main" xmlns="" val="3524814716"/>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13"/>
                                        </p:tgtEl>
                                        <p:attrNameLst>
                                          <p:attrName>style.visibility</p:attrName>
                                        </p:attrNameLst>
                                      </p:cBhvr>
                                      <p:to>
                                        <p:strVal val="visible"/>
                                      </p:to>
                                    </p:set>
                                    <p:animEffect transition="in" filter="blinds(horizontal)">
                                      <p:cBhvr>
                                        <p:cTn id="27" dur="500"/>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55074" y="908720"/>
            <a:ext cx="6533535" cy="1520148"/>
          </a:xfrm>
          <a:prstGeom prst="roundRect">
            <a:avLst/>
          </a:prstGeom>
          <a:pattFill prst="ltVert">
            <a:fgClr>
              <a:schemeClr val="bg1"/>
            </a:fgClr>
            <a:bgClr>
              <a:srgbClr val="EBEBEB"/>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b="1" dirty="0" err="1" smtClean="0">
                <a:solidFill>
                  <a:srgbClr val="002060"/>
                </a:solidFill>
                <a:latin typeface="Constantia" pitchFamily="18" charset="0"/>
                <a:cs typeface="Times New Roman" pitchFamily="18" charset="0"/>
              </a:rPr>
              <a:t>Egino</a:t>
            </a:r>
            <a:r>
              <a:rPr lang="en-US" b="1" dirty="0" smtClean="0">
                <a:solidFill>
                  <a:srgbClr val="002060"/>
                </a:solidFill>
                <a:latin typeface="Constantia" pitchFamily="18" charset="0"/>
                <a:cs typeface="Times New Roman" pitchFamily="18" charset="0"/>
              </a:rPr>
              <a:t> </a:t>
            </a:r>
            <a:r>
              <a:rPr lang="en-US" b="1" dirty="0" err="1" smtClean="0">
                <a:solidFill>
                  <a:srgbClr val="002060"/>
                </a:solidFill>
                <a:latin typeface="Constantia" pitchFamily="18" charset="0"/>
                <a:cs typeface="Times New Roman" pitchFamily="18" charset="0"/>
              </a:rPr>
              <a:t>Chale</a:t>
            </a:r>
            <a:r>
              <a:rPr lang="en-US" dirty="0" smtClean="0">
                <a:solidFill>
                  <a:srgbClr val="002060"/>
                </a:solidFill>
                <a:latin typeface="Constantia" pitchFamily="18" charset="0"/>
                <a:cs typeface="Times New Roman" pitchFamily="18" charset="0"/>
              </a:rPr>
              <a:t>: </a:t>
            </a:r>
            <a:r>
              <a:rPr lang="el-GR" dirty="0" smtClean="0">
                <a:solidFill>
                  <a:srgbClr val="002060"/>
                </a:solidFill>
                <a:latin typeface="Constantia" pitchFamily="18" charset="0"/>
                <a:cs typeface="Times New Roman" pitchFamily="18" charset="0"/>
              </a:rPr>
              <a:t>μέσα από την </a:t>
            </a:r>
            <a:r>
              <a:rPr lang="el-GR" dirty="0">
                <a:solidFill>
                  <a:srgbClr val="002060"/>
                </a:solidFill>
                <a:latin typeface="Constantia" pitchFamily="18" charset="0"/>
                <a:cs typeface="Times New Roman" pitchFamily="18" charset="0"/>
              </a:rPr>
              <a:t>εμπειρία μιας </a:t>
            </a:r>
            <a:r>
              <a:rPr lang="el-GR" dirty="0" smtClean="0">
                <a:solidFill>
                  <a:srgbClr val="002060"/>
                </a:solidFill>
                <a:latin typeface="Constantia" pitchFamily="18" charset="0"/>
                <a:cs typeface="Times New Roman" pitchFamily="18" charset="0"/>
              </a:rPr>
              <a:t>υπο ανάπτυξης </a:t>
            </a:r>
            <a:r>
              <a:rPr lang="el-GR" dirty="0">
                <a:solidFill>
                  <a:srgbClr val="002060"/>
                </a:solidFill>
                <a:latin typeface="Constantia" pitchFamily="18" charset="0"/>
                <a:cs typeface="Times New Roman" pitchFamily="18" charset="0"/>
              </a:rPr>
              <a:t>χώρας και συγκεκριμένα της </a:t>
            </a:r>
            <a:r>
              <a:rPr lang="el-GR" dirty="0" smtClean="0">
                <a:solidFill>
                  <a:srgbClr val="002060"/>
                </a:solidFill>
                <a:latin typeface="Constantia" pitchFamily="18" charset="0"/>
                <a:cs typeface="Times New Roman" pitchFamily="18" charset="0"/>
              </a:rPr>
              <a:t>Τανζανίας μελετά το μέσο και οριακό κόστος για να καταλήξει στην βιωσιμότητα της Εξαε</a:t>
            </a:r>
            <a:endParaRPr lang="el-GR" dirty="0">
              <a:solidFill>
                <a:srgbClr val="002060"/>
              </a:solidFill>
              <a:latin typeface="Constantia" pitchFamily="18" charset="0"/>
              <a:cs typeface="Times New Roman" pitchFamily="18" charset="0"/>
            </a:endParaRPr>
          </a:p>
        </p:txBody>
      </p:sp>
      <p:sp>
        <p:nvSpPr>
          <p:cNvPr id="3" name="Rounded Rectangle 2"/>
          <p:cNvSpPr/>
          <p:nvPr/>
        </p:nvSpPr>
        <p:spPr>
          <a:xfrm>
            <a:off x="1255073" y="2772226"/>
            <a:ext cx="6533535" cy="1285884"/>
          </a:xfrm>
          <a:prstGeom prst="roundRect">
            <a:avLst/>
          </a:prstGeom>
          <a:pattFill prst="ltVert">
            <a:fgClr>
              <a:schemeClr val="bg1"/>
            </a:fgClr>
            <a:bgClr>
              <a:srgbClr val="EBEBEB"/>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b="1" dirty="0" err="1" smtClean="0">
                <a:solidFill>
                  <a:srgbClr val="002060"/>
                </a:solidFill>
                <a:latin typeface="Constantia" pitchFamily="18" charset="0"/>
                <a:cs typeface="Times New Roman" pitchFamily="18" charset="0"/>
              </a:rPr>
              <a:t>Perraton</a:t>
            </a:r>
            <a:r>
              <a:rPr lang="en-US" b="1" dirty="0" smtClean="0">
                <a:solidFill>
                  <a:srgbClr val="002060"/>
                </a:solidFill>
                <a:latin typeface="Constantia" pitchFamily="18" charset="0"/>
                <a:cs typeface="Times New Roman" pitchFamily="18" charset="0"/>
              </a:rPr>
              <a:t> H</a:t>
            </a:r>
            <a:r>
              <a:rPr lang="en-US" dirty="0" smtClean="0">
                <a:solidFill>
                  <a:schemeClr val="accent1">
                    <a:lumMod val="75000"/>
                  </a:schemeClr>
                </a:solidFill>
                <a:latin typeface="Constantia" pitchFamily="18" charset="0"/>
                <a:cs typeface="Times New Roman" pitchFamily="18" charset="0"/>
              </a:rPr>
              <a:t>:</a:t>
            </a:r>
            <a:r>
              <a:rPr lang="el-GR" dirty="0" smtClean="0">
                <a:solidFill>
                  <a:schemeClr val="accent1">
                    <a:lumMod val="75000"/>
                  </a:schemeClr>
                </a:solidFill>
                <a:latin typeface="Constantia" pitchFamily="18" charset="0"/>
                <a:cs typeface="Times New Roman" pitchFamily="18" charset="0"/>
              </a:rPr>
              <a:t> </a:t>
            </a:r>
            <a:r>
              <a:rPr lang="el-GR" dirty="0" smtClean="0">
                <a:solidFill>
                  <a:srgbClr val="002060"/>
                </a:solidFill>
                <a:latin typeface="Constantia" pitchFamily="18" charset="0"/>
                <a:cs typeface="Times New Roman" pitchFamily="18" charset="0"/>
              </a:rPr>
              <a:t>κάνει σύγκριση του σταθερού και μεταβλητού κοστους σε 14 προγράμματα εξαε</a:t>
            </a:r>
            <a:r>
              <a:rPr lang="en-US" dirty="0" smtClean="0">
                <a:solidFill>
                  <a:srgbClr val="002060"/>
                </a:solidFill>
                <a:latin typeface="Constantia" pitchFamily="18" charset="0"/>
                <a:cs typeface="Times New Roman" pitchFamily="18" charset="0"/>
              </a:rPr>
              <a:t> </a:t>
            </a:r>
            <a:r>
              <a:rPr lang="el-GR" dirty="0" smtClean="0">
                <a:solidFill>
                  <a:srgbClr val="002060"/>
                </a:solidFill>
                <a:latin typeface="Constantia" pitchFamily="18" charset="0"/>
                <a:cs typeface="Times New Roman" pitchFamily="18" charset="0"/>
              </a:rPr>
              <a:t>έξι χωρών, και σημειώνει την σημασία του αριθμού των μαθητών</a:t>
            </a:r>
            <a:endParaRPr lang="el-GR" dirty="0">
              <a:solidFill>
                <a:srgbClr val="002060"/>
              </a:solidFill>
              <a:latin typeface="Constantia" pitchFamily="18" charset="0"/>
              <a:cs typeface="Times New Roman" pitchFamily="18" charset="0"/>
            </a:endParaRPr>
          </a:p>
        </p:txBody>
      </p:sp>
      <p:sp>
        <p:nvSpPr>
          <p:cNvPr id="4" name="Rounded Rectangle 3"/>
          <p:cNvSpPr/>
          <p:nvPr/>
        </p:nvSpPr>
        <p:spPr>
          <a:xfrm>
            <a:off x="1255073" y="4797152"/>
            <a:ext cx="6532572" cy="1560806"/>
          </a:xfrm>
          <a:prstGeom prst="roundRect">
            <a:avLst/>
          </a:prstGeom>
          <a:pattFill prst="ltVert">
            <a:fgClr>
              <a:schemeClr val="bg1"/>
            </a:fgClr>
            <a:bgClr>
              <a:srgbClr val="EBEBEB"/>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b="1" dirty="0" err="1" smtClean="0">
                <a:solidFill>
                  <a:srgbClr val="002060"/>
                </a:solidFill>
                <a:latin typeface="Constantia" pitchFamily="18" charset="0"/>
                <a:cs typeface="Times New Roman" pitchFamily="18" charset="0"/>
              </a:rPr>
              <a:t>Eicher</a:t>
            </a:r>
            <a:r>
              <a:rPr lang="en-US" b="1" dirty="0" smtClean="0">
                <a:solidFill>
                  <a:srgbClr val="002060"/>
                </a:solidFill>
                <a:latin typeface="Constantia" pitchFamily="18" charset="0"/>
                <a:cs typeface="Times New Roman" pitchFamily="18" charset="0"/>
              </a:rPr>
              <a:t> J.C</a:t>
            </a:r>
            <a:r>
              <a:rPr lang="en-US" dirty="0" smtClean="0">
                <a:solidFill>
                  <a:schemeClr val="accent1">
                    <a:lumMod val="75000"/>
                  </a:schemeClr>
                </a:solidFill>
                <a:latin typeface="Constantia" pitchFamily="18" charset="0"/>
                <a:cs typeface="Times New Roman" pitchFamily="18" charset="0"/>
              </a:rPr>
              <a:t>:</a:t>
            </a:r>
            <a:r>
              <a:rPr lang="el-GR" dirty="0" smtClean="0">
                <a:solidFill>
                  <a:schemeClr val="accent1">
                    <a:lumMod val="75000"/>
                  </a:schemeClr>
                </a:solidFill>
                <a:latin typeface="Constantia" pitchFamily="18" charset="0"/>
                <a:cs typeface="Times New Roman" pitchFamily="18" charset="0"/>
              </a:rPr>
              <a:t> </a:t>
            </a:r>
            <a:r>
              <a:rPr lang="el-GR" dirty="0" smtClean="0">
                <a:solidFill>
                  <a:srgbClr val="002060"/>
                </a:solidFill>
                <a:latin typeface="Constantia" pitchFamily="18" charset="0"/>
                <a:cs typeface="Times New Roman" pitchFamily="18" charset="0"/>
              </a:rPr>
              <a:t>η μελέτη</a:t>
            </a:r>
            <a:r>
              <a:rPr lang="en-US" dirty="0" smtClean="0">
                <a:solidFill>
                  <a:srgbClr val="002060"/>
                </a:solidFill>
                <a:latin typeface="Constantia" pitchFamily="18" charset="0"/>
                <a:cs typeface="Times New Roman" pitchFamily="18" charset="0"/>
              </a:rPr>
              <a:t> </a:t>
            </a:r>
            <a:r>
              <a:rPr lang="el-GR" dirty="0" smtClean="0">
                <a:solidFill>
                  <a:srgbClr val="002060"/>
                </a:solidFill>
                <a:latin typeface="Constantia" pitchFamily="18" charset="0"/>
                <a:cs typeface="Times New Roman" pitchFamily="18" charset="0"/>
              </a:rPr>
              <a:t>αφορούσε </a:t>
            </a:r>
            <a:r>
              <a:rPr lang="el-GR" dirty="0">
                <a:solidFill>
                  <a:srgbClr val="002060"/>
                </a:solidFill>
                <a:latin typeface="Constantia" pitchFamily="18" charset="0"/>
                <a:cs typeface="Times New Roman" pitchFamily="18" charset="0"/>
              </a:rPr>
              <a:t>την </a:t>
            </a:r>
            <a:r>
              <a:rPr lang="el-GR" dirty="0" smtClean="0">
                <a:solidFill>
                  <a:srgbClr val="002060"/>
                </a:solidFill>
                <a:latin typeface="Constantia" pitchFamily="18" charset="0"/>
                <a:cs typeface="Times New Roman" pitchFamily="18" charset="0"/>
              </a:rPr>
              <a:t>κοστολόγηση </a:t>
            </a:r>
            <a:r>
              <a:rPr lang="el-GR" dirty="0">
                <a:solidFill>
                  <a:srgbClr val="002060"/>
                </a:solidFill>
                <a:latin typeface="Constantia" pitchFamily="18" charset="0"/>
                <a:cs typeface="Times New Roman" pitchFamily="18" charset="0"/>
              </a:rPr>
              <a:t>σε σχέση με τα χρησιμοποιούμενα μέσα διαμοιρασμού του </a:t>
            </a:r>
            <a:r>
              <a:rPr lang="el-GR" dirty="0" smtClean="0">
                <a:solidFill>
                  <a:srgbClr val="002060"/>
                </a:solidFill>
                <a:latin typeface="Constantia" pitchFamily="18" charset="0"/>
                <a:cs typeface="Times New Roman" pitchFamily="18" charset="0"/>
              </a:rPr>
              <a:t>προγράμματος και τη σχέση μεταβλητού κόστους και αριθμού φοιτητών</a:t>
            </a:r>
            <a:endParaRPr lang="el-GR" dirty="0">
              <a:solidFill>
                <a:srgbClr val="002060"/>
              </a:solidFill>
              <a:latin typeface="Constantia" pitchFamily="18" charset="0"/>
              <a:cs typeface="Times New Roman" pitchFamily="18" charset="0"/>
            </a:endParaRPr>
          </a:p>
        </p:txBody>
      </p:sp>
      <p:pic>
        <p:nvPicPr>
          <p:cNvPr id="5" name="Picture 4" descr="C:\Users\Αθηνά\Desktop\Μανωλης\ΣΤΟΙΧΕΙΑ ΜΕΤΚΟΥ\Πτυχιακή\Οικονομικα Εξαε\Καταγραφή123.PNG"/>
          <p:cNvPicPr/>
          <p:nvPr/>
        </p:nvPicPr>
        <p:blipFill>
          <a:blip r:embed="rId2"/>
          <a:srcRect/>
          <a:stretch>
            <a:fillRect/>
          </a:stretch>
        </p:blipFill>
        <p:spPr bwMode="auto">
          <a:xfrm>
            <a:off x="5786446" y="2071678"/>
            <a:ext cx="1857388" cy="357190"/>
          </a:xfrm>
          <a:prstGeom prst="rect">
            <a:avLst/>
          </a:prstGeom>
          <a:solidFill>
            <a:srgbClr val="FFFFFF"/>
          </a:solidFill>
          <a:ln w="9525">
            <a:noFill/>
            <a:miter lim="800000"/>
            <a:headEnd/>
            <a:tailEnd/>
          </a:ln>
        </p:spPr>
      </p:pic>
    </p:spTree>
    <p:extLst>
      <p:ext uri="{BB962C8B-B14F-4D97-AF65-F5344CB8AC3E}">
        <p14:creationId xmlns:p14="http://schemas.microsoft.com/office/powerpoint/2010/main" xmlns="" val="413410759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357850"/>
          </a:xfrm>
        </p:spPr>
        <p:txBody>
          <a:bodyPr>
            <a:normAutofit/>
          </a:bodyPr>
          <a:lstStyle/>
          <a:p>
            <a:pPr algn="just">
              <a:buNone/>
            </a:pPr>
            <a:endParaRPr lang="el-GR" sz="2600" dirty="0" smtClean="0">
              <a:solidFill>
                <a:schemeClr val="tx2">
                  <a:lumMod val="75000"/>
                </a:schemeClr>
              </a:solidFill>
              <a:latin typeface="Constantia" pitchFamily="18" charset="0"/>
              <a:cs typeface="Times New Roman" pitchFamily="18" charset="0"/>
            </a:endParaRPr>
          </a:p>
          <a:p>
            <a:pPr algn="just">
              <a:buFont typeface="Wingdings" pitchFamily="2" charset="2"/>
              <a:buChar char="ü"/>
            </a:pPr>
            <a:r>
              <a:rPr lang="el-GR" sz="2600" dirty="0" smtClean="0">
                <a:solidFill>
                  <a:schemeClr val="tx2">
                    <a:lumMod val="75000"/>
                  </a:schemeClr>
                </a:solidFill>
                <a:latin typeface="Constantia" pitchFamily="18" charset="0"/>
              </a:rPr>
              <a:t> Μια κριτική επισκόπηση όλων αυτών των ερευνών από πολλούς μετέπειτα ερευνητές, διαπιστώνει αδυναµίες στον  ερευνητικό σχεδιασµό αλλά και στις χρησιµοποιηθείσες  µεθόδους</a:t>
            </a:r>
            <a:endParaRPr lang="en-US" sz="2600" dirty="0" smtClean="0">
              <a:solidFill>
                <a:schemeClr val="tx2">
                  <a:lumMod val="75000"/>
                </a:schemeClr>
              </a:solidFill>
              <a:latin typeface="Constantia" pitchFamily="18" charset="0"/>
            </a:endParaRPr>
          </a:p>
          <a:p>
            <a:pPr algn="just">
              <a:buNone/>
            </a:pPr>
            <a:endParaRPr lang="en-US" sz="2600" dirty="0" smtClean="0">
              <a:solidFill>
                <a:schemeClr val="tx2">
                  <a:lumMod val="75000"/>
                </a:schemeClr>
              </a:solidFill>
              <a:latin typeface="Constantia" pitchFamily="18" charset="0"/>
            </a:endParaRPr>
          </a:p>
          <a:p>
            <a:pPr algn="just">
              <a:buFont typeface="Wingdings" pitchFamily="2" charset="2"/>
              <a:buChar char="ü"/>
            </a:pPr>
            <a:r>
              <a:rPr lang="el-GR" sz="2600" dirty="0" smtClean="0">
                <a:solidFill>
                  <a:schemeClr val="tx2">
                    <a:lumMod val="75000"/>
                  </a:schemeClr>
                </a:solidFill>
                <a:latin typeface="Constantia" pitchFamily="18" charset="0"/>
                <a:cs typeface="Times New Roman" pitchFamily="18" charset="0"/>
              </a:rPr>
              <a:t>Τα μοντέλα που καταγράφονται,</a:t>
            </a:r>
            <a:r>
              <a:rPr lang="en-US" sz="2600" dirty="0" smtClean="0">
                <a:solidFill>
                  <a:schemeClr val="tx2">
                    <a:lumMod val="75000"/>
                  </a:schemeClr>
                </a:solidFill>
                <a:latin typeface="Constantia" pitchFamily="18" charset="0"/>
                <a:cs typeface="Times New Roman" pitchFamily="18" charset="0"/>
              </a:rPr>
              <a:t> </a:t>
            </a:r>
            <a:r>
              <a:rPr lang="el-GR" sz="2600" dirty="0" smtClean="0">
                <a:solidFill>
                  <a:schemeClr val="tx2">
                    <a:lumMod val="75000"/>
                  </a:schemeClr>
                </a:solidFill>
                <a:latin typeface="Constantia" pitchFamily="18" charset="0"/>
                <a:cs typeface="Times New Roman" pitchFamily="18" charset="0"/>
              </a:rPr>
              <a:t>είχαν περιορισμένη χρήση για να βοηθήσουν τους υπεύθυνους λήψης αποφάσεων να κατανοήσουν την πραγματική συμπεριφορά του κόστους στα συστήματα εξ αποστάσεως εκπαίδευσης</a:t>
            </a:r>
            <a:endParaRPr lang="el-GR" sz="2600" dirty="0">
              <a:solidFill>
                <a:schemeClr val="tx2">
                  <a:lumMod val="75000"/>
                </a:schemeClr>
              </a:solidFill>
              <a:latin typeface="Constantia" pitchFamily="18" charset="0"/>
              <a:cs typeface="Times New Roman" pitchFamily="18" charset="0"/>
            </a:endParaRPr>
          </a:p>
        </p:txBody>
      </p:sp>
    </p:spTree>
  </p:cSld>
  <p:clrMapOvr>
    <a:masterClrMapping/>
  </p:clrMapOvr>
  <p:transition spd="med">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20" y="785794"/>
            <a:ext cx="4572032" cy="5340369"/>
          </a:xfrm>
        </p:spPr>
        <p:txBody>
          <a:bodyPr>
            <a:normAutofit fontScale="92500"/>
          </a:bodyPr>
          <a:lstStyle/>
          <a:p>
            <a:pPr>
              <a:buNone/>
            </a:pPr>
            <a:r>
              <a:rPr lang="el-GR" sz="2400" dirty="0" smtClean="0">
                <a:solidFill>
                  <a:schemeClr val="accent1">
                    <a:lumMod val="75000"/>
                  </a:schemeClr>
                </a:solidFill>
                <a:latin typeface="Constantia" pitchFamily="18" charset="0"/>
              </a:rPr>
              <a:t>     Η</a:t>
            </a:r>
            <a:r>
              <a:rPr lang="el-GR" sz="2600" dirty="0" smtClean="0">
                <a:solidFill>
                  <a:schemeClr val="accent1">
                    <a:lumMod val="75000"/>
                  </a:schemeClr>
                </a:solidFill>
                <a:latin typeface="Constantia" pitchFamily="18" charset="0"/>
              </a:rPr>
              <a:t> ανάλυση κόστους για τη λήψη αποφάσεων είναι επικίνδυνη επιχείρηση γιατί τα συστατικά μέρη</a:t>
            </a:r>
            <a:r>
              <a:rPr lang="en-US" sz="2600" dirty="0" smtClean="0">
                <a:solidFill>
                  <a:schemeClr val="accent1">
                    <a:lumMod val="75000"/>
                  </a:schemeClr>
                </a:solidFill>
                <a:latin typeface="Constantia" pitchFamily="18" charset="0"/>
              </a:rPr>
              <a:t>, </a:t>
            </a:r>
            <a:r>
              <a:rPr lang="el-GR" sz="2600" dirty="0" smtClean="0">
                <a:solidFill>
                  <a:schemeClr val="accent1">
                    <a:lumMod val="75000"/>
                  </a:schemeClr>
                </a:solidFill>
                <a:latin typeface="Constantia" pitchFamily="18" charset="0"/>
              </a:rPr>
              <a:t>οι διαφορετικοί στόχοι και τα περιβάλλοντα, είναι διαφορετικά σε κάθε σύστημα  και έτσι τα  αποτελέσματα του κόστους ενός μοντέλου  έχουν περιορισμένη  χρησιμότητα ως καθοδήγηση για διαφορετικό μοντέλο</a:t>
            </a:r>
            <a:endParaRPr lang="el-GR" sz="2600" dirty="0" smtClean="0">
              <a:solidFill>
                <a:srgbClr val="FF0000"/>
              </a:solidFill>
              <a:latin typeface="Constantia" pitchFamily="18" charset="0"/>
              <a:cs typeface="Times New Roman" pitchFamily="18" charset="0"/>
            </a:endParaRPr>
          </a:p>
          <a:p>
            <a:pPr>
              <a:buNone/>
            </a:pPr>
            <a:endParaRPr lang="el-GR" sz="2600" dirty="0" smtClean="0">
              <a:solidFill>
                <a:schemeClr val="accent1">
                  <a:lumMod val="75000"/>
                </a:schemeClr>
              </a:solidFill>
              <a:latin typeface="Constantia" pitchFamily="18" charset="0"/>
            </a:endParaRPr>
          </a:p>
          <a:p>
            <a:pPr>
              <a:buNone/>
            </a:pPr>
            <a:r>
              <a:rPr lang="el-GR" sz="2400" dirty="0" smtClean="0">
                <a:solidFill>
                  <a:schemeClr val="tx2">
                    <a:lumMod val="75000"/>
                  </a:schemeClr>
                </a:solidFill>
                <a:latin typeface="Constantia" pitchFamily="18" charset="0"/>
              </a:rPr>
              <a:t>     </a:t>
            </a:r>
            <a:endParaRPr lang="el-GR" sz="2400" dirty="0">
              <a:solidFill>
                <a:schemeClr val="tx2">
                  <a:lumMod val="75000"/>
                </a:schemeClr>
              </a:solidFill>
              <a:latin typeface="Constantia" pitchFamily="18" charset="0"/>
            </a:endParaRPr>
          </a:p>
        </p:txBody>
      </p:sp>
      <p:pic>
        <p:nvPicPr>
          <p:cNvPr id="1027" name="Picture 3"/>
          <p:cNvPicPr>
            <a:picLocks noGrp="1" noChangeAspect="1" noChangeArrowheads="1"/>
          </p:cNvPicPr>
          <p:nvPr>
            <p:ph sz="half" idx="2"/>
          </p:nvPr>
        </p:nvPicPr>
        <p:blipFill>
          <a:blip r:embed="rId2"/>
          <a:srcRect/>
          <a:stretch>
            <a:fillRect/>
          </a:stretch>
        </p:blipFill>
        <p:spPr bwMode="auto">
          <a:xfrm>
            <a:off x="5643570" y="1000108"/>
            <a:ext cx="3071834" cy="4357718"/>
          </a:xfrm>
          <a:prstGeom prst="rect">
            <a:avLst/>
          </a:prstGeom>
          <a:noFill/>
          <a:ln w="9525">
            <a:noFill/>
            <a:miter lim="800000"/>
            <a:headEnd/>
            <a:tailEnd/>
          </a:ln>
          <a:effectLst/>
        </p:spPr>
      </p:pic>
    </p:spTree>
  </p:cSld>
  <p:clrMapOvr>
    <a:masterClrMapping/>
  </p:clrMapOvr>
  <p:transition spd="med">
    <p:cover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2629</TotalTime>
  <Words>1529</Words>
  <Application>Microsoft Office PowerPoint</Application>
  <PresentationFormat>On-screen Show (4:3)</PresentationFormat>
  <Paragraphs>148</Paragraphs>
  <Slides>24</Slides>
  <Notes>2</Notes>
  <HiddenSlides>0</HiddenSlides>
  <MMClips>0</MMClips>
  <ScaleCrop>false</ScaleCrop>
  <HeadingPairs>
    <vt:vector size="6" baseType="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26" baseType="lpstr">
      <vt:lpstr>Office Theme</vt:lpstr>
      <vt:lpstr>Slide 1</vt:lpstr>
      <vt:lpstr>     Σκοπός</vt:lpstr>
      <vt:lpstr>Μεθοδολογία</vt:lpstr>
      <vt:lpstr>Τέσσερις γενιές συστημάτων εξ αποστάσεως εκπαίδευσης:</vt:lpstr>
      <vt:lpstr>Μεθοδολογίες και θεωρητικά μοντέλα</vt:lpstr>
      <vt:lpstr>Slide 6</vt:lpstr>
      <vt:lpstr>Slide 7</vt:lpstr>
      <vt:lpstr>Slide 8</vt:lpstr>
      <vt:lpstr>Slide 9</vt:lpstr>
      <vt:lpstr>Η εξίσωση του συνολικού κόστους</vt:lpstr>
      <vt:lpstr>Η εξίσωση του συνολικού κόστου  Όλα  τα   μοντέλα   θεωρούν    ότι   η    συνολική   τιμή  του προγράμματος  της   εξ   αποστάσεως    εκπαίδευσης   είναι  αποτέλεσμα του συνδυασμού της σταθερής και μεταβλητής δαπάνης.     Με   τον   τρόπο    όμως    αυτό   παρέχουν   μια  συγκεντρωτική  προσέγγιση κόστους, που αποδυναμώνεται σοβαρά    από    το   γεγονός   ότι    δεν  λαμβάνουν   υπόψη  σημαντικές    μεταβλητές    που    επηρεάζουν    το   κόστος. </vt:lpstr>
      <vt:lpstr>Μεθοδολογία κοστολόγησης Αδυναμία σύγκρισης εξαε και συμβατικής εκπαίδευσης στο επίπεδο της κόστους λόγω έλλειψης κοινής μεθόδου κοστολόγησης. </vt:lpstr>
      <vt:lpstr> Το πρόγραμμα σπουδών  Αδυναμία σύγκρισης εξαε και συμβατικής εκπαίδευσης στο επίπεδο  της  κόστους  λόγω   εξαιρετικής  μεταβλητότητας κοστολόγησης  αναλόγως  της  φύσης  του  προγράμματος σπουδών (αριθμός μαθημάτων, ποιότητα, χρονική διάρκεια  κτλ)      </vt:lpstr>
      <vt:lpstr>Η φύση  της  εργασίας Η φύση της σύμβασης για ακαδημαϊκή και υποστηρικτική   εργασία   αποτελεί   καθοριστικό   παράγοντα   για   τον προσδιορισμό  του  κόστους </vt:lpstr>
      <vt:lpstr>Η σημασία της ηλεκτρονικής εκπαίδευσης στο σύγχρονο περιβάλλον</vt:lpstr>
      <vt:lpstr>Slide 16</vt:lpstr>
      <vt:lpstr>Η δομή του e-learning, το κόστος της ηλεκτρονικής εκπαίδευσης </vt:lpstr>
      <vt:lpstr>Slide 18</vt:lpstr>
      <vt:lpstr>Φορείς  Παροχής ΕξΑΕ στην Ελλάδα</vt:lpstr>
      <vt:lpstr>Εφαρμογή στο μεταπτυχιακό «Επιστήμες  της Αγωγής - Εξ Αποστάσεως Εκπαίδευση  με την χρήση των ΤΠΕ(e-Learning</vt:lpstr>
      <vt:lpstr>Προοπτικές των μοντέλων και οι τάσεις που διαμορφώνονται για το μέλλον </vt:lpstr>
      <vt:lpstr>Διερεύνηση προτύπων και δημιουργίας θεωρητικών  μοντέλων  που περιμένουν περαιτέρω έρευνα. </vt:lpstr>
      <vt:lpstr>Slide 23</vt:lpstr>
      <vt:lpstr>«Ευχαριστίες ή Αφιέρωση» </vt:lpstr>
      <vt:lpstr>Custom Show 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Αθηνά</dc:creator>
  <cp:lastModifiedBy>Αθηνά</cp:lastModifiedBy>
  <cp:revision>269</cp:revision>
  <dcterms:created xsi:type="dcterms:W3CDTF">2018-08-18T14:52:21Z</dcterms:created>
  <dcterms:modified xsi:type="dcterms:W3CDTF">2018-11-26T21:07:09Z</dcterms:modified>
</cp:coreProperties>
</file>