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Lst>
  <p:sldSz cx="9144000" cy="5143500" type="screen16x9"/>
  <p:notesSz cx="6858000" cy="9144000"/>
  <p:embeddedFontLst>
    <p:embeddedFont>
      <p:font typeface="Roboto Slab" panose="020B0604020202020204" charset="0"/>
      <p:regular r:id="rId28"/>
      <p:bold r:id="rId29"/>
    </p:embeddedFont>
    <p:embeddedFont>
      <p:font typeface="Roboto" panose="020B060402020202020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DF9B782-5002-495A-B57B-21DDEEC5CA43}">
  <a:tblStyle styleId="{2DF9B782-5002-495A-B57B-21DDEEC5CA4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2" d="100"/>
          <a:sy n="62" d="100"/>
        </p:scale>
        <p:origin x="-1596" y="-5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460018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621341712b_0_3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621341712b_0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621341712b_0_4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621341712b_0_4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621341712b_0_3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621341712b_0_3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621341712b_0_4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621341712b_0_4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621341712b_0_4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621341712b_0_4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l" sz="1200">
                <a:latin typeface="Courier New"/>
                <a:ea typeface="Courier New"/>
                <a:cs typeface="Courier New"/>
                <a:sym typeface="Courier New"/>
              </a:rPr>
              <a:t>η ανάλυση έγινε με την τεχνική της </a:t>
            </a:r>
            <a:r>
              <a:rPr lang="el" sz="1200" b="1">
                <a:latin typeface="Courier New"/>
                <a:ea typeface="Courier New"/>
                <a:cs typeface="Courier New"/>
                <a:sym typeface="Courier New"/>
              </a:rPr>
              <a:t>ανάλυσης περιεχομένου (contest analysis</a:t>
            </a:r>
            <a:r>
              <a:rPr lang="el" sz="1200">
                <a:latin typeface="Courier New"/>
                <a:ea typeface="Courier New"/>
                <a:cs typeface="Courier New"/>
                <a:sym typeface="Courier New"/>
              </a:rPr>
              <a:t>), όπου κατά κύριο λόγο αναφέρεται στην </a:t>
            </a:r>
            <a:r>
              <a:rPr lang="el" sz="1200" b="1">
                <a:latin typeface="Courier New"/>
                <a:ea typeface="Courier New"/>
                <a:cs typeface="Courier New"/>
                <a:sym typeface="Courier New"/>
              </a:rPr>
              <a:t>ανάλυση γραπτών λεκτικών</a:t>
            </a:r>
            <a:r>
              <a:rPr lang="el" sz="1200">
                <a:latin typeface="Courier New"/>
                <a:ea typeface="Courier New"/>
                <a:cs typeface="Courier New"/>
                <a:sym typeface="Courier New"/>
              </a:rPr>
              <a:t> τεκμηρίων θεωρείται από τις </a:t>
            </a:r>
            <a:r>
              <a:rPr lang="el" sz="1200" b="1">
                <a:latin typeface="Courier New"/>
                <a:ea typeface="Courier New"/>
                <a:cs typeface="Courier New"/>
                <a:sym typeface="Courier New"/>
              </a:rPr>
              <a:t>εγκυρότερες τεχνικές ανάλυσης</a:t>
            </a:r>
            <a:r>
              <a:rPr lang="el" sz="1200">
                <a:latin typeface="Courier New"/>
                <a:ea typeface="Courier New"/>
                <a:cs typeface="Courier New"/>
                <a:sym typeface="Courier New"/>
              </a:rPr>
              <a:t> στις κοινωνικές επιστήμες.κάποιες ελάχιστες περιπτώσεις ως μονάδα ανάλυσης χρησιμοποιήθηκε η περίοδος προκειμένου να αποδοθεί καλύτερα το νόημα.Με τη χρήση αυτής της τεχνικής γίνεται μια προσπάθεια </a:t>
            </a:r>
            <a:r>
              <a:rPr lang="el" sz="1200" b="1">
                <a:latin typeface="Courier New"/>
                <a:ea typeface="Courier New"/>
                <a:cs typeface="Courier New"/>
                <a:sym typeface="Courier New"/>
              </a:rPr>
              <a:t>ποσοτικοποίησης των περιεχομένων των τεκμηρίων καταγράφοντας τη συχνότητα εμφάνισης </a:t>
            </a:r>
            <a:r>
              <a:rPr lang="el" sz="1200">
                <a:latin typeface="Courier New"/>
                <a:ea typeface="Courier New"/>
                <a:cs typeface="Courier New"/>
                <a:sym typeface="Courier New"/>
              </a:rPr>
              <a:t>τους, τα οποία προκύπτουν από συγκεκριμένα ερωτήματα ή κατηγορίες. Μονάδα ανάλυσης θεωρήθηκε η πρόταση, εφαρμόζοντας μια συστηματική τεχνική «συμπίεσης -μετατροπής» οι λέξεις του κειμένου αντιστοιχήθηκαν σε λιγότερες κατηγορίες περιεχομένου βάσει συγκεκριμένων κριτηρίων, μια διαδικασία επιλεκτική και αφαιρετική</a:t>
            </a:r>
            <a:endParaRPr sz="1200">
              <a:latin typeface="Courier New"/>
              <a:ea typeface="Courier New"/>
              <a:cs typeface="Courier New"/>
              <a:sym typeface="Courier New"/>
            </a:endParaRPr>
          </a:p>
          <a:p>
            <a:pPr marL="0" lvl="0" indent="0" algn="l" rtl="0">
              <a:spcBef>
                <a:spcPts val="1200"/>
              </a:spcBef>
              <a:spcAft>
                <a:spcPts val="0"/>
              </a:spcAft>
              <a:buNone/>
            </a:pPr>
            <a:endParaRPr sz="18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621341712b_4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621341712b_4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621341712b_4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621341712b_4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621341712b_4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621341712b_4_1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621341712b_4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621341712b_4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621341712b_4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621341712b_4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621341712b_4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621341712b_4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621341712b_0_3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621341712b_0_3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621341712b_4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621341712b_4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621341712b_4_1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621341712b_4_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621341712b_4_1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 name="Google Shape;288;g621341712b_4_1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621341712b_4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621341712b_4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7060397eb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7060397eb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7060397eb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g7060397eb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621341712b_0_3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621341712b_0_3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621341712b_0_3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621341712b_0_3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621341712b_0_4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621341712b_0_4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621341712b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621341712b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621341712b_0_3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621341712b_0_3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65a2c8930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65a2c8930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65a2c89304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65a2c89304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xmlns:p14="http://schemas.microsoft.com/office/powerpoint/2010/main">
    <mc:Choice Requires="p14">
      <p:transition spd="slow" p14:dur="1900">
        <p:push dir="r"/>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928;&#913;&#929;&#927;&#933;&#931;&#921;&#913;&#931;&#919;%20&#917;&#933;.mp4"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chamilo.datacenter.uoc.gr/metchamilo/courses/EPIMORFWTIKOSEMINARIOSTELEXWNSXOLIKWN/index.php?id_session=0&amp;isStudentView=true"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hyperlink" Target="&#928;&#913;&#929;&#927;&#933;&#931;&#921;&#913;&#931;&#919;%20&#917;&#933;.mp4"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hyperlink" Target="https://docs.google.com/forms/d/e/1FAIpQLSfAn4DF2D1AdRsLqLZbTtjMY3fn4TiUL0-81EIyONxvgV4d1w/viewform"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ctrTitle"/>
          </p:nvPr>
        </p:nvSpPr>
        <p:spPr>
          <a:xfrm>
            <a:off x="1680300" y="803000"/>
            <a:ext cx="5783400" cy="184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1800">
                <a:solidFill>
                  <a:srgbClr val="FFFFFF"/>
                </a:solidFill>
                <a:latin typeface="Courier New"/>
                <a:ea typeface="Courier New"/>
                <a:cs typeface="Courier New"/>
                <a:sym typeface="Courier New"/>
              </a:rPr>
              <a:t>Σχεδιασμός, ανάπτυξη και αποτίμηση ολοκληρωμένου περιβάλλοντος εξ αποστάσεως επιμόρφωσης Διευθυντών σχολικών μονάδων με θέμα: Νομοθεσία και έκδοση αδειών για μόνιμους και αναπληρωτές εκπαιδευτικούς. </a:t>
            </a:r>
            <a:endParaRPr sz="1800">
              <a:solidFill>
                <a:srgbClr val="FFFFFF"/>
              </a:solidFill>
            </a:endParaRPr>
          </a:p>
        </p:txBody>
      </p:sp>
      <p:sp>
        <p:nvSpPr>
          <p:cNvPr id="64" name="Google Shape;64;p13"/>
          <p:cNvSpPr txBox="1">
            <a:spLocks noGrp="1"/>
          </p:cNvSpPr>
          <p:nvPr>
            <p:ph type="subTitle" idx="1"/>
          </p:nvPr>
        </p:nvSpPr>
        <p:spPr>
          <a:xfrm>
            <a:off x="1680302" y="2888300"/>
            <a:ext cx="5783400" cy="9090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l" sz="3200">
                <a:latin typeface="Courier New"/>
                <a:ea typeface="Courier New"/>
                <a:cs typeface="Courier New"/>
                <a:sym typeface="Courier New"/>
              </a:rPr>
              <a:t>Μαρκετάκη</a:t>
            </a:r>
            <a:r>
              <a:rPr lang="el" sz="3200">
                <a:solidFill>
                  <a:srgbClr val="93C47D"/>
                </a:solidFill>
                <a:latin typeface="Courier New"/>
                <a:ea typeface="Courier New"/>
                <a:cs typeface="Courier New"/>
                <a:sym typeface="Courier New"/>
              </a:rPr>
              <a:t> Αθηνά</a:t>
            </a:r>
            <a:endParaRPr sz="3200">
              <a:solidFill>
                <a:srgbClr val="93C47D"/>
              </a:solidFill>
              <a:latin typeface="Courier New"/>
              <a:ea typeface="Courier New"/>
              <a:cs typeface="Courier New"/>
              <a:sym typeface="Courier New"/>
            </a:endParaRPr>
          </a:p>
          <a:p>
            <a:pPr marL="0" lvl="0" indent="0" algn="ctr" rtl="0">
              <a:lnSpc>
                <a:spcPct val="115000"/>
              </a:lnSpc>
              <a:spcBef>
                <a:spcPts val="0"/>
              </a:spcBef>
              <a:spcAft>
                <a:spcPts val="0"/>
              </a:spcAft>
              <a:buNone/>
            </a:pPr>
            <a:r>
              <a:rPr lang="el" sz="1600">
                <a:solidFill>
                  <a:srgbClr val="93C47D"/>
                </a:solidFill>
                <a:latin typeface="Courier New"/>
                <a:ea typeface="Courier New"/>
                <a:cs typeface="Courier New"/>
                <a:sym typeface="Courier New"/>
              </a:rPr>
              <a:t>Α.Μ.01062</a:t>
            </a:r>
            <a:endParaRPr sz="1600">
              <a:solidFill>
                <a:srgbClr val="93C47D"/>
              </a:solidFill>
              <a:latin typeface="Courier New"/>
              <a:ea typeface="Courier New"/>
              <a:cs typeface="Courier New"/>
              <a:sym typeface="Courier New"/>
            </a:endParaRPr>
          </a:p>
          <a:p>
            <a:pPr marL="0" lvl="0" indent="0" algn="ctr" rtl="0">
              <a:spcBef>
                <a:spcPts val="0"/>
              </a:spcBef>
              <a:spcAft>
                <a:spcPts val="0"/>
              </a:spcAft>
              <a:buNone/>
            </a:pPr>
            <a:endParaRPr/>
          </a:p>
        </p:txBody>
      </p:sp>
      <p:sp>
        <p:nvSpPr>
          <p:cNvPr id="65" name="Google Shape;65;p13"/>
          <p:cNvSpPr txBox="1"/>
          <p:nvPr/>
        </p:nvSpPr>
        <p:spPr>
          <a:xfrm>
            <a:off x="402875" y="0"/>
            <a:ext cx="8433900" cy="416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l" sz="1200">
                <a:solidFill>
                  <a:srgbClr val="FFFFFF"/>
                </a:solidFill>
                <a:latin typeface="Courier New"/>
                <a:ea typeface="Courier New"/>
                <a:cs typeface="Courier New"/>
                <a:sym typeface="Courier New"/>
              </a:rPr>
              <a:t>Πρόγραμμα Μεταπτυχιακών Σπουδών:</a:t>
            </a:r>
            <a:endParaRPr sz="1200">
              <a:solidFill>
                <a:srgbClr val="FFFFFF"/>
              </a:solidFill>
              <a:latin typeface="Courier New"/>
              <a:ea typeface="Courier New"/>
              <a:cs typeface="Courier New"/>
              <a:sym typeface="Courier New"/>
            </a:endParaRPr>
          </a:p>
          <a:p>
            <a:pPr marL="0" lvl="0" indent="0" algn="ctr" rtl="0">
              <a:lnSpc>
                <a:spcPct val="115000"/>
              </a:lnSpc>
              <a:spcBef>
                <a:spcPts val="0"/>
              </a:spcBef>
              <a:spcAft>
                <a:spcPts val="0"/>
              </a:spcAft>
              <a:buNone/>
            </a:pPr>
            <a:r>
              <a:rPr lang="el" sz="1200">
                <a:solidFill>
                  <a:srgbClr val="FFFFFF"/>
                </a:solidFill>
                <a:latin typeface="Courier New"/>
                <a:ea typeface="Courier New"/>
                <a:cs typeface="Courier New"/>
                <a:sym typeface="Courier New"/>
              </a:rPr>
              <a:t>«Επιστήμες της Αγωγής - Εξ Αποστάσεως Εκπαίδευση  με την χρήση των ΤΠΕ (e-Learning)»</a:t>
            </a:r>
            <a:endParaRPr sz="12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a:latin typeface="Roboto"/>
              <a:ea typeface="Roboto"/>
              <a:cs typeface="Roboto"/>
              <a:sym typeface="Roboto"/>
            </a:endParaRPr>
          </a:p>
        </p:txBody>
      </p:sp>
      <p:graphicFrame>
        <p:nvGraphicFramePr>
          <p:cNvPr id="66" name="Google Shape;66;p13"/>
          <p:cNvGraphicFramePr/>
          <p:nvPr/>
        </p:nvGraphicFramePr>
        <p:xfrm>
          <a:off x="530975" y="4449850"/>
          <a:ext cx="8305800" cy="603474"/>
        </p:xfrm>
        <a:graphic>
          <a:graphicData uri="http://schemas.openxmlformats.org/drawingml/2006/table">
            <a:tbl>
              <a:tblPr>
                <a:noFill/>
                <a:tableStyleId>{2DF9B782-5002-495A-B57B-21DDEEC5CA43}</a:tableStyleId>
              </a:tblPr>
              <a:tblGrid>
                <a:gridCol w="2762250"/>
                <a:gridCol w="2771775"/>
                <a:gridCol w="2771775"/>
              </a:tblGrid>
              <a:tr h="485775">
                <a:tc>
                  <a:txBody>
                    <a:bodyPr/>
                    <a:lstStyle/>
                    <a:p>
                      <a:pPr marL="0" lvl="0" indent="0" algn="l" rtl="0">
                        <a:lnSpc>
                          <a:spcPct val="115000"/>
                        </a:lnSpc>
                        <a:spcBef>
                          <a:spcPts val="0"/>
                        </a:spcBef>
                        <a:spcAft>
                          <a:spcPts val="0"/>
                        </a:spcAft>
                        <a:buNone/>
                      </a:pPr>
                      <a:r>
                        <a:rPr lang="el" sz="2400">
                          <a:solidFill>
                            <a:srgbClr val="FFFFFF"/>
                          </a:solidFill>
                          <a:latin typeface="Courier New"/>
                          <a:ea typeface="Courier New"/>
                          <a:cs typeface="Courier New"/>
                          <a:sym typeface="Courier New"/>
                        </a:rPr>
                        <a:t>Κιουλάνης Σπ.</a:t>
                      </a:r>
                      <a:endParaRPr sz="2400">
                        <a:solidFill>
                          <a:srgbClr val="FFFFFF"/>
                        </a:solidFill>
                        <a:latin typeface="Courier New"/>
                        <a:ea typeface="Courier New"/>
                        <a:cs typeface="Courier New"/>
                        <a:sym typeface="Courier New"/>
                      </a:endParaRPr>
                    </a:p>
                  </a:txBody>
                  <a:tcPr marL="91425" marR="91425" marT="91425" marB="91425"/>
                </a:tc>
                <a:tc>
                  <a:txBody>
                    <a:bodyPr/>
                    <a:lstStyle/>
                    <a:p>
                      <a:pPr marL="0" lvl="0" indent="0" algn="l" rtl="0">
                        <a:lnSpc>
                          <a:spcPct val="115000"/>
                        </a:lnSpc>
                        <a:spcBef>
                          <a:spcPts val="0"/>
                        </a:spcBef>
                        <a:spcAft>
                          <a:spcPts val="0"/>
                        </a:spcAft>
                        <a:buNone/>
                      </a:pPr>
                      <a:r>
                        <a:rPr lang="el" sz="2400">
                          <a:solidFill>
                            <a:srgbClr val="FFFFFF"/>
                          </a:solidFill>
                          <a:latin typeface="Courier New"/>
                          <a:ea typeface="Courier New"/>
                          <a:cs typeface="Courier New"/>
                          <a:sym typeface="Courier New"/>
                        </a:rPr>
                        <a:t>Μανούσου Ευ.</a:t>
                      </a:r>
                      <a:endParaRPr sz="2400">
                        <a:solidFill>
                          <a:srgbClr val="FFFFFF"/>
                        </a:solidFill>
                        <a:latin typeface="Courier New"/>
                        <a:ea typeface="Courier New"/>
                        <a:cs typeface="Courier New"/>
                        <a:sym typeface="Courier New"/>
                      </a:endParaRPr>
                    </a:p>
                  </a:txBody>
                  <a:tcPr marL="91425" marR="91425" marT="91425" marB="91425"/>
                </a:tc>
                <a:tc>
                  <a:txBody>
                    <a:bodyPr/>
                    <a:lstStyle/>
                    <a:p>
                      <a:pPr marL="0" lvl="0" indent="0" algn="l" rtl="0">
                        <a:lnSpc>
                          <a:spcPct val="115000"/>
                        </a:lnSpc>
                        <a:spcBef>
                          <a:spcPts val="0"/>
                        </a:spcBef>
                        <a:spcAft>
                          <a:spcPts val="0"/>
                        </a:spcAft>
                        <a:buNone/>
                      </a:pPr>
                      <a:r>
                        <a:rPr lang="el" sz="2400">
                          <a:solidFill>
                            <a:srgbClr val="FFFFFF"/>
                          </a:solidFill>
                          <a:latin typeface="Courier New"/>
                          <a:ea typeface="Courier New"/>
                          <a:cs typeface="Courier New"/>
                          <a:sym typeface="Courier New"/>
                        </a:rPr>
                        <a:t>Ιερωνυμάκης Ι.</a:t>
                      </a:r>
                      <a:endParaRPr sz="2400">
                        <a:solidFill>
                          <a:srgbClr val="FFFFFF"/>
                        </a:solidFill>
                        <a:latin typeface="Courier New"/>
                        <a:ea typeface="Courier New"/>
                        <a:cs typeface="Courier New"/>
                        <a:sym typeface="Courier New"/>
                      </a:endParaRPr>
                    </a:p>
                  </a:txBody>
                  <a:tcPr marL="91425" marR="91425" marT="91425" marB="91425"/>
                </a:tc>
              </a:tr>
            </a:tbl>
          </a:graphicData>
        </a:graphic>
      </p:graphicFrame>
      <p:sp>
        <p:nvSpPr>
          <p:cNvPr id="67" name="Google Shape;67;p13"/>
          <p:cNvSpPr txBox="1"/>
          <p:nvPr/>
        </p:nvSpPr>
        <p:spPr>
          <a:xfrm>
            <a:off x="3048500" y="4039400"/>
            <a:ext cx="3438000" cy="4164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l" sz="2000">
                <a:solidFill>
                  <a:srgbClr val="FFFFFF"/>
                </a:solidFill>
                <a:latin typeface="Courier New"/>
                <a:ea typeface="Courier New"/>
                <a:cs typeface="Courier New"/>
                <a:sym typeface="Courier New"/>
              </a:rPr>
              <a:t>Επιτροπή Κρίσης ΔΕ</a:t>
            </a:r>
            <a:endParaRPr sz="20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2"/>
          <p:cNvSpPr txBox="1">
            <a:spLocks noGrp="1"/>
          </p:cNvSpPr>
          <p:nvPr>
            <p:ph type="title"/>
          </p:nvPr>
        </p:nvSpPr>
        <p:spPr>
          <a:xfrm>
            <a:off x="1260825" y="219850"/>
            <a:ext cx="6998400" cy="755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u="sng">
                <a:solidFill>
                  <a:srgbClr val="FFFFFF"/>
                </a:solidFill>
                <a:latin typeface="Courier New"/>
                <a:ea typeface="Courier New"/>
                <a:cs typeface="Courier New"/>
                <a:sym typeface="Courier New"/>
              </a:rPr>
              <a:t>Σχεδιασμός Εκπαιδευτικού Υλικού 1/2</a:t>
            </a:r>
            <a:endParaRPr>
              <a:solidFill>
                <a:srgbClr val="FFFFFF"/>
              </a:solidFill>
            </a:endParaRPr>
          </a:p>
        </p:txBody>
      </p:sp>
      <p:sp>
        <p:nvSpPr>
          <p:cNvPr id="135" name="Google Shape;135;p22"/>
          <p:cNvSpPr txBox="1"/>
          <p:nvPr/>
        </p:nvSpPr>
        <p:spPr>
          <a:xfrm>
            <a:off x="261150" y="1880100"/>
            <a:ext cx="8621700" cy="15921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l" sz="2000">
                <a:solidFill>
                  <a:srgbClr val="FFFFFF"/>
                </a:solidFill>
                <a:latin typeface="Courier New"/>
                <a:ea typeface="Courier New"/>
                <a:cs typeface="Courier New"/>
                <a:sym typeface="Courier New"/>
              </a:rPr>
              <a:t>Σκοπός : Η δημιουργία ενός Εξαε επιμορφωτικού προγράμματος για στελέχη σχολικών μονάδων σχετικά με την νομοθεσία και τη διαδικασία έκδοσης αδειών.</a:t>
            </a:r>
            <a:endParaRPr sz="20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sz="2200">
              <a:solidFill>
                <a:srgbClr val="FFFFFF"/>
              </a:solidFill>
              <a:latin typeface="Courier New"/>
              <a:ea typeface="Courier New"/>
              <a:cs typeface="Courier New"/>
              <a:sym typeface="Courier New"/>
            </a:endParaRPr>
          </a:p>
        </p:txBody>
      </p:sp>
      <p:sp>
        <p:nvSpPr>
          <p:cNvPr id="136" name="Google Shape;136;p22"/>
          <p:cNvSpPr txBox="1"/>
          <p:nvPr/>
        </p:nvSpPr>
        <p:spPr>
          <a:xfrm>
            <a:off x="261150" y="3639400"/>
            <a:ext cx="8535000" cy="1302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1800" dirty="0">
                <a:solidFill>
                  <a:srgbClr val="FFFFFF"/>
                </a:solidFill>
                <a:latin typeface="Courier New"/>
                <a:ea typeface="Courier New"/>
                <a:cs typeface="Courier New"/>
                <a:sym typeface="Courier New"/>
              </a:rPr>
              <a:t>Περιεχόμενο : Για την πληρέστερη εικόνα του Ε.Υ. δημιουργήθηκε ένα </a:t>
            </a:r>
            <a:r>
              <a:rPr lang="el" sz="1800" u="sng" dirty="0">
                <a:solidFill>
                  <a:schemeClr val="hlink"/>
                </a:solidFill>
                <a:latin typeface="Courier New"/>
                <a:ea typeface="Courier New"/>
                <a:cs typeface="Courier New"/>
                <a:sym typeface="Courier New"/>
                <a:hlinkClick r:id="rId3" action="ppaction://hlinkfile"/>
              </a:rPr>
              <a:t>βίντεο</a:t>
            </a:r>
            <a:r>
              <a:rPr lang="el" sz="1800" dirty="0">
                <a:solidFill>
                  <a:srgbClr val="FFFFFF"/>
                </a:solidFill>
                <a:latin typeface="Courier New"/>
                <a:ea typeface="Courier New"/>
                <a:cs typeface="Courier New"/>
                <a:sym typeface="Courier New"/>
              </a:rPr>
              <a:t>. </a:t>
            </a:r>
            <a:endParaRPr sz="1800" dirty="0">
              <a:solidFill>
                <a:srgbClr val="FFFFFF"/>
              </a:solidFill>
              <a:latin typeface="Courier New"/>
              <a:ea typeface="Courier New"/>
              <a:cs typeface="Courier New"/>
              <a:sym typeface="Courier New"/>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3"/>
          <p:cNvSpPr txBox="1">
            <a:spLocks noGrp="1"/>
          </p:cNvSpPr>
          <p:nvPr>
            <p:ph type="title"/>
          </p:nvPr>
        </p:nvSpPr>
        <p:spPr>
          <a:xfrm>
            <a:off x="1260900" y="147725"/>
            <a:ext cx="6622200" cy="755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u="sng">
                <a:solidFill>
                  <a:srgbClr val="FFFFFF"/>
                </a:solidFill>
                <a:latin typeface="Courier New"/>
                <a:ea typeface="Courier New"/>
                <a:cs typeface="Courier New"/>
                <a:sym typeface="Courier New"/>
              </a:rPr>
              <a:t>Σχεδιασμός Εκπαιδευτικού Υλικού 2/2</a:t>
            </a:r>
            <a:endParaRPr>
              <a:solidFill>
                <a:srgbClr val="FFFFFF"/>
              </a:solidFill>
            </a:endParaRPr>
          </a:p>
        </p:txBody>
      </p:sp>
      <p:sp>
        <p:nvSpPr>
          <p:cNvPr id="142" name="Google Shape;142;p23"/>
          <p:cNvSpPr txBox="1"/>
          <p:nvPr/>
        </p:nvSpPr>
        <p:spPr>
          <a:xfrm>
            <a:off x="282025" y="1463775"/>
            <a:ext cx="3760200" cy="2639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2200">
                <a:solidFill>
                  <a:srgbClr val="FFFFFF"/>
                </a:solidFill>
                <a:latin typeface="Courier New"/>
                <a:ea typeface="Courier New"/>
                <a:cs typeface="Courier New"/>
                <a:sym typeface="Courier New"/>
              </a:rPr>
              <a:t>Παιδαγωγικό πλαίσιο</a:t>
            </a:r>
            <a:endParaRPr sz="22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sz="22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Παιδαγωγικές θεωρίες</a:t>
            </a:r>
            <a:endParaRPr sz="20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Βασικές Αρχές Εξαε</a:t>
            </a:r>
            <a:endParaRPr sz="20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Βασικές Αρχές Εκπαίδευσης Ενηλίκων</a:t>
            </a:r>
            <a:endParaRPr sz="20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Κοινότητες μάθησης</a:t>
            </a:r>
            <a:endParaRPr sz="20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sz="2000">
              <a:solidFill>
                <a:srgbClr val="FFFFFF"/>
              </a:solidFill>
              <a:latin typeface="Courier New"/>
              <a:ea typeface="Courier New"/>
              <a:cs typeface="Courier New"/>
              <a:sym typeface="Courier New"/>
            </a:endParaRPr>
          </a:p>
        </p:txBody>
      </p:sp>
      <p:sp>
        <p:nvSpPr>
          <p:cNvPr id="143" name="Google Shape;143;p23"/>
          <p:cNvSpPr txBox="1"/>
          <p:nvPr/>
        </p:nvSpPr>
        <p:spPr>
          <a:xfrm>
            <a:off x="4894300" y="1463775"/>
            <a:ext cx="3915600" cy="2699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l" sz="2200">
                <a:solidFill>
                  <a:srgbClr val="FFFFFF"/>
                </a:solidFill>
                <a:latin typeface="Courier New"/>
                <a:ea typeface="Courier New"/>
                <a:cs typeface="Courier New"/>
                <a:sym typeface="Courier New"/>
              </a:rPr>
              <a:t>Τεχνολογικό πλαίσιο</a:t>
            </a:r>
            <a:endParaRPr sz="2200">
              <a:solidFill>
                <a:srgbClr val="FFFFFF"/>
              </a:solidFill>
              <a:latin typeface="Courier New"/>
              <a:ea typeface="Courier New"/>
              <a:cs typeface="Courier New"/>
              <a:sym typeface="Courier New"/>
            </a:endParaRPr>
          </a:p>
          <a:p>
            <a:pPr marL="0" lvl="0" indent="0" algn="l" rtl="0">
              <a:lnSpc>
                <a:spcPct val="100000"/>
              </a:lnSpc>
              <a:spcBef>
                <a:spcPts val="0"/>
              </a:spcBef>
              <a:spcAft>
                <a:spcPts val="0"/>
              </a:spcAft>
              <a:buNone/>
            </a:pPr>
            <a:endParaRPr sz="2000">
              <a:solidFill>
                <a:srgbClr val="FFFFFF"/>
              </a:solidFill>
              <a:latin typeface="Courier New"/>
              <a:ea typeface="Courier New"/>
              <a:cs typeface="Courier New"/>
              <a:sym typeface="Courier New"/>
            </a:endParaRPr>
          </a:p>
          <a:p>
            <a:pPr marL="457200" lvl="0" indent="-355600" algn="l" rtl="0">
              <a:lnSpc>
                <a:spcPct val="100000"/>
              </a:lnSpc>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Εργαλείο H5P</a:t>
            </a:r>
            <a:endParaRPr sz="20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Char char="❏"/>
            </a:pPr>
            <a:r>
              <a:rPr lang="el" sz="2000">
                <a:solidFill>
                  <a:srgbClr val="FFFFFF"/>
                </a:solidFill>
                <a:latin typeface="Courier New"/>
                <a:ea typeface="Courier New"/>
                <a:cs typeface="Courier New"/>
                <a:sym typeface="Courier New"/>
              </a:rPr>
              <a:t>Λογισμικό Windows Movie Maker</a:t>
            </a:r>
            <a:endParaRPr sz="20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Char char="❏"/>
            </a:pPr>
            <a:r>
              <a:rPr lang="el" sz="2000">
                <a:solidFill>
                  <a:srgbClr val="FFFFFF"/>
                </a:solidFill>
                <a:latin typeface="Courier New"/>
                <a:ea typeface="Courier New"/>
                <a:cs typeface="Courier New"/>
                <a:sym typeface="Courier New"/>
              </a:rPr>
              <a:t>Λογισμικό Wordpress</a:t>
            </a:r>
            <a:endParaRPr sz="2000">
              <a:solidFill>
                <a:srgbClr val="FFFFFF"/>
              </a:solidFill>
              <a:latin typeface="Courier New"/>
              <a:ea typeface="Courier New"/>
              <a:cs typeface="Courier New"/>
              <a:sym typeface="Courier New"/>
            </a:endParaRPr>
          </a:p>
          <a:p>
            <a:pPr marL="457200" lvl="0" indent="-355600" algn="l" rtl="0">
              <a:lnSpc>
                <a:spcPct val="115000"/>
              </a:lnSpc>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Η Πλατφόρμα</a:t>
            </a:r>
            <a:r>
              <a:rPr lang="el" sz="2000">
                <a:solidFill>
                  <a:srgbClr val="FFFFFF"/>
                </a:solidFill>
                <a:uFill>
                  <a:noFill/>
                </a:uFill>
                <a:latin typeface="Courier New"/>
                <a:ea typeface="Courier New"/>
                <a:cs typeface="Courier New"/>
                <a:sym typeface="Courier New"/>
                <a:hlinkClick r:id="rId3"/>
              </a:rPr>
              <a:t> </a:t>
            </a:r>
            <a:r>
              <a:rPr lang="el" sz="2000" u="sng">
                <a:solidFill>
                  <a:srgbClr val="FFFFFF"/>
                </a:solidFill>
                <a:latin typeface="Courier New"/>
                <a:ea typeface="Courier New"/>
                <a:cs typeface="Courier New"/>
                <a:sym typeface="Courier New"/>
                <a:hlinkClick r:id="rId3"/>
              </a:rPr>
              <a:t>Chamilo</a:t>
            </a:r>
            <a:endParaRPr sz="2000" u="sng">
              <a:solidFill>
                <a:srgbClr val="FFFFFF"/>
              </a:solidFill>
              <a:latin typeface="Courier New"/>
              <a:ea typeface="Courier New"/>
              <a:cs typeface="Courier New"/>
              <a:sym typeface="Courier New"/>
            </a:endParaRPr>
          </a:p>
          <a:p>
            <a:pPr marL="0" lvl="0" indent="0" algn="l" rtl="0">
              <a:spcBef>
                <a:spcPts val="0"/>
              </a:spcBef>
              <a:spcAft>
                <a:spcPts val="0"/>
              </a:spcAft>
              <a:buNone/>
            </a:pPr>
            <a:endParaRPr>
              <a:solidFill>
                <a:srgbClr val="FFFFFF"/>
              </a:solidFill>
              <a:latin typeface="Roboto"/>
              <a:ea typeface="Roboto"/>
              <a:cs typeface="Roboto"/>
              <a:sym typeface="Roboto"/>
            </a:endParaRPr>
          </a:p>
        </p:txBody>
      </p:sp>
      <p:pic>
        <p:nvPicPr>
          <p:cNvPr id="144" name="Google Shape;144;p23"/>
          <p:cNvPicPr preferRelativeResize="0"/>
          <p:nvPr/>
        </p:nvPicPr>
        <p:blipFill>
          <a:blip r:embed="rId4">
            <a:alphaModFix/>
          </a:blip>
          <a:stretch>
            <a:fillRect/>
          </a:stretch>
        </p:blipFill>
        <p:spPr>
          <a:xfrm>
            <a:off x="6786600" y="1042425"/>
            <a:ext cx="771525" cy="409575"/>
          </a:xfrm>
          <a:prstGeom prst="rect">
            <a:avLst/>
          </a:prstGeom>
          <a:noFill/>
          <a:ln>
            <a:noFill/>
          </a:ln>
        </p:spPr>
      </p:pic>
      <p:pic>
        <p:nvPicPr>
          <p:cNvPr id="145" name="Google Shape;145;p23"/>
          <p:cNvPicPr preferRelativeResize="0"/>
          <p:nvPr/>
        </p:nvPicPr>
        <p:blipFill>
          <a:blip r:embed="rId5">
            <a:alphaModFix/>
          </a:blip>
          <a:stretch>
            <a:fillRect/>
          </a:stretch>
        </p:blipFill>
        <p:spPr>
          <a:xfrm>
            <a:off x="4700325" y="1091850"/>
            <a:ext cx="1636450" cy="304800"/>
          </a:xfrm>
          <a:prstGeom prst="rect">
            <a:avLst/>
          </a:prstGeom>
          <a:noFill/>
          <a:ln>
            <a:noFill/>
          </a:ln>
        </p:spPr>
      </p:pic>
      <p:sp>
        <p:nvSpPr>
          <p:cNvPr id="146" name="Google Shape;146;p23"/>
          <p:cNvSpPr txBox="1"/>
          <p:nvPr/>
        </p:nvSpPr>
        <p:spPr>
          <a:xfrm>
            <a:off x="4700325" y="4230300"/>
            <a:ext cx="7338000" cy="856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oboto"/>
              <a:ea typeface="Roboto"/>
              <a:cs typeface="Roboto"/>
              <a:sym typeface="Roboto"/>
            </a:endParaRPr>
          </a:p>
        </p:txBody>
      </p:sp>
      <p:sp>
        <p:nvSpPr>
          <p:cNvPr id="147" name="Google Shape;147;p23"/>
          <p:cNvSpPr txBox="1"/>
          <p:nvPr/>
        </p:nvSpPr>
        <p:spPr>
          <a:xfrm>
            <a:off x="3437950" y="4163175"/>
            <a:ext cx="1518600" cy="496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1800" u="sng" dirty="0">
                <a:solidFill>
                  <a:schemeClr val="hlink"/>
                </a:solidFill>
                <a:latin typeface="Courier New"/>
                <a:ea typeface="Courier New"/>
                <a:cs typeface="Courier New"/>
                <a:sym typeface="Courier New"/>
                <a:hlinkClick r:id="rId6" action="ppaction://hlinkfile"/>
              </a:rPr>
              <a:t>Βίντεο ΕΥ</a:t>
            </a:r>
            <a:endParaRPr sz="1800" dirty="0">
              <a:solidFill>
                <a:srgbClr val="FFFFFF"/>
              </a:solidFill>
              <a:latin typeface="Courier New"/>
              <a:ea typeface="Courier New"/>
              <a:cs typeface="Courier New"/>
              <a:sym typeface="Courier New"/>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4"/>
          <p:cNvSpPr txBox="1">
            <a:spLocks noGrp="1"/>
          </p:cNvSpPr>
          <p:nvPr>
            <p:ph type="title"/>
          </p:nvPr>
        </p:nvSpPr>
        <p:spPr>
          <a:xfrm>
            <a:off x="387900" y="108850"/>
            <a:ext cx="8368200" cy="570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2400">
                <a:latin typeface="Courier New"/>
                <a:ea typeface="Courier New"/>
                <a:cs typeface="Courier New"/>
                <a:sym typeface="Courier New"/>
              </a:rPr>
              <a:t>Έρευνα</a:t>
            </a:r>
            <a:endParaRPr sz="2400">
              <a:latin typeface="Courier New"/>
              <a:ea typeface="Courier New"/>
              <a:cs typeface="Courier New"/>
              <a:sym typeface="Courier New"/>
            </a:endParaRPr>
          </a:p>
        </p:txBody>
      </p:sp>
      <p:sp>
        <p:nvSpPr>
          <p:cNvPr id="153" name="Google Shape;153;p24"/>
          <p:cNvSpPr txBox="1">
            <a:spLocks noGrp="1"/>
          </p:cNvSpPr>
          <p:nvPr>
            <p:ph type="body" idx="1"/>
          </p:nvPr>
        </p:nvSpPr>
        <p:spPr>
          <a:xfrm>
            <a:off x="186475" y="1537450"/>
            <a:ext cx="1384800" cy="6396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l" sz="2200">
                <a:solidFill>
                  <a:srgbClr val="FFFFFF"/>
                </a:solidFill>
                <a:latin typeface="Courier New"/>
                <a:ea typeface="Courier New"/>
                <a:cs typeface="Courier New"/>
                <a:sym typeface="Courier New"/>
              </a:rPr>
              <a:t>Στόχος</a:t>
            </a:r>
            <a:r>
              <a:rPr lang="el" sz="2400">
                <a:solidFill>
                  <a:srgbClr val="FFFFFF"/>
                </a:solidFill>
                <a:latin typeface="Courier New"/>
                <a:ea typeface="Courier New"/>
                <a:cs typeface="Courier New"/>
                <a:sym typeface="Courier New"/>
              </a:rPr>
              <a:t> </a:t>
            </a:r>
            <a:endParaRPr sz="2200">
              <a:solidFill>
                <a:srgbClr val="FFFFFF"/>
              </a:solidFill>
              <a:latin typeface="Courier New"/>
              <a:ea typeface="Courier New"/>
              <a:cs typeface="Courier New"/>
              <a:sym typeface="Courier New"/>
            </a:endParaRPr>
          </a:p>
        </p:txBody>
      </p:sp>
      <p:sp>
        <p:nvSpPr>
          <p:cNvPr id="154" name="Google Shape;154;p24"/>
          <p:cNvSpPr txBox="1"/>
          <p:nvPr/>
        </p:nvSpPr>
        <p:spPr>
          <a:xfrm>
            <a:off x="3169350" y="598450"/>
            <a:ext cx="3518400" cy="57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2400">
                <a:solidFill>
                  <a:srgbClr val="FFFFFF"/>
                </a:solidFill>
                <a:latin typeface="Courier New"/>
                <a:ea typeface="Courier New"/>
                <a:cs typeface="Courier New"/>
                <a:sym typeface="Courier New"/>
              </a:rPr>
              <a:t>Μεθοδολογία 1/2</a:t>
            </a:r>
            <a:endParaRPr sz="2400">
              <a:solidFill>
                <a:srgbClr val="FFFFFF"/>
              </a:solidFill>
              <a:latin typeface="Courier New"/>
              <a:ea typeface="Courier New"/>
              <a:cs typeface="Courier New"/>
              <a:sym typeface="Courier New"/>
            </a:endParaRPr>
          </a:p>
        </p:txBody>
      </p:sp>
      <p:sp>
        <p:nvSpPr>
          <p:cNvPr id="155" name="Google Shape;155;p24"/>
          <p:cNvSpPr/>
          <p:nvPr/>
        </p:nvSpPr>
        <p:spPr>
          <a:xfrm>
            <a:off x="2081600" y="108850"/>
            <a:ext cx="6056700" cy="2357700"/>
          </a:xfrm>
          <a:prstGeom prst="roundRect">
            <a:avLst>
              <a:gd name="adj" fmla="val 151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457200" lvl="0" indent="-342900" algn="l" rtl="0">
              <a:lnSpc>
                <a:spcPct val="115000"/>
              </a:lnSpc>
              <a:spcBef>
                <a:spcPts val="0"/>
              </a:spcBef>
              <a:spcAft>
                <a:spcPts val="0"/>
              </a:spcAft>
              <a:buClr>
                <a:srgbClr val="0B5394"/>
              </a:buClr>
              <a:buSzPts val="1800"/>
              <a:buFont typeface="Courier New"/>
              <a:buChar char="❏"/>
            </a:pPr>
            <a:r>
              <a:rPr lang="el" sz="1800">
                <a:solidFill>
                  <a:srgbClr val="0B5394"/>
                </a:solidFill>
                <a:latin typeface="Courier New"/>
                <a:ea typeface="Courier New"/>
                <a:cs typeface="Courier New"/>
                <a:sym typeface="Courier New"/>
              </a:rPr>
              <a:t>Να διερευνηθεί η ανάγκη επιμόρφωσης</a:t>
            </a:r>
            <a:endParaRPr sz="1800">
              <a:solidFill>
                <a:srgbClr val="0B5394"/>
              </a:solidFill>
              <a:latin typeface="Courier New"/>
              <a:ea typeface="Courier New"/>
              <a:cs typeface="Courier New"/>
              <a:sym typeface="Courier New"/>
            </a:endParaRPr>
          </a:p>
          <a:p>
            <a:pPr marL="457200" lvl="0" indent="-342900" algn="l" rtl="0">
              <a:lnSpc>
                <a:spcPct val="115000"/>
              </a:lnSpc>
              <a:spcBef>
                <a:spcPts val="0"/>
              </a:spcBef>
              <a:spcAft>
                <a:spcPts val="0"/>
              </a:spcAft>
              <a:buClr>
                <a:srgbClr val="0B5394"/>
              </a:buClr>
              <a:buSzPts val="1800"/>
              <a:buFont typeface="Courier New"/>
              <a:buChar char="❏"/>
            </a:pPr>
            <a:r>
              <a:rPr lang="el" sz="1800">
                <a:solidFill>
                  <a:srgbClr val="0B5394"/>
                </a:solidFill>
                <a:latin typeface="Courier New"/>
                <a:ea typeface="Courier New"/>
                <a:cs typeface="Courier New"/>
                <a:sym typeface="Courier New"/>
              </a:rPr>
              <a:t>Να διερευνηθούν οι απόψεις των συμμετεχόντων για την Εξαε επιμόρφωση</a:t>
            </a:r>
            <a:endParaRPr sz="1800">
              <a:solidFill>
                <a:srgbClr val="0B5394"/>
              </a:solidFill>
              <a:latin typeface="Courier New"/>
              <a:ea typeface="Courier New"/>
              <a:cs typeface="Courier New"/>
              <a:sym typeface="Courier New"/>
            </a:endParaRPr>
          </a:p>
          <a:p>
            <a:pPr marL="457200" lvl="0" indent="-342900" algn="l" rtl="0">
              <a:lnSpc>
                <a:spcPct val="115000"/>
              </a:lnSpc>
              <a:spcBef>
                <a:spcPts val="0"/>
              </a:spcBef>
              <a:spcAft>
                <a:spcPts val="0"/>
              </a:spcAft>
              <a:buClr>
                <a:srgbClr val="0B5394"/>
              </a:buClr>
              <a:buSzPts val="1800"/>
              <a:buFont typeface="Courier New"/>
              <a:buChar char="❏"/>
            </a:pPr>
            <a:r>
              <a:rPr lang="el" sz="1800">
                <a:solidFill>
                  <a:srgbClr val="0B5394"/>
                </a:solidFill>
                <a:latin typeface="Courier New"/>
                <a:ea typeface="Courier New"/>
                <a:cs typeface="Courier New"/>
                <a:sym typeface="Courier New"/>
              </a:rPr>
              <a:t>Να διερευνηθεί η αποτελεσματικότητα του Ε.Υ.</a:t>
            </a:r>
            <a:endParaRPr sz="1800">
              <a:solidFill>
                <a:srgbClr val="0B5394"/>
              </a:solidFill>
              <a:latin typeface="Courier New"/>
              <a:ea typeface="Courier New"/>
              <a:cs typeface="Courier New"/>
              <a:sym typeface="Courier New"/>
            </a:endParaRPr>
          </a:p>
          <a:p>
            <a:pPr marL="457200" lvl="0" indent="-342900" algn="l" rtl="0">
              <a:lnSpc>
                <a:spcPct val="115000"/>
              </a:lnSpc>
              <a:spcBef>
                <a:spcPts val="0"/>
              </a:spcBef>
              <a:spcAft>
                <a:spcPts val="0"/>
              </a:spcAft>
              <a:buClr>
                <a:srgbClr val="0B5394"/>
              </a:buClr>
              <a:buSzPts val="1800"/>
              <a:buFont typeface="Courier New"/>
              <a:buChar char="❏"/>
            </a:pPr>
            <a:r>
              <a:rPr lang="el" sz="1800">
                <a:solidFill>
                  <a:srgbClr val="0B5394"/>
                </a:solidFill>
                <a:latin typeface="Courier New"/>
                <a:ea typeface="Courier New"/>
                <a:cs typeface="Courier New"/>
                <a:sym typeface="Courier New"/>
              </a:rPr>
              <a:t>Να αξιολογηθεί το συνολικό περιβάλλον επιμόρφωσης </a:t>
            </a:r>
            <a:endParaRPr sz="1800">
              <a:solidFill>
                <a:srgbClr val="0B5394"/>
              </a:solidFill>
              <a:latin typeface="Courier New"/>
              <a:ea typeface="Courier New"/>
              <a:cs typeface="Courier New"/>
              <a:sym typeface="Courier New"/>
            </a:endParaRPr>
          </a:p>
        </p:txBody>
      </p:sp>
      <p:sp>
        <p:nvSpPr>
          <p:cNvPr id="156" name="Google Shape;156;p24"/>
          <p:cNvSpPr txBox="1"/>
          <p:nvPr/>
        </p:nvSpPr>
        <p:spPr>
          <a:xfrm>
            <a:off x="173875" y="2613425"/>
            <a:ext cx="1410000" cy="57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2200">
                <a:solidFill>
                  <a:srgbClr val="FFFFFF"/>
                </a:solidFill>
                <a:latin typeface="Courier New"/>
                <a:ea typeface="Courier New"/>
                <a:cs typeface="Courier New"/>
                <a:sym typeface="Courier New"/>
              </a:rPr>
              <a:t>Δείγμα</a:t>
            </a:r>
            <a:endParaRPr sz="2200">
              <a:solidFill>
                <a:srgbClr val="FFFFFF"/>
              </a:solidFill>
              <a:latin typeface="Courier New"/>
              <a:ea typeface="Courier New"/>
              <a:cs typeface="Courier New"/>
              <a:sym typeface="Courier New"/>
            </a:endParaRPr>
          </a:p>
        </p:txBody>
      </p:sp>
      <p:sp>
        <p:nvSpPr>
          <p:cNvPr id="157" name="Google Shape;157;p24"/>
          <p:cNvSpPr/>
          <p:nvPr/>
        </p:nvSpPr>
        <p:spPr>
          <a:xfrm>
            <a:off x="2081600" y="1021200"/>
            <a:ext cx="6285000" cy="25989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l" sz="1800">
                <a:solidFill>
                  <a:srgbClr val="0B5394"/>
                </a:solidFill>
                <a:latin typeface="Courier New"/>
                <a:ea typeface="Courier New"/>
                <a:cs typeface="Courier New"/>
                <a:sym typeface="Courier New"/>
              </a:rPr>
              <a:t>15</a:t>
            </a:r>
            <a:r>
              <a:rPr lang="el" sz="1800">
                <a:solidFill>
                  <a:srgbClr val="3C78D8"/>
                </a:solidFill>
                <a:latin typeface="Courier New"/>
                <a:ea typeface="Courier New"/>
                <a:cs typeface="Courier New"/>
                <a:sym typeface="Courier New"/>
              </a:rPr>
              <a:t> </a:t>
            </a:r>
            <a:r>
              <a:rPr lang="el" sz="1800">
                <a:solidFill>
                  <a:srgbClr val="0B5394"/>
                </a:solidFill>
                <a:latin typeface="Courier New"/>
                <a:ea typeface="Courier New"/>
                <a:cs typeface="Courier New"/>
                <a:sym typeface="Courier New"/>
              </a:rPr>
              <a:t>άτομα(8 άνδρες-7 γυναίκες), τα οποία κατέχουν θέση ευθύνης (Διευθυντής,Υποδιευθυντής,Προϊστάμενος σχολικής μονάδας)σε πολυθέσιες ή ολιγοθέσιες σχολικές μονάδες του Ν.Χανίων,11 εκ των οποίων σε Δημοτικό σχολείο και 4 σε Νηπιαγωγείο, με μέτρια έως καλή γνώση της Νομοθεσίας και της διαδικασίας έκδοσης αδειών. </a:t>
            </a:r>
            <a:endParaRPr sz="1800">
              <a:solidFill>
                <a:srgbClr val="0B5394"/>
              </a:solidFill>
              <a:latin typeface="Courier New"/>
              <a:ea typeface="Courier New"/>
              <a:cs typeface="Courier New"/>
              <a:sym typeface="Courier New"/>
            </a:endParaRPr>
          </a:p>
        </p:txBody>
      </p:sp>
      <p:sp>
        <p:nvSpPr>
          <p:cNvPr id="158" name="Google Shape;158;p24"/>
          <p:cNvSpPr txBox="1"/>
          <p:nvPr/>
        </p:nvSpPr>
        <p:spPr>
          <a:xfrm>
            <a:off x="100850" y="3620100"/>
            <a:ext cx="1866600" cy="570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2200">
                <a:solidFill>
                  <a:srgbClr val="FFFFFF"/>
                </a:solidFill>
                <a:latin typeface="Courier New"/>
                <a:ea typeface="Courier New"/>
                <a:cs typeface="Courier New"/>
                <a:sym typeface="Courier New"/>
              </a:rPr>
              <a:t>Περιγραφή</a:t>
            </a:r>
            <a:endParaRPr sz="2200">
              <a:solidFill>
                <a:srgbClr val="FFFFFF"/>
              </a:solidFill>
              <a:latin typeface="Courier New"/>
              <a:ea typeface="Courier New"/>
              <a:cs typeface="Courier New"/>
              <a:sym typeface="Courier New"/>
            </a:endParaRPr>
          </a:p>
        </p:txBody>
      </p:sp>
      <p:sp>
        <p:nvSpPr>
          <p:cNvPr id="159" name="Google Shape;159;p24"/>
          <p:cNvSpPr/>
          <p:nvPr/>
        </p:nvSpPr>
        <p:spPr>
          <a:xfrm>
            <a:off x="2081600" y="2763750"/>
            <a:ext cx="6285000" cy="21321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l" sz="1800">
                <a:solidFill>
                  <a:srgbClr val="0B5394"/>
                </a:solidFill>
                <a:latin typeface="Courier New"/>
                <a:ea typeface="Courier New"/>
                <a:cs typeface="Courier New"/>
                <a:sym typeface="Courier New"/>
              </a:rPr>
              <a:t>Εφαρμόστηκε ποιοτική μεθοδολογία έρευνας, θέλοντας να διερευνήσουμε σε βάθος τις απόψεις των ερωτώμενων,συμπληρώνοντας </a:t>
            </a:r>
            <a:r>
              <a:rPr lang="el" sz="1800" u="sng">
                <a:solidFill>
                  <a:schemeClr val="hlink"/>
                </a:solidFill>
                <a:latin typeface="Courier New"/>
                <a:ea typeface="Courier New"/>
                <a:cs typeface="Courier New"/>
                <a:sym typeface="Courier New"/>
                <a:hlinkClick r:id="rId3"/>
              </a:rPr>
              <a:t>ερωτηματολόγιο</a:t>
            </a:r>
            <a:r>
              <a:rPr lang="el" sz="1800">
                <a:solidFill>
                  <a:srgbClr val="0B5394"/>
                </a:solidFill>
                <a:latin typeface="Courier New"/>
                <a:ea typeface="Courier New"/>
                <a:cs typeface="Courier New"/>
                <a:sym typeface="Courier New"/>
              </a:rPr>
              <a:t> 15 ερωτήσεων ανοικτού τύπου, που σχετίζονταν άμεσα με την εμπειρία των συμμετεχόντων από την μελέτη του Ε.Υ</a:t>
            </a:r>
            <a:endParaRPr sz="1800">
              <a:solidFill>
                <a:srgbClr val="0B5394"/>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400"/>
                                          </p:stCondLst>
                                        </p:cTn>
                                        <p:tgtEl>
                                          <p:spTgt spid="15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500"/>
                                          </p:stCondLst>
                                        </p:cTn>
                                        <p:tgtEl>
                                          <p:spTgt spid="15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500"/>
                                          </p:stCondLst>
                                        </p:cTn>
                                        <p:tgtEl>
                                          <p:spTgt spid="1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2400">
                <a:latin typeface="Courier New"/>
                <a:ea typeface="Courier New"/>
                <a:cs typeface="Courier New"/>
                <a:sym typeface="Courier New"/>
              </a:rPr>
              <a:t>Μεθοδολογία 2/2</a:t>
            </a:r>
            <a:endParaRPr sz="2400">
              <a:latin typeface="Courier New"/>
              <a:ea typeface="Courier New"/>
              <a:cs typeface="Courier New"/>
              <a:sym typeface="Courier New"/>
            </a:endParaRPr>
          </a:p>
        </p:txBody>
      </p:sp>
      <p:sp>
        <p:nvSpPr>
          <p:cNvPr id="165" name="Google Shape;165;p25"/>
          <p:cNvSpPr txBox="1"/>
          <p:nvPr/>
        </p:nvSpPr>
        <p:spPr>
          <a:xfrm>
            <a:off x="523750" y="1638400"/>
            <a:ext cx="1759200" cy="76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oboto"/>
              <a:ea typeface="Roboto"/>
              <a:cs typeface="Roboto"/>
              <a:sym typeface="Roboto"/>
            </a:endParaRPr>
          </a:p>
        </p:txBody>
      </p:sp>
      <p:sp>
        <p:nvSpPr>
          <p:cNvPr id="166" name="Google Shape;166;p25"/>
          <p:cNvSpPr txBox="1"/>
          <p:nvPr/>
        </p:nvSpPr>
        <p:spPr>
          <a:xfrm>
            <a:off x="387900" y="1356375"/>
            <a:ext cx="6111900" cy="6861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800"/>
              </a:spcBef>
              <a:spcAft>
                <a:spcPts val="0"/>
              </a:spcAft>
              <a:buNone/>
            </a:pPr>
            <a:r>
              <a:rPr lang="el" sz="2200">
                <a:solidFill>
                  <a:srgbClr val="FFFFFF"/>
                </a:solidFill>
                <a:latin typeface="Courier New"/>
                <a:ea typeface="Courier New"/>
                <a:cs typeface="Courier New"/>
                <a:sym typeface="Courier New"/>
              </a:rPr>
              <a:t>Επεξεργασία Δεδομένων-Κωδικοποίηση </a:t>
            </a:r>
            <a:endParaRPr sz="2200">
              <a:solidFill>
                <a:srgbClr val="FFFFFF"/>
              </a:solidFill>
              <a:latin typeface="Courier New"/>
              <a:ea typeface="Courier New"/>
              <a:cs typeface="Courier New"/>
              <a:sym typeface="Courier New"/>
            </a:endParaRPr>
          </a:p>
          <a:p>
            <a:pPr marL="0" lvl="0" indent="0" algn="l" rtl="0">
              <a:lnSpc>
                <a:spcPct val="150000"/>
              </a:lnSpc>
              <a:spcBef>
                <a:spcPts val="800"/>
              </a:spcBef>
              <a:spcAft>
                <a:spcPts val="0"/>
              </a:spcAft>
              <a:buNone/>
            </a:pPr>
            <a:endParaRPr sz="22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a:latin typeface="Roboto"/>
              <a:ea typeface="Roboto"/>
              <a:cs typeface="Roboto"/>
              <a:sym typeface="Roboto"/>
            </a:endParaRPr>
          </a:p>
        </p:txBody>
      </p:sp>
      <p:sp>
        <p:nvSpPr>
          <p:cNvPr id="167" name="Google Shape;167;p25"/>
          <p:cNvSpPr txBox="1"/>
          <p:nvPr/>
        </p:nvSpPr>
        <p:spPr>
          <a:xfrm>
            <a:off x="387900" y="2189000"/>
            <a:ext cx="8368200" cy="2095200"/>
          </a:xfrm>
          <a:prstGeom prst="rect">
            <a:avLst/>
          </a:prstGeom>
          <a:noFill/>
          <a:ln>
            <a:noFill/>
          </a:ln>
        </p:spPr>
        <p:txBody>
          <a:bodyPr spcFirstLastPara="1" wrap="square" lIns="91425" tIns="91425" rIns="91425" bIns="91425" anchor="t" anchorCtr="0">
            <a:noAutofit/>
          </a:bodyPr>
          <a:lstStyle/>
          <a:p>
            <a:pPr marL="457200" lvl="0" indent="-368300" algn="l" rtl="0">
              <a:lnSpc>
                <a:spcPct val="150000"/>
              </a:lnSpc>
              <a:spcBef>
                <a:spcPts val="800"/>
              </a:spcBef>
              <a:spcAft>
                <a:spcPts val="0"/>
              </a:spcAft>
              <a:buClr>
                <a:srgbClr val="FFFFFF"/>
              </a:buClr>
              <a:buSzPts val="2200"/>
              <a:buFont typeface="Courier New"/>
              <a:buChar char="❏"/>
            </a:pPr>
            <a:r>
              <a:rPr lang="el" sz="2200">
                <a:solidFill>
                  <a:srgbClr val="FFFFFF"/>
                </a:solidFill>
                <a:latin typeface="Courier New"/>
                <a:ea typeface="Courier New"/>
                <a:cs typeface="Courier New"/>
                <a:sym typeface="Courier New"/>
              </a:rPr>
              <a:t>Ανάλυση περιεχομένου (contest analysis)</a:t>
            </a:r>
            <a:endParaRPr sz="2200">
              <a:solidFill>
                <a:srgbClr val="FFFFFF"/>
              </a:solidFill>
              <a:latin typeface="Courier New"/>
              <a:ea typeface="Courier New"/>
              <a:cs typeface="Courier New"/>
              <a:sym typeface="Courier New"/>
            </a:endParaRPr>
          </a:p>
          <a:p>
            <a:pPr marL="457200" lvl="0" indent="-368300" algn="l" rtl="0">
              <a:lnSpc>
                <a:spcPct val="150000"/>
              </a:lnSpc>
              <a:spcBef>
                <a:spcPts val="0"/>
              </a:spcBef>
              <a:spcAft>
                <a:spcPts val="0"/>
              </a:spcAft>
              <a:buClr>
                <a:srgbClr val="FFFFFF"/>
              </a:buClr>
              <a:buSzPts val="2200"/>
              <a:buFont typeface="Courier New"/>
              <a:buChar char="❏"/>
            </a:pPr>
            <a:r>
              <a:rPr lang="el" sz="2200">
                <a:solidFill>
                  <a:srgbClr val="FFFFFF"/>
                </a:solidFill>
                <a:latin typeface="Courier New"/>
                <a:ea typeface="Courier New"/>
                <a:cs typeface="Courier New"/>
                <a:sym typeface="Courier New"/>
              </a:rPr>
              <a:t>Κατηγοριοποίηση απόψεων (Άξονες- Κριτήρια αξιολόγησης)</a:t>
            </a:r>
            <a:endParaRPr sz="2200">
              <a:solidFill>
                <a:srgbClr val="FFFFFF"/>
              </a:solidFill>
              <a:latin typeface="Courier New"/>
              <a:ea typeface="Courier New"/>
              <a:cs typeface="Courier New"/>
              <a:sym typeface="Courier New"/>
            </a:endParaRPr>
          </a:p>
          <a:p>
            <a:pPr marL="457200" lvl="0" indent="-368300" algn="l" rtl="0">
              <a:lnSpc>
                <a:spcPct val="150000"/>
              </a:lnSpc>
              <a:spcBef>
                <a:spcPts val="0"/>
              </a:spcBef>
              <a:spcAft>
                <a:spcPts val="0"/>
              </a:spcAft>
              <a:buClr>
                <a:srgbClr val="FFFFFF"/>
              </a:buClr>
              <a:buSzPts val="2200"/>
              <a:buFont typeface="Courier New"/>
              <a:buChar char="❏"/>
            </a:pPr>
            <a:r>
              <a:rPr lang="el" sz="2200">
                <a:solidFill>
                  <a:srgbClr val="FFFFFF"/>
                </a:solidFill>
                <a:latin typeface="Courier New"/>
                <a:ea typeface="Courier New"/>
                <a:cs typeface="Courier New"/>
                <a:sym typeface="Courier New"/>
              </a:rPr>
              <a:t>Atlas.ti 8</a:t>
            </a:r>
            <a:endParaRPr sz="22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a:latin typeface="Roboto"/>
              <a:ea typeface="Roboto"/>
              <a:cs typeface="Roboto"/>
              <a:sym typeface="Roboto"/>
            </a:endParaRPr>
          </a:p>
        </p:txBody>
      </p:sp>
      <p:sp>
        <p:nvSpPr>
          <p:cNvPr id="168" name="Google Shape;168;p25"/>
          <p:cNvSpPr/>
          <p:nvPr/>
        </p:nvSpPr>
        <p:spPr>
          <a:xfrm>
            <a:off x="3758700" y="3336275"/>
            <a:ext cx="4753800" cy="11910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1200"/>
              </a:spcBef>
              <a:spcAft>
                <a:spcPts val="1200"/>
              </a:spcAft>
              <a:buNone/>
            </a:pPr>
            <a:r>
              <a:rPr lang="el" sz="1800">
                <a:solidFill>
                  <a:srgbClr val="0B5394"/>
                </a:solidFill>
                <a:latin typeface="Courier New"/>
                <a:ea typeface="Courier New"/>
                <a:cs typeface="Courier New"/>
                <a:sym typeface="Courier New"/>
              </a:rPr>
              <a:t>Οι κατηγορίες πρέπει να είναι : σαφείς, αμοιβαία αποκλειόμενες και εξαντλητικές.</a:t>
            </a:r>
            <a:endParaRPr sz="1800">
              <a:solidFill>
                <a:srgbClr val="0B5394"/>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000"/>
                                          </p:stCondLst>
                                        </p:cTn>
                                        <p:tgtEl>
                                          <p:spTgt spid="16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7"/>
          <p:cNvSpPr txBox="1">
            <a:spLocks noGrp="1"/>
          </p:cNvSpPr>
          <p:nvPr>
            <p:ph type="title"/>
          </p:nvPr>
        </p:nvSpPr>
        <p:spPr>
          <a:xfrm>
            <a:off x="0" y="0"/>
            <a:ext cx="3573900" cy="61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2400" dirty="0">
                <a:latin typeface="Courier New"/>
                <a:ea typeface="Courier New"/>
                <a:cs typeface="Courier New"/>
                <a:sym typeface="Courier New"/>
              </a:rPr>
              <a:t>Αποτελέσματα </a:t>
            </a:r>
            <a:r>
              <a:rPr lang="en-US" sz="2400" dirty="0" smtClean="0">
                <a:latin typeface="Courier New"/>
                <a:ea typeface="Courier New"/>
                <a:cs typeface="Courier New"/>
                <a:sym typeface="Courier New"/>
              </a:rPr>
              <a:t>1</a:t>
            </a:r>
            <a:r>
              <a:rPr lang="el" sz="2400" dirty="0" smtClean="0">
                <a:latin typeface="Courier New"/>
                <a:ea typeface="Courier New"/>
                <a:cs typeface="Courier New"/>
                <a:sym typeface="Courier New"/>
              </a:rPr>
              <a:t>/</a:t>
            </a:r>
            <a:r>
              <a:rPr lang="en-US" sz="2400" dirty="0" smtClean="0">
                <a:latin typeface="Courier New"/>
                <a:ea typeface="Courier New"/>
                <a:cs typeface="Courier New"/>
                <a:sym typeface="Courier New"/>
              </a:rPr>
              <a:t>5</a:t>
            </a:r>
            <a:endParaRPr sz="2400" dirty="0">
              <a:latin typeface="Courier New"/>
              <a:ea typeface="Courier New"/>
              <a:cs typeface="Courier New"/>
              <a:sym typeface="Courier New"/>
            </a:endParaRPr>
          </a:p>
        </p:txBody>
      </p:sp>
      <p:sp>
        <p:nvSpPr>
          <p:cNvPr id="192" name="Google Shape;192;p27"/>
          <p:cNvSpPr txBox="1"/>
          <p:nvPr/>
        </p:nvSpPr>
        <p:spPr>
          <a:xfrm>
            <a:off x="442475" y="1498938"/>
            <a:ext cx="1759200" cy="76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Θετικά στοιχεία</a:t>
            </a:r>
            <a:endParaRPr sz="1800">
              <a:solidFill>
                <a:srgbClr val="FFFFFF"/>
              </a:solidFill>
              <a:latin typeface="Courier New"/>
              <a:ea typeface="Courier New"/>
              <a:cs typeface="Courier New"/>
              <a:sym typeface="Courier New"/>
            </a:endParaRPr>
          </a:p>
        </p:txBody>
      </p:sp>
      <p:sp>
        <p:nvSpPr>
          <p:cNvPr id="193" name="Google Shape;193;p27"/>
          <p:cNvSpPr txBox="1"/>
          <p:nvPr/>
        </p:nvSpPr>
        <p:spPr>
          <a:xfrm>
            <a:off x="79800" y="537050"/>
            <a:ext cx="8984400" cy="7656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US" sz="1800" dirty="0" smtClean="0">
                <a:solidFill>
                  <a:srgbClr val="FFFFFF"/>
                </a:solidFill>
                <a:latin typeface="Courier New"/>
                <a:ea typeface="Courier New"/>
                <a:cs typeface="Courier New"/>
                <a:sym typeface="Courier New"/>
              </a:rPr>
              <a:t>1</a:t>
            </a:r>
            <a:r>
              <a:rPr lang="el" sz="1800" dirty="0" smtClean="0">
                <a:solidFill>
                  <a:srgbClr val="FFFFFF"/>
                </a:solidFill>
                <a:latin typeface="Courier New"/>
                <a:ea typeface="Courier New"/>
                <a:cs typeface="Courier New"/>
                <a:sym typeface="Courier New"/>
              </a:rPr>
              <a:t>ο </a:t>
            </a:r>
            <a:r>
              <a:rPr lang="el" sz="1800" dirty="0">
                <a:solidFill>
                  <a:srgbClr val="FFFFFF"/>
                </a:solidFill>
                <a:latin typeface="Courier New"/>
                <a:ea typeface="Courier New"/>
                <a:cs typeface="Courier New"/>
                <a:sym typeface="Courier New"/>
              </a:rPr>
              <a:t>Ερευνητικό ερώτημα : </a:t>
            </a:r>
            <a:r>
              <a:rPr lang="el" sz="1800" dirty="0">
                <a:solidFill>
                  <a:schemeClr val="dk1"/>
                </a:solidFill>
                <a:latin typeface="Courier New"/>
                <a:ea typeface="Courier New"/>
                <a:cs typeface="Courier New"/>
                <a:sym typeface="Courier New"/>
              </a:rPr>
              <a:t>Ποιες είναι οι απόψεις των συμμετεχόντων για την Εξ αποστάσεως εκπαίδευση;</a:t>
            </a:r>
            <a:endParaRPr sz="1800" dirty="0">
              <a:solidFill>
                <a:srgbClr val="FFFFFF"/>
              </a:solidFill>
              <a:latin typeface="Courier New"/>
              <a:ea typeface="Courier New"/>
              <a:cs typeface="Courier New"/>
              <a:sym typeface="Courier New"/>
            </a:endParaRPr>
          </a:p>
        </p:txBody>
      </p:sp>
      <p:sp>
        <p:nvSpPr>
          <p:cNvPr id="194" name="Google Shape;194;p27"/>
          <p:cNvSpPr txBox="1"/>
          <p:nvPr/>
        </p:nvSpPr>
        <p:spPr>
          <a:xfrm>
            <a:off x="442475" y="2460825"/>
            <a:ext cx="1759200" cy="76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Αρνητικά στοιχεία</a:t>
            </a:r>
            <a:endParaRPr sz="1800">
              <a:solidFill>
                <a:srgbClr val="FFFFFF"/>
              </a:solidFill>
              <a:latin typeface="Courier New"/>
              <a:ea typeface="Courier New"/>
              <a:cs typeface="Courier New"/>
              <a:sym typeface="Courier New"/>
            </a:endParaRPr>
          </a:p>
        </p:txBody>
      </p:sp>
      <p:sp>
        <p:nvSpPr>
          <p:cNvPr id="195" name="Google Shape;195;p27"/>
          <p:cNvSpPr txBox="1"/>
          <p:nvPr/>
        </p:nvSpPr>
        <p:spPr>
          <a:xfrm>
            <a:off x="442475" y="4172575"/>
            <a:ext cx="17592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Επικοινωνία</a:t>
            </a:r>
            <a:endParaRPr sz="1800">
              <a:latin typeface="Courier New"/>
              <a:ea typeface="Courier New"/>
              <a:cs typeface="Courier New"/>
              <a:sym typeface="Courier New"/>
            </a:endParaRPr>
          </a:p>
        </p:txBody>
      </p:sp>
      <p:sp>
        <p:nvSpPr>
          <p:cNvPr id="196" name="Google Shape;196;p27"/>
          <p:cNvSpPr txBox="1"/>
          <p:nvPr/>
        </p:nvSpPr>
        <p:spPr>
          <a:xfrm>
            <a:off x="457150" y="3283250"/>
            <a:ext cx="1892400" cy="832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Προτάσεις βελτίωσης</a:t>
            </a:r>
            <a:endParaRPr sz="1800">
              <a:solidFill>
                <a:srgbClr val="FFFFFF"/>
              </a:solidFill>
              <a:latin typeface="Courier New"/>
              <a:ea typeface="Courier New"/>
              <a:cs typeface="Courier New"/>
              <a:sym typeface="Courier New"/>
            </a:endParaRPr>
          </a:p>
        </p:txBody>
      </p:sp>
      <p:sp>
        <p:nvSpPr>
          <p:cNvPr id="197" name="Google Shape;197;p27"/>
          <p:cNvSpPr txBox="1"/>
          <p:nvPr/>
        </p:nvSpPr>
        <p:spPr>
          <a:xfrm>
            <a:off x="2902700" y="1224300"/>
            <a:ext cx="6241200" cy="952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Ε4</a:t>
            </a:r>
            <a:r>
              <a:rPr lang="el" sz="1600" i="1">
                <a:solidFill>
                  <a:srgbClr val="FFFFFF"/>
                </a:solidFill>
                <a:latin typeface="Courier New"/>
                <a:ea typeface="Courier New"/>
                <a:cs typeface="Courier New"/>
                <a:sym typeface="Courier New"/>
              </a:rPr>
              <a:t> : “Επιλέγοντας το χρόνο (πότε) και τη διάρκεια (πόσο) της παρακολούθησης και της ενασχόλησης του, νιώθω, πραγματικά, μεγάλη χαρά , αφού δεν μου στερεί καθόλου ελεύθερο χρόνο.”</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sp>
        <p:nvSpPr>
          <p:cNvPr id="198" name="Google Shape;198;p27"/>
          <p:cNvSpPr txBox="1"/>
          <p:nvPr/>
        </p:nvSpPr>
        <p:spPr>
          <a:xfrm>
            <a:off x="2850150" y="2503563"/>
            <a:ext cx="56868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Ε15</a:t>
            </a:r>
            <a:r>
              <a:rPr lang="el" sz="1600" i="1">
                <a:solidFill>
                  <a:srgbClr val="FFFFFF"/>
                </a:solidFill>
                <a:latin typeface="Courier New"/>
                <a:ea typeface="Courier New"/>
                <a:cs typeface="Courier New"/>
                <a:sym typeface="Courier New"/>
              </a:rPr>
              <a:t> : “ίσως αργεί να φορτώσει λίγο η σελίδα”</a:t>
            </a:r>
            <a:endParaRPr sz="1600" i="1">
              <a:solidFill>
                <a:srgbClr val="FFFFFF"/>
              </a:solidFill>
              <a:latin typeface="Courier New"/>
              <a:ea typeface="Courier New"/>
              <a:cs typeface="Courier New"/>
              <a:sym typeface="Courier New"/>
            </a:endParaRPr>
          </a:p>
        </p:txBody>
      </p:sp>
      <p:sp>
        <p:nvSpPr>
          <p:cNvPr id="199" name="Google Shape;199;p27"/>
          <p:cNvSpPr txBox="1"/>
          <p:nvPr/>
        </p:nvSpPr>
        <p:spPr>
          <a:xfrm>
            <a:off x="2850150" y="2881938"/>
            <a:ext cx="6100500" cy="952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Ε13 :«</a:t>
            </a:r>
            <a:r>
              <a:rPr lang="el" sz="1600" i="1">
                <a:solidFill>
                  <a:srgbClr val="FFFFFF"/>
                </a:solidFill>
                <a:latin typeface="Courier New"/>
                <a:ea typeface="Courier New"/>
                <a:cs typeface="Courier New"/>
                <a:sym typeface="Courier New"/>
              </a:rPr>
              <a:t>Θα ήταν εξυπηρετικό να υπήρχε πάντα ο τίτλος της υποενότητας σε κάθε μια από τις καρτέλες γιατί εξυπηρετεί στην αναζήτηση μιας συγκεκριμένης πληροφορίας»</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sp>
        <p:nvSpPr>
          <p:cNvPr id="200" name="Google Shape;200;p27"/>
          <p:cNvSpPr txBox="1"/>
          <p:nvPr/>
        </p:nvSpPr>
        <p:spPr>
          <a:xfrm>
            <a:off x="2902700" y="4115750"/>
            <a:ext cx="6100500" cy="616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Ε12</a:t>
            </a:r>
            <a:r>
              <a:rPr lang="el" sz="1600" i="1">
                <a:solidFill>
                  <a:srgbClr val="FFFFFF"/>
                </a:solidFill>
                <a:latin typeface="Courier New"/>
                <a:ea typeface="Courier New"/>
                <a:cs typeface="Courier New"/>
                <a:sym typeface="Courier New"/>
              </a:rPr>
              <a:t> :”Η επικοινωνία με την υπεύθυνη της επιμόρφωσης ήταν άμεση και γινόταν πάντα σε σωστό χρόνο.”</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pic>
        <p:nvPicPr>
          <p:cNvPr id="201" name="Google Shape;201;p27"/>
          <p:cNvPicPr preferRelativeResize="0"/>
          <p:nvPr/>
        </p:nvPicPr>
        <p:blipFill>
          <a:blip r:embed="rId3">
            <a:alphaModFix/>
          </a:blip>
          <a:stretch>
            <a:fillRect/>
          </a:stretch>
        </p:blipFill>
        <p:spPr>
          <a:xfrm flipH="1">
            <a:off x="2349550" y="3147303"/>
            <a:ext cx="352725" cy="722838"/>
          </a:xfrm>
          <a:prstGeom prst="rect">
            <a:avLst/>
          </a:prstGeom>
          <a:noFill/>
          <a:ln>
            <a:noFill/>
          </a:ln>
        </p:spPr>
      </p:pic>
      <p:pic>
        <p:nvPicPr>
          <p:cNvPr id="202" name="Google Shape;202;p27"/>
          <p:cNvPicPr preferRelativeResize="0"/>
          <p:nvPr/>
        </p:nvPicPr>
        <p:blipFill>
          <a:blip r:embed="rId4">
            <a:alphaModFix/>
          </a:blip>
          <a:stretch>
            <a:fillRect/>
          </a:stretch>
        </p:blipFill>
        <p:spPr>
          <a:xfrm>
            <a:off x="2323513" y="1520325"/>
            <a:ext cx="404796" cy="722850"/>
          </a:xfrm>
          <a:prstGeom prst="rect">
            <a:avLst/>
          </a:prstGeom>
          <a:noFill/>
          <a:ln>
            <a:noFill/>
          </a:ln>
        </p:spPr>
      </p:pic>
      <p:pic>
        <p:nvPicPr>
          <p:cNvPr id="203" name="Google Shape;203;p27"/>
          <p:cNvPicPr preferRelativeResize="0"/>
          <p:nvPr/>
        </p:nvPicPr>
        <p:blipFill>
          <a:blip r:embed="rId4">
            <a:alphaModFix/>
          </a:blip>
          <a:stretch>
            <a:fillRect/>
          </a:stretch>
        </p:blipFill>
        <p:spPr>
          <a:xfrm>
            <a:off x="2349788" y="3933800"/>
            <a:ext cx="404796" cy="722850"/>
          </a:xfrm>
          <a:prstGeom prst="rect">
            <a:avLst/>
          </a:prstGeom>
          <a:noFill/>
          <a:ln>
            <a:noFill/>
          </a:ln>
        </p:spPr>
      </p:pic>
      <p:pic>
        <p:nvPicPr>
          <p:cNvPr id="204" name="Google Shape;204;p27"/>
          <p:cNvPicPr preferRelativeResize="0"/>
          <p:nvPr/>
        </p:nvPicPr>
        <p:blipFill>
          <a:blip r:embed="rId3">
            <a:alphaModFix/>
          </a:blip>
          <a:stretch>
            <a:fillRect/>
          </a:stretch>
        </p:blipFill>
        <p:spPr>
          <a:xfrm flipH="1">
            <a:off x="2349550" y="2360815"/>
            <a:ext cx="352725" cy="722838"/>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8"/>
          <p:cNvSpPr txBox="1">
            <a:spLocks noGrp="1"/>
          </p:cNvSpPr>
          <p:nvPr>
            <p:ph type="title"/>
          </p:nvPr>
        </p:nvSpPr>
        <p:spPr>
          <a:xfrm>
            <a:off x="0" y="0"/>
            <a:ext cx="3573900" cy="616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400" dirty="0">
                <a:latin typeface="Courier New"/>
                <a:ea typeface="Courier New"/>
                <a:cs typeface="Courier New"/>
                <a:sym typeface="Courier New"/>
              </a:rPr>
              <a:t>Αποτελέσματα </a:t>
            </a:r>
            <a:r>
              <a:rPr lang="en-US" sz="2400" dirty="0" smtClean="0">
                <a:latin typeface="Courier New"/>
                <a:ea typeface="Courier New"/>
                <a:cs typeface="Courier New"/>
                <a:sym typeface="Courier New"/>
              </a:rPr>
              <a:t>2</a:t>
            </a:r>
            <a:r>
              <a:rPr lang="el" sz="2400" dirty="0" smtClean="0">
                <a:latin typeface="Courier New"/>
                <a:ea typeface="Courier New"/>
                <a:cs typeface="Courier New"/>
                <a:sym typeface="Courier New"/>
              </a:rPr>
              <a:t>/</a:t>
            </a:r>
            <a:r>
              <a:rPr lang="en-US" sz="2400" dirty="0" smtClean="0">
                <a:latin typeface="Courier New"/>
                <a:ea typeface="Courier New"/>
                <a:cs typeface="Courier New"/>
                <a:sym typeface="Courier New"/>
              </a:rPr>
              <a:t>5</a:t>
            </a:r>
            <a:endParaRPr sz="2400" dirty="0">
              <a:latin typeface="Courier New"/>
              <a:ea typeface="Courier New"/>
              <a:cs typeface="Courier New"/>
              <a:sym typeface="Courier New"/>
            </a:endParaRPr>
          </a:p>
        </p:txBody>
      </p:sp>
      <p:sp>
        <p:nvSpPr>
          <p:cNvPr id="210" name="Google Shape;210;p28"/>
          <p:cNvSpPr txBox="1"/>
          <p:nvPr/>
        </p:nvSpPr>
        <p:spPr>
          <a:xfrm>
            <a:off x="192925" y="1806138"/>
            <a:ext cx="2080800" cy="76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Συνολικό περιβάλλον παρουσίασης</a:t>
            </a:r>
            <a:endParaRPr sz="1800">
              <a:solidFill>
                <a:srgbClr val="FFFFFF"/>
              </a:solidFill>
              <a:latin typeface="Courier New"/>
              <a:ea typeface="Courier New"/>
              <a:cs typeface="Courier New"/>
              <a:sym typeface="Courier New"/>
            </a:endParaRPr>
          </a:p>
        </p:txBody>
      </p:sp>
      <p:sp>
        <p:nvSpPr>
          <p:cNvPr id="211" name="Google Shape;211;p28"/>
          <p:cNvSpPr txBox="1"/>
          <p:nvPr/>
        </p:nvSpPr>
        <p:spPr>
          <a:xfrm>
            <a:off x="79800" y="506850"/>
            <a:ext cx="8984400" cy="7656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US" sz="1800" dirty="0">
                <a:solidFill>
                  <a:schemeClr val="dk1"/>
                </a:solidFill>
                <a:latin typeface="Courier New"/>
                <a:ea typeface="Courier New"/>
                <a:cs typeface="Courier New"/>
                <a:sym typeface="Courier New"/>
              </a:rPr>
              <a:t>2</a:t>
            </a:r>
            <a:r>
              <a:rPr lang="el" sz="1800" dirty="0" smtClean="0">
                <a:solidFill>
                  <a:schemeClr val="dk1"/>
                </a:solidFill>
                <a:latin typeface="Courier New"/>
                <a:ea typeface="Courier New"/>
                <a:cs typeface="Courier New"/>
                <a:sym typeface="Courier New"/>
              </a:rPr>
              <a:t>ο </a:t>
            </a:r>
            <a:r>
              <a:rPr lang="el" sz="1800" dirty="0">
                <a:solidFill>
                  <a:schemeClr val="dk1"/>
                </a:solidFill>
                <a:latin typeface="Courier New"/>
                <a:ea typeface="Courier New"/>
                <a:cs typeface="Courier New"/>
                <a:sym typeface="Courier New"/>
              </a:rPr>
              <a:t>Ερευνητικό ερώτημα : Ποιες είναι οι απόψεις των συμμετεχόντων για το συνολικό περιβάλλον επιμόρφωσης</a:t>
            </a:r>
            <a:endParaRPr sz="1800" dirty="0">
              <a:solidFill>
                <a:schemeClr val="dk1"/>
              </a:solidFill>
              <a:latin typeface="Courier New"/>
              <a:ea typeface="Courier New"/>
              <a:cs typeface="Courier New"/>
              <a:sym typeface="Courier New"/>
            </a:endParaRPr>
          </a:p>
          <a:p>
            <a:pPr marL="0" lvl="0" indent="0" algn="l" rtl="0">
              <a:spcBef>
                <a:spcPts val="0"/>
              </a:spcBef>
              <a:spcAft>
                <a:spcPts val="0"/>
              </a:spcAft>
              <a:buNone/>
            </a:pPr>
            <a:endParaRPr sz="1800" dirty="0"/>
          </a:p>
        </p:txBody>
      </p:sp>
      <p:sp>
        <p:nvSpPr>
          <p:cNvPr id="212" name="Google Shape;212;p28"/>
          <p:cNvSpPr txBox="1"/>
          <p:nvPr/>
        </p:nvSpPr>
        <p:spPr>
          <a:xfrm>
            <a:off x="248400" y="3311213"/>
            <a:ext cx="1401300" cy="76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Πλοήγηση-Χρήση</a:t>
            </a:r>
            <a:endParaRPr sz="1800">
              <a:solidFill>
                <a:srgbClr val="FFFFFF"/>
              </a:solidFill>
              <a:latin typeface="Courier New"/>
              <a:ea typeface="Courier New"/>
              <a:cs typeface="Courier New"/>
              <a:sym typeface="Courier New"/>
            </a:endParaRPr>
          </a:p>
        </p:txBody>
      </p:sp>
      <p:sp>
        <p:nvSpPr>
          <p:cNvPr id="213" name="Google Shape;213;p28"/>
          <p:cNvSpPr txBox="1"/>
          <p:nvPr/>
        </p:nvSpPr>
        <p:spPr>
          <a:xfrm>
            <a:off x="3302525" y="2085725"/>
            <a:ext cx="5733300" cy="554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i="1">
                <a:solidFill>
                  <a:srgbClr val="FFFFFF"/>
                </a:solidFill>
                <a:latin typeface="Courier New"/>
                <a:ea typeface="Courier New"/>
                <a:cs typeface="Courier New"/>
                <a:sym typeface="Courier New"/>
              </a:rPr>
              <a:t>Ε3 : “Το περιβάλλον ήταν πολύ ελκυστικό”</a:t>
            </a:r>
            <a:endParaRPr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sp>
        <p:nvSpPr>
          <p:cNvPr id="214" name="Google Shape;214;p28"/>
          <p:cNvSpPr txBox="1"/>
          <p:nvPr/>
        </p:nvSpPr>
        <p:spPr>
          <a:xfrm>
            <a:off x="3302525" y="3453725"/>
            <a:ext cx="56757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l" b="1" i="1">
                <a:solidFill>
                  <a:srgbClr val="FFFFFF"/>
                </a:solidFill>
                <a:latin typeface="Courier New"/>
                <a:ea typeface="Courier New"/>
                <a:cs typeface="Courier New"/>
                <a:sym typeface="Courier New"/>
              </a:rPr>
              <a:t>Ε3</a:t>
            </a:r>
            <a:r>
              <a:rPr lang="el" i="1">
                <a:solidFill>
                  <a:srgbClr val="FFFFFF"/>
                </a:solidFill>
                <a:latin typeface="Courier New"/>
                <a:ea typeface="Courier New"/>
                <a:cs typeface="Courier New"/>
                <a:sym typeface="Courier New"/>
              </a:rPr>
              <a:t> : “η πλοήγηση καθιστούσε τη μελέτη πολύ εύκολη”</a:t>
            </a:r>
            <a:endParaRPr i="1">
              <a:solidFill>
                <a:srgbClr val="FFFFFF"/>
              </a:solidFill>
              <a:latin typeface="Courier New"/>
              <a:ea typeface="Courier New"/>
              <a:cs typeface="Courier New"/>
              <a:sym typeface="Courier New"/>
            </a:endParaRPr>
          </a:p>
          <a:p>
            <a:pPr marL="0" lvl="0" indent="0" algn="l" rtl="0">
              <a:lnSpc>
                <a:spcPct val="115000"/>
              </a:lnSpc>
              <a:spcBef>
                <a:spcPts val="800"/>
              </a:spcBef>
              <a:spcAft>
                <a:spcPts val="0"/>
              </a:spcAft>
              <a:buNone/>
            </a:pPr>
            <a:endParaRPr sz="1600" b="1"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i="1">
              <a:solidFill>
                <a:srgbClr val="FFFFFF"/>
              </a:solidFill>
              <a:latin typeface="Courier New"/>
              <a:ea typeface="Courier New"/>
              <a:cs typeface="Courier New"/>
              <a:sym typeface="Courier New"/>
            </a:endParaRPr>
          </a:p>
        </p:txBody>
      </p:sp>
      <p:pic>
        <p:nvPicPr>
          <p:cNvPr id="215" name="Google Shape;215;p28"/>
          <p:cNvPicPr preferRelativeResize="0"/>
          <p:nvPr/>
        </p:nvPicPr>
        <p:blipFill>
          <a:blip r:embed="rId3">
            <a:alphaModFix/>
          </a:blip>
          <a:stretch>
            <a:fillRect/>
          </a:stretch>
        </p:blipFill>
        <p:spPr>
          <a:xfrm flipH="1">
            <a:off x="2325775" y="2067213"/>
            <a:ext cx="352725" cy="554700"/>
          </a:xfrm>
          <a:prstGeom prst="rect">
            <a:avLst/>
          </a:prstGeom>
          <a:noFill/>
          <a:ln>
            <a:noFill/>
          </a:ln>
        </p:spPr>
      </p:pic>
      <p:pic>
        <p:nvPicPr>
          <p:cNvPr id="216" name="Google Shape;216;p28"/>
          <p:cNvPicPr preferRelativeResize="0"/>
          <p:nvPr/>
        </p:nvPicPr>
        <p:blipFill>
          <a:blip r:embed="rId4">
            <a:alphaModFix/>
          </a:blip>
          <a:stretch>
            <a:fillRect/>
          </a:stretch>
        </p:blipFill>
        <p:spPr>
          <a:xfrm>
            <a:off x="2273725" y="3416675"/>
            <a:ext cx="404775" cy="5547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9"/>
          <p:cNvSpPr txBox="1">
            <a:spLocks noGrp="1"/>
          </p:cNvSpPr>
          <p:nvPr>
            <p:ph type="title"/>
          </p:nvPr>
        </p:nvSpPr>
        <p:spPr>
          <a:xfrm>
            <a:off x="0" y="0"/>
            <a:ext cx="3573900" cy="61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2400" dirty="0">
                <a:latin typeface="Courier New"/>
                <a:ea typeface="Courier New"/>
                <a:cs typeface="Courier New"/>
                <a:sym typeface="Courier New"/>
              </a:rPr>
              <a:t>Αποτελέσματα </a:t>
            </a:r>
            <a:r>
              <a:rPr lang="en-US" sz="2400" dirty="0" smtClean="0">
                <a:latin typeface="Courier New"/>
                <a:ea typeface="Courier New"/>
                <a:cs typeface="Courier New"/>
                <a:sym typeface="Courier New"/>
              </a:rPr>
              <a:t>3</a:t>
            </a:r>
            <a:r>
              <a:rPr lang="el" sz="2400" dirty="0" smtClean="0">
                <a:latin typeface="Courier New"/>
                <a:ea typeface="Courier New"/>
                <a:cs typeface="Courier New"/>
                <a:sym typeface="Courier New"/>
              </a:rPr>
              <a:t>/</a:t>
            </a:r>
            <a:r>
              <a:rPr lang="en-US" sz="2400" dirty="0" smtClean="0">
                <a:latin typeface="Courier New"/>
                <a:ea typeface="Courier New"/>
                <a:cs typeface="Courier New"/>
                <a:sym typeface="Courier New"/>
              </a:rPr>
              <a:t>5</a:t>
            </a:r>
            <a:endParaRPr sz="2400" dirty="0">
              <a:latin typeface="Courier New"/>
              <a:ea typeface="Courier New"/>
              <a:cs typeface="Courier New"/>
              <a:sym typeface="Courier New"/>
            </a:endParaRPr>
          </a:p>
        </p:txBody>
      </p:sp>
      <p:sp>
        <p:nvSpPr>
          <p:cNvPr id="222" name="Google Shape;222;p29"/>
          <p:cNvSpPr txBox="1"/>
          <p:nvPr/>
        </p:nvSpPr>
        <p:spPr>
          <a:xfrm>
            <a:off x="79800" y="506850"/>
            <a:ext cx="8984400" cy="7656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US" sz="1800" dirty="0">
                <a:solidFill>
                  <a:schemeClr val="dk1"/>
                </a:solidFill>
                <a:latin typeface="Courier New"/>
                <a:ea typeface="Courier New"/>
                <a:cs typeface="Courier New"/>
                <a:sym typeface="Courier New"/>
              </a:rPr>
              <a:t>2</a:t>
            </a:r>
            <a:r>
              <a:rPr lang="el" sz="1800" dirty="0" smtClean="0">
                <a:solidFill>
                  <a:schemeClr val="dk1"/>
                </a:solidFill>
                <a:latin typeface="Courier New"/>
                <a:ea typeface="Courier New"/>
                <a:cs typeface="Courier New"/>
                <a:sym typeface="Courier New"/>
              </a:rPr>
              <a:t>ο </a:t>
            </a:r>
            <a:r>
              <a:rPr lang="el" sz="1800" dirty="0">
                <a:solidFill>
                  <a:schemeClr val="dk1"/>
                </a:solidFill>
                <a:latin typeface="Courier New"/>
                <a:ea typeface="Courier New"/>
                <a:cs typeface="Courier New"/>
                <a:sym typeface="Courier New"/>
              </a:rPr>
              <a:t>Ερευνητικό ερώτημα : Ποιες είναι οι απόψεις των συμμετεχόντων για το συνολικό περιβάλλον επιμόρφωσης</a:t>
            </a:r>
            <a:endParaRPr sz="1800" dirty="0">
              <a:solidFill>
                <a:schemeClr val="dk1"/>
              </a:solidFill>
              <a:latin typeface="Courier New"/>
              <a:ea typeface="Courier New"/>
              <a:cs typeface="Courier New"/>
              <a:sym typeface="Courier New"/>
            </a:endParaRPr>
          </a:p>
          <a:p>
            <a:pPr marL="0" lvl="0" indent="0" algn="l" rtl="0">
              <a:spcBef>
                <a:spcPts val="0"/>
              </a:spcBef>
              <a:spcAft>
                <a:spcPts val="0"/>
              </a:spcAft>
              <a:buNone/>
            </a:pPr>
            <a:endParaRPr sz="1800" dirty="0"/>
          </a:p>
          <a:p>
            <a:pPr marL="0" lvl="0" indent="0" algn="just" rtl="0">
              <a:lnSpc>
                <a:spcPct val="115000"/>
              </a:lnSpc>
              <a:spcBef>
                <a:spcPts val="0"/>
              </a:spcBef>
              <a:spcAft>
                <a:spcPts val="0"/>
              </a:spcAft>
              <a:buNone/>
            </a:pPr>
            <a:endParaRPr sz="1800" dirty="0">
              <a:solidFill>
                <a:srgbClr val="FFFFFF"/>
              </a:solidFill>
              <a:latin typeface="Courier New"/>
              <a:ea typeface="Courier New"/>
              <a:cs typeface="Courier New"/>
              <a:sym typeface="Courier New"/>
            </a:endParaRPr>
          </a:p>
          <a:p>
            <a:pPr marL="0" lvl="0" indent="0" algn="just" rtl="0">
              <a:lnSpc>
                <a:spcPct val="115000"/>
              </a:lnSpc>
              <a:spcBef>
                <a:spcPts val="0"/>
              </a:spcBef>
              <a:spcAft>
                <a:spcPts val="0"/>
              </a:spcAft>
              <a:buNone/>
            </a:pPr>
            <a:endParaRPr sz="1800" dirty="0">
              <a:solidFill>
                <a:schemeClr val="dk1"/>
              </a:solidFill>
              <a:latin typeface="Courier New"/>
              <a:ea typeface="Courier New"/>
              <a:cs typeface="Courier New"/>
              <a:sym typeface="Courier New"/>
            </a:endParaRPr>
          </a:p>
          <a:p>
            <a:pPr marL="0" lvl="0" indent="0" algn="just" rtl="0">
              <a:lnSpc>
                <a:spcPct val="115000"/>
              </a:lnSpc>
              <a:spcBef>
                <a:spcPts val="0"/>
              </a:spcBef>
              <a:spcAft>
                <a:spcPts val="0"/>
              </a:spcAft>
              <a:buNone/>
            </a:pPr>
            <a:endParaRPr sz="1800" dirty="0">
              <a:solidFill>
                <a:schemeClr val="dk1"/>
              </a:solidFill>
              <a:latin typeface="Courier New"/>
              <a:ea typeface="Courier New"/>
              <a:cs typeface="Courier New"/>
              <a:sym typeface="Courier New"/>
            </a:endParaRPr>
          </a:p>
        </p:txBody>
      </p:sp>
      <p:sp>
        <p:nvSpPr>
          <p:cNvPr id="223" name="Google Shape;223;p29"/>
          <p:cNvSpPr txBox="1"/>
          <p:nvPr/>
        </p:nvSpPr>
        <p:spPr>
          <a:xfrm>
            <a:off x="192925" y="3933800"/>
            <a:ext cx="20808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Γραμματοσειρά</a:t>
            </a:r>
            <a:endParaRPr sz="1800">
              <a:latin typeface="Courier New"/>
              <a:ea typeface="Courier New"/>
              <a:cs typeface="Courier New"/>
              <a:sym typeface="Courier New"/>
            </a:endParaRPr>
          </a:p>
        </p:txBody>
      </p:sp>
      <p:sp>
        <p:nvSpPr>
          <p:cNvPr id="224" name="Google Shape;224;p29"/>
          <p:cNvSpPr txBox="1"/>
          <p:nvPr/>
        </p:nvSpPr>
        <p:spPr>
          <a:xfrm>
            <a:off x="105775" y="1892195"/>
            <a:ext cx="2255100" cy="765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Γραφική απεικόνιση-ήχος</a:t>
            </a:r>
            <a:endParaRPr sz="1800">
              <a:solidFill>
                <a:srgbClr val="FFFFFF"/>
              </a:solidFill>
              <a:latin typeface="Courier New"/>
              <a:ea typeface="Courier New"/>
              <a:cs typeface="Courier New"/>
              <a:sym typeface="Courier New"/>
            </a:endParaRPr>
          </a:p>
        </p:txBody>
      </p:sp>
      <p:sp>
        <p:nvSpPr>
          <p:cNvPr id="225" name="Google Shape;225;p29"/>
          <p:cNvSpPr txBox="1"/>
          <p:nvPr/>
        </p:nvSpPr>
        <p:spPr>
          <a:xfrm>
            <a:off x="3119400" y="1464875"/>
            <a:ext cx="5878200" cy="952500"/>
          </a:xfrm>
          <a:prstGeom prst="rect">
            <a:avLst/>
          </a:prstGeom>
          <a:noFill/>
          <a:ln>
            <a:noFill/>
          </a:ln>
        </p:spPr>
        <p:txBody>
          <a:bodyPr spcFirstLastPara="1" wrap="square" lIns="91425" tIns="91425" rIns="91425" bIns="91425" anchor="t" anchorCtr="0">
            <a:noAutofit/>
          </a:bodyPr>
          <a:lstStyle/>
          <a:p>
            <a:pPr marL="508000" lvl="0" indent="0" algn="l" rtl="0">
              <a:lnSpc>
                <a:spcPct val="200000"/>
              </a:lnSpc>
              <a:spcBef>
                <a:spcPts val="0"/>
              </a:spcBef>
              <a:spcAft>
                <a:spcPts val="0"/>
              </a:spcAft>
              <a:buNone/>
            </a:pPr>
            <a:r>
              <a:rPr lang="el" b="1" i="1">
                <a:solidFill>
                  <a:srgbClr val="FFFFFF"/>
                </a:solidFill>
                <a:latin typeface="Courier New"/>
                <a:ea typeface="Courier New"/>
                <a:cs typeface="Courier New"/>
                <a:sym typeface="Courier New"/>
              </a:rPr>
              <a:t>Ε13 </a:t>
            </a:r>
            <a:r>
              <a:rPr lang="el" i="1">
                <a:solidFill>
                  <a:srgbClr val="FFFFFF"/>
                </a:solidFill>
                <a:latin typeface="Courier New"/>
                <a:ea typeface="Courier New"/>
                <a:cs typeface="Courier New"/>
                <a:sym typeface="Courier New"/>
              </a:rPr>
              <a:t>: “εύστοχη επιλογή φωτογραφιών”</a:t>
            </a:r>
            <a:endParaRPr i="1">
              <a:solidFill>
                <a:srgbClr val="FFFFFF"/>
              </a:solidFill>
              <a:latin typeface="Courier New"/>
              <a:ea typeface="Courier New"/>
              <a:cs typeface="Courier New"/>
              <a:sym typeface="Courier New"/>
            </a:endParaRPr>
          </a:p>
          <a:p>
            <a:pPr marL="508000" lvl="0" indent="0" algn="l" rtl="0">
              <a:lnSpc>
                <a:spcPct val="200000"/>
              </a:lnSpc>
              <a:spcBef>
                <a:spcPts val="800"/>
              </a:spcBef>
              <a:spcAft>
                <a:spcPts val="0"/>
              </a:spcAft>
              <a:buNone/>
            </a:pPr>
            <a:r>
              <a:rPr lang="el" b="1" i="1">
                <a:solidFill>
                  <a:srgbClr val="FFFFFF"/>
                </a:solidFill>
                <a:latin typeface="Courier New"/>
                <a:ea typeface="Courier New"/>
                <a:cs typeface="Courier New"/>
                <a:sym typeface="Courier New"/>
              </a:rPr>
              <a:t>E6 </a:t>
            </a:r>
            <a:r>
              <a:rPr lang="el" i="1">
                <a:solidFill>
                  <a:srgbClr val="FFFFFF"/>
                </a:solidFill>
                <a:latin typeface="Courier New"/>
                <a:ea typeface="Courier New"/>
                <a:cs typeface="Courier New"/>
                <a:sym typeface="Courier New"/>
              </a:rPr>
              <a:t>: “Ο ήχος είναι πολύ καλός”</a:t>
            </a:r>
            <a:endParaRPr i="1">
              <a:solidFill>
                <a:srgbClr val="FFFFFF"/>
              </a:solidFill>
              <a:latin typeface="Courier New"/>
              <a:ea typeface="Courier New"/>
              <a:cs typeface="Courier New"/>
              <a:sym typeface="Courier New"/>
            </a:endParaRPr>
          </a:p>
          <a:p>
            <a:pPr marL="508000" lvl="0" indent="0" algn="l" rtl="0">
              <a:lnSpc>
                <a:spcPct val="200000"/>
              </a:lnSpc>
              <a:spcBef>
                <a:spcPts val="800"/>
              </a:spcBef>
              <a:spcAft>
                <a:spcPts val="0"/>
              </a:spcAft>
              <a:buNone/>
            </a:pPr>
            <a:r>
              <a:rPr lang="el" b="1" i="1">
                <a:solidFill>
                  <a:srgbClr val="FFFFFF"/>
                </a:solidFill>
                <a:latin typeface="Courier New"/>
                <a:ea typeface="Courier New"/>
                <a:cs typeface="Courier New"/>
                <a:sym typeface="Courier New"/>
              </a:rPr>
              <a:t>Ε6 </a:t>
            </a:r>
            <a:r>
              <a:rPr lang="el" i="1">
                <a:solidFill>
                  <a:srgbClr val="FFFFFF"/>
                </a:solidFill>
                <a:latin typeface="Courier New"/>
                <a:ea typeface="Courier New"/>
                <a:cs typeface="Courier New"/>
                <a:sym typeface="Courier New"/>
              </a:rPr>
              <a:t>: “η επιλογή ή όχι της αφήγησης είναι πολύ βοηθητική.”</a:t>
            </a:r>
            <a:endParaRPr i="1">
              <a:solidFill>
                <a:srgbClr val="FFFFFF"/>
              </a:solidFill>
              <a:latin typeface="Courier New"/>
              <a:ea typeface="Courier New"/>
              <a:cs typeface="Courier New"/>
              <a:sym typeface="Courier New"/>
            </a:endParaRPr>
          </a:p>
          <a:p>
            <a:pPr marL="508000" lvl="0" indent="0" algn="l" rtl="0">
              <a:lnSpc>
                <a:spcPct val="200000"/>
              </a:lnSpc>
              <a:spcBef>
                <a:spcPts val="800"/>
              </a:spcBef>
              <a:spcAft>
                <a:spcPts val="0"/>
              </a:spcAft>
              <a:buNone/>
            </a:pPr>
            <a:r>
              <a:rPr lang="el" b="1" i="1">
                <a:solidFill>
                  <a:srgbClr val="FFFFFF"/>
                </a:solidFill>
                <a:latin typeface="Courier New"/>
                <a:ea typeface="Courier New"/>
                <a:cs typeface="Courier New"/>
                <a:sym typeface="Courier New"/>
              </a:rPr>
              <a:t>Ε6</a:t>
            </a:r>
            <a:r>
              <a:rPr lang="el" i="1">
                <a:solidFill>
                  <a:srgbClr val="FFFFFF"/>
                </a:solidFill>
                <a:latin typeface="Courier New"/>
                <a:ea typeface="Courier New"/>
                <a:cs typeface="Courier New"/>
                <a:sym typeface="Courier New"/>
              </a:rPr>
              <a:t> : “η επιλογή των γραφικών εξαιρετική”</a:t>
            </a:r>
            <a:endParaRPr i="1">
              <a:solidFill>
                <a:srgbClr val="FFFFFF"/>
              </a:solidFill>
              <a:latin typeface="Courier New"/>
              <a:ea typeface="Courier New"/>
              <a:cs typeface="Courier New"/>
              <a:sym typeface="Courier New"/>
            </a:endParaRPr>
          </a:p>
          <a:p>
            <a:pPr marL="0" lvl="0" indent="0" algn="l" rtl="0">
              <a:lnSpc>
                <a:spcPct val="115000"/>
              </a:lnSpc>
              <a:spcBef>
                <a:spcPts val="1200"/>
              </a:spcBef>
              <a:spcAft>
                <a:spcPts val="0"/>
              </a:spcAft>
              <a:buNone/>
            </a:pPr>
            <a:r>
              <a:rPr lang="el" b="1" i="1">
                <a:solidFill>
                  <a:srgbClr val="FFFFFF"/>
                </a:solidFill>
                <a:latin typeface="Courier New"/>
                <a:ea typeface="Courier New"/>
                <a:cs typeface="Courier New"/>
                <a:sym typeface="Courier New"/>
              </a:rPr>
              <a:t>    Ε9</a:t>
            </a:r>
            <a:r>
              <a:rPr lang="el" i="1">
                <a:solidFill>
                  <a:srgbClr val="FFFFFF"/>
                </a:solidFill>
                <a:latin typeface="Courier New"/>
                <a:ea typeface="Courier New"/>
                <a:cs typeface="Courier New"/>
                <a:sym typeface="Courier New"/>
              </a:rPr>
              <a:t> : “Η γραμματοσειρά ήταν πολύ καλή” </a:t>
            </a:r>
            <a:endParaRPr i="1">
              <a:solidFill>
                <a:srgbClr val="FFFFFF"/>
              </a:solidFill>
              <a:latin typeface="Courier New"/>
              <a:ea typeface="Courier New"/>
              <a:cs typeface="Courier New"/>
              <a:sym typeface="Courier New"/>
            </a:endParaRPr>
          </a:p>
          <a:p>
            <a:pPr marL="0" lvl="0" indent="0" algn="l" rtl="0">
              <a:lnSpc>
                <a:spcPct val="150000"/>
              </a:lnSpc>
              <a:spcBef>
                <a:spcPts val="800"/>
              </a:spcBef>
              <a:spcAft>
                <a:spcPts val="0"/>
              </a:spcAft>
              <a:buNone/>
            </a:pPr>
            <a:endParaRPr sz="1600" b="1"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pic>
        <p:nvPicPr>
          <p:cNvPr id="226" name="Google Shape;226;p29"/>
          <p:cNvPicPr preferRelativeResize="0"/>
          <p:nvPr/>
        </p:nvPicPr>
        <p:blipFill>
          <a:blip r:embed="rId3">
            <a:alphaModFix/>
          </a:blip>
          <a:stretch>
            <a:fillRect/>
          </a:stretch>
        </p:blipFill>
        <p:spPr>
          <a:xfrm flipH="1">
            <a:off x="2680625" y="1344313"/>
            <a:ext cx="352725" cy="554700"/>
          </a:xfrm>
          <a:prstGeom prst="rect">
            <a:avLst/>
          </a:prstGeom>
          <a:noFill/>
          <a:ln>
            <a:noFill/>
          </a:ln>
        </p:spPr>
      </p:pic>
      <p:pic>
        <p:nvPicPr>
          <p:cNvPr id="227" name="Google Shape;227;p29"/>
          <p:cNvPicPr preferRelativeResize="0"/>
          <p:nvPr/>
        </p:nvPicPr>
        <p:blipFill>
          <a:blip r:embed="rId3">
            <a:alphaModFix/>
          </a:blip>
          <a:stretch>
            <a:fillRect/>
          </a:stretch>
        </p:blipFill>
        <p:spPr>
          <a:xfrm flipH="1">
            <a:off x="2680625" y="1970863"/>
            <a:ext cx="352725" cy="554700"/>
          </a:xfrm>
          <a:prstGeom prst="rect">
            <a:avLst/>
          </a:prstGeom>
          <a:noFill/>
          <a:ln>
            <a:noFill/>
          </a:ln>
        </p:spPr>
      </p:pic>
      <p:pic>
        <p:nvPicPr>
          <p:cNvPr id="228" name="Google Shape;228;p29"/>
          <p:cNvPicPr preferRelativeResize="0"/>
          <p:nvPr/>
        </p:nvPicPr>
        <p:blipFill>
          <a:blip r:embed="rId3">
            <a:alphaModFix/>
          </a:blip>
          <a:stretch>
            <a:fillRect/>
          </a:stretch>
        </p:blipFill>
        <p:spPr>
          <a:xfrm flipH="1">
            <a:off x="2680625" y="2585588"/>
            <a:ext cx="352725" cy="554700"/>
          </a:xfrm>
          <a:prstGeom prst="rect">
            <a:avLst/>
          </a:prstGeom>
          <a:noFill/>
          <a:ln>
            <a:noFill/>
          </a:ln>
        </p:spPr>
      </p:pic>
      <p:pic>
        <p:nvPicPr>
          <p:cNvPr id="229" name="Google Shape;229;p29"/>
          <p:cNvPicPr preferRelativeResize="0"/>
          <p:nvPr/>
        </p:nvPicPr>
        <p:blipFill>
          <a:blip r:embed="rId3">
            <a:alphaModFix/>
          </a:blip>
          <a:stretch>
            <a:fillRect/>
          </a:stretch>
        </p:blipFill>
        <p:spPr>
          <a:xfrm flipH="1">
            <a:off x="2680625" y="3260351"/>
            <a:ext cx="352725" cy="554700"/>
          </a:xfrm>
          <a:prstGeom prst="rect">
            <a:avLst/>
          </a:prstGeom>
          <a:noFill/>
          <a:ln>
            <a:noFill/>
          </a:ln>
        </p:spPr>
      </p:pic>
      <p:pic>
        <p:nvPicPr>
          <p:cNvPr id="230" name="Google Shape;230;p29"/>
          <p:cNvPicPr preferRelativeResize="0"/>
          <p:nvPr/>
        </p:nvPicPr>
        <p:blipFill>
          <a:blip r:embed="rId4">
            <a:alphaModFix/>
          </a:blip>
          <a:stretch>
            <a:fillRect/>
          </a:stretch>
        </p:blipFill>
        <p:spPr>
          <a:xfrm>
            <a:off x="2636862" y="3999025"/>
            <a:ext cx="440250" cy="6299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0"/>
          <p:cNvSpPr txBox="1">
            <a:spLocks noGrp="1"/>
          </p:cNvSpPr>
          <p:nvPr>
            <p:ph type="title"/>
          </p:nvPr>
        </p:nvSpPr>
        <p:spPr>
          <a:xfrm>
            <a:off x="0" y="0"/>
            <a:ext cx="3573900" cy="61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2400" dirty="0">
                <a:latin typeface="Courier New"/>
                <a:ea typeface="Courier New"/>
                <a:cs typeface="Courier New"/>
                <a:sym typeface="Courier New"/>
              </a:rPr>
              <a:t>Αποτελέσματα </a:t>
            </a:r>
            <a:r>
              <a:rPr lang="en-US" sz="2400" dirty="0" smtClean="0">
                <a:latin typeface="Courier New"/>
                <a:ea typeface="Courier New"/>
                <a:cs typeface="Courier New"/>
                <a:sym typeface="Courier New"/>
              </a:rPr>
              <a:t>4</a:t>
            </a:r>
            <a:r>
              <a:rPr lang="el" sz="2400" dirty="0" smtClean="0">
                <a:latin typeface="Courier New"/>
                <a:ea typeface="Courier New"/>
                <a:cs typeface="Courier New"/>
                <a:sym typeface="Courier New"/>
              </a:rPr>
              <a:t>/</a:t>
            </a:r>
            <a:r>
              <a:rPr lang="en-US" sz="2400" dirty="0" smtClean="0">
                <a:latin typeface="Courier New"/>
                <a:ea typeface="Courier New"/>
                <a:cs typeface="Courier New"/>
                <a:sym typeface="Courier New"/>
              </a:rPr>
              <a:t>5</a:t>
            </a:r>
            <a:endParaRPr sz="2400" dirty="0">
              <a:latin typeface="Courier New"/>
              <a:ea typeface="Courier New"/>
              <a:cs typeface="Courier New"/>
              <a:sym typeface="Courier New"/>
            </a:endParaRPr>
          </a:p>
        </p:txBody>
      </p:sp>
      <p:sp>
        <p:nvSpPr>
          <p:cNvPr id="236" name="Google Shape;236;p30"/>
          <p:cNvSpPr txBox="1"/>
          <p:nvPr/>
        </p:nvSpPr>
        <p:spPr>
          <a:xfrm>
            <a:off x="192925" y="1416821"/>
            <a:ext cx="17592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Δομή</a:t>
            </a:r>
            <a:endParaRPr sz="1800">
              <a:solidFill>
                <a:srgbClr val="FFFFFF"/>
              </a:solidFill>
              <a:latin typeface="Courier New"/>
              <a:ea typeface="Courier New"/>
              <a:cs typeface="Courier New"/>
              <a:sym typeface="Courier New"/>
            </a:endParaRPr>
          </a:p>
        </p:txBody>
      </p:sp>
      <p:sp>
        <p:nvSpPr>
          <p:cNvPr id="237" name="Google Shape;237;p30"/>
          <p:cNvSpPr txBox="1"/>
          <p:nvPr/>
        </p:nvSpPr>
        <p:spPr>
          <a:xfrm>
            <a:off x="79800" y="537050"/>
            <a:ext cx="8984400" cy="7656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US" sz="1800" dirty="0">
                <a:solidFill>
                  <a:schemeClr val="dk1"/>
                </a:solidFill>
                <a:latin typeface="Courier New"/>
                <a:ea typeface="Courier New"/>
                <a:cs typeface="Courier New"/>
                <a:sym typeface="Courier New"/>
              </a:rPr>
              <a:t>3</a:t>
            </a:r>
            <a:r>
              <a:rPr lang="el" sz="1800" dirty="0" smtClean="0">
                <a:solidFill>
                  <a:schemeClr val="dk1"/>
                </a:solidFill>
                <a:latin typeface="Courier New"/>
                <a:ea typeface="Courier New"/>
                <a:cs typeface="Courier New"/>
                <a:sym typeface="Courier New"/>
              </a:rPr>
              <a:t>ο </a:t>
            </a:r>
            <a:r>
              <a:rPr lang="el" sz="1800" dirty="0">
                <a:solidFill>
                  <a:schemeClr val="dk1"/>
                </a:solidFill>
                <a:latin typeface="Courier New"/>
                <a:ea typeface="Courier New"/>
                <a:cs typeface="Courier New"/>
                <a:sym typeface="Courier New"/>
              </a:rPr>
              <a:t>Ερευνητικό ερώτημα : Ποιες είναι οι απόψεις των συμμετεχόντων για την αποτελεσματικότητα του εκπαιδευτικού υλικού;</a:t>
            </a:r>
            <a:endParaRPr sz="1800" dirty="0">
              <a:solidFill>
                <a:schemeClr val="dk1"/>
              </a:solidFill>
              <a:latin typeface="Courier New"/>
              <a:ea typeface="Courier New"/>
              <a:cs typeface="Courier New"/>
              <a:sym typeface="Courier New"/>
            </a:endParaRPr>
          </a:p>
          <a:p>
            <a:pPr marL="0" lvl="0" indent="0" algn="just" rtl="0">
              <a:lnSpc>
                <a:spcPct val="115000"/>
              </a:lnSpc>
              <a:spcBef>
                <a:spcPts val="0"/>
              </a:spcBef>
              <a:spcAft>
                <a:spcPts val="0"/>
              </a:spcAft>
              <a:buNone/>
            </a:pPr>
            <a:endParaRPr sz="1800" dirty="0">
              <a:solidFill>
                <a:schemeClr val="dk1"/>
              </a:solidFill>
              <a:latin typeface="Courier New"/>
              <a:ea typeface="Courier New"/>
              <a:cs typeface="Courier New"/>
              <a:sym typeface="Courier New"/>
            </a:endParaRPr>
          </a:p>
        </p:txBody>
      </p:sp>
      <p:sp>
        <p:nvSpPr>
          <p:cNvPr id="238" name="Google Shape;238;p30"/>
          <p:cNvSpPr txBox="1"/>
          <p:nvPr/>
        </p:nvSpPr>
        <p:spPr>
          <a:xfrm>
            <a:off x="192925" y="2404908"/>
            <a:ext cx="17592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Κατανόηση</a:t>
            </a:r>
            <a:endParaRPr sz="1800">
              <a:solidFill>
                <a:srgbClr val="FFFFFF"/>
              </a:solidFill>
              <a:latin typeface="Courier New"/>
              <a:ea typeface="Courier New"/>
              <a:cs typeface="Courier New"/>
              <a:sym typeface="Courier New"/>
            </a:endParaRPr>
          </a:p>
        </p:txBody>
      </p:sp>
      <p:sp>
        <p:nvSpPr>
          <p:cNvPr id="239" name="Google Shape;239;p30"/>
          <p:cNvSpPr txBox="1"/>
          <p:nvPr/>
        </p:nvSpPr>
        <p:spPr>
          <a:xfrm>
            <a:off x="192925" y="3166488"/>
            <a:ext cx="2255100" cy="1362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Συνάφεια αντικειμένου με σχολική πραγματικότητα</a:t>
            </a:r>
            <a:endParaRPr sz="1800">
              <a:solidFill>
                <a:srgbClr val="FFFFFF"/>
              </a:solidFill>
              <a:latin typeface="Courier New"/>
              <a:ea typeface="Courier New"/>
              <a:cs typeface="Courier New"/>
              <a:sym typeface="Courier New"/>
            </a:endParaRPr>
          </a:p>
        </p:txBody>
      </p:sp>
      <p:sp>
        <p:nvSpPr>
          <p:cNvPr id="240" name="Google Shape;240;p30"/>
          <p:cNvSpPr txBox="1"/>
          <p:nvPr/>
        </p:nvSpPr>
        <p:spPr>
          <a:xfrm>
            <a:off x="3410525" y="1224300"/>
            <a:ext cx="5733300" cy="952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Ε10 </a:t>
            </a:r>
            <a:r>
              <a:rPr lang="el" sz="1600" i="1">
                <a:solidFill>
                  <a:srgbClr val="FFFFFF"/>
                </a:solidFill>
                <a:latin typeface="Courier New"/>
                <a:ea typeface="Courier New"/>
                <a:cs typeface="Courier New"/>
                <a:sym typeface="Courier New"/>
              </a:rPr>
              <a:t>: «Η δομή της επιμόρφωσης ήταν εξαιρετική και σωστά ταξινομημένη  (και με βοήθησε-να μάθω)»</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sp>
        <p:nvSpPr>
          <p:cNvPr id="241" name="Google Shape;241;p30"/>
          <p:cNvSpPr txBox="1"/>
          <p:nvPr/>
        </p:nvSpPr>
        <p:spPr>
          <a:xfrm>
            <a:off x="3439325" y="2606275"/>
            <a:ext cx="56757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Ε4 : «</a:t>
            </a:r>
            <a:r>
              <a:rPr lang="el" sz="1600" i="1">
                <a:solidFill>
                  <a:srgbClr val="FFFFFF"/>
                </a:solidFill>
                <a:latin typeface="Courier New"/>
                <a:ea typeface="Courier New"/>
                <a:cs typeface="Courier New"/>
                <a:sym typeface="Courier New"/>
              </a:rPr>
              <a:t>Πολύ ενδιαφέρουσα και εύκολη στην πρόσληψη και κατανόηση δύσκολων αντικειμένων»</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i="1">
              <a:solidFill>
                <a:srgbClr val="FFFFFF"/>
              </a:solidFill>
              <a:latin typeface="Courier New"/>
              <a:ea typeface="Courier New"/>
              <a:cs typeface="Courier New"/>
              <a:sym typeface="Courier New"/>
            </a:endParaRPr>
          </a:p>
        </p:txBody>
      </p:sp>
      <p:sp>
        <p:nvSpPr>
          <p:cNvPr id="242" name="Google Shape;242;p30"/>
          <p:cNvSpPr txBox="1"/>
          <p:nvPr/>
        </p:nvSpPr>
        <p:spPr>
          <a:xfrm>
            <a:off x="3410525" y="3429300"/>
            <a:ext cx="5540100" cy="952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Ε13</a:t>
            </a:r>
            <a:r>
              <a:rPr lang="el" sz="1600" i="1">
                <a:solidFill>
                  <a:srgbClr val="FFFFFF"/>
                </a:solidFill>
                <a:latin typeface="Courier New"/>
                <a:ea typeface="Courier New"/>
                <a:cs typeface="Courier New"/>
                <a:sym typeface="Courier New"/>
              </a:rPr>
              <a:t> : «Απαντούσε σε πολλά θέματα που αντιμετωπίζουμε καθημερινά στο σχολείο.»</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pic>
        <p:nvPicPr>
          <p:cNvPr id="243" name="Google Shape;243;p30"/>
          <p:cNvPicPr preferRelativeResize="0"/>
          <p:nvPr/>
        </p:nvPicPr>
        <p:blipFill>
          <a:blip r:embed="rId3">
            <a:alphaModFix/>
          </a:blip>
          <a:stretch>
            <a:fillRect/>
          </a:stretch>
        </p:blipFill>
        <p:spPr>
          <a:xfrm flipH="1">
            <a:off x="2375825" y="1356128"/>
            <a:ext cx="352725" cy="722838"/>
          </a:xfrm>
          <a:prstGeom prst="rect">
            <a:avLst/>
          </a:prstGeom>
          <a:noFill/>
          <a:ln>
            <a:noFill/>
          </a:ln>
        </p:spPr>
      </p:pic>
      <p:pic>
        <p:nvPicPr>
          <p:cNvPr id="244" name="Google Shape;244;p30"/>
          <p:cNvPicPr preferRelativeResize="0"/>
          <p:nvPr/>
        </p:nvPicPr>
        <p:blipFill>
          <a:blip r:embed="rId4">
            <a:alphaModFix/>
          </a:blip>
          <a:stretch>
            <a:fillRect/>
          </a:stretch>
        </p:blipFill>
        <p:spPr>
          <a:xfrm>
            <a:off x="2349788" y="2404900"/>
            <a:ext cx="404796" cy="722850"/>
          </a:xfrm>
          <a:prstGeom prst="rect">
            <a:avLst/>
          </a:prstGeom>
          <a:noFill/>
          <a:ln>
            <a:noFill/>
          </a:ln>
        </p:spPr>
      </p:pic>
      <p:pic>
        <p:nvPicPr>
          <p:cNvPr id="245" name="Google Shape;245;p30"/>
          <p:cNvPicPr preferRelativeResize="0"/>
          <p:nvPr/>
        </p:nvPicPr>
        <p:blipFill>
          <a:blip r:embed="rId4">
            <a:alphaModFix/>
          </a:blip>
          <a:stretch>
            <a:fillRect/>
          </a:stretch>
        </p:blipFill>
        <p:spPr>
          <a:xfrm>
            <a:off x="2349788" y="3547325"/>
            <a:ext cx="404796" cy="7228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31"/>
          <p:cNvSpPr txBox="1">
            <a:spLocks noGrp="1"/>
          </p:cNvSpPr>
          <p:nvPr>
            <p:ph type="title"/>
          </p:nvPr>
        </p:nvSpPr>
        <p:spPr>
          <a:xfrm>
            <a:off x="0" y="0"/>
            <a:ext cx="3573900" cy="61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2400" dirty="0">
                <a:latin typeface="Courier New"/>
                <a:ea typeface="Courier New"/>
                <a:cs typeface="Courier New"/>
                <a:sym typeface="Courier New"/>
              </a:rPr>
              <a:t>Αποτελέσματα </a:t>
            </a:r>
            <a:r>
              <a:rPr lang="en-US" sz="2400" dirty="0" smtClean="0">
                <a:latin typeface="Courier New"/>
                <a:ea typeface="Courier New"/>
                <a:cs typeface="Courier New"/>
                <a:sym typeface="Courier New"/>
              </a:rPr>
              <a:t>5</a:t>
            </a:r>
            <a:r>
              <a:rPr lang="el" sz="2400" dirty="0" smtClean="0">
                <a:latin typeface="Courier New"/>
                <a:ea typeface="Courier New"/>
                <a:cs typeface="Courier New"/>
                <a:sym typeface="Courier New"/>
              </a:rPr>
              <a:t>/</a:t>
            </a:r>
            <a:r>
              <a:rPr lang="en-US" sz="2400" dirty="0" smtClean="0">
                <a:latin typeface="Courier New"/>
                <a:ea typeface="Courier New"/>
                <a:cs typeface="Courier New"/>
                <a:sym typeface="Courier New"/>
              </a:rPr>
              <a:t>5</a:t>
            </a:r>
            <a:endParaRPr sz="2400" dirty="0">
              <a:latin typeface="Courier New"/>
              <a:ea typeface="Courier New"/>
              <a:cs typeface="Courier New"/>
              <a:sym typeface="Courier New"/>
            </a:endParaRPr>
          </a:p>
        </p:txBody>
      </p:sp>
      <p:sp>
        <p:nvSpPr>
          <p:cNvPr id="251" name="Google Shape;251;p31"/>
          <p:cNvSpPr txBox="1"/>
          <p:nvPr/>
        </p:nvSpPr>
        <p:spPr>
          <a:xfrm>
            <a:off x="79800" y="537050"/>
            <a:ext cx="8984400" cy="765600"/>
          </a:xfrm>
          <a:prstGeom prst="rect">
            <a:avLst/>
          </a:prstGeom>
          <a:noFill/>
          <a:ln>
            <a:noFill/>
          </a:ln>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US" sz="1800" dirty="0">
                <a:solidFill>
                  <a:schemeClr val="dk1"/>
                </a:solidFill>
                <a:latin typeface="Courier New"/>
                <a:ea typeface="Courier New"/>
                <a:cs typeface="Courier New"/>
                <a:sym typeface="Courier New"/>
              </a:rPr>
              <a:t>3</a:t>
            </a:r>
            <a:r>
              <a:rPr lang="el" sz="1800" dirty="0" smtClean="0">
                <a:solidFill>
                  <a:schemeClr val="dk1"/>
                </a:solidFill>
                <a:latin typeface="Courier New"/>
                <a:ea typeface="Courier New"/>
                <a:cs typeface="Courier New"/>
                <a:sym typeface="Courier New"/>
              </a:rPr>
              <a:t>ο </a:t>
            </a:r>
            <a:r>
              <a:rPr lang="el" sz="1800" dirty="0">
                <a:solidFill>
                  <a:schemeClr val="dk1"/>
                </a:solidFill>
                <a:latin typeface="Courier New"/>
                <a:ea typeface="Courier New"/>
                <a:cs typeface="Courier New"/>
                <a:sym typeface="Courier New"/>
              </a:rPr>
              <a:t>Ερευνητικό ερώτημα : Ποιες είναι οι απόψεις των συμμετεχόντων για την αποτελεσματικότητα του εκπαιδευτικού υλικού;</a:t>
            </a:r>
            <a:endParaRPr sz="1800" dirty="0">
              <a:solidFill>
                <a:schemeClr val="dk1"/>
              </a:solidFill>
              <a:latin typeface="Courier New"/>
              <a:ea typeface="Courier New"/>
              <a:cs typeface="Courier New"/>
              <a:sym typeface="Courier New"/>
            </a:endParaRPr>
          </a:p>
          <a:p>
            <a:pPr marL="0" lvl="0" indent="0" algn="just" rtl="0">
              <a:lnSpc>
                <a:spcPct val="115000"/>
              </a:lnSpc>
              <a:spcBef>
                <a:spcPts val="0"/>
              </a:spcBef>
              <a:spcAft>
                <a:spcPts val="0"/>
              </a:spcAft>
              <a:buNone/>
            </a:pPr>
            <a:endParaRPr sz="1800" dirty="0">
              <a:solidFill>
                <a:schemeClr val="dk1"/>
              </a:solidFill>
              <a:latin typeface="Courier New"/>
              <a:ea typeface="Courier New"/>
              <a:cs typeface="Courier New"/>
              <a:sym typeface="Courier New"/>
            </a:endParaRPr>
          </a:p>
          <a:p>
            <a:pPr marL="0" lvl="0" indent="0" algn="just" rtl="0">
              <a:lnSpc>
                <a:spcPct val="115000"/>
              </a:lnSpc>
              <a:spcBef>
                <a:spcPts val="0"/>
              </a:spcBef>
              <a:spcAft>
                <a:spcPts val="0"/>
              </a:spcAft>
              <a:buNone/>
            </a:pPr>
            <a:endParaRPr sz="1800" dirty="0">
              <a:solidFill>
                <a:srgbClr val="FFFFFF"/>
              </a:solidFill>
              <a:latin typeface="Courier New"/>
              <a:ea typeface="Courier New"/>
              <a:cs typeface="Courier New"/>
              <a:sym typeface="Courier New"/>
            </a:endParaRPr>
          </a:p>
          <a:p>
            <a:pPr marL="0" lvl="0" indent="0" algn="just" rtl="0">
              <a:lnSpc>
                <a:spcPct val="115000"/>
              </a:lnSpc>
              <a:spcBef>
                <a:spcPts val="0"/>
              </a:spcBef>
              <a:spcAft>
                <a:spcPts val="0"/>
              </a:spcAft>
              <a:buNone/>
            </a:pPr>
            <a:endParaRPr sz="1800" dirty="0">
              <a:solidFill>
                <a:schemeClr val="dk1"/>
              </a:solidFill>
              <a:latin typeface="Courier New"/>
              <a:ea typeface="Courier New"/>
              <a:cs typeface="Courier New"/>
              <a:sym typeface="Courier New"/>
            </a:endParaRPr>
          </a:p>
        </p:txBody>
      </p:sp>
      <p:sp>
        <p:nvSpPr>
          <p:cNvPr id="252" name="Google Shape;252;p31"/>
          <p:cNvSpPr txBox="1"/>
          <p:nvPr/>
        </p:nvSpPr>
        <p:spPr>
          <a:xfrm>
            <a:off x="276125" y="2091150"/>
            <a:ext cx="1759200" cy="480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800">
                <a:solidFill>
                  <a:srgbClr val="FFFFFF"/>
                </a:solidFill>
                <a:latin typeface="Courier New"/>
                <a:ea typeface="Courier New"/>
                <a:cs typeface="Courier New"/>
                <a:sym typeface="Courier New"/>
              </a:rPr>
              <a:t>Κίνητρα</a:t>
            </a:r>
            <a:endParaRPr sz="1800">
              <a:latin typeface="Courier New"/>
              <a:ea typeface="Courier New"/>
              <a:cs typeface="Courier New"/>
              <a:sym typeface="Courier New"/>
            </a:endParaRPr>
          </a:p>
        </p:txBody>
      </p:sp>
      <p:sp>
        <p:nvSpPr>
          <p:cNvPr id="253" name="Google Shape;253;p31"/>
          <p:cNvSpPr txBox="1"/>
          <p:nvPr/>
        </p:nvSpPr>
        <p:spPr>
          <a:xfrm>
            <a:off x="3512700" y="1855200"/>
            <a:ext cx="5675700" cy="952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1600" b="1" i="1">
                <a:solidFill>
                  <a:srgbClr val="FFFFFF"/>
                </a:solidFill>
                <a:latin typeface="Courier New"/>
                <a:ea typeface="Courier New"/>
                <a:cs typeface="Courier New"/>
                <a:sym typeface="Courier New"/>
              </a:rPr>
              <a:t>Ε11</a:t>
            </a:r>
            <a:r>
              <a:rPr lang="el" sz="1600" i="1">
                <a:solidFill>
                  <a:srgbClr val="FFFFFF"/>
                </a:solidFill>
                <a:latin typeface="Courier New"/>
                <a:ea typeface="Courier New"/>
                <a:cs typeface="Courier New"/>
                <a:sym typeface="Courier New"/>
              </a:rPr>
              <a:t> : «Οι ερωτήσεις και οι δραστηριότητες έδιναν περισσότερα κίνητρα για να παρακολουθεί κανείς με προσοχή το επιμορφωτικό πρόγραμμα» </a:t>
            </a:r>
            <a:endParaRPr sz="1600"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i="1">
              <a:solidFill>
                <a:srgbClr val="FFFFFF"/>
              </a:solidFill>
              <a:latin typeface="Courier New"/>
              <a:ea typeface="Courier New"/>
              <a:cs typeface="Courier New"/>
              <a:sym typeface="Courier New"/>
            </a:endParaRPr>
          </a:p>
          <a:p>
            <a:pPr marL="0" lvl="0" indent="0" algn="l" rtl="0">
              <a:lnSpc>
                <a:spcPct val="115000"/>
              </a:lnSpc>
              <a:spcBef>
                <a:spcPts val="0"/>
              </a:spcBef>
              <a:spcAft>
                <a:spcPts val="0"/>
              </a:spcAft>
              <a:buNone/>
            </a:pPr>
            <a:endParaRPr sz="1600" b="1">
              <a:solidFill>
                <a:srgbClr val="FFFFFF"/>
              </a:solidFill>
              <a:latin typeface="Courier New"/>
              <a:ea typeface="Courier New"/>
              <a:cs typeface="Courier New"/>
              <a:sym typeface="Courier New"/>
            </a:endParaRPr>
          </a:p>
        </p:txBody>
      </p:sp>
      <p:pic>
        <p:nvPicPr>
          <p:cNvPr id="254" name="Google Shape;254;p31"/>
          <p:cNvPicPr preferRelativeResize="0"/>
          <p:nvPr/>
        </p:nvPicPr>
        <p:blipFill>
          <a:blip r:embed="rId3">
            <a:alphaModFix/>
          </a:blip>
          <a:stretch>
            <a:fillRect/>
          </a:stretch>
        </p:blipFill>
        <p:spPr>
          <a:xfrm>
            <a:off x="2571613" y="1970025"/>
            <a:ext cx="404796" cy="722850"/>
          </a:xfrm>
          <a:prstGeom prst="rect">
            <a:avLst/>
          </a:prstGeom>
          <a:noFill/>
          <a:ln>
            <a:noFill/>
          </a:ln>
        </p:spPr>
      </p:pic>
      <p:sp>
        <p:nvSpPr>
          <p:cNvPr id="255" name="Google Shape;255;p31"/>
          <p:cNvSpPr txBox="1"/>
          <p:nvPr/>
        </p:nvSpPr>
        <p:spPr>
          <a:xfrm>
            <a:off x="79800" y="3360250"/>
            <a:ext cx="2186100" cy="616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1800">
                <a:solidFill>
                  <a:srgbClr val="FFFFFF"/>
                </a:solidFill>
                <a:latin typeface="Courier New"/>
                <a:ea typeface="Courier New"/>
                <a:cs typeface="Courier New"/>
                <a:sym typeface="Courier New"/>
              </a:rPr>
              <a:t>Ανατροφοδότηση</a:t>
            </a:r>
            <a:endParaRPr sz="1800">
              <a:solidFill>
                <a:srgbClr val="FFFFFF"/>
              </a:solidFill>
              <a:latin typeface="Courier New"/>
              <a:ea typeface="Courier New"/>
              <a:cs typeface="Courier New"/>
              <a:sym typeface="Courier New"/>
            </a:endParaRPr>
          </a:p>
        </p:txBody>
      </p:sp>
      <p:sp>
        <p:nvSpPr>
          <p:cNvPr id="256" name="Google Shape;256;p31"/>
          <p:cNvSpPr txBox="1"/>
          <p:nvPr/>
        </p:nvSpPr>
        <p:spPr>
          <a:xfrm>
            <a:off x="2800475" y="3168750"/>
            <a:ext cx="5323800" cy="1264800"/>
          </a:xfrm>
          <a:prstGeom prst="rect">
            <a:avLst/>
          </a:prstGeom>
          <a:noFill/>
          <a:ln>
            <a:noFill/>
          </a:ln>
        </p:spPr>
        <p:txBody>
          <a:bodyPr spcFirstLastPara="1" wrap="square" lIns="91425" tIns="91425" rIns="91425" bIns="91425" anchor="t" anchorCtr="0">
            <a:noAutofit/>
          </a:bodyPr>
          <a:lstStyle/>
          <a:p>
            <a:pPr marL="635000" lvl="0" indent="0" algn="just" rtl="0">
              <a:lnSpc>
                <a:spcPct val="150000"/>
              </a:lnSpc>
              <a:spcBef>
                <a:spcPts val="1200"/>
              </a:spcBef>
              <a:spcAft>
                <a:spcPts val="800"/>
              </a:spcAft>
              <a:buNone/>
            </a:pPr>
            <a:r>
              <a:rPr lang="el" b="1" i="1">
                <a:solidFill>
                  <a:srgbClr val="FFFFFF"/>
                </a:solidFill>
                <a:latin typeface="Courier New"/>
                <a:ea typeface="Courier New"/>
                <a:cs typeface="Courier New"/>
                <a:sym typeface="Courier New"/>
              </a:rPr>
              <a:t>Ε6</a:t>
            </a:r>
            <a:r>
              <a:rPr lang="el" i="1">
                <a:solidFill>
                  <a:srgbClr val="FFFFFF"/>
                </a:solidFill>
                <a:latin typeface="Courier New"/>
                <a:ea typeface="Courier New"/>
                <a:cs typeface="Courier New"/>
                <a:sym typeface="Courier New"/>
              </a:rPr>
              <a:t> : η ανατροφοδότηση πολύ καλή με εύστοχα σχόλια και παροτρύνσεις σε περίπτωση λάθους.</a:t>
            </a:r>
            <a:endParaRPr i="1">
              <a:solidFill>
                <a:srgbClr val="FFFFFF"/>
              </a:solidFill>
              <a:latin typeface="Courier New"/>
              <a:ea typeface="Courier New"/>
              <a:cs typeface="Courier New"/>
              <a:sym typeface="Courier New"/>
            </a:endParaRPr>
          </a:p>
        </p:txBody>
      </p:sp>
      <p:pic>
        <p:nvPicPr>
          <p:cNvPr id="257" name="Google Shape;257;p31"/>
          <p:cNvPicPr preferRelativeResize="0"/>
          <p:nvPr/>
        </p:nvPicPr>
        <p:blipFill>
          <a:blip r:embed="rId4">
            <a:alphaModFix/>
          </a:blip>
          <a:stretch>
            <a:fillRect/>
          </a:stretch>
        </p:blipFill>
        <p:spPr>
          <a:xfrm flipH="1">
            <a:off x="2597650" y="3168753"/>
            <a:ext cx="352725" cy="722838"/>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33"/>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600" dirty="0">
                <a:latin typeface="Courier New"/>
                <a:ea typeface="Courier New"/>
                <a:cs typeface="Courier New"/>
                <a:sym typeface="Courier New"/>
              </a:rPr>
              <a:t>Συμπεράσματα </a:t>
            </a:r>
            <a:r>
              <a:rPr lang="en-US" sz="2600" dirty="0" smtClean="0">
                <a:latin typeface="Courier New"/>
                <a:ea typeface="Courier New"/>
                <a:cs typeface="Courier New"/>
                <a:sym typeface="Courier New"/>
              </a:rPr>
              <a:t>1</a:t>
            </a:r>
            <a:r>
              <a:rPr lang="el" sz="2600" dirty="0" smtClean="0">
                <a:latin typeface="Courier New"/>
                <a:ea typeface="Courier New"/>
                <a:cs typeface="Courier New"/>
                <a:sym typeface="Courier New"/>
              </a:rPr>
              <a:t>/</a:t>
            </a:r>
            <a:r>
              <a:rPr lang="en-US" sz="2600" dirty="0" smtClean="0">
                <a:latin typeface="Courier New"/>
                <a:ea typeface="Courier New"/>
                <a:cs typeface="Courier New"/>
                <a:sym typeface="Courier New"/>
              </a:rPr>
              <a:t>3</a:t>
            </a:r>
            <a:endParaRPr sz="2600" dirty="0">
              <a:latin typeface="Courier New"/>
              <a:ea typeface="Courier New"/>
              <a:cs typeface="Courier New"/>
              <a:sym typeface="Courier New"/>
            </a:endParaRPr>
          </a:p>
        </p:txBody>
      </p:sp>
      <p:sp>
        <p:nvSpPr>
          <p:cNvPr id="270" name="Google Shape;270;p33"/>
          <p:cNvSpPr txBox="1">
            <a:spLocks noGrp="1"/>
          </p:cNvSpPr>
          <p:nvPr>
            <p:ph type="body" idx="1"/>
          </p:nvPr>
        </p:nvSpPr>
        <p:spPr>
          <a:xfrm>
            <a:off x="582275" y="1976475"/>
            <a:ext cx="8031000" cy="1885500"/>
          </a:xfrm>
          <a:prstGeom prst="rect">
            <a:avLst/>
          </a:prstGeom>
        </p:spPr>
        <p:txBody>
          <a:bodyPr spcFirstLastPara="1" wrap="square" lIns="91425" tIns="91425" rIns="91425" bIns="91425" anchor="t" anchorCtr="0">
            <a:noAutofit/>
          </a:bodyPr>
          <a:lstStyle/>
          <a:p>
            <a:pPr marL="0" lvl="0" indent="0" algn="just" rtl="0">
              <a:lnSpc>
                <a:spcPct val="150000"/>
              </a:lnSpc>
              <a:spcBef>
                <a:spcPts val="1200"/>
              </a:spcBef>
              <a:spcAft>
                <a:spcPts val="0"/>
              </a:spcAft>
              <a:buNone/>
            </a:pPr>
            <a:r>
              <a:rPr lang="el">
                <a:solidFill>
                  <a:srgbClr val="FFFFFF"/>
                </a:solidFill>
                <a:latin typeface="Courier New"/>
                <a:ea typeface="Courier New"/>
                <a:cs typeface="Courier New"/>
                <a:sym typeface="Courier New"/>
              </a:rPr>
              <a:t>Οι χρήστες είναι θετικοί στην εξ αποστάσεως εκπαίδευση , ενώ θεωρούν ότι ένα πρόγραμμα αυτής της μορφής θα μπορούσε να καλύψει τις επιμορφωτικές ανάγκες, ενώ τα εργαλεία αλληλεπίδρασης και επικοινωνίας μπορούν να αποτελέσουν ένα δίκτυο συνεργασίας μεταξύ των στελεχών. </a:t>
            </a:r>
            <a:endParaRPr>
              <a:solidFill>
                <a:srgbClr val="FFFFFF"/>
              </a:solidFill>
              <a:latin typeface="Courier New"/>
              <a:ea typeface="Courier New"/>
              <a:cs typeface="Courier New"/>
              <a:sym typeface="Courier New"/>
            </a:endParaRPr>
          </a:p>
          <a:p>
            <a:pPr marL="0" lvl="0" indent="0" algn="just" rtl="0">
              <a:spcBef>
                <a:spcPts val="600"/>
              </a:spcBef>
              <a:spcAft>
                <a:spcPts val="1600"/>
              </a:spcAft>
              <a:buNone/>
            </a:pPr>
            <a:endParaRPr>
              <a:solidFill>
                <a:srgbClr val="FFFFFF"/>
              </a:solidFill>
              <a:latin typeface="Courier New"/>
              <a:ea typeface="Courier New"/>
              <a:cs typeface="Courier New"/>
              <a:sym typeface="Courier New"/>
            </a:endParaRPr>
          </a:p>
        </p:txBody>
      </p:sp>
      <p:sp>
        <p:nvSpPr>
          <p:cNvPr id="271" name="Google Shape;271;p33"/>
          <p:cNvSpPr txBox="1"/>
          <p:nvPr/>
        </p:nvSpPr>
        <p:spPr>
          <a:xfrm>
            <a:off x="582275" y="1407963"/>
            <a:ext cx="4616700" cy="56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a:solidFill>
                  <a:srgbClr val="FFFFFF"/>
                </a:solidFill>
                <a:latin typeface="Courier New"/>
                <a:ea typeface="Courier New"/>
                <a:cs typeface="Courier New"/>
                <a:sym typeface="Courier New"/>
              </a:rPr>
              <a:t>1</a:t>
            </a:r>
            <a:r>
              <a:rPr lang="el" sz="2400" dirty="0" smtClean="0">
                <a:solidFill>
                  <a:srgbClr val="FFFFFF"/>
                </a:solidFill>
                <a:latin typeface="Courier New"/>
                <a:ea typeface="Courier New"/>
                <a:cs typeface="Courier New"/>
                <a:sym typeface="Courier New"/>
              </a:rPr>
              <a:t>ο </a:t>
            </a:r>
            <a:r>
              <a:rPr lang="el" sz="2400" dirty="0">
                <a:solidFill>
                  <a:srgbClr val="FFFFFF"/>
                </a:solidFill>
                <a:latin typeface="Courier New"/>
                <a:ea typeface="Courier New"/>
                <a:cs typeface="Courier New"/>
                <a:sym typeface="Courier New"/>
              </a:rPr>
              <a:t>Ερευνητικό ερώτημα</a:t>
            </a:r>
            <a:endParaRPr sz="2400" dirty="0">
              <a:solidFill>
                <a:srgbClr val="FFFFFF"/>
              </a:solidFill>
              <a:latin typeface="Courier New"/>
              <a:ea typeface="Courier New"/>
              <a:cs typeface="Courier New"/>
              <a:sym typeface="Courier New"/>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1828800" lvl="0" indent="0" algn="l" rtl="0">
              <a:spcBef>
                <a:spcPts val="0"/>
              </a:spcBef>
              <a:spcAft>
                <a:spcPts val="0"/>
              </a:spcAft>
              <a:buNone/>
            </a:pPr>
            <a:r>
              <a:rPr lang="el" sz="2400" u="sng">
                <a:solidFill>
                  <a:srgbClr val="FFFFFF"/>
                </a:solidFill>
                <a:latin typeface="Courier New"/>
                <a:ea typeface="Courier New"/>
                <a:cs typeface="Courier New"/>
                <a:sym typeface="Courier New"/>
              </a:rPr>
              <a:t>Σκοπός της εργασίας 1/2</a:t>
            </a:r>
            <a:endParaRPr>
              <a:solidFill>
                <a:srgbClr val="FFFFFF"/>
              </a:solidFill>
            </a:endParaRPr>
          </a:p>
        </p:txBody>
      </p:sp>
      <p:sp>
        <p:nvSpPr>
          <p:cNvPr id="73" name="Google Shape;73;p1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l" sz="2400">
                <a:solidFill>
                  <a:srgbClr val="FFFFFF"/>
                </a:solidFill>
                <a:latin typeface="Courier New"/>
                <a:ea typeface="Courier New"/>
                <a:cs typeface="Courier New"/>
                <a:sym typeface="Courier New"/>
              </a:rPr>
              <a:t>Σ</a:t>
            </a:r>
            <a:r>
              <a:rPr lang="el" sz="2000">
                <a:solidFill>
                  <a:srgbClr val="FFFFFF"/>
                </a:solidFill>
                <a:latin typeface="Courier New"/>
                <a:ea typeface="Courier New"/>
                <a:cs typeface="Courier New"/>
                <a:sym typeface="Courier New"/>
              </a:rPr>
              <a:t>κοπός :</a:t>
            </a:r>
            <a:endParaRPr sz="2000">
              <a:solidFill>
                <a:srgbClr val="FFFFFF"/>
              </a:solidFill>
              <a:latin typeface="Courier New"/>
              <a:ea typeface="Courier New"/>
              <a:cs typeface="Courier New"/>
              <a:sym typeface="Courier New"/>
            </a:endParaRPr>
          </a:p>
          <a:p>
            <a:pPr marL="0" lvl="0" indent="0" algn="just" rtl="0">
              <a:spcBef>
                <a:spcPts val="0"/>
              </a:spcBef>
              <a:spcAft>
                <a:spcPts val="0"/>
              </a:spcAft>
              <a:buNone/>
            </a:pPr>
            <a:r>
              <a:rPr lang="el" sz="2000">
                <a:solidFill>
                  <a:srgbClr val="FFFFFF"/>
                </a:solidFill>
                <a:latin typeface="Courier New"/>
                <a:ea typeface="Courier New"/>
                <a:cs typeface="Courier New"/>
                <a:sym typeface="Courier New"/>
              </a:rPr>
              <a:t> </a:t>
            </a:r>
            <a:endParaRPr sz="2000">
              <a:solidFill>
                <a:srgbClr val="FFFFFF"/>
              </a:solidFill>
              <a:latin typeface="Courier New"/>
              <a:ea typeface="Courier New"/>
              <a:cs typeface="Courier New"/>
              <a:sym typeface="Courier New"/>
            </a:endParaRPr>
          </a:p>
          <a:p>
            <a:pPr marL="0" lvl="0" indent="0" algn="just" rtl="0">
              <a:spcBef>
                <a:spcPts val="0"/>
              </a:spcBef>
              <a:spcAft>
                <a:spcPts val="0"/>
              </a:spcAft>
              <a:buNone/>
            </a:pPr>
            <a:r>
              <a:rPr lang="el" sz="2000">
                <a:solidFill>
                  <a:srgbClr val="FFFFFF"/>
                </a:solidFill>
                <a:latin typeface="Courier New"/>
                <a:ea typeface="Courier New"/>
                <a:cs typeface="Courier New"/>
                <a:sym typeface="Courier New"/>
              </a:rPr>
              <a:t>Ο σχεδιασμός και η υλοποίηση  </a:t>
            </a:r>
            <a:endParaRPr sz="2000">
              <a:solidFill>
                <a:srgbClr val="FFFFFF"/>
              </a:solidFill>
              <a:latin typeface="Courier New"/>
              <a:ea typeface="Courier New"/>
              <a:cs typeface="Courier New"/>
              <a:sym typeface="Courier New"/>
            </a:endParaRPr>
          </a:p>
          <a:p>
            <a:pPr marL="0" lvl="0" indent="0" algn="just" rtl="0">
              <a:spcBef>
                <a:spcPts val="0"/>
              </a:spcBef>
              <a:spcAft>
                <a:spcPts val="0"/>
              </a:spcAft>
              <a:buNone/>
            </a:pPr>
            <a:r>
              <a:rPr lang="el" sz="2000">
                <a:solidFill>
                  <a:srgbClr val="FFFFFF"/>
                </a:solidFill>
                <a:latin typeface="Courier New"/>
                <a:ea typeface="Courier New"/>
                <a:cs typeface="Courier New"/>
                <a:sym typeface="Courier New"/>
              </a:rPr>
              <a:t>επιμορφωτικού υλικού με την μέθοδο  </a:t>
            </a:r>
            <a:endParaRPr sz="2000">
              <a:solidFill>
                <a:srgbClr val="FFFFFF"/>
              </a:solidFill>
              <a:latin typeface="Courier New"/>
              <a:ea typeface="Courier New"/>
              <a:cs typeface="Courier New"/>
              <a:sym typeface="Courier New"/>
            </a:endParaRPr>
          </a:p>
          <a:p>
            <a:pPr marL="0" lvl="0" indent="0" algn="just" rtl="0">
              <a:spcBef>
                <a:spcPts val="0"/>
              </a:spcBef>
              <a:spcAft>
                <a:spcPts val="0"/>
              </a:spcAft>
              <a:buNone/>
            </a:pPr>
            <a:r>
              <a:rPr lang="el" sz="2000">
                <a:solidFill>
                  <a:srgbClr val="FFFFFF"/>
                </a:solidFill>
                <a:latin typeface="Courier New"/>
                <a:ea typeface="Courier New"/>
                <a:cs typeface="Courier New"/>
                <a:sym typeface="Courier New"/>
              </a:rPr>
              <a:t>της Εξαε για στελέχη σχολικών  </a:t>
            </a:r>
            <a:endParaRPr sz="2000">
              <a:solidFill>
                <a:srgbClr val="FFFFFF"/>
              </a:solidFill>
              <a:latin typeface="Courier New"/>
              <a:ea typeface="Courier New"/>
              <a:cs typeface="Courier New"/>
              <a:sym typeface="Courier New"/>
            </a:endParaRPr>
          </a:p>
          <a:p>
            <a:pPr marL="0" lvl="0" indent="0" algn="just" rtl="0">
              <a:spcBef>
                <a:spcPts val="0"/>
              </a:spcBef>
              <a:spcAft>
                <a:spcPts val="0"/>
              </a:spcAft>
              <a:buNone/>
            </a:pPr>
            <a:r>
              <a:rPr lang="el" sz="2000">
                <a:solidFill>
                  <a:srgbClr val="FFFFFF"/>
                </a:solidFill>
                <a:latin typeface="Courier New"/>
                <a:ea typeface="Courier New"/>
                <a:cs typeface="Courier New"/>
                <a:sym typeface="Courier New"/>
              </a:rPr>
              <a:t>Μονάδων, σχετικά με τη νομοθεσία και την διαδικασία έκδοσης των αδειών, για μόνιμους και αναπληρωτές εκπαιδευτικούς.</a:t>
            </a:r>
            <a:endParaRPr sz="2000">
              <a:solidFill>
                <a:srgbClr val="FFFFFF"/>
              </a:solidFill>
              <a:latin typeface="Courier New"/>
              <a:ea typeface="Courier New"/>
              <a:cs typeface="Courier New"/>
              <a:sym typeface="Courier New"/>
            </a:endParaRPr>
          </a:p>
          <a:p>
            <a:pPr marL="0" lvl="0" indent="0" algn="l" rtl="0">
              <a:spcBef>
                <a:spcPts val="0"/>
              </a:spcBef>
              <a:spcAft>
                <a:spcPts val="160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600" dirty="0">
                <a:latin typeface="Courier New"/>
                <a:ea typeface="Courier New"/>
                <a:cs typeface="Courier New"/>
                <a:sym typeface="Courier New"/>
              </a:rPr>
              <a:t>Συμπεράσματα </a:t>
            </a:r>
            <a:r>
              <a:rPr lang="en-US" sz="2600" dirty="0" smtClean="0">
                <a:latin typeface="Courier New"/>
                <a:ea typeface="Courier New"/>
                <a:cs typeface="Courier New"/>
                <a:sym typeface="Courier New"/>
              </a:rPr>
              <a:t>2/3</a:t>
            </a:r>
            <a:endParaRPr sz="2600" dirty="0">
              <a:latin typeface="Courier New"/>
              <a:ea typeface="Courier New"/>
              <a:cs typeface="Courier New"/>
              <a:sym typeface="Courier New"/>
            </a:endParaRPr>
          </a:p>
        </p:txBody>
      </p:sp>
      <p:sp>
        <p:nvSpPr>
          <p:cNvPr id="277" name="Google Shape;277;p34"/>
          <p:cNvSpPr txBox="1">
            <a:spLocks noGrp="1"/>
          </p:cNvSpPr>
          <p:nvPr>
            <p:ph type="body" idx="1"/>
          </p:nvPr>
        </p:nvSpPr>
        <p:spPr>
          <a:xfrm>
            <a:off x="387900" y="2515750"/>
            <a:ext cx="8368200" cy="17265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el">
                <a:latin typeface="Courier New"/>
                <a:ea typeface="Courier New"/>
                <a:cs typeface="Courier New"/>
                <a:sym typeface="Courier New"/>
              </a:rPr>
              <a:t>Σύμφωνα με τους χρήστες ικανοποιήθηκαν σε μεγάλο βαθμό από όλα τα δομικά στοιχεία του εκπαιδευτικού υλικού, υπογραμμίζοντας ότι ο συνδυασμός εικόνας, ήχου και γραφικών χαρακτηριστικών δημιουργούν ένα περιβάλλον διαδραστικό, ευχάριστο και άμεσο.</a:t>
            </a:r>
            <a:endParaRPr>
              <a:highlight>
                <a:srgbClr val="FFFFFF"/>
              </a:highlight>
              <a:latin typeface="Courier New"/>
              <a:ea typeface="Courier New"/>
              <a:cs typeface="Courier New"/>
              <a:sym typeface="Courier New"/>
            </a:endParaRPr>
          </a:p>
        </p:txBody>
      </p:sp>
      <p:sp>
        <p:nvSpPr>
          <p:cNvPr id="278" name="Google Shape;278;p34"/>
          <p:cNvSpPr txBox="1"/>
          <p:nvPr/>
        </p:nvSpPr>
        <p:spPr>
          <a:xfrm>
            <a:off x="471375" y="1546700"/>
            <a:ext cx="4616700" cy="56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smtClean="0">
                <a:solidFill>
                  <a:srgbClr val="FFFFFF"/>
                </a:solidFill>
                <a:latin typeface="Courier New"/>
                <a:ea typeface="Courier New"/>
                <a:cs typeface="Courier New"/>
                <a:sym typeface="Courier New"/>
              </a:rPr>
              <a:t>2</a:t>
            </a:r>
            <a:r>
              <a:rPr lang="el" sz="2400" dirty="0" smtClean="0">
                <a:solidFill>
                  <a:srgbClr val="FFFFFF"/>
                </a:solidFill>
                <a:latin typeface="Courier New"/>
                <a:ea typeface="Courier New"/>
                <a:cs typeface="Courier New"/>
                <a:sym typeface="Courier New"/>
              </a:rPr>
              <a:t>ο </a:t>
            </a:r>
            <a:r>
              <a:rPr lang="el" sz="2400" dirty="0">
                <a:solidFill>
                  <a:srgbClr val="FFFFFF"/>
                </a:solidFill>
                <a:latin typeface="Courier New"/>
                <a:ea typeface="Courier New"/>
                <a:cs typeface="Courier New"/>
                <a:sym typeface="Courier New"/>
              </a:rPr>
              <a:t>Ερευνητικό ερώτημα</a:t>
            </a:r>
            <a:endParaRPr sz="2400" dirty="0">
              <a:solidFill>
                <a:srgbClr val="FFFFFF"/>
              </a:solidFill>
              <a:latin typeface="Courier New"/>
              <a:ea typeface="Courier New"/>
              <a:cs typeface="Courier New"/>
              <a:sym typeface="Courier New"/>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3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600" dirty="0">
                <a:latin typeface="Courier New"/>
                <a:ea typeface="Courier New"/>
                <a:cs typeface="Courier New"/>
                <a:sym typeface="Courier New"/>
              </a:rPr>
              <a:t>Συμπεράσματα </a:t>
            </a:r>
            <a:r>
              <a:rPr lang="en-US" sz="2600" dirty="0" smtClean="0">
                <a:latin typeface="Courier New"/>
                <a:ea typeface="Courier New"/>
                <a:cs typeface="Courier New"/>
                <a:sym typeface="Courier New"/>
              </a:rPr>
              <a:t>3/3</a:t>
            </a:r>
            <a:endParaRPr sz="2600" dirty="0">
              <a:latin typeface="Courier New"/>
              <a:ea typeface="Courier New"/>
              <a:cs typeface="Courier New"/>
              <a:sym typeface="Courier New"/>
            </a:endParaRPr>
          </a:p>
        </p:txBody>
      </p:sp>
      <p:sp>
        <p:nvSpPr>
          <p:cNvPr id="284" name="Google Shape;284;p35"/>
          <p:cNvSpPr txBox="1">
            <a:spLocks noGrp="1"/>
          </p:cNvSpPr>
          <p:nvPr>
            <p:ph type="body" idx="1"/>
          </p:nvPr>
        </p:nvSpPr>
        <p:spPr>
          <a:xfrm>
            <a:off x="387900" y="2280050"/>
            <a:ext cx="8368200" cy="1726500"/>
          </a:xfrm>
          <a:prstGeom prst="rect">
            <a:avLst/>
          </a:prstGeom>
        </p:spPr>
        <p:txBody>
          <a:bodyPr spcFirstLastPara="1" wrap="square" lIns="91425" tIns="91425" rIns="91425" bIns="91425" anchor="t" anchorCtr="0">
            <a:noAutofit/>
          </a:bodyPr>
          <a:lstStyle/>
          <a:p>
            <a:pPr marL="0" lvl="0" indent="0" algn="just" rtl="0">
              <a:spcBef>
                <a:spcPts val="0"/>
              </a:spcBef>
              <a:spcAft>
                <a:spcPts val="1600"/>
              </a:spcAft>
              <a:buNone/>
            </a:pPr>
            <a:r>
              <a:rPr lang="el">
                <a:latin typeface="Courier New"/>
                <a:ea typeface="Courier New"/>
                <a:cs typeface="Courier New"/>
                <a:sym typeface="Courier New"/>
              </a:rPr>
              <a:t>Σύμφωνα με τους χρήστες το Ε.Υ. κρίνεται αποτελεσματικό, με δομή που βοηθά στην κατανόηση της παρεχόμενης γνώσης, έχοντας άμεση σύνδεση με την καθημερινή πράξη,δίνοντας κίνητρα να ολοκληρώσουν με προθυμία το πρόγραμμα ενώ η άμεση ανατροφοδότηση τους κέντρισε το ενδιαφέρον.  </a:t>
            </a:r>
            <a:endParaRPr>
              <a:highlight>
                <a:srgbClr val="FFFFFF"/>
              </a:highlight>
              <a:latin typeface="Courier New"/>
              <a:ea typeface="Courier New"/>
              <a:cs typeface="Courier New"/>
              <a:sym typeface="Courier New"/>
            </a:endParaRPr>
          </a:p>
        </p:txBody>
      </p:sp>
      <p:sp>
        <p:nvSpPr>
          <p:cNvPr id="285" name="Google Shape;285;p35"/>
          <p:cNvSpPr txBox="1"/>
          <p:nvPr/>
        </p:nvSpPr>
        <p:spPr>
          <a:xfrm>
            <a:off x="471375" y="1546700"/>
            <a:ext cx="4616700" cy="56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400" dirty="0">
                <a:solidFill>
                  <a:srgbClr val="FFFFFF"/>
                </a:solidFill>
                <a:latin typeface="Courier New"/>
                <a:ea typeface="Courier New"/>
                <a:cs typeface="Courier New"/>
                <a:sym typeface="Courier New"/>
              </a:rPr>
              <a:t>3</a:t>
            </a:r>
            <a:r>
              <a:rPr lang="el" sz="2400" dirty="0" smtClean="0">
                <a:solidFill>
                  <a:srgbClr val="FFFFFF"/>
                </a:solidFill>
                <a:latin typeface="Courier New"/>
                <a:ea typeface="Courier New"/>
                <a:cs typeface="Courier New"/>
                <a:sym typeface="Courier New"/>
              </a:rPr>
              <a:t>ο </a:t>
            </a:r>
            <a:r>
              <a:rPr lang="el" sz="2400" dirty="0">
                <a:solidFill>
                  <a:srgbClr val="FFFFFF"/>
                </a:solidFill>
                <a:latin typeface="Courier New"/>
                <a:ea typeface="Courier New"/>
                <a:cs typeface="Courier New"/>
                <a:sym typeface="Courier New"/>
              </a:rPr>
              <a:t>Ερευνητικό ερώτημα</a:t>
            </a:r>
            <a:endParaRPr sz="2400" dirty="0">
              <a:solidFill>
                <a:srgbClr val="FFFFFF"/>
              </a:solidFill>
              <a:latin typeface="Courier New"/>
              <a:ea typeface="Courier New"/>
              <a:cs typeface="Courier New"/>
              <a:sym typeface="Courier New"/>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3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400">
                <a:latin typeface="Courier New"/>
                <a:ea typeface="Courier New"/>
                <a:cs typeface="Courier New"/>
                <a:sym typeface="Courier New"/>
              </a:rPr>
              <a:t>Περιορισμοί έρευνας 1/1</a:t>
            </a:r>
            <a:endParaRPr sz="2400">
              <a:latin typeface="Courier New"/>
              <a:ea typeface="Courier New"/>
              <a:cs typeface="Courier New"/>
              <a:sym typeface="Courier New"/>
            </a:endParaRPr>
          </a:p>
        </p:txBody>
      </p:sp>
      <p:sp>
        <p:nvSpPr>
          <p:cNvPr id="291" name="Google Shape;291;p36"/>
          <p:cNvSpPr txBox="1">
            <a:spLocks noGrp="1"/>
          </p:cNvSpPr>
          <p:nvPr>
            <p:ph type="body" idx="1"/>
          </p:nvPr>
        </p:nvSpPr>
        <p:spPr>
          <a:xfrm>
            <a:off x="387900" y="1956925"/>
            <a:ext cx="8368200" cy="2392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Μικρό δείγμα</a:t>
            </a:r>
            <a:endParaRPr>
              <a:latin typeface="Courier New"/>
              <a:ea typeface="Courier New"/>
              <a:cs typeface="Courier New"/>
              <a:sym typeface="Courier New"/>
            </a:endParaRPr>
          </a:p>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Αδυναμία σύγκρισης αποτελεσμάτων</a:t>
            </a:r>
            <a:endParaRPr>
              <a:latin typeface="Courier New"/>
              <a:ea typeface="Courier New"/>
              <a:cs typeface="Courier New"/>
              <a:sym typeface="Courier New"/>
            </a:endParaRPr>
          </a:p>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Δεν δόθηκε αρχικό ερωτηματολόγιο</a:t>
            </a:r>
            <a:endParaRPr>
              <a:latin typeface="Courier New"/>
              <a:ea typeface="Courier New"/>
              <a:cs typeface="Courier New"/>
              <a:sym typeface="Courier New"/>
            </a:endParaRPr>
          </a:p>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Περιορισμένος χρόνος</a:t>
            </a:r>
            <a:endParaRPr>
              <a:latin typeface="Courier New"/>
              <a:ea typeface="Courier New"/>
              <a:cs typeface="Courier New"/>
              <a:sym typeface="Courier New"/>
            </a:endParaRPr>
          </a:p>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Μη γενικεύσιμα συμπεράσματα</a:t>
            </a:r>
            <a:endParaRPr>
              <a:latin typeface="Courier New"/>
              <a:ea typeface="Courier New"/>
              <a:cs typeface="Courier New"/>
              <a:sym typeface="Courier New"/>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3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400">
                <a:latin typeface="Courier New"/>
                <a:ea typeface="Courier New"/>
                <a:cs typeface="Courier New"/>
                <a:sym typeface="Courier New"/>
              </a:rPr>
              <a:t>Προτάσεις και Μελλοντική έρευνα</a:t>
            </a:r>
            <a:endParaRPr sz="2400">
              <a:latin typeface="Courier New"/>
              <a:ea typeface="Courier New"/>
              <a:cs typeface="Courier New"/>
              <a:sym typeface="Courier New"/>
            </a:endParaRPr>
          </a:p>
        </p:txBody>
      </p:sp>
      <p:sp>
        <p:nvSpPr>
          <p:cNvPr id="297" name="Google Shape;297;p37"/>
          <p:cNvSpPr txBox="1">
            <a:spLocks noGrp="1"/>
          </p:cNvSpPr>
          <p:nvPr>
            <p:ph type="body" idx="1"/>
          </p:nvPr>
        </p:nvSpPr>
        <p:spPr>
          <a:xfrm>
            <a:off x="290000" y="1686450"/>
            <a:ext cx="8368200" cy="2067900"/>
          </a:xfrm>
          <a:prstGeom prst="rect">
            <a:avLst/>
          </a:prstGeom>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SzPts val="1800"/>
              <a:buFont typeface="Courier New"/>
              <a:buChar char="❏"/>
            </a:pPr>
            <a:r>
              <a:rPr lang="el">
                <a:latin typeface="Courier New"/>
                <a:ea typeface="Courier New"/>
                <a:cs typeface="Courier New"/>
                <a:sym typeface="Courier New"/>
              </a:rPr>
              <a:t>Επανάληψη της έρευνας με ποιοτικά και ποσοτικά δεδομένα.</a:t>
            </a:r>
            <a:endParaRPr>
              <a:latin typeface="Courier New"/>
              <a:ea typeface="Courier New"/>
              <a:cs typeface="Courier New"/>
              <a:sym typeface="Courier New"/>
            </a:endParaRPr>
          </a:p>
          <a:p>
            <a:pPr marL="457200" lvl="0" indent="-342900" algn="l" rtl="0">
              <a:lnSpc>
                <a:spcPct val="150000"/>
              </a:lnSpc>
              <a:spcBef>
                <a:spcPts val="0"/>
              </a:spcBef>
              <a:spcAft>
                <a:spcPts val="0"/>
              </a:spcAft>
              <a:buSzPts val="1800"/>
              <a:buFont typeface="Courier New"/>
              <a:buChar char="❏"/>
            </a:pPr>
            <a:r>
              <a:rPr lang="el">
                <a:latin typeface="Courier New"/>
                <a:ea typeface="Courier New"/>
                <a:cs typeface="Courier New"/>
                <a:sym typeface="Courier New"/>
              </a:rPr>
              <a:t>Επέκταση του Ε.Υ. και λήψη ερευνητικών δεδομένων στο σύνολο των αδειών.</a:t>
            </a:r>
            <a:endParaRPr>
              <a:latin typeface="Courier New"/>
              <a:ea typeface="Courier New"/>
              <a:cs typeface="Courier New"/>
              <a:sym typeface="Courier New"/>
            </a:endParaRPr>
          </a:p>
          <a:p>
            <a:pPr marL="457200" lvl="0" indent="-342900" algn="l" rtl="0">
              <a:lnSpc>
                <a:spcPct val="150000"/>
              </a:lnSpc>
              <a:spcBef>
                <a:spcPts val="0"/>
              </a:spcBef>
              <a:spcAft>
                <a:spcPts val="0"/>
              </a:spcAft>
              <a:buSzPts val="1800"/>
              <a:buFont typeface="Courier New"/>
              <a:buChar char="❏"/>
            </a:pPr>
            <a:r>
              <a:rPr lang="el">
                <a:latin typeface="Courier New"/>
                <a:ea typeface="Courier New"/>
                <a:cs typeface="Courier New"/>
                <a:sym typeface="Courier New"/>
              </a:rPr>
              <a:t>Εφαρμογή της Εξαε επιμόρφωσης και σε άλλα διοικητικά θέματα.</a:t>
            </a:r>
            <a:endParaRPr>
              <a:latin typeface="Courier New"/>
              <a:ea typeface="Courier New"/>
              <a:cs typeface="Courier New"/>
              <a:sym typeface="Courier New"/>
            </a:endParaRPr>
          </a:p>
          <a:p>
            <a:pPr marL="0" lvl="0" indent="0" algn="l" rtl="0">
              <a:spcBef>
                <a:spcPts val="1600"/>
              </a:spcBef>
              <a:spcAft>
                <a:spcPts val="1600"/>
              </a:spcAft>
              <a:buNone/>
            </a:pPr>
            <a:endParaRPr>
              <a:latin typeface="Courier New"/>
              <a:ea typeface="Courier New"/>
              <a:cs typeface="Courier New"/>
              <a:sym typeface="Courier New"/>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3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 sz="2400">
                <a:latin typeface="Courier New"/>
                <a:ea typeface="Courier New"/>
                <a:cs typeface="Courier New"/>
                <a:sym typeface="Courier New"/>
              </a:rPr>
              <a:t>Προτάσεις και Μελλοντική έρευνα</a:t>
            </a:r>
            <a:endParaRPr sz="2400">
              <a:latin typeface="Courier New"/>
              <a:ea typeface="Courier New"/>
              <a:cs typeface="Courier New"/>
              <a:sym typeface="Courier New"/>
            </a:endParaRPr>
          </a:p>
        </p:txBody>
      </p:sp>
      <p:sp>
        <p:nvSpPr>
          <p:cNvPr id="303" name="Google Shape;303;p38"/>
          <p:cNvSpPr txBox="1">
            <a:spLocks noGrp="1"/>
          </p:cNvSpPr>
          <p:nvPr>
            <p:ph type="body" idx="1"/>
          </p:nvPr>
        </p:nvSpPr>
        <p:spPr>
          <a:xfrm>
            <a:off x="236275" y="1458150"/>
            <a:ext cx="8368200" cy="3195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Εφαρμογή του συγκεκριμένου Επιμορφωτικού προγράμματος στο σύνολο των σχολικών μονάδων του Ν.Χανίων ή στον ευρύτερο ελλαδικό χώρο.</a:t>
            </a:r>
            <a:endParaRPr>
              <a:latin typeface="Courier New"/>
              <a:ea typeface="Courier New"/>
              <a:cs typeface="Courier New"/>
              <a:sym typeface="Courier New"/>
            </a:endParaRPr>
          </a:p>
          <a:p>
            <a:pPr marL="457200" lvl="0" indent="-342900" algn="l" rtl="0">
              <a:spcBef>
                <a:spcPts val="0"/>
              </a:spcBef>
              <a:spcAft>
                <a:spcPts val="0"/>
              </a:spcAft>
              <a:buSzPts val="1800"/>
              <a:buFont typeface="Courier New"/>
              <a:buChar char="❏"/>
            </a:pPr>
            <a:r>
              <a:rPr lang="el">
                <a:latin typeface="Courier New"/>
                <a:ea typeface="Courier New"/>
                <a:cs typeface="Courier New"/>
                <a:sym typeface="Courier New"/>
              </a:rPr>
              <a:t>Λήψη δεδομένων ανά κατηγορία π.χ. μόνιμοι-αναπληρωτές εκπαιδευτικοί(βάσει εμπειρίας), Ολιγοθέσια- Πολυθέσια σχολεία. </a:t>
            </a:r>
            <a:endParaRPr>
              <a:latin typeface="Courier New"/>
              <a:ea typeface="Courier New"/>
              <a:cs typeface="Courier New"/>
              <a:sym typeface="Courier New"/>
            </a:endParaRPr>
          </a:p>
          <a:p>
            <a:pPr marL="457200" lvl="0" indent="-342900" algn="l" rtl="0">
              <a:lnSpc>
                <a:spcPct val="150000"/>
              </a:lnSpc>
              <a:spcBef>
                <a:spcPts val="0"/>
              </a:spcBef>
              <a:spcAft>
                <a:spcPts val="0"/>
              </a:spcAft>
              <a:buSzPts val="1800"/>
              <a:buFont typeface="Courier New"/>
              <a:buChar char="❏"/>
            </a:pPr>
            <a:r>
              <a:rPr lang="el">
                <a:latin typeface="Courier New"/>
                <a:ea typeface="Courier New"/>
                <a:cs typeface="Courier New"/>
                <a:sym typeface="Courier New"/>
              </a:rPr>
              <a:t>Να διερευνηθεί εάν ο βαθμός εξοικείωσης με την χρήση των ΤΠΕ συμβάλλει στην πρόσληψη του περιεχομένου του συγκεκριμένου ΕΥ.</a:t>
            </a:r>
            <a:endParaRPr>
              <a:latin typeface="Courier New"/>
              <a:ea typeface="Courier New"/>
              <a:cs typeface="Courier New"/>
              <a:sym typeface="Courier New"/>
            </a:endParaRPr>
          </a:p>
          <a:p>
            <a:pPr marL="0" lvl="0" indent="0" algn="l" rtl="0">
              <a:spcBef>
                <a:spcPts val="1600"/>
              </a:spcBef>
              <a:spcAft>
                <a:spcPts val="1600"/>
              </a:spcAft>
              <a:buNone/>
            </a:pPr>
            <a:endParaRPr>
              <a:latin typeface="Courier New"/>
              <a:ea typeface="Courier New"/>
              <a:cs typeface="Courier New"/>
              <a:sym typeface="Courier New"/>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pic>
        <p:nvPicPr>
          <p:cNvPr id="308" name="Google Shape;308;p39"/>
          <p:cNvPicPr preferRelativeResize="0"/>
          <p:nvPr/>
        </p:nvPicPr>
        <p:blipFill>
          <a:blip r:embed="rId3">
            <a:alphaModFix/>
          </a:blip>
          <a:stretch>
            <a:fillRect/>
          </a:stretch>
        </p:blipFill>
        <p:spPr>
          <a:xfrm>
            <a:off x="2994775" y="391800"/>
            <a:ext cx="2777574" cy="2777574"/>
          </a:xfrm>
          <a:prstGeom prst="rect">
            <a:avLst/>
          </a:prstGeom>
          <a:noFill/>
          <a:ln>
            <a:noFill/>
          </a:ln>
        </p:spPr>
      </p:pic>
      <p:sp>
        <p:nvSpPr>
          <p:cNvPr id="309" name="Google Shape;309;p39"/>
          <p:cNvSpPr txBox="1"/>
          <p:nvPr/>
        </p:nvSpPr>
        <p:spPr>
          <a:xfrm>
            <a:off x="2027850" y="3545400"/>
            <a:ext cx="4861500" cy="1262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l" sz="1800">
                <a:solidFill>
                  <a:srgbClr val="FFFFFF"/>
                </a:solidFill>
                <a:latin typeface="Courier New"/>
                <a:ea typeface="Courier New"/>
                <a:cs typeface="Courier New"/>
                <a:sym typeface="Courier New"/>
              </a:rPr>
              <a:t>...</a:t>
            </a:r>
            <a:r>
              <a:rPr lang="el" sz="2400">
                <a:solidFill>
                  <a:srgbClr val="FFFFFF"/>
                </a:solidFill>
                <a:latin typeface="Courier New"/>
                <a:ea typeface="Courier New"/>
                <a:cs typeface="Courier New"/>
                <a:sym typeface="Courier New"/>
              </a:rPr>
              <a:t>για τον χρόνο σας !!!</a:t>
            </a:r>
            <a:endParaRPr sz="2400">
              <a:solidFill>
                <a:srgbClr val="FFFFFF"/>
              </a:solidFill>
              <a:latin typeface="Courier New"/>
              <a:ea typeface="Courier New"/>
              <a:cs typeface="Courier New"/>
              <a:sym typeface="Courier New"/>
            </a:endParaRPr>
          </a:p>
          <a:p>
            <a:pPr marL="0" lvl="0" indent="0" algn="ctr" rtl="0">
              <a:spcBef>
                <a:spcPts val="0"/>
              </a:spcBef>
              <a:spcAft>
                <a:spcPts val="0"/>
              </a:spcAft>
              <a:buNone/>
            </a:pPr>
            <a:r>
              <a:rPr lang="el" sz="2400">
                <a:solidFill>
                  <a:srgbClr val="FFFFFF"/>
                </a:solidFill>
                <a:latin typeface="Courier New"/>
                <a:ea typeface="Courier New"/>
                <a:cs typeface="Courier New"/>
                <a:sym typeface="Courier New"/>
              </a:rPr>
              <a:t>Μαρκετάκη Αθηνά</a:t>
            </a:r>
            <a:endParaRPr sz="2400">
              <a:solidFill>
                <a:srgbClr val="FFFFFF"/>
              </a:solidFill>
              <a:latin typeface="Courier New"/>
              <a:ea typeface="Courier New"/>
              <a:cs typeface="Courier New"/>
              <a:sym typeface="Courier New"/>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914400" lvl="0" indent="457200" algn="l" rtl="0">
              <a:spcBef>
                <a:spcPts val="0"/>
              </a:spcBef>
              <a:spcAft>
                <a:spcPts val="0"/>
              </a:spcAft>
              <a:buNone/>
            </a:pPr>
            <a:r>
              <a:rPr lang="el" sz="2400" u="sng">
                <a:solidFill>
                  <a:srgbClr val="FFFFFF"/>
                </a:solidFill>
                <a:latin typeface="Courier New"/>
                <a:ea typeface="Courier New"/>
                <a:cs typeface="Courier New"/>
                <a:sym typeface="Courier New"/>
              </a:rPr>
              <a:t>Επιμέρους στόχοι της εργασίας 2/2</a:t>
            </a:r>
            <a:endParaRPr>
              <a:solidFill>
                <a:srgbClr val="FFFFFF"/>
              </a:solidFill>
            </a:endParaRPr>
          </a:p>
        </p:txBody>
      </p:sp>
      <p:sp>
        <p:nvSpPr>
          <p:cNvPr id="79" name="Google Shape;79;p15"/>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000">
                <a:solidFill>
                  <a:srgbClr val="FFFFFF"/>
                </a:solidFill>
                <a:latin typeface="Courier New"/>
                <a:ea typeface="Courier New"/>
                <a:cs typeface="Courier New"/>
                <a:sym typeface="Courier New"/>
              </a:rPr>
              <a:t>Επιμέρους στόχοι : </a:t>
            </a:r>
            <a:endParaRPr sz="2000">
              <a:solidFill>
                <a:srgbClr val="FFFFFF"/>
              </a:solidFill>
              <a:latin typeface="Courier New"/>
              <a:ea typeface="Courier New"/>
              <a:cs typeface="Courier New"/>
              <a:sym typeface="Courier New"/>
            </a:endParaRPr>
          </a:p>
          <a:p>
            <a:pPr marL="457200" lvl="0" indent="-355600" algn="just" rtl="0">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 Να διερευνηθούν οι ανάγκες επιμόρφωσης.</a:t>
            </a:r>
            <a:endParaRPr sz="2000">
              <a:solidFill>
                <a:srgbClr val="FFFFFF"/>
              </a:solidFill>
              <a:latin typeface="Courier New"/>
              <a:ea typeface="Courier New"/>
              <a:cs typeface="Courier New"/>
              <a:sym typeface="Courier New"/>
            </a:endParaRPr>
          </a:p>
          <a:p>
            <a:pPr marL="457200" lvl="0" indent="-355600" algn="just" rtl="0">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 Να διερευνηθούν οι απόψεις των συμμετεχόντων για την αποτελεσματικότητα του Εκπαιδευτικού Υλικού</a:t>
            </a:r>
            <a:endParaRPr sz="2000">
              <a:solidFill>
                <a:srgbClr val="FFFFFF"/>
              </a:solidFill>
              <a:latin typeface="Courier New"/>
              <a:ea typeface="Courier New"/>
              <a:cs typeface="Courier New"/>
              <a:sym typeface="Courier New"/>
            </a:endParaRPr>
          </a:p>
          <a:p>
            <a:pPr marL="457200" lvl="0" indent="-355600" algn="just" rtl="0">
              <a:spcBef>
                <a:spcPts val="0"/>
              </a:spcBef>
              <a:spcAft>
                <a:spcPts val="0"/>
              </a:spcAft>
              <a:buClr>
                <a:srgbClr val="FFFFFF"/>
              </a:buClr>
              <a:buSzPts val="2000"/>
              <a:buFont typeface="Courier New"/>
              <a:buChar char="❏"/>
            </a:pPr>
            <a:r>
              <a:rPr lang="el" sz="2000">
                <a:solidFill>
                  <a:srgbClr val="FFFFFF"/>
                </a:solidFill>
                <a:latin typeface="Courier New"/>
                <a:ea typeface="Courier New"/>
                <a:cs typeface="Courier New"/>
                <a:sym typeface="Courier New"/>
              </a:rPr>
              <a:t> Να δημιουργηθεί ένα οδηγός για την νομοθεσία και την διαδικασία έκδοσης των αδειών, μονίμων και αναπληρωτών εκπαιδευτικών.</a:t>
            </a:r>
            <a:endParaRPr sz="2000">
              <a:solidFill>
                <a:srgbClr val="FFFFFF"/>
              </a:solidFill>
              <a:latin typeface="Courier New"/>
              <a:ea typeface="Courier New"/>
              <a:cs typeface="Courier New"/>
              <a:sym typeface="Courier New"/>
            </a:endParaRPr>
          </a:p>
          <a:p>
            <a:pPr marL="0" lvl="0" indent="0" algn="l" rtl="0">
              <a:spcBef>
                <a:spcPts val="0"/>
              </a:spcBef>
              <a:spcAft>
                <a:spcPts val="1600"/>
              </a:spcAft>
              <a:buNone/>
            </a:pPr>
            <a:endParaRPr sz="200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914400" lvl="0" indent="457200" algn="l" rtl="0">
              <a:spcBef>
                <a:spcPts val="0"/>
              </a:spcBef>
              <a:spcAft>
                <a:spcPts val="0"/>
              </a:spcAft>
              <a:buNone/>
            </a:pPr>
            <a:r>
              <a:rPr lang="el" sz="2800" u="sng">
                <a:solidFill>
                  <a:srgbClr val="FFFFFF"/>
                </a:solidFill>
                <a:latin typeface="Courier New"/>
                <a:ea typeface="Courier New"/>
                <a:cs typeface="Courier New"/>
                <a:sym typeface="Courier New"/>
              </a:rPr>
              <a:t>Συνεισφορά της εργασίας 1/1 </a:t>
            </a:r>
            <a:endParaRPr>
              <a:solidFill>
                <a:srgbClr val="FFFFFF"/>
              </a:solidFill>
            </a:endParaRPr>
          </a:p>
        </p:txBody>
      </p:sp>
      <p:sp>
        <p:nvSpPr>
          <p:cNvPr id="85" name="Google Shape;85;p16"/>
          <p:cNvSpPr txBox="1">
            <a:spLocks noGrp="1"/>
          </p:cNvSpPr>
          <p:nvPr>
            <p:ph type="body" idx="1"/>
          </p:nvPr>
        </p:nvSpPr>
        <p:spPr>
          <a:xfrm>
            <a:off x="213325" y="1144125"/>
            <a:ext cx="39999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000" u="sng" dirty="0">
                <a:solidFill>
                  <a:srgbClr val="FFFFFF"/>
                </a:solidFill>
                <a:latin typeface="Courier New"/>
                <a:ea typeface="Courier New"/>
                <a:cs typeface="Courier New"/>
                <a:sym typeface="Courier New"/>
              </a:rPr>
              <a:t>Εκπαιδευτική κοινότητα</a:t>
            </a:r>
            <a:endParaRPr sz="2000" u="sng" dirty="0">
              <a:solidFill>
                <a:srgbClr val="FFFFFF"/>
              </a:solidFill>
              <a:latin typeface="Courier New"/>
              <a:ea typeface="Courier New"/>
              <a:cs typeface="Courier New"/>
              <a:sym typeface="Courier New"/>
            </a:endParaRPr>
          </a:p>
          <a:p>
            <a:pPr marL="457200" lvl="0" indent="-355600" algn="l" rtl="0">
              <a:spcBef>
                <a:spcPts val="0"/>
              </a:spcBef>
              <a:spcAft>
                <a:spcPts val="0"/>
              </a:spcAft>
              <a:buClr>
                <a:srgbClr val="FFFFFF"/>
              </a:buClr>
              <a:buSzPts val="2000"/>
              <a:buFont typeface="Courier New"/>
              <a:buChar char="❏"/>
            </a:pPr>
            <a:r>
              <a:rPr lang="el" sz="2000" dirty="0">
                <a:solidFill>
                  <a:srgbClr val="FFFFFF"/>
                </a:solidFill>
                <a:latin typeface="Courier New"/>
                <a:ea typeface="Courier New"/>
                <a:cs typeface="Courier New"/>
                <a:sym typeface="Courier New"/>
              </a:rPr>
              <a:t>Δημιουργήθηκε ένας οδηγός αδειών.</a:t>
            </a:r>
            <a:endParaRPr sz="2000" dirty="0">
              <a:solidFill>
                <a:srgbClr val="FFFFFF"/>
              </a:solidFill>
              <a:latin typeface="Courier New"/>
              <a:ea typeface="Courier New"/>
              <a:cs typeface="Courier New"/>
              <a:sym typeface="Courier New"/>
            </a:endParaRPr>
          </a:p>
          <a:p>
            <a:pPr marL="457200" lvl="0" indent="-355600" algn="l" rtl="0">
              <a:spcBef>
                <a:spcPts val="0"/>
              </a:spcBef>
              <a:spcAft>
                <a:spcPts val="0"/>
              </a:spcAft>
              <a:buClr>
                <a:srgbClr val="FFFFFF"/>
              </a:buClr>
              <a:buSzPts val="2000"/>
              <a:buFont typeface="Courier New"/>
              <a:buChar char="❏"/>
            </a:pPr>
            <a:r>
              <a:rPr lang="el" sz="2000" dirty="0">
                <a:solidFill>
                  <a:srgbClr val="FFFFFF"/>
                </a:solidFill>
                <a:latin typeface="Courier New"/>
                <a:ea typeface="Courier New"/>
                <a:cs typeface="Courier New"/>
                <a:sym typeface="Courier New"/>
              </a:rPr>
              <a:t>Αναφέρθηκαν τρόποι αρχειοθέτησης.</a:t>
            </a:r>
            <a:endParaRPr sz="2000" dirty="0">
              <a:solidFill>
                <a:srgbClr val="FFFFFF"/>
              </a:solidFill>
              <a:latin typeface="Courier New"/>
              <a:ea typeface="Courier New"/>
              <a:cs typeface="Courier New"/>
              <a:sym typeface="Courier New"/>
            </a:endParaRPr>
          </a:p>
          <a:p>
            <a:pPr marL="457200" lvl="0" indent="-355600" algn="l" rtl="0">
              <a:spcBef>
                <a:spcPts val="0"/>
              </a:spcBef>
              <a:spcAft>
                <a:spcPts val="0"/>
              </a:spcAft>
              <a:buClr>
                <a:srgbClr val="FFFFFF"/>
              </a:buClr>
              <a:buSzPts val="2000"/>
              <a:buFont typeface="Courier New"/>
              <a:buChar char="❏"/>
            </a:pPr>
            <a:r>
              <a:rPr lang="el-GR" sz="2000" dirty="0" smtClean="0">
                <a:solidFill>
                  <a:srgbClr val="FFFFFF"/>
                </a:solidFill>
                <a:latin typeface="Courier New"/>
                <a:ea typeface="Courier New"/>
                <a:cs typeface="Courier New"/>
                <a:sym typeface="Courier New"/>
              </a:rPr>
              <a:t>Παρουσιάστηκαν μελέτες περίπτωσης.</a:t>
            </a:r>
            <a:endParaRPr sz="2000" dirty="0">
              <a:solidFill>
                <a:srgbClr val="FFFFFF"/>
              </a:solidFill>
              <a:latin typeface="Courier New"/>
              <a:ea typeface="Courier New"/>
              <a:cs typeface="Courier New"/>
              <a:sym typeface="Courier New"/>
            </a:endParaRPr>
          </a:p>
          <a:p>
            <a:pPr marL="457200" lvl="0" indent="-355600" algn="l" rtl="0">
              <a:spcBef>
                <a:spcPts val="0"/>
              </a:spcBef>
              <a:spcAft>
                <a:spcPts val="0"/>
              </a:spcAft>
              <a:buClr>
                <a:srgbClr val="FFFFFF"/>
              </a:buClr>
              <a:buSzPts val="2000"/>
              <a:buFont typeface="Courier New"/>
              <a:buChar char="❏"/>
            </a:pPr>
            <a:r>
              <a:rPr lang="el" sz="2000" dirty="0" smtClean="0">
                <a:solidFill>
                  <a:srgbClr val="FFFFFF"/>
                </a:solidFill>
                <a:latin typeface="Courier New"/>
                <a:ea typeface="Courier New"/>
                <a:cs typeface="Courier New"/>
                <a:sym typeface="Courier New"/>
              </a:rPr>
              <a:t>Υλοποιήθκε ένας οδηγός καταχώρισης αδειών </a:t>
            </a:r>
            <a:r>
              <a:rPr lang="el" sz="2000" dirty="0">
                <a:solidFill>
                  <a:srgbClr val="FFFFFF"/>
                </a:solidFill>
                <a:latin typeface="Courier New"/>
                <a:ea typeface="Courier New"/>
                <a:cs typeface="Courier New"/>
                <a:sym typeface="Courier New"/>
              </a:rPr>
              <a:t>στο mySchool.</a:t>
            </a:r>
            <a:endParaRPr sz="2000" dirty="0">
              <a:solidFill>
                <a:srgbClr val="FFFFFF"/>
              </a:solidFill>
              <a:latin typeface="Courier New"/>
              <a:ea typeface="Courier New"/>
              <a:cs typeface="Courier New"/>
              <a:sym typeface="Courier New"/>
            </a:endParaRPr>
          </a:p>
          <a:p>
            <a:pPr marL="0" lvl="0" indent="0" algn="l" rtl="0">
              <a:spcBef>
                <a:spcPts val="0"/>
              </a:spcBef>
              <a:spcAft>
                <a:spcPts val="1600"/>
              </a:spcAft>
              <a:buNone/>
            </a:pPr>
            <a:endParaRPr sz="2000" dirty="0">
              <a:solidFill>
                <a:srgbClr val="FFFFFF"/>
              </a:solidFill>
            </a:endParaRPr>
          </a:p>
        </p:txBody>
      </p:sp>
      <p:sp>
        <p:nvSpPr>
          <p:cNvPr id="86" name="Google Shape;86;p16"/>
          <p:cNvSpPr txBox="1">
            <a:spLocks noGrp="1"/>
          </p:cNvSpPr>
          <p:nvPr>
            <p:ph type="body" idx="2"/>
          </p:nvPr>
        </p:nvSpPr>
        <p:spPr>
          <a:xfrm>
            <a:off x="4136400" y="1144125"/>
            <a:ext cx="5007600" cy="3553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000" u="sng" dirty="0">
                <a:solidFill>
                  <a:srgbClr val="FFFFFF"/>
                </a:solidFill>
                <a:latin typeface="Courier New"/>
                <a:ea typeface="Courier New"/>
                <a:cs typeface="Courier New"/>
                <a:sym typeface="Courier New"/>
              </a:rPr>
              <a:t>Επιστημονική κοινότητα</a:t>
            </a:r>
            <a:endParaRPr sz="2000" u="sng" dirty="0">
              <a:solidFill>
                <a:srgbClr val="FFFFFF"/>
              </a:solidFill>
              <a:latin typeface="Courier New"/>
              <a:ea typeface="Courier New"/>
              <a:cs typeface="Courier New"/>
              <a:sym typeface="Courier New"/>
            </a:endParaRPr>
          </a:p>
          <a:p>
            <a:pPr marL="457200" lvl="0" indent="-355600" algn="l" rtl="0">
              <a:spcBef>
                <a:spcPts val="0"/>
              </a:spcBef>
              <a:spcAft>
                <a:spcPts val="0"/>
              </a:spcAft>
              <a:buClr>
                <a:srgbClr val="FFFFFF"/>
              </a:buClr>
              <a:buSzPts val="2000"/>
              <a:buFont typeface="Courier New"/>
              <a:buChar char="❏"/>
            </a:pPr>
            <a:r>
              <a:rPr lang="el" sz="2000" dirty="0">
                <a:solidFill>
                  <a:srgbClr val="FFFFFF"/>
                </a:solidFill>
                <a:latin typeface="Courier New"/>
                <a:ea typeface="Courier New"/>
                <a:cs typeface="Courier New"/>
                <a:sym typeface="Courier New"/>
              </a:rPr>
              <a:t>Διερευνήθηκε η αποτελεσματικότητα ενός εκπαιδευτικού υλικού δομημένο με την μέθοδο της Εξαε. </a:t>
            </a:r>
            <a:endParaRPr sz="2000" dirty="0">
              <a:solidFill>
                <a:srgbClr val="FFFFFF"/>
              </a:solidFill>
              <a:latin typeface="Courier New"/>
              <a:ea typeface="Courier New"/>
              <a:cs typeface="Courier New"/>
              <a:sym typeface="Courier New"/>
            </a:endParaRPr>
          </a:p>
          <a:p>
            <a:pPr marL="457200" lvl="0" indent="-355600" algn="l" rtl="0">
              <a:spcBef>
                <a:spcPts val="0"/>
              </a:spcBef>
              <a:spcAft>
                <a:spcPts val="0"/>
              </a:spcAft>
              <a:buClr>
                <a:srgbClr val="FFFFFF"/>
              </a:buClr>
              <a:buSzPts val="2000"/>
              <a:buFont typeface="Courier New"/>
              <a:buChar char="❏"/>
            </a:pPr>
            <a:r>
              <a:rPr lang="el" sz="2000" dirty="0" smtClean="0">
                <a:solidFill>
                  <a:srgbClr val="FFFFFF"/>
                </a:solidFill>
                <a:latin typeface="Courier New"/>
                <a:ea typeface="Courier New"/>
                <a:cs typeface="Courier New"/>
                <a:sym typeface="Courier New"/>
              </a:rPr>
              <a:t>Διερευνήθηκε </a:t>
            </a:r>
            <a:r>
              <a:rPr lang="el" sz="2000" dirty="0">
                <a:solidFill>
                  <a:srgbClr val="FFFFFF"/>
                </a:solidFill>
                <a:latin typeface="Courier New"/>
                <a:ea typeface="Courier New"/>
                <a:cs typeface="Courier New"/>
                <a:sym typeface="Courier New"/>
              </a:rPr>
              <a:t>η κάλυψη των αναγκών των επιμορφούμενων, αφού δεν υπήρξαν στο παρελθόν σχετικά ευρήματα στο Νομό Χανίων. </a:t>
            </a:r>
            <a:endParaRPr sz="2000" dirty="0">
              <a:solidFill>
                <a:srgbClr val="FFFFFF"/>
              </a:solidFill>
              <a:latin typeface="Courier New"/>
              <a:ea typeface="Courier New"/>
              <a:cs typeface="Courier New"/>
              <a:sym typeface="Courier New"/>
            </a:endParaRPr>
          </a:p>
          <a:p>
            <a:pPr marL="0" lvl="0" indent="0" algn="l" rtl="0">
              <a:spcBef>
                <a:spcPts val="0"/>
              </a:spcBef>
              <a:spcAft>
                <a:spcPts val="1600"/>
              </a:spcAft>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p:nvPr/>
        </p:nvSpPr>
        <p:spPr>
          <a:xfrm>
            <a:off x="510325" y="1007225"/>
            <a:ext cx="8366700" cy="3679800"/>
          </a:xfrm>
          <a:prstGeom prst="rect">
            <a:avLst/>
          </a:prstGeom>
          <a:noFill/>
          <a:ln>
            <a:noFill/>
          </a:ln>
        </p:spPr>
        <p:txBody>
          <a:bodyPr spcFirstLastPara="1" wrap="square" lIns="91425" tIns="91425" rIns="91425" bIns="91425" anchor="t" anchorCtr="0">
            <a:noAutofit/>
          </a:bodyPr>
          <a:lstStyle/>
          <a:p>
            <a:pPr marL="457200" lvl="0" indent="-368300" algn="just" rtl="0">
              <a:lnSpc>
                <a:spcPct val="150000"/>
              </a:lnSpc>
              <a:spcBef>
                <a:spcPts val="0"/>
              </a:spcBef>
              <a:spcAft>
                <a:spcPts val="0"/>
              </a:spcAft>
              <a:buClr>
                <a:srgbClr val="FFFFFF"/>
              </a:buClr>
              <a:buSzPts val="2200"/>
              <a:buFont typeface="Courier New"/>
              <a:buChar char="❏"/>
            </a:pPr>
            <a:r>
              <a:rPr lang="el" sz="2200" dirty="0" smtClean="0">
                <a:solidFill>
                  <a:srgbClr val="FFFFFF"/>
                </a:solidFill>
                <a:latin typeface="Courier New"/>
                <a:ea typeface="Courier New"/>
                <a:cs typeface="Courier New"/>
                <a:sym typeface="Courier New"/>
              </a:rPr>
              <a:t>Ποιες </a:t>
            </a:r>
            <a:r>
              <a:rPr lang="el" sz="2200" dirty="0">
                <a:solidFill>
                  <a:srgbClr val="FFFFFF"/>
                </a:solidFill>
                <a:latin typeface="Courier New"/>
                <a:ea typeface="Courier New"/>
                <a:cs typeface="Courier New"/>
                <a:sym typeface="Courier New"/>
              </a:rPr>
              <a:t>είναι οι απόψεις των συμμετεχόντων για την Εξ αποστάσεως εκπαίδευση;</a:t>
            </a:r>
            <a:endParaRPr sz="2200" dirty="0">
              <a:solidFill>
                <a:srgbClr val="FFFFFF"/>
              </a:solidFill>
              <a:latin typeface="Courier New"/>
              <a:ea typeface="Courier New"/>
              <a:cs typeface="Courier New"/>
              <a:sym typeface="Courier New"/>
            </a:endParaRPr>
          </a:p>
          <a:p>
            <a:pPr marL="457200" lvl="0" indent="-368300" algn="just" rtl="0">
              <a:lnSpc>
                <a:spcPct val="150000"/>
              </a:lnSpc>
              <a:spcBef>
                <a:spcPts val="0"/>
              </a:spcBef>
              <a:spcAft>
                <a:spcPts val="0"/>
              </a:spcAft>
              <a:buClr>
                <a:srgbClr val="FFFFFF"/>
              </a:buClr>
              <a:buSzPts val="2200"/>
              <a:buFont typeface="Courier New"/>
              <a:buChar char="❏"/>
            </a:pPr>
            <a:r>
              <a:rPr lang="el" sz="2200" dirty="0">
                <a:solidFill>
                  <a:srgbClr val="FFFFFF"/>
                </a:solidFill>
                <a:latin typeface="Courier New"/>
                <a:ea typeface="Courier New"/>
                <a:cs typeface="Courier New"/>
                <a:sym typeface="Courier New"/>
              </a:rPr>
              <a:t>Ποιες είναι οι απόψεις των συμμετεχόντων για το συνολικό περιβάλλον επιμόρφωσης;</a:t>
            </a:r>
            <a:endParaRPr sz="2200" dirty="0">
              <a:solidFill>
                <a:srgbClr val="FFFFFF"/>
              </a:solidFill>
              <a:latin typeface="Courier New"/>
              <a:ea typeface="Courier New"/>
              <a:cs typeface="Courier New"/>
              <a:sym typeface="Courier New"/>
            </a:endParaRPr>
          </a:p>
          <a:p>
            <a:pPr marL="457200" lvl="0" indent="-368300" algn="just" rtl="0">
              <a:lnSpc>
                <a:spcPct val="150000"/>
              </a:lnSpc>
              <a:spcBef>
                <a:spcPts val="0"/>
              </a:spcBef>
              <a:spcAft>
                <a:spcPts val="0"/>
              </a:spcAft>
              <a:buClr>
                <a:srgbClr val="FFFFFF"/>
              </a:buClr>
              <a:buSzPts val="2200"/>
              <a:buFont typeface="Courier New"/>
              <a:buChar char="❏"/>
            </a:pPr>
            <a:r>
              <a:rPr lang="el" sz="2200" dirty="0" smtClean="0">
                <a:solidFill>
                  <a:srgbClr val="FFFFFF"/>
                </a:solidFill>
                <a:latin typeface="Courier New"/>
                <a:ea typeface="Courier New"/>
                <a:cs typeface="Courier New"/>
                <a:sym typeface="Courier New"/>
              </a:rPr>
              <a:t>Ποιες είναι οι απόψεις των συμμετεχόντων για την αποτελεσματικότητα του εκπαιδευτικού υλικού;</a:t>
            </a:r>
            <a:endParaRPr sz="2200" dirty="0" smtClean="0">
              <a:solidFill>
                <a:srgbClr val="FFFFFF"/>
              </a:solidFill>
              <a:latin typeface="Courier New"/>
              <a:ea typeface="Courier New"/>
              <a:cs typeface="Courier New"/>
              <a:sym typeface="Courier New"/>
            </a:endParaRPr>
          </a:p>
          <a:p>
            <a:pPr marL="457200" lvl="0" indent="0" algn="just" rtl="0">
              <a:lnSpc>
                <a:spcPct val="115000"/>
              </a:lnSpc>
              <a:spcBef>
                <a:spcPts val="0"/>
              </a:spcBef>
              <a:spcAft>
                <a:spcPts val="0"/>
              </a:spcAft>
              <a:buNone/>
            </a:pPr>
            <a:endParaRPr sz="2400" dirty="0">
              <a:latin typeface="Courier New"/>
              <a:ea typeface="Courier New"/>
              <a:cs typeface="Courier New"/>
              <a:sym typeface="Courier New"/>
            </a:endParaRPr>
          </a:p>
        </p:txBody>
      </p:sp>
      <p:sp>
        <p:nvSpPr>
          <p:cNvPr id="92" name="Google Shape;92;p17"/>
          <p:cNvSpPr txBox="1"/>
          <p:nvPr/>
        </p:nvSpPr>
        <p:spPr>
          <a:xfrm>
            <a:off x="2363575" y="322300"/>
            <a:ext cx="4982400" cy="60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l" sz="2400">
                <a:solidFill>
                  <a:srgbClr val="FFFFFF"/>
                </a:solidFill>
                <a:latin typeface="Courier New"/>
                <a:ea typeface="Courier New"/>
                <a:cs typeface="Courier New"/>
                <a:sym typeface="Courier New"/>
              </a:rPr>
              <a:t>Ερευνητικά ερωτήματα 1/1</a:t>
            </a:r>
            <a:endParaRPr sz="2400">
              <a:solidFill>
                <a:srgbClr val="FFFFFF"/>
              </a:solidFill>
              <a:latin typeface="Courier New"/>
              <a:ea typeface="Courier New"/>
              <a:cs typeface="Courier New"/>
              <a:sym typeface="Courier New"/>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ctrTitle"/>
          </p:nvPr>
        </p:nvSpPr>
        <p:spPr>
          <a:xfrm>
            <a:off x="1734025" y="745750"/>
            <a:ext cx="5783400" cy="54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l" sz="3000" u="sng">
                <a:solidFill>
                  <a:srgbClr val="FFFFFF"/>
                </a:solidFill>
                <a:latin typeface="Courier New"/>
                <a:ea typeface="Courier New"/>
                <a:cs typeface="Courier New"/>
                <a:sym typeface="Courier New"/>
              </a:rPr>
              <a:t>Δομή παρουσίασης 1/1</a:t>
            </a:r>
            <a:endParaRPr sz="3000">
              <a:solidFill>
                <a:srgbClr val="FFFFFF"/>
              </a:solidFill>
            </a:endParaRPr>
          </a:p>
        </p:txBody>
      </p:sp>
      <p:sp>
        <p:nvSpPr>
          <p:cNvPr id="98" name="Google Shape;98;p18"/>
          <p:cNvSpPr txBox="1">
            <a:spLocks noGrp="1"/>
          </p:cNvSpPr>
          <p:nvPr>
            <p:ph type="subTitle" idx="1"/>
          </p:nvPr>
        </p:nvSpPr>
        <p:spPr>
          <a:xfrm>
            <a:off x="1680300" y="3049450"/>
            <a:ext cx="1690500" cy="8316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l" sz="2000">
                <a:solidFill>
                  <a:srgbClr val="FFFFFF"/>
                </a:solidFill>
                <a:latin typeface="Courier New"/>
                <a:ea typeface="Courier New"/>
                <a:cs typeface="Courier New"/>
                <a:sym typeface="Courier New"/>
              </a:rPr>
              <a:t>Θεωρητικό πλαίσιο</a:t>
            </a:r>
            <a:endParaRPr sz="2000">
              <a:solidFill>
                <a:srgbClr val="FFFFFF"/>
              </a:solidFill>
              <a:latin typeface="Courier New"/>
              <a:ea typeface="Courier New"/>
              <a:cs typeface="Courier New"/>
              <a:sym typeface="Courier New"/>
            </a:endParaRPr>
          </a:p>
          <a:p>
            <a:pPr marL="0" lvl="0" indent="0" algn="ctr" rtl="0">
              <a:spcBef>
                <a:spcPts val="0"/>
              </a:spcBef>
              <a:spcAft>
                <a:spcPts val="0"/>
              </a:spcAft>
              <a:buNone/>
            </a:pPr>
            <a:endParaRPr/>
          </a:p>
        </p:txBody>
      </p:sp>
      <p:sp>
        <p:nvSpPr>
          <p:cNvPr id="99" name="Google Shape;99;p18"/>
          <p:cNvSpPr txBox="1"/>
          <p:nvPr/>
        </p:nvSpPr>
        <p:spPr>
          <a:xfrm>
            <a:off x="3600825" y="3088775"/>
            <a:ext cx="1945500" cy="7923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l" sz="2000">
                <a:solidFill>
                  <a:srgbClr val="FFFFFF"/>
                </a:solidFill>
                <a:latin typeface="Courier New"/>
                <a:ea typeface="Courier New"/>
                <a:cs typeface="Courier New"/>
                <a:sym typeface="Courier New"/>
              </a:rPr>
              <a:t>Σχεδιασμός Ε.Υ.</a:t>
            </a:r>
            <a:endParaRPr sz="20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a:latin typeface="Roboto"/>
              <a:ea typeface="Roboto"/>
              <a:cs typeface="Roboto"/>
              <a:sym typeface="Roboto"/>
            </a:endParaRPr>
          </a:p>
        </p:txBody>
      </p:sp>
      <p:sp>
        <p:nvSpPr>
          <p:cNvPr id="100" name="Google Shape;100;p18"/>
          <p:cNvSpPr txBox="1"/>
          <p:nvPr/>
        </p:nvSpPr>
        <p:spPr>
          <a:xfrm>
            <a:off x="6043275" y="3075350"/>
            <a:ext cx="1396800" cy="831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l" sz="2000">
                <a:solidFill>
                  <a:srgbClr val="FFFFFF"/>
                </a:solidFill>
                <a:latin typeface="Courier New"/>
                <a:ea typeface="Courier New"/>
                <a:cs typeface="Courier New"/>
                <a:sym typeface="Courier New"/>
              </a:rPr>
              <a:t>Έρευνα</a:t>
            </a:r>
            <a:endParaRPr sz="2000">
              <a:solidFill>
                <a:srgbClr val="FFFFFF"/>
              </a:solidFill>
              <a:latin typeface="Courier New"/>
              <a:ea typeface="Courier New"/>
              <a:cs typeface="Courier New"/>
              <a:sym typeface="Courier New"/>
            </a:endParaRPr>
          </a:p>
          <a:p>
            <a:pPr marL="0" lvl="0" indent="0" algn="l" rtl="0">
              <a:spcBef>
                <a:spcPts val="0"/>
              </a:spcBef>
              <a:spcAft>
                <a:spcPts val="0"/>
              </a:spcAft>
              <a:buNone/>
            </a:pPr>
            <a:endParaRPr>
              <a:latin typeface="Roboto"/>
              <a:ea typeface="Roboto"/>
              <a:cs typeface="Roboto"/>
              <a:sym typeface="Roboto"/>
            </a:endParaRPr>
          </a:p>
        </p:txBody>
      </p:sp>
      <p:pic>
        <p:nvPicPr>
          <p:cNvPr id="101" name="Google Shape;101;p18"/>
          <p:cNvPicPr preferRelativeResize="0"/>
          <p:nvPr/>
        </p:nvPicPr>
        <p:blipFill>
          <a:blip r:embed="rId3">
            <a:alphaModFix/>
          </a:blip>
          <a:stretch>
            <a:fillRect/>
          </a:stretch>
        </p:blipFill>
        <p:spPr>
          <a:xfrm>
            <a:off x="1987388" y="1710350"/>
            <a:ext cx="1076325" cy="790575"/>
          </a:xfrm>
          <a:prstGeom prst="rect">
            <a:avLst/>
          </a:prstGeom>
          <a:noFill/>
          <a:ln>
            <a:noFill/>
          </a:ln>
        </p:spPr>
      </p:pic>
      <p:pic>
        <p:nvPicPr>
          <p:cNvPr id="102" name="Google Shape;102;p18"/>
          <p:cNvPicPr preferRelativeResize="0"/>
          <p:nvPr/>
        </p:nvPicPr>
        <p:blipFill>
          <a:blip r:embed="rId4">
            <a:alphaModFix/>
          </a:blip>
          <a:stretch>
            <a:fillRect/>
          </a:stretch>
        </p:blipFill>
        <p:spPr>
          <a:xfrm>
            <a:off x="3818650" y="1710350"/>
            <a:ext cx="1162050" cy="790575"/>
          </a:xfrm>
          <a:prstGeom prst="rect">
            <a:avLst/>
          </a:prstGeom>
          <a:noFill/>
          <a:ln>
            <a:noFill/>
          </a:ln>
        </p:spPr>
      </p:pic>
      <p:pic>
        <p:nvPicPr>
          <p:cNvPr id="103" name="Google Shape;103;p18"/>
          <p:cNvPicPr preferRelativeResize="0"/>
          <p:nvPr/>
        </p:nvPicPr>
        <p:blipFill>
          <a:blip r:embed="rId5">
            <a:alphaModFix/>
          </a:blip>
          <a:stretch>
            <a:fillRect/>
          </a:stretch>
        </p:blipFill>
        <p:spPr>
          <a:xfrm>
            <a:off x="6155375" y="1724625"/>
            <a:ext cx="971550" cy="762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9"/>
          <p:cNvSpPr txBox="1">
            <a:spLocks noGrp="1"/>
          </p:cNvSpPr>
          <p:nvPr>
            <p:ph type="title"/>
          </p:nvPr>
        </p:nvSpPr>
        <p:spPr>
          <a:xfrm>
            <a:off x="387900" y="350575"/>
            <a:ext cx="8151900" cy="686100"/>
          </a:xfrm>
          <a:prstGeom prst="rect">
            <a:avLst/>
          </a:prstGeom>
        </p:spPr>
        <p:txBody>
          <a:bodyPr spcFirstLastPara="1" wrap="square" lIns="91425" tIns="91425" rIns="91425" bIns="91425" anchor="b" anchorCtr="0">
            <a:noAutofit/>
          </a:bodyPr>
          <a:lstStyle/>
          <a:p>
            <a:pPr marL="2286000" lvl="0" indent="0" algn="l" rtl="0">
              <a:spcBef>
                <a:spcPts val="0"/>
              </a:spcBef>
              <a:spcAft>
                <a:spcPts val="0"/>
              </a:spcAft>
              <a:buNone/>
            </a:pPr>
            <a:r>
              <a:rPr lang="el" sz="2400">
                <a:latin typeface="Courier New"/>
                <a:ea typeface="Courier New"/>
                <a:cs typeface="Courier New"/>
                <a:sym typeface="Courier New"/>
              </a:rPr>
              <a:t>Θεωρητικό πλαίσιο 1/3</a:t>
            </a:r>
            <a:endParaRPr sz="2400">
              <a:latin typeface="Courier New"/>
              <a:ea typeface="Courier New"/>
              <a:cs typeface="Courier New"/>
              <a:sym typeface="Courier New"/>
            </a:endParaRPr>
          </a:p>
        </p:txBody>
      </p:sp>
      <p:sp>
        <p:nvSpPr>
          <p:cNvPr id="109" name="Google Shape;109;p19"/>
          <p:cNvSpPr txBox="1">
            <a:spLocks noGrp="1"/>
          </p:cNvSpPr>
          <p:nvPr>
            <p:ph type="body" idx="1"/>
          </p:nvPr>
        </p:nvSpPr>
        <p:spPr>
          <a:xfrm>
            <a:off x="387900" y="1392575"/>
            <a:ext cx="5359800" cy="4869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SzPts val="2400"/>
              <a:buFont typeface="Courier New"/>
              <a:buChar char="❏"/>
            </a:pPr>
            <a:r>
              <a:rPr lang="el" sz="2400" u="sng">
                <a:latin typeface="Courier New"/>
                <a:ea typeface="Courier New"/>
                <a:cs typeface="Courier New"/>
                <a:sym typeface="Courier New"/>
              </a:rPr>
              <a:t>Εξ αποστάσεως εκπαίδευση</a:t>
            </a:r>
            <a:r>
              <a:rPr lang="el" sz="2400">
                <a:latin typeface="Courier New"/>
                <a:ea typeface="Courier New"/>
                <a:cs typeface="Courier New"/>
                <a:sym typeface="Courier New"/>
              </a:rPr>
              <a:t> </a:t>
            </a:r>
            <a:endParaRPr sz="2400">
              <a:latin typeface="Courier New"/>
              <a:ea typeface="Courier New"/>
              <a:cs typeface="Courier New"/>
              <a:sym typeface="Courier New"/>
            </a:endParaRPr>
          </a:p>
          <a:p>
            <a:pPr marL="0" lvl="0" indent="0" algn="l" rtl="0">
              <a:spcBef>
                <a:spcPts val="1600"/>
              </a:spcBef>
              <a:spcAft>
                <a:spcPts val="1600"/>
              </a:spcAft>
              <a:buNone/>
            </a:pPr>
            <a:endParaRPr sz="2400">
              <a:latin typeface="Courier New"/>
              <a:ea typeface="Courier New"/>
              <a:cs typeface="Courier New"/>
              <a:sym typeface="Courier New"/>
            </a:endParaRPr>
          </a:p>
        </p:txBody>
      </p:sp>
      <p:sp>
        <p:nvSpPr>
          <p:cNvPr id="110" name="Google Shape;110;p19"/>
          <p:cNvSpPr txBox="1"/>
          <p:nvPr/>
        </p:nvSpPr>
        <p:spPr>
          <a:xfrm>
            <a:off x="2144150" y="1078275"/>
            <a:ext cx="24900" cy="2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oboto"/>
              <a:ea typeface="Roboto"/>
              <a:cs typeface="Roboto"/>
              <a:sym typeface="Roboto"/>
            </a:endParaRPr>
          </a:p>
        </p:txBody>
      </p:sp>
      <p:sp>
        <p:nvSpPr>
          <p:cNvPr id="111" name="Google Shape;111;p19"/>
          <p:cNvSpPr txBox="1"/>
          <p:nvPr/>
        </p:nvSpPr>
        <p:spPr>
          <a:xfrm>
            <a:off x="495350" y="2357650"/>
            <a:ext cx="7399500" cy="1651800"/>
          </a:xfrm>
          <a:prstGeom prst="rect">
            <a:avLst/>
          </a:prstGeom>
          <a:noFill/>
          <a:ln>
            <a:noFill/>
          </a:ln>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Εννοιολογική οριοθέτηση</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Βασικές θεωρητικές προσεγγίσεις της Εξαε</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Μεθοδολογία και μορφές της Εξαε</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Ηλεκτρονική μάθηση</a:t>
            </a:r>
            <a:endParaRPr sz="1800">
              <a:solidFill>
                <a:srgbClr val="FFFFFF"/>
              </a:solidFill>
              <a:latin typeface="Courier New"/>
              <a:ea typeface="Courier New"/>
              <a:cs typeface="Courier New"/>
              <a:sym typeface="Courier New"/>
            </a:endParaRPr>
          </a:p>
        </p:txBody>
      </p:sp>
      <p:sp>
        <p:nvSpPr>
          <p:cNvPr id="112" name="Google Shape;112;p19"/>
          <p:cNvSpPr/>
          <p:nvPr/>
        </p:nvSpPr>
        <p:spPr>
          <a:xfrm>
            <a:off x="441625" y="2290550"/>
            <a:ext cx="7857900" cy="1651800"/>
          </a:xfrm>
          <a:prstGeom prst="roundRect">
            <a:avLst>
              <a:gd name="adj" fmla="val 16667"/>
            </a:avLst>
          </a:pr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457200" lvl="0" indent="-342900" algn="l" rtl="0">
              <a:spcBef>
                <a:spcPts val="0"/>
              </a:spcBef>
              <a:spcAft>
                <a:spcPts val="0"/>
              </a:spcAft>
              <a:buClr>
                <a:srgbClr val="0B5394"/>
              </a:buClr>
              <a:buSzPts val="1800"/>
              <a:buFont typeface="Courier New"/>
              <a:buChar char="❏"/>
            </a:pPr>
            <a:r>
              <a:rPr lang="el" sz="1800">
                <a:solidFill>
                  <a:srgbClr val="0B5394"/>
                </a:solidFill>
                <a:highlight>
                  <a:schemeClr val="lt2"/>
                </a:highlight>
                <a:latin typeface="Courier New"/>
                <a:ea typeface="Courier New"/>
                <a:cs typeface="Courier New"/>
                <a:sym typeface="Courier New"/>
              </a:rPr>
              <a:t>πολυδιάστατος και ποικιλόμορφος όρος</a:t>
            </a:r>
            <a:endParaRPr sz="1800">
              <a:solidFill>
                <a:srgbClr val="0B5394"/>
              </a:solidFill>
              <a:highlight>
                <a:schemeClr val="lt2"/>
              </a:highlight>
              <a:latin typeface="Courier New"/>
              <a:ea typeface="Courier New"/>
              <a:cs typeface="Courier New"/>
              <a:sym typeface="Courier New"/>
            </a:endParaRPr>
          </a:p>
          <a:p>
            <a:pPr marL="457200" lvl="0" indent="-342900" algn="l" rtl="0">
              <a:spcBef>
                <a:spcPts val="0"/>
              </a:spcBef>
              <a:spcAft>
                <a:spcPts val="0"/>
              </a:spcAft>
              <a:buClr>
                <a:srgbClr val="0B5394"/>
              </a:buClr>
              <a:buSzPts val="1800"/>
              <a:buFont typeface="Courier New"/>
              <a:buChar char="❏"/>
            </a:pPr>
            <a:r>
              <a:rPr lang="el" sz="1800">
                <a:solidFill>
                  <a:srgbClr val="0B5394"/>
                </a:solidFill>
                <a:highlight>
                  <a:schemeClr val="lt2"/>
                </a:highlight>
                <a:latin typeface="Courier New"/>
                <a:ea typeface="Courier New"/>
                <a:cs typeface="Courier New"/>
                <a:sym typeface="Courier New"/>
              </a:rPr>
              <a:t>«...είναι η εκπαίδευση που διδάσκει και ενεργοποιεί το μαθητή πώς να μαθαίνει μόνος του και πώς να λειτουργεί αυτόνομα προς μία ευρετική πορεία αυτομάθησης» (Λιοναράκης, 2005)</a:t>
            </a:r>
            <a:endParaRPr>
              <a:solidFill>
                <a:srgbClr val="0B5394"/>
              </a:solidFill>
              <a:highlight>
                <a:schemeClr val="lt2"/>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000"/>
                                          </p:stCondLst>
                                        </p:cTn>
                                        <p:tgtEl>
                                          <p:spTgt spid="1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387900" y="350575"/>
            <a:ext cx="8151900" cy="686100"/>
          </a:xfrm>
          <a:prstGeom prst="rect">
            <a:avLst/>
          </a:prstGeom>
        </p:spPr>
        <p:txBody>
          <a:bodyPr spcFirstLastPara="1" wrap="square" lIns="91425" tIns="91425" rIns="91425" bIns="91425" anchor="b" anchorCtr="0">
            <a:noAutofit/>
          </a:bodyPr>
          <a:lstStyle/>
          <a:p>
            <a:pPr marL="2286000" lvl="0" indent="0" algn="l" rtl="0">
              <a:spcBef>
                <a:spcPts val="0"/>
              </a:spcBef>
              <a:spcAft>
                <a:spcPts val="0"/>
              </a:spcAft>
              <a:buNone/>
            </a:pPr>
            <a:r>
              <a:rPr lang="el" sz="2400">
                <a:latin typeface="Courier New"/>
                <a:ea typeface="Courier New"/>
                <a:cs typeface="Courier New"/>
                <a:sym typeface="Courier New"/>
              </a:rPr>
              <a:t>Θεωρητικό πλαίσιο 2/3</a:t>
            </a:r>
            <a:endParaRPr sz="2400">
              <a:latin typeface="Courier New"/>
              <a:ea typeface="Courier New"/>
              <a:cs typeface="Courier New"/>
              <a:sym typeface="Courier New"/>
            </a:endParaRPr>
          </a:p>
        </p:txBody>
      </p:sp>
      <p:sp>
        <p:nvSpPr>
          <p:cNvPr id="118" name="Google Shape;118;p20"/>
          <p:cNvSpPr txBox="1">
            <a:spLocks noGrp="1"/>
          </p:cNvSpPr>
          <p:nvPr>
            <p:ph type="body" idx="1"/>
          </p:nvPr>
        </p:nvSpPr>
        <p:spPr>
          <a:xfrm>
            <a:off x="387900" y="664875"/>
            <a:ext cx="8368200" cy="6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400">
              <a:latin typeface="Courier New"/>
              <a:ea typeface="Courier New"/>
              <a:cs typeface="Courier New"/>
              <a:sym typeface="Courier New"/>
            </a:endParaRPr>
          </a:p>
          <a:p>
            <a:pPr marL="457200" lvl="0" indent="-381000" algn="l" rtl="0">
              <a:spcBef>
                <a:spcPts val="1600"/>
              </a:spcBef>
              <a:spcAft>
                <a:spcPts val="0"/>
              </a:spcAft>
              <a:buSzPts val="2400"/>
              <a:buFont typeface="Courier New"/>
              <a:buChar char="❏"/>
            </a:pPr>
            <a:r>
              <a:rPr lang="el" sz="2400" u="sng">
                <a:latin typeface="Courier New"/>
                <a:ea typeface="Courier New"/>
                <a:cs typeface="Courier New"/>
                <a:sym typeface="Courier New"/>
              </a:rPr>
              <a:t>Εκπαίδευση Ενηλίκων</a:t>
            </a:r>
            <a:endParaRPr sz="2400" u="sng">
              <a:latin typeface="Courier New"/>
              <a:ea typeface="Courier New"/>
              <a:cs typeface="Courier New"/>
              <a:sym typeface="Courier New"/>
            </a:endParaRPr>
          </a:p>
          <a:p>
            <a:pPr marL="0" lvl="0" indent="0" algn="l" rtl="0">
              <a:spcBef>
                <a:spcPts val="1600"/>
              </a:spcBef>
              <a:spcAft>
                <a:spcPts val="1600"/>
              </a:spcAft>
              <a:buNone/>
            </a:pPr>
            <a:endParaRPr sz="2400">
              <a:latin typeface="Courier New"/>
              <a:ea typeface="Courier New"/>
              <a:cs typeface="Courier New"/>
              <a:sym typeface="Courier New"/>
            </a:endParaRPr>
          </a:p>
        </p:txBody>
      </p:sp>
      <p:sp>
        <p:nvSpPr>
          <p:cNvPr id="119" name="Google Shape;119;p20"/>
          <p:cNvSpPr txBox="1"/>
          <p:nvPr/>
        </p:nvSpPr>
        <p:spPr>
          <a:xfrm>
            <a:off x="2144150" y="1078275"/>
            <a:ext cx="24900" cy="2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oboto"/>
              <a:ea typeface="Roboto"/>
              <a:cs typeface="Roboto"/>
              <a:sym typeface="Roboto"/>
            </a:endParaRPr>
          </a:p>
        </p:txBody>
      </p:sp>
      <p:sp>
        <p:nvSpPr>
          <p:cNvPr id="120" name="Google Shape;120;p20"/>
          <p:cNvSpPr txBox="1"/>
          <p:nvPr/>
        </p:nvSpPr>
        <p:spPr>
          <a:xfrm>
            <a:off x="537175" y="2068150"/>
            <a:ext cx="7386300" cy="2028000"/>
          </a:xfrm>
          <a:prstGeom prst="rect">
            <a:avLst/>
          </a:prstGeom>
          <a:noFill/>
          <a:ln>
            <a:noFill/>
          </a:ln>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Εννοιολογική οριοθέτηση της Εκπαίδευσης Ενηλίκων</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Θεωρίες Εκπαίδευσης Ενηλίκων</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Χαρακτηριστικά Ενήλικων Εκπαιδευόμενων</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Βασικές αρχές Εκπαίδευσης Ενηλίκων</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Η συμβολή της Εξαε στην Εκπαίδευση Ενηλίκων</a:t>
            </a:r>
            <a:endParaRPr sz="1800">
              <a:solidFill>
                <a:srgbClr val="FFFFFF"/>
              </a:solidFill>
              <a:latin typeface="Courier New"/>
              <a:ea typeface="Courier New"/>
              <a:cs typeface="Courier New"/>
              <a:sym typeface="Courier New"/>
            </a:endParaRPr>
          </a:p>
        </p:txBody>
      </p:sp>
      <p:sp>
        <p:nvSpPr>
          <p:cNvPr id="121" name="Google Shape;121;p20"/>
          <p:cNvSpPr/>
          <p:nvPr/>
        </p:nvSpPr>
        <p:spPr>
          <a:xfrm>
            <a:off x="523825" y="2142025"/>
            <a:ext cx="7413000" cy="20682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457200" lvl="0" indent="-342900" algn="l" rtl="0">
              <a:spcBef>
                <a:spcPts val="0"/>
              </a:spcBef>
              <a:spcAft>
                <a:spcPts val="0"/>
              </a:spcAft>
              <a:buClr>
                <a:srgbClr val="3D85C6"/>
              </a:buClr>
              <a:buSzPts val="1800"/>
              <a:buFont typeface="Courier New"/>
              <a:buChar char="❏"/>
            </a:pPr>
            <a:r>
              <a:rPr lang="el" sz="1800">
                <a:solidFill>
                  <a:srgbClr val="3D85C6"/>
                </a:solidFill>
                <a:latin typeface="Courier New"/>
                <a:ea typeface="Courier New"/>
                <a:cs typeface="Courier New"/>
                <a:sym typeface="Courier New"/>
              </a:rPr>
              <a:t>Ασαφές εννοιολογικό πλαίσιο αφού υπάρχει συνεχής εξέλιξη.(Rogers,1999)</a:t>
            </a:r>
            <a:endParaRPr sz="1800">
              <a:solidFill>
                <a:srgbClr val="3D85C6"/>
              </a:solidFill>
              <a:latin typeface="Courier New"/>
              <a:ea typeface="Courier New"/>
              <a:cs typeface="Courier New"/>
              <a:sym typeface="Courier New"/>
            </a:endParaRPr>
          </a:p>
          <a:p>
            <a:pPr marL="457200" lvl="0" indent="-342900" algn="l" rtl="0">
              <a:spcBef>
                <a:spcPts val="0"/>
              </a:spcBef>
              <a:spcAft>
                <a:spcPts val="0"/>
              </a:spcAft>
              <a:buClr>
                <a:srgbClr val="3D85C6"/>
              </a:buClr>
              <a:buSzPts val="1800"/>
              <a:buFont typeface="Courier New"/>
              <a:buChar char="❏"/>
            </a:pPr>
            <a:r>
              <a:rPr lang="el" sz="1800">
                <a:solidFill>
                  <a:srgbClr val="3D85C6"/>
                </a:solidFill>
                <a:latin typeface="Courier New"/>
                <a:ea typeface="Courier New"/>
                <a:cs typeface="Courier New"/>
                <a:sym typeface="Courier New"/>
              </a:rPr>
              <a:t>Δια βίου εκπαίδευση ενήλικων ατόμων που έχουν στόχο να αναπτυχθούν και να εξελιχθούν επαγγελματικά ή να κάνουν μια νέα αρχή στη ζωή τους… (Rogers)</a:t>
            </a:r>
            <a:endParaRPr sz="1800">
              <a:solidFill>
                <a:srgbClr val="3D85C6"/>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1000"/>
                                          </p:stCondLst>
                                        </p:cTn>
                                        <p:tgtEl>
                                          <p:spTgt spid="1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1"/>
          <p:cNvSpPr txBox="1">
            <a:spLocks noGrp="1"/>
          </p:cNvSpPr>
          <p:nvPr>
            <p:ph type="title"/>
          </p:nvPr>
        </p:nvSpPr>
        <p:spPr>
          <a:xfrm>
            <a:off x="387900" y="350575"/>
            <a:ext cx="8151900" cy="686100"/>
          </a:xfrm>
          <a:prstGeom prst="rect">
            <a:avLst/>
          </a:prstGeom>
        </p:spPr>
        <p:txBody>
          <a:bodyPr spcFirstLastPara="1" wrap="square" lIns="91425" tIns="91425" rIns="91425" bIns="91425" anchor="b" anchorCtr="0">
            <a:noAutofit/>
          </a:bodyPr>
          <a:lstStyle/>
          <a:p>
            <a:pPr marL="2286000" lvl="0" indent="0" algn="l" rtl="0">
              <a:spcBef>
                <a:spcPts val="0"/>
              </a:spcBef>
              <a:spcAft>
                <a:spcPts val="0"/>
              </a:spcAft>
              <a:buNone/>
            </a:pPr>
            <a:r>
              <a:rPr lang="el" sz="2400">
                <a:latin typeface="Courier New"/>
                <a:ea typeface="Courier New"/>
                <a:cs typeface="Courier New"/>
                <a:sym typeface="Courier New"/>
              </a:rPr>
              <a:t>Θεωρητικό πλαίσιο 3/3</a:t>
            </a:r>
            <a:endParaRPr sz="2400">
              <a:latin typeface="Courier New"/>
              <a:ea typeface="Courier New"/>
              <a:cs typeface="Courier New"/>
              <a:sym typeface="Courier New"/>
            </a:endParaRPr>
          </a:p>
        </p:txBody>
      </p:sp>
      <p:sp>
        <p:nvSpPr>
          <p:cNvPr id="127" name="Google Shape;127;p21"/>
          <p:cNvSpPr txBox="1">
            <a:spLocks noGrp="1"/>
          </p:cNvSpPr>
          <p:nvPr>
            <p:ph type="body" idx="1"/>
          </p:nvPr>
        </p:nvSpPr>
        <p:spPr>
          <a:xfrm>
            <a:off x="455050" y="799175"/>
            <a:ext cx="8368200" cy="6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400">
              <a:latin typeface="Courier New"/>
              <a:ea typeface="Courier New"/>
              <a:cs typeface="Courier New"/>
              <a:sym typeface="Courier New"/>
            </a:endParaRPr>
          </a:p>
          <a:p>
            <a:pPr marL="457200" lvl="0" indent="-381000" algn="l" rtl="0">
              <a:spcBef>
                <a:spcPts val="1600"/>
              </a:spcBef>
              <a:spcAft>
                <a:spcPts val="0"/>
              </a:spcAft>
              <a:buSzPts val="2400"/>
              <a:buFont typeface="Courier New"/>
              <a:buChar char="❏"/>
            </a:pPr>
            <a:r>
              <a:rPr lang="el" sz="2400" u="sng">
                <a:latin typeface="Courier New"/>
                <a:ea typeface="Courier New"/>
                <a:cs typeface="Courier New"/>
                <a:sym typeface="Courier New"/>
              </a:rPr>
              <a:t>Επιμόρφωση Στελεχών Εκπαίδευσης</a:t>
            </a:r>
            <a:endParaRPr sz="2400" u="sng">
              <a:latin typeface="Courier New"/>
              <a:ea typeface="Courier New"/>
              <a:cs typeface="Courier New"/>
              <a:sym typeface="Courier New"/>
            </a:endParaRPr>
          </a:p>
          <a:p>
            <a:pPr marL="0" lvl="0" indent="0" algn="l" rtl="0">
              <a:spcBef>
                <a:spcPts val="1600"/>
              </a:spcBef>
              <a:spcAft>
                <a:spcPts val="1600"/>
              </a:spcAft>
              <a:buNone/>
            </a:pPr>
            <a:endParaRPr sz="2400">
              <a:latin typeface="Courier New"/>
              <a:ea typeface="Courier New"/>
              <a:cs typeface="Courier New"/>
              <a:sym typeface="Courier New"/>
            </a:endParaRPr>
          </a:p>
        </p:txBody>
      </p:sp>
      <p:sp>
        <p:nvSpPr>
          <p:cNvPr id="128" name="Google Shape;128;p21"/>
          <p:cNvSpPr txBox="1"/>
          <p:nvPr/>
        </p:nvSpPr>
        <p:spPr>
          <a:xfrm>
            <a:off x="2144150" y="1078275"/>
            <a:ext cx="24900" cy="27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Roboto"/>
              <a:ea typeface="Roboto"/>
              <a:cs typeface="Roboto"/>
              <a:sym typeface="Roboto"/>
            </a:endParaRPr>
          </a:p>
        </p:txBody>
      </p:sp>
      <p:sp>
        <p:nvSpPr>
          <p:cNvPr id="129" name="Google Shape;129;p21"/>
          <p:cNvSpPr txBox="1"/>
          <p:nvPr/>
        </p:nvSpPr>
        <p:spPr>
          <a:xfrm>
            <a:off x="604325" y="2242725"/>
            <a:ext cx="7641300" cy="1450500"/>
          </a:xfrm>
          <a:prstGeom prst="rect">
            <a:avLst/>
          </a:prstGeom>
          <a:noFill/>
          <a:ln>
            <a:noFill/>
          </a:ln>
        </p:spPr>
        <p:txBody>
          <a:bodyPr spcFirstLastPara="1" wrap="square" lIns="91425" tIns="91425" rIns="91425" bIns="91425" anchor="t" anchorCtr="0">
            <a:noAutofit/>
          </a:bodyPr>
          <a:lstStyle/>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Ανάγκη επιμόρφωσης Στελεχών σχολικών μονάδων</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Εκπαίδευση Στελεχών στην Ελλάδα </a:t>
            </a:r>
            <a:endParaRPr sz="1800">
              <a:solidFill>
                <a:srgbClr val="FFFFFF"/>
              </a:solidFill>
              <a:latin typeface="Courier New"/>
              <a:ea typeface="Courier New"/>
              <a:cs typeface="Courier New"/>
              <a:sym typeface="Courier New"/>
            </a:endParaRPr>
          </a:p>
          <a:p>
            <a:pPr marL="457200" lvl="0" indent="-342900" algn="l" rtl="0">
              <a:lnSpc>
                <a:spcPct val="150000"/>
              </a:lnSpc>
              <a:spcBef>
                <a:spcPts val="0"/>
              </a:spcBef>
              <a:spcAft>
                <a:spcPts val="0"/>
              </a:spcAft>
              <a:buClr>
                <a:srgbClr val="FFFFFF"/>
              </a:buClr>
              <a:buSzPts val="1800"/>
              <a:buFont typeface="Courier New"/>
              <a:buChar char="❏"/>
            </a:pPr>
            <a:r>
              <a:rPr lang="el" sz="1800">
                <a:solidFill>
                  <a:srgbClr val="FFFFFF"/>
                </a:solidFill>
                <a:latin typeface="Courier New"/>
                <a:ea typeface="Courier New"/>
                <a:cs typeface="Courier New"/>
                <a:sym typeface="Courier New"/>
              </a:rPr>
              <a:t>Ανάγκες και προοπτικές για το μέλλον</a:t>
            </a:r>
            <a:endParaRPr sz="1800">
              <a:solidFill>
                <a:srgbClr val="FFFFFF"/>
              </a:solidFill>
              <a:latin typeface="Courier New"/>
              <a:ea typeface="Courier New"/>
              <a:cs typeface="Courier New"/>
              <a:sym typeface="Courier New"/>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1348</Words>
  <Application>Microsoft Office PowerPoint</Application>
  <PresentationFormat>Προβολή στην οθόνη (16:9)</PresentationFormat>
  <Paragraphs>164</Paragraphs>
  <Slides>25</Slides>
  <Notes>25</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25</vt:i4>
      </vt:variant>
    </vt:vector>
  </HeadingPairs>
  <TitlesOfParts>
    <vt:vector size="30" baseType="lpstr">
      <vt:lpstr>Arial</vt:lpstr>
      <vt:lpstr>Roboto Slab</vt:lpstr>
      <vt:lpstr>Courier New</vt:lpstr>
      <vt:lpstr>Roboto</vt:lpstr>
      <vt:lpstr>Marina</vt:lpstr>
      <vt:lpstr>Σχεδιασμός, ανάπτυξη και αποτίμηση ολοκληρωμένου περιβάλλοντος εξ αποστάσεως επιμόρφωσης Διευθυντών σχολικών μονάδων με θέμα: Νομοθεσία και έκδοση αδειών για μόνιμους και αναπληρωτές εκπαιδευτικούς. </vt:lpstr>
      <vt:lpstr>Σκοπός της εργασίας 1/2</vt:lpstr>
      <vt:lpstr>Επιμέρους στόχοι της εργασίας 2/2</vt:lpstr>
      <vt:lpstr>Συνεισφορά της εργασίας 1/1 </vt:lpstr>
      <vt:lpstr>Παρουσίαση του PowerPoint</vt:lpstr>
      <vt:lpstr>Δομή παρουσίασης 1/1</vt:lpstr>
      <vt:lpstr>Θεωρητικό πλαίσιο 1/3</vt:lpstr>
      <vt:lpstr>Θεωρητικό πλαίσιο 2/3</vt:lpstr>
      <vt:lpstr>Θεωρητικό πλαίσιο 3/3</vt:lpstr>
      <vt:lpstr>Σχεδιασμός Εκπαιδευτικού Υλικού 1/2</vt:lpstr>
      <vt:lpstr>Σχεδιασμός Εκπαιδευτικού Υλικού 2/2</vt:lpstr>
      <vt:lpstr>Έρευνα</vt:lpstr>
      <vt:lpstr>Μεθοδολογία 2/2</vt:lpstr>
      <vt:lpstr>Αποτελέσματα 1/5</vt:lpstr>
      <vt:lpstr>Αποτελέσματα 2/5</vt:lpstr>
      <vt:lpstr>Αποτελέσματα 3/5</vt:lpstr>
      <vt:lpstr>Αποτελέσματα 4/5</vt:lpstr>
      <vt:lpstr>Αποτελέσματα 5/5</vt:lpstr>
      <vt:lpstr>Συμπεράσματα 1/3</vt:lpstr>
      <vt:lpstr>Συμπεράσματα 2/3</vt:lpstr>
      <vt:lpstr>Συμπεράσματα 3/3</vt:lpstr>
      <vt:lpstr>Περιορισμοί έρευνας 1/1</vt:lpstr>
      <vt:lpstr>Προτάσεις και Μελλοντική έρευνα</vt:lpstr>
      <vt:lpstr>Προτάσεις και Μελλοντική έρευνα</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Σχεδιασμός, ανάπτυξη και αποτίμηση ολοκληρωμένου περιβάλλοντος εξ αποστάσεως επιμόρφωσης Διευθυντών σχολικών μονάδων με θέμα: Νομοθεσία και έκδοση αδειών για μόνιμους και αναπληρωτές εκπαιδευτικούς. </dc:title>
  <cp:lastModifiedBy>Admin</cp:lastModifiedBy>
  <cp:revision>3</cp:revision>
  <dcterms:modified xsi:type="dcterms:W3CDTF">2019-11-16T20:12:34Z</dcterms:modified>
</cp:coreProperties>
</file>