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rts/chart1.xml" ContentType="application/vnd.openxmlformats-officedocument.drawingml.chart+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70" r:id="rId1"/>
  </p:sldMasterIdLst>
  <p:notesMasterIdLst>
    <p:notesMasterId r:id="rId49"/>
  </p:notesMasterIdLst>
  <p:sldIdLst>
    <p:sldId id="1482" r:id="rId2"/>
    <p:sldId id="2013" r:id="rId3"/>
    <p:sldId id="2021" r:id="rId4"/>
    <p:sldId id="2023" r:id="rId5"/>
    <p:sldId id="2024" r:id="rId6"/>
    <p:sldId id="2014" r:id="rId7"/>
    <p:sldId id="2025" r:id="rId8"/>
    <p:sldId id="2020" r:id="rId9"/>
    <p:sldId id="2012" r:id="rId10"/>
    <p:sldId id="2026" r:id="rId11"/>
    <p:sldId id="2028" r:id="rId12"/>
    <p:sldId id="2053" r:id="rId13"/>
    <p:sldId id="2052" r:id="rId14"/>
    <p:sldId id="2016" r:id="rId15"/>
    <p:sldId id="2029" r:id="rId16"/>
    <p:sldId id="2030" r:id="rId17"/>
    <p:sldId id="2032" r:id="rId18"/>
    <p:sldId id="2033" r:id="rId19"/>
    <p:sldId id="2035" r:id="rId20"/>
    <p:sldId id="2034" r:id="rId21"/>
    <p:sldId id="2022" r:id="rId22"/>
    <p:sldId id="2054" r:id="rId23"/>
    <p:sldId id="2055" r:id="rId24"/>
    <p:sldId id="2056" r:id="rId25"/>
    <p:sldId id="2070" r:id="rId26"/>
    <p:sldId id="2036" r:id="rId27"/>
    <p:sldId id="2068" r:id="rId28"/>
    <p:sldId id="2067" r:id="rId29"/>
    <p:sldId id="2066" r:id="rId30"/>
    <p:sldId id="2017" r:id="rId31"/>
    <p:sldId id="2037" r:id="rId32"/>
    <p:sldId id="2058" r:id="rId33"/>
    <p:sldId id="2060" r:id="rId34"/>
    <p:sldId id="2039" r:id="rId35"/>
    <p:sldId id="2062" r:id="rId36"/>
    <p:sldId id="2063" r:id="rId37"/>
    <p:sldId id="2042" r:id="rId38"/>
    <p:sldId id="2043" r:id="rId39"/>
    <p:sldId id="2044" r:id="rId40"/>
    <p:sldId id="2018" r:id="rId41"/>
    <p:sldId id="2046" r:id="rId42"/>
    <p:sldId id="2047" r:id="rId43"/>
    <p:sldId id="2048" r:id="rId44"/>
    <p:sldId id="2045" r:id="rId45"/>
    <p:sldId id="2069" r:id="rId46"/>
    <p:sldId id="2049" r:id="rId47"/>
    <p:sldId id="2019" r:id="rId48"/>
  </p:sldIdLst>
  <p:sldSz cx="9144000" cy="6858000" type="screen4x3"/>
  <p:notesSz cx="6858000" cy="9734550"/>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viewer" initials="RV"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CCAF"/>
    <a:srgbClr val="FFA54B"/>
    <a:srgbClr val="FFFFCC"/>
    <a:srgbClr val="931B1B"/>
    <a:srgbClr val="EDBE9B"/>
    <a:srgbClr val="ADDB7B"/>
    <a:srgbClr val="F4F694"/>
    <a:srgbClr val="FFAD5B"/>
    <a:srgbClr val="FF9933"/>
    <a:srgbClr val="FFFF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958" autoAdjust="0"/>
    <p:restoredTop sz="82776" autoAdjust="0"/>
  </p:normalViewPr>
  <p:slideViewPr>
    <p:cSldViewPr>
      <p:cViewPr>
        <p:scale>
          <a:sx n="68" d="100"/>
          <a:sy n="68" d="100"/>
        </p:scale>
        <p:origin x="-948" y="412"/>
      </p:cViewPr>
      <p:guideLst>
        <p:guide orient="horz" pos="2160"/>
        <p:guide pos="2880"/>
      </p:guideLst>
    </p:cSldViewPr>
  </p:slideViewPr>
  <p:outlineViewPr>
    <p:cViewPr>
      <p:scale>
        <a:sx n="75" d="100"/>
        <a:sy n="75" d="100"/>
      </p:scale>
      <p:origin x="0" y="89592"/>
    </p:cViewPr>
  </p:outlineViewPr>
  <p:notesTextViewPr>
    <p:cViewPr>
      <p:scale>
        <a:sx n="100" d="100"/>
        <a:sy n="100" d="100"/>
      </p:scale>
      <p:origin x="0" y="0"/>
    </p:cViewPr>
  </p:notesTextViewPr>
  <p:sorterViewPr>
    <p:cViewPr>
      <p:scale>
        <a:sx n="100" d="100"/>
        <a:sy n="100" d="100"/>
      </p:scale>
      <p:origin x="0" y="2550"/>
    </p:cViewPr>
  </p:sorterViewPr>
  <p:notesViewPr>
    <p:cSldViewPr>
      <p:cViewPr varScale="1">
        <p:scale>
          <a:sx n="81" d="100"/>
          <a:sy n="81" d="100"/>
        </p:scale>
        <p:origin x="3894"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914;&#953;&#946;&#955;&#943;&#959;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l-GR" sz="2800" dirty="0" smtClean="0"/>
              <a:t>Κίνητρο</a:t>
            </a:r>
            <a:r>
              <a:rPr lang="el-GR" dirty="0" smtClean="0"/>
              <a:t> </a:t>
            </a:r>
            <a:r>
              <a:rPr lang="el-GR" sz="2800" dirty="0"/>
              <a:t>συμμετοχής</a:t>
            </a:r>
            <a:endParaRPr lang="el-GR" dirty="0"/>
          </a:p>
        </c:rich>
      </c:tx>
      <c:layout>
        <c:manualLayout>
          <c:xMode val="edge"/>
          <c:yMode val="edge"/>
          <c:x val="0.30904151675454866"/>
          <c:y val="0.91582316030078692"/>
        </c:manualLayout>
      </c:layout>
      <c:overlay val="0"/>
    </c:title>
    <c:autoTitleDeleted val="0"/>
    <c:view3D>
      <c:rotX val="30"/>
      <c:rotY val="0"/>
      <c:rAngAx val="0"/>
      <c:perspective val="30"/>
    </c:view3D>
    <c:floor>
      <c:thickness val="0"/>
    </c:floor>
    <c:sideWall>
      <c:thickness val="0"/>
    </c:sideWall>
    <c:backWall>
      <c:thickness val="0"/>
    </c:backWall>
    <c:plotArea>
      <c:layout/>
      <c:pie3DChart>
        <c:varyColors val="1"/>
        <c:ser>
          <c:idx val="0"/>
          <c:order val="0"/>
          <c:explosion val="25"/>
          <c:dLbls>
            <c:txPr>
              <a:bodyPr/>
              <a:lstStyle/>
              <a:p>
                <a:pPr>
                  <a:defRPr sz="1600"/>
                </a:pPr>
                <a:endParaRPr lang="el-GR"/>
              </a:p>
            </c:txPr>
            <c:showLegendKey val="0"/>
            <c:showVal val="0"/>
            <c:showCatName val="1"/>
            <c:showSerName val="0"/>
            <c:showPercent val="1"/>
            <c:showBubbleSize val="0"/>
            <c:showLeaderLines val="1"/>
          </c:dLbls>
          <c:cat>
            <c:strRef>
              <c:f>Φύλλο1!$C$2:$C$5</c:f>
              <c:strCache>
                <c:ptCount val="4"/>
                <c:pt idx="0">
                  <c:v>Όφελος στη μαθητική σταδιοδρομία </c:v>
                </c:pt>
                <c:pt idx="1">
                  <c:v>Εμπλουτiσμός  γνώσειων</c:v>
                </c:pt>
                <c:pt idx="2">
                  <c:v>Προσωπικό ενδιαφέρον</c:v>
                </c:pt>
                <c:pt idx="3">
                  <c:v>Προσωπική ανάπτυξη</c:v>
                </c:pt>
              </c:strCache>
            </c:strRef>
          </c:cat>
          <c:val>
            <c:numRef>
              <c:f>Φύλλο1!$D$2:$D$5</c:f>
              <c:numCache>
                <c:formatCode>General</c:formatCode>
                <c:ptCount val="4"/>
                <c:pt idx="0">
                  <c:v>47.5</c:v>
                </c:pt>
                <c:pt idx="1">
                  <c:v>32.5</c:v>
                </c:pt>
                <c:pt idx="2">
                  <c:v>10</c:v>
                </c:pt>
                <c:pt idx="3">
                  <c:v>10</c:v>
                </c:pt>
              </c:numCache>
            </c:numRef>
          </c:val>
        </c:ser>
        <c:dLbls>
          <c:showLegendKey val="0"/>
          <c:showVal val="0"/>
          <c:showCatName val="1"/>
          <c:showSerName val="0"/>
          <c:showPercent val="1"/>
          <c:showBubbleSize val="0"/>
          <c:showLeaderLines val="1"/>
        </c:dLbls>
      </c:pie3DChart>
    </c:plotArea>
    <c:plotVisOnly val="1"/>
    <c:dispBlanksAs val="zero"/>
    <c:showDLblsOverMax val="0"/>
  </c:chart>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C4A6B5-46D1-40AB-913E-53567E13198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392A793C-1269-4DBE-A4E6-7DA43F049195}">
      <dgm:prSet phldrT="[Κείμενο]"/>
      <dgm:spPr/>
      <dgm:t>
        <a:bodyPr/>
        <a:lstStyle/>
        <a:p>
          <a:r>
            <a:rPr lang="el-GR" dirty="0" smtClean="0"/>
            <a:t>Ηλεκτρονικό ερωτηματολόγιο του ΕΑΠ από το </a:t>
          </a:r>
          <a:r>
            <a:rPr lang="en-US" dirty="0" smtClean="0"/>
            <a:t>OU</a:t>
          </a:r>
          <a:endParaRPr lang="el-GR" dirty="0"/>
        </a:p>
      </dgm:t>
    </dgm:pt>
    <dgm:pt modelId="{F3979CB1-C0C5-4ADD-82C5-471253E6E46B}" type="parTrans" cxnId="{99A0B8A9-A4DC-417E-9A5F-F78653D9C29B}">
      <dgm:prSet/>
      <dgm:spPr/>
      <dgm:t>
        <a:bodyPr/>
        <a:lstStyle/>
        <a:p>
          <a:endParaRPr lang="el-GR"/>
        </a:p>
      </dgm:t>
    </dgm:pt>
    <dgm:pt modelId="{928A0A3A-1C7B-46A7-B939-7B96DCD9E24F}" type="sibTrans" cxnId="{99A0B8A9-A4DC-417E-9A5F-F78653D9C29B}">
      <dgm:prSet/>
      <dgm:spPr/>
      <dgm:t>
        <a:bodyPr/>
        <a:lstStyle/>
        <a:p>
          <a:endParaRPr lang="el-GR"/>
        </a:p>
      </dgm:t>
    </dgm:pt>
    <dgm:pt modelId="{E714C323-2AE6-4698-8858-478F2C3D8B05}">
      <dgm:prSet phldrT="[Κείμενο]" custT="1"/>
      <dgm:spPr/>
      <dgm:t>
        <a:bodyPr/>
        <a:lstStyle/>
        <a:p>
          <a:r>
            <a:rPr lang="el-GR" sz="2000" dirty="0" smtClean="0"/>
            <a:t>(Ιωακειμίδου, 2017)</a:t>
          </a:r>
          <a:endParaRPr lang="el-GR" sz="2000" dirty="0"/>
        </a:p>
      </dgm:t>
    </dgm:pt>
    <dgm:pt modelId="{FFF6B390-EF1E-4DAA-869F-AFA4476361DA}" type="parTrans" cxnId="{8C432688-51FC-4D9E-A3A8-978476F59FF9}">
      <dgm:prSet/>
      <dgm:spPr/>
      <dgm:t>
        <a:bodyPr/>
        <a:lstStyle/>
        <a:p>
          <a:endParaRPr lang="el-GR"/>
        </a:p>
      </dgm:t>
    </dgm:pt>
    <dgm:pt modelId="{6B894720-B3CD-4180-B5DF-B2A4620FFE46}" type="sibTrans" cxnId="{8C432688-51FC-4D9E-A3A8-978476F59FF9}">
      <dgm:prSet/>
      <dgm:spPr/>
      <dgm:t>
        <a:bodyPr/>
        <a:lstStyle/>
        <a:p>
          <a:endParaRPr lang="el-GR"/>
        </a:p>
      </dgm:t>
    </dgm:pt>
    <dgm:pt modelId="{FD4FF7BE-0FE3-4A54-B6C0-06CDF9FF12F3}">
      <dgm:prSet phldrT="[Κείμενο]"/>
      <dgm:spPr/>
      <dgm:t>
        <a:bodyPr/>
        <a:lstStyle/>
        <a:p>
          <a:r>
            <a:rPr lang="el-GR" dirty="0" smtClean="0"/>
            <a:t>Ερωτήσεις κλειστού τύπου και ποιοτική έρευνα μαζί με ερωτήσεις ανοιχτού τύπου και ποιοτική έρευνα</a:t>
          </a:r>
          <a:endParaRPr lang="el-GR" dirty="0"/>
        </a:p>
      </dgm:t>
    </dgm:pt>
    <dgm:pt modelId="{BD62DA6E-ED14-4B3E-9B84-5D941116266D}" type="parTrans" cxnId="{9F07E005-4AF8-4709-ADF4-A50943AC381B}">
      <dgm:prSet/>
      <dgm:spPr/>
      <dgm:t>
        <a:bodyPr/>
        <a:lstStyle/>
        <a:p>
          <a:endParaRPr lang="el-GR"/>
        </a:p>
      </dgm:t>
    </dgm:pt>
    <dgm:pt modelId="{36E6835B-6503-4C01-9BD9-C479DE11D6D2}" type="sibTrans" cxnId="{9F07E005-4AF8-4709-ADF4-A50943AC381B}">
      <dgm:prSet/>
      <dgm:spPr/>
      <dgm:t>
        <a:bodyPr/>
        <a:lstStyle/>
        <a:p>
          <a:endParaRPr lang="el-GR"/>
        </a:p>
      </dgm:t>
    </dgm:pt>
    <dgm:pt modelId="{8AC39179-7498-4888-A5D5-6823184EF197}">
      <dgm:prSet phldrT="[Κείμενο]" custT="1"/>
      <dgm:spPr/>
      <dgm:t>
        <a:bodyPr/>
        <a:lstStyle/>
        <a:p>
          <a:r>
            <a:rPr lang="el-GR" sz="2000" dirty="0" smtClean="0"/>
            <a:t>(Ιωακειμίδου, 2017)</a:t>
          </a:r>
          <a:endParaRPr lang="el-GR" sz="2000" dirty="0"/>
        </a:p>
      </dgm:t>
    </dgm:pt>
    <dgm:pt modelId="{2859F715-E530-4CD8-9727-DDC0857F46A9}" type="parTrans" cxnId="{7F9961E7-D63B-41C4-9C1F-D190880112C4}">
      <dgm:prSet/>
      <dgm:spPr/>
      <dgm:t>
        <a:bodyPr/>
        <a:lstStyle/>
        <a:p>
          <a:endParaRPr lang="el-GR"/>
        </a:p>
      </dgm:t>
    </dgm:pt>
    <dgm:pt modelId="{7A7200E2-7DDF-4A97-B418-1EFB50BCAD48}" type="sibTrans" cxnId="{7F9961E7-D63B-41C4-9C1F-D190880112C4}">
      <dgm:prSet/>
      <dgm:spPr/>
      <dgm:t>
        <a:bodyPr/>
        <a:lstStyle/>
        <a:p>
          <a:endParaRPr lang="el-GR"/>
        </a:p>
      </dgm:t>
    </dgm:pt>
    <dgm:pt modelId="{8E5604F9-34A7-4560-8D42-143EF62A0142}" type="pres">
      <dgm:prSet presAssocID="{2AC4A6B5-46D1-40AB-913E-53567E13198B}" presName="linear" presStyleCnt="0">
        <dgm:presLayoutVars>
          <dgm:animLvl val="lvl"/>
          <dgm:resizeHandles val="exact"/>
        </dgm:presLayoutVars>
      </dgm:prSet>
      <dgm:spPr/>
      <dgm:t>
        <a:bodyPr/>
        <a:lstStyle/>
        <a:p>
          <a:endParaRPr lang="el-GR"/>
        </a:p>
      </dgm:t>
    </dgm:pt>
    <dgm:pt modelId="{50BDABE8-8615-4C3C-89DA-72D66119F1A7}" type="pres">
      <dgm:prSet presAssocID="{392A793C-1269-4DBE-A4E6-7DA43F049195}" presName="parentText" presStyleLbl="node1" presStyleIdx="0" presStyleCnt="2">
        <dgm:presLayoutVars>
          <dgm:chMax val="0"/>
          <dgm:bulletEnabled val="1"/>
        </dgm:presLayoutVars>
      </dgm:prSet>
      <dgm:spPr/>
      <dgm:t>
        <a:bodyPr/>
        <a:lstStyle/>
        <a:p>
          <a:endParaRPr lang="el-GR"/>
        </a:p>
      </dgm:t>
    </dgm:pt>
    <dgm:pt modelId="{62BFC8D3-2805-4774-AC9C-281F69733391}" type="pres">
      <dgm:prSet presAssocID="{392A793C-1269-4DBE-A4E6-7DA43F049195}" presName="childText" presStyleLbl="revTx" presStyleIdx="0" presStyleCnt="2">
        <dgm:presLayoutVars>
          <dgm:bulletEnabled val="1"/>
        </dgm:presLayoutVars>
      </dgm:prSet>
      <dgm:spPr/>
      <dgm:t>
        <a:bodyPr/>
        <a:lstStyle/>
        <a:p>
          <a:endParaRPr lang="el-GR"/>
        </a:p>
      </dgm:t>
    </dgm:pt>
    <dgm:pt modelId="{531CC0CF-7682-413B-8AF2-477A205B4028}" type="pres">
      <dgm:prSet presAssocID="{FD4FF7BE-0FE3-4A54-B6C0-06CDF9FF12F3}" presName="parentText" presStyleLbl="node1" presStyleIdx="1" presStyleCnt="2">
        <dgm:presLayoutVars>
          <dgm:chMax val="0"/>
          <dgm:bulletEnabled val="1"/>
        </dgm:presLayoutVars>
      </dgm:prSet>
      <dgm:spPr/>
      <dgm:t>
        <a:bodyPr/>
        <a:lstStyle/>
        <a:p>
          <a:endParaRPr lang="el-GR"/>
        </a:p>
      </dgm:t>
    </dgm:pt>
    <dgm:pt modelId="{44A14B10-A2D9-4013-906C-1D4E22D9AEB8}" type="pres">
      <dgm:prSet presAssocID="{FD4FF7BE-0FE3-4A54-B6C0-06CDF9FF12F3}" presName="childText" presStyleLbl="revTx" presStyleIdx="1" presStyleCnt="2">
        <dgm:presLayoutVars>
          <dgm:bulletEnabled val="1"/>
        </dgm:presLayoutVars>
      </dgm:prSet>
      <dgm:spPr/>
      <dgm:t>
        <a:bodyPr/>
        <a:lstStyle/>
        <a:p>
          <a:endParaRPr lang="el-GR"/>
        </a:p>
      </dgm:t>
    </dgm:pt>
  </dgm:ptLst>
  <dgm:cxnLst>
    <dgm:cxn modelId="{9F07E005-4AF8-4709-ADF4-A50943AC381B}" srcId="{2AC4A6B5-46D1-40AB-913E-53567E13198B}" destId="{FD4FF7BE-0FE3-4A54-B6C0-06CDF9FF12F3}" srcOrd="1" destOrd="0" parTransId="{BD62DA6E-ED14-4B3E-9B84-5D941116266D}" sibTransId="{36E6835B-6503-4C01-9BD9-C479DE11D6D2}"/>
    <dgm:cxn modelId="{E66AB461-3C7A-4751-B07B-CF03FDCBD05E}" type="presOf" srcId="{392A793C-1269-4DBE-A4E6-7DA43F049195}" destId="{50BDABE8-8615-4C3C-89DA-72D66119F1A7}" srcOrd="0" destOrd="0" presId="urn:microsoft.com/office/officeart/2005/8/layout/vList2"/>
    <dgm:cxn modelId="{8C432688-51FC-4D9E-A3A8-978476F59FF9}" srcId="{392A793C-1269-4DBE-A4E6-7DA43F049195}" destId="{E714C323-2AE6-4698-8858-478F2C3D8B05}" srcOrd="0" destOrd="0" parTransId="{FFF6B390-EF1E-4DAA-869F-AFA4476361DA}" sibTransId="{6B894720-B3CD-4180-B5DF-B2A4620FFE46}"/>
    <dgm:cxn modelId="{A2D678AD-0393-40CD-BDD7-D5250C8E0BD0}" type="presOf" srcId="{2AC4A6B5-46D1-40AB-913E-53567E13198B}" destId="{8E5604F9-34A7-4560-8D42-143EF62A0142}" srcOrd="0" destOrd="0" presId="urn:microsoft.com/office/officeart/2005/8/layout/vList2"/>
    <dgm:cxn modelId="{34926A03-F830-4583-B769-42CD88ADDEBA}" type="presOf" srcId="{FD4FF7BE-0FE3-4A54-B6C0-06CDF9FF12F3}" destId="{531CC0CF-7682-413B-8AF2-477A205B4028}" srcOrd="0" destOrd="0" presId="urn:microsoft.com/office/officeart/2005/8/layout/vList2"/>
    <dgm:cxn modelId="{99A0B8A9-A4DC-417E-9A5F-F78653D9C29B}" srcId="{2AC4A6B5-46D1-40AB-913E-53567E13198B}" destId="{392A793C-1269-4DBE-A4E6-7DA43F049195}" srcOrd="0" destOrd="0" parTransId="{F3979CB1-C0C5-4ADD-82C5-471253E6E46B}" sibTransId="{928A0A3A-1C7B-46A7-B939-7B96DCD9E24F}"/>
    <dgm:cxn modelId="{7F9961E7-D63B-41C4-9C1F-D190880112C4}" srcId="{FD4FF7BE-0FE3-4A54-B6C0-06CDF9FF12F3}" destId="{8AC39179-7498-4888-A5D5-6823184EF197}" srcOrd="0" destOrd="0" parTransId="{2859F715-E530-4CD8-9727-DDC0857F46A9}" sibTransId="{7A7200E2-7DDF-4A97-B418-1EFB50BCAD48}"/>
    <dgm:cxn modelId="{CD343191-9CA2-4ADB-B527-158F6B958CC5}" type="presOf" srcId="{E714C323-2AE6-4698-8858-478F2C3D8B05}" destId="{62BFC8D3-2805-4774-AC9C-281F69733391}" srcOrd="0" destOrd="0" presId="urn:microsoft.com/office/officeart/2005/8/layout/vList2"/>
    <dgm:cxn modelId="{9852F960-8CB3-4A3D-9C95-63715BBCA830}" type="presOf" srcId="{8AC39179-7498-4888-A5D5-6823184EF197}" destId="{44A14B10-A2D9-4013-906C-1D4E22D9AEB8}" srcOrd="0" destOrd="0" presId="urn:microsoft.com/office/officeart/2005/8/layout/vList2"/>
    <dgm:cxn modelId="{CA12DED9-7CC1-4CB9-A5DA-5D421C19DA6D}" type="presParOf" srcId="{8E5604F9-34A7-4560-8D42-143EF62A0142}" destId="{50BDABE8-8615-4C3C-89DA-72D66119F1A7}" srcOrd="0" destOrd="0" presId="urn:microsoft.com/office/officeart/2005/8/layout/vList2"/>
    <dgm:cxn modelId="{4479B1F4-5AF9-40BE-B75E-6EFE6A390B07}" type="presParOf" srcId="{8E5604F9-34A7-4560-8D42-143EF62A0142}" destId="{62BFC8D3-2805-4774-AC9C-281F69733391}" srcOrd="1" destOrd="0" presId="urn:microsoft.com/office/officeart/2005/8/layout/vList2"/>
    <dgm:cxn modelId="{70358A56-E884-4AE2-8579-EEF92453BE27}" type="presParOf" srcId="{8E5604F9-34A7-4560-8D42-143EF62A0142}" destId="{531CC0CF-7682-413B-8AF2-477A205B4028}" srcOrd="2" destOrd="0" presId="urn:microsoft.com/office/officeart/2005/8/layout/vList2"/>
    <dgm:cxn modelId="{E9DB9A6A-5006-41AE-84A9-620C8C7D8FE9}" type="presParOf" srcId="{8E5604F9-34A7-4560-8D42-143EF62A0142}" destId="{44A14B10-A2D9-4013-906C-1D4E22D9AEB8}"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F2F62DE-9C6C-4BF4-A6D7-E778FF826EF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8B110B1D-BE98-4432-8A99-69739C616B91}">
      <dgm:prSet phldrT="[Κείμενο]"/>
      <dgm:spPr/>
      <dgm:t>
        <a:bodyPr/>
        <a:lstStyle/>
        <a:p>
          <a:r>
            <a:rPr lang="el-GR" dirty="0" smtClean="0"/>
            <a:t>1. Κίνητρο συμμετοχής</a:t>
          </a:r>
          <a:endParaRPr lang="el-GR" dirty="0"/>
        </a:p>
      </dgm:t>
    </dgm:pt>
    <dgm:pt modelId="{3DEE3D17-A2C4-4847-913E-2D7D8FB94FB4}" type="parTrans" cxnId="{173BBEA1-B3A6-4923-BE26-D99F227A2B7E}">
      <dgm:prSet/>
      <dgm:spPr/>
      <dgm:t>
        <a:bodyPr/>
        <a:lstStyle/>
        <a:p>
          <a:endParaRPr lang="el-GR"/>
        </a:p>
      </dgm:t>
    </dgm:pt>
    <dgm:pt modelId="{2AD36946-1B30-4C68-91DD-D5A8B7BE872C}" type="sibTrans" cxnId="{173BBEA1-B3A6-4923-BE26-D99F227A2B7E}">
      <dgm:prSet/>
      <dgm:spPr/>
      <dgm:t>
        <a:bodyPr/>
        <a:lstStyle/>
        <a:p>
          <a:endParaRPr lang="el-GR"/>
        </a:p>
      </dgm:t>
    </dgm:pt>
    <dgm:pt modelId="{05C61942-ECF8-4478-A8EA-4BFF678F3E54}">
      <dgm:prSet phldrT="[Κείμενο]"/>
      <dgm:spPr/>
      <dgm:t>
        <a:bodyPr/>
        <a:lstStyle/>
        <a:p>
          <a:r>
            <a:rPr lang="el-GR" dirty="0" smtClean="0"/>
            <a:t>2. Φόρτος εργασίας</a:t>
          </a:r>
        </a:p>
      </dgm:t>
    </dgm:pt>
    <dgm:pt modelId="{FC87E1E6-1542-4A02-BBAF-674B25FFE5C7}" type="parTrans" cxnId="{A39B3E12-B077-4499-B825-EC8A1E655687}">
      <dgm:prSet/>
      <dgm:spPr/>
      <dgm:t>
        <a:bodyPr/>
        <a:lstStyle/>
        <a:p>
          <a:endParaRPr lang="el-GR"/>
        </a:p>
      </dgm:t>
    </dgm:pt>
    <dgm:pt modelId="{C5442DFB-EC88-46ED-A322-812B4389A319}" type="sibTrans" cxnId="{A39B3E12-B077-4499-B825-EC8A1E655687}">
      <dgm:prSet/>
      <dgm:spPr/>
      <dgm:t>
        <a:bodyPr/>
        <a:lstStyle/>
        <a:p>
          <a:endParaRPr lang="el-GR"/>
        </a:p>
      </dgm:t>
    </dgm:pt>
    <dgm:pt modelId="{47ED9276-261D-4042-85E4-F4AFC16D61B0}">
      <dgm:prSet phldrT="[Κείμενο]"/>
      <dgm:spPr/>
      <dgm:t>
        <a:bodyPr/>
        <a:lstStyle/>
        <a:p>
          <a:r>
            <a:rPr lang="el-GR" dirty="0" smtClean="0"/>
            <a:t>3. Περιβάλλον μελέτης και διαχείριση μαθημάτων</a:t>
          </a:r>
        </a:p>
      </dgm:t>
    </dgm:pt>
    <dgm:pt modelId="{67849068-45FF-40CF-B899-4AED59153298}" type="sibTrans" cxnId="{9FF72A03-FE2A-4151-B37F-2BD7A9E892F8}">
      <dgm:prSet/>
      <dgm:spPr/>
      <dgm:t>
        <a:bodyPr/>
        <a:lstStyle/>
        <a:p>
          <a:endParaRPr lang="el-GR"/>
        </a:p>
      </dgm:t>
    </dgm:pt>
    <dgm:pt modelId="{167B0A0D-A083-4A9C-9215-5AC0B8BE5C13}" type="parTrans" cxnId="{9FF72A03-FE2A-4151-B37F-2BD7A9E892F8}">
      <dgm:prSet/>
      <dgm:spPr/>
      <dgm:t>
        <a:bodyPr/>
        <a:lstStyle/>
        <a:p>
          <a:endParaRPr lang="el-GR"/>
        </a:p>
      </dgm:t>
    </dgm:pt>
    <dgm:pt modelId="{2D73A397-A4C3-402D-AB21-D599964D9165}">
      <dgm:prSet phldrT="[Κείμενο]"/>
      <dgm:spPr/>
      <dgm:t>
        <a:bodyPr/>
        <a:lstStyle/>
        <a:p>
          <a:r>
            <a:rPr lang="el-GR" dirty="0" smtClean="0"/>
            <a:t>4. Εκπαιδευτικό υλικό</a:t>
          </a:r>
        </a:p>
      </dgm:t>
    </dgm:pt>
    <dgm:pt modelId="{CE465E99-CFBC-405C-BF58-FF3794B1C332}" type="sibTrans" cxnId="{2DD0F473-0A92-4A15-A0C0-AEE5C43CEA94}">
      <dgm:prSet/>
      <dgm:spPr/>
      <dgm:t>
        <a:bodyPr/>
        <a:lstStyle/>
        <a:p>
          <a:endParaRPr lang="el-GR"/>
        </a:p>
      </dgm:t>
    </dgm:pt>
    <dgm:pt modelId="{63504FC5-FC95-4B8D-92FE-12575E0557F7}" type="parTrans" cxnId="{2DD0F473-0A92-4A15-A0C0-AEE5C43CEA94}">
      <dgm:prSet/>
      <dgm:spPr/>
      <dgm:t>
        <a:bodyPr/>
        <a:lstStyle/>
        <a:p>
          <a:endParaRPr lang="el-GR"/>
        </a:p>
      </dgm:t>
    </dgm:pt>
    <dgm:pt modelId="{B6342C15-AC78-4764-B1CC-B9D142B41C9C}">
      <dgm:prSet phldrT="[Κείμενο]"/>
      <dgm:spPr/>
      <dgm:t>
        <a:bodyPr/>
        <a:lstStyle/>
        <a:p>
          <a:r>
            <a:rPr lang="el-GR" dirty="0" smtClean="0"/>
            <a:t>5. Επικοινωνία μαθητών</a:t>
          </a:r>
        </a:p>
      </dgm:t>
    </dgm:pt>
    <dgm:pt modelId="{07B70394-3F71-41B8-85DE-B322255FF107}" type="parTrans" cxnId="{526EF289-A4FC-440C-BC60-5C1526DE5354}">
      <dgm:prSet/>
      <dgm:spPr/>
      <dgm:t>
        <a:bodyPr/>
        <a:lstStyle/>
        <a:p>
          <a:endParaRPr lang="el-GR"/>
        </a:p>
      </dgm:t>
    </dgm:pt>
    <dgm:pt modelId="{E88DED39-3373-4590-B5B0-EB561FCC93D0}" type="sibTrans" cxnId="{526EF289-A4FC-440C-BC60-5C1526DE5354}">
      <dgm:prSet/>
      <dgm:spPr/>
      <dgm:t>
        <a:bodyPr/>
        <a:lstStyle/>
        <a:p>
          <a:endParaRPr lang="el-GR"/>
        </a:p>
      </dgm:t>
    </dgm:pt>
    <dgm:pt modelId="{BC5615CD-3095-4067-BA57-170ABAECE665}">
      <dgm:prSet phldrT="[Κείμενο]"/>
      <dgm:spPr/>
      <dgm:t>
        <a:bodyPr/>
        <a:lstStyle/>
        <a:p>
          <a:r>
            <a:rPr lang="el-GR" dirty="0" smtClean="0"/>
            <a:t>6. Αξιολόγηση</a:t>
          </a:r>
        </a:p>
      </dgm:t>
    </dgm:pt>
    <dgm:pt modelId="{69BD07CD-24AF-4B84-A848-500C0D00FCE3}" type="parTrans" cxnId="{EC278E1E-8EEF-4BEC-B10A-785D46005E28}">
      <dgm:prSet/>
      <dgm:spPr/>
      <dgm:t>
        <a:bodyPr/>
        <a:lstStyle/>
        <a:p>
          <a:endParaRPr lang="el-GR"/>
        </a:p>
      </dgm:t>
    </dgm:pt>
    <dgm:pt modelId="{512992A7-A72A-4F36-ACFE-C2F850520FE8}" type="sibTrans" cxnId="{EC278E1E-8EEF-4BEC-B10A-785D46005E28}">
      <dgm:prSet/>
      <dgm:spPr/>
      <dgm:t>
        <a:bodyPr/>
        <a:lstStyle/>
        <a:p>
          <a:endParaRPr lang="el-GR"/>
        </a:p>
      </dgm:t>
    </dgm:pt>
    <dgm:pt modelId="{A9E83E25-B3AD-42A1-968A-A774AF1B2051}">
      <dgm:prSet phldrT="[Κείμενο]"/>
      <dgm:spPr/>
      <dgm:t>
        <a:bodyPr/>
        <a:lstStyle/>
        <a:p>
          <a:r>
            <a:rPr lang="el-GR" dirty="0" smtClean="0"/>
            <a:t>7. Υποστήριξη στη μελέτη</a:t>
          </a:r>
        </a:p>
      </dgm:t>
    </dgm:pt>
    <dgm:pt modelId="{54671C4A-4AAE-4373-A39A-FF90BEB16802}" type="parTrans" cxnId="{1C959468-FA05-472D-8C5B-77372A05CD12}">
      <dgm:prSet/>
      <dgm:spPr/>
      <dgm:t>
        <a:bodyPr/>
        <a:lstStyle/>
        <a:p>
          <a:endParaRPr lang="el-GR"/>
        </a:p>
      </dgm:t>
    </dgm:pt>
    <dgm:pt modelId="{4C87AD06-22D7-4EBE-9E9E-716BD2AE10FD}" type="sibTrans" cxnId="{1C959468-FA05-472D-8C5B-77372A05CD12}">
      <dgm:prSet/>
      <dgm:spPr/>
      <dgm:t>
        <a:bodyPr/>
        <a:lstStyle/>
        <a:p>
          <a:endParaRPr lang="el-GR"/>
        </a:p>
      </dgm:t>
    </dgm:pt>
    <dgm:pt modelId="{3BE5CEAB-347D-4DAE-B79C-3B6A820F090D}">
      <dgm:prSet phldrT="[Κείμενο]"/>
      <dgm:spPr/>
      <dgm:t>
        <a:bodyPr/>
        <a:lstStyle/>
        <a:p>
          <a:r>
            <a:rPr lang="el-GR" dirty="0" smtClean="0"/>
            <a:t>8. Συνολικό πρόγραμμα μαθημάτων</a:t>
          </a:r>
        </a:p>
      </dgm:t>
    </dgm:pt>
    <dgm:pt modelId="{B4F47113-66D5-428F-9B1A-F41758CDDF55}" type="parTrans" cxnId="{95BBBDC0-2EF1-4B09-BB3A-3811FCEFE5DE}">
      <dgm:prSet/>
      <dgm:spPr/>
      <dgm:t>
        <a:bodyPr/>
        <a:lstStyle/>
        <a:p>
          <a:endParaRPr lang="el-GR"/>
        </a:p>
      </dgm:t>
    </dgm:pt>
    <dgm:pt modelId="{49E7A509-518B-4DBB-919F-7D4DA8236DF0}" type="sibTrans" cxnId="{95BBBDC0-2EF1-4B09-BB3A-3811FCEFE5DE}">
      <dgm:prSet/>
      <dgm:spPr/>
      <dgm:t>
        <a:bodyPr/>
        <a:lstStyle/>
        <a:p>
          <a:endParaRPr lang="el-GR"/>
        </a:p>
      </dgm:t>
    </dgm:pt>
    <dgm:pt modelId="{D77D3E69-1BF5-4016-8CD4-193EBEC6A95E}">
      <dgm:prSet phldrT="[Κείμενο]"/>
      <dgm:spPr/>
      <dgm:t>
        <a:bodyPr/>
        <a:lstStyle/>
        <a:p>
          <a:r>
            <a:rPr lang="el-GR" dirty="0" smtClean="0"/>
            <a:t>9. Προηγούμενη εμπειρία</a:t>
          </a:r>
        </a:p>
      </dgm:t>
    </dgm:pt>
    <dgm:pt modelId="{C8B6361C-296C-498D-A700-D2A35C459FC2}" type="parTrans" cxnId="{980E6FE2-B069-47BB-B173-5AB64FDD3D55}">
      <dgm:prSet/>
      <dgm:spPr/>
      <dgm:t>
        <a:bodyPr/>
        <a:lstStyle/>
        <a:p>
          <a:endParaRPr lang="el-GR"/>
        </a:p>
      </dgm:t>
    </dgm:pt>
    <dgm:pt modelId="{57E73CE0-0D83-490B-8DB0-794552F7BD01}" type="sibTrans" cxnId="{980E6FE2-B069-47BB-B173-5AB64FDD3D55}">
      <dgm:prSet/>
      <dgm:spPr/>
      <dgm:t>
        <a:bodyPr/>
        <a:lstStyle/>
        <a:p>
          <a:endParaRPr lang="el-GR"/>
        </a:p>
      </dgm:t>
    </dgm:pt>
    <dgm:pt modelId="{9DFD3EFF-E055-432E-B087-32450EF7BB96}" type="pres">
      <dgm:prSet presAssocID="{7F2F62DE-9C6C-4BF4-A6D7-E778FF826EFA}" presName="linear" presStyleCnt="0">
        <dgm:presLayoutVars>
          <dgm:animLvl val="lvl"/>
          <dgm:resizeHandles val="exact"/>
        </dgm:presLayoutVars>
      </dgm:prSet>
      <dgm:spPr/>
      <dgm:t>
        <a:bodyPr/>
        <a:lstStyle/>
        <a:p>
          <a:endParaRPr lang="el-GR"/>
        </a:p>
      </dgm:t>
    </dgm:pt>
    <dgm:pt modelId="{ACAFDE99-8E0D-4B88-9FED-4F8B16C0F589}" type="pres">
      <dgm:prSet presAssocID="{8B110B1D-BE98-4432-8A99-69739C616B91}" presName="parentText" presStyleLbl="node1" presStyleIdx="0" presStyleCnt="9">
        <dgm:presLayoutVars>
          <dgm:chMax val="0"/>
          <dgm:bulletEnabled val="1"/>
        </dgm:presLayoutVars>
      </dgm:prSet>
      <dgm:spPr/>
      <dgm:t>
        <a:bodyPr/>
        <a:lstStyle/>
        <a:p>
          <a:endParaRPr lang="el-GR"/>
        </a:p>
      </dgm:t>
    </dgm:pt>
    <dgm:pt modelId="{B6275C0E-E798-4F1F-9F0D-9B91A34125ED}" type="pres">
      <dgm:prSet presAssocID="{2AD36946-1B30-4C68-91DD-D5A8B7BE872C}" presName="spacer" presStyleCnt="0"/>
      <dgm:spPr/>
    </dgm:pt>
    <dgm:pt modelId="{8BE31DB4-6B9A-44EC-B8DD-1D62A4CEC528}" type="pres">
      <dgm:prSet presAssocID="{05C61942-ECF8-4478-A8EA-4BFF678F3E54}" presName="parentText" presStyleLbl="node1" presStyleIdx="1" presStyleCnt="9">
        <dgm:presLayoutVars>
          <dgm:chMax val="0"/>
          <dgm:bulletEnabled val="1"/>
        </dgm:presLayoutVars>
      </dgm:prSet>
      <dgm:spPr/>
      <dgm:t>
        <a:bodyPr/>
        <a:lstStyle/>
        <a:p>
          <a:endParaRPr lang="el-GR"/>
        </a:p>
      </dgm:t>
    </dgm:pt>
    <dgm:pt modelId="{A6BB89FB-DA50-4098-B30D-BFC54E8FCCA4}" type="pres">
      <dgm:prSet presAssocID="{C5442DFB-EC88-46ED-A322-812B4389A319}" presName="spacer" presStyleCnt="0"/>
      <dgm:spPr/>
    </dgm:pt>
    <dgm:pt modelId="{F15E5E5E-0239-4536-9586-FCBBD7B07FC9}" type="pres">
      <dgm:prSet presAssocID="{47ED9276-261D-4042-85E4-F4AFC16D61B0}" presName="parentText" presStyleLbl="node1" presStyleIdx="2" presStyleCnt="9">
        <dgm:presLayoutVars>
          <dgm:chMax val="0"/>
          <dgm:bulletEnabled val="1"/>
        </dgm:presLayoutVars>
      </dgm:prSet>
      <dgm:spPr/>
      <dgm:t>
        <a:bodyPr/>
        <a:lstStyle/>
        <a:p>
          <a:endParaRPr lang="el-GR"/>
        </a:p>
      </dgm:t>
    </dgm:pt>
    <dgm:pt modelId="{2E4D7E1F-31C3-4974-B892-DE939B94D54D}" type="pres">
      <dgm:prSet presAssocID="{67849068-45FF-40CF-B899-4AED59153298}" presName="spacer" presStyleCnt="0"/>
      <dgm:spPr/>
    </dgm:pt>
    <dgm:pt modelId="{929CB4FF-E8F0-48AB-8D92-846E7EB0B669}" type="pres">
      <dgm:prSet presAssocID="{2D73A397-A4C3-402D-AB21-D599964D9165}" presName="parentText" presStyleLbl="node1" presStyleIdx="3" presStyleCnt="9">
        <dgm:presLayoutVars>
          <dgm:chMax val="0"/>
          <dgm:bulletEnabled val="1"/>
        </dgm:presLayoutVars>
      </dgm:prSet>
      <dgm:spPr/>
      <dgm:t>
        <a:bodyPr/>
        <a:lstStyle/>
        <a:p>
          <a:endParaRPr lang="el-GR"/>
        </a:p>
      </dgm:t>
    </dgm:pt>
    <dgm:pt modelId="{45946AB4-EC14-47D2-9B16-18B4369CE25F}" type="pres">
      <dgm:prSet presAssocID="{CE465E99-CFBC-405C-BF58-FF3794B1C332}" presName="spacer" presStyleCnt="0"/>
      <dgm:spPr/>
    </dgm:pt>
    <dgm:pt modelId="{A3CE409D-C7B9-438B-8AF5-69F61560D004}" type="pres">
      <dgm:prSet presAssocID="{B6342C15-AC78-4764-B1CC-B9D142B41C9C}" presName="parentText" presStyleLbl="node1" presStyleIdx="4" presStyleCnt="9">
        <dgm:presLayoutVars>
          <dgm:chMax val="0"/>
          <dgm:bulletEnabled val="1"/>
        </dgm:presLayoutVars>
      </dgm:prSet>
      <dgm:spPr/>
      <dgm:t>
        <a:bodyPr/>
        <a:lstStyle/>
        <a:p>
          <a:endParaRPr lang="el-GR"/>
        </a:p>
      </dgm:t>
    </dgm:pt>
    <dgm:pt modelId="{88F3871B-ACBC-4FFF-8A79-EB28DDF872C8}" type="pres">
      <dgm:prSet presAssocID="{E88DED39-3373-4590-B5B0-EB561FCC93D0}" presName="spacer" presStyleCnt="0"/>
      <dgm:spPr/>
    </dgm:pt>
    <dgm:pt modelId="{1F2F1596-3058-4DC4-87BA-603B1FB30154}" type="pres">
      <dgm:prSet presAssocID="{BC5615CD-3095-4067-BA57-170ABAECE665}" presName="parentText" presStyleLbl="node1" presStyleIdx="5" presStyleCnt="9">
        <dgm:presLayoutVars>
          <dgm:chMax val="0"/>
          <dgm:bulletEnabled val="1"/>
        </dgm:presLayoutVars>
      </dgm:prSet>
      <dgm:spPr/>
      <dgm:t>
        <a:bodyPr/>
        <a:lstStyle/>
        <a:p>
          <a:endParaRPr lang="el-GR"/>
        </a:p>
      </dgm:t>
    </dgm:pt>
    <dgm:pt modelId="{A846C209-92AF-42A6-939E-F639264CFA43}" type="pres">
      <dgm:prSet presAssocID="{512992A7-A72A-4F36-ACFE-C2F850520FE8}" presName="spacer" presStyleCnt="0"/>
      <dgm:spPr/>
    </dgm:pt>
    <dgm:pt modelId="{8F24C2F7-D023-4354-AE3C-7ED1AC20F657}" type="pres">
      <dgm:prSet presAssocID="{A9E83E25-B3AD-42A1-968A-A774AF1B2051}" presName="parentText" presStyleLbl="node1" presStyleIdx="6" presStyleCnt="9">
        <dgm:presLayoutVars>
          <dgm:chMax val="0"/>
          <dgm:bulletEnabled val="1"/>
        </dgm:presLayoutVars>
      </dgm:prSet>
      <dgm:spPr/>
      <dgm:t>
        <a:bodyPr/>
        <a:lstStyle/>
        <a:p>
          <a:endParaRPr lang="el-GR"/>
        </a:p>
      </dgm:t>
    </dgm:pt>
    <dgm:pt modelId="{73D7040B-7BD2-43E3-A60C-B7C6A192AB4E}" type="pres">
      <dgm:prSet presAssocID="{4C87AD06-22D7-4EBE-9E9E-716BD2AE10FD}" presName="spacer" presStyleCnt="0"/>
      <dgm:spPr/>
    </dgm:pt>
    <dgm:pt modelId="{F223CB3E-BFF8-496D-9264-BD116DB5B8E6}" type="pres">
      <dgm:prSet presAssocID="{3BE5CEAB-347D-4DAE-B79C-3B6A820F090D}" presName="parentText" presStyleLbl="node1" presStyleIdx="7" presStyleCnt="9">
        <dgm:presLayoutVars>
          <dgm:chMax val="0"/>
          <dgm:bulletEnabled val="1"/>
        </dgm:presLayoutVars>
      </dgm:prSet>
      <dgm:spPr/>
      <dgm:t>
        <a:bodyPr/>
        <a:lstStyle/>
        <a:p>
          <a:endParaRPr lang="el-GR"/>
        </a:p>
      </dgm:t>
    </dgm:pt>
    <dgm:pt modelId="{DC9DFC4E-0992-4F24-BDFF-5EBDEC2C223F}" type="pres">
      <dgm:prSet presAssocID="{49E7A509-518B-4DBB-919F-7D4DA8236DF0}" presName="spacer" presStyleCnt="0"/>
      <dgm:spPr/>
    </dgm:pt>
    <dgm:pt modelId="{A2E719C7-231F-4A47-9588-0FE42C03A749}" type="pres">
      <dgm:prSet presAssocID="{D77D3E69-1BF5-4016-8CD4-193EBEC6A95E}" presName="parentText" presStyleLbl="node1" presStyleIdx="8" presStyleCnt="9" custScaleY="120486">
        <dgm:presLayoutVars>
          <dgm:chMax val="0"/>
          <dgm:bulletEnabled val="1"/>
        </dgm:presLayoutVars>
      </dgm:prSet>
      <dgm:spPr/>
      <dgm:t>
        <a:bodyPr/>
        <a:lstStyle/>
        <a:p>
          <a:endParaRPr lang="el-GR"/>
        </a:p>
      </dgm:t>
    </dgm:pt>
  </dgm:ptLst>
  <dgm:cxnLst>
    <dgm:cxn modelId="{64BCC002-B76C-4EA0-886B-759015274768}" type="presOf" srcId="{2D73A397-A4C3-402D-AB21-D599964D9165}" destId="{929CB4FF-E8F0-48AB-8D92-846E7EB0B669}" srcOrd="0" destOrd="0" presId="urn:microsoft.com/office/officeart/2005/8/layout/vList2"/>
    <dgm:cxn modelId="{14A88ECA-7005-424F-B3E5-2FF320A98DDC}" type="presOf" srcId="{A9E83E25-B3AD-42A1-968A-A774AF1B2051}" destId="{8F24C2F7-D023-4354-AE3C-7ED1AC20F657}" srcOrd="0" destOrd="0" presId="urn:microsoft.com/office/officeart/2005/8/layout/vList2"/>
    <dgm:cxn modelId="{173BBEA1-B3A6-4923-BE26-D99F227A2B7E}" srcId="{7F2F62DE-9C6C-4BF4-A6D7-E778FF826EFA}" destId="{8B110B1D-BE98-4432-8A99-69739C616B91}" srcOrd="0" destOrd="0" parTransId="{3DEE3D17-A2C4-4847-913E-2D7D8FB94FB4}" sibTransId="{2AD36946-1B30-4C68-91DD-D5A8B7BE872C}"/>
    <dgm:cxn modelId="{2054E47B-4D02-42A4-AB83-24FD2767022E}" type="presOf" srcId="{47ED9276-261D-4042-85E4-F4AFC16D61B0}" destId="{F15E5E5E-0239-4536-9586-FCBBD7B07FC9}" srcOrd="0" destOrd="0" presId="urn:microsoft.com/office/officeart/2005/8/layout/vList2"/>
    <dgm:cxn modelId="{980E6FE2-B069-47BB-B173-5AB64FDD3D55}" srcId="{7F2F62DE-9C6C-4BF4-A6D7-E778FF826EFA}" destId="{D77D3E69-1BF5-4016-8CD4-193EBEC6A95E}" srcOrd="8" destOrd="0" parTransId="{C8B6361C-296C-498D-A700-D2A35C459FC2}" sibTransId="{57E73CE0-0D83-490B-8DB0-794552F7BD01}"/>
    <dgm:cxn modelId="{B0B45EC2-4EB6-4E53-9D05-0EABC953575A}" type="presOf" srcId="{BC5615CD-3095-4067-BA57-170ABAECE665}" destId="{1F2F1596-3058-4DC4-87BA-603B1FB30154}" srcOrd="0" destOrd="0" presId="urn:microsoft.com/office/officeart/2005/8/layout/vList2"/>
    <dgm:cxn modelId="{1C959468-FA05-472D-8C5B-77372A05CD12}" srcId="{7F2F62DE-9C6C-4BF4-A6D7-E778FF826EFA}" destId="{A9E83E25-B3AD-42A1-968A-A774AF1B2051}" srcOrd="6" destOrd="0" parTransId="{54671C4A-4AAE-4373-A39A-FF90BEB16802}" sibTransId="{4C87AD06-22D7-4EBE-9E9E-716BD2AE10FD}"/>
    <dgm:cxn modelId="{2DD0F473-0A92-4A15-A0C0-AEE5C43CEA94}" srcId="{7F2F62DE-9C6C-4BF4-A6D7-E778FF826EFA}" destId="{2D73A397-A4C3-402D-AB21-D599964D9165}" srcOrd="3" destOrd="0" parTransId="{63504FC5-FC95-4B8D-92FE-12575E0557F7}" sibTransId="{CE465E99-CFBC-405C-BF58-FF3794B1C332}"/>
    <dgm:cxn modelId="{FD07AEA6-A5CF-4746-98AC-A258898539A2}" type="presOf" srcId="{7F2F62DE-9C6C-4BF4-A6D7-E778FF826EFA}" destId="{9DFD3EFF-E055-432E-B087-32450EF7BB96}" srcOrd="0" destOrd="0" presId="urn:microsoft.com/office/officeart/2005/8/layout/vList2"/>
    <dgm:cxn modelId="{95BBBDC0-2EF1-4B09-BB3A-3811FCEFE5DE}" srcId="{7F2F62DE-9C6C-4BF4-A6D7-E778FF826EFA}" destId="{3BE5CEAB-347D-4DAE-B79C-3B6A820F090D}" srcOrd="7" destOrd="0" parTransId="{B4F47113-66D5-428F-9B1A-F41758CDDF55}" sibTransId="{49E7A509-518B-4DBB-919F-7D4DA8236DF0}"/>
    <dgm:cxn modelId="{B635C595-6234-4D50-B302-B8D06C7E0E87}" type="presOf" srcId="{D77D3E69-1BF5-4016-8CD4-193EBEC6A95E}" destId="{A2E719C7-231F-4A47-9588-0FE42C03A749}" srcOrd="0" destOrd="0" presId="urn:microsoft.com/office/officeart/2005/8/layout/vList2"/>
    <dgm:cxn modelId="{FFB2CF55-E83A-4D81-B2BF-1832EA2B6EEE}" type="presOf" srcId="{8B110B1D-BE98-4432-8A99-69739C616B91}" destId="{ACAFDE99-8E0D-4B88-9FED-4F8B16C0F589}" srcOrd="0" destOrd="0" presId="urn:microsoft.com/office/officeart/2005/8/layout/vList2"/>
    <dgm:cxn modelId="{A577532A-DCA0-4183-8145-DBEA48099BF7}" type="presOf" srcId="{05C61942-ECF8-4478-A8EA-4BFF678F3E54}" destId="{8BE31DB4-6B9A-44EC-B8DD-1D62A4CEC528}" srcOrd="0" destOrd="0" presId="urn:microsoft.com/office/officeart/2005/8/layout/vList2"/>
    <dgm:cxn modelId="{9FF72A03-FE2A-4151-B37F-2BD7A9E892F8}" srcId="{7F2F62DE-9C6C-4BF4-A6D7-E778FF826EFA}" destId="{47ED9276-261D-4042-85E4-F4AFC16D61B0}" srcOrd="2" destOrd="0" parTransId="{167B0A0D-A083-4A9C-9215-5AC0B8BE5C13}" sibTransId="{67849068-45FF-40CF-B899-4AED59153298}"/>
    <dgm:cxn modelId="{A39B3E12-B077-4499-B825-EC8A1E655687}" srcId="{7F2F62DE-9C6C-4BF4-A6D7-E778FF826EFA}" destId="{05C61942-ECF8-4478-A8EA-4BFF678F3E54}" srcOrd="1" destOrd="0" parTransId="{FC87E1E6-1542-4A02-BBAF-674B25FFE5C7}" sibTransId="{C5442DFB-EC88-46ED-A322-812B4389A319}"/>
    <dgm:cxn modelId="{2B7CC8EB-9562-4E33-AA67-469E5206C1D8}" type="presOf" srcId="{3BE5CEAB-347D-4DAE-B79C-3B6A820F090D}" destId="{F223CB3E-BFF8-496D-9264-BD116DB5B8E6}" srcOrd="0" destOrd="0" presId="urn:microsoft.com/office/officeart/2005/8/layout/vList2"/>
    <dgm:cxn modelId="{EC278E1E-8EEF-4BEC-B10A-785D46005E28}" srcId="{7F2F62DE-9C6C-4BF4-A6D7-E778FF826EFA}" destId="{BC5615CD-3095-4067-BA57-170ABAECE665}" srcOrd="5" destOrd="0" parTransId="{69BD07CD-24AF-4B84-A848-500C0D00FCE3}" sibTransId="{512992A7-A72A-4F36-ACFE-C2F850520FE8}"/>
    <dgm:cxn modelId="{76155D34-7532-4091-8066-413A1AD36723}" type="presOf" srcId="{B6342C15-AC78-4764-B1CC-B9D142B41C9C}" destId="{A3CE409D-C7B9-438B-8AF5-69F61560D004}" srcOrd="0" destOrd="0" presId="urn:microsoft.com/office/officeart/2005/8/layout/vList2"/>
    <dgm:cxn modelId="{526EF289-A4FC-440C-BC60-5C1526DE5354}" srcId="{7F2F62DE-9C6C-4BF4-A6D7-E778FF826EFA}" destId="{B6342C15-AC78-4764-B1CC-B9D142B41C9C}" srcOrd="4" destOrd="0" parTransId="{07B70394-3F71-41B8-85DE-B322255FF107}" sibTransId="{E88DED39-3373-4590-B5B0-EB561FCC93D0}"/>
    <dgm:cxn modelId="{CFA72E27-008C-4B3E-BF60-C895687C9877}" type="presParOf" srcId="{9DFD3EFF-E055-432E-B087-32450EF7BB96}" destId="{ACAFDE99-8E0D-4B88-9FED-4F8B16C0F589}" srcOrd="0" destOrd="0" presId="urn:microsoft.com/office/officeart/2005/8/layout/vList2"/>
    <dgm:cxn modelId="{E0E4747B-929F-40B5-A29D-2D5F495F4F08}" type="presParOf" srcId="{9DFD3EFF-E055-432E-B087-32450EF7BB96}" destId="{B6275C0E-E798-4F1F-9F0D-9B91A34125ED}" srcOrd="1" destOrd="0" presId="urn:microsoft.com/office/officeart/2005/8/layout/vList2"/>
    <dgm:cxn modelId="{A5681AA4-0A24-4B37-9622-B7B1E59930FA}" type="presParOf" srcId="{9DFD3EFF-E055-432E-B087-32450EF7BB96}" destId="{8BE31DB4-6B9A-44EC-B8DD-1D62A4CEC528}" srcOrd="2" destOrd="0" presId="urn:microsoft.com/office/officeart/2005/8/layout/vList2"/>
    <dgm:cxn modelId="{BD380863-2A72-4F8E-896D-7BCCCB04DA93}" type="presParOf" srcId="{9DFD3EFF-E055-432E-B087-32450EF7BB96}" destId="{A6BB89FB-DA50-4098-B30D-BFC54E8FCCA4}" srcOrd="3" destOrd="0" presId="urn:microsoft.com/office/officeart/2005/8/layout/vList2"/>
    <dgm:cxn modelId="{F81F1ABF-00C1-4450-9FFC-518A7BB9C3EE}" type="presParOf" srcId="{9DFD3EFF-E055-432E-B087-32450EF7BB96}" destId="{F15E5E5E-0239-4536-9586-FCBBD7B07FC9}" srcOrd="4" destOrd="0" presId="urn:microsoft.com/office/officeart/2005/8/layout/vList2"/>
    <dgm:cxn modelId="{D8D75257-06F5-4B13-A118-51CF39061F73}" type="presParOf" srcId="{9DFD3EFF-E055-432E-B087-32450EF7BB96}" destId="{2E4D7E1F-31C3-4974-B892-DE939B94D54D}" srcOrd="5" destOrd="0" presId="urn:microsoft.com/office/officeart/2005/8/layout/vList2"/>
    <dgm:cxn modelId="{4141F9D8-1EA3-45BB-BCCD-0F278A920D81}" type="presParOf" srcId="{9DFD3EFF-E055-432E-B087-32450EF7BB96}" destId="{929CB4FF-E8F0-48AB-8D92-846E7EB0B669}" srcOrd="6" destOrd="0" presId="urn:microsoft.com/office/officeart/2005/8/layout/vList2"/>
    <dgm:cxn modelId="{30BA9AA3-D2B1-4805-945D-4EE98924B805}" type="presParOf" srcId="{9DFD3EFF-E055-432E-B087-32450EF7BB96}" destId="{45946AB4-EC14-47D2-9B16-18B4369CE25F}" srcOrd="7" destOrd="0" presId="urn:microsoft.com/office/officeart/2005/8/layout/vList2"/>
    <dgm:cxn modelId="{23112642-5A5A-4863-AC8C-936F77FEC023}" type="presParOf" srcId="{9DFD3EFF-E055-432E-B087-32450EF7BB96}" destId="{A3CE409D-C7B9-438B-8AF5-69F61560D004}" srcOrd="8" destOrd="0" presId="urn:microsoft.com/office/officeart/2005/8/layout/vList2"/>
    <dgm:cxn modelId="{15E3952B-01CD-4AD1-8018-660E0A51D611}" type="presParOf" srcId="{9DFD3EFF-E055-432E-B087-32450EF7BB96}" destId="{88F3871B-ACBC-4FFF-8A79-EB28DDF872C8}" srcOrd="9" destOrd="0" presId="urn:microsoft.com/office/officeart/2005/8/layout/vList2"/>
    <dgm:cxn modelId="{928644CE-537C-4180-9D99-68771BAD6808}" type="presParOf" srcId="{9DFD3EFF-E055-432E-B087-32450EF7BB96}" destId="{1F2F1596-3058-4DC4-87BA-603B1FB30154}" srcOrd="10" destOrd="0" presId="urn:microsoft.com/office/officeart/2005/8/layout/vList2"/>
    <dgm:cxn modelId="{966B8667-EB62-4710-9437-80A622C43A39}" type="presParOf" srcId="{9DFD3EFF-E055-432E-B087-32450EF7BB96}" destId="{A846C209-92AF-42A6-939E-F639264CFA43}" srcOrd="11" destOrd="0" presId="urn:microsoft.com/office/officeart/2005/8/layout/vList2"/>
    <dgm:cxn modelId="{06EC53AA-0D6E-4869-9A6A-694DF85DF7CB}" type="presParOf" srcId="{9DFD3EFF-E055-432E-B087-32450EF7BB96}" destId="{8F24C2F7-D023-4354-AE3C-7ED1AC20F657}" srcOrd="12" destOrd="0" presId="urn:microsoft.com/office/officeart/2005/8/layout/vList2"/>
    <dgm:cxn modelId="{37072B1E-91F2-4196-AFA1-FA0C77132E53}" type="presParOf" srcId="{9DFD3EFF-E055-432E-B087-32450EF7BB96}" destId="{73D7040B-7BD2-43E3-A60C-B7C6A192AB4E}" srcOrd="13" destOrd="0" presId="urn:microsoft.com/office/officeart/2005/8/layout/vList2"/>
    <dgm:cxn modelId="{C9B965A4-A4F6-42E1-BCB0-BE939B136B2D}" type="presParOf" srcId="{9DFD3EFF-E055-432E-B087-32450EF7BB96}" destId="{F223CB3E-BFF8-496D-9264-BD116DB5B8E6}" srcOrd="14" destOrd="0" presId="urn:microsoft.com/office/officeart/2005/8/layout/vList2"/>
    <dgm:cxn modelId="{22F304CD-2564-4B92-8128-DB2BE84DBA63}" type="presParOf" srcId="{9DFD3EFF-E055-432E-B087-32450EF7BB96}" destId="{DC9DFC4E-0992-4F24-BDFF-5EBDEC2C223F}" srcOrd="15" destOrd="0" presId="urn:microsoft.com/office/officeart/2005/8/layout/vList2"/>
    <dgm:cxn modelId="{74DC11F6-4EE9-4BA7-B51F-3C277EECCF39}" type="presParOf" srcId="{9DFD3EFF-E055-432E-B087-32450EF7BB96}" destId="{A2E719C7-231F-4A47-9588-0FE42C03A749}" srcOrd="1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BDABE8-8615-4C3C-89DA-72D66119F1A7}">
      <dsp:nvSpPr>
        <dsp:cNvPr id="0" name=""/>
        <dsp:cNvSpPr/>
      </dsp:nvSpPr>
      <dsp:spPr>
        <a:xfrm>
          <a:off x="0" y="27142"/>
          <a:ext cx="8352928" cy="190198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a:lnSpc>
              <a:spcPct val="90000"/>
            </a:lnSpc>
            <a:spcBef>
              <a:spcPct val="0"/>
            </a:spcBef>
            <a:spcAft>
              <a:spcPct val="35000"/>
            </a:spcAft>
          </a:pPr>
          <a:r>
            <a:rPr lang="el-GR" sz="3400" kern="1200" dirty="0" smtClean="0"/>
            <a:t>Ηλεκτρονικό ερωτηματολόγιο του ΕΑΠ από το </a:t>
          </a:r>
          <a:r>
            <a:rPr lang="en-US" sz="3400" kern="1200" dirty="0" smtClean="0"/>
            <a:t>OU</a:t>
          </a:r>
          <a:endParaRPr lang="el-GR" sz="3400" kern="1200" dirty="0"/>
        </a:p>
      </dsp:txBody>
      <dsp:txXfrm>
        <a:off x="92847" y="119989"/>
        <a:ext cx="8167234" cy="1716287"/>
      </dsp:txXfrm>
    </dsp:sp>
    <dsp:sp modelId="{62BFC8D3-2805-4774-AC9C-281F69733391}">
      <dsp:nvSpPr>
        <dsp:cNvPr id="0" name=""/>
        <dsp:cNvSpPr/>
      </dsp:nvSpPr>
      <dsp:spPr>
        <a:xfrm>
          <a:off x="0" y="1929124"/>
          <a:ext cx="8352928" cy="5630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5205"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el-GR" sz="2000" kern="1200" dirty="0" smtClean="0"/>
            <a:t>(Ιωακειμίδου, 2017)</a:t>
          </a:r>
          <a:endParaRPr lang="el-GR" sz="2000" kern="1200" dirty="0"/>
        </a:p>
      </dsp:txBody>
      <dsp:txXfrm>
        <a:off x="0" y="1929124"/>
        <a:ext cx="8352928" cy="563040"/>
      </dsp:txXfrm>
    </dsp:sp>
    <dsp:sp modelId="{531CC0CF-7682-413B-8AF2-477A205B4028}">
      <dsp:nvSpPr>
        <dsp:cNvPr id="0" name=""/>
        <dsp:cNvSpPr/>
      </dsp:nvSpPr>
      <dsp:spPr>
        <a:xfrm>
          <a:off x="0" y="2492164"/>
          <a:ext cx="8352928" cy="190198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a:lnSpc>
              <a:spcPct val="90000"/>
            </a:lnSpc>
            <a:spcBef>
              <a:spcPct val="0"/>
            </a:spcBef>
            <a:spcAft>
              <a:spcPct val="35000"/>
            </a:spcAft>
          </a:pPr>
          <a:r>
            <a:rPr lang="el-GR" sz="3400" kern="1200" dirty="0" smtClean="0"/>
            <a:t>Ερωτήσεις κλειστού τύπου και ποιοτική έρευνα μαζί με ερωτήσεις ανοιχτού τύπου και ποιοτική έρευνα</a:t>
          </a:r>
          <a:endParaRPr lang="el-GR" sz="3400" kern="1200" dirty="0"/>
        </a:p>
      </dsp:txBody>
      <dsp:txXfrm>
        <a:off x="92847" y="2585011"/>
        <a:ext cx="8167234" cy="1716287"/>
      </dsp:txXfrm>
    </dsp:sp>
    <dsp:sp modelId="{44A14B10-A2D9-4013-906C-1D4E22D9AEB8}">
      <dsp:nvSpPr>
        <dsp:cNvPr id="0" name=""/>
        <dsp:cNvSpPr/>
      </dsp:nvSpPr>
      <dsp:spPr>
        <a:xfrm>
          <a:off x="0" y="4394145"/>
          <a:ext cx="8352928" cy="5630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5205"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el-GR" sz="2000" kern="1200" dirty="0" smtClean="0"/>
            <a:t>(Ιωακειμίδου, 2017)</a:t>
          </a:r>
          <a:endParaRPr lang="el-GR" sz="2000" kern="1200" dirty="0"/>
        </a:p>
      </dsp:txBody>
      <dsp:txXfrm>
        <a:off x="0" y="4394145"/>
        <a:ext cx="8352928" cy="5630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AFDE99-8E0D-4B88-9FED-4F8B16C0F589}">
      <dsp:nvSpPr>
        <dsp:cNvPr id="0" name=""/>
        <dsp:cNvSpPr/>
      </dsp:nvSpPr>
      <dsp:spPr>
        <a:xfrm>
          <a:off x="0" y="118098"/>
          <a:ext cx="8376592" cy="4797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kern="1200" dirty="0" smtClean="0"/>
            <a:t>1. Κίνητρο συμμετοχής</a:t>
          </a:r>
          <a:endParaRPr lang="el-GR" sz="2000" kern="1200" dirty="0"/>
        </a:p>
      </dsp:txBody>
      <dsp:txXfrm>
        <a:off x="23417" y="141515"/>
        <a:ext cx="8329758" cy="432866"/>
      </dsp:txXfrm>
    </dsp:sp>
    <dsp:sp modelId="{8BE31DB4-6B9A-44EC-B8DD-1D62A4CEC528}">
      <dsp:nvSpPr>
        <dsp:cNvPr id="0" name=""/>
        <dsp:cNvSpPr/>
      </dsp:nvSpPr>
      <dsp:spPr>
        <a:xfrm>
          <a:off x="0" y="655398"/>
          <a:ext cx="8376592" cy="4797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kern="1200" dirty="0" smtClean="0"/>
            <a:t>2. Φόρτος εργασίας</a:t>
          </a:r>
        </a:p>
      </dsp:txBody>
      <dsp:txXfrm>
        <a:off x="23417" y="678815"/>
        <a:ext cx="8329758" cy="432866"/>
      </dsp:txXfrm>
    </dsp:sp>
    <dsp:sp modelId="{F15E5E5E-0239-4536-9586-FCBBD7B07FC9}">
      <dsp:nvSpPr>
        <dsp:cNvPr id="0" name=""/>
        <dsp:cNvSpPr/>
      </dsp:nvSpPr>
      <dsp:spPr>
        <a:xfrm>
          <a:off x="0" y="1192698"/>
          <a:ext cx="8376592" cy="4797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kern="1200" dirty="0" smtClean="0"/>
            <a:t>3. Περιβάλλον μελέτης και διαχείριση μαθημάτων</a:t>
          </a:r>
        </a:p>
      </dsp:txBody>
      <dsp:txXfrm>
        <a:off x="23417" y="1216115"/>
        <a:ext cx="8329758" cy="432866"/>
      </dsp:txXfrm>
    </dsp:sp>
    <dsp:sp modelId="{929CB4FF-E8F0-48AB-8D92-846E7EB0B669}">
      <dsp:nvSpPr>
        <dsp:cNvPr id="0" name=""/>
        <dsp:cNvSpPr/>
      </dsp:nvSpPr>
      <dsp:spPr>
        <a:xfrm>
          <a:off x="0" y="1729998"/>
          <a:ext cx="8376592" cy="4797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kern="1200" dirty="0" smtClean="0"/>
            <a:t>4. Εκπαιδευτικό υλικό</a:t>
          </a:r>
        </a:p>
      </dsp:txBody>
      <dsp:txXfrm>
        <a:off x="23417" y="1753415"/>
        <a:ext cx="8329758" cy="432866"/>
      </dsp:txXfrm>
    </dsp:sp>
    <dsp:sp modelId="{A3CE409D-C7B9-438B-8AF5-69F61560D004}">
      <dsp:nvSpPr>
        <dsp:cNvPr id="0" name=""/>
        <dsp:cNvSpPr/>
      </dsp:nvSpPr>
      <dsp:spPr>
        <a:xfrm>
          <a:off x="0" y="2267298"/>
          <a:ext cx="8376592" cy="4797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kern="1200" dirty="0" smtClean="0"/>
            <a:t>5. Επικοινωνία μαθητών</a:t>
          </a:r>
        </a:p>
      </dsp:txBody>
      <dsp:txXfrm>
        <a:off x="23417" y="2290715"/>
        <a:ext cx="8329758" cy="432866"/>
      </dsp:txXfrm>
    </dsp:sp>
    <dsp:sp modelId="{1F2F1596-3058-4DC4-87BA-603B1FB30154}">
      <dsp:nvSpPr>
        <dsp:cNvPr id="0" name=""/>
        <dsp:cNvSpPr/>
      </dsp:nvSpPr>
      <dsp:spPr>
        <a:xfrm>
          <a:off x="0" y="2804598"/>
          <a:ext cx="8376592" cy="4797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kern="1200" dirty="0" smtClean="0"/>
            <a:t>6. Αξιολόγηση</a:t>
          </a:r>
        </a:p>
      </dsp:txBody>
      <dsp:txXfrm>
        <a:off x="23417" y="2828015"/>
        <a:ext cx="8329758" cy="432866"/>
      </dsp:txXfrm>
    </dsp:sp>
    <dsp:sp modelId="{8F24C2F7-D023-4354-AE3C-7ED1AC20F657}">
      <dsp:nvSpPr>
        <dsp:cNvPr id="0" name=""/>
        <dsp:cNvSpPr/>
      </dsp:nvSpPr>
      <dsp:spPr>
        <a:xfrm>
          <a:off x="0" y="3341898"/>
          <a:ext cx="8376592" cy="4797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kern="1200" dirty="0" smtClean="0"/>
            <a:t>7. Υποστήριξη στη μελέτη</a:t>
          </a:r>
        </a:p>
      </dsp:txBody>
      <dsp:txXfrm>
        <a:off x="23417" y="3365315"/>
        <a:ext cx="8329758" cy="432866"/>
      </dsp:txXfrm>
    </dsp:sp>
    <dsp:sp modelId="{F223CB3E-BFF8-496D-9264-BD116DB5B8E6}">
      <dsp:nvSpPr>
        <dsp:cNvPr id="0" name=""/>
        <dsp:cNvSpPr/>
      </dsp:nvSpPr>
      <dsp:spPr>
        <a:xfrm>
          <a:off x="0" y="3879198"/>
          <a:ext cx="8376592" cy="4797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kern="1200" dirty="0" smtClean="0"/>
            <a:t>8. Συνολικό πρόγραμμα μαθημάτων</a:t>
          </a:r>
        </a:p>
      </dsp:txBody>
      <dsp:txXfrm>
        <a:off x="23417" y="3902615"/>
        <a:ext cx="8329758" cy="432866"/>
      </dsp:txXfrm>
    </dsp:sp>
    <dsp:sp modelId="{A2E719C7-231F-4A47-9588-0FE42C03A749}">
      <dsp:nvSpPr>
        <dsp:cNvPr id="0" name=""/>
        <dsp:cNvSpPr/>
      </dsp:nvSpPr>
      <dsp:spPr>
        <a:xfrm>
          <a:off x="0" y="4416498"/>
          <a:ext cx="8376592" cy="57797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kern="1200" dirty="0" smtClean="0"/>
            <a:t>9. Προηγούμενη εμπειρία</a:t>
          </a:r>
        </a:p>
      </dsp:txBody>
      <dsp:txXfrm>
        <a:off x="28214" y="4444712"/>
        <a:ext cx="8320164" cy="52154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8530" name="Rectangle 2"/>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278531" name="Rectangle 3"/>
          <p:cNvSpPr>
            <a:spLocks noGrp="1" noChangeArrowheads="1"/>
          </p:cNvSpPr>
          <p:nvPr>
            <p:ph type="dt" idx="1"/>
          </p:nvPr>
        </p:nvSpPr>
        <p:spPr bwMode="auto">
          <a:xfrm>
            <a:off x="3884613"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71684" name="Rectangle 4"/>
          <p:cNvSpPr>
            <a:spLocks noGrp="1" noRot="1" noChangeAspect="1" noChangeArrowheads="1" noTextEdit="1"/>
          </p:cNvSpPr>
          <p:nvPr>
            <p:ph type="sldImg" idx="2"/>
          </p:nvPr>
        </p:nvSpPr>
        <p:spPr bwMode="auto">
          <a:xfrm>
            <a:off x="996950" y="730250"/>
            <a:ext cx="4864100" cy="3649663"/>
          </a:xfrm>
          <a:prstGeom prst="rect">
            <a:avLst/>
          </a:prstGeom>
          <a:noFill/>
          <a:ln w="9525">
            <a:solidFill>
              <a:srgbClr val="000000"/>
            </a:solidFill>
            <a:miter lim="800000"/>
            <a:headEnd/>
            <a:tailEnd/>
          </a:ln>
        </p:spPr>
      </p:sp>
      <p:sp>
        <p:nvSpPr>
          <p:cNvPr id="278533" name="Rectangle 5"/>
          <p:cNvSpPr>
            <a:spLocks noGrp="1" noChangeArrowheads="1"/>
          </p:cNvSpPr>
          <p:nvPr>
            <p:ph type="body" sz="quarter" idx="3"/>
          </p:nvPr>
        </p:nvSpPr>
        <p:spPr bwMode="auto">
          <a:xfrm>
            <a:off x="685800" y="4624388"/>
            <a:ext cx="5486400" cy="43799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78534" name="Rectangle 6"/>
          <p:cNvSpPr>
            <a:spLocks noGrp="1" noChangeArrowheads="1"/>
          </p:cNvSpPr>
          <p:nvPr>
            <p:ph type="ftr" sz="quarter" idx="4"/>
          </p:nvPr>
        </p:nvSpPr>
        <p:spPr bwMode="auto">
          <a:xfrm>
            <a:off x="0"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278535" name="Rectangle 7"/>
          <p:cNvSpPr>
            <a:spLocks noGrp="1" noChangeArrowheads="1"/>
          </p:cNvSpPr>
          <p:nvPr>
            <p:ph type="sldNum" sz="quarter" idx="5"/>
          </p:nvPr>
        </p:nvSpPr>
        <p:spPr bwMode="auto">
          <a:xfrm>
            <a:off x="3884613"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8568C96-3D9B-4CEA-82D6-5318AA7F4D69}" type="slidenum">
              <a:rPr lang="el-GR"/>
              <a:pPr>
                <a:defRPr/>
              </a:pPr>
              <a:t>‹#›</a:t>
            </a:fld>
            <a:endParaRPr lang="el-GR"/>
          </a:p>
        </p:txBody>
      </p:sp>
    </p:spTree>
    <p:extLst>
      <p:ext uri="{BB962C8B-B14F-4D97-AF65-F5344CB8AC3E}">
        <p14:creationId xmlns:p14="http://schemas.microsoft.com/office/powerpoint/2010/main" val="27401702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l-GR" sz="1200" kern="1200" dirty="0" smtClean="0">
                <a:solidFill>
                  <a:schemeClr val="tx1"/>
                </a:solidFill>
                <a:effectLst/>
                <a:latin typeface="Times New Roman" pitchFamily="18" charset="0"/>
                <a:ea typeface="+mn-ea"/>
                <a:cs typeface="+mn-cs"/>
              </a:rPr>
              <a:t>Κύριοι καλησπέρα σας,</a:t>
            </a:r>
          </a:p>
          <a:p>
            <a:r>
              <a:rPr lang="el-GR" sz="1200" kern="1200" dirty="0" smtClean="0">
                <a:solidFill>
                  <a:schemeClr val="tx1"/>
                </a:solidFill>
                <a:effectLst/>
                <a:latin typeface="Times New Roman" pitchFamily="18" charset="0"/>
                <a:ea typeface="+mn-ea"/>
                <a:cs typeface="+mn-cs"/>
              </a:rPr>
              <a:t>Ονομάζομαι Στυλιανός </a:t>
            </a:r>
            <a:r>
              <a:rPr lang="el-GR" sz="1200" kern="1200" dirty="0" err="1" smtClean="0">
                <a:solidFill>
                  <a:schemeClr val="tx1"/>
                </a:solidFill>
                <a:effectLst/>
                <a:latin typeface="Times New Roman" pitchFamily="18" charset="0"/>
                <a:ea typeface="+mn-ea"/>
                <a:cs typeface="+mn-cs"/>
              </a:rPr>
              <a:t>Σταυγιαννουδάκης</a:t>
            </a:r>
            <a:r>
              <a:rPr lang="el-GR" sz="1200" kern="1200" dirty="0" smtClean="0">
                <a:solidFill>
                  <a:schemeClr val="tx1"/>
                </a:solidFill>
                <a:effectLst/>
                <a:latin typeface="Times New Roman" pitchFamily="18" charset="0"/>
                <a:ea typeface="+mn-ea"/>
                <a:cs typeface="+mn-cs"/>
              </a:rPr>
              <a:t> και βρίσκομαι εδώ για να σας κάνω μια  περιεκτική παρουσίαση της μεταπτυχιακής μου εργασίας ως φοιτητής του προγράμματος μεταπτυχιακών σπουδών «επιστήμες της αγωγής- Εξ αποστάσεως εκπαίδευση με τη χρήση των ΤΠΕ (</a:t>
            </a:r>
            <a:r>
              <a:rPr lang="en-US" sz="1200" kern="1200" dirty="0" smtClean="0">
                <a:solidFill>
                  <a:schemeClr val="tx1"/>
                </a:solidFill>
                <a:effectLst/>
                <a:latin typeface="Times New Roman" pitchFamily="18" charset="0"/>
                <a:ea typeface="+mn-ea"/>
                <a:cs typeface="+mn-cs"/>
              </a:rPr>
              <a:t>e</a:t>
            </a:r>
            <a:r>
              <a:rPr lang="el-GR" sz="1200" kern="1200" dirty="0" smtClean="0">
                <a:solidFill>
                  <a:schemeClr val="tx1"/>
                </a:solidFill>
                <a:effectLst/>
                <a:latin typeface="Times New Roman" pitchFamily="18" charset="0"/>
                <a:ea typeface="+mn-ea"/>
                <a:cs typeface="+mn-cs"/>
              </a:rPr>
              <a:t>-</a:t>
            </a:r>
            <a:r>
              <a:rPr lang="en-US" sz="1200" kern="1200" dirty="0" smtClean="0">
                <a:solidFill>
                  <a:schemeClr val="tx1"/>
                </a:solidFill>
                <a:effectLst/>
                <a:latin typeface="Times New Roman" pitchFamily="18" charset="0"/>
                <a:ea typeface="+mn-ea"/>
                <a:cs typeface="+mn-cs"/>
              </a:rPr>
              <a:t>learning</a:t>
            </a:r>
            <a:r>
              <a:rPr lang="el-GR" sz="1200" kern="1200" dirty="0" smtClean="0">
                <a:solidFill>
                  <a:schemeClr val="tx1"/>
                </a:solidFill>
                <a:effectLst/>
                <a:latin typeface="Times New Roman" pitchFamily="18" charset="0"/>
                <a:ea typeface="+mn-ea"/>
                <a:cs typeface="+mn-cs"/>
              </a:rPr>
              <a:t>).</a:t>
            </a:r>
          </a:p>
          <a:p>
            <a:r>
              <a:rPr lang="el-GR" sz="1200" kern="1200" dirty="0" smtClean="0">
                <a:solidFill>
                  <a:schemeClr val="tx1"/>
                </a:solidFill>
                <a:effectLst/>
                <a:latin typeface="Times New Roman" pitchFamily="18" charset="0"/>
                <a:ea typeface="+mn-ea"/>
                <a:cs typeface="+mn-cs"/>
              </a:rPr>
              <a:t>Στην προσπάθειά μου είχα αρωγό τον  κ. Μιχάλη </a:t>
            </a:r>
            <a:r>
              <a:rPr lang="el-GR" sz="1200" kern="1200" dirty="0" err="1" smtClean="0">
                <a:solidFill>
                  <a:schemeClr val="tx1"/>
                </a:solidFill>
                <a:effectLst/>
                <a:latin typeface="Times New Roman" pitchFamily="18" charset="0"/>
                <a:ea typeface="+mn-ea"/>
                <a:cs typeface="+mn-cs"/>
              </a:rPr>
              <a:t>Καλογιαννάκη</a:t>
            </a:r>
            <a:r>
              <a:rPr lang="el-GR" sz="1200" kern="1200" dirty="0" smtClean="0">
                <a:solidFill>
                  <a:schemeClr val="tx1"/>
                </a:solidFill>
                <a:effectLst/>
                <a:latin typeface="Times New Roman" pitchFamily="18" charset="0"/>
                <a:ea typeface="+mn-ea"/>
                <a:cs typeface="+mn-cs"/>
              </a:rPr>
              <a:t> τον οποίο ευχαριστώ για τη συνεργασία μας. Ο τίτλος «σχολική εξ αποστάσεως εκπαίδευση: Σχεδιασμός και ανάπτυξη εκπαιδευτικού υλικού με τη μέθοδο της εξ αποστάσεως εκπαίδευσης για τη διδασκαλία της ενότητας της κινηματικής στη φυσική της Α’ Λυκείου» είναι ενδεικτικός, αλλά αποτυπώνει μόνο ένα μέρος του περιεχομένου της εργασίας μου.</a:t>
            </a:r>
          </a:p>
          <a:p>
            <a:endParaRPr lang="el-GR" dirty="0"/>
          </a:p>
        </p:txBody>
      </p:sp>
      <p:sp>
        <p:nvSpPr>
          <p:cNvPr id="4" name="Slide Number Placeholder 3"/>
          <p:cNvSpPr>
            <a:spLocks noGrp="1"/>
          </p:cNvSpPr>
          <p:nvPr>
            <p:ph type="sldNum" sz="quarter" idx="10"/>
          </p:nvPr>
        </p:nvSpPr>
        <p:spPr/>
        <p:txBody>
          <a:bodyPr/>
          <a:lstStyle/>
          <a:p>
            <a:pPr>
              <a:defRPr/>
            </a:pPr>
            <a:fld id="{08568C96-3D9B-4CEA-82D6-5318AA7F4D69}" type="slidenum">
              <a:rPr lang="el-GR" smtClean="0"/>
              <a:pPr>
                <a:defRPr/>
              </a:pPr>
              <a:t>1</a:t>
            </a:fld>
            <a:endParaRPr lang="el-GR"/>
          </a:p>
        </p:txBody>
      </p:sp>
    </p:spTree>
    <p:extLst>
      <p:ext uri="{BB962C8B-B14F-4D97-AF65-F5344CB8AC3E}">
        <p14:creationId xmlns:p14="http://schemas.microsoft.com/office/powerpoint/2010/main" val="13039241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kern="1200" dirty="0" smtClean="0">
                <a:solidFill>
                  <a:schemeClr val="tx1"/>
                </a:solidFill>
                <a:effectLst/>
                <a:latin typeface="Times New Roman" pitchFamily="18" charset="0"/>
                <a:ea typeface="+mn-ea"/>
                <a:cs typeface="+mn-cs"/>
              </a:rPr>
              <a:t>Η </a:t>
            </a:r>
            <a:r>
              <a:rPr lang="el-GR" sz="1200" kern="1200" dirty="0" err="1" smtClean="0">
                <a:solidFill>
                  <a:schemeClr val="tx1"/>
                </a:solidFill>
                <a:effectLst/>
                <a:latin typeface="Times New Roman" pitchFamily="18" charset="0"/>
                <a:ea typeface="+mn-ea"/>
                <a:cs typeface="+mn-cs"/>
              </a:rPr>
              <a:t>ΕξΑΕ</a:t>
            </a:r>
            <a:r>
              <a:rPr lang="el-GR" sz="1200" kern="1200" dirty="0" smtClean="0">
                <a:solidFill>
                  <a:schemeClr val="tx1"/>
                </a:solidFill>
                <a:effectLst/>
                <a:latin typeface="Times New Roman" pitchFamily="18" charset="0"/>
                <a:ea typeface="+mn-ea"/>
                <a:cs typeface="+mn-cs"/>
              </a:rPr>
              <a:t> χρησιμοποιώντας όπως ανέφερα την ηλεκτρονική μάθηση, δίνει έναν ιδιαίτερο ρόλο στο περιεχόμενό της.</a:t>
            </a:r>
          </a:p>
          <a:p>
            <a:r>
              <a:rPr lang="el-GR" sz="1200" kern="1200" dirty="0" smtClean="0">
                <a:solidFill>
                  <a:schemeClr val="tx1"/>
                </a:solidFill>
                <a:effectLst/>
                <a:latin typeface="Times New Roman" pitchFamily="18" charset="0"/>
                <a:ea typeface="+mn-ea"/>
                <a:cs typeface="+mn-cs"/>
              </a:rPr>
              <a:t>Η ποικιλία του περιεχομένου, σε βαθμό που να χαρακτηρίζεται ως </a:t>
            </a:r>
            <a:r>
              <a:rPr lang="el-GR" sz="1200" kern="1200" dirty="0" err="1" smtClean="0">
                <a:solidFill>
                  <a:schemeClr val="tx1"/>
                </a:solidFill>
                <a:effectLst/>
                <a:latin typeface="Times New Roman" pitchFamily="18" charset="0"/>
                <a:ea typeface="+mn-ea"/>
                <a:cs typeface="+mn-cs"/>
              </a:rPr>
              <a:t>πολυτροπικό</a:t>
            </a:r>
            <a:r>
              <a:rPr lang="el-GR" sz="1200" kern="1200" dirty="0" smtClean="0">
                <a:solidFill>
                  <a:schemeClr val="tx1"/>
                </a:solidFill>
                <a:effectLst/>
                <a:latin typeface="Times New Roman" pitchFamily="18" charset="0"/>
                <a:ea typeface="+mn-ea"/>
                <a:cs typeface="+mn-cs"/>
              </a:rPr>
              <a:t>, έχει τη δυνατότητα να ενισχύσει και να ενδυναμώσει την εκπαιδευτική διαδικασία. Η ηλεκτρονική μάθηση χρησιμοποιείται στο βαθμό που οι τεχνολογικές δυνατότητες την επιτρέπουν και δεν αποθαρρύνουν τους μαθητευόμενους από τις ελλείψεις σε τεχνολογικό υλικό ή σε ταχύτητα σύνδεσης. Τέλος, η αξιοποίηση της ηλεκτρονικής μάθησης διευκολύνει τη συμμετοχή όλων των ενδιαφερομένων που αδυνατούν για προσωπικούς ή επαγγελματικούς λόγους να λάβουν μέρος σε εκπαιδευτικά προγράμματα διαφόρων κατηγοριών.</a:t>
            </a:r>
          </a:p>
          <a:p>
            <a:r>
              <a:rPr lang="el-GR" sz="1200" kern="1200" dirty="0" smtClean="0">
                <a:solidFill>
                  <a:schemeClr val="tx1"/>
                </a:solidFill>
                <a:effectLst/>
                <a:latin typeface="Times New Roman" pitchFamily="18" charset="0"/>
                <a:ea typeface="+mn-ea"/>
                <a:cs typeface="+mn-cs"/>
              </a:rPr>
              <a:t>Από διάφορες αναφορές προκύπτει ότι το εκπαιδευτικό υλικό πρέπει να δημιουργεί ερωτήματα που θα κινητοποιούν τους μαθητές, να περιέχει διεργασίες που να υποστηρίζονται με ποικίλες δυνατότητες σχεδιασμένες με κατάλληλη μεθοδολογική προσέγγιση, να παρέχει </a:t>
            </a:r>
            <a:r>
              <a:rPr lang="el-GR" sz="1200" kern="1200" dirty="0" err="1" smtClean="0">
                <a:solidFill>
                  <a:schemeClr val="tx1"/>
                </a:solidFill>
                <a:effectLst/>
                <a:latin typeface="Times New Roman" pitchFamily="18" charset="0"/>
                <a:ea typeface="+mn-ea"/>
                <a:cs typeface="+mn-cs"/>
              </a:rPr>
              <a:t>αυτοαξιολόγιση</a:t>
            </a:r>
            <a:r>
              <a:rPr lang="el-GR" sz="1200" kern="1200" dirty="0" smtClean="0">
                <a:solidFill>
                  <a:schemeClr val="tx1"/>
                </a:solidFill>
                <a:effectLst/>
                <a:latin typeface="Times New Roman" pitchFamily="18" charset="0"/>
                <a:ea typeface="+mn-ea"/>
                <a:cs typeface="+mn-cs"/>
              </a:rPr>
              <a:t>, να ευνοεί την </a:t>
            </a:r>
            <a:r>
              <a:rPr lang="el-GR" sz="1200" kern="1200" dirty="0" err="1" smtClean="0">
                <a:solidFill>
                  <a:schemeClr val="tx1"/>
                </a:solidFill>
                <a:effectLst/>
                <a:latin typeface="Times New Roman" pitchFamily="18" charset="0"/>
                <a:ea typeface="+mn-ea"/>
                <a:cs typeface="+mn-cs"/>
              </a:rPr>
              <a:t>ανοικτότητα</a:t>
            </a:r>
            <a:r>
              <a:rPr lang="el-GR" sz="1200" kern="1200" dirty="0" smtClean="0">
                <a:solidFill>
                  <a:schemeClr val="tx1"/>
                </a:solidFill>
                <a:effectLst/>
                <a:latin typeface="Times New Roman" pitchFamily="18" charset="0"/>
                <a:ea typeface="+mn-ea"/>
                <a:cs typeface="+mn-cs"/>
              </a:rPr>
              <a:t>, την αυτονομία και την </a:t>
            </a:r>
            <a:r>
              <a:rPr lang="el-GR" sz="1200" kern="1200" dirty="0" err="1" smtClean="0">
                <a:solidFill>
                  <a:schemeClr val="tx1"/>
                </a:solidFill>
                <a:effectLst/>
                <a:latin typeface="Times New Roman" pitchFamily="18" charset="0"/>
                <a:ea typeface="+mn-ea"/>
                <a:cs typeface="+mn-cs"/>
              </a:rPr>
              <a:t>ομαδοσυνεργατική</a:t>
            </a:r>
            <a:r>
              <a:rPr lang="el-GR" sz="1200" kern="1200" dirty="0" smtClean="0">
                <a:solidFill>
                  <a:schemeClr val="tx1"/>
                </a:solidFill>
                <a:effectLst/>
                <a:latin typeface="Times New Roman" pitchFamily="18" charset="0"/>
                <a:ea typeface="+mn-ea"/>
                <a:cs typeface="+mn-cs"/>
              </a:rPr>
              <a:t> μάθηση. Από αυτά συμπεραίνεται ότι ο σχεδιασμός από τον εκπαιδευτικό παίζει πρωταγωνιστικό ρόλο, διότι πρέπει να διαμορφώσει το περιβάλλον μάθησης συνδυάζοντας τα μέσα και τη μορφή παρουσίασης του περιεχομένου.</a:t>
            </a: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10</a:t>
            </a:fld>
            <a:endParaRPr lang="el-GR"/>
          </a:p>
        </p:txBody>
      </p:sp>
    </p:spTree>
    <p:extLst>
      <p:ext uri="{BB962C8B-B14F-4D97-AF65-F5344CB8AC3E}">
        <p14:creationId xmlns:p14="http://schemas.microsoft.com/office/powerpoint/2010/main" val="38085083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kern="1200" dirty="0" smtClean="0">
                <a:solidFill>
                  <a:schemeClr val="tx1"/>
                </a:solidFill>
                <a:effectLst/>
                <a:latin typeface="Times New Roman" pitchFamily="18" charset="0"/>
                <a:ea typeface="+mn-ea"/>
                <a:cs typeface="+mn-cs"/>
              </a:rPr>
              <a:t>Με βάση αυτά, οφείλω να τονίσω ότι το υλικό που ετοιμάστηκε είχε μαθησιακό χαρακτήρα.</a:t>
            </a:r>
          </a:p>
          <a:p>
            <a:r>
              <a:rPr lang="el-GR" sz="1200" kern="1200" dirty="0" smtClean="0">
                <a:solidFill>
                  <a:schemeClr val="tx1"/>
                </a:solidFill>
                <a:effectLst/>
                <a:latin typeface="Times New Roman" pitchFamily="18" charset="0"/>
                <a:ea typeface="+mn-ea"/>
                <a:cs typeface="+mn-cs"/>
              </a:rPr>
              <a:t>Το ηλεκτρονικό υλικό επιδίωξε την ενεργητική εμπλοκή των μαθητών σε μια ερμηνευτική σχέση με σκοπό την αλληλεπίδρασή τους με το περιεχόμενό του και του έδωσα τη μορφή ενός ηλεκτρονικού σεναρίου. Σε κάποια τμήματά του στηρίχθηκε στους άξονες της πρόκλησης ενδιαφέροντος, της λήψης απόφασης από το μαθητή και την ανατροφοδότηση. Για παράδειγμα, βίντεο τοποθέτησαν ένα πλαίσιο μελέτης και προκάλεσαν το μαθητή να πάρει θέση σε κάποιες ερωτήσεις στηριζόμενος στην εμπειρία του και στις γνώσεις που είχε αποκτήσει. Κάθε μία δυνατή επιλογή που είχε ο μαθητής συνήθως ήταν προκαθορισμένη και τον οδήγησε σε ανατροφοδότηση που έφερε τη μάθηση, αφού υπήρξε η εξήγηση αν ήταν λανθασμένη ή σωστή. Ακολούθησα δηλαδή μια  διδακτική μέθοδο που χαρακτηρίζεται ως κυβερνητική διδακτική. </a:t>
            </a:r>
          </a:p>
          <a:p>
            <a:r>
              <a:rPr lang="el-GR" sz="1200" kern="1200" dirty="0" smtClean="0">
                <a:solidFill>
                  <a:schemeClr val="tx1"/>
                </a:solidFill>
                <a:effectLst/>
                <a:latin typeface="Times New Roman" pitchFamily="18" charset="0"/>
                <a:ea typeface="+mn-ea"/>
                <a:cs typeface="+mn-cs"/>
              </a:rPr>
              <a:t>Οι μαθητές τοποθετήθηκαν σε ένα σαφές πλαίσιο εργασίας, ώστε να αντλήσουν αλλά κυρίως να αξιοποιήσουν άμεσα πληροφορίες, να έρθουν σε γνωστική σύγκρουση με παλαιότερες αντιλήψεις τους και να αναδομήσουν τη γνώση τους, παίρνοντας αποφάσεις με ενεργητική συμμετοχή.</a:t>
            </a: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11</a:t>
            </a:fld>
            <a:endParaRPr lang="el-GR"/>
          </a:p>
        </p:txBody>
      </p:sp>
    </p:spTree>
    <p:extLst>
      <p:ext uri="{BB962C8B-B14F-4D97-AF65-F5344CB8AC3E}">
        <p14:creationId xmlns:p14="http://schemas.microsoft.com/office/powerpoint/2010/main" val="34253905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dirty="0" smtClean="0"/>
              <a:t>Εργαλείο δημιουργία του υλικού ήταν η</a:t>
            </a:r>
            <a:r>
              <a:rPr lang="el-GR" sz="1200" baseline="0" dirty="0" smtClean="0"/>
              <a:t> εφαρμογή </a:t>
            </a:r>
            <a:r>
              <a:rPr lang="en-US" sz="1200" baseline="0" dirty="0" smtClean="0"/>
              <a:t>H5P </a:t>
            </a:r>
            <a:r>
              <a:rPr lang="el-GR" sz="1200" baseline="0" dirty="0" smtClean="0"/>
              <a:t>και ως </a:t>
            </a:r>
            <a:r>
              <a:rPr lang="en-US" sz="1200" baseline="0" dirty="0" smtClean="0"/>
              <a:t>LMS</a:t>
            </a:r>
            <a:r>
              <a:rPr lang="el-GR" sz="1200" baseline="0" dirty="0" smtClean="0"/>
              <a:t> χρησιμοποιήθηκε το </a:t>
            </a:r>
            <a:r>
              <a:rPr lang="en-US" sz="1200" baseline="0" dirty="0" err="1" smtClean="0"/>
              <a:t>Chamilo</a:t>
            </a:r>
            <a:r>
              <a:rPr lang="en-US" sz="1200" baseline="0" dirty="0" smtClean="0"/>
              <a:t>.</a:t>
            </a:r>
            <a:endParaRPr lang="el-GR" sz="120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l-GR" sz="1200" dirty="0" smtClean="0"/>
              <a:t>Και τα δυο καλύπτουν </a:t>
            </a:r>
            <a:r>
              <a:rPr lang="el-GR" sz="1200" dirty="0" err="1" smtClean="0"/>
              <a:t>τo</a:t>
            </a:r>
            <a:r>
              <a:rPr lang="el-GR" sz="1200" dirty="0" smtClean="0"/>
              <a:t> πλαίσιο για την λήψη αποτελεσματικών αποφάσεων σχετικά με την επιλογή και τη χρήση των μέσων για τη διδασκαλία και τη μάθηση προέρχεται από το μοντέλο </a:t>
            </a:r>
            <a:r>
              <a:rPr lang="el-GR" sz="1200" b="1" dirty="0" smtClean="0"/>
              <a:t>SECTIONS </a:t>
            </a:r>
            <a:r>
              <a:rPr lang="el-GR" sz="1200" dirty="0" smtClean="0"/>
              <a:t>του </a:t>
            </a:r>
            <a:r>
              <a:rPr lang="el-GR" sz="1200" dirty="0" err="1" smtClean="0"/>
              <a:t>Bates</a:t>
            </a:r>
            <a:r>
              <a:rPr lang="el-GR" sz="1200" dirty="0" smtClean="0"/>
              <a:t> (2015). </a:t>
            </a:r>
          </a:p>
          <a:p>
            <a:endParaRPr lang="el-GR" sz="1200" b="0" i="0" u="none" strike="noStrike" kern="1200" baseline="0" dirty="0" smtClean="0">
              <a:solidFill>
                <a:schemeClr val="tx1"/>
              </a:solidFill>
              <a:latin typeface="Times New Roman" pitchFamily="18" charset="0"/>
              <a:ea typeface="+mn-ea"/>
              <a:cs typeface="+mn-cs"/>
            </a:endParaRPr>
          </a:p>
          <a:p>
            <a:r>
              <a:rPr lang="el-GR" sz="1200" b="0" i="0" u="none" strike="noStrike" kern="1200" baseline="0" dirty="0" smtClean="0">
                <a:solidFill>
                  <a:schemeClr val="tx1"/>
                </a:solidFill>
                <a:latin typeface="Times New Roman" pitchFamily="18" charset="0"/>
                <a:ea typeface="+mn-ea"/>
                <a:cs typeface="+mn-cs"/>
              </a:rPr>
              <a:t>Έτσι λαμβάνονται υπόψη: </a:t>
            </a:r>
          </a:p>
          <a:p>
            <a:r>
              <a:rPr lang="el-GR" sz="1200" b="0" i="0" u="none" strike="noStrike" kern="1200" baseline="0" dirty="0" smtClean="0">
                <a:solidFill>
                  <a:schemeClr val="tx1"/>
                </a:solidFill>
                <a:latin typeface="Times New Roman" pitchFamily="18" charset="0"/>
                <a:ea typeface="+mn-ea"/>
                <a:cs typeface="+mn-cs"/>
              </a:rPr>
              <a:t> Τα δημογραφικά στοιχεία των μαθητών (</a:t>
            </a:r>
            <a:r>
              <a:rPr lang="el-GR" sz="1200" b="1" i="0" u="none" strike="noStrike" kern="1200" baseline="0" dirty="0" smtClean="0">
                <a:solidFill>
                  <a:schemeClr val="tx1"/>
                </a:solidFill>
                <a:latin typeface="Times New Roman" pitchFamily="18" charset="0"/>
                <a:ea typeface="+mn-ea"/>
                <a:cs typeface="+mn-cs"/>
              </a:rPr>
              <a:t>S </a:t>
            </a:r>
            <a:r>
              <a:rPr lang="el-GR" sz="1200" b="0" i="0" u="none" strike="noStrike" kern="1200" baseline="0" dirty="0" err="1" smtClean="0">
                <a:solidFill>
                  <a:schemeClr val="tx1"/>
                </a:solidFill>
                <a:latin typeface="Times New Roman" pitchFamily="18" charset="0"/>
                <a:ea typeface="+mn-ea"/>
                <a:cs typeface="+mn-cs"/>
              </a:rPr>
              <a:t>tudents</a:t>
            </a:r>
            <a:r>
              <a:rPr lang="el-GR" sz="1200" b="0" i="0" u="none" strike="noStrike" kern="1200" baseline="0" dirty="0" smtClean="0">
                <a:solidFill>
                  <a:schemeClr val="tx1"/>
                </a:solidFill>
                <a:latin typeface="Times New Roman" pitchFamily="18" charset="0"/>
                <a:ea typeface="+mn-ea"/>
                <a:cs typeface="+mn-cs"/>
              </a:rPr>
              <a:t>), με έμφαση στην ευκολία πρόσβασης στο υλικό και τη δυνατότητά τους να μαθαίνουν μέσω των νέων τεχνολογιών </a:t>
            </a:r>
          </a:p>
          <a:p>
            <a:r>
              <a:rPr lang="el-GR" sz="1200" b="0" i="0" u="none" strike="noStrike" kern="1200" baseline="0" dirty="0" smtClean="0">
                <a:solidFill>
                  <a:schemeClr val="tx1"/>
                </a:solidFill>
                <a:latin typeface="Times New Roman" pitchFamily="18" charset="0"/>
                <a:ea typeface="+mn-ea"/>
                <a:cs typeface="+mn-cs"/>
              </a:rPr>
              <a:t>Η ευκολία στη χρήση του υλικού (</a:t>
            </a:r>
            <a:r>
              <a:rPr lang="el-GR" sz="1200" b="1" i="0" u="none" strike="noStrike" kern="1200" baseline="0" dirty="0" smtClean="0">
                <a:solidFill>
                  <a:schemeClr val="tx1"/>
                </a:solidFill>
                <a:latin typeface="Times New Roman" pitchFamily="18" charset="0"/>
                <a:ea typeface="+mn-ea"/>
                <a:cs typeface="+mn-cs"/>
              </a:rPr>
              <a:t>E </a:t>
            </a:r>
            <a:r>
              <a:rPr lang="el-GR" sz="1200" b="0" i="0" u="none" strike="noStrike" kern="1200" baseline="0" dirty="0" err="1" smtClean="0">
                <a:solidFill>
                  <a:schemeClr val="tx1"/>
                </a:solidFill>
                <a:latin typeface="Times New Roman" pitchFamily="18" charset="0"/>
                <a:ea typeface="+mn-ea"/>
                <a:cs typeface="+mn-cs"/>
              </a:rPr>
              <a:t>ase</a:t>
            </a:r>
            <a:r>
              <a:rPr lang="el-GR" sz="1200" b="0" i="0" u="none" strike="noStrike" kern="1200" baseline="0" dirty="0" smtClean="0">
                <a:solidFill>
                  <a:schemeClr val="tx1"/>
                </a:solidFill>
                <a:latin typeface="Times New Roman" pitchFamily="18" charset="0"/>
                <a:ea typeface="+mn-ea"/>
                <a:cs typeface="+mn-cs"/>
              </a:rPr>
              <a:t> </a:t>
            </a:r>
            <a:r>
              <a:rPr lang="el-GR" sz="1200" b="0" i="0" u="none" strike="noStrike" kern="1200" baseline="0" dirty="0" err="1" smtClean="0">
                <a:solidFill>
                  <a:schemeClr val="tx1"/>
                </a:solidFill>
                <a:latin typeface="Times New Roman" pitchFamily="18" charset="0"/>
                <a:ea typeface="+mn-ea"/>
                <a:cs typeface="+mn-cs"/>
              </a:rPr>
              <a:t>of</a:t>
            </a:r>
            <a:r>
              <a:rPr lang="el-GR" sz="1200" b="0" i="0" u="none" strike="noStrike" kern="1200" baseline="0" dirty="0" smtClean="0">
                <a:solidFill>
                  <a:schemeClr val="tx1"/>
                </a:solidFill>
                <a:latin typeface="Times New Roman" pitchFamily="18" charset="0"/>
                <a:ea typeface="+mn-ea"/>
                <a:cs typeface="+mn-cs"/>
              </a:rPr>
              <a:t> </a:t>
            </a:r>
            <a:r>
              <a:rPr lang="el-GR" sz="1200" b="0" i="0" u="none" strike="noStrike" kern="1200" baseline="0" dirty="0" err="1" smtClean="0">
                <a:solidFill>
                  <a:schemeClr val="tx1"/>
                </a:solidFill>
                <a:latin typeface="Times New Roman" pitchFamily="18" charset="0"/>
                <a:ea typeface="+mn-ea"/>
                <a:cs typeface="+mn-cs"/>
              </a:rPr>
              <a:t>use</a:t>
            </a:r>
            <a:r>
              <a:rPr lang="el-GR" sz="1200" b="0" i="0" u="none" strike="noStrike" kern="1200" baseline="0" dirty="0" smtClean="0">
                <a:solidFill>
                  <a:schemeClr val="tx1"/>
                </a:solidFill>
                <a:latin typeface="Times New Roman" pitchFamily="18" charset="0"/>
                <a:ea typeface="+mn-ea"/>
                <a:cs typeface="+mn-cs"/>
              </a:rPr>
              <a:t>) </a:t>
            </a:r>
          </a:p>
          <a:p>
            <a:r>
              <a:rPr lang="el-GR" sz="1200" b="0" i="0" u="none" strike="noStrike" kern="1200" baseline="0" dirty="0" smtClean="0">
                <a:solidFill>
                  <a:schemeClr val="tx1"/>
                </a:solidFill>
                <a:latin typeface="Times New Roman" pitchFamily="18" charset="0"/>
                <a:ea typeface="+mn-ea"/>
                <a:cs typeface="+mn-cs"/>
              </a:rPr>
              <a:t> </a:t>
            </a:r>
            <a:r>
              <a:rPr lang="el-GR" sz="1200" b="0" i="0" u="none" strike="noStrike" kern="1200" baseline="0" dirty="0" err="1" smtClean="0">
                <a:solidFill>
                  <a:schemeClr val="tx1"/>
                </a:solidFill>
                <a:latin typeface="Times New Roman" pitchFamily="18" charset="0"/>
                <a:ea typeface="+mn-ea"/>
                <a:cs typeface="+mn-cs"/>
              </a:rPr>
              <a:t>To</a:t>
            </a:r>
            <a:r>
              <a:rPr lang="el-GR" sz="1200" b="0" i="0" u="none" strike="noStrike" kern="1200" baseline="0" dirty="0" smtClean="0">
                <a:solidFill>
                  <a:schemeClr val="tx1"/>
                </a:solidFill>
                <a:latin typeface="Times New Roman" pitchFamily="18" charset="0"/>
                <a:ea typeface="+mn-ea"/>
                <a:cs typeface="+mn-cs"/>
              </a:rPr>
              <a:t> μικρό κόστος παραγωγής του υλικού και της συμμετοχής των μαθητών (</a:t>
            </a:r>
            <a:r>
              <a:rPr lang="el-GR" sz="1200" b="1" i="0" u="none" strike="noStrike" kern="1200" baseline="0" dirty="0" smtClean="0">
                <a:solidFill>
                  <a:schemeClr val="tx1"/>
                </a:solidFill>
                <a:latin typeface="Times New Roman" pitchFamily="18" charset="0"/>
                <a:ea typeface="+mn-ea"/>
                <a:cs typeface="+mn-cs"/>
              </a:rPr>
              <a:t>C </a:t>
            </a:r>
            <a:r>
              <a:rPr lang="el-GR" sz="1200" b="0" i="0" u="none" strike="noStrike" kern="1200" baseline="0" dirty="0" err="1" smtClean="0">
                <a:solidFill>
                  <a:schemeClr val="tx1"/>
                </a:solidFill>
                <a:latin typeface="Times New Roman" pitchFamily="18" charset="0"/>
                <a:ea typeface="+mn-ea"/>
                <a:cs typeface="+mn-cs"/>
              </a:rPr>
              <a:t>ost</a:t>
            </a:r>
            <a:r>
              <a:rPr lang="el-GR" sz="1200" b="0" i="0" u="none" strike="noStrike" kern="1200" baseline="0" dirty="0" smtClean="0">
                <a:solidFill>
                  <a:schemeClr val="tx1"/>
                </a:solidFill>
                <a:latin typeface="Times New Roman" pitchFamily="18" charset="0"/>
                <a:ea typeface="+mn-ea"/>
                <a:cs typeface="+mn-cs"/>
              </a:rPr>
              <a:t>). </a:t>
            </a:r>
          </a:p>
          <a:p>
            <a:r>
              <a:rPr lang="el-GR" sz="1200" b="0" i="0" u="none" strike="noStrike" kern="1200" baseline="0" dirty="0" smtClean="0">
                <a:solidFill>
                  <a:schemeClr val="tx1"/>
                </a:solidFill>
                <a:latin typeface="Times New Roman" pitchFamily="18" charset="0"/>
                <a:ea typeface="+mn-ea"/>
                <a:cs typeface="+mn-cs"/>
              </a:rPr>
              <a:t> Οι διδακτικές λειτουργίες, συμπεριλαμβανομένων των παιδαγωγικών προσφερόμενων μέσων (</a:t>
            </a:r>
            <a:r>
              <a:rPr lang="en-US" sz="1200" b="1" i="0" u="none" strike="noStrike" kern="1200" baseline="0" dirty="0" smtClean="0">
                <a:solidFill>
                  <a:schemeClr val="tx1"/>
                </a:solidFill>
                <a:latin typeface="Times New Roman" pitchFamily="18" charset="0"/>
                <a:ea typeface="+mn-ea"/>
                <a:cs typeface="+mn-cs"/>
              </a:rPr>
              <a:t>T </a:t>
            </a:r>
            <a:r>
              <a:rPr lang="en-US" sz="1200" b="0" i="0" u="none" strike="noStrike" kern="1200" baseline="0" dirty="0" err="1" smtClean="0">
                <a:solidFill>
                  <a:schemeClr val="tx1"/>
                </a:solidFill>
                <a:latin typeface="Times New Roman" pitchFamily="18" charset="0"/>
                <a:ea typeface="+mn-ea"/>
                <a:cs typeface="+mn-cs"/>
              </a:rPr>
              <a:t>eaching</a:t>
            </a:r>
            <a:r>
              <a:rPr lang="en-US" sz="1200" b="0" i="0" u="none" strike="noStrike" kern="1200" baseline="0" dirty="0" smtClean="0">
                <a:solidFill>
                  <a:schemeClr val="tx1"/>
                </a:solidFill>
                <a:latin typeface="Times New Roman" pitchFamily="18" charset="0"/>
                <a:ea typeface="+mn-ea"/>
                <a:cs typeface="+mn-cs"/>
              </a:rPr>
              <a:t> functions, including pedagogical affordances of media). </a:t>
            </a:r>
          </a:p>
          <a:p>
            <a:r>
              <a:rPr lang="el-GR" sz="1200" b="0" i="0" u="none" strike="noStrike" kern="1200" baseline="0" dirty="0" smtClean="0">
                <a:solidFill>
                  <a:schemeClr val="tx1"/>
                </a:solidFill>
                <a:latin typeface="Times New Roman" pitchFamily="18" charset="0"/>
                <a:ea typeface="+mn-ea"/>
                <a:cs typeface="+mn-cs"/>
              </a:rPr>
              <a:t> Η κάθε είδους αλληλεπίδραση (</a:t>
            </a:r>
            <a:r>
              <a:rPr lang="el-GR" sz="1200" b="1" i="0" u="none" strike="noStrike" kern="1200" baseline="0" dirty="0" smtClean="0">
                <a:solidFill>
                  <a:schemeClr val="tx1"/>
                </a:solidFill>
                <a:latin typeface="Times New Roman" pitchFamily="18" charset="0"/>
                <a:ea typeface="+mn-ea"/>
                <a:cs typeface="+mn-cs"/>
              </a:rPr>
              <a:t>I </a:t>
            </a:r>
            <a:r>
              <a:rPr lang="el-GR" sz="1200" b="0" i="0" u="none" strike="noStrike" kern="1200" baseline="0" dirty="0" err="1" smtClean="0">
                <a:solidFill>
                  <a:schemeClr val="tx1"/>
                </a:solidFill>
                <a:latin typeface="Times New Roman" pitchFamily="18" charset="0"/>
                <a:ea typeface="+mn-ea"/>
                <a:cs typeface="+mn-cs"/>
              </a:rPr>
              <a:t>nteraction</a:t>
            </a:r>
            <a:r>
              <a:rPr lang="el-GR" sz="1200" b="0" i="0" u="none" strike="noStrike" kern="1200" baseline="0" dirty="0" smtClean="0">
                <a:solidFill>
                  <a:schemeClr val="tx1"/>
                </a:solidFill>
                <a:latin typeface="Times New Roman" pitchFamily="18" charset="0"/>
                <a:ea typeface="+mn-ea"/>
                <a:cs typeface="+mn-cs"/>
              </a:rPr>
              <a:t>). </a:t>
            </a:r>
          </a:p>
          <a:p>
            <a:r>
              <a:rPr lang="el-GR" sz="1200" b="0" i="0" u="none" strike="noStrike" kern="1200" baseline="0" dirty="0" smtClean="0">
                <a:solidFill>
                  <a:schemeClr val="tx1"/>
                </a:solidFill>
                <a:latin typeface="Times New Roman" pitchFamily="18" charset="0"/>
                <a:ea typeface="+mn-ea"/>
                <a:cs typeface="+mn-cs"/>
              </a:rPr>
              <a:t> Τα οργανωτικά θέματα (</a:t>
            </a:r>
            <a:r>
              <a:rPr lang="el-GR" sz="1200" b="1" i="0" u="none" strike="noStrike" kern="1200" baseline="0" dirty="0" smtClean="0">
                <a:solidFill>
                  <a:schemeClr val="tx1"/>
                </a:solidFill>
                <a:latin typeface="Times New Roman" pitchFamily="18" charset="0"/>
                <a:ea typeface="+mn-ea"/>
                <a:cs typeface="+mn-cs"/>
              </a:rPr>
              <a:t>O </a:t>
            </a:r>
            <a:r>
              <a:rPr lang="el-GR" sz="1200" b="0" i="0" u="none" strike="noStrike" kern="1200" baseline="0" dirty="0" err="1" smtClean="0">
                <a:solidFill>
                  <a:schemeClr val="tx1"/>
                </a:solidFill>
                <a:latin typeface="Times New Roman" pitchFamily="18" charset="0"/>
                <a:ea typeface="+mn-ea"/>
                <a:cs typeface="+mn-cs"/>
              </a:rPr>
              <a:t>rganisational</a:t>
            </a:r>
            <a:r>
              <a:rPr lang="el-GR" sz="1200" b="0" i="0" u="none" strike="noStrike" kern="1200" baseline="0" dirty="0" smtClean="0">
                <a:solidFill>
                  <a:schemeClr val="tx1"/>
                </a:solidFill>
                <a:latin typeface="Times New Roman" pitchFamily="18" charset="0"/>
                <a:ea typeface="+mn-ea"/>
                <a:cs typeface="+mn-cs"/>
              </a:rPr>
              <a:t> </a:t>
            </a:r>
            <a:r>
              <a:rPr lang="el-GR" sz="1200" b="0" i="0" u="none" strike="noStrike" kern="1200" baseline="0" dirty="0" err="1" smtClean="0">
                <a:solidFill>
                  <a:schemeClr val="tx1"/>
                </a:solidFill>
                <a:latin typeface="Times New Roman" pitchFamily="18" charset="0"/>
                <a:ea typeface="+mn-ea"/>
                <a:cs typeface="+mn-cs"/>
              </a:rPr>
              <a:t>issues</a:t>
            </a:r>
            <a:r>
              <a:rPr lang="el-GR" sz="1200" b="0" i="0" u="none" strike="noStrike" kern="1200" baseline="0" dirty="0" smtClean="0">
                <a:solidFill>
                  <a:schemeClr val="tx1"/>
                </a:solidFill>
                <a:latin typeface="Times New Roman" pitchFamily="18" charset="0"/>
                <a:ea typeface="+mn-ea"/>
                <a:cs typeface="+mn-cs"/>
              </a:rPr>
              <a:t>) </a:t>
            </a:r>
          </a:p>
          <a:p>
            <a:r>
              <a:rPr lang="el-GR" sz="1200" b="0" i="0" u="none" strike="noStrike" kern="1200" baseline="0" dirty="0" smtClean="0">
                <a:solidFill>
                  <a:schemeClr val="tx1"/>
                </a:solidFill>
                <a:latin typeface="Times New Roman" pitchFamily="18" charset="0"/>
                <a:ea typeface="+mn-ea"/>
                <a:cs typeface="+mn-cs"/>
              </a:rPr>
              <a:t> Ο σκοπός, το είδος και η οργάνωση της δικτύωσης (</a:t>
            </a:r>
            <a:r>
              <a:rPr lang="el-GR" sz="1200" b="1" i="0" u="none" strike="noStrike" kern="1200" baseline="0" dirty="0" smtClean="0">
                <a:solidFill>
                  <a:schemeClr val="tx1"/>
                </a:solidFill>
                <a:latin typeface="Times New Roman" pitchFamily="18" charset="0"/>
                <a:ea typeface="+mn-ea"/>
                <a:cs typeface="+mn-cs"/>
              </a:rPr>
              <a:t>N </a:t>
            </a:r>
            <a:r>
              <a:rPr lang="el-GR" sz="1200" b="0" i="0" u="none" strike="noStrike" kern="1200" baseline="0" dirty="0" err="1" smtClean="0">
                <a:solidFill>
                  <a:schemeClr val="tx1"/>
                </a:solidFill>
                <a:latin typeface="Times New Roman" pitchFamily="18" charset="0"/>
                <a:ea typeface="+mn-ea"/>
                <a:cs typeface="+mn-cs"/>
              </a:rPr>
              <a:t>etworking</a:t>
            </a:r>
            <a:r>
              <a:rPr lang="el-GR" sz="1200" b="0" i="0" u="none" strike="noStrike" kern="1200" baseline="0" dirty="0" smtClean="0">
                <a:solidFill>
                  <a:schemeClr val="tx1"/>
                </a:solidFill>
                <a:latin typeface="Times New Roman" pitchFamily="18" charset="0"/>
                <a:ea typeface="+mn-ea"/>
                <a:cs typeface="+mn-cs"/>
              </a:rPr>
              <a:t>). </a:t>
            </a:r>
          </a:p>
          <a:p>
            <a:r>
              <a:rPr lang="el-GR" sz="1200" b="0" i="0" u="none" strike="noStrike" kern="1200" baseline="0" dirty="0" smtClean="0">
                <a:solidFill>
                  <a:schemeClr val="tx1"/>
                </a:solidFill>
                <a:latin typeface="Times New Roman" pitchFamily="18" charset="0"/>
                <a:ea typeface="+mn-ea"/>
                <a:cs typeface="+mn-cs"/>
              </a:rPr>
              <a:t> Η ασφάλεια και προστασία της ιδιωτικής ζωής των συμμετεχόντων (</a:t>
            </a:r>
            <a:r>
              <a:rPr lang="el-GR" sz="1200" b="1" i="0" u="none" strike="noStrike" kern="1200" baseline="0" dirty="0" smtClean="0">
                <a:solidFill>
                  <a:schemeClr val="tx1"/>
                </a:solidFill>
                <a:latin typeface="Times New Roman" pitchFamily="18" charset="0"/>
                <a:ea typeface="+mn-ea"/>
                <a:cs typeface="+mn-cs"/>
              </a:rPr>
              <a:t>S </a:t>
            </a:r>
            <a:r>
              <a:rPr lang="el-GR" sz="1200" b="0" i="0" u="none" strike="noStrike" kern="1200" baseline="0" dirty="0" err="1" smtClean="0">
                <a:solidFill>
                  <a:schemeClr val="tx1"/>
                </a:solidFill>
                <a:latin typeface="Times New Roman" pitchFamily="18" charset="0"/>
                <a:ea typeface="+mn-ea"/>
                <a:cs typeface="+mn-cs"/>
              </a:rPr>
              <a:t>ecurity</a:t>
            </a:r>
            <a:r>
              <a:rPr lang="el-GR" sz="1200" b="0" i="0" u="none" strike="noStrike" kern="1200" baseline="0" dirty="0" smtClean="0">
                <a:solidFill>
                  <a:schemeClr val="tx1"/>
                </a:solidFill>
                <a:latin typeface="Times New Roman" pitchFamily="18" charset="0"/>
                <a:ea typeface="+mn-ea"/>
                <a:cs typeface="+mn-cs"/>
              </a:rPr>
              <a:t> </a:t>
            </a:r>
            <a:r>
              <a:rPr lang="el-GR" sz="1200" b="0" i="0" u="none" strike="noStrike" kern="1200" baseline="0" dirty="0" err="1" smtClean="0">
                <a:solidFill>
                  <a:schemeClr val="tx1"/>
                </a:solidFill>
                <a:latin typeface="Times New Roman" pitchFamily="18" charset="0"/>
                <a:ea typeface="+mn-ea"/>
                <a:cs typeface="+mn-cs"/>
              </a:rPr>
              <a:t>and</a:t>
            </a:r>
            <a:r>
              <a:rPr lang="el-GR" sz="1200" b="0" i="0" u="none" strike="noStrike" kern="1200" baseline="0" dirty="0" smtClean="0">
                <a:solidFill>
                  <a:schemeClr val="tx1"/>
                </a:solidFill>
                <a:latin typeface="Times New Roman" pitchFamily="18" charset="0"/>
                <a:ea typeface="+mn-ea"/>
                <a:cs typeface="+mn-cs"/>
              </a:rPr>
              <a:t> </a:t>
            </a:r>
            <a:r>
              <a:rPr lang="el-GR" sz="1200" b="0" i="0" u="none" strike="noStrike" kern="1200" baseline="0" dirty="0" err="1" smtClean="0">
                <a:solidFill>
                  <a:schemeClr val="tx1"/>
                </a:solidFill>
                <a:latin typeface="Times New Roman" pitchFamily="18" charset="0"/>
                <a:ea typeface="+mn-ea"/>
                <a:cs typeface="+mn-cs"/>
              </a:rPr>
              <a:t>privacy</a:t>
            </a:r>
            <a:r>
              <a:rPr lang="el-GR" sz="1200" b="0" i="0" u="none" strike="noStrike" kern="1200" baseline="0" dirty="0" smtClean="0">
                <a:solidFill>
                  <a:schemeClr val="tx1"/>
                </a:solidFill>
                <a:latin typeface="Times New Roman" pitchFamily="18" charset="0"/>
                <a:ea typeface="+mn-ea"/>
                <a:cs typeface="+mn-cs"/>
              </a:rPr>
              <a:t>). </a:t>
            </a:r>
          </a:p>
          <a:p>
            <a:endParaRPr lang="el-GR" sz="1200" b="0" i="0" u="none" strike="noStrike" kern="1200" baseline="0" dirty="0" smtClean="0">
              <a:solidFill>
                <a:schemeClr val="tx1"/>
              </a:solidFill>
              <a:latin typeface="Times New Roman" pitchFamily="18" charset="0"/>
              <a:ea typeface="+mn-ea"/>
              <a:cs typeface="+mn-cs"/>
            </a:endParaRP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12</a:t>
            </a:fld>
            <a:endParaRPr lang="el-GR"/>
          </a:p>
        </p:txBody>
      </p:sp>
    </p:spTree>
    <p:extLst>
      <p:ext uri="{BB962C8B-B14F-4D97-AF65-F5344CB8AC3E}">
        <p14:creationId xmlns:p14="http://schemas.microsoft.com/office/powerpoint/2010/main" val="34253905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b="1" kern="1200" dirty="0" smtClean="0">
                <a:solidFill>
                  <a:schemeClr val="tx1"/>
                </a:solidFill>
                <a:effectLst/>
                <a:latin typeface="Times New Roman" pitchFamily="18" charset="0"/>
                <a:ea typeface="+mn-ea"/>
                <a:cs typeface="+mn-cs"/>
              </a:rPr>
              <a:t>Η δημιουργία του μαθησιακού υλικού βασίστηκε στη γνωστική Θεωρία για την </a:t>
            </a:r>
            <a:r>
              <a:rPr lang="el-GR" sz="1200" b="1" kern="1200" dirty="0" err="1" smtClean="0">
                <a:solidFill>
                  <a:schemeClr val="tx1"/>
                </a:solidFill>
                <a:effectLst/>
                <a:latin typeface="Times New Roman" pitchFamily="18" charset="0"/>
                <a:ea typeface="+mn-ea"/>
                <a:cs typeface="+mn-cs"/>
              </a:rPr>
              <a:t>Πολυμεσική</a:t>
            </a:r>
            <a:r>
              <a:rPr lang="el-GR" sz="1200" b="1" kern="1200" dirty="0" smtClean="0">
                <a:solidFill>
                  <a:schemeClr val="tx1"/>
                </a:solidFill>
                <a:effectLst/>
                <a:latin typeface="Times New Roman" pitchFamily="18" charset="0"/>
                <a:ea typeface="+mn-ea"/>
                <a:cs typeface="+mn-cs"/>
              </a:rPr>
              <a:t> Μάθηση του </a:t>
            </a:r>
            <a:r>
              <a:rPr lang="el-GR" sz="1200" b="1" kern="1200" dirty="0" err="1" smtClean="0">
                <a:solidFill>
                  <a:schemeClr val="tx1"/>
                </a:solidFill>
                <a:effectLst/>
                <a:latin typeface="Times New Roman" pitchFamily="18" charset="0"/>
                <a:ea typeface="+mn-ea"/>
                <a:cs typeface="+mn-cs"/>
              </a:rPr>
              <a:t>Mayer</a:t>
            </a:r>
            <a:r>
              <a:rPr lang="el-GR" sz="1200" b="1" kern="1200" dirty="0" smtClean="0">
                <a:solidFill>
                  <a:schemeClr val="tx1"/>
                </a:solidFill>
                <a:effectLst/>
                <a:latin typeface="Times New Roman" pitchFamily="18" charset="0"/>
                <a:ea typeface="+mn-ea"/>
                <a:cs typeface="+mn-cs"/>
              </a:rPr>
              <a:t>.  </a:t>
            </a:r>
            <a:r>
              <a:rPr lang="el-GR" sz="1200" kern="1200" dirty="0" smtClean="0">
                <a:solidFill>
                  <a:schemeClr val="tx1"/>
                </a:solidFill>
                <a:effectLst/>
                <a:latin typeface="Times New Roman" pitchFamily="18" charset="0"/>
                <a:ea typeface="+mn-ea"/>
                <a:cs typeface="+mn-cs"/>
              </a:rPr>
              <a:t>Αφού το υλικό είναι </a:t>
            </a:r>
            <a:r>
              <a:rPr lang="el-GR" sz="1200" kern="1200" dirty="0" err="1" smtClean="0">
                <a:solidFill>
                  <a:schemeClr val="tx1"/>
                </a:solidFill>
                <a:effectLst/>
                <a:latin typeface="Times New Roman" pitchFamily="18" charset="0"/>
                <a:ea typeface="+mn-ea"/>
                <a:cs typeface="+mn-cs"/>
              </a:rPr>
              <a:t>πολυμεσικό</a:t>
            </a:r>
            <a:r>
              <a:rPr lang="el-GR" sz="1200" kern="1200" dirty="0" smtClean="0">
                <a:solidFill>
                  <a:schemeClr val="tx1"/>
                </a:solidFill>
                <a:effectLst/>
                <a:latin typeface="Times New Roman" pitchFamily="18" charset="0"/>
                <a:ea typeface="+mn-ea"/>
                <a:cs typeface="+mn-cs"/>
              </a:rPr>
              <a:t>, η θεωρία υπέδειξε ότι για να είναι αποτελεσματικό, έπρεπε να υλοποιηθεί με μέθοδο που να προσιδιάζει στον τρόπο με τον οποίο ο εγκέφαλος του ανθρώπου αφομοιώνει, επεξεργάζεται και ενσωματώνει στα υφιστάμενα γνωστικά σχήματα τις καινούργιες πληροφορίες και γνώσεις. Η</a:t>
            </a:r>
            <a:r>
              <a:rPr lang="el-GR" sz="1200" b="1" kern="1200" dirty="0" smtClean="0">
                <a:solidFill>
                  <a:schemeClr val="tx1"/>
                </a:solidFill>
                <a:effectLst/>
                <a:latin typeface="Times New Roman" pitchFamily="18" charset="0"/>
                <a:ea typeface="+mn-ea"/>
                <a:cs typeface="+mn-cs"/>
              </a:rPr>
              <a:t> θεωρία της Διπλής Κωδικοποίησης που</a:t>
            </a:r>
            <a:r>
              <a:rPr lang="el-GR" sz="1200" kern="1200" dirty="0" smtClean="0">
                <a:solidFill>
                  <a:schemeClr val="tx1"/>
                </a:solidFill>
                <a:effectLst/>
                <a:latin typeface="Times New Roman" pitchFamily="18" charset="0"/>
                <a:ea typeface="+mn-ea"/>
                <a:cs typeface="+mn-cs"/>
              </a:rPr>
              <a:t> προτάσσει την ενεργοποίηση και των δυο πόρων εισροής πληροφοριών ως προϋπόθεση για μια αποτελεσματική μαθησιακή διαδικασία πλαισιωμένη από τη θεωρία της Γνωστικής υπερφόρτωσης αποτέλεσε τον οδηγό για τη δημιουργία του υλικού.</a:t>
            </a:r>
          </a:p>
          <a:p>
            <a:r>
              <a:rPr lang="el-GR" sz="1200" kern="1200" dirty="0" smtClean="0">
                <a:solidFill>
                  <a:schemeClr val="tx1"/>
                </a:solidFill>
                <a:effectLst/>
                <a:latin typeface="Times New Roman" pitchFamily="18" charset="0"/>
                <a:ea typeface="+mn-ea"/>
                <a:cs typeface="+mn-cs"/>
              </a:rPr>
              <a:t>Το υλικό στηρίχθηκε επίσης στην αρχή της </a:t>
            </a:r>
            <a:r>
              <a:rPr lang="el-GR" sz="1200" kern="1200" dirty="0" err="1" smtClean="0">
                <a:solidFill>
                  <a:schemeClr val="tx1"/>
                </a:solidFill>
                <a:effectLst/>
                <a:latin typeface="Times New Roman" pitchFamily="18" charset="0"/>
                <a:ea typeface="+mn-ea"/>
                <a:cs typeface="+mn-cs"/>
              </a:rPr>
              <a:t>πολυμεσικότητας</a:t>
            </a:r>
            <a:r>
              <a:rPr lang="el-GR" sz="1200" kern="1200" dirty="0" smtClean="0">
                <a:solidFill>
                  <a:schemeClr val="tx1"/>
                </a:solidFill>
                <a:effectLst/>
                <a:latin typeface="Times New Roman" pitchFamily="18" charset="0"/>
                <a:ea typeface="+mn-ea"/>
                <a:cs typeface="+mn-cs"/>
              </a:rPr>
              <a:t>, της συνάφειας, του πλεονασμού, της συνοχής, της εξατομίκευσης, της τμηματοποίησης και της προπαίδευσης όπως έχουν υποστηριχθεί και από σχετικές έρευνες  (</a:t>
            </a:r>
            <a:r>
              <a:rPr lang="en-US" sz="1200" kern="1200" dirty="0" err="1" smtClean="0">
                <a:solidFill>
                  <a:schemeClr val="tx1"/>
                </a:solidFill>
                <a:effectLst/>
                <a:latin typeface="Times New Roman" pitchFamily="18" charset="0"/>
                <a:ea typeface="+mn-ea"/>
                <a:cs typeface="+mn-cs"/>
              </a:rPr>
              <a:t>Sweller</a:t>
            </a:r>
            <a:r>
              <a:rPr lang="el-GR" sz="1200" kern="1200" dirty="0" smtClean="0">
                <a:solidFill>
                  <a:schemeClr val="tx1"/>
                </a:solidFill>
                <a:effectLst/>
                <a:latin typeface="Times New Roman" pitchFamily="18" charset="0"/>
                <a:ea typeface="+mn-ea"/>
                <a:cs typeface="+mn-cs"/>
              </a:rPr>
              <a:t> &amp; </a:t>
            </a:r>
            <a:r>
              <a:rPr lang="en-US" sz="1200" kern="1200" dirty="0" smtClean="0">
                <a:solidFill>
                  <a:schemeClr val="tx1"/>
                </a:solidFill>
                <a:effectLst/>
                <a:latin typeface="Times New Roman" pitchFamily="18" charset="0"/>
                <a:ea typeface="+mn-ea"/>
                <a:cs typeface="+mn-cs"/>
              </a:rPr>
              <a:t>Chandler</a:t>
            </a:r>
            <a:r>
              <a:rPr lang="el-GR" sz="1200" kern="1200" dirty="0" smtClean="0">
                <a:solidFill>
                  <a:schemeClr val="tx1"/>
                </a:solidFill>
                <a:effectLst/>
                <a:latin typeface="Times New Roman" pitchFamily="18" charset="0"/>
                <a:ea typeface="+mn-ea"/>
                <a:cs typeface="+mn-cs"/>
              </a:rPr>
              <a:t>, 1994; </a:t>
            </a:r>
            <a:r>
              <a:rPr lang="en-US" sz="1200" kern="1200" dirty="0" err="1" smtClean="0">
                <a:solidFill>
                  <a:schemeClr val="tx1"/>
                </a:solidFill>
                <a:effectLst/>
                <a:latin typeface="Times New Roman" pitchFamily="18" charset="0"/>
                <a:ea typeface="+mn-ea"/>
                <a:cs typeface="+mn-cs"/>
              </a:rPr>
              <a:t>Florax</a:t>
            </a:r>
            <a:r>
              <a:rPr lang="el-GR" sz="1200" kern="1200" dirty="0" smtClean="0">
                <a:solidFill>
                  <a:schemeClr val="tx1"/>
                </a:solidFill>
                <a:effectLst/>
                <a:latin typeface="Times New Roman" pitchFamily="18" charset="0"/>
                <a:ea typeface="+mn-ea"/>
                <a:cs typeface="+mn-cs"/>
              </a:rPr>
              <a:t> &amp; </a:t>
            </a:r>
            <a:r>
              <a:rPr lang="en-US" sz="1200" kern="1200" dirty="0" err="1" smtClean="0">
                <a:solidFill>
                  <a:schemeClr val="tx1"/>
                </a:solidFill>
                <a:effectLst/>
                <a:latin typeface="Times New Roman" pitchFamily="18" charset="0"/>
                <a:ea typeface="+mn-ea"/>
                <a:cs typeface="+mn-cs"/>
              </a:rPr>
              <a:t>Ploetzner</a:t>
            </a:r>
            <a:r>
              <a:rPr lang="el-GR" sz="1200" kern="1200" dirty="0" smtClean="0">
                <a:solidFill>
                  <a:schemeClr val="tx1"/>
                </a:solidFill>
                <a:effectLst/>
                <a:latin typeface="Times New Roman" pitchFamily="18" charset="0"/>
                <a:ea typeface="+mn-ea"/>
                <a:cs typeface="+mn-cs"/>
              </a:rPr>
              <a:t>, 2010; </a:t>
            </a:r>
            <a:r>
              <a:rPr lang="en-US" sz="1200" kern="1200" dirty="0" err="1" smtClean="0">
                <a:solidFill>
                  <a:schemeClr val="tx1"/>
                </a:solidFill>
                <a:effectLst/>
                <a:latin typeface="Times New Roman" pitchFamily="18" charset="0"/>
                <a:ea typeface="+mn-ea"/>
                <a:cs typeface="+mn-cs"/>
              </a:rPr>
              <a:t>Kohnert</a:t>
            </a:r>
            <a:r>
              <a:rPr lang="el-GR" sz="1200" kern="1200" dirty="0" smtClean="0">
                <a:solidFill>
                  <a:schemeClr val="tx1"/>
                </a:solidFill>
                <a:effectLst/>
                <a:latin typeface="Times New Roman" pitchFamily="18" charset="0"/>
                <a:ea typeface="+mn-ea"/>
                <a:cs typeface="+mn-cs"/>
              </a:rPr>
              <a:t> &amp; </a:t>
            </a:r>
            <a:r>
              <a:rPr lang="en-US" sz="1200" kern="1200" dirty="0" err="1" smtClean="0">
                <a:solidFill>
                  <a:schemeClr val="tx1"/>
                </a:solidFill>
                <a:effectLst/>
                <a:latin typeface="Times New Roman" pitchFamily="18" charset="0"/>
                <a:ea typeface="+mn-ea"/>
                <a:cs typeface="+mn-cs"/>
              </a:rPr>
              <a:t>Glowalla</a:t>
            </a:r>
            <a:r>
              <a:rPr lang="el-GR" sz="1200" kern="1200" dirty="0" smtClean="0">
                <a:solidFill>
                  <a:schemeClr val="tx1"/>
                </a:solidFill>
                <a:effectLst/>
                <a:latin typeface="Times New Roman" pitchFamily="18" charset="0"/>
                <a:ea typeface="+mn-ea"/>
                <a:cs typeface="+mn-cs"/>
              </a:rPr>
              <a:t>, 2010; </a:t>
            </a:r>
            <a:r>
              <a:rPr lang="en-US" sz="1200" kern="1200" dirty="0" err="1" smtClean="0">
                <a:solidFill>
                  <a:schemeClr val="tx1"/>
                </a:solidFill>
                <a:effectLst/>
                <a:latin typeface="Times New Roman" pitchFamily="18" charset="0"/>
                <a:ea typeface="+mn-ea"/>
                <a:cs typeface="+mn-cs"/>
              </a:rPr>
              <a:t>Ginns</a:t>
            </a:r>
            <a:r>
              <a:rPr lang="el-GR" sz="1200" kern="1200" dirty="0" smtClean="0">
                <a:solidFill>
                  <a:schemeClr val="tx1"/>
                </a:solidFill>
                <a:effectLst/>
                <a:latin typeface="Times New Roman" pitchFamily="18" charset="0"/>
                <a:ea typeface="+mn-ea"/>
                <a:cs typeface="+mn-cs"/>
              </a:rPr>
              <a:t> 2006, </a:t>
            </a:r>
            <a:r>
              <a:rPr lang="de-DE" sz="1200" kern="1200" dirty="0" smtClean="0">
                <a:solidFill>
                  <a:schemeClr val="tx1"/>
                </a:solidFill>
                <a:effectLst/>
                <a:latin typeface="Times New Roman" pitchFamily="18" charset="0"/>
                <a:ea typeface="+mn-ea"/>
                <a:cs typeface="+mn-cs"/>
              </a:rPr>
              <a:t>Schmidt-Weigand, </a:t>
            </a:r>
            <a:r>
              <a:rPr lang="de-DE" sz="1200" kern="1200" dirty="0" err="1" smtClean="0">
                <a:solidFill>
                  <a:schemeClr val="tx1"/>
                </a:solidFill>
                <a:effectLst/>
                <a:latin typeface="Times New Roman" pitchFamily="18" charset="0"/>
                <a:ea typeface="+mn-ea"/>
                <a:cs typeface="+mn-cs"/>
              </a:rPr>
              <a:t>Kohnert</a:t>
            </a:r>
            <a:r>
              <a:rPr lang="de-DE" sz="1200" kern="1200" dirty="0" smtClean="0">
                <a:solidFill>
                  <a:schemeClr val="tx1"/>
                </a:solidFill>
                <a:effectLst/>
                <a:latin typeface="Times New Roman" pitchFamily="18" charset="0"/>
                <a:ea typeface="+mn-ea"/>
                <a:cs typeface="+mn-cs"/>
              </a:rPr>
              <a:t> &amp; </a:t>
            </a:r>
            <a:r>
              <a:rPr lang="de-DE" sz="1200" kern="1200" dirty="0" err="1" smtClean="0">
                <a:solidFill>
                  <a:schemeClr val="tx1"/>
                </a:solidFill>
                <a:effectLst/>
                <a:latin typeface="Times New Roman" pitchFamily="18" charset="0"/>
                <a:ea typeface="+mn-ea"/>
                <a:cs typeface="+mn-cs"/>
              </a:rPr>
              <a:t>Glowalla</a:t>
            </a:r>
            <a:r>
              <a:rPr lang="de-DE" sz="1200" kern="1200" dirty="0" smtClean="0">
                <a:solidFill>
                  <a:schemeClr val="tx1"/>
                </a:solidFill>
                <a:effectLst/>
                <a:latin typeface="Times New Roman" pitchFamily="18" charset="0"/>
                <a:ea typeface="+mn-ea"/>
                <a:cs typeface="+mn-cs"/>
              </a:rPr>
              <a:t>, 2010; Mayer, 2005; </a:t>
            </a:r>
            <a:r>
              <a:rPr lang="de-DE" sz="1200" kern="1200" dirty="0" err="1" smtClean="0">
                <a:solidFill>
                  <a:schemeClr val="tx1"/>
                </a:solidFill>
                <a:effectLst/>
                <a:latin typeface="Times New Roman" pitchFamily="18" charset="0"/>
                <a:ea typeface="+mn-ea"/>
                <a:cs typeface="+mn-cs"/>
              </a:rPr>
              <a:t>Ginns</a:t>
            </a:r>
            <a:r>
              <a:rPr lang="de-DE" sz="1200" kern="1200" dirty="0" smtClean="0">
                <a:solidFill>
                  <a:schemeClr val="tx1"/>
                </a:solidFill>
                <a:effectLst/>
                <a:latin typeface="Times New Roman" pitchFamily="18" charset="0"/>
                <a:ea typeface="+mn-ea"/>
                <a:cs typeface="+mn-cs"/>
              </a:rPr>
              <a:t>, 2005)</a:t>
            </a:r>
            <a:r>
              <a:rPr lang="el-GR" sz="1200" kern="1200" dirty="0" smtClean="0">
                <a:solidFill>
                  <a:schemeClr val="tx1"/>
                </a:solidFill>
                <a:effectLst/>
                <a:latin typeface="Times New Roman" pitchFamily="18" charset="0"/>
                <a:ea typeface="+mn-ea"/>
                <a:cs typeface="+mn-cs"/>
              </a:rPr>
              <a:t> κλπ. </a:t>
            </a:r>
          </a:p>
          <a:p>
            <a:endParaRPr lang="el-GR" sz="1200" dirty="0" smtClean="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13</a:t>
            </a:fld>
            <a:endParaRPr lang="el-GR"/>
          </a:p>
        </p:txBody>
      </p:sp>
    </p:spTree>
    <p:extLst>
      <p:ext uri="{BB962C8B-B14F-4D97-AF65-F5344CB8AC3E}">
        <p14:creationId xmlns:p14="http://schemas.microsoft.com/office/powerpoint/2010/main" val="34253905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kern="1200" dirty="0" smtClean="0">
                <a:solidFill>
                  <a:schemeClr val="tx1"/>
                </a:solidFill>
                <a:effectLst/>
                <a:latin typeface="Times New Roman" pitchFamily="18" charset="0"/>
                <a:ea typeface="+mn-ea"/>
                <a:cs typeface="+mn-cs"/>
              </a:rPr>
              <a:t>Σύμφωνα με το μοντέλο των </a:t>
            </a:r>
            <a:r>
              <a:rPr lang="en-US" sz="1200" kern="1200" dirty="0" smtClean="0">
                <a:solidFill>
                  <a:schemeClr val="tx1"/>
                </a:solidFill>
                <a:effectLst/>
                <a:latin typeface="Times New Roman" pitchFamily="18" charset="0"/>
                <a:ea typeface="+mn-ea"/>
                <a:cs typeface="+mn-cs"/>
              </a:rPr>
              <a:t>Dick</a:t>
            </a:r>
            <a:r>
              <a:rPr lang="el-GR" sz="1200" kern="1200" dirty="0" smtClean="0">
                <a:solidFill>
                  <a:schemeClr val="tx1"/>
                </a:solidFill>
                <a:effectLst/>
                <a:latin typeface="Times New Roman" pitchFamily="18" charset="0"/>
                <a:ea typeface="+mn-ea"/>
                <a:cs typeface="+mn-cs"/>
              </a:rPr>
              <a:t> και </a:t>
            </a:r>
            <a:r>
              <a:rPr lang="en-US" sz="1200" kern="1200" dirty="0" smtClean="0">
                <a:solidFill>
                  <a:schemeClr val="tx1"/>
                </a:solidFill>
                <a:effectLst/>
                <a:latin typeface="Times New Roman" pitchFamily="18" charset="0"/>
                <a:ea typeface="+mn-ea"/>
                <a:cs typeface="+mn-cs"/>
              </a:rPr>
              <a:t>Carey</a:t>
            </a:r>
            <a:r>
              <a:rPr lang="el-GR" sz="1200" kern="1200" dirty="0" smtClean="0">
                <a:solidFill>
                  <a:schemeClr val="tx1"/>
                </a:solidFill>
                <a:effectLst/>
                <a:latin typeface="Times New Roman" pitchFamily="18" charset="0"/>
                <a:ea typeface="+mn-ea"/>
                <a:cs typeface="+mn-cs"/>
              </a:rPr>
              <a:t> (2009)  αρχικά τοποθετήθηκε μια εισαγωγική παρουσίαση κάθε ζητήματος με </a:t>
            </a:r>
            <a:r>
              <a:rPr lang="el-GR" sz="1200" kern="1200" dirty="0" err="1" smtClean="0">
                <a:solidFill>
                  <a:schemeClr val="tx1"/>
                </a:solidFill>
                <a:effectLst/>
                <a:latin typeface="Times New Roman" pitchFamily="18" charset="0"/>
                <a:ea typeface="+mn-ea"/>
                <a:cs typeface="+mn-cs"/>
              </a:rPr>
              <a:t>video</a:t>
            </a:r>
            <a:r>
              <a:rPr lang="el-GR" sz="1200" kern="1200" dirty="0" smtClean="0">
                <a:solidFill>
                  <a:schemeClr val="tx1"/>
                </a:solidFill>
                <a:effectLst/>
                <a:latin typeface="Times New Roman" pitchFamily="18" charset="0"/>
                <a:ea typeface="+mn-ea"/>
                <a:cs typeface="+mn-cs"/>
              </a:rPr>
              <a:t> προβληματισμού και κινητοποίησης, κυρίως μέσω αποσταθεροποίησης των αντιλήψεων των μαθητών.</a:t>
            </a:r>
          </a:p>
          <a:p>
            <a:r>
              <a:rPr lang="el-GR" sz="1200" kern="1200" dirty="0" smtClean="0">
                <a:solidFill>
                  <a:schemeClr val="tx1"/>
                </a:solidFill>
                <a:effectLst/>
                <a:latin typeface="Times New Roman" pitchFamily="18" charset="0"/>
                <a:ea typeface="+mn-ea"/>
                <a:cs typeface="+mn-cs"/>
              </a:rPr>
              <a:t>Ακολούθησε η διατύπωση του σκοπού και των στόχων κάθε ενότητας με σκοπό την ανάδειξη της διδασκαλίας ως παρουσίαση της πραγματικότητας.</a:t>
            </a:r>
          </a:p>
          <a:p>
            <a:r>
              <a:rPr lang="el-GR" sz="1200" kern="1200" dirty="0" smtClean="0">
                <a:solidFill>
                  <a:schemeClr val="tx1"/>
                </a:solidFill>
                <a:effectLst/>
                <a:latin typeface="Times New Roman" pitchFamily="18" charset="0"/>
                <a:ea typeface="+mn-ea"/>
                <a:cs typeface="+mn-cs"/>
              </a:rPr>
              <a:t>Η διατύπωση στα προσδοκώμενα αποτελέσματα έγινε με προσπάθεια αιτιολόγησης της σπουδαιότητάς τους που συνόψιζαν τις γνώσεις, τις στάσεις και τις δεξιότητες που αναμενόταν να αποκτήσουν οι μαθητές, </a:t>
            </a:r>
            <a:r>
              <a:rPr lang="el-GR" sz="1200" kern="1200" dirty="0" err="1" smtClean="0">
                <a:solidFill>
                  <a:schemeClr val="tx1"/>
                </a:solidFill>
                <a:effectLst/>
                <a:latin typeface="Times New Roman" pitchFamily="18" charset="0"/>
                <a:ea typeface="+mn-ea"/>
                <a:cs typeface="+mn-cs"/>
              </a:rPr>
              <a:t>νοηματοδοτώντας</a:t>
            </a:r>
            <a:r>
              <a:rPr lang="el-GR" sz="1200" kern="1200" dirty="0" smtClean="0">
                <a:solidFill>
                  <a:schemeClr val="tx1"/>
                </a:solidFill>
                <a:effectLst/>
                <a:latin typeface="Times New Roman" pitchFamily="18" charset="0"/>
                <a:ea typeface="+mn-ea"/>
                <a:cs typeface="+mn-cs"/>
              </a:rPr>
              <a:t> τον αναμενόμενο διδακτικό μετασχηματισμό. Η αναφορά των στόχων ήταν φιλική προς τους μαθητές, ώστε να γνωρίζουν τι θα μπορούν να κάνουν μετά την επεξεργασία του υλικού και ήταν προσαρμοσμένη στις δυνατότητες και στις ανάγκες τους.</a:t>
            </a: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14</a:t>
            </a:fld>
            <a:endParaRPr lang="el-GR"/>
          </a:p>
        </p:txBody>
      </p:sp>
    </p:spTree>
    <p:extLst>
      <p:ext uri="{BB962C8B-B14F-4D97-AF65-F5344CB8AC3E}">
        <p14:creationId xmlns:p14="http://schemas.microsoft.com/office/powerpoint/2010/main" val="8652747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kern="1200" dirty="0" smtClean="0">
                <a:solidFill>
                  <a:schemeClr val="tx1"/>
                </a:solidFill>
                <a:effectLst/>
                <a:latin typeface="Times New Roman" pitchFamily="18" charset="0"/>
                <a:ea typeface="+mn-ea"/>
                <a:cs typeface="+mn-cs"/>
              </a:rPr>
              <a:t>Το μαθησιακό υλικό λοιπόν συμπεριέλαβε:</a:t>
            </a:r>
          </a:p>
          <a:p>
            <a:r>
              <a:rPr lang="el-GR" sz="1200" kern="1200" dirty="0" err="1" smtClean="0">
                <a:solidFill>
                  <a:schemeClr val="tx1"/>
                </a:solidFill>
                <a:effectLst/>
                <a:latin typeface="Times New Roman" pitchFamily="18" charset="0"/>
                <a:ea typeface="+mn-ea"/>
                <a:cs typeface="+mn-cs"/>
              </a:rPr>
              <a:t>Προοργανωτικές</a:t>
            </a:r>
            <a:r>
              <a:rPr lang="el-GR" sz="1200" kern="1200" dirty="0" smtClean="0">
                <a:solidFill>
                  <a:schemeClr val="tx1"/>
                </a:solidFill>
                <a:effectLst/>
                <a:latin typeface="Times New Roman" pitchFamily="18" charset="0"/>
                <a:ea typeface="+mn-ea"/>
                <a:cs typeface="+mn-cs"/>
              </a:rPr>
              <a:t> διαδικασίες</a:t>
            </a:r>
          </a:p>
          <a:p>
            <a:r>
              <a:rPr lang="el-GR" sz="1200" kern="1200" dirty="0" smtClean="0">
                <a:solidFill>
                  <a:schemeClr val="tx1"/>
                </a:solidFill>
                <a:effectLst/>
                <a:latin typeface="Times New Roman" pitchFamily="18" charset="0"/>
                <a:ea typeface="+mn-ea"/>
                <a:cs typeface="+mn-cs"/>
              </a:rPr>
              <a:t>Εισαγωγικές παρατηρήσεις για τον τρόπο εργασίας και το επίπεδο της μελέτης ώστε οι μαθητές να εντάξουν την κάθε ενότητα στον ευρύτερο γνωστικό κύκλο και να συνειδητοποιήσουν την εσωτερική συνοχή της.</a:t>
            </a:r>
          </a:p>
          <a:p>
            <a:r>
              <a:rPr lang="el-GR" sz="1200" kern="1200" dirty="0" smtClean="0">
                <a:solidFill>
                  <a:schemeClr val="tx1"/>
                </a:solidFill>
                <a:effectLst/>
                <a:latin typeface="Times New Roman" pitchFamily="18" charset="0"/>
                <a:ea typeface="+mn-ea"/>
                <a:cs typeface="+mn-cs"/>
              </a:rPr>
              <a:t>Οδηγό μελέτης που αφορούσε το φόρτο εργασίας και το χρονοδιάγραμμα που θα πρέπει να τηρηθεί.</a:t>
            </a:r>
          </a:p>
          <a:p>
            <a:r>
              <a:rPr lang="el-GR" sz="1200" kern="1200" dirty="0" smtClean="0">
                <a:solidFill>
                  <a:schemeClr val="tx1"/>
                </a:solidFill>
                <a:effectLst/>
                <a:latin typeface="Times New Roman" pitchFamily="18" charset="0"/>
                <a:ea typeface="+mn-ea"/>
                <a:cs typeface="+mn-cs"/>
              </a:rPr>
              <a:t>Βασικό κείμενο με φιλικό και επικοινωνιακό ύφος</a:t>
            </a:r>
          </a:p>
          <a:p>
            <a:r>
              <a:rPr lang="el-GR" sz="1200" kern="1200" dirty="0" smtClean="0">
                <a:solidFill>
                  <a:schemeClr val="tx1"/>
                </a:solidFill>
                <a:effectLst/>
                <a:latin typeface="Times New Roman" pitchFamily="18" charset="0"/>
                <a:ea typeface="+mn-ea"/>
                <a:cs typeface="+mn-cs"/>
              </a:rPr>
              <a:t>Παραδείγματα, συγκρίσεις και μελέτες περίπτωσης τα οποία περιέγραψαν συγκεκριμένες καταστάσεις και αντιστοιχίζονταν με την εμπειρία των μαθητών.</a:t>
            </a: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15</a:t>
            </a:fld>
            <a:endParaRPr lang="el-GR"/>
          </a:p>
        </p:txBody>
      </p:sp>
    </p:spTree>
    <p:extLst>
      <p:ext uri="{BB962C8B-B14F-4D97-AF65-F5344CB8AC3E}">
        <p14:creationId xmlns:p14="http://schemas.microsoft.com/office/powerpoint/2010/main" val="8652747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kern="1200" dirty="0" smtClean="0">
                <a:solidFill>
                  <a:schemeClr val="tx1"/>
                </a:solidFill>
                <a:effectLst/>
                <a:latin typeface="Times New Roman" pitchFamily="18" charset="0"/>
                <a:ea typeface="+mn-ea"/>
                <a:cs typeface="+mn-cs"/>
              </a:rPr>
              <a:t>Επίσης το υλικό περιείχε:</a:t>
            </a:r>
          </a:p>
          <a:p>
            <a:r>
              <a:rPr lang="el-GR" sz="1200" kern="1200" dirty="0" smtClean="0">
                <a:solidFill>
                  <a:schemeClr val="tx1"/>
                </a:solidFill>
                <a:effectLst/>
                <a:latin typeface="Times New Roman" pitchFamily="18" charset="0"/>
                <a:ea typeface="+mn-ea"/>
                <a:cs typeface="+mn-cs"/>
              </a:rPr>
              <a:t>Γραφικές παραστάσεις, εικόνες, σκίτσα, ηλεκτρονικούς συνδέσμους, ηχογραφημένες οδηγίες, βίντεο και </a:t>
            </a:r>
            <a:r>
              <a:rPr lang="el-GR" sz="1200" kern="1200" dirty="0" err="1" smtClean="0">
                <a:solidFill>
                  <a:schemeClr val="tx1"/>
                </a:solidFill>
                <a:effectLst/>
                <a:latin typeface="Times New Roman" pitchFamily="18" charset="0"/>
                <a:ea typeface="+mn-ea"/>
                <a:cs typeface="+mn-cs"/>
              </a:rPr>
              <a:t>πολυμεσικές</a:t>
            </a:r>
            <a:r>
              <a:rPr lang="el-GR" sz="1200" kern="1200" dirty="0" smtClean="0">
                <a:solidFill>
                  <a:schemeClr val="tx1"/>
                </a:solidFill>
                <a:effectLst/>
                <a:latin typeface="Times New Roman" pitchFamily="18" charset="0"/>
                <a:ea typeface="+mn-ea"/>
                <a:cs typeface="+mn-cs"/>
              </a:rPr>
              <a:t> εφαρμογές για την πρακτική εξάσκηση, την επεξήγηση και τη μελέτη του θέματος</a:t>
            </a:r>
          </a:p>
          <a:p>
            <a:r>
              <a:rPr lang="el-GR" sz="1200" kern="1200" dirty="0" smtClean="0">
                <a:solidFill>
                  <a:schemeClr val="tx1"/>
                </a:solidFill>
                <a:effectLst/>
                <a:latin typeface="Times New Roman" pitchFamily="18" charset="0"/>
                <a:ea typeface="+mn-ea"/>
                <a:cs typeface="+mn-cs"/>
              </a:rPr>
              <a:t>Ασκήσεις και δραστηριότητες </a:t>
            </a:r>
            <a:r>
              <a:rPr lang="el-GR" sz="1200" kern="1200" dirty="0" err="1" smtClean="0">
                <a:solidFill>
                  <a:schemeClr val="tx1"/>
                </a:solidFill>
                <a:effectLst/>
                <a:latin typeface="Times New Roman" pitchFamily="18" charset="0"/>
                <a:ea typeface="+mn-ea"/>
                <a:cs typeface="+mn-cs"/>
              </a:rPr>
              <a:t>αυτοαξιολόγησης</a:t>
            </a:r>
            <a:r>
              <a:rPr lang="el-GR" sz="1200" kern="1200" dirty="0" smtClean="0">
                <a:solidFill>
                  <a:schemeClr val="tx1"/>
                </a:solidFill>
                <a:effectLst/>
                <a:latin typeface="Times New Roman" pitchFamily="18" charset="0"/>
                <a:ea typeface="+mn-ea"/>
                <a:cs typeface="+mn-cs"/>
              </a:rPr>
              <a:t>, ώστε οι μαθητές να εμπλακούν στη μαθησιακή διαδικασία βαθύτερα και ουσιαστικά και να ελέγξουν αν έχουν αποκτήσει τις γνώσεις και τις δεξιότητες που πρέπει. Οι μαθητές εδώ κλήθηκαν να σκεφτούν, να παρατηρήσουν και να πάρουν θέση σε κάποια ερωτήματα.  Έμαθαν μέσα από διαφορετικές δραστηριότητες με μια ποικιλία διδακτικών λειτουργιών όπως παρατήρηση, αναγνώριση, ανάκληση πληροφοριών, διάκριση, σύγκριση, κατηγοριοποίηση, κατασκευή εννοιών, ανάλυση στοιχείων, διάκριση σχέσεων και μοτίβων, διερεύνηση, επεξήγηση, υπόθεση, πρόβλεψη </a:t>
            </a:r>
          </a:p>
          <a:p>
            <a:r>
              <a:rPr lang="el-GR" sz="1200" kern="1200" dirty="0" smtClean="0">
                <a:solidFill>
                  <a:schemeClr val="tx1"/>
                </a:solidFill>
                <a:effectLst/>
                <a:latin typeface="Times New Roman" pitchFamily="18" charset="0"/>
                <a:ea typeface="+mn-ea"/>
                <a:cs typeface="+mn-cs"/>
              </a:rPr>
              <a:t>Δραστηριότητες και ασκήσεις για εμβάθυνση και εμπέδωση των διαφόρων εννοιών.</a:t>
            </a: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16</a:t>
            </a:fld>
            <a:endParaRPr lang="el-GR"/>
          </a:p>
        </p:txBody>
      </p:sp>
    </p:spTree>
    <p:extLst>
      <p:ext uri="{BB962C8B-B14F-4D97-AF65-F5344CB8AC3E}">
        <p14:creationId xmlns:p14="http://schemas.microsoft.com/office/powerpoint/2010/main" val="8652747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b="0" i="0" u="none" strike="noStrike" kern="1200" baseline="0" dirty="0" smtClean="0">
                <a:solidFill>
                  <a:schemeClr val="tx1"/>
                </a:solidFill>
                <a:latin typeface="Times New Roman" pitchFamily="18" charset="0"/>
                <a:ea typeface="+mn-ea"/>
                <a:cs typeface="+mn-cs"/>
              </a:rPr>
              <a:t>Στο υλικό τοποθετήθηκαν και </a:t>
            </a:r>
            <a:r>
              <a:rPr lang="el-GR" sz="1200" b="0" i="0" u="none" strike="noStrike" kern="1200" baseline="0" dirty="0" err="1" smtClean="0">
                <a:solidFill>
                  <a:schemeClr val="tx1"/>
                </a:solidFill>
                <a:latin typeface="Times New Roman" pitchFamily="18" charset="0"/>
                <a:ea typeface="+mn-ea"/>
                <a:cs typeface="+mn-cs"/>
              </a:rPr>
              <a:t>ομαδοσυνεργατικές</a:t>
            </a:r>
            <a:r>
              <a:rPr lang="el-GR" sz="1200" b="0" i="0" u="none" strike="noStrike" kern="1200" baseline="0" dirty="0" smtClean="0">
                <a:solidFill>
                  <a:schemeClr val="tx1"/>
                </a:solidFill>
                <a:latin typeface="Times New Roman" pitchFamily="18" charset="0"/>
                <a:ea typeface="+mn-ea"/>
                <a:cs typeface="+mn-cs"/>
              </a:rPr>
              <a:t> δραστηριότητες, ορισμοί, </a:t>
            </a:r>
          </a:p>
          <a:p>
            <a:r>
              <a:rPr lang="el-GR" sz="1200" b="0" i="0" u="none" strike="noStrike" kern="1200" baseline="0" dirty="0" smtClean="0">
                <a:solidFill>
                  <a:schemeClr val="tx1"/>
                </a:solidFill>
                <a:latin typeface="Times New Roman" pitchFamily="18" charset="0"/>
                <a:ea typeface="+mn-ea"/>
                <a:cs typeface="+mn-cs"/>
              </a:rPr>
              <a:t>παραπομπές σε ιστοσελίδες με παρόμοιο υλικό καθώς και συμπεράσματα.</a:t>
            </a: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17</a:t>
            </a:fld>
            <a:endParaRPr lang="el-GR"/>
          </a:p>
        </p:txBody>
      </p:sp>
    </p:spTree>
    <p:extLst>
      <p:ext uri="{BB962C8B-B14F-4D97-AF65-F5344CB8AC3E}">
        <p14:creationId xmlns:p14="http://schemas.microsoft.com/office/powerpoint/2010/main" val="8652747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Στο υλικό συμπεριλήφθηκαν στοιχεία που υποκατέστησαν τη φυσική παρουσία και την επικοινωνία. Όπου ήταν αναγκαίο, δημιουργήθηκαν περιλήψεις σε κρίσιμα σημεία και ανακεφαλαιωτικές αναφορές, σε συνάρτηση με τη βαρύτητα του περιεχομένου </a:t>
            </a:r>
          </a:p>
          <a:p>
            <a:endParaRPr lang="el-GR" sz="1200" b="0" i="0" u="none" strike="noStrike" kern="1200" baseline="0" dirty="0" smtClean="0">
              <a:solidFill>
                <a:schemeClr val="tx1"/>
              </a:solidFill>
              <a:latin typeface="Times New Roman" pitchFamily="18" charset="0"/>
              <a:ea typeface="+mn-ea"/>
              <a:cs typeface="+mn-cs"/>
            </a:endParaRP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18</a:t>
            </a:fld>
            <a:endParaRPr lang="el-GR"/>
          </a:p>
        </p:txBody>
      </p:sp>
    </p:spTree>
    <p:extLst>
      <p:ext uri="{BB962C8B-B14F-4D97-AF65-F5344CB8AC3E}">
        <p14:creationId xmlns:p14="http://schemas.microsoft.com/office/powerpoint/2010/main" val="8652747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kern="1200" dirty="0" smtClean="0">
                <a:solidFill>
                  <a:schemeClr val="tx1"/>
                </a:solidFill>
                <a:effectLst/>
                <a:latin typeface="Times New Roman" pitchFamily="18" charset="0"/>
                <a:ea typeface="+mn-ea"/>
                <a:cs typeface="+mn-cs"/>
              </a:rPr>
              <a:t>Στο υλικό συμπεριλήφθησαν επίσης δραστηριότητες </a:t>
            </a:r>
            <a:r>
              <a:rPr lang="el-GR" sz="1200" kern="1200" dirty="0" err="1" smtClean="0">
                <a:solidFill>
                  <a:schemeClr val="tx1"/>
                </a:solidFill>
                <a:effectLst/>
                <a:latin typeface="Times New Roman" pitchFamily="18" charset="0"/>
                <a:ea typeface="+mn-ea"/>
                <a:cs typeface="+mn-cs"/>
              </a:rPr>
              <a:t>αυτοαξιολόγησης</a:t>
            </a:r>
            <a:r>
              <a:rPr lang="el-GR" sz="1200" kern="1200" dirty="0" smtClean="0">
                <a:solidFill>
                  <a:schemeClr val="tx1"/>
                </a:solidFill>
                <a:effectLst/>
                <a:latin typeface="Times New Roman" pitchFamily="18" charset="0"/>
                <a:ea typeface="+mn-ea"/>
                <a:cs typeface="+mn-cs"/>
              </a:rPr>
              <a:t> των μαθητών. </a:t>
            </a:r>
          </a:p>
          <a:p>
            <a:r>
              <a:rPr lang="el-GR" sz="1200" kern="1200" dirty="0" smtClean="0">
                <a:solidFill>
                  <a:schemeClr val="tx1"/>
                </a:solidFill>
                <a:effectLst/>
                <a:latin typeface="Times New Roman" pitchFamily="18" charset="0"/>
                <a:ea typeface="+mn-ea"/>
                <a:cs typeface="+mn-cs"/>
              </a:rPr>
              <a:t>Οι δραστηριότητες </a:t>
            </a:r>
            <a:r>
              <a:rPr lang="el-GR" sz="1200" kern="1200" dirty="0" err="1" smtClean="0">
                <a:solidFill>
                  <a:schemeClr val="tx1"/>
                </a:solidFill>
                <a:effectLst/>
                <a:latin typeface="Times New Roman" pitchFamily="18" charset="0"/>
                <a:ea typeface="+mn-ea"/>
                <a:cs typeface="+mn-cs"/>
              </a:rPr>
              <a:t>αυτοαξιολόγησης</a:t>
            </a:r>
            <a:r>
              <a:rPr lang="el-GR" sz="1200" kern="1200" dirty="0" smtClean="0">
                <a:solidFill>
                  <a:schemeClr val="tx1"/>
                </a:solidFill>
                <a:effectLst/>
                <a:latin typeface="Times New Roman" pitchFamily="18" charset="0"/>
                <a:ea typeface="+mn-ea"/>
                <a:cs typeface="+mn-cs"/>
              </a:rPr>
              <a:t> στηρίχθηκαν σε ασκήσεις και ενέργειες που εφαρμόστηκαν και στη συμβατική εκπαίδευση με κατάλληλη όμως επεξεργασία και συνεκτική διαδοχική σειρά όπως και πειραματικές ασκήσεις, για να είναι κατά το δυνατό τόσο σαφείς και καλά διατυπωμένες, ώστε να μην υπάρχουν παρερμηνείες και να μη χρειάζεται η παρέμβαση του εκπαιδευτικού για να δώσει οδηγίες ή διευκρινίσεις.</a:t>
            </a:r>
          </a:p>
          <a:p>
            <a:endParaRPr lang="el-GR" sz="1200" b="0" i="0" u="none" strike="noStrike" kern="1200" baseline="0" dirty="0" smtClean="0">
              <a:solidFill>
                <a:schemeClr val="tx1"/>
              </a:solidFill>
              <a:latin typeface="Times New Roman" pitchFamily="18" charset="0"/>
              <a:ea typeface="+mn-ea"/>
              <a:cs typeface="+mn-cs"/>
            </a:endParaRP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19</a:t>
            </a:fld>
            <a:endParaRPr lang="el-GR"/>
          </a:p>
        </p:txBody>
      </p:sp>
    </p:spTree>
    <p:extLst>
      <p:ext uri="{BB962C8B-B14F-4D97-AF65-F5344CB8AC3E}">
        <p14:creationId xmlns:p14="http://schemas.microsoft.com/office/powerpoint/2010/main" val="8652747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Ο κύριος σκοπός της εργασίας μου ήταν η παραγωγή πολυμορφικού μαθησιακού υλικού με βάση τις αρχές της </a:t>
            </a:r>
            <a:r>
              <a:rPr lang="el-GR" sz="1200" kern="1200" dirty="0" err="1" smtClean="0">
                <a:solidFill>
                  <a:schemeClr val="tx1"/>
                </a:solidFill>
                <a:effectLst/>
                <a:latin typeface="Times New Roman" pitchFamily="18" charset="0"/>
                <a:ea typeface="+mn-ea"/>
                <a:cs typeface="+mn-cs"/>
              </a:rPr>
              <a:t>ΕξΑΕ</a:t>
            </a:r>
            <a:r>
              <a:rPr lang="el-GR" sz="1200" kern="1200" dirty="0" smtClean="0">
                <a:solidFill>
                  <a:schemeClr val="tx1"/>
                </a:solidFill>
                <a:effectLst/>
                <a:latin typeface="Times New Roman" pitchFamily="18" charset="0"/>
                <a:ea typeface="+mn-ea"/>
                <a:cs typeface="+mn-cs"/>
              </a:rPr>
              <a:t> για τη διδασκαλία της ενότητας της κινηματικής με αφορμή την αδυναμία των μαθητών του ΓΕΛ </a:t>
            </a:r>
            <a:r>
              <a:rPr lang="el-GR" sz="1200" kern="1200" dirty="0" err="1" smtClean="0">
                <a:solidFill>
                  <a:schemeClr val="tx1"/>
                </a:solidFill>
                <a:effectLst/>
                <a:latin typeface="Times New Roman" pitchFamily="18" charset="0"/>
                <a:ea typeface="+mn-ea"/>
                <a:cs typeface="+mn-cs"/>
              </a:rPr>
              <a:t>Αλικιανού</a:t>
            </a:r>
            <a:r>
              <a:rPr lang="el-GR" sz="1200" kern="1200" dirty="0" smtClean="0">
                <a:solidFill>
                  <a:schemeClr val="tx1"/>
                </a:solidFill>
                <a:effectLst/>
                <a:latin typeface="Times New Roman" pitchFamily="18" charset="0"/>
                <a:ea typeface="+mn-ea"/>
                <a:cs typeface="+mn-cs"/>
              </a:rPr>
              <a:t> να έχουν φυσική πρόσβαση στο σχολείο την περσινή χρονιά λόγω ακραίων καιρικών φαινομένων.</a:t>
            </a: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a:t>
            </a:fld>
            <a:endParaRPr lang="el-GR"/>
          </a:p>
        </p:txBody>
      </p:sp>
    </p:spTree>
    <p:extLst>
      <p:ext uri="{BB962C8B-B14F-4D97-AF65-F5344CB8AC3E}">
        <p14:creationId xmlns:p14="http://schemas.microsoft.com/office/powerpoint/2010/main" val="15070602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Η ανατροφοδότηση έγινε αμέσως μετά από κάθε δραστηριότητα και ήταν πλήρης με παροχή της σωστής απάντησης. Το υλικό παρείχε θετικά σχόλια σε όσους τα κατάφεραν, με καθησυχαστικά και </a:t>
            </a:r>
            <a:r>
              <a:rPr lang="el-GR" sz="1200" kern="1200" dirty="0" err="1" smtClean="0">
                <a:solidFill>
                  <a:schemeClr val="tx1"/>
                </a:solidFill>
                <a:effectLst/>
                <a:latin typeface="Times New Roman" pitchFamily="18" charset="0"/>
                <a:ea typeface="+mn-ea"/>
                <a:cs typeface="+mn-cs"/>
              </a:rPr>
              <a:t>παρωθητικά</a:t>
            </a:r>
            <a:r>
              <a:rPr lang="el-GR" sz="1200" kern="1200" dirty="0" smtClean="0">
                <a:solidFill>
                  <a:schemeClr val="tx1"/>
                </a:solidFill>
                <a:effectLst/>
                <a:latin typeface="Times New Roman" pitchFamily="18" charset="0"/>
                <a:ea typeface="+mn-ea"/>
                <a:cs typeface="+mn-cs"/>
              </a:rPr>
              <a:t> σχόλια στους μαθητές που δεν τα κατάφεραν, ώστε να επιστρέψουν, αφού μελετήσουν ξανά τη θεωρία και να ξαναπροσπαθήσουν να βρουν τη σωστή λύση κάθε προβλήματος. Οι μαθητές ενημερώθηκαν για το τι μέτρησε θετικά και τι αρνητικά στη μελέτη του υλικού, ώστε να τους τονωθεί η αυτοπεποίθηση. </a:t>
            </a:r>
          </a:p>
          <a:p>
            <a:endParaRPr lang="el-GR" sz="1200" b="0" i="0" u="none" strike="noStrike" kern="1200" baseline="0" dirty="0" smtClean="0">
              <a:solidFill>
                <a:schemeClr val="tx1"/>
              </a:solidFill>
              <a:latin typeface="Times New Roman" pitchFamily="18" charset="0"/>
              <a:ea typeface="+mn-ea"/>
              <a:cs typeface="+mn-cs"/>
            </a:endParaRP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20</a:t>
            </a:fld>
            <a:endParaRPr lang="el-GR"/>
          </a:p>
        </p:txBody>
      </p:sp>
    </p:spTree>
    <p:extLst>
      <p:ext uri="{BB962C8B-B14F-4D97-AF65-F5344CB8AC3E}">
        <p14:creationId xmlns:p14="http://schemas.microsoft.com/office/powerpoint/2010/main" val="8652747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US" sz="1200" kern="1200" dirty="0" smtClean="0">
                <a:solidFill>
                  <a:schemeClr val="tx1"/>
                </a:solidFill>
                <a:effectLst/>
                <a:latin typeface="Times New Roman" pitchFamily="18" charset="0"/>
                <a:ea typeface="+mn-ea"/>
                <a:cs typeface="+mn-cs"/>
              </a:rPr>
              <a:t>T</a:t>
            </a:r>
            <a:r>
              <a:rPr lang="el-GR" sz="1200" kern="1200" dirty="0" smtClean="0">
                <a:solidFill>
                  <a:schemeClr val="tx1"/>
                </a:solidFill>
                <a:effectLst/>
                <a:latin typeface="Times New Roman" pitchFamily="18" charset="0"/>
                <a:ea typeface="+mn-ea"/>
                <a:cs typeface="+mn-cs"/>
              </a:rPr>
              <a:t>ο γνωστικό αντικείμενο αυτής της μαθησιακής παρέμβασης ήταν η κινηματική.</a:t>
            </a:r>
          </a:p>
          <a:p>
            <a:r>
              <a:rPr lang="el-GR" sz="1200" kern="1200" dirty="0" smtClean="0">
                <a:solidFill>
                  <a:schemeClr val="tx1"/>
                </a:solidFill>
                <a:effectLst/>
                <a:latin typeface="Times New Roman" pitchFamily="18" charset="0"/>
                <a:ea typeface="+mn-ea"/>
                <a:cs typeface="+mn-cs"/>
              </a:rPr>
              <a:t>Η </a:t>
            </a:r>
            <a:r>
              <a:rPr lang="el-GR" sz="1200" b="1" kern="1200" dirty="0" smtClean="0">
                <a:solidFill>
                  <a:schemeClr val="tx1"/>
                </a:solidFill>
                <a:effectLst/>
                <a:latin typeface="Times New Roman" pitchFamily="18" charset="0"/>
                <a:ea typeface="+mn-ea"/>
                <a:cs typeface="+mn-cs"/>
              </a:rPr>
              <a:t>διδακτική της Φυσικής </a:t>
            </a:r>
            <a:r>
              <a:rPr lang="el-GR" sz="1200" kern="1200" dirty="0" smtClean="0">
                <a:solidFill>
                  <a:schemeClr val="tx1"/>
                </a:solidFill>
                <a:effectLst/>
                <a:latin typeface="Times New Roman" pitchFamily="18" charset="0"/>
                <a:ea typeface="+mn-ea"/>
                <a:cs typeface="+mn-cs"/>
              </a:rPr>
              <a:t>αποτέλεσε τον οδηγό για την επιλογή και του τρόπου παρουσίασης του περιεχομένου </a:t>
            </a:r>
            <a:r>
              <a:rPr lang="el-GR" sz="1200" b="1" kern="1200" dirty="0" smtClean="0">
                <a:solidFill>
                  <a:schemeClr val="tx1"/>
                </a:solidFill>
                <a:effectLst/>
                <a:latin typeface="Times New Roman" pitchFamily="18" charset="0"/>
                <a:ea typeface="+mn-ea"/>
                <a:cs typeface="+mn-cs"/>
              </a:rPr>
              <a:t>αλλά και το ερώτημα </a:t>
            </a:r>
            <a:r>
              <a:rPr lang="el-GR" sz="1200" kern="1200" dirty="0" smtClean="0">
                <a:solidFill>
                  <a:schemeClr val="tx1"/>
                </a:solidFill>
                <a:effectLst/>
                <a:latin typeface="Times New Roman" pitchFamily="18" charset="0"/>
                <a:ea typeface="+mn-ea"/>
                <a:cs typeface="+mn-cs"/>
              </a:rPr>
              <a:t>πως προσεγγίζει ένας μαθητής τις Φυσικές Επιστήμες.</a:t>
            </a:r>
          </a:p>
          <a:p>
            <a:r>
              <a:rPr lang="el-GR" sz="1200" kern="1200" dirty="0" smtClean="0">
                <a:solidFill>
                  <a:schemeClr val="tx1"/>
                </a:solidFill>
                <a:effectLst/>
                <a:latin typeface="Times New Roman" pitchFamily="18" charset="0"/>
                <a:ea typeface="+mn-ea"/>
                <a:cs typeface="+mn-cs"/>
              </a:rPr>
              <a:t>Με δεδομένο ότι η γνώση </a:t>
            </a:r>
            <a:r>
              <a:rPr lang="el-GR" sz="1200" b="1" kern="1200" dirty="0" smtClean="0">
                <a:solidFill>
                  <a:schemeClr val="tx1"/>
                </a:solidFill>
                <a:effectLst/>
                <a:latin typeface="Times New Roman" pitchFamily="18" charset="0"/>
                <a:ea typeface="+mn-ea"/>
                <a:cs typeface="+mn-cs"/>
              </a:rPr>
              <a:t>δε μεταβιβάζεται</a:t>
            </a:r>
            <a:r>
              <a:rPr lang="el-GR" sz="1200" kern="1200" dirty="0" smtClean="0">
                <a:solidFill>
                  <a:schemeClr val="tx1"/>
                </a:solidFill>
                <a:effectLst/>
                <a:latin typeface="Times New Roman" pitchFamily="18" charset="0"/>
                <a:ea typeface="+mn-ea"/>
                <a:cs typeface="+mn-cs"/>
              </a:rPr>
              <a:t>, αλλά το κάθε άτομο </a:t>
            </a:r>
            <a:r>
              <a:rPr lang="el-GR" sz="1200" i="1" kern="1200" dirty="0" smtClean="0">
                <a:solidFill>
                  <a:schemeClr val="tx1"/>
                </a:solidFill>
                <a:effectLst/>
                <a:latin typeface="Times New Roman" pitchFamily="18" charset="0"/>
                <a:ea typeface="+mn-ea"/>
                <a:cs typeface="+mn-cs"/>
              </a:rPr>
              <a:t>οικοδομεί </a:t>
            </a:r>
            <a:r>
              <a:rPr lang="el-GR" sz="1200" kern="1200" dirty="0" smtClean="0">
                <a:solidFill>
                  <a:schemeClr val="tx1"/>
                </a:solidFill>
                <a:effectLst/>
                <a:latin typeface="Times New Roman" pitchFamily="18" charset="0"/>
                <a:ea typeface="+mn-ea"/>
                <a:cs typeface="+mn-cs"/>
              </a:rPr>
              <a:t>τη γνώση  οι προϋπάρχουσες γνώσεις αποτελούν το θεμέλιο για την οικοδόμηση νέων γνώσεων. </a:t>
            </a:r>
          </a:p>
          <a:p>
            <a:r>
              <a:rPr lang="el-GR" sz="1200" kern="1200" dirty="0" smtClean="0">
                <a:solidFill>
                  <a:schemeClr val="tx1"/>
                </a:solidFill>
                <a:effectLst/>
                <a:latin typeface="Times New Roman" pitchFamily="18" charset="0"/>
                <a:ea typeface="+mn-ea"/>
                <a:cs typeface="+mn-cs"/>
              </a:rPr>
              <a:t>Όταν όμως τα νοητικά μοντέλα των μαθητών οδηγούν σε κατανόηση των πραγμάτων διαφορετική από την επιστημονικά κυρίαρχη, τότε οι ιδέες των μαθητών ονομάζονται από τους ερευνητές </a:t>
            </a:r>
          </a:p>
          <a:p>
            <a:r>
              <a:rPr lang="el-GR" sz="1200" i="1" kern="1200" dirty="0" smtClean="0">
                <a:solidFill>
                  <a:schemeClr val="tx1"/>
                </a:solidFill>
                <a:effectLst/>
                <a:latin typeface="Times New Roman" pitchFamily="18" charset="0"/>
                <a:ea typeface="+mn-ea"/>
                <a:cs typeface="+mn-cs"/>
              </a:rPr>
              <a:t>εναλλακτικές αντιλήψεις </a:t>
            </a:r>
            <a:r>
              <a:rPr lang="el-GR" sz="1200" kern="1200" dirty="0" smtClean="0">
                <a:solidFill>
                  <a:schemeClr val="tx1"/>
                </a:solidFill>
                <a:effectLst/>
                <a:latin typeface="Times New Roman" pitchFamily="18" charset="0"/>
                <a:ea typeface="+mn-ea"/>
                <a:cs typeface="+mn-cs"/>
              </a:rPr>
              <a:t>ή </a:t>
            </a:r>
            <a:r>
              <a:rPr lang="el-GR" sz="1200" i="1" kern="1200" dirty="0" smtClean="0">
                <a:solidFill>
                  <a:schemeClr val="tx1"/>
                </a:solidFill>
                <a:effectLst/>
                <a:latin typeface="Times New Roman" pitchFamily="18" charset="0"/>
                <a:ea typeface="+mn-ea"/>
                <a:cs typeface="+mn-cs"/>
              </a:rPr>
              <a:t>παρανοήσεις  (</a:t>
            </a:r>
            <a:r>
              <a:rPr lang="en-US" sz="1200" i="1" kern="1200" dirty="0" smtClean="0">
                <a:solidFill>
                  <a:schemeClr val="tx1"/>
                </a:solidFill>
                <a:effectLst/>
                <a:latin typeface="Times New Roman" pitchFamily="18" charset="0"/>
                <a:ea typeface="+mn-ea"/>
                <a:cs typeface="+mn-cs"/>
              </a:rPr>
              <a:t>Driver</a:t>
            </a:r>
            <a:r>
              <a:rPr lang="el-GR" sz="1200" i="1" kern="1200" dirty="0" smtClean="0">
                <a:solidFill>
                  <a:schemeClr val="tx1"/>
                </a:solidFill>
                <a:effectLst/>
                <a:latin typeface="Times New Roman" pitchFamily="18" charset="0"/>
                <a:ea typeface="+mn-ea"/>
                <a:cs typeface="+mn-cs"/>
              </a:rPr>
              <a:t>)</a:t>
            </a:r>
            <a:endParaRPr lang="el-GR" sz="1200" kern="1200" dirty="0" smtClean="0">
              <a:solidFill>
                <a:schemeClr val="tx1"/>
              </a:solidFill>
              <a:effectLst/>
              <a:latin typeface="Times New Roman" pitchFamily="18" charset="0"/>
              <a:ea typeface="+mn-ea"/>
              <a:cs typeface="+mn-cs"/>
            </a:endParaRPr>
          </a:p>
          <a:p>
            <a:r>
              <a:rPr lang="el-GR" sz="1200" kern="1200" dirty="0" smtClean="0">
                <a:solidFill>
                  <a:schemeClr val="tx1"/>
                </a:solidFill>
                <a:effectLst/>
                <a:latin typeface="Times New Roman" pitchFamily="18" charset="0"/>
                <a:ea typeface="+mn-ea"/>
                <a:cs typeface="+mn-cs"/>
              </a:rPr>
              <a:t>Με την βοήθειά τους (((τίθενται ερωτήματα, διατυπώνονται υποθέσεις, γίνονται παρατηρήσεις, αντιμετωπίζονται προβληματικές καταστάσεις, ερμηνεύονται και αναλύονται φαινόμενα και γενικότερα))) αποκτάει ένα προσωπικό νόημα η λειτουργία του κόσμου.</a:t>
            </a:r>
          </a:p>
          <a:p>
            <a:r>
              <a:rPr lang="el-GR" sz="1200" kern="1200" dirty="0" smtClean="0">
                <a:solidFill>
                  <a:schemeClr val="tx1"/>
                </a:solidFill>
                <a:effectLst/>
                <a:latin typeface="Times New Roman" pitchFamily="18" charset="0"/>
                <a:ea typeface="+mn-ea"/>
                <a:cs typeface="+mn-cs"/>
              </a:rPr>
              <a:t>Η προϋπάρχουσα  γνώση επηρεάζει αναπόφευκτα και κάποιες φορές αρνητικά, την προσπάθεια των μαθητών να ενσωματώσουν τη νέα, σωστή γνώση που πρέπει να μάθουν. Επίσης η μάθηση απαιτεί την αναδιοργάνωση και επέκταση των νοητικών μοντέλων ώστε να συμπεριληφθούν νέες έννοιες. Γι’ αυτό και η μάθηση που θα προκαλούσε το υλικό που σχεδιάστηκε, αξιολογήθηκε και αντιμετωπίστηκε ως διαδικασία εννοιολογικής αλλαγής.</a:t>
            </a:r>
          </a:p>
          <a:p>
            <a:endParaRPr lang="el-GR" sz="1200" b="0" i="0" u="none" strike="noStrike" kern="1200" baseline="0" dirty="0" smtClean="0">
              <a:solidFill>
                <a:schemeClr val="tx1"/>
              </a:solidFill>
              <a:latin typeface="Times New Roman" pitchFamily="18" charset="0"/>
              <a:ea typeface="+mn-ea"/>
              <a:cs typeface="+mn-cs"/>
            </a:endParaRP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21</a:t>
            </a:fld>
            <a:endParaRPr lang="el-GR"/>
          </a:p>
        </p:txBody>
      </p:sp>
    </p:spTree>
    <p:extLst>
      <p:ext uri="{BB962C8B-B14F-4D97-AF65-F5344CB8AC3E}">
        <p14:creationId xmlns:p14="http://schemas.microsoft.com/office/powerpoint/2010/main" val="43713428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Προκειμένου να δημιουργηθεί το μαθησιακό υλικό έλαβα υπόψη μου τα χαρακτηριστικά της σκέψης των μαθητών που κυριαρχείται από την αισθητηριακή αντίληψη, από περιορισμένη εστίαση στη μελέτη των φυσικών φαινομένων, από γραμμικό </a:t>
            </a:r>
            <a:r>
              <a:rPr lang="el-GR" sz="1200" kern="1200" dirty="0" err="1" smtClean="0">
                <a:solidFill>
                  <a:schemeClr val="tx1"/>
                </a:solidFill>
                <a:effectLst/>
                <a:latin typeface="Times New Roman" pitchFamily="18" charset="0"/>
                <a:ea typeface="+mn-ea"/>
                <a:cs typeface="+mn-cs"/>
              </a:rPr>
              <a:t>αιτιατικό</a:t>
            </a:r>
            <a:r>
              <a:rPr lang="el-GR" sz="1200" kern="1200" dirty="0" smtClean="0">
                <a:solidFill>
                  <a:schemeClr val="tx1"/>
                </a:solidFill>
                <a:effectLst/>
                <a:latin typeface="Times New Roman" pitchFamily="18" charset="0"/>
                <a:ea typeface="+mn-ea"/>
                <a:cs typeface="+mn-cs"/>
              </a:rPr>
              <a:t> συλλογισμό και εξαρτάται από το πλαίσιο. Αυτά αποτελούν τροχοπέδη στην κατανόηση της φυσικής</a:t>
            </a:r>
          </a:p>
          <a:p>
            <a:endParaRPr lang="en-US" sz="1200" b="0" i="0" u="none" strike="noStrike" kern="1200" baseline="0" dirty="0" smtClean="0">
              <a:solidFill>
                <a:schemeClr val="tx1"/>
              </a:solidFill>
              <a:latin typeface="Times New Roman" pitchFamily="18" charset="0"/>
              <a:ea typeface="+mn-ea"/>
              <a:cs typeface="+mn-cs"/>
            </a:endParaRP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22</a:t>
            </a:fld>
            <a:endParaRPr lang="el-GR"/>
          </a:p>
        </p:txBody>
      </p:sp>
    </p:spTree>
    <p:extLst>
      <p:ext uri="{BB962C8B-B14F-4D97-AF65-F5344CB8AC3E}">
        <p14:creationId xmlns:p14="http://schemas.microsoft.com/office/powerpoint/2010/main" val="4371342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b="0" i="0" u="none" strike="noStrike" kern="1200" baseline="0" dirty="0" smtClean="0">
                <a:solidFill>
                  <a:schemeClr val="tx1"/>
                </a:solidFill>
                <a:latin typeface="Times New Roman" pitchFamily="18" charset="0"/>
                <a:ea typeface="+mn-ea"/>
                <a:cs typeface="+mn-cs"/>
              </a:rPr>
              <a:t>Το υλικό που δημιουργήθηκε προσπάθησε να μειώσει τις αντιστάσεις των μαθητών στην εννοιολογική αλλαγή και να εστιάσει στη μεταβολή της στάσης τους, στην κατανόηση των φαινομένων και της περιγραφής της κινηματικής με βάση το μοντέλο της εποικοδομητικής προσέγγισης που προτείνουν οι </a:t>
            </a:r>
            <a:r>
              <a:rPr lang="el-GR" sz="1200" b="0" i="0" u="none" strike="noStrike" kern="1200" baseline="0" dirty="0" err="1" smtClean="0">
                <a:solidFill>
                  <a:schemeClr val="tx1"/>
                </a:solidFill>
                <a:latin typeface="Times New Roman" pitchFamily="18" charset="0"/>
                <a:ea typeface="+mn-ea"/>
                <a:cs typeface="+mn-cs"/>
              </a:rPr>
              <a:t>Driver</a:t>
            </a:r>
            <a:r>
              <a:rPr lang="el-GR" sz="1200" b="0" i="0" u="none" strike="noStrike" kern="1200" baseline="0" dirty="0" smtClean="0">
                <a:solidFill>
                  <a:schemeClr val="tx1"/>
                </a:solidFill>
                <a:latin typeface="Times New Roman" pitchFamily="18" charset="0"/>
                <a:ea typeface="+mn-ea"/>
                <a:cs typeface="+mn-cs"/>
              </a:rPr>
              <a:t> και </a:t>
            </a:r>
            <a:r>
              <a:rPr lang="el-GR" sz="1200" b="0" i="0" u="none" strike="noStrike" kern="1200" baseline="0" dirty="0" err="1" smtClean="0">
                <a:solidFill>
                  <a:schemeClr val="tx1"/>
                </a:solidFill>
                <a:latin typeface="Times New Roman" pitchFamily="18" charset="0"/>
                <a:ea typeface="+mn-ea"/>
                <a:cs typeface="+mn-cs"/>
              </a:rPr>
              <a:t>Oldham</a:t>
            </a:r>
            <a:r>
              <a:rPr lang="el-GR" sz="1200" b="0" i="0" u="none" strike="noStrike" kern="1200" baseline="0" dirty="0" smtClean="0">
                <a:solidFill>
                  <a:schemeClr val="tx1"/>
                </a:solidFill>
                <a:latin typeface="Times New Roman" pitchFamily="18" charset="0"/>
                <a:ea typeface="+mn-ea"/>
                <a:cs typeface="+mn-cs"/>
              </a:rPr>
              <a:t> (1986) : </a:t>
            </a:r>
          </a:p>
          <a:p>
            <a:r>
              <a:rPr lang="el-GR" sz="1200" b="0" i="0" u="none" strike="noStrike" kern="1200" baseline="0" dirty="0" smtClean="0">
                <a:solidFill>
                  <a:schemeClr val="tx1"/>
                </a:solidFill>
                <a:latin typeface="Times New Roman" pitchFamily="18" charset="0"/>
                <a:ea typeface="+mn-ea"/>
                <a:cs typeface="+mn-cs"/>
              </a:rPr>
              <a:t>Αφετηρία θεωρήθηκε η αναγνώριση ότι υπάρχουν λίγο πολύ παρόμοιες εναλλακτικές ιδέες και στους συγκεκριμένους μαθητές.</a:t>
            </a:r>
            <a:endParaRPr lang="en-US" sz="1200" b="0" i="0" u="none" strike="noStrike" kern="1200" baseline="0" dirty="0" smtClean="0">
              <a:solidFill>
                <a:schemeClr val="tx1"/>
              </a:solidFill>
              <a:latin typeface="Times New Roman" pitchFamily="18" charset="0"/>
              <a:ea typeface="+mn-ea"/>
              <a:cs typeface="+mn-cs"/>
            </a:endParaRP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23</a:t>
            </a:fld>
            <a:endParaRPr lang="el-GR"/>
          </a:p>
        </p:txBody>
      </p:sp>
    </p:spTree>
    <p:extLst>
      <p:ext uri="{BB962C8B-B14F-4D97-AF65-F5344CB8AC3E}">
        <p14:creationId xmlns:p14="http://schemas.microsoft.com/office/powerpoint/2010/main" val="4371342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Το υλικό έχει κατάλληλα χαρακτηριστικά και οργανωμένο περιεχόμενο, ώστε από την αρχή να καταφέρει να αποσπάσει την προσοχή και το ενδιαφέρον των μαθητών. Στην εισαγωγή του, εξήγησε τι πρόκειται να επακολουθήσει, ώστε οι μαθητές να είναι πιο αφοσιωμένοι στις δραστηριότητες στις οποίες θα συμμετέχουν (</a:t>
            </a:r>
            <a:r>
              <a:rPr lang="el-GR" sz="1200" b="1" kern="1200" dirty="0" smtClean="0">
                <a:solidFill>
                  <a:schemeClr val="tx1"/>
                </a:solidFill>
                <a:effectLst/>
                <a:latin typeface="Times New Roman" pitchFamily="18" charset="0"/>
                <a:ea typeface="+mn-ea"/>
                <a:cs typeface="+mn-cs"/>
              </a:rPr>
              <a:t>φάση προσανατολισμού</a:t>
            </a:r>
            <a:r>
              <a:rPr lang="el-GR" sz="1200" kern="1200" dirty="0" smtClean="0">
                <a:solidFill>
                  <a:schemeClr val="tx1"/>
                </a:solidFill>
                <a:effectLst/>
                <a:latin typeface="Times New Roman" pitchFamily="18" charset="0"/>
                <a:ea typeface="+mn-ea"/>
                <a:cs typeface="+mn-cs"/>
              </a:rPr>
              <a:t>). Προσπάθησε να διευκρινίσει και να αναδείξει μέσα από αντιφάσεις, με ερωτήσεις και λογικές συνεπαγωγές, τις παρανοήσεις (</a:t>
            </a:r>
            <a:r>
              <a:rPr lang="el-GR" sz="1200" b="1" kern="1200" dirty="0" smtClean="0">
                <a:solidFill>
                  <a:schemeClr val="tx1"/>
                </a:solidFill>
                <a:effectLst/>
                <a:latin typeface="Times New Roman" pitchFamily="18" charset="0"/>
                <a:ea typeface="+mn-ea"/>
                <a:cs typeface="+mn-cs"/>
              </a:rPr>
              <a:t>φάση της ανάδειξης των ιδεών</a:t>
            </a:r>
            <a:r>
              <a:rPr lang="el-GR" sz="1200" kern="1200" dirty="0" smtClean="0">
                <a:solidFill>
                  <a:schemeClr val="tx1"/>
                </a:solidFill>
                <a:effectLst/>
                <a:latin typeface="Times New Roman" pitchFamily="18" charset="0"/>
                <a:ea typeface="+mn-ea"/>
                <a:cs typeface="+mn-cs"/>
              </a:rPr>
              <a:t>). Ενθάρρυνε τους μαθητές να προχωρήσουν σε εσωτερική συζήτηση για τις παρανοήσεις τους και σε εσωτερική σύγκρουση. Το αποτέλεσμα αυτής της σύγκρουσης τους δυσαρέστησε, γεγονός που τους οδήγησε σε αλλαγή στάσης. Αυτό </a:t>
            </a:r>
            <a:r>
              <a:rPr lang="el-GR" sz="1200" kern="1200" dirty="0" err="1" smtClean="0">
                <a:solidFill>
                  <a:schemeClr val="tx1"/>
                </a:solidFill>
                <a:effectLst/>
                <a:latin typeface="Times New Roman" pitchFamily="18" charset="0"/>
                <a:ea typeface="+mn-ea"/>
                <a:cs typeface="+mn-cs"/>
              </a:rPr>
              <a:t>νοηματοδοτήθηκε</a:t>
            </a:r>
            <a:r>
              <a:rPr lang="el-GR" sz="1200" kern="1200" dirty="0" smtClean="0">
                <a:solidFill>
                  <a:schemeClr val="tx1"/>
                </a:solidFill>
                <a:effectLst/>
                <a:latin typeface="Times New Roman" pitchFamily="18" charset="0"/>
                <a:ea typeface="+mn-ea"/>
                <a:cs typeface="+mn-cs"/>
              </a:rPr>
              <a:t> μέσα από αυτόβουλη και οικειοθελή μετατόπισή τους από τις δικές τους, σε άλλες ιδέες, που είναι πλησιέστερα στο επιστημονικό πρότυπο (</a:t>
            </a:r>
            <a:r>
              <a:rPr lang="el-GR" sz="1200" b="1" kern="1200" dirty="0" smtClean="0">
                <a:solidFill>
                  <a:schemeClr val="tx1"/>
                </a:solidFill>
                <a:effectLst/>
                <a:latin typeface="Times New Roman" pitchFamily="18" charset="0"/>
                <a:ea typeface="+mn-ea"/>
                <a:cs typeface="+mn-cs"/>
              </a:rPr>
              <a:t>φάση αναδόμησης των ιδεών</a:t>
            </a:r>
            <a:r>
              <a:rPr lang="el-GR" sz="1200" kern="1200" dirty="0" smtClean="0">
                <a:solidFill>
                  <a:schemeClr val="tx1"/>
                </a:solidFill>
                <a:effectLst/>
                <a:latin typeface="Times New Roman" pitchFamily="18" charset="0"/>
                <a:ea typeface="+mn-ea"/>
                <a:cs typeface="+mn-cs"/>
              </a:rPr>
              <a:t>). Το υλικό ενθάρρυνε τους μαθητές να υποστηρίξουν την αντικατάσταση της παρανόησης με σωστότερη προσέγγιση κάποιου προβλήματος, με αναφορές και εφαρμογή σε θέματα της καθημερινής ζωής. Η δυνατότητα να αποκτήσουν καινούργιες ιδέες, να ερμηνεύσουν φαινόμενα που δεν μπορούσαν πριν να τα ερμηνεύσουν, κατοχύρωσε την υιοθέτηση των απόψεων αυτών, αφού αναγνώρισαν έμπρακτα την αξία της λειτουργικότητάς τους (</a:t>
            </a:r>
            <a:r>
              <a:rPr lang="el-GR" sz="1200" b="1" kern="1200" dirty="0" smtClean="0">
                <a:solidFill>
                  <a:schemeClr val="tx1"/>
                </a:solidFill>
                <a:effectLst/>
                <a:latin typeface="Times New Roman" pitchFamily="18" charset="0"/>
                <a:ea typeface="+mn-ea"/>
                <a:cs typeface="+mn-cs"/>
              </a:rPr>
              <a:t>φάση της εφαρμογής</a:t>
            </a:r>
            <a:r>
              <a:rPr lang="el-GR" sz="1200" kern="1200" dirty="0" smtClean="0">
                <a:solidFill>
                  <a:schemeClr val="tx1"/>
                </a:solidFill>
                <a:effectLst/>
                <a:latin typeface="Times New Roman" pitchFamily="18" charset="0"/>
                <a:ea typeface="+mn-ea"/>
                <a:cs typeface="+mn-cs"/>
              </a:rPr>
              <a:t>) Τέλος, το υλικό επανεξέτασε την αλλαγή στάσης των μαθητών, στο τελικό στάδιο της μαθησιακής παρέμβασης, επικεντρώνοντας το ενδιαφέρον στην αναγνώριση της σπουδαιότητας των νέων γνώσεων. Οι μαθητές συνειδητοποίησαν την προηγούμενη και τη νέα κατάσταση καθώς και τη γνωστική αλλαγή.(( Αυτό ως μέσο αυτοελέγχου και απόκτησης </a:t>
            </a:r>
            <a:r>
              <a:rPr lang="el-GR" sz="1200" kern="1200" dirty="0" err="1" smtClean="0">
                <a:solidFill>
                  <a:schemeClr val="tx1"/>
                </a:solidFill>
                <a:effectLst/>
                <a:latin typeface="Times New Roman" pitchFamily="18" charset="0"/>
                <a:ea typeface="+mn-ea"/>
                <a:cs typeface="+mn-cs"/>
              </a:rPr>
              <a:t>μεταγνώσης</a:t>
            </a:r>
            <a:r>
              <a:rPr lang="el-GR" sz="1200" kern="1200" dirty="0" smtClean="0">
                <a:solidFill>
                  <a:schemeClr val="tx1"/>
                </a:solidFill>
                <a:effectLst/>
                <a:latin typeface="Times New Roman" pitchFamily="18" charset="0"/>
                <a:ea typeface="+mn-ea"/>
                <a:cs typeface="+mn-cs"/>
              </a:rPr>
              <a:t> (</a:t>
            </a:r>
            <a:r>
              <a:rPr lang="el-GR" sz="1200" b="1" kern="1200" dirty="0" smtClean="0">
                <a:solidFill>
                  <a:schemeClr val="tx1"/>
                </a:solidFill>
                <a:effectLst/>
                <a:latin typeface="Times New Roman" pitchFamily="18" charset="0"/>
                <a:ea typeface="+mn-ea"/>
                <a:cs typeface="+mn-cs"/>
              </a:rPr>
              <a:t>φάση ανασκόπησης</a:t>
            </a:r>
            <a:r>
              <a:rPr lang="el-GR" sz="1200" kern="1200" dirty="0" smtClean="0">
                <a:solidFill>
                  <a:schemeClr val="tx1"/>
                </a:solidFill>
                <a:effectLst/>
                <a:latin typeface="Times New Roman" pitchFamily="18" charset="0"/>
                <a:ea typeface="+mn-ea"/>
                <a:cs typeface="+mn-cs"/>
              </a:rPr>
              <a:t>)).</a:t>
            </a:r>
          </a:p>
          <a:p>
            <a:endParaRPr lang="en-US" sz="1200" b="0" i="0" u="none" strike="noStrike" kern="1200" baseline="0" dirty="0" smtClean="0">
              <a:solidFill>
                <a:schemeClr val="tx1"/>
              </a:solidFill>
              <a:latin typeface="Times New Roman" pitchFamily="18" charset="0"/>
              <a:ea typeface="+mn-ea"/>
              <a:cs typeface="+mn-cs"/>
            </a:endParaRP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24</a:t>
            </a:fld>
            <a:endParaRPr lang="el-GR"/>
          </a:p>
        </p:txBody>
      </p:sp>
    </p:spTree>
    <p:extLst>
      <p:ext uri="{BB962C8B-B14F-4D97-AF65-F5344CB8AC3E}">
        <p14:creationId xmlns:p14="http://schemas.microsoft.com/office/powerpoint/2010/main" val="4371342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sz="1200" b="0" i="0" u="none" strike="noStrike" kern="1200" baseline="0" dirty="0" smtClean="0">
              <a:solidFill>
                <a:schemeClr val="tx1"/>
              </a:solidFill>
              <a:latin typeface="Times New Roman" pitchFamily="18" charset="0"/>
              <a:ea typeface="+mn-ea"/>
              <a:cs typeface="+mn-cs"/>
            </a:endParaRP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25</a:t>
            </a:fld>
            <a:endParaRPr lang="el-GR"/>
          </a:p>
        </p:txBody>
      </p:sp>
    </p:spTree>
    <p:extLst>
      <p:ext uri="{BB962C8B-B14F-4D97-AF65-F5344CB8AC3E}">
        <p14:creationId xmlns:p14="http://schemas.microsoft.com/office/powerpoint/2010/main" val="4371342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kern="1200" dirty="0" smtClean="0">
                <a:solidFill>
                  <a:schemeClr val="tx1"/>
                </a:solidFill>
                <a:effectLst/>
                <a:latin typeface="Times New Roman" pitchFamily="18" charset="0"/>
                <a:ea typeface="+mn-ea"/>
                <a:cs typeface="+mn-cs"/>
              </a:rPr>
              <a:t>Πριν ξεκινήσω τη δική μου έρευνα έκανα μια βιβλιογραφική ανασκόπηση ανάλογων προσπαθειών του παρελθόντος, ώστε να παρουσιάσω τα αποτελέσματα και τη χρησιμότητα αυτών των ερευνών στη διαμορφωτική αξιολόγηση των προγραμμάτων, να εστιάσω στα εργαλεία αντίστοιχων ερευνών και στον τρόπο διανομής των ερωτηματολογίων, να καταφέρω να εστιάσω στους θεματικούς άξονες που έχουν χρησιμοποιηθεί στα ερωτηματολόγιά τους και να αποδείξω ότι η αξιολόγηση είναι διαχρονικά αναπόσπαστο τμήμα της εκπαιδευτικής διαδικασίας, αποτέλεσμα βασικών εκπαιδευτικών αρχών. </a:t>
            </a:r>
          </a:p>
          <a:p>
            <a:r>
              <a:rPr lang="el-GR" sz="1200" kern="1200" dirty="0" smtClean="0">
                <a:solidFill>
                  <a:schemeClr val="tx1"/>
                </a:solidFill>
                <a:effectLst/>
                <a:latin typeface="Times New Roman" pitchFamily="18" charset="0"/>
                <a:ea typeface="+mn-ea"/>
                <a:cs typeface="+mn-cs"/>
              </a:rPr>
              <a:t>Στην έρευνα συμμετείχαν και οι σαράντα μαθητές που έλαβαν μέρος στα μαθήματα.</a:t>
            </a:r>
          </a:p>
          <a:p>
            <a:endParaRPr lang="el-GR" baseline="0" dirty="0" smtClean="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26</a:t>
            </a:fld>
            <a:endParaRPr lang="el-GR"/>
          </a:p>
        </p:txBody>
      </p:sp>
    </p:spTree>
    <p:extLst>
      <p:ext uri="{BB962C8B-B14F-4D97-AF65-F5344CB8AC3E}">
        <p14:creationId xmlns:p14="http://schemas.microsoft.com/office/powerpoint/2010/main" val="41272738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Επέλεξα το ερωτηματολόγιο του ΕΑΠ προσαρμοσμένο στις ανάγκες του σχολείου με ερωτήσεις κυρίως κλειστού τύπου για τις οποίες έγινε ποσοτική έρευνα αλλά και λίγες ερωτήσεις ανοιχτού τύπου για τις οποίες έγινε ποιοτική έρευνα.</a:t>
            </a:r>
          </a:p>
          <a:p>
            <a:endParaRPr lang="el-GR" baseline="0" dirty="0" smtClean="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27</a:t>
            </a:fld>
            <a:endParaRPr lang="el-GR"/>
          </a:p>
        </p:txBody>
      </p:sp>
    </p:spTree>
    <p:extLst>
      <p:ext uri="{BB962C8B-B14F-4D97-AF65-F5344CB8AC3E}">
        <p14:creationId xmlns:p14="http://schemas.microsoft.com/office/powerpoint/2010/main" val="412727385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baseline="0" dirty="0" smtClean="0"/>
              <a:t>Αυτοί είναι οι θεματικοί άξονες μαζί με τα δημογραφικά στοιχεία των μαθητών</a:t>
            </a:r>
          </a:p>
          <a:p>
            <a:r>
              <a:rPr lang="el-GR" sz="1200" dirty="0" smtClean="0"/>
              <a:t>1.Κίνητρο συμμετοχής 	</a:t>
            </a:r>
          </a:p>
          <a:p>
            <a:r>
              <a:rPr lang="el-GR" sz="1200" dirty="0" smtClean="0"/>
              <a:t>2.Φόρτος εργασίας 	</a:t>
            </a:r>
          </a:p>
          <a:p>
            <a:r>
              <a:rPr lang="el-GR" sz="1200" dirty="0" smtClean="0"/>
              <a:t>3.Το περιβάλλον μελέτης και η διαχείριση των μαθημάτων 	</a:t>
            </a:r>
          </a:p>
          <a:p>
            <a:r>
              <a:rPr lang="el-GR" sz="1200" dirty="0" smtClean="0"/>
              <a:t>4. Εκπαιδευτικό υλικό 	</a:t>
            </a:r>
          </a:p>
          <a:p>
            <a:r>
              <a:rPr lang="el-GR" sz="1200" dirty="0" smtClean="0"/>
              <a:t>5. Επικοινωνία μαθητών 	</a:t>
            </a:r>
          </a:p>
          <a:p>
            <a:r>
              <a:rPr lang="el-GR" sz="1200" dirty="0" smtClean="0"/>
              <a:t>6. Αξιολόγηση 	</a:t>
            </a:r>
          </a:p>
          <a:p>
            <a:r>
              <a:rPr lang="el-GR" sz="1200" dirty="0" smtClean="0"/>
              <a:t>7. Υποστήριξη στη μελέτη 	</a:t>
            </a:r>
          </a:p>
          <a:p>
            <a:r>
              <a:rPr lang="el-GR" sz="1200" dirty="0" smtClean="0"/>
              <a:t>8. Πρόγραμμα μαθημάτων συνολικά 	</a:t>
            </a:r>
          </a:p>
          <a:p>
            <a:r>
              <a:rPr lang="el-GR" sz="1200" dirty="0" smtClean="0"/>
              <a:t>9. Προηγούμενη εμπειρία </a:t>
            </a:r>
          </a:p>
          <a:p>
            <a:pPr marL="0" marR="0" indent="0" algn="l" defTabSz="914400" rtl="0" eaLnBrk="0" fontAlgn="base" latinLnBrk="0" hangingPunct="0">
              <a:lnSpc>
                <a:spcPct val="100000"/>
              </a:lnSpc>
              <a:spcBef>
                <a:spcPct val="30000"/>
              </a:spcBef>
              <a:spcAft>
                <a:spcPct val="0"/>
              </a:spcAft>
              <a:buClrTx/>
              <a:buSzTx/>
              <a:buFontTx/>
              <a:buNone/>
              <a:tabLst/>
              <a:defRPr/>
            </a:pPr>
            <a:r>
              <a:rPr lang="el-GR" baseline="0" dirty="0" smtClean="0"/>
              <a:t>Στους θεματικούς άξονες προστέθηκε και ένας ακόμα με δημογραφικά στοιχεία κυρίως για να φανεί αν οι μαθητές διαθέτουν τα τεχνικά μέσα για να παρακολουθήσουν μαθήματα </a:t>
            </a:r>
            <a:r>
              <a:rPr lang="el-GR" baseline="0" dirty="0" err="1" smtClean="0"/>
              <a:t>ΕξΑΕ</a:t>
            </a:r>
            <a:r>
              <a:rPr lang="el-GR" baseline="0" dirty="0" smtClean="0"/>
              <a:t> (</a:t>
            </a:r>
            <a:r>
              <a:rPr lang="en-US" baseline="0" dirty="0" smtClean="0"/>
              <a:t>e-learning) </a:t>
            </a:r>
            <a:r>
              <a:rPr lang="el-GR" baseline="0" dirty="0" smtClean="0"/>
              <a:t>και η φυσική απόσταση μεταξύ τους και από το σχολείο.</a:t>
            </a:r>
          </a:p>
          <a:p>
            <a:endParaRPr lang="el-GR" baseline="0" dirty="0" smtClean="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28</a:t>
            </a:fld>
            <a:endParaRPr lang="el-GR"/>
          </a:p>
        </p:txBody>
      </p:sp>
    </p:spTree>
    <p:extLst>
      <p:ext uri="{BB962C8B-B14F-4D97-AF65-F5344CB8AC3E}">
        <p14:creationId xmlns:p14="http://schemas.microsoft.com/office/powerpoint/2010/main" val="412727385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Και τώρα</a:t>
            </a:r>
            <a:r>
              <a:rPr lang="el-GR" baseline="0" dirty="0" smtClean="0"/>
              <a:t> η παρουσίαση των αποτελεσμάτων της έρευνας</a:t>
            </a:r>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29</a:t>
            </a:fld>
            <a:endParaRPr lang="el-GR"/>
          </a:p>
        </p:txBody>
      </p:sp>
    </p:spTree>
    <p:extLst>
      <p:ext uri="{BB962C8B-B14F-4D97-AF65-F5344CB8AC3E}">
        <p14:creationId xmlns:p14="http://schemas.microsoft.com/office/powerpoint/2010/main" val="2784162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Η συνεισφορά του έργου ξεκινά από την εφαρμογή του υλικού αυτού στους μαθητές μου στο τέλος του προηγούμενου σχολικού έτους ως επανάληψη, κάτι που εκ των πραγμάτων θα αποδείξω ότι ήταν αναγκαίο. </a:t>
            </a:r>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3</a:t>
            </a:fld>
            <a:endParaRPr lang="el-GR"/>
          </a:p>
        </p:txBody>
      </p:sp>
    </p:spTree>
    <p:extLst>
      <p:ext uri="{BB962C8B-B14F-4D97-AF65-F5344CB8AC3E}">
        <p14:creationId xmlns:p14="http://schemas.microsoft.com/office/powerpoint/2010/main" val="311457296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Αναφορικά με τον </a:t>
            </a:r>
            <a:r>
              <a:rPr lang="el-GR" sz="1200" b="1" kern="1200" dirty="0" smtClean="0">
                <a:solidFill>
                  <a:schemeClr val="tx1"/>
                </a:solidFill>
                <a:effectLst/>
                <a:latin typeface="Times New Roman" pitchFamily="18" charset="0"/>
                <a:ea typeface="+mn-ea"/>
                <a:cs typeface="+mn-cs"/>
              </a:rPr>
              <a:t>1</a:t>
            </a:r>
            <a:r>
              <a:rPr lang="el-GR" sz="1200" b="1" kern="1200" baseline="30000" dirty="0" smtClean="0">
                <a:solidFill>
                  <a:schemeClr val="tx1"/>
                </a:solidFill>
                <a:effectLst/>
                <a:latin typeface="Times New Roman" pitchFamily="18" charset="0"/>
                <a:ea typeface="+mn-ea"/>
                <a:cs typeface="+mn-cs"/>
              </a:rPr>
              <a:t>ο</a:t>
            </a:r>
            <a:r>
              <a:rPr lang="el-GR" sz="1200" b="1" kern="1200" dirty="0" smtClean="0">
                <a:solidFill>
                  <a:schemeClr val="tx1"/>
                </a:solidFill>
                <a:effectLst/>
                <a:latin typeface="Times New Roman" pitchFamily="18" charset="0"/>
                <a:ea typeface="+mn-ea"/>
                <a:cs typeface="+mn-cs"/>
              </a:rPr>
              <a:t> θεματικό άξονα</a:t>
            </a:r>
            <a:r>
              <a:rPr lang="el-GR" sz="1200" kern="1200" dirty="0" smtClean="0">
                <a:solidFill>
                  <a:schemeClr val="tx1"/>
                </a:solidFill>
                <a:effectLst/>
                <a:latin typeface="Times New Roman" pitchFamily="18" charset="0"/>
                <a:ea typeface="+mn-ea"/>
                <a:cs typeface="+mn-cs"/>
              </a:rPr>
              <a:t> και τα κίνητρα συμμετοχή τους, οι μαθητές  λαμβάνουν μέρος στα εξ αποστάσεως μαθήματα Φυσικής έχοντας ως βασικό κίνητρο το όφελος στη μαθητική στους σταδιοδρομία και ακολουθούν αυτοί που θέλουν να εμπλουτίσουν τις γνώσεις τους.</a:t>
            </a:r>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30</a:t>
            </a:fld>
            <a:endParaRPr lang="el-GR"/>
          </a:p>
        </p:txBody>
      </p:sp>
    </p:spTree>
    <p:extLst>
      <p:ext uri="{BB962C8B-B14F-4D97-AF65-F5344CB8AC3E}">
        <p14:creationId xmlns:p14="http://schemas.microsoft.com/office/powerpoint/2010/main" val="33631372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Για το </a:t>
            </a:r>
            <a:r>
              <a:rPr lang="el-GR" sz="1200" b="1" kern="1200" dirty="0" smtClean="0">
                <a:solidFill>
                  <a:schemeClr val="tx1"/>
                </a:solidFill>
                <a:effectLst/>
                <a:latin typeface="Times New Roman" pitchFamily="18" charset="0"/>
                <a:ea typeface="+mn-ea"/>
                <a:cs typeface="+mn-cs"/>
              </a:rPr>
              <a:t>2</a:t>
            </a:r>
            <a:r>
              <a:rPr lang="el-GR" sz="1200" b="1" kern="1200" baseline="30000" dirty="0" smtClean="0">
                <a:solidFill>
                  <a:schemeClr val="tx1"/>
                </a:solidFill>
                <a:effectLst/>
                <a:latin typeface="Times New Roman" pitchFamily="18" charset="0"/>
                <a:ea typeface="+mn-ea"/>
                <a:cs typeface="+mn-cs"/>
              </a:rPr>
              <a:t>ο</a:t>
            </a:r>
            <a:r>
              <a:rPr lang="el-GR" sz="1200" b="1" kern="1200" dirty="0" smtClean="0">
                <a:solidFill>
                  <a:schemeClr val="tx1"/>
                </a:solidFill>
                <a:effectLst/>
                <a:latin typeface="Times New Roman" pitchFamily="18" charset="0"/>
                <a:ea typeface="+mn-ea"/>
                <a:cs typeface="+mn-cs"/>
              </a:rPr>
              <a:t> θεματικό άξονα</a:t>
            </a:r>
            <a:r>
              <a:rPr lang="el-GR" sz="1200" kern="1200" dirty="0" smtClean="0">
                <a:solidFill>
                  <a:schemeClr val="tx1"/>
                </a:solidFill>
                <a:effectLst/>
                <a:latin typeface="Times New Roman" pitchFamily="18" charset="0"/>
                <a:ea typeface="+mn-ea"/>
                <a:cs typeface="+mn-cs"/>
              </a:rPr>
              <a:t> σχετικά με τον εβδομαδιαίο φόρτο εργασίας οι μαθητές</a:t>
            </a:r>
            <a:r>
              <a:rPr lang="el-GR" sz="1200" kern="1200" baseline="0" dirty="0" smtClean="0">
                <a:solidFill>
                  <a:schemeClr val="tx1"/>
                </a:solidFill>
                <a:effectLst/>
                <a:latin typeface="Times New Roman" pitchFamily="18" charset="0"/>
                <a:ea typeface="+mn-ea"/>
                <a:cs typeface="+mn-cs"/>
              </a:rPr>
              <a:t> αναμένουν να δουλέψουν περίπου 2,2 ώρες εβδομαδιαίως ενώ δήλωσαν ότι δούλεψαν περίπου 2,25 ώρες.</a:t>
            </a:r>
          </a:p>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Θεωρώντας ότι η μελέτη του υλικού απαιτεί στην πραγματικότητας 2-3 ώρες εργασίας, η ταύτιση αυτή είναι ενδεικτική της επιτυχίας του υλικού.</a:t>
            </a: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31</a:t>
            </a:fld>
            <a:endParaRPr lang="el-GR"/>
          </a:p>
        </p:txBody>
      </p:sp>
    </p:spTree>
    <p:extLst>
      <p:ext uri="{BB962C8B-B14F-4D97-AF65-F5344CB8AC3E}">
        <p14:creationId xmlns:p14="http://schemas.microsoft.com/office/powerpoint/2010/main" val="50423648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indent="0">
              <a:buFont typeface="Arial" panose="020B0604020202020204" pitchFamily="34" charset="0"/>
              <a:buNone/>
            </a:pPr>
            <a:r>
              <a:rPr lang="el-GR" sz="1200" dirty="0" smtClean="0"/>
              <a:t>Στον τρίτο θεματικό</a:t>
            </a:r>
            <a:r>
              <a:rPr lang="el-GR" sz="1200" baseline="0" dirty="0" smtClean="0"/>
              <a:t> άξονα το </a:t>
            </a:r>
            <a:r>
              <a:rPr lang="el-GR" sz="1200" dirty="0" smtClean="0"/>
              <a:t>χρονοδιάγραμμα φάνηκε</a:t>
            </a:r>
            <a:r>
              <a:rPr lang="el-GR" sz="1200" baseline="0" dirty="0" smtClean="0"/>
              <a:t> χρήσιμο στους μαθητές, κατάφεραν γενικά να το τηρήσουν,</a:t>
            </a:r>
            <a:r>
              <a:rPr lang="el-GR" sz="1200" dirty="0" smtClean="0"/>
              <a:t> ανταποκρίθηκαν στις ημερομηνίες παράδοσης των εργασιών</a:t>
            </a:r>
            <a:r>
              <a:rPr lang="el-GR" sz="1200" baseline="0" dirty="0" smtClean="0"/>
              <a:t> και θεώρησαν ότι έλαβαν </a:t>
            </a:r>
            <a:r>
              <a:rPr lang="el-GR" sz="1200" dirty="0" smtClean="0"/>
              <a:t>ενθάρρυνση</a:t>
            </a:r>
            <a:r>
              <a:rPr lang="el-GR" sz="1200" baseline="0" dirty="0" smtClean="0"/>
              <a:t> κατά τη διάρκεια της συμμετοχής τους στα </a:t>
            </a:r>
            <a:r>
              <a:rPr lang="el-GR" sz="1200" baseline="0" dirty="0" err="1" smtClean="0"/>
              <a:t>ΕξΑΕ</a:t>
            </a:r>
            <a:r>
              <a:rPr lang="el-GR" sz="1200" baseline="0" dirty="0" smtClean="0"/>
              <a:t> μαθήματα.</a:t>
            </a:r>
            <a:endParaRPr lang="el-GR" sz="1200" dirty="0" smtClean="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32</a:t>
            </a:fld>
            <a:endParaRPr lang="el-GR"/>
          </a:p>
        </p:txBody>
      </p:sp>
    </p:spTree>
    <p:extLst>
      <p:ext uri="{BB962C8B-B14F-4D97-AF65-F5344CB8AC3E}">
        <p14:creationId xmlns:p14="http://schemas.microsoft.com/office/powerpoint/2010/main" val="305839541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Γενικότερα, οι μαθητές δεν θεώρησαν το υλικό ούτε πολύ δύσκολο, ούτε πολύ εύκολο ενώ αναδεικνύεται μία μεγάλη ευκολία να επικοινωνήσουν ηλεκτρονικά με τον καθηγητή και δημιουργό του υλικού.</a:t>
            </a:r>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33</a:t>
            </a:fld>
            <a:endParaRPr lang="el-GR"/>
          </a:p>
        </p:txBody>
      </p:sp>
    </p:spTree>
    <p:extLst>
      <p:ext uri="{BB962C8B-B14F-4D97-AF65-F5344CB8AC3E}">
        <p14:creationId xmlns:p14="http://schemas.microsoft.com/office/powerpoint/2010/main" val="376533078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kern="1200" dirty="0" smtClean="0">
                <a:solidFill>
                  <a:schemeClr val="tx1"/>
                </a:solidFill>
                <a:effectLst/>
                <a:latin typeface="Times New Roman" pitchFamily="18" charset="0"/>
                <a:ea typeface="+mn-ea"/>
                <a:cs typeface="+mn-cs"/>
              </a:rPr>
              <a:t>Στο παράρτημα, στο τέλος του ψηφιακού υλικού υπήρχε συνημμένο ένα επαναληπτικό φυλλάδιο με κειμενοκεντρικό χαρακτήρα για τους μαθητές. Αυτό έτυχε καθολικής αποδοχής, χωρίς καμία αρνητική απάντηση Μερικές σελίδες σημειώσεων κατάφεραν να αποσπάσουν μεγαλύτερη αποδοχή από εκατό και πλέον διαφάνειες ψηφιακού υλικού με </a:t>
            </a:r>
            <a:r>
              <a:rPr lang="el-GR" sz="1200" kern="1200" dirty="0" err="1" smtClean="0">
                <a:solidFill>
                  <a:schemeClr val="tx1"/>
                </a:solidFill>
                <a:effectLst/>
                <a:latin typeface="Times New Roman" pitchFamily="18" charset="0"/>
                <a:ea typeface="+mn-ea"/>
                <a:cs typeface="+mn-cs"/>
              </a:rPr>
              <a:t>video</a:t>
            </a:r>
            <a:r>
              <a:rPr lang="el-GR" sz="1200" kern="1200" dirty="0" smtClean="0">
                <a:solidFill>
                  <a:schemeClr val="tx1"/>
                </a:solidFill>
                <a:effectLst/>
                <a:latin typeface="Times New Roman" pitchFamily="18" charset="0"/>
                <a:ea typeface="+mn-ea"/>
                <a:cs typeface="+mn-cs"/>
              </a:rPr>
              <a:t> και </a:t>
            </a:r>
            <a:r>
              <a:rPr lang="el-GR" sz="1200" kern="1200" dirty="0" err="1" smtClean="0">
                <a:solidFill>
                  <a:schemeClr val="tx1"/>
                </a:solidFill>
                <a:effectLst/>
                <a:latin typeface="Times New Roman" pitchFamily="18" charset="0"/>
                <a:ea typeface="+mn-ea"/>
                <a:cs typeface="+mn-cs"/>
              </a:rPr>
              <a:t>διαδραστικές</a:t>
            </a:r>
            <a:r>
              <a:rPr lang="el-GR" sz="1200" kern="1200" dirty="0" smtClean="0">
                <a:solidFill>
                  <a:schemeClr val="tx1"/>
                </a:solidFill>
                <a:effectLst/>
                <a:latin typeface="Times New Roman" pitchFamily="18" charset="0"/>
                <a:ea typeface="+mn-ea"/>
                <a:cs typeface="+mn-cs"/>
              </a:rPr>
              <a:t> παρουσιάσεις.</a:t>
            </a:r>
          </a:p>
          <a:p>
            <a:r>
              <a:rPr lang="el-GR" sz="1200" kern="1200" dirty="0" smtClean="0">
                <a:solidFill>
                  <a:schemeClr val="tx1"/>
                </a:solidFill>
                <a:effectLst/>
                <a:latin typeface="Times New Roman" pitchFamily="18" charset="0"/>
                <a:ea typeface="+mn-ea"/>
                <a:cs typeface="+mn-cs"/>
              </a:rPr>
              <a:t>Έτσι το ψηφιακό υλικό κρίθηκε :</a:t>
            </a:r>
          </a:p>
          <a:p>
            <a:pPr lvl="0"/>
            <a:r>
              <a:rPr lang="el-GR" sz="1200" kern="1200" dirty="0" smtClean="0">
                <a:solidFill>
                  <a:schemeClr val="tx1"/>
                </a:solidFill>
                <a:effectLst/>
                <a:latin typeface="Times New Roman" pitchFamily="18" charset="0"/>
                <a:ea typeface="+mn-ea"/>
                <a:cs typeface="+mn-cs"/>
              </a:rPr>
              <a:t>Εύκολο </a:t>
            </a:r>
          </a:p>
          <a:p>
            <a:pPr lvl="0"/>
            <a:r>
              <a:rPr lang="el-GR" sz="1200" kern="1200" dirty="0" smtClean="0">
                <a:solidFill>
                  <a:schemeClr val="tx1"/>
                </a:solidFill>
                <a:effectLst/>
                <a:latin typeface="Times New Roman" pitchFamily="18" charset="0"/>
                <a:ea typeface="+mn-ea"/>
                <a:cs typeface="+mn-cs"/>
              </a:rPr>
              <a:t>Επιβοηθητικό</a:t>
            </a:r>
          </a:p>
          <a:p>
            <a:pPr lvl="0"/>
            <a:r>
              <a:rPr lang="el-GR" sz="1200" kern="1200" dirty="0" smtClean="0">
                <a:solidFill>
                  <a:schemeClr val="tx1"/>
                </a:solidFill>
                <a:effectLst/>
                <a:latin typeface="Times New Roman" pitchFamily="18" charset="0"/>
                <a:ea typeface="+mn-ea"/>
                <a:cs typeface="+mn-cs"/>
              </a:rPr>
              <a:t>Αποτελεσματικό</a:t>
            </a:r>
          </a:p>
          <a:p>
            <a:pPr lvl="0"/>
            <a:r>
              <a:rPr lang="el-GR" sz="1200" kern="1200" dirty="0" smtClean="0">
                <a:solidFill>
                  <a:schemeClr val="tx1"/>
                </a:solidFill>
                <a:effectLst/>
                <a:latin typeface="Times New Roman" pitchFamily="18" charset="0"/>
                <a:ea typeface="+mn-ea"/>
                <a:cs typeface="+mn-cs"/>
              </a:rPr>
              <a:t>Και αποτέλεσε ευκαιρία εμβάθυνσης</a:t>
            </a:r>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34</a:t>
            </a:fld>
            <a:endParaRPr lang="el-GR"/>
          </a:p>
        </p:txBody>
      </p:sp>
    </p:spTree>
    <p:extLst>
      <p:ext uri="{BB962C8B-B14F-4D97-AF65-F5344CB8AC3E}">
        <p14:creationId xmlns:p14="http://schemas.microsoft.com/office/powerpoint/2010/main" val="731298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Οι μαθητές ικανοποιήθηκαν από την επικοινωνία με τους συμμαθητές τους μέσα από </a:t>
            </a:r>
            <a:r>
              <a:rPr lang="en-US" sz="1200" kern="1200" dirty="0" smtClean="0">
                <a:solidFill>
                  <a:schemeClr val="tx1"/>
                </a:solidFill>
                <a:effectLst/>
                <a:latin typeface="Times New Roman" pitchFamily="18" charset="0"/>
                <a:ea typeface="+mn-ea"/>
                <a:cs typeface="+mn-cs"/>
              </a:rPr>
              <a:t>Fora</a:t>
            </a:r>
            <a:r>
              <a:rPr lang="el-GR" sz="1200" kern="1200" dirty="0" smtClean="0">
                <a:solidFill>
                  <a:schemeClr val="tx1"/>
                </a:solidFill>
                <a:effectLst/>
                <a:latin typeface="Times New Roman" pitchFamily="18" charset="0"/>
                <a:ea typeface="+mn-ea"/>
                <a:cs typeface="+mn-cs"/>
              </a:rPr>
              <a:t>, μέσα κοινωνικής δικτύωσης και γενικότερα μέσα από το διαδίκτυο.</a:t>
            </a:r>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35</a:t>
            </a:fld>
            <a:endParaRPr lang="el-GR"/>
          </a:p>
        </p:txBody>
      </p:sp>
    </p:spTree>
    <p:extLst>
      <p:ext uri="{BB962C8B-B14F-4D97-AF65-F5344CB8AC3E}">
        <p14:creationId xmlns:p14="http://schemas.microsoft.com/office/powerpoint/2010/main" val="154433103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Οι μαθητές θεωρούν ότι οι γραπτές και οι τελικές εξετάσεις είναι μορφές αξιολόγησης που διευρύνουν τις ευκαιρίες μάθησης, κάτι που ήταν μη αναμενόμενο αποτέλεσμα μιας και θεωρούνται γενικά επίπονες και ψυχοφθόρες διαδικασίες.</a:t>
            </a:r>
          </a:p>
          <a:p>
            <a:pPr marL="0" marR="0" indent="0" algn="l" defTabSz="914400" rtl="0" eaLnBrk="0" fontAlgn="base" latinLnBrk="0" hangingPunct="0">
              <a:lnSpc>
                <a:spcPct val="100000"/>
              </a:lnSpc>
              <a:spcBef>
                <a:spcPct val="30000"/>
              </a:spcBef>
              <a:spcAft>
                <a:spcPct val="0"/>
              </a:spcAft>
              <a:buClrTx/>
              <a:buSzTx/>
              <a:buFontTx/>
              <a:buNone/>
              <a:tabLst/>
              <a:defRPr/>
            </a:pPr>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36</a:t>
            </a:fld>
            <a:endParaRPr lang="el-GR"/>
          </a:p>
        </p:txBody>
      </p:sp>
    </p:spTree>
    <p:extLst>
      <p:ext uri="{BB962C8B-B14F-4D97-AF65-F5344CB8AC3E}">
        <p14:creationId xmlns:p14="http://schemas.microsoft.com/office/powerpoint/2010/main" val="117861930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Οι μαθητές εξέφρασαν την έντονη ικανοποίησή τους από την υποστήριξη στις συναντήσεις που αφορούσαν τα εξ αποστάσεως μαθήματα και από τη γενική διαδικτυακή επικοινωνία με τον καθηγητή</a:t>
            </a:r>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37</a:t>
            </a:fld>
            <a:endParaRPr lang="el-GR"/>
          </a:p>
        </p:txBody>
      </p:sp>
    </p:spTree>
    <p:extLst>
      <p:ext uri="{BB962C8B-B14F-4D97-AF65-F5344CB8AC3E}">
        <p14:creationId xmlns:p14="http://schemas.microsoft.com/office/powerpoint/2010/main" val="360288141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kern="1200" dirty="0" smtClean="0">
                <a:solidFill>
                  <a:schemeClr val="tx1"/>
                </a:solidFill>
                <a:effectLst/>
                <a:latin typeface="Times New Roman" pitchFamily="18" charset="0"/>
                <a:ea typeface="+mn-ea"/>
                <a:cs typeface="+mn-cs"/>
              </a:rPr>
              <a:t>Οι μαθητές δήλωσαν ικανοποιημένοι από την ποιότητα των εξ αποστάσεως μαθημάτων φυσικής, από τη γενικότερη εμπειρία από τα εξ αποστάσεως μαθήματα φυσικής, από την υποστήριξη που έλαβαν, από το εκπαιδευτικό υλικό και από την ανταπόκριση της παρέμβασης σε σχέση με τα προσδοκώμενα αποτελέσματα όπως περιγράφθηκαν στις εισαγωγικές ενότητες.</a:t>
            </a:r>
          </a:p>
          <a:p>
            <a:endParaRPr lang="el-GR" baseline="0" dirty="0" smtClean="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38</a:t>
            </a:fld>
            <a:endParaRPr lang="el-GR"/>
          </a:p>
        </p:txBody>
      </p:sp>
    </p:spTree>
    <p:extLst>
      <p:ext uri="{BB962C8B-B14F-4D97-AF65-F5344CB8AC3E}">
        <p14:creationId xmlns:p14="http://schemas.microsoft.com/office/powerpoint/2010/main" val="296123708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Οι μαθητές δήλωσαν ότι θα πρότειναν αυτό το πρόγραμμα των μαθημάτων και σε άλλους και ότι τα εξ αποστάσεως μαθήματα φυσικής ανταποκρίθηκαν στις προσδοκίες τους. Αμφιταλαντεύονται όμως για την προτίμησή τους στα εξ αποστάσεως μαθήματα σε σχέση με τα συμβατικά μαθήματα. </a:t>
            </a: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39</a:t>
            </a:fld>
            <a:endParaRPr lang="el-GR"/>
          </a:p>
        </p:txBody>
      </p:sp>
    </p:spTree>
    <p:extLst>
      <p:ext uri="{BB962C8B-B14F-4D97-AF65-F5344CB8AC3E}">
        <p14:creationId xmlns:p14="http://schemas.microsoft.com/office/powerpoint/2010/main" val="34466457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Η συνεισφορά της εργασίας προέρχεται από την διεξαγωγή συστηματικής και τεκμηριωμένης έρευνας με σκοπό τη διαμορφωτική αξιολόγηση της αποτελεσματικότητας και της ποιότητας του μαθησιακού υλικού μέσω της ανίχνευσης του βαθμού ικανοποίησης των μαθητών από τη συμμετοχή τους σε αυτή την μαθησιακή παρέμβαση</a:t>
            </a:r>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4</a:t>
            </a:fld>
            <a:endParaRPr lang="el-GR"/>
          </a:p>
        </p:txBody>
      </p:sp>
    </p:spTree>
    <p:extLst>
      <p:ext uri="{BB962C8B-B14F-4D97-AF65-F5344CB8AC3E}">
        <p14:creationId xmlns:p14="http://schemas.microsoft.com/office/powerpoint/2010/main" val="334423105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kern="1200" dirty="0" smtClean="0">
                <a:solidFill>
                  <a:schemeClr val="tx1"/>
                </a:solidFill>
                <a:effectLst/>
                <a:latin typeface="Times New Roman" pitchFamily="18" charset="0"/>
                <a:ea typeface="+mn-ea"/>
                <a:cs typeface="+mn-cs"/>
              </a:rPr>
              <a:t>Το μεγαλύτερο ερώτημα που ζητάει απάντηση μετά από μια τέτοια μαθησιακή διαδικασία κατά τη γνώμη μου είναι ένα και είναι απλό:</a:t>
            </a:r>
          </a:p>
          <a:p>
            <a:r>
              <a:rPr lang="el-GR" sz="1200" kern="1200" dirty="0" smtClean="0">
                <a:solidFill>
                  <a:schemeClr val="tx1"/>
                </a:solidFill>
                <a:effectLst/>
                <a:latin typeface="Times New Roman" pitchFamily="18" charset="0"/>
                <a:ea typeface="+mn-ea"/>
                <a:cs typeface="+mn-cs"/>
              </a:rPr>
              <a:t>Ήταν – είναι αναγκαία και επιβεβλημένη η εφαρμογή μαθημάτων </a:t>
            </a:r>
            <a:r>
              <a:rPr lang="el-GR" sz="1200" kern="1200" dirty="0" err="1" smtClean="0">
                <a:solidFill>
                  <a:schemeClr val="tx1"/>
                </a:solidFill>
                <a:effectLst/>
                <a:latin typeface="Times New Roman" pitchFamily="18" charset="0"/>
                <a:ea typeface="+mn-ea"/>
                <a:cs typeface="+mn-cs"/>
              </a:rPr>
              <a:t>ΕξΑΕ</a:t>
            </a:r>
            <a:r>
              <a:rPr lang="el-GR" sz="1200" kern="1200" dirty="0" smtClean="0">
                <a:solidFill>
                  <a:schemeClr val="tx1"/>
                </a:solidFill>
                <a:effectLst/>
                <a:latin typeface="Times New Roman" pitchFamily="18" charset="0"/>
                <a:ea typeface="+mn-ea"/>
                <a:cs typeface="+mn-cs"/>
              </a:rPr>
              <a:t> στους μαθητές του ΓΕΛ </a:t>
            </a:r>
            <a:r>
              <a:rPr lang="el-GR" sz="1200" kern="1200" dirty="0" err="1" smtClean="0">
                <a:solidFill>
                  <a:schemeClr val="tx1"/>
                </a:solidFill>
                <a:effectLst/>
                <a:latin typeface="Times New Roman" pitchFamily="18" charset="0"/>
                <a:ea typeface="+mn-ea"/>
                <a:cs typeface="+mn-cs"/>
              </a:rPr>
              <a:t>Αλικιανού</a:t>
            </a:r>
            <a:r>
              <a:rPr lang="el-GR" sz="1200" kern="1200" dirty="0" smtClean="0">
                <a:solidFill>
                  <a:schemeClr val="tx1"/>
                </a:solidFill>
                <a:effectLst/>
                <a:latin typeface="Times New Roman" pitchFamily="18" charset="0"/>
                <a:ea typeface="+mn-ea"/>
                <a:cs typeface="+mn-cs"/>
              </a:rPr>
              <a:t>;</a:t>
            </a:r>
          </a:p>
          <a:p>
            <a:r>
              <a:rPr lang="el-GR" sz="1200" kern="1200" dirty="0" smtClean="0">
                <a:solidFill>
                  <a:schemeClr val="tx1"/>
                </a:solidFill>
                <a:effectLst/>
                <a:latin typeface="Times New Roman" pitchFamily="18" charset="0"/>
                <a:ea typeface="+mn-ea"/>
                <a:cs typeface="+mn-cs"/>
              </a:rPr>
              <a:t>Η ανάγκη εφαρμογής αυτής της εξ αποστάσεως μαθησιακής διαδικασίας αποδεικνύεται αβίαστα από το γεγονός ότι οι μαθητές που έλαβαν μέρος στα μαθήματα προέρχονταν από 12 διαφορετικά χωριά του ορεινού και ημιορεινού όγκου της ενδοχώρας του νομού Χανίων. Το στοιχείο αυτό φανερώνει ότι η φυσική επικοινωνία μεταξύ τους, με τους καθηγητές τους αλλά και με τα αστικά κέντρα είναι δύσκολη, άρα τα συμπληρωματικά εξ αποστάσεως μαθήματα πιθανόν να αποτελούν μια καλή λύση, μιας και η μεγάλη πλειοψηφία των μαθητών δήλωσε ότι έχει τον κατάλληλο ηλεκτρονικό εξοπλισμό για να συμμετάσχει.</a:t>
            </a:r>
          </a:p>
          <a:p>
            <a:r>
              <a:rPr lang="el-GR" sz="1200" kern="1200" dirty="0" smtClean="0">
                <a:solidFill>
                  <a:schemeClr val="tx1"/>
                </a:solidFill>
                <a:effectLst/>
                <a:latin typeface="Times New Roman" pitchFamily="18" charset="0"/>
                <a:ea typeface="+mn-ea"/>
                <a:cs typeface="+mn-cs"/>
              </a:rPr>
              <a:t>Οι μαθητές δήλωσαν ότι κατάφεραν να ανταποκριθούν σχετικά έγκαιρα στις προθεσμίες παράδοσης των εργασιών τους υποβοηθούμενοι από το χρονοδιάγραμμα σύμφωνα με τη βιβλιογραφία του πεδίου, τη χρήση του οποίου δεν είχαν συνηθίσει, πράγμα που αποτελεί, «αχίλλειο πτέρνα» της εκπαίδευσης, η οποία δεν έχει καταφέρει να διδάξει στους μαθητές μια σαφή μεθοδολογία, πώς να μελετούν και πώς να μαθαίνουν.</a:t>
            </a:r>
          </a:p>
          <a:p>
            <a:r>
              <a:rPr lang="el-GR" sz="1200" kern="1200" dirty="0" smtClean="0">
                <a:solidFill>
                  <a:schemeClr val="tx1"/>
                </a:solidFill>
                <a:effectLst/>
                <a:latin typeface="Times New Roman" pitchFamily="18" charset="0"/>
                <a:ea typeface="+mn-ea"/>
                <a:cs typeface="+mn-cs"/>
              </a:rPr>
              <a:t>Το μαθησιακό υλικό θεωρήθηκε ικανοποιητικά σταθμισμένο αναφορικά με τη δυσκολία του, στοιχείο που μπορεί να θεωρεί παράγοντας επιτυχίας (</a:t>
            </a:r>
            <a:r>
              <a:rPr lang="el-GR" sz="1200" kern="1200" dirty="0" err="1" smtClean="0">
                <a:solidFill>
                  <a:schemeClr val="tx1"/>
                </a:solidFill>
                <a:effectLst/>
                <a:latin typeface="Times New Roman" pitchFamily="18" charset="0"/>
                <a:ea typeface="+mn-ea"/>
                <a:cs typeface="+mn-cs"/>
              </a:rPr>
              <a:t>Fragaki</a:t>
            </a:r>
            <a:r>
              <a:rPr lang="el-GR" sz="1200" kern="1200" dirty="0" smtClean="0">
                <a:solidFill>
                  <a:schemeClr val="tx1"/>
                </a:solidFill>
                <a:effectLst/>
                <a:latin typeface="Times New Roman" pitchFamily="18" charset="0"/>
                <a:ea typeface="+mn-ea"/>
                <a:cs typeface="+mn-cs"/>
              </a:rPr>
              <a:t> &amp; </a:t>
            </a:r>
            <a:r>
              <a:rPr lang="el-GR" sz="1200" kern="1200" dirty="0" err="1" smtClean="0">
                <a:solidFill>
                  <a:schemeClr val="tx1"/>
                </a:solidFill>
                <a:effectLst/>
                <a:latin typeface="Times New Roman" pitchFamily="18" charset="0"/>
                <a:ea typeface="+mn-ea"/>
                <a:cs typeface="+mn-cs"/>
              </a:rPr>
              <a:t>Lionarakis</a:t>
            </a:r>
            <a:r>
              <a:rPr lang="el-GR" sz="1200" kern="1200" dirty="0" smtClean="0">
                <a:solidFill>
                  <a:schemeClr val="tx1"/>
                </a:solidFill>
                <a:effectLst/>
                <a:latin typeface="Times New Roman" pitchFamily="18" charset="0"/>
                <a:ea typeface="+mn-ea"/>
                <a:cs typeface="+mn-cs"/>
              </a:rPr>
              <a:t>, 2011; Ιωακειμίδου, 2018). Η «υπερβατική» διδακτική παρουσία του καθηγητή αποτιμήθηκε έντονη και ικανοποιητική. Οι μαθητές δήλωσαν ότι ήταν εύκολο να επικοινωνήσουν με τον καθηγητή τους και ότι αυτός ήταν πρόθυμος να τους βοηθήσει. Ταυτόχρονα, φαίνεται να είχε ουσιαστική επίδραση στον κρίσιμο για την </a:t>
            </a:r>
            <a:r>
              <a:rPr lang="el-GR" sz="1200" kern="1200" dirty="0" err="1" smtClean="0">
                <a:solidFill>
                  <a:schemeClr val="tx1"/>
                </a:solidFill>
                <a:effectLst/>
                <a:latin typeface="Times New Roman" pitchFamily="18" charset="0"/>
                <a:ea typeface="+mn-ea"/>
                <a:cs typeface="+mn-cs"/>
              </a:rPr>
              <a:t>εξΑΕ</a:t>
            </a:r>
            <a:r>
              <a:rPr lang="el-GR" sz="1200" kern="1200" dirty="0" smtClean="0">
                <a:solidFill>
                  <a:schemeClr val="tx1"/>
                </a:solidFill>
                <a:effectLst/>
                <a:latin typeface="Times New Roman" pitchFamily="18" charset="0"/>
                <a:ea typeface="+mn-ea"/>
                <a:cs typeface="+mn-cs"/>
              </a:rPr>
              <a:t> συναισθηματικό τομέα αφού οι μαθητές δήλωσαν ξεκάθαρα ότι έλαβαν ενθάρρυνση κατά τη διάρκεια της διαδικασίας και ότι εν μέρει ένιωσαν μέλη μιας νέας κοινότητας σε συνάφεια με τη σχετική βιβλιογραφία (</a:t>
            </a:r>
            <a:r>
              <a:rPr lang="en-US" sz="1200" kern="1200" dirty="0" err="1" smtClean="0">
                <a:solidFill>
                  <a:schemeClr val="tx1"/>
                </a:solidFill>
                <a:effectLst/>
                <a:latin typeface="Times New Roman" pitchFamily="18" charset="0"/>
                <a:ea typeface="+mn-ea"/>
                <a:cs typeface="+mn-cs"/>
              </a:rPr>
              <a:t>Kalogiannakis</a:t>
            </a:r>
            <a:r>
              <a:rPr lang="el-GR" sz="1200" kern="1200" dirty="0" smtClean="0">
                <a:solidFill>
                  <a:schemeClr val="tx1"/>
                </a:solidFill>
                <a:effectLst/>
                <a:latin typeface="Times New Roman" pitchFamily="18" charset="0"/>
                <a:ea typeface="+mn-ea"/>
                <a:cs typeface="+mn-cs"/>
              </a:rPr>
              <a:t> &amp; </a:t>
            </a:r>
            <a:r>
              <a:rPr lang="en-US" sz="1200" kern="1200" dirty="0" err="1" smtClean="0">
                <a:solidFill>
                  <a:schemeClr val="tx1"/>
                </a:solidFill>
                <a:effectLst/>
                <a:latin typeface="Times New Roman" pitchFamily="18" charset="0"/>
                <a:ea typeface="+mn-ea"/>
                <a:cs typeface="+mn-cs"/>
              </a:rPr>
              <a:t>Touvlatzis</a:t>
            </a:r>
            <a:r>
              <a:rPr lang="el-GR" sz="1200" kern="1200" dirty="0" smtClean="0">
                <a:solidFill>
                  <a:schemeClr val="tx1"/>
                </a:solidFill>
                <a:effectLst/>
                <a:latin typeface="Times New Roman" pitchFamily="18" charset="0"/>
                <a:ea typeface="+mn-ea"/>
                <a:cs typeface="+mn-cs"/>
              </a:rPr>
              <a:t>, 2015).</a:t>
            </a:r>
          </a:p>
          <a:p>
            <a:pPr marL="0" marR="0" indent="0" algn="l" defTabSz="914400" rtl="0" eaLnBrk="0" fontAlgn="base" latinLnBrk="0" hangingPunct="0">
              <a:lnSpc>
                <a:spcPct val="100000"/>
              </a:lnSpc>
              <a:spcBef>
                <a:spcPct val="30000"/>
              </a:spcBef>
              <a:spcAft>
                <a:spcPct val="0"/>
              </a:spcAft>
              <a:buClrTx/>
              <a:buSzTx/>
              <a:buFontTx/>
              <a:buNone/>
              <a:tabLst/>
              <a:defRPr/>
            </a:pPr>
            <a:endParaRPr lang="el-GR" sz="1200" kern="1200" dirty="0" smtClean="0">
              <a:solidFill>
                <a:schemeClr val="tx1"/>
              </a:solidFill>
              <a:effectLst/>
              <a:latin typeface="Times New Roman" pitchFamily="18" charset="0"/>
              <a:ea typeface="+mn-ea"/>
              <a:cs typeface="+mn-cs"/>
            </a:endParaRP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40</a:t>
            </a:fld>
            <a:endParaRPr lang="el-GR"/>
          </a:p>
        </p:txBody>
      </p:sp>
    </p:spTree>
    <p:extLst>
      <p:ext uri="{BB962C8B-B14F-4D97-AF65-F5344CB8AC3E}">
        <p14:creationId xmlns:p14="http://schemas.microsoft.com/office/powerpoint/2010/main" val="97131746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Ο εκπαιδευτικός της τάξης κλήθηκε να ενδυθεί το ρόλο του συμβούλου-καθοδηγητή-μέντορα, αναλαμβάνοντας ταυτόχρονα την ψυχική υποστήριξη κάθε μαθητή, χωρίς να επιβάλει την παρουσία του. Ανέλαβε την υποστήριξη συμβάλλοντας ουσιαστικά όπως δήλωσαν οι μαθητές σε μια αυτόνομη και αυτορυθμιζόμενη πορεία προς τη μάθηση όπως υποστηρίζεται και από τη σχετική βιβλιογραφία του πεδίου (Αναστασιάδης, 2004; </a:t>
            </a:r>
            <a:r>
              <a:rPr lang="en-US" sz="1200" kern="1200" dirty="0" err="1" smtClean="0">
                <a:solidFill>
                  <a:schemeClr val="tx1"/>
                </a:solidFill>
                <a:effectLst/>
                <a:latin typeface="Times New Roman" pitchFamily="18" charset="0"/>
                <a:ea typeface="+mn-ea"/>
                <a:cs typeface="+mn-cs"/>
              </a:rPr>
              <a:t>Lionarakis</a:t>
            </a:r>
            <a:r>
              <a:rPr lang="el-GR" sz="1200" kern="1200" dirty="0" smtClean="0">
                <a:solidFill>
                  <a:schemeClr val="tx1"/>
                </a:solidFill>
                <a:effectLst/>
                <a:latin typeface="Times New Roman" pitchFamily="18" charset="0"/>
                <a:ea typeface="+mn-ea"/>
                <a:cs typeface="+mn-cs"/>
              </a:rPr>
              <a:t>, 2008; </a:t>
            </a:r>
            <a:r>
              <a:rPr lang="el-GR" sz="1200" kern="1200" dirty="0" err="1" smtClean="0">
                <a:solidFill>
                  <a:schemeClr val="tx1"/>
                </a:solidFill>
                <a:effectLst/>
                <a:latin typeface="Times New Roman" pitchFamily="18" charset="0"/>
                <a:ea typeface="+mn-ea"/>
                <a:cs typeface="+mn-cs"/>
              </a:rPr>
              <a:t>Fragaki</a:t>
            </a:r>
            <a:r>
              <a:rPr lang="el-GR" sz="1200" kern="1200" dirty="0" smtClean="0">
                <a:solidFill>
                  <a:schemeClr val="tx1"/>
                </a:solidFill>
                <a:effectLst/>
                <a:latin typeface="Times New Roman" pitchFamily="18" charset="0"/>
                <a:ea typeface="+mn-ea"/>
                <a:cs typeface="+mn-cs"/>
              </a:rPr>
              <a:t> &amp; </a:t>
            </a:r>
            <a:r>
              <a:rPr lang="el-GR" sz="1200" kern="1200" dirty="0" err="1" smtClean="0">
                <a:solidFill>
                  <a:schemeClr val="tx1"/>
                </a:solidFill>
                <a:effectLst/>
                <a:latin typeface="Times New Roman" pitchFamily="18" charset="0"/>
                <a:ea typeface="+mn-ea"/>
                <a:cs typeface="+mn-cs"/>
              </a:rPr>
              <a:t>Lionarakis</a:t>
            </a:r>
            <a:r>
              <a:rPr lang="el-GR" sz="1200" kern="1200" dirty="0" smtClean="0">
                <a:solidFill>
                  <a:schemeClr val="tx1"/>
                </a:solidFill>
                <a:effectLst/>
                <a:latin typeface="Times New Roman" pitchFamily="18" charset="0"/>
                <a:ea typeface="+mn-ea"/>
                <a:cs typeface="+mn-cs"/>
              </a:rPr>
              <a:t>, 2011; Αναστασιάδης, 2014; Ιωακειμίδου, 2018).</a:t>
            </a:r>
          </a:p>
          <a:p>
            <a:pPr marL="0" marR="0" indent="0" algn="l" defTabSz="914400" rtl="0" eaLnBrk="0" fontAlgn="base" latinLnBrk="0" hangingPunct="0">
              <a:lnSpc>
                <a:spcPct val="100000"/>
              </a:lnSpc>
              <a:spcBef>
                <a:spcPct val="30000"/>
              </a:spcBef>
              <a:spcAft>
                <a:spcPct val="0"/>
              </a:spcAft>
              <a:buClrTx/>
              <a:buSzTx/>
              <a:buFontTx/>
              <a:buNone/>
              <a:tabLst/>
              <a:defRPr/>
            </a:pPr>
            <a:endParaRPr lang="el-GR" sz="1200" kern="1200" dirty="0" smtClean="0">
              <a:solidFill>
                <a:schemeClr val="tx1"/>
              </a:solidFill>
              <a:effectLst/>
              <a:latin typeface="Times New Roman" pitchFamily="18" charset="0"/>
              <a:ea typeface="+mn-ea"/>
              <a:cs typeface="+mn-cs"/>
            </a:endParaRP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41</a:t>
            </a:fld>
            <a:endParaRPr lang="el-GR"/>
          </a:p>
        </p:txBody>
      </p:sp>
    </p:spTree>
    <p:extLst>
      <p:ext uri="{BB962C8B-B14F-4D97-AF65-F5344CB8AC3E}">
        <p14:creationId xmlns:p14="http://schemas.microsoft.com/office/powerpoint/2010/main" val="97131746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kern="1200" dirty="0" smtClean="0">
                <a:solidFill>
                  <a:schemeClr val="tx1"/>
                </a:solidFill>
                <a:effectLst/>
                <a:latin typeface="Times New Roman" pitchFamily="18" charset="0"/>
                <a:ea typeface="+mn-ea"/>
                <a:cs typeface="+mn-cs"/>
              </a:rPr>
              <a:t>Θέμα συζήτησης και προβληματισμού είναι η αντίσταση σε νέους τρόπους παρουσίασης και η βελτίωση της ποιότητας του υλικού ώστε να γίνει ελκυστικότερο.</a:t>
            </a:r>
          </a:p>
          <a:p>
            <a:r>
              <a:rPr lang="el-GR" sz="1200" kern="1200" dirty="0" smtClean="0">
                <a:solidFill>
                  <a:schemeClr val="tx1"/>
                </a:solidFill>
                <a:effectLst/>
                <a:latin typeface="Times New Roman" pitchFamily="18" charset="0"/>
                <a:ea typeface="+mn-ea"/>
                <a:cs typeface="+mn-cs"/>
              </a:rPr>
              <a:t>Θέμα προβληματισμού για την επιστημονική κοινότητα οφείλει να είναι η μαζική παραγωγή μαθησιακού υλικού με τη μεθοδολογία της </a:t>
            </a:r>
            <a:r>
              <a:rPr lang="el-GR" sz="1200" kern="1200" dirty="0" err="1" smtClean="0">
                <a:solidFill>
                  <a:schemeClr val="tx1"/>
                </a:solidFill>
                <a:effectLst/>
                <a:latin typeface="Times New Roman" pitchFamily="18" charset="0"/>
                <a:ea typeface="+mn-ea"/>
                <a:cs typeface="+mn-cs"/>
              </a:rPr>
              <a:t>ΕξΑΕ</a:t>
            </a:r>
            <a:r>
              <a:rPr lang="el-GR" sz="1200" kern="1200" dirty="0" smtClean="0">
                <a:solidFill>
                  <a:schemeClr val="tx1"/>
                </a:solidFill>
                <a:effectLst/>
                <a:latin typeface="Times New Roman" pitchFamily="18" charset="0"/>
                <a:ea typeface="+mn-ea"/>
                <a:cs typeface="+mn-cs"/>
              </a:rPr>
              <a:t>. Για να μπορέσει να είναι αποτελεσματικό και ανταγωνιστικό, ώστε να καταφέρνει αβίαστα να προσελκύει και να κρατά το ενδιαφέρον των μαθητών, απαιτείται κατά τη δημιουργία του ευρηματικότητα, παραγωγική σκέψη και εξειδικευμένη γνώση της ψυχολογίας των μαθητών ανά ηλικιακή κατηγορία. Είναι απαραίτητο να είναι απλό, μικρό σε διάρκεια, πρωτότυπο και ουσιαστικό. Αυτό όμως δεν μπορεί να υλοποιηθεί από καθένα καθηγητή του σχολείου ξεχωριστά.</a:t>
            </a:r>
          </a:p>
          <a:p>
            <a:r>
              <a:rPr lang="el-GR" sz="1200" kern="1200" dirty="0" smtClean="0">
                <a:solidFill>
                  <a:schemeClr val="tx1"/>
                </a:solidFill>
                <a:effectLst/>
                <a:latin typeface="Times New Roman" pitchFamily="18" charset="0"/>
                <a:ea typeface="+mn-ea"/>
                <a:cs typeface="+mn-cs"/>
              </a:rPr>
              <a:t>Η δημιουργία ηλεκτρονικού μαθησιακού υλικού με τη μεθοδολογία της εξ αποστάσεως εκπαίδευσης πρέπει να γίνει με κεντρικό συντονισμό για όλα τα μαθήματα, όλων των επιπέδων με τη βοήθεια εξειδικευμένων ομάδων από διάφορα πεδία. Είναι προφανές, ότι όσο καλή διάθεση να έχει ένας καθηγητής, δεν έχει τις γνώσεις, τις δεξιότητες όσο και το χρόνο να δημιουργήσει έγκυρο, σταθμισμένο, αποτελεσματικό και ελκυστικό υλικό.</a:t>
            </a:r>
          </a:p>
          <a:p>
            <a:endParaRPr lang="el-GR" sz="1200" kern="1200" dirty="0" smtClean="0">
              <a:solidFill>
                <a:schemeClr val="tx1"/>
              </a:solidFill>
              <a:effectLst/>
              <a:latin typeface="Times New Roman" pitchFamily="18" charset="0"/>
              <a:ea typeface="+mn-ea"/>
              <a:cs typeface="+mn-cs"/>
            </a:endParaRP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42</a:t>
            </a:fld>
            <a:endParaRPr lang="el-GR"/>
          </a:p>
        </p:txBody>
      </p:sp>
    </p:spTree>
    <p:extLst>
      <p:ext uri="{BB962C8B-B14F-4D97-AF65-F5344CB8AC3E}">
        <p14:creationId xmlns:p14="http://schemas.microsoft.com/office/powerpoint/2010/main" val="97131746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Οι</a:t>
            </a:r>
            <a:r>
              <a:rPr lang="el-GR" sz="1200" kern="1200" baseline="0" dirty="0" smtClean="0">
                <a:solidFill>
                  <a:schemeClr val="tx1"/>
                </a:solidFill>
                <a:effectLst/>
                <a:latin typeface="Times New Roman" pitchFamily="18" charset="0"/>
                <a:ea typeface="+mn-ea"/>
                <a:cs typeface="+mn-cs"/>
              </a:rPr>
              <a:t> μαθητές </a:t>
            </a:r>
            <a:r>
              <a:rPr lang="el-GR" sz="1200" kern="1200" dirty="0" smtClean="0">
                <a:solidFill>
                  <a:schemeClr val="tx1"/>
                </a:solidFill>
                <a:effectLst/>
                <a:latin typeface="Times New Roman" pitchFamily="18" charset="0"/>
                <a:ea typeface="+mn-ea"/>
                <a:cs typeface="+mn-cs"/>
              </a:rPr>
              <a:t>όμως, δεν φάνηκε να πείθονται ότι μπορεί να γίνει αντικατάσταση των συμβατικών μαθημάτων από εξ αποστάσεως μαθήματα αφού θεωρούν ότι τα εξ αποστάσεως μαθήματα όσο καλή δομή και να έχουν, δεν μπορούν να υποκαταστήσουν τις κοινωνικές ανάγκες των μαθητών που καλύπτει το συμβατικό σχολείο.</a:t>
            </a:r>
          </a:p>
          <a:p>
            <a:endParaRPr lang="el-GR" dirty="0" smtClean="0"/>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43</a:t>
            </a:fld>
            <a:endParaRPr lang="el-GR"/>
          </a:p>
        </p:txBody>
      </p:sp>
    </p:spTree>
    <p:extLst>
      <p:ext uri="{BB962C8B-B14F-4D97-AF65-F5344CB8AC3E}">
        <p14:creationId xmlns:p14="http://schemas.microsoft.com/office/powerpoint/2010/main" val="97131746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Ο μικρός αριθμός συμμετεχόντων μαθητών και τα μικρά χρονικά περιθώρια ήταν περιοριστικός παράγοντας για την κατοχύρωση της αξιοπιστίας των αποτελεσμάτων της έρευνας.</a:t>
            </a:r>
          </a:p>
          <a:p>
            <a:endParaRPr lang="el-GR" baseline="0" dirty="0" smtClean="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44</a:t>
            </a:fld>
            <a:endParaRPr lang="el-GR"/>
          </a:p>
        </p:txBody>
      </p:sp>
    </p:spTree>
    <p:extLst>
      <p:ext uri="{BB962C8B-B14F-4D97-AF65-F5344CB8AC3E}">
        <p14:creationId xmlns:p14="http://schemas.microsoft.com/office/powerpoint/2010/main" val="310723916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Η σύγχρονη απαίτηση και πρόκληση είναι η δημιουργία μαθησιακού υλικού με τη μεθοδολογία της </a:t>
            </a:r>
            <a:r>
              <a:rPr lang="el-GR" sz="1200" kern="1200" dirty="0" err="1" smtClean="0">
                <a:solidFill>
                  <a:schemeClr val="tx1"/>
                </a:solidFill>
                <a:effectLst/>
                <a:latin typeface="Times New Roman" pitchFamily="18" charset="0"/>
                <a:ea typeface="+mn-ea"/>
                <a:cs typeface="+mn-cs"/>
              </a:rPr>
              <a:t>ΕξΑΕ</a:t>
            </a:r>
            <a:r>
              <a:rPr lang="el-GR" sz="1200" kern="1200" dirty="0" smtClean="0">
                <a:solidFill>
                  <a:schemeClr val="tx1"/>
                </a:solidFill>
                <a:effectLst/>
                <a:latin typeface="Times New Roman" pitchFamily="18" charset="0"/>
                <a:ea typeface="+mn-ea"/>
                <a:cs typeface="+mn-cs"/>
              </a:rPr>
              <a:t> που θα είναι ελκυστικό, αποτελεσματικό και με παιδαγωγικό περιεχόμενο ώστε να υποκινεί τους μαθητές, να βελτιώνει και να επιβεβαιώνει την άποψη για την προστιθέμενη αξία της βασικής γνώσης, να δημιουργεί ευνοϊκό κλίμα για τη συνέχιση των σπουδών, να υποστηρίζει και να υποστηρίζεται από τα πλησιέστερα θεματικά πεδία δημιουργώντας ένα </a:t>
            </a:r>
            <a:r>
              <a:rPr lang="el-GR" sz="1200" kern="1200" dirty="0" err="1" smtClean="0">
                <a:solidFill>
                  <a:schemeClr val="tx1"/>
                </a:solidFill>
                <a:effectLst/>
                <a:latin typeface="Times New Roman" pitchFamily="18" charset="0"/>
                <a:ea typeface="+mn-ea"/>
                <a:cs typeface="+mn-cs"/>
              </a:rPr>
              <a:t>διαθεματικό</a:t>
            </a:r>
            <a:r>
              <a:rPr lang="el-GR" sz="1200" kern="1200" dirty="0" smtClean="0">
                <a:solidFill>
                  <a:schemeClr val="tx1"/>
                </a:solidFill>
                <a:effectLst/>
                <a:latin typeface="Times New Roman" pitchFamily="18" charset="0"/>
                <a:ea typeface="+mn-ea"/>
                <a:cs typeface="+mn-cs"/>
              </a:rPr>
              <a:t> μαθησιακό περιβάλλον, να ψυχαγωγεί, να δημιουργεί ευνοϊκή προδιάθεση, να είναι ποιοτικά ανταγωνιστικό προς όλους τους παράγοντες που τείνουν να αποπροσανατολίσουν την μαθησιακή διαδικασία και να πλαισιώνεται από έναν καθηγητή εικονικά παρόντα και πρόθυμο να βοηθήσει. </a:t>
            </a:r>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45</a:t>
            </a:fld>
            <a:endParaRPr lang="el-GR"/>
          </a:p>
        </p:txBody>
      </p:sp>
    </p:spTree>
    <p:extLst>
      <p:ext uri="{BB962C8B-B14F-4D97-AF65-F5344CB8AC3E}">
        <p14:creationId xmlns:p14="http://schemas.microsoft.com/office/powerpoint/2010/main" val="97131746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kern="1200" dirty="0" smtClean="0">
                <a:solidFill>
                  <a:schemeClr val="tx1"/>
                </a:solidFill>
                <a:effectLst/>
                <a:latin typeface="Times New Roman" pitchFamily="18" charset="0"/>
                <a:ea typeface="+mn-ea"/>
                <a:cs typeface="+mn-cs"/>
              </a:rPr>
              <a:t>Η έρευνα μου θα μπορούσε να επεκταθεί εστιάζοντας στην ποιότητα της επικοινωνίας και της ανάπτυξης των εξ αποστάσεως σχέσεων και της συνεργασίας ανάμεσα στους μαθητές με σκοπό τη δημιουργία ενεργούς συμμετοχής σε εξ αποστάσεως μαθητικές κοινότητες. Θα είχε ενδιαφέρον να διερευνηθεί η ποιότητα, η συχνότητα και η διάρκεια της διαδικτυακής επικοινωνίας με τον εκπαιδευτικό, με σκοπό τη βελτίωση του μαθησιακού αποτελέσματος.</a:t>
            </a:r>
          </a:p>
          <a:p>
            <a:r>
              <a:rPr lang="el-GR" sz="1200" kern="1200" dirty="0" smtClean="0">
                <a:solidFill>
                  <a:schemeClr val="tx1"/>
                </a:solidFill>
                <a:effectLst/>
                <a:latin typeface="Times New Roman" pitchFamily="18" charset="0"/>
                <a:ea typeface="+mn-ea"/>
                <a:cs typeface="+mn-cs"/>
              </a:rPr>
              <a:t>Σε μελλοντική έρευνα είναι σημαντικό να αναζητηθούν τα βασικά κριτήρια για τη δημιουργία πρωτότυπου μαθησιακού υλικού στο οποίο οι μαθητές θα έχουν τον πρώτο λόγο και να μελετηθεί ο βαθμός στον οποίο οι ίδιοι οι μαθητές αποζητούν, αποδέχονται και υιοθετούν το ρόλο της αυτορρυθμιζόμενης πορείας προς τη μάθηση σε σχέση με τη διαχρονική απαίτησή τους για αυτοδιάθεση.</a:t>
            </a:r>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46</a:t>
            </a:fld>
            <a:endParaRPr lang="el-GR"/>
          </a:p>
        </p:txBody>
      </p:sp>
    </p:spTree>
    <p:extLst>
      <p:ext uri="{BB962C8B-B14F-4D97-AF65-F5344CB8AC3E}">
        <p14:creationId xmlns:p14="http://schemas.microsoft.com/office/powerpoint/2010/main" val="232066794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Κύριοι,</a:t>
            </a:r>
            <a:r>
              <a:rPr lang="el-GR" baseline="0" dirty="0" smtClean="0"/>
              <a:t> η</a:t>
            </a:r>
            <a:r>
              <a:rPr lang="el-GR" dirty="0" smtClean="0"/>
              <a:t> παρουσίασή μου έφτασε στο τέλος της.</a:t>
            </a:r>
          </a:p>
          <a:p>
            <a:r>
              <a:rPr lang="el-GR" dirty="0" smtClean="0"/>
              <a:t>Σας</a:t>
            </a:r>
            <a:r>
              <a:rPr lang="el-GR" baseline="0" dirty="0" smtClean="0"/>
              <a:t> ευχαριστώ για την προσοχή σας!</a:t>
            </a:r>
          </a:p>
          <a:p>
            <a:r>
              <a:rPr lang="el-GR" baseline="0" dirty="0" smtClean="0"/>
              <a:t>Είμαι έτοιμος να απαντήσω στις ερωτήσεις σας.</a:t>
            </a:r>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47</a:t>
            </a:fld>
            <a:endParaRPr lang="el-GR"/>
          </a:p>
        </p:txBody>
      </p:sp>
    </p:spTree>
    <p:extLst>
      <p:ext uri="{BB962C8B-B14F-4D97-AF65-F5344CB8AC3E}">
        <p14:creationId xmlns:p14="http://schemas.microsoft.com/office/powerpoint/2010/main" val="3492806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Η εργασία αυτή προσφέρει στην επιστημονική κοινότητα την παρουσίαση της μεθοδολογίας της έρευνας σε επίπεδο σχολικής </a:t>
            </a:r>
            <a:r>
              <a:rPr lang="el-GR" sz="1200" kern="1200" dirty="0" err="1" smtClean="0">
                <a:solidFill>
                  <a:schemeClr val="tx1"/>
                </a:solidFill>
                <a:effectLst/>
                <a:latin typeface="Times New Roman" pitchFamily="18" charset="0"/>
                <a:ea typeface="+mn-ea"/>
                <a:cs typeface="+mn-cs"/>
              </a:rPr>
              <a:t>ΕξΑΕ</a:t>
            </a:r>
            <a:r>
              <a:rPr lang="el-GR" sz="1200" kern="1200" dirty="0" smtClean="0">
                <a:solidFill>
                  <a:schemeClr val="tx1"/>
                </a:solidFill>
                <a:effectLst/>
                <a:latin typeface="Times New Roman" pitchFamily="18" charset="0"/>
                <a:ea typeface="+mn-ea"/>
                <a:cs typeface="+mn-cs"/>
              </a:rPr>
              <a:t>, την παρουσίαση και τη συζήτηση των αποτελεσμάτων της ερευνητικής προσπάθειας καθώς και τη διατύπωση προτάσεων με βάση τα αποτελέσματα της έρευνας, που προέρχονται από τα ακόλουθα ερευνητικά ερωτήματα.</a:t>
            </a:r>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5</a:t>
            </a:fld>
            <a:endParaRPr lang="el-GR"/>
          </a:p>
        </p:txBody>
      </p:sp>
    </p:spTree>
    <p:extLst>
      <p:ext uri="{BB962C8B-B14F-4D97-AF65-F5344CB8AC3E}">
        <p14:creationId xmlns:p14="http://schemas.microsoft.com/office/powerpoint/2010/main" val="38556661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baseline="0" dirty="0" smtClean="0"/>
              <a:t>Ποια είναι τα κριτήρια ποιότητας σε μια μαθησιακή παρέμβαση με τις αρχές της </a:t>
            </a:r>
            <a:r>
              <a:rPr lang="el-GR" baseline="0" dirty="0" err="1" smtClean="0"/>
              <a:t>ΕξΑΕ</a:t>
            </a:r>
            <a:r>
              <a:rPr lang="el-GR" baseline="0" dirty="0" smtClean="0"/>
              <a:t>;</a:t>
            </a:r>
          </a:p>
          <a:p>
            <a:r>
              <a:rPr lang="el-GR" baseline="0" dirty="0" smtClean="0"/>
              <a:t>Πως μπορεί να ανιχνευθεί η ικανοποίηση των μαθητών από το υλικό;</a:t>
            </a:r>
          </a:p>
          <a:p>
            <a:r>
              <a:rPr lang="el-GR" baseline="0" dirty="0" smtClean="0"/>
              <a:t>Ποιες προσπάθειες ανίχνευσης της ικανοποίησης των μαθητών έχουν γίνει μέχρι τώρα;</a:t>
            </a:r>
          </a:p>
          <a:p>
            <a:r>
              <a:rPr lang="el-GR" baseline="0" dirty="0" smtClean="0"/>
              <a:t>Σε ποιες θεματικές ενότητες πρέπει να αξιολογηθεί αυτή η μαθησιακή παρέμβαση.</a:t>
            </a:r>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6</a:t>
            </a:fld>
            <a:endParaRPr lang="el-GR"/>
          </a:p>
        </p:txBody>
      </p:sp>
    </p:spTree>
    <p:extLst>
      <p:ext uri="{BB962C8B-B14F-4D97-AF65-F5344CB8AC3E}">
        <p14:creationId xmlns:p14="http://schemas.microsoft.com/office/powerpoint/2010/main" val="37847382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Επίσης:</a:t>
            </a:r>
          </a:p>
          <a:p>
            <a:r>
              <a:rPr lang="el-GR" dirty="0" smtClean="0"/>
              <a:t>Πώς</a:t>
            </a:r>
            <a:r>
              <a:rPr lang="el-GR" baseline="0" dirty="0" smtClean="0"/>
              <a:t> αποτιμώνται οι απαντήσεις των μαθητών;</a:t>
            </a:r>
          </a:p>
          <a:p>
            <a:r>
              <a:rPr lang="el-GR" baseline="0" dirty="0" smtClean="0"/>
              <a:t>Ποιες προτάσεις προκύπτουν από τις απαντήσεις των μαθητών; και</a:t>
            </a:r>
          </a:p>
          <a:p>
            <a:r>
              <a:rPr lang="el-GR" baseline="0" dirty="0" smtClean="0"/>
              <a:t>Ποιες προτάσεις προκύπτουν από την εμπειρία που αφήνει η διαδικασία;</a:t>
            </a:r>
            <a:endParaRPr lang="el-GR" dirty="0" smtClean="0"/>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7</a:t>
            </a:fld>
            <a:endParaRPr lang="el-GR"/>
          </a:p>
        </p:txBody>
      </p:sp>
    </p:spTree>
    <p:extLst>
      <p:ext uri="{BB962C8B-B14F-4D97-AF65-F5344CB8AC3E}">
        <p14:creationId xmlns:p14="http://schemas.microsoft.com/office/powerpoint/2010/main" val="30261811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kern="1200" dirty="0" smtClean="0">
                <a:solidFill>
                  <a:schemeClr val="tx1"/>
                </a:solidFill>
                <a:effectLst/>
                <a:latin typeface="Times New Roman" pitchFamily="18" charset="0"/>
                <a:ea typeface="+mn-ea"/>
                <a:cs typeface="+mn-cs"/>
              </a:rPr>
              <a:t>Μετά από μια αρχική οριοθέτηση της σύγχρονης έννοιας της εκπαίδευσης στην εργασία παρουσιάζεται το αποτύπωμα και οι αρχές  που έχει σήμερα η παραδοσιακή-συμβατική εκπαίδευση. Η κεντρική λειτουργία των σχολείων είναι κατά τον </a:t>
            </a:r>
            <a:r>
              <a:rPr lang="el-GR" sz="1200" kern="1200" dirty="0" err="1" smtClean="0">
                <a:solidFill>
                  <a:schemeClr val="tx1"/>
                </a:solidFill>
                <a:effectLst/>
                <a:latin typeface="Times New Roman" pitchFamily="18" charset="0"/>
                <a:ea typeface="+mn-ea"/>
                <a:cs typeface="+mn-cs"/>
              </a:rPr>
              <a:t>Fend</a:t>
            </a:r>
            <a:r>
              <a:rPr lang="el-GR" sz="1200" kern="1200" dirty="0" smtClean="0">
                <a:solidFill>
                  <a:schemeClr val="tx1"/>
                </a:solidFill>
                <a:effectLst/>
                <a:latin typeface="Times New Roman" pitchFamily="18" charset="0"/>
                <a:ea typeface="+mn-ea"/>
                <a:cs typeface="+mn-cs"/>
              </a:rPr>
              <a:t> (1980) η πιστοποίηση των προσόντων, η μετάδοση αξιών και κανόνων και η απόδοση κοινωνικών θέσεων στους μαθητές ανάλογα με την απόδοσή τους. Θα ήθελα να υπογραμμίσω ότι ο όρος αυτός χρησιμοποιείται για να περιγράψει την εκπαιδευτική διαδικασία στην οποία απαιτείται η φυσική ταυτόχρονη παρουσία καθηγητή και μαθητή, με κύριο μέσο επικοινωνίας τον προφορικό ή γραπτό λόγο. Στο όρο βέβαια «συμβατική» αποδίδεται συχνά αρνητικό περιεχόμενο.</a:t>
            </a:r>
          </a:p>
          <a:p>
            <a:r>
              <a:rPr lang="el-GR" sz="1200" kern="1200" dirty="0" smtClean="0">
                <a:solidFill>
                  <a:schemeClr val="tx1"/>
                </a:solidFill>
                <a:effectLst/>
                <a:latin typeface="Times New Roman" pitchFamily="18" charset="0"/>
                <a:ea typeface="+mn-ea"/>
                <a:cs typeface="+mn-cs"/>
              </a:rPr>
              <a:t>Όταν μια διαδικασία θεωρείται συμβατική, απλά ακολουθεί τις κοινωνικές συμβάσεις, πράγμα που υπονοεί την έλλειψη ουσιαστικού περιεχομένου και ειλικρίνειας, ακολουθώντας το καθιερωμένο πρότυπο και συχνά χαρακτηρίζεται από έλλειψη πρωτοτυπίας.</a:t>
            </a:r>
          </a:p>
          <a:p>
            <a:r>
              <a:rPr lang="el-GR" sz="1200" kern="1200" dirty="0" smtClean="0">
                <a:solidFill>
                  <a:schemeClr val="tx1"/>
                </a:solidFill>
                <a:effectLst/>
                <a:latin typeface="Times New Roman" pitchFamily="18" charset="0"/>
                <a:ea typeface="+mn-ea"/>
                <a:cs typeface="+mn-cs"/>
              </a:rPr>
              <a:t> Στην εργασία ακολουθεί μια σειρά από ορισμούς και περιγραφές της </a:t>
            </a:r>
            <a:r>
              <a:rPr lang="el-GR" sz="1200" kern="1200" dirty="0" err="1" smtClean="0">
                <a:solidFill>
                  <a:schemeClr val="tx1"/>
                </a:solidFill>
                <a:effectLst/>
                <a:latin typeface="Times New Roman" pitchFamily="18" charset="0"/>
                <a:ea typeface="+mn-ea"/>
                <a:cs typeface="+mn-cs"/>
              </a:rPr>
              <a:t>ΕξΑΕ</a:t>
            </a:r>
            <a:r>
              <a:rPr lang="el-GR" sz="1200" kern="1200" dirty="0" smtClean="0">
                <a:solidFill>
                  <a:schemeClr val="tx1"/>
                </a:solidFill>
                <a:effectLst/>
                <a:latin typeface="Times New Roman" pitchFamily="18" charset="0"/>
                <a:ea typeface="+mn-ea"/>
                <a:cs typeface="+mn-cs"/>
              </a:rPr>
              <a:t> από τους οποίους λαμβάνονται υπόψη οι ιδιότητες που πρέπει να ενδυθεί ο καθηγητής ώστε να παίξει το ρόλο το συμβούλου – μέντορα – εμψυχωτή, η </a:t>
            </a:r>
            <a:r>
              <a:rPr lang="el-GR" sz="1200" kern="1200" dirty="0" err="1" smtClean="0">
                <a:solidFill>
                  <a:schemeClr val="tx1"/>
                </a:solidFill>
                <a:effectLst/>
                <a:latin typeface="Times New Roman" pitchFamily="18" charset="0"/>
                <a:ea typeface="+mn-ea"/>
                <a:cs typeface="+mn-cs"/>
              </a:rPr>
              <a:t>πολυμορφικότητα</a:t>
            </a:r>
            <a:r>
              <a:rPr lang="el-GR" sz="1200" kern="1200" dirty="0" smtClean="0">
                <a:solidFill>
                  <a:schemeClr val="tx1"/>
                </a:solidFill>
                <a:effectLst/>
                <a:latin typeface="Times New Roman" pitchFamily="18" charset="0"/>
                <a:ea typeface="+mn-ea"/>
                <a:cs typeface="+mn-cs"/>
              </a:rPr>
              <a:t> του υλικού και η παιδαγωγική αξία του μέσου ώστε να εξασφαλίζουν μια ποιοτική διαδικασία,  υποβοηθούμενης  και ως ένα βαθμό υποδεικνυόμενης  ενεργητικής αυτορρύθμισης του μαθητή σε μια </a:t>
            </a:r>
            <a:r>
              <a:rPr lang="el-GR" sz="1200" kern="1200" dirty="0" err="1" smtClean="0">
                <a:solidFill>
                  <a:schemeClr val="tx1"/>
                </a:solidFill>
                <a:effectLst/>
                <a:latin typeface="Times New Roman" pitchFamily="18" charset="0"/>
                <a:ea typeface="+mn-ea"/>
                <a:cs typeface="+mn-cs"/>
              </a:rPr>
              <a:t>ευρετική</a:t>
            </a:r>
            <a:r>
              <a:rPr lang="el-GR" sz="1200" kern="1200" dirty="0" smtClean="0">
                <a:solidFill>
                  <a:schemeClr val="tx1"/>
                </a:solidFill>
                <a:effectLst/>
                <a:latin typeface="Times New Roman" pitchFamily="18" charset="0"/>
                <a:ea typeface="+mn-ea"/>
                <a:cs typeface="+mn-cs"/>
              </a:rPr>
              <a:t> πορεία </a:t>
            </a:r>
            <a:r>
              <a:rPr lang="el-GR" sz="1200" kern="1200" dirty="0" err="1" smtClean="0">
                <a:solidFill>
                  <a:schemeClr val="tx1"/>
                </a:solidFill>
                <a:effectLst/>
                <a:latin typeface="Times New Roman" pitchFamily="18" charset="0"/>
                <a:ea typeface="+mn-ea"/>
                <a:cs typeface="+mn-cs"/>
              </a:rPr>
              <a:t>αυτομάθησης</a:t>
            </a:r>
            <a:r>
              <a:rPr lang="el-GR" sz="1200" kern="1200" dirty="0" smtClean="0">
                <a:solidFill>
                  <a:schemeClr val="tx1"/>
                </a:solidFill>
                <a:effectLst/>
                <a:latin typeface="Times New Roman" pitchFamily="18" charset="0"/>
                <a:ea typeface="+mn-ea"/>
                <a:cs typeface="+mn-cs"/>
              </a:rPr>
              <a:t> και γνώσης.</a:t>
            </a:r>
          </a:p>
          <a:p>
            <a:r>
              <a:rPr lang="el-GR" sz="1200" kern="1200" dirty="0" smtClean="0">
                <a:solidFill>
                  <a:schemeClr val="tx1"/>
                </a:solidFill>
                <a:effectLst/>
                <a:latin typeface="Times New Roman" pitchFamily="18" charset="0"/>
                <a:ea typeface="+mn-ea"/>
                <a:cs typeface="+mn-cs"/>
              </a:rPr>
              <a:t>Ακολουθεί τέλος μια αναφορά στην έννοια της ανοικτής εκπαίδευσης. </a:t>
            </a: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8</a:t>
            </a:fld>
            <a:endParaRPr lang="el-GR"/>
          </a:p>
        </p:txBody>
      </p:sp>
    </p:spTree>
    <p:extLst>
      <p:ext uri="{BB962C8B-B14F-4D97-AF65-F5344CB8AC3E}">
        <p14:creationId xmlns:p14="http://schemas.microsoft.com/office/powerpoint/2010/main" val="24416794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Η </a:t>
            </a:r>
            <a:r>
              <a:rPr lang="el-GR" sz="1200" kern="1200" dirty="0" err="1" smtClean="0">
                <a:solidFill>
                  <a:schemeClr val="tx1"/>
                </a:solidFill>
                <a:effectLst/>
                <a:latin typeface="Times New Roman" pitchFamily="18" charset="0"/>
                <a:ea typeface="+mn-ea"/>
                <a:cs typeface="+mn-cs"/>
              </a:rPr>
              <a:t>ΕξΑΕ</a:t>
            </a:r>
            <a:r>
              <a:rPr lang="el-GR" sz="1200" kern="1200" dirty="0" smtClean="0">
                <a:solidFill>
                  <a:schemeClr val="tx1"/>
                </a:solidFill>
                <a:effectLst/>
                <a:latin typeface="Times New Roman" pitchFamily="18" charset="0"/>
                <a:ea typeface="+mn-ea"/>
                <a:cs typeface="+mn-cs"/>
              </a:rPr>
              <a:t> χρησιμοποιεί σήμερα κυρίως την ηλεκτρονική μάθηση και η εστίαση του εκπαιδευτικού περιβάλλοντος εργασίας γίνεται σε χαρακτηριστικά που δεν αφορούν το είδος του μέσου μεταφοράς της πληροφορίας, αλλά τη διαδικασία μέσα από την οποία γίνεται ο εκπαιδευτικός μετασχηματισμός και τη δομή του μέσου, τη μορφή του περιεχομένου, το αποτέλεσμα της εκπαιδευτικής διαδικασίας και τον τρόπο αλληλεπίδρασης. Υιοθετείται η πρακτική του </a:t>
            </a:r>
            <a:r>
              <a:rPr lang="en-US" sz="1200" kern="1200" dirty="0" smtClean="0">
                <a:solidFill>
                  <a:schemeClr val="tx1"/>
                </a:solidFill>
                <a:effectLst/>
                <a:latin typeface="Times New Roman" pitchFamily="18" charset="0"/>
                <a:ea typeface="+mn-ea"/>
                <a:cs typeface="+mn-cs"/>
              </a:rPr>
              <a:t>e</a:t>
            </a:r>
            <a:r>
              <a:rPr lang="el-GR" sz="1200" kern="1200" dirty="0" smtClean="0">
                <a:solidFill>
                  <a:schemeClr val="tx1"/>
                </a:solidFill>
                <a:effectLst/>
                <a:latin typeface="Times New Roman" pitchFamily="18" charset="0"/>
                <a:ea typeface="+mn-ea"/>
                <a:cs typeface="+mn-cs"/>
              </a:rPr>
              <a:t>-</a:t>
            </a:r>
            <a:r>
              <a:rPr lang="en-US" sz="1200" kern="1200" dirty="0" smtClean="0">
                <a:solidFill>
                  <a:schemeClr val="tx1"/>
                </a:solidFill>
                <a:effectLst/>
                <a:latin typeface="Times New Roman" pitchFamily="18" charset="0"/>
                <a:ea typeface="+mn-ea"/>
                <a:cs typeface="+mn-cs"/>
              </a:rPr>
              <a:t>learning</a:t>
            </a:r>
            <a:r>
              <a:rPr lang="el-GR" sz="1200" kern="1200" dirty="0" smtClean="0">
                <a:solidFill>
                  <a:schemeClr val="tx1"/>
                </a:solidFill>
                <a:effectLst/>
                <a:latin typeface="Times New Roman" pitchFamily="18" charset="0"/>
                <a:ea typeface="+mn-ea"/>
                <a:cs typeface="+mn-cs"/>
              </a:rPr>
              <a:t> που διέπεται από έναν παιδαγωγικό σχεδιασμό που παίζει πρωτεύοντα ρόλο, στην επιλογή και τη χρήση των εργαλείων. Η καινοτομία και η υπεραξία της </a:t>
            </a:r>
            <a:r>
              <a:rPr lang="el-GR" sz="1200" kern="1200" dirty="0" err="1" smtClean="0">
                <a:solidFill>
                  <a:schemeClr val="tx1"/>
                </a:solidFill>
                <a:effectLst/>
                <a:latin typeface="Times New Roman" pitchFamily="18" charset="0"/>
                <a:ea typeface="+mn-ea"/>
                <a:cs typeface="+mn-cs"/>
              </a:rPr>
              <a:t>νοηματοδοτείται</a:t>
            </a:r>
            <a:r>
              <a:rPr lang="el-GR" sz="1200" kern="1200" dirty="0" smtClean="0">
                <a:solidFill>
                  <a:schemeClr val="tx1"/>
                </a:solidFill>
                <a:effectLst/>
                <a:latin typeface="Times New Roman" pitchFamily="18" charset="0"/>
                <a:ea typeface="+mn-ea"/>
                <a:cs typeface="+mn-cs"/>
              </a:rPr>
              <a:t> από λύσεις που είναι καλές, οικονομικές και αποδοτικές και συνδέεται με την εκπαιδευτική διαδικασία δίνοντας νέα διάσταση στην επικοινωνία, στην εργασία, στην αλληλεπίδραση και τη συμβουλευτική υποστήριξη των μαθητών. Ο σχεδιασμός της εργαλειοθήκης και η λειτουργία κάθε εργαλείου της ηλεκτρονικής μάθησης απαιτεί προσοχή, ώστε το αποτέλεσμα να είναι λειτουργικό και ελκυστικό. Η χρήση ενός εργαλείου δεν είναι </a:t>
            </a:r>
            <a:r>
              <a:rPr lang="el-GR" sz="1200" kern="1200" dirty="0" err="1" smtClean="0">
                <a:solidFill>
                  <a:schemeClr val="tx1"/>
                </a:solidFill>
                <a:effectLst/>
                <a:latin typeface="Times New Roman" pitchFamily="18" charset="0"/>
                <a:ea typeface="+mn-ea"/>
                <a:cs typeface="+mn-cs"/>
              </a:rPr>
              <a:t>αποπλαισιωμένη</a:t>
            </a:r>
            <a:r>
              <a:rPr lang="el-GR" sz="1200" kern="1200" dirty="0" smtClean="0">
                <a:solidFill>
                  <a:schemeClr val="tx1"/>
                </a:solidFill>
                <a:effectLst/>
                <a:latin typeface="Times New Roman" pitchFamily="18" charset="0"/>
                <a:ea typeface="+mn-ea"/>
                <a:cs typeface="+mn-cs"/>
              </a:rPr>
              <a:t>, αφού οφείλει να παρέχει στους μαθητές τόσο την παρουσίαση του μαθησιακού υλικού όσο και να τους δραστηριοποιεί κατάλληλα, ώστε να εμπλακούν παραγωγικά με αυτό.</a:t>
            </a:r>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9</a:t>
            </a:fld>
            <a:endParaRPr lang="el-GR"/>
          </a:p>
        </p:txBody>
      </p:sp>
    </p:spTree>
    <p:extLst>
      <p:ext uri="{BB962C8B-B14F-4D97-AF65-F5344CB8AC3E}">
        <p14:creationId xmlns:p14="http://schemas.microsoft.com/office/powerpoint/2010/main" val="7172336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784188"/>
            <a:ext cx="6858000" cy="2387600"/>
          </a:xfrm>
        </p:spPr>
        <p:txBody>
          <a:bodyPr anchor="b">
            <a:normAutofit/>
          </a:bodyPr>
          <a:lstStyle>
            <a:lvl1pPr algn="ctr">
              <a:defRPr sz="6000" b="1"/>
            </a:lvl1pPr>
          </a:lstStyle>
          <a:p>
            <a:r>
              <a:rPr lang="el-GR" dirty="0"/>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pPr>
              <a:defRPr/>
            </a:pPr>
            <a:endParaRPr lang="de-DE"/>
          </a:p>
        </p:txBody>
      </p:sp>
      <p:sp>
        <p:nvSpPr>
          <p:cNvPr id="5" name="Θέση υποσέλιδου 4"/>
          <p:cNvSpPr>
            <a:spLocks noGrp="1"/>
          </p:cNvSpPr>
          <p:nvPr>
            <p:ph type="ftr" sz="quarter" idx="11"/>
          </p:nvPr>
        </p:nvSpPr>
        <p:spPr/>
        <p:txBody>
          <a:bodyPr/>
          <a:lstStyle/>
          <a:p>
            <a:pPr>
              <a:defRPr/>
            </a:pPr>
            <a:endParaRPr lang="de-DE"/>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pPr>
                <a:defRPr/>
              </a:pPr>
              <a:t>‹#›</a:t>
            </a:fld>
            <a:endParaRPr lang="de-DE"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9" name="Ορθογώνιο 8"/>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Πεντάγωνο 9"/>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131247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E9A7C16-FAF2-2C41-B697-563997C522AD}" type="datetimeFigureOut">
              <a:rPr lang="en-US" smtClean="0"/>
              <a:pPr/>
              <a:t>11/12/2019</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0666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A19D9EA-0687-604F-B97A-763B6765DF9F}" type="datetimeFigureOut">
              <a:rPr lang="en-US" smtClean="0"/>
              <a:pPr/>
              <a:t>11/12/2019</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75731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t>2016</a:t>
            </a:r>
            <a:endParaRPr lang="en-US" dirty="0"/>
          </a:p>
        </p:txBody>
      </p:sp>
      <p:sp>
        <p:nvSpPr>
          <p:cNvPr id="5" name="Θέση υποσέλιδου 4"/>
          <p:cNvSpPr>
            <a:spLocks noGrp="1"/>
          </p:cNvSpPr>
          <p:nvPr>
            <p:ph type="ftr" sz="quarter" idx="11"/>
          </p:nvPr>
        </p:nvSpPr>
        <p:spPr/>
        <p:txBody>
          <a:bodyPr/>
          <a:lstStyle/>
          <a:p>
            <a:r>
              <a:rPr lang="el-GR"/>
              <a:t>Δρ Χαράλαμπος Μουζάκης</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val="3989857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DABB9B27-4D02-2940-AED5-BC8F2B3B1507}" type="datetimeFigureOut">
              <a:rPr lang="en-US" smtClean="0"/>
              <a:pPr/>
              <a:t>11/12/2019</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81588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04CF7878-2C98-7449-BB8F-764A5EA8E558}" type="datetimeFigureOut">
              <a:rPr lang="en-US" smtClean="0"/>
              <a:pPr/>
              <a:t>11/12/2019</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4823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6D2F403-9584-1749-B6AB-5E1C5F94527C}" type="datetimeFigureOut">
              <a:rPr lang="en-US" smtClean="0"/>
              <a:pPr/>
              <a:t>11/12/2019</a:t>
            </a:fld>
            <a:endParaRPr lang="en-US" dirty="0"/>
          </a:p>
        </p:txBody>
      </p:sp>
      <p:sp>
        <p:nvSpPr>
          <p:cNvPr id="8" name="Θέση υποσέλιδου 7"/>
          <p:cNvSpPr>
            <a:spLocks noGrp="1"/>
          </p:cNvSpPr>
          <p:nvPr>
            <p:ph type="ftr" sz="quarter" idx="11"/>
          </p:nvPr>
        </p:nvSpPr>
        <p:spPr/>
        <p:txBody>
          <a:bodyPr/>
          <a:lstStyle/>
          <a:p>
            <a:endParaRPr lang="en-US" dirty="0"/>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396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58C0351-EB03-5444-BA93-B7E778374E24}" type="datetimeFigureOut">
              <a:rPr lang="en-US" smtClean="0"/>
              <a:pPr/>
              <a:t>11/12/2019</a:t>
            </a:fld>
            <a:endParaRPr lang="en-US" dirty="0"/>
          </a:p>
        </p:txBody>
      </p:sp>
      <p:sp>
        <p:nvSpPr>
          <p:cNvPr id="4" name="Θέση υποσέλιδου 3"/>
          <p:cNvSpPr>
            <a:spLocks noGrp="1"/>
          </p:cNvSpPr>
          <p:nvPr>
            <p:ph type="ftr" sz="quarter" idx="11"/>
          </p:nvPr>
        </p:nvSpPr>
        <p:spPr/>
        <p:txBody>
          <a:bodyPr/>
          <a:lstStyle/>
          <a:p>
            <a:endParaRPr lang="en-US"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32636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7EADB90-FF7E-5041-AB9F-1BC0957AB829}" type="datetimeFigureOut">
              <a:rPr lang="en-US" smtClean="0"/>
              <a:pPr/>
              <a:t>11/12/2019</a:t>
            </a:fld>
            <a:endParaRPr lang="en-US" dirty="0"/>
          </a:p>
        </p:txBody>
      </p:sp>
      <p:sp>
        <p:nvSpPr>
          <p:cNvPr id="3" name="Θέση υποσέλιδου 2"/>
          <p:cNvSpPr>
            <a:spLocks noGrp="1"/>
          </p:cNvSpPr>
          <p:nvPr>
            <p:ph type="ftr" sz="quarter" idx="11"/>
          </p:nvPr>
        </p:nvSpPr>
        <p:spPr/>
        <p:txBody>
          <a:bodyPr/>
          <a:lstStyle/>
          <a:p>
            <a:endParaRPr lang="en-US" dirty="0"/>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03426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1EB8CB6-48D8-4E47-B0D3-B56230F429D0}" type="datetimeFigureOut">
              <a:rPr lang="en-US" smtClean="0"/>
              <a:pPr/>
              <a:t>11/12/2019</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33742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F716D3-DCE8-CC45-8106-AE5DFCD073F9}" type="datetimeFigureOut">
              <a:rPr lang="en-US" smtClean="0"/>
              <a:pPr/>
              <a:t>11/12/2019</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13254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9FFFB4-400D-1240-AB24-6F86C96D4DFB}" type="datetimeFigureOut">
              <a:rPr lang="en-US" smtClean="0"/>
              <a:pPr/>
              <a:t>11/12/2019</a:t>
            </a:fld>
            <a:endParaRPr lang="en-US" dirty="0"/>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
        <p:nvSpPr>
          <p:cNvPr id="7"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p14="http://schemas.microsoft.com/office/powerpoint/2010/main" val="1642712413"/>
      </p:ext>
    </p:extLst>
  </p:cSld>
  <p:clrMap bg1="lt1" tx1="dk1" bg2="lt2" tx2="dk2" accent1="accent1" accent2="accent2" accent3="accent3" accent4="accent4" accent5="accent5" accent6="accent6" hlink="hlink" folHlink="folHlink"/>
  <p:sldLayoutIdLst>
    <p:sldLayoutId id="2147484471" r:id="rId1"/>
    <p:sldLayoutId id="2147484472" r:id="rId2"/>
    <p:sldLayoutId id="2147484473" r:id="rId3"/>
    <p:sldLayoutId id="2147484474" r:id="rId4"/>
    <p:sldLayoutId id="2147484475" r:id="rId5"/>
    <p:sldLayoutId id="2147484476" r:id="rId6"/>
    <p:sldLayoutId id="2147484477" r:id="rId7"/>
    <p:sldLayoutId id="2147484478" r:id="rId8"/>
    <p:sldLayoutId id="2147484479" r:id="rId9"/>
    <p:sldLayoutId id="2147484480" r:id="rId10"/>
    <p:sldLayoutId id="214748448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41144" y="1084772"/>
            <a:ext cx="6430090" cy="1872208"/>
          </a:xfrm>
        </p:spPr>
        <p:txBody>
          <a:bodyPr>
            <a:noAutofit/>
          </a:bodyPr>
          <a:lstStyle/>
          <a:p>
            <a:r>
              <a:rPr lang="el-GR" sz="3600" b="0" dirty="0"/>
              <a:t/>
            </a:r>
            <a:br>
              <a:rPr lang="el-GR" sz="3600" b="0" dirty="0"/>
            </a:br>
            <a:r>
              <a:rPr lang="el-GR" sz="3600" b="0" dirty="0"/>
              <a:t> </a:t>
            </a:r>
            <a:r>
              <a:rPr lang="el-GR" sz="2400" dirty="0" smtClean="0">
                <a:latin typeface="Times New Roman" panose="02020603050405020304" pitchFamily="18" charset="0"/>
                <a:cs typeface="Times New Roman" panose="02020603050405020304" pitchFamily="18" charset="0"/>
              </a:rPr>
              <a:t>Σχολική εξ αποστάσεως εκπαίδευση: Σχεδιασμός και ανάπτυξη εκπαιδευτικού υλικού με τη μέθοδο της εξ αποστάσεως εκπαίδευσης για τη διδασκαλία της ενότητας της κινηματικής στη φυσική της Α’ Λυκείου </a:t>
            </a:r>
            <a:endParaRPr lang="el-GR" sz="1600" b="1" dirty="0">
              <a:solidFill>
                <a:srgbClr val="C00000"/>
              </a:solidFill>
              <a:latin typeface="Times New Roman" panose="02020603050405020304" pitchFamily="18" charset="0"/>
              <a:cs typeface="Times New Roman" panose="02020603050405020304" pitchFamily="18" charset="0"/>
            </a:endParaRPr>
          </a:p>
        </p:txBody>
      </p:sp>
      <p:cxnSp>
        <p:nvCxnSpPr>
          <p:cNvPr id="16" name="15 - Ευθεία γραμμή σύνδεσης"/>
          <p:cNvCxnSpPr/>
          <p:nvPr/>
        </p:nvCxnSpPr>
        <p:spPr bwMode="auto">
          <a:xfrm>
            <a:off x="1789760" y="104538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
        <p:nvSpPr>
          <p:cNvPr id="3081" name="11 - Ορθογώνιο"/>
          <p:cNvSpPr>
            <a:spLocks noChangeArrowheads="1"/>
          </p:cNvSpPr>
          <p:nvPr/>
        </p:nvSpPr>
        <p:spPr bwMode="auto">
          <a:xfrm>
            <a:off x="1604896" y="251187"/>
            <a:ext cx="7403909" cy="523220"/>
          </a:xfrm>
          <a:prstGeom prst="rect">
            <a:avLst/>
          </a:prstGeom>
          <a:noFill/>
          <a:ln w="9525">
            <a:noFill/>
            <a:miter lim="800000"/>
            <a:headEnd/>
            <a:tailEnd/>
          </a:ln>
        </p:spPr>
        <p:txBody>
          <a:bodyPr wrap="square">
            <a:spAutoFit/>
          </a:bodyPr>
          <a:lstStyle/>
          <a:p>
            <a:pPr algn="ctr"/>
            <a:r>
              <a:rPr lang="el-GR" sz="1400" dirty="0">
                <a:latin typeface="Book Antiqua" panose="02040602050305030304" pitchFamily="18" charset="0"/>
              </a:rPr>
              <a:t>Πρόγραμμα Μεταπτυχιακών Σπουδών: </a:t>
            </a:r>
            <a:endParaRPr lang="en-US" sz="1400" dirty="0">
              <a:latin typeface="Book Antiqua" panose="02040602050305030304" pitchFamily="18" charset="0"/>
            </a:endParaRPr>
          </a:p>
          <a:p>
            <a:pPr algn="ctr"/>
            <a:r>
              <a:rPr lang="el-GR" sz="1400" dirty="0">
                <a:latin typeface="Book Antiqua" panose="02040602050305030304" pitchFamily="18" charset="0"/>
              </a:rPr>
              <a:t>«Επιστήμες της Αγωγής - Εξ Αποστάσεως Εκπαίδευση  με την χρήση των ΤΠΕ (e-</a:t>
            </a:r>
            <a:r>
              <a:rPr lang="el-GR" sz="1400" dirty="0" err="1">
                <a:latin typeface="Book Antiqua" panose="02040602050305030304" pitchFamily="18" charset="0"/>
              </a:rPr>
              <a:t>Learning</a:t>
            </a:r>
            <a:r>
              <a:rPr lang="el-GR" sz="1400" dirty="0">
                <a:latin typeface="Book Antiqua" panose="02040602050305030304" pitchFamily="18" charset="0"/>
              </a:rPr>
              <a:t>)»</a:t>
            </a:r>
            <a:endParaRPr lang="el-GR" sz="1200" dirty="0">
              <a:latin typeface="Book Antiqua" panose="02040602050305030304" pitchFamily="18" charset="0"/>
            </a:endParaRPr>
          </a:p>
        </p:txBody>
      </p:sp>
      <p:sp>
        <p:nvSpPr>
          <p:cNvPr id="11" name="Rectangle 1"/>
          <p:cNvSpPr>
            <a:spLocks noChangeArrowheads="1"/>
          </p:cNvSpPr>
          <p:nvPr/>
        </p:nvSpPr>
        <p:spPr bwMode="auto">
          <a:xfrm>
            <a:off x="1187624" y="5933891"/>
            <a:ext cx="720427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a:ln>
                  <a:noFill/>
                </a:ln>
                <a:solidFill>
                  <a:schemeClr val="tx1"/>
                </a:solidFill>
                <a:effectLst/>
                <a:latin typeface="Book Antiqua" pitchFamily="18" charset="0"/>
                <a:ea typeface="Times New Roman" pitchFamily="18" charset="0"/>
                <a:cs typeface="Arial" pitchFamily="34" charset="0"/>
              </a:rPr>
              <a:t>Ρέθυμνο</a:t>
            </a:r>
            <a:r>
              <a:rPr kumimoji="0" lang="el-GR" sz="2000" b="0" i="1" u="none" strike="noStrike" cap="none" normalizeH="0" baseline="0">
                <a:ln>
                  <a:noFill/>
                </a:ln>
                <a:solidFill>
                  <a:schemeClr val="tx1"/>
                </a:solidFill>
                <a:effectLst/>
                <a:latin typeface="Book Antiqua" pitchFamily="18" charset="0"/>
                <a:ea typeface="Times New Roman" pitchFamily="18" charset="0"/>
                <a:cs typeface="Arial" pitchFamily="34" charset="0"/>
              </a:rPr>
              <a:t>,</a:t>
            </a:r>
            <a:r>
              <a:rPr kumimoji="0" lang="el-GR" sz="2000" b="0" i="1" u="none" strike="noStrike" cap="none" normalizeH="0">
                <a:ln>
                  <a:noFill/>
                </a:ln>
                <a:solidFill>
                  <a:schemeClr val="tx1"/>
                </a:solidFill>
                <a:effectLst/>
                <a:latin typeface="Book Antiqua" pitchFamily="18" charset="0"/>
                <a:ea typeface="Times New Roman" pitchFamily="18" charset="0"/>
                <a:cs typeface="Arial" pitchFamily="34" charset="0"/>
              </a:rPr>
              <a:t> </a:t>
            </a:r>
            <a:r>
              <a:rPr kumimoji="0" lang="el-GR" sz="2000" b="0" i="1" u="none" strike="noStrike" cap="none" normalizeH="0" smtClean="0">
                <a:ln>
                  <a:noFill/>
                </a:ln>
                <a:solidFill>
                  <a:schemeClr val="tx1"/>
                </a:solidFill>
                <a:effectLst/>
                <a:latin typeface="Book Antiqua" pitchFamily="18" charset="0"/>
                <a:ea typeface="Times New Roman" pitchFamily="18" charset="0"/>
                <a:cs typeface="Arial" pitchFamily="34" charset="0"/>
              </a:rPr>
              <a:t>2019</a:t>
            </a:r>
            <a:endParaRPr kumimoji="0" lang="el-GR" sz="2000" b="0" i="1" u="none" strike="noStrike" cap="none" normalizeH="0" baseline="0" dirty="0">
              <a:ln>
                <a:noFill/>
              </a:ln>
              <a:solidFill>
                <a:schemeClr val="tx1"/>
              </a:solidFill>
              <a:effectLst/>
              <a:latin typeface="Arial" pitchFamily="34" charset="0"/>
              <a:cs typeface="Arial" pitchFamily="34" charset="0"/>
            </a:endParaRPr>
          </a:p>
        </p:txBody>
      </p:sp>
      <p:cxnSp>
        <p:nvCxnSpPr>
          <p:cNvPr id="7" name="15 - Ευθεία γραμμή σύνδεσης"/>
          <p:cNvCxnSpPr/>
          <p:nvPr/>
        </p:nvCxnSpPr>
        <p:spPr bwMode="auto">
          <a:xfrm flipV="1">
            <a:off x="1789760" y="1101540"/>
            <a:ext cx="7034182" cy="1"/>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p:nvCxnSpPr>
        <p:spPr bwMode="auto">
          <a:xfrm>
            <a:off x="1638680" y="5589240"/>
            <a:ext cx="6991725" cy="12969"/>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0" name="9 - Ορθογώνιο"/>
          <p:cNvSpPr/>
          <p:nvPr/>
        </p:nvSpPr>
        <p:spPr>
          <a:xfrm>
            <a:off x="1369379" y="3483916"/>
            <a:ext cx="6840760" cy="584775"/>
          </a:xfrm>
          <a:prstGeom prst="rect">
            <a:avLst/>
          </a:prstGeom>
        </p:spPr>
        <p:txBody>
          <a:bodyPr wrap="square">
            <a:spAutoFit/>
          </a:bodyPr>
          <a:lstStyle/>
          <a:p>
            <a:pPr algn="ctr"/>
            <a:r>
              <a:rPr lang="el-GR" sz="3200" dirty="0" smtClean="0"/>
              <a:t>Στυλιανός </a:t>
            </a:r>
            <a:r>
              <a:rPr lang="el-GR" sz="3200" dirty="0" err="1" smtClean="0"/>
              <a:t>Σταυγιαννουδάκης</a:t>
            </a:r>
            <a:endParaRPr lang="el-GR" sz="3200" dirty="0"/>
          </a:p>
        </p:txBody>
      </p:sp>
      <p:graphicFrame>
        <p:nvGraphicFramePr>
          <p:cNvPr id="2" name="Πίνακας 1"/>
          <p:cNvGraphicFramePr>
            <a:graphicFrameLocks noGrp="1"/>
          </p:cNvGraphicFramePr>
          <p:nvPr>
            <p:extLst>
              <p:ext uri="{D42A27DB-BD31-4B8C-83A1-F6EECF244321}">
                <p14:modId xmlns:p14="http://schemas.microsoft.com/office/powerpoint/2010/main" val="3610675824"/>
              </p:ext>
            </p:extLst>
          </p:nvPr>
        </p:nvGraphicFramePr>
        <p:xfrm>
          <a:off x="1908189" y="5015409"/>
          <a:ext cx="6096000" cy="464820"/>
        </p:xfrm>
        <a:graphic>
          <a:graphicData uri="http://schemas.openxmlformats.org/drawingml/2006/table">
            <a:tbl>
              <a:tblPr firstRow="1" bandRow="1">
                <a:tableStyleId>{5C22544A-7EE6-4342-B048-85BDC9FD1C3A}</a:tableStyleId>
              </a:tblPr>
              <a:tblGrid>
                <a:gridCol w="2015739">
                  <a:extLst>
                    <a:ext uri="{9D8B030D-6E8A-4147-A177-3AD203B41FA5}">
                      <a16:colId xmlns="" xmlns:a16="http://schemas.microsoft.com/office/drawing/2014/main" val="20000"/>
                    </a:ext>
                  </a:extLst>
                </a:gridCol>
                <a:gridCol w="2048261">
                  <a:extLst>
                    <a:ext uri="{9D8B030D-6E8A-4147-A177-3AD203B41FA5}">
                      <a16:colId xmlns="" xmlns:a16="http://schemas.microsoft.com/office/drawing/2014/main" val="20001"/>
                    </a:ext>
                  </a:extLst>
                </a:gridCol>
                <a:gridCol w="2032000">
                  <a:extLst>
                    <a:ext uri="{9D8B030D-6E8A-4147-A177-3AD203B41FA5}">
                      <a16:colId xmlns="" xmlns:a16="http://schemas.microsoft.com/office/drawing/2014/main" val="20002"/>
                    </a:ext>
                  </a:extLst>
                </a:gridCol>
              </a:tblGrid>
              <a:tr h="370840">
                <a:tc>
                  <a:txBody>
                    <a:bodyPr/>
                    <a:lstStyle/>
                    <a:p>
                      <a:pPr algn="ctr"/>
                      <a:r>
                        <a:rPr lang="el-GR" sz="1100" b="0" i="0" u="none" strike="noStrike" kern="1200" baseline="0" dirty="0" smtClean="0">
                          <a:solidFill>
                            <a:schemeClr val="tx1"/>
                          </a:solidFill>
                          <a:latin typeface="+mn-lt"/>
                          <a:ea typeface="+mn-ea"/>
                          <a:cs typeface="+mn-cs"/>
                        </a:rPr>
                        <a:t>Μιχαήλ </a:t>
                      </a:r>
                      <a:r>
                        <a:rPr lang="el-GR" sz="1100" b="0" i="0" u="none" strike="noStrike" kern="1200" baseline="0" dirty="0" err="1" smtClean="0">
                          <a:solidFill>
                            <a:schemeClr val="tx1"/>
                          </a:solidFill>
                          <a:latin typeface="+mn-lt"/>
                          <a:ea typeface="+mn-ea"/>
                          <a:cs typeface="+mn-cs"/>
                        </a:rPr>
                        <a:t>Καλογιαννάκης</a:t>
                      </a:r>
                      <a:endParaRPr lang="el-GR" sz="1100" b="0" i="0" u="none" strike="noStrike" kern="1200" baseline="0" dirty="0" smtClean="0">
                        <a:solidFill>
                          <a:schemeClr val="tx1"/>
                        </a:solidFill>
                        <a:latin typeface="+mn-lt"/>
                        <a:ea typeface="+mn-ea"/>
                        <a:cs typeface="+mn-cs"/>
                      </a:endParaRPr>
                    </a:p>
                    <a:p>
                      <a:pPr algn="ctr"/>
                      <a:r>
                        <a:rPr lang="el-GR" sz="1100" b="0" i="0" u="none" strike="noStrike" kern="1200" baseline="0" dirty="0" smtClean="0">
                          <a:solidFill>
                            <a:schemeClr val="tx1"/>
                          </a:solidFill>
                          <a:latin typeface="+mn-lt"/>
                          <a:ea typeface="+mn-ea"/>
                          <a:cs typeface="+mn-cs"/>
                        </a:rPr>
                        <a:t>Αναπληρωτής καθηγητής Π.Κ</a:t>
                      </a:r>
                      <a:r>
                        <a:rPr lang="el-GR" sz="1350" b="0" i="0" u="none" strike="noStrike" kern="1200" baseline="0" dirty="0" smtClean="0">
                          <a:solidFill>
                            <a:schemeClr val="tx1"/>
                          </a:solidFill>
                          <a:latin typeface="+mn-lt"/>
                          <a:ea typeface="+mn-ea"/>
                          <a:cs typeface="+mn-cs"/>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1100" b="0" i="0" u="none" strike="noStrike" kern="1200" baseline="0" dirty="0" smtClean="0">
                          <a:solidFill>
                            <a:schemeClr val="tx1"/>
                          </a:solidFill>
                          <a:latin typeface="+mn-lt"/>
                          <a:ea typeface="+mn-ea"/>
                          <a:cs typeface="+mn-cs"/>
                        </a:rPr>
                        <a:t>Νικόλαος </a:t>
                      </a:r>
                      <a:r>
                        <a:rPr lang="el-GR" sz="1100" b="0" i="0" u="none" strike="noStrike" kern="1200" baseline="0" dirty="0" err="1" smtClean="0">
                          <a:solidFill>
                            <a:schemeClr val="tx1"/>
                          </a:solidFill>
                          <a:latin typeface="+mn-lt"/>
                          <a:ea typeface="+mn-ea"/>
                          <a:cs typeface="+mn-cs"/>
                        </a:rPr>
                        <a:t>Ζηράνης</a:t>
                      </a:r>
                      <a:r>
                        <a:rPr lang="el-GR" sz="1100" b="0" i="0" u="none" strike="noStrike" kern="1200" baseline="0" dirty="0" smtClean="0">
                          <a:solidFill>
                            <a:schemeClr val="tx1"/>
                          </a:solidFill>
                          <a:latin typeface="+mn-lt"/>
                          <a:ea typeface="+mn-ea"/>
                          <a:cs typeface="+mn-cs"/>
                        </a:rPr>
                        <a:t> </a:t>
                      </a:r>
                    </a:p>
                    <a:p>
                      <a:pPr algn="ctr"/>
                      <a:r>
                        <a:rPr lang="el-GR" sz="1100" b="0" i="0" u="none" strike="noStrike" kern="1200" baseline="0" dirty="0" smtClean="0">
                          <a:solidFill>
                            <a:schemeClr val="tx1"/>
                          </a:solidFill>
                          <a:latin typeface="+mn-lt"/>
                          <a:ea typeface="+mn-ea"/>
                          <a:cs typeface="+mn-cs"/>
                        </a:rPr>
                        <a:t>Καθηγητής Π.Κ.</a:t>
                      </a:r>
                      <a:endParaRPr lang="el-GR" sz="1100" b="0" kern="1200" dirty="0">
                        <a:solidFill>
                          <a:schemeClr val="lt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1100" b="0" i="0" u="none" strike="noStrike" kern="1200" baseline="0" dirty="0" smtClean="0">
                          <a:solidFill>
                            <a:schemeClr val="tx1"/>
                          </a:solidFill>
                          <a:latin typeface="Times New Roman" panose="02020603050405020304" pitchFamily="18" charset="0"/>
                          <a:ea typeface="+mn-ea"/>
                          <a:cs typeface="Times New Roman" panose="02020603050405020304" pitchFamily="18" charset="0"/>
                        </a:rPr>
                        <a:t>Μιχαήλ </a:t>
                      </a:r>
                      <a:r>
                        <a:rPr lang="el-GR" sz="1100" b="0" i="0" u="none" strike="noStrike" kern="1200" baseline="0" dirty="0" err="1" smtClean="0">
                          <a:solidFill>
                            <a:schemeClr val="tx1"/>
                          </a:solidFill>
                          <a:latin typeface="Times New Roman" panose="02020603050405020304" pitchFamily="18" charset="0"/>
                          <a:ea typeface="+mn-ea"/>
                          <a:cs typeface="Times New Roman" panose="02020603050405020304" pitchFamily="18" charset="0"/>
                        </a:rPr>
                        <a:t>Κλεισαρχάκης</a:t>
                      </a:r>
                      <a:endParaRPr lang="el-GR" sz="1100" b="0" i="0" u="none" strike="noStrike" kern="1200" baseline="0" dirty="0" smtClean="0">
                        <a:solidFill>
                          <a:schemeClr val="tx1"/>
                        </a:solidFill>
                        <a:latin typeface="Times New Roman" panose="02020603050405020304" pitchFamily="18" charset="0"/>
                        <a:ea typeface="+mn-ea"/>
                        <a:cs typeface="Times New Roman" panose="02020603050405020304" pitchFamily="18" charset="0"/>
                      </a:endParaRPr>
                    </a:p>
                    <a:p>
                      <a:pPr algn="ctr"/>
                      <a:r>
                        <a:rPr lang="el-GR" sz="1100" b="0" i="0" u="none" strike="noStrike" kern="1200" baseline="0" dirty="0" err="1" smtClean="0">
                          <a:solidFill>
                            <a:schemeClr val="tx1"/>
                          </a:solidFill>
                          <a:latin typeface="Times New Roman" panose="02020603050405020304" pitchFamily="18" charset="0"/>
                          <a:ea typeface="+mn-ea"/>
                          <a:cs typeface="Times New Roman" panose="02020603050405020304" pitchFamily="18" charset="0"/>
                        </a:rPr>
                        <a:t>Ε.Δι.Π</a:t>
                      </a:r>
                      <a:r>
                        <a:rPr lang="el-GR" sz="1100" b="0" i="0" u="none" strike="noStrike" kern="1200" baseline="0" dirty="0" smtClean="0">
                          <a:solidFill>
                            <a:schemeClr val="tx1"/>
                          </a:solidFill>
                          <a:latin typeface="Times New Roman" panose="02020603050405020304" pitchFamily="18" charset="0"/>
                          <a:ea typeface="+mn-ea"/>
                          <a:cs typeface="Times New Roman" panose="02020603050405020304" pitchFamily="18" charset="0"/>
                        </a:rPr>
                        <a:t>. Π.Κ.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0"/>
                  </a:ext>
                </a:extLst>
              </a:tr>
            </a:tbl>
          </a:graphicData>
        </a:graphic>
      </p:graphicFrame>
      <p:sp>
        <p:nvSpPr>
          <p:cNvPr id="13" name="9 - Ορθογώνιο"/>
          <p:cNvSpPr/>
          <p:nvPr/>
        </p:nvSpPr>
        <p:spPr>
          <a:xfrm>
            <a:off x="1535809" y="4544582"/>
            <a:ext cx="6840760" cy="369332"/>
          </a:xfrm>
          <a:prstGeom prst="rect">
            <a:avLst/>
          </a:prstGeom>
        </p:spPr>
        <p:txBody>
          <a:bodyPr wrap="square">
            <a:spAutoFit/>
          </a:bodyPr>
          <a:lstStyle/>
          <a:p>
            <a:pPr algn="ctr"/>
            <a:r>
              <a:rPr lang="el-GR" sz="1800" dirty="0"/>
              <a:t>Επιτροπή Κρίσης ΔΕ</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n-US" sz="3600" dirty="0" smtClean="0"/>
              <a:t>5. </a:t>
            </a:r>
            <a:r>
              <a:rPr lang="el-GR" sz="3600" dirty="0" smtClean="0"/>
              <a:t>Ηλεκτρονικό υλικό</a:t>
            </a:r>
            <a:endParaRPr lang="el-GR" sz="3600" b="1" dirty="0"/>
          </a:p>
        </p:txBody>
      </p:sp>
      <p:sp>
        <p:nvSpPr>
          <p:cNvPr id="4" name="9 - Ορθογώνιο"/>
          <p:cNvSpPr/>
          <p:nvPr/>
        </p:nvSpPr>
        <p:spPr>
          <a:xfrm>
            <a:off x="827584" y="1340768"/>
            <a:ext cx="7776864" cy="4832092"/>
          </a:xfrm>
          <a:prstGeom prst="rect">
            <a:avLst/>
          </a:prstGeom>
        </p:spPr>
        <p:txBody>
          <a:bodyPr wrap="square">
            <a:spAutoFit/>
          </a:bodyPr>
          <a:lstStyle/>
          <a:p>
            <a:pPr marL="457200" indent="-457200">
              <a:buFont typeface="Arial" panose="020B0604020202020204" pitchFamily="34" charset="0"/>
              <a:buChar char="•"/>
            </a:pPr>
            <a:r>
              <a:rPr lang="el-GR" sz="3200" dirty="0" smtClean="0"/>
              <a:t>Ο ρόλος του διδακτικού υλικού στην </a:t>
            </a:r>
            <a:r>
              <a:rPr lang="el-GR" sz="3200" dirty="0" err="1" smtClean="0"/>
              <a:t>ΕξΑΕ</a:t>
            </a:r>
            <a:endParaRPr lang="el-GR" sz="3200" dirty="0"/>
          </a:p>
          <a:p>
            <a:pPr marL="914400" lvl="1" indent="-457200">
              <a:buFont typeface="Arial" panose="020B0604020202020204" pitchFamily="34" charset="0"/>
              <a:buChar char="•"/>
            </a:pPr>
            <a:r>
              <a:rPr lang="el-GR" sz="3200" dirty="0" smtClean="0"/>
              <a:t>Να δημιουργεί ερωτήματα</a:t>
            </a:r>
          </a:p>
          <a:p>
            <a:pPr marL="914400" lvl="1" indent="-457200">
              <a:buFont typeface="Arial" panose="020B0604020202020204" pitchFamily="34" charset="0"/>
              <a:buChar char="•"/>
            </a:pPr>
            <a:r>
              <a:rPr lang="el-GR" sz="3200" dirty="0" smtClean="0"/>
              <a:t>Να κινητοποιεί</a:t>
            </a:r>
          </a:p>
          <a:p>
            <a:pPr marL="914400" lvl="1" indent="-457200">
              <a:buFont typeface="Arial" panose="020B0604020202020204" pitchFamily="34" charset="0"/>
              <a:buChar char="•"/>
            </a:pPr>
            <a:r>
              <a:rPr lang="el-GR" sz="3200" dirty="0" smtClean="0"/>
              <a:t>Να υποστηρίζεται</a:t>
            </a:r>
            <a:endParaRPr lang="el-GR" sz="3200" dirty="0"/>
          </a:p>
          <a:p>
            <a:pPr marL="914400" lvl="1" indent="-457200">
              <a:buFont typeface="Arial" panose="020B0604020202020204" pitchFamily="34" charset="0"/>
              <a:buChar char="•"/>
            </a:pPr>
            <a:r>
              <a:rPr lang="el-GR" sz="3200" dirty="0" smtClean="0"/>
              <a:t>Να παρέχει </a:t>
            </a:r>
            <a:r>
              <a:rPr lang="el-GR" sz="3200" dirty="0" err="1" smtClean="0"/>
              <a:t>αυτοαξιολόγηση</a:t>
            </a:r>
            <a:endParaRPr lang="el-GR" sz="3200" dirty="0" smtClean="0"/>
          </a:p>
          <a:p>
            <a:pPr marL="914400" lvl="1" indent="-457200">
              <a:buFont typeface="Arial" panose="020B0604020202020204" pitchFamily="34" charset="0"/>
              <a:buChar char="•"/>
            </a:pPr>
            <a:r>
              <a:rPr lang="el-GR" sz="3200" dirty="0" smtClean="0"/>
              <a:t>Να ευνοεί την </a:t>
            </a:r>
            <a:r>
              <a:rPr lang="el-GR" sz="3200" dirty="0" err="1" smtClean="0"/>
              <a:t>ανοικτότητα</a:t>
            </a:r>
            <a:r>
              <a:rPr lang="el-GR" sz="3200" dirty="0" smtClean="0"/>
              <a:t>, την αυτονομία</a:t>
            </a:r>
          </a:p>
          <a:p>
            <a:pPr marL="914400" lvl="1" indent="-457200">
              <a:buFont typeface="Arial" panose="020B0604020202020204" pitchFamily="34" charset="0"/>
              <a:buChar char="•"/>
            </a:pPr>
            <a:r>
              <a:rPr lang="el-GR" sz="3200" dirty="0" smtClean="0"/>
              <a:t>Να διαμορφώνει κατάλληλο περιβάλλον μάθησης</a:t>
            </a:r>
            <a:r>
              <a:rPr lang="el-GR" sz="3200" dirty="0"/>
              <a:t> </a:t>
            </a:r>
            <a:r>
              <a:rPr lang="en-US" sz="2000" dirty="0" smtClean="0"/>
              <a:t>(S</a:t>
            </a:r>
            <a:r>
              <a:rPr lang="el-GR" sz="2000" dirty="0" err="1" smtClean="0"/>
              <a:t>eel</a:t>
            </a:r>
            <a:r>
              <a:rPr lang="el-GR" sz="2000" dirty="0" smtClean="0"/>
              <a:t> </a:t>
            </a:r>
            <a:r>
              <a:rPr lang="el-GR" sz="2000" dirty="0"/>
              <a:t>&amp; </a:t>
            </a:r>
            <a:r>
              <a:rPr lang="el-GR" sz="2000" dirty="0" err="1" smtClean="0"/>
              <a:t>Dörr</a:t>
            </a:r>
            <a:r>
              <a:rPr lang="el-GR" sz="2000" dirty="0" smtClean="0"/>
              <a:t>, 1997</a:t>
            </a:r>
            <a:r>
              <a:rPr lang="en-US" sz="2000" dirty="0" smtClean="0"/>
              <a:t>;</a:t>
            </a:r>
            <a:r>
              <a:rPr lang="el-GR" sz="2000" dirty="0" smtClean="0"/>
              <a:t> </a:t>
            </a:r>
            <a:r>
              <a:rPr lang="el-GR" sz="2000" dirty="0" err="1"/>
              <a:t>Dörr</a:t>
            </a:r>
            <a:r>
              <a:rPr lang="el-GR" sz="2000" dirty="0"/>
              <a:t> &amp; </a:t>
            </a:r>
            <a:r>
              <a:rPr lang="el-GR" sz="2000" dirty="0" err="1" smtClean="0"/>
              <a:t>Strittmatter</a:t>
            </a:r>
            <a:r>
              <a:rPr lang="en-US" sz="2000" dirty="0" smtClean="0"/>
              <a:t>,</a:t>
            </a:r>
            <a:r>
              <a:rPr lang="el-GR" sz="2000" dirty="0" smtClean="0"/>
              <a:t> 2002</a:t>
            </a:r>
            <a:r>
              <a:rPr lang="en-US" sz="2000" dirty="0" smtClean="0"/>
              <a:t>;</a:t>
            </a:r>
            <a:r>
              <a:rPr lang="el-GR" sz="2000" dirty="0" smtClean="0"/>
              <a:t> </a:t>
            </a:r>
            <a:r>
              <a:rPr lang="el-GR" sz="2000" dirty="0"/>
              <a:t>Σοφός &amp; </a:t>
            </a:r>
            <a:r>
              <a:rPr lang="el-GR" sz="2000" dirty="0" err="1" smtClean="0"/>
              <a:t>Kron</a:t>
            </a:r>
            <a:r>
              <a:rPr lang="en-US" sz="2000" dirty="0" smtClean="0"/>
              <a:t>, </a:t>
            </a:r>
            <a:r>
              <a:rPr lang="el-GR" sz="2000" dirty="0" smtClean="0"/>
              <a:t>2010</a:t>
            </a:r>
            <a:r>
              <a:rPr lang="el-GR" sz="2000" dirty="0"/>
              <a:t>)</a:t>
            </a:r>
            <a:endParaRPr lang="el-GR" sz="2000" dirty="0" smtClean="0"/>
          </a:p>
        </p:txBody>
      </p:sp>
    </p:spTree>
    <p:extLst>
      <p:ext uri="{BB962C8B-B14F-4D97-AF65-F5344CB8AC3E}">
        <p14:creationId xmlns:p14="http://schemas.microsoft.com/office/powerpoint/2010/main" val="42689239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3648" y="260648"/>
            <a:ext cx="7488832" cy="936104"/>
          </a:xfrm>
        </p:spPr>
        <p:txBody>
          <a:bodyPr>
            <a:noAutofit/>
          </a:bodyPr>
          <a:lstStyle/>
          <a:p>
            <a:r>
              <a:rPr lang="el-GR" sz="3600" dirty="0"/>
              <a:t>5</a:t>
            </a:r>
            <a:r>
              <a:rPr lang="el-GR" sz="3600" dirty="0" smtClean="0"/>
              <a:t>. Ηλεκτρονικό υλικό</a:t>
            </a:r>
            <a:endParaRPr lang="el-GR" sz="3600" b="1" dirty="0"/>
          </a:p>
        </p:txBody>
      </p:sp>
      <p:sp>
        <p:nvSpPr>
          <p:cNvPr id="4" name="9 - Ορθογώνιο"/>
          <p:cNvSpPr/>
          <p:nvPr/>
        </p:nvSpPr>
        <p:spPr>
          <a:xfrm>
            <a:off x="539552" y="1508586"/>
            <a:ext cx="8604448" cy="4832092"/>
          </a:xfrm>
          <a:prstGeom prst="rect">
            <a:avLst/>
          </a:prstGeom>
        </p:spPr>
        <p:txBody>
          <a:bodyPr wrap="square">
            <a:spAutoFit/>
          </a:bodyPr>
          <a:lstStyle/>
          <a:p>
            <a:pPr marL="457200" indent="-457200">
              <a:buFont typeface="Arial" panose="020B0604020202020204" pitchFamily="34" charset="0"/>
              <a:buChar char="•"/>
            </a:pPr>
            <a:r>
              <a:rPr lang="el-GR" sz="3200" dirty="0"/>
              <a:t>Με μορφή ηλεκτρονικού σεναρίου </a:t>
            </a:r>
            <a:r>
              <a:rPr lang="en-US" sz="2000" dirty="0"/>
              <a:t>(</a:t>
            </a:r>
            <a:r>
              <a:rPr lang="en-US" sz="2000" dirty="0" err="1"/>
              <a:t>Sofos</a:t>
            </a:r>
            <a:r>
              <a:rPr lang="en-US" sz="2000" dirty="0"/>
              <a:t> &amp; </a:t>
            </a:r>
            <a:r>
              <a:rPr lang="en-US" sz="2000" dirty="0" err="1" smtClean="0"/>
              <a:t>Kron</a:t>
            </a:r>
            <a:r>
              <a:rPr lang="el-GR" sz="2000" dirty="0" smtClean="0"/>
              <a:t>, 2007</a:t>
            </a:r>
            <a:r>
              <a:rPr lang="en-US" sz="2000" dirty="0" smtClean="0"/>
              <a:t>)</a:t>
            </a:r>
            <a:r>
              <a:rPr lang="el-GR" sz="2000" dirty="0" smtClean="0"/>
              <a:t> </a:t>
            </a:r>
            <a:endParaRPr lang="el-GR" sz="3200" dirty="0"/>
          </a:p>
          <a:p>
            <a:pPr marL="457200" indent="-457200">
              <a:buFont typeface="Arial" panose="020B0604020202020204" pitchFamily="34" charset="0"/>
              <a:buChar char="•"/>
            </a:pPr>
            <a:r>
              <a:rPr lang="el-GR" sz="3200" dirty="0" smtClean="0"/>
              <a:t>Τοποθέτηση σε σαφές πλαίσιο εργασίας</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Άντληση </a:t>
            </a:r>
            <a:r>
              <a:rPr lang="el-GR" sz="3200" dirty="0"/>
              <a:t>και αξιοποίηση πληροφοριών</a:t>
            </a:r>
          </a:p>
          <a:p>
            <a:pPr marL="457200" indent="-457200">
              <a:buFont typeface="Arial" panose="020B0604020202020204" pitchFamily="34" charset="0"/>
              <a:buChar char="•"/>
            </a:pPr>
            <a:endParaRPr lang="el-GR" sz="3200" dirty="0" smtClean="0"/>
          </a:p>
          <a:p>
            <a:pPr marL="457200" indent="-457200">
              <a:buFont typeface="Arial" panose="020B0604020202020204" pitchFamily="34" charset="0"/>
              <a:buChar char="•"/>
            </a:pPr>
            <a:r>
              <a:rPr lang="el-GR" sz="3200" dirty="0" smtClean="0"/>
              <a:t>Γνωστική σύγκρουση με παλαιότερες αντιλήψεις</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Αναδόμηση γνώσεων, </a:t>
            </a:r>
            <a:r>
              <a:rPr lang="el-GR" sz="3200" dirty="0"/>
              <a:t>ε</a:t>
            </a:r>
            <a:r>
              <a:rPr lang="el-GR" sz="3200" dirty="0" smtClean="0"/>
              <a:t>νεργητική συμμετοχή</a:t>
            </a:r>
          </a:p>
        </p:txBody>
      </p:sp>
    </p:spTree>
    <p:extLst>
      <p:ext uri="{BB962C8B-B14F-4D97-AF65-F5344CB8AC3E}">
        <p14:creationId xmlns:p14="http://schemas.microsoft.com/office/powerpoint/2010/main" val="37923024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3648" y="260648"/>
            <a:ext cx="7488832" cy="936104"/>
          </a:xfrm>
        </p:spPr>
        <p:txBody>
          <a:bodyPr>
            <a:noAutofit/>
          </a:bodyPr>
          <a:lstStyle/>
          <a:p>
            <a:r>
              <a:rPr lang="el-GR" sz="3600" dirty="0"/>
              <a:t>5</a:t>
            </a:r>
            <a:r>
              <a:rPr lang="el-GR" sz="3600" dirty="0" smtClean="0"/>
              <a:t>. Ηλεκτρονικό υλικό</a:t>
            </a:r>
            <a:endParaRPr lang="el-GR" sz="3600" b="1" dirty="0"/>
          </a:p>
        </p:txBody>
      </p:sp>
      <p:sp>
        <p:nvSpPr>
          <p:cNvPr id="4" name="9 - Ορθογώνιο"/>
          <p:cNvSpPr/>
          <p:nvPr/>
        </p:nvSpPr>
        <p:spPr>
          <a:xfrm>
            <a:off x="827584" y="1268760"/>
            <a:ext cx="8208912" cy="4339650"/>
          </a:xfrm>
          <a:prstGeom prst="rect">
            <a:avLst/>
          </a:prstGeom>
        </p:spPr>
        <p:txBody>
          <a:bodyPr wrap="square">
            <a:spAutoFit/>
          </a:bodyPr>
          <a:lstStyle/>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l-GR" sz="3200" dirty="0" smtClean="0"/>
              <a:t>Εργαλείο δημιουργίας του υλικού το </a:t>
            </a:r>
            <a:r>
              <a:rPr lang="en-US" sz="3200" dirty="0" smtClean="0"/>
              <a:t>H5P </a:t>
            </a:r>
            <a:endParaRPr lang="el-GR" sz="3200" dirty="0" smtClean="0"/>
          </a:p>
          <a:p>
            <a:r>
              <a:rPr lang="el-GR" sz="2000" dirty="0" smtClean="0"/>
              <a:t> </a:t>
            </a:r>
            <a:endParaRPr lang="el-GR" sz="3200" dirty="0"/>
          </a:p>
          <a:p>
            <a:endParaRPr lang="el-GR" sz="3200" dirty="0"/>
          </a:p>
          <a:p>
            <a:pPr marL="457200" indent="-457200">
              <a:buFont typeface="Arial" panose="020B0604020202020204" pitchFamily="34" charset="0"/>
              <a:buChar char="•"/>
            </a:pPr>
            <a:r>
              <a:rPr lang="en-US" sz="3200" dirty="0" smtClean="0"/>
              <a:t>LMS </a:t>
            </a:r>
            <a:r>
              <a:rPr lang="el-GR" sz="3200" dirty="0" smtClean="0"/>
              <a:t>το </a:t>
            </a:r>
            <a:r>
              <a:rPr lang="en-US" sz="3200" dirty="0" err="1" smtClean="0"/>
              <a:t>Chamilo</a:t>
            </a:r>
            <a:endParaRPr lang="en-US" sz="3200" dirty="0" smtClean="0"/>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l-GR" sz="3200" dirty="0" smtClean="0"/>
              <a:t> Η επιλογή και η χρήση των </a:t>
            </a:r>
            <a:r>
              <a:rPr lang="el-GR" sz="3200" dirty="0"/>
              <a:t>μέσων για τη διδασκαλία και τη μάθηση </a:t>
            </a:r>
            <a:r>
              <a:rPr lang="el-GR" sz="3200" dirty="0" smtClean="0"/>
              <a:t>καλύπτει </a:t>
            </a:r>
            <a:r>
              <a:rPr lang="el-GR" sz="3200" dirty="0"/>
              <a:t>το μοντέλο </a:t>
            </a:r>
            <a:r>
              <a:rPr lang="el-GR" sz="3200" b="1" dirty="0"/>
              <a:t>SECTIONS </a:t>
            </a:r>
            <a:r>
              <a:rPr lang="el-GR" sz="2000" dirty="0" smtClean="0"/>
              <a:t>(</a:t>
            </a:r>
            <a:r>
              <a:rPr lang="el-GR" sz="2000" dirty="0" err="1" smtClean="0"/>
              <a:t>Bates</a:t>
            </a:r>
            <a:r>
              <a:rPr lang="el-GR" sz="2000" dirty="0" smtClean="0"/>
              <a:t>, 2015)</a:t>
            </a:r>
            <a:endParaRPr lang="el-GR" sz="3200" dirty="0" smtClean="0"/>
          </a:p>
        </p:txBody>
      </p:sp>
    </p:spTree>
    <p:extLst>
      <p:ext uri="{BB962C8B-B14F-4D97-AF65-F5344CB8AC3E}">
        <p14:creationId xmlns:p14="http://schemas.microsoft.com/office/powerpoint/2010/main" val="3261382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3648" y="260648"/>
            <a:ext cx="7488832" cy="936104"/>
          </a:xfrm>
        </p:spPr>
        <p:txBody>
          <a:bodyPr>
            <a:noAutofit/>
          </a:bodyPr>
          <a:lstStyle/>
          <a:p>
            <a:r>
              <a:rPr lang="el-GR" sz="3600" dirty="0" smtClean="0"/>
              <a:t>6. Μαθησιακό υλικό</a:t>
            </a:r>
            <a:endParaRPr lang="el-GR" sz="3600" b="1" dirty="0"/>
          </a:p>
        </p:txBody>
      </p:sp>
      <p:sp>
        <p:nvSpPr>
          <p:cNvPr id="4" name="9 - Ορθογώνιο"/>
          <p:cNvSpPr/>
          <p:nvPr/>
        </p:nvSpPr>
        <p:spPr>
          <a:xfrm>
            <a:off x="827584" y="1508586"/>
            <a:ext cx="8208912" cy="4647426"/>
          </a:xfrm>
          <a:prstGeom prst="rect">
            <a:avLst/>
          </a:prstGeom>
        </p:spPr>
        <p:txBody>
          <a:bodyPr wrap="square">
            <a:spAutoFit/>
          </a:bodyPr>
          <a:lstStyle/>
          <a:p>
            <a:pPr marL="457200" indent="-457200">
              <a:buFont typeface="Arial" panose="020B0604020202020204" pitchFamily="34" charset="0"/>
              <a:buChar char="•"/>
            </a:pPr>
            <a:r>
              <a:rPr lang="el-GR" sz="3200" dirty="0" smtClean="0"/>
              <a:t>Γνωστική θεωρία για την </a:t>
            </a:r>
            <a:r>
              <a:rPr lang="el-GR" sz="3200" dirty="0" err="1" smtClean="0"/>
              <a:t>πολυμεσική</a:t>
            </a:r>
            <a:r>
              <a:rPr lang="el-GR" sz="3200" dirty="0" smtClean="0"/>
              <a:t> μάθηση </a:t>
            </a:r>
            <a:r>
              <a:rPr lang="el-GR" sz="2000" dirty="0" smtClean="0"/>
              <a:t>(</a:t>
            </a:r>
            <a:r>
              <a:rPr lang="en-US" sz="2000" dirty="0" smtClean="0"/>
              <a:t>Mayer</a:t>
            </a:r>
            <a:r>
              <a:rPr lang="el-GR" sz="2000" dirty="0" smtClean="0"/>
              <a:t>, 2001</a:t>
            </a:r>
            <a:r>
              <a:rPr lang="en-US" sz="2000" dirty="0" smtClean="0"/>
              <a:t>)</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l-GR" sz="3200" dirty="0" smtClean="0"/>
              <a:t>Θεωρία διπλής κωδικοποίησης </a:t>
            </a:r>
            <a:r>
              <a:rPr lang="el-GR" sz="2000" dirty="0" smtClean="0"/>
              <a:t>(</a:t>
            </a:r>
            <a:r>
              <a:rPr lang="en-US" sz="2000" dirty="0" err="1" smtClean="0"/>
              <a:t>Paivio</a:t>
            </a:r>
            <a:r>
              <a:rPr lang="el-GR" sz="2000" dirty="0" smtClean="0"/>
              <a:t>, 1991</a:t>
            </a:r>
            <a:r>
              <a:rPr lang="en-US" sz="2000" dirty="0" smtClean="0"/>
              <a:t>)</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l-GR" sz="3200" dirty="0" smtClean="0"/>
              <a:t>Θεωρία της Γνωστικής Υπερφόρτωσης </a:t>
            </a:r>
            <a:r>
              <a:rPr lang="en-US" sz="2000" dirty="0" smtClean="0"/>
              <a:t>(Chandler &amp; </a:t>
            </a:r>
            <a:r>
              <a:rPr lang="en-US" sz="2000" dirty="0" err="1" smtClean="0"/>
              <a:t>Sweller</a:t>
            </a:r>
            <a:r>
              <a:rPr lang="el-GR" sz="2000" dirty="0" smtClean="0"/>
              <a:t>, 1991</a:t>
            </a:r>
            <a:r>
              <a:rPr lang="en-US" sz="2000" dirty="0" smtClean="0"/>
              <a:t>) </a:t>
            </a:r>
            <a:endParaRPr lang="el-GR" sz="2000" dirty="0"/>
          </a:p>
          <a:p>
            <a:pPr marL="457200" indent="-457200">
              <a:buFont typeface="Arial" panose="020B0604020202020204" pitchFamily="34" charset="0"/>
              <a:buChar char="•"/>
            </a:pPr>
            <a:endParaRPr lang="el-GR" sz="3200" dirty="0" smtClean="0"/>
          </a:p>
          <a:p>
            <a:pPr marL="457200" indent="-457200">
              <a:buFont typeface="Arial" panose="020B0604020202020204" pitchFamily="34" charset="0"/>
              <a:buChar char="•"/>
            </a:pPr>
            <a:r>
              <a:rPr lang="el-GR" sz="3200" dirty="0"/>
              <a:t>Α</a:t>
            </a:r>
            <a:r>
              <a:rPr lang="el-GR" sz="3200" dirty="0" smtClean="0"/>
              <a:t>ρχές των </a:t>
            </a:r>
            <a:r>
              <a:rPr lang="en-US" sz="3200" dirty="0" smtClean="0"/>
              <a:t>Clark </a:t>
            </a:r>
            <a:r>
              <a:rPr lang="en-US" sz="3200" dirty="0"/>
              <a:t>&amp; </a:t>
            </a:r>
            <a:r>
              <a:rPr lang="en-US" sz="3200" dirty="0" smtClean="0"/>
              <a:t>Mayer</a:t>
            </a:r>
            <a:r>
              <a:rPr lang="el-GR" sz="3200" dirty="0"/>
              <a:t> </a:t>
            </a:r>
            <a:r>
              <a:rPr lang="el-GR" sz="3200" dirty="0" smtClean="0"/>
              <a:t>(2011) και </a:t>
            </a:r>
            <a:r>
              <a:rPr lang="en-US" sz="3200" dirty="0" smtClean="0"/>
              <a:t>Moreno </a:t>
            </a:r>
            <a:r>
              <a:rPr lang="en-US" sz="3200" dirty="0"/>
              <a:t>&amp; </a:t>
            </a:r>
            <a:r>
              <a:rPr lang="en-US" sz="3200" dirty="0" smtClean="0"/>
              <a:t>Mayer</a:t>
            </a:r>
            <a:r>
              <a:rPr lang="el-GR" sz="3200" dirty="0" smtClean="0"/>
              <a:t> (2007)</a:t>
            </a:r>
            <a:endParaRPr lang="el-GR" sz="3200" dirty="0"/>
          </a:p>
        </p:txBody>
      </p:sp>
    </p:spTree>
    <p:extLst>
      <p:ext uri="{BB962C8B-B14F-4D97-AF65-F5344CB8AC3E}">
        <p14:creationId xmlns:p14="http://schemas.microsoft.com/office/powerpoint/2010/main" val="3911158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a:t/>
            </a:r>
            <a:br>
              <a:rPr lang="el-GR" sz="3600" dirty="0"/>
            </a:br>
            <a:r>
              <a:rPr lang="el-GR" sz="3600" dirty="0"/>
              <a:t>6</a:t>
            </a:r>
            <a:r>
              <a:rPr lang="el-GR" sz="3600" dirty="0" smtClean="0"/>
              <a:t>. Μαθησιακό υλικό</a:t>
            </a:r>
            <a:endParaRPr lang="el-GR" sz="3600" b="1" dirty="0">
              <a:solidFill>
                <a:srgbClr val="FF0000"/>
              </a:solidFill>
            </a:endParaRPr>
          </a:p>
        </p:txBody>
      </p:sp>
      <p:sp>
        <p:nvSpPr>
          <p:cNvPr id="4" name="9 - Ορθογώνιο"/>
          <p:cNvSpPr/>
          <p:nvPr/>
        </p:nvSpPr>
        <p:spPr>
          <a:xfrm>
            <a:off x="971600" y="1340768"/>
            <a:ext cx="7992888" cy="6494085"/>
          </a:xfrm>
          <a:prstGeom prst="rect">
            <a:avLst/>
          </a:prstGeom>
        </p:spPr>
        <p:txBody>
          <a:bodyPr wrap="square">
            <a:spAutoFit/>
          </a:bodyPr>
          <a:lstStyle/>
          <a:p>
            <a:pPr marL="457200" indent="-457200">
              <a:buFont typeface="Arial" panose="020B0604020202020204" pitchFamily="34" charset="0"/>
              <a:buChar char="•"/>
            </a:pPr>
            <a:r>
              <a:rPr lang="el-GR" sz="3200" dirty="0" smtClean="0"/>
              <a:t>Εισαγωγική </a:t>
            </a:r>
            <a:r>
              <a:rPr lang="el-GR" sz="3200" dirty="0"/>
              <a:t>παρουσίαση </a:t>
            </a:r>
            <a:endParaRPr lang="el-GR" sz="3200" dirty="0" smtClean="0"/>
          </a:p>
          <a:p>
            <a:endParaRPr lang="el-GR" sz="3200" dirty="0"/>
          </a:p>
          <a:p>
            <a:pPr marL="457200" indent="-457200">
              <a:buFont typeface="Arial" panose="020B0604020202020204" pitchFamily="34" charset="0"/>
              <a:buChar char="•"/>
            </a:pPr>
            <a:r>
              <a:rPr lang="el-GR" sz="3200" dirty="0"/>
              <a:t>Διατύπωση του σκοπού και των στόχων κάθε </a:t>
            </a:r>
            <a:r>
              <a:rPr lang="el-GR" sz="3200" dirty="0" smtClean="0"/>
              <a:t>ενότητας</a:t>
            </a:r>
          </a:p>
          <a:p>
            <a:pPr marL="457200" indent="-457200">
              <a:buFont typeface="Arial" panose="020B0604020202020204" pitchFamily="34" charset="0"/>
              <a:buChar char="•"/>
            </a:pPr>
            <a:endParaRPr lang="el-GR" sz="3200" dirty="0" smtClean="0"/>
          </a:p>
          <a:p>
            <a:pPr marL="457200" indent="-457200">
              <a:buFont typeface="Arial" panose="020B0604020202020204" pitchFamily="34" charset="0"/>
              <a:buChar char="•"/>
            </a:pPr>
            <a:r>
              <a:rPr lang="el-GR" sz="3200" dirty="0"/>
              <a:t>Π</a:t>
            </a:r>
            <a:r>
              <a:rPr lang="el-GR" sz="3200" dirty="0" smtClean="0"/>
              <a:t>ροσδοκώμενα αποτελέσματα</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Δραστηριότητες </a:t>
            </a:r>
            <a:r>
              <a:rPr lang="el-GR" sz="3200" dirty="0"/>
              <a:t>ενεργητικής κινητοποίησης και εμπλοκής </a:t>
            </a:r>
            <a:endParaRPr lang="el-GR" sz="3200" dirty="0" smtClean="0"/>
          </a:p>
          <a:p>
            <a:r>
              <a:rPr lang="el-GR" sz="3200" dirty="0" smtClean="0"/>
              <a:t>	</a:t>
            </a:r>
            <a:r>
              <a:rPr lang="el-GR" sz="2000" dirty="0" smtClean="0"/>
              <a:t>(</a:t>
            </a:r>
            <a:r>
              <a:rPr lang="en-US" sz="2000" dirty="0" smtClean="0"/>
              <a:t>Dick </a:t>
            </a:r>
            <a:r>
              <a:rPr lang="en-US" sz="2000" dirty="0"/>
              <a:t>&amp; </a:t>
            </a:r>
            <a:r>
              <a:rPr lang="en-US" sz="2000" dirty="0" smtClean="0"/>
              <a:t>Carey, 2009</a:t>
            </a:r>
            <a:r>
              <a:rPr lang="el-GR" sz="2000" dirty="0" smtClean="0"/>
              <a:t>)</a:t>
            </a:r>
            <a:endParaRPr lang="el-GR" sz="2000" dirty="0"/>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endParaRPr lang="el-GR" sz="3200" dirty="0"/>
          </a:p>
        </p:txBody>
      </p:sp>
    </p:spTree>
    <p:extLst>
      <p:ext uri="{BB962C8B-B14F-4D97-AF65-F5344CB8AC3E}">
        <p14:creationId xmlns:p14="http://schemas.microsoft.com/office/powerpoint/2010/main" val="27452667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a:t/>
            </a:r>
            <a:br>
              <a:rPr lang="el-GR" sz="3600" dirty="0"/>
            </a:br>
            <a:r>
              <a:rPr lang="el-GR" sz="3600" dirty="0"/>
              <a:t>6</a:t>
            </a:r>
            <a:r>
              <a:rPr lang="el-GR" sz="3600" dirty="0" smtClean="0"/>
              <a:t>. Μαθησιακό υλικό</a:t>
            </a:r>
            <a:endParaRPr lang="el-GR" sz="3600" b="1" dirty="0">
              <a:solidFill>
                <a:srgbClr val="FF0000"/>
              </a:solidFill>
            </a:endParaRPr>
          </a:p>
        </p:txBody>
      </p:sp>
      <p:sp>
        <p:nvSpPr>
          <p:cNvPr id="4" name="9 - Ορθογώνιο"/>
          <p:cNvSpPr/>
          <p:nvPr/>
        </p:nvSpPr>
        <p:spPr>
          <a:xfrm>
            <a:off x="971600" y="1340768"/>
            <a:ext cx="7992888" cy="7971413"/>
          </a:xfrm>
          <a:prstGeom prst="rect">
            <a:avLst/>
          </a:prstGeom>
        </p:spPr>
        <p:txBody>
          <a:bodyPr wrap="square">
            <a:spAutoFit/>
          </a:bodyPr>
          <a:lstStyle/>
          <a:p>
            <a:pPr marL="457200" indent="-457200">
              <a:buFont typeface="Arial" panose="020B0604020202020204" pitchFamily="34" charset="0"/>
              <a:buChar char="•"/>
            </a:pPr>
            <a:r>
              <a:rPr lang="el-GR" sz="3200" dirty="0" err="1" smtClean="0"/>
              <a:t>Προοργανωτικές</a:t>
            </a:r>
            <a:r>
              <a:rPr lang="el-GR" sz="3200" dirty="0" smtClean="0"/>
              <a:t> </a:t>
            </a:r>
            <a:r>
              <a:rPr lang="el-GR" sz="3200" dirty="0"/>
              <a:t>διαδικασίες </a:t>
            </a:r>
          </a:p>
          <a:p>
            <a:endParaRPr lang="el-GR" sz="3200" dirty="0"/>
          </a:p>
          <a:p>
            <a:pPr marL="457200" indent="-457200">
              <a:buFont typeface="Arial" panose="020B0604020202020204" pitchFamily="34" charset="0"/>
              <a:buChar char="•"/>
            </a:pPr>
            <a:r>
              <a:rPr lang="el-GR" sz="3200" dirty="0"/>
              <a:t>Εισαγωγικές </a:t>
            </a:r>
            <a:r>
              <a:rPr lang="el-GR" sz="3200" dirty="0" smtClean="0"/>
              <a:t>παρατηρήσεις</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a:t>Οδηγό μελέτης </a:t>
            </a:r>
          </a:p>
          <a:p>
            <a:pPr marL="457200" indent="-457200">
              <a:buFont typeface="Arial" panose="020B0604020202020204" pitchFamily="34" charset="0"/>
              <a:buChar char="•"/>
            </a:pPr>
            <a:endParaRPr lang="el-GR" sz="3200" dirty="0" smtClean="0"/>
          </a:p>
          <a:p>
            <a:pPr marL="457200" indent="-457200">
              <a:buFont typeface="Arial" panose="020B0604020202020204" pitchFamily="34" charset="0"/>
              <a:buChar char="•"/>
            </a:pPr>
            <a:r>
              <a:rPr lang="el-GR" sz="3200" dirty="0" smtClean="0"/>
              <a:t>Βασικό κείμενο</a:t>
            </a:r>
          </a:p>
          <a:p>
            <a:endParaRPr lang="el-GR" sz="3200" dirty="0" smtClean="0"/>
          </a:p>
          <a:p>
            <a:pPr marL="457200" indent="-457200">
              <a:buFont typeface="Arial" panose="020B0604020202020204" pitchFamily="34" charset="0"/>
              <a:buChar char="•"/>
            </a:pPr>
            <a:r>
              <a:rPr lang="el-GR" sz="3200" dirty="0" smtClean="0"/>
              <a:t>Παραδείγματα</a:t>
            </a:r>
            <a:r>
              <a:rPr lang="el-GR" sz="3200" dirty="0"/>
              <a:t>, συγκρίσεις και μελέτες </a:t>
            </a:r>
            <a:r>
              <a:rPr lang="el-GR" sz="3200" dirty="0" smtClean="0"/>
              <a:t>περίπτωσης</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endParaRPr lang="el-GR" sz="3200" dirty="0" smtClean="0"/>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endParaRPr lang="el-GR" sz="3200" dirty="0"/>
          </a:p>
        </p:txBody>
      </p:sp>
    </p:spTree>
    <p:extLst>
      <p:ext uri="{BB962C8B-B14F-4D97-AF65-F5344CB8AC3E}">
        <p14:creationId xmlns:p14="http://schemas.microsoft.com/office/powerpoint/2010/main" val="38549863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a:t/>
            </a:r>
            <a:br>
              <a:rPr lang="el-GR" sz="3600" dirty="0"/>
            </a:br>
            <a:r>
              <a:rPr lang="el-GR" sz="3600" dirty="0"/>
              <a:t>6</a:t>
            </a:r>
            <a:r>
              <a:rPr lang="el-GR" sz="3600" dirty="0" smtClean="0"/>
              <a:t>. Μαθησιακό υλικό</a:t>
            </a:r>
            <a:endParaRPr lang="el-GR" sz="3600" b="1" dirty="0">
              <a:solidFill>
                <a:srgbClr val="FF0000"/>
              </a:solidFill>
            </a:endParaRPr>
          </a:p>
        </p:txBody>
      </p:sp>
      <p:sp>
        <p:nvSpPr>
          <p:cNvPr id="4" name="9 - Ορθογώνιο"/>
          <p:cNvSpPr/>
          <p:nvPr/>
        </p:nvSpPr>
        <p:spPr>
          <a:xfrm>
            <a:off x="827584" y="1268760"/>
            <a:ext cx="8208912" cy="5016758"/>
          </a:xfrm>
          <a:prstGeom prst="rect">
            <a:avLst/>
          </a:prstGeom>
        </p:spPr>
        <p:txBody>
          <a:bodyPr wrap="square">
            <a:spAutoFit/>
          </a:bodyPr>
          <a:lstStyle/>
          <a:p>
            <a:pPr marL="457200" indent="-457200">
              <a:buFont typeface="Arial" panose="020B0604020202020204" pitchFamily="34" charset="0"/>
              <a:buChar char="•"/>
            </a:pPr>
            <a:r>
              <a:rPr lang="el-GR" sz="3200" dirty="0"/>
              <a:t>Γραφικές παραστάσεις, εικόνες, σκίτσα, ηλεκτρονικούς συνδέσμους, ηχογραφημένες οδηγίες, βίντεο και </a:t>
            </a:r>
            <a:r>
              <a:rPr lang="el-GR" sz="3200" dirty="0" err="1"/>
              <a:t>πολυμεσικές</a:t>
            </a:r>
            <a:r>
              <a:rPr lang="el-GR" sz="3200" dirty="0"/>
              <a:t> </a:t>
            </a:r>
            <a:r>
              <a:rPr lang="el-GR" sz="3200" dirty="0" smtClean="0"/>
              <a:t>εφαρμογές</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Ασκήσεις </a:t>
            </a:r>
            <a:r>
              <a:rPr lang="el-GR" sz="3200" dirty="0"/>
              <a:t>και δραστηριότητες </a:t>
            </a:r>
            <a:r>
              <a:rPr lang="el-GR" sz="3200" dirty="0" err="1" smtClean="0"/>
              <a:t>αυτοαξιολόγησης</a:t>
            </a:r>
            <a:endParaRPr lang="el-GR" sz="3200" dirty="0" smtClean="0"/>
          </a:p>
          <a:p>
            <a:endParaRPr lang="el-GR" sz="3200" dirty="0"/>
          </a:p>
          <a:p>
            <a:pPr marL="457200" indent="-457200">
              <a:buFont typeface="Arial" panose="020B0604020202020204" pitchFamily="34" charset="0"/>
              <a:buChar char="•"/>
            </a:pPr>
            <a:r>
              <a:rPr lang="el-GR" sz="3200" dirty="0"/>
              <a:t>Δραστηριότητες και ασκήσεις για </a:t>
            </a:r>
            <a:r>
              <a:rPr lang="el-GR" sz="3200" dirty="0" smtClean="0"/>
              <a:t>εμβάθυνση</a:t>
            </a:r>
            <a:r>
              <a:rPr lang="el-GR" sz="3200" dirty="0"/>
              <a:t> </a:t>
            </a:r>
            <a:r>
              <a:rPr lang="el-GR" sz="3200" dirty="0" smtClean="0"/>
              <a:t>και </a:t>
            </a:r>
            <a:r>
              <a:rPr lang="el-GR" sz="3200" dirty="0"/>
              <a:t>εμπέδωση των διαφόρων εννοιών </a:t>
            </a:r>
          </a:p>
          <a:p>
            <a:pPr marL="457200" indent="-457200">
              <a:buFont typeface="Arial" panose="020B0604020202020204" pitchFamily="34" charset="0"/>
              <a:buChar char="•"/>
            </a:pPr>
            <a:endParaRPr lang="el-GR" sz="3200" dirty="0"/>
          </a:p>
        </p:txBody>
      </p:sp>
    </p:spTree>
    <p:extLst>
      <p:ext uri="{BB962C8B-B14F-4D97-AF65-F5344CB8AC3E}">
        <p14:creationId xmlns:p14="http://schemas.microsoft.com/office/powerpoint/2010/main" val="22365064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a:t/>
            </a:r>
            <a:br>
              <a:rPr lang="el-GR" sz="3600" dirty="0"/>
            </a:br>
            <a:r>
              <a:rPr lang="el-GR" sz="3600" dirty="0"/>
              <a:t>6</a:t>
            </a:r>
            <a:r>
              <a:rPr lang="el-GR" sz="3600" dirty="0" smtClean="0"/>
              <a:t>. Μαθησιακό υλικό</a:t>
            </a:r>
            <a:endParaRPr lang="el-GR" sz="3600" b="1" dirty="0">
              <a:solidFill>
                <a:srgbClr val="FF0000"/>
              </a:solidFill>
            </a:endParaRPr>
          </a:p>
        </p:txBody>
      </p:sp>
      <p:sp>
        <p:nvSpPr>
          <p:cNvPr id="4" name="9 - Ορθογώνιο"/>
          <p:cNvSpPr/>
          <p:nvPr/>
        </p:nvSpPr>
        <p:spPr>
          <a:xfrm>
            <a:off x="827584" y="1268760"/>
            <a:ext cx="8208912" cy="4031873"/>
          </a:xfrm>
          <a:prstGeom prst="rect">
            <a:avLst/>
          </a:prstGeom>
        </p:spPr>
        <p:txBody>
          <a:bodyPr wrap="square">
            <a:spAutoFit/>
          </a:bodyPr>
          <a:lstStyle/>
          <a:p>
            <a:pPr marL="457200" indent="-457200">
              <a:buFont typeface="Arial" panose="020B0604020202020204" pitchFamily="34" charset="0"/>
              <a:buChar char="•"/>
            </a:pPr>
            <a:r>
              <a:rPr lang="el-GR" sz="3200" dirty="0" err="1" smtClean="0"/>
              <a:t>Ομαδικοσυνεργατικές</a:t>
            </a:r>
            <a:r>
              <a:rPr lang="el-GR" sz="3200" dirty="0" smtClean="0"/>
              <a:t> </a:t>
            </a:r>
            <a:r>
              <a:rPr lang="el-GR" sz="3200" dirty="0"/>
              <a:t>δραστηριότητες </a:t>
            </a:r>
          </a:p>
          <a:p>
            <a:pPr marL="457200" indent="-457200">
              <a:buFont typeface="Arial" panose="020B0604020202020204" pitchFamily="34" charset="0"/>
              <a:buChar char="•"/>
            </a:pPr>
            <a:endParaRPr lang="el-GR" sz="3200" dirty="0" smtClean="0"/>
          </a:p>
          <a:p>
            <a:pPr marL="457200" indent="-457200">
              <a:buFont typeface="Arial" panose="020B0604020202020204" pitchFamily="34" charset="0"/>
              <a:buChar char="•"/>
            </a:pPr>
            <a:r>
              <a:rPr lang="el-GR" sz="3200" dirty="0" smtClean="0"/>
              <a:t>Ορισμοί</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a:t>Παραπομπές σε ιστοσελίδες </a:t>
            </a:r>
            <a:endParaRPr lang="el-GR" sz="3200" dirty="0" smtClean="0"/>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Συμπεράσματα</a:t>
            </a:r>
          </a:p>
          <a:p>
            <a:pPr marL="457200" indent="-457200">
              <a:buFont typeface="Arial" panose="020B0604020202020204" pitchFamily="34" charset="0"/>
              <a:buChar char="•"/>
            </a:pPr>
            <a:endParaRPr lang="el-GR" sz="3200" dirty="0"/>
          </a:p>
        </p:txBody>
      </p:sp>
    </p:spTree>
    <p:extLst>
      <p:ext uri="{BB962C8B-B14F-4D97-AF65-F5344CB8AC3E}">
        <p14:creationId xmlns:p14="http://schemas.microsoft.com/office/powerpoint/2010/main" val="26975463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a:t/>
            </a:r>
            <a:br>
              <a:rPr lang="el-GR" sz="3600" dirty="0"/>
            </a:br>
            <a:r>
              <a:rPr lang="el-GR" sz="3600" dirty="0"/>
              <a:t>6</a:t>
            </a:r>
            <a:r>
              <a:rPr lang="el-GR" sz="3600" dirty="0" smtClean="0"/>
              <a:t>. Μαθησιακό υλικό</a:t>
            </a:r>
            <a:endParaRPr lang="el-GR" sz="3600" b="1" dirty="0">
              <a:solidFill>
                <a:srgbClr val="FF0000"/>
              </a:solidFill>
            </a:endParaRPr>
          </a:p>
        </p:txBody>
      </p:sp>
      <p:sp>
        <p:nvSpPr>
          <p:cNvPr id="4" name="9 - Ορθογώνιο"/>
          <p:cNvSpPr/>
          <p:nvPr/>
        </p:nvSpPr>
        <p:spPr>
          <a:xfrm>
            <a:off x="827584" y="1268760"/>
            <a:ext cx="8208912" cy="2062103"/>
          </a:xfrm>
          <a:prstGeom prst="rect">
            <a:avLst/>
          </a:prstGeom>
        </p:spPr>
        <p:txBody>
          <a:bodyPr wrap="square">
            <a:spAutoFit/>
          </a:bodyPr>
          <a:lstStyle/>
          <a:p>
            <a:pPr marL="457200" indent="-457200">
              <a:buFont typeface="Arial" panose="020B0604020202020204" pitchFamily="34" charset="0"/>
              <a:buChar char="•"/>
            </a:pPr>
            <a:endParaRPr lang="el-GR" sz="3200" dirty="0" smtClean="0"/>
          </a:p>
          <a:p>
            <a:pPr marL="457200" indent="-457200">
              <a:buFont typeface="Arial" panose="020B0604020202020204" pitchFamily="34" charset="0"/>
              <a:buChar char="•"/>
            </a:pPr>
            <a:r>
              <a:rPr lang="el-GR" sz="3200" dirty="0" smtClean="0"/>
              <a:t>Περιλήψεις </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Ανακεφαλαιωτικές αναφορές </a:t>
            </a:r>
          </a:p>
        </p:txBody>
      </p:sp>
    </p:spTree>
    <p:extLst>
      <p:ext uri="{BB962C8B-B14F-4D97-AF65-F5344CB8AC3E}">
        <p14:creationId xmlns:p14="http://schemas.microsoft.com/office/powerpoint/2010/main" val="13894024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smtClean="0"/>
              <a:t>7. </a:t>
            </a:r>
            <a:r>
              <a:rPr lang="el-GR" sz="3600" dirty="0" err="1" smtClean="0"/>
              <a:t>Αυτοαξιολόγηση</a:t>
            </a:r>
            <a:endParaRPr lang="el-GR" sz="3600" b="1" dirty="0">
              <a:solidFill>
                <a:srgbClr val="FF0000"/>
              </a:solidFill>
            </a:endParaRPr>
          </a:p>
        </p:txBody>
      </p:sp>
      <p:sp>
        <p:nvSpPr>
          <p:cNvPr id="4" name="9 - Ορθογώνιο"/>
          <p:cNvSpPr/>
          <p:nvPr/>
        </p:nvSpPr>
        <p:spPr>
          <a:xfrm>
            <a:off x="827584" y="1268760"/>
            <a:ext cx="8208912" cy="2554545"/>
          </a:xfrm>
          <a:prstGeom prst="rect">
            <a:avLst/>
          </a:prstGeom>
        </p:spPr>
        <p:txBody>
          <a:bodyPr wrap="square">
            <a:spAutoFit/>
          </a:bodyPr>
          <a:lstStyle/>
          <a:p>
            <a:pPr marL="457200" indent="-457200">
              <a:buFont typeface="Arial" panose="020B0604020202020204" pitchFamily="34" charset="0"/>
              <a:buChar char="•"/>
            </a:pPr>
            <a:r>
              <a:rPr lang="el-GR" sz="3200" dirty="0" smtClean="0"/>
              <a:t> Ασκήσεις</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Με συνεκτική </a:t>
            </a:r>
            <a:r>
              <a:rPr lang="el-GR" sz="3200" dirty="0"/>
              <a:t>διαδοχική </a:t>
            </a:r>
            <a:r>
              <a:rPr lang="el-GR" sz="3200" dirty="0" smtClean="0"/>
              <a:t>σειρά</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Πειραματικές ασκήσεις</a:t>
            </a:r>
          </a:p>
        </p:txBody>
      </p:sp>
    </p:spTree>
    <p:extLst>
      <p:ext uri="{BB962C8B-B14F-4D97-AF65-F5344CB8AC3E}">
        <p14:creationId xmlns:p14="http://schemas.microsoft.com/office/powerpoint/2010/main" val="13162819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1. </a:t>
            </a:r>
            <a:r>
              <a:rPr lang="el-GR" sz="3600" dirty="0" smtClean="0"/>
              <a:t>Σκοπός της εργασίας </a:t>
            </a:r>
            <a:endParaRPr lang="el-GR" sz="3600" dirty="0"/>
          </a:p>
        </p:txBody>
      </p:sp>
      <p:sp>
        <p:nvSpPr>
          <p:cNvPr id="4" name="TextBox 3"/>
          <p:cNvSpPr txBox="1"/>
          <p:nvPr/>
        </p:nvSpPr>
        <p:spPr>
          <a:xfrm>
            <a:off x="1115616" y="2420887"/>
            <a:ext cx="7632848" cy="2062103"/>
          </a:xfrm>
          <a:prstGeom prst="rect">
            <a:avLst/>
          </a:prstGeom>
          <a:noFill/>
        </p:spPr>
        <p:txBody>
          <a:bodyPr wrap="square" rtlCol="0">
            <a:spAutoFit/>
          </a:bodyPr>
          <a:lstStyle/>
          <a:p>
            <a:pPr lvl="0"/>
            <a:r>
              <a:rPr lang="el-GR" sz="3200" dirty="0"/>
              <a:t>Παραγωγή </a:t>
            </a:r>
            <a:r>
              <a:rPr lang="el-GR" sz="3200" b="1" dirty="0"/>
              <a:t>πολυμορφικού μαθησιακού υλικού</a:t>
            </a:r>
            <a:r>
              <a:rPr lang="el-GR" sz="3200" dirty="0"/>
              <a:t> με βάση τις αρχές της </a:t>
            </a:r>
            <a:r>
              <a:rPr lang="el-GR" sz="3200" b="1" dirty="0" err="1"/>
              <a:t>εξΑΕ</a:t>
            </a:r>
            <a:r>
              <a:rPr lang="el-GR" sz="3200" dirty="0"/>
              <a:t> για τη διδασκαλία της ενότητας της </a:t>
            </a:r>
            <a:r>
              <a:rPr lang="el-GR" sz="3200" b="1" dirty="0"/>
              <a:t>κινηματικής</a:t>
            </a:r>
            <a:r>
              <a:rPr lang="el-GR" sz="3200" dirty="0"/>
              <a:t> σε μαθητές της Α΄ Λυκείου</a:t>
            </a:r>
          </a:p>
        </p:txBody>
      </p:sp>
    </p:spTree>
    <p:extLst>
      <p:ext uri="{BB962C8B-B14F-4D97-AF65-F5344CB8AC3E}">
        <p14:creationId xmlns:p14="http://schemas.microsoft.com/office/powerpoint/2010/main" val="6726484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a:t/>
            </a:r>
            <a:br>
              <a:rPr lang="el-GR" sz="3600" dirty="0"/>
            </a:br>
            <a:r>
              <a:rPr lang="el-GR" sz="3600" dirty="0" smtClean="0"/>
              <a:t>7. Ανατροφοδότηση</a:t>
            </a:r>
            <a:endParaRPr lang="el-GR" sz="3600" b="1" dirty="0">
              <a:solidFill>
                <a:srgbClr val="FF0000"/>
              </a:solidFill>
            </a:endParaRPr>
          </a:p>
        </p:txBody>
      </p:sp>
      <p:sp>
        <p:nvSpPr>
          <p:cNvPr id="4" name="9 - Ορθογώνιο"/>
          <p:cNvSpPr/>
          <p:nvPr/>
        </p:nvSpPr>
        <p:spPr>
          <a:xfrm>
            <a:off x="827584" y="1268760"/>
            <a:ext cx="8208912" cy="4524315"/>
          </a:xfrm>
          <a:prstGeom prst="rect">
            <a:avLst/>
          </a:prstGeom>
        </p:spPr>
        <p:txBody>
          <a:bodyPr wrap="square">
            <a:spAutoFit/>
          </a:bodyPr>
          <a:lstStyle/>
          <a:p>
            <a:pPr marL="457200" indent="-457200">
              <a:buFont typeface="Arial" panose="020B0604020202020204" pitchFamily="34" charset="0"/>
              <a:buChar char="•"/>
            </a:pPr>
            <a:r>
              <a:rPr lang="el-GR" sz="3200" dirty="0" smtClean="0"/>
              <a:t>Άμεση</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Πλήρης παροχή σωστής απάντησης</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Θετικά σχόλια</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Καθησυχαστικά </a:t>
            </a:r>
            <a:r>
              <a:rPr lang="el-GR" sz="3200" dirty="0" err="1" smtClean="0"/>
              <a:t>παρωθητικά</a:t>
            </a:r>
            <a:r>
              <a:rPr lang="el-GR" sz="3200" dirty="0" smtClean="0"/>
              <a:t> σχόλια</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Τόνωση αυτοπεποίθησης, ενθάρρυνση</a:t>
            </a:r>
          </a:p>
        </p:txBody>
      </p:sp>
    </p:spTree>
    <p:extLst>
      <p:ext uri="{BB962C8B-B14F-4D97-AF65-F5344CB8AC3E}">
        <p14:creationId xmlns:p14="http://schemas.microsoft.com/office/powerpoint/2010/main" val="13894024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smtClean="0"/>
              <a:t>7. Κινηματική</a:t>
            </a:r>
            <a:endParaRPr lang="el-GR" sz="3600" b="1" dirty="0">
              <a:solidFill>
                <a:srgbClr val="FF0000"/>
              </a:solidFill>
            </a:endParaRPr>
          </a:p>
        </p:txBody>
      </p:sp>
      <p:sp>
        <p:nvSpPr>
          <p:cNvPr id="4" name="9 - Ορθογώνιο"/>
          <p:cNvSpPr/>
          <p:nvPr/>
        </p:nvSpPr>
        <p:spPr>
          <a:xfrm>
            <a:off x="625758" y="1268760"/>
            <a:ext cx="8496944" cy="5016758"/>
          </a:xfrm>
          <a:prstGeom prst="rect">
            <a:avLst/>
          </a:prstGeom>
        </p:spPr>
        <p:txBody>
          <a:bodyPr wrap="square">
            <a:spAutoFit/>
          </a:bodyPr>
          <a:lstStyle/>
          <a:p>
            <a:pPr marL="457200" indent="-457200">
              <a:buFont typeface="Arial" panose="020B0604020202020204" pitchFamily="34" charset="0"/>
              <a:buChar char="•"/>
            </a:pPr>
            <a:r>
              <a:rPr lang="el-GR" sz="3200" dirty="0" smtClean="0"/>
              <a:t>Οδηγός για την επιλογή και του τρόπου παρουσίασης </a:t>
            </a:r>
            <a:r>
              <a:rPr lang="el-GR" sz="3200" dirty="0"/>
              <a:t>του περιεχομένου </a:t>
            </a:r>
            <a:r>
              <a:rPr lang="el-GR" sz="3200" dirty="0" smtClean="0"/>
              <a:t>η </a:t>
            </a:r>
            <a:r>
              <a:rPr lang="el-GR" sz="3200" dirty="0"/>
              <a:t>διδακτική της Φυσικής </a:t>
            </a:r>
            <a:endParaRPr lang="el-GR" sz="3200" dirty="0" smtClean="0"/>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Πως προσεγγίζει ένας μαθητής τις Φυσικές επιστήμες</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Οικοδόμηση των γνώσεων </a:t>
            </a:r>
            <a:r>
              <a:rPr lang="el-GR" sz="2000" dirty="0" smtClean="0"/>
              <a:t>(Σμυρναίου, 2014)</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Εναλλακτικές ιδέες ή παρανοήσεις </a:t>
            </a:r>
            <a:r>
              <a:rPr lang="el-GR" sz="2000" dirty="0" smtClean="0"/>
              <a:t>(</a:t>
            </a:r>
            <a:r>
              <a:rPr lang="en-US" sz="2000" dirty="0" smtClean="0"/>
              <a:t>Driver</a:t>
            </a:r>
            <a:r>
              <a:rPr lang="el-GR" sz="2000" dirty="0" smtClean="0"/>
              <a:t>, 1983</a:t>
            </a:r>
            <a:r>
              <a:rPr lang="en-US" sz="2000" dirty="0" smtClean="0"/>
              <a:t>)</a:t>
            </a:r>
            <a:endParaRPr lang="el-GR" sz="2000" dirty="0"/>
          </a:p>
        </p:txBody>
      </p:sp>
    </p:spTree>
    <p:extLst>
      <p:ext uri="{BB962C8B-B14F-4D97-AF65-F5344CB8AC3E}">
        <p14:creationId xmlns:p14="http://schemas.microsoft.com/office/powerpoint/2010/main" val="33481645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smtClean="0"/>
              <a:t>7. Κινηματική </a:t>
            </a:r>
            <a:r>
              <a:rPr lang="el-GR" sz="3600" dirty="0"/>
              <a:t>- Χαρακτηριστικά της σκέψης των μαθητών</a:t>
            </a:r>
            <a:br>
              <a:rPr lang="el-GR" sz="3600" dirty="0"/>
            </a:br>
            <a:endParaRPr lang="el-GR" sz="3600" b="1" dirty="0">
              <a:solidFill>
                <a:srgbClr val="FF0000"/>
              </a:solidFill>
            </a:endParaRPr>
          </a:p>
        </p:txBody>
      </p:sp>
      <p:sp>
        <p:nvSpPr>
          <p:cNvPr id="4" name="9 - Ορθογώνιο"/>
          <p:cNvSpPr/>
          <p:nvPr/>
        </p:nvSpPr>
        <p:spPr>
          <a:xfrm>
            <a:off x="504257" y="1412776"/>
            <a:ext cx="8622299" cy="4832092"/>
          </a:xfrm>
          <a:prstGeom prst="rect">
            <a:avLst/>
          </a:prstGeom>
        </p:spPr>
        <p:txBody>
          <a:bodyPr wrap="square">
            <a:spAutoFit/>
          </a:bodyPr>
          <a:lstStyle/>
          <a:p>
            <a:pPr marL="457200" indent="-457200">
              <a:buFont typeface="Arial" panose="020B0604020202020204" pitchFamily="34" charset="0"/>
              <a:buChar char="•"/>
            </a:pPr>
            <a:r>
              <a:rPr lang="el-GR" sz="3200" dirty="0"/>
              <a:t>Σκέψη που κυριαρχείται από την αισθητηριακή </a:t>
            </a:r>
            <a:r>
              <a:rPr lang="el-GR" sz="3200" dirty="0" smtClean="0"/>
              <a:t>αντίληψη </a:t>
            </a:r>
            <a:r>
              <a:rPr lang="el-GR" sz="2000" dirty="0" smtClean="0"/>
              <a:t>(</a:t>
            </a:r>
            <a:r>
              <a:rPr lang="en-US" sz="2000" dirty="0" smtClean="0"/>
              <a:t>Driver</a:t>
            </a:r>
            <a:r>
              <a:rPr lang="el-GR" sz="2000" dirty="0" smtClean="0"/>
              <a:t>, 19</a:t>
            </a:r>
            <a:r>
              <a:rPr lang="en-US" sz="2000" dirty="0" smtClean="0"/>
              <a:t>9</a:t>
            </a:r>
            <a:r>
              <a:rPr lang="el-GR" sz="2000" dirty="0" smtClean="0"/>
              <a:t>3</a:t>
            </a:r>
            <a:r>
              <a:rPr lang="en-US" sz="2000" dirty="0" smtClean="0"/>
              <a:t>;  </a:t>
            </a:r>
            <a:r>
              <a:rPr lang="en-US" sz="2000" dirty="0"/>
              <a:t>Squires, Rushworth &amp; </a:t>
            </a:r>
            <a:r>
              <a:rPr lang="en-US" sz="2000" dirty="0" smtClean="0"/>
              <a:t>Wood-Robinson, 1998</a:t>
            </a:r>
            <a:r>
              <a:rPr lang="el-GR" sz="2000" dirty="0" smtClean="0"/>
              <a:t>)</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a:t>Περιορισμένη εστίαση κατά τη μελέτη φυσικών </a:t>
            </a:r>
            <a:r>
              <a:rPr lang="el-GR" sz="3200" dirty="0" smtClean="0"/>
              <a:t>φαινομένων </a:t>
            </a:r>
            <a:r>
              <a:rPr lang="el-GR" sz="2000" dirty="0" smtClean="0"/>
              <a:t>(</a:t>
            </a:r>
            <a:r>
              <a:rPr lang="en-US" sz="2000" dirty="0" smtClean="0"/>
              <a:t>Driver, 1993;</a:t>
            </a:r>
            <a:r>
              <a:rPr lang="el-GR" sz="2000" dirty="0" smtClean="0"/>
              <a:t> </a:t>
            </a:r>
            <a:r>
              <a:rPr lang="en-US" sz="2000" dirty="0" err="1" smtClean="0"/>
              <a:t>Hatzinikita</a:t>
            </a:r>
            <a:r>
              <a:rPr lang="en-US" sz="2000" dirty="0" smtClean="0"/>
              <a:t> &amp;</a:t>
            </a:r>
            <a:r>
              <a:rPr lang="el-GR" sz="2000" dirty="0" smtClean="0"/>
              <a:t> </a:t>
            </a:r>
            <a:r>
              <a:rPr lang="el-GR" sz="2000" dirty="0"/>
              <a:t>Κ</a:t>
            </a:r>
            <a:r>
              <a:rPr lang="en-US" sz="2000" dirty="0" err="1" smtClean="0"/>
              <a:t>oulaidis</a:t>
            </a:r>
            <a:r>
              <a:rPr lang="en-US" sz="2000" dirty="0" smtClean="0"/>
              <a:t>, 1997)</a:t>
            </a:r>
          </a:p>
          <a:p>
            <a:pPr marL="457200" indent="-457200">
              <a:buFont typeface="Arial" panose="020B0604020202020204" pitchFamily="34" charset="0"/>
              <a:buChar char="•"/>
            </a:pPr>
            <a:endParaRPr lang="el-GR" sz="3200" dirty="0" smtClean="0"/>
          </a:p>
          <a:p>
            <a:pPr marL="457200" indent="-457200">
              <a:buFont typeface="Arial" panose="020B0604020202020204" pitchFamily="34" charset="0"/>
              <a:buChar char="•"/>
            </a:pPr>
            <a:r>
              <a:rPr lang="el-GR" sz="3200" dirty="0"/>
              <a:t>Γραμμικός </a:t>
            </a:r>
            <a:r>
              <a:rPr lang="el-GR" sz="3200" dirty="0" err="1"/>
              <a:t>αιτιακός</a:t>
            </a:r>
            <a:r>
              <a:rPr lang="el-GR" sz="3200" dirty="0"/>
              <a:t> </a:t>
            </a:r>
            <a:r>
              <a:rPr lang="el-GR" sz="3200" dirty="0" smtClean="0"/>
              <a:t>συλλογισμός </a:t>
            </a:r>
            <a:r>
              <a:rPr lang="el-GR" sz="2000" dirty="0" smtClean="0"/>
              <a:t>(</a:t>
            </a:r>
            <a:r>
              <a:rPr lang="el-GR" sz="2000" dirty="0" err="1" smtClean="0"/>
              <a:t>Driver</a:t>
            </a:r>
            <a:r>
              <a:rPr lang="en-US" sz="2000" dirty="0" smtClean="0"/>
              <a:t>, 1993; </a:t>
            </a:r>
            <a:r>
              <a:rPr lang="en-US" sz="2000" dirty="0" err="1" smtClean="0"/>
              <a:t>Koulaidis</a:t>
            </a:r>
            <a:r>
              <a:rPr lang="en-US" sz="2000" dirty="0" smtClean="0"/>
              <a:t>, 2001)</a:t>
            </a:r>
            <a:r>
              <a:rPr lang="el-GR" sz="2000" dirty="0" smtClean="0"/>
              <a:t> </a:t>
            </a:r>
          </a:p>
          <a:p>
            <a:endParaRPr lang="el-GR" sz="3200" dirty="0"/>
          </a:p>
          <a:p>
            <a:pPr marL="457200" indent="-457200">
              <a:buFont typeface="Arial" panose="020B0604020202020204" pitchFamily="34" charset="0"/>
              <a:buChar char="•"/>
            </a:pPr>
            <a:r>
              <a:rPr lang="el-GR" sz="3200" dirty="0"/>
              <a:t>Εξάρτηση από το πλαίσιο </a:t>
            </a:r>
            <a:r>
              <a:rPr lang="el-GR" sz="2000" dirty="0" smtClean="0"/>
              <a:t>(</a:t>
            </a:r>
            <a:r>
              <a:rPr lang="en-US" sz="2000" dirty="0" err="1"/>
              <a:t>Giordan</a:t>
            </a:r>
            <a:r>
              <a:rPr lang="en-US" sz="2000" dirty="0"/>
              <a:t>, </a:t>
            </a:r>
            <a:r>
              <a:rPr lang="en-US" sz="2000" dirty="0" err="1" smtClean="0"/>
              <a:t>Girault</a:t>
            </a:r>
            <a:r>
              <a:rPr lang="en-US" sz="2000" dirty="0"/>
              <a:t> </a:t>
            </a:r>
            <a:r>
              <a:rPr lang="en-US" sz="2000" dirty="0" smtClean="0"/>
              <a:t>&amp; Clement, 1994</a:t>
            </a:r>
            <a:r>
              <a:rPr lang="el-GR" sz="2000" dirty="0" smtClean="0"/>
              <a:t>)</a:t>
            </a:r>
            <a:endParaRPr lang="el-GR" sz="3200" dirty="0"/>
          </a:p>
        </p:txBody>
      </p:sp>
    </p:spTree>
    <p:extLst>
      <p:ext uri="{BB962C8B-B14F-4D97-AF65-F5344CB8AC3E}">
        <p14:creationId xmlns:p14="http://schemas.microsoft.com/office/powerpoint/2010/main" val="29147547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smtClean="0"/>
              <a:t>7. Κινηματική – Η προσπάθεια του υλικού</a:t>
            </a:r>
            <a:endParaRPr lang="el-GR" sz="3600" b="1" dirty="0">
              <a:solidFill>
                <a:srgbClr val="FF0000"/>
              </a:solidFill>
            </a:endParaRPr>
          </a:p>
        </p:txBody>
      </p:sp>
      <p:sp>
        <p:nvSpPr>
          <p:cNvPr id="4" name="9 - Ορθογώνιο"/>
          <p:cNvSpPr/>
          <p:nvPr/>
        </p:nvSpPr>
        <p:spPr>
          <a:xfrm>
            <a:off x="504257" y="1412776"/>
            <a:ext cx="8622299" cy="4339650"/>
          </a:xfrm>
          <a:prstGeom prst="rect">
            <a:avLst/>
          </a:prstGeom>
        </p:spPr>
        <p:txBody>
          <a:bodyPr wrap="square">
            <a:spAutoFit/>
          </a:bodyPr>
          <a:lstStyle/>
          <a:p>
            <a:pPr marL="457200" indent="-457200">
              <a:buFont typeface="Arial" panose="020B0604020202020204" pitchFamily="34" charset="0"/>
              <a:buChar char="•"/>
            </a:pPr>
            <a:r>
              <a:rPr lang="el-GR" sz="3200" dirty="0" smtClean="0"/>
              <a:t>Μοντέλο εποικοδομητικής προσέγγισης </a:t>
            </a:r>
            <a:r>
              <a:rPr lang="el-GR" sz="2000" dirty="0" smtClean="0"/>
              <a:t>(</a:t>
            </a:r>
            <a:r>
              <a:rPr lang="en-US" sz="2000" dirty="0" smtClean="0"/>
              <a:t>Driver &amp; Oldham, 1986)</a:t>
            </a:r>
            <a:endParaRPr lang="el-GR" sz="2000" dirty="0" smtClean="0"/>
          </a:p>
          <a:p>
            <a:pPr marL="914400" lvl="1" indent="-457200">
              <a:buFont typeface="Arial" panose="020B0604020202020204" pitchFamily="34" charset="0"/>
              <a:buChar char="•"/>
            </a:pPr>
            <a:endParaRPr lang="el-GR" sz="3200" dirty="0"/>
          </a:p>
          <a:p>
            <a:pPr marL="914400" lvl="1" indent="-457200">
              <a:buFont typeface="Arial" panose="020B0604020202020204" pitchFamily="34" charset="0"/>
              <a:buChar char="•"/>
            </a:pPr>
            <a:r>
              <a:rPr lang="el-GR" sz="3200" dirty="0" smtClean="0"/>
              <a:t>Μείωση αντιστάσεων στην εννοιολογική αλλαγή και μεταβολή της στάσης</a:t>
            </a:r>
          </a:p>
          <a:p>
            <a:pPr lvl="1"/>
            <a:r>
              <a:rPr lang="el-GR" sz="3200" dirty="0" smtClean="0"/>
              <a:t> </a:t>
            </a:r>
          </a:p>
          <a:p>
            <a:pPr marL="914400" lvl="1" indent="-457200">
              <a:buFont typeface="Arial" panose="020B0604020202020204" pitchFamily="34" charset="0"/>
              <a:buChar char="•"/>
            </a:pPr>
            <a:r>
              <a:rPr lang="el-GR" sz="3200" dirty="0" smtClean="0"/>
              <a:t>Αφετηρία: Υπάρχουν εναλλακτικές ιδέες και στους συγκεκριμένους μαθητές</a:t>
            </a:r>
          </a:p>
          <a:p>
            <a:pPr lvl="1"/>
            <a:endParaRPr lang="el-GR" sz="3200" dirty="0"/>
          </a:p>
        </p:txBody>
      </p:sp>
    </p:spTree>
    <p:extLst>
      <p:ext uri="{BB962C8B-B14F-4D97-AF65-F5344CB8AC3E}">
        <p14:creationId xmlns:p14="http://schemas.microsoft.com/office/powerpoint/2010/main" val="7573447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smtClean="0"/>
              <a:t>7. Κινηματική – Η προσπάθεια του υλικού</a:t>
            </a:r>
            <a:endParaRPr lang="el-GR" sz="3600" b="1" dirty="0">
              <a:solidFill>
                <a:srgbClr val="FF0000"/>
              </a:solidFill>
            </a:endParaRPr>
          </a:p>
        </p:txBody>
      </p:sp>
      <p:sp>
        <p:nvSpPr>
          <p:cNvPr id="4" name="9 - Ορθογώνιο"/>
          <p:cNvSpPr/>
          <p:nvPr/>
        </p:nvSpPr>
        <p:spPr>
          <a:xfrm>
            <a:off x="504257" y="1091634"/>
            <a:ext cx="8622299" cy="6001643"/>
          </a:xfrm>
          <a:prstGeom prst="rect">
            <a:avLst/>
          </a:prstGeom>
        </p:spPr>
        <p:txBody>
          <a:bodyPr wrap="square">
            <a:spAutoFit/>
          </a:bodyPr>
          <a:lstStyle/>
          <a:p>
            <a:pPr marL="914400" lvl="1" indent="-457200">
              <a:buFont typeface="Arial" panose="020B0604020202020204" pitchFamily="34" charset="0"/>
              <a:buChar char="•"/>
            </a:pPr>
            <a:endParaRPr lang="el-GR" sz="3200" dirty="0" smtClean="0"/>
          </a:p>
          <a:p>
            <a:pPr marL="914400" lvl="1" indent="-457200">
              <a:buFont typeface="Arial" panose="020B0604020202020204" pitchFamily="34" charset="0"/>
              <a:buChar char="•"/>
            </a:pPr>
            <a:r>
              <a:rPr lang="el-GR" sz="3200" dirty="0" smtClean="0"/>
              <a:t>Το υλικό αποσπά την προσοχή και το ενδιαφέρον</a:t>
            </a:r>
          </a:p>
          <a:p>
            <a:pPr marL="914400" lvl="1" indent="-457200">
              <a:buFont typeface="Arial" panose="020B0604020202020204" pitchFamily="34" charset="0"/>
              <a:buChar char="•"/>
            </a:pPr>
            <a:r>
              <a:rPr lang="el-GR" sz="3200" dirty="0" smtClean="0"/>
              <a:t>Φάση προσανατολισμού</a:t>
            </a:r>
          </a:p>
          <a:p>
            <a:pPr marL="914400" lvl="1" indent="-457200">
              <a:buFont typeface="Arial" panose="020B0604020202020204" pitchFamily="34" charset="0"/>
              <a:buChar char="•"/>
            </a:pPr>
            <a:r>
              <a:rPr lang="el-GR" sz="3200" dirty="0" smtClean="0"/>
              <a:t>Φάση ανάδειξης ιδεών</a:t>
            </a:r>
          </a:p>
          <a:p>
            <a:pPr marL="914400" lvl="1" indent="-457200">
              <a:buFont typeface="Arial" panose="020B0604020202020204" pitchFamily="34" charset="0"/>
              <a:buChar char="•"/>
            </a:pPr>
            <a:r>
              <a:rPr lang="el-GR" sz="3200" dirty="0" smtClean="0"/>
              <a:t>Εσωτερική αναζήτηση και σύγκρουση</a:t>
            </a:r>
          </a:p>
          <a:p>
            <a:pPr marL="914400" lvl="1" indent="-457200">
              <a:buFont typeface="Arial" panose="020B0604020202020204" pitchFamily="34" charset="0"/>
              <a:buChar char="•"/>
            </a:pPr>
            <a:r>
              <a:rPr lang="el-GR" sz="3200" dirty="0" smtClean="0"/>
              <a:t>Αλλαγή στάσης</a:t>
            </a:r>
          </a:p>
          <a:p>
            <a:pPr marL="914400" lvl="1" indent="-457200">
              <a:buFont typeface="Arial" panose="020B0604020202020204" pitchFamily="34" charset="0"/>
              <a:buChar char="•"/>
            </a:pPr>
            <a:r>
              <a:rPr lang="el-GR" sz="3200" dirty="0" smtClean="0"/>
              <a:t>Φάση αναδόμησης ιδεών</a:t>
            </a:r>
          </a:p>
          <a:p>
            <a:pPr marL="914400" lvl="1" indent="-457200">
              <a:buFont typeface="Arial" panose="020B0604020202020204" pitchFamily="34" charset="0"/>
              <a:buChar char="•"/>
            </a:pPr>
            <a:r>
              <a:rPr lang="el-GR" sz="3200" dirty="0" smtClean="0"/>
              <a:t>Φάση εφαρμογής</a:t>
            </a:r>
          </a:p>
          <a:p>
            <a:pPr marL="914400" lvl="1" indent="-457200">
              <a:buFont typeface="Arial" panose="020B0604020202020204" pitchFamily="34" charset="0"/>
              <a:buChar char="•"/>
            </a:pPr>
            <a:r>
              <a:rPr lang="el-GR" sz="3200" dirty="0" smtClean="0"/>
              <a:t>Φάση ανασκόπησης</a:t>
            </a:r>
          </a:p>
          <a:p>
            <a:pPr marL="914400" lvl="1" indent="-457200">
              <a:buFont typeface="Arial" panose="020B0604020202020204" pitchFamily="34" charset="0"/>
              <a:buChar char="•"/>
            </a:pPr>
            <a:endParaRPr lang="el-GR" sz="3200" dirty="0" smtClean="0"/>
          </a:p>
          <a:p>
            <a:pPr marL="914400" lvl="1" indent="-457200">
              <a:buFont typeface="Arial" panose="020B0604020202020204" pitchFamily="34" charset="0"/>
              <a:buChar char="•"/>
            </a:pPr>
            <a:endParaRPr lang="el-GR" sz="3200" dirty="0"/>
          </a:p>
        </p:txBody>
      </p:sp>
    </p:spTree>
    <p:extLst>
      <p:ext uri="{BB962C8B-B14F-4D97-AF65-F5344CB8AC3E}">
        <p14:creationId xmlns:p14="http://schemas.microsoft.com/office/powerpoint/2010/main" val="23027830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smtClean="0"/>
              <a:t>Το υλικό</a:t>
            </a:r>
            <a:endParaRPr lang="el-GR" sz="3600" b="1" dirty="0">
              <a:solidFill>
                <a:srgbClr val="FF0000"/>
              </a:solidFill>
            </a:endParaRPr>
          </a:p>
        </p:txBody>
      </p:sp>
      <p:sp>
        <p:nvSpPr>
          <p:cNvPr id="4" name="9 - Ορθογώνιο"/>
          <p:cNvSpPr/>
          <p:nvPr/>
        </p:nvSpPr>
        <p:spPr>
          <a:xfrm>
            <a:off x="527989" y="2996952"/>
            <a:ext cx="8622299" cy="1569660"/>
          </a:xfrm>
          <a:prstGeom prst="rect">
            <a:avLst/>
          </a:prstGeom>
        </p:spPr>
        <p:txBody>
          <a:bodyPr wrap="square">
            <a:spAutoFit/>
          </a:bodyPr>
          <a:lstStyle/>
          <a:p>
            <a:pPr marL="914400" lvl="1" indent="-457200">
              <a:buFont typeface="Arial" panose="020B0604020202020204" pitchFamily="34" charset="0"/>
              <a:buChar char="•"/>
            </a:pPr>
            <a:endParaRPr lang="el-GR" sz="3200" dirty="0" smtClean="0"/>
          </a:p>
          <a:p>
            <a:pPr lvl="1"/>
            <a:r>
              <a:rPr lang="el-GR" sz="3200" dirty="0" smtClean="0"/>
              <a:t>Σύνδεση με το </a:t>
            </a:r>
            <a:r>
              <a:rPr lang="en-US" sz="3200" dirty="0" err="1" smtClean="0"/>
              <a:t>Chamilo</a:t>
            </a:r>
            <a:endParaRPr lang="el-GR" sz="3200" dirty="0" smtClean="0"/>
          </a:p>
          <a:p>
            <a:pPr marL="914400" lvl="1" indent="-457200">
              <a:buFont typeface="Arial" panose="020B0604020202020204" pitchFamily="34" charset="0"/>
              <a:buChar char="•"/>
            </a:pPr>
            <a:endParaRPr lang="el-GR" sz="3200" dirty="0"/>
          </a:p>
        </p:txBody>
      </p:sp>
    </p:spTree>
    <p:extLst>
      <p:ext uri="{BB962C8B-B14F-4D97-AF65-F5344CB8AC3E}">
        <p14:creationId xmlns:p14="http://schemas.microsoft.com/office/powerpoint/2010/main" val="37991434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8</a:t>
            </a:r>
            <a:r>
              <a:rPr lang="el-GR" sz="3600" dirty="0" smtClean="0"/>
              <a:t>. </a:t>
            </a:r>
            <a:r>
              <a:rPr lang="el-GR" sz="3600" dirty="0"/>
              <a:t>Μεθοδολογία </a:t>
            </a:r>
            <a:r>
              <a:rPr lang="el-GR" sz="3600" dirty="0" smtClean="0"/>
              <a:t>της έρευνας</a:t>
            </a:r>
            <a:endParaRPr lang="el-GR" sz="4000" b="1" dirty="0"/>
          </a:p>
        </p:txBody>
      </p:sp>
      <p:sp>
        <p:nvSpPr>
          <p:cNvPr id="4" name="9 - Ορθογώνιο"/>
          <p:cNvSpPr/>
          <p:nvPr/>
        </p:nvSpPr>
        <p:spPr>
          <a:xfrm>
            <a:off x="622312" y="1224744"/>
            <a:ext cx="8291872" cy="5016758"/>
          </a:xfrm>
          <a:prstGeom prst="rect">
            <a:avLst/>
          </a:prstGeom>
        </p:spPr>
        <p:txBody>
          <a:bodyPr wrap="square">
            <a:spAutoFit/>
          </a:bodyPr>
          <a:lstStyle/>
          <a:p>
            <a:endParaRPr lang="el-GR" sz="3200" dirty="0" smtClean="0"/>
          </a:p>
          <a:p>
            <a:pPr marL="457200" indent="-457200">
              <a:buFont typeface="Arial" panose="020B0604020202020204" pitchFamily="34" charset="0"/>
              <a:buChar char="•"/>
            </a:pPr>
            <a:r>
              <a:rPr lang="el-GR" sz="3200" dirty="0" smtClean="0"/>
              <a:t>Βιβλιογραφική ανασκόπηση παρόμοιων ερευνών για την ανίχνευση του βαθμού ικανοποίησης μαθητευομένων σε περιβάλλον </a:t>
            </a:r>
            <a:r>
              <a:rPr lang="el-GR" sz="3200" dirty="0" err="1" smtClean="0"/>
              <a:t>ΕξΑΕ</a:t>
            </a:r>
            <a:endParaRPr lang="el-GR" sz="3200" dirty="0" smtClean="0"/>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Πλήθος μαθητών που έλαβαν μέρος στη διαδικασία: </a:t>
            </a:r>
            <a:r>
              <a:rPr lang="el-GR" sz="3200" b="1" dirty="0" smtClean="0"/>
              <a:t>40</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endParaRPr lang="el-GR" sz="3200" dirty="0"/>
          </a:p>
        </p:txBody>
      </p:sp>
    </p:spTree>
    <p:extLst>
      <p:ext uri="{BB962C8B-B14F-4D97-AF65-F5344CB8AC3E}">
        <p14:creationId xmlns:p14="http://schemas.microsoft.com/office/powerpoint/2010/main" val="68794408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8</a:t>
            </a:r>
            <a:r>
              <a:rPr lang="el-GR" sz="3600" dirty="0" smtClean="0"/>
              <a:t>. </a:t>
            </a:r>
            <a:r>
              <a:rPr lang="el-GR" sz="3600" dirty="0"/>
              <a:t>Μεθοδολογία </a:t>
            </a:r>
            <a:r>
              <a:rPr lang="el-GR" sz="3600" dirty="0" smtClean="0"/>
              <a:t>της έρευνας</a:t>
            </a:r>
            <a:endParaRPr lang="el-GR" sz="4000" b="1" dirty="0"/>
          </a:p>
        </p:txBody>
      </p:sp>
      <p:graphicFrame>
        <p:nvGraphicFramePr>
          <p:cNvPr id="3" name="Διάγραμμα 2"/>
          <p:cNvGraphicFramePr/>
          <p:nvPr>
            <p:extLst>
              <p:ext uri="{D42A27DB-BD31-4B8C-83A1-F6EECF244321}">
                <p14:modId xmlns:p14="http://schemas.microsoft.com/office/powerpoint/2010/main" val="2522931842"/>
              </p:ext>
            </p:extLst>
          </p:nvPr>
        </p:nvGraphicFramePr>
        <p:xfrm>
          <a:off x="611560" y="1397000"/>
          <a:ext cx="8352928" cy="49843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2052686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8</a:t>
            </a:r>
            <a:r>
              <a:rPr lang="el-GR" sz="3600" dirty="0" smtClean="0"/>
              <a:t>. </a:t>
            </a:r>
            <a:r>
              <a:rPr lang="el-GR" sz="3600" dirty="0"/>
              <a:t>Μεθοδολογία </a:t>
            </a:r>
            <a:r>
              <a:rPr lang="el-GR" sz="3600" dirty="0" smtClean="0"/>
              <a:t>της έρευνας</a:t>
            </a:r>
            <a:endParaRPr lang="el-GR" sz="4000" b="1" dirty="0"/>
          </a:p>
        </p:txBody>
      </p:sp>
      <p:graphicFrame>
        <p:nvGraphicFramePr>
          <p:cNvPr id="5" name="Διάγραμμα 4"/>
          <p:cNvGraphicFramePr/>
          <p:nvPr>
            <p:extLst>
              <p:ext uri="{D42A27DB-BD31-4B8C-83A1-F6EECF244321}">
                <p14:modId xmlns:p14="http://schemas.microsoft.com/office/powerpoint/2010/main" val="64415497"/>
              </p:ext>
            </p:extLst>
          </p:nvPr>
        </p:nvGraphicFramePr>
        <p:xfrm>
          <a:off x="611560" y="1268760"/>
          <a:ext cx="8376592" cy="51125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p:cNvSpPr txBox="1"/>
          <p:nvPr/>
        </p:nvSpPr>
        <p:spPr>
          <a:xfrm>
            <a:off x="6513377" y="1196752"/>
            <a:ext cx="2376264" cy="461665"/>
          </a:xfrm>
          <a:prstGeom prst="rect">
            <a:avLst/>
          </a:prstGeom>
          <a:gradFill>
            <a:lin ang="5400000" scaled="0"/>
          </a:gradFill>
        </p:spPr>
        <p:style>
          <a:lnRef idx="0">
            <a:schemeClr val="accent2"/>
          </a:lnRef>
          <a:fillRef idx="3">
            <a:schemeClr val="accent2"/>
          </a:fillRef>
          <a:effectRef idx="3">
            <a:schemeClr val="accent2"/>
          </a:effectRef>
          <a:fontRef idx="minor">
            <a:schemeClr val="lt1"/>
          </a:fontRef>
        </p:style>
        <p:txBody>
          <a:bodyPr wrap="square" rtlCol="0">
            <a:spAutoFit/>
          </a:bodyPr>
          <a:lstStyle/>
          <a:p>
            <a:r>
              <a:rPr lang="el-GR" dirty="0" smtClean="0"/>
              <a:t>Θεματικοί άξονες</a:t>
            </a:r>
            <a:endParaRPr lang="el-GR" dirty="0"/>
          </a:p>
        </p:txBody>
      </p:sp>
    </p:spTree>
    <p:extLst>
      <p:ext uri="{BB962C8B-B14F-4D97-AF65-F5344CB8AC3E}">
        <p14:creationId xmlns:p14="http://schemas.microsoft.com/office/powerpoint/2010/main" val="34885214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2420888"/>
            <a:ext cx="6858000" cy="2387600"/>
          </a:xfrm>
        </p:spPr>
        <p:txBody>
          <a:bodyPr>
            <a:normAutofit fontScale="90000"/>
          </a:bodyPr>
          <a:lstStyle/>
          <a:p>
            <a:r>
              <a:rPr lang="el-GR" dirty="0" smtClean="0"/>
              <a:t>Παρουσίαση των αποτελεσμάτων της έρευνας</a:t>
            </a:r>
            <a:endParaRPr lang="el-GR" dirty="0"/>
          </a:p>
        </p:txBody>
      </p:sp>
    </p:spTree>
    <p:extLst>
      <p:ext uri="{BB962C8B-B14F-4D97-AF65-F5344CB8AC3E}">
        <p14:creationId xmlns:p14="http://schemas.microsoft.com/office/powerpoint/2010/main" val="25759709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576064"/>
          </a:xfrm>
        </p:spPr>
        <p:txBody>
          <a:bodyPr>
            <a:noAutofit/>
          </a:bodyPr>
          <a:lstStyle/>
          <a:p>
            <a:r>
              <a:rPr lang="el-GR" sz="3600" dirty="0"/>
              <a:t>2. Συνεισφορά της </a:t>
            </a:r>
            <a:r>
              <a:rPr lang="el-GR" sz="3600" dirty="0" smtClean="0"/>
              <a:t>διπλωματικής</a:t>
            </a:r>
            <a:endParaRPr lang="el-GR" sz="3600" b="1" dirty="0"/>
          </a:p>
        </p:txBody>
      </p:sp>
      <p:sp>
        <p:nvSpPr>
          <p:cNvPr id="4" name="TextBox 3"/>
          <p:cNvSpPr txBox="1"/>
          <p:nvPr/>
        </p:nvSpPr>
        <p:spPr>
          <a:xfrm>
            <a:off x="683568" y="2132856"/>
            <a:ext cx="7920880" cy="1569660"/>
          </a:xfrm>
          <a:prstGeom prst="rect">
            <a:avLst/>
          </a:prstGeom>
          <a:noFill/>
        </p:spPr>
        <p:txBody>
          <a:bodyPr wrap="square" rtlCol="0">
            <a:spAutoFit/>
          </a:bodyPr>
          <a:lstStyle/>
          <a:p>
            <a:pPr lvl="0"/>
            <a:r>
              <a:rPr lang="el-GR" sz="3200" dirty="0"/>
              <a:t>Εφαρμογή του υλικού στους μαθητές του ΓΕΛ </a:t>
            </a:r>
            <a:r>
              <a:rPr lang="el-GR" sz="3200" dirty="0" err="1"/>
              <a:t>Αλικιανού</a:t>
            </a:r>
            <a:r>
              <a:rPr lang="el-GR" sz="3200" dirty="0"/>
              <a:t> στο τέλος του σχολικού έτους 2018-19 για </a:t>
            </a:r>
            <a:r>
              <a:rPr lang="el-GR" sz="3200" dirty="0" smtClean="0"/>
              <a:t>επανάληψη</a:t>
            </a:r>
            <a:endParaRPr lang="el-GR" dirty="0"/>
          </a:p>
        </p:txBody>
      </p:sp>
    </p:spTree>
    <p:extLst>
      <p:ext uri="{BB962C8B-B14F-4D97-AF65-F5344CB8AC3E}">
        <p14:creationId xmlns:p14="http://schemas.microsoft.com/office/powerpoint/2010/main" val="279099292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75656" y="620688"/>
            <a:ext cx="6696744" cy="576064"/>
          </a:xfrm>
        </p:spPr>
        <p:txBody>
          <a:bodyPr>
            <a:noAutofit/>
          </a:bodyPr>
          <a:lstStyle/>
          <a:p>
            <a:r>
              <a:rPr lang="el-GR" sz="4000" dirty="0"/>
              <a:t>1</a:t>
            </a:r>
            <a:r>
              <a:rPr lang="el-GR" sz="4000" baseline="30000" dirty="0"/>
              <a:t>ος</a:t>
            </a:r>
            <a:r>
              <a:rPr lang="el-GR" sz="4000" dirty="0"/>
              <a:t> Θεματικός </a:t>
            </a:r>
            <a:r>
              <a:rPr lang="el-GR" sz="4000" dirty="0" smtClean="0"/>
              <a:t>άξονας</a:t>
            </a:r>
            <a:endParaRPr lang="el-GR" sz="4000" b="1" dirty="0"/>
          </a:p>
        </p:txBody>
      </p:sp>
      <p:graphicFrame>
        <p:nvGraphicFramePr>
          <p:cNvPr id="5" name="Γράφημα 4"/>
          <p:cNvGraphicFramePr>
            <a:graphicFrameLocks/>
          </p:cNvGraphicFramePr>
          <p:nvPr>
            <p:extLst>
              <p:ext uri="{D42A27DB-BD31-4B8C-83A1-F6EECF244321}">
                <p14:modId xmlns:p14="http://schemas.microsoft.com/office/powerpoint/2010/main" val="3328646823"/>
              </p:ext>
            </p:extLst>
          </p:nvPr>
        </p:nvGraphicFramePr>
        <p:xfrm>
          <a:off x="1259632" y="2057400"/>
          <a:ext cx="6552728" cy="439593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3509598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3648" y="692696"/>
            <a:ext cx="7776864" cy="576064"/>
          </a:xfrm>
        </p:spPr>
        <p:txBody>
          <a:bodyPr>
            <a:noAutofit/>
          </a:bodyPr>
          <a:lstStyle/>
          <a:p>
            <a:r>
              <a:rPr lang="el-GR" sz="4000" dirty="0" smtClean="0"/>
              <a:t>2</a:t>
            </a:r>
            <a:r>
              <a:rPr lang="el-GR" sz="4000" baseline="30000" dirty="0" smtClean="0"/>
              <a:t>ος</a:t>
            </a:r>
            <a:r>
              <a:rPr lang="el-GR" sz="4000" dirty="0" smtClean="0"/>
              <a:t> </a:t>
            </a:r>
            <a:r>
              <a:rPr lang="el-GR" sz="4000" dirty="0"/>
              <a:t>Θεματικός </a:t>
            </a:r>
            <a:r>
              <a:rPr lang="el-GR" sz="4000" dirty="0" smtClean="0"/>
              <a:t>άξονας</a:t>
            </a:r>
            <a:endParaRPr lang="el-GR" sz="4000" b="1" dirty="0"/>
          </a:p>
        </p:txBody>
      </p:sp>
      <p:sp>
        <p:nvSpPr>
          <p:cNvPr id="4" name="9 - Ορθογώνιο"/>
          <p:cNvSpPr/>
          <p:nvPr/>
        </p:nvSpPr>
        <p:spPr>
          <a:xfrm>
            <a:off x="395536" y="1340768"/>
            <a:ext cx="8856984" cy="4524315"/>
          </a:xfrm>
          <a:prstGeom prst="rect">
            <a:avLst/>
          </a:prstGeom>
        </p:spPr>
        <p:txBody>
          <a:bodyPr wrap="square">
            <a:spAutoFit/>
          </a:bodyPr>
          <a:lstStyle/>
          <a:p>
            <a:pPr marL="457200" indent="-457200">
              <a:buFont typeface="Arial" panose="020B0604020202020204" pitchFamily="34" charset="0"/>
              <a:buChar char="•"/>
            </a:pPr>
            <a:r>
              <a:rPr lang="el-GR" sz="3200" dirty="0" smtClean="0"/>
              <a:t>Αναμενόμενος εβδομαδιαίος χρόνος εργασίας πριν την παρακολούθηση 2,2</a:t>
            </a:r>
            <a:r>
              <a:rPr lang="en-US" sz="3200" dirty="0"/>
              <a:t> </a:t>
            </a:r>
            <a:r>
              <a:rPr lang="el-GR" sz="3200" dirty="0" smtClean="0"/>
              <a:t>ώρες</a:t>
            </a:r>
          </a:p>
          <a:p>
            <a:endParaRPr lang="el-GR" sz="3200" dirty="0"/>
          </a:p>
          <a:p>
            <a:pPr marL="457200" indent="-457200">
              <a:buFont typeface="Arial" panose="020B0604020202020204" pitchFamily="34" charset="0"/>
              <a:buChar char="•"/>
            </a:pPr>
            <a:r>
              <a:rPr lang="el-GR" sz="3200" dirty="0" smtClean="0"/>
              <a:t>Πραγματικός χρόνος εργασίας 2,25 ώρες</a:t>
            </a:r>
          </a:p>
          <a:p>
            <a:endParaRPr lang="el-GR" sz="3200" dirty="0"/>
          </a:p>
          <a:p>
            <a:pPr marL="457200" indent="-457200">
              <a:buFont typeface="Arial" panose="020B0604020202020204" pitchFamily="34" charset="0"/>
              <a:buChar char="•"/>
            </a:pPr>
            <a:r>
              <a:rPr lang="el-GR" sz="3200" dirty="0" smtClean="0"/>
              <a:t>Η μελέτη του υλικού απαιτεί στην πραγματικότητα εβδομαδιαίως 2-3 ώρες εργασίας</a:t>
            </a:r>
          </a:p>
          <a:p>
            <a:r>
              <a:rPr lang="el-GR" sz="3200" dirty="0" smtClean="0"/>
              <a:t> </a:t>
            </a:r>
          </a:p>
          <a:p>
            <a:pPr marL="457200" indent="-457200">
              <a:buFont typeface="Arial" panose="020B0604020202020204" pitchFamily="34" charset="0"/>
              <a:buChar char="•"/>
            </a:pPr>
            <a:r>
              <a:rPr lang="el-GR" sz="3200" dirty="0" smtClean="0"/>
              <a:t>Ταύτιση σημαίνει επιτυχία του υλικού</a:t>
            </a:r>
            <a:endParaRPr lang="el-GR" sz="3200" dirty="0"/>
          </a:p>
        </p:txBody>
      </p:sp>
    </p:spTree>
    <p:extLst>
      <p:ext uri="{BB962C8B-B14F-4D97-AF65-F5344CB8AC3E}">
        <p14:creationId xmlns:p14="http://schemas.microsoft.com/office/powerpoint/2010/main" val="42963448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75656" y="692696"/>
            <a:ext cx="7776864" cy="576064"/>
          </a:xfrm>
        </p:spPr>
        <p:txBody>
          <a:bodyPr>
            <a:noAutofit/>
          </a:bodyPr>
          <a:lstStyle/>
          <a:p>
            <a:r>
              <a:rPr lang="el-GR" sz="4000" dirty="0"/>
              <a:t>3</a:t>
            </a:r>
            <a:r>
              <a:rPr lang="el-GR" sz="4000" baseline="30000" dirty="0"/>
              <a:t>ος</a:t>
            </a:r>
            <a:r>
              <a:rPr lang="el-GR" sz="4000" dirty="0"/>
              <a:t> Θεματικός </a:t>
            </a:r>
            <a:r>
              <a:rPr lang="el-GR" sz="4000" dirty="0" smtClean="0"/>
              <a:t>άξονας</a:t>
            </a:r>
            <a:endParaRPr lang="el-GR" dirty="0"/>
          </a:p>
        </p:txBody>
      </p:sp>
      <p:graphicFrame>
        <p:nvGraphicFramePr>
          <p:cNvPr id="3" name="Πίνακας 2"/>
          <p:cNvGraphicFramePr>
            <a:graphicFrameLocks noGrp="1"/>
          </p:cNvGraphicFramePr>
          <p:nvPr>
            <p:extLst>
              <p:ext uri="{D42A27DB-BD31-4B8C-83A1-F6EECF244321}">
                <p14:modId xmlns:p14="http://schemas.microsoft.com/office/powerpoint/2010/main" val="1019363964"/>
              </p:ext>
            </p:extLst>
          </p:nvPr>
        </p:nvGraphicFramePr>
        <p:xfrm>
          <a:off x="611561" y="1412776"/>
          <a:ext cx="8424934" cy="4959840"/>
        </p:xfrm>
        <a:graphic>
          <a:graphicData uri="http://schemas.openxmlformats.org/drawingml/2006/table">
            <a:tbl>
              <a:tblPr firstRow="1" firstCol="1" bandRow="1">
                <a:tableStyleId>{5C22544A-7EE6-4342-B048-85BDC9FD1C3A}</a:tableStyleId>
              </a:tblPr>
              <a:tblGrid>
                <a:gridCol w="3925375"/>
                <a:gridCol w="895021"/>
                <a:gridCol w="796227"/>
                <a:gridCol w="1008112"/>
                <a:gridCol w="864096"/>
                <a:gridCol w="936103"/>
              </a:tblGrid>
              <a:tr h="702487">
                <a:tc>
                  <a:txBody>
                    <a:bodyPr/>
                    <a:lstStyle/>
                    <a:p>
                      <a:pPr algn="ctr">
                        <a:lnSpc>
                          <a:spcPct val="115000"/>
                        </a:lnSpc>
                        <a:spcAft>
                          <a:spcPts val="0"/>
                        </a:spcAft>
                      </a:pPr>
                      <a:r>
                        <a:rPr lang="el-GR" sz="2000" dirty="0">
                          <a:effectLst/>
                        </a:rPr>
                        <a:t>Δηλώσεις 3</a:t>
                      </a:r>
                      <a:r>
                        <a:rPr lang="el-GR" sz="2000" baseline="30000" dirty="0">
                          <a:effectLst/>
                        </a:rPr>
                        <a:t>ου</a:t>
                      </a:r>
                      <a:r>
                        <a:rPr lang="el-GR" sz="2000" dirty="0">
                          <a:effectLst/>
                        </a:rPr>
                        <a:t> θεματικού άξονα</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dirty="0">
                          <a:effectLst/>
                        </a:rPr>
                        <a:t>Πολύ συχνά</a:t>
                      </a:r>
                      <a:endParaRPr lang="el-G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dirty="0">
                          <a:effectLst/>
                        </a:rPr>
                        <a:t>Συχνά</a:t>
                      </a:r>
                      <a:endParaRPr lang="el-G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dirty="0">
                          <a:effectLst/>
                        </a:rPr>
                        <a:t>Κάποιες φορές</a:t>
                      </a:r>
                      <a:endParaRPr lang="el-G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dirty="0">
                          <a:effectLst/>
                        </a:rPr>
                        <a:t>Σπάνια</a:t>
                      </a:r>
                      <a:endParaRPr lang="el-G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dirty="0">
                          <a:effectLst/>
                        </a:rPr>
                        <a:t>Πολύ σπάνια</a:t>
                      </a:r>
                      <a:endParaRPr lang="el-GR" sz="1800" dirty="0">
                        <a:effectLst/>
                        <a:latin typeface="Calibri"/>
                        <a:ea typeface="Calibri"/>
                        <a:cs typeface="Times New Roman"/>
                      </a:endParaRPr>
                    </a:p>
                  </a:txBody>
                  <a:tcPr marL="68580" marR="68580" marT="0" marB="0" anchor="ctr"/>
                </a:tc>
              </a:tr>
              <a:tr h="1064338">
                <a:tc>
                  <a:txBody>
                    <a:bodyPr/>
                    <a:lstStyle/>
                    <a:p>
                      <a:pPr algn="ctr">
                        <a:lnSpc>
                          <a:spcPct val="115000"/>
                        </a:lnSpc>
                        <a:spcAft>
                          <a:spcPts val="0"/>
                        </a:spcAft>
                      </a:pPr>
                      <a:r>
                        <a:rPr lang="el-GR" sz="1800" b="1" i="0" u="none" strike="noStrike" kern="1200" baseline="0" dirty="0" smtClean="0">
                          <a:solidFill>
                            <a:schemeClr val="lt1"/>
                          </a:solidFill>
                          <a:latin typeface="+mn-lt"/>
                          <a:ea typeface="+mn-ea"/>
                          <a:cs typeface="+mn-cs"/>
                        </a:rPr>
                        <a:t>Το χρονοδιάγραμμα με βοηθά να οργανώσω τη μελέτη μου </a:t>
                      </a:r>
                      <a:endParaRPr lang="el-GR" sz="1800" b="1"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dirty="0" smtClean="0">
                          <a:effectLst/>
                          <a:latin typeface="Calibri"/>
                          <a:ea typeface="Calibri"/>
                          <a:cs typeface="Times New Roman"/>
                        </a:rPr>
                        <a:t> 5 (12,5%)</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dirty="0" smtClean="0">
                          <a:effectLst/>
                          <a:latin typeface="Calibri"/>
                          <a:ea typeface="Calibri"/>
                          <a:cs typeface="Times New Roman"/>
                        </a:rPr>
                        <a:t>20 (50%)</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dirty="0" smtClean="0">
                          <a:effectLst/>
                          <a:latin typeface="Calibri"/>
                          <a:ea typeface="Calibri"/>
                          <a:cs typeface="Times New Roman"/>
                        </a:rPr>
                        <a:t>11 (27,5%)</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dirty="0" smtClean="0">
                          <a:effectLst/>
                          <a:latin typeface="Calibri"/>
                          <a:ea typeface="Calibri"/>
                          <a:cs typeface="Times New Roman"/>
                        </a:rPr>
                        <a:t> 1 (2,5%)</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dirty="0" smtClean="0">
                          <a:effectLst/>
                          <a:latin typeface="Calibri"/>
                          <a:ea typeface="Calibri"/>
                          <a:cs typeface="Times New Roman"/>
                        </a:rPr>
                        <a:t>3 (7,5%)</a:t>
                      </a:r>
                      <a:endParaRPr lang="el-GR" sz="1600" dirty="0">
                        <a:effectLst/>
                        <a:latin typeface="Calibri"/>
                        <a:ea typeface="Calibri"/>
                        <a:cs typeface="Times New Roman"/>
                      </a:endParaRPr>
                    </a:p>
                  </a:txBody>
                  <a:tcPr marL="68580" marR="68580" marT="0" marB="0" anchor="ctr"/>
                </a:tc>
              </a:tr>
              <a:tr h="1064338">
                <a:tc>
                  <a:txBody>
                    <a:bodyPr/>
                    <a:lstStyle/>
                    <a:p>
                      <a:pPr algn="ctr">
                        <a:lnSpc>
                          <a:spcPct val="115000"/>
                        </a:lnSpc>
                        <a:spcAft>
                          <a:spcPts val="0"/>
                        </a:spcAft>
                      </a:pPr>
                      <a:r>
                        <a:rPr lang="el-GR" sz="1800" dirty="0">
                          <a:effectLst/>
                        </a:rPr>
                        <a:t>Κατάφερα να τηρήσω το χρονοδιάγραμμα κατά τη διάρκεια της </a:t>
                      </a:r>
                      <a:r>
                        <a:rPr lang="el-GR" sz="1800" dirty="0" smtClean="0">
                          <a:effectLst/>
                        </a:rPr>
                        <a:t>μελέτης </a:t>
                      </a:r>
                      <a:r>
                        <a:rPr lang="el-GR" sz="1800" dirty="0">
                          <a:effectLst/>
                        </a:rPr>
                        <a:t>μου</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7 (17,5%)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10 (25%)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dirty="0">
                          <a:effectLst/>
                        </a:rPr>
                        <a:t>17 (42%)</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5 (12,5)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dirty="0" smtClean="0">
                          <a:effectLst/>
                        </a:rPr>
                        <a:t>1 (2,5</a:t>
                      </a:r>
                      <a:r>
                        <a:rPr lang="el-GR" sz="1600" dirty="0">
                          <a:effectLst/>
                        </a:rPr>
                        <a:t>%)</a:t>
                      </a:r>
                      <a:endParaRPr lang="el-GR" sz="1600" dirty="0">
                        <a:effectLst/>
                        <a:latin typeface="Calibri"/>
                        <a:ea typeface="Calibri"/>
                        <a:cs typeface="Times New Roman"/>
                      </a:endParaRPr>
                    </a:p>
                  </a:txBody>
                  <a:tcPr marL="68580" marR="68580" marT="0" marB="0" anchor="ctr"/>
                </a:tc>
              </a:tr>
              <a:tr h="702487">
                <a:tc>
                  <a:txBody>
                    <a:bodyPr/>
                    <a:lstStyle/>
                    <a:p>
                      <a:pPr algn="ctr">
                        <a:lnSpc>
                          <a:spcPct val="115000"/>
                        </a:lnSpc>
                        <a:spcAft>
                          <a:spcPts val="0"/>
                        </a:spcAft>
                      </a:pPr>
                      <a:r>
                        <a:rPr lang="el-GR" sz="1800" dirty="0">
                          <a:effectLst/>
                        </a:rPr>
                        <a:t>Κατάφερα να ανταποκριθώ στις ημερομηνίες παράδοσης των εργασιών</a:t>
                      </a:r>
                      <a:endParaRPr lang="el-G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12 (30%)</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13 (32%)</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dirty="0">
                          <a:effectLst/>
                        </a:rPr>
                        <a:t>9 (22,5%)</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6 (15%)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dirty="0">
                          <a:effectLst/>
                        </a:rPr>
                        <a:t>-</a:t>
                      </a:r>
                      <a:endParaRPr lang="el-GR" sz="1600" dirty="0">
                        <a:effectLst/>
                        <a:latin typeface="Calibri"/>
                        <a:ea typeface="Calibri"/>
                        <a:cs typeface="Times New Roman"/>
                      </a:endParaRPr>
                    </a:p>
                  </a:txBody>
                  <a:tcPr marL="68580" marR="68580" marT="0" marB="0" anchor="ctr"/>
                </a:tc>
              </a:tr>
              <a:tr h="1426190">
                <a:tc>
                  <a:txBody>
                    <a:bodyPr/>
                    <a:lstStyle/>
                    <a:p>
                      <a:pPr algn="ctr">
                        <a:lnSpc>
                          <a:spcPct val="115000"/>
                        </a:lnSpc>
                        <a:spcAft>
                          <a:spcPts val="0"/>
                        </a:spcAft>
                      </a:pPr>
                      <a:r>
                        <a:rPr lang="el-GR" sz="1800" dirty="0">
                          <a:effectLst/>
                        </a:rPr>
                        <a:t>Έλαβα ενθάρρυνση από το περιβάλλον μου κατά τη διάρκεια της συμμετοχής μου στα εξ αποστάσεως μαθήματα φυσικής</a:t>
                      </a:r>
                      <a:endParaRPr lang="el-G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5</a:t>
                      </a:r>
                      <a:r>
                        <a:rPr lang="el-GR" sz="1600" dirty="0">
                          <a:effectLst/>
                        </a:rPr>
                        <a:t> (12,5%)</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19</a:t>
                      </a:r>
                      <a:r>
                        <a:rPr lang="el-GR" sz="1600">
                          <a:effectLst/>
                        </a:rPr>
                        <a:t> (47,5%)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11</a:t>
                      </a:r>
                      <a:r>
                        <a:rPr lang="el-GR" sz="1600" dirty="0">
                          <a:effectLst/>
                        </a:rPr>
                        <a:t> (27,5%)</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3</a:t>
                      </a:r>
                      <a:r>
                        <a:rPr lang="el-GR" sz="1600" dirty="0">
                          <a:effectLst/>
                        </a:rPr>
                        <a:t> (7,5%)</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smtClean="0">
                          <a:effectLst/>
                        </a:rPr>
                        <a:t>2</a:t>
                      </a:r>
                      <a:r>
                        <a:rPr lang="el-GR" sz="1600" dirty="0" smtClean="0">
                          <a:effectLst/>
                        </a:rPr>
                        <a:t> (5</a:t>
                      </a:r>
                      <a:r>
                        <a:rPr lang="el-GR" sz="1600" dirty="0">
                          <a:effectLst/>
                        </a:rPr>
                        <a:t>%)</a:t>
                      </a:r>
                      <a:endParaRPr lang="el-GR" sz="1600" dirty="0">
                        <a:effectLst/>
                        <a:latin typeface="Calibri"/>
                        <a:ea typeface="Calibri"/>
                        <a:cs typeface="Times New Roman"/>
                      </a:endParaRPr>
                    </a:p>
                  </a:txBody>
                  <a:tcPr marL="68580" marR="68580" marT="0" marB="0" anchor="ctr"/>
                </a:tc>
              </a:tr>
            </a:tbl>
          </a:graphicData>
        </a:graphic>
      </p:graphicFrame>
    </p:spTree>
    <p:extLst>
      <p:ext uri="{BB962C8B-B14F-4D97-AF65-F5344CB8AC3E}">
        <p14:creationId xmlns:p14="http://schemas.microsoft.com/office/powerpoint/2010/main" val="16243747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47664" y="692696"/>
            <a:ext cx="7776864" cy="576064"/>
          </a:xfrm>
        </p:spPr>
        <p:txBody>
          <a:bodyPr>
            <a:noAutofit/>
          </a:bodyPr>
          <a:lstStyle/>
          <a:p>
            <a:r>
              <a:rPr lang="el-GR" sz="4000" dirty="0"/>
              <a:t>3</a:t>
            </a:r>
            <a:r>
              <a:rPr lang="el-GR" sz="4000" baseline="30000" dirty="0"/>
              <a:t>ος</a:t>
            </a:r>
            <a:r>
              <a:rPr lang="el-GR" sz="3600" dirty="0"/>
              <a:t> </a:t>
            </a:r>
            <a:r>
              <a:rPr lang="el-GR" sz="4000" dirty="0"/>
              <a:t>Θεματικός</a:t>
            </a:r>
            <a:r>
              <a:rPr lang="el-GR" sz="3600" dirty="0"/>
              <a:t> </a:t>
            </a:r>
            <a:r>
              <a:rPr lang="el-GR" sz="4000" dirty="0" smtClean="0"/>
              <a:t>άξονας</a:t>
            </a:r>
            <a:endParaRPr lang="el-GR" sz="4000" b="1" dirty="0"/>
          </a:p>
        </p:txBody>
      </p:sp>
      <p:graphicFrame>
        <p:nvGraphicFramePr>
          <p:cNvPr id="3" name="Πίνακας 2"/>
          <p:cNvGraphicFramePr>
            <a:graphicFrameLocks noGrp="1"/>
          </p:cNvGraphicFramePr>
          <p:nvPr>
            <p:extLst>
              <p:ext uri="{D42A27DB-BD31-4B8C-83A1-F6EECF244321}">
                <p14:modId xmlns:p14="http://schemas.microsoft.com/office/powerpoint/2010/main" val="3630378548"/>
              </p:ext>
            </p:extLst>
          </p:nvPr>
        </p:nvGraphicFramePr>
        <p:xfrm>
          <a:off x="611560" y="1484784"/>
          <a:ext cx="8280921" cy="3986095"/>
        </p:xfrm>
        <a:graphic>
          <a:graphicData uri="http://schemas.openxmlformats.org/drawingml/2006/table">
            <a:tbl>
              <a:tblPr firstRow="1" firstCol="1" bandRow="1">
                <a:tableStyleId>{5C22544A-7EE6-4342-B048-85BDC9FD1C3A}</a:tableStyleId>
              </a:tblPr>
              <a:tblGrid>
                <a:gridCol w="2616572"/>
                <a:gridCol w="1134470"/>
                <a:gridCol w="1134470"/>
                <a:gridCol w="1386081"/>
                <a:gridCol w="1004664"/>
                <a:gridCol w="1004664"/>
              </a:tblGrid>
              <a:tr h="1560014">
                <a:tc>
                  <a:txBody>
                    <a:bodyPr/>
                    <a:lstStyle/>
                    <a:p>
                      <a:pPr algn="ctr">
                        <a:lnSpc>
                          <a:spcPct val="115000"/>
                        </a:lnSpc>
                        <a:spcAft>
                          <a:spcPts val="0"/>
                        </a:spcAft>
                      </a:pPr>
                      <a:r>
                        <a:rPr lang="el-GR" sz="1800" dirty="0">
                          <a:effectLst/>
                        </a:rPr>
                        <a:t>Συμπληρωματικές δηλώσεις 3</a:t>
                      </a:r>
                      <a:r>
                        <a:rPr lang="el-GR" sz="1800" baseline="30000" dirty="0">
                          <a:effectLst/>
                        </a:rPr>
                        <a:t>ου</a:t>
                      </a:r>
                      <a:r>
                        <a:rPr lang="el-GR" sz="1800" dirty="0">
                          <a:effectLst/>
                        </a:rPr>
                        <a:t> θεματικού άξονα</a:t>
                      </a:r>
                      <a:endParaRPr lang="el-G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a:effectLst/>
                        </a:rPr>
                        <a:t>Συμφωνώ πλήρως</a:t>
                      </a:r>
                      <a:endParaRPr lang="el-GR" sz="1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a:effectLst/>
                        </a:rPr>
                        <a:t>Συμφωνώ</a:t>
                      </a:r>
                      <a:endParaRPr lang="el-GR" sz="1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a:effectLst/>
                        </a:rPr>
                        <a:t>Ούτε συμφωνώ </a:t>
                      </a:r>
                      <a:r>
                        <a:rPr lang="en-US" sz="1800">
                          <a:effectLst/>
                        </a:rPr>
                        <a:t>-</a:t>
                      </a:r>
                      <a:r>
                        <a:rPr lang="el-GR" sz="1800">
                          <a:effectLst/>
                        </a:rPr>
                        <a:t> ούτε διαφωνώ</a:t>
                      </a:r>
                      <a:endParaRPr lang="el-GR" sz="1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a:effectLst/>
                        </a:rPr>
                        <a:t>Διαφωνώ</a:t>
                      </a:r>
                      <a:endParaRPr lang="el-GR" sz="1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a:effectLst/>
                        </a:rPr>
                        <a:t>Διαφωνώ πλήρως</a:t>
                      </a:r>
                      <a:endParaRPr lang="el-GR" sz="1800">
                        <a:effectLst/>
                        <a:latin typeface="Calibri"/>
                        <a:ea typeface="Calibri"/>
                        <a:cs typeface="Times New Roman"/>
                      </a:endParaRPr>
                    </a:p>
                  </a:txBody>
                  <a:tcPr marL="68580" marR="68580" marT="0" marB="0" anchor="ctr"/>
                </a:tc>
              </a:tr>
              <a:tr h="1164209">
                <a:tc>
                  <a:txBody>
                    <a:bodyPr/>
                    <a:lstStyle/>
                    <a:p>
                      <a:pPr algn="ctr">
                        <a:lnSpc>
                          <a:spcPct val="115000"/>
                        </a:lnSpc>
                        <a:spcAft>
                          <a:spcPts val="0"/>
                        </a:spcAft>
                      </a:pPr>
                      <a:r>
                        <a:rPr lang="el-GR" sz="1800" dirty="0">
                          <a:effectLst/>
                        </a:rPr>
                        <a:t>Τα μαθήματα που έλαβα ήταν πιο δύσκολα από ότι περίμενα</a:t>
                      </a:r>
                      <a:endParaRPr lang="el-G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a:effectLst/>
                        </a:rPr>
                        <a:t>3 </a:t>
                      </a:r>
                    </a:p>
                    <a:p>
                      <a:pPr algn="ctr">
                        <a:lnSpc>
                          <a:spcPct val="115000"/>
                        </a:lnSpc>
                        <a:spcAft>
                          <a:spcPts val="0"/>
                        </a:spcAft>
                      </a:pPr>
                      <a:r>
                        <a:rPr lang="el-GR" sz="1800">
                          <a:effectLst/>
                        </a:rPr>
                        <a:t>(7,5%)</a:t>
                      </a:r>
                      <a:endParaRPr lang="el-GR" sz="1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a:effectLst/>
                        </a:rPr>
                        <a:t>11 (27,5%)</a:t>
                      </a:r>
                      <a:endParaRPr lang="el-GR" sz="1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a:effectLst/>
                        </a:rPr>
                        <a:t>12 </a:t>
                      </a:r>
                    </a:p>
                    <a:p>
                      <a:pPr algn="ctr">
                        <a:lnSpc>
                          <a:spcPct val="115000"/>
                        </a:lnSpc>
                        <a:spcAft>
                          <a:spcPts val="0"/>
                        </a:spcAft>
                      </a:pPr>
                      <a:r>
                        <a:rPr lang="el-GR" sz="1800">
                          <a:effectLst/>
                        </a:rPr>
                        <a:t>(30%)</a:t>
                      </a:r>
                      <a:endParaRPr lang="el-GR" sz="1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a:effectLst/>
                        </a:rPr>
                        <a:t>11 (27,5%)</a:t>
                      </a:r>
                      <a:endParaRPr lang="el-GR" sz="1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a:effectLst/>
                        </a:rPr>
                        <a:t>3 </a:t>
                      </a:r>
                    </a:p>
                    <a:p>
                      <a:pPr algn="ctr">
                        <a:lnSpc>
                          <a:spcPct val="115000"/>
                        </a:lnSpc>
                        <a:spcAft>
                          <a:spcPts val="0"/>
                        </a:spcAft>
                      </a:pPr>
                      <a:r>
                        <a:rPr lang="el-GR" sz="1800">
                          <a:effectLst/>
                        </a:rPr>
                        <a:t>(7,5%)</a:t>
                      </a:r>
                      <a:endParaRPr lang="el-GR" sz="1800">
                        <a:effectLst/>
                        <a:latin typeface="Calibri"/>
                        <a:ea typeface="Calibri"/>
                        <a:cs typeface="Times New Roman"/>
                      </a:endParaRPr>
                    </a:p>
                  </a:txBody>
                  <a:tcPr marL="68580" marR="68580" marT="0" marB="0" anchor="ctr"/>
                </a:tc>
              </a:tr>
              <a:tr h="1164209">
                <a:tc>
                  <a:txBody>
                    <a:bodyPr/>
                    <a:lstStyle/>
                    <a:p>
                      <a:pPr algn="ctr">
                        <a:lnSpc>
                          <a:spcPct val="115000"/>
                        </a:lnSpc>
                        <a:spcAft>
                          <a:spcPts val="0"/>
                        </a:spcAft>
                      </a:pPr>
                      <a:r>
                        <a:rPr lang="el-GR" sz="1800" dirty="0">
                          <a:effectLst/>
                        </a:rPr>
                        <a:t>Ήταν εύκολο να επικοινωνήσω ηλεκτρονικά με τον καθηγητή μου</a:t>
                      </a:r>
                      <a:endParaRPr lang="el-G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dirty="0">
                          <a:effectLst/>
                        </a:rPr>
                        <a:t>13 </a:t>
                      </a:r>
                    </a:p>
                    <a:p>
                      <a:pPr algn="ctr">
                        <a:lnSpc>
                          <a:spcPct val="115000"/>
                        </a:lnSpc>
                        <a:spcAft>
                          <a:spcPts val="0"/>
                        </a:spcAft>
                      </a:pPr>
                      <a:r>
                        <a:rPr lang="el-GR" sz="1800" dirty="0">
                          <a:effectLst/>
                        </a:rPr>
                        <a:t>(32%)</a:t>
                      </a:r>
                      <a:endParaRPr lang="el-G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dirty="0">
                          <a:effectLst/>
                        </a:rPr>
                        <a:t>19 (47,5%)</a:t>
                      </a:r>
                      <a:endParaRPr lang="el-G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dirty="0">
                          <a:effectLst/>
                        </a:rPr>
                        <a:t>5 </a:t>
                      </a:r>
                    </a:p>
                    <a:p>
                      <a:pPr algn="ctr">
                        <a:lnSpc>
                          <a:spcPct val="115000"/>
                        </a:lnSpc>
                        <a:spcAft>
                          <a:spcPts val="0"/>
                        </a:spcAft>
                      </a:pPr>
                      <a:r>
                        <a:rPr lang="el-GR" sz="1800" dirty="0">
                          <a:effectLst/>
                        </a:rPr>
                        <a:t>(12,5%)</a:t>
                      </a:r>
                      <a:endParaRPr lang="el-G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dirty="0">
                          <a:effectLst/>
                        </a:rPr>
                        <a:t>2 </a:t>
                      </a:r>
                    </a:p>
                    <a:p>
                      <a:pPr algn="ctr">
                        <a:lnSpc>
                          <a:spcPct val="115000"/>
                        </a:lnSpc>
                        <a:spcAft>
                          <a:spcPts val="0"/>
                        </a:spcAft>
                      </a:pPr>
                      <a:r>
                        <a:rPr lang="el-GR" sz="1800" dirty="0">
                          <a:effectLst/>
                        </a:rPr>
                        <a:t>(5%)</a:t>
                      </a:r>
                      <a:endParaRPr lang="el-G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dirty="0">
                          <a:effectLst/>
                        </a:rPr>
                        <a:t>1 </a:t>
                      </a:r>
                    </a:p>
                    <a:p>
                      <a:pPr algn="ctr">
                        <a:lnSpc>
                          <a:spcPct val="115000"/>
                        </a:lnSpc>
                        <a:spcAft>
                          <a:spcPts val="0"/>
                        </a:spcAft>
                      </a:pPr>
                      <a:r>
                        <a:rPr lang="el-GR" sz="1800" dirty="0">
                          <a:effectLst/>
                        </a:rPr>
                        <a:t>(2,5</a:t>
                      </a:r>
                      <a:r>
                        <a:rPr lang="el-GR" sz="1800" dirty="0" smtClean="0">
                          <a:effectLst/>
                        </a:rPr>
                        <a:t>%)</a:t>
                      </a:r>
                    </a:p>
                  </a:txBody>
                  <a:tcPr marL="68580" marR="68580" marT="0" marB="0" anchor="ctr"/>
                </a:tc>
              </a:tr>
            </a:tbl>
          </a:graphicData>
        </a:graphic>
      </p:graphicFrame>
    </p:spTree>
    <p:extLst>
      <p:ext uri="{BB962C8B-B14F-4D97-AF65-F5344CB8AC3E}">
        <p14:creationId xmlns:p14="http://schemas.microsoft.com/office/powerpoint/2010/main" val="363358203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4000" dirty="0"/>
              <a:t>4</a:t>
            </a:r>
            <a:r>
              <a:rPr lang="el-GR" sz="4000" baseline="30000" dirty="0"/>
              <a:t>ος</a:t>
            </a:r>
            <a:r>
              <a:rPr lang="el-GR" sz="4000" dirty="0"/>
              <a:t> Θεματικός </a:t>
            </a:r>
            <a:r>
              <a:rPr lang="el-GR" sz="4000" dirty="0" smtClean="0"/>
              <a:t>άξονας</a:t>
            </a:r>
            <a:endParaRPr lang="el-GR" b="1" dirty="0"/>
          </a:p>
        </p:txBody>
      </p:sp>
      <p:graphicFrame>
        <p:nvGraphicFramePr>
          <p:cNvPr id="3" name="Πίνακας 2"/>
          <p:cNvGraphicFramePr>
            <a:graphicFrameLocks noGrp="1"/>
          </p:cNvGraphicFramePr>
          <p:nvPr>
            <p:extLst>
              <p:ext uri="{D42A27DB-BD31-4B8C-83A1-F6EECF244321}">
                <p14:modId xmlns:p14="http://schemas.microsoft.com/office/powerpoint/2010/main" val="2971279655"/>
              </p:ext>
            </p:extLst>
          </p:nvPr>
        </p:nvGraphicFramePr>
        <p:xfrm>
          <a:off x="592896" y="1196752"/>
          <a:ext cx="8424938" cy="5533448"/>
        </p:xfrm>
        <a:graphic>
          <a:graphicData uri="http://schemas.openxmlformats.org/drawingml/2006/table">
            <a:tbl>
              <a:tblPr firstRow="1" firstCol="1" bandRow="1">
                <a:tableStyleId>{5C22544A-7EE6-4342-B048-85BDC9FD1C3A}</a:tableStyleId>
              </a:tblPr>
              <a:tblGrid>
                <a:gridCol w="2597634"/>
                <a:gridCol w="1167107"/>
                <a:gridCol w="1167107"/>
                <a:gridCol w="1425956"/>
                <a:gridCol w="1033567"/>
                <a:gridCol w="1033567"/>
              </a:tblGrid>
              <a:tr h="920599">
                <a:tc>
                  <a:txBody>
                    <a:bodyPr/>
                    <a:lstStyle/>
                    <a:p>
                      <a:pPr algn="ctr">
                        <a:lnSpc>
                          <a:spcPct val="115000"/>
                        </a:lnSpc>
                        <a:spcAft>
                          <a:spcPts val="0"/>
                        </a:spcAft>
                      </a:pPr>
                      <a:r>
                        <a:rPr lang="el-GR" sz="1600" dirty="0">
                          <a:effectLst/>
                        </a:rPr>
                        <a:t>Δηλώσεις 4</a:t>
                      </a:r>
                      <a:r>
                        <a:rPr lang="el-GR" sz="1600" baseline="30000" dirty="0">
                          <a:effectLst/>
                        </a:rPr>
                        <a:t>ου</a:t>
                      </a:r>
                      <a:r>
                        <a:rPr lang="el-GR" sz="1600" dirty="0">
                          <a:effectLst/>
                        </a:rPr>
                        <a:t> θεματικού άξονα</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dirty="0">
                          <a:effectLst/>
                        </a:rPr>
                        <a:t>Συμφωνώ πλήρως</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dirty="0">
                          <a:effectLst/>
                        </a:rPr>
                        <a:t>Συμφωνώ</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Ούτε συμφωνώ </a:t>
                      </a:r>
                      <a:r>
                        <a:rPr lang="en-US" sz="1600">
                          <a:effectLst/>
                        </a:rPr>
                        <a:t>-</a:t>
                      </a:r>
                      <a:r>
                        <a:rPr lang="el-GR" sz="1600">
                          <a:effectLst/>
                        </a:rPr>
                        <a:t> ούτε διαφωνώ</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dirty="0">
                          <a:effectLst/>
                        </a:rPr>
                        <a:t>Διαφωνώ</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Διαφωνώ πλήρως</a:t>
                      </a:r>
                      <a:endParaRPr lang="el-GR" sz="1600">
                        <a:effectLst/>
                        <a:latin typeface="Calibri"/>
                        <a:ea typeface="Calibri"/>
                        <a:cs typeface="Times New Roman"/>
                      </a:endParaRPr>
                    </a:p>
                  </a:txBody>
                  <a:tcPr marL="68580" marR="68580" marT="0" marB="0" anchor="ctr"/>
                </a:tc>
              </a:tr>
              <a:tr h="687025">
                <a:tc>
                  <a:txBody>
                    <a:bodyPr/>
                    <a:lstStyle/>
                    <a:p>
                      <a:pPr algn="just">
                        <a:lnSpc>
                          <a:spcPct val="115000"/>
                        </a:lnSpc>
                        <a:spcAft>
                          <a:spcPts val="0"/>
                        </a:spcAft>
                      </a:pPr>
                      <a:r>
                        <a:rPr lang="el-GR" sz="1600" dirty="0">
                          <a:effectLst/>
                        </a:rPr>
                        <a:t>Το έντυπο υλικό με βοήθησε να μάθω αποτελεσματικά</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13</a:t>
                      </a:r>
                      <a:endParaRPr lang="el-GR" sz="1600" dirty="0">
                        <a:effectLst/>
                      </a:endParaRPr>
                    </a:p>
                    <a:p>
                      <a:pPr algn="ctr">
                        <a:lnSpc>
                          <a:spcPct val="115000"/>
                        </a:lnSpc>
                        <a:spcAft>
                          <a:spcPts val="0"/>
                        </a:spcAft>
                      </a:pPr>
                      <a:r>
                        <a:rPr lang="en-US" sz="1600" dirty="0">
                          <a:effectLst/>
                        </a:rPr>
                        <a:t>(</a:t>
                      </a:r>
                      <a:r>
                        <a:rPr lang="en-US" sz="1600" dirty="0" smtClean="0">
                          <a:effectLst/>
                        </a:rPr>
                        <a:t>32</a:t>
                      </a:r>
                      <a:r>
                        <a:rPr lang="el-GR" sz="1600" dirty="0" smtClean="0">
                          <a:effectLst/>
                        </a:rPr>
                        <a:t>,5</a:t>
                      </a:r>
                      <a:r>
                        <a:rPr lang="en-US" sz="1600" dirty="0" smtClean="0">
                          <a:effectLst/>
                        </a:rPr>
                        <a:t>%)</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20</a:t>
                      </a:r>
                      <a:endParaRPr lang="el-GR" sz="1600">
                        <a:effectLst/>
                      </a:endParaRPr>
                    </a:p>
                    <a:p>
                      <a:pPr algn="ctr">
                        <a:lnSpc>
                          <a:spcPct val="115000"/>
                        </a:lnSpc>
                        <a:spcAft>
                          <a:spcPts val="0"/>
                        </a:spcAft>
                      </a:pPr>
                      <a:r>
                        <a:rPr lang="en-US" sz="1600">
                          <a:effectLst/>
                        </a:rPr>
                        <a:t>(50%)</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7</a:t>
                      </a:r>
                      <a:endParaRPr lang="el-GR" sz="1600" dirty="0">
                        <a:effectLst/>
                      </a:endParaRPr>
                    </a:p>
                    <a:p>
                      <a:pPr algn="ctr">
                        <a:lnSpc>
                          <a:spcPct val="115000"/>
                        </a:lnSpc>
                        <a:spcAft>
                          <a:spcPts val="0"/>
                        </a:spcAft>
                      </a:pPr>
                      <a:r>
                        <a:rPr lang="en-US" sz="1600" dirty="0">
                          <a:effectLst/>
                        </a:rPr>
                        <a:t>(17,5%)</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a:t>
                      </a:r>
                      <a:endParaRPr lang="el-GR" sz="1600">
                        <a:effectLst/>
                        <a:latin typeface="Calibri"/>
                        <a:ea typeface="Calibri"/>
                        <a:cs typeface="Times New Roman"/>
                      </a:endParaRPr>
                    </a:p>
                  </a:txBody>
                  <a:tcPr marL="68580" marR="68580" marT="0" marB="0" anchor="ctr"/>
                </a:tc>
              </a:tr>
              <a:tr h="687858">
                <a:tc>
                  <a:txBody>
                    <a:bodyPr/>
                    <a:lstStyle/>
                    <a:p>
                      <a:pPr algn="just">
                        <a:lnSpc>
                          <a:spcPct val="115000"/>
                        </a:lnSpc>
                        <a:spcAft>
                          <a:spcPts val="0"/>
                        </a:spcAft>
                      </a:pPr>
                      <a:r>
                        <a:rPr lang="el-GR" sz="1600">
                          <a:effectLst/>
                        </a:rPr>
                        <a:t>Το υλικό της ψηφιακής πλατφόρμας με βοήθησε να μάθω αποτελεσματικά</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10</a:t>
                      </a:r>
                      <a:endParaRPr lang="el-GR" sz="1600">
                        <a:effectLst/>
                      </a:endParaRPr>
                    </a:p>
                    <a:p>
                      <a:pPr algn="ctr">
                        <a:lnSpc>
                          <a:spcPct val="115000"/>
                        </a:lnSpc>
                        <a:spcAft>
                          <a:spcPts val="0"/>
                        </a:spcAft>
                      </a:pPr>
                      <a:r>
                        <a:rPr lang="en-US" sz="1600">
                          <a:effectLst/>
                        </a:rPr>
                        <a:t>(25%)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17 </a:t>
                      </a:r>
                      <a:endParaRPr lang="el-GR" sz="1600">
                        <a:effectLst/>
                      </a:endParaRPr>
                    </a:p>
                    <a:p>
                      <a:pPr algn="ctr">
                        <a:lnSpc>
                          <a:spcPct val="115000"/>
                        </a:lnSpc>
                        <a:spcAft>
                          <a:spcPts val="0"/>
                        </a:spcAft>
                      </a:pPr>
                      <a:r>
                        <a:rPr lang="en-US" sz="1600">
                          <a:effectLst/>
                        </a:rPr>
                        <a:t>(42,5%)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10</a:t>
                      </a:r>
                      <a:endParaRPr lang="el-GR" sz="1600">
                        <a:effectLst/>
                      </a:endParaRPr>
                    </a:p>
                    <a:p>
                      <a:pPr algn="ctr">
                        <a:lnSpc>
                          <a:spcPct val="115000"/>
                        </a:lnSpc>
                        <a:spcAft>
                          <a:spcPts val="0"/>
                        </a:spcAft>
                      </a:pPr>
                      <a:r>
                        <a:rPr lang="en-US" sz="1600">
                          <a:effectLst/>
                        </a:rPr>
                        <a:t>(25%)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1</a:t>
                      </a:r>
                      <a:endParaRPr lang="el-GR" sz="1600" dirty="0">
                        <a:effectLst/>
                      </a:endParaRPr>
                    </a:p>
                    <a:p>
                      <a:pPr algn="ctr">
                        <a:lnSpc>
                          <a:spcPct val="115000"/>
                        </a:lnSpc>
                        <a:spcAft>
                          <a:spcPts val="0"/>
                        </a:spcAft>
                      </a:pPr>
                      <a:r>
                        <a:rPr lang="en-US" sz="1600" dirty="0">
                          <a:effectLst/>
                        </a:rPr>
                        <a:t>(2,5%)</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2</a:t>
                      </a:r>
                      <a:endParaRPr lang="el-GR" sz="1600">
                        <a:effectLst/>
                      </a:endParaRPr>
                    </a:p>
                    <a:p>
                      <a:pPr algn="ctr">
                        <a:lnSpc>
                          <a:spcPct val="115000"/>
                        </a:lnSpc>
                        <a:spcAft>
                          <a:spcPts val="0"/>
                        </a:spcAft>
                      </a:pPr>
                      <a:r>
                        <a:rPr lang="en-US" sz="1600">
                          <a:effectLst/>
                        </a:rPr>
                        <a:t>(5%)</a:t>
                      </a:r>
                      <a:endParaRPr lang="el-GR" sz="1600">
                        <a:effectLst/>
                        <a:latin typeface="Calibri"/>
                        <a:ea typeface="Calibri"/>
                        <a:cs typeface="Times New Roman"/>
                      </a:endParaRPr>
                    </a:p>
                  </a:txBody>
                  <a:tcPr marL="68580" marR="68580" marT="0" marB="0" anchor="ctr"/>
                </a:tc>
              </a:tr>
              <a:tr h="687858">
                <a:tc>
                  <a:txBody>
                    <a:bodyPr/>
                    <a:lstStyle/>
                    <a:p>
                      <a:pPr algn="just">
                        <a:lnSpc>
                          <a:spcPct val="115000"/>
                        </a:lnSpc>
                        <a:spcAft>
                          <a:spcPts val="0"/>
                        </a:spcAft>
                      </a:pPr>
                      <a:r>
                        <a:rPr lang="el-GR" sz="1600">
                          <a:effectLst/>
                        </a:rPr>
                        <a:t>Οι διαδικτυακές παραπομπές με βοήθησαν να εξασκηθώ ουσιαστικά</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11</a:t>
                      </a:r>
                      <a:endParaRPr lang="el-GR" sz="1600">
                        <a:effectLst/>
                      </a:endParaRPr>
                    </a:p>
                    <a:p>
                      <a:pPr algn="ctr">
                        <a:lnSpc>
                          <a:spcPct val="115000"/>
                        </a:lnSpc>
                        <a:spcAft>
                          <a:spcPts val="0"/>
                        </a:spcAft>
                      </a:pPr>
                      <a:r>
                        <a:rPr lang="en-US" sz="1600">
                          <a:effectLst/>
                        </a:rPr>
                        <a:t>(27%)</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19 </a:t>
                      </a:r>
                      <a:endParaRPr lang="el-GR" sz="1600">
                        <a:effectLst/>
                      </a:endParaRPr>
                    </a:p>
                    <a:p>
                      <a:pPr algn="ctr">
                        <a:lnSpc>
                          <a:spcPct val="115000"/>
                        </a:lnSpc>
                        <a:spcAft>
                          <a:spcPts val="0"/>
                        </a:spcAft>
                      </a:pPr>
                      <a:r>
                        <a:rPr lang="en-US" sz="1600">
                          <a:effectLst/>
                        </a:rPr>
                        <a:t>(47,5%)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8</a:t>
                      </a:r>
                      <a:endParaRPr lang="el-GR" sz="1600" dirty="0">
                        <a:effectLst/>
                      </a:endParaRPr>
                    </a:p>
                    <a:p>
                      <a:pPr algn="ctr">
                        <a:lnSpc>
                          <a:spcPct val="115000"/>
                        </a:lnSpc>
                        <a:spcAft>
                          <a:spcPts val="0"/>
                        </a:spcAft>
                      </a:pPr>
                      <a:r>
                        <a:rPr lang="en-US" sz="1600" dirty="0">
                          <a:effectLst/>
                        </a:rPr>
                        <a:t>(20%)</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2 </a:t>
                      </a:r>
                      <a:endParaRPr lang="el-GR" sz="1600" dirty="0">
                        <a:effectLst/>
                      </a:endParaRPr>
                    </a:p>
                    <a:p>
                      <a:pPr algn="ctr">
                        <a:lnSpc>
                          <a:spcPct val="115000"/>
                        </a:lnSpc>
                        <a:spcAft>
                          <a:spcPts val="0"/>
                        </a:spcAft>
                      </a:pPr>
                      <a:r>
                        <a:rPr lang="en-US" sz="1600" dirty="0">
                          <a:effectLst/>
                        </a:rPr>
                        <a:t>(5%)</a:t>
                      </a:r>
                      <a:endParaRPr lang="el-GR" sz="1600" dirty="0">
                        <a:effectLst/>
                        <a:latin typeface="Calibri"/>
                        <a:ea typeface="Calibri"/>
                        <a:cs typeface="Times New Roman"/>
                      </a:endParaRPr>
                    </a:p>
                  </a:txBody>
                  <a:tcPr marL="68580" marR="68580" marT="0" marB="0" anchor="ctr"/>
                </a:tc>
              </a:tr>
              <a:tr h="920599">
                <a:tc>
                  <a:txBody>
                    <a:bodyPr/>
                    <a:lstStyle/>
                    <a:p>
                      <a:pPr algn="just">
                        <a:lnSpc>
                          <a:spcPct val="115000"/>
                        </a:lnSpc>
                        <a:spcAft>
                          <a:spcPts val="0"/>
                        </a:spcAft>
                      </a:pPr>
                      <a:r>
                        <a:rPr lang="el-GR" sz="1600">
                          <a:effectLst/>
                        </a:rPr>
                        <a:t>Μου φάνηκε εύκολο να δουλέψω με το εξ αποστάσεως εκπαιδευτικό υλικό</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10</a:t>
                      </a:r>
                      <a:endParaRPr lang="el-GR" sz="1600">
                        <a:effectLst/>
                      </a:endParaRPr>
                    </a:p>
                    <a:p>
                      <a:pPr algn="ctr">
                        <a:lnSpc>
                          <a:spcPct val="115000"/>
                        </a:lnSpc>
                        <a:spcAft>
                          <a:spcPts val="0"/>
                        </a:spcAft>
                      </a:pPr>
                      <a:r>
                        <a:rPr lang="en-US" sz="1600">
                          <a:effectLst/>
                        </a:rPr>
                        <a:t>(25%)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18</a:t>
                      </a:r>
                      <a:endParaRPr lang="el-GR" sz="1600">
                        <a:effectLst/>
                      </a:endParaRPr>
                    </a:p>
                    <a:p>
                      <a:pPr algn="ctr">
                        <a:lnSpc>
                          <a:spcPct val="115000"/>
                        </a:lnSpc>
                        <a:spcAft>
                          <a:spcPts val="0"/>
                        </a:spcAft>
                      </a:pPr>
                      <a:r>
                        <a:rPr lang="en-US" sz="1600">
                          <a:effectLst/>
                        </a:rPr>
                        <a:t>(45%)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10</a:t>
                      </a:r>
                      <a:endParaRPr lang="el-GR" sz="1600">
                        <a:effectLst/>
                      </a:endParaRPr>
                    </a:p>
                    <a:p>
                      <a:pPr algn="ctr">
                        <a:lnSpc>
                          <a:spcPct val="115000"/>
                        </a:lnSpc>
                        <a:spcAft>
                          <a:spcPts val="0"/>
                        </a:spcAft>
                      </a:pPr>
                      <a:r>
                        <a:rPr lang="en-US" sz="1600">
                          <a:effectLst/>
                        </a:rPr>
                        <a:t>(25%)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2</a:t>
                      </a:r>
                      <a:endParaRPr lang="el-GR" sz="1600">
                        <a:effectLst/>
                      </a:endParaRPr>
                    </a:p>
                    <a:p>
                      <a:pPr algn="ctr">
                        <a:lnSpc>
                          <a:spcPct val="115000"/>
                        </a:lnSpc>
                        <a:spcAft>
                          <a:spcPts val="0"/>
                        </a:spcAft>
                      </a:pPr>
                      <a:r>
                        <a:rPr lang="en-US" sz="1600">
                          <a:effectLst/>
                        </a:rPr>
                        <a:t>(5%)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a:t>
                      </a:r>
                      <a:endParaRPr lang="el-GR" sz="1600" dirty="0">
                        <a:effectLst/>
                        <a:latin typeface="Calibri"/>
                        <a:ea typeface="Calibri"/>
                        <a:cs typeface="Times New Roman"/>
                      </a:endParaRPr>
                    </a:p>
                  </a:txBody>
                  <a:tcPr marL="68580" marR="68580" marT="0" marB="0" anchor="ctr"/>
                </a:tc>
              </a:tr>
              <a:tr h="920599">
                <a:tc>
                  <a:txBody>
                    <a:bodyPr/>
                    <a:lstStyle/>
                    <a:p>
                      <a:pPr algn="just">
                        <a:lnSpc>
                          <a:spcPct val="115000"/>
                        </a:lnSpc>
                        <a:spcAft>
                          <a:spcPts val="0"/>
                        </a:spcAft>
                      </a:pPr>
                      <a:r>
                        <a:rPr lang="el-GR" sz="1600" dirty="0">
                          <a:effectLst/>
                        </a:rPr>
                        <a:t>Το ειδικά διαμορφωμένο διαδικτυακό εξ αποστάσεως υλικό με βοηθά να μάθω καλύτερα</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5 </a:t>
                      </a:r>
                      <a:endParaRPr lang="el-GR" sz="1600">
                        <a:effectLst/>
                      </a:endParaRPr>
                    </a:p>
                    <a:p>
                      <a:pPr algn="ctr">
                        <a:lnSpc>
                          <a:spcPct val="115000"/>
                        </a:lnSpc>
                        <a:spcAft>
                          <a:spcPts val="0"/>
                        </a:spcAft>
                      </a:pPr>
                      <a:r>
                        <a:rPr lang="en-US" sz="1600">
                          <a:effectLst/>
                        </a:rPr>
                        <a:t>(12,5%)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19 </a:t>
                      </a:r>
                      <a:endParaRPr lang="el-GR" sz="1600">
                        <a:effectLst/>
                      </a:endParaRPr>
                    </a:p>
                    <a:p>
                      <a:pPr algn="ctr">
                        <a:lnSpc>
                          <a:spcPct val="115000"/>
                        </a:lnSpc>
                        <a:spcAft>
                          <a:spcPts val="0"/>
                        </a:spcAft>
                      </a:pPr>
                      <a:r>
                        <a:rPr lang="en-US" sz="1600">
                          <a:effectLst/>
                        </a:rPr>
                        <a:t>(47,5%)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13</a:t>
                      </a:r>
                      <a:endParaRPr lang="el-GR" sz="1600">
                        <a:effectLst/>
                      </a:endParaRPr>
                    </a:p>
                    <a:p>
                      <a:pPr algn="ctr">
                        <a:lnSpc>
                          <a:spcPct val="115000"/>
                        </a:lnSpc>
                        <a:spcAft>
                          <a:spcPts val="0"/>
                        </a:spcAft>
                      </a:pPr>
                      <a:r>
                        <a:rPr lang="en-US" sz="1600">
                          <a:effectLst/>
                        </a:rPr>
                        <a:t>(32,5%)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2</a:t>
                      </a:r>
                      <a:endParaRPr lang="el-GR" sz="1600">
                        <a:effectLst/>
                      </a:endParaRPr>
                    </a:p>
                    <a:p>
                      <a:pPr algn="ctr">
                        <a:lnSpc>
                          <a:spcPct val="115000"/>
                        </a:lnSpc>
                        <a:spcAft>
                          <a:spcPts val="0"/>
                        </a:spcAft>
                      </a:pPr>
                      <a:r>
                        <a:rPr lang="en-US" sz="1600">
                          <a:effectLst/>
                        </a:rPr>
                        <a:t>(5%)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1 </a:t>
                      </a:r>
                      <a:endParaRPr lang="el-GR" sz="1600" dirty="0">
                        <a:effectLst/>
                      </a:endParaRPr>
                    </a:p>
                    <a:p>
                      <a:pPr algn="ctr">
                        <a:lnSpc>
                          <a:spcPct val="115000"/>
                        </a:lnSpc>
                        <a:spcAft>
                          <a:spcPts val="0"/>
                        </a:spcAft>
                      </a:pPr>
                      <a:r>
                        <a:rPr lang="en-US" sz="1600" dirty="0">
                          <a:effectLst/>
                        </a:rPr>
                        <a:t>(2,5%)</a:t>
                      </a:r>
                      <a:endParaRPr lang="el-GR" sz="1600" dirty="0">
                        <a:effectLst/>
                        <a:latin typeface="Calibri"/>
                        <a:ea typeface="Calibri"/>
                        <a:cs typeface="Times New Roman"/>
                      </a:endParaRPr>
                    </a:p>
                  </a:txBody>
                  <a:tcPr marL="68580" marR="68580" marT="0" marB="0" anchor="ctr"/>
                </a:tc>
              </a:tr>
            </a:tbl>
          </a:graphicData>
        </a:graphic>
      </p:graphicFrame>
    </p:spTree>
    <p:extLst>
      <p:ext uri="{BB962C8B-B14F-4D97-AF65-F5344CB8AC3E}">
        <p14:creationId xmlns:p14="http://schemas.microsoft.com/office/powerpoint/2010/main" val="273873071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3648" y="692696"/>
            <a:ext cx="7776864" cy="576064"/>
          </a:xfrm>
        </p:spPr>
        <p:txBody>
          <a:bodyPr>
            <a:noAutofit/>
          </a:bodyPr>
          <a:lstStyle/>
          <a:p>
            <a:r>
              <a:rPr lang="el-GR" sz="4000" dirty="0"/>
              <a:t>5</a:t>
            </a:r>
            <a:r>
              <a:rPr lang="el-GR" sz="4000" baseline="30000" dirty="0"/>
              <a:t>ος</a:t>
            </a:r>
            <a:r>
              <a:rPr lang="el-GR" sz="4000" dirty="0"/>
              <a:t> Θεματικός </a:t>
            </a:r>
            <a:r>
              <a:rPr lang="el-GR" sz="4000" dirty="0" smtClean="0"/>
              <a:t>άξονας</a:t>
            </a:r>
            <a:endParaRPr lang="el-GR" sz="4000" b="1" dirty="0"/>
          </a:p>
        </p:txBody>
      </p:sp>
      <p:graphicFrame>
        <p:nvGraphicFramePr>
          <p:cNvPr id="3" name="Πίνακας 2"/>
          <p:cNvGraphicFramePr>
            <a:graphicFrameLocks noGrp="1"/>
          </p:cNvGraphicFramePr>
          <p:nvPr>
            <p:extLst>
              <p:ext uri="{D42A27DB-BD31-4B8C-83A1-F6EECF244321}">
                <p14:modId xmlns:p14="http://schemas.microsoft.com/office/powerpoint/2010/main" val="1461610709"/>
              </p:ext>
            </p:extLst>
          </p:nvPr>
        </p:nvGraphicFramePr>
        <p:xfrm>
          <a:off x="611560" y="1484784"/>
          <a:ext cx="8388425" cy="4596246"/>
        </p:xfrm>
        <a:graphic>
          <a:graphicData uri="http://schemas.openxmlformats.org/drawingml/2006/table">
            <a:tbl>
              <a:tblPr firstRow="1" firstCol="1" bandRow="1">
                <a:tableStyleId>{5C22544A-7EE6-4342-B048-85BDC9FD1C3A}</a:tableStyleId>
              </a:tblPr>
              <a:tblGrid>
                <a:gridCol w="2670492"/>
                <a:gridCol w="1028864"/>
                <a:gridCol w="1078940"/>
                <a:gridCol w="1419468"/>
                <a:gridCol w="1028864"/>
                <a:gridCol w="1161797"/>
              </a:tblGrid>
              <a:tr h="1310428">
                <a:tc>
                  <a:txBody>
                    <a:bodyPr/>
                    <a:lstStyle/>
                    <a:p>
                      <a:pPr algn="ctr">
                        <a:lnSpc>
                          <a:spcPct val="115000"/>
                        </a:lnSpc>
                        <a:spcAft>
                          <a:spcPts val="0"/>
                        </a:spcAft>
                      </a:pPr>
                      <a:r>
                        <a:rPr lang="el-GR" sz="1600" b="1" dirty="0">
                          <a:effectLst/>
                        </a:rPr>
                        <a:t>Δηλώσεις 5</a:t>
                      </a:r>
                      <a:r>
                        <a:rPr lang="el-GR" sz="1600" b="1" baseline="30000" dirty="0">
                          <a:effectLst/>
                        </a:rPr>
                        <a:t>ου</a:t>
                      </a:r>
                      <a:r>
                        <a:rPr lang="el-GR" sz="1600" b="1" dirty="0">
                          <a:effectLst/>
                        </a:rPr>
                        <a:t> θεματικού άξονα</a:t>
                      </a:r>
                      <a:endParaRPr lang="el-GR" sz="1600" b="1"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b="1" dirty="0">
                          <a:effectLst/>
                        </a:rPr>
                        <a:t>Συμφωνώ πλήρως</a:t>
                      </a:r>
                      <a:endParaRPr lang="el-GR" sz="1600" b="1"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b="1">
                          <a:effectLst/>
                        </a:rPr>
                        <a:t>Συμφωνώ</a:t>
                      </a:r>
                      <a:endParaRPr lang="el-GR" sz="1600" b="1">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b="1">
                          <a:effectLst/>
                        </a:rPr>
                        <a:t>Ούτε συμφωνώ </a:t>
                      </a:r>
                      <a:r>
                        <a:rPr lang="en-US" sz="1600" b="1">
                          <a:effectLst/>
                        </a:rPr>
                        <a:t>-</a:t>
                      </a:r>
                      <a:r>
                        <a:rPr lang="el-GR" sz="1600" b="1">
                          <a:effectLst/>
                        </a:rPr>
                        <a:t> ούτε διαφωνώ</a:t>
                      </a:r>
                      <a:endParaRPr lang="el-GR" sz="1600" b="1">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b="1">
                          <a:effectLst/>
                        </a:rPr>
                        <a:t>Διαφωνώ</a:t>
                      </a:r>
                      <a:endParaRPr lang="el-GR" sz="1600" b="1">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b="1">
                          <a:effectLst/>
                        </a:rPr>
                        <a:t>Διαφωνώ πλήρως</a:t>
                      </a:r>
                      <a:endParaRPr lang="el-GR" sz="1600" b="1">
                        <a:effectLst/>
                        <a:latin typeface="Calibri"/>
                        <a:ea typeface="Calibri"/>
                        <a:cs typeface="Times New Roman"/>
                      </a:endParaRPr>
                    </a:p>
                  </a:txBody>
                  <a:tcPr marL="68580" marR="68580" marT="0" marB="0" anchor="ctr"/>
                </a:tc>
              </a:tr>
              <a:tr h="1975390">
                <a:tc>
                  <a:txBody>
                    <a:bodyPr/>
                    <a:lstStyle/>
                    <a:p>
                      <a:pPr algn="just">
                        <a:lnSpc>
                          <a:spcPct val="115000"/>
                        </a:lnSpc>
                        <a:spcAft>
                          <a:spcPts val="0"/>
                        </a:spcAft>
                      </a:pPr>
                      <a:r>
                        <a:rPr lang="el-GR" sz="1600" b="1" dirty="0">
                          <a:effectLst/>
                        </a:rPr>
                        <a:t>Είμαι ικανοποιημένος από τη διαδικτυακή επικοινωνία με τους συμμαθητές μου μέσω διαδικτυακών ομαδικών </a:t>
                      </a:r>
                      <a:r>
                        <a:rPr lang="el-GR" sz="1600" b="1" dirty="0" err="1">
                          <a:effectLst/>
                        </a:rPr>
                        <a:t>fora</a:t>
                      </a:r>
                      <a:r>
                        <a:rPr lang="el-GR" sz="1600" b="1" dirty="0">
                          <a:effectLst/>
                        </a:rPr>
                        <a:t>, ακόμα και σε μέσα κοινωνικής δικτύωσης</a:t>
                      </a:r>
                      <a:endParaRPr lang="el-GR" sz="1600" b="1"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b="1">
                          <a:effectLst/>
                        </a:rPr>
                        <a:t>7 </a:t>
                      </a:r>
                      <a:endParaRPr lang="el-GR" sz="1600" b="1">
                        <a:effectLst/>
                      </a:endParaRPr>
                    </a:p>
                    <a:p>
                      <a:pPr algn="ctr">
                        <a:lnSpc>
                          <a:spcPct val="115000"/>
                        </a:lnSpc>
                        <a:spcAft>
                          <a:spcPts val="0"/>
                        </a:spcAft>
                      </a:pPr>
                      <a:r>
                        <a:rPr lang="en-US" sz="1600" b="1">
                          <a:effectLst/>
                        </a:rPr>
                        <a:t>(17,5%)</a:t>
                      </a:r>
                      <a:endParaRPr lang="el-GR" sz="1600" b="1">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b="1">
                          <a:effectLst/>
                        </a:rPr>
                        <a:t>19 </a:t>
                      </a:r>
                      <a:endParaRPr lang="el-GR" sz="1600" b="1">
                        <a:effectLst/>
                      </a:endParaRPr>
                    </a:p>
                    <a:p>
                      <a:pPr algn="ctr">
                        <a:lnSpc>
                          <a:spcPct val="115000"/>
                        </a:lnSpc>
                        <a:spcAft>
                          <a:spcPts val="0"/>
                        </a:spcAft>
                      </a:pPr>
                      <a:r>
                        <a:rPr lang="en-US" sz="1600" b="1">
                          <a:effectLst/>
                        </a:rPr>
                        <a:t>(47,5%)</a:t>
                      </a:r>
                      <a:endParaRPr lang="el-GR" sz="1600" b="1">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b="1">
                          <a:effectLst/>
                        </a:rPr>
                        <a:t>11</a:t>
                      </a:r>
                      <a:endParaRPr lang="el-GR" sz="1600" b="1">
                        <a:effectLst/>
                      </a:endParaRPr>
                    </a:p>
                    <a:p>
                      <a:pPr algn="ctr">
                        <a:lnSpc>
                          <a:spcPct val="115000"/>
                        </a:lnSpc>
                        <a:spcAft>
                          <a:spcPts val="0"/>
                        </a:spcAft>
                      </a:pPr>
                      <a:r>
                        <a:rPr lang="en-US" sz="1600" b="1">
                          <a:effectLst/>
                        </a:rPr>
                        <a:t>(27,5%)</a:t>
                      </a:r>
                      <a:endParaRPr lang="el-GR" sz="1600" b="1">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b="1">
                          <a:effectLst/>
                        </a:rPr>
                        <a:t>3 </a:t>
                      </a:r>
                      <a:endParaRPr lang="el-GR" sz="1600" b="1">
                        <a:effectLst/>
                      </a:endParaRPr>
                    </a:p>
                    <a:p>
                      <a:pPr algn="ctr">
                        <a:lnSpc>
                          <a:spcPct val="115000"/>
                        </a:lnSpc>
                        <a:spcAft>
                          <a:spcPts val="0"/>
                        </a:spcAft>
                      </a:pPr>
                      <a:r>
                        <a:rPr lang="en-US" sz="1600" b="1">
                          <a:effectLst/>
                        </a:rPr>
                        <a:t>(7,5%)</a:t>
                      </a:r>
                      <a:endParaRPr lang="el-GR" sz="1600" b="1">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b="1">
                          <a:effectLst/>
                        </a:rPr>
                        <a:t>-</a:t>
                      </a:r>
                      <a:endParaRPr lang="el-GR" sz="1600" b="1">
                        <a:effectLst/>
                        <a:latin typeface="Calibri"/>
                        <a:ea typeface="Calibri"/>
                        <a:cs typeface="Times New Roman"/>
                      </a:endParaRPr>
                    </a:p>
                  </a:txBody>
                  <a:tcPr marL="68580" marR="68580" marT="0" marB="0" anchor="ctr"/>
                </a:tc>
              </a:tr>
              <a:tr h="1310428">
                <a:tc>
                  <a:txBody>
                    <a:bodyPr/>
                    <a:lstStyle/>
                    <a:p>
                      <a:pPr algn="just">
                        <a:lnSpc>
                          <a:spcPct val="115000"/>
                        </a:lnSpc>
                        <a:spcAft>
                          <a:spcPts val="0"/>
                        </a:spcAft>
                      </a:pPr>
                      <a:r>
                        <a:rPr lang="el-GR" sz="1600" b="1" dirty="0">
                          <a:effectLst/>
                        </a:rPr>
                        <a:t>Είμαι ικανοποιημένος από την επικοινωνία μου με άλλους μαθητές μέσω του διαδικτύου</a:t>
                      </a:r>
                      <a:endParaRPr lang="el-GR" sz="1600" b="1"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b="1" dirty="0">
                          <a:effectLst/>
                        </a:rPr>
                        <a:t>10 </a:t>
                      </a:r>
                      <a:endParaRPr lang="el-GR" sz="1600" b="1" dirty="0">
                        <a:effectLst/>
                      </a:endParaRPr>
                    </a:p>
                    <a:p>
                      <a:pPr algn="ctr">
                        <a:lnSpc>
                          <a:spcPct val="115000"/>
                        </a:lnSpc>
                        <a:spcAft>
                          <a:spcPts val="0"/>
                        </a:spcAft>
                      </a:pPr>
                      <a:r>
                        <a:rPr lang="en-US" sz="1600" b="1" dirty="0">
                          <a:effectLst/>
                        </a:rPr>
                        <a:t>(25%)</a:t>
                      </a:r>
                      <a:endParaRPr lang="el-GR" sz="1600" b="1"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b="1" dirty="0">
                          <a:effectLst/>
                        </a:rPr>
                        <a:t>18 </a:t>
                      </a:r>
                      <a:endParaRPr lang="el-GR" sz="1600" b="1" dirty="0">
                        <a:effectLst/>
                      </a:endParaRPr>
                    </a:p>
                    <a:p>
                      <a:pPr algn="ctr">
                        <a:lnSpc>
                          <a:spcPct val="115000"/>
                        </a:lnSpc>
                        <a:spcAft>
                          <a:spcPts val="0"/>
                        </a:spcAft>
                      </a:pPr>
                      <a:r>
                        <a:rPr lang="en-US" sz="1600" b="1" dirty="0">
                          <a:effectLst/>
                        </a:rPr>
                        <a:t>(45%)</a:t>
                      </a:r>
                      <a:endParaRPr lang="el-GR" sz="1600" b="1"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b="1" dirty="0">
                          <a:effectLst/>
                        </a:rPr>
                        <a:t>8 </a:t>
                      </a:r>
                      <a:endParaRPr lang="el-GR" sz="1600" b="1" dirty="0">
                        <a:effectLst/>
                      </a:endParaRPr>
                    </a:p>
                    <a:p>
                      <a:pPr algn="ctr">
                        <a:lnSpc>
                          <a:spcPct val="115000"/>
                        </a:lnSpc>
                        <a:spcAft>
                          <a:spcPts val="0"/>
                        </a:spcAft>
                      </a:pPr>
                      <a:r>
                        <a:rPr lang="en-US" sz="1600" b="1" dirty="0">
                          <a:effectLst/>
                        </a:rPr>
                        <a:t>(20%)</a:t>
                      </a:r>
                      <a:endParaRPr lang="el-GR" sz="1600" b="1"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b="1" dirty="0">
                          <a:effectLst/>
                        </a:rPr>
                        <a:t>4 </a:t>
                      </a:r>
                      <a:endParaRPr lang="el-GR" sz="1600" b="1" dirty="0">
                        <a:effectLst/>
                      </a:endParaRPr>
                    </a:p>
                    <a:p>
                      <a:pPr algn="ctr">
                        <a:lnSpc>
                          <a:spcPct val="115000"/>
                        </a:lnSpc>
                        <a:spcAft>
                          <a:spcPts val="0"/>
                        </a:spcAft>
                      </a:pPr>
                      <a:r>
                        <a:rPr lang="en-US" sz="1600" b="1" dirty="0">
                          <a:effectLst/>
                        </a:rPr>
                        <a:t>(10%)</a:t>
                      </a:r>
                      <a:endParaRPr lang="el-GR" sz="1600" b="1"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b="1" dirty="0">
                          <a:effectLst/>
                        </a:rPr>
                        <a:t>-</a:t>
                      </a:r>
                      <a:endParaRPr lang="el-GR" sz="1600" b="1" dirty="0">
                        <a:effectLst/>
                        <a:latin typeface="Calibri"/>
                        <a:ea typeface="Calibri"/>
                        <a:cs typeface="Times New Roman"/>
                      </a:endParaRPr>
                    </a:p>
                  </a:txBody>
                  <a:tcPr marL="68580" marR="68580" marT="0" marB="0" anchor="ctr"/>
                </a:tc>
              </a:tr>
            </a:tbl>
          </a:graphicData>
        </a:graphic>
      </p:graphicFrame>
    </p:spTree>
    <p:extLst>
      <p:ext uri="{BB962C8B-B14F-4D97-AF65-F5344CB8AC3E}">
        <p14:creationId xmlns:p14="http://schemas.microsoft.com/office/powerpoint/2010/main" val="167625717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47664" y="692696"/>
            <a:ext cx="7776864" cy="576064"/>
          </a:xfrm>
        </p:spPr>
        <p:txBody>
          <a:bodyPr>
            <a:noAutofit/>
          </a:bodyPr>
          <a:lstStyle/>
          <a:p>
            <a:r>
              <a:rPr lang="el-GR" sz="4000" dirty="0" smtClean="0"/>
              <a:t>6</a:t>
            </a:r>
            <a:r>
              <a:rPr lang="el-GR" sz="4000" baseline="30000" dirty="0" smtClean="0"/>
              <a:t>ος</a:t>
            </a:r>
            <a:r>
              <a:rPr lang="el-GR" sz="4000" dirty="0" smtClean="0"/>
              <a:t> </a:t>
            </a:r>
            <a:r>
              <a:rPr lang="el-GR" sz="4000" dirty="0"/>
              <a:t>Θεματικός </a:t>
            </a:r>
            <a:r>
              <a:rPr lang="el-GR" sz="4000" dirty="0" smtClean="0"/>
              <a:t>άξονας</a:t>
            </a:r>
            <a:endParaRPr lang="el-GR" sz="4000" b="1" dirty="0"/>
          </a:p>
        </p:txBody>
      </p:sp>
      <p:graphicFrame>
        <p:nvGraphicFramePr>
          <p:cNvPr id="3" name="Πίνακας 2"/>
          <p:cNvGraphicFramePr>
            <a:graphicFrameLocks noGrp="1"/>
          </p:cNvGraphicFramePr>
          <p:nvPr>
            <p:extLst>
              <p:ext uri="{D42A27DB-BD31-4B8C-83A1-F6EECF244321}">
                <p14:modId xmlns:p14="http://schemas.microsoft.com/office/powerpoint/2010/main" val="3057949706"/>
              </p:ext>
            </p:extLst>
          </p:nvPr>
        </p:nvGraphicFramePr>
        <p:xfrm>
          <a:off x="611559" y="1556792"/>
          <a:ext cx="8352929" cy="4248470"/>
        </p:xfrm>
        <a:graphic>
          <a:graphicData uri="http://schemas.openxmlformats.org/drawingml/2006/table">
            <a:tbl>
              <a:tblPr firstRow="1" firstCol="1" bandRow="1">
                <a:tableStyleId>{5C22544A-7EE6-4342-B048-85BDC9FD1C3A}</a:tableStyleId>
              </a:tblPr>
              <a:tblGrid>
                <a:gridCol w="2421399"/>
                <a:gridCol w="1144335"/>
                <a:gridCol w="1270787"/>
                <a:gridCol w="1489610"/>
                <a:gridCol w="1013399"/>
                <a:gridCol w="1013399"/>
              </a:tblGrid>
              <a:tr h="974440">
                <a:tc>
                  <a:txBody>
                    <a:bodyPr/>
                    <a:lstStyle/>
                    <a:p>
                      <a:pPr algn="ctr">
                        <a:lnSpc>
                          <a:spcPct val="115000"/>
                        </a:lnSpc>
                        <a:spcAft>
                          <a:spcPts val="0"/>
                        </a:spcAft>
                      </a:pPr>
                      <a:r>
                        <a:rPr lang="el-GR" sz="1600" dirty="0">
                          <a:effectLst/>
                        </a:rPr>
                        <a:t>Δηλώσεις 6</a:t>
                      </a:r>
                      <a:r>
                        <a:rPr lang="el-GR" sz="1600" baseline="30000" dirty="0">
                          <a:effectLst/>
                        </a:rPr>
                        <a:t>ου</a:t>
                      </a:r>
                      <a:r>
                        <a:rPr lang="el-GR" sz="1600" dirty="0">
                          <a:effectLst/>
                        </a:rPr>
                        <a:t> θεματικού άξονα</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Συμφωνώ πλήρως</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Συμφωνώ</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dirty="0">
                          <a:effectLst/>
                        </a:rPr>
                        <a:t>Ούτε συμφωνώ </a:t>
                      </a:r>
                      <a:r>
                        <a:rPr lang="en-US" sz="1600" dirty="0">
                          <a:effectLst/>
                        </a:rPr>
                        <a:t>-</a:t>
                      </a:r>
                      <a:r>
                        <a:rPr lang="el-GR" sz="1600" dirty="0">
                          <a:effectLst/>
                        </a:rPr>
                        <a:t> ούτε διαφωνώ</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Διαφωνώ</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Διαφωνώ πλήρως</a:t>
                      </a:r>
                      <a:endParaRPr lang="el-GR" sz="1600">
                        <a:effectLst/>
                        <a:latin typeface="Calibri"/>
                        <a:ea typeface="Calibri"/>
                        <a:cs typeface="Times New Roman"/>
                      </a:endParaRPr>
                    </a:p>
                  </a:txBody>
                  <a:tcPr marL="68580" marR="68580" marT="0" marB="0" anchor="ctr"/>
                </a:tc>
              </a:tr>
              <a:tr h="1637015">
                <a:tc>
                  <a:txBody>
                    <a:bodyPr/>
                    <a:lstStyle/>
                    <a:p>
                      <a:pPr algn="just">
                        <a:lnSpc>
                          <a:spcPct val="115000"/>
                        </a:lnSpc>
                        <a:spcAft>
                          <a:spcPts val="0"/>
                        </a:spcAft>
                      </a:pPr>
                      <a:r>
                        <a:rPr lang="el-GR" sz="1600" dirty="0">
                          <a:effectLst/>
                        </a:rPr>
                        <a:t>Οι τελικές εξετάσεις αποτελούν μια διαδικασία αξιολόγησης, που διευρύνει τις ευκαιρίες μάθησης</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5</a:t>
                      </a:r>
                      <a:endParaRPr lang="el-GR" sz="1600">
                        <a:effectLst/>
                      </a:endParaRPr>
                    </a:p>
                    <a:p>
                      <a:pPr algn="ctr">
                        <a:lnSpc>
                          <a:spcPct val="115000"/>
                        </a:lnSpc>
                        <a:spcAft>
                          <a:spcPts val="0"/>
                        </a:spcAft>
                      </a:pPr>
                      <a:r>
                        <a:rPr lang="en-US" sz="1600">
                          <a:effectLst/>
                        </a:rPr>
                        <a:t>(12,5%)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15</a:t>
                      </a:r>
                      <a:endParaRPr lang="el-GR" sz="1600">
                        <a:effectLst/>
                      </a:endParaRPr>
                    </a:p>
                    <a:p>
                      <a:pPr algn="ctr">
                        <a:lnSpc>
                          <a:spcPct val="115000"/>
                        </a:lnSpc>
                        <a:spcAft>
                          <a:spcPts val="0"/>
                        </a:spcAft>
                      </a:pPr>
                      <a:r>
                        <a:rPr lang="en-US" sz="1600">
                          <a:effectLst/>
                        </a:rPr>
                        <a:t>(37,5%)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8</a:t>
                      </a:r>
                      <a:endParaRPr lang="el-GR" sz="1600" dirty="0">
                        <a:effectLst/>
                      </a:endParaRPr>
                    </a:p>
                    <a:p>
                      <a:pPr algn="ctr">
                        <a:lnSpc>
                          <a:spcPct val="115000"/>
                        </a:lnSpc>
                        <a:spcAft>
                          <a:spcPts val="0"/>
                        </a:spcAft>
                      </a:pPr>
                      <a:r>
                        <a:rPr lang="en-US" sz="1600" dirty="0">
                          <a:effectLst/>
                        </a:rPr>
                        <a:t>(20%)</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8</a:t>
                      </a:r>
                      <a:endParaRPr lang="el-GR" sz="1600">
                        <a:effectLst/>
                      </a:endParaRPr>
                    </a:p>
                    <a:p>
                      <a:pPr algn="ctr">
                        <a:lnSpc>
                          <a:spcPct val="115000"/>
                        </a:lnSpc>
                        <a:spcAft>
                          <a:spcPts val="0"/>
                        </a:spcAft>
                      </a:pPr>
                      <a:r>
                        <a:rPr lang="en-US" sz="1600">
                          <a:effectLst/>
                        </a:rPr>
                        <a:t>(20%)</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4</a:t>
                      </a:r>
                      <a:endParaRPr lang="el-GR" sz="1600">
                        <a:effectLst/>
                      </a:endParaRPr>
                    </a:p>
                    <a:p>
                      <a:pPr algn="ctr">
                        <a:lnSpc>
                          <a:spcPct val="115000"/>
                        </a:lnSpc>
                        <a:spcAft>
                          <a:spcPts val="0"/>
                        </a:spcAft>
                      </a:pPr>
                      <a:r>
                        <a:rPr lang="en-US" sz="1600">
                          <a:effectLst/>
                        </a:rPr>
                        <a:t>(10%)</a:t>
                      </a:r>
                      <a:endParaRPr lang="el-GR" sz="1600">
                        <a:effectLst/>
                        <a:latin typeface="Calibri"/>
                        <a:ea typeface="Calibri"/>
                        <a:cs typeface="Times New Roman"/>
                      </a:endParaRPr>
                    </a:p>
                  </a:txBody>
                  <a:tcPr marL="68580" marR="68580" marT="0" marB="0" anchor="ctr"/>
                </a:tc>
              </a:tr>
              <a:tr h="1637015">
                <a:tc>
                  <a:txBody>
                    <a:bodyPr/>
                    <a:lstStyle/>
                    <a:p>
                      <a:pPr algn="just">
                        <a:lnSpc>
                          <a:spcPct val="115000"/>
                        </a:lnSpc>
                        <a:spcAft>
                          <a:spcPts val="0"/>
                        </a:spcAft>
                      </a:pPr>
                      <a:r>
                        <a:rPr lang="el-GR" sz="1600" dirty="0">
                          <a:effectLst/>
                        </a:rPr>
                        <a:t>Οι γραπτές εξετάσεις αποτελούν μια διαδικασία αξιολόγησης που διευρύνει τις ευκαιρίες μάθησης</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4</a:t>
                      </a:r>
                      <a:endParaRPr lang="el-GR" sz="1600" dirty="0">
                        <a:effectLst/>
                      </a:endParaRPr>
                    </a:p>
                    <a:p>
                      <a:pPr algn="ctr">
                        <a:lnSpc>
                          <a:spcPct val="115000"/>
                        </a:lnSpc>
                        <a:spcAft>
                          <a:spcPts val="0"/>
                        </a:spcAft>
                      </a:pPr>
                      <a:r>
                        <a:rPr lang="en-US" sz="1600" dirty="0">
                          <a:effectLst/>
                        </a:rPr>
                        <a:t>(10%)</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18</a:t>
                      </a:r>
                      <a:endParaRPr lang="el-GR" sz="1600" dirty="0">
                        <a:effectLst/>
                      </a:endParaRPr>
                    </a:p>
                    <a:p>
                      <a:pPr algn="ctr">
                        <a:lnSpc>
                          <a:spcPct val="115000"/>
                        </a:lnSpc>
                        <a:spcAft>
                          <a:spcPts val="0"/>
                        </a:spcAft>
                      </a:pPr>
                      <a:r>
                        <a:rPr lang="en-US" sz="1600" dirty="0">
                          <a:effectLst/>
                        </a:rPr>
                        <a:t>(45%)</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7</a:t>
                      </a:r>
                      <a:endParaRPr lang="el-GR" sz="1600" dirty="0">
                        <a:effectLst/>
                      </a:endParaRPr>
                    </a:p>
                    <a:p>
                      <a:pPr algn="ctr">
                        <a:lnSpc>
                          <a:spcPct val="115000"/>
                        </a:lnSpc>
                        <a:spcAft>
                          <a:spcPts val="0"/>
                        </a:spcAft>
                      </a:pPr>
                      <a:r>
                        <a:rPr lang="en-US" sz="1600" dirty="0">
                          <a:effectLst/>
                        </a:rPr>
                        <a:t>(17,5%)</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9</a:t>
                      </a:r>
                      <a:endParaRPr lang="el-GR" sz="1600" dirty="0">
                        <a:effectLst/>
                      </a:endParaRPr>
                    </a:p>
                    <a:p>
                      <a:pPr algn="ctr">
                        <a:lnSpc>
                          <a:spcPct val="115000"/>
                        </a:lnSpc>
                        <a:spcAft>
                          <a:spcPts val="0"/>
                        </a:spcAft>
                      </a:pPr>
                      <a:r>
                        <a:rPr lang="en-US" sz="1600" dirty="0">
                          <a:effectLst/>
                        </a:rPr>
                        <a:t>(22,5%)</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2</a:t>
                      </a:r>
                      <a:endParaRPr lang="el-GR" sz="1600" dirty="0">
                        <a:effectLst/>
                      </a:endParaRPr>
                    </a:p>
                    <a:p>
                      <a:pPr algn="ctr">
                        <a:lnSpc>
                          <a:spcPct val="115000"/>
                        </a:lnSpc>
                        <a:spcAft>
                          <a:spcPts val="0"/>
                        </a:spcAft>
                      </a:pPr>
                      <a:r>
                        <a:rPr lang="en-US" sz="1600" dirty="0">
                          <a:effectLst/>
                        </a:rPr>
                        <a:t>(5%)</a:t>
                      </a:r>
                      <a:endParaRPr lang="el-GR" sz="1600" dirty="0">
                        <a:effectLst/>
                        <a:latin typeface="Calibri"/>
                        <a:ea typeface="Calibri"/>
                        <a:cs typeface="Times New Roman"/>
                      </a:endParaRPr>
                    </a:p>
                  </a:txBody>
                  <a:tcPr marL="68580" marR="68580" marT="0" marB="0" anchor="ctr"/>
                </a:tc>
              </a:tr>
            </a:tbl>
          </a:graphicData>
        </a:graphic>
      </p:graphicFrame>
    </p:spTree>
    <p:extLst>
      <p:ext uri="{BB962C8B-B14F-4D97-AF65-F5344CB8AC3E}">
        <p14:creationId xmlns:p14="http://schemas.microsoft.com/office/powerpoint/2010/main" val="158674907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31640" y="692696"/>
            <a:ext cx="7776864" cy="576064"/>
          </a:xfrm>
        </p:spPr>
        <p:txBody>
          <a:bodyPr>
            <a:noAutofit/>
          </a:bodyPr>
          <a:lstStyle/>
          <a:p>
            <a:r>
              <a:rPr lang="el-GR" sz="4000" dirty="0" smtClean="0"/>
              <a:t>7</a:t>
            </a:r>
            <a:r>
              <a:rPr lang="el-GR" sz="4000" baseline="30000" dirty="0" smtClean="0"/>
              <a:t>ος</a:t>
            </a:r>
            <a:r>
              <a:rPr lang="el-GR" sz="4000" dirty="0" smtClean="0"/>
              <a:t> </a:t>
            </a:r>
            <a:r>
              <a:rPr lang="el-GR" sz="4000" dirty="0"/>
              <a:t>Θεματικός </a:t>
            </a:r>
            <a:r>
              <a:rPr lang="el-GR" sz="4000" dirty="0" smtClean="0"/>
              <a:t>άξονας</a:t>
            </a:r>
            <a:endParaRPr lang="el-GR" sz="4000" b="1" dirty="0"/>
          </a:p>
        </p:txBody>
      </p:sp>
      <p:graphicFrame>
        <p:nvGraphicFramePr>
          <p:cNvPr id="3" name="Πίνακας 2"/>
          <p:cNvGraphicFramePr>
            <a:graphicFrameLocks noGrp="1"/>
          </p:cNvGraphicFramePr>
          <p:nvPr>
            <p:extLst>
              <p:ext uri="{D42A27DB-BD31-4B8C-83A1-F6EECF244321}">
                <p14:modId xmlns:p14="http://schemas.microsoft.com/office/powerpoint/2010/main" val="2589640577"/>
              </p:ext>
            </p:extLst>
          </p:nvPr>
        </p:nvGraphicFramePr>
        <p:xfrm>
          <a:off x="539552" y="1412777"/>
          <a:ext cx="8496945" cy="4896543"/>
        </p:xfrm>
        <a:graphic>
          <a:graphicData uri="http://schemas.openxmlformats.org/drawingml/2006/table">
            <a:tbl>
              <a:tblPr firstRow="1" firstCol="1" bandRow="1">
                <a:tableStyleId>{5C22544A-7EE6-4342-B048-85BDC9FD1C3A}</a:tableStyleId>
              </a:tblPr>
              <a:tblGrid>
                <a:gridCol w="3785328"/>
                <a:gridCol w="997033"/>
                <a:gridCol w="935721"/>
                <a:gridCol w="1203608"/>
                <a:gridCol w="667833"/>
                <a:gridCol w="907422"/>
              </a:tblGrid>
              <a:tr h="744664">
                <a:tc>
                  <a:txBody>
                    <a:bodyPr/>
                    <a:lstStyle/>
                    <a:p>
                      <a:pPr algn="ctr">
                        <a:lnSpc>
                          <a:spcPct val="115000"/>
                        </a:lnSpc>
                        <a:spcAft>
                          <a:spcPts val="0"/>
                        </a:spcAft>
                      </a:pPr>
                      <a:r>
                        <a:rPr lang="el-GR" sz="1800" dirty="0">
                          <a:effectLst/>
                        </a:rPr>
                        <a:t>Δηλώσεις 7</a:t>
                      </a:r>
                      <a:r>
                        <a:rPr lang="el-GR" sz="1800" baseline="30000" dirty="0">
                          <a:effectLst/>
                        </a:rPr>
                        <a:t>ου</a:t>
                      </a:r>
                      <a:r>
                        <a:rPr lang="el-GR" sz="1800" dirty="0">
                          <a:effectLst/>
                        </a:rPr>
                        <a:t> θεματικού άξονα</a:t>
                      </a:r>
                      <a:endParaRPr lang="el-G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a:effectLst/>
                        </a:rPr>
                        <a:t>Πάρα πολύ</a:t>
                      </a:r>
                      <a:endParaRPr lang="el-GR" sz="1800">
                        <a:effectLst/>
                        <a:latin typeface="Calibri"/>
                        <a:ea typeface="Calibri"/>
                        <a:cs typeface="Times New Roman"/>
                      </a:endParaRPr>
                    </a:p>
                  </a:txBody>
                  <a:tcPr marL="68580" marR="68580" marT="0" marB="0" anchor="ctr"/>
                </a:tc>
                <a:tc>
                  <a:txBody>
                    <a:bodyPr/>
                    <a:lstStyle/>
                    <a:p>
                      <a:pPr>
                        <a:lnSpc>
                          <a:spcPct val="115000"/>
                        </a:lnSpc>
                        <a:spcAft>
                          <a:spcPts val="0"/>
                        </a:spcAft>
                      </a:pPr>
                      <a:r>
                        <a:rPr lang="el-GR" sz="1800" dirty="0">
                          <a:effectLst/>
                        </a:rPr>
                        <a:t>Πολύ</a:t>
                      </a:r>
                      <a:endParaRPr lang="el-G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a:effectLst/>
                        </a:rPr>
                        <a:t>Ούτε λίγο - ούτε πολύ</a:t>
                      </a:r>
                      <a:endParaRPr lang="el-GR" sz="1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a:effectLst/>
                        </a:rPr>
                        <a:t>Λίγο</a:t>
                      </a:r>
                      <a:endParaRPr lang="el-GR" sz="1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a:effectLst/>
                        </a:rPr>
                        <a:t>Πολύ λίγο</a:t>
                      </a:r>
                      <a:endParaRPr lang="el-GR" sz="1800">
                        <a:effectLst/>
                        <a:latin typeface="Calibri"/>
                        <a:ea typeface="Calibri"/>
                        <a:cs typeface="Times New Roman"/>
                      </a:endParaRPr>
                    </a:p>
                  </a:txBody>
                  <a:tcPr marL="68580" marR="68580" marT="0" marB="0" anchor="ctr"/>
                </a:tc>
              </a:tr>
              <a:tr h="1895395">
                <a:tc>
                  <a:txBody>
                    <a:bodyPr/>
                    <a:lstStyle/>
                    <a:p>
                      <a:pPr algn="just">
                        <a:lnSpc>
                          <a:spcPct val="115000"/>
                        </a:lnSpc>
                        <a:spcAft>
                          <a:spcPts val="0"/>
                        </a:spcAft>
                      </a:pPr>
                      <a:r>
                        <a:rPr lang="el-GR" sz="1800" dirty="0">
                          <a:effectLst/>
                        </a:rPr>
                        <a:t>Είμαι ικανοποιημένος από την υποστήριξη που έλαβα σε όσες συναντήσεις είχαμε με τον καθηγητή που αφορούσαν τα εξ αποστάσεως μαθήματα φυσικής</a:t>
                      </a:r>
                      <a:endParaRPr lang="el-G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800">
                          <a:effectLst/>
                        </a:rPr>
                        <a:t>15 (37,5%)</a:t>
                      </a:r>
                      <a:endParaRPr lang="el-GR" sz="1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800">
                          <a:effectLst/>
                        </a:rPr>
                        <a:t>17 (42,5%)</a:t>
                      </a:r>
                      <a:endParaRPr lang="el-GR" sz="1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800">
                          <a:effectLst/>
                        </a:rPr>
                        <a:t>6</a:t>
                      </a:r>
                      <a:endParaRPr lang="el-GR" sz="1800">
                        <a:effectLst/>
                      </a:endParaRPr>
                    </a:p>
                    <a:p>
                      <a:pPr algn="ctr">
                        <a:lnSpc>
                          <a:spcPct val="115000"/>
                        </a:lnSpc>
                        <a:spcAft>
                          <a:spcPts val="0"/>
                        </a:spcAft>
                      </a:pPr>
                      <a:r>
                        <a:rPr lang="en-US" sz="1800">
                          <a:effectLst/>
                        </a:rPr>
                        <a:t>(15%)</a:t>
                      </a:r>
                      <a:endParaRPr lang="el-GR" sz="1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800">
                          <a:effectLst/>
                        </a:rPr>
                        <a:t>2 (5%)</a:t>
                      </a:r>
                      <a:endParaRPr lang="el-GR" sz="1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800">
                          <a:effectLst/>
                        </a:rPr>
                        <a:t>-</a:t>
                      </a:r>
                      <a:endParaRPr lang="el-GR" sz="1800">
                        <a:effectLst/>
                        <a:latin typeface="Calibri"/>
                        <a:ea typeface="Calibri"/>
                        <a:cs typeface="Times New Roman"/>
                      </a:endParaRPr>
                    </a:p>
                  </a:txBody>
                  <a:tcPr marL="68580" marR="68580" marT="0" marB="0" anchor="ctr"/>
                </a:tc>
              </a:tr>
              <a:tr h="1128242">
                <a:tc>
                  <a:txBody>
                    <a:bodyPr/>
                    <a:lstStyle/>
                    <a:p>
                      <a:pPr algn="just">
                        <a:lnSpc>
                          <a:spcPct val="115000"/>
                        </a:lnSpc>
                        <a:spcAft>
                          <a:spcPts val="0"/>
                        </a:spcAft>
                      </a:pPr>
                      <a:r>
                        <a:rPr lang="el-GR" sz="1800" dirty="0">
                          <a:effectLst/>
                        </a:rPr>
                        <a:t>Είμαι ικανοποιημένος από τη διαδικτυακή επικοινωνία μου με τον καθηγητή μου γενικά</a:t>
                      </a:r>
                      <a:endParaRPr lang="el-G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800">
                          <a:effectLst/>
                        </a:rPr>
                        <a:t>17 (42,5%)</a:t>
                      </a:r>
                      <a:endParaRPr lang="el-GR" sz="1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800">
                          <a:effectLst/>
                        </a:rPr>
                        <a:t>15 (37,5%)</a:t>
                      </a:r>
                      <a:endParaRPr lang="el-GR" sz="1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800">
                          <a:effectLst/>
                        </a:rPr>
                        <a:t>8</a:t>
                      </a:r>
                      <a:endParaRPr lang="el-GR" sz="1800">
                        <a:effectLst/>
                      </a:endParaRPr>
                    </a:p>
                    <a:p>
                      <a:pPr algn="ctr">
                        <a:lnSpc>
                          <a:spcPct val="115000"/>
                        </a:lnSpc>
                        <a:spcAft>
                          <a:spcPts val="0"/>
                        </a:spcAft>
                      </a:pPr>
                      <a:r>
                        <a:rPr lang="en-US" sz="1800">
                          <a:effectLst/>
                        </a:rPr>
                        <a:t>(20%)</a:t>
                      </a:r>
                      <a:endParaRPr lang="el-GR" sz="1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800">
                          <a:effectLst/>
                        </a:rPr>
                        <a:t>-</a:t>
                      </a:r>
                      <a:endParaRPr lang="el-GR" sz="1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800">
                          <a:effectLst/>
                        </a:rPr>
                        <a:t>-</a:t>
                      </a:r>
                      <a:endParaRPr lang="el-GR" sz="1800">
                        <a:effectLst/>
                        <a:latin typeface="Calibri"/>
                        <a:ea typeface="Calibri"/>
                        <a:cs typeface="Times New Roman"/>
                      </a:endParaRPr>
                    </a:p>
                  </a:txBody>
                  <a:tcPr marL="68580" marR="68580" marT="0" marB="0" anchor="ctr"/>
                </a:tc>
              </a:tr>
              <a:tr h="1128242">
                <a:tc>
                  <a:txBody>
                    <a:bodyPr/>
                    <a:lstStyle/>
                    <a:p>
                      <a:pPr algn="just">
                        <a:lnSpc>
                          <a:spcPct val="115000"/>
                        </a:lnSpc>
                        <a:spcAft>
                          <a:spcPts val="0"/>
                        </a:spcAft>
                      </a:pPr>
                      <a:r>
                        <a:rPr lang="el-GR" sz="1800" dirty="0">
                          <a:effectLst/>
                        </a:rPr>
                        <a:t>Σε περίπτωση που συντρέχουν λόγοι υγείας, η υποστήριξη που έλαβα στη μελέτη μου ήταν ικανοποιητική</a:t>
                      </a:r>
                      <a:endParaRPr lang="el-G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dirty="0">
                          <a:effectLst/>
                        </a:rPr>
                        <a:t>9</a:t>
                      </a:r>
                    </a:p>
                    <a:p>
                      <a:pPr algn="ctr">
                        <a:lnSpc>
                          <a:spcPct val="115000"/>
                        </a:lnSpc>
                        <a:spcAft>
                          <a:spcPts val="0"/>
                        </a:spcAft>
                      </a:pPr>
                      <a:r>
                        <a:rPr lang="el-GR" sz="1800" dirty="0">
                          <a:effectLst/>
                        </a:rPr>
                        <a:t>(31%)</a:t>
                      </a:r>
                      <a:endParaRPr lang="el-G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dirty="0">
                          <a:effectLst/>
                        </a:rPr>
                        <a:t>10</a:t>
                      </a:r>
                    </a:p>
                    <a:p>
                      <a:pPr algn="ctr">
                        <a:lnSpc>
                          <a:spcPct val="115000"/>
                        </a:lnSpc>
                        <a:spcAft>
                          <a:spcPts val="0"/>
                        </a:spcAft>
                      </a:pPr>
                      <a:r>
                        <a:rPr lang="el-GR" sz="1800" dirty="0">
                          <a:effectLst/>
                        </a:rPr>
                        <a:t>(34,5%)</a:t>
                      </a:r>
                      <a:endParaRPr lang="el-G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dirty="0">
                          <a:effectLst/>
                        </a:rPr>
                        <a:t>10</a:t>
                      </a:r>
                    </a:p>
                    <a:p>
                      <a:pPr algn="ctr">
                        <a:lnSpc>
                          <a:spcPct val="115000"/>
                        </a:lnSpc>
                        <a:spcAft>
                          <a:spcPts val="0"/>
                        </a:spcAft>
                      </a:pPr>
                      <a:r>
                        <a:rPr lang="el-GR" sz="1800" dirty="0">
                          <a:effectLst/>
                        </a:rPr>
                        <a:t>(34,5%)</a:t>
                      </a:r>
                      <a:endParaRPr lang="el-G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dirty="0">
                          <a:effectLst/>
                        </a:rPr>
                        <a:t>-</a:t>
                      </a:r>
                      <a:endParaRPr lang="el-GR" sz="1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800" dirty="0">
                          <a:effectLst/>
                        </a:rPr>
                        <a:t>-</a:t>
                      </a:r>
                      <a:endParaRPr lang="el-GR" sz="1800" dirty="0">
                        <a:effectLst/>
                        <a:latin typeface="Calibri"/>
                        <a:ea typeface="Calibri"/>
                        <a:cs typeface="Times New Roman"/>
                      </a:endParaRPr>
                    </a:p>
                  </a:txBody>
                  <a:tcPr marL="68580" marR="68580" marT="0" marB="0" anchor="ctr"/>
                </a:tc>
              </a:tr>
            </a:tbl>
          </a:graphicData>
        </a:graphic>
      </p:graphicFrame>
    </p:spTree>
    <p:extLst>
      <p:ext uri="{BB962C8B-B14F-4D97-AF65-F5344CB8AC3E}">
        <p14:creationId xmlns:p14="http://schemas.microsoft.com/office/powerpoint/2010/main" val="273873071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47664" y="692696"/>
            <a:ext cx="7776864" cy="576064"/>
          </a:xfrm>
        </p:spPr>
        <p:txBody>
          <a:bodyPr>
            <a:noAutofit/>
          </a:bodyPr>
          <a:lstStyle/>
          <a:p>
            <a:r>
              <a:rPr lang="el-GR" sz="4000" dirty="0" smtClean="0"/>
              <a:t>8</a:t>
            </a:r>
            <a:r>
              <a:rPr lang="el-GR" sz="4000" baseline="30000" dirty="0" smtClean="0"/>
              <a:t>ος</a:t>
            </a:r>
            <a:r>
              <a:rPr lang="el-GR" sz="4000" dirty="0" smtClean="0"/>
              <a:t> </a:t>
            </a:r>
            <a:r>
              <a:rPr lang="el-GR" sz="4000" dirty="0"/>
              <a:t>Θεματικός </a:t>
            </a:r>
            <a:r>
              <a:rPr lang="el-GR" sz="4000" dirty="0" smtClean="0"/>
              <a:t>άξονας</a:t>
            </a:r>
            <a:endParaRPr lang="el-GR" sz="4000" b="1" dirty="0"/>
          </a:p>
        </p:txBody>
      </p:sp>
      <p:graphicFrame>
        <p:nvGraphicFramePr>
          <p:cNvPr id="3" name="Πίνακας 2"/>
          <p:cNvGraphicFramePr>
            <a:graphicFrameLocks noGrp="1"/>
          </p:cNvGraphicFramePr>
          <p:nvPr>
            <p:extLst>
              <p:ext uri="{D42A27DB-BD31-4B8C-83A1-F6EECF244321}">
                <p14:modId xmlns:p14="http://schemas.microsoft.com/office/powerpoint/2010/main" val="99791587"/>
              </p:ext>
            </p:extLst>
          </p:nvPr>
        </p:nvGraphicFramePr>
        <p:xfrm>
          <a:off x="539552" y="1340768"/>
          <a:ext cx="8496944" cy="5055572"/>
        </p:xfrm>
        <a:graphic>
          <a:graphicData uri="http://schemas.openxmlformats.org/drawingml/2006/table">
            <a:tbl>
              <a:tblPr firstRow="1" firstCol="1" bandRow="1">
                <a:tableStyleId>{5C22544A-7EE6-4342-B048-85BDC9FD1C3A}</a:tableStyleId>
              </a:tblPr>
              <a:tblGrid>
                <a:gridCol w="3659395"/>
                <a:gridCol w="963863"/>
                <a:gridCol w="904589"/>
                <a:gridCol w="1163565"/>
                <a:gridCol w="775102"/>
                <a:gridCol w="1030430"/>
              </a:tblGrid>
              <a:tr h="554481">
                <a:tc>
                  <a:txBody>
                    <a:bodyPr/>
                    <a:lstStyle/>
                    <a:p>
                      <a:pPr algn="ctr">
                        <a:lnSpc>
                          <a:spcPct val="115000"/>
                        </a:lnSpc>
                        <a:spcAft>
                          <a:spcPts val="0"/>
                        </a:spcAft>
                      </a:pPr>
                      <a:r>
                        <a:rPr lang="el-GR" sz="1600" dirty="0" smtClean="0">
                          <a:effectLst/>
                        </a:rPr>
                        <a:t>Δηλώσεις</a:t>
                      </a:r>
                      <a:r>
                        <a:rPr lang="el-GR" sz="1600" baseline="0" dirty="0" smtClean="0">
                          <a:effectLst/>
                        </a:rPr>
                        <a:t> </a:t>
                      </a:r>
                      <a:r>
                        <a:rPr lang="en-US" sz="1600" dirty="0" smtClean="0">
                          <a:effectLst/>
                        </a:rPr>
                        <a:t> </a:t>
                      </a:r>
                      <a:r>
                        <a:rPr lang="el-GR" sz="1600" dirty="0" smtClean="0">
                          <a:effectLst/>
                        </a:rPr>
                        <a:t>8</a:t>
                      </a:r>
                      <a:r>
                        <a:rPr lang="el-GR" sz="1600" baseline="30000" dirty="0" smtClean="0">
                          <a:effectLst/>
                        </a:rPr>
                        <a:t>ου </a:t>
                      </a:r>
                      <a:r>
                        <a:rPr lang="el-GR" sz="1600" dirty="0" smtClean="0">
                          <a:effectLst/>
                        </a:rPr>
                        <a:t> θεματικού</a:t>
                      </a:r>
                      <a:r>
                        <a:rPr lang="en-US" sz="1600" dirty="0" smtClean="0">
                          <a:effectLst/>
                        </a:rPr>
                        <a:t> </a:t>
                      </a:r>
                      <a:r>
                        <a:rPr lang="en-US" sz="1600" dirty="0">
                          <a:effectLst/>
                        </a:rPr>
                        <a:t>άξονα</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Πάρα πολύ</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Πολύ</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Ούτε λίγο - ούτε πολύ</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Λίγο</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Καθόλου</a:t>
                      </a:r>
                      <a:endParaRPr lang="el-GR" sz="1600">
                        <a:effectLst/>
                        <a:latin typeface="Calibri"/>
                        <a:ea typeface="Calibri"/>
                        <a:cs typeface="Times New Roman"/>
                      </a:endParaRPr>
                    </a:p>
                  </a:txBody>
                  <a:tcPr marL="68580" marR="68580" marT="0" marB="0" anchor="ctr"/>
                </a:tc>
              </a:tr>
              <a:tr h="554481">
                <a:tc>
                  <a:txBody>
                    <a:bodyPr/>
                    <a:lstStyle/>
                    <a:p>
                      <a:pPr algn="just">
                        <a:lnSpc>
                          <a:spcPct val="115000"/>
                        </a:lnSpc>
                        <a:spcAft>
                          <a:spcPts val="0"/>
                        </a:spcAft>
                      </a:pPr>
                      <a:r>
                        <a:rPr lang="el-GR" sz="1600" dirty="0">
                          <a:effectLst/>
                        </a:rPr>
                        <a:t>Είμαι ικανοποιημένος από την ποιότητα των εξ αποστάσεως μαθημάτων φυσικής</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11 (27,5%)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18 (42,5%)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9 </a:t>
                      </a:r>
                    </a:p>
                    <a:p>
                      <a:pPr algn="ctr">
                        <a:lnSpc>
                          <a:spcPct val="115000"/>
                        </a:lnSpc>
                        <a:spcAft>
                          <a:spcPts val="0"/>
                        </a:spcAft>
                      </a:pPr>
                      <a:r>
                        <a:rPr lang="el-GR" sz="1600">
                          <a:effectLst/>
                        </a:rPr>
                        <a:t>(22,5%)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1 (2,5%)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1</a:t>
                      </a:r>
                    </a:p>
                    <a:p>
                      <a:pPr algn="ctr">
                        <a:lnSpc>
                          <a:spcPct val="115000"/>
                        </a:lnSpc>
                        <a:spcAft>
                          <a:spcPts val="0"/>
                        </a:spcAft>
                      </a:pPr>
                      <a:r>
                        <a:rPr lang="el-GR" sz="1600">
                          <a:effectLst/>
                        </a:rPr>
                        <a:t>(2,5%)</a:t>
                      </a:r>
                      <a:endParaRPr lang="el-GR" sz="1600">
                        <a:effectLst/>
                        <a:latin typeface="Calibri"/>
                        <a:ea typeface="Calibri"/>
                        <a:cs typeface="Times New Roman"/>
                      </a:endParaRPr>
                    </a:p>
                  </a:txBody>
                  <a:tcPr marL="68580" marR="68580" marT="0" marB="0" anchor="ctr"/>
                </a:tc>
              </a:tr>
              <a:tr h="840093">
                <a:tc>
                  <a:txBody>
                    <a:bodyPr/>
                    <a:lstStyle/>
                    <a:p>
                      <a:pPr algn="just">
                        <a:lnSpc>
                          <a:spcPct val="115000"/>
                        </a:lnSpc>
                        <a:spcAft>
                          <a:spcPts val="0"/>
                        </a:spcAft>
                      </a:pPr>
                      <a:r>
                        <a:rPr lang="el-GR" sz="1600" dirty="0">
                          <a:effectLst/>
                        </a:rPr>
                        <a:t>Είμαι ικανοποιημένος από την εμπειρία μου από τα εξ αποστάσεως μαθήματα φυσικής</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10</a:t>
                      </a:r>
                    </a:p>
                    <a:p>
                      <a:pPr algn="ctr">
                        <a:lnSpc>
                          <a:spcPct val="115000"/>
                        </a:lnSpc>
                        <a:spcAft>
                          <a:spcPts val="0"/>
                        </a:spcAft>
                      </a:pPr>
                      <a:r>
                        <a:rPr lang="el-GR" sz="1600">
                          <a:effectLst/>
                        </a:rPr>
                        <a:t>(25%)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19 (47,5%)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9</a:t>
                      </a:r>
                    </a:p>
                    <a:p>
                      <a:pPr algn="ctr">
                        <a:lnSpc>
                          <a:spcPct val="115000"/>
                        </a:lnSpc>
                        <a:spcAft>
                          <a:spcPts val="0"/>
                        </a:spcAft>
                      </a:pPr>
                      <a:r>
                        <a:rPr lang="el-GR" sz="1600">
                          <a:effectLst/>
                        </a:rPr>
                        <a:t>(22,5%)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1 (2,5%)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1</a:t>
                      </a:r>
                    </a:p>
                    <a:p>
                      <a:pPr algn="ctr">
                        <a:lnSpc>
                          <a:spcPct val="115000"/>
                        </a:lnSpc>
                        <a:spcAft>
                          <a:spcPts val="0"/>
                        </a:spcAft>
                      </a:pPr>
                      <a:r>
                        <a:rPr lang="el-GR" sz="1600">
                          <a:effectLst/>
                        </a:rPr>
                        <a:t>(2,5%)</a:t>
                      </a:r>
                      <a:endParaRPr lang="el-GR" sz="1600">
                        <a:effectLst/>
                        <a:latin typeface="Calibri"/>
                        <a:ea typeface="Calibri"/>
                        <a:cs typeface="Times New Roman"/>
                      </a:endParaRPr>
                    </a:p>
                  </a:txBody>
                  <a:tcPr marL="68580" marR="68580" marT="0" marB="0" anchor="ctr"/>
                </a:tc>
              </a:tr>
              <a:tr h="1125706">
                <a:tc>
                  <a:txBody>
                    <a:bodyPr/>
                    <a:lstStyle/>
                    <a:p>
                      <a:pPr algn="just">
                        <a:lnSpc>
                          <a:spcPct val="115000"/>
                        </a:lnSpc>
                        <a:spcAft>
                          <a:spcPts val="0"/>
                        </a:spcAft>
                      </a:pPr>
                      <a:r>
                        <a:rPr lang="el-GR" sz="1600" dirty="0">
                          <a:effectLst/>
                        </a:rPr>
                        <a:t>Έμεινα ικανοποιημένος από την υποστήριξη που έλαβα από τον καθηγητή μου κατά τη διάρκεια των εξ αποστάσεως μαθημάτων φυσικής</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13 (32,5%)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18 (45%)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9</a:t>
                      </a:r>
                    </a:p>
                    <a:p>
                      <a:pPr algn="ctr">
                        <a:lnSpc>
                          <a:spcPct val="115000"/>
                        </a:lnSpc>
                        <a:spcAft>
                          <a:spcPts val="0"/>
                        </a:spcAft>
                      </a:pPr>
                      <a:r>
                        <a:rPr lang="el-GR" sz="1600">
                          <a:effectLst/>
                        </a:rPr>
                        <a:t>(22,5)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600">
                          <a:effectLst/>
                        </a:rPr>
                        <a:t>-</a:t>
                      </a:r>
                      <a:endParaRPr lang="el-GR" sz="1600">
                        <a:effectLst/>
                        <a:latin typeface="Calibri"/>
                        <a:ea typeface="Calibri"/>
                        <a:cs typeface="Times New Roman"/>
                      </a:endParaRPr>
                    </a:p>
                  </a:txBody>
                  <a:tcPr marL="68580" marR="68580" marT="0" marB="0" anchor="ctr"/>
                </a:tc>
              </a:tr>
              <a:tr h="840093">
                <a:tc>
                  <a:txBody>
                    <a:bodyPr/>
                    <a:lstStyle/>
                    <a:p>
                      <a:pPr algn="just">
                        <a:lnSpc>
                          <a:spcPct val="115000"/>
                        </a:lnSpc>
                        <a:spcAft>
                          <a:spcPts val="0"/>
                        </a:spcAft>
                      </a:pPr>
                      <a:r>
                        <a:rPr lang="el-GR" sz="1600" dirty="0">
                          <a:effectLst/>
                        </a:rPr>
                        <a:t>Συνολικά είναι ικανοποιημένος από το εκπαιδευτικό υλικό των ενοτήτων που παρακολούθησα</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13</a:t>
                      </a:r>
                      <a:endParaRPr lang="el-GR" sz="1600">
                        <a:effectLst/>
                      </a:endParaRPr>
                    </a:p>
                    <a:p>
                      <a:pPr algn="ctr">
                        <a:lnSpc>
                          <a:spcPct val="115000"/>
                        </a:lnSpc>
                        <a:spcAft>
                          <a:spcPts val="0"/>
                        </a:spcAft>
                      </a:pPr>
                      <a:r>
                        <a:rPr lang="el-GR" sz="1600">
                          <a:effectLst/>
                        </a:rPr>
                        <a:t>(32,5%)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17</a:t>
                      </a:r>
                      <a:endParaRPr lang="el-GR" sz="1600">
                        <a:effectLst/>
                      </a:endParaRPr>
                    </a:p>
                    <a:p>
                      <a:pPr algn="ctr">
                        <a:lnSpc>
                          <a:spcPct val="115000"/>
                        </a:lnSpc>
                        <a:spcAft>
                          <a:spcPts val="0"/>
                        </a:spcAft>
                      </a:pPr>
                      <a:r>
                        <a:rPr lang="el-GR" sz="1600">
                          <a:effectLst/>
                        </a:rPr>
                        <a:t>(42,5%)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6</a:t>
                      </a:r>
                      <a:endParaRPr lang="el-GR" sz="1600">
                        <a:effectLst/>
                      </a:endParaRPr>
                    </a:p>
                    <a:p>
                      <a:pPr algn="ctr">
                        <a:lnSpc>
                          <a:spcPct val="115000"/>
                        </a:lnSpc>
                        <a:spcAft>
                          <a:spcPts val="0"/>
                        </a:spcAft>
                      </a:pPr>
                      <a:r>
                        <a:rPr lang="el-GR" sz="1600">
                          <a:effectLst/>
                        </a:rPr>
                        <a:t>(15%)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2</a:t>
                      </a:r>
                      <a:endParaRPr lang="el-GR" sz="1600">
                        <a:effectLst/>
                      </a:endParaRPr>
                    </a:p>
                    <a:p>
                      <a:pPr algn="ctr">
                        <a:lnSpc>
                          <a:spcPct val="115000"/>
                        </a:lnSpc>
                        <a:spcAft>
                          <a:spcPts val="0"/>
                        </a:spcAft>
                      </a:pPr>
                      <a:r>
                        <a:rPr lang="el-GR" sz="1600">
                          <a:effectLst/>
                        </a:rPr>
                        <a:t>(5%)</a:t>
                      </a:r>
                      <a:endParaRPr lang="el-G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1</a:t>
                      </a:r>
                      <a:endParaRPr lang="el-GR" sz="1600">
                        <a:effectLst/>
                      </a:endParaRPr>
                    </a:p>
                    <a:p>
                      <a:pPr algn="ctr">
                        <a:lnSpc>
                          <a:spcPct val="115000"/>
                        </a:lnSpc>
                        <a:spcAft>
                          <a:spcPts val="0"/>
                        </a:spcAft>
                      </a:pPr>
                      <a:r>
                        <a:rPr lang="el-GR" sz="1600">
                          <a:effectLst/>
                        </a:rPr>
                        <a:t>(2,5%)</a:t>
                      </a:r>
                      <a:endParaRPr lang="el-GR" sz="1600">
                        <a:effectLst/>
                        <a:latin typeface="Calibri"/>
                        <a:ea typeface="Calibri"/>
                        <a:cs typeface="Times New Roman"/>
                      </a:endParaRPr>
                    </a:p>
                  </a:txBody>
                  <a:tcPr marL="68580" marR="68580" marT="0" marB="0" anchor="ctr"/>
                </a:tc>
              </a:tr>
              <a:tr h="1125706">
                <a:tc>
                  <a:txBody>
                    <a:bodyPr/>
                    <a:lstStyle/>
                    <a:p>
                      <a:pPr algn="just">
                        <a:lnSpc>
                          <a:spcPct val="115000"/>
                        </a:lnSpc>
                        <a:spcAft>
                          <a:spcPts val="0"/>
                        </a:spcAft>
                      </a:pPr>
                      <a:r>
                        <a:rPr lang="el-GR" sz="1600" dirty="0">
                          <a:effectLst/>
                        </a:rPr>
                        <a:t>Το πρόγραμμα των μαθημάτων ανταποκρίθηκε στα προσδοκώμενα αποτελέσματα, όπως περιγράφονται στις εισαγωγικές ενότητες</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9 (22,5%)</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15 (37,5%)</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14</a:t>
                      </a:r>
                      <a:endParaRPr lang="el-GR" sz="1600" dirty="0">
                        <a:effectLst/>
                      </a:endParaRPr>
                    </a:p>
                    <a:p>
                      <a:pPr algn="ctr">
                        <a:lnSpc>
                          <a:spcPct val="115000"/>
                        </a:lnSpc>
                        <a:spcAft>
                          <a:spcPts val="0"/>
                        </a:spcAft>
                      </a:pPr>
                      <a:r>
                        <a:rPr lang="en-US" sz="1600" dirty="0">
                          <a:effectLst/>
                        </a:rPr>
                        <a:t>(35%)</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1 (2,5%)</a:t>
                      </a:r>
                      <a:endParaRPr lang="el-G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1 </a:t>
                      </a:r>
                      <a:endParaRPr lang="el-GR" sz="1600" dirty="0">
                        <a:effectLst/>
                      </a:endParaRPr>
                    </a:p>
                    <a:p>
                      <a:pPr algn="ctr">
                        <a:lnSpc>
                          <a:spcPct val="115000"/>
                        </a:lnSpc>
                        <a:spcAft>
                          <a:spcPts val="0"/>
                        </a:spcAft>
                      </a:pPr>
                      <a:r>
                        <a:rPr lang="en-US" sz="1600" dirty="0">
                          <a:effectLst/>
                        </a:rPr>
                        <a:t>(2,5%)</a:t>
                      </a:r>
                      <a:endParaRPr lang="el-GR" sz="1600" dirty="0">
                        <a:effectLst/>
                        <a:latin typeface="Calibri"/>
                        <a:ea typeface="Calibri"/>
                        <a:cs typeface="Times New Roman"/>
                      </a:endParaRPr>
                    </a:p>
                  </a:txBody>
                  <a:tcPr marL="68580" marR="68580" marT="0" marB="0" anchor="ctr"/>
                </a:tc>
              </a:tr>
            </a:tbl>
          </a:graphicData>
        </a:graphic>
      </p:graphicFrame>
    </p:spTree>
    <p:extLst>
      <p:ext uri="{BB962C8B-B14F-4D97-AF65-F5344CB8AC3E}">
        <p14:creationId xmlns:p14="http://schemas.microsoft.com/office/powerpoint/2010/main" val="273873071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75656" y="620688"/>
            <a:ext cx="7776864" cy="576064"/>
          </a:xfrm>
        </p:spPr>
        <p:txBody>
          <a:bodyPr>
            <a:noAutofit/>
          </a:bodyPr>
          <a:lstStyle/>
          <a:p>
            <a:r>
              <a:rPr lang="el-GR" sz="4000" dirty="0" smtClean="0"/>
              <a:t>9</a:t>
            </a:r>
            <a:r>
              <a:rPr lang="el-GR" sz="4000" baseline="30000" dirty="0" smtClean="0"/>
              <a:t>ος</a:t>
            </a:r>
            <a:r>
              <a:rPr lang="el-GR" sz="4000" dirty="0" smtClean="0"/>
              <a:t> Θεματικός άξονας</a:t>
            </a:r>
            <a:endParaRPr lang="el-GR" dirty="0"/>
          </a:p>
        </p:txBody>
      </p:sp>
      <p:graphicFrame>
        <p:nvGraphicFramePr>
          <p:cNvPr id="3" name="Πίνακας 2"/>
          <p:cNvGraphicFramePr>
            <a:graphicFrameLocks noGrp="1"/>
          </p:cNvGraphicFramePr>
          <p:nvPr>
            <p:extLst>
              <p:ext uri="{D42A27DB-BD31-4B8C-83A1-F6EECF244321}">
                <p14:modId xmlns:p14="http://schemas.microsoft.com/office/powerpoint/2010/main" val="3386969665"/>
              </p:ext>
            </p:extLst>
          </p:nvPr>
        </p:nvGraphicFramePr>
        <p:xfrm>
          <a:off x="683568" y="1141888"/>
          <a:ext cx="8280920" cy="5527472"/>
        </p:xfrm>
        <a:graphic>
          <a:graphicData uri="http://schemas.openxmlformats.org/drawingml/2006/table">
            <a:tbl>
              <a:tblPr firstRow="1" firstCol="1" bandRow="1">
                <a:tableStyleId>{5C22544A-7EE6-4342-B048-85BDC9FD1C3A}</a:tableStyleId>
              </a:tblPr>
              <a:tblGrid>
                <a:gridCol w="2661940"/>
                <a:gridCol w="1101017"/>
                <a:gridCol w="1101017"/>
                <a:gridCol w="1466870"/>
                <a:gridCol w="975038"/>
                <a:gridCol w="975038"/>
              </a:tblGrid>
              <a:tr h="684463">
                <a:tc>
                  <a:txBody>
                    <a:bodyPr/>
                    <a:lstStyle/>
                    <a:p>
                      <a:pPr algn="ctr">
                        <a:lnSpc>
                          <a:spcPct val="115000"/>
                        </a:lnSpc>
                        <a:spcAft>
                          <a:spcPts val="0"/>
                        </a:spcAft>
                      </a:pPr>
                      <a:r>
                        <a:rPr lang="el-GR" sz="1400" dirty="0">
                          <a:effectLst/>
                        </a:rPr>
                        <a:t>Δηλώσεις 9</a:t>
                      </a:r>
                      <a:r>
                        <a:rPr lang="el-GR" sz="1400" baseline="30000" dirty="0">
                          <a:effectLst/>
                        </a:rPr>
                        <a:t>ου</a:t>
                      </a:r>
                      <a:r>
                        <a:rPr lang="el-GR" sz="1400" dirty="0">
                          <a:effectLst/>
                        </a:rPr>
                        <a:t> θεματικού άξονα</a:t>
                      </a:r>
                      <a:endParaRPr lang="el-GR" sz="14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400">
                          <a:effectLst/>
                        </a:rPr>
                        <a:t>Συμφωνώ πλήρως</a:t>
                      </a:r>
                      <a:endParaRPr lang="el-GR" sz="1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400">
                          <a:effectLst/>
                        </a:rPr>
                        <a:t>Συμφωνώ</a:t>
                      </a:r>
                      <a:endParaRPr lang="el-GR" sz="1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400">
                          <a:effectLst/>
                        </a:rPr>
                        <a:t>Ούτε συμφωνώ </a:t>
                      </a:r>
                      <a:r>
                        <a:rPr lang="en-US" sz="1400">
                          <a:effectLst/>
                        </a:rPr>
                        <a:t>-</a:t>
                      </a:r>
                      <a:r>
                        <a:rPr lang="el-GR" sz="1400">
                          <a:effectLst/>
                        </a:rPr>
                        <a:t> ούτε διαφωνώ</a:t>
                      </a:r>
                      <a:endParaRPr lang="el-GR" sz="1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400">
                          <a:effectLst/>
                        </a:rPr>
                        <a:t>Διαφωνώ</a:t>
                      </a:r>
                      <a:endParaRPr lang="el-GR" sz="1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l-GR" sz="1400">
                          <a:effectLst/>
                        </a:rPr>
                        <a:t>Διαφωνώ πλήρως</a:t>
                      </a:r>
                      <a:endParaRPr lang="el-GR" sz="1400">
                        <a:effectLst/>
                        <a:latin typeface="Calibri"/>
                        <a:ea typeface="Calibri"/>
                        <a:cs typeface="Times New Roman"/>
                      </a:endParaRPr>
                    </a:p>
                  </a:txBody>
                  <a:tcPr marL="68580" marR="68580" marT="0" marB="0" anchor="ctr"/>
                </a:tc>
              </a:tr>
              <a:tr h="917185">
                <a:tc>
                  <a:txBody>
                    <a:bodyPr/>
                    <a:lstStyle/>
                    <a:p>
                      <a:pPr algn="just">
                        <a:lnSpc>
                          <a:spcPct val="115000"/>
                        </a:lnSpc>
                        <a:spcAft>
                          <a:spcPts val="0"/>
                        </a:spcAft>
                      </a:pPr>
                      <a:r>
                        <a:rPr lang="el-GR" sz="1400" dirty="0">
                          <a:effectLst/>
                        </a:rPr>
                        <a:t>Ο φόρτος εργασίας για τα εξ αποστάσεως μαθήματα φυσικής είναι μεγαλύτερος από ότι περίμενα</a:t>
                      </a:r>
                      <a:endParaRPr lang="el-GR" sz="14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dirty="0">
                          <a:effectLst/>
                        </a:rPr>
                        <a:t>1</a:t>
                      </a:r>
                      <a:endParaRPr lang="el-GR" sz="1400" dirty="0">
                        <a:effectLst/>
                      </a:endParaRPr>
                    </a:p>
                    <a:p>
                      <a:pPr algn="ctr">
                        <a:lnSpc>
                          <a:spcPct val="115000"/>
                        </a:lnSpc>
                        <a:spcAft>
                          <a:spcPts val="0"/>
                        </a:spcAft>
                      </a:pPr>
                      <a:r>
                        <a:rPr lang="en-US" sz="1400" dirty="0">
                          <a:effectLst/>
                        </a:rPr>
                        <a:t>(2,5%)</a:t>
                      </a:r>
                      <a:endParaRPr lang="el-GR" sz="14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dirty="0">
                          <a:effectLst/>
                        </a:rPr>
                        <a:t>15 </a:t>
                      </a:r>
                      <a:endParaRPr lang="el-GR" sz="1400" dirty="0">
                        <a:effectLst/>
                      </a:endParaRPr>
                    </a:p>
                    <a:p>
                      <a:pPr algn="ctr">
                        <a:lnSpc>
                          <a:spcPct val="115000"/>
                        </a:lnSpc>
                        <a:spcAft>
                          <a:spcPts val="0"/>
                        </a:spcAft>
                      </a:pPr>
                      <a:r>
                        <a:rPr lang="en-US" sz="1400" dirty="0">
                          <a:effectLst/>
                        </a:rPr>
                        <a:t>(37,5%)</a:t>
                      </a:r>
                      <a:endParaRPr lang="el-GR" sz="14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dirty="0">
                          <a:effectLst/>
                        </a:rPr>
                        <a:t>16</a:t>
                      </a:r>
                      <a:endParaRPr lang="el-GR" sz="1400" dirty="0">
                        <a:effectLst/>
                      </a:endParaRPr>
                    </a:p>
                    <a:p>
                      <a:pPr algn="ctr">
                        <a:lnSpc>
                          <a:spcPct val="115000"/>
                        </a:lnSpc>
                        <a:spcAft>
                          <a:spcPts val="0"/>
                        </a:spcAft>
                      </a:pPr>
                      <a:r>
                        <a:rPr lang="en-US" sz="1400" dirty="0">
                          <a:effectLst/>
                        </a:rPr>
                        <a:t>(40%)</a:t>
                      </a:r>
                      <a:endParaRPr lang="el-GR" sz="14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a:effectLst/>
                        </a:rPr>
                        <a:t>8</a:t>
                      </a:r>
                      <a:endParaRPr lang="el-GR" sz="1400">
                        <a:effectLst/>
                      </a:endParaRPr>
                    </a:p>
                    <a:p>
                      <a:pPr algn="ctr">
                        <a:lnSpc>
                          <a:spcPct val="115000"/>
                        </a:lnSpc>
                        <a:spcAft>
                          <a:spcPts val="0"/>
                        </a:spcAft>
                      </a:pPr>
                      <a:r>
                        <a:rPr lang="en-US" sz="1400">
                          <a:effectLst/>
                        </a:rPr>
                        <a:t>(20%)</a:t>
                      </a:r>
                      <a:endParaRPr lang="el-GR" sz="1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a:effectLst/>
                        </a:rPr>
                        <a:t>-</a:t>
                      </a:r>
                      <a:endParaRPr lang="el-GR" sz="1400">
                        <a:effectLst/>
                        <a:latin typeface="Calibri"/>
                        <a:ea typeface="Calibri"/>
                        <a:cs typeface="Times New Roman"/>
                      </a:endParaRPr>
                    </a:p>
                  </a:txBody>
                  <a:tcPr marL="68580" marR="68580" marT="0" marB="0" anchor="ctr"/>
                </a:tc>
              </a:tr>
              <a:tr h="917185">
                <a:tc>
                  <a:txBody>
                    <a:bodyPr/>
                    <a:lstStyle/>
                    <a:p>
                      <a:pPr algn="just">
                        <a:lnSpc>
                          <a:spcPct val="115000"/>
                        </a:lnSpc>
                        <a:spcAft>
                          <a:spcPts val="0"/>
                        </a:spcAft>
                      </a:pPr>
                      <a:r>
                        <a:rPr lang="el-GR" sz="1400" dirty="0">
                          <a:effectLst/>
                        </a:rPr>
                        <a:t>Θα πρότεινα το πρόγραμμα των μαθημάτων που παρακολούθησα σε άλλους μαθητές</a:t>
                      </a:r>
                      <a:endParaRPr lang="el-GR" sz="14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a:effectLst/>
                        </a:rPr>
                        <a:t>10 </a:t>
                      </a:r>
                      <a:endParaRPr lang="el-GR" sz="1400">
                        <a:effectLst/>
                      </a:endParaRPr>
                    </a:p>
                    <a:p>
                      <a:pPr algn="ctr">
                        <a:lnSpc>
                          <a:spcPct val="115000"/>
                        </a:lnSpc>
                        <a:spcAft>
                          <a:spcPts val="0"/>
                        </a:spcAft>
                      </a:pPr>
                      <a:r>
                        <a:rPr lang="en-US" sz="1400">
                          <a:effectLst/>
                        </a:rPr>
                        <a:t>(25%)</a:t>
                      </a:r>
                      <a:endParaRPr lang="el-GR" sz="1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a:effectLst/>
                        </a:rPr>
                        <a:t>16</a:t>
                      </a:r>
                      <a:endParaRPr lang="el-GR" sz="1400">
                        <a:effectLst/>
                      </a:endParaRPr>
                    </a:p>
                    <a:p>
                      <a:pPr algn="ctr">
                        <a:lnSpc>
                          <a:spcPct val="115000"/>
                        </a:lnSpc>
                        <a:spcAft>
                          <a:spcPts val="0"/>
                        </a:spcAft>
                      </a:pPr>
                      <a:r>
                        <a:rPr lang="en-US" sz="1400">
                          <a:effectLst/>
                        </a:rPr>
                        <a:t>(40%)</a:t>
                      </a:r>
                      <a:endParaRPr lang="el-GR" sz="1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dirty="0">
                          <a:effectLst/>
                        </a:rPr>
                        <a:t>11</a:t>
                      </a:r>
                      <a:endParaRPr lang="el-GR" sz="1400" dirty="0">
                        <a:effectLst/>
                      </a:endParaRPr>
                    </a:p>
                    <a:p>
                      <a:pPr algn="ctr">
                        <a:lnSpc>
                          <a:spcPct val="115000"/>
                        </a:lnSpc>
                        <a:spcAft>
                          <a:spcPts val="0"/>
                        </a:spcAft>
                      </a:pPr>
                      <a:r>
                        <a:rPr lang="en-US" sz="1400" dirty="0">
                          <a:effectLst/>
                        </a:rPr>
                        <a:t>(27,5%)</a:t>
                      </a:r>
                      <a:endParaRPr lang="el-GR" sz="14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dirty="0">
                          <a:effectLst/>
                        </a:rPr>
                        <a:t>2</a:t>
                      </a:r>
                      <a:endParaRPr lang="el-GR" sz="1400" dirty="0">
                        <a:effectLst/>
                      </a:endParaRPr>
                    </a:p>
                    <a:p>
                      <a:pPr algn="ctr">
                        <a:lnSpc>
                          <a:spcPct val="115000"/>
                        </a:lnSpc>
                        <a:spcAft>
                          <a:spcPts val="0"/>
                        </a:spcAft>
                      </a:pPr>
                      <a:r>
                        <a:rPr lang="en-US" sz="1400" dirty="0">
                          <a:effectLst/>
                        </a:rPr>
                        <a:t>(5%)</a:t>
                      </a:r>
                      <a:endParaRPr lang="el-GR" sz="14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dirty="0">
                          <a:effectLst/>
                        </a:rPr>
                        <a:t>1</a:t>
                      </a:r>
                      <a:endParaRPr lang="el-GR" sz="1400" dirty="0">
                        <a:effectLst/>
                      </a:endParaRPr>
                    </a:p>
                    <a:p>
                      <a:pPr algn="ctr">
                        <a:lnSpc>
                          <a:spcPct val="115000"/>
                        </a:lnSpc>
                        <a:spcAft>
                          <a:spcPts val="0"/>
                        </a:spcAft>
                      </a:pPr>
                      <a:r>
                        <a:rPr lang="en-US" sz="1400" dirty="0">
                          <a:effectLst/>
                        </a:rPr>
                        <a:t>(2,5%)</a:t>
                      </a:r>
                      <a:endParaRPr lang="el-GR" sz="1400" dirty="0">
                        <a:effectLst/>
                        <a:latin typeface="Calibri"/>
                        <a:ea typeface="Calibri"/>
                        <a:cs typeface="Times New Roman"/>
                      </a:endParaRPr>
                    </a:p>
                  </a:txBody>
                  <a:tcPr marL="68580" marR="68580" marT="0" marB="0" anchor="ctr"/>
                </a:tc>
              </a:tr>
              <a:tr h="684463">
                <a:tc>
                  <a:txBody>
                    <a:bodyPr/>
                    <a:lstStyle/>
                    <a:p>
                      <a:pPr algn="just">
                        <a:lnSpc>
                          <a:spcPct val="115000"/>
                        </a:lnSpc>
                        <a:spcAft>
                          <a:spcPts val="0"/>
                        </a:spcAft>
                      </a:pPr>
                      <a:r>
                        <a:rPr lang="el-GR" sz="1400" dirty="0">
                          <a:effectLst/>
                        </a:rPr>
                        <a:t>Το πρόγραμμα των μαθημάτων ανταποκρίθηκε στις δικές μου προσδοκίες</a:t>
                      </a:r>
                      <a:endParaRPr lang="el-GR" sz="14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a:effectLst/>
                        </a:rPr>
                        <a:t>8</a:t>
                      </a:r>
                      <a:endParaRPr lang="el-GR" sz="1400">
                        <a:effectLst/>
                      </a:endParaRPr>
                    </a:p>
                    <a:p>
                      <a:pPr algn="ctr">
                        <a:lnSpc>
                          <a:spcPct val="115000"/>
                        </a:lnSpc>
                        <a:spcAft>
                          <a:spcPts val="0"/>
                        </a:spcAft>
                      </a:pPr>
                      <a:r>
                        <a:rPr lang="en-US" sz="1400">
                          <a:effectLst/>
                        </a:rPr>
                        <a:t>(20%)</a:t>
                      </a:r>
                      <a:endParaRPr lang="el-GR" sz="1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dirty="0">
                          <a:effectLst/>
                        </a:rPr>
                        <a:t>16</a:t>
                      </a:r>
                      <a:endParaRPr lang="el-GR" sz="1400" dirty="0">
                        <a:effectLst/>
                      </a:endParaRPr>
                    </a:p>
                    <a:p>
                      <a:pPr algn="ctr">
                        <a:lnSpc>
                          <a:spcPct val="115000"/>
                        </a:lnSpc>
                        <a:spcAft>
                          <a:spcPts val="0"/>
                        </a:spcAft>
                      </a:pPr>
                      <a:r>
                        <a:rPr lang="en-US" sz="1400" dirty="0">
                          <a:effectLst/>
                        </a:rPr>
                        <a:t>(40%)</a:t>
                      </a:r>
                      <a:endParaRPr lang="el-GR" sz="14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a:effectLst/>
                        </a:rPr>
                        <a:t>14</a:t>
                      </a:r>
                      <a:endParaRPr lang="el-GR" sz="1400">
                        <a:effectLst/>
                      </a:endParaRPr>
                    </a:p>
                    <a:p>
                      <a:pPr algn="ctr">
                        <a:lnSpc>
                          <a:spcPct val="115000"/>
                        </a:lnSpc>
                        <a:spcAft>
                          <a:spcPts val="0"/>
                        </a:spcAft>
                      </a:pPr>
                      <a:r>
                        <a:rPr lang="en-US" sz="1400">
                          <a:effectLst/>
                        </a:rPr>
                        <a:t>(35%)</a:t>
                      </a:r>
                      <a:endParaRPr lang="el-GR" sz="1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a:effectLst/>
                        </a:rPr>
                        <a:t>2</a:t>
                      </a:r>
                      <a:endParaRPr lang="el-GR" sz="1400">
                        <a:effectLst/>
                      </a:endParaRPr>
                    </a:p>
                    <a:p>
                      <a:pPr algn="ctr">
                        <a:lnSpc>
                          <a:spcPct val="115000"/>
                        </a:lnSpc>
                        <a:spcAft>
                          <a:spcPts val="0"/>
                        </a:spcAft>
                      </a:pPr>
                      <a:r>
                        <a:rPr lang="en-US" sz="1400">
                          <a:effectLst/>
                        </a:rPr>
                        <a:t>(5%)</a:t>
                      </a:r>
                      <a:endParaRPr lang="el-GR" sz="1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dirty="0">
                          <a:effectLst/>
                        </a:rPr>
                        <a:t>-</a:t>
                      </a:r>
                      <a:endParaRPr lang="el-GR" sz="1400" dirty="0">
                        <a:effectLst/>
                        <a:latin typeface="Calibri"/>
                        <a:ea typeface="Calibri"/>
                        <a:cs typeface="Times New Roman"/>
                      </a:endParaRPr>
                    </a:p>
                  </a:txBody>
                  <a:tcPr marL="68580" marR="68580" marT="0" marB="0" anchor="ctr"/>
                </a:tc>
              </a:tr>
              <a:tr h="1149907">
                <a:tc>
                  <a:txBody>
                    <a:bodyPr/>
                    <a:lstStyle/>
                    <a:p>
                      <a:pPr algn="just">
                        <a:lnSpc>
                          <a:spcPct val="115000"/>
                        </a:lnSpc>
                        <a:spcAft>
                          <a:spcPts val="0"/>
                        </a:spcAft>
                      </a:pPr>
                      <a:r>
                        <a:rPr lang="el-GR" sz="1400" dirty="0">
                          <a:effectLst/>
                        </a:rPr>
                        <a:t>Μου ήταν πιο εύκολο να διαχειριστώ τα εξ αποστάσεως μαθήματα φυσικής από τα συμβατικά μαθήματα στο σχολείο</a:t>
                      </a:r>
                      <a:endParaRPr lang="el-GR" sz="14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dirty="0">
                          <a:effectLst/>
                        </a:rPr>
                        <a:t>8</a:t>
                      </a:r>
                      <a:endParaRPr lang="el-GR" sz="1400" dirty="0">
                        <a:effectLst/>
                      </a:endParaRPr>
                    </a:p>
                    <a:p>
                      <a:pPr algn="ctr">
                        <a:lnSpc>
                          <a:spcPct val="115000"/>
                        </a:lnSpc>
                        <a:spcAft>
                          <a:spcPts val="0"/>
                        </a:spcAft>
                      </a:pPr>
                      <a:r>
                        <a:rPr lang="el-GR" sz="1400" dirty="0">
                          <a:effectLst/>
                        </a:rPr>
                        <a:t>(20%)</a:t>
                      </a:r>
                      <a:endParaRPr lang="el-GR" sz="14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a:effectLst/>
                        </a:rPr>
                        <a:t>12</a:t>
                      </a:r>
                      <a:endParaRPr lang="el-GR" sz="1400">
                        <a:effectLst/>
                      </a:endParaRPr>
                    </a:p>
                    <a:p>
                      <a:pPr algn="ctr">
                        <a:lnSpc>
                          <a:spcPct val="115000"/>
                        </a:lnSpc>
                        <a:spcAft>
                          <a:spcPts val="0"/>
                        </a:spcAft>
                      </a:pPr>
                      <a:r>
                        <a:rPr lang="el-GR" sz="1400">
                          <a:effectLst/>
                        </a:rPr>
                        <a:t>(30%)</a:t>
                      </a:r>
                      <a:endParaRPr lang="el-GR" sz="1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a:effectLst/>
                        </a:rPr>
                        <a:t>15</a:t>
                      </a:r>
                      <a:endParaRPr lang="el-GR" sz="1400">
                        <a:effectLst/>
                      </a:endParaRPr>
                    </a:p>
                    <a:p>
                      <a:pPr algn="ctr">
                        <a:lnSpc>
                          <a:spcPct val="115000"/>
                        </a:lnSpc>
                        <a:spcAft>
                          <a:spcPts val="0"/>
                        </a:spcAft>
                      </a:pPr>
                      <a:r>
                        <a:rPr lang="el-GR" sz="1400">
                          <a:effectLst/>
                        </a:rPr>
                        <a:t>(37,5%)</a:t>
                      </a:r>
                      <a:endParaRPr lang="el-GR" sz="1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dirty="0">
                          <a:effectLst/>
                        </a:rPr>
                        <a:t>3</a:t>
                      </a:r>
                      <a:endParaRPr lang="el-GR" sz="1400" dirty="0">
                        <a:effectLst/>
                      </a:endParaRPr>
                    </a:p>
                    <a:p>
                      <a:pPr algn="ctr">
                        <a:lnSpc>
                          <a:spcPct val="115000"/>
                        </a:lnSpc>
                        <a:spcAft>
                          <a:spcPts val="0"/>
                        </a:spcAft>
                      </a:pPr>
                      <a:r>
                        <a:rPr lang="el-GR" sz="1400" dirty="0">
                          <a:effectLst/>
                        </a:rPr>
                        <a:t>(7,5%)</a:t>
                      </a:r>
                      <a:endParaRPr lang="el-GR" sz="14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dirty="0">
                          <a:effectLst/>
                        </a:rPr>
                        <a:t>2</a:t>
                      </a:r>
                      <a:endParaRPr lang="el-GR" sz="1400" dirty="0">
                        <a:effectLst/>
                      </a:endParaRPr>
                    </a:p>
                    <a:p>
                      <a:pPr algn="ctr">
                        <a:lnSpc>
                          <a:spcPct val="115000"/>
                        </a:lnSpc>
                        <a:spcAft>
                          <a:spcPts val="0"/>
                        </a:spcAft>
                      </a:pPr>
                      <a:r>
                        <a:rPr lang="el-GR" sz="1400" dirty="0">
                          <a:effectLst/>
                        </a:rPr>
                        <a:t>(5%)</a:t>
                      </a:r>
                      <a:endParaRPr lang="el-GR" sz="1400" dirty="0">
                        <a:effectLst/>
                        <a:latin typeface="Calibri"/>
                        <a:ea typeface="Calibri"/>
                        <a:cs typeface="Times New Roman"/>
                      </a:endParaRPr>
                    </a:p>
                  </a:txBody>
                  <a:tcPr marL="68580" marR="68580" marT="0" marB="0" anchor="ctr"/>
                </a:tc>
              </a:tr>
              <a:tr h="917185">
                <a:tc>
                  <a:txBody>
                    <a:bodyPr/>
                    <a:lstStyle/>
                    <a:p>
                      <a:pPr algn="just">
                        <a:lnSpc>
                          <a:spcPct val="115000"/>
                        </a:lnSpc>
                        <a:spcAft>
                          <a:spcPts val="0"/>
                        </a:spcAft>
                      </a:pPr>
                      <a:r>
                        <a:rPr lang="el-GR" sz="1400">
                          <a:effectLst/>
                        </a:rPr>
                        <a:t>Προτιμώ τα εξ αποστάσεως μαθήματα φυσικής από τα συμβατικά μαθήματα στο σχολείο</a:t>
                      </a:r>
                      <a:endParaRPr lang="el-GR" sz="1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a:effectLst/>
                        </a:rPr>
                        <a:t>5 </a:t>
                      </a:r>
                      <a:endParaRPr lang="el-GR" sz="1400">
                        <a:effectLst/>
                      </a:endParaRPr>
                    </a:p>
                    <a:p>
                      <a:pPr algn="ctr">
                        <a:lnSpc>
                          <a:spcPct val="115000"/>
                        </a:lnSpc>
                        <a:spcAft>
                          <a:spcPts val="0"/>
                        </a:spcAft>
                      </a:pPr>
                      <a:r>
                        <a:rPr lang="en-US" sz="1400">
                          <a:effectLst/>
                        </a:rPr>
                        <a:t>(12,5%)</a:t>
                      </a:r>
                      <a:endParaRPr lang="el-GR" sz="1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dirty="0">
                          <a:effectLst/>
                        </a:rPr>
                        <a:t>7 </a:t>
                      </a:r>
                      <a:endParaRPr lang="el-GR" sz="1400" dirty="0">
                        <a:effectLst/>
                      </a:endParaRPr>
                    </a:p>
                    <a:p>
                      <a:pPr algn="ctr">
                        <a:lnSpc>
                          <a:spcPct val="115000"/>
                        </a:lnSpc>
                        <a:spcAft>
                          <a:spcPts val="0"/>
                        </a:spcAft>
                      </a:pPr>
                      <a:r>
                        <a:rPr lang="el-GR" sz="1400" dirty="0">
                          <a:effectLst/>
                        </a:rPr>
                        <a:t>(17,5%)</a:t>
                      </a:r>
                      <a:endParaRPr lang="el-GR" sz="14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dirty="0">
                          <a:effectLst/>
                        </a:rPr>
                        <a:t>19</a:t>
                      </a:r>
                      <a:endParaRPr lang="el-GR" sz="1400" dirty="0">
                        <a:effectLst/>
                      </a:endParaRPr>
                    </a:p>
                    <a:p>
                      <a:pPr algn="ctr">
                        <a:lnSpc>
                          <a:spcPct val="115000"/>
                        </a:lnSpc>
                        <a:spcAft>
                          <a:spcPts val="0"/>
                        </a:spcAft>
                      </a:pPr>
                      <a:r>
                        <a:rPr lang="el-GR" sz="1400" dirty="0">
                          <a:effectLst/>
                        </a:rPr>
                        <a:t>(47,5%)</a:t>
                      </a:r>
                      <a:endParaRPr lang="el-GR" sz="14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dirty="0">
                          <a:effectLst/>
                        </a:rPr>
                        <a:t>4</a:t>
                      </a:r>
                      <a:endParaRPr lang="el-GR" sz="1400" dirty="0">
                        <a:effectLst/>
                      </a:endParaRPr>
                    </a:p>
                    <a:p>
                      <a:pPr algn="ctr">
                        <a:lnSpc>
                          <a:spcPct val="115000"/>
                        </a:lnSpc>
                        <a:spcAft>
                          <a:spcPts val="0"/>
                        </a:spcAft>
                      </a:pPr>
                      <a:r>
                        <a:rPr lang="el-GR" sz="1400" dirty="0">
                          <a:effectLst/>
                        </a:rPr>
                        <a:t>(10%)</a:t>
                      </a:r>
                      <a:endParaRPr lang="el-GR" sz="14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400" dirty="0">
                          <a:effectLst/>
                        </a:rPr>
                        <a:t>5 </a:t>
                      </a:r>
                      <a:endParaRPr lang="el-GR" sz="1400" dirty="0">
                        <a:effectLst/>
                      </a:endParaRPr>
                    </a:p>
                    <a:p>
                      <a:pPr algn="ctr">
                        <a:lnSpc>
                          <a:spcPct val="115000"/>
                        </a:lnSpc>
                        <a:spcAft>
                          <a:spcPts val="0"/>
                        </a:spcAft>
                      </a:pPr>
                      <a:r>
                        <a:rPr lang="el-GR" sz="1400" dirty="0">
                          <a:effectLst/>
                        </a:rPr>
                        <a:t>(12,5%)</a:t>
                      </a:r>
                      <a:endParaRPr lang="el-GR" sz="1400" dirty="0">
                        <a:effectLst/>
                        <a:latin typeface="Calibri"/>
                        <a:ea typeface="Calibri"/>
                        <a:cs typeface="Times New Roman"/>
                      </a:endParaRPr>
                    </a:p>
                  </a:txBody>
                  <a:tcPr marL="68580" marR="68580" marT="0" marB="0" anchor="ctr"/>
                </a:tc>
              </a:tr>
            </a:tbl>
          </a:graphicData>
        </a:graphic>
      </p:graphicFrame>
    </p:spTree>
    <p:extLst>
      <p:ext uri="{BB962C8B-B14F-4D97-AF65-F5344CB8AC3E}">
        <p14:creationId xmlns:p14="http://schemas.microsoft.com/office/powerpoint/2010/main" val="27387307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576064"/>
          </a:xfrm>
        </p:spPr>
        <p:txBody>
          <a:bodyPr>
            <a:noAutofit/>
          </a:bodyPr>
          <a:lstStyle/>
          <a:p>
            <a:r>
              <a:rPr lang="el-GR" sz="3600" dirty="0"/>
              <a:t>2. Συνεισφορά της </a:t>
            </a:r>
            <a:r>
              <a:rPr lang="el-GR" sz="3600" dirty="0" smtClean="0"/>
              <a:t>διπλωματικής</a:t>
            </a:r>
            <a:endParaRPr lang="el-GR" sz="3600" b="1" dirty="0"/>
          </a:p>
        </p:txBody>
      </p:sp>
      <p:sp>
        <p:nvSpPr>
          <p:cNvPr id="4" name="9 - Ορθογώνιο"/>
          <p:cNvSpPr/>
          <p:nvPr/>
        </p:nvSpPr>
        <p:spPr>
          <a:xfrm>
            <a:off x="880524" y="1412776"/>
            <a:ext cx="7939947" cy="4524315"/>
          </a:xfrm>
          <a:prstGeom prst="rect">
            <a:avLst/>
          </a:prstGeom>
        </p:spPr>
        <p:txBody>
          <a:bodyPr wrap="square">
            <a:spAutoFit/>
          </a:bodyPr>
          <a:lstStyle/>
          <a:p>
            <a:pPr marL="457200" indent="-457200">
              <a:buFont typeface="Arial" panose="020B0604020202020204" pitchFamily="34" charset="0"/>
              <a:buChar char="•"/>
            </a:pPr>
            <a:r>
              <a:rPr lang="el-GR" sz="3200" dirty="0" smtClean="0"/>
              <a:t>Έρευνα </a:t>
            </a:r>
            <a:r>
              <a:rPr lang="el-GR" sz="3200" dirty="0"/>
              <a:t>με σκοπό </a:t>
            </a:r>
            <a:endParaRPr lang="el-GR" sz="3200" dirty="0" smtClean="0"/>
          </a:p>
          <a:p>
            <a:pPr marL="914400" lvl="1" indent="-457200">
              <a:buFont typeface="Arial" panose="020B0604020202020204" pitchFamily="34" charset="0"/>
              <a:buChar char="•"/>
            </a:pPr>
            <a:r>
              <a:rPr lang="el-GR" sz="3200" dirty="0" smtClean="0"/>
              <a:t>τη </a:t>
            </a:r>
            <a:r>
              <a:rPr lang="el-GR" sz="3200" dirty="0"/>
              <a:t>διαμορφωτική αξιολόγηση της αποτελεσματικότητας και της ποιότητας του μαθησιακού υλικού</a:t>
            </a:r>
            <a:r>
              <a:rPr lang="el-GR" sz="3200" dirty="0" smtClean="0"/>
              <a:t>,</a:t>
            </a:r>
          </a:p>
          <a:p>
            <a:pPr marL="914400" lvl="1" indent="-457200">
              <a:buFont typeface="Arial" panose="020B0604020202020204" pitchFamily="34" charset="0"/>
              <a:buChar char="•"/>
            </a:pPr>
            <a:endParaRPr lang="el-GR" sz="3200" dirty="0"/>
          </a:p>
          <a:p>
            <a:pPr marL="914400" lvl="1" indent="-457200">
              <a:buFont typeface="Arial" panose="020B0604020202020204" pitchFamily="34" charset="0"/>
              <a:buChar char="•"/>
            </a:pPr>
            <a:r>
              <a:rPr lang="el-GR" sz="3200" dirty="0" smtClean="0"/>
              <a:t>την ανίχνευση </a:t>
            </a:r>
            <a:r>
              <a:rPr lang="el-GR" sz="3200" dirty="0"/>
              <a:t>του βαθμού ικανοποίησης των μαθητών από τη συμμετοχή τους σε αυτή τη μαθησιακή παρέμβαση. </a:t>
            </a:r>
          </a:p>
          <a:p>
            <a:pPr marL="457200" indent="-457200">
              <a:buFont typeface="Arial" panose="020B0604020202020204" pitchFamily="34" charset="0"/>
              <a:buChar char="•"/>
            </a:pPr>
            <a:endParaRPr lang="el-GR" sz="3200" dirty="0"/>
          </a:p>
        </p:txBody>
      </p:sp>
    </p:spTree>
    <p:extLst>
      <p:ext uri="{BB962C8B-B14F-4D97-AF65-F5344CB8AC3E}">
        <p14:creationId xmlns:p14="http://schemas.microsoft.com/office/powerpoint/2010/main" val="32275004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67136" y="476672"/>
            <a:ext cx="7776864" cy="576064"/>
          </a:xfrm>
        </p:spPr>
        <p:txBody>
          <a:bodyPr>
            <a:noAutofit/>
          </a:bodyPr>
          <a:lstStyle/>
          <a:p>
            <a:r>
              <a:rPr lang="el-GR" sz="3600" dirty="0" smtClean="0"/>
              <a:t>10. Συμπεράσματα </a:t>
            </a:r>
            <a:endParaRPr lang="el-GR" sz="4000" b="1" dirty="0"/>
          </a:p>
        </p:txBody>
      </p:sp>
      <p:sp>
        <p:nvSpPr>
          <p:cNvPr id="4" name="9 - Ορθογώνιο"/>
          <p:cNvSpPr/>
          <p:nvPr/>
        </p:nvSpPr>
        <p:spPr>
          <a:xfrm>
            <a:off x="539552" y="1052736"/>
            <a:ext cx="8604448" cy="6278642"/>
          </a:xfrm>
          <a:prstGeom prst="rect">
            <a:avLst/>
          </a:prstGeom>
        </p:spPr>
        <p:txBody>
          <a:bodyPr wrap="square">
            <a:spAutoFit/>
          </a:bodyPr>
          <a:lstStyle/>
          <a:p>
            <a:pPr marL="457200" indent="-457200">
              <a:buFont typeface="Arial" panose="020B0604020202020204" pitchFamily="34" charset="0"/>
              <a:buChar char="•"/>
            </a:pPr>
            <a:r>
              <a:rPr lang="el-GR" sz="3200" dirty="0" smtClean="0"/>
              <a:t>Αναγκαία </a:t>
            </a:r>
            <a:r>
              <a:rPr lang="el-GR" sz="3200" dirty="0"/>
              <a:t>η</a:t>
            </a:r>
            <a:r>
              <a:rPr lang="el-GR" sz="3200" dirty="0" smtClean="0"/>
              <a:t> εφαρμογή </a:t>
            </a:r>
            <a:r>
              <a:rPr lang="el-GR" sz="3200" dirty="0" err="1" smtClean="0"/>
              <a:t>ΕξΑΕ</a:t>
            </a:r>
            <a:r>
              <a:rPr lang="el-GR" sz="3200" dirty="0" smtClean="0"/>
              <a:t> μαθημάτων</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Σύμπτωση αναμενόμενου και πραγματικού χρόνου εργασίας (2-3 ώρες). Εισαγωγή της έννοιας του χρονοδιαγράμματος </a:t>
            </a:r>
            <a:r>
              <a:rPr lang="el-GR" sz="1800" dirty="0"/>
              <a:t>(</a:t>
            </a:r>
            <a:r>
              <a:rPr lang="en-US" sz="1800" dirty="0" err="1"/>
              <a:t>Lionarakis</a:t>
            </a:r>
            <a:r>
              <a:rPr lang="el-GR" sz="1800" dirty="0"/>
              <a:t>, 2008)</a:t>
            </a:r>
            <a:endParaRPr lang="el-GR" sz="1800" dirty="0" smtClean="0"/>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Μαθησιακό υλικό ικανοποιητικό και σταθμισμένης δυσκολίας </a:t>
            </a:r>
            <a:r>
              <a:rPr lang="el-GR" sz="1800" dirty="0"/>
              <a:t>(</a:t>
            </a:r>
            <a:r>
              <a:rPr lang="el-GR" sz="1800" dirty="0" err="1"/>
              <a:t>Fragaki</a:t>
            </a:r>
            <a:r>
              <a:rPr lang="el-GR" sz="1800" dirty="0"/>
              <a:t> &amp; </a:t>
            </a:r>
            <a:r>
              <a:rPr lang="el-GR" sz="1800" dirty="0" err="1"/>
              <a:t>Lionarakis</a:t>
            </a:r>
            <a:r>
              <a:rPr lang="el-GR" sz="1800" dirty="0"/>
              <a:t>, 2011; Ιωακειμίδου, 2018)</a:t>
            </a:r>
            <a:endParaRPr lang="el-GR" sz="1800" dirty="0" smtClean="0"/>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Οι μαθητές έλαβαν ενθάρρυνση </a:t>
            </a:r>
            <a:r>
              <a:rPr lang="el-GR" sz="1800" dirty="0" smtClean="0"/>
              <a:t>(</a:t>
            </a:r>
            <a:r>
              <a:rPr lang="en-US" sz="1800" dirty="0" err="1"/>
              <a:t>Kalogiannakis</a:t>
            </a:r>
            <a:r>
              <a:rPr lang="el-GR" sz="1800" dirty="0"/>
              <a:t> &amp; </a:t>
            </a:r>
            <a:r>
              <a:rPr lang="en-US" sz="1800" dirty="0" err="1"/>
              <a:t>Touvlatzis</a:t>
            </a:r>
            <a:r>
              <a:rPr lang="el-GR" sz="1800" dirty="0"/>
              <a:t>, 2015)</a:t>
            </a:r>
          </a:p>
          <a:p>
            <a:r>
              <a:rPr lang="el-GR" sz="3200" dirty="0"/>
              <a:t>.</a:t>
            </a:r>
          </a:p>
        </p:txBody>
      </p:sp>
    </p:spTree>
    <p:extLst>
      <p:ext uri="{BB962C8B-B14F-4D97-AF65-F5344CB8AC3E}">
        <p14:creationId xmlns:p14="http://schemas.microsoft.com/office/powerpoint/2010/main" val="170498367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t>10. Συμπεράσματα </a:t>
            </a:r>
            <a:endParaRPr lang="el-GR" sz="4000" b="1" dirty="0"/>
          </a:p>
        </p:txBody>
      </p:sp>
      <p:sp>
        <p:nvSpPr>
          <p:cNvPr id="4" name="9 - Ορθογώνιο"/>
          <p:cNvSpPr/>
          <p:nvPr/>
        </p:nvSpPr>
        <p:spPr>
          <a:xfrm>
            <a:off x="827584" y="1124744"/>
            <a:ext cx="7992888" cy="5355312"/>
          </a:xfrm>
          <a:prstGeom prst="rect">
            <a:avLst/>
          </a:prstGeom>
        </p:spPr>
        <p:txBody>
          <a:bodyPr wrap="square">
            <a:spAutoFit/>
          </a:bodyPr>
          <a:lstStyle/>
          <a:p>
            <a:r>
              <a:rPr lang="el-GR" sz="3200" dirty="0" smtClean="0"/>
              <a:t>Ο εκπαιδευτικός:</a:t>
            </a:r>
            <a:endParaRPr lang="el-GR" sz="3200" dirty="0"/>
          </a:p>
          <a:p>
            <a:pPr marL="914400" lvl="1" indent="-457200">
              <a:buFont typeface="Arial" panose="020B0604020202020204" pitchFamily="34" charset="0"/>
              <a:buChar char="•"/>
            </a:pPr>
            <a:r>
              <a:rPr lang="el-GR" sz="3200" dirty="0"/>
              <a:t>ενδύθηκε το ρόλο </a:t>
            </a:r>
            <a:r>
              <a:rPr lang="el-GR" sz="3200" dirty="0" smtClean="0"/>
              <a:t>του συμβούλου, καθοδηγητή, μέντορα</a:t>
            </a:r>
            <a:endParaRPr lang="en-US" sz="3200" dirty="0" smtClean="0"/>
          </a:p>
          <a:p>
            <a:pPr marL="914400" lvl="1" indent="-457200">
              <a:buFont typeface="Arial" panose="020B0604020202020204" pitchFamily="34" charset="0"/>
              <a:buChar char="•"/>
            </a:pPr>
            <a:endParaRPr lang="el-GR" sz="3200" dirty="0" smtClean="0"/>
          </a:p>
          <a:p>
            <a:pPr marL="914400" lvl="1" indent="-457200">
              <a:buFont typeface="Arial" panose="020B0604020202020204" pitchFamily="34" charset="0"/>
              <a:buChar char="•"/>
            </a:pPr>
            <a:r>
              <a:rPr lang="el-GR" sz="3200" dirty="0"/>
              <a:t>υ</a:t>
            </a:r>
            <a:r>
              <a:rPr lang="el-GR" sz="3200" dirty="0" smtClean="0"/>
              <a:t>ποστήριξε κάθε μαθητή ξεχωριστά χωρίς να επιβάλει την παρουσία του</a:t>
            </a:r>
            <a:endParaRPr lang="en-US" sz="3200" dirty="0" smtClean="0"/>
          </a:p>
          <a:p>
            <a:pPr marL="914400" lvl="1" indent="-457200">
              <a:buFont typeface="Arial" panose="020B0604020202020204" pitchFamily="34" charset="0"/>
              <a:buChar char="•"/>
            </a:pPr>
            <a:endParaRPr lang="el-GR" sz="3200" dirty="0" smtClean="0"/>
          </a:p>
          <a:p>
            <a:pPr marL="914400" lvl="1" indent="-457200">
              <a:buFont typeface="Arial" panose="020B0604020202020204" pitchFamily="34" charset="0"/>
              <a:buChar char="•"/>
            </a:pPr>
            <a:r>
              <a:rPr lang="el-GR" sz="3200" dirty="0"/>
              <a:t>σ</a:t>
            </a:r>
            <a:r>
              <a:rPr lang="el-GR" sz="3200" dirty="0" smtClean="0"/>
              <a:t>υνέβαλε στην αυτόνομη και αυτορυθμιζόμενη πορεία προς τη μάθηση</a:t>
            </a:r>
            <a:endParaRPr lang="en-US" sz="1200" dirty="0" smtClean="0"/>
          </a:p>
          <a:p>
            <a:endParaRPr lang="en-US" sz="1800" dirty="0" smtClean="0"/>
          </a:p>
          <a:p>
            <a:r>
              <a:rPr lang="el-GR" sz="1800" dirty="0" smtClean="0"/>
              <a:t>(Αναστασιάδης</a:t>
            </a:r>
            <a:r>
              <a:rPr lang="el-GR" sz="1800" dirty="0"/>
              <a:t>, 2004; </a:t>
            </a:r>
            <a:r>
              <a:rPr lang="en-US" sz="1800" dirty="0" err="1"/>
              <a:t>Lionarakis</a:t>
            </a:r>
            <a:r>
              <a:rPr lang="el-GR" sz="1800" dirty="0"/>
              <a:t>, 2008; </a:t>
            </a:r>
            <a:r>
              <a:rPr lang="el-GR" sz="1800" dirty="0" err="1"/>
              <a:t>Fragaki</a:t>
            </a:r>
            <a:r>
              <a:rPr lang="el-GR" sz="1800" dirty="0"/>
              <a:t> &amp; </a:t>
            </a:r>
            <a:r>
              <a:rPr lang="el-GR" sz="1800" dirty="0" err="1"/>
              <a:t>Lionarakis</a:t>
            </a:r>
            <a:r>
              <a:rPr lang="el-GR" sz="1800" dirty="0"/>
              <a:t>, 2011; Αναστασιάδης, 2014; Ιωακειμίδου, 2018</a:t>
            </a:r>
            <a:r>
              <a:rPr lang="el-GR" sz="1800" dirty="0" smtClean="0"/>
              <a:t>)</a:t>
            </a:r>
            <a:endParaRPr lang="el-GR" sz="3200" dirty="0"/>
          </a:p>
        </p:txBody>
      </p:sp>
    </p:spTree>
    <p:extLst>
      <p:ext uri="{BB962C8B-B14F-4D97-AF65-F5344CB8AC3E}">
        <p14:creationId xmlns:p14="http://schemas.microsoft.com/office/powerpoint/2010/main" val="235176235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71600" y="620688"/>
            <a:ext cx="8309520" cy="576064"/>
          </a:xfrm>
        </p:spPr>
        <p:txBody>
          <a:bodyPr>
            <a:noAutofit/>
          </a:bodyPr>
          <a:lstStyle/>
          <a:p>
            <a:r>
              <a:rPr lang="el-GR" sz="3600" dirty="0" smtClean="0"/>
              <a:t>11. Θέματα συζήτησης και προβληματισμού </a:t>
            </a:r>
            <a:endParaRPr lang="el-GR" sz="4000" b="1" dirty="0"/>
          </a:p>
        </p:txBody>
      </p:sp>
      <p:sp>
        <p:nvSpPr>
          <p:cNvPr id="4" name="9 - Ορθογώνιο"/>
          <p:cNvSpPr/>
          <p:nvPr/>
        </p:nvSpPr>
        <p:spPr>
          <a:xfrm>
            <a:off x="611560" y="1280949"/>
            <a:ext cx="8496944" cy="6986528"/>
          </a:xfrm>
          <a:prstGeom prst="rect">
            <a:avLst/>
          </a:prstGeom>
        </p:spPr>
        <p:txBody>
          <a:bodyPr wrap="square">
            <a:spAutoFit/>
          </a:bodyPr>
          <a:lstStyle/>
          <a:p>
            <a:pPr marL="457200" indent="-457200">
              <a:buFont typeface="Arial" panose="020B0604020202020204" pitchFamily="34" charset="0"/>
              <a:buChar char="•"/>
            </a:pPr>
            <a:r>
              <a:rPr lang="el-GR" sz="3200" dirty="0" smtClean="0"/>
              <a:t>Αντίσταση </a:t>
            </a:r>
            <a:r>
              <a:rPr lang="el-GR" sz="3200" dirty="0"/>
              <a:t>σε νέους τρόπους </a:t>
            </a:r>
            <a:r>
              <a:rPr lang="el-GR" sz="3200" dirty="0" smtClean="0"/>
              <a:t>παρουσίασης</a:t>
            </a:r>
          </a:p>
          <a:p>
            <a:pPr marL="457200" indent="-457200">
              <a:buFont typeface="Arial" panose="020B0604020202020204" pitchFamily="34" charset="0"/>
              <a:buChar char="•"/>
            </a:pPr>
            <a:endParaRPr lang="el-GR" sz="3200" dirty="0" smtClean="0"/>
          </a:p>
          <a:p>
            <a:pPr marL="457200" indent="-457200">
              <a:buFont typeface="Arial" panose="020B0604020202020204" pitchFamily="34" charset="0"/>
              <a:buChar char="•"/>
            </a:pPr>
            <a:r>
              <a:rPr lang="el-GR" sz="3200" dirty="0" smtClean="0"/>
              <a:t>Βελτίωση της ποιότητας του υλικού</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Μαζική παραγωγή μαθησιακού υλικού με τη μεθοδολογία της </a:t>
            </a:r>
            <a:r>
              <a:rPr lang="el-GR" sz="3200" dirty="0" err="1" smtClean="0"/>
              <a:t>ΕξΑΕ</a:t>
            </a:r>
            <a:r>
              <a:rPr lang="el-GR" sz="3200" dirty="0" smtClean="0"/>
              <a:t> και ποιοτικά χαρακτηριστικά</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Αναχρονιστικές αντιλήψεις για τη χρησιμότητα των μέσων στην εκπαιδευτική διαδικασία</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endParaRPr lang="el-GR" sz="3200" dirty="0" smtClean="0"/>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endParaRPr lang="el-GR" sz="3200" dirty="0"/>
          </a:p>
        </p:txBody>
      </p:sp>
    </p:spTree>
    <p:extLst>
      <p:ext uri="{BB962C8B-B14F-4D97-AF65-F5344CB8AC3E}">
        <p14:creationId xmlns:p14="http://schemas.microsoft.com/office/powerpoint/2010/main" val="233992429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71600" y="620688"/>
            <a:ext cx="8309520" cy="576064"/>
          </a:xfrm>
        </p:spPr>
        <p:txBody>
          <a:bodyPr>
            <a:noAutofit/>
          </a:bodyPr>
          <a:lstStyle/>
          <a:p>
            <a:r>
              <a:rPr lang="el-GR" sz="3600" dirty="0" smtClean="0"/>
              <a:t>11. Θέματα συζήτησης και προβληματισμού </a:t>
            </a:r>
            <a:endParaRPr lang="el-GR" sz="4000" b="1" dirty="0"/>
          </a:p>
        </p:txBody>
      </p:sp>
      <p:sp>
        <p:nvSpPr>
          <p:cNvPr id="4" name="9 - Ορθογώνιο"/>
          <p:cNvSpPr/>
          <p:nvPr/>
        </p:nvSpPr>
        <p:spPr>
          <a:xfrm>
            <a:off x="499389" y="1556792"/>
            <a:ext cx="8496944" cy="2062103"/>
          </a:xfrm>
          <a:prstGeom prst="rect">
            <a:avLst/>
          </a:prstGeom>
        </p:spPr>
        <p:txBody>
          <a:bodyPr wrap="square">
            <a:spAutoFit/>
          </a:bodyPr>
          <a:lstStyle/>
          <a:p>
            <a:pPr marL="457200" indent="-457200">
              <a:buFont typeface="Arial" panose="020B0604020202020204" pitchFamily="34" charset="0"/>
              <a:buChar char="•"/>
            </a:pPr>
            <a:r>
              <a:rPr lang="el-GR" sz="3200" dirty="0" smtClean="0"/>
              <a:t>Αδυναμία της </a:t>
            </a:r>
            <a:r>
              <a:rPr lang="el-GR" sz="3200" dirty="0" err="1" smtClean="0"/>
              <a:t>ΕξΑΕ</a:t>
            </a:r>
            <a:r>
              <a:rPr lang="el-GR" sz="3200" dirty="0" smtClean="0"/>
              <a:t> να καλύψει ή να υποκαταστήσει τις κοινωνικές ανάγκες των μαθητών</a:t>
            </a:r>
          </a:p>
          <a:p>
            <a:endParaRPr lang="el-GR" sz="3200" dirty="0"/>
          </a:p>
        </p:txBody>
      </p:sp>
    </p:spTree>
    <p:extLst>
      <p:ext uri="{BB962C8B-B14F-4D97-AF65-F5344CB8AC3E}">
        <p14:creationId xmlns:p14="http://schemas.microsoft.com/office/powerpoint/2010/main" val="128823151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t>12. Περιορισμοί της έρευνας</a:t>
            </a:r>
            <a:endParaRPr lang="el-GR" sz="4000" b="1" dirty="0"/>
          </a:p>
        </p:txBody>
      </p:sp>
      <p:sp>
        <p:nvSpPr>
          <p:cNvPr id="4" name="9 - Ορθογώνιο"/>
          <p:cNvSpPr/>
          <p:nvPr/>
        </p:nvSpPr>
        <p:spPr>
          <a:xfrm>
            <a:off x="683568" y="1916832"/>
            <a:ext cx="8280920" cy="4031873"/>
          </a:xfrm>
          <a:prstGeom prst="rect">
            <a:avLst/>
          </a:prstGeom>
        </p:spPr>
        <p:txBody>
          <a:bodyPr wrap="square">
            <a:spAutoFit/>
          </a:bodyPr>
          <a:lstStyle/>
          <a:p>
            <a:pPr marL="457200" indent="-457200">
              <a:buFont typeface="Arial" panose="020B0604020202020204" pitchFamily="34" charset="0"/>
              <a:buChar char="•"/>
            </a:pPr>
            <a:r>
              <a:rPr lang="el-GR" sz="3200" dirty="0" smtClean="0"/>
              <a:t>Μικρός αριθμός συμμετεχόντων μαθητών</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Μικρά χρονικά περιθώρια για :</a:t>
            </a:r>
          </a:p>
          <a:p>
            <a:pPr marL="914400" lvl="1" indent="-457200">
              <a:buFont typeface="Arial" panose="020B0604020202020204" pitchFamily="34" charset="0"/>
              <a:buChar char="•"/>
            </a:pPr>
            <a:r>
              <a:rPr lang="el-GR" sz="3200" dirty="0" smtClean="0"/>
              <a:t>Ανάπτυξη και τεκμηρίωση του υλικού</a:t>
            </a:r>
          </a:p>
          <a:p>
            <a:pPr marL="914400" lvl="1" indent="-457200">
              <a:buFont typeface="Arial" panose="020B0604020202020204" pitchFamily="34" charset="0"/>
              <a:buChar char="•"/>
            </a:pPr>
            <a:r>
              <a:rPr lang="el-GR" sz="3200" dirty="0" smtClean="0"/>
              <a:t>Εφαρμογή του υλικού</a:t>
            </a:r>
          </a:p>
          <a:p>
            <a:pPr marL="914400" lvl="1" indent="-457200">
              <a:buFont typeface="Arial" panose="020B0604020202020204" pitchFamily="34" charset="0"/>
              <a:buChar char="•"/>
            </a:pPr>
            <a:r>
              <a:rPr lang="el-GR" sz="3200" dirty="0" smtClean="0"/>
              <a:t>Διεξαγωγή και τεκμηρίωση της έρευνας</a:t>
            </a:r>
          </a:p>
          <a:p>
            <a:pPr marL="914400" lvl="1" indent="-457200">
              <a:buFont typeface="Arial" panose="020B0604020202020204" pitchFamily="34" charset="0"/>
              <a:buChar char="•"/>
            </a:pPr>
            <a:r>
              <a:rPr lang="el-GR" sz="3200" dirty="0" smtClean="0"/>
              <a:t>Εξαγωγή και συζήτηση αποτελεσμάτων</a:t>
            </a:r>
            <a:endParaRPr lang="el-GR" sz="3200" dirty="0"/>
          </a:p>
          <a:p>
            <a:pPr marL="457200" indent="-457200">
              <a:buFont typeface="Arial" panose="020B0604020202020204" pitchFamily="34" charset="0"/>
              <a:buChar char="•"/>
            </a:pPr>
            <a:endParaRPr lang="el-GR" sz="3200" dirty="0"/>
          </a:p>
        </p:txBody>
      </p:sp>
    </p:spTree>
    <p:extLst>
      <p:ext uri="{BB962C8B-B14F-4D97-AF65-F5344CB8AC3E}">
        <p14:creationId xmlns:p14="http://schemas.microsoft.com/office/powerpoint/2010/main" val="111032700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620688"/>
            <a:ext cx="7344816" cy="576064"/>
          </a:xfrm>
        </p:spPr>
        <p:txBody>
          <a:bodyPr>
            <a:noAutofit/>
          </a:bodyPr>
          <a:lstStyle/>
          <a:p>
            <a:r>
              <a:rPr lang="el-GR" sz="3600" dirty="0" smtClean="0"/>
              <a:t>13. Προτάσεις</a:t>
            </a:r>
            <a:endParaRPr lang="el-GR" sz="4000" b="1" dirty="0"/>
          </a:p>
        </p:txBody>
      </p:sp>
      <p:sp>
        <p:nvSpPr>
          <p:cNvPr id="4" name="9 - Ορθογώνιο"/>
          <p:cNvSpPr/>
          <p:nvPr/>
        </p:nvSpPr>
        <p:spPr>
          <a:xfrm>
            <a:off x="611560" y="1340768"/>
            <a:ext cx="8568952" cy="4524315"/>
          </a:xfrm>
          <a:prstGeom prst="rect">
            <a:avLst/>
          </a:prstGeom>
        </p:spPr>
        <p:txBody>
          <a:bodyPr wrap="square">
            <a:spAutoFit/>
          </a:bodyPr>
          <a:lstStyle/>
          <a:p>
            <a:r>
              <a:rPr lang="el-GR" sz="3200" dirty="0" smtClean="0"/>
              <a:t>Δημιουργία μαθησιακού υλικού με τη μεθοδολογία της </a:t>
            </a:r>
            <a:r>
              <a:rPr lang="el-GR" sz="3200" dirty="0" err="1" smtClean="0"/>
              <a:t>ΕξΑΕ</a:t>
            </a:r>
            <a:r>
              <a:rPr lang="el-GR" sz="3200" dirty="0" smtClean="0"/>
              <a:t>:</a:t>
            </a:r>
          </a:p>
          <a:p>
            <a:pPr marL="914400" lvl="1" indent="-457200">
              <a:buFont typeface="Arial" panose="020B0604020202020204" pitchFamily="34" charset="0"/>
              <a:buChar char="•"/>
            </a:pPr>
            <a:r>
              <a:rPr lang="el-GR" sz="3200" dirty="0" smtClean="0"/>
              <a:t>με παιδαγωγικό περιεχόμενο</a:t>
            </a:r>
          </a:p>
          <a:p>
            <a:pPr marL="914400" lvl="1" indent="-457200">
              <a:buFont typeface="Arial" panose="020B0604020202020204" pitchFamily="34" charset="0"/>
              <a:buChar char="•"/>
            </a:pPr>
            <a:r>
              <a:rPr lang="el-GR" sz="3200" dirty="0"/>
              <a:t>ε</a:t>
            </a:r>
            <a:r>
              <a:rPr lang="el-GR" sz="3200" dirty="0" smtClean="0"/>
              <a:t>λκυστικού και αποτελεσματικού</a:t>
            </a:r>
          </a:p>
          <a:p>
            <a:pPr marL="914400" lvl="1" indent="-457200">
              <a:buFont typeface="Arial" panose="020B0604020202020204" pitchFamily="34" charset="0"/>
              <a:buChar char="•"/>
            </a:pPr>
            <a:r>
              <a:rPr lang="el-GR" sz="3200" dirty="0"/>
              <a:t>π</a:t>
            </a:r>
            <a:r>
              <a:rPr lang="el-GR" sz="3200" dirty="0" smtClean="0"/>
              <a:t>οιοτικού και ανταγωνιστικού</a:t>
            </a:r>
          </a:p>
          <a:p>
            <a:pPr marL="914400" lvl="1" indent="-457200">
              <a:buFont typeface="Arial" panose="020B0604020202020204" pitchFamily="34" charset="0"/>
              <a:buChar char="•"/>
            </a:pPr>
            <a:r>
              <a:rPr lang="el-GR" sz="3200" dirty="0" smtClean="0"/>
              <a:t>που ευνοεί τη μάθηση μέσα από τη </a:t>
            </a:r>
            <a:r>
              <a:rPr lang="el-GR" sz="3200" dirty="0" err="1" smtClean="0"/>
              <a:t>διαθεματικότητα</a:t>
            </a:r>
            <a:endParaRPr lang="el-GR" sz="3200" dirty="0" smtClean="0"/>
          </a:p>
          <a:p>
            <a:pPr marL="914400" lvl="1" indent="-457200">
              <a:buFont typeface="Arial" panose="020B0604020202020204" pitchFamily="34" charset="0"/>
              <a:buChar char="•"/>
            </a:pPr>
            <a:r>
              <a:rPr lang="el-GR" sz="3200" dirty="0"/>
              <a:t>π</a:t>
            </a:r>
            <a:r>
              <a:rPr lang="el-GR" sz="3200" dirty="0" smtClean="0"/>
              <a:t>ου πλαισιώνεται από τη διδακτική παρουσία</a:t>
            </a:r>
          </a:p>
          <a:p>
            <a:pPr marL="914400" lvl="1" indent="-457200">
              <a:buFont typeface="Arial" panose="020B0604020202020204" pitchFamily="34" charset="0"/>
              <a:buChar char="•"/>
            </a:pPr>
            <a:endParaRPr lang="el-GR" sz="3200" dirty="0" smtClean="0"/>
          </a:p>
        </p:txBody>
      </p:sp>
    </p:spTree>
    <p:extLst>
      <p:ext uri="{BB962C8B-B14F-4D97-AF65-F5344CB8AC3E}">
        <p14:creationId xmlns:p14="http://schemas.microsoft.com/office/powerpoint/2010/main" val="196999675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t>14. Προοπτικές</a:t>
            </a:r>
            <a:endParaRPr lang="el-GR" sz="4000" b="1" dirty="0"/>
          </a:p>
        </p:txBody>
      </p:sp>
      <p:sp>
        <p:nvSpPr>
          <p:cNvPr id="4" name="9 - Ορθογώνιο"/>
          <p:cNvSpPr/>
          <p:nvPr/>
        </p:nvSpPr>
        <p:spPr>
          <a:xfrm>
            <a:off x="683568" y="1268760"/>
            <a:ext cx="8280920" cy="5509200"/>
          </a:xfrm>
          <a:prstGeom prst="rect">
            <a:avLst/>
          </a:prstGeom>
        </p:spPr>
        <p:txBody>
          <a:bodyPr wrap="square">
            <a:spAutoFit/>
          </a:bodyPr>
          <a:lstStyle/>
          <a:p>
            <a:pPr marL="457200" indent="-457200">
              <a:buFont typeface="Arial" panose="020B0604020202020204" pitchFamily="34" charset="0"/>
              <a:buChar char="•"/>
            </a:pPr>
            <a:r>
              <a:rPr lang="el-GR" sz="3200" dirty="0" smtClean="0"/>
              <a:t>Επέκταση της έρευνας στην ανίχνευση της ποιότητας επικοινωνίας με σκοπό την ποιοτικότερη συνεργασία σε </a:t>
            </a:r>
            <a:r>
              <a:rPr lang="el-GR" sz="3200" dirty="0" err="1" smtClean="0"/>
              <a:t>ΕξΑΕ</a:t>
            </a:r>
            <a:r>
              <a:rPr lang="el-GR" sz="3200" dirty="0" smtClean="0"/>
              <a:t> μαθητικές κοινότητες</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Αναζήτηση βασικών κριτηρίων δημιουργίας </a:t>
            </a:r>
            <a:r>
              <a:rPr lang="el-GR" sz="3200" dirty="0"/>
              <a:t>πρωτότυπου μαθησιακού υλικού στο οποίο οι μαθητές θα έχουν τον πρώτο λόγο </a:t>
            </a:r>
          </a:p>
          <a:p>
            <a:pPr marL="457200" indent="-457200">
              <a:buFont typeface="Arial" panose="020B0604020202020204" pitchFamily="34" charset="0"/>
              <a:buChar char="•"/>
            </a:pPr>
            <a:endParaRPr lang="el-GR" sz="3200" dirty="0" smtClean="0"/>
          </a:p>
          <a:p>
            <a:pPr marL="457200" indent="-457200">
              <a:buFont typeface="Arial" panose="020B0604020202020204" pitchFamily="34" charset="0"/>
              <a:buChar char="•"/>
            </a:pPr>
            <a:r>
              <a:rPr lang="el-GR" sz="3200" dirty="0" smtClean="0"/>
              <a:t>Μελέτη της διάθεσης για αυτο</a:t>
            </a:r>
            <a:r>
              <a:rPr lang="el-GR" sz="3200" dirty="0"/>
              <a:t>ρ</a:t>
            </a:r>
            <a:r>
              <a:rPr lang="el-GR" sz="3200" dirty="0" smtClean="0"/>
              <a:t>ρύθμιση</a:t>
            </a:r>
            <a:endParaRPr lang="el-GR" sz="3200" dirty="0"/>
          </a:p>
          <a:p>
            <a:pPr marL="457200" indent="-457200">
              <a:buFont typeface="Arial" panose="020B0604020202020204" pitchFamily="34" charset="0"/>
              <a:buChar char="•"/>
            </a:pPr>
            <a:endParaRPr lang="el-GR" sz="3200" dirty="0"/>
          </a:p>
        </p:txBody>
      </p:sp>
    </p:spTree>
    <p:extLst>
      <p:ext uri="{BB962C8B-B14F-4D97-AF65-F5344CB8AC3E}">
        <p14:creationId xmlns:p14="http://schemas.microsoft.com/office/powerpoint/2010/main" val="71274894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9 - Ορθογώνιο"/>
          <p:cNvSpPr/>
          <p:nvPr/>
        </p:nvSpPr>
        <p:spPr>
          <a:xfrm>
            <a:off x="827584" y="2852936"/>
            <a:ext cx="7632848" cy="2062103"/>
          </a:xfrm>
          <a:prstGeom prst="rect">
            <a:avLst/>
          </a:prstGeom>
        </p:spPr>
        <p:txBody>
          <a:bodyPr wrap="square">
            <a:spAutoFit/>
          </a:bodyPr>
          <a:lstStyle/>
          <a:p>
            <a:r>
              <a:rPr lang="el-GR" sz="3200" dirty="0"/>
              <a:t>Σας ευχαριστώ για την προσοχή </a:t>
            </a:r>
            <a:r>
              <a:rPr lang="el-GR" sz="3200" dirty="0" smtClean="0"/>
              <a:t>σας</a:t>
            </a:r>
          </a:p>
          <a:p>
            <a:endParaRPr lang="el-GR" sz="3200" dirty="0" smtClean="0"/>
          </a:p>
          <a:p>
            <a:r>
              <a:rPr lang="el-GR" sz="3200" dirty="0" smtClean="0"/>
              <a:t>Ερωτήσεις…</a:t>
            </a:r>
            <a:endParaRPr lang="el-GR" sz="3200" dirty="0"/>
          </a:p>
          <a:p>
            <a:endParaRPr lang="el-GR" sz="3200" dirty="0"/>
          </a:p>
        </p:txBody>
      </p:sp>
      <p:sp>
        <p:nvSpPr>
          <p:cNvPr id="2" name="TextBox 1"/>
          <p:cNvSpPr txBox="1"/>
          <p:nvPr/>
        </p:nvSpPr>
        <p:spPr>
          <a:xfrm>
            <a:off x="1619672" y="476672"/>
            <a:ext cx="4608512" cy="646331"/>
          </a:xfrm>
          <a:prstGeom prst="rect">
            <a:avLst/>
          </a:prstGeom>
          <a:noFill/>
        </p:spPr>
        <p:txBody>
          <a:bodyPr wrap="square" rtlCol="0">
            <a:spAutoFit/>
          </a:bodyPr>
          <a:lstStyle/>
          <a:p>
            <a:r>
              <a:rPr lang="el-GR" sz="3600" dirty="0" smtClean="0"/>
              <a:t>Επί … τέλους</a:t>
            </a:r>
            <a:endParaRPr lang="el-GR" sz="3600" b="1" dirty="0">
              <a:latin typeface="+mn-lt"/>
            </a:endParaRPr>
          </a:p>
        </p:txBody>
      </p:sp>
    </p:spTree>
    <p:extLst>
      <p:ext uri="{BB962C8B-B14F-4D97-AF65-F5344CB8AC3E}">
        <p14:creationId xmlns:p14="http://schemas.microsoft.com/office/powerpoint/2010/main" val="10261208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576064"/>
          </a:xfrm>
        </p:spPr>
        <p:txBody>
          <a:bodyPr>
            <a:noAutofit/>
          </a:bodyPr>
          <a:lstStyle/>
          <a:p>
            <a:r>
              <a:rPr lang="el-GR" sz="3600" dirty="0"/>
              <a:t>2. Συνεισφορά της </a:t>
            </a:r>
            <a:r>
              <a:rPr lang="el-GR" sz="3600" dirty="0" smtClean="0"/>
              <a:t>διπλωματικής</a:t>
            </a:r>
            <a:endParaRPr lang="el-GR" sz="3600" b="1" dirty="0"/>
          </a:p>
        </p:txBody>
      </p:sp>
      <p:sp>
        <p:nvSpPr>
          <p:cNvPr id="4" name="9 - Ορθογώνιο"/>
          <p:cNvSpPr/>
          <p:nvPr/>
        </p:nvSpPr>
        <p:spPr>
          <a:xfrm>
            <a:off x="1043608" y="1412776"/>
            <a:ext cx="6840760" cy="4031873"/>
          </a:xfrm>
          <a:prstGeom prst="rect">
            <a:avLst/>
          </a:prstGeom>
        </p:spPr>
        <p:txBody>
          <a:bodyPr wrap="square">
            <a:spAutoFit/>
          </a:bodyPr>
          <a:lstStyle/>
          <a:p>
            <a:pPr marL="457200" indent="-457200">
              <a:buFont typeface="Arial" panose="020B0604020202020204" pitchFamily="34" charset="0"/>
              <a:buChar char="•"/>
            </a:pPr>
            <a:r>
              <a:rPr lang="el-GR" sz="3200" dirty="0" smtClean="0"/>
              <a:t>Μεθοδολογία έρευνας σε επίπεδο σχολικής </a:t>
            </a:r>
            <a:r>
              <a:rPr lang="el-GR" sz="3200" dirty="0" err="1" smtClean="0"/>
              <a:t>ΕξΑΕ</a:t>
            </a:r>
            <a:endParaRPr lang="el-GR" sz="3200" dirty="0" smtClean="0"/>
          </a:p>
          <a:p>
            <a:pPr marL="457200" indent="-457200">
              <a:buFont typeface="Arial" panose="020B0604020202020204" pitchFamily="34" charset="0"/>
              <a:buChar char="•"/>
            </a:pPr>
            <a:endParaRPr lang="el-GR" sz="3200" dirty="0" smtClean="0"/>
          </a:p>
          <a:p>
            <a:pPr marL="457200" indent="-457200">
              <a:buFont typeface="Arial" panose="020B0604020202020204" pitchFamily="34" charset="0"/>
              <a:buChar char="•"/>
            </a:pPr>
            <a:r>
              <a:rPr lang="el-GR" sz="3200" dirty="0" smtClean="0"/>
              <a:t>Παρουσίαση </a:t>
            </a:r>
            <a:r>
              <a:rPr lang="el-GR" sz="3200" dirty="0"/>
              <a:t>και συζήτηση των αποτελεσμάτων της </a:t>
            </a:r>
            <a:r>
              <a:rPr lang="el-GR" sz="3200" dirty="0" smtClean="0"/>
              <a:t>έρευνας</a:t>
            </a:r>
          </a:p>
          <a:p>
            <a:pPr marL="457200" indent="-457200">
              <a:buFont typeface="Arial" panose="020B0604020202020204" pitchFamily="34" charset="0"/>
              <a:buChar char="•"/>
            </a:pPr>
            <a:endParaRPr lang="el-GR" sz="3200" dirty="0" smtClean="0"/>
          </a:p>
          <a:p>
            <a:pPr marL="457200" indent="-457200">
              <a:buFont typeface="Arial" panose="020B0604020202020204" pitchFamily="34" charset="0"/>
              <a:buChar char="•"/>
            </a:pPr>
            <a:r>
              <a:rPr lang="el-GR" sz="3200" dirty="0" smtClean="0"/>
              <a:t>Διατύπωση προτάσεων</a:t>
            </a:r>
            <a:endParaRPr lang="el-GR" sz="3200" dirty="0"/>
          </a:p>
          <a:p>
            <a:pPr marL="457200" indent="-457200">
              <a:buFont typeface="Arial" panose="020B0604020202020204" pitchFamily="34" charset="0"/>
              <a:buChar char="•"/>
            </a:pPr>
            <a:endParaRPr lang="el-GR" sz="3200" dirty="0"/>
          </a:p>
        </p:txBody>
      </p:sp>
    </p:spTree>
    <p:extLst>
      <p:ext uri="{BB962C8B-B14F-4D97-AF65-F5344CB8AC3E}">
        <p14:creationId xmlns:p14="http://schemas.microsoft.com/office/powerpoint/2010/main" val="5830795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3. Ερευνητικά </a:t>
            </a:r>
            <a:r>
              <a:rPr lang="el-GR" sz="3600" dirty="0" smtClean="0"/>
              <a:t>Ερωτήματα</a:t>
            </a:r>
            <a:endParaRPr lang="el-GR" sz="4000" b="1" dirty="0"/>
          </a:p>
        </p:txBody>
      </p:sp>
      <p:sp>
        <p:nvSpPr>
          <p:cNvPr id="4" name="9 - Ορθογώνιο"/>
          <p:cNvSpPr/>
          <p:nvPr/>
        </p:nvSpPr>
        <p:spPr>
          <a:xfrm>
            <a:off x="827584" y="1340768"/>
            <a:ext cx="7632848" cy="5509200"/>
          </a:xfrm>
          <a:prstGeom prst="rect">
            <a:avLst/>
          </a:prstGeom>
        </p:spPr>
        <p:txBody>
          <a:bodyPr wrap="square">
            <a:spAutoFit/>
          </a:bodyPr>
          <a:lstStyle/>
          <a:p>
            <a:pPr marL="457200" indent="-457200">
              <a:buFont typeface="Arial" panose="020B0604020202020204" pitchFamily="34" charset="0"/>
              <a:buChar char="•"/>
            </a:pPr>
            <a:r>
              <a:rPr lang="el-GR" sz="3200" dirty="0" smtClean="0"/>
              <a:t>Ποια είναι τα κριτήρια ποιότητας  μαθησιακής παρέμβασης με τις αρχές της </a:t>
            </a:r>
            <a:r>
              <a:rPr lang="el-GR" sz="3200" dirty="0" err="1" smtClean="0"/>
              <a:t>ΕξΑΕ</a:t>
            </a:r>
            <a:r>
              <a:rPr lang="el-GR" sz="3200" dirty="0" smtClean="0"/>
              <a:t>;</a:t>
            </a:r>
          </a:p>
          <a:p>
            <a:pPr marL="457200" indent="-457200">
              <a:buFont typeface="Arial" panose="020B0604020202020204" pitchFamily="34" charset="0"/>
              <a:buChar char="•"/>
            </a:pPr>
            <a:r>
              <a:rPr lang="el-GR" sz="3200" dirty="0" smtClean="0"/>
              <a:t>Πως μπορεί να ανιχνευτεί η ικανοποίηση των μαθητών από το υλικό;</a:t>
            </a:r>
          </a:p>
          <a:p>
            <a:pPr marL="457200" indent="-457200">
              <a:buFont typeface="Arial" panose="020B0604020202020204" pitchFamily="34" charset="0"/>
              <a:buChar char="•"/>
            </a:pPr>
            <a:r>
              <a:rPr lang="el-GR" sz="3200" dirty="0" smtClean="0"/>
              <a:t>Ποιες προσπάθειες ανίχνευσης της ικανοποίησης των μαθητών έχουν γίνει;</a:t>
            </a:r>
          </a:p>
          <a:p>
            <a:pPr marL="457200" indent="-457200">
              <a:buFont typeface="Arial" panose="020B0604020202020204" pitchFamily="34" charset="0"/>
              <a:buChar char="•"/>
            </a:pPr>
            <a:r>
              <a:rPr lang="el-GR" sz="3200" dirty="0" smtClean="0"/>
              <a:t>Σε ποιες θεματικές ενότητες πρέπει να αξιολογηθεί αυτή η μαθησιακή παρέμβαση από τους μαθητές;</a:t>
            </a:r>
          </a:p>
          <a:p>
            <a:endParaRPr lang="el-GR" sz="3200" dirty="0"/>
          </a:p>
        </p:txBody>
      </p:sp>
    </p:spTree>
    <p:extLst>
      <p:ext uri="{BB962C8B-B14F-4D97-AF65-F5344CB8AC3E}">
        <p14:creationId xmlns:p14="http://schemas.microsoft.com/office/powerpoint/2010/main" val="15389201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3. Ερευνητικά </a:t>
            </a:r>
            <a:r>
              <a:rPr lang="el-GR" sz="3600" dirty="0" smtClean="0"/>
              <a:t>Ερωτήματα</a:t>
            </a:r>
            <a:endParaRPr lang="el-GR" sz="4000" b="1" dirty="0"/>
          </a:p>
        </p:txBody>
      </p:sp>
      <p:sp>
        <p:nvSpPr>
          <p:cNvPr id="4" name="9 - Ορθογώνιο"/>
          <p:cNvSpPr/>
          <p:nvPr/>
        </p:nvSpPr>
        <p:spPr>
          <a:xfrm>
            <a:off x="827584" y="1340768"/>
            <a:ext cx="7632848" cy="5016758"/>
          </a:xfrm>
          <a:prstGeom prst="rect">
            <a:avLst/>
          </a:prstGeom>
        </p:spPr>
        <p:txBody>
          <a:bodyPr wrap="square">
            <a:spAutoFit/>
          </a:bodyPr>
          <a:lstStyle/>
          <a:p>
            <a:endParaRPr lang="el-GR" sz="3200" dirty="0"/>
          </a:p>
          <a:p>
            <a:pPr marL="457200" indent="-457200">
              <a:buFont typeface="Arial" panose="020B0604020202020204" pitchFamily="34" charset="0"/>
              <a:buChar char="•"/>
            </a:pPr>
            <a:r>
              <a:rPr lang="el-GR" sz="3200" dirty="0" smtClean="0"/>
              <a:t>Πως αποτιμώνται οι απαντήσεις των μαθητών;</a:t>
            </a:r>
          </a:p>
          <a:p>
            <a:pPr marL="457200" indent="-457200">
              <a:buFont typeface="Arial" panose="020B0604020202020204" pitchFamily="34" charset="0"/>
              <a:buChar char="•"/>
            </a:pPr>
            <a:endParaRPr lang="el-GR" sz="3200" dirty="0" smtClean="0"/>
          </a:p>
          <a:p>
            <a:pPr marL="457200" indent="-457200">
              <a:buFont typeface="Arial" panose="020B0604020202020204" pitchFamily="34" charset="0"/>
              <a:buChar char="•"/>
            </a:pPr>
            <a:r>
              <a:rPr lang="el-GR" sz="3200" dirty="0" smtClean="0"/>
              <a:t>Ποιες προτάσεις προκύπτουν από τις απαντήσεις των μαθητών;</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Ποιες προτάσεις προκύπτουν από την εμπειρία που αφήνει η διαδικασία;</a:t>
            </a:r>
          </a:p>
          <a:p>
            <a:endParaRPr lang="el-GR" sz="3200" dirty="0"/>
          </a:p>
        </p:txBody>
      </p:sp>
    </p:spTree>
    <p:extLst>
      <p:ext uri="{BB962C8B-B14F-4D97-AF65-F5344CB8AC3E}">
        <p14:creationId xmlns:p14="http://schemas.microsoft.com/office/powerpoint/2010/main" val="18971951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4. Δομή της εργασίας </a:t>
            </a:r>
            <a:endParaRPr lang="el-GR" sz="3600" b="1" dirty="0"/>
          </a:p>
        </p:txBody>
      </p:sp>
      <p:sp>
        <p:nvSpPr>
          <p:cNvPr id="4" name="9 - Ορθογώνιο"/>
          <p:cNvSpPr/>
          <p:nvPr/>
        </p:nvSpPr>
        <p:spPr>
          <a:xfrm>
            <a:off x="827584" y="1556792"/>
            <a:ext cx="8064896" cy="3847207"/>
          </a:xfrm>
          <a:prstGeom prst="rect">
            <a:avLst/>
          </a:prstGeom>
        </p:spPr>
        <p:txBody>
          <a:bodyPr wrap="square">
            <a:spAutoFit/>
          </a:bodyPr>
          <a:lstStyle/>
          <a:p>
            <a:pPr marL="457200" indent="-457200">
              <a:buFont typeface="Arial" panose="020B0604020202020204" pitchFamily="34" charset="0"/>
              <a:buChar char="•"/>
            </a:pPr>
            <a:r>
              <a:rPr lang="el-GR" sz="3200" dirty="0" smtClean="0"/>
              <a:t>Οριοθέτηση της σύγχρονης έννοιας της εκπαίδευσης </a:t>
            </a:r>
            <a:r>
              <a:rPr lang="el-GR" sz="2000" dirty="0" smtClean="0"/>
              <a:t>(</a:t>
            </a:r>
            <a:r>
              <a:rPr lang="en-US" sz="2000" dirty="0" err="1" smtClean="0"/>
              <a:t>Scheunpflug</a:t>
            </a:r>
            <a:r>
              <a:rPr lang="el-GR" sz="2000" dirty="0" smtClean="0"/>
              <a:t>, </a:t>
            </a:r>
            <a:r>
              <a:rPr lang="en-US" sz="2000" dirty="0" smtClean="0"/>
              <a:t>2001</a:t>
            </a:r>
            <a:r>
              <a:rPr lang="el-GR" sz="2000" dirty="0" smtClean="0"/>
              <a:t>)</a:t>
            </a:r>
          </a:p>
          <a:p>
            <a:pPr marL="457200" indent="-457200">
              <a:buFont typeface="Arial" panose="020B0604020202020204" pitchFamily="34" charset="0"/>
              <a:buChar char="•"/>
            </a:pPr>
            <a:endParaRPr lang="el-GR" sz="3200" dirty="0" smtClean="0"/>
          </a:p>
          <a:p>
            <a:pPr marL="457200" indent="-457200">
              <a:buFont typeface="Arial" panose="020B0604020202020204" pitchFamily="34" charset="0"/>
              <a:buChar char="•"/>
            </a:pPr>
            <a:r>
              <a:rPr lang="el-GR" sz="3200" dirty="0" smtClean="0"/>
              <a:t>Μορφές εκπαίδευσης</a:t>
            </a:r>
          </a:p>
          <a:p>
            <a:pPr marL="1371600" lvl="2" indent="-457200">
              <a:buFont typeface="Arial" panose="020B0604020202020204" pitchFamily="34" charset="0"/>
              <a:buChar char="•"/>
            </a:pPr>
            <a:r>
              <a:rPr lang="el-GR" sz="3200" dirty="0" smtClean="0"/>
              <a:t>Συμβατική</a:t>
            </a:r>
            <a:r>
              <a:rPr lang="en-US" sz="3200" dirty="0" smtClean="0"/>
              <a:t> </a:t>
            </a:r>
            <a:r>
              <a:rPr lang="en-US" sz="2000" dirty="0" smtClean="0"/>
              <a:t>(Fend, 1980)</a:t>
            </a:r>
            <a:endParaRPr lang="el-GR" sz="2000" dirty="0" smtClean="0"/>
          </a:p>
          <a:p>
            <a:pPr marL="1371600" lvl="2" indent="-457200">
              <a:buFont typeface="Arial" panose="020B0604020202020204" pitchFamily="34" charset="0"/>
              <a:buChar char="•"/>
            </a:pPr>
            <a:r>
              <a:rPr lang="el-GR" sz="3200" dirty="0" err="1" smtClean="0"/>
              <a:t>ΕξΑΕ</a:t>
            </a:r>
            <a:r>
              <a:rPr lang="el-GR" sz="3200" dirty="0" smtClean="0"/>
              <a:t> </a:t>
            </a:r>
            <a:r>
              <a:rPr lang="el-GR" sz="2000" dirty="0" smtClean="0"/>
              <a:t>(Αναστασιάδης</a:t>
            </a:r>
            <a:r>
              <a:rPr lang="en-US" sz="2000" dirty="0" smtClean="0"/>
              <a:t>, 2004;</a:t>
            </a:r>
            <a:r>
              <a:rPr lang="el-GR" sz="2000" dirty="0" smtClean="0"/>
              <a:t> </a:t>
            </a:r>
            <a:r>
              <a:rPr lang="el-GR" sz="2000" dirty="0" err="1" smtClean="0"/>
              <a:t>Λιοναράκης</a:t>
            </a:r>
            <a:r>
              <a:rPr lang="el-GR" sz="2000" dirty="0" smtClean="0"/>
              <a:t>,</a:t>
            </a:r>
            <a:r>
              <a:rPr lang="en-US" sz="2000" dirty="0" smtClean="0"/>
              <a:t> </a:t>
            </a:r>
            <a:r>
              <a:rPr lang="el-GR" sz="2000" dirty="0" smtClean="0"/>
              <a:t>2005; </a:t>
            </a:r>
            <a:r>
              <a:rPr lang="el-GR" sz="2000" dirty="0" err="1" smtClean="0"/>
              <a:t>Τσιτλακίδου</a:t>
            </a:r>
            <a:r>
              <a:rPr lang="el-GR" sz="2000" dirty="0"/>
              <a:t> </a:t>
            </a:r>
            <a:r>
              <a:rPr lang="el-GR" sz="2000" dirty="0" smtClean="0"/>
              <a:t>&amp; </a:t>
            </a:r>
            <a:r>
              <a:rPr lang="el-GR" sz="2000" dirty="0" err="1" smtClean="0"/>
              <a:t>Μανούσου</a:t>
            </a:r>
            <a:r>
              <a:rPr lang="el-GR" sz="2000" dirty="0" smtClean="0"/>
              <a:t>, 2013</a:t>
            </a:r>
            <a:r>
              <a:rPr lang="el-GR" sz="2000" dirty="0"/>
              <a:t>)</a:t>
            </a:r>
            <a:endParaRPr lang="el-GR" sz="2000" dirty="0" smtClean="0"/>
          </a:p>
          <a:p>
            <a:pPr marL="1371600" lvl="2" indent="-457200">
              <a:buFont typeface="Arial" panose="020B0604020202020204" pitchFamily="34" charset="0"/>
              <a:buChar char="•"/>
            </a:pPr>
            <a:r>
              <a:rPr lang="el-GR" sz="3200" dirty="0" smtClean="0"/>
              <a:t>Ανοικτή </a:t>
            </a:r>
            <a:r>
              <a:rPr lang="el-GR" sz="2000" dirty="0" smtClean="0"/>
              <a:t>(</a:t>
            </a:r>
            <a:r>
              <a:rPr lang="el-GR" sz="2000" dirty="0" err="1" smtClean="0"/>
              <a:t>Ματραλής</a:t>
            </a:r>
            <a:r>
              <a:rPr lang="el-GR" sz="2000" dirty="0"/>
              <a:t> </a:t>
            </a:r>
            <a:r>
              <a:rPr lang="el-GR" sz="2000" dirty="0" smtClean="0"/>
              <a:t>&amp; </a:t>
            </a:r>
            <a:r>
              <a:rPr lang="el-GR" sz="2000" dirty="0" err="1" smtClean="0"/>
              <a:t>Λυκουργιώτης</a:t>
            </a:r>
            <a:r>
              <a:rPr lang="el-GR" sz="2000" dirty="0" smtClean="0"/>
              <a:t>, 1998, 99)</a:t>
            </a:r>
            <a:endParaRPr lang="el-GR" sz="2000" dirty="0"/>
          </a:p>
        </p:txBody>
      </p:sp>
    </p:spTree>
    <p:extLst>
      <p:ext uri="{BB962C8B-B14F-4D97-AF65-F5344CB8AC3E}">
        <p14:creationId xmlns:p14="http://schemas.microsoft.com/office/powerpoint/2010/main" val="13688952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4. Θεωρητικό Πλαίσιο </a:t>
            </a:r>
            <a:endParaRPr lang="el-GR" sz="3600" b="1" dirty="0"/>
          </a:p>
        </p:txBody>
      </p:sp>
      <p:sp>
        <p:nvSpPr>
          <p:cNvPr id="4" name="9 - Ορθογώνιο"/>
          <p:cNvSpPr/>
          <p:nvPr/>
        </p:nvSpPr>
        <p:spPr>
          <a:xfrm>
            <a:off x="827584" y="1556792"/>
            <a:ext cx="6840760" cy="5324535"/>
          </a:xfrm>
          <a:prstGeom prst="rect">
            <a:avLst/>
          </a:prstGeom>
        </p:spPr>
        <p:txBody>
          <a:bodyPr wrap="square">
            <a:spAutoFit/>
          </a:bodyPr>
          <a:lstStyle/>
          <a:p>
            <a:pPr marL="457200" indent="-457200">
              <a:buFont typeface="Arial" panose="020B0604020202020204" pitchFamily="34" charset="0"/>
              <a:buChar char="•"/>
            </a:pPr>
            <a:r>
              <a:rPr lang="el-GR" sz="3200" dirty="0" smtClean="0"/>
              <a:t>Διαδικτυακή-ηλεκτρονική μάθηση </a:t>
            </a:r>
            <a:r>
              <a:rPr lang="el-GR" sz="2000" dirty="0" smtClean="0"/>
              <a:t>(</a:t>
            </a:r>
            <a:r>
              <a:rPr lang="en-US" sz="2000" dirty="0" smtClean="0"/>
              <a:t>Nic</a:t>
            </a:r>
            <a:r>
              <a:rPr lang="en-US" sz="2000" dirty="0"/>
              <a:t>h</a:t>
            </a:r>
            <a:r>
              <a:rPr lang="en-US" sz="2000" dirty="0" smtClean="0"/>
              <a:t>ols</a:t>
            </a:r>
            <a:r>
              <a:rPr lang="el-GR" sz="2000" dirty="0" smtClean="0"/>
              <a:t>,</a:t>
            </a:r>
            <a:r>
              <a:rPr lang="en-US" sz="2000" dirty="0" smtClean="0"/>
              <a:t> 2003)</a:t>
            </a:r>
            <a:endParaRPr lang="el-GR" sz="2000" dirty="0" smtClean="0"/>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Παιδαγωγικός σχεδιασμός</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Σχεδιασμός εργαλειοθήκης</a:t>
            </a:r>
            <a:r>
              <a:rPr lang="en-US" sz="3200" dirty="0" smtClean="0"/>
              <a:t> </a:t>
            </a:r>
            <a:endParaRPr lang="el-GR" sz="3200" dirty="0" smtClean="0"/>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r>
              <a:rPr lang="el-GR" sz="3200" dirty="0" smtClean="0"/>
              <a:t>Ενεργοποίηση εργαλείων και ενεργοποίηση της διάθεσης για μάθηση </a:t>
            </a:r>
            <a:r>
              <a:rPr lang="en-US" sz="2000" dirty="0" smtClean="0"/>
              <a:t>(</a:t>
            </a:r>
            <a:r>
              <a:rPr lang="en-US" sz="2000" dirty="0" err="1" smtClean="0"/>
              <a:t>Sofos</a:t>
            </a:r>
            <a:r>
              <a:rPr lang="en-US" sz="2000" dirty="0" smtClean="0"/>
              <a:t>, 2002)</a:t>
            </a:r>
            <a:endParaRPr lang="el-GR" sz="2000" dirty="0"/>
          </a:p>
          <a:p>
            <a:pPr marL="457200" indent="-457200">
              <a:buFont typeface="Arial" panose="020B0604020202020204" pitchFamily="34" charset="0"/>
              <a:buChar char="•"/>
            </a:pPr>
            <a:endParaRPr lang="el-GR" sz="3200" dirty="0"/>
          </a:p>
        </p:txBody>
      </p:sp>
    </p:spTree>
    <p:extLst>
      <p:ext uri="{BB962C8B-B14F-4D97-AF65-F5344CB8AC3E}">
        <p14:creationId xmlns:p14="http://schemas.microsoft.com/office/powerpoint/2010/main" val="3581669255"/>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21129</TotalTime>
  <Words>6307</Words>
  <Application>Microsoft Office PowerPoint</Application>
  <PresentationFormat>Προβολή στην οθόνη (4:3)</PresentationFormat>
  <Paragraphs>744</Paragraphs>
  <Slides>47</Slides>
  <Notes>47</Notes>
  <HiddenSlides>0</HiddenSlides>
  <MMClips>0</MMClips>
  <ScaleCrop>false</ScaleCrop>
  <HeadingPairs>
    <vt:vector size="4" baseType="variant">
      <vt:variant>
        <vt:lpstr>Θέμα</vt:lpstr>
      </vt:variant>
      <vt:variant>
        <vt:i4>1</vt:i4>
      </vt:variant>
      <vt:variant>
        <vt:lpstr>Τίτλοι διαφανειών</vt:lpstr>
      </vt:variant>
      <vt:variant>
        <vt:i4>47</vt:i4>
      </vt:variant>
    </vt:vector>
  </HeadingPairs>
  <TitlesOfParts>
    <vt:vector size="48" baseType="lpstr">
      <vt:lpstr>Θέμα του Office</vt:lpstr>
      <vt:lpstr>  Σχολική εξ αποστάσεως εκπαίδευση: Σχεδιασμός και ανάπτυξη εκπαιδευτικού υλικού με τη μέθοδο της εξ αποστάσεως εκπαίδευσης για τη διδασκαλία της ενότητας της κινηματικής στη φυσική της Α’ Λυκείου </vt:lpstr>
      <vt:lpstr>1. Σκοπός της εργασίας </vt:lpstr>
      <vt:lpstr>2. Συνεισφορά της διπλωματικής</vt:lpstr>
      <vt:lpstr>2. Συνεισφορά της διπλωματικής</vt:lpstr>
      <vt:lpstr>2. Συνεισφορά της διπλωματικής</vt:lpstr>
      <vt:lpstr>3. Ερευνητικά Ερωτήματα</vt:lpstr>
      <vt:lpstr>3. Ερευνητικά Ερωτήματα</vt:lpstr>
      <vt:lpstr>4. Δομή της εργασίας </vt:lpstr>
      <vt:lpstr>4. Θεωρητικό Πλαίσιο </vt:lpstr>
      <vt:lpstr>5. Ηλεκτρονικό υλικό</vt:lpstr>
      <vt:lpstr>5. Ηλεκτρονικό υλικό</vt:lpstr>
      <vt:lpstr>5. Ηλεκτρονικό υλικό</vt:lpstr>
      <vt:lpstr>6. Μαθησιακό υλικό</vt:lpstr>
      <vt:lpstr> 6. Μαθησιακό υλικό</vt:lpstr>
      <vt:lpstr> 6. Μαθησιακό υλικό</vt:lpstr>
      <vt:lpstr> 6. Μαθησιακό υλικό</vt:lpstr>
      <vt:lpstr> 6. Μαθησιακό υλικό</vt:lpstr>
      <vt:lpstr> 6. Μαθησιακό υλικό</vt:lpstr>
      <vt:lpstr>7. Αυτοαξιολόγηση</vt:lpstr>
      <vt:lpstr> 7. Ανατροφοδότηση</vt:lpstr>
      <vt:lpstr>7. Κινηματική</vt:lpstr>
      <vt:lpstr>7. Κινηματική - Χαρακτηριστικά της σκέψης των μαθητών </vt:lpstr>
      <vt:lpstr>7. Κινηματική – Η προσπάθεια του υλικού</vt:lpstr>
      <vt:lpstr>7. Κινηματική – Η προσπάθεια του υλικού</vt:lpstr>
      <vt:lpstr>Το υλικό</vt:lpstr>
      <vt:lpstr>8. Μεθοδολογία της έρευνας</vt:lpstr>
      <vt:lpstr>8. Μεθοδολογία της έρευνας</vt:lpstr>
      <vt:lpstr>8. Μεθοδολογία της έρευνας</vt:lpstr>
      <vt:lpstr>Παρουσίαση των αποτελεσμάτων της έρευνας</vt:lpstr>
      <vt:lpstr>1ος Θεματικός άξονας</vt:lpstr>
      <vt:lpstr>2ος Θεματικός άξονας</vt:lpstr>
      <vt:lpstr>3ος Θεματικός άξονας</vt:lpstr>
      <vt:lpstr>3ος Θεματικός άξονας</vt:lpstr>
      <vt:lpstr>4ος Θεματικός άξονας</vt:lpstr>
      <vt:lpstr>5ος Θεματικός άξονας</vt:lpstr>
      <vt:lpstr>6ος Θεματικός άξονας</vt:lpstr>
      <vt:lpstr>7ος Θεματικός άξονας</vt:lpstr>
      <vt:lpstr>8ος Θεματικός άξονας</vt:lpstr>
      <vt:lpstr>9ος Θεματικός άξονας</vt:lpstr>
      <vt:lpstr>10. Συμπεράσματα </vt:lpstr>
      <vt:lpstr>10. Συμπεράσματα </vt:lpstr>
      <vt:lpstr>11. Θέματα συζήτησης και προβληματισμού </vt:lpstr>
      <vt:lpstr>11. Θέματα συζήτησης και προβληματισμού </vt:lpstr>
      <vt:lpstr>12. Περιορισμοί της έρευνας</vt:lpstr>
      <vt:lpstr>13. Προτάσεις</vt:lpstr>
      <vt:lpstr>14. Προοπτικές</vt:lpstr>
      <vt:lpstr>Παρουσίαση του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c:creator>
  <cp:lastModifiedBy>Windows User</cp:lastModifiedBy>
  <cp:revision>1795</cp:revision>
  <dcterms:created xsi:type="dcterms:W3CDTF">2003-10-16T17:37:47Z</dcterms:created>
  <dcterms:modified xsi:type="dcterms:W3CDTF">2019-11-15T08:20:25Z</dcterms:modified>
</cp:coreProperties>
</file>