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4569" r:id="rId1"/>
  </p:sldMasterIdLst>
  <p:notesMasterIdLst>
    <p:notesMasterId r:id="rId26"/>
  </p:notesMasterIdLst>
  <p:sldIdLst>
    <p:sldId id="1482" r:id="rId2"/>
    <p:sldId id="2013" r:id="rId3"/>
    <p:sldId id="2021" r:id="rId4"/>
    <p:sldId id="2014" r:id="rId5"/>
    <p:sldId id="2020" r:id="rId6"/>
    <p:sldId id="2012" r:id="rId7"/>
    <p:sldId id="2029" r:id="rId8"/>
    <p:sldId id="2024" r:id="rId9"/>
    <p:sldId id="2016" r:id="rId10"/>
    <p:sldId id="2022" r:id="rId11"/>
    <p:sldId id="2015" r:id="rId12"/>
    <p:sldId id="2025" r:id="rId13"/>
    <p:sldId id="2017" r:id="rId14"/>
    <p:sldId id="2031" r:id="rId15"/>
    <p:sldId id="2030" r:id="rId16"/>
    <p:sldId id="2032" r:id="rId17"/>
    <p:sldId id="2034" r:id="rId18"/>
    <p:sldId id="2035" r:id="rId19"/>
    <p:sldId id="2037" r:id="rId20"/>
    <p:sldId id="2038" r:id="rId21"/>
    <p:sldId id="2018" r:id="rId22"/>
    <p:sldId id="2019" r:id="rId23"/>
    <p:sldId id="2039" r:id="rId24"/>
    <p:sldId id="2040" r:id="rId25"/>
  </p:sldIdLst>
  <p:sldSz cx="9144000" cy="6858000" type="screen4x3"/>
  <p:notesSz cx="6858000" cy="973455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ext uri="{19B8F6BF-5375-455C-9EA6-DF929625EA0E}">
        <p15:presenceInfo xmlns:p15="http://schemas.microsoft.com/office/powerpoint/2012/main" userId="review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CCAF"/>
    <a:srgbClr val="FFA54B"/>
    <a:srgbClr val="FFFFCC"/>
    <a:srgbClr val="931B1B"/>
    <a:srgbClr val="EDBE9B"/>
    <a:srgbClr val="ADDB7B"/>
    <a:srgbClr val="F4F694"/>
    <a:srgbClr val="FFAD5B"/>
    <a:srgbClr val="FF9933"/>
    <a:srgbClr val="FFFF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39" autoAdjust="0"/>
    <p:restoredTop sz="89528" autoAdjust="0"/>
  </p:normalViewPr>
  <p:slideViewPr>
    <p:cSldViewPr>
      <p:cViewPr varScale="1">
        <p:scale>
          <a:sx n="86" d="100"/>
          <a:sy n="86" d="100"/>
        </p:scale>
        <p:origin x="1229" y="62"/>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45B81E-53A6-4455-A6A6-8BB09172E817}" type="doc">
      <dgm:prSet loTypeId="urn:microsoft.com/office/officeart/2005/8/layout/process2" loCatId="process" qsTypeId="urn:microsoft.com/office/officeart/2005/8/quickstyle/simple1" qsCatId="simple" csTypeId="urn:microsoft.com/office/officeart/2005/8/colors/colorful3" csCatId="colorful" phldr="1"/>
      <dgm:spPr/>
      <dgm:t>
        <a:bodyPr/>
        <a:lstStyle/>
        <a:p>
          <a:endParaRPr lang="el-GR"/>
        </a:p>
      </dgm:t>
    </dgm:pt>
    <dgm:pt modelId="{2718723E-3D93-49A5-8418-D96408494893}">
      <dgm:prSet custT="1"/>
      <dgm:spPr>
        <a:noFill/>
        <a:ln w="38100">
          <a:solidFill>
            <a:schemeClr val="accent3">
              <a:lumMod val="50000"/>
            </a:schemeClr>
          </a:solidFill>
        </a:ln>
      </dgm:spPr>
      <dgm:t>
        <a:bodyPr/>
        <a:lstStyle/>
        <a:p>
          <a:pPr rtl="0"/>
          <a:r>
            <a:rPr lang="el-GR" sz="2400" dirty="0">
              <a:solidFill>
                <a:schemeClr val="tx1">
                  <a:lumMod val="95000"/>
                  <a:lumOff val="5000"/>
                </a:schemeClr>
              </a:solidFill>
            </a:rPr>
            <a:t>Ο σχεδιασμός και η δημιουργία εξ αποστάσεως εκπαιδευτικού υλικού, το οποίο να βασίζεται στις αρχές της εξΑΕ και της Εκπαίδευσης ενηλίκων, με θέμα: Ενσυνειδητότητα για εκπαιδευτικούς.</a:t>
          </a:r>
        </a:p>
      </dgm:t>
    </dgm:pt>
    <dgm:pt modelId="{6D0F8D36-6DB3-4D87-8BC2-4AD34E849249}" type="parTrans" cxnId="{CC4E59FF-25FA-4122-8AE9-4BC4C525F8A0}">
      <dgm:prSet/>
      <dgm:spPr/>
      <dgm:t>
        <a:bodyPr/>
        <a:lstStyle/>
        <a:p>
          <a:endParaRPr lang="el-GR"/>
        </a:p>
      </dgm:t>
    </dgm:pt>
    <dgm:pt modelId="{B909A6A8-3233-4BB9-86DF-B803AFA9FD7E}" type="sibTrans" cxnId="{CC4E59FF-25FA-4122-8AE9-4BC4C525F8A0}">
      <dgm:prSet/>
      <dgm:spPr>
        <a:solidFill>
          <a:schemeClr val="accent4">
            <a:lumMod val="60000"/>
            <a:lumOff val="40000"/>
          </a:schemeClr>
        </a:solidFill>
      </dgm:spPr>
      <dgm:t>
        <a:bodyPr/>
        <a:lstStyle/>
        <a:p>
          <a:endParaRPr lang="el-GR"/>
        </a:p>
      </dgm:t>
    </dgm:pt>
    <dgm:pt modelId="{39BC4270-CF16-4C70-A475-7D9B66B720B6}">
      <dgm:prSet custT="1"/>
      <dgm:spPr>
        <a:noFill/>
        <a:ln w="38100">
          <a:solidFill>
            <a:schemeClr val="accent3">
              <a:lumMod val="50000"/>
            </a:schemeClr>
          </a:solidFill>
        </a:ln>
      </dgm:spPr>
      <dgm:t>
        <a:bodyPr/>
        <a:lstStyle/>
        <a:p>
          <a:pPr rtl="0"/>
          <a:r>
            <a:rPr lang="el-GR" sz="2400" dirty="0">
              <a:solidFill>
                <a:schemeClr val="tx1">
                  <a:lumMod val="95000"/>
                  <a:lumOff val="5000"/>
                </a:schemeClr>
              </a:solidFill>
            </a:rPr>
            <a:t>Η πιλοτική εφαρμογή της εξ αποστάσεως επιμόρφωσης σε εκπαιδευτικούς πρωτοβάθμιας εκπαίδευσης. </a:t>
          </a:r>
          <a:r>
            <a:rPr lang="el-GR" sz="2400" dirty="0"/>
            <a:t>(ΠΕ) .</a:t>
          </a:r>
        </a:p>
      </dgm:t>
    </dgm:pt>
    <dgm:pt modelId="{8F99C734-F489-4C91-ABFB-919041E0E63A}" type="parTrans" cxnId="{FC8B1F3B-0346-4377-960C-B4B3F4510E86}">
      <dgm:prSet/>
      <dgm:spPr/>
      <dgm:t>
        <a:bodyPr/>
        <a:lstStyle/>
        <a:p>
          <a:endParaRPr lang="el-GR"/>
        </a:p>
      </dgm:t>
    </dgm:pt>
    <dgm:pt modelId="{74708F46-F14C-4FED-9E39-DD2A8748E9E4}" type="sibTrans" cxnId="{FC8B1F3B-0346-4377-960C-B4B3F4510E86}">
      <dgm:prSet/>
      <dgm:spPr>
        <a:solidFill>
          <a:schemeClr val="accent5">
            <a:lumMod val="60000"/>
            <a:lumOff val="40000"/>
          </a:schemeClr>
        </a:solidFill>
      </dgm:spPr>
      <dgm:t>
        <a:bodyPr/>
        <a:lstStyle/>
        <a:p>
          <a:endParaRPr lang="el-GR"/>
        </a:p>
      </dgm:t>
    </dgm:pt>
    <dgm:pt modelId="{32E640FD-9777-4E0A-A423-43CD9D1058EC}">
      <dgm:prSet custT="1"/>
      <dgm:spPr>
        <a:noFill/>
        <a:ln w="38100">
          <a:solidFill>
            <a:schemeClr val="accent3">
              <a:lumMod val="50000"/>
            </a:schemeClr>
          </a:solidFill>
        </a:ln>
      </dgm:spPr>
      <dgm:t>
        <a:bodyPr/>
        <a:lstStyle/>
        <a:p>
          <a:pPr rtl="0"/>
          <a:r>
            <a:rPr lang="el-GR" sz="2400" dirty="0">
              <a:solidFill>
                <a:schemeClr val="tx1">
                  <a:lumMod val="95000"/>
                  <a:lumOff val="5000"/>
                </a:schemeClr>
              </a:solidFill>
            </a:rPr>
            <a:t>Η αποτίμηση του εκπαιδευτικού υλικού από τους</a:t>
          </a:r>
          <a:r>
            <a:rPr lang="en-US" sz="2400" dirty="0">
              <a:solidFill>
                <a:schemeClr val="tx1">
                  <a:lumMod val="95000"/>
                  <a:lumOff val="5000"/>
                </a:schemeClr>
              </a:solidFill>
            </a:rPr>
            <a:t> </a:t>
          </a:r>
          <a:r>
            <a:rPr lang="el-GR" sz="2400" dirty="0">
              <a:solidFill>
                <a:schemeClr val="tx1">
                  <a:lumMod val="95000"/>
                  <a:lumOff val="5000"/>
                </a:schemeClr>
              </a:solidFill>
            </a:rPr>
            <a:t>επιμορφούμενους εκπαιδευτικούς.</a:t>
          </a:r>
        </a:p>
      </dgm:t>
    </dgm:pt>
    <dgm:pt modelId="{5236CF9D-4391-4FB2-A171-29213F27875A}" type="parTrans" cxnId="{279A65A5-EC0C-4C89-AADC-A6E3786F8BC7}">
      <dgm:prSet/>
      <dgm:spPr/>
      <dgm:t>
        <a:bodyPr/>
        <a:lstStyle/>
        <a:p>
          <a:endParaRPr lang="el-GR"/>
        </a:p>
      </dgm:t>
    </dgm:pt>
    <dgm:pt modelId="{C56394B0-EA85-4024-8D3D-8D9D0D14B183}" type="sibTrans" cxnId="{279A65A5-EC0C-4C89-AADC-A6E3786F8BC7}">
      <dgm:prSet/>
      <dgm:spPr/>
      <dgm:t>
        <a:bodyPr/>
        <a:lstStyle/>
        <a:p>
          <a:endParaRPr lang="el-GR"/>
        </a:p>
      </dgm:t>
    </dgm:pt>
    <dgm:pt modelId="{ED1B8A04-F2BB-46D8-9CFF-E2CB2BCB9315}" type="pres">
      <dgm:prSet presAssocID="{BB45B81E-53A6-4455-A6A6-8BB09172E817}" presName="linearFlow" presStyleCnt="0">
        <dgm:presLayoutVars>
          <dgm:resizeHandles val="exact"/>
        </dgm:presLayoutVars>
      </dgm:prSet>
      <dgm:spPr/>
    </dgm:pt>
    <dgm:pt modelId="{8C5458F2-AA73-4FFA-8621-56D7BE1F3544}" type="pres">
      <dgm:prSet presAssocID="{2718723E-3D93-49A5-8418-D96408494893}" presName="node" presStyleLbl="node1" presStyleIdx="0" presStyleCnt="3" custScaleX="2000000" custScaleY="166124" custLinFactX="-300000" custLinFactNeighborX="-384784" custLinFactNeighborY="-98947">
        <dgm:presLayoutVars>
          <dgm:bulletEnabled val="1"/>
        </dgm:presLayoutVars>
      </dgm:prSet>
      <dgm:spPr/>
    </dgm:pt>
    <dgm:pt modelId="{86AA6A4B-31B9-40BF-BF64-3CED70735837}" type="pres">
      <dgm:prSet presAssocID="{B909A6A8-3233-4BB9-86DF-B803AFA9FD7E}" presName="sibTrans" presStyleLbl="sibTrans2D1" presStyleIdx="0" presStyleCnt="2"/>
      <dgm:spPr/>
    </dgm:pt>
    <dgm:pt modelId="{3ACBA10A-F7F8-4693-8BCD-EA8E84A8EDDD}" type="pres">
      <dgm:prSet presAssocID="{B909A6A8-3233-4BB9-86DF-B803AFA9FD7E}" presName="connectorText" presStyleLbl="sibTrans2D1" presStyleIdx="0" presStyleCnt="2"/>
      <dgm:spPr/>
    </dgm:pt>
    <dgm:pt modelId="{C0DC93A1-E51A-402A-86B7-32004823376C}" type="pres">
      <dgm:prSet presAssocID="{39BC4270-CF16-4C70-A475-7D9B66B720B6}" presName="node" presStyleLbl="node1" presStyleIdx="1" presStyleCnt="3" custScaleX="2000000" custScaleY="79183">
        <dgm:presLayoutVars>
          <dgm:bulletEnabled val="1"/>
        </dgm:presLayoutVars>
      </dgm:prSet>
      <dgm:spPr/>
    </dgm:pt>
    <dgm:pt modelId="{63791A29-7F96-4B45-B56F-433B2C44E84E}" type="pres">
      <dgm:prSet presAssocID="{74708F46-F14C-4FED-9E39-DD2A8748E9E4}" presName="sibTrans" presStyleLbl="sibTrans2D1" presStyleIdx="1" presStyleCnt="2"/>
      <dgm:spPr/>
    </dgm:pt>
    <dgm:pt modelId="{E6868877-68FF-4377-B495-2BA65C28F1A5}" type="pres">
      <dgm:prSet presAssocID="{74708F46-F14C-4FED-9E39-DD2A8748E9E4}" presName="connectorText" presStyleLbl="sibTrans2D1" presStyleIdx="1" presStyleCnt="2"/>
      <dgm:spPr/>
    </dgm:pt>
    <dgm:pt modelId="{BA2937BB-FBF3-4104-9813-FCB849954138}" type="pres">
      <dgm:prSet presAssocID="{32E640FD-9777-4E0A-A423-43CD9D1058EC}" presName="node" presStyleLbl="node1" presStyleIdx="2" presStyleCnt="3" custScaleX="2000000" custScaleY="79183">
        <dgm:presLayoutVars>
          <dgm:bulletEnabled val="1"/>
        </dgm:presLayoutVars>
      </dgm:prSet>
      <dgm:spPr/>
    </dgm:pt>
  </dgm:ptLst>
  <dgm:cxnLst>
    <dgm:cxn modelId="{FC8B1F3B-0346-4377-960C-B4B3F4510E86}" srcId="{BB45B81E-53A6-4455-A6A6-8BB09172E817}" destId="{39BC4270-CF16-4C70-A475-7D9B66B720B6}" srcOrd="1" destOrd="0" parTransId="{8F99C734-F489-4C91-ABFB-919041E0E63A}" sibTransId="{74708F46-F14C-4FED-9E39-DD2A8748E9E4}"/>
    <dgm:cxn modelId="{A949ED3F-C28F-407A-B487-2C593BC321CD}" type="presOf" srcId="{BB45B81E-53A6-4455-A6A6-8BB09172E817}" destId="{ED1B8A04-F2BB-46D8-9CFF-E2CB2BCB9315}" srcOrd="0" destOrd="0" presId="urn:microsoft.com/office/officeart/2005/8/layout/process2"/>
    <dgm:cxn modelId="{FF4A9A4F-BC4A-477A-A723-E3D16A81F4D9}" type="presOf" srcId="{32E640FD-9777-4E0A-A423-43CD9D1058EC}" destId="{BA2937BB-FBF3-4104-9813-FCB849954138}" srcOrd="0" destOrd="0" presId="urn:microsoft.com/office/officeart/2005/8/layout/process2"/>
    <dgm:cxn modelId="{DF0EDD8F-A82F-4B7F-822D-F95E222414D3}" type="presOf" srcId="{74708F46-F14C-4FED-9E39-DD2A8748E9E4}" destId="{E6868877-68FF-4377-B495-2BA65C28F1A5}" srcOrd="1" destOrd="0" presId="urn:microsoft.com/office/officeart/2005/8/layout/process2"/>
    <dgm:cxn modelId="{543054A0-707A-4F23-AD74-A64D47C3F989}" type="presOf" srcId="{B909A6A8-3233-4BB9-86DF-B803AFA9FD7E}" destId="{3ACBA10A-F7F8-4693-8BCD-EA8E84A8EDDD}" srcOrd="1" destOrd="0" presId="urn:microsoft.com/office/officeart/2005/8/layout/process2"/>
    <dgm:cxn modelId="{279A65A5-EC0C-4C89-AADC-A6E3786F8BC7}" srcId="{BB45B81E-53A6-4455-A6A6-8BB09172E817}" destId="{32E640FD-9777-4E0A-A423-43CD9D1058EC}" srcOrd="2" destOrd="0" parTransId="{5236CF9D-4391-4FB2-A171-29213F27875A}" sibTransId="{C56394B0-EA85-4024-8D3D-8D9D0D14B183}"/>
    <dgm:cxn modelId="{4C3F26B8-C38C-4D91-B3E6-B1F4E8F014E2}" type="presOf" srcId="{B909A6A8-3233-4BB9-86DF-B803AFA9FD7E}" destId="{86AA6A4B-31B9-40BF-BF64-3CED70735837}" srcOrd="0" destOrd="0" presId="urn:microsoft.com/office/officeart/2005/8/layout/process2"/>
    <dgm:cxn modelId="{B3E46DD7-67DF-4EF1-8CA9-B13EA633AA80}" type="presOf" srcId="{2718723E-3D93-49A5-8418-D96408494893}" destId="{8C5458F2-AA73-4FFA-8621-56D7BE1F3544}" srcOrd="0" destOrd="0" presId="urn:microsoft.com/office/officeart/2005/8/layout/process2"/>
    <dgm:cxn modelId="{6E7067DC-4141-431E-B985-C0342CDC70DA}" type="presOf" srcId="{39BC4270-CF16-4C70-A475-7D9B66B720B6}" destId="{C0DC93A1-E51A-402A-86B7-32004823376C}" srcOrd="0" destOrd="0" presId="urn:microsoft.com/office/officeart/2005/8/layout/process2"/>
    <dgm:cxn modelId="{F3F775E9-38B9-4C23-ACED-BE7DAACFA690}" type="presOf" srcId="{74708F46-F14C-4FED-9E39-DD2A8748E9E4}" destId="{63791A29-7F96-4B45-B56F-433B2C44E84E}" srcOrd="0" destOrd="0" presId="urn:microsoft.com/office/officeart/2005/8/layout/process2"/>
    <dgm:cxn modelId="{CC4E59FF-25FA-4122-8AE9-4BC4C525F8A0}" srcId="{BB45B81E-53A6-4455-A6A6-8BB09172E817}" destId="{2718723E-3D93-49A5-8418-D96408494893}" srcOrd="0" destOrd="0" parTransId="{6D0F8D36-6DB3-4D87-8BC2-4AD34E849249}" sibTransId="{B909A6A8-3233-4BB9-86DF-B803AFA9FD7E}"/>
    <dgm:cxn modelId="{8CC4F8F5-AEAE-4A1D-8CBF-AED1B1351122}" type="presParOf" srcId="{ED1B8A04-F2BB-46D8-9CFF-E2CB2BCB9315}" destId="{8C5458F2-AA73-4FFA-8621-56D7BE1F3544}" srcOrd="0" destOrd="0" presId="urn:microsoft.com/office/officeart/2005/8/layout/process2"/>
    <dgm:cxn modelId="{63B596B7-3E73-4F24-BF26-E62D985B7D3E}" type="presParOf" srcId="{ED1B8A04-F2BB-46D8-9CFF-E2CB2BCB9315}" destId="{86AA6A4B-31B9-40BF-BF64-3CED70735837}" srcOrd="1" destOrd="0" presId="urn:microsoft.com/office/officeart/2005/8/layout/process2"/>
    <dgm:cxn modelId="{7CF7A6FC-29A8-4FF0-B4AE-A0BD2536F108}" type="presParOf" srcId="{86AA6A4B-31B9-40BF-BF64-3CED70735837}" destId="{3ACBA10A-F7F8-4693-8BCD-EA8E84A8EDDD}" srcOrd="0" destOrd="0" presId="urn:microsoft.com/office/officeart/2005/8/layout/process2"/>
    <dgm:cxn modelId="{E4A48088-C823-4F68-B900-9FCAE37DD0FA}" type="presParOf" srcId="{ED1B8A04-F2BB-46D8-9CFF-E2CB2BCB9315}" destId="{C0DC93A1-E51A-402A-86B7-32004823376C}" srcOrd="2" destOrd="0" presId="urn:microsoft.com/office/officeart/2005/8/layout/process2"/>
    <dgm:cxn modelId="{CF53868A-ED9F-4320-8BC5-9153B33E45E3}" type="presParOf" srcId="{ED1B8A04-F2BB-46D8-9CFF-E2CB2BCB9315}" destId="{63791A29-7F96-4B45-B56F-433B2C44E84E}" srcOrd="3" destOrd="0" presId="urn:microsoft.com/office/officeart/2005/8/layout/process2"/>
    <dgm:cxn modelId="{74B4E434-E708-41C8-9247-16EE40B7977D}" type="presParOf" srcId="{63791A29-7F96-4B45-B56F-433B2C44E84E}" destId="{E6868877-68FF-4377-B495-2BA65C28F1A5}" srcOrd="0" destOrd="0" presId="urn:microsoft.com/office/officeart/2005/8/layout/process2"/>
    <dgm:cxn modelId="{0A0B8248-8259-4148-8C67-E0EE525F9AE7}" type="presParOf" srcId="{ED1B8A04-F2BB-46D8-9CFF-E2CB2BCB9315}" destId="{BA2937BB-FBF3-4104-9813-FCB849954138}" srcOrd="4" destOrd="0" presId="urn:microsoft.com/office/officeart/2005/8/layout/process2"/>
  </dgm:cxnLst>
  <dgm:bg>
    <a:noFill/>
  </dgm:bg>
  <dgm:whole>
    <a:ln w="9525" cap="flat" cmpd="sng" algn="ctr">
      <a:noFill/>
      <a:prstDash val="solid"/>
      <a:round/>
      <a:headEnd type="none" w="med" len="med"/>
      <a:tailEnd type="none" w="med" len="med"/>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52406AC-CB3E-4D2C-BFF5-41A7914CB439}" type="doc">
      <dgm:prSet loTypeId="urn:microsoft.com/office/officeart/2005/8/layout/hList1" loCatId="list" qsTypeId="urn:microsoft.com/office/officeart/2005/8/quickstyle/simple2" qsCatId="simple" csTypeId="urn:microsoft.com/office/officeart/2005/8/colors/accent1_2" csCatId="accent1" phldr="1"/>
      <dgm:spPr/>
      <dgm:t>
        <a:bodyPr/>
        <a:lstStyle/>
        <a:p>
          <a:endParaRPr lang="el-GR"/>
        </a:p>
      </dgm:t>
    </dgm:pt>
    <dgm:pt modelId="{3758EB46-D1AF-433B-857B-90FA92A3C239}">
      <dgm:prSet/>
      <dgm:spPr>
        <a:solidFill>
          <a:schemeClr val="accent3">
            <a:lumMod val="20000"/>
            <a:lumOff val="80000"/>
            <a:alpha val="90000"/>
          </a:schemeClr>
        </a:solidFill>
      </dgm:spPr>
      <dgm:t>
        <a:bodyPr/>
        <a:lstStyle/>
        <a:p>
          <a:pPr>
            <a:lnSpc>
              <a:spcPct val="100000"/>
            </a:lnSpc>
            <a:buFont typeface="+mj-lt"/>
            <a:buAutoNum type="arabicPeriod"/>
          </a:pPr>
          <a:r>
            <a:rPr lang="el-GR" dirty="0"/>
            <a:t>  Ποιες είναι οι αρχικές απόψεις των εκπαιδευτικών για τις εξ   αποστάσεως επιμορφώσεις;  Κατά πόσο επηρεάστηκαν οι αρχικές τους απόψεις με τη συμμετοχή τους στην επιμόρφωση; </a:t>
          </a:r>
        </a:p>
      </dgm:t>
    </dgm:pt>
    <dgm:pt modelId="{50141AA1-58D4-4190-8FEF-DA20711D0F8C}" type="parTrans" cxnId="{044CB477-2E71-4626-9F2D-A64CAFC35088}">
      <dgm:prSet/>
      <dgm:spPr/>
      <dgm:t>
        <a:bodyPr/>
        <a:lstStyle/>
        <a:p>
          <a:endParaRPr lang="el-GR"/>
        </a:p>
      </dgm:t>
    </dgm:pt>
    <dgm:pt modelId="{284779DE-EEC1-4E35-AC4C-4D30F049BB85}" type="sibTrans" cxnId="{044CB477-2E71-4626-9F2D-A64CAFC35088}">
      <dgm:prSet/>
      <dgm:spPr/>
      <dgm:t>
        <a:bodyPr/>
        <a:lstStyle/>
        <a:p>
          <a:endParaRPr lang="el-GR"/>
        </a:p>
      </dgm:t>
    </dgm:pt>
    <dgm:pt modelId="{20AA2EA8-C76D-46E9-8714-9625AABA7952}">
      <dgm:prSet/>
      <dgm:spPr>
        <a:solidFill>
          <a:schemeClr val="accent3">
            <a:lumMod val="20000"/>
            <a:lumOff val="80000"/>
            <a:alpha val="90000"/>
          </a:schemeClr>
        </a:solidFill>
      </dgm:spPr>
      <dgm:t>
        <a:bodyPr/>
        <a:lstStyle/>
        <a:p>
          <a:pPr>
            <a:lnSpc>
              <a:spcPct val="100000"/>
            </a:lnSpc>
            <a:buFont typeface="+mj-lt"/>
            <a:buAutoNum type="arabicPeriod"/>
          </a:pPr>
          <a:r>
            <a:rPr lang="el-GR" dirty="0"/>
            <a:t>  Ποιες είναι οι αρχικές απόψεις των εκπαιδευτικών για την Ενσυνειδητότητα; Κατά πόσο επηρεάστηκαν οι αρχικές τους απόψεις με τη συμμετοχή τους στην επιμόρφωση; </a:t>
          </a:r>
        </a:p>
      </dgm:t>
    </dgm:pt>
    <dgm:pt modelId="{E8DBBDB3-906D-4CA1-9BA1-05DE495FC505}" type="parTrans" cxnId="{57D3EB2B-8319-47C1-84D3-9A8A368F4CE6}">
      <dgm:prSet/>
      <dgm:spPr/>
      <dgm:t>
        <a:bodyPr/>
        <a:lstStyle/>
        <a:p>
          <a:endParaRPr lang="el-GR"/>
        </a:p>
      </dgm:t>
    </dgm:pt>
    <dgm:pt modelId="{7F4BAEC6-3B4F-4720-AADB-8F648361FCB3}" type="sibTrans" cxnId="{57D3EB2B-8319-47C1-84D3-9A8A368F4CE6}">
      <dgm:prSet/>
      <dgm:spPr/>
      <dgm:t>
        <a:bodyPr/>
        <a:lstStyle/>
        <a:p>
          <a:endParaRPr lang="el-GR"/>
        </a:p>
      </dgm:t>
    </dgm:pt>
    <dgm:pt modelId="{DF963150-4285-42E1-AF97-A564A3763090}">
      <dgm:prSet/>
      <dgm:spPr>
        <a:solidFill>
          <a:schemeClr val="accent3">
            <a:lumMod val="20000"/>
            <a:lumOff val="80000"/>
            <a:alpha val="90000"/>
          </a:schemeClr>
        </a:solidFill>
      </dgm:spPr>
      <dgm:t>
        <a:bodyPr/>
        <a:lstStyle/>
        <a:p>
          <a:pPr>
            <a:lnSpc>
              <a:spcPct val="100000"/>
            </a:lnSpc>
            <a:buFont typeface="+mj-lt"/>
            <a:buAutoNum type="arabicPeriod"/>
          </a:pPr>
          <a:r>
            <a:rPr lang="el-GR" dirty="0"/>
            <a:t>  Ποιες είναι οι απόψεις των επιμορφούμενων σχετικά με την ποιότητα και την αποτελεσματικότητα του εξ αποστάσεως εκπαιδευτικού υλικού;</a:t>
          </a:r>
        </a:p>
      </dgm:t>
    </dgm:pt>
    <dgm:pt modelId="{D26633D8-0B28-4696-8704-7C49497183F9}" type="parTrans" cxnId="{4178C18F-4FA6-4AB4-89B6-E2C9B4F998BB}">
      <dgm:prSet/>
      <dgm:spPr/>
      <dgm:t>
        <a:bodyPr/>
        <a:lstStyle/>
        <a:p>
          <a:endParaRPr lang="el-GR"/>
        </a:p>
      </dgm:t>
    </dgm:pt>
    <dgm:pt modelId="{4ED8D127-8A75-4998-BF23-9F5EE97B5D38}" type="sibTrans" cxnId="{4178C18F-4FA6-4AB4-89B6-E2C9B4F998BB}">
      <dgm:prSet/>
      <dgm:spPr/>
      <dgm:t>
        <a:bodyPr/>
        <a:lstStyle/>
        <a:p>
          <a:endParaRPr lang="el-GR"/>
        </a:p>
      </dgm:t>
    </dgm:pt>
    <dgm:pt modelId="{ED6CADD1-2CA8-4518-8308-113288E568FF}">
      <dgm:prSet/>
      <dgm:spPr>
        <a:solidFill>
          <a:schemeClr val="accent3">
            <a:lumMod val="20000"/>
            <a:lumOff val="80000"/>
            <a:alpha val="90000"/>
          </a:schemeClr>
        </a:solidFill>
      </dgm:spPr>
      <dgm:t>
        <a:bodyPr/>
        <a:lstStyle/>
        <a:p>
          <a:pPr>
            <a:lnSpc>
              <a:spcPct val="90000"/>
            </a:lnSpc>
            <a:buFont typeface="+mj-lt"/>
            <a:buAutoNum type="arabicPeriod"/>
          </a:pPr>
          <a:endParaRPr lang="el-GR" dirty="0"/>
        </a:p>
      </dgm:t>
    </dgm:pt>
    <dgm:pt modelId="{6EE6492F-2760-4A8D-9E82-C293AB9DE99D}" type="parTrans" cxnId="{C03A76A2-99F1-42A7-827D-442576BFF5D6}">
      <dgm:prSet/>
      <dgm:spPr/>
      <dgm:t>
        <a:bodyPr/>
        <a:lstStyle/>
        <a:p>
          <a:endParaRPr lang="el-GR"/>
        </a:p>
      </dgm:t>
    </dgm:pt>
    <dgm:pt modelId="{56283BAD-4472-4556-9F09-95701097B276}" type="sibTrans" cxnId="{C03A76A2-99F1-42A7-827D-442576BFF5D6}">
      <dgm:prSet/>
      <dgm:spPr/>
      <dgm:t>
        <a:bodyPr/>
        <a:lstStyle/>
        <a:p>
          <a:endParaRPr lang="el-GR"/>
        </a:p>
      </dgm:t>
    </dgm:pt>
    <dgm:pt modelId="{28317C8C-58F9-4BB2-AD10-CA64E006CC1C}">
      <dgm:prSet/>
      <dgm:spPr>
        <a:solidFill>
          <a:schemeClr val="accent3">
            <a:lumMod val="20000"/>
            <a:lumOff val="80000"/>
            <a:alpha val="90000"/>
          </a:schemeClr>
        </a:solidFill>
      </dgm:spPr>
      <dgm:t>
        <a:bodyPr/>
        <a:lstStyle/>
        <a:p>
          <a:pPr>
            <a:lnSpc>
              <a:spcPct val="100000"/>
            </a:lnSpc>
            <a:buFont typeface="+mj-lt"/>
            <a:buAutoNum type="arabicPeriod"/>
          </a:pPr>
          <a:endParaRPr lang="el-GR" dirty="0"/>
        </a:p>
      </dgm:t>
    </dgm:pt>
    <dgm:pt modelId="{284271B2-9768-470A-A5A1-82EF408C6B06}" type="parTrans" cxnId="{9573DAFC-68C8-4EF8-80C9-A323FD54D584}">
      <dgm:prSet/>
      <dgm:spPr/>
      <dgm:t>
        <a:bodyPr/>
        <a:lstStyle/>
        <a:p>
          <a:endParaRPr lang="el-GR"/>
        </a:p>
      </dgm:t>
    </dgm:pt>
    <dgm:pt modelId="{34D0EA28-7CAD-4B0B-9120-17A8BC07F580}" type="sibTrans" cxnId="{9573DAFC-68C8-4EF8-80C9-A323FD54D584}">
      <dgm:prSet/>
      <dgm:spPr/>
      <dgm:t>
        <a:bodyPr/>
        <a:lstStyle/>
        <a:p>
          <a:endParaRPr lang="el-GR"/>
        </a:p>
      </dgm:t>
    </dgm:pt>
    <dgm:pt modelId="{B881BF50-B128-4F3F-978A-FD91D86AF2ED}">
      <dgm:prSet/>
      <dgm:spPr>
        <a:noFill/>
        <a:ln>
          <a:noFill/>
        </a:ln>
      </dgm:spPr>
      <dgm:t>
        <a:bodyPr/>
        <a:lstStyle/>
        <a:p>
          <a:r>
            <a:rPr lang="el-GR" dirty="0"/>
            <a:t>Στο πλαίσιο αυτό τα ερευνητικά ερωτήματα διαμορφώθηκαν ως ε</a:t>
          </a:r>
        </a:p>
      </dgm:t>
    </dgm:pt>
    <dgm:pt modelId="{C8F7F0A0-C33D-45DD-B6E8-578FB7B57B9B}" type="sibTrans" cxnId="{00907F61-1E5C-40D6-AC3F-4330E1913EE9}">
      <dgm:prSet/>
      <dgm:spPr/>
      <dgm:t>
        <a:bodyPr/>
        <a:lstStyle/>
        <a:p>
          <a:endParaRPr lang="el-GR"/>
        </a:p>
      </dgm:t>
    </dgm:pt>
    <dgm:pt modelId="{7B805765-2EBF-496A-99BE-782B7D97E40E}" type="parTrans" cxnId="{00907F61-1E5C-40D6-AC3F-4330E1913EE9}">
      <dgm:prSet/>
      <dgm:spPr/>
      <dgm:t>
        <a:bodyPr/>
        <a:lstStyle/>
        <a:p>
          <a:endParaRPr lang="el-GR"/>
        </a:p>
      </dgm:t>
    </dgm:pt>
    <dgm:pt modelId="{E00885BF-92BF-46AA-ADF2-065B3013B280}" type="pres">
      <dgm:prSet presAssocID="{D52406AC-CB3E-4D2C-BFF5-41A7914CB439}" presName="Name0" presStyleCnt="0">
        <dgm:presLayoutVars>
          <dgm:dir/>
          <dgm:animLvl val="lvl"/>
          <dgm:resizeHandles val="exact"/>
        </dgm:presLayoutVars>
      </dgm:prSet>
      <dgm:spPr/>
    </dgm:pt>
    <dgm:pt modelId="{B223A4B2-23AD-454B-8247-95BCE22D81AD}" type="pres">
      <dgm:prSet presAssocID="{B881BF50-B128-4F3F-978A-FD91D86AF2ED}" presName="composite" presStyleCnt="0"/>
      <dgm:spPr/>
    </dgm:pt>
    <dgm:pt modelId="{A05C8F82-7571-462D-B62F-3FFB33DCD7CA}" type="pres">
      <dgm:prSet presAssocID="{B881BF50-B128-4F3F-978A-FD91D86AF2ED}" presName="parTx" presStyleLbl="alignNode1" presStyleIdx="0" presStyleCnt="1">
        <dgm:presLayoutVars>
          <dgm:chMax val="0"/>
          <dgm:chPref val="0"/>
          <dgm:bulletEnabled val="1"/>
        </dgm:presLayoutVars>
      </dgm:prSet>
      <dgm:spPr/>
    </dgm:pt>
    <dgm:pt modelId="{00600AE7-C367-4E17-87D1-56952FE0E870}" type="pres">
      <dgm:prSet presAssocID="{B881BF50-B128-4F3F-978A-FD91D86AF2ED}" presName="desTx" presStyleLbl="alignAccFollowNode1" presStyleIdx="0" presStyleCnt="1" custLinFactNeighborX="4348" custLinFactNeighborY="-12077">
        <dgm:presLayoutVars>
          <dgm:bulletEnabled val="1"/>
        </dgm:presLayoutVars>
      </dgm:prSet>
      <dgm:spPr/>
    </dgm:pt>
  </dgm:ptLst>
  <dgm:cxnLst>
    <dgm:cxn modelId="{57D3EB2B-8319-47C1-84D3-9A8A368F4CE6}" srcId="{B881BF50-B128-4F3F-978A-FD91D86AF2ED}" destId="{20AA2EA8-C76D-46E9-8714-9625AABA7952}" srcOrd="2" destOrd="0" parTransId="{E8DBBDB3-906D-4CA1-9BA1-05DE495FC505}" sibTransId="{7F4BAEC6-3B4F-4720-AADB-8F648361FCB3}"/>
    <dgm:cxn modelId="{223DA22C-C548-4448-9EBF-98EDD2D09779}" type="presOf" srcId="{D52406AC-CB3E-4D2C-BFF5-41A7914CB439}" destId="{E00885BF-92BF-46AA-ADF2-065B3013B280}" srcOrd="0" destOrd="0" presId="urn:microsoft.com/office/officeart/2005/8/layout/hList1"/>
    <dgm:cxn modelId="{00907F61-1E5C-40D6-AC3F-4330E1913EE9}" srcId="{D52406AC-CB3E-4D2C-BFF5-41A7914CB439}" destId="{B881BF50-B128-4F3F-978A-FD91D86AF2ED}" srcOrd="0" destOrd="0" parTransId="{7B805765-2EBF-496A-99BE-782B7D97E40E}" sibTransId="{C8F7F0A0-C33D-45DD-B6E8-578FB7B57B9B}"/>
    <dgm:cxn modelId="{9454C565-512B-4799-AED6-C625A52ADA66}" type="presOf" srcId="{28317C8C-58F9-4BB2-AD10-CA64E006CC1C}" destId="{00600AE7-C367-4E17-87D1-56952FE0E870}" srcOrd="0" destOrd="3" presId="urn:microsoft.com/office/officeart/2005/8/layout/hList1"/>
    <dgm:cxn modelId="{81B6E34C-ECB2-49F2-B21E-8C0DDBF69EE1}" type="presOf" srcId="{DF963150-4285-42E1-AF97-A564A3763090}" destId="{00600AE7-C367-4E17-87D1-56952FE0E870}" srcOrd="0" destOrd="4" presId="urn:microsoft.com/office/officeart/2005/8/layout/hList1"/>
    <dgm:cxn modelId="{6452E14E-E2DA-46E8-AC9C-1D192C6F7B09}" type="presOf" srcId="{3758EB46-D1AF-433B-857B-90FA92A3C239}" destId="{00600AE7-C367-4E17-87D1-56952FE0E870}" srcOrd="0" destOrd="0" presId="urn:microsoft.com/office/officeart/2005/8/layout/hList1"/>
    <dgm:cxn modelId="{044CB477-2E71-4626-9F2D-A64CAFC35088}" srcId="{B881BF50-B128-4F3F-978A-FD91D86AF2ED}" destId="{3758EB46-D1AF-433B-857B-90FA92A3C239}" srcOrd="0" destOrd="0" parTransId="{50141AA1-58D4-4190-8FEF-DA20711D0F8C}" sibTransId="{284779DE-EEC1-4E35-AC4C-4D30F049BB85}"/>
    <dgm:cxn modelId="{4178C18F-4FA6-4AB4-89B6-E2C9B4F998BB}" srcId="{B881BF50-B128-4F3F-978A-FD91D86AF2ED}" destId="{DF963150-4285-42E1-AF97-A564A3763090}" srcOrd="4" destOrd="0" parTransId="{D26633D8-0B28-4696-8704-7C49497183F9}" sibTransId="{4ED8D127-8A75-4998-BF23-9F5EE97B5D38}"/>
    <dgm:cxn modelId="{90F14F98-A5E1-4AD7-8624-8B7E748C6536}" type="presOf" srcId="{ED6CADD1-2CA8-4518-8308-113288E568FF}" destId="{00600AE7-C367-4E17-87D1-56952FE0E870}" srcOrd="0" destOrd="1" presId="urn:microsoft.com/office/officeart/2005/8/layout/hList1"/>
    <dgm:cxn modelId="{C03A76A2-99F1-42A7-827D-442576BFF5D6}" srcId="{B881BF50-B128-4F3F-978A-FD91D86AF2ED}" destId="{ED6CADD1-2CA8-4518-8308-113288E568FF}" srcOrd="1" destOrd="0" parTransId="{6EE6492F-2760-4A8D-9E82-C293AB9DE99D}" sibTransId="{56283BAD-4472-4556-9F09-95701097B276}"/>
    <dgm:cxn modelId="{234F25AA-4A3F-4732-A5FD-E5386D9CFD91}" type="presOf" srcId="{B881BF50-B128-4F3F-978A-FD91D86AF2ED}" destId="{A05C8F82-7571-462D-B62F-3FFB33DCD7CA}" srcOrd="0" destOrd="0" presId="urn:microsoft.com/office/officeart/2005/8/layout/hList1"/>
    <dgm:cxn modelId="{94BD2DD4-119F-400E-8ED9-9916799B36F8}" type="presOf" srcId="{20AA2EA8-C76D-46E9-8714-9625AABA7952}" destId="{00600AE7-C367-4E17-87D1-56952FE0E870}" srcOrd="0" destOrd="2" presId="urn:microsoft.com/office/officeart/2005/8/layout/hList1"/>
    <dgm:cxn modelId="{9573DAFC-68C8-4EF8-80C9-A323FD54D584}" srcId="{B881BF50-B128-4F3F-978A-FD91D86AF2ED}" destId="{28317C8C-58F9-4BB2-AD10-CA64E006CC1C}" srcOrd="3" destOrd="0" parTransId="{284271B2-9768-470A-A5A1-82EF408C6B06}" sibTransId="{34D0EA28-7CAD-4B0B-9120-17A8BC07F580}"/>
    <dgm:cxn modelId="{CC8D6337-7201-43EF-96D1-A050653991AC}" type="presParOf" srcId="{E00885BF-92BF-46AA-ADF2-065B3013B280}" destId="{B223A4B2-23AD-454B-8247-95BCE22D81AD}" srcOrd="0" destOrd="0" presId="urn:microsoft.com/office/officeart/2005/8/layout/hList1"/>
    <dgm:cxn modelId="{B2AB9372-CC5B-424F-9FC9-3782A54CE7E0}" type="presParOf" srcId="{B223A4B2-23AD-454B-8247-95BCE22D81AD}" destId="{A05C8F82-7571-462D-B62F-3FFB33DCD7CA}" srcOrd="0" destOrd="0" presId="urn:microsoft.com/office/officeart/2005/8/layout/hList1"/>
    <dgm:cxn modelId="{2484CEF4-AB0B-4FB7-A12F-B6372C75BB22}" type="presParOf" srcId="{B223A4B2-23AD-454B-8247-95BCE22D81AD}" destId="{00600AE7-C367-4E17-87D1-56952FE0E870}"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36400E0-0466-46C9-B469-DEAECA412258}"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el-GR"/>
        </a:p>
      </dgm:t>
    </dgm:pt>
    <dgm:pt modelId="{6D38400F-BC76-495F-8000-AC3C2E2E8683}">
      <dgm:prSet/>
      <dgm:spPr/>
      <dgm:t>
        <a:bodyPr/>
        <a:lstStyle/>
        <a:p>
          <a:r>
            <a:rPr lang="el-GR" dirty="0"/>
            <a:t>Εξ αποστάσεως εκπαίδευση</a:t>
          </a:r>
        </a:p>
      </dgm:t>
    </dgm:pt>
    <dgm:pt modelId="{5A2E71F9-9895-4839-B40A-6411499FB723}" type="parTrans" cxnId="{41DCA26A-90E4-4278-9F97-2D25383EF921}">
      <dgm:prSet/>
      <dgm:spPr/>
      <dgm:t>
        <a:bodyPr/>
        <a:lstStyle/>
        <a:p>
          <a:endParaRPr lang="el-GR"/>
        </a:p>
      </dgm:t>
    </dgm:pt>
    <dgm:pt modelId="{7C63235E-735E-4295-A37A-5BD3C9F0E0E9}" type="sibTrans" cxnId="{41DCA26A-90E4-4278-9F97-2D25383EF921}">
      <dgm:prSet/>
      <dgm:spPr/>
      <dgm:t>
        <a:bodyPr/>
        <a:lstStyle/>
        <a:p>
          <a:endParaRPr lang="el-GR"/>
        </a:p>
      </dgm:t>
    </dgm:pt>
    <dgm:pt modelId="{64D87B45-6644-40D4-BB3A-0CF1E0F69BAA}">
      <dgm:prSet/>
      <dgm:spPr/>
      <dgm:t>
        <a:bodyPr/>
        <a:lstStyle/>
        <a:p>
          <a:r>
            <a:rPr lang="el-GR" dirty="0"/>
            <a:t>Εκπαίδευση Ενηλίκων</a:t>
          </a:r>
        </a:p>
      </dgm:t>
    </dgm:pt>
    <dgm:pt modelId="{2FFBF811-5626-424B-A844-ED36437207C0}" type="parTrans" cxnId="{36B60E0F-E8F4-4B97-914A-394A78306377}">
      <dgm:prSet/>
      <dgm:spPr/>
      <dgm:t>
        <a:bodyPr/>
        <a:lstStyle/>
        <a:p>
          <a:endParaRPr lang="el-GR"/>
        </a:p>
      </dgm:t>
    </dgm:pt>
    <dgm:pt modelId="{02546D4A-E0B3-47D0-81DA-A1D3F10D5761}" type="sibTrans" cxnId="{36B60E0F-E8F4-4B97-914A-394A78306377}">
      <dgm:prSet/>
      <dgm:spPr/>
      <dgm:t>
        <a:bodyPr/>
        <a:lstStyle/>
        <a:p>
          <a:endParaRPr lang="el-GR"/>
        </a:p>
      </dgm:t>
    </dgm:pt>
    <dgm:pt modelId="{D068CB00-B9A5-439F-812E-780C87A0AA50}">
      <dgm:prSet/>
      <dgm:spPr/>
      <dgm:t>
        <a:bodyPr/>
        <a:lstStyle/>
        <a:p>
          <a:r>
            <a:rPr lang="el-GR"/>
            <a:t>Ενσυνειδητότητα</a:t>
          </a:r>
        </a:p>
      </dgm:t>
    </dgm:pt>
    <dgm:pt modelId="{A51CB2BF-3450-4C57-8213-E3F23682AF1E}" type="parTrans" cxnId="{043797A8-28EE-4B7D-8411-A96D59B7C093}">
      <dgm:prSet/>
      <dgm:spPr/>
      <dgm:t>
        <a:bodyPr/>
        <a:lstStyle/>
        <a:p>
          <a:endParaRPr lang="el-GR"/>
        </a:p>
      </dgm:t>
    </dgm:pt>
    <dgm:pt modelId="{4F551E29-D41E-4413-82CB-8045747B7908}" type="sibTrans" cxnId="{043797A8-28EE-4B7D-8411-A96D59B7C093}">
      <dgm:prSet/>
      <dgm:spPr/>
      <dgm:t>
        <a:bodyPr/>
        <a:lstStyle/>
        <a:p>
          <a:endParaRPr lang="el-GR"/>
        </a:p>
      </dgm:t>
    </dgm:pt>
    <dgm:pt modelId="{E14F28A1-FBE1-47FE-AE25-350B84B4DB74}" type="pres">
      <dgm:prSet presAssocID="{336400E0-0466-46C9-B469-DEAECA412258}" presName="Name0" presStyleCnt="0">
        <dgm:presLayoutVars>
          <dgm:chMax val="7"/>
          <dgm:dir/>
          <dgm:animLvl val="lvl"/>
          <dgm:resizeHandles val="exact"/>
        </dgm:presLayoutVars>
      </dgm:prSet>
      <dgm:spPr/>
    </dgm:pt>
    <dgm:pt modelId="{99B093C6-D5C8-45F6-BBEA-203347C1E4AF}" type="pres">
      <dgm:prSet presAssocID="{6D38400F-BC76-495F-8000-AC3C2E2E8683}" presName="circle1" presStyleLbl="node1" presStyleIdx="0" presStyleCnt="3"/>
      <dgm:spPr>
        <a:solidFill>
          <a:schemeClr val="accent3">
            <a:lumMod val="75000"/>
          </a:schemeClr>
        </a:solidFill>
      </dgm:spPr>
    </dgm:pt>
    <dgm:pt modelId="{2438FDEB-D29C-4B45-A2F4-5E921FDEA0B6}" type="pres">
      <dgm:prSet presAssocID="{6D38400F-BC76-495F-8000-AC3C2E2E8683}" presName="space" presStyleCnt="0"/>
      <dgm:spPr/>
    </dgm:pt>
    <dgm:pt modelId="{0FF3B975-A146-4D03-A07C-1A4C9B80EB7C}" type="pres">
      <dgm:prSet presAssocID="{6D38400F-BC76-495F-8000-AC3C2E2E8683}" presName="rect1" presStyleLbl="alignAcc1" presStyleIdx="0" presStyleCnt="3" custLinFactNeighborX="315" custLinFactNeighborY="23289"/>
      <dgm:spPr/>
    </dgm:pt>
    <dgm:pt modelId="{5097B293-ED3E-41F8-B2E9-EB200D9A92E8}" type="pres">
      <dgm:prSet presAssocID="{64D87B45-6644-40D4-BB3A-0CF1E0F69BAA}" presName="vertSpace2" presStyleLbl="node1" presStyleIdx="0" presStyleCnt="3"/>
      <dgm:spPr/>
    </dgm:pt>
    <dgm:pt modelId="{3C346B07-AB87-4DE9-9FAD-22D963112A57}" type="pres">
      <dgm:prSet presAssocID="{64D87B45-6644-40D4-BB3A-0CF1E0F69BAA}" presName="circle2" presStyleLbl="node1" presStyleIdx="1" presStyleCnt="3"/>
      <dgm:spPr>
        <a:solidFill>
          <a:schemeClr val="accent3">
            <a:lumMod val="50000"/>
          </a:schemeClr>
        </a:solidFill>
      </dgm:spPr>
    </dgm:pt>
    <dgm:pt modelId="{12534C0A-EDEA-4FEA-89DA-B4D7064A5631}" type="pres">
      <dgm:prSet presAssocID="{64D87B45-6644-40D4-BB3A-0CF1E0F69BAA}" presName="rect2" presStyleLbl="alignAcc1" presStyleIdx="1" presStyleCnt="3"/>
      <dgm:spPr/>
    </dgm:pt>
    <dgm:pt modelId="{41076884-EC2E-44AE-8DCE-8EF2F09B4C60}" type="pres">
      <dgm:prSet presAssocID="{D068CB00-B9A5-439F-812E-780C87A0AA50}" presName="vertSpace3" presStyleLbl="node1" presStyleIdx="1" presStyleCnt="3"/>
      <dgm:spPr/>
    </dgm:pt>
    <dgm:pt modelId="{E5D586BB-1518-42E7-B9B8-6C5E882156B8}" type="pres">
      <dgm:prSet presAssocID="{D068CB00-B9A5-439F-812E-780C87A0AA50}" presName="circle3" presStyleLbl="node1" presStyleIdx="2" presStyleCnt="3"/>
      <dgm:spPr>
        <a:solidFill>
          <a:schemeClr val="accent4">
            <a:lumMod val="50000"/>
          </a:schemeClr>
        </a:solidFill>
      </dgm:spPr>
    </dgm:pt>
    <dgm:pt modelId="{1C8ADE45-FC73-42F3-B181-1DB86D6E318C}" type="pres">
      <dgm:prSet presAssocID="{D068CB00-B9A5-439F-812E-780C87A0AA50}" presName="rect3" presStyleLbl="alignAcc1" presStyleIdx="2" presStyleCnt="3"/>
      <dgm:spPr/>
    </dgm:pt>
    <dgm:pt modelId="{84E3A781-38C2-4DA4-8639-EA78F428C644}" type="pres">
      <dgm:prSet presAssocID="{6D38400F-BC76-495F-8000-AC3C2E2E8683}" presName="rect1ParTxNoCh" presStyleLbl="alignAcc1" presStyleIdx="2" presStyleCnt="3">
        <dgm:presLayoutVars>
          <dgm:chMax val="1"/>
          <dgm:bulletEnabled val="1"/>
        </dgm:presLayoutVars>
      </dgm:prSet>
      <dgm:spPr/>
    </dgm:pt>
    <dgm:pt modelId="{00858238-67EB-4776-9916-2339D5163EA4}" type="pres">
      <dgm:prSet presAssocID="{64D87B45-6644-40D4-BB3A-0CF1E0F69BAA}" presName="rect2ParTxNoCh" presStyleLbl="alignAcc1" presStyleIdx="2" presStyleCnt="3">
        <dgm:presLayoutVars>
          <dgm:chMax val="1"/>
          <dgm:bulletEnabled val="1"/>
        </dgm:presLayoutVars>
      </dgm:prSet>
      <dgm:spPr/>
    </dgm:pt>
    <dgm:pt modelId="{41D07F1B-F069-458A-8FCB-94016F243163}" type="pres">
      <dgm:prSet presAssocID="{D068CB00-B9A5-439F-812E-780C87A0AA50}" presName="rect3ParTxNoCh" presStyleLbl="alignAcc1" presStyleIdx="2" presStyleCnt="3">
        <dgm:presLayoutVars>
          <dgm:chMax val="1"/>
          <dgm:bulletEnabled val="1"/>
        </dgm:presLayoutVars>
      </dgm:prSet>
      <dgm:spPr/>
    </dgm:pt>
  </dgm:ptLst>
  <dgm:cxnLst>
    <dgm:cxn modelId="{36B60E0F-E8F4-4B97-914A-394A78306377}" srcId="{336400E0-0466-46C9-B469-DEAECA412258}" destId="{64D87B45-6644-40D4-BB3A-0CF1E0F69BAA}" srcOrd="1" destOrd="0" parTransId="{2FFBF811-5626-424B-A844-ED36437207C0}" sibTransId="{02546D4A-E0B3-47D0-81DA-A1D3F10D5761}"/>
    <dgm:cxn modelId="{94896117-7DDE-49AB-AF52-92BF567DBD98}" type="presOf" srcId="{D068CB00-B9A5-439F-812E-780C87A0AA50}" destId="{1C8ADE45-FC73-42F3-B181-1DB86D6E318C}" srcOrd="0" destOrd="0" presId="urn:microsoft.com/office/officeart/2005/8/layout/target3"/>
    <dgm:cxn modelId="{16452E1B-66DE-4698-8886-948055D93CF9}" type="presOf" srcId="{336400E0-0466-46C9-B469-DEAECA412258}" destId="{E14F28A1-FBE1-47FE-AE25-350B84B4DB74}" srcOrd="0" destOrd="0" presId="urn:microsoft.com/office/officeart/2005/8/layout/target3"/>
    <dgm:cxn modelId="{FA91CA2E-F266-4D31-95D4-652AB7E32562}" type="presOf" srcId="{D068CB00-B9A5-439F-812E-780C87A0AA50}" destId="{41D07F1B-F069-458A-8FCB-94016F243163}" srcOrd="1" destOrd="0" presId="urn:microsoft.com/office/officeart/2005/8/layout/target3"/>
    <dgm:cxn modelId="{4DD26365-A093-4288-9813-D5D4C305B35E}" type="presOf" srcId="{6D38400F-BC76-495F-8000-AC3C2E2E8683}" destId="{0FF3B975-A146-4D03-A07C-1A4C9B80EB7C}" srcOrd="0" destOrd="0" presId="urn:microsoft.com/office/officeart/2005/8/layout/target3"/>
    <dgm:cxn modelId="{41DCA26A-90E4-4278-9F97-2D25383EF921}" srcId="{336400E0-0466-46C9-B469-DEAECA412258}" destId="{6D38400F-BC76-495F-8000-AC3C2E2E8683}" srcOrd="0" destOrd="0" parTransId="{5A2E71F9-9895-4839-B40A-6411499FB723}" sibTransId="{7C63235E-735E-4295-A37A-5BD3C9F0E0E9}"/>
    <dgm:cxn modelId="{043797A8-28EE-4B7D-8411-A96D59B7C093}" srcId="{336400E0-0466-46C9-B469-DEAECA412258}" destId="{D068CB00-B9A5-439F-812E-780C87A0AA50}" srcOrd="2" destOrd="0" parTransId="{A51CB2BF-3450-4C57-8213-E3F23682AF1E}" sibTransId="{4F551E29-D41E-4413-82CB-8045747B7908}"/>
    <dgm:cxn modelId="{0D5A4FCA-594E-46C4-9F19-1FA3530F1290}" type="presOf" srcId="{64D87B45-6644-40D4-BB3A-0CF1E0F69BAA}" destId="{12534C0A-EDEA-4FEA-89DA-B4D7064A5631}" srcOrd="0" destOrd="0" presId="urn:microsoft.com/office/officeart/2005/8/layout/target3"/>
    <dgm:cxn modelId="{765F1DE2-E6CA-443C-AE11-4E578FE5D245}" type="presOf" srcId="{6D38400F-BC76-495F-8000-AC3C2E2E8683}" destId="{84E3A781-38C2-4DA4-8639-EA78F428C644}" srcOrd="1" destOrd="0" presId="urn:microsoft.com/office/officeart/2005/8/layout/target3"/>
    <dgm:cxn modelId="{6A872FE9-4782-4BE8-9799-BECEF0391093}" type="presOf" srcId="{64D87B45-6644-40D4-BB3A-0CF1E0F69BAA}" destId="{00858238-67EB-4776-9916-2339D5163EA4}" srcOrd="1" destOrd="0" presId="urn:microsoft.com/office/officeart/2005/8/layout/target3"/>
    <dgm:cxn modelId="{F5E45995-A7D3-480E-AB58-7E8D9638C65E}" type="presParOf" srcId="{E14F28A1-FBE1-47FE-AE25-350B84B4DB74}" destId="{99B093C6-D5C8-45F6-BBEA-203347C1E4AF}" srcOrd="0" destOrd="0" presId="urn:microsoft.com/office/officeart/2005/8/layout/target3"/>
    <dgm:cxn modelId="{0D19D8B7-408A-49C5-8050-E9950140175A}" type="presParOf" srcId="{E14F28A1-FBE1-47FE-AE25-350B84B4DB74}" destId="{2438FDEB-D29C-4B45-A2F4-5E921FDEA0B6}" srcOrd="1" destOrd="0" presId="urn:microsoft.com/office/officeart/2005/8/layout/target3"/>
    <dgm:cxn modelId="{20F8B67D-EB81-4B51-8EF3-622D5F28A504}" type="presParOf" srcId="{E14F28A1-FBE1-47FE-AE25-350B84B4DB74}" destId="{0FF3B975-A146-4D03-A07C-1A4C9B80EB7C}" srcOrd="2" destOrd="0" presId="urn:microsoft.com/office/officeart/2005/8/layout/target3"/>
    <dgm:cxn modelId="{7B080AE7-98B5-4776-9789-4DEE6C443C05}" type="presParOf" srcId="{E14F28A1-FBE1-47FE-AE25-350B84B4DB74}" destId="{5097B293-ED3E-41F8-B2E9-EB200D9A92E8}" srcOrd="3" destOrd="0" presId="urn:microsoft.com/office/officeart/2005/8/layout/target3"/>
    <dgm:cxn modelId="{43A943B9-4CD0-405E-B942-C371CB89829B}" type="presParOf" srcId="{E14F28A1-FBE1-47FE-AE25-350B84B4DB74}" destId="{3C346B07-AB87-4DE9-9FAD-22D963112A57}" srcOrd="4" destOrd="0" presId="urn:microsoft.com/office/officeart/2005/8/layout/target3"/>
    <dgm:cxn modelId="{444F82C7-BB24-4F99-A3DB-73B41983BA7E}" type="presParOf" srcId="{E14F28A1-FBE1-47FE-AE25-350B84B4DB74}" destId="{12534C0A-EDEA-4FEA-89DA-B4D7064A5631}" srcOrd="5" destOrd="0" presId="urn:microsoft.com/office/officeart/2005/8/layout/target3"/>
    <dgm:cxn modelId="{C8F7E7E0-6116-45F4-B679-D6966A201BF7}" type="presParOf" srcId="{E14F28A1-FBE1-47FE-AE25-350B84B4DB74}" destId="{41076884-EC2E-44AE-8DCE-8EF2F09B4C60}" srcOrd="6" destOrd="0" presId="urn:microsoft.com/office/officeart/2005/8/layout/target3"/>
    <dgm:cxn modelId="{C1A738DE-D478-4D5C-BD7E-854FED144779}" type="presParOf" srcId="{E14F28A1-FBE1-47FE-AE25-350B84B4DB74}" destId="{E5D586BB-1518-42E7-B9B8-6C5E882156B8}" srcOrd="7" destOrd="0" presId="urn:microsoft.com/office/officeart/2005/8/layout/target3"/>
    <dgm:cxn modelId="{58C6FACC-E408-4CEE-9704-227A13B6CF0B}" type="presParOf" srcId="{E14F28A1-FBE1-47FE-AE25-350B84B4DB74}" destId="{1C8ADE45-FC73-42F3-B181-1DB86D6E318C}" srcOrd="8" destOrd="0" presId="urn:microsoft.com/office/officeart/2005/8/layout/target3"/>
    <dgm:cxn modelId="{1FC21D0F-EADE-421C-94D3-E1756D7696AC}" type="presParOf" srcId="{E14F28A1-FBE1-47FE-AE25-350B84B4DB74}" destId="{84E3A781-38C2-4DA4-8639-EA78F428C644}" srcOrd="9" destOrd="0" presId="urn:microsoft.com/office/officeart/2005/8/layout/target3"/>
    <dgm:cxn modelId="{075511B5-6889-43B6-B1A2-D4605F60E9FA}" type="presParOf" srcId="{E14F28A1-FBE1-47FE-AE25-350B84B4DB74}" destId="{00858238-67EB-4776-9916-2339D5163EA4}" srcOrd="10" destOrd="0" presId="urn:microsoft.com/office/officeart/2005/8/layout/target3"/>
    <dgm:cxn modelId="{3A123485-0EF6-4E05-93C5-C8D9269E240F}" type="presParOf" srcId="{E14F28A1-FBE1-47FE-AE25-350B84B4DB74}" destId="{41D07F1B-F069-458A-8FCB-94016F243163}"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5458F2-AA73-4FFA-8621-56D7BE1F3544}">
      <dsp:nvSpPr>
        <dsp:cNvPr id="0" name=""/>
        <dsp:cNvSpPr/>
      </dsp:nvSpPr>
      <dsp:spPr>
        <a:xfrm>
          <a:off x="0" y="0"/>
          <a:ext cx="7776864" cy="1922884"/>
        </a:xfrm>
        <a:prstGeom prst="roundRect">
          <a:avLst>
            <a:gd name="adj" fmla="val 10000"/>
          </a:avLst>
        </a:prstGeom>
        <a:noFill/>
        <a:ln w="38100" cap="flat" cmpd="sng" algn="ctr">
          <a:solidFill>
            <a:schemeClr val="accent3">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l-GR" sz="2400" kern="1200" dirty="0">
              <a:solidFill>
                <a:schemeClr val="tx1">
                  <a:lumMod val="95000"/>
                  <a:lumOff val="5000"/>
                </a:schemeClr>
              </a:solidFill>
            </a:rPr>
            <a:t>Ο σχεδιασμός και η δημιουργία εξ αποστάσεως εκπαιδευτικού υλικού, το οποίο να βασίζεται στις αρχές της εξΑΕ και της Εκπαίδευσης ενηλίκων, με θέμα: Ενσυνειδητότητα για εκπαιδευτικούς.</a:t>
          </a:r>
        </a:p>
      </dsp:txBody>
      <dsp:txXfrm>
        <a:off x="56319" y="56319"/>
        <a:ext cx="7664226" cy="1810246"/>
      </dsp:txXfrm>
    </dsp:sp>
    <dsp:sp modelId="{86AA6A4B-31B9-40BF-BF64-3CED70735837}">
      <dsp:nvSpPr>
        <dsp:cNvPr id="0" name=""/>
        <dsp:cNvSpPr/>
      </dsp:nvSpPr>
      <dsp:spPr>
        <a:xfrm rot="5400000">
          <a:off x="3669617" y="1954199"/>
          <a:ext cx="437628" cy="520874"/>
        </a:xfrm>
        <a:prstGeom prst="rightArrow">
          <a:avLst>
            <a:gd name="adj1" fmla="val 60000"/>
            <a:gd name="adj2" fmla="val 50000"/>
          </a:avLst>
        </a:prstGeom>
        <a:solidFill>
          <a:schemeClr val="accent4">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l-GR" sz="2100" kern="1200"/>
        </a:p>
      </dsp:txBody>
      <dsp:txXfrm rot="-5400000">
        <a:off x="3732169" y="1995822"/>
        <a:ext cx="312524" cy="306340"/>
      </dsp:txXfrm>
    </dsp:sp>
    <dsp:sp modelId="{C0DC93A1-E51A-402A-86B7-32004823376C}">
      <dsp:nvSpPr>
        <dsp:cNvPr id="0" name=""/>
        <dsp:cNvSpPr/>
      </dsp:nvSpPr>
      <dsp:spPr>
        <a:xfrm>
          <a:off x="0" y="2506389"/>
          <a:ext cx="7776864" cy="916542"/>
        </a:xfrm>
        <a:prstGeom prst="roundRect">
          <a:avLst>
            <a:gd name="adj" fmla="val 10000"/>
          </a:avLst>
        </a:prstGeom>
        <a:noFill/>
        <a:ln w="38100" cap="flat" cmpd="sng" algn="ctr">
          <a:solidFill>
            <a:schemeClr val="accent3">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l-GR" sz="2400" kern="1200" dirty="0">
              <a:solidFill>
                <a:schemeClr val="tx1">
                  <a:lumMod val="95000"/>
                  <a:lumOff val="5000"/>
                </a:schemeClr>
              </a:solidFill>
            </a:rPr>
            <a:t>Η πιλοτική εφαρμογή της εξ αποστάσεως επιμόρφωσης σε εκπαιδευτικούς πρωτοβάθμιας εκπαίδευσης. </a:t>
          </a:r>
          <a:r>
            <a:rPr lang="el-GR" sz="2400" kern="1200" dirty="0"/>
            <a:t>(ΠΕ) .</a:t>
          </a:r>
        </a:p>
      </dsp:txBody>
      <dsp:txXfrm>
        <a:off x="26845" y="2533234"/>
        <a:ext cx="7723174" cy="862852"/>
      </dsp:txXfrm>
    </dsp:sp>
    <dsp:sp modelId="{63791A29-7F96-4B45-B56F-433B2C44E84E}">
      <dsp:nvSpPr>
        <dsp:cNvPr id="0" name=""/>
        <dsp:cNvSpPr/>
      </dsp:nvSpPr>
      <dsp:spPr>
        <a:xfrm rot="5400000">
          <a:off x="3671400" y="3451869"/>
          <a:ext cx="434062" cy="520874"/>
        </a:xfrm>
        <a:prstGeom prst="rightArrow">
          <a:avLst>
            <a:gd name="adj1" fmla="val 60000"/>
            <a:gd name="adj2" fmla="val 50000"/>
          </a:avLst>
        </a:prstGeom>
        <a:solidFill>
          <a:schemeClr val="accent5">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l-GR" sz="2100" kern="1200"/>
        </a:p>
      </dsp:txBody>
      <dsp:txXfrm rot="-5400000">
        <a:off x="3732170" y="3495275"/>
        <a:ext cx="312524" cy="303843"/>
      </dsp:txXfrm>
    </dsp:sp>
    <dsp:sp modelId="{BA2937BB-FBF3-4104-9813-FCB849954138}">
      <dsp:nvSpPr>
        <dsp:cNvPr id="0" name=""/>
        <dsp:cNvSpPr/>
      </dsp:nvSpPr>
      <dsp:spPr>
        <a:xfrm>
          <a:off x="0" y="4001682"/>
          <a:ext cx="7776864" cy="916542"/>
        </a:xfrm>
        <a:prstGeom prst="roundRect">
          <a:avLst>
            <a:gd name="adj" fmla="val 10000"/>
          </a:avLst>
        </a:prstGeom>
        <a:noFill/>
        <a:ln w="38100" cap="flat" cmpd="sng" algn="ctr">
          <a:solidFill>
            <a:schemeClr val="accent3">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l-GR" sz="2400" kern="1200" dirty="0">
              <a:solidFill>
                <a:schemeClr val="tx1">
                  <a:lumMod val="95000"/>
                  <a:lumOff val="5000"/>
                </a:schemeClr>
              </a:solidFill>
            </a:rPr>
            <a:t>Η αποτίμηση του εκπαιδευτικού υλικού από τους</a:t>
          </a:r>
          <a:r>
            <a:rPr lang="en-US" sz="2400" kern="1200" dirty="0">
              <a:solidFill>
                <a:schemeClr val="tx1">
                  <a:lumMod val="95000"/>
                  <a:lumOff val="5000"/>
                </a:schemeClr>
              </a:solidFill>
            </a:rPr>
            <a:t> </a:t>
          </a:r>
          <a:r>
            <a:rPr lang="el-GR" sz="2400" kern="1200" dirty="0">
              <a:solidFill>
                <a:schemeClr val="tx1">
                  <a:lumMod val="95000"/>
                  <a:lumOff val="5000"/>
                </a:schemeClr>
              </a:solidFill>
            </a:rPr>
            <a:t>επιμορφούμενους εκπαιδευτικούς.</a:t>
          </a:r>
        </a:p>
      </dsp:txBody>
      <dsp:txXfrm>
        <a:off x="26845" y="4028527"/>
        <a:ext cx="7723174" cy="8628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5C8F82-7571-462D-B62F-3FFB33DCD7CA}">
      <dsp:nvSpPr>
        <dsp:cNvPr id="0" name=""/>
        <dsp:cNvSpPr/>
      </dsp:nvSpPr>
      <dsp:spPr>
        <a:xfrm>
          <a:off x="0" y="87367"/>
          <a:ext cx="8280920" cy="662400"/>
        </a:xfrm>
        <a:prstGeom prst="rect">
          <a:avLst/>
        </a:prstGeom>
        <a:noFill/>
        <a:ln w="12700" cap="flat" cmpd="sng" algn="ctr">
          <a:no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l-GR" sz="2300" kern="1200" dirty="0"/>
            <a:t>Στο πλαίσιο αυτό τα ερευνητικά ερωτήματα διαμορφώθηκαν ως ε</a:t>
          </a:r>
        </a:p>
      </dsp:txBody>
      <dsp:txXfrm>
        <a:off x="0" y="87367"/>
        <a:ext cx="8280920" cy="662400"/>
      </dsp:txXfrm>
    </dsp:sp>
    <dsp:sp modelId="{00600AE7-C367-4E17-87D1-56952FE0E870}">
      <dsp:nvSpPr>
        <dsp:cNvPr id="0" name=""/>
        <dsp:cNvSpPr/>
      </dsp:nvSpPr>
      <dsp:spPr>
        <a:xfrm>
          <a:off x="0" y="216030"/>
          <a:ext cx="8280920" cy="4419449"/>
        </a:xfrm>
        <a:prstGeom prst="rect">
          <a:avLst/>
        </a:prstGeom>
        <a:solidFill>
          <a:schemeClr val="accent3">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100000"/>
            </a:lnSpc>
            <a:spcBef>
              <a:spcPct val="0"/>
            </a:spcBef>
            <a:spcAft>
              <a:spcPct val="15000"/>
            </a:spcAft>
            <a:buFont typeface="+mj-lt"/>
            <a:buAutoNum type="arabicPeriod"/>
          </a:pPr>
          <a:r>
            <a:rPr lang="el-GR" sz="2300" kern="1200" dirty="0"/>
            <a:t>  Ποιες είναι οι αρχικές απόψεις των εκπαιδευτικών για τις εξ   αποστάσεως επιμορφώσεις;  Κατά πόσο επηρεάστηκαν οι αρχικές τους απόψεις με τη συμμετοχή τους στην επιμόρφωση; </a:t>
          </a:r>
        </a:p>
        <a:p>
          <a:pPr marL="228600" lvl="1" indent="-228600" algn="l" defTabSz="1022350">
            <a:lnSpc>
              <a:spcPct val="90000"/>
            </a:lnSpc>
            <a:spcBef>
              <a:spcPct val="0"/>
            </a:spcBef>
            <a:spcAft>
              <a:spcPct val="15000"/>
            </a:spcAft>
            <a:buFont typeface="+mj-lt"/>
            <a:buAutoNum type="arabicPeriod"/>
          </a:pPr>
          <a:endParaRPr lang="el-GR" sz="2300" kern="1200" dirty="0"/>
        </a:p>
        <a:p>
          <a:pPr marL="228600" lvl="1" indent="-228600" algn="l" defTabSz="1022350">
            <a:lnSpc>
              <a:spcPct val="100000"/>
            </a:lnSpc>
            <a:spcBef>
              <a:spcPct val="0"/>
            </a:spcBef>
            <a:spcAft>
              <a:spcPct val="15000"/>
            </a:spcAft>
            <a:buFont typeface="+mj-lt"/>
            <a:buAutoNum type="arabicPeriod"/>
          </a:pPr>
          <a:r>
            <a:rPr lang="el-GR" sz="2300" kern="1200" dirty="0"/>
            <a:t>  Ποιες είναι οι αρχικές απόψεις των εκπαιδευτικών για την Ενσυνειδητότητα; Κατά πόσο επηρεάστηκαν οι αρχικές τους απόψεις με τη συμμετοχή τους στην επιμόρφωση; </a:t>
          </a:r>
        </a:p>
        <a:p>
          <a:pPr marL="228600" lvl="1" indent="-228600" algn="l" defTabSz="1022350">
            <a:lnSpc>
              <a:spcPct val="100000"/>
            </a:lnSpc>
            <a:spcBef>
              <a:spcPct val="0"/>
            </a:spcBef>
            <a:spcAft>
              <a:spcPct val="15000"/>
            </a:spcAft>
            <a:buFont typeface="+mj-lt"/>
            <a:buAutoNum type="arabicPeriod"/>
          </a:pPr>
          <a:endParaRPr lang="el-GR" sz="2300" kern="1200" dirty="0"/>
        </a:p>
        <a:p>
          <a:pPr marL="228600" lvl="1" indent="-228600" algn="l" defTabSz="1022350">
            <a:lnSpc>
              <a:spcPct val="100000"/>
            </a:lnSpc>
            <a:spcBef>
              <a:spcPct val="0"/>
            </a:spcBef>
            <a:spcAft>
              <a:spcPct val="15000"/>
            </a:spcAft>
            <a:buFont typeface="+mj-lt"/>
            <a:buAutoNum type="arabicPeriod"/>
          </a:pPr>
          <a:r>
            <a:rPr lang="el-GR" sz="2300" kern="1200" dirty="0"/>
            <a:t>  Ποιες είναι οι απόψεις των επιμορφούμενων σχετικά με την ποιότητα και την αποτελεσματικότητα του εξ αποστάσεως εκπαιδευτικού υλικού;</a:t>
          </a:r>
        </a:p>
      </dsp:txBody>
      <dsp:txXfrm>
        <a:off x="0" y="216030"/>
        <a:ext cx="8280920" cy="44194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B093C6-D5C8-45F6-BBEA-203347C1E4AF}">
      <dsp:nvSpPr>
        <dsp:cNvPr id="0" name=""/>
        <dsp:cNvSpPr/>
      </dsp:nvSpPr>
      <dsp:spPr>
        <a:xfrm>
          <a:off x="0" y="0"/>
          <a:ext cx="4104456" cy="4104456"/>
        </a:xfrm>
        <a:prstGeom prst="pie">
          <a:avLst>
            <a:gd name="adj1" fmla="val 5400000"/>
            <a:gd name="adj2" fmla="val 16200000"/>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FF3B975-A146-4D03-A07C-1A4C9B80EB7C}">
      <dsp:nvSpPr>
        <dsp:cNvPr id="0" name=""/>
        <dsp:cNvSpPr/>
      </dsp:nvSpPr>
      <dsp:spPr>
        <a:xfrm>
          <a:off x="2052228" y="0"/>
          <a:ext cx="5796643" cy="4104456"/>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l-GR" sz="3700" kern="1200" dirty="0"/>
            <a:t>Εξ αποστάσεως εκπαίδευση</a:t>
          </a:r>
        </a:p>
      </dsp:txBody>
      <dsp:txXfrm>
        <a:off x="2052228" y="0"/>
        <a:ext cx="5796643" cy="1231339"/>
      </dsp:txXfrm>
    </dsp:sp>
    <dsp:sp modelId="{3C346B07-AB87-4DE9-9FAD-22D963112A57}">
      <dsp:nvSpPr>
        <dsp:cNvPr id="0" name=""/>
        <dsp:cNvSpPr/>
      </dsp:nvSpPr>
      <dsp:spPr>
        <a:xfrm>
          <a:off x="718281" y="1231339"/>
          <a:ext cx="2667893" cy="2667893"/>
        </a:xfrm>
        <a:prstGeom prst="pie">
          <a:avLst>
            <a:gd name="adj1" fmla="val 5400000"/>
            <a:gd name="adj2" fmla="val 16200000"/>
          </a:avLst>
        </a:prstGeom>
        <a:solidFill>
          <a:schemeClr val="accent3">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534C0A-EDEA-4FEA-89DA-B4D7064A5631}">
      <dsp:nvSpPr>
        <dsp:cNvPr id="0" name=""/>
        <dsp:cNvSpPr/>
      </dsp:nvSpPr>
      <dsp:spPr>
        <a:xfrm>
          <a:off x="2052228" y="1231339"/>
          <a:ext cx="5796643" cy="2667893"/>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l-GR" sz="3700" kern="1200" dirty="0"/>
            <a:t>Εκπαίδευση Ενηλίκων</a:t>
          </a:r>
        </a:p>
      </dsp:txBody>
      <dsp:txXfrm>
        <a:off x="2052228" y="1231339"/>
        <a:ext cx="5796643" cy="1231335"/>
      </dsp:txXfrm>
    </dsp:sp>
    <dsp:sp modelId="{E5D586BB-1518-42E7-B9B8-6C5E882156B8}">
      <dsp:nvSpPr>
        <dsp:cNvPr id="0" name=""/>
        <dsp:cNvSpPr/>
      </dsp:nvSpPr>
      <dsp:spPr>
        <a:xfrm>
          <a:off x="1436560" y="2462674"/>
          <a:ext cx="1231335" cy="1231335"/>
        </a:xfrm>
        <a:prstGeom prst="pie">
          <a:avLst>
            <a:gd name="adj1" fmla="val 5400000"/>
            <a:gd name="adj2" fmla="val 16200000"/>
          </a:avLst>
        </a:prstGeom>
        <a:solidFill>
          <a:schemeClr val="accent4">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8ADE45-FC73-42F3-B181-1DB86D6E318C}">
      <dsp:nvSpPr>
        <dsp:cNvPr id="0" name=""/>
        <dsp:cNvSpPr/>
      </dsp:nvSpPr>
      <dsp:spPr>
        <a:xfrm>
          <a:off x="2052228" y="2462674"/>
          <a:ext cx="5796643" cy="123133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l-GR" sz="3700" kern="1200"/>
            <a:t>Ενσυνειδητότητα</a:t>
          </a:r>
        </a:p>
      </dsp:txBody>
      <dsp:txXfrm>
        <a:off x="2052228" y="2462674"/>
        <a:ext cx="5796643" cy="1231335"/>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p14="http://schemas.microsoft.com/office/powerpoint/2010/main"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p14="http://schemas.microsoft.com/office/powerpoint/2010/main" val="1303924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BAE8A5-48A1-44FE-8911-4866852732F9}"/>
              </a:ext>
            </a:extLst>
          </p:cNvPr>
          <p:cNvSpPr>
            <a:spLocks noGrp="1"/>
          </p:cNvSpPr>
          <p:nvPr>
            <p:ph type="ctrTitle"/>
          </p:nvPr>
        </p:nvSpPr>
        <p:spPr>
          <a:xfrm>
            <a:off x="1143000" y="1122363"/>
            <a:ext cx="6858000" cy="2387600"/>
          </a:xfrm>
        </p:spPr>
        <p:txBody>
          <a:bodyPr anchor="b"/>
          <a:lstStyle>
            <a:lvl1pPr algn="ctr">
              <a:defRPr sz="45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EFE92055-9A79-444B-AAEB-8224DAC81BE3}"/>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47CB5E7A-2B15-47DF-9272-243AF764728B}"/>
              </a:ext>
            </a:extLst>
          </p:cNvPr>
          <p:cNvSpPr>
            <a:spLocks noGrp="1"/>
          </p:cNvSpPr>
          <p:nvPr>
            <p:ph type="dt" sz="half" idx="10"/>
          </p:nvPr>
        </p:nvSpPr>
        <p:spPr/>
        <p:txBody>
          <a:bodyPr/>
          <a:lstStyle/>
          <a:p>
            <a:pPr>
              <a:defRPr/>
            </a:pPr>
            <a:endParaRPr lang="de-DE"/>
          </a:p>
        </p:txBody>
      </p:sp>
      <p:sp>
        <p:nvSpPr>
          <p:cNvPr id="5" name="Θέση υποσέλιδου 4">
            <a:extLst>
              <a:ext uri="{FF2B5EF4-FFF2-40B4-BE49-F238E27FC236}">
                <a16:creationId xmlns:a16="http://schemas.microsoft.com/office/drawing/2014/main" id="{791C6C98-4E8D-4F5B-9BE8-A76C0E879804}"/>
              </a:ext>
            </a:extLst>
          </p:cNvPr>
          <p:cNvSpPr>
            <a:spLocks noGrp="1"/>
          </p:cNvSpPr>
          <p:nvPr>
            <p:ph type="ftr" sz="quarter" idx="11"/>
          </p:nvPr>
        </p:nvSpPr>
        <p:spPr/>
        <p:txBody>
          <a:bodyPr/>
          <a:lstStyle/>
          <a:p>
            <a:pPr>
              <a:defRPr/>
            </a:pPr>
            <a:endParaRPr lang="de-DE"/>
          </a:p>
        </p:txBody>
      </p:sp>
      <p:sp>
        <p:nvSpPr>
          <p:cNvPr id="6" name="Θέση αριθμού διαφάνειας 5">
            <a:extLst>
              <a:ext uri="{FF2B5EF4-FFF2-40B4-BE49-F238E27FC236}">
                <a16:creationId xmlns:a16="http://schemas.microsoft.com/office/drawing/2014/main" id="{726F5324-DE59-4176-BAAB-67ADBCDEF409}"/>
              </a:ext>
            </a:extLst>
          </p:cNvPr>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a:extLst>
              <a:ext uri="{FF2B5EF4-FFF2-40B4-BE49-F238E27FC236}">
                <a16:creationId xmlns:a16="http://schemas.microsoft.com/office/drawing/2014/main" id="{2BA9882B-691F-484C-9B2D-7C6C09923729}"/>
              </a:ext>
            </a:extLst>
          </p:cNvPr>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8" name="Ορθογώνιο 7">
            <a:extLst>
              <a:ext uri="{FF2B5EF4-FFF2-40B4-BE49-F238E27FC236}">
                <a16:creationId xmlns:a16="http://schemas.microsoft.com/office/drawing/2014/main" id="{25035AB1-69B5-45A3-9948-7D81942796F0}"/>
              </a:ext>
            </a:extLst>
          </p:cNvPr>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Πεντάγωνο 9">
            <a:extLst>
              <a:ext uri="{FF2B5EF4-FFF2-40B4-BE49-F238E27FC236}">
                <a16:creationId xmlns:a16="http://schemas.microsoft.com/office/drawing/2014/main" id="{A774B06D-0DEC-4AD4-9739-1B1574F392BB}"/>
              </a:ext>
            </a:extLst>
          </p:cNvPr>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311867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F81B9D-E8EC-419C-B859-E06F4635645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6FFFF32-2DE7-4875-B406-636B5EBBD62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BD4EF8E-15C4-4F7A-BDB5-BCB004C5FE78}"/>
              </a:ext>
            </a:extLst>
          </p:cNvPr>
          <p:cNvSpPr>
            <a:spLocks noGrp="1"/>
          </p:cNvSpPr>
          <p:nvPr>
            <p:ph type="dt" sz="half" idx="10"/>
          </p:nvPr>
        </p:nvSpPr>
        <p:spPr/>
        <p:txBody>
          <a:bodyPr/>
          <a:lstStyle/>
          <a:p>
            <a:fld id="{DE9A7C16-FAF2-2C41-B697-563997C522AD}" type="datetimeFigureOut">
              <a:rPr lang="en-US" smtClean="0"/>
              <a:pPr/>
              <a:t>11/2/2019</a:t>
            </a:fld>
            <a:endParaRPr lang="en-US" dirty="0"/>
          </a:p>
        </p:txBody>
      </p:sp>
      <p:sp>
        <p:nvSpPr>
          <p:cNvPr id="5" name="Θέση υποσέλιδου 4">
            <a:extLst>
              <a:ext uri="{FF2B5EF4-FFF2-40B4-BE49-F238E27FC236}">
                <a16:creationId xmlns:a16="http://schemas.microsoft.com/office/drawing/2014/main" id="{6B247FD6-BBC9-45B3-B5F5-D06DE3B5D99A}"/>
              </a:ext>
            </a:extLst>
          </p:cNvPr>
          <p:cNvSpPr>
            <a:spLocks noGrp="1"/>
          </p:cNvSpPr>
          <p:nvPr>
            <p:ph type="ftr" sz="quarter" idx="11"/>
          </p:nvPr>
        </p:nvSpPr>
        <p:spPr/>
        <p:txBody>
          <a:bodyPr/>
          <a:lstStyle/>
          <a:p>
            <a:endParaRPr lang="en-US" dirty="0"/>
          </a:p>
        </p:txBody>
      </p:sp>
      <p:sp>
        <p:nvSpPr>
          <p:cNvPr id="6" name="Θέση αριθμού διαφάνειας 5">
            <a:extLst>
              <a:ext uri="{FF2B5EF4-FFF2-40B4-BE49-F238E27FC236}">
                <a16:creationId xmlns:a16="http://schemas.microsoft.com/office/drawing/2014/main" id="{606BD86D-2248-42E3-A4E9-A59ACBE8CC61}"/>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25870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CE3538A-A6B8-4B60-B164-B43EFCF7D2F0}"/>
              </a:ext>
            </a:extLst>
          </p:cNvPr>
          <p:cNvSpPr>
            <a:spLocks noGrp="1"/>
          </p:cNvSpPr>
          <p:nvPr>
            <p:ph type="title" orient="vert"/>
          </p:nvPr>
        </p:nvSpPr>
        <p:spPr>
          <a:xfrm>
            <a:off x="6543675" y="365125"/>
            <a:ext cx="1971675"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7115CBA-50F2-47A3-A0C6-114546D6589E}"/>
              </a:ext>
            </a:extLst>
          </p:cNvPr>
          <p:cNvSpPr>
            <a:spLocks noGrp="1"/>
          </p:cNvSpPr>
          <p:nvPr>
            <p:ph type="body" orient="vert" idx="1"/>
          </p:nvPr>
        </p:nvSpPr>
        <p:spPr>
          <a:xfrm>
            <a:off x="628650" y="365125"/>
            <a:ext cx="5800725"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91478FE-6A02-4169-8965-7DC13A2C7818}"/>
              </a:ext>
            </a:extLst>
          </p:cNvPr>
          <p:cNvSpPr>
            <a:spLocks noGrp="1"/>
          </p:cNvSpPr>
          <p:nvPr>
            <p:ph type="dt" sz="half" idx="10"/>
          </p:nvPr>
        </p:nvSpPr>
        <p:spPr/>
        <p:txBody>
          <a:bodyPr/>
          <a:lstStyle/>
          <a:p>
            <a:fld id="{0A19D9EA-0687-604F-B97A-763B6765DF9F}" type="datetimeFigureOut">
              <a:rPr lang="en-US" smtClean="0"/>
              <a:pPr/>
              <a:t>11/2/2019</a:t>
            </a:fld>
            <a:endParaRPr lang="en-US" dirty="0"/>
          </a:p>
        </p:txBody>
      </p:sp>
      <p:sp>
        <p:nvSpPr>
          <p:cNvPr id="5" name="Θέση υποσέλιδου 4">
            <a:extLst>
              <a:ext uri="{FF2B5EF4-FFF2-40B4-BE49-F238E27FC236}">
                <a16:creationId xmlns:a16="http://schemas.microsoft.com/office/drawing/2014/main" id="{216CBF8E-E199-41C1-AA17-A6078134EE67}"/>
              </a:ext>
            </a:extLst>
          </p:cNvPr>
          <p:cNvSpPr>
            <a:spLocks noGrp="1"/>
          </p:cNvSpPr>
          <p:nvPr>
            <p:ph type="ftr" sz="quarter" idx="11"/>
          </p:nvPr>
        </p:nvSpPr>
        <p:spPr/>
        <p:txBody>
          <a:bodyPr/>
          <a:lstStyle/>
          <a:p>
            <a:endParaRPr lang="en-US" dirty="0"/>
          </a:p>
        </p:txBody>
      </p:sp>
      <p:sp>
        <p:nvSpPr>
          <p:cNvPr id="6" name="Θέση αριθμού διαφάνειας 5">
            <a:extLst>
              <a:ext uri="{FF2B5EF4-FFF2-40B4-BE49-F238E27FC236}">
                <a16:creationId xmlns:a16="http://schemas.microsoft.com/office/drawing/2014/main" id="{5BB963A2-D969-463D-AE55-130ACDAD1749}"/>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808768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t>2016</a:t>
            </a:r>
            <a:endParaRPr lang="en-US" dirty="0"/>
          </a:p>
        </p:txBody>
      </p:sp>
      <p:sp>
        <p:nvSpPr>
          <p:cNvPr id="5" name="Θέση υποσέλιδου 4"/>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3989857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6BA185-5E90-4265-A2A0-D60AFD285DE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4D4F89F-8D59-4C12-B28F-9CBF29E8A251}"/>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4EAAC61-20E6-4EC1-AFF2-AD4484B5AB99}"/>
              </a:ext>
            </a:extLst>
          </p:cNvPr>
          <p:cNvSpPr>
            <a:spLocks noGrp="1"/>
          </p:cNvSpPr>
          <p:nvPr>
            <p:ph type="dt" sz="half" idx="10"/>
          </p:nvPr>
        </p:nvSpPr>
        <p:spPr/>
        <p:txBody>
          <a:bodyPr/>
          <a:lstStyle/>
          <a:p>
            <a:r>
              <a:rPr lang="el-GR"/>
              <a:t>2016</a:t>
            </a:r>
            <a:endParaRPr lang="en-US" dirty="0"/>
          </a:p>
        </p:txBody>
      </p:sp>
      <p:sp>
        <p:nvSpPr>
          <p:cNvPr id="5" name="Θέση υποσέλιδου 4">
            <a:extLst>
              <a:ext uri="{FF2B5EF4-FFF2-40B4-BE49-F238E27FC236}">
                <a16:creationId xmlns:a16="http://schemas.microsoft.com/office/drawing/2014/main" id="{D30E8573-65E2-4D97-9BA2-A472D5054A3A}"/>
              </a:ext>
            </a:extLst>
          </p:cNvPr>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a:extLst>
              <a:ext uri="{FF2B5EF4-FFF2-40B4-BE49-F238E27FC236}">
                <a16:creationId xmlns:a16="http://schemas.microsoft.com/office/drawing/2014/main" id="{82A46BE1-F8CD-47AB-823C-9D6B3980A9B0}"/>
              </a:ext>
            </a:extLst>
          </p:cNvPr>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a:extLst>
              <a:ext uri="{FF2B5EF4-FFF2-40B4-BE49-F238E27FC236}">
                <a16:creationId xmlns:a16="http://schemas.microsoft.com/office/drawing/2014/main" id="{CD866029-9047-4684-9ABC-61C245F0F862}"/>
              </a:ext>
            </a:extLst>
          </p:cNvPr>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a:extLst>
              <a:ext uri="{FF2B5EF4-FFF2-40B4-BE49-F238E27FC236}">
                <a16:creationId xmlns:a16="http://schemas.microsoft.com/office/drawing/2014/main" id="{B4C2AB31-29D6-4F22-9883-6647695DEFBD}"/>
              </a:ext>
            </a:extLst>
          </p:cNvPr>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a:extLst>
              <a:ext uri="{FF2B5EF4-FFF2-40B4-BE49-F238E27FC236}">
                <a16:creationId xmlns:a16="http://schemas.microsoft.com/office/drawing/2014/main" id="{00D70C46-C930-45BF-A8F7-714B7FAE2A12}"/>
              </a:ext>
            </a:extLst>
          </p:cNvPr>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Ορθογώνιο 9">
            <a:extLst>
              <a:ext uri="{FF2B5EF4-FFF2-40B4-BE49-F238E27FC236}">
                <a16:creationId xmlns:a16="http://schemas.microsoft.com/office/drawing/2014/main" id="{CAA648DD-1B81-495E-A86B-8AA068DEEA68}"/>
              </a:ext>
            </a:extLst>
          </p:cNvPr>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Πεντάγωνο 11">
            <a:extLst>
              <a:ext uri="{FF2B5EF4-FFF2-40B4-BE49-F238E27FC236}">
                <a16:creationId xmlns:a16="http://schemas.microsoft.com/office/drawing/2014/main" id="{875B74A6-84A6-46D6-86D9-391F2CA38F97}"/>
              </a:ext>
            </a:extLst>
          </p:cNvPr>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4210983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E4A614-F06C-4E93-B21A-44BF66E72C3B}"/>
              </a:ext>
            </a:extLst>
          </p:cNvPr>
          <p:cNvSpPr>
            <a:spLocks noGrp="1"/>
          </p:cNvSpPr>
          <p:nvPr>
            <p:ph type="title"/>
          </p:nvPr>
        </p:nvSpPr>
        <p:spPr>
          <a:xfrm>
            <a:off x="623888" y="1709739"/>
            <a:ext cx="7886700" cy="2852737"/>
          </a:xfrm>
        </p:spPr>
        <p:txBody>
          <a:bodyPr anchor="b"/>
          <a:lstStyle>
            <a:lvl1pPr>
              <a:defRPr sz="45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6E4C44F-C5E1-46E2-9410-1321B55BBF62}"/>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08382238-2C4E-4BE3-8A2A-3D969883F3BF}"/>
              </a:ext>
            </a:extLst>
          </p:cNvPr>
          <p:cNvSpPr>
            <a:spLocks noGrp="1"/>
          </p:cNvSpPr>
          <p:nvPr>
            <p:ph type="dt" sz="half" idx="10"/>
          </p:nvPr>
        </p:nvSpPr>
        <p:spPr/>
        <p:txBody>
          <a:bodyPr/>
          <a:lstStyle/>
          <a:p>
            <a:fld id="{DABB9B27-4D02-2940-AED5-BC8F2B3B1507}" type="datetimeFigureOut">
              <a:rPr lang="en-US" smtClean="0"/>
              <a:pPr/>
              <a:t>11/2/2019</a:t>
            </a:fld>
            <a:endParaRPr lang="en-US" dirty="0"/>
          </a:p>
        </p:txBody>
      </p:sp>
      <p:sp>
        <p:nvSpPr>
          <p:cNvPr id="5" name="Θέση υποσέλιδου 4">
            <a:extLst>
              <a:ext uri="{FF2B5EF4-FFF2-40B4-BE49-F238E27FC236}">
                <a16:creationId xmlns:a16="http://schemas.microsoft.com/office/drawing/2014/main" id="{EE5668F6-3346-439A-B2B4-B59371AAE06F}"/>
              </a:ext>
            </a:extLst>
          </p:cNvPr>
          <p:cNvSpPr>
            <a:spLocks noGrp="1"/>
          </p:cNvSpPr>
          <p:nvPr>
            <p:ph type="ftr" sz="quarter" idx="11"/>
          </p:nvPr>
        </p:nvSpPr>
        <p:spPr/>
        <p:txBody>
          <a:bodyPr/>
          <a:lstStyle/>
          <a:p>
            <a:endParaRPr lang="en-US" dirty="0"/>
          </a:p>
        </p:txBody>
      </p:sp>
      <p:sp>
        <p:nvSpPr>
          <p:cNvPr id="6" name="Θέση αριθμού διαφάνειας 5">
            <a:extLst>
              <a:ext uri="{FF2B5EF4-FFF2-40B4-BE49-F238E27FC236}">
                <a16:creationId xmlns:a16="http://schemas.microsoft.com/office/drawing/2014/main" id="{B04AA8CE-AC9E-4A55-9443-C9708819EE15}"/>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70271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801032-AB4E-49B0-A231-419D3F654D5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DE10EC3-B012-4293-8EC0-7A3B9454A585}"/>
              </a:ext>
            </a:extLst>
          </p:cNvPr>
          <p:cNvSpPr>
            <a:spLocks noGrp="1"/>
          </p:cNvSpPr>
          <p:nvPr>
            <p:ph sz="half" idx="1"/>
          </p:nvPr>
        </p:nvSpPr>
        <p:spPr>
          <a:xfrm>
            <a:off x="628650" y="1825625"/>
            <a:ext cx="38862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054BD623-967D-46C5-A167-899D99824AE4}"/>
              </a:ext>
            </a:extLst>
          </p:cNvPr>
          <p:cNvSpPr>
            <a:spLocks noGrp="1"/>
          </p:cNvSpPr>
          <p:nvPr>
            <p:ph sz="half" idx="2"/>
          </p:nvPr>
        </p:nvSpPr>
        <p:spPr>
          <a:xfrm>
            <a:off x="4629150" y="1825625"/>
            <a:ext cx="38862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B61AADC2-26C2-4C00-8ACD-1F0DDD4CA6A6}"/>
              </a:ext>
            </a:extLst>
          </p:cNvPr>
          <p:cNvSpPr>
            <a:spLocks noGrp="1"/>
          </p:cNvSpPr>
          <p:nvPr>
            <p:ph type="dt" sz="half" idx="10"/>
          </p:nvPr>
        </p:nvSpPr>
        <p:spPr/>
        <p:txBody>
          <a:bodyPr/>
          <a:lstStyle/>
          <a:p>
            <a:fld id="{04CF7878-2C98-7449-BB8F-764A5EA8E558}" type="datetimeFigureOut">
              <a:rPr lang="en-US" smtClean="0"/>
              <a:pPr/>
              <a:t>11/2/2019</a:t>
            </a:fld>
            <a:endParaRPr lang="en-US" dirty="0"/>
          </a:p>
        </p:txBody>
      </p:sp>
      <p:sp>
        <p:nvSpPr>
          <p:cNvPr id="6" name="Θέση υποσέλιδου 5">
            <a:extLst>
              <a:ext uri="{FF2B5EF4-FFF2-40B4-BE49-F238E27FC236}">
                <a16:creationId xmlns:a16="http://schemas.microsoft.com/office/drawing/2014/main" id="{CCE3F581-49DE-4116-9EA3-C2AE36AF4C04}"/>
              </a:ext>
            </a:extLst>
          </p:cNvPr>
          <p:cNvSpPr>
            <a:spLocks noGrp="1"/>
          </p:cNvSpPr>
          <p:nvPr>
            <p:ph type="ftr" sz="quarter" idx="11"/>
          </p:nvPr>
        </p:nvSpPr>
        <p:spPr/>
        <p:txBody>
          <a:bodyPr/>
          <a:lstStyle/>
          <a:p>
            <a:endParaRPr lang="en-US" dirty="0"/>
          </a:p>
        </p:txBody>
      </p:sp>
      <p:sp>
        <p:nvSpPr>
          <p:cNvPr id="7" name="Θέση αριθμού διαφάνειας 6">
            <a:extLst>
              <a:ext uri="{FF2B5EF4-FFF2-40B4-BE49-F238E27FC236}">
                <a16:creationId xmlns:a16="http://schemas.microsoft.com/office/drawing/2014/main" id="{638CF012-B84F-4C4F-9FE0-2DF41ED953FE}"/>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6601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739FE2-EF4B-4423-8DF0-C013B1747446}"/>
              </a:ext>
            </a:extLst>
          </p:cNvPr>
          <p:cNvSpPr>
            <a:spLocks noGrp="1"/>
          </p:cNvSpPr>
          <p:nvPr>
            <p:ph type="title"/>
          </p:nvPr>
        </p:nvSpPr>
        <p:spPr>
          <a:xfrm>
            <a:off x="629841" y="365126"/>
            <a:ext cx="78867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C3EDB8E-A4E4-43A5-96B1-46C9651BB662}"/>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36BCD9CB-B8D5-409A-8485-E688D2144126}"/>
              </a:ext>
            </a:extLst>
          </p:cNvPr>
          <p:cNvSpPr>
            <a:spLocks noGrp="1"/>
          </p:cNvSpPr>
          <p:nvPr>
            <p:ph sz="half" idx="2"/>
          </p:nvPr>
        </p:nvSpPr>
        <p:spPr>
          <a:xfrm>
            <a:off x="629842" y="2505075"/>
            <a:ext cx="3868340"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E42AAEA1-F98D-441D-B723-735DF9DB039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9C1593AE-30AF-4777-B5A5-0C398285F6B9}"/>
              </a:ext>
            </a:extLst>
          </p:cNvPr>
          <p:cNvSpPr>
            <a:spLocks noGrp="1"/>
          </p:cNvSpPr>
          <p:nvPr>
            <p:ph sz="quarter" idx="4"/>
          </p:nvPr>
        </p:nvSpPr>
        <p:spPr>
          <a:xfrm>
            <a:off x="4629150" y="2505075"/>
            <a:ext cx="3887391"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95DE9434-9084-4AE5-A3D1-A831AE53E1C0}"/>
              </a:ext>
            </a:extLst>
          </p:cNvPr>
          <p:cNvSpPr>
            <a:spLocks noGrp="1"/>
          </p:cNvSpPr>
          <p:nvPr>
            <p:ph type="dt" sz="half" idx="10"/>
          </p:nvPr>
        </p:nvSpPr>
        <p:spPr/>
        <p:txBody>
          <a:bodyPr/>
          <a:lstStyle/>
          <a:p>
            <a:fld id="{E6D2F403-9584-1749-B6AB-5E1C5F94527C}" type="datetimeFigureOut">
              <a:rPr lang="en-US" smtClean="0"/>
              <a:pPr/>
              <a:t>11/2/2019</a:t>
            </a:fld>
            <a:endParaRPr lang="en-US" dirty="0"/>
          </a:p>
        </p:txBody>
      </p:sp>
      <p:sp>
        <p:nvSpPr>
          <p:cNvPr id="8" name="Θέση υποσέλιδου 7">
            <a:extLst>
              <a:ext uri="{FF2B5EF4-FFF2-40B4-BE49-F238E27FC236}">
                <a16:creationId xmlns:a16="http://schemas.microsoft.com/office/drawing/2014/main" id="{0A35111D-7F48-4A8B-885C-BF7B360855CA}"/>
              </a:ext>
            </a:extLst>
          </p:cNvPr>
          <p:cNvSpPr>
            <a:spLocks noGrp="1"/>
          </p:cNvSpPr>
          <p:nvPr>
            <p:ph type="ftr" sz="quarter" idx="11"/>
          </p:nvPr>
        </p:nvSpPr>
        <p:spPr/>
        <p:txBody>
          <a:bodyPr/>
          <a:lstStyle/>
          <a:p>
            <a:endParaRPr lang="en-US" dirty="0"/>
          </a:p>
        </p:txBody>
      </p:sp>
      <p:sp>
        <p:nvSpPr>
          <p:cNvPr id="9" name="Θέση αριθμού διαφάνειας 8">
            <a:extLst>
              <a:ext uri="{FF2B5EF4-FFF2-40B4-BE49-F238E27FC236}">
                <a16:creationId xmlns:a16="http://schemas.microsoft.com/office/drawing/2014/main" id="{BBAC2905-179E-4D6D-8CED-45BEFD450511}"/>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48424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566465-CC59-4AFF-BDB0-D602FCFA1E2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68DB49C3-A831-44FF-88A4-83A14DE49D0B}"/>
              </a:ext>
            </a:extLst>
          </p:cNvPr>
          <p:cNvSpPr>
            <a:spLocks noGrp="1"/>
          </p:cNvSpPr>
          <p:nvPr>
            <p:ph type="dt" sz="half" idx="10"/>
          </p:nvPr>
        </p:nvSpPr>
        <p:spPr/>
        <p:txBody>
          <a:bodyPr/>
          <a:lstStyle/>
          <a:p>
            <a:fld id="{A58C0351-EB03-5444-BA93-B7E778374E24}" type="datetimeFigureOut">
              <a:rPr lang="en-US" smtClean="0"/>
              <a:pPr/>
              <a:t>11/2/2019</a:t>
            </a:fld>
            <a:endParaRPr lang="en-US" dirty="0"/>
          </a:p>
        </p:txBody>
      </p:sp>
      <p:sp>
        <p:nvSpPr>
          <p:cNvPr id="4" name="Θέση υποσέλιδου 3">
            <a:extLst>
              <a:ext uri="{FF2B5EF4-FFF2-40B4-BE49-F238E27FC236}">
                <a16:creationId xmlns:a16="http://schemas.microsoft.com/office/drawing/2014/main" id="{EDCED760-41A8-4A67-A2F6-52A6A037F7EB}"/>
              </a:ext>
            </a:extLst>
          </p:cNvPr>
          <p:cNvSpPr>
            <a:spLocks noGrp="1"/>
          </p:cNvSpPr>
          <p:nvPr>
            <p:ph type="ftr" sz="quarter" idx="11"/>
          </p:nvPr>
        </p:nvSpPr>
        <p:spPr/>
        <p:txBody>
          <a:bodyPr/>
          <a:lstStyle/>
          <a:p>
            <a:endParaRPr lang="en-US" dirty="0"/>
          </a:p>
        </p:txBody>
      </p:sp>
      <p:sp>
        <p:nvSpPr>
          <p:cNvPr id="5" name="Θέση αριθμού διαφάνειας 4">
            <a:extLst>
              <a:ext uri="{FF2B5EF4-FFF2-40B4-BE49-F238E27FC236}">
                <a16:creationId xmlns:a16="http://schemas.microsoft.com/office/drawing/2014/main" id="{5D6943E6-3AD2-4541-8471-95327924B5E4}"/>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83285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41F02C40-9EAA-44D5-A0A3-C5651A62509C}"/>
              </a:ext>
            </a:extLst>
          </p:cNvPr>
          <p:cNvSpPr>
            <a:spLocks noGrp="1"/>
          </p:cNvSpPr>
          <p:nvPr>
            <p:ph type="dt" sz="half" idx="10"/>
          </p:nvPr>
        </p:nvSpPr>
        <p:spPr/>
        <p:txBody>
          <a:bodyPr/>
          <a:lstStyle/>
          <a:p>
            <a:fld id="{4D9FFFB4-400D-1240-AB24-6F86C96D4DFB}" type="datetimeFigureOut">
              <a:rPr lang="en-US" smtClean="0"/>
              <a:pPr/>
              <a:t>11/2/2019</a:t>
            </a:fld>
            <a:endParaRPr lang="en-US" dirty="0"/>
          </a:p>
        </p:txBody>
      </p:sp>
      <p:sp>
        <p:nvSpPr>
          <p:cNvPr id="3" name="Θέση υποσέλιδου 2">
            <a:extLst>
              <a:ext uri="{FF2B5EF4-FFF2-40B4-BE49-F238E27FC236}">
                <a16:creationId xmlns:a16="http://schemas.microsoft.com/office/drawing/2014/main" id="{FEA22D9F-E160-4EF9-9828-E793BC048A1C}"/>
              </a:ext>
            </a:extLst>
          </p:cNvPr>
          <p:cNvSpPr>
            <a:spLocks noGrp="1"/>
          </p:cNvSpPr>
          <p:nvPr>
            <p:ph type="ftr" sz="quarter" idx="11"/>
          </p:nvPr>
        </p:nvSpPr>
        <p:spPr/>
        <p:txBody>
          <a:bodyPr/>
          <a:lstStyle/>
          <a:p>
            <a:endParaRPr lang="en-US" dirty="0"/>
          </a:p>
        </p:txBody>
      </p:sp>
      <p:sp>
        <p:nvSpPr>
          <p:cNvPr id="4" name="Θέση αριθμού διαφάνειας 3">
            <a:extLst>
              <a:ext uri="{FF2B5EF4-FFF2-40B4-BE49-F238E27FC236}">
                <a16:creationId xmlns:a16="http://schemas.microsoft.com/office/drawing/2014/main" id="{62B5D950-6401-4C8E-A314-B46A77B28B5B}"/>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6180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E92598-0913-4E59-BB02-0EC764ABBC75}"/>
              </a:ext>
            </a:extLst>
          </p:cNvPr>
          <p:cNvSpPr>
            <a:spLocks noGrp="1"/>
          </p:cNvSpPr>
          <p:nvPr>
            <p:ph type="title"/>
          </p:nvPr>
        </p:nvSpPr>
        <p:spPr>
          <a:xfrm>
            <a:off x="629841" y="457200"/>
            <a:ext cx="2949178" cy="1600200"/>
          </a:xfrm>
        </p:spPr>
        <p:txBody>
          <a:bodyPr anchor="b"/>
          <a:lstStyle>
            <a:lvl1pPr>
              <a:defRPr sz="24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5352F60-D854-423E-8332-D15AC550C9E2}"/>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1B35E06-D0B5-4B20-B4EF-1C36594256A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5CF5FE8-9CFF-4C61-ABBE-39FC88AAC636}"/>
              </a:ext>
            </a:extLst>
          </p:cNvPr>
          <p:cNvSpPr>
            <a:spLocks noGrp="1"/>
          </p:cNvSpPr>
          <p:nvPr>
            <p:ph type="dt" sz="half" idx="10"/>
          </p:nvPr>
        </p:nvSpPr>
        <p:spPr/>
        <p:txBody>
          <a:bodyPr/>
          <a:lstStyle/>
          <a:p>
            <a:fld id="{C1EB8CB6-48D8-4E47-B0D3-B56230F429D0}" type="datetimeFigureOut">
              <a:rPr lang="en-US" smtClean="0"/>
              <a:pPr/>
              <a:t>11/2/2019</a:t>
            </a:fld>
            <a:endParaRPr lang="en-US" dirty="0"/>
          </a:p>
        </p:txBody>
      </p:sp>
      <p:sp>
        <p:nvSpPr>
          <p:cNvPr id="6" name="Θέση υποσέλιδου 5">
            <a:extLst>
              <a:ext uri="{FF2B5EF4-FFF2-40B4-BE49-F238E27FC236}">
                <a16:creationId xmlns:a16="http://schemas.microsoft.com/office/drawing/2014/main" id="{0DCAB743-3495-45CB-B10B-9FC5A13568FC}"/>
              </a:ext>
            </a:extLst>
          </p:cNvPr>
          <p:cNvSpPr>
            <a:spLocks noGrp="1"/>
          </p:cNvSpPr>
          <p:nvPr>
            <p:ph type="ftr" sz="quarter" idx="11"/>
          </p:nvPr>
        </p:nvSpPr>
        <p:spPr/>
        <p:txBody>
          <a:bodyPr/>
          <a:lstStyle/>
          <a:p>
            <a:endParaRPr lang="en-US" dirty="0"/>
          </a:p>
        </p:txBody>
      </p:sp>
      <p:sp>
        <p:nvSpPr>
          <p:cNvPr id="7" name="Θέση αριθμού διαφάνειας 6">
            <a:extLst>
              <a:ext uri="{FF2B5EF4-FFF2-40B4-BE49-F238E27FC236}">
                <a16:creationId xmlns:a16="http://schemas.microsoft.com/office/drawing/2014/main" id="{ECE7C447-450C-42CB-AA02-C04712232D0C}"/>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7901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BDA287-4A11-47BD-B3C3-5A23C0C4BC50}"/>
              </a:ext>
            </a:extLst>
          </p:cNvPr>
          <p:cNvSpPr>
            <a:spLocks noGrp="1"/>
          </p:cNvSpPr>
          <p:nvPr>
            <p:ph type="title"/>
          </p:nvPr>
        </p:nvSpPr>
        <p:spPr>
          <a:xfrm>
            <a:off x="629841" y="457200"/>
            <a:ext cx="2949178" cy="1600200"/>
          </a:xfrm>
        </p:spPr>
        <p:txBody>
          <a:bodyPr anchor="b"/>
          <a:lstStyle>
            <a:lvl1pPr>
              <a:defRPr sz="24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C1AED8DF-2971-4C8C-BAC7-84690EE3E68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a:extLst>
              <a:ext uri="{FF2B5EF4-FFF2-40B4-BE49-F238E27FC236}">
                <a16:creationId xmlns:a16="http://schemas.microsoft.com/office/drawing/2014/main" id="{F248FD44-2DB2-4664-9170-19BB2C0BCD4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6F86D5D-8FF1-42A9-8A19-26768EA562F6}"/>
              </a:ext>
            </a:extLst>
          </p:cNvPr>
          <p:cNvSpPr>
            <a:spLocks noGrp="1"/>
          </p:cNvSpPr>
          <p:nvPr>
            <p:ph type="dt" sz="half" idx="10"/>
          </p:nvPr>
        </p:nvSpPr>
        <p:spPr/>
        <p:txBody>
          <a:bodyPr/>
          <a:lstStyle/>
          <a:p>
            <a:fld id="{4EF716D3-DCE8-CC45-8106-AE5DFCD073F9}" type="datetimeFigureOut">
              <a:rPr lang="en-US" smtClean="0"/>
              <a:pPr/>
              <a:t>11/2/2019</a:t>
            </a:fld>
            <a:endParaRPr lang="en-US" dirty="0"/>
          </a:p>
        </p:txBody>
      </p:sp>
      <p:sp>
        <p:nvSpPr>
          <p:cNvPr id="6" name="Θέση υποσέλιδου 5">
            <a:extLst>
              <a:ext uri="{FF2B5EF4-FFF2-40B4-BE49-F238E27FC236}">
                <a16:creationId xmlns:a16="http://schemas.microsoft.com/office/drawing/2014/main" id="{0E8E28D8-D436-4E36-A173-262C879A6BE7}"/>
              </a:ext>
            </a:extLst>
          </p:cNvPr>
          <p:cNvSpPr>
            <a:spLocks noGrp="1"/>
          </p:cNvSpPr>
          <p:nvPr>
            <p:ph type="ftr" sz="quarter" idx="11"/>
          </p:nvPr>
        </p:nvSpPr>
        <p:spPr/>
        <p:txBody>
          <a:bodyPr/>
          <a:lstStyle/>
          <a:p>
            <a:endParaRPr lang="en-US" dirty="0"/>
          </a:p>
        </p:txBody>
      </p:sp>
      <p:sp>
        <p:nvSpPr>
          <p:cNvPr id="7" name="Θέση αριθμού διαφάνειας 6">
            <a:extLst>
              <a:ext uri="{FF2B5EF4-FFF2-40B4-BE49-F238E27FC236}">
                <a16:creationId xmlns:a16="http://schemas.microsoft.com/office/drawing/2014/main" id="{EA06078F-B75B-44BD-8831-0150BDC5128F}"/>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23743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24372EA8-D42D-4C4D-9F57-BBACED208D3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EA1E194-BCA5-4E6A-AC69-DC616BA0269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902379E-0374-4351-A065-9352C70A05E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pPr/>
              <a:t>11/2/2019</a:t>
            </a:fld>
            <a:endParaRPr lang="en-US" dirty="0"/>
          </a:p>
        </p:txBody>
      </p:sp>
      <p:sp>
        <p:nvSpPr>
          <p:cNvPr id="5" name="Θέση υποσέλιδου 4">
            <a:extLst>
              <a:ext uri="{FF2B5EF4-FFF2-40B4-BE49-F238E27FC236}">
                <a16:creationId xmlns:a16="http://schemas.microsoft.com/office/drawing/2014/main" id="{B1D7DBBA-F13D-4849-B0EF-5DD67089573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Θέση αριθμού διαφάνειας 5">
            <a:extLst>
              <a:ext uri="{FF2B5EF4-FFF2-40B4-BE49-F238E27FC236}">
                <a16:creationId xmlns:a16="http://schemas.microsoft.com/office/drawing/2014/main" id="{C062EFCB-C435-404D-BD3D-E5A5EDF51F75}"/>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Freeform 8">
            <a:extLst>
              <a:ext uri="{FF2B5EF4-FFF2-40B4-BE49-F238E27FC236}">
                <a16:creationId xmlns:a16="http://schemas.microsoft.com/office/drawing/2014/main" id="{5B27F1A8-8734-48EE-90F7-9E32252EF83B}"/>
              </a:ext>
            </a:extLst>
          </p:cNvPr>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2674899378"/>
      </p:ext>
    </p:extLst>
  </p:cSld>
  <p:clrMap bg1="lt1" tx1="dk1" bg2="lt2" tx2="dk2" accent1="accent1" accent2="accent2" accent3="accent3" accent4="accent4" accent5="accent5" accent6="accent6" hlink="hlink" folHlink="folHlink"/>
  <p:sldLayoutIdLst>
    <p:sldLayoutId id="2147484570" r:id="rId1"/>
    <p:sldLayoutId id="2147484571" r:id="rId2"/>
    <p:sldLayoutId id="2147484572" r:id="rId3"/>
    <p:sldLayoutId id="2147484573" r:id="rId4"/>
    <p:sldLayoutId id="2147484574" r:id="rId5"/>
    <p:sldLayoutId id="2147484575" r:id="rId6"/>
    <p:sldLayoutId id="2147484576" r:id="rId7"/>
    <p:sldLayoutId id="2147484577" r:id="rId8"/>
    <p:sldLayoutId id="2147484578" r:id="rId9"/>
    <p:sldLayoutId id="2147484579" r:id="rId10"/>
    <p:sldLayoutId id="2147484580" r:id="rId11"/>
    <p:sldLayoutId id="2147484472"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chamilo.datacenter.uoc.gr/metchamilo/courses/ENSYNEIDHTOTHTAGIAEKPAIDEYTIKOYS/index.php?id_session=0"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cholar.google.com/scholar_lookup?title=A%20non-randomised%20feasibility%20trial%20assessing%20the%20efficacy%20of%20a%20mindfulness-based%20intervention%20for%20teachers%20to%20reduce%20stress%20and%20improve%20well-being&amp;author=S.%20Beshai&amp;author=L.%20McAlpine&amp;author=K.%20Weare&amp;author=K.%20Kuyken&amp;journal=Mindfulness&amp;volume=7&amp;pages=198-208&amp;publication_year=2016&amp;doi=10.1007%2Fs12671-015-0436-1" TargetMode="External"/><Relationship Id="rId2" Type="http://schemas.openxmlformats.org/officeDocument/2006/relationships/hyperlink" Target="https://doi.org/10.1007/s12671-015-0436-1"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546718" y="1526820"/>
            <a:ext cx="6991725" cy="1760216"/>
          </a:xfrm>
        </p:spPr>
        <p:txBody>
          <a:bodyPr>
            <a:noAutofit/>
          </a:bodyPr>
          <a:lstStyle/>
          <a:p>
            <a:pPr>
              <a:lnSpc>
                <a:spcPct val="100000"/>
              </a:lnSpc>
            </a:pPr>
            <a:r>
              <a:rPr lang="el-GR" sz="2400" b="1" dirty="0">
                <a:solidFill>
                  <a:schemeClr val="tx2">
                    <a:lumMod val="75000"/>
                  </a:schemeClr>
                </a:solidFill>
                <a:latin typeface="+mn-lt"/>
              </a:rPr>
              <a:t>Σχεδιασμός, υλοποίηση και αποτίμηση διαδικτυακού περιβάλλοντος επιμόρφωσης εκπαιδευτικών πρωτοβάθμιας εκπαίδευσης, με θέμα: Ενσυνειδητότητα για εκπαιδευτικούς</a:t>
            </a:r>
          </a:p>
        </p:txBody>
      </p:sp>
      <p:cxnSp>
        <p:nvCxnSpPr>
          <p:cNvPr id="16" name="15 - Ευθεία γραμμή σύνδεσης"/>
          <p:cNvCxnSpPr/>
          <p:nvPr/>
        </p:nvCxnSpPr>
        <p:spPr bwMode="auto">
          <a:xfrm>
            <a:off x="1504261" y="103691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1432587" y="267237"/>
            <a:ext cx="7403909" cy="523220"/>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χρήση των ΤΠΕ (e-Learning)»</a:t>
            </a:r>
            <a:endParaRPr lang="el-GR" sz="1200" dirty="0">
              <a:latin typeface="Book Antiqua" panose="02040602050305030304" pitchFamily="18" charset="0"/>
            </a:endParaRPr>
          </a:p>
        </p:txBody>
      </p:sp>
      <p:sp>
        <p:nvSpPr>
          <p:cNvPr id="11" name="Rectangle 1"/>
          <p:cNvSpPr>
            <a:spLocks noChangeArrowheads="1"/>
          </p:cNvSpPr>
          <p:nvPr/>
        </p:nvSpPr>
        <p:spPr bwMode="auto">
          <a:xfrm>
            <a:off x="1187624" y="5933891"/>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dirty="0">
                <a:ln>
                  <a:noFill/>
                </a:ln>
                <a:solidFill>
                  <a:schemeClr val="tx1"/>
                </a:solidFill>
                <a:effectLst/>
                <a:latin typeface="Book Antiqua" pitchFamily="18" charset="0"/>
                <a:ea typeface="Times New Roman" pitchFamily="18" charset="0"/>
                <a:cs typeface="Arial" pitchFamily="34" charset="0"/>
              </a:rPr>
              <a:t> 2019</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504261" y="1117761"/>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551134" y="5727270"/>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573328" y="3481365"/>
            <a:ext cx="6840760" cy="461665"/>
          </a:xfrm>
          <a:prstGeom prst="rect">
            <a:avLst/>
          </a:prstGeom>
        </p:spPr>
        <p:txBody>
          <a:bodyPr wrap="square">
            <a:spAutoFit/>
          </a:bodyPr>
          <a:lstStyle/>
          <a:p>
            <a:pPr algn="ctr"/>
            <a:r>
              <a:rPr lang="el-GR" sz="2400" dirty="0"/>
              <a:t>Σούσμα-Σελήνη Ρούκστουλ</a:t>
            </a:r>
          </a:p>
        </p:txBody>
      </p:sp>
      <p:graphicFrame>
        <p:nvGraphicFramePr>
          <p:cNvPr id="2" name="Πίνακας 1"/>
          <p:cNvGraphicFramePr>
            <a:graphicFrameLocks noGrp="1"/>
          </p:cNvGraphicFramePr>
          <p:nvPr>
            <p:extLst>
              <p:ext uri="{D42A27DB-BD31-4B8C-83A1-F6EECF244321}">
                <p14:modId xmlns:p14="http://schemas.microsoft.com/office/powerpoint/2010/main" val="4141718866"/>
              </p:ext>
            </p:extLst>
          </p:nvPr>
        </p:nvGraphicFramePr>
        <p:xfrm>
          <a:off x="1771867" y="4580297"/>
          <a:ext cx="6399294" cy="982980"/>
        </p:xfrm>
        <a:graphic>
          <a:graphicData uri="http://schemas.openxmlformats.org/drawingml/2006/table">
            <a:tbl>
              <a:tblPr firstRow="1" bandRow="1">
                <a:tableStyleId>{5C22544A-7EE6-4342-B048-85BDC9FD1C3A}</a:tableStyleId>
              </a:tblPr>
              <a:tblGrid>
                <a:gridCol w="2133098">
                  <a:extLst>
                    <a:ext uri="{9D8B030D-6E8A-4147-A177-3AD203B41FA5}">
                      <a16:colId xmlns:a16="http://schemas.microsoft.com/office/drawing/2014/main" val="20000"/>
                    </a:ext>
                  </a:extLst>
                </a:gridCol>
                <a:gridCol w="2133098">
                  <a:extLst>
                    <a:ext uri="{9D8B030D-6E8A-4147-A177-3AD203B41FA5}">
                      <a16:colId xmlns:a16="http://schemas.microsoft.com/office/drawing/2014/main" val="20001"/>
                    </a:ext>
                  </a:extLst>
                </a:gridCol>
                <a:gridCol w="2133098">
                  <a:extLst>
                    <a:ext uri="{9D8B030D-6E8A-4147-A177-3AD203B41FA5}">
                      <a16:colId xmlns:a16="http://schemas.microsoft.com/office/drawing/2014/main" val="20002"/>
                    </a:ext>
                  </a:extLst>
                </a:gridCol>
              </a:tblGrid>
              <a:tr h="892544">
                <a:tc>
                  <a:txBody>
                    <a:bodyPr/>
                    <a:lstStyle/>
                    <a:p>
                      <a:r>
                        <a:rPr lang="el-GR" sz="1350" b="1" kern="1200" dirty="0">
                          <a:solidFill>
                            <a:schemeClr val="tx1"/>
                          </a:solidFill>
                          <a:effectLst/>
                          <a:latin typeface="+mn-lt"/>
                          <a:ea typeface="+mn-ea"/>
                          <a:cs typeface="+mn-cs"/>
                        </a:rPr>
                        <a:t>Μιχαήλ Καλογιαννάκης</a:t>
                      </a:r>
                      <a:r>
                        <a:rPr lang="en-US" sz="1350" b="1" kern="1200" dirty="0">
                          <a:solidFill>
                            <a:schemeClr val="tx1"/>
                          </a:solidFill>
                          <a:effectLst/>
                          <a:latin typeface="+mn-lt"/>
                          <a:ea typeface="+mn-ea"/>
                          <a:cs typeface="+mn-cs"/>
                        </a:rPr>
                        <a:t> </a:t>
                      </a:r>
                      <a:r>
                        <a:rPr lang="el-GR" sz="1350" b="1" kern="1200" dirty="0">
                          <a:solidFill>
                            <a:schemeClr val="tx1"/>
                          </a:solidFill>
                          <a:effectLst/>
                          <a:latin typeface="+mn-lt"/>
                          <a:ea typeface="+mn-ea"/>
                          <a:cs typeface="+mn-cs"/>
                        </a:rPr>
                        <a:t>Αναπληρωτής Καθηγητής, Π.Τ.Π.Ε Πανεπιστημίου Κρήτης</a:t>
                      </a:r>
                      <a:endParaRPr lang="el-GR" sz="18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l-GR" sz="1350" b="1" kern="1200" dirty="0">
                          <a:solidFill>
                            <a:schemeClr val="tx1"/>
                          </a:solidFill>
                          <a:effectLst/>
                          <a:latin typeface="+mn-lt"/>
                          <a:ea typeface="+mn-ea"/>
                          <a:cs typeface="+mn-cs"/>
                        </a:rPr>
                        <a:t>Νικόλαος </a:t>
                      </a:r>
                      <a:r>
                        <a:rPr lang="el-GR" sz="1350" b="1" kern="1200" dirty="0" err="1">
                          <a:solidFill>
                            <a:schemeClr val="tx1"/>
                          </a:solidFill>
                          <a:effectLst/>
                          <a:latin typeface="+mn-lt"/>
                          <a:ea typeface="+mn-ea"/>
                          <a:cs typeface="+mn-cs"/>
                        </a:rPr>
                        <a:t>Ζαράνης</a:t>
                      </a:r>
                      <a:r>
                        <a:rPr lang="en-US" sz="1350" b="1" kern="1200" dirty="0">
                          <a:solidFill>
                            <a:schemeClr val="tx1"/>
                          </a:solidFill>
                          <a:effectLst/>
                          <a:latin typeface="+mn-lt"/>
                          <a:ea typeface="+mn-ea"/>
                          <a:cs typeface="+mn-cs"/>
                        </a:rPr>
                        <a:t> </a:t>
                      </a:r>
                    </a:p>
                    <a:p>
                      <a:r>
                        <a:rPr lang="el-GR" sz="1350" b="1" kern="1200" dirty="0">
                          <a:solidFill>
                            <a:schemeClr val="tx1"/>
                          </a:solidFill>
                          <a:effectLst/>
                          <a:latin typeface="+mn-lt"/>
                          <a:ea typeface="+mn-ea"/>
                          <a:cs typeface="+mn-cs"/>
                        </a:rPr>
                        <a:t>Καθηγητής, Π.Τ.Π.Ε Πανεπιστημίου Κρήτης</a:t>
                      </a:r>
                      <a:endParaRPr lang="en-US" sz="1350" b="1" kern="1200" dirty="0">
                        <a:solidFill>
                          <a:schemeClr val="tx1"/>
                        </a:solidFill>
                        <a:effectLst/>
                        <a:latin typeface="+mn-lt"/>
                        <a:ea typeface="+mn-ea"/>
                        <a:cs typeface="+mn-cs"/>
                      </a:endParaRPr>
                    </a:p>
                    <a:p>
                      <a:endParaRPr lang="el-GR" sz="18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l-GR" sz="1350" b="1" kern="1200" dirty="0">
                          <a:solidFill>
                            <a:schemeClr val="tx1"/>
                          </a:solidFill>
                          <a:effectLst/>
                          <a:latin typeface="+mn-lt"/>
                          <a:ea typeface="+mn-ea"/>
                          <a:cs typeface="+mn-cs"/>
                        </a:rPr>
                        <a:t>Μιχαήλ Κλεισαρχάκης</a:t>
                      </a:r>
                      <a:endParaRPr lang="en-US" sz="1350" b="1" kern="1200" dirty="0">
                        <a:solidFill>
                          <a:schemeClr val="tx1"/>
                        </a:solidFill>
                        <a:effectLst/>
                        <a:latin typeface="+mn-lt"/>
                        <a:ea typeface="+mn-ea"/>
                        <a:cs typeface="+mn-cs"/>
                      </a:endParaRPr>
                    </a:p>
                    <a:p>
                      <a:r>
                        <a:rPr lang="el-GR" sz="1350" b="1" kern="1200" dirty="0">
                          <a:solidFill>
                            <a:schemeClr val="tx1"/>
                          </a:solidFill>
                          <a:effectLst/>
                          <a:latin typeface="+mn-lt"/>
                          <a:ea typeface="+mn-ea"/>
                          <a:cs typeface="+mn-cs"/>
                        </a:rPr>
                        <a:t>Ε.ΔΙ.Π., Π.Τ.Δ.Ε Πανεπιστημίου Κρήτης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3" name="9 - Ορθογώνιο"/>
          <p:cNvSpPr/>
          <p:nvPr/>
        </p:nvSpPr>
        <p:spPr>
          <a:xfrm>
            <a:off x="1551134" y="4186836"/>
            <a:ext cx="6840760" cy="369332"/>
          </a:xfrm>
          <a:prstGeom prst="rect">
            <a:avLst/>
          </a:prstGeom>
        </p:spPr>
        <p:txBody>
          <a:bodyPr wrap="square">
            <a:spAutoFit/>
          </a:bodyPr>
          <a:lstStyle/>
          <a:p>
            <a:pPr algn="ctr"/>
            <a:r>
              <a:rPr lang="el-GR" sz="1800" dirty="0"/>
              <a:t>Επιτροπή Κρίσης ΔΕ</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44624"/>
            <a:ext cx="7848872" cy="1290538"/>
          </a:xfrm>
        </p:spPr>
        <p:txBody>
          <a:bodyPr>
            <a:noAutofit/>
          </a:bodyPr>
          <a:lstStyle/>
          <a:p>
            <a:br>
              <a:rPr lang="el-GR" sz="3600" dirty="0"/>
            </a:br>
            <a:r>
              <a:rPr lang="el-GR" sz="3600" b="1" dirty="0"/>
              <a:t> Παραγόμενο εκπαιδευτικό υλικό </a:t>
            </a:r>
            <a:r>
              <a:rPr lang="el-GR" sz="3200" b="1" dirty="0"/>
              <a:t>(2/2) </a:t>
            </a:r>
            <a:endParaRPr lang="el-GR" sz="3200" b="1" dirty="0">
              <a:solidFill>
                <a:srgbClr val="FF0000"/>
              </a:solidFill>
            </a:endParaRPr>
          </a:p>
        </p:txBody>
      </p:sp>
      <p:sp>
        <p:nvSpPr>
          <p:cNvPr id="12" name="Ορθογώνιο 11">
            <a:extLst>
              <a:ext uri="{FF2B5EF4-FFF2-40B4-BE49-F238E27FC236}">
                <a16:creationId xmlns:a16="http://schemas.microsoft.com/office/drawing/2014/main" id="{4D69DAAD-064C-4174-9932-68B2A99EE466}"/>
              </a:ext>
            </a:extLst>
          </p:cNvPr>
          <p:cNvSpPr/>
          <p:nvPr/>
        </p:nvSpPr>
        <p:spPr>
          <a:xfrm>
            <a:off x="879876" y="1772816"/>
            <a:ext cx="5472608" cy="3016210"/>
          </a:xfrm>
          <a:prstGeom prst="rect">
            <a:avLst/>
          </a:prstGeom>
        </p:spPr>
        <p:txBody>
          <a:bodyPr wrap="square">
            <a:spAutoFit/>
          </a:bodyPr>
          <a:lstStyle/>
          <a:p>
            <a:pPr marL="285750" indent="-285750" algn="just">
              <a:buFont typeface="Wingdings" panose="05000000000000000000" pitchFamily="2" charset="2"/>
              <a:buChar char="ü"/>
            </a:pPr>
            <a:r>
              <a:rPr lang="el-GR" sz="2000" dirty="0"/>
              <a:t>Το εκπαιδευτικό υλικό (ΕΥ) φιλοξενήθηκε στην πλατφόρμα </a:t>
            </a:r>
            <a:r>
              <a:rPr lang="en-US" sz="2000" dirty="0"/>
              <a:t>Chamilo</a:t>
            </a:r>
            <a:r>
              <a:rPr lang="el-GR" sz="2000" dirty="0"/>
              <a:t>. Για τη δημιουργία του υλικού χρησιμοποιήθηκε το συγγραφικό εργαλείο ανοικτού κώδικα H5P. </a:t>
            </a:r>
          </a:p>
          <a:p>
            <a:pPr algn="just"/>
            <a:endParaRPr lang="el-GR" sz="2000" dirty="0"/>
          </a:p>
          <a:p>
            <a:pPr algn="just"/>
            <a:endParaRPr lang="el-GR" dirty="0"/>
          </a:p>
          <a:p>
            <a:pPr marL="285750" indent="-285750" algn="just">
              <a:buFont typeface="Wingdings" panose="05000000000000000000" pitchFamily="2" charset="2"/>
              <a:buChar char="ü"/>
            </a:pPr>
            <a:endParaRPr lang="el-GR" dirty="0"/>
          </a:p>
          <a:p>
            <a:pPr marL="285750" indent="-285750" algn="just">
              <a:buFont typeface="Wingdings" panose="05000000000000000000" pitchFamily="2" charset="2"/>
              <a:buChar char="ü"/>
            </a:pPr>
            <a:endParaRPr lang="el-GR" dirty="0"/>
          </a:p>
          <a:p>
            <a:pPr marL="285750" indent="-285750" algn="just">
              <a:buFont typeface="Wingdings" panose="05000000000000000000" pitchFamily="2" charset="2"/>
              <a:buChar char="ü"/>
            </a:pPr>
            <a:endParaRPr lang="el-GR" dirty="0"/>
          </a:p>
          <a:p>
            <a:pPr marL="285750" indent="-285750" algn="just">
              <a:buFont typeface="Wingdings" panose="05000000000000000000" pitchFamily="2" charset="2"/>
              <a:buChar char="ü"/>
            </a:pPr>
            <a:endParaRPr lang="en-US" dirty="0"/>
          </a:p>
        </p:txBody>
      </p:sp>
      <p:pic>
        <p:nvPicPr>
          <p:cNvPr id="14" name="Εικόνα 13">
            <a:hlinkClick r:id="rId2"/>
            <a:extLst>
              <a:ext uri="{FF2B5EF4-FFF2-40B4-BE49-F238E27FC236}">
                <a16:creationId xmlns:a16="http://schemas.microsoft.com/office/drawing/2014/main" id="{65503798-8F0D-4FC4-9E54-286A9B0E22F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444208" y="1695201"/>
            <a:ext cx="2448272" cy="2453880"/>
          </a:xfrm>
          <a:prstGeom prst="rect">
            <a:avLst/>
          </a:prstGeom>
          <a:noFill/>
          <a:ln>
            <a:noFill/>
          </a:ln>
        </p:spPr>
      </p:pic>
      <p:sp>
        <p:nvSpPr>
          <p:cNvPr id="15" name="Ορθογώνιο: Στρογγύλεμα γωνιών 14">
            <a:extLst>
              <a:ext uri="{FF2B5EF4-FFF2-40B4-BE49-F238E27FC236}">
                <a16:creationId xmlns:a16="http://schemas.microsoft.com/office/drawing/2014/main" id="{3F492CDF-97F2-449C-A2FC-8446340E02B4}"/>
              </a:ext>
            </a:extLst>
          </p:cNvPr>
          <p:cNvSpPr/>
          <p:nvPr/>
        </p:nvSpPr>
        <p:spPr>
          <a:xfrm>
            <a:off x="879876" y="4290576"/>
            <a:ext cx="7848872" cy="1872208"/>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dirty="0">
                <a:solidFill>
                  <a:schemeClr val="tx1"/>
                </a:solidFill>
              </a:rPr>
              <a:t>Το εξ αποστάσεως επιμορφωτικό πρόγραμμα με θέμα: Ενσυνειδητότητα για εκπαιδευτικούς, εφαρμόστηκε στα πλαίσια της 8ης Ενότητας Ηρακλείου του Π.Ε.Κ.Ε.Σ. της ΠΔΕ Κρήτης, σε συνεργασία με τη συντονίστρια εκπαιδευτικού έργου, και υλοποιήθηκε από 8 Απριλίου έως 28 Μαΐου 2019.</a:t>
            </a:r>
          </a:p>
        </p:txBody>
      </p:sp>
    </p:spTree>
    <p:extLst>
      <p:ext uri="{BB962C8B-B14F-4D97-AF65-F5344CB8AC3E}">
        <p14:creationId xmlns:p14="http://schemas.microsoft.com/office/powerpoint/2010/main" val="3348164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40497" y="476672"/>
            <a:ext cx="7776864" cy="576064"/>
          </a:xfrm>
        </p:spPr>
        <p:txBody>
          <a:bodyPr>
            <a:noAutofit/>
          </a:bodyPr>
          <a:lstStyle/>
          <a:p>
            <a:r>
              <a:rPr lang="el-GR" sz="3600" b="1" dirty="0"/>
              <a:t>Μεθοδολογία </a:t>
            </a:r>
            <a:r>
              <a:rPr lang="en-US" sz="3200" b="1" dirty="0"/>
              <a:t>(1/2)</a:t>
            </a:r>
            <a:endParaRPr lang="el-GR" sz="3200" b="1" dirty="0"/>
          </a:p>
        </p:txBody>
      </p:sp>
      <p:sp>
        <p:nvSpPr>
          <p:cNvPr id="5" name="9 - Ορθογώνιο">
            <a:extLst>
              <a:ext uri="{FF2B5EF4-FFF2-40B4-BE49-F238E27FC236}">
                <a16:creationId xmlns:a16="http://schemas.microsoft.com/office/drawing/2014/main" id="{86EED42B-6230-43FE-B1AD-AD13351F4D7D}"/>
              </a:ext>
            </a:extLst>
          </p:cNvPr>
          <p:cNvSpPr/>
          <p:nvPr/>
        </p:nvSpPr>
        <p:spPr>
          <a:xfrm>
            <a:off x="827584" y="764704"/>
            <a:ext cx="8100900" cy="2123658"/>
          </a:xfrm>
          <a:prstGeom prst="rect">
            <a:avLst/>
          </a:prstGeom>
        </p:spPr>
        <p:txBody>
          <a:bodyPr wrap="square">
            <a:spAutoFit/>
          </a:bodyPr>
          <a:lstStyle/>
          <a:p>
            <a:endParaRPr lang="el-GR" sz="2400" b="1" dirty="0">
              <a:solidFill>
                <a:schemeClr val="accent4">
                  <a:lumMod val="50000"/>
                </a:schemeClr>
              </a:solidFill>
            </a:endParaRPr>
          </a:p>
          <a:p>
            <a:pPr marL="342900" indent="-342900">
              <a:buFont typeface="Wingdings" panose="05000000000000000000" pitchFamily="2" charset="2"/>
              <a:buChar char="ü"/>
            </a:pPr>
            <a:r>
              <a:rPr lang="el-GR" sz="2400" b="1" dirty="0">
                <a:solidFill>
                  <a:schemeClr val="accent4">
                    <a:lumMod val="50000"/>
                  </a:schemeClr>
                </a:solidFill>
              </a:rPr>
              <a:t>Ταυτότητα έρευνας</a:t>
            </a:r>
          </a:p>
          <a:p>
            <a:r>
              <a:rPr lang="en-US" sz="2000" dirty="0">
                <a:ea typeface="Calibri" panose="020F0502020204030204" pitchFamily="34" charset="0"/>
                <a:cs typeface="Times New Roman" panose="02020603050405020304" pitchFamily="18" charset="0"/>
              </a:rPr>
              <a:t>H</a:t>
            </a:r>
            <a:r>
              <a:rPr lang="el-GR" sz="2000" dirty="0">
                <a:ea typeface="Calibri" panose="020F0502020204030204" pitchFamily="34" charset="0"/>
                <a:cs typeface="Times New Roman" panose="02020603050405020304" pitchFamily="18" charset="0"/>
              </a:rPr>
              <a:t> παρούσα έρευνα ακολουθεί τη </a:t>
            </a:r>
            <a:r>
              <a:rPr lang="el-GR" sz="2000" b="1" dirty="0">
                <a:ea typeface="Calibri" panose="020F0502020204030204" pitchFamily="34" charset="0"/>
                <a:cs typeface="Times New Roman" panose="02020603050405020304" pitchFamily="18" charset="0"/>
              </a:rPr>
              <a:t>μεικτή μέθοδο </a:t>
            </a:r>
            <a:r>
              <a:rPr lang="el-GR" sz="2000" dirty="0">
                <a:ea typeface="Calibri" panose="020F0502020204030204" pitchFamily="34" charset="0"/>
                <a:cs typeface="Times New Roman" panose="02020603050405020304" pitchFamily="18" charset="0"/>
              </a:rPr>
              <a:t>έρευνας.</a:t>
            </a:r>
          </a:p>
          <a:p>
            <a:endParaRPr lang="el-GR" sz="2000" b="1" dirty="0"/>
          </a:p>
          <a:p>
            <a:pPr marL="342900" indent="-342900">
              <a:buFont typeface="Wingdings" panose="05000000000000000000" pitchFamily="2" charset="2"/>
              <a:buChar char="ü"/>
            </a:pPr>
            <a:r>
              <a:rPr lang="el-GR" sz="2400" b="1" dirty="0">
                <a:solidFill>
                  <a:schemeClr val="accent4">
                    <a:lumMod val="50000"/>
                  </a:schemeClr>
                </a:solidFill>
              </a:rPr>
              <a:t>Εργαλεία συλλογής δεδομένων (ερωτηματολόγια)</a:t>
            </a:r>
          </a:p>
          <a:p>
            <a:endParaRPr lang="en-US" sz="2000" dirty="0"/>
          </a:p>
        </p:txBody>
      </p:sp>
      <p:graphicFrame>
        <p:nvGraphicFramePr>
          <p:cNvPr id="9" name="Πίνακας 8">
            <a:extLst>
              <a:ext uri="{FF2B5EF4-FFF2-40B4-BE49-F238E27FC236}">
                <a16:creationId xmlns:a16="http://schemas.microsoft.com/office/drawing/2014/main" id="{CCCB9BB8-125D-4D86-9726-2366867A2007}"/>
              </a:ext>
            </a:extLst>
          </p:cNvPr>
          <p:cNvGraphicFramePr>
            <a:graphicFrameLocks noGrp="1"/>
          </p:cNvGraphicFramePr>
          <p:nvPr>
            <p:extLst>
              <p:ext uri="{D42A27DB-BD31-4B8C-83A1-F6EECF244321}">
                <p14:modId xmlns:p14="http://schemas.microsoft.com/office/powerpoint/2010/main" val="1611757491"/>
              </p:ext>
            </p:extLst>
          </p:nvPr>
        </p:nvGraphicFramePr>
        <p:xfrm>
          <a:off x="971600" y="2564904"/>
          <a:ext cx="7596844" cy="4036062"/>
        </p:xfrm>
        <a:graphic>
          <a:graphicData uri="http://schemas.openxmlformats.org/drawingml/2006/table">
            <a:tbl>
              <a:tblPr firstRow="1" firstCol="1" bandRow="1"/>
              <a:tblGrid>
                <a:gridCol w="1881123">
                  <a:extLst>
                    <a:ext uri="{9D8B030D-6E8A-4147-A177-3AD203B41FA5}">
                      <a16:colId xmlns:a16="http://schemas.microsoft.com/office/drawing/2014/main" val="703797540"/>
                    </a:ext>
                  </a:extLst>
                </a:gridCol>
                <a:gridCol w="3653509">
                  <a:extLst>
                    <a:ext uri="{9D8B030D-6E8A-4147-A177-3AD203B41FA5}">
                      <a16:colId xmlns:a16="http://schemas.microsoft.com/office/drawing/2014/main" val="1130897050"/>
                    </a:ext>
                  </a:extLst>
                </a:gridCol>
                <a:gridCol w="2062212">
                  <a:extLst>
                    <a:ext uri="{9D8B030D-6E8A-4147-A177-3AD203B41FA5}">
                      <a16:colId xmlns:a16="http://schemas.microsoft.com/office/drawing/2014/main" val="2328073954"/>
                    </a:ext>
                  </a:extLst>
                </a:gridCol>
              </a:tblGrid>
              <a:tr h="304219">
                <a:tc gridSpan="3">
                  <a:txBody>
                    <a:bodyPr/>
                    <a:lstStyle/>
                    <a:p>
                      <a:pPr algn="ctr">
                        <a:lnSpc>
                          <a:spcPct val="150000"/>
                        </a:lnSpc>
                        <a:spcAft>
                          <a:spcPts val="0"/>
                        </a:spcAft>
                      </a:pPr>
                      <a:r>
                        <a:rPr lang="el-GR" sz="1600" b="1" dirty="0">
                          <a:solidFill>
                            <a:schemeClr val="tx1"/>
                          </a:solidFill>
                          <a:effectLst/>
                          <a:latin typeface="+mn-lt"/>
                          <a:ea typeface="Calibri" panose="020F0502020204030204" pitchFamily="34" charset="0"/>
                          <a:cs typeface="Times New Roman" panose="02020603050405020304" pitchFamily="18" charset="0"/>
                        </a:rPr>
                        <a:t>Σύνδεση ερωτηματολογίων με τα ερευνητικά ερωτήματα της έρευνας</a:t>
                      </a:r>
                      <a:endParaRPr lang="el-GR" sz="160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434354273"/>
                  </a:ext>
                </a:extLst>
              </a:tr>
              <a:tr h="266221">
                <a:tc>
                  <a:txBody>
                    <a:bodyPr/>
                    <a:lstStyle/>
                    <a:p>
                      <a:pPr algn="ctr">
                        <a:lnSpc>
                          <a:spcPct val="150000"/>
                        </a:lnSpc>
                        <a:spcAft>
                          <a:spcPts val="0"/>
                        </a:spcAft>
                      </a:pPr>
                      <a:r>
                        <a:rPr lang="el-GR" sz="1400" b="1" dirty="0">
                          <a:effectLst/>
                          <a:latin typeface="+mn-lt"/>
                          <a:ea typeface="Calibri" panose="020F0502020204030204" pitchFamily="34" charset="0"/>
                          <a:cs typeface="Times New Roman" panose="02020603050405020304" pitchFamily="18" charset="0"/>
                        </a:rPr>
                        <a:t>Ερωτηματολόγια</a:t>
                      </a:r>
                      <a:endParaRPr lang="el-GR" sz="1400" b="1"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lnSpc>
                          <a:spcPct val="150000"/>
                        </a:lnSpc>
                        <a:spcAft>
                          <a:spcPts val="0"/>
                        </a:spcAft>
                      </a:pPr>
                      <a:r>
                        <a:rPr lang="el-GR" sz="1400" b="1" dirty="0">
                          <a:effectLst/>
                          <a:latin typeface="+mn-lt"/>
                          <a:ea typeface="Calibri" panose="020F0502020204030204" pitchFamily="34" charset="0"/>
                          <a:cs typeface="Times New Roman" panose="02020603050405020304" pitchFamily="18" charset="0"/>
                        </a:rPr>
                        <a:t>Σκοπός</a:t>
                      </a:r>
                      <a:endParaRPr lang="el-GR" sz="1400" b="1"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lnSpc>
                          <a:spcPct val="150000"/>
                        </a:lnSpc>
                        <a:spcAft>
                          <a:spcPts val="0"/>
                        </a:spcAft>
                      </a:pPr>
                      <a:r>
                        <a:rPr lang="el-GR" sz="1400" b="1" dirty="0">
                          <a:effectLst/>
                          <a:latin typeface="+mn-lt"/>
                          <a:ea typeface="Calibri" panose="020F0502020204030204" pitchFamily="34" charset="0"/>
                          <a:cs typeface="Times New Roman" panose="02020603050405020304" pitchFamily="18" charset="0"/>
                        </a:rPr>
                        <a:t>Ερευνητικό  ερώτημα</a:t>
                      </a:r>
                      <a:endParaRPr lang="el-GR" sz="1400" b="1"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139425032"/>
                  </a:ext>
                </a:extLst>
              </a:tr>
              <a:tr h="860049">
                <a:tc>
                  <a:txBody>
                    <a:bodyPr/>
                    <a:lstStyle/>
                    <a:p>
                      <a:pPr algn="ctr">
                        <a:lnSpc>
                          <a:spcPct val="150000"/>
                        </a:lnSpc>
                        <a:spcAft>
                          <a:spcPts val="0"/>
                        </a:spcAft>
                      </a:pPr>
                      <a:r>
                        <a:rPr lang="el-GR" sz="1400" dirty="0">
                          <a:effectLst/>
                          <a:latin typeface="+mn-lt"/>
                          <a:ea typeface="Calibri" panose="020F0502020204030204" pitchFamily="34" charset="0"/>
                          <a:cs typeface="Times New Roman" panose="02020603050405020304" pitchFamily="18" charset="0"/>
                        </a:rPr>
                        <a:t>Αρχικό</a:t>
                      </a:r>
                      <a:endParaRPr lang="el-GR" sz="1400" dirty="0">
                        <a:effectLst/>
                        <a:latin typeface="+mn-lt"/>
                        <a:ea typeface="Times New Roman" panose="02020603050405020304" pitchFamily="18" charset="0"/>
                        <a:cs typeface="Times New Roman" panose="02020603050405020304" pitchFamily="18" charset="0"/>
                      </a:endParaRPr>
                    </a:p>
                    <a:p>
                      <a:pPr algn="ctr">
                        <a:lnSpc>
                          <a:spcPct val="150000"/>
                        </a:lnSpc>
                        <a:spcAft>
                          <a:spcPts val="0"/>
                        </a:spcAft>
                      </a:pPr>
                      <a:r>
                        <a:rPr lang="el-GR" sz="1400" dirty="0">
                          <a:effectLst/>
                          <a:latin typeface="+mn-lt"/>
                          <a:ea typeface="Calibri" panose="020F0502020204030204" pitchFamily="34" charset="0"/>
                          <a:cs typeface="Times New Roman" panose="02020603050405020304" pitchFamily="18" charset="0"/>
                        </a:rPr>
                        <a:t> ερωτηματολόγιο</a:t>
                      </a:r>
                      <a:endParaRPr lang="el-GR" sz="1400" dirty="0">
                        <a:effectLst/>
                        <a:latin typeface="+mn-lt"/>
                        <a:ea typeface="Times New Roman" panose="02020603050405020304" pitchFamily="18" charset="0"/>
                        <a:cs typeface="Times New Roman" panose="02020603050405020304" pitchFamily="18" charset="0"/>
                      </a:endParaRPr>
                    </a:p>
                    <a:p>
                      <a:pPr algn="ctr">
                        <a:lnSpc>
                          <a:spcPct val="150000"/>
                        </a:lnSpc>
                        <a:spcAft>
                          <a:spcPts val="0"/>
                        </a:spcAft>
                      </a:pPr>
                      <a:r>
                        <a:rPr lang="el-GR" sz="1400" dirty="0">
                          <a:effectLst/>
                          <a:latin typeface="+mn-lt"/>
                          <a:ea typeface="Calibri" panose="020F0502020204030204" pitchFamily="34" charset="0"/>
                          <a:cs typeface="Times New Roman" panose="02020603050405020304" pitchFamily="18" charset="0"/>
                        </a:rPr>
                        <a:t> </a:t>
                      </a:r>
                      <a:endParaRPr lang="el-GR" sz="14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nSpc>
                          <a:spcPct val="150000"/>
                        </a:lnSpc>
                        <a:spcAft>
                          <a:spcPts val="0"/>
                        </a:spcAft>
                      </a:pPr>
                      <a:r>
                        <a:rPr lang="el-GR" sz="1400" dirty="0">
                          <a:effectLst/>
                          <a:latin typeface="+mn-lt"/>
                          <a:ea typeface="Calibri" panose="020F0502020204030204" pitchFamily="34" charset="0"/>
                          <a:cs typeface="Times New Roman" panose="02020603050405020304" pitchFamily="18" charset="0"/>
                        </a:rPr>
                        <a:t>Καταγραφή αρχικών  απόψεων πάνω στις εξ αποστάσεως επιμορφώσεις και στην Ενσυνειδητότητα.</a:t>
                      </a:r>
                      <a:endParaRPr lang="el-GR" sz="14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nSpc>
                          <a:spcPct val="150000"/>
                        </a:lnSpc>
                        <a:spcAft>
                          <a:spcPts val="0"/>
                        </a:spcAft>
                      </a:pPr>
                      <a:r>
                        <a:rPr lang="el-GR" sz="1400" dirty="0">
                          <a:effectLst/>
                          <a:latin typeface="+mn-lt"/>
                          <a:ea typeface="Calibri" panose="020F0502020204030204" pitchFamily="34" charset="0"/>
                          <a:cs typeface="Times New Roman" panose="02020603050405020304" pitchFamily="18" charset="0"/>
                        </a:rPr>
                        <a:t>1</a:t>
                      </a:r>
                      <a:r>
                        <a:rPr lang="el-GR" sz="1400" baseline="30000" dirty="0">
                          <a:effectLst/>
                          <a:latin typeface="+mn-lt"/>
                          <a:ea typeface="Calibri" panose="020F0502020204030204" pitchFamily="34" charset="0"/>
                          <a:cs typeface="Times New Roman" panose="02020603050405020304" pitchFamily="18" charset="0"/>
                        </a:rPr>
                        <a:t>ο</a:t>
                      </a:r>
                      <a:r>
                        <a:rPr lang="el-GR" sz="1400" dirty="0">
                          <a:effectLst/>
                          <a:latin typeface="+mn-lt"/>
                          <a:ea typeface="Calibri" panose="020F0502020204030204" pitchFamily="34" charset="0"/>
                          <a:cs typeface="Times New Roman" panose="02020603050405020304" pitchFamily="18" charset="0"/>
                        </a:rPr>
                        <a:t> ερευνητικό ερώτημα</a:t>
                      </a:r>
                      <a:endParaRPr lang="el-GR" sz="1400" dirty="0">
                        <a:effectLst/>
                        <a:latin typeface="+mn-lt"/>
                        <a:ea typeface="Times New Roman" panose="02020603050405020304" pitchFamily="18" charset="0"/>
                        <a:cs typeface="Times New Roman" panose="02020603050405020304" pitchFamily="18" charset="0"/>
                      </a:endParaRPr>
                    </a:p>
                    <a:p>
                      <a:pPr>
                        <a:lnSpc>
                          <a:spcPct val="150000"/>
                        </a:lnSpc>
                        <a:spcAft>
                          <a:spcPts val="0"/>
                        </a:spcAft>
                      </a:pPr>
                      <a:r>
                        <a:rPr lang="el-GR" sz="1400" dirty="0">
                          <a:effectLst/>
                          <a:latin typeface="+mn-lt"/>
                          <a:ea typeface="Calibri" panose="020F0502020204030204" pitchFamily="34" charset="0"/>
                          <a:cs typeface="Times New Roman" panose="02020603050405020304" pitchFamily="18" charset="0"/>
                        </a:rPr>
                        <a:t>2</a:t>
                      </a:r>
                      <a:r>
                        <a:rPr lang="el-GR" sz="1400" baseline="30000" dirty="0">
                          <a:effectLst/>
                          <a:latin typeface="+mn-lt"/>
                          <a:ea typeface="Calibri" panose="020F0502020204030204" pitchFamily="34" charset="0"/>
                          <a:cs typeface="Times New Roman" panose="02020603050405020304" pitchFamily="18" charset="0"/>
                        </a:rPr>
                        <a:t>ο</a:t>
                      </a:r>
                      <a:r>
                        <a:rPr lang="el-GR" sz="1400" dirty="0">
                          <a:effectLst/>
                          <a:latin typeface="+mn-lt"/>
                          <a:ea typeface="Calibri" panose="020F0502020204030204" pitchFamily="34" charset="0"/>
                          <a:cs typeface="Times New Roman" panose="02020603050405020304" pitchFamily="18" charset="0"/>
                        </a:rPr>
                        <a:t>  ερευνητικό ερώτημα</a:t>
                      </a:r>
                      <a:endParaRPr lang="el-GR" sz="1400" dirty="0">
                        <a:effectLst/>
                        <a:latin typeface="+mn-lt"/>
                        <a:ea typeface="Times New Roman" panose="02020603050405020304" pitchFamily="18" charset="0"/>
                        <a:cs typeface="Times New Roman" panose="02020603050405020304" pitchFamily="18" charset="0"/>
                      </a:endParaRPr>
                    </a:p>
                    <a:p>
                      <a:pPr>
                        <a:lnSpc>
                          <a:spcPct val="150000"/>
                        </a:lnSpc>
                        <a:spcAft>
                          <a:spcPts val="0"/>
                        </a:spcAft>
                      </a:pPr>
                      <a:r>
                        <a:rPr lang="el-GR" sz="1400" dirty="0">
                          <a:effectLst/>
                          <a:latin typeface="+mn-lt"/>
                          <a:ea typeface="Calibri" panose="020F0502020204030204" pitchFamily="34" charset="0"/>
                          <a:cs typeface="Times New Roman" panose="02020603050405020304" pitchFamily="18" charset="0"/>
                        </a:rPr>
                        <a:t> </a:t>
                      </a:r>
                      <a:endParaRPr lang="el-GR" sz="14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402301446"/>
                  </a:ext>
                </a:extLst>
              </a:tr>
              <a:tr h="1156963">
                <a:tc>
                  <a:txBody>
                    <a:bodyPr/>
                    <a:lstStyle/>
                    <a:p>
                      <a:pPr algn="ctr">
                        <a:lnSpc>
                          <a:spcPct val="150000"/>
                        </a:lnSpc>
                        <a:spcAft>
                          <a:spcPts val="0"/>
                        </a:spcAft>
                      </a:pPr>
                      <a:r>
                        <a:rPr lang="el-GR" sz="1400">
                          <a:effectLst/>
                          <a:latin typeface="+mn-lt"/>
                          <a:ea typeface="Calibri" panose="020F0502020204030204" pitchFamily="34" charset="0"/>
                          <a:cs typeface="Times New Roman" panose="02020603050405020304" pitchFamily="18" charset="0"/>
                        </a:rPr>
                        <a:t> </a:t>
                      </a:r>
                      <a:endParaRPr lang="el-GR" sz="1400">
                        <a:effectLst/>
                        <a:latin typeface="+mn-lt"/>
                        <a:ea typeface="Times New Roman" panose="02020603050405020304" pitchFamily="18" charset="0"/>
                        <a:cs typeface="Times New Roman" panose="02020603050405020304" pitchFamily="18" charset="0"/>
                      </a:endParaRPr>
                    </a:p>
                    <a:p>
                      <a:pPr algn="ctr">
                        <a:lnSpc>
                          <a:spcPct val="150000"/>
                        </a:lnSpc>
                        <a:spcAft>
                          <a:spcPts val="0"/>
                        </a:spcAft>
                      </a:pPr>
                      <a:r>
                        <a:rPr lang="el-GR" sz="1400">
                          <a:effectLst/>
                          <a:latin typeface="+mn-lt"/>
                          <a:ea typeface="Calibri" panose="020F0502020204030204" pitchFamily="34" charset="0"/>
                          <a:cs typeface="Times New Roman" panose="02020603050405020304" pitchFamily="18" charset="0"/>
                        </a:rPr>
                        <a:t>5 Ενδιάμεσα ερωτηματολόγια</a:t>
                      </a:r>
                      <a:endParaRPr lang="el-GR" sz="1400">
                        <a:effectLst/>
                        <a:latin typeface="+mn-lt"/>
                        <a:ea typeface="Times New Roman" panose="02020603050405020304" pitchFamily="18" charset="0"/>
                        <a:cs typeface="Times New Roman" panose="02020603050405020304" pitchFamily="18" charset="0"/>
                      </a:endParaRPr>
                    </a:p>
                    <a:p>
                      <a:pPr algn="just">
                        <a:lnSpc>
                          <a:spcPct val="150000"/>
                        </a:lnSpc>
                        <a:spcAft>
                          <a:spcPts val="0"/>
                        </a:spcAft>
                      </a:pPr>
                      <a:r>
                        <a:rPr lang="el-GR" sz="1400">
                          <a:effectLst/>
                          <a:latin typeface="+mn-lt"/>
                          <a:ea typeface="Calibri" panose="020F0502020204030204" pitchFamily="34" charset="0"/>
                          <a:cs typeface="Times New Roman" panose="02020603050405020304" pitchFamily="18" charset="0"/>
                        </a:rPr>
                        <a:t> </a:t>
                      </a:r>
                      <a:endParaRPr lang="el-GR" sz="140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nSpc>
                          <a:spcPct val="150000"/>
                        </a:lnSpc>
                        <a:spcAft>
                          <a:spcPts val="0"/>
                        </a:spcAft>
                      </a:pPr>
                      <a:r>
                        <a:rPr lang="el-GR" sz="1400" dirty="0">
                          <a:effectLst/>
                          <a:latin typeface="+mn-lt"/>
                          <a:ea typeface="Calibri" panose="020F0502020204030204" pitchFamily="34" charset="0"/>
                          <a:cs typeface="Times New Roman" panose="02020603050405020304" pitchFamily="18" charset="0"/>
                        </a:rPr>
                        <a:t>Μερική αξιολόγηση κάθε διδακτικής ενότητας και διαμορφωτική αξιολόγηση του ΕΥ</a:t>
                      </a:r>
                      <a:endParaRPr lang="el-GR" sz="14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just">
                        <a:lnSpc>
                          <a:spcPct val="150000"/>
                        </a:lnSpc>
                        <a:spcAft>
                          <a:spcPts val="0"/>
                        </a:spcAft>
                      </a:pPr>
                      <a:r>
                        <a:rPr lang="el-GR" sz="1400" dirty="0">
                          <a:effectLst/>
                          <a:latin typeface="+mn-lt"/>
                          <a:ea typeface="Calibri" panose="020F0502020204030204" pitchFamily="34" charset="0"/>
                          <a:cs typeface="Times New Roman" panose="02020603050405020304" pitchFamily="18" charset="0"/>
                        </a:rPr>
                        <a:t>3</a:t>
                      </a:r>
                      <a:r>
                        <a:rPr lang="el-GR" sz="1400" baseline="30000" dirty="0">
                          <a:effectLst/>
                          <a:latin typeface="+mn-lt"/>
                          <a:ea typeface="Calibri" panose="020F0502020204030204" pitchFamily="34" charset="0"/>
                          <a:cs typeface="Times New Roman" panose="02020603050405020304" pitchFamily="18" charset="0"/>
                        </a:rPr>
                        <a:t>ο</a:t>
                      </a:r>
                      <a:r>
                        <a:rPr lang="el-GR" sz="1400" dirty="0">
                          <a:effectLst/>
                          <a:latin typeface="+mn-lt"/>
                          <a:ea typeface="Calibri" panose="020F0502020204030204" pitchFamily="34" charset="0"/>
                          <a:cs typeface="Times New Roman" panose="02020603050405020304" pitchFamily="18" charset="0"/>
                        </a:rPr>
                        <a:t> ερευνητικό ερώτημα</a:t>
                      </a:r>
                      <a:endParaRPr lang="el-GR" sz="14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196486733"/>
                  </a:ext>
                </a:extLst>
              </a:tr>
              <a:tr h="860049">
                <a:tc rowSpan="2">
                  <a:txBody>
                    <a:bodyPr/>
                    <a:lstStyle/>
                    <a:p>
                      <a:pPr algn="ctr">
                        <a:lnSpc>
                          <a:spcPct val="150000"/>
                        </a:lnSpc>
                        <a:spcAft>
                          <a:spcPts val="0"/>
                        </a:spcAft>
                      </a:pPr>
                      <a:r>
                        <a:rPr lang="el-GR" sz="1400">
                          <a:effectLst/>
                          <a:latin typeface="+mn-lt"/>
                          <a:ea typeface="Calibri" panose="020F0502020204030204" pitchFamily="34" charset="0"/>
                          <a:cs typeface="Times New Roman" panose="02020603050405020304" pitchFamily="18" charset="0"/>
                        </a:rPr>
                        <a:t> </a:t>
                      </a:r>
                      <a:endParaRPr lang="el-GR" sz="1400">
                        <a:effectLst/>
                        <a:latin typeface="+mn-lt"/>
                        <a:ea typeface="Times New Roman" panose="02020603050405020304" pitchFamily="18" charset="0"/>
                        <a:cs typeface="Times New Roman" panose="02020603050405020304" pitchFamily="18" charset="0"/>
                      </a:endParaRPr>
                    </a:p>
                    <a:p>
                      <a:pPr algn="ctr">
                        <a:lnSpc>
                          <a:spcPct val="150000"/>
                        </a:lnSpc>
                        <a:spcAft>
                          <a:spcPts val="0"/>
                        </a:spcAft>
                      </a:pPr>
                      <a:r>
                        <a:rPr lang="el-GR" sz="1400">
                          <a:effectLst/>
                          <a:latin typeface="+mn-lt"/>
                          <a:ea typeface="Calibri" panose="020F0502020204030204" pitchFamily="34" charset="0"/>
                          <a:cs typeface="Times New Roman" panose="02020603050405020304" pitchFamily="18" charset="0"/>
                        </a:rPr>
                        <a:t>Τελικό</a:t>
                      </a:r>
                      <a:endParaRPr lang="el-GR" sz="1400">
                        <a:effectLst/>
                        <a:latin typeface="+mn-lt"/>
                        <a:ea typeface="Times New Roman" panose="02020603050405020304" pitchFamily="18" charset="0"/>
                        <a:cs typeface="Times New Roman" panose="02020603050405020304" pitchFamily="18" charset="0"/>
                      </a:endParaRPr>
                    </a:p>
                    <a:p>
                      <a:pPr algn="ctr">
                        <a:lnSpc>
                          <a:spcPct val="150000"/>
                        </a:lnSpc>
                        <a:spcAft>
                          <a:spcPts val="0"/>
                        </a:spcAft>
                      </a:pPr>
                      <a:r>
                        <a:rPr lang="el-GR" sz="1400">
                          <a:effectLst/>
                          <a:latin typeface="+mn-lt"/>
                          <a:ea typeface="Calibri" panose="020F0502020204030204" pitchFamily="34" charset="0"/>
                          <a:cs typeface="Times New Roman" panose="02020603050405020304" pitchFamily="18" charset="0"/>
                        </a:rPr>
                        <a:t>ερωτηματολόγιο</a:t>
                      </a:r>
                      <a:endParaRPr lang="el-GR" sz="1400">
                        <a:effectLst/>
                        <a:latin typeface="+mn-lt"/>
                        <a:ea typeface="Times New Roman" panose="02020603050405020304" pitchFamily="18" charset="0"/>
                        <a:cs typeface="Times New Roman" panose="02020603050405020304" pitchFamily="18" charset="0"/>
                      </a:endParaRPr>
                    </a:p>
                    <a:p>
                      <a:pPr algn="just">
                        <a:lnSpc>
                          <a:spcPct val="150000"/>
                        </a:lnSpc>
                        <a:spcAft>
                          <a:spcPts val="0"/>
                        </a:spcAft>
                      </a:pPr>
                      <a:r>
                        <a:rPr lang="el-GR" sz="1400">
                          <a:effectLst/>
                          <a:latin typeface="+mn-lt"/>
                          <a:ea typeface="Calibri" panose="020F0502020204030204" pitchFamily="34" charset="0"/>
                          <a:cs typeface="Times New Roman" panose="02020603050405020304" pitchFamily="18" charset="0"/>
                        </a:rPr>
                        <a:t> </a:t>
                      </a:r>
                      <a:endParaRPr lang="el-GR" sz="140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nSpc>
                          <a:spcPct val="150000"/>
                        </a:lnSpc>
                        <a:spcAft>
                          <a:spcPts val="0"/>
                        </a:spcAft>
                      </a:pPr>
                      <a:r>
                        <a:rPr lang="el-GR" sz="1400" dirty="0">
                          <a:effectLst/>
                          <a:latin typeface="+mn-lt"/>
                          <a:ea typeface="Calibri" panose="020F0502020204030204" pitchFamily="34" charset="0"/>
                          <a:cs typeface="Times New Roman" panose="02020603050405020304" pitchFamily="18" charset="0"/>
                        </a:rPr>
                        <a:t>Καταγραφή των τελικών απόψεων για τις εξ αποστάσεως επιμορφώσεις και την Ενσυνειδητότητα</a:t>
                      </a:r>
                      <a:endParaRPr lang="el-GR" sz="14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nSpc>
                          <a:spcPct val="150000"/>
                        </a:lnSpc>
                        <a:spcAft>
                          <a:spcPts val="0"/>
                        </a:spcAft>
                      </a:pPr>
                      <a:r>
                        <a:rPr lang="el-GR" sz="1400" dirty="0">
                          <a:effectLst/>
                          <a:latin typeface="+mn-lt"/>
                          <a:ea typeface="Calibri" panose="020F0502020204030204" pitchFamily="34" charset="0"/>
                          <a:cs typeface="Times New Roman" panose="02020603050405020304" pitchFamily="18" charset="0"/>
                        </a:rPr>
                        <a:t>1</a:t>
                      </a:r>
                      <a:r>
                        <a:rPr lang="el-GR" sz="1400" baseline="30000" dirty="0">
                          <a:effectLst/>
                          <a:latin typeface="+mn-lt"/>
                          <a:ea typeface="Calibri" panose="020F0502020204030204" pitchFamily="34" charset="0"/>
                          <a:cs typeface="Times New Roman" panose="02020603050405020304" pitchFamily="18" charset="0"/>
                        </a:rPr>
                        <a:t>ο</a:t>
                      </a:r>
                      <a:r>
                        <a:rPr lang="el-GR" sz="1400" dirty="0">
                          <a:effectLst/>
                          <a:latin typeface="+mn-lt"/>
                          <a:ea typeface="Calibri" panose="020F0502020204030204" pitchFamily="34" charset="0"/>
                          <a:cs typeface="Times New Roman" panose="02020603050405020304" pitchFamily="18" charset="0"/>
                        </a:rPr>
                        <a:t> ερευνητικό ερώτημα</a:t>
                      </a:r>
                      <a:endParaRPr lang="el-GR" sz="1400" dirty="0">
                        <a:effectLst/>
                        <a:latin typeface="+mn-lt"/>
                        <a:ea typeface="Times New Roman" panose="02020603050405020304" pitchFamily="18" charset="0"/>
                        <a:cs typeface="Times New Roman" panose="02020603050405020304" pitchFamily="18" charset="0"/>
                      </a:endParaRPr>
                    </a:p>
                    <a:p>
                      <a:pPr>
                        <a:lnSpc>
                          <a:spcPct val="150000"/>
                        </a:lnSpc>
                        <a:spcAft>
                          <a:spcPts val="0"/>
                        </a:spcAft>
                      </a:pPr>
                      <a:r>
                        <a:rPr lang="el-GR" sz="1400" dirty="0">
                          <a:effectLst/>
                          <a:latin typeface="+mn-lt"/>
                          <a:ea typeface="Calibri" panose="020F0502020204030204" pitchFamily="34" charset="0"/>
                          <a:cs typeface="Times New Roman" panose="02020603050405020304" pitchFamily="18" charset="0"/>
                        </a:rPr>
                        <a:t>2</a:t>
                      </a:r>
                      <a:r>
                        <a:rPr lang="el-GR" sz="1400" baseline="30000" dirty="0">
                          <a:effectLst/>
                          <a:latin typeface="+mn-lt"/>
                          <a:ea typeface="Calibri" panose="020F0502020204030204" pitchFamily="34" charset="0"/>
                          <a:cs typeface="Times New Roman" panose="02020603050405020304" pitchFamily="18" charset="0"/>
                        </a:rPr>
                        <a:t>ο</a:t>
                      </a:r>
                      <a:r>
                        <a:rPr lang="el-GR" sz="1400" dirty="0">
                          <a:effectLst/>
                          <a:latin typeface="+mn-lt"/>
                          <a:ea typeface="Calibri" panose="020F0502020204030204" pitchFamily="34" charset="0"/>
                          <a:cs typeface="Times New Roman" panose="02020603050405020304" pitchFamily="18" charset="0"/>
                        </a:rPr>
                        <a:t>  ερευνητικό ερώτημα</a:t>
                      </a:r>
                      <a:endParaRPr lang="el-GR" sz="1400" dirty="0">
                        <a:effectLst/>
                        <a:latin typeface="+mn-lt"/>
                        <a:ea typeface="Times New Roman" panose="02020603050405020304" pitchFamily="18" charset="0"/>
                        <a:cs typeface="Times New Roman" panose="02020603050405020304" pitchFamily="18" charset="0"/>
                      </a:endParaRPr>
                    </a:p>
                    <a:p>
                      <a:pPr algn="just">
                        <a:lnSpc>
                          <a:spcPct val="150000"/>
                        </a:lnSpc>
                        <a:spcAft>
                          <a:spcPts val="0"/>
                        </a:spcAft>
                      </a:pPr>
                      <a:r>
                        <a:rPr lang="el-GR" sz="1400" dirty="0">
                          <a:effectLst/>
                          <a:latin typeface="+mn-lt"/>
                          <a:ea typeface="Calibri" panose="020F0502020204030204" pitchFamily="34" charset="0"/>
                          <a:cs typeface="Times New Roman" panose="02020603050405020304" pitchFamily="18" charset="0"/>
                        </a:rPr>
                        <a:t> </a:t>
                      </a:r>
                      <a:endParaRPr lang="el-GR" sz="14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425552980"/>
                  </a:ext>
                </a:extLst>
              </a:tr>
              <a:tr h="296914">
                <a:tc vMerge="1">
                  <a:txBody>
                    <a:bodyPr/>
                    <a:lstStyle/>
                    <a:p>
                      <a:endParaRPr lang="el-GR"/>
                    </a:p>
                  </a:txBody>
                  <a:tcPr/>
                </a:tc>
                <a:tc>
                  <a:txBody>
                    <a:bodyPr/>
                    <a:lstStyle/>
                    <a:p>
                      <a:pPr algn="just">
                        <a:lnSpc>
                          <a:spcPct val="150000"/>
                        </a:lnSpc>
                        <a:spcAft>
                          <a:spcPts val="0"/>
                        </a:spcAft>
                      </a:pPr>
                      <a:r>
                        <a:rPr lang="el-GR" sz="1400">
                          <a:effectLst/>
                          <a:latin typeface="+mn-lt"/>
                          <a:ea typeface="Calibri" panose="020F0502020204030204" pitchFamily="34" charset="0"/>
                          <a:cs typeface="Times New Roman" panose="02020603050405020304" pitchFamily="18" charset="0"/>
                        </a:rPr>
                        <a:t>Αθροιστική αξιολόγηση  ΕΥ</a:t>
                      </a:r>
                      <a:endParaRPr lang="el-GR" sz="140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nSpc>
                          <a:spcPct val="150000"/>
                        </a:lnSpc>
                        <a:spcAft>
                          <a:spcPts val="0"/>
                        </a:spcAft>
                      </a:pPr>
                      <a:r>
                        <a:rPr lang="el-GR" sz="1400" dirty="0">
                          <a:effectLst/>
                          <a:latin typeface="+mn-lt"/>
                          <a:ea typeface="Calibri" panose="020F0502020204030204" pitchFamily="34" charset="0"/>
                          <a:cs typeface="Times New Roman" panose="02020603050405020304" pitchFamily="18" charset="0"/>
                        </a:rPr>
                        <a:t>3</a:t>
                      </a:r>
                      <a:r>
                        <a:rPr lang="el-GR" sz="1400" baseline="30000" dirty="0">
                          <a:effectLst/>
                          <a:latin typeface="+mn-lt"/>
                          <a:ea typeface="Calibri" panose="020F0502020204030204" pitchFamily="34" charset="0"/>
                          <a:cs typeface="Times New Roman" panose="02020603050405020304" pitchFamily="18" charset="0"/>
                        </a:rPr>
                        <a:t>ο</a:t>
                      </a:r>
                      <a:r>
                        <a:rPr lang="el-GR" sz="1400" dirty="0">
                          <a:effectLst/>
                          <a:latin typeface="+mn-lt"/>
                          <a:ea typeface="Calibri" panose="020F0502020204030204" pitchFamily="34" charset="0"/>
                          <a:cs typeface="Times New Roman" panose="02020603050405020304" pitchFamily="18" charset="0"/>
                        </a:rPr>
                        <a:t> ερευνητικό ερώτημα</a:t>
                      </a:r>
                      <a:endParaRPr lang="el-GR" sz="14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028344461"/>
                  </a:ext>
                </a:extLst>
              </a:tr>
            </a:tbl>
          </a:graphicData>
        </a:graphic>
      </p:graphicFrame>
    </p:spTree>
    <p:extLst>
      <p:ext uri="{BB962C8B-B14F-4D97-AF65-F5344CB8AC3E}">
        <p14:creationId xmlns:p14="http://schemas.microsoft.com/office/powerpoint/2010/main" val="181367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b="1" dirty="0"/>
              <a:t> Μεθοδολογία</a:t>
            </a:r>
            <a:r>
              <a:rPr lang="en-US" sz="3600" b="1" dirty="0"/>
              <a:t> </a:t>
            </a:r>
            <a:r>
              <a:rPr lang="en-US" sz="3200" b="1" dirty="0"/>
              <a:t>(2/2)</a:t>
            </a:r>
            <a:endParaRPr lang="el-GR" sz="3200" b="1" dirty="0"/>
          </a:p>
        </p:txBody>
      </p:sp>
      <p:sp>
        <p:nvSpPr>
          <p:cNvPr id="7" name="Ορθογώνιο 6">
            <a:extLst>
              <a:ext uri="{FF2B5EF4-FFF2-40B4-BE49-F238E27FC236}">
                <a16:creationId xmlns:a16="http://schemas.microsoft.com/office/drawing/2014/main" id="{B7ECE66D-8AE0-4BC4-9506-39B3FE5C2E47}"/>
              </a:ext>
            </a:extLst>
          </p:cNvPr>
          <p:cNvSpPr/>
          <p:nvPr/>
        </p:nvSpPr>
        <p:spPr>
          <a:xfrm>
            <a:off x="899592" y="1124744"/>
            <a:ext cx="7920880" cy="5755422"/>
          </a:xfrm>
          <a:prstGeom prst="rect">
            <a:avLst/>
          </a:prstGeom>
        </p:spPr>
        <p:txBody>
          <a:bodyPr wrap="square">
            <a:spAutoFit/>
          </a:bodyPr>
          <a:lstStyle/>
          <a:p>
            <a:endParaRPr lang="el-GR" dirty="0">
              <a:ea typeface="Calibri" panose="020F0502020204030204" pitchFamily="34" charset="0"/>
              <a:cs typeface="Times New Roman" panose="02020603050405020304" pitchFamily="18" charset="0"/>
            </a:endParaRPr>
          </a:p>
          <a:p>
            <a:pPr marL="342900" indent="-342900">
              <a:buFont typeface="Wingdings" panose="05000000000000000000" pitchFamily="2" charset="2"/>
              <a:buChar char="ü"/>
            </a:pPr>
            <a:r>
              <a:rPr lang="el-GR" sz="2400" b="1" dirty="0">
                <a:solidFill>
                  <a:schemeClr val="accent4">
                    <a:lumMod val="50000"/>
                  </a:schemeClr>
                </a:solidFill>
              </a:rPr>
              <a:t>Ερευνητική διαδικασία </a:t>
            </a:r>
          </a:p>
          <a:p>
            <a:pPr algn="just"/>
            <a:r>
              <a:rPr lang="el-GR" sz="2000" dirty="0"/>
              <a:t>Η έρευνα πραγματοποιήθηκε στα πλαίσια της εξ αποστάσεως επιμόρφωσης, η οποία εφαρμόστηκε στην 8η Ενότητα Ηρακλείου του Π.Ε.Κ.Ε.Σ. της ΠΔΕ Κρήτης, σε συνεργασία με τη συντονίστρια εκπαιδευτικού έργου και υλοποιήθηκε από </a:t>
            </a:r>
            <a:r>
              <a:rPr lang="el-GR" sz="2000" b="1" dirty="0"/>
              <a:t>8 Απριλίου έως 28 Μαΐου 2019.</a:t>
            </a:r>
          </a:p>
          <a:p>
            <a:pPr algn="just"/>
            <a:endParaRPr lang="el-GR" dirty="0">
              <a:solidFill>
                <a:schemeClr val="accent4">
                  <a:lumMod val="50000"/>
                </a:schemeClr>
              </a:solidFill>
            </a:endParaRPr>
          </a:p>
          <a:p>
            <a:pPr marL="342900" indent="-342900">
              <a:buFont typeface="Wingdings" panose="05000000000000000000" pitchFamily="2" charset="2"/>
              <a:buChar char="ü"/>
            </a:pPr>
            <a:r>
              <a:rPr lang="el-GR" sz="2400" b="1" dirty="0">
                <a:solidFill>
                  <a:schemeClr val="accent4">
                    <a:lumMod val="50000"/>
                  </a:schemeClr>
                </a:solidFill>
              </a:rPr>
              <a:t>Δείγμα </a:t>
            </a:r>
          </a:p>
          <a:p>
            <a:pPr algn="just">
              <a:spcAft>
                <a:spcPts val="0"/>
              </a:spcAft>
            </a:pPr>
            <a:r>
              <a:rPr lang="el-GR" sz="2000" dirty="0">
                <a:ea typeface="Times New Roman" panose="02020603050405020304" pitchFamily="18" charset="0"/>
                <a:cs typeface="Times New Roman" panose="02020603050405020304" pitchFamily="18" charset="0"/>
              </a:rPr>
              <a:t>Το </a:t>
            </a:r>
            <a:r>
              <a:rPr lang="el-GR" sz="2000" dirty="0">
                <a:cs typeface="Times New Roman" panose="02020603050405020304" pitchFamily="18" charset="0"/>
              </a:rPr>
              <a:t>δείγμα της έρευνας </a:t>
            </a:r>
            <a:r>
              <a:rPr lang="el-GR" sz="2000" dirty="0"/>
              <a:t>αποτελείται</a:t>
            </a:r>
            <a:r>
              <a:rPr lang="el-GR" sz="2000" dirty="0">
                <a:ea typeface="Times New Roman" panose="02020603050405020304" pitchFamily="18" charset="0"/>
                <a:cs typeface="Times New Roman" panose="02020603050405020304" pitchFamily="18" charset="0"/>
              </a:rPr>
              <a:t> από </a:t>
            </a:r>
            <a:r>
              <a:rPr lang="el-GR" sz="2000" b="1" dirty="0">
                <a:cs typeface="Times New Roman" panose="02020603050405020304" pitchFamily="18" charset="0"/>
              </a:rPr>
              <a:t>25 εκπαιδευτικούς </a:t>
            </a:r>
            <a:r>
              <a:rPr lang="el-GR" sz="2000" dirty="0">
                <a:ea typeface="Times New Roman" panose="02020603050405020304" pitchFamily="18" charset="0"/>
                <a:cs typeface="Times New Roman" panose="02020603050405020304" pitchFamily="18" charset="0"/>
              </a:rPr>
              <a:t>πρωτοβάθμιας εκπαίδευσης, 23 γυναίκες και 2 άντρες.</a:t>
            </a:r>
          </a:p>
          <a:p>
            <a:pPr marL="342900" indent="-342900">
              <a:spcAft>
                <a:spcPts val="0"/>
              </a:spcAft>
              <a:buFont typeface="Wingdings" panose="05000000000000000000" pitchFamily="2" charset="2"/>
              <a:buChar char="ü"/>
            </a:pPr>
            <a:endParaRPr lang="el-GR" sz="2400" b="1" dirty="0">
              <a:solidFill>
                <a:schemeClr val="accent4">
                  <a:lumMod val="50000"/>
                </a:schemeClr>
              </a:solidFill>
            </a:endParaRPr>
          </a:p>
          <a:p>
            <a:pPr marL="342900" indent="-342900">
              <a:buFont typeface="Wingdings" panose="05000000000000000000" pitchFamily="2" charset="2"/>
              <a:buChar char="ü"/>
            </a:pPr>
            <a:r>
              <a:rPr lang="el-GR" sz="2400" b="1" dirty="0">
                <a:solidFill>
                  <a:schemeClr val="accent4">
                    <a:lumMod val="50000"/>
                  </a:schemeClr>
                </a:solidFill>
              </a:rPr>
              <a:t>Επεξεργασία Δεδομένων</a:t>
            </a:r>
          </a:p>
          <a:p>
            <a:pPr marL="342900" indent="-342900" algn="just">
              <a:buFont typeface="Arial" panose="020B0604020202020204" pitchFamily="34" charset="0"/>
              <a:buChar char="•"/>
            </a:pPr>
            <a:r>
              <a:rPr lang="el-GR" sz="2000" b="1" dirty="0"/>
              <a:t>Ερωτήσεις κλειστού τύπου - Στατιστική ανάλυση </a:t>
            </a:r>
            <a:r>
              <a:rPr lang="el-GR" sz="2000" dirty="0"/>
              <a:t>PASW (SPSS) 20.0</a:t>
            </a:r>
          </a:p>
          <a:p>
            <a:pPr marL="342900" indent="-342900" algn="just">
              <a:buFont typeface="Arial" panose="020B0604020202020204" pitchFamily="34" charset="0"/>
              <a:buChar char="•"/>
            </a:pPr>
            <a:r>
              <a:rPr lang="el-GR" sz="2000" b="1" dirty="0"/>
              <a:t>Ερωτήσεις ανοικτού τύπου - </a:t>
            </a:r>
            <a:r>
              <a:rPr lang="el-GR" sz="2000" dirty="0"/>
              <a:t> </a:t>
            </a:r>
            <a:r>
              <a:rPr lang="el-GR" sz="2000" b="1" dirty="0"/>
              <a:t>Ανάλυση περιεχομένου </a:t>
            </a:r>
            <a:r>
              <a:rPr lang="el-GR" sz="2000" dirty="0"/>
              <a:t>(atlas-it 7.0)</a:t>
            </a:r>
            <a:endParaRPr lang="en-US" sz="2000" dirty="0"/>
          </a:p>
          <a:p>
            <a:pPr marL="285750" indent="-285750" algn="just">
              <a:buFont typeface="Arial" panose="020B0604020202020204" pitchFamily="34" charset="0"/>
              <a:buChar char="•"/>
            </a:pPr>
            <a:r>
              <a:rPr lang="en-US" dirty="0"/>
              <a:t>O</a:t>
            </a:r>
            <a:r>
              <a:rPr lang="el-GR" dirty="0"/>
              <a:t>ι απόψεις των επιμορφούμενων κατατάχθηκαν σε 4 άξονες</a:t>
            </a:r>
            <a:r>
              <a:rPr lang="en-US" dirty="0"/>
              <a:t>.</a:t>
            </a:r>
            <a:endParaRPr lang="el-GR" sz="2000" b="1" dirty="0">
              <a:solidFill>
                <a:schemeClr val="accent4">
                  <a:lumMod val="50000"/>
                </a:schemeClr>
              </a:solidFill>
            </a:endParaRPr>
          </a:p>
          <a:p>
            <a:pPr algn="just">
              <a:spcAft>
                <a:spcPts val="0"/>
              </a:spcAft>
            </a:pPr>
            <a:endParaRPr lang="el-GR" dirty="0">
              <a:ea typeface="Times New Roman" panose="02020603050405020304" pitchFamily="18" charset="0"/>
              <a:cs typeface="Times New Roman" panose="02020603050405020304" pitchFamily="18" charset="0"/>
            </a:endParaRPr>
          </a:p>
          <a:p>
            <a:pPr marL="342900" indent="-342900" algn="just">
              <a:spcAft>
                <a:spcPts val="0"/>
              </a:spcAft>
              <a:buFont typeface="Wingdings" panose="05000000000000000000" pitchFamily="2" charset="2"/>
              <a:buChar char="ü"/>
            </a:pPr>
            <a:endParaRPr lang="el-GR" sz="2000" b="1" dirty="0">
              <a:solidFill>
                <a:schemeClr val="accent4">
                  <a:lumMod val="50000"/>
                </a:schemeClr>
              </a:solidFill>
            </a:endParaRPr>
          </a:p>
        </p:txBody>
      </p:sp>
    </p:spTree>
    <p:extLst>
      <p:ext uri="{BB962C8B-B14F-4D97-AF65-F5344CB8AC3E}">
        <p14:creationId xmlns:p14="http://schemas.microsoft.com/office/powerpoint/2010/main" val="1784606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9" end="9"/>
                                            </p:txEl>
                                          </p:spTgt>
                                        </p:tgtEl>
                                        <p:attrNameLst>
                                          <p:attrName>style.visibility</p:attrName>
                                        </p:attrNameLst>
                                      </p:cBhvr>
                                      <p:to>
                                        <p:strVal val="visible"/>
                                      </p:to>
                                    </p:set>
                                    <p:animEffect transition="in" filter="fade">
                                      <p:cBhvr>
                                        <p:cTn id="27" dur="500"/>
                                        <p:tgtEl>
                                          <p:spTgt spid="7">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3856" y="498171"/>
            <a:ext cx="7776864" cy="576064"/>
          </a:xfrm>
        </p:spPr>
        <p:txBody>
          <a:bodyPr>
            <a:noAutofit/>
          </a:bodyPr>
          <a:lstStyle/>
          <a:p>
            <a:r>
              <a:rPr lang="el-GR" sz="3600" b="1" dirty="0"/>
              <a:t>Αποτελέσματα - Κύρια ευρήματα </a:t>
            </a:r>
            <a:r>
              <a:rPr lang="el-GR" sz="3200" b="1" dirty="0"/>
              <a:t>(1/4)</a:t>
            </a:r>
          </a:p>
        </p:txBody>
      </p:sp>
      <p:sp>
        <p:nvSpPr>
          <p:cNvPr id="3" name="Ορθογώνιο 2">
            <a:extLst>
              <a:ext uri="{FF2B5EF4-FFF2-40B4-BE49-F238E27FC236}">
                <a16:creationId xmlns:a16="http://schemas.microsoft.com/office/drawing/2014/main" id="{1AA32B6A-07E9-40CB-8B71-2D8D0E3AB07F}"/>
              </a:ext>
            </a:extLst>
          </p:cNvPr>
          <p:cNvSpPr/>
          <p:nvPr/>
        </p:nvSpPr>
        <p:spPr>
          <a:xfrm>
            <a:off x="901561" y="1196751"/>
            <a:ext cx="7776864" cy="461665"/>
          </a:xfrm>
          <a:prstGeom prst="rect">
            <a:avLst/>
          </a:prstGeom>
        </p:spPr>
        <p:txBody>
          <a:bodyPr wrap="square">
            <a:spAutoFit/>
          </a:bodyPr>
          <a:lstStyle/>
          <a:p>
            <a:r>
              <a:rPr lang="el-GR" dirty="0">
                <a:ea typeface="Times New Roman" panose="02020603050405020304" pitchFamily="18" charset="0"/>
              </a:rPr>
              <a:t> </a:t>
            </a:r>
            <a:r>
              <a:rPr lang="el-GR" sz="2400" b="1" dirty="0">
                <a:solidFill>
                  <a:schemeClr val="accent4">
                    <a:lumMod val="50000"/>
                  </a:schemeClr>
                </a:solidFill>
              </a:rPr>
              <a:t>Α΄ Φάση: σύγκριση αρχικής και τελικής αξιολόγησης</a:t>
            </a:r>
          </a:p>
        </p:txBody>
      </p:sp>
      <p:sp>
        <p:nvSpPr>
          <p:cNvPr id="6" name="Ορθογώνιο 5">
            <a:extLst>
              <a:ext uri="{FF2B5EF4-FFF2-40B4-BE49-F238E27FC236}">
                <a16:creationId xmlns:a16="http://schemas.microsoft.com/office/drawing/2014/main" id="{69D70651-38A1-4965-9250-3039CD58464E}"/>
              </a:ext>
            </a:extLst>
          </p:cNvPr>
          <p:cNvSpPr/>
          <p:nvPr/>
        </p:nvSpPr>
        <p:spPr>
          <a:xfrm>
            <a:off x="1183856" y="2238249"/>
            <a:ext cx="7371105" cy="1631216"/>
          </a:xfrm>
          <a:prstGeom prst="rect">
            <a:avLst/>
          </a:prstGeom>
        </p:spPr>
        <p:txBody>
          <a:bodyPr wrap="square">
            <a:spAutoFit/>
          </a:bodyPr>
          <a:lstStyle/>
          <a:p>
            <a:pPr algn="just"/>
            <a:r>
              <a:rPr lang="en-US" sz="2000" dirty="0">
                <a:ea typeface="Times New Roman" panose="02020603050405020304" pitchFamily="18" charset="0"/>
                <a:cs typeface="Times New Roman" panose="02020603050405020304" pitchFamily="18" charset="0"/>
              </a:rPr>
              <a:t>T</a:t>
            </a:r>
            <a:r>
              <a:rPr lang="el-GR" sz="2000" dirty="0">
                <a:ea typeface="Times New Roman" panose="02020603050405020304" pitchFamily="18" charset="0"/>
                <a:cs typeface="Times New Roman" panose="02020603050405020304" pitchFamily="18" charset="0"/>
              </a:rPr>
              <a:t>α αποτελέσματα έδειξαν ότι οι αρχικές </a:t>
            </a:r>
            <a:r>
              <a:rPr lang="el-GR" sz="2000" b="1" dirty="0">
                <a:solidFill>
                  <a:schemeClr val="accent4">
                    <a:lumMod val="75000"/>
                  </a:schemeClr>
                </a:solidFill>
                <a:cs typeface="Times New Roman" panose="02020603050405020304" pitchFamily="18" charset="0"/>
              </a:rPr>
              <a:t>θετικές</a:t>
            </a:r>
            <a:r>
              <a:rPr lang="el-GR" sz="2000" dirty="0">
                <a:ea typeface="Times New Roman" panose="02020603050405020304" pitchFamily="18" charset="0"/>
                <a:cs typeface="Times New Roman" panose="02020603050405020304" pitchFamily="18" charset="0"/>
              </a:rPr>
              <a:t> απόψεις των επιμορφούμενων </a:t>
            </a:r>
            <a:r>
              <a:rPr lang="el-GR" sz="2000" b="1" dirty="0">
                <a:solidFill>
                  <a:schemeClr val="accent4">
                    <a:lumMod val="75000"/>
                  </a:schemeClr>
                </a:solidFill>
                <a:cs typeface="Times New Roman" panose="02020603050405020304" pitchFamily="18" charset="0"/>
              </a:rPr>
              <a:t>έμειναν σταθερές </a:t>
            </a:r>
            <a:r>
              <a:rPr lang="el-GR" sz="2000" dirty="0">
                <a:ea typeface="Times New Roman" panose="02020603050405020304" pitchFamily="18" charset="0"/>
                <a:cs typeface="Times New Roman" panose="02020603050405020304" pitchFamily="18" charset="0"/>
              </a:rPr>
              <a:t>και μετά το τέλος της επιμόρφωσης,</a:t>
            </a:r>
            <a:r>
              <a:rPr lang="el-GR" sz="2000" b="1" dirty="0">
                <a:ea typeface="Times New Roman" panose="02020603050405020304" pitchFamily="18" charset="0"/>
                <a:cs typeface="Times New Roman" panose="02020603050405020304" pitchFamily="18" charset="0"/>
              </a:rPr>
              <a:t> </a:t>
            </a:r>
            <a:r>
              <a:rPr lang="el-GR" sz="2000" dirty="0">
                <a:ea typeface="Times New Roman" panose="02020603050405020304" pitchFamily="18" charset="0"/>
                <a:cs typeface="Times New Roman" panose="02020603050405020304" pitchFamily="18" charset="0"/>
              </a:rPr>
              <a:t>σχετικά με τη δήλωσή τους ότι </a:t>
            </a:r>
            <a:r>
              <a:rPr lang="el-GR" sz="2000" dirty="0">
                <a:cs typeface="Times New Roman" panose="02020603050405020304" pitchFamily="18" charset="0"/>
              </a:rPr>
              <a:t>οι εξ αποστάσεως επιμορφώσεις μπορούν να καλύψουν τις ανάγκες επιμόρφωσης των εκπαιδευτικών. </a:t>
            </a:r>
          </a:p>
        </p:txBody>
      </p:sp>
      <p:sp>
        <p:nvSpPr>
          <p:cNvPr id="7" name="Ορθογώνιο: Στρογγύλεμα γωνιών 6">
            <a:extLst>
              <a:ext uri="{FF2B5EF4-FFF2-40B4-BE49-F238E27FC236}">
                <a16:creationId xmlns:a16="http://schemas.microsoft.com/office/drawing/2014/main" id="{9C34599F-24E5-492A-BA4E-A7036615C7E9}"/>
              </a:ext>
            </a:extLst>
          </p:cNvPr>
          <p:cNvSpPr/>
          <p:nvPr/>
        </p:nvSpPr>
        <p:spPr>
          <a:xfrm>
            <a:off x="5292080" y="1657784"/>
            <a:ext cx="3312368" cy="461665"/>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b="1" dirty="0">
                <a:ea typeface="Times New Roman" panose="02020603050405020304" pitchFamily="18" charset="0"/>
              </a:rPr>
              <a:t>1</a:t>
            </a:r>
            <a:r>
              <a:rPr lang="el-GR" sz="2400" b="1" baseline="30000" dirty="0">
                <a:ea typeface="Times New Roman" panose="02020603050405020304" pitchFamily="18" charset="0"/>
              </a:rPr>
              <a:t>ο</a:t>
            </a:r>
            <a:r>
              <a:rPr lang="el-GR" sz="2400" b="1" dirty="0">
                <a:ea typeface="Times New Roman" panose="02020603050405020304" pitchFamily="18" charset="0"/>
              </a:rPr>
              <a:t> ερευνητικό ερώτημα</a:t>
            </a:r>
            <a:endParaRPr lang="el-GR" sz="2400" b="1" dirty="0"/>
          </a:p>
        </p:txBody>
      </p:sp>
      <p:sp>
        <p:nvSpPr>
          <p:cNvPr id="9" name="Ορθογώνιο: Στρογγύλεμα γωνιών 8">
            <a:extLst>
              <a:ext uri="{FF2B5EF4-FFF2-40B4-BE49-F238E27FC236}">
                <a16:creationId xmlns:a16="http://schemas.microsoft.com/office/drawing/2014/main" id="{0DCF41D6-B669-46CA-BD5F-514FF4A8EE52}"/>
              </a:ext>
            </a:extLst>
          </p:cNvPr>
          <p:cNvSpPr/>
          <p:nvPr/>
        </p:nvSpPr>
        <p:spPr>
          <a:xfrm>
            <a:off x="944972" y="2118816"/>
            <a:ext cx="7848872" cy="1778671"/>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Ορθογώνιο: Στρογγύλεμα γωνιών 9">
            <a:extLst>
              <a:ext uri="{FF2B5EF4-FFF2-40B4-BE49-F238E27FC236}">
                <a16:creationId xmlns:a16="http://schemas.microsoft.com/office/drawing/2014/main" id="{7EF6B4E2-8D16-4A3D-8D9C-3425678B5E04}"/>
              </a:ext>
            </a:extLst>
          </p:cNvPr>
          <p:cNvSpPr/>
          <p:nvPr/>
        </p:nvSpPr>
        <p:spPr>
          <a:xfrm>
            <a:off x="5290111" y="3962035"/>
            <a:ext cx="3314337" cy="492195"/>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ea typeface="Times New Roman" panose="02020603050405020304" pitchFamily="18" charset="0"/>
              </a:rPr>
              <a:t>2</a:t>
            </a:r>
            <a:r>
              <a:rPr lang="el-GR" sz="2400" b="1" baseline="30000" dirty="0">
                <a:ea typeface="Times New Roman" panose="02020603050405020304" pitchFamily="18" charset="0"/>
              </a:rPr>
              <a:t>ο</a:t>
            </a:r>
            <a:r>
              <a:rPr lang="el-GR" sz="2400" b="1" dirty="0">
                <a:ea typeface="Times New Roman" panose="02020603050405020304" pitchFamily="18" charset="0"/>
              </a:rPr>
              <a:t> ερευνητικό ερώτημα</a:t>
            </a:r>
            <a:endParaRPr lang="el-GR" sz="2400" b="1" dirty="0"/>
          </a:p>
        </p:txBody>
      </p:sp>
      <p:sp>
        <p:nvSpPr>
          <p:cNvPr id="11" name="Ορθογώνιο 10">
            <a:extLst>
              <a:ext uri="{FF2B5EF4-FFF2-40B4-BE49-F238E27FC236}">
                <a16:creationId xmlns:a16="http://schemas.microsoft.com/office/drawing/2014/main" id="{61076F88-7EFC-4319-A041-BD9D12845F46}"/>
              </a:ext>
            </a:extLst>
          </p:cNvPr>
          <p:cNvSpPr/>
          <p:nvPr/>
        </p:nvSpPr>
        <p:spPr>
          <a:xfrm>
            <a:off x="1243038" y="4639371"/>
            <a:ext cx="7466951" cy="1631216"/>
          </a:xfrm>
          <a:prstGeom prst="rect">
            <a:avLst/>
          </a:prstGeom>
        </p:spPr>
        <p:txBody>
          <a:bodyPr wrap="square">
            <a:spAutoFit/>
          </a:bodyPr>
          <a:lstStyle/>
          <a:p>
            <a:pPr algn="just">
              <a:spcAft>
                <a:spcPts val="600"/>
              </a:spcAft>
            </a:pPr>
            <a:r>
              <a:rPr lang="en-US" sz="2000" dirty="0">
                <a:cs typeface="Times New Roman" panose="02020603050405020304" pitchFamily="18" charset="0"/>
              </a:rPr>
              <a:t>T</a:t>
            </a:r>
            <a:r>
              <a:rPr lang="el-GR" sz="2000" dirty="0">
                <a:cs typeface="Times New Roman" panose="02020603050405020304" pitchFamily="18" charset="0"/>
              </a:rPr>
              <a:t>α αποτελέσματα έδειξαν ότι οι αρχικές απόψεις των επιμορφούμενων </a:t>
            </a:r>
            <a:r>
              <a:rPr lang="el-GR" sz="2000" b="1" dirty="0">
                <a:solidFill>
                  <a:schemeClr val="accent4">
                    <a:lumMod val="75000"/>
                  </a:schemeClr>
                </a:solidFill>
                <a:cs typeface="Times New Roman" panose="02020603050405020304" pitchFamily="18" charset="0"/>
              </a:rPr>
              <a:t>επηρεάστηκαν</a:t>
            </a:r>
            <a:r>
              <a:rPr lang="el-GR" sz="2000" dirty="0">
                <a:cs typeface="Times New Roman" panose="02020603050405020304" pitchFamily="18" charset="0"/>
              </a:rPr>
              <a:t> από τη συμμετοχή τους στην επιμόρφωση (</a:t>
            </a:r>
            <a:r>
              <a:rPr lang="en-US" sz="2000" dirty="0">
                <a:cs typeface="Times New Roman" panose="02020603050405020304" pitchFamily="18" charset="0"/>
              </a:rPr>
              <a:t>p</a:t>
            </a:r>
            <a:r>
              <a:rPr lang="el-GR" sz="2000" dirty="0">
                <a:cs typeface="Times New Roman" panose="02020603050405020304" pitchFamily="18" charset="0"/>
              </a:rPr>
              <a:t>&lt;0,05), </a:t>
            </a:r>
            <a:r>
              <a:rPr lang="el-GR" sz="2000" b="1" dirty="0">
                <a:solidFill>
                  <a:schemeClr val="accent4">
                    <a:lumMod val="75000"/>
                  </a:schemeClr>
                </a:solidFill>
                <a:cs typeface="Times New Roman" panose="02020603050405020304" pitchFamily="18" charset="0"/>
              </a:rPr>
              <a:t>ενισχύοντας θετικά </a:t>
            </a:r>
            <a:r>
              <a:rPr lang="el-GR" sz="2000" dirty="0">
                <a:cs typeface="Times New Roman" panose="02020603050405020304" pitchFamily="18" charset="0"/>
              </a:rPr>
              <a:t>τη δήλωσή τους ότι η Ενσυνειδητότητα μπορεί να συμβάλλει στη διαχείριση του στρες των εκπαιδευτικών και στην ενίσχυση του εκπαιδευτικού τους έργου.</a:t>
            </a:r>
            <a:endParaRPr lang="el-GR" sz="2000" b="1" dirty="0">
              <a:solidFill>
                <a:schemeClr val="accent4">
                  <a:lumMod val="75000"/>
                </a:schemeClr>
              </a:solidFill>
              <a:cs typeface="Times New Roman" panose="02020603050405020304" pitchFamily="18" charset="0"/>
            </a:endParaRPr>
          </a:p>
        </p:txBody>
      </p:sp>
      <p:sp>
        <p:nvSpPr>
          <p:cNvPr id="12" name="Ορθογώνιο: Στρογγύλεμα γωνιών 11">
            <a:extLst>
              <a:ext uri="{FF2B5EF4-FFF2-40B4-BE49-F238E27FC236}">
                <a16:creationId xmlns:a16="http://schemas.microsoft.com/office/drawing/2014/main" id="{43FB913F-CF2E-4D69-889F-144E0A1A47EB}"/>
              </a:ext>
            </a:extLst>
          </p:cNvPr>
          <p:cNvSpPr/>
          <p:nvPr/>
        </p:nvSpPr>
        <p:spPr>
          <a:xfrm>
            <a:off x="961736" y="4454230"/>
            <a:ext cx="7848872" cy="1981886"/>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835095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44022" y="579451"/>
            <a:ext cx="7776864" cy="576064"/>
          </a:xfrm>
        </p:spPr>
        <p:txBody>
          <a:bodyPr>
            <a:noAutofit/>
          </a:bodyPr>
          <a:lstStyle/>
          <a:p>
            <a:r>
              <a:rPr lang="el-GR" sz="3600" b="1" dirty="0"/>
              <a:t>Αποτελέσματα - Κύρια ευρήματα </a:t>
            </a:r>
            <a:r>
              <a:rPr lang="el-GR" sz="3200" b="1" dirty="0"/>
              <a:t>(2/4)</a:t>
            </a:r>
          </a:p>
        </p:txBody>
      </p:sp>
      <p:sp>
        <p:nvSpPr>
          <p:cNvPr id="3" name="Ορθογώνιο 2">
            <a:extLst>
              <a:ext uri="{FF2B5EF4-FFF2-40B4-BE49-F238E27FC236}">
                <a16:creationId xmlns:a16="http://schemas.microsoft.com/office/drawing/2014/main" id="{1AA32B6A-07E9-40CB-8B71-2D8D0E3AB07F}"/>
              </a:ext>
            </a:extLst>
          </p:cNvPr>
          <p:cNvSpPr/>
          <p:nvPr/>
        </p:nvSpPr>
        <p:spPr>
          <a:xfrm>
            <a:off x="899592" y="1311150"/>
            <a:ext cx="7776864" cy="461665"/>
          </a:xfrm>
          <a:prstGeom prst="rect">
            <a:avLst/>
          </a:prstGeom>
        </p:spPr>
        <p:txBody>
          <a:bodyPr wrap="square">
            <a:spAutoFit/>
          </a:bodyPr>
          <a:lstStyle/>
          <a:p>
            <a:r>
              <a:rPr lang="el-GR" dirty="0">
                <a:ea typeface="Times New Roman" panose="02020603050405020304" pitchFamily="18" charset="0"/>
              </a:rPr>
              <a:t> </a:t>
            </a:r>
            <a:r>
              <a:rPr lang="el-GR" sz="2400" b="1" dirty="0">
                <a:solidFill>
                  <a:schemeClr val="accent4">
                    <a:lumMod val="50000"/>
                  </a:schemeClr>
                </a:solidFill>
              </a:rPr>
              <a:t> Β΄ Φάση: Αξιολόγηση εκπαιδευτικού υλικού</a:t>
            </a:r>
          </a:p>
        </p:txBody>
      </p:sp>
      <p:sp>
        <p:nvSpPr>
          <p:cNvPr id="6" name="Ορθογώνιο 5">
            <a:extLst>
              <a:ext uri="{FF2B5EF4-FFF2-40B4-BE49-F238E27FC236}">
                <a16:creationId xmlns:a16="http://schemas.microsoft.com/office/drawing/2014/main" id="{69D70651-38A1-4965-9250-3039CD58464E}"/>
              </a:ext>
            </a:extLst>
          </p:cNvPr>
          <p:cNvSpPr/>
          <p:nvPr/>
        </p:nvSpPr>
        <p:spPr>
          <a:xfrm>
            <a:off x="1210483" y="2492897"/>
            <a:ext cx="7371105" cy="3785652"/>
          </a:xfrm>
          <a:prstGeom prst="rect">
            <a:avLst/>
          </a:prstGeom>
        </p:spPr>
        <p:txBody>
          <a:bodyPr wrap="square">
            <a:spAutoFit/>
          </a:bodyPr>
          <a:lstStyle/>
          <a:p>
            <a:pPr algn="ctr"/>
            <a:r>
              <a:rPr lang="el-GR" sz="2000" b="1" u="sng" dirty="0">
                <a:solidFill>
                  <a:schemeClr val="accent5">
                    <a:lumMod val="50000"/>
                  </a:schemeClr>
                </a:solidFill>
              </a:rPr>
              <a:t>Ενδιάμεσα ερωτηματολόγια</a:t>
            </a:r>
          </a:p>
          <a:p>
            <a:pPr algn="just"/>
            <a:endParaRPr lang="el-GR" sz="2000" b="1" dirty="0">
              <a:solidFill>
                <a:schemeClr val="accent4">
                  <a:lumMod val="50000"/>
                </a:schemeClr>
              </a:solidFill>
            </a:endParaRPr>
          </a:p>
          <a:p>
            <a:pPr algn="just"/>
            <a:r>
              <a:rPr lang="el-GR" sz="2000" dirty="0"/>
              <a:t>Το </a:t>
            </a:r>
            <a:r>
              <a:rPr lang="el-GR" sz="2000" b="1" dirty="0">
                <a:solidFill>
                  <a:schemeClr val="accent4">
                    <a:lumMod val="75000"/>
                  </a:schemeClr>
                </a:solidFill>
                <a:cs typeface="Times New Roman" panose="02020603050405020304" pitchFamily="18" charset="0"/>
              </a:rPr>
              <a:t>ενδιαφέρον</a:t>
            </a:r>
            <a:r>
              <a:rPr lang="el-GR" sz="2000" dirty="0"/>
              <a:t> των επιμορφούμενων διατηρήθηκε σε υψηλά επίπεδα καθ’ όλη τη διάρκεια της επιμόρφωσης, οι </a:t>
            </a:r>
            <a:r>
              <a:rPr lang="el-GR" sz="2000" b="1" dirty="0">
                <a:solidFill>
                  <a:schemeClr val="accent4">
                    <a:lumMod val="75000"/>
                  </a:schemeClr>
                </a:solidFill>
                <a:cs typeface="Times New Roman" panose="02020603050405020304" pitchFamily="18" charset="0"/>
              </a:rPr>
              <a:t>δραστηριότητες</a:t>
            </a:r>
            <a:r>
              <a:rPr lang="el-GR" sz="2000" dirty="0"/>
              <a:t> και οι </a:t>
            </a:r>
            <a:r>
              <a:rPr lang="el-GR" sz="2000" b="1" dirty="0">
                <a:solidFill>
                  <a:schemeClr val="accent4">
                    <a:lumMod val="75000"/>
                  </a:schemeClr>
                </a:solidFill>
                <a:cs typeface="Times New Roman" panose="02020603050405020304" pitchFamily="18" charset="0"/>
              </a:rPr>
              <a:t>βιωματικές ασκήσεις </a:t>
            </a:r>
            <a:r>
              <a:rPr lang="el-GR" sz="2000" dirty="0"/>
              <a:t>υπήρξαν πολύ βοηθητικές στην κατανόηση του διδακτικού αντικειμένου. </a:t>
            </a:r>
          </a:p>
          <a:p>
            <a:pPr algn="just"/>
            <a:endParaRPr lang="el-GR" sz="2000" dirty="0"/>
          </a:p>
          <a:p>
            <a:pPr algn="just"/>
            <a:r>
              <a:rPr lang="el-GR" sz="2000" dirty="0">
                <a:cs typeface="Times New Roman" panose="02020603050405020304" pitchFamily="18" charset="0"/>
              </a:rPr>
              <a:t>Τα</a:t>
            </a:r>
            <a:r>
              <a:rPr lang="el-GR" sz="2000" b="1" dirty="0">
                <a:solidFill>
                  <a:schemeClr val="accent4">
                    <a:lumMod val="75000"/>
                  </a:schemeClr>
                </a:solidFill>
                <a:cs typeface="Times New Roman" panose="02020603050405020304" pitchFamily="18" charset="0"/>
              </a:rPr>
              <a:t> προβλήματα</a:t>
            </a:r>
            <a:r>
              <a:rPr lang="el-GR" sz="2000" dirty="0"/>
              <a:t>  που καταγράφηκαν από τους επιμορφούμενους ήταν κάποια τεχνικά θέματα, που συνάντησαν,  αλλά και κάποιες δυσκολίες με τις βιωματικές ασκήσεις, ενώ </a:t>
            </a:r>
            <a:r>
              <a:rPr lang="el-GR" sz="2000" b="1" dirty="0">
                <a:solidFill>
                  <a:schemeClr val="accent4">
                    <a:lumMod val="75000"/>
                  </a:schemeClr>
                </a:solidFill>
                <a:cs typeface="Times New Roman" panose="02020603050405020304" pitchFamily="18" charset="0"/>
              </a:rPr>
              <a:t>πρότειναν</a:t>
            </a:r>
            <a:r>
              <a:rPr lang="el-GR" sz="2000" b="1" dirty="0">
                <a:solidFill>
                  <a:srgbClr val="931B1B"/>
                </a:solidFill>
              </a:rPr>
              <a:t> </a:t>
            </a:r>
            <a:r>
              <a:rPr lang="el-GR" sz="2000" dirty="0"/>
              <a:t>να</a:t>
            </a:r>
            <a:r>
              <a:rPr lang="el-GR" sz="2000" b="1" dirty="0">
                <a:solidFill>
                  <a:srgbClr val="931B1B"/>
                </a:solidFill>
              </a:rPr>
              <a:t> </a:t>
            </a:r>
            <a:r>
              <a:rPr lang="el-GR" sz="2000" dirty="0"/>
              <a:t>εμπλουτιστεί το ΕΥ με συνεντεύξεις, περισσότερα βίντεο, διαλέξεις, βιωματικές ασκήσεις και περισσότερη ελληνική βιβλιογραφία.</a:t>
            </a:r>
          </a:p>
        </p:txBody>
      </p:sp>
      <p:sp>
        <p:nvSpPr>
          <p:cNvPr id="7" name="Ορθογώνιο: Στρογγύλεμα γωνιών 6">
            <a:extLst>
              <a:ext uri="{FF2B5EF4-FFF2-40B4-BE49-F238E27FC236}">
                <a16:creationId xmlns:a16="http://schemas.microsoft.com/office/drawing/2014/main" id="{9C34599F-24E5-492A-BA4E-A7036615C7E9}"/>
              </a:ext>
            </a:extLst>
          </p:cNvPr>
          <p:cNvSpPr/>
          <p:nvPr/>
        </p:nvSpPr>
        <p:spPr>
          <a:xfrm>
            <a:off x="4932040" y="1887214"/>
            <a:ext cx="3312368" cy="461666"/>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b="1" dirty="0">
                <a:ea typeface="Times New Roman" panose="02020603050405020304" pitchFamily="18" charset="0"/>
              </a:rPr>
              <a:t>3</a:t>
            </a:r>
            <a:r>
              <a:rPr lang="el-GR" sz="2400" b="1" baseline="30000" dirty="0">
                <a:ea typeface="Times New Roman" panose="02020603050405020304" pitchFamily="18" charset="0"/>
              </a:rPr>
              <a:t>ο</a:t>
            </a:r>
            <a:r>
              <a:rPr lang="el-GR" sz="2400" b="1" dirty="0">
                <a:ea typeface="Times New Roman" panose="02020603050405020304" pitchFamily="18" charset="0"/>
              </a:rPr>
              <a:t> ερευνητικό ερώτημα</a:t>
            </a:r>
            <a:endParaRPr lang="el-GR" sz="2400" b="1" dirty="0"/>
          </a:p>
        </p:txBody>
      </p:sp>
      <p:sp>
        <p:nvSpPr>
          <p:cNvPr id="9" name="Ορθογώνιο: Στρογγύλεμα γωνιών 8">
            <a:extLst>
              <a:ext uri="{FF2B5EF4-FFF2-40B4-BE49-F238E27FC236}">
                <a16:creationId xmlns:a16="http://schemas.microsoft.com/office/drawing/2014/main" id="{0DCF41D6-B669-46CA-BD5F-514FF4A8EE52}"/>
              </a:ext>
            </a:extLst>
          </p:cNvPr>
          <p:cNvSpPr/>
          <p:nvPr/>
        </p:nvSpPr>
        <p:spPr>
          <a:xfrm>
            <a:off x="971600" y="2348881"/>
            <a:ext cx="7848872" cy="4073684"/>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4168895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animBg="1"/>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39518" y="579451"/>
            <a:ext cx="7776864" cy="576064"/>
          </a:xfrm>
        </p:spPr>
        <p:txBody>
          <a:bodyPr>
            <a:noAutofit/>
          </a:bodyPr>
          <a:lstStyle/>
          <a:p>
            <a:r>
              <a:rPr lang="el-GR" sz="3600" b="1" dirty="0"/>
              <a:t>Αποτελέσματα - Κύρια ευρήματα</a:t>
            </a:r>
            <a:r>
              <a:rPr lang="el-GR" sz="4000" b="1" dirty="0"/>
              <a:t> </a:t>
            </a:r>
            <a:r>
              <a:rPr lang="el-GR" sz="3200" b="1" dirty="0"/>
              <a:t>(3/4)</a:t>
            </a:r>
          </a:p>
        </p:txBody>
      </p:sp>
      <p:sp>
        <p:nvSpPr>
          <p:cNvPr id="6" name="Ορθογώνιο 5">
            <a:extLst>
              <a:ext uri="{FF2B5EF4-FFF2-40B4-BE49-F238E27FC236}">
                <a16:creationId xmlns:a16="http://schemas.microsoft.com/office/drawing/2014/main" id="{69D70651-38A1-4965-9250-3039CD58464E}"/>
              </a:ext>
            </a:extLst>
          </p:cNvPr>
          <p:cNvSpPr/>
          <p:nvPr/>
        </p:nvSpPr>
        <p:spPr>
          <a:xfrm>
            <a:off x="611560" y="1610410"/>
            <a:ext cx="8352928" cy="4970591"/>
          </a:xfrm>
          <a:prstGeom prst="rect">
            <a:avLst/>
          </a:prstGeom>
        </p:spPr>
        <p:txBody>
          <a:bodyPr wrap="square">
            <a:spAutoFit/>
          </a:bodyPr>
          <a:lstStyle/>
          <a:p>
            <a:r>
              <a:rPr lang="el-GR" sz="2000" b="1" u="sng" dirty="0">
                <a:solidFill>
                  <a:schemeClr val="accent5">
                    <a:lumMod val="50000"/>
                  </a:schemeClr>
                </a:solidFill>
              </a:rPr>
              <a:t>Τελικό ερωτηματολόγιο</a:t>
            </a:r>
            <a:endParaRPr lang="el-GR" sz="2000" dirty="0"/>
          </a:p>
          <a:p>
            <a:pPr algn="just">
              <a:lnSpc>
                <a:spcPct val="150000"/>
              </a:lnSpc>
            </a:pPr>
            <a:r>
              <a:rPr lang="el-GR" dirty="0"/>
              <a:t>Χαρακτηριστικά του εκπαιδευτικού υλικού:</a:t>
            </a:r>
          </a:p>
          <a:p>
            <a:pPr marL="342900" lvl="0" indent="-342900" algn="just">
              <a:buFont typeface="Wingdings" panose="05000000000000000000" pitchFamily="2" charset="2"/>
              <a:buChar char="ü"/>
            </a:pPr>
            <a:r>
              <a:rPr lang="el-GR" dirty="0"/>
              <a:t>Καθοδηγεί συστηματικά τον επιμορφούμενο στη μελέτη του.</a:t>
            </a:r>
          </a:p>
          <a:p>
            <a:pPr lvl="0" algn="just"/>
            <a:endParaRPr lang="el-GR" dirty="0"/>
          </a:p>
          <a:p>
            <a:pPr marL="342900" indent="-342900" algn="just">
              <a:buFont typeface="Wingdings" panose="05000000000000000000" pitchFamily="2" charset="2"/>
              <a:buChar char="ü"/>
            </a:pPr>
            <a:r>
              <a:rPr lang="el-GR" dirty="0"/>
              <a:t>Τα διδακτικά κείμενα του ΕΥ είναι </a:t>
            </a:r>
            <a:r>
              <a:rPr lang="el-GR" dirty="0">
                <a:cs typeface="Times New Roman" panose="02020603050405020304" pitchFamily="18" charset="0"/>
              </a:rPr>
              <a:t>κατανοητά. </a:t>
            </a:r>
          </a:p>
          <a:p>
            <a:pPr algn="just"/>
            <a:endParaRPr lang="el-GR" dirty="0">
              <a:solidFill>
                <a:schemeClr val="accent5">
                  <a:lumMod val="50000"/>
                </a:schemeClr>
              </a:solidFill>
              <a:cs typeface="Times New Roman" panose="02020603050405020304" pitchFamily="18" charset="0"/>
            </a:endParaRPr>
          </a:p>
          <a:p>
            <a:pPr marL="342900" indent="-342900" algn="just">
              <a:buFont typeface="Wingdings" panose="05000000000000000000" pitchFamily="2" charset="2"/>
              <a:buChar char="ü"/>
            </a:pPr>
            <a:r>
              <a:rPr lang="el-GR" dirty="0"/>
              <a:t>Καθοδηγεί τον επιμορφούμενο να ανακαλύπτει τη γνώση και την πληροφορία μέσα από διαδικασίες αυτομάθησης.</a:t>
            </a:r>
          </a:p>
          <a:p>
            <a:pPr algn="just"/>
            <a:endParaRPr lang="el-GR" dirty="0"/>
          </a:p>
          <a:p>
            <a:pPr marL="342900" indent="-342900" algn="just">
              <a:buFont typeface="Wingdings" panose="05000000000000000000" pitchFamily="2" charset="2"/>
              <a:buChar char="ü"/>
            </a:pPr>
            <a:r>
              <a:rPr lang="el-GR" dirty="0"/>
              <a:t>Προσελκύει το ενδιαφέρον του επιμορφούμενου να το μελετήσει, από αισθητικής άποψης.</a:t>
            </a:r>
          </a:p>
          <a:p>
            <a:pPr marL="342900" indent="-342900" algn="just">
              <a:buFont typeface="Wingdings" panose="05000000000000000000" pitchFamily="2" charset="2"/>
              <a:buChar char="ü"/>
            </a:pPr>
            <a:endParaRPr lang="el-GR" dirty="0"/>
          </a:p>
          <a:p>
            <a:pPr marL="342900" indent="-342900" algn="just">
              <a:buFont typeface="Wingdings" panose="05000000000000000000" pitchFamily="2" charset="2"/>
              <a:buChar char="ü"/>
            </a:pPr>
            <a:r>
              <a:rPr lang="el-GR" dirty="0"/>
              <a:t>Παρέχει τη δυνατότητα στον επιμορφούμενο να μελετήσει σε χώρο και χρόνο της επιλογής του.</a:t>
            </a:r>
          </a:p>
          <a:p>
            <a:pPr algn="just"/>
            <a:endParaRPr lang="el-GR" dirty="0"/>
          </a:p>
          <a:p>
            <a:pPr marL="342900" indent="-342900" algn="just">
              <a:buFont typeface="Wingdings" panose="05000000000000000000" pitchFamily="2" charset="2"/>
              <a:buChar char="ü"/>
            </a:pPr>
            <a:r>
              <a:rPr lang="el-GR" dirty="0"/>
              <a:t>Η αλληλεπίδραση των επιμορφούμενων με το ΕΥ είναι αποτελεσματική.</a:t>
            </a:r>
          </a:p>
          <a:p>
            <a:pPr marL="285750" indent="-285750">
              <a:buFont typeface="Arial" panose="020B0604020202020204" pitchFamily="34" charset="0"/>
              <a:buChar char="•"/>
            </a:pPr>
            <a:endParaRPr lang="el-GR" dirty="0"/>
          </a:p>
        </p:txBody>
      </p:sp>
      <p:sp>
        <p:nvSpPr>
          <p:cNvPr id="7" name="Ορθογώνιο: Στρογγύλεμα γωνιών 6">
            <a:extLst>
              <a:ext uri="{FF2B5EF4-FFF2-40B4-BE49-F238E27FC236}">
                <a16:creationId xmlns:a16="http://schemas.microsoft.com/office/drawing/2014/main" id="{9C34599F-24E5-492A-BA4E-A7036615C7E9}"/>
              </a:ext>
            </a:extLst>
          </p:cNvPr>
          <p:cNvSpPr/>
          <p:nvPr/>
        </p:nvSpPr>
        <p:spPr>
          <a:xfrm>
            <a:off x="5631413" y="1772816"/>
            <a:ext cx="3312368" cy="461666"/>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b="1" dirty="0">
                <a:ea typeface="Times New Roman" panose="02020603050405020304" pitchFamily="18" charset="0"/>
              </a:rPr>
              <a:t>3</a:t>
            </a:r>
            <a:r>
              <a:rPr lang="el-GR" sz="2400" b="1" baseline="30000" dirty="0">
                <a:ea typeface="Times New Roman" panose="02020603050405020304" pitchFamily="18" charset="0"/>
              </a:rPr>
              <a:t>ο</a:t>
            </a:r>
            <a:r>
              <a:rPr lang="el-GR" sz="2400" b="1" dirty="0">
                <a:ea typeface="Times New Roman" panose="02020603050405020304" pitchFamily="18" charset="0"/>
              </a:rPr>
              <a:t> ερευνητικό ερώτημα</a:t>
            </a:r>
            <a:endParaRPr lang="el-GR" sz="2400" b="1" dirty="0"/>
          </a:p>
        </p:txBody>
      </p:sp>
      <p:sp>
        <p:nvSpPr>
          <p:cNvPr id="4" name="Ορθογώνιο 3">
            <a:extLst>
              <a:ext uri="{FF2B5EF4-FFF2-40B4-BE49-F238E27FC236}">
                <a16:creationId xmlns:a16="http://schemas.microsoft.com/office/drawing/2014/main" id="{D9BAADBD-4F5D-4BAF-ADC1-F9AD45DF6114}"/>
              </a:ext>
            </a:extLst>
          </p:cNvPr>
          <p:cNvSpPr/>
          <p:nvPr/>
        </p:nvSpPr>
        <p:spPr>
          <a:xfrm>
            <a:off x="1043608" y="1188521"/>
            <a:ext cx="5839547" cy="461665"/>
          </a:xfrm>
          <a:prstGeom prst="rect">
            <a:avLst/>
          </a:prstGeom>
        </p:spPr>
        <p:txBody>
          <a:bodyPr wrap="none">
            <a:spAutoFit/>
          </a:bodyPr>
          <a:lstStyle/>
          <a:p>
            <a:r>
              <a:rPr lang="el-GR" sz="2400" b="1" dirty="0">
                <a:solidFill>
                  <a:schemeClr val="accent4">
                    <a:lumMod val="50000"/>
                  </a:schemeClr>
                </a:solidFill>
              </a:rPr>
              <a:t>Β΄ Φάση: Αξιολόγηση εκπαιδευτικού υλικού</a:t>
            </a:r>
          </a:p>
        </p:txBody>
      </p:sp>
      <p:sp>
        <p:nvSpPr>
          <p:cNvPr id="5" name="Ορθογώνιο 4">
            <a:extLst>
              <a:ext uri="{FF2B5EF4-FFF2-40B4-BE49-F238E27FC236}">
                <a16:creationId xmlns:a16="http://schemas.microsoft.com/office/drawing/2014/main" id="{D9820467-1F9F-4E7D-958C-DEAC7454AE70}"/>
              </a:ext>
            </a:extLst>
          </p:cNvPr>
          <p:cNvSpPr/>
          <p:nvPr/>
        </p:nvSpPr>
        <p:spPr>
          <a:xfrm>
            <a:off x="611560" y="1650186"/>
            <a:ext cx="8352928" cy="4803150"/>
          </a:xfrm>
          <a:prstGeom prst="rect">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4117346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4" grpId="0"/>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3856" y="498171"/>
            <a:ext cx="7776864" cy="576064"/>
          </a:xfrm>
        </p:spPr>
        <p:txBody>
          <a:bodyPr>
            <a:noAutofit/>
          </a:bodyPr>
          <a:lstStyle/>
          <a:p>
            <a:r>
              <a:rPr lang="el-GR" sz="3600" b="1" dirty="0"/>
              <a:t>Αποτελέσματα - Κύρια ευρήματα </a:t>
            </a:r>
            <a:r>
              <a:rPr lang="el-GR" sz="3200" b="1" dirty="0"/>
              <a:t>(4/4)</a:t>
            </a:r>
          </a:p>
        </p:txBody>
      </p:sp>
      <p:sp>
        <p:nvSpPr>
          <p:cNvPr id="6" name="Ορθογώνιο 5">
            <a:extLst>
              <a:ext uri="{FF2B5EF4-FFF2-40B4-BE49-F238E27FC236}">
                <a16:creationId xmlns:a16="http://schemas.microsoft.com/office/drawing/2014/main" id="{69D70651-38A1-4965-9250-3039CD58464E}"/>
              </a:ext>
            </a:extLst>
          </p:cNvPr>
          <p:cNvSpPr/>
          <p:nvPr/>
        </p:nvSpPr>
        <p:spPr>
          <a:xfrm>
            <a:off x="1129609" y="2357866"/>
            <a:ext cx="7371105" cy="1631216"/>
          </a:xfrm>
          <a:prstGeom prst="rect">
            <a:avLst/>
          </a:prstGeom>
        </p:spPr>
        <p:txBody>
          <a:bodyPr wrap="square">
            <a:spAutoFit/>
          </a:bodyPr>
          <a:lstStyle/>
          <a:p>
            <a:pPr algn="just"/>
            <a:r>
              <a:rPr lang="el-GR" sz="2000" dirty="0">
                <a:solidFill>
                  <a:schemeClr val="accent4">
                    <a:lumMod val="75000"/>
                  </a:schemeClr>
                </a:solidFill>
                <a:cs typeface="Times New Roman" panose="02020603050405020304" pitchFamily="18" charset="0"/>
              </a:rPr>
              <a:t>Επιμορφούμενος 1</a:t>
            </a:r>
            <a:r>
              <a:rPr lang="el-GR" sz="2000" dirty="0"/>
              <a:t>: </a:t>
            </a:r>
            <a:r>
              <a:rPr lang="el-GR" sz="2000" i="1" dirty="0"/>
              <a:t>Το εκπαιδευτικό υλικό προάγει την αυτόνομη μελέτη του από τον επιμορφούμενο, περιέχοντας ασκήσεις αυτοαξιολόγησης, βίντεο και πηγές τα οποία σε καθοδηγούν και σου επιλύουν κάθε απορία, χωρίς να έχεις ανάγκη συνεχούς επικοινωνίας και καθοδήγησης από τον επιμορφωτή</a:t>
            </a:r>
            <a:r>
              <a:rPr lang="el-GR" i="1" dirty="0"/>
              <a:t>.</a:t>
            </a:r>
            <a:endParaRPr lang="el-GR" i="1" dirty="0">
              <a:solidFill>
                <a:schemeClr val="accent5">
                  <a:lumMod val="50000"/>
                </a:schemeClr>
              </a:solidFill>
              <a:cs typeface="Times New Roman" panose="02020603050405020304" pitchFamily="18" charset="0"/>
            </a:endParaRPr>
          </a:p>
        </p:txBody>
      </p:sp>
      <p:sp>
        <p:nvSpPr>
          <p:cNvPr id="7" name="Ορθογώνιο: Στρογγύλεμα γωνιών 6">
            <a:extLst>
              <a:ext uri="{FF2B5EF4-FFF2-40B4-BE49-F238E27FC236}">
                <a16:creationId xmlns:a16="http://schemas.microsoft.com/office/drawing/2014/main" id="{9C34599F-24E5-492A-BA4E-A7036615C7E9}"/>
              </a:ext>
            </a:extLst>
          </p:cNvPr>
          <p:cNvSpPr/>
          <p:nvPr/>
        </p:nvSpPr>
        <p:spPr>
          <a:xfrm>
            <a:off x="5072288" y="1832688"/>
            <a:ext cx="3312368" cy="461665"/>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b="1" dirty="0">
                <a:ea typeface="Times New Roman" panose="02020603050405020304" pitchFamily="18" charset="0"/>
              </a:rPr>
              <a:t>3</a:t>
            </a:r>
            <a:r>
              <a:rPr lang="el-GR" sz="2400" b="1" baseline="30000" dirty="0">
                <a:ea typeface="Times New Roman" panose="02020603050405020304" pitchFamily="18" charset="0"/>
              </a:rPr>
              <a:t>ο</a:t>
            </a:r>
            <a:r>
              <a:rPr lang="el-GR" sz="2400" b="1" dirty="0">
                <a:ea typeface="Times New Roman" panose="02020603050405020304" pitchFamily="18" charset="0"/>
              </a:rPr>
              <a:t> ερευνητικό ερώτημα</a:t>
            </a:r>
            <a:endParaRPr lang="el-GR" sz="2400" b="1" dirty="0"/>
          </a:p>
        </p:txBody>
      </p:sp>
      <p:sp>
        <p:nvSpPr>
          <p:cNvPr id="9" name="Ορθογώνιο: Στρογγύλεμα γωνιών 8">
            <a:extLst>
              <a:ext uri="{FF2B5EF4-FFF2-40B4-BE49-F238E27FC236}">
                <a16:creationId xmlns:a16="http://schemas.microsoft.com/office/drawing/2014/main" id="{0DCF41D6-B669-46CA-BD5F-514FF4A8EE52}"/>
              </a:ext>
            </a:extLst>
          </p:cNvPr>
          <p:cNvSpPr/>
          <p:nvPr/>
        </p:nvSpPr>
        <p:spPr>
          <a:xfrm>
            <a:off x="857181" y="2315524"/>
            <a:ext cx="7848872" cy="1715901"/>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Ορθογώνιο 10">
            <a:extLst>
              <a:ext uri="{FF2B5EF4-FFF2-40B4-BE49-F238E27FC236}">
                <a16:creationId xmlns:a16="http://schemas.microsoft.com/office/drawing/2014/main" id="{61076F88-7EFC-4319-A041-BD9D12845F46}"/>
              </a:ext>
            </a:extLst>
          </p:cNvPr>
          <p:cNvSpPr/>
          <p:nvPr/>
        </p:nvSpPr>
        <p:spPr>
          <a:xfrm>
            <a:off x="1129609" y="4346067"/>
            <a:ext cx="7466951" cy="1631216"/>
          </a:xfrm>
          <a:prstGeom prst="rect">
            <a:avLst/>
          </a:prstGeom>
        </p:spPr>
        <p:txBody>
          <a:bodyPr wrap="square">
            <a:spAutoFit/>
          </a:bodyPr>
          <a:lstStyle/>
          <a:p>
            <a:pPr algn="just">
              <a:spcAft>
                <a:spcPts val="600"/>
              </a:spcAft>
            </a:pPr>
            <a:r>
              <a:rPr lang="el-GR" sz="2000" dirty="0">
                <a:solidFill>
                  <a:schemeClr val="accent4">
                    <a:lumMod val="75000"/>
                  </a:schemeClr>
                </a:solidFill>
                <a:cs typeface="Times New Roman" panose="02020603050405020304" pitchFamily="18" charset="0"/>
              </a:rPr>
              <a:t>Επιμορφούμενος 9</a:t>
            </a:r>
            <a:r>
              <a:rPr lang="el-GR" sz="2000" dirty="0"/>
              <a:t>: </a:t>
            </a:r>
            <a:r>
              <a:rPr lang="el-GR" sz="2000" i="1" dirty="0"/>
              <a:t>Τα θετικά στοιχεία είναι ότι η θεωρία και οποιαδήποτε επιστημονική ορολογία συνδυάζεται και τεκμηριώνεται με βιωματικά παραδείγματα ασκήσεων, βιντεοπαρουσιάσεις και προτάσεις/συμβουλές που μπορούν να εφαρμοστούν στην εκπαιδευτική διαδικασία. </a:t>
            </a:r>
            <a:endParaRPr lang="el-GR" sz="2000" b="1" i="1" dirty="0">
              <a:solidFill>
                <a:schemeClr val="accent4">
                  <a:lumMod val="75000"/>
                </a:schemeClr>
              </a:solidFill>
              <a:cs typeface="Times New Roman" panose="02020603050405020304" pitchFamily="18" charset="0"/>
            </a:endParaRPr>
          </a:p>
        </p:txBody>
      </p:sp>
      <p:sp>
        <p:nvSpPr>
          <p:cNvPr id="12" name="Ορθογώνιο: Στρογγύλεμα γωνιών 11">
            <a:extLst>
              <a:ext uri="{FF2B5EF4-FFF2-40B4-BE49-F238E27FC236}">
                <a16:creationId xmlns:a16="http://schemas.microsoft.com/office/drawing/2014/main" id="{43FB913F-CF2E-4D69-889F-144E0A1A47EB}"/>
              </a:ext>
            </a:extLst>
          </p:cNvPr>
          <p:cNvSpPr/>
          <p:nvPr/>
        </p:nvSpPr>
        <p:spPr>
          <a:xfrm>
            <a:off x="857182" y="4221088"/>
            <a:ext cx="7848872" cy="2016224"/>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Ορθογώνιο 12">
            <a:extLst>
              <a:ext uri="{FF2B5EF4-FFF2-40B4-BE49-F238E27FC236}">
                <a16:creationId xmlns:a16="http://schemas.microsoft.com/office/drawing/2014/main" id="{4455B244-2DF0-43A8-9928-3D59712063FA}"/>
              </a:ext>
            </a:extLst>
          </p:cNvPr>
          <p:cNvSpPr/>
          <p:nvPr/>
        </p:nvSpPr>
        <p:spPr>
          <a:xfrm>
            <a:off x="1043608" y="1188521"/>
            <a:ext cx="5839547" cy="461665"/>
          </a:xfrm>
          <a:prstGeom prst="rect">
            <a:avLst/>
          </a:prstGeom>
        </p:spPr>
        <p:txBody>
          <a:bodyPr wrap="none">
            <a:spAutoFit/>
          </a:bodyPr>
          <a:lstStyle/>
          <a:p>
            <a:r>
              <a:rPr lang="el-GR" sz="2400" b="1" dirty="0">
                <a:solidFill>
                  <a:schemeClr val="accent4">
                    <a:lumMod val="50000"/>
                  </a:schemeClr>
                </a:solidFill>
              </a:rPr>
              <a:t>Β΄ Φάση: Αξιολόγηση εκπαιδευτικού υλικού</a:t>
            </a:r>
          </a:p>
        </p:txBody>
      </p:sp>
    </p:spTree>
    <p:extLst>
      <p:ext uri="{BB962C8B-B14F-4D97-AF65-F5344CB8AC3E}">
        <p14:creationId xmlns:p14="http://schemas.microsoft.com/office/powerpoint/2010/main" val="3631120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2" grpId="0" animBg="1"/>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3856" y="498171"/>
            <a:ext cx="7776864" cy="576064"/>
          </a:xfrm>
        </p:spPr>
        <p:txBody>
          <a:bodyPr>
            <a:noAutofit/>
          </a:bodyPr>
          <a:lstStyle/>
          <a:p>
            <a:r>
              <a:rPr lang="el-GR" sz="3600" b="1" dirty="0"/>
              <a:t>Συμπεράσματα </a:t>
            </a:r>
            <a:r>
              <a:rPr lang="el-GR" sz="3200" b="1" dirty="0"/>
              <a:t>(1/3)</a:t>
            </a:r>
          </a:p>
        </p:txBody>
      </p:sp>
      <p:sp>
        <p:nvSpPr>
          <p:cNvPr id="6" name="Ορθογώνιο 5">
            <a:extLst>
              <a:ext uri="{FF2B5EF4-FFF2-40B4-BE49-F238E27FC236}">
                <a16:creationId xmlns:a16="http://schemas.microsoft.com/office/drawing/2014/main" id="{69D70651-38A1-4965-9250-3039CD58464E}"/>
              </a:ext>
            </a:extLst>
          </p:cNvPr>
          <p:cNvSpPr/>
          <p:nvPr/>
        </p:nvSpPr>
        <p:spPr>
          <a:xfrm>
            <a:off x="1064313" y="1894152"/>
            <a:ext cx="7560840" cy="2246769"/>
          </a:xfrm>
          <a:prstGeom prst="rect">
            <a:avLst/>
          </a:prstGeom>
        </p:spPr>
        <p:txBody>
          <a:bodyPr wrap="square">
            <a:spAutoFit/>
          </a:bodyPr>
          <a:lstStyle/>
          <a:p>
            <a:pPr algn="just"/>
            <a:r>
              <a:rPr lang="el-GR" sz="2000" dirty="0"/>
              <a:t>Οι εξ αποστάσεως επιμορφώσεις μπορούν να καλύψουν τις ανάγκες επιμόρφωσης των εκπαιδευτικών</a:t>
            </a:r>
            <a:r>
              <a:rPr lang="en-US" sz="2000" dirty="0"/>
              <a:t>.</a:t>
            </a:r>
          </a:p>
          <a:p>
            <a:pPr marL="342900" indent="-342900" algn="just">
              <a:buFont typeface="Wingdings" panose="05000000000000000000" pitchFamily="2" charset="2"/>
              <a:buChar char="ü"/>
            </a:pPr>
            <a:r>
              <a:rPr lang="el-GR" sz="2000" dirty="0"/>
              <a:t> Οι θετικές απόψεις και στάσεις των εκπαιδευτικών απέναντι στις εξ αποστάσεως επιμορφώσεις επιβεβαιώνονται και από τα</a:t>
            </a:r>
            <a:r>
              <a:rPr lang="en-US" sz="2000" dirty="0"/>
              <a:t> </a:t>
            </a:r>
            <a:r>
              <a:rPr lang="el-GR" sz="2000" dirty="0"/>
              <a:t>αποτελέσματα άλλων ερευνών (Μουζάκης, Μπουρλετίδης, Μαγκλογιάννης &amp; Μπουρλετίδης, 2009· Οικονόμου, 2017)</a:t>
            </a:r>
            <a:r>
              <a:rPr lang="en-US" sz="2000" dirty="0"/>
              <a:t>.</a:t>
            </a:r>
            <a:r>
              <a:rPr lang="el-GR" sz="2000" dirty="0"/>
              <a:t> </a:t>
            </a:r>
          </a:p>
          <a:p>
            <a:pPr marL="342900" indent="-342900" algn="just">
              <a:buFont typeface="Wingdings" panose="05000000000000000000" pitchFamily="2" charset="2"/>
              <a:buChar char="ü"/>
            </a:pPr>
            <a:endParaRPr lang="el-GR" sz="2000" dirty="0">
              <a:solidFill>
                <a:schemeClr val="accent5">
                  <a:lumMod val="50000"/>
                </a:schemeClr>
              </a:solidFill>
              <a:cs typeface="Times New Roman" panose="02020603050405020304" pitchFamily="18" charset="0"/>
            </a:endParaRPr>
          </a:p>
        </p:txBody>
      </p:sp>
      <p:sp>
        <p:nvSpPr>
          <p:cNvPr id="7" name="Ορθογώνιο: Στρογγύλεμα γωνιών 6">
            <a:extLst>
              <a:ext uri="{FF2B5EF4-FFF2-40B4-BE49-F238E27FC236}">
                <a16:creationId xmlns:a16="http://schemas.microsoft.com/office/drawing/2014/main" id="{9C34599F-24E5-492A-BA4E-A7036615C7E9}"/>
              </a:ext>
            </a:extLst>
          </p:cNvPr>
          <p:cNvSpPr/>
          <p:nvPr/>
        </p:nvSpPr>
        <p:spPr>
          <a:xfrm>
            <a:off x="1057404" y="1313349"/>
            <a:ext cx="3312368" cy="493073"/>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b="1" dirty="0">
                <a:ea typeface="Times New Roman" panose="02020603050405020304" pitchFamily="18" charset="0"/>
              </a:rPr>
              <a:t>1</a:t>
            </a:r>
            <a:r>
              <a:rPr lang="el-GR" sz="2400" b="1" baseline="30000" dirty="0">
                <a:ea typeface="Times New Roman" panose="02020603050405020304" pitchFamily="18" charset="0"/>
              </a:rPr>
              <a:t>ο</a:t>
            </a:r>
            <a:r>
              <a:rPr lang="el-GR" sz="2400" b="1" dirty="0">
                <a:ea typeface="Times New Roman" panose="02020603050405020304" pitchFamily="18" charset="0"/>
              </a:rPr>
              <a:t> ερευνητικό ερώτημα</a:t>
            </a:r>
            <a:endParaRPr lang="el-GR" sz="2400" b="1" dirty="0"/>
          </a:p>
        </p:txBody>
      </p:sp>
      <p:sp>
        <p:nvSpPr>
          <p:cNvPr id="9" name="Ορθογώνιο: Στρογγύλεμα γωνιών 8">
            <a:extLst>
              <a:ext uri="{FF2B5EF4-FFF2-40B4-BE49-F238E27FC236}">
                <a16:creationId xmlns:a16="http://schemas.microsoft.com/office/drawing/2014/main" id="{0DCF41D6-B669-46CA-BD5F-514FF4A8EE52}"/>
              </a:ext>
            </a:extLst>
          </p:cNvPr>
          <p:cNvSpPr/>
          <p:nvPr/>
        </p:nvSpPr>
        <p:spPr>
          <a:xfrm>
            <a:off x="755572" y="1800173"/>
            <a:ext cx="8136905" cy="1988867"/>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Ορθογώνιο 3">
            <a:extLst>
              <a:ext uri="{FF2B5EF4-FFF2-40B4-BE49-F238E27FC236}">
                <a16:creationId xmlns:a16="http://schemas.microsoft.com/office/drawing/2014/main" id="{F96B9E78-42E0-4115-A1ED-4E69D1B5AE71}"/>
              </a:ext>
            </a:extLst>
          </p:cNvPr>
          <p:cNvSpPr/>
          <p:nvPr/>
        </p:nvSpPr>
        <p:spPr>
          <a:xfrm>
            <a:off x="1064313" y="4435750"/>
            <a:ext cx="7560840" cy="1938992"/>
          </a:xfrm>
          <a:prstGeom prst="rect">
            <a:avLst/>
          </a:prstGeom>
        </p:spPr>
        <p:txBody>
          <a:bodyPr wrap="square">
            <a:spAutoFit/>
          </a:bodyPr>
          <a:lstStyle/>
          <a:p>
            <a:pPr algn="just"/>
            <a:r>
              <a:rPr lang="el-GR" sz="2000" dirty="0"/>
              <a:t>Η Ενσυνειδητότητα μπορεί να συμβάλλει στη διαχείριση του στρες των εκπαιδευτικών και στην ενίσχυση του εκπαιδευτικού τους έργου. </a:t>
            </a:r>
          </a:p>
          <a:p>
            <a:pPr algn="just"/>
            <a:endParaRPr lang="el-GR" sz="2000" dirty="0"/>
          </a:p>
          <a:p>
            <a:pPr marL="342900" indent="-342900" algn="just">
              <a:buFont typeface="Wingdings" panose="05000000000000000000" pitchFamily="2" charset="2"/>
              <a:buChar char="ü"/>
            </a:pPr>
            <a:r>
              <a:rPr lang="el-GR" sz="2000" dirty="0"/>
              <a:t>Συμπέρασμα, που ενισχύεται από τα αποτελέσματα διεθνών ερευνών (Beshai et al, 2016; </a:t>
            </a:r>
            <a:r>
              <a:rPr lang="en-US" sz="2000" dirty="0"/>
              <a:t>Emerson et al</a:t>
            </a:r>
            <a:r>
              <a:rPr lang="el-GR" sz="2000" dirty="0"/>
              <a:t>., 2017; </a:t>
            </a:r>
            <a:r>
              <a:rPr lang="en-US" sz="2000" dirty="0"/>
              <a:t>Franco et al</a:t>
            </a:r>
            <a:r>
              <a:rPr lang="el-GR" sz="2000" dirty="0"/>
              <a:t>,</a:t>
            </a:r>
            <a:r>
              <a:rPr lang="en-US" sz="2000" dirty="0"/>
              <a:t> </a:t>
            </a:r>
            <a:r>
              <a:rPr lang="el-GR" sz="2000" dirty="0"/>
              <a:t>2010; </a:t>
            </a:r>
            <a:r>
              <a:rPr lang="en-US" sz="2000" dirty="0"/>
              <a:t>Jennings</a:t>
            </a:r>
            <a:r>
              <a:rPr lang="el-GR" sz="2000" dirty="0"/>
              <a:t>, 2013; </a:t>
            </a:r>
            <a:r>
              <a:rPr lang="en-US" sz="2000" dirty="0"/>
              <a:t>Roeser et al</a:t>
            </a:r>
            <a:r>
              <a:rPr lang="el-GR" sz="2000" dirty="0"/>
              <a:t>, 2013). </a:t>
            </a:r>
            <a:endParaRPr lang="el-GR" sz="2000" dirty="0">
              <a:solidFill>
                <a:schemeClr val="accent5">
                  <a:lumMod val="50000"/>
                </a:schemeClr>
              </a:solidFill>
              <a:cs typeface="Times New Roman" panose="02020603050405020304" pitchFamily="18" charset="0"/>
            </a:endParaRPr>
          </a:p>
        </p:txBody>
      </p:sp>
      <p:sp>
        <p:nvSpPr>
          <p:cNvPr id="13" name="Ορθογώνιο: Στρογγύλεμα γωνιών 12">
            <a:extLst>
              <a:ext uri="{FF2B5EF4-FFF2-40B4-BE49-F238E27FC236}">
                <a16:creationId xmlns:a16="http://schemas.microsoft.com/office/drawing/2014/main" id="{338C9A05-2791-4FDF-8DDE-09ADF8841425}"/>
              </a:ext>
            </a:extLst>
          </p:cNvPr>
          <p:cNvSpPr/>
          <p:nvPr/>
        </p:nvSpPr>
        <p:spPr>
          <a:xfrm>
            <a:off x="755573" y="4328165"/>
            <a:ext cx="8136905" cy="2046577"/>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Ορθογώνιο: Στρογγύλεμα γωνιών 13">
            <a:extLst>
              <a:ext uri="{FF2B5EF4-FFF2-40B4-BE49-F238E27FC236}">
                <a16:creationId xmlns:a16="http://schemas.microsoft.com/office/drawing/2014/main" id="{16DCDD82-2A19-4FAD-8537-516D13128F3B}"/>
              </a:ext>
            </a:extLst>
          </p:cNvPr>
          <p:cNvSpPr/>
          <p:nvPr/>
        </p:nvSpPr>
        <p:spPr>
          <a:xfrm>
            <a:off x="1064313" y="3844675"/>
            <a:ext cx="3312368" cy="493073"/>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b="1" dirty="0">
                <a:ea typeface="Times New Roman" panose="02020603050405020304" pitchFamily="18" charset="0"/>
              </a:rPr>
              <a:t>2</a:t>
            </a:r>
            <a:r>
              <a:rPr lang="el-GR" sz="2400" b="1" baseline="30000" dirty="0">
                <a:ea typeface="Times New Roman" panose="02020603050405020304" pitchFamily="18" charset="0"/>
              </a:rPr>
              <a:t>ο</a:t>
            </a:r>
            <a:r>
              <a:rPr lang="el-GR" sz="2400" b="1" dirty="0">
                <a:ea typeface="Times New Roman" panose="02020603050405020304" pitchFamily="18" charset="0"/>
              </a:rPr>
              <a:t> ερευνητικό ερώτημα</a:t>
            </a:r>
            <a:endParaRPr lang="el-GR" sz="2400" b="1" dirty="0"/>
          </a:p>
        </p:txBody>
      </p:sp>
    </p:spTree>
    <p:extLst>
      <p:ext uri="{BB962C8B-B14F-4D97-AF65-F5344CB8AC3E}">
        <p14:creationId xmlns:p14="http://schemas.microsoft.com/office/powerpoint/2010/main" val="960557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3" grpId="0" animBg="1"/>
      <p:bldP spid="1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3856" y="498171"/>
            <a:ext cx="7776864" cy="576064"/>
          </a:xfrm>
        </p:spPr>
        <p:txBody>
          <a:bodyPr>
            <a:noAutofit/>
          </a:bodyPr>
          <a:lstStyle/>
          <a:p>
            <a:r>
              <a:rPr lang="el-GR" sz="3600" b="1" dirty="0"/>
              <a:t>Συμπεράσματα </a:t>
            </a:r>
            <a:r>
              <a:rPr lang="el-GR" sz="3200" b="1" dirty="0"/>
              <a:t>(</a:t>
            </a:r>
            <a:r>
              <a:rPr lang="en-US" sz="3200" b="1" dirty="0"/>
              <a:t>2</a:t>
            </a:r>
            <a:r>
              <a:rPr lang="el-GR" sz="3200" b="1" dirty="0"/>
              <a:t>/3)</a:t>
            </a:r>
          </a:p>
        </p:txBody>
      </p:sp>
      <p:sp>
        <p:nvSpPr>
          <p:cNvPr id="7" name="Ορθογώνιο: Στρογγύλεμα γωνιών 6">
            <a:extLst>
              <a:ext uri="{FF2B5EF4-FFF2-40B4-BE49-F238E27FC236}">
                <a16:creationId xmlns:a16="http://schemas.microsoft.com/office/drawing/2014/main" id="{9C34599F-24E5-492A-BA4E-A7036615C7E9}"/>
              </a:ext>
            </a:extLst>
          </p:cNvPr>
          <p:cNvSpPr/>
          <p:nvPr/>
        </p:nvSpPr>
        <p:spPr>
          <a:xfrm>
            <a:off x="1403648" y="1268761"/>
            <a:ext cx="3312368" cy="626878"/>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b="1" dirty="0">
                <a:ea typeface="Times New Roman" panose="02020603050405020304" pitchFamily="18" charset="0"/>
              </a:rPr>
              <a:t>3</a:t>
            </a:r>
            <a:r>
              <a:rPr lang="el-GR" sz="2400" b="1" baseline="30000" dirty="0">
                <a:ea typeface="Times New Roman" panose="02020603050405020304" pitchFamily="18" charset="0"/>
              </a:rPr>
              <a:t>ο</a:t>
            </a:r>
            <a:r>
              <a:rPr lang="el-GR" sz="2400" b="1" dirty="0">
                <a:ea typeface="Times New Roman" panose="02020603050405020304" pitchFamily="18" charset="0"/>
              </a:rPr>
              <a:t> ερευνητικό ερώτημα</a:t>
            </a:r>
            <a:endParaRPr lang="el-GR" sz="2400" b="1" dirty="0"/>
          </a:p>
        </p:txBody>
      </p:sp>
      <p:sp>
        <p:nvSpPr>
          <p:cNvPr id="9" name="Ορθογώνιο: Στρογγύλεμα γωνιών 8">
            <a:extLst>
              <a:ext uri="{FF2B5EF4-FFF2-40B4-BE49-F238E27FC236}">
                <a16:creationId xmlns:a16="http://schemas.microsoft.com/office/drawing/2014/main" id="{0DCF41D6-B669-46CA-BD5F-514FF4A8EE52}"/>
              </a:ext>
            </a:extLst>
          </p:cNvPr>
          <p:cNvSpPr/>
          <p:nvPr/>
        </p:nvSpPr>
        <p:spPr>
          <a:xfrm>
            <a:off x="755575" y="1895639"/>
            <a:ext cx="8136904" cy="4464190"/>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Ορθογώνιο 2">
            <a:extLst>
              <a:ext uri="{FF2B5EF4-FFF2-40B4-BE49-F238E27FC236}">
                <a16:creationId xmlns:a16="http://schemas.microsoft.com/office/drawing/2014/main" id="{28DA0112-86DA-4F02-88B9-1C638E6F9CBA}"/>
              </a:ext>
            </a:extLst>
          </p:cNvPr>
          <p:cNvSpPr/>
          <p:nvPr/>
        </p:nvSpPr>
        <p:spPr>
          <a:xfrm>
            <a:off x="899591" y="1895639"/>
            <a:ext cx="7848872" cy="4832092"/>
          </a:xfrm>
          <a:prstGeom prst="rect">
            <a:avLst/>
          </a:prstGeom>
        </p:spPr>
        <p:txBody>
          <a:bodyPr wrap="square">
            <a:spAutoFit/>
          </a:bodyPr>
          <a:lstStyle/>
          <a:p>
            <a:pPr algn="ctr"/>
            <a:r>
              <a:rPr lang="el-GR" sz="2400" b="1" u="sng" dirty="0">
                <a:solidFill>
                  <a:schemeClr val="accent4">
                    <a:lumMod val="50000"/>
                  </a:schemeClr>
                </a:solidFill>
              </a:rPr>
              <a:t>Χαρακτηριστικά εκπαιδευτικού υλικού</a:t>
            </a:r>
          </a:p>
          <a:p>
            <a:endParaRPr lang="el-GR" sz="2400" b="1" u="sng" dirty="0">
              <a:solidFill>
                <a:schemeClr val="accent4">
                  <a:lumMod val="50000"/>
                </a:schemeClr>
              </a:solidFill>
            </a:endParaRPr>
          </a:p>
          <a:p>
            <a:pPr marL="342900" indent="-342900" algn="just">
              <a:buFont typeface="Symbol" panose="05050102010706020507" pitchFamily="18" charset="2"/>
              <a:buChar char=""/>
            </a:pPr>
            <a:r>
              <a:rPr lang="el-GR" sz="2000" dirty="0"/>
              <a:t>Τα διδακτικά κείμενα του ΕΥ, υποστηρίζονται επαρκώς και συμπληρώνονται από </a:t>
            </a:r>
            <a:r>
              <a:rPr lang="el-GR" sz="2000" b="1" dirty="0">
                <a:solidFill>
                  <a:schemeClr val="accent4">
                    <a:lumMod val="75000"/>
                  </a:schemeClr>
                </a:solidFill>
              </a:rPr>
              <a:t>προκείμενα, </a:t>
            </a:r>
            <a:r>
              <a:rPr lang="el-GR" sz="2000" b="1" dirty="0">
                <a:solidFill>
                  <a:schemeClr val="accent4">
                    <a:lumMod val="75000"/>
                  </a:schemeClr>
                </a:solidFill>
                <a:ea typeface="Calibri" panose="020F0502020204030204" pitchFamily="34" charset="0"/>
                <a:cs typeface="Times New Roman" panose="02020603050405020304" pitchFamily="18" charset="0"/>
              </a:rPr>
              <a:t>μετακείμενα, διακείμενα, επικείμενα, παρακείμενα, περικείμενα, πολυκείμενα και πολυαντικείμενα</a:t>
            </a:r>
            <a:r>
              <a:rPr lang="el-GR" sz="2000" dirty="0">
                <a:ea typeface="Calibri" panose="020F0502020204030204" pitchFamily="34" charset="0"/>
                <a:cs typeface="Times New Roman" panose="02020603050405020304" pitchFamily="18" charset="0"/>
              </a:rPr>
              <a:t>, τ</a:t>
            </a:r>
            <a:r>
              <a:rPr lang="el-GR" sz="2000" dirty="0"/>
              <a:t>α βασικά στοιχεία που περιέχει ένα ποιοτικό ΕΥ, που έχει δημιουργηθεί για την εξΑΕ, σύμφωνα με τη μεθοδολογία West και Λιοναράκη (2001). </a:t>
            </a:r>
          </a:p>
          <a:p>
            <a:pPr marL="342900" indent="-342900" algn="just">
              <a:buFont typeface="Symbol" panose="05050102010706020507" pitchFamily="18" charset="2"/>
              <a:buChar char=""/>
            </a:pPr>
            <a:endParaRPr lang="el-GR" sz="2000" dirty="0"/>
          </a:p>
          <a:p>
            <a:pPr marL="342900" indent="-342900" algn="just">
              <a:buFont typeface="Symbol" panose="05050102010706020507" pitchFamily="18" charset="2"/>
              <a:buChar char=""/>
            </a:pPr>
            <a:r>
              <a:rPr lang="el-GR" sz="2000" dirty="0"/>
              <a:t>Η </a:t>
            </a:r>
            <a:r>
              <a:rPr lang="el-GR" sz="2000" b="1" dirty="0">
                <a:solidFill>
                  <a:schemeClr val="accent4">
                    <a:lumMod val="75000"/>
                  </a:schemeClr>
                </a:solidFill>
                <a:cs typeface="Times New Roman" panose="02020603050405020304" pitchFamily="18" charset="0"/>
              </a:rPr>
              <a:t>αλληλεπίδραση</a:t>
            </a:r>
            <a:r>
              <a:rPr lang="el-GR" sz="2000" dirty="0"/>
              <a:t> των επιμορφούμενων με το ΕΥ είναι </a:t>
            </a:r>
            <a:r>
              <a:rPr lang="el-GR" sz="2000" b="1" dirty="0">
                <a:solidFill>
                  <a:schemeClr val="accent4">
                    <a:lumMod val="75000"/>
                  </a:schemeClr>
                </a:solidFill>
                <a:cs typeface="Times New Roman" panose="02020603050405020304" pitchFamily="18" charset="0"/>
              </a:rPr>
              <a:t>αποτελεσματική</a:t>
            </a:r>
            <a:r>
              <a:rPr lang="el-GR" sz="2000" dirty="0"/>
              <a:t>, καθώς δίνει τη δυνατότητα στους επιμορφούμενους να πετύχουν τα προσδοκώμενα μαθησιακά αποτελέσματα και να εφαρμόσουν στην </a:t>
            </a:r>
            <a:r>
              <a:rPr lang="el-GR" sz="2000" b="1" dirty="0">
                <a:solidFill>
                  <a:schemeClr val="accent4">
                    <a:lumMod val="75000"/>
                  </a:schemeClr>
                </a:solidFill>
                <a:cs typeface="Times New Roman" panose="02020603050405020304" pitchFamily="18" charset="0"/>
              </a:rPr>
              <a:t>πράξη</a:t>
            </a:r>
            <a:r>
              <a:rPr lang="el-GR" sz="2000" dirty="0"/>
              <a:t> όσα μαθαίνουν (Adec,2003, όπ. αναφ. στο Αναστασιάδης &amp; Κωτσίδης, 2017</a:t>
            </a:r>
            <a:r>
              <a:rPr lang="en-US" sz="2000" dirty="0"/>
              <a:t>).</a:t>
            </a:r>
            <a:endParaRPr lang="el-GR" sz="2000" dirty="0"/>
          </a:p>
          <a:p>
            <a:pPr marL="342900" lvl="0" indent="-342900" algn="just">
              <a:spcAft>
                <a:spcPts val="0"/>
              </a:spcAft>
              <a:buFont typeface="Symbol" panose="05050102010706020507" pitchFamily="18" charset="2"/>
              <a:buChar char=""/>
            </a:pPr>
            <a:endParaRPr lang="el-GR" sz="2000" dirty="0"/>
          </a:p>
        </p:txBody>
      </p:sp>
    </p:spTree>
    <p:extLst>
      <p:ext uri="{BB962C8B-B14F-4D97-AF65-F5344CB8AC3E}">
        <p14:creationId xmlns:p14="http://schemas.microsoft.com/office/powerpoint/2010/main" val="3512723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3856" y="498171"/>
            <a:ext cx="7776864" cy="576064"/>
          </a:xfrm>
        </p:spPr>
        <p:txBody>
          <a:bodyPr>
            <a:noAutofit/>
          </a:bodyPr>
          <a:lstStyle/>
          <a:p>
            <a:r>
              <a:rPr lang="el-GR" sz="3600" b="1" dirty="0"/>
              <a:t>Συμπεράσματα </a:t>
            </a:r>
            <a:r>
              <a:rPr lang="el-GR" sz="3200" b="1" dirty="0"/>
              <a:t>(3/3)</a:t>
            </a:r>
          </a:p>
        </p:txBody>
      </p:sp>
      <p:sp>
        <p:nvSpPr>
          <p:cNvPr id="7" name="Ορθογώνιο: Στρογγύλεμα γωνιών 6">
            <a:extLst>
              <a:ext uri="{FF2B5EF4-FFF2-40B4-BE49-F238E27FC236}">
                <a16:creationId xmlns:a16="http://schemas.microsoft.com/office/drawing/2014/main" id="{9C34599F-24E5-492A-BA4E-A7036615C7E9}"/>
              </a:ext>
            </a:extLst>
          </p:cNvPr>
          <p:cNvSpPr/>
          <p:nvPr/>
        </p:nvSpPr>
        <p:spPr>
          <a:xfrm>
            <a:off x="1403648" y="1268761"/>
            <a:ext cx="3312368" cy="504055"/>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b="1" dirty="0">
                <a:ea typeface="Times New Roman" panose="02020603050405020304" pitchFamily="18" charset="0"/>
              </a:rPr>
              <a:t>3</a:t>
            </a:r>
            <a:r>
              <a:rPr lang="el-GR" sz="2400" b="1" baseline="30000" dirty="0">
                <a:ea typeface="Times New Roman" panose="02020603050405020304" pitchFamily="18" charset="0"/>
              </a:rPr>
              <a:t>ο</a:t>
            </a:r>
            <a:r>
              <a:rPr lang="el-GR" sz="2400" b="1" dirty="0">
                <a:ea typeface="Times New Roman" panose="02020603050405020304" pitchFamily="18" charset="0"/>
              </a:rPr>
              <a:t> ερευνητικό ερώτημα</a:t>
            </a:r>
            <a:endParaRPr lang="el-GR" sz="2400" b="1" dirty="0"/>
          </a:p>
        </p:txBody>
      </p:sp>
      <p:sp>
        <p:nvSpPr>
          <p:cNvPr id="9" name="Ορθογώνιο: Στρογγύλεμα γωνιών 8">
            <a:extLst>
              <a:ext uri="{FF2B5EF4-FFF2-40B4-BE49-F238E27FC236}">
                <a16:creationId xmlns:a16="http://schemas.microsoft.com/office/drawing/2014/main" id="{0DCF41D6-B669-46CA-BD5F-514FF4A8EE52}"/>
              </a:ext>
            </a:extLst>
          </p:cNvPr>
          <p:cNvSpPr/>
          <p:nvPr/>
        </p:nvSpPr>
        <p:spPr>
          <a:xfrm>
            <a:off x="755575" y="1772816"/>
            <a:ext cx="8136904" cy="4680520"/>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Ορθογώνιο 2">
            <a:extLst>
              <a:ext uri="{FF2B5EF4-FFF2-40B4-BE49-F238E27FC236}">
                <a16:creationId xmlns:a16="http://schemas.microsoft.com/office/drawing/2014/main" id="{28DA0112-86DA-4F02-88B9-1C638E6F9CBA}"/>
              </a:ext>
            </a:extLst>
          </p:cNvPr>
          <p:cNvSpPr/>
          <p:nvPr/>
        </p:nvSpPr>
        <p:spPr>
          <a:xfrm>
            <a:off x="1043606" y="1841242"/>
            <a:ext cx="7560841" cy="5016758"/>
          </a:xfrm>
          <a:prstGeom prst="rect">
            <a:avLst/>
          </a:prstGeom>
        </p:spPr>
        <p:txBody>
          <a:bodyPr wrap="square">
            <a:spAutoFit/>
          </a:bodyPr>
          <a:lstStyle/>
          <a:p>
            <a:pPr marL="285750" indent="-285750" algn="just">
              <a:buFont typeface="Arial" panose="020B0604020202020204" pitchFamily="34" charset="0"/>
              <a:buChar char="•"/>
            </a:pPr>
            <a:r>
              <a:rPr lang="el-GR" sz="2000" dirty="0"/>
              <a:t> Χαρακτηρίζεται από τη </a:t>
            </a:r>
            <a:r>
              <a:rPr lang="el-GR" sz="2000" b="1" dirty="0">
                <a:solidFill>
                  <a:schemeClr val="accent4">
                    <a:lumMod val="75000"/>
                  </a:schemeClr>
                </a:solidFill>
                <a:cs typeface="Times New Roman" panose="02020603050405020304" pitchFamily="18" charset="0"/>
              </a:rPr>
              <a:t>βιωματική του προσέγγιση</a:t>
            </a:r>
            <a:r>
              <a:rPr lang="el-GR" sz="2000" dirty="0"/>
              <a:t>, συνδυάζοντας τη μάθηση μέσα από την πράξη (Adec,2003, όπ. αναφ. στο Αναστασιάδης &amp; Κωτσίδης, 2017).</a:t>
            </a:r>
          </a:p>
          <a:p>
            <a:pPr algn="just"/>
            <a:endParaRPr lang="el-GR" sz="2000" dirty="0"/>
          </a:p>
          <a:p>
            <a:pPr marL="285750" lvl="0" indent="-285750" algn="just">
              <a:buFont typeface="Arial" panose="020B0604020202020204" pitchFamily="34" charset="0"/>
              <a:buChar char="•"/>
            </a:pPr>
            <a:r>
              <a:rPr lang="el-GR" sz="2000" dirty="0"/>
              <a:t>Το ΕΥ </a:t>
            </a:r>
            <a:r>
              <a:rPr lang="el-GR" sz="2000" b="1" dirty="0">
                <a:solidFill>
                  <a:schemeClr val="accent4">
                    <a:lumMod val="75000"/>
                  </a:schemeClr>
                </a:solidFill>
                <a:cs typeface="Times New Roman" panose="02020603050405020304" pitchFamily="18" charset="0"/>
              </a:rPr>
              <a:t>καθοδηγεί</a:t>
            </a:r>
            <a:r>
              <a:rPr lang="el-GR" sz="2000" dirty="0"/>
              <a:t> συστηματικά τον επιμορφούμενο στη μελέτη του. </a:t>
            </a:r>
            <a:r>
              <a:rPr lang="el-GR" sz="2000" b="1" dirty="0">
                <a:solidFill>
                  <a:schemeClr val="accent4">
                    <a:lumMod val="75000"/>
                  </a:schemeClr>
                </a:solidFill>
                <a:cs typeface="Times New Roman" panose="02020603050405020304" pitchFamily="18" charset="0"/>
              </a:rPr>
              <a:t>Εμψυχώνει </a:t>
            </a:r>
            <a:r>
              <a:rPr lang="el-GR" sz="2000" dirty="0"/>
              <a:t>τον επιμορφούμενο να συνεχίσει και ανταποκρίνεται στις </a:t>
            </a:r>
            <a:r>
              <a:rPr lang="el-GR" sz="2000" b="1" dirty="0">
                <a:solidFill>
                  <a:schemeClr val="accent4">
                    <a:lumMod val="75000"/>
                  </a:schemeClr>
                </a:solidFill>
                <a:cs typeface="Times New Roman" panose="02020603050405020304" pitchFamily="18" charset="0"/>
              </a:rPr>
              <a:t>ανάγκες </a:t>
            </a:r>
            <a:r>
              <a:rPr lang="el-GR" sz="2000" dirty="0"/>
              <a:t>και </a:t>
            </a:r>
            <a:r>
              <a:rPr lang="el-GR" sz="2000" b="1" dirty="0">
                <a:solidFill>
                  <a:schemeClr val="accent4">
                    <a:lumMod val="75000"/>
                  </a:schemeClr>
                </a:solidFill>
                <a:cs typeface="Times New Roman" panose="02020603050405020304" pitchFamily="18" charset="0"/>
              </a:rPr>
              <a:t>προσδοκίες</a:t>
            </a:r>
            <a:r>
              <a:rPr lang="el-GR" sz="2000" dirty="0"/>
              <a:t> του (Κόκκος, 2005).</a:t>
            </a:r>
          </a:p>
          <a:p>
            <a:pPr marL="285750" lvl="0" indent="-285750" algn="just">
              <a:buFont typeface="Arial" panose="020B0604020202020204" pitchFamily="34" charset="0"/>
              <a:buChar char="•"/>
            </a:pPr>
            <a:endParaRPr lang="el-GR" sz="2000" dirty="0"/>
          </a:p>
          <a:p>
            <a:pPr marL="285750" indent="-285750" algn="just">
              <a:buFont typeface="Arial" panose="020B0604020202020204" pitchFamily="34" charset="0"/>
              <a:buChar char="•"/>
            </a:pPr>
            <a:r>
              <a:rPr lang="el-GR" sz="2000" dirty="0"/>
              <a:t>Το ΕΥ παρέχει τη δυνατότητα στον επιμορφούμενο να καθορίσει ο ίδιος τον </a:t>
            </a:r>
            <a:r>
              <a:rPr lang="el-GR" sz="2000" b="1" dirty="0">
                <a:solidFill>
                  <a:schemeClr val="accent4">
                    <a:lumMod val="75000"/>
                  </a:schemeClr>
                </a:solidFill>
                <a:cs typeface="Times New Roman" panose="02020603050405020304" pitchFamily="18" charset="0"/>
              </a:rPr>
              <a:t>ρυθμό της μελέτης του </a:t>
            </a:r>
            <a:r>
              <a:rPr lang="el-GR" sz="2000" dirty="0">
                <a:cs typeface="Times New Roman" panose="02020603050405020304" pitchFamily="18" charset="0"/>
              </a:rPr>
              <a:t>και</a:t>
            </a:r>
            <a:r>
              <a:rPr lang="el-GR" sz="2000" dirty="0"/>
              <a:t> να μελετήσει σε </a:t>
            </a:r>
            <a:r>
              <a:rPr lang="el-GR" sz="2000" b="1" dirty="0">
                <a:solidFill>
                  <a:schemeClr val="accent4">
                    <a:lumMod val="75000"/>
                  </a:schemeClr>
                </a:solidFill>
                <a:cs typeface="Times New Roman" panose="02020603050405020304" pitchFamily="18" charset="0"/>
              </a:rPr>
              <a:t>χώρο</a:t>
            </a:r>
            <a:r>
              <a:rPr lang="el-GR" sz="2000" dirty="0"/>
              <a:t> και </a:t>
            </a:r>
            <a:r>
              <a:rPr lang="el-GR" sz="2000" b="1" dirty="0">
                <a:solidFill>
                  <a:schemeClr val="accent4">
                    <a:lumMod val="75000"/>
                  </a:schemeClr>
                </a:solidFill>
                <a:cs typeface="Times New Roman" panose="02020603050405020304" pitchFamily="18" charset="0"/>
              </a:rPr>
              <a:t>χρόνο</a:t>
            </a:r>
            <a:r>
              <a:rPr lang="el-GR" sz="2000" dirty="0"/>
              <a:t> της επιλογής του (Κόκκος, 2005). </a:t>
            </a:r>
          </a:p>
          <a:p>
            <a:pPr marL="285750" indent="-285750" algn="just">
              <a:buFont typeface="Arial" panose="020B0604020202020204" pitchFamily="34" charset="0"/>
              <a:buChar char="•"/>
            </a:pPr>
            <a:endParaRPr lang="el-GR" sz="2000" dirty="0"/>
          </a:p>
          <a:p>
            <a:pPr marL="285750" indent="-285750" algn="just">
              <a:buFont typeface="Arial" panose="020B0604020202020204" pitchFamily="34" charset="0"/>
              <a:buChar char="•"/>
            </a:pPr>
            <a:r>
              <a:rPr lang="el-GR" sz="2000" dirty="0"/>
              <a:t>Το ΕΥ βοηθά τον επιμορφούμενο να ανακαλύπτει τη γνώση και την πληροφορία μέσα από </a:t>
            </a:r>
            <a:r>
              <a:rPr lang="el-GR" sz="2000" b="1" dirty="0">
                <a:solidFill>
                  <a:schemeClr val="accent4">
                    <a:lumMod val="75000"/>
                  </a:schemeClr>
                </a:solidFill>
                <a:cs typeface="Times New Roman" panose="02020603050405020304" pitchFamily="18" charset="0"/>
              </a:rPr>
              <a:t>διαδικασίες αυτομάθησης </a:t>
            </a:r>
            <a:r>
              <a:rPr lang="el-GR" sz="2000" dirty="0"/>
              <a:t>(Σπανακά &amp; Λιοναράκης, 2017).</a:t>
            </a:r>
          </a:p>
          <a:p>
            <a:pPr marL="285750" lvl="0" indent="-285750" algn="just">
              <a:buFont typeface="Arial" panose="020B0604020202020204" pitchFamily="34" charset="0"/>
              <a:buChar char="•"/>
            </a:pPr>
            <a:endParaRPr lang="el-GR" sz="2000" dirty="0"/>
          </a:p>
        </p:txBody>
      </p:sp>
    </p:spTree>
    <p:extLst>
      <p:ext uri="{BB962C8B-B14F-4D97-AF65-F5344CB8AC3E}">
        <p14:creationId xmlns:p14="http://schemas.microsoft.com/office/powerpoint/2010/main" val="2034678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b="1" dirty="0"/>
              <a:t>Σκοπός</a:t>
            </a:r>
          </a:p>
        </p:txBody>
      </p:sp>
      <p:graphicFrame>
        <p:nvGraphicFramePr>
          <p:cNvPr id="15" name="Διάγραμμα 14">
            <a:extLst>
              <a:ext uri="{FF2B5EF4-FFF2-40B4-BE49-F238E27FC236}">
                <a16:creationId xmlns:a16="http://schemas.microsoft.com/office/drawing/2014/main" id="{7A8C3F43-42D6-4EF2-B1F8-827C07090E46}"/>
              </a:ext>
            </a:extLst>
          </p:cNvPr>
          <p:cNvGraphicFramePr/>
          <p:nvPr>
            <p:extLst>
              <p:ext uri="{D42A27DB-BD31-4B8C-83A1-F6EECF244321}">
                <p14:modId xmlns:p14="http://schemas.microsoft.com/office/powerpoint/2010/main" val="2619565578"/>
              </p:ext>
            </p:extLst>
          </p:nvPr>
        </p:nvGraphicFramePr>
        <p:xfrm>
          <a:off x="971600" y="1314332"/>
          <a:ext cx="7776864" cy="49229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2648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5" grpId="0">
        <p:bldAsOne/>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3856" y="498171"/>
            <a:ext cx="7776864" cy="576064"/>
          </a:xfrm>
        </p:spPr>
        <p:txBody>
          <a:bodyPr>
            <a:noAutofit/>
          </a:bodyPr>
          <a:lstStyle/>
          <a:p>
            <a:r>
              <a:rPr lang="el-GR" sz="3600" b="1" dirty="0"/>
              <a:t>Περιορισμοί της έρευνας</a:t>
            </a:r>
            <a:endParaRPr lang="el-GR" sz="4000" b="1" dirty="0"/>
          </a:p>
        </p:txBody>
      </p:sp>
      <p:sp>
        <p:nvSpPr>
          <p:cNvPr id="4" name="Ορθογώνιο 3">
            <a:extLst>
              <a:ext uri="{FF2B5EF4-FFF2-40B4-BE49-F238E27FC236}">
                <a16:creationId xmlns:a16="http://schemas.microsoft.com/office/drawing/2014/main" id="{B1CDA414-89AD-4215-AFD0-502748E172FD}"/>
              </a:ext>
            </a:extLst>
          </p:cNvPr>
          <p:cNvSpPr/>
          <p:nvPr/>
        </p:nvSpPr>
        <p:spPr>
          <a:xfrm>
            <a:off x="1294242" y="2885164"/>
            <a:ext cx="7068813" cy="1569660"/>
          </a:xfrm>
          <a:prstGeom prst="rect">
            <a:avLst/>
          </a:prstGeom>
        </p:spPr>
        <p:txBody>
          <a:bodyPr wrap="square">
            <a:spAutoFit/>
          </a:bodyPr>
          <a:lstStyle/>
          <a:p>
            <a:pPr algn="just"/>
            <a:r>
              <a:rPr lang="el-GR" sz="2400" dirty="0"/>
              <a:t>Η στατιστική ανάλυση και η μέθοδος της ανάλυσης περιεχομένου, που ακολουθήθηκε, δεν δίνει δικαίωμα γενίκευσης των αποτελεσμάτων</a:t>
            </a:r>
            <a:r>
              <a:rPr lang="en-US" sz="2400" dirty="0"/>
              <a:t>, </a:t>
            </a:r>
            <a:r>
              <a:rPr lang="el-GR" sz="2400" dirty="0"/>
              <a:t>καθώς</a:t>
            </a:r>
            <a:r>
              <a:rPr lang="en-US" sz="2400" dirty="0"/>
              <a:t> </a:t>
            </a:r>
            <a:r>
              <a:rPr lang="el-GR" sz="2400" b="1" dirty="0">
                <a:solidFill>
                  <a:schemeClr val="accent4">
                    <a:lumMod val="50000"/>
                  </a:schemeClr>
                </a:solidFill>
              </a:rPr>
              <a:t>το δείγμα της έρευνας ήταν μικρό</a:t>
            </a:r>
            <a:r>
              <a:rPr lang="el-GR" sz="2400" dirty="0"/>
              <a:t>. </a:t>
            </a:r>
          </a:p>
        </p:txBody>
      </p:sp>
      <p:sp>
        <p:nvSpPr>
          <p:cNvPr id="8" name="Ορθογώνιο: Στρογγύλεμα γωνιών 7">
            <a:extLst>
              <a:ext uri="{FF2B5EF4-FFF2-40B4-BE49-F238E27FC236}">
                <a16:creationId xmlns:a16="http://schemas.microsoft.com/office/drawing/2014/main" id="{E3F0D6B7-F911-4F4A-8FF0-AD96A1560914}"/>
              </a:ext>
            </a:extLst>
          </p:cNvPr>
          <p:cNvSpPr/>
          <p:nvPr/>
        </p:nvSpPr>
        <p:spPr>
          <a:xfrm>
            <a:off x="1156241" y="2564904"/>
            <a:ext cx="7344816" cy="2088232"/>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Ορθογώνιο: Στρογγύλεμα γωνιών 9">
            <a:extLst>
              <a:ext uri="{FF2B5EF4-FFF2-40B4-BE49-F238E27FC236}">
                <a16:creationId xmlns:a16="http://schemas.microsoft.com/office/drawing/2014/main" id="{72DA5B21-7DD8-4694-AFD1-9205CDCBB4F5}"/>
              </a:ext>
            </a:extLst>
          </p:cNvPr>
          <p:cNvSpPr/>
          <p:nvPr/>
        </p:nvSpPr>
        <p:spPr>
          <a:xfrm>
            <a:off x="1333789" y="2062191"/>
            <a:ext cx="3528392" cy="502335"/>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b="1" dirty="0">
                <a:ea typeface="Times New Roman" panose="02020603050405020304" pitchFamily="18" charset="0"/>
              </a:rPr>
              <a:t> Περιορισμοί της έρευνας</a:t>
            </a:r>
            <a:endParaRPr lang="el-GR" sz="2400" b="1" dirty="0"/>
          </a:p>
        </p:txBody>
      </p:sp>
    </p:spTree>
    <p:extLst>
      <p:ext uri="{BB962C8B-B14F-4D97-AF65-F5344CB8AC3E}">
        <p14:creationId xmlns:p14="http://schemas.microsoft.com/office/powerpoint/2010/main" val="408108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60225" y="548680"/>
            <a:ext cx="7776864" cy="576064"/>
          </a:xfrm>
        </p:spPr>
        <p:txBody>
          <a:bodyPr>
            <a:noAutofit/>
          </a:bodyPr>
          <a:lstStyle/>
          <a:p>
            <a:r>
              <a:rPr lang="el-GR" sz="3600" b="1" dirty="0"/>
              <a:t>Πρακτικές επιπτώσεις -Προτάσεις</a:t>
            </a:r>
            <a:endParaRPr lang="el-GR" sz="4000" b="1" dirty="0"/>
          </a:p>
        </p:txBody>
      </p:sp>
      <p:sp>
        <p:nvSpPr>
          <p:cNvPr id="5" name="Ορθογώνιο: Στρογγύλεμα γωνιών 4">
            <a:extLst>
              <a:ext uri="{FF2B5EF4-FFF2-40B4-BE49-F238E27FC236}">
                <a16:creationId xmlns:a16="http://schemas.microsoft.com/office/drawing/2014/main" id="{D4BF388D-F7E8-4097-8CE1-8E80CA82012A}"/>
              </a:ext>
            </a:extLst>
          </p:cNvPr>
          <p:cNvSpPr/>
          <p:nvPr/>
        </p:nvSpPr>
        <p:spPr>
          <a:xfrm>
            <a:off x="611560" y="1341744"/>
            <a:ext cx="8280918" cy="5091069"/>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Ορθογώνιο 2">
            <a:extLst>
              <a:ext uri="{FF2B5EF4-FFF2-40B4-BE49-F238E27FC236}">
                <a16:creationId xmlns:a16="http://schemas.microsoft.com/office/drawing/2014/main" id="{813D9D9F-D154-44F6-8C24-2C6ED59AEE44}"/>
              </a:ext>
            </a:extLst>
          </p:cNvPr>
          <p:cNvSpPr/>
          <p:nvPr/>
        </p:nvSpPr>
        <p:spPr>
          <a:xfrm>
            <a:off x="971600" y="1351368"/>
            <a:ext cx="7704856" cy="5866350"/>
          </a:xfrm>
          <a:prstGeom prst="rect">
            <a:avLst/>
          </a:prstGeom>
        </p:spPr>
        <p:txBody>
          <a:bodyPr wrap="square">
            <a:spAutoFit/>
          </a:bodyPr>
          <a:lstStyle/>
          <a:p>
            <a:pPr marL="285750" indent="-285750" algn="just">
              <a:lnSpc>
                <a:spcPct val="150000"/>
              </a:lnSpc>
              <a:spcAft>
                <a:spcPts val="0"/>
              </a:spcAft>
              <a:buFont typeface="Wingdings" panose="05000000000000000000" pitchFamily="2" charset="2"/>
              <a:buChar char="ü"/>
            </a:pPr>
            <a:r>
              <a:rPr lang="el-GR" dirty="0"/>
              <a:t>Εκτίμησή μας είναι ότι το ΕΥ μπορεί να αποτελέσει ένα </a:t>
            </a:r>
            <a:r>
              <a:rPr lang="el-GR" b="1" dirty="0">
                <a:solidFill>
                  <a:schemeClr val="accent4">
                    <a:lumMod val="75000"/>
                  </a:schemeClr>
                </a:solidFill>
              </a:rPr>
              <a:t>χρήσιμο εργαλείο </a:t>
            </a:r>
            <a:r>
              <a:rPr lang="el-GR" dirty="0"/>
              <a:t>για τη διαχείριση του στρες μέσω της Ενσυνειδητότητας και την ενίσχυση του διδακτικού έργου των εκπαιδευτικών.</a:t>
            </a:r>
          </a:p>
          <a:p>
            <a:pPr marL="285750" indent="-285750" algn="just">
              <a:lnSpc>
                <a:spcPct val="150000"/>
              </a:lnSpc>
              <a:spcAft>
                <a:spcPts val="0"/>
              </a:spcAft>
              <a:buFont typeface="Wingdings" panose="05000000000000000000" pitchFamily="2" charset="2"/>
              <a:buChar char="ü"/>
            </a:pPr>
            <a:endParaRPr lang="el-GR" dirty="0"/>
          </a:p>
          <a:p>
            <a:pPr marL="285750" indent="-285750" algn="just">
              <a:lnSpc>
                <a:spcPct val="150000"/>
              </a:lnSpc>
              <a:spcAft>
                <a:spcPts val="0"/>
              </a:spcAft>
              <a:buFont typeface="Wingdings" panose="05000000000000000000" pitchFamily="2" charset="2"/>
              <a:buChar char="ü"/>
            </a:pPr>
            <a:r>
              <a:rPr lang="el-GR" dirty="0"/>
              <a:t>Η παρούσα μελέτη θα μπορούσε να αποτελέσει </a:t>
            </a:r>
            <a:r>
              <a:rPr lang="el-GR" b="1" dirty="0">
                <a:solidFill>
                  <a:schemeClr val="accent4">
                    <a:lumMod val="75000"/>
                  </a:schemeClr>
                </a:solidFill>
              </a:rPr>
              <a:t>έναυσμα </a:t>
            </a:r>
            <a:r>
              <a:rPr lang="el-GR" dirty="0"/>
              <a:t>για περαιτέρω έρευνες για την εξ αποστάσεως επιμόρφωση των εκπαιδευτικών για το θέμα της ενσυνειδητότητας. </a:t>
            </a:r>
          </a:p>
          <a:p>
            <a:pPr algn="just">
              <a:lnSpc>
                <a:spcPct val="150000"/>
              </a:lnSpc>
              <a:spcAft>
                <a:spcPts val="0"/>
              </a:spcAft>
            </a:pPr>
            <a:endParaRPr lang="el-GR" dirty="0"/>
          </a:p>
          <a:p>
            <a:pPr marL="285750" indent="-285750" algn="just">
              <a:lnSpc>
                <a:spcPct val="150000"/>
              </a:lnSpc>
              <a:spcAft>
                <a:spcPts val="0"/>
              </a:spcAft>
              <a:buFont typeface="Wingdings" panose="05000000000000000000" pitchFamily="2" charset="2"/>
              <a:buChar char="ü"/>
            </a:pPr>
            <a:r>
              <a:rPr lang="el-GR" dirty="0"/>
              <a:t>Το ΕΥ θα μπορούσε να εμπλουτιστεί αλλά και να προεκταθεί με περισσότερες ενότητες και να εφαρμοστεί στα πλαίσια ενός </a:t>
            </a:r>
            <a:r>
              <a:rPr lang="el-GR" b="1" dirty="0">
                <a:solidFill>
                  <a:schemeClr val="accent4">
                    <a:lumMod val="75000"/>
                  </a:schemeClr>
                </a:solidFill>
              </a:rPr>
              <a:t>δομημένου εκπαιδευτικού  προγράμματος κοινωνικής και συναισθηματικής αγωγής </a:t>
            </a:r>
            <a:r>
              <a:rPr lang="el-GR" dirty="0"/>
              <a:t>στα σχολεία πρωτοβάθμιας εκπαίδευσης μιας ευρύτερης περιοχής.</a:t>
            </a:r>
          </a:p>
          <a:p>
            <a:pPr algn="just">
              <a:lnSpc>
                <a:spcPct val="150000"/>
              </a:lnSpc>
              <a:spcAft>
                <a:spcPts val="0"/>
              </a:spcAft>
            </a:pPr>
            <a:endParaRPr lang="el-GR" dirty="0"/>
          </a:p>
          <a:p>
            <a:pPr marL="285750" indent="-285750" algn="just">
              <a:lnSpc>
                <a:spcPct val="150000"/>
              </a:lnSpc>
              <a:spcAft>
                <a:spcPts val="0"/>
              </a:spcAft>
              <a:buFont typeface="Wingdings" panose="05000000000000000000" pitchFamily="2" charset="2"/>
              <a:buChar char="ü"/>
            </a:pPr>
            <a:endParaRPr lang="el-GR"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4983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477641" y="2852936"/>
            <a:ext cx="7632848" cy="584775"/>
          </a:xfrm>
          <a:prstGeom prst="rect">
            <a:avLst/>
          </a:prstGeom>
        </p:spPr>
        <p:txBody>
          <a:bodyPr wrap="square">
            <a:spAutoFit/>
          </a:bodyPr>
          <a:lstStyle/>
          <a:p>
            <a:r>
              <a:rPr lang="el-GR" sz="3200" dirty="0"/>
              <a:t>Σας ευχαριστώ για την προσοχή σας</a:t>
            </a:r>
          </a:p>
        </p:txBody>
      </p:sp>
    </p:spTree>
    <p:extLst>
      <p:ext uri="{BB962C8B-B14F-4D97-AF65-F5344CB8AC3E}">
        <p14:creationId xmlns:p14="http://schemas.microsoft.com/office/powerpoint/2010/main" val="1026120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60225" y="548680"/>
            <a:ext cx="7776864" cy="576064"/>
          </a:xfrm>
        </p:spPr>
        <p:txBody>
          <a:bodyPr>
            <a:noAutofit/>
          </a:bodyPr>
          <a:lstStyle/>
          <a:p>
            <a:r>
              <a:rPr lang="el-GR" sz="3600" dirty="0"/>
              <a:t>Βιβλιογραφικές αναφορές</a:t>
            </a:r>
            <a:endParaRPr lang="el-GR" sz="4000" dirty="0"/>
          </a:p>
        </p:txBody>
      </p:sp>
      <p:sp>
        <p:nvSpPr>
          <p:cNvPr id="5" name="Ορθογώνιο: Στρογγύλεμα γωνιών 4">
            <a:extLst>
              <a:ext uri="{FF2B5EF4-FFF2-40B4-BE49-F238E27FC236}">
                <a16:creationId xmlns:a16="http://schemas.microsoft.com/office/drawing/2014/main" id="{D4BF388D-F7E8-4097-8CE1-8E80CA82012A}"/>
              </a:ext>
            </a:extLst>
          </p:cNvPr>
          <p:cNvSpPr/>
          <p:nvPr/>
        </p:nvSpPr>
        <p:spPr>
          <a:xfrm>
            <a:off x="611560" y="1268760"/>
            <a:ext cx="8352928" cy="5164053"/>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Ορθογώνιο 5">
            <a:extLst>
              <a:ext uri="{FF2B5EF4-FFF2-40B4-BE49-F238E27FC236}">
                <a16:creationId xmlns:a16="http://schemas.microsoft.com/office/drawing/2014/main" id="{896A0FD7-DC30-40E3-9CDC-6D0001998CF6}"/>
              </a:ext>
            </a:extLst>
          </p:cNvPr>
          <p:cNvSpPr/>
          <p:nvPr/>
        </p:nvSpPr>
        <p:spPr>
          <a:xfrm>
            <a:off x="1043608" y="1484784"/>
            <a:ext cx="7704856" cy="5849935"/>
          </a:xfrm>
          <a:prstGeom prst="rect">
            <a:avLst/>
          </a:prstGeom>
        </p:spPr>
        <p:txBody>
          <a:bodyPr wrap="square">
            <a:spAutoFit/>
          </a:bodyPr>
          <a:lstStyle/>
          <a:p>
            <a:pPr marL="457200" indent="-457200" algn="just">
              <a:spcAft>
                <a:spcPts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Beshai, S., McAlpine, L.,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Weare</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K., &amp;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Kuyken</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K. (2016). A non-</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randomised</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feasibility trial assessing the efficacy of a mindfulness-based intervention for teachers to reduce stress and improve well-being. </a:t>
            </a:r>
            <a:r>
              <a:rPr lang="en-US" sz="1400" i="1" dirty="0">
                <a:latin typeface="Times New Roman" panose="02020603050405020304" pitchFamily="18" charset="0"/>
                <a:ea typeface="Times New Roman" panose="02020603050405020304" pitchFamily="18" charset="0"/>
                <a:cs typeface="Times New Roman" panose="02020603050405020304" pitchFamily="18" charset="0"/>
              </a:rPr>
              <a:t>Mindfulness, 7</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198–208.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doi</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10.1007/s12671-015-0436-1</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a:t>
            </a:r>
            <a:r>
              <a:rPr lang="en-US" sz="1400" dirty="0">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CrossRef</a:t>
            </a:r>
            <a:r>
              <a:rPr lang="en-US" sz="1400" dirty="0">
                <a:latin typeface="Times New Roman" panose="02020603050405020304" pitchFamily="18"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Google Scholar</a:t>
            </a:r>
            <a:endParaRPr lang="el-GR" sz="1400" dirty="0">
              <a:latin typeface="Calibri" panose="020F0502020204030204" pitchFamily="34" charset="0"/>
              <a:ea typeface="Times New Roman" panose="02020603050405020304" pitchFamily="18" charset="0"/>
              <a:cs typeface="Times New Roman" panose="02020603050405020304" pitchFamily="18" charset="0"/>
            </a:endParaRPr>
          </a:p>
          <a:p>
            <a:pPr marL="180340" indent="-180340" algn="just">
              <a:spcAft>
                <a:spcPts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Emerson,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L.M.,Leyland</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 Hudson, K.,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Rowse</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G., Hanley, P. &amp; Hugh-Jones, S. (2017). Teaching Mindfulness to Teachers: a Systematic Review and Narrative Synthesis. </a:t>
            </a:r>
            <a:r>
              <a:rPr lang="en-US" sz="1400" i="1" dirty="0">
                <a:latin typeface="Times New Roman" panose="02020603050405020304" pitchFamily="18" charset="0"/>
                <a:ea typeface="Times New Roman" panose="02020603050405020304" pitchFamily="18" charset="0"/>
                <a:cs typeface="Times New Roman" panose="02020603050405020304" pitchFamily="18" charset="0"/>
              </a:rPr>
              <a:t>Mindfulness, 8</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(5), 1136-1149.</a:t>
            </a:r>
            <a:endParaRPr lang="el-GR" sz="1400" dirty="0">
              <a:latin typeface="Calibri" panose="020F0502020204030204" pitchFamily="34" charset="0"/>
              <a:ea typeface="Times New Roman" panose="02020603050405020304" pitchFamily="18" charset="0"/>
              <a:cs typeface="Times New Roman" panose="02020603050405020304" pitchFamily="18" charset="0"/>
            </a:endParaRPr>
          </a:p>
          <a:p>
            <a:pPr marL="180340" indent="-180340" algn="just">
              <a:spcAft>
                <a:spcPts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Flook, L., Goldberg, S.B., Pinger, L., Bonus, K., &amp; Davidson, R.J. (2013). Mindfulness for teachers: a pilot study to assess effects on stress, burnout and teaching efficacy. </a:t>
            </a:r>
            <a:r>
              <a:rPr lang="en-US" sz="1400" i="1" dirty="0">
                <a:latin typeface="Times New Roman" panose="02020603050405020304" pitchFamily="18" charset="0"/>
                <a:ea typeface="Times New Roman" panose="02020603050405020304" pitchFamily="18" charset="0"/>
                <a:cs typeface="Times New Roman" panose="02020603050405020304" pitchFamily="18" charset="0"/>
              </a:rPr>
              <a:t>Mind, Brain and Education 7</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(3), 182-195.</a:t>
            </a:r>
            <a:endParaRPr lang="el-GR" sz="1400" dirty="0">
              <a:latin typeface="Calibri" panose="020F0502020204030204" pitchFamily="34" charset="0"/>
              <a:ea typeface="Times New Roman" panose="02020603050405020304" pitchFamily="18" charset="0"/>
              <a:cs typeface="Times New Roman" panose="02020603050405020304" pitchFamily="18" charset="0"/>
            </a:endParaRPr>
          </a:p>
          <a:p>
            <a:pPr marL="180340" indent="-180340" algn="just">
              <a:spcAft>
                <a:spcPts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Franco, C.,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Mañas</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I., Cangas, A., Moreno, E., &amp; Gallego, J. (2010). Reducing teachers psychological distress through mindfulness training. </a:t>
            </a:r>
            <a:r>
              <a:rPr lang="en-US" sz="1400" i="1" dirty="0">
                <a:latin typeface="Times New Roman" panose="02020603050405020304" pitchFamily="18" charset="0"/>
                <a:ea typeface="Times New Roman" panose="02020603050405020304" pitchFamily="18" charset="0"/>
                <a:cs typeface="Times New Roman" panose="02020603050405020304" pitchFamily="18" charset="0"/>
              </a:rPr>
              <a:t>Spanish Journal of Psychology, 13</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(2), 655-666.</a:t>
            </a:r>
            <a:endParaRPr lang="el-GR" sz="1400" dirty="0">
              <a:latin typeface="Calibri" panose="020F0502020204030204" pitchFamily="34" charset="0"/>
              <a:ea typeface="Times New Roman" panose="02020603050405020304" pitchFamily="18" charset="0"/>
              <a:cs typeface="Times New Roman" panose="02020603050405020304" pitchFamily="18" charset="0"/>
            </a:endParaRPr>
          </a:p>
          <a:p>
            <a:pPr marL="180340" indent="-180340" algn="just">
              <a:spcAft>
                <a:spcPts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Jennings, P. A., Frank, J. L., Snowberg, K. E., Coccia, M. A., &amp; Greenberg, M. T. (2013). Improving classroom Learning Environments by Cultivating Awareness and Resilience in Education (CARE): Results of a Randomized Controlled Trial. </a:t>
            </a:r>
            <a:r>
              <a:rPr lang="en-US" sz="1400" i="1" dirty="0">
                <a:latin typeface="Times New Roman" panose="02020603050405020304" pitchFamily="18" charset="0"/>
                <a:ea typeface="Times New Roman" panose="02020603050405020304" pitchFamily="18" charset="0"/>
                <a:cs typeface="Times New Roman" panose="02020603050405020304" pitchFamily="18" charset="0"/>
              </a:rPr>
              <a:t>School Psychology Quarterly, 28</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(4), 374-390. </a:t>
            </a:r>
            <a:endParaRPr lang="el-GR" sz="1400" dirty="0">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spcAft>
                <a:spcPts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Kabat-Zinn, J. (1996). </a:t>
            </a:r>
            <a:r>
              <a:rPr lang="en-US" sz="1400" i="1" dirty="0">
                <a:latin typeface="Times New Roman" panose="02020603050405020304" pitchFamily="18" charset="0"/>
                <a:ea typeface="Times New Roman" panose="02020603050405020304" pitchFamily="18" charset="0"/>
                <a:cs typeface="Times New Roman" panose="02020603050405020304" pitchFamily="18" charset="0"/>
              </a:rPr>
              <a:t>Full Catastrophe Living</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London: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Piakus</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Books.</a:t>
            </a:r>
          </a:p>
          <a:p>
            <a:pPr marL="180340" indent="-180340" algn="just">
              <a:spcAft>
                <a:spcPts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Roeser, R.W.,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Schonert-Reichl</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K.A., Jha, A., Cullen, M., Wallace, L., Wilensky, R., et al. (2013). Mindfulness training and reductions in teacher stress and burnout: results from two randomized, waitlist-control field trials. </a:t>
            </a:r>
            <a:r>
              <a:rPr lang="en-US" sz="1400" i="1" dirty="0">
                <a:latin typeface="Times New Roman" panose="02020603050405020304" pitchFamily="18" charset="0"/>
                <a:ea typeface="Times New Roman" panose="02020603050405020304" pitchFamily="18" charset="0"/>
                <a:cs typeface="Times New Roman" panose="02020603050405020304" pitchFamily="18" charset="0"/>
              </a:rPr>
              <a:t>Journal of Educational Psychology, 105</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(3), 787-804. </a:t>
            </a:r>
          </a:p>
          <a:p>
            <a:pPr marL="457200" indent="-457200" algn="just">
              <a:spcAft>
                <a:spcPts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Seligman, M. E., &amp; Csikszentmihalyi, M. (2000). Positive psychology: An introduction. </a:t>
            </a:r>
            <a:r>
              <a:rPr lang="en-US" sz="1400" i="1" dirty="0">
                <a:latin typeface="Times New Roman" panose="02020603050405020304" pitchFamily="18" charset="0"/>
                <a:ea typeface="Times New Roman" panose="02020603050405020304" pitchFamily="18" charset="0"/>
                <a:cs typeface="Times New Roman" panose="02020603050405020304" pitchFamily="18" charset="0"/>
              </a:rPr>
              <a:t>American Psychological Association, 55</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(1), 5-14.  </a:t>
            </a:r>
          </a:p>
          <a:p>
            <a:pPr marL="180340" indent="-180340" algn="just">
              <a:spcAft>
                <a:spcPts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Virgili, M. (2013). Mindfulness-based interventions reduce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psychologicaldistress</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in working adults: a meta-analysis of intervention studies. </a:t>
            </a:r>
            <a:r>
              <a:rPr lang="en-US" sz="1400" i="1" dirty="0">
                <a:latin typeface="Times New Roman" panose="02020603050405020304" pitchFamily="18" charset="0"/>
                <a:ea typeface="Times New Roman" panose="02020603050405020304" pitchFamily="18" charset="0"/>
                <a:cs typeface="Times New Roman" panose="02020603050405020304" pitchFamily="18" charset="0"/>
              </a:rPr>
              <a:t>Mindfulness, 6</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326-337.</a:t>
            </a:r>
            <a:endParaRPr lang="el-GR" sz="1400" dirty="0">
              <a:latin typeface="Calibri" panose="020F0502020204030204" pitchFamily="34" charset="0"/>
              <a:ea typeface="Times New Roman" panose="02020603050405020304" pitchFamily="18" charset="0"/>
              <a:cs typeface="Times New Roman" panose="02020603050405020304" pitchFamily="18" charset="0"/>
            </a:endParaRPr>
          </a:p>
          <a:p>
            <a:pPr marL="180340" indent="-180340" algn="just">
              <a:spcAft>
                <a:spcPts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Zoogman, S., Simon B., Goldberg, S., Hoyt, W., &amp; Miller, L. (2015). Mindfulness interventions with youth: A meta-analysis. </a:t>
            </a:r>
            <a:r>
              <a:rPr lang="en-US" sz="1400" i="1" dirty="0">
                <a:latin typeface="Times New Roman" panose="02020603050405020304" pitchFamily="18" charset="0"/>
                <a:ea typeface="Times New Roman" panose="02020603050405020304" pitchFamily="18" charset="0"/>
                <a:cs typeface="Times New Roman" panose="02020603050405020304" pitchFamily="18" charset="0"/>
              </a:rPr>
              <a:t>Mindfulness, 6</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290-302.</a:t>
            </a:r>
          </a:p>
          <a:p>
            <a:pPr marL="180340" indent="-180340" algn="just">
              <a:spcAft>
                <a:spcPts val="0"/>
              </a:spcAft>
            </a:pPr>
            <a:endParaRPr lang="el-GR" dirty="0">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Aft>
                <a:spcPts val="0"/>
              </a:spcAft>
            </a:pPr>
            <a:endParaRPr lang="el-GR" sz="1200" dirty="0">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Aft>
                <a:spcPts val="0"/>
              </a:spcAft>
            </a:pPr>
            <a:endParaRPr lang="el-GR" sz="12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47572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60225" y="548680"/>
            <a:ext cx="7776864" cy="576064"/>
          </a:xfrm>
        </p:spPr>
        <p:txBody>
          <a:bodyPr>
            <a:noAutofit/>
          </a:bodyPr>
          <a:lstStyle/>
          <a:p>
            <a:r>
              <a:rPr lang="el-GR" sz="3600" dirty="0"/>
              <a:t>Βιβλιογραφικές αναφορές</a:t>
            </a:r>
            <a:endParaRPr lang="el-GR" sz="4000" dirty="0"/>
          </a:p>
        </p:txBody>
      </p:sp>
      <p:sp>
        <p:nvSpPr>
          <p:cNvPr id="5" name="Ορθογώνιο: Στρογγύλεμα γωνιών 4">
            <a:extLst>
              <a:ext uri="{FF2B5EF4-FFF2-40B4-BE49-F238E27FC236}">
                <a16:creationId xmlns:a16="http://schemas.microsoft.com/office/drawing/2014/main" id="{D4BF388D-F7E8-4097-8CE1-8E80CA82012A}"/>
              </a:ext>
            </a:extLst>
          </p:cNvPr>
          <p:cNvSpPr/>
          <p:nvPr/>
        </p:nvSpPr>
        <p:spPr>
          <a:xfrm>
            <a:off x="539552" y="1268760"/>
            <a:ext cx="8496944" cy="5399624"/>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Ορθογώνιο 2">
            <a:extLst>
              <a:ext uri="{FF2B5EF4-FFF2-40B4-BE49-F238E27FC236}">
                <a16:creationId xmlns:a16="http://schemas.microsoft.com/office/drawing/2014/main" id="{9DCD6C71-3B10-4E6F-99EA-0CFFA24D5F5B}"/>
              </a:ext>
            </a:extLst>
          </p:cNvPr>
          <p:cNvSpPr/>
          <p:nvPr/>
        </p:nvSpPr>
        <p:spPr>
          <a:xfrm>
            <a:off x="809582" y="1340768"/>
            <a:ext cx="7956884" cy="5663089"/>
          </a:xfrm>
          <a:prstGeom prst="rect">
            <a:avLst/>
          </a:prstGeom>
        </p:spPr>
        <p:txBody>
          <a:bodyPr wrap="square">
            <a:spAutoFit/>
          </a:bodyPr>
          <a:lstStyle/>
          <a:p>
            <a:pPr marL="180340" indent="-180340" algn="just">
              <a:spcBef>
                <a:spcPts val="600"/>
              </a:spcBef>
              <a:spcAft>
                <a:spcPts val="0"/>
              </a:spcAft>
            </a:pPr>
            <a:r>
              <a:rPr lang="el-GR" sz="1400" dirty="0">
                <a:latin typeface="Times New Roman" panose="02020603050405020304" pitchFamily="18" charset="0"/>
                <a:ea typeface="Times New Roman" panose="02020603050405020304" pitchFamily="18" charset="0"/>
                <a:cs typeface="Times New Roman" panose="02020603050405020304" pitchFamily="18" charset="0"/>
              </a:rPr>
              <a:t>Αναστασιάδης</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l-GR" sz="1400" dirty="0">
                <a:latin typeface="Times New Roman" panose="02020603050405020304" pitchFamily="18" charset="0"/>
                <a:ea typeface="Times New Roman" panose="02020603050405020304" pitchFamily="18" charset="0"/>
                <a:cs typeface="Times New Roman" panose="02020603050405020304" pitchFamily="18" charset="0"/>
              </a:rPr>
              <a:t>Π</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&amp; </a:t>
            </a:r>
            <a:r>
              <a:rPr lang="el-GR" sz="1400" dirty="0">
                <a:latin typeface="Times New Roman" panose="02020603050405020304" pitchFamily="18" charset="0"/>
                <a:ea typeface="Times New Roman" panose="02020603050405020304" pitchFamily="18" charset="0"/>
                <a:cs typeface="Times New Roman" panose="02020603050405020304" pitchFamily="18" charset="0"/>
              </a:rPr>
              <a:t>Κωτσίδης</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l-GR" sz="1400" dirty="0">
                <a:latin typeface="Times New Roman" panose="02020603050405020304" pitchFamily="18" charset="0"/>
                <a:ea typeface="Times New Roman" panose="02020603050405020304" pitchFamily="18" charset="0"/>
                <a:cs typeface="Times New Roman" panose="02020603050405020304" pitchFamily="18" charset="0"/>
              </a:rPr>
              <a:t>Κ</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(2017). </a:t>
            </a:r>
            <a:r>
              <a:rPr lang="el-GR" sz="1400" dirty="0">
                <a:latin typeface="Times New Roman" panose="02020603050405020304" pitchFamily="18" charset="0"/>
                <a:ea typeface="Times New Roman" panose="02020603050405020304" pitchFamily="18" charset="0"/>
                <a:cs typeface="Times New Roman" panose="02020603050405020304" pitchFamily="18" charset="0"/>
              </a:rPr>
              <a:t>Παιδαγωγικός Σχεδιασμός και Υλοποίηση Εξ αποστάσεως προγράμματος επιμόρφωσης εκπαιδευτικών: Η Αξιοποίηση του </a:t>
            </a:r>
            <a:r>
              <a:rPr lang="el-GR" sz="1400" dirty="0" err="1">
                <a:latin typeface="Times New Roman" panose="02020603050405020304" pitchFamily="18" charset="0"/>
                <a:ea typeface="Times New Roman" panose="02020603050405020304" pitchFamily="18" charset="0"/>
                <a:cs typeface="Times New Roman" panose="02020603050405020304" pitchFamily="18" charset="0"/>
              </a:rPr>
              <a:t>web</a:t>
            </a:r>
            <a:r>
              <a:rPr lang="el-GR" sz="1400" dirty="0">
                <a:latin typeface="Times New Roman" panose="02020603050405020304" pitchFamily="18" charset="0"/>
                <a:ea typeface="Times New Roman" panose="02020603050405020304" pitchFamily="18" charset="0"/>
                <a:cs typeface="Times New Roman" panose="02020603050405020304" pitchFamily="18" charset="0"/>
              </a:rPr>
              <a:t> 2.0 στο Σύγχρονο Σχολείο» με έμφαση στη συνεργασία και την δημιουργικότητα. </a:t>
            </a:r>
            <a:r>
              <a:rPr lang="el-GR" sz="1400" i="1" dirty="0">
                <a:latin typeface="Times New Roman" panose="02020603050405020304" pitchFamily="18" charset="0"/>
                <a:ea typeface="Times New Roman" panose="02020603050405020304" pitchFamily="18" charset="0"/>
                <a:cs typeface="Times New Roman" panose="02020603050405020304" pitchFamily="18" charset="0"/>
              </a:rPr>
              <a:t>Διεθνές Συνέδριο για την Ανοικτή &amp; εξ Αποστάσεως Εκπαίδευση, 9</a:t>
            </a:r>
            <a:r>
              <a:rPr lang="el-GR" sz="1400" dirty="0">
                <a:latin typeface="Times New Roman" panose="02020603050405020304" pitchFamily="18" charset="0"/>
                <a:ea typeface="Times New Roman" panose="02020603050405020304" pitchFamily="18" charset="0"/>
                <a:cs typeface="Times New Roman" panose="02020603050405020304" pitchFamily="18" charset="0"/>
              </a:rPr>
              <a:t>, 116-137.</a:t>
            </a:r>
            <a:endParaRPr lang="el-GR" sz="1400" dirty="0">
              <a:latin typeface="Calibri" panose="020F0502020204030204" pitchFamily="34" charset="0"/>
              <a:ea typeface="Times New Roman" panose="02020603050405020304" pitchFamily="18" charset="0"/>
              <a:cs typeface="Times New Roman" panose="02020603050405020304" pitchFamily="18" charset="0"/>
            </a:endParaRPr>
          </a:p>
          <a:p>
            <a:pPr marL="180340" indent="-180340" algn="just"/>
            <a:r>
              <a:rPr lang="el-GR" sz="1400" dirty="0">
                <a:latin typeface="Times New Roman" panose="02020603050405020304" pitchFamily="18" charset="0"/>
                <a:cs typeface="Times New Roman" panose="02020603050405020304" pitchFamily="18" charset="0"/>
              </a:rPr>
              <a:t>Μουζάκης Χ. Μπουρλετίδης, Κ., Μαγκλογιάννης, Η., &amp; Μπουρλετίδης, Δ. (2009). Εξ αποστάσεως Εκπαίδευση Εκπαιδευτικών της Αν. Μακεδονίας-Θράκης και Ηπείρου. Στο Α. Λιοναράκης (</a:t>
            </a:r>
            <a:r>
              <a:rPr lang="el-GR" sz="1400" dirty="0" err="1">
                <a:latin typeface="Times New Roman" panose="02020603050405020304" pitchFamily="18" charset="0"/>
                <a:cs typeface="Times New Roman" panose="02020603050405020304" pitchFamily="18" charset="0"/>
              </a:rPr>
              <a:t>επιμ</a:t>
            </a:r>
            <a:r>
              <a:rPr lang="el-GR" sz="1400" dirty="0">
                <a:latin typeface="Times New Roman" panose="02020603050405020304" pitchFamily="18" charset="0"/>
                <a:cs typeface="Times New Roman" panose="02020603050405020304" pitchFamily="18" charset="0"/>
              </a:rPr>
              <a:t>.) Πρακτικά του 5oυ Διεθνούς Συνεδρίου για την Ανοικτή &amp; εξ Αποστάσεως Εκπαίδευση ‘Ανοικτή και εξ Αποστάσεως Εκπαίδευση για Διεθνείς Συνεργασίες και Εκπαιδευτική Ανάπτυξη’, Αθήνα: Προπομπός.</a:t>
            </a:r>
            <a:endParaRPr lang="el-GR" sz="1400" dirty="0">
              <a:latin typeface="Calibri" panose="020F0502020204030204" pitchFamily="34" charset="0"/>
              <a:ea typeface="Times New Roman" panose="02020603050405020304" pitchFamily="18" charset="0"/>
              <a:cs typeface="Times New Roman" panose="02020603050405020304" pitchFamily="18" charset="0"/>
            </a:endParaRPr>
          </a:p>
          <a:p>
            <a:pPr marL="180340" indent="-180340" algn="just">
              <a:spcAft>
                <a:spcPts val="0"/>
              </a:spcAft>
            </a:pPr>
            <a:r>
              <a:rPr lang="el-GR" sz="1400" dirty="0">
                <a:latin typeface="Times New Roman" panose="02020603050405020304" pitchFamily="18" charset="0"/>
                <a:ea typeface="Times New Roman" panose="02020603050405020304" pitchFamily="18" charset="0"/>
                <a:cs typeface="Times New Roman" panose="02020603050405020304" pitchFamily="18" charset="0"/>
              </a:rPr>
              <a:t>Κόκκος, Α. (2005). Σχέσεις ανάμεσα στη δια βίου μάθηση, την εξ αποστάσεως εκπαίδευση και την εκπαίδευση ενηλίκων. Στο Α. Λιοναράκης (</a:t>
            </a:r>
            <a:r>
              <a:rPr lang="el-GR" sz="1400" dirty="0" err="1">
                <a:latin typeface="Times New Roman" panose="02020603050405020304" pitchFamily="18" charset="0"/>
                <a:ea typeface="Times New Roman" panose="02020603050405020304" pitchFamily="18" charset="0"/>
                <a:cs typeface="Times New Roman" panose="02020603050405020304" pitchFamily="18" charset="0"/>
              </a:rPr>
              <a:t>Επιμ</a:t>
            </a:r>
            <a:r>
              <a:rPr lang="el-GR" sz="1400" dirty="0">
                <a:latin typeface="Times New Roman" panose="02020603050405020304" pitchFamily="18" charset="0"/>
                <a:ea typeface="Times New Roman" panose="02020603050405020304" pitchFamily="18" charset="0"/>
                <a:cs typeface="Times New Roman" panose="02020603050405020304" pitchFamily="18" charset="0"/>
              </a:rPr>
              <a:t>.), Πρακτικά του 3</a:t>
            </a:r>
            <a:r>
              <a:rPr lang="el-GR" sz="1400" baseline="30000" dirty="0">
                <a:latin typeface="Times New Roman" panose="02020603050405020304" pitchFamily="18" charset="0"/>
                <a:ea typeface="Times New Roman" panose="02020603050405020304" pitchFamily="18" charset="0"/>
                <a:cs typeface="Times New Roman" panose="02020603050405020304" pitchFamily="18" charset="0"/>
              </a:rPr>
              <a:t>ου</a:t>
            </a:r>
            <a:r>
              <a:rPr lang="el-GR" sz="1400" dirty="0">
                <a:latin typeface="Times New Roman" panose="02020603050405020304" pitchFamily="18" charset="0"/>
                <a:ea typeface="Times New Roman" panose="02020603050405020304" pitchFamily="18" charset="0"/>
                <a:cs typeface="Times New Roman" panose="02020603050405020304" pitchFamily="18" charset="0"/>
              </a:rPr>
              <a:t> Διεθνούς </a:t>
            </a:r>
            <a:r>
              <a:rPr lang="el-GR" sz="1400" dirty="0" err="1">
                <a:latin typeface="Times New Roman" panose="02020603050405020304" pitchFamily="18" charset="0"/>
                <a:ea typeface="Times New Roman" panose="02020603050405020304" pitchFamily="18" charset="0"/>
                <a:cs typeface="Times New Roman" panose="02020603050405020304" pitchFamily="18" charset="0"/>
              </a:rPr>
              <a:t>Συνεδρίο</a:t>
            </a:r>
            <a:r>
              <a:rPr lang="el-GR" sz="1400" dirty="0">
                <a:latin typeface="Times New Roman" panose="02020603050405020304" pitchFamily="18" charset="0"/>
                <a:ea typeface="Times New Roman" panose="02020603050405020304" pitchFamily="18" charset="0"/>
                <a:cs typeface="Times New Roman" panose="02020603050405020304" pitchFamily="18" charset="0"/>
              </a:rPr>
              <a:t> για την Ανοικτή και εξ Αποστάσεως Εκπαίδευση</a:t>
            </a:r>
            <a:r>
              <a:rPr lang="el-GR" sz="1400" i="1" dirty="0">
                <a:latin typeface="Times New Roman" panose="02020603050405020304" pitchFamily="18" charset="0"/>
                <a:ea typeface="Times New Roman" panose="02020603050405020304" pitchFamily="18" charset="0"/>
                <a:cs typeface="Times New Roman" panose="02020603050405020304" pitchFamily="18" charset="0"/>
              </a:rPr>
              <a:t>,</a:t>
            </a:r>
            <a:r>
              <a:rPr lang="el-GR" sz="1400" dirty="0">
                <a:latin typeface="Times New Roman" panose="02020603050405020304" pitchFamily="18" charset="0"/>
                <a:ea typeface="Times New Roman" panose="02020603050405020304" pitchFamily="18" charset="0"/>
                <a:cs typeface="Times New Roman" panose="02020603050405020304" pitchFamily="18" charset="0"/>
              </a:rPr>
              <a:t> (Τόμος Α΄), (368-379). Αθήνα: Προπομπός.</a:t>
            </a:r>
            <a:endParaRPr lang="el-GR" sz="1400" dirty="0">
              <a:latin typeface="Calibri" panose="020F0502020204030204" pitchFamily="34" charset="0"/>
              <a:ea typeface="Times New Roman" panose="02020603050405020304" pitchFamily="18" charset="0"/>
              <a:cs typeface="Times New Roman" panose="02020603050405020304" pitchFamily="18" charset="0"/>
            </a:endParaRPr>
          </a:p>
          <a:p>
            <a:pPr marL="180340" indent="-180340" algn="just">
              <a:spcAft>
                <a:spcPts val="0"/>
              </a:spcAft>
            </a:pPr>
            <a:r>
              <a:rPr lang="el-GR" sz="1400" dirty="0">
                <a:latin typeface="Times New Roman" panose="02020603050405020304" pitchFamily="18" charset="0"/>
                <a:ea typeface="Times New Roman" panose="02020603050405020304" pitchFamily="18" charset="0"/>
                <a:cs typeface="Times New Roman" panose="02020603050405020304" pitchFamily="18" charset="0"/>
              </a:rPr>
              <a:t>Λιοναράκης, Α. (2001). Ανοικτή και εξ αποστάσεως πολυμορφική εκπαίδευση: Προβληματισμοί για μια ποιοτική προσέγγιση σχεδιασμού διδακτικού υλικού. Στο Α. Λιοναράκης (</a:t>
            </a:r>
            <a:r>
              <a:rPr lang="el-GR" sz="1400" dirty="0" err="1">
                <a:latin typeface="Times New Roman" panose="02020603050405020304" pitchFamily="18" charset="0"/>
                <a:ea typeface="Times New Roman" panose="02020603050405020304" pitchFamily="18" charset="0"/>
                <a:cs typeface="Times New Roman" panose="02020603050405020304" pitchFamily="18" charset="0"/>
              </a:rPr>
              <a:t>Επιμ</a:t>
            </a:r>
            <a:r>
              <a:rPr lang="el-GR" sz="1400" dirty="0">
                <a:latin typeface="Times New Roman" panose="02020603050405020304" pitchFamily="18" charset="0"/>
                <a:ea typeface="Times New Roman" panose="02020603050405020304" pitchFamily="18" charset="0"/>
                <a:cs typeface="Times New Roman" panose="02020603050405020304" pitchFamily="18" charset="0"/>
              </a:rPr>
              <a:t>.), </a:t>
            </a:r>
            <a:r>
              <a:rPr lang="el-GR" sz="1400" i="1" dirty="0">
                <a:latin typeface="Times New Roman" panose="02020603050405020304" pitchFamily="18" charset="0"/>
                <a:ea typeface="Times New Roman" panose="02020603050405020304" pitchFamily="18" charset="0"/>
                <a:cs typeface="Times New Roman" panose="02020603050405020304" pitchFamily="18" charset="0"/>
              </a:rPr>
              <a:t>Απόψεις και Προβληματισμοί για την Ανοικτή και εξ Αποστάσεως Εκπαίδευσης</a:t>
            </a:r>
            <a:r>
              <a:rPr lang="el-GR" sz="1400" dirty="0">
                <a:latin typeface="Times New Roman" panose="02020603050405020304" pitchFamily="18" charset="0"/>
                <a:ea typeface="Times New Roman" panose="02020603050405020304" pitchFamily="18" charset="0"/>
                <a:cs typeface="Times New Roman" panose="02020603050405020304" pitchFamily="18" charset="0"/>
              </a:rPr>
              <a:t> (</a:t>
            </a:r>
            <a:r>
              <a:rPr lang="el-GR" sz="1400" dirty="0" err="1">
                <a:latin typeface="Times New Roman" panose="02020603050405020304" pitchFamily="18" charset="0"/>
                <a:ea typeface="Times New Roman" panose="02020603050405020304" pitchFamily="18" charset="0"/>
                <a:cs typeface="Times New Roman" panose="02020603050405020304" pitchFamily="18" charset="0"/>
              </a:rPr>
              <a:t>σσ</a:t>
            </a:r>
            <a:r>
              <a:rPr lang="el-GR" sz="1400" dirty="0">
                <a:latin typeface="Times New Roman" panose="02020603050405020304" pitchFamily="18" charset="0"/>
                <a:ea typeface="Times New Roman" panose="02020603050405020304" pitchFamily="18" charset="0"/>
                <a:cs typeface="Times New Roman" panose="02020603050405020304" pitchFamily="18" charset="0"/>
              </a:rPr>
              <a:t>. 33-52). Αθήνα: Προπομπός. </a:t>
            </a:r>
            <a:endParaRPr 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marL="180340" indent="-180340" algn="just"/>
            <a:r>
              <a:rPr lang="el-GR" sz="1400" dirty="0">
                <a:latin typeface="Times New Roman" panose="02020603050405020304" pitchFamily="18" charset="0"/>
                <a:cs typeface="Times New Roman" panose="02020603050405020304" pitchFamily="18" charset="0"/>
              </a:rPr>
              <a:t>Οικονόμου, Χ. (2017). Η εξ αποστάσεως εκπαίδευση στο πλαίσιο της μη τυπικής εκπαίδευσης και μάθησης: Διερεύνηση των απόψεων και στάσεων εκπαιδευομένων που συμμετείχαν σε προγράμματα επιμόρφωσης/κατάρτισης εξ αποστάσεως/μικτής εκπαίδευσης του Ινστιτούτου Εργασίας της ΓΣΕΕ. </a:t>
            </a:r>
            <a:r>
              <a:rPr lang="el-GR" sz="1400" i="1" dirty="0">
                <a:latin typeface="Times New Roman" panose="02020603050405020304" pitchFamily="18" charset="0"/>
                <a:cs typeface="Times New Roman" panose="02020603050405020304" pitchFamily="18" charset="0"/>
              </a:rPr>
              <a:t>Ανοικτή Εκπαίδευση: το περιοδικό για την Ανοικτή και εξ Αποστάσεως Εκπαίδευση και την Εκπαιδευτική Τεχνολογία. 13</a:t>
            </a:r>
            <a:r>
              <a:rPr lang="el-GR" sz="1400" dirty="0">
                <a:latin typeface="Times New Roman" panose="02020603050405020304" pitchFamily="18" charset="0"/>
                <a:cs typeface="Times New Roman" panose="02020603050405020304" pitchFamily="18" charset="0"/>
              </a:rPr>
              <a:t>(2),(</a:t>
            </a:r>
            <a:r>
              <a:rPr lang="el-GR" sz="1400" dirty="0" err="1">
                <a:latin typeface="Times New Roman" panose="02020603050405020304" pitchFamily="18" charset="0"/>
                <a:cs typeface="Times New Roman" panose="02020603050405020304" pitchFamily="18" charset="0"/>
              </a:rPr>
              <a:t>σσ</a:t>
            </a:r>
            <a:r>
              <a:rPr lang="el-GR" sz="1400" dirty="0">
                <a:latin typeface="Times New Roman" panose="02020603050405020304" pitchFamily="18" charset="0"/>
                <a:cs typeface="Times New Roman" panose="02020603050405020304" pitchFamily="18" charset="0"/>
              </a:rPr>
              <a:t>. 17-34). </a:t>
            </a:r>
            <a:r>
              <a:rPr lang="el-GR" sz="1400" dirty="0" err="1">
                <a:latin typeface="Times New Roman" panose="02020603050405020304" pitchFamily="18" charset="0"/>
                <a:cs typeface="Times New Roman" panose="02020603050405020304" pitchFamily="18" charset="0"/>
              </a:rPr>
              <a:t>doi:http</a:t>
            </a:r>
            <a:r>
              <a:rPr lang="el-GR" sz="1400" dirty="0">
                <a:latin typeface="Times New Roman" panose="02020603050405020304" pitchFamily="18" charset="0"/>
                <a:cs typeface="Times New Roman" panose="02020603050405020304" pitchFamily="18" charset="0"/>
              </a:rPr>
              <a:t>://dx.doi.org/10.12681/jode.11504 </a:t>
            </a:r>
            <a:endParaRPr lang="en-US" sz="1400" dirty="0">
              <a:latin typeface="Times New Roman" panose="02020603050405020304" pitchFamily="18" charset="0"/>
              <a:cs typeface="Times New Roman" panose="02020603050405020304" pitchFamily="18" charset="0"/>
            </a:endParaRPr>
          </a:p>
          <a:p>
            <a:pPr marL="457200" indent="-457200" algn="just">
              <a:spcAft>
                <a:spcPts val="0"/>
              </a:spcAft>
            </a:pPr>
            <a:r>
              <a:rPr lang="el-GR" sz="1400" dirty="0">
                <a:latin typeface="Times New Roman" panose="02020603050405020304" pitchFamily="18" charset="0"/>
                <a:ea typeface="Times New Roman" panose="02020603050405020304" pitchFamily="18" charset="0"/>
                <a:cs typeface="Times New Roman" panose="02020603050405020304" pitchFamily="18" charset="0"/>
              </a:rPr>
              <a:t>Σπανακά, Α.,  &amp; Λιοναράκης, Α. (2017). Οι Επτά Αρχές Δημιουργίας Εκπαιδευτικού Υλικού. Στο Α. Λιοναράκης, Σ. Ιωακειμίδου, Γ. Μανούσου, Μ. </a:t>
            </a:r>
            <a:r>
              <a:rPr lang="el-GR" sz="1400" dirty="0" err="1">
                <a:latin typeface="Times New Roman" panose="02020603050405020304" pitchFamily="18" charset="0"/>
                <a:ea typeface="Times New Roman" panose="02020603050405020304" pitchFamily="18" charset="0"/>
                <a:cs typeface="Times New Roman" panose="02020603050405020304" pitchFamily="18" charset="0"/>
              </a:rPr>
              <a:t>Νιάρη</a:t>
            </a:r>
            <a:r>
              <a:rPr lang="el-GR" sz="1400" dirty="0">
                <a:latin typeface="Times New Roman" panose="02020603050405020304" pitchFamily="18" charset="0"/>
                <a:ea typeface="Times New Roman" panose="02020603050405020304" pitchFamily="18" charset="0"/>
                <a:cs typeface="Times New Roman" panose="02020603050405020304" pitchFamily="18" charset="0"/>
              </a:rPr>
              <a:t>, Τ. Χαρτοφύλακα, Σ. Παπαδημητρίου &amp; Α. Αποστολίδου, (</a:t>
            </a:r>
            <a:r>
              <a:rPr lang="el-GR" sz="1400" dirty="0" err="1">
                <a:latin typeface="Times New Roman" panose="02020603050405020304" pitchFamily="18" charset="0"/>
                <a:ea typeface="Times New Roman" panose="02020603050405020304" pitchFamily="18" charset="0"/>
                <a:cs typeface="Times New Roman" panose="02020603050405020304" pitchFamily="18" charset="0"/>
              </a:rPr>
              <a:t>Επιμ</a:t>
            </a:r>
            <a:r>
              <a:rPr lang="el-GR" sz="1400" dirty="0">
                <a:latin typeface="Times New Roman" panose="02020603050405020304" pitchFamily="18" charset="0"/>
                <a:ea typeface="Times New Roman" panose="02020603050405020304" pitchFamily="18" charset="0"/>
                <a:cs typeface="Times New Roman" panose="02020603050405020304" pitchFamily="18" charset="0"/>
              </a:rPr>
              <a:t>.), </a:t>
            </a:r>
            <a:r>
              <a:rPr lang="el-GR" sz="1400" i="1" dirty="0">
                <a:latin typeface="Times New Roman" panose="02020603050405020304" pitchFamily="18" charset="0"/>
                <a:ea typeface="Times New Roman" panose="02020603050405020304" pitchFamily="18" charset="0"/>
                <a:cs typeface="Times New Roman" panose="02020603050405020304" pitchFamily="18" charset="0"/>
              </a:rPr>
              <a:t>9ο Διεθνές Συνέδριο για την Ανοικτή και εξ Αποστάσεως Εκπαίδευση. Ο Σχεδιασμός της Μάθησης</a:t>
            </a:r>
            <a:r>
              <a:rPr lang="el-GR" sz="1400" dirty="0">
                <a:latin typeface="Times New Roman" panose="02020603050405020304" pitchFamily="18" charset="0"/>
                <a:ea typeface="Times New Roman" panose="02020603050405020304" pitchFamily="18" charset="0"/>
                <a:cs typeface="Times New Roman" panose="02020603050405020304" pitchFamily="18" charset="0"/>
              </a:rPr>
              <a:t>, 23-26 Νοεμβρίου 2017, (σ.σ. 121-123). Ανακτήθηκε 28 Ιουνίου, 2019, από: https://eproceedings.epublishing.ekt.gr/index.php/openedu/article/view/1363</a:t>
            </a:r>
            <a:endParaRPr lang="el-GR" sz="1400" dirty="0">
              <a:latin typeface="Calibri" panose="020F0502020204030204" pitchFamily="34" charset="0"/>
              <a:ea typeface="Times New Roman" panose="02020603050405020304" pitchFamily="18" charset="0"/>
              <a:cs typeface="Times New Roman" panose="02020603050405020304" pitchFamily="18" charset="0"/>
            </a:endParaRPr>
          </a:p>
          <a:p>
            <a:pPr marL="180340" indent="-180340" algn="just"/>
            <a:endParaRPr lang="el-GR" sz="1400" dirty="0">
              <a:latin typeface="Times New Roman" panose="02020603050405020304" pitchFamily="18" charset="0"/>
              <a:cs typeface="Times New Roman" panose="02020603050405020304" pitchFamily="18" charset="0"/>
            </a:endParaRPr>
          </a:p>
          <a:p>
            <a:pPr marL="180340" indent="-180340" algn="just">
              <a:spcAft>
                <a:spcPts val="0"/>
              </a:spcAft>
            </a:pPr>
            <a:endParaRPr lang="el-GR" sz="12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5392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415264" cy="576064"/>
          </a:xfrm>
        </p:spPr>
        <p:txBody>
          <a:bodyPr>
            <a:noAutofit/>
          </a:bodyPr>
          <a:lstStyle/>
          <a:p>
            <a:r>
              <a:rPr lang="el-GR" sz="3600" b="1" dirty="0"/>
              <a:t>Συνεισφορά της διπλωματικής</a:t>
            </a:r>
          </a:p>
        </p:txBody>
      </p:sp>
      <p:sp>
        <p:nvSpPr>
          <p:cNvPr id="5" name="Ορθογώνιο 4">
            <a:extLst>
              <a:ext uri="{FF2B5EF4-FFF2-40B4-BE49-F238E27FC236}">
                <a16:creationId xmlns:a16="http://schemas.microsoft.com/office/drawing/2014/main" id="{03697D34-15C9-4F17-BD9B-D57FBE0C493F}"/>
              </a:ext>
            </a:extLst>
          </p:cNvPr>
          <p:cNvSpPr/>
          <p:nvPr/>
        </p:nvSpPr>
        <p:spPr>
          <a:xfrm>
            <a:off x="827584" y="1268760"/>
            <a:ext cx="7920880" cy="5262979"/>
          </a:xfrm>
          <a:prstGeom prst="rect">
            <a:avLst/>
          </a:prstGeom>
        </p:spPr>
        <p:txBody>
          <a:bodyPr wrap="square">
            <a:spAutoFit/>
          </a:bodyPr>
          <a:lstStyle/>
          <a:p>
            <a:pPr marL="342900" indent="-342900" algn="just">
              <a:buFont typeface="Wingdings" panose="05000000000000000000" pitchFamily="2" charset="2"/>
              <a:buChar char="ü"/>
            </a:pPr>
            <a:r>
              <a:rPr lang="el-GR" sz="2400" dirty="0"/>
              <a:t>Ο σχεδιασμός, η υλοποίηση και η αποτίμηση ενός διαδικτυακού περιβάλλοντος επιμόρφωσης με </a:t>
            </a:r>
            <a:r>
              <a:rPr lang="el-GR" sz="2400" b="1" dirty="0">
                <a:solidFill>
                  <a:schemeClr val="accent4">
                    <a:lumMod val="50000"/>
                  </a:schemeClr>
                </a:solidFill>
              </a:rPr>
              <a:t>θέμα την ενσυνειδητότητα για εκπαιδευτικούς</a:t>
            </a:r>
            <a:r>
              <a:rPr lang="el-GR" sz="2400" dirty="0">
                <a:solidFill>
                  <a:schemeClr val="tx1">
                    <a:lumMod val="95000"/>
                    <a:lumOff val="5000"/>
                  </a:schemeClr>
                </a:solidFill>
              </a:rPr>
              <a:t>,</a:t>
            </a:r>
            <a:r>
              <a:rPr lang="el-GR" sz="2400" dirty="0">
                <a:solidFill>
                  <a:schemeClr val="accent1">
                    <a:lumMod val="50000"/>
                  </a:schemeClr>
                </a:solidFill>
              </a:rPr>
              <a:t> </a:t>
            </a:r>
            <a:r>
              <a:rPr lang="el-GR" sz="2400" dirty="0"/>
              <a:t>ίσως, δίνει σημαντικά ερευνητικά δεδομένα.</a:t>
            </a:r>
          </a:p>
          <a:p>
            <a:pPr marL="342900" indent="-342900" algn="just">
              <a:buFont typeface="Wingdings" panose="05000000000000000000" pitchFamily="2" charset="2"/>
              <a:buChar char="ü"/>
            </a:pPr>
            <a:endParaRPr lang="el-GR" sz="2400" dirty="0"/>
          </a:p>
          <a:p>
            <a:pPr marL="342900" indent="-342900" algn="just">
              <a:buFont typeface="Wingdings" panose="05000000000000000000" pitchFamily="2" charset="2"/>
              <a:buChar char="ü"/>
            </a:pPr>
            <a:r>
              <a:rPr lang="el-GR" sz="2400" dirty="0"/>
              <a:t>Δεν βρέθηκαν ερευνητικά δεδομένα από άλλες εξ αποστάσεως επιμορφώσεις με θέμα την </a:t>
            </a:r>
            <a:r>
              <a:rPr lang="el-GR" sz="2400" b="1" dirty="0">
                <a:solidFill>
                  <a:schemeClr val="accent4">
                    <a:lumMod val="50000"/>
                  </a:schemeClr>
                </a:solidFill>
              </a:rPr>
              <a:t>ενσυνειδητότητα για εκπαιδευτικούς</a:t>
            </a:r>
            <a:r>
              <a:rPr lang="el-GR" sz="2400" b="1" dirty="0">
                <a:solidFill>
                  <a:schemeClr val="accent1">
                    <a:lumMod val="50000"/>
                  </a:schemeClr>
                </a:solidFill>
              </a:rPr>
              <a:t> </a:t>
            </a:r>
            <a:r>
              <a:rPr lang="el-GR" sz="2400" dirty="0"/>
              <a:t>(τουλάχιστον στη χώρα μας).</a:t>
            </a:r>
          </a:p>
          <a:p>
            <a:pPr marL="342900" indent="-342900" algn="just">
              <a:buFont typeface="Wingdings" panose="05000000000000000000" pitchFamily="2" charset="2"/>
              <a:buChar char="ü"/>
            </a:pPr>
            <a:endParaRPr lang="el-GR" sz="2400" dirty="0"/>
          </a:p>
          <a:p>
            <a:pPr marL="342900" indent="-342900" algn="just">
              <a:buFont typeface="Wingdings" panose="05000000000000000000" pitchFamily="2" charset="2"/>
              <a:buChar char="ü"/>
            </a:pPr>
            <a:r>
              <a:rPr lang="el-GR" sz="2400" dirty="0"/>
              <a:t>Η αναγκαιότητα επιμόρφωσης </a:t>
            </a:r>
            <a:r>
              <a:rPr lang="el-GR" sz="2400" b="1" dirty="0">
                <a:solidFill>
                  <a:schemeClr val="accent4">
                    <a:lumMod val="50000"/>
                  </a:schemeClr>
                </a:solidFill>
              </a:rPr>
              <a:t>σε τεχνικές διαχείρισης του άγχους των εκπαιδευτικών </a:t>
            </a:r>
            <a:r>
              <a:rPr lang="el-GR" sz="2400" dirty="0"/>
              <a:t>αποτελεί μία πραγματικότητα και παράλληλα υπάρχει αυξημένο ενδιαφέρον από πλευράς των εκπαιδευτικών για  τέτοιου είδους επιμορφώσεων.</a:t>
            </a:r>
          </a:p>
        </p:txBody>
      </p:sp>
    </p:spTree>
    <p:extLst>
      <p:ext uri="{BB962C8B-B14F-4D97-AF65-F5344CB8AC3E}">
        <p14:creationId xmlns:p14="http://schemas.microsoft.com/office/powerpoint/2010/main" val="2790992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67136" y="620688"/>
            <a:ext cx="7776864" cy="576064"/>
          </a:xfrm>
        </p:spPr>
        <p:txBody>
          <a:bodyPr>
            <a:noAutofit/>
          </a:bodyPr>
          <a:lstStyle/>
          <a:p>
            <a:r>
              <a:rPr lang="el-GR" sz="3600" b="1" dirty="0"/>
              <a:t>Ερευνητικά Ερωτήματα</a:t>
            </a:r>
            <a:endParaRPr lang="el-GR" sz="4000" b="1" dirty="0"/>
          </a:p>
        </p:txBody>
      </p:sp>
      <p:graphicFrame>
        <p:nvGraphicFramePr>
          <p:cNvPr id="6" name="Διάγραμμα 5">
            <a:extLst>
              <a:ext uri="{FF2B5EF4-FFF2-40B4-BE49-F238E27FC236}">
                <a16:creationId xmlns:a16="http://schemas.microsoft.com/office/drawing/2014/main" id="{C9DD1185-4358-49DE-980F-7196911294E6}"/>
              </a:ext>
            </a:extLst>
          </p:cNvPr>
          <p:cNvGraphicFramePr/>
          <p:nvPr>
            <p:extLst>
              <p:ext uri="{D42A27DB-BD31-4B8C-83A1-F6EECF244321}">
                <p14:modId xmlns:p14="http://schemas.microsoft.com/office/powerpoint/2010/main" val="859522517"/>
              </p:ext>
            </p:extLst>
          </p:nvPr>
        </p:nvGraphicFramePr>
        <p:xfrm>
          <a:off x="611560" y="1412776"/>
          <a:ext cx="8280920"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38920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b="1" dirty="0"/>
              <a:t> Δομή της εργασίας</a:t>
            </a:r>
          </a:p>
        </p:txBody>
      </p:sp>
      <p:sp>
        <p:nvSpPr>
          <p:cNvPr id="4" name="9 - Ορθογώνιο"/>
          <p:cNvSpPr/>
          <p:nvPr/>
        </p:nvSpPr>
        <p:spPr>
          <a:xfrm>
            <a:off x="1043608" y="1314332"/>
            <a:ext cx="6840760" cy="5324535"/>
          </a:xfrm>
          <a:prstGeom prst="rect">
            <a:avLst/>
          </a:prstGeom>
        </p:spPr>
        <p:txBody>
          <a:bodyPr wrap="square">
            <a:spAutoFit/>
          </a:bodyPr>
          <a:lstStyle/>
          <a:p>
            <a:pPr marL="457200" indent="-457200">
              <a:buFont typeface="Arial" panose="020B0604020202020204" pitchFamily="34" charset="0"/>
              <a:buChar char="•"/>
            </a:pPr>
            <a:r>
              <a:rPr lang="el-GR" sz="2800" dirty="0"/>
              <a:t>Θεωρητικό Πλαίσιο</a:t>
            </a:r>
          </a:p>
          <a:p>
            <a:pPr marL="457200" indent="-457200">
              <a:buFont typeface="Arial" panose="020B0604020202020204" pitchFamily="34" charset="0"/>
              <a:buChar char="•"/>
            </a:pPr>
            <a:endParaRPr lang="el-GR" sz="2800" dirty="0"/>
          </a:p>
          <a:p>
            <a:pPr marL="457200" indent="-457200">
              <a:buFont typeface="Arial" panose="020B0604020202020204" pitchFamily="34" charset="0"/>
              <a:buChar char="•"/>
            </a:pPr>
            <a:r>
              <a:rPr lang="el-GR" sz="2800" dirty="0"/>
              <a:t>Παραγόμενο εκπαιδευτικό υλικό</a:t>
            </a:r>
          </a:p>
          <a:p>
            <a:pPr marL="457200" indent="-457200">
              <a:buFont typeface="Arial" panose="020B0604020202020204" pitchFamily="34" charset="0"/>
              <a:buChar char="•"/>
            </a:pPr>
            <a:endParaRPr lang="el-GR" sz="2800" dirty="0"/>
          </a:p>
          <a:p>
            <a:pPr marL="457200" indent="-457200">
              <a:buFont typeface="Arial" panose="020B0604020202020204" pitchFamily="34" charset="0"/>
              <a:buChar char="•"/>
            </a:pPr>
            <a:r>
              <a:rPr lang="el-GR" sz="2800" dirty="0"/>
              <a:t>Μεθοδολογία</a:t>
            </a:r>
          </a:p>
          <a:p>
            <a:pPr marL="457200" indent="-457200">
              <a:buFont typeface="Arial" panose="020B0604020202020204" pitchFamily="34" charset="0"/>
              <a:buChar char="•"/>
            </a:pPr>
            <a:endParaRPr lang="el-GR" sz="2800" dirty="0"/>
          </a:p>
          <a:p>
            <a:pPr marL="457200" indent="-457200">
              <a:buFont typeface="Arial" panose="020B0604020202020204" pitchFamily="34" charset="0"/>
              <a:buChar char="•"/>
            </a:pPr>
            <a:r>
              <a:rPr lang="el-GR" sz="2800" dirty="0"/>
              <a:t>Αποτελέσματα - Κύρια ευρήματα</a:t>
            </a:r>
            <a:br>
              <a:rPr lang="el-GR" sz="2800" dirty="0"/>
            </a:br>
            <a:endParaRPr lang="el-GR" sz="2800" dirty="0"/>
          </a:p>
          <a:p>
            <a:pPr marL="457200" indent="-457200">
              <a:buFont typeface="Arial" panose="020B0604020202020204" pitchFamily="34" charset="0"/>
              <a:buChar char="•"/>
            </a:pPr>
            <a:r>
              <a:rPr lang="el-GR" sz="2800" dirty="0"/>
              <a:t>Συμπεράσματα</a:t>
            </a:r>
          </a:p>
          <a:p>
            <a:endParaRPr lang="el-GR" sz="2800" dirty="0"/>
          </a:p>
          <a:p>
            <a:pPr marL="457200" indent="-457200">
              <a:buFont typeface="Arial" panose="020B0604020202020204" pitchFamily="34" charset="0"/>
              <a:buChar char="•"/>
            </a:pPr>
            <a:r>
              <a:rPr lang="el-GR" sz="2800" dirty="0"/>
              <a:t>Πρακτικές επιπτώσεις -Προτάσεις</a:t>
            </a:r>
          </a:p>
          <a:p>
            <a:endParaRPr lang="el-GR" sz="3200" dirty="0"/>
          </a:p>
        </p:txBody>
      </p:sp>
    </p:spTree>
    <p:extLst>
      <p:ext uri="{BB962C8B-B14F-4D97-AF65-F5344CB8AC3E}">
        <p14:creationId xmlns:p14="http://schemas.microsoft.com/office/powerpoint/2010/main" val="1368895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b="1" dirty="0"/>
              <a:t>Θεωρητικό Πλαίσιο </a:t>
            </a:r>
            <a:r>
              <a:rPr lang="el-GR" sz="3200" b="1" dirty="0"/>
              <a:t>(1/3)</a:t>
            </a:r>
          </a:p>
        </p:txBody>
      </p:sp>
      <p:graphicFrame>
        <p:nvGraphicFramePr>
          <p:cNvPr id="7" name="Διάγραμμα 6">
            <a:extLst>
              <a:ext uri="{FF2B5EF4-FFF2-40B4-BE49-F238E27FC236}">
                <a16:creationId xmlns:a16="http://schemas.microsoft.com/office/drawing/2014/main" id="{748B5D4A-13B1-4458-9991-44715C0D7D47}"/>
              </a:ext>
            </a:extLst>
          </p:cNvPr>
          <p:cNvGraphicFramePr/>
          <p:nvPr>
            <p:extLst>
              <p:ext uri="{D42A27DB-BD31-4B8C-83A1-F6EECF244321}">
                <p14:modId xmlns:p14="http://schemas.microsoft.com/office/powerpoint/2010/main" val="548776199"/>
              </p:ext>
            </p:extLst>
          </p:nvPr>
        </p:nvGraphicFramePr>
        <p:xfrm>
          <a:off x="755576" y="1772816"/>
          <a:ext cx="7848872" cy="4104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Ορθογώνιο 5">
            <a:extLst>
              <a:ext uri="{FF2B5EF4-FFF2-40B4-BE49-F238E27FC236}">
                <a16:creationId xmlns:a16="http://schemas.microsoft.com/office/drawing/2014/main" id="{FA1CC720-F1CE-4D05-9559-E00388801DEB}"/>
              </a:ext>
            </a:extLst>
          </p:cNvPr>
          <p:cNvSpPr/>
          <p:nvPr/>
        </p:nvSpPr>
        <p:spPr>
          <a:xfrm>
            <a:off x="2286759" y="3198168"/>
            <a:ext cx="1107996" cy="461665"/>
          </a:xfrm>
          <a:prstGeom prst="rect">
            <a:avLst/>
          </a:prstGeom>
        </p:spPr>
        <p:txBody>
          <a:bodyPr wrap="none">
            <a:spAutoFit/>
          </a:bodyPr>
          <a:lstStyle/>
          <a:p>
            <a:r>
              <a:rPr lang="el-GR" dirty="0"/>
              <a:t>	</a:t>
            </a:r>
          </a:p>
        </p:txBody>
      </p:sp>
    </p:spTree>
    <p:extLst>
      <p:ext uri="{BB962C8B-B14F-4D97-AF65-F5344CB8AC3E}">
        <p14:creationId xmlns:p14="http://schemas.microsoft.com/office/powerpoint/2010/main" val="3581669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b="1" dirty="0"/>
              <a:t>Θεωρητικό Πλαίσιο </a:t>
            </a:r>
            <a:r>
              <a:rPr lang="el-GR" sz="3200" b="1" dirty="0"/>
              <a:t>(2/3)</a:t>
            </a:r>
          </a:p>
        </p:txBody>
      </p:sp>
      <p:sp>
        <p:nvSpPr>
          <p:cNvPr id="4" name="9 - Ορθογώνιο"/>
          <p:cNvSpPr/>
          <p:nvPr/>
        </p:nvSpPr>
        <p:spPr>
          <a:xfrm>
            <a:off x="2416695" y="930857"/>
            <a:ext cx="4819601" cy="1015663"/>
          </a:xfrm>
          <a:prstGeom prst="rect">
            <a:avLst/>
          </a:prstGeom>
        </p:spPr>
        <p:txBody>
          <a:bodyPr wrap="square">
            <a:spAutoFit/>
          </a:bodyPr>
          <a:lstStyle/>
          <a:p>
            <a:endParaRPr lang="el-GR" sz="3200" dirty="0"/>
          </a:p>
          <a:p>
            <a:pPr algn="ctr"/>
            <a:r>
              <a:rPr lang="el-GR" sz="2800" b="1" dirty="0">
                <a:solidFill>
                  <a:schemeClr val="accent4">
                    <a:lumMod val="50000"/>
                  </a:schemeClr>
                </a:solidFill>
              </a:rPr>
              <a:t>Ενσυνειδητότητα</a:t>
            </a:r>
          </a:p>
        </p:txBody>
      </p:sp>
      <p:sp>
        <p:nvSpPr>
          <p:cNvPr id="6" name="Ορθογώνιο 5">
            <a:extLst>
              <a:ext uri="{FF2B5EF4-FFF2-40B4-BE49-F238E27FC236}">
                <a16:creationId xmlns:a16="http://schemas.microsoft.com/office/drawing/2014/main" id="{FA1CC720-F1CE-4D05-9559-E00388801DEB}"/>
              </a:ext>
            </a:extLst>
          </p:cNvPr>
          <p:cNvSpPr/>
          <p:nvPr/>
        </p:nvSpPr>
        <p:spPr>
          <a:xfrm>
            <a:off x="2286759" y="3198168"/>
            <a:ext cx="1107996" cy="461665"/>
          </a:xfrm>
          <a:prstGeom prst="rect">
            <a:avLst/>
          </a:prstGeom>
        </p:spPr>
        <p:txBody>
          <a:bodyPr wrap="none">
            <a:spAutoFit/>
          </a:bodyPr>
          <a:lstStyle/>
          <a:p>
            <a:r>
              <a:rPr lang="el-GR" dirty="0"/>
              <a:t>	</a:t>
            </a:r>
          </a:p>
        </p:txBody>
      </p:sp>
      <p:sp>
        <p:nvSpPr>
          <p:cNvPr id="3" name="Ορθογώνιο 2">
            <a:extLst>
              <a:ext uri="{FF2B5EF4-FFF2-40B4-BE49-F238E27FC236}">
                <a16:creationId xmlns:a16="http://schemas.microsoft.com/office/drawing/2014/main" id="{D4FE2257-0CDF-4932-90B8-DA6E9A362AE7}"/>
              </a:ext>
            </a:extLst>
          </p:cNvPr>
          <p:cNvSpPr/>
          <p:nvPr/>
        </p:nvSpPr>
        <p:spPr>
          <a:xfrm>
            <a:off x="3563888" y="4221088"/>
            <a:ext cx="2808311" cy="523220"/>
          </a:xfrm>
          <a:prstGeom prst="rect">
            <a:avLst/>
          </a:prstGeom>
        </p:spPr>
        <p:txBody>
          <a:bodyPr wrap="square">
            <a:spAutoFit/>
          </a:bodyPr>
          <a:lstStyle/>
          <a:p>
            <a:pPr algn="ctr"/>
            <a:r>
              <a:rPr lang="el-GR" sz="2800" b="1" dirty="0">
                <a:solidFill>
                  <a:schemeClr val="accent4">
                    <a:lumMod val="50000"/>
                  </a:schemeClr>
                </a:solidFill>
              </a:rPr>
              <a:t>Ορισμός</a:t>
            </a:r>
            <a:endParaRPr lang="el-GR" sz="2800" dirty="0"/>
          </a:p>
        </p:txBody>
      </p:sp>
      <p:sp>
        <p:nvSpPr>
          <p:cNvPr id="8" name="Ορθογώνιο: Στρογγύλεμα γωνιών 7">
            <a:extLst>
              <a:ext uri="{FF2B5EF4-FFF2-40B4-BE49-F238E27FC236}">
                <a16:creationId xmlns:a16="http://schemas.microsoft.com/office/drawing/2014/main" id="{31C4149C-FFE3-4B55-9B33-9DCC62A2CD09}"/>
              </a:ext>
            </a:extLst>
          </p:cNvPr>
          <p:cNvSpPr/>
          <p:nvPr/>
        </p:nvSpPr>
        <p:spPr>
          <a:xfrm>
            <a:off x="683570" y="1988840"/>
            <a:ext cx="8253536" cy="2232248"/>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Ορθογώνιο 4">
            <a:extLst>
              <a:ext uri="{FF2B5EF4-FFF2-40B4-BE49-F238E27FC236}">
                <a16:creationId xmlns:a16="http://schemas.microsoft.com/office/drawing/2014/main" id="{455AA842-85A7-4AC7-B6FA-53A7A45162EA}"/>
              </a:ext>
            </a:extLst>
          </p:cNvPr>
          <p:cNvSpPr/>
          <p:nvPr/>
        </p:nvSpPr>
        <p:spPr>
          <a:xfrm>
            <a:off x="769268" y="2093725"/>
            <a:ext cx="8051203" cy="1938992"/>
          </a:xfrm>
          <a:prstGeom prst="rect">
            <a:avLst/>
          </a:prstGeom>
        </p:spPr>
        <p:txBody>
          <a:bodyPr wrap="square">
            <a:spAutoFit/>
          </a:bodyPr>
          <a:lstStyle/>
          <a:p>
            <a:pPr lvl="0" algn="ctr"/>
            <a:r>
              <a:rPr lang="el-GR" sz="2400" dirty="0">
                <a:solidFill>
                  <a:schemeClr val="tx1">
                    <a:lumMod val="95000"/>
                    <a:lumOff val="5000"/>
                  </a:schemeClr>
                </a:solidFill>
              </a:rPr>
              <a:t>Η έννοια της </a:t>
            </a:r>
            <a:r>
              <a:rPr lang="el-GR" sz="2400" b="1" dirty="0">
                <a:solidFill>
                  <a:srgbClr val="42BA97">
                    <a:lumMod val="50000"/>
                  </a:srgbClr>
                </a:solidFill>
              </a:rPr>
              <a:t>ενσυνειδητότητας</a:t>
            </a:r>
            <a:r>
              <a:rPr lang="el-GR" sz="2400" dirty="0">
                <a:solidFill>
                  <a:schemeClr val="tx1">
                    <a:lumMod val="95000"/>
                    <a:lumOff val="5000"/>
                  </a:schemeClr>
                </a:solidFill>
              </a:rPr>
              <a:t> (</a:t>
            </a:r>
            <a:r>
              <a:rPr lang="en-US" sz="2400" dirty="0">
                <a:solidFill>
                  <a:schemeClr val="tx1">
                    <a:lumMod val="95000"/>
                    <a:lumOff val="5000"/>
                  </a:schemeClr>
                </a:solidFill>
              </a:rPr>
              <a:t>Mindfulness</a:t>
            </a:r>
            <a:r>
              <a:rPr lang="el-GR" sz="2400" dirty="0">
                <a:solidFill>
                  <a:schemeClr val="tx1">
                    <a:lumMod val="95000"/>
                    <a:lumOff val="5000"/>
                  </a:schemeClr>
                </a:solidFill>
              </a:rPr>
              <a:t>) αποτελεί μία από τις βασικές έννοιες της </a:t>
            </a:r>
            <a:r>
              <a:rPr lang="el-GR" sz="2400" b="1" dirty="0">
                <a:solidFill>
                  <a:schemeClr val="accent4">
                    <a:lumMod val="50000"/>
                  </a:schemeClr>
                </a:solidFill>
              </a:rPr>
              <a:t>Θετικής Ψυχολογίας</a:t>
            </a:r>
            <a:r>
              <a:rPr lang="el-GR" sz="2400" dirty="0">
                <a:solidFill>
                  <a:schemeClr val="tx1">
                    <a:lumMod val="95000"/>
                    <a:lumOff val="5000"/>
                  </a:schemeClr>
                </a:solidFill>
              </a:rPr>
              <a:t>, που έχει ως βασικό στόχο την προαγωγή της ευημερίας, την επίτευξη της υποκειμενικής ευτυχίας και την ικανοποίηση από τη ζωή (</a:t>
            </a:r>
            <a:r>
              <a:rPr lang="en-US" sz="2400" dirty="0">
                <a:solidFill>
                  <a:schemeClr val="tx1">
                    <a:lumMod val="95000"/>
                    <a:lumOff val="5000"/>
                  </a:schemeClr>
                </a:solidFill>
              </a:rPr>
              <a:t>Seligman</a:t>
            </a:r>
            <a:r>
              <a:rPr lang="el-GR" sz="2400" dirty="0">
                <a:solidFill>
                  <a:schemeClr val="tx1">
                    <a:lumMod val="95000"/>
                    <a:lumOff val="5000"/>
                  </a:schemeClr>
                </a:solidFill>
              </a:rPr>
              <a:t> &amp; </a:t>
            </a:r>
            <a:r>
              <a:rPr lang="en-US" sz="2400" dirty="0">
                <a:solidFill>
                  <a:schemeClr val="tx1">
                    <a:lumMod val="95000"/>
                    <a:lumOff val="5000"/>
                  </a:schemeClr>
                </a:solidFill>
              </a:rPr>
              <a:t>Csikszentmihalyi</a:t>
            </a:r>
            <a:r>
              <a:rPr lang="el-GR" sz="2400" dirty="0">
                <a:solidFill>
                  <a:schemeClr val="tx1">
                    <a:lumMod val="95000"/>
                    <a:lumOff val="5000"/>
                  </a:schemeClr>
                </a:solidFill>
              </a:rPr>
              <a:t>, 2000)</a:t>
            </a:r>
            <a:r>
              <a:rPr lang="el-GR" sz="2400" dirty="0">
                <a:solidFill>
                  <a:prstClr val="black">
                    <a:lumMod val="95000"/>
                    <a:lumOff val="5000"/>
                  </a:prstClr>
                </a:solidFill>
              </a:rPr>
              <a:t>. </a:t>
            </a:r>
            <a:endParaRPr lang="el-GR" sz="2400" dirty="0"/>
          </a:p>
        </p:txBody>
      </p:sp>
      <p:sp>
        <p:nvSpPr>
          <p:cNvPr id="9" name="Ορθογώνιο: Στρογγύλεμα γωνιών 8">
            <a:extLst>
              <a:ext uri="{FF2B5EF4-FFF2-40B4-BE49-F238E27FC236}">
                <a16:creationId xmlns:a16="http://schemas.microsoft.com/office/drawing/2014/main" id="{A3A8940A-F686-473B-A5A4-234E7BA877A8}"/>
              </a:ext>
            </a:extLst>
          </p:cNvPr>
          <p:cNvSpPr/>
          <p:nvPr/>
        </p:nvSpPr>
        <p:spPr>
          <a:xfrm>
            <a:off x="683569" y="4741275"/>
            <a:ext cx="8253536" cy="1676709"/>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Ορθογώνιο 9">
            <a:extLst>
              <a:ext uri="{FF2B5EF4-FFF2-40B4-BE49-F238E27FC236}">
                <a16:creationId xmlns:a16="http://schemas.microsoft.com/office/drawing/2014/main" id="{22E6E08A-A146-4F23-B0E8-0741D5C688FB}"/>
              </a:ext>
            </a:extLst>
          </p:cNvPr>
          <p:cNvSpPr/>
          <p:nvPr/>
        </p:nvSpPr>
        <p:spPr>
          <a:xfrm>
            <a:off x="769268" y="4979464"/>
            <a:ext cx="8051203" cy="1200329"/>
          </a:xfrm>
          <a:prstGeom prst="rect">
            <a:avLst/>
          </a:prstGeom>
        </p:spPr>
        <p:txBody>
          <a:bodyPr wrap="square">
            <a:spAutoFit/>
          </a:bodyPr>
          <a:lstStyle/>
          <a:p>
            <a:pPr lvl="0"/>
            <a:r>
              <a:rPr lang="el-GR" sz="2400" i="1" dirty="0">
                <a:solidFill>
                  <a:schemeClr val="tx1">
                    <a:lumMod val="95000"/>
                    <a:lumOff val="5000"/>
                  </a:schemeClr>
                </a:solidFill>
              </a:rPr>
              <a:t>«</a:t>
            </a:r>
            <a:r>
              <a:rPr lang="el-GR" sz="2400" i="1" dirty="0">
                <a:solidFill>
                  <a:prstClr val="black">
                    <a:lumMod val="95000"/>
                    <a:lumOff val="5000"/>
                  </a:prstClr>
                </a:solidFill>
              </a:rPr>
              <a:t>Η επίγνωση που αναδύεται μέσα από την εμπρόθετη εστίαση της προσοχής, στην παρούσα στιγμή, και χωρίς κριτική διάθεση προς το ξετύλιγμα της εμπειρίας</a:t>
            </a:r>
            <a:r>
              <a:rPr lang="el-GR" sz="2400" dirty="0">
                <a:solidFill>
                  <a:prstClr val="black">
                    <a:lumMod val="95000"/>
                    <a:lumOff val="5000"/>
                  </a:prstClr>
                </a:solidFill>
              </a:rPr>
              <a:t>» (Kabat Zinn, 1996). </a:t>
            </a:r>
            <a:endParaRPr lang="el-GR" sz="2400" dirty="0">
              <a:solidFill>
                <a:schemeClr val="tx1">
                  <a:lumMod val="95000"/>
                  <a:lumOff val="5000"/>
                </a:schemeClr>
              </a:solidFill>
            </a:endParaRPr>
          </a:p>
        </p:txBody>
      </p:sp>
    </p:spTree>
    <p:extLst>
      <p:ext uri="{BB962C8B-B14F-4D97-AF65-F5344CB8AC3E}">
        <p14:creationId xmlns:p14="http://schemas.microsoft.com/office/powerpoint/2010/main" val="351711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b="1" dirty="0"/>
              <a:t> Θεωρητικό Πλαίσιο </a:t>
            </a:r>
            <a:r>
              <a:rPr lang="el-GR" sz="3200" b="1" dirty="0"/>
              <a:t>(3/3)</a:t>
            </a:r>
          </a:p>
        </p:txBody>
      </p:sp>
      <p:sp>
        <p:nvSpPr>
          <p:cNvPr id="4" name="9 - Ορθογώνιο"/>
          <p:cNvSpPr/>
          <p:nvPr/>
        </p:nvSpPr>
        <p:spPr>
          <a:xfrm>
            <a:off x="2416695" y="930857"/>
            <a:ext cx="6192688" cy="1015663"/>
          </a:xfrm>
          <a:prstGeom prst="rect">
            <a:avLst/>
          </a:prstGeom>
        </p:spPr>
        <p:txBody>
          <a:bodyPr wrap="square">
            <a:spAutoFit/>
          </a:bodyPr>
          <a:lstStyle/>
          <a:p>
            <a:endParaRPr lang="el-GR" sz="3200" u="sng" dirty="0"/>
          </a:p>
          <a:p>
            <a:r>
              <a:rPr lang="el-GR" sz="2800" b="1" dirty="0">
                <a:solidFill>
                  <a:schemeClr val="accent4">
                    <a:lumMod val="50000"/>
                  </a:schemeClr>
                </a:solidFill>
                <a:latin typeface="Calibri" panose="020F0502020204030204"/>
              </a:rPr>
              <a:t>Ε</a:t>
            </a:r>
            <a:r>
              <a:rPr lang="el-GR" sz="2800" b="1" dirty="0">
                <a:solidFill>
                  <a:schemeClr val="accent4">
                    <a:lumMod val="50000"/>
                  </a:schemeClr>
                </a:solidFill>
              </a:rPr>
              <a:t>νσυνειδητότητα</a:t>
            </a:r>
            <a:r>
              <a:rPr lang="en-US" sz="2800" b="1" dirty="0">
                <a:solidFill>
                  <a:schemeClr val="accent4">
                    <a:lumMod val="50000"/>
                  </a:schemeClr>
                </a:solidFill>
              </a:rPr>
              <a:t> </a:t>
            </a:r>
            <a:r>
              <a:rPr lang="el-GR" sz="2800" b="1" dirty="0">
                <a:solidFill>
                  <a:schemeClr val="accent4">
                    <a:lumMod val="50000"/>
                  </a:schemeClr>
                </a:solidFill>
              </a:rPr>
              <a:t>- Οφέλη</a:t>
            </a:r>
          </a:p>
        </p:txBody>
      </p:sp>
      <p:sp>
        <p:nvSpPr>
          <p:cNvPr id="6" name="Ορθογώνιο 5">
            <a:extLst>
              <a:ext uri="{FF2B5EF4-FFF2-40B4-BE49-F238E27FC236}">
                <a16:creationId xmlns:a16="http://schemas.microsoft.com/office/drawing/2014/main" id="{FA1CC720-F1CE-4D05-9559-E00388801DEB}"/>
              </a:ext>
            </a:extLst>
          </p:cNvPr>
          <p:cNvSpPr/>
          <p:nvPr/>
        </p:nvSpPr>
        <p:spPr>
          <a:xfrm>
            <a:off x="2286759" y="3198168"/>
            <a:ext cx="1107996" cy="461665"/>
          </a:xfrm>
          <a:prstGeom prst="rect">
            <a:avLst/>
          </a:prstGeom>
        </p:spPr>
        <p:txBody>
          <a:bodyPr wrap="none">
            <a:spAutoFit/>
          </a:bodyPr>
          <a:lstStyle/>
          <a:p>
            <a:r>
              <a:rPr lang="el-GR" dirty="0"/>
              <a:t>	</a:t>
            </a:r>
          </a:p>
        </p:txBody>
      </p:sp>
      <p:sp>
        <p:nvSpPr>
          <p:cNvPr id="9" name="Ορθογώνιο: Στρογγύλεμα γωνιών 8">
            <a:extLst>
              <a:ext uri="{FF2B5EF4-FFF2-40B4-BE49-F238E27FC236}">
                <a16:creationId xmlns:a16="http://schemas.microsoft.com/office/drawing/2014/main" id="{52DC6217-3C17-43C2-83D5-C54C6C71938B}"/>
              </a:ext>
            </a:extLst>
          </p:cNvPr>
          <p:cNvSpPr/>
          <p:nvPr/>
        </p:nvSpPr>
        <p:spPr>
          <a:xfrm>
            <a:off x="683570" y="1988840"/>
            <a:ext cx="8253536" cy="1670993"/>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Ορθογώνιο 9">
            <a:extLst>
              <a:ext uri="{FF2B5EF4-FFF2-40B4-BE49-F238E27FC236}">
                <a16:creationId xmlns:a16="http://schemas.microsoft.com/office/drawing/2014/main" id="{E310D574-0CAE-49B8-867E-CBDC65C544BA}"/>
              </a:ext>
            </a:extLst>
          </p:cNvPr>
          <p:cNvSpPr/>
          <p:nvPr/>
        </p:nvSpPr>
        <p:spPr>
          <a:xfrm>
            <a:off x="882938" y="2018675"/>
            <a:ext cx="7848872" cy="1569660"/>
          </a:xfrm>
          <a:prstGeom prst="rect">
            <a:avLst/>
          </a:prstGeom>
        </p:spPr>
        <p:txBody>
          <a:bodyPr wrap="square">
            <a:spAutoFit/>
          </a:bodyPr>
          <a:lstStyle/>
          <a:p>
            <a:pPr lvl="0" algn="just"/>
            <a:r>
              <a:rPr lang="el-GR" sz="2400" dirty="0">
                <a:solidFill>
                  <a:schemeClr val="tx1">
                    <a:lumMod val="95000"/>
                    <a:lumOff val="5000"/>
                  </a:schemeClr>
                </a:solidFill>
              </a:rPr>
              <a:t>Η επίδραση της ενσυνειδητότητας στην </a:t>
            </a:r>
            <a:r>
              <a:rPr lang="el-GR" sz="2400" b="1" dirty="0">
                <a:solidFill>
                  <a:srgbClr val="42BA97">
                    <a:lumMod val="50000"/>
                  </a:srgbClr>
                </a:solidFill>
              </a:rPr>
              <a:t>ψυχική υγεία </a:t>
            </a:r>
            <a:r>
              <a:rPr lang="el-GR" sz="2400" dirty="0">
                <a:solidFill>
                  <a:schemeClr val="tx1">
                    <a:lumMod val="95000"/>
                    <a:lumOff val="5000"/>
                  </a:schemeClr>
                </a:solidFill>
              </a:rPr>
              <a:t>είναι ο τομέας στον οποίο έχει αποδειχτεί ότι έχει τα περισσότερα οφέλη τόσο στους </a:t>
            </a:r>
            <a:r>
              <a:rPr lang="el-GR" sz="2400" b="1" dirty="0">
                <a:solidFill>
                  <a:srgbClr val="42BA97">
                    <a:lumMod val="50000"/>
                  </a:srgbClr>
                </a:solidFill>
              </a:rPr>
              <a:t>ενήλικες</a:t>
            </a:r>
            <a:r>
              <a:rPr lang="el-GR" sz="2400" dirty="0">
                <a:solidFill>
                  <a:schemeClr val="tx1">
                    <a:lumMod val="95000"/>
                    <a:lumOff val="5000"/>
                  </a:schemeClr>
                </a:solidFill>
              </a:rPr>
              <a:t> (Virgili, 2013) όσο και στους </a:t>
            </a:r>
            <a:r>
              <a:rPr lang="el-GR" sz="2400" b="1" dirty="0">
                <a:solidFill>
                  <a:srgbClr val="42BA97">
                    <a:lumMod val="50000"/>
                  </a:srgbClr>
                </a:solidFill>
              </a:rPr>
              <a:t>νέους</a:t>
            </a:r>
            <a:r>
              <a:rPr lang="el-GR" sz="2400" dirty="0">
                <a:solidFill>
                  <a:schemeClr val="tx1">
                    <a:lumMod val="95000"/>
                    <a:lumOff val="5000"/>
                  </a:schemeClr>
                </a:solidFill>
              </a:rPr>
              <a:t> (Zoogman, </a:t>
            </a:r>
            <a:r>
              <a:rPr lang="en-US" sz="2400" dirty="0">
                <a:solidFill>
                  <a:schemeClr val="tx1">
                    <a:lumMod val="95000"/>
                    <a:lumOff val="5000"/>
                  </a:schemeClr>
                </a:solidFill>
              </a:rPr>
              <a:t>Simon </a:t>
            </a:r>
            <a:r>
              <a:rPr lang="el-GR" sz="2400" dirty="0">
                <a:solidFill>
                  <a:schemeClr val="tx1">
                    <a:lumMod val="95000"/>
                    <a:lumOff val="5000"/>
                  </a:schemeClr>
                </a:solidFill>
              </a:rPr>
              <a:t>,</a:t>
            </a:r>
            <a:r>
              <a:rPr lang="en-US" sz="2400" dirty="0">
                <a:solidFill>
                  <a:schemeClr val="tx1">
                    <a:lumMod val="95000"/>
                    <a:lumOff val="5000"/>
                  </a:schemeClr>
                </a:solidFill>
              </a:rPr>
              <a:t>Goldberg</a:t>
            </a:r>
            <a:r>
              <a:rPr lang="el-GR" sz="2400" dirty="0">
                <a:solidFill>
                  <a:schemeClr val="tx1">
                    <a:lumMod val="95000"/>
                    <a:lumOff val="5000"/>
                  </a:schemeClr>
                </a:solidFill>
              </a:rPr>
              <a:t>, </a:t>
            </a:r>
            <a:r>
              <a:rPr lang="en-US" sz="2400" dirty="0">
                <a:solidFill>
                  <a:schemeClr val="tx1">
                    <a:lumMod val="95000"/>
                    <a:lumOff val="5000"/>
                  </a:schemeClr>
                </a:solidFill>
              </a:rPr>
              <a:t>Hoyt</a:t>
            </a:r>
            <a:r>
              <a:rPr lang="el-GR" sz="2400" dirty="0">
                <a:solidFill>
                  <a:schemeClr val="tx1">
                    <a:lumMod val="95000"/>
                    <a:lumOff val="5000"/>
                  </a:schemeClr>
                </a:solidFill>
              </a:rPr>
              <a:t> &amp; </a:t>
            </a:r>
            <a:r>
              <a:rPr lang="en-US" sz="2400" dirty="0">
                <a:solidFill>
                  <a:schemeClr val="tx1">
                    <a:lumMod val="95000"/>
                    <a:lumOff val="5000"/>
                  </a:schemeClr>
                </a:solidFill>
              </a:rPr>
              <a:t>Miller</a:t>
            </a:r>
            <a:r>
              <a:rPr lang="el-GR" sz="2400" dirty="0">
                <a:solidFill>
                  <a:schemeClr val="tx1">
                    <a:lumMod val="95000"/>
                    <a:lumOff val="5000"/>
                  </a:schemeClr>
                </a:solidFill>
              </a:rPr>
              <a:t>, 2015)</a:t>
            </a:r>
            <a:r>
              <a:rPr lang="el-GR" sz="2400" dirty="0">
                <a:solidFill>
                  <a:prstClr val="black">
                    <a:lumMod val="95000"/>
                    <a:lumOff val="5000"/>
                  </a:prstClr>
                </a:solidFill>
              </a:rPr>
              <a:t>. </a:t>
            </a:r>
            <a:endParaRPr lang="el-GR" dirty="0"/>
          </a:p>
        </p:txBody>
      </p:sp>
      <p:sp>
        <p:nvSpPr>
          <p:cNvPr id="11" name="Ορθογώνιο: Στρογγύλεμα γωνιών 10">
            <a:extLst>
              <a:ext uri="{FF2B5EF4-FFF2-40B4-BE49-F238E27FC236}">
                <a16:creationId xmlns:a16="http://schemas.microsoft.com/office/drawing/2014/main" id="{C1879E3A-3C21-4446-84E9-9C639375EBBE}"/>
              </a:ext>
            </a:extLst>
          </p:cNvPr>
          <p:cNvSpPr/>
          <p:nvPr/>
        </p:nvSpPr>
        <p:spPr>
          <a:xfrm>
            <a:off x="680606" y="4149080"/>
            <a:ext cx="8253536" cy="2232248"/>
          </a:xfrm>
          <a:prstGeom prst="roundRect">
            <a:avLst/>
          </a:prstGeom>
          <a:noFill/>
          <a:ln w="2222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Ορθογώνιο 13">
            <a:extLst>
              <a:ext uri="{FF2B5EF4-FFF2-40B4-BE49-F238E27FC236}">
                <a16:creationId xmlns:a16="http://schemas.microsoft.com/office/drawing/2014/main" id="{B74CDA55-A928-4486-A81C-5D9A816FD58A}"/>
              </a:ext>
            </a:extLst>
          </p:cNvPr>
          <p:cNvSpPr/>
          <p:nvPr/>
        </p:nvSpPr>
        <p:spPr>
          <a:xfrm>
            <a:off x="781772" y="4295708"/>
            <a:ext cx="8051204" cy="1938992"/>
          </a:xfrm>
          <a:prstGeom prst="rect">
            <a:avLst/>
          </a:prstGeom>
        </p:spPr>
        <p:txBody>
          <a:bodyPr wrap="square">
            <a:spAutoFit/>
          </a:bodyPr>
          <a:lstStyle/>
          <a:p>
            <a:pPr lvl="0" algn="just"/>
            <a:r>
              <a:rPr lang="el-GR" sz="2400" dirty="0">
                <a:solidFill>
                  <a:schemeClr val="tx1">
                    <a:lumMod val="95000"/>
                    <a:lumOff val="5000"/>
                  </a:schemeClr>
                </a:solidFill>
              </a:rPr>
              <a:t>Οι παρεμβάσεις ενσυνειδητότητας σε </a:t>
            </a:r>
            <a:r>
              <a:rPr lang="el-GR" sz="2400" b="1" dirty="0">
                <a:solidFill>
                  <a:schemeClr val="accent4">
                    <a:lumMod val="50000"/>
                  </a:schemeClr>
                </a:solidFill>
              </a:rPr>
              <a:t>εκπαιδευτικούς</a:t>
            </a:r>
            <a:r>
              <a:rPr lang="el-GR" sz="2400" dirty="0">
                <a:solidFill>
                  <a:schemeClr val="tx1">
                    <a:lumMod val="95000"/>
                    <a:lumOff val="5000"/>
                  </a:schemeClr>
                </a:solidFill>
              </a:rPr>
              <a:t> φαίνεται να μειώνουν το </a:t>
            </a:r>
            <a:r>
              <a:rPr lang="el-GR" sz="2400" b="1" dirty="0">
                <a:solidFill>
                  <a:srgbClr val="42BA97">
                    <a:lumMod val="50000"/>
                  </a:srgbClr>
                </a:solidFill>
              </a:rPr>
              <a:t>στρες</a:t>
            </a:r>
            <a:r>
              <a:rPr lang="el-GR" sz="2400" dirty="0">
                <a:solidFill>
                  <a:schemeClr val="tx1">
                    <a:lumMod val="95000"/>
                    <a:lumOff val="5000"/>
                  </a:schemeClr>
                </a:solidFill>
              </a:rPr>
              <a:t> και το </a:t>
            </a:r>
            <a:r>
              <a:rPr lang="el-GR" sz="2400" b="1" dirty="0">
                <a:solidFill>
                  <a:srgbClr val="42BA97">
                    <a:lumMod val="50000"/>
                  </a:srgbClr>
                </a:solidFill>
              </a:rPr>
              <a:t>άγχος </a:t>
            </a:r>
            <a:r>
              <a:rPr lang="el-GR" sz="2400" dirty="0">
                <a:solidFill>
                  <a:schemeClr val="tx1">
                    <a:lumMod val="95000"/>
                    <a:lumOff val="5000"/>
                  </a:schemeClr>
                </a:solidFill>
              </a:rPr>
              <a:t>των εκπαιδευτικών (</a:t>
            </a:r>
            <a:r>
              <a:rPr lang="en-US" sz="2400" dirty="0">
                <a:solidFill>
                  <a:schemeClr val="tx1">
                    <a:lumMod val="95000"/>
                    <a:lumOff val="5000"/>
                  </a:schemeClr>
                </a:solidFill>
              </a:rPr>
              <a:t>Franco</a:t>
            </a:r>
            <a:r>
              <a:rPr lang="el-GR" sz="2400" dirty="0">
                <a:solidFill>
                  <a:schemeClr val="tx1">
                    <a:lumMod val="95000"/>
                    <a:lumOff val="5000"/>
                  </a:schemeClr>
                </a:solidFill>
              </a:rPr>
              <a:t>, </a:t>
            </a:r>
            <a:r>
              <a:rPr lang="en-US" sz="2400" dirty="0">
                <a:solidFill>
                  <a:schemeClr val="tx1">
                    <a:lumMod val="95000"/>
                    <a:lumOff val="5000"/>
                  </a:schemeClr>
                </a:solidFill>
              </a:rPr>
              <a:t>et al</a:t>
            </a:r>
            <a:r>
              <a:rPr lang="el-GR" sz="2400" dirty="0">
                <a:solidFill>
                  <a:schemeClr val="tx1">
                    <a:lumMod val="95000"/>
                    <a:lumOff val="5000"/>
                  </a:schemeClr>
                </a:solidFill>
              </a:rPr>
              <a:t>., 2010; </a:t>
            </a:r>
            <a:r>
              <a:rPr lang="en-US" sz="2400" dirty="0">
                <a:solidFill>
                  <a:schemeClr val="tx1">
                    <a:lumMod val="95000"/>
                    <a:lumOff val="5000"/>
                  </a:schemeClr>
                </a:solidFill>
              </a:rPr>
              <a:t>Jennings</a:t>
            </a:r>
            <a:r>
              <a:rPr lang="el-GR" sz="2400" dirty="0">
                <a:solidFill>
                  <a:schemeClr val="tx1">
                    <a:lumMod val="95000"/>
                    <a:lumOff val="5000"/>
                  </a:schemeClr>
                </a:solidFill>
              </a:rPr>
              <a:t>, 2013; </a:t>
            </a:r>
            <a:r>
              <a:rPr lang="en-US" sz="2400" dirty="0">
                <a:solidFill>
                  <a:schemeClr val="tx1">
                    <a:lumMod val="95000"/>
                    <a:lumOff val="5000"/>
                  </a:schemeClr>
                </a:solidFill>
              </a:rPr>
              <a:t>Roeser et al</a:t>
            </a:r>
            <a:r>
              <a:rPr lang="el-GR" sz="2400" dirty="0">
                <a:solidFill>
                  <a:schemeClr val="tx1">
                    <a:lumMod val="95000"/>
                    <a:lumOff val="5000"/>
                  </a:schemeClr>
                </a:solidFill>
              </a:rPr>
              <a:t>, 2013), την </a:t>
            </a:r>
            <a:r>
              <a:rPr lang="el-GR" sz="2400" b="1" dirty="0">
                <a:solidFill>
                  <a:srgbClr val="42BA97">
                    <a:lumMod val="50000"/>
                  </a:srgbClr>
                </a:solidFill>
              </a:rPr>
              <a:t>εμφάνιση ψυχολογικών συμπτωμάτων</a:t>
            </a:r>
            <a:r>
              <a:rPr lang="el-GR" sz="2400" dirty="0">
                <a:solidFill>
                  <a:schemeClr val="tx1">
                    <a:lumMod val="95000"/>
                    <a:lumOff val="5000"/>
                  </a:schemeClr>
                </a:solidFill>
              </a:rPr>
              <a:t> και του </a:t>
            </a:r>
            <a:r>
              <a:rPr lang="el-GR" sz="2400" b="1" dirty="0">
                <a:solidFill>
                  <a:srgbClr val="42BA97">
                    <a:lumMod val="50000"/>
                  </a:srgbClr>
                </a:solidFill>
              </a:rPr>
              <a:t>συνδρόμου επαγγελματικής εξουθένωσης</a:t>
            </a:r>
            <a:r>
              <a:rPr lang="el-GR" sz="2400" dirty="0">
                <a:solidFill>
                  <a:schemeClr val="tx1">
                    <a:lumMod val="95000"/>
                    <a:lumOff val="5000"/>
                  </a:schemeClr>
                </a:solidFill>
              </a:rPr>
              <a:t> (</a:t>
            </a:r>
            <a:r>
              <a:rPr lang="en-US" sz="2400" dirty="0">
                <a:solidFill>
                  <a:schemeClr val="tx1">
                    <a:lumMod val="95000"/>
                    <a:lumOff val="5000"/>
                  </a:schemeClr>
                </a:solidFill>
              </a:rPr>
              <a:t>Flook et al</a:t>
            </a:r>
            <a:r>
              <a:rPr lang="el-GR" sz="2400" dirty="0">
                <a:solidFill>
                  <a:schemeClr val="tx1">
                    <a:lumMod val="95000"/>
                    <a:lumOff val="5000"/>
                  </a:schemeClr>
                </a:solidFill>
              </a:rPr>
              <a:t>., 2013)</a:t>
            </a:r>
            <a:r>
              <a:rPr lang="el-GR" sz="2400" dirty="0">
                <a:solidFill>
                  <a:prstClr val="black">
                    <a:lumMod val="95000"/>
                    <a:lumOff val="5000"/>
                  </a:prstClr>
                </a:solidFill>
              </a:rPr>
              <a:t>. </a:t>
            </a:r>
            <a:endParaRPr lang="el-GR" sz="2400" dirty="0">
              <a:solidFill>
                <a:schemeClr val="tx1">
                  <a:lumMod val="95000"/>
                  <a:lumOff val="5000"/>
                </a:schemeClr>
              </a:solidFill>
            </a:endParaRPr>
          </a:p>
        </p:txBody>
      </p:sp>
    </p:spTree>
    <p:extLst>
      <p:ext uri="{BB962C8B-B14F-4D97-AF65-F5344CB8AC3E}">
        <p14:creationId xmlns:p14="http://schemas.microsoft.com/office/powerpoint/2010/main" val="4192915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89331"/>
            <a:ext cx="7848872" cy="1008977"/>
          </a:xfrm>
        </p:spPr>
        <p:txBody>
          <a:bodyPr>
            <a:noAutofit/>
          </a:bodyPr>
          <a:lstStyle/>
          <a:p>
            <a:br>
              <a:rPr lang="el-GR" sz="3600" dirty="0"/>
            </a:br>
            <a:r>
              <a:rPr lang="el-GR" sz="3600" b="1" dirty="0"/>
              <a:t>Παραγόμενο εκπαιδευτικό υλικό </a:t>
            </a:r>
            <a:r>
              <a:rPr lang="el-GR" sz="3200" b="1" dirty="0"/>
              <a:t>(1/2)</a:t>
            </a:r>
            <a:endParaRPr lang="el-GR" sz="3200" b="1" dirty="0">
              <a:solidFill>
                <a:srgbClr val="FF0000"/>
              </a:solidFill>
            </a:endParaRPr>
          </a:p>
        </p:txBody>
      </p:sp>
      <p:sp>
        <p:nvSpPr>
          <p:cNvPr id="4" name="9 - Ορθογώνιο"/>
          <p:cNvSpPr/>
          <p:nvPr/>
        </p:nvSpPr>
        <p:spPr>
          <a:xfrm>
            <a:off x="1115616" y="1340768"/>
            <a:ext cx="7848872" cy="5262979"/>
          </a:xfrm>
          <a:prstGeom prst="rect">
            <a:avLst/>
          </a:prstGeom>
        </p:spPr>
        <p:txBody>
          <a:bodyPr wrap="square">
            <a:spAutoFit/>
          </a:bodyPr>
          <a:lstStyle/>
          <a:p>
            <a:pPr marL="342900" indent="-342900">
              <a:buFont typeface="Wingdings" panose="05000000000000000000" pitchFamily="2" charset="2"/>
              <a:buChar char="ü"/>
            </a:pPr>
            <a:r>
              <a:rPr lang="el-GR" sz="2400" b="1" dirty="0">
                <a:solidFill>
                  <a:schemeClr val="accent4">
                    <a:lumMod val="50000"/>
                  </a:schemeClr>
                </a:solidFill>
              </a:rPr>
              <a:t>Σκοπός </a:t>
            </a:r>
          </a:p>
          <a:p>
            <a:r>
              <a:rPr lang="el-GR" sz="2000" dirty="0"/>
              <a:t>Η επιμόρφωση εκπαιδευτικών πρωτοβάθμιας εκπαίδευσης (ΠΕ) στην </a:t>
            </a:r>
            <a:r>
              <a:rPr lang="el-GR" sz="2000" b="1" dirty="0">
                <a:solidFill>
                  <a:schemeClr val="accent4">
                    <a:lumMod val="50000"/>
                  </a:schemeClr>
                </a:solidFill>
              </a:rPr>
              <a:t>έννοια της Ενσυνειδητότητας </a:t>
            </a:r>
            <a:r>
              <a:rPr lang="el-GR" sz="2000" dirty="0"/>
              <a:t>και η παρουσίαση τρόπων εφαρμογής της στην καθημερινή τους ζωή, για τη </a:t>
            </a:r>
            <a:r>
              <a:rPr lang="el-GR" sz="2000" b="1" dirty="0">
                <a:solidFill>
                  <a:schemeClr val="accent4">
                    <a:lumMod val="50000"/>
                  </a:schemeClr>
                </a:solidFill>
              </a:rPr>
              <a:t>μείωση του άγχους</a:t>
            </a:r>
            <a:r>
              <a:rPr lang="el-GR" sz="2000" dirty="0"/>
              <a:t> και την </a:t>
            </a:r>
            <a:r>
              <a:rPr lang="el-GR" sz="2000" b="1" dirty="0">
                <a:solidFill>
                  <a:schemeClr val="accent4">
                    <a:lumMod val="50000"/>
                  </a:schemeClr>
                </a:solidFill>
              </a:rPr>
              <a:t>ενίσχυση της διδασκαλίας</a:t>
            </a:r>
            <a:r>
              <a:rPr lang="el-GR" sz="2000" dirty="0"/>
              <a:t>.</a:t>
            </a:r>
          </a:p>
          <a:p>
            <a:endParaRPr lang="el-GR" sz="2000" dirty="0"/>
          </a:p>
          <a:p>
            <a:pPr marL="342900" indent="-342900">
              <a:buFont typeface="Wingdings" panose="05000000000000000000" pitchFamily="2" charset="2"/>
              <a:buChar char="ü"/>
            </a:pPr>
            <a:r>
              <a:rPr lang="el-GR" sz="2400" b="1" dirty="0">
                <a:solidFill>
                  <a:schemeClr val="accent4">
                    <a:lumMod val="50000"/>
                  </a:schemeClr>
                </a:solidFill>
              </a:rPr>
              <a:t>Βασικές αρχές ανάπτυξης του ΕΥ:</a:t>
            </a:r>
          </a:p>
          <a:p>
            <a:endParaRPr lang="el-GR" sz="2400" b="1" dirty="0">
              <a:solidFill>
                <a:schemeClr val="accent4">
                  <a:lumMod val="50000"/>
                </a:schemeClr>
              </a:solidFill>
            </a:endParaRPr>
          </a:p>
          <a:p>
            <a:pPr marL="342900" indent="-342900">
              <a:buFont typeface="Arial" panose="020B0604020202020204" pitchFamily="34" charset="0"/>
              <a:buChar char="•"/>
            </a:pPr>
            <a:r>
              <a:rPr lang="el-GR" sz="2000" dirty="0"/>
              <a:t>Μεθοδολογία West &amp; Λιοναράκη (2001)</a:t>
            </a:r>
          </a:p>
          <a:p>
            <a:pPr marL="342900" indent="-342900">
              <a:buFont typeface="Arial" panose="020B0604020202020204" pitchFamily="34" charset="0"/>
              <a:buChar char="•"/>
            </a:pPr>
            <a:endParaRPr lang="el-GR" sz="2000" dirty="0"/>
          </a:p>
          <a:p>
            <a:pPr marL="342900" indent="-342900">
              <a:buFont typeface="Arial" panose="020B0604020202020204" pitchFamily="34" charset="0"/>
              <a:buChar char="•"/>
            </a:pPr>
            <a:r>
              <a:rPr lang="el-GR" sz="2000" dirty="0"/>
              <a:t>Βασικές αρχές σχεδιασμού περιβαλλόντων εξΑΕ της American Distance Education Consortium (A</a:t>
            </a:r>
            <a:r>
              <a:rPr lang="en-US" sz="2000" dirty="0"/>
              <a:t>DEC</a:t>
            </a:r>
            <a:r>
              <a:rPr lang="el-GR" sz="2000" dirty="0"/>
              <a:t>, 2003, όπ. αναφ. στο Αναστασιάδης &amp; Κωτσίδης, 2017)</a:t>
            </a:r>
          </a:p>
          <a:p>
            <a:endParaRPr lang="el-GR" sz="2000" dirty="0"/>
          </a:p>
          <a:p>
            <a:pPr marL="342900" indent="-342900">
              <a:buFont typeface="Arial" panose="020B0604020202020204" pitchFamily="34" charset="0"/>
              <a:buChar char="•"/>
            </a:pPr>
            <a:r>
              <a:rPr lang="el-GR" sz="2000" dirty="0"/>
              <a:t>Βασικές αρχές εκπαίδευσης ενηλίκων (Κόκκος, 2005)</a:t>
            </a:r>
          </a:p>
          <a:p>
            <a:endParaRPr lang="en-US" sz="2000" dirty="0"/>
          </a:p>
        </p:txBody>
      </p:sp>
    </p:spTree>
    <p:extLst>
      <p:ext uri="{BB962C8B-B14F-4D97-AF65-F5344CB8AC3E}">
        <p14:creationId xmlns:p14="http://schemas.microsoft.com/office/powerpoint/2010/main" val="2745266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Θέμα του Office">
  <a:themeElements>
    <a:clrScheme name="Μπλε ΙΙ">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20080</TotalTime>
  <Words>2199</Words>
  <Application>Microsoft Office PowerPoint</Application>
  <PresentationFormat>Προβολή στην οθόνη (4:3)</PresentationFormat>
  <Paragraphs>206</Paragraphs>
  <Slides>24</Slides>
  <Notes>1</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24</vt:i4>
      </vt:variant>
    </vt:vector>
  </HeadingPairs>
  <TitlesOfParts>
    <vt:vector size="32" baseType="lpstr">
      <vt:lpstr>Arial</vt:lpstr>
      <vt:lpstr>Book Antiqua</vt:lpstr>
      <vt:lpstr>Calibri</vt:lpstr>
      <vt:lpstr>Calibri Light</vt:lpstr>
      <vt:lpstr>Symbol</vt:lpstr>
      <vt:lpstr>Times New Roman</vt:lpstr>
      <vt:lpstr>Wingdings</vt:lpstr>
      <vt:lpstr>Θέμα του Office</vt:lpstr>
      <vt:lpstr>Σχεδιασμός, υλοποίηση και αποτίμηση διαδικτυακού περιβάλλοντος επιμόρφωσης εκπαιδευτικών πρωτοβάθμιας εκπαίδευσης, με θέμα: Ενσυνειδητότητα για εκπαιδευτικούς</vt:lpstr>
      <vt:lpstr>Σκοπός</vt:lpstr>
      <vt:lpstr>Συνεισφορά της διπλωματικής</vt:lpstr>
      <vt:lpstr>Ερευνητικά Ερωτήματα</vt:lpstr>
      <vt:lpstr> Δομή της εργασίας</vt:lpstr>
      <vt:lpstr>Θεωρητικό Πλαίσιο (1/3)</vt:lpstr>
      <vt:lpstr>Θεωρητικό Πλαίσιο (2/3)</vt:lpstr>
      <vt:lpstr> Θεωρητικό Πλαίσιο (3/3)</vt:lpstr>
      <vt:lpstr> Παραγόμενο εκπαιδευτικό υλικό (1/2)</vt:lpstr>
      <vt:lpstr>  Παραγόμενο εκπαιδευτικό υλικό (2/2) </vt:lpstr>
      <vt:lpstr>Μεθοδολογία (1/2)</vt:lpstr>
      <vt:lpstr> Μεθοδολογία (2/2)</vt:lpstr>
      <vt:lpstr>Αποτελέσματα - Κύρια ευρήματα (1/4)</vt:lpstr>
      <vt:lpstr>Αποτελέσματα - Κύρια ευρήματα (2/4)</vt:lpstr>
      <vt:lpstr>Αποτελέσματα - Κύρια ευρήματα (3/4)</vt:lpstr>
      <vt:lpstr>Αποτελέσματα - Κύρια ευρήματα (4/4)</vt:lpstr>
      <vt:lpstr>Συμπεράσματα (1/3)</vt:lpstr>
      <vt:lpstr>Συμπεράσματα (2/3)</vt:lpstr>
      <vt:lpstr>Συμπεράσματα (3/3)</vt:lpstr>
      <vt:lpstr>Περιορισμοί της έρευνας</vt:lpstr>
      <vt:lpstr>Πρακτικές επιπτώσεις -Προτάσεις</vt:lpstr>
      <vt:lpstr>Παρουσίαση του PowerPoint</vt:lpstr>
      <vt:lpstr>Βιβλιογραφικές αναφορές</vt:lpstr>
      <vt:lpstr>Βιβλιογραφικές αναφορές</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Sushma Selene Ruckstuhl</cp:lastModifiedBy>
  <cp:revision>1778</cp:revision>
  <dcterms:created xsi:type="dcterms:W3CDTF">2003-10-16T17:37:47Z</dcterms:created>
  <dcterms:modified xsi:type="dcterms:W3CDTF">2019-11-06T15:10:48Z</dcterms:modified>
</cp:coreProperties>
</file>