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handoutMasterIdLst>
    <p:handoutMasterId r:id="rId27"/>
  </p:handoutMasterIdLst>
  <p:sldIdLst>
    <p:sldId id="272" r:id="rId2"/>
    <p:sldId id="273" r:id="rId3"/>
    <p:sldId id="281" r:id="rId4"/>
    <p:sldId id="282" r:id="rId5"/>
    <p:sldId id="283" r:id="rId6"/>
    <p:sldId id="285" r:id="rId7"/>
    <p:sldId id="284" r:id="rId8"/>
    <p:sldId id="286" r:id="rId9"/>
    <p:sldId id="287" r:id="rId10"/>
    <p:sldId id="288" r:id="rId11"/>
    <p:sldId id="291" r:id="rId12"/>
    <p:sldId id="290" r:id="rId13"/>
    <p:sldId id="292" r:id="rId14"/>
    <p:sldId id="293" r:id="rId15"/>
    <p:sldId id="294" r:id="rId16"/>
    <p:sldId id="295" r:id="rId17"/>
    <p:sldId id="296" r:id="rId18"/>
    <p:sldId id="297" r:id="rId19"/>
    <p:sldId id="303" r:id="rId20"/>
    <p:sldId id="298" r:id="rId21"/>
    <p:sldId id="300" r:id="rId22"/>
    <p:sldId id="301" r:id="rId23"/>
    <p:sldId id="302" r:id="rId24"/>
    <p:sldId id="299" r:id="rId25"/>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3300"/>
    <a:srgbClr val="003E1C"/>
    <a:srgbClr val="008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9" d="100"/>
          <a:sy n="69" d="100"/>
        </p:scale>
        <p:origin x="-492" y="-12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3774" y="84"/>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99DED90-920F-404F-88AE-E2A547465FE7}" type="datetime1">
              <a:rPr lang="el-GR" smtClean="0"/>
              <a:pPr/>
              <a:t>6/11/2019</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81E76E-E7B3-4F13-A4FA-ED316337DC73}" type="slidenum">
              <a:rPr lang="el-GR" smtClean="0"/>
              <a:pPr/>
              <a:t>‹#›</a:t>
            </a:fld>
            <a:endParaRPr lang="el-GR" dirty="0"/>
          </a:p>
        </p:txBody>
      </p:sp>
    </p:spTree>
    <p:extLst>
      <p:ext uri="{BB962C8B-B14F-4D97-AF65-F5344CB8AC3E}">
        <p14:creationId xmlns="" xmlns:p14="http://schemas.microsoft.com/office/powerpoint/2010/main" val="25191894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9643FE-7A8B-4115-AE59-23B4A6D82939}" type="datetime1">
              <a:rPr lang="el-GR" noProof="0" smtClean="0"/>
              <a:pPr/>
              <a:t>6/11/2019</a:t>
            </a:fld>
            <a:endParaRPr lang="el-GR" noProof="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el-GR" noProof="0" smtClean="0"/>
              <a:pPr rtl="0"/>
              <a:t>‹#›</a:t>
            </a:fld>
            <a:endParaRPr lang="el-GR" noProof="0"/>
          </a:p>
        </p:txBody>
      </p:sp>
    </p:spTree>
    <p:extLst>
      <p:ext uri="{BB962C8B-B14F-4D97-AF65-F5344CB8AC3E}">
        <p14:creationId xmlns=""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dirty="0"/>
          </a:p>
        </p:txBody>
      </p:sp>
      <p:sp>
        <p:nvSpPr>
          <p:cNvPr id="4" name="Θέση αριθμού διαφάνειας 3"/>
          <p:cNvSpPr>
            <a:spLocks noGrp="1"/>
          </p:cNvSpPr>
          <p:nvPr>
            <p:ph type="sldNum" sz="quarter" idx="10"/>
          </p:nvPr>
        </p:nvSpPr>
        <p:spPr/>
        <p:txBody>
          <a:bodyPr rtlCol="0"/>
          <a:lstStyle/>
          <a:p>
            <a:pPr rtl="0"/>
            <a:fld id="{893B0CF2-7F87-4E02-A248-870047730F99}" type="slidenum">
              <a:rPr lang="el-GR" smtClean="0"/>
              <a:pPr rtl="0"/>
              <a:t>1</a:t>
            </a:fld>
            <a:endParaRPr lang="el-GR" dirty="0"/>
          </a:p>
        </p:txBody>
      </p:sp>
    </p:spTree>
    <p:extLst>
      <p:ext uri="{BB962C8B-B14F-4D97-AF65-F5344CB8AC3E}">
        <p14:creationId xmlns="" xmlns:p14="http://schemas.microsoft.com/office/powerpoint/2010/main" val="1495133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10</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11</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12</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13</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14</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15</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16</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17</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18</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19</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2</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20</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21</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22</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23</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24</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3</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4</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5</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6</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7</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8</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93B0CF2-7F87-4E02-A248-870047730F99}" type="slidenum">
              <a:rPr lang="el-GR" smtClean="0"/>
              <a:pPr rtl="0"/>
              <a:t>9</a:t>
            </a:fld>
            <a:endParaRPr lang="el-GR" dirty="0"/>
          </a:p>
        </p:txBody>
      </p:sp>
    </p:spTree>
    <p:extLst>
      <p:ext uri="{BB962C8B-B14F-4D97-AF65-F5344CB8AC3E}">
        <p14:creationId xmlns="" xmlns:p14="http://schemas.microsoft.com/office/powerpoint/2010/main" val="1543282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1">
        <a:schemeClr val="bg1"/>
      </p:bgRef>
    </p:bg>
    <p:spTree>
      <p:nvGrpSpPr>
        <p:cNvPr id="1" name=""/>
        <p:cNvGrpSpPr/>
        <p:nvPr/>
      </p:nvGrpSpPr>
      <p:grpSpPr>
        <a:xfrm>
          <a:off x="0" y="0"/>
          <a:ext cx="0" cy="0"/>
          <a:chOff x="0" y="0"/>
          <a:chExt cx="0" cy="0"/>
        </a:xfrm>
      </p:grpSpPr>
      <p:grpSp>
        <p:nvGrpSpPr>
          <p:cNvPr id="10" name="Ομάδα 9"/>
          <p:cNvGrpSpPr/>
          <p:nvPr/>
        </p:nvGrpSpPr>
        <p:grpSpPr>
          <a:xfrm>
            <a:off x="0" y="6208894"/>
            <a:ext cx="12192000" cy="649106"/>
            <a:chOff x="0" y="6208894"/>
            <a:chExt cx="12192000" cy="649106"/>
          </a:xfrm>
        </p:grpSpPr>
        <p:sp>
          <p:nvSpPr>
            <p:cNvPr id="2" name="Ορθογώνιο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el-GR" noProof="0" dirty="0"/>
            </a:p>
          </p:txBody>
        </p:sp>
        <p:cxnSp>
          <p:nvCxnSpPr>
            <p:cNvPr id="7" name="Ευθεία γραμμή σύνδεσης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Ευθεία γραμμή σύνδεσης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Ευθεία γραμμή σύνδεσης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Τίτλος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Tahoma" panose="020B0604030504040204" pitchFamily="34" charset="0"/>
                <a:ea typeface="+mj-ea"/>
                <a:cs typeface="+mj-cs"/>
              </a:defRPr>
            </a:lvl1pPr>
          </a:lstStyle>
          <a:p>
            <a:pPr rtl="0"/>
            <a:r>
              <a:rPr lang="el-GR" noProof="0" smtClean="0"/>
              <a:t>Kλικ για επεξεργασία του τίτλου</a:t>
            </a:r>
            <a:endParaRPr kumimoji="0" lang="el-GR" noProof="0" dirty="0"/>
          </a:p>
        </p:txBody>
      </p:sp>
      <p:sp>
        <p:nvSpPr>
          <p:cNvPr id="17" name="Υπότιτλος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el-GR" noProof="0" smtClean="0"/>
              <a:t>Κάντε κλικ για να επεξεργαστείτε τον υπότιτλο του υποδείγματος</a:t>
            </a:r>
            <a:endParaRPr kumimoji="0" lang="el-GR" noProof="0" dirty="0"/>
          </a:p>
        </p:txBody>
      </p:sp>
      <p:sp>
        <p:nvSpPr>
          <p:cNvPr id="30" name="Θέση ημερομηνίας 29"/>
          <p:cNvSpPr>
            <a:spLocks noGrp="1"/>
          </p:cNvSpPr>
          <p:nvPr>
            <p:ph type="dt" sz="half" idx="10"/>
          </p:nvPr>
        </p:nvSpPr>
        <p:spPr/>
        <p:txBody>
          <a:bodyPr rtlCol="0"/>
          <a:lstStyle>
            <a:lvl1pPr>
              <a:defRPr/>
            </a:lvl1pPr>
          </a:lstStyle>
          <a:p>
            <a:fld id="{90A77434-5FC1-4574-9A2A-C2AAF9BFEC76}" type="datetime1">
              <a:rPr lang="el-GR" noProof="0" smtClean="0"/>
              <a:pPr/>
              <a:t>6/11/2019</a:t>
            </a:fld>
            <a:endParaRPr lang="el-GR" noProof="0" dirty="0"/>
          </a:p>
        </p:txBody>
      </p:sp>
      <p:sp>
        <p:nvSpPr>
          <p:cNvPr id="19" name="Θέση υποσέλιδου 18"/>
          <p:cNvSpPr>
            <a:spLocks noGrp="1"/>
          </p:cNvSpPr>
          <p:nvPr>
            <p:ph type="ftr" sz="quarter" idx="11"/>
          </p:nvPr>
        </p:nvSpPr>
        <p:spPr/>
        <p:txBody>
          <a:bodyPr rtlCol="0"/>
          <a:lstStyle/>
          <a:p>
            <a:pPr rtl="0"/>
            <a:r>
              <a:rPr lang="el-GR" noProof="0" dirty="0"/>
              <a:t>Προσθήκη υποσέλιδου</a:t>
            </a:r>
          </a:p>
        </p:txBody>
      </p:sp>
      <p:sp>
        <p:nvSpPr>
          <p:cNvPr id="27" name="Θέση αριθμού διαφάνειας 2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noProof="0" smtClean="0"/>
              <a:t>Kλικ για επεξεργασία του τίτλου</a:t>
            </a:r>
            <a:endParaRPr kumimoji="0" lang="el-GR" noProof="0" dirty="0"/>
          </a:p>
        </p:txBody>
      </p:sp>
      <p:sp>
        <p:nvSpPr>
          <p:cNvPr id="3" name="Θέση κατακόρυφου κειμένου 2"/>
          <p:cNvSpPr>
            <a:spLocks noGrp="1"/>
          </p:cNvSpPr>
          <p:nvPr>
            <p:ph type="body" orient="vert" idx="1"/>
          </p:nvPr>
        </p:nvSpPr>
        <p:spPr/>
        <p:txBody>
          <a:bodyPr vert="eaVert" rtlCol="0"/>
          <a:lstStyle/>
          <a:p>
            <a:pPr lvl="0" rtl="0" eaLnBrk="1" latinLnBrk="0" hangingPunct="1"/>
            <a:r>
              <a:rPr lang="el-GR" noProof="0" smtClean="0"/>
              <a:t>Kλικ για επεξεργασία των στυλ του υποδείγματος</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ημερομηνίας 3"/>
          <p:cNvSpPr>
            <a:spLocks noGrp="1"/>
          </p:cNvSpPr>
          <p:nvPr>
            <p:ph type="dt" sz="half" idx="10"/>
          </p:nvPr>
        </p:nvSpPr>
        <p:spPr/>
        <p:txBody>
          <a:bodyPr rtlCol="0"/>
          <a:lstStyle>
            <a:lvl1pPr>
              <a:defRPr/>
            </a:lvl1pPr>
          </a:lstStyle>
          <a:p>
            <a:fld id="{CFAD2D8C-2592-4289-B9EE-3CE81143DCFE}" type="datetime1">
              <a:rPr lang="el-GR" noProof="0" smtClean="0"/>
              <a:pPr/>
              <a:t>6/11/2019</a:t>
            </a:fld>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87777705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914402"/>
            <a:ext cx="2743200" cy="5211763"/>
          </a:xfrm>
        </p:spPr>
        <p:txBody>
          <a:bodyPr vert="eaVert" rtlCol="0"/>
          <a:lstStyle/>
          <a:p>
            <a:pPr rtl="0"/>
            <a:r>
              <a:rPr lang="el-GR" noProof="0" smtClean="0"/>
              <a:t>Kλικ για επεξεργασία του τίτλου</a:t>
            </a:r>
            <a:endParaRPr kumimoji="0" lang="el-GR" noProof="0" dirty="0"/>
          </a:p>
        </p:txBody>
      </p:sp>
      <p:sp>
        <p:nvSpPr>
          <p:cNvPr id="3" name="Θέση κατακόρυφου κειμένου 2"/>
          <p:cNvSpPr>
            <a:spLocks noGrp="1"/>
          </p:cNvSpPr>
          <p:nvPr>
            <p:ph type="body" orient="vert" idx="1"/>
          </p:nvPr>
        </p:nvSpPr>
        <p:spPr>
          <a:xfrm>
            <a:off x="609600" y="914402"/>
            <a:ext cx="8026400" cy="5211763"/>
          </a:xfrm>
        </p:spPr>
        <p:txBody>
          <a:bodyPr vert="eaVert" rtlCol="0"/>
          <a:lstStyle/>
          <a:p>
            <a:pPr lvl="0" rtl="0" eaLnBrk="1" latinLnBrk="0" hangingPunct="1"/>
            <a:r>
              <a:rPr lang="el-GR" noProof="0" smtClean="0"/>
              <a:t>Kλικ για επεξεργασία των στυλ του υποδείγματος</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Σύμβολο κράτησης θέσης ημερομηνίας 3"/>
          <p:cNvSpPr>
            <a:spLocks noGrp="1"/>
          </p:cNvSpPr>
          <p:nvPr>
            <p:ph type="dt" sz="half" idx="10"/>
          </p:nvPr>
        </p:nvSpPr>
        <p:spPr/>
        <p:txBody>
          <a:bodyPr rtlCol="0"/>
          <a:lstStyle>
            <a:lvl1pPr>
              <a:defRPr/>
            </a:lvl1pPr>
          </a:lstStyle>
          <a:p>
            <a:fld id="{C1D2988E-BB97-4A44-97DA-ACD82C677D3A}" type="datetime1">
              <a:rPr lang="el-GR" noProof="0" smtClean="0"/>
              <a:pPr/>
              <a:t>6/11/2019</a:t>
            </a:fld>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336975443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smtClean="0"/>
              <a:t>Κάντε κλικ για να επεξεργαστείτε το Στυλ κύριου τίτλου</a:t>
            </a:r>
            <a:endParaRPr kumimoji="0" lang="el-GR" noProof="0" dirty="0"/>
          </a:p>
        </p:txBody>
      </p:sp>
      <p:sp>
        <p:nvSpPr>
          <p:cNvPr id="3" name="Θέση περιεχομένου 2"/>
          <p:cNvSpPr>
            <a:spLocks noGrp="1"/>
          </p:cNvSpPr>
          <p:nvPr>
            <p:ph idx="1"/>
          </p:nvPr>
        </p:nvSpPr>
        <p:spPr/>
        <p:txBody>
          <a:bodyPr rtlCol="0"/>
          <a:lstStyle/>
          <a:p>
            <a:pPr lvl="0" rtl="0" eaLnBrk="1" latinLnBrk="0" hangingPunct="1"/>
            <a:r>
              <a:rPr lang="el-GR" noProof="0" smtClean="0"/>
              <a:t>Kλικ για επεξεργασία των στυλ του υποδείγματος</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ημερομηνίας 3"/>
          <p:cNvSpPr>
            <a:spLocks noGrp="1"/>
          </p:cNvSpPr>
          <p:nvPr>
            <p:ph type="dt" sz="half" idx="10"/>
          </p:nvPr>
        </p:nvSpPr>
        <p:spPr/>
        <p:txBody>
          <a:bodyPr rtlCol="0"/>
          <a:lstStyle>
            <a:lvl1pPr>
              <a:defRPr/>
            </a:lvl1pPr>
          </a:lstStyle>
          <a:p>
            <a:fld id="{3CC14902-A73F-4D00-9B30-07F92A204BDE}" type="datetime1">
              <a:rPr lang="el-GR" noProof="0" smtClean="0"/>
              <a:pPr/>
              <a:t>6/11/2019</a:t>
            </a:fld>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148168215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Tahoma" panose="020B0604030504040204" pitchFamily="34" charset="0"/>
                <a:ea typeface="+mj-ea"/>
                <a:cs typeface="+mj-cs"/>
              </a:defRPr>
            </a:lvl1pPr>
          </a:lstStyle>
          <a:p>
            <a:pPr rtl="0"/>
            <a:r>
              <a:rPr lang="el-GR" noProof="0" smtClean="0"/>
              <a:t>Kλικ για επεξεργασία του τίτλου</a:t>
            </a:r>
            <a:endParaRPr kumimoji="0" lang="el-GR" noProof="0" dirty="0"/>
          </a:p>
        </p:txBody>
      </p:sp>
      <p:sp>
        <p:nvSpPr>
          <p:cNvPr id="3" name="Θέση κειμένου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el-GR" noProof="0" smtClean="0"/>
              <a:t>Kλικ για επεξεργασία των στυλ του υποδείγματος</a:t>
            </a:r>
          </a:p>
        </p:txBody>
      </p:sp>
      <p:sp>
        <p:nvSpPr>
          <p:cNvPr id="4" name="Σύμβολο κράτησης θέσης ημερομηνίας 3"/>
          <p:cNvSpPr>
            <a:spLocks noGrp="1"/>
          </p:cNvSpPr>
          <p:nvPr>
            <p:ph type="dt" sz="half" idx="10"/>
          </p:nvPr>
        </p:nvSpPr>
        <p:spPr/>
        <p:txBody>
          <a:bodyPr rtlCol="0"/>
          <a:lstStyle>
            <a:lvl1pPr>
              <a:defRPr/>
            </a:lvl1pPr>
          </a:lstStyle>
          <a:p>
            <a:fld id="{AD429007-D457-4E92-BABF-71A046D860B9}" type="datetime1">
              <a:rPr lang="el-GR" noProof="0" smtClean="0"/>
              <a:pPr/>
              <a:t>6/11/2019</a:t>
            </a:fld>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35319339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704088"/>
            <a:ext cx="10972800" cy="1143000"/>
          </a:xfrm>
        </p:spPr>
        <p:txBody>
          <a:bodyPr rtlCol="0"/>
          <a:lstStyle/>
          <a:p>
            <a:pPr rtl="0"/>
            <a:r>
              <a:rPr lang="el-GR" noProof="0" smtClean="0"/>
              <a:t>Kλικ για επεξεργασία του τίτλου</a:t>
            </a:r>
            <a:endParaRPr kumimoji="0" lang="el-GR" noProof="0" dirty="0"/>
          </a:p>
        </p:txBody>
      </p:sp>
      <p:sp>
        <p:nvSpPr>
          <p:cNvPr id="3" name="Θέση περιεχομένου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el-GR" noProof="0" smtClean="0"/>
              <a:t>Kλικ για επεξεργασία των στυλ του υποδείγματος</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περιεχομένου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el-GR" noProof="0" smtClean="0"/>
              <a:t>Kλικ για επεξεργασία των στυλ του υποδείγματος</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5" name="Θέση ημερομηνίας 4"/>
          <p:cNvSpPr>
            <a:spLocks noGrp="1"/>
          </p:cNvSpPr>
          <p:nvPr>
            <p:ph type="dt" sz="half" idx="10"/>
          </p:nvPr>
        </p:nvSpPr>
        <p:spPr/>
        <p:txBody>
          <a:bodyPr rtlCol="0"/>
          <a:lstStyle>
            <a:lvl1pPr>
              <a:defRPr/>
            </a:lvl1pPr>
          </a:lstStyle>
          <a:p>
            <a:fld id="{DF7B4515-02FB-4B91-9620-B2FDE88BB763}" type="datetime1">
              <a:rPr lang="el-GR" noProof="0" smtClean="0"/>
              <a:pPr/>
              <a:t>6/11/2019</a:t>
            </a:fld>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10901865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704088"/>
            <a:ext cx="10972800" cy="1143000"/>
          </a:xfrm>
        </p:spPr>
        <p:txBody>
          <a:bodyPr tIns="45720" rtlCol="0" anchor="b"/>
          <a:lstStyle>
            <a:lvl1pPr>
              <a:defRPr/>
            </a:lvl1pPr>
          </a:lstStyle>
          <a:p>
            <a:pPr rtl="0"/>
            <a:r>
              <a:rPr lang="el-GR" noProof="0" smtClean="0"/>
              <a:t>Kλικ για επεξεργασία του τίτλου</a:t>
            </a:r>
            <a:endParaRPr kumimoji="0" lang="el-GR" noProof="0" dirty="0"/>
          </a:p>
        </p:txBody>
      </p:sp>
      <p:sp>
        <p:nvSpPr>
          <p:cNvPr id="3" name="Θέση κειμένου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Kλικ για επεξεργασία των στυλ του υποδείγματος</a:t>
            </a:r>
          </a:p>
        </p:txBody>
      </p:sp>
      <p:sp>
        <p:nvSpPr>
          <p:cNvPr id="5" name="Θέση περιεχομένου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el-GR" noProof="0" smtClean="0"/>
              <a:t>Kλικ για επεξεργασία των στυλ του υποδείγματος</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4" name="Θέση κειμένου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el-GR" noProof="0" smtClean="0"/>
              <a:t>Kλικ για επεξεργασία των στυλ του υποδείγματος</a:t>
            </a:r>
          </a:p>
        </p:txBody>
      </p:sp>
      <p:sp>
        <p:nvSpPr>
          <p:cNvPr id="6" name="Θέση περιεχομένου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el-GR" noProof="0" smtClean="0"/>
              <a:t>Kλικ για επεξεργασία των στυλ του υποδείγματος</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7" name="Θέση ημερομηνίας 6"/>
          <p:cNvSpPr>
            <a:spLocks noGrp="1"/>
          </p:cNvSpPr>
          <p:nvPr>
            <p:ph type="dt" sz="half" idx="10"/>
          </p:nvPr>
        </p:nvSpPr>
        <p:spPr/>
        <p:txBody>
          <a:bodyPr rtlCol="0"/>
          <a:lstStyle>
            <a:lvl1pPr>
              <a:defRPr/>
            </a:lvl1pPr>
          </a:lstStyle>
          <a:p>
            <a:fld id="{65702A1E-CB2D-42B3-9901-53C6FFCFE57B}" type="datetime1">
              <a:rPr lang="el-GR" noProof="0" smtClean="0"/>
              <a:pPr/>
              <a:t>6/11/2019</a:t>
            </a:fld>
            <a:endParaRPr lang="el-GR" noProof="0" dirty="0"/>
          </a:p>
        </p:txBody>
      </p:sp>
      <p:sp>
        <p:nvSpPr>
          <p:cNvPr id="8" name="Θέση υποσέλιδου 7"/>
          <p:cNvSpPr>
            <a:spLocks noGrp="1"/>
          </p:cNvSpPr>
          <p:nvPr>
            <p:ph type="ftr" sz="quarter" idx="11"/>
          </p:nvPr>
        </p:nvSpPr>
        <p:spPr/>
        <p:txBody>
          <a:bodyPr rtlCol="0"/>
          <a:lstStyle/>
          <a:p>
            <a:pPr rtl="0"/>
            <a:r>
              <a:rPr lang="el-GR" noProof="0" dirty="0"/>
              <a:t>Προσθήκη υποσέλιδου</a:t>
            </a:r>
          </a:p>
        </p:txBody>
      </p:sp>
      <p:sp>
        <p:nvSpPr>
          <p:cNvPr id="9" name="Θέση αριθμού διαφάνειας 8"/>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125018853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Tahoma" panose="020B0604030504040204" pitchFamily="34" charset="0"/>
                <a:ea typeface="+mj-ea"/>
                <a:cs typeface="+mj-cs"/>
              </a:defRPr>
            </a:lvl1pPr>
          </a:lstStyle>
          <a:p>
            <a:pPr rtl="0"/>
            <a:r>
              <a:rPr lang="el-GR" noProof="0" smtClean="0"/>
              <a:t>Kλικ για επεξεργασία του τίτλου</a:t>
            </a:r>
            <a:endParaRPr kumimoji="0" lang="el-GR" noProof="0" dirty="0"/>
          </a:p>
        </p:txBody>
      </p:sp>
      <p:sp>
        <p:nvSpPr>
          <p:cNvPr id="3" name="Θέση ημερομηνίας 2"/>
          <p:cNvSpPr>
            <a:spLocks noGrp="1"/>
          </p:cNvSpPr>
          <p:nvPr>
            <p:ph type="dt" sz="half" idx="10"/>
          </p:nvPr>
        </p:nvSpPr>
        <p:spPr/>
        <p:txBody>
          <a:bodyPr rtlCol="0"/>
          <a:lstStyle>
            <a:lvl1pPr>
              <a:defRPr/>
            </a:lvl1pPr>
          </a:lstStyle>
          <a:p>
            <a:fld id="{1BC4E7F8-018D-41D2-A529-6FDAF3DAA1F8}" type="datetime1">
              <a:rPr lang="el-GR" noProof="0" smtClean="0"/>
              <a:pPr/>
              <a:t>6/11/2019</a:t>
            </a:fld>
            <a:endParaRPr lang="el-GR" noProof="0" dirty="0"/>
          </a:p>
        </p:txBody>
      </p:sp>
      <p:sp>
        <p:nvSpPr>
          <p:cNvPr id="4" name="Θέση υποσέλιδου 3"/>
          <p:cNvSpPr>
            <a:spLocks noGrp="1"/>
          </p:cNvSpPr>
          <p:nvPr>
            <p:ph type="ftr" sz="quarter" idx="11"/>
          </p:nvPr>
        </p:nvSpPr>
        <p:spPr/>
        <p:txBody>
          <a:bodyPr rtlCol="0"/>
          <a:lstStyle/>
          <a:p>
            <a:pPr rtl="0"/>
            <a:r>
              <a:rPr lang="el-GR" noProof="0" dirty="0"/>
              <a:t>Προσθήκη υποσέλιδου</a:t>
            </a:r>
          </a:p>
        </p:txBody>
      </p:sp>
      <p:sp>
        <p:nvSpPr>
          <p:cNvPr id="5" name="Θέση αριθμού διαφάνειας 4"/>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307181496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lvl1pPr>
              <a:defRPr/>
            </a:lvl1pPr>
          </a:lstStyle>
          <a:p>
            <a:fld id="{67B0B9A9-3ACD-4087-84E2-D158D0FC8B31}" type="datetime1">
              <a:rPr lang="el-GR" noProof="0" smtClean="0"/>
              <a:pPr/>
              <a:t>6/11/2019</a:t>
            </a:fld>
            <a:endParaRPr lang="el-GR" noProof="0" dirty="0"/>
          </a:p>
        </p:txBody>
      </p:sp>
      <p:sp>
        <p:nvSpPr>
          <p:cNvPr id="3" name="Θέση υποσέλιδου 2"/>
          <p:cNvSpPr>
            <a:spLocks noGrp="1"/>
          </p:cNvSpPr>
          <p:nvPr>
            <p:ph type="ftr" sz="quarter" idx="11"/>
          </p:nvPr>
        </p:nvSpPr>
        <p:spPr/>
        <p:txBody>
          <a:bodyPr rtlCol="0"/>
          <a:lstStyle/>
          <a:p>
            <a:pPr rtl="0"/>
            <a:r>
              <a:rPr lang="el-GR" noProof="0" dirty="0"/>
              <a:t>Προσθήκη υποσέλιδου</a:t>
            </a:r>
          </a:p>
        </p:txBody>
      </p:sp>
      <p:sp>
        <p:nvSpPr>
          <p:cNvPr id="4" name="Θέση αριθμού διαφάνειας 3"/>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25288213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Tahoma" panose="020B0604030504040204" pitchFamily="34" charset="0"/>
                <a:ea typeface="+mj-ea"/>
                <a:cs typeface="+mj-cs"/>
              </a:defRPr>
            </a:lvl1pPr>
          </a:lstStyle>
          <a:p>
            <a:pPr rtl="0"/>
            <a:r>
              <a:rPr lang="el-GR" noProof="0" smtClean="0"/>
              <a:t>Kλικ για επεξεργασία του τίτλου</a:t>
            </a:r>
            <a:endParaRPr kumimoji="0" lang="el-GR" noProof="0" dirty="0"/>
          </a:p>
        </p:txBody>
      </p:sp>
      <p:sp>
        <p:nvSpPr>
          <p:cNvPr id="4" name="Θέση περιεχομένου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el-GR" noProof="0" smtClean="0"/>
              <a:t>Kλικ για επεξεργασία των στυλ του υποδείγματος</a:t>
            </a:r>
          </a:p>
          <a:p>
            <a:pPr lvl="1" rtl="0" eaLnBrk="1" latinLnBrk="0" hangingPunct="1"/>
            <a:r>
              <a:rPr lang="el-GR" noProof="0" smtClean="0"/>
              <a:t>Δεύτερου επιπέδου</a:t>
            </a:r>
          </a:p>
          <a:p>
            <a:pPr lvl="2" rtl="0" eaLnBrk="1" latinLnBrk="0" hangingPunct="1"/>
            <a:r>
              <a:rPr lang="el-GR" noProof="0" smtClean="0"/>
              <a:t>Τρίτου επιπέδου</a:t>
            </a:r>
          </a:p>
          <a:p>
            <a:pPr lvl="3" rtl="0" eaLnBrk="1" latinLnBrk="0" hangingPunct="1"/>
            <a:r>
              <a:rPr lang="el-GR" noProof="0" smtClean="0"/>
              <a:t>Τέταρτου επιπέδου</a:t>
            </a:r>
          </a:p>
          <a:p>
            <a:pPr lvl="4" rtl="0" eaLnBrk="1" latinLnBrk="0" hangingPunct="1"/>
            <a:r>
              <a:rPr lang="el-GR" noProof="0" smtClean="0"/>
              <a:t>Πέμπτου επιπέδου</a:t>
            </a:r>
            <a:endParaRPr kumimoji="0" lang="el-GR" noProof="0" dirty="0"/>
          </a:p>
        </p:txBody>
      </p:sp>
      <p:sp>
        <p:nvSpPr>
          <p:cNvPr id="3" name="Θέση κειμένου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el-GR" noProof="0" smtClean="0"/>
              <a:t>Kλικ για επεξεργασία των στυλ του υποδείγματος</a:t>
            </a:r>
          </a:p>
        </p:txBody>
      </p:sp>
      <p:sp>
        <p:nvSpPr>
          <p:cNvPr id="5" name="Θέση ημερομηνίας 4"/>
          <p:cNvSpPr>
            <a:spLocks noGrp="1"/>
          </p:cNvSpPr>
          <p:nvPr>
            <p:ph type="dt" sz="half" idx="10"/>
          </p:nvPr>
        </p:nvSpPr>
        <p:spPr/>
        <p:txBody>
          <a:bodyPr rtlCol="0"/>
          <a:lstStyle>
            <a:lvl1pPr>
              <a:defRPr/>
            </a:lvl1pPr>
          </a:lstStyle>
          <a:p>
            <a:fld id="{3B21A0E1-CF01-434D-86B5-B2306A420646}" type="datetime1">
              <a:rPr lang="el-GR" noProof="0" smtClean="0"/>
              <a:pPr/>
              <a:t>6/11/2019</a:t>
            </a:fld>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199192676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Ορθογώνιο με ψαλιδισμένες και στρογγυλεμένες γωνίες στη μία πλευρά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el-GR" sz="1800" noProof="0" dirty="0"/>
          </a:p>
        </p:txBody>
      </p:sp>
      <p:sp>
        <p:nvSpPr>
          <p:cNvPr id="12" name="Ορθογώνιο τρίγωνο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el-GR" sz="1800" noProof="0" dirty="0"/>
          </a:p>
        </p:txBody>
      </p:sp>
      <p:sp>
        <p:nvSpPr>
          <p:cNvPr id="2" name="Τίτλος 1"/>
          <p:cNvSpPr>
            <a:spLocks noGrp="1"/>
          </p:cNvSpPr>
          <p:nvPr>
            <p:ph type="title" hasCustomPrompt="1"/>
          </p:nvPr>
        </p:nvSpPr>
        <p:spPr>
          <a:xfrm>
            <a:off x="812800" y="1176997"/>
            <a:ext cx="2950464" cy="1582621"/>
          </a:xfrm>
        </p:spPr>
        <p:txBody>
          <a:bodyPr vert="horz" lIns="45720" tIns="45720" rIns="45720" bIns="45720" rtlCol="0" anchor="b"/>
          <a:lstStyle>
            <a:lvl1pPr algn="l" rtl="0">
              <a:buNone/>
              <a:defRPr sz="2000" b="1">
                <a:solidFill>
                  <a:schemeClr val="tx2"/>
                </a:solidFill>
              </a:defRPr>
            </a:lvl1pPr>
          </a:lstStyle>
          <a:p>
            <a:pPr rtl="0"/>
            <a:r>
              <a:rPr lang="el-GR" noProof="0" dirty="0" smtClean="0"/>
              <a:t>Κάντε κλικ για να επεξεργαστείτε το Στυλ κύριου τίτλου</a:t>
            </a:r>
            <a:endParaRPr lang="el-GR" noProof="0" dirty="0"/>
          </a:p>
        </p:txBody>
      </p:sp>
      <p:sp>
        <p:nvSpPr>
          <p:cNvPr id="3" name="Θέση εικόνας 2" descr="Ένα κενό σύμβολ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el-GR" noProof="0" smtClean="0"/>
              <a:t>Κάντε κλικ στο εικονίδιο για να προσθέσετε μια εικόνα</a:t>
            </a:r>
            <a:endParaRPr kumimoji="0" lang="el-GR" noProof="0" dirty="0"/>
          </a:p>
        </p:txBody>
      </p:sp>
      <p:sp>
        <p:nvSpPr>
          <p:cNvPr id="4" name="Θέση κειμένου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el-GR" noProof="0" smtClean="0"/>
              <a:t>Kλικ για επεξεργασία των στυλ του υποδείγματος</a:t>
            </a:r>
          </a:p>
        </p:txBody>
      </p:sp>
      <p:sp>
        <p:nvSpPr>
          <p:cNvPr id="5" name="Θέση ημερομηνίας 4"/>
          <p:cNvSpPr>
            <a:spLocks noGrp="1"/>
          </p:cNvSpPr>
          <p:nvPr>
            <p:ph type="dt" sz="half" idx="10"/>
          </p:nvPr>
        </p:nvSpPr>
        <p:spPr/>
        <p:txBody>
          <a:bodyPr rtlCol="0"/>
          <a:lstStyle>
            <a:lvl1pPr>
              <a:defRPr/>
            </a:lvl1pPr>
          </a:lstStyle>
          <a:p>
            <a:fld id="{DF0DE1AD-346D-4630-B34A-4C802FE1AA7B}" type="datetime1">
              <a:rPr lang="el-GR" noProof="0" smtClean="0"/>
              <a:pPr/>
              <a:t>6/11/2019</a:t>
            </a:fld>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7" name="Θέση αριθμού διαφάνειας 6"/>
          <p:cNvSpPr>
            <a:spLocks noGrp="1"/>
          </p:cNvSpPr>
          <p:nvPr>
            <p:ph type="sldNum" sz="quarter" idx="12"/>
          </p:nvPr>
        </p:nvSpPr>
        <p:spPr>
          <a:xfrm>
            <a:off x="10769600" y="6356351"/>
            <a:ext cx="812800" cy="365125"/>
          </a:xfrm>
        </p:spPr>
        <p:txBody>
          <a:bodyPr rtlCol="0"/>
          <a:lstStyle/>
          <a:p>
            <a:pPr rtl="0"/>
            <a:fld id="{401CF334-2D5C-4859-84A6-CA7E6E43FAEB}" type="slidenum">
              <a:rPr lang="el-GR" noProof="0" smtClean="0"/>
              <a:pPr rtl="0"/>
              <a:t>‹#›</a:t>
            </a:fld>
            <a:endParaRPr lang="el-GR" noProof="0" dirty="0"/>
          </a:p>
        </p:txBody>
      </p:sp>
      <p:sp>
        <p:nvSpPr>
          <p:cNvPr id="10" name="Ελεύθερη σχεδίαση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l-GR" sz="1800" noProof="0" dirty="0">
              <a:solidFill>
                <a:schemeClr val="tx1"/>
              </a:solidFill>
              <a:latin typeface="+mn-lt"/>
              <a:ea typeface="+mn-ea"/>
              <a:cs typeface="+mn-cs"/>
            </a:endParaRPr>
          </a:p>
        </p:txBody>
      </p:sp>
      <p:sp>
        <p:nvSpPr>
          <p:cNvPr id="11" name="Ελεύθερη σχεδίαση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l-GR" sz="1800" noProof="0" dirty="0">
              <a:solidFill>
                <a:schemeClr val="tx1"/>
              </a:solidFill>
              <a:latin typeface="+mn-lt"/>
              <a:ea typeface="+mn-ea"/>
              <a:cs typeface="+mn-cs"/>
            </a:endParaRPr>
          </a:p>
        </p:txBody>
      </p:sp>
    </p:spTree>
    <p:extLst>
      <p:ext uri="{BB962C8B-B14F-4D97-AF65-F5344CB8AC3E}">
        <p14:creationId xmlns="" xmlns:p14="http://schemas.microsoft.com/office/powerpoint/2010/main" val="251962496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Ομάδα 24"/>
          <p:cNvGrpSpPr/>
          <p:nvPr/>
        </p:nvGrpSpPr>
        <p:grpSpPr>
          <a:xfrm>
            <a:off x="-29028" y="-7144"/>
            <a:ext cx="12240731" cy="6879658"/>
            <a:chOff x="0" y="-21658"/>
            <a:chExt cx="12240731" cy="6879658"/>
          </a:xfrm>
        </p:grpSpPr>
        <p:sp>
          <p:nvSpPr>
            <p:cNvPr id="26" name="Ορθογώνιο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grpSp>
          <p:nvGrpSpPr>
            <p:cNvPr id="27" name="Ομάδα 26"/>
            <p:cNvGrpSpPr/>
            <p:nvPr/>
          </p:nvGrpSpPr>
          <p:grpSpPr>
            <a:xfrm>
              <a:off x="0" y="-21658"/>
              <a:ext cx="12240731" cy="1041400"/>
              <a:chOff x="-25356" y="-7144"/>
              <a:chExt cx="12240731" cy="1041400"/>
            </a:xfrm>
          </p:grpSpPr>
          <p:sp>
            <p:nvSpPr>
              <p:cNvPr id="28" name="Ελεύθερη σχεδίαση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l-GR" sz="1800" noProof="0" dirty="0">
                  <a:solidFill>
                    <a:schemeClr val="tx1"/>
                  </a:solidFill>
                  <a:latin typeface="+mn-lt"/>
                  <a:ea typeface="+mn-ea"/>
                  <a:cs typeface="+mn-cs"/>
                </a:endParaRPr>
              </a:p>
            </p:txBody>
          </p:sp>
          <p:sp>
            <p:nvSpPr>
              <p:cNvPr id="29" name="Ελεύθερη σχεδίαση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l-GR" sz="1800" noProof="0" dirty="0">
                  <a:solidFill>
                    <a:schemeClr val="tx1"/>
                  </a:solidFill>
                  <a:latin typeface="+mn-lt"/>
                  <a:ea typeface="+mn-ea"/>
                  <a:cs typeface="+mn-cs"/>
                </a:endParaRPr>
              </a:p>
            </p:txBody>
          </p:sp>
          <p:grpSp>
            <p:nvGrpSpPr>
              <p:cNvPr id="31" name="Ομάδα 30"/>
              <p:cNvGrpSpPr/>
              <p:nvPr/>
            </p:nvGrpSpPr>
            <p:grpSpPr>
              <a:xfrm>
                <a:off x="-25356" y="202408"/>
                <a:ext cx="12240731" cy="649224"/>
                <a:chOff x="-19045" y="216550"/>
                <a:chExt cx="9180548" cy="649224"/>
              </a:xfrm>
            </p:grpSpPr>
            <p:sp>
              <p:nvSpPr>
                <p:cNvPr id="32" name="Ελεύθερη σχεδίαση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el-GR" sz="1800" noProof="0" dirty="0"/>
                </a:p>
              </p:txBody>
            </p:sp>
            <p:sp>
              <p:nvSpPr>
                <p:cNvPr id="33" name="Ελεύθερη σχεδίαση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el-GR" sz="1800" noProof="0" dirty="0"/>
                </a:p>
              </p:txBody>
            </p:sp>
          </p:grpSp>
        </p:grpSp>
      </p:grpSp>
      <p:sp>
        <p:nvSpPr>
          <p:cNvPr id="9" name="Θέση τίτλου 8"/>
          <p:cNvSpPr>
            <a:spLocks noGrp="1"/>
          </p:cNvSpPr>
          <p:nvPr>
            <p:ph type="title"/>
          </p:nvPr>
        </p:nvSpPr>
        <p:spPr>
          <a:xfrm>
            <a:off x="609600" y="704088"/>
            <a:ext cx="10972800" cy="1143000"/>
          </a:xfrm>
          <a:prstGeom prst="rect">
            <a:avLst/>
          </a:prstGeom>
        </p:spPr>
        <p:txBody>
          <a:bodyPr vert="horz" lIns="0" rIns="0" bIns="0" rtlCol="0" anchor="b">
            <a:normAutofit/>
          </a:bodyPr>
          <a:lstStyle/>
          <a:p>
            <a:pPr rtl="0"/>
            <a:r>
              <a:rPr lang="el-GR" noProof="0" dirty="0"/>
              <a:t>Κάντε κλικ για να επεξεργαστείτε το Στυλ κύριου τίτλου</a:t>
            </a:r>
            <a:endParaRPr kumimoji="0" lang="el-GR" noProof="0" dirty="0"/>
          </a:p>
        </p:txBody>
      </p:sp>
      <p:sp>
        <p:nvSpPr>
          <p:cNvPr id="30" name="Θέση κειμένου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el-GR" noProof="0" dirty="0" smtClean="0"/>
              <a:t>Στυλ υποδείγματος κειμένου</a:t>
            </a:r>
          </a:p>
          <a:p>
            <a:pPr lvl="1" rtl="0" eaLnBrk="1" latinLnBrk="0" hangingPunct="1"/>
            <a:r>
              <a:rPr lang="el-GR" noProof="0" dirty="0" smtClean="0"/>
              <a:t>Δεύτερου επιπέδου</a:t>
            </a:r>
          </a:p>
          <a:p>
            <a:pPr lvl="2" rtl="0" eaLnBrk="1" latinLnBrk="0" hangingPunct="1"/>
            <a:r>
              <a:rPr lang="el-GR" noProof="0" dirty="0" smtClean="0"/>
              <a:t>Τρίτου επιπέδου</a:t>
            </a:r>
          </a:p>
          <a:p>
            <a:pPr lvl="3" rtl="0" eaLnBrk="1" latinLnBrk="0" hangingPunct="1"/>
            <a:r>
              <a:rPr lang="el-GR" noProof="0" dirty="0" smtClean="0"/>
              <a:t>Τέταρτου επιπέδου</a:t>
            </a:r>
          </a:p>
          <a:p>
            <a:pPr lvl="4" rtl="0" eaLnBrk="1" latinLnBrk="0" hangingPunct="1"/>
            <a:r>
              <a:rPr lang="el-GR" noProof="0" dirty="0" smtClean="0"/>
              <a:t>Πέμπτου επιπέδου</a:t>
            </a:r>
            <a:endParaRPr lang="el-GR" noProof="0" dirty="0"/>
          </a:p>
        </p:txBody>
      </p:sp>
      <p:sp>
        <p:nvSpPr>
          <p:cNvPr id="10" name="Θέση ημερομηνίας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fld id="{EF349DC7-29DE-4228-AB63-C7EC9DE0A4F5}" type="datetime1">
              <a:rPr lang="el-GR" noProof="0" smtClean="0"/>
              <a:pPr/>
              <a:t>6/11/2019</a:t>
            </a:fld>
            <a:endParaRPr lang="el-GR" noProof="0" dirty="0"/>
          </a:p>
        </p:txBody>
      </p:sp>
      <p:sp>
        <p:nvSpPr>
          <p:cNvPr id="22" name="Θέση υποσέλιδου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el-GR" noProof="0" dirty="0"/>
              <a:t>Προσθήκη υποσέλιδου</a:t>
            </a:r>
          </a:p>
        </p:txBody>
      </p:sp>
      <p:sp>
        <p:nvSpPr>
          <p:cNvPr id="18" name="Θέση αριθμού διαφάνειας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el-GR" noProof="0" smtClean="0"/>
              <a:pPr rtl="0"/>
              <a:t>‹#›</a:t>
            </a:fld>
            <a:endParaRPr lang="el-GR" noProof="0" dirty="0"/>
          </a:p>
        </p:txBody>
      </p:sp>
    </p:spTree>
    <p:extLst>
      <p:ext uri="{BB962C8B-B14F-4D97-AF65-F5344CB8AC3E}">
        <p14:creationId xmlns=""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Tahoma" panose="020B0604030504040204" pitchFamily="34" charset="0"/>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chamilo.datacenter.uoc.gr/metchamilo/courses/ODHGOSAPOYSIWNMA8HTWNDEYTEROBA8MIASE/index.php?id_session=0"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1 - Ορθογώνιο"/>
          <p:cNvSpPr>
            <a:spLocks noChangeArrowheads="1"/>
          </p:cNvSpPr>
          <p:nvPr/>
        </p:nvSpPr>
        <p:spPr bwMode="auto">
          <a:xfrm>
            <a:off x="2436169" y="500569"/>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8" name="7 - Τίτλος"/>
          <p:cNvSpPr>
            <a:spLocks noGrp="1"/>
          </p:cNvSpPr>
          <p:nvPr>
            <p:ph type="ctrTitle"/>
          </p:nvPr>
        </p:nvSpPr>
        <p:spPr>
          <a:xfrm>
            <a:off x="1704109" y="1343893"/>
            <a:ext cx="8880764" cy="2216726"/>
          </a:xfrm>
        </p:spPr>
        <p:txBody>
          <a:bodyPr>
            <a:noAutofit/>
          </a:bodyPr>
          <a:lstStyle/>
          <a:p>
            <a:pPr algn="ctr">
              <a:lnSpc>
                <a:spcPct val="150000"/>
              </a:lnSpc>
            </a:pPr>
            <a:r>
              <a:rPr lang="el-GR" sz="2000" dirty="0" smtClean="0">
                <a:solidFill>
                  <a:schemeClr val="tx1"/>
                </a:solidFill>
                <a:latin typeface="Calibri" pitchFamily="34" charset="0"/>
              </a:rPr>
              <a:t>· ΟΔΗΓΟΣ ΑΠΟΥΣΙΩΝ ΜΑΘΗΤΩΝ ΔΕΥΤΕΡΟΒΑΘΜΙΑΣ ΕΚΠΑΙΔΕΥΣΗΣ ·            ΣΧΕΔΙΑΣΜΟΣ, ΑΝΑΠΤΥΞΗ ΚΑΙ ΑΠΟΤΙΜΗΣΗ ΕΚΠΑΙΔΕΥΤΙΚΟΥ ΥΛΙΚΟΥ ΜΕ ΤΗ ΜΕΘΟΔΟ ΤΗΣ ΕΞΑΕ ΓΙΑ ΤΗΝ ΕΠΙΜΟΡΦΩΣΗ ΚΑΘΗΓΗΤΩΝ ΣΕ ΘΕΜΑΤΑ ΟΡΓΑΝΩΣΗΣ ΤΗΣ ΣΧΟΛΙΚΗΣ ΖΩΗΣ ΣΤΑ ΣΧΟΛΕΙΑ ΤΗΣ ΔΕΥΤΕΡΟΒΑΘΜΙΑΣ ΕΚΠΑΙΔΕΥΣΗΣ</a:t>
            </a:r>
            <a:r>
              <a:rPr lang="el-GR" sz="1800" dirty="0" smtClean="0">
                <a:latin typeface="Calibri" pitchFamily="34" charset="0"/>
              </a:rPr>
              <a:t/>
            </a:r>
            <a:br>
              <a:rPr lang="el-GR" sz="1800" dirty="0" smtClean="0">
                <a:latin typeface="Calibri" pitchFamily="34" charset="0"/>
              </a:rPr>
            </a:br>
            <a:endParaRPr lang="el-GR" sz="1800" dirty="0">
              <a:latin typeface="Calibri" pitchFamily="34" charset="0"/>
            </a:endParaRPr>
          </a:p>
        </p:txBody>
      </p:sp>
      <p:sp>
        <p:nvSpPr>
          <p:cNvPr id="10" name="9 - Ορθογώνιο"/>
          <p:cNvSpPr/>
          <p:nvPr/>
        </p:nvSpPr>
        <p:spPr>
          <a:xfrm>
            <a:off x="2768687" y="3622460"/>
            <a:ext cx="6840760" cy="584775"/>
          </a:xfrm>
          <a:prstGeom prst="rect">
            <a:avLst/>
          </a:prstGeom>
        </p:spPr>
        <p:txBody>
          <a:bodyPr wrap="square">
            <a:spAutoFit/>
          </a:bodyPr>
          <a:lstStyle/>
          <a:p>
            <a:pPr algn="ctr"/>
            <a:r>
              <a:rPr lang="el-GR" sz="3200" dirty="0" smtClean="0"/>
              <a:t>Ευαγγελία Τσαγκαράκη  </a:t>
            </a:r>
          </a:p>
        </p:txBody>
      </p:sp>
      <p:sp>
        <p:nvSpPr>
          <p:cNvPr id="12" name="9 - Ορθογώνιο"/>
          <p:cNvSpPr/>
          <p:nvPr/>
        </p:nvSpPr>
        <p:spPr>
          <a:xfrm>
            <a:off x="2078184" y="4578214"/>
            <a:ext cx="8298872" cy="923330"/>
          </a:xfrm>
          <a:prstGeom prst="rect">
            <a:avLst/>
          </a:prstGeom>
        </p:spPr>
        <p:txBody>
          <a:bodyPr wrap="square">
            <a:spAutoFit/>
          </a:bodyPr>
          <a:lstStyle/>
          <a:p>
            <a:pPr algn="ctr"/>
            <a:r>
              <a:rPr lang="el-GR" sz="1800" dirty="0"/>
              <a:t>Επιτροπή Κρίσης </a:t>
            </a:r>
            <a:r>
              <a:rPr lang="el-GR" sz="1800" dirty="0" smtClean="0"/>
              <a:t> ΔΕ:</a:t>
            </a:r>
          </a:p>
          <a:p>
            <a:pPr algn="ctr"/>
            <a:endParaRPr lang="el-GR" sz="1800" dirty="0" smtClean="0"/>
          </a:p>
          <a:p>
            <a:pPr algn="ctr"/>
            <a:r>
              <a:rPr lang="el-GR" sz="1800" dirty="0" smtClean="0"/>
              <a:t>Σπυρίδων </a:t>
            </a:r>
            <a:r>
              <a:rPr lang="el-GR" sz="1800" dirty="0" err="1" smtClean="0"/>
              <a:t>Κιουλάνης</a:t>
            </a:r>
            <a:r>
              <a:rPr lang="el-GR" sz="1800" dirty="0" smtClean="0"/>
              <a:t>, Ευαγγελία </a:t>
            </a:r>
            <a:r>
              <a:rPr lang="el-GR" sz="1800" dirty="0" err="1" smtClean="0"/>
              <a:t>Μανούσου</a:t>
            </a:r>
            <a:r>
              <a:rPr lang="el-GR" sz="1800" dirty="0" smtClean="0"/>
              <a:t>, Ιωάννης  </a:t>
            </a:r>
            <a:r>
              <a:rPr lang="el-GR" sz="1800" dirty="0" err="1" smtClean="0"/>
              <a:t>Ιερωνυμάκης</a:t>
            </a:r>
            <a:endParaRPr lang="el-GR" sz="1800" dirty="0" smtClean="0"/>
          </a:p>
        </p:txBody>
      </p:sp>
      <p:sp>
        <p:nvSpPr>
          <p:cNvPr id="13" name="Rectangle 1"/>
          <p:cNvSpPr>
            <a:spLocks noChangeArrowheads="1"/>
          </p:cNvSpPr>
          <p:nvPr/>
        </p:nvSpPr>
        <p:spPr bwMode="auto">
          <a:xfrm>
            <a:off x="2642351" y="5767636"/>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a:t>
            </a:r>
            <a:r>
              <a:rPr kumimoji="0" lang="el-GR" sz="2000" b="0" i="1" u="none" strike="noStrike" cap="none" normalizeH="0" dirty="0" smtClean="0">
                <a:ln>
                  <a:noFill/>
                </a:ln>
                <a:solidFill>
                  <a:schemeClr val="tx1"/>
                </a:solidFill>
                <a:effectLst/>
                <a:latin typeface="Book Antiqua" pitchFamily="18" charset="0"/>
                <a:ea typeface="Times New Roman" pitchFamily="18" charset="0"/>
                <a:cs typeface="Arial" pitchFamily="34" charset="0"/>
              </a:rPr>
              <a:t>2019</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354962865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7. Σχεδιασμός &amp; Ανάπτυξη Εκπαιδευτικού Υλικού		(1/4)</a:t>
            </a:r>
            <a:endParaRPr lang="el-GR" sz="3200" dirty="0"/>
          </a:p>
        </p:txBody>
      </p:sp>
      <p:sp>
        <p:nvSpPr>
          <p:cNvPr id="2" name="Θέση περιεχομένου 1"/>
          <p:cNvSpPr>
            <a:spLocks noGrp="1"/>
          </p:cNvSpPr>
          <p:nvPr>
            <p:ph idx="1"/>
          </p:nvPr>
        </p:nvSpPr>
        <p:spPr>
          <a:xfrm>
            <a:off x="512619" y="1260764"/>
            <a:ext cx="11236036" cy="5347853"/>
          </a:xfrm>
        </p:spPr>
        <p:txBody>
          <a:bodyPr rtlCol="0">
            <a:normAutofit/>
          </a:bodyPr>
          <a:lstStyle/>
          <a:p>
            <a:pPr marL="514350" indent="-514350">
              <a:buNone/>
            </a:pPr>
            <a:endParaRPr lang="el-GR" b="1" u="sng" dirty="0" smtClean="0"/>
          </a:p>
          <a:p>
            <a:pPr marL="514350" indent="-514350">
              <a:buNone/>
            </a:pPr>
            <a:r>
              <a:rPr lang="el-GR" b="1" u="sng" dirty="0" smtClean="0"/>
              <a:t>Ε. Υ. της εργασίας:</a:t>
            </a:r>
          </a:p>
          <a:p>
            <a:pPr marL="514350" indent="-514350">
              <a:buNone/>
            </a:pPr>
            <a:endParaRPr lang="el-GR" b="1" dirty="0" smtClean="0"/>
          </a:p>
          <a:p>
            <a:pPr marL="0" indent="0"/>
            <a:r>
              <a:rPr lang="el-GR" dirty="0" smtClean="0"/>
              <a:t> Απευθύνεται σε όλους τους καθηγητές, δηλαδή σε ενήλικους εκπαιδευόμενους</a:t>
            </a:r>
          </a:p>
          <a:p>
            <a:pPr marL="0" indent="0"/>
            <a:r>
              <a:rPr lang="el-GR" dirty="0" smtClean="0"/>
              <a:t> Το περιεχόμενο βασίζεται σε νόμους της εκπαιδευτικής πολιτικής</a:t>
            </a:r>
          </a:p>
          <a:p>
            <a:pPr marL="0" indent="0"/>
            <a:r>
              <a:rPr lang="el-GR" dirty="0" smtClean="0"/>
              <a:t>Αξιοποιήθηκε το μοντέλο των </a:t>
            </a:r>
            <a:r>
              <a:rPr lang="en-US" dirty="0" smtClean="0"/>
              <a:t>West </a:t>
            </a:r>
            <a:r>
              <a:rPr lang="el-GR" dirty="0" smtClean="0"/>
              <a:t> &amp; </a:t>
            </a:r>
            <a:r>
              <a:rPr lang="el-GR" dirty="0" err="1" smtClean="0"/>
              <a:t>Λιοναράκη</a:t>
            </a:r>
            <a:r>
              <a:rPr lang="el-GR" dirty="0" smtClean="0"/>
              <a:t>, η Καθοδηγούμενη Διδακτική Συνδιάλεξη του </a:t>
            </a:r>
            <a:r>
              <a:rPr lang="en-US" dirty="0" smtClean="0"/>
              <a:t>Holmberg </a:t>
            </a:r>
            <a:r>
              <a:rPr lang="el-GR" dirty="0" smtClean="0"/>
              <a:t>και το παρακινητικό μοντέλο </a:t>
            </a:r>
            <a:r>
              <a:rPr lang="en-US" dirty="0" smtClean="0"/>
              <a:t>ARCS </a:t>
            </a:r>
            <a:r>
              <a:rPr lang="el-GR" dirty="0" smtClean="0"/>
              <a:t>των τεσσάρων παραγόντων</a:t>
            </a:r>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7. Σχεδιασμός &amp; Ανάπτυξη Εκπαιδευτικού Υλικού		(2/4)</a:t>
            </a:r>
            <a:endParaRPr lang="el-GR" sz="3200" dirty="0"/>
          </a:p>
        </p:txBody>
      </p:sp>
      <p:sp>
        <p:nvSpPr>
          <p:cNvPr id="2" name="Θέση περιεχομένου 1"/>
          <p:cNvSpPr>
            <a:spLocks noGrp="1"/>
          </p:cNvSpPr>
          <p:nvPr>
            <p:ph idx="1"/>
          </p:nvPr>
        </p:nvSpPr>
        <p:spPr>
          <a:xfrm>
            <a:off x="512618" y="1136073"/>
            <a:ext cx="11471563" cy="5347853"/>
          </a:xfrm>
        </p:spPr>
        <p:txBody>
          <a:bodyPr rtlCol="0">
            <a:normAutofit/>
          </a:bodyPr>
          <a:lstStyle/>
          <a:p>
            <a:pPr marL="514350" indent="-514350">
              <a:lnSpc>
                <a:spcPct val="160000"/>
              </a:lnSpc>
              <a:buNone/>
            </a:pPr>
            <a:r>
              <a:rPr lang="el-GR" dirty="0" smtClean="0"/>
              <a:t>Το Ε.Υ. αναπτύχθηκε στην πλατφόρμα  </a:t>
            </a:r>
            <a:r>
              <a:rPr lang="en-US" b="1" dirty="0" smtClean="0"/>
              <a:t>chamilo </a:t>
            </a:r>
            <a:r>
              <a:rPr lang="el-GR" dirty="0" smtClean="0"/>
              <a:t>με το εργαλείο </a:t>
            </a:r>
            <a:r>
              <a:rPr lang="en-US" b="1" dirty="0" smtClean="0"/>
              <a:t>H5P</a:t>
            </a:r>
            <a:endParaRPr lang="el-GR" b="1" dirty="0" smtClean="0"/>
          </a:p>
          <a:p>
            <a:pPr marL="0" indent="0">
              <a:buNone/>
            </a:pPr>
            <a:r>
              <a:rPr lang="el-GR" dirty="0" smtClean="0"/>
              <a:t>Είσοδος στην πλατφόρμα</a:t>
            </a:r>
            <a:r>
              <a:rPr lang="en-US" dirty="0" smtClean="0"/>
              <a:t>:</a:t>
            </a:r>
            <a:endParaRPr lang="el-GR" dirty="0" smtClean="0"/>
          </a:p>
          <a:p>
            <a:pPr marL="0" indent="0"/>
            <a:endParaRPr lang="en-US" dirty="0" smtClean="0"/>
          </a:p>
          <a:p>
            <a:pPr marL="514350" indent="-514350" algn="ctr">
              <a:buNone/>
            </a:pPr>
            <a:r>
              <a:rPr lang="el-GR" sz="2000" b="1" dirty="0" smtClean="0">
                <a:solidFill>
                  <a:srgbClr val="003E1C"/>
                </a:solidFill>
              </a:rPr>
              <a:t>ΟΔΗΓΟΣ ΑΠΟΥΣΙΩΝ ΜΑΘΗΤΩΝ ΔΕΥΤΕΡΟΒΑΘΜΙΑΣ ΕΚΠΑΙΔΕΥΣΗΣ</a:t>
            </a:r>
          </a:p>
          <a:p>
            <a:pPr marL="0" indent="0">
              <a:buNone/>
            </a:pPr>
            <a:r>
              <a:rPr lang="el-GR" dirty="0" smtClean="0"/>
              <a:t> </a:t>
            </a:r>
          </a:p>
        </p:txBody>
      </p:sp>
      <p:pic>
        <p:nvPicPr>
          <p:cNvPr id="4" name="3 - Εικόνα" descr="ΠΟΙΟΣ ΛΕΙΠΕΙ ΣΗΜΕΡΑ.png">
            <a:hlinkClick r:id="rId3"/>
          </p:cNvPr>
          <p:cNvPicPr>
            <a:picLocks noChangeAspect="1"/>
          </p:cNvPicPr>
          <p:nvPr/>
        </p:nvPicPr>
        <p:blipFill>
          <a:blip r:embed="rId4" cstate="print"/>
          <a:stretch>
            <a:fillRect/>
          </a:stretch>
        </p:blipFill>
        <p:spPr>
          <a:xfrm>
            <a:off x="4292744" y="3552824"/>
            <a:ext cx="3354965" cy="1838034"/>
          </a:xfrm>
          <a:prstGeom prst="rect">
            <a:avLst/>
          </a:prstGeom>
        </p:spPr>
      </p:pic>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7. Σχεδιασμός &amp; Ανάπτυξη Εκπαιδευτικού Υλικού		(3/4)</a:t>
            </a:r>
            <a:endParaRPr lang="el-GR" sz="3200" dirty="0"/>
          </a:p>
        </p:txBody>
      </p:sp>
      <p:sp>
        <p:nvSpPr>
          <p:cNvPr id="2" name="Θέση περιεχομένου 1"/>
          <p:cNvSpPr>
            <a:spLocks noGrp="1"/>
          </p:cNvSpPr>
          <p:nvPr>
            <p:ph idx="1"/>
          </p:nvPr>
        </p:nvSpPr>
        <p:spPr>
          <a:xfrm>
            <a:off x="512619" y="1260764"/>
            <a:ext cx="11236036" cy="5126181"/>
          </a:xfrm>
        </p:spPr>
        <p:txBody>
          <a:bodyPr rtlCol="0">
            <a:normAutofit/>
          </a:bodyPr>
          <a:lstStyle/>
          <a:p>
            <a:pPr marL="0" indent="0"/>
            <a:endParaRPr lang="el-GR" dirty="0" smtClean="0"/>
          </a:p>
          <a:p>
            <a:pPr marL="0" indent="0"/>
            <a:r>
              <a:rPr lang="el-GR" dirty="0" smtClean="0"/>
              <a:t>Ψηφιακό υλικό με πολυμεσικά στοιχεία, όπως διαδραστικά βίντεο και σχεδιαγράμματα</a:t>
            </a:r>
          </a:p>
          <a:p>
            <a:pPr marL="0" indent="0"/>
            <a:r>
              <a:rPr lang="el-GR" dirty="0" smtClean="0"/>
              <a:t>Παρουσίαση υλικού με φιλικό και προσωπικό ύφος</a:t>
            </a:r>
          </a:p>
          <a:p>
            <a:pPr marL="0" indent="0"/>
            <a:r>
              <a:rPr lang="el-GR" dirty="0" smtClean="0"/>
              <a:t>Κείμενα με σαφές, ευανάγνωστο, κατανοητό και επεξηγηματικό ύφος</a:t>
            </a:r>
          </a:p>
          <a:p>
            <a:pPr marL="0" indent="0"/>
            <a:r>
              <a:rPr lang="el-GR" dirty="0" smtClean="0"/>
              <a:t>Αρθρωτή δομή, δομικό στοιχείο της εξΑΕ</a:t>
            </a:r>
          </a:p>
          <a:p>
            <a:pPr marL="0" indent="0"/>
            <a:r>
              <a:rPr lang="el-GR" dirty="0" smtClean="0"/>
              <a:t>Η ύλη παρουσιάζεται κατατμημένη σε μικρά και οργανωμένα τμήματα γνώσης</a:t>
            </a:r>
          </a:p>
          <a:p>
            <a:pPr marL="0" indent="0"/>
            <a:r>
              <a:rPr lang="el-GR" dirty="0" smtClean="0"/>
              <a:t>Επεξήγηση σημαντικών δεδομένων και τονισμός με χρώμα και έντονους χαρακτήρες</a:t>
            </a:r>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7. Σχεδιασμός &amp; Ανάπτυξη Εκπαιδευτικού Υλικού		(4/4)</a:t>
            </a:r>
            <a:endParaRPr lang="el-GR" sz="3200" dirty="0"/>
          </a:p>
        </p:txBody>
      </p:sp>
      <p:sp>
        <p:nvSpPr>
          <p:cNvPr id="2" name="Θέση περιεχομένου 1"/>
          <p:cNvSpPr>
            <a:spLocks noGrp="1"/>
          </p:cNvSpPr>
          <p:nvPr>
            <p:ph idx="1"/>
          </p:nvPr>
        </p:nvSpPr>
        <p:spPr>
          <a:xfrm>
            <a:off x="512619" y="1260764"/>
            <a:ext cx="11236036" cy="5126181"/>
          </a:xfrm>
        </p:spPr>
        <p:txBody>
          <a:bodyPr rtlCol="0">
            <a:normAutofit/>
          </a:bodyPr>
          <a:lstStyle/>
          <a:p>
            <a:pPr marL="0" indent="0"/>
            <a:r>
              <a:rPr lang="el-GR" dirty="0" smtClean="0"/>
              <a:t>Χρήση υπερκειμένων για δυναμική πρόσβαση στις παρεχόμενες πληροφορίες </a:t>
            </a:r>
          </a:p>
          <a:p>
            <a:pPr marL="0" indent="0"/>
            <a:r>
              <a:rPr lang="el-GR" dirty="0" smtClean="0"/>
              <a:t>Άμεση ανατροφοδότηση κατά την πλοήγηση στο ψηφιακό υλικό </a:t>
            </a:r>
          </a:p>
          <a:p>
            <a:pPr marL="0" indent="0"/>
            <a:r>
              <a:rPr lang="el-GR" dirty="0" smtClean="0"/>
              <a:t> Δραστηριότητες , μελέτες περιπτώσεων και ασκήσεις αυτοαξιολόγησης</a:t>
            </a:r>
          </a:p>
          <a:p>
            <a:pPr marL="0" indent="0"/>
            <a:r>
              <a:rPr lang="el-GR" dirty="0" smtClean="0"/>
              <a:t> Ανατροφοδότηση σε κάθε δραστηριότητα</a:t>
            </a:r>
          </a:p>
          <a:p>
            <a:pPr marL="0" indent="0"/>
            <a:r>
              <a:rPr lang="el-GR" dirty="0" smtClean="0"/>
              <a:t> Επαινετικά σχόλια , ισχυρό κίνητρο για τη συνέχιση της μελέτης</a:t>
            </a:r>
          </a:p>
          <a:p>
            <a:pPr marL="0" indent="0"/>
            <a:r>
              <a:rPr lang="el-GR" dirty="0" smtClean="0"/>
              <a:t> Αλληλεπίδραση μεταξύ εκπαιδευτή  </a:t>
            </a:r>
            <a:r>
              <a:rPr lang="el-GR" dirty="0" smtClean="0"/>
              <a:t>εκπαιδευόμενου </a:t>
            </a:r>
            <a:r>
              <a:rPr lang="el-GR" dirty="0" smtClean="0"/>
              <a:t>με :</a:t>
            </a:r>
          </a:p>
          <a:p>
            <a:pPr marL="365760" lvl="1" indent="0"/>
            <a:r>
              <a:rPr lang="el-GR" dirty="0" smtClean="0"/>
              <a:t> </a:t>
            </a:r>
            <a:r>
              <a:rPr lang="en-US" sz="2600" dirty="0" smtClean="0"/>
              <a:t>chat, </a:t>
            </a:r>
            <a:r>
              <a:rPr lang="el-GR" sz="2600" dirty="0" smtClean="0"/>
              <a:t>χώρος συνομιλίας με άμεση επικοινωνία</a:t>
            </a:r>
          </a:p>
          <a:p>
            <a:pPr marL="365760" lvl="1" indent="0"/>
            <a:r>
              <a:rPr lang="en-US" sz="2600" dirty="0" smtClean="0"/>
              <a:t> forums, </a:t>
            </a:r>
            <a:r>
              <a:rPr lang="el-GR" sz="2600" dirty="0" smtClean="0"/>
              <a:t>χώροι ανταλλαγής απόψεων σε θέματα που αφορούν τις απουσίες των μαθητών</a:t>
            </a:r>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8.Μεθοδολογία έρευνας							(1/3)</a:t>
            </a:r>
            <a:endParaRPr lang="el-GR" sz="3200" dirty="0"/>
          </a:p>
        </p:txBody>
      </p:sp>
      <p:sp>
        <p:nvSpPr>
          <p:cNvPr id="2" name="Θέση περιεχομένου 1"/>
          <p:cNvSpPr>
            <a:spLocks noGrp="1"/>
          </p:cNvSpPr>
          <p:nvPr>
            <p:ph idx="1"/>
          </p:nvPr>
        </p:nvSpPr>
        <p:spPr>
          <a:xfrm>
            <a:off x="512619" y="1260765"/>
            <a:ext cx="11139054" cy="4696690"/>
          </a:xfrm>
        </p:spPr>
        <p:txBody>
          <a:bodyPr rtlCol="0">
            <a:normAutofit lnSpcReduction="10000"/>
          </a:bodyPr>
          <a:lstStyle/>
          <a:p>
            <a:pPr marL="0" indent="0"/>
            <a:endParaRPr lang="el-GR" dirty="0" smtClean="0"/>
          </a:p>
          <a:p>
            <a:pPr marL="0" indent="0"/>
            <a:endParaRPr lang="el-GR" dirty="0" smtClean="0"/>
          </a:p>
          <a:p>
            <a:pPr marL="0" indent="0"/>
            <a:r>
              <a:rPr lang="el-GR" dirty="0" smtClean="0"/>
              <a:t> Ποιοτική έρευνα για την αποτίμηση του Ε.Υ.</a:t>
            </a:r>
          </a:p>
          <a:p>
            <a:pPr marL="0" indent="0"/>
            <a:r>
              <a:rPr lang="el-GR" sz="2600" dirty="0" smtClean="0"/>
              <a:t> Ανάλυση περιεχομένου ως μεθοδολογική προσέγγιση για την ανάλυση των δεδομένων της έρευνας</a:t>
            </a:r>
          </a:p>
          <a:p>
            <a:pPr marL="0" indent="0"/>
            <a:r>
              <a:rPr lang="el-GR" dirty="0" smtClean="0"/>
              <a:t> Δειγματοληψία κριτηρίου ως στρατηγική δειγματοληψίας. Το δείγμα της έρευνας αποτέλεσαν επτά καθηγητές, στελέχη της δευτεροβάθμιας εκπαίδευσης, διαφορετικών ειδικοτήτων </a:t>
            </a:r>
          </a:p>
          <a:p>
            <a:pPr marL="0" indent="0"/>
            <a:r>
              <a:rPr lang="el-GR" dirty="0" smtClean="0"/>
              <a:t> Για τη συλλογή των δεδομένων της έρευνας χρησιμοποιήθηκε </a:t>
            </a:r>
            <a:r>
              <a:rPr lang="el-GR" dirty="0" err="1" smtClean="0"/>
              <a:t>ημιδομημένη</a:t>
            </a:r>
            <a:r>
              <a:rPr lang="el-GR" dirty="0" smtClean="0"/>
              <a:t> συνέντευξη με τη χρήση ερωτηματολογίου με ερωτήσεις ανοικτού και κλειστού  τύπου</a:t>
            </a:r>
          </a:p>
          <a:p>
            <a:pPr marL="0" indent="0">
              <a:buNone/>
            </a:pPr>
            <a:endParaRPr lang="el-GR" dirty="0" smtClean="0"/>
          </a:p>
          <a:p>
            <a:pPr marL="514350" indent="-514350"/>
            <a:endParaRPr lang="el-GR" dirty="0" smtClean="0"/>
          </a:p>
        </p:txBody>
      </p:sp>
      <p:pic>
        <p:nvPicPr>
          <p:cNvPr id="4" name="3 - Εικόνα" descr="survey.jpg"/>
          <p:cNvPicPr>
            <a:picLocks noChangeAspect="1"/>
          </p:cNvPicPr>
          <p:nvPr/>
        </p:nvPicPr>
        <p:blipFill>
          <a:blip r:embed="rId3" cstate="print"/>
          <a:stretch>
            <a:fillRect/>
          </a:stretch>
        </p:blipFill>
        <p:spPr>
          <a:xfrm>
            <a:off x="5609359" y="689263"/>
            <a:ext cx="2356509" cy="1319645"/>
          </a:xfrm>
          <a:prstGeom prst="rect">
            <a:avLst/>
          </a:prstGeom>
        </p:spPr>
      </p:pic>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8.Μεθοδολογία έρευνας							(2/3)</a:t>
            </a:r>
            <a:endParaRPr lang="el-GR" sz="3200" dirty="0"/>
          </a:p>
        </p:txBody>
      </p:sp>
      <p:sp>
        <p:nvSpPr>
          <p:cNvPr id="2" name="Θέση περιεχομένου 1"/>
          <p:cNvSpPr>
            <a:spLocks noGrp="1"/>
          </p:cNvSpPr>
          <p:nvPr>
            <p:ph idx="1"/>
          </p:nvPr>
        </p:nvSpPr>
        <p:spPr>
          <a:xfrm>
            <a:off x="512619" y="1260764"/>
            <a:ext cx="11236036" cy="4890654"/>
          </a:xfrm>
        </p:spPr>
        <p:txBody>
          <a:bodyPr rtlCol="0">
            <a:normAutofit/>
          </a:bodyPr>
          <a:lstStyle/>
          <a:p>
            <a:pPr marL="0" indent="0"/>
            <a:r>
              <a:rPr lang="el-GR" dirty="0" smtClean="0"/>
              <a:t> Για την ανάλυση του περιεχομένου των απαντήσεων του </a:t>
            </a:r>
            <a:r>
              <a:rPr lang="el-GR" dirty="0" smtClean="0"/>
              <a:t>δείγματος </a:t>
            </a:r>
            <a:r>
              <a:rPr lang="el-GR" dirty="0" smtClean="0"/>
              <a:t>χρησιμοποιήθηκε το ειδικό λογισμικό </a:t>
            </a:r>
            <a:r>
              <a:rPr lang="en-US" dirty="0" err="1" smtClean="0"/>
              <a:t>Atlas.ti</a:t>
            </a:r>
            <a:endParaRPr lang="el-GR" dirty="0" smtClean="0"/>
          </a:p>
          <a:p>
            <a:pPr marL="0" indent="0">
              <a:buNone/>
            </a:pPr>
            <a:r>
              <a:rPr lang="el-GR" dirty="0" smtClean="0"/>
              <a:t>Προέκυψαν οι παρακάτω δύο άξονες ερωτήσεων με τα βασικά αντικείμενα  που ακολούθησαν τα δύο ερευνητικά ερωτήματα της εργασίας:</a:t>
            </a:r>
          </a:p>
          <a:p>
            <a:pPr marL="0" indent="0">
              <a:buNone/>
            </a:pPr>
            <a:endParaRPr lang="el-GR" dirty="0" smtClean="0"/>
          </a:p>
          <a:p>
            <a:pPr marL="0" indent="0">
              <a:buNone/>
            </a:pPr>
            <a:r>
              <a:rPr lang="el-GR" b="1" dirty="0" smtClean="0"/>
              <a:t>1</a:t>
            </a:r>
            <a:r>
              <a:rPr lang="el-GR" b="1" baseline="30000" dirty="0" smtClean="0"/>
              <a:t>ο</a:t>
            </a:r>
            <a:r>
              <a:rPr lang="el-GR" b="1" dirty="0" smtClean="0"/>
              <a:t> Άξονας: Χαρακτηριστικά Υλικού</a:t>
            </a:r>
            <a:endParaRPr lang="el-GR" dirty="0" smtClean="0"/>
          </a:p>
          <a:p>
            <a:pPr marL="0" indent="0"/>
            <a:r>
              <a:rPr lang="el-GR" sz="2600" dirty="0" smtClean="0"/>
              <a:t> Εμφάνιση Ε.Υ.</a:t>
            </a:r>
          </a:p>
          <a:p>
            <a:pPr marL="0" indent="0"/>
            <a:r>
              <a:rPr lang="el-GR" dirty="0" smtClean="0"/>
              <a:t> Κατανόηση περιεχομένου </a:t>
            </a:r>
            <a:r>
              <a:rPr lang="el-GR" dirty="0" smtClean="0"/>
              <a:t>Ε.Υ.</a:t>
            </a:r>
            <a:endParaRPr lang="el-GR" dirty="0" smtClean="0"/>
          </a:p>
          <a:p>
            <a:pPr marL="0" indent="0"/>
            <a:r>
              <a:rPr lang="el-GR" sz="2600" dirty="0" smtClean="0"/>
              <a:t> Το Ε.Υ. </a:t>
            </a:r>
            <a:r>
              <a:rPr lang="el-GR" dirty="0" smtClean="0"/>
              <a:t>οδηγεί στην α</a:t>
            </a:r>
            <a:r>
              <a:rPr lang="el-GR" sz="2600" dirty="0" smtClean="0"/>
              <a:t>υτόνομη μάθηση</a:t>
            </a:r>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8.Μεθοδολογία έρευνας							(3/3)</a:t>
            </a:r>
            <a:endParaRPr lang="el-GR" sz="3200" dirty="0"/>
          </a:p>
        </p:txBody>
      </p:sp>
      <p:sp>
        <p:nvSpPr>
          <p:cNvPr id="2" name="Θέση περιεχομένου 1"/>
          <p:cNvSpPr>
            <a:spLocks noGrp="1"/>
          </p:cNvSpPr>
          <p:nvPr>
            <p:ph idx="1"/>
          </p:nvPr>
        </p:nvSpPr>
        <p:spPr>
          <a:xfrm>
            <a:off x="512619" y="1260764"/>
            <a:ext cx="11236036" cy="5126181"/>
          </a:xfrm>
        </p:spPr>
        <p:txBody>
          <a:bodyPr rtlCol="0">
            <a:normAutofit/>
          </a:bodyPr>
          <a:lstStyle/>
          <a:p>
            <a:pPr>
              <a:buNone/>
            </a:pPr>
            <a:endParaRPr lang="el-GR" b="1" dirty="0" smtClean="0"/>
          </a:p>
          <a:p>
            <a:pPr>
              <a:buNone/>
            </a:pPr>
            <a:r>
              <a:rPr lang="el-GR" b="1" dirty="0" smtClean="0"/>
              <a:t>2</a:t>
            </a:r>
            <a:r>
              <a:rPr lang="el-GR" b="1" baseline="30000" dirty="0" smtClean="0"/>
              <a:t>ος </a:t>
            </a:r>
            <a:r>
              <a:rPr lang="el-GR" b="1" dirty="0" smtClean="0"/>
              <a:t>Άξονας: Αποτελεσματικότητα Εκπαιδευτικού Υλικού </a:t>
            </a:r>
            <a:endParaRPr lang="el-GR" dirty="0" smtClean="0"/>
          </a:p>
          <a:p>
            <a:pPr marL="0" indent="0"/>
            <a:r>
              <a:rPr lang="el-GR" sz="2600" dirty="0" smtClean="0"/>
              <a:t> Το Ε.Υ </a:t>
            </a:r>
            <a:r>
              <a:rPr lang="el-GR" dirty="0" smtClean="0"/>
              <a:t>συμβάλλει  στην εκμάθηση και στην κατανόηση των νόμων </a:t>
            </a:r>
            <a:endParaRPr lang="el-GR" sz="2600" dirty="0" smtClean="0"/>
          </a:p>
          <a:p>
            <a:pPr marL="0" indent="0"/>
            <a:r>
              <a:rPr lang="el-GR" dirty="0" smtClean="0"/>
              <a:t> Το εκπαιδευτικό υλικό παρέχει επαρκή και χρήσιμη ανατροφοδότηση</a:t>
            </a:r>
          </a:p>
          <a:p>
            <a:pPr marL="0" indent="0"/>
            <a:r>
              <a:rPr lang="el-GR" dirty="0" smtClean="0"/>
              <a:t> Η παρουσίαση του Ε.Υ. λειτούργησε ενισχυτικά στη μάθηση</a:t>
            </a:r>
          </a:p>
          <a:p>
            <a:pPr marL="0" indent="0"/>
            <a:r>
              <a:rPr lang="el-GR" dirty="0" smtClean="0"/>
              <a:t> Το Ε.Υ.  διεγείρει το ενδιαφέρον του επιμορφούμενου για περαιτέρω επιμόρφωση</a:t>
            </a:r>
          </a:p>
          <a:p>
            <a:pPr marL="0" indent="0"/>
            <a:endParaRPr lang="el-GR" dirty="0" smtClean="0"/>
          </a:p>
          <a:p>
            <a:pPr marL="0" indent="0">
              <a:buNone/>
            </a:pPr>
            <a:r>
              <a:rPr lang="el-GR" dirty="0" smtClean="0"/>
              <a:t>Η έρευνα πραγματοποιήθηκε τον Μάιο  του 2019</a:t>
            </a:r>
          </a:p>
          <a:p>
            <a:pPr marL="0" indent="0">
              <a:buNone/>
            </a:pPr>
            <a:endParaRPr lang="el-GR" dirty="0" smtClean="0"/>
          </a:p>
          <a:p>
            <a:pPr marL="0" indent="0">
              <a:buNone/>
            </a:pPr>
            <a:endParaRPr lang="el-GR" dirty="0" smtClean="0"/>
          </a:p>
          <a:p>
            <a:pPr marL="0" indent="0">
              <a:buNone/>
            </a:pPr>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9. Αποτελέσματα – Κύρια ευρήματα					(1/</a:t>
            </a:r>
            <a:r>
              <a:rPr lang="en-US" sz="3200" dirty="0" smtClean="0"/>
              <a:t>3</a:t>
            </a:r>
            <a:r>
              <a:rPr lang="el-GR" sz="3200" dirty="0" smtClean="0"/>
              <a:t>)</a:t>
            </a:r>
            <a:endParaRPr lang="el-GR" sz="3200" dirty="0"/>
          </a:p>
        </p:txBody>
      </p:sp>
      <p:sp>
        <p:nvSpPr>
          <p:cNvPr id="2" name="Θέση περιεχομένου 1"/>
          <p:cNvSpPr>
            <a:spLocks noGrp="1"/>
          </p:cNvSpPr>
          <p:nvPr>
            <p:ph idx="1"/>
          </p:nvPr>
        </p:nvSpPr>
        <p:spPr>
          <a:xfrm>
            <a:off x="512619" y="1260764"/>
            <a:ext cx="11236036" cy="5126181"/>
          </a:xfrm>
        </p:spPr>
        <p:txBody>
          <a:bodyPr rtlCol="0">
            <a:normAutofit lnSpcReduction="10000"/>
          </a:bodyPr>
          <a:lstStyle/>
          <a:p>
            <a:pPr marL="0" indent="0">
              <a:lnSpc>
                <a:spcPct val="150000"/>
              </a:lnSpc>
              <a:buNone/>
            </a:pPr>
            <a:r>
              <a:rPr lang="el-GR" dirty="0" smtClean="0"/>
              <a:t>Οι απόψεις των εκπαιδευτικών μέσα από τις απαντήσεις τους:</a:t>
            </a:r>
          </a:p>
          <a:p>
            <a:pPr marL="0" indent="0">
              <a:lnSpc>
                <a:spcPct val="150000"/>
              </a:lnSpc>
              <a:buNone/>
            </a:pPr>
            <a:r>
              <a:rPr lang="el-GR" b="1" dirty="0" smtClean="0"/>
              <a:t>1</a:t>
            </a:r>
            <a:r>
              <a:rPr lang="el-GR" b="1" baseline="30000" dirty="0" smtClean="0"/>
              <a:t>ο</a:t>
            </a:r>
            <a:r>
              <a:rPr lang="el-GR" b="1" dirty="0" smtClean="0"/>
              <a:t> Άξονας: Χαρακτηριστικά Υλικού</a:t>
            </a:r>
            <a:endParaRPr lang="el-GR" dirty="0" smtClean="0"/>
          </a:p>
          <a:p>
            <a:pPr marL="0" indent="0"/>
            <a:r>
              <a:rPr lang="el-GR" sz="2600" dirty="0" smtClean="0"/>
              <a:t> </a:t>
            </a:r>
            <a:r>
              <a:rPr lang="el-GR" dirty="0" smtClean="0"/>
              <a:t>Το  Ε.Υ. από αισθητικής άποψης, ικανοποίησε πλήρως τους εκπαιδευτικούς. Τα δομικά του στοιχεία καλόγουστα και ελκυστικά</a:t>
            </a:r>
          </a:p>
          <a:p>
            <a:pPr marL="0" indent="0">
              <a:buNone/>
            </a:pPr>
            <a:r>
              <a:rPr lang="en-US" i="1" dirty="0" smtClean="0"/>
              <a:t>“</a:t>
            </a:r>
            <a:r>
              <a:rPr lang="el-GR" i="1" dirty="0" smtClean="0"/>
              <a:t>Συμμετρία και αρμονία, το πλαίσιο παρουσιάσεων εξαιρετικά ενδιαφέρον</a:t>
            </a:r>
            <a:r>
              <a:rPr lang="en-US" i="1" dirty="0" smtClean="0"/>
              <a:t>….. </a:t>
            </a:r>
            <a:r>
              <a:rPr lang="el-GR" i="1" dirty="0" smtClean="0"/>
              <a:t>Ωραία χρώματα, ευανάγνωστες γραμματοσειρές</a:t>
            </a:r>
            <a:r>
              <a:rPr lang="el-GR" b="1" i="1" dirty="0" smtClean="0"/>
              <a:t> </a:t>
            </a:r>
            <a:r>
              <a:rPr lang="en-US" b="1" i="1" dirty="0" smtClean="0"/>
              <a:t>“</a:t>
            </a:r>
            <a:endParaRPr lang="el-GR" dirty="0" smtClean="0"/>
          </a:p>
          <a:p>
            <a:pPr marL="0" indent="0"/>
            <a:r>
              <a:rPr lang="el-GR" dirty="0" smtClean="0"/>
              <a:t> Οι εκπαιδευτικοί δεν εντόπισαν παρερμηνείες και ασάφειες στο περιεχόμενο του εκπαιδευτικού υλικού. Γλώσσα γραφής φιλική και κατανοητή. Εύκολη πλοήγηση</a:t>
            </a:r>
            <a:endParaRPr lang="en-US" dirty="0" smtClean="0"/>
          </a:p>
          <a:p>
            <a:pPr marL="0" indent="0">
              <a:buNone/>
            </a:pPr>
            <a:r>
              <a:rPr lang="en-US" dirty="0" smtClean="0"/>
              <a:t>“</a:t>
            </a:r>
            <a:r>
              <a:rPr lang="el-GR" i="1" dirty="0" smtClean="0"/>
              <a:t>Εύχρηστη πλοήγηση με πολύ βοηθητικά πλήκτρα και σαφείς οδηγίες, κατανοητό ύφος, εύστοχες συνδέσεις και επεξηγηματικές πληροφορίες </a:t>
            </a:r>
            <a:r>
              <a:rPr lang="en-US" i="1" dirty="0" smtClean="0"/>
              <a:t>“</a:t>
            </a:r>
            <a:endParaRPr lang="el-GR" dirty="0" smtClean="0"/>
          </a:p>
          <a:p>
            <a:pPr marL="0" indent="0"/>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9. Αποτελέσματα – Κύρια ευρήματα					(2/</a:t>
            </a:r>
            <a:r>
              <a:rPr lang="en-US" sz="3200" dirty="0" smtClean="0"/>
              <a:t>3</a:t>
            </a:r>
            <a:r>
              <a:rPr lang="el-GR" sz="3200" dirty="0" smtClean="0"/>
              <a:t>)</a:t>
            </a:r>
            <a:endParaRPr lang="el-GR" sz="3200" dirty="0"/>
          </a:p>
        </p:txBody>
      </p:sp>
      <p:sp>
        <p:nvSpPr>
          <p:cNvPr id="2" name="Θέση περιεχομένου 1"/>
          <p:cNvSpPr>
            <a:spLocks noGrp="1"/>
          </p:cNvSpPr>
          <p:nvPr>
            <p:ph idx="1"/>
          </p:nvPr>
        </p:nvSpPr>
        <p:spPr>
          <a:xfrm>
            <a:off x="512619" y="1260764"/>
            <a:ext cx="11236036" cy="5126181"/>
          </a:xfrm>
        </p:spPr>
        <p:txBody>
          <a:bodyPr rtlCol="0">
            <a:normAutofit fontScale="85000" lnSpcReduction="20000"/>
          </a:bodyPr>
          <a:lstStyle/>
          <a:p>
            <a:pPr marL="0" indent="0"/>
            <a:r>
              <a:rPr lang="el-GR" sz="3100" dirty="0" smtClean="0"/>
              <a:t>Το Ε.Υ. κατάφερε να οδηγήσει τους εκπαιδευόμενους στην αυτόνομη μάθηση. Οι οδηγίες ήταν σαφείς και ακριβείς. Χωρίς περαιτέρω βοήθεια </a:t>
            </a:r>
            <a:endParaRPr lang="en-US" sz="3100" dirty="0" smtClean="0"/>
          </a:p>
          <a:p>
            <a:pPr marL="0" indent="0">
              <a:buNone/>
            </a:pPr>
            <a:r>
              <a:rPr lang="en-US" sz="3100" dirty="0" smtClean="0"/>
              <a:t>“</a:t>
            </a:r>
            <a:r>
              <a:rPr lang="el-GR" sz="3100" i="1" dirty="0" smtClean="0"/>
              <a:t>Με ιδιαίτερη ευκολία ολοκλήρωσα την επιμόρφωση </a:t>
            </a:r>
            <a:r>
              <a:rPr lang="en-US" sz="3100" i="1" dirty="0" smtClean="0"/>
              <a:t>“</a:t>
            </a:r>
            <a:endParaRPr lang="el-GR" sz="3100" dirty="0" smtClean="0"/>
          </a:p>
          <a:p>
            <a:pPr>
              <a:buNone/>
            </a:pPr>
            <a:r>
              <a:rPr lang="el-GR" sz="3100" b="1" dirty="0" smtClean="0"/>
              <a:t>2</a:t>
            </a:r>
            <a:r>
              <a:rPr lang="el-GR" sz="3100" b="1" baseline="30000" dirty="0" smtClean="0"/>
              <a:t>ος </a:t>
            </a:r>
            <a:r>
              <a:rPr lang="el-GR" sz="3100" b="1" dirty="0" smtClean="0"/>
              <a:t>Άξονας: Αποτελεσματικότητα Εκπαιδευτικού Υλικού </a:t>
            </a:r>
            <a:endParaRPr lang="el-GR" sz="3100" dirty="0" smtClean="0"/>
          </a:p>
          <a:p>
            <a:pPr marL="0" indent="0"/>
            <a:r>
              <a:rPr lang="el-GR" sz="3100" dirty="0" smtClean="0"/>
              <a:t> Το Ε.Υ. οδήγησε όλους τους εκπαιδευόμενους στη μάθηση. Το υλικό σχετίζεται με πραγματικές καταστάσεις που συναντούν στη σχολική ζωή</a:t>
            </a:r>
            <a:endParaRPr lang="en-US" sz="3100" dirty="0" smtClean="0"/>
          </a:p>
          <a:p>
            <a:pPr marL="0" indent="0">
              <a:buNone/>
            </a:pPr>
            <a:r>
              <a:rPr lang="en-US" sz="3100" dirty="0" smtClean="0"/>
              <a:t>“</a:t>
            </a:r>
            <a:r>
              <a:rPr lang="el-GR" sz="3100" i="1" dirty="0" smtClean="0"/>
              <a:t>Συνέβαλε αρκετά στην επίλυση προβλημάτων που μου προκύπτουν καθημερινά </a:t>
            </a:r>
            <a:r>
              <a:rPr lang="en-US" sz="3100" i="1" dirty="0" smtClean="0"/>
              <a:t>……“</a:t>
            </a:r>
            <a:endParaRPr lang="el-GR" sz="3100" dirty="0" smtClean="0"/>
          </a:p>
          <a:p>
            <a:pPr marL="0" indent="0"/>
            <a:r>
              <a:rPr lang="el-GR" sz="3100" dirty="0" smtClean="0"/>
              <a:t> Η θετική αλλά και η αρνητική ανατροφοδότηση τους ενθάρρυνε να συνεχίσουν τη μελέτη του υλικού. Μεγάλη συμβολή της ανατροφοδότησης στην κατανόηση του υλικού</a:t>
            </a:r>
            <a:endParaRPr lang="en-US" sz="3100" dirty="0" smtClean="0"/>
          </a:p>
          <a:p>
            <a:pPr marL="0" indent="0">
              <a:buNone/>
            </a:pPr>
            <a:r>
              <a:rPr lang="en-US" sz="3100" dirty="0" smtClean="0"/>
              <a:t>“</a:t>
            </a:r>
            <a:r>
              <a:rPr lang="el-GR" sz="3100" i="1" dirty="0" smtClean="0"/>
              <a:t>Η ανατροφοδότηση ήταν ιδιαίτερα ενθαρρυντική και κατατοπιστική για τη βελτίωση της μαθησιακής διαδικασίας </a:t>
            </a:r>
            <a:r>
              <a:rPr lang="en-US" sz="3100" i="1" dirty="0" smtClean="0"/>
              <a:t>…….“</a:t>
            </a:r>
            <a:endParaRPr lang="el-GR" sz="3100" dirty="0" smtClean="0"/>
          </a:p>
          <a:p>
            <a:pPr marL="0" indent="0"/>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9. Αποτελέσματα – Κύρια ευρήματα					(</a:t>
            </a:r>
            <a:r>
              <a:rPr lang="en-US" sz="3200" dirty="0" smtClean="0"/>
              <a:t>3</a:t>
            </a:r>
            <a:r>
              <a:rPr lang="el-GR" sz="3200" dirty="0" smtClean="0"/>
              <a:t>/</a:t>
            </a:r>
            <a:r>
              <a:rPr lang="en-US" sz="3200" dirty="0" smtClean="0"/>
              <a:t>3</a:t>
            </a:r>
            <a:r>
              <a:rPr lang="el-GR" sz="3200" dirty="0" smtClean="0"/>
              <a:t>)</a:t>
            </a:r>
            <a:endParaRPr lang="el-GR" sz="3200" dirty="0"/>
          </a:p>
        </p:txBody>
      </p:sp>
      <p:sp>
        <p:nvSpPr>
          <p:cNvPr id="2" name="Θέση περιεχομένου 1"/>
          <p:cNvSpPr>
            <a:spLocks noGrp="1"/>
          </p:cNvSpPr>
          <p:nvPr>
            <p:ph idx="1"/>
          </p:nvPr>
        </p:nvSpPr>
        <p:spPr>
          <a:xfrm>
            <a:off x="512619" y="1260764"/>
            <a:ext cx="11236036" cy="5126181"/>
          </a:xfrm>
        </p:spPr>
        <p:txBody>
          <a:bodyPr rtlCol="0">
            <a:normAutofit/>
          </a:bodyPr>
          <a:lstStyle/>
          <a:p>
            <a:pPr marL="0" indent="0"/>
            <a:r>
              <a:rPr lang="el-GR" smtClean="0"/>
              <a:t>Το </a:t>
            </a:r>
            <a:r>
              <a:rPr lang="en-US" dirty="0" smtClean="0"/>
              <a:t>E.Y. </a:t>
            </a:r>
            <a:r>
              <a:rPr lang="el-GR" dirty="0" smtClean="0"/>
              <a:t>λειτούργησε ενισχυτικά στη μάθηση</a:t>
            </a:r>
            <a:r>
              <a:rPr lang="en-US" dirty="0" smtClean="0"/>
              <a:t>. </a:t>
            </a:r>
            <a:r>
              <a:rPr lang="el-GR" dirty="0" smtClean="0"/>
              <a:t>Ο σχεδιασμός και ο τρόπος παρουσίασης του Ε.Υ. προσφέρει στους εκπαιδευόμενους την απαραίτητη ικανοποίηση με την ολοκλήρωση της επιμόρφωσης</a:t>
            </a:r>
            <a:endParaRPr lang="en-US" dirty="0" smtClean="0"/>
          </a:p>
          <a:p>
            <a:pPr marL="0" indent="0">
              <a:buNone/>
            </a:pPr>
            <a:r>
              <a:rPr lang="en-US" dirty="0" smtClean="0"/>
              <a:t>“</a:t>
            </a:r>
            <a:r>
              <a:rPr lang="el-GR" i="1" dirty="0" smtClean="0"/>
              <a:t>Ένιωσα μεγάλη ικανοποίηση που χειρίστηκα επιτυχώς την πλατφόρμα αυτή και  τις παρουσιάσεις του εκπαιδευτικού υλικού, ιδίως στην εκμάθηση της νομοθεσίας</a:t>
            </a:r>
            <a:r>
              <a:rPr lang="en-US" i="1" dirty="0" smtClean="0"/>
              <a:t>……</a:t>
            </a:r>
            <a:r>
              <a:rPr lang="el-GR" i="1" dirty="0" smtClean="0"/>
              <a:t> </a:t>
            </a:r>
            <a:r>
              <a:rPr lang="en-US" i="1" dirty="0" smtClean="0"/>
              <a:t>“</a:t>
            </a:r>
            <a:endParaRPr lang="el-GR" dirty="0" smtClean="0"/>
          </a:p>
          <a:p>
            <a:pPr marL="0" indent="0"/>
            <a:r>
              <a:rPr lang="el-GR" dirty="0" smtClean="0"/>
              <a:t> Το Ε.Υ. προκάλεσε το ενδιαφέρον για περαιτέρω επιμόρφωση με τη μέθοδο της εξΑΕ και σε άλλα θέματα</a:t>
            </a:r>
            <a:endParaRPr lang="en-US" dirty="0" smtClean="0"/>
          </a:p>
          <a:p>
            <a:pPr marL="0" indent="0">
              <a:buNone/>
            </a:pPr>
            <a:r>
              <a:rPr lang="en-US" dirty="0" smtClean="0"/>
              <a:t>“</a:t>
            </a:r>
            <a:r>
              <a:rPr lang="el-GR" i="1" dirty="0" smtClean="0"/>
              <a:t>Είναι εξαιρετική ιδέα για να επιμορφωθούμε και σε άλλα θέματα που σχετίζονται με τη λειτουργία και οργάνωση του σχολείου</a:t>
            </a:r>
            <a:r>
              <a:rPr lang="en-US" i="1" dirty="0" smtClean="0"/>
              <a:t>……”</a:t>
            </a:r>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1. Σκοπός</a:t>
            </a:r>
            <a:endParaRPr lang="el-GR" sz="3200" dirty="0"/>
          </a:p>
        </p:txBody>
      </p:sp>
      <p:sp>
        <p:nvSpPr>
          <p:cNvPr id="2" name="Θέση περιεχομένου 1"/>
          <p:cNvSpPr>
            <a:spLocks noGrp="1"/>
          </p:cNvSpPr>
          <p:nvPr>
            <p:ph idx="1"/>
          </p:nvPr>
        </p:nvSpPr>
        <p:spPr>
          <a:xfrm>
            <a:off x="554182" y="1187333"/>
            <a:ext cx="10972800" cy="5171903"/>
          </a:xfrm>
        </p:spPr>
        <p:txBody>
          <a:bodyPr rtlCol="0">
            <a:normAutofit/>
          </a:bodyPr>
          <a:lstStyle/>
          <a:p>
            <a:pPr marL="342900" indent="-342900"/>
            <a:endParaRPr lang="el-GR" dirty="0" smtClean="0"/>
          </a:p>
          <a:p>
            <a:pPr marL="342900" indent="-342900"/>
            <a:r>
              <a:rPr lang="el-GR" dirty="0" smtClean="0"/>
              <a:t>Σχεδιασμός και υλοποίηση Ε</a:t>
            </a:r>
            <a:r>
              <a:rPr lang="en-US" dirty="0" smtClean="0"/>
              <a:t>.</a:t>
            </a:r>
            <a:r>
              <a:rPr lang="el-GR" dirty="0" smtClean="0"/>
              <a:t>Υ</a:t>
            </a:r>
            <a:r>
              <a:rPr lang="en-US" dirty="0" smtClean="0"/>
              <a:t>.</a:t>
            </a:r>
            <a:r>
              <a:rPr lang="el-GR" dirty="0" smtClean="0"/>
              <a:t> με τη μεθοδολογία της εξΑΕ με σκοπό την επιμόρφωση καθηγητών δευτεροβάθμιας εκπαίδευσης σε θέματα οργάνωσης της σχολικής ζωής στα σχολεία της δευτεροβάθμιας εκπαίδευσης  και συγκεκριμένα σε θέματα που αφορούν τη φοίτηση των μαθητών</a:t>
            </a:r>
          </a:p>
          <a:p>
            <a:pPr marL="342900" indent="-342900"/>
            <a:endParaRPr lang="el-GR" dirty="0" smtClean="0"/>
          </a:p>
          <a:p>
            <a:pPr marL="342900" indent="-342900"/>
            <a:r>
              <a:rPr lang="el-GR" dirty="0" smtClean="0"/>
              <a:t>Διερεύνηση των απόψεων καθηγητών αναφορικά με το πώς τους βοηθάει η μελέτη του Ε.Υ. στην εκμάθηση και στην κατανόηση των νόμων που σχετίζονται με τις απουσίες των μαθητών, παρέχοντας τους την απαραίτητη στήριξη στην άσκηση του έργου τους</a:t>
            </a:r>
            <a:endParaRPr lang="el-GR" dirty="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10. Συμπεράσματα								(1/3)</a:t>
            </a:r>
            <a:endParaRPr lang="el-GR" sz="3200" dirty="0"/>
          </a:p>
        </p:txBody>
      </p:sp>
      <p:sp>
        <p:nvSpPr>
          <p:cNvPr id="2" name="Θέση περιεχομένου 1"/>
          <p:cNvSpPr>
            <a:spLocks noGrp="1"/>
          </p:cNvSpPr>
          <p:nvPr>
            <p:ph idx="1"/>
          </p:nvPr>
        </p:nvSpPr>
        <p:spPr>
          <a:xfrm>
            <a:off x="512619" y="1260764"/>
            <a:ext cx="11236036" cy="5264727"/>
          </a:xfrm>
        </p:spPr>
        <p:txBody>
          <a:bodyPr rtlCol="0">
            <a:normAutofit/>
          </a:bodyPr>
          <a:lstStyle/>
          <a:p>
            <a:pPr marL="0" indent="0"/>
            <a:r>
              <a:rPr lang="el-GR" dirty="0" smtClean="0"/>
              <a:t>Το Ε.Υ. έτυχε μεγάλης αποδοχής και ικανοποίησε πλήρως όλους τους εκπαιδευτικούς του δείγματος, ανεξαρτήτως των γενικών χαρακτηριστικών τους. </a:t>
            </a:r>
          </a:p>
          <a:p>
            <a:pPr marL="0" indent="0"/>
            <a:r>
              <a:rPr lang="el-GR" dirty="0" smtClean="0"/>
              <a:t>Κάλυψε τις ανάγκες και τις προσδοκίες τους</a:t>
            </a:r>
          </a:p>
          <a:p>
            <a:pPr marL="0" indent="0"/>
            <a:r>
              <a:rPr lang="el-GR" dirty="0" smtClean="0"/>
              <a:t>Ικανοποιημένοι εκπαιδευτικοί</a:t>
            </a:r>
          </a:p>
          <a:p>
            <a:pPr marL="0" indent="0">
              <a:buNone/>
            </a:pPr>
            <a:r>
              <a:rPr lang="el-GR" dirty="0" smtClean="0"/>
              <a:t>Απαντήθηκαν τα ερευνητικά ερωτήματα που είχαν τεθεί </a:t>
            </a:r>
            <a:r>
              <a:rPr lang="en-US" dirty="0" smtClean="0"/>
              <a:t>:</a:t>
            </a:r>
            <a:endParaRPr lang="el-GR" dirty="0" smtClean="0"/>
          </a:p>
          <a:p>
            <a:pPr marL="0" indent="0">
              <a:buNone/>
            </a:pPr>
            <a:r>
              <a:rPr lang="el-GR" dirty="0" smtClean="0"/>
              <a:t>Ως προς το </a:t>
            </a:r>
            <a:r>
              <a:rPr lang="el-GR" b="1" u="sng" dirty="0" smtClean="0"/>
              <a:t>1</a:t>
            </a:r>
            <a:r>
              <a:rPr lang="el-GR" b="1" u="sng" baseline="30000" dirty="0" smtClean="0"/>
              <a:t>ο</a:t>
            </a:r>
            <a:r>
              <a:rPr lang="el-GR" b="1" u="sng" dirty="0" smtClean="0"/>
              <a:t> ερευνητικό ερώτημα</a:t>
            </a:r>
            <a:r>
              <a:rPr lang="el-GR" dirty="0" smtClean="0"/>
              <a:t>, επιβεβαιώνεται ότι το Ε.Υ. έχει ελκυστική εμφάνιση, κατανοητό περιεχόμενο και αυτονομία στη μάθηση. Το εκπαιδευτικό υλικό περιλαμβάνει τα κατάλληλα στοιχεία έτσι ώστε να μπορεί ο εκπαιδευόμενος να μάθει  χωρίς να χρειάζεται επιπλέον βοήθεια.</a:t>
            </a:r>
          </a:p>
          <a:p>
            <a:pPr marL="0" indent="0">
              <a:buNone/>
            </a:pPr>
            <a:endParaRPr lang="el-GR" b="1" u="sng" dirty="0" smtClean="0"/>
          </a:p>
          <a:p>
            <a:pPr>
              <a:buNone/>
            </a:pPr>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10. Συμπεράσματα								(2/3)</a:t>
            </a:r>
            <a:endParaRPr lang="el-GR" sz="3200" dirty="0"/>
          </a:p>
        </p:txBody>
      </p:sp>
      <p:sp>
        <p:nvSpPr>
          <p:cNvPr id="2" name="Θέση περιεχομένου 1"/>
          <p:cNvSpPr>
            <a:spLocks noGrp="1"/>
          </p:cNvSpPr>
          <p:nvPr>
            <p:ph idx="1"/>
          </p:nvPr>
        </p:nvSpPr>
        <p:spPr>
          <a:xfrm>
            <a:off x="512619" y="1260764"/>
            <a:ext cx="11236036" cy="5126181"/>
          </a:xfrm>
        </p:spPr>
        <p:txBody>
          <a:bodyPr rtlCol="0">
            <a:normAutofit/>
          </a:bodyPr>
          <a:lstStyle/>
          <a:p>
            <a:pPr marL="0" indent="0">
              <a:buNone/>
            </a:pPr>
            <a:r>
              <a:rPr lang="el-GR" dirty="0" smtClean="0"/>
              <a:t>Ως προς το </a:t>
            </a:r>
            <a:r>
              <a:rPr lang="el-GR" b="1" u="sng" dirty="0" smtClean="0"/>
              <a:t>2ο ερευνητικό ερώτημα  </a:t>
            </a:r>
            <a:r>
              <a:rPr lang="el-GR" dirty="0" smtClean="0"/>
              <a:t>επιβεβαιώνεται ότι  το υλικό οδηγεί στη μάθηση, σχετίζεται άμεσα με τις επιμορφωτικές ανάγκες των επιμορφούμενων, πραγματεύεται καταστάσεις που αντιμετωπίζει ένας εκπαιδευτικός στη σχολική ζωή,  λειτουργεί ενισχυτικά και ανατροφοδοτικά και ο τρόπος παρουσίασης του υλικού κεντρίζει το ενδιαφέρον τους, τους ενθαρρύνει και τους παρακινεί να συνεχίσουν τη μελέτη τους. Ενθουσιάστηκαν με  την εξ αποστάσεως επιμόρφωση, αφού τους έδινε τη δυνατότητα να επιμορφωθούν στο χώρο τους, με  τον χρόνο και το ρυθμό μάθησης που επιθυμούσαν.</a:t>
            </a:r>
          </a:p>
          <a:p>
            <a:pPr marL="0" indent="0">
              <a:buNone/>
            </a:pPr>
            <a:endParaRPr lang="el-GR" b="1" u="sng" dirty="0" smtClean="0"/>
          </a:p>
          <a:p>
            <a:pPr>
              <a:buNone/>
            </a:pPr>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10. Συμπεράσματα								(3/3)</a:t>
            </a:r>
            <a:endParaRPr lang="el-GR" sz="3200" dirty="0"/>
          </a:p>
        </p:txBody>
      </p:sp>
      <p:sp>
        <p:nvSpPr>
          <p:cNvPr id="2" name="Θέση περιεχομένου 1"/>
          <p:cNvSpPr>
            <a:spLocks noGrp="1"/>
          </p:cNvSpPr>
          <p:nvPr>
            <p:ph idx="1"/>
          </p:nvPr>
        </p:nvSpPr>
        <p:spPr>
          <a:xfrm>
            <a:off x="512619" y="1260764"/>
            <a:ext cx="11236036" cy="5126181"/>
          </a:xfrm>
        </p:spPr>
        <p:txBody>
          <a:bodyPr rtlCol="0">
            <a:normAutofit/>
          </a:bodyPr>
          <a:lstStyle/>
          <a:p>
            <a:pPr marL="0" indent="0">
              <a:buNone/>
            </a:pPr>
            <a:r>
              <a:rPr lang="el-GR" dirty="0" smtClean="0"/>
              <a:t>Η εξ αποστάσεως επιμόρφωση, αποτελεί για τους εκπαιδευτικούς έναν επιθυμητό τρόπο επιμόρφωσης  και σε άλλα θέματα που άπτονται των ενδιαφερόντων τους.</a:t>
            </a:r>
            <a:endParaRPr lang="el-GR" b="1" u="sng" dirty="0" smtClean="0"/>
          </a:p>
          <a:p>
            <a:pPr marL="0" indent="0">
              <a:buNone/>
            </a:pPr>
            <a:endParaRPr lang="el-GR" b="1" u="sng" dirty="0" smtClean="0"/>
          </a:p>
          <a:p>
            <a:pPr marL="0" indent="0">
              <a:buNone/>
            </a:pPr>
            <a:r>
              <a:rPr lang="el-GR" b="1" u="sng" dirty="0" smtClean="0"/>
              <a:t>Περιορισμοί της έρευνας</a:t>
            </a:r>
          </a:p>
          <a:p>
            <a:pPr marL="0" indent="0">
              <a:buNone/>
            </a:pPr>
            <a:r>
              <a:rPr lang="el-GR" dirty="0" smtClean="0"/>
              <a:t>Τα αποτελέσματα της έρευνας δεν μπορούν να γενικευτούν λόγω του μικρού δείγματος</a:t>
            </a:r>
          </a:p>
          <a:p>
            <a:pPr marL="0" indent="0">
              <a:buNone/>
            </a:pPr>
            <a:r>
              <a:rPr lang="el-GR" dirty="0" smtClean="0"/>
              <a:t>Χαρακτήρας ενδείξεων παρά γενικεύσιμων αποτελεσμάτων</a:t>
            </a:r>
          </a:p>
          <a:p>
            <a:pPr>
              <a:buNone/>
            </a:pPr>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11. Προτάσεις							</a:t>
            </a:r>
            <a:endParaRPr lang="el-GR" sz="3200" dirty="0"/>
          </a:p>
        </p:txBody>
      </p:sp>
      <p:sp>
        <p:nvSpPr>
          <p:cNvPr id="2" name="Θέση περιεχομένου 1"/>
          <p:cNvSpPr>
            <a:spLocks noGrp="1"/>
          </p:cNvSpPr>
          <p:nvPr>
            <p:ph idx="1"/>
          </p:nvPr>
        </p:nvSpPr>
        <p:spPr>
          <a:xfrm>
            <a:off x="512619" y="1260764"/>
            <a:ext cx="11236036" cy="5126181"/>
          </a:xfrm>
        </p:spPr>
        <p:txBody>
          <a:bodyPr rtlCol="0">
            <a:normAutofit/>
          </a:bodyPr>
          <a:lstStyle/>
          <a:p>
            <a:pPr marL="0" indent="0">
              <a:buNone/>
            </a:pPr>
            <a:r>
              <a:rPr lang="el-GR" dirty="0" smtClean="0"/>
              <a:t>Η παρούσα εργασία αποτελεί έναυσμα για υλοποίηση και άλλων προγραμμάτων επιμόρφωσης εκπαιδευτικών με τη μέθοδο της εξ αποστάσεως εκπαίδευσης, είτε σε θέματα που σχετίζονται  με την ειδικότητα των εκπαιδευτικών, είτε σε θέματα λειτουργίας και οργάνωσης της σχολικής ζωής.</a:t>
            </a:r>
          </a:p>
          <a:p>
            <a:pPr>
              <a:buNone/>
            </a:pPr>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512619" y="1260764"/>
            <a:ext cx="11236036" cy="5126181"/>
          </a:xfrm>
        </p:spPr>
        <p:txBody>
          <a:bodyPr rtlCol="0">
            <a:normAutofit/>
          </a:bodyPr>
          <a:lstStyle/>
          <a:p>
            <a:pPr algn="ctr">
              <a:buNone/>
            </a:pPr>
            <a:endParaRPr lang="el-GR" sz="2800" dirty="0" smtClean="0"/>
          </a:p>
          <a:p>
            <a:pPr algn="ctr">
              <a:buNone/>
            </a:pPr>
            <a:endParaRPr lang="el-GR" sz="2800" dirty="0" smtClean="0"/>
          </a:p>
          <a:p>
            <a:pPr algn="ctr">
              <a:buNone/>
            </a:pPr>
            <a:endParaRPr lang="el-GR" sz="2800" dirty="0" smtClean="0"/>
          </a:p>
          <a:p>
            <a:pPr algn="ctr">
              <a:buNone/>
            </a:pPr>
            <a:r>
              <a:rPr lang="el-GR" sz="3600" b="1" dirty="0" smtClean="0">
                <a:solidFill>
                  <a:srgbClr val="003300"/>
                </a:solidFill>
              </a:rPr>
              <a:t>Σας ευχαριστώ για την προσοχή σας !</a:t>
            </a:r>
          </a:p>
        </p:txBody>
      </p:sp>
      <p:sp>
        <p:nvSpPr>
          <p:cNvPr id="4" name="3 - Τίτλος"/>
          <p:cNvSpPr>
            <a:spLocks noGrp="1"/>
          </p:cNvSpPr>
          <p:nvPr>
            <p:ph type="title"/>
          </p:nvPr>
        </p:nvSpPr>
        <p:spPr/>
        <p:txBody>
          <a:bodyPr/>
          <a:lstStyle/>
          <a:p>
            <a:endParaRPr lang="el-GR"/>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2. Συνεισφορά της διπλωματικής</a:t>
            </a:r>
            <a:endParaRPr lang="el-GR" sz="3200" dirty="0"/>
          </a:p>
        </p:txBody>
      </p:sp>
      <p:sp>
        <p:nvSpPr>
          <p:cNvPr id="2" name="Θέση περιεχομένου 1"/>
          <p:cNvSpPr>
            <a:spLocks noGrp="1"/>
          </p:cNvSpPr>
          <p:nvPr>
            <p:ph idx="1"/>
          </p:nvPr>
        </p:nvSpPr>
        <p:spPr>
          <a:xfrm>
            <a:off x="554182" y="1187333"/>
            <a:ext cx="10972800" cy="5171903"/>
          </a:xfrm>
        </p:spPr>
        <p:txBody>
          <a:bodyPr rtlCol="0">
            <a:normAutofit/>
          </a:bodyPr>
          <a:lstStyle/>
          <a:p>
            <a:r>
              <a:rPr lang="el-GR" dirty="0" smtClean="0"/>
              <a:t>Το Ε.Υ. απευθύνεται σε όλους τους καθηγητές αφού σχετίζεται άμεσα με τις απουσίες των μαθητών που καταχωρούνται κατά τη διάρκεια του ημερήσιου ωρολογίου προγράμματος καθώς και με την ενημέρωση των κηδεμόνων των μαθητών</a:t>
            </a:r>
            <a:endParaRPr lang="en-US" dirty="0" smtClean="0"/>
          </a:p>
          <a:p>
            <a:r>
              <a:rPr lang="el-GR" dirty="0" smtClean="0"/>
              <a:t>Διερεύνηση της δυνατότητας για εξ αποστάσεως επιμόρφωσης των καθηγητών σε θέματα που αφορούν την οργάνωση της σχολικής ζωής</a:t>
            </a:r>
          </a:p>
          <a:p>
            <a:r>
              <a:rPr lang="el-GR" dirty="0" smtClean="0"/>
              <a:t>Δεν υπάρχει αντίστοιχο Ε.Υ. που να </a:t>
            </a:r>
            <a:r>
              <a:rPr lang="el-GR" dirty="0" smtClean="0"/>
              <a:t>συμβάλει </a:t>
            </a:r>
            <a:r>
              <a:rPr lang="el-GR" dirty="0" smtClean="0"/>
              <a:t>στην υποστήριξη του συγκεκριμένου έργου των καθηγητών σε σχολεία της δευτεροβάθμιας εκπαίδευσης</a:t>
            </a:r>
          </a:p>
          <a:p>
            <a:endParaRPr lang="el-GR" dirty="0" smtClean="0"/>
          </a:p>
          <a:p>
            <a:endParaRPr lang="el-GR" dirty="0" smtClean="0"/>
          </a:p>
          <a:p>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3. Ερευνητικά ερωτήματα</a:t>
            </a:r>
            <a:endParaRPr lang="el-GR" sz="3200" dirty="0"/>
          </a:p>
        </p:txBody>
      </p:sp>
      <p:sp>
        <p:nvSpPr>
          <p:cNvPr id="2" name="Θέση περιεχομένου 1"/>
          <p:cNvSpPr>
            <a:spLocks noGrp="1"/>
          </p:cNvSpPr>
          <p:nvPr>
            <p:ph idx="1"/>
          </p:nvPr>
        </p:nvSpPr>
        <p:spPr>
          <a:xfrm>
            <a:off x="554182" y="1187333"/>
            <a:ext cx="10972800" cy="5171903"/>
          </a:xfrm>
        </p:spPr>
        <p:txBody>
          <a:bodyPr rtlCol="0">
            <a:normAutofit/>
          </a:bodyPr>
          <a:lstStyle/>
          <a:p>
            <a:pPr lvl="0"/>
            <a:endParaRPr lang="el-GR" dirty="0" smtClean="0"/>
          </a:p>
          <a:p>
            <a:pPr lvl="0"/>
            <a:r>
              <a:rPr lang="el-GR" dirty="0" smtClean="0"/>
              <a:t>Κατά την άποψη των εκπαιδευτικών, το επιμορφωτικό υλικό είναι ελκυστικό, εύχρηστο, εύκολο στην κατανόηση του περιεχομένου του και τους οδηγεί  στην αυτόνομη μάθηση; </a:t>
            </a:r>
          </a:p>
          <a:p>
            <a:pPr lvl="0"/>
            <a:endParaRPr lang="el-GR" dirty="0" smtClean="0"/>
          </a:p>
          <a:p>
            <a:pPr lvl="0"/>
            <a:r>
              <a:rPr lang="el-GR" dirty="0" smtClean="0"/>
              <a:t>Κατά την άποψη των  εκπαιδευτικών, το επιμορφωτικό υλικό είναι αποτελεσματικό στο έργο τους, παρέχει την κατάλληλη ανατροφοδότηση, λειτουργεί  ενισχυτικά στις τυχόν απορίες τους  και προκαλεί το ενδιαφέρον για περαιτέρω επιμόρφωση με τη μέθοδο της εξΑΕ; </a:t>
            </a:r>
          </a:p>
          <a:p>
            <a:endParaRPr lang="el-GR" dirty="0" smtClean="0"/>
          </a:p>
          <a:p>
            <a:endParaRPr lang="el-GR" dirty="0" smtClean="0"/>
          </a:p>
          <a:p>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4. Δομή της εργασίας </a:t>
            </a:r>
            <a:endParaRPr lang="el-GR" sz="3200" dirty="0"/>
          </a:p>
        </p:txBody>
      </p:sp>
      <p:sp>
        <p:nvSpPr>
          <p:cNvPr id="2" name="Θέση περιεχομένου 1"/>
          <p:cNvSpPr>
            <a:spLocks noGrp="1"/>
          </p:cNvSpPr>
          <p:nvPr>
            <p:ph idx="1"/>
          </p:nvPr>
        </p:nvSpPr>
        <p:spPr>
          <a:xfrm>
            <a:off x="512619" y="1427018"/>
            <a:ext cx="10972800" cy="5181600"/>
          </a:xfrm>
        </p:spPr>
        <p:txBody>
          <a:bodyPr rtlCol="0">
            <a:normAutofit/>
          </a:bodyPr>
          <a:lstStyle/>
          <a:p>
            <a:pPr lvl="0"/>
            <a:r>
              <a:rPr lang="el-GR" dirty="0" smtClean="0"/>
              <a:t>ΜΕΡΟΣ Α: ΘΕΩΡΗΤΙΚΟ ΠΛΑΙΣΙΟ</a:t>
            </a:r>
          </a:p>
          <a:p>
            <a:pPr marL="514350" indent="-514350">
              <a:buAutoNum type="arabicPeriod"/>
            </a:pPr>
            <a:r>
              <a:rPr lang="el-GR" dirty="0" smtClean="0"/>
              <a:t>Βασικές Αρχές της Εξ Αποστάσεως Εκπαίδευσης	</a:t>
            </a:r>
          </a:p>
          <a:p>
            <a:pPr marL="514350" indent="-514350">
              <a:buFont typeface="Wingdings 2"/>
              <a:buAutoNum type="arabicPeriod"/>
            </a:pPr>
            <a:r>
              <a:rPr lang="el-GR" dirty="0" smtClean="0"/>
              <a:t>Επιμόρφωση Εκπαιδευτικών	</a:t>
            </a:r>
          </a:p>
          <a:p>
            <a:pPr marL="514350" indent="-514350">
              <a:buFont typeface="Wingdings 2"/>
              <a:buAutoNum type="arabicPeriod"/>
            </a:pPr>
            <a:r>
              <a:rPr lang="el-GR" dirty="0" smtClean="0"/>
              <a:t>Εκπαίδευση Ενηλίκων</a:t>
            </a:r>
          </a:p>
          <a:p>
            <a:pPr marL="263525" indent="-263525"/>
            <a:r>
              <a:rPr lang="el-GR" dirty="0" smtClean="0"/>
              <a:t>ΜΕΡΟΣ Β: ΣΧΕΔΙΑΣΜΟΣ ΚΑΙ ΥΛΟΠΟΙΗΣΗ ΕΚΠΑΙΔΕΥΤΙΚΟΥ ΥΛΙΚΟΥ</a:t>
            </a:r>
          </a:p>
          <a:p>
            <a:pPr marL="514350" indent="-514350">
              <a:buFont typeface="+mj-lt"/>
              <a:buAutoNum type="arabicPeriod" startAt="4"/>
            </a:pPr>
            <a:r>
              <a:rPr lang="el-GR" dirty="0" smtClean="0"/>
              <a:t>Εκπαιδευτικό Υλικό στην εξ Αποστάσεως Εκπαίδευση</a:t>
            </a:r>
          </a:p>
          <a:p>
            <a:pPr marL="514350" indent="-514350">
              <a:buFont typeface="+mj-lt"/>
              <a:buAutoNum type="arabicPeriod" startAt="4"/>
            </a:pPr>
            <a:r>
              <a:rPr lang="el-GR" dirty="0" smtClean="0"/>
              <a:t>Σχεδιασμός και  Ανάπτυξη του Εκπαιδευτικού Υλικού</a:t>
            </a:r>
          </a:p>
          <a:p>
            <a:pPr marL="263525" indent="-263525"/>
            <a:r>
              <a:rPr lang="el-GR" dirty="0" smtClean="0"/>
              <a:t>ΜΕΡΟΣ Γ: ΕΡΕΥΝΗΤΙΚΟ ΠΛΑΙΣΙΟ	</a:t>
            </a:r>
          </a:p>
          <a:p>
            <a:pPr marL="514350" indent="-514350">
              <a:buFont typeface="+mj-lt"/>
              <a:buAutoNum type="arabicPeriod" startAt="6"/>
            </a:pPr>
            <a:r>
              <a:rPr lang="el-GR" dirty="0" smtClean="0"/>
              <a:t>Έρευνα – Αποτίμηση Εκπαιδευτικού Υλικού</a:t>
            </a:r>
          </a:p>
          <a:p>
            <a:pPr marL="514350" indent="-514350">
              <a:buNone/>
            </a:pPr>
            <a:endParaRPr lang="el-GR" dirty="0" smtClean="0"/>
          </a:p>
          <a:p>
            <a:pPr marL="514350" lvl="0" indent="-514350">
              <a:buNone/>
            </a:pPr>
            <a:endParaRPr lang="el-GR" dirty="0" smtClean="0"/>
          </a:p>
          <a:p>
            <a:endParaRPr lang="el-GR" dirty="0" smtClean="0"/>
          </a:p>
          <a:p>
            <a:endParaRPr lang="el-GR" dirty="0" smtClean="0"/>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n-US" sz="3200" dirty="0" smtClean="0"/>
              <a:t>5</a:t>
            </a:r>
            <a:r>
              <a:rPr lang="el-GR" sz="3200" dirty="0" smtClean="0"/>
              <a:t>. Θεωρητικό πλαίσιο 							(1/3)</a:t>
            </a:r>
            <a:endParaRPr lang="el-GR" sz="3200" dirty="0"/>
          </a:p>
        </p:txBody>
      </p:sp>
      <p:sp>
        <p:nvSpPr>
          <p:cNvPr id="2" name="Θέση περιεχομένου 1"/>
          <p:cNvSpPr>
            <a:spLocks noGrp="1"/>
          </p:cNvSpPr>
          <p:nvPr>
            <p:ph idx="1"/>
          </p:nvPr>
        </p:nvSpPr>
        <p:spPr>
          <a:xfrm>
            <a:off x="526474" y="1149927"/>
            <a:ext cx="10972800" cy="5472546"/>
          </a:xfrm>
        </p:spPr>
        <p:txBody>
          <a:bodyPr rtlCol="0">
            <a:normAutofit/>
          </a:bodyPr>
          <a:lstStyle/>
          <a:p>
            <a:pPr marL="514350" indent="-514350">
              <a:lnSpc>
                <a:spcPct val="160000"/>
              </a:lnSpc>
              <a:buNone/>
            </a:pPr>
            <a:r>
              <a:rPr lang="el-GR" b="1" u="sng" dirty="0" smtClean="0"/>
              <a:t>Εξ Αποστάσεως Εκπαίδευση</a:t>
            </a:r>
          </a:p>
          <a:p>
            <a:pPr marL="514350" indent="-514350">
              <a:lnSpc>
                <a:spcPct val="160000"/>
              </a:lnSpc>
              <a:buNone/>
            </a:pPr>
            <a:endParaRPr lang="el-GR" b="1" u="sng" dirty="0" smtClean="0"/>
          </a:p>
          <a:p>
            <a:pPr marL="0" indent="0">
              <a:buNone/>
            </a:pPr>
            <a:r>
              <a:rPr lang="el-GR" dirty="0" smtClean="0"/>
              <a:t>Μέθοδος εκπαίδευσης με συγκεκριμένα χαρακτηριστικά, μια μεθοδολογία ευέλικτης και αλληλεπιδραστικής πολυμορφικής μάθησης</a:t>
            </a:r>
          </a:p>
          <a:p>
            <a:pPr marL="514350" indent="-514350"/>
            <a:r>
              <a:rPr lang="el-GR" dirty="0" smtClean="0"/>
              <a:t>Φυσική απόσταση εκπαιδευτή-εκπαιδευόμενου</a:t>
            </a:r>
          </a:p>
          <a:p>
            <a:pPr marL="514350" indent="-514350"/>
            <a:r>
              <a:rPr lang="el-GR" dirty="0" smtClean="0"/>
              <a:t>Χρήση ειδικά σχεδιασμένου εκπαιδευτικού υλικού</a:t>
            </a:r>
          </a:p>
          <a:p>
            <a:pPr marL="514350" indent="-514350"/>
            <a:r>
              <a:rPr lang="el-GR" dirty="0" smtClean="0"/>
              <a:t>Αυτόνομη μάθηση, στο χώρο και στο χρόνο που επιλέγει ο εκπαιδευόμενος</a:t>
            </a:r>
            <a:endParaRPr lang="en-US" dirty="0" smtClean="0"/>
          </a:p>
          <a:p>
            <a:pPr marL="514350" indent="-514350"/>
            <a:r>
              <a:rPr lang="el-GR" dirty="0" smtClean="0"/>
              <a:t>Εκπαιδευτικός σε ρόλο συμβουλευτικό, βοηθητικό, καθοδηγητικό</a:t>
            </a:r>
          </a:p>
          <a:p>
            <a:endParaRPr lang="el-GR" dirty="0" smtClean="0"/>
          </a:p>
          <a:p>
            <a:endParaRPr lang="el-GR" dirty="0" smtClean="0"/>
          </a:p>
        </p:txBody>
      </p:sp>
      <p:pic>
        <p:nvPicPr>
          <p:cNvPr id="4" name="3 - Εικόνα" descr="distance learning.jpg"/>
          <p:cNvPicPr>
            <a:picLocks noChangeAspect="1"/>
          </p:cNvPicPr>
          <p:nvPr/>
        </p:nvPicPr>
        <p:blipFill>
          <a:blip r:embed="rId3" cstate="print"/>
          <a:stretch>
            <a:fillRect/>
          </a:stretch>
        </p:blipFill>
        <p:spPr>
          <a:xfrm>
            <a:off x="6261822" y="842530"/>
            <a:ext cx="2466975" cy="1847850"/>
          </a:xfrm>
          <a:prstGeom prst="rect">
            <a:avLst/>
          </a:prstGeom>
        </p:spPr>
      </p:pic>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n-US" sz="3200" dirty="0" smtClean="0"/>
              <a:t>5</a:t>
            </a:r>
            <a:r>
              <a:rPr lang="el-GR" sz="3200" dirty="0" smtClean="0"/>
              <a:t>. Θεωρητικό πλαίσιο 							(2/3)</a:t>
            </a:r>
            <a:endParaRPr lang="el-GR" sz="3200" dirty="0"/>
          </a:p>
        </p:txBody>
      </p:sp>
      <p:sp>
        <p:nvSpPr>
          <p:cNvPr id="2" name="Θέση περιεχομένου 1"/>
          <p:cNvSpPr>
            <a:spLocks noGrp="1"/>
          </p:cNvSpPr>
          <p:nvPr>
            <p:ph idx="1"/>
          </p:nvPr>
        </p:nvSpPr>
        <p:spPr>
          <a:xfrm>
            <a:off x="512619" y="1260764"/>
            <a:ext cx="10972800" cy="5347853"/>
          </a:xfrm>
        </p:spPr>
        <p:txBody>
          <a:bodyPr rtlCol="0">
            <a:normAutofit/>
          </a:bodyPr>
          <a:lstStyle/>
          <a:p>
            <a:pPr marL="514350" indent="-514350">
              <a:buNone/>
            </a:pPr>
            <a:r>
              <a:rPr lang="el-GR" b="1" u="sng" dirty="0" smtClean="0"/>
              <a:t>Επιμόρφωση Εκπαιδευτικών</a:t>
            </a:r>
            <a:endParaRPr lang="el-GR" b="1" dirty="0" smtClean="0"/>
          </a:p>
          <a:p>
            <a:pPr marL="0" indent="0"/>
            <a:endParaRPr lang="el-GR" dirty="0" smtClean="0"/>
          </a:p>
          <a:p>
            <a:pPr marL="0" indent="0"/>
            <a:endParaRPr lang="el-GR" dirty="0" smtClean="0"/>
          </a:p>
          <a:p>
            <a:pPr marL="0" indent="0"/>
            <a:r>
              <a:rPr lang="el-GR" dirty="0" smtClean="0"/>
              <a:t>Ανάγκη για μια δια βίου επιμόρφωση εκπαιδευτικών</a:t>
            </a:r>
          </a:p>
          <a:p>
            <a:pPr marL="0" indent="0"/>
            <a:r>
              <a:rPr lang="el-GR" dirty="0" smtClean="0"/>
              <a:t>Αναπόσπαστο μέρος μιας συνεχούς και διαρκούς επαγγελματικής και προσωπικής ανάπτυξης και εξέλιξης εκπαιδευτικών</a:t>
            </a:r>
          </a:p>
          <a:p>
            <a:pPr marL="0" indent="0"/>
            <a:r>
              <a:rPr lang="el-GR" dirty="0" smtClean="0"/>
              <a:t>Σύνδεση με την καθημερινή εκπαιδευτική πράξη, βελτίωση του παρεχόμενου εκπαιδευτικού έργου</a:t>
            </a:r>
          </a:p>
        </p:txBody>
      </p:sp>
      <p:pic>
        <p:nvPicPr>
          <p:cNvPr id="4" name="3 - Εικόνα" descr="teacher.jpg"/>
          <p:cNvPicPr>
            <a:picLocks noChangeAspect="1"/>
          </p:cNvPicPr>
          <p:nvPr/>
        </p:nvPicPr>
        <p:blipFill>
          <a:blip r:embed="rId3" cstate="print"/>
          <a:stretch>
            <a:fillRect/>
          </a:stretch>
        </p:blipFill>
        <p:spPr>
          <a:xfrm>
            <a:off x="6484794" y="980642"/>
            <a:ext cx="3600450" cy="1266825"/>
          </a:xfrm>
          <a:prstGeom prst="rect">
            <a:avLst/>
          </a:prstGeom>
        </p:spPr>
      </p:pic>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37309" y="357724"/>
            <a:ext cx="10972800" cy="709076"/>
          </a:xfrm>
        </p:spPr>
        <p:txBody>
          <a:bodyPr rtlCol="0">
            <a:normAutofit/>
          </a:bodyPr>
          <a:lstStyle/>
          <a:p>
            <a:r>
              <a:rPr lang="en-US" sz="3200" dirty="0" smtClean="0"/>
              <a:t>5</a:t>
            </a:r>
            <a:r>
              <a:rPr lang="el-GR" sz="3200" dirty="0" smtClean="0"/>
              <a:t>. Θεωρητικό πλαίσιο 							(3/3)</a:t>
            </a:r>
            <a:endParaRPr lang="el-GR" sz="3200" dirty="0"/>
          </a:p>
        </p:txBody>
      </p:sp>
      <p:sp>
        <p:nvSpPr>
          <p:cNvPr id="2" name="Θέση περιεχομένου 1"/>
          <p:cNvSpPr>
            <a:spLocks noGrp="1"/>
          </p:cNvSpPr>
          <p:nvPr>
            <p:ph idx="1"/>
          </p:nvPr>
        </p:nvSpPr>
        <p:spPr>
          <a:xfrm>
            <a:off x="512619" y="1260764"/>
            <a:ext cx="11097490" cy="5347853"/>
          </a:xfrm>
        </p:spPr>
        <p:txBody>
          <a:bodyPr rtlCol="0">
            <a:normAutofit/>
          </a:bodyPr>
          <a:lstStyle/>
          <a:p>
            <a:pPr marL="514350" indent="-514350">
              <a:buNone/>
            </a:pPr>
            <a:r>
              <a:rPr lang="el-GR" b="1" u="sng" dirty="0" smtClean="0"/>
              <a:t>Εκπαίδευση Ενηλίκων</a:t>
            </a:r>
          </a:p>
          <a:p>
            <a:pPr marL="514350" indent="-514350">
              <a:buNone/>
            </a:pPr>
            <a:endParaRPr lang="el-GR" b="1" dirty="0" smtClean="0"/>
          </a:p>
          <a:p>
            <a:pPr marL="0" indent="0">
              <a:buNone/>
            </a:pPr>
            <a:r>
              <a:rPr lang="el-GR" dirty="0" smtClean="0"/>
              <a:t>Οι ενήλικοι εκπαιδευόμενοι:</a:t>
            </a:r>
          </a:p>
          <a:p>
            <a:pPr marL="0" indent="0"/>
            <a:r>
              <a:rPr lang="el-GR" dirty="0" smtClean="0"/>
              <a:t> Βρίσκονται σε εξελισσόμενη διεργασία ανάπτυξης, όχι σε ξεκίνημα</a:t>
            </a:r>
          </a:p>
          <a:p>
            <a:pPr marL="0" indent="0"/>
            <a:r>
              <a:rPr lang="el-GR" dirty="0" smtClean="0"/>
              <a:t> Φέρνουν μαζί τους ένα σύνολο εμπειριών και αξιών</a:t>
            </a:r>
          </a:p>
          <a:p>
            <a:pPr marL="0" indent="0"/>
            <a:r>
              <a:rPr lang="el-GR" dirty="0" smtClean="0"/>
              <a:t> Έρχονται στην εκπαίδευση με δεδομένες προθέσεις</a:t>
            </a:r>
          </a:p>
          <a:p>
            <a:pPr marL="0" indent="0"/>
            <a:r>
              <a:rPr lang="el-GR" dirty="0" smtClean="0"/>
              <a:t> Έρχονται με προσδοκίες</a:t>
            </a:r>
          </a:p>
          <a:p>
            <a:pPr marL="0" indent="0"/>
            <a:r>
              <a:rPr lang="el-GR" dirty="0" smtClean="0"/>
              <a:t> Έχουν ανταγωνιστικά ενδιαφέροντα</a:t>
            </a:r>
          </a:p>
          <a:p>
            <a:pPr marL="0" indent="0"/>
            <a:r>
              <a:rPr lang="el-GR" dirty="0" smtClean="0"/>
              <a:t>Έχουν διαμορφώσει ήδη τα δικά τους μοντέλα μάθησης</a:t>
            </a:r>
          </a:p>
          <a:p>
            <a:pPr marL="0" indent="0"/>
            <a:endParaRPr lang="el-GR" dirty="0" smtClean="0"/>
          </a:p>
        </p:txBody>
      </p:sp>
      <p:pic>
        <p:nvPicPr>
          <p:cNvPr id="4" name="3 - Εικόνα" descr="adult learning.png"/>
          <p:cNvPicPr>
            <a:picLocks noChangeAspect="1"/>
          </p:cNvPicPr>
          <p:nvPr/>
        </p:nvPicPr>
        <p:blipFill>
          <a:blip r:embed="rId3" cstate="print"/>
          <a:stretch>
            <a:fillRect/>
          </a:stretch>
        </p:blipFill>
        <p:spPr>
          <a:xfrm>
            <a:off x="5507614" y="950334"/>
            <a:ext cx="3171825" cy="1438275"/>
          </a:xfrm>
          <a:prstGeom prst="rect">
            <a:avLst/>
          </a:prstGeom>
        </p:spPr>
      </p:pic>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Εικόνα" descr="educational material.jpg"/>
          <p:cNvPicPr>
            <a:picLocks noChangeAspect="1"/>
          </p:cNvPicPr>
          <p:nvPr/>
        </p:nvPicPr>
        <p:blipFill>
          <a:blip r:embed="rId3" cstate="print"/>
          <a:stretch>
            <a:fillRect/>
          </a:stretch>
        </p:blipFill>
        <p:spPr>
          <a:xfrm>
            <a:off x="7082703" y="765464"/>
            <a:ext cx="3152775" cy="1447800"/>
          </a:xfrm>
          <a:prstGeom prst="rect">
            <a:avLst/>
          </a:prstGeom>
        </p:spPr>
      </p:pic>
      <p:sp>
        <p:nvSpPr>
          <p:cNvPr id="3" name="Τίτλος 2"/>
          <p:cNvSpPr>
            <a:spLocks noGrp="1"/>
          </p:cNvSpPr>
          <p:nvPr>
            <p:ph type="title"/>
          </p:nvPr>
        </p:nvSpPr>
        <p:spPr>
          <a:xfrm>
            <a:off x="637309" y="357724"/>
            <a:ext cx="10972800" cy="709076"/>
          </a:xfrm>
        </p:spPr>
        <p:txBody>
          <a:bodyPr rtlCol="0">
            <a:normAutofit/>
          </a:bodyPr>
          <a:lstStyle/>
          <a:p>
            <a:r>
              <a:rPr lang="el-GR" sz="3200" dirty="0" smtClean="0"/>
              <a:t>6. Εκπαιδευτικό Υλικό στην εξΑΕ</a:t>
            </a:r>
            <a:endParaRPr lang="el-GR" sz="3200" dirty="0"/>
          </a:p>
        </p:txBody>
      </p:sp>
      <p:sp>
        <p:nvSpPr>
          <p:cNvPr id="2" name="Θέση περιεχομένου 1"/>
          <p:cNvSpPr>
            <a:spLocks noGrp="1"/>
          </p:cNvSpPr>
          <p:nvPr>
            <p:ph idx="1"/>
          </p:nvPr>
        </p:nvSpPr>
        <p:spPr>
          <a:xfrm>
            <a:off x="512619" y="1260764"/>
            <a:ext cx="11097490" cy="5347853"/>
          </a:xfrm>
        </p:spPr>
        <p:txBody>
          <a:bodyPr rtlCol="0">
            <a:normAutofit/>
          </a:bodyPr>
          <a:lstStyle/>
          <a:p>
            <a:pPr marL="0" indent="0">
              <a:buNone/>
            </a:pPr>
            <a:r>
              <a:rPr lang="el-GR" dirty="0" smtClean="0"/>
              <a:t> </a:t>
            </a:r>
          </a:p>
          <a:p>
            <a:pPr marL="0" indent="0">
              <a:buNone/>
            </a:pPr>
            <a:endParaRPr lang="el-GR" dirty="0" smtClean="0"/>
          </a:p>
          <a:p>
            <a:pPr marL="0" indent="0"/>
            <a:r>
              <a:rPr lang="el-GR" dirty="0" smtClean="0"/>
              <a:t>Αναλαμβάνει ένα μεγάλο, ίσως το μεγαλύτερο μέρος του  ρόλου του διδάσκοντα</a:t>
            </a:r>
          </a:p>
          <a:p>
            <a:pPr marL="0" indent="0"/>
            <a:r>
              <a:rPr lang="el-GR" dirty="0" smtClean="0"/>
              <a:t>Αλληλεπιδραστική σχέση με τον εκπαιδευόμενο</a:t>
            </a:r>
          </a:p>
          <a:p>
            <a:pPr marL="0" indent="0"/>
            <a:r>
              <a:rPr lang="el-GR" dirty="0" smtClean="0"/>
              <a:t> Καθοδηγεί τη </a:t>
            </a:r>
            <a:r>
              <a:rPr lang="el-GR" dirty="0" smtClean="0"/>
              <a:t>μάθηση </a:t>
            </a:r>
            <a:r>
              <a:rPr lang="el-GR" dirty="0" smtClean="0"/>
              <a:t>προσανατολίζοντας τον εκπαιδευόμενο να μελετήσει ανεξάρτητα και αυτόνομα</a:t>
            </a:r>
          </a:p>
          <a:p>
            <a:pPr marL="0" indent="0"/>
            <a:r>
              <a:rPr lang="el-GR" dirty="0" smtClean="0"/>
              <a:t> Πολυμορφικό. Το κείμενο αποτελεί την κυριότερη μορφή παρουσίασης του Ε.Υ. </a:t>
            </a:r>
          </a:p>
        </p:txBody>
      </p:sp>
    </p:spTree>
    <p:extLst>
      <p:ext uri="{BB962C8B-B14F-4D97-AF65-F5344CB8AC3E}">
        <p14:creationId xmlns="" xmlns:p14="http://schemas.microsoft.com/office/powerpoint/2010/main" val="15089102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f03460637">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 xmlns:thm15="http://schemas.microsoft.com/office/thememl/2012/main" name="Office_15870477_TF03460637" id="{5CBCBC73-6D11-4CD8-AD29-EF0C8EB397A9}" vid="{9EA80047-4D00-4394-8264-441733933A12}"/>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1663</TotalTime>
  <Words>1509</Words>
  <Application>Microsoft Office PowerPoint</Application>
  <PresentationFormat>Προσαρμογή</PresentationFormat>
  <Paragraphs>187</Paragraphs>
  <Slides>24</Slides>
  <Notes>24</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tf03460637</vt:lpstr>
      <vt:lpstr>· ΟΔΗΓΟΣ ΑΠΟΥΣΙΩΝ ΜΑΘΗΤΩΝ ΔΕΥΤΕΡΟΒΑΘΜΙΑΣ ΕΚΠΑΙΔΕΥΣΗΣ ·            ΣΧΕΔΙΑΣΜΟΣ, ΑΝΑΠΤΥΞΗ ΚΑΙ ΑΠΟΤΙΜΗΣΗ ΕΚΠΑΙΔΕΥΤΙΚΟΥ ΥΛΙΚΟΥ ΜΕ ΤΗ ΜΕΘΟΔΟ ΤΗΣ ΕΞΑΕ ΓΙΑ ΤΗΝ ΕΠΙΜΟΡΦΩΣΗ ΚΑΘΗΓΗΤΩΝ ΣΕ ΘΕΜΑΤΑ ΟΡΓΑΝΩΣΗΣ ΤΗΣ ΣΧΟΛΙΚΗΣ ΖΩΗΣ ΣΤΑ ΣΧΟΛΕΙΑ ΤΗΣ ΔΕΥΤΕΡΟΒΑΘΜΙΑΣ ΕΚΠΑΙΔΕΥΣΗΣ </vt:lpstr>
      <vt:lpstr>1. Σκοπός</vt:lpstr>
      <vt:lpstr>2. Συνεισφορά της διπλωματικής</vt:lpstr>
      <vt:lpstr>3. Ερευνητικά ερωτήματα</vt:lpstr>
      <vt:lpstr>4. Δομή της εργασίας </vt:lpstr>
      <vt:lpstr>5. Θεωρητικό πλαίσιο        (1/3)</vt:lpstr>
      <vt:lpstr>5. Θεωρητικό πλαίσιο        (2/3)</vt:lpstr>
      <vt:lpstr>5. Θεωρητικό πλαίσιο        (3/3)</vt:lpstr>
      <vt:lpstr>6. Εκπαιδευτικό Υλικό στην εξΑΕ</vt:lpstr>
      <vt:lpstr>7. Σχεδιασμός &amp; Ανάπτυξη Εκπαιδευτικού Υλικού  (1/4)</vt:lpstr>
      <vt:lpstr>7. Σχεδιασμός &amp; Ανάπτυξη Εκπαιδευτικού Υλικού  (2/4)</vt:lpstr>
      <vt:lpstr>7. Σχεδιασμός &amp; Ανάπτυξη Εκπαιδευτικού Υλικού  (3/4)</vt:lpstr>
      <vt:lpstr>7. Σχεδιασμός &amp; Ανάπτυξη Εκπαιδευτικού Υλικού  (4/4)</vt:lpstr>
      <vt:lpstr>8.Μεθοδολογία έρευνας       (1/3)</vt:lpstr>
      <vt:lpstr>8.Μεθοδολογία έρευνας       (2/3)</vt:lpstr>
      <vt:lpstr>8.Μεθοδολογία έρευνας       (3/3)</vt:lpstr>
      <vt:lpstr>9. Αποτελέσματα – Κύρια ευρήματα     (1/3)</vt:lpstr>
      <vt:lpstr>9. Αποτελέσματα – Κύρια ευρήματα     (2/3)</vt:lpstr>
      <vt:lpstr>9. Αποτελέσματα – Κύρια ευρήματα     (3/3)</vt:lpstr>
      <vt:lpstr>10. Συμπεράσματα        (1/3)</vt:lpstr>
      <vt:lpstr>10. Συμπεράσματα        (2/3)</vt:lpstr>
      <vt:lpstr>10. Συμπεράσματα        (3/3)</vt:lpstr>
      <vt:lpstr>11. Προτάσεις       </vt:lpstr>
      <vt:lpstr>Διαφάνεια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Περίοδος δημιουργικότητας</dc:title>
  <dc:creator>user</dc:creator>
  <cp:lastModifiedBy>user</cp:lastModifiedBy>
  <cp:revision>244</cp:revision>
  <dcterms:created xsi:type="dcterms:W3CDTF">2017-12-23T15:04:09Z</dcterms:created>
  <dcterms:modified xsi:type="dcterms:W3CDTF">2019-11-06T20:11:45Z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