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6" r:id="rId2"/>
    <p:sldMasterId id="2147483654" r:id="rId3"/>
  </p:sldMasterIdLst>
  <p:notesMasterIdLst>
    <p:notesMasterId r:id="rId26"/>
  </p:notesMasterIdLst>
  <p:sldIdLst>
    <p:sldId id="396" r:id="rId4"/>
    <p:sldId id="272" r:id="rId5"/>
    <p:sldId id="397" r:id="rId6"/>
    <p:sldId id="398" r:id="rId7"/>
    <p:sldId id="399" r:id="rId8"/>
    <p:sldId id="274" r:id="rId9"/>
    <p:sldId id="401" r:id="rId10"/>
    <p:sldId id="402" r:id="rId11"/>
    <p:sldId id="403" r:id="rId12"/>
    <p:sldId id="416" r:id="rId13"/>
    <p:sldId id="404" r:id="rId14"/>
    <p:sldId id="405" r:id="rId15"/>
    <p:sldId id="406" r:id="rId16"/>
    <p:sldId id="407" r:id="rId17"/>
    <p:sldId id="408" r:id="rId18"/>
    <p:sldId id="409" r:id="rId19"/>
    <p:sldId id="410" r:id="rId20"/>
    <p:sldId id="412" r:id="rId21"/>
    <p:sldId id="417" r:id="rId22"/>
    <p:sldId id="413" r:id="rId23"/>
    <p:sldId id="414" r:id="rId24"/>
    <p:sldId id="41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44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81" d="100"/>
          <a:sy n="81" d="100"/>
        </p:scale>
        <p:origin x="-300" y="210"/>
      </p:cViewPr>
      <p:guideLst>
        <p:guide orient="horz" pos="244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05850C-D4BB-4858-A577-CD5D3B982443}" type="datetimeFigureOut">
              <a:rPr lang="en-US" smtClean="0"/>
              <a:t>11/25/2019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B972AB-C501-4915-961C-7D57DA2F2A4B}" type="slidenum">
              <a:rPr lang="en-US" smtClean="0"/>
              <a:t>‹#›</a:t>
            </a:fld>
            <a:endParaRPr lang="en-US"/>
          </a:p>
        </p:txBody>
      </p:sp>
    </p:spTree>
    <p:extLst>
      <p:ext uri="{BB962C8B-B14F-4D97-AF65-F5344CB8AC3E}">
        <p14:creationId xmlns:p14="http://schemas.microsoft.com/office/powerpoint/2010/main" val="465974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9456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65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4064022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32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0_Images &amp; Contents Layout">
    <p:spTree>
      <p:nvGrpSpPr>
        <p:cNvPr id="1" name=""/>
        <p:cNvGrpSpPr/>
        <p:nvPr/>
      </p:nvGrpSpPr>
      <p:grpSpPr>
        <a:xfrm>
          <a:off x="0" y="0"/>
          <a:ext cx="0" cy="0"/>
          <a:chOff x="0" y="0"/>
          <a:chExt cx="0" cy="0"/>
        </a:xfrm>
      </p:grpSpPr>
      <p:sp>
        <p:nvSpPr>
          <p:cNvPr id="7" name="Picture Placeholder 2"/>
          <p:cNvSpPr>
            <a:spLocks noGrp="1"/>
          </p:cNvSpPr>
          <p:nvPr>
            <p:ph type="pic" idx="14" hasCustomPrompt="1"/>
          </p:nvPr>
        </p:nvSpPr>
        <p:spPr>
          <a:xfrm>
            <a:off x="1679509" y="562895"/>
            <a:ext cx="3311968" cy="1800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5" name="Picture Placeholder 2"/>
          <p:cNvSpPr>
            <a:spLocks noGrp="1"/>
          </p:cNvSpPr>
          <p:nvPr>
            <p:ph type="pic" idx="15" hasCustomPrompt="1"/>
          </p:nvPr>
        </p:nvSpPr>
        <p:spPr>
          <a:xfrm>
            <a:off x="1679509" y="2531245"/>
            <a:ext cx="3311968" cy="1800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6" name="Picture Placeholder 2"/>
          <p:cNvSpPr>
            <a:spLocks noGrp="1"/>
          </p:cNvSpPr>
          <p:nvPr>
            <p:ph type="pic" idx="16" hasCustomPrompt="1"/>
          </p:nvPr>
        </p:nvSpPr>
        <p:spPr>
          <a:xfrm>
            <a:off x="1679509" y="4499595"/>
            <a:ext cx="3311968" cy="1800000"/>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310821642"/>
      </p:ext>
    </p:extLst>
  </p:cSld>
  <p:clrMapOvr>
    <a:masterClrMapping/>
  </p:clrMapOvr>
  <p:extLst mod="1">
    <p:ext uri="{DCECCB84-F9BA-43D5-87BE-67443E8EF086}">
      <p15:sldGuideLst xmlns=""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Break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82494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1698797"/>
      </p:ext>
    </p:extLst>
  </p:cSld>
  <p:clrMap bg1="lt1" tx1="dk1" bg2="lt2" tx2="dk2" accent1="accent1" accent2="accent2" accent3="accent3" accent4="accent4" accent5="accent5" accent6="accent6" hlink="hlink" folHlink="folHlink"/>
  <p:sldLayoutIdLst>
    <p:sldLayoutId id="2147483661" r:id="rId1"/>
    <p:sldLayoutId id="214748365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6816533"/>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64"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2553539"/>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hamilo.datacenter.uoc.gr/metchamilo/courses/51YLOPOIHSHTOYALGORI8MOYTHSDYADIKH/index.php?id_session=0&amp;isStudentView=true"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TextBox 229">
            <a:extLst>
              <a:ext uri="{FF2B5EF4-FFF2-40B4-BE49-F238E27FC236}">
                <a16:creationId xmlns="" xmlns:a16="http://schemas.microsoft.com/office/drawing/2014/main" id="{979B836E-89A8-46B0-BD29-37517DA519CC}"/>
              </a:ext>
            </a:extLst>
          </p:cNvPr>
          <p:cNvSpPr txBox="1"/>
          <p:nvPr/>
        </p:nvSpPr>
        <p:spPr>
          <a:xfrm>
            <a:off x="1266824" y="1348179"/>
            <a:ext cx="10925027" cy="1384995"/>
          </a:xfrm>
          <a:prstGeom prst="rect">
            <a:avLst/>
          </a:prstGeom>
          <a:noFill/>
        </p:spPr>
        <p:txBody>
          <a:bodyPr wrap="square" rtlCol="0" anchor="ctr">
            <a:spAutoFit/>
          </a:bodyPr>
          <a:lstStyle/>
          <a:p>
            <a:pPr algn="ctr"/>
            <a:r>
              <a:rPr lang="el-GR" sz="2800" b="1" dirty="0">
                <a:latin typeface="Corbel" pitchFamily="34" charset="0"/>
              </a:rPr>
              <a:t>Σχεδιασμός, ανάπτυξη και αποτίμηση εκπαιδευτικού υλικού με τη μέθοδο της εξ αποστάσεως εκπαίδευσης για τη διδασκαλία του αλγόριθμου της δυαδικής αναζήτησης (</a:t>
            </a:r>
            <a:r>
              <a:rPr lang="en-GB" sz="2800" b="1" dirty="0">
                <a:latin typeface="Corbel" pitchFamily="34" charset="0"/>
              </a:rPr>
              <a:t>binary search</a:t>
            </a:r>
            <a:r>
              <a:rPr lang="el-GR" sz="2800" b="1" dirty="0">
                <a:latin typeface="Corbel" pitchFamily="34" charset="0"/>
              </a:rPr>
              <a:t>).</a:t>
            </a:r>
            <a:endParaRPr lang="en-GB" sz="2800" dirty="0">
              <a:latin typeface="Corbel" pitchFamily="34" charset="0"/>
            </a:endParaRPr>
          </a:p>
        </p:txBody>
      </p:sp>
      <p:sp>
        <p:nvSpPr>
          <p:cNvPr id="205" name="11 - Ορθογώνιο"/>
          <p:cNvSpPr>
            <a:spLocks noChangeArrowheads="1"/>
          </p:cNvSpPr>
          <p:nvPr/>
        </p:nvSpPr>
        <p:spPr bwMode="auto">
          <a:xfrm>
            <a:off x="2675472" y="244466"/>
            <a:ext cx="7403909" cy="523220"/>
          </a:xfrm>
          <a:prstGeom prst="rect">
            <a:avLst/>
          </a:prstGeom>
          <a:noFill/>
          <a:ln w="9525">
            <a:noFill/>
            <a:miter lim="800000"/>
            <a:headEnd/>
            <a:tailEnd/>
          </a:ln>
        </p:spPr>
        <p:txBody>
          <a:bodyPr wrap="square">
            <a:spAutoFit/>
          </a:bodyPr>
          <a:lstStyle/>
          <a:p>
            <a:pPr algn="ctr"/>
            <a:r>
              <a:rPr lang="el-GR" sz="1400" dirty="0">
                <a:latin typeface="Corbel" pitchFamily="34" charset="0"/>
              </a:rPr>
              <a:t>Πρόγραμμα Μεταπτυχιακών Σπουδών: </a:t>
            </a:r>
            <a:endParaRPr lang="en-US" sz="1400" dirty="0">
              <a:latin typeface="Corbel" pitchFamily="34" charset="0"/>
            </a:endParaRPr>
          </a:p>
          <a:p>
            <a:pPr algn="ctr"/>
            <a:r>
              <a:rPr lang="el-GR" sz="1400" dirty="0">
                <a:latin typeface="Corbel" pitchFamily="34" charset="0"/>
              </a:rPr>
              <a:t>«Επιστήμες της Αγωγής - Εξ Αποστάσεως Εκπαίδευση  με την χρήση των ΤΠΕ (e-</a:t>
            </a:r>
            <a:r>
              <a:rPr lang="el-GR" sz="1400" dirty="0" err="1">
                <a:latin typeface="Corbel" pitchFamily="34" charset="0"/>
              </a:rPr>
              <a:t>Learning</a:t>
            </a:r>
            <a:r>
              <a:rPr lang="el-GR" sz="1400" dirty="0">
                <a:latin typeface="Corbel" pitchFamily="34" charset="0"/>
              </a:rPr>
              <a:t>)»</a:t>
            </a:r>
            <a:endParaRPr lang="el-GR" sz="1200" dirty="0">
              <a:latin typeface="Corbel" pitchFamily="34" charset="0"/>
            </a:endParaRPr>
          </a:p>
        </p:txBody>
      </p:sp>
      <p:sp>
        <p:nvSpPr>
          <p:cNvPr id="207" name="TextBox 206">
            <a:extLst>
              <a:ext uri="{FF2B5EF4-FFF2-40B4-BE49-F238E27FC236}">
                <a16:creationId xmlns="" xmlns:a16="http://schemas.microsoft.com/office/drawing/2014/main" id="{979B836E-89A8-46B0-BD29-37517DA519CC}"/>
              </a:ext>
            </a:extLst>
          </p:cNvPr>
          <p:cNvSpPr txBox="1"/>
          <p:nvPr/>
        </p:nvSpPr>
        <p:spPr>
          <a:xfrm>
            <a:off x="0" y="3854050"/>
            <a:ext cx="12192000" cy="523220"/>
          </a:xfrm>
          <a:prstGeom prst="rect">
            <a:avLst/>
          </a:prstGeom>
          <a:noFill/>
        </p:spPr>
        <p:txBody>
          <a:bodyPr wrap="square" rtlCol="0" anchor="ctr">
            <a:spAutoFit/>
          </a:bodyPr>
          <a:lstStyle/>
          <a:p>
            <a:pPr algn="ctr"/>
            <a:r>
              <a:rPr lang="el-GR" sz="2800" b="1" dirty="0" smtClean="0">
                <a:latin typeface="Corbel" pitchFamily="34" charset="0"/>
              </a:rPr>
              <a:t>Βελιδάκης Γεώργιος</a:t>
            </a:r>
            <a:endParaRPr lang="en-GB" sz="2800" dirty="0">
              <a:latin typeface="Corbel" pitchFamily="34" charset="0"/>
            </a:endParaRPr>
          </a:p>
        </p:txBody>
      </p:sp>
      <p:sp>
        <p:nvSpPr>
          <p:cNvPr id="208" name="9 - Ορθογώνιο"/>
          <p:cNvSpPr/>
          <p:nvPr/>
        </p:nvSpPr>
        <p:spPr>
          <a:xfrm>
            <a:off x="1" y="4528887"/>
            <a:ext cx="12191850" cy="369332"/>
          </a:xfrm>
          <a:prstGeom prst="rect">
            <a:avLst/>
          </a:prstGeom>
        </p:spPr>
        <p:txBody>
          <a:bodyPr wrap="square">
            <a:spAutoFit/>
          </a:bodyPr>
          <a:lstStyle/>
          <a:p>
            <a:pPr algn="ctr"/>
            <a:r>
              <a:rPr lang="el-GR" sz="1800" dirty="0">
                <a:latin typeface="Corbel" pitchFamily="34" charset="0"/>
              </a:rPr>
              <a:t>Επιτροπή Κρίσης ΔΕ</a:t>
            </a:r>
          </a:p>
        </p:txBody>
      </p:sp>
      <p:graphicFrame>
        <p:nvGraphicFramePr>
          <p:cNvPr id="3" name="Table 2"/>
          <p:cNvGraphicFramePr>
            <a:graphicFrameLocks noGrp="1"/>
          </p:cNvGraphicFramePr>
          <p:nvPr>
            <p:extLst>
              <p:ext uri="{D42A27DB-BD31-4B8C-83A1-F6EECF244321}">
                <p14:modId xmlns:p14="http://schemas.microsoft.com/office/powerpoint/2010/main" val="2766542442"/>
              </p:ext>
            </p:extLst>
          </p:nvPr>
        </p:nvGraphicFramePr>
        <p:xfrm>
          <a:off x="1453661" y="5104097"/>
          <a:ext cx="8944707" cy="914400"/>
        </p:xfrm>
        <a:graphic>
          <a:graphicData uri="http://schemas.openxmlformats.org/drawingml/2006/table">
            <a:tbl>
              <a:tblPr firstRow="1" bandRow="1">
                <a:tableStyleId>{5C22544A-7EE6-4342-B048-85BDC9FD1C3A}</a:tableStyleId>
              </a:tblPr>
              <a:tblGrid>
                <a:gridCol w="2981569"/>
                <a:gridCol w="2981569"/>
                <a:gridCol w="2981569"/>
              </a:tblGrid>
              <a:tr h="370840">
                <a:tc>
                  <a:txBody>
                    <a:bodyPr/>
                    <a:lstStyle/>
                    <a:p>
                      <a:pPr algn="ctr"/>
                      <a:r>
                        <a:rPr lang="el-GR" sz="1800" b="1" kern="1200" dirty="0" smtClean="0">
                          <a:solidFill>
                            <a:schemeClr val="tx1"/>
                          </a:solidFill>
                          <a:latin typeface="Corbel" pitchFamily="34" charset="0"/>
                          <a:ea typeface="+mn-ea"/>
                          <a:cs typeface="+mn-cs"/>
                        </a:rPr>
                        <a:t>Χρήστος</a:t>
                      </a:r>
                      <a:r>
                        <a:rPr lang="el-GR" sz="1800" b="1" kern="1200" dirty="0" smtClean="0">
                          <a:solidFill>
                            <a:schemeClr val="lt1"/>
                          </a:solidFill>
                          <a:effectLst/>
                          <a:latin typeface="Corbel" pitchFamily="34" charset="0"/>
                          <a:ea typeface="+mn-ea"/>
                          <a:cs typeface="+mn-cs"/>
                        </a:rPr>
                        <a:t> </a:t>
                      </a:r>
                      <a:r>
                        <a:rPr lang="el-GR" sz="1800" kern="1200" dirty="0" smtClean="0">
                          <a:solidFill>
                            <a:schemeClr val="tx1"/>
                          </a:solidFill>
                          <a:latin typeface="Corbel" pitchFamily="34" charset="0"/>
                          <a:ea typeface="+mn-ea"/>
                          <a:cs typeface="+mn-cs"/>
                        </a:rPr>
                        <a:t>Παναγιωτακόπουλος</a:t>
                      </a:r>
                      <a:r>
                        <a:rPr lang="el-GR" sz="1800" b="1" kern="1200" dirty="0" smtClean="0">
                          <a:solidFill>
                            <a:schemeClr val="lt1"/>
                          </a:solidFill>
                          <a:effectLst/>
                          <a:latin typeface="Corbel" pitchFamily="34" charset="0"/>
                          <a:ea typeface="+mn-ea"/>
                          <a:cs typeface="+mn-cs"/>
                        </a:rPr>
                        <a:t> </a:t>
                      </a:r>
                      <a:endParaRPr lang="en-GB" dirty="0">
                        <a:latin typeface="Corbel" pitchFamily="34" charset="0"/>
                      </a:endParaRP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800" b="1" kern="1200" dirty="0" smtClean="0">
                          <a:solidFill>
                            <a:schemeClr val="tx1"/>
                          </a:solidFill>
                          <a:latin typeface="Corbel" pitchFamily="34" charset="0"/>
                          <a:ea typeface="+mn-ea"/>
                          <a:cs typeface="+mn-cs"/>
                        </a:rPr>
                        <a:t>Νικόλαος </a:t>
                      </a:r>
                    </a:p>
                    <a:p>
                      <a:pPr marL="0" marR="0" indent="0" algn="ctr" defTabSz="914400" rtl="0" eaLnBrk="1" fontAlgn="auto" latinLnBrk="0" hangingPunct="1">
                        <a:lnSpc>
                          <a:spcPct val="100000"/>
                        </a:lnSpc>
                        <a:spcBef>
                          <a:spcPts val="0"/>
                        </a:spcBef>
                        <a:spcAft>
                          <a:spcPts val="0"/>
                        </a:spcAft>
                        <a:buClrTx/>
                        <a:buSzTx/>
                        <a:buFontTx/>
                        <a:buNone/>
                        <a:tabLst/>
                        <a:defRPr/>
                      </a:pPr>
                      <a:r>
                        <a:rPr lang="el-GR" sz="1800" b="1" kern="1200" dirty="0" smtClean="0">
                          <a:solidFill>
                            <a:schemeClr val="tx1"/>
                          </a:solidFill>
                          <a:latin typeface="Corbel" pitchFamily="34" charset="0"/>
                          <a:ea typeface="+mn-ea"/>
                          <a:cs typeface="+mn-cs"/>
                        </a:rPr>
                        <a:t>Ζαράνης</a:t>
                      </a:r>
                      <a:endParaRPr lang="en-GB" sz="1800" b="1" kern="1200" dirty="0" smtClean="0">
                        <a:solidFill>
                          <a:schemeClr val="tx1"/>
                        </a:solidFill>
                        <a:latin typeface="Corbel" pitchFamily="34" charset="0"/>
                        <a:ea typeface="+mn-ea"/>
                        <a:cs typeface="+mn-cs"/>
                      </a:endParaRPr>
                    </a:p>
                    <a:p>
                      <a:pPr algn="ctr"/>
                      <a:endParaRPr lang="en-GB" sz="1800" b="1" kern="1200" dirty="0">
                        <a:solidFill>
                          <a:schemeClr val="tx1"/>
                        </a:solidFill>
                        <a:latin typeface="Corbel" pitchFamily="34" charset="0"/>
                        <a:ea typeface="+mn-ea"/>
                        <a:cs typeface="+mn-cs"/>
                      </a:endParaRP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800" b="1" kern="1200" dirty="0" smtClean="0">
                          <a:solidFill>
                            <a:schemeClr val="tx1"/>
                          </a:solidFill>
                          <a:latin typeface="Corbel" pitchFamily="34" charset="0"/>
                          <a:ea typeface="+mn-ea"/>
                          <a:cs typeface="+mn-cs"/>
                        </a:rPr>
                        <a:t>Σπύρος </a:t>
                      </a:r>
                    </a:p>
                    <a:p>
                      <a:pPr marL="0" marR="0" indent="0" algn="ctr" defTabSz="914400" rtl="0" eaLnBrk="1" fontAlgn="auto" latinLnBrk="0" hangingPunct="1">
                        <a:lnSpc>
                          <a:spcPct val="100000"/>
                        </a:lnSpc>
                        <a:spcBef>
                          <a:spcPts val="0"/>
                        </a:spcBef>
                        <a:spcAft>
                          <a:spcPts val="0"/>
                        </a:spcAft>
                        <a:buClrTx/>
                        <a:buSzTx/>
                        <a:buFontTx/>
                        <a:buNone/>
                        <a:tabLst/>
                        <a:defRPr/>
                      </a:pPr>
                      <a:r>
                        <a:rPr lang="el-GR" sz="1800" b="1" kern="1200" dirty="0" smtClean="0">
                          <a:solidFill>
                            <a:schemeClr val="tx1"/>
                          </a:solidFill>
                          <a:latin typeface="Corbel" pitchFamily="34" charset="0"/>
                          <a:ea typeface="+mn-ea"/>
                          <a:cs typeface="+mn-cs"/>
                        </a:rPr>
                        <a:t>Κιουλάνης</a:t>
                      </a:r>
                      <a:endParaRPr lang="en-GB" sz="1800" b="1" kern="1200" dirty="0" smtClean="0">
                        <a:solidFill>
                          <a:schemeClr val="tx1"/>
                        </a:solidFill>
                        <a:latin typeface="Corbel" pitchFamily="34" charset="0"/>
                        <a:ea typeface="+mn-ea"/>
                        <a:cs typeface="+mn-cs"/>
                      </a:endParaRPr>
                    </a:p>
                    <a:p>
                      <a:pPr algn="ctr"/>
                      <a:endParaRPr lang="en-GB" sz="1800" b="1" kern="1200" dirty="0">
                        <a:solidFill>
                          <a:schemeClr val="tx1"/>
                        </a:solidFill>
                        <a:latin typeface="Corbel" pitchFamily="34" charset="0"/>
                        <a:ea typeface="+mn-ea"/>
                        <a:cs typeface="+mn-cs"/>
                      </a:endParaRPr>
                    </a:p>
                  </a:txBody>
                  <a:tcPr>
                    <a:noFill/>
                  </a:tcPr>
                </a:tc>
              </a:tr>
            </a:tbl>
          </a:graphicData>
        </a:graphic>
      </p:graphicFrame>
      <p:sp>
        <p:nvSpPr>
          <p:cNvPr id="242" name="Rectangle 241">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Tree>
    <p:extLst>
      <p:ext uri="{BB962C8B-B14F-4D97-AF65-F5344CB8AC3E}">
        <p14:creationId xmlns:p14="http://schemas.microsoft.com/office/powerpoint/2010/main" val="5515459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Box 62">
            <a:extLst>
              <a:ext uri="{FF2B5EF4-FFF2-40B4-BE49-F238E27FC236}">
                <a16:creationId xmlns="" xmlns:a16="http://schemas.microsoft.com/office/drawing/2014/main" id="{8A3982F8-35F1-406C-BCE8-1751087AB0C6}"/>
              </a:ext>
            </a:extLst>
          </p:cNvPr>
          <p:cNvSpPr txBox="1"/>
          <p:nvPr/>
        </p:nvSpPr>
        <p:spPr>
          <a:xfrm>
            <a:off x="5425535" y="2377076"/>
            <a:ext cx="5870945" cy="2631490"/>
          </a:xfrm>
          <a:prstGeom prst="rect">
            <a:avLst/>
          </a:prstGeom>
          <a:noFill/>
        </p:spPr>
        <p:txBody>
          <a:bodyPr wrap="square" rtlCol="0">
            <a:spAutoFit/>
          </a:bodyPr>
          <a:lstStyle/>
          <a:p>
            <a:pPr marL="285750" lvl="0" indent="-285750">
              <a:spcBef>
                <a:spcPts val="600"/>
              </a:spcBef>
              <a:spcAft>
                <a:spcPts val="600"/>
              </a:spcAft>
              <a:buBlip>
                <a:blip r:embed="rId2"/>
              </a:buBlip>
            </a:pPr>
            <a:r>
              <a:rPr lang="el-GR" sz="2000" b="1" dirty="0" smtClean="0">
                <a:latin typeface="Corbel" pitchFamily="34" charset="0"/>
              </a:rPr>
              <a:t>Το </a:t>
            </a:r>
            <a:r>
              <a:rPr lang="el-GR" sz="2000" b="1" dirty="0">
                <a:latin typeface="Corbel" pitchFamily="34" charset="0"/>
              </a:rPr>
              <a:t>εκπαιδευτικό υλικό είναι μαθητοκεντρικό </a:t>
            </a:r>
            <a:endParaRPr lang="el-GR" sz="2000" b="1" dirty="0" smtClean="0">
              <a:latin typeface="Corbel" pitchFamily="34" charset="0"/>
            </a:endParaRPr>
          </a:p>
          <a:p>
            <a:pPr marL="285750" lvl="0" indent="-285750">
              <a:spcBef>
                <a:spcPts val="600"/>
              </a:spcBef>
              <a:spcAft>
                <a:spcPts val="600"/>
              </a:spcAft>
              <a:buBlip>
                <a:blip r:embed="rId2"/>
              </a:buBlip>
            </a:pPr>
            <a:r>
              <a:rPr lang="el-GR" sz="2000" b="1" dirty="0" smtClean="0">
                <a:latin typeface="Corbel" pitchFamily="34" charset="0"/>
              </a:rPr>
              <a:t>Περιβάλλον </a:t>
            </a:r>
            <a:r>
              <a:rPr lang="el-GR" sz="2000" b="1" dirty="0">
                <a:latin typeface="Corbel" pitchFamily="34" charset="0"/>
              </a:rPr>
              <a:t>συνεργασίας και αλληλεπίδρασης και όχι ένα δασκαλοκεντρικό σύστημα </a:t>
            </a:r>
            <a:r>
              <a:rPr lang="el-GR" sz="2000" b="1" dirty="0" smtClean="0">
                <a:latin typeface="Corbel" pitchFamily="34" charset="0"/>
              </a:rPr>
              <a:t>μάθησης</a:t>
            </a:r>
            <a:endParaRPr lang="en-GB" sz="2000" b="1" dirty="0">
              <a:latin typeface="Corbel" pitchFamily="34" charset="0"/>
            </a:endParaRPr>
          </a:p>
          <a:p>
            <a:pPr marL="285750" indent="-285750">
              <a:spcBef>
                <a:spcPts val="600"/>
              </a:spcBef>
              <a:spcAft>
                <a:spcPts val="600"/>
              </a:spcAft>
              <a:buBlip>
                <a:blip r:embed="rId2"/>
              </a:buBlip>
            </a:pPr>
            <a:r>
              <a:rPr lang="el-GR" sz="2000" b="1" dirty="0">
                <a:latin typeface="Corbel" pitchFamily="34" charset="0"/>
              </a:rPr>
              <a:t>Ο σχεδιασμός του εκπαιδευτικού υλικού έγινε με την βοήθεια λογισμικού ανοιχτού κώδικα (open source) </a:t>
            </a:r>
            <a:endParaRPr lang="el-GR" altLang="ko-KR" sz="2000" b="1" dirty="0" smtClean="0">
              <a:latin typeface="Corbel" pitchFamily="34" charset="0"/>
            </a:endParaRPr>
          </a:p>
          <a:p>
            <a:pPr>
              <a:buClr>
                <a:schemeClr val="accent1"/>
              </a:buClr>
            </a:pPr>
            <a:endParaRPr lang="en-US" altLang="ko-KR" sz="2000" b="1" dirty="0">
              <a:solidFill>
                <a:schemeClr val="tx1">
                  <a:lumMod val="75000"/>
                  <a:lumOff val="25000"/>
                </a:schemeClr>
              </a:solidFill>
              <a:latin typeface="Corbel" pitchFamily="34" charset="0"/>
              <a:cs typeface="Arial" pitchFamily="34" charset="0"/>
            </a:endParaRPr>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41" name="Rectangle 12">
            <a:extLst>
              <a:ext uri="{FF2B5EF4-FFF2-40B4-BE49-F238E27FC236}">
                <a16:creationId xmlns="" xmlns:a16="http://schemas.microsoft.com/office/drawing/2014/main" id="{9287099C-5872-4EBE-B8C6-AC6C44C95399}"/>
              </a:ext>
            </a:extLst>
          </p:cNvPr>
          <p:cNvSpPr/>
          <p:nvPr/>
        </p:nvSpPr>
        <p:spPr>
          <a:xfrm>
            <a:off x="5400728" y="943334"/>
            <a:ext cx="5920561" cy="10041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000" dirty="0">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204599" y="644396"/>
            <a:ext cx="4196129" cy="2800767"/>
          </a:xfrm>
          <a:prstGeom prst="rect">
            <a:avLst/>
          </a:prstGeom>
          <a:noFill/>
        </p:spPr>
        <p:txBody>
          <a:bodyPr wrap="square" rtlCol="0" anchor="ctr">
            <a:spAutoFit/>
          </a:bodyPr>
          <a:lstStyle/>
          <a:p>
            <a:pPr algn="ctr"/>
            <a:r>
              <a:rPr lang="el-GR" altLang="ko-KR" sz="4400" b="1" dirty="0" smtClean="0">
                <a:solidFill>
                  <a:schemeClr val="tx2"/>
                </a:solidFill>
                <a:latin typeface="Corbel" pitchFamily="34" charset="0"/>
              </a:rPr>
              <a:t>2</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Σχεδιασμός εκπαιδευτικού υλικού </a:t>
            </a:r>
            <a:r>
              <a:rPr lang="en-GB" altLang="ko-KR" sz="4400" b="1" dirty="0" smtClean="0">
                <a:solidFill>
                  <a:schemeClr val="tx2"/>
                </a:solidFill>
                <a:latin typeface="Corbel" pitchFamily="34" charset="0"/>
              </a:rPr>
              <a:t>(2/3)</a:t>
            </a:r>
            <a:endParaRPr lang="ko-KR" altLang="en-US" sz="4400" b="1" dirty="0">
              <a:solidFill>
                <a:schemeClr val="tx2"/>
              </a:solidFill>
              <a:latin typeface="Corbel" pitchFamily="34" charset="0"/>
            </a:endParaRPr>
          </a:p>
        </p:txBody>
      </p:sp>
      <p:sp>
        <p:nvSpPr>
          <p:cNvPr id="19" name="Text Placeholder 15">
            <a:extLst>
              <a:ext uri="{FF2B5EF4-FFF2-40B4-BE49-F238E27FC236}">
                <a16:creationId xmlns="" xmlns:a16="http://schemas.microsoft.com/office/drawing/2014/main" id="{98793EA4-A764-46E5-902D-E608B4010477}"/>
              </a:ext>
            </a:extLst>
          </p:cNvPr>
          <p:cNvSpPr txBox="1">
            <a:spLocks/>
          </p:cNvSpPr>
          <p:nvPr/>
        </p:nvSpPr>
        <p:spPr>
          <a:xfrm>
            <a:off x="5425536" y="1022116"/>
            <a:ext cx="5821328" cy="947971"/>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endParaRPr lang="el-GR" altLang="ko-KR" sz="2000" b="1" dirty="0">
              <a:solidFill>
                <a:schemeClr val="bg1"/>
              </a:solidFill>
              <a:latin typeface="Corbel" pitchFamily="34" charset="0"/>
            </a:endParaRPr>
          </a:p>
        </p:txBody>
      </p:sp>
      <p:sp>
        <p:nvSpPr>
          <p:cNvPr id="11" name="Text Placeholder 15">
            <a:extLst>
              <a:ext uri="{FF2B5EF4-FFF2-40B4-BE49-F238E27FC236}">
                <a16:creationId xmlns="" xmlns:a16="http://schemas.microsoft.com/office/drawing/2014/main" id="{98793EA4-A764-46E5-902D-E608B4010477}"/>
              </a:ext>
            </a:extLst>
          </p:cNvPr>
          <p:cNvSpPr txBox="1">
            <a:spLocks/>
          </p:cNvSpPr>
          <p:nvPr/>
        </p:nvSpPr>
        <p:spPr>
          <a:xfrm>
            <a:off x="5425536" y="972642"/>
            <a:ext cx="5821328" cy="947971"/>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Παιδαγωγικό πλαίσιο :</a:t>
            </a:r>
            <a:endParaRPr lang="en-GB" altLang="ko-KR" sz="2000" b="1" dirty="0" smtClean="0">
              <a:solidFill>
                <a:schemeClr val="bg1"/>
              </a:solidFill>
              <a:latin typeface="Corbel" pitchFamily="34" charset="0"/>
            </a:endParaRPr>
          </a:p>
          <a:p>
            <a:pPr marL="0" indent="0">
              <a:buClr>
                <a:schemeClr val="accent1"/>
              </a:buClr>
              <a:buNone/>
            </a:pPr>
            <a:r>
              <a:rPr lang="el-GR" altLang="ko-KR" sz="2000" b="1" dirty="0" smtClean="0">
                <a:solidFill>
                  <a:schemeClr val="bg1"/>
                </a:solidFill>
                <a:latin typeface="Corbel" pitchFamily="34" charset="0"/>
              </a:rPr>
              <a:t>(</a:t>
            </a:r>
            <a:r>
              <a:rPr lang="el-GR" sz="2000" b="1" dirty="0">
                <a:solidFill>
                  <a:schemeClr val="bg1"/>
                </a:solidFill>
                <a:latin typeface="Corbel" pitchFamily="34" charset="0"/>
              </a:rPr>
              <a:t>βασικές αρχές σχεδιασμού περιβαλλόντων ΕξΑΕ </a:t>
            </a:r>
            <a:r>
              <a:rPr lang="el-GR" sz="2000" b="1" dirty="0" smtClean="0">
                <a:solidFill>
                  <a:schemeClr val="bg1"/>
                </a:solidFill>
                <a:latin typeface="Corbel" pitchFamily="34" charset="0"/>
              </a:rPr>
              <a:t>)</a:t>
            </a:r>
            <a:endParaRPr lang="el-GR" altLang="ko-KR" sz="2000" b="1" dirty="0">
              <a:solidFill>
                <a:schemeClr val="bg1"/>
              </a:solidFill>
              <a:latin typeface="Corbel" pitchFamily="34" charset="0"/>
            </a:endParaRPr>
          </a:p>
        </p:txBody>
      </p:sp>
    </p:spTree>
    <p:extLst>
      <p:ext uri="{BB962C8B-B14F-4D97-AF65-F5344CB8AC3E}">
        <p14:creationId xmlns:p14="http://schemas.microsoft.com/office/powerpoint/2010/main" val="4167515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50343" y="772011"/>
            <a:ext cx="5920561" cy="584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99960" y="772011"/>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a:solidFill>
                  <a:schemeClr val="bg1"/>
                </a:solidFill>
                <a:latin typeface="Corbel" pitchFamily="34" charset="0"/>
              </a:rPr>
              <a:t>Τεχνολογικό </a:t>
            </a:r>
            <a:r>
              <a:rPr lang="el-GR" altLang="ko-KR" sz="2000" b="1" dirty="0" smtClean="0">
                <a:solidFill>
                  <a:schemeClr val="bg1"/>
                </a:solidFill>
                <a:latin typeface="Corbel" pitchFamily="34" charset="0"/>
              </a:rPr>
              <a:t>πλαίσιο (εργαλεία δημιουργίας εκπαιδευτικού υλικού)</a:t>
            </a:r>
            <a:endParaRPr lang="el-GR" altLang="ko-KR" sz="20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229407" y="639891"/>
            <a:ext cx="4196129" cy="2800767"/>
          </a:xfrm>
          <a:prstGeom prst="rect">
            <a:avLst/>
          </a:prstGeom>
          <a:noFill/>
        </p:spPr>
        <p:txBody>
          <a:bodyPr wrap="square" rtlCol="0" anchor="ctr">
            <a:spAutoFit/>
          </a:bodyPr>
          <a:lstStyle/>
          <a:p>
            <a:pPr algn="ctr"/>
            <a:r>
              <a:rPr lang="el-GR" altLang="ko-KR" sz="4400" b="1" dirty="0" smtClean="0">
                <a:solidFill>
                  <a:schemeClr val="tx2"/>
                </a:solidFill>
                <a:latin typeface="Corbel" pitchFamily="34" charset="0"/>
              </a:rPr>
              <a:t>2</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Σχεδιασμός εκπαιδευτικού υλικού </a:t>
            </a:r>
            <a:r>
              <a:rPr lang="en-GB" altLang="ko-KR" sz="4400" b="1" dirty="0" smtClean="0">
                <a:solidFill>
                  <a:schemeClr val="tx2"/>
                </a:solidFill>
                <a:latin typeface="Corbel" pitchFamily="34" charset="0"/>
              </a:rPr>
              <a:t>(3/3)</a:t>
            </a:r>
            <a:endParaRPr lang="ko-KR" altLang="en-US" sz="4400" b="1" dirty="0">
              <a:solidFill>
                <a:schemeClr val="tx2"/>
              </a:solidFill>
              <a:latin typeface="Corbel" pitchFamily="34" charset="0"/>
            </a:endParaRPr>
          </a:p>
        </p:txBody>
      </p:sp>
      <p:sp>
        <p:nvSpPr>
          <p:cNvPr id="14" name="TextBox 13">
            <a:extLst>
              <a:ext uri="{FF2B5EF4-FFF2-40B4-BE49-F238E27FC236}">
                <a16:creationId xmlns="" xmlns:a16="http://schemas.microsoft.com/office/drawing/2014/main" id="{8A3982F8-35F1-406C-BCE8-1751087AB0C6}"/>
              </a:ext>
            </a:extLst>
          </p:cNvPr>
          <p:cNvSpPr txBox="1"/>
          <p:nvPr/>
        </p:nvSpPr>
        <p:spPr>
          <a:xfrm>
            <a:off x="5475150" y="1527630"/>
            <a:ext cx="5870945" cy="1908215"/>
          </a:xfrm>
          <a:prstGeom prst="rect">
            <a:avLst/>
          </a:prstGeom>
          <a:noFill/>
        </p:spPr>
        <p:txBody>
          <a:bodyPr wrap="square" rtlCol="0">
            <a:spAutoFit/>
          </a:bodyPr>
          <a:lstStyle/>
          <a:p>
            <a:pPr marL="285750" lvl="0" indent="-285750">
              <a:buBlip>
                <a:blip r:embed="rId2"/>
              </a:buBlip>
            </a:pPr>
            <a:r>
              <a:rPr lang="en-GB" sz="2000" b="1" dirty="0" err="1" smtClean="0">
                <a:latin typeface="Corbel" pitchFamily="34" charset="0"/>
              </a:rPr>
              <a:t>Chamilo</a:t>
            </a:r>
            <a:r>
              <a:rPr lang="en-GB" sz="2000" b="1" dirty="0" smtClean="0">
                <a:latin typeface="Corbel" pitchFamily="34" charset="0"/>
              </a:rPr>
              <a:t> </a:t>
            </a:r>
            <a:endParaRPr lang="el-GR" sz="2000" b="1" dirty="0" smtClean="0">
              <a:latin typeface="Corbel" pitchFamily="34" charset="0"/>
            </a:endParaRPr>
          </a:p>
          <a:p>
            <a:pPr marL="285750" lvl="0" indent="-285750">
              <a:buBlip>
                <a:blip r:embed="rId2"/>
              </a:buBlip>
            </a:pPr>
            <a:r>
              <a:rPr lang="el-GR" sz="2000" b="1" dirty="0" smtClean="0">
                <a:latin typeface="Corbel" pitchFamily="34" charset="0"/>
              </a:rPr>
              <a:t>Η</a:t>
            </a:r>
            <a:r>
              <a:rPr lang="en-GB" sz="2000" b="1" dirty="0" smtClean="0">
                <a:latin typeface="Corbel" pitchFamily="34" charset="0"/>
              </a:rPr>
              <a:t>5P</a:t>
            </a:r>
          </a:p>
          <a:p>
            <a:pPr marL="285750" lvl="0" indent="-285750">
              <a:buBlip>
                <a:blip r:embed="rId2"/>
              </a:buBlip>
            </a:pPr>
            <a:r>
              <a:rPr lang="en-GB" sz="2000" b="1" dirty="0" err="1" smtClean="0">
                <a:latin typeface="Corbel" pitchFamily="34" charset="0"/>
              </a:rPr>
              <a:t>Imovie</a:t>
            </a:r>
            <a:endParaRPr lang="en-GB" sz="2000" b="1" dirty="0" smtClean="0">
              <a:latin typeface="Corbel" pitchFamily="34" charset="0"/>
            </a:endParaRPr>
          </a:p>
          <a:p>
            <a:pPr marL="285750" lvl="0" indent="-285750">
              <a:buBlip>
                <a:blip r:embed="rId2"/>
              </a:buBlip>
            </a:pPr>
            <a:r>
              <a:rPr lang="en-GB" sz="2000" b="1" dirty="0" smtClean="0">
                <a:latin typeface="Corbel" pitchFamily="34" charset="0"/>
              </a:rPr>
              <a:t>Canva.com</a:t>
            </a:r>
          </a:p>
          <a:p>
            <a:pPr marL="285750" lvl="0" indent="-285750">
              <a:buBlip>
                <a:blip r:embed="rId2"/>
              </a:buBlip>
            </a:pPr>
            <a:r>
              <a:rPr lang="en-GB" sz="2000" b="1" dirty="0" smtClean="0">
                <a:latin typeface="Corbel" pitchFamily="34" charset="0"/>
              </a:rPr>
              <a:t>Freepik.com</a:t>
            </a:r>
          </a:p>
          <a:p>
            <a:pPr>
              <a:buClr>
                <a:schemeClr val="accent1"/>
              </a:buClr>
            </a:pPr>
            <a:endParaRPr lang="en-US" altLang="ko-KR" b="1" dirty="0">
              <a:solidFill>
                <a:schemeClr val="tx1">
                  <a:lumMod val="75000"/>
                  <a:lumOff val="25000"/>
                </a:schemeClr>
              </a:solidFill>
              <a:latin typeface="Corbel" pitchFamily="34" charset="0"/>
              <a:cs typeface="Arial" pitchFamily="34" charset="0"/>
            </a:endParaRPr>
          </a:p>
        </p:txBody>
      </p:sp>
      <p:sp>
        <p:nvSpPr>
          <p:cNvPr id="11" name="Rectangle 10">
            <a:extLst>
              <a:ext uri="{FF2B5EF4-FFF2-40B4-BE49-F238E27FC236}">
                <a16:creationId xmlns="" xmlns:a16="http://schemas.microsoft.com/office/drawing/2014/main" id="{9287099C-5872-4EBE-B8C6-AC6C44C95399}"/>
              </a:ext>
            </a:extLst>
          </p:cNvPr>
          <p:cNvSpPr/>
          <p:nvPr/>
        </p:nvSpPr>
        <p:spPr>
          <a:xfrm>
            <a:off x="5450343" y="3718734"/>
            <a:ext cx="5920561" cy="584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25536" y="3718734"/>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Προβλήματα που παρουσιάστηκαν κατά την σχεδίαση του εκπαιδευτικού υλικού</a:t>
            </a:r>
            <a:endParaRPr lang="el-GR" altLang="ko-KR" sz="2000" b="1" dirty="0">
              <a:solidFill>
                <a:schemeClr val="bg1"/>
              </a:solidFill>
              <a:latin typeface="Corbel" pitchFamily="34" charset="0"/>
            </a:endParaRPr>
          </a:p>
        </p:txBody>
      </p:sp>
      <p:sp>
        <p:nvSpPr>
          <p:cNvPr id="15" name="TextBox 14">
            <a:extLst>
              <a:ext uri="{FF2B5EF4-FFF2-40B4-BE49-F238E27FC236}">
                <a16:creationId xmlns="" xmlns:a16="http://schemas.microsoft.com/office/drawing/2014/main" id="{8A3982F8-35F1-406C-BCE8-1751087AB0C6}"/>
              </a:ext>
            </a:extLst>
          </p:cNvPr>
          <p:cNvSpPr txBox="1"/>
          <p:nvPr/>
        </p:nvSpPr>
        <p:spPr>
          <a:xfrm>
            <a:off x="5450343" y="4554552"/>
            <a:ext cx="5870945" cy="2123658"/>
          </a:xfrm>
          <a:prstGeom prst="rect">
            <a:avLst/>
          </a:prstGeom>
          <a:noFill/>
        </p:spPr>
        <p:txBody>
          <a:bodyPr wrap="square" rtlCol="0">
            <a:spAutoFit/>
          </a:bodyPr>
          <a:lstStyle/>
          <a:p>
            <a:pPr marL="285750" lvl="0" indent="-285750">
              <a:buBlip>
                <a:blip r:embed="rId2"/>
              </a:buBlip>
            </a:pPr>
            <a:r>
              <a:rPr lang="el-GR" sz="2000" b="1" dirty="0" smtClean="0">
                <a:latin typeface="Corbel" pitchFamily="34" charset="0"/>
              </a:rPr>
              <a:t>Επιλογή χρωμάτων και εικονιδίων</a:t>
            </a:r>
          </a:p>
          <a:p>
            <a:pPr marL="285750" lvl="0" indent="-285750">
              <a:buBlip>
                <a:blip r:embed="rId2"/>
              </a:buBlip>
            </a:pPr>
            <a:r>
              <a:rPr lang="el-GR" sz="2000" b="1" dirty="0" smtClean="0">
                <a:latin typeface="Corbel" pitchFamily="34" charset="0"/>
              </a:rPr>
              <a:t>Περιορισμένες γραφιστικές δυνατότητες του </a:t>
            </a:r>
            <a:r>
              <a:rPr lang="en-GB" sz="2000" b="1" dirty="0" smtClean="0">
                <a:latin typeface="Corbel" pitchFamily="34" charset="0"/>
              </a:rPr>
              <a:t>H5P</a:t>
            </a:r>
          </a:p>
          <a:p>
            <a:pPr lvl="0"/>
            <a:endParaRPr lang="en-GB" b="1" dirty="0" smtClean="0">
              <a:latin typeface="Corbel" pitchFamily="34" charset="0"/>
            </a:endParaRPr>
          </a:p>
          <a:p>
            <a:pPr marL="285750" lvl="0" indent="-285750">
              <a:buBlip>
                <a:blip r:embed="rId2"/>
              </a:buBlip>
            </a:pPr>
            <a:endParaRPr lang="en-GB" b="1" dirty="0" smtClean="0">
              <a:latin typeface="Corbel" pitchFamily="34" charset="0"/>
            </a:endParaRPr>
          </a:p>
          <a:p>
            <a:pPr marL="285750" lvl="0" indent="-285750">
              <a:buBlip>
                <a:blip r:embed="rId2"/>
              </a:buBlip>
            </a:pPr>
            <a:endParaRPr lang="el-GR" b="1" dirty="0" smtClean="0">
              <a:latin typeface="Corbel" pitchFamily="34" charset="0"/>
            </a:endParaRPr>
          </a:p>
          <a:p>
            <a:pPr>
              <a:buClr>
                <a:schemeClr val="accent1"/>
              </a:buClr>
            </a:pPr>
            <a:endParaRPr lang="en-US" altLang="ko-KR" b="1" dirty="0">
              <a:solidFill>
                <a:schemeClr val="tx1">
                  <a:lumMod val="75000"/>
                  <a:lumOff val="25000"/>
                </a:schemeClr>
              </a:solidFill>
              <a:latin typeface="Corbel" pitchFamily="34" charset="0"/>
              <a:cs typeface="Arial" pitchFamily="34" charset="0"/>
            </a:endParaRPr>
          </a:p>
        </p:txBody>
      </p:sp>
    </p:spTree>
    <p:extLst>
      <p:ext uri="{BB962C8B-B14F-4D97-AF65-F5344CB8AC3E}">
        <p14:creationId xmlns:p14="http://schemas.microsoft.com/office/powerpoint/2010/main" val="16022543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266825" y="895920"/>
            <a:ext cx="4196129" cy="1446550"/>
          </a:xfrm>
          <a:prstGeom prst="rect">
            <a:avLst/>
          </a:prstGeom>
          <a:noFill/>
        </p:spPr>
        <p:txBody>
          <a:bodyPr wrap="square" rtlCol="0" anchor="ctr">
            <a:spAutoFit/>
          </a:bodyPr>
          <a:lstStyle/>
          <a:p>
            <a:pPr algn="ctr"/>
            <a:r>
              <a:rPr lang="el-GR" altLang="ko-KR" sz="4400" b="1" dirty="0" smtClean="0">
                <a:solidFill>
                  <a:schemeClr val="tx2"/>
                </a:solidFill>
                <a:latin typeface="Corbel" pitchFamily="34" charset="0"/>
              </a:rPr>
              <a:t>Το εκπαιδευτικό υλικό</a:t>
            </a:r>
            <a:endParaRPr lang="ko-KR" altLang="en-US" sz="4400" b="1" dirty="0">
              <a:solidFill>
                <a:schemeClr val="tx2"/>
              </a:solidFill>
              <a:latin typeface="Corbel" pitchFamily="34" charset="0"/>
            </a:endParaRPr>
          </a:p>
        </p:txBody>
      </p:sp>
      <p:pic>
        <p:nvPicPr>
          <p:cNvPr id="2" name="Picture 1">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8098" y="762000"/>
            <a:ext cx="5953956" cy="5615354"/>
          </a:xfrm>
          <a:prstGeom prst="rect">
            <a:avLst/>
          </a:prstGeom>
        </p:spPr>
      </p:pic>
    </p:spTree>
    <p:extLst>
      <p:ext uri="{BB962C8B-B14F-4D97-AF65-F5344CB8AC3E}">
        <p14:creationId xmlns:p14="http://schemas.microsoft.com/office/powerpoint/2010/main" val="9189312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25536" y="810205"/>
            <a:ext cx="5920561" cy="584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75153" y="810205"/>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Σκοπός της έρευνας</a:t>
            </a:r>
            <a:endParaRPr lang="el-GR" altLang="ko-KR" sz="20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Μεθοδολογία έρευνας(</a:t>
            </a:r>
            <a:r>
              <a:rPr lang="en-GB" altLang="ko-KR" sz="4400" b="1" dirty="0" smtClean="0">
                <a:solidFill>
                  <a:schemeClr val="tx2"/>
                </a:solidFill>
                <a:latin typeface="Corbel" pitchFamily="34" charset="0"/>
              </a:rPr>
              <a:t>1</a:t>
            </a:r>
            <a:r>
              <a:rPr lang="el-GR" altLang="ko-KR" sz="4400" b="1" dirty="0" smtClean="0">
                <a:solidFill>
                  <a:schemeClr val="tx2"/>
                </a:solidFill>
                <a:latin typeface="Corbel" pitchFamily="34" charset="0"/>
              </a:rPr>
              <a:t>/3)</a:t>
            </a:r>
            <a:endParaRPr lang="ko-KR" altLang="en-US" sz="4400" b="1" dirty="0">
              <a:solidFill>
                <a:schemeClr val="tx2"/>
              </a:solidFill>
              <a:latin typeface="Corbel" pitchFamily="34" charset="0"/>
            </a:endParaRPr>
          </a:p>
        </p:txBody>
      </p:sp>
      <p:sp>
        <p:nvSpPr>
          <p:cNvPr id="14" name="TextBox 13">
            <a:extLst>
              <a:ext uri="{FF2B5EF4-FFF2-40B4-BE49-F238E27FC236}">
                <a16:creationId xmlns="" xmlns:a16="http://schemas.microsoft.com/office/drawing/2014/main" id="{8A3982F8-35F1-406C-BCE8-1751087AB0C6}"/>
              </a:ext>
            </a:extLst>
          </p:cNvPr>
          <p:cNvSpPr txBox="1"/>
          <p:nvPr/>
        </p:nvSpPr>
        <p:spPr>
          <a:xfrm>
            <a:off x="5450343" y="1665360"/>
            <a:ext cx="5870945" cy="1015663"/>
          </a:xfrm>
          <a:prstGeom prst="rect">
            <a:avLst/>
          </a:prstGeom>
          <a:noFill/>
        </p:spPr>
        <p:txBody>
          <a:bodyPr wrap="square" rtlCol="0">
            <a:spAutoFit/>
          </a:bodyPr>
          <a:lstStyle/>
          <a:p>
            <a:pPr marL="285750" lvl="0" indent="-285750">
              <a:buBlip>
                <a:blip r:embed="rId2"/>
              </a:buBlip>
            </a:pPr>
            <a:r>
              <a:rPr lang="el-GR" sz="2000" b="1" dirty="0" smtClean="0">
                <a:latin typeface="Corbel" pitchFamily="34" charset="0"/>
              </a:rPr>
              <a:t>Να ερευνηθεί η αποτελεσματικότητα του εκπαιδευτικού υλικού που δημιουργήθηκε</a:t>
            </a:r>
            <a:endParaRPr lang="en-GB" sz="2000" b="1" dirty="0" smtClean="0">
              <a:latin typeface="Corbel" pitchFamily="34" charset="0"/>
            </a:endParaRPr>
          </a:p>
          <a:p>
            <a:pPr>
              <a:buClr>
                <a:schemeClr val="accent1"/>
              </a:buClr>
            </a:pPr>
            <a:endParaRPr lang="en-US" altLang="ko-KR" sz="2000" b="1" dirty="0">
              <a:solidFill>
                <a:schemeClr val="tx1">
                  <a:lumMod val="75000"/>
                  <a:lumOff val="25000"/>
                </a:schemeClr>
              </a:solidFill>
              <a:latin typeface="Corbel" pitchFamily="34" charset="0"/>
              <a:cs typeface="Arial" pitchFamily="34" charset="0"/>
            </a:endParaRPr>
          </a:p>
        </p:txBody>
      </p:sp>
      <p:sp>
        <p:nvSpPr>
          <p:cNvPr id="11" name="Rectangle 10">
            <a:extLst>
              <a:ext uri="{FF2B5EF4-FFF2-40B4-BE49-F238E27FC236}">
                <a16:creationId xmlns="" xmlns:a16="http://schemas.microsoft.com/office/drawing/2014/main" id="{9287099C-5872-4EBE-B8C6-AC6C44C95399}"/>
              </a:ext>
            </a:extLst>
          </p:cNvPr>
          <p:cNvSpPr/>
          <p:nvPr/>
        </p:nvSpPr>
        <p:spPr>
          <a:xfrm>
            <a:off x="5450343" y="3426313"/>
            <a:ext cx="5920561" cy="584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25536" y="3426313"/>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Είδος έρευνας</a:t>
            </a:r>
            <a:endParaRPr lang="el-GR" altLang="ko-KR" sz="2000" b="1" dirty="0">
              <a:solidFill>
                <a:schemeClr val="bg1"/>
              </a:solidFill>
              <a:latin typeface="Corbel" pitchFamily="34" charset="0"/>
            </a:endParaRPr>
          </a:p>
        </p:txBody>
      </p:sp>
      <p:sp>
        <p:nvSpPr>
          <p:cNvPr id="15" name="TextBox 14">
            <a:extLst>
              <a:ext uri="{FF2B5EF4-FFF2-40B4-BE49-F238E27FC236}">
                <a16:creationId xmlns="" xmlns:a16="http://schemas.microsoft.com/office/drawing/2014/main" id="{8A3982F8-35F1-406C-BCE8-1751087AB0C6}"/>
              </a:ext>
            </a:extLst>
          </p:cNvPr>
          <p:cNvSpPr txBox="1"/>
          <p:nvPr/>
        </p:nvSpPr>
        <p:spPr>
          <a:xfrm>
            <a:off x="5450343" y="4262131"/>
            <a:ext cx="5870945" cy="2354491"/>
          </a:xfrm>
          <a:prstGeom prst="rect">
            <a:avLst/>
          </a:prstGeom>
          <a:noFill/>
        </p:spPr>
        <p:txBody>
          <a:bodyPr wrap="square" rtlCol="0">
            <a:spAutoFit/>
          </a:bodyPr>
          <a:lstStyle/>
          <a:p>
            <a:pPr marL="285750" lvl="0" indent="-285750">
              <a:spcBef>
                <a:spcPts val="600"/>
              </a:spcBef>
              <a:spcAft>
                <a:spcPts val="600"/>
              </a:spcAft>
              <a:buBlip>
                <a:blip r:embed="rId2"/>
              </a:buBlip>
            </a:pPr>
            <a:r>
              <a:rPr lang="el-GR" sz="2000" b="1" dirty="0" smtClean="0">
                <a:latin typeface="Corbel" pitchFamily="34" charset="0"/>
              </a:rPr>
              <a:t>Ποιοτική μεθοδολογία έρευνας</a:t>
            </a:r>
          </a:p>
          <a:p>
            <a:pPr marL="285750" lvl="0" indent="-285750">
              <a:spcBef>
                <a:spcPts val="600"/>
              </a:spcBef>
              <a:spcAft>
                <a:spcPts val="600"/>
              </a:spcAft>
              <a:buBlip>
                <a:blip r:embed="rId2"/>
              </a:buBlip>
            </a:pPr>
            <a:r>
              <a:rPr lang="el-GR" sz="2000" b="1" dirty="0" smtClean="0">
                <a:latin typeface="Corbel" pitchFamily="34" charset="0"/>
              </a:rPr>
              <a:t>Ανάλυση περιεχομένου (</a:t>
            </a:r>
            <a:r>
              <a:rPr lang="en-GB" sz="2000" b="1" dirty="0" smtClean="0">
                <a:latin typeface="Corbel" pitchFamily="34" charset="0"/>
              </a:rPr>
              <a:t>content analysis) </a:t>
            </a:r>
            <a:r>
              <a:rPr lang="el-GR" sz="2000" b="1" dirty="0" smtClean="0">
                <a:latin typeface="Corbel" pitchFamily="34" charset="0"/>
              </a:rPr>
              <a:t>στις απαντήσεις των ερωτωμένων</a:t>
            </a:r>
            <a:endParaRPr lang="en-GB" sz="2000" b="1" dirty="0" smtClean="0">
              <a:latin typeface="Corbel" pitchFamily="34" charset="0"/>
            </a:endParaRPr>
          </a:p>
          <a:p>
            <a:pPr lvl="0"/>
            <a:endParaRPr lang="en-GB" b="1" dirty="0" smtClean="0">
              <a:latin typeface="Corbel" pitchFamily="34" charset="0"/>
            </a:endParaRPr>
          </a:p>
          <a:p>
            <a:pPr marL="285750" lvl="0" indent="-285750">
              <a:buBlip>
                <a:blip r:embed="rId2"/>
              </a:buBlip>
            </a:pPr>
            <a:endParaRPr lang="en-GB" b="1" dirty="0" smtClean="0">
              <a:latin typeface="Corbel" pitchFamily="34" charset="0"/>
            </a:endParaRPr>
          </a:p>
          <a:p>
            <a:pPr marL="285750" lvl="0" indent="-285750">
              <a:buBlip>
                <a:blip r:embed="rId2"/>
              </a:buBlip>
            </a:pPr>
            <a:endParaRPr lang="el-GR" b="1" dirty="0" smtClean="0">
              <a:latin typeface="Corbel" pitchFamily="34" charset="0"/>
            </a:endParaRPr>
          </a:p>
          <a:p>
            <a:pPr>
              <a:buClr>
                <a:schemeClr val="accent1"/>
              </a:buClr>
            </a:pPr>
            <a:endParaRPr lang="en-US" altLang="ko-KR" b="1" dirty="0">
              <a:solidFill>
                <a:schemeClr val="tx1">
                  <a:lumMod val="75000"/>
                  <a:lumOff val="25000"/>
                </a:schemeClr>
              </a:solidFill>
              <a:latin typeface="Corbel" pitchFamily="34" charset="0"/>
              <a:cs typeface="Arial" pitchFamily="34" charset="0"/>
            </a:endParaRPr>
          </a:p>
        </p:txBody>
      </p:sp>
    </p:spTree>
    <p:extLst>
      <p:ext uri="{BB962C8B-B14F-4D97-AF65-F5344CB8AC3E}">
        <p14:creationId xmlns:p14="http://schemas.microsoft.com/office/powerpoint/2010/main" val="4009556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10753" y="905398"/>
            <a:ext cx="5920561" cy="584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75153" y="905398"/>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Το δείγμα της έρευνας</a:t>
            </a:r>
            <a:endParaRPr lang="el-GR" altLang="ko-KR" sz="20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Μεθοδολογία έρευνας(</a:t>
            </a:r>
            <a:r>
              <a:rPr lang="en-GB" altLang="ko-KR" sz="4400" b="1" dirty="0" smtClean="0">
                <a:solidFill>
                  <a:schemeClr val="tx2"/>
                </a:solidFill>
                <a:latin typeface="Corbel" pitchFamily="34" charset="0"/>
              </a:rPr>
              <a:t>2</a:t>
            </a:r>
            <a:r>
              <a:rPr lang="el-GR" altLang="ko-KR" sz="4400" b="1" dirty="0" smtClean="0">
                <a:solidFill>
                  <a:schemeClr val="tx2"/>
                </a:solidFill>
                <a:latin typeface="Corbel" pitchFamily="34" charset="0"/>
              </a:rPr>
              <a:t>/3)</a:t>
            </a:r>
            <a:endParaRPr lang="ko-KR" altLang="en-US" sz="4400" b="1" dirty="0">
              <a:solidFill>
                <a:schemeClr val="tx2"/>
              </a:solidFill>
              <a:latin typeface="Corbel" pitchFamily="34" charset="0"/>
            </a:endParaRPr>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25536" y="3426313"/>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Είδος έρευνας</a:t>
            </a:r>
            <a:endParaRPr lang="el-GR" altLang="ko-KR" sz="2000" b="1" dirty="0">
              <a:solidFill>
                <a:schemeClr val="bg1"/>
              </a:solidFill>
              <a:latin typeface="Corbe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435467102"/>
              </p:ext>
            </p:extLst>
          </p:nvPr>
        </p:nvGraphicFramePr>
        <p:xfrm>
          <a:off x="3528647" y="3173172"/>
          <a:ext cx="8380157" cy="3200400"/>
        </p:xfrm>
        <a:graphic>
          <a:graphicData uri="http://schemas.openxmlformats.org/drawingml/2006/table">
            <a:tbl>
              <a:tblPr firstRow="1" firstCol="1" bandRow="1">
                <a:tableStyleId>{5C22544A-7EE6-4342-B048-85BDC9FD1C3A}</a:tableStyleId>
              </a:tblPr>
              <a:tblGrid>
                <a:gridCol w="636431"/>
                <a:gridCol w="802376"/>
                <a:gridCol w="1203092"/>
                <a:gridCol w="1598151"/>
                <a:gridCol w="2004525"/>
                <a:gridCol w="2135582"/>
              </a:tblGrid>
              <a:tr h="0">
                <a:tc>
                  <a:txBody>
                    <a:bodyPr/>
                    <a:lstStyle/>
                    <a:p>
                      <a:pPr algn="just">
                        <a:lnSpc>
                          <a:spcPct val="150000"/>
                        </a:lnSpc>
                        <a:spcAft>
                          <a:spcPts val="600"/>
                        </a:spcAft>
                      </a:pPr>
                      <a:r>
                        <a:rPr lang="el-GR" sz="1000">
                          <a:effectLst/>
                        </a:rPr>
                        <a:t> </a:t>
                      </a:r>
                      <a:endParaRPr lang="en-GB" sz="1200">
                        <a:effectLst/>
                        <a:latin typeface="Calibri"/>
                        <a:ea typeface="Times New Roman"/>
                        <a:cs typeface="Times New Roman"/>
                      </a:endParaRPr>
                    </a:p>
                  </a:txBody>
                  <a:tcPr marL="68580" marR="68580" marT="0" marB="0"/>
                </a:tc>
                <a:tc>
                  <a:txBody>
                    <a:bodyPr/>
                    <a:lstStyle/>
                    <a:p>
                      <a:pPr algn="ctr">
                        <a:lnSpc>
                          <a:spcPct val="150000"/>
                        </a:lnSpc>
                        <a:spcAft>
                          <a:spcPts val="600"/>
                        </a:spcAft>
                      </a:pPr>
                      <a:r>
                        <a:rPr lang="el-GR" sz="1400" dirty="0">
                          <a:effectLst/>
                          <a:latin typeface="Corbel" pitchFamily="34" charset="0"/>
                        </a:rPr>
                        <a:t>Ηλικία</a:t>
                      </a:r>
                      <a:endParaRPr lang="en-GB" sz="1400" dirty="0">
                        <a:effectLst/>
                        <a:latin typeface="Corbel" pitchFamily="34" charset="0"/>
                        <a:ea typeface="Times New Roman"/>
                        <a:cs typeface="Times New Roman"/>
                      </a:endParaRPr>
                    </a:p>
                  </a:txBody>
                  <a:tcPr marL="68580" marR="68580" marT="0" marB="0"/>
                </a:tc>
                <a:tc>
                  <a:txBody>
                    <a:bodyPr/>
                    <a:lstStyle/>
                    <a:p>
                      <a:pPr algn="ctr">
                        <a:lnSpc>
                          <a:spcPct val="150000"/>
                        </a:lnSpc>
                        <a:spcAft>
                          <a:spcPts val="600"/>
                        </a:spcAft>
                      </a:pPr>
                      <a:r>
                        <a:rPr lang="el-GR" sz="1400" dirty="0">
                          <a:effectLst/>
                          <a:latin typeface="Corbel" pitchFamily="34" charset="0"/>
                        </a:rPr>
                        <a:t>Βαθμίδα εκπαίδευσης</a:t>
                      </a:r>
                      <a:endParaRPr lang="en-GB" sz="1400" dirty="0">
                        <a:effectLst/>
                        <a:latin typeface="Corbel" pitchFamily="34" charset="0"/>
                        <a:ea typeface="Times New Roman"/>
                        <a:cs typeface="Times New Roman"/>
                      </a:endParaRPr>
                    </a:p>
                  </a:txBody>
                  <a:tcPr marL="68580" marR="68580" marT="0" marB="0"/>
                </a:tc>
                <a:tc>
                  <a:txBody>
                    <a:bodyPr/>
                    <a:lstStyle/>
                    <a:p>
                      <a:pPr algn="ctr">
                        <a:lnSpc>
                          <a:spcPct val="150000"/>
                        </a:lnSpc>
                        <a:spcAft>
                          <a:spcPts val="600"/>
                        </a:spcAft>
                      </a:pPr>
                      <a:r>
                        <a:rPr lang="el-GR" sz="1400" dirty="0">
                          <a:effectLst/>
                          <a:latin typeface="Corbel" pitchFamily="34" charset="0"/>
                        </a:rPr>
                        <a:t>Θέση ευθύνης</a:t>
                      </a:r>
                      <a:endParaRPr lang="en-GB" sz="1400" dirty="0">
                        <a:effectLst/>
                        <a:latin typeface="Corbel" pitchFamily="34" charset="0"/>
                        <a:ea typeface="Times New Roman"/>
                        <a:cs typeface="Times New Roman"/>
                      </a:endParaRPr>
                    </a:p>
                  </a:txBody>
                  <a:tcPr marL="68580" marR="68580" marT="0" marB="0"/>
                </a:tc>
                <a:tc>
                  <a:txBody>
                    <a:bodyPr/>
                    <a:lstStyle/>
                    <a:p>
                      <a:pPr algn="ctr">
                        <a:lnSpc>
                          <a:spcPct val="150000"/>
                        </a:lnSpc>
                        <a:spcAft>
                          <a:spcPts val="600"/>
                        </a:spcAft>
                      </a:pPr>
                      <a:r>
                        <a:rPr lang="el-GR" sz="1400" dirty="0">
                          <a:effectLst/>
                          <a:latin typeface="Corbel" pitchFamily="34" charset="0"/>
                        </a:rPr>
                        <a:t>Βαθμός εξοικείωσης με τον αλγόριθμο της δυαδικής αναζήτησης</a:t>
                      </a:r>
                      <a:endParaRPr lang="en-GB" sz="1400" dirty="0">
                        <a:effectLst/>
                        <a:latin typeface="Corbel" pitchFamily="34" charset="0"/>
                        <a:ea typeface="Times New Roman"/>
                        <a:cs typeface="Times New Roman"/>
                      </a:endParaRPr>
                    </a:p>
                  </a:txBody>
                  <a:tcPr marL="68580" marR="68580" marT="0" marB="0"/>
                </a:tc>
                <a:tc>
                  <a:txBody>
                    <a:bodyPr/>
                    <a:lstStyle/>
                    <a:p>
                      <a:pPr algn="ctr">
                        <a:lnSpc>
                          <a:spcPct val="150000"/>
                        </a:lnSpc>
                        <a:spcAft>
                          <a:spcPts val="600"/>
                        </a:spcAft>
                      </a:pPr>
                      <a:r>
                        <a:rPr lang="el-GR" sz="1400">
                          <a:effectLst/>
                          <a:latin typeface="Corbel" pitchFamily="34" charset="0"/>
                        </a:rPr>
                        <a:t>Βαθμός εξοικείωσης με την γλώσσα </a:t>
                      </a:r>
                      <a:r>
                        <a:rPr lang="en-GB" sz="1400">
                          <a:effectLst/>
                          <a:latin typeface="Corbel" pitchFamily="34" charset="0"/>
                        </a:rPr>
                        <a:t>Python</a:t>
                      </a:r>
                      <a:endParaRPr lang="en-GB" sz="1400">
                        <a:effectLst/>
                        <a:latin typeface="Corbel" pitchFamily="34" charset="0"/>
                        <a:ea typeface="Times New Roman"/>
                        <a:cs typeface="Times New Roman"/>
                      </a:endParaRPr>
                    </a:p>
                  </a:txBody>
                  <a:tcPr marL="68580" marR="68580" marT="0" marB="0"/>
                </a:tc>
              </a:tr>
              <a:tr h="0">
                <a:tc>
                  <a:txBody>
                    <a:bodyPr/>
                    <a:lstStyle/>
                    <a:p>
                      <a:pPr algn="just">
                        <a:lnSpc>
                          <a:spcPct val="150000"/>
                        </a:lnSpc>
                        <a:spcAft>
                          <a:spcPts val="600"/>
                        </a:spcAft>
                      </a:pPr>
                      <a:r>
                        <a:rPr lang="el-GR" sz="1000">
                          <a:effectLst/>
                        </a:rPr>
                        <a:t>Ε1</a:t>
                      </a:r>
                      <a:endParaRPr lang="en-GB" sz="1200">
                        <a:effectLst/>
                        <a:latin typeface="Calibri"/>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41-55</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ΠΕ86</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Διευθυντής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Μέτρια</a:t>
                      </a:r>
                      <a:endParaRPr lang="en-GB" sz="1400" dirty="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Καθόλου</a:t>
                      </a:r>
                      <a:endParaRPr lang="en-GB" sz="1400">
                        <a:effectLst/>
                        <a:latin typeface="Corbel" pitchFamily="34" charset="0"/>
                        <a:ea typeface="Times New Roman"/>
                        <a:cs typeface="Times New Roman"/>
                      </a:endParaRPr>
                    </a:p>
                  </a:txBody>
                  <a:tcPr marL="68580" marR="68580" marT="0" marB="0"/>
                </a:tc>
              </a:tr>
              <a:tr h="0">
                <a:tc>
                  <a:txBody>
                    <a:bodyPr/>
                    <a:lstStyle/>
                    <a:p>
                      <a:pPr algn="just">
                        <a:lnSpc>
                          <a:spcPct val="150000"/>
                        </a:lnSpc>
                        <a:spcAft>
                          <a:spcPts val="600"/>
                        </a:spcAft>
                      </a:pPr>
                      <a:r>
                        <a:rPr lang="el-GR" sz="1000">
                          <a:effectLst/>
                        </a:rPr>
                        <a:t>Ε2</a:t>
                      </a:r>
                      <a:endParaRPr lang="en-GB" sz="1200">
                        <a:effectLst/>
                        <a:latin typeface="Calibri"/>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41-55</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ΠΕ86</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Εκπαιδευτικός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Πάρα πολύ</a:t>
                      </a:r>
                      <a:endParaRPr lang="en-GB" sz="1400" dirty="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Πάρα πολύ</a:t>
                      </a:r>
                      <a:endParaRPr lang="en-GB" sz="1400" dirty="0">
                        <a:effectLst/>
                        <a:latin typeface="Corbel" pitchFamily="34" charset="0"/>
                        <a:ea typeface="Times New Roman"/>
                        <a:cs typeface="Times New Roman"/>
                      </a:endParaRPr>
                    </a:p>
                  </a:txBody>
                  <a:tcPr marL="68580" marR="68580" marT="0" marB="0"/>
                </a:tc>
              </a:tr>
              <a:tr h="0">
                <a:tc>
                  <a:txBody>
                    <a:bodyPr/>
                    <a:lstStyle/>
                    <a:p>
                      <a:pPr algn="just">
                        <a:lnSpc>
                          <a:spcPct val="150000"/>
                        </a:lnSpc>
                        <a:spcAft>
                          <a:spcPts val="600"/>
                        </a:spcAft>
                      </a:pPr>
                      <a:r>
                        <a:rPr lang="el-GR" sz="1000">
                          <a:effectLst/>
                        </a:rPr>
                        <a:t>Ε3</a:t>
                      </a:r>
                      <a:endParaRPr lang="en-GB" sz="1200">
                        <a:effectLst/>
                        <a:latin typeface="Calibri"/>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41-55</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ΠΕ86</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Υποδιευθυντής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Απολύτως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Πολύ</a:t>
                      </a:r>
                      <a:endParaRPr lang="en-GB" sz="1400" dirty="0">
                        <a:effectLst/>
                        <a:latin typeface="Corbel" pitchFamily="34" charset="0"/>
                        <a:ea typeface="Times New Roman"/>
                        <a:cs typeface="Times New Roman"/>
                      </a:endParaRPr>
                    </a:p>
                  </a:txBody>
                  <a:tcPr marL="68580" marR="68580" marT="0" marB="0"/>
                </a:tc>
              </a:tr>
              <a:tr h="0">
                <a:tc>
                  <a:txBody>
                    <a:bodyPr/>
                    <a:lstStyle/>
                    <a:p>
                      <a:pPr algn="just">
                        <a:lnSpc>
                          <a:spcPct val="150000"/>
                        </a:lnSpc>
                        <a:spcAft>
                          <a:spcPts val="600"/>
                        </a:spcAft>
                      </a:pPr>
                      <a:r>
                        <a:rPr lang="el-GR" sz="1000">
                          <a:effectLst/>
                        </a:rPr>
                        <a:t>Ε4</a:t>
                      </a:r>
                      <a:endParaRPr lang="en-GB" sz="1200">
                        <a:effectLst/>
                        <a:latin typeface="Calibri"/>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41-55</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ΠΕ86</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Εκπαιδευτικός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Απολύτως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Απολύτως</a:t>
                      </a:r>
                      <a:endParaRPr lang="en-GB" sz="1400" dirty="0">
                        <a:effectLst/>
                        <a:latin typeface="Corbel" pitchFamily="34" charset="0"/>
                        <a:ea typeface="Times New Roman"/>
                        <a:cs typeface="Times New Roman"/>
                      </a:endParaRPr>
                    </a:p>
                  </a:txBody>
                  <a:tcPr marL="68580" marR="68580" marT="0" marB="0"/>
                </a:tc>
              </a:tr>
              <a:tr h="0">
                <a:tc>
                  <a:txBody>
                    <a:bodyPr/>
                    <a:lstStyle/>
                    <a:p>
                      <a:pPr algn="just">
                        <a:lnSpc>
                          <a:spcPct val="150000"/>
                        </a:lnSpc>
                        <a:spcAft>
                          <a:spcPts val="600"/>
                        </a:spcAft>
                      </a:pPr>
                      <a:r>
                        <a:rPr lang="el-GR" sz="1000">
                          <a:effectLst/>
                        </a:rPr>
                        <a:t>Ε5</a:t>
                      </a:r>
                      <a:endParaRPr lang="en-GB" sz="1200">
                        <a:effectLst/>
                        <a:latin typeface="Calibri"/>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41-55</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ΠΕ86</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Εκπαιδευτικός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Πάρα πολύ</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Πάρα πολύ</a:t>
                      </a:r>
                      <a:endParaRPr lang="en-GB" sz="1400" dirty="0">
                        <a:effectLst/>
                        <a:latin typeface="Corbel" pitchFamily="34" charset="0"/>
                        <a:ea typeface="Times New Roman"/>
                        <a:cs typeface="Times New Roman"/>
                      </a:endParaRPr>
                    </a:p>
                  </a:txBody>
                  <a:tcPr marL="68580" marR="68580" marT="0" marB="0"/>
                </a:tc>
              </a:tr>
              <a:tr h="0">
                <a:tc>
                  <a:txBody>
                    <a:bodyPr/>
                    <a:lstStyle/>
                    <a:p>
                      <a:pPr algn="just">
                        <a:lnSpc>
                          <a:spcPct val="150000"/>
                        </a:lnSpc>
                        <a:spcAft>
                          <a:spcPts val="600"/>
                        </a:spcAft>
                      </a:pPr>
                      <a:r>
                        <a:rPr lang="el-GR" sz="1000">
                          <a:effectLst/>
                        </a:rPr>
                        <a:t>Ε6</a:t>
                      </a:r>
                      <a:endParaRPr lang="en-GB" sz="1200">
                        <a:effectLst/>
                        <a:latin typeface="Calibri"/>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41-55</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ΠΕ86</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Εκπαιδευτικός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Πάρα πολύ</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Μέτρια</a:t>
                      </a:r>
                      <a:endParaRPr lang="en-GB" sz="1400" dirty="0">
                        <a:effectLst/>
                        <a:latin typeface="Corbel" pitchFamily="34" charset="0"/>
                        <a:ea typeface="Times New Roman"/>
                        <a:cs typeface="Times New Roman"/>
                      </a:endParaRPr>
                    </a:p>
                  </a:txBody>
                  <a:tcPr marL="68580" marR="68580" marT="0" marB="0"/>
                </a:tc>
              </a:tr>
              <a:tr h="0">
                <a:tc>
                  <a:txBody>
                    <a:bodyPr/>
                    <a:lstStyle/>
                    <a:p>
                      <a:pPr algn="just">
                        <a:lnSpc>
                          <a:spcPct val="150000"/>
                        </a:lnSpc>
                        <a:spcAft>
                          <a:spcPts val="600"/>
                        </a:spcAft>
                      </a:pPr>
                      <a:r>
                        <a:rPr lang="el-GR" sz="1000">
                          <a:effectLst/>
                        </a:rPr>
                        <a:t>Ε7</a:t>
                      </a:r>
                      <a:endParaRPr lang="en-GB" sz="1200">
                        <a:effectLst/>
                        <a:latin typeface="Calibri"/>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41-55</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ΠΕ86</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Εκπαιδευτικός</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a:effectLst/>
                          <a:latin typeface="Corbel" pitchFamily="34" charset="0"/>
                        </a:rPr>
                        <a:t>Πολύ</a:t>
                      </a:r>
                      <a:endParaRPr lang="en-GB" sz="1400">
                        <a:effectLst/>
                        <a:latin typeface="Corbel" pitchFamily="34" charset="0"/>
                        <a:ea typeface="Times New Roman"/>
                        <a:cs typeface="Times New Roman"/>
                      </a:endParaRPr>
                    </a:p>
                  </a:txBody>
                  <a:tcPr marL="68580" marR="68580" marT="0" marB="0"/>
                </a:tc>
                <a:tc>
                  <a:txBody>
                    <a:bodyPr/>
                    <a:lstStyle/>
                    <a:p>
                      <a:pPr algn="just">
                        <a:lnSpc>
                          <a:spcPct val="150000"/>
                        </a:lnSpc>
                        <a:spcAft>
                          <a:spcPts val="600"/>
                        </a:spcAft>
                      </a:pPr>
                      <a:r>
                        <a:rPr lang="el-GR" sz="1400" dirty="0">
                          <a:effectLst/>
                          <a:latin typeface="Corbel" pitchFamily="34" charset="0"/>
                        </a:rPr>
                        <a:t>Μέτρια</a:t>
                      </a:r>
                      <a:endParaRPr lang="en-GB" sz="1400" dirty="0">
                        <a:effectLst/>
                        <a:latin typeface="Corbel" pitchFamily="34" charset="0"/>
                        <a:ea typeface="Times New Roman"/>
                        <a:cs typeface="Times New Roman"/>
                      </a:endParaRPr>
                    </a:p>
                  </a:txBody>
                  <a:tcPr marL="68580" marR="68580" marT="0" marB="0"/>
                </a:tc>
              </a:tr>
            </a:tbl>
          </a:graphicData>
        </a:graphic>
      </p:graphicFrame>
      <p:sp>
        <p:nvSpPr>
          <p:cNvPr id="17" name="TextBox 16">
            <a:extLst>
              <a:ext uri="{FF2B5EF4-FFF2-40B4-BE49-F238E27FC236}">
                <a16:creationId xmlns="" xmlns:a16="http://schemas.microsoft.com/office/drawing/2014/main" id="{8A3982F8-35F1-406C-BCE8-1751087AB0C6}"/>
              </a:ext>
            </a:extLst>
          </p:cNvPr>
          <p:cNvSpPr txBox="1"/>
          <p:nvPr/>
        </p:nvSpPr>
        <p:spPr>
          <a:xfrm>
            <a:off x="5450343" y="1636162"/>
            <a:ext cx="5870945" cy="984885"/>
          </a:xfrm>
          <a:prstGeom prst="rect">
            <a:avLst/>
          </a:prstGeom>
          <a:noFill/>
        </p:spPr>
        <p:txBody>
          <a:bodyPr wrap="square" rtlCol="0">
            <a:spAutoFit/>
          </a:bodyPr>
          <a:lstStyle/>
          <a:p>
            <a:pPr marL="285750" lvl="0" indent="-285750">
              <a:buBlip>
                <a:blip r:embed="rId2"/>
              </a:buBlip>
            </a:pPr>
            <a:r>
              <a:rPr lang="el-GR" sz="2000" b="1" dirty="0" smtClean="0">
                <a:latin typeface="Corbel" pitchFamily="34" charset="0"/>
              </a:rPr>
              <a:t>Επτά εκπαιδευτικοί πληροφορικής δευτεροβάθμιας εκπαίδευσης</a:t>
            </a:r>
            <a:endParaRPr lang="en-GB" sz="2000" b="1" dirty="0" smtClean="0">
              <a:latin typeface="Corbel" pitchFamily="34" charset="0"/>
            </a:endParaRPr>
          </a:p>
          <a:p>
            <a:pPr>
              <a:buClr>
                <a:schemeClr val="accent1"/>
              </a:buClr>
            </a:pPr>
            <a:endParaRPr lang="en-US" altLang="ko-KR" b="1" dirty="0">
              <a:solidFill>
                <a:schemeClr val="tx1">
                  <a:lumMod val="75000"/>
                  <a:lumOff val="25000"/>
                </a:schemeClr>
              </a:solidFill>
              <a:latin typeface="Corbel" pitchFamily="34" charset="0"/>
              <a:cs typeface="Arial" pitchFamily="34" charset="0"/>
            </a:endParaRPr>
          </a:p>
        </p:txBody>
      </p:sp>
    </p:spTree>
    <p:extLst>
      <p:ext uri="{BB962C8B-B14F-4D97-AF65-F5344CB8AC3E}">
        <p14:creationId xmlns:p14="http://schemas.microsoft.com/office/powerpoint/2010/main" val="33252642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25536" y="610912"/>
            <a:ext cx="5920561" cy="584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75153" y="610912"/>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Συλλογή δεδομένων</a:t>
            </a:r>
            <a:endParaRPr lang="el-GR" altLang="ko-KR" sz="20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Μεθοδολογία έρευνας(3/3)</a:t>
            </a:r>
            <a:endParaRPr lang="ko-KR" altLang="en-US" sz="4400" b="1" dirty="0">
              <a:solidFill>
                <a:schemeClr val="tx2"/>
              </a:solidFill>
              <a:latin typeface="Corbel" pitchFamily="34" charset="0"/>
            </a:endParaRPr>
          </a:p>
        </p:txBody>
      </p:sp>
      <p:sp>
        <p:nvSpPr>
          <p:cNvPr id="14" name="TextBox 13">
            <a:extLst>
              <a:ext uri="{FF2B5EF4-FFF2-40B4-BE49-F238E27FC236}">
                <a16:creationId xmlns="" xmlns:a16="http://schemas.microsoft.com/office/drawing/2014/main" id="{8A3982F8-35F1-406C-BCE8-1751087AB0C6}"/>
              </a:ext>
            </a:extLst>
          </p:cNvPr>
          <p:cNvSpPr txBox="1"/>
          <p:nvPr/>
        </p:nvSpPr>
        <p:spPr>
          <a:xfrm>
            <a:off x="5450343" y="1636162"/>
            <a:ext cx="5870945" cy="984885"/>
          </a:xfrm>
          <a:prstGeom prst="rect">
            <a:avLst/>
          </a:prstGeom>
          <a:noFill/>
        </p:spPr>
        <p:txBody>
          <a:bodyPr wrap="square" rtlCol="0">
            <a:spAutoFit/>
          </a:bodyPr>
          <a:lstStyle/>
          <a:p>
            <a:pPr marL="285750" lvl="0" indent="-285750">
              <a:buBlip>
                <a:blip r:embed="rId2"/>
              </a:buBlip>
            </a:pPr>
            <a:r>
              <a:rPr lang="el-GR" sz="2000" b="1" dirty="0" smtClean="0">
                <a:latin typeface="Corbel" pitchFamily="34" charset="0"/>
              </a:rPr>
              <a:t>Ατομικό ερωτηματολόγιο με προκαθορισμένες ερωτήσεις</a:t>
            </a:r>
            <a:endParaRPr lang="en-GB" sz="2000" b="1" dirty="0" smtClean="0">
              <a:latin typeface="Corbel" pitchFamily="34" charset="0"/>
            </a:endParaRPr>
          </a:p>
          <a:p>
            <a:pPr>
              <a:buClr>
                <a:schemeClr val="accent1"/>
              </a:buClr>
            </a:pPr>
            <a:endParaRPr lang="en-US" altLang="ko-KR" b="1" dirty="0">
              <a:solidFill>
                <a:schemeClr val="tx1">
                  <a:lumMod val="75000"/>
                  <a:lumOff val="25000"/>
                </a:schemeClr>
              </a:solidFill>
              <a:latin typeface="Corbel" pitchFamily="34" charset="0"/>
              <a:cs typeface="Arial" pitchFamily="34" charset="0"/>
            </a:endParaRPr>
          </a:p>
        </p:txBody>
      </p:sp>
      <p:sp>
        <p:nvSpPr>
          <p:cNvPr id="11" name="Rectangle 10">
            <a:extLst>
              <a:ext uri="{FF2B5EF4-FFF2-40B4-BE49-F238E27FC236}">
                <a16:creationId xmlns="" xmlns:a16="http://schemas.microsoft.com/office/drawing/2014/main" id="{9287099C-5872-4EBE-B8C6-AC6C44C95399}"/>
              </a:ext>
            </a:extLst>
          </p:cNvPr>
          <p:cNvSpPr/>
          <p:nvPr/>
        </p:nvSpPr>
        <p:spPr>
          <a:xfrm>
            <a:off x="5450343" y="3426313"/>
            <a:ext cx="5920561" cy="584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25536" y="3426313"/>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Ανάλυση και επεξεργασία δεδομένων</a:t>
            </a:r>
            <a:endParaRPr lang="el-GR" altLang="ko-KR" sz="2000" b="1" dirty="0">
              <a:solidFill>
                <a:schemeClr val="bg1"/>
              </a:solidFill>
              <a:latin typeface="Corbel" pitchFamily="34" charset="0"/>
            </a:endParaRPr>
          </a:p>
        </p:txBody>
      </p:sp>
      <p:sp>
        <p:nvSpPr>
          <p:cNvPr id="15" name="TextBox 14">
            <a:extLst>
              <a:ext uri="{FF2B5EF4-FFF2-40B4-BE49-F238E27FC236}">
                <a16:creationId xmlns="" xmlns:a16="http://schemas.microsoft.com/office/drawing/2014/main" id="{8A3982F8-35F1-406C-BCE8-1751087AB0C6}"/>
              </a:ext>
            </a:extLst>
          </p:cNvPr>
          <p:cNvSpPr txBox="1"/>
          <p:nvPr/>
        </p:nvSpPr>
        <p:spPr>
          <a:xfrm>
            <a:off x="5450343" y="4262131"/>
            <a:ext cx="5870945" cy="2354491"/>
          </a:xfrm>
          <a:prstGeom prst="rect">
            <a:avLst/>
          </a:prstGeom>
          <a:noFill/>
        </p:spPr>
        <p:txBody>
          <a:bodyPr wrap="square" rtlCol="0">
            <a:spAutoFit/>
          </a:bodyPr>
          <a:lstStyle/>
          <a:p>
            <a:pPr marL="285750" lvl="0" indent="-285750">
              <a:spcBef>
                <a:spcPts val="600"/>
              </a:spcBef>
              <a:spcAft>
                <a:spcPts val="600"/>
              </a:spcAft>
              <a:buBlip>
                <a:blip r:embed="rId2"/>
              </a:buBlip>
            </a:pPr>
            <a:r>
              <a:rPr lang="el-GR" sz="2000" b="1" dirty="0" smtClean="0">
                <a:latin typeface="Corbel" pitchFamily="34" charset="0"/>
              </a:rPr>
              <a:t>Τεχνική ανάλυσης περιεχομένου </a:t>
            </a:r>
            <a:r>
              <a:rPr lang="en-GB" sz="2000" b="1" dirty="0" smtClean="0">
                <a:latin typeface="Corbel" pitchFamily="34" charset="0"/>
              </a:rPr>
              <a:t>(content analysis)</a:t>
            </a:r>
          </a:p>
          <a:p>
            <a:pPr marL="285750" lvl="0" indent="-285750">
              <a:spcBef>
                <a:spcPts val="600"/>
              </a:spcBef>
              <a:spcAft>
                <a:spcPts val="600"/>
              </a:spcAft>
              <a:buBlip>
                <a:blip r:embed="rId2"/>
              </a:buBlip>
            </a:pPr>
            <a:r>
              <a:rPr lang="el-GR" sz="2000" b="1" dirty="0" smtClean="0">
                <a:latin typeface="Corbel" pitchFamily="34" charset="0"/>
              </a:rPr>
              <a:t>Λογισμικό </a:t>
            </a:r>
            <a:r>
              <a:rPr lang="en-GB" sz="2000" b="1" dirty="0" err="1" smtClean="0">
                <a:latin typeface="Corbel" pitchFamily="34" charset="0"/>
              </a:rPr>
              <a:t>atlas.ti</a:t>
            </a:r>
            <a:endParaRPr lang="en-GB" sz="2000" b="1" dirty="0" smtClean="0">
              <a:latin typeface="Corbel" pitchFamily="34" charset="0"/>
            </a:endParaRPr>
          </a:p>
          <a:p>
            <a:pPr lvl="0"/>
            <a:endParaRPr lang="en-GB" b="1" dirty="0" smtClean="0">
              <a:latin typeface="Corbel" pitchFamily="34" charset="0"/>
            </a:endParaRPr>
          </a:p>
          <a:p>
            <a:pPr marL="285750" lvl="0" indent="-285750">
              <a:buBlip>
                <a:blip r:embed="rId2"/>
              </a:buBlip>
            </a:pPr>
            <a:endParaRPr lang="en-GB" b="1" dirty="0" smtClean="0">
              <a:latin typeface="Corbel" pitchFamily="34" charset="0"/>
            </a:endParaRPr>
          </a:p>
          <a:p>
            <a:pPr marL="285750" lvl="0" indent="-285750">
              <a:buBlip>
                <a:blip r:embed="rId2"/>
              </a:buBlip>
            </a:pPr>
            <a:endParaRPr lang="el-GR" b="1" dirty="0" smtClean="0">
              <a:latin typeface="Corbel" pitchFamily="34" charset="0"/>
            </a:endParaRPr>
          </a:p>
          <a:p>
            <a:pPr>
              <a:buClr>
                <a:schemeClr val="accent1"/>
              </a:buClr>
            </a:pPr>
            <a:endParaRPr lang="en-US" altLang="ko-KR" b="1" dirty="0">
              <a:solidFill>
                <a:schemeClr val="tx1">
                  <a:lumMod val="75000"/>
                  <a:lumOff val="25000"/>
                </a:schemeClr>
              </a:solidFill>
              <a:latin typeface="Corbel" pitchFamily="34" charset="0"/>
              <a:cs typeface="Arial" pitchFamily="34" charset="0"/>
            </a:endParaRPr>
          </a:p>
        </p:txBody>
      </p:sp>
    </p:spTree>
    <p:extLst>
      <p:ext uri="{BB962C8B-B14F-4D97-AF65-F5344CB8AC3E}">
        <p14:creationId xmlns:p14="http://schemas.microsoft.com/office/powerpoint/2010/main" val="25091464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25536" y="610911"/>
            <a:ext cx="5920561" cy="9013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75152" y="610911"/>
            <a:ext cx="5696939" cy="819303"/>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l-GR" sz="2000" b="1" dirty="0">
                <a:solidFill>
                  <a:schemeClr val="bg1"/>
                </a:solidFill>
                <a:latin typeface="Corbel" pitchFamily="34" charset="0"/>
              </a:rPr>
              <a:t>Άξονας Α: Καταλληλότητα του εκπαιδευτικού </a:t>
            </a:r>
            <a:r>
              <a:rPr lang="el-GR" sz="2000" b="1" dirty="0" smtClean="0">
                <a:solidFill>
                  <a:schemeClr val="bg1"/>
                </a:solidFill>
                <a:latin typeface="Corbel" pitchFamily="34" charset="0"/>
              </a:rPr>
              <a:t>      υλικού </a:t>
            </a:r>
            <a:r>
              <a:rPr lang="el-GR" sz="2000" b="1" dirty="0">
                <a:solidFill>
                  <a:schemeClr val="bg1"/>
                </a:solidFill>
                <a:latin typeface="Corbel" pitchFamily="34" charset="0"/>
              </a:rPr>
              <a:t>για υλικό ΕξΑΕ (εμφάνιση, κατανόηση, </a:t>
            </a:r>
            <a:r>
              <a:rPr lang="el-GR" sz="2000" b="1" dirty="0" smtClean="0">
                <a:solidFill>
                  <a:schemeClr val="bg1"/>
                </a:solidFill>
                <a:latin typeface="Corbel" pitchFamily="34" charset="0"/>
              </a:rPr>
              <a:t>          αυτονομία</a:t>
            </a:r>
            <a:r>
              <a:rPr lang="el-GR" sz="2000" b="1" dirty="0">
                <a:solidFill>
                  <a:schemeClr val="bg1"/>
                </a:solidFill>
                <a:latin typeface="Corbel" pitchFamily="34" charset="0"/>
              </a:rPr>
              <a:t>).</a:t>
            </a:r>
            <a:endParaRPr lang="en-GB" sz="20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Αποτελέσματα έρευνας (1/2)</a:t>
            </a:r>
            <a:endParaRPr lang="ko-KR" altLang="en-US" sz="4400" b="1" dirty="0">
              <a:solidFill>
                <a:schemeClr val="tx2"/>
              </a:solidFill>
              <a:latin typeface="Corbel" pitchFamily="34" charset="0"/>
            </a:endParaRPr>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25536" y="3426313"/>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Ανάλυση και επεξεργασία δεδομένων</a:t>
            </a:r>
            <a:endParaRPr lang="el-GR" altLang="ko-KR" sz="2000" b="1" dirty="0">
              <a:solidFill>
                <a:schemeClr val="bg1"/>
              </a:solidFill>
              <a:latin typeface="Corbel" pitchFamily="34" charset="0"/>
            </a:endParaRPr>
          </a:p>
        </p:txBody>
      </p:sp>
      <p:sp>
        <p:nvSpPr>
          <p:cNvPr id="17" name="Rounded Rectangle 5">
            <a:extLst>
              <a:ext uri="{FF2B5EF4-FFF2-40B4-BE49-F238E27FC236}">
                <a16:creationId xmlns="" xmlns:a16="http://schemas.microsoft.com/office/drawing/2014/main" id="{EB5EFD66-76BB-413F-AA96-3DBB9D53404F}"/>
              </a:ext>
            </a:extLst>
          </p:cNvPr>
          <p:cNvSpPr/>
          <p:nvPr/>
        </p:nvSpPr>
        <p:spPr>
          <a:xfrm flipH="1">
            <a:off x="8239590" y="2138440"/>
            <a:ext cx="391682" cy="323114"/>
          </a:xfrm>
          <a:custGeom>
            <a:avLst/>
            <a:gdLst>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217557" h="2654282">
                <a:moveTo>
                  <a:pt x="1384251" y="661544"/>
                </a:moveTo>
                <a:cubicBezTo>
                  <a:pt x="1489083" y="661544"/>
                  <a:pt x="1574067" y="746528"/>
                  <a:pt x="1574067" y="851360"/>
                </a:cubicBezTo>
                <a:cubicBezTo>
                  <a:pt x="1574067" y="956192"/>
                  <a:pt x="1489083" y="1041176"/>
                  <a:pt x="1384251" y="1041176"/>
                </a:cubicBezTo>
                <a:cubicBezTo>
                  <a:pt x="1279419" y="1041176"/>
                  <a:pt x="1194435" y="956192"/>
                  <a:pt x="1194435" y="851360"/>
                </a:cubicBezTo>
                <a:cubicBezTo>
                  <a:pt x="1194435" y="746528"/>
                  <a:pt x="1279419" y="661544"/>
                  <a:pt x="1384251" y="661544"/>
                </a:cubicBezTo>
                <a:close/>
                <a:moveTo>
                  <a:pt x="1993421" y="661544"/>
                </a:moveTo>
                <a:cubicBezTo>
                  <a:pt x="2098253" y="661544"/>
                  <a:pt x="2183237" y="746528"/>
                  <a:pt x="2183237" y="851360"/>
                </a:cubicBezTo>
                <a:cubicBezTo>
                  <a:pt x="2183237" y="956192"/>
                  <a:pt x="2098253" y="1041176"/>
                  <a:pt x="1993421" y="1041176"/>
                </a:cubicBezTo>
                <a:cubicBezTo>
                  <a:pt x="1888589" y="1041176"/>
                  <a:pt x="1803605" y="956192"/>
                  <a:pt x="1803605" y="851360"/>
                </a:cubicBezTo>
                <a:cubicBezTo>
                  <a:pt x="1803605" y="746528"/>
                  <a:pt x="1888589" y="661544"/>
                  <a:pt x="1993421" y="661544"/>
                </a:cubicBezTo>
                <a:close/>
                <a:moveTo>
                  <a:pt x="2602591" y="661544"/>
                </a:moveTo>
                <a:cubicBezTo>
                  <a:pt x="2707423" y="661544"/>
                  <a:pt x="2792407" y="746528"/>
                  <a:pt x="2792407" y="851360"/>
                </a:cubicBezTo>
                <a:cubicBezTo>
                  <a:pt x="2792407" y="956192"/>
                  <a:pt x="2707423" y="1041176"/>
                  <a:pt x="2602591" y="1041176"/>
                </a:cubicBezTo>
                <a:cubicBezTo>
                  <a:pt x="2497759" y="1041176"/>
                  <a:pt x="2412775" y="956192"/>
                  <a:pt x="2412775" y="851360"/>
                </a:cubicBezTo>
                <a:cubicBezTo>
                  <a:pt x="2412775" y="746528"/>
                  <a:pt x="2497759" y="661544"/>
                  <a:pt x="2602591" y="661544"/>
                </a:cubicBezTo>
                <a:close/>
                <a:moveTo>
                  <a:pt x="677114" y="569491"/>
                </a:moveTo>
                <a:lnTo>
                  <a:pt x="330916" y="569491"/>
                </a:lnTo>
                <a:cubicBezTo>
                  <a:pt x="148156" y="569491"/>
                  <a:pt x="0" y="717647"/>
                  <a:pt x="0" y="900407"/>
                </a:cubicBezTo>
                <a:lnTo>
                  <a:pt x="0" y="1952009"/>
                </a:lnTo>
                <a:cubicBezTo>
                  <a:pt x="0" y="2134769"/>
                  <a:pt x="148156" y="2282925"/>
                  <a:pt x="330916" y="2282925"/>
                </a:cubicBezTo>
                <a:lnTo>
                  <a:pt x="711670" y="2282925"/>
                </a:lnTo>
                <a:cubicBezTo>
                  <a:pt x="639726" y="2394386"/>
                  <a:pt x="647101" y="2475544"/>
                  <a:pt x="275077" y="2654282"/>
                </a:cubicBezTo>
                <a:cubicBezTo>
                  <a:pt x="900998" y="2583693"/>
                  <a:pt x="998412" y="2552618"/>
                  <a:pt x="1294529" y="2282925"/>
                </a:cubicBezTo>
                <a:lnTo>
                  <a:pt x="2117356" y="2282925"/>
                </a:lnTo>
                <a:cubicBezTo>
                  <a:pt x="2251554" y="2282925"/>
                  <a:pt x="2367095" y="2203043"/>
                  <a:pt x="2418395" y="2087951"/>
                </a:cubicBezTo>
                <a:cubicBezTo>
                  <a:pt x="2205538" y="2022975"/>
                  <a:pt x="2032941" y="1932583"/>
                  <a:pt x="1830857" y="1799347"/>
                </a:cubicBezTo>
                <a:lnTo>
                  <a:pt x="1008030" y="1799347"/>
                </a:lnTo>
                <a:cubicBezTo>
                  <a:pt x="825270" y="1799347"/>
                  <a:pt x="677114" y="1651191"/>
                  <a:pt x="677114" y="1468431"/>
                </a:cubicBezTo>
                <a:lnTo>
                  <a:pt x="677114" y="569491"/>
                </a:lnTo>
                <a:close/>
                <a:moveTo>
                  <a:pt x="2886641" y="0"/>
                </a:moveTo>
                <a:lnTo>
                  <a:pt x="1100201" y="0"/>
                </a:lnTo>
                <a:cubicBezTo>
                  <a:pt x="917441" y="0"/>
                  <a:pt x="769285" y="148156"/>
                  <a:pt x="769285" y="330916"/>
                </a:cubicBezTo>
                <a:lnTo>
                  <a:pt x="769285" y="1382518"/>
                </a:lnTo>
                <a:cubicBezTo>
                  <a:pt x="769285" y="1565278"/>
                  <a:pt x="917441" y="1713434"/>
                  <a:pt x="1100201" y="1713434"/>
                </a:cubicBezTo>
                <a:lnTo>
                  <a:pt x="1923028" y="1713434"/>
                </a:lnTo>
                <a:cubicBezTo>
                  <a:pt x="2301032" y="1962656"/>
                  <a:pt x="2453037" y="2007378"/>
                  <a:pt x="3078958" y="2077967"/>
                </a:cubicBezTo>
                <a:cubicBezTo>
                  <a:pt x="2713759" y="1878758"/>
                  <a:pt x="2673367" y="1899957"/>
                  <a:pt x="2505887" y="1713434"/>
                </a:cubicBezTo>
                <a:lnTo>
                  <a:pt x="2886641" y="1713434"/>
                </a:lnTo>
                <a:cubicBezTo>
                  <a:pt x="3069401" y="1713434"/>
                  <a:pt x="3217557" y="1565278"/>
                  <a:pt x="3217557" y="1382518"/>
                </a:cubicBezTo>
                <a:lnTo>
                  <a:pt x="3217557" y="330916"/>
                </a:lnTo>
                <a:cubicBezTo>
                  <a:pt x="3217557" y="148156"/>
                  <a:pt x="3069401" y="0"/>
                  <a:pt x="288664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19" name="TextBox 18">
            <a:extLst>
              <a:ext uri="{FF2B5EF4-FFF2-40B4-BE49-F238E27FC236}">
                <a16:creationId xmlns="" xmlns:a16="http://schemas.microsoft.com/office/drawing/2014/main" id="{EA368BA0-6B6A-4D9E-97A7-236FBCFBE916}"/>
              </a:ext>
            </a:extLst>
          </p:cNvPr>
          <p:cNvSpPr txBox="1"/>
          <p:nvPr/>
        </p:nvSpPr>
        <p:spPr>
          <a:xfrm>
            <a:off x="7573188" y="2883279"/>
            <a:ext cx="1673494" cy="1169551"/>
          </a:xfrm>
          <a:prstGeom prst="rect">
            <a:avLst/>
          </a:prstGeom>
          <a:noFill/>
        </p:spPr>
        <p:txBody>
          <a:bodyPr wrap="square" rtlCol="0">
            <a:spAutoFit/>
          </a:bodyPr>
          <a:lstStyle/>
          <a:p>
            <a:pPr algn="ctr"/>
            <a:r>
              <a:rPr lang="el-GR" altLang="ko-KR" sz="1400" b="1" dirty="0" smtClean="0">
                <a:solidFill>
                  <a:schemeClr val="bg1"/>
                </a:solidFill>
                <a:cs typeface="Arial" pitchFamily="34" charset="0"/>
              </a:rPr>
              <a:t>Φιλικό, ευχάριστο</a:t>
            </a:r>
          </a:p>
          <a:p>
            <a:pPr algn="ctr"/>
            <a:r>
              <a:rPr lang="el-GR" altLang="ko-KR" sz="1400" b="1" dirty="0" smtClean="0">
                <a:solidFill>
                  <a:schemeClr val="bg1"/>
                </a:solidFill>
                <a:cs typeface="Arial" pitchFamily="34" charset="0"/>
              </a:rPr>
              <a:t>Απλό περιβάλλον εργασίας</a:t>
            </a:r>
            <a:endParaRPr lang="ko-KR" altLang="en-US" sz="1400" b="1" dirty="0">
              <a:solidFill>
                <a:schemeClr val="bg1"/>
              </a:solidFill>
              <a:cs typeface="Arial" pitchFamily="34" charset="0"/>
            </a:endParaRPr>
          </a:p>
        </p:txBody>
      </p:sp>
      <p:sp>
        <p:nvSpPr>
          <p:cNvPr id="22" name="TextBox 21">
            <a:extLst>
              <a:ext uri="{FF2B5EF4-FFF2-40B4-BE49-F238E27FC236}">
                <a16:creationId xmlns="" xmlns:a16="http://schemas.microsoft.com/office/drawing/2014/main" id="{404F262E-D0D9-4A63-B604-1C00FEAD4239}"/>
              </a:ext>
            </a:extLst>
          </p:cNvPr>
          <p:cNvSpPr txBox="1"/>
          <p:nvPr/>
        </p:nvSpPr>
        <p:spPr>
          <a:xfrm>
            <a:off x="9900393" y="1862144"/>
            <a:ext cx="1445704" cy="1015663"/>
          </a:xfrm>
          <a:prstGeom prst="rect">
            <a:avLst/>
          </a:prstGeom>
          <a:noFill/>
        </p:spPr>
        <p:txBody>
          <a:bodyPr wrap="square" rtlCol="0" anchor="ctr">
            <a:spAutoFit/>
          </a:bodyPr>
          <a:lstStyle/>
          <a:p>
            <a:pPr algn="ctr"/>
            <a:r>
              <a:rPr lang="el-GR" altLang="ko-KR" sz="2000" b="1" dirty="0" smtClean="0">
                <a:solidFill>
                  <a:schemeClr val="bg1"/>
                </a:solidFill>
              </a:rPr>
              <a:t>Φιλικό, Ευχάριστο </a:t>
            </a:r>
            <a:endParaRPr lang="ko-KR" altLang="en-US" sz="2000" b="1" dirty="0">
              <a:solidFill>
                <a:schemeClr val="bg1"/>
              </a:solidFill>
            </a:endParaRPr>
          </a:p>
        </p:txBody>
      </p:sp>
      <p:graphicFrame>
        <p:nvGraphicFramePr>
          <p:cNvPr id="23" name="Table Placeholder 5">
            <a:extLst>
              <a:ext uri="{FF2B5EF4-FFF2-40B4-BE49-F238E27FC236}">
                <a16:creationId xmlns="" xmlns:a16="http://schemas.microsoft.com/office/drawing/2014/main" id="{60B1DD3C-CE0E-44C0-8FFA-45096E2983C6}"/>
              </a:ext>
            </a:extLst>
          </p:cNvPr>
          <p:cNvGraphicFramePr>
            <a:graphicFrameLocks noChangeAspect="1"/>
          </p:cNvGraphicFramePr>
          <p:nvPr>
            <p:extLst>
              <p:ext uri="{D42A27DB-BD31-4B8C-83A1-F6EECF244321}">
                <p14:modId xmlns:p14="http://schemas.microsoft.com/office/powerpoint/2010/main" val="3679135796"/>
              </p:ext>
            </p:extLst>
          </p:nvPr>
        </p:nvGraphicFramePr>
        <p:xfrm>
          <a:off x="5425536" y="2192005"/>
          <a:ext cx="1798603" cy="1752588"/>
        </p:xfrm>
        <a:graphic>
          <a:graphicData uri="http://schemas.openxmlformats.org/drawingml/2006/table">
            <a:tbl>
              <a:tblPr firstRow="1" bandRow="1">
                <a:effectLst/>
                <a:tableStyleId>{5FD0F851-EC5A-4D38-B0AD-8093EC10F338}</a:tableStyleId>
              </a:tblPr>
              <a:tblGrid>
                <a:gridCol w="1798603">
                  <a:extLst>
                    <a:ext uri="{9D8B030D-6E8A-4147-A177-3AD203B41FA5}">
                      <a16:colId xmlns="" xmlns:a16="http://schemas.microsoft.com/office/drawing/2014/main" val="20000"/>
                    </a:ext>
                  </a:extLst>
                </a:gridCol>
              </a:tblGrid>
              <a:tr h="441948">
                <a:tc>
                  <a:txBody>
                    <a:bodyPr/>
                    <a:lstStyle/>
                    <a:p>
                      <a:pPr algn="ctr"/>
                      <a:r>
                        <a:rPr lang="el-GR" sz="1600" b="1" spc="0" dirty="0" smtClean="0">
                          <a:solidFill>
                            <a:schemeClr val="bg1"/>
                          </a:solidFill>
                          <a:latin typeface="Corbel" pitchFamily="34" charset="0"/>
                        </a:rPr>
                        <a:t>Εμφάνιση</a:t>
                      </a:r>
                      <a:endParaRPr lang="en-JM" sz="1600" b="1" spc="0" dirty="0">
                        <a:solidFill>
                          <a:schemeClr val="bg1"/>
                        </a:solidFill>
                        <a:latin typeface="Corbel" pitchFamily="34" charset="0"/>
                      </a:endParaRPr>
                    </a:p>
                  </a:txBody>
                  <a:tcPr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 xmlns:a16="http://schemas.microsoft.com/office/drawing/2014/main" val="10000"/>
                  </a:ext>
                </a:extLst>
              </a:tr>
              <a:tr h="1084781">
                <a:tc>
                  <a:txBody>
                    <a:bodyPr/>
                    <a:lstStyle/>
                    <a:p>
                      <a:pPr marL="171450" indent="-171450" algn="ctr">
                        <a:buFont typeface="Arial" pitchFamily="34" charset="0"/>
                        <a:buChar char="•"/>
                      </a:pPr>
                      <a:r>
                        <a:rPr lang="el-GR" altLang="ko-KR" sz="1600" b="1" i="1" baseline="0" dirty="0" smtClean="0">
                          <a:solidFill>
                            <a:schemeClr val="bg1"/>
                          </a:solidFill>
                          <a:latin typeface="Corbel" pitchFamily="34" charset="0"/>
                          <a:cs typeface="Arial" pitchFamily="34" charset="0"/>
                        </a:rPr>
                        <a:t>Ευχάριστο</a:t>
                      </a:r>
                    </a:p>
                    <a:p>
                      <a:pPr marL="171450" indent="-171450" algn="ctr">
                        <a:buFont typeface="Arial" pitchFamily="34" charset="0"/>
                        <a:buChar char="•"/>
                      </a:pPr>
                      <a:r>
                        <a:rPr lang="el-GR" altLang="ko-KR" sz="1600" b="1" i="1" baseline="0" dirty="0" smtClean="0">
                          <a:solidFill>
                            <a:schemeClr val="bg1"/>
                          </a:solidFill>
                          <a:latin typeface="Corbel" pitchFamily="34" charset="0"/>
                          <a:cs typeface="Arial" pitchFamily="34" charset="0"/>
                        </a:rPr>
                        <a:t>Φιλικό </a:t>
                      </a:r>
                    </a:p>
                    <a:p>
                      <a:pPr marL="171450" indent="-171450" algn="ctr">
                        <a:buFont typeface="Arial" pitchFamily="34" charset="0"/>
                        <a:buChar char="•"/>
                      </a:pPr>
                      <a:r>
                        <a:rPr lang="el-GR" altLang="ko-KR" sz="1600" b="1" i="1" baseline="0" dirty="0" smtClean="0">
                          <a:solidFill>
                            <a:schemeClr val="bg1"/>
                          </a:solidFill>
                          <a:latin typeface="Corbel" pitchFamily="34" charset="0"/>
                          <a:cs typeface="Arial" pitchFamily="34" charset="0"/>
                        </a:rPr>
                        <a:t>Απλό περιβάλλον εργασίας</a:t>
                      </a:r>
                      <a:endParaRPr lang="en-US" altLang="ko-KR" sz="1600" b="1" i="1" baseline="0" dirty="0">
                        <a:solidFill>
                          <a:schemeClr val="bg1"/>
                        </a:solidFill>
                        <a:latin typeface="Corbel" pitchFamily="34" charset="0"/>
                        <a:cs typeface="Arial" pitchFamily="34" charset="0"/>
                      </a:endParaRPr>
                    </a:p>
                  </a:txBody>
                  <a:tcPr anchor="ctr">
                    <a:lnL>
                      <a:noFill/>
                    </a:lnL>
                    <a:lnR>
                      <a:noFill/>
                    </a:lnR>
                    <a:lnT w="12700" cmpd="sng">
                      <a:noFill/>
                    </a:lnT>
                    <a:lnB>
                      <a:noFill/>
                    </a:lnB>
                    <a:lnTlToBr w="12700" cmpd="sng">
                      <a:noFill/>
                      <a:prstDash val="solid"/>
                    </a:lnTlToBr>
                    <a:lnBlToTr w="12700" cmpd="sng">
                      <a:noFill/>
                      <a:prstDash val="solid"/>
                    </a:lnBlToTr>
                    <a:solidFill>
                      <a:schemeClr val="accent1">
                        <a:alpha val="70000"/>
                      </a:schemeClr>
                    </a:solidFill>
                  </a:tcPr>
                </a:tc>
                <a:extLst>
                  <a:ext uri="{0D108BD9-81ED-4DB2-BD59-A6C34878D82A}">
                    <a16:rowId xmlns="" xmlns:a16="http://schemas.microsoft.com/office/drawing/2014/main" val="10002"/>
                  </a:ext>
                </a:extLst>
              </a:tr>
            </a:tbl>
          </a:graphicData>
        </a:graphic>
      </p:graphicFrame>
      <p:graphicFrame>
        <p:nvGraphicFramePr>
          <p:cNvPr id="24" name="Table Placeholder 5">
            <a:extLst>
              <a:ext uri="{FF2B5EF4-FFF2-40B4-BE49-F238E27FC236}">
                <a16:creationId xmlns="" xmlns:a16="http://schemas.microsoft.com/office/drawing/2014/main" id="{F7F64FC2-62E6-4711-8C30-29EAA10BDE89}"/>
              </a:ext>
            </a:extLst>
          </p:cNvPr>
          <p:cNvGraphicFramePr>
            <a:graphicFrameLocks/>
          </p:cNvGraphicFramePr>
          <p:nvPr>
            <p:extLst>
              <p:ext uri="{D42A27DB-BD31-4B8C-83A1-F6EECF244321}">
                <p14:modId xmlns:p14="http://schemas.microsoft.com/office/powerpoint/2010/main" val="1704538445"/>
              </p:ext>
            </p:extLst>
          </p:nvPr>
        </p:nvGraphicFramePr>
        <p:xfrm>
          <a:off x="7573188" y="2185328"/>
          <a:ext cx="1910782" cy="1730180"/>
        </p:xfrm>
        <a:graphic>
          <a:graphicData uri="http://schemas.openxmlformats.org/drawingml/2006/table">
            <a:tbl>
              <a:tblPr firstRow="1" bandRow="1">
                <a:effectLst/>
                <a:tableStyleId>{5FD0F851-EC5A-4D38-B0AD-8093EC10F338}</a:tableStyleId>
              </a:tblPr>
              <a:tblGrid>
                <a:gridCol w="1910782">
                  <a:extLst>
                    <a:ext uri="{9D8B030D-6E8A-4147-A177-3AD203B41FA5}">
                      <a16:colId xmlns="" xmlns:a16="http://schemas.microsoft.com/office/drawing/2014/main" val="20000"/>
                    </a:ext>
                  </a:extLst>
                </a:gridCol>
              </a:tblGrid>
              <a:tr h="452364">
                <a:tc>
                  <a:txBody>
                    <a:bodyPr/>
                    <a:lstStyle/>
                    <a:p>
                      <a:pPr algn="ctr"/>
                      <a:r>
                        <a:rPr lang="el-GR" sz="1600" b="1" spc="0" dirty="0" smtClean="0">
                          <a:solidFill>
                            <a:schemeClr val="bg1"/>
                          </a:solidFill>
                          <a:latin typeface="Corbel" pitchFamily="34" charset="0"/>
                        </a:rPr>
                        <a:t>Κατανόηση</a:t>
                      </a:r>
                      <a:endParaRPr lang="en-JM" sz="1600" b="1" spc="0" dirty="0">
                        <a:solidFill>
                          <a:schemeClr val="bg1"/>
                        </a:solidFill>
                        <a:latin typeface="Corbel" pitchFamily="34" charset="0"/>
                      </a:endParaRPr>
                    </a:p>
                  </a:txBody>
                  <a:tcPr anchor="ctr">
                    <a:lnL>
                      <a:noFill/>
                    </a:lnL>
                    <a:lnR>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 xmlns:a16="http://schemas.microsoft.com/office/drawing/2014/main" val="10000"/>
                  </a:ext>
                </a:extLst>
              </a:tr>
              <a:tr h="1277816">
                <a:tc>
                  <a:txBody>
                    <a:bodyPr/>
                    <a:lstStyle/>
                    <a:p>
                      <a:pPr marL="171450" indent="-171450" algn="ctr">
                        <a:buFont typeface="Arial" pitchFamily="34" charset="0"/>
                        <a:buChar char="•"/>
                      </a:pPr>
                      <a:r>
                        <a:rPr lang="el-GR" altLang="ko-KR" sz="1600" b="1" i="1" baseline="0" dirty="0" smtClean="0">
                          <a:solidFill>
                            <a:schemeClr val="bg1"/>
                          </a:solidFill>
                          <a:latin typeface="Corbel" pitchFamily="34" charset="0"/>
                          <a:cs typeface="Arial" pitchFamily="34" charset="0"/>
                        </a:rPr>
                        <a:t>Απλός λόγος</a:t>
                      </a:r>
                    </a:p>
                    <a:p>
                      <a:pPr marL="171450" indent="-171450" algn="ctr">
                        <a:buFont typeface="Arial" pitchFamily="34" charset="0"/>
                        <a:buChar char="•"/>
                      </a:pPr>
                      <a:r>
                        <a:rPr lang="el-GR" altLang="ko-KR" sz="1600" b="1" i="1" baseline="0" dirty="0" smtClean="0">
                          <a:solidFill>
                            <a:schemeClr val="bg1"/>
                          </a:solidFill>
                          <a:latin typeface="Corbel" pitchFamily="34" charset="0"/>
                          <a:cs typeface="Arial" pitchFamily="34" charset="0"/>
                        </a:rPr>
                        <a:t>Κατανοητό </a:t>
                      </a:r>
                    </a:p>
                    <a:p>
                      <a:pPr marL="171450" indent="-171450" algn="ctr">
                        <a:buFont typeface="Arial" pitchFamily="34" charset="0"/>
                        <a:buChar char="•"/>
                      </a:pPr>
                      <a:r>
                        <a:rPr lang="el-GR" altLang="ko-KR" sz="1600" b="1" i="1" baseline="0" dirty="0" smtClean="0">
                          <a:solidFill>
                            <a:schemeClr val="bg1"/>
                          </a:solidFill>
                          <a:latin typeface="Corbel" pitchFamily="34" charset="0"/>
                          <a:cs typeface="Arial" pitchFamily="34" charset="0"/>
                        </a:rPr>
                        <a:t>Δεν χρειάστηκα βοήθεια</a:t>
                      </a:r>
                      <a:endParaRPr lang="en-US" altLang="ko-KR" sz="1600" b="1" i="1" baseline="0" dirty="0">
                        <a:solidFill>
                          <a:schemeClr val="bg1"/>
                        </a:solidFill>
                        <a:latin typeface="Corbel" pitchFamily="34" charset="0"/>
                        <a:cs typeface="Arial" pitchFamily="34" charset="0"/>
                      </a:endParaRPr>
                    </a:p>
                  </a:txBody>
                  <a:tcPr anchor="ctr">
                    <a:lnL>
                      <a:noFill/>
                    </a:lnL>
                    <a:lnR>
                      <a:noFill/>
                    </a:lnR>
                    <a:lnT w="12700" cmpd="sng">
                      <a:noFill/>
                    </a:lnT>
                    <a:lnB>
                      <a:noFill/>
                    </a:lnB>
                    <a:lnTlToBr w="12700" cmpd="sng">
                      <a:noFill/>
                      <a:prstDash val="solid"/>
                    </a:lnTlToBr>
                    <a:lnBlToTr w="12700" cmpd="sng">
                      <a:noFill/>
                      <a:prstDash val="solid"/>
                    </a:lnBlToTr>
                    <a:solidFill>
                      <a:schemeClr val="accent6">
                        <a:alpha val="70000"/>
                      </a:schemeClr>
                    </a:solidFill>
                  </a:tcPr>
                </a:tc>
                <a:extLst>
                  <a:ext uri="{0D108BD9-81ED-4DB2-BD59-A6C34878D82A}">
                    <a16:rowId xmlns="" xmlns:a16="http://schemas.microsoft.com/office/drawing/2014/main" val="10002"/>
                  </a:ext>
                </a:extLst>
              </a:tr>
            </a:tbl>
          </a:graphicData>
        </a:graphic>
      </p:graphicFrame>
      <p:graphicFrame>
        <p:nvGraphicFramePr>
          <p:cNvPr id="25" name="Table Placeholder 5">
            <a:extLst>
              <a:ext uri="{FF2B5EF4-FFF2-40B4-BE49-F238E27FC236}">
                <a16:creationId xmlns="" xmlns:a16="http://schemas.microsoft.com/office/drawing/2014/main" id="{D7E3F8A2-BEE7-485E-B80C-79DCCF961F98}"/>
              </a:ext>
            </a:extLst>
          </p:cNvPr>
          <p:cNvGraphicFramePr>
            <a:graphicFrameLocks/>
          </p:cNvGraphicFramePr>
          <p:nvPr>
            <p:extLst>
              <p:ext uri="{D42A27DB-BD31-4B8C-83A1-F6EECF244321}">
                <p14:modId xmlns:p14="http://schemas.microsoft.com/office/powerpoint/2010/main" val="596753538"/>
              </p:ext>
            </p:extLst>
          </p:nvPr>
        </p:nvGraphicFramePr>
        <p:xfrm>
          <a:off x="9812214" y="2203938"/>
          <a:ext cx="1793631" cy="3751363"/>
        </p:xfrm>
        <a:graphic>
          <a:graphicData uri="http://schemas.openxmlformats.org/drawingml/2006/table">
            <a:tbl>
              <a:tblPr firstRow="1" bandRow="1">
                <a:effectLst/>
                <a:tableStyleId>{5FD0F851-EC5A-4D38-B0AD-8093EC10F338}</a:tableStyleId>
              </a:tblPr>
              <a:tblGrid>
                <a:gridCol w="1793631">
                  <a:extLst>
                    <a:ext uri="{9D8B030D-6E8A-4147-A177-3AD203B41FA5}">
                      <a16:colId xmlns="" xmlns:a16="http://schemas.microsoft.com/office/drawing/2014/main" val="20000"/>
                    </a:ext>
                  </a:extLst>
                </a:gridCol>
              </a:tblGrid>
              <a:tr h="459523">
                <a:tc>
                  <a:txBody>
                    <a:bodyPr/>
                    <a:lstStyle/>
                    <a:p>
                      <a:pPr algn="ctr"/>
                      <a:r>
                        <a:rPr lang="el-GR" sz="1600" b="1" spc="0" dirty="0" smtClean="0">
                          <a:solidFill>
                            <a:schemeClr val="bg1"/>
                          </a:solidFill>
                          <a:latin typeface="Corbel" pitchFamily="34" charset="0"/>
                        </a:rPr>
                        <a:t>Αυτονομία</a:t>
                      </a:r>
                      <a:endParaRPr lang="en-JM" sz="1600" b="1" spc="0" dirty="0">
                        <a:solidFill>
                          <a:schemeClr val="bg1"/>
                        </a:solidFill>
                        <a:latin typeface="Corbel" pitchFamily="34" charset="0"/>
                      </a:endParaRPr>
                    </a:p>
                  </a:txBody>
                  <a:tcPr anchor="ctr">
                    <a:lnL>
                      <a:noFill/>
                    </a:lnL>
                    <a:lnR>
                      <a:noFill/>
                    </a:lnR>
                    <a:lnT w="12700" cmpd="sng">
                      <a:noFill/>
                    </a:lnT>
                    <a:lnB w="12700" cmpd="sng">
                      <a:noFill/>
                    </a:lnB>
                    <a:lnTlToBr w="12700" cmpd="sng">
                      <a:noFill/>
                      <a:prstDash val="solid"/>
                    </a:lnTlToBr>
                    <a:lnBlToTr w="12700" cmpd="sng">
                      <a:noFill/>
                      <a:prstDash val="solid"/>
                    </a:lnBlToTr>
                    <a:solidFill>
                      <a:schemeClr val="accent3"/>
                    </a:solidFill>
                  </a:tcPr>
                </a:tc>
                <a:extLst>
                  <a:ext uri="{0D108BD9-81ED-4DB2-BD59-A6C34878D82A}">
                    <a16:rowId xmlns="" xmlns:a16="http://schemas.microsoft.com/office/drawing/2014/main" val="10000"/>
                  </a:ext>
                </a:extLst>
              </a:tr>
              <a:tr h="1240324">
                <a:tc>
                  <a:txBody>
                    <a:bodyPr/>
                    <a:lstStyle/>
                    <a:p>
                      <a:pPr marL="285750" indent="-285750" algn="ctr">
                        <a:buFont typeface="Arial" pitchFamily="34" charset="0"/>
                        <a:buChar char="•"/>
                      </a:pPr>
                      <a:r>
                        <a:rPr lang="el-GR" sz="1600" b="1" i="1" kern="1200" dirty="0" smtClean="0">
                          <a:solidFill>
                            <a:schemeClr val="bg1"/>
                          </a:solidFill>
                          <a:effectLst/>
                          <a:latin typeface="Corbel" pitchFamily="34" charset="0"/>
                          <a:ea typeface="+mn-ea"/>
                          <a:cs typeface="+mn-cs"/>
                        </a:rPr>
                        <a:t>αυτενέργεια των μαθητών</a:t>
                      </a:r>
                    </a:p>
                    <a:p>
                      <a:pPr marL="285750" indent="-285750" algn="ctr">
                        <a:buFont typeface="Arial" pitchFamily="34" charset="0"/>
                        <a:buChar char="•"/>
                      </a:pPr>
                      <a:r>
                        <a:rPr lang="el-GR" sz="1600" b="1" i="1" kern="1200" dirty="0" smtClean="0">
                          <a:solidFill>
                            <a:schemeClr val="bg1"/>
                          </a:solidFill>
                          <a:effectLst/>
                          <a:latin typeface="Corbel" pitchFamily="34" charset="0"/>
                          <a:ea typeface="+mn-ea"/>
                          <a:cs typeface="+mn-cs"/>
                        </a:rPr>
                        <a:t>το υλικό καλύπτει τις βασικές αρχές της ΕξΑΕ </a:t>
                      </a:r>
                    </a:p>
                    <a:p>
                      <a:pPr marL="285750" indent="-285750" algn="ctr">
                        <a:buFont typeface="Arial" pitchFamily="34" charset="0"/>
                        <a:buChar char="•"/>
                      </a:pPr>
                      <a:r>
                        <a:rPr lang="el-GR" sz="1600" b="1" i="1" kern="1200" dirty="0" smtClean="0">
                          <a:solidFill>
                            <a:schemeClr val="bg1"/>
                          </a:solidFill>
                          <a:effectLst/>
                          <a:latin typeface="Corbel" pitchFamily="34" charset="0"/>
                          <a:ea typeface="+mn-ea"/>
                          <a:cs typeface="+mn-cs"/>
                        </a:rPr>
                        <a:t>Είναι αρκετα αναλυτικό </a:t>
                      </a:r>
                    </a:p>
                    <a:p>
                      <a:pPr marL="0" indent="0" algn="ctr">
                        <a:buFont typeface="Arial" pitchFamily="34" charset="0"/>
                        <a:buNone/>
                      </a:pPr>
                      <a:r>
                        <a:rPr lang="el-GR" sz="1600" b="1" i="1" kern="1200" dirty="0" smtClean="0">
                          <a:solidFill>
                            <a:srgbClr val="FF0000"/>
                          </a:solidFill>
                          <a:effectLst/>
                          <a:latin typeface="Corbel" pitchFamily="34" charset="0"/>
                          <a:ea typeface="+mn-ea"/>
                          <a:cs typeface="+mn-cs"/>
                        </a:rPr>
                        <a:t>Αλλά:</a:t>
                      </a:r>
                    </a:p>
                    <a:p>
                      <a:pPr marL="285750" marR="0" indent="-285750" algn="ctr" defTabSz="914400" rtl="0" eaLnBrk="1" fontAlgn="auto" latinLnBrk="0" hangingPunct="1">
                        <a:lnSpc>
                          <a:spcPct val="100000"/>
                        </a:lnSpc>
                        <a:spcBef>
                          <a:spcPts val="0"/>
                        </a:spcBef>
                        <a:spcAft>
                          <a:spcPts val="0"/>
                        </a:spcAft>
                        <a:buClrTx/>
                        <a:buSzTx/>
                        <a:buFont typeface="Arial" pitchFamily="34" charset="0"/>
                        <a:buChar char="•"/>
                        <a:tabLst/>
                        <a:defRPr/>
                      </a:pPr>
                      <a:r>
                        <a:rPr lang="el-GR" sz="1600" b="1" i="1" kern="1200" dirty="0" smtClean="0">
                          <a:solidFill>
                            <a:schemeClr val="bg1"/>
                          </a:solidFill>
                          <a:effectLst/>
                          <a:latin typeface="Corbel" pitchFamily="34" charset="0"/>
                          <a:ea typeface="+mn-ea"/>
                          <a:cs typeface="+mn-cs"/>
                        </a:rPr>
                        <a:t>χρειάζονται την φυσική παρουσία του εκπαιδευτικού</a:t>
                      </a:r>
                      <a:r>
                        <a:rPr lang="el-GR" sz="1800" b="1" i="1" kern="1200" dirty="0" smtClean="0">
                          <a:solidFill>
                            <a:schemeClr val="bg1"/>
                          </a:solidFill>
                          <a:effectLst/>
                          <a:latin typeface="+mn-lt"/>
                          <a:ea typeface="+mn-ea"/>
                          <a:cs typeface="+mn-cs"/>
                        </a:rPr>
                        <a:t> </a:t>
                      </a:r>
                      <a:endParaRPr lang="en-US" altLang="ko-KR" sz="1200" b="1" baseline="0" dirty="0">
                        <a:solidFill>
                          <a:schemeClr val="bg1"/>
                        </a:solidFill>
                        <a:latin typeface="+mn-lt"/>
                        <a:cs typeface="Arial" pitchFamily="34" charset="0"/>
                      </a:endParaRPr>
                    </a:p>
                  </a:txBody>
                  <a:tcPr anchor="ctr">
                    <a:lnL>
                      <a:noFill/>
                    </a:lnL>
                    <a:lnR>
                      <a:noFill/>
                    </a:lnR>
                    <a:lnT w="12700" cmpd="sng">
                      <a:noFill/>
                    </a:lnT>
                    <a:lnB>
                      <a:noFill/>
                    </a:lnB>
                    <a:lnTlToBr w="12700" cmpd="sng">
                      <a:noFill/>
                      <a:prstDash val="solid"/>
                    </a:lnTlToBr>
                    <a:lnBlToTr w="12700" cmpd="sng">
                      <a:noFill/>
                      <a:prstDash val="solid"/>
                    </a:lnBlToTr>
                    <a:solidFill>
                      <a:schemeClr val="accent3">
                        <a:alpha val="70000"/>
                      </a:schemeClr>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3902517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25536" y="610911"/>
            <a:ext cx="5920561" cy="11358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o-KR" altLang="en-US" sz="2700" dirty="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99958" y="769172"/>
            <a:ext cx="5870945" cy="819303"/>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l-GR" sz="1800" b="1" dirty="0">
                <a:solidFill>
                  <a:schemeClr val="bg1"/>
                </a:solidFill>
                <a:latin typeface="Corbel" pitchFamily="34" charset="0"/>
              </a:rPr>
              <a:t>Άξονας Β</a:t>
            </a:r>
            <a:r>
              <a:rPr lang="el-GR" sz="1800" b="1" dirty="0" smtClean="0">
                <a:solidFill>
                  <a:schemeClr val="bg1"/>
                </a:solidFill>
                <a:latin typeface="Corbel" pitchFamily="34" charset="0"/>
              </a:rPr>
              <a:t>: </a:t>
            </a:r>
            <a:r>
              <a:rPr lang="el-GR" sz="1800" b="1" dirty="0">
                <a:solidFill>
                  <a:schemeClr val="bg1"/>
                </a:solidFill>
                <a:latin typeface="Corbel" pitchFamily="34" charset="0"/>
              </a:rPr>
              <a:t>Αποτελεσματικότητα του εκπαιδευτικού </a:t>
            </a:r>
            <a:r>
              <a:rPr lang="el-GR" sz="1800" b="1" dirty="0" smtClean="0">
                <a:solidFill>
                  <a:schemeClr val="bg1"/>
                </a:solidFill>
                <a:latin typeface="Corbel" pitchFamily="34" charset="0"/>
              </a:rPr>
              <a:t> </a:t>
            </a:r>
            <a:r>
              <a:rPr lang="en-GB" sz="1800" b="1" dirty="0" smtClean="0">
                <a:solidFill>
                  <a:schemeClr val="bg1"/>
                </a:solidFill>
                <a:latin typeface="Corbel" pitchFamily="34" charset="0"/>
              </a:rPr>
              <a:t>        </a:t>
            </a:r>
            <a:r>
              <a:rPr lang="el-GR" sz="1800" b="1" dirty="0" smtClean="0">
                <a:solidFill>
                  <a:schemeClr val="bg1"/>
                </a:solidFill>
                <a:latin typeface="Corbel" pitchFamily="34" charset="0"/>
              </a:rPr>
              <a:t> υλικού </a:t>
            </a:r>
            <a:r>
              <a:rPr lang="el-GR" sz="1800" b="1" dirty="0">
                <a:solidFill>
                  <a:schemeClr val="bg1"/>
                </a:solidFill>
                <a:latin typeface="Corbel" pitchFamily="34" charset="0"/>
              </a:rPr>
              <a:t>ως προς την επίτευξη των μαθησιακών </a:t>
            </a:r>
            <a:r>
              <a:rPr lang="el-GR" sz="1800" b="1" dirty="0" smtClean="0">
                <a:solidFill>
                  <a:schemeClr val="bg1"/>
                </a:solidFill>
                <a:latin typeface="Corbel" pitchFamily="34" charset="0"/>
              </a:rPr>
              <a:t>    στόχων          (</a:t>
            </a:r>
            <a:r>
              <a:rPr lang="el-GR" sz="1800" b="1" dirty="0">
                <a:solidFill>
                  <a:schemeClr val="bg1"/>
                </a:solidFill>
                <a:latin typeface="Corbel" pitchFamily="34" charset="0"/>
              </a:rPr>
              <a:t>μάθηση, ανατροφοδότηση, αξιοποίηση του </a:t>
            </a:r>
            <a:r>
              <a:rPr lang="en-GB" sz="1800" b="1" dirty="0" smtClean="0">
                <a:solidFill>
                  <a:schemeClr val="bg1"/>
                </a:solidFill>
                <a:latin typeface="Corbel" pitchFamily="34" charset="0"/>
              </a:rPr>
              <a:t>                       </a:t>
            </a:r>
            <a:r>
              <a:rPr lang="el-GR" sz="1800" b="1" dirty="0" smtClean="0">
                <a:solidFill>
                  <a:schemeClr val="bg1"/>
                </a:solidFill>
                <a:latin typeface="Corbel" pitchFamily="34" charset="0"/>
              </a:rPr>
              <a:t>εκπαιδευτικού </a:t>
            </a:r>
            <a:r>
              <a:rPr lang="el-GR" sz="1800" b="1" dirty="0">
                <a:solidFill>
                  <a:schemeClr val="bg1"/>
                </a:solidFill>
                <a:latin typeface="Corbel" pitchFamily="34" charset="0"/>
              </a:rPr>
              <a:t>υλικού)</a:t>
            </a:r>
            <a:endParaRPr lang="en-GB" sz="18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Αποτελέσματα έρευνας (2/2)</a:t>
            </a:r>
            <a:endParaRPr lang="ko-KR" altLang="en-US" sz="4400" b="1" dirty="0">
              <a:solidFill>
                <a:schemeClr val="tx2"/>
              </a:solidFill>
              <a:latin typeface="Corbel" pitchFamily="34" charset="0"/>
            </a:endParaRPr>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25536" y="3426313"/>
            <a:ext cx="5531670"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Ανάλυση και επεξεργασία δεδομένων</a:t>
            </a:r>
            <a:endParaRPr lang="el-GR" altLang="ko-KR" sz="2000" b="1" dirty="0">
              <a:solidFill>
                <a:schemeClr val="bg1"/>
              </a:solidFill>
              <a:latin typeface="Corbel" pitchFamily="34" charset="0"/>
            </a:endParaRPr>
          </a:p>
        </p:txBody>
      </p:sp>
      <p:sp>
        <p:nvSpPr>
          <p:cNvPr id="17" name="Rounded Rectangle 5">
            <a:extLst>
              <a:ext uri="{FF2B5EF4-FFF2-40B4-BE49-F238E27FC236}">
                <a16:creationId xmlns="" xmlns:a16="http://schemas.microsoft.com/office/drawing/2014/main" id="{EB5EFD66-76BB-413F-AA96-3DBB9D53404F}"/>
              </a:ext>
            </a:extLst>
          </p:cNvPr>
          <p:cNvSpPr/>
          <p:nvPr/>
        </p:nvSpPr>
        <p:spPr>
          <a:xfrm flipH="1">
            <a:off x="8239590" y="2138440"/>
            <a:ext cx="391682" cy="323114"/>
          </a:xfrm>
          <a:custGeom>
            <a:avLst/>
            <a:gdLst>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217557" h="2654282">
                <a:moveTo>
                  <a:pt x="1384251" y="661544"/>
                </a:moveTo>
                <a:cubicBezTo>
                  <a:pt x="1489083" y="661544"/>
                  <a:pt x="1574067" y="746528"/>
                  <a:pt x="1574067" y="851360"/>
                </a:cubicBezTo>
                <a:cubicBezTo>
                  <a:pt x="1574067" y="956192"/>
                  <a:pt x="1489083" y="1041176"/>
                  <a:pt x="1384251" y="1041176"/>
                </a:cubicBezTo>
                <a:cubicBezTo>
                  <a:pt x="1279419" y="1041176"/>
                  <a:pt x="1194435" y="956192"/>
                  <a:pt x="1194435" y="851360"/>
                </a:cubicBezTo>
                <a:cubicBezTo>
                  <a:pt x="1194435" y="746528"/>
                  <a:pt x="1279419" y="661544"/>
                  <a:pt x="1384251" y="661544"/>
                </a:cubicBezTo>
                <a:close/>
                <a:moveTo>
                  <a:pt x="1993421" y="661544"/>
                </a:moveTo>
                <a:cubicBezTo>
                  <a:pt x="2098253" y="661544"/>
                  <a:pt x="2183237" y="746528"/>
                  <a:pt x="2183237" y="851360"/>
                </a:cubicBezTo>
                <a:cubicBezTo>
                  <a:pt x="2183237" y="956192"/>
                  <a:pt x="2098253" y="1041176"/>
                  <a:pt x="1993421" y="1041176"/>
                </a:cubicBezTo>
                <a:cubicBezTo>
                  <a:pt x="1888589" y="1041176"/>
                  <a:pt x="1803605" y="956192"/>
                  <a:pt x="1803605" y="851360"/>
                </a:cubicBezTo>
                <a:cubicBezTo>
                  <a:pt x="1803605" y="746528"/>
                  <a:pt x="1888589" y="661544"/>
                  <a:pt x="1993421" y="661544"/>
                </a:cubicBezTo>
                <a:close/>
                <a:moveTo>
                  <a:pt x="2602591" y="661544"/>
                </a:moveTo>
                <a:cubicBezTo>
                  <a:pt x="2707423" y="661544"/>
                  <a:pt x="2792407" y="746528"/>
                  <a:pt x="2792407" y="851360"/>
                </a:cubicBezTo>
                <a:cubicBezTo>
                  <a:pt x="2792407" y="956192"/>
                  <a:pt x="2707423" y="1041176"/>
                  <a:pt x="2602591" y="1041176"/>
                </a:cubicBezTo>
                <a:cubicBezTo>
                  <a:pt x="2497759" y="1041176"/>
                  <a:pt x="2412775" y="956192"/>
                  <a:pt x="2412775" y="851360"/>
                </a:cubicBezTo>
                <a:cubicBezTo>
                  <a:pt x="2412775" y="746528"/>
                  <a:pt x="2497759" y="661544"/>
                  <a:pt x="2602591" y="661544"/>
                </a:cubicBezTo>
                <a:close/>
                <a:moveTo>
                  <a:pt x="677114" y="569491"/>
                </a:moveTo>
                <a:lnTo>
                  <a:pt x="330916" y="569491"/>
                </a:lnTo>
                <a:cubicBezTo>
                  <a:pt x="148156" y="569491"/>
                  <a:pt x="0" y="717647"/>
                  <a:pt x="0" y="900407"/>
                </a:cubicBezTo>
                <a:lnTo>
                  <a:pt x="0" y="1952009"/>
                </a:lnTo>
                <a:cubicBezTo>
                  <a:pt x="0" y="2134769"/>
                  <a:pt x="148156" y="2282925"/>
                  <a:pt x="330916" y="2282925"/>
                </a:cubicBezTo>
                <a:lnTo>
                  <a:pt x="711670" y="2282925"/>
                </a:lnTo>
                <a:cubicBezTo>
                  <a:pt x="639726" y="2394386"/>
                  <a:pt x="647101" y="2475544"/>
                  <a:pt x="275077" y="2654282"/>
                </a:cubicBezTo>
                <a:cubicBezTo>
                  <a:pt x="900998" y="2583693"/>
                  <a:pt x="998412" y="2552618"/>
                  <a:pt x="1294529" y="2282925"/>
                </a:cubicBezTo>
                <a:lnTo>
                  <a:pt x="2117356" y="2282925"/>
                </a:lnTo>
                <a:cubicBezTo>
                  <a:pt x="2251554" y="2282925"/>
                  <a:pt x="2367095" y="2203043"/>
                  <a:pt x="2418395" y="2087951"/>
                </a:cubicBezTo>
                <a:cubicBezTo>
                  <a:pt x="2205538" y="2022975"/>
                  <a:pt x="2032941" y="1932583"/>
                  <a:pt x="1830857" y="1799347"/>
                </a:cubicBezTo>
                <a:lnTo>
                  <a:pt x="1008030" y="1799347"/>
                </a:lnTo>
                <a:cubicBezTo>
                  <a:pt x="825270" y="1799347"/>
                  <a:pt x="677114" y="1651191"/>
                  <a:pt x="677114" y="1468431"/>
                </a:cubicBezTo>
                <a:lnTo>
                  <a:pt x="677114" y="569491"/>
                </a:lnTo>
                <a:close/>
                <a:moveTo>
                  <a:pt x="2886641" y="0"/>
                </a:moveTo>
                <a:lnTo>
                  <a:pt x="1100201" y="0"/>
                </a:lnTo>
                <a:cubicBezTo>
                  <a:pt x="917441" y="0"/>
                  <a:pt x="769285" y="148156"/>
                  <a:pt x="769285" y="330916"/>
                </a:cubicBezTo>
                <a:lnTo>
                  <a:pt x="769285" y="1382518"/>
                </a:lnTo>
                <a:cubicBezTo>
                  <a:pt x="769285" y="1565278"/>
                  <a:pt x="917441" y="1713434"/>
                  <a:pt x="1100201" y="1713434"/>
                </a:cubicBezTo>
                <a:lnTo>
                  <a:pt x="1923028" y="1713434"/>
                </a:lnTo>
                <a:cubicBezTo>
                  <a:pt x="2301032" y="1962656"/>
                  <a:pt x="2453037" y="2007378"/>
                  <a:pt x="3078958" y="2077967"/>
                </a:cubicBezTo>
                <a:cubicBezTo>
                  <a:pt x="2713759" y="1878758"/>
                  <a:pt x="2673367" y="1899957"/>
                  <a:pt x="2505887" y="1713434"/>
                </a:cubicBezTo>
                <a:lnTo>
                  <a:pt x="2886641" y="1713434"/>
                </a:lnTo>
                <a:cubicBezTo>
                  <a:pt x="3069401" y="1713434"/>
                  <a:pt x="3217557" y="1565278"/>
                  <a:pt x="3217557" y="1382518"/>
                </a:cubicBezTo>
                <a:lnTo>
                  <a:pt x="3217557" y="330916"/>
                </a:lnTo>
                <a:cubicBezTo>
                  <a:pt x="3217557" y="148156"/>
                  <a:pt x="3069401" y="0"/>
                  <a:pt x="288664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dirty="0"/>
          </a:p>
        </p:txBody>
      </p:sp>
      <p:sp>
        <p:nvSpPr>
          <p:cNvPr id="19" name="TextBox 18">
            <a:extLst>
              <a:ext uri="{FF2B5EF4-FFF2-40B4-BE49-F238E27FC236}">
                <a16:creationId xmlns="" xmlns:a16="http://schemas.microsoft.com/office/drawing/2014/main" id="{EA368BA0-6B6A-4D9E-97A7-236FBCFBE916}"/>
              </a:ext>
            </a:extLst>
          </p:cNvPr>
          <p:cNvSpPr txBox="1"/>
          <p:nvPr/>
        </p:nvSpPr>
        <p:spPr>
          <a:xfrm>
            <a:off x="7573188" y="2883279"/>
            <a:ext cx="1673494" cy="1169551"/>
          </a:xfrm>
          <a:prstGeom prst="rect">
            <a:avLst/>
          </a:prstGeom>
          <a:noFill/>
        </p:spPr>
        <p:txBody>
          <a:bodyPr wrap="square" rtlCol="0">
            <a:spAutoFit/>
          </a:bodyPr>
          <a:lstStyle/>
          <a:p>
            <a:pPr algn="ctr"/>
            <a:r>
              <a:rPr lang="el-GR" altLang="ko-KR" sz="1400" b="1" dirty="0" smtClean="0">
                <a:solidFill>
                  <a:schemeClr val="bg1"/>
                </a:solidFill>
                <a:cs typeface="Arial" pitchFamily="34" charset="0"/>
              </a:rPr>
              <a:t>Φιλικό, ευχάριστο</a:t>
            </a:r>
          </a:p>
          <a:p>
            <a:pPr algn="ctr"/>
            <a:r>
              <a:rPr lang="el-GR" altLang="ko-KR" sz="1400" b="1" dirty="0" smtClean="0">
                <a:solidFill>
                  <a:schemeClr val="bg1"/>
                </a:solidFill>
                <a:cs typeface="Arial" pitchFamily="34" charset="0"/>
              </a:rPr>
              <a:t>Απλό περιβάλλον εργασίας</a:t>
            </a:r>
            <a:endParaRPr lang="ko-KR" altLang="en-US" sz="1400" b="1" dirty="0">
              <a:solidFill>
                <a:schemeClr val="bg1"/>
              </a:solidFill>
              <a:cs typeface="Arial" pitchFamily="34" charset="0"/>
            </a:endParaRPr>
          </a:p>
        </p:txBody>
      </p:sp>
      <p:sp>
        <p:nvSpPr>
          <p:cNvPr id="22" name="TextBox 21">
            <a:extLst>
              <a:ext uri="{FF2B5EF4-FFF2-40B4-BE49-F238E27FC236}">
                <a16:creationId xmlns="" xmlns:a16="http://schemas.microsoft.com/office/drawing/2014/main" id="{404F262E-D0D9-4A63-B604-1C00FEAD4239}"/>
              </a:ext>
            </a:extLst>
          </p:cNvPr>
          <p:cNvSpPr txBox="1"/>
          <p:nvPr/>
        </p:nvSpPr>
        <p:spPr>
          <a:xfrm>
            <a:off x="9900393" y="1862144"/>
            <a:ext cx="1445704" cy="1015663"/>
          </a:xfrm>
          <a:prstGeom prst="rect">
            <a:avLst/>
          </a:prstGeom>
          <a:noFill/>
        </p:spPr>
        <p:txBody>
          <a:bodyPr wrap="square" rtlCol="0" anchor="ctr">
            <a:spAutoFit/>
          </a:bodyPr>
          <a:lstStyle/>
          <a:p>
            <a:pPr algn="ctr"/>
            <a:r>
              <a:rPr lang="el-GR" altLang="ko-KR" sz="2000" b="1" dirty="0" smtClean="0">
                <a:solidFill>
                  <a:schemeClr val="bg1"/>
                </a:solidFill>
              </a:rPr>
              <a:t>Φιλικό, Ευχάριστο </a:t>
            </a:r>
            <a:endParaRPr lang="ko-KR" altLang="en-US" sz="2000" b="1" dirty="0">
              <a:solidFill>
                <a:schemeClr val="bg1"/>
              </a:solidFill>
            </a:endParaRPr>
          </a:p>
        </p:txBody>
      </p:sp>
      <p:graphicFrame>
        <p:nvGraphicFramePr>
          <p:cNvPr id="23" name="Table Placeholder 5">
            <a:extLst>
              <a:ext uri="{FF2B5EF4-FFF2-40B4-BE49-F238E27FC236}">
                <a16:creationId xmlns="" xmlns:a16="http://schemas.microsoft.com/office/drawing/2014/main" id="{60B1DD3C-CE0E-44C0-8FFA-45096E2983C6}"/>
              </a:ext>
            </a:extLst>
          </p:cNvPr>
          <p:cNvGraphicFramePr>
            <a:graphicFrameLocks noChangeAspect="1"/>
          </p:cNvGraphicFramePr>
          <p:nvPr>
            <p:extLst>
              <p:ext uri="{D42A27DB-BD31-4B8C-83A1-F6EECF244321}">
                <p14:modId xmlns:p14="http://schemas.microsoft.com/office/powerpoint/2010/main" val="1643052490"/>
              </p:ext>
            </p:extLst>
          </p:nvPr>
        </p:nvGraphicFramePr>
        <p:xfrm>
          <a:off x="5425536" y="2192005"/>
          <a:ext cx="2053787" cy="3435072"/>
        </p:xfrm>
        <a:graphic>
          <a:graphicData uri="http://schemas.openxmlformats.org/drawingml/2006/table">
            <a:tbl>
              <a:tblPr firstRow="1" bandRow="1">
                <a:effectLst/>
                <a:tableStyleId>{5FD0F851-EC5A-4D38-B0AD-8093EC10F338}</a:tableStyleId>
              </a:tblPr>
              <a:tblGrid>
                <a:gridCol w="2053787">
                  <a:extLst>
                    <a:ext uri="{9D8B030D-6E8A-4147-A177-3AD203B41FA5}">
                      <a16:colId xmlns="" xmlns:a16="http://schemas.microsoft.com/office/drawing/2014/main" val="20000"/>
                    </a:ext>
                  </a:extLst>
                </a:gridCol>
              </a:tblGrid>
              <a:tr h="472108">
                <a:tc>
                  <a:txBody>
                    <a:bodyPr/>
                    <a:lstStyle/>
                    <a:p>
                      <a:pPr algn="ctr"/>
                      <a:r>
                        <a:rPr lang="el-GR" sz="1600" b="1" spc="0" dirty="0" smtClean="0">
                          <a:solidFill>
                            <a:schemeClr val="bg1"/>
                          </a:solidFill>
                          <a:latin typeface="Corbel" pitchFamily="34" charset="0"/>
                        </a:rPr>
                        <a:t>Μάθηση</a:t>
                      </a:r>
                      <a:endParaRPr lang="en-JM" sz="1600" b="1" spc="0" dirty="0">
                        <a:solidFill>
                          <a:schemeClr val="bg1"/>
                        </a:solidFill>
                        <a:latin typeface="Corbel" pitchFamily="34" charset="0"/>
                      </a:endParaRPr>
                    </a:p>
                  </a:txBody>
                  <a:tcPr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 xmlns:a16="http://schemas.microsoft.com/office/drawing/2014/main" val="10000"/>
                  </a:ext>
                </a:extLst>
              </a:tr>
              <a:tr h="2962964">
                <a:tc>
                  <a:txBody>
                    <a:bodyPr/>
                    <a:lstStyle/>
                    <a:p>
                      <a:pPr marL="171450" indent="-171450" algn="just">
                        <a:buFont typeface="Arial" pitchFamily="34" charset="0"/>
                        <a:buChar char="•"/>
                      </a:pPr>
                      <a:r>
                        <a:rPr lang="el-GR" altLang="ko-KR" sz="1600" b="1" i="1" baseline="0" dirty="0" smtClean="0">
                          <a:solidFill>
                            <a:schemeClr val="bg1"/>
                          </a:solidFill>
                          <a:latin typeface="Corbel" pitchFamily="34" charset="0"/>
                          <a:cs typeface="Arial" pitchFamily="34" charset="0"/>
                        </a:rPr>
                        <a:t>Οι δραστηριότητες βοηθούν</a:t>
                      </a:r>
                    </a:p>
                    <a:p>
                      <a:pPr marL="171450" marR="0" indent="-171450" algn="just" defTabSz="914400" rtl="0" eaLnBrk="1" fontAlgn="auto" latinLnBrk="0" hangingPunct="1">
                        <a:lnSpc>
                          <a:spcPct val="100000"/>
                        </a:lnSpc>
                        <a:spcBef>
                          <a:spcPts val="0"/>
                        </a:spcBef>
                        <a:spcAft>
                          <a:spcPts val="0"/>
                        </a:spcAft>
                        <a:buClrTx/>
                        <a:buSzTx/>
                        <a:buFont typeface="Arial" pitchFamily="34" charset="0"/>
                        <a:buChar char="•"/>
                        <a:tabLst/>
                        <a:defRPr/>
                      </a:pPr>
                      <a:r>
                        <a:rPr lang="el-GR" sz="1600" b="1" i="1" kern="1200" baseline="0" dirty="0" smtClean="0">
                          <a:solidFill>
                            <a:schemeClr val="bg1"/>
                          </a:solidFill>
                          <a:latin typeface="Corbel" pitchFamily="34" charset="0"/>
                          <a:ea typeface="+mn-ea"/>
                          <a:cs typeface="Arial" pitchFamily="34" charset="0"/>
                        </a:rPr>
                        <a:t>Οι δραστηριότητες είναι αρκετές.</a:t>
                      </a:r>
                      <a:endParaRPr lang="en-GB" sz="1600" b="1" i="1" kern="1200" baseline="0" dirty="0" smtClean="0">
                        <a:solidFill>
                          <a:schemeClr val="bg1"/>
                        </a:solidFill>
                        <a:latin typeface="Corbel" pitchFamily="34" charset="0"/>
                        <a:ea typeface="+mn-ea"/>
                        <a:cs typeface="Arial" pitchFamily="34" charset="0"/>
                      </a:endParaRPr>
                    </a:p>
                    <a:p>
                      <a:pPr marL="171450" indent="-171450" algn="just">
                        <a:buFont typeface="Arial" pitchFamily="34" charset="0"/>
                        <a:buChar char="•"/>
                      </a:pPr>
                      <a:r>
                        <a:rPr lang="el-GR" sz="1600" b="1" i="1" kern="1200" baseline="0" dirty="0" smtClean="0">
                          <a:solidFill>
                            <a:schemeClr val="bg1"/>
                          </a:solidFill>
                          <a:latin typeface="Corbel" pitchFamily="34" charset="0"/>
                          <a:ea typeface="+mn-ea"/>
                          <a:cs typeface="Arial" pitchFamily="34" charset="0"/>
                        </a:rPr>
                        <a:t>καλύπτουν σε όλα τα επίπεδα τις απαιτήσεις της ενότητας</a:t>
                      </a:r>
                      <a:endParaRPr lang="el-GR" altLang="ko-KR" sz="1600" b="1" i="1" kern="1200" baseline="0" dirty="0" smtClean="0">
                        <a:solidFill>
                          <a:schemeClr val="bg1"/>
                        </a:solidFill>
                        <a:latin typeface="Corbel" pitchFamily="34" charset="0"/>
                        <a:ea typeface="+mn-ea"/>
                        <a:cs typeface="Arial" pitchFamily="34" charset="0"/>
                      </a:endParaRPr>
                    </a:p>
                    <a:p>
                      <a:pPr marL="171450" indent="-171450" algn="ctr">
                        <a:buFont typeface="Arial" pitchFamily="34" charset="0"/>
                        <a:buChar char="•"/>
                      </a:pPr>
                      <a:endParaRPr lang="en-US" altLang="ko-KR" sz="1600" b="1" i="1" baseline="0" dirty="0">
                        <a:solidFill>
                          <a:schemeClr val="bg1"/>
                        </a:solidFill>
                        <a:latin typeface="Corbel" pitchFamily="34" charset="0"/>
                        <a:cs typeface="Arial" pitchFamily="34" charset="0"/>
                      </a:endParaRPr>
                    </a:p>
                  </a:txBody>
                  <a:tcPr anchor="ctr">
                    <a:lnL>
                      <a:noFill/>
                    </a:lnL>
                    <a:lnR>
                      <a:noFill/>
                    </a:lnR>
                    <a:lnT w="12700" cmpd="sng">
                      <a:noFill/>
                    </a:lnT>
                    <a:lnB>
                      <a:noFill/>
                    </a:lnB>
                    <a:lnTlToBr w="12700" cmpd="sng">
                      <a:noFill/>
                      <a:prstDash val="solid"/>
                    </a:lnTlToBr>
                    <a:lnBlToTr w="12700" cmpd="sng">
                      <a:noFill/>
                      <a:prstDash val="solid"/>
                    </a:lnBlToTr>
                    <a:solidFill>
                      <a:schemeClr val="accent1">
                        <a:alpha val="70000"/>
                      </a:schemeClr>
                    </a:solidFill>
                  </a:tcPr>
                </a:tc>
                <a:extLst>
                  <a:ext uri="{0D108BD9-81ED-4DB2-BD59-A6C34878D82A}">
                    <a16:rowId xmlns="" xmlns:a16="http://schemas.microsoft.com/office/drawing/2014/main" val="10002"/>
                  </a:ext>
                </a:extLst>
              </a:tr>
            </a:tbl>
          </a:graphicData>
        </a:graphic>
      </p:graphicFrame>
      <p:graphicFrame>
        <p:nvGraphicFramePr>
          <p:cNvPr id="24" name="Table Placeholder 5">
            <a:extLst>
              <a:ext uri="{FF2B5EF4-FFF2-40B4-BE49-F238E27FC236}">
                <a16:creationId xmlns="" xmlns:a16="http://schemas.microsoft.com/office/drawing/2014/main" id="{F7F64FC2-62E6-4711-8C30-29EAA10BDE89}"/>
              </a:ext>
            </a:extLst>
          </p:cNvPr>
          <p:cNvGraphicFramePr>
            <a:graphicFrameLocks/>
          </p:cNvGraphicFramePr>
          <p:nvPr>
            <p:extLst>
              <p:ext uri="{D42A27DB-BD31-4B8C-83A1-F6EECF244321}">
                <p14:modId xmlns:p14="http://schemas.microsoft.com/office/powerpoint/2010/main" val="3489355213"/>
              </p:ext>
            </p:extLst>
          </p:nvPr>
        </p:nvGraphicFramePr>
        <p:xfrm>
          <a:off x="7675881" y="2187851"/>
          <a:ext cx="1910782" cy="3469884"/>
        </p:xfrm>
        <a:graphic>
          <a:graphicData uri="http://schemas.openxmlformats.org/drawingml/2006/table">
            <a:tbl>
              <a:tblPr firstRow="1" bandRow="1">
                <a:effectLst/>
                <a:tableStyleId>{5FD0F851-EC5A-4D38-B0AD-8093EC10F338}</a:tableStyleId>
              </a:tblPr>
              <a:tblGrid>
                <a:gridCol w="1910782">
                  <a:extLst>
                    <a:ext uri="{9D8B030D-6E8A-4147-A177-3AD203B41FA5}">
                      <a16:colId xmlns="" xmlns:a16="http://schemas.microsoft.com/office/drawing/2014/main" val="20000"/>
                    </a:ext>
                  </a:extLst>
                </a:gridCol>
              </a:tblGrid>
              <a:tr h="452364">
                <a:tc>
                  <a:txBody>
                    <a:bodyPr/>
                    <a:lstStyle/>
                    <a:p>
                      <a:pPr algn="ctr"/>
                      <a:r>
                        <a:rPr lang="el-GR" sz="1600" b="1" spc="0" dirty="0" smtClean="0">
                          <a:solidFill>
                            <a:schemeClr val="bg1"/>
                          </a:solidFill>
                          <a:latin typeface="Corbel" pitchFamily="34" charset="0"/>
                        </a:rPr>
                        <a:t>Ανατροφοδότηση</a:t>
                      </a:r>
                      <a:endParaRPr lang="en-JM" sz="1600" b="1" spc="0" dirty="0">
                        <a:solidFill>
                          <a:schemeClr val="bg1"/>
                        </a:solidFill>
                        <a:latin typeface="Corbel" pitchFamily="34" charset="0"/>
                      </a:endParaRPr>
                    </a:p>
                  </a:txBody>
                  <a:tcPr anchor="ctr">
                    <a:lnL>
                      <a:noFill/>
                    </a:lnL>
                    <a:lnR>
                      <a:noFill/>
                    </a:lnR>
                    <a:lnT w="12700" cmpd="sng">
                      <a:noFill/>
                    </a:lnT>
                    <a:lnB w="12700" cmpd="sng">
                      <a:noFill/>
                    </a:lnB>
                    <a:lnTlToBr w="12700" cmpd="sng">
                      <a:noFill/>
                      <a:prstDash val="solid"/>
                    </a:lnTlToBr>
                    <a:lnBlToTr w="12700" cmpd="sng">
                      <a:noFill/>
                      <a:prstDash val="solid"/>
                    </a:lnBlToTr>
                    <a:solidFill>
                      <a:schemeClr val="accent6"/>
                    </a:solidFill>
                  </a:tcPr>
                </a:tc>
                <a:extLst>
                  <a:ext uri="{0D108BD9-81ED-4DB2-BD59-A6C34878D82A}">
                    <a16:rowId xmlns="" xmlns:a16="http://schemas.microsoft.com/office/drawing/2014/main" val="10000"/>
                  </a:ext>
                </a:extLst>
              </a:tr>
              <a:tr h="1277816">
                <a:tc>
                  <a:txBody>
                    <a:bodyPr/>
                    <a:lstStyle/>
                    <a:p>
                      <a:pPr marL="171450" indent="-171450" algn="ctr">
                        <a:buFont typeface="Arial" pitchFamily="34" charset="0"/>
                        <a:buChar char="•"/>
                      </a:pPr>
                      <a:r>
                        <a:rPr lang="el-GR" sz="1600" b="1" i="1" kern="1200" baseline="0" dirty="0" smtClean="0">
                          <a:solidFill>
                            <a:schemeClr val="bg1"/>
                          </a:solidFill>
                          <a:latin typeface="Corbel" pitchFamily="34" charset="0"/>
                          <a:ea typeface="+mn-ea"/>
                          <a:cs typeface="Arial" pitchFamily="34" charset="0"/>
                        </a:rPr>
                        <a:t>Η υπόδειξη των σωστών απαντήσεων </a:t>
                      </a:r>
                    </a:p>
                    <a:p>
                      <a:pPr marL="171450" indent="-171450" algn="ctr">
                        <a:buFont typeface="Arial" pitchFamily="34" charset="0"/>
                        <a:buChar char="•"/>
                      </a:pPr>
                      <a:r>
                        <a:rPr lang="el-GR" sz="1600" b="1" i="1" kern="1200" baseline="0" dirty="0" smtClean="0">
                          <a:solidFill>
                            <a:schemeClr val="bg1"/>
                          </a:solidFill>
                          <a:latin typeface="Corbel" pitchFamily="34" charset="0"/>
                          <a:ea typeface="+mn-ea"/>
                          <a:cs typeface="Arial" pitchFamily="34" charset="0"/>
                        </a:rPr>
                        <a:t>Ως μόνη προσθήκη θα πρότεινα την ανατροφοδότηση των μαθητών μετά την αποστολή των δραστηριοτήτων 1,2,3</a:t>
                      </a:r>
                      <a:endParaRPr lang="en-US" altLang="ko-KR" sz="1600" b="1" i="1" kern="1200" baseline="0" dirty="0">
                        <a:solidFill>
                          <a:schemeClr val="bg1"/>
                        </a:solidFill>
                        <a:latin typeface="Corbel" pitchFamily="34" charset="0"/>
                        <a:ea typeface="+mn-ea"/>
                        <a:cs typeface="Arial" pitchFamily="34" charset="0"/>
                      </a:endParaRPr>
                    </a:p>
                  </a:txBody>
                  <a:tcPr anchor="ctr">
                    <a:lnL>
                      <a:noFill/>
                    </a:lnL>
                    <a:lnR>
                      <a:noFill/>
                    </a:lnR>
                    <a:lnT w="12700" cmpd="sng">
                      <a:noFill/>
                    </a:lnT>
                    <a:lnB>
                      <a:noFill/>
                    </a:lnB>
                    <a:lnTlToBr w="12700" cmpd="sng">
                      <a:noFill/>
                      <a:prstDash val="solid"/>
                    </a:lnTlToBr>
                    <a:lnBlToTr w="12700" cmpd="sng">
                      <a:noFill/>
                      <a:prstDash val="solid"/>
                    </a:lnBlToTr>
                    <a:solidFill>
                      <a:schemeClr val="accent6">
                        <a:alpha val="70000"/>
                      </a:schemeClr>
                    </a:solidFill>
                  </a:tcPr>
                </a:tc>
                <a:extLst>
                  <a:ext uri="{0D108BD9-81ED-4DB2-BD59-A6C34878D82A}">
                    <a16:rowId xmlns="" xmlns:a16="http://schemas.microsoft.com/office/drawing/2014/main" val="10002"/>
                  </a:ext>
                </a:extLst>
              </a:tr>
            </a:tbl>
          </a:graphicData>
        </a:graphic>
      </p:graphicFrame>
      <p:graphicFrame>
        <p:nvGraphicFramePr>
          <p:cNvPr id="25" name="Table Placeholder 5">
            <a:extLst>
              <a:ext uri="{FF2B5EF4-FFF2-40B4-BE49-F238E27FC236}">
                <a16:creationId xmlns="" xmlns:a16="http://schemas.microsoft.com/office/drawing/2014/main" id="{D7E3F8A2-BEE7-485E-B80C-79DCCF961F98}"/>
              </a:ext>
            </a:extLst>
          </p:cNvPr>
          <p:cNvGraphicFramePr>
            <a:graphicFrameLocks/>
          </p:cNvGraphicFramePr>
          <p:nvPr>
            <p:extLst>
              <p:ext uri="{D42A27DB-BD31-4B8C-83A1-F6EECF244321}">
                <p14:modId xmlns:p14="http://schemas.microsoft.com/office/powerpoint/2010/main" val="2303186966"/>
              </p:ext>
            </p:extLst>
          </p:nvPr>
        </p:nvGraphicFramePr>
        <p:xfrm>
          <a:off x="9812214" y="2203938"/>
          <a:ext cx="1863971" cy="4328160"/>
        </p:xfrm>
        <a:graphic>
          <a:graphicData uri="http://schemas.openxmlformats.org/drawingml/2006/table">
            <a:tbl>
              <a:tblPr firstRow="1" bandRow="1">
                <a:effectLst/>
                <a:tableStyleId>{5FD0F851-EC5A-4D38-B0AD-8093EC10F338}</a:tableStyleId>
              </a:tblPr>
              <a:tblGrid>
                <a:gridCol w="1863971">
                  <a:extLst>
                    <a:ext uri="{9D8B030D-6E8A-4147-A177-3AD203B41FA5}">
                      <a16:colId xmlns="" xmlns:a16="http://schemas.microsoft.com/office/drawing/2014/main" val="20000"/>
                    </a:ext>
                  </a:extLst>
                </a:gridCol>
              </a:tblGrid>
              <a:tr h="459523">
                <a:tc>
                  <a:txBody>
                    <a:bodyPr/>
                    <a:lstStyle/>
                    <a:p>
                      <a:pPr algn="ctr"/>
                      <a:r>
                        <a:rPr lang="el-GR" sz="1600" b="1" kern="1200" spc="0" dirty="0" smtClean="0">
                          <a:solidFill>
                            <a:schemeClr val="bg1"/>
                          </a:solidFill>
                          <a:latin typeface="Corbel" pitchFamily="34" charset="0"/>
                          <a:ea typeface="+mn-ea"/>
                          <a:cs typeface="+mn-cs"/>
                        </a:rPr>
                        <a:t>Αξιοποίηση του εκπαιδευτικού υλικού</a:t>
                      </a:r>
                      <a:endParaRPr lang="en-JM" sz="1600" b="1" kern="1200" spc="0" dirty="0">
                        <a:solidFill>
                          <a:schemeClr val="bg1"/>
                        </a:solidFill>
                        <a:latin typeface="Corbel" pitchFamily="34" charset="0"/>
                        <a:ea typeface="+mn-ea"/>
                        <a:cs typeface="+mn-cs"/>
                      </a:endParaRPr>
                    </a:p>
                  </a:txBody>
                  <a:tcPr anchor="ctr">
                    <a:lnL>
                      <a:noFill/>
                    </a:lnL>
                    <a:lnR>
                      <a:noFill/>
                    </a:lnR>
                    <a:lnT w="12700" cmpd="sng">
                      <a:noFill/>
                    </a:lnT>
                    <a:lnB w="12700" cmpd="sng">
                      <a:noFill/>
                    </a:lnB>
                    <a:lnTlToBr w="12700" cmpd="sng">
                      <a:noFill/>
                      <a:prstDash val="solid"/>
                    </a:lnTlToBr>
                    <a:lnBlToTr w="12700" cmpd="sng">
                      <a:noFill/>
                      <a:prstDash val="solid"/>
                    </a:lnBlToTr>
                    <a:solidFill>
                      <a:schemeClr val="accent3"/>
                    </a:solidFill>
                  </a:tcPr>
                </a:tc>
                <a:extLst>
                  <a:ext uri="{0D108BD9-81ED-4DB2-BD59-A6C34878D82A}">
                    <a16:rowId xmlns="" xmlns:a16="http://schemas.microsoft.com/office/drawing/2014/main" val="10000"/>
                  </a:ext>
                </a:extLst>
              </a:tr>
              <a:tr h="1240324">
                <a:tc>
                  <a:txBody>
                    <a:bodyPr/>
                    <a:lstStyle/>
                    <a:p>
                      <a:pPr marL="285750" indent="-285750" algn="ctr">
                        <a:buFont typeface="Arial" pitchFamily="34" charset="0"/>
                        <a:buChar char="•"/>
                      </a:pPr>
                      <a:r>
                        <a:rPr lang="el-GR" sz="1600" b="1" i="1" kern="1200" baseline="0" dirty="0" smtClean="0">
                          <a:solidFill>
                            <a:schemeClr val="bg1"/>
                          </a:solidFill>
                          <a:latin typeface="Corbel" pitchFamily="34" charset="0"/>
                          <a:ea typeface="+mn-ea"/>
                          <a:cs typeface="Arial" pitchFamily="34" charset="0"/>
                        </a:rPr>
                        <a:t>μπορεί να αξιοποιηθεί στο πλαίσιο του μαθήματος</a:t>
                      </a:r>
                    </a:p>
                    <a:p>
                      <a:pPr marL="285750" indent="-285750" algn="ctr">
                        <a:buFont typeface="Arial" pitchFamily="34" charset="0"/>
                        <a:buChar char="•"/>
                      </a:pPr>
                      <a:r>
                        <a:rPr lang="el-GR" sz="1600" b="1" i="1" kern="1200" baseline="0" dirty="0" smtClean="0">
                          <a:solidFill>
                            <a:schemeClr val="bg1"/>
                          </a:solidFill>
                          <a:latin typeface="Corbel" pitchFamily="34" charset="0"/>
                          <a:ea typeface="+mn-ea"/>
                          <a:cs typeface="Arial" pitchFamily="34" charset="0"/>
                        </a:rPr>
                        <a:t>μια πολύ καλή προσέγγιση της ενότητας</a:t>
                      </a:r>
                    </a:p>
                    <a:p>
                      <a:pPr marL="285750" marR="0" indent="-285750" algn="ctr" defTabSz="914400" rtl="0" eaLnBrk="1" fontAlgn="auto" latinLnBrk="0" hangingPunct="1">
                        <a:lnSpc>
                          <a:spcPct val="100000"/>
                        </a:lnSpc>
                        <a:spcBef>
                          <a:spcPts val="0"/>
                        </a:spcBef>
                        <a:spcAft>
                          <a:spcPts val="0"/>
                        </a:spcAft>
                        <a:buClrTx/>
                        <a:buSzTx/>
                        <a:buFont typeface="Arial" pitchFamily="34" charset="0"/>
                        <a:buChar char="•"/>
                        <a:tabLst/>
                        <a:defRPr/>
                      </a:pPr>
                      <a:r>
                        <a:rPr lang="el-GR" sz="1600" b="1" i="1" kern="1200" baseline="0" dirty="0" smtClean="0">
                          <a:solidFill>
                            <a:schemeClr val="bg1"/>
                          </a:solidFill>
                          <a:latin typeface="Corbel" pitchFamily="34" charset="0"/>
                          <a:ea typeface="+mn-ea"/>
                          <a:cs typeface="Arial" pitchFamily="34" charset="0"/>
                        </a:rPr>
                        <a:t>Μάθημα ΑΕΠΠ της Γ τάξης του Γενικού Λυκείου.</a:t>
                      </a:r>
                      <a:endParaRPr lang="en-GB" sz="1600" b="1" i="1" kern="1200" baseline="0" dirty="0" smtClean="0">
                        <a:solidFill>
                          <a:schemeClr val="bg1"/>
                        </a:solidFill>
                        <a:latin typeface="Corbel" pitchFamily="34" charset="0"/>
                        <a:ea typeface="+mn-ea"/>
                        <a:cs typeface="Arial" pitchFamily="34" charset="0"/>
                      </a:endParaRPr>
                    </a:p>
                    <a:p>
                      <a:pPr marL="285750" indent="-285750" algn="ctr">
                        <a:buFont typeface="Arial" pitchFamily="34" charset="0"/>
                        <a:buChar char="•"/>
                      </a:pPr>
                      <a:r>
                        <a:rPr lang="el-GR" sz="1600" b="1" i="1" kern="1200" baseline="0" dirty="0" smtClean="0">
                          <a:solidFill>
                            <a:schemeClr val="bg1"/>
                          </a:solidFill>
                          <a:latin typeface="Corbel" pitchFamily="34" charset="0"/>
                          <a:ea typeface="+mn-ea"/>
                          <a:cs typeface="Arial" pitchFamily="34" charset="0"/>
                        </a:rPr>
                        <a:t>και άλλες ενότητες του βιβλίου</a:t>
                      </a:r>
                      <a:endParaRPr lang="en-US" altLang="ko-KR" sz="1600" b="1" i="1" kern="1200" baseline="0" dirty="0">
                        <a:solidFill>
                          <a:schemeClr val="bg1"/>
                        </a:solidFill>
                        <a:latin typeface="Corbel" pitchFamily="34" charset="0"/>
                        <a:ea typeface="+mn-ea"/>
                        <a:cs typeface="Arial" pitchFamily="34" charset="0"/>
                      </a:endParaRPr>
                    </a:p>
                  </a:txBody>
                  <a:tcPr anchor="ctr">
                    <a:lnL>
                      <a:noFill/>
                    </a:lnL>
                    <a:lnR>
                      <a:noFill/>
                    </a:lnR>
                    <a:lnT w="12700" cmpd="sng">
                      <a:noFill/>
                    </a:lnT>
                    <a:lnB>
                      <a:noFill/>
                    </a:lnB>
                    <a:lnTlToBr w="12700" cmpd="sng">
                      <a:noFill/>
                      <a:prstDash val="solid"/>
                    </a:lnTlToBr>
                    <a:lnBlToTr w="12700" cmpd="sng">
                      <a:noFill/>
                      <a:prstDash val="solid"/>
                    </a:lnBlToTr>
                    <a:solidFill>
                      <a:schemeClr val="accent3">
                        <a:alpha val="70000"/>
                      </a:schemeClr>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7259687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75150" y="704794"/>
            <a:ext cx="5920561"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o-KR" altLang="en-US" sz="2700" dirty="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74462" y="808892"/>
            <a:ext cx="5870945" cy="575317"/>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sz="2000" b="1" dirty="0">
                <a:solidFill>
                  <a:schemeClr val="bg1"/>
                </a:solidFill>
                <a:latin typeface="Corbel" pitchFamily="34" charset="0"/>
              </a:rPr>
              <a:t>Οι εκπαιδευτικοί που έλαβαν μέρος στην έρευνα </a:t>
            </a:r>
            <a:r>
              <a:rPr lang="el-GR" sz="2000" b="1" dirty="0" smtClean="0">
                <a:solidFill>
                  <a:schemeClr val="bg1"/>
                </a:solidFill>
                <a:latin typeface="Corbel" pitchFamily="34" charset="0"/>
              </a:rPr>
              <a:t>  θεωρούν </a:t>
            </a:r>
            <a:r>
              <a:rPr lang="el-GR" sz="2000" b="1" dirty="0">
                <a:solidFill>
                  <a:schemeClr val="bg1"/>
                </a:solidFill>
                <a:latin typeface="Corbel" pitchFamily="34" charset="0"/>
              </a:rPr>
              <a:t>ότι </a:t>
            </a:r>
            <a:r>
              <a:rPr lang="el-GR" sz="2000" b="1" dirty="0" smtClean="0">
                <a:solidFill>
                  <a:schemeClr val="bg1"/>
                </a:solidFill>
                <a:latin typeface="Corbel" pitchFamily="34" charset="0"/>
              </a:rPr>
              <a:t> το εκπαιδευτικό υλικό :</a:t>
            </a:r>
            <a:endParaRPr lang="en-GB" sz="20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Συμπεράσματα (1/3)</a:t>
            </a:r>
            <a:endParaRPr lang="ko-KR" altLang="en-US" sz="4400" b="1" dirty="0">
              <a:solidFill>
                <a:schemeClr val="tx2"/>
              </a:solidFill>
              <a:latin typeface="Corbel" pitchFamily="34" charset="0"/>
            </a:endParaRPr>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375920" y="3422265"/>
            <a:ext cx="6019791"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600"/>
              </a:spcBef>
              <a:spcAft>
                <a:spcPts val="600"/>
              </a:spcAft>
              <a:buClr>
                <a:schemeClr val="accent1"/>
              </a:buClr>
              <a:buBlip>
                <a:blip r:embed="rId2"/>
              </a:buBlip>
            </a:pPr>
            <a:r>
              <a:rPr lang="el-GR" sz="2000" b="1" dirty="0">
                <a:latin typeface="Corbel" pitchFamily="34" charset="0"/>
              </a:rPr>
              <a:t>ε</a:t>
            </a:r>
            <a:r>
              <a:rPr lang="el-GR" sz="2000" b="1" dirty="0" smtClean="0">
                <a:latin typeface="Corbel" pitchFamily="34" charset="0"/>
              </a:rPr>
              <a:t>ξυπηρετεί τους εκπαιδευτικούς στόχους που</a:t>
            </a:r>
            <a:r>
              <a:rPr lang="en-GB" sz="2000" b="1" dirty="0" smtClean="0">
                <a:latin typeface="Corbel" pitchFamily="34" charset="0"/>
              </a:rPr>
              <a:t>    </a:t>
            </a:r>
            <a:r>
              <a:rPr lang="el-GR" sz="2000" b="1" dirty="0" smtClean="0">
                <a:latin typeface="Corbel" pitchFamily="34" charset="0"/>
              </a:rPr>
              <a:t> </a:t>
            </a:r>
            <a:r>
              <a:rPr lang="en-GB" sz="2000" b="1" dirty="0" smtClean="0">
                <a:latin typeface="Corbel" pitchFamily="34" charset="0"/>
              </a:rPr>
              <a:t> </a:t>
            </a:r>
            <a:r>
              <a:rPr lang="el-GR" sz="2000" b="1" dirty="0" smtClean="0">
                <a:latin typeface="Corbel" pitchFamily="34" charset="0"/>
              </a:rPr>
              <a:t>έχει  θέσει το ΙΕΠ </a:t>
            </a:r>
          </a:p>
          <a:p>
            <a:pPr algn="just">
              <a:spcBef>
                <a:spcPts val="600"/>
              </a:spcBef>
              <a:spcAft>
                <a:spcPts val="600"/>
              </a:spcAft>
              <a:buClr>
                <a:schemeClr val="accent1"/>
              </a:buClr>
              <a:buBlip>
                <a:blip r:embed="rId2"/>
              </a:buBlip>
            </a:pPr>
            <a:r>
              <a:rPr lang="el-GR" sz="2000" b="1" dirty="0">
                <a:latin typeface="Corbel" pitchFamily="34" charset="0"/>
              </a:rPr>
              <a:t>η</a:t>
            </a:r>
            <a:r>
              <a:rPr lang="el-GR" sz="2000" b="1" dirty="0" smtClean="0">
                <a:latin typeface="Corbel" pitchFamily="34" charset="0"/>
              </a:rPr>
              <a:t> </a:t>
            </a:r>
            <a:r>
              <a:rPr lang="el-GR" sz="2000" b="1" dirty="0">
                <a:latin typeface="Corbel" pitchFamily="34" charset="0"/>
              </a:rPr>
              <a:t>δομή του </a:t>
            </a:r>
            <a:r>
              <a:rPr lang="el-GR" sz="2000" b="1" dirty="0" smtClean="0">
                <a:latin typeface="Corbel" pitchFamily="34" charset="0"/>
              </a:rPr>
              <a:t>συμβαδίζει </a:t>
            </a:r>
            <a:r>
              <a:rPr lang="el-GR" sz="2000" b="1" dirty="0">
                <a:latin typeface="Corbel" pitchFamily="34" charset="0"/>
              </a:rPr>
              <a:t>με τη δομή που υπάρχει </a:t>
            </a:r>
            <a:r>
              <a:rPr lang="en-GB" sz="2000" b="1" dirty="0" smtClean="0">
                <a:latin typeface="Corbel" pitchFamily="34" charset="0"/>
              </a:rPr>
              <a:t> </a:t>
            </a:r>
            <a:r>
              <a:rPr lang="el-GR" sz="2000" b="1" dirty="0" smtClean="0">
                <a:latin typeface="Corbel" pitchFamily="34" charset="0"/>
              </a:rPr>
              <a:t>στο </a:t>
            </a:r>
            <a:r>
              <a:rPr lang="el-GR" sz="2000" b="1" dirty="0">
                <a:latin typeface="Corbel" pitchFamily="34" charset="0"/>
              </a:rPr>
              <a:t>σχολικό </a:t>
            </a:r>
            <a:r>
              <a:rPr lang="el-GR" sz="2000" b="1" dirty="0" smtClean="0">
                <a:latin typeface="Corbel" pitchFamily="34" charset="0"/>
              </a:rPr>
              <a:t>εγχειρίδιο</a:t>
            </a:r>
          </a:p>
          <a:p>
            <a:pPr algn="just">
              <a:spcBef>
                <a:spcPts val="600"/>
              </a:spcBef>
              <a:spcAft>
                <a:spcPts val="600"/>
              </a:spcAft>
              <a:buClr>
                <a:schemeClr val="accent1"/>
              </a:buClr>
              <a:buBlip>
                <a:blip r:embed="rId2"/>
              </a:buBlip>
            </a:pPr>
            <a:r>
              <a:rPr lang="el-GR" sz="2000" b="1" dirty="0" smtClean="0">
                <a:latin typeface="Corbel" pitchFamily="34" charset="0"/>
              </a:rPr>
              <a:t>συμβάλλει </a:t>
            </a:r>
            <a:r>
              <a:rPr lang="el-GR" sz="2000" b="1" dirty="0">
                <a:latin typeface="Corbel" pitchFamily="34" charset="0"/>
              </a:rPr>
              <a:t>στην αποτελεσματικότερη εκμάθηση </a:t>
            </a:r>
            <a:r>
              <a:rPr lang="el-GR" sz="2000" b="1" dirty="0" smtClean="0">
                <a:latin typeface="Corbel" pitchFamily="34" charset="0"/>
              </a:rPr>
              <a:t>     του </a:t>
            </a:r>
            <a:r>
              <a:rPr lang="el-GR" sz="2000" b="1" dirty="0">
                <a:latin typeface="Corbel" pitchFamily="34" charset="0"/>
              </a:rPr>
              <a:t>αλγόριθμου της δυαδικής αναζήτησης από </a:t>
            </a:r>
            <a:r>
              <a:rPr lang="en-GB" sz="2000" b="1" dirty="0" smtClean="0">
                <a:latin typeface="Corbel" pitchFamily="34" charset="0"/>
              </a:rPr>
              <a:t>   </a:t>
            </a:r>
            <a:r>
              <a:rPr lang="el-GR" sz="2000" b="1" dirty="0" smtClean="0">
                <a:latin typeface="Corbel" pitchFamily="34" charset="0"/>
              </a:rPr>
              <a:t>τους    μαθητές.</a:t>
            </a:r>
            <a:r>
              <a:rPr lang="el-GR" altLang="ko-KR" sz="2000" b="1" dirty="0" smtClean="0">
                <a:solidFill>
                  <a:schemeClr val="bg1"/>
                </a:solidFill>
                <a:latin typeface="Corbel" pitchFamily="34" charset="0"/>
              </a:rPr>
              <a:t>νάλυσ</a:t>
            </a:r>
          </a:p>
          <a:p>
            <a:pPr algn="just">
              <a:spcBef>
                <a:spcPts val="600"/>
              </a:spcBef>
              <a:spcAft>
                <a:spcPts val="600"/>
              </a:spcAft>
              <a:buClr>
                <a:schemeClr val="accent1"/>
              </a:buClr>
              <a:buBlip>
                <a:blip r:embed="rId2"/>
              </a:buBlip>
            </a:pPr>
            <a:r>
              <a:rPr lang="el-GR" sz="2000" b="1" dirty="0" smtClean="0">
                <a:latin typeface="Corbel" pitchFamily="34" charset="0"/>
              </a:rPr>
              <a:t>μπορεί </a:t>
            </a:r>
            <a:r>
              <a:rPr lang="el-GR" sz="2000" b="1" dirty="0">
                <a:latin typeface="Corbel" pitchFamily="34" charset="0"/>
              </a:rPr>
              <a:t>να χρησιμοποιηθεί συμπληρωματικά για </a:t>
            </a:r>
            <a:r>
              <a:rPr lang="el-GR" sz="2000" b="1" dirty="0" smtClean="0">
                <a:latin typeface="Corbel" pitchFamily="34" charset="0"/>
              </a:rPr>
              <a:t>     την </a:t>
            </a:r>
            <a:r>
              <a:rPr lang="el-GR" sz="2000" b="1" dirty="0">
                <a:latin typeface="Corbel" pitchFamily="34" charset="0"/>
              </a:rPr>
              <a:t>διδασκαλία της ενότητας του αλγόριθμου της </a:t>
            </a:r>
            <a:r>
              <a:rPr lang="el-GR" sz="2000" b="1" dirty="0" smtClean="0">
                <a:latin typeface="Corbel" pitchFamily="34" charset="0"/>
              </a:rPr>
              <a:t>    δυαδικής </a:t>
            </a:r>
            <a:r>
              <a:rPr lang="el-GR" sz="2000" b="1" dirty="0">
                <a:latin typeface="Corbel" pitchFamily="34" charset="0"/>
              </a:rPr>
              <a:t>αναζήτησης, χωρίς να υποκαταστήσει </a:t>
            </a:r>
            <a:r>
              <a:rPr lang="el-GR" sz="2000" b="1" dirty="0" smtClean="0">
                <a:latin typeface="Corbel" pitchFamily="34" charset="0"/>
              </a:rPr>
              <a:t>      όμως </a:t>
            </a:r>
            <a:r>
              <a:rPr lang="el-GR" sz="2000" b="1" dirty="0">
                <a:latin typeface="Corbel" pitchFamily="34" charset="0"/>
              </a:rPr>
              <a:t>πλήρως τον εκπαιδευτικό</a:t>
            </a:r>
            <a:r>
              <a:rPr lang="el-GR" altLang="ko-KR" sz="2000" b="1" dirty="0" smtClean="0">
                <a:solidFill>
                  <a:schemeClr val="bg1"/>
                </a:solidFill>
                <a:latin typeface="Corbel" pitchFamily="34" charset="0"/>
              </a:rPr>
              <a:t>η και επεξεργασία δεδομένων</a:t>
            </a:r>
            <a:endParaRPr lang="el-GR" altLang="ko-KR" sz="2000" b="1" dirty="0">
              <a:solidFill>
                <a:schemeClr val="bg1"/>
              </a:solidFill>
              <a:latin typeface="Corbel" pitchFamily="34" charset="0"/>
            </a:endParaRPr>
          </a:p>
        </p:txBody>
      </p:sp>
    </p:spTree>
    <p:extLst>
      <p:ext uri="{BB962C8B-B14F-4D97-AF65-F5344CB8AC3E}">
        <p14:creationId xmlns:p14="http://schemas.microsoft.com/office/powerpoint/2010/main" val="269789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75150" y="704794"/>
            <a:ext cx="5920561"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o-KR" altLang="en-US" sz="2700" dirty="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74462" y="808892"/>
            <a:ext cx="5870945" cy="575317"/>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sz="2000" b="1" dirty="0" smtClean="0">
                <a:solidFill>
                  <a:schemeClr val="bg1"/>
                </a:solidFill>
                <a:latin typeface="Corbel" pitchFamily="34" charset="0"/>
              </a:rPr>
              <a:t>Δυνατά σημεία του εκπαιδευτικού υλικού  σύμφω- να με τους εκπαιδευτικούς:</a:t>
            </a:r>
            <a:endParaRPr lang="en-GB" sz="2000" b="1" dirty="0">
              <a:solidFill>
                <a:schemeClr val="bg1"/>
              </a:solidFill>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Συμπεράσματα (2/3)</a:t>
            </a:r>
            <a:endParaRPr lang="ko-KR" altLang="en-US" sz="4400" b="1" dirty="0">
              <a:solidFill>
                <a:schemeClr val="tx2"/>
              </a:solidFill>
              <a:latin typeface="Corbel" pitchFamily="34" charset="0"/>
            </a:endParaRPr>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75150" y="2388602"/>
            <a:ext cx="6019791"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600"/>
              </a:spcBef>
              <a:spcAft>
                <a:spcPts val="600"/>
              </a:spcAft>
              <a:buClr>
                <a:schemeClr val="accent1"/>
              </a:buClr>
              <a:buBlip>
                <a:blip r:embed="rId2"/>
              </a:buBlip>
            </a:pPr>
            <a:r>
              <a:rPr lang="el-GR" sz="2000" b="1" dirty="0">
                <a:latin typeface="Corbel" pitchFamily="34" charset="0"/>
              </a:rPr>
              <a:t>δ</a:t>
            </a:r>
            <a:r>
              <a:rPr lang="el-GR" sz="2000" b="1" dirty="0" smtClean="0">
                <a:latin typeface="Corbel" pitchFamily="34" charset="0"/>
              </a:rPr>
              <a:t>ραστηριότητες</a:t>
            </a:r>
          </a:p>
          <a:p>
            <a:pPr algn="just">
              <a:spcBef>
                <a:spcPts val="600"/>
              </a:spcBef>
              <a:spcAft>
                <a:spcPts val="600"/>
              </a:spcAft>
              <a:buClr>
                <a:schemeClr val="accent1"/>
              </a:buClr>
              <a:buBlip>
                <a:blip r:embed="rId2"/>
              </a:buBlip>
            </a:pPr>
            <a:r>
              <a:rPr lang="el-GR" sz="2000" b="1" dirty="0" smtClean="0">
                <a:latin typeface="Corbel" pitchFamily="34" charset="0"/>
              </a:rPr>
              <a:t>απλότητα της παρουσίασης της ύλης</a:t>
            </a:r>
          </a:p>
          <a:p>
            <a:pPr algn="just">
              <a:spcBef>
                <a:spcPts val="600"/>
              </a:spcBef>
              <a:spcAft>
                <a:spcPts val="600"/>
              </a:spcAft>
              <a:buClr>
                <a:schemeClr val="accent1"/>
              </a:buClr>
              <a:buBlip>
                <a:blip r:embed="rId2"/>
              </a:buBlip>
            </a:pPr>
            <a:r>
              <a:rPr lang="el-GR" sz="2000" b="1" dirty="0">
                <a:latin typeface="Corbel" pitchFamily="34" charset="0"/>
              </a:rPr>
              <a:t>ε</a:t>
            </a:r>
            <a:r>
              <a:rPr lang="el-GR" sz="2000" b="1" dirty="0" smtClean="0">
                <a:latin typeface="Corbel" pitchFamily="34" charset="0"/>
              </a:rPr>
              <a:t>ικονίδια και χρώματα</a:t>
            </a:r>
            <a:endParaRPr lang="el-GR" altLang="ko-KR" sz="2000" b="1" dirty="0" smtClean="0">
              <a:solidFill>
                <a:schemeClr val="bg1"/>
              </a:solidFill>
              <a:latin typeface="Corbel" pitchFamily="34" charset="0"/>
            </a:endParaRPr>
          </a:p>
          <a:p>
            <a:pPr marL="0" indent="0" algn="just">
              <a:spcBef>
                <a:spcPts val="600"/>
              </a:spcBef>
              <a:spcAft>
                <a:spcPts val="600"/>
              </a:spcAft>
              <a:buClr>
                <a:schemeClr val="accent1"/>
              </a:buClr>
              <a:buNone/>
            </a:pPr>
            <a:r>
              <a:rPr lang="el-GR" altLang="ko-KR" sz="2000" b="1" dirty="0" smtClean="0">
                <a:solidFill>
                  <a:schemeClr val="bg1"/>
                </a:solidFill>
                <a:latin typeface="Corbel" pitchFamily="34" charset="0"/>
              </a:rPr>
              <a:t>και επεξεργασία δεδομένων</a:t>
            </a:r>
            <a:endParaRPr lang="el-GR" altLang="ko-KR" sz="2000" b="1" dirty="0">
              <a:solidFill>
                <a:schemeClr val="bg1"/>
              </a:solidFill>
              <a:latin typeface="Corbel" pitchFamily="34" charset="0"/>
            </a:endParaRPr>
          </a:p>
        </p:txBody>
      </p:sp>
      <p:sp>
        <p:nvSpPr>
          <p:cNvPr id="7" name="Rectangle 6">
            <a:extLst>
              <a:ext uri="{FF2B5EF4-FFF2-40B4-BE49-F238E27FC236}">
                <a16:creationId xmlns="" xmlns:a16="http://schemas.microsoft.com/office/drawing/2014/main" id="{9287099C-5872-4EBE-B8C6-AC6C44C95399}"/>
              </a:ext>
            </a:extLst>
          </p:cNvPr>
          <p:cNvSpPr/>
          <p:nvPr/>
        </p:nvSpPr>
        <p:spPr>
          <a:xfrm>
            <a:off x="5549571" y="3659010"/>
            <a:ext cx="5920561"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o-KR" altLang="en-US" sz="2700" dirty="0"/>
          </a:p>
        </p:txBody>
      </p:sp>
      <p:sp>
        <p:nvSpPr>
          <p:cNvPr id="8" name="Text Placeholder 15">
            <a:extLst>
              <a:ext uri="{FF2B5EF4-FFF2-40B4-BE49-F238E27FC236}">
                <a16:creationId xmlns="" xmlns:a16="http://schemas.microsoft.com/office/drawing/2014/main" id="{549D0D55-170F-4A6A-B81C-A60AF8B25AAA}"/>
              </a:ext>
            </a:extLst>
          </p:cNvPr>
          <p:cNvSpPr txBox="1">
            <a:spLocks/>
          </p:cNvSpPr>
          <p:nvPr/>
        </p:nvSpPr>
        <p:spPr>
          <a:xfrm>
            <a:off x="5548883" y="3763108"/>
            <a:ext cx="5870945" cy="575317"/>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sz="2000" b="1" dirty="0" smtClean="0">
                <a:solidFill>
                  <a:schemeClr val="bg1"/>
                </a:solidFill>
                <a:latin typeface="Corbel" pitchFamily="34" charset="0"/>
              </a:rPr>
              <a:t>Προτάσεις βελτίωσης:</a:t>
            </a:r>
            <a:endParaRPr lang="en-GB" sz="2000" b="1" dirty="0">
              <a:solidFill>
                <a:schemeClr val="bg1"/>
              </a:solidFill>
              <a:latin typeface="Corbel" pitchFamily="34" charset="0"/>
            </a:endParaRPr>
          </a:p>
        </p:txBody>
      </p:sp>
      <p:sp>
        <p:nvSpPr>
          <p:cNvPr id="9" name="Text Placeholder 15">
            <a:extLst>
              <a:ext uri="{FF2B5EF4-FFF2-40B4-BE49-F238E27FC236}">
                <a16:creationId xmlns="" xmlns:a16="http://schemas.microsoft.com/office/drawing/2014/main" id="{549D0D55-170F-4A6A-B81C-A60AF8B25AAA}"/>
              </a:ext>
            </a:extLst>
          </p:cNvPr>
          <p:cNvSpPr txBox="1">
            <a:spLocks/>
          </p:cNvSpPr>
          <p:nvPr/>
        </p:nvSpPr>
        <p:spPr>
          <a:xfrm>
            <a:off x="5549571" y="5073688"/>
            <a:ext cx="6019791"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600"/>
              </a:spcBef>
              <a:spcAft>
                <a:spcPts val="600"/>
              </a:spcAft>
              <a:buClr>
                <a:schemeClr val="accent1"/>
              </a:buClr>
              <a:buBlip>
                <a:blip r:embed="rId2"/>
              </a:buBlip>
            </a:pPr>
            <a:r>
              <a:rPr lang="el-GR" sz="2000" b="1" dirty="0">
                <a:latin typeface="Corbel" pitchFamily="34" charset="0"/>
              </a:rPr>
              <a:t>α</a:t>
            </a:r>
            <a:r>
              <a:rPr lang="el-GR" sz="2000" b="1" dirty="0" smtClean="0">
                <a:latin typeface="Corbel" pitchFamily="34" charset="0"/>
              </a:rPr>
              <a:t>νατροφοδότηση σε κάποιες δραστηριότητες</a:t>
            </a:r>
          </a:p>
          <a:p>
            <a:pPr algn="just">
              <a:spcBef>
                <a:spcPts val="600"/>
              </a:spcBef>
              <a:spcAft>
                <a:spcPts val="600"/>
              </a:spcAft>
              <a:buClr>
                <a:schemeClr val="accent1"/>
              </a:buClr>
              <a:buBlip>
                <a:blip r:embed="rId2"/>
              </a:buBlip>
            </a:pPr>
            <a:r>
              <a:rPr lang="el-GR" sz="2000" b="1" dirty="0" smtClean="0">
                <a:latin typeface="Corbel" pitchFamily="34" charset="0"/>
              </a:rPr>
              <a:t>περισσότερα εικονίδια και χρώματα</a:t>
            </a:r>
          </a:p>
          <a:p>
            <a:pPr marL="0" indent="0" algn="just">
              <a:spcBef>
                <a:spcPts val="600"/>
              </a:spcBef>
              <a:spcAft>
                <a:spcPts val="600"/>
              </a:spcAft>
              <a:buClr>
                <a:schemeClr val="accent1"/>
              </a:buClr>
              <a:buNone/>
            </a:pPr>
            <a:r>
              <a:rPr lang="el-GR" altLang="ko-KR" sz="2000" b="1" dirty="0" smtClean="0">
                <a:solidFill>
                  <a:schemeClr val="bg1"/>
                </a:solidFill>
                <a:latin typeface="Corbel" pitchFamily="34" charset="0"/>
              </a:rPr>
              <a:t>και επεξεργασία δεδομένων</a:t>
            </a:r>
            <a:endParaRPr lang="el-GR" altLang="ko-KR" sz="2000" b="1" dirty="0">
              <a:solidFill>
                <a:schemeClr val="bg1"/>
              </a:solidFill>
              <a:latin typeface="Corbel" pitchFamily="34" charset="0"/>
            </a:endParaRPr>
          </a:p>
        </p:txBody>
      </p:sp>
    </p:spTree>
    <p:extLst>
      <p:ext uri="{BB962C8B-B14F-4D97-AF65-F5344CB8AC3E}">
        <p14:creationId xmlns:p14="http://schemas.microsoft.com/office/powerpoint/2010/main" val="1176126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 name="TextBox 538">
            <a:extLst>
              <a:ext uri="{FF2B5EF4-FFF2-40B4-BE49-F238E27FC236}">
                <a16:creationId xmlns="" xmlns:a16="http://schemas.microsoft.com/office/drawing/2014/main" id="{324B7B20-AC6E-409F-A45E-ACE31408A15D}"/>
              </a:ext>
            </a:extLst>
          </p:cNvPr>
          <p:cNvSpPr txBox="1"/>
          <p:nvPr/>
        </p:nvSpPr>
        <p:spPr>
          <a:xfrm>
            <a:off x="1266825" y="1620797"/>
            <a:ext cx="4052131" cy="923330"/>
          </a:xfrm>
          <a:prstGeom prst="rect">
            <a:avLst/>
          </a:prstGeom>
          <a:noFill/>
        </p:spPr>
        <p:txBody>
          <a:bodyPr wrap="square" rtlCol="0" anchor="ctr">
            <a:spAutoFit/>
          </a:bodyPr>
          <a:lstStyle/>
          <a:p>
            <a:pPr algn="ctr"/>
            <a:r>
              <a:rPr lang="el-GR" altLang="ko-KR" sz="5400" b="1" dirty="0" smtClean="0">
                <a:solidFill>
                  <a:schemeClr val="tx2"/>
                </a:solidFill>
                <a:latin typeface="Corbel" pitchFamily="34" charset="0"/>
              </a:rPr>
              <a:t>Ευχαριστίες</a:t>
            </a:r>
            <a:endParaRPr lang="ko-KR" altLang="en-US" sz="5400" b="1" dirty="0">
              <a:solidFill>
                <a:schemeClr val="tx2"/>
              </a:solidFill>
              <a:latin typeface="Corbel" pitchFamily="34" charset="0"/>
            </a:endParaRPr>
          </a:p>
        </p:txBody>
      </p:sp>
      <p:sp>
        <p:nvSpPr>
          <p:cNvPr id="2" name="TextBox 1"/>
          <p:cNvSpPr txBox="1"/>
          <p:nvPr/>
        </p:nvSpPr>
        <p:spPr>
          <a:xfrm>
            <a:off x="5615354" y="1547446"/>
            <a:ext cx="5861538" cy="5078313"/>
          </a:xfrm>
          <a:prstGeom prst="rect">
            <a:avLst/>
          </a:prstGeom>
          <a:solidFill>
            <a:schemeClr val="bg1"/>
          </a:solidFill>
        </p:spPr>
        <p:txBody>
          <a:bodyPr wrap="square" rtlCol="0">
            <a:spAutoFit/>
          </a:bodyPr>
          <a:lstStyle/>
          <a:p>
            <a:pPr algn="just"/>
            <a:r>
              <a:rPr lang="el-GR" b="1" dirty="0">
                <a:latin typeface="Corbel" pitchFamily="34" charset="0"/>
              </a:rPr>
              <a:t>Θ</a:t>
            </a:r>
            <a:r>
              <a:rPr lang="el-GR" b="1" dirty="0" smtClean="0">
                <a:latin typeface="Corbel" pitchFamily="34" charset="0"/>
              </a:rPr>
              <a:t>α </a:t>
            </a:r>
            <a:r>
              <a:rPr lang="el-GR" b="1" dirty="0">
                <a:latin typeface="Corbel" pitchFamily="34" charset="0"/>
              </a:rPr>
              <a:t>ήθελα να ευχαριστήσω την σύζυγο μου Μαρίνα Γερολυμάτου για την υπομονή της και την φιλολογική επιμέλεια της διπλωματικής εργασίας μου. Επίσης, θα ήθελα να ευχαριστήσω όλους τους καθηγητές του μεταπτυχιακού προγράμματος και ιδιαίτερα τον κύριο Αναστασιάδη Παναγιώτη καθώς και όλους τους συμφοιτητές μου και ιδιαίτερα την Τσαγκαράκη Εύα, την Κατσικανδαράκη Ιωάννα και την Σαλούστρου Κατερίνα, για την αμέριστη συμπαράστασή τους και τη συνεργατικότητά τους. </a:t>
            </a:r>
            <a:endParaRPr lang="el-GR" b="1" dirty="0" smtClean="0">
              <a:latin typeface="Corbel" pitchFamily="34" charset="0"/>
            </a:endParaRPr>
          </a:p>
          <a:p>
            <a:pPr algn="just"/>
            <a:r>
              <a:rPr lang="el-GR" b="1" dirty="0" smtClean="0">
                <a:latin typeface="Corbel" pitchFamily="34" charset="0"/>
              </a:rPr>
              <a:t>Τέλος </a:t>
            </a:r>
            <a:r>
              <a:rPr lang="el-GR" b="1" dirty="0">
                <a:latin typeface="Corbel" pitchFamily="34" charset="0"/>
              </a:rPr>
              <a:t>θα ήθελα να ευχαριστήσω τον επόπτη της εργασίας μου κύριο Παναγιωτακόπουλο Χρήστο για την αμέριστη συμπαράσταση και καθοδήγηση </a:t>
            </a:r>
            <a:r>
              <a:rPr lang="el-GR" b="1" dirty="0" smtClean="0">
                <a:latin typeface="Corbel" pitchFamily="34" charset="0"/>
              </a:rPr>
              <a:t>του</a:t>
            </a:r>
            <a:r>
              <a:rPr lang="el-GR" b="1" dirty="0">
                <a:latin typeface="Corbel" pitchFamily="34" charset="0"/>
              </a:rPr>
              <a:t>, </a:t>
            </a:r>
            <a:r>
              <a:rPr lang="el-GR" b="1" dirty="0">
                <a:latin typeface="Corbel" pitchFamily="34" charset="0"/>
              </a:rPr>
              <a:t>καθώς και τα μέλη της επιτροπής επίβλεψης της διπλωματικής εργασίας</a:t>
            </a:r>
            <a:r>
              <a:rPr lang="el-GR" b="1">
                <a:latin typeface="Corbel" pitchFamily="34" charset="0"/>
              </a:rPr>
              <a:t>, </a:t>
            </a:r>
            <a:r>
              <a:rPr lang="el-GR" b="1" smtClean="0">
                <a:latin typeface="Corbel" pitchFamily="34" charset="0"/>
              </a:rPr>
              <a:t>κυρίους Ζαράνη </a:t>
            </a:r>
            <a:r>
              <a:rPr lang="el-GR" b="1" dirty="0">
                <a:latin typeface="Corbel" pitchFamily="34" charset="0"/>
              </a:rPr>
              <a:t>Νικόλαο και Κιουλάνη Σπύρο.</a:t>
            </a:r>
            <a:endParaRPr lang="en-GB" b="1" dirty="0">
              <a:latin typeface="Corbel" pitchFamily="34" charset="0"/>
            </a:endParaRPr>
          </a:p>
          <a:p>
            <a:pPr algn="just"/>
            <a:endParaRPr lang="en-GB" b="1" dirty="0">
              <a:latin typeface="Corbel" pitchFamily="34" charset="0"/>
            </a:endParaRPr>
          </a:p>
          <a:p>
            <a:pPr marL="285750" indent="-285750" algn="just">
              <a:buFont typeface="Arial" pitchFamily="34" charset="0"/>
              <a:buChar char="•"/>
            </a:pPr>
            <a:endParaRPr lang="en-GB" b="1" dirty="0">
              <a:latin typeface="Corbel" pitchFamily="34" charset="0"/>
            </a:endParaRPr>
          </a:p>
        </p:txBody>
      </p:sp>
      <p:sp>
        <p:nvSpPr>
          <p:cNvPr id="72" name="Rectangle 71">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Tree>
    <p:extLst>
      <p:ext uri="{BB962C8B-B14F-4D97-AF65-F5344CB8AC3E}">
        <p14:creationId xmlns:p14="http://schemas.microsoft.com/office/powerpoint/2010/main" val="14241952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75150" y="997870"/>
            <a:ext cx="5920561"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o-KR" altLang="en-US" sz="2700" dirty="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40586"/>
            <a:ext cx="4196129" cy="2123658"/>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Συμπεράσματα (3/3)</a:t>
            </a:r>
            <a:endParaRPr lang="ko-KR" altLang="en-US" sz="4400" b="1" dirty="0">
              <a:solidFill>
                <a:schemeClr val="tx2"/>
              </a:solidFill>
              <a:latin typeface="Corbel" pitchFamily="34" charset="0"/>
            </a:endParaRPr>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74462" y="3422265"/>
            <a:ext cx="6061046"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600"/>
              </a:spcBef>
              <a:spcAft>
                <a:spcPts val="600"/>
              </a:spcAft>
              <a:buBlip>
                <a:blip r:embed="rId2"/>
              </a:buBlip>
            </a:pPr>
            <a:r>
              <a:rPr lang="el-GR" sz="2000" b="1" dirty="0" smtClean="0">
                <a:latin typeface="Corbel" pitchFamily="34" charset="0"/>
              </a:rPr>
              <a:t>είναι </a:t>
            </a:r>
            <a:r>
              <a:rPr lang="el-GR" sz="2000" b="1" dirty="0">
                <a:latin typeface="Corbel" pitchFamily="34" charset="0"/>
              </a:rPr>
              <a:t>απαραίτητη η δημιουργία ψηφιακού </a:t>
            </a:r>
            <a:r>
              <a:rPr lang="el-GR" sz="2000" b="1" dirty="0" smtClean="0">
                <a:latin typeface="Corbel" pitchFamily="34" charset="0"/>
              </a:rPr>
              <a:t>εκπαι</a:t>
            </a:r>
            <a:r>
              <a:rPr lang="en-GB" sz="2000" b="1" dirty="0" smtClean="0">
                <a:latin typeface="Corbel" pitchFamily="34" charset="0"/>
              </a:rPr>
              <a:t>-</a:t>
            </a:r>
            <a:r>
              <a:rPr lang="el-GR" sz="2000" b="1" dirty="0" smtClean="0">
                <a:latin typeface="Corbel" pitchFamily="34" charset="0"/>
              </a:rPr>
              <a:t>δευτικού     υλικού </a:t>
            </a:r>
            <a:r>
              <a:rPr lang="el-GR" sz="2000" b="1" dirty="0">
                <a:latin typeface="Corbel" pitchFamily="34" charset="0"/>
              </a:rPr>
              <a:t>για το μάθημα του </a:t>
            </a:r>
            <a:r>
              <a:rPr lang="el-GR" sz="2000" b="1" dirty="0" smtClean="0">
                <a:latin typeface="Corbel" pitchFamily="34" charset="0"/>
              </a:rPr>
              <a:t>Προγραμ</a:t>
            </a:r>
            <a:r>
              <a:rPr lang="en-GB" sz="2000" b="1" dirty="0" smtClean="0">
                <a:latin typeface="Corbel" pitchFamily="34" charset="0"/>
              </a:rPr>
              <a:t>-  </a:t>
            </a:r>
            <a:r>
              <a:rPr lang="el-GR" sz="2000" b="1" dirty="0" smtClean="0">
                <a:latin typeface="Corbel" pitchFamily="34" charset="0"/>
              </a:rPr>
              <a:t>ματισμού</a:t>
            </a:r>
            <a:r>
              <a:rPr lang="el-GR" sz="2000" b="1" dirty="0">
                <a:latin typeface="Corbel" pitchFamily="34" charset="0"/>
              </a:rPr>
              <a:t>, καθώς </a:t>
            </a:r>
            <a:r>
              <a:rPr lang="el-GR" sz="2000" b="1" dirty="0" smtClean="0">
                <a:latin typeface="Corbel" pitchFamily="34" charset="0"/>
              </a:rPr>
              <a:t>   δεν </a:t>
            </a:r>
            <a:r>
              <a:rPr lang="el-GR" sz="2000" b="1" dirty="0">
                <a:latin typeface="Corbel" pitchFamily="34" charset="0"/>
              </a:rPr>
              <a:t>υπάρχει παρόμοιο υλικό </a:t>
            </a:r>
            <a:r>
              <a:rPr lang="en-GB" sz="2000" b="1" dirty="0" smtClean="0">
                <a:latin typeface="Corbel" pitchFamily="34" charset="0"/>
              </a:rPr>
              <a:t> </a:t>
            </a:r>
            <a:r>
              <a:rPr lang="el-GR" sz="2000" b="1" dirty="0" smtClean="0">
                <a:latin typeface="Corbel" pitchFamily="34" charset="0"/>
              </a:rPr>
              <a:t>προσαρμοσμένο </a:t>
            </a:r>
            <a:r>
              <a:rPr lang="el-GR" sz="2000" b="1" dirty="0">
                <a:latin typeface="Corbel" pitchFamily="34" charset="0"/>
              </a:rPr>
              <a:t>στις </a:t>
            </a:r>
            <a:r>
              <a:rPr lang="el-GR" sz="2000" b="1" dirty="0" smtClean="0">
                <a:latin typeface="Corbel" pitchFamily="34" charset="0"/>
              </a:rPr>
              <a:t>    ανάγκες </a:t>
            </a:r>
            <a:r>
              <a:rPr lang="el-GR" sz="2000" b="1" dirty="0">
                <a:latin typeface="Corbel" pitchFamily="34" charset="0"/>
              </a:rPr>
              <a:t>των μαθητών της Γ΄ τάξης του τομέα </a:t>
            </a:r>
            <a:r>
              <a:rPr lang="el-GR" sz="2000" b="1" dirty="0" smtClean="0">
                <a:latin typeface="Corbel" pitchFamily="34" charset="0"/>
              </a:rPr>
              <a:t>Πληροφορικής </a:t>
            </a:r>
            <a:r>
              <a:rPr lang="el-GR" sz="2000" b="1" dirty="0">
                <a:latin typeface="Corbel" pitchFamily="34" charset="0"/>
              </a:rPr>
              <a:t>του ΕΠΑ.Λ. </a:t>
            </a:r>
            <a:endParaRPr lang="en-GB" sz="2000" b="1" dirty="0" smtClean="0">
              <a:latin typeface="Corbel" pitchFamily="34" charset="0"/>
            </a:endParaRPr>
          </a:p>
          <a:p>
            <a:pPr algn="just">
              <a:spcBef>
                <a:spcPts val="600"/>
              </a:spcBef>
              <a:spcAft>
                <a:spcPts val="600"/>
              </a:spcAft>
              <a:buBlip>
                <a:blip r:embed="rId2"/>
              </a:buBlip>
            </a:pPr>
            <a:r>
              <a:rPr lang="el-GR" sz="2000" b="1" dirty="0">
                <a:latin typeface="Corbel" pitchFamily="34" charset="0"/>
              </a:rPr>
              <a:t>τ</a:t>
            </a:r>
            <a:r>
              <a:rPr lang="el-GR" sz="2000" b="1" dirty="0" smtClean="0">
                <a:latin typeface="Corbel" pitchFamily="34" charset="0"/>
              </a:rPr>
              <a:t>ο </a:t>
            </a:r>
            <a:r>
              <a:rPr lang="el-GR" sz="2000" b="1" dirty="0">
                <a:latin typeface="Corbel" pitchFamily="34" charset="0"/>
              </a:rPr>
              <a:t>υλικό αυτό θα μπορεί να </a:t>
            </a:r>
            <a:r>
              <a:rPr lang="en-GB" sz="2000" b="1" dirty="0">
                <a:latin typeface="Corbel" pitchFamily="34" charset="0"/>
              </a:rPr>
              <a:t> </a:t>
            </a:r>
            <a:r>
              <a:rPr lang="el-GR" sz="2000" b="1" dirty="0" smtClean="0">
                <a:latin typeface="Corbel" pitchFamily="34" charset="0"/>
              </a:rPr>
              <a:t>λειτουργεί συμπλη</a:t>
            </a:r>
            <a:r>
              <a:rPr lang="en-GB" sz="2000" b="1" dirty="0" smtClean="0">
                <a:latin typeface="Corbel" pitchFamily="34" charset="0"/>
              </a:rPr>
              <a:t>-  </a:t>
            </a:r>
            <a:r>
              <a:rPr lang="el-GR" sz="2000" b="1" dirty="0" smtClean="0">
                <a:latin typeface="Corbel" pitchFamily="34" charset="0"/>
              </a:rPr>
              <a:t>ρωματικά </a:t>
            </a:r>
            <a:r>
              <a:rPr lang="el-GR" sz="2000" b="1" dirty="0">
                <a:latin typeface="Corbel" pitchFamily="34" charset="0"/>
              </a:rPr>
              <a:t>με τη δια ζώσης </a:t>
            </a:r>
            <a:r>
              <a:rPr lang="el-GR" sz="2000" b="1" dirty="0" smtClean="0">
                <a:latin typeface="Corbel" pitchFamily="34" charset="0"/>
              </a:rPr>
              <a:t> διδασκαλία </a:t>
            </a:r>
            <a:r>
              <a:rPr lang="el-GR" sz="2000" b="1" dirty="0">
                <a:latin typeface="Corbel" pitchFamily="34" charset="0"/>
              </a:rPr>
              <a:t>από τον </a:t>
            </a:r>
            <a:r>
              <a:rPr lang="en-GB" sz="2000" b="1" dirty="0" smtClean="0">
                <a:latin typeface="Corbel" pitchFamily="34" charset="0"/>
              </a:rPr>
              <a:t>         </a:t>
            </a:r>
            <a:r>
              <a:rPr lang="el-GR" sz="2000" b="1" dirty="0" smtClean="0">
                <a:latin typeface="Corbel" pitchFamily="34" charset="0"/>
              </a:rPr>
              <a:t>εκπαιδευτικό </a:t>
            </a:r>
            <a:r>
              <a:rPr lang="el-GR" sz="2000" b="1" dirty="0">
                <a:latin typeface="Corbel" pitchFamily="34" charset="0"/>
              </a:rPr>
              <a:t>και να προσφέρεται για περαιτέρω μελέτη του μαθήματος από τον μαθητή </a:t>
            </a:r>
            <a:r>
              <a:rPr lang="el-GR" sz="2000" b="1" dirty="0" smtClean="0">
                <a:latin typeface="Corbel" pitchFamily="34" charset="0"/>
              </a:rPr>
              <a:t>       στον </a:t>
            </a:r>
            <a:r>
              <a:rPr lang="en-GB" sz="2000" b="1" dirty="0" smtClean="0">
                <a:latin typeface="Corbel" pitchFamily="34" charset="0"/>
              </a:rPr>
              <a:t> </a:t>
            </a:r>
            <a:r>
              <a:rPr lang="el-GR" sz="2000" b="1" dirty="0" smtClean="0">
                <a:latin typeface="Corbel" pitchFamily="34" charset="0"/>
              </a:rPr>
              <a:t>χώρο </a:t>
            </a:r>
            <a:r>
              <a:rPr lang="el-GR" sz="2000" b="1" dirty="0">
                <a:latin typeface="Corbel" pitchFamily="34" charset="0"/>
              </a:rPr>
              <a:t>και τον χρόνο που αυτός θα επιλέξει</a:t>
            </a:r>
            <a:r>
              <a:rPr lang="el-GR" sz="2000" b="1" dirty="0" smtClean="0">
                <a:latin typeface="Corbel" pitchFamily="34" charset="0"/>
              </a:rPr>
              <a:t>.</a:t>
            </a:r>
            <a:endParaRPr lang="en-GB" sz="2000" b="1" dirty="0">
              <a:latin typeface="Corbel" pitchFamily="34" charset="0"/>
            </a:endParaRPr>
          </a:p>
        </p:txBody>
      </p:sp>
      <p:sp>
        <p:nvSpPr>
          <p:cNvPr id="7" name="Text Placeholder 15">
            <a:extLst>
              <a:ext uri="{FF2B5EF4-FFF2-40B4-BE49-F238E27FC236}">
                <a16:creationId xmlns="" xmlns:a16="http://schemas.microsoft.com/office/drawing/2014/main" id="{549D0D55-170F-4A6A-B81C-A60AF8B25AAA}"/>
              </a:ext>
            </a:extLst>
          </p:cNvPr>
          <p:cNvSpPr txBox="1">
            <a:spLocks/>
          </p:cNvSpPr>
          <p:nvPr/>
        </p:nvSpPr>
        <p:spPr>
          <a:xfrm>
            <a:off x="5474462" y="1120882"/>
            <a:ext cx="5870945" cy="575317"/>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sz="2000" b="1" dirty="0" smtClean="0">
                <a:solidFill>
                  <a:schemeClr val="bg1"/>
                </a:solidFill>
                <a:latin typeface="Corbel" pitchFamily="34" charset="0"/>
              </a:rPr>
              <a:t>Συμπερασματικά:</a:t>
            </a:r>
            <a:endParaRPr lang="en-GB" sz="2000" b="1" dirty="0">
              <a:solidFill>
                <a:schemeClr val="bg1"/>
              </a:solidFill>
              <a:latin typeface="Corbel" pitchFamily="34" charset="0"/>
            </a:endParaRPr>
          </a:p>
        </p:txBody>
      </p:sp>
    </p:spTree>
    <p:extLst>
      <p:ext uri="{BB962C8B-B14F-4D97-AF65-F5344CB8AC3E}">
        <p14:creationId xmlns:p14="http://schemas.microsoft.com/office/powerpoint/2010/main" val="37057000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9287099C-5872-4EBE-B8C6-AC6C44C95399}"/>
              </a:ext>
            </a:extLst>
          </p:cNvPr>
          <p:cNvSpPr/>
          <p:nvPr/>
        </p:nvSpPr>
        <p:spPr>
          <a:xfrm>
            <a:off x="5475150" y="997870"/>
            <a:ext cx="5920561"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o-KR" altLang="en-US" sz="2700" dirty="0"/>
          </a:p>
        </p:txBody>
      </p:sp>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895919"/>
            <a:ext cx="4196129" cy="1446550"/>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3</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Προτάσεις</a:t>
            </a:r>
            <a:endParaRPr lang="ko-KR" altLang="en-US" sz="4400" b="1" dirty="0">
              <a:solidFill>
                <a:schemeClr val="tx2"/>
              </a:solidFill>
              <a:latin typeface="Corbel" pitchFamily="34" charset="0"/>
            </a:endParaRPr>
          </a:p>
        </p:txBody>
      </p:sp>
      <p:sp>
        <p:nvSpPr>
          <p:cNvPr id="12" name="Text Placeholder 15">
            <a:extLst>
              <a:ext uri="{FF2B5EF4-FFF2-40B4-BE49-F238E27FC236}">
                <a16:creationId xmlns="" xmlns:a16="http://schemas.microsoft.com/office/drawing/2014/main" id="{549D0D55-170F-4A6A-B81C-A60AF8B25AAA}"/>
              </a:ext>
            </a:extLst>
          </p:cNvPr>
          <p:cNvSpPr txBox="1">
            <a:spLocks/>
          </p:cNvSpPr>
          <p:nvPr/>
        </p:nvSpPr>
        <p:spPr>
          <a:xfrm>
            <a:off x="5474462" y="3439633"/>
            <a:ext cx="6061046" cy="58484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600"/>
              </a:spcBef>
              <a:spcAft>
                <a:spcPts val="600"/>
              </a:spcAft>
              <a:buBlip>
                <a:blip r:embed="rId2"/>
              </a:buBlip>
            </a:pPr>
            <a:r>
              <a:rPr lang="el-GR" sz="2000" b="1" dirty="0">
                <a:latin typeface="Corbel" pitchFamily="34" charset="0"/>
              </a:rPr>
              <a:t>Η εργασία αυτή θα μπορούσε να </a:t>
            </a:r>
            <a:r>
              <a:rPr lang="el-GR" sz="2000" b="1" dirty="0" smtClean="0">
                <a:latin typeface="Corbel" pitchFamily="34" charset="0"/>
              </a:rPr>
              <a:t>αποτελέσει</a:t>
            </a:r>
            <a:r>
              <a:rPr lang="en-GB" sz="2000" b="1" dirty="0" smtClean="0">
                <a:latin typeface="Corbel" pitchFamily="34" charset="0"/>
              </a:rPr>
              <a:t>         </a:t>
            </a:r>
            <a:r>
              <a:rPr lang="el-GR" sz="2000" b="1" dirty="0" smtClean="0">
                <a:latin typeface="Corbel" pitchFamily="34" charset="0"/>
              </a:rPr>
              <a:t> </a:t>
            </a:r>
            <a:r>
              <a:rPr lang="el-GR" sz="2000" b="1" dirty="0">
                <a:latin typeface="Corbel" pitchFamily="34" charset="0"/>
              </a:rPr>
              <a:t>έναυσμα για περαιτέρω έρευνα για την </a:t>
            </a:r>
            <a:r>
              <a:rPr lang="el-GR" sz="2000" b="1" dirty="0" smtClean="0">
                <a:latin typeface="Corbel" pitchFamily="34" charset="0"/>
              </a:rPr>
              <a:t>δημιουρ</a:t>
            </a:r>
            <a:r>
              <a:rPr lang="en-GB" sz="2000" b="1" dirty="0" smtClean="0">
                <a:latin typeface="Corbel" pitchFamily="34" charset="0"/>
              </a:rPr>
              <a:t>-</a:t>
            </a:r>
            <a:r>
              <a:rPr lang="el-GR" sz="2000" b="1" dirty="0" smtClean="0">
                <a:latin typeface="Corbel" pitchFamily="34" charset="0"/>
              </a:rPr>
              <a:t>γία </a:t>
            </a:r>
            <a:r>
              <a:rPr lang="el-GR" sz="2000" b="1" dirty="0">
                <a:latin typeface="Corbel" pitchFamily="34" charset="0"/>
              </a:rPr>
              <a:t>ψηφιακού </a:t>
            </a:r>
            <a:r>
              <a:rPr lang="el-GR" sz="2000" b="1" dirty="0" smtClean="0">
                <a:latin typeface="Corbel" pitchFamily="34" charset="0"/>
              </a:rPr>
              <a:t>  εκπαιδευτικού </a:t>
            </a:r>
            <a:r>
              <a:rPr lang="el-GR" sz="2000" b="1" dirty="0">
                <a:latin typeface="Corbel" pitchFamily="34" charset="0"/>
              </a:rPr>
              <a:t>υλικού ΕξΑΕ για το μάθημα του Προγραμματισμού της Γ΄ τάξης του </a:t>
            </a:r>
            <a:r>
              <a:rPr lang="en-GB" sz="2000" b="1" dirty="0" smtClean="0">
                <a:latin typeface="Corbel" pitchFamily="34" charset="0"/>
              </a:rPr>
              <a:t> </a:t>
            </a:r>
            <a:r>
              <a:rPr lang="el-GR" sz="2000" b="1" dirty="0" smtClean="0">
                <a:latin typeface="Corbel" pitchFamily="34" charset="0"/>
              </a:rPr>
              <a:t>ΕΠΑ.Λ</a:t>
            </a:r>
            <a:r>
              <a:rPr lang="el-GR" sz="2000" b="1" dirty="0">
                <a:latin typeface="Corbel" pitchFamily="34" charset="0"/>
              </a:rPr>
              <a:t>. </a:t>
            </a:r>
            <a:endParaRPr lang="el-GR" sz="2000" b="1" dirty="0" smtClean="0">
              <a:latin typeface="Corbel" pitchFamily="34" charset="0"/>
            </a:endParaRPr>
          </a:p>
          <a:p>
            <a:pPr algn="just">
              <a:spcBef>
                <a:spcPts val="600"/>
              </a:spcBef>
              <a:spcAft>
                <a:spcPts val="600"/>
              </a:spcAft>
              <a:buBlip>
                <a:blip r:embed="rId2"/>
              </a:buBlip>
            </a:pPr>
            <a:r>
              <a:rPr lang="el-GR" sz="2000" b="1" dirty="0" smtClean="0">
                <a:latin typeface="Corbel" pitchFamily="34" charset="0"/>
              </a:rPr>
              <a:t>Καθώς </a:t>
            </a:r>
            <a:r>
              <a:rPr lang="el-GR" sz="2000" b="1" dirty="0">
                <a:latin typeface="Corbel" pitchFamily="34" charset="0"/>
              </a:rPr>
              <a:t>στην παρούσα  εργασία έγινε κυρίως </a:t>
            </a:r>
            <a:r>
              <a:rPr lang="el-GR" sz="2000" b="1" dirty="0" smtClean="0">
                <a:latin typeface="Corbel" pitchFamily="34" charset="0"/>
              </a:rPr>
              <a:t>ανά</a:t>
            </a:r>
            <a:r>
              <a:rPr lang="en-GB" sz="2000" b="1" dirty="0" smtClean="0">
                <a:latin typeface="Corbel" pitchFamily="34" charset="0"/>
              </a:rPr>
              <a:t>-</a:t>
            </a:r>
            <a:r>
              <a:rPr lang="el-GR" sz="2000" b="1" dirty="0" smtClean="0">
                <a:latin typeface="Corbel" pitchFamily="34" charset="0"/>
              </a:rPr>
              <a:t>λυση </a:t>
            </a:r>
            <a:r>
              <a:rPr lang="el-GR" sz="2000" b="1" dirty="0">
                <a:latin typeface="Corbel" pitchFamily="34" charset="0"/>
              </a:rPr>
              <a:t>περιεχομένου, θα ήταν χρήσιμος ο </a:t>
            </a:r>
            <a:r>
              <a:rPr lang="el-GR" sz="2000" b="1" dirty="0" smtClean="0">
                <a:latin typeface="Corbel" pitchFamily="34" charset="0"/>
              </a:rPr>
              <a:t>εμπλου</a:t>
            </a:r>
            <a:r>
              <a:rPr lang="en-GB" sz="2000" b="1" dirty="0" smtClean="0">
                <a:latin typeface="Corbel" pitchFamily="34" charset="0"/>
              </a:rPr>
              <a:t>-</a:t>
            </a:r>
            <a:r>
              <a:rPr lang="el-GR" sz="2000" b="1" dirty="0" smtClean="0">
                <a:latin typeface="Corbel" pitchFamily="34" charset="0"/>
              </a:rPr>
              <a:t>τισμός </a:t>
            </a:r>
            <a:r>
              <a:rPr lang="el-GR" sz="2000" b="1" dirty="0">
                <a:latin typeface="Corbel" pitchFamily="34" charset="0"/>
              </a:rPr>
              <a:t>της </a:t>
            </a:r>
            <a:r>
              <a:rPr lang="el-GR" sz="2000" b="1" dirty="0" smtClean="0">
                <a:latin typeface="Corbel" pitchFamily="34" charset="0"/>
              </a:rPr>
              <a:t> έρευνας </a:t>
            </a:r>
            <a:r>
              <a:rPr lang="el-GR" sz="2000" b="1" dirty="0">
                <a:latin typeface="Corbel" pitchFamily="34" charset="0"/>
              </a:rPr>
              <a:t>με ποιοτικά και ποσοτικά </a:t>
            </a:r>
            <a:r>
              <a:rPr lang="el-GR" sz="2000" b="1" dirty="0" smtClean="0">
                <a:latin typeface="Corbel" pitchFamily="34" charset="0"/>
              </a:rPr>
              <a:t>χα</a:t>
            </a:r>
            <a:r>
              <a:rPr lang="en-GB" sz="2000" b="1" dirty="0" smtClean="0">
                <a:latin typeface="Corbel" pitchFamily="34" charset="0"/>
              </a:rPr>
              <a:t>-</a:t>
            </a:r>
            <a:r>
              <a:rPr lang="el-GR" sz="2000" b="1" dirty="0" smtClean="0">
                <a:latin typeface="Corbel" pitchFamily="34" charset="0"/>
              </a:rPr>
              <a:t>ρακτηριστικά </a:t>
            </a:r>
            <a:r>
              <a:rPr lang="el-GR" sz="2000" b="1" dirty="0">
                <a:latin typeface="Corbel" pitchFamily="34" charset="0"/>
              </a:rPr>
              <a:t>για την εξαγωγή περισσότερων </a:t>
            </a:r>
            <a:r>
              <a:rPr lang="en-GB" sz="2000" b="1" dirty="0" smtClean="0">
                <a:latin typeface="Corbel" pitchFamily="34" charset="0"/>
              </a:rPr>
              <a:t>     </a:t>
            </a:r>
            <a:r>
              <a:rPr lang="el-GR" sz="2000" b="1" dirty="0" smtClean="0">
                <a:latin typeface="Corbel" pitchFamily="34" charset="0"/>
              </a:rPr>
              <a:t>συμπερασμάτων</a:t>
            </a:r>
            <a:r>
              <a:rPr lang="el-GR" sz="2000" b="1" dirty="0">
                <a:latin typeface="Corbel" pitchFamily="34" charset="0"/>
              </a:rPr>
              <a:t>. </a:t>
            </a:r>
            <a:endParaRPr lang="en-GB" sz="2000" b="1" dirty="0">
              <a:latin typeface="Corbel" pitchFamily="34" charset="0"/>
            </a:endParaRPr>
          </a:p>
        </p:txBody>
      </p:sp>
      <p:sp>
        <p:nvSpPr>
          <p:cNvPr id="7" name="Text Placeholder 15">
            <a:extLst>
              <a:ext uri="{FF2B5EF4-FFF2-40B4-BE49-F238E27FC236}">
                <a16:creationId xmlns="" xmlns:a16="http://schemas.microsoft.com/office/drawing/2014/main" id="{549D0D55-170F-4A6A-B81C-A60AF8B25AAA}"/>
              </a:ext>
            </a:extLst>
          </p:cNvPr>
          <p:cNvSpPr txBox="1">
            <a:spLocks/>
          </p:cNvSpPr>
          <p:nvPr/>
        </p:nvSpPr>
        <p:spPr>
          <a:xfrm>
            <a:off x="5474462" y="1120882"/>
            <a:ext cx="5870945" cy="575317"/>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sz="2000" b="1" dirty="0" smtClean="0">
                <a:solidFill>
                  <a:schemeClr val="bg1"/>
                </a:solidFill>
                <a:latin typeface="Corbel" pitchFamily="34" charset="0"/>
              </a:rPr>
              <a:t>Προτάσεις για περαιτέρω έρευνα:</a:t>
            </a:r>
            <a:endParaRPr lang="en-GB" sz="2000" b="1" dirty="0">
              <a:solidFill>
                <a:schemeClr val="bg1"/>
              </a:solidFill>
              <a:latin typeface="Corbel" pitchFamily="34" charset="0"/>
            </a:endParaRPr>
          </a:p>
        </p:txBody>
      </p:sp>
    </p:spTree>
    <p:extLst>
      <p:ext uri="{BB962C8B-B14F-4D97-AF65-F5344CB8AC3E}">
        <p14:creationId xmlns:p14="http://schemas.microsoft.com/office/powerpoint/2010/main" val="13405007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3188677" y="2255796"/>
            <a:ext cx="6154615" cy="1446550"/>
          </a:xfrm>
          <a:prstGeom prst="rect">
            <a:avLst/>
          </a:prstGeom>
          <a:noFill/>
        </p:spPr>
        <p:txBody>
          <a:bodyPr wrap="square" rtlCol="0" anchor="ctr">
            <a:spAutoFit/>
          </a:bodyPr>
          <a:lstStyle/>
          <a:p>
            <a:pPr algn="ctr"/>
            <a:r>
              <a:rPr lang="el-GR" altLang="ko-KR" sz="4400" b="1" dirty="0" smtClean="0">
                <a:solidFill>
                  <a:schemeClr val="tx2"/>
                </a:solidFill>
                <a:latin typeface="Corbel" pitchFamily="34" charset="0"/>
              </a:rPr>
              <a:t>Σας ευχαριστώ για την προσοχή σας!</a:t>
            </a:r>
            <a:endParaRPr lang="ko-KR" altLang="en-US" sz="4400" b="1" dirty="0">
              <a:solidFill>
                <a:schemeClr val="tx2"/>
              </a:solidFill>
              <a:latin typeface="Corbel" pitchFamily="34" charset="0"/>
            </a:endParaRPr>
          </a:p>
        </p:txBody>
      </p:sp>
      <p:sp>
        <p:nvSpPr>
          <p:cNvPr id="7" name="Text Placeholder 15">
            <a:extLst>
              <a:ext uri="{FF2B5EF4-FFF2-40B4-BE49-F238E27FC236}">
                <a16:creationId xmlns="" xmlns:a16="http://schemas.microsoft.com/office/drawing/2014/main" id="{549D0D55-170F-4A6A-B81C-A60AF8B25AAA}"/>
              </a:ext>
            </a:extLst>
          </p:cNvPr>
          <p:cNvSpPr txBox="1">
            <a:spLocks/>
          </p:cNvSpPr>
          <p:nvPr/>
        </p:nvSpPr>
        <p:spPr>
          <a:xfrm>
            <a:off x="5474462" y="1120882"/>
            <a:ext cx="5870945" cy="575317"/>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sz="2000" b="1" dirty="0" smtClean="0">
                <a:solidFill>
                  <a:schemeClr val="bg1"/>
                </a:solidFill>
                <a:latin typeface="Corbel" pitchFamily="34" charset="0"/>
              </a:rPr>
              <a:t>Προτάσεις για περαιτέρω έρευνα:</a:t>
            </a:r>
            <a:endParaRPr lang="en-GB" sz="2000" b="1" dirty="0">
              <a:solidFill>
                <a:schemeClr val="bg1"/>
              </a:solidFill>
              <a:latin typeface="Corbel" pitchFamily="34" charset="0"/>
            </a:endParaRPr>
          </a:p>
        </p:txBody>
      </p:sp>
    </p:spTree>
    <p:extLst>
      <p:ext uri="{BB962C8B-B14F-4D97-AF65-F5344CB8AC3E}">
        <p14:creationId xmlns:p14="http://schemas.microsoft.com/office/powerpoint/2010/main" val="22446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 name="TextBox 538">
            <a:extLst>
              <a:ext uri="{FF2B5EF4-FFF2-40B4-BE49-F238E27FC236}">
                <a16:creationId xmlns="" xmlns:a16="http://schemas.microsoft.com/office/drawing/2014/main" id="{324B7B20-AC6E-409F-A45E-ACE31408A15D}"/>
              </a:ext>
            </a:extLst>
          </p:cNvPr>
          <p:cNvSpPr txBox="1"/>
          <p:nvPr/>
        </p:nvSpPr>
        <p:spPr>
          <a:xfrm>
            <a:off x="1266825" y="1359187"/>
            <a:ext cx="4052131" cy="1446550"/>
          </a:xfrm>
          <a:prstGeom prst="rect">
            <a:avLst/>
          </a:prstGeom>
          <a:noFill/>
        </p:spPr>
        <p:txBody>
          <a:bodyPr wrap="square" rtlCol="0" anchor="ctr">
            <a:spAutoFit/>
          </a:bodyPr>
          <a:lstStyle/>
          <a:p>
            <a:pPr algn="ctr"/>
            <a:r>
              <a:rPr lang="el-GR" altLang="ko-KR" sz="4400" b="1" dirty="0">
                <a:solidFill>
                  <a:schemeClr val="tx2"/>
                </a:solidFill>
                <a:latin typeface="Corbel" pitchFamily="34" charset="0"/>
              </a:rPr>
              <a:t>Σκοπός της εργασίας</a:t>
            </a:r>
            <a:endParaRPr lang="ko-KR" altLang="en-US" sz="4400" b="1" dirty="0">
              <a:solidFill>
                <a:schemeClr val="tx2"/>
              </a:solidFill>
              <a:latin typeface="Corbel" pitchFamily="34" charset="0"/>
            </a:endParaRPr>
          </a:p>
        </p:txBody>
      </p:sp>
      <p:sp>
        <p:nvSpPr>
          <p:cNvPr id="2" name="TextBox 1"/>
          <p:cNvSpPr txBox="1"/>
          <p:nvPr/>
        </p:nvSpPr>
        <p:spPr>
          <a:xfrm>
            <a:off x="5615354" y="1547446"/>
            <a:ext cx="5861538" cy="2554545"/>
          </a:xfrm>
          <a:prstGeom prst="rect">
            <a:avLst/>
          </a:prstGeom>
          <a:noFill/>
        </p:spPr>
        <p:txBody>
          <a:bodyPr wrap="square" rtlCol="0">
            <a:spAutoFit/>
          </a:bodyPr>
          <a:lstStyle/>
          <a:p>
            <a:pPr marL="342900" indent="-342900" algn="just">
              <a:buBlip>
                <a:blip r:embed="rId2"/>
              </a:buBlip>
            </a:pPr>
            <a:r>
              <a:rPr lang="el-GR" sz="2000" b="1" dirty="0" smtClean="0">
                <a:latin typeface="Corbel" pitchFamily="34" charset="0"/>
              </a:rPr>
              <a:t>Η δημιουργία </a:t>
            </a:r>
            <a:r>
              <a:rPr lang="el-GR" sz="2000" b="1" dirty="0">
                <a:latin typeface="Corbel" pitchFamily="34" charset="0"/>
              </a:rPr>
              <a:t>και αξιολόγηση </a:t>
            </a:r>
            <a:r>
              <a:rPr lang="el-GR" sz="2000" b="1" dirty="0" smtClean="0">
                <a:latin typeface="Corbel" pitchFamily="34" charset="0"/>
              </a:rPr>
              <a:t>ψηφιακού </a:t>
            </a:r>
            <a:r>
              <a:rPr lang="el-GR" sz="2000" b="1" dirty="0">
                <a:latin typeface="Corbel" pitchFamily="34" charset="0"/>
              </a:rPr>
              <a:t>υλικού για </a:t>
            </a:r>
            <a:r>
              <a:rPr lang="el-GR" sz="2000" b="1" dirty="0" smtClean="0">
                <a:latin typeface="Corbel" pitchFamily="34" charset="0"/>
              </a:rPr>
              <a:t>την ενότητα </a:t>
            </a:r>
            <a:r>
              <a:rPr lang="el-GR" sz="2000" b="1" dirty="0">
                <a:latin typeface="Corbel" pitchFamily="34" charset="0"/>
              </a:rPr>
              <a:t>5.1 του σχολικού βιβλίου του </a:t>
            </a:r>
            <a:r>
              <a:rPr lang="el-GR" sz="2000" b="1" dirty="0" smtClean="0">
                <a:latin typeface="Corbel" pitchFamily="34" charset="0"/>
              </a:rPr>
              <a:t>μαθήματος </a:t>
            </a:r>
            <a:r>
              <a:rPr lang="el-GR" sz="2000" b="1" i="1" dirty="0">
                <a:latin typeface="Corbel" pitchFamily="34" charset="0"/>
              </a:rPr>
              <a:t>Προγραμματισμός Υπολογιστών</a:t>
            </a:r>
            <a:r>
              <a:rPr lang="el-GR" sz="2000" b="1" dirty="0">
                <a:latin typeface="Corbel" pitchFamily="34" charset="0"/>
              </a:rPr>
              <a:t> της Γ΄ τάξης του τομέα Πληροφορικής του Επαγγελματικού Λυκείου </a:t>
            </a:r>
            <a:r>
              <a:rPr lang="el-GR" sz="2000" b="1" dirty="0" smtClean="0">
                <a:latin typeface="Corbel" pitchFamily="34" charset="0"/>
              </a:rPr>
              <a:t>, </a:t>
            </a:r>
            <a:r>
              <a:rPr lang="el-GR" sz="2000" b="1" dirty="0">
                <a:latin typeface="Corbel" pitchFamily="34" charset="0"/>
              </a:rPr>
              <a:t>που αναφέρεται σε έναν από τους κλασικούς αλγόριθμους της γλώσσας Python, στον αλγόριθμο της δυαδικής </a:t>
            </a:r>
            <a:r>
              <a:rPr lang="el-GR" sz="2000" b="1" dirty="0" smtClean="0">
                <a:latin typeface="Corbel" pitchFamily="34" charset="0"/>
              </a:rPr>
              <a:t>αναζήτησης</a:t>
            </a:r>
            <a:r>
              <a:rPr lang="en-GB" sz="2000" b="1" dirty="0" smtClean="0">
                <a:latin typeface="Corbel" pitchFamily="34" charset="0"/>
              </a:rPr>
              <a:t> (binary search).</a:t>
            </a:r>
            <a:endParaRPr lang="en-GB" sz="2000" b="1" dirty="0">
              <a:latin typeface="Corbel" pitchFamily="34" charset="0"/>
            </a:endParaRPr>
          </a:p>
        </p:txBody>
      </p:sp>
      <p:sp>
        <p:nvSpPr>
          <p:cNvPr id="72" name="Rectangle 71">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Tree>
    <p:extLst>
      <p:ext uri="{BB962C8B-B14F-4D97-AF65-F5344CB8AC3E}">
        <p14:creationId xmlns:p14="http://schemas.microsoft.com/office/powerpoint/2010/main" val="2210391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 name="TextBox 538">
            <a:extLst>
              <a:ext uri="{FF2B5EF4-FFF2-40B4-BE49-F238E27FC236}">
                <a16:creationId xmlns="" xmlns:a16="http://schemas.microsoft.com/office/drawing/2014/main" id="{324B7B20-AC6E-409F-A45E-ACE31408A15D}"/>
              </a:ext>
            </a:extLst>
          </p:cNvPr>
          <p:cNvSpPr txBox="1"/>
          <p:nvPr/>
        </p:nvSpPr>
        <p:spPr>
          <a:xfrm>
            <a:off x="1266825" y="1359187"/>
            <a:ext cx="4196129" cy="1446550"/>
          </a:xfrm>
          <a:prstGeom prst="rect">
            <a:avLst/>
          </a:prstGeom>
          <a:noFill/>
        </p:spPr>
        <p:txBody>
          <a:bodyPr wrap="square" rtlCol="0" anchor="ctr">
            <a:spAutoFit/>
          </a:bodyPr>
          <a:lstStyle/>
          <a:p>
            <a:pPr algn="ctr"/>
            <a:r>
              <a:rPr lang="el-GR" sz="4400" b="1" dirty="0">
                <a:solidFill>
                  <a:schemeClr val="tx2"/>
                </a:solidFill>
                <a:latin typeface="Corbel" pitchFamily="34" charset="0"/>
              </a:rPr>
              <a:t>Συνεισφορά της διπλωματικής</a:t>
            </a:r>
            <a:endParaRPr lang="ko-KR" altLang="en-US" sz="4400" b="1" dirty="0">
              <a:solidFill>
                <a:schemeClr val="tx2"/>
              </a:solidFill>
              <a:latin typeface="Corbel" pitchFamily="34" charset="0"/>
            </a:endParaRPr>
          </a:p>
        </p:txBody>
      </p:sp>
      <p:sp>
        <p:nvSpPr>
          <p:cNvPr id="2" name="TextBox 1"/>
          <p:cNvSpPr txBox="1"/>
          <p:nvPr/>
        </p:nvSpPr>
        <p:spPr>
          <a:xfrm>
            <a:off x="5615354" y="1547446"/>
            <a:ext cx="5861538" cy="2246769"/>
          </a:xfrm>
          <a:prstGeom prst="rect">
            <a:avLst/>
          </a:prstGeom>
          <a:noFill/>
        </p:spPr>
        <p:txBody>
          <a:bodyPr wrap="square" rtlCol="0">
            <a:spAutoFit/>
          </a:bodyPr>
          <a:lstStyle/>
          <a:p>
            <a:pPr marL="342900" indent="-342900" algn="just">
              <a:buBlip>
                <a:blip r:embed="rId2"/>
              </a:buBlip>
            </a:pPr>
            <a:r>
              <a:rPr lang="el-GR" sz="2000" b="1" dirty="0" smtClean="0">
                <a:latin typeface="Corbel" pitchFamily="34" charset="0"/>
              </a:rPr>
              <a:t>Το </a:t>
            </a:r>
            <a:r>
              <a:rPr lang="el-GR" sz="2000" b="1" dirty="0">
                <a:latin typeface="Corbel" pitchFamily="34" charset="0"/>
              </a:rPr>
              <a:t>ψηφιακό εκπαιδευτικό υλικό που δημιουργήθηκε για τις ανάγκες της παρούσας διπλωματικής εργασίας αποσκοπεί να καλύψει το κενό που υπάρχει στην ύπαρξη ψηφιακού υλικού ΕξΑΕ για το μάθημα του Προγραμματισμού της Γ΄ τάξης του τομέα Πληροφορικής του ΕΠΑ.Λ της χώρας μας</a:t>
            </a:r>
            <a:endParaRPr lang="en-GB" sz="2000" b="1" dirty="0">
              <a:latin typeface="Corbel" pitchFamily="34" charset="0"/>
            </a:endParaRPr>
          </a:p>
        </p:txBody>
      </p:sp>
      <p:sp>
        <p:nvSpPr>
          <p:cNvPr id="72" name="Rectangle 71">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Tree>
    <p:extLst>
      <p:ext uri="{BB962C8B-B14F-4D97-AF65-F5344CB8AC3E}">
        <p14:creationId xmlns:p14="http://schemas.microsoft.com/office/powerpoint/2010/main" val="221591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 name="TextBox 538">
            <a:extLst>
              <a:ext uri="{FF2B5EF4-FFF2-40B4-BE49-F238E27FC236}">
                <a16:creationId xmlns="" xmlns:a16="http://schemas.microsoft.com/office/drawing/2014/main" id="{324B7B20-AC6E-409F-A45E-ACE31408A15D}"/>
              </a:ext>
            </a:extLst>
          </p:cNvPr>
          <p:cNvSpPr txBox="1"/>
          <p:nvPr/>
        </p:nvSpPr>
        <p:spPr>
          <a:xfrm>
            <a:off x="1266825" y="1359187"/>
            <a:ext cx="4196129" cy="1446550"/>
          </a:xfrm>
          <a:prstGeom prst="rect">
            <a:avLst/>
          </a:prstGeom>
          <a:noFill/>
        </p:spPr>
        <p:txBody>
          <a:bodyPr wrap="square" rtlCol="0" anchor="ctr">
            <a:spAutoFit/>
          </a:bodyPr>
          <a:lstStyle/>
          <a:p>
            <a:pPr algn="ctr"/>
            <a:r>
              <a:rPr lang="el-GR" sz="4400" b="1" dirty="0">
                <a:solidFill>
                  <a:schemeClr val="tx2"/>
                </a:solidFill>
                <a:latin typeface="Corbel" pitchFamily="34" charset="0"/>
              </a:rPr>
              <a:t>Ερευνητικά Ερωτήματα</a:t>
            </a:r>
            <a:endParaRPr lang="ko-KR" altLang="en-US" sz="4400" b="1" dirty="0">
              <a:solidFill>
                <a:schemeClr val="tx2"/>
              </a:solidFill>
              <a:latin typeface="Corbel" pitchFamily="34" charset="0"/>
            </a:endParaRPr>
          </a:p>
        </p:txBody>
      </p:sp>
      <p:sp>
        <p:nvSpPr>
          <p:cNvPr id="2" name="TextBox 1"/>
          <p:cNvSpPr txBox="1"/>
          <p:nvPr/>
        </p:nvSpPr>
        <p:spPr>
          <a:xfrm>
            <a:off x="5615354" y="1547446"/>
            <a:ext cx="5861538" cy="3170099"/>
          </a:xfrm>
          <a:prstGeom prst="rect">
            <a:avLst/>
          </a:prstGeom>
          <a:noFill/>
        </p:spPr>
        <p:txBody>
          <a:bodyPr wrap="square" rtlCol="0">
            <a:spAutoFit/>
          </a:bodyPr>
          <a:lstStyle/>
          <a:p>
            <a:pPr marL="457200" lvl="0" indent="-457200" algn="just">
              <a:spcBef>
                <a:spcPts val="600"/>
              </a:spcBef>
              <a:spcAft>
                <a:spcPts val="600"/>
              </a:spcAft>
              <a:buBlip>
                <a:blip r:embed="rId2"/>
              </a:buBlip>
            </a:pPr>
            <a:r>
              <a:rPr lang="el-GR" sz="2000" b="1" dirty="0">
                <a:latin typeface="Corbel" pitchFamily="34" charset="0"/>
              </a:rPr>
              <a:t>Εξυπηρετεί το εκπαιδευτικό υλικό τους στόχους του προγράμματος σπουδών που έχει θέσει το ΙΕΠ για τη συγκεκριμένη ενότητα;</a:t>
            </a:r>
            <a:endParaRPr lang="en-GB" sz="2000" b="1" dirty="0">
              <a:latin typeface="Corbel" pitchFamily="34" charset="0"/>
            </a:endParaRPr>
          </a:p>
          <a:p>
            <a:pPr marL="457200" lvl="0" indent="-457200" algn="just">
              <a:spcBef>
                <a:spcPts val="600"/>
              </a:spcBef>
              <a:spcAft>
                <a:spcPts val="600"/>
              </a:spcAft>
              <a:buBlip>
                <a:blip r:embed="rId2"/>
              </a:buBlip>
            </a:pPr>
            <a:r>
              <a:rPr lang="el-GR" sz="2000" b="1" dirty="0">
                <a:latin typeface="Corbel" pitchFamily="34" charset="0"/>
              </a:rPr>
              <a:t>Πόσο αποτελεσματικό είναι το εκπαιδευτικό υλικό για την εκμάθηση του αλγόριθμου της δυαδικής αναζήτησης;</a:t>
            </a:r>
            <a:endParaRPr lang="en-GB" sz="2000" b="1" dirty="0">
              <a:latin typeface="Corbel" pitchFamily="34" charset="0"/>
            </a:endParaRPr>
          </a:p>
          <a:p>
            <a:pPr marL="457200" lvl="0" indent="-457200" algn="just">
              <a:spcBef>
                <a:spcPts val="600"/>
              </a:spcBef>
              <a:spcAft>
                <a:spcPts val="600"/>
              </a:spcAft>
              <a:buBlip>
                <a:blip r:embed="rId2"/>
              </a:buBlip>
            </a:pPr>
            <a:r>
              <a:rPr lang="el-GR" sz="2000" b="1" dirty="0">
                <a:latin typeface="Corbel" pitchFamily="34" charset="0"/>
              </a:rPr>
              <a:t>Μπορεί το εκπαιδευτικό υλικό να λειτουργήσει αυτόνομα, χωρίς την φυσική παρουσία του εκπαιδευτικού;</a:t>
            </a:r>
            <a:endParaRPr lang="en-GB" sz="2000" b="1" dirty="0">
              <a:latin typeface="Corbel" pitchFamily="34" charset="0"/>
            </a:endParaRPr>
          </a:p>
        </p:txBody>
      </p:sp>
      <p:sp>
        <p:nvSpPr>
          <p:cNvPr id="72" name="Rectangle 71">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Tree>
    <p:extLst>
      <p:ext uri="{BB962C8B-B14F-4D97-AF65-F5344CB8AC3E}">
        <p14:creationId xmlns:p14="http://schemas.microsoft.com/office/powerpoint/2010/main" val="747450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206381AD-4C2B-4745-99B1-0BBCE6131A71}"/>
              </a:ext>
            </a:extLst>
          </p:cNvPr>
          <p:cNvSpPr>
            <a:spLocks noGrp="1"/>
          </p:cNvSpPr>
          <p:nvPr>
            <p:ph type="body" sz="quarter" idx="10"/>
          </p:nvPr>
        </p:nvSpPr>
        <p:spPr>
          <a:xfrm>
            <a:off x="2782041" y="304340"/>
            <a:ext cx="7716305" cy="724247"/>
          </a:xfrm>
          <a:prstGeom prst="rect">
            <a:avLst/>
          </a:prstGeom>
        </p:spPr>
        <p:txBody>
          <a:bodyPr/>
          <a:lstStyle/>
          <a:p>
            <a:r>
              <a:rPr lang="el-GR" sz="4400" b="1" dirty="0" smtClean="0">
                <a:solidFill>
                  <a:schemeClr val="tx2"/>
                </a:solidFill>
                <a:latin typeface="Corbel" pitchFamily="34" charset="0"/>
              </a:rPr>
              <a:t>Δομή της εργασίας</a:t>
            </a:r>
            <a:endParaRPr lang="en-US" sz="4400" b="1" dirty="0">
              <a:solidFill>
                <a:schemeClr val="tx2"/>
              </a:solidFill>
              <a:latin typeface="Corbel" pitchFamily="34" charset="0"/>
            </a:endParaRPr>
          </a:p>
        </p:txBody>
      </p:sp>
      <p:grpSp>
        <p:nvGrpSpPr>
          <p:cNvPr id="9" name="Group 8">
            <a:extLst>
              <a:ext uri="{FF2B5EF4-FFF2-40B4-BE49-F238E27FC236}">
                <a16:creationId xmlns="" xmlns:a16="http://schemas.microsoft.com/office/drawing/2014/main" id="{385B6898-4597-4599-B8E2-0A97800D921A}"/>
              </a:ext>
            </a:extLst>
          </p:cNvPr>
          <p:cNvGrpSpPr>
            <a:grpSpLocks noChangeAspect="1"/>
          </p:cNvGrpSpPr>
          <p:nvPr/>
        </p:nvGrpSpPr>
        <p:grpSpPr>
          <a:xfrm flipV="1">
            <a:off x="7832353" y="2125871"/>
            <a:ext cx="2598439" cy="1857542"/>
            <a:chOff x="8567658" y="3512928"/>
            <a:chExt cx="2147470" cy="1535158"/>
          </a:xfrm>
          <a:solidFill>
            <a:srgbClr val="229878"/>
          </a:solidFill>
        </p:grpSpPr>
        <p:sp>
          <p:nvSpPr>
            <p:cNvPr id="10" name="Pentagon 43">
              <a:extLst>
                <a:ext uri="{FF2B5EF4-FFF2-40B4-BE49-F238E27FC236}">
                  <a16:creationId xmlns="" xmlns:a16="http://schemas.microsoft.com/office/drawing/2014/main" id="{A5D0D1BA-2674-48A3-88C1-C3EC6E1BD934}"/>
                </a:ext>
              </a:extLst>
            </p:cNvPr>
            <p:cNvSpPr/>
            <p:nvPr/>
          </p:nvSpPr>
          <p:spPr>
            <a:xfrm>
              <a:off x="8567658" y="3512928"/>
              <a:ext cx="2147470"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solidFill>
                  <a:schemeClr val="tx1">
                    <a:lumMod val="75000"/>
                    <a:lumOff val="25000"/>
                  </a:schemeClr>
                </a:solidFill>
              </a:endParaRPr>
            </a:p>
          </p:txBody>
        </p:sp>
        <p:sp>
          <p:nvSpPr>
            <p:cNvPr id="11" name="Donut 44">
              <a:extLst>
                <a:ext uri="{FF2B5EF4-FFF2-40B4-BE49-F238E27FC236}">
                  <a16:creationId xmlns="" xmlns:a16="http://schemas.microsoft.com/office/drawing/2014/main" id="{A6E9C795-F329-47A2-A02A-B58C7FA9DDFD}"/>
                </a:ext>
              </a:extLst>
            </p:cNvPr>
            <p:cNvSpPr/>
            <p:nvPr/>
          </p:nvSpPr>
          <p:spPr>
            <a:xfrm>
              <a:off x="8832402" y="3596351"/>
              <a:ext cx="1451735" cy="1451735"/>
            </a:xfrm>
            <a:prstGeom prst="donut">
              <a:avLst>
                <a:gd name="adj" fmla="val 1762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grpSp>
        <p:nvGrpSpPr>
          <p:cNvPr id="12" name="Group 11">
            <a:extLst>
              <a:ext uri="{FF2B5EF4-FFF2-40B4-BE49-F238E27FC236}">
                <a16:creationId xmlns="" xmlns:a16="http://schemas.microsoft.com/office/drawing/2014/main" id="{ACA4FFE0-E438-431B-A695-31A32EE57C97}"/>
              </a:ext>
            </a:extLst>
          </p:cNvPr>
          <p:cNvGrpSpPr>
            <a:grpSpLocks noChangeAspect="1"/>
          </p:cNvGrpSpPr>
          <p:nvPr/>
        </p:nvGrpSpPr>
        <p:grpSpPr>
          <a:xfrm>
            <a:off x="5475179" y="3591373"/>
            <a:ext cx="2598439" cy="1857542"/>
            <a:chOff x="552322" y="3573016"/>
            <a:chExt cx="2147470" cy="1535158"/>
          </a:xfrm>
        </p:grpSpPr>
        <p:sp>
          <p:nvSpPr>
            <p:cNvPr id="13" name="Pentagon 46">
              <a:extLst>
                <a:ext uri="{FF2B5EF4-FFF2-40B4-BE49-F238E27FC236}">
                  <a16:creationId xmlns="" xmlns:a16="http://schemas.microsoft.com/office/drawing/2014/main" id="{F1C8D809-3243-442D-A14D-DBD5D215E635}"/>
                </a:ext>
              </a:extLst>
            </p:cNvPr>
            <p:cNvSpPr/>
            <p:nvPr/>
          </p:nvSpPr>
          <p:spPr>
            <a:xfrm>
              <a:off x="552322" y="3573016"/>
              <a:ext cx="2147470"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solidFill>
                  <a:schemeClr val="tx1">
                    <a:lumMod val="75000"/>
                    <a:lumOff val="25000"/>
                  </a:schemeClr>
                </a:solidFill>
              </a:endParaRPr>
            </a:p>
          </p:txBody>
        </p:sp>
        <p:sp>
          <p:nvSpPr>
            <p:cNvPr id="14" name="Donut 47">
              <a:extLst>
                <a:ext uri="{FF2B5EF4-FFF2-40B4-BE49-F238E27FC236}">
                  <a16:creationId xmlns="" xmlns:a16="http://schemas.microsoft.com/office/drawing/2014/main" id="{10BA42E6-FAD1-45B7-B9F3-9C69B7C0D2EA}"/>
                </a:ext>
              </a:extLst>
            </p:cNvPr>
            <p:cNvSpPr/>
            <p:nvPr/>
          </p:nvSpPr>
          <p:spPr>
            <a:xfrm>
              <a:off x="817066" y="3656439"/>
              <a:ext cx="1451735" cy="1451735"/>
            </a:xfrm>
            <a:prstGeom prst="donut">
              <a:avLst>
                <a:gd name="adj" fmla="val 1762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grpSp>
        <p:nvGrpSpPr>
          <p:cNvPr id="22" name="Group 21">
            <a:extLst>
              <a:ext uri="{FF2B5EF4-FFF2-40B4-BE49-F238E27FC236}">
                <a16:creationId xmlns="" xmlns:a16="http://schemas.microsoft.com/office/drawing/2014/main" id="{F630E7BE-78A9-469A-B7CA-763DE59028B0}"/>
              </a:ext>
            </a:extLst>
          </p:cNvPr>
          <p:cNvGrpSpPr/>
          <p:nvPr/>
        </p:nvGrpSpPr>
        <p:grpSpPr>
          <a:xfrm>
            <a:off x="8120916" y="2815276"/>
            <a:ext cx="1803431" cy="1675880"/>
            <a:chOff x="3281364" y="3703432"/>
            <a:chExt cx="2601887" cy="1083853"/>
          </a:xfrm>
        </p:grpSpPr>
        <p:sp>
          <p:nvSpPr>
            <p:cNvPr id="23" name="TextBox 22">
              <a:extLst>
                <a:ext uri="{FF2B5EF4-FFF2-40B4-BE49-F238E27FC236}">
                  <a16:creationId xmlns="" xmlns:a16="http://schemas.microsoft.com/office/drawing/2014/main" id="{17E7B2B0-7439-4CDE-B393-FC7F5613890F}"/>
                </a:ext>
              </a:extLst>
            </p:cNvPr>
            <p:cNvSpPr txBox="1"/>
            <p:nvPr/>
          </p:nvSpPr>
          <p:spPr>
            <a:xfrm>
              <a:off x="3281364" y="4528519"/>
              <a:ext cx="2569255" cy="258766"/>
            </a:xfrm>
            <a:prstGeom prst="rect">
              <a:avLst/>
            </a:prstGeom>
            <a:noFill/>
          </p:spPr>
          <p:txBody>
            <a:bodyPr wrap="square" rtlCol="0">
              <a:spAutoFit/>
            </a:bodyPr>
            <a:lstStyle/>
            <a:p>
              <a:pPr algn="ctr"/>
              <a:r>
                <a:rPr lang="el-GR" altLang="ko-KR" sz="2000" b="1" dirty="0" smtClean="0">
                  <a:solidFill>
                    <a:schemeClr val="accent2"/>
                  </a:solidFill>
                  <a:latin typeface="Corbel" pitchFamily="34" charset="0"/>
                  <a:cs typeface="Arial" pitchFamily="34" charset="0"/>
                </a:rPr>
                <a:t>Έρευνα</a:t>
              </a:r>
              <a:endParaRPr lang="ko-KR" altLang="en-US" sz="2000" b="1" dirty="0">
                <a:solidFill>
                  <a:schemeClr val="accent2"/>
                </a:solidFill>
                <a:latin typeface="Corbel" pitchFamily="34" charset="0"/>
                <a:cs typeface="Arial" pitchFamily="34" charset="0"/>
              </a:endParaRPr>
            </a:p>
          </p:txBody>
        </p:sp>
        <p:sp>
          <p:nvSpPr>
            <p:cNvPr id="24" name="TextBox 23">
              <a:extLst>
                <a:ext uri="{FF2B5EF4-FFF2-40B4-BE49-F238E27FC236}">
                  <a16:creationId xmlns="" xmlns:a16="http://schemas.microsoft.com/office/drawing/2014/main" id="{13CD5101-2729-4C5B-9CA9-BE2011CEA78F}"/>
                </a:ext>
              </a:extLst>
            </p:cNvPr>
            <p:cNvSpPr txBox="1"/>
            <p:nvPr/>
          </p:nvSpPr>
          <p:spPr>
            <a:xfrm>
              <a:off x="3305488" y="3703432"/>
              <a:ext cx="2577763" cy="258766"/>
            </a:xfrm>
            <a:prstGeom prst="rect">
              <a:avLst/>
            </a:prstGeom>
            <a:noFill/>
          </p:spPr>
          <p:txBody>
            <a:bodyPr wrap="square" rtlCol="0">
              <a:spAutoFit/>
            </a:bodyPr>
            <a:lstStyle/>
            <a:p>
              <a:pPr algn="ctr"/>
              <a:r>
                <a:rPr lang="el-GR" altLang="ko-KR" sz="2000" b="1" dirty="0" smtClean="0">
                  <a:solidFill>
                    <a:schemeClr val="accent2"/>
                  </a:solidFill>
                  <a:latin typeface="Corbel" pitchFamily="34" charset="0"/>
                  <a:cs typeface="Arial" pitchFamily="34" charset="0"/>
                </a:rPr>
                <a:t>3</a:t>
              </a:r>
              <a:r>
                <a:rPr lang="el-GR" altLang="ko-KR" sz="2000" b="1" baseline="30000" dirty="0" smtClean="0">
                  <a:solidFill>
                    <a:schemeClr val="accent2"/>
                  </a:solidFill>
                  <a:latin typeface="Corbel" pitchFamily="34" charset="0"/>
                  <a:cs typeface="Arial" pitchFamily="34" charset="0"/>
                </a:rPr>
                <a:t>ο</a:t>
              </a:r>
              <a:r>
                <a:rPr lang="el-GR" altLang="ko-KR" sz="2000" b="1" dirty="0" smtClean="0">
                  <a:solidFill>
                    <a:schemeClr val="accent2"/>
                  </a:solidFill>
                  <a:latin typeface="Corbel" pitchFamily="34" charset="0"/>
                  <a:cs typeface="Arial" pitchFamily="34" charset="0"/>
                </a:rPr>
                <a:t> Μέρος</a:t>
              </a:r>
              <a:endParaRPr lang="ko-KR" altLang="en-US" sz="2000" b="1" dirty="0">
                <a:solidFill>
                  <a:schemeClr val="accent2"/>
                </a:solidFill>
                <a:latin typeface="Corbel" pitchFamily="34" charset="0"/>
                <a:cs typeface="Arial" pitchFamily="34" charset="0"/>
              </a:endParaRPr>
            </a:p>
          </p:txBody>
        </p:sp>
      </p:grpSp>
      <p:grpSp>
        <p:nvGrpSpPr>
          <p:cNvPr id="25" name="Group 24">
            <a:extLst>
              <a:ext uri="{FF2B5EF4-FFF2-40B4-BE49-F238E27FC236}">
                <a16:creationId xmlns="" xmlns:a16="http://schemas.microsoft.com/office/drawing/2014/main" id="{939A4991-C970-402A-B00A-345B103CD1B0}"/>
              </a:ext>
            </a:extLst>
          </p:cNvPr>
          <p:cNvGrpSpPr/>
          <p:nvPr/>
        </p:nvGrpSpPr>
        <p:grpSpPr>
          <a:xfrm>
            <a:off x="5795519" y="2662990"/>
            <a:ext cx="1953434" cy="2242684"/>
            <a:chOff x="2670167" y="4621131"/>
            <a:chExt cx="2818303" cy="2302874"/>
          </a:xfrm>
        </p:grpSpPr>
        <p:sp>
          <p:nvSpPr>
            <p:cNvPr id="26" name="TextBox 25">
              <a:extLst>
                <a:ext uri="{FF2B5EF4-FFF2-40B4-BE49-F238E27FC236}">
                  <a16:creationId xmlns="" xmlns:a16="http://schemas.microsoft.com/office/drawing/2014/main" id="{2935DC37-2B3E-4669-91E1-02AE9B63EAC1}"/>
                </a:ext>
              </a:extLst>
            </p:cNvPr>
            <p:cNvSpPr txBox="1"/>
            <p:nvPr/>
          </p:nvSpPr>
          <p:spPr>
            <a:xfrm>
              <a:off x="2797809" y="4621131"/>
              <a:ext cx="2690661" cy="1042922"/>
            </a:xfrm>
            <a:prstGeom prst="rect">
              <a:avLst/>
            </a:prstGeom>
            <a:noFill/>
          </p:spPr>
          <p:txBody>
            <a:bodyPr wrap="square" rtlCol="0">
              <a:spAutoFit/>
            </a:bodyPr>
            <a:lstStyle/>
            <a:p>
              <a:pPr algn="ctr"/>
              <a:r>
                <a:rPr lang="el-GR" altLang="ko-KR" sz="2000" b="1" dirty="0" smtClean="0">
                  <a:solidFill>
                    <a:schemeClr val="accent1"/>
                  </a:solidFill>
                  <a:latin typeface="Corbel" pitchFamily="34" charset="0"/>
                  <a:cs typeface="Arial" pitchFamily="34" charset="0"/>
                </a:rPr>
                <a:t>Σχεδιασμός εκπαιδευτικού υλικού</a:t>
              </a:r>
              <a:endParaRPr lang="ko-KR" altLang="en-US" sz="2000" b="1" dirty="0">
                <a:solidFill>
                  <a:schemeClr val="accent1"/>
                </a:solidFill>
                <a:latin typeface="Corbel" pitchFamily="34" charset="0"/>
                <a:cs typeface="Arial" pitchFamily="34" charset="0"/>
              </a:endParaRPr>
            </a:p>
          </p:txBody>
        </p:sp>
        <p:sp>
          <p:nvSpPr>
            <p:cNvPr id="27" name="TextBox 26">
              <a:extLst>
                <a:ext uri="{FF2B5EF4-FFF2-40B4-BE49-F238E27FC236}">
                  <a16:creationId xmlns="" xmlns:a16="http://schemas.microsoft.com/office/drawing/2014/main" id="{06857704-CE89-4F34-BAD9-90A76FBD50B4}"/>
                </a:ext>
              </a:extLst>
            </p:cNvPr>
            <p:cNvSpPr txBox="1"/>
            <p:nvPr/>
          </p:nvSpPr>
          <p:spPr>
            <a:xfrm>
              <a:off x="2670167" y="6513157"/>
              <a:ext cx="2577763" cy="410848"/>
            </a:xfrm>
            <a:prstGeom prst="rect">
              <a:avLst/>
            </a:prstGeom>
            <a:noFill/>
          </p:spPr>
          <p:txBody>
            <a:bodyPr wrap="square" rtlCol="0">
              <a:spAutoFit/>
            </a:bodyPr>
            <a:lstStyle/>
            <a:p>
              <a:pPr algn="ctr"/>
              <a:r>
                <a:rPr lang="el-GR" altLang="ko-KR" sz="2000" b="1" dirty="0" smtClean="0">
                  <a:solidFill>
                    <a:schemeClr val="accent1"/>
                  </a:solidFill>
                  <a:latin typeface="Corbel" pitchFamily="34" charset="0"/>
                  <a:cs typeface="Arial" pitchFamily="34" charset="0"/>
                </a:rPr>
                <a:t>2</a:t>
              </a:r>
              <a:r>
                <a:rPr lang="el-GR" altLang="ko-KR" sz="2000" b="1" baseline="30000" dirty="0" smtClean="0">
                  <a:solidFill>
                    <a:schemeClr val="accent1"/>
                  </a:solidFill>
                  <a:latin typeface="Corbel" pitchFamily="34" charset="0"/>
                  <a:cs typeface="Arial" pitchFamily="34" charset="0"/>
                </a:rPr>
                <a:t>ο</a:t>
              </a:r>
              <a:r>
                <a:rPr lang="el-GR" altLang="ko-KR" sz="2000" b="1" dirty="0" smtClean="0">
                  <a:solidFill>
                    <a:schemeClr val="accent1"/>
                  </a:solidFill>
                  <a:latin typeface="Corbel" pitchFamily="34" charset="0"/>
                  <a:cs typeface="Arial" pitchFamily="34" charset="0"/>
                </a:rPr>
                <a:t> Μέρος</a:t>
              </a:r>
              <a:endParaRPr lang="ko-KR" altLang="en-US" sz="2000" b="1" dirty="0">
                <a:solidFill>
                  <a:schemeClr val="accent1"/>
                </a:solidFill>
                <a:latin typeface="Corbel" pitchFamily="34" charset="0"/>
                <a:cs typeface="Arial" pitchFamily="34" charset="0"/>
              </a:endParaRPr>
            </a:p>
          </p:txBody>
        </p:sp>
      </p:grpSp>
      <p:grpSp>
        <p:nvGrpSpPr>
          <p:cNvPr id="31" name="Group 42">
            <a:extLst>
              <a:ext uri="{FF2B5EF4-FFF2-40B4-BE49-F238E27FC236}">
                <a16:creationId xmlns="" xmlns:a16="http://schemas.microsoft.com/office/drawing/2014/main" id="{8AAC6898-9D51-45CF-8E9D-71F842981AAF}"/>
              </a:ext>
            </a:extLst>
          </p:cNvPr>
          <p:cNvGrpSpPr>
            <a:grpSpLocks noChangeAspect="1"/>
          </p:cNvGrpSpPr>
          <p:nvPr/>
        </p:nvGrpSpPr>
        <p:grpSpPr>
          <a:xfrm flipV="1">
            <a:off x="3114972" y="2125871"/>
            <a:ext cx="2598439" cy="1857542"/>
            <a:chOff x="8567658" y="3512928"/>
            <a:chExt cx="2147470" cy="1535158"/>
          </a:xfrm>
          <a:solidFill>
            <a:schemeClr val="accent6"/>
          </a:solidFill>
        </p:grpSpPr>
        <p:sp>
          <p:nvSpPr>
            <p:cNvPr id="32" name="Pentagon 43">
              <a:extLst>
                <a:ext uri="{FF2B5EF4-FFF2-40B4-BE49-F238E27FC236}">
                  <a16:creationId xmlns="" xmlns:a16="http://schemas.microsoft.com/office/drawing/2014/main" id="{E8C2A46A-814B-4BCC-A605-8565E61A03A1}"/>
                </a:ext>
              </a:extLst>
            </p:cNvPr>
            <p:cNvSpPr/>
            <p:nvPr/>
          </p:nvSpPr>
          <p:spPr>
            <a:xfrm>
              <a:off x="8567658" y="3512928"/>
              <a:ext cx="2147470" cy="324000"/>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solidFill>
                  <a:schemeClr val="tx1">
                    <a:lumMod val="75000"/>
                    <a:lumOff val="25000"/>
                  </a:schemeClr>
                </a:solidFill>
              </a:endParaRPr>
            </a:p>
          </p:txBody>
        </p:sp>
        <p:sp>
          <p:nvSpPr>
            <p:cNvPr id="33" name="Donut 44">
              <a:extLst>
                <a:ext uri="{FF2B5EF4-FFF2-40B4-BE49-F238E27FC236}">
                  <a16:creationId xmlns="" xmlns:a16="http://schemas.microsoft.com/office/drawing/2014/main" id="{AE2A8C97-0F12-48FD-86FB-B2C8FF47E29A}"/>
                </a:ext>
              </a:extLst>
            </p:cNvPr>
            <p:cNvSpPr/>
            <p:nvPr/>
          </p:nvSpPr>
          <p:spPr>
            <a:xfrm>
              <a:off x="8832402" y="3596351"/>
              <a:ext cx="1451735" cy="1451735"/>
            </a:xfrm>
            <a:prstGeom prst="donut">
              <a:avLst>
                <a:gd name="adj" fmla="val 1762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grpSp>
        <p:nvGrpSpPr>
          <p:cNvPr id="35" name="Group 55">
            <a:extLst>
              <a:ext uri="{FF2B5EF4-FFF2-40B4-BE49-F238E27FC236}">
                <a16:creationId xmlns="" xmlns:a16="http://schemas.microsoft.com/office/drawing/2014/main" id="{8CEDDC67-EE91-4301-86EF-B3FDA472C0AA}"/>
              </a:ext>
            </a:extLst>
          </p:cNvPr>
          <p:cNvGrpSpPr/>
          <p:nvPr/>
        </p:nvGrpSpPr>
        <p:grpSpPr>
          <a:xfrm>
            <a:off x="3423205" y="2836585"/>
            <a:ext cx="1798817" cy="1939324"/>
            <a:chOff x="2569172" y="3500450"/>
            <a:chExt cx="2595230" cy="1254233"/>
          </a:xfrm>
        </p:grpSpPr>
        <p:sp>
          <p:nvSpPr>
            <p:cNvPr id="36" name="TextBox 35">
              <a:extLst>
                <a:ext uri="{FF2B5EF4-FFF2-40B4-BE49-F238E27FC236}">
                  <a16:creationId xmlns="" xmlns:a16="http://schemas.microsoft.com/office/drawing/2014/main" id="{1A034F7E-ECE4-448E-9D7D-1A6748116648}"/>
                </a:ext>
              </a:extLst>
            </p:cNvPr>
            <p:cNvSpPr txBox="1"/>
            <p:nvPr/>
          </p:nvSpPr>
          <p:spPr>
            <a:xfrm>
              <a:off x="2569172" y="4296867"/>
              <a:ext cx="2569255" cy="457816"/>
            </a:xfrm>
            <a:prstGeom prst="rect">
              <a:avLst/>
            </a:prstGeom>
            <a:noFill/>
          </p:spPr>
          <p:txBody>
            <a:bodyPr wrap="square" rtlCol="0">
              <a:spAutoFit/>
            </a:bodyPr>
            <a:lstStyle/>
            <a:p>
              <a:pPr algn="ctr"/>
              <a:r>
                <a:rPr lang="el-GR" altLang="ko-KR" sz="2000" b="1" dirty="0" smtClean="0">
                  <a:solidFill>
                    <a:schemeClr val="accent6"/>
                  </a:solidFill>
                  <a:latin typeface="Corbel" pitchFamily="34" charset="0"/>
                  <a:cs typeface="Arial" pitchFamily="34" charset="0"/>
                </a:rPr>
                <a:t>Θεωρητικό πλαίσιο</a:t>
              </a:r>
              <a:endParaRPr lang="ko-KR" altLang="en-US" sz="2000" b="1" dirty="0">
                <a:solidFill>
                  <a:schemeClr val="accent6"/>
                </a:solidFill>
                <a:latin typeface="Corbel" pitchFamily="34" charset="0"/>
                <a:cs typeface="Arial" pitchFamily="34" charset="0"/>
              </a:endParaRPr>
            </a:p>
          </p:txBody>
        </p:sp>
        <p:sp>
          <p:nvSpPr>
            <p:cNvPr id="37" name="TextBox 36">
              <a:extLst>
                <a:ext uri="{FF2B5EF4-FFF2-40B4-BE49-F238E27FC236}">
                  <a16:creationId xmlns="" xmlns:a16="http://schemas.microsoft.com/office/drawing/2014/main" id="{8A1F8C92-F004-4CFB-86D5-E55AF7907CAF}"/>
                </a:ext>
              </a:extLst>
            </p:cNvPr>
            <p:cNvSpPr txBox="1"/>
            <p:nvPr/>
          </p:nvSpPr>
          <p:spPr>
            <a:xfrm>
              <a:off x="2586639" y="3500450"/>
              <a:ext cx="2577763" cy="258766"/>
            </a:xfrm>
            <a:prstGeom prst="rect">
              <a:avLst/>
            </a:prstGeom>
            <a:noFill/>
          </p:spPr>
          <p:txBody>
            <a:bodyPr wrap="square" rtlCol="0">
              <a:spAutoFit/>
            </a:bodyPr>
            <a:lstStyle/>
            <a:p>
              <a:pPr algn="ctr"/>
              <a:r>
                <a:rPr lang="el-GR" altLang="ko-KR" sz="2000" b="1" dirty="0" smtClean="0">
                  <a:solidFill>
                    <a:schemeClr val="accent6"/>
                  </a:solidFill>
                  <a:latin typeface="Corbel" pitchFamily="34" charset="0"/>
                  <a:cs typeface="Arial" pitchFamily="34" charset="0"/>
                </a:rPr>
                <a:t>1</a:t>
              </a:r>
              <a:r>
                <a:rPr lang="el-GR" altLang="ko-KR" sz="2000" b="1" baseline="30000" dirty="0" smtClean="0">
                  <a:solidFill>
                    <a:schemeClr val="accent6"/>
                  </a:solidFill>
                  <a:latin typeface="Corbel" pitchFamily="34" charset="0"/>
                  <a:cs typeface="Arial" pitchFamily="34" charset="0"/>
                </a:rPr>
                <a:t>ο</a:t>
              </a:r>
              <a:r>
                <a:rPr lang="el-GR" altLang="ko-KR" sz="2000" b="1" dirty="0" smtClean="0">
                  <a:solidFill>
                    <a:schemeClr val="accent6"/>
                  </a:solidFill>
                  <a:latin typeface="Corbel" pitchFamily="34" charset="0"/>
                  <a:cs typeface="Arial" pitchFamily="34" charset="0"/>
                </a:rPr>
                <a:t> Μέρος</a:t>
              </a:r>
              <a:endParaRPr lang="ko-KR" altLang="en-US" sz="2000" b="1" dirty="0">
                <a:solidFill>
                  <a:schemeClr val="accent6"/>
                </a:solidFill>
                <a:latin typeface="Corbel" pitchFamily="34" charset="0"/>
                <a:cs typeface="Arial" pitchFamily="34" charset="0"/>
              </a:endParaRPr>
            </a:p>
          </p:txBody>
        </p:sp>
      </p:grpSp>
      <p:sp>
        <p:nvSpPr>
          <p:cNvPr id="43" name="Rectangle 42">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Tree>
    <p:extLst>
      <p:ext uri="{BB962C8B-B14F-4D97-AF65-F5344CB8AC3E}">
        <p14:creationId xmlns:p14="http://schemas.microsoft.com/office/powerpoint/2010/main" val="6240625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41" name="Rectangle 12">
            <a:extLst>
              <a:ext uri="{FF2B5EF4-FFF2-40B4-BE49-F238E27FC236}">
                <a16:creationId xmlns="" xmlns:a16="http://schemas.microsoft.com/office/drawing/2014/main" id="{9287099C-5872-4EBE-B8C6-AC6C44C95399}"/>
              </a:ext>
            </a:extLst>
          </p:cNvPr>
          <p:cNvSpPr/>
          <p:nvPr/>
        </p:nvSpPr>
        <p:spPr>
          <a:xfrm>
            <a:off x="5375920" y="895919"/>
            <a:ext cx="5920561" cy="36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42" name="Rectangle 13">
            <a:extLst>
              <a:ext uri="{FF2B5EF4-FFF2-40B4-BE49-F238E27FC236}">
                <a16:creationId xmlns="" xmlns:a16="http://schemas.microsoft.com/office/drawing/2014/main" id="{118A4AC8-C68A-42EF-9875-9688024B5701}"/>
              </a:ext>
            </a:extLst>
          </p:cNvPr>
          <p:cNvSpPr/>
          <p:nvPr/>
        </p:nvSpPr>
        <p:spPr>
          <a:xfrm>
            <a:off x="5375920" y="2540253"/>
            <a:ext cx="5920561" cy="36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latin typeface="Corbel" pitchFamily="34" charset="0"/>
            </a:endParaRPr>
          </a:p>
        </p:txBody>
      </p:sp>
      <p:sp>
        <p:nvSpPr>
          <p:cNvPr id="60" name="Text Placeholder 15">
            <a:extLst>
              <a:ext uri="{FF2B5EF4-FFF2-40B4-BE49-F238E27FC236}">
                <a16:creationId xmlns="" xmlns:a16="http://schemas.microsoft.com/office/drawing/2014/main" id="{98793EA4-A764-46E5-902D-E608B4010477}"/>
              </a:ext>
            </a:extLst>
          </p:cNvPr>
          <p:cNvSpPr txBox="1">
            <a:spLocks/>
          </p:cNvSpPr>
          <p:nvPr/>
        </p:nvSpPr>
        <p:spPr>
          <a:xfrm>
            <a:off x="5475153" y="953636"/>
            <a:ext cx="4114323" cy="28803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altLang="ko-KR" sz="2000" b="1" dirty="0" smtClean="0">
                <a:solidFill>
                  <a:schemeClr val="bg1"/>
                </a:solidFill>
                <a:latin typeface="Corbel" pitchFamily="34" charset="0"/>
                <a:cs typeface="Arial" pitchFamily="34" charset="0"/>
              </a:rPr>
              <a:t>1</a:t>
            </a:r>
            <a:r>
              <a:rPr lang="en-GB" altLang="ko-KR" sz="2000" b="1" dirty="0" smtClean="0">
                <a:solidFill>
                  <a:schemeClr val="bg1"/>
                </a:solidFill>
                <a:latin typeface="Corbel" pitchFamily="34" charset="0"/>
                <a:cs typeface="Arial" pitchFamily="34" charset="0"/>
              </a:rPr>
              <a:t>. </a:t>
            </a:r>
            <a:r>
              <a:rPr lang="el-GR" altLang="ko-KR" sz="2000" b="1" dirty="0" smtClean="0">
                <a:solidFill>
                  <a:schemeClr val="bg1"/>
                </a:solidFill>
                <a:latin typeface="Corbel" pitchFamily="34" charset="0"/>
                <a:cs typeface="Arial" pitchFamily="34" charset="0"/>
              </a:rPr>
              <a:t>Εξ αποστάσεως εκπαίδευση</a:t>
            </a:r>
            <a:endParaRPr lang="en-US" altLang="ko-KR" sz="2000" b="1" dirty="0">
              <a:solidFill>
                <a:schemeClr val="bg1"/>
              </a:solidFill>
              <a:latin typeface="Corbel" pitchFamily="34" charset="0"/>
              <a:cs typeface="Arial" pitchFamily="34" charset="0"/>
            </a:endParaRPr>
          </a:p>
        </p:txBody>
      </p:sp>
      <p:sp>
        <p:nvSpPr>
          <p:cNvPr id="61" name="Text Placeholder 15">
            <a:extLst>
              <a:ext uri="{FF2B5EF4-FFF2-40B4-BE49-F238E27FC236}">
                <a16:creationId xmlns="" xmlns:a16="http://schemas.microsoft.com/office/drawing/2014/main" id="{549D0D55-170F-4A6A-B81C-A60AF8B25AAA}"/>
              </a:ext>
            </a:extLst>
          </p:cNvPr>
          <p:cNvSpPr txBox="1">
            <a:spLocks/>
          </p:cNvSpPr>
          <p:nvPr/>
        </p:nvSpPr>
        <p:spPr>
          <a:xfrm>
            <a:off x="5499745" y="2576237"/>
            <a:ext cx="3312368" cy="28803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altLang="ko-KR" sz="2000" b="1" dirty="0" smtClean="0">
                <a:solidFill>
                  <a:schemeClr val="bg1"/>
                </a:solidFill>
                <a:latin typeface="Corbel" pitchFamily="34" charset="0"/>
                <a:cs typeface="Arial" pitchFamily="34" charset="0"/>
              </a:rPr>
              <a:t>2. Ψηφιακό υλικό</a:t>
            </a:r>
            <a:endParaRPr lang="en-US" altLang="ko-KR" sz="2000" b="1" dirty="0">
              <a:solidFill>
                <a:schemeClr val="bg1"/>
              </a:solidFill>
              <a:latin typeface="Corbel" pitchFamily="34" charset="0"/>
              <a:cs typeface="Arial" pitchFamily="34" charset="0"/>
            </a:endParaRPr>
          </a:p>
        </p:txBody>
      </p:sp>
      <p:sp>
        <p:nvSpPr>
          <p:cNvPr id="63" name="TextBox 62">
            <a:extLst>
              <a:ext uri="{FF2B5EF4-FFF2-40B4-BE49-F238E27FC236}">
                <a16:creationId xmlns="" xmlns:a16="http://schemas.microsoft.com/office/drawing/2014/main" id="{8A3982F8-35F1-406C-BCE8-1751087AB0C6}"/>
              </a:ext>
            </a:extLst>
          </p:cNvPr>
          <p:cNvSpPr txBox="1"/>
          <p:nvPr/>
        </p:nvSpPr>
        <p:spPr>
          <a:xfrm>
            <a:off x="5388861" y="1255919"/>
            <a:ext cx="5742077" cy="1569660"/>
          </a:xfrm>
          <a:prstGeom prst="rect">
            <a:avLst/>
          </a:prstGeom>
          <a:noFill/>
        </p:spPr>
        <p:txBody>
          <a:bodyPr wrap="square" rtlCol="0">
            <a:spAutoFit/>
          </a:bodyPr>
          <a:lstStyle/>
          <a:p>
            <a:pPr marL="285750" indent="-285750">
              <a:buClr>
                <a:schemeClr val="accent1"/>
              </a:buClr>
              <a:buBlip>
                <a:blip r:embed="rId2"/>
              </a:buBlip>
            </a:pPr>
            <a:r>
              <a:rPr lang="el-GR" altLang="ko-KR" sz="2000" b="1" dirty="0" smtClean="0">
                <a:latin typeface="Corbel" pitchFamily="34" charset="0"/>
              </a:rPr>
              <a:t>Εννοιολογική προσέγγιση της ΕξΑΕ</a:t>
            </a:r>
          </a:p>
          <a:p>
            <a:pPr marL="285750" indent="-285750">
              <a:buClr>
                <a:schemeClr val="accent1"/>
              </a:buClr>
              <a:buBlip>
                <a:blip r:embed="rId2"/>
              </a:buBlip>
            </a:pPr>
            <a:r>
              <a:rPr lang="el-GR" altLang="ko-KR" sz="2000" b="1" dirty="0" smtClean="0">
                <a:latin typeface="Corbel" pitchFamily="34" charset="0"/>
              </a:rPr>
              <a:t>Σύνοψη της ιστορίας της ΕξΑΕ</a:t>
            </a:r>
          </a:p>
          <a:p>
            <a:pPr marL="285750" indent="-285750">
              <a:buClr>
                <a:schemeClr val="accent1"/>
              </a:buClr>
              <a:buBlip>
                <a:blip r:embed="rId2"/>
              </a:buBlip>
            </a:pPr>
            <a:r>
              <a:rPr lang="el-GR" altLang="ko-KR" sz="2000" b="1" dirty="0" smtClean="0">
                <a:latin typeface="Corbel" pitchFamily="34" charset="0"/>
              </a:rPr>
              <a:t>Η ΕξΑΕ στην Ελλάδα</a:t>
            </a:r>
          </a:p>
          <a:p>
            <a:pPr marL="342900" indent="-342900">
              <a:buClr>
                <a:schemeClr val="accent1"/>
              </a:buClr>
              <a:buBlip>
                <a:blip r:embed="rId2"/>
              </a:buBlip>
            </a:pPr>
            <a:endParaRPr lang="el-GR" altLang="ko-KR" b="1" dirty="0" smtClean="0">
              <a:latin typeface="Corbel" pitchFamily="34" charset="0"/>
            </a:endParaRPr>
          </a:p>
          <a:p>
            <a:pPr marL="342900" indent="-342900">
              <a:buClr>
                <a:schemeClr val="accent1"/>
              </a:buClr>
              <a:buFont typeface="+mj-lt"/>
              <a:buAutoNum type="arabicPeriod"/>
            </a:pPr>
            <a:endParaRPr lang="en-US" altLang="ko-KR" b="1" dirty="0">
              <a:solidFill>
                <a:schemeClr val="tx1">
                  <a:lumMod val="75000"/>
                  <a:lumOff val="25000"/>
                </a:schemeClr>
              </a:solidFill>
              <a:latin typeface="Corbel" pitchFamily="34" charset="0"/>
              <a:cs typeface="Arial" pitchFamily="34" charset="0"/>
            </a:endParaRPr>
          </a:p>
        </p:txBody>
      </p:sp>
      <p:sp>
        <p:nvSpPr>
          <p:cNvPr id="71" name="TextBox 70">
            <a:extLst>
              <a:ext uri="{FF2B5EF4-FFF2-40B4-BE49-F238E27FC236}">
                <a16:creationId xmlns="" xmlns:a16="http://schemas.microsoft.com/office/drawing/2014/main" id="{9559C161-2D56-41F0-AE6B-C955AF137C02}"/>
              </a:ext>
            </a:extLst>
          </p:cNvPr>
          <p:cNvSpPr txBox="1"/>
          <p:nvPr/>
        </p:nvSpPr>
        <p:spPr>
          <a:xfrm>
            <a:off x="5375920" y="2889737"/>
            <a:ext cx="5739379" cy="1323439"/>
          </a:xfrm>
          <a:prstGeom prst="rect">
            <a:avLst/>
          </a:prstGeom>
          <a:noFill/>
        </p:spPr>
        <p:txBody>
          <a:bodyPr wrap="square" rtlCol="0">
            <a:spAutoFit/>
          </a:bodyPr>
          <a:lstStyle/>
          <a:p>
            <a:pPr marL="285750" indent="-285750">
              <a:buBlip>
                <a:blip r:embed="rId2"/>
              </a:buBlip>
            </a:pPr>
            <a:r>
              <a:rPr lang="el-GR" sz="2000" b="1" dirty="0" smtClean="0">
                <a:latin typeface="Corbel" pitchFamily="34" charset="0"/>
              </a:rPr>
              <a:t>Εκπαιδευτικό υλικό</a:t>
            </a:r>
          </a:p>
          <a:p>
            <a:pPr marL="285750" indent="-285750">
              <a:buBlip>
                <a:blip r:embed="rId2"/>
              </a:buBlip>
            </a:pPr>
            <a:r>
              <a:rPr lang="el-GR" altLang="ko-KR" sz="2000" b="1" dirty="0" smtClean="0">
                <a:latin typeface="Corbel" pitchFamily="34" charset="0"/>
              </a:rPr>
              <a:t>Το εκπαιδευτικό υλικό στην ΕξΑΕ</a:t>
            </a:r>
          </a:p>
          <a:p>
            <a:pPr marL="285750" indent="-285750">
              <a:buBlip>
                <a:blip r:embed="rId2"/>
              </a:buBlip>
            </a:pPr>
            <a:r>
              <a:rPr lang="el-GR" altLang="ko-KR" sz="2000" b="1" dirty="0" smtClean="0">
                <a:latin typeface="Corbel" pitchFamily="34" charset="0"/>
              </a:rPr>
              <a:t>Το ψηφιακό υλικό στην Δευτεροβάθμια Εκπαίδευση</a:t>
            </a:r>
            <a:endParaRPr lang="en-US" altLang="ko-KR" sz="2000" b="1" dirty="0">
              <a:latin typeface="Corbe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sz="4400" b="1" dirty="0" smtClean="0">
                <a:solidFill>
                  <a:schemeClr val="tx2"/>
                </a:solidFill>
                <a:latin typeface="Corbel" pitchFamily="34" charset="0"/>
              </a:rPr>
              <a:t>1</a:t>
            </a:r>
            <a:r>
              <a:rPr lang="el-GR" sz="4400" b="1" baseline="30000" dirty="0" smtClean="0">
                <a:solidFill>
                  <a:schemeClr val="tx2"/>
                </a:solidFill>
                <a:latin typeface="Corbel" pitchFamily="34" charset="0"/>
              </a:rPr>
              <a:t>ο</a:t>
            </a:r>
            <a:r>
              <a:rPr lang="el-GR" sz="4400" b="1" dirty="0" smtClean="0">
                <a:solidFill>
                  <a:schemeClr val="tx2"/>
                </a:solidFill>
                <a:latin typeface="Corbel" pitchFamily="34" charset="0"/>
              </a:rPr>
              <a:t> μέρος:</a:t>
            </a:r>
          </a:p>
          <a:p>
            <a:pPr algn="ctr"/>
            <a:r>
              <a:rPr lang="el-GR" sz="4400" b="1" dirty="0" smtClean="0">
                <a:solidFill>
                  <a:schemeClr val="tx2"/>
                </a:solidFill>
                <a:latin typeface="Corbel" pitchFamily="34" charset="0"/>
              </a:rPr>
              <a:t>Θεωρητικό πλαίσιο(1/2)</a:t>
            </a:r>
            <a:endParaRPr lang="ko-KR" altLang="en-US" sz="4400" b="1" dirty="0">
              <a:solidFill>
                <a:schemeClr val="tx2"/>
              </a:solidFill>
              <a:latin typeface="Corbel" pitchFamily="34" charset="0"/>
            </a:endParaRPr>
          </a:p>
        </p:txBody>
      </p:sp>
    </p:spTree>
    <p:extLst>
      <p:ext uri="{BB962C8B-B14F-4D97-AF65-F5344CB8AC3E}">
        <p14:creationId xmlns:p14="http://schemas.microsoft.com/office/powerpoint/2010/main" val="38565036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41" name="Rectangle 12">
            <a:extLst>
              <a:ext uri="{FF2B5EF4-FFF2-40B4-BE49-F238E27FC236}">
                <a16:creationId xmlns="" xmlns:a16="http://schemas.microsoft.com/office/drawing/2014/main" id="{9287099C-5872-4EBE-B8C6-AC6C44C95399}"/>
              </a:ext>
            </a:extLst>
          </p:cNvPr>
          <p:cNvSpPr/>
          <p:nvPr/>
        </p:nvSpPr>
        <p:spPr>
          <a:xfrm>
            <a:off x="5512686" y="3237837"/>
            <a:ext cx="5920561" cy="36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700"/>
          </a:p>
        </p:txBody>
      </p:sp>
      <p:sp>
        <p:nvSpPr>
          <p:cNvPr id="60" name="Text Placeholder 15">
            <a:extLst>
              <a:ext uri="{FF2B5EF4-FFF2-40B4-BE49-F238E27FC236}">
                <a16:creationId xmlns="" xmlns:a16="http://schemas.microsoft.com/office/drawing/2014/main" id="{98793EA4-A764-46E5-902D-E608B4010477}"/>
              </a:ext>
            </a:extLst>
          </p:cNvPr>
          <p:cNvSpPr txBox="1">
            <a:spLocks/>
          </p:cNvSpPr>
          <p:nvPr/>
        </p:nvSpPr>
        <p:spPr>
          <a:xfrm>
            <a:off x="5611919" y="3295554"/>
            <a:ext cx="4114323" cy="28803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altLang="ko-KR" sz="2000" b="1" dirty="0" smtClean="0">
                <a:solidFill>
                  <a:schemeClr val="bg1"/>
                </a:solidFill>
                <a:latin typeface="Corbel" pitchFamily="34" charset="0"/>
                <a:cs typeface="Arial" pitchFamily="34" charset="0"/>
              </a:rPr>
              <a:t>4. Προγραμματισμός</a:t>
            </a:r>
            <a:endParaRPr lang="en-US" altLang="ko-KR" sz="2000" b="1" dirty="0">
              <a:solidFill>
                <a:schemeClr val="bg1"/>
              </a:solidFill>
              <a:latin typeface="Corbel" pitchFamily="34" charset="0"/>
              <a:cs typeface="Arial" pitchFamily="34" charset="0"/>
            </a:endParaRPr>
          </a:p>
        </p:txBody>
      </p:sp>
      <p:sp>
        <p:nvSpPr>
          <p:cNvPr id="63" name="TextBox 62">
            <a:extLst>
              <a:ext uri="{FF2B5EF4-FFF2-40B4-BE49-F238E27FC236}">
                <a16:creationId xmlns="" xmlns:a16="http://schemas.microsoft.com/office/drawing/2014/main" id="{8A3982F8-35F1-406C-BCE8-1751087AB0C6}"/>
              </a:ext>
            </a:extLst>
          </p:cNvPr>
          <p:cNvSpPr txBox="1"/>
          <p:nvPr/>
        </p:nvSpPr>
        <p:spPr>
          <a:xfrm>
            <a:off x="5525627" y="3597837"/>
            <a:ext cx="5742077" cy="1261884"/>
          </a:xfrm>
          <a:prstGeom prst="rect">
            <a:avLst/>
          </a:prstGeom>
          <a:noFill/>
        </p:spPr>
        <p:txBody>
          <a:bodyPr wrap="square" rtlCol="0">
            <a:spAutoFit/>
          </a:bodyPr>
          <a:lstStyle/>
          <a:p>
            <a:pPr marL="285750" indent="-285750">
              <a:buClr>
                <a:schemeClr val="accent1"/>
              </a:buClr>
              <a:buBlip>
                <a:blip r:embed="rId2"/>
              </a:buBlip>
            </a:pPr>
            <a:r>
              <a:rPr lang="el-GR" altLang="ko-KR" sz="2000" b="1" dirty="0" smtClean="0">
                <a:latin typeface="Corbel" pitchFamily="34" charset="0"/>
              </a:rPr>
              <a:t>Εννοιολογική προσέγγιση</a:t>
            </a:r>
          </a:p>
          <a:p>
            <a:pPr marL="285750" indent="-285750">
              <a:buClr>
                <a:schemeClr val="accent1"/>
              </a:buClr>
              <a:buBlip>
                <a:blip r:embed="rId2"/>
              </a:buBlip>
            </a:pPr>
            <a:r>
              <a:rPr lang="en-GB" altLang="ko-KR" sz="2000" b="1" dirty="0" smtClean="0">
                <a:latin typeface="Corbel" pitchFamily="34" charset="0"/>
              </a:rPr>
              <a:t>H</a:t>
            </a:r>
            <a:r>
              <a:rPr lang="el-GR" altLang="ko-KR" sz="2000" b="1" dirty="0" smtClean="0">
                <a:latin typeface="Corbel" pitchFamily="34" charset="0"/>
              </a:rPr>
              <a:t> γλώσσα προγραμματισμού </a:t>
            </a:r>
            <a:r>
              <a:rPr lang="en-GB" altLang="ko-KR" sz="2000" b="1" dirty="0" smtClean="0">
                <a:latin typeface="Corbel" pitchFamily="34" charset="0"/>
              </a:rPr>
              <a:t>Python</a:t>
            </a:r>
            <a:endParaRPr lang="el-GR" altLang="ko-KR" sz="2000" b="1" dirty="0" smtClean="0">
              <a:latin typeface="Corbel" pitchFamily="34" charset="0"/>
            </a:endParaRPr>
          </a:p>
          <a:p>
            <a:pPr>
              <a:buClr>
                <a:schemeClr val="accent1"/>
              </a:buClr>
            </a:pPr>
            <a:endParaRPr lang="el-GR" altLang="ko-KR" b="1" dirty="0" smtClean="0">
              <a:latin typeface="Corbel" pitchFamily="34" charset="0"/>
            </a:endParaRPr>
          </a:p>
          <a:p>
            <a:pPr marL="342900" indent="-342900">
              <a:buClr>
                <a:schemeClr val="accent1"/>
              </a:buClr>
              <a:buFont typeface="+mj-lt"/>
              <a:buAutoNum type="arabicPeriod"/>
            </a:pPr>
            <a:endParaRPr lang="en-US" altLang="ko-KR" b="1" dirty="0">
              <a:solidFill>
                <a:schemeClr val="tx1">
                  <a:lumMod val="75000"/>
                  <a:lumOff val="25000"/>
                </a:schemeClr>
              </a:solidFill>
              <a:latin typeface="Corbel" pitchFamily="34" charset="0"/>
              <a:cs typeface="Arial" pitchFamily="34" charset="0"/>
            </a:endParaRPr>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179791" y="557365"/>
            <a:ext cx="4196129" cy="2123658"/>
          </a:xfrm>
          <a:prstGeom prst="rect">
            <a:avLst/>
          </a:prstGeom>
          <a:noFill/>
        </p:spPr>
        <p:txBody>
          <a:bodyPr wrap="square" rtlCol="0" anchor="ctr">
            <a:spAutoFit/>
          </a:bodyPr>
          <a:lstStyle/>
          <a:p>
            <a:pPr algn="ctr"/>
            <a:r>
              <a:rPr lang="el-GR" sz="4400" b="1" dirty="0">
                <a:solidFill>
                  <a:schemeClr val="tx2"/>
                </a:solidFill>
                <a:latin typeface="Corbel" pitchFamily="34" charset="0"/>
              </a:rPr>
              <a:t>1</a:t>
            </a:r>
            <a:r>
              <a:rPr lang="el-GR" sz="4400" b="1" baseline="30000" dirty="0">
                <a:solidFill>
                  <a:schemeClr val="tx2"/>
                </a:solidFill>
                <a:latin typeface="Corbel" pitchFamily="34" charset="0"/>
              </a:rPr>
              <a:t>ο</a:t>
            </a:r>
            <a:r>
              <a:rPr lang="el-GR" sz="4400" b="1" dirty="0">
                <a:solidFill>
                  <a:schemeClr val="tx2"/>
                </a:solidFill>
                <a:latin typeface="Corbel" pitchFamily="34" charset="0"/>
              </a:rPr>
              <a:t> μέρος:</a:t>
            </a:r>
          </a:p>
          <a:p>
            <a:pPr algn="ctr"/>
            <a:r>
              <a:rPr lang="el-GR" sz="4400" b="1" dirty="0" smtClean="0">
                <a:solidFill>
                  <a:schemeClr val="tx2"/>
                </a:solidFill>
                <a:latin typeface="Corbel" pitchFamily="34" charset="0"/>
              </a:rPr>
              <a:t>Θεωρητικό πλαίσιο(2/2)</a:t>
            </a:r>
            <a:endParaRPr lang="ko-KR" altLang="en-US" sz="4400" b="1" dirty="0">
              <a:solidFill>
                <a:schemeClr val="tx2"/>
              </a:solidFill>
              <a:latin typeface="Corbel" pitchFamily="34" charset="0"/>
            </a:endParaRPr>
          </a:p>
        </p:txBody>
      </p:sp>
      <p:sp>
        <p:nvSpPr>
          <p:cNvPr id="13" name="TextBox 12">
            <a:extLst>
              <a:ext uri="{FF2B5EF4-FFF2-40B4-BE49-F238E27FC236}">
                <a16:creationId xmlns="" xmlns:a16="http://schemas.microsoft.com/office/drawing/2014/main" id="{9559C161-2D56-41F0-AE6B-C955AF137C02}"/>
              </a:ext>
            </a:extLst>
          </p:cNvPr>
          <p:cNvSpPr txBox="1"/>
          <p:nvPr/>
        </p:nvSpPr>
        <p:spPr>
          <a:xfrm>
            <a:off x="5512686" y="919515"/>
            <a:ext cx="5739379" cy="2246769"/>
          </a:xfrm>
          <a:prstGeom prst="rect">
            <a:avLst/>
          </a:prstGeom>
          <a:noFill/>
        </p:spPr>
        <p:txBody>
          <a:bodyPr wrap="square" rtlCol="0">
            <a:spAutoFit/>
          </a:bodyPr>
          <a:lstStyle/>
          <a:p>
            <a:pPr marL="285750" indent="-285750">
              <a:buBlip>
                <a:blip r:embed="rId2"/>
              </a:buBlip>
            </a:pPr>
            <a:r>
              <a:rPr lang="el-GR" sz="2000" b="1" dirty="0" smtClean="0">
                <a:latin typeface="Corbel" pitchFamily="34" charset="0"/>
              </a:rPr>
              <a:t>Αλγόριθμος:Εννοιολογική προσέγγιση</a:t>
            </a:r>
          </a:p>
          <a:p>
            <a:pPr marL="285750" indent="-285750">
              <a:buBlip>
                <a:blip r:embed="rId2"/>
              </a:buBlip>
            </a:pPr>
            <a:r>
              <a:rPr lang="el-GR" altLang="ko-KR" sz="2000" b="1" dirty="0" smtClean="0">
                <a:latin typeface="Corbel" pitchFamily="34" charset="0"/>
              </a:rPr>
              <a:t>Ιστορική αναδρομή</a:t>
            </a:r>
          </a:p>
          <a:p>
            <a:pPr marL="285750" indent="-285750">
              <a:buBlip>
                <a:blip r:embed="rId2"/>
              </a:buBlip>
            </a:pPr>
            <a:r>
              <a:rPr lang="el-GR" altLang="ko-KR" sz="2000" b="1" dirty="0" smtClean="0">
                <a:latin typeface="Corbel" pitchFamily="34" charset="0"/>
              </a:rPr>
              <a:t>Τρόποι περιγραφής ενός αλγόριθμου</a:t>
            </a:r>
          </a:p>
          <a:p>
            <a:pPr marL="285750" indent="-285750">
              <a:buBlip>
                <a:blip r:embed="rId2"/>
              </a:buBlip>
            </a:pPr>
            <a:r>
              <a:rPr lang="el-GR" altLang="ko-KR" sz="2000" b="1" dirty="0" smtClean="0">
                <a:latin typeface="Corbel" pitchFamily="34" charset="0"/>
              </a:rPr>
              <a:t>Εφαρμογές των αλγόριθμων</a:t>
            </a:r>
          </a:p>
          <a:p>
            <a:pPr marL="285750" indent="-285750">
              <a:buBlip>
                <a:blip r:embed="rId2"/>
              </a:buBlip>
            </a:pPr>
            <a:r>
              <a:rPr lang="el-GR" altLang="ko-KR" sz="2000" b="1" dirty="0" smtClean="0">
                <a:latin typeface="Corbel" pitchFamily="34" charset="0"/>
              </a:rPr>
              <a:t>Κλασικοί αλγόριθμοι</a:t>
            </a:r>
          </a:p>
          <a:p>
            <a:pPr marL="285750" indent="-285750">
              <a:buBlip>
                <a:blip r:embed="rId2"/>
              </a:buBlip>
            </a:pPr>
            <a:r>
              <a:rPr lang="el-GR" altLang="ko-KR" sz="2000" b="1" dirty="0" smtClean="0">
                <a:latin typeface="Corbel" pitchFamily="34" charset="0"/>
              </a:rPr>
              <a:t>Αλγόριθμοι αναζήτησης</a:t>
            </a:r>
            <a:endParaRPr lang="en-GB" altLang="ko-KR" sz="2000" b="1" dirty="0" smtClean="0">
              <a:latin typeface="Corbel" pitchFamily="34" charset="0"/>
            </a:endParaRPr>
          </a:p>
          <a:p>
            <a:endParaRPr lang="en-US" altLang="ko-KR" sz="2000" b="1" dirty="0">
              <a:latin typeface="Corbel" pitchFamily="34" charset="0"/>
            </a:endParaRPr>
          </a:p>
        </p:txBody>
      </p:sp>
      <p:sp>
        <p:nvSpPr>
          <p:cNvPr id="14" name="Rectangle 14">
            <a:extLst>
              <a:ext uri="{FF2B5EF4-FFF2-40B4-BE49-F238E27FC236}">
                <a16:creationId xmlns="" xmlns:a16="http://schemas.microsoft.com/office/drawing/2014/main" id="{1F457674-F9CB-4E0D-9326-BCCFEEA3624C}"/>
              </a:ext>
            </a:extLst>
          </p:cNvPr>
          <p:cNvSpPr/>
          <p:nvPr/>
        </p:nvSpPr>
        <p:spPr>
          <a:xfrm>
            <a:off x="5499744" y="557365"/>
            <a:ext cx="5920561" cy="36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15" name="Text Placeholder 15">
            <a:extLst>
              <a:ext uri="{FF2B5EF4-FFF2-40B4-BE49-F238E27FC236}">
                <a16:creationId xmlns="" xmlns:a16="http://schemas.microsoft.com/office/drawing/2014/main" id="{4CC8FFC1-F641-49B1-948F-ED207961F305}"/>
              </a:ext>
            </a:extLst>
          </p:cNvPr>
          <p:cNvSpPr txBox="1">
            <a:spLocks/>
          </p:cNvSpPr>
          <p:nvPr/>
        </p:nvSpPr>
        <p:spPr>
          <a:xfrm>
            <a:off x="5598978" y="593349"/>
            <a:ext cx="3312368" cy="288032"/>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l-GR" altLang="ko-KR" sz="2000" b="1" dirty="0" smtClean="0">
                <a:solidFill>
                  <a:schemeClr val="bg1"/>
                </a:solidFill>
                <a:latin typeface="Corbel" pitchFamily="34" charset="0"/>
                <a:cs typeface="Arial" pitchFamily="34" charset="0"/>
              </a:rPr>
              <a:t>3. Αλγόριθμοι</a:t>
            </a:r>
            <a:endParaRPr lang="en-US" altLang="ko-KR" sz="2000" b="1" dirty="0">
              <a:solidFill>
                <a:schemeClr val="bg1"/>
              </a:solidFill>
              <a:latin typeface="Corbel" pitchFamily="34" charset="0"/>
              <a:cs typeface="Arial" pitchFamily="34" charset="0"/>
            </a:endParaRPr>
          </a:p>
        </p:txBody>
      </p:sp>
    </p:spTree>
    <p:extLst>
      <p:ext uri="{BB962C8B-B14F-4D97-AF65-F5344CB8AC3E}">
        <p14:creationId xmlns:p14="http://schemas.microsoft.com/office/powerpoint/2010/main" val="3947196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 xmlns:a16="http://schemas.microsoft.com/office/drawing/2014/main" id="{1776DD4E-066A-4FB1-BC04-45F499B979E8}"/>
              </a:ext>
            </a:extLst>
          </p:cNvPr>
          <p:cNvSpPr/>
          <p:nvPr/>
        </p:nvSpPr>
        <p:spPr>
          <a:xfrm>
            <a:off x="0" y="0"/>
            <a:ext cx="126682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37" name="TextBox 36">
            <a:extLst>
              <a:ext uri="{FF2B5EF4-FFF2-40B4-BE49-F238E27FC236}">
                <a16:creationId xmlns="" xmlns:a16="http://schemas.microsoft.com/office/drawing/2014/main" id="{324B7B20-AC6E-409F-A45E-ACE31408A15D}"/>
              </a:ext>
            </a:extLst>
          </p:cNvPr>
          <p:cNvSpPr txBox="1"/>
          <p:nvPr/>
        </p:nvSpPr>
        <p:spPr>
          <a:xfrm>
            <a:off x="1204599" y="628233"/>
            <a:ext cx="4196129" cy="2800767"/>
          </a:xfrm>
          <a:prstGeom prst="rect">
            <a:avLst/>
          </a:prstGeom>
          <a:noFill/>
        </p:spPr>
        <p:txBody>
          <a:bodyPr wrap="square" rtlCol="0" anchor="ctr">
            <a:spAutoFit/>
          </a:bodyPr>
          <a:lstStyle/>
          <a:p>
            <a:pPr algn="ctr"/>
            <a:r>
              <a:rPr lang="el-GR" altLang="ko-KR" sz="4400" b="1" dirty="0" smtClean="0">
                <a:solidFill>
                  <a:schemeClr val="tx2"/>
                </a:solidFill>
                <a:latin typeface="Corbel" pitchFamily="34" charset="0"/>
              </a:rPr>
              <a:t>2</a:t>
            </a:r>
            <a:r>
              <a:rPr lang="el-GR" altLang="ko-KR" sz="4400" b="1" baseline="30000" dirty="0" smtClean="0">
                <a:solidFill>
                  <a:schemeClr val="tx2"/>
                </a:solidFill>
                <a:latin typeface="Corbel" pitchFamily="34" charset="0"/>
              </a:rPr>
              <a:t>ο</a:t>
            </a:r>
            <a:r>
              <a:rPr lang="el-GR" altLang="ko-KR" sz="4400" b="1" dirty="0" smtClean="0">
                <a:solidFill>
                  <a:schemeClr val="tx2"/>
                </a:solidFill>
                <a:latin typeface="Corbel" pitchFamily="34" charset="0"/>
              </a:rPr>
              <a:t> μέρος</a:t>
            </a:r>
          </a:p>
          <a:p>
            <a:pPr algn="ctr"/>
            <a:r>
              <a:rPr lang="el-GR" altLang="ko-KR" sz="4400" b="1" dirty="0" smtClean="0">
                <a:solidFill>
                  <a:schemeClr val="tx2"/>
                </a:solidFill>
                <a:latin typeface="Corbel" pitchFamily="34" charset="0"/>
              </a:rPr>
              <a:t>Σχεδιασμός εκπαιδευτικού υλικού </a:t>
            </a:r>
            <a:r>
              <a:rPr lang="en-GB" altLang="ko-KR" sz="4400" b="1" dirty="0" smtClean="0">
                <a:solidFill>
                  <a:schemeClr val="tx2"/>
                </a:solidFill>
                <a:latin typeface="Corbel" pitchFamily="34" charset="0"/>
              </a:rPr>
              <a:t>(1/3)</a:t>
            </a:r>
            <a:endParaRPr lang="ko-KR" altLang="en-US" sz="4400" b="1" dirty="0">
              <a:solidFill>
                <a:schemeClr val="tx2"/>
              </a:solidFill>
              <a:latin typeface="Corbel" pitchFamily="34" charset="0"/>
            </a:endParaRPr>
          </a:p>
        </p:txBody>
      </p:sp>
      <p:sp>
        <p:nvSpPr>
          <p:cNvPr id="15" name="Rectangle 12">
            <a:extLst>
              <a:ext uri="{FF2B5EF4-FFF2-40B4-BE49-F238E27FC236}">
                <a16:creationId xmlns="" xmlns:a16="http://schemas.microsoft.com/office/drawing/2014/main" id="{9287099C-5872-4EBE-B8C6-AC6C44C95399}"/>
              </a:ext>
            </a:extLst>
          </p:cNvPr>
          <p:cNvSpPr/>
          <p:nvPr/>
        </p:nvSpPr>
        <p:spPr>
          <a:xfrm>
            <a:off x="5301495" y="907365"/>
            <a:ext cx="5920561" cy="10041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o-KR" altLang="en-US" sz="2000" dirty="0">
              <a:latin typeface="Corbel" pitchFamily="34" charset="0"/>
            </a:endParaRPr>
          </a:p>
        </p:txBody>
      </p:sp>
      <p:sp>
        <p:nvSpPr>
          <p:cNvPr id="19" name="Text Placeholder 15">
            <a:extLst>
              <a:ext uri="{FF2B5EF4-FFF2-40B4-BE49-F238E27FC236}">
                <a16:creationId xmlns="" xmlns:a16="http://schemas.microsoft.com/office/drawing/2014/main" id="{98793EA4-A764-46E5-902D-E608B4010477}"/>
              </a:ext>
            </a:extLst>
          </p:cNvPr>
          <p:cNvSpPr txBox="1">
            <a:spLocks/>
          </p:cNvSpPr>
          <p:nvPr/>
        </p:nvSpPr>
        <p:spPr>
          <a:xfrm>
            <a:off x="5326303" y="963500"/>
            <a:ext cx="5821328" cy="947971"/>
          </a:xfrm>
          <a:prstGeom prst="rect">
            <a:avLst/>
          </a:prstGeom>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None/>
            </a:pPr>
            <a:r>
              <a:rPr lang="el-GR" altLang="ko-KR" sz="2000" b="1" dirty="0" smtClean="0">
                <a:solidFill>
                  <a:schemeClr val="bg1"/>
                </a:solidFill>
                <a:latin typeface="Corbel" pitchFamily="34" charset="0"/>
              </a:rPr>
              <a:t>Σκοπός της δη</a:t>
            </a:r>
            <a:r>
              <a:rPr lang="el-GR" altLang="ko-KR" sz="2000" b="1" dirty="0">
                <a:solidFill>
                  <a:schemeClr val="bg1"/>
                </a:solidFill>
                <a:latin typeface="Corbel" pitchFamily="34" charset="0"/>
              </a:rPr>
              <a:t>μ</a:t>
            </a:r>
            <a:r>
              <a:rPr lang="el-GR" altLang="ko-KR" sz="2000" b="1" dirty="0" smtClean="0">
                <a:solidFill>
                  <a:schemeClr val="bg1"/>
                </a:solidFill>
                <a:latin typeface="Corbel" pitchFamily="34" charset="0"/>
              </a:rPr>
              <a:t>ιουργίας του εκπαιδευτικού υλικού</a:t>
            </a:r>
            <a:endParaRPr lang="el-GR" altLang="ko-KR" sz="2000" b="1" dirty="0">
              <a:solidFill>
                <a:schemeClr val="bg1"/>
              </a:solidFill>
              <a:latin typeface="Corbel" pitchFamily="34" charset="0"/>
            </a:endParaRPr>
          </a:p>
        </p:txBody>
      </p:sp>
      <p:sp>
        <p:nvSpPr>
          <p:cNvPr id="20" name="TextBox 19">
            <a:extLst>
              <a:ext uri="{FF2B5EF4-FFF2-40B4-BE49-F238E27FC236}">
                <a16:creationId xmlns="" xmlns:a16="http://schemas.microsoft.com/office/drawing/2014/main" id="{8A3982F8-35F1-406C-BCE8-1751087AB0C6}"/>
              </a:ext>
            </a:extLst>
          </p:cNvPr>
          <p:cNvSpPr txBox="1"/>
          <p:nvPr/>
        </p:nvSpPr>
        <p:spPr>
          <a:xfrm>
            <a:off x="5276686" y="2473600"/>
            <a:ext cx="5870945" cy="1631216"/>
          </a:xfrm>
          <a:prstGeom prst="rect">
            <a:avLst/>
          </a:prstGeom>
          <a:noFill/>
        </p:spPr>
        <p:txBody>
          <a:bodyPr wrap="square" rtlCol="0">
            <a:spAutoFit/>
          </a:bodyPr>
          <a:lstStyle/>
          <a:p>
            <a:pPr marL="285750" lvl="0" indent="-285750">
              <a:buBlip>
                <a:blip r:embed="rId2"/>
              </a:buBlip>
            </a:pPr>
            <a:r>
              <a:rPr lang="el-GR" sz="2000" b="1" dirty="0" smtClean="0">
                <a:latin typeface="Corbel" pitchFamily="34" charset="0"/>
              </a:rPr>
              <a:t>Η δημιουργία ψηφιακού εκπαιδευτικού υλικού για την ενότητα 5.1 (Δυαδική αναζήτηση) του βιβλίου του Προγραμματισμού της Γ τάξης του τομέα Πληροφορικής του ΕΠΑΛ. </a:t>
            </a:r>
            <a:endParaRPr lang="el-GR" altLang="ko-KR" sz="2000" b="1" dirty="0" smtClean="0">
              <a:latin typeface="Corbel" pitchFamily="34" charset="0"/>
            </a:endParaRPr>
          </a:p>
          <a:p>
            <a:pPr>
              <a:buClr>
                <a:schemeClr val="accent1"/>
              </a:buClr>
            </a:pPr>
            <a:endParaRPr lang="en-US" altLang="ko-KR" sz="2000" b="1" dirty="0">
              <a:solidFill>
                <a:schemeClr val="tx1">
                  <a:lumMod val="75000"/>
                  <a:lumOff val="25000"/>
                </a:schemeClr>
              </a:solidFill>
              <a:latin typeface="Corbel" pitchFamily="34" charset="0"/>
              <a:cs typeface="Arial" pitchFamily="34" charset="0"/>
            </a:endParaRPr>
          </a:p>
        </p:txBody>
      </p:sp>
    </p:spTree>
    <p:extLst>
      <p:ext uri="{BB962C8B-B14F-4D97-AF65-F5344CB8AC3E}">
        <p14:creationId xmlns:p14="http://schemas.microsoft.com/office/powerpoint/2010/main" val="401700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Cover and End Slide Master">
  <a:themeElements>
    <a:clrScheme name="Custom 2">
      <a:dk1>
        <a:srgbClr val="3A5599"/>
      </a:dk1>
      <a:lt1>
        <a:srgbClr val="F4F4E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COLOR-A44">
      <a:dk1>
        <a:sysClr val="windowText" lastClr="000000"/>
      </a:dk1>
      <a:lt1>
        <a:sysClr val="window" lastClr="FFFFFF"/>
      </a:lt1>
      <a:dk2>
        <a:srgbClr val="1F497D"/>
      </a:dk2>
      <a:lt2>
        <a:srgbClr val="EEECE1"/>
      </a:lt2>
      <a:accent1>
        <a:srgbClr val="0E7FB7"/>
      </a:accent1>
      <a:accent2>
        <a:srgbClr val="4BACC6"/>
      </a:accent2>
      <a:accent3>
        <a:srgbClr val="45C1A4"/>
      </a:accent3>
      <a:accent4>
        <a:srgbClr val="B9D533"/>
      </a:accent4>
      <a:accent5>
        <a:srgbClr val="8064A2"/>
      </a:accent5>
      <a:accent6>
        <a:srgbClr val="F79646"/>
      </a:accent6>
      <a:hlink>
        <a:srgbClr val="000000"/>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Custom 2">
      <a:dk1>
        <a:srgbClr val="3A5599"/>
      </a:dk1>
      <a:lt1>
        <a:srgbClr val="F4F4E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8711</TotalTime>
  <Words>1147</Words>
  <Application>Microsoft Office PowerPoint</Application>
  <PresentationFormat>Custom</PresentationFormat>
  <Paragraphs>216</Paragraphs>
  <Slides>22</Slides>
  <Notes>0</Notes>
  <HiddenSlides>0</HiddenSlides>
  <MMClips>0</MMClips>
  <ScaleCrop>false</ScaleCrop>
  <HeadingPairs>
    <vt:vector size="4" baseType="variant">
      <vt:variant>
        <vt:lpstr>Theme</vt:lpstr>
      </vt:variant>
      <vt:variant>
        <vt:i4>3</vt:i4>
      </vt:variant>
      <vt:variant>
        <vt:lpstr>Slide Titles</vt:lpstr>
      </vt:variant>
      <vt:variant>
        <vt:i4>22</vt:i4>
      </vt:variant>
    </vt:vector>
  </HeadingPairs>
  <TitlesOfParts>
    <vt:vector size="25" baseType="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Γιώργος Βελιδάκης</cp:lastModifiedBy>
  <cp:revision>175</cp:revision>
  <dcterms:created xsi:type="dcterms:W3CDTF">2019-01-14T06:35:35Z</dcterms:created>
  <dcterms:modified xsi:type="dcterms:W3CDTF">2019-11-25T14:01:21Z</dcterms:modified>
</cp:coreProperties>
</file>