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70" r:id="rId1"/>
  </p:sldMasterIdLst>
  <p:notesMasterIdLst>
    <p:notesMasterId r:id="rId36"/>
  </p:notesMasterIdLst>
  <p:sldIdLst>
    <p:sldId id="1482" r:id="rId2"/>
    <p:sldId id="2013" r:id="rId3"/>
    <p:sldId id="2021" r:id="rId4"/>
    <p:sldId id="2014" r:id="rId5"/>
    <p:sldId id="2020" r:id="rId6"/>
    <p:sldId id="2012" r:id="rId7"/>
    <p:sldId id="2031" r:id="rId8"/>
    <p:sldId id="2034" r:id="rId9"/>
    <p:sldId id="2033" r:id="rId10"/>
    <p:sldId id="2016" r:id="rId11"/>
    <p:sldId id="2022" r:id="rId12"/>
    <p:sldId id="2023" r:id="rId13"/>
    <p:sldId id="2024" r:id="rId14"/>
    <p:sldId id="2015" r:id="rId15"/>
    <p:sldId id="2017" r:id="rId16"/>
    <p:sldId id="2035" r:id="rId17"/>
    <p:sldId id="2036" r:id="rId18"/>
    <p:sldId id="2037" r:id="rId19"/>
    <p:sldId id="2038" r:id="rId20"/>
    <p:sldId id="2041" r:id="rId21"/>
    <p:sldId id="2042" r:id="rId22"/>
    <p:sldId id="2018" r:id="rId23"/>
    <p:sldId id="2043" r:id="rId24"/>
    <p:sldId id="2044" r:id="rId25"/>
    <p:sldId id="2045" r:id="rId26"/>
    <p:sldId id="2047" r:id="rId27"/>
    <p:sldId id="2029" r:id="rId28"/>
    <p:sldId id="2049" r:id="rId29"/>
    <p:sldId id="2050" r:id="rId30"/>
    <p:sldId id="2051" r:id="rId31"/>
    <p:sldId id="2054" r:id="rId32"/>
    <p:sldId id="2053" r:id="rId33"/>
    <p:sldId id="2052" r:id="rId34"/>
    <p:sldId id="2019" r:id="rId35"/>
  </p:sldIdLst>
  <p:sldSz cx="9144000" cy="6858000" type="screen4x3"/>
  <p:notesSz cx="6858000" cy="9734550"/>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viewer" initials="RV" lastIdx="2" clrIdx="0">
    <p:extLst>
      <p:ext uri="{19B8F6BF-5375-455C-9EA6-DF929625EA0E}">
        <p15:presenceInfo xmlns:p15="http://schemas.microsoft.com/office/powerpoint/2012/main" userId="reviewer" providerId="None"/>
      </p:ext>
    </p:extLst>
  </p:cmAuthor>
  <p:cmAuthor id="2" name="amalia savaki" initials="as" lastIdx="1" clrIdx="1">
    <p:extLst>
      <p:ext uri="{19B8F6BF-5375-455C-9EA6-DF929625EA0E}">
        <p15:presenceInfo xmlns:p15="http://schemas.microsoft.com/office/powerpoint/2012/main" userId="5595c7266a6e363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1B1B"/>
    <a:srgbClr val="704878"/>
    <a:srgbClr val="8E7280"/>
    <a:srgbClr val="B6B0BC"/>
    <a:srgbClr val="808000"/>
    <a:srgbClr val="006666"/>
    <a:srgbClr val="333399"/>
    <a:srgbClr val="90CCAF"/>
    <a:srgbClr val="FFA54B"/>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958" autoAdjust="0"/>
    <p:restoredTop sz="89528" autoAdjust="0"/>
  </p:normalViewPr>
  <p:slideViewPr>
    <p:cSldViewPr>
      <p:cViewPr varScale="1">
        <p:scale>
          <a:sx n="65" d="100"/>
          <a:sy n="65" d="100"/>
        </p:scale>
        <p:origin x="990" y="66"/>
      </p:cViewPr>
      <p:guideLst>
        <p:guide orient="horz" pos="2160"/>
        <p:guide pos="2880"/>
      </p:guideLst>
    </p:cSldViewPr>
  </p:slideViewPr>
  <p:outlineViewPr>
    <p:cViewPr>
      <p:scale>
        <a:sx n="75" d="100"/>
        <a:sy n="75" d="100"/>
      </p:scale>
      <p:origin x="0" y="89592"/>
    </p:cViewPr>
  </p:outlineViewPr>
  <p:notesTextViewPr>
    <p:cViewPr>
      <p:scale>
        <a:sx n="100" d="100"/>
        <a:sy n="100" d="100"/>
      </p:scale>
      <p:origin x="0" y="0"/>
    </p:cViewPr>
  </p:notesTextViewPr>
  <p:sorterViewPr>
    <p:cViewPr>
      <p:scale>
        <a:sx n="100" d="100"/>
        <a:sy n="100" d="100"/>
      </p:scale>
      <p:origin x="0" y="2550"/>
    </p:cViewPr>
  </p:sorterViewPr>
  <p:notesViewPr>
    <p:cSldViewPr>
      <p:cViewPr varScale="1">
        <p:scale>
          <a:sx n="81" d="100"/>
          <a:sy n="81" d="100"/>
        </p:scale>
        <p:origin x="389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8530" name="Rectangle 2"/>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278531" name="Rectangle 3"/>
          <p:cNvSpPr>
            <a:spLocks noGrp="1" noChangeArrowheads="1"/>
          </p:cNvSpPr>
          <p:nvPr>
            <p:ph type="dt" idx="1"/>
          </p:nvPr>
        </p:nvSpPr>
        <p:spPr bwMode="auto">
          <a:xfrm>
            <a:off x="3884613"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71684" name="Rectangle 4"/>
          <p:cNvSpPr>
            <a:spLocks noGrp="1" noRot="1" noChangeAspect="1" noChangeArrowheads="1" noTextEdit="1"/>
          </p:cNvSpPr>
          <p:nvPr>
            <p:ph type="sldImg" idx="2"/>
          </p:nvPr>
        </p:nvSpPr>
        <p:spPr bwMode="auto">
          <a:xfrm>
            <a:off x="996950" y="730250"/>
            <a:ext cx="4864100" cy="3649663"/>
          </a:xfrm>
          <a:prstGeom prst="rect">
            <a:avLst/>
          </a:prstGeom>
          <a:noFill/>
          <a:ln w="9525">
            <a:solidFill>
              <a:srgbClr val="000000"/>
            </a:solidFill>
            <a:miter lim="800000"/>
            <a:headEnd/>
            <a:tailEnd/>
          </a:ln>
        </p:spPr>
      </p:sp>
      <p:sp>
        <p:nvSpPr>
          <p:cNvPr id="278533" name="Rectangle 5"/>
          <p:cNvSpPr>
            <a:spLocks noGrp="1" noChangeArrowheads="1"/>
          </p:cNvSpPr>
          <p:nvPr>
            <p:ph type="body" sz="quarter" idx="3"/>
          </p:nvPr>
        </p:nvSpPr>
        <p:spPr bwMode="auto">
          <a:xfrm>
            <a:off x="685800" y="4624388"/>
            <a:ext cx="5486400" cy="43799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78534" name="Rectangle 6"/>
          <p:cNvSpPr>
            <a:spLocks noGrp="1" noChangeArrowheads="1"/>
          </p:cNvSpPr>
          <p:nvPr>
            <p:ph type="ftr" sz="quarter" idx="4"/>
          </p:nvPr>
        </p:nvSpPr>
        <p:spPr bwMode="auto">
          <a:xfrm>
            <a:off x="0"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278535" name="Rectangle 7"/>
          <p:cNvSpPr>
            <a:spLocks noGrp="1" noChangeArrowheads="1"/>
          </p:cNvSpPr>
          <p:nvPr>
            <p:ph type="sldNum" sz="quarter" idx="5"/>
          </p:nvPr>
        </p:nvSpPr>
        <p:spPr bwMode="auto">
          <a:xfrm>
            <a:off x="3884613"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8568C96-3D9B-4CEA-82D6-5318AA7F4D69}" type="slidenum">
              <a:rPr lang="el-GR"/>
              <a:pPr>
                <a:defRPr/>
              </a:pPr>
              <a:t>‹#›</a:t>
            </a:fld>
            <a:endParaRPr lang="el-GR"/>
          </a:p>
        </p:txBody>
      </p:sp>
    </p:spTree>
    <p:extLst>
      <p:ext uri="{BB962C8B-B14F-4D97-AF65-F5344CB8AC3E}">
        <p14:creationId xmlns:p14="http://schemas.microsoft.com/office/powerpoint/2010/main" val="27401702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pPr>
              <a:defRPr/>
            </a:pPr>
            <a:fld id="{08568C96-3D9B-4CEA-82D6-5318AA7F4D69}" type="slidenum">
              <a:rPr lang="el-GR" smtClean="0"/>
              <a:pPr>
                <a:defRPr/>
              </a:pPr>
              <a:t>1</a:t>
            </a:fld>
            <a:endParaRPr lang="el-GR"/>
          </a:p>
        </p:txBody>
      </p:sp>
    </p:spTree>
    <p:extLst>
      <p:ext uri="{BB962C8B-B14F-4D97-AF65-F5344CB8AC3E}">
        <p14:creationId xmlns:p14="http://schemas.microsoft.com/office/powerpoint/2010/main" val="13039241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a:t>η </a:t>
            </a:r>
            <a:r>
              <a:rPr lang="el-GR" b="1" dirty="0"/>
              <a:t>μάθηση</a:t>
            </a:r>
            <a:r>
              <a:rPr lang="el-GR" dirty="0"/>
              <a:t> έρχεται φυσικά μέσα από </a:t>
            </a:r>
            <a:r>
              <a:rPr lang="el-GR" b="1" dirty="0" err="1"/>
              <a:t>δραστηριότητες</a:t>
            </a:r>
            <a:r>
              <a:rPr lang="el-GR" dirty="0" err="1"/>
              <a:t>+</a:t>
            </a:r>
            <a:r>
              <a:rPr lang="el-GR" b="1" dirty="0" err="1"/>
              <a:t>συμμετοχική</a:t>
            </a:r>
            <a:r>
              <a:rPr lang="el-GR" dirty="0"/>
              <a:t>, </a:t>
            </a:r>
            <a:r>
              <a:rPr lang="el-GR" b="1" dirty="0"/>
              <a:t>μεταγνωστική</a:t>
            </a:r>
            <a:r>
              <a:rPr lang="el-GR" dirty="0"/>
              <a:t> </a:t>
            </a:r>
            <a:r>
              <a:rPr lang="el-GR" b="1" dirty="0" err="1"/>
              <a:t>μάθηση</a:t>
            </a:r>
            <a:r>
              <a:rPr lang="el-GR" dirty="0" err="1"/>
              <a:t>+</a:t>
            </a:r>
            <a:r>
              <a:rPr lang="el-GR" b="1" dirty="0" err="1"/>
              <a:t>πληροφορίες</a:t>
            </a:r>
            <a:r>
              <a:rPr lang="el-GR" dirty="0"/>
              <a:t> τις οποίες </a:t>
            </a:r>
            <a:r>
              <a:rPr lang="el-GR" b="1" dirty="0"/>
              <a:t>μαθαίνουν</a:t>
            </a:r>
            <a:r>
              <a:rPr lang="el-GR" dirty="0"/>
              <a:t> οι μαθητές επειδή τις </a:t>
            </a:r>
            <a:r>
              <a:rPr lang="el-GR" b="1" dirty="0"/>
              <a:t>χρειάζονται</a:t>
            </a:r>
            <a:r>
              <a:rPr lang="el-GR" dirty="0"/>
              <a:t>+ η </a:t>
            </a:r>
            <a:r>
              <a:rPr lang="el-GR" b="1" dirty="0"/>
              <a:t>μάθηση</a:t>
            </a:r>
            <a:r>
              <a:rPr lang="el-GR" dirty="0"/>
              <a:t> είναι </a:t>
            </a:r>
            <a:r>
              <a:rPr lang="el-GR" b="1" dirty="0"/>
              <a:t>αποτέλεσμα</a:t>
            </a:r>
            <a:r>
              <a:rPr lang="el-GR" dirty="0"/>
              <a:t> </a:t>
            </a:r>
            <a:r>
              <a:rPr lang="el-GR" b="1" dirty="0"/>
              <a:t>προσωπικών</a:t>
            </a:r>
            <a:r>
              <a:rPr lang="el-GR" dirty="0"/>
              <a:t> </a:t>
            </a:r>
            <a:r>
              <a:rPr lang="el-GR" b="1" dirty="0"/>
              <a:t>κινήτρων</a:t>
            </a:r>
            <a:r>
              <a:rPr lang="el-GR" dirty="0"/>
              <a:t> του </a:t>
            </a:r>
            <a:r>
              <a:rPr lang="el-GR" dirty="0" err="1"/>
              <a:t>μαθητή+</a:t>
            </a:r>
            <a:r>
              <a:rPr lang="el-GR" b="1" dirty="0" err="1"/>
              <a:t>ασχολούνται</a:t>
            </a:r>
            <a:r>
              <a:rPr lang="el-GR" dirty="0"/>
              <a:t> με </a:t>
            </a:r>
            <a:r>
              <a:rPr lang="el-GR" b="1" dirty="0"/>
              <a:t>δραστηριότητες</a:t>
            </a:r>
            <a:r>
              <a:rPr lang="el-GR" dirty="0"/>
              <a:t> που τους </a:t>
            </a:r>
            <a:r>
              <a:rPr lang="el-GR" b="1" dirty="0"/>
              <a:t>ενδιαφέρουν</a:t>
            </a:r>
            <a:r>
              <a:rPr lang="el-GR" dirty="0"/>
              <a:t>, </a:t>
            </a:r>
            <a:r>
              <a:rPr lang="el-GR" b="1" dirty="0"/>
              <a:t>κρατήσουν</a:t>
            </a:r>
            <a:r>
              <a:rPr lang="el-GR" dirty="0"/>
              <a:t> την </a:t>
            </a:r>
            <a:r>
              <a:rPr lang="el-GR" b="1" dirty="0"/>
              <a:t>προσοχή</a:t>
            </a:r>
            <a:r>
              <a:rPr lang="el-GR" dirty="0"/>
              <a:t> τους εστιασμένη σε αυτές για </a:t>
            </a:r>
            <a:r>
              <a:rPr lang="el-GR" b="1" dirty="0"/>
              <a:t>μεγαλύτερο χρονικό διάστημα</a:t>
            </a:r>
          </a:p>
          <a:p>
            <a:r>
              <a:rPr lang="el-GR" sz="1200" dirty="0"/>
              <a:t>Εξειδικευμένες εφαρμογές </a:t>
            </a:r>
            <a:r>
              <a:rPr lang="el-GR" sz="1200" dirty="0">
                <a:sym typeface="Wingdings" panose="05000000000000000000" pitchFamily="2" charset="2"/>
              </a:rPr>
              <a:t></a:t>
            </a:r>
            <a:r>
              <a:rPr lang="el-GR" sz="1200" dirty="0"/>
              <a:t>βιολογίας ( ανατομία ζώων, φυτών, κύτταρα κλπ.) της χημείας (δομή ατόμων και μορίων, χημικά στοιχεία και χημικές ενώσεις) της γεωγραφίας (ηλιακά συστήματα, πλανήτες , τα στρώματα της γης, χάρτες κλπ.) της γεωμετρίας (στερεά αντικείμενα) κ.α. . (Tosik &amp; Atasoy, 2017</a:t>
            </a:r>
            <a:endParaRPr lang="el-GR" dirty="0"/>
          </a:p>
        </p:txBody>
      </p:sp>
      <p:sp>
        <p:nvSpPr>
          <p:cNvPr id="4" name="Θέση αριθμού διαφάνειας 3"/>
          <p:cNvSpPr>
            <a:spLocks noGrp="1"/>
          </p:cNvSpPr>
          <p:nvPr>
            <p:ph type="sldNum" sz="quarter" idx="5"/>
          </p:nvPr>
        </p:nvSpPr>
        <p:spPr/>
        <p:txBody>
          <a:bodyPr/>
          <a:lstStyle/>
          <a:p>
            <a:pPr>
              <a:defRPr/>
            </a:pPr>
            <a:fld id="{08568C96-3D9B-4CEA-82D6-5318AA7F4D69}" type="slidenum">
              <a:rPr lang="el-GR" smtClean="0"/>
              <a:pPr>
                <a:defRPr/>
              </a:pPr>
              <a:t>7</a:t>
            </a:fld>
            <a:endParaRPr lang="el-GR"/>
          </a:p>
        </p:txBody>
      </p:sp>
    </p:spTree>
    <p:extLst>
      <p:ext uri="{BB962C8B-B14F-4D97-AF65-F5344CB8AC3E}">
        <p14:creationId xmlns:p14="http://schemas.microsoft.com/office/powerpoint/2010/main" val="36402859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kern="1200" dirty="0">
                <a:solidFill>
                  <a:schemeClr val="tx1"/>
                </a:solidFill>
                <a:effectLst/>
                <a:latin typeface="Times New Roman" pitchFamily="18" charset="0"/>
                <a:ea typeface="+mn-ea"/>
                <a:cs typeface="+mn-cs"/>
              </a:rPr>
              <a:t>δημιουργία προφίλ του δείγματος δημογραφικά στοιχεία εμπειρία τον συμμετεχόντων στην εξΑΕ και στην Ε.Π καταγραφή των αρχικών απόψεων +στόχο τη μερική αξιολόγηση κάθε διδακτικής ενότητας</a:t>
            </a:r>
          </a:p>
          <a:p>
            <a:r>
              <a:rPr lang="el-GR" sz="1200" kern="1200" dirty="0">
                <a:solidFill>
                  <a:schemeClr val="tx1"/>
                </a:solidFill>
                <a:effectLst/>
                <a:latin typeface="Times New Roman" pitchFamily="18" charset="0"/>
                <a:ea typeface="+mn-ea"/>
                <a:cs typeface="+mn-cs"/>
              </a:rPr>
              <a:t>πόσο ενδιαφέρον τους φάνηκε το διδακτικό αντικείμενο αν τους βοήθησαν οι δραστηριότητες στην κατανόησή του και αν συνάντησαν δυσκολίες ή ήθελαν να προτείνουν κάποιες </a:t>
            </a:r>
            <a:r>
              <a:rPr lang="el-GR" sz="1200" kern="1200" dirty="0" err="1">
                <a:solidFill>
                  <a:schemeClr val="tx1"/>
                </a:solidFill>
                <a:effectLst/>
                <a:latin typeface="Times New Roman" pitchFamily="18" charset="0"/>
                <a:ea typeface="+mn-ea"/>
                <a:cs typeface="+mn-cs"/>
              </a:rPr>
              <a:t>βελτιώσεις+καταγραφή</a:t>
            </a:r>
            <a:r>
              <a:rPr lang="el-GR" sz="1200" kern="1200" dirty="0">
                <a:solidFill>
                  <a:schemeClr val="tx1"/>
                </a:solidFill>
                <a:effectLst/>
                <a:latin typeface="Times New Roman" pitchFamily="18" charset="0"/>
                <a:ea typeface="+mn-ea"/>
                <a:cs typeface="+mn-cs"/>
              </a:rPr>
              <a:t> των απόψεων των συμμετεχόντων για την εξΑΕ και την Ε.Π., μετά το πέρας της επιμόρφωσης, ενώ από την άλλη είχε ως στόχο την τελική και καθολική αξιολόγηση του εκπαιδευτικού υλικού</a:t>
            </a:r>
          </a:p>
          <a:p>
            <a:endParaRPr lang="el-GR" sz="1200" kern="1200" dirty="0">
              <a:solidFill>
                <a:schemeClr val="tx1"/>
              </a:solidFill>
              <a:effectLst/>
              <a:latin typeface="Times New Roman" pitchFamily="18" charset="0"/>
              <a:ea typeface="+mn-ea"/>
              <a:cs typeface="+mn-cs"/>
            </a:endParaRPr>
          </a:p>
          <a:p>
            <a:endParaRPr lang="el-GR" dirty="0"/>
          </a:p>
        </p:txBody>
      </p:sp>
      <p:sp>
        <p:nvSpPr>
          <p:cNvPr id="4" name="Θέση αριθμού διαφάνειας 3"/>
          <p:cNvSpPr>
            <a:spLocks noGrp="1"/>
          </p:cNvSpPr>
          <p:nvPr>
            <p:ph type="sldNum" sz="quarter" idx="5"/>
          </p:nvPr>
        </p:nvSpPr>
        <p:spPr/>
        <p:txBody>
          <a:bodyPr/>
          <a:lstStyle/>
          <a:p>
            <a:pPr>
              <a:defRPr/>
            </a:pPr>
            <a:fld id="{08568C96-3D9B-4CEA-82D6-5318AA7F4D69}" type="slidenum">
              <a:rPr lang="el-GR" smtClean="0"/>
              <a:pPr>
                <a:defRPr/>
              </a:pPr>
              <a:t>14</a:t>
            </a:fld>
            <a:endParaRPr lang="el-GR"/>
          </a:p>
        </p:txBody>
      </p:sp>
    </p:spTree>
    <p:extLst>
      <p:ext uri="{BB962C8B-B14F-4D97-AF65-F5344CB8AC3E}">
        <p14:creationId xmlns:p14="http://schemas.microsoft.com/office/powerpoint/2010/main" val="23051166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1" kern="1200" dirty="0">
                <a:solidFill>
                  <a:schemeClr val="tx1"/>
                </a:solidFill>
                <a:effectLst/>
                <a:latin typeface="Times New Roman" pitchFamily="18" charset="0"/>
                <a:ea typeface="+mn-ea"/>
                <a:cs typeface="+mn-cs"/>
              </a:rPr>
              <a:t>αρχή της κατάτμησης</a:t>
            </a:r>
            <a:r>
              <a:rPr lang="el-GR" sz="1200" kern="1200" dirty="0">
                <a:solidFill>
                  <a:schemeClr val="tx1"/>
                </a:solidFill>
                <a:effectLst/>
                <a:latin typeface="Times New Roman" pitchFamily="18" charset="0"/>
                <a:ea typeface="+mn-ea"/>
                <a:cs typeface="+mn-cs"/>
              </a:rPr>
              <a:t> </a:t>
            </a:r>
            <a:r>
              <a:rPr lang="el-GR" sz="1200" kern="1200" dirty="0">
                <a:solidFill>
                  <a:schemeClr val="tx1"/>
                </a:solidFill>
                <a:effectLst/>
                <a:latin typeface="Times New Roman" pitchFamily="18" charset="0"/>
                <a:ea typeface="+mn-ea"/>
                <a:cs typeface="+mn-cs"/>
                <a:sym typeface="Wingdings" panose="05000000000000000000" pitchFamily="2" charset="2"/>
              </a:rPr>
              <a:t></a:t>
            </a:r>
            <a:r>
              <a:rPr lang="el-GR" sz="1200" kern="1200" dirty="0">
                <a:solidFill>
                  <a:schemeClr val="tx1"/>
                </a:solidFill>
                <a:effectLst/>
                <a:latin typeface="Times New Roman" pitchFamily="18" charset="0"/>
                <a:ea typeface="+mn-ea"/>
                <a:cs typeface="+mn-cs"/>
              </a:rPr>
              <a:t>παρουσίαση πληροφοριών πιο αποτελεσματικά μέσα από σύντομες και στοχευμένες οπτικές και ακουστικές αναπαραστάσεις.</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1" kern="1200" dirty="0">
                <a:solidFill>
                  <a:schemeClr val="tx1"/>
                </a:solidFill>
                <a:effectLst/>
                <a:latin typeface="Times New Roman" pitchFamily="18" charset="0"/>
                <a:ea typeface="+mn-ea"/>
                <a:cs typeface="+mn-cs"/>
              </a:rPr>
              <a:t>αρχή της συνοχής</a:t>
            </a:r>
            <a:r>
              <a:rPr lang="el-GR" sz="1200" kern="1200" dirty="0">
                <a:solidFill>
                  <a:schemeClr val="tx1"/>
                </a:solidFill>
                <a:effectLst/>
                <a:latin typeface="Times New Roman" pitchFamily="18" charset="0"/>
                <a:ea typeface="+mn-ea"/>
                <a:cs typeface="+mn-cs"/>
              </a:rPr>
              <a:t> </a:t>
            </a:r>
            <a:r>
              <a:rPr lang="el-GR" sz="1200" kern="1200" dirty="0">
                <a:solidFill>
                  <a:schemeClr val="tx1"/>
                </a:solidFill>
                <a:effectLst/>
                <a:latin typeface="Times New Roman" pitchFamily="18" charset="0"/>
                <a:ea typeface="+mn-ea"/>
                <a:cs typeface="+mn-cs"/>
                <a:sym typeface="Wingdings" panose="05000000000000000000" pitchFamily="2" charset="2"/>
              </a:rPr>
              <a:t></a:t>
            </a:r>
            <a:r>
              <a:rPr lang="el-GR" sz="1200" kern="1200" dirty="0">
                <a:solidFill>
                  <a:schemeClr val="tx1"/>
                </a:solidFill>
                <a:effectLst/>
                <a:latin typeface="Times New Roman" pitchFamily="18" charset="0"/>
                <a:ea typeface="+mn-ea"/>
                <a:cs typeface="+mn-cs"/>
              </a:rPr>
              <a:t>οι πληροφορίες πρέπει να παρουσιάζονται </a:t>
            </a:r>
            <a:r>
              <a:rPr lang="el-GR" sz="1200" b="1" kern="1200" dirty="0">
                <a:solidFill>
                  <a:schemeClr val="tx1"/>
                </a:solidFill>
                <a:effectLst/>
                <a:latin typeface="Times New Roman" pitchFamily="18" charset="0"/>
                <a:ea typeface="+mn-ea"/>
                <a:cs typeface="+mn-cs"/>
              </a:rPr>
              <a:t>αποφεύγοντας τη χρήση περιττών κειμένων, εικόνων και ήχων</a:t>
            </a:r>
            <a:r>
              <a:rPr lang="el-GR" sz="1200" kern="1200" dirty="0">
                <a:solidFill>
                  <a:schemeClr val="tx1"/>
                </a:solidFill>
                <a:effectLst/>
                <a:latin typeface="Times New Roman" pitchFamily="18" charset="0"/>
                <a:ea typeface="+mn-ea"/>
                <a:cs typeface="+mn-cs"/>
              </a:rPr>
              <a:t>, χρησιμοποιούμε μόνο τα άκρως απαραίτητα για την επίτευξη των μαθησιακών στόχων.</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1" kern="1200" dirty="0">
                <a:solidFill>
                  <a:schemeClr val="tx1"/>
                </a:solidFill>
                <a:effectLst/>
                <a:latin typeface="Times New Roman" pitchFamily="18" charset="0"/>
                <a:ea typeface="+mn-ea"/>
                <a:cs typeface="+mn-cs"/>
              </a:rPr>
              <a:t>αρχή του </a:t>
            </a:r>
            <a:r>
              <a:rPr lang="el-GR" sz="1200" b="1" kern="1200" dirty="0" err="1">
                <a:solidFill>
                  <a:schemeClr val="tx1"/>
                </a:solidFill>
                <a:effectLst/>
                <a:latin typeface="Times New Roman" pitchFamily="18" charset="0"/>
                <a:ea typeface="+mn-ea"/>
                <a:cs typeface="+mn-cs"/>
              </a:rPr>
              <a:t>πλεονασμού</a:t>
            </a:r>
            <a:r>
              <a:rPr lang="el-GR" sz="1200" b="1" kern="1200" dirty="0" err="1">
                <a:solidFill>
                  <a:schemeClr val="tx1"/>
                </a:solidFill>
                <a:effectLst/>
                <a:latin typeface="Times New Roman" pitchFamily="18" charset="0"/>
                <a:ea typeface="+mn-ea"/>
                <a:cs typeface="+mn-cs"/>
                <a:sym typeface="Wingdings" panose="05000000000000000000" pitchFamily="2" charset="2"/>
              </a:rPr>
              <a:t></a:t>
            </a:r>
            <a:r>
              <a:rPr lang="el-GR" sz="1200" b="1" kern="1200" dirty="0" err="1">
                <a:solidFill>
                  <a:schemeClr val="tx1"/>
                </a:solidFill>
                <a:effectLst/>
                <a:latin typeface="Times New Roman" pitchFamily="18" charset="0"/>
                <a:ea typeface="+mn-ea"/>
                <a:cs typeface="+mn-cs"/>
              </a:rPr>
              <a:t>να</a:t>
            </a:r>
            <a:r>
              <a:rPr lang="el-GR" sz="1200" b="1" kern="1200" dirty="0">
                <a:solidFill>
                  <a:schemeClr val="tx1"/>
                </a:solidFill>
                <a:effectLst/>
                <a:latin typeface="Times New Roman" pitchFamily="18" charset="0"/>
                <a:ea typeface="+mn-ea"/>
                <a:cs typeface="+mn-cs"/>
              </a:rPr>
              <a:t> μην το υπερφορτώσουμε με περιττές πληροφορίε</a:t>
            </a:r>
            <a:r>
              <a:rPr lang="el-GR" sz="1200" kern="1200" dirty="0">
                <a:solidFill>
                  <a:schemeClr val="tx1"/>
                </a:solidFill>
                <a:effectLst/>
                <a:latin typeface="Times New Roman" pitchFamily="18" charset="0"/>
                <a:ea typeface="+mn-ea"/>
                <a:cs typeface="+mn-cs"/>
              </a:rPr>
              <a:t>ς, θα υπερφορτώσει την εργαζόμενη μνήμη.</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l-GR" sz="1200" kern="1200" dirty="0">
              <a:solidFill>
                <a:schemeClr val="tx1"/>
              </a:solidFill>
              <a:effectLst/>
              <a:latin typeface="Times New Roman" pitchFamily="18" charset="0"/>
              <a:ea typeface="+mn-ea"/>
              <a:cs typeface="+mn-cs"/>
            </a:endParaRPr>
          </a:p>
          <a:p>
            <a:endParaRPr lang="el-GR" dirty="0"/>
          </a:p>
        </p:txBody>
      </p:sp>
      <p:sp>
        <p:nvSpPr>
          <p:cNvPr id="4" name="Θέση αριθμού διαφάνειας 3"/>
          <p:cNvSpPr>
            <a:spLocks noGrp="1"/>
          </p:cNvSpPr>
          <p:nvPr>
            <p:ph type="sldNum" sz="quarter" idx="5"/>
          </p:nvPr>
        </p:nvSpPr>
        <p:spPr/>
        <p:txBody>
          <a:bodyPr/>
          <a:lstStyle/>
          <a:p>
            <a:pPr>
              <a:defRPr/>
            </a:pPr>
            <a:fld id="{08568C96-3D9B-4CEA-82D6-5318AA7F4D69}" type="slidenum">
              <a:rPr lang="el-GR" smtClean="0"/>
              <a:pPr>
                <a:defRPr/>
              </a:pPr>
              <a:t>25</a:t>
            </a:fld>
            <a:endParaRPr lang="el-GR"/>
          </a:p>
        </p:txBody>
      </p:sp>
    </p:spTree>
    <p:extLst>
      <p:ext uri="{BB962C8B-B14F-4D97-AF65-F5344CB8AC3E}">
        <p14:creationId xmlns:p14="http://schemas.microsoft.com/office/powerpoint/2010/main" val="13817843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a:t> </a:t>
            </a:r>
            <a:r>
              <a:rPr lang="el-GR" b="1" dirty="0" err="1"/>
              <a:t>Προσαρμοστικότητας</a:t>
            </a:r>
            <a:r>
              <a:rPr lang="el-GR" dirty="0" err="1">
                <a:sym typeface="Wingdings" panose="05000000000000000000" pitchFamily="2" charset="2"/>
              </a:rPr>
              <a:t></a:t>
            </a:r>
            <a:r>
              <a:rPr lang="el-GR" sz="1200" kern="1200" dirty="0" err="1">
                <a:solidFill>
                  <a:schemeClr val="tx1"/>
                </a:solidFill>
                <a:effectLst/>
                <a:latin typeface="Times New Roman" pitchFamily="18" charset="0"/>
                <a:ea typeface="+mn-ea"/>
                <a:cs typeface="+mn-cs"/>
              </a:rPr>
              <a:t>παρουσίαση</a:t>
            </a:r>
            <a:r>
              <a:rPr lang="el-GR" sz="1200" kern="1200" dirty="0">
                <a:solidFill>
                  <a:schemeClr val="tx1"/>
                </a:solidFill>
                <a:effectLst/>
                <a:latin typeface="Times New Roman" pitchFamily="18" charset="0"/>
                <a:ea typeface="+mn-ea"/>
                <a:cs typeface="+mn-cs"/>
              </a:rPr>
              <a:t> των πληροφοριών μέσω </a:t>
            </a:r>
            <a:r>
              <a:rPr lang="el-GR" sz="1200" b="1" kern="1200" dirty="0">
                <a:solidFill>
                  <a:schemeClr val="tx1"/>
                </a:solidFill>
                <a:effectLst/>
                <a:latin typeface="Times New Roman" pitchFamily="18" charset="0"/>
                <a:ea typeface="+mn-ea"/>
                <a:cs typeface="+mn-cs"/>
              </a:rPr>
              <a:t>γραφικών</a:t>
            </a:r>
            <a:r>
              <a:rPr lang="el-GR" sz="1200" kern="1200" dirty="0">
                <a:solidFill>
                  <a:schemeClr val="tx1"/>
                </a:solidFill>
                <a:effectLst/>
                <a:latin typeface="Times New Roman" pitchFamily="18" charset="0"/>
                <a:ea typeface="+mn-ea"/>
                <a:cs typeface="+mn-cs"/>
              </a:rPr>
              <a:t> και </a:t>
            </a:r>
            <a:r>
              <a:rPr lang="el-GR" sz="1200" b="1" kern="1200" dirty="0">
                <a:solidFill>
                  <a:schemeClr val="tx1"/>
                </a:solidFill>
                <a:effectLst/>
                <a:latin typeface="Times New Roman" pitchFamily="18" charset="0"/>
                <a:ea typeface="+mn-ea"/>
                <a:cs typeface="+mn-cs"/>
              </a:rPr>
              <a:t>ήχου</a:t>
            </a:r>
            <a:r>
              <a:rPr lang="el-GR" sz="1200" kern="1200" dirty="0">
                <a:solidFill>
                  <a:schemeClr val="tx1"/>
                </a:solidFill>
                <a:effectLst/>
                <a:latin typeface="Times New Roman" pitchFamily="18" charset="0"/>
                <a:ea typeface="+mn-ea"/>
                <a:cs typeface="+mn-cs"/>
              </a:rPr>
              <a:t> ενεργοποιεί το οπτικό και το ακουστικό κανάλι πρόσληψης πληροφοριών.</a:t>
            </a:r>
          </a:p>
          <a:p>
            <a:r>
              <a:rPr lang="el-GR" b="1" dirty="0" err="1"/>
              <a:t>Πολυμεσική</a:t>
            </a:r>
            <a:r>
              <a:rPr lang="el-GR" dirty="0" err="1">
                <a:sym typeface="Wingdings" panose="05000000000000000000" pitchFamily="2" charset="2"/>
              </a:rPr>
              <a:t>Πληροφορίες</a:t>
            </a:r>
            <a:r>
              <a:rPr lang="el-GR" dirty="0">
                <a:sym typeface="Wingdings" panose="05000000000000000000" pitchFamily="2" charset="2"/>
              </a:rPr>
              <a:t> που παρουσιάζονται μέσα από </a:t>
            </a:r>
            <a:r>
              <a:rPr lang="el-GR" b="1" dirty="0">
                <a:sym typeface="Wingdings" panose="05000000000000000000" pitchFamily="2" charset="2"/>
              </a:rPr>
              <a:t>εικόνες</a:t>
            </a:r>
            <a:r>
              <a:rPr lang="el-GR" dirty="0">
                <a:sym typeface="Wingdings" panose="05000000000000000000" pitchFamily="2" charset="2"/>
              </a:rPr>
              <a:t> και </a:t>
            </a:r>
            <a:r>
              <a:rPr lang="el-GR" b="1" dirty="0">
                <a:sym typeface="Wingdings" panose="05000000000000000000" pitchFamily="2" charset="2"/>
              </a:rPr>
              <a:t>κείμενο</a:t>
            </a:r>
            <a:r>
              <a:rPr lang="el-GR" dirty="0">
                <a:sym typeface="Wingdings" panose="05000000000000000000" pitchFamily="2" charset="2"/>
              </a:rPr>
              <a:t> προσλαμβάνονται ευκολότερα</a:t>
            </a:r>
          </a:p>
          <a:p>
            <a:r>
              <a:rPr lang="el-GR" b="1" dirty="0">
                <a:sym typeface="Wingdings" panose="05000000000000000000" pitchFamily="2" charset="2"/>
              </a:rPr>
              <a:t>Αρχή </a:t>
            </a:r>
            <a:r>
              <a:rPr lang="el-GR" b="1" dirty="0" err="1">
                <a:sym typeface="Wingdings" panose="05000000000000000000" pitchFamily="2" charset="2"/>
              </a:rPr>
              <a:t>συνάφειας</a:t>
            </a:r>
            <a:r>
              <a:rPr lang="el-GR" dirty="0" err="1">
                <a:sym typeface="Wingdings" panose="05000000000000000000" pitchFamily="2" charset="2"/>
              </a:rPr>
              <a:t></a:t>
            </a:r>
            <a:r>
              <a:rPr lang="el-GR" sz="1200" kern="1200" dirty="0" err="1">
                <a:solidFill>
                  <a:schemeClr val="tx1"/>
                </a:solidFill>
                <a:effectLst/>
                <a:latin typeface="Times New Roman" pitchFamily="18" charset="0"/>
                <a:ea typeface="+mn-ea"/>
                <a:cs typeface="+mn-cs"/>
              </a:rPr>
              <a:t>παράλληλη</a:t>
            </a:r>
            <a:r>
              <a:rPr lang="el-GR" sz="1200" kern="1200" dirty="0">
                <a:solidFill>
                  <a:schemeClr val="tx1"/>
                </a:solidFill>
                <a:effectLst/>
                <a:latin typeface="Times New Roman" pitchFamily="18" charset="0"/>
                <a:ea typeface="+mn-ea"/>
                <a:cs typeface="+mn-cs"/>
              </a:rPr>
              <a:t> παρουσίαση </a:t>
            </a:r>
            <a:r>
              <a:rPr lang="el-GR" sz="1200" b="1" kern="1200" dirty="0">
                <a:solidFill>
                  <a:schemeClr val="tx1"/>
                </a:solidFill>
                <a:effectLst/>
                <a:latin typeface="Times New Roman" pitchFamily="18" charset="0"/>
                <a:ea typeface="+mn-ea"/>
                <a:cs typeface="+mn-cs"/>
              </a:rPr>
              <a:t>κειμένων</a:t>
            </a:r>
            <a:r>
              <a:rPr lang="el-GR" sz="1200" kern="1200" dirty="0">
                <a:solidFill>
                  <a:schemeClr val="tx1"/>
                </a:solidFill>
                <a:effectLst/>
                <a:latin typeface="Times New Roman" pitchFamily="18" charset="0"/>
                <a:ea typeface="+mn-ea"/>
                <a:cs typeface="+mn-cs"/>
              </a:rPr>
              <a:t> και </a:t>
            </a:r>
            <a:r>
              <a:rPr lang="el-GR" sz="1200" b="1" kern="1200" dirty="0">
                <a:solidFill>
                  <a:schemeClr val="tx1"/>
                </a:solidFill>
                <a:effectLst/>
                <a:latin typeface="Times New Roman" pitchFamily="18" charset="0"/>
                <a:ea typeface="+mn-ea"/>
                <a:cs typeface="+mn-cs"/>
              </a:rPr>
              <a:t>εικόνων</a:t>
            </a:r>
            <a:r>
              <a:rPr lang="el-GR" sz="1200" kern="1200" dirty="0">
                <a:solidFill>
                  <a:schemeClr val="tx1"/>
                </a:solidFill>
                <a:effectLst/>
                <a:latin typeface="Times New Roman" pitchFamily="18" charset="0"/>
                <a:ea typeface="+mn-ea"/>
                <a:cs typeface="+mn-cs"/>
              </a:rPr>
              <a:t> ή </a:t>
            </a:r>
            <a:r>
              <a:rPr lang="el-GR" sz="1200" b="1" kern="1200" dirty="0">
                <a:solidFill>
                  <a:schemeClr val="tx1"/>
                </a:solidFill>
                <a:effectLst/>
                <a:latin typeface="Times New Roman" pitchFamily="18" charset="0"/>
                <a:ea typeface="+mn-ea"/>
                <a:cs typeface="+mn-cs"/>
              </a:rPr>
              <a:t>αφηγήσεων</a:t>
            </a:r>
            <a:r>
              <a:rPr lang="el-GR" sz="1200" kern="1200" dirty="0">
                <a:solidFill>
                  <a:schemeClr val="tx1"/>
                </a:solidFill>
                <a:effectLst/>
                <a:latin typeface="Times New Roman" pitchFamily="18" charset="0"/>
                <a:ea typeface="+mn-ea"/>
                <a:cs typeface="+mn-cs"/>
              </a:rPr>
              <a:t> και </a:t>
            </a:r>
            <a:r>
              <a:rPr lang="en-US" sz="1200" b="1" kern="1200" dirty="0">
                <a:solidFill>
                  <a:schemeClr val="tx1"/>
                </a:solidFill>
                <a:effectLst/>
                <a:latin typeface="Times New Roman" pitchFamily="18" charset="0"/>
                <a:ea typeface="+mn-ea"/>
                <a:cs typeface="+mn-cs"/>
              </a:rPr>
              <a:t>animation</a:t>
            </a:r>
            <a:r>
              <a:rPr lang="el-GR" sz="1200" kern="1200" dirty="0">
                <a:solidFill>
                  <a:schemeClr val="tx1"/>
                </a:solidFill>
                <a:effectLst/>
                <a:latin typeface="Times New Roman" pitchFamily="18" charset="0"/>
                <a:ea typeface="+mn-ea"/>
                <a:cs typeface="+mn-cs"/>
              </a:rPr>
              <a:t>, μειώνει «</a:t>
            </a:r>
            <a:r>
              <a:rPr lang="el-GR" sz="1200" i="1" kern="1200" dirty="0">
                <a:solidFill>
                  <a:schemeClr val="tx1"/>
                </a:solidFill>
                <a:effectLst/>
                <a:latin typeface="Times New Roman" pitchFamily="18" charset="0"/>
                <a:ea typeface="+mn-ea"/>
                <a:cs typeface="+mn-cs"/>
              </a:rPr>
              <a:t>το γνωστικό φορτίο </a:t>
            </a:r>
            <a:r>
              <a:rPr lang="el-GR" sz="1200" i="0" kern="1200" dirty="0">
                <a:solidFill>
                  <a:schemeClr val="tx1"/>
                </a:solidFill>
                <a:effectLst/>
                <a:latin typeface="Times New Roman" pitchFamily="18" charset="0"/>
                <a:ea typeface="+mn-ea"/>
                <a:cs typeface="+mn-cs"/>
              </a:rPr>
              <a:t> </a:t>
            </a:r>
            <a:r>
              <a:rPr lang="el-GR" sz="1200" i="1" kern="1200" dirty="0">
                <a:solidFill>
                  <a:schemeClr val="tx1"/>
                </a:solidFill>
                <a:effectLst/>
                <a:latin typeface="Times New Roman" pitchFamily="18" charset="0"/>
                <a:ea typeface="+mn-ea"/>
                <a:cs typeface="+mn-cs"/>
              </a:rPr>
              <a:t>επεξεργασίας τους</a:t>
            </a:r>
            <a:r>
              <a:rPr lang="el-GR" sz="1200" kern="1200" dirty="0">
                <a:solidFill>
                  <a:schemeClr val="tx1"/>
                </a:solidFill>
                <a:effectLst/>
                <a:latin typeface="Times New Roman" pitchFamily="18" charset="0"/>
                <a:ea typeface="+mn-ea"/>
                <a:cs typeface="+mn-cs"/>
              </a:rPr>
              <a:t>»</a:t>
            </a:r>
          </a:p>
          <a:p>
            <a:endParaRPr lang="el-GR" dirty="0"/>
          </a:p>
        </p:txBody>
      </p:sp>
      <p:sp>
        <p:nvSpPr>
          <p:cNvPr id="4" name="Θέση αριθμού διαφάνειας 3"/>
          <p:cNvSpPr>
            <a:spLocks noGrp="1"/>
          </p:cNvSpPr>
          <p:nvPr>
            <p:ph type="sldNum" sz="quarter" idx="5"/>
          </p:nvPr>
        </p:nvSpPr>
        <p:spPr/>
        <p:txBody>
          <a:bodyPr/>
          <a:lstStyle/>
          <a:p>
            <a:pPr>
              <a:defRPr/>
            </a:pPr>
            <a:fld id="{08568C96-3D9B-4CEA-82D6-5318AA7F4D69}" type="slidenum">
              <a:rPr lang="el-GR" smtClean="0"/>
              <a:pPr>
                <a:defRPr/>
              </a:pPr>
              <a:t>26</a:t>
            </a:fld>
            <a:endParaRPr lang="el-GR"/>
          </a:p>
        </p:txBody>
      </p:sp>
    </p:spTree>
    <p:extLst>
      <p:ext uri="{BB962C8B-B14F-4D97-AF65-F5344CB8AC3E}">
        <p14:creationId xmlns:p14="http://schemas.microsoft.com/office/powerpoint/2010/main" val="9269334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pPr>
              <a:defRPr/>
            </a:pPr>
            <a:fld id="{08568C96-3D9B-4CEA-82D6-5318AA7F4D69}" type="slidenum">
              <a:rPr lang="el-GR" smtClean="0"/>
              <a:pPr>
                <a:defRPr/>
              </a:pPr>
              <a:t>27</a:t>
            </a:fld>
            <a:endParaRPr lang="el-GR"/>
          </a:p>
        </p:txBody>
      </p:sp>
    </p:spTree>
    <p:extLst>
      <p:ext uri="{BB962C8B-B14F-4D97-AF65-F5344CB8AC3E}">
        <p14:creationId xmlns:p14="http://schemas.microsoft.com/office/powerpoint/2010/main" val="18405063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784188"/>
            <a:ext cx="6858000" cy="2387600"/>
          </a:xfrm>
        </p:spPr>
        <p:txBody>
          <a:bodyPr anchor="b">
            <a:normAutofit/>
          </a:bodyPr>
          <a:lstStyle>
            <a:lvl1pPr algn="ctr">
              <a:defRPr sz="6000" b="1"/>
            </a:lvl1pPr>
          </a:lstStyle>
          <a:p>
            <a:r>
              <a:rPr lang="el-GR" dirty="0"/>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pPr>
              <a:defRPr/>
            </a:pPr>
            <a:endParaRPr lang="de-DE"/>
          </a:p>
        </p:txBody>
      </p:sp>
      <p:sp>
        <p:nvSpPr>
          <p:cNvPr id="5" name="Θέση υποσέλιδου 4"/>
          <p:cNvSpPr>
            <a:spLocks noGrp="1"/>
          </p:cNvSpPr>
          <p:nvPr>
            <p:ph type="ftr" sz="quarter" idx="11"/>
          </p:nvPr>
        </p:nvSpPr>
        <p:spPr/>
        <p:txBody>
          <a:bodyPr/>
          <a:lstStyle/>
          <a:p>
            <a:pPr>
              <a:defRPr/>
            </a:pPr>
            <a:endParaRPr lang="de-DE"/>
          </a:p>
        </p:txBody>
      </p:sp>
      <p:sp>
        <p:nvSpPr>
          <p:cNvPr id="6" name="Θέση αριθμού διαφάνειας 5"/>
          <p:cNvSpPr>
            <a:spLocks noGrp="1"/>
          </p:cNvSpPr>
          <p:nvPr>
            <p:ph type="sldNum" sz="quarter" idx="12"/>
          </p:nvPr>
        </p:nvSpPr>
        <p:spPr/>
        <p:txBody>
          <a:bodyPr/>
          <a:lstStyle/>
          <a:p>
            <a:pPr>
              <a:defRPr/>
            </a:pPr>
            <a:fld id="{AA02484D-3F63-488A-990A-36E3F22D10C7}" type="slidenum">
              <a:rPr lang="de-DE" smtClean="0"/>
              <a:pPr>
                <a:defRPr/>
              </a:pPr>
              <a:t>‹#›</a:t>
            </a:fld>
            <a:endParaRPr lang="de-DE"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sp>
        <p:nvSpPr>
          <p:cNvPr id="9" name="Ορθογώνιο 8"/>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Πεντάγωνο 9"/>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1312477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E9A7C16-FAF2-2C41-B697-563997C522AD}" type="datetimeFigureOut">
              <a:rPr lang="en-US" smtClean="0"/>
              <a:pPr/>
              <a:t>11/9/2018</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06666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A19D9EA-0687-604F-B97A-763B6765DF9F}" type="datetimeFigureOut">
              <a:rPr lang="en-US" smtClean="0"/>
              <a:pPr/>
              <a:t>11/9/2018</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757311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a:t>2016</a:t>
            </a:r>
            <a:endParaRPr lang="en-US" dirty="0"/>
          </a:p>
        </p:txBody>
      </p:sp>
      <p:sp>
        <p:nvSpPr>
          <p:cNvPr id="5" name="Θέση υποσέλιδου 4"/>
          <p:cNvSpPr>
            <a:spLocks noGrp="1"/>
          </p:cNvSpPr>
          <p:nvPr>
            <p:ph type="ftr" sz="quarter" idx="11"/>
          </p:nvPr>
        </p:nvSpPr>
        <p:spPr/>
        <p:txBody>
          <a:bodyPr/>
          <a:lstStyle/>
          <a:p>
            <a:r>
              <a:rPr lang="el-GR"/>
              <a:t>Δρ Χαράλαμπος Μουζάκης</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p14="http://schemas.microsoft.com/office/powerpoint/2010/main" val="39898572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DABB9B27-4D02-2940-AED5-BC8F2B3B1507}" type="datetimeFigureOut">
              <a:rPr lang="en-US" smtClean="0"/>
              <a:pPr/>
              <a:t>11/9/2018</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815889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04CF7878-2C98-7449-BB8F-764A5EA8E558}" type="datetimeFigureOut">
              <a:rPr lang="en-US" smtClean="0"/>
              <a:pPr/>
              <a:t>11/9/2018</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548238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E6D2F403-9584-1749-B6AB-5E1C5F94527C}" type="datetimeFigureOut">
              <a:rPr lang="en-US" smtClean="0"/>
              <a:pPr/>
              <a:t>11/9/2018</a:t>
            </a:fld>
            <a:endParaRPr lang="en-US" dirty="0"/>
          </a:p>
        </p:txBody>
      </p:sp>
      <p:sp>
        <p:nvSpPr>
          <p:cNvPr id="8" name="Θέση υποσέλιδου 7"/>
          <p:cNvSpPr>
            <a:spLocks noGrp="1"/>
          </p:cNvSpPr>
          <p:nvPr>
            <p:ph type="ftr" sz="quarter" idx="11"/>
          </p:nvPr>
        </p:nvSpPr>
        <p:spPr/>
        <p:txBody>
          <a:bodyPr/>
          <a:lstStyle/>
          <a:p>
            <a:endParaRPr lang="en-US" dirty="0"/>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39687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58C0351-EB03-5444-BA93-B7E778374E24}" type="datetimeFigureOut">
              <a:rPr lang="en-US" smtClean="0"/>
              <a:pPr/>
              <a:t>11/9/2018</a:t>
            </a:fld>
            <a:endParaRPr lang="en-US" dirty="0"/>
          </a:p>
        </p:txBody>
      </p:sp>
      <p:sp>
        <p:nvSpPr>
          <p:cNvPr id="4" name="Θέση υποσέλιδου 3"/>
          <p:cNvSpPr>
            <a:spLocks noGrp="1"/>
          </p:cNvSpPr>
          <p:nvPr>
            <p:ph type="ftr" sz="quarter" idx="11"/>
          </p:nvPr>
        </p:nvSpPr>
        <p:spPr/>
        <p:txBody>
          <a:bodyPr/>
          <a:lstStyle/>
          <a:p>
            <a:endParaRPr lang="en-US" dirty="0"/>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326360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7EADB90-FF7E-5041-AB9F-1BC0957AB829}" type="datetimeFigureOut">
              <a:rPr lang="en-US" smtClean="0"/>
              <a:pPr/>
              <a:t>11/9/2018</a:t>
            </a:fld>
            <a:endParaRPr lang="en-US" dirty="0"/>
          </a:p>
        </p:txBody>
      </p:sp>
      <p:sp>
        <p:nvSpPr>
          <p:cNvPr id="3" name="Θέση υποσέλιδου 2"/>
          <p:cNvSpPr>
            <a:spLocks noGrp="1"/>
          </p:cNvSpPr>
          <p:nvPr>
            <p:ph type="ftr" sz="quarter" idx="11"/>
          </p:nvPr>
        </p:nvSpPr>
        <p:spPr/>
        <p:txBody>
          <a:bodyPr/>
          <a:lstStyle/>
          <a:p>
            <a:endParaRPr lang="en-US" dirty="0"/>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03426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1EB8CB6-48D8-4E47-B0D3-B56230F429D0}" type="datetimeFigureOut">
              <a:rPr lang="en-US" smtClean="0"/>
              <a:pPr/>
              <a:t>11/9/2018</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337420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F716D3-DCE8-CC45-8106-AE5DFCD073F9}" type="datetimeFigureOut">
              <a:rPr lang="en-US" smtClean="0"/>
              <a:pPr/>
              <a:t>11/9/2018</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132543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9FFFB4-400D-1240-AB24-6F86C96D4DFB}" type="datetimeFigureOut">
              <a:rPr lang="en-US" smtClean="0"/>
              <a:pPr/>
              <a:t>11/9/2018</a:t>
            </a:fld>
            <a:endParaRPr lang="en-US" dirty="0"/>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dirty="0"/>
          </a:p>
        </p:txBody>
      </p:sp>
      <p:sp>
        <p:nvSpPr>
          <p:cNvPr id="7" name="Freeform 8"/>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extLst>
      <p:ext uri="{BB962C8B-B14F-4D97-AF65-F5344CB8AC3E}">
        <p14:creationId xmlns:p14="http://schemas.microsoft.com/office/powerpoint/2010/main" val="1642712413"/>
      </p:ext>
    </p:extLst>
  </p:cSld>
  <p:clrMap bg1="lt1" tx1="dk1" bg2="lt2" tx2="dk2" accent1="accent1" accent2="accent2" accent3="accent3" accent4="accent4" accent5="accent5" accent6="accent6" hlink="hlink" folHlink="folHlink"/>
  <p:sldLayoutIdLst>
    <p:sldLayoutId id="2147484471" r:id="rId1"/>
    <p:sldLayoutId id="2147484472" r:id="rId2"/>
    <p:sldLayoutId id="2147484473" r:id="rId3"/>
    <p:sldLayoutId id="2147484474" r:id="rId4"/>
    <p:sldLayoutId id="2147484475" r:id="rId5"/>
    <p:sldLayoutId id="2147484476" r:id="rId6"/>
    <p:sldLayoutId id="2147484477" r:id="rId7"/>
    <p:sldLayoutId id="2147484478" r:id="rId8"/>
    <p:sldLayoutId id="2147484479" r:id="rId9"/>
    <p:sldLayoutId id="2147484480" r:id="rId10"/>
    <p:sldLayoutId id="2147484481" r:id="rId11"/>
  </p:sldLayoutIdLst>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chamilo.datacenter.uoc.gr/metchamilo/courses/HXRHSHTHSEPAY3HMENHSPRAGMATIKOTHTAS/index.php?id_session=0" TargetMode="External"/><Relationship Id="rId1" Type="http://schemas.openxmlformats.org/officeDocument/2006/relationships/slideLayout" Target="../slideLayouts/slideLayout2.xml"/><Relationship Id="rId4" Type="http://schemas.openxmlformats.org/officeDocument/2006/relationships/hyperlink" Target="file:///C:\Users\user\Desktop\&#966;&#940;&#954;&#949;&#955;&#959;&#962;%20&#916;&#917;\&#917;&#954;&#960;&#945;&#953;&#948;&#949;&#965;&#964;&#953;&#954;&#972;&#933;&#955;&#953;&#954;&#972;.mp4"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alexiskokkos.gr/arthr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ejournals.epublishing.ekt.gr/index.php/openjournal/article/view/9751/9884"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eproceedings.epublishing.ekt.gr/index.php/openedu/article/view/1363/1260" TargetMode="External"/><Relationship Id="rId2" Type="http://schemas.openxmlformats.org/officeDocument/2006/relationships/hyperlink" Target="http://www.edc.uoc.gr/~panas/EAP/Tmimata/Nea%20paralila%20keimena/%CE%97%20%CE%B8%CE%B5%CF%89%CF%81%CE%AF%CE%B1%20%CF%84%CE%B7%CF%82%20%CE%B5%CE%BE%CE%91%CE%95.pdf"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benl.primedu.uoa.gr/database1/method.pdf" TargetMode="External"/><Relationship Id="rId2" Type="http://schemas.openxmlformats.org/officeDocument/2006/relationships/hyperlink" Target="http://www.ediamme.edc.uoc.gr/ellinoglossi/images/ebooks/meletes_epistimoniko_yliko/Ellinoglossi_Ekpaideysi_Sxediasmos/Ellinoglossi_Ekpaideysi_B-Tomos.pdf"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7.xml"/><Relationship Id="rId1" Type="http://schemas.openxmlformats.org/officeDocument/2006/relationships/slideLayout" Target="../slideLayouts/slideLayout2.xml"/><Relationship Id="rId4" Type="http://schemas.openxmlformats.org/officeDocument/2006/relationships/slide" Target="slide9.xml"/></Relationships>
</file>

<file path=ppt/slides/_rels/slide7.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41144" y="1447392"/>
            <a:ext cx="6430090" cy="1706682"/>
          </a:xfrm>
        </p:spPr>
        <p:txBody>
          <a:bodyPr>
            <a:noAutofit/>
          </a:bodyPr>
          <a:lstStyle/>
          <a:p>
            <a:r>
              <a:rPr lang="el-GR" sz="2800" dirty="0">
                <a:latin typeface="Times New Roman" panose="02020603050405020304" pitchFamily="18" charset="0"/>
                <a:cs typeface="Times New Roman" panose="02020603050405020304" pitchFamily="18" charset="0"/>
              </a:rPr>
              <a:t>Σχεδιασμός και υλοποίηση διαδικτυακού περιβάλλοντος επιμόρφωσης με θέμα: Η χρήση της επαυξημένης πραγματικότητας στην εκπαίδευση</a:t>
            </a:r>
            <a:endParaRPr lang="el-GR" sz="2800" dirty="0">
              <a:solidFill>
                <a:srgbClr val="C00000"/>
              </a:solidFill>
              <a:latin typeface="Times New Roman" panose="02020603050405020304" pitchFamily="18" charset="0"/>
              <a:cs typeface="Times New Roman" panose="02020603050405020304" pitchFamily="18" charset="0"/>
            </a:endParaRPr>
          </a:p>
        </p:txBody>
      </p:sp>
      <p:cxnSp>
        <p:nvCxnSpPr>
          <p:cNvPr id="16" name="15 - Ευθεία γραμμή σύνδεσης"/>
          <p:cNvCxnSpPr/>
          <p:nvPr/>
        </p:nvCxnSpPr>
        <p:spPr bwMode="auto">
          <a:xfrm>
            <a:off x="1789760" y="104538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sp>
        <p:nvSpPr>
          <p:cNvPr id="3081" name="11 - Ορθογώνιο"/>
          <p:cNvSpPr>
            <a:spLocks noChangeArrowheads="1"/>
          </p:cNvSpPr>
          <p:nvPr/>
        </p:nvSpPr>
        <p:spPr bwMode="auto">
          <a:xfrm>
            <a:off x="1604896" y="251187"/>
            <a:ext cx="7403909" cy="523220"/>
          </a:xfrm>
          <a:prstGeom prst="rect">
            <a:avLst/>
          </a:prstGeom>
          <a:noFill/>
          <a:ln w="9525">
            <a:noFill/>
            <a:miter lim="800000"/>
            <a:headEnd/>
            <a:tailEnd/>
          </a:ln>
        </p:spPr>
        <p:txBody>
          <a:bodyPr wrap="square">
            <a:spAutoFit/>
          </a:bodyPr>
          <a:lstStyle/>
          <a:p>
            <a:pPr algn="ctr"/>
            <a:r>
              <a:rPr lang="el-GR" sz="1400" dirty="0">
                <a:latin typeface="Book Antiqua" panose="02040602050305030304" pitchFamily="18" charset="0"/>
              </a:rPr>
              <a:t>Πρόγραμμα Μεταπτυχιακών Σπουδών: </a:t>
            </a:r>
            <a:endParaRPr lang="en-US" sz="1400" dirty="0">
              <a:latin typeface="Book Antiqua" panose="02040602050305030304" pitchFamily="18" charset="0"/>
            </a:endParaRPr>
          </a:p>
          <a:p>
            <a:pPr algn="ctr"/>
            <a:r>
              <a:rPr lang="el-GR" sz="1400" dirty="0">
                <a:latin typeface="Book Antiqua" panose="02040602050305030304" pitchFamily="18" charset="0"/>
              </a:rPr>
              <a:t>«Επιστήμες της Αγωγής - Εξ Αποστάσεως Εκπαίδευση  με την χρήση των ΤΠΕ (e-</a:t>
            </a:r>
            <a:r>
              <a:rPr lang="el-GR" sz="1400" dirty="0" err="1">
                <a:latin typeface="Book Antiqua" panose="02040602050305030304" pitchFamily="18" charset="0"/>
              </a:rPr>
              <a:t>Learning</a:t>
            </a:r>
            <a:r>
              <a:rPr lang="el-GR" sz="1400" dirty="0">
                <a:latin typeface="Book Antiqua" panose="02040602050305030304" pitchFamily="18" charset="0"/>
              </a:rPr>
              <a:t>)»</a:t>
            </a:r>
            <a:endParaRPr lang="el-GR" sz="1200" dirty="0">
              <a:latin typeface="Book Antiqua" panose="02040602050305030304" pitchFamily="18" charset="0"/>
            </a:endParaRPr>
          </a:p>
        </p:txBody>
      </p:sp>
      <p:sp>
        <p:nvSpPr>
          <p:cNvPr id="11" name="Rectangle 1"/>
          <p:cNvSpPr>
            <a:spLocks noChangeArrowheads="1"/>
          </p:cNvSpPr>
          <p:nvPr/>
        </p:nvSpPr>
        <p:spPr bwMode="auto">
          <a:xfrm>
            <a:off x="1187624" y="5933891"/>
            <a:ext cx="720427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a:ln>
                  <a:noFill/>
                </a:ln>
                <a:solidFill>
                  <a:schemeClr val="tx1"/>
                </a:solidFill>
                <a:effectLst/>
                <a:latin typeface="Book Antiqua" pitchFamily="18" charset="0"/>
                <a:ea typeface="Times New Roman" pitchFamily="18" charset="0"/>
                <a:cs typeface="Arial" pitchFamily="34" charset="0"/>
              </a:rPr>
              <a:t>Ρέθυμνο,</a:t>
            </a:r>
            <a:r>
              <a:rPr kumimoji="0" lang="el-GR" sz="2000" b="0" i="1" u="none" strike="noStrike" cap="none" normalizeH="0" dirty="0">
                <a:ln>
                  <a:noFill/>
                </a:ln>
                <a:solidFill>
                  <a:schemeClr val="tx1"/>
                </a:solidFill>
                <a:effectLst/>
                <a:latin typeface="Book Antiqua" pitchFamily="18" charset="0"/>
                <a:ea typeface="Times New Roman" pitchFamily="18" charset="0"/>
                <a:cs typeface="Arial" pitchFamily="34" charset="0"/>
              </a:rPr>
              <a:t> 2018</a:t>
            </a:r>
            <a:endParaRPr kumimoji="0" lang="el-GR" sz="2000" b="0" i="1" u="none" strike="noStrike" cap="none" normalizeH="0" baseline="0" dirty="0">
              <a:ln>
                <a:noFill/>
              </a:ln>
              <a:solidFill>
                <a:schemeClr val="tx1"/>
              </a:solidFill>
              <a:effectLst/>
              <a:latin typeface="Arial" pitchFamily="34" charset="0"/>
              <a:cs typeface="Arial" pitchFamily="34" charset="0"/>
            </a:endParaRPr>
          </a:p>
        </p:txBody>
      </p:sp>
      <p:cxnSp>
        <p:nvCxnSpPr>
          <p:cNvPr id="7" name="15 - Ευθεία γραμμή σύνδεσης"/>
          <p:cNvCxnSpPr/>
          <p:nvPr/>
        </p:nvCxnSpPr>
        <p:spPr bwMode="auto">
          <a:xfrm flipV="1">
            <a:off x="1789760" y="1101540"/>
            <a:ext cx="7034182" cy="1"/>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p:nvCxnSpPr>
        <p:spPr bwMode="auto">
          <a:xfrm>
            <a:off x="1638680" y="5589240"/>
            <a:ext cx="6991725" cy="12969"/>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0" name="9 - Ορθογώνιο"/>
          <p:cNvSpPr/>
          <p:nvPr/>
        </p:nvSpPr>
        <p:spPr>
          <a:xfrm>
            <a:off x="1369379" y="3483916"/>
            <a:ext cx="6840760" cy="584775"/>
          </a:xfrm>
          <a:prstGeom prst="rect">
            <a:avLst/>
          </a:prstGeom>
        </p:spPr>
        <p:txBody>
          <a:bodyPr wrap="square">
            <a:spAutoFit/>
          </a:bodyPr>
          <a:lstStyle/>
          <a:p>
            <a:pPr algn="ctr"/>
            <a:r>
              <a:rPr lang="el-GR" sz="3200" dirty="0"/>
              <a:t>Σαββάκη Αμαλία</a:t>
            </a:r>
          </a:p>
        </p:txBody>
      </p:sp>
      <p:graphicFrame>
        <p:nvGraphicFramePr>
          <p:cNvPr id="2" name="Πίνακας 1"/>
          <p:cNvGraphicFramePr>
            <a:graphicFrameLocks noGrp="1"/>
          </p:cNvGraphicFramePr>
          <p:nvPr>
            <p:extLst>
              <p:ext uri="{D42A27DB-BD31-4B8C-83A1-F6EECF244321}">
                <p14:modId xmlns:p14="http://schemas.microsoft.com/office/powerpoint/2010/main" val="2137498880"/>
              </p:ext>
            </p:extLst>
          </p:nvPr>
        </p:nvGraphicFramePr>
        <p:xfrm>
          <a:off x="1908189" y="5015409"/>
          <a:ext cx="6096000" cy="52104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52104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l-GR" sz="1350" b="1" kern="1200" dirty="0">
                          <a:solidFill>
                            <a:schemeClr val="tx1"/>
                          </a:solidFill>
                          <a:effectLst/>
                          <a:latin typeface="+mn-lt"/>
                          <a:ea typeface="+mn-ea"/>
                          <a:cs typeface="+mn-cs"/>
                        </a:rPr>
                        <a:t>Παναγιώτης Αναστασιάδης</a:t>
                      </a:r>
                      <a:endParaRPr lang="el-GR" sz="1800" b="1"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l-GR" sz="1350" b="1" i="0" u="none" strike="noStrike" kern="1200" cap="none" spc="0" normalizeH="0" baseline="0" noProof="0" dirty="0">
                          <a:ln>
                            <a:noFill/>
                          </a:ln>
                          <a:solidFill>
                            <a:prstClr val="black"/>
                          </a:solidFill>
                          <a:effectLst/>
                          <a:uLnTx/>
                          <a:uFillTx/>
                          <a:latin typeface="+mn-lt"/>
                          <a:ea typeface="+mn-ea"/>
                          <a:cs typeface="+mn-cs"/>
                        </a:rPr>
                        <a:t>Ιωάννης – Ευάγγελος Παπαβασιλείου</a:t>
                      </a:r>
                      <a:endParaRPr kumimoji="0" lang="el-GR"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l-GR" sz="1350" b="1" kern="1200" dirty="0">
                          <a:solidFill>
                            <a:schemeClr val="tx1"/>
                          </a:solidFill>
                          <a:effectLst/>
                          <a:latin typeface="+mn-lt"/>
                          <a:ea typeface="+mn-ea"/>
                          <a:cs typeface="+mn-cs"/>
                        </a:rPr>
                        <a:t>Γιώργος</a:t>
                      </a:r>
                    </a:p>
                    <a:p>
                      <a:pPr algn="ctr"/>
                      <a:r>
                        <a:rPr lang="el-GR" sz="1350" b="1" kern="1200" dirty="0">
                          <a:solidFill>
                            <a:schemeClr val="tx1"/>
                          </a:solidFill>
                          <a:effectLst/>
                          <a:latin typeface="+mn-lt"/>
                          <a:ea typeface="+mn-ea"/>
                          <a:cs typeface="+mn-cs"/>
                        </a:rPr>
                        <a:t> Φιλιππούσης</a:t>
                      </a:r>
                      <a:endParaRPr lang="el-GR" sz="1800" b="1"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13" name="9 - Ορθογώνιο"/>
          <p:cNvSpPr/>
          <p:nvPr/>
        </p:nvSpPr>
        <p:spPr>
          <a:xfrm>
            <a:off x="1535809" y="4544582"/>
            <a:ext cx="6840760" cy="369332"/>
          </a:xfrm>
          <a:prstGeom prst="rect">
            <a:avLst/>
          </a:prstGeom>
        </p:spPr>
        <p:txBody>
          <a:bodyPr wrap="square">
            <a:spAutoFit/>
          </a:bodyPr>
          <a:lstStyle/>
          <a:p>
            <a:pPr algn="ctr"/>
            <a:r>
              <a:rPr lang="el-GR" sz="1800" dirty="0"/>
              <a:t>Επιτροπή Κρίσης ΔΕ</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75656" y="548680"/>
            <a:ext cx="7848872" cy="693644"/>
          </a:xfrm>
        </p:spPr>
        <p:txBody>
          <a:bodyPr>
            <a:noAutofit/>
          </a:bodyPr>
          <a:lstStyle/>
          <a:p>
            <a:r>
              <a:rPr lang="el-GR" sz="3600" dirty="0">
                <a:latin typeface="Times New Roman" panose="02020603050405020304" pitchFamily="18" charset="0"/>
                <a:cs typeface="Times New Roman" panose="02020603050405020304" pitchFamily="18" charset="0"/>
              </a:rPr>
              <a:t>5. Παραγόμενο εκπαιδευτικό υλικό</a:t>
            </a:r>
            <a:r>
              <a:rPr lang="en-US" sz="3600" dirty="0">
                <a:latin typeface="Times New Roman" panose="02020603050405020304" pitchFamily="18" charset="0"/>
                <a:cs typeface="Times New Roman" panose="02020603050405020304" pitchFamily="18" charset="0"/>
              </a:rPr>
              <a:t> 1/3</a:t>
            </a:r>
            <a:r>
              <a:rPr lang="el-GR" sz="3600" dirty="0">
                <a:latin typeface="Times New Roman" panose="02020603050405020304" pitchFamily="18" charset="0"/>
                <a:cs typeface="Times New Roman" panose="02020603050405020304" pitchFamily="18" charset="0"/>
              </a:rPr>
              <a:t> </a:t>
            </a:r>
            <a:endParaRPr lang="el-GR" sz="3600" b="1" dirty="0">
              <a:solidFill>
                <a:srgbClr val="FF0000"/>
              </a:solidFill>
              <a:latin typeface="Times New Roman" panose="02020603050405020304" pitchFamily="18" charset="0"/>
              <a:cs typeface="Times New Roman" panose="02020603050405020304" pitchFamily="18" charset="0"/>
            </a:endParaRPr>
          </a:p>
        </p:txBody>
      </p:sp>
      <p:sp>
        <p:nvSpPr>
          <p:cNvPr id="4" name="9 - Ορθογώνιο"/>
          <p:cNvSpPr/>
          <p:nvPr/>
        </p:nvSpPr>
        <p:spPr>
          <a:xfrm>
            <a:off x="1043608" y="2459504"/>
            <a:ext cx="7380820" cy="1938992"/>
          </a:xfrm>
          <a:prstGeom prst="rect">
            <a:avLst/>
          </a:prstGeom>
        </p:spPr>
        <p:txBody>
          <a:bodyPr wrap="square">
            <a:spAutoFit/>
          </a:bodyPr>
          <a:lstStyle/>
          <a:p>
            <a:r>
              <a:rPr lang="el-GR" b="1" dirty="0"/>
              <a:t>Σκοπός </a:t>
            </a:r>
            <a:r>
              <a:rPr lang="el-GR" dirty="0"/>
              <a:t>του παραγόμενου εκπαιδευτικού υλικού είναι να φέρει σε επαφή τους επιμορφούμενους με την </a:t>
            </a:r>
            <a:r>
              <a:rPr lang="el-GR" b="1" dirty="0"/>
              <a:t>έννοια της Ε.Π</a:t>
            </a:r>
            <a:r>
              <a:rPr lang="el-GR" dirty="0"/>
              <a:t>., τις </a:t>
            </a:r>
            <a:r>
              <a:rPr lang="el-GR" b="1" dirty="0"/>
              <a:t>δυνατότητές</a:t>
            </a:r>
            <a:r>
              <a:rPr lang="el-GR" dirty="0"/>
              <a:t> της και τα </a:t>
            </a:r>
            <a:r>
              <a:rPr lang="el-GR" b="1" dirty="0"/>
              <a:t>οφέλη </a:t>
            </a:r>
            <a:r>
              <a:rPr lang="el-GR" dirty="0"/>
              <a:t>της ως εκπαιδευτικό εργαλείο, αποσκοπώντας στην </a:t>
            </a:r>
            <a:r>
              <a:rPr lang="el-GR" b="1" dirty="0"/>
              <a:t>πρακτική εξοικείωσή </a:t>
            </a:r>
            <a:r>
              <a:rPr lang="el-GR" dirty="0"/>
              <a:t>τους με αυτήν.</a:t>
            </a:r>
          </a:p>
        </p:txBody>
      </p:sp>
    </p:spTree>
    <p:extLst>
      <p:ext uri="{BB962C8B-B14F-4D97-AF65-F5344CB8AC3E}">
        <p14:creationId xmlns:p14="http://schemas.microsoft.com/office/powerpoint/2010/main" val="27452667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9 - Ορθογώνιο"/>
          <p:cNvSpPr/>
          <p:nvPr/>
        </p:nvSpPr>
        <p:spPr>
          <a:xfrm>
            <a:off x="1151620" y="1242324"/>
            <a:ext cx="7848872" cy="5386090"/>
          </a:xfrm>
          <a:prstGeom prst="rect">
            <a:avLst/>
          </a:prstGeom>
        </p:spPr>
        <p:txBody>
          <a:bodyPr wrap="square">
            <a:spAutoFit/>
          </a:bodyPr>
          <a:lstStyle/>
          <a:p>
            <a:pPr marL="457200" indent="-457200">
              <a:buFont typeface="+mj-lt"/>
              <a:buAutoNum type="arabicPeriod"/>
            </a:pPr>
            <a:r>
              <a:rPr lang="el-GR" dirty="0"/>
              <a:t>Γνωριμία με την πλατφόρμα εξ αποστάσεως εκπαίδευσης chamilo. </a:t>
            </a:r>
          </a:p>
          <a:p>
            <a:pPr marL="457200" indent="-457200">
              <a:buFont typeface="+mj-lt"/>
              <a:buAutoNum type="arabicPeriod"/>
            </a:pPr>
            <a:r>
              <a:rPr lang="el-GR" dirty="0"/>
              <a:t>Εισαγωγή στην Ε.Π. </a:t>
            </a:r>
          </a:p>
          <a:p>
            <a:pPr marL="457200" indent="-457200">
              <a:buFont typeface="+mj-lt"/>
              <a:buAutoNum type="arabicPeriod"/>
            </a:pPr>
            <a:r>
              <a:rPr lang="el-GR" dirty="0"/>
              <a:t>Χρήση εργαλείων web 2.0 μέρος Α (πρόγραμμα επεξεργασίας video)</a:t>
            </a:r>
          </a:p>
          <a:p>
            <a:pPr marL="457200" indent="-457200">
              <a:buFont typeface="+mj-lt"/>
              <a:buAutoNum type="arabicPeriod"/>
            </a:pPr>
            <a:r>
              <a:rPr lang="el-GR" dirty="0"/>
              <a:t>Μία πρώτη επαφή με το πρόγραμμα Ε.Π. HP Reveal</a:t>
            </a:r>
          </a:p>
          <a:p>
            <a:pPr marL="457200" indent="-457200">
              <a:buFont typeface="+mj-lt"/>
              <a:buAutoNum type="arabicPeriod"/>
            </a:pPr>
            <a:r>
              <a:rPr lang="el-GR" dirty="0"/>
              <a:t>Επαύξηση έντυπου υλικού με εικόνα.</a:t>
            </a:r>
          </a:p>
          <a:p>
            <a:pPr marL="457200" indent="-457200">
              <a:buFont typeface="+mj-lt"/>
              <a:buAutoNum type="arabicPeriod"/>
            </a:pPr>
            <a:r>
              <a:rPr lang="el-GR" dirty="0"/>
              <a:t>Χρήση εργαλείων web 2.0 μέρος Β ( </a:t>
            </a:r>
            <a:r>
              <a:rPr lang="el-GR" dirty="0" err="1"/>
              <a:t>power</a:t>
            </a:r>
            <a:r>
              <a:rPr lang="el-GR" dirty="0"/>
              <a:t> </a:t>
            </a:r>
            <a:r>
              <a:rPr lang="el-GR" dirty="0" err="1"/>
              <a:t>point</a:t>
            </a:r>
            <a:r>
              <a:rPr lang="el-GR" dirty="0"/>
              <a:t>, πρόγραμμα εγγραφής οθόνης)</a:t>
            </a:r>
          </a:p>
          <a:p>
            <a:pPr marL="457200" indent="-457200">
              <a:buFont typeface="+mj-lt"/>
              <a:buAutoNum type="arabicPeriod"/>
            </a:pPr>
            <a:r>
              <a:rPr lang="el-GR" dirty="0"/>
              <a:t>Επαύξηση έντυπου υλικού με video</a:t>
            </a:r>
          </a:p>
          <a:p>
            <a:pPr marL="457200" indent="-457200">
              <a:buFont typeface="+mj-lt"/>
              <a:buAutoNum type="arabicPeriod"/>
            </a:pPr>
            <a:r>
              <a:rPr lang="el-GR" dirty="0"/>
              <a:t>Επαύξηση έντυπου υλικού με url</a:t>
            </a:r>
          </a:p>
          <a:p>
            <a:pPr marL="457200" indent="-457200">
              <a:buFont typeface="+mj-lt"/>
              <a:buAutoNum type="arabicPeriod"/>
            </a:pPr>
            <a:r>
              <a:rPr lang="el-GR" dirty="0"/>
              <a:t>Επαύξηση έντυπου υλικού με quiz</a:t>
            </a:r>
          </a:p>
          <a:p>
            <a:pPr marL="457200" indent="-457200">
              <a:buFont typeface="+mj-lt"/>
              <a:buAutoNum type="arabicPeriod"/>
            </a:pPr>
            <a:r>
              <a:rPr lang="el-GR" dirty="0"/>
              <a:t>Τελική διδακτική ενότητα</a:t>
            </a:r>
          </a:p>
          <a:p>
            <a:pPr marL="514350" indent="-514350">
              <a:buFont typeface="+mj-lt"/>
              <a:buAutoNum type="arabicPeriod"/>
            </a:pPr>
            <a:endParaRPr lang="el-GR" sz="3200" dirty="0"/>
          </a:p>
        </p:txBody>
      </p:sp>
      <p:sp>
        <p:nvSpPr>
          <p:cNvPr id="9" name="Τίτλος 1">
            <a:extLst>
              <a:ext uri="{FF2B5EF4-FFF2-40B4-BE49-F238E27FC236}">
                <a16:creationId xmlns:a16="http://schemas.microsoft.com/office/drawing/2014/main" id="{CDAA62DB-C3EE-4AE3-89F7-9D2979E59720}"/>
              </a:ext>
            </a:extLst>
          </p:cNvPr>
          <p:cNvSpPr txBox="1">
            <a:spLocks/>
          </p:cNvSpPr>
          <p:nvPr/>
        </p:nvSpPr>
        <p:spPr>
          <a:xfrm>
            <a:off x="1475656" y="548680"/>
            <a:ext cx="7848872" cy="693644"/>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4400" b="1" kern="1200">
                <a:solidFill>
                  <a:schemeClr val="tx1"/>
                </a:solidFill>
                <a:latin typeface="+mj-lt"/>
                <a:ea typeface="+mj-ea"/>
                <a:cs typeface="+mj-cs"/>
              </a:defRPr>
            </a:lvl1pPr>
          </a:lstStyle>
          <a:p>
            <a:pPr fontAlgn="auto">
              <a:spcAft>
                <a:spcPts val="0"/>
              </a:spcAft>
            </a:pPr>
            <a:r>
              <a:rPr lang="el-GR" sz="3600" dirty="0">
                <a:latin typeface="Times New Roman" panose="02020603050405020304" pitchFamily="18" charset="0"/>
                <a:cs typeface="Times New Roman" panose="02020603050405020304" pitchFamily="18" charset="0"/>
              </a:rPr>
              <a:t>5. Παραγόμενο εκπαιδευτικό υλικό</a:t>
            </a:r>
            <a:r>
              <a:rPr lang="en-US" sz="3600" dirty="0">
                <a:latin typeface="Times New Roman" panose="02020603050405020304" pitchFamily="18" charset="0"/>
                <a:cs typeface="Times New Roman" panose="02020603050405020304" pitchFamily="18" charset="0"/>
              </a:rPr>
              <a:t> 2/3</a:t>
            </a:r>
            <a:r>
              <a:rPr lang="el-GR" sz="3600" dirty="0">
                <a:latin typeface="Times New Roman" panose="02020603050405020304" pitchFamily="18" charset="0"/>
                <a:cs typeface="Times New Roman" panose="02020603050405020304" pitchFamily="18" charset="0"/>
              </a:rPr>
              <a:t> </a:t>
            </a:r>
            <a:endParaRPr lang="el-GR" sz="3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89083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9 - Ορθογώνιο"/>
          <p:cNvSpPr/>
          <p:nvPr/>
        </p:nvSpPr>
        <p:spPr>
          <a:xfrm>
            <a:off x="1151620" y="1270505"/>
            <a:ext cx="7524836" cy="830997"/>
          </a:xfrm>
          <a:prstGeom prst="rect">
            <a:avLst/>
          </a:prstGeom>
        </p:spPr>
        <p:txBody>
          <a:bodyPr wrap="square">
            <a:spAutoFit/>
          </a:bodyPr>
          <a:lstStyle/>
          <a:p>
            <a:r>
              <a:rPr lang="el-GR" dirty="0"/>
              <a:t>Για τον σχεδιασμό του ΕΥ, μελετήθηκαν και λήφθηκαν </a:t>
            </a:r>
            <a:r>
              <a:rPr lang="el-GR" dirty="0" err="1"/>
              <a:t>υπόψην</a:t>
            </a:r>
            <a:r>
              <a:rPr lang="el-GR" dirty="0"/>
              <a:t>:</a:t>
            </a:r>
          </a:p>
        </p:txBody>
      </p:sp>
      <p:sp>
        <p:nvSpPr>
          <p:cNvPr id="6" name="Τίτλος 1">
            <a:extLst>
              <a:ext uri="{FF2B5EF4-FFF2-40B4-BE49-F238E27FC236}">
                <a16:creationId xmlns:a16="http://schemas.microsoft.com/office/drawing/2014/main" id="{B4B4728E-9E1D-414C-9582-B55E49886A0A}"/>
              </a:ext>
            </a:extLst>
          </p:cNvPr>
          <p:cNvSpPr>
            <a:spLocks noGrp="1"/>
          </p:cNvSpPr>
          <p:nvPr>
            <p:ph type="title"/>
          </p:nvPr>
        </p:nvSpPr>
        <p:spPr>
          <a:xfrm>
            <a:off x="1475656" y="548680"/>
            <a:ext cx="7848872" cy="693644"/>
          </a:xfrm>
        </p:spPr>
        <p:txBody>
          <a:bodyPr>
            <a:noAutofit/>
          </a:bodyPr>
          <a:lstStyle/>
          <a:p>
            <a:r>
              <a:rPr lang="el-GR" sz="3600" dirty="0">
                <a:latin typeface="Times New Roman" panose="02020603050405020304" pitchFamily="18" charset="0"/>
                <a:cs typeface="Times New Roman" panose="02020603050405020304" pitchFamily="18" charset="0"/>
              </a:rPr>
              <a:t>5. Παραγόμενο εκπαιδευτικό υλικό</a:t>
            </a:r>
            <a:r>
              <a:rPr lang="en-US" sz="3600" dirty="0">
                <a:latin typeface="Times New Roman" panose="02020603050405020304" pitchFamily="18" charset="0"/>
                <a:cs typeface="Times New Roman" panose="02020603050405020304" pitchFamily="18" charset="0"/>
              </a:rPr>
              <a:t> 3/3</a:t>
            </a:r>
            <a:r>
              <a:rPr lang="el-GR" sz="3600" dirty="0">
                <a:latin typeface="Times New Roman" panose="02020603050405020304" pitchFamily="18" charset="0"/>
                <a:cs typeface="Times New Roman" panose="02020603050405020304" pitchFamily="18" charset="0"/>
              </a:rPr>
              <a:t> </a:t>
            </a:r>
            <a:endParaRPr lang="el-GR" sz="3600" b="1" dirty="0">
              <a:solidFill>
                <a:srgbClr val="FF0000"/>
              </a:solidFill>
              <a:latin typeface="Times New Roman" panose="02020603050405020304" pitchFamily="18" charset="0"/>
              <a:cs typeface="Times New Roman" panose="02020603050405020304" pitchFamily="18" charset="0"/>
            </a:endParaRPr>
          </a:p>
        </p:txBody>
      </p:sp>
      <p:sp>
        <p:nvSpPr>
          <p:cNvPr id="5" name="Ορθογώνιο: Στρογγύλεμα γωνιών 4">
            <a:extLst>
              <a:ext uri="{FF2B5EF4-FFF2-40B4-BE49-F238E27FC236}">
                <a16:creationId xmlns:a16="http://schemas.microsoft.com/office/drawing/2014/main" id="{C47EF87C-42CE-4741-A932-164ADF06C611}"/>
              </a:ext>
            </a:extLst>
          </p:cNvPr>
          <p:cNvSpPr/>
          <p:nvPr/>
        </p:nvSpPr>
        <p:spPr>
          <a:xfrm>
            <a:off x="683568" y="2124613"/>
            <a:ext cx="8352928" cy="1290591"/>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dirty="0">
                <a:solidFill>
                  <a:schemeClr val="tx1"/>
                </a:solidFill>
                <a:latin typeface="Times New Roman" panose="02020603050405020304" pitchFamily="18" charset="0"/>
                <a:cs typeface="Times New Roman" panose="02020603050405020304" pitchFamily="18" charset="0"/>
              </a:rPr>
              <a:t>Οι </a:t>
            </a:r>
            <a:r>
              <a:rPr lang="el-GR" sz="2800" b="1" dirty="0">
                <a:solidFill>
                  <a:srgbClr val="C00000"/>
                </a:solidFill>
                <a:latin typeface="Times New Roman" panose="02020603050405020304" pitchFamily="18" charset="0"/>
                <a:cs typeface="Times New Roman" panose="02020603050405020304" pitchFamily="18" charset="0"/>
              </a:rPr>
              <a:t>τρεις δέσμες</a:t>
            </a:r>
            <a:r>
              <a:rPr lang="el-GR" sz="2800" dirty="0">
                <a:solidFill>
                  <a:schemeClr val="tx1"/>
                </a:solidFill>
                <a:latin typeface="Times New Roman" panose="02020603050405020304" pitchFamily="18" charset="0"/>
                <a:cs typeface="Times New Roman" panose="02020603050405020304" pitchFamily="18" charset="0"/>
              </a:rPr>
              <a:t>, τα στοιχεία που όπως αναφέρονται από τον Λιοναράκη (2001), συνθέτουν ένα ποιοτικό εξΑΕ ΕΥ.</a:t>
            </a:r>
          </a:p>
        </p:txBody>
      </p:sp>
      <p:sp>
        <p:nvSpPr>
          <p:cNvPr id="7" name="Ορθογώνιο: Στρογγύλεμα γωνιών 6">
            <a:extLst>
              <a:ext uri="{FF2B5EF4-FFF2-40B4-BE49-F238E27FC236}">
                <a16:creationId xmlns:a16="http://schemas.microsoft.com/office/drawing/2014/main" id="{E263A896-74EB-46FD-B963-AED1A7674ADC}"/>
              </a:ext>
            </a:extLst>
          </p:cNvPr>
          <p:cNvSpPr/>
          <p:nvPr/>
        </p:nvSpPr>
        <p:spPr>
          <a:xfrm>
            <a:off x="697479" y="3581469"/>
            <a:ext cx="8352928" cy="1204177"/>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dirty="0">
                <a:solidFill>
                  <a:schemeClr val="tx1"/>
                </a:solidFill>
                <a:latin typeface="Times New Roman" panose="02020603050405020304" pitchFamily="18" charset="0"/>
                <a:cs typeface="Times New Roman" panose="02020603050405020304" pitchFamily="18" charset="0"/>
              </a:rPr>
              <a:t>Οι </a:t>
            </a:r>
            <a:r>
              <a:rPr lang="el-GR" sz="2800" b="1" dirty="0">
                <a:solidFill>
                  <a:srgbClr val="C00000"/>
                </a:solidFill>
                <a:latin typeface="Times New Roman" panose="02020603050405020304" pitchFamily="18" charset="0"/>
                <a:cs typeface="Times New Roman" panose="02020603050405020304" pitchFamily="18" charset="0"/>
              </a:rPr>
              <a:t>εφτά βασικές αρχές </a:t>
            </a:r>
            <a:r>
              <a:rPr lang="el-GR" sz="2800" dirty="0">
                <a:solidFill>
                  <a:schemeClr val="tx1"/>
                </a:solidFill>
                <a:latin typeface="Times New Roman" panose="02020603050405020304" pitchFamily="18" charset="0"/>
                <a:cs typeface="Times New Roman" panose="02020603050405020304" pitchFamily="18" charset="0"/>
              </a:rPr>
              <a:t>δημιουργίας εξ αποστάσεως ΕΥ, σύμφωνα με τους Λιοναράκη και Σπανακά (2017)</a:t>
            </a:r>
          </a:p>
        </p:txBody>
      </p:sp>
      <p:sp>
        <p:nvSpPr>
          <p:cNvPr id="8" name="Ορθογώνιο: Στρογγύλεμα γωνιών 7">
            <a:extLst>
              <a:ext uri="{FF2B5EF4-FFF2-40B4-BE49-F238E27FC236}">
                <a16:creationId xmlns:a16="http://schemas.microsoft.com/office/drawing/2014/main" id="{8CE7A298-A09E-4CC6-B691-1E71288A96E3}"/>
              </a:ext>
            </a:extLst>
          </p:cNvPr>
          <p:cNvSpPr/>
          <p:nvPr/>
        </p:nvSpPr>
        <p:spPr>
          <a:xfrm>
            <a:off x="683568" y="4990168"/>
            <a:ext cx="8352928" cy="13191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dirty="0">
                <a:solidFill>
                  <a:schemeClr val="tx1"/>
                </a:solidFill>
                <a:latin typeface="Times New Roman" panose="02020603050405020304" pitchFamily="18" charset="0"/>
                <a:cs typeface="Times New Roman" panose="02020603050405020304" pitchFamily="18" charset="0"/>
              </a:rPr>
              <a:t>Οι </a:t>
            </a:r>
            <a:r>
              <a:rPr lang="el-GR" sz="2800" b="1" dirty="0">
                <a:solidFill>
                  <a:srgbClr val="C00000"/>
                </a:solidFill>
                <a:latin typeface="Times New Roman" panose="02020603050405020304" pitchFamily="18" charset="0"/>
                <a:cs typeface="Times New Roman" panose="02020603050405020304" pitchFamily="18" charset="0"/>
              </a:rPr>
              <a:t>εφτά βασικές αρχές </a:t>
            </a:r>
            <a:r>
              <a:rPr lang="el-GR" sz="2800" dirty="0">
                <a:solidFill>
                  <a:schemeClr val="tx1"/>
                </a:solidFill>
                <a:latin typeface="Times New Roman" panose="02020603050405020304" pitchFamily="18" charset="0"/>
                <a:cs typeface="Times New Roman" panose="02020603050405020304" pitchFamily="18" charset="0"/>
              </a:rPr>
              <a:t>δημιουργίας εξ αποστάσεως ΕΥ, σύμφωνα με τους Αναστασιάδη, Σπαντιδάκη &amp; Χατζηδάκη (2014)</a:t>
            </a:r>
          </a:p>
        </p:txBody>
      </p:sp>
      <p:sp>
        <p:nvSpPr>
          <p:cNvPr id="9" name="Ορθογώνιο: Στρογγύλεμα γωνιών 8">
            <a:extLst>
              <a:ext uri="{FF2B5EF4-FFF2-40B4-BE49-F238E27FC236}">
                <a16:creationId xmlns:a16="http://schemas.microsoft.com/office/drawing/2014/main" id="{7FE21E12-DA47-4776-ABD9-4CACE4DD0FD3}"/>
              </a:ext>
            </a:extLst>
          </p:cNvPr>
          <p:cNvSpPr/>
          <p:nvPr/>
        </p:nvSpPr>
        <p:spPr>
          <a:xfrm>
            <a:off x="611560" y="3416049"/>
            <a:ext cx="7848872" cy="2361943"/>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marL="914400" lvl="1" indent="-457200">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Πρώτη δέσμη (κείμενο, προκείμενα, μετακείμενα)</a:t>
            </a:r>
          </a:p>
          <a:p>
            <a:pPr marL="914400" lvl="1" indent="-457200">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Δεύτερη δέσμη (διακείμενα, επικείμενα, παρακείμενα, περικείμενα)</a:t>
            </a:r>
          </a:p>
          <a:p>
            <a:pPr marL="914400" lvl="1" indent="-457200">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Τρίτη δέσμη (πολυκείμενα, </a:t>
            </a:r>
            <a:r>
              <a:rPr lang="el-GR" dirty="0" err="1">
                <a:latin typeface="Times New Roman" panose="02020603050405020304" pitchFamily="18" charset="0"/>
                <a:cs typeface="Times New Roman" panose="02020603050405020304" pitchFamily="18" charset="0"/>
              </a:rPr>
              <a:t>πολυαντικείμενα</a:t>
            </a:r>
            <a:r>
              <a:rPr lang="el-GR" dirty="0">
                <a:latin typeface="Times New Roman" panose="02020603050405020304" pitchFamily="18" charset="0"/>
                <a:cs typeface="Times New Roman" panose="02020603050405020304" pitchFamily="18" charset="0"/>
              </a:rPr>
              <a:t>)</a:t>
            </a:r>
          </a:p>
        </p:txBody>
      </p:sp>
      <p:sp>
        <p:nvSpPr>
          <p:cNvPr id="10" name="Ορθογώνιο: Στρογγύλεμα γωνιών 9">
            <a:extLst>
              <a:ext uri="{FF2B5EF4-FFF2-40B4-BE49-F238E27FC236}">
                <a16:creationId xmlns:a16="http://schemas.microsoft.com/office/drawing/2014/main" id="{0AB76D22-7B54-4B9C-A2E3-B7D13B77939C}"/>
              </a:ext>
            </a:extLst>
          </p:cNvPr>
          <p:cNvSpPr/>
          <p:nvPr/>
        </p:nvSpPr>
        <p:spPr>
          <a:xfrm>
            <a:off x="611560" y="2290878"/>
            <a:ext cx="7848872" cy="3680840"/>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r>
              <a:rPr lang="el-GR" dirty="0">
                <a:latin typeface="Times New Roman" panose="02020603050405020304" pitchFamily="18" charset="0"/>
                <a:cs typeface="Times New Roman" panose="02020603050405020304" pitchFamily="18" charset="0"/>
              </a:rPr>
              <a:t>1η Αρχή: Διδακτικοί Στόχοι και Μαθησιακά Αποτελέσματα</a:t>
            </a:r>
          </a:p>
          <a:p>
            <a:r>
              <a:rPr lang="el-GR" dirty="0">
                <a:latin typeface="Times New Roman" panose="02020603050405020304" pitchFamily="18" charset="0"/>
                <a:cs typeface="Times New Roman" panose="02020603050405020304" pitchFamily="18" charset="0"/>
              </a:rPr>
              <a:t>2η Αρχή: Ο προφορικός λόγος</a:t>
            </a:r>
          </a:p>
          <a:p>
            <a:r>
              <a:rPr lang="el-GR" dirty="0">
                <a:latin typeface="Times New Roman" panose="02020603050405020304" pitchFamily="18" charset="0"/>
                <a:cs typeface="Times New Roman" panose="02020603050405020304" pitchFamily="18" charset="0"/>
              </a:rPr>
              <a:t>3η Αρχή: Ανακαλυπτική Μάθηση</a:t>
            </a:r>
          </a:p>
          <a:p>
            <a:r>
              <a:rPr lang="el-GR" dirty="0">
                <a:latin typeface="Times New Roman" panose="02020603050405020304" pitchFamily="18" charset="0"/>
                <a:cs typeface="Times New Roman" panose="02020603050405020304" pitchFamily="18" charset="0"/>
              </a:rPr>
              <a:t>4η Αρχή: Τι είμαι ικανός να κάνω με αυτά που έμαθα;</a:t>
            </a:r>
          </a:p>
          <a:p>
            <a:r>
              <a:rPr lang="el-GR" dirty="0">
                <a:latin typeface="Times New Roman" panose="02020603050405020304" pitchFamily="18" charset="0"/>
                <a:cs typeface="Times New Roman" panose="02020603050405020304" pitchFamily="18" charset="0"/>
              </a:rPr>
              <a:t>5η Αρχή: Τα Αυτονόητα</a:t>
            </a:r>
          </a:p>
          <a:p>
            <a:r>
              <a:rPr lang="el-GR" dirty="0">
                <a:latin typeface="Times New Roman" panose="02020603050405020304" pitchFamily="18" charset="0"/>
                <a:cs typeface="Times New Roman" panose="02020603050405020304" pitchFamily="18" charset="0"/>
              </a:rPr>
              <a:t>6η Αρχή: Γιατί αυτό και όχι το άλλο;</a:t>
            </a:r>
          </a:p>
          <a:p>
            <a:r>
              <a:rPr lang="el-GR" dirty="0">
                <a:latin typeface="Times New Roman" panose="02020603050405020304" pitchFamily="18" charset="0"/>
                <a:cs typeface="Times New Roman" panose="02020603050405020304" pitchFamily="18" charset="0"/>
              </a:rPr>
              <a:t>7η Αρχή: Οι Εικόνες στις Έννοιες</a:t>
            </a:r>
          </a:p>
        </p:txBody>
      </p:sp>
      <p:sp>
        <p:nvSpPr>
          <p:cNvPr id="11" name="Ορθογώνιο: Στρογγύλεμα γωνιών 10">
            <a:extLst>
              <a:ext uri="{FF2B5EF4-FFF2-40B4-BE49-F238E27FC236}">
                <a16:creationId xmlns:a16="http://schemas.microsoft.com/office/drawing/2014/main" id="{F2028A99-F278-4E18-9D8E-CCF13B1BAE1D}"/>
              </a:ext>
            </a:extLst>
          </p:cNvPr>
          <p:cNvSpPr/>
          <p:nvPr/>
        </p:nvSpPr>
        <p:spPr>
          <a:xfrm>
            <a:off x="597649" y="2290878"/>
            <a:ext cx="7848872" cy="3680840"/>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r>
              <a:rPr lang="el-GR" b="1" dirty="0">
                <a:solidFill>
                  <a:srgbClr val="C00000"/>
                </a:solidFill>
                <a:latin typeface="Times New Roman" panose="02020603050405020304" pitchFamily="18" charset="0"/>
                <a:cs typeface="Times New Roman" panose="02020603050405020304" pitchFamily="18" charset="0"/>
              </a:rPr>
              <a:t>πολυμεσική</a:t>
            </a:r>
            <a:r>
              <a:rPr lang="el-GR" dirty="0">
                <a:latin typeface="Times New Roman" panose="02020603050405020304" pitchFamily="18" charset="0"/>
                <a:cs typeface="Times New Roman" panose="02020603050405020304" pitchFamily="18" charset="0"/>
              </a:rPr>
              <a:t> αρχή (</a:t>
            </a:r>
            <a:r>
              <a:rPr lang="en-US" dirty="0">
                <a:latin typeface="Times New Roman" panose="02020603050405020304" pitchFamily="18" charset="0"/>
                <a:cs typeface="Times New Roman" panose="02020603050405020304" pitchFamily="18" charset="0"/>
              </a:rPr>
              <a:t>multimedia principle)</a:t>
            </a:r>
          </a:p>
          <a:p>
            <a:r>
              <a:rPr lang="el-GR" dirty="0">
                <a:latin typeface="Times New Roman" panose="02020603050405020304" pitchFamily="18" charset="0"/>
                <a:cs typeface="Times New Roman" panose="02020603050405020304" pitchFamily="18" charset="0"/>
              </a:rPr>
              <a:t>αρχή της </a:t>
            </a:r>
            <a:r>
              <a:rPr lang="el-GR" b="1" dirty="0">
                <a:solidFill>
                  <a:srgbClr val="C00000"/>
                </a:solidFill>
                <a:latin typeface="Times New Roman" panose="02020603050405020304" pitchFamily="18" charset="0"/>
                <a:cs typeface="Times New Roman" panose="02020603050405020304" pitchFamily="18" charset="0"/>
              </a:rPr>
              <a:t>προσαρμοστικότητας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modality principle)</a:t>
            </a:r>
            <a:endParaRPr lang="el-GR" dirty="0">
              <a:latin typeface="Times New Roman" panose="02020603050405020304" pitchFamily="18" charset="0"/>
              <a:cs typeface="Times New Roman" panose="02020603050405020304" pitchFamily="18" charset="0"/>
            </a:endParaRPr>
          </a:p>
          <a:p>
            <a:r>
              <a:rPr lang="el-GR" dirty="0">
                <a:latin typeface="Times New Roman" panose="02020603050405020304" pitchFamily="18" charset="0"/>
                <a:cs typeface="Times New Roman" panose="02020603050405020304" pitchFamily="18" charset="0"/>
              </a:rPr>
              <a:t>αρχή του </a:t>
            </a:r>
            <a:r>
              <a:rPr lang="el-GR" b="1" dirty="0">
                <a:solidFill>
                  <a:srgbClr val="C00000"/>
                </a:solidFill>
                <a:latin typeface="Times New Roman" panose="02020603050405020304" pitchFamily="18" charset="0"/>
                <a:cs typeface="Times New Roman" panose="02020603050405020304" pitchFamily="18" charset="0"/>
              </a:rPr>
              <a:t>πλεονασμού</a:t>
            </a:r>
            <a:r>
              <a:rPr lang="el-GR" dirty="0">
                <a:latin typeface="Times New Roman" panose="02020603050405020304" pitchFamily="18" charset="0"/>
                <a:cs typeface="Times New Roman" panose="02020603050405020304" pitchFamily="18" charset="0"/>
              </a:rPr>
              <a:t> – (</a:t>
            </a:r>
            <a:r>
              <a:rPr lang="en-US" dirty="0">
                <a:latin typeface="Times New Roman" panose="02020603050405020304" pitchFamily="18" charset="0"/>
                <a:cs typeface="Times New Roman" panose="02020603050405020304" pitchFamily="18" charset="0"/>
              </a:rPr>
              <a:t>redundancy principle)</a:t>
            </a:r>
          </a:p>
          <a:p>
            <a:r>
              <a:rPr lang="el-GR" dirty="0">
                <a:latin typeface="Times New Roman" panose="02020603050405020304" pitchFamily="18" charset="0"/>
                <a:cs typeface="Times New Roman" panose="02020603050405020304" pitchFamily="18" charset="0"/>
              </a:rPr>
              <a:t>αρχή της </a:t>
            </a:r>
            <a:r>
              <a:rPr lang="el-GR" b="1" dirty="0">
                <a:solidFill>
                  <a:srgbClr val="C00000"/>
                </a:solidFill>
                <a:latin typeface="Times New Roman" panose="02020603050405020304" pitchFamily="18" charset="0"/>
                <a:cs typeface="Times New Roman" panose="02020603050405020304" pitchFamily="18" charset="0"/>
              </a:rPr>
              <a:t>συνοχής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coherence principle</a:t>
            </a:r>
            <a:endParaRPr lang="el-GR" dirty="0">
              <a:latin typeface="Times New Roman" panose="02020603050405020304" pitchFamily="18" charset="0"/>
              <a:cs typeface="Times New Roman" panose="02020603050405020304" pitchFamily="18" charset="0"/>
            </a:endParaRPr>
          </a:p>
          <a:p>
            <a:r>
              <a:rPr lang="el-GR" dirty="0">
                <a:latin typeface="Times New Roman" panose="02020603050405020304" pitchFamily="18" charset="0"/>
                <a:cs typeface="Times New Roman" panose="02020603050405020304" pitchFamily="18" charset="0"/>
              </a:rPr>
              <a:t>αρχή της </a:t>
            </a:r>
            <a:r>
              <a:rPr lang="el-GR" b="1" dirty="0">
                <a:solidFill>
                  <a:srgbClr val="C00000"/>
                </a:solidFill>
                <a:latin typeface="Times New Roman" panose="02020603050405020304" pitchFamily="18" charset="0"/>
                <a:cs typeface="Times New Roman" panose="02020603050405020304" pitchFamily="18" charset="0"/>
              </a:rPr>
              <a:t>σηματοδότησης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signaling principle)</a:t>
            </a:r>
            <a:endParaRPr lang="el-GR" dirty="0">
              <a:latin typeface="Times New Roman" panose="02020603050405020304" pitchFamily="18" charset="0"/>
              <a:cs typeface="Times New Roman" panose="02020603050405020304" pitchFamily="18" charset="0"/>
            </a:endParaRPr>
          </a:p>
          <a:p>
            <a:r>
              <a:rPr lang="el-GR" dirty="0">
                <a:latin typeface="Times New Roman" panose="02020603050405020304" pitchFamily="18" charset="0"/>
                <a:cs typeface="Times New Roman" panose="02020603050405020304" pitchFamily="18" charset="0"/>
              </a:rPr>
              <a:t>αρχή της </a:t>
            </a:r>
            <a:r>
              <a:rPr lang="el-GR" b="1" dirty="0">
                <a:solidFill>
                  <a:srgbClr val="C00000"/>
                </a:solidFill>
                <a:latin typeface="Times New Roman" panose="02020603050405020304" pitchFamily="18" charset="0"/>
                <a:cs typeface="Times New Roman" panose="02020603050405020304" pitchFamily="18" charset="0"/>
              </a:rPr>
              <a:t>συνάφειας</a:t>
            </a:r>
            <a:r>
              <a:rPr lang="el-GR" dirty="0">
                <a:latin typeface="Times New Roman" panose="02020603050405020304" pitchFamily="18" charset="0"/>
                <a:cs typeface="Times New Roman" panose="02020603050405020304" pitchFamily="18" charset="0"/>
              </a:rPr>
              <a:t> ή της </a:t>
            </a:r>
            <a:r>
              <a:rPr lang="el-GR" b="1" dirty="0">
                <a:solidFill>
                  <a:srgbClr val="C00000"/>
                </a:solidFill>
                <a:latin typeface="Times New Roman" panose="02020603050405020304" pitchFamily="18" charset="0"/>
                <a:cs typeface="Times New Roman" panose="02020603050405020304" pitchFamily="18" charset="0"/>
              </a:rPr>
              <a:t>εγγύτητας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contiguity principle)</a:t>
            </a:r>
            <a:endParaRPr lang="el-GR" dirty="0">
              <a:latin typeface="Times New Roman" panose="02020603050405020304" pitchFamily="18" charset="0"/>
              <a:cs typeface="Times New Roman" panose="02020603050405020304" pitchFamily="18" charset="0"/>
            </a:endParaRPr>
          </a:p>
          <a:p>
            <a:r>
              <a:rPr lang="el-GR" dirty="0">
                <a:latin typeface="Times New Roman" panose="02020603050405020304" pitchFamily="18" charset="0"/>
                <a:cs typeface="Times New Roman" panose="02020603050405020304" pitchFamily="18" charset="0"/>
              </a:rPr>
              <a:t>αρχή της </a:t>
            </a:r>
            <a:r>
              <a:rPr lang="el-GR" b="1" dirty="0">
                <a:solidFill>
                  <a:srgbClr val="C00000"/>
                </a:solidFill>
                <a:latin typeface="Times New Roman" panose="02020603050405020304" pitchFamily="18" charset="0"/>
                <a:cs typeface="Times New Roman" panose="02020603050405020304" pitchFamily="18" charset="0"/>
              </a:rPr>
              <a:t>κατάτμησης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segmentation principle)</a:t>
            </a:r>
            <a:endParaRPr lang="el-GR" dirty="0">
              <a:latin typeface="Times New Roman" panose="02020603050405020304" pitchFamily="18" charset="0"/>
              <a:cs typeface="Times New Roman" panose="02020603050405020304" pitchFamily="18" charset="0"/>
            </a:endParaRPr>
          </a:p>
        </p:txBody>
      </p:sp>
      <p:pic>
        <p:nvPicPr>
          <p:cNvPr id="3" name="Εικόνα 2">
            <a:hlinkClick r:id="rId2"/>
            <a:extLst>
              <a:ext uri="{FF2B5EF4-FFF2-40B4-BE49-F238E27FC236}">
                <a16:creationId xmlns:a16="http://schemas.microsoft.com/office/drawing/2014/main" id="{B73652CA-96F9-4522-93D0-91F2610EB65F}"/>
              </a:ext>
            </a:extLst>
          </p:cNvPr>
          <p:cNvPicPr>
            <a:picLocks noChangeAspect="1"/>
          </p:cNvPicPr>
          <p:nvPr/>
        </p:nvPicPr>
        <p:blipFill>
          <a:blip r:embed="rId3"/>
          <a:stretch>
            <a:fillRect/>
          </a:stretch>
        </p:blipFill>
        <p:spPr>
          <a:xfrm>
            <a:off x="8048235" y="44472"/>
            <a:ext cx="1081834" cy="620963"/>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2" name="Κουμπί ενέργειας: Βίντεο 1">
            <a:hlinkClick r:id="rId4" action="ppaction://hlinkfile" highlightClick="1"/>
            <a:extLst>
              <a:ext uri="{FF2B5EF4-FFF2-40B4-BE49-F238E27FC236}">
                <a16:creationId xmlns:a16="http://schemas.microsoft.com/office/drawing/2014/main" id="{EE582285-38F7-4F15-955D-1455C3233609}"/>
              </a:ext>
            </a:extLst>
          </p:cNvPr>
          <p:cNvSpPr/>
          <p:nvPr/>
        </p:nvSpPr>
        <p:spPr>
          <a:xfrm>
            <a:off x="1043608" y="44472"/>
            <a:ext cx="648072" cy="620963"/>
          </a:xfrm>
          <a:prstGeom prst="actionButtonMovie">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Tree>
    <p:extLst>
      <p:ext uri="{BB962C8B-B14F-4D97-AF65-F5344CB8AC3E}">
        <p14:creationId xmlns:p14="http://schemas.microsoft.com/office/powerpoint/2010/main" val="10964146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500"/>
                                        <p:tgtEl>
                                          <p:spTgt spid="7"/>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8" restart="whenNotActive" fill="hold" evtFilter="cancelBubble" nodeType="interactiveSeq">
                <p:stCondLst>
                  <p:cond evt="onClick" delay="0">
                    <p:tgtEl>
                      <p:spTgt spid="5"/>
                    </p:tgtEl>
                  </p:cond>
                </p:stCondLst>
                <p:endSync evt="end" delay="0">
                  <p:rtn val="all"/>
                </p:endSync>
                <p:childTnLst>
                  <p:par>
                    <p:cTn id="19" fill="hold">
                      <p:stCondLst>
                        <p:cond delay="0"/>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23" restart="whenNotActive" fill="hold" evtFilter="cancelBubble" nodeType="interactiveSeq">
                <p:stCondLst>
                  <p:cond evt="onClick" delay="0">
                    <p:tgtEl>
                      <p:spTgt spid="9"/>
                    </p:tgtEl>
                  </p:cond>
                </p:stCondLst>
                <p:endSync evt="end" delay="0">
                  <p:rtn val="all"/>
                </p:endSync>
                <p:childTnLst>
                  <p:par>
                    <p:cTn id="24" fill="hold">
                      <p:stCondLst>
                        <p:cond delay="0"/>
                      </p:stCondLst>
                      <p:childTnLst>
                        <p:par>
                          <p:cTn id="25" fill="hold">
                            <p:stCondLst>
                              <p:cond delay="0"/>
                            </p:stCondLst>
                            <p:childTnLst>
                              <p:par>
                                <p:cTn id="26" presetID="1" presetClass="exit" presetSubtype="0" fill="hold" grpId="1" nodeType="clickEffect">
                                  <p:stCondLst>
                                    <p:cond delay="0"/>
                                  </p:stCondLst>
                                  <p:childTnLst>
                                    <p:set>
                                      <p:cBhvr>
                                        <p:cTn id="27"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28" restart="whenNotActive" fill="hold" evtFilter="cancelBubble" nodeType="interactiveSeq">
                <p:stCondLst>
                  <p:cond evt="onClick" delay="0">
                    <p:tgtEl>
                      <p:spTgt spid="7"/>
                    </p:tgtEl>
                  </p:cond>
                </p:stCondLst>
                <p:endSync evt="end" delay="0">
                  <p:rtn val="all"/>
                </p:endSync>
                <p:childTnLst>
                  <p:par>
                    <p:cTn id="29" fill="hold">
                      <p:stCondLst>
                        <p:cond delay="0"/>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childTnLst>
              </p:cTn>
              <p:nextCondLst>
                <p:cond evt="onClick" delay="0">
                  <p:tgtEl>
                    <p:spTgt spid="7"/>
                  </p:tgtEl>
                </p:cond>
              </p:nextCondLst>
            </p:seq>
            <p:seq concurrent="1" nextAc="seek">
              <p:cTn id="33" restart="whenNotActive" fill="hold" evtFilter="cancelBubble" nodeType="interactiveSeq">
                <p:stCondLst>
                  <p:cond evt="onClick" delay="0">
                    <p:tgtEl>
                      <p:spTgt spid="10"/>
                    </p:tgtEl>
                  </p:cond>
                </p:stCondLst>
                <p:endSync evt="end" delay="0">
                  <p:rtn val="all"/>
                </p:endSync>
                <p:childTnLst>
                  <p:par>
                    <p:cTn id="34" fill="hold">
                      <p:stCondLst>
                        <p:cond delay="0"/>
                      </p:stCondLst>
                      <p:childTnLst>
                        <p:par>
                          <p:cTn id="35" fill="hold">
                            <p:stCondLst>
                              <p:cond delay="0"/>
                            </p:stCondLst>
                            <p:childTnLst>
                              <p:par>
                                <p:cTn id="36" presetID="1" presetClass="exit" presetSubtype="0" fill="hold" grpId="1" nodeType="clickEffect">
                                  <p:stCondLst>
                                    <p:cond delay="0"/>
                                  </p:stCondLst>
                                  <p:childTnLst>
                                    <p:set>
                                      <p:cBhvr>
                                        <p:cTn id="37"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38" restart="whenNotActive" fill="hold" evtFilter="cancelBubble" nodeType="interactiveSeq">
                <p:stCondLst>
                  <p:cond evt="onClick" delay="0">
                    <p:tgtEl>
                      <p:spTgt spid="8"/>
                    </p:tgtEl>
                  </p:cond>
                </p:stCondLst>
                <p:endSync evt="end" delay="0">
                  <p:rtn val="all"/>
                </p:endSync>
                <p:childTnLst>
                  <p:par>
                    <p:cTn id="39" fill="hold">
                      <p:stCondLst>
                        <p:cond delay="0"/>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childTnLst>
              </p:cTn>
              <p:nextCondLst>
                <p:cond evt="onClick" delay="0">
                  <p:tgtEl>
                    <p:spTgt spid="8"/>
                  </p:tgtEl>
                </p:cond>
              </p:nextCondLst>
            </p:seq>
            <p:seq concurrent="1" nextAc="seek">
              <p:cTn id="43" restart="whenNotActive" fill="hold" evtFilter="cancelBubble" nodeType="interactiveSeq">
                <p:stCondLst>
                  <p:cond evt="onClick" delay="0">
                    <p:tgtEl>
                      <p:spTgt spid="11"/>
                    </p:tgtEl>
                  </p:cond>
                </p:stCondLst>
                <p:endSync evt="end" delay="0">
                  <p:rtn val="all"/>
                </p:endSync>
                <p:childTnLst>
                  <p:par>
                    <p:cTn id="44" fill="hold">
                      <p:stCondLst>
                        <p:cond delay="0"/>
                      </p:stCondLst>
                      <p:childTnLst>
                        <p:par>
                          <p:cTn id="45" fill="hold">
                            <p:stCondLst>
                              <p:cond delay="0"/>
                            </p:stCondLst>
                            <p:childTnLst>
                              <p:par>
                                <p:cTn id="46" presetID="1" presetClass="exit" presetSubtype="0" fill="hold" grpId="1" nodeType="clickEffect">
                                  <p:stCondLst>
                                    <p:cond delay="0"/>
                                  </p:stCondLst>
                                  <p:childTnLst>
                                    <p:set>
                                      <p:cBhvr>
                                        <p:cTn id="47"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childTnLst>
        </p:cTn>
      </p:par>
    </p:tnLst>
    <p:bldLst>
      <p:bldP spid="4" grpId="0"/>
      <p:bldP spid="5" grpId="0" animBg="1"/>
      <p:bldP spid="7" grpId="0" animBg="1"/>
      <p:bldP spid="8" grpId="0" animBg="1"/>
      <p:bldP spid="9" grpId="0" animBg="1"/>
      <p:bldP spid="9" grpId="1" animBg="1"/>
      <p:bldP spid="10" grpId="0" animBg="1"/>
      <p:bldP spid="10" grpId="1" animBg="1"/>
      <p:bldP spid="11" grpId="0" animBg="1"/>
      <p:bldP spid="11"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1">
            <a:extLst>
              <a:ext uri="{FF2B5EF4-FFF2-40B4-BE49-F238E27FC236}">
                <a16:creationId xmlns:a16="http://schemas.microsoft.com/office/drawing/2014/main" id="{6824757E-D0F5-402A-BB94-684A459F71FD}"/>
              </a:ext>
            </a:extLst>
          </p:cNvPr>
          <p:cNvSpPr>
            <a:spLocks noGrp="1"/>
          </p:cNvSpPr>
          <p:nvPr>
            <p:ph type="title"/>
          </p:nvPr>
        </p:nvSpPr>
        <p:spPr>
          <a:xfrm>
            <a:off x="1547664" y="620688"/>
            <a:ext cx="7776864" cy="576064"/>
          </a:xfrm>
        </p:spPr>
        <p:txBody>
          <a:bodyPr>
            <a:noAutofit/>
          </a:bodyPr>
          <a:lstStyle/>
          <a:p>
            <a:r>
              <a:rPr lang="el-GR" sz="3600" dirty="0">
                <a:latin typeface="Times New Roman" panose="02020603050405020304" pitchFamily="18" charset="0"/>
                <a:cs typeface="Times New Roman" panose="02020603050405020304" pitchFamily="18" charset="0"/>
              </a:rPr>
              <a:t>6. Μεθοδολογία</a:t>
            </a:r>
            <a:r>
              <a:rPr lang="en-US" sz="3600" dirty="0">
                <a:latin typeface="Times New Roman" panose="02020603050405020304" pitchFamily="18" charset="0"/>
                <a:cs typeface="Times New Roman" panose="02020603050405020304" pitchFamily="18" charset="0"/>
              </a:rPr>
              <a:t> 1/2</a:t>
            </a:r>
            <a:endParaRPr lang="el-GR" sz="4000" b="1" dirty="0">
              <a:latin typeface="Times New Roman" panose="02020603050405020304" pitchFamily="18" charset="0"/>
              <a:cs typeface="Times New Roman" panose="02020603050405020304" pitchFamily="18" charset="0"/>
            </a:endParaRPr>
          </a:p>
        </p:txBody>
      </p:sp>
      <p:sp>
        <p:nvSpPr>
          <p:cNvPr id="5" name="Ορθογώνιο: Στρογγύλεμα γωνιών 4">
            <a:extLst>
              <a:ext uri="{FF2B5EF4-FFF2-40B4-BE49-F238E27FC236}">
                <a16:creationId xmlns:a16="http://schemas.microsoft.com/office/drawing/2014/main" id="{3EFC94F7-C94D-4861-867D-CF6D51263689}"/>
              </a:ext>
            </a:extLst>
          </p:cNvPr>
          <p:cNvSpPr/>
          <p:nvPr/>
        </p:nvSpPr>
        <p:spPr>
          <a:xfrm>
            <a:off x="1043608" y="1918867"/>
            <a:ext cx="2573236"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u="sng" dirty="0">
                <a:solidFill>
                  <a:schemeClr val="tx1"/>
                </a:solidFill>
                <a:latin typeface="Times New Roman" panose="02020603050405020304" pitchFamily="18" charset="0"/>
                <a:cs typeface="Times New Roman" panose="02020603050405020304" pitchFamily="18" charset="0"/>
              </a:rPr>
              <a:t>Στόχοι έρευνας</a:t>
            </a:r>
          </a:p>
        </p:txBody>
      </p:sp>
      <p:sp>
        <p:nvSpPr>
          <p:cNvPr id="7" name="Ορθογώνιο: Στρογγύλεμα γωνιών 6">
            <a:extLst>
              <a:ext uri="{FF2B5EF4-FFF2-40B4-BE49-F238E27FC236}">
                <a16:creationId xmlns:a16="http://schemas.microsoft.com/office/drawing/2014/main" id="{2D920D67-FF59-466B-82DC-3E2B1679863C}"/>
              </a:ext>
            </a:extLst>
          </p:cNvPr>
          <p:cNvSpPr/>
          <p:nvPr/>
        </p:nvSpPr>
        <p:spPr>
          <a:xfrm>
            <a:off x="2286796" y="3046174"/>
            <a:ext cx="3149300"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u="sng" dirty="0">
                <a:solidFill>
                  <a:schemeClr val="tx1"/>
                </a:solidFill>
                <a:latin typeface="Times New Roman" panose="02020603050405020304" pitchFamily="18" charset="0"/>
                <a:cs typeface="Times New Roman" panose="02020603050405020304" pitchFamily="18" charset="0"/>
              </a:rPr>
              <a:t>Υλοποίηση έρευνας</a:t>
            </a:r>
          </a:p>
        </p:txBody>
      </p:sp>
      <p:sp>
        <p:nvSpPr>
          <p:cNvPr id="8" name="Ορθογώνιο: Στρογγύλεμα γωνιών 7">
            <a:extLst>
              <a:ext uri="{FF2B5EF4-FFF2-40B4-BE49-F238E27FC236}">
                <a16:creationId xmlns:a16="http://schemas.microsoft.com/office/drawing/2014/main" id="{C68FFC6C-58A1-4128-A545-EB22B5C7993D}"/>
              </a:ext>
            </a:extLst>
          </p:cNvPr>
          <p:cNvSpPr/>
          <p:nvPr/>
        </p:nvSpPr>
        <p:spPr>
          <a:xfrm>
            <a:off x="4067944" y="4293096"/>
            <a:ext cx="3528392"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u="sng" dirty="0">
                <a:solidFill>
                  <a:schemeClr val="tx1"/>
                </a:solidFill>
                <a:latin typeface="Times New Roman" panose="02020603050405020304" pitchFamily="18" charset="0"/>
                <a:cs typeface="Times New Roman" panose="02020603050405020304" pitchFamily="18" charset="0"/>
              </a:rPr>
              <a:t>Το δείγμα της έρευνας</a:t>
            </a:r>
          </a:p>
        </p:txBody>
      </p:sp>
      <p:sp>
        <p:nvSpPr>
          <p:cNvPr id="9" name="Ορθογώνιο: Στρογγύλεμα γωνιών 8">
            <a:extLst>
              <a:ext uri="{FF2B5EF4-FFF2-40B4-BE49-F238E27FC236}">
                <a16:creationId xmlns:a16="http://schemas.microsoft.com/office/drawing/2014/main" id="{10540AB7-C1F7-4FBC-AC8D-24AACB20F28E}"/>
              </a:ext>
            </a:extLst>
          </p:cNvPr>
          <p:cNvSpPr/>
          <p:nvPr/>
        </p:nvSpPr>
        <p:spPr>
          <a:xfrm>
            <a:off x="597649" y="2290878"/>
            <a:ext cx="7848872" cy="3680840"/>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marL="342900" lvl="0" indent="-342900">
              <a:lnSpc>
                <a:spcPct val="107000"/>
              </a:lnSpc>
              <a:spcAft>
                <a:spcPts val="800"/>
              </a:spcAft>
              <a:buFont typeface="Arial" panose="020B0604020202020204" pitchFamily="34" charset="0"/>
              <a:buChar char="•"/>
              <a:tabLst>
                <a:tab pos="457200" algn="l"/>
              </a:tabLst>
            </a:pPr>
            <a:r>
              <a:rPr lang="el-GR" dirty="0">
                <a:latin typeface="Calibri" panose="020F0502020204030204" pitchFamily="34" charset="0"/>
                <a:ea typeface="Calibri" panose="020F0502020204030204" pitchFamily="34" charset="0"/>
                <a:cs typeface="Times New Roman" panose="02020603050405020304" pitchFamily="18" charset="0"/>
              </a:rPr>
              <a:t>Διερεύνηση των απόψεων εκπαιδευτικών ΠΕ, όσον αφορά την εξΑΕ και την Ε.Π.,</a:t>
            </a:r>
          </a:p>
          <a:p>
            <a:pPr marL="342900" lvl="0" indent="-342900">
              <a:lnSpc>
                <a:spcPct val="107000"/>
              </a:lnSpc>
              <a:spcAft>
                <a:spcPts val="800"/>
              </a:spcAft>
              <a:buFont typeface="Arial" panose="020B0604020202020204" pitchFamily="34" charset="0"/>
              <a:buChar char="•"/>
              <a:tabLst>
                <a:tab pos="457200" algn="l"/>
              </a:tabLst>
            </a:pPr>
            <a:r>
              <a:rPr lang="el-GR" dirty="0">
                <a:latin typeface="Calibri" panose="020F0502020204030204" pitchFamily="34" charset="0"/>
                <a:ea typeface="Calibri" panose="020F0502020204030204" pitchFamily="34" charset="0"/>
                <a:cs typeface="Times New Roman" panose="02020603050405020304" pitchFamily="18" charset="0"/>
              </a:rPr>
              <a:t>Κατά πόσο και πώς (θετικά/αρνητικά) επηρέασε τις αρχικές τους </a:t>
            </a:r>
            <a:r>
              <a:rPr lang="el-GR" dirty="0" err="1">
                <a:latin typeface="Calibri" panose="020F0502020204030204" pitchFamily="34" charset="0"/>
                <a:ea typeface="Calibri" panose="020F0502020204030204" pitchFamily="34" charset="0"/>
                <a:cs typeface="Times New Roman" panose="02020603050405020304" pitchFamily="18" charset="0"/>
              </a:rPr>
              <a:t>απόψεις,η</a:t>
            </a:r>
            <a:r>
              <a:rPr lang="el-GR" dirty="0">
                <a:latin typeface="Calibri" panose="020F0502020204030204" pitchFamily="34" charset="0"/>
                <a:ea typeface="Calibri" panose="020F0502020204030204" pitchFamily="34" charset="0"/>
                <a:cs typeface="Times New Roman" panose="02020603050405020304" pitchFamily="18" charset="0"/>
              </a:rPr>
              <a:t> παρακολούθηση της εξ αποστάσεως επιμόρφωσης.</a:t>
            </a:r>
          </a:p>
          <a:p>
            <a:pPr marL="342900" lvl="0" indent="-342900">
              <a:lnSpc>
                <a:spcPct val="107000"/>
              </a:lnSpc>
              <a:spcAft>
                <a:spcPts val="800"/>
              </a:spcAft>
              <a:buFont typeface="Arial" panose="020B0604020202020204" pitchFamily="34" charset="0"/>
              <a:buChar char="•"/>
              <a:tabLst>
                <a:tab pos="457200" algn="l"/>
              </a:tabLst>
            </a:pPr>
            <a:r>
              <a:rPr lang="el-GR" dirty="0">
                <a:latin typeface="Calibri" panose="020F0502020204030204" pitchFamily="34" charset="0"/>
                <a:ea typeface="Calibri" panose="020F0502020204030204" pitchFamily="34" charset="0"/>
                <a:cs typeface="Times New Roman" panose="02020603050405020304" pitchFamily="18" charset="0"/>
              </a:rPr>
              <a:t>Τελική αποτίμηση του εκπαιδευτικού υλικού</a:t>
            </a:r>
          </a:p>
        </p:txBody>
      </p:sp>
      <p:sp>
        <p:nvSpPr>
          <p:cNvPr id="10" name="Ορθογώνιο: Στρογγύλεμα γωνιών 9">
            <a:extLst>
              <a:ext uri="{FF2B5EF4-FFF2-40B4-BE49-F238E27FC236}">
                <a16:creationId xmlns:a16="http://schemas.microsoft.com/office/drawing/2014/main" id="{EF5D0844-6501-42A3-B876-5899749F6B3F}"/>
              </a:ext>
            </a:extLst>
          </p:cNvPr>
          <p:cNvSpPr/>
          <p:nvPr/>
        </p:nvSpPr>
        <p:spPr>
          <a:xfrm>
            <a:off x="597649" y="2290878"/>
            <a:ext cx="7848872" cy="3680840"/>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lvl="0" algn="just"/>
            <a:r>
              <a:rPr lang="el-GR" dirty="0"/>
              <a:t>Η έρευνα πραγματοποιήθηκε στην 8η περιφέρεια Ν. Ηρακλείου, με την εθελοντική συμμετοχή 19 εκπαιδευτικών, που δήλωσαν ενδιαφέρον να συμμετάσχουν στην εξ αποστάσεως επιμόρφωση, η οποία συνδιοργανώθηκε με τη σχολική σύμβουλο της περιφέρειας Δρ. Μπαγιάτη Ειρήνη. άρχισε τον Μάρτιο του 2018 και ολοκληρώθηκε  τον Ιούνιο του 2018. </a:t>
            </a:r>
          </a:p>
        </p:txBody>
      </p:sp>
      <p:sp>
        <p:nvSpPr>
          <p:cNvPr id="11" name="Ορθογώνιο: Στρογγύλεμα γωνιών 10">
            <a:extLst>
              <a:ext uri="{FF2B5EF4-FFF2-40B4-BE49-F238E27FC236}">
                <a16:creationId xmlns:a16="http://schemas.microsoft.com/office/drawing/2014/main" id="{996504D5-0973-44DA-8AC2-CF0FDD39FB15}"/>
              </a:ext>
            </a:extLst>
          </p:cNvPr>
          <p:cNvSpPr/>
          <p:nvPr/>
        </p:nvSpPr>
        <p:spPr>
          <a:xfrm>
            <a:off x="597649" y="2290878"/>
            <a:ext cx="7848872" cy="3680840"/>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lvl="0" algn="just"/>
            <a:r>
              <a:rPr lang="el-GR" dirty="0">
                <a:latin typeface="Times New Roman" panose="02020603050405020304" pitchFamily="18" charset="0"/>
                <a:cs typeface="Times New Roman" panose="02020603050405020304" pitchFamily="18" charset="0"/>
              </a:rPr>
              <a:t>Το δείγμα της έρευνας αποτελείται κατά το πλείστων από γυναίκες (16/19), ενώ συμμετείχαν και άνδρες (3/19). Οι ηλικίες των συμμετεχόντων κυμαίνονται από  25 έτη έως και 50 έτη. Υπήρξε συμμετοχή από μόνιμους, αλλά και από αναπληρωτές εκπαιδευτικούς, με τους μόνιμους (10/19) να υπερτερούν σε αριθμό έναντι των αναπληρωτών (9/19), με μικρή ποσοστιαία διαφορά (5,2%). Τέλος τα χρόνια προϋπηρεσίας των εκπαιδευτικών ποικίλουν ξεκινώντας από τα 0 έτη, φτάνοντας έως και τα 25 έτη.</a:t>
            </a:r>
          </a:p>
        </p:txBody>
      </p:sp>
    </p:spTree>
    <p:extLst>
      <p:ext uri="{BB962C8B-B14F-4D97-AF65-F5344CB8AC3E}">
        <p14:creationId xmlns:p14="http://schemas.microsoft.com/office/powerpoint/2010/main" val="31605647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6" restart="whenNotActive" fill="hold" evtFilter="cancelBubble" nodeType="interactiveSeq">
                <p:stCondLst>
                  <p:cond evt="onClick" delay="0">
                    <p:tgtEl>
                      <p:spTgt spid="5"/>
                    </p:tgtEl>
                  </p:cond>
                </p:stCondLst>
                <p:endSync evt="end" delay="0">
                  <p:rtn val="all"/>
                </p:endSync>
                <p:childTnLst>
                  <p:par>
                    <p:cTn id="17" fill="hold">
                      <p:stCondLst>
                        <p:cond delay="0"/>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21" restart="whenNotActive" fill="hold" evtFilter="cancelBubble" nodeType="interactiveSeq">
                <p:stCondLst>
                  <p:cond evt="onClick" delay="0">
                    <p:tgtEl>
                      <p:spTgt spid="9"/>
                    </p:tgtEl>
                  </p:cond>
                </p:stCondLst>
                <p:endSync evt="end" delay="0">
                  <p:rtn val="all"/>
                </p:endSync>
                <p:childTnLst>
                  <p:par>
                    <p:cTn id="22" fill="hold">
                      <p:stCondLst>
                        <p:cond delay="0"/>
                      </p:stCondLst>
                      <p:childTnLst>
                        <p:par>
                          <p:cTn id="23" fill="hold">
                            <p:stCondLst>
                              <p:cond delay="0"/>
                            </p:stCondLst>
                            <p:childTnLst>
                              <p:par>
                                <p:cTn id="24" presetID="1" presetClass="exit" presetSubtype="0" fill="hold" grpId="1" nodeType="clickEffect">
                                  <p:stCondLst>
                                    <p:cond delay="0"/>
                                  </p:stCondLst>
                                  <p:childTnLst>
                                    <p:set>
                                      <p:cBhvr>
                                        <p:cTn id="25"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26" restart="whenNotActive" fill="hold" evtFilter="cancelBubble" nodeType="interactiveSeq">
                <p:stCondLst>
                  <p:cond evt="onClick" delay="0">
                    <p:tgtEl>
                      <p:spTgt spid="7"/>
                    </p:tgtEl>
                  </p:cond>
                </p:stCondLst>
                <p:endSync evt="end" delay="0">
                  <p:rtn val="all"/>
                </p:endSync>
                <p:childTnLst>
                  <p:par>
                    <p:cTn id="27" fill="hold">
                      <p:stCondLst>
                        <p:cond delay="0"/>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nextCondLst>
                <p:cond evt="onClick" delay="0">
                  <p:tgtEl>
                    <p:spTgt spid="7"/>
                  </p:tgtEl>
                </p:cond>
              </p:nextCondLst>
            </p:seq>
            <p:seq concurrent="1" nextAc="seek">
              <p:cTn id="31" restart="whenNotActive" fill="hold" evtFilter="cancelBubble" nodeType="interactiveSeq">
                <p:stCondLst>
                  <p:cond evt="onClick" delay="0">
                    <p:tgtEl>
                      <p:spTgt spid="10"/>
                    </p:tgtEl>
                  </p:cond>
                </p:stCondLst>
                <p:endSync evt="end" delay="0">
                  <p:rtn val="all"/>
                </p:endSync>
                <p:childTnLst>
                  <p:par>
                    <p:cTn id="32" fill="hold">
                      <p:stCondLst>
                        <p:cond delay="0"/>
                      </p:stCondLst>
                      <p:childTnLst>
                        <p:par>
                          <p:cTn id="33" fill="hold">
                            <p:stCondLst>
                              <p:cond delay="0"/>
                            </p:stCondLst>
                            <p:childTnLst>
                              <p:par>
                                <p:cTn id="34" presetID="1" presetClass="exit" presetSubtype="0" fill="hold" grpId="1" nodeType="clickEffect">
                                  <p:stCondLst>
                                    <p:cond delay="0"/>
                                  </p:stCondLst>
                                  <p:childTnLst>
                                    <p:set>
                                      <p:cBhvr>
                                        <p:cTn id="35"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36" restart="whenNotActive" fill="hold" evtFilter="cancelBubble" nodeType="interactiveSeq">
                <p:stCondLst>
                  <p:cond evt="onClick" delay="0">
                    <p:tgtEl>
                      <p:spTgt spid="8"/>
                    </p:tgtEl>
                  </p:cond>
                </p:stCondLst>
                <p:endSync evt="end" delay="0">
                  <p:rtn val="all"/>
                </p:endSync>
                <p:childTnLst>
                  <p:par>
                    <p:cTn id="37" fill="hold">
                      <p:stCondLst>
                        <p:cond delay="0"/>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childTnLst>
                          </p:cTn>
                        </p:par>
                      </p:childTnLst>
                    </p:cTn>
                  </p:par>
                </p:childTnLst>
              </p:cTn>
              <p:nextCondLst>
                <p:cond evt="onClick" delay="0">
                  <p:tgtEl>
                    <p:spTgt spid="8"/>
                  </p:tgtEl>
                </p:cond>
              </p:nextCondLst>
            </p:seq>
            <p:seq concurrent="1" nextAc="seek">
              <p:cTn id="41" restart="whenNotActive" fill="hold" evtFilter="cancelBubble" nodeType="interactiveSeq">
                <p:stCondLst>
                  <p:cond evt="onClick" delay="0">
                    <p:tgtEl>
                      <p:spTgt spid="11"/>
                    </p:tgtEl>
                  </p:cond>
                </p:stCondLst>
                <p:endSync evt="end" delay="0">
                  <p:rtn val="all"/>
                </p:endSync>
                <p:childTnLst>
                  <p:par>
                    <p:cTn id="42" fill="hold">
                      <p:stCondLst>
                        <p:cond delay="0"/>
                      </p:stCondLst>
                      <p:childTnLst>
                        <p:par>
                          <p:cTn id="43" fill="hold">
                            <p:stCondLst>
                              <p:cond delay="0"/>
                            </p:stCondLst>
                            <p:childTnLst>
                              <p:par>
                                <p:cTn id="44" presetID="1" presetClass="exit" presetSubtype="0" fill="hold" grpId="1" nodeType="clickEffect">
                                  <p:stCondLst>
                                    <p:cond delay="0"/>
                                  </p:stCondLst>
                                  <p:childTnLst>
                                    <p:set>
                                      <p:cBhvr>
                                        <p:cTn id="45"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childTnLst>
        </p:cTn>
      </p:par>
    </p:tnLst>
    <p:bldLst>
      <p:bldP spid="5" grpId="0" animBg="1"/>
      <p:bldP spid="7" grpId="0" animBg="1"/>
      <p:bldP spid="8" grpId="0" animBg="1"/>
      <p:bldP spid="9" grpId="0" animBg="1"/>
      <p:bldP spid="9" grpId="1" animBg="1"/>
      <p:bldP spid="10" grpId="0" animBg="1"/>
      <p:bldP spid="10" grpId="1" animBg="1"/>
      <p:bldP spid="11" grpId="0" animBg="1"/>
      <p:bldP spid="11"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47664" y="620688"/>
            <a:ext cx="7776864" cy="576064"/>
          </a:xfrm>
        </p:spPr>
        <p:txBody>
          <a:bodyPr>
            <a:noAutofit/>
          </a:bodyPr>
          <a:lstStyle/>
          <a:p>
            <a:r>
              <a:rPr lang="el-GR" sz="3600" dirty="0">
                <a:latin typeface="Times New Roman" panose="02020603050405020304" pitchFamily="18" charset="0"/>
                <a:cs typeface="Times New Roman" panose="02020603050405020304" pitchFamily="18" charset="0"/>
              </a:rPr>
              <a:t>6. Μεθοδολογία</a:t>
            </a:r>
            <a:r>
              <a:rPr lang="en-US" sz="3600" dirty="0">
                <a:latin typeface="Times New Roman" panose="02020603050405020304" pitchFamily="18" charset="0"/>
                <a:cs typeface="Times New Roman" panose="02020603050405020304" pitchFamily="18" charset="0"/>
              </a:rPr>
              <a:t> 2/2</a:t>
            </a:r>
            <a:endParaRPr lang="el-GR" sz="4000" b="1" dirty="0">
              <a:latin typeface="Times New Roman" panose="02020603050405020304" pitchFamily="18" charset="0"/>
              <a:cs typeface="Times New Roman" panose="02020603050405020304" pitchFamily="18" charset="0"/>
            </a:endParaRPr>
          </a:p>
        </p:txBody>
      </p:sp>
      <p:sp>
        <p:nvSpPr>
          <p:cNvPr id="5" name="Ορθογώνιο: Στρογγύλεμα γωνιών 4">
            <a:extLst>
              <a:ext uri="{FF2B5EF4-FFF2-40B4-BE49-F238E27FC236}">
                <a16:creationId xmlns:a16="http://schemas.microsoft.com/office/drawing/2014/main" id="{37B0F50E-6BA9-47D3-BD70-A91A7440277C}"/>
              </a:ext>
            </a:extLst>
          </p:cNvPr>
          <p:cNvSpPr/>
          <p:nvPr/>
        </p:nvSpPr>
        <p:spPr>
          <a:xfrm>
            <a:off x="1043608" y="1918867"/>
            <a:ext cx="3077292"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u="sng" dirty="0">
                <a:solidFill>
                  <a:schemeClr val="tx1"/>
                </a:solidFill>
                <a:latin typeface="Times New Roman" panose="02020603050405020304" pitchFamily="18" charset="0"/>
                <a:cs typeface="Times New Roman" panose="02020603050405020304" pitchFamily="18" charset="0"/>
              </a:rPr>
              <a:t>Περιγραφή έρευνας</a:t>
            </a:r>
          </a:p>
        </p:txBody>
      </p:sp>
      <p:sp>
        <p:nvSpPr>
          <p:cNvPr id="6" name="Ορθογώνιο: Στρογγύλεμα γωνιών 5">
            <a:extLst>
              <a:ext uri="{FF2B5EF4-FFF2-40B4-BE49-F238E27FC236}">
                <a16:creationId xmlns:a16="http://schemas.microsoft.com/office/drawing/2014/main" id="{CA93BF8B-87BB-463D-9B37-09A7D3DF878E}"/>
              </a:ext>
            </a:extLst>
          </p:cNvPr>
          <p:cNvSpPr/>
          <p:nvPr/>
        </p:nvSpPr>
        <p:spPr>
          <a:xfrm>
            <a:off x="2987824" y="3284984"/>
            <a:ext cx="3168352"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u="sng" dirty="0">
                <a:solidFill>
                  <a:schemeClr val="tx1"/>
                </a:solidFill>
                <a:latin typeface="Times New Roman" panose="02020603050405020304" pitchFamily="18" charset="0"/>
                <a:cs typeface="Times New Roman" panose="02020603050405020304" pitchFamily="18" charset="0"/>
              </a:rPr>
              <a:t>Συλλογή δεδομένων</a:t>
            </a:r>
          </a:p>
        </p:txBody>
      </p:sp>
      <p:sp>
        <p:nvSpPr>
          <p:cNvPr id="7" name="Ορθογώνιο: Στρογγύλεμα γωνιών 6">
            <a:extLst>
              <a:ext uri="{FF2B5EF4-FFF2-40B4-BE49-F238E27FC236}">
                <a16:creationId xmlns:a16="http://schemas.microsoft.com/office/drawing/2014/main" id="{AAB5768F-D703-433F-A2C0-FEF04B66F322}"/>
              </a:ext>
            </a:extLst>
          </p:cNvPr>
          <p:cNvSpPr/>
          <p:nvPr/>
        </p:nvSpPr>
        <p:spPr>
          <a:xfrm>
            <a:off x="5436096" y="4622063"/>
            <a:ext cx="3344495"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u="sng" dirty="0">
                <a:solidFill>
                  <a:schemeClr val="tx1"/>
                </a:solidFill>
                <a:latin typeface="Times New Roman" panose="02020603050405020304" pitchFamily="18" charset="0"/>
                <a:cs typeface="Times New Roman" panose="02020603050405020304" pitchFamily="18" charset="0"/>
              </a:rPr>
              <a:t>Ανάλυση δεδομένων</a:t>
            </a:r>
          </a:p>
        </p:txBody>
      </p:sp>
      <p:sp>
        <p:nvSpPr>
          <p:cNvPr id="8" name="Ορθογώνιο: Στρογγύλεμα γωνιών 7">
            <a:extLst>
              <a:ext uri="{FF2B5EF4-FFF2-40B4-BE49-F238E27FC236}">
                <a16:creationId xmlns:a16="http://schemas.microsoft.com/office/drawing/2014/main" id="{B4F54029-F4CA-45FC-BF6A-3344C229B33F}"/>
              </a:ext>
            </a:extLst>
          </p:cNvPr>
          <p:cNvSpPr/>
          <p:nvPr/>
        </p:nvSpPr>
        <p:spPr>
          <a:xfrm>
            <a:off x="647564" y="1918867"/>
            <a:ext cx="8244916" cy="3680840"/>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r>
              <a:rPr lang="el-GR" dirty="0"/>
              <a:t>Η έρευνα αυτή αποτελεί μία μεικτή έρευνα, τα δεδομένα της οποίας συλλέχθηκαν μέσα από τη συμπλήρωση ανώνυμων ερωτηματολογίων, τα οποία απαρτίζονταν από ερωτήσεις κλειστού, αλλά και ανοικτού τύπου. Όσον αφορά τις ερωτήσεις κλειστού τύπου, άλλες ήταν διχοτομικές (Ναι ή Όχι) και άλλες δημιουργήθηκαν με βάση την πενταβάθμια κλίμακα Λίκερτ, (Τζάνη, 2005), με διαβάθμιση απαντήσεων, καθόλου, λίγο, αρκετά, πολύ, πάρα πολύ. </a:t>
            </a:r>
          </a:p>
        </p:txBody>
      </p:sp>
      <p:sp>
        <p:nvSpPr>
          <p:cNvPr id="9" name="Ορθογώνιο: Στρογγύλεμα γωνιών 8">
            <a:extLst>
              <a:ext uri="{FF2B5EF4-FFF2-40B4-BE49-F238E27FC236}">
                <a16:creationId xmlns:a16="http://schemas.microsoft.com/office/drawing/2014/main" id="{3E46AD8E-B2B9-4BDC-BFC7-CDDF64233C6E}"/>
              </a:ext>
            </a:extLst>
          </p:cNvPr>
          <p:cNvSpPr/>
          <p:nvPr/>
        </p:nvSpPr>
        <p:spPr>
          <a:xfrm>
            <a:off x="647564" y="1918867"/>
            <a:ext cx="8244916" cy="3680840"/>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r>
              <a:rPr lang="el-GR" sz="2800" dirty="0"/>
              <a:t>Για την έρευνα χρησιμοποιήθηκαν συνολικά 11 ερωτηματολόγια:</a:t>
            </a:r>
          </a:p>
          <a:p>
            <a:pPr marL="342900" indent="-342900">
              <a:buFont typeface="Arial" panose="020B0604020202020204" pitchFamily="34" charset="0"/>
              <a:buChar char="•"/>
            </a:pPr>
            <a:r>
              <a:rPr lang="el-GR" sz="2800" dirty="0"/>
              <a:t>Το αρχικό ερωτηματολόγιο</a:t>
            </a:r>
          </a:p>
          <a:p>
            <a:pPr marL="342900" indent="-342900">
              <a:buFont typeface="Arial" panose="020B0604020202020204" pitchFamily="34" charset="0"/>
              <a:buChar char="•"/>
            </a:pPr>
            <a:r>
              <a:rPr lang="el-GR" sz="2800" dirty="0"/>
              <a:t>9 ενδιάμεσα ερωτηματολόγια</a:t>
            </a:r>
          </a:p>
          <a:p>
            <a:pPr marL="342900" indent="-342900">
              <a:buFont typeface="Arial" panose="020B0604020202020204" pitchFamily="34" charset="0"/>
              <a:buChar char="•"/>
            </a:pPr>
            <a:r>
              <a:rPr lang="el-GR" sz="2800" dirty="0"/>
              <a:t>Το τελικό ερωτηματολόγιο </a:t>
            </a:r>
          </a:p>
        </p:txBody>
      </p:sp>
      <p:sp>
        <p:nvSpPr>
          <p:cNvPr id="10" name="Ορθογώνιο: Στρογγύλεμα γωνιών 9">
            <a:extLst>
              <a:ext uri="{FF2B5EF4-FFF2-40B4-BE49-F238E27FC236}">
                <a16:creationId xmlns:a16="http://schemas.microsoft.com/office/drawing/2014/main" id="{5674C256-9E22-4B53-82D5-9209F713251F}"/>
              </a:ext>
            </a:extLst>
          </p:cNvPr>
          <p:cNvSpPr/>
          <p:nvPr/>
        </p:nvSpPr>
        <p:spPr>
          <a:xfrm>
            <a:off x="647564" y="1258292"/>
            <a:ext cx="8244916" cy="4979019"/>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r>
              <a:rPr lang="el-GR" dirty="0">
                <a:latin typeface="Times New Roman" panose="02020603050405020304" pitchFamily="18" charset="0"/>
                <a:cs typeface="Times New Roman" panose="02020603050405020304" pitchFamily="18" charset="0"/>
              </a:rPr>
              <a:t>Τα δεδομένα που συλλέχθηκαν μέσα από τις </a:t>
            </a:r>
            <a:r>
              <a:rPr lang="el-GR" b="1" dirty="0">
                <a:solidFill>
                  <a:srgbClr val="931B1B"/>
                </a:solidFill>
                <a:latin typeface="Times New Roman" panose="02020603050405020304" pitchFamily="18" charset="0"/>
                <a:cs typeface="Times New Roman" panose="02020603050405020304" pitchFamily="18" charset="0"/>
              </a:rPr>
              <a:t>ερωτήσεις κλειστού τύπου</a:t>
            </a:r>
            <a:r>
              <a:rPr lang="el-GR" dirty="0">
                <a:latin typeface="Times New Roman" panose="02020603050405020304" pitchFamily="18" charset="0"/>
                <a:cs typeface="Times New Roman" panose="02020603050405020304" pitchFamily="18" charset="0"/>
              </a:rPr>
              <a:t>, αναλύθηκαν με τη χρήση του PASW (SPSS) 20.0 για Windows, έγινε σύγκριση Μ.Ο με τη βοήθεια του εργαλείου </a:t>
            </a:r>
            <a:r>
              <a:rPr lang="en-US" dirty="0">
                <a:latin typeface="Times New Roman" panose="02020603050405020304" pitchFamily="18" charset="0"/>
                <a:cs typeface="Times New Roman" panose="02020603050405020304" pitchFamily="18" charset="0"/>
              </a:rPr>
              <a:t>t</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test</a:t>
            </a:r>
            <a:r>
              <a:rPr lang="el-GR" dirty="0">
                <a:latin typeface="Times New Roman" panose="02020603050405020304" pitchFamily="18" charset="0"/>
                <a:cs typeface="Times New Roman" panose="02020603050405020304" pitchFamily="18" charset="0"/>
              </a:rPr>
              <a:t> και το επίπεδο στατιστικής σημαντικότητας ορίστηκε στο p&lt;0,05. </a:t>
            </a:r>
          </a:p>
          <a:p>
            <a:r>
              <a:rPr lang="el-GR" dirty="0">
                <a:latin typeface="Times New Roman" panose="02020603050405020304" pitchFamily="18" charset="0"/>
                <a:cs typeface="Times New Roman" panose="02020603050405020304" pitchFamily="18" charset="0"/>
              </a:rPr>
              <a:t>Από την άλλη τα δεδομένα των ερωτήσεων </a:t>
            </a:r>
            <a:r>
              <a:rPr lang="el-GR" b="1" dirty="0">
                <a:solidFill>
                  <a:srgbClr val="931B1B"/>
                </a:solidFill>
                <a:latin typeface="Times New Roman" panose="02020603050405020304" pitchFamily="18" charset="0"/>
                <a:cs typeface="Times New Roman" panose="02020603050405020304" pitchFamily="18" charset="0"/>
              </a:rPr>
              <a:t>ανοικτού τύπου </a:t>
            </a:r>
            <a:r>
              <a:rPr lang="el-GR" dirty="0">
                <a:latin typeface="Times New Roman" panose="02020603050405020304" pitchFamily="18" charset="0"/>
                <a:cs typeface="Times New Roman" panose="02020603050405020304" pitchFamily="18" charset="0"/>
              </a:rPr>
              <a:t>κωδικοποιήθηκαν με τη χρήση του Atla</a:t>
            </a:r>
            <a:r>
              <a:rPr lang="en-US" dirty="0">
                <a:latin typeface="Times New Roman" panose="02020603050405020304" pitchFamily="18" charset="0"/>
                <a:cs typeface="Times New Roman" panose="02020603050405020304" pitchFamily="18" charset="0"/>
              </a:rPr>
              <a:t>s</a:t>
            </a:r>
            <a:r>
              <a:rPr lang="el-GR" dirty="0">
                <a:latin typeface="Times New Roman" panose="02020603050405020304" pitchFamily="18" charset="0"/>
                <a:cs typeface="Times New Roman" panose="02020603050405020304" pitchFamily="18" charset="0"/>
              </a:rPr>
              <a:t>. Ως μονάδα ανάλυσης ορίστηκε η νοηματική περίοδος. Οι απόψεις των επιμορφούμενων κατατάχθηκαν σε 4 άξονες (με κάθε άξονα να περιλαμβάνει ξεχωριστά αντικείμενα- υποάξονες-). </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36764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6" restart="whenNotActive" fill="hold" evtFilter="cancelBubble" nodeType="interactiveSeq">
                <p:stCondLst>
                  <p:cond evt="onClick" delay="0">
                    <p:tgtEl>
                      <p:spTgt spid="5"/>
                    </p:tgtEl>
                  </p:cond>
                </p:stCondLst>
                <p:endSync evt="end" delay="0">
                  <p:rtn val="all"/>
                </p:endSync>
                <p:childTnLst>
                  <p:par>
                    <p:cTn id="17" fill="hold">
                      <p:stCondLst>
                        <p:cond delay="0"/>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21" restart="whenNotActive" fill="hold" evtFilter="cancelBubble" nodeType="interactiveSeq">
                <p:stCondLst>
                  <p:cond evt="onClick" delay="0">
                    <p:tgtEl>
                      <p:spTgt spid="8"/>
                    </p:tgtEl>
                  </p:cond>
                </p:stCondLst>
                <p:endSync evt="end" delay="0">
                  <p:rtn val="all"/>
                </p:endSync>
                <p:childTnLst>
                  <p:par>
                    <p:cTn id="22" fill="hold">
                      <p:stCondLst>
                        <p:cond delay="0"/>
                      </p:stCondLst>
                      <p:childTnLst>
                        <p:par>
                          <p:cTn id="23" fill="hold">
                            <p:stCondLst>
                              <p:cond delay="0"/>
                            </p:stCondLst>
                            <p:childTnLst>
                              <p:par>
                                <p:cTn id="24" presetID="1" presetClass="exit" presetSubtype="0" fill="hold" grpId="1" nodeType="clickEffect">
                                  <p:stCondLst>
                                    <p:cond delay="0"/>
                                  </p:stCondLst>
                                  <p:childTnLst>
                                    <p:set>
                                      <p:cBhvr>
                                        <p:cTn id="25"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26" restart="whenNotActive" fill="hold" evtFilter="cancelBubble" nodeType="interactiveSeq">
                <p:stCondLst>
                  <p:cond evt="onClick" delay="0">
                    <p:tgtEl>
                      <p:spTgt spid="6"/>
                    </p:tgtEl>
                  </p:cond>
                </p:stCondLst>
                <p:endSync evt="end" delay="0">
                  <p:rtn val="all"/>
                </p:endSync>
                <p:childTnLst>
                  <p:par>
                    <p:cTn id="27" fill="hold">
                      <p:stCondLst>
                        <p:cond delay="0"/>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nextCondLst>
                <p:cond evt="onClick" delay="0">
                  <p:tgtEl>
                    <p:spTgt spid="6"/>
                  </p:tgtEl>
                </p:cond>
              </p:nextCondLst>
            </p:seq>
            <p:seq concurrent="1" nextAc="seek">
              <p:cTn id="31" restart="whenNotActive" fill="hold" evtFilter="cancelBubble" nodeType="interactiveSeq">
                <p:stCondLst>
                  <p:cond evt="onClick" delay="0">
                    <p:tgtEl>
                      <p:spTgt spid="9"/>
                    </p:tgtEl>
                  </p:cond>
                </p:stCondLst>
                <p:endSync evt="end" delay="0">
                  <p:rtn val="all"/>
                </p:endSync>
                <p:childTnLst>
                  <p:par>
                    <p:cTn id="32" fill="hold">
                      <p:stCondLst>
                        <p:cond delay="0"/>
                      </p:stCondLst>
                      <p:childTnLst>
                        <p:par>
                          <p:cTn id="33" fill="hold">
                            <p:stCondLst>
                              <p:cond delay="0"/>
                            </p:stCondLst>
                            <p:childTnLst>
                              <p:par>
                                <p:cTn id="34" presetID="1" presetClass="exit" presetSubtype="0" fill="hold" grpId="1" nodeType="clickEffect">
                                  <p:stCondLst>
                                    <p:cond delay="0"/>
                                  </p:stCondLst>
                                  <p:childTnLst>
                                    <p:set>
                                      <p:cBhvr>
                                        <p:cTn id="35"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36" restart="whenNotActive" fill="hold" evtFilter="cancelBubble" nodeType="interactiveSeq">
                <p:stCondLst>
                  <p:cond evt="onClick" delay="0">
                    <p:tgtEl>
                      <p:spTgt spid="7"/>
                    </p:tgtEl>
                  </p:cond>
                </p:stCondLst>
                <p:endSync evt="end" delay="0">
                  <p:rtn val="all"/>
                </p:endSync>
                <p:childTnLst>
                  <p:par>
                    <p:cTn id="37" fill="hold">
                      <p:stCondLst>
                        <p:cond delay="0"/>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childTnLst>
                                </p:cTn>
                              </p:par>
                            </p:childTnLst>
                          </p:cTn>
                        </p:par>
                      </p:childTnLst>
                    </p:cTn>
                  </p:par>
                </p:childTnLst>
              </p:cTn>
              <p:nextCondLst>
                <p:cond evt="onClick" delay="0">
                  <p:tgtEl>
                    <p:spTgt spid="7"/>
                  </p:tgtEl>
                </p:cond>
              </p:nextCondLst>
            </p:seq>
            <p:seq concurrent="1" nextAc="seek">
              <p:cTn id="41" restart="whenNotActive" fill="hold" evtFilter="cancelBubble" nodeType="interactiveSeq">
                <p:stCondLst>
                  <p:cond evt="onClick" delay="0">
                    <p:tgtEl>
                      <p:spTgt spid="10"/>
                    </p:tgtEl>
                  </p:cond>
                </p:stCondLst>
                <p:endSync evt="end" delay="0">
                  <p:rtn val="all"/>
                </p:endSync>
                <p:childTnLst>
                  <p:par>
                    <p:cTn id="42" fill="hold">
                      <p:stCondLst>
                        <p:cond delay="0"/>
                      </p:stCondLst>
                      <p:childTnLst>
                        <p:par>
                          <p:cTn id="43" fill="hold">
                            <p:stCondLst>
                              <p:cond delay="0"/>
                            </p:stCondLst>
                            <p:childTnLst>
                              <p:par>
                                <p:cTn id="44" presetID="1" presetClass="exit" presetSubtype="0" fill="hold" grpId="1" nodeType="clickEffect">
                                  <p:stCondLst>
                                    <p:cond delay="0"/>
                                  </p:stCondLst>
                                  <p:childTnLst>
                                    <p:set>
                                      <p:cBhvr>
                                        <p:cTn id="45"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childTnLst>
        </p:cTn>
      </p:par>
    </p:tnLst>
    <p:bldLst>
      <p:bldP spid="5" grpId="0" animBg="1"/>
      <p:bldP spid="6" grpId="0" animBg="1"/>
      <p:bldP spid="7" grpId="0" animBg="1"/>
      <p:bldP spid="8" grpId="0" animBg="1"/>
      <p:bldP spid="8" grpId="1" animBg="1"/>
      <p:bldP spid="9" grpId="0" animBg="1"/>
      <p:bldP spid="9" grpId="1" animBg="1"/>
      <p:bldP spid="10" grpId="0" animBg="1"/>
      <p:bldP spid="10"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47664" y="596010"/>
            <a:ext cx="7776864" cy="576064"/>
          </a:xfrm>
        </p:spPr>
        <p:txBody>
          <a:bodyPr>
            <a:noAutofit/>
          </a:bodyPr>
          <a:lstStyle/>
          <a:p>
            <a:r>
              <a:rPr lang="el-GR" sz="3600" dirty="0">
                <a:latin typeface="Times New Roman" panose="02020603050405020304" pitchFamily="18" charset="0"/>
                <a:cs typeface="Times New Roman" panose="02020603050405020304" pitchFamily="18" charset="0"/>
              </a:rPr>
              <a:t>Αποτελέσματα - Κύρια ευρήματα</a:t>
            </a:r>
            <a:r>
              <a:rPr lang="en-US" sz="3600" dirty="0">
                <a:latin typeface="Times New Roman" panose="02020603050405020304" pitchFamily="18" charset="0"/>
                <a:cs typeface="Times New Roman" panose="02020603050405020304" pitchFamily="18" charset="0"/>
              </a:rPr>
              <a:t> 1/</a:t>
            </a:r>
            <a:r>
              <a:rPr lang="el-GR" sz="3600" dirty="0">
                <a:latin typeface="Times New Roman" panose="02020603050405020304" pitchFamily="18" charset="0"/>
                <a:cs typeface="Times New Roman" panose="02020603050405020304" pitchFamily="18" charset="0"/>
              </a:rPr>
              <a:t>7</a:t>
            </a:r>
            <a:endParaRPr lang="el-GR" sz="4000" b="1" dirty="0">
              <a:latin typeface="Times New Roman" panose="02020603050405020304" pitchFamily="18" charset="0"/>
              <a:cs typeface="Times New Roman" panose="02020603050405020304" pitchFamily="18" charset="0"/>
            </a:endParaRPr>
          </a:p>
        </p:txBody>
      </p:sp>
      <p:sp>
        <p:nvSpPr>
          <p:cNvPr id="4" name="Ορθογώνιο: Στρογγύλεμα γωνιών 3">
            <a:extLst>
              <a:ext uri="{FF2B5EF4-FFF2-40B4-BE49-F238E27FC236}">
                <a16:creationId xmlns:a16="http://schemas.microsoft.com/office/drawing/2014/main" id="{F286C6D1-3C82-498E-848E-0A1A86B2F386}"/>
              </a:ext>
            </a:extLst>
          </p:cNvPr>
          <p:cNvSpPr/>
          <p:nvPr/>
        </p:nvSpPr>
        <p:spPr>
          <a:xfrm>
            <a:off x="683568" y="1900775"/>
            <a:ext cx="3888432"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b="1" u="sng" dirty="0">
                <a:solidFill>
                  <a:schemeClr val="tx1"/>
                </a:solidFill>
                <a:latin typeface="Times New Roman" panose="02020603050405020304" pitchFamily="18" charset="0"/>
                <a:cs typeface="Times New Roman" panose="02020603050405020304" pitchFamily="18" charset="0"/>
              </a:rPr>
              <a:t>1ο ερευνητικό ερώτημα</a:t>
            </a:r>
          </a:p>
        </p:txBody>
      </p:sp>
      <p:sp>
        <p:nvSpPr>
          <p:cNvPr id="5" name="Ορθογώνιο: Στρογγύλεμα γωνιών 4">
            <a:extLst>
              <a:ext uri="{FF2B5EF4-FFF2-40B4-BE49-F238E27FC236}">
                <a16:creationId xmlns:a16="http://schemas.microsoft.com/office/drawing/2014/main" id="{7545A0FF-52F5-4F03-8822-B9B86B941F15}"/>
              </a:ext>
            </a:extLst>
          </p:cNvPr>
          <p:cNvSpPr/>
          <p:nvPr/>
        </p:nvSpPr>
        <p:spPr>
          <a:xfrm>
            <a:off x="3131840" y="3240337"/>
            <a:ext cx="3888432"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50000"/>
              </a:lnSpc>
              <a:spcAft>
                <a:spcPts val="600"/>
              </a:spcAft>
            </a:pPr>
            <a:r>
              <a:rPr lang="el-GR" sz="2800" b="1" u="sng" dirty="0">
                <a:solidFill>
                  <a:schemeClr val="tx1"/>
                </a:solidFill>
                <a:latin typeface="Times New Roman" panose="02020603050405020304" pitchFamily="18" charset="0"/>
                <a:cs typeface="Times New Roman" panose="02020603050405020304" pitchFamily="18" charset="0"/>
              </a:rPr>
              <a:t>2</a:t>
            </a:r>
            <a:r>
              <a:rPr lang="en-US" sz="2800" b="1" u="sng" dirty="0">
                <a:solidFill>
                  <a:schemeClr val="tx1"/>
                </a:solidFill>
                <a:latin typeface="Times New Roman" panose="02020603050405020304" pitchFamily="18" charset="0"/>
                <a:cs typeface="Times New Roman" panose="02020603050405020304" pitchFamily="18" charset="0"/>
              </a:rPr>
              <a:t>o</a:t>
            </a:r>
            <a:r>
              <a:rPr lang="el-GR" sz="2800" b="1" u="sng" dirty="0">
                <a:solidFill>
                  <a:schemeClr val="tx1"/>
                </a:solidFill>
                <a:latin typeface="Times New Roman" panose="02020603050405020304" pitchFamily="18" charset="0"/>
                <a:cs typeface="Times New Roman" panose="02020603050405020304" pitchFamily="18" charset="0"/>
              </a:rPr>
              <a:t> ερευνητικό ερώτημα</a:t>
            </a:r>
            <a:endParaRPr lang="en-US" sz="2800" b="1" u="sng" dirty="0">
              <a:solidFill>
                <a:schemeClr val="tx1"/>
              </a:solidFill>
              <a:latin typeface="Times New Roman" panose="02020603050405020304" pitchFamily="18" charset="0"/>
              <a:cs typeface="Times New Roman" panose="02020603050405020304" pitchFamily="18" charset="0"/>
            </a:endParaRPr>
          </a:p>
        </p:txBody>
      </p:sp>
      <p:sp>
        <p:nvSpPr>
          <p:cNvPr id="6" name="Ορθογώνιο: Στρογγύλεμα γωνιών 5">
            <a:extLst>
              <a:ext uri="{FF2B5EF4-FFF2-40B4-BE49-F238E27FC236}">
                <a16:creationId xmlns:a16="http://schemas.microsoft.com/office/drawing/2014/main" id="{8CAE6D71-4518-44E5-ACB5-642A90695B33}"/>
              </a:ext>
            </a:extLst>
          </p:cNvPr>
          <p:cNvSpPr/>
          <p:nvPr/>
        </p:nvSpPr>
        <p:spPr>
          <a:xfrm>
            <a:off x="4932040" y="4456134"/>
            <a:ext cx="3888432"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50000"/>
              </a:lnSpc>
              <a:spcAft>
                <a:spcPts val="600"/>
              </a:spcAft>
            </a:pPr>
            <a:r>
              <a:rPr lang="en-US" sz="2800" b="1" u="sng" dirty="0">
                <a:solidFill>
                  <a:schemeClr val="tx1"/>
                </a:solidFill>
                <a:latin typeface="Times New Roman" panose="02020603050405020304" pitchFamily="18" charset="0"/>
                <a:cs typeface="Times New Roman" panose="02020603050405020304" pitchFamily="18" charset="0"/>
              </a:rPr>
              <a:t>3o</a:t>
            </a:r>
            <a:r>
              <a:rPr lang="el-GR" sz="2800" b="1" u="sng" dirty="0">
                <a:solidFill>
                  <a:schemeClr val="tx1"/>
                </a:solidFill>
                <a:latin typeface="Times New Roman" panose="02020603050405020304" pitchFamily="18" charset="0"/>
                <a:cs typeface="Times New Roman" panose="02020603050405020304" pitchFamily="18" charset="0"/>
              </a:rPr>
              <a:t> ερευνητικό ερώτημα</a:t>
            </a:r>
            <a:endParaRPr lang="en-US" sz="2800" b="1" u="sng" dirty="0">
              <a:solidFill>
                <a:schemeClr val="tx1"/>
              </a:solidFill>
              <a:latin typeface="Times New Roman" panose="02020603050405020304" pitchFamily="18" charset="0"/>
              <a:cs typeface="Times New Roman" panose="02020603050405020304" pitchFamily="18" charset="0"/>
            </a:endParaRPr>
          </a:p>
        </p:txBody>
      </p:sp>
      <p:sp>
        <p:nvSpPr>
          <p:cNvPr id="7" name="Ορθογώνιο: Στρογγύλεμα γωνιών 6">
            <a:extLst>
              <a:ext uri="{FF2B5EF4-FFF2-40B4-BE49-F238E27FC236}">
                <a16:creationId xmlns:a16="http://schemas.microsoft.com/office/drawing/2014/main" id="{E38BAC06-4935-4540-9CF0-3F737F2479E3}"/>
              </a:ext>
            </a:extLst>
          </p:cNvPr>
          <p:cNvSpPr/>
          <p:nvPr/>
        </p:nvSpPr>
        <p:spPr>
          <a:xfrm>
            <a:off x="683568" y="4196877"/>
            <a:ext cx="8215788" cy="2221913"/>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nSpc>
                <a:spcPct val="150000"/>
              </a:lnSpc>
              <a:spcAft>
                <a:spcPts val="600"/>
              </a:spcAft>
            </a:pPr>
            <a:r>
              <a:rPr lang="en-US" dirty="0">
                <a:ea typeface="Times New Roman" panose="02020603050405020304" pitchFamily="18" charset="0"/>
                <a:cs typeface="Times New Roman" panose="02020603050405020304" pitchFamily="18" charset="0"/>
              </a:rPr>
              <a:t>T</a:t>
            </a:r>
            <a:r>
              <a:rPr lang="el-GR" dirty="0">
                <a:ea typeface="Times New Roman" panose="02020603050405020304" pitchFamily="18" charset="0"/>
                <a:cs typeface="Times New Roman" panose="02020603050405020304" pitchFamily="18" charset="0"/>
              </a:rPr>
              <a:t>α αποτελέσματα έδειξαν ότι οι αρχικές απόψεις των επιμορφούμενων </a:t>
            </a:r>
            <a:r>
              <a:rPr lang="el-GR" b="1" dirty="0">
                <a:solidFill>
                  <a:srgbClr val="931B1B"/>
                </a:solidFill>
                <a:ea typeface="Times New Roman" panose="02020603050405020304" pitchFamily="18" charset="0"/>
                <a:cs typeface="Times New Roman" panose="02020603050405020304" pitchFamily="18" charset="0"/>
              </a:rPr>
              <a:t>επηρεάστηκαν από τη συμμετοχή τους στην επιμόρφωση </a:t>
            </a:r>
            <a:r>
              <a:rPr lang="el-GR" dirty="0">
                <a:ea typeface="Times New Roman" panose="02020603050405020304" pitchFamily="18" charset="0"/>
                <a:cs typeface="Times New Roman" panose="02020603050405020304" pitchFamily="18" charset="0"/>
              </a:rPr>
              <a:t>(</a:t>
            </a:r>
            <a:r>
              <a:rPr lang="en-US" dirty="0">
                <a:ea typeface="Times New Roman" panose="02020603050405020304" pitchFamily="18" charset="0"/>
                <a:cs typeface="Times New Roman" panose="02020603050405020304" pitchFamily="18" charset="0"/>
              </a:rPr>
              <a:t>p</a:t>
            </a:r>
            <a:r>
              <a:rPr lang="el-GR" dirty="0">
                <a:ea typeface="Times New Roman" panose="02020603050405020304" pitchFamily="18" charset="0"/>
                <a:cs typeface="Times New Roman" panose="02020603050405020304" pitchFamily="18" charset="0"/>
              </a:rPr>
              <a:t>&lt;0,05), </a:t>
            </a:r>
            <a:r>
              <a:rPr lang="el-GR" b="1" dirty="0">
                <a:solidFill>
                  <a:srgbClr val="931B1B"/>
                </a:solidFill>
                <a:ea typeface="Times New Roman" panose="02020603050405020304" pitchFamily="18" charset="0"/>
                <a:cs typeface="Times New Roman" panose="02020603050405020304" pitchFamily="18" charset="0"/>
              </a:rPr>
              <a:t>ενισχύοντας θετικά </a:t>
            </a:r>
            <a:r>
              <a:rPr lang="el-GR" dirty="0">
                <a:ea typeface="Times New Roman" panose="02020603050405020304" pitchFamily="18" charset="0"/>
                <a:cs typeface="Times New Roman" panose="02020603050405020304" pitchFamily="18" charset="0"/>
              </a:rPr>
              <a:t>τη δήλωσή τους ότι η Ε.Π. μπορεί να βελτιώσει τη μαθησιακή εμπειρία.</a:t>
            </a:r>
            <a:endParaRPr lang="el-GR"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Ορθογώνιο: Στρογγύλεμα γωνιών 7">
            <a:extLst>
              <a:ext uri="{FF2B5EF4-FFF2-40B4-BE49-F238E27FC236}">
                <a16:creationId xmlns:a16="http://schemas.microsoft.com/office/drawing/2014/main" id="{0B84024B-7881-42F4-BAFF-DF228BC97266}"/>
              </a:ext>
            </a:extLst>
          </p:cNvPr>
          <p:cNvSpPr/>
          <p:nvPr/>
        </p:nvSpPr>
        <p:spPr>
          <a:xfrm>
            <a:off x="611560" y="2785768"/>
            <a:ext cx="7848872" cy="2631331"/>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just"/>
            <a:r>
              <a:rPr lang="en-US" dirty="0">
                <a:ea typeface="Times New Roman" panose="02020603050405020304" pitchFamily="18" charset="0"/>
                <a:cs typeface="Times New Roman" panose="02020603050405020304" pitchFamily="18" charset="0"/>
              </a:rPr>
              <a:t>T</a:t>
            </a:r>
            <a:r>
              <a:rPr lang="el-GR" dirty="0">
                <a:ea typeface="Times New Roman" panose="02020603050405020304" pitchFamily="18" charset="0"/>
                <a:cs typeface="Times New Roman" panose="02020603050405020304" pitchFamily="18" charset="0"/>
              </a:rPr>
              <a:t>α αποτελέσματα έδειξαν ότι οι αρχικές απόψεις των επιμορφούμενων </a:t>
            </a:r>
            <a:r>
              <a:rPr lang="el-GR" b="1" dirty="0">
                <a:solidFill>
                  <a:srgbClr val="931B1B"/>
                </a:solidFill>
                <a:ea typeface="Times New Roman" panose="02020603050405020304" pitchFamily="18" charset="0"/>
                <a:cs typeface="Times New Roman" panose="02020603050405020304" pitchFamily="18" charset="0"/>
              </a:rPr>
              <a:t>επηρεάστηκαν από τη συμμετοχή τους στην επιμόρφωση </a:t>
            </a:r>
            <a:r>
              <a:rPr lang="el-GR" dirty="0">
                <a:ea typeface="Times New Roman" panose="02020603050405020304" pitchFamily="18" charset="0"/>
                <a:cs typeface="Times New Roman" panose="02020603050405020304" pitchFamily="18" charset="0"/>
              </a:rPr>
              <a:t>(</a:t>
            </a:r>
            <a:r>
              <a:rPr lang="en-US" dirty="0">
                <a:ea typeface="Times New Roman" panose="02020603050405020304" pitchFamily="18" charset="0"/>
                <a:cs typeface="Times New Roman" panose="02020603050405020304" pitchFamily="18" charset="0"/>
              </a:rPr>
              <a:t>p</a:t>
            </a:r>
            <a:r>
              <a:rPr lang="el-GR" dirty="0">
                <a:ea typeface="Times New Roman" panose="02020603050405020304" pitchFamily="18" charset="0"/>
                <a:cs typeface="Times New Roman" panose="02020603050405020304" pitchFamily="18" charset="0"/>
              </a:rPr>
              <a:t>&lt;0,05), </a:t>
            </a:r>
            <a:r>
              <a:rPr lang="el-GR" b="1" dirty="0">
                <a:solidFill>
                  <a:srgbClr val="931B1B"/>
                </a:solidFill>
                <a:ea typeface="Times New Roman" panose="02020603050405020304" pitchFamily="18" charset="0"/>
                <a:cs typeface="Times New Roman" panose="02020603050405020304" pitchFamily="18" charset="0"/>
              </a:rPr>
              <a:t>ενισχύοντας θετικά </a:t>
            </a:r>
            <a:r>
              <a:rPr lang="el-GR" dirty="0">
                <a:ea typeface="Times New Roman" panose="02020603050405020304" pitchFamily="18" charset="0"/>
                <a:cs typeface="Times New Roman" panose="02020603050405020304" pitchFamily="18" charset="0"/>
              </a:rPr>
              <a:t>τη δήλωσή τους ότι η εξ αποστάσεως επιμόρφωση μπορεί να καλύψει σε πολύ μεγάλο βαθμό τις επιμορφωτικές ανάγκες</a:t>
            </a:r>
            <a:r>
              <a:rPr lang="en-US" dirty="0">
                <a:ea typeface="Times New Roman" panose="02020603050405020304" pitchFamily="18" charset="0"/>
                <a:cs typeface="Times New Roman" panose="02020603050405020304" pitchFamily="18" charset="0"/>
              </a:rPr>
              <a:t> </a:t>
            </a:r>
            <a:r>
              <a:rPr lang="el-GR" dirty="0">
                <a:ea typeface="Times New Roman" panose="02020603050405020304" pitchFamily="18" charset="0"/>
                <a:cs typeface="Times New Roman" panose="02020603050405020304" pitchFamily="18" charset="0"/>
              </a:rPr>
              <a:t>ενός εκπαιδευτικού. </a:t>
            </a:r>
          </a:p>
        </p:txBody>
      </p:sp>
    </p:spTree>
    <p:extLst>
      <p:ext uri="{BB962C8B-B14F-4D97-AF65-F5344CB8AC3E}">
        <p14:creationId xmlns:p14="http://schemas.microsoft.com/office/powerpoint/2010/main" val="38350959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6" restart="whenNotActive" fill="hold" evtFilter="cancelBubble" nodeType="interactiveSeq">
                <p:stCondLst>
                  <p:cond evt="onClick" delay="0">
                    <p:tgtEl>
                      <p:spTgt spid="5"/>
                    </p:tgtEl>
                  </p:cond>
                </p:stCondLst>
                <p:endSync evt="end" delay="0">
                  <p:rtn val="all"/>
                </p:endSync>
                <p:childTnLst>
                  <p:par>
                    <p:cTn id="17" fill="hold">
                      <p:stCondLst>
                        <p:cond delay="0"/>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21" restart="whenNotActive" fill="hold" evtFilter="cancelBubble" nodeType="interactiveSeq">
                <p:stCondLst>
                  <p:cond evt="onClick" delay="0">
                    <p:tgtEl>
                      <p:spTgt spid="7"/>
                    </p:tgtEl>
                  </p:cond>
                </p:stCondLst>
                <p:endSync evt="end" delay="0">
                  <p:rtn val="all"/>
                </p:endSync>
                <p:childTnLst>
                  <p:par>
                    <p:cTn id="22" fill="hold">
                      <p:stCondLst>
                        <p:cond delay="0"/>
                      </p:stCondLst>
                      <p:childTnLst>
                        <p:par>
                          <p:cTn id="23" fill="hold">
                            <p:stCondLst>
                              <p:cond delay="0"/>
                            </p:stCondLst>
                            <p:childTnLst>
                              <p:par>
                                <p:cTn id="24" presetID="1" presetClass="exit" presetSubtype="0" fill="hold" grpId="1" nodeType="clickEffect">
                                  <p:stCondLst>
                                    <p:cond delay="0"/>
                                  </p:stCondLst>
                                  <p:childTnLst>
                                    <p:set>
                                      <p:cBhvr>
                                        <p:cTn id="25"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26" restart="whenNotActive" fill="hold" evtFilter="cancelBubble" nodeType="interactiveSeq">
                <p:stCondLst>
                  <p:cond evt="onClick" delay="0">
                    <p:tgtEl>
                      <p:spTgt spid="4"/>
                    </p:tgtEl>
                  </p:cond>
                </p:stCondLst>
                <p:endSync evt="end" delay="0">
                  <p:rtn val="all"/>
                </p:endSync>
                <p:childTnLst>
                  <p:par>
                    <p:cTn id="27" fill="hold">
                      <p:stCondLst>
                        <p:cond delay="0"/>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childTnLst>
              </p:cTn>
              <p:nextCondLst>
                <p:cond evt="onClick" delay="0">
                  <p:tgtEl>
                    <p:spTgt spid="4"/>
                  </p:tgtEl>
                </p:cond>
              </p:nextCondLst>
            </p:seq>
            <p:seq concurrent="1" nextAc="seek">
              <p:cTn id="31" restart="whenNotActive" fill="hold" evtFilter="cancelBubble" nodeType="interactiveSeq">
                <p:stCondLst>
                  <p:cond evt="onClick" delay="0">
                    <p:tgtEl>
                      <p:spTgt spid="8"/>
                    </p:tgtEl>
                  </p:cond>
                </p:stCondLst>
                <p:endSync evt="end" delay="0">
                  <p:rtn val="all"/>
                </p:endSync>
                <p:childTnLst>
                  <p:par>
                    <p:cTn id="32" fill="hold">
                      <p:stCondLst>
                        <p:cond delay="0"/>
                      </p:stCondLst>
                      <p:childTnLst>
                        <p:par>
                          <p:cTn id="33" fill="hold">
                            <p:stCondLst>
                              <p:cond delay="0"/>
                            </p:stCondLst>
                            <p:childTnLst>
                              <p:par>
                                <p:cTn id="34" presetID="1" presetClass="exit" presetSubtype="0" fill="hold" grpId="1" nodeType="clickEffect">
                                  <p:stCondLst>
                                    <p:cond delay="0"/>
                                  </p:stCondLst>
                                  <p:childTnLst>
                                    <p:set>
                                      <p:cBhvr>
                                        <p:cTn id="35"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childTnLst>
        </p:cTn>
      </p:par>
    </p:tnLst>
    <p:bldLst>
      <p:bldP spid="4" grpId="0" animBg="1"/>
      <p:bldP spid="5" grpId="0" animBg="1"/>
      <p:bldP spid="6" grpId="0" animBg="1"/>
      <p:bldP spid="7" grpId="0" animBg="1"/>
      <p:bldP spid="7" grpId="1" animBg="1"/>
      <p:bldP spid="8" grpId="0" animBg="1"/>
      <p:bldP spid="8"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47664" y="596010"/>
            <a:ext cx="7776864" cy="576064"/>
          </a:xfrm>
        </p:spPr>
        <p:txBody>
          <a:bodyPr>
            <a:noAutofit/>
          </a:bodyPr>
          <a:lstStyle/>
          <a:p>
            <a:r>
              <a:rPr lang="el-GR" sz="3600" dirty="0">
                <a:latin typeface="Times New Roman" panose="02020603050405020304" pitchFamily="18" charset="0"/>
                <a:cs typeface="Times New Roman" panose="02020603050405020304" pitchFamily="18" charset="0"/>
              </a:rPr>
              <a:t>Αποτελέσματα - Κύρια ευρήματα</a:t>
            </a:r>
            <a:r>
              <a:rPr lang="en-US" sz="3600" dirty="0">
                <a:latin typeface="Times New Roman" panose="02020603050405020304" pitchFamily="18" charset="0"/>
                <a:cs typeface="Times New Roman" panose="02020603050405020304" pitchFamily="18" charset="0"/>
              </a:rPr>
              <a:t> 2/</a:t>
            </a:r>
            <a:r>
              <a:rPr lang="el-GR" sz="3600" dirty="0">
                <a:latin typeface="Times New Roman" panose="02020603050405020304" pitchFamily="18" charset="0"/>
                <a:cs typeface="Times New Roman" panose="02020603050405020304" pitchFamily="18" charset="0"/>
              </a:rPr>
              <a:t>7</a:t>
            </a:r>
            <a:endParaRPr lang="el-GR" sz="4000" b="1" dirty="0">
              <a:latin typeface="Times New Roman" panose="02020603050405020304" pitchFamily="18" charset="0"/>
              <a:cs typeface="Times New Roman" panose="02020603050405020304" pitchFamily="18" charset="0"/>
            </a:endParaRPr>
          </a:p>
        </p:txBody>
      </p:sp>
      <p:sp>
        <p:nvSpPr>
          <p:cNvPr id="4" name="Ορθογώνιο: Στρογγύλεμα γωνιών 3">
            <a:extLst>
              <a:ext uri="{FF2B5EF4-FFF2-40B4-BE49-F238E27FC236}">
                <a16:creationId xmlns:a16="http://schemas.microsoft.com/office/drawing/2014/main" id="{60A08C3D-B019-4636-9DE9-8F0C9D5BCBE2}"/>
              </a:ext>
            </a:extLst>
          </p:cNvPr>
          <p:cNvSpPr/>
          <p:nvPr/>
        </p:nvSpPr>
        <p:spPr>
          <a:xfrm>
            <a:off x="884316" y="2439543"/>
            <a:ext cx="4680520"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b="1" u="sng" dirty="0">
                <a:solidFill>
                  <a:schemeClr val="tx1"/>
                </a:solidFill>
                <a:latin typeface="Times New Roman" panose="02020603050405020304" pitchFamily="18" charset="0"/>
                <a:cs typeface="Times New Roman" panose="02020603050405020304" pitchFamily="18" charset="0"/>
              </a:rPr>
              <a:t>Ενδιάμεσα ερωτηματολόγια</a:t>
            </a:r>
          </a:p>
        </p:txBody>
      </p:sp>
      <p:sp>
        <p:nvSpPr>
          <p:cNvPr id="5" name="Ορθογώνιο: Στρογγύλεμα γωνιών 4">
            <a:extLst>
              <a:ext uri="{FF2B5EF4-FFF2-40B4-BE49-F238E27FC236}">
                <a16:creationId xmlns:a16="http://schemas.microsoft.com/office/drawing/2014/main" id="{2831222F-12E7-4214-B0D0-14A876DB9951}"/>
              </a:ext>
            </a:extLst>
          </p:cNvPr>
          <p:cNvSpPr/>
          <p:nvPr/>
        </p:nvSpPr>
        <p:spPr>
          <a:xfrm>
            <a:off x="890415" y="4364135"/>
            <a:ext cx="3888432"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b="1" u="sng" dirty="0">
                <a:solidFill>
                  <a:schemeClr val="tx1"/>
                </a:solidFill>
                <a:latin typeface="Times New Roman" panose="02020603050405020304" pitchFamily="18" charset="0"/>
                <a:cs typeface="Times New Roman" panose="02020603050405020304" pitchFamily="18" charset="0"/>
              </a:rPr>
              <a:t>Τελικό ερωτηματολόγιο</a:t>
            </a:r>
          </a:p>
        </p:txBody>
      </p:sp>
      <p:sp>
        <p:nvSpPr>
          <p:cNvPr id="6" name="Ορθογώνιο: Στρογγύλεμα γωνιών 5">
            <a:extLst>
              <a:ext uri="{FF2B5EF4-FFF2-40B4-BE49-F238E27FC236}">
                <a16:creationId xmlns:a16="http://schemas.microsoft.com/office/drawing/2014/main" id="{B848AF5F-7A26-4CEE-8C39-581ECB8F587D}"/>
              </a:ext>
            </a:extLst>
          </p:cNvPr>
          <p:cNvSpPr/>
          <p:nvPr/>
        </p:nvSpPr>
        <p:spPr>
          <a:xfrm>
            <a:off x="603075" y="2179453"/>
            <a:ext cx="7848872" cy="4082537"/>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r>
              <a:rPr lang="el-GR" dirty="0"/>
              <a:t>Το </a:t>
            </a:r>
            <a:r>
              <a:rPr lang="el-GR" b="1" dirty="0">
                <a:solidFill>
                  <a:srgbClr val="931B1B"/>
                </a:solidFill>
              </a:rPr>
              <a:t>ενδιαφέρον</a:t>
            </a:r>
            <a:r>
              <a:rPr lang="el-GR" dirty="0"/>
              <a:t> των επιμορφούμενων διατηρήθηκε σε υψηλά επίπεδα καθ’ όλη τη διάρκεια της επιμόρφωσης, οι </a:t>
            </a:r>
            <a:r>
              <a:rPr lang="el-GR" b="1" dirty="0">
                <a:solidFill>
                  <a:srgbClr val="931B1B"/>
                </a:solidFill>
              </a:rPr>
              <a:t>δραστηριότητες</a:t>
            </a:r>
            <a:r>
              <a:rPr lang="el-GR" dirty="0"/>
              <a:t> υπήρξαν πολύ βοηθητικές στην κατανόηση του διδακτικού αντικειμένου, καθώς και τα </a:t>
            </a:r>
            <a:r>
              <a:rPr lang="el-GR" b="1" dirty="0">
                <a:solidFill>
                  <a:srgbClr val="931B1B"/>
                </a:solidFill>
              </a:rPr>
              <a:t>βίντεο-παρουσιάσεις </a:t>
            </a:r>
            <a:r>
              <a:rPr lang="el-GR" dirty="0"/>
              <a:t>υπήρξαν πολύ καθοδηγητικά, μιας και ήταν επεξηγηματικά και βοηθούσαν στην επίλυση τυχόν αποριών. </a:t>
            </a:r>
            <a:r>
              <a:rPr lang="el-GR" b="1" dirty="0">
                <a:solidFill>
                  <a:srgbClr val="931B1B"/>
                </a:solidFill>
              </a:rPr>
              <a:t>Προβλήματα</a:t>
            </a:r>
            <a:r>
              <a:rPr lang="el-GR" dirty="0"/>
              <a:t>  που σημειώθηκαν από τους επιμορφούμενους ήταν κυρίως τεχνικής φύσεως, ενώ </a:t>
            </a:r>
            <a:r>
              <a:rPr lang="el-GR" b="1" dirty="0">
                <a:solidFill>
                  <a:srgbClr val="931B1B"/>
                </a:solidFill>
              </a:rPr>
              <a:t>πρότειναν</a:t>
            </a:r>
            <a:r>
              <a:rPr lang="el-GR" dirty="0"/>
              <a:t> την ύπαρξη εκφώνησης σε όλα τα βίντεο και την παρουσίαση εφαρμογών πέραν από το </a:t>
            </a:r>
            <a:r>
              <a:rPr lang="en-US" dirty="0"/>
              <a:t>quiver.</a:t>
            </a:r>
            <a:endParaRPr lang="el-GR" dirty="0"/>
          </a:p>
        </p:txBody>
      </p:sp>
      <p:sp>
        <p:nvSpPr>
          <p:cNvPr id="7" name="Ορθογώνιο: Στρογγύλεμα γωνιών 6">
            <a:extLst>
              <a:ext uri="{FF2B5EF4-FFF2-40B4-BE49-F238E27FC236}">
                <a16:creationId xmlns:a16="http://schemas.microsoft.com/office/drawing/2014/main" id="{47D6523C-D3B8-4FB1-BE18-E40FDB9AED0A}"/>
              </a:ext>
            </a:extLst>
          </p:cNvPr>
          <p:cNvSpPr/>
          <p:nvPr/>
        </p:nvSpPr>
        <p:spPr>
          <a:xfrm>
            <a:off x="620375" y="3502668"/>
            <a:ext cx="8316944" cy="2798773"/>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r>
              <a:rPr lang="el-GR" dirty="0"/>
              <a:t>Τα αποτελέσματα της τελικής αξιολόγησης ήταν στην πλειοψηφία τους πολύ θετικά με τις απαντήσεις σε όλες τις ποσοτικές ερωτήσεις να βρίσκονται </a:t>
            </a:r>
            <a:r>
              <a:rPr lang="el-GR" b="1" dirty="0">
                <a:solidFill>
                  <a:srgbClr val="931B1B"/>
                </a:solidFill>
              </a:rPr>
              <a:t>ανάμεσα</a:t>
            </a:r>
            <a:r>
              <a:rPr lang="el-GR" dirty="0"/>
              <a:t> στο </a:t>
            </a:r>
            <a:r>
              <a:rPr lang="el-GR" b="1" dirty="0">
                <a:solidFill>
                  <a:srgbClr val="931B1B"/>
                </a:solidFill>
              </a:rPr>
              <a:t>πολύ και στο πάρα πολύ</a:t>
            </a:r>
            <a:r>
              <a:rPr lang="el-GR" dirty="0"/>
              <a:t> και τις απαντήσεις στις διχοτομικές ερωτήσεις να είναι πάντοτε </a:t>
            </a:r>
            <a:r>
              <a:rPr lang="el-GR" b="1" dirty="0">
                <a:solidFill>
                  <a:srgbClr val="931B1B"/>
                </a:solidFill>
              </a:rPr>
              <a:t>100% θετικές</a:t>
            </a:r>
            <a:r>
              <a:rPr lang="el-GR" dirty="0"/>
              <a:t>. </a:t>
            </a:r>
          </a:p>
        </p:txBody>
      </p:sp>
    </p:spTree>
    <p:extLst>
      <p:ext uri="{BB962C8B-B14F-4D97-AF65-F5344CB8AC3E}">
        <p14:creationId xmlns:p14="http://schemas.microsoft.com/office/powerpoint/2010/main" val="23512332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2" restart="whenNotActive" fill="hold" evtFilter="cancelBubble" nodeType="interactiveSeq">
                <p:stCondLst>
                  <p:cond evt="onClick" delay="0">
                    <p:tgtEl>
                      <p:spTgt spid="4"/>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4"/>
                  </p:tgtEl>
                </p:cond>
              </p:nextCondLst>
            </p:seq>
            <p:seq concurrent="1" nextAc="seek">
              <p:cTn id="17" restart="whenNotActive" fill="hold" evtFilter="cancelBubble" nodeType="interactiveSeq">
                <p:stCondLst>
                  <p:cond evt="onClick" delay="0">
                    <p:tgtEl>
                      <p:spTgt spid="6"/>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1" nodeType="clickEffect">
                                  <p:stCondLst>
                                    <p:cond delay="0"/>
                                  </p:stCondLst>
                                  <p:childTnLst>
                                    <p:set>
                                      <p:cBhvr>
                                        <p:cTn id="21" dur="1" fill="hold">
                                          <p:stCondLst>
                                            <p:cond delay="0"/>
                                          </p:stCondLst>
                                        </p:cTn>
                                        <p:tgtEl>
                                          <p:spTgt spid="6"/>
                                        </p:tgtEl>
                                        <p:attrNameLst>
                                          <p:attrName>style.visibility</p:attrName>
                                        </p:attrNameLst>
                                      </p:cBhvr>
                                      <p:to>
                                        <p:strVal val="hidden"/>
                                      </p:to>
                                    </p:set>
                                  </p:childTnLst>
                                </p:cTn>
                              </p:par>
                            </p:childTnLst>
                          </p:cTn>
                        </p:par>
                      </p:childTnLst>
                    </p:cTn>
                  </p:par>
                </p:childTnLst>
              </p:cTn>
              <p:nextCondLst>
                <p:cond evt="onClick" delay="0">
                  <p:tgtEl>
                    <p:spTgt spid="6"/>
                  </p:tgtEl>
                </p:cond>
              </p:nextCondLst>
            </p:seq>
            <p:seq concurrent="1" nextAc="seek">
              <p:cTn id="22" restart="whenNotActive" fill="hold" evtFilter="cancelBubble" nodeType="interactiveSeq">
                <p:stCondLst>
                  <p:cond evt="onClick" delay="0">
                    <p:tgtEl>
                      <p:spTgt spid="5"/>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27" restart="whenNotActive" fill="hold" evtFilter="cancelBubble" nodeType="interactiveSeq">
                <p:stCondLst>
                  <p:cond evt="onClick" delay="0">
                    <p:tgtEl>
                      <p:spTgt spid="7"/>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1" nodeType="clickEffect">
                                  <p:stCondLst>
                                    <p:cond delay="0"/>
                                  </p:stCondLst>
                                  <p:childTnLst>
                                    <p:set>
                                      <p:cBhvr>
                                        <p:cTn id="3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childTnLst>
        </p:cTn>
      </p:par>
    </p:tnLst>
    <p:bldLst>
      <p:bldP spid="4" grpId="0" animBg="1"/>
      <p:bldP spid="5" grpId="0" animBg="1"/>
      <p:bldP spid="6" grpId="0" animBg="1"/>
      <p:bldP spid="6" grpId="1" animBg="1"/>
      <p:bldP spid="7" grpId="0" animBg="1"/>
      <p:bldP spid="7"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47664" y="596010"/>
            <a:ext cx="7776864" cy="576064"/>
          </a:xfrm>
        </p:spPr>
        <p:txBody>
          <a:bodyPr>
            <a:noAutofit/>
          </a:bodyPr>
          <a:lstStyle/>
          <a:p>
            <a:r>
              <a:rPr lang="el-GR" sz="3600" dirty="0">
                <a:latin typeface="Times New Roman" panose="02020603050405020304" pitchFamily="18" charset="0"/>
                <a:cs typeface="Times New Roman" panose="02020603050405020304" pitchFamily="18" charset="0"/>
              </a:rPr>
              <a:t>Αποτελέσματα - Κύρια ευρήματα</a:t>
            </a:r>
            <a:r>
              <a:rPr lang="en-US" sz="3600" dirty="0">
                <a:latin typeface="Times New Roman" panose="02020603050405020304" pitchFamily="18" charset="0"/>
                <a:cs typeface="Times New Roman" panose="02020603050405020304" pitchFamily="18" charset="0"/>
              </a:rPr>
              <a:t> 3/</a:t>
            </a:r>
            <a:r>
              <a:rPr lang="el-GR" sz="3600" dirty="0">
                <a:latin typeface="Times New Roman" panose="02020603050405020304" pitchFamily="18" charset="0"/>
                <a:cs typeface="Times New Roman" panose="02020603050405020304" pitchFamily="18" charset="0"/>
              </a:rPr>
              <a:t>7</a:t>
            </a:r>
            <a:endParaRPr lang="el-GR" sz="4000" b="1" dirty="0">
              <a:latin typeface="Times New Roman" panose="02020603050405020304" pitchFamily="18" charset="0"/>
              <a:cs typeface="Times New Roman" panose="02020603050405020304" pitchFamily="18" charset="0"/>
            </a:endParaRPr>
          </a:p>
        </p:txBody>
      </p:sp>
      <p:sp>
        <p:nvSpPr>
          <p:cNvPr id="4" name="Ορθογώνιο 3">
            <a:extLst>
              <a:ext uri="{FF2B5EF4-FFF2-40B4-BE49-F238E27FC236}">
                <a16:creationId xmlns:a16="http://schemas.microsoft.com/office/drawing/2014/main" id="{BDDC4B4C-5898-400E-8D5B-2C71D2FB4133}"/>
              </a:ext>
            </a:extLst>
          </p:cNvPr>
          <p:cNvSpPr/>
          <p:nvPr/>
        </p:nvSpPr>
        <p:spPr>
          <a:xfrm>
            <a:off x="467544" y="1737675"/>
            <a:ext cx="8496944" cy="4524315"/>
          </a:xfrm>
          <a:prstGeom prst="rect">
            <a:avLst/>
          </a:prstGeom>
        </p:spPr>
        <p:txBody>
          <a:bodyPr wrap="square">
            <a:spAutoFit/>
          </a:bodyPr>
          <a:lstStyle/>
          <a:p>
            <a:r>
              <a:rPr lang="el-GR" dirty="0"/>
              <a:t>Πιο συγκεκριμένα:</a:t>
            </a:r>
          </a:p>
          <a:p>
            <a:pPr marL="342900" indent="-342900">
              <a:buFont typeface="Arial" panose="020B0604020202020204" pitchFamily="34" charset="0"/>
              <a:buChar char="•"/>
            </a:pPr>
            <a:r>
              <a:rPr lang="el-GR" dirty="0"/>
              <a:t>Υπήρχαν </a:t>
            </a:r>
            <a:r>
              <a:rPr lang="el-GR" b="1" dirty="0"/>
              <a:t>σαφώς διατυπωμένοι στόχοι και προσδοκώμενα μαθησιακά αποτελέσματα</a:t>
            </a:r>
            <a:r>
              <a:rPr lang="el-GR" dirty="0"/>
              <a:t> σε κάθε διδακτική ενότητα.</a:t>
            </a:r>
          </a:p>
          <a:p>
            <a:pPr marL="342900" indent="-342900">
              <a:buFont typeface="Arial" panose="020B0604020202020204" pitchFamily="34" charset="0"/>
              <a:buChar char="•"/>
            </a:pPr>
            <a:r>
              <a:rPr lang="el-GR" dirty="0"/>
              <a:t>Υπήρχαν </a:t>
            </a:r>
            <a:r>
              <a:rPr lang="el-GR" b="1" dirty="0"/>
              <a:t>επαρκείς ασκήσεις αυτοαξιολόγησης , δραστηριότητες και προτάσεις για περαιτέρω μελέτη</a:t>
            </a:r>
            <a:r>
              <a:rPr lang="el-GR" dirty="0"/>
              <a:t>.</a:t>
            </a:r>
          </a:p>
          <a:p>
            <a:pPr marL="342900" indent="-342900">
              <a:buFont typeface="Arial" panose="020B0604020202020204" pitchFamily="34" charset="0"/>
              <a:buChar char="•"/>
            </a:pPr>
            <a:r>
              <a:rPr lang="el-GR" b="1" dirty="0"/>
              <a:t>Ο οδηγός μελέτης ήταν βοηθητικός και παρείχε στους επιμορφούμενους συμβουλές για τον τρόπο μελέτης του ΕΥ.</a:t>
            </a:r>
          </a:p>
          <a:p>
            <a:pPr marL="342900" indent="-342900">
              <a:buFont typeface="Arial" panose="020B0604020202020204" pitchFamily="34" charset="0"/>
              <a:buChar char="•"/>
            </a:pPr>
            <a:r>
              <a:rPr lang="el-GR" dirty="0"/>
              <a:t>Προαγόταν η σημαντική για τη μάθηση, </a:t>
            </a:r>
            <a:r>
              <a:rPr lang="el-GR" b="1" dirty="0"/>
              <a:t>αλληλεπίδραση του εκπαιδευόμενου με το ΕΥ.</a:t>
            </a:r>
          </a:p>
          <a:p>
            <a:pPr marL="342900" indent="-342900">
              <a:buFont typeface="Arial" panose="020B0604020202020204" pitchFamily="34" charset="0"/>
              <a:buChar char="•"/>
            </a:pPr>
            <a:r>
              <a:rPr lang="el-GR" dirty="0"/>
              <a:t>Η </a:t>
            </a:r>
            <a:r>
              <a:rPr lang="el-GR" b="1" dirty="0"/>
              <a:t>ύλη</a:t>
            </a:r>
            <a:r>
              <a:rPr lang="el-GR" dirty="0"/>
              <a:t> ήταν </a:t>
            </a:r>
            <a:r>
              <a:rPr lang="el-GR" b="1" dirty="0"/>
              <a:t>επαρκώς</a:t>
            </a:r>
            <a:r>
              <a:rPr lang="el-GR" dirty="0"/>
              <a:t> </a:t>
            </a:r>
            <a:r>
              <a:rPr lang="el-GR" b="1" dirty="0"/>
              <a:t>κατετμημένη</a:t>
            </a:r>
            <a:r>
              <a:rPr lang="el-GR" dirty="0"/>
              <a:t> σε μικρές σε έκταση ενότητες και υποενότητες.</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41181832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47664" y="596010"/>
            <a:ext cx="7776864" cy="576064"/>
          </a:xfrm>
        </p:spPr>
        <p:txBody>
          <a:bodyPr>
            <a:noAutofit/>
          </a:bodyPr>
          <a:lstStyle/>
          <a:p>
            <a:r>
              <a:rPr lang="el-GR" sz="3600" dirty="0">
                <a:latin typeface="Times New Roman" panose="02020603050405020304" pitchFamily="18" charset="0"/>
                <a:cs typeface="Times New Roman" panose="02020603050405020304" pitchFamily="18" charset="0"/>
              </a:rPr>
              <a:t>Αποτελέσματα - Κύρια ευρήματα</a:t>
            </a:r>
            <a:r>
              <a:rPr lang="en-US" sz="3600" dirty="0">
                <a:latin typeface="Times New Roman" panose="02020603050405020304" pitchFamily="18" charset="0"/>
                <a:cs typeface="Times New Roman" panose="02020603050405020304" pitchFamily="18" charset="0"/>
              </a:rPr>
              <a:t> 4/</a:t>
            </a:r>
            <a:r>
              <a:rPr lang="el-GR" sz="3600" dirty="0">
                <a:latin typeface="Times New Roman" panose="02020603050405020304" pitchFamily="18" charset="0"/>
                <a:cs typeface="Times New Roman" panose="02020603050405020304" pitchFamily="18" charset="0"/>
              </a:rPr>
              <a:t>7</a:t>
            </a:r>
            <a:endParaRPr lang="el-GR" sz="4000" b="1" dirty="0">
              <a:latin typeface="Times New Roman" panose="02020603050405020304" pitchFamily="18" charset="0"/>
              <a:cs typeface="Times New Roman" panose="02020603050405020304" pitchFamily="18" charset="0"/>
            </a:endParaRPr>
          </a:p>
        </p:txBody>
      </p:sp>
      <p:sp>
        <p:nvSpPr>
          <p:cNvPr id="4" name="Ορθογώνιο 3">
            <a:extLst>
              <a:ext uri="{FF2B5EF4-FFF2-40B4-BE49-F238E27FC236}">
                <a16:creationId xmlns:a16="http://schemas.microsoft.com/office/drawing/2014/main" id="{BDDC4B4C-5898-400E-8D5B-2C71D2FB4133}"/>
              </a:ext>
            </a:extLst>
          </p:cNvPr>
          <p:cNvSpPr/>
          <p:nvPr/>
        </p:nvSpPr>
        <p:spPr>
          <a:xfrm>
            <a:off x="467544" y="1737675"/>
            <a:ext cx="8496944" cy="4524315"/>
          </a:xfrm>
          <a:prstGeom prst="rect">
            <a:avLst/>
          </a:prstGeom>
        </p:spPr>
        <p:txBody>
          <a:bodyPr wrap="square">
            <a:spAutoFit/>
          </a:bodyPr>
          <a:lstStyle/>
          <a:p>
            <a:pPr marL="342900" lvl="0" indent="-342900">
              <a:buFont typeface="Arial" panose="020B0604020202020204" pitchFamily="34" charset="0"/>
              <a:buChar char="•"/>
            </a:pPr>
            <a:r>
              <a:rPr lang="el-GR" dirty="0"/>
              <a:t>Η </a:t>
            </a:r>
            <a:r>
              <a:rPr lang="el-GR" b="1" dirty="0"/>
              <a:t>διατύπωση</a:t>
            </a:r>
            <a:r>
              <a:rPr lang="el-GR" dirty="0"/>
              <a:t> των κειμένων, αλλά και της εκφοράς των βίντεο ήταν </a:t>
            </a:r>
            <a:r>
              <a:rPr lang="el-GR" b="1" dirty="0"/>
              <a:t>απλή κατανοητή, με φιλικό ύφος.</a:t>
            </a:r>
          </a:p>
          <a:p>
            <a:pPr marL="342900" lvl="0" indent="-342900">
              <a:buFont typeface="Arial" panose="020B0604020202020204" pitchFamily="34" charset="0"/>
              <a:buChar char="•"/>
            </a:pPr>
            <a:r>
              <a:rPr lang="el-GR" b="1" dirty="0"/>
              <a:t>Επεξηγούνταν και τονίζονταν δύσκολα σημεία και έννοιες</a:t>
            </a:r>
            <a:r>
              <a:rPr lang="el-GR" dirty="0"/>
              <a:t> μέσα από </a:t>
            </a:r>
            <a:r>
              <a:rPr lang="el-GR" b="1" dirty="0"/>
              <a:t>πλαίσια</a:t>
            </a:r>
            <a:r>
              <a:rPr lang="el-GR" dirty="0"/>
              <a:t> και με τη χρήση </a:t>
            </a:r>
            <a:r>
              <a:rPr lang="el-GR" b="1" dirty="0"/>
              <a:t>έντονης γραφής</a:t>
            </a:r>
            <a:r>
              <a:rPr lang="el-GR" dirty="0"/>
              <a:t>.</a:t>
            </a:r>
          </a:p>
          <a:p>
            <a:pPr marL="342900" lvl="0" indent="-342900">
              <a:buFont typeface="Arial" panose="020B0604020202020204" pitchFamily="34" charset="0"/>
              <a:buChar char="•"/>
            </a:pPr>
            <a:r>
              <a:rPr lang="el-GR" b="1" dirty="0"/>
              <a:t>Διατυπώνονταν οι δυσκολίες </a:t>
            </a:r>
            <a:r>
              <a:rPr lang="el-GR" dirty="0"/>
              <a:t>που ενδεχομένως θα συναντούσαν οι επιμορφούμενοι </a:t>
            </a:r>
            <a:r>
              <a:rPr lang="el-GR" b="1" dirty="0"/>
              <a:t>στη μελέτη</a:t>
            </a:r>
            <a:r>
              <a:rPr lang="el-GR" dirty="0"/>
              <a:t> τους αλλά και στην </a:t>
            </a:r>
            <a:r>
              <a:rPr lang="el-GR" b="1" dirty="0"/>
              <a:t>πρακτική εφαρμογή</a:t>
            </a:r>
            <a:r>
              <a:rPr lang="el-GR" dirty="0"/>
              <a:t>.</a:t>
            </a:r>
          </a:p>
          <a:p>
            <a:pPr marL="342900" lvl="0" indent="-342900">
              <a:buFont typeface="Arial" panose="020B0604020202020204" pitchFamily="34" charset="0"/>
              <a:buChar char="•"/>
            </a:pPr>
            <a:r>
              <a:rPr lang="el-GR" b="1" dirty="0"/>
              <a:t>Εμψύχωνε</a:t>
            </a:r>
            <a:r>
              <a:rPr lang="el-GR" dirty="0"/>
              <a:t> και </a:t>
            </a:r>
            <a:r>
              <a:rPr lang="el-GR" b="1" dirty="0"/>
              <a:t>ενθάρρυνε</a:t>
            </a:r>
            <a:r>
              <a:rPr lang="el-GR" dirty="0"/>
              <a:t> τον επιμορφούμενο να συνεχίσει τη μελέτη του.</a:t>
            </a:r>
          </a:p>
          <a:p>
            <a:pPr marL="342900" lvl="0" indent="-342900">
              <a:buFont typeface="Arial" panose="020B0604020202020204" pitchFamily="34" charset="0"/>
              <a:buChar char="•"/>
            </a:pPr>
            <a:r>
              <a:rPr lang="el-GR" b="1" dirty="0"/>
              <a:t>Στερούνταν νοηματικών αντιφάσεων</a:t>
            </a:r>
            <a:r>
              <a:rPr lang="el-GR" dirty="0"/>
              <a:t>.</a:t>
            </a:r>
          </a:p>
          <a:p>
            <a:pPr marL="342900" indent="-342900">
              <a:buFont typeface="Arial" panose="020B0604020202020204" pitchFamily="34" charset="0"/>
              <a:buChar char="•"/>
            </a:pPr>
            <a:r>
              <a:rPr lang="el-GR" dirty="0"/>
              <a:t>Λειτούργησε με βάση τη </a:t>
            </a:r>
            <a:r>
              <a:rPr lang="el-GR" b="1" dirty="0"/>
              <a:t>διαθεματικότητα</a:t>
            </a:r>
            <a:r>
              <a:rPr lang="el-GR" dirty="0"/>
              <a:t>.</a:t>
            </a:r>
          </a:p>
          <a:p>
            <a:endParaRPr lang="en-US" dirty="0"/>
          </a:p>
        </p:txBody>
      </p:sp>
    </p:spTree>
    <p:extLst>
      <p:ext uri="{BB962C8B-B14F-4D97-AF65-F5344CB8AC3E}">
        <p14:creationId xmlns:p14="http://schemas.microsoft.com/office/powerpoint/2010/main" val="15613212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47664" y="596010"/>
            <a:ext cx="7776864" cy="576064"/>
          </a:xfrm>
        </p:spPr>
        <p:txBody>
          <a:bodyPr>
            <a:noAutofit/>
          </a:bodyPr>
          <a:lstStyle/>
          <a:p>
            <a:r>
              <a:rPr lang="el-GR" sz="3600" dirty="0">
                <a:latin typeface="Times New Roman" panose="02020603050405020304" pitchFamily="18" charset="0"/>
                <a:cs typeface="Times New Roman" panose="02020603050405020304" pitchFamily="18" charset="0"/>
              </a:rPr>
              <a:t>Αποτελέσματα - Κύρια ευρήματα</a:t>
            </a:r>
            <a:r>
              <a:rPr lang="en-US" sz="3600" dirty="0">
                <a:latin typeface="Times New Roman" panose="02020603050405020304" pitchFamily="18" charset="0"/>
                <a:cs typeface="Times New Roman" panose="02020603050405020304" pitchFamily="18" charset="0"/>
              </a:rPr>
              <a:t> 5/</a:t>
            </a:r>
            <a:r>
              <a:rPr lang="el-GR" sz="3600" dirty="0">
                <a:latin typeface="Times New Roman" panose="02020603050405020304" pitchFamily="18" charset="0"/>
                <a:cs typeface="Times New Roman" panose="02020603050405020304" pitchFamily="18" charset="0"/>
              </a:rPr>
              <a:t>7</a:t>
            </a:r>
            <a:endParaRPr lang="el-GR" sz="4000" b="1" dirty="0">
              <a:latin typeface="Times New Roman" panose="02020603050405020304" pitchFamily="18" charset="0"/>
              <a:cs typeface="Times New Roman" panose="02020603050405020304" pitchFamily="18" charset="0"/>
            </a:endParaRPr>
          </a:p>
        </p:txBody>
      </p:sp>
      <p:sp>
        <p:nvSpPr>
          <p:cNvPr id="4" name="Ορθογώνιο 3">
            <a:extLst>
              <a:ext uri="{FF2B5EF4-FFF2-40B4-BE49-F238E27FC236}">
                <a16:creationId xmlns:a16="http://schemas.microsoft.com/office/drawing/2014/main" id="{BDDC4B4C-5898-400E-8D5B-2C71D2FB4133}"/>
              </a:ext>
            </a:extLst>
          </p:cNvPr>
          <p:cNvSpPr/>
          <p:nvPr/>
        </p:nvSpPr>
        <p:spPr>
          <a:xfrm>
            <a:off x="539552" y="1988840"/>
            <a:ext cx="8496944" cy="3785652"/>
          </a:xfrm>
          <a:prstGeom prst="rect">
            <a:avLst/>
          </a:prstGeom>
        </p:spPr>
        <p:txBody>
          <a:bodyPr wrap="square">
            <a:spAutoFit/>
          </a:bodyPr>
          <a:lstStyle/>
          <a:p>
            <a:pPr marL="342900" lvl="0" indent="-342900">
              <a:buFont typeface="Arial" panose="020B0604020202020204" pitchFamily="34" charset="0"/>
              <a:buChar char="•"/>
            </a:pPr>
            <a:r>
              <a:rPr lang="el-GR" b="1" dirty="0"/>
              <a:t>Συνέδεε τις διδακτικές ενότητες μεταξύ τους, </a:t>
            </a:r>
            <a:r>
              <a:rPr lang="el-GR" dirty="0"/>
              <a:t>παρέχοντας εύκολη </a:t>
            </a:r>
            <a:r>
              <a:rPr lang="el-GR" b="1" dirty="0"/>
              <a:t>πρόσβαση</a:t>
            </a:r>
            <a:r>
              <a:rPr lang="el-GR" dirty="0"/>
              <a:t> των επιμορφούμενων σε </a:t>
            </a:r>
            <a:r>
              <a:rPr lang="el-GR" b="1" dirty="0"/>
              <a:t>προηγούμενες</a:t>
            </a:r>
            <a:r>
              <a:rPr lang="el-GR" dirty="0"/>
              <a:t> </a:t>
            </a:r>
            <a:r>
              <a:rPr lang="el-GR" b="1" dirty="0"/>
              <a:t>γνώσεις</a:t>
            </a:r>
            <a:r>
              <a:rPr lang="el-GR" dirty="0"/>
              <a:t>.</a:t>
            </a:r>
          </a:p>
          <a:p>
            <a:pPr marL="342900" indent="-342900">
              <a:buFont typeface="Arial" panose="020B0604020202020204" pitchFamily="34" charset="0"/>
              <a:buChar char="•"/>
            </a:pPr>
            <a:r>
              <a:rPr lang="el-GR" dirty="0"/>
              <a:t>Διέθετε </a:t>
            </a:r>
            <a:r>
              <a:rPr lang="el-GR" b="1" dirty="0"/>
              <a:t>επιστημονικότητα</a:t>
            </a:r>
            <a:r>
              <a:rPr lang="el-GR" dirty="0"/>
              <a:t> και </a:t>
            </a:r>
            <a:r>
              <a:rPr lang="el-GR" b="1" dirty="0"/>
              <a:t>κάλυψε</a:t>
            </a:r>
            <a:r>
              <a:rPr lang="el-GR" dirty="0"/>
              <a:t> </a:t>
            </a:r>
            <a:r>
              <a:rPr lang="el-GR" b="1" dirty="0"/>
              <a:t>επαρκώς</a:t>
            </a:r>
            <a:r>
              <a:rPr lang="el-GR" dirty="0"/>
              <a:t> και </a:t>
            </a:r>
            <a:r>
              <a:rPr lang="el-GR" b="1" dirty="0"/>
              <a:t>σφαιρικά</a:t>
            </a:r>
            <a:r>
              <a:rPr lang="el-GR" dirty="0"/>
              <a:t> το </a:t>
            </a:r>
            <a:r>
              <a:rPr lang="el-GR" b="1" dirty="0"/>
              <a:t>διδακτικό αντικείμενο</a:t>
            </a:r>
            <a:r>
              <a:rPr lang="el-GR" dirty="0"/>
              <a:t>, παρέχοντας ταυτόχρονα επαρκείς προτάσεις για περαιτέρω μελέτη.</a:t>
            </a:r>
            <a:endParaRPr lang="en-US" dirty="0"/>
          </a:p>
          <a:p>
            <a:pPr marL="342900" indent="-342900">
              <a:buFont typeface="Arial" panose="020B0604020202020204" pitchFamily="34" charset="0"/>
              <a:buChar char="•"/>
            </a:pPr>
            <a:r>
              <a:rPr lang="el-GR" dirty="0"/>
              <a:t>Ήταν </a:t>
            </a:r>
            <a:r>
              <a:rPr lang="el-GR" b="1" dirty="0"/>
              <a:t>αισθητικά</a:t>
            </a:r>
            <a:r>
              <a:rPr lang="el-GR" dirty="0"/>
              <a:t> </a:t>
            </a:r>
            <a:r>
              <a:rPr lang="el-GR" b="1" dirty="0"/>
              <a:t>καλαίσθητο, ευανάγνωστο</a:t>
            </a:r>
            <a:r>
              <a:rPr lang="el-GR" dirty="0"/>
              <a:t> και σε προσέλκυε να το διαβάσεις.</a:t>
            </a:r>
          </a:p>
          <a:p>
            <a:pPr marL="342900" indent="-342900">
              <a:buFont typeface="Arial" panose="020B0604020202020204" pitchFamily="34" charset="0"/>
              <a:buChar char="•"/>
            </a:pPr>
            <a:r>
              <a:rPr lang="el-GR" dirty="0"/>
              <a:t>Χαρακτηριζόταν από </a:t>
            </a:r>
            <a:r>
              <a:rPr lang="el-GR" b="1" dirty="0"/>
              <a:t>ευελιξία</a:t>
            </a:r>
            <a:r>
              <a:rPr lang="el-GR" dirty="0"/>
              <a:t>, όσον αφορά τον </a:t>
            </a:r>
            <a:r>
              <a:rPr lang="el-GR" b="1" dirty="0"/>
              <a:t>τόπο, τον χρόνο και τον ρυθμό</a:t>
            </a:r>
            <a:r>
              <a:rPr lang="el-GR" dirty="0"/>
              <a:t> </a:t>
            </a:r>
            <a:r>
              <a:rPr lang="el-GR" b="1" dirty="0"/>
              <a:t>μελέτης.</a:t>
            </a:r>
            <a:endParaRPr lang="el-GR" dirty="0"/>
          </a:p>
        </p:txBody>
      </p:sp>
    </p:spTree>
    <p:extLst>
      <p:ext uri="{BB962C8B-B14F-4D97-AF65-F5344CB8AC3E}">
        <p14:creationId xmlns:p14="http://schemas.microsoft.com/office/powerpoint/2010/main" val="4875779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latin typeface="Times New Roman" panose="02020603050405020304" pitchFamily="18" charset="0"/>
                <a:cs typeface="Times New Roman" panose="02020603050405020304" pitchFamily="18" charset="0"/>
              </a:rPr>
              <a:t>1. Σκοπός</a:t>
            </a:r>
            <a:endParaRPr lang="el-GR" sz="3600" b="1" dirty="0">
              <a:latin typeface="Times New Roman" panose="02020603050405020304" pitchFamily="18" charset="0"/>
              <a:cs typeface="Times New Roman" panose="02020603050405020304" pitchFamily="18" charset="0"/>
            </a:endParaRPr>
          </a:p>
        </p:txBody>
      </p:sp>
      <p:sp>
        <p:nvSpPr>
          <p:cNvPr id="4" name="9 - Ορθογώνιο"/>
          <p:cNvSpPr/>
          <p:nvPr/>
        </p:nvSpPr>
        <p:spPr>
          <a:xfrm>
            <a:off x="683568" y="2132856"/>
            <a:ext cx="8460432" cy="3046988"/>
          </a:xfrm>
          <a:prstGeom prst="rect">
            <a:avLst/>
          </a:prstGeom>
        </p:spPr>
        <p:txBody>
          <a:bodyPr wrap="square">
            <a:spAutoFit/>
          </a:bodyPr>
          <a:lstStyle/>
          <a:p>
            <a:pPr marL="457200" indent="-457200">
              <a:buFont typeface="Arial" panose="020B0604020202020204" pitchFamily="34" charset="0"/>
              <a:buChar char="•"/>
            </a:pPr>
            <a:r>
              <a:rPr lang="el-GR" sz="3200" dirty="0"/>
              <a:t>Σχεδιασμός και δημιουργία εξ αποστάσεως εκπαιδευτικού υλικού</a:t>
            </a:r>
            <a:br>
              <a:rPr lang="el-GR" sz="3200" dirty="0"/>
            </a:br>
            <a:endParaRPr lang="el-GR" sz="3200" dirty="0"/>
          </a:p>
          <a:p>
            <a:pPr marL="457200" indent="-457200">
              <a:buFont typeface="Arial" panose="020B0604020202020204" pitchFamily="34" charset="0"/>
              <a:buChar char="•"/>
            </a:pPr>
            <a:r>
              <a:rPr lang="el-GR" sz="3200" dirty="0"/>
              <a:t>Υλοποίηση επιμόρφωσης</a:t>
            </a:r>
            <a:br>
              <a:rPr lang="el-GR" sz="3200" dirty="0"/>
            </a:br>
            <a:endParaRPr lang="el-GR" sz="3200" dirty="0"/>
          </a:p>
          <a:p>
            <a:pPr marL="457200" indent="-457200">
              <a:buFont typeface="Arial" panose="020B0604020202020204" pitchFamily="34" charset="0"/>
              <a:buChar char="•"/>
            </a:pPr>
            <a:r>
              <a:rPr lang="el-GR" sz="3200" dirty="0"/>
              <a:t>Αποτίμηση εκπαιδευτικού υλικού</a:t>
            </a:r>
          </a:p>
        </p:txBody>
      </p:sp>
    </p:spTree>
    <p:extLst>
      <p:ext uri="{BB962C8B-B14F-4D97-AF65-F5344CB8AC3E}">
        <p14:creationId xmlns:p14="http://schemas.microsoft.com/office/powerpoint/2010/main" val="6726484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47664" y="596010"/>
            <a:ext cx="7776864" cy="576064"/>
          </a:xfrm>
        </p:spPr>
        <p:txBody>
          <a:bodyPr>
            <a:noAutofit/>
          </a:bodyPr>
          <a:lstStyle/>
          <a:p>
            <a:r>
              <a:rPr lang="el-GR" sz="3600" dirty="0">
                <a:latin typeface="Times New Roman" panose="02020603050405020304" pitchFamily="18" charset="0"/>
                <a:cs typeface="Times New Roman" panose="02020603050405020304" pitchFamily="18" charset="0"/>
              </a:rPr>
              <a:t>Αποτελέσματα - Κύρια ευρήματα</a:t>
            </a:r>
            <a:r>
              <a:rPr lang="en-US" sz="3600" dirty="0">
                <a:latin typeface="Times New Roman" panose="02020603050405020304" pitchFamily="18" charset="0"/>
                <a:cs typeface="Times New Roman" panose="02020603050405020304" pitchFamily="18" charset="0"/>
              </a:rPr>
              <a:t> </a:t>
            </a:r>
            <a:r>
              <a:rPr lang="el-GR" sz="3600" dirty="0">
                <a:latin typeface="Times New Roman" panose="02020603050405020304" pitchFamily="18" charset="0"/>
                <a:cs typeface="Times New Roman" panose="02020603050405020304" pitchFamily="18" charset="0"/>
              </a:rPr>
              <a:t>6</a:t>
            </a:r>
            <a:r>
              <a:rPr lang="en-US" sz="3600" dirty="0">
                <a:latin typeface="Times New Roman" panose="02020603050405020304" pitchFamily="18" charset="0"/>
                <a:cs typeface="Times New Roman" panose="02020603050405020304" pitchFamily="18" charset="0"/>
              </a:rPr>
              <a:t>/</a:t>
            </a:r>
            <a:r>
              <a:rPr lang="el-GR" sz="3600" dirty="0">
                <a:latin typeface="Times New Roman" panose="02020603050405020304" pitchFamily="18" charset="0"/>
                <a:cs typeface="Times New Roman" panose="02020603050405020304" pitchFamily="18" charset="0"/>
              </a:rPr>
              <a:t>7</a:t>
            </a:r>
            <a:endParaRPr lang="el-GR" sz="4000" b="1" dirty="0">
              <a:latin typeface="Times New Roman" panose="02020603050405020304" pitchFamily="18" charset="0"/>
              <a:cs typeface="Times New Roman" panose="02020603050405020304" pitchFamily="18" charset="0"/>
            </a:endParaRPr>
          </a:p>
        </p:txBody>
      </p:sp>
      <p:sp>
        <p:nvSpPr>
          <p:cNvPr id="4" name="Ορθογώνιο 3">
            <a:extLst>
              <a:ext uri="{FF2B5EF4-FFF2-40B4-BE49-F238E27FC236}">
                <a16:creationId xmlns:a16="http://schemas.microsoft.com/office/drawing/2014/main" id="{BDDC4B4C-5898-400E-8D5B-2C71D2FB4133}"/>
              </a:ext>
            </a:extLst>
          </p:cNvPr>
          <p:cNvSpPr/>
          <p:nvPr/>
        </p:nvSpPr>
        <p:spPr>
          <a:xfrm>
            <a:off x="467544" y="2060848"/>
            <a:ext cx="8496944" cy="3046988"/>
          </a:xfrm>
          <a:prstGeom prst="rect">
            <a:avLst/>
          </a:prstGeom>
        </p:spPr>
        <p:txBody>
          <a:bodyPr wrap="square">
            <a:spAutoFit/>
          </a:bodyPr>
          <a:lstStyle/>
          <a:p>
            <a:r>
              <a:rPr lang="el-GR" dirty="0"/>
              <a:t>Όσον αφορά τον </a:t>
            </a:r>
            <a:r>
              <a:rPr lang="el-GR" b="1" dirty="0"/>
              <a:t>υποστηρικτικό ρόλο της επιμορφώτριας </a:t>
            </a:r>
            <a:r>
              <a:rPr lang="el-GR" dirty="0"/>
              <a:t>σύμφωνα με τους επιμορφούμενους ήταν </a:t>
            </a:r>
            <a:r>
              <a:rPr lang="el-GR" b="1" dirty="0"/>
              <a:t>επαρκής</a:t>
            </a:r>
            <a:r>
              <a:rPr lang="el-GR" dirty="0"/>
              <a:t> μιας και </a:t>
            </a:r>
            <a:r>
              <a:rPr lang="el-GR" b="1" dirty="0"/>
              <a:t>έλυσε ικανοποιητικά τις απορίες τους</a:t>
            </a:r>
            <a:r>
              <a:rPr lang="el-GR" dirty="0"/>
              <a:t>, τους </a:t>
            </a:r>
            <a:r>
              <a:rPr lang="el-GR" b="1" dirty="0"/>
              <a:t>αξιολογούσε</a:t>
            </a:r>
            <a:r>
              <a:rPr lang="el-GR" dirty="0"/>
              <a:t> δίνοντάς τους </a:t>
            </a:r>
            <a:r>
              <a:rPr lang="el-GR" b="1" dirty="0"/>
              <a:t>τεκμηριωμένα σχόλια ανατροφοδότησης </a:t>
            </a:r>
            <a:r>
              <a:rPr lang="el-GR" dirty="0"/>
              <a:t>και κάνοντάς τους </a:t>
            </a:r>
            <a:r>
              <a:rPr lang="el-GR" b="1" dirty="0"/>
              <a:t>βοηθητικές παρατηρήσεις</a:t>
            </a:r>
            <a:r>
              <a:rPr lang="el-GR" dirty="0"/>
              <a:t>. </a:t>
            </a:r>
          </a:p>
          <a:p>
            <a:r>
              <a:rPr lang="el-GR" dirty="0"/>
              <a:t>Η </a:t>
            </a:r>
            <a:r>
              <a:rPr lang="el-GR" b="1" dirty="0"/>
              <a:t>επικοινωνία</a:t>
            </a:r>
            <a:r>
              <a:rPr lang="el-GR" dirty="0"/>
              <a:t> τους ήταν </a:t>
            </a:r>
            <a:r>
              <a:rPr lang="el-GR" b="1" dirty="0"/>
              <a:t>άμεση</a:t>
            </a:r>
            <a:r>
              <a:rPr lang="en-US" b="1" dirty="0"/>
              <a:t> </a:t>
            </a:r>
            <a:r>
              <a:rPr lang="el-GR" dirty="0"/>
              <a:t>και είχαν </a:t>
            </a:r>
            <a:r>
              <a:rPr lang="el-GR" b="1" dirty="0"/>
              <a:t>άψογη συνεργασία</a:t>
            </a:r>
            <a:r>
              <a:rPr lang="el-GR" dirty="0"/>
              <a:t>.</a:t>
            </a:r>
          </a:p>
          <a:p>
            <a:pPr marL="342900" lvl="0" indent="-342900">
              <a:buFont typeface="Arial" panose="020B0604020202020204" pitchFamily="34" charset="0"/>
              <a:buChar char="•"/>
            </a:pPr>
            <a:endParaRPr lang="el-GR" dirty="0"/>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9349806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47664" y="596010"/>
            <a:ext cx="7776864" cy="576064"/>
          </a:xfrm>
        </p:spPr>
        <p:txBody>
          <a:bodyPr>
            <a:noAutofit/>
          </a:bodyPr>
          <a:lstStyle/>
          <a:p>
            <a:r>
              <a:rPr lang="el-GR" sz="3600" dirty="0">
                <a:latin typeface="Times New Roman" panose="02020603050405020304" pitchFamily="18" charset="0"/>
                <a:cs typeface="Times New Roman" panose="02020603050405020304" pitchFamily="18" charset="0"/>
              </a:rPr>
              <a:t>Αποτελέσματα - Κύρια ευρήματα</a:t>
            </a:r>
            <a:r>
              <a:rPr lang="en-US" sz="3600" dirty="0">
                <a:latin typeface="Times New Roman" panose="02020603050405020304" pitchFamily="18" charset="0"/>
                <a:cs typeface="Times New Roman" panose="02020603050405020304" pitchFamily="18" charset="0"/>
              </a:rPr>
              <a:t> </a:t>
            </a:r>
            <a:r>
              <a:rPr lang="el-GR" sz="3600" dirty="0">
                <a:latin typeface="Times New Roman" panose="02020603050405020304" pitchFamily="18" charset="0"/>
                <a:cs typeface="Times New Roman" panose="02020603050405020304" pitchFamily="18" charset="0"/>
              </a:rPr>
              <a:t>7</a:t>
            </a:r>
            <a:r>
              <a:rPr lang="en-US" sz="3600" dirty="0">
                <a:latin typeface="Times New Roman" panose="02020603050405020304" pitchFamily="18" charset="0"/>
                <a:cs typeface="Times New Roman" panose="02020603050405020304" pitchFamily="18" charset="0"/>
              </a:rPr>
              <a:t>/</a:t>
            </a:r>
            <a:r>
              <a:rPr lang="el-GR" sz="3600" dirty="0">
                <a:latin typeface="Times New Roman" panose="02020603050405020304" pitchFamily="18" charset="0"/>
                <a:cs typeface="Times New Roman" panose="02020603050405020304" pitchFamily="18" charset="0"/>
              </a:rPr>
              <a:t>7</a:t>
            </a:r>
            <a:endParaRPr lang="el-GR" sz="4000" b="1" dirty="0">
              <a:latin typeface="Times New Roman" panose="02020603050405020304" pitchFamily="18" charset="0"/>
              <a:cs typeface="Times New Roman" panose="02020603050405020304" pitchFamily="18" charset="0"/>
            </a:endParaRPr>
          </a:p>
        </p:txBody>
      </p:sp>
      <p:sp>
        <p:nvSpPr>
          <p:cNvPr id="4" name="Ορθογώνιο 3">
            <a:extLst>
              <a:ext uri="{FF2B5EF4-FFF2-40B4-BE49-F238E27FC236}">
                <a16:creationId xmlns:a16="http://schemas.microsoft.com/office/drawing/2014/main" id="{BDDC4B4C-5898-400E-8D5B-2C71D2FB4133}"/>
              </a:ext>
            </a:extLst>
          </p:cNvPr>
          <p:cNvSpPr/>
          <p:nvPr/>
        </p:nvSpPr>
        <p:spPr>
          <a:xfrm>
            <a:off x="467544" y="2276872"/>
            <a:ext cx="8496944" cy="2677656"/>
          </a:xfrm>
          <a:prstGeom prst="rect">
            <a:avLst/>
          </a:prstGeom>
        </p:spPr>
        <p:txBody>
          <a:bodyPr wrap="square">
            <a:spAutoFit/>
          </a:bodyPr>
          <a:lstStyle/>
          <a:p>
            <a:pPr marL="342900" indent="-342900">
              <a:buFont typeface="Arial" panose="020B0604020202020204" pitchFamily="34" charset="0"/>
              <a:buChar char="•"/>
            </a:pPr>
            <a:r>
              <a:rPr lang="el-GR" dirty="0"/>
              <a:t>Τα </a:t>
            </a:r>
            <a:r>
              <a:rPr lang="el-GR" b="1" dirty="0"/>
              <a:t>προβλήματα</a:t>
            </a:r>
            <a:r>
              <a:rPr lang="el-GR" dirty="0"/>
              <a:t> ήταν κυρίως </a:t>
            </a:r>
            <a:r>
              <a:rPr lang="el-GR" b="1" dirty="0"/>
              <a:t>τεχνικής φύσεως</a:t>
            </a:r>
            <a:r>
              <a:rPr lang="el-GR" dirty="0"/>
              <a:t>. Επιπλέον των τεχνικών προβλημάτων παρατηρήσεις αποτελούν η αργή εκφώνηση των βίντεο σε κάποια σημεία και η </a:t>
            </a:r>
            <a:r>
              <a:rPr lang="el-GR" b="1" dirty="0"/>
              <a:t>πρόταση για την προσθήκη περισσότερων δραστηριοτήτων εμπέδωσης</a:t>
            </a:r>
            <a:r>
              <a:rPr lang="el-GR" dirty="0"/>
              <a:t>, οι οποίες θα ήταν πολύ αποδοτικές και βοηθητικές, αν το σεμινάριο είχε μεγαλύτερη έκταση.</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18773139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47664" y="548680"/>
            <a:ext cx="7776864" cy="576064"/>
          </a:xfrm>
        </p:spPr>
        <p:txBody>
          <a:bodyPr>
            <a:noAutofit/>
          </a:bodyPr>
          <a:lstStyle/>
          <a:p>
            <a:r>
              <a:rPr lang="el-GR" sz="3600" dirty="0">
                <a:latin typeface="Times New Roman" panose="02020603050405020304" pitchFamily="18" charset="0"/>
                <a:cs typeface="Times New Roman" panose="02020603050405020304" pitchFamily="18" charset="0"/>
              </a:rPr>
              <a:t>Συμπεράσματα</a:t>
            </a:r>
            <a:r>
              <a:rPr lang="en-US" sz="3600" dirty="0">
                <a:latin typeface="Times New Roman" panose="02020603050405020304" pitchFamily="18" charset="0"/>
                <a:cs typeface="Times New Roman" panose="02020603050405020304" pitchFamily="18" charset="0"/>
              </a:rPr>
              <a:t> 1/</a:t>
            </a:r>
            <a:r>
              <a:rPr lang="el-GR" sz="3600" dirty="0">
                <a:latin typeface="Times New Roman" panose="02020603050405020304" pitchFamily="18" charset="0"/>
                <a:cs typeface="Times New Roman" panose="02020603050405020304" pitchFamily="18" charset="0"/>
              </a:rPr>
              <a:t>6</a:t>
            </a:r>
            <a:endParaRPr lang="el-GR" sz="4000" b="1" dirty="0">
              <a:latin typeface="Times New Roman" panose="02020603050405020304" pitchFamily="18" charset="0"/>
              <a:cs typeface="Times New Roman" panose="02020603050405020304" pitchFamily="18" charset="0"/>
            </a:endParaRPr>
          </a:p>
        </p:txBody>
      </p:sp>
      <p:sp>
        <p:nvSpPr>
          <p:cNvPr id="5" name="Ορθογώνιο: Στρογγύλεμα γωνιών 4">
            <a:extLst>
              <a:ext uri="{FF2B5EF4-FFF2-40B4-BE49-F238E27FC236}">
                <a16:creationId xmlns:a16="http://schemas.microsoft.com/office/drawing/2014/main" id="{DA19E0D4-4DB5-4BE3-8FC4-161E70E7D7CE}"/>
              </a:ext>
            </a:extLst>
          </p:cNvPr>
          <p:cNvSpPr/>
          <p:nvPr/>
        </p:nvSpPr>
        <p:spPr>
          <a:xfrm>
            <a:off x="683568" y="1900775"/>
            <a:ext cx="3888432"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b="1" u="sng" dirty="0">
                <a:solidFill>
                  <a:schemeClr val="tx1"/>
                </a:solidFill>
                <a:latin typeface="Times New Roman" panose="02020603050405020304" pitchFamily="18" charset="0"/>
                <a:cs typeface="Times New Roman" panose="02020603050405020304" pitchFamily="18" charset="0"/>
              </a:rPr>
              <a:t>1ο ερευνητικό ερώτημα</a:t>
            </a:r>
          </a:p>
        </p:txBody>
      </p:sp>
      <p:sp>
        <p:nvSpPr>
          <p:cNvPr id="6" name="Ορθογώνιο: Στρογγύλεμα γωνιών 5">
            <a:extLst>
              <a:ext uri="{FF2B5EF4-FFF2-40B4-BE49-F238E27FC236}">
                <a16:creationId xmlns:a16="http://schemas.microsoft.com/office/drawing/2014/main" id="{9A9EC513-0C83-4136-864D-176B58AFF92F}"/>
              </a:ext>
            </a:extLst>
          </p:cNvPr>
          <p:cNvSpPr/>
          <p:nvPr/>
        </p:nvSpPr>
        <p:spPr>
          <a:xfrm>
            <a:off x="683568" y="3354051"/>
            <a:ext cx="3888432"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b="1" u="sng" dirty="0">
                <a:solidFill>
                  <a:schemeClr val="tx1"/>
                </a:solidFill>
                <a:latin typeface="Times New Roman" panose="02020603050405020304" pitchFamily="18" charset="0"/>
                <a:cs typeface="Times New Roman" panose="02020603050405020304" pitchFamily="18" charset="0"/>
              </a:rPr>
              <a:t>2ο ερευνητικό ερώτημα</a:t>
            </a:r>
          </a:p>
        </p:txBody>
      </p:sp>
      <p:sp>
        <p:nvSpPr>
          <p:cNvPr id="7" name="Ορθογώνιο: Στρογγύλεμα γωνιών 6">
            <a:extLst>
              <a:ext uri="{FF2B5EF4-FFF2-40B4-BE49-F238E27FC236}">
                <a16:creationId xmlns:a16="http://schemas.microsoft.com/office/drawing/2014/main" id="{E2DFE660-F771-4F4D-9631-64B4F322C25B}"/>
              </a:ext>
            </a:extLst>
          </p:cNvPr>
          <p:cNvSpPr/>
          <p:nvPr/>
        </p:nvSpPr>
        <p:spPr>
          <a:xfrm>
            <a:off x="683568" y="4895734"/>
            <a:ext cx="3888432"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b="1" u="sng" dirty="0">
                <a:solidFill>
                  <a:schemeClr val="tx1"/>
                </a:solidFill>
                <a:latin typeface="Times New Roman" panose="02020603050405020304" pitchFamily="18" charset="0"/>
                <a:cs typeface="Times New Roman" panose="02020603050405020304" pitchFamily="18" charset="0"/>
              </a:rPr>
              <a:t>3ο ερευνητικό ερώτημα</a:t>
            </a:r>
          </a:p>
        </p:txBody>
      </p:sp>
      <p:sp>
        <p:nvSpPr>
          <p:cNvPr id="8" name="Ορθογώνιο: Στρογγύλεμα γωνιών 7">
            <a:extLst>
              <a:ext uri="{FF2B5EF4-FFF2-40B4-BE49-F238E27FC236}">
                <a16:creationId xmlns:a16="http://schemas.microsoft.com/office/drawing/2014/main" id="{A104E99D-8EE8-444D-9A06-2C31000B4AFC}"/>
              </a:ext>
            </a:extLst>
          </p:cNvPr>
          <p:cNvSpPr/>
          <p:nvPr/>
        </p:nvSpPr>
        <p:spPr>
          <a:xfrm>
            <a:off x="591650" y="1196614"/>
            <a:ext cx="7848872" cy="5112705"/>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r>
              <a:rPr lang="el-GR" dirty="0"/>
              <a:t>Όπως αναδείχθηκε από τις απαντήσεις των επιμορφούμενων εκπαιδευτικών, </a:t>
            </a:r>
            <a:r>
              <a:rPr lang="el-GR" b="1" dirty="0">
                <a:solidFill>
                  <a:srgbClr val="931B1B"/>
                </a:solidFill>
              </a:rPr>
              <a:t>η συμμετοχή τους στην επιμόρφωση επηρέασε θετικά την ήδη καταφατική αρχική τους απάντηση, ενισχύοντας ακόμη περισσότερο τη δήλωσή τους ότι η εμπειρία τους με τις εξ αποστάσεως επιμορφώσεις είναι καλή και μπορεί να καλύψει τις επιμορφωτικές ανάγκες ενός εκπαιδευτικού. </a:t>
            </a:r>
          </a:p>
          <a:p>
            <a:r>
              <a:rPr lang="el-GR" dirty="0"/>
              <a:t>Συμπέρασμα </a:t>
            </a:r>
            <a:r>
              <a:rPr lang="el-GR" b="1" dirty="0">
                <a:solidFill>
                  <a:srgbClr val="931B1B"/>
                </a:solidFill>
              </a:rPr>
              <a:t>σύμφωνο</a:t>
            </a:r>
            <a:r>
              <a:rPr lang="el-GR" dirty="0"/>
              <a:t> με τα αποτελέσματα </a:t>
            </a:r>
            <a:r>
              <a:rPr lang="el-GR" b="1" dirty="0">
                <a:solidFill>
                  <a:srgbClr val="931B1B"/>
                </a:solidFill>
              </a:rPr>
              <a:t>άλλων ερευνών</a:t>
            </a:r>
            <a:r>
              <a:rPr lang="el-GR" dirty="0"/>
              <a:t>, στις οποίες αποφαίνεται ότι οι απόψεις και οι στάσεις των συμμετεχόντων είναι θετικές όσων αφορά τις εξ αποστάσεως επιμορφώσεις (Οικονόμου, 2017, </a:t>
            </a:r>
            <a:r>
              <a:rPr lang="el-GR" dirty="0" err="1"/>
              <a:t>Μουζάκης</a:t>
            </a:r>
            <a:r>
              <a:rPr lang="el-GR" dirty="0"/>
              <a:t>, 2009, </a:t>
            </a:r>
            <a:r>
              <a:rPr lang="el-GR" dirty="0" err="1"/>
              <a:t>Θωμάδης</a:t>
            </a:r>
            <a:r>
              <a:rPr lang="el-GR" dirty="0"/>
              <a:t>, 2017)</a:t>
            </a:r>
          </a:p>
        </p:txBody>
      </p:sp>
      <p:sp>
        <p:nvSpPr>
          <p:cNvPr id="9" name="Ορθογώνιο: Στρογγύλεμα γωνιών 8">
            <a:extLst>
              <a:ext uri="{FF2B5EF4-FFF2-40B4-BE49-F238E27FC236}">
                <a16:creationId xmlns:a16="http://schemas.microsoft.com/office/drawing/2014/main" id="{EB7503CC-5D72-4651-AE4E-54E6E6A0988D}"/>
              </a:ext>
            </a:extLst>
          </p:cNvPr>
          <p:cNvSpPr/>
          <p:nvPr/>
        </p:nvSpPr>
        <p:spPr>
          <a:xfrm>
            <a:off x="611560" y="1180524"/>
            <a:ext cx="7848872" cy="5112705"/>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r>
              <a:rPr lang="el-GR" b="1" dirty="0">
                <a:solidFill>
                  <a:srgbClr val="931B1B"/>
                </a:solidFill>
                <a:latin typeface="Times New Roman" panose="02020603050405020304" pitchFamily="18" charset="0"/>
                <a:cs typeface="Times New Roman" panose="02020603050405020304" pitchFamily="18" charset="0"/>
              </a:rPr>
              <a:t>Η συμμετοχή τους στην επιμόρφωση επηρέασε θετικά τις απόψεις των επιμορφούμενων, ενισχύοντας την αρχική θετική τους απάντηση</a:t>
            </a:r>
            <a:r>
              <a:rPr lang="el-GR" dirty="0">
                <a:latin typeface="Times New Roman" panose="02020603050405020304" pitchFamily="18" charset="0"/>
                <a:cs typeface="Times New Roman" panose="02020603050405020304" pitchFamily="18" charset="0"/>
              </a:rPr>
              <a:t>, ότι </a:t>
            </a:r>
            <a:r>
              <a:rPr lang="el-GR" b="1" dirty="0">
                <a:solidFill>
                  <a:srgbClr val="931B1B"/>
                </a:solidFill>
                <a:latin typeface="Times New Roman" panose="02020603050405020304" pitchFamily="18" charset="0"/>
                <a:cs typeface="Times New Roman" panose="02020603050405020304" pitchFamily="18" charset="0"/>
              </a:rPr>
              <a:t>η Ε.Π. μπορεί να βελτιώσει τη μαθησιακή εμπειρία.</a:t>
            </a:r>
          </a:p>
          <a:p>
            <a:r>
              <a:rPr lang="el-GR" dirty="0">
                <a:latin typeface="Times New Roman" panose="02020603050405020304" pitchFamily="18" charset="0"/>
                <a:cs typeface="Times New Roman" panose="02020603050405020304" pitchFamily="18" charset="0"/>
              </a:rPr>
              <a:t>Συμπέρασμα, που ενισχύεται από τα αποτελέσματα εγχώριων, αλλά και διεθνών ερευνών</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τα αποτελέσματα των οποίων έδειξαν ότι στην πλειοψηφία τους οι εκπαιδευτικοί αναφέρουν ότι </a:t>
            </a:r>
            <a:r>
              <a:rPr lang="el-GR" b="1" dirty="0">
                <a:solidFill>
                  <a:srgbClr val="931B1B"/>
                </a:solidFill>
                <a:latin typeface="Times New Roman" panose="02020603050405020304" pitchFamily="18" charset="0"/>
                <a:cs typeface="Times New Roman" panose="02020603050405020304" pitchFamily="18" charset="0"/>
              </a:rPr>
              <a:t>η Ε.Π. μπορεί να ενισχύσει τη διδασκαλία.</a:t>
            </a:r>
            <a:r>
              <a:rPr lang="el-GR" dirty="0">
                <a:latin typeface="Times New Roman" panose="02020603050405020304" pitchFamily="18" charset="0"/>
                <a:cs typeface="Times New Roman" panose="02020603050405020304" pitchFamily="18" charset="0"/>
              </a:rPr>
              <a:t> (Κωνσταντινίδη, 2016, </a:t>
            </a:r>
            <a:r>
              <a:rPr lang="en-US" dirty="0" err="1">
                <a:latin typeface="Times New Roman" panose="02020603050405020304" pitchFamily="18" charset="0"/>
                <a:cs typeface="Times New Roman" panose="02020603050405020304" pitchFamily="18" charset="0"/>
              </a:rPr>
              <a:t>Saltan</a:t>
            </a:r>
            <a:r>
              <a:rPr lang="el-GR" dirty="0">
                <a:latin typeface="Times New Roman" panose="02020603050405020304" pitchFamily="18" charset="0"/>
                <a:cs typeface="Times New Roman" panose="02020603050405020304" pitchFamily="18" charset="0"/>
              </a:rPr>
              <a:t> &amp; </a:t>
            </a:r>
            <a:r>
              <a:rPr lang="en-US" dirty="0">
                <a:latin typeface="Times New Roman" panose="02020603050405020304" pitchFamily="18" charset="0"/>
                <a:cs typeface="Times New Roman" panose="02020603050405020304" pitchFamily="18" charset="0"/>
              </a:rPr>
              <a:t>Arslan</a:t>
            </a:r>
            <a:r>
              <a:rPr lang="el-GR" dirty="0">
                <a:latin typeface="Times New Roman" panose="02020603050405020304" pitchFamily="18" charset="0"/>
                <a:cs typeface="Times New Roman" panose="02020603050405020304" pitchFamily="18" charset="0"/>
              </a:rPr>
              <a:t>, 2017, </a:t>
            </a:r>
            <a:r>
              <a:rPr lang="en-US" dirty="0">
                <a:latin typeface="Times New Roman" panose="02020603050405020304" pitchFamily="18" charset="0"/>
                <a:cs typeface="Times New Roman" panose="02020603050405020304" pitchFamily="18" charset="0"/>
              </a:rPr>
              <a:t>Saidin et al</a:t>
            </a:r>
            <a:r>
              <a:rPr lang="el-GR" dirty="0">
                <a:latin typeface="Times New Roman" panose="02020603050405020304" pitchFamily="18" charset="0"/>
                <a:cs typeface="Times New Roman" panose="02020603050405020304" pitchFamily="18" charset="0"/>
              </a:rPr>
              <a:t>., 2015, </a:t>
            </a:r>
            <a:r>
              <a:rPr lang="en-US" dirty="0">
                <a:latin typeface="Times New Roman" panose="02020603050405020304" pitchFamily="18" charset="0"/>
                <a:cs typeface="Times New Roman" panose="02020603050405020304" pitchFamily="18" charset="0"/>
              </a:rPr>
              <a:t>Chen et al</a:t>
            </a:r>
            <a:r>
              <a:rPr lang="el-GR" dirty="0">
                <a:latin typeface="Times New Roman" panose="02020603050405020304" pitchFamily="18" charset="0"/>
                <a:cs typeface="Times New Roman" panose="02020603050405020304" pitchFamily="18" charset="0"/>
              </a:rPr>
              <a:t>., 2017, </a:t>
            </a:r>
            <a:r>
              <a:rPr lang="en-US" dirty="0">
                <a:latin typeface="Times New Roman" panose="02020603050405020304" pitchFamily="18" charset="0"/>
                <a:cs typeface="Times New Roman" panose="02020603050405020304" pitchFamily="18" charset="0"/>
              </a:rPr>
              <a:t>Tosik et al</a:t>
            </a:r>
            <a:r>
              <a:rPr lang="el-GR" dirty="0">
                <a:latin typeface="Times New Roman" panose="02020603050405020304" pitchFamily="18" charset="0"/>
                <a:cs typeface="Times New Roman" panose="02020603050405020304" pitchFamily="18" charset="0"/>
              </a:rPr>
              <a:t>., 2017)</a:t>
            </a:r>
          </a:p>
        </p:txBody>
      </p:sp>
    </p:spTree>
    <p:extLst>
      <p:ext uri="{BB962C8B-B14F-4D97-AF65-F5344CB8AC3E}">
        <p14:creationId xmlns:p14="http://schemas.microsoft.com/office/powerpoint/2010/main" val="17049836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6" restart="whenNotActive" fill="hold" evtFilter="cancelBubble" nodeType="interactiveSeq">
                <p:stCondLst>
                  <p:cond evt="onClick" delay="0">
                    <p:tgtEl>
                      <p:spTgt spid="5"/>
                    </p:tgtEl>
                  </p:cond>
                </p:stCondLst>
                <p:endSync evt="end" delay="0">
                  <p:rtn val="all"/>
                </p:endSync>
                <p:childTnLst>
                  <p:par>
                    <p:cTn id="17" fill="hold">
                      <p:stCondLst>
                        <p:cond delay="0"/>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21" restart="whenNotActive" fill="hold" evtFilter="cancelBubble" nodeType="interactiveSeq">
                <p:stCondLst>
                  <p:cond evt="onClick" delay="0">
                    <p:tgtEl>
                      <p:spTgt spid="8"/>
                    </p:tgtEl>
                  </p:cond>
                </p:stCondLst>
                <p:endSync evt="end" delay="0">
                  <p:rtn val="all"/>
                </p:endSync>
                <p:childTnLst>
                  <p:par>
                    <p:cTn id="22" fill="hold">
                      <p:stCondLst>
                        <p:cond delay="0"/>
                      </p:stCondLst>
                      <p:childTnLst>
                        <p:par>
                          <p:cTn id="23" fill="hold">
                            <p:stCondLst>
                              <p:cond delay="0"/>
                            </p:stCondLst>
                            <p:childTnLst>
                              <p:par>
                                <p:cTn id="24" presetID="1" presetClass="exit" presetSubtype="0" fill="hold" grpId="1" nodeType="clickEffect">
                                  <p:stCondLst>
                                    <p:cond delay="0"/>
                                  </p:stCondLst>
                                  <p:childTnLst>
                                    <p:set>
                                      <p:cBhvr>
                                        <p:cTn id="25"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26" restart="whenNotActive" fill="hold" evtFilter="cancelBubble" nodeType="interactiveSeq">
                <p:stCondLst>
                  <p:cond evt="onClick" delay="0">
                    <p:tgtEl>
                      <p:spTgt spid="6"/>
                    </p:tgtEl>
                  </p:cond>
                </p:stCondLst>
                <p:endSync evt="end" delay="0">
                  <p:rtn val="all"/>
                </p:endSync>
                <p:childTnLst>
                  <p:par>
                    <p:cTn id="27" fill="hold">
                      <p:stCondLst>
                        <p:cond delay="0"/>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nextCondLst>
                <p:cond evt="onClick" delay="0">
                  <p:tgtEl>
                    <p:spTgt spid="6"/>
                  </p:tgtEl>
                </p:cond>
              </p:nextCondLst>
            </p:seq>
            <p:seq concurrent="1" nextAc="seek">
              <p:cTn id="31" restart="whenNotActive" fill="hold" evtFilter="cancelBubble" nodeType="interactiveSeq">
                <p:stCondLst>
                  <p:cond evt="onClick" delay="0">
                    <p:tgtEl>
                      <p:spTgt spid="9"/>
                    </p:tgtEl>
                  </p:cond>
                </p:stCondLst>
                <p:endSync evt="end" delay="0">
                  <p:rtn val="all"/>
                </p:endSync>
                <p:childTnLst>
                  <p:par>
                    <p:cTn id="32" fill="hold">
                      <p:stCondLst>
                        <p:cond delay="0"/>
                      </p:stCondLst>
                      <p:childTnLst>
                        <p:par>
                          <p:cTn id="33" fill="hold">
                            <p:stCondLst>
                              <p:cond delay="0"/>
                            </p:stCondLst>
                            <p:childTnLst>
                              <p:par>
                                <p:cTn id="34" presetID="1" presetClass="exit" presetSubtype="0" fill="hold" grpId="1" nodeType="clickEffect">
                                  <p:stCondLst>
                                    <p:cond delay="0"/>
                                  </p:stCondLst>
                                  <p:childTnLst>
                                    <p:set>
                                      <p:cBhvr>
                                        <p:cTn id="35"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childTnLst>
        </p:cTn>
      </p:par>
    </p:tnLst>
    <p:bldLst>
      <p:bldP spid="5" grpId="0" animBg="1"/>
      <p:bldP spid="6" grpId="0" animBg="1"/>
      <p:bldP spid="7" grpId="0" animBg="1"/>
      <p:bldP spid="8" grpId="0" animBg="1"/>
      <p:bldP spid="8" grpId="1" animBg="1"/>
      <p:bldP spid="9" grpId="0" animBg="1"/>
      <p:bldP spid="9" grpId="1"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47664" y="548680"/>
            <a:ext cx="7776864" cy="576064"/>
          </a:xfrm>
        </p:spPr>
        <p:txBody>
          <a:bodyPr>
            <a:noAutofit/>
          </a:bodyPr>
          <a:lstStyle/>
          <a:p>
            <a:r>
              <a:rPr lang="el-GR" sz="3600" dirty="0">
                <a:latin typeface="Times New Roman" panose="02020603050405020304" pitchFamily="18" charset="0"/>
                <a:cs typeface="Times New Roman" panose="02020603050405020304" pitchFamily="18" charset="0"/>
              </a:rPr>
              <a:t>Συμπεράσματα</a:t>
            </a:r>
            <a:r>
              <a:rPr lang="en-US" sz="3600" dirty="0">
                <a:latin typeface="Times New Roman" panose="02020603050405020304" pitchFamily="18" charset="0"/>
                <a:cs typeface="Times New Roman" panose="02020603050405020304" pitchFamily="18" charset="0"/>
              </a:rPr>
              <a:t> 2/</a:t>
            </a:r>
            <a:r>
              <a:rPr lang="el-GR" sz="3600" dirty="0">
                <a:latin typeface="Times New Roman" panose="02020603050405020304" pitchFamily="18" charset="0"/>
                <a:cs typeface="Times New Roman" panose="02020603050405020304" pitchFamily="18" charset="0"/>
              </a:rPr>
              <a:t>6</a:t>
            </a:r>
            <a:endParaRPr lang="el-GR" sz="4000" b="1" dirty="0">
              <a:latin typeface="Times New Roman" panose="02020603050405020304" pitchFamily="18" charset="0"/>
              <a:cs typeface="Times New Roman" panose="02020603050405020304" pitchFamily="18" charset="0"/>
            </a:endParaRPr>
          </a:p>
        </p:txBody>
      </p:sp>
      <p:sp>
        <p:nvSpPr>
          <p:cNvPr id="4" name="9 - Ορθογώνιο"/>
          <p:cNvSpPr/>
          <p:nvPr/>
        </p:nvSpPr>
        <p:spPr>
          <a:xfrm>
            <a:off x="827584" y="1844824"/>
            <a:ext cx="7992888" cy="3785652"/>
          </a:xfrm>
          <a:prstGeom prst="rect">
            <a:avLst/>
          </a:prstGeom>
        </p:spPr>
        <p:txBody>
          <a:bodyPr wrap="square">
            <a:spAutoFit/>
          </a:bodyPr>
          <a:lstStyle/>
          <a:p>
            <a:pPr marL="457200" indent="-457200">
              <a:buFont typeface="Arial" panose="020B0604020202020204" pitchFamily="34" charset="0"/>
              <a:buChar char="•"/>
            </a:pPr>
            <a:r>
              <a:rPr lang="el-GR" dirty="0"/>
              <a:t>Υπάρχουν επαρκή και σαφώς διατυπωμένα </a:t>
            </a:r>
            <a:r>
              <a:rPr lang="el-GR" b="1" dirty="0"/>
              <a:t>προκείμενα</a:t>
            </a:r>
            <a:r>
              <a:rPr lang="el-GR" dirty="0"/>
              <a:t> (περιεχόμενα, σκοποί, στόχοι, λέξεις κλειδιά, προσδοκώμενα μαθησιακά αποτελέσματα, ενότητες, τίτλοι και υπότιτλοι) (Λιοναράκης, 2001) για κάθε διδακτική ενότητα.</a:t>
            </a:r>
          </a:p>
          <a:p>
            <a:pPr marL="457200" indent="-457200">
              <a:buFont typeface="Arial" panose="020B0604020202020204" pitchFamily="34" charset="0"/>
              <a:buChar char="•"/>
            </a:pPr>
            <a:r>
              <a:rPr lang="el-GR" dirty="0"/>
              <a:t>Υπάρχουν επαρκή </a:t>
            </a:r>
            <a:r>
              <a:rPr lang="el-GR" b="1" dirty="0"/>
              <a:t>μετακείμενα</a:t>
            </a:r>
            <a:r>
              <a:rPr lang="el-GR" dirty="0"/>
              <a:t> (συνόψεις, παραπομπές, βιβλιογραφία, προτάσεις για περαιτέρω μελέτη κλπ.) (Λιοναράκης, 2001) και </a:t>
            </a:r>
            <a:r>
              <a:rPr lang="el-GR" b="1" dirty="0"/>
              <a:t>διακείμενα</a:t>
            </a:r>
            <a:r>
              <a:rPr lang="el-GR" dirty="0"/>
              <a:t> (συμπεράσματα, περιλήψεις δραστηριότητες αυτοαξιολόγησης κλπ.) (Λιοναράκης, 2001) σε όλη την έκταση του ΕΥ.</a:t>
            </a:r>
          </a:p>
        </p:txBody>
      </p:sp>
    </p:spTree>
    <p:extLst>
      <p:ext uri="{BB962C8B-B14F-4D97-AF65-F5344CB8AC3E}">
        <p14:creationId xmlns:p14="http://schemas.microsoft.com/office/powerpoint/2010/main" val="27788004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47664" y="548680"/>
            <a:ext cx="7776864" cy="576064"/>
          </a:xfrm>
        </p:spPr>
        <p:txBody>
          <a:bodyPr>
            <a:noAutofit/>
          </a:bodyPr>
          <a:lstStyle/>
          <a:p>
            <a:r>
              <a:rPr lang="el-GR" sz="3600" dirty="0">
                <a:latin typeface="Times New Roman" panose="02020603050405020304" pitchFamily="18" charset="0"/>
                <a:cs typeface="Times New Roman" panose="02020603050405020304" pitchFamily="18" charset="0"/>
              </a:rPr>
              <a:t>Συμπεράσματα</a:t>
            </a:r>
            <a:r>
              <a:rPr lang="en-US" sz="3600" dirty="0">
                <a:latin typeface="Times New Roman" panose="02020603050405020304" pitchFamily="18" charset="0"/>
                <a:cs typeface="Times New Roman" panose="02020603050405020304" pitchFamily="18" charset="0"/>
              </a:rPr>
              <a:t> 3/</a:t>
            </a:r>
            <a:r>
              <a:rPr lang="el-GR" sz="3600" dirty="0">
                <a:latin typeface="Times New Roman" panose="02020603050405020304" pitchFamily="18" charset="0"/>
                <a:cs typeface="Times New Roman" panose="02020603050405020304" pitchFamily="18" charset="0"/>
              </a:rPr>
              <a:t>6</a:t>
            </a:r>
            <a:endParaRPr lang="el-GR" sz="4000" b="1" dirty="0">
              <a:latin typeface="Times New Roman" panose="02020603050405020304" pitchFamily="18" charset="0"/>
              <a:cs typeface="Times New Roman" panose="02020603050405020304" pitchFamily="18" charset="0"/>
            </a:endParaRPr>
          </a:p>
        </p:txBody>
      </p:sp>
      <p:sp>
        <p:nvSpPr>
          <p:cNvPr id="4" name="9 - Ορθογώνιο"/>
          <p:cNvSpPr/>
          <p:nvPr/>
        </p:nvSpPr>
        <p:spPr>
          <a:xfrm>
            <a:off x="683568" y="1556792"/>
            <a:ext cx="7992888" cy="4893647"/>
          </a:xfrm>
          <a:prstGeom prst="rect">
            <a:avLst/>
          </a:prstGeom>
        </p:spPr>
        <p:txBody>
          <a:bodyPr wrap="square">
            <a:spAutoFit/>
          </a:bodyPr>
          <a:lstStyle/>
          <a:p>
            <a:pPr marL="457200" indent="-457200">
              <a:buFont typeface="Arial" panose="020B0604020202020204" pitchFamily="34" charset="0"/>
              <a:buChar char="•"/>
            </a:pPr>
            <a:r>
              <a:rPr lang="el-GR" dirty="0"/>
              <a:t>Τα </a:t>
            </a:r>
            <a:r>
              <a:rPr lang="el-GR" b="1" dirty="0"/>
              <a:t>επικείμενα</a:t>
            </a:r>
            <a:r>
              <a:rPr lang="el-GR" dirty="0"/>
              <a:t> (οι διασαφηνίσεις, οι ορισμοί, ο οδηγός μελέτης κλπ.), (Λιοναράκης, 2001)  που συναντώνται σε όλες τις διδακτικές ενότητες, υποστηρίζουν τον εκπαιδευόμενο, βοηθώντας τον να επεξεργαστεί και να κατανοήσει καλύτερα τις νέες γνώσεις.</a:t>
            </a:r>
            <a:endParaRPr lang="el-GR" sz="3200" dirty="0"/>
          </a:p>
          <a:p>
            <a:pPr marL="457200" indent="-457200">
              <a:buFont typeface="Arial" panose="020B0604020202020204" pitchFamily="34" charset="0"/>
              <a:buChar char="•"/>
            </a:pPr>
            <a:r>
              <a:rPr lang="el-GR" dirty="0"/>
              <a:t>Τα </a:t>
            </a:r>
            <a:r>
              <a:rPr lang="el-GR" b="1" dirty="0"/>
              <a:t>περικείμενα</a:t>
            </a:r>
            <a:r>
              <a:rPr lang="el-GR" dirty="0"/>
              <a:t> (παραδείγματα, σενάρια, κείμενα σε παράθυρα, επεξηγήσεις κλπ.) (Λιοναράκης, 2001), αποτελούν αναπόσπαστο και σημαντικό κομμάτι του ΕΥ, μιας και παρείχαν στους επιμορφούμενους εναύσματα.</a:t>
            </a:r>
          </a:p>
          <a:p>
            <a:pPr marL="457200" indent="-457200">
              <a:buFont typeface="Arial" panose="020B0604020202020204" pitchFamily="34" charset="0"/>
              <a:buChar char="•"/>
            </a:pPr>
            <a:r>
              <a:rPr lang="el-GR" dirty="0"/>
              <a:t>Προάγεται η </a:t>
            </a:r>
            <a:r>
              <a:rPr lang="el-GR" b="1" dirty="0"/>
              <a:t>αυτονομία</a:t>
            </a:r>
            <a:r>
              <a:rPr lang="el-GR" dirty="0"/>
              <a:t> του εκπαιδευόμενου, μέσω της ευελιξίας που το χαρακτηρίζει, όσον αφορά τον χρόνο και τον τόπο μελέτης, χαρακτηριστικό που οφείλει να έχει κάθε εξΑΕ ΕΥ.</a:t>
            </a:r>
          </a:p>
        </p:txBody>
      </p:sp>
    </p:spTree>
    <p:extLst>
      <p:ext uri="{BB962C8B-B14F-4D97-AF65-F5344CB8AC3E}">
        <p14:creationId xmlns:p14="http://schemas.microsoft.com/office/powerpoint/2010/main" val="13354280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47664" y="548680"/>
            <a:ext cx="7776864" cy="576064"/>
          </a:xfrm>
        </p:spPr>
        <p:txBody>
          <a:bodyPr>
            <a:noAutofit/>
          </a:bodyPr>
          <a:lstStyle/>
          <a:p>
            <a:r>
              <a:rPr lang="el-GR" sz="3600" dirty="0">
                <a:latin typeface="Times New Roman" panose="02020603050405020304" pitchFamily="18" charset="0"/>
                <a:cs typeface="Times New Roman" panose="02020603050405020304" pitchFamily="18" charset="0"/>
              </a:rPr>
              <a:t>Συμπεράσματα</a:t>
            </a:r>
            <a:r>
              <a:rPr lang="en-US" sz="3600" dirty="0">
                <a:latin typeface="Times New Roman" panose="02020603050405020304" pitchFamily="18" charset="0"/>
                <a:cs typeface="Times New Roman" panose="02020603050405020304" pitchFamily="18" charset="0"/>
              </a:rPr>
              <a:t> 4/</a:t>
            </a:r>
            <a:r>
              <a:rPr lang="el-GR" sz="3600" dirty="0">
                <a:latin typeface="Times New Roman" panose="02020603050405020304" pitchFamily="18" charset="0"/>
                <a:cs typeface="Times New Roman" panose="02020603050405020304" pitchFamily="18" charset="0"/>
              </a:rPr>
              <a:t>6</a:t>
            </a:r>
            <a:endParaRPr lang="el-GR" sz="4000" b="1" dirty="0">
              <a:latin typeface="Times New Roman" panose="02020603050405020304" pitchFamily="18" charset="0"/>
              <a:cs typeface="Times New Roman" panose="02020603050405020304" pitchFamily="18" charset="0"/>
            </a:endParaRPr>
          </a:p>
        </p:txBody>
      </p:sp>
      <p:sp>
        <p:nvSpPr>
          <p:cNvPr id="4" name="9 - Ορθογώνιο"/>
          <p:cNvSpPr/>
          <p:nvPr/>
        </p:nvSpPr>
        <p:spPr>
          <a:xfrm>
            <a:off x="683568" y="1844824"/>
            <a:ext cx="7992888" cy="4154984"/>
          </a:xfrm>
          <a:prstGeom prst="rect">
            <a:avLst/>
          </a:prstGeom>
        </p:spPr>
        <p:txBody>
          <a:bodyPr wrap="square">
            <a:spAutoFit/>
          </a:bodyPr>
          <a:lstStyle/>
          <a:p>
            <a:pPr marL="342900" lvl="0" indent="-342900">
              <a:buFont typeface="Arial" panose="020B0604020202020204" pitchFamily="34" charset="0"/>
              <a:buChar char="•"/>
            </a:pPr>
            <a:r>
              <a:rPr lang="el-GR" dirty="0"/>
              <a:t>Ο «</a:t>
            </a:r>
            <a:r>
              <a:rPr lang="el-GR" b="1" dirty="0"/>
              <a:t>προφορικός λόγος</a:t>
            </a:r>
            <a:r>
              <a:rPr lang="el-GR" dirty="0"/>
              <a:t>», ενισχύει τον διάλογο και την αλληλεπίδραση του εκπαιδευόμενου με το ΕΥ, όντας απλός, επεξηγηματικός, κατανοητός, (Λιοναράκης &amp; Σπανακά, 2017)  χωρίς όμως να υστερεί επιστημονικότητας. </a:t>
            </a:r>
          </a:p>
          <a:p>
            <a:pPr marL="342900" lvl="0" indent="-342900">
              <a:buFont typeface="Arial" panose="020B0604020202020204" pitchFamily="34" charset="0"/>
              <a:buChar char="•"/>
            </a:pPr>
            <a:r>
              <a:rPr lang="el-GR" dirty="0"/>
              <a:t>Η </a:t>
            </a:r>
            <a:r>
              <a:rPr lang="el-GR" b="1" dirty="0"/>
              <a:t>ύλη είναι επαρκώς κατετμημένη</a:t>
            </a:r>
            <a:r>
              <a:rPr lang="el-GR" dirty="0"/>
              <a:t>, σύμφωνα με τις αρχές της </a:t>
            </a:r>
            <a:r>
              <a:rPr lang="el-GR" b="1" dirty="0"/>
              <a:t>κατάτμησης</a:t>
            </a:r>
            <a:r>
              <a:rPr lang="el-GR" dirty="0"/>
              <a:t>, της </a:t>
            </a:r>
            <a:r>
              <a:rPr lang="el-GR" b="1" dirty="0"/>
              <a:t>συνοχής</a:t>
            </a:r>
            <a:r>
              <a:rPr lang="el-GR" dirty="0"/>
              <a:t>  και του </a:t>
            </a:r>
            <a:r>
              <a:rPr lang="el-GR" b="1" dirty="0"/>
              <a:t>πλεονασμού</a:t>
            </a:r>
            <a:r>
              <a:rPr lang="el-GR" dirty="0"/>
              <a:t>, με μικρά σε έκταση κείμενα και οι οπτικοακουστικές πληροφορίες παρουσιάζονται σύντομα και στοχευμένα, κάνοντας έτσι πιο αποτελεσματική την παρουσίασή τους και αποφεύγοντας την υπερφόρτωση του γνωστικού φορτίου του εκπαιδευόμενου (Αναστασιάδης κ.ά., 2014).</a:t>
            </a:r>
          </a:p>
        </p:txBody>
      </p:sp>
    </p:spTree>
    <p:extLst>
      <p:ext uri="{BB962C8B-B14F-4D97-AF65-F5344CB8AC3E}">
        <p14:creationId xmlns:p14="http://schemas.microsoft.com/office/powerpoint/2010/main" val="19801959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47664" y="548680"/>
            <a:ext cx="7776864" cy="576064"/>
          </a:xfrm>
        </p:spPr>
        <p:txBody>
          <a:bodyPr>
            <a:noAutofit/>
          </a:bodyPr>
          <a:lstStyle/>
          <a:p>
            <a:r>
              <a:rPr lang="el-GR" sz="3600" dirty="0">
                <a:latin typeface="Times New Roman" panose="02020603050405020304" pitchFamily="18" charset="0"/>
                <a:cs typeface="Times New Roman" panose="02020603050405020304" pitchFamily="18" charset="0"/>
              </a:rPr>
              <a:t>Συμπεράσματα</a:t>
            </a:r>
            <a:r>
              <a:rPr lang="en-US" sz="3600" dirty="0">
                <a:latin typeface="Times New Roman" panose="02020603050405020304" pitchFamily="18" charset="0"/>
                <a:cs typeface="Times New Roman" panose="02020603050405020304" pitchFamily="18" charset="0"/>
              </a:rPr>
              <a:t> 5/</a:t>
            </a:r>
            <a:r>
              <a:rPr lang="el-GR" sz="3600" dirty="0">
                <a:latin typeface="Times New Roman" panose="02020603050405020304" pitchFamily="18" charset="0"/>
                <a:cs typeface="Times New Roman" panose="02020603050405020304" pitchFamily="18" charset="0"/>
              </a:rPr>
              <a:t>6</a:t>
            </a:r>
            <a:endParaRPr lang="el-GR" sz="4000" b="1" dirty="0">
              <a:latin typeface="Times New Roman" panose="02020603050405020304" pitchFamily="18" charset="0"/>
              <a:cs typeface="Times New Roman" panose="02020603050405020304" pitchFamily="18" charset="0"/>
            </a:endParaRPr>
          </a:p>
        </p:txBody>
      </p:sp>
      <p:sp>
        <p:nvSpPr>
          <p:cNvPr id="4" name="9 - Ορθογώνιο"/>
          <p:cNvSpPr/>
          <p:nvPr/>
        </p:nvSpPr>
        <p:spPr>
          <a:xfrm>
            <a:off x="827584" y="1628800"/>
            <a:ext cx="7992888" cy="4524315"/>
          </a:xfrm>
          <a:prstGeom prst="rect">
            <a:avLst/>
          </a:prstGeom>
        </p:spPr>
        <p:txBody>
          <a:bodyPr wrap="square">
            <a:spAutoFit/>
          </a:bodyPr>
          <a:lstStyle/>
          <a:p>
            <a:pPr marL="342900" lvl="0" indent="-342900">
              <a:buFont typeface="Arial" panose="020B0604020202020204" pitchFamily="34" charset="0"/>
              <a:buChar char="•"/>
            </a:pPr>
            <a:r>
              <a:rPr lang="el-GR" dirty="0"/>
              <a:t>Λήφθηκαν </a:t>
            </a:r>
            <a:r>
              <a:rPr lang="el-GR" dirty="0" err="1"/>
              <a:t>υπόψην</a:t>
            </a:r>
            <a:r>
              <a:rPr lang="el-GR" dirty="0"/>
              <a:t> για τον πιο πρακτικό σχεδιασμό του, η αρχή της </a:t>
            </a:r>
            <a:r>
              <a:rPr lang="el-GR" b="1" dirty="0"/>
              <a:t>προσαρμοστικότητας</a:t>
            </a:r>
            <a:r>
              <a:rPr lang="el-GR" dirty="0"/>
              <a:t>, η </a:t>
            </a:r>
            <a:r>
              <a:rPr lang="el-GR" b="1" dirty="0"/>
              <a:t>πολυμεσική αρχή </a:t>
            </a:r>
            <a:r>
              <a:rPr lang="el-GR" dirty="0"/>
              <a:t>και η </a:t>
            </a:r>
            <a:r>
              <a:rPr lang="el-GR" b="1" dirty="0"/>
              <a:t>αρχή της συνάφειας</a:t>
            </a:r>
            <a:r>
              <a:rPr lang="el-GR" dirty="0"/>
              <a:t>, όπου πέρα από την υποβοήθηση της μάθησης μέσω της κατάλληλης χρήσης οπτικών και ακουστικών στοιχείων, δόθηκε μεγάλη προσοχή στην αποτροπή υπερφόρτωσης του γνωστικού φορτίου επεξεργασίας των επιμορφούμενων.</a:t>
            </a:r>
          </a:p>
          <a:p>
            <a:pPr marL="342900" lvl="0" indent="-342900">
              <a:buFont typeface="Arial" panose="020B0604020202020204" pitchFamily="34" charset="0"/>
              <a:buChar char="•"/>
            </a:pPr>
            <a:r>
              <a:rPr lang="el-GR" dirty="0"/>
              <a:t>Τα </a:t>
            </a:r>
            <a:r>
              <a:rPr lang="el-GR" b="1" dirty="0"/>
              <a:t>πολυκείμενα</a:t>
            </a:r>
            <a:r>
              <a:rPr lang="el-GR" dirty="0"/>
              <a:t> (η γραπτή επικοινωνία μεταξύ επιμορφούμενου και επιμορφωτή), (Λιοναράκης, 2001) σε συνδυασμό με την άμεση απόκριση και τη διαθεσιμότητα της επιμορφώτριας, συνέβαλαν στην υποστήριξη των επιμορφούμενων.</a:t>
            </a:r>
          </a:p>
        </p:txBody>
      </p:sp>
    </p:spTree>
    <p:extLst>
      <p:ext uri="{BB962C8B-B14F-4D97-AF65-F5344CB8AC3E}">
        <p14:creationId xmlns:p14="http://schemas.microsoft.com/office/powerpoint/2010/main" val="4565153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1">
            <a:extLst>
              <a:ext uri="{FF2B5EF4-FFF2-40B4-BE49-F238E27FC236}">
                <a16:creationId xmlns:a16="http://schemas.microsoft.com/office/drawing/2014/main" id="{3E63C3ED-4F23-4A47-AE8E-6E2D572AC65D}"/>
              </a:ext>
            </a:extLst>
          </p:cNvPr>
          <p:cNvSpPr>
            <a:spLocks noGrp="1"/>
          </p:cNvSpPr>
          <p:nvPr>
            <p:ph type="title"/>
          </p:nvPr>
        </p:nvSpPr>
        <p:spPr>
          <a:xfrm>
            <a:off x="1547664" y="548680"/>
            <a:ext cx="7776864" cy="576064"/>
          </a:xfrm>
        </p:spPr>
        <p:txBody>
          <a:bodyPr>
            <a:noAutofit/>
          </a:bodyPr>
          <a:lstStyle/>
          <a:p>
            <a:r>
              <a:rPr lang="el-GR" sz="3600" dirty="0">
                <a:latin typeface="Times New Roman" panose="02020603050405020304" pitchFamily="18" charset="0"/>
                <a:cs typeface="Times New Roman" panose="02020603050405020304" pitchFamily="18" charset="0"/>
              </a:rPr>
              <a:t>Συμπεράσματα</a:t>
            </a:r>
            <a:r>
              <a:rPr lang="en-US" sz="3600" dirty="0">
                <a:latin typeface="Times New Roman" panose="02020603050405020304" pitchFamily="18" charset="0"/>
                <a:cs typeface="Times New Roman" panose="02020603050405020304" pitchFamily="18" charset="0"/>
              </a:rPr>
              <a:t> </a:t>
            </a:r>
            <a:r>
              <a:rPr lang="el-GR" sz="3600" dirty="0">
                <a:latin typeface="Times New Roman" panose="02020603050405020304" pitchFamily="18" charset="0"/>
                <a:cs typeface="Times New Roman" panose="02020603050405020304" pitchFamily="18" charset="0"/>
              </a:rPr>
              <a:t>6</a:t>
            </a:r>
            <a:r>
              <a:rPr lang="en-US" sz="3600" dirty="0">
                <a:latin typeface="Times New Roman" panose="02020603050405020304" pitchFamily="18" charset="0"/>
                <a:cs typeface="Times New Roman" panose="02020603050405020304" pitchFamily="18" charset="0"/>
              </a:rPr>
              <a:t>/</a:t>
            </a:r>
            <a:r>
              <a:rPr lang="el-GR" sz="3600" dirty="0">
                <a:latin typeface="Times New Roman" panose="02020603050405020304" pitchFamily="18" charset="0"/>
                <a:cs typeface="Times New Roman" panose="02020603050405020304" pitchFamily="18" charset="0"/>
              </a:rPr>
              <a:t>6</a:t>
            </a:r>
            <a:endParaRPr lang="el-GR" sz="4000" b="1" dirty="0">
              <a:latin typeface="Times New Roman" panose="02020603050405020304" pitchFamily="18" charset="0"/>
              <a:cs typeface="Times New Roman" panose="02020603050405020304" pitchFamily="18" charset="0"/>
            </a:endParaRPr>
          </a:p>
        </p:txBody>
      </p:sp>
      <p:sp>
        <p:nvSpPr>
          <p:cNvPr id="8" name="Ορθογώνιο: Στρογγύλεμα γωνιών 7">
            <a:extLst>
              <a:ext uri="{FF2B5EF4-FFF2-40B4-BE49-F238E27FC236}">
                <a16:creationId xmlns:a16="http://schemas.microsoft.com/office/drawing/2014/main" id="{15AFB13D-619C-47AE-B1E8-AA1257B8281F}"/>
              </a:ext>
            </a:extLst>
          </p:cNvPr>
          <p:cNvSpPr/>
          <p:nvPr/>
        </p:nvSpPr>
        <p:spPr>
          <a:xfrm>
            <a:off x="944694" y="1808804"/>
            <a:ext cx="3456384"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b="1" u="sng" dirty="0">
                <a:solidFill>
                  <a:schemeClr val="tx1"/>
                </a:solidFill>
                <a:latin typeface="Times New Roman" panose="02020603050405020304" pitchFamily="18" charset="0"/>
                <a:cs typeface="Times New Roman" panose="02020603050405020304" pitchFamily="18" charset="0"/>
              </a:rPr>
              <a:t>Περιορισμοί έρευνας</a:t>
            </a:r>
          </a:p>
        </p:txBody>
      </p:sp>
      <p:sp>
        <p:nvSpPr>
          <p:cNvPr id="9" name="Ορθογώνιο: Στρογγύλεμα γωνιών 8">
            <a:extLst>
              <a:ext uri="{FF2B5EF4-FFF2-40B4-BE49-F238E27FC236}">
                <a16:creationId xmlns:a16="http://schemas.microsoft.com/office/drawing/2014/main" id="{EC7F167F-9D95-43DD-9B16-62BBE8C0CB1F}"/>
              </a:ext>
            </a:extLst>
          </p:cNvPr>
          <p:cNvSpPr/>
          <p:nvPr/>
        </p:nvSpPr>
        <p:spPr>
          <a:xfrm>
            <a:off x="2195736" y="3338982"/>
            <a:ext cx="5328592"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b="1" u="sng" dirty="0">
                <a:solidFill>
                  <a:schemeClr val="tx1"/>
                </a:solidFill>
                <a:latin typeface="Times New Roman" panose="02020603050405020304" pitchFamily="18" charset="0"/>
                <a:cs typeface="Times New Roman" panose="02020603050405020304" pitchFamily="18" charset="0"/>
              </a:rPr>
              <a:t>Πρακτική εφαρμογή ευρημάτων</a:t>
            </a:r>
          </a:p>
        </p:txBody>
      </p:sp>
      <p:sp>
        <p:nvSpPr>
          <p:cNvPr id="10" name="Ορθογώνιο: Στρογγύλεμα γωνιών 9">
            <a:extLst>
              <a:ext uri="{FF2B5EF4-FFF2-40B4-BE49-F238E27FC236}">
                <a16:creationId xmlns:a16="http://schemas.microsoft.com/office/drawing/2014/main" id="{9FD5AC55-74B5-4309-BFB1-BC605CA76B7B}"/>
              </a:ext>
            </a:extLst>
          </p:cNvPr>
          <p:cNvSpPr/>
          <p:nvPr/>
        </p:nvSpPr>
        <p:spPr>
          <a:xfrm>
            <a:off x="3275856" y="4869160"/>
            <a:ext cx="5472608"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b="1" u="sng" dirty="0">
                <a:solidFill>
                  <a:schemeClr val="tx1"/>
                </a:solidFill>
                <a:latin typeface="Times New Roman" panose="02020603050405020304" pitchFamily="18" charset="0"/>
                <a:cs typeface="Times New Roman" panose="02020603050405020304" pitchFamily="18" charset="0"/>
              </a:rPr>
              <a:t>Προτάσεις για μελλοντική έρευνα</a:t>
            </a:r>
          </a:p>
        </p:txBody>
      </p:sp>
      <p:sp>
        <p:nvSpPr>
          <p:cNvPr id="11" name="Ορθογώνιο: Στρογγύλεμα γωνιών 10">
            <a:extLst>
              <a:ext uri="{FF2B5EF4-FFF2-40B4-BE49-F238E27FC236}">
                <a16:creationId xmlns:a16="http://schemas.microsoft.com/office/drawing/2014/main" id="{811AF352-D9AC-4AC3-9CFE-B5A83495E3E9}"/>
              </a:ext>
            </a:extLst>
          </p:cNvPr>
          <p:cNvSpPr/>
          <p:nvPr/>
        </p:nvSpPr>
        <p:spPr>
          <a:xfrm>
            <a:off x="590642" y="1335452"/>
            <a:ext cx="8289405" cy="5184576"/>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marL="342900" indent="-342900">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Ο</a:t>
            </a:r>
            <a:r>
              <a:rPr lang="en-US" dirty="0">
                <a:latin typeface="Times New Roman" panose="02020603050405020304" pitchFamily="18" charset="0"/>
                <a:cs typeface="Times New Roman" panose="02020603050405020304" pitchFamily="18" charset="0"/>
              </a:rPr>
              <a:t> </a:t>
            </a:r>
            <a:r>
              <a:rPr lang="el-GR" b="1" dirty="0">
                <a:solidFill>
                  <a:srgbClr val="931B1B"/>
                </a:solidFill>
                <a:latin typeface="Times New Roman" panose="02020603050405020304" pitchFamily="18" charset="0"/>
                <a:cs typeface="Times New Roman" panose="02020603050405020304" pitchFamily="18" charset="0"/>
              </a:rPr>
              <a:t>μικρός αριθμός των συμμετεχόντων</a:t>
            </a:r>
            <a:r>
              <a:rPr lang="el-GR" dirty="0">
                <a:latin typeface="Times New Roman" panose="02020603050405020304" pitchFamily="18" charset="0"/>
                <a:cs typeface="Times New Roman" panose="02020603050405020304" pitchFamily="18" charset="0"/>
              </a:rPr>
              <a:t>, ο οποίος καθιστά αδύνατη τη γενίκευση των αποτελεσμάτων στον ευρύτερο πληθυσμό των εκπαιδευτικών ΠΕ.</a:t>
            </a:r>
          </a:p>
          <a:p>
            <a:pPr marL="342900" indent="-342900">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Οι </a:t>
            </a:r>
            <a:r>
              <a:rPr lang="el-GR" b="1" dirty="0">
                <a:solidFill>
                  <a:srgbClr val="931B1B"/>
                </a:solidFill>
                <a:latin typeface="Times New Roman" panose="02020603050405020304" pitchFamily="18" charset="0"/>
                <a:cs typeface="Times New Roman" panose="02020603050405020304" pitchFamily="18" charset="0"/>
              </a:rPr>
              <a:t>εργασίες συντήρησης του Hp reveal</a:t>
            </a:r>
            <a:r>
              <a:rPr lang="el-GR" dirty="0">
                <a:latin typeface="Times New Roman" panose="02020603050405020304" pitchFamily="18" charset="0"/>
                <a:cs typeface="Times New Roman" panose="02020603050405020304" pitchFamily="18" charset="0"/>
              </a:rPr>
              <a:t>, οι οποίες διήρκησαν τις τελευταίες δύο εβδομάδες της επιμόρφωσης, είχαν ως αποτέλεσμα, οι επιμορφούμενοι να μην έχουν τη δυνατότητα να κάνουν και να υποβάλουν τις εργασίες τους, έτσι πολλά από τα ερωτηματολόγια την 9ης διδακτικής ενότητας δεν απαντήθηκαν (missing) και όσα απαντήθηκαν ήταν χωρίς οι επιμορφούμενοι που απάντησαν να έχουν ολοκληρωμένη εικόνα της διδακτικής ενότητας, μιας και δεν ασχολήθηκαν με τη δραστηριότητά της.</a:t>
            </a:r>
          </a:p>
        </p:txBody>
      </p:sp>
      <p:sp>
        <p:nvSpPr>
          <p:cNvPr id="12" name="Ορθογώνιο: Στρογγύλεμα γωνιών 11">
            <a:extLst>
              <a:ext uri="{FF2B5EF4-FFF2-40B4-BE49-F238E27FC236}">
                <a16:creationId xmlns:a16="http://schemas.microsoft.com/office/drawing/2014/main" id="{A349EE00-2068-4923-915A-68F824344B66}"/>
              </a:ext>
            </a:extLst>
          </p:cNvPr>
          <p:cNvSpPr/>
          <p:nvPr/>
        </p:nvSpPr>
        <p:spPr>
          <a:xfrm>
            <a:off x="590641" y="1333374"/>
            <a:ext cx="8289405" cy="5184576"/>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just"/>
            <a:r>
              <a:rPr lang="el-GR" dirty="0"/>
              <a:t>Η επιτυχής διενέργεια της εν λόγω εξ αποστάσεως επιμόρφωσης, μας προδιαθέτει θετικά για το </a:t>
            </a:r>
            <a:r>
              <a:rPr lang="el-GR" b="1" dirty="0"/>
              <a:t>ενδεχόμενο μελλοντικής διενέργειας εξ αποστάσεως επιμορφώσεων σε εκπαιδευτικούς  ΠΕ</a:t>
            </a:r>
            <a:r>
              <a:rPr lang="el-GR" dirty="0"/>
              <a:t>, καθώς και για την </a:t>
            </a:r>
            <a:r>
              <a:rPr lang="el-GR" b="1" dirty="0"/>
              <a:t>επιμόρφωση περισσότερων εκπαιδευτικών ΠΕ πάνω στην Ε.Π.</a:t>
            </a:r>
            <a:r>
              <a:rPr lang="el-GR" dirty="0"/>
              <a:t>. Υπόθεση, η οποία θα μπορούσε να μελετηθεί μέσα από την εξ αποστάσεως επιμόρφωση πάνω στην Ε.Π. ευρύτερου κοινού και την εν συνεχεία ερευνητική εξέταση της πρακτικής εφαρμογής της. </a:t>
            </a:r>
            <a:endParaRPr lang="el-GR" dirty="0">
              <a:latin typeface="Times New Roman" panose="02020603050405020304" pitchFamily="18" charset="0"/>
              <a:cs typeface="Times New Roman" panose="02020603050405020304" pitchFamily="18" charset="0"/>
            </a:endParaRPr>
          </a:p>
        </p:txBody>
      </p:sp>
      <p:sp>
        <p:nvSpPr>
          <p:cNvPr id="13" name="Ορθογώνιο: Στρογγύλεμα γωνιών 12">
            <a:extLst>
              <a:ext uri="{FF2B5EF4-FFF2-40B4-BE49-F238E27FC236}">
                <a16:creationId xmlns:a16="http://schemas.microsoft.com/office/drawing/2014/main" id="{787B74DF-535C-4C62-B84D-668A5452E2D3}"/>
              </a:ext>
            </a:extLst>
          </p:cNvPr>
          <p:cNvSpPr/>
          <p:nvPr/>
        </p:nvSpPr>
        <p:spPr>
          <a:xfrm>
            <a:off x="590641" y="1331296"/>
            <a:ext cx="8289405" cy="5184576"/>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marL="342900" indent="-342900">
              <a:buFont typeface="Arial" panose="020B0604020202020204" pitchFamily="34" charset="0"/>
              <a:buChar char="•"/>
            </a:pPr>
            <a:r>
              <a:rPr lang="el-GR" dirty="0"/>
              <a:t>Εφαρμογή σε </a:t>
            </a:r>
            <a:r>
              <a:rPr lang="el-GR" b="1" dirty="0"/>
              <a:t>ευρύτερο κοινό</a:t>
            </a:r>
            <a:r>
              <a:rPr lang="el-GR" dirty="0"/>
              <a:t>. από εκπαιδευτικούς ΠΕ70 ή και εκπαιδευτικούς άλλων ειδικοτήτων, μιας και το υλικό που σχεδιάστηκε στα πλαίσια της ΔΕ μπορεί να απευθυνθεί και σε εκπαιδευτικούς πληροφορικής, καλλιτεχνικών, θεατρικής αγωγής και μουσικής. </a:t>
            </a:r>
          </a:p>
          <a:p>
            <a:pPr marL="342900" indent="-342900">
              <a:buFont typeface="Arial" panose="020B0604020202020204" pitchFamily="34" charset="0"/>
              <a:buChar char="•"/>
            </a:pPr>
            <a:r>
              <a:rPr lang="el-GR" dirty="0"/>
              <a:t>Εφαρμογή για </a:t>
            </a:r>
            <a:r>
              <a:rPr lang="el-GR" b="1" dirty="0"/>
              <a:t>μεγαλύτερο χρονικό διάστημα</a:t>
            </a:r>
            <a:r>
              <a:rPr lang="el-GR" dirty="0"/>
              <a:t>, το οποίο θα καταστήσει δυνατή την ταυτόχρονη πρακτική εφαρμογή των διδαχθέντων στην τάξη και την καταγραφή τυχών δυσκολιών, που ενδεχομένως να συναντήσουν οι εκπαιδευτικοί κατά την εφαρμογή τους.</a:t>
            </a:r>
          </a:p>
          <a:p>
            <a:pPr marL="342900" indent="-342900">
              <a:buFont typeface="Arial" panose="020B0604020202020204" pitchFamily="34" charset="0"/>
              <a:buChar char="•"/>
            </a:pPr>
            <a:endParaRPr lang="el-GR" dirty="0"/>
          </a:p>
        </p:txBody>
      </p:sp>
    </p:spTree>
    <p:extLst>
      <p:ext uri="{BB962C8B-B14F-4D97-AF65-F5344CB8AC3E}">
        <p14:creationId xmlns:p14="http://schemas.microsoft.com/office/powerpoint/2010/main" val="20767250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6" restart="whenNotActive" fill="hold" evtFilter="cancelBubble" nodeType="interactiveSeq">
                <p:stCondLst>
                  <p:cond evt="onClick" delay="0">
                    <p:tgtEl>
                      <p:spTgt spid="8"/>
                    </p:tgtEl>
                  </p:cond>
                </p:stCondLst>
                <p:endSync evt="end" delay="0">
                  <p:rtn val="all"/>
                </p:endSync>
                <p:childTnLst>
                  <p:par>
                    <p:cTn id="17" fill="hold">
                      <p:stCondLst>
                        <p:cond delay="0"/>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nextCondLst>
                <p:cond evt="onClick" delay="0">
                  <p:tgtEl>
                    <p:spTgt spid="8"/>
                  </p:tgtEl>
                </p:cond>
              </p:nextCondLst>
            </p:seq>
            <p:seq concurrent="1" nextAc="seek">
              <p:cTn id="21" restart="whenNotActive" fill="hold" evtFilter="cancelBubble" nodeType="interactiveSeq">
                <p:stCondLst>
                  <p:cond evt="onClick" delay="0">
                    <p:tgtEl>
                      <p:spTgt spid="11"/>
                    </p:tgtEl>
                  </p:cond>
                </p:stCondLst>
                <p:endSync evt="end" delay="0">
                  <p:rtn val="all"/>
                </p:endSync>
                <p:childTnLst>
                  <p:par>
                    <p:cTn id="22" fill="hold">
                      <p:stCondLst>
                        <p:cond delay="0"/>
                      </p:stCondLst>
                      <p:childTnLst>
                        <p:par>
                          <p:cTn id="23" fill="hold">
                            <p:stCondLst>
                              <p:cond delay="0"/>
                            </p:stCondLst>
                            <p:childTnLst>
                              <p:par>
                                <p:cTn id="24" presetID="1" presetClass="exit" presetSubtype="0" fill="hold" grpId="1" nodeType="clickEffect">
                                  <p:stCondLst>
                                    <p:cond delay="0"/>
                                  </p:stCondLst>
                                  <p:childTnLst>
                                    <p:set>
                                      <p:cBhvr>
                                        <p:cTn id="25"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26" restart="whenNotActive" fill="hold" evtFilter="cancelBubble" nodeType="interactiveSeq">
                <p:stCondLst>
                  <p:cond evt="onClick" delay="0">
                    <p:tgtEl>
                      <p:spTgt spid="9"/>
                    </p:tgtEl>
                  </p:cond>
                </p:stCondLst>
                <p:endSync evt="end" delay="0">
                  <p:rtn val="all"/>
                </p:endSync>
                <p:childTnLst>
                  <p:par>
                    <p:cTn id="27" fill="hold">
                      <p:stCondLst>
                        <p:cond delay="0"/>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childTnLst>
              </p:cTn>
              <p:nextCondLst>
                <p:cond evt="onClick" delay="0">
                  <p:tgtEl>
                    <p:spTgt spid="9"/>
                  </p:tgtEl>
                </p:cond>
              </p:nextCondLst>
            </p:seq>
            <p:seq concurrent="1" nextAc="seek">
              <p:cTn id="31" restart="whenNotActive" fill="hold" evtFilter="cancelBubble" nodeType="interactiveSeq">
                <p:stCondLst>
                  <p:cond evt="onClick" delay="0">
                    <p:tgtEl>
                      <p:spTgt spid="12"/>
                    </p:tgtEl>
                  </p:cond>
                </p:stCondLst>
                <p:endSync evt="end" delay="0">
                  <p:rtn val="all"/>
                </p:endSync>
                <p:childTnLst>
                  <p:par>
                    <p:cTn id="32" fill="hold">
                      <p:stCondLst>
                        <p:cond delay="0"/>
                      </p:stCondLst>
                      <p:childTnLst>
                        <p:par>
                          <p:cTn id="33" fill="hold">
                            <p:stCondLst>
                              <p:cond delay="0"/>
                            </p:stCondLst>
                            <p:childTnLst>
                              <p:par>
                                <p:cTn id="34" presetID="1" presetClass="exit" presetSubtype="0" fill="hold" grpId="1" nodeType="clickEffect">
                                  <p:stCondLst>
                                    <p:cond delay="0"/>
                                  </p:stCondLst>
                                  <p:childTnLst>
                                    <p:set>
                                      <p:cBhvr>
                                        <p:cTn id="35"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36" restart="whenNotActive" fill="hold" evtFilter="cancelBubble" nodeType="interactiveSeq">
                <p:stCondLst>
                  <p:cond evt="onClick" delay="0">
                    <p:tgtEl>
                      <p:spTgt spid="10"/>
                    </p:tgtEl>
                  </p:cond>
                </p:stCondLst>
                <p:endSync evt="end" delay="0">
                  <p:rtn val="all"/>
                </p:endSync>
                <p:childTnLst>
                  <p:par>
                    <p:cTn id="37" fill="hold">
                      <p:stCondLst>
                        <p:cond delay="0"/>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childTnLst>
                                </p:cTn>
                              </p:par>
                            </p:childTnLst>
                          </p:cTn>
                        </p:par>
                      </p:childTnLst>
                    </p:cTn>
                  </p:par>
                </p:childTnLst>
              </p:cTn>
              <p:nextCondLst>
                <p:cond evt="onClick" delay="0">
                  <p:tgtEl>
                    <p:spTgt spid="10"/>
                  </p:tgtEl>
                </p:cond>
              </p:nextCondLst>
            </p:seq>
            <p:seq concurrent="1" nextAc="seek">
              <p:cTn id="41" restart="whenNotActive" fill="hold" evtFilter="cancelBubble" nodeType="interactiveSeq">
                <p:stCondLst>
                  <p:cond evt="onClick" delay="0">
                    <p:tgtEl>
                      <p:spTgt spid="13"/>
                    </p:tgtEl>
                  </p:cond>
                </p:stCondLst>
                <p:endSync evt="end" delay="0">
                  <p:rtn val="all"/>
                </p:endSync>
                <p:childTnLst>
                  <p:par>
                    <p:cTn id="42" fill="hold">
                      <p:stCondLst>
                        <p:cond delay="0"/>
                      </p:stCondLst>
                      <p:childTnLst>
                        <p:par>
                          <p:cTn id="43" fill="hold">
                            <p:stCondLst>
                              <p:cond delay="0"/>
                            </p:stCondLst>
                            <p:childTnLst>
                              <p:par>
                                <p:cTn id="44" presetID="1" presetClass="exit" presetSubtype="0" fill="hold" grpId="1" nodeType="clickEffect">
                                  <p:stCondLst>
                                    <p:cond delay="0"/>
                                  </p:stCondLst>
                                  <p:childTnLst>
                                    <p:set>
                                      <p:cBhvr>
                                        <p:cTn id="45"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childTnLst>
        </p:cTn>
      </p:par>
    </p:tnLst>
    <p:bldLst>
      <p:bldP spid="8" grpId="0" animBg="1"/>
      <p:bldP spid="9" grpId="0" animBg="1"/>
      <p:bldP spid="10" grpId="0" animBg="1"/>
      <p:bldP spid="11" grpId="0" animBg="1"/>
      <p:bldP spid="11" grpId="1" animBg="1"/>
      <p:bldP spid="12" grpId="0" animBg="1"/>
      <p:bldP spid="12" grpId="1" animBg="1"/>
      <p:bldP spid="13" grpId="0" animBg="1"/>
      <p:bldP spid="13" grpId="1"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a:extLst>
              <a:ext uri="{FF2B5EF4-FFF2-40B4-BE49-F238E27FC236}">
                <a16:creationId xmlns:a16="http://schemas.microsoft.com/office/drawing/2014/main" id="{371357E0-1E0B-477F-971B-53AC858CD219}"/>
              </a:ext>
            </a:extLst>
          </p:cNvPr>
          <p:cNvSpPr>
            <a:spLocks noGrp="1"/>
          </p:cNvSpPr>
          <p:nvPr>
            <p:ph idx="1"/>
          </p:nvPr>
        </p:nvSpPr>
        <p:spPr>
          <a:xfrm>
            <a:off x="395536" y="1361950"/>
            <a:ext cx="8568952" cy="4608512"/>
          </a:xfrm>
        </p:spPr>
        <p:txBody>
          <a:bodyPr>
            <a:normAutofit/>
          </a:bodyPr>
          <a:lstStyle/>
          <a:p>
            <a:r>
              <a:rPr lang="el-GR" sz="1400" dirty="0">
                <a:latin typeface="Times New Roman" panose="02020603050405020304" pitchFamily="18" charset="0"/>
                <a:cs typeface="Times New Roman" panose="02020603050405020304" pitchFamily="18" charset="0"/>
              </a:rPr>
              <a:t>Φιλιππούσης, Γ. (2017). Η αξιοποίηση της Επαυξημένης Πραγματικότητας (AR-AUGMENTED REALITY) και του Κώδικα Γρήγορης Απόκρισης (QR-CODE) για την υποστήριξη της μαθησιακής διαδικασίας. Μία δράση για το γνωστικό αντικείμενο της ιστορίας. Στο Α. Λιοναράκης, Σ. Ιωακειμίδου, Γ. Μανούσου, Μ. </a:t>
            </a:r>
            <a:r>
              <a:rPr lang="el-GR" sz="1400" dirty="0" err="1">
                <a:latin typeface="Times New Roman" panose="02020603050405020304" pitchFamily="18" charset="0"/>
                <a:cs typeface="Times New Roman" panose="02020603050405020304" pitchFamily="18" charset="0"/>
              </a:rPr>
              <a:t>Νιάρη</a:t>
            </a:r>
            <a:r>
              <a:rPr lang="el-GR" sz="1400" dirty="0">
                <a:latin typeface="Times New Roman" panose="02020603050405020304" pitchFamily="18" charset="0"/>
                <a:cs typeface="Times New Roman" panose="02020603050405020304" pitchFamily="18" charset="0"/>
              </a:rPr>
              <a:t>, Τ. Χαρτοφύλακα &amp; Σ. Παπαδημητρίου, Αποστολίδου, Α. (</a:t>
            </a:r>
            <a:r>
              <a:rPr lang="el-GR" sz="1400" dirty="0" err="1">
                <a:latin typeface="Times New Roman" panose="02020603050405020304" pitchFamily="18" charset="0"/>
                <a:cs typeface="Times New Roman" panose="02020603050405020304" pitchFamily="18" charset="0"/>
              </a:rPr>
              <a:t>Επιμ</a:t>
            </a:r>
            <a:r>
              <a:rPr lang="el-GR" sz="1400" dirty="0">
                <a:latin typeface="Times New Roman" panose="02020603050405020304" pitchFamily="18" charset="0"/>
                <a:cs typeface="Times New Roman" panose="02020603050405020304" pitchFamily="18" charset="0"/>
              </a:rPr>
              <a:t>.), </a:t>
            </a:r>
            <a:r>
              <a:rPr lang="el-GR" sz="1400" i="1" dirty="0">
                <a:latin typeface="Times New Roman" panose="02020603050405020304" pitchFamily="18" charset="0"/>
                <a:cs typeface="Times New Roman" panose="02020603050405020304" pitchFamily="18" charset="0"/>
              </a:rPr>
              <a:t>9ο Διεθνές Συνέδριο για την Ανοικτή και εξ Αποστάσεως Εκπαίδευση</a:t>
            </a:r>
            <a:r>
              <a:rPr lang="el-GR" sz="1400" dirty="0">
                <a:latin typeface="Times New Roman" panose="02020603050405020304" pitchFamily="18" charset="0"/>
                <a:cs typeface="Times New Roman" panose="02020603050405020304" pitchFamily="18" charset="0"/>
              </a:rPr>
              <a:t>. </a:t>
            </a:r>
            <a:r>
              <a:rPr lang="el-GR" sz="1400" i="1" dirty="0">
                <a:latin typeface="Times New Roman" panose="02020603050405020304" pitchFamily="18" charset="0"/>
                <a:cs typeface="Times New Roman" panose="02020603050405020304" pitchFamily="18" charset="0"/>
              </a:rPr>
              <a:t>Ο Σχεδιασμός της Μάθησης</a:t>
            </a:r>
            <a:r>
              <a:rPr lang="el-GR" sz="1400" dirty="0">
                <a:latin typeface="Times New Roman" panose="02020603050405020304" pitchFamily="18" charset="0"/>
                <a:cs typeface="Times New Roman" panose="02020603050405020304" pitchFamily="18" charset="0"/>
              </a:rPr>
              <a:t>. </a:t>
            </a:r>
            <a:r>
              <a:rPr lang="el-GR" sz="1400" i="1" dirty="0">
                <a:latin typeface="Times New Roman" panose="02020603050405020304" pitchFamily="18" charset="0"/>
                <a:cs typeface="Times New Roman" panose="02020603050405020304" pitchFamily="18" charset="0"/>
              </a:rPr>
              <a:t>23-26 Νοεμβρίου 2017</a:t>
            </a:r>
            <a:r>
              <a:rPr lang="el-GR" sz="1400" dirty="0">
                <a:latin typeface="Times New Roman" panose="02020603050405020304" pitchFamily="18" charset="0"/>
                <a:cs typeface="Times New Roman" panose="02020603050405020304" pitchFamily="18" charset="0"/>
              </a:rPr>
              <a:t>. </a:t>
            </a:r>
            <a:r>
              <a:rPr lang="el-GR" sz="1400" i="1" dirty="0">
                <a:latin typeface="Times New Roman" panose="02020603050405020304" pitchFamily="18" charset="0"/>
                <a:cs typeface="Times New Roman" panose="02020603050405020304" pitchFamily="18" charset="0"/>
              </a:rPr>
              <a:t>9</a:t>
            </a:r>
            <a:r>
              <a:rPr lang="el-GR" sz="1400" dirty="0">
                <a:latin typeface="Times New Roman" panose="02020603050405020304" pitchFamily="18" charset="0"/>
                <a:cs typeface="Times New Roman" panose="02020603050405020304" pitchFamily="18" charset="0"/>
              </a:rPr>
              <a:t>(6Β) (σελ. 1-8). Ανακτήθηκε από: </a:t>
            </a:r>
            <a:r>
              <a:rPr lang="el-GR" sz="1400" u="sng" dirty="0">
                <a:latin typeface="Times New Roman" panose="02020603050405020304" pitchFamily="18" charset="0"/>
                <a:cs typeface="Times New Roman" panose="02020603050405020304" pitchFamily="18" charset="0"/>
              </a:rPr>
              <a:t>https://eproceedings.epublishing.ekt.gr/index.php/openedu/article/view/1042/1245</a:t>
            </a:r>
            <a:endParaRPr lang="el-GR" sz="1400" dirty="0">
              <a:latin typeface="Times New Roman" panose="02020603050405020304" pitchFamily="18" charset="0"/>
              <a:cs typeface="Times New Roman" panose="02020603050405020304" pitchFamily="18" charset="0"/>
            </a:endParaRPr>
          </a:p>
          <a:p>
            <a:r>
              <a:rPr lang="el-GR" sz="1400" dirty="0">
                <a:latin typeface="Times New Roman" panose="02020603050405020304" pitchFamily="18" charset="0"/>
                <a:cs typeface="Times New Roman" panose="02020603050405020304" pitchFamily="18" charset="0"/>
              </a:rPr>
              <a:t>Ατσικπάση, Π., &amp; Φωκίδης, Ε. (2016). Επαυξημένη πραγματικότητα, ταμπλέτες και εκπαίδευση. Αποτελέσματα από πιλοτικό πρόγραμμα για τη διδασκαλία στοιχείων των φυτών σε μαθητές του δημοτικού σχολείου. Θεωρία και Έρευνα στις Επιστήμες της Αγωγής, </a:t>
            </a:r>
            <a:r>
              <a:rPr lang="el-GR" sz="1400" i="1" dirty="0">
                <a:latin typeface="Times New Roman" panose="02020603050405020304" pitchFamily="18" charset="0"/>
                <a:cs typeface="Times New Roman" panose="02020603050405020304" pitchFamily="18" charset="0"/>
              </a:rPr>
              <a:t>2</a:t>
            </a:r>
            <a:r>
              <a:rPr lang="el-GR" sz="1400" dirty="0">
                <a:latin typeface="Times New Roman" panose="02020603050405020304" pitchFamily="18" charset="0"/>
                <a:cs typeface="Times New Roman" panose="02020603050405020304" pitchFamily="18" charset="0"/>
              </a:rPr>
              <a:t>(5), </a:t>
            </a:r>
            <a:r>
              <a:rPr lang="el-GR" sz="1400" dirty="0" err="1">
                <a:latin typeface="Times New Roman" panose="02020603050405020304" pitchFamily="18" charset="0"/>
                <a:cs typeface="Times New Roman" panose="02020603050405020304" pitchFamily="18" charset="0"/>
              </a:rPr>
              <a:t>σσ</a:t>
            </a:r>
            <a:r>
              <a:rPr lang="el-GR" sz="1400" dirty="0">
                <a:latin typeface="Times New Roman" panose="02020603050405020304" pitchFamily="18" charset="0"/>
                <a:cs typeface="Times New Roman" panose="02020603050405020304" pitchFamily="18" charset="0"/>
              </a:rPr>
              <a:t>. 46-60.</a:t>
            </a:r>
          </a:p>
          <a:p>
            <a:r>
              <a:rPr lang="el-GR" sz="1400" dirty="0">
                <a:latin typeface="Times New Roman" panose="02020603050405020304" pitchFamily="18" charset="0"/>
                <a:cs typeface="Times New Roman" panose="02020603050405020304" pitchFamily="18" charset="0"/>
              </a:rPr>
              <a:t>Φωκίδης, Ε., &amp; Φωνιαδάκη, Ι. (2017). </a:t>
            </a:r>
            <a:r>
              <a:rPr lang="el-GR" sz="1400" dirty="0" err="1">
                <a:latin typeface="Times New Roman" panose="02020603050405020304" pitchFamily="18" charset="0"/>
                <a:cs typeface="Times New Roman" panose="02020603050405020304" pitchFamily="18" charset="0"/>
              </a:rPr>
              <a:t>Tablets</a:t>
            </a:r>
            <a:r>
              <a:rPr lang="el-GR" sz="1400" dirty="0">
                <a:latin typeface="Times New Roman" panose="02020603050405020304" pitchFamily="18" charset="0"/>
                <a:cs typeface="Times New Roman" panose="02020603050405020304" pitchFamily="18" charset="0"/>
              </a:rPr>
              <a:t>, Επαυξημένη Πραγματικότητα και Γεωγραφία στο δημοτικό σχολείο. e-Περιοδικό Επιστήμης και Τεχνολογίας, 12(3), </a:t>
            </a:r>
            <a:r>
              <a:rPr lang="el-GR" sz="1400" u="sng" dirty="0" err="1">
                <a:latin typeface="Times New Roman" panose="02020603050405020304" pitchFamily="18" charset="0"/>
                <a:cs typeface="Times New Roman" panose="02020603050405020304" pitchFamily="18" charset="0"/>
              </a:rPr>
              <a:t>σσ</a:t>
            </a:r>
            <a:r>
              <a:rPr lang="el-GR" sz="1400" u="sng" dirty="0">
                <a:latin typeface="Times New Roman" panose="02020603050405020304" pitchFamily="18" charset="0"/>
                <a:cs typeface="Times New Roman" panose="02020603050405020304" pitchFamily="18" charset="0"/>
              </a:rPr>
              <a:t>. </a:t>
            </a:r>
            <a:r>
              <a:rPr lang="el-GR" sz="1400" dirty="0">
                <a:latin typeface="Times New Roman" panose="02020603050405020304" pitchFamily="18" charset="0"/>
                <a:cs typeface="Times New Roman" panose="02020603050405020304" pitchFamily="18" charset="0"/>
              </a:rPr>
              <a:t>7-23.</a:t>
            </a:r>
          </a:p>
          <a:p>
            <a:r>
              <a:rPr lang="en-US" sz="1400" dirty="0">
                <a:latin typeface="Times New Roman" panose="02020603050405020304" pitchFamily="18" charset="0"/>
                <a:cs typeface="Times New Roman" panose="02020603050405020304" pitchFamily="18" charset="0"/>
              </a:rPr>
              <a:t>Tosik, E. &amp; Atasoy, B. (2017). </a:t>
            </a:r>
            <a:r>
              <a:rPr lang="en-US" sz="1400" i="1" dirty="0">
                <a:latin typeface="Times New Roman" panose="02020603050405020304" pitchFamily="18" charset="0"/>
                <a:cs typeface="Times New Roman" panose="02020603050405020304" pitchFamily="18" charset="0"/>
              </a:rPr>
              <a:t>The Effects of Augmented Reality on Elementary School Students’ Spatial Ability and Academic Achievement</a:t>
            </a:r>
            <a:r>
              <a:rPr lang="en-US" sz="1400" dirty="0">
                <a:latin typeface="Times New Roman" panose="02020603050405020304" pitchFamily="18" charset="0"/>
                <a:cs typeface="Times New Roman" panose="02020603050405020304" pitchFamily="18" charset="0"/>
              </a:rPr>
              <a:t>. TED EĞİTİM VE BİLİM. 42(191), pp. 31-47 </a:t>
            </a:r>
            <a:r>
              <a:rPr lang="en-US" sz="1400" dirty="0" err="1">
                <a:latin typeface="Times New Roman" panose="02020603050405020304" pitchFamily="18" charset="0"/>
                <a:cs typeface="Times New Roman" panose="02020603050405020304" pitchFamily="18" charset="0"/>
              </a:rPr>
              <a:t>doi</a:t>
            </a:r>
            <a:r>
              <a:rPr lang="en-US" sz="1400" dirty="0">
                <a:latin typeface="Times New Roman" panose="02020603050405020304" pitchFamily="18" charset="0"/>
                <a:cs typeface="Times New Roman" panose="02020603050405020304" pitchFamily="18" charset="0"/>
              </a:rPr>
              <a:t>: 10.15390/EB.2017.7140</a:t>
            </a:r>
            <a:endParaRPr lang="el-GR" sz="1400" dirty="0">
              <a:latin typeface="Times New Roman" panose="02020603050405020304" pitchFamily="18" charset="0"/>
              <a:cs typeface="Times New Roman" panose="02020603050405020304" pitchFamily="18" charset="0"/>
            </a:endParaRPr>
          </a:p>
          <a:p>
            <a:endParaRPr lang="el-GR" sz="1400" dirty="0">
              <a:latin typeface="Times New Roman" panose="02020603050405020304" pitchFamily="18" charset="0"/>
              <a:cs typeface="Times New Roman" panose="02020603050405020304" pitchFamily="18" charset="0"/>
            </a:endParaRPr>
          </a:p>
        </p:txBody>
      </p:sp>
      <p:sp>
        <p:nvSpPr>
          <p:cNvPr id="3" name="Τίτλος 2">
            <a:extLst>
              <a:ext uri="{FF2B5EF4-FFF2-40B4-BE49-F238E27FC236}">
                <a16:creationId xmlns:a16="http://schemas.microsoft.com/office/drawing/2014/main" id="{919121C1-4739-4F20-8AE8-58113A28A859}"/>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Βιβλιογραφικές αναφορές 1/6</a:t>
            </a:r>
          </a:p>
        </p:txBody>
      </p:sp>
      <p:sp>
        <p:nvSpPr>
          <p:cNvPr id="4" name="Βέλος: Δεξιό 3">
            <a:hlinkClick r:id="" action="ppaction://hlinkshowjump?jump=nextslide"/>
            <a:extLst>
              <a:ext uri="{FF2B5EF4-FFF2-40B4-BE49-F238E27FC236}">
                <a16:creationId xmlns:a16="http://schemas.microsoft.com/office/drawing/2014/main" id="{29024E9F-6197-4306-BEB4-6D43E60D43D4}"/>
              </a:ext>
            </a:extLst>
          </p:cNvPr>
          <p:cNvSpPr/>
          <p:nvPr/>
        </p:nvSpPr>
        <p:spPr>
          <a:xfrm>
            <a:off x="5940152" y="5970462"/>
            <a:ext cx="576064" cy="432048"/>
          </a:xfrm>
          <a:prstGeom prst="rightArrow">
            <a:avLst/>
          </a:prstGeom>
          <a:solidFill>
            <a:schemeClr val="accent2"/>
          </a:solidFill>
          <a:ln>
            <a:solidFill>
              <a:srgbClr val="931B1B"/>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5" name="Βέλος: Κάτω 4">
            <a:hlinkClick r:id="" action="ppaction://hlinkshowjump?jump=lastslide"/>
            <a:extLst>
              <a:ext uri="{FF2B5EF4-FFF2-40B4-BE49-F238E27FC236}">
                <a16:creationId xmlns:a16="http://schemas.microsoft.com/office/drawing/2014/main" id="{AEF142A6-E6D5-4CF2-ACAE-F0D4D842C14B}"/>
              </a:ext>
            </a:extLst>
          </p:cNvPr>
          <p:cNvSpPr/>
          <p:nvPr/>
        </p:nvSpPr>
        <p:spPr>
          <a:xfrm>
            <a:off x="6806072" y="6000335"/>
            <a:ext cx="521146" cy="432048"/>
          </a:xfrm>
          <a:prstGeom prst="downArrow">
            <a:avLst/>
          </a:prstGeom>
          <a:solidFill>
            <a:schemeClr val="accent2"/>
          </a:solidFill>
          <a:ln>
            <a:solidFill>
              <a:srgbClr val="931B1B"/>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477060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a:extLst>
              <a:ext uri="{FF2B5EF4-FFF2-40B4-BE49-F238E27FC236}">
                <a16:creationId xmlns:a16="http://schemas.microsoft.com/office/drawing/2014/main" id="{371357E0-1E0B-477F-971B-53AC858CD219}"/>
              </a:ext>
            </a:extLst>
          </p:cNvPr>
          <p:cNvSpPr>
            <a:spLocks noGrp="1"/>
          </p:cNvSpPr>
          <p:nvPr>
            <p:ph idx="1"/>
          </p:nvPr>
        </p:nvSpPr>
        <p:spPr>
          <a:xfrm>
            <a:off x="608680" y="1440517"/>
            <a:ext cx="7886700" cy="4864073"/>
          </a:xfrm>
        </p:spPr>
        <p:txBody>
          <a:bodyPr>
            <a:normAutofit fontScale="25000" lnSpcReduction="20000"/>
          </a:bodyPr>
          <a:lstStyle/>
          <a:p>
            <a:r>
              <a:rPr lang="en-US" sz="5600" dirty="0">
                <a:latin typeface="Times New Roman" panose="02020603050405020304" pitchFamily="18" charset="0"/>
                <a:cs typeface="Times New Roman" panose="02020603050405020304" pitchFamily="18" charset="0"/>
              </a:rPr>
              <a:t>Saidin, N. , Abd halim, N. &amp; Yahaya, N. (2015). A Review of Research on Augmented Reality in Education: Advantages and Applications. </a:t>
            </a:r>
            <a:r>
              <a:rPr lang="en-US" sz="5600" i="1" dirty="0">
                <a:latin typeface="Times New Roman" panose="02020603050405020304" pitchFamily="18" charset="0"/>
                <a:cs typeface="Times New Roman" panose="02020603050405020304" pitchFamily="18" charset="0"/>
              </a:rPr>
              <a:t>International Education Studies</a:t>
            </a:r>
            <a:r>
              <a:rPr lang="en-US" sz="5600" dirty="0">
                <a:latin typeface="Times New Roman" panose="02020603050405020304" pitchFamily="18" charset="0"/>
                <a:cs typeface="Times New Roman" panose="02020603050405020304" pitchFamily="18" charset="0"/>
              </a:rPr>
              <a:t>, </a:t>
            </a:r>
            <a:r>
              <a:rPr lang="en-US" sz="5600" i="1" dirty="0">
                <a:latin typeface="Times New Roman" panose="02020603050405020304" pitchFamily="18" charset="0"/>
                <a:cs typeface="Times New Roman" panose="02020603050405020304" pitchFamily="18" charset="0"/>
              </a:rPr>
              <a:t>8</a:t>
            </a:r>
            <a:r>
              <a:rPr lang="en-US" sz="5600" dirty="0">
                <a:latin typeface="Times New Roman" panose="02020603050405020304" pitchFamily="18" charset="0"/>
                <a:cs typeface="Times New Roman" panose="02020603050405020304" pitchFamily="18" charset="0"/>
              </a:rPr>
              <a:t>(13), pp.3-5. </a:t>
            </a:r>
            <a:r>
              <a:rPr lang="en-US" sz="5600" dirty="0" err="1">
                <a:latin typeface="Times New Roman" panose="02020603050405020304" pitchFamily="18" charset="0"/>
                <a:cs typeface="Times New Roman" panose="02020603050405020304" pitchFamily="18" charset="0"/>
              </a:rPr>
              <a:t>doi</a:t>
            </a:r>
            <a:r>
              <a:rPr lang="en-US" sz="5600" dirty="0">
                <a:latin typeface="Times New Roman" panose="02020603050405020304" pitchFamily="18" charset="0"/>
                <a:cs typeface="Times New Roman" panose="02020603050405020304" pitchFamily="18" charset="0"/>
              </a:rPr>
              <a:t>: 10.5539/ies.v8n13p1</a:t>
            </a:r>
            <a:endParaRPr lang="el-GR" sz="5600" dirty="0">
              <a:latin typeface="Times New Roman" panose="02020603050405020304" pitchFamily="18" charset="0"/>
              <a:cs typeface="Times New Roman" panose="02020603050405020304" pitchFamily="18" charset="0"/>
            </a:endParaRPr>
          </a:p>
          <a:p>
            <a:r>
              <a:rPr lang="en-US" sz="5600" dirty="0">
                <a:latin typeface="Times New Roman" panose="02020603050405020304" pitchFamily="18" charset="0"/>
                <a:cs typeface="Times New Roman" panose="02020603050405020304" pitchFamily="18" charset="0"/>
              </a:rPr>
              <a:t>Antonioli, M. Blake, C. &amp; Sparks, K. (2014). Augmented Reality Applications in Education. </a:t>
            </a:r>
            <a:r>
              <a:rPr lang="en-US" sz="5600" i="1" dirty="0">
                <a:latin typeface="Times New Roman" panose="02020603050405020304" pitchFamily="18" charset="0"/>
                <a:cs typeface="Times New Roman" panose="02020603050405020304" pitchFamily="18" charset="0"/>
              </a:rPr>
              <a:t>The Journal of Technology Studies, 40</a:t>
            </a:r>
            <a:r>
              <a:rPr lang="en-US" sz="5600" dirty="0">
                <a:latin typeface="Times New Roman" panose="02020603050405020304" pitchFamily="18" charset="0"/>
                <a:cs typeface="Times New Roman" panose="02020603050405020304" pitchFamily="18" charset="0"/>
              </a:rPr>
              <a:t>, pp. 96-107. doi:10.21061/jots.v40i2.a.4 </a:t>
            </a:r>
            <a:endParaRPr lang="el-GR" sz="5600" dirty="0">
              <a:latin typeface="Times New Roman" panose="02020603050405020304" pitchFamily="18" charset="0"/>
              <a:cs typeface="Times New Roman" panose="02020603050405020304" pitchFamily="18" charset="0"/>
            </a:endParaRPr>
          </a:p>
          <a:p>
            <a:r>
              <a:rPr lang="en-US" sz="5600" dirty="0">
                <a:latin typeface="Times New Roman" panose="02020603050405020304" pitchFamily="18" charset="0"/>
                <a:cs typeface="Times New Roman" panose="02020603050405020304" pitchFamily="18" charset="0"/>
              </a:rPr>
              <a:t>Chen, P. , Liu, X. , Cheng, W. &amp; Huang, R. (2017). A review of using Augmented Reality in Education from 2011 to 2016. </a:t>
            </a:r>
            <a:r>
              <a:rPr lang="en-US" sz="5600" i="1" dirty="0">
                <a:latin typeface="Times New Roman" panose="02020603050405020304" pitchFamily="18" charset="0"/>
                <a:cs typeface="Times New Roman" panose="02020603050405020304" pitchFamily="18" charset="0"/>
              </a:rPr>
              <a:t>Innovations in Smart Learning.</a:t>
            </a:r>
            <a:r>
              <a:rPr lang="en-US" sz="5600" dirty="0">
                <a:latin typeface="Times New Roman" panose="02020603050405020304" pitchFamily="18" charset="0"/>
                <a:cs typeface="Times New Roman" panose="02020603050405020304" pitchFamily="18" charset="0"/>
              </a:rPr>
              <a:t> Singapore: Springer, pp. 13-17. doi:10.1007/978-981-10-2419-1</a:t>
            </a:r>
            <a:endParaRPr lang="el-GR" sz="5600" dirty="0">
              <a:latin typeface="Times New Roman" panose="02020603050405020304" pitchFamily="18" charset="0"/>
              <a:cs typeface="Times New Roman" panose="02020603050405020304" pitchFamily="18" charset="0"/>
            </a:endParaRPr>
          </a:p>
          <a:p>
            <a:r>
              <a:rPr lang="en-US" sz="5600" dirty="0">
                <a:latin typeface="Times New Roman" panose="02020603050405020304" pitchFamily="18" charset="0"/>
                <a:cs typeface="Times New Roman" panose="02020603050405020304" pitchFamily="18" charset="0"/>
              </a:rPr>
              <a:t>Azuma, R. T. (1997). A Survey of Augmented Reality. </a:t>
            </a:r>
            <a:r>
              <a:rPr lang="en-US" sz="5600" i="1" dirty="0">
                <a:latin typeface="Times New Roman" panose="02020603050405020304" pitchFamily="18" charset="0"/>
                <a:cs typeface="Times New Roman" panose="02020603050405020304" pitchFamily="18" charset="0"/>
              </a:rPr>
              <a:t>Presence: Teleoperators and Virtual Environments, 6</a:t>
            </a:r>
            <a:r>
              <a:rPr lang="en-US" sz="5600" dirty="0">
                <a:latin typeface="Times New Roman" panose="02020603050405020304" pitchFamily="18" charset="0"/>
                <a:cs typeface="Times New Roman" panose="02020603050405020304" pitchFamily="18" charset="0"/>
              </a:rPr>
              <a:t>(4), pp. 355 - 385. doi:10.1162/pres.1997.6.4.355</a:t>
            </a:r>
            <a:endParaRPr lang="el-GR" sz="5600" dirty="0">
              <a:latin typeface="Times New Roman" panose="02020603050405020304" pitchFamily="18" charset="0"/>
              <a:cs typeface="Times New Roman" panose="02020603050405020304" pitchFamily="18" charset="0"/>
            </a:endParaRPr>
          </a:p>
          <a:p>
            <a:r>
              <a:rPr lang="en-US" sz="5600" dirty="0">
                <a:latin typeface="Times New Roman" panose="02020603050405020304" pitchFamily="18" charset="0"/>
                <a:cs typeface="Times New Roman" panose="02020603050405020304" pitchFamily="18" charset="0"/>
              </a:rPr>
              <a:t>Azuma, R. T. (2017). </a:t>
            </a:r>
            <a:r>
              <a:rPr lang="en-US" sz="5600" i="1" dirty="0">
                <a:latin typeface="Times New Roman" panose="02020603050405020304" pitchFamily="18" charset="0"/>
                <a:cs typeface="Times New Roman" panose="02020603050405020304" pitchFamily="18" charset="0"/>
              </a:rPr>
              <a:t>Making Augmented Reality a Reality.</a:t>
            </a:r>
            <a:r>
              <a:rPr lang="en-US" sz="5600" dirty="0">
                <a:latin typeface="Times New Roman" panose="02020603050405020304" pitchFamily="18" charset="0"/>
                <a:cs typeface="Times New Roman" panose="02020603050405020304" pitchFamily="18" charset="0"/>
              </a:rPr>
              <a:t> Proceedings of OSA Imaging and Applied Optics Congress. Retrieved February 10, 2018, from http://ronaldazuma.com/publications.html</a:t>
            </a:r>
            <a:endParaRPr lang="el-GR" sz="5600" dirty="0">
              <a:latin typeface="Times New Roman" panose="02020603050405020304" pitchFamily="18" charset="0"/>
              <a:cs typeface="Times New Roman" panose="02020603050405020304" pitchFamily="18" charset="0"/>
            </a:endParaRPr>
          </a:p>
          <a:p>
            <a:r>
              <a:rPr lang="el-GR" sz="5600" dirty="0">
                <a:latin typeface="Times New Roman" panose="02020603050405020304" pitchFamily="18" charset="0"/>
                <a:cs typeface="Times New Roman" panose="02020603050405020304" pitchFamily="18" charset="0"/>
              </a:rPr>
              <a:t>Κόκκος</a:t>
            </a:r>
            <a:r>
              <a:rPr lang="en-US" sz="5600" dirty="0">
                <a:latin typeface="Times New Roman" panose="02020603050405020304" pitchFamily="18" charset="0"/>
                <a:cs typeface="Times New Roman" panose="02020603050405020304" pitchFamily="18" charset="0"/>
              </a:rPr>
              <a:t>, </a:t>
            </a:r>
            <a:r>
              <a:rPr lang="el-GR" sz="5600" dirty="0">
                <a:latin typeface="Times New Roman" panose="02020603050405020304" pitchFamily="18" charset="0"/>
                <a:cs typeface="Times New Roman" panose="02020603050405020304" pitchFamily="18" charset="0"/>
              </a:rPr>
              <a:t>Α</a:t>
            </a:r>
            <a:r>
              <a:rPr lang="en-US" sz="5600" dirty="0">
                <a:latin typeface="Times New Roman" panose="02020603050405020304" pitchFamily="18" charset="0"/>
                <a:cs typeface="Times New Roman" panose="02020603050405020304" pitchFamily="18" charset="0"/>
              </a:rPr>
              <a:t>. (2001). </a:t>
            </a:r>
            <a:r>
              <a:rPr lang="el-GR" sz="5600" dirty="0">
                <a:latin typeface="Times New Roman" panose="02020603050405020304" pitchFamily="18" charset="0"/>
                <a:cs typeface="Times New Roman" panose="02020603050405020304" pitchFamily="18" charset="0"/>
              </a:rPr>
              <a:t>Ο ρόλος του διδάσκοντος στην εκπαίδευση από απόσταση. Στο CD-ROM </a:t>
            </a:r>
            <a:r>
              <a:rPr lang="el-GR" sz="5600" i="1" dirty="0">
                <a:latin typeface="Times New Roman" panose="02020603050405020304" pitchFamily="18" charset="0"/>
                <a:cs typeface="Times New Roman" panose="02020603050405020304" pitchFamily="18" charset="0"/>
              </a:rPr>
              <a:t>Α΄ Πανελλήνιο Συνέδριο για την Ανοικτή και εξ Αποστάσεως Εκπαίδευση</a:t>
            </a:r>
            <a:r>
              <a:rPr lang="el-GR" sz="5600" dirty="0">
                <a:latin typeface="Times New Roman" panose="02020603050405020304" pitchFamily="18" charset="0"/>
                <a:cs typeface="Times New Roman" panose="02020603050405020304" pitchFamily="18" charset="0"/>
              </a:rPr>
              <a:t>. Ελληνικό Ανοικτό Πανεπιστήμιο. Ανακτήθηκε από: </a:t>
            </a:r>
            <a:r>
              <a:rPr lang="el-GR" sz="5600" u="sng" dirty="0">
                <a:latin typeface="Times New Roman" panose="02020603050405020304" pitchFamily="18" charset="0"/>
                <a:cs typeface="Times New Roman" panose="02020603050405020304" pitchFamily="18" charset="0"/>
                <a:hlinkClick r:id="rId2"/>
              </a:rPr>
              <a:t>http://alexiskokkos.gr/arthra/</a:t>
            </a:r>
            <a:endParaRPr lang="el-GR" sz="5600" dirty="0">
              <a:latin typeface="Times New Roman" panose="02020603050405020304" pitchFamily="18" charset="0"/>
              <a:cs typeface="Times New Roman" panose="02020603050405020304" pitchFamily="18" charset="0"/>
            </a:endParaRPr>
          </a:p>
          <a:p>
            <a:endParaRPr lang="el-GR" dirty="0"/>
          </a:p>
        </p:txBody>
      </p:sp>
      <p:sp>
        <p:nvSpPr>
          <p:cNvPr id="3" name="Τίτλος 2">
            <a:extLst>
              <a:ext uri="{FF2B5EF4-FFF2-40B4-BE49-F238E27FC236}">
                <a16:creationId xmlns:a16="http://schemas.microsoft.com/office/drawing/2014/main" id="{919121C1-4739-4F20-8AE8-58113A28A859}"/>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Βιβλιογραφικές αναφορές 2/6</a:t>
            </a:r>
          </a:p>
        </p:txBody>
      </p:sp>
    </p:spTree>
    <p:extLst>
      <p:ext uri="{BB962C8B-B14F-4D97-AF65-F5344CB8AC3E}">
        <p14:creationId xmlns:p14="http://schemas.microsoft.com/office/powerpoint/2010/main" val="33290614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75656" y="692696"/>
            <a:ext cx="7199240" cy="576064"/>
          </a:xfrm>
        </p:spPr>
        <p:txBody>
          <a:bodyPr>
            <a:noAutofit/>
          </a:bodyPr>
          <a:lstStyle/>
          <a:p>
            <a:r>
              <a:rPr lang="el-GR" sz="3600" dirty="0">
                <a:latin typeface="Times New Roman" panose="02020603050405020304" pitchFamily="18" charset="0"/>
                <a:cs typeface="Times New Roman" panose="02020603050405020304" pitchFamily="18" charset="0"/>
              </a:rPr>
              <a:t>2. Συνεισφορά της διπλωματικής</a:t>
            </a:r>
            <a:endParaRPr lang="el-GR" sz="3600" b="1" dirty="0">
              <a:latin typeface="Times New Roman" panose="02020603050405020304" pitchFamily="18" charset="0"/>
              <a:cs typeface="Times New Roman" panose="02020603050405020304" pitchFamily="18" charset="0"/>
            </a:endParaRPr>
          </a:p>
        </p:txBody>
      </p:sp>
      <p:sp>
        <p:nvSpPr>
          <p:cNvPr id="4" name="9 - Ορθογώνιο"/>
          <p:cNvSpPr/>
          <p:nvPr/>
        </p:nvSpPr>
        <p:spPr>
          <a:xfrm>
            <a:off x="1151620" y="1268760"/>
            <a:ext cx="6840760" cy="4832092"/>
          </a:xfrm>
          <a:prstGeom prst="rect">
            <a:avLst/>
          </a:prstGeom>
        </p:spPr>
        <p:txBody>
          <a:bodyPr wrap="square">
            <a:spAutoFit/>
          </a:bodyPr>
          <a:lstStyle/>
          <a:p>
            <a:r>
              <a:rPr lang="el-GR" sz="2800" dirty="0"/>
              <a:t>Στα πλαίσια της εν λόγω διπλωματικής εργασίας</a:t>
            </a:r>
            <a:r>
              <a:rPr lang="en-US" sz="2800" dirty="0"/>
              <a:t>:</a:t>
            </a:r>
          </a:p>
          <a:p>
            <a:pPr marL="457200" indent="-457200">
              <a:buFont typeface="Arial" panose="020B0604020202020204" pitchFamily="34" charset="0"/>
              <a:buChar char="•"/>
            </a:pPr>
            <a:r>
              <a:rPr lang="el-GR" sz="2800" dirty="0"/>
              <a:t>Επιμορφώθηκαν εκπαιδευτικοί ΠΕ πάνω στην Ε.Π., έχοντας τη δυνατότητα χρήσης της ως εκπαιδευτικό εργαλείο.</a:t>
            </a:r>
            <a:br>
              <a:rPr lang="el-GR" sz="2800" dirty="0"/>
            </a:br>
            <a:endParaRPr lang="el-GR" sz="2800" dirty="0"/>
          </a:p>
          <a:p>
            <a:pPr marL="457200" indent="-457200">
              <a:buFont typeface="Arial" panose="020B0604020202020204" pitchFamily="34" charset="0"/>
              <a:buChar char="•"/>
            </a:pPr>
            <a:r>
              <a:rPr lang="el-GR" sz="2800" dirty="0"/>
              <a:t>Διερευνήθηκαν οι απόψεις των συμμετεχόντων εκπαιδευτικών (πριν και μετά την επιμόρφωση) για την Ε.Π. και τις εξ αποστάσεως επιμορφώσεις</a:t>
            </a:r>
          </a:p>
          <a:p>
            <a:pPr marL="457200" indent="-457200">
              <a:buFont typeface="Arial" panose="020B0604020202020204" pitchFamily="34" charset="0"/>
              <a:buChar char="•"/>
            </a:pPr>
            <a:endParaRPr lang="el-GR" sz="2800" dirty="0"/>
          </a:p>
        </p:txBody>
      </p:sp>
    </p:spTree>
    <p:extLst>
      <p:ext uri="{BB962C8B-B14F-4D97-AF65-F5344CB8AC3E}">
        <p14:creationId xmlns:p14="http://schemas.microsoft.com/office/powerpoint/2010/main" val="27909929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a:extLst>
              <a:ext uri="{FF2B5EF4-FFF2-40B4-BE49-F238E27FC236}">
                <a16:creationId xmlns:a16="http://schemas.microsoft.com/office/drawing/2014/main" id="{371357E0-1E0B-477F-971B-53AC858CD219}"/>
              </a:ext>
            </a:extLst>
          </p:cNvPr>
          <p:cNvSpPr>
            <a:spLocks noGrp="1"/>
          </p:cNvSpPr>
          <p:nvPr>
            <p:ph idx="1"/>
          </p:nvPr>
        </p:nvSpPr>
        <p:spPr>
          <a:xfrm>
            <a:off x="628650" y="1628800"/>
            <a:ext cx="7886700" cy="4721777"/>
          </a:xfrm>
        </p:spPr>
        <p:txBody>
          <a:bodyPr>
            <a:normAutofit fontScale="25000" lnSpcReduction="20000"/>
          </a:bodyPr>
          <a:lstStyle/>
          <a:p>
            <a:r>
              <a:rPr lang="el-GR" sz="5600" dirty="0">
                <a:latin typeface="Times New Roman" panose="02020603050405020304" pitchFamily="18" charset="0"/>
                <a:cs typeface="Times New Roman" panose="02020603050405020304" pitchFamily="18" charset="0"/>
              </a:rPr>
              <a:t>Ηλιάδου, Χ. &amp;  Αναστασιάδης, Π. (2010). Επικοινωνία Καθηγητή –Συμβούλου και φοιτητών στις Σπουδές από απόσταση: Απόψεις φοιτητών στο πλαίσιο της Θ.Ε.ΕΚΠ65 του Ε.Α.Π.</a:t>
            </a:r>
            <a:r>
              <a:rPr lang="el-GR" sz="5600" i="1" dirty="0">
                <a:latin typeface="Times New Roman" panose="02020603050405020304" pitchFamily="18" charset="0"/>
                <a:cs typeface="Times New Roman" panose="02020603050405020304" pitchFamily="18" charset="0"/>
              </a:rPr>
              <a:t> </a:t>
            </a:r>
            <a:r>
              <a:rPr lang="el-GR" sz="5600" dirty="0">
                <a:latin typeface="Times New Roman" panose="02020603050405020304" pitchFamily="18" charset="0"/>
                <a:cs typeface="Times New Roman" panose="02020603050405020304" pitchFamily="18" charset="0"/>
              </a:rPr>
              <a:t>Στο Α. Λιοναράκης (</a:t>
            </a:r>
            <a:r>
              <a:rPr lang="el-GR" sz="5600" dirty="0" err="1">
                <a:latin typeface="Times New Roman" panose="02020603050405020304" pitchFamily="18" charset="0"/>
                <a:cs typeface="Times New Roman" panose="02020603050405020304" pitchFamily="18" charset="0"/>
              </a:rPr>
              <a:t>Επιμ</a:t>
            </a:r>
            <a:r>
              <a:rPr lang="el-GR" sz="5600" dirty="0">
                <a:latin typeface="Times New Roman" panose="02020603050405020304" pitchFamily="18" charset="0"/>
                <a:cs typeface="Times New Roman" panose="02020603050405020304" pitchFamily="18" charset="0"/>
              </a:rPr>
              <a:t>.) </a:t>
            </a:r>
            <a:r>
              <a:rPr lang="el-GR" sz="5600" i="1" dirty="0">
                <a:latin typeface="Times New Roman" panose="02020603050405020304" pitchFamily="18" charset="0"/>
                <a:cs typeface="Times New Roman" panose="02020603050405020304" pitchFamily="18" charset="0"/>
              </a:rPr>
              <a:t>Ειδικό τεύχος: Ελληνικό Ανοικτό Πανεπιστήμιο</a:t>
            </a:r>
            <a:r>
              <a:rPr lang="el-GR" sz="5600" dirty="0">
                <a:latin typeface="Times New Roman" panose="02020603050405020304" pitchFamily="18" charset="0"/>
                <a:cs typeface="Times New Roman" panose="02020603050405020304" pitchFamily="18" charset="0"/>
              </a:rPr>
              <a:t>.   </a:t>
            </a:r>
            <a:r>
              <a:rPr lang="el-GR" sz="5600" i="1" dirty="0">
                <a:latin typeface="Times New Roman" panose="02020603050405020304" pitchFamily="18" charset="0"/>
                <a:cs typeface="Times New Roman" panose="02020603050405020304" pitchFamily="18" charset="0"/>
              </a:rPr>
              <a:t>6</a:t>
            </a:r>
            <a:r>
              <a:rPr lang="el-GR" sz="5600" dirty="0">
                <a:latin typeface="Times New Roman" panose="02020603050405020304" pitchFamily="18" charset="0"/>
                <a:cs typeface="Times New Roman" panose="02020603050405020304" pitchFamily="18" charset="0"/>
              </a:rPr>
              <a:t>(1), </a:t>
            </a:r>
            <a:r>
              <a:rPr lang="el-GR" sz="5600" dirty="0" err="1">
                <a:latin typeface="Times New Roman" panose="02020603050405020304" pitchFamily="18" charset="0"/>
                <a:cs typeface="Times New Roman" panose="02020603050405020304" pitchFamily="18" charset="0"/>
              </a:rPr>
              <a:t>σσ</a:t>
            </a:r>
            <a:r>
              <a:rPr lang="el-GR" sz="5600" dirty="0">
                <a:latin typeface="Times New Roman" panose="02020603050405020304" pitchFamily="18" charset="0"/>
                <a:cs typeface="Times New Roman" panose="02020603050405020304" pitchFamily="18" charset="0"/>
              </a:rPr>
              <a:t>. 29-45   Αθήνα: Προπομπός. </a:t>
            </a:r>
            <a:r>
              <a:rPr lang="en-US" sz="5600" dirty="0" err="1">
                <a:latin typeface="Times New Roman" panose="02020603050405020304" pitchFamily="18" charset="0"/>
                <a:cs typeface="Times New Roman" panose="02020603050405020304" pitchFamily="18" charset="0"/>
              </a:rPr>
              <a:t>doi</a:t>
            </a:r>
            <a:r>
              <a:rPr lang="el-GR" sz="5600" dirty="0">
                <a:latin typeface="Times New Roman" panose="02020603050405020304" pitchFamily="18" charset="0"/>
                <a:cs typeface="Times New Roman" panose="02020603050405020304" pitchFamily="18" charset="0"/>
              </a:rPr>
              <a:t>: 10.12681/jode.9751 Ανακτήθηκε από </a:t>
            </a:r>
            <a:r>
              <a:rPr lang="en-US" sz="5600" u="sng" dirty="0">
                <a:latin typeface="Times New Roman" panose="02020603050405020304" pitchFamily="18" charset="0"/>
                <a:cs typeface="Times New Roman" panose="02020603050405020304" pitchFamily="18" charset="0"/>
                <a:hlinkClick r:id="rId2"/>
              </a:rPr>
              <a:t>https</a:t>
            </a:r>
            <a:r>
              <a:rPr lang="el-GR" sz="5600" u="sng" dirty="0">
                <a:latin typeface="Times New Roman" panose="02020603050405020304" pitchFamily="18" charset="0"/>
                <a:cs typeface="Times New Roman" panose="02020603050405020304" pitchFamily="18" charset="0"/>
                <a:hlinkClick r:id="rId2"/>
              </a:rPr>
              <a:t>://</a:t>
            </a:r>
            <a:r>
              <a:rPr lang="en-US" sz="5600" u="sng" dirty="0" err="1">
                <a:latin typeface="Times New Roman" panose="02020603050405020304" pitchFamily="18" charset="0"/>
                <a:cs typeface="Times New Roman" panose="02020603050405020304" pitchFamily="18" charset="0"/>
                <a:hlinkClick r:id="rId2"/>
              </a:rPr>
              <a:t>ejournals</a:t>
            </a:r>
            <a:r>
              <a:rPr lang="el-GR" sz="5600" u="sng" dirty="0">
                <a:latin typeface="Times New Roman" panose="02020603050405020304" pitchFamily="18" charset="0"/>
                <a:cs typeface="Times New Roman" panose="02020603050405020304" pitchFamily="18" charset="0"/>
                <a:hlinkClick r:id="rId2"/>
              </a:rPr>
              <a:t>.</a:t>
            </a:r>
            <a:r>
              <a:rPr lang="en-US" sz="5600" u="sng" dirty="0" err="1">
                <a:latin typeface="Times New Roman" panose="02020603050405020304" pitchFamily="18" charset="0"/>
                <a:cs typeface="Times New Roman" panose="02020603050405020304" pitchFamily="18" charset="0"/>
                <a:hlinkClick r:id="rId2"/>
              </a:rPr>
              <a:t>epublishing</a:t>
            </a:r>
            <a:r>
              <a:rPr lang="el-GR" sz="5600" u="sng" dirty="0">
                <a:latin typeface="Times New Roman" panose="02020603050405020304" pitchFamily="18" charset="0"/>
                <a:cs typeface="Times New Roman" panose="02020603050405020304" pitchFamily="18" charset="0"/>
                <a:hlinkClick r:id="rId2"/>
              </a:rPr>
              <a:t>.</a:t>
            </a:r>
            <a:r>
              <a:rPr lang="en-US" sz="5600" u="sng" dirty="0" err="1">
                <a:latin typeface="Times New Roman" panose="02020603050405020304" pitchFamily="18" charset="0"/>
                <a:cs typeface="Times New Roman" panose="02020603050405020304" pitchFamily="18" charset="0"/>
                <a:hlinkClick r:id="rId2"/>
              </a:rPr>
              <a:t>ekt</a:t>
            </a:r>
            <a:r>
              <a:rPr lang="el-GR" sz="5600" u="sng" dirty="0">
                <a:latin typeface="Times New Roman" panose="02020603050405020304" pitchFamily="18" charset="0"/>
                <a:cs typeface="Times New Roman" panose="02020603050405020304" pitchFamily="18" charset="0"/>
                <a:hlinkClick r:id="rId2"/>
              </a:rPr>
              <a:t>.</a:t>
            </a:r>
            <a:r>
              <a:rPr lang="en-US" sz="5600" u="sng" dirty="0">
                <a:latin typeface="Times New Roman" panose="02020603050405020304" pitchFamily="18" charset="0"/>
                <a:cs typeface="Times New Roman" panose="02020603050405020304" pitchFamily="18" charset="0"/>
                <a:hlinkClick r:id="rId2"/>
              </a:rPr>
              <a:t>gr</a:t>
            </a:r>
            <a:r>
              <a:rPr lang="el-GR" sz="5600" u="sng" dirty="0">
                <a:latin typeface="Times New Roman" panose="02020603050405020304" pitchFamily="18" charset="0"/>
                <a:cs typeface="Times New Roman" panose="02020603050405020304" pitchFamily="18" charset="0"/>
                <a:hlinkClick r:id="rId2"/>
              </a:rPr>
              <a:t>/</a:t>
            </a:r>
            <a:r>
              <a:rPr lang="en-US" sz="5600" u="sng" dirty="0">
                <a:latin typeface="Times New Roman" panose="02020603050405020304" pitchFamily="18" charset="0"/>
                <a:cs typeface="Times New Roman" panose="02020603050405020304" pitchFamily="18" charset="0"/>
                <a:hlinkClick r:id="rId2"/>
              </a:rPr>
              <a:t>index</a:t>
            </a:r>
            <a:r>
              <a:rPr lang="el-GR" sz="5600" u="sng" dirty="0">
                <a:latin typeface="Times New Roman" panose="02020603050405020304" pitchFamily="18" charset="0"/>
                <a:cs typeface="Times New Roman" panose="02020603050405020304" pitchFamily="18" charset="0"/>
                <a:hlinkClick r:id="rId2"/>
              </a:rPr>
              <a:t>.</a:t>
            </a:r>
            <a:r>
              <a:rPr lang="en-US" sz="5600" u="sng" dirty="0">
                <a:latin typeface="Times New Roman" panose="02020603050405020304" pitchFamily="18" charset="0"/>
                <a:cs typeface="Times New Roman" panose="02020603050405020304" pitchFamily="18" charset="0"/>
                <a:hlinkClick r:id="rId2"/>
              </a:rPr>
              <a:t>php</a:t>
            </a:r>
            <a:r>
              <a:rPr lang="el-GR" sz="5600" u="sng" dirty="0">
                <a:latin typeface="Times New Roman" panose="02020603050405020304" pitchFamily="18" charset="0"/>
                <a:cs typeface="Times New Roman" panose="02020603050405020304" pitchFamily="18" charset="0"/>
                <a:hlinkClick r:id="rId2"/>
              </a:rPr>
              <a:t>/</a:t>
            </a:r>
            <a:r>
              <a:rPr lang="en-US" sz="5600" u="sng" dirty="0" err="1">
                <a:latin typeface="Times New Roman" panose="02020603050405020304" pitchFamily="18" charset="0"/>
                <a:cs typeface="Times New Roman" panose="02020603050405020304" pitchFamily="18" charset="0"/>
                <a:hlinkClick r:id="rId2"/>
              </a:rPr>
              <a:t>openjournal</a:t>
            </a:r>
            <a:r>
              <a:rPr lang="el-GR" sz="5600" u="sng" dirty="0">
                <a:latin typeface="Times New Roman" panose="02020603050405020304" pitchFamily="18" charset="0"/>
                <a:cs typeface="Times New Roman" panose="02020603050405020304" pitchFamily="18" charset="0"/>
                <a:hlinkClick r:id="rId2"/>
              </a:rPr>
              <a:t>/</a:t>
            </a:r>
            <a:r>
              <a:rPr lang="en-US" sz="5600" u="sng" dirty="0">
                <a:latin typeface="Times New Roman" panose="02020603050405020304" pitchFamily="18" charset="0"/>
                <a:cs typeface="Times New Roman" panose="02020603050405020304" pitchFamily="18" charset="0"/>
                <a:hlinkClick r:id="rId2"/>
              </a:rPr>
              <a:t>article</a:t>
            </a:r>
            <a:r>
              <a:rPr lang="el-GR" sz="5600" u="sng" dirty="0">
                <a:latin typeface="Times New Roman" panose="02020603050405020304" pitchFamily="18" charset="0"/>
                <a:cs typeface="Times New Roman" panose="02020603050405020304" pitchFamily="18" charset="0"/>
                <a:hlinkClick r:id="rId2"/>
              </a:rPr>
              <a:t>/</a:t>
            </a:r>
            <a:r>
              <a:rPr lang="en-US" sz="5600" u="sng" dirty="0">
                <a:latin typeface="Times New Roman" panose="02020603050405020304" pitchFamily="18" charset="0"/>
                <a:cs typeface="Times New Roman" panose="02020603050405020304" pitchFamily="18" charset="0"/>
                <a:hlinkClick r:id="rId2"/>
              </a:rPr>
              <a:t>view</a:t>
            </a:r>
            <a:r>
              <a:rPr lang="el-GR" sz="5600" u="sng" dirty="0">
                <a:latin typeface="Times New Roman" panose="02020603050405020304" pitchFamily="18" charset="0"/>
                <a:cs typeface="Times New Roman" panose="02020603050405020304" pitchFamily="18" charset="0"/>
                <a:hlinkClick r:id="rId2"/>
              </a:rPr>
              <a:t>/9751/9884</a:t>
            </a:r>
            <a:endParaRPr lang="el-GR" sz="5600" dirty="0">
              <a:latin typeface="Times New Roman" panose="02020603050405020304" pitchFamily="18" charset="0"/>
              <a:cs typeface="Times New Roman" panose="02020603050405020304" pitchFamily="18" charset="0"/>
            </a:endParaRPr>
          </a:p>
          <a:p>
            <a:r>
              <a:rPr lang="el-GR" sz="5600" dirty="0">
                <a:latin typeface="Times New Roman" panose="02020603050405020304" pitchFamily="18" charset="0"/>
                <a:cs typeface="Times New Roman" panose="02020603050405020304" pitchFamily="18" charset="0"/>
              </a:rPr>
              <a:t>Λιοναράκης, Α. (2001). Ανοικτή και εξ αποστάσεως πολυμορφική εκπαίδευση: Προβληματισμοί για μια ποιοτική προσέγγιση σχεδιασμού διδακτικού υλικού. Στο Α. Λιοναράκης (</a:t>
            </a:r>
            <a:r>
              <a:rPr lang="el-GR" sz="5600" dirty="0" err="1">
                <a:latin typeface="Times New Roman" panose="02020603050405020304" pitchFamily="18" charset="0"/>
                <a:cs typeface="Times New Roman" panose="02020603050405020304" pitchFamily="18" charset="0"/>
              </a:rPr>
              <a:t>Επιμ</a:t>
            </a:r>
            <a:r>
              <a:rPr lang="el-GR" sz="5600" dirty="0">
                <a:latin typeface="Times New Roman" panose="02020603050405020304" pitchFamily="18" charset="0"/>
                <a:cs typeface="Times New Roman" panose="02020603050405020304" pitchFamily="18" charset="0"/>
              </a:rPr>
              <a:t>.), </a:t>
            </a:r>
            <a:r>
              <a:rPr lang="el-GR" sz="5600" i="1" dirty="0">
                <a:latin typeface="Times New Roman" panose="02020603050405020304" pitchFamily="18" charset="0"/>
                <a:cs typeface="Times New Roman" panose="02020603050405020304" pitchFamily="18" charset="0"/>
              </a:rPr>
              <a:t>Απόψεις και Προβληματισμοί για την Ανοικτή και εξ Αποστάσεως Εκπαίδευσης</a:t>
            </a:r>
            <a:r>
              <a:rPr lang="el-GR" sz="5600" dirty="0">
                <a:latin typeface="Times New Roman" panose="02020603050405020304" pitchFamily="18" charset="0"/>
                <a:cs typeface="Times New Roman" panose="02020603050405020304" pitchFamily="18" charset="0"/>
              </a:rPr>
              <a:t> (</a:t>
            </a:r>
            <a:r>
              <a:rPr lang="el-GR" sz="5600" dirty="0" err="1">
                <a:latin typeface="Times New Roman" panose="02020603050405020304" pitchFamily="18" charset="0"/>
                <a:cs typeface="Times New Roman" panose="02020603050405020304" pitchFamily="18" charset="0"/>
              </a:rPr>
              <a:t>σσ</a:t>
            </a:r>
            <a:r>
              <a:rPr lang="el-GR" sz="5600" dirty="0">
                <a:latin typeface="Times New Roman" panose="02020603050405020304" pitchFamily="18" charset="0"/>
                <a:cs typeface="Times New Roman" panose="02020603050405020304" pitchFamily="18" charset="0"/>
              </a:rPr>
              <a:t>. 33-52). Αθήνα: Προπομπός. </a:t>
            </a:r>
          </a:p>
          <a:p>
            <a:r>
              <a:rPr lang="el-GR" sz="5600" dirty="0">
                <a:latin typeface="Times New Roman" panose="02020603050405020304" pitchFamily="18" charset="0"/>
                <a:cs typeface="Times New Roman" panose="02020603050405020304" pitchFamily="18" charset="0"/>
              </a:rPr>
              <a:t>Λιοναράκης, Α. (2001). «Για ποια εξ αποστάσεως εκπαίδευση μιλάμε;». </a:t>
            </a:r>
            <a:r>
              <a:rPr lang="el-GR" sz="5600" i="1" dirty="0">
                <a:latin typeface="Times New Roman" panose="02020603050405020304" pitchFamily="18" charset="0"/>
                <a:cs typeface="Times New Roman" panose="02020603050405020304" pitchFamily="18" charset="0"/>
              </a:rPr>
              <a:t>1ο Πανελλήνιο Συνέδριο εξ Αποστάσεως Εκπαίδευσης</a:t>
            </a:r>
            <a:r>
              <a:rPr lang="el-GR" sz="5600" dirty="0">
                <a:latin typeface="Times New Roman" panose="02020603050405020304" pitchFamily="18" charset="0"/>
                <a:cs typeface="Times New Roman" panose="02020603050405020304" pitchFamily="18" charset="0"/>
              </a:rPr>
              <a:t>. Πάτρα</a:t>
            </a:r>
          </a:p>
          <a:p>
            <a:r>
              <a:rPr lang="el-GR" sz="5600" dirty="0">
                <a:latin typeface="Times New Roman" panose="02020603050405020304" pitchFamily="18" charset="0"/>
                <a:cs typeface="Times New Roman" panose="02020603050405020304" pitchFamily="18" charset="0"/>
              </a:rPr>
              <a:t>Πιερρακέας, Χ. , Ξένος,  Μ. &amp; Πιντέλας Π. (2001). </a:t>
            </a:r>
            <a:r>
              <a:rPr lang="el-GR" sz="5600" dirty="0" err="1">
                <a:latin typeface="Times New Roman" panose="02020603050405020304" pitchFamily="18" charset="0"/>
                <a:cs typeface="Times New Roman" panose="02020603050405020304" pitchFamily="18" charset="0"/>
              </a:rPr>
              <a:t>Εκτίµηση</a:t>
            </a:r>
            <a:r>
              <a:rPr lang="el-GR" sz="5600" dirty="0">
                <a:latin typeface="Times New Roman" panose="02020603050405020304" pitchFamily="18" charset="0"/>
                <a:cs typeface="Times New Roman" panose="02020603050405020304" pitchFamily="18" charset="0"/>
              </a:rPr>
              <a:t> – Αξιολόγηση του Εκπαιδευτικού Υλικού – </a:t>
            </a:r>
            <a:r>
              <a:rPr lang="el-GR" sz="5600" dirty="0" err="1">
                <a:latin typeface="Times New Roman" panose="02020603050405020304" pitchFamily="18" charset="0"/>
                <a:cs typeface="Times New Roman" panose="02020603050405020304" pitchFamily="18" charset="0"/>
              </a:rPr>
              <a:t>Συµβούλου</a:t>
            </a:r>
            <a:r>
              <a:rPr lang="el-GR" sz="5600" dirty="0">
                <a:latin typeface="Times New Roman" panose="02020603050405020304" pitchFamily="18" charset="0"/>
                <a:cs typeface="Times New Roman" panose="02020603050405020304" pitchFamily="18" charset="0"/>
              </a:rPr>
              <a:t> Καθηγητή. Απόψεις των Φοιτητών – </a:t>
            </a:r>
            <a:r>
              <a:rPr lang="el-GR" sz="5600" dirty="0" err="1">
                <a:latin typeface="Times New Roman" panose="02020603050405020304" pitchFamily="18" charset="0"/>
                <a:cs typeface="Times New Roman" panose="02020603050405020304" pitchFamily="18" charset="0"/>
              </a:rPr>
              <a:t>Σηµεία</a:t>
            </a:r>
            <a:r>
              <a:rPr lang="el-GR" sz="5600" dirty="0">
                <a:latin typeface="Times New Roman" panose="02020603050405020304" pitchFamily="18" charset="0"/>
                <a:cs typeface="Times New Roman" panose="02020603050405020304" pitchFamily="18" charset="0"/>
              </a:rPr>
              <a:t> Βελτίωσης. Στο Α. Λιοναράκης (</a:t>
            </a:r>
            <a:r>
              <a:rPr lang="el-GR" sz="5600" dirty="0" err="1">
                <a:latin typeface="Times New Roman" panose="02020603050405020304" pitchFamily="18" charset="0"/>
                <a:cs typeface="Times New Roman" panose="02020603050405020304" pitchFamily="18" charset="0"/>
              </a:rPr>
              <a:t>Επιμ</a:t>
            </a:r>
            <a:r>
              <a:rPr lang="el-GR" sz="5600" dirty="0">
                <a:latin typeface="Times New Roman" panose="02020603050405020304" pitchFamily="18" charset="0"/>
                <a:cs typeface="Times New Roman" panose="02020603050405020304" pitchFamily="18" charset="0"/>
              </a:rPr>
              <a:t>.), </a:t>
            </a:r>
            <a:r>
              <a:rPr lang="el-GR" sz="5600" i="1" dirty="0">
                <a:latin typeface="Times New Roman" panose="02020603050405020304" pitchFamily="18" charset="0"/>
                <a:cs typeface="Times New Roman" panose="02020603050405020304" pitchFamily="18" charset="0"/>
              </a:rPr>
              <a:t>1ο</a:t>
            </a:r>
            <a:r>
              <a:rPr lang="el-GR" sz="5600" dirty="0">
                <a:latin typeface="Times New Roman" panose="02020603050405020304" pitchFamily="18" charset="0"/>
                <a:cs typeface="Times New Roman" panose="02020603050405020304" pitchFamily="18" charset="0"/>
              </a:rPr>
              <a:t> </a:t>
            </a:r>
            <a:r>
              <a:rPr lang="el-GR" sz="5600" i="1" dirty="0">
                <a:latin typeface="Times New Roman" panose="02020603050405020304" pitchFamily="18" charset="0"/>
                <a:cs typeface="Times New Roman" panose="02020603050405020304" pitchFamily="18" charset="0"/>
              </a:rPr>
              <a:t>Πανελλήνιο Συνέδριο στην Ανοικτή και εξ Αποστάσεως Εκπαίδευση</a:t>
            </a:r>
            <a:r>
              <a:rPr lang="el-GR" sz="5600" dirty="0">
                <a:latin typeface="Times New Roman" panose="02020603050405020304" pitchFamily="18" charset="0"/>
                <a:cs typeface="Times New Roman" panose="02020603050405020304" pitchFamily="18" charset="0"/>
              </a:rPr>
              <a:t>. Ελληνικό Ανοικτό Πανεπιστήμιο, Επιστημονική Εταιρεία Ελληνικό Δίκτυο Ανοικτής και Εξ Αποστάσεως Εκπαίδευσης, 25-27 </a:t>
            </a:r>
            <a:r>
              <a:rPr lang="el-GR" sz="5600" i="1" dirty="0">
                <a:latin typeface="Times New Roman" panose="02020603050405020304" pitchFamily="18" charset="0"/>
                <a:cs typeface="Times New Roman" panose="02020603050405020304" pitchFamily="18" charset="0"/>
              </a:rPr>
              <a:t>Μαΐου 2001</a:t>
            </a:r>
            <a:r>
              <a:rPr lang="el-GR" sz="5600" dirty="0">
                <a:latin typeface="Times New Roman" panose="02020603050405020304" pitchFamily="18" charset="0"/>
                <a:cs typeface="Times New Roman" panose="02020603050405020304" pitchFamily="18" charset="0"/>
              </a:rPr>
              <a:t> (</a:t>
            </a:r>
            <a:r>
              <a:rPr lang="el-GR" sz="5600" dirty="0" err="1">
                <a:latin typeface="Times New Roman" panose="02020603050405020304" pitchFamily="18" charset="0"/>
                <a:cs typeface="Times New Roman" panose="02020603050405020304" pitchFamily="18" charset="0"/>
              </a:rPr>
              <a:t>σσ</a:t>
            </a:r>
            <a:r>
              <a:rPr lang="el-GR" sz="5600" dirty="0">
                <a:latin typeface="Times New Roman" panose="02020603050405020304" pitchFamily="18" charset="0"/>
                <a:cs typeface="Times New Roman" panose="02020603050405020304" pitchFamily="18" charset="0"/>
              </a:rPr>
              <a:t>. 459-477). Πάτρα: (</a:t>
            </a:r>
            <a:r>
              <a:rPr lang="el-GR" sz="5600" dirty="0" err="1">
                <a:latin typeface="Times New Roman" panose="02020603050405020304" pitchFamily="18" charset="0"/>
                <a:cs typeface="Times New Roman" panose="02020603050405020304" pitchFamily="18" charset="0"/>
              </a:rPr>
              <a:t>χ.τ</a:t>
            </a:r>
            <a:r>
              <a:rPr lang="el-GR" sz="5600" dirty="0">
                <a:latin typeface="Times New Roman" panose="02020603050405020304" pitchFamily="18" charset="0"/>
                <a:cs typeface="Times New Roman" panose="02020603050405020304" pitchFamily="18" charset="0"/>
              </a:rPr>
              <a:t>.)</a:t>
            </a:r>
          </a:p>
          <a:p>
            <a:endParaRPr lang="el-GR" dirty="0"/>
          </a:p>
        </p:txBody>
      </p:sp>
      <p:sp>
        <p:nvSpPr>
          <p:cNvPr id="3" name="Τίτλος 2">
            <a:extLst>
              <a:ext uri="{FF2B5EF4-FFF2-40B4-BE49-F238E27FC236}">
                <a16:creationId xmlns:a16="http://schemas.microsoft.com/office/drawing/2014/main" id="{919121C1-4739-4F20-8AE8-58113A28A859}"/>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Βιβλιογραφικές αναφορές 3/6</a:t>
            </a:r>
          </a:p>
        </p:txBody>
      </p:sp>
    </p:spTree>
    <p:extLst>
      <p:ext uri="{BB962C8B-B14F-4D97-AF65-F5344CB8AC3E}">
        <p14:creationId xmlns:p14="http://schemas.microsoft.com/office/powerpoint/2010/main" val="4315544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a:extLst>
              <a:ext uri="{FF2B5EF4-FFF2-40B4-BE49-F238E27FC236}">
                <a16:creationId xmlns:a16="http://schemas.microsoft.com/office/drawing/2014/main" id="{371357E0-1E0B-477F-971B-53AC858CD219}"/>
              </a:ext>
            </a:extLst>
          </p:cNvPr>
          <p:cNvSpPr>
            <a:spLocks noGrp="1"/>
          </p:cNvSpPr>
          <p:nvPr>
            <p:ph idx="1"/>
          </p:nvPr>
        </p:nvSpPr>
        <p:spPr>
          <a:xfrm>
            <a:off x="625252" y="1268760"/>
            <a:ext cx="8407846" cy="5152105"/>
          </a:xfrm>
        </p:spPr>
        <p:txBody>
          <a:bodyPr>
            <a:normAutofit fontScale="25000" lnSpcReduction="20000"/>
          </a:bodyPr>
          <a:lstStyle/>
          <a:p>
            <a:r>
              <a:rPr lang="el-GR" sz="5600" dirty="0">
                <a:latin typeface="Times New Roman" panose="02020603050405020304" pitchFamily="18" charset="0"/>
                <a:cs typeface="Times New Roman" panose="02020603050405020304" pitchFamily="18" charset="0"/>
              </a:rPr>
              <a:t>Λιοναράκης, Α. (2006). Η θεωρία της εξ αποστάσεως εκπαίδευσης και η πολυπλοκότητα της πολυμορφικής της διάστασης. Στο Α. Λιοναράκης (</a:t>
            </a:r>
            <a:r>
              <a:rPr lang="el-GR" sz="5600" dirty="0" err="1">
                <a:latin typeface="Times New Roman" panose="02020603050405020304" pitchFamily="18" charset="0"/>
                <a:cs typeface="Times New Roman" panose="02020603050405020304" pitchFamily="18" charset="0"/>
              </a:rPr>
              <a:t>Επιμ</a:t>
            </a:r>
            <a:r>
              <a:rPr lang="el-GR" sz="5600" dirty="0">
                <a:latin typeface="Times New Roman" panose="02020603050405020304" pitchFamily="18" charset="0"/>
                <a:cs typeface="Times New Roman" panose="02020603050405020304" pitchFamily="18" charset="0"/>
              </a:rPr>
              <a:t>.) </a:t>
            </a:r>
            <a:r>
              <a:rPr lang="el-GR" sz="5600" i="1" dirty="0">
                <a:latin typeface="Times New Roman" panose="02020603050405020304" pitchFamily="18" charset="0"/>
                <a:cs typeface="Times New Roman" panose="02020603050405020304" pitchFamily="18" charset="0"/>
              </a:rPr>
              <a:t>Ανοικτή και εξ αποστάσεως Εκπαίδευση</a:t>
            </a:r>
            <a:r>
              <a:rPr lang="el-GR" sz="5600" dirty="0">
                <a:latin typeface="Times New Roman" panose="02020603050405020304" pitchFamily="18" charset="0"/>
                <a:cs typeface="Times New Roman" panose="02020603050405020304" pitchFamily="18" charset="0"/>
              </a:rPr>
              <a:t>. </a:t>
            </a:r>
            <a:r>
              <a:rPr lang="el-GR" sz="5600" i="1" dirty="0">
                <a:latin typeface="Times New Roman" panose="02020603050405020304" pitchFamily="18" charset="0"/>
                <a:cs typeface="Times New Roman" panose="02020603050405020304" pitchFamily="18" charset="0"/>
              </a:rPr>
              <a:t>Στοιχεία Θεωρίας και Πράξης</a:t>
            </a:r>
            <a:r>
              <a:rPr lang="el-GR" sz="5600" dirty="0">
                <a:latin typeface="Times New Roman" panose="02020603050405020304" pitchFamily="18" charset="0"/>
                <a:cs typeface="Times New Roman" panose="02020603050405020304" pitchFamily="18" charset="0"/>
              </a:rPr>
              <a:t>. Αθήνα: Προπομπός. Ανακτήθηκε από: </a:t>
            </a:r>
            <a:r>
              <a:rPr lang="el-GR" sz="5600" u="sng" dirty="0">
                <a:latin typeface="Times New Roman" panose="02020603050405020304" pitchFamily="18" charset="0"/>
                <a:cs typeface="Times New Roman" panose="02020603050405020304" pitchFamily="18" charset="0"/>
                <a:hlinkClick r:id="rId2"/>
              </a:rPr>
              <a:t>http://www.edc.uoc.gr/~panas/EAP/Tmimata/Nea%20paralila%20keimena/%CE%97%20%CE%B8%CE%B5%CF%89%CF%81%CE%AF%CE%B1%20%CF%84%CE%B7%CF%82%20%CE%B5%CE%BE%CE%91%CE%95.pdf</a:t>
            </a:r>
            <a:endParaRPr lang="el-GR" sz="5600" dirty="0">
              <a:latin typeface="Times New Roman" panose="02020603050405020304" pitchFamily="18" charset="0"/>
              <a:cs typeface="Times New Roman" panose="02020603050405020304" pitchFamily="18" charset="0"/>
            </a:endParaRPr>
          </a:p>
          <a:p>
            <a:r>
              <a:rPr lang="en-US" sz="5600" dirty="0">
                <a:latin typeface="Times New Roman" panose="02020603050405020304" pitchFamily="18" charset="0"/>
                <a:cs typeface="Times New Roman" panose="02020603050405020304" pitchFamily="18" charset="0"/>
              </a:rPr>
              <a:t>Keegan D. J. (2006) On defining distance education, </a:t>
            </a:r>
            <a:r>
              <a:rPr lang="en-US" sz="5600" i="1" dirty="0">
                <a:latin typeface="Times New Roman" panose="02020603050405020304" pitchFamily="18" charset="0"/>
                <a:cs typeface="Times New Roman" panose="02020603050405020304" pitchFamily="18" charset="0"/>
              </a:rPr>
              <a:t>Distance Education</a:t>
            </a:r>
            <a:r>
              <a:rPr lang="en-US" sz="5600" dirty="0">
                <a:latin typeface="Times New Roman" panose="02020603050405020304" pitchFamily="18" charset="0"/>
                <a:cs typeface="Times New Roman" panose="02020603050405020304" pitchFamily="18" charset="0"/>
              </a:rPr>
              <a:t>, </a:t>
            </a:r>
            <a:r>
              <a:rPr lang="en-US" sz="5600" i="1" dirty="0">
                <a:latin typeface="Times New Roman" panose="02020603050405020304" pitchFamily="18" charset="0"/>
                <a:cs typeface="Times New Roman" panose="02020603050405020304" pitchFamily="18" charset="0"/>
              </a:rPr>
              <a:t>1</a:t>
            </a:r>
            <a:r>
              <a:rPr lang="en-US" sz="5600" dirty="0">
                <a:latin typeface="Times New Roman" panose="02020603050405020304" pitchFamily="18" charset="0"/>
                <a:cs typeface="Times New Roman" panose="02020603050405020304" pitchFamily="18" charset="0"/>
              </a:rPr>
              <a:t>(1), pp. 13-36. </a:t>
            </a:r>
            <a:r>
              <a:rPr lang="en-US" sz="5600" dirty="0" err="1">
                <a:latin typeface="Times New Roman" panose="02020603050405020304" pitchFamily="18" charset="0"/>
                <a:cs typeface="Times New Roman" panose="02020603050405020304" pitchFamily="18" charset="0"/>
              </a:rPr>
              <a:t>doi</a:t>
            </a:r>
            <a:r>
              <a:rPr lang="en-US" sz="5600" dirty="0">
                <a:latin typeface="Times New Roman" panose="02020603050405020304" pitchFamily="18" charset="0"/>
                <a:cs typeface="Times New Roman" panose="02020603050405020304" pitchFamily="18" charset="0"/>
              </a:rPr>
              <a:t>: 10.1080/0158791800010102</a:t>
            </a:r>
            <a:endParaRPr lang="el-GR" sz="5600" dirty="0">
              <a:latin typeface="Times New Roman" panose="02020603050405020304" pitchFamily="18" charset="0"/>
              <a:cs typeface="Times New Roman" panose="02020603050405020304" pitchFamily="18" charset="0"/>
            </a:endParaRPr>
          </a:p>
          <a:p>
            <a:r>
              <a:rPr lang="en-US" sz="5600" dirty="0">
                <a:latin typeface="Times New Roman" panose="02020603050405020304" pitchFamily="18" charset="0"/>
                <a:cs typeface="Times New Roman" panose="02020603050405020304" pitchFamily="18" charset="0"/>
              </a:rPr>
              <a:t>Kitchenham A. (2012) Jack Mezirow on Transformative Learning. In: </a:t>
            </a:r>
            <a:r>
              <a:rPr lang="en-US" sz="5600" dirty="0" err="1">
                <a:latin typeface="Times New Roman" panose="02020603050405020304" pitchFamily="18" charset="0"/>
                <a:cs typeface="Times New Roman" panose="02020603050405020304" pitchFamily="18" charset="0"/>
              </a:rPr>
              <a:t>Seel</a:t>
            </a:r>
            <a:r>
              <a:rPr lang="en-US" sz="5600" dirty="0">
                <a:latin typeface="Times New Roman" panose="02020603050405020304" pitchFamily="18" charset="0"/>
                <a:cs typeface="Times New Roman" panose="02020603050405020304" pitchFamily="18" charset="0"/>
              </a:rPr>
              <a:t> N.M. (eds) </a:t>
            </a:r>
            <a:r>
              <a:rPr lang="en-US" sz="5600" i="1" dirty="0">
                <a:latin typeface="Times New Roman" panose="02020603050405020304" pitchFamily="18" charset="0"/>
                <a:cs typeface="Times New Roman" panose="02020603050405020304" pitchFamily="18" charset="0"/>
              </a:rPr>
              <a:t>Encyclopedia of the Sciences of Learning</a:t>
            </a:r>
            <a:r>
              <a:rPr lang="en-US" sz="5600" dirty="0">
                <a:latin typeface="Times New Roman" panose="02020603050405020304" pitchFamily="18" charset="0"/>
                <a:cs typeface="Times New Roman" panose="02020603050405020304" pitchFamily="18" charset="0"/>
              </a:rPr>
              <a:t>. Springer, Boston, MA .</a:t>
            </a:r>
            <a:r>
              <a:rPr lang="en-US" sz="5600" dirty="0" err="1">
                <a:latin typeface="Times New Roman" panose="02020603050405020304" pitchFamily="18" charset="0"/>
                <a:cs typeface="Times New Roman" panose="02020603050405020304" pitchFamily="18" charset="0"/>
              </a:rPr>
              <a:t>doi</a:t>
            </a:r>
            <a:r>
              <a:rPr lang="en-US" sz="5600" dirty="0">
                <a:latin typeface="Times New Roman" panose="02020603050405020304" pitchFamily="18" charset="0"/>
                <a:cs typeface="Times New Roman" panose="02020603050405020304" pitchFamily="18" charset="0"/>
              </a:rPr>
              <a:t>: 10.1007/978-1-4419-1428-6</a:t>
            </a:r>
            <a:endParaRPr lang="el-GR" sz="5600" dirty="0">
              <a:latin typeface="Times New Roman" panose="02020603050405020304" pitchFamily="18" charset="0"/>
              <a:cs typeface="Times New Roman" panose="02020603050405020304" pitchFamily="18" charset="0"/>
            </a:endParaRPr>
          </a:p>
          <a:p>
            <a:r>
              <a:rPr lang="en-US" sz="5600" dirty="0">
                <a:latin typeface="Times New Roman" panose="02020603050405020304" pitchFamily="18" charset="0"/>
                <a:cs typeface="Times New Roman" panose="02020603050405020304" pitchFamily="18" charset="0"/>
              </a:rPr>
              <a:t>Simonson, M. , Smaldino, S. &amp; Zvacek, S. (2015) </a:t>
            </a:r>
            <a:r>
              <a:rPr lang="en-US" sz="5600" i="1" dirty="0">
                <a:latin typeface="Times New Roman" panose="02020603050405020304" pitchFamily="18" charset="0"/>
                <a:cs typeface="Times New Roman" panose="02020603050405020304" pitchFamily="18" charset="0"/>
              </a:rPr>
              <a:t>Teaching and Learning at a Distance </a:t>
            </a:r>
            <a:r>
              <a:rPr lang="en-US" sz="5600" dirty="0">
                <a:latin typeface="Times New Roman" panose="02020603050405020304" pitchFamily="18" charset="0"/>
                <a:cs typeface="Times New Roman" panose="02020603050405020304" pitchFamily="18" charset="0"/>
              </a:rPr>
              <a:t>6</a:t>
            </a:r>
            <a:r>
              <a:rPr lang="en-US" sz="5600" baseline="30000" dirty="0">
                <a:latin typeface="Times New Roman" panose="02020603050405020304" pitchFamily="18" charset="0"/>
                <a:cs typeface="Times New Roman" panose="02020603050405020304" pitchFamily="18" charset="0"/>
              </a:rPr>
              <a:t>th</a:t>
            </a:r>
            <a:r>
              <a:rPr lang="en-US" sz="5600" dirty="0">
                <a:latin typeface="Times New Roman" panose="02020603050405020304" pitchFamily="18" charset="0"/>
                <a:cs typeface="Times New Roman" panose="02020603050405020304" pitchFamily="18" charset="0"/>
              </a:rPr>
              <a:t> Edition: </a:t>
            </a:r>
            <a:r>
              <a:rPr lang="en-US" sz="5600" i="1" dirty="0">
                <a:latin typeface="Times New Roman" panose="02020603050405020304" pitchFamily="18" charset="0"/>
                <a:cs typeface="Times New Roman" panose="02020603050405020304" pitchFamily="18" charset="0"/>
              </a:rPr>
              <a:t>Foundations of  Distance Education</a:t>
            </a:r>
            <a:r>
              <a:rPr lang="en-US" sz="5600" dirty="0">
                <a:latin typeface="Times New Roman" panose="02020603050405020304" pitchFamily="18" charset="0"/>
                <a:cs typeface="Times New Roman" panose="02020603050405020304" pitchFamily="18" charset="0"/>
              </a:rPr>
              <a:t>. IAP</a:t>
            </a:r>
            <a:r>
              <a:rPr lang="el-GR" sz="5600" dirty="0">
                <a:latin typeface="Times New Roman" panose="02020603050405020304" pitchFamily="18" charset="0"/>
                <a:cs typeface="Times New Roman" panose="02020603050405020304" pitchFamily="18" charset="0"/>
              </a:rPr>
              <a:t>. </a:t>
            </a:r>
          </a:p>
          <a:p>
            <a:r>
              <a:rPr lang="el-GR" sz="5600" dirty="0">
                <a:latin typeface="Times New Roman" panose="02020603050405020304" pitchFamily="18" charset="0"/>
                <a:cs typeface="Times New Roman" panose="02020603050405020304" pitchFamily="18" charset="0"/>
              </a:rPr>
              <a:t>Λιοναράκης, Α. &amp; Σπανακά Α. Κ. (2017). Οι Επτά Αρχές Δημιουργίας Εκπαιδευτικού Υλικού. Στο Α. Λιοναράκης, Σ. Ιωακειμίδου, Γ. Μανούσου, Μ. </a:t>
            </a:r>
            <a:r>
              <a:rPr lang="el-GR" sz="5600" dirty="0" err="1">
                <a:latin typeface="Times New Roman" panose="02020603050405020304" pitchFamily="18" charset="0"/>
                <a:cs typeface="Times New Roman" panose="02020603050405020304" pitchFamily="18" charset="0"/>
              </a:rPr>
              <a:t>Νιάρη</a:t>
            </a:r>
            <a:r>
              <a:rPr lang="el-GR" sz="5600" dirty="0">
                <a:latin typeface="Times New Roman" panose="02020603050405020304" pitchFamily="18" charset="0"/>
                <a:cs typeface="Times New Roman" panose="02020603050405020304" pitchFamily="18" charset="0"/>
              </a:rPr>
              <a:t>, Τ. Χαρτοφύλακα &amp; Σ. Παπαδημητρίου, Αποστολίδου, Α. (</a:t>
            </a:r>
            <a:r>
              <a:rPr lang="el-GR" sz="5600" dirty="0" err="1">
                <a:latin typeface="Times New Roman" panose="02020603050405020304" pitchFamily="18" charset="0"/>
                <a:cs typeface="Times New Roman" panose="02020603050405020304" pitchFamily="18" charset="0"/>
              </a:rPr>
              <a:t>Επιμ</a:t>
            </a:r>
            <a:r>
              <a:rPr lang="el-GR" sz="5600" dirty="0">
                <a:latin typeface="Times New Roman" panose="02020603050405020304" pitchFamily="18" charset="0"/>
                <a:cs typeface="Times New Roman" panose="02020603050405020304" pitchFamily="18" charset="0"/>
              </a:rPr>
              <a:t>.), </a:t>
            </a:r>
            <a:r>
              <a:rPr lang="el-GR" sz="5600" i="1" dirty="0">
                <a:latin typeface="Times New Roman" panose="02020603050405020304" pitchFamily="18" charset="0"/>
                <a:cs typeface="Times New Roman" panose="02020603050405020304" pitchFamily="18" charset="0"/>
              </a:rPr>
              <a:t>9ο Διεθνές Συνέδριο για την Ανοικτή και εξ Αποστάσεως Εκπαίδευση</a:t>
            </a:r>
            <a:r>
              <a:rPr lang="el-GR" sz="5600" dirty="0">
                <a:latin typeface="Times New Roman" panose="02020603050405020304" pitchFamily="18" charset="0"/>
                <a:cs typeface="Times New Roman" panose="02020603050405020304" pitchFamily="18" charset="0"/>
              </a:rPr>
              <a:t>. </a:t>
            </a:r>
            <a:r>
              <a:rPr lang="el-GR" sz="5600" i="1" dirty="0">
                <a:latin typeface="Times New Roman" panose="02020603050405020304" pitchFamily="18" charset="0"/>
                <a:cs typeface="Times New Roman" panose="02020603050405020304" pitchFamily="18" charset="0"/>
              </a:rPr>
              <a:t>Ο Σχεδιασμός της Μάθησης</a:t>
            </a:r>
            <a:r>
              <a:rPr lang="el-GR" sz="5600" dirty="0">
                <a:latin typeface="Times New Roman" panose="02020603050405020304" pitchFamily="18" charset="0"/>
                <a:cs typeface="Times New Roman" panose="02020603050405020304" pitchFamily="18" charset="0"/>
              </a:rPr>
              <a:t>. </a:t>
            </a:r>
            <a:r>
              <a:rPr lang="el-GR" sz="5600" i="1" dirty="0">
                <a:latin typeface="Times New Roman" panose="02020603050405020304" pitchFamily="18" charset="0"/>
                <a:cs typeface="Times New Roman" panose="02020603050405020304" pitchFamily="18" charset="0"/>
              </a:rPr>
              <a:t>23-26 Νοεμβρίου 2017</a:t>
            </a:r>
            <a:r>
              <a:rPr lang="el-GR" sz="5600" dirty="0">
                <a:latin typeface="Times New Roman" panose="02020603050405020304" pitchFamily="18" charset="0"/>
                <a:cs typeface="Times New Roman" panose="02020603050405020304" pitchFamily="18" charset="0"/>
              </a:rPr>
              <a:t>. </a:t>
            </a:r>
            <a:r>
              <a:rPr lang="el-GR" sz="5600" i="1" dirty="0">
                <a:latin typeface="Times New Roman" panose="02020603050405020304" pitchFamily="18" charset="0"/>
                <a:cs typeface="Times New Roman" panose="02020603050405020304" pitchFamily="18" charset="0"/>
              </a:rPr>
              <a:t>9</a:t>
            </a:r>
            <a:r>
              <a:rPr lang="el-GR" sz="5600" dirty="0">
                <a:latin typeface="Times New Roman" panose="02020603050405020304" pitchFamily="18" charset="0"/>
                <a:cs typeface="Times New Roman" panose="02020603050405020304" pitchFamily="18" charset="0"/>
              </a:rPr>
              <a:t>(6Β) (σελ. 121-123). Ανακτήθηκε από: </a:t>
            </a:r>
            <a:r>
              <a:rPr lang="el-GR" sz="5600" u="sng" dirty="0">
                <a:latin typeface="Times New Roman" panose="02020603050405020304" pitchFamily="18" charset="0"/>
                <a:cs typeface="Times New Roman" panose="02020603050405020304" pitchFamily="18" charset="0"/>
                <a:hlinkClick r:id="rId3"/>
              </a:rPr>
              <a:t>https://eproceedings.epublishing.ekt.gr/index.php/openedu/article/view/1363/1260</a:t>
            </a:r>
            <a:endParaRPr lang="el-GR" sz="5600" dirty="0">
              <a:latin typeface="Times New Roman" panose="02020603050405020304" pitchFamily="18" charset="0"/>
              <a:cs typeface="Times New Roman" panose="02020603050405020304" pitchFamily="18" charset="0"/>
            </a:endParaRPr>
          </a:p>
          <a:p>
            <a:endParaRPr lang="el-GR" dirty="0"/>
          </a:p>
        </p:txBody>
      </p:sp>
      <p:sp>
        <p:nvSpPr>
          <p:cNvPr id="3" name="Τίτλος 2">
            <a:extLst>
              <a:ext uri="{FF2B5EF4-FFF2-40B4-BE49-F238E27FC236}">
                <a16:creationId xmlns:a16="http://schemas.microsoft.com/office/drawing/2014/main" id="{919121C1-4739-4F20-8AE8-58113A28A859}"/>
              </a:ext>
            </a:extLst>
          </p:cNvPr>
          <p:cNvSpPr>
            <a:spLocks noGrp="1"/>
          </p:cNvSpPr>
          <p:nvPr>
            <p:ph type="title"/>
          </p:nvPr>
        </p:nvSpPr>
        <p:spPr>
          <a:xfrm>
            <a:off x="1143000" y="335630"/>
            <a:ext cx="7372350" cy="1075390"/>
          </a:xfrm>
        </p:spPr>
        <p:txBody>
          <a:bodyPr/>
          <a:lstStyle/>
          <a:p>
            <a:r>
              <a:rPr lang="el-GR" dirty="0">
                <a:latin typeface="Times New Roman" panose="02020603050405020304" pitchFamily="18" charset="0"/>
                <a:cs typeface="Times New Roman" panose="02020603050405020304" pitchFamily="18" charset="0"/>
              </a:rPr>
              <a:t>Βιβλιογραφικές αναφορές 4/6</a:t>
            </a:r>
          </a:p>
        </p:txBody>
      </p:sp>
    </p:spTree>
    <p:extLst>
      <p:ext uri="{BB962C8B-B14F-4D97-AF65-F5344CB8AC3E}">
        <p14:creationId xmlns:p14="http://schemas.microsoft.com/office/powerpoint/2010/main" val="22307809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a:extLst>
              <a:ext uri="{FF2B5EF4-FFF2-40B4-BE49-F238E27FC236}">
                <a16:creationId xmlns:a16="http://schemas.microsoft.com/office/drawing/2014/main" id="{371357E0-1E0B-477F-971B-53AC858CD219}"/>
              </a:ext>
            </a:extLst>
          </p:cNvPr>
          <p:cNvSpPr>
            <a:spLocks noGrp="1"/>
          </p:cNvSpPr>
          <p:nvPr>
            <p:ph idx="1"/>
          </p:nvPr>
        </p:nvSpPr>
        <p:spPr/>
        <p:txBody>
          <a:bodyPr>
            <a:normAutofit fontScale="32500" lnSpcReduction="20000"/>
          </a:bodyPr>
          <a:lstStyle/>
          <a:p>
            <a:r>
              <a:rPr lang="el-GR" dirty="0">
                <a:latin typeface="Times New Roman" panose="02020603050405020304" pitchFamily="18" charset="0"/>
                <a:cs typeface="Times New Roman" panose="02020603050405020304" pitchFamily="18" charset="0"/>
              </a:rPr>
              <a:t>Αναστασιάδης, Π. , Σπαντιδάκης Γ. &amp; Χατζηδάκη, Α. (2014) </a:t>
            </a:r>
            <a:r>
              <a:rPr lang="el-GR" i="1" dirty="0">
                <a:latin typeface="Times New Roman" panose="02020603050405020304" pitchFamily="18" charset="0"/>
                <a:cs typeface="Times New Roman" panose="02020603050405020304" pitchFamily="18" charset="0"/>
              </a:rPr>
              <a:t>Ελληνόγλωσση εκπαίδευση και ηλεκτρονική μάθηση στη διασπορά</a:t>
            </a:r>
            <a:r>
              <a:rPr lang="el-GR" dirty="0">
                <a:latin typeface="Times New Roman" panose="02020603050405020304" pitchFamily="18" charset="0"/>
                <a:cs typeface="Times New Roman" panose="02020603050405020304" pitchFamily="18" charset="0"/>
              </a:rPr>
              <a:t>. </a:t>
            </a:r>
            <a:r>
              <a:rPr lang="el-GR" i="1" dirty="0">
                <a:latin typeface="Times New Roman" panose="02020603050405020304" pitchFamily="18" charset="0"/>
                <a:cs typeface="Times New Roman" panose="02020603050405020304" pitchFamily="18" charset="0"/>
              </a:rPr>
              <a:t>Σχεδιασμός και ανάπτυξη ενός ∆</a:t>
            </a:r>
            <a:r>
              <a:rPr lang="el-GR" i="1" dirty="0" err="1">
                <a:latin typeface="Times New Roman" panose="02020603050405020304" pitchFamily="18" charset="0"/>
                <a:cs typeface="Times New Roman" panose="02020603050405020304" pitchFamily="18" charset="0"/>
              </a:rPr>
              <a:t>ιαδικτυακού</a:t>
            </a:r>
            <a:r>
              <a:rPr lang="el-GR" i="1" dirty="0">
                <a:latin typeface="Times New Roman" panose="02020603050405020304" pitchFamily="18" charset="0"/>
                <a:cs typeface="Times New Roman" panose="02020603050405020304" pitchFamily="18" charset="0"/>
              </a:rPr>
              <a:t> Μαθησιακού Περιβάλλοντος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Ρέθυµνο</a:t>
            </a:r>
            <a:r>
              <a:rPr lang="el-GR" dirty="0">
                <a:latin typeface="Times New Roman" panose="02020603050405020304" pitchFamily="18" charset="0"/>
                <a:cs typeface="Times New Roman" panose="02020603050405020304" pitchFamily="18" charset="0"/>
              </a:rPr>
              <a:t>: Πανεπιστήμιο Κρήτης, Ε.∆ΙΑ.Μ.ΜΕ. Διαθέσιμο στο: </a:t>
            </a:r>
            <a:r>
              <a:rPr lang="el-GR" u="sng" dirty="0">
                <a:latin typeface="Times New Roman" panose="02020603050405020304" pitchFamily="18" charset="0"/>
                <a:cs typeface="Times New Roman" panose="02020603050405020304" pitchFamily="18" charset="0"/>
                <a:hlinkClick r:id="rId2"/>
              </a:rPr>
              <a:t>http://www.ediamme.edc.uoc.gr/ellinoglossi/images/ebooks/meletes_epistimoniko_yliko/Ellinoglossi_Ekpaideysi_Sxediasmos/Ellinoglossi_Ekpaideysi_B-Tomos.pdf</a:t>
            </a:r>
            <a:endParaRPr lang="el-GR" dirty="0">
              <a:latin typeface="Times New Roman" panose="02020603050405020304" pitchFamily="18" charset="0"/>
              <a:cs typeface="Times New Roman" panose="02020603050405020304" pitchFamily="18" charset="0"/>
            </a:endParaRPr>
          </a:p>
          <a:p>
            <a:r>
              <a:rPr lang="el-GR" dirty="0">
                <a:latin typeface="Times New Roman" panose="02020603050405020304" pitchFamily="18" charset="0"/>
                <a:cs typeface="Times New Roman" panose="02020603050405020304" pitchFamily="18" charset="0"/>
              </a:rPr>
              <a:t>Τζανή, Μ. (2005). </a:t>
            </a:r>
            <a:r>
              <a:rPr lang="el-GR" i="1" dirty="0">
                <a:latin typeface="Times New Roman" panose="02020603050405020304" pitchFamily="18" charset="0"/>
                <a:cs typeface="Times New Roman" panose="02020603050405020304" pitchFamily="18" charset="0"/>
              </a:rPr>
              <a:t>Σημειώσεις για το Μάθημα «Μεθοδολογία Έρευνας Κοινωνικών Επιστημών».</a:t>
            </a:r>
            <a:r>
              <a:rPr lang="el-GR" dirty="0">
                <a:latin typeface="Times New Roman" panose="02020603050405020304" pitchFamily="18" charset="0"/>
                <a:cs typeface="Times New Roman" panose="02020603050405020304" pitchFamily="18" charset="0"/>
              </a:rPr>
              <a:t> Ανακτήθηκε από: </a:t>
            </a:r>
            <a:r>
              <a:rPr lang="el-GR" u="sng" dirty="0">
                <a:latin typeface="Times New Roman" panose="02020603050405020304" pitchFamily="18" charset="0"/>
                <a:cs typeface="Times New Roman" panose="02020603050405020304" pitchFamily="18" charset="0"/>
                <a:hlinkClick r:id="rId3"/>
              </a:rPr>
              <a:t>http://benl.primedu.uoa.gr/database1/method.pdf</a:t>
            </a:r>
            <a:endParaRPr lang="el-GR" dirty="0">
              <a:latin typeface="Times New Roman" panose="02020603050405020304" pitchFamily="18" charset="0"/>
              <a:cs typeface="Times New Roman" panose="02020603050405020304" pitchFamily="18" charset="0"/>
            </a:endParaRPr>
          </a:p>
          <a:p>
            <a:r>
              <a:rPr lang="el-GR" dirty="0">
                <a:latin typeface="Times New Roman" panose="02020603050405020304" pitchFamily="18" charset="0"/>
                <a:cs typeface="Times New Roman" panose="02020603050405020304" pitchFamily="18" charset="0"/>
              </a:rPr>
              <a:t>Κωνσταντινίδης, Κ. (2016). Εκπαιδευτικό υλικό επαυξημένης πραγματικότητας για την πρωτοβάθμια εκπαίδευση: Αντιλήψεις εκπαιδευτικών (Μεταπτυχιακή εργασία). Αριστοτέλειο Πανεπιστήμιο Θεσσαλονίκης</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Θεσσαλονίκη</a:t>
            </a:r>
            <a:r>
              <a:rPr lang="en-US" dirty="0">
                <a:latin typeface="Times New Roman" panose="02020603050405020304" pitchFamily="18" charset="0"/>
                <a:cs typeface="Times New Roman" panose="02020603050405020304" pitchFamily="18" charset="0"/>
              </a:rPr>
              <a:t>.</a:t>
            </a:r>
            <a:endParaRPr lang="el-GR"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Saltan</a:t>
            </a:r>
            <a:r>
              <a:rPr lang="en-US" dirty="0">
                <a:latin typeface="Times New Roman" panose="02020603050405020304" pitchFamily="18" charset="0"/>
                <a:cs typeface="Times New Roman" panose="02020603050405020304" pitchFamily="18" charset="0"/>
              </a:rPr>
              <a:t>, F., &amp; Arslan, O. (2017). The Use of Augmented Reality in Formal Education: A Scoping Review. </a:t>
            </a:r>
            <a:r>
              <a:rPr lang="en-US" i="1" dirty="0">
                <a:latin typeface="Times New Roman" panose="02020603050405020304" pitchFamily="18" charset="0"/>
                <a:cs typeface="Times New Roman" panose="02020603050405020304" pitchFamily="18" charset="0"/>
              </a:rPr>
              <a:t>EURASIA Journal of Mathematics, Science and Technology Education</a:t>
            </a:r>
            <a:r>
              <a:rPr lang="en-US" dirty="0">
                <a:latin typeface="Times New Roman" panose="02020603050405020304" pitchFamily="18" charset="0"/>
                <a:cs typeface="Times New Roman" panose="02020603050405020304" pitchFamily="18" charset="0"/>
              </a:rPr>
              <a:t>, 13(2), 503-520.</a:t>
            </a:r>
            <a:endParaRPr lang="el-GR" dirty="0">
              <a:latin typeface="Times New Roman" panose="02020603050405020304" pitchFamily="18" charset="0"/>
              <a:cs typeface="Times New Roman" panose="02020603050405020304" pitchFamily="18" charset="0"/>
            </a:endParaRPr>
          </a:p>
          <a:p>
            <a:endParaRPr lang="el-GR" dirty="0"/>
          </a:p>
        </p:txBody>
      </p:sp>
      <p:sp>
        <p:nvSpPr>
          <p:cNvPr id="3" name="Τίτλος 2">
            <a:extLst>
              <a:ext uri="{FF2B5EF4-FFF2-40B4-BE49-F238E27FC236}">
                <a16:creationId xmlns:a16="http://schemas.microsoft.com/office/drawing/2014/main" id="{919121C1-4739-4F20-8AE8-58113A28A859}"/>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Βιβλιογραφικές αναφορές 5/6</a:t>
            </a:r>
          </a:p>
        </p:txBody>
      </p:sp>
    </p:spTree>
    <p:extLst>
      <p:ext uri="{BB962C8B-B14F-4D97-AF65-F5344CB8AC3E}">
        <p14:creationId xmlns:p14="http://schemas.microsoft.com/office/powerpoint/2010/main" val="19012262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a:extLst>
              <a:ext uri="{FF2B5EF4-FFF2-40B4-BE49-F238E27FC236}">
                <a16:creationId xmlns:a16="http://schemas.microsoft.com/office/drawing/2014/main" id="{371357E0-1E0B-477F-971B-53AC858CD219}"/>
              </a:ext>
            </a:extLst>
          </p:cNvPr>
          <p:cNvSpPr>
            <a:spLocks noGrp="1"/>
          </p:cNvSpPr>
          <p:nvPr>
            <p:ph idx="1"/>
          </p:nvPr>
        </p:nvSpPr>
        <p:spPr>
          <a:xfrm>
            <a:off x="539552" y="1440517"/>
            <a:ext cx="8407846" cy="4351338"/>
          </a:xfrm>
        </p:spPr>
        <p:txBody>
          <a:bodyPr>
            <a:noAutofit/>
          </a:bodyPr>
          <a:lstStyle/>
          <a:p>
            <a:r>
              <a:rPr lang="el-GR" sz="1400" dirty="0">
                <a:latin typeface="Times New Roman" panose="02020603050405020304" pitchFamily="18" charset="0"/>
                <a:cs typeface="Times New Roman" panose="02020603050405020304" pitchFamily="18" charset="0"/>
              </a:rPr>
              <a:t>Οικονόμου, Χ. (2017). Η εξ αποστάσεως εκπαίδευση στο πλαίσιο της μη τυπικής εκπαίδευσης και μάθησης: Διερεύνηση των απόψεων και στάσεων εκπαιδευομένων που συμμετείχαν σε προγράμματα επιμόρφωσης/κατάρτισης εξ αποστάσεως/μικτής εκπαίδευσης του Ινστιτούτου Εργασίας της ΓΣΕΕ. </a:t>
            </a:r>
            <a:r>
              <a:rPr lang="el-GR" sz="1400" i="1" dirty="0">
                <a:latin typeface="Times New Roman" panose="02020603050405020304" pitchFamily="18" charset="0"/>
                <a:cs typeface="Times New Roman" panose="02020603050405020304" pitchFamily="18" charset="0"/>
              </a:rPr>
              <a:t>Ανοικτή Εκπαίδευση: το περιοδικό για την Ανοικτή και εξ Αποστάσεως Εκπαίδευση και την Εκπαιδευτική Τεχνολογία</a:t>
            </a:r>
            <a:r>
              <a:rPr lang="el-GR" sz="1400" dirty="0">
                <a:latin typeface="Times New Roman" panose="02020603050405020304" pitchFamily="18" charset="0"/>
                <a:cs typeface="Times New Roman" panose="02020603050405020304" pitchFamily="18" charset="0"/>
              </a:rPr>
              <a:t>. </a:t>
            </a:r>
            <a:r>
              <a:rPr lang="el-GR" sz="1400" i="1" dirty="0">
                <a:latin typeface="Times New Roman" panose="02020603050405020304" pitchFamily="18" charset="0"/>
                <a:cs typeface="Times New Roman" panose="02020603050405020304" pitchFamily="18" charset="0"/>
              </a:rPr>
              <a:t>13</a:t>
            </a:r>
            <a:r>
              <a:rPr lang="el-GR" sz="1400" dirty="0">
                <a:latin typeface="Times New Roman" panose="02020603050405020304" pitchFamily="18" charset="0"/>
                <a:cs typeface="Times New Roman" panose="02020603050405020304" pitchFamily="18" charset="0"/>
              </a:rPr>
              <a:t>(2),(</a:t>
            </a:r>
            <a:r>
              <a:rPr lang="el-GR" sz="1400" dirty="0" err="1">
                <a:latin typeface="Times New Roman" panose="02020603050405020304" pitchFamily="18" charset="0"/>
                <a:cs typeface="Times New Roman" panose="02020603050405020304" pitchFamily="18" charset="0"/>
              </a:rPr>
              <a:t>σσ</a:t>
            </a:r>
            <a:r>
              <a:rPr lang="el-GR" sz="1400" dirty="0">
                <a:latin typeface="Times New Roman" panose="02020603050405020304" pitchFamily="18" charset="0"/>
                <a:cs typeface="Times New Roman" panose="02020603050405020304" pitchFamily="18" charset="0"/>
              </a:rPr>
              <a:t>. 17-34). </a:t>
            </a:r>
            <a:r>
              <a:rPr lang="el-GR" sz="1400" dirty="0" err="1">
                <a:latin typeface="Times New Roman" panose="02020603050405020304" pitchFamily="18" charset="0"/>
                <a:cs typeface="Times New Roman" panose="02020603050405020304" pitchFamily="18" charset="0"/>
              </a:rPr>
              <a:t>doi:http</a:t>
            </a:r>
            <a:r>
              <a:rPr lang="el-GR" sz="1400" dirty="0">
                <a:latin typeface="Times New Roman" panose="02020603050405020304" pitchFamily="18" charset="0"/>
                <a:cs typeface="Times New Roman" panose="02020603050405020304" pitchFamily="18" charset="0"/>
              </a:rPr>
              <a:t>://dx.doi.org/10.12681/jode.11504</a:t>
            </a:r>
          </a:p>
          <a:p>
            <a:r>
              <a:rPr lang="el-GR" sz="1400" dirty="0" err="1">
                <a:latin typeface="Times New Roman" panose="02020603050405020304" pitchFamily="18" charset="0"/>
                <a:cs typeface="Times New Roman" panose="02020603050405020304" pitchFamily="18" charset="0"/>
              </a:rPr>
              <a:t>Μουζάκης</a:t>
            </a:r>
            <a:r>
              <a:rPr lang="el-GR" sz="1400" dirty="0">
                <a:latin typeface="Times New Roman" panose="02020603050405020304" pitchFamily="18" charset="0"/>
                <a:cs typeface="Times New Roman" panose="02020603050405020304" pitchFamily="18" charset="0"/>
              </a:rPr>
              <a:t>, Χ. (2009). Εξ Αποστάσεως Επιμόρφωση Εκπαιδευτικών της Ανατολικής </a:t>
            </a:r>
            <a:r>
              <a:rPr lang="el-GR" sz="1400" dirty="0" err="1">
                <a:latin typeface="Times New Roman" panose="02020603050405020304" pitchFamily="18" charset="0"/>
                <a:cs typeface="Times New Roman" panose="02020603050405020304" pitchFamily="18" charset="0"/>
              </a:rPr>
              <a:t>ΜακεδονίαςΘράκης</a:t>
            </a:r>
            <a:r>
              <a:rPr lang="el-GR" sz="1400" dirty="0">
                <a:latin typeface="Times New Roman" panose="02020603050405020304" pitchFamily="18" charset="0"/>
                <a:cs typeface="Times New Roman" panose="02020603050405020304" pitchFamily="18" charset="0"/>
              </a:rPr>
              <a:t> και Ηπείρου. Στο Α</a:t>
            </a:r>
            <a:r>
              <a:rPr lang="en-US" sz="1400" dirty="0">
                <a:latin typeface="Times New Roman" panose="02020603050405020304" pitchFamily="18" charset="0"/>
                <a:cs typeface="Times New Roman" panose="02020603050405020304" pitchFamily="18" charset="0"/>
              </a:rPr>
              <a:t>. </a:t>
            </a:r>
            <a:r>
              <a:rPr lang="el-GR" sz="1400" dirty="0">
                <a:latin typeface="Times New Roman" panose="02020603050405020304" pitchFamily="18" charset="0"/>
                <a:cs typeface="Times New Roman" panose="02020603050405020304" pitchFamily="18" charset="0"/>
              </a:rPr>
              <a:t>Λιοναράκης</a:t>
            </a:r>
            <a:r>
              <a:rPr lang="en-US" sz="1400" dirty="0">
                <a:latin typeface="Times New Roman" panose="02020603050405020304" pitchFamily="18" charset="0"/>
                <a:cs typeface="Times New Roman" panose="02020603050405020304" pitchFamily="18" charset="0"/>
              </a:rPr>
              <a:t> (</a:t>
            </a:r>
            <a:r>
              <a:rPr lang="el-GR" sz="1400" dirty="0" err="1">
                <a:latin typeface="Times New Roman" panose="02020603050405020304" pitchFamily="18" charset="0"/>
                <a:cs typeface="Times New Roman" panose="02020603050405020304" pitchFamily="18" charset="0"/>
              </a:rPr>
              <a:t>Επιμ</a:t>
            </a:r>
            <a:r>
              <a:rPr lang="en-US" sz="1400" dirty="0">
                <a:latin typeface="Times New Roman" panose="02020603050405020304" pitchFamily="18" charset="0"/>
                <a:cs typeface="Times New Roman" panose="02020603050405020304" pitchFamily="18" charset="0"/>
              </a:rPr>
              <a:t>.), </a:t>
            </a:r>
            <a:r>
              <a:rPr lang="en-US" sz="1400" i="1" dirty="0">
                <a:latin typeface="Times New Roman" panose="02020603050405020304" pitchFamily="18" charset="0"/>
                <a:cs typeface="Times New Roman" panose="02020603050405020304" pitchFamily="18" charset="0"/>
              </a:rPr>
              <a:t>5th International Conference in Open &amp; Distance Learning. Open &amp; Distance Learning for Global Collaboration and Educational Development.</a:t>
            </a:r>
            <a:r>
              <a:rPr lang="en-US" sz="1400" dirty="0">
                <a:latin typeface="Times New Roman" panose="02020603050405020304" pitchFamily="18" charset="0"/>
                <a:cs typeface="Times New Roman" panose="02020603050405020304" pitchFamily="18" charset="0"/>
              </a:rPr>
              <a:t> </a:t>
            </a:r>
            <a:r>
              <a:rPr lang="en-US" sz="1400" i="1" dirty="0">
                <a:latin typeface="Times New Roman" panose="02020603050405020304" pitchFamily="18" charset="0"/>
                <a:cs typeface="Times New Roman" panose="02020603050405020304" pitchFamily="18" charset="0"/>
              </a:rPr>
              <a:t>27-29 </a:t>
            </a:r>
            <a:r>
              <a:rPr lang="el-GR" sz="1400" i="1" dirty="0">
                <a:latin typeface="Times New Roman" panose="02020603050405020304" pitchFamily="18" charset="0"/>
                <a:cs typeface="Times New Roman" panose="02020603050405020304" pitchFamily="18" charset="0"/>
              </a:rPr>
              <a:t>Νοεμβρίου</a:t>
            </a:r>
            <a:r>
              <a:rPr lang="en-US" sz="1400" i="1" dirty="0">
                <a:latin typeface="Times New Roman" panose="02020603050405020304" pitchFamily="18" charset="0"/>
                <a:cs typeface="Times New Roman" panose="02020603050405020304" pitchFamily="18" charset="0"/>
              </a:rPr>
              <a:t> 2009</a:t>
            </a:r>
            <a:r>
              <a:rPr lang="en-US" sz="1400" dirty="0">
                <a:latin typeface="Times New Roman" panose="02020603050405020304" pitchFamily="18" charset="0"/>
                <a:cs typeface="Times New Roman" panose="02020603050405020304" pitchFamily="18" charset="0"/>
              </a:rPr>
              <a:t>. </a:t>
            </a:r>
            <a:r>
              <a:rPr lang="el-GR" sz="1400" i="1" dirty="0">
                <a:latin typeface="Times New Roman" panose="02020603050405020304" pitchFamily="18" charset="0"/>
                <a:cs typeface="Times New Roman" panose="02020603050405020304" pitchFamily="18" charset="0"/>
              </a:rPr>
              <a:t>5</a:t>
            </a:r>
            <a:r>
              <a:rPr lang="el-GR" sz="1400" dirty="0">
                <a:latin typeface="Times New Roman" panose="02020603050405020304" pitchFamily="18" charset="0"/>
                <a:cs typeface="Times New Roman" panose="02020603050405020304" pitchFamily="18" charset="0"/>
              </a:rPr>
              <a:t> (1Α) (</a:t>
            </a:r>
            <a:r>
              <a:rPr lang="el-GR" sz="1400" dirty="0" err="1">
                <a:latin typeface="Times New Roman" panose="02020603050405020304" pitchFamily="18" charset="0"/>
                <a:cs typeface="Times New Roman" panose="02020603050405020304" pitchFamily="18" charset="0"/>
              </a:rPr>
              <a:t>σσ</a:t>
            </a:r>
            <a:r>
              <a:rPr lang="el-GR" sz="1400" dirty="0">
                <a:latin typeface="Times New Roman" panose="02020603050405020304" pitchFamily="18" charset="0"/>
                <a:cs typeface="Times New Roman" panose="02020603050405020304" pitchFamily="18" charset="0"/>
              </a:rPr>
              <a:t>. 195-209 ). Ανακτήθηκε από https://eproceedings.epublishing.ekt.gr/index.php/openedu/article/view/493/472</a:t>
            </a:r>
          </a:p>
          <a:p>
            <a:r>
              <a:rPr lang="el-GR" sz="1400" dirty="0" err="1">
                <a:latin typeface="Times New Roman" panose="02020603050405020304" pitchFamily="18" charset="0"/>
                <a:cs typeface="Times New Roman" panose="02020603050405020304" pitchFamily="18" charset="0"/>
              </a:rPr>
              <a:t>Θωμάδης</a:t>
            </a:r>
            <a:r>
              <a:rPr lang="el-GR" sz="1400" dirty="0">
                <a:latin typeface="Times New Roman" panose="02020603050405020304" pitchFamily="18" charset="0"/>
                <a:cs typeface="Times New Roman" panose="02020603050405020304" pitchFamily="18" charset="0"/>
              </a:rPr>
              <a:t>, Π. (2017). Η Εξ Αποστάσεως Εκπαίδευση ως Μέθοδος Επιμόρφωσης Δασκάλων: Στάσεις και απόψεις. Στο Κ. Παπανικολάου, Α. </a:t>
            </a:r>
            <a:r>
              <a:rPr lang="el-GR" sz="1400" dirty="0" err="1">
                <a:latin typeface="Times New Roman" panose="02020603050405020304" pitchFamily="18" charset="0"/>
                <a:cs typeface="Times New Roman" panose="02020603050405020304" pitchFamily="18" charset="0"/>
              </a:rPr>
              <a:t>Γόγουλου</a:t>
            </a:r>
            <a:r>
              <a:rPr lang="el-GR" sz="1400" dirty="0">
                <a:latin typeface="Times New Roman" panose="02020603050405020304" pitchFamily="18" charset="0"/>
                <a:cs typeface="Times New Roman" panose="02020603050405020304" pitchFamily="18" charset="0"/>
              </a:rPr>
              <a:t>, Δ.  </a:t>
            </a:r>
            <a:r>
              <a:rPr lang="el-GR" sz="1400" dirty="0" err="1">
                <a:latin typeface="Times New Roman" panose="02020603050405020304" pitchFamily="18" charset="0"/>
                <a:cs typeface="Times New Roman" panose="02020603050405020304" pitchFamily="18" charset="0"/>
              </a:rPr>
              <a:t>Ζυμπίδης</a:t>
            </a:r>
            <a:r>
              <a:rPr lang="el-GR" sz="1400" dirty="0">
                <a:latin typeface="Times New Roman" panose="02020603050405020304" pitchFamily="18" charset="0"/>
                <a:cs typeface="Times New Roman" panose="02020603050405020304" pitchFamily="18" charset="0"/>
              </a:rPr>
              <a:t>, Α. Λαδιάς, Ι. </a:t>
            </a:r>
            <a:r>
              <a:rPr lang="el-GR" sz="1400" dirty="0" err="1">
                <a:latin typeface="Times New Roman" panose="02020603050405020304" pitchFamily="18" charset="0"/>
                <a:cs typeface="Times New Roman" panose="02020603050405020304" pitchFamily="18" charset="0"/>
              </a:rPr>
              <a:t>Τζωρτζάκης</a:t>
            </a:r>
            <a:r>
              <a:rPr lang="el-GR" sz="1400" dirty="0">
                <a:latin typeface="Times New Roman" panose="02020603050405020304" pitchFamily="18" charset="0"/>
                <a:cs typeface="Times New Roman" panose="02020603050405020304" pitchFamily="18" charset="0"/>
              </a:rPr>
              <a:t>, Θ. </a:t>
            </a:r>
            <a:r>
              <a:rPr lang="el-GR" sz="1400" dirty="0" err="1">
                <a:latin typeface="Times New Roman" panose="02020603050405020304" pitchFamily="18" charset="0"/>
                <a:cs typeface="Times New Roman" panose="02020603050405020304" pitchFamily="18" charset="0"/>
              </a:rPr>
              <a:t>Μπράτιτσης</a:t>
            </a:r>
            <a:r>
              <a:rPr lang="el-GR" sz="1400" dirty="0">
                <a:latin typeface="Times New Roman" panose="02020603050405020304" pitchFamily="18" charset="0"/>
                <a:cs typeface="Times New Roman" panose="02020603050405020304" pitchFamily="18" charset="0"/>
              </a:rPr>
              <a:t> &amp; Χ. Παναγιωτακόπουλος (</a:t>
            </a:r>
            <a:r>
              <a:rPr lang="el-GR" sz="1400" dirty="0" err="1">
                <a:latin typeface="Times New Roman" panose="02020603050405020304" pitchFamily="18" charset="0"/>
                <a:cs typeface="Times New Roman" panose="02020603050405020304" pitchFamily="18" charset="0"/>
              </a:rPr>
              <a:t>Επιμ</a:t>
            </a:r>
            <a:r>
              <a:rPr lang="el-GR" sz="1400" dirty="0">
                <a:latin typeface="Times New Roman" panose="02020603050405020304" pitchFamily="18" charset="0"/>
                <a:cs typeface="Times New Roman" panose="02020603050405020304" pitchFamily="18" charset="0"/>
              </a:rPr>
              <a:t>.),  </a:t>
            </a:r>
            <a:r>
              <a:rPr lang="el-GR" sz="1400" i="1" dirty="0">
                <a:latin typeface="Times New Roman" panose="02020603050405020304" pitchFamily="18" charset="0"/>
                <a:cs typeface="Times New Roman" panose="02020603050405020304" pitchFamily="18" charset="0"/>
              </a:rPr>
              <a:t>5ο Πανελλήνιο Επιστημονικό Συνέδριο. «Ένταξη και Χρήση των ΤΠΕ στην Εκπαιδευτική Διαδικασία»</a:t>
            </a:r>
            <a:r>
              <a:rPr lang="el-GR" sz="1400" dirty="0">
                <a:latin typeface="Times New Roman" panose="02020603050405020304" pitchFamily="18" charset="0"/>
                <a:cs typeface="Times New Roman" panose="02020603050405020304" pitchFamily="18" charset="0"/>
              </a:rPr>
              <a:t>, </a:t>
            </a:r>
            <a:r>
              <a:rPr lang="el-GR" sz="1400" i="1" dirty="0">
                <a:latin typeface="Times New Roman" panose="02020603050405020304" pitchFamily="18" charset="0"/>
                <a:cs typeface="Times New Roman" panose="02020603050405020304" pitchFamily="18" charset="0"/>
              </a:rPr>
              <a:t>21-23 Απριλίου 2017</a:t>
            </a:r>
            <a:r>
              <a:rPr lang="el-GR" sz="1400" dirty="0">
                <a:latin typeface="Times New Roman" panose="02020603050405020304" pitchFamily="18" charset="0"/>
                <a:cs typeface="Times New Roman" panose="02020603050405020304" pitchFamily="18" charset="0"/>
              </a:rPr>
              <a:t> (σσ.369-380 ). Ανακτήθηκε από http://www.etpe.gr/custom/pdf/proceedings/etpe_aspete2017_proceedings.pdf</a:t>
            </a:r>
          </a:p>
          <a:p>
            <a:endParaRPr lang="el-GR" sz="1400" dirty="0">
              <a:latin typeface="Times New Roman" panose="02020603050405020304" pitchFamily="18" charset="0"/>
              <a:cs typeface="Times New Roman" panose="02020603050405020304" pitchFamily="18" charset="0"/>
            </a:endParaRPr>
          </a:p>
        </p:txBody>
      </p:sp>
      <p:sp>
        <p:nvSpPr>
          <p:cNvPr id="3" name="Τίτλος 2">
            <a:extLst>
              <a:ext uri="{FF2B5EF4-FFF2-40B4-BE49-F238E27FC236}">
                <a16:creationId xmlns:a16="http://schemas.microsoft.com/office/drawing/2014/main" id="{919121C1-4739-4F20-8AE8-58113A28A859}"/>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Βιβλιογραφικές αναφορές 6/6</a:t>
            </a:r>
          </a:p>
        </p:txBody>
      </p:sp>
    </p:spTree>
    <p:extLst>
      <p:ext uri="{BB962C8B-B14F-4D97-AF65-F5344CB8AC3E}">
        <p14:creationId xmlns:p14="http://schemas.microsoft.com/office/powerpoint/2010/main" val="39388468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9 - Ορθογώνιο"/>
          <p:cNvSpPr/>
          <p:nvPr/>
        </p:nvSpPr>
        <p:spPr>
          <a:xfrm>
            <a:off x="755576" y="3136612"/>
            <a:ext cx="7632848" cy="584775"/>
          </a:xfrm>
          <a:prstGeom prst="rect">
            <a:avLst/>
          </a:prstGeom>
        </p:spPr>
        <p:txBody>
          <a:bodyPr wrap="square">
            <a:spAutoFit/>
          </a:bodyPr>
          <a:lstStyle/>
          <a:p>
            <a:r>
              <a:rPr lang="el-GR" sz="3200" dirty="0"/>
              <a:t>Σας ευχαριστώ πολύ για την προσοχή σας!</a:t>
            </a:r>
          </a:p>
        </p:txBody>
      </p:sp>
    </p:spTree>
    <p:extLst>
      <p:ext uri="{BB962C8B-B14F-4D97-AF65-F5344CB8AC3E}">
        <p14:creationId xmlns:p14="http://schemas.microsoft.com/office/powerpoint/2010/main" val="10261208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75656" y="692696"/>
            <a:ext cx="7776864" cy="576064"/>
          </a:xfrm>
        </p:spPr>
        <p:txBody>
          <a:bodyPr>
            <a:noAutofit/>
          </a:bodyPr>
          <a:lstStyle/>
          <a:p>
            <a:r>
              <a:rPr lang="el-GR" sz="3600" dirty="0">
                <a:latin typeface="Times New Roman" panose="02020603050405020304" pitchFamily="18" charset="0"/>
                <a:cs typeface="Times New Roman" panose="02020603050405020304" pitchFamily="18" charset="0"/>
              </a:rPr>
              <a:t>3. Ερευνητικά Ερωτήματα</a:t>
            </a:r>
            <a:endParaRPr lang="el-GR" sz="4000" b="1" dirty="0">
              <a:latin typeface="Times New Roman" panose="02020603050405020304" pitchFamily="18" charset="0"/>
              <a:cs typeface="Times New Roman" panose="02020603050405020304" pitchFamily="18" charset="0"/>
            </a:endParaRPr>
          </a:p>
        </p:txBody>
      </p:sp>
      <p:sp>
        <p:nvSpPr>
          <p:cNvPr id="4" name="9 - Ορθογώνιο"/>
          <p:cNvSpPr/>
          <p:nvPr/>
        </p:nvSpPr>
        <p:spPr>
          <a:xfrm>
            <a:off x="683568" y="1556792"/>
            <a:ext cx="7776864" cy="5078313"/>
          </a:xfrm>
          <a:prstGeom prst="rect">
            <a:avLst/>
          </a:prstGeom>
        </p:spPr>
        <p:txBody>
          <a:bodyPr wrap="square">
            <a:spAutoFit/>
          </a:bodyPr>
          <a:lstStyle/>
          <a:p>
            <a:r>
              <a:rPr lang="el-GR" sz="2450" dirty="0"/>
              <a:t>1. Ποιες είναι οι αρχικές απόψεις των εκπαιδευτικών για την εξ αποστάσεως επιμόρφωση; Κατά πόσο η συμμετοχή τους στην επιμόρφωση επηρέασε τις αρχικές τους απόψεις;</a:t>
            </a:r>
            <a:br>
              <a:rPr lang="el-GR" sz="2450" dirty="0"/>
            </a:br>
            <a:endParaRPr lang="el-GR" sz="2450" dirty="0"/>
          </a:p>
          <a:p>
            <a:r>
              <a:rPr lang="el-GR" sz="2450" dirty="0"/>
              <a:t>2. Ποιες είναι οι αρχικές απόψεις των εκπαιδευτικών για την επαυξημένη πραγματικότητα; Κατά πόσο η συμμετοχή τους στην επιμόρφωση επηρέασε τις αρχικές τους απόψεις;</a:t>
            </a:r>
            <a:br>
              <a:rPr lang="el-GR" sz="2450" dirty="0"/>
            </a:br>
            <a:endParaRPr lang="el-GR" sz="2450" dirty="0"/>
          </a:p>
          <a:p>
            <a:r>
              <a:rPr lang="el-GR" sz="2450" dirty="0"/>
              <a:t>3. Ποιες είναι οι απόψεις των επιμορφούμενων, όπως αναδεικνύονται μέσα από το τελικό και τα ενδιάμεσα ερωτηματολόγια, σχετικά με τη συμμετοχή τους στην επιμόρφωση;</a:t>
            </a:r>
          </a:p>
          <a:p>
            <a:endParaRPr lang="el-GR" sz="2450" dirty="0"/>
          </a:p>
        </p:txBody>
      </p:sp>
    </p:spTree>
    <p:extLst>
      <p:ext uri="{BB962C8B-B14F-4D97-AF65-F5344CB8AC3E}">
        <p14:creationId xmlns:p14="http://schemas.microsoft.com/office/powerpoint/2010/main" val="15389201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latin typeface="Times New Roman" panose="02020603050405020304" pitchFamily="18" charset="0"/>
                <a:cs typeface="Times New Roman" panose="02020603050405020304" pitchFamily="18" charset="0"/>
              </a:rPr>
              <a:t>4. Δομή της εργασίας</a:t>
            </a:r>
            <a:endParaRPr lang="el-GR" sz="3600" b="1" dirty="0">
              <a:latin typeface="Times New Roman" panose="02020603050405020304" pitchFamily="18" charset="0"/>
              <a:cs typeface="Times New Roman" panose="02020603050405020304" pitchFamily="18" charset="0"/>
            </a:endParaRPr>
          </a:p>
        </p:txBody>
      </p:sp>
      <p:sp>
        <p:nvSpPr>
          <p:cNvPr id="4" name="9 - Ορθογώνιο"/>
          <p:cNvSpPr/>
          <p:nvPr/>
        </p:nvSpPr>
        <p:spPr>
          <a:xfrm>
            <a:off x="791580" y="1556792"/>
            <a:ext cx="7560840" cy="5016758"/>
          </a:xfrm>
          <a:prstGeom prst="rect">
            <a:avLst/>
          </a:prstGeom>
        </p:spPr>
        <p:txBody>
          <a:bodyPr wrap="square">
            <a:spAutoFit/>
          </a:bodyPr>
          <a:lstStyle/>
          <a:p>
            <a:pPr marL="457200" indent="-457200">
              <a:buFont typeface="Arial" panose="020B0604020202020204" pitchFamily="34" charset="0"/>
              <a:buChar char="•"/>
            </a:pPr>
            <a:r>
              <a:rPr lang="el-GR" sz="3200" dirty="0"/>
              <a:t>Θεωρητικό Πλαίσιο</a:t>
            </a:r>
            <a:br>
              <a:rPr lang="el-GR" sz="3200" dirty="0"/>
            </a:br>
            <a:endParaRPr lang="el-GR" sz="3200" dirty="0"/>
          </a:p>
          <a:p>
            <a:pPr marL="457200" indent="-457200">
              <a:buFont typeface="Arial" panose="020B0604020202020204" pitchFamily="34" charset="0"/>
              <a:buChar char="•"/>
            </a:pPr>
            <a:r>
              <a:rPr lang="el-GR" sz="3200" dirty="0"/>
              <a:t>Παραγόμενο εκπαιδευτικό υλικό</a:t>
            </a:r>
            <a:br>
              <a:rPr lang="el-GR" sz="3200" dirty="0"/>
            </a:br>
            <a:endParaRPr lang="el-GR" sz="3200" dirty="0"/>
          </a:p>
          <a:p>
            <a:pPr marL="457200" indent="-457200">
              <a:buFont typeface="Arial" panose="020B0604020202020204" pitchFamily="34" charset="0"/>
              <a:buChar char="•"/>
            </a:pPr>
            <a:r>
              <a:rPr lang="el-GR" sz="3200" dirty="0"/>
              <a:t>Μεθοδολογία</a:t>
            </a:r>
            <a:br>
              <a:rPr lang="el-GR" sz="3200" dirty="0"/>
            </a:br>
            <a:endParaRPr lang="el-GR" sz="3200" dirty="0"/>
          </a:p>
          <a:p>
            <a:pPr marL="457200" indent="-457200">
              <a:buFont typeface="Arial" panose="020B0604020202020204" pitchFamily="34" charset="0"/>
              <a:buChar char="•"/>
            </a:pPr>
            <a:r>
              <a:rPr lang="el-GR" sz="3200" dirty="0"/>
              <a:t>Αποτελέσματα - Κύρια ευρήματα</a:t>
            </a:r>
            <a:br>
              <a:rPr lang="el-GR" sz="3200" dirty="0"/>
            </a:br>
            <a:endParaRPr lang="el-GR" sz="3200" dirty="0"/>
          </a:p>
          <a:p>
            <a:pPr marL="457200" indent="-457200">
              <a:buFont typeface="Arial" panose="020B0604020202020204" pitchFamily="34" charset="0"/>
              <a:buChar char="•"/>
            </a:pPr>
            <a:r>
              <a:rPr lang="el-GR" sz="3200" dirty="0"/>
              <a:t>Συμπεράσματα</a:t>
            </a:r>
          </a:p>
          <a:p>
            <a:pPr marL="457200" indent="-457200">
              <a:buFont typeface="Arial" panose="020B0604020202020204" pitchFamily="34" charset="0"/>
              <a:buChar char="•"/>
            </a:pPr>
            <a:endParaRPr lang="el-GR" sz="3200" dirty="0"/>
          </a:p>
        </p:txBody>
      </p:sp>
    </p:spTree>
    <p:extLst>
      <p:ext uri="{BB962C8B-B14F-4D97-AF65-F5344CB8AC3E}">
        <p14:creationId xmlns:p14="http://schemas.microsoft.com/office/powerpoint/2010/main" val="13688952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500"/>
                                        <p:tgtEl>
                                          <p:spTgt spid="4">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fade">
                                      <p:cBhvr>
                                        <p:cTn id="13" dur="500"/>
                                        <p:tgtEl>
                                          <p:spTgt spid="4">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fade">
                                      <p:cBhvr>
                                        <p:cTn id="16" dur="500"/>
                                        <p:tgtEl>
                                          <p:spTgt spid="4">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Effect transition="in" filter="fade">
                                      <p:cBhvr>
                                        <p:cTn id="19"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latin typeface="Times New Roman" panose="02020603050405020304" pitchFamily="18" charset="0"/>
                <a:cs typeface="Times New Roman" panose="02020603050405020304" pitchFamily="18" charset="0"/>
              </a:rPr>
              <a:t>4. Θεωρητικό Πλαίσιο   1/4</a:t>
            </a:r>
            <a:endParaRPr lang="el-GR" sz="3600" b="1" dirty="0">
              <a:latin typeface="Times New Roman" panose="02020603050405020304" pitchFamily="18" charset="0"/>
              <a:cs typeface="Times New Roman" panose="02020603050405020304" pitchFamily="18" charset="0"/>
            </a:endParaRPr>
          </a:p>
        </p:txBody>
      </p:sp>
      <p:sp>
        <p:nvSpPr>
          <p:cNvPr id="4" name="9 - Ορθογώνιο"/>
          <p:cNvSpPr/>
          <p:nvPr/>
        </p:nvSpPr>
        <p:spPr>
          <a:xfrm>
            <a:off x="1151620" y="2151727"/>
            <a:ext cx="6840760" cy="2554545"/>
          </a:xfrm>
          <a:prstGeom prst="rect">
            <a:avLst/>
          </a:prstGeom>
        </p:spPr>
        <p:txBody>
          <a:bodyPr wrap="square">
            <a:spAutoFit/>
          </a:bodyPr>
          <a:lstStyle/>
          <a:p>
            <a:pPr marL="457200" indent="-457200">
              <a:buFont typeface="Arial" panose="020B0604020202020204" pitchFamily="34" charset="0"/>
              <a:buChar char="•"/>
            </a:pPr>
            <a:r>
              <a:rPr lang="el-GR" sz="3200" b="1" dirty="0">
                <a:solidFill>
                  <a:srgbClr val="931B1B"/>
                </a:solidFill>
                <a:hlinkClick r:id="rId2" action="ppaction://hlinksldjump">
                  <a:extLst>
                    <a:ext uri="{A12FA001-AC4F-418D-AE19-62706E023703}">
                      <ahyp:hlinkClr xmlns:ahyp="http://schemas.microsoft.com/office/drawing/2018/hyperlinkcolor" val="tx"/>
                    </a:ext>
                  </a:extLst>
                </a:hlinkClick>
              </a:rPr>
              <a:t>Επαυξημένη Πραγματικότητα</a:t>
            </a:r>
            <a:endParaRPr lang="en-US" sz="3200" b="1" dirty="0">
              <a:solidFill>
                <a:srgbClr val="931B1B"/>
              </a:solidFill>
            </a:endParaRPr>
          </a:p>
          <a:p>
            <a:pPr marL="457200" indent="-457200">
              <a:buFont typeface="Arial" panose="020B0604020202020204" pitchFamily="34" charset="0"/>
              <a:buChar char="•"/>
            </a:pPr>
            <a:endParaRPr lang="el-GR" sz="3200" dirty="0">
              <a:solidFill>
                <a:srgbClr val="931B1B"/>
              </a:solidFill>
            </a:endParaRPr>
          </a:p>
          <a:p>
            <a:pPr marL="457200" indent="-457200">
              <a:buFont typeface="Arial" panose="020B0604020202020204" pitchFamily="34" charset="0"/>
              <a:buChar char="•"/>
            </a:pPr>
            <a:r>
              <a:rPr lang="el-GR" sz="3200" b="1" dirty="0">
                <a:solidFill>
                  <a:srgbClr val="931B1B"/>
                </a:solidFill>
                <a:hlinkClick r:id="rId3" action="ppaction://hlinksldjump">
                  <a:extLst>
                    <a:ext uri="{A12FA001-AC4F-418D-AE19-62706E023703}">
                      <ahyp:hlinkClr xmlns:ahyp="http://schemas.microsoft.com/office/drawing/2018/hyperlinkcolor" val="tx"/>
                    </a:ext>
                  </a:extLst>
                </a:hlinkClick>
              </a:rPr>
              <a:t>Εξ αποστάσεως εκπαίδευση</a:t>
            </a:r>
            <a:endParaRPr lang="en-US" sz="3200" b="1" dirty="0">
              <a:solidFill>
                <a:srgbClr val="931B1B"/>
              </a:solidFill>
            </a:endParaRPr>
          </a:p>
          <a:p>
            <a:pPr marL="457200" indent="-457200">
              <a:buFont typeface="Arial" panose="020B0604020202020204" pitchFamily="34" charset="0"/>
              <a:buChar char="•"/>
            </a:pPr>
            <a:endParaRPr lang="el-GR" sz="3200" b="1" dirty="0">
              <a:solidFill>
                <a:srgbClr val="931B1B"/>
              </a:solidFill>
            </a:endParaRPr>
          </a:p>
          <a:p>
            <a:pPr marL="457200" indent="-457200">
              <a:buFont typeface="Arial" panose="020B0604020202020204" pitchFamily="34" charset="0"/>
              <a:buChar char="•"/>
            </a:pPr>
            <a:r>
              <a:rPr lang="el-GR" sz="3200" b="1" dirty="0">
                <a:solidFill>
                  <a:srgbClr val="931B1B"/>
                </a:solidFill>
                <a:hlinkClick r:id="rId4" action="ppaction://hlinksldjump">
                  <a:extLst>
                    <a:ext uri="{A12FA001-AC4F-418D-AE19-62706E023703}">
                      <ahyp:hlinkClr xmlns:ahyp="http://schemas.microsoft.com/office/drawing/2018/hyperlinkcolor" val="tx"/>
                    </a:ext>
                  </a:extLst>
                </a:hlinkClick>
              </a:rPr>
              <a:t>Επιμόρφωση ενηλίκων</a:t>
            </a:r>
            <a:endParaRPr lang="el-GR" sz="3200" b="1" dirty="0">
              <a:solidFill>
                <a:srgbClr val="931B1B"/>
              </a:solidFill>
            </a:endParaRPr>
          </a:p>
        </p:txBody>
      </p:sp>
    </p:spTree>
    <p:extLst>
      <p:ext uri="{BB962C8B-B14F-4D97-AF65-F5344CB8AC3E}">
        <p14:creationId xmlns:p14="http://schemas.microsoft.com/office/powerpoint/2010/main" val="35816692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fade">
                                      <p:cBhvr>
                                        <p:cTn id="10" dur="500"/>
                                        <p:tgtEl>
                                          <p:spTgt spid="4">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Effect transition="in" filter="fade">
                                      <p:cBhvr>
                                        <p:cTn id="13"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latin typeface="Times New Roman" panose="02020603050405020304" pitchFamily="18" charset="0"/>
                <a:cs typeface="Times New Roman" panose="02020603050405020304" pitchFamily="18" charset="0"/>
              </a:rPr>
              <a:t>4. Θεωρητικό Πλαίσιο  2/4</a:t>
            </a:r>
            <a:endParaRPr lang="el-GR" sz="3600" b="1" dirty="0">
              <a:latin typeface="Times New Roman" panose="02020603050405020304" pitchFamily="18" charset="0"/>
              <a:cs typeface="Times New Roman" panose="02020603050405020304" pitchFamily="18" charset="0"/>
            </a:endParaRPr>
          </a:p>
        </p:txBody>
      </p:sp>
      <p:sp>
        <p:nvSpPr>
          <p:cNvPr id="24" name="Ορθογώνιο: Στρογγύλεμα γωνιών 23">
            <a:extLst>
              <a:ext uri="{FF2B5EF4-FFF2-40B4-BE49-F238E27FC236}">
                <a16:creationId xmlns:a16="http://schemas.microsoft.com/office/drawing/2014/main" id="{79278D17-8F0F-4DA0-9C4D-C44CBC8016ED}"/>
              </a:ext>
            </a:extLst>
          </p:cNvPr>
          <p:cNvSpPr/>
          <p:nvPr/>
        </p:nvSpPr>
        <p:spPr>
          <a:xfrm>
            <a:off x="971600" y="1314332"/>
            <a:ext cx="1944216"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u="sng" dirty="0">
                <a:solidFill>
                  <a:schemeClr val="tx1"/>
                </a:solidFill>
                <a:latin typeface="Times New Roman" panose="02020603050405020304" pitchFamily="18" charset="0"/>
                <a:cs typeface="Times New Roman" panose="02020603050405020304" pitchFamily="18" charset="0"/>
              </a:rPr>
              <a:t>Ορισμός</a:t>
            </a:r>
          </a:p>
        </p:txBody>
      </p:sp>
      <p:sp>
        <p:nvSpPr>
          <p:cNvPr id="25" name="Ορθογώνιο: Στρογγύλεμα γωνιών 24">
            <a:extLst>
              <a:ext uri="{FF2B5EF4-FFF2-40B4-BE49-F238E27FC236}">
                <a16:creationId xmlns:a16="http://schemas.microsoft.com/office/drawing/2014/main" id="{4961C993-99BA-4C33-80CA-371340451618}"/>
              </a:ext>
            </a:extLst>
          </p:cNvPr>
          <p:cNvSpPr/>
          <p:nvPr/>
        </p:nvSpPr>
        <p:spPr>
          <a:xfrm>
            <a:off x="968521" y="2299198"/>
            <a:ext cx="5112568" cy="864321"/>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800" u="sng" dirty="0">
                <a:solidFill>
                  <a:schemeClr val="tx1"/>
                </a:solidFill>
                <a:latin typeface="Times New Roman" panose="02020603050405020304" pitchFamily="18" charset="0"/>
                <a:cs typeface="Times New Roman" panose="02020603050405020304" pitchFamily="18" charset="0"/>
              </a:rPr>
              <a:t>Η Ε.Π. από παιδαγωγική σκοπιά</a:t>
            </a:r>
          </a:p>
        </p:txBody>
      </p:sp>
      <p:sp>
        <p:nvSpPr>
          <p:cNvPr id="26" name="Ορθογώνιο: Στρογγύλεμα γωνιών 25">
            <a:extLst>
              <a:ext uri="{FF2B5EF4-FFF2-40B4-BE49-F238E27FC236}">
                <a16:creationId xmlns:a16="http://schemas.microsoft.com/office/drawing/2014/main" id="{F2E1B4DF-B48C-4923-B477-D2858D167645}"/>
              </a:ext>
            </a:extLst>
          </p:cNvPr>
          <p:cNvSpPr/>
          <p:nvPr/>
        </p:nvSpPr>
        <p:spPr>
          <a:xfrm>
            <a:off x="968521" y="4408772"/>
            <a:ext cx="5616624" cy="864321"/>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800" u="sng" dirty="0">
                <a:solidFill>
                  <a:schemeClr val="tx1"/>
                </a:solidFill>
                <a:latin typeface="Times New Roman" panose="02020603050405020304" pitchFamily="18" charset="0"/>
                <a:cs typeface="Times New Roman" panose="02020603050405020304" pitchFamily="18" charset="0"/>
              </a:rPr>
              <a:t>Χρήση της Ε.Π. στην εκπαίδευση</a:t>
            </a:r>
          </a:p>
        </p:txBody>
      </p:sp>
      <p:sp>
        <p:nvSpPr>
          <p:cNvPr id="27" name="Ορθογώνιο: Στρογγύλεμα γωνιών 26">
            <a:extLst>
              <a:ext uri="{FF2B5EF4-FFF2-40B4-BE49-F238E27FC236}">
                <a16:creationId xmlns:a16="http://schemas.microsoft.com/office/drawing/2014/main" id="{D8DBA81B-837A-4096-82D8-1F165A97ED0A}"/>
              </a:ext>
            </a:extLst>
          </p:cNvPr>
          <p:cNvSpPr/>
          <p:nvPr/>
        </p:nvSpPr>
        <p:spPr>
          <a:xfrm>
            <a:off x="976455" y="5425894"/>
            <a:ext cx="7339961" cy="980684"/>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u="sng" dirty="0">
                <a:solidFill>
                  <a:schemeClr val="tx1"/>
                </a:solidFill>
                <a:latin typeface="Times New Roman" panose="02020603050405020304" pitchFamily="18" charset="0"/>
                <a:cs typeface="Times New Roman" panose="02020603050405020304" pitchFamily="18" charset="0"/>
              </a:rPr>
              <a:t>Παραδείγματα χρήσης της Ε.Π. ως εργαλείο μάθησης στην Ελλάδα</a:t>
            </a:r>
            <a:r>
              <a:rPr lang="el-GR" sz="2800" dirty="0">
                <a:solidFill>
                  <a:schemeClr val="tx1"/>
                </a:solidFill>
                <a:latin typeface="Times New Roman" panose="02020603050405020304" pitchFamily="18" charset="0"/>
                <a:cs typeface="Times New Roman" panose="02020603050405020304" pitchFamily="18" charset="0"/>
              </a:rPr>
              <a:t>	</a:t>
            </a:r>
          </a:p>
        </p:txBody>
      </p:sp>
      <p:sp>
        <p:nvSpPr>
          <p:cNvPr id="28" name="Ορθογώνιο: Στρογγύλεμα γωνιών 27">
            <a:extLst>
              <a:ext uri="{FF2B5EF4-FFF2-40B4-BE49-F238E27FC236}">
                <a16:creationId xmlns:a16="http://schemas.microsoft.com/office/drawing/2014/main" id="{47497CA8-D599-4B6B-9D6B-41709FB54682}"/>
              </a:ext>
            </a:extLst>
          </p:cNvPr>
          <p:cNvSpPr/>
          <p:nvPr/>
        </p:nvSpPr>
        <p:spPr>
          <a:xfrm>
            <a:off x="947654" y="3353985"/>
            <a:ext cx="5112568" cy="864321"/>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800" u="sng" dirty="0">
                <a:solidFill>
                  <a:schemeClr val="tx1"/>
                </a:solidFill>
                <a:latin typeface="Times New Roman" panose="02020603050405020304" pitchFamily="18" charset="0"/>
                <a:cs typeface="Times New Roman" panose="02020603050405020304" pitchFamily="18" charset="0"/>
              </a:rPr>
              <a:t>Πλεονεκτήματα - Δυνατότητες</a:t>
            </a:r>
          </a:p>
        </p:txBody>
      </p:sp>
      <p:sp>
        <p:nvSpPr>
          <p:cNvPr id="9" name="Ορθογώνιο: Στρογγύλεμα γωνιών 8">
            <a:extLst>
              <a:ext uri="{FF2B5EF4-FFF2-40B4-BE49-F238E27FC236}">
                <a16:creationId xmlns:a16="http://schemas.microsoft.com/office/drawing/2014/main" id="{3B1E520B-2088-40B3-84C2-2E192CCE72DD}"/>
              </a:ext>
            </a:extLst>
          </p:cNvPr>
          <p:cNvSpPr/>
          <p:nvPr/>
        </p:nvSpPr>
        <p:spPr>
          <a:xfrm>
            <a:off x="534695" y="2230834"/>
            <a:ext cx="8494517" cy="4186076"/>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r>
              <a:rPr lang="el-GR" dirty="0">
                <a:latin typeface="Times New Roman" panose="02020603050405020304" pitchFamily="18" charset="0"/>
                <a:cs typeface="Times New Roman" panose="02020603050405020304" pitchFamily="18" charset="0"/>
              </a:rPr>
              <a:t>Πλήθος παιδαγωγικών θεωριών συνάδουν με τη χρήση της Ε.Π. στην εκπαίδευση. </a:t>
            </a:r>
          </a:p>
          <a:p>
            <a:pPr marL="457200" indent="-457200">
              <a:spcAft>
                <a:spcPts val="1200"/>
              </a:spcAft>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Θεωρία της </a:t>
            </a:r>
            <a:r>
              <a:rPr lang="el-GR" b="1" dirty="0">
                <a:solidFill>
                  <a:srgbClr val="931B1B"/>
                </a:solidFill>
                <a:latin typeface="Times New Roman" panose="02020603050405020304" pitchFamily="18" charset="0"/>
                <a:cs typeface="Times New Roman" panose="02020603050405020304" pitchFamily="18" charset="0"/>
              </a:rPr>
              <a:t>πλαισιοθετημένης μάθησης</a:t>
            </a:r>
            <a:r>
              <a:rPr lang="en-US" sz="2600" b="1" dirty="0">
                <a:solidFill>
                  <a:srgbClr val="931B1B"/>
                </a:solidFill>
                <a:latin typeface="Times New Roman" panose="02020603050405020304" pitchFamily="18" charset="0"/>
                <a:cs typeface="Times New Roman" panose="02020603050405020304" pitchFamily="18" charset="0"/>
              </a:rPr>
              <a:t> </a:t>
            </a:r>
            <a:r>
              <a:rPr lang="el-GR" sz="1600" dirty="0">
                <a:solidFill>
                  <a:prstClr val="black"/>
                </a:solidFill>
                <a:latin typeface="Times New Roman" panose="02020603050405020304" pitchFamily="18" charset="0"/>
                <a:cs typeface="Times New Roman" panose="02020603050405020304" pitchFamily="18" charset="0"/>
              </a:rPr>
              <a:t>(Dunleavy &amp; Dede, 2014)</a:t>
            </a:r>
            <a:endParaRPr lang="el-GR" sz="2200" dirty="0">
              <a:solidFill>
                <a:srgbClr val="931B1B"/>
              </a:solidFill>
              <a:latin typeface="Times New Roman" panose="02020603050405020304" pitchFamily="18" charset="0"/>
              <a:cs typeface="Times New Roman" panose="02020603050405020304" pitchFamily="18" charset="0"/>
            </a:endParaRPr>
          </a:p>
          <a:p>
            <a:pPr marL="457200" indent="-457200">
              <a:spcAft>
                <a:spcPts val="1200"/>
              </a:spcAft>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Θεωρία του </a:t>
            </a:r>
            <a:r>
              <a:rPr lang="el-GR" b="1" dirty="0">
                <a:solidFill>
                  <a:srgbClr val="931B1B"/>
                </a:solidFill>
                <a:latin typeface="Times New Roman" panose="02020603050405020304" pitchFamily="18" charset="0"/>
                <a:cs typeface="Times New Roman" panose="02020603050405020304" pitchFamily="18" charset="0"/>
              </a:rPr>
              <a:t>εποικοδομισμού</a:t>
            </a:r>
            <a:r>
              <a:rPr lang="en-US" b="1" dirty="0">
                <a:solidFill>
                  <a:srgbClr val="931B1B"/>
                </a:solidFill>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(Dunleavy &amp; Dede, 2014)</a:t>
            </a:r>
          </a:p>
          <a:p>
            <a:pPr marL="457200" indent="-457200">
              <a:spcAft>
                <a:spcPts val="1200"/>
              </a:spcAft>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Θεωρία </a:t>
            </a:r>
            <a:r>
              <a:rPr lang="el-GR" b="1" dirty="0">
                <a:solidFill>
                  <a:srgbClr val="931B1B"/>
                </a:solidFill>
                <a:latin typeface="Times New Roman" panose="02020603050405020304" pitchFamily="18" charset="0"/>
                <a:cs typeface="Times New Roman" panose="02020603050405020304" pitchFamily="18" charset="0"/>
              </a:rPr>
              <a:t>μάθησης από ανάγκη</a:t>
            </a:r>
            <a:r>
              <a:rPr lang="el-GR" sz="2600" b="1" dirty="0">
                <a:solidFill>
                  <a:srgbClr val="931B1B"/>
                </a:solidFill>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a:t>
            </a:r>
            <a:r>
              <a:rPr lang="el-GR" sz="1800" dirty="0">
                <a:latin typeface="Times New Roman" panose="02020603050405020304" pitchFamily="18" charset="0"/>
                <a:cs typeface="Times New Roman" panose="02020603050405020304" pitchFamily="18" charset="0"/>
              </a:rPr>
              <a:t>Dunleavy, Dede &amp; Mitchell, 2009)</a:t>
            </a:r>
            <a:endParaRPr lang="el-GR" sz="2200" dirty="0">
              <a:latin typeface="Times New Roman" panose="02020603050405020304" pitchFamily="18" charset="0"/>
              <a:cs typeface="Times New Roman" panose="02020603050405020304" pitchFamily="18" charset="0"/>
            </a:endParaRPr>
          </a:p>
          <a:p>
            <a:pPr marL="457200" indent="-457200">
              <a:spcAft>
                <a:spcPts val="1200"/>
              </a:spcAft>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Θεωρία του </a:t>
            </a:r>
            <a:r>
              <a:rPr lang="el-GR" b="1" dirty="0">
                <a:solidFill>
                  <a:srgbClr val="931B1B"/>
                </a:solidFill>
                <a:latin typeface="Times New Roman" panose="02020603050405020304" pitchFamily="18" charset="0"/>
                <a:cs typeface="Times New Roman" panose="02020603050405020304" pitchFamily="18" charset="0"/>
              </a:rPr>
              <a:t>αυτοκαθορισμού</a:t>
            </a:r>
            <a:r>
              <a:rPr lang="el-GR" sz="26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t>
            </a:r>
            <a:r>
              <a:rPr lang="el-GR" sz="2000" dirty="0">
                <a:latin typeface="Times New Roman" panose="02020603050405020304" pitchFamily="18" charset="0"/>
                <a:cs typeface="Times New Roman" panose="02020603050405020304" pitchFamily="18" charset="0"/>
              </a:rPr>
              <a:t>Rigby &amp; Przybylski, 2009) </a:t>
            </a:r>
          </a:p>
          <a:p>
            <a:pPr marL="457200" indent="-457200">
              <a:spcAft>
                <a:spcPts val="1200"/>
              </a:spcAft>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Θεωρία της </a:t>
            </a:r>
            <a:r>
              <a:rPr lang="el-GR" b="1" dirty="0">
                <a:solidFill>
                  <a:srgbClr val="931B1B"/>
                </a:solidFill>
                <a:latin typeface="Times New Roman" panose="02020603050405020304" pitchFamily="18" charset="0"/>
                <a:cs typeface="Times New Roman" panose="02020603050405020304" pitchFamily="18" charset="0"/>
              </a:rPr>
              <a:t>ψυχολογικής ροής</a:t>
            </a:r>
            <a:r>
              <a:rPr lang="en-US" b="1" dirty="0">
                <a:solidFill>
                  <a:srgbClr val="931B1B"/>
                </a:solidFill>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t>
            </a:r>
            <a:r>
              <a:rPr lang="el-GR" sz="2000" dirty="0">
                <a:latin typeface="Times New Roman" panose="02020603050405020304" pitchFamily="18" charset="0"/>
                <a:cs typeface="Times New Roman" panose="02020603050405020304" pitchFamily="18" charset="0"/>
              </a:rPr>
              <a:t>Rigby &amp; Przybylski, 2009) </a:t>
            </a:r>
            <a:endParaRPr lang="el-GR" sz="2200" dirty="0">
              <a:latin typeface="Times New Roman" panose="02020603050405020304" pitchFamily="18" charset="0"/>
              <a:cs typeface="Times New Roman" panose="02020603050405020304" pitchFamily="18" charset="0"/>
            </a:endParaRPr>
          </a:p>
        </p:txBody>
      </p:sp>
      <p:sp>
        <p:nvSpPr>
          <p:cNvPr id="29" name="Ορθογώνιο: Στρογγύλεμα γωνιών 28">
            <a:extLst>
              <a:ext uri="{FF2B5EF4-FFF2-40B4-BE49-F238E27FC236}">
                <a16:creationId xmlns:a16="http://schemas.microsoft.com/office/drawing/2014/main" id="{FD7B9129-57D1-4B37-9E9A-611F5CE34512}"/>
              </a:ext>
            </a:extLst>
          </p:cNvPr>
          <p:cNvSpPr/>
          <p:nvPr/>
        </p:nvSpPr>
        <p:spPr>
          <a:xfrm>
            <a:off x="534693" y="2360182"/>
            <a:ext cx="8494517" cy="2323213"/>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r>
              <a:rPr lang="el-GR" dirty="0">
                <a:latin typeface="Times New Roman" panose="02020603050405020304" pitchFamily="18" charset="0"/>
                <a:cs typeface="Times New Roman" panose="02020603050405020304" pitchFamily="18" charset="0"/>
              </a:rPr>
              <a:t>Με τον όρο Ε.Π. αναφερόμαστε στον </a:t>
            </a:r>
            <a:r>
              <a:rPr lang="el-GR" b="1" dirty="0">
                <a:solidFill>
                  <a:srgbClr val="931B1B"/>
                </a:solidFill>
                <a:latin typeface="Times New Roman" panose="02020603050405020304" pitchFamily="18" charset="0"/>
                <a:cs typeface="Times New Roman" panose="02020603050405020304" pitchFamily="18" charset="0"/>
              </a:rPr>
              <a:t>συνδυασμό εικονικών περιβαλλόντων</a:t>
            </a:r>
            <a:r>
              <a:rPr lang="el-GR" dirty="0">
                <a:latin typeface="Times New Roman" panose="02020603050405020304" pitchFamily="18" charset="0"/>
                <a:cs typeface="Times New Roman" panose="02020603050405020304" pitchFamily="18" charset="0"/>
              </a:rPr>
              <a:t> με τον </a:t>
            </a:r>
            <a:r>
              <a:rPr lang="el-GR" b="1" dirty="0">
                <a:solidFill>
                  <a:srgbClr val="931B1B"/>
                </a:solidFill>
                <a:latin typeface="Times New Roman" panose="02020603050405020304" pitchFamily="18" charset="0"/>
                <a:cs typeface="Times New Roman" panose="02020603050405020304" pitchFamily="18" charset="0"/>
              </a:rPr>
              <a:t>φυσικό</a:t>
            </a:r>
            <a:r>
              <a:rPr lang="el-GR" b="1" dirty="0">
                <a:solidFill>
                  <a:srgbClr val="704878"/>
                </a:solidFill>
                <a:latin typeface="Times New Roman" panose="02020603050405020304" pitchFamily="18" charset="0"/>
                <a:cs typeface="Times New Roman" panose="02020603050405020304" pitchFamily="18" charset="0"/>
              </a:rPr>
              <a:t> </a:t>
            </a:r>
            <a:r>
              <a:rPr lang="el-GR" b="1" dirty="0">
                <a:solidFill>
                  <a:srgbClr val="931B1B"/>
                </a:solidFill>
                <a:latin typeface="Times New Roman" panose="02020603050405020304" pitchFamily="18" charset="0"/>
                <a:cs typeface="Times New Roman" panose="02020603050405020304" pitchFamily="18" charset="0"/>
              </a:rPr>
              <a:t>κόσμο</a:t>
            </a:r>
            <a:r>
              <a:rPr lang="el-GR" dirty="0">
                <a:latin typeface="Times New Roman" panose="02020603050405020304" pitchFamily="18" charset="0"/>
                <a:cs typeface="Times New Roman" panose="02020603050405020304" pitchFamily="18" charset="0"/>
              </a:rPr>
              <a:t>. Μέσω της Ε.Π. επιτυγχάνεται η </a:t>
            </a:r>
            <a:r>
              <a:rPr lang="el-GR" b="1" dirty="0">
                <a:solidFill>
                  <a:srgbClr val="931B1B"/>
                </a:solidFill>
                <a:latin typeface="Times New Roman" panose="02020603050405020304" pitchFamily="18" charset="0"/>
                <a:cs typeface="Times New Roman" panose="02020603050405020304" pitchFamily="18" charset="0"/>
              </a:rPr>
              <a:t>ενίσχυση</a:t>
            </a:r>
            <a:r>
              <a:rPr lang="el-GR" b="1" dirty="0">
                <a:solidFill>
                  <a:srgbClr val="704878"/>
                </a:solidFill>
                <a:latin typeface="Times New Roman" panose="02020603050405020304" pitchFamily="18" charset="0"/>
                <a:cs typeface="Times New Roman" panose="02020603050405020304" pitchFamily="18" charset="0"/>
              </a:rPr>
              <a:t> </a:t>
            </a:r>
            <a:r>
              <a:rPr lang="el-GR" b="1" dirty="0">
                <a:solidFill>
                  <a:srgbClr val="931B1B"/>
                </a:solidFill>
                <a:latin typeface="Times New Roman" panose="02020603050405020304" pitchFamily="18" charset="0"/>
                <a:cs typeface="Times New Roman" panose="02020603050405020304" pitchFamily="18" charset="0"/>
              </a:rPr>
              <a:t>του</a:t>
            </a:r>
            <a:r>
              <a:rPr lang="el-GR" b="1" dirty="0">
                <a:solidFill>
                  <a:srgbClr val="704878"/>
                </a:solidFill>
                <a:latin typeface="Times New Roman" panose="02020603050405020304" pitchFamily="18" charset="0"/>
                <a:cs typeface="Times New Roman" panose="02020603050405020304" pitchFamily="18" charset="0"/>
              </a:rPr>
              <a:t> </a:t>
            </a:r>
            <a:r>
              <a:rPr lang="el-GR" b="1" dirty="0">
                <a:solidFill>
                  <a:srgbClr val="931B1B"/>
                </a:solidFill>
                <a:latin typeface="Times New Roman" panose="02020603050405020304" pitchFamily="18" charset="0"/>
                <a:cs typeface="Times New Roman" panose="02020603050405020304" pitchFamily="18" charset="0"/>
              </a:rPr>
              <a:t>φυσικού</a:t>
            </a:r>
            <a:r>
              <a:rPr lang="el-GR" b="1" dirty="0">
                <a:solidFill>
                  <a:srgbClr val="704878"/>
                </a:solidFill>
                <a:latin typeface="Times New Roman" panose="02020603050405020304" pitchFamily="18" charset="0"/>
                <a:cs typeface="Times New Roman" panose="02020603050405020304" pitchFamily="18" charset="0"/>
              </a:rPr>
              <a:t> </a:t>
            </a:r>
            <a:r>
              <a:rPr lang="el-GR" b="1" dirty="0">
                <a:solidFill>
                  <a:srgbClr val="931B1B"/>
                </a:solidFill>
                <a:latin typeface="Times New Roman" panose="02020603050405020304" pitchFamily="18" charset="0"/>
                <a:cs typeface="Times New Roman" panose="02020603050405020304" pitchFamily="18" charset="0"/>
              </a:rPr>
              <a:t>κόσμου</a:t>
            </a:r>
            <a:r>
              <a:rPr lang="el-GR" b="1" dirty="0">
                <a:solidFill>
                  <a:srgbClr val="704878"/>
                </a:solidFill>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και όχι η πλήρης υπερκάλυψή του. (Azuma, 1997) </a:t>
            </a:r>
          </a:p>
        </p:txBody>
      </p:sp>
      <p:sp>
        <p:nvSpPr>
          <p:cNvPr id="11" name="Ορθογώνιο: Στρογγύλεμα γωνιών 10">
            <a:extLst>
              <a:ext uri="{FF2B5EF4-FFF2-40B4-BE49-F238E27FC236}">
                <a16:creationId xmlns:a16="http://schemas.microsoft.com/office/drawing/2014/main" id="{C81C5E9D-A8CC-4F45-B64E-DDBBB93DBD82}"/>
              </a:ext>
            </a:extLst>
          </p:cNvPr>
          <p:cNvSpPr/>
          <p:nvPr/>
        </p:nvSpPr>
        <p:spPr>
          <a:xfrm>
            <a:off x="526083" y="2217793"/>
            <a:ext cx="8494517" cy="4188785"/>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marL="285750" indent="-285750">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Διευκόλυνση  μάθησης </a:t>
            </a:r>
            <a:r>
              <a:rPr lang="el-GR" b="1" dirty="0">
                <a:solidFill>
                  <a:srgbClr val="931B1B"/>
                </a:solidFill>
                <a:latin typeface="Times New Roman" panose="02020603050405020304" pitchFamily="18" charset="0"/>
                <a:cs typeface="Times New Roman" panose="02020603050405020304" pitchFamily="18" charset="0"/>
              </a:rPr>
              <a:t>αφηρημένων ή πολύπλοκων εννοιών</a:t>
            </a:r>
            <a:r>
              <a:rPr lang="el-GR" dirty="0">
                <a:latin typeface="Times New Roman" panose="02020603050405020304" pitchFamily="18" charset="0"/>
                <a:cs typeface="Times New Roman" panose="02020603050405020304" pitchFamily="18" charset="0"/>
              </a:rPr>
              <a:t>. (Saidin, Abd halim &amp; Yahaya, 2015)</a:t>
            </a: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Ο </a:t>
            </a:r>
            <a:r>
              <a:rPr lang="el-GR" b="1" dirty="0">
                <a:solidFill>
                  <a:srgbClr val="931B1B"/>
                </a:solidFill>
                <a:latin typeface="Times New Roman" panose="02020603050405020304" pitchFamily="18" charset="0"/>
                <a:cs typeface="Times New Roman" panose="02020603050405020304" pitchFamily="18" charset="0"/>
              </a:rPr>
              <a:t>εμπλουτισμός</a:t>
            </a:r>
            <a:r>
              <a:rPr lang="el-GR" dirty="0">
                <a:latin typeface="Times New Roman" panose="02020603050405020304" pitchFamily="18" charset="0"/>
                <a:cs typeface="Times New Roman" panose="02020603050405020304" pitchFamily="18" charset="0"/>
              </a:rPr>
              <a:t> </a:t>
            </a:r>
            <a:r>
              <a:rPr lang="el-GR" b="1" dirty="0">
                <a:solidFill>
                  <a:srgbClr val="931B1B"/>
                </a:solidFill>
                <a:latin typeface="Times New Roman" panose="02020603050405020304" pitchFamily="18" charset="0"/>
                <a:cs typeface="Times New Roman" panose="02020603050405020304" pitchFamily="18" charset="0"/>
              </a:rPr>
              <a:t>μαθητοκεντρικών</a:t>
            </a:r>
            <a:r>
              <a:rPr lang="el-GR" dirty="0">
                <a:latin typeface="Times New Roman" panose="02020603050405020304" pitchFamily="18" charset="0"/>
                <a:cs typeface="Times New Roman" panose="02020603050405020304" pitchFamily="18" charset="0"/>
              </a:rPr>
              <a:t> δραστηριοτήτων με τον συνδυασμό φυσικού και εικονικού κόσμου. </a:t>
            </a:r>
            <a:r>
              <a:rPr lang="en-US" dirty="0">
                <a:latin typeface="Times New Roman" panose="02020603050405020304" pitchFamily="18" charset="0"/>
                <a:cs typeface="Times New Roman" panose="02020603050405020304" pitchFamily="18" charset="0"/>
              </a:rPr>
              <a:t>(Antonioli, Blake &amp; Sparks,</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2014</a:t>
            </a:r>
            <a:r>
              <a:rPr lang="el-GR" dirty="0">
                <a:latin typeface="Times New Roman" panose="02020603050405020304" pitchFamily="18" charset="0"/>
                <a:cs typeface="Times New Roman" panose="02020603050405020304" pitchFamily="18" charset="0"/>
              </a:rPr>
              <a:t>)</a:t>
            </a:r>
          </a:p>
          <a:p>
            <a:pPr marL="285750" indent="-285750">
              <a:buFont typeface="Arial" panose="020B0604020202020204" pitchFamily="34" charset="0"/>
              <a:buChar char="•"/>
            </a:pPr>
            <a:r>
              <a:rPr lang="el-GR" dirty="0">
                <a:solidFill>
                  <a:schemeClr val="tx1"/>
                </a:solidFill>
                <a:latin typeface="Times New Roman" panose="02020603050405020304" pitchFamily="18" charset="0"/>
                <a:cs typeface="Times New Roman" panose="02020603050405020304" pitchFamily="18" charset="0"/>
              </a:rPr>
              <a:t>Προώθηση</a:t>
            </a:r>
            <a:r>
              <a:rPr lang="el-GR" b="1" dirty="0">
                <a:solidFill>
                  <a:srgbClr val="931B1B"/>
                </a:solidFill>
                <a:latin typeface="Times New Roman" panose="02020603050405020304" pitchFamily="18" charset="0"/>
                <a:cs typeface="Times New Roman" panose="02020603050405020304" pitchFamily="18" charset="0"/>
              </a:rPr>
              <a:t> κινήτρων μάθησης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(Chen, Liu, Cheng, &amp; Huang, 2017;  Saidin, Abd halim, &amp; Yahaya, 2015;  Tosik &amp; Atasoy, 2017)</a:t>
            </a:r>
            <a:endParaRPr lang="el-GR"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l-GR" b="1" dirty="0">
                <a:solidFill>
                  <a:srgbClr val="931B1B"/>
                </a:solidFill>
                <a:latin typeface="Times New Roman" panose="02020603050405020304" pitchFamily="18" charset="0"/>
                <a:cs typeface="Times New Roman" panose="02020603050405020304" pitchFamily="18" charset="0"/>
              </a:rPr>
              <a:t>Ενεργή συμμετοχή </a:t>
            </a:r>
            <a:r>
              <a:rPr lang="el-GR" dirty="0">
                <a:latin typeface="Times New Roman" panose="02020603050405020304" pitchFamily="18" charset="0"/>
                <a:cs typeface="Times New Roman" panose="02020603050405020304" pitchFamily="18" charset="0"/>
              </a:rPr>
              <a:t>των μαθητών στη μαθησιακή διαδικασία. </a:t>
            </a:r>
            <a:r>
              <a:rPr lang="en-US" dirty="0">
                <a:latin typeface="Times New Roman" panose="02020603050405020304" pitchFamily="18" charset="0"/>
                <a:cs typeface="Times New Roman" panose="02020603050405020304" pitchFamily="18" charset="0"/>
              </a:rPr>
              <a:t>(Saidin, Abd halim, &amp; Yahaya, 2015)</a:t>
            </a:r>
            <a:endParaRPr lang="el-GR" dirty="0">
              <a:latin typeface="Times New Roman" panose="02020603050405020304" pitchFamily="18" charset="0"/>
              <a:cs typeface="Times New Roman" panose="02020603050405020304" pitchFamily="18" charset="0"/>
            </a:endParaRPr>
          </a:p>
          <a:p>
            <a:endParaRPr lang="el-GR" sz="1400" dirty="0">
              <a:latin typeface="Times New Roman" panose="02020603050405020304" pitchFamily="18" charset="0"/>
              <a:cs typeface="Times New Roman" panose="02020603050405020304" pitchFamily="18" charset="0"/>
            </a:endParaRPr>
          </a:p>
        </p:txBody>
      </p:sp>
      <p:sp>
        <p:nvSpPr>
          <p:cNvPr id="12" name="Ορθογώνιο: Στρογγύλεμα γωνιών 11">
            <a:extLst>
              <a:ext uri="{FF2B5EF4-FFF2-40B4-BE49-F238E27FC236}">
                <a16:creationId xmlns:a16="http://schemas.microsoft.com/office/drawing/2014/main" id="{92DF07C3-C0D6-4CF0-AE46-C0B52AF129CB}"/>
              </a:ext>
            </a:extLst>
          </p:cNvPr>
          <p:cNvSpPr/>
          <p:nvPr/>
        </p:nvSpPr>
        <p:spPr>
          <a:xfrm>
            <a:off x="570249" y="2207461"/>
            <a:ext cx="8494517" cy="4188785"/>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spcAft>
                <a:spcPts val="1200"/>
              </a:spcAft>
            </a:pPr>
            <a:endParaRPr lang="el-GR" dirty="0">
              <a:solidFill>
                <a:schemeClr val="tx1"/>
              </a:solidFill>
              <a:latin typeface="Times New Roman" panose="02020603050405020304" pitchFamily="18" charset="0"/>
              <a:cs typeface="Times New Roman" panose="02020603050405020304" pitchFamily="18" charset="0"/>
            </a:endParaRPr>
          </a:p>
          <a:p>
            <a:pPr marL="342900" indent="-342900">
              <a:spcAft>
                <a:spcPts val="1200"/>
              </a:spcAft>
              <a:buFont typeface="Arial" panose="020B0604020202020204" pitchFamily="34" charset="0"/>
              <a:buChar char="•"/>
            </a:pPr>
            <a:r>
              <a:rPr lang="el-GR" b="1" dirty="0">
                <a:solidFill>
                  <a:schemeClr val="tx1"/>
                </a:solidFill>
                <a:latin typeface="Times New Roman" panose="02020603050405020304" pitchFamily="18" charset="0"/>
                <a:cs typeface="Times New Roman" panose="02020603050405020304" pitchFamily="18" charset="0"/>
              </a:rPr>
              <a:t> </a:t>
            </a:r>
            <a:r>
              <a:rPr lang="el-GR" b="1" dirty="0">
                <a:solidFill>
                  <a:srgbClr val="931B1B"/>
                </a:solidFill>
                <a:latin typeface="Times New Roman" panose="02020603050405020304" pitchFamily="18" charset="0"/>
                <a:cs typeface="Times New Roman" panose="02020603050405020304" pitchFamily="18" charset="0"/>
              </a:rPr>
              <a:t>Εφαρμογές</a:t>
            </a:r>
            <a:r>
              <a:rPr lang="el-GR" dirty="0">
                <a:solidFill>
                  <a:srgbClr val="931B1B"/>
                </a:solidFill>
                <a:latin typeface="Times New Roman" panose="02020603050405020304" pitchFamily="18" charset="0"/>
                <a:cs typeface="Times New Roman" panose="02020603050405020304" pitchFamily="18" charset="0"/>
              </a:rPr>
              <a:t> </a:t>
            </a:r>
            <a:r>
              <a:rPr lang="el-GR" b="1" dirty="0">
                <a:solidFill>
                  <a:srgbClr val="931B1B"/>
                </a:solidFill>
                <a:latin typeface="Times New Roman" panose="02020603050405020304" pitchFamily="18" charset="0"/>
                <a:cs typeface="Times New Roman" panose="02020603050405020304" pitchFamily="18" charset="0"/>
              </a:rPr>
              <a:t>γενικού σκοπού</a:t>
            </a:r>
            <a:r>
              <a:rPr lang="el-GR" dirty="0">
                <a:solidFill>
                  <a:schemeClr val="tx1"/>
                </a:solidFill>
                <a:latin typeface="Times New Roman" panose="02020603050405020304" pitchFamily="18" charset="0"/>
                <a:cs typeface="Times New Roman" panose="02020603050405020304" pitchFamily="18" charset="0"/>
              </a:rPr>
              <a:t>, με τις οποίες ο εκπαιδευτικός μπορεί να δημιουργήσει ο ίδιος το υλικό Ε.Π. (Tosik &amp; Atasoy, 2017) </a:t>
            </a:r>
          </a:p>
          <a:p>
            <a:pPr marL="342900" indent="-342900">
              <a:spcAft>
                <a:spcPts val="1200"/>
              </a:spcAft>
              <a:buFont typeface="Arial" panose="020B0604020202020204" pitchFamily="34" charset="0"/>
              <a:buChar char="•"/>
            </a:pPr>
            <a:r>
              <a:rPr lang="el-GR" b="1" dirty="0">
                <a:solidFill>
                  <a:schemeClr val="tx1"/>
                </a:solidFill>
                <a:latin typeface="Times New Roman" panose="02020603050405020304" pitchFamily="18" charset="0"/>
                <a:cs typeface="Times New Roman" panose="02020603050405020304" pitchFamily="18" charset="0"/>
              </a:rPr>
              <a:t> </a:t>
            </a:r>
            <a:r>
              <a:rPr lang="el-GR" b="1" dirty="0">
                <a:solidFill>
                  <a:srgbClr val="931B1B"/>
                </a:solidFill>
                <a:latin typeface="Times New Roman" panose="02020603050405020304" pitchFamily="18" charset="0"/>
                <a:cs typeface="Times New Roman" panose="02020603050405020304" pitchFamily="18" charset="0"/>
              </a:rPr>
              <a:t>Εξειδικευμένες εφαρμογές</a:t>
            </a:r>
            <a:r>
              <a:rPr lang="el-GR" dirty="0">
                <a:solidFill>
                  <a:schemeClr val="tx1"/>
                </a:solidFill>
                <a:latin typeface="Times New Roman" panose="02020603050405020304" pitchFamily="18" charset="0"/>
                <a:cs typeface="Times New Roman" panose="02020603050405020304" pitchFamily="18" charset="0"/>
              </a:rPr>
              <a:t>, οι οποίες αποτελούν έργο επαγγελματιών και ενώ αφορούν συγκεκριμένα θέματα, περιορίζοντας παράλληλα τη δυνατότητα του εκπαιδευτικού να επέμβει και να διαμορφώσει το υλικό Ε.Π., προσφέρουν αλληλεπιδραστικές δυνατότητες υψηλού επιπέδου, με έτοιμο εκπαιδευτικό υλικό, το οποίο μπορεί να περιέχει </a:t>
            </a:r>
            <a:r>
              <a:rPr lang="en-US" dirty="0">
                <a:solidFill>
                  <a:schemeClr val="tx1"/>
                </a:solidFill>
                <a:latin typeface="Times New Roman" panose="02020603050405020304" pitchFamily="18" charset="0"/>
                <a:cs typeface="Times New Roman" panose="02020603050405020304" pitchFamily="18" charset="0"/>
              </a:rPr>
              <a:t>animation</a:t>
            </a:r>
            <a:r>
              <a:rPr lang="el-GR" dirty="0">
                <a:solidFill>
                  <a:schemeClr val="tx1"/>
                </a:solidFill>
                <a:latin typeface="Times New Roman" panose="02020603050405020304" pitchFamily="18" charset="0"/>
                <a:cs typeface="Times New Roman" panose="02020603050405020304" pitchFamily="18" charset="0"/>
              </a:rPr>
              <a:t> και 3</a:t>
            </a:r>
            <a:r>
              <a:rPr lang="en-US" dirty="0">
                <a:solidFill>
                  <a:schemeClr val="tx1"/>
                </a:solidFill>
                <a:latin typeface="Times New Roman" panose="02020603050405020304" pitchFamily="18" charset="0"/>
                <a:cs typeface="Times New Roman" panose="02020603050405020304" pitchFamily="18" charset="0"/>
              </a:rPr>
              <a:t>d</a:t>
            </a:r>
            <a:r>
              <a:rPr lang="el-GR" dirty="0">
                <a:solidFill>
                  <a:schemeClr val="tx1"/>
                </a:solidFill>
                <a:latin typeface="Times New Roman" panose="02020603050405020304" pitchFamily="18" charset="0"/>
                <a:cs typeface="Times New Roman" panose="02020603050405020304" pitchFamily="18" charset="0"/>
              </a:rPr>
              <a:t> αναπαραστάσεις. (Tosik &amp; Atasoy, 2017)  </a:t>
            </a:r>
            <a:endParaRPr lang="el-GR" sz="1600" dirty="0">
              <a:solidFill>
                <a:schemeClr val="tx1"/>
              </a:solidFill>
              <a:latin typeface="Times New Roman" panose="02020603050405020304" pitchFamily="18" charset="0"/>
              <a:cs typeface="Times New Roman" panose="02020603050405020304" pitchFamily="18" charset="0"/>
            </a:endParaRPr>
          </a:p>
          <a:p>
            <a:pPr marL="342900" indent="-342900">
              <a:spcAft>
                <a:spcPts val="1200"/>
              </a:spcAft>
              <a:buFont typeface="Arial" panose="020B0604020202020204" pitchFamily="34" charset="0"/>
              <a:buChar char="•"/>
            </a:pPr>
            <a:endParaRPr lang="el-GR" dirty="0">
              <a:solidFill>
                <a:schemeClr val="tx1"/>
              </a:solidFill>
              <a:latin typeface="Times New Roman" panose="02020603050405020304" pitchFamily="18" charset="0"/>
              <a:cs typeface="Times New Roman" panose="02020603050405020304" pitchFamily="18" charset="0"/>
            </a:endParaRPr>
          </a:p>
        </p:txBody>
      </p:sp>
      <p:sp>
        <p:nvSpPr>
          <p:cNvPr id="14" name="Ορθογώνιο: Στρογγύλεμα γωνιών 13">
            <a:extLst>
              <a:ext uri="{FF2B5EF4-FFF2-40B4-BE49-F238E27FC236}">
                <a16:creationId xmlns:a16="http://schemas.microsoft.com/office/drawing/2014/main" id="{DE609E14-2CCB-4E15-B7A1-71242D305FB0}"/>
              </a:ext>
            </a:extLst>
          </p:cNvPr>
          <p:cNvSpPr/>
          <p:nvPr/>
        </p:nvSpPr>
        <p:spPr>
          <a:xfrm>
            <a:off x="561637" y="3131356"/>
            <a:ext cx="8494517" cy="2340994"/>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marL="342900" indent="-342900">
              <a:spcAft>
                <a:spcPts val="0"/>
              </a:spcAft>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Ο Φιλιππούσης (2017), χρησιμοποίησε την εφαρμογή </a:t>
            </a:r>
            <a:r>
              <a:rPr lang="el-GR" b="1" dirty="0">
                <a:solidFill>
                  <a:srgbClr val="931B1B"/>
                </a:solidFill>
                <a:latin typeface="Times New Roman" panose="02020603050405020304" pitchFamily="18" charset="0"/>
                <a:cs typeface="Times New Roman" panose="02020603050405020304" pitchFamily="18" charset="0"/>
              </a:rPr>
              <a:t>Hp reveal</a:t>
            </a:r>
            <a:r>
              <a:rPr lang="el-GR" dirty="0">
                <a:latin typeface="Times New Roman" panose="02020603050405020304" pitchFamily="18" charset="0"/>
                <a:cs typeface="Times New Roman" panose="02020603050405020304" pitchFamily="18" charset="0"/>
              </a:rPr>
              <a:t>, για την </a:t>
            </a:r>
            <a:r>
              <a:rPr lang="el-GR" b="1" dirty="0">
                <a:solidFill>
                  <a:srgbClr val="931B1B"/>
                </a:solidFill>
                <a:latin typeface="Times New Roman" panose="02020603050405020304" pitchFamily="18" charset="0"/>
                <a:cs typeface="Times New Roman" panose="02020603050405020304" pitchFamily="18" charset="0"/>
              </a:rPr>
              <a:t>επαύξηση του βιβλίου της ιστορίας της Στ΄ τάξης</a:t>
            </a:r>
            <a:r>
              <a:rPr lang="el-GR" dirty="0">
                <a:latin typeface="Times New Roman" panose="02020603050405020304" pitchFamily="18" charset="0"/>
                <a:cs typeface="Times New Roman" panose="02020603050405020304" pitchFamily="18" charset="0"/>
              </a:rPr>
              <a:t>.</a:t>
            </a:r>
          </a:p>
          <a:p>
            <a:pPr marL="342900" indent="-342900">
              <a:spcAft>
                <a:spcPts val="0"/>
              </a:spcAft>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Οι Ατσικπάση &amp; Φωκίδης (2016), δίδαξαν τη </a:t>
            </a:r>
            <a:r>
              <a:rPr lang="el-GR" b="1" dirty="0">
                <a:solidFill>
                  <a:srgbClr val="931B1B"/>
                </a:solidFill>
                <a:latin typeface="Times New Roman" panose="02020603050405020304" pitchFamily="18" charset="0"/>
                <a:cs typeface="Times New Roman" panose="02020603050405020304" pitchFamily="18" charset="0"/>
              </a:rPr>
              <a:t>δομή και την αναπαραγωγή των φυτών σε μαθητές της Στ΄ τάξης</a:t>
            </a:r>
            <a:r>
              <a:rPr lang="el-GR" dirty="0">
                <a:latin typeface="Times New Roman" panose="02020603050405020304" pitchFamily="18" charset="0"/>
                <a:cs typeface="Times New Roman" panose="02020603050405020304" pitchFamily="18" charset="0"/>
              </a:rPr>
              <a:t>, μέσα από την εφαρμογή</a:t>
            </a:r>
            <a:r>
              <a:rPr lang="en-US" dirty="0">
                <a:latin typeface="Times New Roman" panose="02020603050405020304" pitchFamily="18" charset="0"/>
                <a:cs typeface="Times New Roman" panose="02020603050405020304" pitchFamily="18" charset="0"/>
              </a:rPr>
              <a:t> Plants</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Arloon</a:t>
            </a:r>
            <a:r>
              <a:rPr lang="el-GR" dirty="0">
                <a:latin typeface="Times New Roman" panose="02020603050405020304" pitchFamily="18" charset="0"/>
                <a:cs typeface="Times New Roman" panose="02020603050405020304" pitchFamily="18" charset="0"/>
              </a:rPr>
              <a:t>.</a:t>
            </a:r>
          </a:p>
        </p:txBody>
      </p:sp>
      <p:sp>
        <p:nvSpPr>
          <p:cNvPr id="15" name="Βέλος: Αριστερό 14">
            <a:hlinkClick r:id="rId3" action="ppaction://hlinksldjump"/>
            <a:extLst>
              <a:ext uri="{FF2B5EF4-FFF2-40B4-BE49-F238E27FC236}">
                <a16:creationId xmlns:a16="http://schemas.microsoft.com/office/drawing/2014/main" id="{AE77BE97-B9F0-4566-866A-CA0BDA49E718}"/>
              </a:ext>
            </a:extLst>
          </p:cNvPr>
          <p:cNvSpPr/>
          <p:nvPr/>
        </p:nvSpPr>
        <p:spPr>
          <a:xfrm>
            <a:off x="1438816" y="41853"/>
            <a:ext cx="648072" cy="504056"/>
          </a:xfrm>
          <a:prstGeom prst="leftArrow">
            <a:avLst/>
          </a:prstGeom>
          <a:solidFill>
            <a:schemeClr val="accent2"/>
          </a:solidFill>
          <a:ln>
            <a:solidFill>
              <a:srgbClr val="931B1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Tree>
    <p:extLst>
      <p:ext uri="{BB962C8B-B14F-4D97-AF65-F5344CB8AC3E}">
        <p14:creationId xmlns:p14="http://schemas.microsoft.com/office/powerpoint/2010/main" val="36821627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fade">
                                      <p:cBhvr>
                                        <p:cTn id="10" dur="500"/>
                                        <p:tgtEl>
                                          <p:spTgt spid="2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fade">
                                      <p:cBhvr>
                                        <p:cTn id="13" dur="500"/>
                                        <p:tgtEl>
                                          <p:spTgt spid="28"/>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6"/>
                                        </p:tgtEl>
                                        <p:attrNameLst>
                                          <p:attrName>style.visibility</p:attrName>
                                        </p:attrNameLst>
                                      </p:cBhvr>
                                      <p:to>
                                        <p:strVal val="visible"/>
                                      </p:to>
                                    </p:set>
                                    <p:animEffect transition="in" filter="fade">
                                      <p:cBhvr>
                                        <p:cTn id="16" dur="500"/>
                                        <p:tgtEl>
                                          <p:spTgt spid="26"/>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7"/>
                                        </p:tgtEl>
                                        <p:attrNameLst>
                                          <p:attrName>style.visibility</p:attrName>
                                        </p:attrNameLst>
                                      </p:cBhvr>
                                      <p:to>
                                        <p:strVal val="visible"/>
                                      </p:to>
                                    </p:set>
                                    <p:animEffect transition="in" filter="fade">
                                      <p:cBhvr>
                                        <p:cTn id="19" dur="500"/>
                                        <p:tgtEl>
                                          <p:spTgt spid="27"/>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4" restart="whenNotActive" fill="hold" evtFilter="cancelBubble" nodeType="interactiveSeq">
                <p:stCondLst>
                  <p:cond evt="onClick" delay="0">
                    <p:tgtEl>
                      <p:spTgt spid="24"/>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childTnLst>
                          </p:cTn>
                        </p:par>
                      </p:childTnLst>
                    </p:cTn>
                  </p:par>
                </p:childTnLst>
              </p:cTn>
              <p:nextCondLst>
                <p:cond evt="onClick" delay="0">
                  <p:tgtEl>
                    <p:spTgt spid="24"/>
                  </p:tgtEl>
                </p:cond>
              </p:nextCondLst>
            </p:seq>
            <p:seq concurrent="1" nextAc="seek">
              <p:cTn id="29" restart="whenNotActive" fill="hold" evtFilter="cancelBubble" nodeType="interactiveSeq">
                <p:stCondLst>
                  <p:cond evt="onClick" delay="0">
                    <p:tgtEl>
                      <p:spTgt spid="29"/>
                    </p:tgtEl>
                  </p:cond>
                </p:stCondLst>
                <p:endSync evt="end" delay="0">
                  <p:rtn val="all"/>
                </p:endSync>
                <p:childTnLst>
                  <p:par>
                    <p:cTn id="30" fill="hold">
                      <p:stCondLst>
                        <p:cond delay="0"/>
                      </p:stCondLst>
                      <p:childTnLst>
                        <p:par>
                          <p:cTn id="31" fill="hold">
                            <p:stCondLst>
                              <p:cond delay="0"/>
                            </p:stCondLst>
                            <p:childTnLst>
                              <p:par>
                                <p:cTn id="32" presetID="1" presetClass="exit" presetSubtype="0" fill="hold" grpId="1" nodeType="clickEffect">
                                  <p:stCondLst>
                                    <p:cond delay="0"/>
                                  </p:stCondLst>
                                  <p:childTnLst>
                                    <p:set>
                                      <p:cBhvr>
                                        <p:cTn id="33" dur="1" fill="hold">
                                          <p:stCondLst>
                                            <p:cond delay="0"/>
                                          </p:stCondLst>
                                        </p:cTn>
                                        <p:tgtEl>
                                          <p:spTgt spid="29"/>
                                        </p:tgtEl>
                                        <p:attrNameLst>
                                          <p:attrName>style.visibility</p:attrName>
                                        </p:attrNameLst>
                                      </p:cBhvr>
                                      <p:to>
                                        <p:strVal val="hidden"/>
                                      </p:to>
                                    </p:set>
                                  </p:childTnLst>
                                </p:cTn>
                              </p:par>
                            </p:childTnLst>
                          </p:cTn>
                        </p:par>
                      </p:childTnLst>
                    </p:cTn>
                  </p:par>
                </p:childTnLst>
              </p:cTn>
              <p:nextCondLst>
                <p:cond evt="onClick" delay="0">
                  <p:tgtEl>
                    <p:spTgt spid="29"/>
                  </p:tgtEl>
                </p:cond>
              </p:nextCondLst>
            </p:seq>
            <p:seq concurrent="1" nextAc="seek">
              <p:cTn id="34" restart="whenNotActive" fill="hold" evtFilter="cancelBubble" nodeType="interactiveSeq">
                <p:stCondLst>
                  <p:cond evt="onClick" delay="0">
                    <p:tgtEl>
                      <p:spTgt spid="25"/>
                    </p:tgtEl>
                  </p:cond>
                </p:stCondLst>
                <p:endSync evt="end" delay="0">
                  <p:rtn val="all"/>
                </p:endSync>
                <p:childTnLst>
                  <p:par>
                    <p:cTn id="35" fill="hold">
                      <p:stCondLst>
                        <p:cond delay="0"/>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childTnLst>
              </p:cTn>
              <p:nextCondLst>
                <p:cond evt="onClick" delay="0">
                  <p:tgtEl>
                    <p:spTgt spid="25"/>
                  </p:tgtEl>
                </p:cond>
              </p:nextCondLst>
            </p:seq>
            <p:seq concurrent="1" nextAc="seek">
              <p:cTn id="39" restart="whenNotActive" fill="hold" evtFilter="cancelBubble" nodeType="interactiveSeq">
                <p:stCondLst>
                  <p:cond evt="onClick" delay="0">
                    <p:tgtEl>
                      <p:spTgt spid="9"/>
                    </p:tgtEl>
                  </p:cond>
                </p:stCondLst>
                <p:endSync evt="end" delay="0">
                  <p:rtn val="all"/>
                </p:endSync>
                <p:childTnLst>
                  <p:par>
                    <p:cTn id="40" fill="hold">
                      <p:stCondLst>
                        <p:cond delay="0"/>
                      </p:stCondLst>
                      <p:childTnLst>
                        <p:par>
                          <p:cTn id="41" fill="hold">
                            <p:stCondLst>
                              <p:cond delay="0"/>
                            </p:stCondLst>
                            <p:childTnLst>
                              <p:par>
                                <p:cTn id="42" presetID="1" presetClass="exit" presetSubtype="0" fill="hold" grpId="1" nodeType="clickEffect">
                                  <p:stCondLst>
                                    <p:cond delay="0"/>
                                  </p:stCondLst>
                                  <p:childTnLst>
                                    <p:set>
                                      <p:cBhvr>
                                        <p:cTn id="43"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44" restart="whenNotActive" fill="hold" evtFilter="cancelBubble" nodeType="interactiveSeq">
                <p:stCondLst>
                  <p:cond evt="onClick" delay="0">
                    <p:tgtEl>
                      <p:spTgt spid="28"/>
                    </p:tgtEl>
                  </p:cond>
                </p:stCondLst>
                <p:endSync evt="end" delay="0">
                  <p:rtn val="all"/>
                </p:endSync>
                <p:childTnLst>
                  <p:par>
                    <p:cTn id="45" fill="hold">
                      <p:stCondLst>
                        <p:cond delay="0"/>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childTnLst>
                                </p:cTn>
                              </p:par>
                            </p:childTnLst>
                          </p:cTn>
                        </p:par>
                      </p:childTnLst>
                    </p:cTn>
                  </p:par>
                </p:childTnLst>
              </p:cTn>
              <p:nextCondLst>
                <p:cond evt="onClick" delay="0">
                  <p:tgtEl>
                    <p:spTgt spid="28"/>
                  </p:tgtEl>
                </p:cond>
              </p:nextCondLst>
            </p:seq>
            <p:seq concurrent="1" nextAc="seek">
              <p:cTn id="49" restart="whenNotActive" fill="hold" evtFilter="cancelBubble" nodeType="interactiveSeq">
                <p:stCondLst>
                  <p:cond evt="onClick" delay="0">
                    <p:tgtEl>
                      <p:spTgt spid="11"/>
                    </p:tgtEl>
                  </p:cond>
                </p:stCondLst>
                <p:endSync evt="end" delay="0">
                  <p:rtn val="all"/>
                </p:endSync>
                <p:childTnLst>
                  <p:par>
                    <p:cTn id="50" fill="hold">
                      <p:stCondLst>
                        <p:cond delay="0"/>
                      </p:stCondLst>
                      <p:childTnLst>
                        <p:par>
                          <p:cTn id="51" fill="hold">
                            <p:stCondLst>
                              <p:cond delay="0"/>
                            </p:stCondLst>
                            <p:childTnLst>
                              <p:par>
                                <p:cTn id="52" presetID="1" presetClass="exit" presetSubtype="0" fill="hold" grpId="1" nodeType="clickEffect">
                                  <p:stCondLst>
                                    <p:cond delay="0"/>
                                  </p:stCondLst>
                                  <p:childTnLst>
                                    <p:set>
                                      <p:cBhvr>
                                        <p:cTn id="53"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54" restart="whenNotActive" fill="hold" evtFilter="cancelBubble" nodeType="interactiveSeq">
                <p:stCondLst>
                  <p:cond evt="onClick" delay="0">
                    <p:tgtEl>
                      <p:spTgt spid="26"/>
                    </p:tgtEl>
                  </p:cond>
                </p:stCondLst>
                <p:endSync evt="end" delay="0">
                  <p:rtn val="all"/>
                </p:endSync>
                <p:childTnLst>
                  <p:par>
                    <p:cTn id="55" fill="hold">
                      <p:stCondLst>
                        <p:cond delay="0"/>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2"/>
                                        </p:tgtEl>
                                        <p:attrNameLst>
                                          <p:attrName>style.visibility</p:attrName>
                                        </p:attrNameLst>
                                      </p:cBhvr>
                                      <p:to>
                                        <p:strVal val="visible"/>
                                      </p:to>
                                    </p:set>
                                  </p:childTnLst>
                                </p:cTn>
                              </p:par>
                            </p:childTnLst>
                          </p:cTn>
                        </p:par>
                      </p:childTnLst>
                    </p:cTn>
                  </p:par>
                </p:childTnLst>
              </p:cTn>
              <p:nextCondLst>
                <p:cond evt="onClick" delay="0">
                  <p:tgtEl>
                    <p:spTgt spid="26"/>
                  </p:tgtEl>
                </p:cond>
              </p:nextCondLst>
            </p:seq>
            <p:seq concurrent="1" nextAc="seek">
              <p:cTn id="59" restart="whenNotActive" fill="hold" evtFilter="cancelBubble" nodeType="interactiveSeq">
                <p:stCondLst>
                  <p:cond evt="onClick" delay="0">
                    <p:tgtEl>
                      <p:spTgt spid="12"/>
                    </p:tgtEl>
                  </p:cond>
                </p:stCondLst>
                <p:endSync evt="end" delay="0">
                  <p:rtn val="all"/>
                </p:endSync>
                <p:childTnLst>
                  <p:par>
                    <p:cTn id="60" fill="hold">
                      <p:stCondLst>
                        <p:cond delay="0"/>
                      </p:stCondLst>
                      <p:childTnLst>
                        <p:par>
                          <p:cTn id="61" fill="hold">
                            <p:stCondLst>
                              <p:cond delay="0"/>
                            </p:stCondLst>
                            <p:childTnLst>
                              <p:par>
                                <p:cTn id="62" presetID="1" presetClass="exit" presetSubtype="0" fill="hold" grpId="1" nodeType="clickEffect">
                                  <p:stCondLst>
                                    <p:cond delay="0"/>
                                  </p:stCondLst>
                                  <p:childTnLst>
                                    <p:set>
                                      <p:cBhvr>
                                        <p:cTn id="63"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64" restart="whenNotActive" fill="hold" evtFilter="cancelBubble" nodeType="interactiveSeq">
                <p:stCondLst>
                  <p:cond evt="onClick" delay="0">
                    <p:tgtEl>
                      <p:spTgt spid="27"/>
                    </p:tgtEl>
                  </p:cond>
                </p:stCondLst>
                <p:endSync evt="end" delay="0">
                  <p:rtn val="all"/>
                </p:endSync>
                <p:childTnLst>
                  <p:par>
                    <p:cTn id="65" fill="hold">
                      <p:stCondLst>
                        <p:cond delay="0"/>
                      </p:stCondLst>
                      <p:childTnLst>
                        <p:par>
                          <p:cTn id="66" fill="hold">
                            <p:stCondLst>
                              <p:cond delay="0"/>
                            </p:stCondLst>
                            <p:childTnLst>
                              <p:par>
                                <p:cTn id="67" presetID="1" presetClass="entr" presetSubtype="0" fill="hold" grpId="2" nodeType="clickEffect">
                                  <p:stCondLst>
                                    <p:cond delay="0"/>
                                  </p:stCondLst>
                                  <p:childTnLst>
                                    <p:set>
                                      <p:cBhvr>
                                        <p:cTn id="68" dur="1" fill="hold">
                                          <p:stCondLst>
                                            <p:cond delay="0"/>
                                          </p:stCondLst>
                                        </p:cTn>
                                        <p:tgtEl>
                                          <p:spTgt spid="14"/>
                                        </p:tgtEl>
                                        <p:attrNameLst>
                                          <p:attrName>style.visibility</p:attrName>
                                        </p:attrNameLst>
                                      </p:cBhvr>
                                      <p:to>
                                        <p:strVal val="visible"/>
                                      </p:to>
                                    </p:set>
                                  </p:childTnLst>
                                </p:cTn>
                              </p:par>
                            </p:childTnLst>
                          </p:cTn>
                        </p:par>
                      </p:childTnLst>
                    </p:cTn>
                  </p:par>
                </p:childTnLst>
              </p:cTn>
              <p:nextCondLst>
                <p:cond evt="onClick" delay="0">
                  <p:tgtEl>
                    <p:spTgt spid="27"/>
                  </p:tgtEl>
                </p:cond>
              </p:nextCondLst>
            </p:seq>
            <p:seq concurrent="1" nextAc="seek">
              <p:cTn id="69" restart="whenNotActive" fill="hold" evtFilter="cancelBubble" nodeType="interactiveSeq">
                <p:stCondLst>
                  <p:cond evt="onClick" delay="0">
                    <p:tgtEl>
                      <p:spTgt spid="14"/>
                    </p:tgtEl>
                  </p:cond>
                </p:stCondLst>
                <p:endSync evt="end" delay="0">
                  <p:rtn val="all"/>
                </p:endSync>
                <p:childTnLst>
                  <p:par>
                    <p:cTn id="70" fill="hold">
                      <p:stCondLst>
                        <p:cond delay="0"/>
                      </p:stCondLst>
                      <p:childTnLst>
                        <p:par>
                          <p:cTn id="71" fill="hold">
                            <p:stCondLst>
                              <p:cond delay="0"/>
                            </p:stCondLst>
                            <p:childTnLst>
                              <p:par>
                                <p:cTn id="72" presetID="1" presetClass="exit" presetSubtype="0" fill="hold" grpId="1" nodeType="clickEffect">
                                  <p:stCondLst>
                                    <p:cond delay="0"/>
                                  </p:stCondLst>
                                  <p:childTnLst>
                                    <p:set>
                                      <p:cBhvr>
                                        <p:cTn id="73"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24" grpId="0" animBg="1"/>
      <p:bldP spid="25" grpId="0" animBg="1"/>
      <p:bldP spid="26" grpId="0" animBg="1"/>
      <p:bldP spid="27" grpId="0" animBg="1"/>
      <p:bldP spid="28" grpId="0" animBg="1"/>
      <p:bldP spid="9" grpId="0" animBg="1"/>
      <p:bldP spid="9" grpId="1" animBg="1"/>
      <p:bldP spid="29" grpId="0" animBg="1"/>
      <p:bldP spid="29" grpId="1" animBg="1"/>
      <p:bldP spid="11" grpId="0" animBg="1"/>
      <p:bldP spid="11" grpId="1" animBg="1"/>
      <p:bldP spid="12" grpId="0" animBg="1"/>
      <p:bldP spid="12" grpId="1" animBg="1"/>
      <p:bldP spid="14" grpId="0" animBg="1"/>
      <p:bldP spid="14" grpId="1" animBg="1"/>
      <p:bldP spid="14" grpId="2"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latin typeface="Times New Roman" panose="02020603050405020304" pitchFamily="18" charset="0"/>
                <a:cs typeface="Times New Roman" panose="02020603050405020304" pitchFamily="18" charset="0"/>
              </a:rPr>
              <a:t>4. Θεωρητικό Πλαίσιο  3/4</a:t>
            </a:r>
            <a:endParaRPr lang="el-GR" sz="3600" b="1" dirty="0">
              <a:latin typeface="Times New Roman" panose="02020603050405020304" pitchFamily="18" charset="0"/>
              <a:cs typeface="Times New Roman" panose="02020603050405020304" pitchFamily="18" charset="0"/>
            </a:endParaRPr>
          </a:p>
        </p:txBody>
      </p:sp>
      <p:sp>
        <p:nvSpPr>
          <p:cNvPr id="5" name="Ορθογώνιο: Στρογγύλεμα γωνιών 4">
            <a:extLst>
              <a:ext uri="{FF2B5EF4-FFF2-40B4-BE49-F238E27FC236}">
                <a16:creationId xmlns:a16="http://schemas.microsoft.com/office/drawing/2014/main" id="{D4C27393-A189-48E6-ABE3-33F4D2A3AE0F}"/>
              </a:ext>
            </a:extLst>
          </p:cNvPr>
          <p:cNvSpPr/>
          <p:nvPr/>
        </p:nvSpPr>
        <p:spPr>
          <a:xfrm>
            <a:off x="899592" y="1916832"/>
            <a:ext cx="1944216"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u="sng" dirty="0">
                <a:solidFill>
                  <a:schemeClr val="tx1"/>
                </a:solidFill>
                <a:latin typeface="Times New Roman" panose="02020603050405020304" pitchFamily="18" charset="0"/>
                <a:cs typeface="Times New Roman" panose="02020603050405020304" pitchFamily="18" charset="0"/>
              </a:rPr>
              <a:t>Ορισμός</a:t>
            </a:r>
          </a:p>
        </p:txBody>
      </p:sp>
      <p:sp>
        <p:nvSpPr>
          <p:cNvPr id="6" name="Ορθογώνιο: Στρογγύλεμα γωνιών 5">
            <a:extLst>
              <a:ext uri="{FF2B5EF4-FFF2-40B4-BE49-F238E27FC236}">
                <a16:creationId xmlns:a16="http://schemas.microsoft.com/office/drawing/2014/main" id="{36C17EF5-0B25-4084-9743-355784321F92}"/>
              </a:ext>
            </a:extLst>
          </p:cNvPr>
          <p:cNvSpPr/>
          <p:nvPr/>
        </p:nvSpPr>
        <p:spPr>
          <a:xfrm>
            <a:off x="899592" y="3155871"/>
            <a:ext cx="5328592"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u="sng" dirty="0">
                <a:solidFill>
                  <a:schemeClr val="tx1"/>
                </a:solidFill>
                <a:latin typeface="Times New Roman" panose="02020603050405020304" pitchFamily="18" charset="0"/>
                <a:cs typeface="Times New Roman" panose="02020603050405020304" pitchFamily="18" charset="0"/>
              </a:rPr>
              <a:t>Ο ρόλος του καθηγητή-συμβούλου</a:t>
            </a:r>
          </a:p>
        </p:txBody>
      </p:sp>
      <p:sp>
        <p:nvSpPr>
          <p:cNvPr id="7" name="Ορθογώνιο: Στρογγύλεμα γωνιών 6">
            <a:extLst>
              <a:ext uri="{FF2B5EF4-FFF2-40B4-BE49-F238E27FC236}">
                <a16:creationId xmlns:a16="http://schemas.microsoft.com/office/drawing/2014/main" id="{2EC190E5-7982-4960-9952-052684086827}"/>
              </a:ext>
            </a:extLst>
          </p:cNvPr>
          <p:cNvSpPr/>
          <p:nvPr/>
        </p:nvSpPr>
        <p:spPr>
          <a:xfrm>
            <a:off x="898765" y="4394910"/>
            <a:ext cx="5328592"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u="sng" dirty="0">
                <a:solidFill>
                  <a:schemeClr val="tx1"/>
                </a:solidFill>
                <a:latin typeface="Times New Roman" panose="02020603050405020304" pitchFamily="18" charset="0"/>
                <a:cs typeface="Times New Roman" panose="02020603050405020304" pitchFamily="18" charset="0"/>
              </a:rPr>
              <a:t>Ο ρόλος του εκπαιδευτικού υλικού</a:t>
            </a:r>
          </a:p>
        </p:txBody>
      </p:sp>
      <p:sp>
        <p:nvSpPr>
          <p:cNvPr id="8" name="Ορθογώνιο: Στρογγύλεμα γωνιών 7">
            <a:extLst>
              <a:ext uri="{FF2B5EF4-FFF2-40B4-BE49-F238E27FC236}">
                <a16:creationId xmlns:a16="http://schemas.microsoft.com/office/drawing/2014/main" id="{65250DE9-E7E2-41D1-B624-583863B6FA39}"/>
              </a:ext>
            </a:extLst>
          </p:cNvPr>
          <p:cNvSpPr/>
          <p:nvPr/>
        </p:nvSpPr>
        <p:spPr>
          <a:xfrm>
            <a:off x="649483" y="1858563"/>
            <a:ext cx="8494517" cy="3135119"/>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marL="342900" indent="-342900">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Η εκπαίδευση που είτε ο </a:t>
            </a:r>
            <a:r>
              <a:rPr lang="el-GR" b="1" dirty="0">
                <a:solidFill>
                  <a:srgbClr val="C00000"/>
                </a:solidFill>
                <a:latin typeface="Times New Roman" panose="02020603050405020304" pitchFamily="18" charset="0"/>
                <a:cs typeface="Times New Roman" panose="02020603050405020304" pitchFamily="18" charset="0"/>
              </a:rPr>
              <a:t>καθηγητής</a:t>
            </a:r>
            <a:r>
              <a:rPr lang="el-GR" dirty="0">
                <a:latin typeface="Times New Roman" panose="02020603050405020304" pitchFamily="18" charset="0"/>
                <a:cs typeface="Times New Roman" panose="02020603050405020304" pitchFamily="18" charset="0"/>
              </a:rPr>
              <a:t> </a:t>
            </a:r>
            <a:r>
              <a:rPr lang="el-GR" b="1" dirty="0">
                <a:solidFill>
                  <a:srgbClr val="C00000"/>
                </a:solidFill>
                <a:latin typeface="Times New Roman" panose="02020603050405020304" pitchFamily="18" charset="0"/>
                <a:cs typeface="Times New Roman" panose="02020603050405020304" pitchFamily="18" charset="0"/>
              </a:rPr>
              <a:t>δεν βρίσκεται παρών </a:t>
            </a:r>
            <a:r>
              <a:rPr lang="el-GR" dirty="0">
                <a:latin typeface="Times New Roman" panose="02020603050405020304" pitchFamily="18" charset="0"/>
                <a:cs typeface="Times New Roman" panose="02020603050405020304" pitchFamily="18" charset="0"/>
              </a:rPr>
              <a:t>στον τόπο όπου λαμβάνει χώρα η εκπαίδευση, είτε </a:t>
            </a:r>
            <a:r>
              <a:rPr lang="el-GR" b="1" dirty="0">
                <a:solidFill>
                  <a:srgbClr val="C00000"/>
                </a:solidFill>
                <a:latin typeface="Times New Roman" panose="02020603050405020304" pitchFamily="18" charset="0"/>
                <a:cs typeface="Times New Roman" panose="02020603050405020304" pitchFamily="18" charset="0"/>
              </a:rPr>
              <a:t>βρίσκεται παρόν σε ορισμένες μόνο χρονικές στιγμές, για συγκεκριμένες εργασίες</a:t>
            </a:r>
            <a:r>
              <a:rPr lang="el-GR" dirty="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(Loi,1971,</a:t>
            </a:r>
            <a:r>
              <a:rPr lang="el-GR" sz="2000" dirty="0"/>
              <a:t> όπ. αναφ. στο Keegan, 2006</a:t>
            </a:r>
            <a:r>
              <a:rPr lang="el-GR" sz="2000" dirty="0">
                <a:latin typeface="Times New Roman" panose="02020603050405020304" pitchFamily="18" charset="0"/>
                <a:cs typeface="Times New Roman" panose="02020603050405020304" pitchFamily="18" charset="0"/>
              </a:rPr>
              <a:t>) </a:t>
            </a:r>
          </a:p>
          <a:p>
            <a:pPr marL="342900" indent="-342900">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Η </a:t>
            </a:r>
            <a:r>
              <a:rPr lang="el-GR" b="1" dirty="0">
                <a:solidFill>
                  <a:srgbClr val="C00000"/>
                </a:solidFill>
                <a:latin typeface="Times New Roman" panose="02020603050405020304" pitchFamily="18" charset="0"/>
                <a:cs typeface="Times New Roman" panose="02020603050405020304" pitchFamily="18" charset="0"/>
              </a:rPr>
              <a:t>πολυμορφική εκπαίδευση</a:t>
            </a:r>
            <a:r>
              <a:rPr lang="el-GR" dirty="0">
                <a:latin typeface="Times New Roman" panose="02020603050405020304" pitchFamily="18" charset="0"/>
                <a:cs typeface="Times New Roman" panose="02020603050405020304" pitchFamily="18" charset="0"/>
              </a:rPr>
              <a:t>, η οποία «υποδηλώνει την ποιοτική εκπαίδευση που λειτουργεί με αρχές μάθησης και διδασκαλίας σε ένα εξ αποστάσεως περιβάλλον.» </a:t>
            </a:r>
            <a:r>
              <a:rPr lang="el-GR" sz="2000" dirty="0">
                <a:latin typeface="Times New Roman" panose="02020603050405020304" pitchFamily="18" charset="0"/>
                <a:cs typeface="Times New Roman" panose="02020603050405020304" pitchFamily="18" charset="0"/>
              </a:rPr>
              <a:t>(Λιοναράκης, 2006)</a:t>
            </a:r>
            <a:endParaRPr lang="el-GR" dirty="0">
              <a:latin typeface="Times New Roman" panose="02020603050405020304" pitchFamily="18" charset="0"/>
              <a:cs typeface="Times New Roman" panose="02020603050405020304" pitchFamily="18" charset="0"/>
            </a:endParaRPr>
          </a:p>
        </p:txBody>
      </p:sp>
      <p:sp>
        <p:nvSpPr>
          <p:cNvPr id="10" name="Ορθογώνιο: Στρογγύλεμα γωνιών 9">
            <a:extLst>
              <a:ext uri="{FF2B5EF4-FFF2-40B4-BE49-F238E27FC236}">
                <a16:creationId xmlns:a16="http://schemas.microsoft.com/office/drawing/2014/main" id="{5B58262B-A730-4F0A-A10B-8D0D39069936}"/>
              </a:ext>
            </a:extLst>
          </p:cNvPr>
          <p:cNvSpPr/>
          <p:nvPr/>
        </p:nvSpPr>
        <p:spPr>
          <a:xfrm>
            <a:off x="642567" y="1556792"/>
            <a:ext cx="8494517" cy="4994987"/>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marL="342900" indent="-342900">
              <a:spcBef>
                <a:spcPts val="600"/>
              </a:spcBef>
              <a:spcAft>
                <a:spcPts val="1200"/>
              </a:spcAft>
              <a:buFont typeface="Arial" panose="020B0604020202020204" pitchFamily="34" charset="0"/>
              <a:buChar char="•"/>
            </a:pPr>
            <a:endParaRPr lang="el-GR" dirty="0">
              <a:latin typeface="Times New Roman" panose="02020603050405020304" pitchFamily="18" charset="0"/>
              <a:cs typeface="Times New Roman" panose="02020603050405020304" pitchFamily="18" charset="0"/>
            </a:endParaRPr>
          </a:p>
          <a:p>
            <a:pPr marL="342900" indent="-342900">
              <a:spcBef>
                <a:spcPts val="600"/>
              </a:spcBef>
              <a:spcAft>
                <a:spcPts val="1200"/>
              </a:spcAft>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Το εκπαιδευτικό υλικό στην εξΑΕ </a:t>
            </a:r>
            <a:r>
              <a:rPr lang="el-GR" b="1" dirty="0">
                <a:solidFill>
                  <a:srgbClr val="C00000"/>
                </a:solidFill>
                <a:latin typeface="Times New Roman" panose="02020603050405020304" pitchFamily="18" charset="0"/>
                <a:cs typeface="Times New Roman" panose="02020603050405020304" pitchFamily="18" charset="0"/>
              </a:rPr>
              <a:t>κατέχει τον ρόλο του καθηγητή </a:t>
            </a:r>
            <a:r>
              <a:rPr lang="el-GR" dirty="0">
                <a:latin typeface="Times New Roman" panose="02020603050405020304" pitchFamily="18" charset="0"/>
                <a:cs typeface="Times New Roman" panose="02020603050405020304" pitchFamily="18" charset="0"/>
              </a:rPr>
              <a:t>της παραδοσιακής εκπαίδευσης. Ουσιαστικά αποτελεί ένα </a:t>
            </a:r>
            <a:r>
              <a:rPr lang="el-GR" b="1" dirty="0">
                <a:solidFill>
                  <a:srgbClr val="C00000"/>
                </a:solidFill>
                <a:latin typeface="Times New Roman" panose="02020603050405020304" pitchFamily="18" charset="0"/>
                <a:cs typeface="Times New Roman" panose="02020603050405020304" pitchFamily="18" charset="0"/>
              </a:rPr>
              <a:t>δομημένο εγχειρίδιο</a:t>
            </a:r>
            <a:r>
              <a:rPr lang="el-GR" dirty="0">
                <a:latin typeface="Times New Roman" panose="02020603050405020304" pitchFamily="18" charset="0"/>
                <a:cs typeface="Times New Roman" panose="02020603050405020304" pitchFamily="18" charset="0"/>
              </a:rPr>
              <a:t>, σχεδιαζόμενο βάση ποιοτικών κριτηρίων, το οποίο έχει ως σκοπό τη μετάδοση γνώσης, </a:t>
            </a:r>
            <a:r>
              <a:rPr lang="el-GR" b="1" dirty="0">
                <a:solidFill>
                  <a:srgbClr val="C00000"/>
                </a:solidFill>
                <a:latin typeface="Times New Roman" panose="02020603050405020304" pitchFamily="18" charset="0"/>
                <a:cs typeface="Times New Roman" panose="02020603050405020304" pitchFamily="18" charset="0"/>
              </a:rPr>
              <a:t>προάγοντας</a:t>
            </a:r>
            <a:r>
              <a:rPr lang="el-GR" dirty="0">
                <a:latin typeface="Times New Roman" panose="02020603050405020304" pitchFamily="18" charset="0"/>
                <a:cs typeface="Times New Roman" panose="02020603050405020304" pitchFamily="18" charset="0"/>
              </a:rPr>
              <a:t> παράλληλα την </a:t>
            </a:r>
            <a:r>
              <a:rPr lang="el-GR" b="1" dirty="0">
                <a:solidFill>
                  <a:srgbClr val="C00000"/>
                </a:solidFill>
                <a:latin typeface="Times New Roman" panose="02020603050405020304" pitchFamily="18" charset="0"/>
                <a:cs typeface="Times New Roman" panose="02020603050405020304" pitchFamily="18" charset="0"/>
              </a:rPr>
              <a:t>αυτονομία</a:t>
            </a:r>
            <a:r>
              <a:rPr lang="el-GR" dirty="0">
                <a:latin typeface="Times New Roman" panose="02020603050405020304" pitchFamily="18" charset="0"/>
                <a:cs typeface="Times New Roman" panose="02020603050405020304" pitchFamily="18" charset="0"/>
              </a:rPr>
              <a:t> του επιμορφούμενου. (Λιοναράκης, 2001) </a:t>
            </a:r>
          </a:p>
          <a:p>
            <a:pPr marL="342900" indent="-342900">
              <a:spcBef>
                <a:spcPts val="600"/>
              </a:spcBef>
              <a:spcAft>
                <a:spcPts val="1200"/>
              </a:spcAft>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Είναι αναγκαίο λοιπόν, μέσα από το ΕΥ να παρέχεται στον επιμορφούμενο, μέσω της αλληλεπίδρασής του με αυτό, </a:t>
            </a:r>
            <a:r>
              <a:rPr lang="el-GR" b="1" dirty="0">
                <a:solidFill>
                  <a:srgbClr val="C00000"/>
                </a:solidFill>
                <a:latin typeface="Times New Roman" panose="02020603050405020304" pitchFamily="18" charset="0"/>
                <a:cs typeface="Times New Roman" panose="02020603050405020304" pitchFamily="18" charset="0"/>
              </a:rPr>
              <a:t>καθοδήγηση</a:t>
            </a:r>
            <a:r>
              <a:rPr lang="el-GR" dirty="0">
                <a:latin typeface="Times New Roman" panose="02020603050405020304" pitchFamily="18" charset="0"/>
                <a:cs typeface="Times New Roman" panose="02020603050405020304" pitchFamily="18" charset="0"/>
              </a:rPr>
              <a:t>, </a:t>
            </a:r>
            <a:r>
              <a:rPr lang="el-GR" b="1" dirty="0">
                <a:solidFill>
                  <a:srgbClr val="C00000"/>
                </a:solidFill>
                <a:latin typeface="Times New Roman" panose="02020603050405020304" pitchFamily="18" charset="0"/>
                <a:cs typeface="Times New Roman" panose="02020603050405020304" pitchFamily="18" charset="0"/>
              </a:rPr>
              <a:t>υποστήριξη</a:t>
            </a:r>
            <a:r>
              <a:rPr lang="el-GR" dirty="0">
                <a:latin typeface="Times New Roman" panose="02020603050405020304" pitchFamily="18" charset="0"/>
                <a:cs typeface="Times New Roman" panose="02020603050405020304" pitchFamily="18" charset="0"/>
              </a:rPr>
              <a:t>, </a:t>
            </a:r>
            <a:r>
              <a:rPr lang="el-GR" b="1" dirty="0">
                <a:solidFill>
                  <a:srgbClr val="C00000"/>
                </a:solidFill>
                <a:latin typeface="Times New Roman" panose="02020603050405020304" pitchFamily="18" charset="0"/>
                <a:cs typeface="Times New Roman" panose="02020603050405020304" pitchFamily="18" charset="0"/>
              </a:rPr>
              <a:t>ενθάρρυνση</a:t>
            </a:r>
            <a:r>
              <a:rPr lang="el-GR" dirty="0">
                <a:latin typeface="Times New Roman" panose="02020603050405020304" pitchFamily="18" charset="0"/>
                <a:cs typeface="Times New Roman" panose="02020603050405020304" pitchFamily="18" charset="0"/>
              </a:rPr>
              <a:t>, </a:t>
            </a:r>
            <a:r>
              <a:rPr lang="el-GR" b="1" dirty="0">
                <a:solidFill>
                  <a:srgbClr val="C00000"/>
                </a:solidFill>
                <a:latin typeface="Times New Roman" panose="02020603050405020304" pitchFamily="18" charset="0"/>
                <a:cs typeface="Times New Roman" panose="02020603050405020304" pitchFamily="18" charset="0"/>
              </a:rPr>
              <a:t>αξιολόγηση</a:t>
            </a:r>
            <a:r>
              <a:rPr lang="el-GR" dirty="0">
                <a:latin typeface="Times New Roman" panose="02020603050405020304" pitchFamily="18" charset="0"/>
                <a:cs typeface="Times New Roman" panose="02020603050405020304" pitchFamily="18" charset="0"/>
              </a:rPr>
              <a:t> και </a:t>
            </a:r>
            <a:r>
              <a:rPr lang="el-GR" b="1" dirty="0">
                <a:solidFill>
                  <a:srgbClr val="C00000"/>
                </a:solidFill>
                <a:latin typeface="Times New Roman" panose="02020603050405020304" pitchFamily="18" charset="0"/>
                <a:cs typeface="Times New Roman" panose="02020603050405020304" pitchFamily="18" charset="0"/>
              </a:rPr>
              <a:t>ανατροφοδότηση</a:t>
            </a:r>
            <a:r>
              <a:rPr lang="el-GR" dirty="0">
                <a:latin typeface="Times New Roman" panose="02020603050405020304" pitchFamily="18" charset="0"/>
                <a:cs typeface="Times New Roman" panose="02020603050405020304" pitchFamily="18" charset="0"/>
              </a:rPr>
              <a:t>. (Πιερρακέας, Ξένος &amp; Πιντέλας, 2001)</a:t>
            </a:r>
          </a:p>
          <a:p>
            <a:endParaRPr lang="el-GR" dirty="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p:txBody>
      </p:sp>
      <p:sp>
        <p:nvSpPr>
          <p:cNvPr id="9" name="Ορθογώνιο: Στρογγύλεμα γωνιών 8">
            <a:extLst>
              <a:ext uri="{FF2B5EF4-FFF2-40B4-BE49-F238E27FC236}">
                <a16:creationId xmlns:a16="http://schemas.microsoft.com/office/drawing/2014/main" id="{993479FF-8129-4ECE-9419-9BDAB1A750F9}"/>
              </a:ext>
            </a:extLst>
          </p:cNvPr>
          <p:cNvSpPr/>
          <p:nvPr/>
        </p:nvSpPr>
        <p:spPr>
          <a:xfrm>
            <a:off x="675532" y="2414847"/>
            <a:ext cx="8500445" cy="1932345"/>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spcBef>
                <a:spcPts val="600"/>
              </a:spcBef>
              <a:spcAft>
                <a:spcPts val="0"/>
              </a:spcAft>
            </a:pPr>
            <a:endParaRPr lang="el-GR" dirty="0">
              <a:latin typeface="Times New Roman" panose="02020603050405020304" pitchFamily="18" charset="0"/>
              <a:cs typeface="Times New Roman" panose="02020603050405020304" pitchFamily="18" charset="0"/>
            </a:endParaRPr>
          </a:p>
          <a:p>
            <a:pPr>
              <a:spcBef>
                <a:spcPts val="600"/>
              </a:spcBef>
              <a:spcAft>
                <a:spcPts val="1200"/>
              </a:spcAft>
            </a:pPr>
            <a:r>
              <a:rPr lang="el-GR" dirty="0">
                <a:latin typeface="Times New Roman" panose="02020603050405020304" pitchFamily="18" charset="0"/>
                <a:cs typeface="Times New Roman" panose="02020603050405020304" pitchFamily="18" charset="0"/>
              </a:rPr>
              <a:t>Σύμφωνα με τον Κόκκο (2001), ο ΚΣ  έχει πολλαπλούς ρόλους. Είναι </a:t>
            </a:r>
            <a:r>
              <a:rPr lang="el-GR" b="1" dirty="0">
                <a:solidFill>
                  <a:srgbClr val="C00000"/>
                </a:solidFill>
                <a:latin typeface="Times New Roman" panose="02020603050405020304" pitchFamily="18" charset="0"/>
                <a:cs typeface="Times New Roman" panose="02020603050405020304" pitchFamily="18" charset="0"/>
              </a:rPr>
              <a:t>συντονιστής</a:t>
            </a:r>
            <a:r>
              <a:rPr lang="el-GR" dirty="0">
                <a:latin typeface="Times New Roman" panose="02020603050405020304" pitchFamily="18" charset="0"/>
                <a:cs typeface="Times New Roman" panose="02020603050405020304" pitchFamily="18" charset="0"/>
              </a:rPr>
              <a:t>, </a:t>
            </a:r>
            <a:r>
              <a:rPr lang="el-GR" b="1" dirty="0">
                <a:solidFill>
                  <a:srgbClr val="C00000"/>
                </a:solidFill>
                <a:latin typeface="Times New Roman" panose="02020603050405020304" pitchFamily="18" charset="0"/>
                <a:cs typeface="Times New Roman" panose="02020603050405020304" pitchFamily="18" charset="0"/>
              </a:rPr>
              <a:t>σύμβουλος</a:t>
            </a:r>
            <a:r>
              <a:rPr lang="el-GR" dirty="0">
                <a:latin typeface="Times New Roman" panose="02020603050405020304" pitchFamily="18" charset="0"/>
                <a:cs typeface="Times New Roman" panose="02020603050405020304" pitchFamily="18" charset="0"/>
              </a:rPr>
              <a:t>, </a:t>
            </a:r>
            <a:r>
              <a:rPr lang="el-GR" b="1" dirty="0">
                <a:solidFill>
                  <a:srgbClr val="C00000"/>
                </a:solidFill>
                <a:latin typeface="Times New Roman" panose="02020603050405020304" pitchFamily="18" charset="0"/>
                <a:cs typeface="Times New Roman" panose="02020603050405020304" pitchFamily="18" charset="0"/>
              </a:rPr>
              <a:t>εμψυχωτής</a:t>
            </a:r>
            <a:r>
              <a:rPr lang="el-GR" dirty="0">
                <a:latin typeface="Times New Roman" panose="02020603050405020304" pitchFamily="18" charset="0"/>
                <a:cs typeface="Times New Roman" panose="02020603050405020304" pitchFamily="18" charset="0"/>
              </a:rPr>
              <a:t>, βοηθάει τους εκπαιδευόμενους </a:t>
            </a:r>
            <a:r>
              <a:rPr lang="el-GR" b="1" dirty="0">
                <a:solidFill>
                  <a:srgbClr val="C00000"/>
                </a:solidFill>
                <a:latin typeface="Times New Roman" panose="02020603050405020304" pitchFamily="18" charset="0"/>
                <a:cs typeface="Times New Roman" panose="02020603050405020304" pitchFamily="18" charset="0"/>
              </a:rPr>
              <a:t>να αναπτύξουν δεξιότητες </a:t>
            </a:r>
            <a:r>
              <a:rPr lang="el-GR" dirty="0">
                <a:latin typeface="Times New Roman" panose="02020603050405020304" pitchFamily="18" charset="0"/>
                <a:cs typeface="Times New Roman" panose="02020603050405020304" pitchFamily="18" charset="0"/>
              </a:rPr>
              <a:t>και τους </a:t>
            </a:r>
            <a:r>
              <a:rPr lang="el-GR" b="1" dirty="0">
                <a:solidFill>
                  <a:srgbClr val="C00000"/>
                </a:solidFill>
                <a:latin typeface="Times New Roman" panose="02020603050405020304" pitchFamily="18" charset="0"/>
                <a:cs typeface="Times New Roman" panose="02020603050405020304" pitchFamily="18" charset="0"/>
              </a:rPr>
              <a:t>ενθαρρύνει,</a:t>
            </a:r>
            <a:r>
              <a:rPr lang="el-GR" dirty="0">
                <a:latin typeface="Times New Roman" panose="02020603050405020304" pitchFamily="18" charset="0"/>
                <a:cs typeface="Times New Roman" panose="02020603050405020304" pitchFamily="18" charset="0"/>
              </a:rPr>
              <a:t> καθοδηγώντας τους στην </a:t>
            </a:r>
            <a:r>
              <a:rPr lang="el-GR" b="1" dirty="0">
                <a:solidFill>
                  <a:srgbClr val="C00000"/>
                </a:solidFill>
                <a:latin typeface="Times New Roman" panose="02020603050405020304" pitchFamily="18" charset="0"/>
                <a:cs typeface="Times New Roman" panose="02020603050405020304" pitchFamily="18" charset="0"/>
              </a:rPr>
              <a:t>αυτονομία</a:t>
            </a:r>
            <a:r>
              <a:rPr lang="el-GR" dirty="0">
                <a:latin typeface="Times New Roman" panose="02020603050405020304" pitchFamily="18" charset="0"/>
                <a:cs typeface="Times New Roman" panose="02020603050405020304" pitchFamily="18" charset="0"/>
              </a:rPr>
              <a:t>.</a:t>
            </a:r>
          </a:p>
          <a:p>
            <a:pPr marL="342900" indent="-342900">
              <a:spcAft>
                <a:spcPts val="0"/>
              </a:spcAft>
              <a:buFont typeface="Arial" panose="020B0604020202020204" pitchFamily="34" charset="0"/>
              <a:buChar char="•"/>
            </a:pPr>
            <a:endParaRPr lang="el-GR" sz="1600" dirty="0">
              <a:latin typeface="Times New Roman" panose="02020603050405020304" pitchFamily="18" charset="0"/>
              <a:cs typeface="Times New Roman" panose="02020603050405020304" pitchFamily="18" charset="0"/>
            </a:endParaRPr>
          </a:p>
          <a:p>
            <a:pPr marL="342900" indent="-342900">
              <a:spcAft>
                <a:spcPts val="0"/>
              </a:spcAft>
              <a:buFont typeface="Arial" panose="020B0604020202020204" pitchFamily="34" charset="0"/>
              <a:buChar char="•"/>
            </a:pPr>
            <a:endParaRPr lang="el-GR" sz="1600" b="1" dirty="0">
              <a:solidFill>
                <a:srgbClr val="931B1B"/>
              </a:solidFill>
              <a:latin typeface="Times New Roman" panose="02020603050405020304" pitchFamily="18" charset="0"/>
              <a:cs typeface="Times New Roman" panose="02020603050405020304" pitchFamily="18" charset="0"/>
            </a:endParaRPr>
          </a:p>
        </p:txBody>
      </p:sp>
      <p:sp>
        <p:nvSpPr>
          <p:cNvPr id="12" name="Βέλος: Αριστερό 11">
            <a:hlinkClick r:id="rId2" action="ppaction://hlinksldjump"/>
            <a:extLst>
              <a:ext uri="{FF2B5EF4-FFF2-40B4-BE49-F238E27FC236}">
                <a16:creationId xmlns:a16="http://schemas.microsoft.com/office/drawing/2014/main" id="{F704FF8B-645A-492F-BC10-D18155DD9539}"/>
              </a:ext>
            </a:extLst>
          </p:cNvPr>
          <p:cNvSpPr/>
          <p:nvPr/>
        </p:nvSpPr>
        <p:spPr>
          <a:xfrm>
            <a:off x="1438816" y="41853"/>
            <a:ext cx="648072" cy="504056"/>
          </a:xfrm>
          <a:prstGeom prst="leftArrow">
            <a:avLst/>
          </a:prstGeom>
          <a:solidFill>
            <a:schemeClr val="accent2"/>
          </a:solidFill>
          <a:ln>
            <a:solidFill>
              <a:srgbClr val="931B1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Tree>
    <p:extLst>
      <p:ext uri="{BB962C8B-B14F-4D97-AF65-F5344CB8AC3E}">
        <p14:creationId xmlns:p14="http://schemas.microsoft.com/office/powerpoint/2010/main" val="38511189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4" restart="whenNotActive" fill="hold" evtFilter="cancelBubble" nodeType="interactiveSeq">
                <p:stCondLst>
                  <p:cond evt="onClick" delay="0">
                    <p:tgtEl>
                      <p:spTgt spid="5"/>
                    </p:tgtEl>
                  </p:cond>
                </p:stCondLst>
                <p:endSync evt="end" delay="0">
                  <p:rtn val="all"/>
                </p:endSync>
                <p:childTnLst>
                  <p:par>
                    <p:cTn id="15" fill="hold">
                      <p:stCondLst>
                        <p:cond delay="0"/>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9" restart="whenNotActive" fill="hold" evtFilter="cancelBubble" nodeType="interactiveSeq">
                <p:stCondLst>
                  <p:cond evt="onClick" delay="0">
                    <p:tgtEl>
                      <p:spTgt spid="8"/>
                    </p:tgtEl>
                  </p:cond>
                </p:stCondLst>
                <p:endSync evt="end" delay="0">
                  <p:rtn val="all"/>
                </p:endSync>
                <p:childTnLst>
                  <p:par>
                    <p:cTn id="20" fill="hold">
                      <p:stCondLst>
                        <p:cond delay="0"/>
                      </p:stCondLst>
                      <p:childTnLst>
                        <p:par>
                          <p:cTn id="21" fill="hold">
                            <p:stCondLst>
                              <p:cond delay="0"/>
                            </p:stCondLst>
                            <p:childTnLst>
                              <p:par>
                                <p:cTn id="22" presetID="1" presetClass="exit" presetSubtype="0" fill="hold" grpId="1" nodeType="clickEffect">
                                  <p:stCondLst>
                                    <p:cond delay="0"/>
                                  </p:stCondLst>
                                  <p:childTnLst>
                                    <p:set>
                                      <p:cBhvr>
                                        <p:cTn id="23"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24" restart="whenNotActive" fill="hold" evtFilter="cancelBubble" nodeType="interactiveSeq">
                <p:stCondLst>
                  <p:cond evt="onClick" delay="0">
                    <p:tgtEl>
                      <p:spTgt spid="6"/>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childTnLst>
              </p:cTn>
              <p:nextCondLst>
                <p:cond evt="onClick" delay="0">
                  <p:tgtEl>
                    <p:spTgt spid="6"/>
                  </p:tgtEl>
                </p:cond>
              </p:nextCondLst>
            </p:seq>
            <p:seq concurrent="1" nextAc="seek">
              <p:cTn id="29" restart="whenNotActive" fill="hold" evtFilter="cancelBubble" nodeType="interactiveSeq">
                <p:stCondLst>
                  <p:cond evt="onClick" delay="0">
                    <p:tgtEl>
                      <p:spTgt spid="9"/>
                    </p:tgtEl>
                  </p:cond>
                </p:stCondLst>
                <p:endSync evt="end" delay="0">
                  <p:rtn val="all"/>
                </p:endSync>
                <p:childTnLst>
                  <p:par>
                    <p:cTn id="30" fill="hold">
                      <p:stCondLst>
                        <p:cond delay="0"/>
                      </p:stCondLst>
                      <p:childTnLst>
                        <p:par>
                          <p:cTn id="31" fill="hold">
                            <p:stCondLst>
                              <p:cond delay="0"/>
                            </p:stCondLst>
                            <p:childTnLst>
                              <p:par>
                                <p:cTn id="32" presetID="1" presetClass="exit" presetSubtype="0" fill="hold" grpId="1" nodeType="clickEffect">
                                  <p:stCondLst>
                                    <p:cond delay="0"/>
                                  </p:stCondLst>
                                  <p:childTnLst>
                                    <p:set>
                                      <p:cBhvr>
                                        <p:cTn id="33"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34" restart="whenNotActive" fill="hold" evtFilter="cancelBubble" nodeType="interactiveSeq">
                <p:stCondLst>
                  <p:cond evt="onClick" delay="0">
                    <p:tgtEl>
                      <p:spTgt spid="7"/>
                    </p:tgtEl>
                  </p:cond>
                </p:stCondLst>
                <p:endSync evt="end" delay="0">
                  <p:rtn val="all"/>
                </p:endSync>
                <p:childTnLst>
                  <p:par>
                    <p:cTn id="35" fill="hold">
                      <p:stCondLst>
                        <p:cond delay="0"/>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childTnLst>
              </p:cTn>
              <p:nextCondLst>
                <p:cond evt="onClick" delay="0">
                  <p:tgtEl>
                    <p:spTgt spid="7"/>
                  </p:tgtEl>
                </p:cond>
              </p:nextCondLst>
            </p:seq>
            <p:seq concurrent="1" nextAc="seek">
              <p:cTn id="39" restart="whenNotActive" fill="hold" evtFilter="cancelBubble" nodeType="interactiveSeq">
                <p:stCondLst>
                  <p:cond evt="onClick" delay="0">
                    <p:tgtEl>
                      <p:spTgt spid="10"/>
                    </p:tgtEl>
                  </p:cond>
                </p:stCondLst>
                <p:endSync evt="end" delay="0">
                  <p:rtn val="all"/>
                </p:endSync>
                <p:childTnLst>
                  <p:par>
                    <p:cTn id="40" fill="hold">
                      <p:stCondLst>
                        <p:cond delay="0"/>
                      </p:stCondLst>
                      <p:childTnLst>
                        <p:par>
                          <p:cTn id="41" fill="hold">
                            <p:stCondLst>
                              <p:cond delay="0"/>
                            </p:stCondLst>
                            <p:childTnLst>
                              <p:par>
                                <p:cTn id="42" presetID="1" presetClass="exit" presetSubtype="0" fill="hold" grpId="1" nodeType="clickEffect">
                                  <p:stCondLst>
                                    <p:cond delay="0"/>
                                  </p:stCondLst>
                                  <p:childTnLst>
                                    <p:set>
                                      <p:cBhvr>
                                        <p:cTn id="43"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childTnLst>
        </p:cTn>
      </p:par>
    </p:tnLst>
    <p:bldLst>
      <p:bldP spid="5" grpId="0" animBg="1"/>
      <p:bldP spid="6" grpId="0" animBg="1"/>
      <p:bldP spid="7" grpId="0" animBg="1"/>
      <p:bldP spid="8" grpId="0" animBg="1"/>
      <p:bldP spid="8" grpId="1" animBg="1"/>
      <p:bldP spid="10" grpId="0" animBg="1"/>
      <p:bldP spid="10" grpId="1" animBg="1"/>
      <p:bldP spid="9" grpId="0" animBg="1"/>
      <p:bldP spid="9"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latin typeface="Times New Roman" panose="02020603050405020304" pitchFamily="18" charset="0"/>
                <a:cs typeface="Times New Roman" panose="02020603050405020304" pitchFamily="18" charset="0"/>
              </a:rPr>
              <a:t>4. Θεωρητικό Πλαίσιο  4/4</a:t>
            </a:r>
            <a:endParaRPr lang="el-GR" sz="3600" b="1" dirty="0">
              <a:latin typeface="Times New Roman" panose="02020603050405020304" pitchFamily="18" charset="0"/>
              <a:cs typeface="Times New Roman" panose="02020603050405020304" pitchFamily="18" charset="0"/>
            </a:endParaRPr>
          </a:p>
        </p:txBody>
      </p:sp>
      <p:sp>
        <p:nvSpPr>
          <p:cNvPr id="5" name="Ορθογώνιο: Στρογγύλεμα γωνιών 4">
            <a:extLst>
              <a:ext uri="{FF2B5EF4-FFF2-40B4-BE49-F238E27FC236}">
                <a16:creationId xmlns:a16="http://schemas.microsoft.com/office/drawing/2014/main" id="{7BD565F7-2F9E-4FB0-906C-C1CF6270A1C6}"/>
              </a:ext>
            </a:extLst>
          </p:cNvPr>
          <p:cNvSpPr/>
          <p:nvPr/>
        </p:nvSpPr>
        <p:spPr>
          <a:xfrm>
            <a:off x="1043608" y="1916832"/>
            <a:ext cx="1944216"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u="sng" dirty="0">
                <a:solidFill>
                  <a:schemeClr val="tx1"/>
                </a:solidFill>
                <a:latin typeface="Times New Roman" panose="02020603050405020304" pitchFamily="18" charset="0"/>
                <a:cs typeface="Times New Roman" panose="02020603050405020304" pitchFamily="18" charset="0"/>
              </a:rPr>
              <a:t>Ορισμός</a:t>
            </a:r>
          </a:p>
        </p:txBody>
      </p:sp>
      <p:sp>
        <p:nvSpPr>
          <p:cNvPr id="6" name="Ορθογώνιο: Στρογγύλεμα γωνιών 5">
            <a:extLst>
              <a:ext uri="{FF2B5EF4-FFF2-40B4-BE49-F238E27FC236}">
                <a16:creationId xmlns:a16="http://schemas.microsoft.com/office/drawing/2014/main" id="{1AC52B28-F22E-47DF-BCCC-1A960FED794E}"/>
              </a:ext>
            </a:extLst>
          </p:cNvPr>
          <p:cNvSpPr/>
          <p:nvPr/>
        </p:nvSpPr>
        <p:spPr>
          <a:xfrm>
            <a:off x="1043608" y="3189482"/>
            <a:ext cx="4104456"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u="sng" dirty="0">
                <a:solidFill>
                  <a:schemeClr val="tx1"/>
                </a:solidFill>
                <a:latin typeface="Times New Roman" panose="02020603050405020304" pitchFamily="18" charset="0"/>
                <a:cs typeface="Times New Roman" panose="02020603050405020304" pitchFamily="18" charset="0"/>
              </a:rPr>
              <a:t>Χαρακτηριστικά ενηλίκων</a:t>
            </a:r>
          </a:p>
        </p:txBody>
      </p:sp>
      <p:sp>
        <p:nvSpPr>
          <p:cNvPr id="7" name="Ορθογώνιο: Στρογγύλεμα γωνιών 6">
            <a:extLst>
              <a:ext uri="{FF2B5EF4-FFF2-40B4-BE49-F238E27FC236}">
                <a16:creationId xmlns:a16="http://schemas.microsoft.com/office/drawing/2014/main" id="{65986B66-0AB9-46EC-8CDF-2C34F3DA323E}"/>
              </a:ext>
            </a:extLst>
          </p:cNvPr>
          <p:cNvSpPr/>
          <p:nvPr/>
        </p:nvSpPr>
        <p:spPr>
          <a:xfrm>
            <a:off x="1043608" y="4462132"/>
            <a:ext cx="4968552" cy="765652"/>
          </a:xfrm>
          <a:prstGeom prst="roundRect">
            <a:avLst/>
          </a:prstGeom>
          <a:solidFill>
            <a:schemeClr val="bg2"/>
          </a:solidFill>
          <a:ln w="57150">
            <a:solidFill>
              <a:schemeClr val="accent2">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l-GR" sz="2800" u="sng" dirty="0">
                <a:solidFill>
                  <a:schemeClr val="tx1"/>
                </a:solidFill>
                <a:latin typeface="Times New Roman" panose="02020603050405020304" pitchFamily="18" charset="0"/>
                <a:cs typeface="Times New Roman" panose="02020603050405020304" pitchFamily="18" charset="0"/>
              </a:rPr>
              <a:t>Θεωρίες εκπαίδευσης ενηλίκων</a:t>
            </a:r>
          </a:p>
        </p:txBody>
      </p:sp>
      <p:sp>
        <p:nvSpPr>
          <p:cNvPr id="8" name="Ορθογώνιο: Στρογγύλεμα γωνιών 7">
            <a:extLst>
              <a:ext uri="{FF2B5EF4-FFF2-40B4-BE49-F238E27FC236}">
                <a16:creationId xmlns:a16="http://schemas.microsoft.com/office/drawing/2014/main" id="{57DAFB73-712F-448A-8010-099F7613DF4A}"/>
              </a:ext>
            </a:extLst>
          </p:cNvPr>
          <p:cNvSpPr/>
          <p:nvPr/>
        </p:nvSpPr>
        <p:spPr>
          <a:xfrm>
            <a:off x="465033" y="1973953"/>
            <a:ext cx="8494517" cy="2350991"/>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marL="342900" indent="-342900">
              <a:spcBef>
                <a:spcPts val="600"/>
              </a:spcBef>
              <a:spcAft>
                <a:spcPts val="1200"/>
              </a:spcAft>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Εκπαίδευση </a:t>
            </a:r>
            <a:r>
              <a:rPr lang="el-GR" b="1" dirty="0">
                <a:solidFill>
                  <a:srgbClr val="C00000"/>
                </a:solidFill>
                <a:latin typeface="Times New Roman" panose="02020603050405020304" pitchFamily="18" charset="0"/>
                <a:cs typeface="Times New Roman" panose="02020603050405020304" pitchFamily="18" charset="0"/>
              </a:rPr>
              <a:t>ήδη ενεργών κοινωνικά και επαγγελματικά ατόμων</a:t>
            </a:r>
            <a:r>
              <a:rPr lang="el-GR" dirty="0">
                <a:latin typeface="Times New Roman" panose="02020603050405020304" pitchFamily="18" charset="0"/>
                <a:cs typeface="Times New Roman" panose="02020603050405020304" pitchFamily="18" charset="0"/>
              </a:rPr>
              <a:t>, τα οποία συνειδητά επιλέγουν να την παρακολουθήσουν, έχοντας </a:t>
            </a:r>
            <a:r>
              <a:rPr lang="el-GR" b="1" dirty="0">
                <a:solidFill>
                  <a:srgbClr val="C00000"/>
                </a:solidFill>
                <a:latin typeface="Times New Roman" panose="02020603050405020304" pitchFamily="18" charset="0"/>
                <a:cs typeface="Times New Roman" panose="02020603050405020304" pitchFamily="18" charset="0"/>
              </a:rPr>
              <a:t>προσωπικούς, επαγγελματικούς και κοινωνικούς στόχους ανάπτυξης και ανέλιξης</a:t>
            </a:r>
            <a:r>
              <a:rPr lang="el-GR" dirty="0">
                <a:latin typeface="Times New Roman" panose="02020603050405020304" pitchFamily="18" charset="0"/>
                <a:cs typeface="Times New Roman" panose="02020603050405020304" pitchFamily="18" charset="0"/>
              </a:rPr>
              <a:t>.  (Κοντάκος &amp; Γκόβαρης, 2006)</a:t>
            </a:r>
          </a:p>
        </p:txBody>
      </p:sp>
      <p:sp>
        <p:nvSpPr>
          <p:cNvPr id="9" name="Ορθογώνιο: Στρογγύλεμα γωνιών 8">
            <a:extLst>
              <a:ext uri="{FF2B5EF4-FFF2-40B4-BE49-F238E27FC236}">
                <a16:creationId xmlns:a16="http://schemas.microsoft.com/office/drawing/2014/main" id="{DD7FDC83-5E6A-457D-BC20-FCB09EF79F77}"/>
              </a:ext>
            </a:extLst>
          </p:cNvPr>
          <p:cNvSpPr/>
          <p:nvPr/>
        </p:nvSpPr>
        <p:spPr>
          <a:xfrm>
            <a:off x="511767" y="1378625"/>
            <a:ext cx="8494517" cy="4994988"/>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ctr">
              <a:spcBef>
                <a:spcPts val="600"/>
              </a:spcBef>
              <a:spcAft>
                <a:spcPts val="1200"/>
              </a:spcAft>
            </a:pPr>
            <a:r>
              <a:rPr lang="el-GR" dirty="0">
                <a:latin typeface="Times New Roman" panose="02020603050405020304" pitchFamily="18" charset="0"/>
                <a:cs typeface="Times New Roman" panose="02020603050405020304" pitchFamily="18" charset="0"/>
              </a:rPr>
              <a:t>Σύμφωνα με τους </a:t>
            </a:r>
            <a:r>
              <a:rPr lang="el-GR" dirty="0" err="1">
                <a:latin typeface="Times New Roman" panose="02020603050405020304" pitchFamily="18" charset="0"/>
                <a:cs typeface="Times New Roman" panose="02020603050405020304" pitchFamily="18" charset="0"/>
              </a:rPr>
              <a:t>Κοντάκο</a:t>
            </a:r>
            <a:r>
              <a:rPr lang="el-GR" dirty="0">
                <a:latin typeface="Times New Roman" panose="02020603050405020304" pitchFamily="18" charset="0"/>
                <a:cs typeface="Times New Roman" panose="02020603050405020304" pitchFamily="18" charset="0"/>
              </a:rPr>
              <a:t> και </a:t>
            </a:r>
            <a:r>
              <a:rPr lang="el-GR" dirty="0" err="1">
                <a:latin typeface="Times New Roman" panose="02020603050405020304" pitchFamily="18" charset="0"/>
                <a:cs typeface="Times New Roman" panose="02020603050405020304" pitchFamily="18" charset="0"/>
              </a:rPr>
              <a:t>Γκόβαρη</a:t>
            </a:r>
            <a:r>
              <a:rPr lang="el-GR" dirty="0">
                <a:latin typeface="Times New Roman" panose="02020603050405020304" pitchFamily="18" charset="0"/>
                <a:cs typeface="Times New Roman" panose="02020603050405020304" pitchFamily="18" charset="0"/>
              </a:rPr>
              <a:t> (2006):</a:t>
            </a:r>
          </a:p>
          <a:p>
            <a:pPr marL="342900" indent="-342900">
              <a:spcBef>
                <a:spcPts val="600"/>
              </a:spcBef>
              <a:spcAft>
                <a:spcPts val="1200"/>
              </a:spcAft>
              <a:buFont typeface="Arial" panose="020B0604020202020204" pitchFamily="34" charset="0"/>
              <a:buChar char="•"/>
            </a:pPr>
            <a:endParaRPr lang="el-GR" dirty="0">
              <a:latin typeface="Times New Roman" panose="02020603050405020304" pitchFamily="18" charset="0"/>
              <a:cs typeface="Times New Roman" panose="02020603050405020304" pitchFamily="18" charset="0"/>
            </a:endParaRPr>
          </a:p>
          <a:p>
            <a:pPr marL="342900" indent="-342900">
              <a:spcBef>
                <a:spcPts val="600"/>
              </a:spcBef>
              <a:spcAft>
                <a:spcPts val="1200"/>
              </a:spcAft>
              <a:buFont typeface="Arial" panose="020B0604020202020204" pitchFamily="34" charset="0"/>
              <a:buChar char="•"/>
            </a:pPr>
            <a:endParaRPr lang="el-GR" dirty="0">
              <a:latin typeface="Times New Roman" panose="02020603050405020304" pitchFamily="18" charset="0"/>
              <a:cs typeface="Times New Roman" panose="02020603050405020304" pitchFamily="18" charset="0"/>
            </a:endParaRPr>
          </a:p>
          <a:p>
            <a:pPr marL="342900" indent="-342900">
              <a:spcBef>
                <a:spcPts val="600"/>
              </a:spcBef>
              <a:spcAft>
                <a:spcPts val="1200"/>
              </a:spcAft>
              <a:buFont typeface="Arial" panose="020B0604020202020204" pitchFamily="34" charset="0"/>
              <a:buChar char="•"/>
            </a:pPr>
            <a:endParaRPr lang="el-GR" dirty="0">
              <a:latin typeface="Times New Roman" panose="02020603050405020304" pitchFamily="18" charset="0"/>
              <a:cs typeface="Times New Roman" panose="02020603050405020304" pitchFamily="18" charset="0"/>
            </a:endParaRPr>
          </a:p>
          <a:p>
            <a:pPr marL="342900" indent="-342900">
              <a:spcBef>
                <a:spcPts val="600"/>
              </a:spcBef>
              <a:spcAft>
                <a:spcPts val="1200"/>
              </a:spcAft>
              <a:buFont typeface="Arial" panose="020B0604020202020204" pitchFamily="34" charset="0"/>
              <a:buChar char="•"/>
            </a:pPr>
            <a:endParaRPr lang="el-GR" dirty="0">
              <a:latin typeface="Times New Roman" panose="02020603050405020304" pitchFamily="18" charset="0"/>
              <a:cs typeface="Times New Roman" panose="02020603050405020304" pitchFamily="18" charset="0"/>
            </a:endParaRPr>
          </a:p>
          <a:p>
            <a:pPr marL="342900" indent="-342900">
              <a:spcBef>
                <a:spcPts val="600"/>
              </a:spcBef>
              <a:spcAft>
                <a:spcPts val="1200"/>
              </a:spcAft>
              <a:buFont typeface="Arial" panose="020B0604020202020204" pitchFamily="34" charset="0"/>
              <a:buChar char="•"/>
            </a:pPr>
            <a:endParaRPr lang="el-GR" dirty="0">
              <a:latin typeface="Times New Roman" panose="02020603050405020304" pitchFamily="18" charset="0"/>
              <a:cs typeface="Times New Roman" panose="02020603050405020304" pitchFamily="18" charset="0"/>
            </a:endParaRPr>
          </a:p>
          <a:p>
            <a:pPr algn="ctr">
              <a:spcBef>
                <a:spcPts val="600"/>
              </a:spcBef>
              <a:spcAft>
                <a:spcPts val="1200"/>
              </a:spcAft>
            </a:pPr>
            <a:endParaRPr lang="el-GR" dirty="0">
              <a:latin typeface="Times New Roman" panose="02020603050405020304" pitchFamily="18" charset="0"/>
              <a:cs typeface="Times New Roman" panose="02020603050405020304" pitchFamily="18" charset="0"/>
            </a:endParaRPr>
          </a:p>
          <a:p>
            <a:pPr algn="ctr">
              <a:spcBef>
                <a:spcPts val="600"/>
              </a:spcBef>
              <a:spcAft>
                <a:spcPts val="1200"/>
              </a:spcAft>
            </a:pPr>
            <a:endParaRPr lang="el-GR" sz="800" dirty="0">
              <a:latin typeface="Times New Roman" panose="02020603050405020304" pitchFamily="18" charset="0"/>
              <a:cs typeface="Times New Roman" panose="02020603050405020304" pitchFamily="18" charset="0"/>
            </a:endParaRPr>
          </a:p>
          <a:p>
            <a:pPr algn="ctr">
              <a:spcBef>
                <a:spcPts val="600"/>
              </a:spcBef>
              <a:spcAft>
                <a:spcPts val="1200"/>
              </a:spcAft>
            </a:pPr>
            <a:r>
              <a:rPr lang="el-GR" sz="2000" dirty="0">
                <a:latin typeface="Times New Roman" panose="02020603050405020304" pitchFamily="18" charset="0"/>
                <a:cs typeface="Times New Roman" panose="02020603050405020304" pitchFamily="18" charset="0"/>
              </a:rPr>
              <a:t>Εικόνα : Χαρακτηριστικά ενηλίκων (Κοντάκος &amp; Γκόβαρης, 2006)</a:t>
            </a:r>
          </a:p>
        </p:txBody>
      </p:sp>
      <p:pic>
        <p:nvPicPr>
          <p:cNvPr id="10" name="Εικόνα 9">
            <a:extLst>
              <a:ext uri="{FF2B5EF4-FFF2-40B4-BE49-F238E27FC236}">
                <a16:creationId xmlns:a16="http://schemas.microsoft.com/office/drawing/2014/main" id="{41769560-380A-440B-BC47-1D016D78D668}"/>
              </a:ext>
            </a:extLst>
          </p:cNvPr>
          <p:cNvPicPr/>
          <p:nvPr/>
        </p:nvPicPr>
        <p:blipFill rotWithShape="1">
          <a:blip r:embed="rId2">
            <a:extLst>
              <a:ext uri="{BEBA8EAE-BF5A-486C-A8C5-ECC9F3942E4B}">
                <a14:imgProps xmlns:a14="http://schemas.microsoft.com/office/drawing/2010/main">
                  <a14:imgLayer r:embed="rId3">
                    <a14:imgEffect>
                      <a14:saturation sat="400000"/>
                    </a14:imgEffect>
                  </a14:imgLayer>
                </a14:imgProps>
              </a:ext>
            </a:extLst>
          </a:blip>
          <a:srcRect t="5928"/>
          <a:stretch/>
        </p:blipFill>
        <p:spPr>
          <a:xfrm>
            <a:off x="1120876" y="1949088"/>
            <a:ext cx="7776865" cy="4002536"/>
          </a:xfrm>
          <a:prstGeom prst="rect">
            <a:avLst/>
          </a:prstGeom>
        </p:spPr>
      </p:pic>
      <p:sp>
        <p:nvSpPr>
          <p:cNvPr id="12" name="Ορθογώνιο: Στρογγύλεμα γωνιών 11">
            <a:extLst>
              <a:ext uri="{FF2B5EF4-FFF2-40B4-BE49-F238E27FC236}">
                <a16:creationId xmlns:a16="http://schemas.microsoft.com/office/drawing/2014/main" id="{A408FF1E-0AAF-4D6D-A6F7-2C58E0367E67}"/>
              </a:ext>
            </a:extLst>
          </p:cNvPr>
          <p:cNvSpPr/>
          <p:nvPr/>
        </p:nvSpPr>
        <p:spPr>
          <a:xfrm>
            <a:off x="511767" y="1378625"/>
            <a:ext cx="8494517" cy="4994988"/>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spcBef>
                <a:spcPts val="600"/>
              </a:spcBef>
              <a:spcAft>
                <a:spcPts val="1200"/>
              </a:spcAft>
            </a:pPr>
            <a:endParaRPr lang="el-GR" dirty="0">
              <a:latin typeface="Times New Roman" panose="02020603050405020304" pitchFamily="18" charset="0"/>
              <a:cs typeface="Times New Roman" panose="02020603050405020304" pitchFamily="18" charset="0"/>
            </a:endParaRPr>
          </a:p>
          <a:p>
            <a:pPr>
              <a:spcBef>
                <a:spcPts val="600"/>
              </a:spcBef>
              <a:spcAft>
                <a:spcPts val="1200"/>
              </a:spcAft>
            </a:pPr>
            <a:endParaRPr lang="el-GR" dirty="0">
              <a:latin typeface="Times New Roman" panose="02020603050405020304" pitchFamily="18" charset="0"/>
              <a:cs typeface="Times New Roman" panose="02020603050405020304" pitchFamily="18" charset="0"/>
            </a:endParaRPr>
          </a:p>
          <a:p>
            <a:pPr algn="ctr">
              <a:spcBef>
                <a:spcPts val="600"/>
              </a:spcBef>
              <a:spcAft>
                <a:spcPts val="1200"/>
              </a:spcAft>
            </a:pPr>
            <a:endParaRPr lang="el-GR" dirty="0">
              <a:latin typeface="Times New Roman" panose="02020603050405020304" pitchFamily="18" charset="0"/>
              <a:cs typeface="Times New Roman" panose="02020603050405020304" pitchFamily="18" charset="0"/>
            </a:endParaRPr>
          </a:p>
          <a:p>
            <a:pPr algn="ctr">
              <a:spcBef>
                <a:spcPts val="600"/>
              </a:spcBef>
              <a:spcAft>
                <a:spcPts val="1200"/>
              </a:spcAft>
            </a:pPr>
            <a:endParaRPr lang="el-GR" dirty="0">
              <a:latin typeface="Times New Roman" panose="02020603050405020304" pitchFamily="18" charset="0"/>
              <a:cs typeface="Times New Roman" panose="02020603050405020304" pitchFamily="18" charset="0"/>
            </a:endParaRPr>
          </a:p>
        </p:txBody>
      </p:sp>
      <p:sp>
        <p:nvSpPr>
          <p:cNvPr id="15" name="Ορθογώνιο: Στρογγύλεμα γωνιών 14">
            <a:extLst>
              <a:ext uri="{FF2B5EF4-FFF2-40B4-BE49-F238E27FC236}">
                <a16:creationId xmlns:a16="http://schemas.microsoft.com/office/drawing/2014/main" id="{91C92742-8D8A-41F7-9709-772F4C07F2B7}"/>
              </a:ext>
            </a:extLst>
          </p:cNvPr>
          <p:cNvSpPr/>
          <p:nvPr/>
        </p:nvSpPr>
        <p:spPr>
          <a:xfrm>
            <a:off x="1043608" y="2145366"/>
            <a:ext cx="6768752" cy="104411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latin typeface="Times New Roman" panose="02020603050405020304" pitchFamily="18" charset="0"/>
              <a:cs typeface="Times New Roman" panose="02020603050405020304" pitchFamily="18" charset="0"/>
            </a:endParaRPr>
          </a:p>
        </p:txBody>
      </p:sp>
      <p:sp>
        <p:nvSpPr>
          <p:cNvPr id="16" name="Ορθογώνιο: Στρογγύλεμα γωνιών 15">
            <a:extLst>
              <a:ext uri="{FF2B5EF4-FFF2-40B4-BE49-F238E27FC236}">
                <a16:creationId xmlns:a16="http://schemas.microsoft.com/office/drawing/2014/main" id="{65CA444D-FCFE-468E-AC68-253F0172AEDB}"/>
              </a:ext>
            </a:extLst>
          </p:cNvPr>
          <p:cNvSpPr/>
          <p:nvPr/>
        </p:nvSpPr>
        <p:spPr>
          <a:xfrm>
            <a:off x="1074143" y="3289768"/>
            <a:ext cx="6768752" cy="104411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latin typeface="Times New Roman" panose="02020603050405020304" pitchFamily="18" charset="0"/>
              <a:cs typeface="Times New Roman" panose="02020603050405020304" pitchFamily="18" charset="0"/>
            </a:endParaRPr>
          </a:p>
        </p:txBody>
      </p:sp>
      <p:sp>
        <p:nvSpPr>
          <p:cNvPr id="17" name="Ορθογώνιο: Στρογγύλεμα γωνιών 16">
            <a:extLst>
              <a:ext uri="{FF2B5EF4-FFF2-40B4-BE49-F238E27FC236}">
                <a16:creationId xmlns:a16="http://schemas.microsoft.com/office/drawing/2014/main" id="{A0519E30-2E66-46DF-AD6B-DA91902EE35A}"/>
              </a:ext>
            </a:extLst>
          </p:cNvPr>
          <p:cNvSpPr/>
          <p:nvPr/>
        </p:nvSpPr>
        <p:spPr>
          <a:xfrm>
            <a:off x="1486172" y="2104672"/>
            <a:ext cx="7026249" cy="1196709"/>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b="1" dirty="0">
                <a:solidFill>
                  <a:schemeClr val="tx1"/>
                </a:solidFill>
                <a:latin typeface="Times New Roman" panose="02020603050405020304" pitchFamily="18" charset="0"/>
                <a:cs typeface="Times New Roman" panose="02020603050405020304" pitchFamily="18" charset="0"/>
              </a:rPr>
              <a:t>Ανδραγωγική - Εκπαίδευση ενηλίκων (</a:t>
            </a:r>
            <a:r>
              <a:rPr lang="en-US" b="1" dirty="0">
                <a:solidFill>
                  <a:schemeClr val="tx1"/>
                </a:solidFill>
                <a:latin typeface="Times New Roman" panose="02020603050405020304" pitchFamily="18" charset="0"/>
                <a:cs typeface="Times New Roman" panose="02020603050405020304" pitchFamily="18" charset="0"/>
              </a:rPr>
              <a:t>Andragogy)-Malcolm Knowles</a:t>
            </a:r>
          </a:p>
        </p:txBody>
      </p:sp>
      <p:sp>
        <p:nvSpPr>
          <p:cNvPr id="18" name="Ορθογώνιο: Στρογγύλεμα γωνιών 17">
            <a:extLst>
              <a:ext uri="{FF2B5EF4-FFF2-40B4-BE49-F238E27FC236}">
                <a16:creationId xmlns:a16="http://schemas.microsoft.com/office/drawing/2014/main" id="{97E924E0-1F93-44AD-8E7E-DE840CA03C1E}"/>
              </a:ext>
            </a:extLst>
          </p:cNvPr>
          <p:cNvSpPr/>
          <p:nvPr/>
        </p:nvSpPr>
        <p:spPr>
          <a:xfrm>
            <a:off x="1414682" y="3796551"/>
            <a:ext cx="7026249" cy="1196709"/>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b="1" dirty="0">
                <a:solidFill>
                  <a:schemeClr val="tx1"/>
                </a:solidFill>
                <a:latin typeface="Times New Roman" panose="02020603050405020304" pitchFamily="18" charset="0"/>
                <a:cs typeface="Times New Roman" panose="02020603050405020304" pitchFamily="18" charset="0"/>
              </a:rPr>
              <a:t>Θεωρία της μετασχηματίζουσας μάθησης (</a:t>
            </a:r>
            <a:r>
              <a:rPr lang="en-US" b="1" dirty="0">
                <a:solidFill>
                  <a:schemeClr val="tx1"/>
                </a:solidFill>
                <a:latin typeface="Times New Roman" panose="02020603050405020304" pitchFamily="18" charset="0"/>
                <a:cs typeface="Times New Roman" panose="02020603050405020304" pitchFamily="18" charset="0"/>
              </a:rPr>
              <a:t>transformative learning theory)- Mezirow</a:t>
            </a:r>
          </a:p>
        </p:txBody>
      </p:sp>
      <p:sp>
        <p:nvSpPr>
          <p:cNvPr id="13" name="Ορθογώνιο: Στρογγύλεμα γωνιών 12">
            <a:extLst>
              <a:ext uri="{FF2B5EF4-FFF2-40B4-BE49-F238E27FC236}">
                <a16:creationId xmlns:a16="http://schemas.microsoft.com/office/drawing/2014/main" id="{D7EE97D1-A96F-4F5B-9267-3DBB5797FA4D}"/>
              </a:ext>
            </a:extLst>
          </p:cNvPr>
          <p:cNvSpPr/>
          <p:nvPr/>
        </p:nvSpPr>
        <p:spPr>
          <a:xfrm>
            <a:off x="565436" y="2225318"/>
            <a:ext cx="8494518" cy="3154439"/>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spcBef>
                <a:spcPts val="600"/>
              </a:spcBef>
              <a:spcAft>
                <a:spcPts val="1200"/>
              </a:spcAft>
            </a:pPr>
            <a:r>
              <a:rPr lang="el-GR" dirty="0">
                <a:latin typeface="Times New Roman" panose="02020603050405020304" pitchFamily="18" charset="0"/>
                <a:cs typeface="Times New Roman" panose="02020603050405020304" pitchFamily="18" charset="0"/>
              </a:rPr>
              <a:t>Η ανδραγωγική έχει να κάνει με ένα πλαίσιο για προγράμματα που έχουν σχεδιαστεί για ενήλικες εκπαιδευόμενους και κεντρική της ιδέα αποτελεί ότι η επίτευξη της ενηλικίωσης συνεπάγεται την ικανότητα των ενηλίκων να αντιληφθούν τους εαυτούς τους ως </a:t>
            </a:r>
            <a:r>
              <a:rPr lang="el-GR" b="1" dirty="0">
                <a:solidFill>
                  <a:srgbClr val="C00000"/>
                </a:solidFill>
                <a:latin typeface="Times New Roman" panose="02020603050405020304" pitchFamily="18" charset="0"/>
                <a:cs typeface="Times New Roman" panose="02020603050405020304" pitchFamily="18" charset="0"/>
              </a:rPr>
              <a:t>αυτοκατευθυνόμενα άτομα</a:t>
            </a:r>
            <a:r>
              <a:rPr lang="el-GR" dirty="0">
                <a:latin typeface="Times New Roman" panose="02020603050405020304" pitchFamily="18" charset="0"/>
                <a:cs typeface="Times New Roman" panose="02020603050405020304" pitchFamily="18" charset="0"/>
              </a:rPr>
              <a:t>. (Brookfield, 1986</a:t>
            </a:r>
            <a:r>
              <a:rPr lang="el-GR" dirty="0"/>
              <a:t> όπ. αναφ. στο Simonson, Smaldino &amp; Zvacek , 2015</a:t>
            </a:r>
            <a:r>
              <a:rPr lang="el-GR" dirty="0">
                <a:latin typeface="Times New Roman" panose="02020603050405020304" pitchFamily="18" charset="0"/>
                <a:cs typeface="Times New Roman" panose="02020603050405020304" pitchFamily="18" charset="0"/>
              </a:rPr>
              <a:t>)</a:t>
            </a:r>
          </a:p>
        </p:txBody>
      </p:sp>
      <p:sp>
        <p:nvSpPr>
          <p:cNvPr id="14" name="Ορθογώνιο: Στρογγύλεμα γωνιών 13">
            <a:extLst>
              <a:ext uri="{FF2B5EF4-FFF2-40B4-BE49-F238E27FC236}">
                <a16:creationId xmlns:a16="http://schemas.microsoft.com/office/drawing/2014/main" id="{0FB05BE5-0352-418A-9282-0C2BB7839995}"/>
              </a:ext>
            </a:extLst>
          </p:cNvPr>
          <p:cNvSpPr/>
          <p:nvPr/>
        </p:nvSpPr>
        <p:spPr>
          <a:xfrm>
            <a:off x="500847" y="1973953"/>
            <a:ext cx="8565307" cy="3380939"/>
          </a:xfrm>
          <a:prstGeom prst="roundRect">
            <a:avLst/>
          </a:prstGeom>
          <a:solidFill>
            <a:schemeClr val="bg1"/>
          </a:solidFill>
          <a:ln w="57150">
            <a:solidFill>
              <a:schemeClr val="accent2">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spcBef>
                <a:spcPts val="600"/>
              </a:spcBef>
              <a:spcAft>
                <a:spcPts val="1200"/>
              </a:spcAft>
            </a:pPr>
            <a:r>
              <a:rPr lang="el-GR" dirty="0">
                <a:latin typeface="Times New Roman" panose="02020603050405020304" pitchFamily="18" charset="0"/>
                <a:cs typeface="Times New Roman" panose="02020603050405020304" pitchFamily="18" charset="0"/>
              </a:rPr>
              <a:t>Κεντρικό ρόλο για τη μετασχηματίζουσα μάθηση έχουν οι </a:t>
            </a:r>
            <a:r>
              <a:rPr lang="el-GR" b="1" dirty="0">
                <a:solidFill>
                  <a:srgbClr val="C00000"/>
                </a:solidFill>
                <a:latin typeface="Times New Roman" panose="02020603050405020304" pitchFamily="18" charset="0"/>
                <a:cs typeface="Times New Roman" panose="02020603050405020304" pitchFamily="18" charset="0"/>
              </a:rPr>
              <a:t>εμπειρίες των ενηλίκων</a:t>
            </a:r>
            <a:r>
              <a:rPr lang="el-GR" dirty="0">
                <a:latin typeface="Times New Roman" panose="02020603050405020304" pitchFamily="18" charset="0"/>
                <a:cs typeface="Times New Roman" panose="02020603050405020304" pitchFamily="18" charset="0"/>
              </a:rPr>
              <a:t>, οι οποίες επιδρούν  καταλυτικά στους ίδιους και τους αναγκάζουν να αμφισβητήσουν την θεώρησή τους για τον κόσμο. Τα δύο κύρια χαρακτηριστικά της μετασχηματίζουσας μάθησης είναι </a:t>
            </a:r>
            <a:r>
              <a:rPr lang="el-GR" b="1" dirty="0">
                <a:solidFill>
                  <a:srgbClr val="C00000"/>
                </a:solidFill>
                <a:latin typeface="Times New Roman" panose="02020603050405020304" pitchFamily="18" charset="0"/>
                <a:cs typeface="Times New Roman" panose="02020603050405020304" pitchFamily="18" charset="0"/>
              </a:rPr>
              <a:t>ο κριτικός αναστοχασμός </a:t>
            </a:r>
            <a:r>
              <a:rPr lang="el-GR" dirty="0">
                <a:latin typeface="Times New Roman" panose="02020603050405020304" pitchFamily="18" charset="0"/>
                <a:cs typeface="Times New Roman" panose="02020603050405020304" pitchFamily="18" charset="0"/>
              </a:rPr>
              <a:t>και </a:t>
            </a:r>
            <a:r>
              <a:rPr lang="el-GR" b="1" dirty="0">
                <a:solidFill>
                  <a:srgbClr val="C00000"/>
                </a:solidFill>
                <a:latin typeface="Times New Roman" panose="02020603050405020304" pitchFamily="18" charset="0"/>
                <a:cs typeface="Times New Roman" panose="02020603050405020304" pitchFamily="18" charset="0"/>
              </a:rPr>
              <a:t>ο κριτικός διάλογος</a:t>
            </a:r>
            <a:r>
              <a:rPr lang="el-GR" dirty="0">
                <a:latin typeface="Times New Roman" panose="02020603050405020304" pitchFamily="18" charset="0"/>
                <a:cs typeface="Times New Roman" panose="02020603050405020304" pitchFamily="18" charset="0"/>
              </a:rPr>
              <a:t>, όπου ο μαθητής επιβεβαιώνει την ορθότερη κρίση, συζητώντας υποθέσεις και διαπιστώσεις με άλλους ενήλικες. (</a:t>
            </a:r>
            <a:r>
              <a:rPr lang="en-US" dirty="0">
                <a:latin typeface="Times New Roman" panose="02020603050405020304" pitchFamily="18" charset="0"/>
                <a:cs typeface="Times New Roman" panose="02020603050405020304" pitchFamily="18" charset="0"/>
              </a:rPr>
              <a:t>Kitchenham</a:t>
            </a:r>
            <a:r>
              <a:rPr lang="el-GR" dirty="0">
                <a:latin typeface="Times New Roman" panose="02020603050405020304" pitchFamily="18" charset="0"/>
                <a:cs typeface="Times New Roman" panose="02020603050405020304" pitchFamily="18" charset="0"/>
              </a:rPr>
              <a:t>, 2012)</a:t>
            </a:r>
          </a:p>
        </p:txBody>
      </p:sp>
    </p:spTree>
    <p:extLst>
      <p:ext uri="{BB962C8B-B14F-4D97-AF65-F5344CB8AC3E}">
        <p14:creationId xmlns:p14="http://schemas.microsoft.com/office/powerpoint/2010/main" val="37411350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4" restart="whenNotActive" fill="hold" evtFilter="cancelBubble" nodeType="interactiveSeq">
                <p:stCondLst>
                  <p:cond evt="onClick" delay="0">
                    <p:tgtEl>
                      <p:spTgt spid="5"/>
                    </p:tgtEl>
                  </p:cond>
                </p:stCondLst>
                <p:endSync evt="end" delay="0">
                  <p:rtn val="all"/>
                </p:endSync>
                <p:childTnLst>
                  <p:par>
                    <p:cTn id="15" fill="hold">
                      <p:stCondLst>
                        <p:cond delay="0"/>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9" restart="whenNotActive" fill="hold" evtFilter="cancelBubble" nodeType="interactiveSeq">
                <p:stCondLst>
                  <p:cond evt="onClick" delay="0">
                    <p:tgtEl>
                      <p:spTgt spid="8"/>
                    </p:tgtEl>
                  </p:cond>
                </p:stCondLst>
                <p:endSync evt="end" delay="0">
                  <p:rtn val="all"/>
                </p:endSync>
                <p:childTnLst>
                  <p:par>
                    <p:cTn id="20" fill="hold">
                      <p:stCondLst>
                        <p:cond delay="0"/>
                      </p:stCondLst>
                      <p:childTnLst>
                        <p:par>
                          <p:cTn id="21" fill="hold">
                            <p:stCondLst>
                              <p:cond delay="0"/>
                            </p:stCondLst>
                            <p:childTnLst>
                              <p:par>
                                <p:cTn id="22" presetID="1" presetClass="exit" presetSubtype="0" fill="hold" grpId="1" nodeType="clickEffect">
                                  <p:stCondLst>
                                    <p:cond delay="0"/>
                                  </p:stCondLst>
                                  <p:childTnLst>
                                    <p:set>
                                      <p:cBhvr>
                                        <p:cTn id="23"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24" restart="whenNotActive" fill="hold" evtFilter="cancelBubble" nodeType="interactiveSeq">
                <p:stCondLst>
                  <p:cond evt="onClick" delay="0">
                    <p:tgtEl>
                      <p:spTgt spid="6"/>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2"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nextCondLst>
                <p:cond evt="onClick" delay="0">
                  <p:tgtEl>
                    <p:spTgt spid="6"/>
                  </p:tgtEl>
                </p:cond>
              </p:nextCondLst>
            </p:seq>
            <p:seq concurrent="1" nextAc="seek">
              <p:cTn id="31" restart="whenNotActive" fill="hold" evtFilter="cancelBubble" nodeType="interactiveSeq">
                <p:stCondLst>
                  <p:cond evt="onClick" delay="0">
                    <p:tgtEl>
                      <p:spTgt spid="9"/>
                    </p:tgtEl>
                  </p:cond>
                </p:stCondLst>
                <p:endSync evt="end" delay="0">
                  <p:rtn val="all"/>
                </p:endSync>
                <p:childTnLst>
                  <p:par>
                    <p:cTn id="32" fill="hold">
                      <p:stCondLst>
                        <p:cond delay="0"/>
                      </p:stCondLst>
                      <p:childTnLst>
                        <p:par>
                          <p:cTn id="33" fill="hold">
                            <p:stCondLst>
                              <p:cond delay="0"/>
                            </p:stCondLst>
                            <p:childTnLst>
                              <p:par>
                                <p:cTn id="34" presetID="1" presetClass="exit" presetSubtype="0" fill="hold" grpId="3" nodeType="withEffect">
                                  <p:stCondLst>
                                    <p:cond delay="0"/>
                                  </p:stCondLst>
                                  <p:childTnLst>
                                    <p:set>
                                      <p:cBhvr>
                                        <p:cTn id="35" dur="1" fill="hold">
                                          <p:stCondLst>
                                            <p:cond delay="0"/>
                                          </p:stCondLst>
                                        </p:cTn>
                                        <p:tgtEl>
                                          <p:spTgt spid="9"/>
                                        </p:tgtEl>
                                        <p:attrNameLst>
                                          <p:attrName>style.visibility</p:attrName>
                                        </p:attrNameLst>
                                      </p:cBhvr>
                                      <p:to>
                                        <p:strVal val="hidden"/>
                                      </p:to>
                                    </p:set>
                                  </p:childTnLst>
                                </p:cTn>
                              </p:par>
                              <p:par>
                                <p:cTn id="36" presetID="1" presetClass="exit" presetSubtype="0" fill="hold" nodeType="withEffect">
                                  <p:stCondLst>
                                    <p:cond delay="0"/>
                                  </p:stCondLst>
                                  <p:childTnLst>
                                    <p:set>
                                      <p:cBhvr>
                                        <p:cTn id="37"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38" restart="whenNotActive" fill="hold" evtFilter="cancelBubble" nodeType="interactiveSeq">
                <p:stCondLst>
                  <p:cond evt="onClick" delay="0">
                    <p:tgtEl>
                      <p:spTgt spid="7"/>
                    </p:tgtEl>
                  </p:cond>
                </p:stCondLst>
                <p:endSync evt="end" delay="0">
                  <p:rtn val="all"/>
                </p:endSync>
                <p:childTnLst>
                  <p:par>
                    <p:cTn id="39" fill="hold">
                      <p:stCondLst>
                        <p:cond delay="0"/>
                      </p:stCondLst>
                      <p:childTnLst>
                        <p:par>
                          <p:cTn id="40" fill="hold">
                            <p:stCondLst>
                              <p:cond delay="0"/>
                            </p:stCondLst>
                            <p:childTnLst>
                              <p:par>
                                <p:cTn id="41" presetID="1" presetClass="entr" presetSubtype="0" fill="hold" grpId="0" nodeType="after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par>
                          <p:cTn id="43" fill="hold">
                            <p:stCondLst>
                              <p:cond delay="0"/>
                            </p:stCondLst>
                            <p:childTnLst>
                              <p:par>
                                <p:cTn id="44" presetID="1" presetClass="entr" presetSubtype="0" fill="hold" grpId="0" nodeType="afterEffect">
                                  <p:stCondLst>
                                    <p:cond delay="0"/>
                                  </p:stCondLst>
                                  <p:childTnLst>
                                    <p:set>
                                      <p:cBhvr>
                                        <p:cTn id="45" dur="1" fill="hold">
                                          <p:stCondLst>
                                            <p:cond delay="0"/>
                                          </p:stCondLst>
                                        </p:cTn>
                                        <p:tgtEl>
                                          <p:spTgt spid="17"/>
                                        </p:tgtEl>
                                        <p:attrNameLst>
                                          <p:attrName>style.visibility</p:attrName>
                                        </p:attrNameLst>
                                      </p:cBhvr>
                                      <p:to>
                                        <p:strVal val="visible"/>
                                      </p:to>
                                    </p:set>
                                  </p:childTnLst>
                                </p:cTn>
                              </p:par>
                            </p:childTnLst>
                          </p:cTn>
                        </p:par>
                        <p:par>
                          <p:cTn id="46" fill="hold">
                            <p:stCondLst>
                              <p:cond delay="0"/>
                            </p:stCondLst>
                            <p:childTnLst>
                              <p:par>
                                <p:cTn id="47" presetID="1" presetClass="entr" presetSubtype="0" fill="hold" grpId="0" nodeType="afterEffect">
                                  <p:stCondLst>
                                    <p:cond delay="0"/>
                                  </p:stCondLst>
                                  <p:childTnLst>
                                    <p:set>
                                      <p:cBhvr>
                                        <p:cTn id="48" dur="1" fill="hold">
                                          <p:stCondLst>
                                            <p:cond delay="0"/>
                                          </p:stCondLst>
                                        </p:cTn>
                                        <p:tgtEl>
                                          <p:spTgt spid="18"/>
                                        </p:tgtEl>
                                        <p:attrNameLst>
                                          <p:attrName>style.visibility</p:attrName>
                                        </p:attrNameLst>
                                      </p:cBhvr>
                                      <p:to>
                                        <p:strVal val="visible"/>
                                      </p:to>
                                    </p:set>
                                  </p:childTnLst>
                                </p:cTn>
                              </p:par>
                            </p:childTnLst>
                          </p:cTn>
                        </p:par>
                      </p:childTnLst>
                    </p:cTn>
                  </p:par>
                </p:childTnLst>
              </p:cTn>
              <p:nextCondLst>
                <p:cond evt="onClick" delay="0">
                  <p:tgtEl>
                    <p:spTgt spid="7"/>
                  </p:tgtEl>
                </p:cond>
              </p:nextCondLst>
            </p:seq>
            <p:seq concurrent="1" nextAc="seek">
              <p:cTn id="49" restart="whenNotActive" fill="hold" evtFilter="cancelBubble" nodeType="interactiveSeq">
                <p:stCondLst>
                  <p:cond evt="onClick" delay="0">
                    <p:tgtEl>
                      <p:spTgt spid="12"/>
                    </p:tgtEl>
                  </p:cond>
                </p:stCondLst>
                <p:endSync evt="end" delay="0">
                  <p:rtn val="all"/>
                </p:endSync>
                <p:childTnLst>
                  <p:par>
                    <p:cTn id="50" fill="hold">
                      <p:stCondLst>
                        <p:cond delay="0"/>
                      </p:stCondLst>
                      <p:childTnLst>
                        <p:par>
                          <p:cTn id="51" fill="hold">
                            <p:stCondLst>
                              <p:cond delay="0"/>
                            </p:stCondLst>
                            <p:childTnLst>
                              <p:par>
                                <p:cTn id="52" presetID="1" presetClass="exit" presetSubtype="0" fill="hold" grpId="1" nodeType="withEffect">
                                  <p:stCondLst>
                                    <p:cond delay="0"/>
                                  </p:stCondLst>
                                  <p:childTnLst>
                                    <p:set>
                                      <p:cBhvr>
                                        <p:cTn id="53" dur="1" fill="hold">
                                          <p:stCondLst>
                                            <p:cond delay="0"/>
                                          </p:stCondLst>
                                        </p:cTn>
                                        <p:tgtEl>
                                          <p:spTgt spid="12"/>
                                        </p:tgtEl>
                                        <p:attrNameLst>
                                          <p:attrName>style.visibility</p:attrName>
                                        </p:attrNameLst>
                                      </p:cBhvr>
                                      <p:to>
                                        <p:strVal val="hidden"/>
                                      </p:to>
                                    </p:set>
                                  </p:childTnLst>
                                </p:cTn>
                              </p:par>
                              <p:par>
                                <p:cTn id="54" presetID="1" presetClass="exit" presetSubtype="0" fill="hold" grpId="1" nodeType="withEffect">
                                  <p:stCondLst>
                                    <p:cond delay="0"/>
                                  </p:stCondLst>
                                  <p:childTnLst>
                                    <p:set>
                                      <p:cBhvr>
                                        <p:cTn id="55" dur="1" fill="hold">
                                          <p:stCondLst>
                                            <p:cond delay="0"/>
                                          </p:stCondLst>
                                        </p:cTn>
                                        <p:tgtEl>
                                          <p:spTgt spid="17"/>
                                        </p:tgtEl>
                                        <p:attrNameLst>
                                          <p:attrName>style.visibility</p:attrName>
                                        </p:attrNameLst>
                                      </p:cBhvr>
                                      <p:to>
                                        <p:strVal val="hidden"/>
                                      </p:to>
                                    </p:set>
                                  </p:childTnLst>
                                </p:cTn>
                              </p:par>
                              <p:par>
                                <p:cTn id="56" presetID="1" presetClass="exit" presetSubtype="0" fill="hold" grpId="1" nodeType="withEffect">
                                  <p:stCondLst>
                                    <p:cond delay="0"/>
                                  </p:stCondLst>
                                  <p:childTnLst>
                                    <p:set>
                                      <p:cBhvr>
                                        <p:cTn id="57" dur="1" fill="hold">
                                          <p:stCondLst>
                                            <p:cond delay="0"/>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58" restart="whenNotActive" fill="hold" evtFilter="cancelBubble" nodeType="interactiveSeq">
                <p:stCondLst>
                  <p:cond evt="onClick" delay="0">
                    <p:tgtEl>
                      <p:spTgt spid="17"/>
                    </p:tgtEl>
                  </p:cond>
                </p:stCondLst>
                <p:endSync evt="end" delay="0">
                  <p:rtn val="all"/>
                </p:endSync>
                <p:childTnLst>
                  <p:par>
                    <p:cTn id="59" fill="hold">
                      <p:stCondLst>
                        <p:cond delay="0"/>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childTnLst>
                                </p:cTn>
                              </p:par>
                            </p:childTnLst>
                          </p:cTn>
                        </p:par>
                      </p:childTnLst>
                    </p:cTn>
                  </p:par>
                </p:childTnLst>
              </p:cTn>
              <p:nextCondLst>
                <p:cond evt="onClick" delay="0">
                  <p:tgtEl>
                    <p:spTgt spid="17"/>
                  </p:tgtEl>
                </p:cond>
              </p:nextCondLst>
            </p:seq>
            <p:seq concurrent="1" nextAc="seek">
              <p:cTn id="63" restart="whenNotActive" fill="hold" evtFilter="cancelBubble" nodeType="interactiveSeq">
                <p:stCondLst>
                  <p:cond evt="onClick" delay="0">
                    <p:tgtEl>
                      <p:spTgt spid="18"/>
                    </p:tgtEl>
                  </p:cond>
                </p:stCondLst>
                <p:endSync evt="end" delay="0">
                  <p:rtn val="all"/>
                </p:endSync>
                <p:childTnLst>
                  <p:par>
                    <p:cTn id="64" fill="hold">
                      <p:stCondLst>
                        <p:cond delay="0"/>
                      </p:stCondLst>
                      <p:childTnLst>
                        <p:par>
                          <p:cTn id="65" fill="hold">
                            <p:stCondLst>
                              <p:cond delay="0"/>
                            </p:stCondLst>
                            <p:childTnLst>
                              <p:par>
                                <p:cTn id="66" presetID="1" presetClass="entr" presetSubtype="0" fill="hold" grpId="0" nodeType="clickEffect">
                                  <p:stCondLst>
                                    <p:cond delay="0"/>
                                  </p:stCondLst>
                                  <p:childTnLst>
                                    <p:set>
                                      <p:cBhvr>
                                        <p:cTn id="67" dur="1" fill="hold">
                                          <p:stCondLst>
                                            <p:cond delay="0"/>
                                          </p:stCondLst>
                                        </p:cTn>
                                        <p:tgtEl>
                                          <p:spTgt spid="14"/>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68" restart="whenNotActive" fill="hold" evtFilter="cancelBubble" nodeType="interactiveSeq">
                <p:stCondLst>
                  <p:cond evt="onClick" delay="0">
                    <p:tgtEl>
                      <p:spTgt spid="14"/>
                    </p:tgtEl>
                  </p:cond>
                </p:stCondLst>
                <p:endSync evt="end" delay="0">
                  <p:rtn val="all"/>
                </p:endSync>
                <p:childTnLst>
                  <p:par>
                    <p:cTn id="69" fill="hold">
                      <p:stCondLst>
                        <p:cond delay="0"/>
                      </p:stCondLst>
                      <p:childTnLst>
                        <p:par>
                          <p:cTn id="70" fill="hold">
                            <p:stCondLst>
                              <p:cond delay="0"/>
                            </p:stCondLst>
                            <p:childTnLst>
                              <p:par>
                                <p:cTn id="71" presetID="1" presetClass="exit" presetSubtype="0" fill="hold" grpId="1" nodeType="clickEffect">
                                  <p:stCondLst>
                                    <p:cond delay="0"/>
                                  </p:stCondLst>
                                  <p:childTnLst>
                                    <p:set>
                                      <p:cBhvr>
                                        <p:cTn id="72"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73" restart="whenNotActive" fill="hold" evtFilter="cancelBubble" nodeType="interactiveSeq">
                <p:stCondLst>
                  <p:cond evt="onClick" delay="0">
                    <p:tgtEl>
                      <p:spTgt spid="13"/>
                    </p:tgtEl>
                  </p:cond>
                </p:stCondLst>
                <p:endSync evt="end" delay="0">
                  <p:rtn val="all"/>
                </p:endSync>
                <p:childTnLst>
                  <p:par>
                    <p:cTn id="74" fill="hold">
                      <p:stCondLst>
                        <p:cond delay="0"/>
                      </p:stCondLst>
                      <p:childTnLst>
                        <p:par>
                          <p:cTn id="75" fill="hold">
                            <p:stCondLst>
                              <p:cond delay="0"/>
                            </p:stCondLst>
                            <p:childTnLst>
                              <p:par>
                                <p:cTn id="76" presetID="1" presetClass="exit" presetSubtype="0" fill="hold" grpId="1" nodeType="clickEffect">
                                  <p:stCondLst>
                                    <p:cond delay="0"/>
                                  </p:stCondLst>
                                  <p:childTnLst>
                                    <p:set>
                                      <p:cBhvr>
                                        <p:cTn id="77"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childTnLst>
        </p:cTn>
      </p:par>
    </p:tnLst>
    <p:bldLst>
      <p:bldP spid="5" grpId="0" animBg="1"/>
      <p:bldP spid="6" grpId="0" animBg="1"/>
      <p:bldP spid="7" grpId="0" animBg="1"/>
      <p:bldP spid="8" grpId="0" animBg="1"/>
      <p:bldP spid="8" grpId="1" animBg="1"/>
      <p:bldP spid="9" grpId="2" animBg="1"/>
      <p:bldP spid="9" grpId="3" animBg="1"/>
      <p:bldP spid="12" grpId="0" animBg="1"/>
      <p:bldP spid="12" grpId="1" animBg="1"/>
      <p:bldP spid="17" grpId="0" animBg="1"/>
      <p:bldP spid="17" grpId="1" animBg="1"/>
      <p:bldP spid="18" grpId="0" animBg="1"/>
      <p:bldP spid="18" grpId="1" animBg="1"/>
      <p:bldP spid="13" grpId="0" animBg="1"/>
      <p:bldP spid="13" grpId="1" animBg="1"/>
      <p:bldP spid="14" grpId="0" animBg="1"/>
      <p:bldP spid="14" grpId="1" animBg="1"/>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Κύκλωμα</Template>
  <TotalTime>4031</TotalTime>
  <Words>4707</Words>
  <Application>Microsoft Office PowerPoint</Application>
  <PresentationFormat>Προβολή στην οθόνη (4:3)</PresentationFormat>
  <Paragraphs>256</Paragraphs>
  <Slides>34</Slides>
  <Notes>6</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34</vt:i4>
      </vt:variant>
    </vt:vector>
  </HeadingPairs>
  <TitlesOfParts>
    <vt:vector size="41" baseType="lpstr">
      <vt:lpstr>Arial</vt:lpstr>
      <vt:lpstr>Book Antiqua</vt:lpstr>
      <vt:lpstr>Calibri</vt:lpstr>
      <vt:lpstr>Calibri Light</vt:lpstr>
      <vt:lpstr>Times New Roman</vt:lpstr>
      <vt:lpstr>Wingdings</vt:lpstr>
      <vt:lpstr>Θέμα του Office</vt:lpstr>
      <vt:lpstr>Σχεδιασμός και υλοποίηση διαδικτυακού περιβάλλοντος επιμόρφωσης με θέμα: Η χρήση της επαυξημένης πραγματικότητας στην εκπαίδευση</vt:lpstr>
      <vt:lpstr>1. Σκοπός</vt:lpstr>
      <vt:lpstr>2. Συνεισφορά της διπλωματικής</vt:lpstr>
      <vt:lpstr>3. Ερευνητικά Ερωτήματα</vt:lpstr>
      <vt:lpstr>4. Δομή της εργασίας</vt:lpstr>
      <vt:lpstr>4. Θεωρητικό Πλαίσιο   1/4</vt:lpstr>
      <vt:lpstr>4. Θεωρητικό Πλαίσιο  2/4</vt:lpstr>
      <vt:lpstr>4. Θεωρητικό Πλαίσιο  3/4</vt:lpstr>
      <vt:lpstr>4. Θεωρητικό Πλαίσιο  4/4</vt:lpstr>
      <vt:lpstr>5. Παραγόμενο εκπαιδευτικό υλικό 1/3 </vt:lpstr>
      <vt:lpstr>Παρουσίαση του PowerPoint</vt:lpstr>
      <vt:lpstr>5. Παραγόμενο εκπαιδευτικό υλικό 3/3 </vt:lpstr>
      <vt:lpstr>6. Μεθοδολογία 1/2</vt:lpstr>
      <vt:lpstr>6. Μεθοδολογία 2/2</vt:lpstr>
      <vt:lpstr>Αποτελέσματα - Κύρια ευρήματα 1/7</vt:lpstr>
      <vt:lpstr>Αποτελέσματα - Κύρια ευρήματα 2/7</vt:lpstr>
      <vt:lpstr>Αποτελέσματα - Κύρια ευρήματα 3/7</vt:lpstr>
      <vt:lpstr>Αποτελέσματα - Κύρια ευρήματα 4/7</vt:lpstr>
      <vt:lpstr>Αποτελέσματα - Κύρια ευρήματα 5/7</vt:lpstr>
      <vt:lpstr>Αποτελέσματα - Κύρια ευρήματα 6/7</vt:lpstr>
      <vt:lpstr>Αποτελέσματα - Κύρια ευρήματα 7/7</vt:lpstr>
      <vt:lpstr>Συμπεράσματα 1/6</vt:lpstr>
      <vt:lpstr>Συμπεράσματα 2/6</vt:lpstr>
      <vt:lpstr>Συμπεράσματα 3/6</vt:lpstr>
      <vt:lpstr>Συμπεράσματα 4/6</vt:lpstr>
      <vt:lpstr>Συμπεράσματα 5/6</vt:lpstr>
      <vt:lpstr>Συμπεράσματα 6/6</vt:lpstr>
      <vt:lpstr>Βιβλιογραφικές αναφορές 1/6</vt:lpstr>
      <vt:lpstr>Βιβλιογραφικές αναφορές 2/6</vt:lpstr>
      <vt:lpstr>Βιβλιογραφικές αναφορές 3/6</vt:lpstr>
      <vt:lpstr>Βιβλιογραφικές αναφορές 4/6</vt:lpstr>
      <vt:lpstr>Βιβλιογραφικές αναφορές 5/6</vt:lpstr>
      <vt:lpstr>Βιβλιογραφικές αναφορές 6/6</vt:lpstr>
      <vt:lpstr>Παρουσίαση του PowerPoint</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Σαββάκη Αμαλία</dc:creator>
  <cp:lastModifiedBy>amalia savaki</cp:lastModifiedBy>
  <cp:revision>1773</cp:revision>
  <dcterms:created xsi:type="dcterms:W3CDTF">2003-10-16T17:37:47Z</dcterms:created>
  <dcterms:modified xsi:type="dcterms:W3CDTF">2018-11-09T19:31:03Z</dcterms:modified>
</cp:coreProperties>
</file>