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Default Extension="xlsx" ContentType="application/vnd.openxmlformats-officedocument.spreadsheetml.sheet"/>
  <Override PartName="/ppt/charts/chart3.xml" ContentType="application/vnd.openxmlformats-officedocument.drawingml.chart+xml"/>
  <Override PartName="/ppt/charts/chart4.xml" ContentType="application/vnd.openxmlformats-officedocument.drawingml.chart+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36"/>
  </p:notesMasterIdLst>
  <p:sldIdLst>
    <p:sldId id="256" r:id="rId2"/>
    <p:sldId id="288" r:id="rId3"/>
    <p:sldId id="264" r:id="rId4"/>
    <p:sldId id="289" r:id="rId5"/>
    <p:sldId id="263" r:id="rId6"/>
    <p:sldId id="258" r:id="rId7"/>
    <p:sldId id="279" r:id="rId8"/>
    <p:sldId id="296" r:id="rId9"/>
    <p:sldId id="297" r:id="rId10"/>
    <p:sldId id="298" r:id="rId11"/>
    <p:sldId id="299" r:id="rId12"/>
    <p:sldId id="280" r:id="rId13"/>
    <p:sldId id="305" r:id="rId14"/>
    <p:sldId id="306" r:id="rId15"/>
    <p:sldId id="304" r:id="rId16"/>
    <p:sldId id="309" r:id="rId17"/>
    <p:sldId id="310" r:id="rId18"/>
    <p:sldId id="295" r:id="rId19"/>
    <p:sldId id="294" r:id="rId20"/>
    <p:sldId id="267" r:id="rId21"/>
    <p:sldId id="314" r:id="rId22"/>
    <p:sldId id="302" r:id="rId23"/>
    <p:sldId id="315" r:id="rId24"/>
    <p:sldId id="303" r:id="rId25"/>
    <p:sldId id="316" r:id="rId26"/>
    <p:sldId id="272" r:id="rId27"/>
    <p:sldId id="283" r:id="rId28"/>
    <p:sldId id="292" r:id="rId29"/>
    <p:sldId id="293" r:id="rId30"/>
    <p:sldId id="286" r:id="rId31"/>
    <p:sldId id="285" r:id="rId32"/>
    <p:sldId id="311" r:id="rId33"/>
    <p:sldId id="312" r:id="rId34"/>
    <p:sldId id="313" r:id="rId35"/>
  </p:sldIdLst>
  <p:sldSz cx="9144000" cy="5143500" type="screen16x9"/>
  <p:notesSz cx="6858000" cy="9144000"/>
  <p:defaultTextStyle>
    <a:defPPr>
      <a:defRPr lang="el-GR"/>
    </a:defPPr>
    <a:lvl1pPr marL="0" algn="l" defTabSz="879101" rtl="0" eaLnBrk="1" latinLnBrk="0" hangingPunct="1">
      <a:defRPr sz="1700" kern="1200">
        <a:solidFill>
          <a:schemeClr val="tx1"/>
        </a:solidFill>
        <a:latin typeface="+mn-lt"/>
        <a:ea typeface="+mn-ea"/>
        <a:cs typeface="+mn-cs"/>
      </a:defRPr>
    </a:lvl1pPr>
    <a:lvl2pPr marL="439551" algn="l" defTabSz="879101" rtl="0" eaLnBrk="1" latinLnBrk="0" hangingPunct="1">
      <a:defRPr sz="1700" kern="1200">
        <a:solidFill>
          <a:schemeClr val="tx1"/>
        </a:solidFill>
        <a:latin typeface="+mn-lt"/>
        <a:ea typeface="+mn-ea"/>
        <a:cs typeface="+mn-cs"/>
      </a:defRPr>
    </a:lvl2pPr>
    <a:lvl3pPr marL="879101" algn="l" defTabSz="879101" rtl="0" eaLnBrk="1" latinLnBrk="0" hangingPunct="1">
      <a:defRPr sz="1700" kern="1200">
        <a:solidFill>
          <a:schemeClr val="tx1"/>
        </a:solidFill>
        <a:latin typeface="+mn-lt"/>
        <a:ea typeface="+mn-ea"/>
        <a:cs typeface="+mn-cs"/>
      </a:defRPr>
    </a:lvl3pPr>
    <a:lvl4pPr marL="1318651" algn="l" defTabSz="879101" rtl="0" eaLnBrk="1" latinLnBrk="0" hangingPunct="1">
      <a:defRPr sz="1700" kern="1200">
        <a:solidFill>
          <a:schemeClr val="tx1"/>
        </a:solidFill>
        <a:latin typeface="+mn-lt"/>
        <a:ea typeface="+mn-ea"/>
        <a:cs typeface="+mn-cs"/>
      </a:defRPr>
    </a:lvl4pPr>
    <a:lvl5pPr marL="1758202" algn="l" defTabSz="879101" rtl="0" eaLnBrk="1" latinLnBrk="0" hangingPunct="1">
      <a:defRPr sz="1700" kern="1200">
        <a:solidFill>
          <a:schemeClr val="tx1"/>
        </a:solidFill>
        <a:latin typeface="+mn-lt"/>
        <a:ea typeface="+mn-ea"/>
        <a:cs typeface="+mn-cs"/>
      </a:defRPr>
    </a:lvl5pPr>
    <a:lvl6pPr marL="2197753" algn="l" defTabSz="879101" rtl="0" eaLnBrk="1" latinLnBrk="0" hangingPunct="1">
      <a:defRPr sz="1700" kern="1200">
        <a:solidFill>
          <a:schemeClr val="tx1"/>
        </a:solidFill>
        <a:latin typeface="+mn-lt"/>
        <a:ea typeface="+mn-ea"/>
        <a:cs typeface="+mn-cs"/>
      </a:defRPr>
    </a:lvl6pPr>
    <a:lvl7pPr marL="2637303" algn="l" defTabSz="879101" rtl="0" eaLnBrk="1" latinLnBrk="0" hangingPunct="1">
      <a:defRPr sz="1700" kern="1200">
        <a:solidFill>
          <a:schemeClr val="tx1"/>
        </a:solidFill>
        <a:latin typeface="+mn-lt"/>
        <a:ea typeface="+mn-ea"/>
        <a:cs typeface="+mn-cs"/>
      </a:defRPr>
    </a:lvl7pPr>
    <a:lvl8pPr marL="3076853" algn="l" defTabSz="879101" rtl="0" eaLnBrk="1" latinLnBrk="0" hangingPunct="1">
      <a:defRPr sz="1700" kern="1200">
        <a:solidFill>
          <a:schemeClr val="tx1"/>
        </a:solidFill>
        <a:latin typeface="+mn-lt"/>
        <a:ea typeface="+mn-ea"/>
        <a:cs typeface="+mn-cs"/>
      </a:defRPr>
    </a:lvl8pPr>
    <a:lvl9pPr marL="3516404" algn="l" defTabSz="879101" rtl="0" eaLnBrk="1" latinLnBrk="0" hangingPunct="1">
      <a:defRPr sz="17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380" autoAdjust="0"/>
  </p:normalViewPr>
  <p:slideViewPr>
    <p:cSldViewPr>
      <p:cViewPr varScale="1">
        <p:scale>
          <a:sx n="68" d="100"/>
          <a:sy n="68" d="100"/>
        </p:scale>
        <p:origin x="-739" y="-6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______________Microsoft_Office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______________Microsoft_Office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___________________Microsoft_Office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___________________Microsoft_Office_Excel4.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l-GR"/>
  <c:chart>
    <c:title>
      <c:tx>
        <c:rich>
          <a:bodyPr/>
          <a:lstStyle/>
          <a:p>
            <a:pPr>
              <a:defRPr sz="1400">
                <a:latin typeface="Times New Roman" pitchFamily="18" charset="0"/>
                <a:cs typeface="Times New Roman" pitchFamily="18" charset="0"/>
              </a:defRPr>
            </a:pPr>
            <a:r>
              <a:rPr lang="el-GR" sz="1400" dirty="0">
                <a:latin typeface="Times New Roman" pitchFamily="18" charset="0"/>
                <a:cs typeface="Times New Roman" pitchFamily="18" charset="0"/>
              </a:rPr>
              <a:t>Διδασκαλία  </a:t>
            </a:r>
            <a:r>
              <a:rPr lang="el-GR" sz="1400" dirty="0" smtClean="0">
                <a:latin typeface="Times New Roman" pitchFamily="18" charset="0"/>
                <a:cs typeface="Times New Roman" pitchFamily="18" charset="0"/>
              </a:rPr>
              <a:t>ΝΛ</a:t>
            </a:r>
            <a:r>
              <a:rPr lang="el-GR" sz="1400" baseline="0" dirty="0" smtClean="0">
                <a:latin typeface="Times New Roman" pitchFamily="18" charset="0"/>
                <a:cs typeface="Times New Roman" pitchFamily="18" charset="0"/>
              </a:rPr>
              <a:t> </a:t>
            </a:r>
            <a:r>
              <a:rPr lang="el-GR" sz="1400" dirty="0" smtClean="0">
                <a:latin typeface="Times New Roman" pitchFamily="18" charset="0"/>
                <a:cs typeface="Times New Roman" pitchFamily="18" charset="0"/>
              </a:rPr>
              <a:t> </a:t>
            </a:r>
            <a:r>
              <a:rPr lang="el-GR" sz="1400" dirty="0">
                <a:latin typeface="Times New Roman" pitchFamily="18" charset="0"/>
                <a:cs typeface="Times New Roman" pitchFamily="18" charset="0"/>
              </a:rPr>
              <a:t>μέσω Η/Υ</a:t>
            </a:r>
          </a:p>
        </c:rich>
      </c:tx>
      <c:layout/>
    </c:title>
    <c:plotArea>
      <c:layout/>
      <c:pieChart>
        <c:varyColors val="1"/>
        <c:ser>
          <c:idx val="0"/>
          <c:order val="0"/>
          <c:tx>
            <c:strRef>
              <c:f>Φύλλο1!$B$1</c:f>
              <c:strCache>
                <c:ptCount val="1"/>
                <c:pt idx="0">
                  <c:v>Διδασκαλία ΕΥ μέσω Η/Υ</c:v>
                </c:pt>
              </c:strCache>
            </c:strRef>
          </c:tx>
          <c:explosion val="25"/>
          <c:dLbls>
            <c:showVal val="1"/>
            <c:showLeaderLines val="1"/>
          </c:dLbls>
          <c:cat>
            <c:strRef>
              <c:f>Φύλλο1!$A$2:$A$5</c:f>
              <c:strCache>
                <c:ptCount val="2"/>
                <c:pt idx="0">
                  <c:v>Ναι</c:v>
                </c:pt>
                <c:pt idx="1">
                  <c:v>Όχι</c:v>
                </c:pt>
              </c:strCache>
            </c:strRef>
          </c:cat>
          <c:val>
            <c:numRef>
              <c:f>Φύλλο1!$B$2:$B$5</c:f>
              <c:numCache>
                <c:formatCode>General</c:formatCode>
                <c:ptCount val="4"/>
                <c:pt idx="0">
                  <c:v>4.26</c:v>
                </c:pt>
                <c:pt idx="1">
                  <c:v>0.74000000000000365</c:v>
                </c:pt>
              </c:numCache>
            </c:numRef>
          </c:val>
        </c:ser>
        <c:firstSliceAng val="0"/>
      </c:pieChart>
    </c:plotArea>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l-GR"/>
  <c:chart>
    <c:title>
      <c:layout/>
      <c:txPr>
        <a:bodyPr/>
        <a:lstStyle/>
        <a:p>
          <a:pPr>
            <a:defRPr sz="1400">
              <a:latin typeface="Times New Roman" pitchFamily="18" charset="0"/>
              <a:cs typeface="Times New Roman" pitchFamily="18" charset="0"/>
            </a:defRPr>
          </a:pPr>
          <a:endParaRPr lang="el-GR"/>
        </a:p>
      </c:txPr>
    </c:title>
    <c:plotArea>
      <c:layout/>
      <c:pieChart>
        <c:varyColors val="1"/>
        <c:ser>
          <c:idx val="0"/>
          <c:order val="0"/>
          <c:tx>
            <c:strRef>
              <c:f>Φύλλο1!$B$1</c:f>
              <c:strCache>
                <c:ptCount val="1"/>
                <c:pt idx="0">
                  <c:v>Eπόμενη χρονιά</c:v>
                </c:pt>
              </c:strCache>
            </c:strRef>
          </c:tx>
          <c:explosion val="25"/>
          <c:dLbls>
            <c:showVal val="1"/>
            <c:showLeaderLines val="1"/>
          </c:dLbls>
          <c:cat>
            <c:strRef>
              <c:f>Φύλλο1!$A$2:$A$5</c:f>
              <c:strCache>
                <c:ptCount val="2"/>
                <c:pt idx="0">
                  <c:v>Ναι</c:v>
                </c:pt>
                <c:pt idx="1">
                  <c:v>Όχι</c:v>
                </c:pt>
              </c:strCache>
            </c:strRef>
          </c:cat>
          <c:val>
            <c:numRef>
              <c:f>Φύλλο1!$B$2:$B$5</c:f>
              <c:numCache>
                <c:formatCode>General</c:formatCode>
                <c:ptCount val="4"/>
                <c:pt idx="0">
                  <c:v>4.59</c:v>
                </c:pt>
                <c:pt idx="1">
                  <c:v>0.41000000000000031</c:v>
                </c:pt>
              </c:numCache>
            </c:numRef>
          </c:val>
        </c:ser>
        <c:firstSliceAng val="0"/>
      </c:pieChart>
    </c:plotArea>
    <c:legend>
      <c:legendPos val="r"/>
      <c:legendEntry>
        <c:idx val="2"/>
        <c:delete val="1"/>
      </c:legendEntry>
      <c:legendEntry>
        <c:idx val="3"/>
        <c:delete val="1"/>
      </c:legendEntry>
      <c:layout/>
    </c:legend>
    <c:plotVisOnly val="1"/>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l-GR"/>
  <c:chart>
    <c:title>
      <c:tx>
        <c:rich>
          <a:bodyPr/>
          <a:lstStyle/>
          <a:p>
            <a:pPr>
              <a:defRPr/>
            </a:pPr>
            <a:r>
              <a:rPr lang="el-GR" sz="1400">
                <a:latin typeface="Times New Roman" pitchFamily="18" charset="0"/>
                <a:cs typeface="Times New Roman" pitchFamily="18" charset="0"/>
              </a:rPr>
              <a:t>Προσφορά Νεοελληνικής Διδασκαλίας</a:t>
            </a:r>
          </a:p>
        </c:rich>
      </c:tx>
      <c:layout/>
    </c:title>
    <c:plotArea>
      <c:layout/>
      <c:barChart>
        <c:barDir val="col"/>
        <c:grouping val="clustered"/>
        <c:ser>
          <c:idx val="0"/>
          <c:order val="0"/>
          <c:tx>
            <c:strRef>
              <c:f>Φύλλο1!$B$1</c:f>
              <c:strCache>
                <c:ptCount val="1"/>
                <c:pt idx="0">
                  <c:v>EXANTE</c:v>
                </c:pt>
              </c:strCache>
            </c:strRef>
          </c:tx>
          <c:dLbls>
            <c:showVal val="1"/>
          </c:dLbls>
          <c:cat>
            <c:strRef>
              <c:f>Φύλλο1!$A$2:$A$9</c:f>
              <c:strCache>
                <c:ptCount val="8"/>
                <c:pt idx="0">
                  <c:v>Γνώσεις</c:v>
                </c:pt>
                <c:pt idx="1">
                  <c:v>Ψυχαγωγία</c:v>
                </c:pt>
                <c:pt idx="2">
                  <c:v>Συγκίνηση</c:v>
                </c:pt>
                <c:pt idx="3">
                  <c:v>Φαντασία</c:v>
                </c:pt>
                <c:pt idx="4">
                  <c:v>Δημιουργικότητα</c:v>
                </c:pt>
                <c:pt idx="5">
                  <c:v>Λεξιλόγιο</c:v>
                </c:pt>
                <c:pt idx="6">
                  <c:v>Επαφή με τον κόσμο</c:v>
                </c:pt>
                <c:pt idx="7">
                  <c:v>Προβληματισμό</c:v>
                </c:pt>
              </c:strCache>
            </c:strRef>
          </c:cat>
          <c:val>
            <c:numRef>
              <c:f>Φύλλο1!$B$2:$B$9</c:f>
              <c:numCache>
                <c:formatCode>General</c:formatCode>
                <c:ptCount val="8"/>
                <c:pt idx="0">
                  <c:v>63.6</c:v>
                </c:pt>
                <c:pt idx="1">
                  <c:v>73.7</c:v>
                </c:pt>
                <c:pt idx="2">
                  <c:v>26.3</c:v>
                </c:pt>
                <c:pt idx="3">
                  <c:v>73.7</c:v>
                </c:pt>
                <c:pt idx="4">
                  <c:v>47.4</c:v>
                </c:pt>
                <c:pt idx="5">
                  <c:v>72.2</c:v>
                </c:pt>
                <c:pt idx="6">
                  <c:v>27.8</c:v>
                </c:pt>
                <c:pt idx="7">
                  <c:v>44.4</c:v>
                </c:pt>
              </c:numCache>
            </c:numRef>
          </c:val>
        </c:ser>
        <c:ser>
          <c:idx val="1"/>
          <c:order val="1"/>
          <c:tx>
            <c:strRef>
              <c:f>Φύλλο1!$C$1</c:f>
              <c:strCache>
                <c:ptCount val="1"/>
                <c:pt idx="0">
                  <c:v>EXPOST</c:v>
                </c:pt>
              </c:strCache>
            </c:strRef>
          </c:tx>
          <c:dLbls>
            <c:showVal val="1"/>
          </c:dLbls>
          <c:cat>
            <c:strRef>
              <c:f>Φύλλο1!$A$2:$A$9</c:f>
              <c:strCache>
                <c:ptCount val="8"/>
                <c:pt idx="0">
                  <c:v>Γνώσεις</c:v>
                </c:pt>
                <c:pt idx="1">
                  <c:v>Ψυχαγωγία</c:v>
                </c:pt>
                <c:pt idx="2">
                  <c:v>Συγκίνηση</c:v>
                </c:pt>
                <c:pt idx="3">
                  <c:v>Φαντασία</c:v>
                </c:pt>
                <c:pt idx="4">
                  <c:v>Δημιουργικότητα</c:v>
                </c:pt>
                <c:pt idx="5">
                  <c:v>Λεξιλόγιο</c:v>
                </c:pt>
                <c:pt idx="6">
                  <c:v>Επαφή με τον κόσμο</c:v>
                </c:pt>
                <c:pt idx="7">
                  <c:v>Προβληματισμό</c:v>
                </c:pt>
              </c:strCache>
            </c:strRef>
          </c:cat>
          <c:val>
            <c:numRef>
              <c:f>Φύλλο1!$C$2:$C$9</c:f>
              <c:numCache>
                <c:formatCode>General</c:formatCode>
                <c:ptCount val="8"/>
                <c:pt idx="0">
                  <c:v>84.2</c:v>
                </c:pt>
                <c:pt idx="1">
                  <c:v>84.2</c:v>
                </c:pt>
                <c:pt idx="2">
                  <c:v>57.9</c:v>
                </c:pt>
                <c:pt idx="3">
                  <c:v>84.2</c:v>
                </c:pt>
                <c:pt idx="4">
                  <c:v>78.900000000000006</c:v>
                </c:pt>
                <c:pt idx="5">
                  <c:v>47.4</c:v>
                </c:pt>
                <c:pt idx="6">
                  <c:v>100</c:v>
                </c:pt>
                <c:pt idx="7">
                  <c:v>68.400000000000006</c:v>
                </c:pt>
              </c:numCache>
            </c:numRef>
          </c:val>
        </c:ser>
        <c:ser>
          <c:idx val="2"/>
          <c:order val="2"/>
          <c:tx>
            <c:strRef>
              <c:f>Φύλλο1!$D$1</c:f>
              <c:strCache>
                <c:ptCount val="1"/>
                <c:pt idx="0">
                  <c:v>Στήλη1</c:v>
                </c:pt>
              </c:strCache>
            </c:strRef>
          </c:tx>
          <c:cat>
            <c:strRef>
              <c:f>Φύλλο1!$A$2:$A$9</c:f>
              <c:strCache>
                <c:ptCount val="8"/>
                <c:pt idx="0">
                  <c:v>Γνώσεις</c:v>
                </c:pt>
                <c:pt idx="1">
                  <c:v>Ψυχαγωγία</c:v>
                </c:pt>
                <c:pt idx="2">
                  <c:v>Συγκίνηση</c:v>
                </c:pt>
                <c:pt idx="3">
                  <c:v>Φαντασία</c:v>
                </c:pt>
                <c:pt idx="4">
                  <c:v>Δημιουργικότητα</c:v>
                </c:pt>
                <c:pt idx="5">
                  <c:v>Λεξιλόγιο</c:v>
                </c:pt>
                <c:pt idx="6">
                  <c:v>Επαφή με τον κόσμο</c:v>
                </c:pt>
                <c:pt idx="7">
                  <c:v>Προβληματισμό</c:v>
                </c:pt>
              </c:strCache>
            </c:strRef>
          </c:cat>
          <c:val>
            <c:numRef>
              <c:f>Φύλλο1!$D$2:$D$9</c:f>
              <c:numCache>
                <c:formatCode>General</c:formatCode>
                <c:ptCount val="8"/>
              </c:numCache>
            </c:numRef>
          </c:val>
        </c:ser>
        <c:axId val="110751104"/>
        <c:axId val="110761088"/>
      </c:barChart>
      <c:catAx>
        <c:axId val="110751104"/>
        <c:scaling>
          <c:orientation val="minMax"/>
        </c:scaling>
        <c:axPos val="b"/>
        <c:majorTickMark val="none"/>
        <c:tickLblPos val="nextTo"/>
        <c:txPr>
          <a:bodyPr/>
          <a:lstStyle/>
          <a:p>
            <a:pPr>
              <a:defRPr>
                <a:latin typeface="Times New Roman" pitchFamily="18" charset="0"/>
                <a:cs typeface="Times New Roman" pitchFamily="18" charset="0"/>
              </a:defRPr>
            </a:pPr>
            <a:endParaRPr lang="el-GR"/>
          </a:p>
        </c:txPr>
        <c:crossAx val="110761088"/>
        <c:crosses val="autoZero"/>
        <c:auto val="1"/>
        <c:lblAlgn val="ctr"/>
        <c:lblOffset val="100"/>
      </c:catAx>
      <c:valAx>
        <c:axId val="110761088"/>
        <c:scaling>
          <c:orientation val="minMax"/>
          <c:max val="120"/>
          <c:min val="0"/>
        </c:scaling>
        <c:axPos val="l"/>
        <c:majorGridlines/>
        <c:numFmt formatCode="General" sourceLinked="1"/>
        <c:majorTickMark val="none"/>
        <c:tickLblPos val="nextTo"/>
        <c:crossAx val="110751104"/>
        <c:crosses val="autoZero"/>
        <c:crossBetween val="between"/>
        <c:majorUnit val="10"/>
        <c:minorUnit val="0.4"/>
      </c:valAx>
    </c:plotArea>
    <c:legend>
      <c:legendPos val="r"/>
      <c:legendEntry>
        <c:idx val="2"/>
        <c:delete val="1"/>
      </c:legendEntry>
      <c:layout/>
    </c:legend>
    <c:plotVisOnly val="1"/>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l-GR"/>
  <c:chart>
    <c:title>
      <c:tx>
        <c:rich>
          <a:bodyPr/>
          <a:lstStyle/>
          <a:p>
            <a:pPr>
              <a:defRPr sz="1400">
                <a:latin typeface="Times New Roman" pitchFamily="18" charset="0"/>
                <a:cs typeface="Times New Roman" pitchFamily="18" charset="0"/>
              </a:defRPr>
            </a:pPr>
            <a:r>
              <a:rPr lang="el-GR" sz="1400">
                <a:latin typeface="Times New Roman" pitchFamily="18" charset="0"/>
                <a:cs typeface="Times New Roman" pitchFamily="18" charset="0"/>
              </a:rPr>
              <a:t>Εργαλεία </a:t>
            </a:r>
            <a:r>
              <a:rPr lang="en-US" sz="1400">
                <a:latin typeface="Times New Roman" pitchFamily="18" charset="0"/>
                <a:cs typeface="Times New Roman" pitchFamily="18" charset="0"/>
              </a:rPr>
              <a:t>Web 2</a:t>
            </a:r>
            <a:endParaRPr lang="el-GR" sz="1400">
              <a:latin typeface="Times New Roman" pitchFamily="18" charset="0"/>
              <a:cs typeface="Times New Roman" pitchFamily="18" charset="0"/>
            </a:endParaRPr>
          </a:p>
        </c:rich>
      </c:tx>
      <c:layout/>
    </c:title>
    <c:plotArea>
      <c:layout>
        <c:manualLayout>
          <c:layoutTarget val="inner"/>
          <c:xMode val="edge"/>
          <c:yMode val="edge"/>
          <c:x val="7.3538530441062108E-2"/>
          <c:y val="0.19337482238553608"/>
          <c:w val="0.78241636345961507"/>
          <c:h val="0.67222931977349765"/>
        </c:manualLayout>
      </c:layout>
      <c:barChart>
        <c:barDir val="col"/>
        <c:grouping val="clustered"/>
        <c:ser>
          <c:idx val="0"/>
          <c:order val="0"/>
          <c:tx>
            <c:strRef>
              <c:f>Φύλλο1!$B$1</c:f>
              <c:strCache>
                <c:ptCount val="1"/>
                <c:pt idx="0">
                  <c:v>EXANTE</c:v>
                </c:pt>
              </c:strCache>
            </c:strRef>
          </c:tx>
          <c:dLbls>
            <c:showVal val="1"/>
          </c:dLbls>
          <c:cat>
            <c:strRef>
              <c:f>Φύλλο1!$A$2:$A$6</c:f>
              <c:strCache>
                <c:ptCount val="5"/>
                <c:pt idx="0">
                  <c:v>Movie Maker</c:v>
                </c:pt>
                <c:pt idx="1">
                  <c:v>Story Jumper</c:v>
                </c:pt>
                <c:pt idx="2">
                  <c:v>Word Art</c:v>
                </c:pt>
                <c:pt idx="3">
                  <c:v>Padlet</c:v>
                </c:pt>
                <c:pt idx="4">
                  <c:v>Google Drive</c:v>
                </c:pt>
              </c:strCache>
            </c:strRef>
          </c:cat>
          <c:val>
            <c:numRef>
              <c:f>Φύλλο1!$B$2:$B$6</c:f>
              <c:numCache>
                <c:formatCode>General</c:formatCode>
                <c:ptCount val="5"/>
                <c:pt idx="0">
                  <c:v>1.6300000000000001</c:v>
                </c:pt>
                <c:pt idx="1">
                  <c:v>1</c:v>
                </c:pt>
                <c:pt idx="2">
                  <c:v>1</c:v>
                </c:pt>
                <c:pt idx="3">
                  <c:v>1</c:v>
                </c:pt>
                <c:pt idx="4">
                  <c:v>1.84</c:v>
                </c:pt>
              </c:numCache>
            </c:numRef>
          </c:val>
        </c:ser>
        <c:ser>
          <c:idx val="1"/>
          <c:order val="1"/>
          <c:tx>
            <c:strRef>
              <c:f>Φύλλο1!$C$1</c:f>
              <c:strCache>
                <c:ptCount val="1"/>
                <c:pt idx="0">
                  <c:v>EXPOST</c:v>
                </c:pt>
              </c:strCache>
            </c:strRef>
          </c:tx>
          <c:dLbls>
            <c:showVal val="1"/>
          </c:dLbls>
          <c:cat>
            <c:strRef>
              <c:f>Φύλλο1!$A$2:$A$6</c:f>
              <c:strCache>
                <c:ptCount val="5"/>
                <c:pt idx="0">
                  <c:v>Movie Maker</c:v>
                </c:pt>
                <c:pt idx="1">
                  <c:v>Story Jumper</c:v>
                </c:pt>
                <c:pt idx="2">
                  <c:v>Word Art</c:v>
                </c:pt>
                <c:pt idx="3">
                  <c:v>Padlet</c:v>
                </c:pt>
                <c:pt idx="4">
                  <c:v>Google Drive</c:v>
                </c:pt>
              </c:strCache>
            </c:strRef>
          </c:cat>
          <c:val>
            <c:numRef>
              <c:f>Φύλλο1!$C$2:$C$6</c:f>
              <c:numCache>
                <c:formatCode>General</c:formatCode>
                <c:ptCount val="5"/>
                <c:pt idx="0">
                  <c:v>3.2600000000000002</c:v>
                </c:pt>
                <c:pt idx="1">
                  <c:v>2.11</c:v>
                </c:pt>
                <c:pt idx="2">
                  <c:v>4.42</c:v>
                </c:pt>
                <c:pt idx="3">
                  <c:v>4.58</c:v>
                </c:pt>
                <c:pt idx="4">
                  <c:v>4.05</c:v>
                </c:pt>
              </c:numCache>
            </c:numRef>
          </c:val>
        </c:ser>
        <c:ser>
          <c:idx val="2"/>
          <c:order val="2"/>
          <c:tx>
            <c:strRef>
              <c:f>Φύλλο1!$D$1</c:f>
              <c:strCache>
                <c:ptCount val="1"/>
                <c:pt idx="0">
                  <c:v>Στήλη1</c:v>
                </c:pt>
              </c:strCache>
            </c:strRef>
          </c:tx>
          <c:cat>
            <c:strRef>
              <c:f>Φύλλο1!$A$2:$A$6</c:f>
              <c:strCache>
                <c:ptCount val="5"/>
                <c:pt idx="0">
                  <c:v>Movie Maker</c:v>
                </c:pt>
                <c:pt idx="1">
                  <c:v>Story Jumper</c:v>
                </c:pt>
                <c:pt idx="2">
                  <c:v>Word Art</c:v>
                </c:pt>
                <c:pt idx="3">
                  <c:v>Padlet</c:v>
                </c:pt>
                <c:pt idx="4">
                  <c:v>Google Drive</c:v>
                </c:pt>
              </c:strCache>
            </c:strRef>
          </c:cat>
          <c:val>
            <c:numRef>
              <c:f>Φύλλο1!$D$2:$D$6</c:f>
              <c:numCache>
                <c:formatCode>General</c:formatCode>
                <c:ptCount val="5"/>
              </c:numCache>
            </c:numRef>
          </c:val>
        </c:ser>
        <c:axId val="110699648"/>
        <c:axId val="110714240"/>
      </c:barChart>
      <c:catAx>
        <c:axId val="110699648"/>
        <c:scaling>
          <c:orientation val="minMax"/>
        </c:scaling>
        <c:axPos val="b"/>
        <c:majorTickMark val="none"/>
        <c:tickLblPos val="nextTo"/>
        <c:crossAx val="110714240"/>
        <c:crosses val="autoZero"/>
        <c:auto val="1"/>
        <c:lblAlgn val="ctr"/>
        <c:lblOffset val="100"/>
      </c:catAx>
      <c:valAx>
        <c:axId val="110714240"/>
        <c:scaling>
          <c:orientation val="minMax"/>
        </c:scaling>
        <c:axPos val="l"/>
        <c:majorGridlines/>
        <c:numFmt formatCode="General" sourceLinked="1"/>
        <c:majorTickMark val="none"/>
        <c:tickLblPos val="nextTo"/>
        <c:crossAx val="110699648"/>
        <c:crosses val="autoZero"/>
        <c:crossBetween val="between"/>
      </c:valAx>
    </c:plotArea>
    <c:legend>
      <c:legendPos val="r"/>
      <c:legendEntry>
        <c:idx val="2"/>
        <c:delete val="1"/>
      </c:legendEntry>
      <c:layout/>
    </c:legend>
    <c:plotVisOnly val="1"/>
  </c:chart>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B8E82E-CBF6-4BC7-BA6C-A2ED98041019}"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l-GR"/>
        </a:p>
      </dgm:t>
    </dgm:pt>
    <dgm:pt modelId="{D5BCE01B-591E-4626-9208-0E56DBCE6F5A}">
      <dgm:prSet phldrT="[Κείμενο]" custT="1"/>
      <dgm:spPr>
        <a:solidFill>
          <a:srgbClr val="C00000"/>
        </a:solidFill>
      </dgm:spPr>
      <dgm:t>
        <a:bodyPr/>
        <a:lstStyle/>
        <a:p>
          <a:r>
            <a:rPr lang="el-GR" sz="2800" dirty="0" smtClean="0"/>
            <a:t>Πρώτη δέσμη</a:t>
          </a:r>
          <a:endParaRPr lang="el-GR" sz="2800" dirty="0"/>
        </a:p>
      </dgm:t>
    </dgm:pt>
    <dgm:pt modelId="{F96AB920-2CA7-4559-B3C5-C288573886C0}" type="parTrans" cxnId="{A61287F0-B916-4B0C-AE56-D00FE3CBB971}">
      <dgm:prSet/>
      <dgm:spPr/>
      <dgm:t>
        <a:bodyPr/>
        <a:lstStyle/>
        <a:p>
          <a:endParaRPr lang="el-GR"/>
        </a:p>
      </dgm:t>
    </dgm:pt>
    <dgm:pt modelId="{D138253F-7FE5-4724-AF04-E01ED09E43E8}" type="sibTrans" cxnId="{A61287F0-B916-4B0C-AE56-D00FE3CBB971}">
      <dgm:prSet/>
      <dgm:spPr/>
      <dgm:t>
        <a:bodyPr/>
        <a:lstStyle/>
        <a:p>
          <a:endParaRPr lang="el-GR"/>
        </a:p>
      </dgm:t>
    </dgm:pt>
    <dgm:pt modelId="{1FE7E9D5-4A3B-44AA-887C-EF74F69E783B}">
      <dgm:prSet phldrT="[Κείμενο]" custT="1"/>
      <dgm:spPr>
        <a:solidFill>
          <a:srgbClr val="C00000"/>
        </a:solidFill>
      </dgm:spPr>
      <dgm:t>
        <a:bodyPr/>
        <a:lstStyle/>
        <a:p>
          <a:r>
            <a:rPr lang="el-GR" sz="2400" dirty="0" smtClean="0"/>
            <a:t>Κείμενο</a:t>
          </a:r>
          <a:endParaRPr lang="el-GR" sz="2400" dirty="0"/>
        </a:p>
      </dgm:t>
    </dgm:pt>
    <dgm:pt modelId="{00F2E95C-9B2B-47F9-92C8-47A75521D5A0}" type="parTrans" cxnId="{A14329D0-503B-4250-8D16-720C2D85E7EB}">
      <dgm:prSet/>
      <dgm:spPr/>
      <dgm:t>
        <a:bodyPr/>
        <a:lstStyle/>
        <a:p>
          <a:endParaRPr lang="el-GR"/>
        </a:p>
      </dgm:t>
    </dgm:pt>
    <dgm:pt modelId="{A26E4074-C5B6-4810-9168-4009A8343CE9}" type="sibTrans" cxnId="{A14329D0-503B-4250-8D16-720C2D85E7EB}">
      <dgm:prSet/>
      <dgm:spPr/>
      <dgm:t>
        <a:bodyPr/>
        <a:lstStyle/>
        <a:p>
          <a:endParaRPr lang="el-GR"/>
        </a:p>
      </dgm:t>
    </dgm:pt>
    <dgm:pt modelId="{04520907-75B1-42E9-AA3E-F4E35D6A9069}">
      <dgm:prSet phldrT="[Κείμενο]" custT="1"/>
      <dgm:spPr>
        <a:solidFill>
          <a:srgbClr val="C00000"/>
        </a:solidFill>
      </dgm:spPr>
      <dgm:t>
        <a:bodyPr/>
        <a:lstStyle/>
        <a:p>
          <a:r>
            <a:rPr lang="el-GR" sz="2400" dirty="0" smtClean="0"/>
            <a:t>Προκείμενα</a:t>
          </a:r>
          <a:endParaRPr lang="el-GR" sz="2400" dirty="0"/>
        </a:p>
      </dgm:t>
    </dgm:pt>
    <dgm:pt modelId="{C506E92E-A6F8-49A5-B38E-D88855E689B8}" type="parTrans" cxnId="{52246AC5-A2EC-4821-840F-11259A94E2D7}">
      <dgm:prSet/>
      <dgm:spPr/>
      <dgm:t>
        <a:bodyPr/>
        <a:lstStyle/>
        <a:p>
          <a:endParaRPr lang="el-GR"/>
        </a:p>
      </dgm:t>
    </dgm:pt>
    <dgm:pt modelId="{D5B89AF0-E882-43A5-82A6-13E018B9EC72}" type="sibTrans" cxnId="{52246AC5-A2EC-4821-840F-11259A94E2D7}">
      <dgm:prSet/>
      <dgm:spPr/>
      <dgm:t>
        <a:bodyPr/>
        <a:lstStyle/>
        <a:p>
          <a:endParaRPr lang="el-GR"/>
        </a:p>
      </dgm:t>
    </dgm:pt>
    <dgm:pt modelId="{E39538AB-2A2C-4EAD-9463-724A5524FF10}">
      <dgm:prSet phldrT="[Κείμενο]" custT="1"/>
      <dgm:spPr>
        <a:solidFill>
          <a:srgbClr val="FFC000"/>
        </a:solidFill>
      </dgm:spPr>
      <dgm:t>
        <a:bodyPr/>
        <a:lstStyle/>
        <a:p>
          <a:r>
            <a:rPr lang="el-GR" sz="2800" dirty="0" smtClean="0"/>
            <a:t>Δεύτερη δέσμη</a:t>
          </a:r>
          <a:endParaRPr lang="el-GR" sz="2800" dirty="0"/>
        </a:p>
      </dgm:t>
    </dgm:pt>
    <dgm:pt modelId="{C67E561D-725C-4071-8BF7-670D8BB0E01A}" type="parTrans" cxnId="{A80C87C2-264A-437E-8D2D-28093199D9F7}">
      <dgm:prSet/>
      <dgm:spPr/>
      <dgm:t>
        <a:bodyPr/>
        <a:lstStyle/>
        <a:p>
          <a:endParaRPr lang="el-GR"/>
        </a:p>
      </dgm:t>
    </dgm:pt>
    <dgm:pt modelId="{DAE12A0B-B541-40EF-8C25-8378F57BF2AD}" type="sibTrans" cxnId="{A80C87C2-264A-437E-8D2D-28093199D9F7}">
      <dgm:prSet/>
      <dgm:spPr/>
      <dgm:t>
        <a:bodyPr/>
        <a:lstStyle/>
        <a:p>
          <a:endParaRPr lang="el-GR"/>
        </a:p>
      </dgm:t>
    </dgm:pt>
    <dgm:pt modelId="{AF4A4431-A46C-4535-8AEB-4491D94CEDDF}">
      <dgm:prSet phldrT="[Κείμενο]" custT="1"/>
      <dgm:spPr>
        <a:solidFill>
          <a:srgbClr val="FFC000"/>
        </a:solidFill>
      </dgm:spPr>
      <dgm:t>
        <a:bodyPr/>
        <a:lstStyle/>
        <a:p>
          <a:r>
            <a:rPr lang="el-GR" sz="2400" dirty="0" smtClean="0"/>
            <a:t>Διακείμενα</a:t>
          </a:r>
          <a:endParaRPr lang="el-GR" sz="2400" dirty="0"/>
        </a:p>
      </dgm:t>
    </dgm:pt>
    <dgm:pt modelId="{D9322185-F67D-41E9-9577-C44A78FD64EE}" type="parTrans" cxnId="{6FA2C48E-224D-4079-B565-40D3CDE49A4E}">
      <dgm:prSet/>
      <dgm:spPr/>
      <dgm:t>
        <a:bodyPr/>
        <a:lstStyle/>
        <a:p>
          <a:endParaRPr lang="el-GR"/>
        </a:p>
      </dgm:t>
    </dgm:pt>
    <dgm:pt modelId="{CEED0DEF-A46E-43E5-80F8-0F2C828C3823}" type="sibTrans" cxnId="{6FA2C48E-224D-4079-B565-40D3CDE49A4E}">
      <dgm:prSet/>
      <dgm:spPr/>
      <dgm:t>
        <a:bodyPr/>
        <a:lstStyle/>
        <a:p>
          <a:endParaRPr lang="el-GR"/>
        </a:p>
      </dgm:t>
    </dgm:pt>
    <dgm:pt modelId="{7F25056F-6E60-4EF7-B8A1-B19DBADE12A7}">
      <dgm:prSet phldrT="[Κείμενο]" custT="1"/>
      <dgm:spPr>
        <a:solidFill>
          <a:srgbClr val="00B0F0"/>
        </a:solidFill>
      </dgm:spPr>
      <dgm:t>
        <a:bodyPr/>
        <a:lstStyle/>
        <a:p>
          <a:r>
            <a:rPr lang="el-GR" sz="2800" dirty="0" smtClean="0"/>
            <a:t>Τρίτη δέσμη</a:t>
          </a:r>
          <a:endParaRPr lang="el-GR" sz="2800" dirty="0"/>
        </a:p>
      </dgm:t>
    </dgm:pt>
    <dgm:pt modelId="{C073B42E-F626-4489-87E8-5F982037814A}" type="parTrans" cxnId="{15129576-1546-49AC-8B08-7ED41238C147}">
      <dgm:prSet/>
      <dgm:spPr/>
      <dgm:t>
        <a:bodyPr/>
        <a:lstStyle/>
        <a:p>
          <a:endParaRPr lang="el-GR"/>
        </a:p>
      </dgm:t>
    </dgm:pt>
    <dgm:pt modelId="{4097E61D-084D-4FEB-9351-3878751BAD81}" type="sibTrans" cxnId="{15129576-1546-49AC-8B08-7ED41238C147}">
      <dgm:prSet/>
      <dgm:spPr/>
      <dgm:t>
        <a:bodyPr/>
        <a:lstStyle/>
        <a:p>
          <a:endParaRPr lang="el-GR"/>
        </a:p>
      </dgm:t>
    </dgm:pt>
    <dgm:pt modelId="{5CC79723-D1D2-46E7-826D-F889F9586880}">
      <dgm:prSet phldrT="[Κείμενο]" custT="1"/>
      <dgm:spPr>
        <a:solidFill>
          <a:srgbClr val="00B0F0"/>
        </a:solidFill>
      </dgm:spPr>
      <dgm:t>
        <a:bodyPr/>
        <a:lstStyle/>
        <a:p>
          <a:r>
            <a:rPr lang="el-GR" sz="2400" dirty="0" err="1" smtClean="0"/>
            <a:t>Πολυκείμενα</a:t>
          </a:r>
          <a:endParaRPr lang="el-GR" sz="2400" dirty="0"/>
        </a:p>
      </dgm:t>
    </dgm:pt>
    <dgm:pt modelId="{0D6402C0-F9F8-432E-9485-37D8ACEA7790}" type="parTrans" cxnId="{0852F235-179F-47D3-9F48-2952DFA86DFA}">
      <dgm:prSet/>
      <dgm:spPr/>
      <dgm:t>
        <a:bodyPr/>
        <a:lstStyle/>
        <a:p>
          <a:endParaRPr lang="el-GR"/>
        </a:p>
      </dgm:t>
    </dgm:pt>
    <dgm:pt modelId="{86591DB1-69AE-49DD-9CA0-C9183747D229}" type="sibTrans" cxnId="{0852F235-179F-47D3-9F48-2952DFA86DFA}">
      <dgm:prSet/>
      <dgm:spPr/>
      <dgm:t>
        <a:bodyPr/>
        <a:lstStyle/>
        <a:p>
          <a:endParaRPr lang="el-GR"/>
        </a:p>
      </dgm:t>
    </dgm:pt>
    <dgm:pt modelId="{F8DB1DA1-B551-4078-A322-FCADD42144AA}">
      <dgm:prSet phldrT="[Κείμενο]" custT="1"/>
      <dgm:spPr>
        <a:solidFill>
          <a:srgbClr val="C00000"/>
        </a:solidFill>
      </dgm:spPr>
      <dgm:t>
        <a:bodyPr/>
        <a:lstStyle/>
        <a:p>
          <a:r>
            <a:rPr lang="el-GR" sz="2400" dirty="0" err="1" smtClean="0"/>
            <a:t>Μετακείμενα</a:t>
          </a:r>
          <a:endParaRPr lang="el-GR" sz="2400" dirty="0"/>
        </a:p>
      </dgm:t>
    </dgm:pt>
    <dgm:pt modelId="{F072E664-609C-43D7-BD96-3047AD17F05B}" type="parTrans" cxnId="{65805464-EBE0-4691-8593-8577CDA7B498}">
      <dgm:prSet/>
      <dgm:spPr/>
      <dgm:t>
        <a:bodyPr/>
        <a:lstStyle/>
        <a:p>
          <a:endParaRPr lang="el-GR"/>
        </a:p>
      </dgm:t>
    </dgm:pt>
    <dgm:pt modelId="{CAE3070F-AAA8-4300-85E2-DEE62F69BD80}" type="sibTrans" cxnId="{65805464-EBE0-4691-8593-8577CDA7B498}">
      <dgm:prSet/>
      <dgm:spPr/>
      <dgm:t>
        <a:bodyPr/>
        <a:lstStyle/>
        <a:p>
          <a:endParaRPr lang="el-GR"/>
        </a:p>
      </dgm:t>
    </dgm:pt>
    <dgm:pt modelId="{F7889854-F05F-4F97-A54C-8BB644C3FA9D}">
      <dgm:prSet phldrT="[Κείμενο]" custT="1"/>
      <dgm:spPr>
        <a:solidFill>
          <a:srgbClr val="FFC000"/>
        </a:solidFill>
      </dgm:spPr>
      <dgm:t>
        <a:bodyPr/>
        <a:lstStyle/>
        <a:p>
          <a:r>
            <a:rPr lang="el-GR" sz="2400" dirty="0" smtClean="0"/>
            <a:t>Επικείμενα</a:t>
          </a:r>
          <a:endParaRPr lang="el-GR" sz="2400" dirty="0"/>
        </a:p>
      </dgm:t>
    </dgm:pt>
    <dgm:pt modelId="{2843BE91-493C-4D82-B579-0695AA1C6CF5}" type="parTrans" cxnId="{A311DB88-FEF7-4D74-AA5B-2B3EB046D87F}">
      <dgm:prSet/>
      <dgm:spPr/>
      <dgm:t>
        <a:bodyPr/>
        <a:lstStyle/>
        <a:p>
          <a:endParaRPr lang="el-GR"/>
        </a:p>
      </dgm:t>
    </dgm:pt>
    <dgm:pt modelId="{BE23309F-F0AF-4F8D-9C96-E4063798710D}" type="sibTrans" cxnId="{A311DB88-FEF7-4D74-AA5B-2B3EB046D87F}">
      <dgm:prSet/>
      <dgm:spPr/>
      <dgm:t>
        <a:bodyPr/>
        <a:lstStyle/>
        <a:p>
          <a:endParaRPr lang="el-GR"/>
        </a:p>
      </dgm:t>
    </dgm:pt>
    <dgm:pt modelId="{C4BBF310-6F67-4FF8-AB7A-AD4DFCF87371}">
      <dgm:prSet phldrT="[Κείμενο]" custT="1"/>
      <dgm:spPr>
        <a:solidFill>
          <a:srgbClr val="FFC000"/>
        </a:solidFill>
      </dgm:spPr>
      <dgm:t>
        <a:bodyPr/>
        <a:lstStyle/>
        <a:p>
          <a:r>
            <a:rPr lang="el-GR" sz="2400" dirty="0" smtClean="0"/>
            <a:t>Παρακείμενα</a:t>
          </a:r>
          <a:endParaRPr lang="el-GR" sz="2400" dirty="0"/>
        </a:p>
      </dgm:t>
    </dgm:pt>
    <dgm:pt modelId="{B0ACA0E7-B64A-4192-AD27-5D7680C5A679}" type="parTrans" cxnId="{3D4C82DE-A618-48BB-9535-83B2CBF59983}">
      <dgm:prSet/>
      <dgm:spPr/>
      <dgm:t>
        <a:bodyPr/>
        <a:lstStyle/>
        <a:p>
          <a:endParaRPr lang="el-GR"/>
        </a:p>
      </dgm:t>
    </dgm:pt>
    <dgm:pt modelId="{AF5B3B8D-DC93-4889-9EAB-7749630F7C8F}" type="sibTrans" cxnId="{3D4C82DE-A618-48BB-9535-83B2CBF59983}">
      <dgm:prSet/>
      <dgm:spPr/>
      <dgm:t>
        <a:bodyPr/>
        <a:lstStyle/>
        <a:p>
          <a:endParaRPr lang="el-GR"/>
        </a:p>
      </dgm:t>
    </dgm:pt>
    <dgm:pt modelId="{81DE7E59-36FE-4482-87B3-822AA9B3B542}">
      <dgm:prSet phldrT="[Κείμενο]" custT="1"/>
      <dgm:spPr>
        <a:solidFill>
          <a:srgbClr val="FFC000"/>
        </a:solidFill>
      </dgm:spPr>
      <dgm:t>
        <a:bodyPr/>
        <a:lstStyle/>
        <a:p>
          <a:r>
            <a:rPr lang="el-GR" sz="2400" dirty="0" smtClean="0"/>
            <a:t>Επικείμενα</a:t>
          </a:r>
          <a:endParaRPr lang="el-GR" sz="2400" dirty="0"/>
        </a:p>
      </dgm:t>
    </dgm:pt>
    <dgm:pt modelId="{D8BFE8C6-8C9A-4FAF-BA95-B90742F33215}" type="parTrans" cxnId="{AD0DA141-FB63-498B-9334-3639498A85F9}">
      <dgm:prSet/>
      <dgm:spPr/>
      <dgm:t>
        <a:bodyPr/>
        <a:lstStyle/>
        <a:p>
          <a:endParaRPr lang="el-GR"/>
        </a:p>
      </dgm:t>
    </dgm:pt>
    <dgm:pt modelId="{3CD8023E-3B20-4EB4-AA95-0CC7E5618266}" type="sibTrans" cxnId="{AD0DA141-FB63-498B-9334-3639498A85F9}">
      <dgm:prSet/>
      <dgm:spPr/>
      <dgm:t>
        <a:bodyPr/>
        <a:lstStyle/>
        <a:p>
          <a:endParaRPr lang="el-GR"/>
        </a:p>
      </dgm:t>
    </dgm:pt>
    <dgm:pt modelId="{146DCE59-7E07-409F-98E7-E2AC0F9E2DF1}">
      <dgm:prSet phldrT="[Κείμενο]" custT="1"/>
      <dgm:spPr>
        <a:solidFill>
          <a:srgbClr val="00B0F0"/>
        </a:solidFill>
      </dgm:spPr>
      <dgm:t>
        <a:bodyPr/>
        <a:lstStyle/>
        <a:p>
          <a:r>
            <a:rPr lang="el-GR" sz="2400" dirty="0" err="1" smtClean="0"/>
            <a:t>Πολυαντικεί</a:t>
          </a:r>
          <a:r>
            <a:rPr lang="el-GR" sz="2400" dirty="0" smtClean="0"/>
            <a:t>-</a:t>
          </a:r>
          <a:r>
            <a:rPr lang="el-GR" sz="2400" dirty="0" err="1" smtClean="0"/>
            <a:t>μενα</a:t>
          </a:r>
          <a:endParaRPr lang="el-GR" sz="2400" dirty="0"/>
        </a:p>
      </dgm:t>
    </dgm:pt>
    <dgm:pt modelId="{93F5CC28-4261-4880-9A12-38074B68D664}" type="parTrans" cxnId="{36563125-9945-4163-9772-306F49396D98}">
      <dgm:prSet/>
      <dgm:spPr/>
      <dgm:t>
        <a:bodyPr/>
        <a:lstStyle/>
        <a:p>
          <a:endParaRPr lang="el-GR"/>
        </a:p>
      </dgm:t>
    </dgm:pt>
    <dgm:pt modelId="{D04FE2D8-E032-4B70-9D0D-3AAEB6DFD63F}" type="sibTrans" cxnId="{36563125-9945-4163-9772-306F49396D98}">
      <dgm:prSet/>
      <dgm:spPr/>
      <dgm:t>
        <a:bodyPr/>
        <a:lstStyle/>
        <a:p>
          <a:endParaRPr lang="el-GR"/>
        </a:p>
      </dgm:t>
    </dgm:pt>
    <dgm:pt modelId="{5D0E341D-3090-426C-B764-D1511467EC09}" type="pres">
      <dgm:prSet presAssocID="{3BB8E82E-CBF6-4BC7-BA6C-A2ED98041019}" presName="Name0" presStyleCnt="0">
        <dgm:presLayoutVars>
          <dgm:dir/>
          <dgm:resizeHandles val="exact"/>
        </dgm:presLayoutVars>
      </dgm:prSet>
      <dgm:spPr/>
      <dgm:t>
        <a:bodyPr/>
        <a:lstStyle/>
        <a:p>
          <a:endParaRPr lang="el-GR"/>
        </a:p>
      </dgm:t>
    </dgm:pt>
    <dgm:pt modelId="{90984610-5838-4BE1-8F3A-36DF42A2D26E}" type="pres">
      <dgm:prSet presAssocID="{D5BCE01B-591E-4626-9208-0E56DBCE6F5A}" presName="node" presStyleLbl="node1" presStyleIdx="0" presStyleCnt="3">
        <dgm:presLayoutVars>
          <dgm:bulletEnabled val="1"/>
        </dgm:presLayoutVars>
      </dgm:prSet>
      <dgm:spPr/>
      <dgm:t>
        <a:bodyPr/>
        <a:lstStyle/>
        <a:p>
          <a:endParaRPr lang="el-GR"/>
        </a:p>
      </dgm:t>
    </dgm:pt>
    <dgm:pt modelId="{6E44F02A-96EF-473B-A4FB-35FB8011DB41}" type="pres">
      <dgm:prSet presAssocID="{D138253F-7FE5-4724-AF04-E01ED09E43E8}" presName="sibTrans" presStyleCnt="0"/>
      <dgm:spPr/>
    </dgm:pt>
    <dgm:pt modelId="{EF1CBCA0-5A49-45B2-9715-6745B7E7BE56}" type="pres">
      <dgm:prSet presAssocID="{E39538AB-2A2C-4EAD-9463-724A5524FF10}" presName="node" presStyleLbl="node1" presStyleIdx="1" presStyleCnt="3" custScaleY="100000">
        <dgm:presLayoutVars>
          <dgm:bulletEnabled val="1"/>
        </dgm:presLayoutVars>
      </dgm:prSet>
      <dgm:spPr/>
      <dgm:t>
        <a:bodyPr/>
        <a:lstStyle/>
        <a:p>
          <a:endParaRPr lang="el-GR"/>
        </a:p>
      </dgm:t>
    </dgm:pt>
    <dgm:pt modelId="{3EB52687-B84C-4E8E-9A7F-8BDF0D0CBF59}" type="pres">
      <dgm:prSet presAssocID="{DAE12A0B-B541-40EF-8C25-8378F57BF2AD}" presName="sibTrans" presStyleCnt="0"/>
      <dgm:spPr/>
    </dgm:pt>
    <dgm:pt modelId="{EFFD4D4B-A3AB-46C4-BE3D-D16CA5EDE035}" type="pres">
      <dgm:prSet presAssocID="{7F25056F-6E60-4EF7-B8A1-B19DBADE12A7}" presName="node" presStyleLbl="node1" presStyleIdx="2" presStyleCnt="3" custLinFactNeighborX="513" custLinFactNeighborY="0">
        <dgm:presLayoutVars>
          <dgm:bulletEnabled val="1"/>
        </dgm:presLayoutVars>
      </dgm:prSet>
      <dgm:spPr/>
      <dgm:t>
        <a:bodyPr/>
        <a:lstStyle/>
        <a:p>
          <a:endParaRPr lang="el-GR"/>
        </a:p>
      </dgm:t>
    </dgm:pt>
  </dgm:ptLst>
  <dgm:cxnLst>
    <dgm:cxn modelId="{AD0DA141-FB63-498B-9334-3639498A85F9}" srcId="{E39538AB-2A2C-4EAD-9463-724A5524FF10}" destId="{81DE7E59-36FE-4482-87B3-822AA9B3B542}" srcOrd="3" destOrd="0" parTransId="{D8BFE8C6-8C9A-4FAF-BA95-B90742F33215}" sibTransId="{3CD8023E-3B20-4EB4-AA95-0CC7E5618266}"/>
    <dgm:cxn modelId="{3D4C82DE-A618-48BB-9535-83B2CBF59983}" srcId="{E39538AB-2A2C-4EAD-9463-724A5524FF10}" destId="{C4BBF310-6F67-4FF8-AB7A-AD4DFCF87371}" srcOrd="2" destOrd="0" parTransId="{B0ACA0E7-B64A-4192-AD27-5D7680C5A679}" sibTransId="{AF5B3B8D-DC93-4889-9EAB-7749630F7C8F}"/>
    <dgm:cxn modelId="{566F0FB3-0FEE-4815-8E2B-6263ABFD4DBA}" type="presOf" srcId="{C4BBF310-6F67-4FF8-AB7A-AD4DFCF87371}" destId="{EF1CBCA0-5A49-45B2-9715-6745B7E7BE56}" srcOrd="0" destOrd="3" presId="urn:microsoft.com/office/officeart/2005/8/layout/hList6"/>
    <dgm:cxn modelId="{63734D3A-9AE8-4170-A478-638FF9AE922A}" type="presOf" srcId="{1FE7E9D5-4A3B-44AA-887C-EF74F69E783B}" destId="{90984610-5838-4BE1-8F3A-36DF42A2D26E}" srcOrd="0" destOrd="1" presId="urn:microsoft.com/office/officeart/2005/8/layout/hList6"/>
    <dgm:cxn modelId="{90144BCF-49DE-439D-8DB8-9E3BE64370A3}" type="presOf" srcId="{F7889854-F05F-4F97-A54C-8BB644C3FA9D}" destId="{EF1CBCA0-5A49-45B2-9715-6745B7E7BE56}" srcOrd="0" destOrd="2" presId="urn:microsoft.com/office/officeart/2005/8/layout/hList6"/>
    <dgm:cxn modelId="{A14329D0-503B-4250-8D16-720C2D85E7EB}" srcId="{D5BCE01B-591E-4626-9208-0E56DBCE6F5A}" destId="{1FE7E9D5-4A3B-44AA-887C-EF74F69E783B}" srcOrd="0" destOrd="0" parTransId="{00F2E95C-9B2B-47F9-92C8-47A75521D5A0}" sibTransId="{A26E4074-C5B6-4810-9168-4009A8343CE9}"/>
    <dgm:cxn modelId="{15129576-1546-49AC-8B08-7ED41238C147}" srcId="{3BB8E82E-CBF6-4BC7-BA6C-A2ED98041019}" destId="{7F25056F-6E60-4EF7-B8A1-B19DBADE12A7}" srcOrd="2" destOrd="0" parTransId="{C073B42E-F626-4489-87E8-5F982037814A}" sibTransId="{4097E61D-084D-4FEB-9351-3878751BAD81}"/>
    <dgm:cxn modelId="{E61C1A50-5960-468D-8C8D-A7A94AFD4958}" type="presOf" srcId="{146DCE59-7E07-409F-98E7-E2AC0F9E2DF1}" destId="{EFFD4D4B-A3AB-46C4-BE3D-D16CA5EDE035}" srcOrd="0" destOrd="2" presId="urn:microsoft.com/office/officeart/2005/8/layout/hList6"/>
    <dgm:cxn modelId="{E550A09F-F501-4819-A8D2-6A63A2750F7A}" type="presOf" srcId="{D5BCE01B-591E-4626-9208-0E56DBCE6F5A}" destId="{90984610-5838-4BE1-8F3A-36DF42A2D26E}" srcOrd="0" destOrd="0" presId="urn:microsoft.com/office/officeart/2005/8/layout/hList6"/>
    <dgm:cxn modelId="{83A03105-67B2-461D-8A7F-0D70E09F0B55}" type="presOf" srcId="{04520907-75B1-42E9-AA3E-F4E35D6A9069}" destId="{90984610-5838-4BE1-8F3A-36DF42A2D26E}" srcOrd="0" destOrd="2" presId="urn:microsoft.com/office/officeart/2005/8/layout/hList6"/>
    <dgm:cxn modelId="{0852F235-179F-47D3-9F48-2952DFA86DFA}" srcId="{7F25056F-6E60-4EF7-B8A1-B19DBADE12A7}" destId="{5CC79723-D1D2-46E7-826D-F889F9586880}" srcOrd="0" destOrd="0" parTransId="{0D6402C0-F9F8-432E-9485-37D8ACEA7790}" sibTransId="{86591DB1-69AE-49DD-9CA0-C9183747D229}"/>
    <dgm:cxn modelId="{52246AC5-A2EC-4821-840F-11259A94E2D7}" srcId="{D5BCE01B-591E-4626-9208-0E56DBCE6F5A}" destId="{04520907-75B1-42E9-AA3E-F4E35D6A9069}" srcOrd="1" destOrd="0" parTransId="{C506E92E-A6F8-49A5-B38E-D88855E689B8}" sibTransId="{D5B89AF0-E882-43A5-82A6-13E018B9EC72}"/>
    <dgm:cxn modelId="{A61287F0-B916-4B0C-AE56-D00FE3CBB971}" srcId="{3BB8E82E-CBF6-4BC7-BA6C-A2ED98041019}" destId="{D5BCE01B-591E-4626-9208-0E56DBCE6F5A}" srcOrd="0" destOrd="0" parTransId="{F96AB920-2CA7-4559-B3C5-C288573886C0}" sibTransId="{D138253F-7FE5-4724-AF04-E01ED09E43E8}"/>
    <dgm:cxn modelId="{612D35CB-6B7F-4BA4-AA23-564C924E7CE0}" type="presOf" srcId="{E39538AB-2A2C-4EAD-9463-724A5524FF10}" destId="{EF1CBCA0-5A49-45B2-9715-6745B7E7BE56}" srcOrd="0" destOrd="0" presId="urn:microsoft.com/office/officeart/2005/8/layout/hList6"/>
    <dgm:cxn modelId="{A80C87C2-264A-437E-8D2D-28093199D9F7}" srcId="{3BB8E82E-CBF6-4BC7-BA6C-A2ED98041019}" destId="{E39538AB-2A2C-4EAD-9463-724A5524FF10}" srcOrd="1" destOrd="0" parTransId="{C67E561D-725C-4071-8BF7-670D8BB0E01A}" sibTransId="{DAE12A0B-B541-40EF-8C25-8378F57BF2AD}"/>
    <dgm:cxn modelId="{65805464-EBE0-4691-8593-8577CDA7B498}" srcId="{D5BCE01B-591E-4626-9208-0E56DBCE6F5A}" destId="{F8DB1DA1-B551-4078-A322-FCADD42144AA}" srcOrd="2" destOrd="0" parTransId="{F072E664-609C-43D7-BD96-3047AD17F05B}" sibTransId="{CAE3070F-AAA8-4300-85E2-DEE62F69BD80}"/>
    <dgm:cxn modelId="{058FE80A-DAC9-463B-BCF2-FFF5346F5C6A}" type="presOf" srcId="{81DE7E59-36FE-4482-87B3-822AA9B3B542}" destId="{EF1CBCA0-5A49-45B2-9715-6745B7E7BE56}" srcOrd="0" destOrd="4" presId="urn:microsoft.com/office/officeart/2005/8/layout/hList6"/>
    <dgm:cxn modelId="{3C3786B2-0F84-4150-807C-7C25AD3C4541}" type="presOf" srcId="{5CC79723-D1D2-46E7-826D-F889F9586880}" destId="{EFFD4D4B-A3AB-46C4-BE3D-D16CA5EDE035}" srcOrd="0" destOrd="1" presId="urn:microsoft.com/office/officeart/2005/8/layout/hList6"/>
    <dgm:cxn modelId="{36563125-9945-4163-9772-306F49396D98}" srcId="{7F25056F-6E60-4EF7-B8A1-B19DBADE12A7}" destId="{146DCE59-7E07-409F-98E7-E2AC0F9E2DF1}" srcOrd="1" destOrd="0" parTransId="{93F5CC28-4261-4880-9A12-38074B68D664}" sibTransId="{D04FE2D8-E032-4B70-9D0D-3AAEB6DFD63F}"/>
    <dgm:cxn modelId="{6FA2C48E-224D-4079-B565-40D3CDE49A4E}" srcId="{E39538AB-2A2C-4EAD-9463-724A5524FF10}" destId="{AF4A4431-A46C-4535-8AEB-4491D94CEDDF}" srcOrd="0" destOrd="0" parTransId="{D9322185-F67D-41E9-9577-C44A78FD64EE}" sibTransId="{CEED0DEF-A46E-43E5-80F8-0F2C828C3823}"/>
    <dgm:cxn modelId="{A311DB88-FEF7-4D74-AA5B-2B3EB046D87F}" srcId="{E39538AB-2A2C-4EAD-9463-724A5524FF10}" destId="{F7889854-F05F-4F97-A54C-8BB644C3FA9D}" srcOrd="1" destOrd="0" parTransId="{2843BE91-493C-4D82-B579-0695AA1C6CF5}" sibTransId="{BE23309F-F0AF-4F8D-9C96-E4063798710D}"/>
    <dgm:cxn modelId="{15320967-30E3-409E-9F2F-0C6D4D411B68}" type="presOf" srcId="{7F25056F-6E60-4EF7-B8A1-B19DBADE12A7}" destId="{EFFD4D4B-A3AB-46C4-BE3D-D16CA5EDE035}" srcOrd="0" destOrd="0" presId="urn:microsoft.com/office/officeart/2005/8/layout/hList6"/>
    <dgm:cxn modelId="{178DB0F9-7988-486C-B6AC-B845ECE2A11D}" type="presOf" srcId="{F8DB1DA1-B551-4078-A322-FCADD42144AA}" destId="{90984610-5838-4BE1-8F3A-36DF42A2D26E}" srcOrd="0" destOrd="3" presId="urn:microsoft.com/office/officeart/2005/8/layout/hList6"/>
    <dgm:cxn modelId="{CE301093-E706-46D2-B802-4B01A2A72D6F}" type="presOf" srcId="{3BB8E82E-CBF6-4BC7-BA6C-A2ED98041019}" destId="{5D0E341D-3090-426C-B764-D1511467EC09}" srcOrd="0" destOrd="0" presId="urn:microsoft.com/office/officeart/2005/8/layout/hList6"/>
    <dgm:cxn modelId="{1BA3E649-6797-49D3-9013-FFD563965819}" type="presOf" srcId="{AF4A4431-A46C-4535-8AEB-4491D94CEDDF}" destId="{EF1CBCA0-5A49-45B2-9715-6745B7E7BE56}" srcOrd="0" destOrd="1" presId="urn:microsoft.com/office/officeart/2005/8/layout/hList6"/>
    <dgm:cxn modelId="{341AA697-BE33-4E14-9B2A-B660FA76E4C6}" type="presParOf" srcId="{5D0E341D-3090-426C-B764-D1511467EC09}" destId="{90984610-5838-4BE1-8F3A-36DF42A2D26E}" srcOrd="0" destOrd="0" presId="urn:microsoft.com/office/officeart/2005/8/layout/hList6"/>
    <dgm:cxn modelId="{03F82128-D126-4C49-864F-B7B5BFD93150}" type="presParOf" srcId="{5D0E341D-3090-426C-B764-D1511467EC09}" destId="{6E44F02A-96EF-473B-A4FB-35FB8011DB41}" srcOrd="1" destOrd="0" presId="urn:microsoft.com/office/officeart/2005/8/layout/hList6"/>
    <dgm:cxn modelId="{D8085B06-2CCB-41B8-A6E4-EC84CE31A260}" type="presParOf" srcId="{5D0E341D-3090-426C-B764-D1511467EC09}" destId="{EF1CBCA0-5A49-45B2-9715-6745B7E7BE56}" srcOrd="2" destOrd="0" presId="urn:microsoft.com/office/officeart/2005/8/layout/hList6"/>
    <dgm:cxn modelId="{7F6EC759-7C8C-4A71-B386-64AA40E98BB6}" type="presParOf" srcId="{5D0E341D-3090-426C-B764-D1511467EC09}" destId="{3EB52687-B84C-4E8E-9A7F-8BDF0D0CBF59}" srcOrd="3" destOrd="0" presId="urn:microsoft.com/office/officeart/2005/8/layout/hList6"/>
    <dgm:cxn modelId="{C0656D4F-013A-456F-828B-1AC33C4A2131}" type="presParOf" srcId="{5D0E341D-3090-426C-B764-D1511467EC09}" destId="{EFFD4D4B-A3AB-46C4-BE3D-D16CA5EDE035}" srcOrd="4" destOrd="0" presId="urn:microsoft.com/office/officeart/2005/8/layout/hList6"/>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0984610-5838-4BE1-8F3A-36DF42A2D26E}">
      <dsp:nvSpPr>
        <dsp:cNvPr id="0" name=""/>
        <dsp:cNvSpPr/>
      </dsp:nvSpPr>
      <dsp:spPr>
        <a:xfrm rot="16200000">
          <a:off x="-617128" y="618113"/>
          <a:ext cx="3795886" cy="2559659"/>
        </a:xfrm>
        <a:prstGeom prst="flowChartManualOperation">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t" anchorCtr="0">
          <a:noAutofit/>
        </a:bodyPr>
        <a:lstStyle/>
        <a:p>
          <a:pPr lvl="0" algn="l" defTabSz="1244600">
            <a:lnSpc>
              <a:spcPct val="90000"/>
            </a:lnSpc>
            <a:spcBef>
              <a:spcPct val="0"/>
            </a:spcBef>
            <a:spcAft>
              <a:spcPct val="35000"/>
            </a:spcAft>
          </a:pPr>
          <a:r>
            <a:rPr lang="el-GR" sz="2800" kern="1200" dirty="0" smtClean="0"/>
            <a:t>Πρώτη δέσμη</a:t>
          </a:r>
          <a:endParaRPr lang="el-GR" sz="2800" kern="1200" dirty="0"/>
        </a:p>
        <a:p>
          <a:pPr marL="228600" lvl="1" indent="-228600" algn="l" defTabSz="1066800">
            <a:lnSpc>
              <a:spcPct val="90000"/>
            </a:lnSpc>
            <a:spcBef>
              <a:spcPct val="0"/>
            </a:spcBef>
            <a:spcAft>
              <a:spcPct val="15000"/>
            </a:spcAft>
            <a:buChar char="••"/>
          </a:pPr>
          <a:r>
            <a:rPr lang="el-GR" sz="2400" kern="1200" dirty="0" smtClean="0"/>
            <a:t>Κείμενο</a:t>
          </a:r>
          <a:endParaRPr lang="el-GR" sz="2400" kern="1200" dirty="0"/>
        </a:p>
        <a:p>
          <a:pPr marL="228600" lvl="1" indent="-228600" algn="l" defTabSz="1066800">
            <a:lnSpc>
              <a:spcPct val="90000"/>
            </a:lnSpc>
            <a:spcBef>
              <a:spcPct val="0"/>
            </a:spcBef>
            <a:spcAft>
              <a:spcPct val="15000"/>
            </a:spcAft>
            <a:buChar char="••"/>
          </a:pPr>
          <a:r>
            <a:rPr lang="el-GR" sz="2400" kern="1200" dirty="0" smtClean="0"/>
            <a:t>Προκείμενα</a:t>
          </a:r>
          <a:endParaRPr lang="el-GR" sz="2400" kern="1200" dirty="0"/>
        </a:p>
        <a:p>
          <a:pPr marL="228600" lvl="1" indent="-228600" algn="l" defTabSz="1066800">
            <a:lnSpc>
              <a:spcPct val="90000"/>
            </a:lnSpc>
            <a:spcBef>
              <a:spcPct val="0"/>
            </a:spcBef>
            <a:spcAft>
              <a:spcPct val="15000"/>
            </a:spcAft>
            <a:buChar char="••"/>
          </a:pPr>
          <a:r>
            <a:rPr lang="el-GR" sz="2400" kern="1200" dirty="0" err="1" smtClean="0"/>
            <a:t>Μετακείμενα</a:t>
          </a:r>
          <a:endParaRPr lang="el-GR" sz="2400" kern="1200" dirty="0"/>
        </a:p>
      </dsp:txBody>
      <dsp:txXfrm rot="16200000">
        <a:off x="-617128" y="618113"/>
        <a:ext cx="3795886" cy="2559659"/>
      </dsp:txXfrm>
    </dsp:sp>
    <dsp:sp modelId="{EF1CBCA0-5A49-45B2-9715-6745B7E7BE56}">
      <dsp:nvSpPr>
        <dsp:cNvPr id="0" name=""/>
        <dsp:cNvSpPr/>
      </dsp:nvSpPr>
      <dsp:spPr>
        <a:xfrm rot="16200000">
          <a:off x="2134505" y="618113"/>
          <a:ext cx="3795886" cy="2559659"/>
        </a:xfrm>
        <a:prstGeom prst="flowChartManualOperation">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t" anchorCtr="0">
          <a:noAutofit/>
        </a:bodyPr>
        <a:lstStyle/>
        <a:p>
          <a:pPr lvl="0" algn="l" defTabSz="1244600">
            <a:lnSpc>
              <a:spcPct val="90000"/>
            </a:lnSpc>
            <a:spcBef>
              <a:spcPct val="0"/>
            </a:spcBef>
            <a:spcAft>
              <a:spcPct val="35000"/>
            </a:spcAft>
          </a:pPr>
          <a:r>
            <a:rPr lang="el-GR" sz="2800" kern="1200" dirty="0" smtClean="0"/>
            <a:t>Δεύτερη δέσμη</a:t>
          </a:r>
          <a:endParaRPr lang="el-GR" sz="2800" kern="1200" dirty="0"/>
        </a:p>
        <a:p>
          <a:pPr marL="228600" lvl="1" indent="-228600" algn="l" defTabSz="1066800">
            <a:lnSpc>
              <a:spcPct val="90000"/>
            </a:lnSpc>
            <a:spcBef>
              <a:spcPct val="0"/>
            </a:spcBef>
            <a:spcAft>
              <a:spcPct val="15000"/>
            </a:spcAft>
            <a:buChar char="••"/>
          </a:pPr>
          <a:r>
            <a:rPr lang="el-GR" sz="2400" kern="1200" dirty="0" smtClean="0"/>
            <a:t>Διακείμενα</a:t>
          </a:r>
          <a:endParaRPr lang="el-GR" sz="2400" kern="1200" dirty="0"/>
        </a:p>
        <a:p>
          <a:pPr marL="228600" lvl="1" indent="-228600" algn="l" defTabSz="1066800">
            <a:lnSpc>
              <a:spcPct val="90000"/>
            </a:lnSpc>
            <a:spcBef>
              <a:spcPct val="0"/>
            </a:spcBef>
            <a:spcAft>
              <a:spcPct val="15000"/>
            </a:spcAft>
            <a:buChar char="••"/>
          </a:pPr>
          <a:r>
            <a:rPr lang="el-GR" sz="2400" kern="1200" dirty="0" smtClean="0"/>
            <a:t>Επικείμενα</a:t>
          </a:r>
          <a:endParaRPr lang="el-GR" sz="2400" kern="1200" dirty="0"/>
        </a:p>
        <a:p>
          <a:pPr marL="228600" lvl="1" indent="-228600" algn="l" defTabSz="1066800">
            <a:lnSpc>
              <a:spcPct val="90000"/>
            </a:lnSpc>
            <a:spcBef>
              <a:spcPct val="0"/>
            </a:spcBef>
            <a:spcAft>
              <a:spcPct val="15000"/>
            </a:spcAft>
            <a:buChar char="••"/>
          </a:pPr>
          <a:r>
            <a:rPr lang="el-GR" sz="2400" kern="1200" dirty="0" smtClean="0"/>
            <a:t>Παρακείμενα</a:t>
          </a:r>
          <a:endParaRPr lang="el-GR" sz="2400" kern="1200" dirty="0"/>
        </a:p>
        <a:p>
          <a:pPr marL="228600" lvl="1" indent="-228600" algn="l" defTabSz="1066800">
            <a:lnSpc>
              <a:spcPct val="90000"/>
            </a:lnSpc>
            <a:spcBef>
              <a:spcPct val="0"/>
            </a:spcBef>
            <a:spcAft>
              <a:spcPct val="15000"/>
            </a:spcAft>
            <a:buChar char="••"/>
          </a:pPr>
          <a:r>
            <a:rPr lang="el-GR" sz="2400" kern="1200" dirty="0" smtClean="0"/>
            <a:t>Επικείμενα</a:t>
          </a:r>
          <a:endParaRPr lang="el-GR" sz="2400" kern="1200" dirty="0"/>
        </a:p>
      </dsp:txBody>
      <dsp:txXfrm rot="16200000">
        <a:off x="2134505" y="618113"/>
        <a:ext cx="3795886" cy="2559659"/>
      </dsp:txXfrm>
    </dsp:sp>
    <dsp:sp modelId="{EFFD4D4B-A3AB-46C4-BE3D-D16CA5EDE035}">
      <dsp:nvSpPr>
        <dsp:cNvPr id="0" name=""/>
        <dsp:cNvSpPr/>
      </dsp:nvSpPr>
      <dsp:spPr>
        <a:xfrm rot="16200000">
          <a:off x="4887123" y="618113"/>
          <a:ext cx="3795886" cy="2559659"/>
        </a:xfrm>
        <a:prstGeom prst="flowChartManualOperation">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t" anchorCtr="0">
          <a:noAutofit/>
        </a:bodyPr>
        <a:lstStyle/>
        <a:p>
          <a:pPr lvl="0" algn="l" defTabSz="1244600">
            <a:lnSpc>
              <a:spcPct val="90000"/>
            </a:lnSpc>
            <a:spcBef>
              <a:spcPct val="0"/>
            </a:spcBef>
            <a:spcAft>
              <a:spcPct val="35000"/>
            </a:spcAft>
          </a:pPr>
          <a:r>
            <a:rPr lang="el-GR" sz="2800" kern="1200" dirty="0" smtClean="0"/>
            <a:t>Τρίτη δέσμη</a:t>
          </a:r>
          <a:endParaRPr lang="el-GR" sz="2800" kern="1200" dirty="0"/>
        </a:p>
        <a:p>
          <a:pPr marL="228600" lvl="1" indent="-228600" algn="l" defTabSz="1066800">
            <a:lnSpc>
              <a:spcPct val="90000"/>
            </a:lnSpc>
            <a:spcBef>
              <a:spcPct val="0"/>
            </a:spcBef>
            <a:spcAft>
              <a:spcPct val="15000"/>
            </a:spcAft>
            <a:buChar char="••"/>
          </a:pPr>
          <a:r>
            <a:rPr lang="el-GR" sz="2400" kern="1200" dirty="0" err="1" smtClean="0"/>
            <a:t>Πολυκείμενα</a:t>
          </a:r>
          <a:endParaRPr lang="el-GR" sz="2400" kern="1200" dirty="0"/>
        </a:p>
        <a:p>
          <a:pPr marL="228600" lvl="1" indent="-228600" algn="l" defTabSz="1066800">
            <a:lnSpc>
              <a:spcPct val="90000"/>
            </a:lnSpc>
            <a:spcBef>
              <a:spcPct val="0"/>
            </a:spcBef>
            <a:spcAft>
              <a:spcPct val="15000"/>
            </a:spcAft>
            <a:buChar char="••"/>
          </a:pPr>
          <a:r>
            <a:rPr lang="el-GR" sz="2400" kern="1200" dirty="0" err="1" smtClean="0"/>
            <a:t>Πολυαντικεί</a:t>
          </a:r>
          <a:r>
            <a:rPr lang="el-GR" sz="2400" kern="1200" dirty="0" smtClean="0"/>
            <a:t>-</a:t>
          </a:r>
          <a:r>
            <a:rPr lang="el-GR" sz="2400" kern="1200" dirty="0" err="1" smtClean="0"/>
            <a:t>μενα</a:t>
          </a:r>
          <a:endParaRPr lang="el-GR" sz="2400" kern="1200" dirty="0"/>
        </a:p>
      </dsp:txBody>
      <dsp:txXfrm rot="16200000">
        <a:off x="4887123" y="618113"/>
        <a:ext cx="3795886" cy="2559659"/>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4C877E-C9EA-4C19-9A8C-91785F994A61}" type="datetimeFigureOut">
              <a:rPr lang="el-GR" smtClean="0"/>
              <a:pPr/>
              <a:t>7/11/2019</a:t>
            </a:fld>
            <a:endParaRPr lang="el-GR"/>
          </a:p>
        </p:txBody>
      </p:sp>
      <p:sp>
        <p:nvSpPr>
          <p:cNvPr id="4" name="3 - Θέση εικόνας διαφάνειας"/>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C2CD01-DE52-4A6A-9BA8-386F833B08FC}"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879101" rtl="0" eaLnBrk="1" latinLnBrk="0" hangingPunct="1">
      <a:defRPr sz="1100" kern="1200">
        <a:solidFill>
          <a:schemeClr val="tx1"/>
        </a:solidFill>
        <a:latin typeface="+mn-lt"/>
        <a:ea typeface="+mn-ea"/>
        <a:cs typeface="+mn-cs"/>
      </a:defRPr>
    </a:lvl1pPr>
    <a:lvl2pPr marL="439551" algn="l" defTabSz="879101" rtl="0" eaLnBrk="1" latinLnBrk="0" hangingPunct="1">
      <a:defRPr sz="1100" kern="1200">
        <a:solidFill>
          <a:schemeClr val="tx1"/>
        </a:solidFill>
        <a:latin typeface="+mn-lt"/>
        <a:ea typeface="+mn-ea"/>
        <a:cs typeface="+mn-cs"/>
      </a:defRPr>
    </a:lvl2pPr>
    <a:lvl3pPr marL="879101" algn="l" defTabSz="879101" rtl="0" eaLnBrk="1" latinLnBrk="0" hangingPunct="1">
      <a:defRPr sz="1100" kern="1200">
        <a:solidFill>
          <a:schemeClr val="tx1"/>
        </a:solidFill>
        <a:latin typeface="+mn-lt"/>
        <a:ea typeface="+mn-ea"/>
        <a:cs typeface="+mn-cs"/>
      </a:defRPr>
    </a:lvl3pPr>
    <a:lvl4pPr marL="1318651" algn="l" defTabSz="879101" rtl="0" eaLnBrk="1" latinLnBrk="0" hangingPunct="1">
      <a:defRPr sz="1100" kern="1200">
        <a:solidFill>
          <a:schemeClr val="tx1"/>
        </a:solidFill>
        <a:latin typeface="+mn-lt"/>
        <a:ea typeface="+mn-ea"/>
        <a:cs typeface="+mn-cs"/>
      </a:defRPr>
    </a:lvl4pPr>
    <a:lvl5pPr marL="1758202" algn="l" defTabSz="879101" rtl="0" eaLnBrk="1" latinLnBrk="0" hangingPunct="1">
      <a:defRPr sz="1100" kern="1200">
        <a:solidFill>
          <a:schemeClr val="tx1"/>
        </a:solidFill>
        <a:latin typeface="+mn-lt"/>
        <a:ea typeface="+mn-ea"/>
        <a:cs typeface="+mn-cs"/>
      </a:defRPr>
    </a:lvl5pPr>
    <a:lvl6pPr marL="2197753" algn="l" defTabSz="879101" rtl="0" eaLnBrk="1" latinLnBrk="0" hangingPunct="1">
      <a:defRPr sz="1100" kern="1200">
        <a:solidFill>
          <a:schemeClr val="tx1"/>
        </a:solidFill>
        <a:latin typeface="+mn-lt"/>
        <a:ea typeface="+mn-ea"/>
        <a:cs typeface="+mn-cs"/>
      </a:defRPr>
    </a:lvl6pPr>
    <a:lvl7pPr marL="2637303" algn="l" defTabSz="879101" rtl="0" eaLnBrk="1" latinLnBrk="0" hangingPunct="1">
      <a:defRPr sz="1100" kern="1200">
        <a:solidFill>
          <a:schemeClr val="tx1"/>
        </a:solidFill>
        <a:latin typeface="+mn-lt"/>
        <a:ea typeface="+mn-ea"/>
        <a:cs typeface="+mn-cs"/>
      </a:defRPr>
    </a:lvl7pPr>
    <a:lvl8pPr marL="3076853" algn="l" defTabSz="879101" rtl="0" eaLnBrk="1" latinLnBrk="0" hangingPunct="1">
      <a:defRPr sz="1100" kern="1200">
        <a:solidFill>
          <a:schemeClr val="tx1"/>
        </a:solidFill>
        <a:latin typeface="+mn-lt"/>
        <a:ea typeface="+mn-ea"/>
        <a:cs typeface="+mn-cs"/>
      </a:defRPr>
    </a:lvl8pPr>
    <a:lvl9pPr marL="3516404" algn="l" defTabSz="879101"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879101" rtl="0" eaLnBrk="1" fontAlgn="auto" latinLnBrk="0" hangingPunct="1">
              <a:lnSpc>
                <a:spcPct val="100000"/>
              </a:lnSpc>
              <a:spcBef>
                <a:spcPts val="0"/>
              </a:spcBef>
              <a:spcAft>
                <a:spcPts val="0"/>
              </a:spcAft>
              <a:buClrTx/>
              <a:buSzTx/>
              <a:buFontTx/>
              <a:buNone/>
              <a:tabLst/>
              <a:defRPr/>
            </a:pPr>
            <a:r>
              <a:rPr lang="el-GR" sz="1100" b="1" strike="noStrike" dirty="0" smtClean="0">
                <a:cs typeface="Arial" panose="020B0604020202020204" pitchFamily="34" charset="0"/>
              </a:rPr>
              <a:t>3. Σκοπός της παρούσας εργασίας είναι να διερευνηθεί:</a:t>
            </a:r>
          </a:p>
          <a:p>
            <a:endParaRPr lang="el-GR" dirty="0"/>
          </a:p>
        </p:txBody>
      </p:sp>
      <p:sp>
        <p:nvSpPr>
          <p:cNvPr id="4" name="3 - Θέση αριθμού διαφάνειας"/>
          <p:cNvSpPr>
            <a:spLocks noGrp="1"/>
          </p:cNvSpPr>
          <p:nvPr>
            <p:ph type="sldNum" sz="quarter" idx="10"/>
          </p:nvPr>
        </p:nvSpPr>
        <p:spPr/>
        <p:txBody>
          <a:bodyPr/>
          <a:lstStyle/>
          <a:p>
            <a:fld id="{50C2CD01-DE52-4A6A-9BA8-386F833B08FC}" type="slidenum">
              <a:rPr lang="el-GR" smtClean="0"/>
              <a:pPr/>
              <a:t>3</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50C2CD01-DE52-4A6A-9BA8-386F833B08FC}" type="slidenum">
              <a:rPr lang="el-GR" smtClean="0"/>
              <a:pPr/>
              <a:t>4</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p:bgRef idx="1001">
        <a:schemeClr val="bg1"/>
      </p:bgRef>
    </p:bg>
    <p:spTree>
      <p:nvGrpSpPr>
        <p:cNvPr id="1" name=""/>
        <p:cNvGrpSpPr/>
        <p:nvPr/>
      </p:nvGrpSpPr>
      <p:grpSpPr>
        <a:xfrm>
          <a:off x="0" y="0"/>
          <a:ext cx="0" cy="0"/>
          <a:chOff x="0" y="0"/>
          <a:chExt cx="0" cy="0"/>
        </a:xfrm>
      </p:grpSpPr>
      <p:sp>
        <p:nvSpPr>
          <p:cNvPr id="8" name="7 - Τίτλος"/>
          <p:cNvSpPr>
            <a:spLocks noGrp="1"/>
          </p:cNvSpPr>
          <p:nvPr>
            <p:ph type="ctrTitle"/>
          </p:nvPr>
        </p:nvSpPr>
        <p:spPr>
          <a:xfrm>
            <a:off x="2286000" y="2343150"/>
            <a:ext cx="6172200" cy="1420772"/>
          </a:xfrm>
        </p:spPr>
        <p:txBody>
          <a:bodyPr/>
          <a:lstStyle>
            <a:lvl1pPr>
              <a:defRPr b="1"/>
            </a:lvl1pPr>
          </a:lstStyle>
          <a:p>
            <a:r>
              <a:rPr kumimoji="0" lang="el-GR" smtClean="0"/>
              <a:t>Kλικ για επεξεργασία του τίτλου</a:t>
            </a:r>
            <a:endParaRPr kumimoji="0" lang="en-US"/>
          </a:p>
        </p:txBody>
      </p:sp>
      <p:sp>
        <p:nvSpPr>
          <p:cNvPr id="9" name="8 - Υπότιτλος"/>
          <p:cNvSpPr>
            <a:spLocks noGrp="1"/>
          </p:cNvSpPr>
          <p:nvPr>
            <p:ph type="subTitle" idx="1"/>
          </p:nvPr>
        </p:nvSpPr>
        <p:spPr>
          <a:xfrm>
            <a:off x="2286000" y="3752492"/>
            <a:ext cx="6172200" cy="10287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Κάντε κλικ για να επεξεργαστείτε τον υπότιτλο του υποδείγματος</a:t>
            </a:r>
            <a:endParaRPr kumimoji="0" lang="en-US"/>
          </a:p>
        </p:txBody>
      </p:sp>
      <p:sp>
        <p:nvSpPr>
          <p:cNvPr id="28" name="27 - Θέση ημερομηνίας"/>
          <p:cNvSpPr>
            <a:spLocks noGrp="1"/>
          </p:cNvSpPr>
          <p:nvPr>
            <p:ph type="dt" sz="half" idx="10"/>
          </p:nvPr>
        </p:nvSpPr>
        <p:spPr bwMode="auto">
          <a:xfrm rot="5400000">
            <a:off x="8050371" y="832948"/>
            <a:ext cx="1714500" cy="381000"/>
          </a:xfrm>
        </p:spPr>
        <p:txBody>
          <a:bodyPr/>
          <a:lstStyle/>
          <a:p>
            <a:fld id="{50673BA9-A5D6-4DBE-A852-29A3A2354E92}" type="datetimeFigureOut">
              <a:rPr lang="el-GR" smtClean="0"/>
              <a:pPr/>
              <a:t>7/11/2019</a:t>
            </a:fld>
            <a:endParaRPr lang="el-GR"/>
          </a:p>
        </p:txBody>
      </p:sp>
      <p:sp>
        <p:nvSpPr>
          <p:cNvPr id="17" name="16 - Θέση υποσέλιδου"/>
          <p:cNvSpPr>
            <a:spLocks noGrp="1"/>
          </p:cNvSpPr>
          <p:nvPr>
            <p:ph type="ftr" sz="quarter" idx="11"/>
          </p:nvPr>
        </p:nvSpPr>
        <p:spPr bwMode="auto">
          <a:xfrm rot="5400000">
            <a:off x="7534469" y="3088246"/>
            <a:ext cx="2743200" cy="384048"/>
          </a:xfrm>
        </p:spPr>
        <p:txBody>
          <a:bodyPr/>
          <a:lstStyle/>
          <a:p>
            <a:endParaRPr lang="el-GR"/>
          </a:p>
        </p:txBody>
      </p:sp>
      <p:sp>
        <p:nvSpPr>
          <p:cNvPr id="10" name="9 - Ορθογώνιο"/>
          <p:cNvSpPr/>
          <p:nvPr/>
        </p:nvSpPr>
        <p:spPr bwMode="auto">
          <a:xfrm>
            <a:off x="381000" y="0"/>
            <a:ext cx="609600" cy="51435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 Ορθογώνιο"/>
          <p:cNvSpPr/>
          <p:nvPr/>
        </p:nvSpPr>
        <p:spPr bwMode="auto">
          <a:xfrm>
            <a:off x="276336" y="0"/>
            <a:ext cx="104664" cy="51435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13 - Ορθογώνιο"/>
          <p:cNvSpPr/>
          <p:nvPr/>
        </p:nvSpPr>
        <p:spPr bwMode="auto">
          <a:xfrm>
            <a:off x="990600" y="0"/>
            <a:ext cx="181872" cy="51435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18 - Ορθογώνιο"/>
          <p:cNvSpPr/>
          <p:nvPr/>
        </p:nvSpPr>
        <p:spPr bwMode="auto">
          <a:xfrm>
            <a:off x="1141320" y="0"/>
            <a:ext cx="230280" cy="51435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 Ευθεία γραμμή σύνδεσης"/>
          <p:cNvSpPr>
            <a:spLocks noChangeShapeType="1"/>
          </p:cNvSpPr>
          <p:nvPr/>
        </p:nvSpPr>
        <p:spPr bwMode="auto">
          <a:xfrm>
            <a:off x="106344" y="0"/>
            <a:ext cx="0" cy="51435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17 - Ευθεία γραμμή σύνδεσης"/>
          <p:cNvSpPr>
            <a:spLocks noChangeShapeType="1"/>
          </p:cNvSpPr>
          <p:nvPr/>
        </p:nvSpPr>
        <p:spPr bwMode="auto">
          <a:xfrm>
            <a:off x="914400" y="0"/>
            <a:ext cx="0" cy="51435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19 - Ευθεία γραμμή σύνδεσης"/>
          <p:cNvSpPr>
            <a:spLocks noChangeShapeType="1"/>
          </p:cNvSpPr>
          <p:nvPr/>
        </p:nvSpPr>
        <p:spPr bwMode="auto">
          <a:xfrm>
            <a:off x="854112" y="0"/>
            <a:ext cx="0" cy="51435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15 - Ευθεία γραμμή σύνδεσης"/>
          <p:cNvSpPr>
            <a:spLocks noChangeShapeType="1"/>
          </p:cNvSpPr>
          <p:nvPr/>
        </p:nvSpPr>
        <p:spPr bwMode="auto">
          <a:xfrm>
            <a:off x="1726640" y="0"/>
            <a:ext cx="0" cy="51435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14 - Ευθεία γραμμή σύνδεσης"/>
          <p:cNvSpPr>
            <a:spLocks noChangeShapeType="1"/>
          </p:cNvSpPr>
          <p:nvPr/>
        </p:nvSpPr>
        <p:spPr bwMode="auto">
          <a:xfrm>
            <a:off x="1066800" y="0"/>
            <a:ext cx="0" cy="51435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21 - Ευθεία γραμμή σύνδεσης"/>
          <p:cNvSpPr>
            <a:spLocks noChangeShapeType="1"/>
          </p:cNvSpPr>
          <p:nvPr/>
        </p:nvSpPr>
        <p:spPr bwMode="auto">
          <a:xfrm>
            <a:off x="9113856" y="0"/>
            <a:ext cx="0" cy="51435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26 - Ορθογώνιο"/>
          <p:cNvSpPr/>
          <p:nvPr/>
        </p:nvSpPr>
        <p:spPr bwMode="auto">
          <a:xfrm>
            <a:off x="1219200" y="0"/>
            <a:ext cx="76200" cy="51435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20 - Έλλειψη"/>
          <p:cNvSpPr/>
          <p:nvPr/>
        </p:nvSpPr>
        <p:spPr bwMode="auto">
          <a:xfrm>
            <a:off x="609600" y="2571750"/>
            <a:ext cx="1295400" cy="97155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 Έλλειψη"/>
          <p:cNvSpPr/>
          <p:nvPr/>
        </p:nvSpPr>
        <p:spPr bwMode="auto">
          <a:xfrm>
            <a:off x="1309632" y="3650064"/>
            <a:ext cx="641424" cy="481068"/>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23 - Έλλειψη"/>
          <p:cNvSpPr/>
          <p:nvPr/>
        </p:nvSpPr>
        <p:spPr bwMode="auto">
          <a:xfrm>
            <a:off x="1091080" y="4125474"/>
            <a:ext cx="137160" cy="10287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25 - Έλλειψη"/>
          <p:cNvSpPr/>
          <p:nvPr/>
        </p:nvSpPr>
        <p:spPr bwMode="auto">
          <a:xfrm>
            <a:off x="1664208" y="4341114"/>
            <a:ext cx="274320" cy="20574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24 - Έλλειψη"/>
          <p:cNvSpPr/>
          <p:nvPr/>
        </p:nvSpPr>
        <p:spPr>
          <a:xfrm>
            <a:off x="1905000" y="3371850"/>
            <a:ext cx="365760" cy="27432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28 - Θέση αριθμού διαφάνειας"/>
          <p:cNvSpPr>
            <a:spLocks noGrp="1"/>
          </p:cNvSpPr>
          <p:nvPr>
            <p:ph type="sldNum" sz="quarter" idx="12"/>
          </p:nvPr>
        </p:nvSpPr>
        <p:spPr bwMode="auto">
          <a:xfrm>
            <a:off x="1325544" y="3696527"/>
            <a:ext cx="609600" cy="388143"/>
          </a:xfrm>
        </p:spPr>
        <p:txBody>
          <a:bodyPr/>
          <a:lstStyle/>
          <a:p>
            <a:fld id="{47CB3052-1C55-4048-99AD-FECD5A1078C9}" type="slidenum">
              <a:rPr lang="el-GR" smtClean="0"/>
              <a:pPr/>
              <a:t>‹#›</a:t>
            </a:fld>
            <a:endParaRPr lang="el-G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50673BA9-A5D6-4DBE-A852-29A3A2354E92}" type="datetimeFigureOut">
              <a:rPr lang="el-GR" smtClean="0"/>
              <a:pPr/>
              <a:t>7/11/2019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47CB3052-1C55-4048-99AD-FECD5A1078C9}"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05980"/>
            <a:ext cx="1676400" cy="4388644"/>
          </a:xfrm>
        </p:spPr>
        <p:txBody>
          <a:bodyPr vert="eaVer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457200" y="205979"/>
            <a:ext cx="6019800" cy="4388644"/>
          </a:xfrm>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50673BA9-A5D6-4DBE-A852-29A3A2354E92}" type="datetimeFigureOut">
              <a:rPr lang="el-GR" smtClean="0"/>
              <a:pPr/>
              <a:t>7/11/2019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47CB3052-1C55-4048-99AD-FECD5A1078C9}"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8" name="7 - Θέση περιεχομένου"/>
          <p:cNvSpPr>
            <a:spLocks noGrp="1"/>
          </p:cNvSpPr>
          <p:nvPr>
            <p:ph sz="quarter" idx="1"/>
          </p:nvPr>
        </p:nvSpPr>
        <p:spPr>
          <a:xfrm>
            <a:off x="457200" y="1200150"/>
            <a:ext cx="7467600" cy="3655314"/>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7" name="6 - Θέση ημερομηνίας"/>
          <p:cNvSpPr>
            <a:spLocks noGrp="1"/>
          </p:cNvSpPr>
          <p:nvPr>
            <p:ph type="dt" sz="half" idx="14"/>
          </p:nvPr>
        </p:nvSpPr>
        <p:spPr/>
        <p:txBody>
          <a:bodyPr rtlCol="0"/>
          <a:lstStyle/>
          <a:p>
            <a:fld id="{50673BA9-A5D6-4DBE-A852-29A3A2354E92}" type="datetimeFigureOut">
              <a:rPr lang="el-GR" smtClean="0"/>
              <a:pPr/>
              <a:t>7/11/2019</a:t>
            </a:fld>
            <a:endParaRPr lang="el-GR"/>
          </a:p>
        </p:txBody>
      </p:sp>
      <p:sp>
        <p:nvSpPr>
          <p:cNvPr id="9" name="8 - Θέση αριθμού διαφάνειας"/>
          <p:cNvSpPr>
            <a:spLocks noGrp="1"/>
          </p:cNvSpPr>
          <p:nvPr>
            <p:ph type="sldNum" sz="quarter" idx="15"/>
          </p:nvPr>
        </p:nvSpPr>
        <p:spPr/>
        <p:txBody>
          <a:bodyPr rtlCol="0"/>
          <a:lstStyle/>
          <a:p>
            <a:fld id="{47CB3052-1C55-4048-99AD-FECD5A1078C9}" type="slidenum">
              <a:rPr lang="el-GR" smtClean="0"/>
              <a:pPr/>
              <a:t>‹#›</a:t>
            </a:fld>
            <a:endParaRPr lang="el-GR"/>
          </a:p>
        </p:txBody>
      </p:sp>
      <p:sp>
        <p:nvSpPr>
          <p:cNvPr id="10" name="9 - Θέση υποσέλιδου"/>
          <p:cNvSpPr>
            <a:spLocks noGrp="1"/>
          </p:cNvSpPr>
          <p:nvPr>
            <p:ph type="ftr" sz="quarter" idx="16"/>
          </p:nvPr>
        </p:nvSpPr>
        <p:spPr/>
        <p:txBody>
          <a:bodyPr rtlCol="0"/>
          <a:lstStyle/>
          <a:p>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Ref idx="1001">
        <a:schemeClr val="bg2"/>
      </p:bgRef>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2286000" y="2171700"/>
            <a:ext cx="6172200" cy="1540193"/>
          </a:xfrm>
        </p:spPr>
        <p:txBody>
          <a:bodyPr/>
          <a:lstStyle>
            <a:lvl1pPr algn="l">
              <a:buNone/>
              <a:defRPr sz="3000" b="1" cap="small" baseline="0"/>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2286000" y="3757613"/>
            <a:ext cx="6172200" cy="10287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Kλικ για επεξεργασία των στυλ του υποδείγματος</a:t>
            </a:r>
          </a:p>
        </p:txBody>
      </p:sp>
      <p:sp>
        <p:nvSpPr>
          <p:cNvPr id="4" name="3 - Θέση ημερομηνίας"/>
          <p:cNvSpPr>
            <a:spLocks noGrp="1"/>
          </p:cNvSpPr>
          <p:nvPr>
            <p:ph type="dt" sz="half" idx="10"/>
          </p:nvPr>
        </p:nvSpPr>
        <p:spPr bwMode="auto">
          <a:xfrm rot="5400000">
            <a:off x="8049006" y="830199"/>
            <a:ext cx="1714500" cy="381000"/>
          </a:xfrm>
        </p:spPr>
        <p:txBody>
          <a:bodyPr/>
          <a:lstStyle/>
          <a:p>
            <a:fld id="{50673BA9-A5D6-4DBE-A852-29A3A2354E92}" type="datetimeFigureOut">
              <a:rPr lang="el-GR" smtClean="0"/>
              <a:pPr/>
              <a:t>7/11/2019</a:t>
            </a:fld>
            <a:endParaRPr lang="el-GR"/>
          </a:p>
        </p:txBody>
      </p:sp>
      <p:sp>
        <p:nvSpPr>
          <p:cNvPr id="5" name="4 - Θέση υποσέλιδου"/>
          <p:cNvSpPr>
            <a:spLocks noGrp="1"/>
          </p:cNvSpPr>
          <p:nvPr>
            <p:ph type="ftr" sz="quarter" idx="11"/>
          </p:nvPr>
        </p:nvSpPr>
        <p:spPr bwMode="auto">
          <a:xfrm rot="5400000">
            <a:off x="7534656" y="3086100"/>
            <a:ext cx="2743200" cy="384048"/>
          </a:xfrm>
        </p:spPr>
        <p:txBody>
          <a:bodyPr/>
          <a:lstStyle/>
          <a:p>
            <a:endParaRPr lang="el-GR"/>
          </a:p>
        </p:txBody>
      </p:sp>
      <p:sp>
        <p:nvSpPr>
          <p:cNvPr id="9" name="8 - Ορθογώνιο"/>
          <p:cNvSpPr/>
          <p:nvPr/>
        </p:nvSpPr>
        <p:spPr bwMode="auto">
          <a:xfrm>
            <a:off x="381000" y="0"/>
            <a:ext cx="609600" cy="51435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 Ορθογώνιο"/>
          <p:cNvSpPr/>
          <p:nvPr/>
        </p:nvSpPr>
        <p:spPr bwMode="auto">
          <a:xfrm>
            <a:off x="276336" y="0"/>
            <a:ext cx="104664" cy="51435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 Ορθογώνιο"/>
          <p:cNvSpPr/>
          <p:nvPr/>
        </p:nvSpPr>
        <p:spPr bwMode="auto">
          <a:xfrm>
            <a:off x="990600" y="0"/>
            <a:ext cx="181872" cy="51435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 Ορθογώνιο"/>
          <p:cNvSpPr/>
          <p:nvPr/>
        </p:nvSpPr>
        <p:spPr bwMode="auto">
          <a:xfrm>
            <a:off x="1141320" y="0"/>
            <a:ext cx="230280" cy="51435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 Ευθεία γραμμή σύνδεσης"/>
          <p:cNvSpPr>
            <a:spLocks noChangeShapeType="1"/>
          </p:cNvSpPr>
          <p:nvPr/>
        </p:nvSpPr>
        <p:spPr bwMode="auto">
          <a:xfrm>
            <a:off x="106344" y="0"/>
            <a:ext cx="0" cy="51435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13 - Ευθεία γραμμή σύνδεσης"/>
          <p:cNvSpPr>
            <a:spLocks noChangeShapeType="1"/>
          </p:cNvSpPr>
          <p:nvPr/>
        </p:nvSpPr>
        <p:spPr bwMode="auto">
          <a:xfrm>
            <a:off x="914400" y="0"/>
            <a:ext cx="0" cy="51435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14 - Ευθεία γραμμή σύνδεσης"/>
          <p:cNvSpPr>
            <a:spLocks noChangeShapeType="1"/>
          </p:cNvSpPr>
          <p:nvPr/>
        </p:nvSpPr>
        <p:spPr bwMode="auto">
          <a:xfrm>
            <a:off x="854112" y="0"/>
            <a:ext cx="0" cy="51435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15 - Ευθεία γραμμή σύνδεσης"/>
          <p:cNvSpPr>
            <a:spLocks noChangeShapeType="1"/>
          </p:cNvSpPr>
          <p:nvPr/>
        </p:nvSpPr>
        <p:spPr bwMode="auto">
          <a:xfrm>
            <a:off x="1726640" y="0"/>
            <a:ext cx="0" cy="51435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16 - Ευθεία γραμμή σύνδεσης"/>
          <p:cNvSpPr>
            <a:spLocks noChangeShapeType="1"/>
          </p:cNvSpPr>
          <p:nvPr/>
        </p:nvSpPr>
        <p:spPr bwMode="auto">
          <a:xfrm>
            <a:off x="1066800" y="0"/>
            <a:ext cx="0" cy="51435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17 - Ορθογώνιο"/>
          <p:cNvSpPr/>
          <p:nvPr/>
        </p:nvSpPr>
        <p:spPr bwMode="auto">
          <a:xfrm>
            <a:off x="1219200" y="0"/>
            <a:ext cx="76200" cy="51435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18 - Έλλειψη"/>
          <p:cNvSpPr/>
          <p:nvPr/>
        </p:nvSpPr>
        <p:spPr bwMode="auto">
          <a:xfrm>
            <a:off x="609600" y="2571750"/>
            <a:ext cx="1295400" cy="97155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19 - Έλλειψη"/>
          <p:cNvSpPr/>
          <p:nvPr/>
        </p:nvSpPr>
        <p:spPr bwMode="auto">
          <a:xfrm>
            <a:off x="1324704" y="3650064"/>
            <a:ext cx="641424" cy="481068"/>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20 - Έλλειψη"/>
          <p:cNvSpPr/>
          <p:nvPr/>
        </p:nvSpPr>
        <p:spPr bwMode="auto">
          <a:xfrm>
            <a:off x="1091080" y="4125474"/>
            <a:ext cx="137160" cy="10287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21 - Έλλειψη"/>
          <p:cNvSpPr/>
          <p:nvPr/>
        </p:nvSpPr>
        <p:spPr bwMode="auto">
          <a:xfrm>
            <a:off x="1664208" y="4343400"/>
            <a:ext cx="274320" cy="20574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 Έλλειψη"/>
          <p:cNvSpPr/>
          <p:nvPr/>
        </p:nvSpPr>
        <p:spPr bwMode="auto">
          <a:xfrm>
            <a:off x="1879040" y="3359916"/>
            <a:ext cx="365760" cy="27432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25 - Ευθεία γραμμή σύνδεσης"/>
          <p:cNvSpPr>
            <a:spLocks noChangeShapeType="1"/>
          </p:cNvSpPr>
          <p:nvPr/>
        </p:nvSpPr>
        <p:spPr bwMode="auto">
          <a:xfrm>
            <a:off x="9097944" y="0"/>
            <a:ext cx="0" cy="51435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5 - Θέση αριθμού διαφάνειας"/>
          <p:cNvSpPr>
            <a:spLocks noGrp="1"/>
          </p:cNvSpPr>
          <p:nvPr>
            <p:ph type="sldNum" sz="quarter" idx="12"/>
          </p:nvPr>
        </p:nvSpPr>
        <p:spPr bwMode="auto">
          <a:xfrm>
            <a:off x="1340616" y="3696527"/>
            <a:ext cx="609600" cy="388143"/>
          </a:xfrm>
        </p:spPr>
        <p:txBody>
          <a:bodyPr/>
          <a:lstStyle/>
          <a:p>
            <a:fld id="{47CB3052-1C55-4048-99AD-FECD5A1078C9}" type="slidenum">
              <a:rPr lang="el-GR" smtClean="0"/>
              <a:pPr/>
              <a:t>‹#›</a:t>
            </a:fld>
            <a:endParaRPr lang="el-G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5" name="4 - Θέση ημερομηνίας"/>
          <p:cNvSpPr>
            <a:spLocks noGrp="1"/>
          </p:cNvSpPr>
          <p:nvPr>
            <p:ph type="dt" sz="half" idx="10"/>
          </p:nvPr>
        </p:nvSpPr>
        <p:spPr/>
        <p:txBody>
          <a:bodyPr/>
          <a:lstStyle/>
          <a:p>
            <a:fld id="{50673BA9-A5D6-4DBE-A852-29A3A2354E92}" type="datetimeFigureOut">
              <a:rPr lang="el-GR" smtClean="0"/>
              <a:pPr/>
              <a:t>7/11/2019</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47CB3052-1C55-4048-99AD-FECD5A1078C9}" type="slidenum">
              <a:rPr lang="el-GR" smtClean="0"/>
              <a:pPr/>
              <a:t>‹#›</a:t>
            </a:fld>
            <a:endParaRPr lang="el-GR"/>
          </a:p>
        </p:txBody>
      </p:sp>
      <p:sp>
        <p:nvSpPr>
          <p:cNvPr id="9" name="8 - Θέση περιεχομένου"/>
          <p:cNvSpPr>
            <a:spLocks noGrp="1"/>
          </p:cNvSpPr>
          <p:nvPr>
            <p:ph sz="quarter" idx="1"/>
          </p:nvPr>
        </p:nvSpPr>
        <p:spPr>
          <a:xfrm>
            <a:off x="457200" y="1200150"/>
            <a:ext cx="3657600" cy="342900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1" name="10 - Θέση περιεχομένου"/>
          <p:cNvSpPr>
            <a:spLocks noGrp="1"/>
          </p:cNvSpPr>
          <p:nvPr>
            <p:ph sz="quarter" idx="2"/>
          </p:nvPr>
        </p:nvSpPr>
        <p:spPr>
          <a:xfrm>
            <a:off x="4270248" y="1200150"/>
            <a:ext cx="3657600" cy="342900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04788"/>
            <a:ext cx="7543800" cy="857250"/>
          </a:xfrm>
        </p:spPr>
        <p:txBody>
          <a:bodyPr anchor="b"/>
          <a:lstStyle>
            <a:lvl1pPr>
              <a:defRPr/>
            </a:lvl1pPr>
          </a:lstStyle>
          <a:p>
            <a:r>
              <a:rPr kumimoji="0" lang="el-GR" smtClean="0"/>
              <a:t>Kλικ για επεξεργασία του τίτλου</a:t>
            </a:r>
            <a:endParaRPr kumimoji="0" lang="en-US"/>
          </a:p>
        </p:txBody>
      </p:sp>
      <p:sp>
        <p:nvSpPr>
          <p:cNvPr id="7" name="6 - Θέση ημερομηνίας"/>
          <p:cNvSpPr>
            <a:spLocks noGrp="1"/>
          </p:cNvSpPr>
          <p:nvPr>
            <p:ph type="dt" sz="half" idx="10"/>
          </p:nvPr>
        </p:nvSpPr>
        <p:spPr/>
        <p:txBody>
          <a:bodyPr/>
          <a:lstStyle/>
          <a:p>
            <a:fld id="{50673BA9-A5D6-4DBE-A852-29A3A2354E92}" type="datetimeFigureOut">
              <a:rPr lang="el-GR" smtClean="0"/>
              <a:pPr/>
              <a:t>7/11/2019</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47CB3052-1C55-4048-99AD-FECD5A1078C9}" type="slidenum">
              <a:rPr lang="el-GR" smtClean="0"/>
              <a:pPr/>
              <a:t>‹#›</a:t>
            </a:fld>
            <a:endParaRPr lang="el-GR"/>
          </a:p>
        </p:txBody>
      </p:sp>
      <p:sp>
        <p:nvSpPr>
          <p:cNvPr id="11" name="10 - Θέση περιεχομένου"/>
          <p:cNvSpPr>
            <a:spLocks noGrp="1"/>
          </p:cNvSpPr>
          <p:nvPr>
            <p:ph sz="quarter" idx="2"/>
          </p:nvPr>
        </p:nvSpPr>
        <p:spPr>
          <a:xfrm>
            <a:off x="457200" y="1771650"/>
            <a:ext cx="3657600" cy="291465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3" name="12 - Θέση περιεχομένου"/>
          <p:cNvSpPr>
            <a:spLocks noGrp="1"/>
          </p:cNvSpPr>
          <p:nvPr>
            <p:ph sz="quarter" idx="4"/>
          </p:nvPr>
        </p:nvSpPr>
        <p:spPr>
          <a:xfrm>
            <a:off x="4371975" y="1771650"/>
            <a:ext cx="3657600" cy="291465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2" name="11 - Θέση κειμένου"/>
          <p:cNvSpPr>
            <a:spLocks noGrp="1"/>
          </p:cNvSpPr>
          <p:nvPr>
            <p:ph type="body" sz="quarter" idx="1"/>
          </p:nvPr>
        </p:nvSpPr>
        <p:spPr>
          <a:xfrm>
            <a:off x="457200" y="1177290"/>
            <a:ext cx="3657600" cy="493776"/>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l-GR" smtClean="0"/>
              <a:t>Kλικ για επεξεργασία των στυλ του υποδείγματος</a:t>
            </a:r>
          </a:p>
        </p:txBody>
      </p:sp>
      <p:sp>
        <p:nvSpPr>
          <p:cNvPr id="14" name="13 - Θέση κειμένου"/>
          <p:cNvSpPr>
            <a:spLocks noGrp="1"/>
          </p:cNvSpPr>
          <p:nvPr>
            <p:ph type="body" sz="quarter" idx="3"/>
          </p:nvPr>
        </p:nvSpPr>
        <p:spPr>
          <a:xfrm>
            <a:off x="4343400" y="1177290"/>
            <a:ext cx="3657600" cy="493776"/>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l-GR" smtClean="0"/>
              <a:t>Kλικ για επεξεργασία των στυλ του υποδείγματος</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6" name="5 - Θέση ημερομηνίας"/>
          <p:cNvSpPr>
            <a:spLocks noGrp="1"/>
          </p:cNvSpPr>
          <p:nvPr>
            <p:ph type="dt" sz="half" idx="10"/>
          </p:nvPr>
        </p:nvSpPr>
        <p:spPr/>
        <p:txBody>
          <a:bodyPr rtlCol="0"/>
          <a:lstStyle/>
          <a:p>
            <a:fld id="{50673BA9-A5D6-4DBE-A852-29A3A2354E92}" type="datetimeFigureOut">
              <a:rPr lang="el-GR" smtClean="0"/>
              <a:pPr/>
              <a:t>7/11/2019</a:t>
            </a:fld>
            <a:endParaRPr lang="el-GR"/>
          </a:p>
        </p:txBody>
      </p:sp>
      <p:sp>
        <p:nvSpPr>
          <p:cNvPr id="7" name="6 - Θέση αριθμού διαφάνειας"/>
          <p:cNvSpPr>
            <a:spLocks noGrp="1"/>
          </p:cNvSpPr>
          <p:nvPr>
            <p:ph type="sldNum" sz="quarter" idx="11"/>
          </p:nvPr>
        </p:nvSpPr>
        <p:spPr/>
        <p:txBody>
          <a:bodyPr rtlCol="0"/>
          <a:lstStyle/>
          <a:p>
            <a:fld id="{47CB3052-1C55-4048-99AD-FECD5A1078C9}" type="slidenum">
              <a:rPr lang="el-GR" smtClean="0"/>
              <a:pPr/>
              <a:t>‹#›</a:t>
            </a:fld>
            <a:endParaRPr lang="el-GR"/>
          </a:p>
        </p:txBody>
      </p:sp>
      <p:sp>
        <p:nvSpPr>
          <p:cNvPr id="8" name="7 - Θέση υποσέλιδου"/>
          <p:cNvSpPr>
            <a:spLocks noGrp="1"/>
          </p:cNvSpPr>
          <p:nvPr>
            <p:ph type="ftr" sz="quarter" idx="12"/>
          </p:nvPr>
        </p:nvSpPr>
        <p:spPr/>
        <p:txBody>
          <a:bodyPr rtlCol="0"/>
          <a:lstStyle/>
          <a:p>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50673BA9-A5D6-4DBE-A852-29A3A2354E92}" type="datetimeFigureOut">
              <a:rPr lang="el-GR" smtClean="0"/>
              <a:pPr/>
              <a:t>7/11/2019</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47CB3052-1C55-4048-99AD-FECD5A1078C9}"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bg>
      <p:bgRef idx="1001">
        <a:schemeClr val="bg1"/>
      </p:bgRef>
    </p:bg>
    <p:spTree>
      <p:nvGrpSpPr>
        <p:cNvPr id="1" name=""/>
        <p:cNvGrpSpPr/>
        <p:nvPr/>
      </p:nvGrpSpPr>
      <p:grpSpPr>
        <a:xfrm>
          <a:off x="0" y="0"/>
          <a:ext cx="0" cy="0"/>
          <a:chOff x="0" y="0"/>
          <a:chExt cx="0" cy="0"/>
        </a:xfrm>
      </p:grpSpPr>
      <p:sp>
        <p:nvSpPr>
          <p:cNvPr id="10" name="9 - Ευθεία γραμμή σύνδεσης"/>
          <p:cNvSpPr>
            <a:spLocks noChangeShapeType="1"/>
          </p:cNvSpPr>
          <p:nvPr/>
        </p:nvSpPr>
        <p:spPr bwMode="auto">
          <a:xfrm>
            <a:off x="8763000" y="0"/>
            <a:ext cx="0" cy="51435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1 - Τίτλος"/>
          <p:cNvSpPr>
            <a:spLocks noGrp="1"/>
          </p:cNvSpPr>
          <p:nvPr>
            <p:ph type="title"/>
          </p:nvPr>
        </p:nvSpPr>
        <p:spPr>
          <a:xfrm rot="5400000">
            <a:off x="4160520" y="2343150"/>
            <a:ext cx="4732020" cy="457200"/>
          </a:xfrm>
        </p:spPr>
        <p:txBody>
          <a:bodyPr anchor="b"/>
          <a:lstStyle>
            <a:lvl1pPr algn="l">
              <a:buNone/>
              <a:defRPr sz="2000" b="1" cap="small" baseline="0"/>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2"/>
          </p:nvPr>
        </p:nvSpPr>
        <p:spPr>
          <a:xfrm>
            <a:off x="6812280" y="205740"/>
            <a:ext cx="1527048" cy="373761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l-GR" smtClean="0"/>
              <a:t>Kλικ για επεξεργασία των στυλ του υποδείγματος</a:t>
            </a:r>
          </a:p>
        </p:txBody>
      </p:sp>
      <p:sp>
        <p:nvSpPr>
          <p:cNvPr id="8" name="7 - Ευθεία γραμμή σύνδεσης"/>
          <p:cNvSpPr>
            <a:spLocks noChangeShapeType="1"/>
          </p:cNvSpPr>
          <p:nvPr/>
        </p:nvSpPr>
        <p:spPr bwMode="auto">
          <a:xfrm>
            <a:off x="6248400" y="0"/>
            <a:ext cx="0" cy="51435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8 - Ευθεία γραμμή σύνδεσης"/>
          <p:cNvSpPr>
            <a:spLocks noChangeShapeType="1"/>
          </p:cNvSpPr>
          <p:nvPr/>
        </p:nvSpPr>
        <p:spPr bwMode="auto">
          <a:xfrm>
            <a:off x="6192296" y="0"/>
            <a:ext cx="0" cy="51435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10 - Ευθεία γραμμή σύνδεσης"/>
          <p:cNvSpPr>
            <a:spLocks noChangeShapeType="1"/>
          </p:cNvSpPr>
          <p:nvPr/>
        </p:nvSpPr>
        <p:spPr bwMode="auto">
          <a:xfrm>
            <a:off x="8991600" y="0"/>
            <a:ext cx="0" cy="51435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 Ορθογώνιο"/>
          <p:cNvSpPr/>
          <p:nvPr/>
        </p:nvSpPr>
        <p:spPr bwMode="auto">
          <a:xfrm>
            <a:off x="8839200" y="0"/>
            <a:ext cx="304800" cy="51435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 Ευθεία γραμμή σύνδεσης"/>
          <p:cNvSpPr>
            <a:spLocks noChangeShapeType="1"/>
          </p:cNvSpPr>
          <p:nvPr/>
        </p:nvSpPr>
        <p:spPr bwMode="auto">
          <a:xfrm>
            <a:off x="8915400" y="0"/>
            <a:ext cx="0" cy="51435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13 - Έλλειψη"/>
          <p:cNvSpPr/>
          <p:nvPr/>
        </p:nvSpPr>
        <p:spPr>
          <a:xfrm>
            <a:off x="8156448" y="4286250"/>
            <a:ext cx="548640" cy="41148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17 - Θέση περιεχομένου"/>
          <p:cNvSpPr>
            <a:spLocks noGrp="1"/>
          </p:cNvSpPr>
          <p:nvPr>
            <p:ph sz="quarter" idx="1"/>
          </p:nvPr>
        </p:nvSpPr>
        <p:spPr>
          <a:xfrm>
            <a:off x="304800" y="205740"/>
            <a:ext cx="5638800" cy="4745736"/>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21" name="20 - Θέση ημερομηνίας"/>
          <p:cNvSpPr>
            <a:spLocks noGrp="1"/>
          </p:cNvSpPr>
          <p:nvPr>
            <p:ph type="dt" sz="half" idx="14"/>
          </p:nvPr>
        </p:nvSpPr>
        <p:spPr/>
        <p:txBody>
          <a:bodyPr rtlCol="0"/>
          <a:lstStyle/>
          <a:p>
            <a:fld id="{50673BA9-A5D6-4DBE-A852-29A3A2354E92}" type="datetimeFigureOut">
              <a:rPr lang="el-GR" smtClean="0"/>
              <a:pPr/>
              <a:t>7/11/2019</a:t>
            </a:fld>
            <a:endParaRPr lang="el-GR"/>
          </a:p>
        </p:txBody>
      </p:sp>
      <p:sp>
        <p:nvSpPr>
          <p:cNvPr id="22" name="21 - Θέση αριθμού διαφάνειας"/>
          <p:cNvSpPr>
            <a:spLocks noGrp="1"/>
          </p:cNvSpPr>
          <p:nvPr>
            <p:ph type="sldNum" sz="quarter" idx="15"/>
          </p:nvPr>
        </p:nvSpPr>
        <p:spPr/>
        <p:txBody>
          <a:bodyPr rtlCol="0"/>
          <a:lstStyle/>
          <a:p>
            <a:fld id="{47CB3052-1C55-4048-99AD-FECD5A1078C9}" type="slidenum">
              <a:rPr lang="el-GR" smtClean="0"/>
              <a:pPr/>
              <a:t>‹#›</a:t>
            </a:fld>
            <a:endParaRPr lang="el-GR"/>
          </a:p>
        </p:txBody>
      </p:sp>
      <p:sp>
        <p:nvSpPr>
          <p:cNvPr id="23" name="22 - Θέση υποσέλιδου"/>
          <p:cNvSpPr>
            <a:spLocks noGrp="1"/>
          </p:cNvSpPr>
          <p:nvPr>
            <p:ph type="ftr" sz="quarter" idx="16"/>
          </p:nvPr>
        </p:nvSpPr>
        <p:spPr/>
        <p:txBody>
          <a:bodyPr rtlCol="0"/>
          <a:lstStyle/>
          <a:p>
            <a:endParaRPr lang="el-G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9" name="8 - Ευθεία γραμμή σύνδεσης"/>
          <p:cNvSpPr>
            <a:spLocks noChangeShapeType="1"/>
          </p:cNvSpPr>
          <p:nvPr/>
        </p:nvSpPr>
        <p:spPr bwMode="auto">
          <a:xfrm>
            <a:off x="8763000" y="0"/>
            <a:ext cx="0" cy="51435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 Έλλειψη"/>
          <p:cNvSpPr/>
          <p:nvPr/>
        </p:nvSpPr>
        <p:spPr>
          <a:xfrm>
            <a:off x="8156448" y="4286250"/>
            <a:ext cx="548640" cy="41148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1 - Τίτλος"/>
          <p:cNvSpPr>
            <a:spLocks noGrp="1"/>
          </p:cNvSpPr>
          <p:nvPr>
            <p:ph type="title"/>
          </p:nvPr>
        </p:nvSpPr>
        <p:spPr>
          <a:xfrm rot="5400000">
            <a:off x="4138803" y="2343150"/>
            <a:ext cx="4732020" cy="457200"/>
          </a:xfrm>
        </p:spPr>
        <p:txBody>
          <a:bodyPr anchor="b"/>
          <a:lstStyle>
            <a:lvl1pPr algn="l">
              <a:buNone/>
              <a:defRPr sz="2000" b="1"/>
            </a:lvl1pPr>
          </a:lstStyle>
          <a:p>
            <a:r>
              <a:rPr kumimoji="0" lang="el-GR" smtClean="0"/>
              <a:t>Kλικ για επεξεργασία του τίτλου</a:t>
            </a:r>
            <a:endParaRPr kumimoji="0" lang="en-US"/>
          </a:p>
        </p:txBody>
      </p:sp>
      <p:sp>
        <p:nvSpPr>
          <p:cNvPr id="3" name="2 - Θέση εικόνας"/>
          <p:cNvSpPr>
            <a:spLocks noGrp="1"/>
          </p:cNvSpPr>
          <p:nvPr>
            <p:ph type="pic" idx="1"/>
          </p:nvPr>
        </p:nvSpPr>
        <p:spPr>
          <a:xfrm>
            <a:off x="0" y="0"/>
            <a:ext cx="6172200" cy="51435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l-GR" smtClean="0"/>
              <a:t>Κάντε κλικ στο εικονίδιο για να προσθέσετε μια εικόνα</a:t>
            </a:r>
            <a:endParaRPr kumimoji="0" lang="en-US" dirty="0"/>
          </a:p>
        </p:txBody>
      </p:sp>
      <p:sp>
        <p:nvSpPr>
          <p:cNvPr id="4" name="3 - Θέση κειμένου"/>
          <p:cNvSpPr>
            <a:spLocks noGrp="1"/>
          </p:cNvSpPr>
          <p:nvPr>
            <p:ph type="body" sz="half" idx="2"/>
          </p:nvPr>
        </p:nvSpPr>
        <p:spPr>
          <a:xfrm>
            <a:off x="6765798" y="198596"/>
            <a:ext cx="1524000" cy="3717036"/>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l-GR" smtClean="0"/>
              <a:t>Kλικ για επεξεργασία των στυλ του υποδείγματος</a:t>
            </a:r>
          </a:p>
        </p:txBody>
      </p:sp>
      <p:sp>
        <p:nvSpPr>
          <p:cNvPr id="10" name="9 - Ευθεία γραμμή σύνδεσης"/>
          <p:cNvSpPr>
            <a:spLocks noChangeShapeType="1"/>
          </p:cNvSpPr>
          <p:nvPr/>
        </p:nvSpPr>
        <p:spPr bwMode="auto">
          <a:xfrm>
            <a:off x="8991600" y="0"/>
            <a:ext cx="0" cy="51435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10 - Ορθογώνιο"/>
          <p:cNvSpPr/>
          <p:nvPr/>
        </p:nvSpPr>
        <p:spPr bwMode="auto">
          <a:xfrm>
            <a:off x="8839200" y="0"/>
            <a:ext cx="304800" cy="51435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 Ευθεία γραμμή σύνδεσης"/>
          <p:cNvSpPr>
            <a:spLocks noChangeShapeType="1"/>
          </p:cNvSpPr>
          <p:nvPr/>
        </p:nvSpPr>
        <p:spPr bwMode="auto">
          <a:xfrm>
            <a:off x="8915400" y="0"/>
            <a:ext cx="0" cy="51435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18 - Ευθεία γραμμή σύνδεσης"/>
          <p:cNvSpPr>
            <a:spLocks noChangeShapeType="1"/>
          </p:cNvSpPr>
          <p:nvPr/>
        </p:nvSpPr>
        <p:spPr bwMode="auto">
          <a:xfrm>
            <a:off x="6248400" y="0"/>
            <a:ext cx="0" cy="51435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19 - Ευθεία γραμμή σύνδεσης"/>
          <p:cNvSpPr>
            <a:spLocks noChangeShapeType="1"/>
          </p:cNvSpPr>
          <p:nvPr/>
        </p:nvSpPr>
        <p:spPr bwMode="auto">
          <a:xfrm>
            <a:off x="6192296" y="0"/>
            <a:ext cx="0" cy="51435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16 - Θέση ημερομηνίας"/>
          <p:cNvSpPr>
            <a:spLocks noGrp="1"/>
          </p:cNvSpPr>
          <p:nvPr>
            <p:ph type="dt" sz="half" idx="10"/>
          </p:nvPr>
        </p:nvSpPr>
        <p:spPr/>
        <p:txBody>
          <a:bodyPr rtlCol="0"/>
          <a:lstStyle/>
          <a:p>
            <a:fld id="{50673BA9-A5D6-4DBE-A852-29A3A2354E92}" type="datetimeFigureOut">
              <a:rPr lang="el-GR" smtClean="0"/>
              <a:pPr/>
              <a:t>7/11/2019</a:t>
            </a:fld>
            <a:endParaRPr lang="el-GR"/>
          </a:p>
        </p:txBody>
      </p:sp>
      <p:sp>
        <p:nvSpPr>
          <p:cNvPr id="18" name="17 - Θέση αριθμού διαφάνειας"/>
          <p:cNvSpPr>
            <a:spLocks noGrp="1"/>
          </p:cNvSpPr>
          <p:nvPr>
            <p:ph type="sldNum" sz="quarter" idx="11"/>
          </p:nvPr>
        </p:nvSpPr>
        <p:spPr/>
        <p:txBody>
          <a:bodyPr rtlCol="0"/>
          <a:lstStyle/>
          <a:p>
            <a:fld id="{47CB3052-1C55-4048-99AD-FECD5A1078C9}" type="slidenum">
              <a:rPr lang="el-GR" smtClean="0"/>
              <a:pPr/>
              <a:t>‹#›</a:t>
            </a:fld>
            <a:endParaRPr lang="el-GR"/>
          </a:p>
        </p:txBody>
      </p:sp>
      <p:sp>
        <p:nvSpPr>
          <p:cNvPr id="21" name="20 - Θέση υποσέλιδου"/>
          <p:cNvSpPr>
            <a:spLocks noGrp="1"/>
          </p:cNvSpPr>
          <p:nvPr>
            <p:ph type="ftr" sz="quarter" idx="12"/>
          </p:nvPr>
        </p:nvSpPr>
        <p:spPr/>
        <p:txBody>
          <a:bodyPr rtlCol="0"/>
          <a:lstStyle/>
          <a:p>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15 - Ευθεία γραμμή σύνδεσης"/>
          <p:cNvSpPr>
            <a:spLocks noChangeShapeType="1"/>
          </p:cNvSpPr>
          <p:nvPr/>
        </p:nvSpPr>
        <p:spPr bwMode="auto">
          <a:xfrm>
            <a:off x="8763000" y="0"/>
            <a:ext cx="0" cy="51435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21 - Θέση τίτλου"/>
          <p:cNvSpPr>
            <a:spLocks noGrp="1"/>
          </p:cNvSpPr>
          <p:nvPr>
            <p:ph type="title"/>
          </p:nvPr>
        </p:nvSpPr>
        <p:spPr>
          <a:xfrm>
            <a:off x="457200" y="205979"/>
            <a:ext cx="7467600" cy="857250"/>
          </a:xfrm>
          <a:prstGeom prst="rect">
            <a:avLst/>
          </a:prstGeom>
        </p:spPr>
        <p:txBody>
          <a:bodyPr vert="horz" anchor="b">
            <a:normAutofit/>
          </a:bodyPr>
          <a:lstStyle/>
          <a:p>
            <a:r>
              <a:rPr kumimoji="0" lang="el-GR" smtClean="0"/>
              <a:t>Kλικ για επεξεργασία του τίτλου</a:t>
            </a:r>
            <a:endParaRPr kumimoji="0" lang="en-US"/>
          </a:p>
        </p:txBody>
      </p:sp>
      <p:sp>
        <p:nvSpPr>
          <p:cNvPr id="13" name="12 - Θέση κειμένου"/>
          <p:cNvSpPr>
            <a:spLocks noGrp="1"/>
          </p:cNvSpPr>
          <p:nvPr>
            <p:ph type="body" idx="1"/>
          </p:nvPr>
        </p:nvSpPr>
        <p:spPr>
          <a:xfrm>
            <a:off x="457200" y="1200150"/>
            <a:ext cx="7467600" cy="3655314"/>
          </a:xfrm>
          <a:prstGeom prst="rect">
            <a:avLst/>
          </a:prstGeom>
        </p:spPr>
        <p:txBody>
          <a:bodyPr vert="horz">
            <a:normAutofit/>
          </a:bodyPr>
          <a:lstStyle/>
          <a:p>
            <a:pPr lvl="0" eaLnBrk="1" latinLnBrk="0" hangingPunct="1"/>
            <a:r>
              <a:rPr kumimoji="0" lang="el-GR" smtClean="0"/>
              <a:t>Kλικ για επεξεργασία των στυλ του υποδείγματος</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4" name="13 - Θέση ημερομηνίας"/>
          <p:cNvSpPr>
            <a:spLocks noGrp="1"/>
          </p:cNvSpPr>
          <p:nvPr>
            <p:ph type="dt" sz="half" idx="2"/>
          </p:nvPr>
        </p:nvSpPr>
        <p:spPr>
          <a:xfrm rot="5400000">
            <a:off x="7840980" y="763382"/>
            <a:ext cx="1508760" cy="384048"/>
          </a:xfrm>
          <a:prstGeom prst="rect">
            <a:avLst/>
          </a:prstGeom>
        </p:spPr>
        <p:txBody>
          <a:bodyPr vert="horz" anchor="ctr" anchorCtr="0"/>
          <a:lstStyle>
            <a:lvl1pPr algn="r" eaLnBrk="1" latinLnBrk="0" hangingPunct="1">
              <a:defRPr kumimoji="0" sz="1200">
                <a:solidFill>
                  <a:schemeClr val="tx2"/>
                </a:solidFill>
              </a:defRPr>
            </a:lvl1pPr>
          </a:lstStyle>
          <a:p>
            <a:fld id="{50673BA9-A5D6-4DBE-A852-29A3A2354E92}" type="datetimeFigureOut">
              <a:rPr lang="el-GR" smtClean="0"/>
              <a:pPr/>
              <a:t>7/11/2019</a:t>
            </a:fld>
            <a:endParaRPr lang="el-GR"/>
          </a:p>
        </p:txBody>
      </p:sp>
      <p:sp>
        <p:nvSpPr>
          <p:cNvPr id="3" name="2 - Θέση υποσέλιδου"/>
          <p:cNvSpPr>
            <a:spLocks noGrp="1"/>
          </p:cNvSpPr>
          <p:nvPr>
            <p:ph type="ftr" sz="quarter" idx="3"/>
          </p:nvPr>
        </p:nvSpPr>
        <p:spPr>
          <a:xfrm rot="5400000">
            <a:off x="7390236" y="2757210"/>
            <a:ext cx="2400300" cy="365760"/>
          </a:xfrm>
          <a:prstGeom prst="rect">
            <a:avLst/>
          </a:prstGeom>
        </p:spPr>
        <p:txBody>
          <a:bodyPr vert="horz" anchor="ctr" anchorCtr="0"/>
          <a:lstStyle>
            <a:lvl1pPr algn="l" eaLnBrk="1" latinLnBrk="0" hangingPunct="1">
              <a:defRPr kumimoji="0" sz="1200">
                <a:solidFill>
                  <a:schemeClr val="tx2"/>
                </a:solidFill>
              </a:defRPr>
            </a:lvl1pPr>
          </a:lstStyle>
          <a:p>
            <a:endParaRPr lang="el-GR"/>
          </a:p>
        </p:txBody>
      </p:sp>
      <p:sp>
        <p:nvSpPr>
          <p:cNvPr id="7" name="6 - Ευθεία γραμμή σύνδεσης"/>
          <p:cNvSpPr>
            <a:spLocks noChangeShapeType="1"/>
          </p:cNvSpPr>
          <p:nvPr/>
        </p:nvSpPr>
        <p:spPr bwMode="auto">
          <a:xfrm>
            <a:off x="76200" y="0"/>
            <a:ext cx="0" cy="51435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8 - Ευθεία γραμμή σύνδεσης"/>
          <p:cNvSpPr>
            <a:spLocks noChangeShapeType="1"/>
          </p:cNvSpPr>
          <p:nvPr/>
        </p:nvSpPr>
        <p:spPr bwMode="auto">
          <a:xfrm>
            <a:off x="8991600" y="0"/>
            <a:ext cx="0" cy="51435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9 - Ορθογώνιο"/>
          <p:cNvSpPr/>
          <p:nvPr/>
        </p:nvSpPr>
        <p:spPr bwMode="auto">
          <a:xfrm>
            <a:off x="8839200" y="0"/>
            <a:ext cx="304800" cy="51435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 Ευθεία γραμμή σύνδεσης"/>
          <p:cNvSpPr>
            <a:spLocks noChangeShapeType="1"/>
          </p:cNvSpPr>
          <p:nvPr/>
        </p:nvSpPr>
        <p:spPr bwMode="auto">
          <a:xfrm>
            <a:off x="8915400" y="0"/>
            <a:ext cx="0" cy="51435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 Έλλειψη"/>
          <p:cNvSpPr/>
          <p:nvPr/>
        </p:nvSpPr>
        <p:spPr>
          <a:xfrm>
            <a:off x="8156448" y="4286250"/>
            <a:ext cx="548640" cy="41148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 Θέση αριθμού διαφάνειας"/>
          <p:cNvSpPr>
            <a:spLocks noGrp="1"/>
          </p:cNvSpPr>
          <p:nvPr>
            <p:ph type="sldNum" sz="quarter" idx="4"/>
          </p:nvPr>
        </p:nvSpPr>
        <p:spPr>
          <a:xfrm>
            <a:off x="8129016" y="4300538"/>
            <a:ext cx="609600" cy="390906"/>
          </a:xfrm>
          <a:prstGeom prst="rect">
            <a:avLst/>
          </a:prstGeom>
        </p:spPr>
        <p:txBody>
          <a:bodyPr vert="horz" anchor="ctr"/>
          <a:lstStyle>
            <a:lvl1pPr algn="ctr" eaLnBrk="1" latinLnBrk="0" hangingPunct="1">
              <a:defRPr kumimoji="0" sz="1400" b="1">
                <a:solidFill>
                  <a:srgbClr val="FFFFFF"/>
                </a:solidFill>
              </a:defRPr>
            </a:lvl1pPr>
          </a:lstStyle>
          <a:p>
            <a:fld id="{47CB3052-1C55-4048-99AD-FECD5A1078C9}"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chamilo.datacenter.uoc.gr/metchamilo/courses/ANTWNIAKYPRIWTAKH/index.php?id_session=0"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slide" Target="slide34.xml"/><Relationship Id="rId4" Type="http://schemas.openxmlformats.org/officeDocument/2006/relationships/slide" Target="slide3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gif"/><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slide" Target="slide19.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2267744" y="1419622"/>
            <a:ext cx="6172200" cy="1872208"/>
          </a:xfrm>
        </p:spPr>
        <p:txBody>
          <a:bodyPr>
            <a:normAutofit fontScale="90000"/>
          </a:bodyPr>
          <a:lstStyle/>
          <a:p>
            <a:pPr algn="ctr">
              <a:spcAft>
                <a:spcPts val="0"/>
              </a:spcAft>
            </a:pPr>
            <a:r>
              <a:rPr lang="el-GR" sz="1600" dirty="0" smtClean="0">
                <a:latin typeface="Times New Roman" pitchFamily="18" charset="0"/>
                <a:ea typeface="Times New Roman"/>
                <a:cs typeface="Times New Roman" pitchFamily="18" charset="0"/>
              </a:rPr>
              <a:t/>
            </a:r>
            <a:br>
              <a:rPr lang="el-GR" sz="1600" dirty="0" smtClean="0">
                <a:latin typeface="Times New Roman" pitchFamily="18" charset="0"/>
                <a:ea typeface="Times New Roman"/>
                <a:cs typeface="Times New Roman" pitchFamily="18" charset="0"/>
              </a:rPr>
            </a:br>
            <a:r>
              <a:rPr lang="el-GR" sz="1600" dirty="0" smtClean="0">
                <a:latin typeface="Times New Roman" pitchFamily="18" charset="0"/>
                <a:ea typeface="Times New Roman"/>
                <a:cs typeface="Times New Roman" pitchFamily="18" charset="0"/>
              </a:rPr>
              <a:t/>
            </a:r>
            <a:br>
              <a:rPr lang="el-GR" sz="1600" dirty="0" smtClean="0">
                <a:latin typeface="Times New Roman" pitchFamily="18" charset="0"/>
                <a:ea typeface="Times New Roman"/>
                <a:cs typeface="Times New Roman" pitchFamily="18" charset="0"/>
              </a:rPr>
            </a:br>
            <a:r>
              <a:rPr lang="el-GR" sz="1600" dirty="0" smtClean="0">
                <a:latin typeface="Times New Roman" pitchFamily="18" charset="0"/>
                <a:ea typeface="Times New Roman"/>
                <a:cs typeface="Times New Roman" pitchFamily="18" charset="0"/>
              </a:rPr>
              <a:t/>
            </a:r>
            <a:br>
              <a:rPr lang="el-GR" sz="1600" dirty="0" smtClean="0">
                <a:latin typeface="Times New Roman" pitchFamily="18" charset="0"/>
                <a:ea typeface="Times New Roman"/>
                <a:cs typeface="Times New Roman" pitchFamily="18" charset="0"/>
              </a:rPr>
            </a:br>
            <a:r>
              <a:rPr lang="el-GR" sz="1600" dirty="0" smtClean="0">
                <a:latin typeface="Times New Roman" pitchFamily="18" charset="0"/>
                <a:ea typeface="Times New Roman"/>
                <a:cs typeface="Times New Roman" pitchFamily="18" charset="0"/>
              </a:rPr>
              <a:t/>
            </a:r>
            <a:br>
              <a:rPr lang="el-GR" sz="1600" dirty="0" smtClean="0">
                <a:latin typeface="Times New Roman" pitchFamily="18" charset="0"/>
                <a:ea typeface="Times New Roman"/>
                <a:cs typeface="Times New Roman" pitchFamily="18" charset="0"/>
              </a:rPr>
            </a:br>
            <a:r>
              <a:rPr lang="el-GR" sz="1600" dirty="0" smtClean="0">
                <a:latin typeface="Times New Roman" pitchFamily="18" charset="0"/>
                <a:ea typeface="Times New Roman"/>
                <a:cs typeface="Times New Roman" pitchFamily="18" charset="0"/>
              </a:rPr>
              <a:t/>
            </a:r>
            <a:br>
              <a:rPr lang="el-GR" sz="1600" dirty="0" smtClean="0">
                <a:latin typeface="Times New Roman" pitchFamily="18" charset="0"/>
                <a:ea typeface="Times New Roman"/>
                <a:cs typeface="Times New Roman" pitchFamily="18" charset="0"/>
              </a:rPr>
            </a:br>
            <a:r>
              <a:rPr lang="el-GR" sz="1600" dirty="0" smtClean="0">
                <a:latin typeface="Times New Roman" pitchFamily="18" charset="0"/>
                <a:ea typeface="Times New Roman"/>
                <a:cs typeface="Times New Roman" pitchFamily="18" charset="0"/>
              </a:rPr>
              <a:t/>
            </a:r>
            <a:br>
              <a:rPr lang="el-GR" sz="1600" dirty="0" smtClean="0">
                <a:latin typeface="Times New Roman" pitchFamily="18" charset="0"/>
                <a:ea typeface="Times New Roman"/>
                <a:cs typeface="Times New Roman" pitchFamily="18" charset="0"/>
              </a:rPr>
            </a:br>
            <a:r>
              <a:rPr lang="el-GR" sz="1600" dirty="0" smtClean="0">
                <a:latin typeface="Times New Roman" pitchFamily="18" charset="0"/>
                <a:ea typeface="Times New Roman"/>
                <a:cs typeface="Times New Roman" pitchFamily="18" charset="0"/>
              </a:rPr>
              <a:t/>
            </a:r>
            <a:br>
              <a:rPr lang="el-GR" sz="1600" dirty="0" smtClean="0">
                <a:latin typeface="Times New Roman" pitchFamily="18" charset="0"/>
                <a:ea typeface="Times New Roman"/>
                <a:cs typeface="Times New Roman" pitchFamily="18" charset="0"/>
              </a:rPr>
            </a:br>
            <a:r>
              <a:rPr lang="el-GR" sz="1600" dirty="0" smtClean="0">
                <a:latin typeface="Times New Roman" pitchFamily="18" charset="0"/>
                <a:ea typeface="Times New Roman"/>
                <a:cs typeface="Times New Roman" pitchFamily="18" charset="0"/>
              </a:rPr>
              <a:t/>
            </a:r>
            <a:br>
              <a:rPr lang="el-GR" sz="1600" dirty="0" smtClean="0">
                <a:latin typeface="Times New Roman" pitchFamily="18" charset="0"/>
                <a:ea typeface="Times New Roman"/>
                <a:cs typeface="Times New Roman" pitchFamily="18" charset="0"/>
              </a:rPr>
            </a:br>
            <a:r>
              <a:rPr lang="el-GR" sz="1600" dirty="0" smtClean="0">
                <a:latin typeface="Times New Roman" pitchFamily="18" charset="0"/>
                <a:ea typeface="Times New Roman"/>
                <a:cs typeface="Times New Roman" pitchFamily="18" charset="0"/>
              </a:rPr>
              <a:t/>
            </a:r>
            <a:br>
              <a:rPr lang="el-GR" sz="1600" dirty="0" smtClean="0">
                <a:latin typeface="Times New Roman" pitchFamily="18" charset="0"/>
                <a:ea typeface="Times New Roman"/>
                <a:cs typeface="Times New Roman" pitchFamily="18" charset="0"/>
              </a:rPr>
            </a:br>
            <a:r>
              <a:rPr lang="el-GR" sz="1600" dirty="0" smtClean="0">
                <a:latin typeface="Times New Roman" pitchFamily="18" charset="0"/>
                <a:ea typeface="Times New Roman"/>
                <a:cs typeface="Times New Roman" pitchFamily="18" charset="0"/>
              </a:rPr>
              <a:t/>
            </a:r>
            <a:br>
              <a:rPr lang="el-GR" sz="1600" dirty="0" smtClean="0">
                <a:latin typeface="Times New Roman" pitchFamily="18" charset="0"/>
                <a:ea typeface="Times New Roman"/>
                <a:cs typeface="Times New Roman" pitchFamily="18" charset="0"/>
              </a:rPr>
            </a:br>
            <a:r>
              <a:rPr lang="el-GR" sz="1600" dirty="0" smtClean="0">
                <a:latin typeface="Times New Roman" pitchFamily="18" charset="0"/>
                <a:ea typeface="Times New Roman"/>
                <a:cs typeface="Times New Roman" pitchFamily="18" charset="0"/>
              </a:rPr>
              <a:t/>
            </a:r>
            <a:br>
              <a:rPr lang="el-GR" sz="1600" dirty="0" smtClean="0">
                <a:latin typeface="Times New Roman" pitchFamily="18" charset="0"/>
                <a:ea typeface="Times New Roman"/>
                <a:cs typeface="Times New Roman" pitchFamily="18" charset="0"/>
              </a:rPr>
            </a:br>
            <a:r>
              <a:rPr lang="el-GR" sz="1600" dirty="0" smtClean="0">
                <a:latin typeface="Times New Roman" pitchFamily="18" charset="0"/>
                <a:ea typeface="Times New Roman"/>
                <a:cs typeface="Times New Roman" pitchFamily="18" charset="0"/>
              </a:rPr>
              <a:t/>
            </a:r>
            <a:br>
              <a:rPr lang="el-GR" sz="1600" dirty="0" smtClean="0">
                <a:latin typeface="Times New Roman" pitchFamily="18" charset="0"/>
                <a:ea typeface="Times New Roman"/>
                <a:cs typeface="Times New Roman" pitchFamily="18" charset="0"/>
              </a:rPr>
            </a:br>
            <a:r>
              <a:rPr lang="el-GR" sz="1600" dirty="0" smtClean="0">
                <a:latin typeface="Times New Roman" pitchFamily="18" charset="0"/>
                <a:ea typeface="Times New Roman"/>
                <a:cs typeface="Times New Roman" pitchFamily="18" charset="0"/>
              </a:rPr>
              <a:t/>
            </a:r>
            <a:br>
              <a:rPr lang="el-GR" sz="1600" dirty="0" smtClean="0">
                <a:latin typeface="Times New Roman" pitchFamily="18" charset="0"/>
                <a:ea typeface="Times New Roman"/>
                <a:cs typeface="Times New Roman" pitchFamily="18" charset="0"/>
              </a:rPr>
            </a:br>
            <a:r>
              <a:rPr lang="el-GR" sz="1600" dirty="0" smtClean="0">
                <a:latin typeface="Times New Roman" pitchFamily="18" charset="0"/>
                <a:ea typeface="Times New Roman"/>
                <a:cs typeface="Times New Roman" pitchFamily="18" charset="0"/>
              </a:rPr>
              <a:t/>
            </a:r>
            <a:br>
              <a:rPr lang="el-GR" sz="1600" dirty="0" smtClean="0">
                <a:latin typeface="Times New Roman" pitchFamily="18" charset="0"/>
                <a:ea typeface="Times New Roman"/>
                <a:cs typeface="Times New Roman" pitchFamily="18" charset="0"/>
              </a:rPr>
            </a:br>
            <a:r>
              <a:rPr lang="el-GR" sz="1600" dirty="0" smtClean="0">
                <a:latin typeface="Times New Roman" pitchFamily="18" charset="0"/>
                <a:ea typeface="Times New Roman"/>
                <a:cs typeface="Times New Roman" pitchFamily="18" charset="0"/>
              </a:rPr>
              <a:t/>
            </a:r>
            <a:br>
              <a:rPr lang="el-GR" sz="1600" dirty="0" smtClean="0">
                <a:latin typeface="Times New Roman" pitchFamily="18" charset="0"/>
                <a:ea typeface="Times New Roman"/>
                <a:cs typeface="Times New Roman" pitchFamily="18" charset="0"/>
              </a:rPr>
            </a:br>
            <a:r>
              <a:rPr lang="el-GR" sz="1600" dirty="0" smtClean="0">
                <a:latin typeface="Times New Roman" pitchFamily="18" charset="0"/>
                <a:ea typeface="Times New Roman"/>
                <a:cs typeface="Times New Roman" pitchFamily="18" charset="0"/>
              </a:rPr>
              <a:t/>
            </a:r>
            <a:br>
              <a:rPr lang="el-GR" sz="1600" dirty="0" smtClean="0">
                <a:latin typeface="Times New Roman" pitchFamily="18" charset="0"/>
                <a:ea typeface="Times New Roman"/>
                <a:cs typeface="Times New Roman" pitchFamily="18" charset="0"/>
              </a:rPr>
            </a:br>
            <a:r>
              <a:rPr lang="el-GR" sz="1600" dirty="0" smtClean="0">
                <a:latin typeface="Times New Roman" pitchFamily="18" charset="0"/>
                <a:ea typeface="Times New Roman"/>
                <a:cs typeface="Times New Roman" pitchFamily="18" charset="0"/>
              </a:rPr>
              <a:t/>
            </a:r>
            <a:br>
              <a:rPr lang="el-GR" sz="1600" dirty="0" smtClean="0">
                <a:latin typeface="Times New Roman" pitchFamily="18" charset="0"/>
                <a:ea typeface="Times New Roman"/>
                <a:cs typeface="Times New Roman" pitchFamily="18" charset="0"/>
              </a:rPr>
            </a:br>
            <a:r>
              <a:rPr lang="el-GR" sz="1800" dirty="0" smtClean="0">
                <a:latin typeface="Times New Roman" pitchFamily="18" charset="0"/>
                <a:ea typeface="Times New Roman"/>
                <a:cs typeface="Times New Roman" pitchFamily="18" charset="0"/>
              </a:rPr>
              <a:t>ΣΧΕΔΙΑΣΜΟΣ, ΥΛΟΠΟΙΗΣΗ, ΑΠΟΤΙΜΗΣΗ ΜΙΑΣ ΟΛΟΚΛΗΡΩΜΕΝΗΣ  ΠΑΡΕΜΒΑΣΗΣ ΣΥΜΠΛΗΡΩΜΑΤΙΚΗΣ ΣΧΟΛΙΚΗΣ ΕΞ ΑΠΟΣΤΑΣΕΩΣ ΕΚΠΑΙΔΕΥΣΗΣ ΜΕ ΤΗ ΧΡΗΣΗ ΤΩΝ ΤΠΕ ΣΤΟ ΜΑΘΗΜΑ ΤΗΣ ΝΕΟΕΛΛΗΝΙΚΗΣ ΛΟΓΟΤΕΧΝΙΑΣ ΣΤΗ ΔΕΥΤΕΡΟΒΑΘΜΙΑ  ΕΚΠΑΙΔΕΥΣΗ</a:t>
            </a:r>
            <a:r>
              <a:rPr lang="en-US" sz="1600" dirty="0" smtClean="0">
                <a:latin typeface="Times New Roman" pitchFamily="18" charset="0"/>
                <a:ea typeface="Times New Roman"/>
                <a:cs typeface="Times New Roman" pitchFamily="18" charset="0"/>
              </a:rPr>
              <a:t/>
            </a:r>
            <a:br>
              <a:rPr lang="en-US" sz="1600" dirty="0" smtClean="0">
                <a:latin typeface="Times New Roman" pitchFamily="18" charset="0"/>
                <a:ea typeface="Times New Roman"/>
                <a:cs typeface="Times New Roman" pitchFamily="18" charset="0"/>
              </a:rPr>
            </a:br>
            <a:r>
              <a:rPr lang="el-GR" sz="1600" dirty="0" smtClean="0">
                <a:latin typeface="Times New Roman" pitchFamily="18" charset="0"/>
                <a:ea typeface="Times New Roman"/>
                <a:cs typeface="Times New Roman" pitchFamily="18" charset="0"/>
              </a:rPr>
              <a:t/>
            </a:r>
            <a:br>
              <a:rPr lang="el-GR" sz="1600" dirty="0" smtClean="0">
                <a:latin typeface="Times New Roman" pitchFamily="18" charset="0"/>
                <a:ea typeface="Times New Roman"/>
                <a:cs typeface="Times New Roman" pitchFamily="18" charset="0"/>
              </a:rPr>
            </a:br>
            <a:r>
              <a:rPr lang="el-GR" sz="1600" dirty="0" err="1" smtClean="0">
                <a:latin typeface="Century Schoolbook" pitchFamily="18" charset="0"/>
                <a:ea typeface="Times New Roman"/>
                <a:cs typeface="Times New Roman" pitchFamily="18" charset="0"/>
              </a:rPr>
              <a:t>αντωνια</a:t>
            </a:r>
            <a:r>
              <a:rPr lang="el-GR" sz="1600" dirty="0" smtClean="0">
                <a:latin typeface="Century Schoolbook" pitchFamily="18" charset="0"/>
                <a:ea typeface="Times New Roman"/>
                <a:cs typeface="Times New Roman" pitchFamily="18" charset="0"/>
              </a:rPr>
              <a:t> </a:t>
            </a:r>
            <a:r>
              <a:rPr lang="el-GR" sz="1600" dirty="0" err="1" smtClean="0">
                <a:latin typeface="Century Schoolbook" pitchFamily="18" charset="0"/>
                <a:ea typeface="Times New Roman"/>
                <a:cs typeface="Times New Roman" pitchFamily="18" charset="0"/>
              </a:rPr>
              <a:t>Κυπριωτακη</a:t>
            </a:r>
            <a:r>
              <a:rPr lang="el-GR" sz="1600" dirty="0" smtClean="0">
                <a:latin typeface="Century Schoolbook" pitchFamily="18" charset="0"/>
                <a:ea typeface="Times New Roman"/>
                <a:cs typeface="Times New Roman" pitchFamily="18" charset="0"/>
              </a:rPr>
              <a:t> </a:t>
            </a:r>
            <a:r>
              <a:rPr lang="el-GR" sz="1600" dirty="0" err="1" smtClean="0">
                <a:latin typeface="Century Schoolbook" pitchFamily="18" charset="0"/>
                <a:ea typeface="Times New Roman"/>
                <a:cs typeface="Times New Roman" pitchFamily="18" charset="0"/>
              </a:rPr>
              <a:t>α.μ</a:t>
            </a:r>
            <a:r>
              <a:rPr lang="el-GR" sz="1600" dirty="0" smtClean="0">
                <a:latin typeface="Century Schoolbook" pitchFamily="18" charset="0"/>
                <a:ea typeface="Times New Roman"/>
                <a:cs typeface="Times New Roman" pitchFamily="18" charset="0"/>
              </a:rPr>
              <a:t>. 01059</a:t>
            </a:r>
            <a:r>
              <a:rPr lang="el-GR" sz="2400" dirty="0" smtClean="0">
                <a:latin typeface="Times New Roman" pitchFamily="18" charset="0"/>
                <a:ea typeface="Times New Roman"/>
                <a:cs typeface="Times New Roman" pitchFamily="18" charset="0"/>
              </a:rPr>
              <a:t/>
            </a:r>
            <a:br>
              <a:rPr lang="el-GR" sz="2400" dirty="0" smtClean="0">
                <a:latin typeface="Times New Roman" pitchFamily="18" charset="0"/>
                <a:ea typeface="Times New Roman"/>
                <a:cs typeface="Times New Roman" pitchFamily="18" charset="0"/>
              </a:rPr>
            </a:br>
            <a:endParaRPr lang="el-GR" dirty="0">
              <a:latin typeface="Times New Roman" pitchFamily="18" charset="0"/>
              <a:cs typeface="Times New Roman" pitchFamily="18" charset="0"/>
            </a:endParaRPr>
          </a:p>
        </p:txBody>
      </p:sp>
      <p:sp>
        <p:nvSpPr>
          <p:cNvPr id="3" name="2 - Υπότιτλος"/>
          <p:cNvSpPr>
            <a:spLocks noGrp="1"/>
          </p:cNvSpPr>
          <p:nvPr>
            <p:ph type="subTitle" idx="1"/>
          </p:nvPr>
        </p:nvSpPr>
        <p:spPr>
          <a:xfrm>
            <a:off x="3923928" y="3003798"/>
            <a:ext cx="2808312" cy="288032"/>
          </a:xfrm>
        </p:spPr>
        <p:txBody>
          <a:bodyPr>
            <a:normAutofit fontScale="85000" lnSpcReduction="20000"/>
          </a:bodyPr>
          <a:lstStyle/>
          <a:p>
            <a:r>
              <a:rPr lang="el-GR" dirty="0" smtClean="0"/>
              <a:t>Επιτροπή κρίσης ΔΕ</a:t>
            </a:r>
          </a:p>
          <a:p>
            <a:pPr fontAlgn="t"/>
            <a:endParaRPr lang="el-GR" b="0" dirty="0" smtClean="0"/>
          </a:p>
          <a:p>
            <a:endParaRPr lang="el-GR" dirty="0" smtClean="0"/>
          </a:p>
        </p:txBody>
      </p:sp>
      <p:sp>
        <p:nvSpPr>
          <p:cNvPr id="4" name="3 - TextBox"/>
          <p:cNvSpPr txBox="1"/>
          <p:nvPr/>
        </p:nvSpPr>
        <p:spPr>
          <a:xfrm>
            <a:off x="1475656" y="123479"/>
            <a:ext cx="7668344" cy="877163"/>
          </a:xfrm>
          <a:prstGeom prst="rect">
            <a:avLst/>
          </a:prstGeom>
          <a:noFill/>
        </p:spPr>
        <p:txBody>
          <a:bodyPr wrap="square" rtlCol="0">
            <a:spAutoFit/>
          </a:bodyPr>
          <a:lstStyle/>
          <a:p>
            <a:pPr algn="ctr"/>
            <a:r>
              <a:rPr lang="el-GR" dirty="0" smtClean="0"/>
              <a:t>Πρόγραμμα </a:t>
            </a:r>
            <a:r>
              <a:rPr lang="el-GR" dirty="0"/>
              <a:t>Μεταπτυχιακών Σπουδών: </a:t>
            </a:r>
          </a:p>
          <a:p>
            <a:pPr algn="ctr"/>
            <a:r>
              <a:rPr lang="el-GR" dirty="0"/>
              <a:t>«Επιστήμες της Αγωγής - Εξ Αποστάσεως Εκπαίδευση με την χρήση </a:t>
            </a:r>
          </a:p>
          <a:p>
            <a:pPr algn="ctr"/>
            <a:r>
              <a:rPr lang="el-GR" dirty="0"/>
              <a:t>των ΤΠΕ (</a:t>
            </a:r>
            <a:r>
              <a:rPr lang="en-US" dirty="0"/>
              <a:t>e-Learning)» </a:t>
            </a:r>
            <a:endParaRPr lang="el-GR" dirty="0"/>
          </a:p>
        </p:txBody>
      </p:sp>
      <p:graphicFrame>
        <p:nvGraphicFramePr>
          <p:cNvPr id="6" name="5 - Πίνακας"/>
          <p:cNvGraphicFramePr>
            <a:graphicFrameLocks noGrp="1"/>
          </p:cNvGraphicFramePr>
          <p:nvPr/>
        </p:nvGraphicFramePr>
        <p:xfrm>
          <a:off x="2555776" y="3435846"/>
          <a:ext cx="6000327" cy="1097280"/>
        </p:xfrm>
        <a:graphic>
          <a:graphicData uri="http://schemas.openxmlformats.org/drawingml/2006/table">
            <a:tbl>
              <a:tblPr firstRow="1" bandRow="1">
                <a:tableStyleId>{5C22544A-7EE6-4342-B048-85BDC9FD1C3A}</a:tableStyleId>
              </a:tblPr>
              <a:tblGrid>
                <a:gridCol w="2000109"/>
                <a:gridCol w="2000109"/>
                <a:gridCol w="2000109"/>
              </a:tblGrid>
              <a:tr h="864096">
                <a:tc>
                  <a:txBody>
                    <a:bodyPr/>
                    <a:lstStyle/>
                    <a:p>
                      <a:r>
                        <a:rPr lang="el-GR" dirty="0" smtClean="0"/>
                        <a:t>Α. Χατζηδάκη </a:t>
                      </a:r>
                      <a:r>
                        <a:rPr lang="el-GR" sz="1200" dirty="0" smtClean="0">
                          <a:latin typeface="Times New Roman" pitchFamily="18" charset="0"/>
                          <a:cs typeface="Times New Roman" pitchFamily="18" charset="0"/>
                        </a:rPr>
                        <a:t>Καθηγήτρια</a:t>
                      </a:r>
                      <a:r>
                        <a:rPr lang="el-GR" sz="1200" baseline="0" dirty="0" smtClean="0">
                          <a:latin typeface="Times New Roman" pitchFamily="18" charset="0"/>
                          <a:cs typeface="Times New Roman" pitchFamily="18" charset="0"/>
                        </a:rPr>
                        <a:t> ΠΤΔΕ Πανεπιστήμιο Κρήτης</a:t>
                      </a:r>
                      <a:endParaRPr lang="el-GR" sz="1200" dirty="0" smtClean="0">
                        <a:latin typeface="Times New Roman" pitchFamily="18" charset="0"/>
                        <a:cs typeface="Times New Roman" pitchFamily="18" charset="0"/>
                      </a:endParaRPr>
                    </a:p>
                    <a:p>
                      <a:r>
                        <a:rPr lang="el-GR" sz="1200" dirty="0" smtClean="0">
                          <a:latin typeface="Times New Roman" pitchFamily="18" charset="0"/>
                          <a:cs typeface="Times New Roman" pitchFamily="18" charset="0"/>
                        </a:rPr>
                        <a:t>Διευθύντρια</a:t>
                      </a:r>
                      <a:r>
                        <a:rPr lang="el-GR" sz="1200" baseline="0" dirty="0" smtClean="0">
                          <a:latin typeface="Times New Roman" pitchFamily="18" charset="0"/>
                          <a:cs typeface="Times New Roman" pitchFamily="18" charset="0"/>
                        </a:rPr>
                        <a:t> </a:t>
                      </a:r>
                      <a:r>
                        <a:rPr lang="el-GR" sz="1200" dirty="0" smtClean="0">
                          <a:latin typeface="Times New Roman" pitchFamily="18" charset="0"/>
                          <a:cs typeface="Times New Roman" pitchFamily="18" charset="0"/>
                        </a:rPr>
                        <a:t> Ε.ΔΙΑ.Μ.ΜΕ</a:t>
                      </a:r>
                      <a:endParaRPr lang="el-GR" sz="1200" dirty="0">
                        <a:latin typeface="Times New Roman" pitchFamily="18" charset="0"/>
                        <a:cs typeface="Times New Roman" pitchFamily="18" charset="0"/>
                      </a:endParaRPr>
                    </a:p>
                  </a:txBody>
                  <a:tcPr>
                    <a:solidFill>
                      <a:schemeClr val="tx2">
                        <a:lumMod val="20000"/>
                        <a:lumOff val="80000"/>
                      </a:schemeClr>
                    </a:solidFill>
                  </a:tcPr>
                </a:tc>
                <a:tc>
                  <a:txBody>
                    <a:bodyPr/>
                    <a:lstStyle/>
                    <a:p>
                      <a:r>
                        <a:rPr lang="el-GR" dirty="0" smtClean="0"/>
                        <a:t>Λ. Καρβούνης</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dirty="0" smtClean="0">
                          <a:latin typeface="Times New Roman" pitchFamily="18" charset="0"/>
                          <a:cs typeface="Times New Roman" pitchFamily="18" charset="0"/>
                        </a:rPr>
                        <a:t>Διδάκτωρ </a:t>
                      </a:r>
                      <a:r>
                        <a:rPr lang="el-GR" sz="1200" baseline="0" dirty="0" smtClean="0">
                          <a:latin typeface="Times New Roman" pitchFamily="18" charset="0"/>
                          <a:cs typeface="Times New Roman" pitchFamily="18" charset="0"/>
                        </a:rPr>
                        <a:t> ΠΤΔΕ Πανεπιστήμιο Κρήτης </a:t>
                      </a:r>
                      <a:r>
                        <a:rPr lang="el-GR" sz="1200" dirty="0" smtClean="0">
                          <a:latin typeface="Times New Roman" pitchFamily="18" charset="0"/>
                          <a:cs typeface="Times New Roman" pitchFamily="18" charset="0"/>
                        </a:rPr>
                        <a:t>Διευθυντής  ΔΣ  </a:t>
                      </a:r>
                      <a:r>
                        <a:rPr lang="el-GR" sz="1200" baseline="0" dirty="0" err="1" smtClean="0">
                          <a:latin typeface="Times New Roman" pitchFamily="18" charset="0"/>
                          <a:cs typeface="Times New Roman" pitchFamily="18" charset="0"/>
                        </a:rPr>
                        <a:t>Άδελε</a:t>
                      </a:r>
                      <a:endParaRPr lang="el-GR" sz="1200" dirty="0" smtClean="0">
                        <a:latin typeface="Times New Roman" pitchFamily="18" charset="0"/>
                        <a:cs typeface="Times New Roman" pitchFamily="18" charset="0"/>
                      </a:endParaRPr>
                    </a:p>
                    <a:p>
                      <a:endParaRPr lang="el-GR" sz="1200" dirty="0">
                        <a:latin typeface="Times New Roman" pitchFamily="18" charset="0"/>
                        <a:cs typeface="Times New Roman" pitchFamily="18" charset="0"/>
                      </a:endParaRPr>
                    </a:p>
                  </a:txBody>
                  <a:tcPr>
                    <a:solidFill>
                      <a:schemeClr val="tx2">
                        <a:lumMod val="20000"/>
                        <a:lumOff val="80000"/>
                      </a:schemeClr>
                    </a:solidFill>
                  </a:tcPr>
                </a:tc>
                <a:tc>
                  <a:txBody>
                    <a:bodyPr/>
                    <a:lstStyle/>
                    <a:p>
                      <a:r>
                        <a:rPr lang="el-GR" dirty="0" smtClean="0"/>
                        <a:t>Σ. </a:t>
                      </a:r>
                      <a:r>
                        <a:rPr lang="el-GR" dirty="0" err="1" smtClean="0"/>
                        <a:t>Κιουλάνης</a:t>
                      </a:r>
                      <a:endParaRPr lang="el-GR" dirty="0" smtClean="0"/>
                    </a:p>
                    <a:p>
                      <a:r>
                        <a:rPr lang="el-GR" sz="1200" dirty="0" smtClean="0">
                          <a:latin typeface="Times New Roman" pitchFamily="18" charset="0"/>
                          <a:cs typeface="Times New Roman" pitchFamily="18" charset="0"/>
                        </a:rPr>
                        <a:t>Διδάκτωρ ΑΠΘ</a:t>
                      </a:r>
                    </a:p>
                    <a:p>
                      <a:r>
                        <a:rPr lang="el-GR" sz="1200" dirty="0" smtClean="0">
                          <a:latin typeface="Times New Roman" pitchFamily="18" charset="0"/>
                          <a:cs typeface="Times New Roman" pitchFamily="18" charset="0"/>
                        </a:rPr>
                        <a:t>Διευθυντής ΔΔΕ Δράμας</a:t>
                      </a:r>
                      <a:endParaRPr lang="el-GR" sz="1200" dirty="0">
                        <a:latin typeface="Times New Roman" pitchFamily="18" charset="0"/>
                        <a:cs typeface="Times New Roman" pitchFamily="18" charset="0"/>
                      </a:endParaRPr>
                    </a:p>
                  </a:txBody>
                  <a:tcPr>
                    <a:solidFill>
                      <a:schemeClr val="tx2">
                        <a:lumMod val="20000"/>
                        <a:lumOff val="80000"/>
                      </a:schemeClr>
                    </a:solidFill>
                  </a:tcPr>
                </a:tc>
              </a:tr>
            </a:tbl>
          </a:graphicData>
        </a:graphic>
      </p:graphicFrame>
      <p:graphicFrame>
        <p:nvGraphicFramePr>
          <p:cNvPr id="7" name="6 - Πίνακας"/>
          <p:cNvGraphicFramePr>
            <a:graphicFrameLocks noGrp="1"/>
          </p:cNvGraphicFramePr>
          <p:nvPr/>
        </p:nvGraphicFramePr>
        <p:xfrm>
          <a:off x="4283968" y="4587974"/>
          <a:ext cx="1812032" cy="370840"/>
        </p:xfrm>
        <a:graphic>
          <a:graphicData uri="http://schemas.openxmlformats.org/drawingml/2006/table">
            <a:tbl>
              <a:tblPr firstRow="1" bandRow="1">
                <a:tableStyleId>{5C22544A-7EE6-4342-B048-85BDC9FD1C3A}</a:tableStyleId>
              </a:tblPr>
              <a:tblGrid>
                <a:gridCol w="1812032"/>
              </a:tblGrid>
              <a:tr h="370840">
                <a:tc>
                  <a:txBody>
                    <a:bodyPr/>
                    <a:lstStyle/>
                    <a:p>
                      <a:pPr algn="ctr"/>
                      <a:r>
                        <a:rPr lang="el-GR" dirty="0" smtClean="0"/>
                        <a:t>Ρέθυμνο</a:t>
                      </a:r>
                      <a:r>
                        <a:rPr lang="el-GR" baseline="0" dirty="0" smtClean="0"/>
                        <a:t> 2019</a:t>
                      </a:r>
                      <a:endParaRPr lang="el-GR" dirty="0"/>
                    </a:p>
                  </a:txBody>
                  <a:tcPr/>
                </a:tc>
              </a:tr>
            </a:tbl>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Click\Desktop\Κα Αντωνία.png"/>
          <p:cNvPicPr>
            <a:picLocks noChangeAspect="1" noChangeArrowheads="1"/>
          </p:cNvPicPr>
          <p:nvPr/>
        </p:nvPicPr>
        <p:blipFill>
          <a:blip r:embed="rId2" cstate="print"/>
          <a:srcRect/>
          <a:stretch>
            <a:fillRect/>
          </a:stretch>
        </p:blipFill>
        <p:spPr bwMode="auto">
          <a:xfrm>
            <a:off x="7596336" y="2355726"/>
            <a:ext cx="1187624" cy="2355726"/>
          </a:xfrm>
          <a:prstGeom prst="rect">
            <a:avLst/>
          </a:prstGeom>
          <a:noFill/>
        </p:spPr>
      </p:pic>
      <p:sp>
        <p:nvSpPr>
          <p:cNvPr id="4" name="3 - TextBox"/>
          <p:cNvSpPr txBox="1"/>
          <p:nvPr/>
        </p:nvSpPr>
        <p:spPr>
          <a:xfrm>
            <a:off x="611560" y="339503"/>
            <a:ext cx="2304256" cy="830997"/>
          </a:xfrm>
          <a:prstGeom prst="rect">
            <a:avLst/>
          </a:prstGeom>
          <a:noFill/>
        </p:spPr>
        <p:txBody>
          <a:bodyPr wrap="square" rtlCol="0">
            <a:spAutoFit/>
          </a:bodyPr>
          <a:lstStyle/>
          <a:p>
            <a:r>
              <a:rPr lang="el-GR" sz="2400" dirty="0" smtClean="0">
                <a:solidFill>
                  <a:srgbClr val="FF0000"/>
                </a:solidFill>
              </a:rPr>
              <a:t>Οι ΤΠΕ</a:t>
            </a:r>
          </a:p>
          <a:p>
            <a:endParaRPr lang="el-GR" sz="2400" dirty="0">
              <a:solidFill>
                <a:srgbClr val="FF0000"/>
              </a:solidFill>
            </a:endParaRPr>
          </a:p>
        </p:txBody>
      </p:sp>
      <p:sp>
        <p:nvSpPr>
          <p:cNvPr id="5" name="4 - Ορθογώνιο"/>
          <p:cNvSpPr/>
          <p:nvPr/>
        </p:nvSpPr>
        <p:spPr>
          <a:xfrm>
            <a:off x="323528" y="2787774"/>
            <a:ext cx="8208912" cy="2616101"/>
          </a:xfrm>
          <a:prstGeom prst="rect">
            <a:avLst/>
          </a:prstGeom>
        </p:spPr>
        <p:txBody>
          <a:bodyPr wrap="square">
            <a:spAutoFit/>
          </a:bodyPr>
          <a:lstStyle/>
          <a:p>
            <a:pPr lvl="0"/>
            <a:r>
              <a:rPr lang="el-GR" sz="1600" dirty="0" smtClean="0">
                <a:ea typeface="Times New Roman" pitchFamily="18" charset="0"/>
                <a:cs typeface="Times New Roman" pitchFamily="18" charset="0"/>
              </a:rPr>
              <a:t>Οι ΤΠΕ μπορούν να αποκτήσουν μια εξέχουσα θέση ανάμεσα στα υποστηρικτικά εργαλεία του εκπαιδευτικού έργου, </a:t>
            </a:r>
            <a:r>
              <a:rPr lang="el-GR" sz="1600" b="1" dirty="0" smtClean="0">
                <a:ea typeface="Times New Roman" pitchFamily="18" charset="0"/>
                <a:cs typeface="Times New Roman" pitchFamily="18" charset="0"/>
              </a:rPr>
              <a:t>ιδιαίτερα της διαφοροποιημένης  διδασκαλίας</a:t>
            </a:r>
            <a:r>
              <a:rPr lang="el-GR" sz="1600" dirty="0" smtClean="0">
                <a:ea typeface="Times New Roman" pitchFamily="18" charset="0"/>
                <a:cs typeface="Times New Roman" pitchFamily="18" charset="0"/>
              </a:rPr>
              <a:t>, γιατί:</a:t>
            </a:r>
          </a:p>
          <a:p>
            <a:pPr lvl="0">
              <a:buFont typeface="Wingdings" pitchFamily="2" charset="2"/>
              <a:buChar char="ü"/>
            </a:pPr>
            <a:r>
              <a:rPr lang="el-GR" sz="1600" dirty="0" smtClean="0"/>
              <a:t> Ωθούν στην ενεργητική μάθηση και την αυτόνομη συμπεριφορά.</a:t>
            </a:r>
          </a:p>
          <a:p>
            <a:pPr lvl="0">
              <a:buFont typeface="Wingdings" pitchFamily="2" charset="2"/>
              <a:buChar char="ü"/>
            </a:pPr>
            <a:r>
              <a:rPr lang="el-GR" sz="1600" dirty="0" smtClean="0"/>
              <a:t> Προσαρμόζονται στο ρυθμό μάθησης και στις ιδιαιτερότητες των μαθητών.</a:t>
            </a:r>
          </a:p>
          <a:p>
            <a:pPr lvl="0">
              <a:buFont typeface="Wingdings" pitchFamily="2" charset="2"/>
              <a:buChar char="ü"/>
            </a:pPr>
            <a:r>
              <a:rPr lang="el-GR" sz="1600" dirty="0" smtClean="0"/>
              <a:t> Προωθούν τη διερευνητική/αποκαλυπτική προσέγγιση της γνώσης.</a:t>
            </a:r>
          </a:p>
          <a:p>
            <a:pPr lvl="0">
              <a:buFont typeface="Wingdings" pitchFamily="2" charset="2"/>
              <a:buChar char="ü"/>
            </a:pPr>
            <a:r>
              <a:rPr lang="el-GR" sz="1600" dirty="0" smtClean="0"/>
              <a:t> Στοχεύουν στη συνεργασία.</a:t>
            </a:r>
          </a:p>
          <a:p>
            <a:pPr lvl="0"/>
            <a:r>
              <a:rPr lang="el-GR" sz="1600" dirty="0" smtClean="0"/>
              <a:t> (</a:t>
            </a:r>
            <a:r>
              <a:rPr lang="el-GR" sz="1600" dirty="0" smtClean="0">
                <a:ea typeface="Times New Roman" pitchFamily="18" charset="0"/>
                <a:cs typeface="Times New Roman" pitchFamily="18" charset="0"/>
              </a:rPr>
              <a:t>Σπαντιδάκης και Βασαρμίδου, 2014)</a:t>
            </a:r>
          </a:p>
          <a:p>
            <a:pPr lvl="0"/>
            <a:r>
              <a:rPr lang="el-GR" sz="1800" dirty="0" smtClean="0"/>
              <a:t> </a:t>
            </a:r>
          </a:p>
          <a:p>
            <a:pPr lvl="0" algn="just" defTabSz="914400" fontAlgn="base">
              <a:spcBef>
                <a:spcPct val="0"/>
              </a:spcBef>
              <a:spcAft>
                <a:spcPct val="0"/>
              </a:spcAft>
            </a:pPr>
            <a:endParaRPr lang="el-GR" sz="1800" dirty="0" smtClean="0">
              <a:cs typeface="Arial" pitchFamily="34" charset="0"/>
            </a:endParaRPr>
          </a:p>
        </p:txBody>
      </p:sp>
      <p:sp>
        <p:nvSpPr>
          <p:cNvPr id="6" name="5 - Ορθογώνιο"/>
          <p:cNvSpPr/>
          <p:nvPr/>
        </p:nvSpPr>
        <p:spPr>
          <a:xfrm rot="10800000" flipV="1">
            <a:off x="323528" y="771550"/>
            <a:ext cx="7920880" cy="1923604"/>
          </a:xfrm>
          <a:prstGeom prst="rect">
            <a:avLst/>
          </a:prstGeom>
        </p:spPr>
        <p:txBody>
          <a:bodyPr wrap="square">
            <a:spAutoFit/>
          </a:bodyPr>
          <a:lstStyle/>
          <a:p>
            <a:pPr algn="just"/>
            <a:r>
              <a:rPr lang="el-GR" dirty="0" smtClean="0"/>
              <a:t>Με δεδομένο ότι η Λογοτεχνία έχει ως γενικό σκοπό την ένταξη των μαθητών στο σύγχρονο πολιτισμό και </a:t>
            </a:r>
            <a:r>
              <a:rPr lang="el-GR" dirty="0" err="1" smtClean="0"/>
              <a:t>μαλιστα</a:t>
            </a:r>
            <a:r>
              <a:rPr lang="el-GR" dirty="0" smtClean="0"/>
              <a:t> με κριτική και δημιουργική ματιά, τότε </a:t>
            </a:r>
            <a:r>
              <a:rPr lang="el-GR" i="1" dirty="0" smtClean="0"/>
              <a:t>οι ΤΠΕ «δεν είναι απλώς ένα εργαλείο μάθησης αλλά ο δίαυλος για την ενδυνάμωση των πολιτισμικών αποσκευών και του ορίζοντα προσδοκιών τους,  την ανάπτυξη των τρόπων επικοινωνίας μεταξύ τους, τη διαπραγμάτευση του νοήματος των κειμένων μέχρι την </a:t>
            </a:r>
            <a:r>
              <a:rPr lang="el-GR" i="1" dirty="0" err="1" smtClean="0"/>
              <a:t>πολυμεσική</a:t>
            </a:r>
            <a:r>
              <a:rPr lang="el-GR" i="1" dirty="0" smtClean="0"/>
              <a:t> παρουσίαση των ερμηνειών τους και την παραγωγή δικών τους </a:t>
            </a:r>
            <a:r>
              <a:rPr lang="el-GR" i="1" dirty="0" err="1" smtClean="0"/>
              <a:t>πολυτροπικών</a:t>
            </a:r>
            <a:r>
              <a:rPr lang="el-GR" i="1" dirty="0" smtClean="0"/>
              <a:t> κειμένων» </a:t>
            </a:r>
            <a:r>
              <a:rPr lang="el-GR" dirty="0" smtClean="0"/>
              <a:t>(ΦΕΚ 1562, 2011)</a:t>
            </a:r>
            <a:r>
              <a:rPr lang="el-GR" i="1" dirty="0" smtClean="0"/>
              <a:t>.</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Click\Desktop\Κα Αντωνία.png"/>
          <p:cNvPicPr>
            <a:picLocks noChangeAspect="1" noChangeArrowheads="1"/>
          </p:cNvPicPr>
          <p:nvPr/>
        </p:nvPicPr>
        <p:blipFill>
          <a:blip r:embed="rId2" cstate="print"/>
          <a:srcRect/>
          <a:stretch>
            <a:fillRect/>
          </a:stretch>
        </p:blipFill>
        <p:spPr bwMode="auto">
          <a:xfrm>
            <a:off x="8028384" y="195486"/>
            <a:ext cx="683568" cy="1355900"/>
          </a:xfrm>
          <a:prstGeom prst="rect">
            <a:avLst/>
          </a:prstGeom>
          <a:noFill/>
        </p:spPr>
      </p:pic>
      <p:sp>
        <p:nvSpPr>
          <p:cNvPr id="48129" name="Rectangle 1"/>
          <p:cNvSpPr>
            <a:spLocks noChangeArrowheads="1"/>
          </p:cNvSpPr>
          <p:nvPr/>
        </p:nvSpPr>
        <p:spPr bwMode="auto">
          <a:xfrm>
            <a:off x="323528" y="358513"/>
            <a:ext cx="7920880"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l-GR" sz="2800" b="1" dirty="0" smtClean="0">
                <a:ea typeface="Times New Roman" pitchFamily="18" charset="0"/>
                <a:cs typeface="Times New Roman" pitchFamily="18" charset="0"/>
              </a:rPr>
              <a:t>Ο</a:t>
            </a:r>
            <a:r>
              <a:rPr kumimoji="0" lang="el-GR" sz="2800" b="1" i="0" u="none" strike="noStrike" cap="none" normalizeH="0" baseline="0" dirty="0" smtClean="0">
                <a:ln>
                  <a:noFill/>
                </a:ln>
                <a:solidFill>
                  <a:schemeClr val="tx1"/>
                </a:solidFill>
                <a:effectLst/>
                <a:ea typeface="Times New Roman" pitchFamily="18" charset="0"/>
                <a:cs typeface="Times New Roman" pitchFamily="18" charset="0"/>
              </a:rPr>
              <a:t>ι αναγνωστικές  θεωρίες</a:t>
            </a:r>
            <a:r>
              <a:rPr kumimoji="0" lang="el-GR" sz="2800" b="1" i="0" u="none" strike="noStrike" cap="none" normalizeH="0" dirty="0" smtClean="0">
                <a:ln>
                  <a:noFill/>
                </a:ln>
                <a:solidFill>
                  <a:schemeClr val="tx1"/>
                </a:solidFill>
                <a:effectLst/>
                <a:ea typeface="Times New Roman" pitchFamily="18" charset="0"/>
                <a:cs typeface="Times New Roman" pitchFamily="18" charset="0"/>
              </a:rPr>
              <a:t>  της Λογοτεχνίας </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l-GR" sz="1600" b="1" i="0" u="none" strike="noStrike" cap="none" normalizeH="0" baseline="0" dirty="0" smtClean="0">
                <a:ln>
                  <a:noFill/>
                </a:ln>
                <a:solidFill>
                  <a:schemeClr val="tx1"/>
                </a:solidFill>
                <a:effectLst/>
                <a:ea typeface="Calibri" pitchFamily="34" charset="0"/>
                <a:cs typeface="Times New Roman" pitchFamily="18" charset="0"/>
              </a:rPr>
              <a:t>Η Αισθητική της Πρόσληψης του </a:t>
            </a:r>
            <a:r>
              <a:rPr kumimoji="0" lang="el-GR" sz="1600" b="1" i="0" u="none" strike="noStrike" cap="none" normalizeH="0" baseline="0" dirty="0" err="1" smtClean="0">
                <a:ln>
                  <a:noFill/>
                </a:ln>
                <a:solidFill>
                  <a:schemeClr val="tx1"/>
                </a:solidFill>
                <a:effectLst/>
                <a:ea typeface="Calibri" pitchFamily="34" charset="0"/>
                <a:cs typeface="Times New Roman" pitchFamily="18" charset="0"/>
              </a:rPr>
              <a:t>Jauss</a:t>
            </a:r>
            <a:r>
              <a:rPr kumimoji="0" lang="el-GR" sz="1600" b="1" i="0" u="none" strike="noStrike" cap="none" normalizeH="0" baseline="0" dirty="0" smtClean="0">
                <a:ln>
                  <a:noFill/>
                </a:ln>
                <a:solidFill>
                  <a:schemeClr val="tx1"/>
                </a:solidFill>
                <a:effectLst/>
                <a:ea typeface="Calibri" pitchFamily="34" charset="0"/>
                <a:cs typeface="Times New Roman" pitchFamily="18" charset="0"/>
              </a:rPr>
              <a:t> </a:t>
            </a:r>
            <a:endParaRPr kumimoji="0" lang="el-GR" sz="1600" b="0" i="0" u="none" strike="noStrike" cap="none" normalizeH="0" baseline="0" dirty="0" smtClean="0">
              <a:ln>
                <a:noFill/>
              </a:ln>
              <a:solidFill>
                <a:schemeClr val="tx1"/>
              </a:solidFill>
              <a:effectLst/>
              <a:ea typeface="Calibri" pitchFamily="34" charset="0"/>
              <a:cs typeface="Times New Roman" pitchFamily="18" charset="0"/>
            </a:endParaRPr>
          </a:p>
          <a:p>
            <a:pPr algn="just" defTabSz="914400" eaLnBrk="0" fontAlgn="base" hangingPunct="0">
              <a:spcBef>
                <a:spcPct val="0"/>
              </a:spcBef>
              <a:spcAft>
                <a:spcPct val="0"/>
              </a:spcAft>
            </a:pPr>
            <a:r>
              <a:rPr lang="el-GR" sz="1600" dirty="0" smtClean="0"/>
              <a:t>Ο αναγνώστης προσεγγίζει ένα λογοτεχνικό κείμενο, έχοντας τις δικές του προσλαμβάνουσες, που δημιουργήθηκαν από  το δικό του «</a:t>
            </a:r>
            <a:r>
              <a:rPr lang="el-GR" sz="1600" b="1" dirty="0" smtClean="0"/>
              <a:t>ορίζοντα προσδοκιών» </a:t>
            </a:r>
            <a:r>
              <a:rPr lang="el-GR" sz="1600" dirty="0" smtClean="0"/>
              <a:t>(προγενέστερη γνώση και εμπειρία, μορφή και θέμα κειμένου, λειτουργίες γλώσσας, ατομικές εμπειρίες).</a:t>
            </a:r>
          </a:p>
          <a:p>
            <a:pPr marL="0" marR="0" lvl="0" indent="0" algn="just" defTabSz="914400" rtl="0" eaLnBrk="0" fontAlgn="base" latinLnBrk="0" hangingPunct="0">
              <a:lnSpc>
                <a:spcPct val="100000"/>
              </a:lnSpc>
              <a:spcBef>
                <a:spcPct val="0"/>
              </a:spcBef>
              <a:spcAft>
                <a:spcPct val="0"/>
              </a:spcAft>
              <a:buClrTx/>
              <a:buSzTx/>
              <a:buFontTx/>
              <a:buChar char="•"/>
              <a:tabLst/>
            </a:pPr>
            <a:endParaRPr lang="el-GR" sz="1600" dirty="0" smtClean="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el-GR" sz="1600" b="0" i="0" u="none" strike="noStrike" cap="none" normalizeH="0" baseline="0" dirty="0" smtClean="0">
              <a:ln>
                <a:noFill/>
              </a:ln>
              <a:solidFill>
                <a:schemeClr val="tx1"/>
              </a:solidFill>
              <a:effectLst/>
              <a:cs typeface="Arial" pitchFamily="34" charset="0"/>
            </a:endParaRPr>
          </a:p>
          <a:p>
            <a:pPr algn="just">
              <a:buFont typeface="Arial" pitchFamily="34" charset="0"/>
              <a:buChar char="•"/>
            </a:pPr>
            <a:r>
              <a:rPr kumimoji="0" lang="el-GR" sz="1600" b="1" i="0" u="none" strike="noStrike" cap="none" normalizeH="0" baseline="0" dirty="0" smtClean="0">
                <a:ln>
                  <a:noFill/>
                </a:ln>
                <a:solidFill>
                  <a:schemeClr val="tx1"/>
                </a:solidFill>
                <a:effectLst/>
                <a:ea typeface="Calibri" pitchFamily="34" charset="0"/>
                <a:cs typeface="Times New Roman" pitchFamily="18" charset="0"/>
              </a:rPr>
              <a:t>Η θεωρία της Αναγνωστικής Ανταπόκρισης του </a:t>
            </a:r>
            <a:r>
              <a:rPr kumimoji="0" lang="el-GR" sz="1600" b="1" i="0" u="none" strike="noStrike" cap="none" normalizeH="0" baseline="0" dirty="0" err="1" smtClean="0">
                <a:ln>
                  <a:noFill/>
                </a:ln>
                <a:solidFill>
                  <a:schemeClr val="tx1"/>
                </a:solidFill>
                <a:effectLst/>
                <a:ea typeface="Calibri" pitchFamily="34" charset="0"/>
                <a:cs typeface="Times New Roman" pitchFamily="18" charset="0"/>
              </a:rPr>
              <a:t>Iser</a:t>
            </a:r>
            <a:r>
              <a:rPr kumimoji="0" lang="el-GR" sz="1600" b="1" i="0" u="none" strike="noStrike" cap="none" normalizeH="0" baseline="0" dirty="0" smtClean="0">
                <a:ln>
                  <a:noFill/>
                </a:ln>
                <a:solidFill>
                  <a:schemeClr val="tx1"/>
                </a:solidFill>
                <a:effectLst/>
                <a:ea typeface="Calibri" pitchFamily="34" charset="0"/>
                <a:cs typeface="Times New Roman" pitchFamily="18" charset="0"/>
              </a:rPr>
              <a:t> </a:t>
            </a:r>
          </a:p>
          <a:p>
            <a:pPr algn="just"/>
            <a:r>
              <a:rPr lang="el-GR" sz="1600" dirty="0" smtClean="0"/>
              <a:t>Ο αναγνώστης δεν αποκαλύπτει το νόημα του κειμένου αλλά το δημιουργεί ανάλογα με το βαθμό ανταπόκρισης και την ατομική του συνείδηση. Έτσι, κάθε έργο, άσχετα από το χρόνο δημιουργίας του,  μπορεί να </a:t>
            </a:r>
            <a:r>
              <a:rPr lang="el-GR" sz="1600" dirty="0" err="1" smtClean="0"/>
              <a:t>επικαιροποιηθεί</a:t>
            </a:r>
            <a:r>
              <a:rPr lang="el-GR" sz="1600" dirty="0" smtClean="0"/>
              <a:t> και να έχει διαφορετικές προσλαμβάνουσες ανάλογα με τον αναγνώστη (</a:t>
            </a:r>
            <a:r>
              <a:rPr lang="el-GR" sz="1600" dirty="0" err="1" smtClean="0"/>
              <a:t>Φρυδάκη</a:t>
            </a:r>
            <a:r>
              <a:rPr lang="el-GR" sz="1600" dirty="0" smtClean="0"/>
              <a:t>, 2003).</a:t>
            </a: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el-GR" sz="1600" b="0" i="0" u="none" strike="noStrike" cap="none" normalizeH="0" baseline="0" dirty="0" smtClean="0">
              <a:ln>
                <a:noFill/>
              </a:ln>
              <a:solidFill>
                <a:schemeClr val="tx1"/>
              </a:solidFill>
              <a:effectLst/>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8129">
                                            <p:txEl>
                                              <p:pRg st="2" end="2"/>
                                            </p:txEl>
                                          </p:spTgt>
                                        </p:tgtEl>
                                        <p:attrNameLst>
                                          <p:attrName>style.visibility</p:attrName>
                                        </p:attrNameLst>
                                      </p:cBhvr>
                                      <p:to>
                                        <p:strVal val="visible"/>
                                      </p:to>
                                    </p:set>
                                    <p:anim calcmode="lin" valueType="num">
                                      <p:cBhvr additive="base">
                                        <p:cTn id="7" dur="500" fill="hold"/>
                                        <p:tgtEl>
                                          <p:spTgt spid="48129">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8129">
                                            <p:txEl>
                                              <p:pRg st="2" end="2"/>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8129">
                                            <p:txEl>
                                              <p:pRg st="3" end="3"/>
                                            </p:txEl>
                                          </p:spTgt>
                                        </p:tgtEl>
                                        <p:attrNameLst>
                                          <p:attrName>style.visibility</p:attrName>
                                        </p:attrNameLst>
                                      </p:cBhvr>
                                      <p:to>
                                        <p:strVal val="visible"/>
                                      </p:to>
                                    </p:set>
                                    <p:anim calcmode="lin" valueType="num">
                                      <p:cBhvr additive="base">
                                        <p:cTn id="11" dur="500" fill="hold"/>
                                        <p:tgtEl>
                                          <p:spTgt spid="48129">
                                            <p:txEl>
                                              <p:pRg st="3" end="3"/>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812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48129">
                                            <p:txEl>
                                              <p:pRg st="6" end="6"/>
                                            </p:txEl>
                                          </p:spTgt>
                                        </p:tgtEl>
                                        <p:attrNameLst>
                                          <p:attrName>style.visibility</p:attrName>
                                        </p:attrNameLst>
                                      </p:cBhvr>
                                      <p:to>
                                        <p:strVal val="visible"/>
                                      </p:to>
                                    </p:set>
                                    <p:anim calcmode="lin" valueType="num">
                                      <p:cBhvr additive="base">
                                        <p:cTn id="17" dur="500" fill="hold"/>
                                        <p:tgtEl>
                                          <p:spTgt spid="48129">
                                            <p:txEl>
                                              <p:pRg st="6" end="6"/>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48129">
                                            <p:txEl>
                                              <p:pRg st="6" end="6"/>
                                            </p:txEl>
                                          </p:spTgt>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48129">
                                            <p:txEl>
                                              <p:pRg st="7" end="7"/>
                                            </p:txEl>
                                          </p:spTgt>
                                        </p:tgtEl>
                                        <p:attrNameLst>
                                          <p:attrName>style.visibility</p:attrName>
                                        </p:attrNameLst>
                                      </p:cBhvr>
                                      <p:to>
                                        <p:strVal val="visible"/>
                                      </p:to>
                                    </p:set>
                                    <p:anim calcmode="lin" valueType="num">
                                      <p:cBhvr additive="base">
                                        <p:cTn id="21" dur="500" fill="hold"/>
                                        <p:tgtEl>
                                          <p:spTgt spid="48129">
                                            <p:txEl>
                                              <p:pRg st="7" end="7"/>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48129">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lick\Desktop\Κα Αντωνία.png"/>
          <p:cNvPicPr>
            <a:picLocks noChangeAspect="1" noChangeArrowheads="1"/>
          </p:cNvPicPr>
          <p:nvPr/>
        </p:nvPicPr>
        <p:blipFill>
          <a:blip r:embed="rId2" cstate="print"/>
          <a:srcRect/>
          <a:stretch>
            <a:fillRect/>
          </a:stretch>
        </p:blipFill>
        <p:spPr bwMode="auto">
          <a:xfrm>
            <a:off x="7452320" y="1419622"/>
            <a:ext cx="1208368" cy="2125534"/>
          </a:xfrm>
          <a:prstGeom prst="rect">
            <a:avLst/>
          </a:prstGeom>
          <a:noFill/>
        </p:spPr>
      </p:pic>
      <p:sp>
        <p:nvSpPr>
          <p:cNvPr id="6" name="5 - Οριζόντιος πάπυρος"/>
          <p:cNvSpPr/>
          <p:nvPr/>
        </p:nvSpPr>
        <p:spPr>
          <a:xfrm>
            <a:off x="251520" y="0"/>
            <a:ext cx="7632848" cy="17796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4400" dirty="0" smtClean="0">
              <a:latin typeface="Times New Roman" pitchFamily="18" charset="0"/>
              <a:cs typeface="Times New Roman" pitchFamily="18" charset="0"/>
            </a:endParaRPr>
          </a:p>
          <a:p>
            <a:pPr algn="ctr"/>
            <a:r>
              <a:rPr lang="el-GR" sz="4400" dirty="0" smtClean="0">
                <a:latin typeface="Times New Roman" pitchFamily="18" charset="0"/>
                <a:cs typeface="Times New Roman" pitchFamily="18" charset="0"/>
              </a:rPr>
              <a:t>Το εκπαιδευτικό περιβάλλον</a:t>
            </a:r>
          </a:p>
          <a:p>
            <a:pPr algn="ctr"/>
            <a:r>
              <a:rPr lang="el-GR" sz="3600" dirty="0" smtClean="0">
                <a:latin typeface="Times New Roman" pitchFamily="18" charset="0"/>
                <a:cs typeface="Times New Roman" pitchFamily="18" charset="0"/>
              </a:rPr>
              <a:t>«</a:t>
            </a:r>
            <a:r>
              <a:rPr lang="el-GR" sz="3600" dirty="0" err="1" smtClean="0">
                <a:latin typeface="Times New Roman" pitchFamily="18" charset="0"/>
                <a:cs typeface="Times New Roman" pitchFamily="18" charset="0"/>
              </a:rPr>
              <a:t>Λογοτεχνία…εξ</a:t>
            </a:r>
            <a:r>
              <a:rPr lang="el-GR" sz="3600" dirty="0" smtClean="0">
                <a:latin typeface="Times New Roman" pitchFamily="18" charset="0"/>
                <a:cs typeface="Times New Roman" pitchFamily="18" charset="0"/>
              </a:rPr>
              <a:t> αποστάσεως» </a:t>
            </a:r>
          </a:p>
          <a:p>
            <a:pPr algn="ctr"/>
            <a:endParaRPr lang="el-GR" sz="4400" dirty="0">
              <a:latin typeface="Times New Roman" pitchFamily="18" charset="0"/>
              <a:cs typeface="Times New Roman" pitchFamily="18" charset="0"/>
            </a:endParaRPr>
          </a:p>
        </p:txBody>
      </p:sp>
      <p:sp>
        <p:nvSpPr>
          <p:cNvPr id="4" name="3 - Ορθογώνιο"/>
          <p:cNvSpPr/>
          <p:nvPr/>
        </p:nvSpPr>
        <p:spPr>
          <a:xfrm>
            <a:off x="5148064" y="2643758"/>
            <a:ext cx="2952328" cy="1138773"/>
          </a:xfrm>
          <a:prstGeom prst="rect">
            <a:avLst/>
          </a:prstGeom>
        </p:spPr>
        <p:txBody>
          <a:bodyPr wrap="square">
            <a:spAutoFit/>
          </a:bodyPr>
          <a:lstStyle/>
          <a:p>
            <a:r>
              <a:rPr lang="en-US" dirty="0" smtClean="0">
                <a:hlinkClick r:id="rId3"/>
              </a:rPr>
              <a:t>http://chamilo.datacenter.uoc.gr/metchamilo/courses/ANTWNIAKYPRIWTAKH/index.php?id_session=0</a:t>
            </a:r>
            <a:r>
              <a:rPr lang="el-GR" dirty="0" smtClean="0"/>
              <a:t> </a:t>
            </a:r>
            <a:endParaRPr lang="el-GR" dirty="0"/>
          </a:p>
        </p:txBody>
      </p:sp>
      <p:pic>
        <p:nvPicPr>
          <p:cNvPr id="22530" name="Picture 2" descr="http://chamilo.datacenter.uoc.gr/metchamilo/app/upload/users/4/472/my_files/52638825_315893682398123_4912910968457003008_n.jpg"/>
          <p:cNvPicPr>
            <a:picLocks noChangeAspect="1" noChangeArrowheads="1"/>
          </p:cNvPicPr>
          <p:nvPr/>
        </p:nvPicPr>
        <p:blipFill>
          <a:blip r:embed="rId4" cstate="print"/>
          <a:srcRect/>
          <a:stretch>
            <a:fillRect/>
          </a:stretch>
        </p:blipFill>
        <p:spPr bwMode="auto">
          <a:xfrm>
            <a:off x="467544" y="1923678"/>
            <a:ext cx="4536504" cy="2643758"/>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t="21946" r="41699" b="5704"/>
          <a:stretch>
            <a:fillRect/>
          </a:stretch>
        </p:blipFill>
        <p:spPr bwMode="auto">
          <a:xfrm>
            <a:off x="755576" y="699542"/>
            <a:ext cx="6696744" cy="4278086"/>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l="28622" t="28697" r="42933" b="28624"/>
          <a:stretch>
            <a:fillRect/>
          </a:stretch>
        </p:blipFill>
        <p:spPr bwMode="auto">
          <a:xfrm>
            <a:off x="6156176" y="2427734"/>
            <a:ext cx="2987824" cy="2520280"/>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l="25842" t="29250" r="42442" b="26875"/>
          <a:stretch>
            <a:fillRect/>
          </a:stretch>
        </p:blipFill>
        <p:spPr bwMode="auto">
          <a:xfrm>
            <a:off x="179512" y="483518"/>
            <a:ext cx="3672408" cy="2856317"/>
          </a:xfrm>
          <a:prstGeom prst="rect">
            <a:avLst/>
          </a:prstGeom>
          <a:noFill/>
          <a:ln w="9525">
            <a:noFill/>
            <a:miter lim="800000"/>
            <a:headEnd/>
            <a:tailEnd/>
          </a:ln>
        </p:spPr>
      </p:pic>
      <p:pic>
        <p:nvPicPr>
          <p:cNvPr id="1031" name="Picture 7"/>
          <p:cNvPicPr>
            <a:picLocks noChangeAspect="1" noChangeArrowheads="1"/>
          </p:cNvPicPr>
          <p:nvPr/>
        </p:nvPicPr>
        <p:blipFill>
          <a:blip r:embed="rId5" cstate="print"/>
          <a:srcRect l="25926" t="31226" r="44188" b="29439"/>
          <a:stretch>
            <a:fillRect/>
          </a:stretch>
        </p:blipFill>
        <p:spPr bwMode="auto">
          <a:xfrm>
            <a:off x="5076056" y="627534"/>
            <a:ext cx="3600400" cy="2664296"/>
          </a:xfrm>
          <a:prstGeom prst="rect">
            <a:avLst/>
          </a:prstGeom>
          <a:noFill/>
          <a:ln w="9525">
            <a:noFill/>
            <a:miter lim="800000"/>
            <a:headEnd/>
            <a:tailEnd/>
          </a:ln>
        </p:spPr>
      </p:pic>
      <p:sp>
        <p:nvSpPr>
          <p:cNvPr id="8" name="7 - TextBox"/>
          <p:cNvSpPr txBox="1"/>
          <p:nvPr/>
        </p:nvSpPr>
        <p:spPr>
          <a:xfrm>
            <a:off x="1331640" y="123478"/>
            <a:ext cx="6768752" cy="461665"/>
          </a:xfrm>
          <a:prstGeom prst="rect">
            <a:avLst/>
          </a:prstGeom>
          <a:noFill/>
        </p:spPr>
        <p:txBody>
          <a:bodyPr wrap="square" rtlCol="0">
            <a:spAutoFit/>
          </a:bodyPr>
          <a:lstStyle/>
          <a:p>
            <a:r>
              <a:rPr lang="en-US" sz="2400" b="1" dirty="0" smtClean="0"/>
              <a:t>2</a:t>
            </a:r>
            <a:r>
              <a:rPr lang="el-GR" sz="2400" b="1" baseline="30000" dirty="0" smtClean="0"/>
              <a:t>η</a:t>
            </a:r>
            <a:r>
              <a:rPr lang="el-GR" sz="2400" b="1" dirty="0" smtClean="0"/>
              <a:t> διδασκαλία, 1/2     Εισαγωγικά στοιχεία</a:t>
            </a:r>
            <a:endParaRPr lang="el-GR" sz="2400" b="1" dirty="0"/>
          </a:p>
        </p:txBody>
      </p:sp>
      <p:pic>
        <p:nvPicPr>
          <p:cNvPr id="1028" name="Picture 4"/>
          <p:cNvPicPr>
            <a:picLocks noChangeAspect="1" noChangeArrowheads="1"/>
          </p:cNvPicPr>
          <p:nvPr/>
        </p:nvPicPr>
        <p:blipFill>
          <a:blip r:embed="rId6" cstate="print"/>
          <a:srcRect l="25450" t="29808" r="43539" b="27821"/>
          <a:stretch>
            <a:fillRect/>
          </a:stretch>
        </p:blipFill>
        <p:spPr bwMode="auto">
          <a:xfrm>
            <a:off x="0" y="2571750"/>
            <a:ext cx="3347864" cy="2571750"/>
          </a:xfrm>
          <a:prstGeom prst="rect">
            <a:avLst/>
          </a:prstGeom>
          <a:noFill/>
          <a:ln w="9525">
            <a:noFill/>
            <a:miter lim="800000"/>
            <a:headEnd/>
            <a:tailEnd/>
          </a:ln>
        </p:spPr>
      </p:pic>
      <p:pic>
        <p:nvPicPr>
          <p:cNvPr id="1030" name="Picture 6"/>
          <p:cNvPicPr>
            <a:picLocks noChangeAspect="1" noChangeArrowheads="1"/>
          </p:cNvPicPr>
          <p:nvPr/>
        </p:nvPicPr>
        <p:blipFill>
          <a:blip r:embed="rId7" cstate="print"/>
          <a:srcRect l="25095" t="31218" r="43359" b="28384"/>
          <a:stretch>
            <a:fillRect/>
          </a:stretch>
        </p:blipFill>
        <p:spPr bwMode="auto">
          <a:xfrm>
            <a:off x="2843808" y="2211710"/>
            <a:ext cx="3600400" cy="25922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 calcmode="lin" valueType="num">
                                      <p:cBhvr additive="base">
                                        <p:cTn id="7" dur="500" fill="hold"/>
                                        <p:tgtEl>
                                          <p:spTgt spid="1029"/>
                                        </p:tgtEl>
                                        <p:attrNameLst>
                                          <p:attrName>ppt_x</p:attrName>
                                        </p:attrNameLst>
                                      </p:cBhvr>
                                      <p:tavLst>
                                        <p:tav tm="0">
                                          <p:val>
                                            <p:strVal val="#ppt_x"/>
                                          </p:val>
                                        </p:tav>
                                        <p:tav tm="100000">
                                          <p:val>
                                            <p:strVal val="#ppt_x"/>
                                          </p:val>
                                        </p:tav>
                                      </p:tavLst>
                                    </p:anim>
                                    <p:anim calcmode="lin" valueType="num">
                                      <p:cBhvr additive="base">
                                        <p:cTn id="8"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anim calcmode="lin" valueType="num">
                                      <p:cBhvr additive="base">
                                        <p:cTn id="13" dur="500" fill="hold"/>
                                        <p:tgtEl>
                                          <p:spTgt spid="1027"/>
                                        </p:tgtEl>
                                        <p:attrNameLst>
                                          <p:attrName>ppt_x</p:attrName>
                                        </p:attrNameLst>
                                      </p:cBhvr>
                                      <p:tavLst>
                                        <p:tav tm="0">
                                          <p:val>
                                            <p:strVal val="#ppt_x"/>
                                          </p:val>
                                        </p:tav>
                                        <p:tav tm="100000">
                                          <p:val>
                                            <p:strVal val="#ppt_x"/>
                                          </p:val>
                                        </p:tav>
                                      </p:tavLst>
                                    </p:anim>
                                    <p:anim calcmode="lin" valueType="num">
                                      <p:cBhvr additive="base">
                                        <p:cTn id="14"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additive="base">
                                        <p:cTn id="19" dur="500" fill="hold"/>
                                        <p:tgtEl>
                                          <p:spTgt spid="1028"/>
                                        </p:tgtEl>
                                        <p:attrNameLst>
                                          <p:attrName>ppt_x</p:attrName>
                                        </p:attrNameLst>
                                      </p:cBhvr>
                                      <p:tavLst>
                                        <p:tav tm="0">
                                          <p:val>
                                            <p:strVal val="#ppt_x"/>
                                          </p:val>
                                        </p:tav>
                                        <p:tav tm="100000">
                                          <p:val>
                                            <p:strVal val="#ppt_x"/>
                                          </p:val>
                                        </p:tav>
                                      </p:tavLst>
                                    </p:anim>
                                    <p:anim calcmode="lin" valueType="num">
                                      <p:cBhvr additive="base">
                                        <p:cTn id="20"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031"/>
                                        </p:tgtEl>
                                        <p:attrNameLst>
                                          <p:attrName>style.visibility</p:attrName>
                                        </p:attrNameLst>
                                      </p:cBhvr>
                                      <p:to>
                                        <p:strVal val="visible"/>
                                      </p:to>
                                    </p:set>
                                    <p:anim calcmode="lin" valueType="num">
                                      <p:cBhvr additive="base">
                                        <p:cTn id="25" dur="500" fill="hold"/>
                                        <p:tgtEl>
                                          <p:spTgt spid="1031"/>
                                        </p:tgtEl>
                                        <p:attrNameLst>
                                          <p:attrName>ppt_x</p:attrName>
                                        </p:attrNameLst>
                                      </p:cBhvr>
                                      <p:tavLst>
                                        <p:tav tm="0">
                                          <p:val>
                                            <p:strVal val="1+#ppt_w/2"/>
                                          </p:val>
                                        </p:tav>
                                        <p:tav tm="100000">
                                          <p:val>
                                            <p:strVal val="#ppt_x"/>
                                          </p:val>
                                        </p:tav>
                                      </p:tavLst>
                                    </p:anim>
                                    <p:anim calcmode="lin" valueType="num">
                                      <p:cBhvr additive="base">
                                        <p:cTn id="26" dur="500" fill="hold"/>
                                        <p:tgtEl>
                                          <p:spTgt spid="103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30"/>
                                        </p:tgtEl>
                                        <p:attrNameLst>
                                          <p:attrName>style.visibility</p:attrName>
                                        </p:attrNameLst>
                                      </p:cBhvr>
                                      <p:to>
                                        <p:strVal val="visible"/>
                                      </p:to>
                                    </p:set>
                                    <p:anim calcmode="lin" valueType="num">
                                      <p:cBhvr additive="base">
                                        <p:cTn id="31" dur="500" fill="hold"/>
                                        <p:tgtEl>
                                          <p:spTgt spid="1030"/>
                                        </p:tgtEl>
                                        <p:attrNameLst>
                                          <p:attrName>ppt_x</p:attrName>
                                        </p:attrNameLst>
                                      </p:cBhvr>
                                      <p:tavLst>
                                        <p:tav tm="0">
                                          <p:val>
                                            <p:strVal val="#ppt_x"/>
                                          </p:val>
                                        </p:tav>
                                        <p:tav tm="100000">
                                          <p:val>
                                            <p:strVal val="#ppt_x"/>
                                          </p:val>
                                        </p:tav>
                                      </p:tavLst>
                                    </p:anim>
                                    <p:anim calcmode="lin" valueType="num">
                                      <p:cBhvr additive="base">
                                        <p:cTn id="32"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1021" t="29328" r="2681" b="7180"/>
          <a:stretch>
            <a:fillRect/>
          </a:stretch>
        </p:blipFill>
        <p:spPr bwMode="auto">
          <a:xfrm>
            <a:off x="395537" y="555527"/>
            <a:ext cx="8064895" cy="4241022"/>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l="20110" t="27852" r="1851" b="7365"/>
          <a:stretch>
            <a:fillRect/>
          </a:stretch>
        </p:blipFill>
        <p:spPr bwMode="auto">
          <a:xfrm>
            <a:off x="2627783" y="699542"/>
            <a:ext cx="6042817" cy="4032448"/>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l="24903" t="26578" r="2463" b="6978"/>
          <a:stretch>
            <a:fillRect/>
          </a:stretch>
        </p:blipFill>
        <p:spPr bwMode="auto">
          <a:xfrm>
            <a:off x="2581734" y="391580"/>
            <a:ext cx="6094722" cy="4340410"/>
          </a:xfrm>
          <a:prstGeom prst="rect">
            <a:avLst/>
          </a:prstGeom>
          <a:noFill/>
          <a:ln w="9525">
            <a:noFill/>
            <a:miter lim="800000"/>
            <a:headEnd/>
            <a:tailEnd/>
          </a:ln>
        </p:spPr>
      </p:pic>
      <p:pic>
        <p:nvPicPr>
          <p:cNvPr id="1030" name="Picture 6"/>
          <p:cNvPicPr>
            <a:picLocks noChangeAspect="1" noChangeArrowheads="1"/>
          </p:cNvPicPr>
          <p:nvPr/>
        </p:nvPicPr>
        <p:blipFill>
          <a:blip r:embed="rId5" cstate="print"/>
          <a:srcRect l="25188" t="32282" r="2681" b="7180"/>
          <a:stretch>
            <a:fillRect/>
          </a:stretch>
        </p:blipFill>
        <p:spPr bwMode="auto">
          <a:xfrm>
            <a:off x="2496679" y="459081"/>
            <a:ext cx="6107769" cy="4200901"/>
          </a:xfrm>
          <a:prstGeom prst="rect">
            <a:avLst/>
          </a:prstGeom>
          <a:noFill/>
          <a:ln w="9525">
            <a:noFill/>
            <a:miter lim="800000"/>
            <a:headEnd/>
            <a:tailEnd/>
          </a:ln>
        </p:spPr>
      </p:pic>
      <p:pic>
        <p:nvPicPr>
          <p:cNvPr id="3" name="Picture 3"/>
          <p:cNvPicPr>
            <a:picLocks noChangeAspect="1" noChangeArrowheads="1"/>
          </p:cNvPicPr>
          <p:nvPr/>
        </p:nvPicPr>
        <p:blipFill>
          <a:blip r:embed="rId6" cstate="print"/>
          <a:srcRect l="26756" t="29328" r="2681" b="5704"/>
          <a:stretch>
            <a:fillRect/>
          </a:stretch>
        </p:blipFill>
        <p:spPr bwMode="auto">
          <a:xfrm>
            <a:off x="2555776" y="411510"/>
            <a:ext cx="6120680" cy="4320480"/>
          </a:xfrm>
          <a:prstGeom prst="rect">
            <a:avLst/>
          </a:prstGeom>
          <a:noFill/>
          <a:ln w="9525">
            <a:noFill/>
            <a:miter lim="800000"/>
            <a:headEnd/>
            <a:tailEnd/>
          </a:ln>
        </p:spPr>
      </p:pic>
      <p:pic>
        <p:nvPicPr>
          <p:cNvPr id="1032" name="Picture 8"/>
          <p:cNvPicPr>
            <a:picLocks noChangeAspect="1" noChangeArrowheads="1"/>
          </p:cNvPicPr>
          <p:nvPr/>
        </p:nvPicPr>
        <p:blipFill>
          <a:blip r:embed="rId7" cstate="print"/>
          <a:srcRect l="25200" t="24899" r="1851" b="7180"/>
          <a:stretch>
            <a:fillRect/>
          </a:stretch>
        </p:blipFill>
        <p:spPr bwMode="auto">
          <a:xfrm>
            <a:off x="2555776" y="500808"/>
            <a:ext cx="6048671" cy="4280904"/>
          </a:xfrm>
          <a:prstGeom prst="rect">
            <a:avLst/>
          </a:prstGeom>
          <a:noFill/>
          <a:ln w="9525">
            <a:noFill/>
            <a:miter lim="800000"/>
            <a:headEnd/>
            <a:tailEnd/>
          </a:ln>
        </p:spPr>
      </p:pic>
      <p:pic>
        <p:nvPicPr>
          <p:cNvPr id="1033" name="Picture 9"/>
          <p:cNvPicPr>
            <a:picLocks noChangeAspect="1" noChangeArrowheads="1"/>
          </p:cNvPicPr>
          <p:nvPr/>
        </p:nvPicPr>
        <p:blipFill>
          <a:blip r:embed="rId8" cstate="print"/>
          <a:srcRect l="27420" t="29329" r="2681" b="5704"/>
          <a:stretch>
            <a:fillRect/>
          </a:stretch>
        </p:blipFill>
        <p:spPr bwMode="auto">
          <a:xfrm>
            <a:off x="4761354" y="2283718"/>
            <a:ext cx="3627070" cy="2448272"/>
          </a:xfrm>
          <a:prstGeom prst="rect">
            <a:avLst/>
          </a:prstGeom>
          <a:noFill/>
          <a:ln w="9525">
            <a:noFill/>
            <a:miter lim="800000"/>
            <a:headEnd/>
            <a:tailEnd/>
          </a:ln>
        </p:spPr>
      </p:pic>
      <p:pic>
        <p:nvPicPr>
          <p:cNvPr id="1034" name="Picture 10"/>
          <p:cNvPicPr>
            <a:picLocks noChangeAspect="1" noChangeArrowheads="1"/>
          </p:cNvPicPr>
          <p:nvPr/>
        </p:nvPicPr>
        <p:blipFill>
          <a:blip r:embed="rId9" cstate="print"/>
          <a:srcRect l="26249" t="27852" r="1851" b="7180"/>
          <a:stretch>
            <a:fillRect/>
          </a:stretch>
        </p:blipFill>
        <p:spPr bwMode="auto">
          <a:xfrm>
            <a:off x="2679539" y="339502"/>
            <a:ext cx="6068925" cy="4464496"/>
          </a:xfrm>
          <a:prstGeom prst="rect">
            <a:avLst/>
          </a:prstGeom>
          <a:noFill/>
          <a:ln w="9525">
            <a:noFill/>
            <a:miter lim="800000"/>
            <a:headEnd/>
            <a:tailEnd/>
          </a:ln>
        </p:spPr>
      </p:pic>
      <p:sp>
        <p:nvSpPr>
          <p:cNvPr id="10" name="9 - Ορθογώνιο"/>
          <p:cNvSpPr/>
          <p:nvPr/>
        </p:nvSpPr>
        <p:spPr>
          <a:xfrm>
            <a:off x="1691680" y="0"/>
            <a:ext cx="6192688" cy="400110"/>
          </a:xfrm>
          <a:prstGeom prst="rect">
            <a:avLst/>
          </a:prstGeom>
        </p:spPr>
        <p:txBody>
          <a:bodyPr wrap="square">
            <a:spAutoFit/>
          </a:bodyPr>
          <a:lstStyle/>
          <a:p>
            <a:r>
              <a:rPr lang="en-US" sz="2000" b="1" dirty="0" smtClean="0"/>
              <a:t>2</a:t>
            </a:r>
            <a:r>
              <a:rPr lang="el-GR" sz="2000" b="1" baseline="30000" dirty="0" smtClean="0"/>
              <a:t>η</a:t>
            </a:r>
            <a:r>
              <a:rPr lang="el-GR" sz="2000" b="1" dirty="0" smtClean="0"/>
              <a:t> διδασκαλία, 2/2    </a:t>
            </a:r>
            <a:r>
              <a:rPr lang="el-GR" sz="2000" b="1" dirty="0" err="1" smtClean="0"/>
              <a:t>Προαναγνωστική</a:t>
            </a:r>
            <a:r>
              <a:rPr lang="el-GR" sz="2000" b="1" dirty="0" smtClean="0"/>
              <a:t> φάση </a:t>
            </a:r>
            <a:endParaRPr lang="el-GR"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9"/>
                                        </p:tgtEl>
                                        <p:attrNameLst>
                                          <p:attrName>style.visibility</p:attrName>
                                        </p:attrNameLst>
                                      </p:cBhvr>
                                      <p:to>
                                        <p:strVal val="visible"/>
                                      </p:to>
                                    </p:set>
                                    <p:anim calcmode="lin" valueType="num">
                                      <p:cBhvr additive="base">
                                        <p:cTn id="13" dur="500" fill="hold"/>
                                        <p:tgtEl>
                                          <p:spTgt spid="1029"/>
                                        </p:tgtEl>
                                        <p:attrNameLst>
                                          <p:attrName>ppt_x</p:attrName>
                                        </p:attrNameLst>
                                      </p:cBhvr>
                                      <p:tavLst>
                                        <p:tav tm="0">
                                          <p:val>
                                            <p:strVal val="#ppt_x"/>
                                          </p:val>
                                        </p:tav>
                                        <p:tav tm="100000">
                                          <p:val>
                                            <p:strVal val="#ppt_x"/>
                                          </p:val>
                                        </p:tav>
                                      </p:tavLst>
                                    </p:anim>
                                    <p:anim calcmode="lin" valueType="num">
                                      <p:cBhvr additive="base">
                                        <p:cTn id="14"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anim calcmode="lin" valueType="num">
                                      <p:cBhvr additive="base">
                                        <p:cTn id="19" dur="500" fill="hold"/>
                                        <p:tgtEl>
                                          <p:spTgt spid="1030"/>
                                        </p:tgtEl>
                                        <p:attrNameLst>
                                          <p:attrName>ppt_x</p:attrName>
                                        </p:attrNameLst>
                                      </p:cBhvr>
                                      <p:tavLst>
                                        <p:tav tm="0">
                                          <p:val>
                                            <p:strVal val="#ppt_x"/>
                                          </p:val>
                                        </p:tav>
                                        <p:tav tm="100000">
                                          <p:val>
                                            <p:strVal val="#ppt_x"/>
                                          </p:val>
                                        </p:tav>
                                      </p:tavLst>
                                    </p:anim>
                                    <p:anim calcmode="lin" valueType="num">
                                      <p:cBhvr additive="base">
                                        <p:cTn id="20"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32"/>
                                        </p:tgtEl>
                                        <p:attrNameLst>
                                          <p:attrName>style.visibility</p:attrName>
                                        </p:attrNameLst>
                                      </p:cBhvr>
                                      <p:to>
                                        <p:strVal val="visible"/>
                                      </p:to>
                                    </p:set>
                                    <p:anim calcmode="lin" valueType="num">
                                      <p:cBhvr additive="base">
                                        <p:cTn id="31" dur="500" fill="hold"/>
                                        <p:tgtEl>
                                          <p:spTgt spid="1032"/>
                                        </p:tgtEl>
                                        <p:attrNameLst>
                                          <p:attrName>ppt_x</p:attrName>
                                        </p:attrNameLst>
                                      </p:cBhvr>
                                      <p:tavLst>
                                        <p:tav tm="0">
                                          <p:val>
                                            <p:strVal val="#ppt_x"/>
                                          </p:val>
                                        </p:tav>
                                        <p:tav tm="100000">
                                          <p:val>
                                            <p:strVal val="#ppt_x"/>
                                          </p:val>
                                        </p:tav>
                                      </p:tavLst>
                                    </p:anim>
                                    <p:anim calcmode="lin" valueType="num">
                                      <p:cBhvr additive="base">
                                        <p:cTn id="32"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33"/>
                                        </p:tgtEl>
                                        <p:attrNameLst>
                                          <p:attrName>style.visibility</p:attrName>
                                        </p:attrNameLst>
                                      </p:cBhvr>
                                      <p:to>
                                        <p:strVal val="visible"/>
                                      </p:to>
                                    </p:set>
                                    <p:anim calcmode="lin" valueType="num">
                                      <p:cBhvr additive="base">
                                        <p:cTn id="37" dur="500" fill="hold"/>
                                        <p:tgtEl>
                                          <p:spTgt spid="1033"/>
                                        </p:tgtEl>
                                        <p:attrNameLst>
                                          <p:attrName>ppt_x</p:attrName>
                                        </p:attrNameLst>
                                      </p:cBhvr>
                                      <p:tavLst>
                                        <p:tav tm="0">
                                          <p:val>
                                            <p:strVal val="#ppt_x"/>
                                          </p:val>
                                        </p:tav>
                                        <p:tav tm="100000">
                                          <p:val>
                                            <p:strVal val="#ppt_x"/>
                                          </p:val>
                                        </p:tav>
                                      </p:tavLst>
                                    </p:anim>
                                    <p:anim calcmode="lin" valueType="num">
                                      <p:cBhvr additive="base">
                                        <p:cTn id="38" dur="500" fill="hold"/>
                                        <p:tgtEl>
                                          <p:spTgt spid="103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34"/>
                                        </p:tgtEl>
                                        <p:attrNameLst>
                                          <p:attrName>style.visibility</p:attrName>
                                        </p:attrNameLst>
                                      </p:cBhvr>
                                      <p:to>
                                        <p:strVal val="visible"/>
                                      </p:to>
                                    </p:set>
                                    <p:anim calcmode="lin" valueType="num">
                                      <p:cBhvr additive="base">
                                        <p:cTn id="43" dur="500" fill="hold"/>
                                        <p:tgtEl>
                                          <p:spTgt spid="1034"/>
                                        </p:tgtEl>
                                        <p:attrNameLst>
                                          <p:attrName>ppt_x</p:attrName>
                                        </p:attrNameLst>
                                      </p:cBhvr>
                                      <p:tavLst>
                                        <p:tav tm="0">
                                          <p:val>
                                            <p:strVal val="#ppt_x"/>
                                          </p:val>
                                        </p:tav>
                                        <p:tav tm="100000">
                                          <p:val>
                                            <p:strVal val="#ppt_x"/>
                                          </p:val>
                                        </p:tav>
                                      </p:tavLst>
                                    </p:anim>
                                    <p:anim calcmode="lin" valueType="num">
                                      <p:cBhvr additive="base">
                                        <p:cTn id="44" dur="500" fill="hold"/>
                                        <p:tgtEl>
                                          <p:spTgt spid="10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1187624" y="195486"/>
            <a:ext cx="6800260" cy="400110"/>
          </a:xfrm>
          <a:prstGeom prst="rect">
            <a:avLst/>
          </a:prstGeom>
        </p:spPr>
        <p:txBody>
          <a:bodyPr wrap="none">
            <a:spAutoFit/>
          </a:bodyPr>
          <a:lstStyle/>
          <a:p>
            <a:r>
              <a:rPr lang="el-GR" sz="2000" b="1" dirty="0" smtClean="0"/>
              <a:t>3</a:t>
            </a:r>
            <a:r>
              <a:rPr lang="el-GR" sz="2000" b="1" baseline="30000" dirty="0" smtClean="0"/>
              <a:t>η</a:t>
            </a:r>
            <a:r>
              <a:rPr lang="el-GR" sz="2000" b="1" dirty="0" smtClean="0"/>
              <a:t> διδασκαλία, 1</a:t>
            </a:r>
            <a:r>
              <a:rPr lang="el-GR" sz="2000" b="1" baseline="30000" dirty="0" smtClean="0"/>
              <a:t>ο</a:t>
            </a:r>
            <a:r>
              <a:rPr lang="el-GR" sz="2000" b="1" dirty="0" smtClean="0"/>
              <a:t> διήγημα (Σχολικός εκφοβισμός) </a:t>
            </a:r>
            <a:endParaRPr lang="el-GR" sz="2000" dirty="0"/>
          </a:p>
        </p:txBody>
      </p:sp>
      <p:pic>
        <p:nvPicPr>
          <p:cNvPr id="5" name="Picture 3"/>
          <p:cNvPicPr>
            <a:picLocks noChangeAspect="1" noChangeArrowheads="1"/>
          </p:cNvPicPr>
          <p:nvPr/>
        </p:nvPicPr>
        <p:blipFill>
          <a:blip r:embed="rId2" cstate="print"/>
          <a:srcRect t="29328" r="11974" b="7180"/>
          <a:stretch>
            <a:fillRect/>
          </a:stretch>
        </p:blipFill>
        <p:spPr bwMode="auto">
          <a:xfrm>
            <a:off x="3757493" y="627534"/>
            <a:ext cx="5134987" cy="3960440"/>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srcRect l="25926" t="26375" r="6832" b="5704"/>
          <a:stretch>
            <a:fillRect/>
          </a:stretch>
        </p:blipFill>
        <p:spPr bwMode="auto">
          <a:xfrm>
            <a:off x="107504" y="1059582"/>
            <a:ext cx="5112568" cy="2880320"/>
          </a:xfrm>
          <a:prstGeom prst="rect">
            <a:avLst/>
          </a:prstGeom>
          <a:noFill/>
          <a:ln w="9525">
            <a:noFill/>
            <a:miter lim="800000"/>
            <a:headEnd/>
            <a:tailEnd/>
          </a:ln>
        </p:spPr>
      </p:pic>
      <p:pic>
        <p:nvPicPr>
          <p:cNvPr id="6" name="Picture 4"/>
          <p:cNvPicPr>
            <a:picLocks noChangeAspect="1" noChangeArrowheads="1"/>
          </p:cNvPicPr>
          <p:nvPr/>
        </p:nvPicPr>
        <p:blipFill>
          <a:blip r:embed="rId4" cstate="print"/>
          <a:srcRect l="26565" t="29328" r="4532" b="2750"/>
          <a:stretch>
            <a:fillRect/>
          </a:stretch>
        </p:blipFill>
        <p:spPr bwMode="auto">
          <a:xfrm>
            <a:off x="190521" y="700723"/>
            <a:ext cx="5029551" cy="3512331"/>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l="26565" t="29110" b="5922"/>
          <a:stretch>
            <a:fillRect/>
          </a:stretch>
        </p:blipFill>
        <p:spPr bwMode="auto">
          <a:xfrm>
            <a:off x="179512" y="627534"/>
            <a:ext cx="5112195" cy="4031231"/>
          </a:xfrm>
          <a:prstGeom prst="rect">
            <a:avLst/>
          </a:prstGeom>
          <a:noFill/>
          <a:ln w="9525">
            <a:noFill/>
            <a:miter lim="800000"/>
            <a:headEnd/>
            <a:tailEnd/>
          </a:ln>
        </p:spPr>
      </p:pic>
      <p:pic>
        <p:nvPicPr>
          <p:cNvPr id="7" name="Picture 5"/>
          <p:cNvPicPr>
            <a:picLocks noChangeAspect="1" noChangeArrowheads="1"/>
          </p:cNvPicPr>
          <p:nvPr/>
        </p:nvPicPr>
        <p:blipFill>
          <a:blip r:embed="rId6" cstate="print"/>
          <a:srcRect l="25926" t="29328" r="2681" b="-2734"/>
          <a:stretch>
            <a:fillRect/>
          </a:stretch>
        </p:blipFill>
        <p:spPr bwMode="auto">
          <a:xfrm>
            <a:off x="195261" y="843558"/>
            <a:ext cx="4826104" cy="3888432"/>
          </a:xfrm>
          <a:prstGeom prst="rect">
            <a:avLst/>
          </a:prstGeom>
          <a:noFill/>
          <a:ln w="9525">
            <a:noFill/>
            <a:miter lim="800000"/>
            <a:headEnd/>
            <a:tailEnd/>
          </a:ln>
        </p:spPr>
      </p:pic>
      <p:pic>
        <p:nvPicPr>
          <p:cNvPr id="1028" name="Picture 4"/>
          <p:cNvPicPr>
            <a:picLocks noChangeAspect="1" noChangeArrowheads="1"/>
          </p:cNvPicPr>
          <p:nvPr/>
        </p:nvPicPr>
        <p:blipFill>
          <a:blip r:embed="rId7" cstate="print"/>
          <a:srcRect l="26756" b="5704"/>
          <a:stretch>
            <a:fillRect/>
          </a:stretch>
        </p:blipFill>
        <p:spPr bwMode="auto">
          <a:xfrm>
            <a:off x="179512" y="843558"/>
            <a:ext cx="5040560" cy="374441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7"/>
                                        </p:tgtEl>
                                        <p:attrNameLst>
                                          <p:attrName>style.visibility</p:attrName>
                                        </p:attrNameLst>
                                      </p:cBhvr>
                                      <p:to>
                                        <p:strVal val="visible"/>
                                      </p:to>
                                    </p:set>
                                    <p:anim calcmode="lin" valueType="num">
                                      <p:cBhvr additive="base">
                                        <p:cTn id="19" dur="500" fill="hold"/>
                                        <p:tgtEl>
                                          <p:spTgt spid="1027"/>
                                        </p:tgtEl>
                                        <p:attrNameLst>
                                          <p:attrName>ppt_x</p:attrName>
                                        </p:attrNameLst>
                                      </p:cBhvr>
                                      <p:tavLst>
                                        <p:tav tm="0">
                                          <p:val>
                                            <p:strVal val="#ppt_x"/>
                                          </p:val>
                                        </p:tav>
                                        <p:tav tm="100000">
                                          <p:val>
                                            <p:strVal val="#ppt_x"/>
                                          </p:val>
                                        </p:tav>
                                      </p:tavLst>
                                    </p:anim>
                                    <p:anim calcmode="lin" valueType="num">
                                      <p:cBhvr additive="base">
                                        <p:cTn id="20"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6" fill="hold" nodeType="clickEffect">
                                  <p:stCondLst>
                                    <p:cond delay="0"/>
                                  </p:stCondLst>
                                  <p:childTnLst>
                                    <p:set>
                                      <p:cBhvr>
                                        <p:cTn id="30" dur="1" fill="hold">
                                          <p:stCondLst>
                                            <p:cond delay="0"/>
                                          </p:stCondLst>
                                        </p:cTn>
                                        <p:tgtEl>
                                          <p:spTgt spid="1028"/>
                                        </p:tgtEl>
                                        <p:attrNameLst>
                                          <p:attrName>style.visibility</p:attrName>
                                        </p:attrNameLst>
                                      </p:cBhvr>
                                      <p:to>
                                        <p:strVal val="visible"/>
                                      </p:to>
                                    </p:set>
                                    <p:anim calcmode="lin" valueType="num">
                                      <p:cBhvr additive="base">
                                        <p:cTn id="31" dur="500" fill="hold"/>
                                        <p:tgtEl>
                                          <p:spTgt spid="1028"/>
                                        </p:tgtEl>
                                        <p:attrNameLst>
                                          <p:attrName>ppt_x</p:attrName>
                                        </p:attrNameLst>
                                      </p:cBhvr>
                                      <p:tavLst>
                                        <p:tav tm="0">
                                          <p:val>
                                            <p:strVal val="1+#ppt_w/2"/>
                                          </p:val>
                                        </p:tav>
                                        <p:tav tm="100000">
                                          <p:val>
                                            <p:strVal val="#ppt_x"/>
                                          </p:val>
                                        </p:tav>
                                      </p:tavLst>
                                    </p:anim>
                                    <p:anim calcmode="lin" valueType="num">
                                      <p:cBhvr additive="base">
                                        <p:cTn id="32"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467544" y="195486"/>
            <a:ext cx="8501123" cy="400110"/>
          </a:xfrm>
          <a:prstGeom prst="rect">
            <a:avLst/>
          </a:prstGeom>
        </p:spPr>
        <p:txBody>
          <a:bodyPr wrap="square">
            <a:spAutoFit/>
          </a:bodyPr>
          <a:lstStyle/>
          <a:p>
            <a:r>
              <a:rPr lang="el-GR" sz="2000" b="1" dirty="0" smtClean="0"/>
              <a:t>4</a:t>
            </a:r>
            <a:r>
              <a:rPr lang="el-GR" sz="2000" b="1" baseline="30000" dirty="0" smtClean="0"/>
              <a:t>η</a:t>
            </a:r>
            <a:r>
              <a:rPr lang="el-GR" sz="2000" b="1" dirty="0" smtClean="0"/>
              <a:t> διδασκαλία, 2</a:t>
            </a:r>
            <a:r>
              <a:rPr lang="el-GR" sz="2000" b="1" baseline="30000" dirty="0" smtClean="0"/>
              <a:t>ο</a:t>
            </a:r>
            <a:r>
              <a:rPr lang="el-GR" sz="2000" b="1" dirty="0" smtClean="0"/>
              <a:t> διήγημα (Αποικιοκρατία, Περιθωριοποίηση) </a:t>
            </a:r>
            <a:endParaRPr lang="el-GR" sz="2000" dirty="0"/>
          </a:p>
        </p:txBody>
      </p:sp>
      <p:pic>
        <p:nvPicPr>
          <p:cNvPr id="3" name="Picture 6"/>
          <p:cNvPicPr>
            <a:picLocks noChangeAspect="1" noChangeArrowheads="1"/>
          </p:cNvPicPr>
          <p:nvPr/>
        </p:nvPicPr>
        <p:blipFill>
          <a:blip r:embed="rId2" cstate="print"/>
          <a:srcRect l="25926" t="30805" r="2681" b="5703"/>
          <a:stretch>
            <a:fillRect/>
          </a:stretch>
        </p:blipFill>
        <p:spPr bwMode="auto">
          <a:xfrm>
            <a:off x="5796136" y="1948452"/>
            <a:ext cx="3347864" cy="1919442"/>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srcRect t="26375" r="13052" b="7180"/>
          <a:stretch>
            <a:fillRect/>
          </a:stretch>
        </p:blipFill>
        <p:spPr bwMode="auto">
          <a:xfrm>
            <a:off x="2771800" y="627534"/>
            <a:ext cx="6372200" cy="3240360"/>
          </a:xfrm>
          <a:prstGeom prst="rect">
            <a:avLst/>
          </a:prstGeom>
          <a:noFill/>
          <a:ln w="9525">
            <a:noFill/>
            <a:miter lim="800000"/>
            <a:headEnd/>
            <a:tailEnd/>
          </a:ln>
        </p:spPr>
      </p:pic>
      <p:pic>
        <p:nvPicPr>
          <p:cNvPr id="5" name="Picture 7"/>
          <p:cNvPicPr>
            <a:picLocks noChangeAspect="1" noChangeArrowheads="1"/>
          </p:cNvPicPr>
          <p:nvPr/>
        </p:nvPicPr>
        <p:blipFill>
          <a:blip r:embed="rId4" cstate="print"/>
          <a:srcRect l="25096" t="29328" r="3511" b="-2734"/>
          <a:stretch>
            <a:fillRect/>
          </a:stretch>
        </p:blipFill>
        <p:spPr bwMode="auto">
          <a:xfrm>
            <a:off x="179512" y="771550"/>
            <a:ext cx="5112568" cy="3960440"/>
          </a:xfrm>
          <a:prstGeom prst="rect">
            <a:avLst/>
          </a:prstGeom>
          <a:noFill/>
          <a:ln w="9525">
            <a:noFill/>
            <a:miter lim="800000"/>
            <a:headEnd/>
            <a:tailEnd/>
          </a:ln>
        </p:spPr>
      </p:pic>
      <p:pic>
        <p:nvPicPr>
          <p:cNvPr id="2051" name="Picture 3"/>
          <p:cNvPicPr>
            <a:picLocks noChangeAspect="1" noChangeArrowheads="1"/>
          </p:cNvPicPr>
          <p:nvPr/>
        </p:nvPicPr>
        <p:blipFill>
          <a:blip r:embed="rId5" cstate="print"/>
          <a:srcRect l="27586" t="27852" r="3512" b="5704"/>
          <a:stretch>
            <a:fillRect/>
          </a:stretch>
        </p:blipFill>
        <p:spPr bwMode="auto">
          <a:xfrm>
            <a:off x="0" y="771550"/>
            <a:ext cx="5312589" cy="3600400"/>
          </a:xfrm>
          <a:prstGeom prst="rect">
            <a:avLst/>
          </a:prstGeom>
          <a:noFill/>
          <a:ln w="9525">
            <a:noFill/>
            <a:miter lim="800000"/>
            <a:headEnd/>
            <a:tailEnd/>
          </a:ln>
        </p:spPr>
      </p:pic>
      <p:pic>
        <p:nvPicPr>
          <p:cNvPr id="2052" name="Picture 4"/>
          <p:cNvPicPr>
            <a:picLocks noChangeAspect="1" noChangeArrowheads="1"/>
          </p:cNvPicPr>
          <p:nvPr/>
        </p:nvPicPr>
        <p:blipFill>
          <a:blip r:embed="rId6" cstate="print"/>
          <a:srcRect l="30076" t="29328" r="4342" b="7180"/>
          <a:stretch>
            <a:fillRect/>
          </a:stretch>
        </p:blipFill>
        <p:spPr bwMode="auto">
          <a:xfrm>
            <a:off x="179512" y="771550"/>
            <a:ext cx="5040560" cy="3960440"/>
          </a:xfrm>
          <a:prstGeom prst="rect">
            <a:avLst/>
          </a:prstGeom>
          <a:noFill/>
          <a:ln w="9525">
            <a:noFill/>
            <a:miter lim="800000"/>
            <a:headEnd/>
            <a:tailEnd/>
          </a:ln>
        </p:spPr>
      </p:pic>
      <p:pic>
        <p:nvPicPr>
          <p:cNvPr id="6" name="Picture 8"/>
          <p:cNvPicPr>
            <a:picLocks noChangeAspect="1" noChangeArrowheads="1"/>
          </p:cNvPicPr>
          <p:nvPr/>
        </p:nvPicPr>
        <p:blipFill>
          <a:blip r:embed="rId7" cstate="print"/>
          <a:srcRect l="26756" t="29328" r="3512" b="-2735"/>
          <a:stretch>
            <a:fillRect/>
          </a:stretch>
        </p:blipFill>
        <p:spPr bwMode="auto">
          <a:xfrm>
            <a:off x="3868995" y="987574"/>
            <a:ext cx="5275005" cy="3579862"/>
          </a:xfrm>
          <a:prstGeom prst="rect">
            <a:avLst/>
          </a:prstGeom>
          <a:noFill/>
          <a:ln w="9525">
            <a:noFill/>
            <a:miter lim="800000"/>
            <a:headEnd/>
            <a:tailEnd/>
          </a:ln>
        </p:spPr>
      </p:pic>
      <p:pic>
        <p:nvPicPr>
          <p:cNvPr id="2053" name="Picture 5"/>
          <p:cNvPicPr>
            <a:picLocks noChangeAspect="1" noChangeArrowheads="1"/>
          </p:cNvPicPr>
          <p:nvPr/>
        </p:nvPicPr>
        <p:blipFill>
          <a:blip r:embed="rId8" cstate="print"/>
          <a:srcRect l="39426" t="32484" r="4954" b="8454"/>
          <a:stretch>
            <a:fillRect/>
          </a:stretch>
        </p:blipFill>
        <p:spPr bwMode="auto">
          <a:xfrm>
            <a:off x="179512" y="987574"/>
            <a:ext cx="4824536" cy="381642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051"/>
                                        </p:tgtEl>
                                        <p:attrNameLst>
                                          <p:attrName>style.visibility</p:attrName>
                                        </p:attrNameLst>
                                      </p:cBhvr>
                                      <p:to>
                                        <p:strVal val="visible"/>
                                      </p:to>
                                    </p:set>
                                    <p:anim calcmode="lin" valueType="num">
                                      <p:cBhvr additive="base">
                                        <p:cTn id="13" dur="500" fill="hold"/>
                                        <p:tgtEl>
                                          <p:spTgt spid="2051"/>
                                        </p:tgtEl>
                                        <p:attrNameLst>
                                          <p:attrName>ppt_x</p:attrName>
                                        </p:attrNameLst>
                                      </p:cBhvr>
                                      <p:tavLst>
                                        <p:tav tm="0">
                                          <p:val>
                                            <p:strVal val="0-#ppt_w/2"/>
                                          </p:val>
                                        </p:tav>
                                        <p:tav tm="100000">
                                          <p:val>
                                            <p:strVal val="#ppt_x"/>
                                          </p:val>
                                        </p:tav>
                                      </p:tavLst>
                                    </p:anim>
                                    <p:anim calcmode="lin" valueType="num">
                                      <p:cBhvr additive="base">
                                        <p:cTn id="14" dur="500" fill="hold"/>
                                        <p:tgtEl>
                                          <p:spTgt spid="205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 calcmode="lin" valueType="num">
                                      <p:cBhvr additive="base">
                                        <p:cTn id="19" dur="500" fill="hold"/>
                                        <p:tgtEl>
                                          <p:spTgt spid="2052"/>
                                        </p:tgtEl>
                                        <p:attrNameLst>
                                          <p:attrName>ppt_x</p:attrName>
                                        </p:attrNameLst>
                                      </p:cBhvr>
                                      <p:tavLst>
                                        <p:tav tm="0">
                                          <p:val>
                                            <p:strVal val="#ppt_x"/>
                                          </p:val>
                                        </p:tav>
                                        <p:tav tm="100000">
                                          <p:val>
                                            <p:strVal val="#ppt_x"/>
                                          </p:val>
                                        </p:tav>
                                      </p:tavLst>
                                    </p:anim>
                                    <p:anim calcmode="lin" valueType="num">
                                      <p:cBhvr additive="base">
                                        <p:cTn id="20"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1+#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53"/>
                                        </p:tgtEl>
                                        <p:attrNameLst>
                                          <p:attrName>style.visibility</p:attrName>
                                        </p:attrNameLst>
                                      </p:cBhvr>
                                      <p:to>
                                        <p:strVal val="visible"/>
                                      </p:to>
                                    </p:set>
                                    <p:anim calcmode="lin" valueType="num">
                                      <p:cBhvr additive="base">
                                        <p:cTn id="31" dur="500" fill="hold"/>
                                        <p:tgtEl>
                                          <p:spTgt spid="2053"/>
                                        </p:tgtEl>
                                        <p:attrNameLst>
                                          <p:attrName>ppt_x</p:attrName>
                                        </p:attrNameLst>
                                      </p:cBhvr>
                                      <p:tavLst>
                                        <p:tav tm="0">
                                          <p:val>
                                            <p:strVal val="#ppt_x"/>
                                          </p:val>
                                        </p:tav>
                                        <p:tav tm="100000">
                                          <p:val>
                                            <p:strVal val="#ppt_x"/>
                                          </p:val>
                                        </p:tav>
                                      </p:tavLst>
                                    </p:anim>
                                    <p:anim calcmode="lin" valueType="num">
                                      <p:cBhvr additive="base">
                                        <p:cTn id="32" dur="500" fill="hold"/>
                                        <p:tgtEl>
                                          <p:spTgt spid="20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p:cNvPicPr>
            <a:picLocks noChangeAspect="1" noChangeArrowheads="1"/>
          </p:cNvPicPr>
          <p:nvPr/>
        </p:nvPicPr>
        <p:blipFill>
          <a:blip r:embed="rId2" cstate="print"/>
          <a:srcRect l="25095" t="27852" r="3512" b="7181"/>
          <a:stretch>
            <a:fillRect/>
          </a:stretch>
        </p:blipFill>
        <p:spPr bwMode="auto">
          <a:xfrm>
            <a:off x="4283968" y="2211710"/>
            <a:ext cx="3816424" cy="1952589"/>
          </a:xfrm>
          <a:prstGeom prst="rect">
            <a:avLst/>
          </a:prstGeom>
          <a:noFill/>
          <a:ln w="9525">
            <a:noFill/>
            <a:miter lim="800000"/>
            <a:headEnd/>
            <a:tailEnd/>
          </a:ln>
        </p:spPr>
      </p:pic>
      <p:sp>
        <p:nvSpPr>
          <p:cNvPr id="5" name="4 - Ορθογώνιο"/>
          <p:cNvSpPr/>
          <p:nvPr/>
        </p:nvSpPr>
        <p:spPr>
          <a:xfrm>
            <a:off x="1619672" y="0"/>
            <a:ext cx="6480720" cy="461665"/>
          </a:xfrm>
          <a:prstGeom prst="rect">
            <a:avLst/>
          </a:prstGeom>
        </p:spPr>
        <p:txBody>
          <a:bodyPr wrap="square">
            <a:spAutoFit/>
          </a:bodyPr>
          <a:lstStyle/>
          <a:p>
            <a:r>
              <a:rPr lang="el-GR" sz="2400" b="1" dirty="0" smtClean="0"/>
              <a:t>5</a:t>
            </a:r>
            <a:r>
              <a:rPr lang="el-GR" sz="2400" b="1" baseline="30000" dirty="0" smtClean="0"/>
              <a:t>η</a:t>
            </a:r>
            <a:r>
              <a:rPr lang="el-GR" sz="2400" b="1" dirty="0" smtClean="0"/>
              <a:t> διδασκαλία,  Μετά την ανάγνωση</a:t>
            </a:r>
            <a:endParaRPr lang="el-GR" sz="2400" dirty="0"/>
          </a:p>
        </p:txBody>
      </p:sp>
      <p:pic>
        <p:nvPicPr>
          <p:cNvPr id="3078" name="Picture 6"/>
          <p:cNvPicPr>
            <a:picLocks noChangeAspect="1" noChangeArrowheads="1"/>
          </p:cNvPicPr>
          <p:nvPr/>
        </p:nvPicPr>
        <p:blipFill>
          <a:blip r:embed="rId3" cstate="print"/>
          <a:srcRect l="25926" t="29328" r="3512" b="8657"/>
          <a:stretch>
            <a:fillRect/>
          </a:stretch>
        </p:blipFill>
        <p:spPr bwMode="auto">
          <a:xfrm>
            <a:off x="1979712" y="2557921"/>
            <a:ext cx="4248472" cy="1958044"/>
          </a:xfrm>
          <a:prstGeom prst="rect">
            <a:avLst/>
          </a:prstGeom>
          <a:noFill/>
          <a:ln w="9525">
            <a:noFill/>
            <a:miter lim="800000"/>
            <a:headEnd/>
            <a:tailEnd/>
          </a:ln>
        </p:spPr>
      </p:pic>
      <p:pic>
        <p:nvPicPr>
          <p:cNvPr id="3074" name="Picture 2"/>
          <p:cNvPicPr>
            <a:picLocks noChangeAspect="1" noChangeArrowheads="1"/>
          </p:cNvPicPr>
          <p:nvPr/>
        </p:nvPicPr>
        <p:blipFill>
          <a:blip r:embed="rId4" cstate="print"/>
          <a:srcRect l="1021" t="26375" r="14304" b="7180"/>
          <a:stretch>
            <a:fillRect/>
          </a:stretch>
        </p:blipFill>
        <p:spPr bwMode="auto">
          <a:xfrm>
            <a:off x="899592" y="843558"/>
            <a:ext cx="7344816" cy="3672408"/>
          </a:xfrm>
          <a:prstGeom prst="rect">
            <a:avLst/>
          </a:prstGeom>
          <a:noFill/>
          <a:ln w="9525">
            <a:noFill/>
            <a:miter lim="800000"/>
            <a:headEnd/>
            <a:tailEnd/>
          </a:ln>
        </p:spPr>
      </p:pic>
      <p:pic>
        <p:nvPicPr>
          <p:cNvPr id="2" name="Picture 9"/>
          <p:cNvPicPr>
            <a:picLocks noChangeAspect="1" noChangeArrowheads="1"/>
          </p:cNvPicPr>
          <p:nvPr/>
        </p:nvPicPr>
        <p:blipFill>
          <a:blip r:embed="rId5" cstate="print"/>
          <a:srcRect l="26756" t="29328" r="3512" b="2751"/>
          <a:stretch>
            <a:fillRect/>
          </a:stretch>
        </p:blipFill>
        <p:spPr bwMode="auto">
          <a:xfrm>
            <a:off x="755576" y="617742"/>
            <a:ext cx="7632848" cy="4335416"/>
          </a:xfrm>
          <a:prstGeom prst="rect">
            <a:avLst/>
          </a:prstGeom>
          <a:noFill/>
          <a:ln w="9525">
            <a:noFill/>
            <a:miter lim="800000"/>
            <a:headEnd/>
            <a:tailEnd/>
          </a:ln>
        </p:spPr>
      </p:pic>
      <p:pic>
        <p:nvPicPr>
          <p:cNvPr id="3079" name="Picture 7"/>
          <p:cNvPicPr>
            <a:picLocks noChangeAspect="1" noChangeArrowheads="1"/>
          </p:cNvPicPr>
          <p:nvPr/>
        </p:nvPicPr>
        <p:blipFill>
          <a:blip r:embed="rId6" cstate="print"/>
          <a:srcRect l="25926" t="27852" r="2681" b="7180"/>
          <a:stretch>
            <a:fillRect/>
          </a:stretch>
        </p:blipFill>
        <p:spPr bwMode="auto">
          <a:xfrm>
            <a:off x="611559" y="756480"/>
            <a:ext cx="8064897" cy="4126226"/>
          </a:xfrm>
          <a:prstGeom prst="rect">
            <a:avLst/>
          </a:prstGeom>
          <a:noFill/>
          <a:ln w="9525">
            <a:noFill/>
            <a:miter lim="800000"/>
            <a:headEnd/>
            <a:tailEnd/>
          </a:ln>
        </p:spPr>
      </p:pic>
      <p:pic>
        <p:nvPicPr>
          <p:cNvPr id="3081" name="Picture 9"/>
          <p:cNvPicPr>
            <a:picLocks noChangeAspect="1" noChangeArrowheads="1"/>
          </p:cNvPicPr>
          <p:nvPr/>
        </p:nvPicPr>
        <p:blipFill>
          <a:blip r:embed="rId7" cstate="print"/>
          <a:srcRect l="25926" t="29328" r="3512" b="13087"/>
          <a:stretch>
            <a:fillRect/>
          </a:stretch>
        </p:blipFill>
        <p:spPr bwMode="auto">
          <a:xfrm>
            <a:off x="323527" y="555526"/>
            <a:ext cx="4248473" cy="4248472"/>
          </a:xfrm>
          <a:prstGeom prst="rect">
            <a:avLst/>
          </a:prstGeom>
          <a:noFill/>
          <a:ln w="9525">
            <a:noFill/>
            <a:miter lim="800000"/>
            <a:headEnd/>
            <a:tailEnd/>
          </a:ln>
        </p:spPr>
      </p:pic>
      <p:pic>
        <p:nvPicPr>
          <p:cNvPr id="3082" name="Picture 10"/>
          <p:cNvPicPr>
            <a:picLocks noChangeAspect="1" noChangeArrowheads="1"/>
          </p:cNvPicPr>
          <p:nvPr/>
        </p:nvPicPr>
        <p:blipFill>
          <a:blip r:embed="rId8" cstate="print"/>
          <a:srcRect l="26144" t="28054" r="3293" b="5501"/>
          <a:stretch>
            <a:fillRect/>
          </a:stretch>
        </p:blipFill>
        <p:spPr bwMode="auto">
          <a:xfrm>
            <a:off x="4572000" y="627534"/>
            <a:ext cx="4328480" cy="4320480"/>
          </a:xfrm>
          <a:prstGeom prst="rect">
            <a:avLst/>
          </a:prstGeom>
          <a:noFill/>
          <a:ln w="9525">
            <a:noFill/>
            <a:miter lim="800000"/>
            <a:headEnd/>
            <a:tailEnd/>
          </a:ln>
        </p:spPr>
      </p:pic>
      <p:pic>
        <p:nvPicPr>
          <p:cNvPr id="3083" name="Picture 11"/>
          <p:cNvPicPr>
            <a:picLocks noChangeAspect="1" noChangeArrowheads="1"/>
          </p:cNvPicPr>
          <p:nvPr/>
        </p:nvPicPr>
        <p:blipFill>
          <a:blip r:embed="rId9" cstate="print"/>
          <a:srcRect l="26756" t="27852" r="6002" b="13086"/>
          <a:stretch>
            <a:fillRect/>
          </a:stretch>
        </p:blipFill>
        <p:spPr bwMode="auto">
          <a:xfrm>
            <a:off x="395536" y="504200"/>
            <a:ext cx="8568952" cy="4443813"/>
          </a:xfrm>
          <a:prstGeom prst="rect">
            <a:avLst/>
          </a:prstGeom>
          <a:noFill/>
          <a:ln w="9525">
            <a:noFill/>
            <a:miter lim="800000"/>
            <a:headEnd/>
            <a:tailEnd/>
          </a:ln>
        </p:spPr>
      </p:pic>
      <p:pic>
        <p:nvPicPr>
          <p:cNvPr id="4" name="Picture 11"/>
          <p:cNvPicPr>
            <a:picLocks noChangeAspect="1" noChangeArrowheads="1"/>
          </p:cNvPicPr>
          <p:nvPr/>
        </p:nvPicPr>
        <p:blipFill>
          <a:blip r:embed="rId10" cstate="print"/>
          <a:srcRect l="24904" t="32281" r="4342" b="7180"/>
          <a:stretch>
            <a:fillRect/>
          </a:stretch>
        </p:blipFill>
        <p:spPr bwMode="auto">
          <a:xfrm>
            <a:off x="467544" y="524198"/>
            <a:ext cx="8424936" cy="461930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9"/>
                                        </p:tgtEl>
                                        <p:attrNameLst>
                                          <p:attrName>style.visibility</p:attrName>
                                        </p:attrNameLst>
                                      </p:cBhvr>
                                      <p:to>
                                        <p:strVal val="visible"/>
                                      </p:to>
                                    </p:set>
                                    <p:anim calcmode="lin" valueType="num">
                                      <p:cBhvr additive="base">
                                        <p:cTn id="13" dur="500" fill="hold"/>
                                        <p:tgtEl>
                                          <p:spTgt spid="3079"/>
                                        </p:tgtEl>
                                        <p:attrNameLst>
                                          <p:attrName>ppt_x</p:attrName>
                                        </p:attrNameLst>
                                      </p:cBhvr>
                                      <p:tavLst>
                                        <p:tav tm="0">
                                          <p:val>
                                            <p:strVal val="#ppt_x"/>
                                          </p:val>
                                        </p:tav>
                                        <p:tav tm="100000">
                                          <p:val>
                                            <p:strVal val="#ppt_x"/>
                                          </p:val>
                                        </p:tav>
                                      </p:tavLst>
                                    </p:anim>
                                    <p:anim calcmode="lin" valueType="num">
                                      <p:cBhvr additive="base">
                                        <p:cTn id="14" dur="500" fill="hold"/>
                                        <p:tgtEl>
                                          <p:spTgt spid="307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081"/>
                                        </p:tgtEl>
                                        <p:attrNameLst>
                                          <p:attrName>style.visibility</p:attrName>
                                        </p:attrNameLst>
                                      </p:cBhvr>
                                      <p:to>
                                        <p:strVal val="visible"/>
                                      </p:to>
                                    </p:set>
                                    <p:anim calcmode="lin" valueType="num">
                                      <p:cBhvr additive="base">
                                        <p:cTn id="19" dur="500" fill="hold"/>
                                        <p:tgtEl>
                                          <p:spTgt spid="3081"/>
                                        </p:tgtEl>
                                        <p:attrNameLst>
                                          <p:attrName>ppt_x</p:attrName>
                                        </p:attrNameLst>
                                      </p:cBhvr>
                                      <p:tavLst>
                                        <p:tav tm="0">
                                          <p:val>
                                            <p:strVal val="0-#ppt_w/2"/>
                                          </p:val>
                                        </p:tav>
                                        <p:tav tm="100000">
                                          <p:val>
                                            <p:strVal val="#ppt_x"/>
                                          </p:val>
                                        </p:tav>
                                      </p:tavLst>
                                    </p:anim>
                                    <p:anim calcmode="lin" valueType="num">
                                      <p:cBhvr additive="base">
                                        <p:cTn id="20" dur="500" fill="hold"/>
                                        <p:tgtEl>
                                          <p:spTgt spid="308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082"/>
                                        </p:tgtEl>
                                        <p:attrNameLst>
                                          <p:attrName>style.visibility</p:attrName>
                                        </p:attrNameLst>
                                      </p:cBhvr>
                                      <p:to>
                                        <p:strVal val="visible"/>
                                      </p:to>
                                    </p:set>
                                    <p:anim calcmode="lin" valueType="num">
                                      <p:cBhvr additive="base">
                                        <p:cTn id="25" dur="500" fill="hold"/>
                                        <p:tgtEl>
                                          <p:spTgt spid="3082"/>
                                        </p:tgtEl>
                                        <p:attrNameLst>
                                          <p:attrName>ppt_x</p:attrName>
                                        </p:attrNameLst>
                                      </p:cBhvr>
                                      <p:tavLst>
                                        <p:tav tm="0">
                                          <p:val>
                                            <p:strVal val="1+#ppt_w/2"/>
                                          </p:val>
                                        </p:tav>
                                        <p:tav tm="100000">
                                          <p:val>
                                            <p:strVal val="#ppt_x"/>
                                          </p:val>
                                        </p:tav>
                                      </p:tavLst>
                                    </p:anim>
                                    <p:anim calcmode="lin" valueType="num">
                                      <p:cBhvr additive="base">
                                        <p:cTn id="26" dur="500" fill="hold"/>
                                        <p:tgtEl>
                                          <p:spTgt spid="308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083"/>
                                        </p:tgtEl>
                                        <p:attrNameLst>
                                          <p:attrName>style.visibility</p:attrName>
                                        </p:attrNameLst>
                                      </p:cBhvr>
                                      <p:to>
                                        <p:strVal val="visible"/>
                                      </p:to>
                                    </p:set>
                                    <p:anim calcmode="lin" valueType="num">
                                      <p:cBhvr additive="base">
                                        <p:cTn id="31" dur="500" fill="hold"/>
                                        <p:tgtEl>
                                          <p:spTgt spid="3083"/>
                                        </p:tgtEl>
                                        <p:attrNameLst>
                                          <p:attrName>ppt_x</p:attrName>
                                        </p:attrNameLst>
                                      </p:cBhvr>
                                      <p:tavLst>
                                        <p:tav tm="0">
                                          <p:val>
                                            <p:strVal val="#ppt_x"/>
                                          </p:val>
                                        </p:tav>
                                        <p:tav tm="100000">
                                          <p:val>
                                            <p:strVal val="#ppt_x"/>
                                          </p:val>
                                        </p:tav>
                                      </p:tavLst>
                                    </p:anim>
                                    <p:anim calcmode="lin" valueType="num">
                                      <p:cBhvr additive="base">
                                        <p:cTn id="32" dur="500" fill="hold"/>
                                        <p:tgtEl>
                                          <p:spTgt spid="308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2"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0-#ppt_w/2"/>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Click\Desktop\Κα Αντωνία.png"/>
          <p:cNvPicPr>
            <a:picLocks noChangeAspect="1" noChangeArrowheads="1"/>
          </p:cNvPicPr>
          <p:nvPr/>
        </p:nvPicPr>
        <p:blipFill>
          <a:blip r:embed="rId2" cstate="print"/>
          <a:srcRect/>
          <a:stretch>
            <a:fillRect/>
          </a:stretch>
        </p:blipFill>
        <p:spPr bwMode="auto">
          <a:xfrm>
            <a:off x="7092280" y="1779662"/>
            <a:ext cx="1619672" cy="3075806"/>
          </a:xfrm>
          <a:prstGeom prst="rect">
            <a:avLst/>
          </a:prstGeom>
          <a:noFill/>
        </p:spPr>
      </p:pic>
      <p:sp>
        <p:nvSpPr>
          <p:cNvPr id="2" name="1 - Ορθογώνιο"/>
          <p:cNvSpPr/>
          <p:nvPr/>
        </p:nvSpPr>
        <p:spPr>
          <a:xfrm>
            <a:off x="251520" y="0"/>
            <a:ext cx="4896544" cy="5062924"/>
          </a:xfrm>
          <a:prstGeom prst="rect">
            <a:avLst/>
          </a:prstGeom>
        </p:spPr>
        <p:txBody>
          <a:bodyPr wrap="square">
            <a:spAutoFit/>
          </a:bodyPr>
          <a:lstStyle/>
          <a:p>
            <a:pPr algn="just"/>
            <a:r>
              <a:rPr lang="el-GR" b="1" dirty="0" smtClean="0">
                <a:solidFill>
                  <a:prstClr val="black"/>
                </a:solidFill>
                <a:cs typeface="Arial" panose="020B0604020202020204" pitchFamily="34" charset="0"/>
              </a:rPr>
              <a:t>Διδακτική Παρέμβαση </a:t>
            </a:r>
            <a:r>
              <a:rPr lang="el-GR" dirty="0" smtClean="0">
                <a:solidFill>
                  <a:prstClr val="black"/>
                </a:solidFill>
                <a:cs typeface="Arial" panose="020B0604020202020204" pitchFamily="34" charset="0"/>
              </a:rPr>
              <a:t>– </a:t>
            </a:r>
            <a:r>
              <a:rPr lang="el-GR" b="1" dirty="0" smtClean="0">
                <a:solidFill>
                  <a:prstClr val="black"/>
                </a:solidFill>
                <a:cs typeface="Arial" panose="020B0604020202020204" pitchFamily="34" charset="0"/>
              </a:rPr>
              <a:t>Έρευνα δράσης:</a:t>
            </a:r>
            <a:r>
              <a:rPr lang="el-GR" dirty="0" smtClean="0">
                <a:solidFill>
                  <a:prstClr val="black"/>
                </a:solidFill>
                <a:cs typeface="Arial" panose="020B0604020202020204" pitchFamily="34" charset="0"/>
              </a:rPr>
              <a:t/>
            </a:r>
            <a:br>
              <a:rPr lang="el-GR" dirty="0" smtClean="0">
                <a:solidFill>
                  <a:prstClr val="black"/>
                </a:solidFill>
                <a:cs typeface="Arial" panose="020B0604020202020204" pitchFamily="34" charset="0"/>
              </a:rPr>
            </a:br>
            <a:r>
              <a:rPr lang="el-GR" dirty="0" smtClean="0">
                <a:solidFill>
                  <a:prstClr val="black"/>
                </a:solidFill>
                <a:cs typeface="Arial" panose="020B0604020202020204" pitchFamily="34" charset="0"/>
              </a:rPr>
              <a:t>5 διδασκαλίες δομημένες στις φάσεις του σχεδιασμού, της δράσης, της παρατήρησης και του </a:t>
            </a:r>
            <a:r>
              <a:rPr lang="el-GR" dirty="0" err="1" smtClean="0">
                <a:solidFill>
                  <a:prstClr val="black"/>
                </a:solidFill>
                <a:cs typeface="Arial" panose="020B0604020202020204" pitchFamily="34" charset="0"/>
              </a:rPr>
              <a:t>αναστοχασμού</a:t>
            </a:r>
            <a:r>
              <a:rPr lang="el-GR" dirty="0" smtClean="0">
                <a:solidFill>
                  <a:prstClr val="black"/>
                </a:solidFill>
                <a:cs typeface="Arial" panose="020B0604020202020204" pitchFamily="34" charset="0"/>
              </a:rPr>
              <a:t>. Προηγήθηκε: </a:t>
            </a:r>
          </a:p>
          <a:p>
            <a:pPr algn="just"/>
            <a:r>
              <a:rPr lang="el-GR" dirty="0" smtClean="0">
                <a:solidFill>
                  <a:prstClr val="black"/>
                </a:solidFill>
                <a:cs typeface="Arial" panose="020B0604020202020204" pitchFamily="34" charset="0"/>
              </a:rPr>
              <a:t>Ο καθορισμός επιδιωκόμενων στόχων και μαθησιακών αναγκών</a:t>
            </a:r>
            <a:r>
              <a:rPr lang="en-US" dirty="0" smtClean="0">
                <a:solidFill>
                  <a:prstClr val="black"/>
                </a:solidFill>
                <a:cs typeface="Arial" panose="020B0604020202020204" pitchFamily="34" charset="0"/>
              </a:rPr>
              <a:t>, </a:t>
            </a:r>
            <a:r>
              <a:rPr lang="el-GR" dirty="0" smtClean="0">
                <a:solidFill>
                  <a:prstClr val="black"/>
                </a:solidFill>
                <a:cs typeface="Arial" panose="020B0604020202020204" pitchFamily="34" charset="0"/>
              </a:rPr>
              <a:t>ο σχεδιασμός του υλικού στη πλατφόρμα </a:t>
            </a:r>
            <a:r>
              <a:rPr lang="en-US" dirty="0" smtClean="0">
                <a:solidFill>
                  <a:prstClr val="black"/>
                </a:solidFill>
                <a:cs typeface="Arial" panose="020B0604020202020204" pitchFamily="34" charset="0"/>
              </a:rPr>
              <a:t>H5P</a:t>
            </a:r>
            <a:r>
              <a:rPr lang="el-GR" dirty="0" smtClean="0">
                <a:solidFill>
                  <a:prstClr val="black"/>
                </a:solidFill>
                <a:cs typeface="Arial" panose="020B0604020202020204" pitchFamily="34" charset="0"/>
              </a:rPr>
              <a:t> και η πιλοτική εφαρμογή του σε 2 μαθητές του άλλου τμήματος. </a:t>
            </a:r>
          </a:p>
          <a:p>
            <a:endParaRPr lang="el-GR" b="1" dirty="0" smtClean="0">
              <a:solidFill>
                <a:prstClr val="black"/>
              </a:solidFill>
              <a:cs typeface="Arial" panose="020B0604020202020204" pitchFamily="34" charset="0"/>
            </a:endParaRPr>
          </a:p>
          <a:p>
            <a:r>
              <a:rPr lang="el-GR" b="1" dirty="0" smtClean="0">
                <a:solidFill>
                  <a:prstClr val="black"/>
                </a:solidFill>
                <a:cs typeface="Arial" panose="020B0604020202020204" pitchFamily="34" charset="0"/>
              </a:rPr>
              <a:t>Δείγμα: </a:t>
            </a:r>
            <a:r>
              <a:rPr lang="el-GR" dirty="0" smtClean="0">
                <a:solidFill>
                  <a:prstClr val="black"/>
                </a:solidFill>
                <a:cs typeface="Arial" panose="020B0604020202020204" pitchFamily="34" charset="0"/>
              </a:rPr>
              <a:t/>
            </a:r>
            <a:br>
              <a:rPr lang="el-GR" dirty="0" smtClean="0">
                <a:solidFill>
                  <a:prstClr val="black"/>
                </a:solidFill>
                <a:cs typeface="Arial" panose="020B0604020202020204" pitchFamily="34" charset="0"/>
              </a:rPr>
            </a:br>
            <a:r>
              <a:rPr lang="el-GR" dirty="0" smtClean="0">
                <a:solidFill>
                  <a:prstClr val="black"/>
                </a:solidFill>
                <a:cs typeface="Arial" panose="020B0604020202020204" pitchFamily="34" charset="0"/>
              </a:rPr>
              <a:t>19 μαθητές Α΄ Γενικού Λυκείου</a:t>
            </a:r>
            <a:br>
              <a:rPr lang="el-GR" dirty="0" smtClean="0">
                <a:solidFill>
                  <a:prstClr val="black"/>
                </a:solidFill>
                <a:cs typeface="Arial" panose="020B0604020202020204" pitchFamily="34" charset="0"/>
              </a:rPr>
            </a:br>
            <a:r>
              <a:rPr lang="el-GR" dirty="0" smtClean="0">
                <a:solidFill>
                  <a:prstClr val="black"/>
                </a:solidFill>
                <a:cs typeface="Arial" panose="020B0604020202020204" pitchFamily="34" charset="0"/>
              </a:rPr>
              <a:t/>
            </a:r>
            <a:br>
              <a:rPr lang="el-GR" dirty="0" smtClean="0">
                <a:solidFill>
                  <a:prstClr val="black"/>
                </a:solidFill>
                <a:cs typeface="Arial" panose="020B0604020202020204" pitchFamily="34" charset="0"/>
              </a:rPr>
            </a:br>
            <a:r>
              <a:rPr lang="el-GR" b="1" dirty="0" smtClean="0">
                <a:solidFill>
                  <a:prstClr val="black"/>
                </a:solidFill>
                <a:cs typeface="Arial" panose="020B0604020202020204" pitchFamily="34" charset="0"/>
              </a:rPr>
              <a:t> Μεταβλητές: </a:t>
            </a:r>
            <a:r>
              <a:rPr lang="el-GR" dirty="0" smtClean="0">
                <a:solidFill>
                  <a:prstClr val="black"/>
                </a:solidFill>
                <a:cs typeface="Arial" panose="020B0604020202020204" pitchFamily="34" charset="0"/>
              </a:rPr>
              <a:t/>
            </a:r>
            <a:br>
              <a:rPr lang="el-GR" dirty="0" smtClean="0">
                <a:solidFill>
                  <a:prstClr val="black"/>
                </a:solidFill>
                <a:cs typeface="Arial" panose="020B0604020202020204" pitchFamily="34" charset="0"/>
              </a:rPr>
            </a:br>
            <a:r>
              <a:rPr lang="el-GR" dirty="0" smtClean="0">
                <a:solidFill>
                  <a:prstClr val="black"/>
                </a:solidFill>
                <a:cs typeface="Arial" panose="020B0604020202020204" pitchFamily="34" charset="0"/>
              </a:rPr>
              <a:t>Απόψεις και στάσεις μαθητών</a:t>
            </a:r>
            <a:br>
              <a:rPr lang="el-GR" dirty="0" smtClean="0">
                <a:solidFill>
                  <a:prstClr val="black"/>
                </a:solidFill>
                <a:cs typeface="Arial" panose="020B0604020202020204" pitchFamily="34" charset="0"/>
              </a:rPr>
            </a:br>
            <a:r>
              <a:rPr lang="el-GR" dirty="0" smtClean="0">
                <a:solidFill>
                  <a:prstClr val="black"/>
                </a:solidFill>
                <a:cs typeface="Arial" panose="020B0604020202020204" pitchFamily="34" charset="0"/>
              </a:rPr>
              <a:t>Ψηφιακός ή νέος γραμματισμός</a:t>
            </a:r>
            <a:br>
              <a:rPr lang="el-GR" dirty="0" smtClean="0">
                <a:solidFill>
                  <a:prstClr val="black"/>
                </a:solidFill>
                <a:cs typeface="Arial" panose="020B0604020202020204" pitchFamily="34" charset="0"/>
              </a:rPr>
            </a:br>
            <a:r>
              <a:rPr lang="el-GR" dirty="0" smtClean="0">
                <a:solidFill>
                  <a:prstClr val="black"/>
                </a:solidFill>
                <a:cs typeface="Arial" panose="020B0604020202020204" pitchFamily="34" charset="0"/>
              </a:rPr>
              <a:t>Λειτουργικότητα και αποτελεσματικότητα </a:t>
            </a:r>
          </a:p>
          <a:p>
            <a:r>
              <a:rPr lang="el-GR" dirty="0" smtClean="0">
                <a:solidFill>
                  <a:prstClr val="black"/>
                </a:solidFill>
                <a:cs typeface="Arial" panose="020B0604020202020204" pitchFamily="34" charset="0"/>
              </a:rPr>
              <a:t>του ΕΥ </a:t>
            </a:r>
            <a:br>
              <a:rPr lang="el-GR" dirty="0" smtClean="0">
                <a:solidFill>
                  <a:prstClr val="black"/>
                </a:solidFill>
                <a:cs typeface="Arial" panose="020B0604020202020204" pitchFamily="34" charset="0"/>
              </a:rPr>
            </a:br>
            <a:r>
              <a:rPr lang="el-GR" dirty="0" smtClean="0">
                <a:solidFill>
                  <a:prstClr val="black"/>
                </a:solidFill>
                <a:cs typeface="Arial" panose="020B0604020202020204" pitchFamily="34" charset="0"/>
              </a:rPr>
              <a:t/>
            </a:r>
            <a:br>
              <a:rPr lang="el-GR" dirty="0" smtClean="0">
                <a:solidFill>
                  <a:prstClr val="black"/>
                </a:solidFill>
                <a:cs typeface="Arial" panose="020B0604020202020204" pitchFamily="34" charset="0"/>
              </a:rPr>
            </a:br>
            <a:endParaRPr lang="el-GR" dirty="0"/>
          </a:p>
        </p:txBody>
      </p:sp>
      <p:sp>
        <p:nvSpPr>
          <p:cNvPr id="4" name="3 - Οριζόντιος πάπυρος"/>
          <p:cNvSpPr/>
          <p:nvPr/>
        </p:nvSpPr>
        <p:spPr>
          <a:xfrm>
            <a:off x="5111552" y="0"/>
            <a:ext cx="4032448" cy="149163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400" dirty="0" smtClean="0">
                <a:latin typeface="Times New Roman" pitchFamily="18" charset="0"/>
                <a:cs typeface="Times New Roman" pitchFamily="18" charset="0"/>
              </a:rPr>
              <a:t>Μεθοδολογία 1/2</a:t>
            </a:r>
            <a:endParaRPr lang="el-GR" sz="4400" dirty="0">
              <a:latin typeface="Times New Roman" pitchFamily="18" charset="0"/>
              <a:cs typeface="Times New Roman" pitchFamily="18" charset="0"/>
            </a:endParaRPr>
          </a:p>
        </p:txBody>
      </p:sp>
      <p:sp>
        <p:nvSpPr>
          <p:cNvPr id="6" name="5 - TextBox"/>
          <p:cNvSpPr txBox="1"/>
          <p:nvPr/>
        </p:nvSpPr>
        <p:spPr>
          <a:xfrm>
            <a:off x="4644008" y="2427734"/>
            <a:ext cx="2952328" cy="2708434"/>
          </a:xfrm>
          <a:prstGeom prst="rect">
            <a:avLst/>
          </a:prstGeom>
          <a:noFill/>
        </p:spPr>
        <p:txBody>
          <a:bodyPr wrap="square" rtlCol="0">
            <a:spAutoFit/>
          </a:bodyPr>
          <a:lstStyle/>
          <a:p>
            <a:r>
              <a:rPr lang="el-GR" b="1" dirty="0" smtClean="0">
                <a:solidFill>
                  <a:prstClr val="black"/>
                </a:solidFill>
                <a:cs typeface="Arial" panose="020B0604020202020204" pitchFamily="34" charset="0"/>
              </a:rPr>
              <a:t>Μέθοδοι συλλογής δεδομένων:</a:t>
            </a:r>
            <a:r>
              <a:rPr lang="el-GR" dirty="0" smtClean="0">
                <a:solidFill>
                  <a:prstClr val="black"/>
                </a:solidFill>
                <a:cs typeface="Arial" panose="020B0604020202020204" pitchFamily="34" charset="0"/>
              </a:rPr>
              <a:t/>
            </a:r>
            <a:br>
              <a:rPr lang="el-GR" dirty="0" smtClean="0">
                <a:solidFill>
                  <a:prstClr val="black"/>
                </a:solidFill>
                <a:cs typeface="Arial" panose="020B0604020202020204" pitchFamily="34" charset="0"/>
              </a:rPr>
            </a:br>
            <a:r>
              <a:rPr lang="el-GR" dirty="0" smtClean="0">
                <a:solidFill>
                  <a:prstClr val="black"/>
                </a:solidFill>
                <a:cs typeface="Arial" panose="020B0604020202020204" pitchFamily="34" charset="0"/>
              </a:rPr>
              <a:t>Ερωτηματολόγιο</a:t>
            </a:r>
            <a:br>
              <a:rPr lang="el-GR" dirty="0" smtClean="0">
                <a:solidFill>
                  <a:prstClr val="black"/>
                </a:solidFill>
                <a:cs typeface="Arial" panose="020B0604020202020204" pitchFamily="34" charset="0"/>
              </a:rPr>
            </a:br>
            <a:r>
              <a:rPr lang="el-GR" dirty="0" smtClean="0">
                <a:solidFill>
                  <a:prstClr val="black"/>
                </a:solidFill>
                <a:cs typeface="Arial" panose="020B0604020202020204" pitchFamily="34" charset="0"/>
              </a:rPr>
              <a:t>Ημερολόγιο εκπαιδευτικού</a:t>
            </a:r>
            <a:br>
              <a:rPr lang="el-GR" dirty="0" smtClean="0">
                <a:solidFill>
                  <a:prstClr val="black"/>
                </a:solidFill>
                <a:cs typeface="Arial" panose="020B0604020202020204" pitchFamily="34" charset="0"/>
              </a:rPr>
            </a:br>
            <a:r>
              <a:rPr lang="el-GR" dirty="0" smtClean="0">
                <a:solidFill>
                  <a:prstClr val="black"/>
                </a:solidFill>
                <a:cs typeface="Arial" panose="020B0604020202020204" pitchFamily="34" charset="0"/>
              </a:rPr>
              <a:t>Παρατήρηση της εκπαιδευτικού μέσα στην τάξη</a:t>
            </a:r>
            <a:br>
              <a:rPr lang="el-GR" dirty="0" smtClean="0">
                <a:solidFill>
                  <a:prstClr val="black"/>
                </a:solidFill>
                <a:cs typeface="Arial" panose="020B0604020202020204" pitchFamily="34" charset="0"/>
              </a:rPr>
            </a:br>
            <a:r>
              <a:rPr lang="el-GR" dirty="0" smtClean="0">
                <a:solidFill>
                  <a:prstClr val="black"/>
                </a:solidFill>
                <a:cs typeface="Arial" panose="020B0604020202020204" pitchFamily="34" charset="0"/>
              </a:rPr>
              <a:t>Στοιχεία από την πλατφόρμα </a:t>
            </a:r>
            <a:r>
              <a:rPr lang="en-US" dirty="0" err="1" smtClean="0">
                <a:solidFill>
                  <a:prstClr val="black"/>
                </a:solidFill>
                <a:cs typeface="Arial" panose="020B0604020202020204" pitchFamily="34" charset="0"/>
              </a:rPr>
              <a:t>Chamilo</a:t>
            </a:r>
            <a:endParaRPr lang="el-GR" dirty="0" smtClean="0"/>
          </a:p>
          <a:p>
            <a:endParaRPr lang="el-GR"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Click\Desktop\Κα Αντωνία.png"/>
          <p:cNvPicPr>
            <a:picLocks noChangeAspect="1" noChangeArrowheads="1"/>
          </p:cNvPicPr>
          <p:nvPr/>
        </p:nvPicPr>
        <p:blipFill>
          <a:blip r:embed="rId2" cstate="print"/>
          <a:srcRect/>
          <a:stretch>
            <a:fillRect/>
          </a:stretch>
        </p:blipFill>
        <p:spPr bwMode="auto">
          <a:xfrm>
            <a:off x="7596336" y="1491630"/>
            <a:ext cx="1187624" cy="2355726"/>
          </a:xfrm>
          <a:prstGeom prst="rect">
            <a:avLst/>
          </a:prstGeom>
          <a:noFill/>
        </p:spPr>
      </p:pic>
      <p:sp>
        <p:nvSpPr>
          <p:cNvPr id="3" name="Θέση περιεχομένου 2">
            <a:extLst>
              <a:ext uri="{FF2B5EF4-FFF2-40B4-BE49-F238E27FC236}">
                <a16:creationId xmlns:a16="http://schemas.microsoft.com/office/drawing/2014/main" xmlns="" id="{3C2D4566-EFD4-4E90-942A-651D3D0F42B2}"/>
              </a:ext>
            </a:extLst>
          </p:cNvPr>
          <p:cNvSpPr>
            <a:spLocks noGrp="1"/>
          </p:cNvSpPr>
          <p:nvPr>
            <p:ph idx="1"/>
          </p:nvPr>
        </p:nvSpPr>
        <p:spPr>
          <a:xfrm>
            <a:off x="251521" y="2571750"/>
            <a:ext cx="7776864" cy="2232248"/>
          </a:xfrm>
        </p:spPr>
        <p:txBody>
          <a:bodyPr lIns="68580" tIns="34290" rIns="68580" bIns="34290">
            <a:normAutofit fontScale="70000" lnSpcReduction="20000"/>
          </a:bodyPr>
          <a:lstStyle/>
          <a:p>
            <a:pPr>
              <a:buClr>
                <a:schemeClr val="accent1">
                  <a:lumMod val="50000"/>
                </a:schemeClr>
              </a:buClr>
              <a:buFont typeface="Wingdings" panose="05000000000000000000" pitchFamily="2" charset="2"/>
              <a:buChar char="ü"/>
            </a:pPr>
            <a:r>
              <a:rPr lang="el-GR" dirty="0" smtClean="0">
                <a:cs typeface="Arial" panose="020B0604020202020204" pitchFamily="34" charset="0"/>
              </a:rPr>
              <a:t>Ο σχεδιασμός του ΕΥ έγινε με </a:t>
            </a:r>
            <a:r>
              <a:rPr lang="el-GR" dirty="0" smtClean="0">
                <a:cs typeface="Arial" panose="020B0604020202020204" pitchFamily="34" charset="0"/>
                <a:hlinkClick r:id="rId3" action="ppaction://hlinksldjump"/>
              </a:rPr>
              <a:t>βάση </a:t>
            </a:r>
            <a:r>
              <a:rPr lang="el-GR" b="1" dirty="0" smtClean="0">
                <a:solidFill>
                  <a:srgbClr val="00B0F0"/>
                </a:solidFill>
                <a:cs typeface="Arial" panose="020B0604020202020204" pitchFamily="34" charset="0"/>
                <a:hlinkClick r:id="rId3" action="ppaction://hlinksldjump"/>
              </a:rPr>
              <a:t>το Μοντέλο των τριών δεσμών του </a:t>
            </a:r>
            <a:r>
              <a:rPr lang="el-GR" b="1" dirty="0" err="1" smtClean="0">
                <a:solidFill>
                  <a:srgbClr val="00B0F0"/>
                </a:solidFill>
                <a:cs typeface="Arial" panose="020B0604020202020204" pitchFamily="34" charset="0"/>
                <a:hlinkClick r:id="rId3" action="ppaction://hlinksldjump"/>
              </a:rPr>
              <a:t>Λιοναράκη</a:t>
            </a:r>
            <a:r>
              <a:rPr lang="el-GR" b="1" dirty="0" smtClean="0">
                <a:solidFill>
                  <a:srgbClr val="00B0F0"/>
                </a:solidFill>
                <a:cs typeface="Arial" panose="020B0604020202020204" pitchFamily="34" charset="0"/>
                <a:hlinkClick r:id="rId3" action="ppaction://hlinksldjump"/>
              </a:rPr>
              <a:t>. </a:t>
            </a:r>
            <a:endParaRPr lang="el-GR" b="1" dirty="0" smtClean="0">
              <a:solidFill>
                <a:srgbClr val="00B0F0"/>
              </a:solidFill>
              <a:cs typeface="Arial" panose="020B0604020202020204" pitchFamily="34" charset="0"/>
            </a:endParaRPr>
          </a:p>
          <a:p>
            <a:pPr>
              <a:buClr>
                <a:schemeClr val="accent1">
                  <a:lumMod val="50000"/>
                </a:schemeClr>
              </a:buClr>
              <a:buNone/>
            </a:pPr>
            <a:endParaRPr lang="el-GR" dirty="0">
              <a:cs typeface="Arial" panose="020B0604020202020204" pitchFamily="34" charset="0"/>
            </a:endParaRPr>
          </a:p>
          <a:p>
            <a:pPr>
              <a:buClr>
                <a:schemeClr val="accent1">
                  <a:lumMod val="50000"/>
                </a:schemeClr>
              </a:buClr>
              <a:buFont typeface="Wingdings" panose="05000000000000000000" pitchFamily="2" charset="2"/>
              <a:buChar char="ü"/>
            </a:pPr>
            <a:r>
              <a:rPr lang="el-GR" dirty="0">
                <a:cs typeface="Arial" panose="020B0604020202020204" pitchFamily="34" charset="0"/>
              </a:rPr>
              <a:t>Συμμορφώνεται </a:t>
            </a:r>
            <a:r>
              <a:rPr lang="el-GR" dirty="0">
                <a:cs typeface="Arial" panose="020B0604020202020204" pitchFamily="34" charset="0"/>
                <a:hlinkClick r:id="rId4" action="ppaction://hlinksldjump"/>
              </a:rPr>
              <a:t>με τις </a:t>
            </a:r>
            <a:r>
              <a:rPr lang="el-GR" b="1" dirty="0">
                <a:cs typeface="Arial" panose="020B0604020202020204" pitchFamily="34" charset="0"/>
                <a:hlinkClick r:id="rId4" action="ppaction://hlinksldjump"/>
              </a:rPr>
              <a:t>αρχές σχεδιασμού </a:t>
            </a:r>
            <a:r>
              <a:rPr lang="el-GR" b="1" dirty="0" err="1">
                <a:cs typeface="Arial" panose="020B0604020202020204" pitchFamily="34" charset="0"/>
                <a:hlinkClick r:id="rId4" action="ppaction://hlinksldjump"/>
              </a:rPr>
              <a:t>πολυμεσικών</a:t>
            </a:r>
            <a:r>
              <a:rPr lang="el-GR" b="1" dirty="0">
                <a:cs typeface="Arial" panose="020B0604020202020204" pitchFamily="34" charset="0"/>
                <a:hlinkClick r:id="rId4" action="ppaction://hlinksldjump"/>
              </a:rPr>
              <a:t> </a:t>
            </a:r>
            <a:r>
              <a:rPr lang="el-GR" b="1" dirty="0" smtClean="0">
                <a:cs typeface="Arial" panose="020B0604020202020204" pitchFamily="34" charset="0"/>
                <a:hlinkClick r:id="rId4" action="ppaction://hlinksldjump"/>
              </a:rPr>
              <a:t>περιβαλλόντων</a:t>
            </a:r>
            <a:r>
              <a:rPr lang="el-GR" dirty="0" smtClean="0">
                <a:cs typeface="Arial" panose="020B0604020202020204" pitchFamily="34" charset="0"/>
              </a:rPr>
              <a:t> και </a:t>
            </a:r>
            <a:r>
              <a:rPr lang="el-GR" dirty="0" smtClean="0">
                <a:solidFill>
                  <a:srgbClr val="00B0F0"/>
                </a:solidFill>
                <a:cs typeface="Arial" panose="020B0604020202020204" pitchFamily="34" charset="0"/>
                <a:hlinkClick r:id="rId5" action="ppaction://hlinksldjump"/>
              </a:rPr>
              <a:t>τις αρχές δημιουργίας ΕΥ</a:t>
            </a:r>
            <a:endParaRPr lang="el-GR" dirty="0">
              <a:solidFill>
                <a:srgbClr val="00B0F0"/>
              </a:solidFill>
              <a:cs typeface="Arial" panose="020B0604020202020204" pitchFamily="34" charset="0"/>
            </a:endParaRPr>
          </a:p>
          <a:p>
            <a:pPr>
              <a:buClr>
                <a:schemeClr val="accent1">
                  <a:lumMod val="50000"/>
                </a:schemeClr>
              </a:buClr>
              <a:buFont typeface="Wingdings" panose="05000000000000000000" pitchFamily="2" charset="2"/>
              <a:buChar char="ü"/>
            </a:pPr>
            <a:endParaRPr lang="el-GR" dirty="0">
              <a:cs typeface="Arial" panose="020B0604020202020204" pitchFamily="34" charset="0"/>
            </a:endParaRPr>
          </a:p>
          <a:p>
            <a:pPr>
              <a:buClr>
                <a:schemeClr val="accent1">
                  <a:lumMod val="50000"/>
                </a:schemeClr>
              </a:buClr>
              <a:buFont typeface="Wingdings" panose="05000000000000000000" pitchFamily="2" charset="2"/>
              <a:buChar char="ü"/>
            </a:pPr>
            <a:r>
              <a:rPr lang="el-GR" dirty="0">
                <a:cs typeface="Arial" panose="020B0604020202020204" pitchFamily="34" charset="0"/>
              </a:rPr>
              <a:t>Η διδασκαλία του υλικού σχεδιάστηκε με βάση  </a:t>
            </a:r>
            <a:r>
              <a:rPr lang="el-GR" dirty="0" smtClean="0">
                <a:cs typeface="Arial" panose="020B0604020202020204" pitchFamily="34" charset="0"/>
              </a:rPr>
              <a:t>τις </a:t>
            </a:r>
            <a:r>
              <a:rPr lang="el-GR" dirty="0" smtClean="0">
                <a:solidFill>
                  <a:srgbClr val="00B0F0"/>
                </a:solidFill>
                <a:cs typeface="Arial" panose="020B0604020202020204" pitchFamily="34" charset="0"/>
              </a:rPr>
              <a:t>αναγνωστικές θεωρίες της πρόσληψης και της ανταπόκρισης </a:t>
            </a:r>
            <a:r>
              <a:rPr lang="el-GR" dirty="0" smtClean="0">
                <a:cs typeface="Arial" panose="020B0604020202020204" pitchFamily="34" charset="0"/>
              </a:rPr>
              <a:t>στη Νεοελληνική Λογοτεχνία.</a:t>
            </a:r>
            <a:endParaRPr lang="el-GR" dirty="0">
              <a:cs typeface="Arial" panose="020B0604020202020204" pitchFamily="34" charset="0"/>
            </a:endParaRPr>
          </a:p>
        </p:txBody>
      </p:sp>
      <p:sp>
        <p:nvSpPr>
          <p:cNvPr id="10" name="9 - Οριζόντιος πάπυρος"/>
          <p:cNvSpPr/>
          <p:nvPr/>
        </p:nvSpPr>
        <p:spPr>
          <a:xfrm>
            <a:off x="4211960" y="0"/>
            <a:ext cx="4536504" cy="149163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400" dirty="0" smtClean="0">
                <a:latin typeface="Times New Roman" pitchFamily="18" charset="0"/>
                <a:cs typeface="Times New Roman" pitchFamily="18" charset="0"/>
              </a:rPr>
              <a:t>Μεθοδολογία 2/2</a:t>
            </a:r>
            <a:endParaRPr lang="el-GR" sz="4400" dirty="0">
              <a:latin typeface="Times New Roman" pitchFamily="18" charset="0"/>
              <a:cs typeface="Times New Roman" pitchFamily="18" charset="0"/>
            </a:endParaRPr>
          </a:p>
        </p:txBody>
      </p:sp>
      <p:sp>
        <p:nvSpPr>
          <p:cNvPr id="6" name="5 - TextBox"/>
          <p:cNvSpPr txBox="1"/>
          <p:nvPr/>
        </p:nvSpPr>
        <p:spPr>
          <a:xfrm>
            <a:off x="323528" y="411510"/>
            <a:ext cx="3672408" cy="1661993"/>
          </a:xfrm>
          <a:prstGeom prst="rect">
            <a:avLst/>
          </a:prstGeom>
          <a:noFill/>
        </p:spPr>
        <p:txBody>
          <a:bodyPr wrap="square" rtlCol="0">
            <a:spAutoFit/>
          </a:bodyPr>
          <a:lstStyle/>
          <a:p>
            <a:pPr algn="just"/>
            <a:r>
              <a:rPr lang="el-GR" b="1" dirty="0" smtClean="0"/>
              <a:t>ΣΤΟΧΟΣ</a:t>
            </a:r>
            <a:r>
              <a:rPr lang="el-GR" dirty="0" smtClean="0"/>
              <a:t> : Η διερεύνηση της επίδρασης που έχει η ΕξΑΕ με τη χρήση ΤΠΕ στη διδασκαλία της Νεοελληνικής Λογοτεχνίας και της απόκτησης συγκεκριμένων ψηφιακών δεξιοτήτων.</a:t>
            </a:r>
            <a:endParaRPr lang="el-GR" dirty="0"/>
          </a:p>
        </p:txBody>
      </p:sp>
    </p:spTree>
    <p:extLst>
      <p:ext uri="{BB962C8B-B14F-4D97-AF65-F5344CB8AC3E}">
        <p14:creationId xmlns:p14="http://schemas.microsoft.com/office/powerpoint/2010/main" xmlns="" val="75871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κειμένου"/>
          <p:cNvSpPr>
            <a:spLocks noGrp="1"/>
          </p:cNvSpPr>
          <p:nvPr>
            <p:ph type="body" idx="2"/>
          </p:nvPr>
        </p:nvSpPr>
        <p:spPr/>
        <p:txBody>
          <a:bodyPr/>
          <a:lstStyle/>
          <a:p>
            <a:endParaRPr lang="el-GR" dirty="0"/>
          </a:p>
        </p:txBody>
      </p:sp>
      <p:pic>
        <p:nvPicPr>
          <p:cNvPr id="5" name="Picture 2" descr="C:\Users\Click\Desktop\Κα Αντωνία.png"/>
          <p:cNvPicPr>
            <a:picLocks noChangeAspect="1" noChangeArrowheads="1"/>
          </p:cNvPicPr>
          <p:nvPr/>
        </p:nvPicPr>
        <p:blipFill>
          <a:blip r:embed="rId2" cstate="print"/>
          <a:srcRect/>
          <a:stretch>
            <a:fillRect/>
          </a:stretch>
        </p:blipFill>
        <p:spPr bwMode="auto">
          <a:xfrm>
            <a:off x="6516216" y="195486"/>
            <a:ext cx="1986163" cy="3888432"/>
          </a:xfrm>
          <a:prstGeom prst="rect">
            <a:avLst/>
          </a:prstGeom>
          <a:noFill/>
        </p:spPr>
      </p:pic>
      <p:sp>
        <p:nvSpPr>
          <p:cNvPr id="6" name="5 - Θέση περιεχομένου"/>
          <p:cNvSpPr>
            <a:spLocks noGrp="1"/>
          </p:cNvSpPr>
          <p:nvPr>
            <p:ph sz="quarter" idx="1"/>
          </p:nvPr>
        </p:nvSpPr>
        <p:spPr>
          <a:xfrm>
            <a:off x="251520" y="0"/>
            <a:ext cx="5563344" cy="1501279"/>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400" dirty="0" smtClean="0">
                <a:latin typeface="Times New Roman" pitchFamily="18" charset="0"/>
                <a:cs typeface="Times New Roman" pitchFamily="18" charset="0"/>
              </a:rPr>
              <a:t>Ευχαριστίες</a:t>
            </a:r>
            <a:r>
              <a:rPr lang="el-GR" sz="2800" dirty="0" smtClean="0">
                <a:latin typeface="Times New Roman" pitchFamily="18" charset="0"/>
                <a:cs typeface="Times New Roman" pitchFamily="18" charset="0"/>
              </a:rPr>
              <a:t> </a:t>
            </a:r>
            <a:endParaRPr lang="el-GR" sz="2800" dirty="0">
              <a:latin typeface="Times New Roman" pitchFamily="18" charset="0"/>
              <a:cs typeface="Times New Roman" pitchFamily="18" charset="0"/>
            </a:endParaRPr>
          </a:p>
        </p:txBody>
      </p:sp>
      <p:sp>
        <p:nvSpPr>
          <p:cNvPr id="7" name="6 - Ορθογώνιο"/>
          <p:cNvSpPr/>
          <p:nvPr/>
        </p:nvSpPr>
        <p:spPr>
          <a:xfrm>
            <a:off x="251520" y="1563638"/>
            <a:ext cx="5904656" cy="3416320"/>
          </a:xfrm>
          <a:prstGeom prst="rect">
            <a:avLst/>
          </a:prstGeom>
        </p:spPr>
        <p:txBody>
          <a:bodyPr wrap="square">
            <a:spAutoFit/>
          </a:bodyPr>
          <a:lstStyle/>
          <a:p>
            <a:pPr algn="just"/>
            <a:r>
              <a:rPr lang="el-GR" sz="2400" dirty="0" smtClean="0"/>
              <a:t>Με την ολοκλήρωση της διπλωματικής μου εργασίας θα ήθελα να ευχαριστήσω ιδιαιτέρως την επιβλέπουσα καθηγήτριά μου, </a:t>
            </a:r>
            <a:r>
              <a:rPr lang="el-GR" sz="2400" b="1" dirty="0" smtClean="0"/>
              <a:t>κα Ασπασία Χατζηδάκη</a:t>
            </a:r>
            <a:r>
              <a:rPr lang="el-GR" sz="2400" dirty="0" smtClean="0"/>
              <a:t>, για την πολύτιμη βοήθεια και την καθοδήγησή της </a:t>
            </a:r>
            <a:r>
              <a:rPr lang="el-GR" sz="2400" dirty="0" err="1" smtClean="0"/>
              <a:t>καθόλη</a:t>
            </a:r>
            <a:r>
              <a:rPr lang="el-GR" sz="2400" dirty="0" smtClean="0"/>
              <a:t> την περίοδο της συγγραφής, αλλά και τους </a:t>
            </a:r>
            <a:r>
              <a:rPr lang="el-GR" sz="2400" dirty="0" err="1" smtClean="0"/>
              <a:t>συνεπόπτες</a:t>
            </a:r>
            <a:r>
              <a:rPr lang="el-GR" sz="2400" dirty="0" smtClean="0"/>
              <a:t> καθηγητές μου, τον </a:t>
            </a:r>
            <a:r>
              <a:rPr lang="el-GR" sz="2400" dirty="0" err="1" smtClean="0"/>
              <a:t>κο</a:t>
            </a:r>
            <a:r>
              <a:rPr lang="el-GR" sz="2400" dirty="0" smtClean="0"/>
              <a:t> </a:t>
            </a:r>
            <a:r>
              <a:rPr lang="el-GR" sz="2400" b="1" dirty="0" smtClean="0"/>
              <a:t>Λάμπρο Καρβούνη </a:t>
            </a:r>
            <a:r>
              <a:rPr lang="el-GR" sz="2400" dirty="0" smtClean="0"/>
              <a:t>και τον </a:t>
            </a:r>
            <a:r>
              <a:rPr lang="el-GR" sz="2400" dirty="0" err="1" smtClean="0"/>
              <a:t>κο</a:t>
            </a:r>
            <a:r>
              <a:rPr lang="el-GR" sz="2400" dirty="0" smtClean="0"/>
              <a:t> </a:t>
            </a:r>
            <a:r>
              <a:rPr lang="el-GR" sz="2400" b="1" dirty="0" smtClean="0"/>
              <a:t>Σπύρο </a:t>
            </a:r>
            <a:r>
              <a:rPr lang="el-GR" sz="2400" b="1" dirty="0" err="1" smtClean="0"/>
              <a:t>Κιουλάνη</a:t>
            </a:r>
            <a:r>
              <a:rPr lang="el-GR" sz="2400" b="1" dirty="0" smtClean="0"/>
              <a:t>.</a:t>
            </a:r>
            <a:endParaRPr lang="el-GR" sz="24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lick\Desktop\Κα Αντωνία.png"/>
          <p:cNvPicPr>
            <a:picLocks noChangeAspect="1" noChangeArrowheads="1"/>
          </p:cNvPicPr>
          <p:nvPr/>
        </p:nvPicPr>
        <p:blipFill>
          <a:blip r:embed="rId2" cstate="print"/>
          <a:srcRect/>
          <a:stretch>
            <a:fillRect/>
          </a:stretch>
        </p:blipFill>
        <p:spPr bwMode="auto">
          <a:xfrm>
            <a:off x="7740352" y="14168"/>
            <a:ext cx="841363" cy="1479968"/>
          </a:xfrm>
          <a:prstGeom prst="rect">
            <a:avLst/>
          </a:prstGeom>
          <a:noFill/>
        </p:spPr>
      </p:pic>
      <p:sp>
        <p:nvSpPr>
          <p:cNvPr id="6" name="5 - Οριζόντιος πάπυρος"/>
          <p:cNvSpPr/>
          <p:nvPr/>
        </p:nvSpPr>
        <p:spPr>
          <a:xfrm>
            <a:off x="251520" y="0"/>
            <a:ext cx="7488832" cy="149163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dirty="0" smtClean="0">
                <a:latin typeface="Times New Roman" pitchFamily="18" charset="0"/>
                <a:cs typeface="Times New Roman" pitchFamily="18" charset="0"/>
              </a:rPr>
              <a:t>Αποτελέσματα έρευνας για το πρώτο ερευνητικό ερώτημα </a:t>
            </a:r>
            <a:endParaRPr lang="el-GR" sz="3200" dirty="0">
              <a:latin typeface="Times New Roman" pitchFamily="18" charset="0"/>
              <a:cs typeface="Times New Roman" pitchFamily="18" charset="0"/>
            </a:endParaRPr>
          </a:p>
        </p:txBody>
      </p:sp>
      <p:sp>
        <p:nvSpPr>
          <p:cNvPr id="4" name="3 - Ορθογώνιο"/>
          <p:cNvSpPr/>
          <p:nvPr/>
        </p:nvSpPr>
        <p:spPr>
          <a:xfrm>
            <a:off x="251520" y="1707654"/>
            <a:ext cx="8496944" cy="3416320"/>
          </a:xfrm>
          <a:prstGeom prst="rect">
            <a:avLst/>
          </a:prstGeom>
        </p:spPr>
        <p:txBody>
          <a:bodyPr wrap="square">
            <a:spAutoFit/>
          </a:bodyPr>
          <a:lstStyle/>
          <a:p>
            <a:pPr algn="just"/>
            <a:r>
              <a:rPr lang="el-GR" sz="2400" dirty="0" smtClean="0">
                <a:ea typeface="Calibri" pitchFamily="34" charset="0"/>
                <a:cs typeface="Times New Roman" pitchFamily="18" charset="0"/>
              </a:rPr>
              <a:t>Αν διαφοροποιήθηκαν οι απόψεις/στάσεις των μαθητών για το μάθημα της Νεοελληνικής Λογοτεχνίας μετά τη συμμετοχή τους στη διδακτική παρέμβαση μέσω της σχολικής συμπληρωματικής εξ αποστάσεως εκπαίδευσης; </a:t>
            </a:r>
          </a:p>
          <a:p>
            <a:pPr algn="just"/>
            <a:endParaRPr lang="el-GR" sz="2400" dirty="0" smtClean="0">
              <a:ea typeface="Calibri" pitchFamily="34" charset="0"/>
              <a:cs typeface="Times New Roman" pitchFamily="18" charset="0"/>
            </a:endParaRPr>
          </a:p>
          <a:p>
            <a:pPr algn="just"/>
            <a:r>
              <a:rPr lang="el-GR" sz="2400" dirty="0" smtClean="0"/>
              <a:t>(Ερωτήσεις κλειστού και ανοικτού τύπου- </a:t>
            </a:r>
            <a:r>
              <a:rPr lang="en-US" sz="2400" dirty="0" err="1" smtClean="0"/>
              <a:t>Spss</a:t>
            </a:r>
            <a:r>
              <a:rPr lang="en-US" sz="2400" dirty="0" smtClean="0"/>
              <a:t> </a:t>
            </a:r>
            <a:r>
              <a:rPr lang="el-GR" sz="2400" dirty="0" smtClean="0"/>
              <a:t>και ανάλυση περιεχομένου-οι απαντήσεις ομαδοποιήθηκαν με μια σειρά αξόνων περιεχομένου με σημείο αναφοράς το είδος των πληροφοριών που απέδιδαν. )</a:t>
            </a:r>
            <a:endParaRPr lang="el-GR" sz="2400" dirty="0"/>
          </a:p>
        </p:txBody>
      </p:sp>
      <p:sp>
        <p:nvSpPr>
          <p:cNvPr id="5" name="4 - TextBox"/>
          <p:cNvSpPr txBox="1"/>
          <p:nvPr/>
        </p:nvSpPr>
        <p:spPr>
          <a:xfrm>
            <a:off x="611560" y="3651870"/>
            <a:ext cx="7776864" cy="353943"/>
          </a:xfrm>
          <a:prstGeom prst="rect">
            <a:avLst/>
          </a:prstGeom>
          <a:noFill/>
        </p:spPr>
        <p:txBody>
          <a:bodyPr wrap="square" rtlCol="0">
            <a:spAutoFit/>
          </a:bodyPr>
          <a:lstStyle/>
          <a:p>
            <a:endParaRPr lang="el-GR" dirty="0"/>
          </a:p>
        </p:txBody>
      </p:sp>
      <p:sp>
        <p:nvSpPr>
          <p:cNvPr id="7" name="6 - TextBox"/>
          <p:cNvSpPr txBox="1"/>
          <p:nvPr/>
        </p:nvSpPr>
        <p:spPr>
          <a:xfrm>
            <a:off x="251520" y="1347614"/>
            <a:ext cx="8352928" cy="3785652"/>
          </a:xfrm>
          <a:prstGeom prst="rect">
            <a:avLst/>
          </a:prstGeom>
          <a:noFill/>
        </p:spPr>
        <p:txBody>
          <a:bodyPr wrap="square" rtlCol="0">
            <a:spAutoFit/>
          </a:bodyPr>
          <a:lstStyle/>
          <a:p>
            <a:pPr algn="just"/>
            <a:r>
              <a:rPr lang="en-US" sz="2000" dirty="0" smtClean="0"/>
              <a:t>O</a:t>
            </a:r>
            <a:r>
              <a:rPr lang="el-GR" sz="2000" dirty="0" smtClean="0"/>
              <a:t>ι</a:t>
            </a:r>
            <a:r>
              <a:rPr lang="en-US" sz="2000" dirty="0" smtClean="0"/>
              <a:t> </a:t>
            </a:r>
            <a:r>
              <a:rPr lang="el-GR" sz="2000" dirty="0" smtClean="0"/>
              <a:t>μαθητές φάνηκαν να αντιμετωπίζουν </a:t>
            </a:r>
            <a:r>
              <a:rPr lang="el-GR" sz="2000" b="1" dirty="0" smtClean="0"/>
              <a:t>θετικά</a:t>
            </a:r>
            <a:r>
              <a:rPr lang="el-GR" sz="2000" dirty="0" smtClean="0"/>
              <a:t> την ανάγνωση λογοτεχνικών έργων με αυτόν τον εναλλακτικό τρόπο διδασκαλίας, </a:t>
            </a:r>
            <a:r>
              <a:rPr lang="el-GR" sz="2000" b="1" dirty="0" smtClean="0"/>
              <a:t>χαρακτηρίζοντας τη διδασκαλία ενδιαφέρουσα, ελκυστική και </a:t>
            </a:r>
            <a:r>
              <a:rPr lang="el-GR" sz="2000" b="1" dirty="0" err="1" smtClean="0"/>
              <a:t>διαδραστική</a:t>
            </a:r>
            <a:r>
              <a:rPr lang="el-GR" sz="2000" b="1" dirty="0" smtClean="0"/>
              <a:t>.</a:t>
            </a:r>
          </a:p>
          <a:p>
            <a:pPr algn="just"/>
            <a:r>
              <a:rPr lang="el-GR" sz="2000" dirty="0" smtClean="0"/>
              <a:t>Θεώρησαν το </a:t>
            </a:r>
            <a:r>
              <a:rPr lang="el-GR" sz="2000" b="1" dirty="0" smtClean="0"/>
              <a:t>μάθημα ενδιαφέρον</a:t>
            </a:r>
            <a:r>
              <a:rPr lang="el-GR" sz="2000" dirty="0" smtClean="0"/>
              <a:t>, απόλαυσαν το λογοτεχνικό κείμενο, εκφράστηκαν σύμφωνα με τις δικές τους προσλαμβάνουσες και </a:t>
            </a:r>
            <a:r>
              <a:rPr lang="el-GR" sz="2000" b="1" dirty="0" smtClean="0"/>
              <a:t>δήλωσαν ότι κέρδισαν όχι μόνο γνώσεις αλλά προβληματίστηκαν, καλλιέργησαν τη φαντασία τους, ανέπτυξαν τη δημιουργικότητα τους και ήρθαν σε επαφή με τον κόσμο. </a:t>
            </a:r>
          </a:p>
          <a:p>
            <a:pPr algn="just"/>
            <a:r>
              <a:rPr lang="el-GR" sz="2000" dirty="0" smtClean="0"/>
              <a:t>Οι αρνητικές τους αναφορές εστιάστηκαν στην έλλειψη διαπροσωπικών σχέσεων και στην ανάπτυξη του λεξιλογίου.</a:t>
            </a:r>
            <a:endParaRPr lang="el-GR"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7" dur="500"/>
                                        <p:tgtEl>
                                          <p:spTgt spid="4">
                                            <p:txEl>
                                              <p:pRg st="0" end="0"/>
                                            </p:txEl>
                                          </p:spTgt>
                                        </p:tgtEl>
                                        <p:attrNameLst>
                                          <p:attrName>ppt_y</p:attrName>
                                        </p:attrNameLst>
                                      </p:cBhvr>
                                      <p:tavLst>
                                        <p:tav tm="0">
                                          <p:val>
                                            <p:strVal val="ppt_y"/>
                                          </p:val>
                                        </p:tav>
                                        <p:tav tm="100000">
                                          <p:val>
                                            <p:strVal val="1+ppt_h/2"/>
                                          </p:val>
                                        </p:tav>
                                      </p:tavLst>
                                    </p:anim>
                                    <p:set>
                                      <p:cBhvr>
                                        <p:cTn id="18" dur="1" fill="hold">
                                          <p:stCondLst>
                                            <p:cond delay="499"/>
                                          </p:stCondLst>
                                        </p:cTn>
                                        <p:tgtEl>
                                          <p:spTgt spid="4">
                                            <p:txEl>
                                              <p:pRg st="0" end="0"/>
                                            </p:txEl>
                                          </p:spTgt>
                                        </p:tgtEl>
                                        <p:attrNameLst>
                                          <p:attrName>style.visibility</p:attrName>
                                        </p:attrNameLst>
                                      </p:cBhvr>
                                      <p:to>
                                        <p:strVal val="hidden"/>
                                      </p:to>
                                    </p:set>
                                  </p:childTnLst>
                                </p:cTn>
                              </p:par>
                              <p:par>
                                <p:cTn id="19" presetID="2" presetClass="exit" presetSubtype="4" fill="hold" nodeType="withEffect">
                                  <p:stCondLst>
                                    <p:cond delay="0"/>
                                  </p:stCondLst>
                                  <p:childTnLst>
                                    <p:anim calcmode="lin" valueType="num">
                                      <p:cBhvr additive="base">
                                        <p:cTn id="20" dur="500"/>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p:tgtEl>
                                          <p:spTgt spid="4">
                                            <p:txEl>
                                              <p:pRg st="2" end="2"/>
                                            </p:txEl>
                                          </p:spTgt>
                                        </p:tgtEl>
                                        <p:attrNameLst>
                                          <p:attrName>ppt_y</p:attrName>
                                        </p:attrNameLst>
                                      </p:cBhvr>
                                      <p:tavLst>
                                        <p:tav tm="0">
                                          <p:val>
                                            <p:strVal val="ppt_y"/>
                                          </p:val>
                                        </p:tav>
                                        <p:tav tm="100000">
                                          <p:val>
                                            <p:strVal val="1+ppt_h/2"/>
                                          </p:val>
                                        </p:tav>
                                      </p:tavLst>
                                    </p:anim>
                                    <p:set>
                                      <p:cBhvr>
                                        <p:cTn id="22" dur="1" fill="hold">
                                          <p:stCondLst>
                                            <p:cond delay="499"/>
                                          </p:stCondLst>
                                        </p:cTn>
                                        <p:tgtEl>
                                          <p:spTgt spid="4">
                                            <p:txEl>
                                              <p:pRg st="2" end="2"/>
                                            </p:txEl>
                                          </p:spTgt>
                                        </p:tgtEl>
                                        <p:attrNameLst>
                                          <p:attrName>style.visibility</p:attrName>
                                        </p:attrNameLst>
                                      </p:cBhvr>
                                      <p:to>
                                        <p:strVal val="hidden"/>
                                      </p:to>
                                    </p:set>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Γράφημα"/>
          <p:cNvGraphicFramePr/>
          <p:nvPr/>
        </p:nvGraphicFramePr>
        <p:xfrm>
          <a:off x="323528" y="195486"/>
          <a:ext cx="3240359" cy="266429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2 - Γράφημα"/>
          <p:cNvGraphicFramePr/>
          <p:nvPr/>
        </p:nvGraphicFramePr>
        <p:xfrm>
          <a:off x="3923928" y="1491630"/>
          <a:ext cx="3168352" cy="28803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3 - Πίνακας"/>
          <p:cNvGraphicFramePr>
            <a:graphicFrameLocks noGrp="1"/>
          </p:cNvGraphicFramePr>
          <p:nvPr/>
        </p:nvGraphicFramePr>
        <p:xfrm>
          <a:off x="4139951" y="267494"/>
          <a:ext cx="4536506" cy="4655207"/>
        </p:xfrm>
        <a:graphic>
          <a:graphicData uri="http://schemas.openxmlformats.org/drawingml/2006/table">
            <a:tbl>
              <a:tblPr/>
              <a:tblGrid>
                <a:gridCol w="1802970"/>
                <a:gridCol w="1452985"/>
                <a:gridCol w="440518"/>
                <a:gridCol w="355740"/>
                <a:gridCol w="484293"/>
              </a:tblGrid>
              <a:tr h="936613">
                <a:tc>
                  <a:txBody>
                    <a:bodyPr/>
                    <a:lstStyle/>
                    <a:p>
                      <a:pPr marR="2540" algn="ctr">
                        <a:lnSpc>
                          <a:spcPct val="150000"/>
                        </a:lnSpc>
                        <a:spcAft>
                          <a:spcPts val="600"/>
                        </a:spcAft>
                      </a:pPr>
                      <a:r>
                        <a:rPr lang="el-GR" sz="1100" b="1" dirty="0" smtClean="0">
                          <a:latin typeface="Times New Roman"/>
                          <a:ea typeface="Times New Roman"/>
                          <a:cs typeface="Times New Roman"/>
                        </a:rPr>
                        <a:t>Ερώτηση 6 και 3 αντίστοιχα</a:t>
                      </a:r>
                      <a:endParaRPr lang="el-GR" sz="1000" dirty="0">
                        <a:latin typeface="Times New Roman"/>
                        <a:ea typeface="Times New Roman"/>
                        <a:cs typeface="Times New Roman"/>
                      </a:endParaRPr>
                    </a:p>
                  </a:txBody>
                  <a:tcPr marL="64442" marR="64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marR="2540" algn="ctr">
                        <a:lnSpc>
                          <a:spcPct val="150000"/>
                        </a:lnSpc>
                        <a:spcAft>
                          <a:spcPts val="600"/>
                        </a:spcAft>
                      </a:pPr>
                      <a:r>
                        <a:rPr lang="el-GR" sz="1100" b="1" dirty="0">
                          <a:latin typeface="Times New Roman"/>
                          <a:ea typeface="Times New Roman"/>
                          <a:cs typeface="Times New Roman"/>
                        </a:rPr>
                        <a:t>Τι μου προσέφερε η ανάγνωση ολόκληρου λογοτεχνικού έργου στην τάξη / με τον εναλλακτικό τρόπο         </a:t>
                      </a:r>
                      <a:endParaRPr lang="el-GR" sz="1000" dirty="0">
                        <a:latin typeface="Times New Roman"/>
                        <a:ea typeface="Times New Roman"/>
                        <a:cs typeface="Times New Roman"/>
                      </a:endParaRPr>
                    </a:p>
                  </a:txBody>
                  <a:tcPr marL="64442" marR="64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c hMerge="1">
                  <a:txBody>
                    <a:bodyPr/>
                    <a:lstStyle/>
                    <a:p>
                      <a:endParaRPr lang="el-GR"/>
                    </a:p>
                  </a:txBody>
                  <a:tcPr/>
                </a:tc>
              </a:tr>
              <a:tr h="312204">
                <a:tc>
                  <a:txBody>
                    <a:bodyPr/>
                    <a:lstStyle/>
                    <a:p>
                      <a:pPr marR="2540" algn="ctr">
                        <a:lnSpc>
                          <a:spcPct val="150000"/>
                        </a:lnSpc>
                        <a:spcAft>
                          <a:spcPts val="600"/>
                        </a:spcAft>
                      </a:pPr>
                      <a:r>
                        <a:rPr lang="el-GR" sz="1100" b="1">
                          <a:latin typeface="Times New Roman"/>
                          <a:ea typeface="Times New Roman"/>
                          <a:cs typeface="Times New Roman"/>
                        </a:rPr>
                        <a:t>ΕΡΩΤΗΜΑΤΟΛΟΓΙΟ</a:t>
                      </a:r>
                      <a:endParaRPr lang="el-GR" sz="1000">
                        <a:latin typeface="Times New Roman"/>
                        <a:ea typeface="Times New Roman"/>
                        <a:cs typeface="Times New Roman"/>
                      </a:endParaRPr>
                    </a:p>
                  </a:txBody>
                  <a:tcPr marL="64442" marR="64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R="2540" algn="ctr">
                        <a:lnSpc>
                          <a:spcPct val="150000"/>
                        </a:lnSpc>
                        <a:spcAft>
                          <a:spcPts val="600"/>
                        </a:spcAft>
                      </a:pPr>
                      <a:r>
                        <a:rPr lang="el-GR" sz="1100" b="1">
                          <a:latin typeface="Times New Roman"/>
                          <a:ea typeface="Times New Roman"/>
                          <a:cs typeface="Times New Roman"/>
                        </a:rPr>
                        <a:t>EXANTE</a:t>
                      </a:r>
                      <a:endParaRPr lang="el-GR" sz="1000">
                        <a:latin typeface="Times New Roman"/>
                        <a:ea typeface="Times New Roman"/>
                        <a:cs typeface="Times New Roman"/>
                      </a:endParaRPr>
                    </a:p>
                  </a:txBody>
                  <a:tcPr marL="64442" marR="64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marR="2540" algn="ctr">
                        <a:lnSpc>
                          <a:spcPct val="150000"/>
                        </a:lnSpc>
                        <a:spcAft>
                          <a:spcPts val="600"/>
                        </a:spcAft>
                      </a:pPr>
                      <a:r>
                        <a:rPr lang="el-GR" sz="1100" b="1">
                          <a:latin typeface="Times New Roman"/>
                          <a:ea typeface="Times New Roman"/>
                          <a:cs typeface="Times New Roman"/>
                        </a:rPr>
                        <a:t>EXPOST</a:t>
                      </a:r>
                      <a:endParaRPr lang="el-GR" sz="1000">
                        <a:latin typeface="Times New Roman"/>
                        <a:ea typeface="Times New Roman"/>
                        <a:cs typeface="Times New Roman"/>
                      </a:endParaRPr>
                    </a:p>
                  </a:txBody>
                  <a:tcPr marL="64442" marR="64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r>
              <a:tr h="312204">
                <a:tc>
                  <a:txBody>
                    <a:bodyPr/>
                    <a:lstStyle/>
                    <a:p>
                      <a:pPr marR="2540" algn="l">
                        <a:lnSpc>
                          <a:spcPct val="150000"/>
                        </a:lnSpc>
                        <a:spcAft>
                          <a:spcPts val="600"/>
                        </a:spcAft>
                      </a:pPr>
                      <a:endParaRPr lang="el-GR" sz="1100">
                        <a:latin typeface="Times New Roman"/>
                        <a:ea typeface="Times New Roman"/>
                        <a:cs typeface="Times New Roman"/>
                      </a:endParaRPr>
                    </a:p>
                  </a:txBody>
                  <a:tcPr marL="64442" marR="64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540" algn="ctr">
                        <a:lnSpc>
                          <a:spcPct val="150000"/>
                        </a:lnSpc>
                        <a:spcAft>
                          <a:spcPts val="600"/>
                        </a:spcAft>
                      </a:pPr>
                      <a:r>
                        <a:rPr lang="el-GR" sz="1100" b="1">
                          <a:latin typeface="Times New Roman"/>
                          <a:ea typeface="Times New Roman"/>
                          <a:cs typeface="Times New Roman"/>
                        </a:rPr>
                        <a:t>N</a:t>
                      </a:r>
                      <a:endParaRPr lang="el-GR" sz="1000">
                        <a:latin typeface="Times New Roman"/>
                        <a:ea typeface="Times New Roman"/>
                        <a:cs typeface="Times New Roman"/>
                      </a:endParaRPr>
                    </a:p>
                  </a:txBody>
                  <a:tcPr marL="64442" marR="64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540" algn="ctr">
                        <a:lnSpc>
                          <a:spcPct val="150000"/>
                        </a:lnSpc>
                        <a:spcAft>
                          <a:spcPts val="600"/>
                        </a:spcAft>
                      </a:pPr>
                      <a:r>
                        <a:rPr lang="el-GR" sz="1100" b="1">
                          <a:latin typeface="Times New Roman"/>
                          <a:ea typeface="Times New Roman"/>
                          <a:cs typeface="Times New Roman"/>
                        </a:rPr>
                        <a:t> %</a:t>
                      </a:r>
                      <a:endParaRPr lang="el-GR" sz="1000">
                        <a:latin typeface="Times New Roman"/>
                        <a:ea typeface="Times New Roman"/>
                        <a:cs typeface="Times New Roman"/>
                      </a:endParaRPr>
                    </a:p>
                  </a:txBody>
                  <a:tcPr marL="64442" marR="64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540" algn="ctr">
                        <a:lnSpc>
                          <a:spcPct val="150000"/>
                        </a:lnSpc>
                        <a:spcAft>
                          <a:spcPts val="600"/>
                        </a:spcAft>
                      </a:pPr>
                      <a:r>
                        <a:rPr lang="el-GR" sz="1100" b="1">
                          <a:latin typeface="Times New Roman"/>
                          <a:ea typeface="Times New Roman"/>
                          <a:cs typeface="Times New Roman"/>
                        </a:rPr>
                        <a:t>N</a:t>
                      </a:r>
                      <a:endParaRPr lang="el-GR" sz="1000">
                        <a:latin typeface="Times New Roman"/>
                        <a:ea typeface="Times New Roman"/>
                        <a:cs typeface="Times New Roman"/>
                      </a:endParaRPr>
                    </a:p>
                  </a:txBody>
                  <a:tcPr marL="64442" marR="64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540" algn="l">
                        <a:lnSpc>
                          <a:spcPct val="150000"/>
                        </a:lnSpc>
                        <a:spcAft>
                          <a:spcPts val="600"/>
                        </a:spcAft>
                      </a:pPr>
                      <a:r>
                        <a:rPr lang="el-GR" sz="1100" b="1">
                          <a:latin typeface="Times New Roman"/>
                          <a:ea typeface="Times New Roman"/>
                          <a:cs typeface="Times New Roman"/>
                        </a:rPr>
                        <a:t>   %</a:t>
                      </a:r>
                      <a:endParaRPr lang="el-GR" sz="1000">
                        <a:latin typeface="Times New Roman"/>
                        <a:ea typeface="Times New Roman"/>
                        <a:cs typeface="Times New Roman"/>
                      </a:endParaRPr>
                    </a:p>
                  </a:txBody>
                  <a:tcPr marL="64442" marR="64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5838">
                <a:tc>
                  <a:txBody>
                    <a:bodyPr/>
                    <a:lstStyle/>
                    <a:p>
                      <a:pPr marR="2540" algn="l">
                        <a:lnSpc>
                          <a:spcPct val="150000"/>
                        </a:lnSpc>
                        <a:spcAft>
                          <a:spcPts val="600"/>
                        </a:spcAft>
                      </a:pPr>
                      <a:r>
                        <a:rPr lang="el-GR" sz="1100" b="1" dirty="0">
                          <a:latin typeface="Times New Roman"/>
                          <a:ea typeface="Times New Roman"/>
                          <a:cs typeface="Times New Roman"/>
                        </a:rPr>
                        <a:t>Γνώσεις</a:t>
                      </a:r>
                      <a:endParaRPr lang="el-GR" sz="1000" dirty="0">
                        <a:latin typeface="Times New Roman"/>
                        <a:ea typeface="Times New Roman"/>
                        <a:cs typeface="Times New Roman"/>
                      </a:endParaRPr>
                    </a:p>
                  </a:txBody>
                  <a:tcPr marL="64442" marR="64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540" algn="ctr">
                        <a:lnSpc>
                          <a:spcPct val="150000"/>
                        </a:lnSpc>
                        <a:spcAft>
                          <a:spcPts val="600"/>
                        </a:spcAft>
                      </a:pPr>
                      <a:r>
                        <a:rPr lang="el-GR" sz="1100">
                          <a:latin typeface="Times New Roman"/>
                          <a:ea typeface="Times New Roman"/>
                          <a:cs typeface="Times New Roman"/>
                        </a:rPr>
                        <a:t>12</a:t>
                      </a:r>
                      <a:endParaRPr lang="el-GR" sz="1000">
                        <a:latin typeface="Times New Roman"/>
                        <a:ea typeface="Times New Roman"/>
                        <a:cs typeface="Times New Roman"/>
                      </a:endParaRPr>
                    </a:p>
                  </a:txBody>
                  <a:tcPr marL="64442" marR="64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540" algn="ctr">
                        <a:lnSpc>
                          <a:spcPct val="150000"/>
                        </a:lnSpc>
                        <a:spcAft>
                          <a:spcPts val="600"/>
                        </a:spcAft>
                      </a:pPr>
                      <a:r>
                        <a:rPr lang="el-GR" sz="1100" dirty="0" smtClean="0">
                          <a:latin typeface="Times New Roman"/>
                          <a:ea typeface="Times New Roman"/>
                          <a:cs typeface="Times New Roman"/>
                        </a:rPr>
                        <a:t>63,6</a:t>
                      </a:r>
                      <a:endParaRPr lang="el-GR" sz="1000" dirty="0">
                        <a:latin typeface="Times New Roman"/>
                        <a:ea typeface="Times New Roman"/>
                        <a:cs typeface="Times New Roman"/>
                      </a:endParaRPr>
                    </a:p>
                  </a:txBody>
                  <a:tcPr marL="64442" marR="64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540" algn="ctr">
                        <a:lnSpc>
                          <a:spcPct val="150000"/>
                        </a:lnSpc>
                        <a:spcAft>
                          <a:spcPts val="600"/>
                        </a:spcAft>
                      </a:pPr>
                      <a:r>
                        <a:rPr lang="el-GR" sz="1100">
                          <a:latin typeface="Times New Roman"/>
                          <a:ea typeface="Times New Roman"/>
                          <a:cs typeface="Times New Roman"/>
                        </a:rPr>
                        <a:t>16</a:t>
                      </a:r>
                      <a:endParaRPr lang="el-GR" sz="1000">
                        <a:latin typeface="Times New Roman"/>
                        <a:ea typeface="Times New Roman"/>
                        <a:cs typeface="Times New Roman"/>
                      </a:endParaRPr>
                    </a:p>
                  </a:txBody>
                  <a:tcPr marL="64442" marR="64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540" algn="l">
                        <a:lnSpc>
                          <a:spcPct val="150000"/>
                        </a:lnSpc>
                        <a:spcAft>
                          <a:spcPts val="600"/>
                        </a:spcAft>
                      </a:pPr>
                      <a:r>
                        <a:rPr lang="el-GR" sz="1100">
                          <a:latin typeface="Times New Roman"/>
                          <a:ea typeface="Times New Roman"/>
                          <a:cs typeface="Times New Roman"/>
                        </a:rPr>
                        <a:t>84,2</a:t>
                      </a:r>
                      <a:endParaRPr lang="el-GR" sz="1000">
                        <a:latin typeface="Times New Roman"/>
                        <a:ea typeface="Times New Roman"/>
                        <a:cs typeface="Times New Roman"/>
                      </a:endParaRPr>
                    </a:p>
                  </a:txBody>
                  <a:tcPr marL="64442" marR="64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2204">
                <a:tc>
                  <a:txBody>
                    <a:bodyPr/>
                    <a:lstStyle/>
                    <a:p>
                      <a:pPr marR="2540" algn="l">
                        <a:lnSpc>
                          <a:spcPct val="150000"/>
                        </a:lnSpc>
                        <a:spcAft>
                          <a:spcPts val="600"/>
                        </a:spcAft>
                      </a:pPr>
                      <a:r>
                        <a:rPr lang="el-GR" sz="1100" b="1">
                          <a:latin typeface="Times New Roman"/>
                          <a:ea typeface="Times New Roman"/>
                          <a:cs typeface="Times New Roman"/>
                        </a:rPr>
                        <a:t>Ψυχαγωγία</a:t>
                      </a:r>
                      <a:endParaRPr lang="el-GR" sz="1000">
                        <a:latin typeface="Times New Roman"/>
                        <a:ea typeface="Times New Roman"/>
                        <a:cs typeface="Times New Roman"/>
                      </a:endParaRPr>
                    </a:p>
                  </a:txBody>
                  <a:tcPr marL="64442" marR="64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540" algn="ctr">
                        <a:lnSpc>
                          <a:spcPct val="150000"/>
                        </a:lnSpc>
                        <a:spcAft>
                          <a:spcPts val="600"/>
                        </a:spcAft>
                      </a:pPr>
                      <a:r>
                        <a:rPr lang="el-GR" sz="1100">
                          <a:latin typeface="Times New Roman"/>
                          <a:ea typeface="Times New Roman"/>
                          <a:cs typeface="Times New Roman"/>
                        </a:rPr>
                        <a:t>14</a:t>
                      </a:r>
                      <a:endParaRPr lang="el-GR" sz="1000">
                        <a:latin typeface="Times New Roman"/>
                        <a:ea typeface="Times New Roman"/>
                        <a:cs typeface="Times New Roman"/>
                      </a:endParaRPr>
                    </a:p>
                  </a:txBody>
                  <a:tcPr marL="64442" marR="64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540" algn="ctr">
                        <a:lnSpc>
                          <a:spcPct val="150000"/>
                        </a:lnSpc>
                        <a:spcAft>
                          <a:spcPts val="600"/>
                        </a:spcAft>
                      </a:pPr>
                      <a:r>
                        <a:rPr lang="el-GR" sz="1100">
                          <a:latin typeface="Times New Roman"/>
                          <a:ea typeface="Times New Roman"/>
                          <a:cs typeface="Times New Roman"/>
                        </a:rPr>
                        <a:t>73,7</a:t>
                      </a:r>
                      <a:endParaRPr lang="el-GR" sz="1000">
                        <a:latin typeface="Times New Roman"/>
                        <a:ea typeface="Times New Roman"/>
                        <a:cs typeface="Times New Roman"/>
                      </a:endParaRPr>
                    </a:p>
                  </a:txBody>
                  <a:tcPr marL="64442" marR="64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540" algn="ctr">
                        <a:lnSpc>
                          <a:spcPct val="150000"/>
                        </a:lnSpc>
                        <a:spcAft>
                          <a:spcPts val="600"/>
                        </a:spcAft>
                      </a:pPr>
                      <a:r>
                        <a:rPr lang="el-GR" sz="1100">
                          <a:latin typeface="Times New Roman"/>
                          <a:ea typeface="Times New Roman"/>
                          <a:cs typeface="Times New Roman"/>
                        </a:rPr>
                        <a:t>16</a:t>
                      </a:r>
                      <a:endParaRPr lang="el-GR" sz="1000">
                        <a:latin typeface="Times New Roman"/>
                        <a:ea typeface="Times New Roman"/>
                        <a:cs typeface="Times New Roman"/>
                      </a:endParaRPr>
                    </a:p>
                  </a:txBody>
                  <a:tcPr marL="64442" marR="64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540" algn="l">
                        <a:lnSpc>
                          <a:spcPct val="150000"/>
                        </a:lnSpc>
                        <a:spcAft>
                          <a:spcPts val="600"/>
                        </a:spcAft>
                      </a:pPr>
                      <a:r>
                        <a:rPr lang="el-GR" sz="1100">
                          <a:latin typeface="Times New Roman"/>
                          <a:ea typeface="Times New Roman"/>
                          <a:cs typeface="Times New Roman"/>
                        </a:rPr>
                        <a:t>84,2</a:t>
                      </a:r>
                      <a:endParaRPr lang="el-GR" sz="1000">
                        <a:latin typeface="Times New Roman"/>
                        <a:ea typeface="Times New Roman"/>
                        <a:cs typeface="Times New Roman"/>
                      </a:endParaRPr>
                    </a:p>
                  </a:txBody>
                  <a:tcPr marL="64442" marR="64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2204">
                <a:tc>
                  <a:txBody>
                    <a:bodyPr/>
                    <a:lstStyle/>
                    <a:p>
                      <a:pPr marR="2540" algn="l">
                        <a:lnSpc>
                          <a:spcPct val="150000"/>
                        </a:lnSpc>
                        <a:spcAft>
                          <a:spcPts val="600"/>
                        </a:spcAft>
                      </a:pPr>
                      <a:r>
                        <a:rPr lang="el-GR" sz="1100" b="1">
                          <a:latin typeface="Times New Roman"/>
                          <a:ea typeface="Times New Roman"/>
                          <a:cs typeface="Times New Roman"/>
                        </a:rPr>
                        <a:t>Συγκίνηση</a:t>
                      </a:r>
                      <a:endParaRPr lang="el-GR" sz="1000">
                        <a:latin typeface="Times New Roman"/>
                        <a:ea typeface="Times New Roman"/>
                        <a:cs typeface="Times New Roman"/>
                      </a:endParaRPr>
                    </a:p>
                  </a:txBody>
                  <a:tcPr marL="64442" marR="64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540" algn="ctr">
                        <a:lnSpc>
                          <a:spcPct val="150000"/>
                        </a:lnSpc>
                        <a:spcAft>
                          <a:spcPts val="600"/>
                        </a:spcAft>
                      </a:pPr>
                      <a:r>
                        <a:rPr lang="el-GR" sz="1100">
                          <a:latin typeface="Times New Roman"/>
                          <a:ea typeface="Times New Roman"/>
                          <a:cs typeface="Times New Roman"/>
                        </a:rPr>
                        <a:t>5</a:t>
                      </a:r>
                      <a:endParaRPr lang="el-GR" sz="1000">
                        <a:latin typeface="Times New Roman"/>
                        <a:ea typeface="Times New Roman"/>
                        <a:cs typeface="Times New Roman"/>
                      </a:endParaRPr>
                    </a:p>
                  </a:txBody>
                  <a:tcPr marL="64442" marR="64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540" algn="ctr">
                        <a:lnSpc>
                          <a:spcPct val="150000"/>
                        </a:lnSpc>
                        <a:spcAft>
                          <a:spcPts val="600"/>
                        </a:spcAft>
                      </a:pPr>
                      <a:r>
                        <a:rPr lang="el-GR" sz="1100">
                          <a:latin typeface="Times New Roman"/>
                          <a:ea typeface="Times New Roman"/>
                          <a:cs typeface="Times New Roman"/>
                        </a:rPr>
                        <a:t>26,3</a:t>
                      </a:r>
                      <a:endParaRPr lang="el-GR" sz="1000">
                        <a:latin typeface="Times New Roman"/>
                        <a:ea typeface="Times New Roman"/>
                        <a:cs typeface="Times New Roman"/>
                      </a:endParaRPr>
                    </a:p>
                  </a:txBody>
                  <a:tcPr marL="64442" marR="64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540" algn="ctr">
                        <a:lnSpc>
                          <a:spcPct val="150000"/>
                        </a:lnSpc>
                        <a:spcAft>
                          <a:spcPts val="600"/>
                        </a:spcAft>
                      </a:pPr>
                      <a:r>
                        <a:rPr lang="el-GR" sz="1100">
                          <a:latin typeface="Times New Roman"/>
                          <a:ea typeface="Times New Roman"/>
                          <a:cs typeface="Times New Roman"/>
                        </a:rPr>
                        <a:t>11</a:t>
                      </a:r>
                      <a:endParaRPr lang="el-GR" sz="1000">
                        <a:latin typeface="Times New Roman"/>
                        <a:ea typeface="Times New Roman"/>
                        <a:cs typeface="Times New Roman"/>
                      </a:endParaRPr>
                    </a:p>
                  </a:txBody>
                  <a:tcPr marL="64442" marR="64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540" algn="l">
                        <a:lnSpc>
                          <a:spcPct val="150000"/>
                        </a:lnSpc>
                        <a:spcAft>
                          <a:spcPts val="600"/>
                        </a:spcAft>
                      </a:pPr>
                      <a:r>
                        <a:rPr lang="el-GR" sz="1100">
                          <a:latin typeface="Times New Roman"/>
                          <a:ea typeface="Times New Roman"/>
                          <a:cs typeface="Times New Roman"/>
                        </a:rPr>
                        <a:t>57,9</a:t>
                      </a:r>
                      <a:endParaRPr lang="el-GR" sz="1000">
                        <a:latin typeface="Times New Roman"/>
                        <a:ea typeface="Times New Roman"/>
                        <a:cs typeface="Times New Roman"/>
                      </a:endParaRPr>
                    </a:p>
                  </a:txBody>
                  <a:tcPr marL="64442" marR="64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2204">
                <a:tc>
                  <a:txBody>
                    <a:bodyPr/>
                    <a:lstStyle/>
                    <a:p>
                      <a:pPr marR="2540" algn="l">
                        <a:lnSpc>
                          <a:spcPct val="150000"/>
                        </a:lnSpc>
                        <a:spcAft>
                          <a:spcPts val="600"/>
                        </a:spcAft>
                      </a:pPr>
                      <a:r>
                        <a:rPr lang="el-GR" sz="1100" b="1">
                          <a:latin typeface="Times New Roman"/>
                          <a:ea typeface="Times New Roman"/>
                          <a:cs typeface="Times New Roman"/>
                        </a:rPr>
                        <a:t>Καλλιέργεια φαντασίας</a:t>
                      </a:r>
                      <a:endParaRPr lang="el-GR" sz="1000">
                        <a:latin typeface="Times New Roman"/>
                        <a:ea typeface="Times New Roman"/>
                        <a:cs typeface="Times New Roman"/>
                      </a:endParaRPr>
                    </a:p>
                  </a:txBody>
                  <a:tcPr marL="64442" marR="64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540" algn="ctr">
                        <a:lnSpc>
                          <a:spcPct val="150000"/>
                        </a:lnSpc>
                        <a:spcAft>
                          <a:spcPts val="600"/>
                        </a:spcAft>
                      </a:pPr>
                      <a:r>
                        <a:rPr lang="el-GR" sz="1100">
                          <a:latin typeface="Times New Roman"/>
                          <a:ea typeface="Times New Roman"/>
                          <a:cs typeface="Times New Roman"/>
                        </a:rPr>
                        <a:t>14</a:t>
                      </a:r>
                      <a:endParaRPr lang="el-GR" sz="1000">
                        <a:latin typeface="Times New Roman"/>
                        <a:ea typeface="Times New Roman"/>
                        <a:cs typeface="Times New Roman"/>
                      </a:endParaRPr>
                    </a:p>
                  </a:txBody>
                  <a:tcPr marL="64442" marR="64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540" algn="ctr">
                        <a:lnSpc>
                          <a:spcPct val="150000"/>
                        </a:lnSpc>
                        <a:spcAft>
                          <a:spcPts val="600"/>
                        </a:spcAft>
                      </a:pPr>
                      <a:r>
                        <a:rPr lang="el-GR" sz="1100">
                          <a:latin typeface="Times New Roman"/>
                          <a:ea typeface="Times New Roman"/>
                          <a:cs typeface="Times New Roman"/>
                        </a:rPr>
                        <a:t>73,7</a:t>
                      </a:r>
                      <a:endParaRPr lang="el-GR" sz="1000">
                        <a:latin typeface="Times New Roman"/>
                        <a:ea typeface="Times New Roman"/>
                        <a:cs typeface="Times New Roman"/>
                      </a:endParaRPr>
                    </a:p>
                  </a:txBody>
                  <a:tcPr marL="64442" marR="64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540" algn="ctr">
                        <a:lnSpc>
                          <a:spcPct val="150000"/>
                        </a:lnSpc>
                        <a:spcAft>
                          <a:spcPts val="600"/>
                        </a:spcAft>
                      </a:pPr>
                      <a:r>
                        <a:rPr lang="el-GR" sz="1100">
                          <a:latin typeface="Times New Roman"/>
                          <a:ea typeface="Times New Roman"/>
                          <a:cs typeface="Times New Roman"/>
                        </a:rPr>
                        <a:t>16</a:t>
                      </a:r>
                      <a:endParaRPr lang="el-GR" sz="1000">
                        <a:latin typeface="Times New Roman"/>
                        <a:ea typeface="Times New Roman"/>
                        <a:cs typeface="Times New Roman"/>
                      </a:endParaRPr>
                    </a:p>
                  </a:txBody>
                  <a:tcPr marL="64442" marR="64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540" algn="l">
                        <a:lnSpc>
                          <a:spcPct val="150000"/>
                        </a:lnSpc>
                        <a:spcAft>
                          <a:spcPts val="600"/>
                        </a:spcAft>
                      </a:pPr>
                      <a:r>
                        <a:rPr lang="el-GR" sz="1100">
                          <a:latin typeface="Times New Roman"/>
                          <a:ea typeface="Times New Roman"/>
                          <a:cs typeface="Times New Roman"/>
                        </a:rPr>
                        <a:t>84,2</a:t>
                      </a:r>
                      <a:endParaRPr lang="el-GR" sz="1000">
                        <a:latin typeface="Times New Roman"/>
                        <a:ea typeface="Times New Roman"/>
                        <a:cs typeface="Times New Roman"/>
                      </a:endParaRPr>
                    </a:p>
                  </a:txBody>
                  <a:tcPr marL="64442" marR="64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2204">
                <a:tc>
                  <a:txBody>
                    <a:bodyPr/>
                    <a:lstStyle/>
                    <a:p>
                      <a:pPr marR="2540" algn="l">
                        <a:lnSpc>
                          <a:spcPct val="150000"/>
                        </a:lnSpc>
                        <a:spcAft>
                          <a:spcPts val="600"/>
                        </a:spcAft>
                      </a:pPr>
                      <a:r>
                        <a:rPr lang="el-GR" sz="1100" b="1" dirty="0">
                          <a:latin typeface="Times New Roman"/>
                          <a:ea typeface="Times New Roman"/>
                          <a:cs typeface="Times New Roman"/>
                        </a:rPr>
                        <a:t>Ανάπτυξη δημιουργικότητας</a:t>
                      </a:r>
                      <a:endParaRPr lang="el-GR" sz="1000" dirty="0">
                        <a:latin typeface="Times New Roman"/>
                        <a:ea typeface="Times New Roman"/>
                        <a:cs typeface="Times New Roman"/>
                      </a:endParaRPr>
                    </a:p>
                  </a:txBody>
                  <a:tcPr marL="64442" marR="64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540" algn="ctr">
                        <a:lnSpc>
                          <a:spcPct val="150000"/>
                        </a:lnSpc>
                        <a:spcAft>
                          <a:spcPts val="600"/>
                        </a:spcAft>
                      </a:pPr>
                      <a:r>
                        <a:rPr lang="el-GR" sz="1100">
                          <a:latin typeface="Times New Roman"/>
                          <a:ea typeface="Times New Roman"/>
                          <a:cs typeface="Times New Roman"/>
                        </a:rPr>
                        <a:t>9</a:t>
                      </a:r>
                      <a:endParaRPr lang="el-GR" sz="1000">
                        <a:latin typeface="Times New Roman"/>
                        <a:ea typeface="Times New Roman"/>
                        <a:cs typeface="Times New Roman"/>
                      </a:endParaRPr>
                    </a:p>
                  </a:txBody>
                  <a:tcPr marL="64442" marR="64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540" algn="ctr">
                        <a:lnSpc>
                          <a:spcPct val="150000"/>
                        </a:lnSpc>
                        <a:spcAft>
                          <a:spcPts val="600"/>
                        </a:spcAft>
                      </a:pPr>
                      <a:r>
                        <a:rPr lang="el-GR" sz="1100">
                          <a:latin typeface="Times New Roman"/>
                          <a:ea typeface="Times New Roman"/>
                          <a:cs typeface="Times New Roman"/>
                        </a:rPr>
                        <a:t>47,4</a:t>
                      </a:r>
                      <a:endParaRPr lang="el-GR" sz="1000">
                        <a:latin typeface="Times New Roman"/>
                        <a:ea typeface="Times New Roman"/>
                        <a:cs typeface="Times New Roman"/>
                      </a:endParaRPr>
                    </a:p>
                  </a:txBody>
                  <a:tcPr marL="64442" marR="64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540" algn="ctr">
                        <a:lnSpc>
                          <a:spcPct val="150000"/>
                        </a:lnSpc>
                        <a:spcAft>
                          <a:spcPts val="600"/>
                        </a:spcAft>
                      </a:pPr>
                      <a:r>
                        <a:rPr lang="el-GR" sz="1100">
                          <a:latin typeface="Times New Roman"/>
                          <a:ea typeface="Times New Roman"/>
                          <a:cs typeface="Times New Roman"/>
                        </a:rPr>
                        <a:t>15</a:t>
                      </a:r>
                      <a:endParaRPr lang="el-GR" sz="1000">
                        <a:latin typeface="Times New Roman"/>
                        <a:ea typeface="Times New Roman"/>
                        <a:cs typeface="Times New Roman"/>
                      </a:endParaRPr>
                    </a:p>
                  </a:txBody>
                  <a:tcPr marL="64442" marR="64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540" algn="l">
                        <a:lnSpc>
                          <a:spcPct val="150000"/>
                        </a:lnSpc>
                        <a:spcAft>
                          <a:spcPts val="600"/>
                        </a:spcAft>
                      </a:pPr>
                      <a:r>
                        <a:rPr lang="el-GR" sz="1100">
                          <a:latin typeface="Times New Roman"/>
                          <a:ea typeface="Times New Roman"/>
                          <a:cs typeface="Times New Roman"/>
                        </a:rPr>
                        <a:t>78,9</a:t>
                      </a:r>
                      <a:endParaRPr lang="el-GR" sz="1000">
                        <a:latin typeface="Times New Roman"/>
                        <a:ea typeface="Times New Roman"/>
                        <a:cs typeface="Times New Roman"/>
                      </a:endParaRPr>
                    </a:p>
                  </a:txBody>
                  <a:tcPr marL="64442" marR="64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2204">
                <a:tc>
                  <a:txBody>
                    <a:bodyPr/>
                    <a:lstStyle/>
                    <a:p>
                      <a:pPr marR="2540" algn="l">
                        <a:lnSpc>
                          <a:spcPct val="150000"/>
                        </a:lnSpc>
                        <a:spcAft>
                          <a:spcPts val="600"/>
                        </a:spcAft>
                      </a:pPr>
                      <a:r>
                        <a:rPr lang="el-GR" sz="1100" b="1">
                          <a:latin typeface="Times New Roman"/>
                          <a:ea typeface="Times New Roman"/>
                          <a:cs typeface="Times New Roman"/>
                        </a:rPr>
                        <a:t>Εμπλουτισμός λεξιλογίου</a:t>
                      </a:r>
                      <a:endParaRPr lang="el-GR" sz="1000">
                        <a:latin typeface="Times New Roman"/>
                        <a:ea typeface="Times New Roman"/>
                        <a:cs typeface="Times New Roman"/>
                      </a:endParaRPr>
                    </a:p>
                  </a:txBody>
                  <a:tcPr marL="64442" marR="64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540" algn="ctr">
                        <a:lnSpc>
                          <a:spcPct val="150000"/>
                        </a:lnSpc>
                        <a:spcAft>
                          <a:spcPts val="600"/>
                        </a:spcAft>
                      </a:pPr>
                      <a:r>
                        <a:rPr lang="el-GR" sz="1100">
                          <a:latin typeface="Times New Roman"/>
                          <a:ea typeface="Times New Roman"/>
                          <a:cs typeface="Times New Roman"/>
                        </a:rPr>
                        <a:t>13</a:t>
                      </a:r>
                      <a:endParaRPr lang="el-GR" sz="1000">
                        <a:latin typeface="Times New Roman"/>
                        <a:ea typeface="Times New Roman"/>
                        <a:cs typeface="Times New Roman"/>
                      </a:endParaRPr>
                    </a:p>
                  </a:txBody>
                  <a:tcPr marL="64442" marR="64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540" algn="ctr">
                        <a:lnSpc>
                          <a:spcPct val="150000"/>
                        </a:lnSpc>
                        <a:spcAft>
                          <a:spcPts val="600"/>
                        </a:spcAft>
                      </a:pPr>
                      <a:r>
                        <a:rPr lang="el-GR" sz="1100">
                          <a:latin typeface="Times New Roman"/>
                          <a:ea typeface="Times New Roman"/>
                          <a:cs typeface="Times New Roman"/>
                        </a:rPr>
                        <a:t>72,2</a:t>
                      </a:r>
                      <a:endParaRPr lang="el-GR" sz="1000">
                        <a:latin typeface="Times New Roman"/>
                        <a:ea typeface="Times New Roman"/>
                        <a:cs typeface="Times New Roman"/>
                      </a:endParaRPr>
                    </a:p>
                  </a:txBody>
                  <a:tcPr marL="64442" marR="64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540" algn="ctr">
                        <a:lnSpc>
                          <a:spcPct val="150000"/>
                        </a:lnSpc>
                        <a:spcAft>
                          <a:spcPts val="600"/>
                        </a:spcAft>
                      </a:pPr>
                      <a:r>
                        <a:rPr lang="el-GR" sz="1100">
                          <a:latin typeface="Times New Roman"/>
                          <a:ea typeface="Times New Roman"/>
                          <a:cs typeface="Times New Roman"/>
                        </a:rPr>
                        <a:t>9</a:t>
                      </a:r>
                      <a:endParaRPr lang="el-GR" sz="1000">
                        <a:latin typeface="Times New Roman"/>
                        <a:ea typeface="Times New Roman"/>
                        <a:cs typeface="Times New Roman"/>
                      </a:endParaRPr>
                    </a:p>
                  </a:txBody>
                  <a:tcPr marL="64442" marR="64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540" algn="l">
                        <a:lnSpc>
                          <a:spcPct val="150000"/>
                        </a:lnSpc>
                        <a:spcAft>
                          <a:spcPts val="600"/>
                        </a:spcAft>
                      </a:pPr>
                      <a:r>
                        <a:rPr lang="el-GR" sz="1100">
                          <a:latin typeface="Times New Roman"/>
                          <a:ea typeface="Times New Roman"/>
                          <a:cs typeface="Times New Roman"/>
                        </a:rPr>
                        <a:t>47,4</a:t>
                      </a:r>
                      <a:endParaRPr lang="el-GR" sz="1000">
                        <a:latin typeface="Times New Roman"/>
                        <a:ea typeface="Times New Roman"/>
                        <a:cs typeface="Times New Roman"/>
                      </a:endParaRPr>
                    </a:p>
                  </a:txBody>
                  <a:tcPr marL="64442" marR="64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2204">
                <a:tc>
                  <a:txBody>
                    <a:bodyPr/>
                    <a:lstStyle/>
                    <a:p>
                      <a:pPr marR="2540" algn="l">
                        <a:lnSpc>
                          <a:spcPct val="150000"/>
                        </a:lnSpc>
                        <a:spcAft>
                          <a:spcPts val="600"/>
                        </a:spcAft>
                      </a:pPr>
                      <a:r>
                        <a:rPr lang="el-GR" sz="1100" b="1">
                          <a:latin typeface="Times New Roman"/>
                          <a:ea typeface="Times New Roman"/>
                          <a:cs typeface="Times New Roman"/>
                        </a:rPr>
                        <a:t>Επαφή με τον κόσμο</a:t>
                      </a:r>
                      <a:endParaRPr lang="el-GR" sz="1000">
                        <a:latin typeface="Times New Roman"/>
                        <a:ea typeface="Times New Roman"/>
                        <a:cs typeface="Times New Roman"/>
                      </a:endParaRPr>
                    </a:p>
                  </a:txBody>
                  <a:tcPr marL="64442" marR="64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540" algn="ctr">
                        <a:lnSpc>
                          <a:spcPct val="150000"/>
                        </a:lnSpc>
                        <a:spcAft>
                          <a:spcPts val="600"/>
                        </a:spcAft>
                      </a:pPr>
                      <a:r>
                        <a:rPr lang="el-GR" sz="1100">
                          <a:latin typeface="Times New Roman"/>
                          <a:ea typeface="Times New Roman"/>
                          <a:cs typeface="Times New Roman"/>
                        </a:rPr>
                        <a:t>5</a:t>
                      </a:r>
                      <a:endParaRPr lang="el-GR" sz="1000">
                        <a:latin typeface="Times New Roman"/>
                        <a:ea typeface="Times New Roman"/>
                        <a:cs typeface="Times New Roman"/>
                      </a:endParaRPr>
                    </a:p>
                  </a:txBody>
                  <a:tcPr marL="64442" marR="64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540" algn="ctr">
                        <a:lnSpc>
                          <a:spcPct val="150000"/>
                        </a:lnSpc>
                        <a:spcAft>
                          <a:spcPts val="600"/>
                        </a:spcAft>
                      </a:pPr>
                      <a:r>
                        <a:rPr lang="el-GR" sz="1100">
                          <a:latin typeface="Times New Roman"/>
                          <a:ea typeface="Times New Roman"/>
                          <a:cs typeface="Times New Roman"/>
                        </a:rPr>
                        <a:t>27,8</a:t>
                      </a:r>
                      <a:endParaRPr lang="el-GR" sz="1000">
                        <a:latin typeface="Times New Roman"/>
                        <a:ea typeface="Times New Roman"/>
                        <a:cs typeface="Times New Roman"/>
                      </a:endParaRPr>
                    </a:p>
                  </a:txBody>
                  <a:tcPr marL="64442" marR="64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540" algn="ctr">
                        <a:lnSpc>
                          <a:spcPct val="150000"/>
                        </a:lnSpc>
                        <a:spcAft>
                          <a:spcPts val="600"/>
                        </a:spcAft>
                      </a:pPr>
                      <a:r>
                        <a:rPr lang="el-GR" sz="1100">
                          <a:latin typeface="Times New Roman"/>
                          <a:ea typeface="Times New Roman"/>
                          <a:cs typeface="Times New Roman"/>
                        </a:rPr>
                        <a:t>19</a:t>
                      </a:r>
                      <a:endParaRPr lang="el-GR" sz="1000">
                        <a:latin typeface="Times New Roman"/>
                        <a:ea typeface="Times New Roman"/>
                        <a:cs typeface="Times New Roman"/>
                      </a:endParaRPr>
                    </a:p>
                  </a:txBody>
                  <a:tcPr marL="64442" marR="64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540" algn="l">
                        <a:lnSpc>
                          <a:spcPct val="150000"/>
                        </a:lnSpc>
                        <a:spcAft>
                          <a:spcPts val="600"/>
                        </a:spcAft>
                      </a:pPr>
                      <a:r>
                        <a:rPr lang="el-GR" sz="1100">
                          <a:latin typeface="Times New Roman"/>
                          <a:ea typeface="Times New Roman"/>
                          <a:cs typeface="Times New Roman"/>
                        </a:rPr>
                        <a:t>100</a:t>
                      </a:r>
                      <a:endParaRPr lang="el-GR" sz="1000">
                        <a:latin typeface="Times New Roman"/>
                        <a:ea typeface="Times New Roman"/>
                        <a:cs typeface="Times New Roman"/>
                      </a:endParaRPr>
                    </a:p>
                  </a:txBody>
                  <a:tcPr marL="64442" marR="64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2204">
                <a:tc>
                  <a:txBody>
                    <a:bodyPr/>
                    <a:lstStyle/>
                    <a:p>
                      <a:pPr marR="2540" algn="l">
                        <a:lnSpc>
                          <a:spcPct val="150000"/>
                        </a:lnSpc>
                        <a:spcAft>
                          <a:spcPts val="600"/>
                        </a:spcAft>
                      </a:pPr>
                      <a:r>
                        <a:rPr lang="el-GR" sz="1100" b="1">
                          <a:latin typeface="Times New Roman"/>
                          <a:ea typeface="Times New Roman"/>
                          <a:cs typeface="Times New Roman"/>
                        </a:rPr>
                        <a:t>Προβληματισμό </a:t>
                      </a:r>
                      <a:endParaRPr lang="el-GR" sz="1000">
                        <a:latin typeface="Times New Roman"/>
                        <a:ea typeface="Times New Roman"/>
                        <a:cs typeface="Times New Roman"/>
                      </a:endParaRPr>
                    </a:p>
                  </a:txBody>
                  <a:tcPr marL="64442" marR="64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540" algn="ctr">
                        <a:lnSpc>
                          <a:spcPct val="150000"/>
                        </a:lnSpc>
                        <a:spcAft>
                          <a:spcPts val="600"/>
                        </a:spcAft>
                      </a:pPr>
                      <a:r>
                        <a:rPr lang="el-GR" sz="1100">
                          <a:latin typeface="Times New Roman"/>
                          <a:ea typeface="Times New Roman"/>
                          <a:cs typeface="Times New Roman"/>
                        </a:rPr>
                        <a:t>8</a:t>
                      </a:r>
                      <a:endParaRPr lang="el-GR" sz="1000">
                        <a:latin typeface="Times New Roman"/>
                        <a:ea typeface="Times New Roman"/>
                        <a:cs typeface="Times New Roman"/>
                      </a:endParaRPr>
                    </a:p>
                  </a:txBody>
                  <a:tcPr marL="64442" marR="64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540" algn="ctr">
                        <a:lnSpc>
                          <a:spcPct val="150000"/>
                        </a:lnSpc>
                        <a:spcAft>
                          <a:spcPts val="600"/>
                        </a:spcAft>
                      </a:pPr>
                      <a:r>
                        <a:rPr lang="el-GR" sz="1100">
                          <a:latin typeface="Times New Roman"/>
                          <a:ea typeface="Times New Roman"/>
                          <a:cs typeface="Times New Roman"/>
                        </a:rPr>
                        <a:t>44,4</a:t>
                      </a:r>
                      <a:endParaRPr lang="el-GR" sz="1000">
                        <a:latin typeface="Times New Roman"/>
                        <a:ea typeface="Times New Roman"/>
                        <a:cs typeface="Times New Roman"/>
                      </a:endParaRPr>
                    </a:p>
                  </a:txBody>
                  <a:tcPr marL="64442" marR="64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540" algn="ctr">
                        <a:lnSpc>
                          <a:spcPct val="150000"/>
                        </a:lnSpc>
                        <a:spcAft>
                          <a:spcPts val="600"/>
                        </a:spcAft>
                      </a:pPr>
                      <a:r>
                        <a:rPr lang="el-GR" sz="1100">
                          <a:latin typeface="Times New Roman"/>
                          <a:ea typeface="Times New Roman"/>
                          <a:cs typeface="Times New Roman"/>
                        </a:rPr>
                        <a:t>13</a:t>
                      </a:r>
                      <a:endParaRPr lang="el-GR" sz="1000">
                        <a:latin typeface="Times New Roman"/>
                        <a:ea typeface="Times New Roman"/>
                        <a:cs typeface="Times New Roman"/>
                      </a:endParaRPr>
                    </a:p>
                  </a:txBody>
                  <a:tcPr marL="64442" marR="64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540" algn="l">
                        <a:lnSpc>
                          <a:spcPct val="150000"/>
                        </a:lnSpc>
                        <a:spcAft>
                          <a:spcPts val="600"/>
                        </a:spcAft>
                      </a:pPr>
                      <a:r>
                        <a:rPr lang="el-GR" sz="1100">
                          <a:latin typeface="Times New Roman"/>
                          <a:ea typeface="Times New Roman"/>
                          <a:cs typeface="Times New Roman"/>
                        </a:rPr>
                        <a:t>68,4</a:t>
                      </a:r>
                      <a:endParaRPr lang="el-GR" sz="1000">
                        <a:latin typeface="Times New Roman"/>
                        <a:ea typeface="Times New Roman"/>
                        <a:cs typeface="Times New Roman"/>
                      </a:endParaRPr>
                    </a:p>
                  </a:txBody>
                  <a:tcPr marL="64442" marR="64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2204">
                <a:tc>
                  <a:txBody>
                    <a:bodyPr/>
                    <a:lstStyle/>
                    <a:p>
                      <a:pPr>
                        <a:lnSpc>
                          <a:spcPct val="150000"/>
                        </a:lnSpc>
                        <a:spcAft>
                          <a:spcPts val="600"/>
                        </a:spcAft>
                      </a:pPr>
                      <a:r>
                        <a:rPr lang="el-GR" sz="1100" b="1" i="1" dirty="0">
                          <a:latin typeface="Times New Roman"/>
                          <a:ea typeface="Times New Roman"/>
                          <a:cs typeface="Times New Roman"/>
                        </a:rPr>
                        <a:t>Κάτι άλλο; τι; </a:t>
                      </a:r>
                      <a:endParaRPr lang="el-GR" sz="1100" dirty="0">
                        <a:latin typeface="Calibri"/>
                        <a:ea typeface="Times New Roman"/>
                        <a:cs typeface="Times New Roman"/>
                      </a:endParaRPr>
                    </a:p>
                  </a:txBody>
                  <a:tcPr marL="64442" marR="64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540" algn="ctr">
                        <a:lnSpc>
                          <a:spcPct val="150000"/>
                        </a:lnSpc>
                        <a:spcAft>
                          <a:spcPts val="600"/>
                        </a:spcAft>
                      </a:pPr>
                      <a:endParaRPr lang="el-GR" sz="1100">
                        <a:latin typeface="Times New Roman"/>
                        <a:ea typeface="Times New Roman"/>
                        <a:cs typeface="Times New Roman"/>
                      </a:endParaRPr>
                    </a:p>
                  </a:txBody>
                  <a:tcPr marL="64442" marR="64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540" algn="ctr">
                        <a:lnSpc>
                          <a:spcPct val="150000"/>
                        </a:lnSpc>
                        <a:spcAft>
                          <a:spcPts val="600"/>
                        </a:spcAft>
                      </a:pPr>
                      <a:endParaRPr lang="el-GR" sz="1100">
                        <a:latin typeface="Times New Roman"/>
                        <a:ea typeface="Times New Roman"/>
                        <a:cs typeface="Times New Roman"/>
                      </a:endParaRPr>
                    </a:p>
                  </a:txBody>
                  <a:tcPr marL="64442" marR="64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540" algn="ctr">
                        <a:lnSpc>
                          <a:spcPct val="150000"/>
                        </a:lnSpc>
                        <a:spcAft>
                          <a:spcPts val="600"/>
                        </a:spcAft>
                      </a:pPr>
                      <a:endParaRPr lang="el-GR" sz="1100">
                        <a:latin typeface="Times New Roman"/>
                        <a:ea typeface="Times New Roman"/>
                        <a:cs typeface="Times New Roman"/>
                      </a:endParaRPr>
                    </a:p>
                  </a:txBody>
                  <a:tcPr marL="64442" marR="64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540" algn="l">
                        <a:lnSpc>
                          <a:spcPct val="150000"/>
                        </a:lnSpc>
                        <a:spcAft>
                          <a:spcPts val="600"/>
                        </a:spcAft>
                      </a:pPr>
                      <a:endParaRPr lang="el-GR" sz="1100" dirty="0">
                        <a:latin typeface="Times New Roman"/>
                        <a:ea typeface="Times New Roman"/>
                        <a:cs typeface="Times New Roman"/>
                      </a:endParaRPr>
                    </a:p>
                  </a:txBody>
                  <a:tcPr marL="64442" marR="64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4 - TextBox"/>
          <p:cNvSpPr txBox="1"/>
          <p:nvPr/>
        </p:nvSpPr>
        <p:spPr>
          <a:xfrm>
            <a:off x="467544" y="2859782"/>
            <a:ext cx="2808312" cy="353943"/>
          </a:xfrm>
          <a:prstGeom prst="rect">
            <a:avLst/>
          </a:prstGeom>
          <a:noFill/>
        </p:spPr>
        <p:txBody>
          <a:bodyPr wrap="square" rtlCol="0">
            <a:spAutoFit/>
          </a:bodyPr>
          <a:lstStyle/>
          <a:p>
            <a:endParaRPr lang="el-GR" dirty="0"/>
          </a:p>
        </p:txBody>
      </p:sp>
      <p:sp>
        <p:nvSpPr>
          <p:cNvPr id="3073" name="Rectangle 1"/>
          <p:cNvSpPr>
            <a:spLocks noChangeArrowheads="1"/>
          </p:cNvSpPr>
          <p:nvPr/>
        </p:nvSpPr>
        <p:spPr bwMode="auto">
          <a:xfrm>
            <a:off x="323528" y="794973"/>
            <a:ext cx="3600400" cy="34932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Φαίνεται ότι και </a:t>
            </a:r>
            <a:r>
              <a:rPr kumimoji="0" lang="el-GR"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το συναισθηματικό βίωμα </a:t>
            </a:r>
            <a:r>
              <a:rPr kumimoji="0" lang="el-GR"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έπαιξε σημαντικό ρόλο στην κρίση των μαθητών, μιας και υπήρχαν πολλές αναφορές (14) για τη συγκίνηση που ένιωσαν κατά τη διάρκεια της ανάγνωσης:</a:t>
            </a:r>
            <a:endParaRPr kumimoji="0" lang="el-G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Ένιωσα πολλά συναισθήματα.</a:t>
            </a:r>
            <a:endParaRPr kumimoji="0" lang="el-G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Απόλαυσα τα διηγήματα περισσότερο.</a:t>
            </a:r>
            <a:endParaRPr kumimoji="0" lang="el-G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Ήταν ενδιαφέρον. Δεν ντρεπόμουν να γράψω την άποψη μου. </a:t>
            </a:r>
            <a:endParaRPr kumimoji="0" lang="el-G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Με κάνει να μη βαριέμαι και είναι κάτι ξεχωριστώ.</a:t>
            </a:r>
            <a:endParaRPr kumimoji="0" lang="el-G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Άρεσε σε όλους.</a:t>
            </a:r>
            <a:endParaRPr kumimoji="0" lang="el-GR" b="0" i="0" u="none" strike="noStrike" cap="none" normalizeH="0" baseline="0" dirty="0" smtClean="0">
              <a:ln>
                <a:noFill/>
              </a:ln>
              <a:solidFill>
                <a:schemeClr val="tx1"/>
              </a:solidFill>
              <a:effectLst/>
              <a:latin typeface="Arial" pitchFamily="34" charset="0"/>
              <a:cs typeface="Arial" pitchFamily="34" charset="0"/>
            </a:endParaRPr>
          </a:p>
        </p:txBody>
      </p:sp>
      <p:sp>
        <p:nvSpPr>
          <p:cNvPr id="3074" name="Rectangle 2"/>
          <p:cNvSpPr>
            <a:spLocks noChangeArrowheads="1"/>
          </p:cNvSpPr>
          <p:nvPr/>
        </p:nvSpPr>
        <p:spPr bwMode="auto">
          <a:xfrm>
            <a:off x="4139952" y="878628"/>
            <a:ext cx="4392488" cy="35394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Ενθαρρυντικό ήταν και το γεγονός ότι υπήρξαν δέκα αναφορές  </a:t>
            </a:r>
            <a:r>
              <a:rPr kumimoji="0" lang="el-GR"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για την ανεξαρτησία και την αυτονομία </a:t>
            </a:r>
            <a:r>
              <a:rPr kumimoji="0" lang="el-GR"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που τους παρείχαν  και οι αναγνωστικές θεωρίες αλλά και οι δυνατότητες του ηλεκτρονικού περιβάλλοντος:</a:t>
            </a:r>
            <a:endParaRPr kumimoji="0" lang="el-GR"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6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Έγινα κι εγώ συγγραφέας, γιατί άλλαξα τα κείμενα στο τέλος.</a:t>
            </a:r>
            <a:endParaRPr kumimoji="0" lang="el-GR"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6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Μπορούσα να γράψω </a:t>
            </a:r>
            <a:r>
              <a:rPr kumimoji="0" lang="el-GR" sz="1600" b="0" i="1"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ό,τι</a:t>
            </a:r>
            <a:r>
              <a:rPr kumimoji="0" lang="el-GR" sz="16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θεωρούσα εγώ σωστό. </a:t>
            </a:r>
            <a:endParaRPr kumimoji="0" lang="el-GR"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6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Με ενθουσίασαν οι ερωτήσεις που φανταζόμουν τη συνέχεια της ζωής των ηρώων.</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6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Μου έδωσε την ευκαιρία να διαβάσω ένα ολόκληρο βιβλίο  μόνος μου.</a:t>
            </a:r>
            <a:endParaRPr kumimoji="0" lang="el-GR"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6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Μπορούσα να μελετήσω το υλικό και να κάνω τις εργασίες μου, όποτε ήθελα.</a:t>
            </a:r>
            <a:endParaRPr kumimoji="0" lang="el-GR" sz="16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8" name="7 - Γράφημα"/>
          <p:cNvGraphicFramePr/>
          <p:nvPr/>
        </p:nvGraphicFramePr>
        <p:xfrm>
          <a:off x="251520" y="843558"/>
          <a:ext cx="4176464" cy="396044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1"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2"/>
                                        </p:tgtEl>
                                        <p:attrNameLst>
                                          <p:attrName>ppt_x</p:attrName>
                                        </p:attrNameLst>
                                      </p:cBhvr>
                                      <p:tavLst>
                                        <p:tav tm="0">
                                          <p:val>
                                            <p:strVal val="ppt_x"/>
                                          </p:val>
                                        </p:tav>
                                        <p:tav tm="100000">
                                          <p:val>
                                            <p:strVal val="ppt_x"/>
                                          </p:val>
                                        </p:tav>
                                      </p:tavLst>
                                    </p:anim>
                                    <p:anim calcmode="lin" valueType="num">
                                      <p:cBhvr additive="base">
                                        <p:cTn id="13" dur="500"/>
                                        <p:tgtEl>
                                          <p:spTgt spid="2"/>
                                        </p:tgtEl>
                                        <p:attrNameLst>
                                          <p:attrName>ppt_y</p:attrName>
                                        </p:attrNameLst>
                                      </p:cBhvr>
                                      <p:tavLst>
                                        <p:tav tm="0">
                                          <p:val>
                                            <p:strVal val="ppt_y"/>
                                          </p:val>
                                        </p:tav>
                                        <p:tav tm="100000">
                                          <p:val>
                                            <p:strVal val="1+ppt_h/2"/>
                                          </p:val>
                                        </p:tav>
                                      </p:tavLst>
                                    </p:anim>
                                    <p:set>
                                      <p:cBhvr>
                                        <p:cTn id="14" dur="1" fill="hold">
                                          <p:stCondLst>
                                            <p:cond delay="499"/>
                                          </p:stCondLst>
                                        </p:cTn>
                                        <p:tgtEl>
                                          <p:spTgt spid="2"/>
                                        </p:tgtEl>
                                        <p:attrNameLst>
                                          <p:attrName>style.visibility</p:attrName>
                                        </p:attrNameLst>
                                      </p:cBhvr>
                                      <p:to>
                                        <p:strVal val="hidden"/>
                                      </p:to>
                                    </p:set>
                                  </p:childTnLst>
                                </p:cTn>
                              </p:par>
                              <p:par>
                                <p:cTn id="15" presetID="2" presetClass="entr" presetSubtype="4"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nodeType="clickEffect">
                                  <p:stCondLst>
                                    <p:cond delay="0"/>
                                  </p:stCondLst>
                                  <p:childTnLst>
                                    <p:anim calcmode="lin" valueType="num">
                                      <p:cBhvr additive="base">
                                        <p:cTn id="28" dur="500"/>
                                        <p:tgtEl>
                                          <p:spTgt spid="4"/>
                                        </p:tgtEl>
                                        <p:attrNameLst>
                                          <p:attrName>ppt_x</p:attrName>
                                        </p:attrNameLst>
                                      </p:cBhvr>
                                      <p:tavLst>
                                        <p:tav tm="0">
                                          <p:val>
                                            <p:strVal val="ppt_x"/>
                                          </p:val>
                                        </p:tav>
                                        <p:tav tm="100000">
                                          <p:val>
                                            <p:strVal val="ppt_x"/>
                                          </p:val>
                                        </p:tav>
                                      </p:tavLst>
                                    </p:anim>
                                    <p:anim calcmode="lin" valueType="num">
                                      <p:cBhvr additive="base">
                                        <p:cTn id="29" dur="500"/>
                                        <p:tgtEl>
                                          <p:spTgt spid="4"/>
                                        </p:tgtEl>
                                        <p:attrNameLst>
                                          <p:attrName>ppt_y</p:attrName>
                                        </p:attrNameLst>
                                      </p:cBhvr>
                                      <p:tavLst>
                                        <p:tav tm="0">
                                          <p:val>
                                            <p:strVal val="ppt_y"/>
                                          </p:val>
                                        </p:tav>
                                        <p:tav tm="100000">
                                          <p:val>
                                            <p:strVal val="1+ppt_h/2"/>
                                          </p:val>
                                        </p:tav>
                                      </p:tavLst>
                                    </p:anim>
                                    <p:set>
                                      <p:cBhvr>
                                        <p:cTn id="30" dur="1" fill="hold">
                                          <p:stCondLst>
                                            <p:cond delay="499"/>
                                          </p:stCondLst>
                                        </p:cTn>
                                        <p:tgtEl>
                                          <p:spTgt spid="4"/>
                                        </p:tgtEl>
                                        <p:attrNameLst>
                                          <p:attrName>style.visibility</p:attrName>
                                        </p:attrNameLst>
                                      </p:cBhvr>
                                      <p:to>
                                        <p:strVal val="hidden"/>
                                      </p:to>
                                    </p:set>
                                  </p:childTnLst>
                                </p:cTn>
                              </p:par>
                              <p:par>
                                <p:cTn id="31" presetID="2" presetClass="exit" presetSubtype="4" fill="hold" grpId="1" nodeType="withEffect">
                                  <p:stCondLst>
                                    <p:cond delay="0"/>
                                  </p:stCondLst>
                                  <p:childTnLst>
                                    <p:anim calcmode="lin" valueType="num">
                                      <p:cBhvr additive="base">
                                        <p:cTn id="32" dur="500"/>
                                        <p:tgtEl>
                                          <p:spTgt spid="8"/>
                                        </p:tgtEl>
                                        <p:attrNameLst>
                                          <p:attrName>ppt_x</p:attrName>
                                        </p:attrNameLst>
                                      </p:cBhvr>
                                      <p:tavLst>
                                        <p:tav tm="0">
                                          <p:val>
                                            <p:strVal val="ppt_x"/>
                                          </p:val>
                                        </p:tav>
                                        <p:tav tm="100000">
                                          <p:val>
                                            <p:strVal val="ppt_x"/>
                                          </p:val>
                                        </p:tav>
                                      </p:tavLst>
                                    </p:anim>
                                    <p:anim calcmode="lin" valueType="num">
                                      <p:cBhvr additive="base">
                                        <p:cTn id="33" dur="500"/>
                                        <p:tgtEl>
                                          <p:spTgt spid="8"/>
                                        </p:tgtEl>
                                        <p:attrNameLst>
                                          <p:attrName>ppt_y</p:attrName>
                                        </p:attrNameLst>
                                      </p:cBhvr>
                                      <p:tavLst>
                                        <p:tav tm="0">
                                          <p:val>
                                            <p:strVal val="ppt_y"/>
                                          </p:val>
                                        </p:tav>
                                        <p:tav tm="100000">
                                          <p:val>
                                            <p:strVal val="1+ppt_h/2"/>
                                          </p:val>
                                        </p:tav>
                                      </p:tavLst>
                                    </p:anim>
                                    <p:set>
                                      <p:cBhvr>
                                        <p:cTn id="34" dur="1" fill="hold">
                                          <p:stCondLst>
                                            <p:cond delay="499"/>
                                          </p:stCondLst>
                                        </p:cTn>
                                        <p:tgtEl>
                                          <p:spTgt spid="8"/>
                                        </p:tgtEl>
                                        <p:attrNameLst>
                                          <p:attrName>style.visibility</p:attrName>
                                        </p:attrNameLst>
                                      </p:cBhvr>
                                      <p:to>
                                        <p:strVal val="hidden"/>
                                      </p:to>
                                    </p:set>
                                  </p:childTnLst>
                                </p:cTn>
                              </p:par>
                              <p:par>
                                <p:cTn id="35" presetID="2" presetClass="entr" presetSubtype="4" fill="hold" grpId="0" nodeType="withEffect">
                                  <p:stCondLst>
                                    <p:cond delay="0"/>
                                  </p:stCondLst>
                                  <p:childTnLst>
                                    <p:set>
                                      <p:cBhvr>
                                        <p:cTn id="36" dur="1" fill="hold">
                                          <p:stCondLst>
                                            <p:cond delay="0"/>
                                          </p:stCondLst>
                                        </p:cTn>
                                        <p:tgtEl>
                                          <p:spTgt spid="3073"/>
                                        </p:tgtEl>
                                        <p:attrNameLst>
                                          <p:attrName>style.visibility</p:attrName>
                                        </p:attrNameLst>
                                      </p:cBhvr>
                                      <p:to>
                                        <p:strVal val="visible"/>
                                      </p:to>
                                    </p:set>
                                    <p:anim calcmode="lin" valueType="num">
                                      <p:cBhvr additive="base">
                                        <p:cTn id="37" dur="500" fill="hold"/>
                                        <p:tgtEl>
                                          <p:spTgt spid="3073"/>
                                        </p:tgtEl>
                                        <p:attrNameLst>
                                          <p:attrName>ppt_x</p:attrName>
                                        </p:attrNameLst>
                                      </p:cBhvr>
                                      <p:tavLst>
                                        <p:tav tm="0">
                                          <p:val>
                                            <p:strVal val="#ppt_x"/>
                                          </p:val>
                                        </p:tav>
                                        <p:tav tm="100000">
                                          <p:val>
                                            <p:strVal val="#ppt_x"/>
                                          </p:val>
                                        </p:tav>
                                      </p:tavLst>
                                    </p:anim>
                                    <p:anim calcmode="lin" valueType="num">
                                      <p:cBhvr additive="base">
                                        <p:cTn id="38" dur="500" fill="hold"/>
                                        <p:tgtEl>
                                          <p:spTgt spid="307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074"/>
                                        </p:tgtEl>
                                        <p:attrNameLst>
                                          <p:attrName>style.visibility</p:attrName>
                                        </p:attrNameLst>
                                      </p:cBhvr>
                                      <p:to>
                                        <p:strVal val="visible"/>
                                      </p:to>
                                    </p:set>
                                    <p:anim calcmode="lin" valueType="num">
                                      <p:cBhvr additive="base">
                                        <p:cTn id="43" dur="500" fill="hold"/>
                                        <p:tgtEl>
                                          <p:spTgt spid="3074"/>
                                        </p:tgtEl>
                                        <p:attrNameLst>
                                          <p:attrName>ppt_x</p:attrName>
                                        </p:attrNameLst>
                                      </p:cBhvr>
                                      <p:tavLst>
                                        <p:tav tm="0">
                                          <p:val>
                                            <p:strVal val="#ppt_x"/>
                                          </p:val>
                                        </p:tav>
                                        <p:tav tm="100000">
                                          <p:val>
                                            <p:strVal val="#ppt_x"/>
                                          </p:val>
                                        </p:tav>
                                      </p:tavLst>
                                    </p:anim>
                                    <p:anim calcmode="lin" valueType="num">
                                      <p:cBhvr additive="base">
                                        <p:cTn id="44"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Graphic spid="3" grpId="1">
        <p:bldAsOne/>
      </p:bldGraphic>
      <p:bldP spid="3073" grpId="0"/>
      <p:bldP spid="3074" grpId="0"/>
      <p:bldGraphic spid="8" grpId="0">
        <p:bldAsOne/>
      </p:bldGraphic>
      <p:bldGraphic spid="8" grpId="1">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lick\Desktop\Κα Αντωνία.png"/>
          <p:cNvPicPr>
            <a:picLocks noChangeAspect="1" noChangeArrowheads="1"/>
          </p:cNvPicPr>
          <p:nvPr/>
        </p:nvPicPr>
        <p:blipFill>
          <a:blip r:embed="rId2" cstate="print"/>
          <a:srcRect/>
          <a:stretch>
            <a:fillRect/>
          </a:stretch>
        </p:blipFill>
        <p:spPr bwMode="auto">
          <a:xfrm>
            <a:off x="7740352" y="14168"/>
            <a:ext cx="841363" cy="1479968"/>
          </a:xfrm>
          <a:prstGeom prst="rect">
            <a:avLst/>
          </a:prstGeom>
          <a:noFill/>
        </p:spPr>
      </p:pic>
      <p:sp>
        <p:nvSpPr>
          <p:cNvPr id="4" name="3 - Οριζόντιος πάπυρος"/>
          <p:cNvSpPr/>
          <p:nvPr/>
        </p:nvSpPr>
        <p:spPr>
          <a:xfrm>
            <a:off x="251520" y="123478"/>
            <a:ext cx="7488832" cy="144016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dirty="0" smtClean="0">
                <a:latin typeface="Times New Roman" pitchFamily="18" charset="0"/>
                <a:cs typeface="Times New Roman" pitchFamily="18" charset="0"/>
              </a:rPr>
              <a:t>Αποτελέσματα έρευνας για το δεύτερο ερευνητικό ερώτημα</a:t>
            </a:r>
            <a:endParaRPr lang="el-GR" sz="3200" dirty="0">
              <a:latin typeface="Times New Roman" pitchFamily="18" charset="0"/>
              <a:cs typeface="Times New Roman" pitchFamily="18" charset="0"/>
            </a:endParaRPr>
          </a:p>
        </p:txBody>
      </p:sp>
      <p:sp>
        <p:nvSpPr>
          <p:cNvPr id="5" name="4 - Ορθογώνιο"/>
          <p:cNvSpPr/>
          <p:nvPr/>
        </p:nvSpPr>
        <p:spPr>
          <a:xfrm>
            <a:off x="539552" y="1635645"/>
            <a:ext cx="7704856" cy="1477328"/>
          </a:xfrm>
          <a:prstGeom prst="rect">
            <a:avLst/>
          </a:prstGeom>
        </p:spPr>
        <p:txBody>
          <a:bodyPr wrap="square">
            <a:spAutoFit/>
          </a:bodyPr>
          <a:lstStyle/>
          <a:p>
            <a:pPr lvl="0" algn="just" defTabSz="914400" eaLnBrk="0" fontAlgn="base" hangingPunct="0">
              <a:spcBef>
                <a:spcPct val="0"/>
              </a:spcBef>
              <a:spcAft>
                <a:spcPct val="0"/>
              </a:spcAft>
              <a:tabLst>
                <a:tab pos="5581650" algn="r"/>
              </a:tabLst>
            </a:pPr>
            <a:r>
              <a:rPr lang="el-GR" sz="2400" dirty="0" smtClean="0">
                <a:ea typeface="Times New Roman" pitchFamily="18" charset="0"/>
                <a:cs typeface="Times New Roman" pitchFamily="18" charset="0"/>
              </a:rPr>
              <a:t>Συνέβαλε η διδακτική παρέμβαση στην ανάπτυξη δεξιοτήτων ψηφιακού </a:t>
            </a:r>
            <a:r>
              <a:rPr lang="el-GR" sz="2400" dirty="0" err="1" smtClean="0">
                <a:ea typeface="Times New Roman" pitchFamily="18" charset="0"/>
                <a:cs typeface="Times New Roman" pitchFamily="18" charset="0"/>
              </a:rPr>
              <a:t>γραμματισμού</a:t>
            </a:r>
            <a:r>
              <a:rPr lang="el-GR" sz="2400" dirty="0" smtClean="0">
                <a:ea typeface="Times New Roman" pitchFamily="18" charset="0"/>
                <a:cs typeface="Times New Roman" pitchFamily="18" charset="0"/>
              </a:rPr>
              <a:t>, κι αν ναι, ποιων από αυτές;</a:t>
            </a:r>
            <a:endParaRPr lang="el-GR" sz="2400" dirty="0" smtClean="0">
              <a:cs typeface="Arial" pitchFamily="34" charset="0"/>
            </a:endParaRPr>
          </a:p>
          <a:p>
            <a:pPr lvl="0" algn="just" defTabSz="914400" eaLnBrk="0" fontAlgn="base" hangingPunct="0">
              <a:spcBef>
                <a:spcPct val="0"/>
              </a:spcBef>
              <a:spcAft>
                <a:spcPct val="0"/>
              </a:spcAft>
              <a:tabLst>
                <a:tab pos="5581650" algn="r"/>
              </a:tabLst>
            </a:pPr>
            <a:endParaRPr lang="el-GR" sz="1800" dirty="0" smtClean="0">
              <a:cs typeface="Arial" pitchFamily="34" charset="0"/>
            </a:endParaRPr>
          </a:p>
        </p:txBody>
      </p:sp>
      <p:sp>
        <p:nvSpPr>
          <p:cNvPr id="7" name="6 - TextBox"/>
          <p:cNvSpPr txBox="1"/>
          <p:nvPr/>
        </p:nvSpPr>
        <p:spPr>
          <a:xfrm>
            <a:off x="179512" y="1563638"/>
            <a:ext cx="8496944" cy="2800767"/>
          </a:xfrm>
          <a:prstGeom prst="rect">
            <a:avLst/>
          </a:prstGeom>
          <a:noFill/>
        </p:spPr>
        <p:txBody>
          <a:bodyPr wrap="square" rtlCol="0">
            <a:spAutoFit/>
          </a:bodyPr>
          <a:lstStyle/>
          <a:p>
            <a:pPr algn="just"/>
            <a:r>
              <a:rPr lang="el-GR" sz="2200" dirty="0" smtClean="0"/>
              <a:t>Οι μαθητές θεώρησαν τα ψηφιακά εργαλεία που κλήθηκαν να επεξεργαστούν (</a:t>
            </a:r>
            <a:r>
              <a:rPr lang="en-US" sz="2200" dirty="0" smtClean="0"/>
              <a:t>Movie Maker, Story Jumper, </a:t>
            </a:r>
            <a:r>
              <a:rPr lang="en-US" sz="2200" dirty="0" err="1" smtClean="0"/>
              <a:t>Padlet</a:t>
            </a:r>
            <a:r>
              <a:rPr lang="en-US" sz="2200" dirty="0" smtClean="0"/>
              <a:t>, Google Drive, </a:t>
            </a:r>
            <a:r>
              <a:rPr lang="en-US" sz="2200" dirty="0" err="1" smtClean="0"/>
              <a:t>Wort</a:t>
            </a:r>
            <a:r>
              <a:rPr lang="en-US" sz="2200" dirty="0" smtClean="0"/>
              <a:t> Art</a:t>
            </a:r>
            <a:r>
              <a:rPr lang="el-GR" sz="2200" dirty="0" smtClean="0"/>
              <a:t>) σχετικά εύκολα. Ανέφεραν  ότι θα μπορούν πλέον να τα χρησιμοποιούν και σε άλλα μαθήματα που τους χρειάζονται, όπως στις ερευνητικές τους εργασίες. Σχολίασαν μόνο ότι δυσκολεύτηκαν περισσότερο  στο  </a:t>
            </a:r>
            <a:r>
              <a:rPr lang="en-US" sz="2200" dirty="0" smtClean="0"/>
              <a:t>Story  Jumper,  </a:t>
            </a:r>
            <a:r>
              <a:rPr lang="el-GR" sz="2200" dirty="0" smtClean="0"/>
              <a:t>το  οποίο χαρακτήρισαν σχετικά εύκολο εργαλείο, αλλά χρειαζόταν περισσότερο χρόνο να το επεξεργαστούν και να το κατακτήσουν</a:t>
            </a:r>
            <a:r>
              <a:rPr lang="en-US" sz="2200" dirty="0" smtClean="0"/>
              <a:t>.</a:t>
            </a:r>
            <a:r>
              <a:rPr lang="el-GR" sz="2200" dirty="0" smtClean="0"/>
              <a:t> </a:t>
            </a:r>
            <a:endParaRPr lang="el-GR" sz="2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8" fill="hold" nodeType="clickEffect">
                                  <p:stCondLst>
                                    <p:cond delay="0"/>
                                  </p:stCondLst>
                                  <p:childTnLst>
                                    <p:anim calcmode="lin" valueType="num">
                                      <p:cBhvr additive="base">
                                        <p:cTn id="12" dur="500"/>
                                        <p:tgtEl>
                                          <p:spTgt spid="5">
                                            <p:txEl>
                                              <p:pRg st="0" end="0"/>
                                            </p:txEl>
                                          </p:spTgt>
                                        </p:tgtEl>
                                        <p:attrNameLst>
                                          <p:attrName>ppt_x</p:attrName>
                                        </p:attrNameLst>
                                      </p:cBhvr>
                                      <p:tavLst>
                                        <p:tav tm="0">
                                          <p:val>
                                            <p:strVal val="ppt_x"/>
                                          </p:val>
                                        </p:tav>
                                        <p:tav tm="100000">
                                          <p:val>
                                            <p:strVal val="0-ppt_w/2"/>
                                          </p:val>
                                        </p:tav>
                                      </p:tavLst>
                                    </p:anim>
                                    <p:anim calcmode="lin" valueType="num">
                                      <p:cBhvr additive="base">
                                        <p:cTn id="13" dur="500"/>
                                        <p:tgtEl>
                                          <p:spTgt spid="5">
                                            <p:txEl>
                                              <p:pRg st="0" end="0"/>
                                            </p:txEl>
                                          </p:spTgt>
                                        </p:tgtEl>
                                        <p:attrNameLst>
                                          <p:attrName>ppt_y</p:attrName>
                                        </p:attrNameLst>
                                      </p:cBhvr>
                                      <p:tavLst>
                                        <p:tav tm="0">
                                          <p:val>
                                            <p:strVal val="ppt_y"/>
                                          </p:val>
                                        </p:tav>
                                        <p:tav tm="100000">
                                          <p:val>
                                            <p:strVal val="ppt_y"/>
                                          </p:val>
                                        </p:tav>
                                      </p:tavLst>
                                    </p:anim>
                                    <p:set>
                                      <p:cBhvr>
                                        <p:cTn id="14" dur="1" fill="hold">
                                          <p:stCondLst>
                                            <p:cond delay="499"/>
                                          </p:stCondLst>
                                        </p:cTn>
                                        <p:tgtEl>
                                          <p:spTgt spid="5">
                                            <p:txEl>
                                              <p:pRg st="0" end="0"/>
                                            </p:txEl>
                                          </p:spTgt>
                                        </p:tgtEl>
                                        <p:attrNameLst>
                                          <p:attrName>style.visibility</p:attrName>
                                        </p:attrNameLst>
                                      </p:cBhvr>
                                      <p:to>
                                        <p:strVal val="hidden"/>
                                      </p:to>
                                    </p:set>
                                  </p:childTnLst>
                                </p:cTn>
                              </p:par>
                              <p:par>
                                <p:cTn id="15" presetID="2" presetClass="entr" presetSubtype="2" fill="hold"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additive="base">
                                        <p:cTn id="17"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179512" y="195486"/>
          <a:ext cx="8424934" cy="4608516"/>
        </p:xfrm>
        <a:graphic>
          <a:graphicData uri="http://schemas.openxmlformats.org/drawingml/2006/table">
            <a:tbl>
              <a:tblPr/>
              <a:tblGrid>
                <a:gridCol w="3050409"/>
                <a:gridCol w="1736803"/>
                <a:gridCol w="909965"/>
                <a:gridCol w="909965"/>
                <a:gridCol w="908896"/>
                <a:gridCol w="908896"/>
              </a:tblGrid>
              <a:tr h="768086">
                <a:tc>
                  <a:txBody>
                    <a:bodyPr/>
                    <a:lstStyle/>
                    <a:p>
                      <a:pPr algn="ctr">
                        <a:lnSpc>
                          <a:spcPct val="150000"/>
                        </a:lnSpc>
                        <a:spcAft>
                          <a:spcPts val="600"/>
                        </a:spcAft>
                      </a:pPr>
                      <a:r>
                        <a:rPr lang="el-GR" sz="1200" b="1" dirty="0">
                          <a:solidFill>
                            <a:srgbClr val="000000"/>
                          </a:solidFill>
                          <a:latin typeface="Times New Roman"/>
                          <a:ea typeface="Times New Roman"/>
                          <a:cs typeface="Times New Roman"/>
                        </a:rPr>
                        <a:t>Ερώτηση 8 και 1-5 αντίστοιχα</a:t>
                      </a:r>
                      <a:endParaRPr lang="el-GR" sz="1200" dirty="0">
                        <a:solidFill>
                          <a:srgbClr val="000000"/>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600"/>
                        </a:spcAft>
                      </a:pPr>
                      <a:r>
                        <a:rPr lang="el-GR" sz="1200" b="1">
                          <a:solidFill>
                            <a:srgbClr val="000000"/>
                          </a:solidFill>
                          <a:latin typeface="Times New Roman"/>
                          <a:ea typeface="Times New Roman"/>
                          <a:cs typeface="Times New Roman"/>
                        </a:rPr>
                        <a:t>Φάση </a:t>
                      </a:r>
                      <a:endParaRPr lang="el-GR" sz="1200">
                        <a:solidFill>
                          <a:srgbClr val="000000"/>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600"/>
                        </a:spcAft>
                      </a:pPr>
                      <a:r>
                        <a:rPr lang="el-GR" sz="1200" b="1" dirty="0">
                          <a:solidFill>
                            <a:srgbClr val="000000"/>
                          </a:solidFill>
                          <a:latin typeface="Times New Roman"/>
                          <a:ea typeface="Times New Roman"/>
                          <a:cs typeface="Times New Roman"/>
                        </a:rPr>
                        <a:t>Ν </a:t>
                      </a:r>
                      <a:endParaRPr lang="el-GR" sz="1200" dirty="0">
                        <a:solidFill>
                          <a:srgbClr val="000000"/>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600"/>
                        </a:spcAft>
                      </a:pPr>
                      <a:r>
                        <a:rPr lang="el-GR" sz="1200" b="1">
                          <a:solidFill>
                            <a:srgbClr val="000000"/>
                          </a:solidFill>
                          <a:latin typeface="Times New Roman"/>
                          <a:ea typeface="Times New Roman"/>
                          <a:cs typeface="Times New Roman"/>
                        </a:rPr>
                        <a:t>Μ.Ο. </a:t>
                      </a:r>
                      <a:endParaRPr lang="el-GR" sz="1200">
                        <a:solidFill>
                          <a:srgbClr val="000000"/>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600"/>
                        </a:spcAft>
                      </a:pPr>
                      <a:r>
                        <a:rPr lang="el-GR" sz="1200" b="1">
                          <a:solidFill>
                            <a:srgbClr val="000000"/>
                          </a:solidFill>
                          <a:latin typeface="Times New Roman"/>
                          <a:ea typeface="Times New Roman"/>
                          <a:cs typeface="Times New Roman"/>
                        </a:rPr>
                        <a:t>S.D. </a:t>
                      </a:r>
                      <a:endParaRPr lang="el-GR" sz="1200">
                        <a:solidFill>
                          <a:srgbClr val="000000"/>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600"/>
                        </a:spcAft>
                      </a:pPr>
                      <a:r>
                        <a:rPr lang="el-GR" sz="1200" b="1" dirty="0" err="1">
                          <a:solidFill>
                            <a:srgbClr val="000000"/>
                          </a:solidFill>
                          <a:latin typeface="Times New Roman"/>
                          <a:ea typeface="Times New Roman"/>
                          <a:cs typeface="Times New Roman"/>
                        </a:rPr>
                        <a:t>Sig</a:t>
                      </a:r>
                      <a:r>
                        <a:rPr lang="el-GR" sz="1200" b="1" dirty="0">
                          <a:solidFill>
                            <a:srgbClr val="000000"/>
                          </a:solidFill>
                          <a:latin typeface="Times New Roman"/>
                          <a:ea typeface="Times New Roman"/>
                          <a:cs typeface="Times New Roman"/>
                        </a:rPr>
                        <a:t> </a:t>
                      </a:r>
                      <a:endParaRPr lang="el-GR" sz="1200" dirty="0">
                        <a:solidFill>
                          <a:srgbClr val="000000"/>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4043">
                <a:tc rowSpan="2">
                  <a:txBody>
                    <a:bodyPr/>
                    <a:lstStyle/>
                    <a:p>
                      <a:pPr>
                        <a:lnSpc>
                          <a:spcPct val="150000"/>
                        </a:lnSpc>
                        <a:spcAft>
                          <a:spcPts val="600"/>
                        </a:spcAft>
                      </a:pPr>
                      <a:r>
                        <a:rPr lang="en-US" sz="1200" b="1" dirty="0">
                          <a:latin typeface="Times New Roman"/>
                          <a:ea typeface="Times New Roman"/>
                          <a:cs typeface="Times New Roman"/>
                        </a:rPr>
                        <a:t>Movie Maker</a:t>
                      </a:r>
                      <a:endParaRPr lang="el-GR" sz="12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600"/>
                        </a:spcAft>
                      </a:pPr>
                      <a:r>
                        <a:rPr lang="el-GR" sz="1200">
                          <a:solidFill>
                            <a:srgbClr val="000000"/>
                          </a:solidFill>
                          <a:latin typeface="Times New Roman"/>
                          <a:ea typeface="Times New Roman"/>
                          <a:cs typeface="Times New Roman"/>
                        </a:rPr>
                        <a:t>EXANTE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600"/>
                        </a:spcAft>
                      </a:pPr>
                      <a:r>
                        <a:rPr lang="el-GR" sz="1200">
                          <a:solidFill>
                            <a:srgbClr val="000000"/>
                          </a:solidFill>
                          <a:latin typeface="Times New Roman"/>
                          <a:ea typeface="Times New Roman"/>
                          <a:cs typeface="Times New Roman"/>
                        </a:rPr>
                        <a:t>19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600"/>
                        </a:spcAft>
                      </a:pPr>
                      <a:r>
                        <a:rPr lang="el-GR" sz="1200">
                          <a:solidFill>
                            <a:srgbClr val="000000"/>
                          </a:solidFill>
                          <a:latin typeface="Times New Roman"/>
                          <a:ea typeface="Times New Roman"/>
                          <a:cs typeface="Times New Roman"/>
                        </a:rPr>
                        <a:t>1,63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600"/>
                        </a:spcAft>
                      </a:pPr>
                      <a:r>
                        <a:rPr lang="el-GR" sz="1200">
                          <a:solidFill>
                            <a:srgbClr val="000000"/>
                          </a:solidFill>
                          <a:latin typeface="Times New Roman"/>
                          <a:ea typeface="Times New Roman"/>
                          <a:cs typeface="Times New Roman"/>
                        </a:rPr>
                        <a:t>,684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nSpc>
                          <a:spcPct val="150000"/>
                        </a:lnSpc>
                        <a:spcAft>
                          <a:spcPts val="600"/>
                        </a:spcAft>
                      </a:pPr>
                      <a:r>
                        <a:rPr lang="el-GR" sz="1200">
                          <a:solidFill>
                            <a:srgbClr val="000000"/>
                          </a:solidFill>
                          <a:latin typeface="Times New Roman"/>
                          <a:ea typeface="Times New Roman"/>
                          <a:cs typeface="Times New Roman"/>
                        </a:rPr>
                        <a:t>,000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4043">
                <a:tc vMerge="1">
                  <a:txBody>
                    <a:bodyPr/>
                    <a:lstStyle/>
                    <a:p>
                      <a:endParaRPr lang="el-GR"/>
                    </a:p>
                  </a:txBody>
                  <a:tcPr/>
                </a:tc>
                <a:tc>
                  <a:txBody>
                    <a:bodyPr/>
                    <a:lstStyle/>
                    <a:p>
                      <a:pPr>
                        <a:lnSpc>
                          <a:spcPct val="150000"/>
                        </a:lnSpc>
                        <a:spcAft>
                          <a:spcPts val="600"/>
                        </a:spcAft>
                      </a:pPr>
                      <a:r>
                        <a:rPr lang="en-US" sz="1200">
                          <a:solidFill>
                            <a:srgbClr val="000000"/>
                          </a:solidFill>
                          <a:latin typeface="Times New Roman"/>
                          <a:ea typeface="Times New Roman"/>
                          <a:cs typeface="Times New Roman"/>
                        </a:rPr>
                        <a:t>EXPOST</a:t>
                      </a:r>
                      <a:endParaRPr lang="el-GR" sz="1200">
                        <a:solidFill>
                          <a:srgbClr val="000000"/>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600"/>
                        </a:spcAft>
                      </a:pPr>
                      <a:r>
                        <a:rPr lang="en-US" sz="1200">
                          <a:solidFill>
                            <a:srgbClr val="000000"/>
                          </a:solidFill>
                          <a:latin typeface="Times New Roman"/>
                          <a:ea typeface="Times New Roman"/>
                          <a:cs typeface="Times New Roman"/>
                        </a:rPr>
                        <a:t>19</a:t>
                      </a:r>
                      <a:endParaRPr lang="el-GR" sz="1200">
                        <a:solidFill>
                          <a:srgbClr val="000000"/>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600"/>
                        </a:spcAft>
                      </a:pPr>
                      <a:r>
                        <a:rPr lang="el-GR" sz="1200">
                          <a:solidFill>
                            <a:srgbClr val="000000"/>
                          </a:solidFill>
                          <a:latin typeface="Times New Roman"/>
                          <a:ea typeface="Times New Roman"/>
                          <a:cs typeface="Times New Roman"/>
                        </a:rPr>
                        <a:t>3,26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600"/>
                        </a:spcAft>
                      </a:pPr>
                      <a:r>
                        <a:rPr lang="el-GR" sz="1200">
                          <a:solidFill>
                            <a:srgbClr val="000000"/>
                          </a:solidFill>
                          <a:latin typeface="Times New Roman"/>
                          <a:ea typeface="Times New Roman"/>
                          <a:cs typeface="Times New Roman"/>
                        </a:rPr>
                        <a:t>,806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l-GR"/>
                    </a:p>
                  </a:txBody>
                  <a:tcPr/>
                </a:tc>
              </a:tr>
              <a:tr h="384043">
                <a:tc rowSpan="2">
                  <a:txBody>
                    <a:bodyPr/>
                    <a:lstStyle/>
                    <a:p>
                      <a:pPr>
                        <a:lnSpc>
                          <a:spcPct val="150000"/>
                        </a:lnSpc>
                        <a:spcAft>
                          <a:spcPts val="600"/>
                        </a:spcAft>
                      </a:pPr>
                      <a:r>
                        <a:rPr lang="en-US" sz="1200" b="1" dirty="0">
                          <a:latin typeface="Times New Roman"/>
                          <a:ea typeface="Times New Roman"/>
                          <a:cs typeface="Times New Roman"/>
                        </a:rPr>
                        <a:t>Story Jumper</a:t>
                      </a:r>
                      <a:endParaRPr lang="el-GR" sz="12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600"/>
                        </a:spcAft>
                      </a:pPr>
                      <a:r>
                        <a:rPr lang="el-GR" sz="1200">
                          <a:solidFill>
                            <a:srgbClr val="000000"/>
                          </a:solidFill>
                          <a:latin typeface="Times New Roman"/>
                          <a:ea typeface="Times New Roman"/>
                          <a:cs typeface="Times New Roman"/>
                        </a:rPr>
                        <a:t>EXANTE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600"/>
                        </a:spcAft>
                      </a:pPr>
                      <a:r>
                        <a:rPr lang="el-GR" sz="1200">
                          <a:solidFill>
                            <a:srgbClr val="000000"/>
                          </a:solidFill>
                          <a:latin typeface="Times New Roman"/>
                          <a:ea typeface="Times New Roman"/>
                          <a:cs typeface="Times New Roman"/>
                        </a:rPr>
                        <a:t>19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600"/>
                        </a:spcAft>
                      </a:pPr>
                      <a:r>
                        <a:rPr lang="el-GR" sz="1200">
                          <a:solidFill>
                            <a:srgbClr val="000000"/>
                          </a:solidFill>
                          <a:latin typeface="Times New Roman"/>
                          <a:ea typeface="Times New Roman"/>
                          <a:cs typeface="Times New Roman"/>
                        </a:rPr>
                        <a:t>1,00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600"/>
                        </a:spcAft>
                      </a:pPr>
                      <a:r>
                        <a:rPr lang="el-GR" sz="1200">
                          <a:solidFill>
                            <a:srgbClr val="000000"/>
                          </a:solidFill>
                          <a:latin typeface="Times New Roman"/>
                          <a:ea typeface="Times New Roman"/>
                          <a:cs typeface="Times New Roman"/>
                        </a:rPr>
                        <a:t>,000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nSpc>
                          <a:spcPct val="150000"/>
                        </a:lnSpc>
                        <a:spcAft>
                          <a:spcPts val="600"/>
                        </a:spcAft>
                      </a:pPr>
                      <a:r>
                        <a:rPr lang="el-GR" sz="1200" dirty="0">
                          <a:solidFill>
                            <a:srgbClr val="000000"/>
                          </a:solidFill>
                          <a:latin typeface="Times New Roman"/>
                          <a:ea typeface="Times New Roman"/>
                          <a:cs typeface="Times New Roman"/>
                        </a:rPr>
                        <a:t>,000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4043">
                <a:tc vMerge="1">
                  <a:txBody>
                    <a:bodyPr/>
                    <a:lstStyle/>
                    <a:p>
                      <a:endParaRPr lang="el-GR"/>
                    </a:p>
                  </a:txBody>
                  <a:tcPr/>
                </a:tc>
                <a:tc>
                  <a:txBody>
                    <a:bodyPr/>
                    <a:lstStyle/>
                    <a:p>
                      <a:pPr>
                        <a:lnSpc>
                          <a:spcPct val="150000"/>
                        </a:lnSpc>
                        <a:spcAft>
                          <a:spcPts val="600"/>
                        </a:spcAft>
                      </a:pPr>
                      <a:r>
                        <a:rPr lang="en-US" sz="1200" dirty="0">
                          <a:solidFill>
                            <a:srgbClr val="000000"/>
                          </a:solidFill>
                          <a:latin typeface="Times New Roman"/>
                          <a:ea typeface="Times New Roman"/>
                          <a:cs typeface="Times New Roman"/>
                        </a:rPr>
                        <a:t>EXPOST</a:t>
                      </a:r>
                      <a:endParaRPr lang="el-GR" sz="1200" dirty="0">
                        <a:solidFill>
                          <a:srgbClr val="000000"/>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600"/>
                        </a:spcAft>
                      </a:pPr>
                      <a:r>
                        <a:rPr lang="en-US" sz="1200">
                          <a:solidFill>
                            <a:srgbClr val="000000"/>
                          </a:solidFill>
                          <a:latin typeface="Times New Roman"/>
                          <a:ea typeface="Times New Roman"/>
                          <a:cs typeface="Times New Roman"/>
                        </a:rPr>
                        <a:t>19</a:t>
                      </a:r>
                      <a:endParaRPr lang="el-GR" sz="1200">
                        <a:solidFill>
                          <a:srgbClr val="000000"/>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600"/>
                        </a:spcAft>
                      </a:pPr>
                      <a:r>
                        <a:rPr lang="el-GR" sz="1200">
                          <a:solidFill>
                            <a:srgbClr val="000000"/>
                          </a:solidFill>
                          <a:latin typeface="Times New Roman"/>
                          <a:ea typeface="Times New Roman"/>
                          <a:cs typeface="Times New Roman"/>
                        </a:rPr>
                        <a:t>2,11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600"/>
                        </a:spcAft>
                      </a:pPr>
                      <a:r>
                        <a:rPr lang="el-GR" sz="1200">
                          <a:solidFill>
                            <a:srgbClr val="000000"/>
                          </a:solidFill>
                          <a:latin typeface="Times New Roman"/>
                          <a:ea typeface="Times New Roman"/>
                          <a:cs typeface="Times New Roman"/>
                        </a:rPr>
                        <a:t>,809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l-GR"/>
                    </a:p>
                  </a:txBody>
                  <a:tcPr/>
                </a:tc>
              </a:tr>
              <a:tr h="384043">
                <a:tc rowSpan="2">
                  <a:txBody>
                    <a:bodyPr/>
                    <a:lstStyle/>
                    <a:p>
                      <a:pPr>
                        <a:lnSpc>
                          <a:spcPct val="150000"/>
                        </a:lnSpc>
                        <a:spcAft>
                          <a:spcPts val="600"/>
                        </a:spcAft>
                      </a:pPr>
                      <a:r>
                        <a:rPr lang="en-US" sz="1200" b="1">
                          <a:latin typeface="Times New Roman"/>
                          <a:ea typeface="Times New Roman"/>
                          <a:cs typeface="Times New Roman"/>
                        </a:rPr>
                        <a:t>Wordart</a:t>
                      </a:r>
                      <a:endParaRPr lang="el-GR" sz="12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600"/>
                        </a:spcAft>
                      </a:pPr>
                      <a:r>
                        <a:rPr lang="el-GR" sz="1200">
                          <a:solidFill>
                            <a:srgbClr val="000000"/>
                          </a:solidFill>
                          <a:latin typeface="Times New Roman"/>
                          <a:ea typeface="Times New Roman"/>
                          <a:cs typeface="Times New Roman"/>
                        </a:rPr>
                        <a:t>EXANTE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600"/>
                        </a:spcAft>
                      </a:pPr>
                      <a:r>
                        <a:rPr lang="el-GR" sz="1200">
                          <a:solidFill>
                            <a:srgbClr val="000000"/>
                          </a:solidFill>
                          <a:latin typeface="Times New Roman"/>
                          <a:ea typeface="Times New Roman"/>
                          <a:cs typeface="Times New Roman"/>
                        </a:rPr>
                        <a:t>19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600"/>
                        </a:spcAft>
                      </a:pPr>
                      <a:r>
                        <a:rPr lang="el-GR" sz="1200">
                          <a:solidFill>
                            <a:srgbClr val="000000"/>
                          </a:solidFill>
                          <a:latin typeface="Times New Roman"/>
                          <a:ea typeface="Times New Roman"/>
                          <a:cs typeface="Times New Roman"/>
                        </a:rPr>
                        <a:t>1,00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600"/>
                        </a:spcAft>
                      </a:pPr>
                      <a:r>
                        <a:rPr lang="el-GR" sz="1200">
                          <a:solidFill>
                            <a:srgbClr val="000000"/>
                          </a:solidFill>
                          <a:latin typeface="Times New Roman"/>
                          <a:ea typeface="Times New Roman"/>
                          <a:cs typeface="Times New Roman"/>
                        </a:rPr>
                        <a:t>,000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nSpc>
                          <a:spcPct val="150000"/>
                        </a:lnSpc>
                        <a:spcAft>
                          <a:spcPts val="600"/>
                        </a:spcAft>
                      </a:pPr>
                      <a:r>
                        <a:rPr lang="el-GR" sz="1200" dirty="0">
                          <a:solidFill>
                            <a:srgbClr val="000000"/>
                          </a:solidFill>
                          <a:latin typeface="Times New Roman"/>
                          <a:ea typeface="Times New Roman"/>
                          <a:cs typeface="Times New Roman"/>
                        </a:rPr>
                        <a:t>,000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4043">
                <a:tc vMerge="1">
                  <a:txBody>
                    <a:bodyPr/>
                    <a:lstStyle/>
                    <a:p>
                      <a:endParaRPr lang="el-GR"/>
                    </a:p>
                  </a:txBody>
                  <a:tcPr/>
                </a:tc>
                <a:tc>
                  <a:txBody>
                    <a:bodyPr/>
                    <a:lstStyle/>
                    <a:p>
                      <a:pPr>
                        <a:lnSpc>
                          <a:spcPct val="150000"/>
                        </a:lnSpc>
                        <a:spcAft>
                          <a:spcPts val="600"/>
                        </a:spcAft>
                      </a:pPr>
                      <a:r>
                        <a:rPr lang="en-US" sz="1200">
                          <a:solidFill>
                            <a:srgbClr val="000000"/>
                          </a:solidFill>
                          <a:latin typeface="Times New Roman"/>
                          <a:ea typeface="Times New Roman"/>
                          <a:cs typeface="Times New Roman"/>
                        </a:rPr>
                        <a:t>EXPOST</a:t>
                      </a:r>
                      <a:endParaRPr lang="el-GR" sz="1200">
                        <a:solidFill>
                          <a:srgbClr val="000000"/>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600"/>
                        </a:spcAft>
                      </a:pPr>
                      <a:r>
                        <a:rPr lang="el-GR" sz="1200" dirty="0">
                          <a:solidFill>
                            <a:srgbClr val="000000"/>
                          </a:solidFill>
                          <a:latin typeface="Times New Roman"/>
                          <a:ea typeface="Times New Roman"/>
                          <a:cs typeface="Times New Roman"/>
                        </a:rPr>
                        <a:t>19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600"/>
                        </a:spcAft>
                      </a:pPr>
                      <a:r>
                        <a:rPr lang="el-GR" sz="1200">
                          <a:solidFill>
                            <a:srgbClr val="000000"/>
                          </a:solidFill>
                          <a:latin typeface="Times New Roman"/>
                          <a:ea typeface="Times New Roman"/>
                          <a:cs typeface="Times New Roman"/>
                        </a:rPr>
                        <a:t>4,42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600"/>
                        </a:spcAft>
                      </a:pPr>
                      <a:r>
                        <a:rPr lang="el-GR" sz="1200">
                          <a:solidFill>
                            <a:srgbClr val="000000"/>
                          </a:solidFill>
                          <a:latin typeface="Times New Roman"/>
                          <a:ea typeface="Times New Roman"/>
                          <a:cs typeface="Times New Roman"/>
                        </a:rPr>
                        <a:t>,692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l-GR"/>
                    </a:p>
                  </a:txBody>
                  <a:tcPr/>
                </a:tc>
              </a:tr>
              <a:tr h="384043">
                <a:tc rowSpan="2">
                  <a:txBody>
                    <a:bodyPr/>
                    <a:lstStyle/>
                    <a:p>
                      <a:pPr>
                        <a:lnSpc>
                          <a:spcPct val="150000"/>
                        </a:lnSpc>
                        <a:spcAft>
                          <a:spcPts val="600"/>
                        </a:spcAft>
                      </a:pPr>
                      <a:r>
                        <a:rPr lang="en-US" sz="1200" b="1">
                          <a:latin typeface="Times New Roman"/>
                          <a:ea typeface="Times New Roman"/>
                          <a:cs typeface="Times New Roman"/>
                        </a:rPr>
                        <a:t>Padlet</a:t>
                      </a:r>
                      <a:endParaRPr lang="el-GR" sz="12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600"/>
                        </a:spcAft>
                      </a:pPr>
                      <a:r>
                        <a:rPr lang="el-GR" sz="1200">
                          <a:solidFill>
                            <a:srgbClr val="000000"/>
                          </a:solidFill>
                          <a:latin typeface="Times New Roman"/>
                          <a:ea typeface="Times New Roman"/>
                          <a:cs typeface="Times New Roman"/>
                        </a:rPr>
                        <a:t>EXANTE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600"/>
                        </a:spcAft>
                      </a:pPr>
                      <a:r>
                        <a:rPr lang="el-GR" sz="1200">
                          <a:solidFill>
                            <a:srgbClr val="000000"/>
                          </a:solidFill>
                          <a:latin typeface="Times New Roman"/>
                          <a:ea typeface="Times New Roman"/>
                          <a:cs typeface="Times New Roman"/>
                        </a:rPr>
                        <a:t>19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600"/>
                        </a:spcAft>
                      </a:pPr>
                      <a:r>
                        <a:rPr lang="el-GR" sz="1200">
                          <a:solidFill>
                            <a:srgbClr val="000000"/>
                          </a:solidFill>
                          <a:latin typeface="Times New Roman"/>
                          <a:ea typeface="Times New Roman"/>
                          <a:cs typeface="Times New Roman"/>
                        </a:rPr>
                        <a:t>1,00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600"/>
                        </a:spcAft>
                      </a:pPr>
                      <a:r>
                        <a:rPr lang="el-GR" sz="1200">
                          <a:solidFill>
                            <a:srgbClr val="000000"/>
                          </a:solidFill>
                          <a:latin typeface="Times New Roman"/>
                          <a:ea typeface="Times New Roman"/>
                          <a:cs typeface="Times New Roman"/>
                        </a:rPr>
                        <a:t>,000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nSpc>
                          <a:spcPct val="150000"/>
                        </a:lnSpc>
                        <a:spcAft>
                          <a:spcPts val="600"/>
                        </a:spcAft>
                      </a:pPr>
                      <a:r>
                        <a:rPr lang="el-GR" sz="1200">
                          <a:solidFill>
                            <a:srgbClr val="000000"/>
                          </a:solidFill>
                          <a:latin typeface="Times New Roman"/>
                          <a:ea typeface="Times New Roman"/>
                          <a:cs typeface="Times New Roman"/>
                        </a:rPr>
                        <a:t>,000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4043">
                <a:tc vMerge="1">
                  <a:txBody>
                    <a:bodyPr/>
                    <a:lstStyle/>
                    <a:p>
                      <a:endParaRPr lang="el-GR"/>
                    </a:p>
                  </a:txBody>
                  <a:tcPr/>
                </a:tc>
                <a:tc>
                  <a:txBody>
                    <a:bodyPr/>
                    <a:lstStyle/>
                    <a:p>
                      <a:pPr>
                        <a:lnSpc>
                          <a:spcPct val="150000"/>
                        </a:lnSpc>
                        <a:spcAft>
                          <a:spcPts val="600"/>
                        </a:spcAft>
                      </a:pPr>
                      <a:r>
                        <a:rPr lang="en-US" sz="1200">
                          <a:solidFill>
                            <a:srgbClr val="000000"/>
                          </a:solidFill>
                          <a:latin typeface="Times New Roman"/>
                          <a:ea typeface="Times New Roman"/>
                          <a:cs typeface="Times New Roman"/>
                        </a:rPr>
                        <a:t>EXPOST</a:t>
                      </a:r>
                      <a:endParaRPr lang="el-GR" sz="1200">
                        <a:solidFill>
                          <a:srgbClr val="000000"/>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600"/>
                        </a:spcAft>
                      </a:pPr>
                      <a:r>
                        <a:rPr lang="el-GR" sz="1200">
                          <a:solidFill>
                            <a:srgbClr val="000000"/>
                          </a:solidFill>
                          <a:latin typeface="Times New Roman"/>
                          <a:ea typeface="Times New Roman"/>
                          <a:cs typeface="Times New Roman"/>
                        </a:rPr>
                        <a:t>19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600"/>
                        </a:spcAft>
                      </a:pPr>
                      <a:r>
                        <a:rPr lang="el-GR" sz="1200">
                          <a:solidFill>
                            <a:srgbClr val="000000"/>
                          </a:solidFill>
                          <a:latin typeface="Times New Roman"/>
                          <a:ea typeface="Times New Roman"/>
                          <a:cs typeface="Times New Roman"/>
                        </a:rPr>
                        <a:t>4,58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600"/>
                        </a:spcAft>
                      </a:pPr>
                      <a:r>
                        <a:rPr lang="el-GR" sz="1200">
                          <a:solidFill>
                            <a:srgbClr val="000000"/>
                          </a:solidFill>
                          <a:latin typeface="Times New Roman"/>
                          <a:ea typeface="Times New Roman"/>
                          <a:cs typeface="Times New Roman"/>
                        </a:rPr>
                        <a:t>,769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l-GR"/>
                    </a:p>
                  </a:txBody>
                  <a:tcPr/>
                </a:tc>
              </a:tr>
              <a:tr h="384043">
                <a:tc rowSpan="2">
                  <a:txBody>
                    <a:bodyPr/>
                    <a:lstStyle/>
                    <a:p>
                      <a:pPr>
                        <a:lnSpc>
                          <a:spcPct val="150000"/>
                        </a:lnSpc>
                        <a:spcAft>
                          <a:spcPts val="600"/>
                        </a:spcAft>
                      </a:pPr>
                      <a:r>
                        <a:rPr lang="en-US" sz="1200" b="1">
                          <a:latin typeface="Times New Roman"/>
                          <a:ea typeface="Times New Roman"/>
                          <a:cs typeface="Times New Roman"/>
                        </a:rPr>
                        <a:t>Google-Drive</a:t>
                      </a:r>
                      <a:endParaRPr lang="el-GR" sz="12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600"/>
                        </a:spcAft>
                      </a:pPr>
                      <a:r>
                        <a:rPr lang="el-GR" sz="1200">
                          <a:solidFill>
                            <a:srgbClr val="000000"/>
                          </a:solidFill>
                          <a:latin typeface="Times New Roman"/>
                          <a:ea typeface="Times New Roman"/>
                          <a:cs typeface="Times New Roman"/>
                        </a:rPr>
                        <a:t>EXANTE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600"/>
                        </a:spcAft>
                      </a:pPr>
                      <a:r>
                        <a:rPr lang="el-GR" sz="1200">
                          <a:solidFill>
                            <a:srgbClr val="000000"/>
                          </a:solidFill>
                          <a:latin typeface="Times New Roman"/>
                          <a:ea typeface="Times New Roman"/>
                          <a:cs typeface="Times New Roman"/>
                        </a:rPr>
                        <a:t>19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600"/>
                        </a:spcAft>
                      </a:pPr>
                      <a:r>
                        <a:rPr lang="el-GR" sz="1200">
                          <a:solidFill>
                            <a:srgbClr val="000000"/>
                          </a:solidFill>
                          <a:latin typeface="Times New Roman"/>
                          <a:ea typeface="Times New Roman"/>
                          <a:cs typeface="Times New Roman"/>
                        </a:rPr>
                        <a:t>1,84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600"/>
                        </a:spcAft>
                      </a:pPr>
                      <a:r>
                        <a:rPr lang="el-GR" sz="1200">
                          <a:solidFill>
                            <a:srgbClr val="000000"/>
                          </a:solidFill>
                          <a:latin typeface="Times New Roman"/>
                          <a:ea typeface="Times New Roman"/>
                          <a:cs typeface="Times New Roman"/>
                        </a:rPr>
                        <a:t>,834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nSpc>
                          <a:spcPct val="150000"/>
                        </a:lnSpc>
                        <a:spcAft>
                          <a:spcPts val="600"/>
                        </a:spcAft>
                      </a:pPr>
                      <a:r>
                        <a:rPr lang="el-GR" sz="1200" dirty="0">
                          <a:solidFill>
                            <a:srgbClr val="000000"/>
                          </a:solidFill>
                          <a:latin typeface="Times New Roman"/>
                          <a:ea typeface="Times New Roman"/>
                          <a:cs typeface="Times New Roman"/>
                        </a:rPr>
                        <a:t>,000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4043">
                <a:tc vMerge="1">
                  <a:txBody>
                    <a:bodyPr/>
                    <a:lstStyle/>
                    <a:p>
                      <a:endParaRPr lang="el-GR"/>
                    </a:p>
                  </a:txBody>
                  <a:tcPr/>
                </a:tc>
                <a:tc>
                  <a:txBody>
                    <a:bodyPr/>
                    <a:lstStyle/>
                    <a:p>
                      <a:pPr>
                        <a:lnSpc>
                          <a:spcPct val="150000"/>
                        </a:lnSpc>
                        <a:spcAft>
                          <a:spcPts val="600"/>
                        </a:spcAft>
                      </a:pPr>
                      <a:r>
                        <a:rPr lang="en-US" sz="1200" dirty="0">
                          <a:solidFill>
                            <a:srgbClr val="000000"/>
                          </a:solidFill>
                          <a:latin typeface="Times New Roman"/>
                          <a:ea typeface="Times New Roman"/>
                          <a:cs typeface="Times New Roman"/>
                        </a:rPr>
                        <a:t>EXPOST</a:t>
                      </a:r>
                      <a:endParaRPr lang="el-GR" sz="1200" dirty="0">
                        <a:solidFill>
                          <a:srgbClr val="000000"/>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600"/>
                        </a:spcAft>
                      </a:pPr>
                      <a:r>
                        <a:rPr lang="el-GR" sz="1200">
                          <a:solidFill>
                            <a:srgbClr val="000000"/>
                          </a:solidFill>
                          <a:latin typeface="Times New Roman"/>
                          <a:ea typeface="Times New Roman"/>
                          <a:cs typeface="Times New Roman"/>
                        </a:rPr>
                        <a:t>19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600"/>
                        </a:spcAft>
                      </a:pPr>
                      <a:r>
                        <a:rPr lang="el-GR" sz="1200">
                          <a:solidFill>
                            <a:srgbClr val="000000"/>
                          </a:solidFill>
                          <a:latin typeface="Times New Roman"/>
                          <a:ea typeface="Times New Roman"/>
                          <a:cs typeface="Times New Roman"/>
                        </a:rPr>
                        <a:t>4,05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600"/>
                        </a:spcAft>
                      </a:pPr>
                      <a:r>
                        <a:rPr lang="el-GR" sz="1200" dirty="0">
                          <a:solidFill>
                            <a:srgbClr val="000000"/>
                          </a:solidFill>
                          <a:latin typeface="Times New Roman"/>
                          <a:ea typeface="Times New Roman"/>
                          <a:cs typeface="Times New Roman"/>
                        </a:rPr>
                        <a:t>,621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l-GR"/>
                    </a:p>
                  </a:txBody>
                  <a:tcPr/>
                </a:tc>
              </a:tr>
            </a:tbl>
          </a:graphicData>
        </a:graphic>
      </p:graphicFrame>
      <p:graphicFrame>
        <p:nvGraphicFramePr>
          <p:cNvPr id="3" name="2 - Γράφημα"/>
          <p:cNvGraphicFramePr/>
          <p:nvPr/>
        </p:nvGraphicFramePr>
        <p:xfrm>
          <a:off x="323528" y="483518"/>
          <a:ext cx="8280920" cy="4032448"/>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lick\Desktop\Κα Αντωνία.png"/>
          <p:cNvPicPr>
            <a:picLocks noChangeAspect="1" noChangeArrowheads="1"/>
          </p:cNvPicPr>
          <p:nvPr/>
        </p:nvPicPr>
        <p:blipFill>
          <a:blip r:embed="rId2" cstate="print"/>
          <a:srcRect/>
          <a:stretch>
            <a:fillRect/>
          </a:stretch>
        </p:blipFill>
        <p:spPr bwMode="auto">
          <a:xfrm>
            <a:off x="7740352" y="14168"/>
            <a:ext cx="841363" cy="1479968"/>
          </a:xfrm>
          <a:prstGeom prst="rect">
            <a:avLst/>
          </a:prstGeom>
          <a:noFill/>
        </p:spPr>
      </p:pic>
      <p:sp>
        <p:nvSpPr>
          <p:cNvPr id="4" name="3 - Οριζόντιος πάπυρος"/>
          <p:cNvSpPr/>
          <p:nvPr/>
        </p:nvSpPr>
        <p:spPr>
          <a:xfrm>
            <a:off x="251520" y="0"/>
            <a:ext cx="7488832" cy="1347614"/>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dirty="0" smtClean="0">
                <a:latin typeface="Times New Roman" pitchFamily="18" charset="0"/>
                <a:cs typeface="Times New Roman" pitchFamily="18" charset="0"/>
              </a:rPr>
              <a:t>Αποτελέσματα έρευνας για το τρίτο ερευνητικό ερώτημα</a:t>
            </a:r>
            <a:endParaRPr lang="el-GR" sz="3200" dirty="0">
              <a:latin typeface="Times New Roman" pitchFamily="18" charset="0"/>
              <a:cs typeface="Times New Roman" pitchFamily="18" charset="0"/>
            </a:endParaRPr>
          </a:p>
        </p:txBody>
      </p:sp>
      <p:sp>
        <p:nvSpPr>
          <p:cNvPr id="5" name="4 - Ορθογώνιο"/>
          <p:cNvSpPr/>
          <p:nvPr/>
        </p:nvSpPr>
        <p:spPr>
          <a:xfrm>
            <a:off x="611560" y="1279089"/>
            <a:ext cx="7992888" cy="1569660"/>
          </a:xfrm>
          <a:prstGeom prst="rect">
            <a:avLst/>
          </a:prstGeom>
        </p:spPr>
        <p:txBody>
          <a:bodyPr wrap="square">
            <a:spAutoFit/>
          </a:bodyPr>
          <a:lstStyle/>
          <a:p>
            <a:pPr lvl="0" algn="just" defTabSz="914400" eaLnBrk="0" fontAlgn="base" hangingPunct="0">
              <a:spcBef>
                <a:spcPct val="0"/>
              </a:spcBef>
              <a:spcAft>
                <a:spcPct val="0"/>
              </a:spcAft>
              <a:tabLst>
                <a:tab pos="5581650" algn="r"/>
              </a:tabLst>
            </a:pPr>
            <a:r>
              <a:rPr lang="el-GR" sz="2400" dirty="0" smtClean="0">
                <a:ea typeface="Times New Roman" pitchFamily="18" charset="0"/>
                <a:cs typeface="Times New Roman" pitchFamily="18" charset="0"/>
              </a:rPr>
              <a:t>Ποιες είναι οι απόψεις των μαθητών σχετικά με τη λειτουργικότητα και την αποτελεσματικότητα του εκπαιδευτικού υλικού στο  ηλεκτρονικό περιβάλλον μάθησης που δημιουργήθηκε; </a:t>
            </a:r>
            <a:endParaRPr lang="el-GR" sz="2400" dirty="0" smtClean="0">
              <a:cs typeface="Arial" pitchFamily="34" charset="0"/>
            </a:endParaRPr>
          </a:p>
        </p:txBody>
      </p:sp>
      <p:sp>
        <p:nvSpPr>
          <p:cNvPr id="6" name="5 - TextBox"/>
          <p:cNvSpPr txBox="1"/>
          <p:nvPr/>
        </p:nvSpPr>
        <p:spPr>
          <a:xfrm>
            <a:off x="251520" y="1347614"/>
            <a:ext cx="8352928" cy="3739485"/>
          </a:xfrm>
          <a:prstGeom prst="rect">
            <a:avLst/>
          </a:prstGeom>
          <a:noFill/>
        </p:spPr>
        <p:txBody>
          <a:bodyPr wrap="square" rtlCol="0">
            <a:spAutoFit/>
          </a:bodyPr>
          <a:lstStyle/>
          <a:p>
            <a:pPr algn="just"/>
            <a:r>
              <a:rPr lang="el-GR" sz="2000" dirty="0" smtClean="0">
                <a:cs typeface="Arial" panose="020B0604020202020204" pitchFamily="34" charset="0"/>
              </a:rPr>
              <a:t>Οι απόψεις των μαθητών φαίνεται να είναι κατά βάση </a:t>
            </a:r>
            <a:r>
              <a:rPr lang="el-GR" sz="2000" b="1" dirty="0" smtClean="0">
                <a:cs typeface="Arial" panose="020B0604020202020204" pitchFamily="34" charset="0"/>
              </a:rPr>
              <a:t>θετικές</a:t>
            </a:r>
            <a:r>
              <a:rPr lang="el-GR" sz="2000" dirty="0" smtClean="0">
                <a:cs typeface="Arial" panose="020B0604020202020204" pitchFamily="34" charset="0"/>
              </a:rPr>
              <a:t>. Εστιάζουν στις διαφορετικές πτυχές του </a:t>
            </a:r>
            <a:r>
              <a:rPr lang="el-GR" sz="2000" u="sng" dirty="0" smtClean="0">
                <a:cs typeface="Arial" panose="020B0604020202020204" pitchFamily="34" charset="0"/>
              </a:rPr>
              <a:t>νέου τρόπου διδασκαλίας</a:t>
            </a:r>
            <a:r>
              <a:rPr lang="el-GR" sz="2000" dirty="0" smtClean="0">
                <a:cs typeface="Arial" panose="020B0604020202020204" pitchFamily="34" charset="0"/>
              </a:rPr>
              <a:t>, στην </a:t>
            </a:r>
            <a:r>
              <a:rPr lang="el-GR" sz="2000" u="sng" dirty="0" smtClean="0">
                <a:cs typeface="Arial" panose="020B0604020202020204" pitchFamily="34" charset="0"/>
              </a:rPr>
              <a:t>ύπαρξη εικόνων και ήχου</a:t>
            </a:r>
            <a:r>
              <a:rPr lang="el-GR" sz="2000" dirty="0" smtClean="0">
                <a:cs typeface="Arial" panose="020B0604020202020204" pitchFamily="34" charset="0"/>
              </a:rPr>
              <a:t>, στη βοηθητική χρήση των </a:t>
            </a:r>
            <a:r>
              <a:rPr lang="el-GR" sz="2000" u="sng" dirty="0" err="1" smtClean="0">
                <a:cs typeface="Arial" panose="020B0604020202020204" pitchFamily="34" charset="0"/>
              </a:rPr>
              <a:t>υπερσυνδέσμων</a:t>
            </a:r>
            <a:r>
              <a:rPr lang="el-GR" sz="2000" dirty="0" smtClean="0">
                <a:cs typeface="Arial" panose="020B0604020202020204" pitchFamily="34" charset="0"/>
              </a:rPr>
              <a:t>, στην </a:t>
            </a:r>
            <a:r>
              <a:rPr lang="el-GR" sz="2000" u="sng" dirty="0" smtClean="0">
                <a:cs typeface="Arial" panose="020B0604020202020204" pitchFamily="34" charset="0"/>
              </a:rPr>
              <a:t>απλή γλώσσα </a:t>
            </a:r>
            <a:r>
              <a:rPr lang="el-GR" sz="2000" dirty="0" smtClean="0">
                <a:cs typeface="Arial" panose="020B0604020202020204" pitchFamily="34" charset="0"/>
              </a:rPr>
              <a:t>και το </a:t>
            </a:r>
            <a:r>
              <a:rPr lang="el-GR" sz="2000" u="sng" dirty="0" smtClean="0">
                <a:cs typeface="Arial" panose="020B0604020202020204" pitchFamily="34" charset="0"/>
              </a:rPr>
              <a:t>κατανοητό εκπαιδευτικό υλικό</a:t>
            </a:r>
            <a:r>
              <a:rPr lang="el-GR" sz="2000" dirty="0" smtClean="0">
                <a:cs typeface="Arial" panose="020B0604020202020204" pitchFamily="34" charset="0"/>
              </a:rPr>
              <a:t>, στην </a:t>
            </a:r>
            <a:r>
              <a:rPr lang="el-GR" sz="2000" u="sng" dirty="0" smtClean="0">
                <a:cs typeface="Arial" panose="020B0604020202020204" pitchFamily="34" charset="0"/>
              </a:rPr>
              <a:t>ευκολία πλοήγησης </a:t>
            </a:r>
            <a:r>
              <a:rPr lang="el-GR" sz="2000" dirty="0" smtClean="0">
                <a:cs typeface="Arial" panose="020B0604020202020204" pitchFamily="34" charset="0"/>
              </a:rPr>
              <a:t>και στη ύπαρξη </a:t>
            </a:r>
            <a:r>
              <a:rPr lang="el-GR" sz="2000" u="sng" dirty="0" smtClean="0">
                <a:cs typeface="Arial" panose="020B0604020202020204" pitchFamily="34" charset="0"/>
              </a:rPr>
              <a:t>ψηφιακής βιβλιοθήκης.</a:t>
            </a:r>
          </a:p>
          <a:p>
            <a:pPr algn="just"/>
            <a:r>
              <a:rPr lang="el-GR" sz="2000" dirty="0" smtClean="0">
                <a:cs typeface="Arial" panose="020B0604020202020204" pitchFamily="34" charset="0"/>
              </a:rPr>
              <a:t>Οι τυχόν βελτιώσεις που προτείνουν είναι στην </a:t>
            </a:r>
            <a:r>
              <a:rPr lang="el-GR" sz="2000" u="sng" dirty="0" smtClean="0">
                <a:cs typeface="Arial" panose="020B0604020202020204" pitchFamily="34" charset="0"/>
              </a:rPr>
              <a:t>προσθήκη  μουσικής </a:t>
            </a:r>
            <a:r>
              <a:rPr lang="el-GR" sz="2000" dirty="0" smtClean="0">
                <a:cs typeface="Arial" panose="020B0604020202020204" pitchFamily="34" charset="0"/>
              </a:rPr>
              <a:t>και περισσοτέρων </a:t>
            </a:r>
            <a:r>
              <a:rPr lang="el-GR" sz="2000" u="sng" dirty="0" err="1" smtClean="0">
                <a:cs typeface="Arial" panose="020B0604020202020204" pitchFamily="34" charset="0"/>
              </a:rPr>
              <a:t>διαδραστικών</a:t>
            </a:r>
            <a:r>
              <a:rPr lang="el-GR" sz="2000" u="sng" dirty="0" smtClean="0">
                <a:cs typeface="Arial" panose="020B0604020202020204" pitchFamily="34" charset="0"/>
              </a:rPr>
              <a:t> βίντεο</a:t>
            </a:r>
            <a:r>
              <a:rPr lang="el-GR" sz="2000" dirty="0" smtClean="0">
                <a:cs typeface="Arial" panose="020B0604020202020204" pitchFamily="34" charset="0"/>
              </a:rPr>
              <a:t>, μικρής όμως διάρκειας.</a:t>
            </a:r>
          </a:p>
          <a:p>
            <a:pPr algn="just"/>
            <a:r>
              <a:rPr lang="el-GR" sz="2000" dirty="0" smtClean="0">
                <a:cs typeface="Arial" panose="020B0604020202020204" pitchFamily="34" charset="0"/>
              </a:rPr>
              <a:t>Οι δυσκολίες που αναφέρουν ότι συνάντησαν  επικεντρώνονται στην αρχή της παρέμβασης</a:t>
            </a:r>
            <a:r>
              <a:rPr lang="en-US" sz="2000" dirty="0" smtClean="0">
                <a:cs typeface="Arial" panose="020B0604020202020204" pitchFamily="34" charset="0"/>
              </a:rPr>
              <a:t>,</a:t>
            </a:r>
            <a:r>
              <a:rPr lang="el-GR" sz="2000" dirty="0" smtClean="0">
                <a:cs typeface="Arial" panose="020B0604020202020204" pitchFamily="34" charset="0"/>
              </a:rPr>
              <a:t> μέχρι να εξοικειωθούν με την πλατφόρμα και τη διαδικασία αναρτήσεων στο </a:t>
            </a:r>
            <a:r>
              <a:rPr lang="en-US" sz="2000" dirty="0" smtClean="0">
                <a:cs typeface="Arial" panose="020B0604020202020204" pitchFamily="34" charset="0"/>
              </a:rPr>
              <a:t>Forum </a:t>
            </a:r>
            <a:r>
              <a:rPr lang="el-GR" sz="2000" dirty="0" smtClean="0">
                <a:cs typeface="Arial" panose="020B0604020202020204" pitchFamily="34" charset="0"/>
              </a:rPr>
              <a:t>και στις αναθέσεις. </a:t>
            </a:r>
          </a:p>
          <a:p>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p:tgtEl>
                                          <p:spTgt spid="5">
                                            <p:txEl>
                                              <p:pRg st="0" end="0"/>
                                            </p:txEl>
                                          </p:spTgt>
                                        </p:tgtEl>
                                        <p:attrNameLst>
                                          <p:attrName>ppt_y</p:attrName>
                                        </p:attrNameLst>
                                      </p:cBhvr>
                                      <p:tavLst>
                                        <p:tav tm="0">
                                          <p:val>
                                            <p:strVal val="ppt_y"/>
                                          </p:val>
                                        </p:tav>
                                        <p:tav tm="100000">
                                          <p:val>
                                            <p:strVal val="1+ppt_h/2"/>
                                          </p:val>
                                        </p:tav>
                                      </p:tavLst>
                                    </p:anim>
                                    <p:set>
                                      <p:cBhvr>
                                        <p:cTn id="14" dur="1" fill="hold">
                                          <p:stCondLst>
                                            <p:cond delay="499"/>
                                          </p:stCondLst>
                                        </p:cTn>
                                        <p:tgtEl>
                                          <p:spTgt spid="5">
                                            <p:txEl>
                                              <p:pRg st="0" end="0"/>
                                            </p:txEl>
                                          </p:spTgt>
                                        </p:tgtEl>
                                        <p:attrNameLst>
                                          <p:attrName>style.visibility</p:attrName>
                                        </p:attrNameLst>
                                      </p:cBhvr>
                                      <p:to>
                                        <p:strVal val="hidden"/>
                                      </p:to>
                                    </p:set>
                                  </p:childTnLst>
                                </p:cTn>
                              </p:par>
                              <p:par>
                                <p:cTn id="15" presetID="2" presetClass="entr" presetSubtype="1" fill="hold" nodeType="with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 calcmode="lin" valueType="num">
                                      <p:cBhvr additive="base">
                                        <p:cTn id="2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1" end="1"/>
                                            </p:txEl>
                                          </p:spTgt>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323528" y="622595"/>
            <a:ext cx="3636912"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Η πλοήγηση </a:t>
            </a:r>
            <a:r>
              <a:rPr kumimoji="0" lang="el-GR"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ήταν εύκολη, αφού υπήρχαν σαφείς οδηγίες που καθοδηγούσαν το μαθητή να κινηθεί με ευκολία ανάμεσα στις διαφάνειες.</a:t>
            </a:r>
            <a:endParaRPr kumimoji="0" lang="el-GR"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8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Ήταν εύκολο, γιατί υπήρχαν απλές και κατανοητές οδηγίες, τα σύμβολα του πλοηγού μας βοηθούσαν και το λεξικό που υπήρχε στο τέλος κάθε ενότητας ήταν βοηθητικό. </a:t>
            </a:r>
            <a:endParaRPr kumimoji="0" lang="el-GR"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8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Σχετικά ήταν εύκολα, γιατί μας βοήθησαν οι οδηγίες στην πρώτη διδασκαλία και τα κουμπιά του πλοηγού. </a:t>
            </a:r>
            <a:endParaRPr kumimoji="0" lang="el-GR"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7" name="Rectangle 3"/>
          <p:cNvSpPr>
            <a:spLocks noChangeArrowheads="1"/>
          </p:cNvSpPr>
          <p:nvPr/>
        </p:nvSpPr>
        <p:spPr bwMode="auto">
          <a:xfrm>
            <a:off x="4427984" y="483518"/>
            <a:ext cx="4032448" cy="418576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Η </a:t>
            </a:r>
            <a:r>
              <a:rPr kumimoji="0" lang="el-GR"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ύπαρξη εικόνων και ήχου </a:t>
            </a:r>
            <a:r>
              <a:rPr kumimoji="0" lang="el-G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φάνηκε ότι ήταν πολύ βοηθητική και για την κατανόηση του </a:t>
            </a:r>
            <a:r>
              <a:rPr kumimoji="0" lang="el-GR"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κειμένου∙</a:t>
            </a:r>
            <a:r>
              <a:rPr kumimoji="0" lang="el-G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Εκτός από κείμενο είχε και εικόνες, που με βοηθούσαν να καταλάβω καλύτερα τα κείμενα. </a:t>
            </a:r>
            <a:endParaRPr kumimoji="0" lang="el-GR"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Είχε και  χαρούμενες εικόνες που μου έφτιαχναν τη διάθεση και με έβαζαν αμέσως στο θέμα. </a:t>
            </a:r>
            <a:endParaRPr kumimoji="0" lang="el-GR"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Μ’ αρέσει το διαφορετικό! Δεν υπήρχαν μόνο κείμενα, όπως στην παραδοσιακή διδασκαλία αλλά διέθετε εικόνες, ήχο και βίντεο που μου κινούσαν το ενδιαφέρον. </a:t>
            </a:r>
            <a:endParaRPr kumimoji="0" lang="el-GR"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Εικόνες και βίντεο με βοήθησαν  και η ώρα περνούσε ευχάριστα! </a:t>
            </a:r>
            <a:endParaRPr kumimoji="0" lang="el-GR"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Οι φωτογραφίες και τα χρώματα ήταν ελκυστικά.  </a:t>
            </a:r>
            <a:endParaRPr kumimoji="0" lang="el-GR"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Μου κίνησε το ενδιαφέρον το </a:t>
            </a:r>
            <a:r>
              <a:rPr kumimoji="0" lang="en-US"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interactive video</a:t>
            </a:r>
            <a:r>
              <a:rPr kumimoji="0" lang="el-GR"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που είχε μέσα ερωτήσεις και με βοήθησε να καταλάβω καλύτερα το βιβλίο εξ αρχής.</a:t>
            </a:r>
            <a:endParaRPr kumimoji="0" lang="el-GR"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Ήταν κάτι νέο για μας. Διαφάνειες, εικόνες και ήχος στο μάθημα! </a:t>
            </a:r>
            <a:endParaRPr kumimoji="0" lang="el-GR"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Οι εικόνες ήταν </a:t>
            </a:r>
            <a:r>
              <a:rPr kumimoji="0" lang="el-GR" sz="1400" b="0" i="1"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διασαφηνιστικές</a:t>
            </a:r>
            <a:r>
              <a:rPr kumimoji="0" lang="el-GR"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του περιεχομένου.</a:t>
            </a:r>
            <a:endParaRPr kumimoji="0" lang="el-GR"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8" name="Rectangle 4"/>
          <p:cNvSpPr>
            <a:spLocks noChangeArrowheads="1"/>
          </p:cNvSpPr>
          <p:nvPr/>
        </p:nvSpPr>
        <p:spPr bwMode="auto">
          <a:xfrm>
            <a:off x="1187624" y="894661"/>
            <a:ext cx="6192688" cy="32932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Το περιβάλλον εργασίας </a:t>
            </a:r>
            <a:r>
              <a:rPr kumimoji="0" lang="el-GR"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θεωρήθηκε εύκολο, ευχάριστο και διαφορετικό.</a:t>
            </a:r>
            <a:r>
              <a:rPr kumimoji="0" lang="el-GR" sz="1600" b="0"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a:t>
            </a:r>
            <a:endParaRPr kumimoji="0" lang="el-GR"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sz="16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Η απλότητα των κινήσεων του προγράμματος έφερε και το αποτέλεσμα της ευκολίας. Οι τίτλοι των διαφανειών και τα παραπάνω σχόλια ήταν απλά και κατανοητά.</a:t>
            </a:r>
            <a:endParaRPr kumimoji="0" lang="el-GR"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sz="16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Ήταν εύκολο και στη σύνδεση και στα κείμενα, όπου κάποιες λέξεις ήταν υπογραμμισμένες ή τονισμένες με άλλα χρώματα και σε βοηθούσαν αμέσως να μπεις στο νόημα.  </a:t>
            </a:r>
            <a:endParaRPr kumimoji="0" lang="el-GR"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sz="16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Ήταν διαφορετικό από την παραδοσιακή διδασκαλία.  </a:t>
            </a:r>
            <a:endParaRPr kumimoji="0" lang="el-GR"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sz="16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Μου άρεσε που ήταν πολύχρωμο. Ήταν ωραίο αισθητικά. </a:t>
            </a:r>
            <a:endParaRPr kumimoji="0" lang="el-GR"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sz="16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Ήταν διαφορετικά από το σχολικό βιβλίο. Και εύκολα. </a:t>
            </a:r>
            <a:endParaRPr kumimoji="0" lang="el-GR"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sz="16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Όποτε δυσκολευόμουν, υπήρχε και η ψηφιακή βιβλιοθήκη στο τέλος κάθε ενότητας, που με βοηθούσε. </a:t>
            </a:r>
            <a:endParaRPr kumimoji="0" lang="el-GR"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1"/>
          <p:cNvSpPr>
            <a:spLocks noChangeArrowheads="1"/>
          </p:cNvSpPr>
          <p:nvPr/>
        </p:nvSpPr>
        <p:spPr bwMode="auto">
          <a:xfrm>
            <a:off x="395536" y="411510"/>
            <a:ext cx="8280920"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Η επιλογή του </a:t>
            </a:r>
            <a:r>
              <a:rPr kumimoji="0" lang="el-GR"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εκπαιδευτικού υλικού</a:t>
            </a:r>
            <a:r>
              <a:rPr kumimoji="0" lang="el-GR"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η απλότητα του, οι ερωτήσεις, η δυνατότητα επανάληψης και τα υπόλοιπα στοιχεία που πλαισίωσαν το υλικό σχολιάστηκαν θετικά, ως κάτι εύκολο, πρωτότυπο και </a:t>
            </a:r>
            <a:r>
              <a:rPr kumimoji="0" lang="el-GR"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διευκολυντικό</a:t>
            </a:r>
            <a:r>
              <a:rPr kumimoji="0" lang="el-GR"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για την κατανόηση των κειμένων.</a:t>
            </a:r>
            <a:endParaRPr kumimoji="0" lang="el-GR"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sz="16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Με εντυπωσίασε το  εκπαιδευτικό υλικό που ήταν απλό και κατανοητό, χωρίς να δημιουργεί σύγχυση. </a:t>
            </a:r>
            <a:endParaRPr kumimoji="0" lang="el-GR"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sz="16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Με παραξένεψαν τα </a:t>
            </a:r>
            <a:r>
              <a:rPr kumimoji="0" lang="en-US" sz="16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link</a:t>
            </a:r>
            <a:r>
              <a:rPr kumimoji="0" lang="el-GR" sz="16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που μου άνοιγαν παράθυρα «λύσης».</a:t>
            </a:r>
            <a:endParaRPr kumimoji="0" lang="el-GR"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sz="16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Οι διαφάνειες μας έδιναν σημαντικές πληροφορίες για τα κοινωνικά θέματα που πραγματευόταν το βιβλίο. </a:t>
            </a:r>
            <a:endParaRPr kumimoji="0" lang="el-GR"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sz="16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Υπήρχαν πολλές μικρές ερωτήσεις κατανόησης και κάποιες φορές με παρότρυνε να δω κι άλλες απαντήσεις. </a:t>
            </a:r>
            <a:endParaRPr kumimoji="0" lang="el-GR"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sz="16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Το εκπαιδευτικό υλικό με βοήθησε να καταλάβω καλύτερα τα διηγήματα, γιατί μας έδινε περισσότερες πληροφορίες εμβάθυνσης και μας έβαζε να σκεφτούμε και να προβληματιστούμε για διάφορα θέματα, που ο καθένας μπορούσε να γράψει την άποψή του. </a:t>
            </a:r>
            <a:endParaRPr kumimoji="0" lang="el-GR"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sz="16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Τα παράλληλα άρθρα με βοήθησαν να συνειδητοποιήσω καλύτερα τα προβλήματα που αντιμετώπιζαν οι έφηβοι ήρωες. </a:t>
            </a:r>
            <a:endParaRPr kumimoji="0" lang="el-GR"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sz="16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Με βοήθησαν οι ερωτήσεις </a:t>
            </a:r>
            <a:r>
              <a:rPr kumimoji="0" lang="el-GR" sz="1600" b="0" i="1"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αυτοαξιολόγησης</a:t>
            </a:r>
            <a:r>
              <a:rPr kumimoji="0" lang="el-GR" sz="16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γιατί με έκαναν να ξαναδιαβάσω τα κείμενα και να δώσω έμφαση  σε σημεία, που αρχικά μου φαινόταν ασήμαντα. </a:t>
            </a:r>
            <a:endParaRPr kumimoji="0" lang="el-GR" sz="1600" b="0" i="0" u="none" strike="noStrike" cap="none" normalizeH="0" baseline="0" dirty="0" smtClean="0">
              <a:ln>
                <a:noFill/>
              </a:ln>
              <a:solidFill>
                <a:schemeClr val="tx1"/>
              </a:solidFill>
              <a:effectLst/>
              <a:latin typeface="Arial" pitchFamily="34" charset="0"/>
              <a:cs typeface="Arial" pitchFamily="34" charset="0"/>
            </a:endParaRPr>
          </a:p>
          <a:p>
            <a:pPr lvl="0" algn="just" defTabSz="914400" eaLnBrk="0" fontAlgn="base" hangingPunct="0">
              <a:spcBef>
                <a:spcPct val="0"/>
              </a:spcBef>
              <a:spcAft>
                <a:spcPct val="0"/>
              </a:spcAft>
            </a:pPr>
            <a:r>
              <a:rPr kumimoji="0" lang="el-GR" sz="16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Σε πολλές ερωτήσεις υπήρχε η δυνατότητα της επανάληψης, όποτε αν έκανα λάθος, με εμψύχωνε να συνεχίσω και έτσι τις συνειδητοποιούσα περισσότερο. </a:t>
            </a:r>
            <a:endParaRPr kumimoji="0" lang="el-GR"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026"/>
                                        </p:tgtEl>
                                        <p:attrNameLst>
                                          <p:attrName>ppt_x</p:attrName>
                                        </p:attrNameLst>
                                      </p:cBhvr>
                                      <p:tavLst>
                                        <p:tav tm="0">
                                          <p:val>
                                            <p:strVal val="ppt_x"/>
                                          </p:val>
                                        </p:tav>
                                        <p:tav tm="100000">
                                          <p:val>
                                            <p:strVal val="ppt_x"/>
                                          </p:val>
                                        </p:tav>
                                      </p:tavLst>
                                    </p:anim>
                                    <p:anim calcmode="lin" valueType="num">
                                      <p:cBhvr additive="base">
                                        <p:cTn id="7" dur="500"/>
                                        <p:tgtEl>
                                          <p:spTgt spid="1026"/>
                                        </p:tgtEl>
                                        <p:attrNameLst>
                                          <p:attrName>ppt_y</p:attrName>
                                        </p:attrNameLst>
                                      </p:cBhvr>
                                      <p:tavLst>
                                        <p:tav tm="0">
                                          <p:val>
                                            <p:strVal val="ppt_y"/>
                                          </p:val>
                                        </p:tav>
                                        <p:tav tm="100000">
                                          <p:val>
                                            <p:strVal val="1+ppt_h/2"/>
                                          </p:val>
                                        </p:tav>
                                      </p:tavLst>
                                    </p:anim>
                                    <p:set>
                                      <p:cBhvr>
                                        <p:cTn id="8" dur="1" fill="hold">
                                          <p:stCondLst>
                                            <p:cond delay="499"/>
                                          </p:stCondLst>
                                        </p:cTn>
                                        <p:tgtEl>
                                          <p:spTgt spid="1026"/>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1027"/>
                                        </p:tgtEl>
                                        <p:attrNameLst>
                                          <p:attrName>style.visibility</p:attrName>
                                        </p:attrNameLst>
                                      </p:cBhvr>
                                      <p:to>
                                        <p:strVal val="visible"/>
                                      </p:to>
                                    </p:set>
                                    <p:anim calcmode="lin" valueType="num">
                                      <p:cBhvr additive="base">
                                        <p:cTn id="11" dur="500" fill="hold"/>
                                        <p:tgtEl>
                                          <p:spTgt spid="1027"/>
                                        </p:tgtEl>
                                        <p:attrNameLst>
                                          <p:attrName>ppt_x</p:attrName>
                                        </p:attrNameLst>
                                      </p:cBhvr>
                                      <p:tavLst>
                                        <p:tav tm="0">
                                          <p:val>
                                            <p:strVal val="#ppt_x"/>
                                          </p:val>
                                        </p:tav>
                                        <p:tav tm="100000">
                                          <p:val>
                                            <p:strVal val="#ppt_x"/>
                                          </p:val>
                                        </p:tav>
                                      </p:tavLst>
                                    </p:anim>
                                    <p:anim calcmode="lin" valueType="num">
                                      <p:cBhvr additive="base">
                                        <p:cTn id="12"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1" nodeType="clickEffect">
                                  <p:stCondLst>
                                    <p:cond delay="0"/>
                                  </p:stCondLst>
                                  <p:childTnLst>
                                    <p:anim calcmode="lin" valueType="num">
                                      <p:cBhvr additive="base">
                                        <p:cTn id="16" dur="500"/>
                                        <p:tgtEl>
                                          <p:spTgt spid="1027"/>
                                        </p:tgtEl>
                                        <p:attrNameLst>
                                          <p:attrName>ppt_x</p:attrName>
                                        </p:attrNameLst>
                                      </p:cBhvr>
                                      <p:tavLst>
                                        <p:tav tm="0">
                                          <p:val>
                                            <p:strVal val="ppt_x"/>
                                          </p:val>
                                        </p:tav>
                                        <p:tav tm="100000">
                                          <p:val>
                                            <p:strVal val="ppt_x"/>
                                          </p:val>
                                        </p:tav>
                                      </p:tavLst>
                                    </p:anim>
                                    <p:anim calcmode="lin" valueType="num">
                                      <p:cBhvr additive="base">
                                        <p:cTn id="17" dur="500"/>
                                        <p:tgtEl>
                                          <p:spTgt spid="1027"/>
                                        </p:tgtEl>
                                        <p:attrNameLst>
                                          <p:attrName>ppt_y</p:attrName>
                                        </p:attrNameLst>
                                      </p:cBhvr>
                                      <p:tavLst>
                                        <p:tav tm="0">
                                          <p:val>
                                            <p:strVal val="ppt_y"/>
                                          </p:val>
                                        </p:tav>
                                        <p:tav tm="100000">
                                          <p:val>
                                            <p:strVal val="1+ppt_h/2"/>
                                          </p:val>
                                        </p:tav>
                                      </p:tavLst>
                                    </p:anim>
                                    <p:set>
                                      <p:cBhvr>
                                        <p:cTn id="18" dur="1" fill="hold">
                                          <p:stCondLst>
                                            <p:cond delay="499"/>
                                          </p:stCondLst>
                                        </p:cTn>
                                        <p:tgtEl>
                                          <p:spTgt spid="1027"/>
                                        </p:tgtEl>
                                        <p:attrNameLst>
                                          <p:attrName>style.visibility</p:attrName>
                                        </p:attrNameLst>
                                      </p:cBhvr>
                                      <p:to>
                                        <p:strVal val="hidden"/>
                                      </p:to>
                                    </p:set>
                                  </p:childTnLst>
                                </p:cTn>
                              </p:par>
                              <p:par>
                                <p:cTn id="19" presetID="2" presetClass="entr" presetSubtype="4" fill="hold" grpId="0" nodeType="withEffect">
                                  <p:stCondLst>
                                    <p:cond delay="0"/>
                                  </p:stCondLst>
                                  <p:childTnLst>
                                    <p:set>
                                      <p:cBhvr>
                                        <p:cTn id="20" dur="1" fill="hold">
                                          <p:stCondLst>
                                            <p:cond delay="0"/>
                                          </p:stCondLst>
                                        </p:cTn>
                                        <p:tgtEl>
                                          <p:spTgt spid="1028"/>
                                        </p:tgtEl>
                                        <p:attrNameLst>
                                          <p:attrName>style.visibility</p:attrName>
                                        </p:attrNameLst>
                                      </p:cBhvr>
                                      <p:to>
                                        <p:strVal val="visible"/>
                                      </p:to>
                                    </p:set>
                                    <p:anim calcmode="lin" valueType="num">
                                      <p:cBhvr additive="base">
                                        <p:cTn id="21" dur="500" fill="hold"/>
                                        <p:tgtEl>
                                          <p:spTgt spid="1028"/>
                                        </p:tgtEl>
                                        <p:attrNameLst>
                                          <p:attrName>ppt_x</p:attrName>
                                        </p:attrNameLst>
                                      </p:cBhvr>
                                      <p:tavLst>
                                        <p:tav tm="0">
                                          <p:val>
                                            <p:strVal val="#ppt_x"/>
                                          </p:val>
                                        </p:tav>
                                        <p:tav tm="100000">
                                          <p:val>
                                            <p:strVal val="#ppt_x"/>
                                          </p:val>
                                        </p:tav>
                                      </p:tavLst>
                                    </p:anim>
                                    <p:anim calcmode="lin" valueType="num">
                                      <p:cBhvr additive="base">
                                        <p:cTn id="22"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grpId="1" nodeType="clickEffect">
                                  <p:stCondLst>
                                    <p:cond delay="0"/>
                                  </p:stCondLst>
                                  <p:childTnLst>
                                    <p:anim calcmode="lin" valueType="num">
                                      <p:cBhvr additive="base">
                                        <p:cTn id="26" dur="500"/>
                                        <p:tgtEl>
                                          <p:spTgt spid="1028"/>
                                        </p:tgtEl>
                                        <p:attrNameLst>
                                          <p:attrName>ppt_x</p:attrName>
                                        </p:attrNameLst>
                                      </p:cBhvr>
                                      <p:tavLst>
                                        <p:tav tm="0">
                                          <p:val>
                                            <p:strVal val="ppt_x"/>
                                          </p:val>
                                        </p:tav>
                                        <p:tav tm="100000">
                                          <p:val>
                                            <p:strVal val="ppt_x"/>
                                          </p:val>
                                        </p:tav>
                                      </p:tavLst>
                                    </p:anim>
                                    <p:anim calcmode="lin" valueType="num">
                                      <p:cBhvr additive="base">
                                        <p:cTn id="27" dur="500"/>
                                        <p:tgtEl>
                                          <p:spTgt spid="1028"/>
                                        </p:tgtEl>
                                        <p:attrNameLst>
                                          <p:attrName>ppt_y</p:attrName>
                                        </p:attrNameLst>
                                      </p:cBhvr>
                                      <p:tavLst>
                                        <p:tav tm="0">
                                          <p:val>
                                            <p:strVal val="ppt_y"/>
                                          </p:val>
                                        </p:tav>
                                        <p:tav tm="100000">
                                          <p:val>
                                            <p:strVal val="1+ppt_h/2"/>
                                          </p:val>
                                        </p:tav>
                                      </p:tavLst>
                                    </p:anim>
                                    <p:set>
                                      <p:cBhvr>
                                        <p:cTn id="28" dur="1" fill="hold">
                                          <p:stCondLst>
                                            <p:cond delay="499"/>
                                          </p:stCondLst>
                                        </p:cTn>
                                        <p:tgtEl>
                                          <p:spTgt spid="1028"/>
                                        </p:tgtEl>
                                        <p:attrNameLst>
                                          <p:attrName>style.visibility</p:attrName>
                                        </p:attrNameLst>
                                      </p:cBhvr>
                                      <p:to>
                                        <p:strVal val="hidden"/>
                                      </p:to>
                                    </p:set>
                                  </p:childTnLst>
                                </p:cTn>
                              </p:par>
                              <p:par>
                                <p:cTn id="29" presetID="2" presetClass="entr" presetSubtype="4"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p:bldP spid="1027" grpId="1"/>
      <p:bldP spid="1028" grpId="0"/>
      <p:bldP spid="1028" grpId="1"/>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lick\Desktop\Κα Αντωνία.png"/>
          <p:cNvPicPr>
            <a:picLocks noChangeAspect="1" noChangeArrowheads="1"/>
          </p:cNvPicPr>
          <p:nvPr/>
        </p:nvPicPr>
        <p:blipFill>
          <a:blip r:embed="rId2" cstate="print"/>
          <a:srcRect/>
          <a:stretch>
            <a:fillRect/>
          </a:stretch>
        </p:blipFill>
        <p:spPr bwMode="auto">
          <a:xfrm>
            <a:off x="7740352" y="14168"/>
            <a:ext cx="841363" cy="1479968"/>
          </a:xfrm>
          <a:prstGeom prst="rect">
            <a:avLst/>
          </a:prstGeom>
          <a:noFill/>
        </p:spPr>
      </p:pic>
      <p:sp>
        <p:nvSpPr>
          <p:cNvPr id="6" name="5 - Οριζόντιος πάπυρος"/>
          <p:cNvSpPr/>
          <p:nvPr/>
        </p:nvSpPr>
        <p:spPr>
          <a:xfrm>
            <a:off x="1259632" y="195486"/>
            <a:ext cx="5760640" cy="84355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400" dirty="0" smtClean="0">
                <a:latin typeface="Times New Roman" pitchFamily="18" charset="0"/>
                <a:cs typeface="Times New Roman" pitchFamily="18" charset="0"/>
              </a:rPr>
              <a:t>Συμπεράσματα</a:t>
            </a:r>
            <a:endParaRPr lang="el-GR" sz="4400" dirty="0">
              <a:latin typeface="Times New Roman" pitchFamily="18" charset="0"/>
              <a:cs typeface="Times New Roman" pitchFamily="18" charset="0"/>
            </a:endParaRPr>
          </a:p>
        </p:txBody>
      </p:sp>
      <p:sp>
        <p:nvSpPr>
          <p:cNvPr id="4" name="3 - Ορθογώνιο"/>
          <p:cNvSpPr/>
          <p:nvPr/>
        </p:nvSpPr>
        <p:spPr>
          <a:xfrm>
            <a:off x="539552" y="771550"/>
            <a:ext cx="8136904" cy="4539704"/>
          </a:xfrm>
          <a:prstGeom prst="rect">
            <a:avLst/>
          </a:prstGeom>
        </p:spPr>
        <p:txBody>
          <a:bodyPr wrap="square">
            <a:spAutoFit/>
          </a:bodyPr>
          <a:lstStyle/>
          <a:p>
            <a:pPr>
              <a:buClr>
                <a:schemeClr val="accent1">
                  <a:lumMod val="50000"/>
                </a:schemeClr>
              </a:buClr>
              <a:buFont typeface="Wingdings" panose="05000000000000000000" pitchFamily="2" charset="2"/>
              <a:buChar char="ü"/>
            </a:pPr>
            <a:endParaRPr lang="el-GR" dirty="0" smtClean="0">
              <a:cs typeface="Arial" panose="020B0604020202020204" pitchFamily="34" charset="0"/>
            </a:endParaRPr>
          </a:p>
          <a:p>
            <a:pPr algn="just">
              <a:buClr>
                <a:schemeClr val="accent1">
                  <a:lumMod val="50000"/>
                </a:schemeClr>
              </a:buClr>
              <a:buFont typeface="Wingdings" panose="05000000000000000000" pitchFamily="2" charset="2"/>
              <a:buChar char="ü"/>
            </a:pPr>
            <a:r>
              <a:rPr lang="el-GR" dirty="0" smtClean="0">
                <a:cs typeface="Arial" panose="020B0604020202020204" pitchFamily="34" charset="0"/>
              </a:rPr>
              <a:t> Οι μαθητές αποτίμησαν θετικά τη διδασκαλία της Νεοελληνικής Λογοτεχνίας με αυτόν τον εναλλακτικό τρόπο, αναφέροντας ότι </a:t>
            </a:r>
            <a:r>
              <a:rPr lang="el-GR" dirty="0" smtClean="0"/>
              <a:t>η εμπειρία τους με την εξ αποστάσεως διδασκαλία ήταν εποικοδομητική και μπόρεσε να καλύψει τις μαθησιακές τους ανάγκες στο συγκεκριμένο διδακτικό αντικείμενο.</a:t>
            </a:r>
            <a:endParaRPr lang="el-GR" dirty="0" smtClean="0">
              <a:cs typeface="Arial" panose="020B0604020202020204" pitchFamily="34" charset="0"/>
            </a:endParaRPr>
          </a:p>
          <a:p>
            <a:pPr algn="just">
              <a:buClr>
                <a:schemeClr val="accent1">
                  <a:lumMod val="50000"/>
                </a:schemeClr>
              </a:buClr>
              <a:buFont typeface="Wingdings" panose="05000000000000000000" pitchFamily="2" charset="2"/>
              <a:buChar char="ü"/>
            </a:pPr>
            <a:endParaRPr lang="el-GR" dirty="0" smtClean="0">
              <a:cs typeface="Arial" panose="020B0604020202020204" pitchFamily="34" charset="0"/>
            </a:endParaRPr>
          </a:p>
          <a:p>
            <a:pPr algn="just">
              <a:buClr>
                <a:schemeClr val="accent1">
                  <a:lumMod val="50000"/>
                </a:schemeClr>
              </a:buClr>
              <a:buFont typeface="Wingdings" panose="05000000000000000000" pitchFamily="2" charset="2"/>
              <a:buChar char="ü"/>
            </a:pPr>
            <a:r>
              <a:rPr lang="el-GR" dirty="0" smtClean="0"/>
              <a:t>Οι μαθητές τόνισαν ότι μετά την συμμετοχή τους στην παρέμβαση αυτή κατέκτησαν ψηφιακές δεξιότητες και μάλιστα σε ικανοποιητικό βαθμό. Όταν, λοιπόν,  οι ΤΠΕ ενσωματωθούν  σε ένα παιδαγωγικό πλαίσιο, μπορούν να λειτουργήσουν αρκετά αποτελεσματικά και να δημιουργήσουν  υποστηρικτικά περιβάλλοντα μάθησης, λειτουργώντας ως  χρήσιμα γνωστικά εργαλεία.</a:t>
            </a:r>
          </a:p>
          <a:p>
            <a:pPr algn="just">
              <a:buClr>
                <a:schemeClr val="accent1">
                  <a:lumMod val="50000"/>
                </a:schemeClr>
              </a:buClr>
              <a:buFont typeface="Wingdings" panose="05000000000000000000" pitchFamily="2" charset="2"/>
              <a:buChar char="ü"/>
            </a:pPr>
            <a:endParaRPr lang="el-GR" dirty="0" smtClean="0"/>
          </a:p>
          <a:p>
            <a:pPr algn="just">
              <a:buClr>
                <a:schemeClr val="accent1">
                  <a:lumMod val="50000"/>
                </a:schemeClr>
              </a:buClr>
              <a:buFont typeface="Wingdings" panose="05000000000000000000" pitchFamily="2" charset="2"/>
              <a:buChar char="ü"/>
            </a:pPr>
            <a:r>
              <a:rPr lang="el-GR" dirty="0" smtClean="0">
                <a:cs typeface="Arial" panose="020B0604020202020204" pitchFamily="34" charset="0"/>
              </a:rPr>
              <a:t> Τα εκπαιδευτικά </a:t>
            </a:r>
            <a:r>
              <a:rPr lang="el-GR" dirty="0" err="1" smtClean="0">
                <a:cs typeface="Arial" panose="020B0604020202020204" pitchFamily="34" charset="0"/>
              </a:rPr>
              <a:t>πολυμεσικά</a:t>
            </a:r>
            <a:r>
              <a:rPr lang="el-GR" dirty="0" smtClean="0">
                <a:cs typeface="Arial" panose="020B0604020202020204" pitchFamily="34" charset="0"/>
              </a:rPr>
              <a:t> περιβάλλοντα δείχνουν να είναι λειτουργικά και αποτελεσματικά στην κατανόηση του συγκεκριμένου εκπαιδευτικού υλικού, προωθώντας την ενεργητική μάθηση αλλά και την αυτονομία της σκέψης των μαθητών.</a:t>
            </a:r>
          </a:p>
          <a:p>
            <a:pPr>
              <a:buClr>
                <a:schemeClr val="accent1">
                  <a:lumMod val="50000"/>
                </a:schemeClr>
              </a:buClr>
              <a:buFont typeface="Wingdings" panose="05000000000000000000" pitchFamily="2" charset="2"/>
              <a:buChar char="ü"/>
            </a:pPr>
            <a:endParaRPr lang="el-GR" dirty="0" smtClean="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ox(in)">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blinds(horizontal)">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Effect transition="in" filter="blinds(horizontal)">
                                      <p:cBhvr>
                                        <p:cTn id="1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lick\Desktop\Κα Αντωνία.png"/>
          <p:cNvPicPr>
            <a:picLocks noChangeAspect="1" noChangeArrowheads="1"/>
          </p:cNvPicPr>
          <p:nvPr/>
        </p:nvPicPr>
        <p:blipFill>
          <a:blip r:embed="rId2" cstate="print"/>
          <a:srcRect/>
          <a:stretch>
            <a:fillRect/>
          </a:stretch>
        </p:blipFill>
        <p:spPr bwMode="auto">
          <a:xfrm>
            <a:off x="7740352" y="14168"/>
            <a:ext cx="841363" cy="1479968"/>
          </a:xfrm>
          <a:prstGeom prst="rect">
            <a:avLst/>
          </a:prstGeom>
          <a:noFill/>
        </p:spPr>
      </p:pic>
      <p:sp>
        <p:nvSpPr>
          <p:cNvPr id="6" name="5 - Οριζόντιος πάπυρος"/>
          <p:cNvSpPr/>
          <p:nvPr/>
        </p:nvSpPr>
        <p:spPr>
          <a:xfrm>
            <a:off x="683568" y="0"/>
            <a:ext cx="6336704" cy="120359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400" dirty="0" smtClean="0">
                <a:latin typeface="Times New Roman" pitchFamily="18" charset="0"/>
                <a:cs typeface="Times New Roman" pitchFamily="18" charset="0"/>
              </a:rPr>
              <a:t>Περιορισμοί έρευνας  1/2 </a:t>
            </a:r>
            <a:endParaRPr lang="el-GR" sz="4400" dirty="0">
              <a:latin typeface="Times New Roman" pitchFamily="18" charset="0"/>
              <a:cs typeface="Times New Roman" pitchFamily="18" charset="0"/>
            </a:endParaRPr>
          </a:p>
        </p:txBody>
      </p:sp>
      <p:sp>
        <p:nvSpPr>
          <p:cNvPr id="38913" name="Rectangle 1"/>
          <p:cNvSpPr>
            <a:spLocks noChangeArrowheads="1"/>
          </p:cNvSpPr>
          <p:nvPr/>
        </p:nvSpPr>
        <p:spPr bwMode="auto">
          <a:xfrm>
            <a:off x="179512" y="1727109"/>
            <a:ext cx="8280920"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 typeface="Wingdings" pitchFamily="2" charset="2"/>
              <a:buChar char="ü"/>
              <a:tabLst/>
            </a:pPr>
            <a:r>
              <a:rPr kumimoji="0" lang="el-GR" sz="2000" b="0" i="0" u="none" strike="noStrike" cap="none" normalizeH="0" baseline="0" dirty="0" smtClean="0">
                <a:ln>
                  <a:noFill/>
                </a:ln>
                <a:solidFill>
                  <a:schemeClr val="tx1"/>
                </a:solidFill>
                <a:effectLst/>
                <a:ea typeface="Times New Roman" pitchFamily="18" charset="0"/>
                <a:cs typeface="Times New Roman" pitchFamily="18" charset="0"/>
              </a:rPr>
              <a:t>Κύριος  περιορισμός της παρούσας έρευνας ήταν ότι πραγματοποιήθηκε </a:t>
            </a:r>
            <a:r>
              <a:rPr kumimoji="0" lang="el-GR" sz="2000" b="1" i="0" u="none" strike="noStrike" cap="none" normalizeH="0" baseline="0" dirty="0" smtClean="0">
                <a:ln>
                  <a:noFill/>
                </a:ln>
                <a:solidFill>
                  <a:schemeClr val="tx1"/>
                </a:solidFill>
                <a:effectLst/>
                <a:ea typeface="Times New Roman" pitchFamily="18" charset="0"/>
                <a:cs typeface="Times New Roman" pitchFamily="18" charset="0"/>
              </a:rPr>
              <a:t>σε μαθητές συγκεκριμένης τάξης </a:t>
            </a:r>
            <a:r>
              <a:rPr kumimoji="0" lang="el-GR" sz="2000" b="0" i="0" u="none" strike="noStrike" cap="none" normalizeH="0" baseline="0" dirty="0" smtClean="0">
                <a:ln>
                  <a:noFill/>
                </a:ln>
                <a:solidFill>
                  <a:schemeClr val="tx1"/>
                </a:solidFill>
                <a:effectLst/>
                <a:ea typeface="Times New Roman" pitchFamily="18" charset="0"/>
                <a:cs typeface="Times New Roman" pitchFamily="18" charset="0"/>
              </a:rPr>
              <a:t>(Α’) και σε συγκεκριμένο σχολείο (Γενικό Λύκειο Λασιθίου Κρήτης).</a:t>
            </a:r>
          </a:p>
          <a:p>
            <a:pPr marL="0" marR="0" lvl="0" indent="0" algn="just" defTabSz="914400" rtl="0" eaLnBrk="1" fontAlgn="base" latinLnBrk="0" hangingPunct="1">
              <a:lnSpc>
                <a:spcPct val="100000"/>
              </a:lnSpc>
              <a:spcBef>
                <a:spcPct val="0"/>
              </a:spcBef>
              <a:spcAft>
                <a:spcPct val="0"/>
              </a:spcAft>
              <a:buClrTx/>
              <a:buSzTx/>
              <a:tabLst/>
            </a:pPr>
            <a:endParaRPr kumimoji="0" lang="el-GR" sz="2000" b="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ü"/>
              <a:tabLst/>
            </a:pPr>
            <a:r>
              <a:rPr kumimoji="0" lang="el-GR" sz="2000" b="0" i="0" u="none" strike="noStrike" cap="none" normalizeH="0" baseline="0" dirty="0" smtClean="0">
                <a:ln>
                  <a:noFill/>
                </a:ln>
                <a:solidFill>
                  <a:schemeClr val="tx1"/>
                </a:solidFill>
                <a:effectLst/>
                <a:ea typeface="Times New Roman" pitchFamily="18" charset="0"/>
                <a:cs typeface="Times New Roman" pitchFamily="18" charset="0"/>
              </a:rPr>
              <a:t> </a:t>
            </a:r>
            <a:r>
              <a:rPr lang="el-GR" sz="2000" dirty="0" smtClean="0">
                <a:ea typeface="Times New Roman" pitchFamily="18" charset="0"/>
                <a:cs typeface="Times New Roman" pitchFamily="18" charset="0"/>
              </a:rPr>
              <a:t>Ο</a:t>
            </a:r>
            <a:r>
              <a:rPr kumimoji="0" lang="el-GR" sz="2000" b="0" i="0" u="none" strike="noStrike" cap="none" normalizeH="0" baseline="0" dirty="0" smtClean="0">
                <a:ln>
                  <a:noFill/>
                </a:ln>
                <a:solidFill>
                  <a:schemeClr val="tx1"/>
                </a:solidFill>
                <a:effectLst/>
                <a:ea typeface="Times New Roman" pitchFamily="18" charset="0"/>
                <a:cs typeface="Times New Roman" pitchFamily="18" charset="0"/>
              </a:rPr>
              <a:t> </a:t>
            </a:r>
            <a:r>
              <a:rPr kumimoji="0" lang="el-GR" sz="2000" b="1" i="0" u="none" strike="noStrike" cap="none" normalizeH="0" baseline="0" dirty="0" smtClean="0">
                <a:ln>
                  <a:noFill/>
                </a:ln>
                <a:solidFill>
                  <a:schemeClr val="tx1"/>
                </a:solidFill>
                <a:effectLst/>
                <a:ea typeface="Times New Roman" pitchFamily="18" charset="0"/>
                <a:cs typeface="Times New Roman" pitchFamily="18" charset="0"/>
              </a:rPr>
              <a:t>αριθμός των μαθητών </a:t>
            </a:r>
            <a:r>
              <a:rPr kumimoji="0" lang="el-GR" sz="2000" b="0" i="0" u="none" strike="noStrike" cap="none" normalizeH="0" baseline="0" dirty="0" smtClean="0">
                <a:ln>
                  <a:noFill/>
                </a:ln>
                <a:solidFill>
                  <a:schemeClr val="tx1"/>
                </a:solidFill>
                <a:effectLst/>
                <a:ea typeface="Times New Roman" pitchFamily="18" charset="0"/>
                <a:cs typeface="Times New Roman" pitchFamily="18" charset="0"/>
              </a:rPr>
              <a:t>που συμμετείχαν στην παρέμβαση ήταν </a:t>
            </a:r>
            <a:r>
              <a:rPr kumimoji="0" lang="el-GR" sz="2000" b="0" i="0" u="sng" strike="noStrike" cap="none" normalizeH="0" baseline="0" dirty="0" smtClean="0">
                <a:ln>
                  <a:noFill/>
                </a:ln>
                <a:solidFill>
                  <a:schemeClr val="tx1"/>
                </a:solidFill>
                <a:effectLst/>
                <a:ea typeface="Times New Roman" pitchFamily="18" charset="0"/>
                <a:cs typeface="Times New Roman" pitchFamily="18" charset="0"/>
              </a:rPr>
              <a:t>μικρός</a:t>
            </a:r>
            <a:r>
              <a:rPr kumimoji="0" lang="el-GR" sz="2000" b="0" i="0" u="none" strike="noStrike" cap="none" normalizeH="0" baseline="0" dirty="0" smtClean="0">
                <a:ln>
                  <a:noFill/>
                </a:ln>
                <a:solidFill>
                  <a:schemeClr val="tx1"/>
                </a:solidFill>
                <a:effectLst/>
                <a:ea typeface="Times New Roman" pitchFamily="18" charset="0"/>
                <a:cs typeface="Times New Roman" pitchFamily="18" charset="0"/>
              </a:rPr>
              <a:t> και  </a:t>
            </a:r>
            <a:r>
              <a:rPr kumimoji="0" lang="el-GR" sz="2000" b="1" i="0" u="none" strike="noStrike" cap="none" normalizeH="0" baseline="0" dirty="0" smtClean="0">
                <a:ln>
                  <a:noFill/>
                </a:ln>
                <a:solidFill>
                  <a:schemeClr val="tx1"/>
                </a:solidFill>
                <a:effectLst/>
                <a:ea typeface="Times New Roman" pitchFamily="18" charset="0"/>
                <a:cs typeface="Times New Roman" pitchFamily="18" charset="0"/>
              </a:rPr>
              <a:t>ο χρόνος διεξαγωγής </a:t>
            </a:r>
            <a:r>
              <a:rPr kumimoji="0" lang="el-GR" sz="2000" b="0" i="0" u="none" strike="noStrike" cap="none" normalizeH="0" baseline="0" dirty="0" smtClean="0">
                <a:ln>
                  <a:noFill/>
                </a:ln>
                <a:solidFill>
                  <a:schemeClr val="tx1"/>
                </a:solidFill>
                <a:effectLst/>
                <a:ea typeface="Times New Roman" pitchFamily="18" charset="0"/>
                <a:cs typeface="Times New Roman" pitchFamily="18" charset="0"/>
              </a:rPr>
              <a:t>της διδακτικής παρέμβασης  </a:t>
            </a:r>
            <a:r>
              <a:rPr kumimoji="0" lang="el-GR" sz="2000" b="0" i="0" u="sng" strike="noStrike" cap="none" normalizeH="0" baseline="0" dirty="0" err="1" smtClean="0">
                <a:ln>
                  <a:noFill/>
                </a:ln>
                <a:solidFill>
                  <a:schemeClr val="tx1"/>
                </a:solidFill>
                <a:effectLst/>
                <a:ea typeface="Times New Roman" pitchFamily="18" charset="0"/>
                <a:cs typeface="Times New Roman" pitchFamily="18" charset="0"/>
              </a:rPr>
              <a:t>περιορισμένος</a:t>
            </a:r>
            <a:r>
              <a:rPr kumimoji="0" lang="el-GR" sz="2000" b="0" i="0" u="none" strike="noStrike" cap="none" normalizeH="0" baseline="0" dirty="0" err="1" smtClean="0">
                <a:ln>
                  <a:noFill/>
                </a:ln>
                <a:solidFill>
                  <a:schemeClr val="tx1"/>
                </a:solidFill>
                <a:effectLst/>
                <a:ea typeface="Times New Roman" pitchFamily="18" charset="0"/>
                <a:cs typeface="Times New Roman" pitchFamily="18" charset="0"/>
              </a:rPr>
              <a:t>∙</a:t>
            </a:r>
            <a:r>
              <a:rPr kumimoji="0" lang="el-GR" sz="2000" b="0" i="0" u="none" strike="noStrike" cap="none" normalizeH="0" baseline="0" dirty="0" smtClean="0">
                <a:ln>
                  <a:noFill/>
                </a:ln>
                <a:solidFill>
                  <a:schemeClr val="tx1"/>
                </a:solidFill>
                <a:effectLst/>
                <a:ea typeface="Times New Roman" pitchFamily="18" charset="0"/>
                <a:cs typeface="Times New Roman" pitchFamily="18" charset="0"/>
              </a:rPr>
              <a:t> οπότε δεν υπήρχαν περιθώρια μακροχρόνιας εφαρμογής και αξιοποίησης του εκπαιδευτικού υλικού και της ευρύτερης διδασκαλίας από τους μαθητές.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8913">
                                            <p:txEl>
                                              <p:pRg st="0" end="0"/>
                                            </p:txEl>
                                          </p:spTgt>
                                        </p:tgtEl>
                                        <p:attrNameLst>
                                          <p:attrName>style.visibility</p:attrName>
                                        </p:attrNameLst>
                                      </p:cBhvr>
                                      <p:to>
                                        <p:strVal val="visible"/>
                                      </p:to>
                                    </p:set>
                                    <p:anim calcmode="lin" valueType="num">
                                      <p:cBhvr additive="base">
                                        <p:cTn id="7" dur="500" fill="hold"/>
                                        <p:tgtEl>
                                          <p:spTgt spid="3891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91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8913">
                                            <p:txEl>
                                              <p:pRg st="2" end="2"/>
                                            </p:txEl>
                                          </p:spTgt>
                                        </p:tgtEl>
                                        <p:attrNameLst>
                                          <p:attrName>style.visibility</p:attrName>
                                        </p:attrNameLst>
                                      </p:cBhvr>
                                      <p:to>
                                        <p:strVal val="visible"/>
                                      </p:to>
                                    </p:set>
                                    <p:anim calcmode="lin" valueType="num">
                                      <p:cBhvr additive="base">
                                        <p:cTn id="13" dur="500" fill="hold"/>
                                        <p:tgtEl>
                                          <p:spTgt spid="3891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891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lick\Desktop\Κα Αντωνία.png"/>
          <p:cNvPicPr>
            <a:picLocks noChangeAspect="1" noChangeArrowheads="1"/>
          </p:cNvPicPr>
          <p:nvPr/>
        </p:nvPicPr>
        <p:blipFill>
          <a:blip r:embed="rId2" cstate="print"/>
          <a:srcRect/>
          <a:stretch>
            <a:fillRect/>
          </a:stretch>
        </p:blipFill>
        <p:spPr bwMode="auto">
          <a:xfrm>
            <a:off x="7740352" y="14168"/>
            <a:ext cx="841363" cy="1479968"/>
          </a:xfrm>
          <a:prstGeom prst="rect">
            <a:avLst/>
          </a:prstGeom>
          <a:noFill/>
        </p:spPr>
      </p:pic>
      <p:sp>
        <p:nvSpPr>
          <p:cNvPr id="6" name="5 - Οριζόντιος πάπυρος"/>
          <p:cNvSpPr/>
          <p:nvPr/>
        </p:nvSpPr>
        <p:spPr>
          <a:xfrm>
            <a:off x="683568" y="0"/>
            <a:ext cx="6336704" cy="120359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400" dirty="0" smtClean="0">
                <a:latin typeface="Times New Roman" pitchFamily="18" charset="0"/>
                <a:cs typeface="Times New Roman" pitchFamily="18" charset="0"/>
              </a:rPr>
              <a:t>Περιορισμοί έρευνας  2/2 </a:t>
            </a:r>
            <a:endParaRPr lang="el-GR" sz="4400" dirty="0">
              <a:latin typeface="Times New Roman" pitchFamily="18" charset="0"/>
              <a:cs typeface="Times New Roman" pitchFamily="18" charset="0"/>
            </a:endParaRPr>
          </a:p>
        </p:txBody>
      </p:sp>
      <p:sp>
        <p:nvSpPr>
          <p:cNvPr id="38913" name="Rectangle 1"/>
          <p:cNvSpPr>
            <a:spLocks noChangeArrowheads="1"/>
          </p:cNvSpPr>
          <p:nvPr/>
        </p:nvSpPr>
        <p:spPr bwMode="auto">
          <a:xfrm>
            <a:off x="179512" y="1573221"/>
            <a:ext cx="8280920" cy="3170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 typeface="Wingdings" pitchFamily="2" charset="2"/>
              <a:buChar char="ü"/>
              <a:tabLst/>
            </a:pPr>
            <a:r>
              <a:rPr kumimoji="0" lang="el-GR" sz="2000" b="0" i="0" u="none" strike="noStrike" cap="none" normalizeH="0" baseline="0" dirty="0" smtClean="0">
                <a:ln>
                  <a:noFill/>
                </a:ln>
                <a:solidFill>
                  <a:schemeClr val="tx1"/>
                </a:solidFill>
                <a:effectLst/>
                <a:ea typeface="Times New Roman" pitchFamily="18" charset="0"/>
                <a:cs typeface="Times New Roman" pitchFamily="18" charset="0"/>
              </a:rPr>
              <a:t> Επίσης, λόγω της περιορισμένης χρονικής διάρκειας της συγκεκριμένης έρευνας</a:t>
            </a:r>
            <a:r>
              <a:rPr kumimoji="0" lang="el-GR" sz="2000" b="0" i="0" u="none" strike="noStrike" cap="none" normalizeH="0" baseline="0" dirty="0" smtClean="0">
                <a:ln>
                  <a:noFill/>
                </a:ln>
                <a:solidFill>
                  <a:srgbClr val="FF0000"/>
                </a:solidFill>
                <a:effectLst/>
                <a:ea typeface="Times New Roman" pitchFamily="18" charset="0"/>
                <a:cs typeface="Times New Roman" pitchFamily="18" charset="0"/>
              </a:rPr>
              <a:t> </a:t>
            </a:r>
            <a:r>
              <a:rPr kumimoji="0" lang="el-GR" sz="2000" b="0" i="0" u="none" strike="noStrike" cap="none" normalizeH="0" baseline="0" dirty="0" smtClean="0">
                <a:ln>
                  <a:noFill/>
                </a:ln>
                <a:solidFill>
                  <a:schemeClr val="tx1"/>
                </a:solidFill>
                <a:effectLst/>
                <a:ea typeface="Times New Roman" pitchFamily="18" charset="0"/>
                <a:cs typeface="Times New Roman" pitchFamily="18" charset="0"/>
              </a:rPr>
              <a:t> </a:t>
            </a:r>
            <a:r>
              <a:rPr kumimoji="0" lang="el-GR" sz="2000" b="0" i="0" u="sng" strike="noStrike" cap="none" normalizeH="0" baseline="0" dirty="0" smtClean="0">
                <a:ln>
                  <a:noFill/>
                </a:ln>
                <a:solidFill>
                  <a:schemeClr val="tx1"/>
                </a:solidFill>
                <a:effectLst/>
                <a:ea typeface="Times New Roman" pitchFamily="18" charset="0"/>
                <a:cs typeface="Times New Roman" pitchFamily="18" charset="0"/>
              </a:rPr>
              <a:t>δεν επιτεύχθηκε σε ικανοποιητικό βαθμό η δυνατότητα </a:t>
            </a:r>
            <a:r>
              <a:rPr kumimoji="0" lang="el-GR" sz="2000" b="0" i="0" u="sng" strike="noStrike" cap="none" normalizeH="0" baseline="0" dirty="0" err="1" smtClean="0">
                <a:ln>
                  <a:noFill/>
                </a:ln>
                <a:solidFill>
                  <a:schemeClr val="tx1"/>
                </a:solidFill>
                <a:effectLst/>
                <a:ea typeface="Times New Roman" pitchFamily="18" charset="0"/>
                <a:cs typeface="Times New Roman" pitchFamily="18" charset="0"/>
              </a:rPr>
              <a:t>αναστοχασμού</a:t>
            </a:r>
            <a:r>
              <a:rPr kumimoji="0" lang="el-GR" sz="2000" b="0" i="0" u="sng" strike="noStrike" cap="none" normalizeH="0" baseline="0" dirty="0" smtClean="0">
                <a:ln>
                  <a:noFill/>
                </a:ln>
                <a:solidFill>
                  <a:schemeClr val="tx1"/>
                </a:solidFill>
                <a:effectLst/>
                <a:ea typeface="Times New Roman" pitchFamily="18" charset="0"/>
                <a:cs typeface="Times New Roman" pitchFamily="18" charset="0"/>
              </a:rPr>
              <a:t> και </a:t>
            </a:r>
            <a:r>
              <a:rPr kumimoji="0" lang="el-GR" sz="2000" b="0" i="0" u="sng" strike="noStrike" cap="none" normalizeH="0" baseline="0" dirty="0" err="1" smtClean="0">
                <a:ln>
                  <a:noFill/>
                </a:ln>
                <a:solidFill>
                  <a:schemeClr val="tx1"/>
                </a:solidFill>
                <a:effectLst/>
                <a:ea typeface="Times New Roman" pitchFamily="18" charset="0"/>
                <a:cs typeface="Times New Roman" pitchFamily="18" charset="0"/>
              </a:rPr>
              <a:t>ανασχεδίασης</a:t>
            </a:r>
            <a:r>
              <a:rPr kumimoji="0" lang="el-GR" sz="2000" b="0" i="0" u="sng" strike="noStrike" cap="none" normalizeH="0" baseline="0" dirty="0" smtClean="0">
                <a:ln>
                  <a:noFill/>
                </a:ln>
                <a:solidFill>
                  <a:schemeClr val="tx1"/>
                </a:solidFill>
                <a:effectLst/>
                <a:ea typeface="Times New Roman" pitchFamily="18" charset="0"/>
                <a:cs typeface="Times New Roman" pitchFamily="18" charset="0"/>
              </a:rPr>
              <a:t> της όλης  διαδικασίας</a:t>
            </a:r>
            <a:r>
              <a:rPr kumimoji="0" lang="el-GR" sz="2000" b="0" i="0" u="none" strike="noStrike" cap="none" normalizeH="0" baseline="0" dirty="0" smtClean="0">
                <a:ln>
                  <a:noFill/>
                </a:ln>
                <a:solidFill>
                  <a:schemeClr val="tx1"/>
                </a:solidFill>
                <a:effectLst/>
                <a:ea typeface="Times New Roman" pitchFamily="18" charset="0"/>
                <a:cs typeface="Times New Roman" pitchFamily="18" charset="0"/>
              </a:rPr>
              <a:t>. </a:t>
            </a:r>
          </a:p>
          <a:p>
            <a:pPr marL="0" marR="0" lvl="0" indent="0" algn="just" defTabSz="914400" rtl="0" eaLnBrk="1" fontAlgn="base" latinLnBrk="0" hangingPunct="1">
              <a:lnSpc>
                <a:spcPct val="100000"/>
              </a:lnSpc>
              <a:spcBef>
                <a:spcPct val="0"/>
              </a:spcBef>
              <a:spcAft>
                <a:spcPct val="0"/>
              </a:spcAft>
              <a:buClrTx/>
              <a:buSzTx/>
              <a:tabLst/>
            </a:pPr>
            <a:endParaRPr kumimoji="0" lang="el-GR" sz="2000" b="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ü"/>
              <a:tabLst/>
            </a:pPr>
            <a:r>
              <a:rPr kumimoji="0" lang="el-GR" sz="2000" b="0" i="0" u="none" strike="noStrike" cap="none" normalizeH="0" baseline="0" dirty="0" smtClean="0">
                <a:ln>
                  <a:noFill/>
                </a:ln>
                <a:solidFill>
                  <a:schemeClr val="tx1"/>
                </a:solidFill>
                <a:effectLst/>
                <a:ea typeface="Times New Roman" pitchFamily="18" charset="0"/>
                <a:cs typeface="Times New Roman" pitchFamily="18" charset="0"/>
              </a:rPr>
              <a:t> Η τεχνική της ανάλυσης  περιεχομένου </a:t>
            </a:r>
            <a:r>
              <a:rPr kumimoji="0" lang="el-GR" sz="2000" b="0" i="0" u="sng" strike="noStrike" cap="none" normalizeH="0" baseline="0" dirty="0" smtClean="0">
                <a:ln>
                  <a:noFill/>
                </a:ln>
                <a:solidFill>
                  <a:schemeClr val="tx1"/>
                </a:solidFill>
                <a:effectLst/>
                <a:ea typeface="Times New Roman" pitchFamily="18" charset="0"/>
                <a:cs typeface="Times New Roman" pitchFamily="18" charset="0"/>
              </a:rPr>
              <a:t>δεν ενδείκνυται για τη γενίκευση</a:t>
            </a:r>
            <a:r>
              <a:rPr kumimoji="0" lang="el-GR" sz="2000" b="0" i="0" u="none" strike="noStrike" cap="none" normalizeH="0" baseline="0" dirty="0" smtClean="0">
                <a:ln>
                  <a:noFill/>
                </a:ln>
                <a:solidFill>
                  <a:schemeClr val="tx1"/>
                </a:solidFill>
                <a:effectLst/>
                <a:ea typeface="Times New Roman" pitchFamily="18" charset="0"/>
                <a:cs typeface="Times New Roman" pitchFamily="18" charset="0"/>
              </a:rPr>
              <a:t> του περιεχομένου της έρευνας. </a:t>
            </a: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ü"/>
              <a:tabLst/>
            </a:pPr>
            <a:endParaRPr kumimoji="0" lang="el-GR" sz="2000" b="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sz="2000" b="0" i="0" u="none" strike="noStrike" cap="none" normalizeH="0" baseline="0" dirty="0" smtClean="0">
                <a:ln>
                  <a:noFill/>
                </a:ln>
                <a:solidFill>
                  <a:schemeClr val="tx1"/>
                </a:solidFill>
                <a:effectLst/>
                <a:ea typeface="Times New Roman" pitchFamily="18" charset="0"/>
                <a:cs typeface="Times New Roman" pitchFamily="18" charset="0"/>
              </a:rPr>
              <a:t>       Για τους λόγους αυτούς το σύνολο των αποτελεσμάτων της έρευνας έχει, μάλλον, </a:t>
            </a:r>
            <a:r>
              <a:rPr kumimoji="0" lang="el-GR" sz="2000" b="0" i="0" u="sng" strike="noStrike" cap="none" normalizeH="0" baseline="0" dirty="0" smtClean="0">
                <a:ln>
                  <a:noFill/>
                </a:ln>
                <a:solidFill>
                  <a:schemeClr val="tx1"/>
                </a:solidFill>
                <a:effectLst/>
                <a:ea typeface="Times New Roman" pitchFamily="18" charset="0"/>
                <a:cs typeface="Times New Roman" pitchFamily="18" charset="0"/>
              </a:rPr>
              <a:t>χαρακτήρα ενδείξεων </a:t>
            </a:r>
            <a:r>
              <a:rPr kumimoji="0" lang="el-GR" sz="2000" b="0" i="0" u="none" strike="noStrike" cap="none" normalizeH="0" baseline="0" dirty="0" smtClean="0">
                <a:ln>
                  <a:noFill/>
                </a:ln>
                <a:solidFill>
                  <a:schemeClr val="tx1"/>
                </a:solidFill>
                <a:effectLst/>
                <a:ea typeface="Times New Roman" pitchFamily="18" charset="0"/>
                <a:cs typeface="Times New Roman" pitchFamily="18" charset="0"/>
              </a:rPr>
              <a:t>παρά γενικευμένων αποδείξεων. </a:t>
            </a:r>
            <a:endParaRPr kumimoji="0" lang="el-GR" sz="2000" b="0" i="0" u="none" strike="noStrike" cap="none" normalizeH="0" baseline="0" dirty="0" smtClean="0">
              <a:ln>
                <a:noFill/>
              </a:ln>
              <a:solidFill>
                <a:schemeClr val="tx1"/>
              </a:solidFill>
              <a:effectLst/>
              <a:cs typeface="Arial" pitchFamily="34" charset="0"/>
            </a:endParaRPr>
          </a:p>
        </p:txBody>
      </p:sp>
      <p:sp>
        <p:nvSpPr>
          <p:cNvPr id="5" name="4 - Δεξιό βέλος"/>
          <p:cNvSpPr/>
          <p:nvPr/>
        </p:nvSpPr>
        <p:spPr>
          <a:xfrm>
            <a:off x="251520" y="3795886"/>
            <a:ext cx="432048" cy="1954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8913">
                                            <p:txEl>
                                              <p:pRg st="0" end="0"/>
                                            </p:txEl>
                                          </p:spTgt>
                                        </p:tgtEl>
                                        <p:attrNameLst>
                                          <p:attrName>style.visibility</p:attrName>
                                        </p:attrNameLst>
                                      </p:cBhvr>
                                      <p:to>
                                        <p:strVal val="visible"/>
                                      </p:to>
                                    </p:set>
                                    <p:anim calcmode="lin" valueType="num">
                                      <p:cBhvr additive="base">
                                        <p:cTn id="7" dur="500" fill="hold"/>
                                        <p:tgtEl>
                                          <p:spTgt spid="3891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891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8913">
                                            <p:txEl>
                                              <p:pRg st="2" end="2"/>
                                            </p:txEl>
                                          </p:spTgt>
                                        </p:tgtEl>
                                        <p:attrNameLst>
                                          <p:attrName>style.visibility</p:attrName>
                                        </p:attrNameLst>
                                      </p:cBhvr>
                                      <p:to>
                                        <p:strVal val="visible"/>
                                      </p:to>
                                    </p:set>
                                    <p:anim calcmode="lin" valueType="num">
                                      <p:cBhvr additive="base">
                                        <p:cTn id="13" dur="500" fill="hold"/>
                                        <p:tgtEl>
                                          <p:spTgt spid="38913">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8913">
                                            <p:txEl>
                                              <p:pRg st="2" end="2"/>
                                            </p:txEl>
                                          </p:spTgt>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250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8913">
                                            <p:txEl>
                                              <p:pRg st="4" end="4"/>
                                            </p:txEl>
                                          </p:spTgt>
                                        </p:tgtEl>
                                        <p:attrNameLst>
                                          <p:attrName>style.visibility</p:attrName>
                                        </p:attrNameLst>
                                      </p:cBhvr>
                                      <p:to>
                                        <p:strVal val="visible"/>
                                      </p:to>
                                    </p:set>
                                    <p:anim calcmode="lin" valueType="num">
                                      <p:cBhvr additive="base">
                                        <p:cTn id="24" dur="500" fill="hold"/>
                                        <p:tgtEl>
                                          <p:spTgt spid="38913">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891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lick\Desktop\Κα Αντωνία.png"/>
          <p:cNvPicPr>
            <a:picLocks noChangeAspect="1" noChangeArrowheads="1"/>
          </p:cNvPicPr>
          <p:nvPr/>
        </p:nvPicPr>
        <p:blipFill>
          <a:blip r:embed="rId2" cstate="print"/>
          <a:srcRect/>
          <a:stretch>
            <a:fillRect/>
          </a:stretch>
        </p:blipFill>
        <p:spPr bwMode="auto">
          <a:xfrm>
            <a:off x="7740352" y="1707654"/>
            <a:ext cx="841363" cy="1479968"/>
          </a:xfrm>
          <a:prstGeom prst="rect">
            <a:avLst/>
          </a:prstGeom>
          <a:noFill/>
        </p:spPr>
      </p:pic>
      <p:sp>
        <p:nvSpPr>
          <p:cNvPr id="6" name="5 - Οριζόντιος πάπυρος"/>
          <p:cNvSpPr/>
          <p:nvPr/>
        </p:nvSpPr>
        <p:spPr>
          <a:xfrm>
            <a:off x="539552" y="0"/>
            <a:ext cx="7848872" cy="1347614"/>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4000" dirty="0" smtClean="0">
              <a:latin typeface="Times New Roman" pitchFamily="18" charset="0"/>
              <a:cs typeface="Times New Roman" pitchFamily="18" charset="0"/>
            </a:endParaRPr>
          </a:p>
          <a:p>
            <a:pPr algn="ctr"/>
            <a:r>
              <a:rPr lang="el-GR" sz="3200" dirty="0" smtClean="0">
                <a:latin typeface="Times New Roman" pitchFamily="18" charset="0"/>
                <a:cs typeface="Times New Roman" pitchFamily="18" charset="0"/>
              </a:rPr>
              <a:t>Προτάσεις για περαιτέρω διερεύνηση  </a:t>
            </a:r>
            <a:r>
              <a:rPr lang="el-GR" sz="3600" dirty="0" smtClean="0">
                <a:latin typeface="Times New Roman" pitchFamily="18" charset="0"/>
                <a:cs typeface="Times New Roman" pitchFamily="18" charset="0"/>
              </a:rPr>
              <a:t>1/2 </a:t>
            </a:r>
          </a:p>
          <a:p>
            <a:pPr algn="ctr"/>
            <a:endParaRPr lang="el-GR" sz="4400" dirty="0">
              <a:latin typeface="Times New Roman" pitchFamily="18" charset="0"/>
              <a:cs typeface="Times New Roman" pitchFamily="18" charset="0"/>
            </a:endParaRPr>
          </a:p>
        </p:txBody>
      </p:sp>
      <p:sp>
        <p:nvSpPr>
          <p:cNvPr id="35841" name="Rectangle 1"/>
          <p:cNvSpPr>
            <a:spLocks noChangeArrowheads="1"/>
          </p:cNvSpPr>
          <p:nvPr/>
        </p:nvSpPr>
        <p:spPr bwMode="auto">
          <a:xfrm>
            <a:off x="323528" y="1229293"/>
            <a:ext cx="8208912"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 typeface="Arial" pitchFamily="34" charset="0"/>
              <a:buChar char="•"/>
              <a:tabLst/>
            </a:pPr>
            <a:r>
              <a:rPr kumimoji="0" lang="el-GR" sz="1600" b="0" i="0" u="none" strike="noStrike" cap="none" normalizeH="0" baseline="0" dirty="0" smtClean="0">
                <a:ln>
                  <a:noFill/>
                </a:ln>
                <a:solidFill>
                  <a:schemeClr val="tx1"/>
                </a:solidFill>
                <a:effectLst/>
                <a:ea typeface="Times New Roman" pitchFamily="18" charset="0"/>
                <a:cs typeface="Arial" pitchFamily="34" charset="0"/>
              </a:rPr>
              <a:t> </a:t>
            </a:r>
            <a:r>
              <a:rPr kumimoji="0" lang="el-GR" sz="2000" b="0" i="0" u="none" strike="noStrike" cap="none" normalizeH="0" baseline="0" dirty="0" smtClean="0">
                <a:ln>
                  <a:noFill/>
                </a:ln>
                <a:solidFill>
                  <a:schemeClr val="tx1"/>
                </a:solidFill>
                <a:effectLst/>
                <a:ea typeface="Times New Roman" pitchFamily="18" charset="0"/>
                <a:cs typeface="Arial" pitchFamily="34" charset="0"/>
              </a:rPr>
              <a:t>Προγράμματα συμπληρωματικής σχολικής ΕξΑΕ </a:t>
            </a:r>
            <a:r>
              <a:rPr kumimoji="0" lang="el-GR" sz="2000" b="1" i="0" u="none" strike="noStrike" cap="none" normalizeH="0" baseline="0" dirty="0" smtClean="0">
                <a:ln>
                  <a:noFill/>
                </a:ln>
                <a:solidFill>
                  <a:schemeClr val="tx1"/>
                </a:solidFill>
                <a:effectLst/>
                <a:ea typeface="Times New Roman" pitchFamily="18" charset="0"/>
                <a:cs typeface="Arial" pitchFamily="34" charset="0"/>
              </a:rPr>
              <a:t>σε ολόκληρη </a:t>
            </a:r>
          </a:p>
          <a:p>
            <a:pPr marL="0" marR="0" lvl="0" indent="0" algn="just" defTabSz="914400" rtl="0" eaLnBrk="1" fontAlgn="base" latinLnBrk="0" hangingPunct="1">
              <a:lnSpc>
                <a:spcPct val="100000"/>
              </a:lnSpc>
              <a:spcBef>
                <a:spcPct val="0"/>
              </a:spcBef>
              <a:spcAft>
                <a:spcPct val="0"/>
              </a:spcAft>
              <a:buClrTx/>
              <a:buSzTx/>
              <a:tabLst/>
            </a:pPr>
            <a:r>
              <a:rPr lang="el-GR" sz="2000" b="1" dirty="0" smtClean="0">
                <a:ea typeface="Times New Roman" pitchFamily="18" charset="0"/>
                <a:cs typeface="Arial" pitchFamily="34" charset="0"/>
              </a:rPr>
              <a:t> τ</a:t>
            </a:r>
            <a:r>
              <a:rPr kumimoji="0" lang="el-GR" sz="2000" b="1" i="0" u="none" strike="noStrike" cap="none" normalizeH="0" baseline="0" dirty="0" smtClean="0">
                <a:ln>
                  <a:noFill/>
                </a:ln>
                <a:solidFill>
                  <a:schemeClr val="tx1"/>
                </a:solidFill>
                <a:effectLst/>
                <a:ea typeface="Times New Roman" pitchFamily="18" charset="0"/>
                <a:cs typeface="Arial" pitchFamily="34" charset="0"/>
              </a:rPr>
              <a:t>η διάρκεια του σχολικού έτους.</a:t>
            </a:r>
            <a:endParaRPr kumimoji="0" lang="en-US" sz="2000" i="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 typeface="Arial" pitchFamily="34" charset="0"/>
              <a:buChar char="•"/>
              <a:tabLst/>
            </a:pPr>
            <a:endParaRPr kumimoji="0" lang="el-GR" sz="2000" b="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pPr>
            <a:r>
              <a:rPr kumimoji="0" lang="el-GR" sz="2000" b="0" i="0" u="none" strike="noStrike" cap="none" normalizeH="0" baseline="0" dirty="0" smtClean="0">
                <a:ln>
                  <a:noFill/>
                </a:ln>
                <a:solidFill>
                  <a:schemeClr val="tx1"/>
                </a:solidFill>
                <a:effectLst/>
                <a:ea typeface="Times New Roman" pitchFamily="18" charset="0"/>
                <a:cs typeface="Arial" pitchFamily="34" charset="0"/>
              </a:rPr>
              <a:t> Διερεύνηση των ιδίων ερευνητικών ερωτημάτων </a:t>
            </a:r>
          </a:p>
          <a:p>
            <a:pPr marL="0" marR="0" lvl="0" indent="0" algn="just" defTabSz="914400" rtl="0" eaLnBrk="0" fontAlgn="base" latinLnBrk="0" hangingPunct="0">
              <a:lnSpc>
                <a:spcPct val="100000"/>
              </a:lnSpc>
              <a:spcBef>
                <a:spcPct val="0"/>
              </a:spcBef>
              <a:spcAft>
                <a:spcPct val="0"/>
              </a:spcAft>
              <a:buClrTx/>
              <a:buSzTx/>
              <a:tabLst/>
            </a:pPr>
            <a:r>
              <a:rPr kumimoji="0" lang="el-GR" sz="2000" b="0" i="0" u="none" strike="noStrike" cap="none" normalizeH="0" baseline="0" dirty="0" smtClean="0">
                <a:ln>
                  <a:noFill/>
                </a:ln>
                <a:solidFill>
                  <a:schemeClr val="tx1"/>
                </a:solidFill>
                <a:effectLst/>
                <a:ea typeface="Times New Roman" pitchFamily="18" charset="0"/>
                <a:cs typeface="Arial" pitchFamily="34" charset="0"/>
              </a:rPr>
              <a:t> ή άλλων παρεμφερών </a:t>
            </a:r>
            <a:r>
              <a:rPr kumimoji="0" lang="el-GR" sz="2000" b="1" i="0" u="none" strike="noStrike" cap="none" normalizeH="0" baseline="0" dirty="0" smtClean="0">
                <a:ln>
                  <a:noFill/>
                </a:ln>
                <a:solidFill>
                  <a:schemeClr val="tx1"/>
                </a:solidFill>
                <a:effectLst/>
                <a:ea typeface="Times New Roman" pitchFamily="18" charset="0"/>
                <a:cs typeface="Arial" pitchFamily="34" charset="0"/>
              </a:rPr>
              <a:t>σε μεγαλύτερο δείγμα πληθυσμού</a:t>
            </a:r>
            <a:r>
              <a:rPr kumimoji="0" lang="el-GR" sz="2000" b="0" i="0" u="none" strike="noStrike" cap="none" normalizeH="0" baseline="0" dirty="0" smtClean="0">
                <a:ln>
                  <a:noFill/>
                </a:ln>
                <a:solidFill>
                  <a:schemeClr val="tx1"/>
                </a:solidFill>
                <a:effectLst/>
                <a:ea typeface="Times New Roman" pitchFamily="18" charset="0"/>
                <a:cs typeface="Arial" pitchFamily="34" charset="0"/>
              </a:rPr>
              <a:t>. </a:t>
            </a:r>
            <a:endParaRPr kumimoji="0" lang="en-US" sz="2000" b="0" i="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pPr>
            <a:endParaRPr kumimoji="0" lang="el-GR" sz="2000" b="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pPr>
            <a:r>
              <a:rPr kumimoji="0" lang="el-GR" sz="2000" b="1" i="0" u="none" strike="noStrike" cap="none" normalizeH="0" baseline="0" dirty="0" smtClean="0">
                <a:ln>
                  <a:noFill/>
                </a:ln>
                <a:solidFill>
                  <a:schemeClr val="tx1"/>
                </a:solidFill>
                <a:effectLst/>
                <a:ea typeface="Times New Roman" pitchFamily="18" charset="0"/>
                <a:cs typeface="Arial" pitchFamily="34" charset="0"/>
              </a:rPr>
              <a:t>  </a:t>
            </a:r>
            <a:r>
              <a:rPr kumimoji="0" lang="el-GR" sz="2000" i="0" u="none" strike="noStrike" cap="none" normalizeH="0" baseline="0" dirty="0" smtClean="0">
                <a:ln>
                  <a:noFill/>
                </a:ln>
                <a:solidFill>
                  <a:schemeClr val="tx1"/>
                </a:solidFill>
                <a:effectLst/>
                <a:ea typeface="Times New Roman" pitchFamily="18" charset="0"/>
                <a:cs typeface="Arial" pitchFamily="34" charset="0"/>
              </a:rPr>
              <a:t>Πρόγραμμα  συμπληρωματικής </a:t>
            </a:r>
            <a:r>
              <a:rPr kumimoji="0" lang="el-GR" sz="2000" b="1" i="0" u="none" strike="noStrike" cap="none" normalizeH="0" baseline="0" dirty="0" smtClean="0">
                <a:ln>
                  <a:noFill/>
                </a:ln>
                <a:solidFill>
                  <a:schemeClr val="tx1"/>
                </a:solidFill>
                <a:effectLst/>
                <a:ea typeface="Times New Roman" pitchFamily="18" charset="0"/>
                <a:cs typeface="Arial" pitchFamily="34" charset="0"/>
              </a:rPr>
              <a:t>σχολικής ΕξΑΕ σε ένα τμήμα</a:t>
            </a:r>
            <a:r>
              <a:rPr kumimoji="0" lang="el-GR" sz="2000" i="0" u="none" strike="noStrike" cap="none" normalizeH="0" baseline="0" dirty="0" smtClean="0">
                <a:ln>
                  <a:noFill/>
                </a:ln>
                <a:solidFill>
                  <a:schemeClr val="tx1"/>
                </a:solidFill>
                <a:effectLst/>
                <a:ea typeface="Times New Roman" pitchFamily="18" charset="0"/>
                <a:cs typeface="Arial" pitchFamily="34" charset="0"/>
              </a:rPr>
              <a:t>, ενώ </a:t>
            </a:r>
            <a:r>
              <a:rPr kumimoji="0" lang="el-GR" sz="2000" b="1" i="0" u="none" strike="noStrike" cap="none" normalizeH="0" baseline="0" dirty="0" smtClean="0">
                <a:ln>
                  <a:noFill/>
                </a:ln>
                <a:solidFill>
                  <a:schemeClr val="tx1"/>
                </a:solidFill>
                <a:effectLst/>
                <a:ea typeface="Times New Roman" pitchFamily="18" charset="0"/>
                <a:cs typeface="Arial" pitchFamily="34" charset="0"/>
              </a:rPr>
              <a:t>σε  άλλο </a:t>
            </a:r>
            <a:r>
              <a:rPr kumimoji="0" lang="el-GR" sz="2000" i="0" u="none" strike="noStrike" cap="none" normalizeH="0" baseline="0" dirty="0" smtClean="0">
                <a:ln>
                  <a:noFill/>
                </a:ln>
                <a:solidFill>
                  <a:schemeClr val="tx1"/>
                </a:solidFill>
                <a:effectLst/>
                <a:ea typeface="Times New Roman" pitchFamily="18" charset="0"/>
                <a:cs typeface="Arial" pitchFamily="34" charset="0"/>
              </a:rPr>
              <a:t>να ακολουθηθεί </a:t>
            </a:r>
            <a:r>
              <a:rPr kumimoji="0" lang="el-GR" sz="2000" b="1" i="0" u="none" strike="noStrike" cap="none" normalizeH="0" baseline="0" dirty="0" smtClean="0">
                <a:ln>
                  <a:noFill/>
                </a:ln>
                <a:solidFill>
                  <a:schemeClr val="tx1"/>
                </a:solidFill>
                <a:effectLst/>
                <a:ea typeface="Times New Roman" pitchFamily="18" charset="0"/>
                <a:cs typeface="Arial" pitchFamily="34" charset="0"/>
              </a:rPr>
              <a:t>η παραδοσιακή συμβατική πρόσωπο </a:t>
            </a:r>
            <a:r>
              <a:rPr kumimoji="0" lang="el-GR" sz="2000" i="0" u="none" strike="noStrike" cap="none" normalizeH="0" baseline="0" dirty="0" smtClean="0">
                <a:ln>
                  <a:noFill/>
                </a:ln>
                <a:solidFill>
                  <a:schemeClr val="tx1"/>
                </a:solidFill>
                <a:effectLst/>
                <a:ea typeface="Times New Roman" pitchFamily="18" charset="0"/>
                <a:cs typeface="Arial" pitchFamily="34" charset="0"/>
              </a:rPr>
              <a:t>με πρόσωπο διδασκαλία. Συγκριτική θεώρηση αποτελεσμάτων.</a:t>
            </a:r>
            <a:endParaRPr kumimoji="0" lang="en-US" sz="2000" i="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pPr>
            <a:endParaRPr kumimoji="0" lang="el-GR" sz="200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pPr>
            <a:r>
              <a:rPr kumimoji="0" lang="el-GR" sz="2000" b="1" i="0" u="none" strike="noStrike" cap="none" normalizeH="0" baseline="0" dirty="0" smtClean="0">
                <a:ln>
                  <a:noFill/>
                </a:ln>
                <a:solidFill>
                  <a:schemeClr val="tx1"/>
                </a:solidFill>
                <a:effectLst/>
                <a:ea typeface="Times New Roman" pitchFamily="18" charset="0"/>
                <a:cs typeface="Arial" pitchFamily="34" charset="0"/>
              </a:rPr>
              <a:t> Μαθητές με μαθησιακές δυσκολίες.</a:t>
            </a:r>
            <a:r>
              <a:rPr kumimoji="0" lang="el-GR" sz="2000" b="0" i="0" u="none" strike="noStrike" cap="none" normalizeH="0" baseline="0" dirty="0" smtClean="0">
                <a:ln>
                  <a:noFill/>
                </a:ln>
                <a:solidFill>
                  <a:schemeClr val="tx1"/>
                </a:solidFill>
                <a:effectLst/>
                <a:ea typeface="Times New Roman" pitchFamily="18" charset="0"/>
                <a:cs typeface="Arial" pitchFamily="34" charset="0"/>
              </a:rPr>
              <a:t> </a:t>
            </a:r>
            <a:endParaRPr kumimoji="0" lang="el-GR" sz="2000" b="0" i="0" u="none" strike="noStrike" cap="none" normalizeH="0" baseline="0" dirty="0" smtClean="0">
              <a:ln>
                <a:noFill/>
              </a:ln>
              <a:solidFill>
                <a:schemeClr val="tx1"/>
              </a:solidFill>
              <a:effectLst/>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841">
                                            <p:txEl>
                                              <p:pRg st="0" end="0"/>
                                            </p:txEl>
                                          </p:spTgt>
                                        </p:tgtEl>
                                        <p:attrNameLst>
                                          <p:attrName>style.visibility</p:attrName>
                                        </p:attrNameLst>
                                      </p:cBhvr>
                                      <p:to>
                                        <p:strVal val="visible"/>
                                      </p:to>
                                    </p:set>
                                    <p:anim calcmode="lin" valueType="num">
                                      <p:cBhvr additive="base">
                                        <p:cTn id="7" dur="500" fill="hold"/>
                                        <p:tgtEl>
                                          <p:spTgt spid="3584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84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5841">
                                            <p:txEl>
                                              <p:pRg st="1" end="1"/>
                                            </p:txEl>
                                          </p:spTgt>
                                        </p:tgtEl>
                                        <p:attrNameLst>
                                          <p:attrName>style.visibility</p:attrName>
                                        </p:attrNameLst>
                                      </p:cBhvr>
                                      <p:to>
                                        <p:strVal val="visible"/>
                                      </p:to>
                                    </p:set>
                                    <p:anim calcmode="lin" valueType="num">
                                      <p:cBhvr additive="base">
                                        <p:cTn id="11" dur="500" fill="hold"/>
                                        <p:tgtEl>
                                          <p:spTgt spid="3584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584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5841">
                                            <p:txEl>
                                              <p:pRg st="3" end="3"/>
                                            </p:txEl>
                                          </p:spTgt>
                                        </p:tgtEl>
                                        <p:attrNameLst>
                                          <p:attrName>style.visibility</p:attrName>
                                        </p:attrNameLst>
                                      </p:cBhvr>
                                      <p:to>
                                        <p:strVal val="visible"/>
                                      </p:to>
                                    </p:set>
                                    <p:anim calcmode="lin" valueType="num">
                                      <p:cBhvr additive="base">
                                        <p:cTn id="17" dur="500" fill="hold"/>
                                        <p:tgtEl>
                                          <p:spTgt spid="35841">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5841">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5841">
                                            <p:txEl>
                                              <p:pRg st="4" end="4"/>
                                            </p:txEl>
                                          </p:spTgt>
                                        </p:tgtEl>
                                        <p:attrNameLst>
                                          <p:attrName>style.visibility</p:attrName>
                                        </p:attrNameLst>
                                      </p:cBhvr>
                                      <p:to>
                                        <p:strVal val="visible"/>
                                      </p:to>
                                    </p:set>
                                    <p:anim calcmode="lin" valueType="num">
                                      <p:cBhvr additive="base">
                                        <p:cTn id="21" dur="500" fill="hold"/>
                                        <p:tgtEl>
                                          <p:spTgt spid="35841">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584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5841">
                                            <p:txEl>
                                              <p:pRg st="6" end="6"/>
                                            </p:txEl>
                                          </p:spTgt>
                                        </p:tgtEl>
                                        <p:attrNameLst>
                                          <p:attrName>style.visibility</p:attrName>
                                        </p:attrNameLst>
                                      </p:cBhvr>
                                      <p:to>
                                        <p:strVal val="visible"/>
                                      </p:to>
                                    </p:set>
                                    <p:anim calcmode="lin" valueType="num">
                                      <p:cBhvr additive="base">
                                        <p:cTn id="27" dur="500" fill="hold"/>
                                        <p:tgtEl>
                                          <p:spTgt spid="35841">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584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5841">
                                            <p:txEl>
                                              <p:pRg st="8" end="8"/>
                                            </p:txEl>
                                          </p:spTgt>
                                        </p:tgtEl>
                                        <p:attrNameLst>
                                          <p:attrName>style.visibility</p:attrName>
                                        </p:attrNameLst>
                                      </p:cBhvr>
                                      <p:to>
                                        <p:strVal val="visible"/>
                                      </p:to>
                                    </p:set>
                                    <p:anim calcmode="lin" valueType="num">
                                      <p:cBhvr additive="base">
                                        <p:cTn id="33" dur="500" fill="hold"/>
                                        <p:tgtEl>
                                          <p:spTgt spid="35841">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584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Click\Desktop\Κα Αντωνία.png"/>
          <p:cNvPicPr>
            <a:picLocks noChangeAspect="1" noChangeArrowheads="1"/>
          </p:cNvPicPr>
          <p:nvPr/>
        </p:nvPicPr>
        <p:blipFill>
          <a:blip r:embed="rId3" cstate="print"/>
          <a:srcRect/>
          <a:stretch>
            <a:fillRect/>
          </a:stretch>
        </p:blipFill>
        <p:spPr bwMode="auto">
          <a:xfrm>
            <a:off x="7740352" y="14168"/>
            <a:ext cx="841363" cy="1479968"/>
          </a:xfrm>
          <a:prstGeom prst="rect">
            <a:avLst/>
          </a:prstGeom>
          <a:noFill/>
        </p:spPr>
      </p:pic>
      <p:sp>
        <p:nvSpPr>
          <p:cNvPr id="2" name="Τίτλος 1">
            <a:extLst>
              <a:ext uri="{FF2B5EF4-FFF2-40B4-BE49-F238E27FC236}">
                <a16:creationId xmlns:a16="http://schemas.microsoft.com/office/drawing/2014/main" xmlns="" id="{7587C383-F889-430E-881C-789767A9B37B}"/>
              </a:ext>
            </a:extLst>
          </p:cNvPr>
          <p:cNvSpPr>
            <a:spLocks noGrp="1"/>
          </p:cNvSpPr>
          <p:nvPr>
            <p:ph type="title"/>
          </p:nvPr>
        </p:nvSpPr>
        <p:spPr>
          <a:xfrm>
            <a:off x="0" y="1"/>
            <a:ext cx="7886700" cy="994172"/>
          </a:xfrm>
        </p:spPr>
        <p:txBody>
          <a:bodyPr lIns="68580" tIns="34290" rIns="68580" bIns="34290"/>
          <a:lstStyle/>
          <a:p>
            <a:r>
              <a:rPr lang="el-GR" b="1" dirty="0">
                <a:solidFill>
                  <a:schemeClr val="bg1"/>
                </a:solidFill>
                <a:latin typeface="+mn-lt"/>
                <a:cs typeface="Arial" panose="020B0604020202020204" pitchFamily="34" charset="0"/>
              </a:rPr>
              <a:t>Σκοπός</a:t>
            </a:r>
          </a:p>
        </p:txBody>
      </p:sp>
      <p:sp>
        <p:nvSpPr>
          <p:cNvPr id="6" name="Θέση περιεχομένου 2">
            <a:extLst>
              <a:ext uri="{FF2B5EF4-FFF2-40B4-BE49-F238E27FC236}">
                <a16:creationId xmlns:a16="http://schemas.microsoft.com/office/drawing/2014/main" xmlns="" id="{B1AF8D35-385E-454C-AAB3-441476BC78F3}"/>
              </a:ext>
            </a:extLst>
          </p:cNvPr>
          <p:cNvSpPr>
            <a:spLocks noGrp="1"/>
          </p:cNvSpPr>
          <p:nvPr>
            <p:ph idx="1"/>
          </p:nvPr>
        </p:nvSpPr>
        <p:spPr>
          <a:xfrm>
            <a:off x="314324" y="1101865"/>
            <a:ext cx="8290123" cy="4041635"/>
          </a:xfrm>
        </p:spPr>
        <p:txBody>
          <a:bodyPr lIns="68580" tIns="34290" rIns="68580" bIns="34290">
            <a:normAutofit fontScale="77500" lnSpcReduction="20000"/>
          </a:bodyPr>
          <a:lstStyle/>
          <a:p>
            <a:pPr algn="just">
              <a:lnSpc>
                <a:spcPct val="170000"/>
              </a:lnSpc>
              <a:buClr>
                <a:schemeClr val="accent1">
                  <a:lumMod val="50000"/>
                </a:schemeClr>
              </a:buClr>
              <a:buFont typeface="Wingdings" panose="05000000000000000000" pitchFamily="2" charset="2"/>
              <a:buChar char="ü"/>
            </a:pPr>
            <a:r>
              <a:rPr lang="el-GR" sz="2600" dirty="0" smtClean="0"/>
              <a:t>Αν μπορούν οι έφηβοι μαθητές να κατανοήσουν και να απολαύσουν τη λογοτεχνικότητα των κειμένων  σε </a:t>
            </a:r>
            <a:r>
              <a:rPr lang="en-US" sz="2600" dirty="0" smtClean="0"/>
              <a:t>e</a:t>
            </a:r>
            <a:r>
              <a:rPr lang="el-GR" sz="2600" dirty="0" smtClean="0"/>
              <a:t>-</a:t>
            </a:r>
            <a:r>
              <a:rPr lang="en-US" sz="2600" dirty="0" smtClean="0"/>
              <a:t>learning</a:t>
            </a:r>
            <a:r>
              <a:rPr lang="el-GR" sz="2600" dirty="0" smtClean="0"/>
              <a:t> περιβάλλοντα, ώστε να μπορέσουν και μόνοι τους να </a:t>
            </a:r>
            <a:r>
              <a:rPr lang="el-GR" sz="2600" dirty="0" err="1" smtClean="0"/>
              <a:t>αυτορρυθμιστούν</a:t>
            </a:r>
            <a:r>
              <a:rPr lang="el-GR" sz="2600" dirty="0" smtClean="0"/>
              <a:t> και να αναπτύξουν το αίσθημα της λογοτεχνικής πρόσληψης και αναγνωστικής ανταπόκρισης.</a:t>
            </a:r>
          </a:p>
          <a:p>
            <a:pPr algn="just">
              <a:lnSpc>
                <a:spcPct val="170000"/>
              </a:lnSpc>
              <a:buClr>
                <a:schemeClr val="accent1">
                  <a:lumMod val="50000"/>
                </a:schemeClr>
              </a:buClr>
              <a:buFont typeface="Wingdings" panose="05000000000000000000" pitchFamily="2" charset="2"/>
              <a:buChar char="ü"/>
            </a:pPr>
            <a:r>
              <a:rPr lang="el-GR" sz="2600" dirty="0" smtClean="0"/>
              <a:t> Επίσης, αν μπορούν να αναπτύξουν δεξιότητες ψηφιακού </a:t>
            </a:r>
            <a:r>
              <a:rPr lang="el-GR" sz="2600" dirty="0" err="1" smtClean="0"/>
              <a:t>γραμματισμού</a:t>
            </a:r>
            <a:r>
              <a:rPr lang="el-GR" sz="2600" dirty="0" smtClean="0"/>
              <a:t> μέσω του εν λόγω μαθήματος και να τις χρησιμοποιούν μόνοι τους και σε άλλα μαθήματα.</a:t>
            </a:r>
            <a:endParaRPr lang="el-GR" sz="2600" dirty="0" smtClean="0">
              <a:solidFill>
                <a:srgbClr val="FF0000"/>
              </a:solidFill>
            </a:endParaRPr>
          </a:p>
        </p:txBody>
      </p:sp>
      <p:sp>
        <p:nvSpPr>
          <p:cNvPr id="5" name="4 - Οριζόντιος πάπυρος"/>
          <p:cNvSpPr/>
          <p:nvPr/>
        </p:nvSpPr>
        <p:spPr>
          <a:xfrm>
            <a:off x="1259632" y="0"/>
            <a:ext cx="5760640" cy="120359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400" dirty="0" smtClean="0">
                <a:latin typeface="Times New Roman" pitchFamily="18" charset="0"/>
                <a:cs typeface="Times New Roman" pitchFamily="18" charset="0"/>
              </a:rPr>
              <a:t>Σκοπός  </a:t>
            </a:r>
            <a:r>
              <a:rPr lang="el-GR" sz="2800" dirty="0" smtClean="0">
                <a:latin typeface="Times New Roman" pitchFamily="18" charset="0"/>
                <a:cs typeface="Times New Roman" pitchFamily="18" charset="0"/>
              </a:rPr>
              <a:t>διπλωματικής εργασίας </a:t>
            </a:r>
            <a:endParaRPr lang="el-GR" sz="2800" dirty="0">
              <a:latin typeface="Times New Roman" pitchFamily="18" charset="0"/>
              <a:cs typeface="Times New Roman" pitchFamily="18" charset="0"/>
            </a:endParaRPr>
          </a:p>
        </p:txBody>
      </p:sp>
    </p:spTree>
    <p:extLst>
      <p:ext uri="{BB962C8B-B14F-4D97-AF65-F5344CB8AC3E}">
        <p14:creationId xmlns:p14="http://schemas.microsoft.com/office/powerpoint/2010/main" xmlns="" val="5947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lick\Desktop\Κα Αντωνία.png"/>
          <p:cNvPicPr>
            <a:picLocks noChangeAspect="1" noChangeArrowheads="1"/>
          </p:cNvPicPr>
          <p:nvPr/>
        </p:nvPicPr>
        <p:blipFill>
          <a:blip r:embed="rId2" cstate="print"/>
          <a:srcRect/>
          <a:stretch>
            <a:fillRect/>
          </a:stretch>
        </p:blipFill>
        <p:spPr bwMode="auto">
          <a:xfrm>
            <a:off x="7956376" y="0"/>
            <a:ext cx="841363" cy="1479968"/>
          </a:xfrm>
          <a:prstGeom prst="rect">
            <a:avLst/>
          </a:prstGeom>
          <a:noFill/>
        </p:spPr>
      </p:pic>
      <p:sp>
        <p:nvSpPr>
          <p:cNvPr id="6" name="5 - Οριζόντιος πάπυρος"/>
          <p:cNvSpPr/>
          <p:nvPr/>
        </p:nvSpPr>
        <p:spPr>
          <a:xfrm>
            <a:off x="755576" y="0"/>
            <a:ext cx="7272808" cy="105958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4000" dirty="0" smtClean="0">
              <a:latin typeface="Times New Roman" pitchFamily="18" charset="0"/>
              <a:cs typeface="Times New Roman" pitchFamily="18" charset="0"/>
            </a:endParaRPr>
          </a:p>
          <a:p>
            <a:pPr algn="ctr"/>
            <a:r>
              <a:rPr lang="el-GR" sz="3200" dirty="0" smtClean="0">
                <a:latin typeface="Times New Roman" pitchFamily="18" charset="0"/>
                <a:cs typeface="Times New Roman" pitchFamily="18" charset="0"/>
              </a:rPr>
              <a:t>Προτάσεις για περαιτέρω διερεύνηση </a:t>
            </a:r>
            <a:r>
              <a:rPr lang="el-GR" sz="3600" dirty="0" smtClean="0">
                <a:latin typeface="Times New Roman" pitchFamily="18" charset="0"/>
                <a:cs typeface="Times New Roman" pitchFamily="18" charset="0"/>
              </a:rPr>
              <a:t>2/2</a:t>
            </a:r>
          </a:p>
          <a:p>
            <a:pPr algn="ctr"/>
            <a:endParaRPr lang="el-GR" sz="4400" dirty="0">
              <a:latin typeface="Times New Roman" pitchFamily="18" charset="0"/>
              <a:cs typeface="Times New Roman" pitchFamily="18" charset="0"/>
            </a:endParaRPr>
          </a:p>
        </p:txBody>
      </p:sp>
      <p:sp>
        <p:nvSpPr>
          <p:cNvPr id="35841" name="Rectangle 1"/>
          <p:cNvSpPr>
            <a:spLocks noChangeArrowheads="1"/>
          </p:cNvSpPr>
          <p:nvPr/>
        </p:nvSpPr>
        <p:spPr bwMode="auto">
          <a:xfrm>
            <a:off x="179512" y="1124756"/>
            <a:ext cx="864096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pPr>
            <a:r>
              <a:rPr kumimoji="0" lang="el-GR" sz="2000" b="1" i="0" u="none" strike="noStrike" cap="none" normalizeH="0" baseline="0" dirty="0" smtClean="0">
                <a:ln>
                  <a:noFill/>
                </a:ln>
                <a:solidFill>
                  <a:schemeClr val="tx1"/>
                </a:solidFill>
                <a:effectLst/>
                <a:ea typeface="Times New Roman" pitchFamily="18" charset="0"/>
                <a:cs typeface="Arial" pitchFamily="34" charset="0"/>
              </a:rPr>
              <a:t>Εφαρμογή παρέμβασης και σε ένα άλλο μάθημα</a:t>
            </a:r>
            <a:r>
              <a:rPr kumimoji="0" lang="el-GR" sz="2000" b="0" i="0" u="none" strike="noStrike" cap="none" normalizeH="0" baseline="0" dirty="0" smtClean="0">
                <a:ln>
                  <a:noFill/>
                </a:ln>
                <a:solidFill>
                  <a:schemeClr val="tx1"/>
                </a:solidFill>
                <a:effectLst/>
                <a:ea typeface="Times New Roman" pitchFamily="18" charset="0"/>
                <a:cs typeface="Arial" pitchFamily="34" charset="0"/>
              </a:rPr>
              <a:t>, με περισσότερες και πιο συγκεκριμένες απαιτήσεις από  μαθητές Λυκείου. </a:t>
            </a:r>
          </a:p>
          <a:p>
            <a:pPr marL="0" marR="0" lvl="0" indent="0" algn="just" defTabSz="914400" rtl="0" eaLnBrk="0" fontAlgn="base" latinLnBrk="0" hangingPunct="0">
              <a:lnSpc>
                <a:spcPct val="100000"/>
              </a:lnSpc>
              <a:spcBef>
                <a:spcPct val="0"/>
              </a:spcBef>
              <a:spcAft>
                <a:spcPct val="0"/>
              </a:spcAft>
              <a:buClrTx/>
              <a:buSzTx/>
              <a:tabLst/>
            </a:pPr>
            <a:endParaRPr kumimoji="0" lang="el-GR" sz="2000" b="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pPr>
            <a:r>
              <a:rPr kumimoji="0" lang="el-GR" sz="2000" b="0" i="0" u="none" strike="noStrike" cap="none" normalizeH="0" baseline="0" dirty="0" smtClean="0">
                <a:ln>
                  <a:noFill/>
                </a:ln>
                <a:solidFill>
                  <a:schemeClr val="tx1"/>
                </a:solidFill>
                <a:effectLst/>
                <a:ea typeface="Times New Roman" pitchFamily="18" charset="0"/>
                <a:cs typeface="Times New Roman" pitchFamily="18" charset="0"/>
              </a:rPr>
              <a:t> Τέλος, </a:t>
            </a:r>
            <a:r>
              <a:rPr kumimoji="0" lang="el-GR" sz="2000" b="1" i="0" u="none" strike="noStrike" cap="none" normalizeH="0" baseline="0" dirty="0" smtClean="0">
                <a:ln>
                  <a:noFill/>
                </a:ln>
                <a:solidFill>
                  <a:schemeClr val="tx1"/>
                </a:solidFill>
                <a:effectLst/>
                <a:ea typeface="Times New Roman" pitchFamily="18" charset="0"/>
                <a:cs typeface="Times New Roman" pitchFamily="18" charset="0"/>
              </a:rPr>
              <a:t>η συμμετοχή  ενός άλλου  εκπαιδευτικού </a:t>
            </a:r>
            <a:r>
              <a:rPr kumimoji="0" lang="el-GR" sz="2000" b="0" i="0" u="none" strike="noStrike" cap="none" normalizeH="0" baseline="0" dirty="0" smtClean="0">
                <a:ln>
                  <a:noFill/>
                </a:ln>
                <a:solidFill>
                  <a:schemeClr val="tx1"/>
                </a:solidFill>
                <a:effectLst/>
                <a:ea typeface="Times New Roman" pitchFamily="18" charset="0"/>
                <a:cs typeface="Times New Roman" pitchFamily="18" charset="0"/>
              </a:rPr>
              <a:t>συναφούς ειδικότητας </a:t>
            </a:r>
            <a:r>
              <a:rPr kumimoji="0" lang="el-GR" sz="2000" b="1" i="0" u="none" strike="noStrike" cap="none" normalizeH="0" baseline="0" dirty="0" smtClean="0">
                <a:ln>
                  <a:noFill/>
                </a:ln>
                <a:solidFill>
                  <a:schemeClr val="tx1"/>
                </a:solidFill>
                <a:effectLst/>
                <a:ea typeface="Times New Roman" pitchFamily="18" charset="0"/>
                <a:cs typeface="Times New Roman" pitchFamily="18" charset="0"/>
              </a:rPr>
              <a:t>ή μιας ομάδας ελέγχου. </a:t>
            </a:r>
            <a:r>
              <a:rPr kumimoji="0" lang="el-GR" sz="2000" b="0" i="0" u="none" strike="noStrike" cap="none" normalizeH="0" baseline="0" dirty="0" smtClean="0">
                <a:ln>
                  <a:noFill/>
                </a:ln>
                <a:solidFill>
                  <a:schemeClr val="tx1"/>
                </a:solidFill>
                <a:effectLst/>
                <a:ea typeface="Times New Roman" pitchFamily="18" charset="0"/>
                <a:cs typeface="Times New Roman" pitchFamily="18" charset="0"/>
              </a:rPr>
              <a:t>Ακόμα </a:t>
            </a:r>
            <a:r>
              <a:rPr kumimoji="0" lang="el-GR" sz="2000" b="1" i="0" u="none" strike="noStrike" cap="none" normalizeH="0" baseline="0" dirty="0" smtClean="0">
                <a:ln>
                  <a:noFill/>
                </a:ln>
                <a:solidFill>
                  <a:schemeClr val="tx1"/>
                </a:solidFill>
                <a:effectLst/>
                <a:ea typeface="Times New Roman" pitchFamily="18" charset="0"/>
                <a:cs typeface="Times New Roman" pitchFamily="18" charset="0"/>
              </a:rPr>
              <a:t>και η  επαναχρησιμοποίηση του ΕΥ και ο διαμοιρασμός του και σε άλλους εκπαιδευτικούς</a:t>
            </a:r>
            <a:r>
              <a:rPr kumimoji="0" lang="el-GR" sz="2000" b="0" i="0" u="none" strike="noStrike" cap="none" normalizeH="0" baseline="0" dirty="0" smtClean="0">
                <a:ln>
                  <a:noFill/>
                </a:ln>
                <a:solidFill>
                  <a:schemeClr val="tx1"/>
                </a:solidFill>
                <a:effectLst/>
                <a:ea typeface="Times New Roman" pitchFamily="18" charset="0"/>
                <a:cs typeface="Times New Roman" pitchFamily="18" charset="0"/>
              </a:rPr>
              <a:t>, θα μπορούσαν να βελτιώσουν τη διαδικασία. </a:t>
            </a:r>
            <a:endParaRPr kumimoji="0" lang="el-GR" sz="2000" b="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sz="2000" b="0" i="0" u="none" strike="noStrike" cap="none" normalizeH="0" baseline="0" dirty="0" smtClean="0">
                <a:ln>
                  <a:noFill/>
                </a:ln>
                <a:solidFill>
                  <a:schemeClr val="tx1"/>
                </a:solidFill>
                <a:effectLst/>
                <a:ea typeface="Times New Roman" pitchFamily="18" charset="0"/>
                <a:cs typeface="Times New Roman"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pPr>
            <a:endParaRPr lang="el-GR" sz="2000" dirty="0" smtClean="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sz="2000" b="0" i="0" u="none" strike="noStrike" cap="none" normalizeH="0" baseline="0" dirty="0" smtClean="0">
                <a:ln>
                  <a:noFill/>
                </a:ln>
                <a:solidFill>
                  <a:srgbClr val="FF0000"/>
                </a:solidFill>
                <a:effectLst/>
                <a:ea typeface="Times New Roman" pitchFamily="18" charset="0"/>
                <a:cs typeface="Times New Roman" pitchFamily="18" charset="0"/>
              </a:rPr>
              <a:t>         Ως καινοτόμος, λοιπόν, εκπαιδευτική παρέμβαση μπορεί να εφαρμοστεί και από άλλες σχολικές μονάδες ή μεμονωμένους εκπαιδευτικούς και να ερευνηθεί περαιτέρω.</a:t>
            </a:r>
            <a:endParaRPr kumimoji="0" lang="el-GR" sz="2000" b="0" i="0" u="none" strike="noStrike" cap="none" normalizeH="0" baseline="0" dirty="0" smtClean="0">
              <a:ln>
                <a:noFill/>
              </a:ln>
              <a:solidFill>
                <a:srgbClr val="FF0000"/>
              </a:solidFill>
              <a:effectLst/>
              <a:cs typeface="Arial" pitchFamily="34" charset="0"/>
            </a:endParaRPr>
          </a:p>
        </p:txBody>
      </p:sp>
      <p:sp>
        <p:nvSpPr>
          <p:cNvPr id="7" name="6 - Δεξιό βέλος"/>
          <p:cNvSpPr/>
          <p:nvPr/>
        </p:nvSpPr>
        <p:spPr>
          <a:xfrm>
            <a:off x="395536" y="3651870"/>
            <a:ext cx="288032"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841">
                                            <p:txEl>
                                              <p:pRg st="0" end="0"/>
                                            </p:txEl>
                                          </p:spTgt>
                                        </p:tgtEl>
                                        <p:attrNameLst>
                                          <p:attrName>style.visibility</p:attrName>
                                        </p:attrNameLst>
                                      </p:cBhvr>
                                      <p:to>
                                        <p:strVal val="visible"/>
                                      </p:to>
                                    </p:set>
                                    <p:anim calcmode="lin" valueType="num">
                                      <p:cBhvr additive="base">
                                        <p:cTn id="7" dur="500" fill="hold"/>
                                        <p:tgtEl>
                                          <p:spTgt spid="3584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84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5841">
                                            <p:txEl>
                                              <p:pRg st="2" end="2"/>
                                            </p:txEl>
                                          </p:spTgt>
                                        </p:tgtEl>
                                        <p:attrNameLst>
                                          <p:attrName>style.visibility</p:attrName>
                                        </p:attrNameLst>
                                      </p:cBhvr>
                                      <p:to>
                                        <p:strVal val="visible"/>
                                      </p:to>
                                    </p:set>
                                    <p:anim calcmode="lin" valueType="num">
                                      <p:cBhvr additive="base">
                                        <p:cTn id="13" dur="500" fill="hold"/>
                                        <p:tgtEl>
                                          <p:spTgt spid="3584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841">
                                            <p:txEl>
                                              <p:pRg st="2" end="2"/>
                                            </p:txEl>
                                          </p:spTgt>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400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5841">
                                            <p:txEl>
                                              <p:pRg st="5" end="5"/>
                                            </p:txEl>
                                          </p:spTgt>
                                        </p:tgtEl>
                                        <p:attrNameLst>
                                          <p:attrName>style.visibility</p:attrName>
                                        </p:attrNameLst>
                                      </p:cBhvr>
                                      <p:to>
                                        <p:strVal val="visible"/>
                                      </p:to>
                                    </p:set>
                                    <p:anim calcmode="lin" valueType="num">
                                      <p:cBhvr additive="base">
                                        <p:cTn id="24" dur="500" fill="hold"/>
                                        <p:tgtEl>
                                          <p:spTgt spid="35841">
                                            <p:txEl>
                                              <p:pRg st="5" end="5"/>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584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κειμένου"/>
          <p:cNvSpPr>
            <a:spLocks noGrp="1"/>
          </p:cNvSpPr>
          <p:nvPr>
            <p:ph type="body" idx="2"/>
          </p:nvPr>
        </p:nvSpPr>
        <p:spPr/>
        <p:txBody>
          <a:bodyPr/>
          <a:lstStyle/>
          <a:p>
            <a:endParaRPr lang="el-GR" dirty="0"/>
          </a:p>
        </p:txBody>
      </p:sp>
      <p:pic>
        <p:nvPicPr>
          <p:cNvPr id="6" name="5 - Θέση περιεχομένου" descr="ΕΥΧΑΡΙΣΤΩ.gif"/>
          <p:cNvPicPr>
            <a:picLocks noGrp="1" noChangeAspect="1"/>
          </p:cNvPicPr>
          <p:nvPr>
            <p:ph sz="quarter" idx="1"/>
          </p:nvPr>
        </p:nvPicPr>
        <p:blipFill>
          <a:blip r:embed="rId2" cstate="print"/>
          <a:stretch>
            <a:fillRect/>
          </a:stretch>
        </p:blipFill>
        <p:spPr>
          <a:xfrm>
            <a:off x="107505" y="483519"/>
            <a:ext cx="5988028" cy="4407642"/>
          </a:xfrm>
        </p:spPr>
      </p:pic>
      <p:pic>
        <p:nvPicPr>
          <p:cNvPr id="5" name="Picture 2" descr="C:\Users\Click\Desktop\Κα Αντωνία.png"/>
          <p:cNvPicPr>
            <a:picLocks noChangeAspect="1" noChangeArrowheads="1"/>
          </p:cNvPicPr>
          <p:nvPr/>
        </p:nvPicPr>
        <p:blipFill>
          <a:blip r:embed="rId3" cstate="print"/>
          <a:srcRect/>
          <a:stretch>
            <a:fillRect/>
          </a:stretch>
        </p:blipFill>
        <p:spPr bwMode="auto">
          <a:xfrm>
            <a:off x="6516216" y="195486"/>
            <a:ext cx="1986163" cy="3888432"/>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Click\Desktop\Κα Αντωνία.png">
            <a:hlinkClick r:id="rId2" action="ppaction://hlinksldjump"/>
          </p:cNvPr>
          <p:cNvPicPr>
            <a:picLocks noChangeAspect="1" noChangeArrowheads="1"/>
          </p:cNvPicPr>
          <p:nvPr/>
        </p:nvPicPr>
        <p:blipFill>
          <a:blip r:embed="rId3" cstate="print"/>
          <a:srcRect/>
          <a:stretch>
            <a:fillRect/>
          </a:stretch>
        </p:blipFill>
        <p:spPr bwMode="auto">
          <a:xfrm>
            <a:off x="7686226" y="411510"/>
            <a:ext cx="1241749" cy="1656184"/>
          </a:xfrm>
          <a:prstGeom prst="rect">
            <a:avLst/>
          </a:prstGeom>
          <a:noFill/>
        </p:spPr>
      </p:pic>
      <p:sp>
        <p:nvSpPr>
          <p:cNvPr id="4" name="3 - Οριζόντιος πάπυρος"/>
          <p:cNvSpPr/>
          <p:nvPr/>
        </p:nvSpPr>
        <p:spPr>
          <a:xfrm>
            <a:off x="323528" y="0"/>
            <a:ext cx="7416824" cy="141962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600" dirty="0" smtClean="0">
                <a:latin typeface="Times New Roman" pitchFamily="18" charset="0"/>
                <a:cs typeface="Times New Roman" pitchFamily="18" charset="0"/>
              </a:rPr>
              <a:t>Μοντέλο τριών δεσμών</a:t>
            </a:r>
            <a:endParaRPr lang="el-GR" sz="3600" dirty="0">
              <a:latin typeface="Times New Roman" pitchFamily="18" charset="0"/>
              <a:cs typeface="Times New Roman" pitchFamily="18" charset="0"/>
            </a:endParaRPr>
          </a:p>
        </p:txBody>
      </p:sp>
      <p:graphicFrame>
        <p:nvGraphicFramePr>
          <p:cNvPr id="6" name="5 - Διάγραμμα"/>
          <p:cNvGraphicFramePr/>
          <p:nvPr/>
        </p:nvGraphicFramePr>
        <p:xfrm>
          <a:off x="467544" y="1347614"/>
          <a:ext cx="8064896" cy="37958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lick\Desktop\Κα Αντωνία.png">
            <a:hlinkClick r:id="rId2" action="ppaction://hlinksldjump"/>
          </p:cNvPr>
          <p:cNvPicPr>
            <a:picLocks noChangeAspect="1" noChangeArrowheads="1"/>
          </p:cNvPicPr>
          <p:nvPr/>
        </p:nvPicPr>
        <p:blipFill>
          <a:blip r:embed="rId3" cstate="print"/>
          <a:srcRect/>
          <a:stretch>
            <a:fillRect/>
          </a:stretch>
        </p:blipFill>
        <p:spPr bwMode="auto">
          <a:xfrm>
            <a:off x="7740352" y="14168"/>
            <a:ext cx="841363" cy="1479968"/>
          </a:xfrm>
          <a:prstGeom prst="rect">
            <a:avLst/>
          </a:prstGeom>
          <a:noFill/>
        </p:spPr>
      </p:pic>
      <p:sp>
        <p:nvSpPr>
          <p:cNvPr id="6" name="5 - Οριζόντιος πάπυρος"/>
          <p:cNvSpPr/>
          <p:nvPr/>
        </p:nvSpPr>
        <p:spPr>
          <a:xfrm>
            <a:off x="323528" y="0"/>
            <a:ext cx="7416824" cy="141962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600" dirty="0" smtClean="0">
                <a:latin typeface="Calibri" pitchFamily="34" charset="0"/>
                <a:cs typeface="Times New Roman" pitchFamily="18" charset="0"/>
              </a:rPr>
              <a:t>Αρχές σχεδιασμού </a:t>
            </a:r>
            <a:r>
              <a:rPr lang="el-GR" sz="3600" dirty="0" err="1" smtClean="0">
                <a:latin typeface="Calibri" pitchFamily="34" charset="0"/>
                <a:cs typeface="Times New Roman" pitchFamily="18" charset="0"/>
              </a:rPr>
              <a:t>πολυμεσικών</a:t>
            </a:r>
            <a:r>
              <a:rPr lang="el-GR" sz="3600" dirty="0" smtClean="0">
                <a:latin typeface="Calibri" pitchFamily="34" charset="0"/>
                <a:cs typeface="Times New Roman" pitchFamily="18" charset="0"/>
              </a:rPr>
              <a:t> περιβαλλόντων</a:t>
            </a:r>
            <a:endParaRPr lang="el-GR" sz="3600" dirty="0">
              <a:latin typeface="Calibri" pitchFamily="34" charset="0"/>
              <a:cs typeface="Times New Roman" pitchFamily="18" charset="0"/>
            </a:endParaRPr>
          </a:p>
        </p:txBody>
      </p:sp>
      <p:sp>
        <p:nvSpPr>
          <p:cNvPr id="4" name="3 - Ορθογώνιο"/>
          <p:cNvSpPr/>
          <p:nvPr/>
        </p:nvSpPr>
        <p:spPr>
          <a:xfrm>
            <a:off x="323528" y="1275606"/>
            <a:ext cx="8064896" cy="3939540"/>
          </a:xfrm>
          <a:prstGeom prst="rect">
            <a:avLst/>
          </a:prstGeom>
        </p:spPr>
        <p:txBody>
          <a:bodyPr wrap="square">
            <a:spAutoFit/>
          </a:bodyPr>
          <a:lstStyle/>
          <a:p>
            <a:pPr>
              <a:buClr>
                <a:schemeClr val="accent1">
                  <a:lumMod val="50000"/>
                </a:schemeClr>
              </a:buClr>
              <a:buFont typeface="Wingdings" panose="05000000000000000000" pitchFamily="2" charset="2"/>
              <a:buChar char="ü"/>
            </a:pPr>
            <a:r>
              <a:rPr lang="el-GR" sz="1800" b="1" dirty="0" smtClean="0"/>
              <a:t>Η </a:t>
            </a:r>
            <a:r>
              <a:rPr lang="el-GR" sz="1800" b="1" dirty="0" err="1" smtClean="0"/>
              <a:t>πολυμεσική</a:t>
            </a:r>
            <a:r>
              <a:rPr lang="el-GR" sz="1800" b="1" dirty="0" smtClean="0"/>
              <a:t> αρχή </a:t>
            </a:r>
            <a:r>
              <a:rPr lang="el-GR" sz="1800" dirty="0" smtClean="0"/>
              <a:t>(παρουσίαση των πληροφοριών με λέξεις και εικόνες). </a:t>
            </a:r>
          </a:p>
          <a:p>
            <a:pPr>
              <a:buClr>
                <a:schemeClr val="accent1">
                  <a:lumMod val="50000"/>
                </a:schemeClr>
              </a:buClr>
              <a:buFont typeface="Wingdings" panose="05000000000000000000" pitchFamily="2" charset="2"/>
              <a:buChar char="ü"/>
            </a:pPr>
            <a:r>
              <a:rPr lang="el-GR" sz="1800" b="1" dirty="0" smtClean="0"/>
              <a:t>Η αρχή της προσαρμοστικότητας </a:t>
            </a:r>
            <a:r>
              <a:rPr lang="el-GR" sz="1800" dirty="0" smtClean="0"/>
              <a:t>(συνδυασμός γραφικών και αφήγησης)</a:t>
            </a:r>
          </a:p>
          <a:p>
            <a:pPr>
              <a:buClr>
                <a:schemeClr val="accent1">
                  <a:lumMod val="50000"/>
                </a:schemeClr>
              </a:buClr>
              <a:buFont typeface="Wingdings" panose="05000000000000000000" pitchFamily="2" charset="2"/>
              <a:buChar char="ü"/>
            </a:pPr>
            <a:r>
              <a:rPr lang="el-GR" sz="1800" b="1" dirty="0" smtClean="0"/>
              <a:t>Η αρχή της συνοχής</a:t>
            </a:r>
            <a:r>
              <a:rPr lang="el-GR" sz="1800" dirty="0" smtClean="0"/>
              <a:t> (λιτή παρουσίαση των πληροφοριών).</a:t>
            </a:r>
          </a:p>
          <a:p>
            <a:pPr>
              <a:buClr>
                <a:schemeClr val="accent1">
                  <a:lumMod val="50000"/>
                </a:schemeClr>
              </a:buClr>
              <a:buFont typeface="Wingdings" panose="05000000000000000000" pitchFamily="2" charset="2"/>
              <a:buChar char="ü"/>
            </a:pPr>
            <a:r>
              <a:rPr lang="el-GR" sz="1800" b="1" dirty="0" smtClean="0"/>
              <a:t>Η αρχή του πλεονασμού</a:t>
            </a:r>
            <a:r>
              <a:rPr lang="el-GR" sz="1800" dirty="0" smtClean="0"/>
              <a:t> (οι πλεονάζουσες πληροφορίες επιβαρύνουν γνωστικά το μαθητή). </a:t>
            </a:r>
          </a:p>
          <a:p>
            <a:pPr>
              <a:buClr>
                <a:schemeClr val="accent1">
                  <a:lumMod val="50000"/>
                </a:schemeClr>
              </a:buClr>
              <a:buFont typeface="Wingdings" panose="05000000000000000000" pitchFamily="2" charset="2"/>
              <a:buChar char="ü"/>
            </a:pPr>
            <a:r>
              <a:rPr lang="el-GR" sz="1800" b="1" dirty="0" smtClean="0"/>
              <a:t>Η αρχή της σηματοδότησης</a:t>
            </a:r>
            <a:r>
              <a:rPr lang="el-GR" sz="1800" dirty="0" smtClean="0"/>
              <a:t> (Παροχή νύξεων με σκοπό την καλύτερη διαχείριση των πληροφοριών).</a:t>
            </a:r>
          </a:p>
          <a:p>
            <a:pPr>
              <a:buClr>
                <a:schemeClr val="accent1">
                  <a:lumMod val="50000"/>
                </a:schemeClr>
              </a:buClr>
              <a:buFont typeface="Wingdings" panose="05000000000000000000" pitchFamily="2" charset="2"/>
              <a:buChar char="ü"/>
            </a:pPr>
            <a:r>
              <a:rPr lang="el-GR" sz="1800" b="1" dirty="0" smtClean="0"/>
              <a:t>Η αρχή της κατάτμησης</a:t>
            </a:r>
            <a:r>
              <a:rPr lang="el-GR" sz="1800" dirty="0" smtClean="0"/>
              <a:t> (παρουσίαση δεδομένων με συντομία και περιεκτικότητα)</a:t>
            </a:r>
          </a:p>
          <a:p>
            <a:pPr>
              <a:buClr>
                <a:schemeClr val="accent1">
                  <a:lumMod val="50000"/>
                </a:schemeClr>
              </a:buClr>
              <a:buFont typeface="Wingdings" panose="05000000000000000000" pitchFamily="2" charset="2"/>
              <a:buChar char="ü"/>
            </a:pPr>
            <a:r>
              <a:rPr lang="el-GR" sz="1800" b="1" dirty="0" smtClean="0"/>
              <a:t>Η αρχή της συνάφειας </a:t>
            </a:r>
            <a:r>
              <a:rPr lang="el-GR" sz="1800" dirty="0" smtClean="0"/>
              <a:t>(παρουσίαση οπτικών και λεκτικών οδηγιών στον ίδιο χώρο και χρόνο)</a:t>
            </a:r>
          </a:p>
          <a:p>
            <a:pPr>
              <a:buClr>
                <a:schemeClr val="accent1">
                  <a:lumMod val="50000"/>
                </a:schemeClr>
              </a:buClr>
            </a:pPr>
            <a:r>
              <a:rPr lang="el-GR" sz="1600" dirty="0" smtClean="0"/>
              <a:t>			Αναστασιάδης, Σπαντιδάκης, Χατζηδάκη (</a:t>
            </a:r>
            <a:r>
              <a:rPr lang="el-GR" sz="1600" dirty="0" err="1" smtClean="0"/>
              <a:t>επιμ</a:t>
            </a:r>
            <a:r>
              <a:rPr lang="el-GR" sz="1600" dirty="0" smtClean="0"/>
              <a:t>.), 2014)</a:t>
            </a:r>
            <a:endParaRPr lang="el-GR"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TextBox"/>
          <p:cNvSpPr txBox="1"/>
          <p:nvPr/>
        </p:nvSpPr>
        <p:spPr>
          <a:xfrm>
            <a:off x="251520" y="1635646"/>
            <a:ext cx="7992888" cy="4154984"/>
          </a:xfrm>
          <a:prstGeom prst="rect">
            <a:avLst/>
          </a:prstGeom>
          <a:noFill/>
        </p:spPr>
        <p:txBody>
          <a:bodyPr wrap="square" rtlCol="0">
            <a:spAutoFit/>
          </a:bodyPr>
          <a:lstStyle/>
          <a:p>
            <a:pPr>
              <a:buFont typeface="Wingdings" pitchFamily="2" charset="2"/>
              <a:buChar char="ü"/>
            </a:pPr>
            <a:r>
              <a:rPr lang="el-GR" sz="2600" dirty="0" smtClean="0">
                <a:latin typeface="Times New Roman" pitchFamily="18" charset="0"/>
                <a:cs typeface="Times New Roman" pitchFamily="18" charset="0"/>
              </a:rPr>
              <a:t>Διδακτικοί στόχοι και μαθησιακά αποτελέσματα</a:t>
            </a:r>
          </a:p>
          <a:p>
            <a:pPr>
              <a:buFont typeface="Wingdings" pitchFamily="2" charset="2"/>
              <a:buChar char="ü"/>
            </a:pPr>
            <a:r>
              <a:rPr lang="el-GR" sz="2600" dirty="0" smtClean="0">
                <a:latin typeface="Times New Roman" pitchFamily="18" charset="0"/>
                <a:cs typeface="Times New Roman" pitchFamily="18" charset="0"/>
              </a:rPr>
              <a:t>Προφορικός λόγος</a:t>
            </a:r>
          </a:p>
          <a:p>
            <a:pPr>
              <a:buFont typeface="Wingdings" pitchFamily="2" charset="2"/>
              <a:buChar char="ü"/>
            </a:pPr>
            <a:r>
              <a:rPr lang="el-GR" sz="2600" dirty="0" err="1" smtClean="0">
                <a:latin typeface="Times New Roman" pitchFamily="18" charset="0"/>
                <a:cs typeface="Times New Roman" pitchFamily="18" charset="0"/>
              </a:rPr>
              <a:t>Ανακαλυπτική</a:t>
            </a:r>
            <a:r>
              <a:rPr lang="el-GR" sz="2600" dirty="0" smtClean="0">
                <a:latin typeface="Times New Roman" pitchFamily="18" charset="0"/>
                <a:cs typeface="Times New Roman" pitchFamily="18" charset="0"/>
              </a:rPr>
              <a:t> Μάθηση</a:t>
            </a:r>
          </a:p>
          <a:p>
            <a:pPr>
              <a:buFont typeface="Wingdings" pitchFamily="2" charset="2"/>
              <a:buChar char="ü"/>
            </a:pPr>
            <a:r>
              <a:rPr lang="el-GR" sz="2600" dirty="0" smtClean="0">
                <a:latin typeface="Times New Roman" pitchFamily="18" charset="0"/>
                <a:cs typeface="Times New Roman" pitchFamily="18" charset="0"/>
              </a:rPr>
              <a:t>Τι είμαι ικανός να κάνω με αυτά που έμαθα</a:t>
            </a:r>
          </a:p>
          <a:p>
            <a:pPr>
              <a:buFont typeface="Wingdings" pitchFamily="2" charset="2"/>
              <a:buChar char="ü"/>
            </a:pPr>
            <a:r>
              <a:rPr lang="el-GR" sz="2600" dirty="0" smtClean="0">
                <a:latin typeface="Times New Roman" pitchFamily="18" charset="0"/>
                <a:cs typeface="Times New Roman" pitchFamily="18" charset="0"/>
              </a:rPr>
              <a:t>Τα αυτονόητα</a:t>
            </a:r>
          </a:p>
          <a:p>
            <a:pPr>
              <a:buFont typeface="Wingdings" pitchFamily="2" charset="2"/>
              <a:buChar char="ü"/>
            </a:pPr>
            <a:r>
              <a:rPr lang="el-GR" sz="2600" dirty="0" smtClean="0">
                <a:latin typeface="Times New Roman" pitchFamily="18" charset="0"/>
                <a:cs typeface="Times New Roman" pitchFamily="18" charset="0"/>
              </a:rPr>
              <a:t>Γιατί αυτό και όχι το άλλο</a:t>
            </a:r>
          </a:p>
          <a:p>
            <a:pPr>
              <a:buFont typeface="Wingdings" pitchFamily="2" charset="2"/>
              <a:buChar char="ü"/>
            </a:pPr>
            <a:r>
              <a:rPr lang="el-GR" sz="2600" dirty="0" smtClean="0">
                <a:latin typeface="Times New Roman" pitchFamily="18" charset="0"/>
                <a:cs typeface="Times New Roman" pitchFamily="18" charset="0"/>
              </a:rPr>
              <a:t>Οι εικόνες στις έννοιες</a:t>
            </a:r>
          </a:p>
          <a:p>
            <a:r>
              <a:rPr lang="el-GR" sz="2600" dirty="0" smtClean="0">
                <a:latin typeface="Times New Roman" pitchFamily="18" charset="0"/>
                <a:cs typeface="Times New Roman" pitchFamily="18" charset="0"/>
              </a:rPr>
              <a:t> (</a:t>
            </a:r>
            <a:r>
              <a:rPr lang="el-GR" sz="2600" dirty="0" err="1" smtClean="0">
                <a:latin typeface="Times New Roman" pitchFamily="18" charset="0"/>
                <a:cs typeface="Times New Roman" pitchFamily="18" charset="0"/>
              </a:rPr>
              <a:t>Λιοναράκης</a:t>
            </a:r>
            <a:r>
              <a:rPr lang="el-GR" sz="2600" dirty="0" smtClean="0">
                <a:latin typeface="Times New Roman" pitchFamily="18" charset="0"/>
                <a:cs typeface="Times New Roman" pitchFamily="18" charset="0"/>
              </a:rPr>
              <a:t>, </a:t>
            </a:r>
            <a:r>
              <a:rPr lang="el-GR" sz="2600" dirty="0" err="1" smtClean="0">
                <a:latin typeface="Times New Roman" pitchFamily="18" charset="0"/>
                <a:cs typeface="Times New Roman" pitchFamily="18" charset="0"/>
              </a:rPr>
              <a:t>Σπανακά</a:t>
            </a:r>
            <a:r>
              <a:rPr lang="el-GR" sz="2600" dirty="0" smtClean="0">
                <a:latin typeface="Times New Roman" pitchFamily="18" charset="0"/>
                <a:cs typeface="Times New Roman" pitchFamily="18" charset="0"/>
              </a:rPr>
              <a:t>, 2017)</a:t>
            </a:r>
          </a:p>
          <a:p>
            <a:endParaRPr lang="el-GR" sz="2800" b="1" dirty="0" smtClean="0"/>
          </a:p>
          <a:p>
            <a:endParaRPr lang="el-GR" sz="2800" b="1" dirty="0"/>
          </a:p>
        </p:txBody>
      </p:sp>
      <p:sp>
        <p:nvSpPr>
          <p:cNvPr id="4" name="3 - Οριζόντιος πάπυρος"/>
          <p:cNvSpPr/>
          <p:nvPr/>
        </p:nvSpPr>
        <p:spPr>
          <a:xfrm>
            <a:off x="323528" y="0"/>
            <a:ext cx="7920880" cy="141962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600" b="1" dirty="0" smtClean="0">
                <a:latin typeface="Times New Roman" pitchFamily="18" charset="0"/>
                <a:cs typeface="Times New Roman" pitchFamily="18" charset="0"/>
              </a:rPr>
              <a:t>Βασικές αρχές δημιουργίας εκπαιδευτικού υλικού</a:t>
            </a:r>
          </a:p>
        </p:txBody>
      </p:sp>
      <p:pic>
        <p:nvPicPr>
          <p:cNvPr id="5" name="Picture 2" descr="C:\Users\Click\Desktop\Κα Αντωνία.png">
            <a:hlinkClick r:id="rId2" action="ppaction://hlinksldjump"/>
          </p:cNvPr>
          <p:cNvPicPr>
            <a:picLocks noChangeAspect="1" noChangeArrowheads="1"/>
          </p:cNvPicPr>
          <p:nvPr/>
        </p:nvPicPr>
        <p:blipFill>
          <a:blip r:embed="rId3" cstate="print"/>
          <a:srcRect/>
          <a:stretch>
            <a:fillRect/>
          </a:stretch>
        </p:blipFill>
        <p:spPr bwMode="auto">
          <a:xfrm>
            <a:off x="7236296" y="1491630"/>
            <a:ext cx="1365059" cy="2592288"/>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lick\Desktop\Κα Αντωνία.png"/>
          <p:cNvPicPr>
            <a:picLocks noChangeAspect="1" noChangeArrowheads="1"/>
          </p:cNvPicPr>
          <p:nvPr/>
        </p:nvPicPr>
        <p:blipFill>
          <a:blip r:embed="rId3" cstate="print"/>
          <a:srcRect/>
          <a:stretch>
            <a:fillRect/>
          </a:stretch>
        </p:blipFill>
        <p:spPr bwMode="auto">
          <a:xfrm>
            <a:off x="7740352" y="14168"/>
            <a:ext cx="841363" cy="1479968"/>
          </a:xfrm>
          <a:prstGeom prst="rect">
            <a:avLst/>
          </a:prstGeom>
          <a:noFill/>
        </p:spPr>
      </p:pic>
      <p:sp>
        <p:nvSpPr>
          <p:cNvPr id="6" name="5 - Οριζόντιος πάπυρος"/>
          <p:cNvSpPr/>
          <p:nvPr/>
        </p:nvSpPr>
        <p:spPr>
          <a:xfrm>
            <a:off x="1259632" y="0"/>
            <a:ext cx="5760640" cy="987574"/>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400" dirty="0" smtClean="0">
                <a:latin typeface="Times New Roman" pitchFamily="18" charset="0"/>
                <a:cs typeface="Times New Roman" pitchFamily="18" charset="0"/>
              </a:rPr>
              <a:t>Συνεισφορά    </a:t>
            </a:r>
            <a:endParaRPr lang="el-GR" sz="4400" dirty="0">
              <a:latin typeface="Times New Roman" pitchFamily="18" charset="0"/>
              <a:cs typeface="Times New Roman" pitchFamily="18" charset="0"/>
            </a:endParaRPr>
          </a:p>
        </p:txBody>
      </p:sp>
      <p:sp>
        <p:nvSpPr>
          <p:cNvPr id="4" name="3 - Ορθογώνιο"/>
          <p:cNvSpPr/>
          <p:nvPr/>
        </p:nvSpPr>
        <p:spPr>
          <a:xfrm>
            <a:off x="179512" y="843558"/>
            <a:ext cx="8568952" cy="4185761"/>
          </a:xfrm>
          <a:prstGeom prst="rect">
            <a:avLst/>
          </a:prstGeom>
        </p:spPr>
        <p:txBody>
          <a:bodyPr wrap="square">
            <a:spAutoFit/>
          </a:bodyPr>
          <a:lstStyle/>
          <a:p>
            <a:pPr lvl="0" algn="just" defTabSz="914400" eaLnBrk="0" fontAlgn="base" hangingPunct="0">
              <a:spcBef>
                <a:spcPct val="0"/>
              </a:spcBef>
              <a:spcAft>
                <a:spcPct val="0"/>
              </a:spcAft>
              <a:buFont typeface="Arial" pitchFamily="34" charset="0"/>
              <a:buChar char="•"/>
            </a:pPr>
            <a:r>
              <a:rPr lang="el-GR" dirty="0" smtClean="0">
                <a:ea typeface="Times New Roman" pitchFamily="18" charset="0"/>
                <a:cs typeface="Arial" pitchFamily="34" charset="0"/>
              </a:rPr>
              <a:t> </a:t>
            </a:r>
            <a:r>
              <a:rPr lang="el-GR" sz="1900" b="1" dirty="0" smtClean="0">
                <a:ea typeface="Times New Roman" pitchFamily="18" charset="0"/>
                <a:cs typeface="Arial" pitchFamily="34" charset="0"/>
              </a:rPr>
              <a:t>Εμπλουτισμός</a:t>
            </a:r>
            <a:r>
              <a:rPr lang="el-GR" sz="1900" dirty="0" smtClean="0">
                <a:ea typeface="Times New Roman" pitchFamily="18" charset="0"/>
                <a:cs typeface="Arial" pitchFamily="34" charset="0"/>
              </a:rPr>
              <a:t> της βιβλιογραφίας  του  πεδίου  της  ΕξΑΕ   με  περισσότερα  ερευνητικά  δεδομένα. </a:t>
            </a:r>
          </a:p>
          <a:p>
            <a:pPr lvl="0" algn="just" defTabSz="914400" eaLnBrk="0" fontAlgn="base" hangingPunct="0">
              <a:spcBef>
                <a:spcPct val="0"/>
              </a:spcBef>
              <a:spcAft>
                <a:spcPct val="0"/>
              </a:spcAft>
            </a:pPr>
            <a:endParaRPr lang="el-GR" sz="1900" dirty="0" smtClean="0">
              <a:ea typeface="Times New Roman" pitchFamily="18" charset="0"/>
              <a:cs typeface="Arial" pitchFamily="34" charset="0"/>
            </a:endParaRPr>
          </a:p>
          <a:p>
            <a:pPr lvl="0" algn="just" defTabSz="914400" eaLnBrk="0" fontAlgn="base" hangingPunct="0">
              <a:spcBef>
                <a:spcPct val="0"/>
              </a:spcBef>
              <a:spcAft>
                <a:spcPct val="0"/>
              </a:spcAft>
              <a:buFont typeface="Arial" pitchFamily="34" charset="0"/>
              <a:buChar char="•"/>
            </a:pPr>
            <a:r>
              <a:rPr lang="el-GR" sz="1900" b="1" dirty="0" smtClean="0">
                <a:ea typeface="Times New Roman" pitchFamily="18" charset="0"/>
                <a:cs typeface="Arial" pitchFamily="34" charset="0"/>
              </a:rPr>
              <a:t> Παραγωγή πρωτότυπου εκπαιδευτικού υλικού διδακτικής παρέμβασης</a:t>
            </a:r>
            <a:r>
              <a:rPr lang="el-GR" sz="1900" dirty="0" smtClean="0">
                <a:ea typeface="Times New Roman" pitchFamily="18" charset="0"/>
                <a:cs typeface="Arial" pitchFamily="34" charset="0"/>
              </a:rPr>
              <a:t>, με δυνατότητες επέκτασης και προσαρμογής.</a:t>
            </a:r>
          </a:p>
          <a:p>
            <a:pPr lvl="0" algn="just" defTabSz="914400" eaLnBrk="0" fontAlgn="base" hangingPunct="0">
              <a:spcBef>
                <a:spcPct val="0"/>
              </a:spcBef>
              <a:spcAft>
                <a:spcPct val="0"/>
              </a:spcAft>
            </a:pPr>
            <a:endParaRPr lang="el-GR" sz="1900" dirty="0" smtClean="0">
              <a:ea typeface="Times New Roman" pitchFamily="18" charset="0"/>
              <a:cs typeface="Arial" pitchFamily="34" charset="0"/>
            </a:endParaRPr>
          </a:p>
          <a:p>
            <a:pPr algn="just">
              <a:buFont typeface="Arial" pitchFamily="34" charset="0"/>
              <a:buChar char="•"/>
            </a:pPr>
            <a:r>
              <a:rPr lang="el-GR" sz="1900" dirty="0" smtClean="0"/>
              <a:t> </a:t>
            </a:r>
            <a:r>
              <a:rPr lang="el-GR" sz="1900" b="1" dirty="0" smtClean="0"/>
              <a:t>Ανάδειξη της </a:t>
            </a:r>
            <a:r>
              <a:rPr lang="el-GR" sz="1900" b="1" dirty="0" smtClean="0">
                <a:ea typeface="Times New Roman" pitchFamily="18" charset="0"/>
                <a:cs typeface="Times New Roman" pitchFamily="18" charset="0"/>
              </a:rPr>
              <a:t>αξιοποίησης  των ΝΤ </a:t>
            </a:r>
            <a:r>
              <a:rPr lang="el-GR" sz="1900" dirty="0" smtClean="0">
                <a:ea typeface="Times New Roman" pitchFamily="18" charset="0"/>
                <a:cs typeface="Times New Roman" pitchFamily="18" charset="0"/>
              </a:rPr>
              <a:t>στην εκπαίδευση και της προσαρμογής της εκπαιδευτικής διαδικασίας στα κελεύσματα των καιρών, που </a:t>
            </a:r>
            <a:r>
              <a:rPr lang="el-GR" sz="1900" b="1" dirty="0" smtClean="0">
                <a:ea typeface="Times New Roman" pitchFamily="18" charset="0"/>
                <a:cs typeface="Times New Roman" pitchFamily="18" charset="0"/>
              </a:rPr>
              <a:t>αποτελεί το όραμά  για ένα προοδευτικό σχολείο, όπου οι μαθητές θα είναι σε θέση να αντιμετωπίσουν τις απαιτήσεις και τις συνθήκες του μέλλοντος</a:t>
            </a:r>
            <a:r>
              <a:rPr lang="el-GR" sz="1900" dirty="0" smtClean="0">
                <a:ea typeface="Times New Roman" pitchFamily="18" charset="0"/>
                <a:cs typeface="Times New Roman" pitchFamily="18" charset="0"/>
              </a:rPr>
              <a:t> και να συμβάλλουν στη δημιουργία πολιτισμού.</a:t>
            </a:r>
          </a:p>
          <a:p>
            <a:pPr algn="just">
              <a:buFont typeface="Arial" pitchFamily="34" charset="0"/>
              <a:buChar char="•"/>
            </a:pPr>
            <a:endParaRPr lang="el-GR" sz="1900" dirty="0" smtClean="0">
              <a:cs typeface="Times New Roman" pitchFamily="18" charset="0"/>
            </a:endParaRPr>
          </a:p>
          <a:p>
            <a:pPr algn="just">
              <a:buFont typeface="Arial" pitchFamily="34" charset="0"/>
              <a:buChar char="•"/>
            </a:pPr>
            <a:r>
              <a:rPr lang="el-GR" sz="1900" b="1" dirty="0" smtClean="0">
                <a:cs typeface="Times New Roman" pitchFamily="18" charset="0"/>
              </a:rPr>
              <a:t>Ενίσχυση</a:t>
            </a:r>
            <a:r>
              <a:rPr lang="el-GR" sz="1900" dirty="0" smtClean="0">
                <a:cs typeface="Times New Roman" pitchFamily="18" charset="0"/>
              </a:rPr>
              <a:t> της παραδοσιακής διδασκαλίας με εναλλακτικές μεθόδους μάθησης.</a:t>
            </a:r>
            <a:endParaRPr lang="el-GR" sz="19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lick\Desktop\Κα Αντωνία.png"/>
          <p:cNvPicPr>
            <a:picLocks noChangeAspect="1" noChangeArrowheads="1"/>
          </p:cNvPicPr>
          <p:nvPr/>
        </p:nvPicPr>
        <p:blipFill>
          <a:blip r:embed="rId2" cstate="print"/>
          <a:srcRect/>
          <a:stretch>
            <a:fillRect/>
          </a:stretch>
        </p:blipFill>
        <p:spPr bwMode="auto">
          <a:xfrm>
            <a:off x="7740352" y="14168"/>
            <a:ext cx="841363" cy="1479968"/>
          </a:xfrm>
          <a:prstGeom prst="rect">
            <a:avLst/>
          </a:prstGeom>
          <a:noFill/>
        </p:spPr>
      </p:pic>
      <p:sp>
        <p:nvSpPr>
          <p:cNvPr id="6" name="5 - Οριζόντιος πάπυρος"/>
          <p:cNvSpPr/>
          <p:nvPr/>
        </p:nvSpPr>
        <p:spPr>
          <a:xfrm>
            <a:off x="1259632" y="0"/>
            <a:ext cx="5760640" cy="120359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400" dirty="0" smtClean="0">
                <a:latin typeface="Times New Roman" pitchFamily="18" charset="0"/>
                <a:cs typeface="Times New Roman" pitchFamily="18" charset="0"/>
              </a:rPr>
              <a:t>Ερευνητικά ερωτήματα</a:t>
            </a:r>
            <a:endParaRPr lang="el-GR" sz="4400" dirty="0">
              <a:latin typeface="Times New Roman" pitchFamily="18" charset="0"/>
              <a:cs typeface="Times New Roman" pitchFamily="18" charset="0"/>
            </a:endParaRPr>
          </a:p>
        </p:txBody>
      </p:sp>
      <p:sp>
        <p:nvSpPr>
          <p:cNvPr id="16385" name="Rectangle 1"/>
          <p:cNvSpPr>
            <a:spLocks noChangeArrowheads="1"/>
          </p:cNvSpPr>
          <p:nvPr/>
        </p:nvSpPr>
        <p:spPr bwMode="auto">
          <a:xfrm>
            <a:off x="251520" y="1084378"/>
            <a:ext cx="7920880" cy="34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tab pos="5581650" algn="r"/>
              </a:tabLst>
            </a:pPr>
            <a:r>
              <a:rPr kumimoji="0" lang="el-GR" sz="2000" b="0" i="0" u="none" strike="noStrike" cap="none" normalizeH="0" baseline="0" dirty="0" smtClean="0">
                <a:ln>
                  <a:noFill/>
                </a:ln>
                <a:solidFill>
                  <a:schemeClr val="tx1"/>
                </a:solidFill>
                <a:effectLst/>
                <a:latin typeface="+mj-lt"/>
                <a:ea typeface="Calibri" pitchFamily="34" charset="0"/>
                <a:cs typeface="Times New Roman" pitchFamily="18" charset="0"/>
              </a:rPr>
              <a:t>1. </a:t>
            </a:r>
            <a:r>
              <a:rPr lang="el-GR" sz="2000" dirty="0" smtClean="0">
                <a:latin typeface="+mj-lt"/>
                <a:ea typeface="Calibri" pitchFamily="34" charset="0"/>
                <a:cs typeface="Times New Roman" pitchFamily="18" charset="0"/>
              </a:rPr>
              <a:t>Δ</a:t>
            </a:r>
            <a:r>
              <a:rPr kumimoji="0" lang="el-GR" sz="2000" b="0" i="0" u="none" strike="noStrike" cap="none" normalizeH="0" baseline="0" dirty="0" smtClean="0">
                <a:ln>
                  <a:noFill/>
                </a:ln>
                <a:solidFill>
                  <a:schemeClr val="tx1"/>
                </a:solidFill>
                <a:effectLst/>
                <a:latin typeface="+mj-lt"/>
                <a:ea typeface="Calibri" pitchFamily="34" charset="0"/>
                <a:cs typeface="Times New Roman" pitchFamily="18" charset="0"/>
              </a:rPr>
              <a:t>ιαφοροποιήθηκαν οι απόψεις/στάσεις των μαθητών για το μάθημα της Νεοελληνικής Λογοτεχνίας μετά τη συμμετοχή τους στη διδακτική παρέμβαση μέσω της σχολικής συμπληρωματικής εξ αποστάσεως εκπαίδευσης; </a:t>
            </a:r>
            <a:endParaRPr kumimoji="0" lang="el-GR" sz="20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5581650" algn="r"/>
              </a:tabLst>
            </a:pPr>
            <a:endParaRPr kumimoji="0" lang="el-GR" sz="2000" b="0" i="0" u="none" strike="noStrike" cap="none" normalizeH="0" baseline="0" dirty="0" smtClean="0">
              <a:ln>
                <a:noFill/>
              </a:ln>
              <a:solidFill>
                <a:schemeClr val="tx1"/>
              </a:solidFill>
              <a:effectLst/>
              <a:latin typeface="+mj-lt"/>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5581650" algn="r"/>
              </a:tabLst>
            </a:pPr>
            <a:r>
              <a:rPr kumimoji="0" lang="el-GR" sz="2000" b="0" i="0" u="none" strike="noStrike" cap="none" normalizeH="0" baseline="0" dirty="0" smtClean="0">
                <a:ln>
                  <a:noFill/>
                </a:ln>
                <a:solidFill>
                  <a:schemeClr val="tx1"/>
                </a:solidFill>
                <a:effectLst/>
                <a:latin typeface="+mj-lt"/>
                <a:ea typeface="Times New Roman" pitchFamily="18" charset="0"/>
                <a:cs typeface="Times New Roman" pitchFamily="18" charset="0"/>
              </a:rPr>
              <a:t>2. Συνέβαλε η διδακτική παρέμβαση στην ανάπτυξη δεξιοτήτων ψηφιακού </a:t>
            </a:r>
            <a:r>
              <a:rPr kumimoji="0" lang="el-GR" sz="2000" b="0" i="0" u="none" strike="noStrike" cap="none" normalizeH="0" baseline="0" dirty="0" err="1" smtClean="0">
                <a:ln>
                  <a:noFill/>
                </a:ln>
                <a:solidFill>
                  <a:schemeClr val="tx1"/>
                </a:solidFill>
                <a:effectLst/>
                <a:latin typeface="+mj-lt"/>
                <a:ea typeface="Times New Roman" pitchFamily="18" charset="0"/>
                <a:cs typeface="Times New Roman" pitchFamily="18" charset="0"/>
              </a:rPr>
              <a:t>γραμματισμού</a:t>
            </a:r>
            <a:r>
              <a:rPr kumimoji="0" lang="el-GR" sz="2000" b="0" i="0" u="none" strike="noStrike" cap="none" normalizeH="0" baseline="0" dirty="0" smtClean="0">
                <a:ln>
                  <a:noFill/>
                </a:ln>
                <a:solidFill>
                  <a:schemeClr val="tx1"/>
                </a:solidFill>
                <a:effectLst/>
                <a:latin typeface="+mj-lt"/>
                <a:ea typeface="Times New Roman" pitchFamily="18" charset="0"/>
                <a:cs typeface="Times New Roman" pitchFamily="18" charset="0"/>
              </a:rPr>
              <a:t>, κι αν ναι, ποιων από αυτές;</a:t>
            </a:r>
            <a:endParaRPr kumimoji="0" lang="el-GR" sz="2000"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5581650" algn="r"/>
              </a:tabLst>
            </a:pPr>
            <a:endParaRPr kumimoji="0" lang="el-GR" sz="2000" b="0" i="0" u="none" strike="noStrike" cap="none" normalizeH="0" baseline="0" dirty="0" smtClean="0">
              <a:ln>
                <a:noFill/>
              </a:ln>
              <a:solidFill>
                <a:schemeClr val="tx1"/>
              </a:solidFill>
              <a:effectLst/>
              <a:latin typeface="+mj-lt"/>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5581650" algn="r"/>
              </a:tabLst>
            </a:pPr>
            <a:r>
              <a:rPr kumimoji="0" lang="el-GR" sz="2000" b="0" i="0" u="none" strike="noStrike" cap="none" normalizeH="0" baseline="0" dirty="0" smtClean="0">
                <a:ln>
                  <a:noFill/>
                </a:ln>
                <a:solidFill>
                  <a:schemeClr val="tx1"/>
                </a:solidFill>
                <a:effectLst/>
                <a:latin typeface="+mj-lt"/>
                <a:ea typeface="Times New Roman" pitchFamily="18" charset="0"/>
                <a:cs typeface="Times New Roman" pitchFamily="18" charset="0"/>
              </a:rPr>
              <a:t>3. Ποιες είναι οι απόψεις των μαθητών σχετικά με τη λειτουργικότητα και την αποτελεσματικότητα του εκπαιδευτικού υλικού στο  ηλεκτρονικό περιβάλλον μάθησης που δημιουργήθηκε; </a:t>
            </a:r>
            <a:endParaRPr kumimoji="0" lang="el-GR" sz="2000" b="0"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5">
                                            <p:txEl>
                                              <p:pRg st="0" end="0"/>
                                            </p:txEl>
                                          </p:spTgt>
                                        </p:tgtEl>
                                        <p:attrNameLst>
                                          <p:attrName>style.visibility</p:attrName>
                                        </p:attrNameLst>
                                      </p:cBhvr>
                                      <p:to>
                                        <p:strVal val="visible"/>
                                      </p:to>
                                    </p:set>
                                    <p:anim calcmode="lin" valueType="num">
                                      <p:cBhvr additive="base">
                                        <p:cTn id="7" dur="500" fill="hold"/>
                                        <p:tgtEl>
                                          <p:spTgt spid="1638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385">
                                            <p:txEl>
                                              <p:pRg st="2" end="2"/>
                                            </p:txEl>
                                          </p:spTgt>
                                        </p:tgtEl>
                                        <p:attrNameLst>
                                          <p:attrName>style.visibility</p:attrName>
                                        </p:attrNameLst>
                                      </p:cBhvr>
                                      <p:to>
                                        <p:strVal val="visible"/>
                                      </p:to>
                                    </p:set>
                                    <p:anim calcmode="lin" valueType="num">
                                      <p:cBhvr additive="base">
                                        <p:cTn id="13" dur="500" fill="hold"/>
                                        <p:tgtEl>
                                          <p:spTgt spid="1638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38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385">
                                            <p:txEl>
                                              <p:pRg st="4" end="4"/>
                                            </p:txEl>
                                          </p:spTgt>
                                        </p:tgtEl>
                                        <p:attrNameLst>
                                          <p:attrName>style.visibility</p:attrName>
                                        </p:attrNameLst>
                                      </p:cBhvr>
                                      <p:to>
                                        <p:strVal val="visible"/>
                                      </p:to>
                                    </p:set>
                                    <p:anim calcmode="lin" valueType="num">
                                      <p:cBhvr additive="base">
                                        <p:cTn id="19" dur="500" fill="hold"/>
                                        <p:tgtEl>
                                          <p:spTgt spid="1638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38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lick\Desktop\Κα Αντωνία.png"/>
          <p:cNvPicPr>
            <a:picLocks noChangeAspect="1" noChangeArrowheads="1"/>
          </p:cNvPicPr>
          <p:nvPr/>
        </p:nvPicPr>
        <p:blipFill>
          <a:blip r:embed="rId2" cstate="print"/>
          <a:srcRect/>
          <a:stretch>
            <a:fillRect/>
          </a:stretch>
        </p:blipFill>
        <p:spPr bwMode="auto">
          <a:xfrm>
            <a:off x="6876256" y="1635646"/>
            <a:ext cx="1633451" cy="3061638"/>
          </a:xfrm>
          <a:prstGeom prst="rect">
            <a:avLst/>
          </a:prstGeom>
          <a:noFill/>
        </p:spPr>
      </p:pic>
      <p:sp>
        <p:nvSpPr>
          <p:cNvPr id="6" name="5 - Οριζόντιος πάπυρος"/>
          <p:cNvSpPr/>
          <p:nvPr/>
        </p:nvSpPr>
        <p:spPr>
          <a:xfrm>
            <a:off x="1259632" y="0"/>
            <a:ext cx="5760640" cy="1203598"/>
          </a:xfrm>
          <a:prstGeom prst="horizontalScroll">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400" dirty="0" smtClean="0">
                <a:latin typeface="Times New Roman" pitchFamily="18" charset="0"/>
                <a:cs typeface="Times New Roman" pitchFamily="18" charset="0"/>
              </a:rPr>
              <a:t>Δομή παρουσίασης</a:t>
            </a:r>
            <a:endParaRPr lang="el-GR" sz="4400" dirty="0">
              <a:latin typeface="Times New Roman" pitchFamily="18" charset="0"/>
              <a:cs typeface="Times New Roman" pitchFamily="18" charset="0"/>
            </a:endParaRPr>
          </a:p>
        </p:txBody>
      </p:sp>
      <p:sp>
        <p:nvSpPr>
          <p:cNvPr id="4" name="3 - Ορθογώνιο"/>
          <p:cNvSpPr/>
          <p:nvPr/>
        </p:nvSpPr>
        <p:spPr>
          <a:xfrm>
            <a:off x="755576" y="1419622"/>
            <a:ext cx="6408712" cy="3108543"/>
          </a:xfrm>
          <a:prstGeom prst="rect">
            <a:avLst/>
          </a:prstGeom>
        </p:spPr>
        <p:txBody>
          <a:bodyPr wrap="square">
            <a:spAutoFit/>
          </a:bodyPr>
          <a:lstStyle/>
          <a:p>
            <a:pPr>
              <a:buClr>
                <a:schemeClr val="accent1">
                  <a:lumMod val="50000"/>
                </a:schemeClr>
              </a:buClr>
              <a:buFont typeface="Wingdings" panose="05000000000000000000" pitchFamily="2" charset="2"/>
              <a:buChar char="ü"/>
            </a:pPr>
            <a:r>
              <a:rPr lang="el-GR" sz="2800" dirty="0" smtClean="0">
                <a:cs typeface="Arial" panose="020B0604020202020204" pitchFamily="34" charset="0"/>
              </a:rPr>
              <a:t>Θεωρητικό πλαίσιο</a:t>
            </a:r>
          </a:p>
          <a:p>
            <a:pPr>
              <a:buClr>
                <a:schemeClr val="accent1">
                  <a:lumMod val="50000"/>
                </a:schemeClr>
              </a:buClr>
              <a:buFont typeface="Wingdings" panose="05000000000000000000" pitchFamily="2" charset="2"/>
              <a:buChar char="ü"/>
            </a:pPr>
            <a:r>
              <a:rPr lang="el-GR" sz="2800" dirty="0" smtClean="0">
                <a:cs typeface="Arial" panose="020B0604020202020204" pitchFamily="34" charset="0"/>
              </a:rPr>
              <a:t>Το εκπαιδευτικό Περιβάλλον</a:t>
            </a:r>
          </a:p>
          <a:p>
            <a:pPr>
              <a:buClr>
                <a:schemeClr val="accent1">
                  <a:lumMod val="50000"/>
                </a:schemeClr>
              </a:buClr>
              <a:buFont typeface="Wingdings" panose="05000000000000000000" pitchFamily="2" charset="2"/>
              <a:buChar char="ü"/>
            </a:pPr>
            <a:r>
              <a:rPr lang="el-GR" sz="2800" dirty="0" smtClean="0">
                <a:cs typeface="Arial" panose="020B0604020202020204" pitchFamily="34" charset="0"/>
              </a:rPr>
              <a:t>Μεθοδολογία της Έρευνας</a:t>
            </a:r>
          </a:p>
          <a:p>
            <a:pPr>
              <a:buClr>
                <a:schemeClr val="accent1">
                  <a:lumMod val="50000"/>
                </a:schemeClr>
              </a:buClr>
              <a:buFont typeface="Wingdings" panose="05000000000000000000" pitchFamily="2" charset="2"/>
              <a:buChar char="ü"/>
            </a:pPr>
            <a:r>
              <a:rPr lang="el-GR" sz="2800" dirty="0" smtClean="0">
                <a:cs typeface="Arial" panose="020B0604020202020204" pitchFamily="34" charset="0"/>
              </a:rPr>
              <a:t>Αποτελέσματα</a:t>
            </a:r>
          </a:p>
          <a:p>
            <a:pPr>
              <a:buClr>
                <a:schemeClr val="accent1">
                  <a:lumMod val="50000"/>
                </a:schemeClr>
              </a:buClr>
              <a:buFont typeface="Wingdings" panose="05000000000000000000" pitchFamily="2" charset="2"/>
              <a:buChar char="ü"/>
            </a:pPr>
            <a:r>
              <a:rPr lang="el-GR" sz="2800" dirty="0" smtClean="0">
                <a:cs typeface="Arial" panose="020B0604020202020204" pitchFamily="34" charset="0"/>
              </a:rPr>
              <a:t>Συμπεράσματα</a:t>
            </a:r>
          </a:p>
          <a:p>
            <a:pPr>
              <a:buClr>
                <a:schemeClr val="accent1">
                  <a:lumMod val="50000"/>
                </a:schemeClr>
              </a:buClr>
              <a:buFont typeface="Wingdings" panose="05000000000000000000" pitchFamily="2" charset="2"/>
              <a:buChar char="ü"/>
            </a:pPr>
            <a:r>
              <a:rPr lang="el-GR" sz="2800" dirty="0" smtClean="0">
                <a:cs typeface="Arial" panose="020B0604020202020204" pitchFamily="34" charset="0"/>
              </a:rPr>
              <a:t>Περιορισμοί</a:t>
            </a:r>
          </a:p>
          <a:p>
            <a:pPr>
              <a:buClr>
                <a:schemeClr val="accent1">
                  <a:lumMod val="50000"/>
                </a:schemeClr>
              </a:buClr>
              <a:buFont typeface="Wingdings" panose="05000000000000000000" pitchFamily="2" charset="2"/>
              <a:buChar char="ü"/>
            </a:pPr>
            <a:r>
              <a:rPr lang="el-GR" sz="2800" dirty="0" smtClean="0">
                <a:cs typeface="Arial" panose="020B0604020202020204" pitchFamily="34" charset="0"/>
              </a:rPr>
              <a:t>Προτάσεις για μελλοντική έρευνα</a:t>
            </a:r>
            <a:endParaRPr lang="el-GR" sz="2800" dirty="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 calcmode="lin" valueType="num">
                                      <p:cBhvr additive="base">
                                        <p:cTn id="2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 calcmode="lin" valueType="num">
                                      <p:cBhvr additive="base">
                                        <p:cTn id="3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lick\Desktop\Κα Αντωνία.png"/>
          <p:cNvPicPr>
            <a:picLocks noChangeAspect="1" noChangeArrowheads="1"/>
          </p:cNvPicPr>
          <p:nvPr/>
        </p:nvPicPr>
        <p:blipFill>
          <a:blip r:embed="rId2" cstate="print"/>
          <a:srcRect/>
          <a:stretch>
            <a:fillRect/>
          </a:stretch>
        </p:blipFill>
        <p:spPr bwMode="auto">
          <a:xfrm>
            <a:off x="7740352" y="14168"/>
            <a:ext cx="841363" cy="1479968"/>
          </a:xfrm>
          <a:prstGeom prst="rect">
            <a:avLst/>
          </a:prstGeom>
          <a:noFill/>
        </p:spPr>
      </p:pic>
      <p:sp>
        <p:nvSpPr>
          <p:cNvPr id="6" name="5 - Οριζόντιος πάπυρος"/>
          <p:cNvSpPr/>
          <p:nvPr/>
        </p:nvSpPr>
        <p:spPr>
          <a:xfrm>
            <a:off x="1259632" y="0"/>
            <a:ext cx="5760640" cy="120359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400" dirty="0" smtClean="0">
                <a:latin typeface="Times New Roman" pitchFamily="18" charset="0"/>
                <a:cs typeface="Times New Roman" pitchFamily="18" charset="0"/>
              </a:rPr>
              <a:t>Θεωρητικό πλαίσιο</a:t>
            </a:r>
            <a:endParaRPr lang="el-GR" sz="4400" dirty="0">
              <a:latin typeface="Times New Roman" pitchFamily="18" charset="0"/>
              <a:cs typeface="Times New Roman" pitchFamily="18" charset="0"/>
            </a:endParaRPr>
          </a:p>
        </p:txBody>
      </p:sp>
      <p:sp>
        <p:nvSpPr>
          <p:cNvPr id="4" name="3 - TextBox"/>
          <p:cNvSpPr txBox="1"/>
          <p:nvPr/>
        </p:nvSpPr>
        <p:spPr>
          <a:xfrm>
            <a:off x="395536" y="1419622"/>
            <a:ext cx="7848872" cy="2677656"/>
          </a:xfrm>
          <a:prstGeom prst="rect">
            <a:avLst/>
          </a:prstGeom>
          <a:noFill/>
        </p:spPr>
        <p:txBody>
          <a:bodyPr wrap="square" rtlCol="0">
            <a:spAutoFit/>
          </a:bodyPr>
          <a:lstStyle/>
          <a:p>
            <a:pPr>
              <a:buFont typeface="Wingdings" pitchFamily="2" charset="2"/>
              <a:buChar char="Ø"/>
            </a:pPr>
            <a:r>
              <a:rPr lang="el-GR" sz="2400" dirty="0" smtClean="0"/>
              <a:t> ΕξΑΕ και συμπληρωματική σχολική εκπαίδευση</a:t>
            </a:r>
          </a:p>
          <a:p>
            <a:pPr>
              <a:buFont typeface="Wingdings" pitchFamily="2" charset="2"/>
              <a:buChar char="Ø"/>
            </a:pPr>
            <a:endParaRPr lang="el-GR" sz="2400" dirty="0" smtClean="0"/>
          </a:p>
          <a:p>
            <a:pPr>
              <a:buFont typeface="Wingdings" pitchFamily="2" charset="2"/>
              <a:buChar char="Ø"/>
            </a:pPr>
            <a:r>
              <a:rPr lang="el-GR" sz="2400" dirty="0" smtClean="0"/>
              <a:t>ΕξΑΕ και εκπαιδευτικό υλικό</a:t>
            </a:r>
          </a:p>
          <a:p>
            <a:pPr>
              <a:buFont typeface="Wingdings" pitchFamily="2" charset="2"/>
              <a:buChar char="Ø"/>
            </a:pPr>
            <a:endParaRPr lang="el-GR" sz="2400" dirty="0" smtClean="0"/>
          </a:p>
          <a:p>
            <a:pPr>
              <a:buFont typeface="Wingdings" pitchFamily="2" charset="2"/>
              <a:buChar char="Ø"/>
            </a:pPr>
            <a:r>
              <a:rPr lang="el-GR" sz="2400" dirty="0" smtClean="0"/>
              <a:t>ΕξΑΕ και ΤΠΕ</a:t>
            </a:r>
          </a:p>
          <a:p>
            <a:pPr>
              <a:buFont typeface="Wingdings" pitchFamily="2" charset="2"/>
              <a:buChar char="Ø"/>
            </a:pPr>
            <a:endParaRPr lang="el-GR" sz="2400" dirty="0" smtClean="0"/>
          </a:p>
          <a:p>
            <a:pPr>
              <a:buFont typeface="Wingdings" pitchFamily="2" charset="2"/>
              <a:buChar char="Ø"/>
            </a:pPr>
            <a:r>
              <a:rPr lang="el-GR" sz="2400" dirty="0" smtClean="0"/>
              <a:t> Λογοτεχνία και Αναγνωστικές θεωρίες</a:t>
            </a:r>
            <a:endParaRPr lang="el-GR" sz="24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51520" y="166305"/>
            <a:ext cx="792088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sz="1800" b="1" i="1" u="none" strike="noStrike" cap="none" normalizeH="0" baseline="0" dirty="0" smtClean="0">
                <a:ln>
                  <a:noFill/>
                </a:ln>
                <a:solidFill>
                  <a:srgbClr val="FF0000"/>
                </a:solidFill>
                <a:effectLst/>
                <a:ea typeface="Times New Roman" pitchFamily="18" charset="0"/>
                <a:cs typeface="Times New Roman" pitchFamily="18" charset="0"/>
              </a:rPr>
              <a:t>Η ΕξΑΕ</a:t>
            </a:r>
            <a:r>
              <a:rPr kumimoji="0" lang="el-GR" sz="1800" b="1" i="1" u="none" strike="noStrike" cap="none" normalizeH="0" dirty="0" smtClean="0">
                <a:ln>
                  <a:noFill/>
                </a:ln>
                <a:solidFill>
                  <a:srgbClr val="FF0000"/>
                </a:solidFill>
                <a:effectLst/>
                <a:ea typeface="Times New Roman" pitchFamily="18" charset="0"/>
                <a:cs typeface="Times New Roman" pitchFamily="18" charset="0"/>
              </a:rPr>
              <a:t> είναι μια μέθοδος εκπαίδευσης.</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l-GR" sz="1800" b="1" i="1" u="none" strike="noStrike" cap="none" normalizeH="0" dirty="0" smtClean="0">
              <a:ln>
                <a:noFill/>
              </a:ln>
              <a:solidFill>
                <a:srgbClr val="FF0000"/>
              </a:solidFill>
              <a:effectLst/>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lang="el-GR" sz="1800" b="1" i="1" baseline="0" dirty="0" smtClean="0">
                <a:ea typeface="Times New Roman" pitchFamily="18" charset="0"/>
                <a:cs typeface="Times New Roman" pitchFamily="18" charset="0"/>
              </a:rPr>
              <a:t>«Ε</a:t>
            </a:r>
            <a:r>
              <a:rPr kumimoji="0" lang="el-GR" sz="1800" b="1" i="1" u="none" strike="noStrike" cap="none" normalizeH="0" baseline="0" dirty="0" smtClean="0">
                <a:ln>
                  <a:noFill/>
                </a:ln>
                <a:solidFill>
                  <a:schemeClr val="tx1"/>
                </a:solidFill>
                <a:effectLst/>
                <a:ea typeface="Times New Roman" pitchFamily="18" charset="0"/>
                <a:cs typeface="Times New Roman" pitchFamily="18" charset="0"/>
              </a:rPr>
              <a:t>κπαιδευτική διαδικασία,</a:t>
            </a:r>
            <a:r>
              <a:rPr kumimoji="0" lang="el-GR" sz="1800" b="1" i="1" u="none" strike="noStrike" cap="none" normalizeH="0" dirty="0" smtClean="0">
                <a:ln>
                  <a:noFill/>
                </a:ln>
                <a:solidFill>
                  <a:schemeClr val="tx1"/>
                </a:solidFill>
                <a:effectLst/>
                <a:ea typeface="Times New Roman" pitchFamily="18" charset="0"/>
                <a:cs typeface="Times New Roman" pitchFamily="18" charset="0"/>
              </a:rPr>
              <a:t> </a:t>
            </a:r>
            <a:r>
              <a:rPr kumimoji="0" lang="el-GR" sz="1800" b="1" i="1" u="none" strike="noStrike" cap="none" normalizeH="0" baseline="0" dirty="0" smtClean="0">
                <a:ln>
                  <a:noFill/>
                </a:ln>
                <a:solidFill>
                  <a:schemeClr val="tx1"/>
                </a:solidFill>
                <a:effectLst/>
                <a:ea typeface="Times New Roman" pitchFamily="18" charset="0"/>
                <a:cs typeface="Times New Roman" pitchFamily="18" charset="0"/>
              </a:rPr>
              <a:t>όπου ο διδασκόμενος βρίσκεται σε φυσική απόσταση από τον διδάσκοντα και τον εκπαιδευτικό φορέα</a:t>
            </a:r>
            <a:r>
              <a:rPr kumimoji="0" lang="el-GR" sz="1800" b="0" i="0" u="none" strike="noStrike" cap="none" normalizeH="0" baseline="0" dirty="0" smtClean="0">
                <a:ln>
                  <a:noFill/>
                </a:ln>
                <a:solidFill>
                  <a:schemeClr val="tx1"/>
                </a:solidFill>
                <a:effectLst/>
                <a:ea typeface="Times New Roman" pitchFamily="18" charset="0"/>
                <a:cs typeface="Times New Roman" pitchFamily="18" charset="0"/>
              </a:rPr>
              <a:t>»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smtClean="0">
                <a:ln>
                  <a:noFill/>
                </a:ln>
                <a:solidFill>
                  <a:schemeClr val="tx1"/>
                </a:solidFill>
                <a:effectLst/>
                <a:ea typeface="Times New Roman" pitchFamily="18" charset="0"/>
                <a:cs typeface="Times New Roman" pitchFamily="18" charset="0"/>
              </a:rPr>
              <a:t>και </a:t>
            </a:r>
            <a:r>
              <a:rPr kumimoji="0" lang="el-GR" sz="1800" b="0" i="0" u="sng" strike="noStrike" cap="none" normalizeH="0" baseline="0" dirty="0" smtClean="0">
                <a:ln>
                  <a:noFill/>
                </a:ln>
                <a:solidFill>
                  <a:schemeClr val="tx1"/>
                </a:solidFill>
                <a:effectLst/>
                <a:ea typeface="Times New Roman" pitchFamily="18" charset="0"/>
                <a:cs typeface="Times New Roman" pitchFamily="18" charset="0"/>
              </a:rPr>
              <a:t>ορίζεται παιδαγωγικά </a:t>
            </a:r>
            <a:r>
              <a:rPr kumimoji="0" lang="el-GR" sz="1800" b="0" i="0" u="none" strike="noStrike" cap="none" normalizeH="0" baseline="0" dirty="0" smtClean="0">
                <a:ln>
                  <a:noFill/>
                </a:ln>
                <a:solidFill>
                  <a:schemeClr val="tx1"/>
                </a:solidFill>
                <a:effectLst/>
                <a:ea typeface="Times New Roman" pitchFamily="18" charset="0"/>
                <a:cs typeface="Times New Roman" pitchFamily="18" charset="0"/>
              </a:rPr>
              <a:t>ως «</a:t>
            </a:r>
            <a:r>
              <a:rPr kumimoji="0" lang="el-GR" sz="1800" b="1" i="1" u="none" strike="noStrike" cap="none" normalizeH="0" baseline="0" dirty="0" smtClean="0">
                <a:ln>
                  <a:noFill/>
                </a:ln>
                <a:solidFill>
                  <a:schemeClr val="tx1"/>
                </a:solidFill>
                <a:effectLst/>
                <a:ea typeface="Times New Roman" pitchFamily="18" charset="0"/>
                <a:cs typeface="Times New Roman" pitchFamily="18" charset="0"/>
              </a:rPr>
              <a:t>η εκπαίδευση που διδάσκει και ενεργοποιεί το μαθητή πώς να μαθαίνει μόνος του και πώς να λειτουργεί αυτόνομα προς μία </a:t>
            </a:r>
            <a:r>
              <a:rPr kumimoji="0" lang="el-GR" sz="1800" b="1" i="1" u="none" strike="noStrike" cap="none" normalizeH="0" baseline="0" dirty="0" err="1" smtClean="0">
                <a:ln>
                  <a:noFill/>
                </a:ln>
                <a:solidFill>
                  <a:schemeClr val="tx1"/>
                </a:solidFill>
                <a:effectLst/>
                <a:ea typeface="Times New Roman" pitchFamily="18" charset="0"/>
                <a:cs typeface="Times New Roman" pitchFamily="18" charset="0"/>
              </a:rPr>
              <a:t>ευρετική</a:t>
            </a:r>
            <a:r>
              <a:rPr kumimoji="0" lang="el-GR" sz="1800" b="1" i="1" u="none" strike="noStrike" cap="none" normalizeH="0" baseline="0" dirty="0" smtClean="0">
                <a:ln>
                  <a:noFill/>
                </a:ln>
                <a:solidFill>
                  <a:schemeClr val="tx1"/>
                </a:solidFill>
                <a:effectLst/>
                <a:ea typeface="Times New Roman" pitchFamily="18" charset="0"/>
                <a:cs typeface="Times New Roman" pitchFamily="18" charset="0"/>
              </a:rPr>
              <a:t> πορεία </a:t>
            </a:r>
            <a:r>
              <a:rPr kumimoji="0" lang="el-GR" sz="1800" b="1" i="1" u="none" strike="noStrike" cap="none" normalizeH="0" baseline="0" dirty="0" err="1" smtClean="0">
                <a:ln>
                  <a:noFill/>
                </a:ln>
                <a:solidFill>
                  <a:schemeClr val="tx1"/>
                </a:solidFill>
                <a:effectLst/>
                <a:ea typeface="Times New Roman" pitchFamily="18" charset="0"/>
                <a:cs typeface="Times New Roman" pitchFamily="18" charset="0"/>
              </a:rPr>
              <a:t>αυτομάθησης</a:t>
            </a:r>
            <a:r>
              <a:rPr kumimoji="0" lang="el-GR" sz="1800" b="1" i="1" u="none" strike="noStrike" cap="none" normalizeH="0" baseline="0" dirty="0" smtClean="0">
                <a:ln>
                  <a:noFill/>
                </a:ln>
                <a:solidFill>
                  <a:schemeClr val="tx1"/>
                </a:solidFill>
                <a:effectLst/>
                <a:ea typeface="Times New Roman" pitchFamily="18" charset="0"/>
                <a:cs typeface="Times New Roman" pitchFamily="18" charset="0"/>
              </a:rPr>
              <a:t> και γνώσης</a:t>
            </a:r>
            <a:r>
              <a:rPr kumimoji="0" lang="el-GR" sz="1800" b="0" i="1" u="none" strike="noStrike" cap="none" normalizeH="0" baseline="0" dirty="0" smtClean="0">
                <a:ln>
                  <a:noFill/>
                </a:ln>
                <a:solidFill>
                  <a:schemeClr val="tx1"/>
                </a:solidFill>
                <a:effectLst/>
                <a:ea typeface="Times New Roman" pitchFamily="18" charset="0"/>
                <a:cs typeface="Times New Roman" pitchFamily="18" charset="0"/>
              </a:rPr>
              <a:t>». </a:t>
            </a:r>
            <a:r>
              <a:rPr kumimoji="0" lang="el-GR" sz="1800" b="0" u="none" strike="noStrike" cap="none" normalizeH="0" baseline="0" dirty="0" smtClean="0">
                <a:ln>
                  <a:noFill/>
                </a:ln>
                <a:solidFill>
                  <a:schemeClr val="tx1"/>
                </a:solidFill>
                <a:effectLst/>
                <a:ea typeface="Times New Roman" pitchFamily="18" charset="0"/>
                <a:cs typeface="Times New Roman" pitchFamily="18" charset="0"/>
              </a:rPr>
              <a:t>(Α. </a:t>
            </a:r>
            <a:r>
              <a:rPr kumimoji="0" lang="el-GR" sz="1800" b="0" u="none" strike="noStrike" cap="none" normalizeH="0" baseline="0" dirty="0" err="1" smtClean="0">
                <a:ln>
                  <a:noFill/>
                </a:ln>
                <a:solidFill>
                  <a:schemeClr val="tx1"/>
                </a:solidFill>
                <a:effectLst/>
                <a:ea typeface="Times New Roman" pitchFamily="18" charset="0"/>
                <a:cs typeface="Times New Roman" pitchFamily="18" charset="0"/>
              </a:rPr>
              <a:t>Λιοναράκης</a:t>
            </a:r>
            <a:r>
              <a:rPr kumimoji="0" lang="el-GR" sz="1800" b="0" u="none" strike="noStrike" cap="none" normalizeH="0" baseline="0" dirty="0" smtClean="0">
                <a:ln>
                  <a:noFill/>
                </a:ln>
                <a:solidFill>
                  <a:schemeClr val="tx1"/>
                </a:solidFill>
                <a:effectLst/>
                <a:ea typeface="Times New Roman" pitchFamily="18" charset="0"/>
                <a:cs typeface="Times New Roman" pitchFamily="18" charset="0"/>
              </a:rPr>
              <a:t>, 2001).</a:t>
            </a:r>
            <a:endParaRPr kumimoji="0" lang="el-GR" sz="1600" b="0" i="0" u="none" strike="noStrike" cap="none" normalizeH="0" baseline="0" dirty="0" smtClean="0">
              <a:ln>
                <a:noFill/>
              </a:ln>
              <a:solidFill>
                <a:schemeClr val="tx1"/>
              </a:solidFill>
              <a:effectLst/>
              <a:cs typeface="Arial" pitchFamily="34" charset="0"/>
            </a:endParaRPr>
          </a:p>
        </p:txBody>
      </p:sp>
      <p:pic>
        <p:nvPicPr>
          <p:cNvPr id="3" name="Picture 2" descr="C:\Users\Click\Desktop\Κα Αντωνία.png"/>
          <p:cNvPicPr>
            <a:picLocks noChangeAspect="1" noChangeArrowheads="1"/>
          </p:cNvPicPr>
          <p:nvPr/>
        </p:nvPicPr>
        <p:blipFill>
          <a:blip r:embed="rId2" cstate="print"/>
          <a:srcRect/>
          <a:stretch>
            <a:fillRect/>
          </a:stretch>
        </p:blipFill>
        <p:spPr bwMode="auto">
          <a:xfrm>
            <a:off x="8028384" y="3701469"/>
            <a:ext cx="769355" cy="1442031"/>
          </a:xfrm>
          <a:prstGeom prst="rect">
            <a:avLst/>
          </a:prstGeom>
          <a:noFill/>
        </p:spPr>
      </p:pic>
      <p:sp>
        <p:nvSpPr>
          <p:cNvPr id="4" name="3 - Ορθογώνιο"/>
          <p:cNvSpPr/>
          <p:nvPr/>
        </p:nvSpPr>
        <p:spPr>
          <a:xfrm>
            <a:off x="251520" y="3147814"/>
            <a:ext cx="8136904" cy="1477328"/>
          </a:xfrm>
          <a:prstGeom prst="rect">
            <a:avLst/>
          </a:prstGeom>
        </p:spPr>
        <p:txBody>
          <a:bodyPr wrap="square">
            <a:spAutoFit/>
          </a:bodyPr>
          <a:lstStyle/>
          <a:p>
            <a:r>
              <a:rPr lang="el-GR" sz="1800" dirty="0" smtClean="0"/>
              <a:t> Η σχολική ΕΞΑΕ χωρίζεται </a:t>
            </a:r>
            <a:r>
              <a:rPr lang="el-GR" sz="1800" b="1" dirty="0" smtClean="0"/>
              <a:t>σε τρεις κατηγορίες</a:t>
            </a:r>
            <a:r>
              <a:rPr lang="el-GR" sz="1800" dirty="0" smtClean="0"/>
              <a:t>: </a:t>
            </a:r>
          </a:p>
          <a:p>
            <a:r>
              <a:rPr lang="el-GR" sz="1800" dirty="0" smtClean="0"/>
              <a:t>1. Στην Αυτοδύναμη σχολική ΕΞΑΕ</a:t>
            </a:r>
          </a:p>
          <a:p>
            <a:r>
              <a:rPr lang="el-GR" sz="1800" dirty="0" smtClean="0"/>
              <a:t>2. </a:t>
            </a:r>
            <a:r>
              <a:rPr lang="el-GR" sz="1800" u="sng" dirty="0" smtClean="0"/>
              <a:t>Στη Συμπληρωματική σχολική ΕΞΑΕ</a:t>
            </a:r>
          </a:p>
          <a:p>
            <a:r>
              <a:rPr lang="el-GR" sz="1800" dirty="0" smtClean="0"/>
              <a:t>3. Στη Μεικτή/Πολυμορφική/Συνδυαστική εκπαίδευση</a:t>
            </a:r>
          </a:p>
          <a:p>
            <a:r>
              <a:rPr lang="el-GR" sz="1800" dirty="0" smtClean="0"/>
              <a:t>(</a:t>
            </a:r>
            <a:r>
              <a:rPr lang="el-GR" sz="1800" dirty="0" err="1" smtClean="0"/>
              <a:t>Μίμινου</a:t>
            </a:r>
            <a:r>
              <a:rPr lang="el-GR" sz="1800" dirty="0" smtClean="0"/>
              <a:t>  &amp; </a:t>
            </a:r>
            <a:r>
              <a:rPr lang="el-GR" sz="1800" dirty="0" err="1" smtClean="0"/>
              <a:t>Σπανακά</a:t>
            </a:r>
            <a:r>
              <a:rPr lang="el-GR" sz="1800" dirty="0" smtClean="0"/>
              <a:t>, 2013). </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5">
                                            <p:txEl>
                                              <p:pRg st="2" end="2"/>
                                            </p:txEl>
                                          </p:spTgt>
                                        </p:tgtEl>
                                        <p:attrNameLst>
                                          <p:attrName>style.visibility</p:attrName>
                                        </p:attrNameLst>
                                      </p:cBhvr>
                                      <p:to>
                                        <p:strVal val="visible"/>
                                      </p:to>
                                    </p:set>
                                    <p:anim calcmode="lin" valueType="num">
                                      <p:cBhvr additive="base">
                                        <p:cTn id="7" dur="500" fill="hold"/>
                                        <p:tgtEl>
                                          <p:spTgt spid="102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5">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5">
                                            <p:txEl>
                                              <p:pRg st="3" end="3"/>
                                            </p:txEl>
                                          </p:spTgt>
                                        </p:tgtEl>
                                        <p:attrNameLst>
                                          <p:attrName>style.visibility</p:attrName>
                                        </p:attrNameLst>
                                      </p:cBhvr>
                                      <p:to>
                                        <p:strVal val="visible"/>
                                      </p:to>
                                    </p:set>
                                    <p:anim calcmode="lin" valueType="num">
                                      <p:cBhvr additive="base">
                                        <p:cTn id="11" dur="500" fill="hold"/>
                                        <p:tgtEl>
                                          <p:spTgt spid="1025">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2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additive="base">
                                        <p:cTn id="1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 calcmode="lin" valueType="num">
                                      <p:cBhvr additive="base">
                                        <p:cTn id="2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additive="base">
                                        <p:cTn id="2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3" end="3"/>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 calcmode="lin" valueType="num">
                                      <p:cBhvr additive="base">
                                        <p:cTn id="3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noChangeArrowheads="1"/>
          </p:cNvSpPr>
          <p:nvPr/>
        </p:nvSpPr>
        <p:spPr bwMode="auto">
          <a:xfrm>
            <a:off x="251521" y="174565"/>
            <a:ext cx="7560839" cy="4278094"/>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sz="1800" b="1" i="0" u="none" strike="noStrike" cap="none" normalizeH="0" baseline="0" dirty="0" smtClean="0">
                <a:ln>
                  <a:noFill/>
                </a:ln>
                <a:solidFill>
                  <a:schemeClr val="tx1"/>
                </a:solidFill>
                <a:effectLst/>
                <a:ea typeface="Times New Roman" pitchFamily="18" charset="0"/>
                <a:cs typeface="Times New Roman" pitchFamily="18" charset="0"/>
              </a:rPr>
              <a:t>Βασικά χαρακτηριστικά ΕΥ</a:t>
            </a:r>
            <a:r>
              <a:rPr kumimoji="0" lang="el-GR" sz="1800" b="1" i="0" u="none" strike="noStrike" cap="none" normalizeH="0" dirty="0" smtClean="0">
                <a:ln>
                  <a:noFill/>
                </a:ln>
                <a:solidFill>
                  <a:schemeClr val="tx1"/>
                </a:solidFill>
                <a:effectLst/>
                <a:ea typeface="Times New Roman" pitchFamily="18" charset="0"/>
                <a:cs typeface="Times New Roman" pitchFamily="18" charset="0"/>
              </a:rPr>
              <a:t> στην ΕξΑΕ</a:t>
            </a:r>
          </a:p>
          <a:p>
            <a:pPr marL="0" marR="0" lvl="0" indent="0" algn="l" defTabSz="914400" rtl="0" eaLnBrk="0" fontAlgn="base" latinLnBrk="0" hangingPunct="0">
              <a:lnSpc>
                <a:spcPct val="100000"/>
              </a:lnSpc>
              <a:spcBef>
                <a:spcPct val="0"/>
              </a:spcBef>
              <a:spcAft>
                <a:spcPct val="0"/>
              </a:spcAft>
              <a:buClrTx/>
              <a:buSzTx/>
              <a:buFontTx/>
              <a:buNone/>
              <a:tabLst/>
            </a:pPr>
            <a:endParaRPr lang="el-GR" sz="1800" b="1" dirty="0" smtClean="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sz="1800" b="1" i="0" u="none" strike="noStrike" cap="none" normalizeH="0" dirty="0" smtClean="0">
              <a:ln>
                <a:noFill/>
              </a:ln>
              <a:solidFill>
                <a:schemeClr val="tx1"/>
              </a:solidFill>
              <a:effectLst/>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lang="el-GR" sz="1800" dirty="0" smtClean="0">
                <a:ea typeface="Times New Roman" pitchFamily="18" charset="0"/>
                <a:cs typeface="Times New Roman" pitchFamily="18" charset="0"/>
              </a:rPr>
              <a:t>  </a:t>
            </a:r>
            <a:r>
              <a:rPr lang="el-GR" sz="2000" dirty="0" smtClean="0">
                <a:ea typeface="Times New Roman" pitchFamily="18" charset="0"/>
                <a:cs typeface="Times New Roman" pitchFamily="18" charset="0"/>
              </a:rPr>
              <a:t>Α</a:t>
            </a:r>
            <a:r>
              <a:rPr kumimoji="0" lang="el-GR" sz="2000" b="0" i="0" u="none" strike="noStrike" cap="none" normalizeH="0" baseline="0" dirty="0" smtClean="0">
                <a:ln>
                  <a:noFill/>
                </a:ln>
                <a:solidFill>
                  <a:schemeClr val="tx1"/>
                </a:solidFill>
                <a:effectLst/>
                <a:ea typeface="Times New Roman" pitchFamily="18" charset="0"/>
                <a:cs typeface="Times New Roman" pitchFamily="18" charset="0"/>
              </a:rPr>
              <a:t>πλή και κατανοητή γλώσσα.</a:t>
            </a:r>
            <a:endParaRPr kumimoji="0" lang="el-GR" sz="20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2000" b="0" i="0" u="none" strike="noStrike" cap="none" normalizeH="0" baseline="0" dirty="0" smtClean="0">
                <a:ln>
                  <a:noFill/>
                </a:ln>
                <a:solidFill>
                  <a:schemeClr val="tx1"/>
                </a:solidFill>
                <a:effectLst/>
                <a:ea typeface="Times New Roman" pitchFamily="18" charset="0"/>
                <a:cs typeface="Times New Roman" pitchFamily="18" charset="0"/>
              </a:rPr>
              <a:t>• </a:t>
            </a:r>
            <a:r>
              <a:rPr lang="el-GR" sz="2000" dirty="0" smtClean="0">
                <a:ea typeface="Times New Roman" pitchFamily="18" charset="0"/>
                <a:cs typeface="Times New Roman" pitchFamily="18" charset="0"/>
              </a:rPr>
              <a:t>Ύ</a:t>
            </a:r>
            <a:r>
              <a:rPr kumimoji="0" lang="el-GR" sz="2000" b="0" i="0" u="none" strike="noStrike" cap="none" normalizeH="0" baseline="0" dirty="0" smtClean="0">
                <a:ln>
                  <a:noFill/>
                </a:ln>
                <a:solidFill>
                  <a:schemeClr val="tx1"/>
                </a:solidFill>
                <a:effectLst/>
                <a:ea typeface="Times New Roman" pitchFamily="18" charset="0"/>
                <a:cs typeface="Times New Roman" pitchFamily="18" charset="0"/>
              </a:rPr>
              <a:t>φος γραφής φιλικό και προσωπικό.</a:t>
            </a:r>
            <a:endParaRPr kumimoji="0" lang="el-GR" sz="20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2000" b="0" i="0" u="none" strike="noStrike" cap="none" normalizeH="0" baseline="0" dirty="0" smtClean="0">
                <a:ln>
                  <a:noFill/>
                </a:ln>
                <a:solidFill>
                  <a:schemeClr val="tx1"/>
                </a:solidFill>
                <a:effectLst/>
                <a:ea typeface="Times New Roman" pitchFamily="18" charset="0"/>
                <a:cs typeface="Times New Roman" pitchFamily="18" charset="0"/>
              </a:rPr>
              <a:t>• </a:t>
            </a:r>
            <a:r>
              <a:rPr lang="el-GR" sz="2000" dirty="0" smtClean="0">
                <a:ea typeface="Times New Roman" pitchFamily="18" charset="0"/>
                <a:cs typeface="Times New Roman" pitchFamily="18" charset="0"/>
              </a:rPr>
              <a:t>Σ</a:t>
            </a:r>
            <a:r>
              <a:rPr kumimoji="0" lang="el-GR" sz="2000" b="0" i="0" u="none" strike="noStrike" cap="none" normalizeH="0" baseline="0" dirty="0" smtClean="0">
                <a:ln>
                  <a:noFill/>
                </a:ln>
                <a:solidFill>
                  <a:schemeClr val="tx1"/>
                </a:solidFill>
                <a:effectLst/>
                <a:ea typeface="Times New Roman" pitchFamily="18" charset="0"/>
                <a:cs typeface="Times New Roman" pitchFamily="18" charset="0"/>
              </a:rPr>
              <a:t>υγκεκριμένη ποσότητα πληροφοριών.</a:t>
            </a:r>
            <a:endParaRPr kumimoji="0" lang="el-GR" sz="20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l-GR" sz="2000" b="0" i="0" u="none" strike="noStrike" cap="none" normalizeH="0" baseline="0" dirty="0" smtClean="0">
                <a:ln>
                  <a:noFill/>
                </a:ln>
                <a:solidFill>
                  <a:schemeClr val="tx1"/>
                </a:solidFill>
                <a:effectLst/>
                <a:ea typeface="Times New Roman" pitchFamily="18" charset="0"/>
                <a:cs typeface="Times New Roman" pitchFamily="18" charset="0"/>
              </a:rPr>
              <a:t>  Ενδεχόμενες δυσκολίες εκ των προτέρων.</a:t>
            </a:r>
            <a:endParaRPr kumimoji="0" lang="el-GR" sz="20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2000" b="0" i="0" u="none" strike="noStrike" cap="none" normalizeH="0" baseline="0" dirty="0" smtClean="0">
                <a:ln>
                  <a:noFill/>
                </a:ln>
                <a:solidFill>
                  <a:schemeClr val="tx1"/>
                </a:solidFill>
                <a:effectLst/>
                <a:ea typeface="Times New Roman" pitchFamily="18" charset="0"/>
                <a:cs typeface="Times New Roman" pitchFamily="18" charset="0"/>
              </a:rPr>
              <a:t>• Οι μαθησιακοί στόχοι σαφώς διατυπωμένοι.</a:t>
            </a:r>
            <a:endParaRPr kumimoji="0" lang="el-GR" sz="20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2000" b="0" i="0" u="none" strike="noStrike" cap="none" normalizeH="0" baseline="0" dirty="0" smtClean="0">
                <a:ln>
                  <a:noFill/>
                </a:ln>
                <a:solidFill>
                  <a:schemeClr val="tx1"/>
                </a:solidFill>
                <a:effectLst/>
                <a:ea typeface="Times New Roman" pitchFamily="18" charset="0"/>
                <a:cs typeface="Times New Roman" pitchFamily="18" charset="0"/>
              </a:rPr>
              <a:t>• </a:t>
            </a:r>
            <a:r>
              <a:rPr lang="el-GR" sz="2000" dirty="0" smtClean="0">
                <a:ea typeface="Times New Roman" pitchFamily="18" charset="0"/>
                <a:cs typeface="Times New Roman" pitchFamily="18" charset="0"/>
              </a:rPr>
              <a:t>Σ</a:t>
            </a:r>
            <a:r>
              <a:rPr kumimoji="0" lang="el-GR" sz="2000" b="0" i="0" u="none" strike="noStrike" cap="none" normalizeH="0" baseline="0" dirty="0" smtClean="0">
                <a:ln>
                  <a:noFill/>
                </a:ln>
                <a:solidFill>
                  <a:schemeClr val="tx1"/>
                </a:solidFill>
                <a:effectLst/>
                <a:ea typeface="Times New Roman" pitchFamily="18" charset="0"/>
                <a:cs typeface="Times New Roman" pitchFamily="18" charset="0"/>
              </a:rPr>
              <a:t>αφείς υποδείξεις, επεξηγήσεις και συμβουλές.</a:t>
            </a:r>
            <a:endParaRPr kumimoji="0" lang="el-GR" sz="20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2000" b="0" i="0" u="none" strike="noStrike" cap="none" normalizeH="0" baseline="0" dirty="0" smtClean="0">
                <a:ln>
                  <a:noFill/>
                </a:ln>
                <a:solidFill>
                  <a:schemeClr val="tx1"/>
                </a:solidFill>
                <a:effectLst/>
                <a:ea typeface="Calibri" pitchFamily="34" charset="0"/>
                <a:cs typeface="Times New Roman" pitchFamily="18" charset="0"/>
              </a:rPr>
              <a:t>• Κίνητρα. </a:t>
            </a:r>
            <a:endParaRPr kumimoji="0" lang="el-GR" sz="20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2000" b="0" i="0" u="none" strike="noStrike" cap="none" normalizeH="0" baseline="0" dirty="0" smtClean="0">
                <a:ln>
                  <a:noFill/>
                </a:ln>
                <a:solidFill>
                  <a:schemeClr val="tx1"/>
                </a:solidFill>
                <a:effectLst/>
                <a:ea typeface="Calibri" pitchFamily="34" charset="0"/>
                <a:cs typeface="Times New Roman" pitchFamily="18" charset="0"/>
              </a:rPr>
              <a:t>• Τα τυπογραφικά στοιχεία κατάλληλα σχεδιασμένα.</a:t>
            </a:r>
            <a:endParaRPr kumimoji="0" lang="el-GR" sz="2000" b="0" i="0" u="none" strike="noStrike" cap="none" normalizeH="0" baseline="0" dirty="0" smtClean="0">
              <a:ln>
                <a:noFill/>
              </a:ln>
              <a:solidFill>
                <a:schemeClr val="tx1"/>
              </a:solidFill>
              <a:effectLst/>
              <a:cs typeface="Arial" pitchFamily="34" charset="0"/>
            </a:endParaRPr>
          </a:p>
          <a:p>
            <a:pPr defTabSz="914400" eaLnBrk="0" fontAlgn="base" hangingPunct="0">
              <a:spcBef>
                <a:spcPct val="0"/>
              </a:spcBef>
              <a:spcAft>
                <a:spcPct val="0"/>
              </a:spcAft>
            </a:pPr>
            <a:r>
              <a:rPr kumimoji="0" lang="el-GR" sz="2000" b="0" i="0" u="none" strike="noStrike" cap="none" normalizeH="0" baseline="0" dirty="0" smtClean="0">
                <a:ln>
                  <a:noFill/>
                </a:ln>
                <a:solidFill>
                  <a:schemeClr val="tx1"/>
                </a:solidFill>
                <a:effectLst/>
                <a:ea typeface="Calibri" pitchFamily="34" charset="0"/>
                <a:cs typeface="Times New Roman" pitchFamily="18" charset="0"/>
              </a:rPr>
              <a:t>•Συμπληρωματικές ερωτήσεις, ασκήσεις προέκτασης και      εμβάθυνσης και  δραστηριότητες </a:t>
            </a:r>
            <a:r>
              <a:rPr kumimoji="0" lang="el-GR" sz="2000" b="0" i="0" u="none" strike="noStrike" cap="none" normalizeH="0" baseline="0" dirty="0" err="1" smtClean="0">
                <a:ln>
                  <a:noFill/>
                </a:ln>
                <a:solidFill>
                  <a:schemeClr val="tx1"/>
                </a:solidFill>
                <a:effectLst/>
                <a:ea typeface="Calibri" pitchFamily="34" charset="0"/>
                <a:cs typeface="Times New Roman" pitchFamily="18" charset="0"/>
              </a:rPr>
              <a:t>αυτοαξιολόγησης</a:t>
            </a:r>
            <a:r>
              <a:rPr kumimoji="0" lang="el-GR" sz="2000" b="0" i="0" u="none" strike="noStrike" cap="none" normalizeH="0" baseline="0" dirty="0" smtClean="0">
                <a:ln>
                  <a:noFill/>
                </a:ln>
                <a:solidFill>
                  <a:schemeClr val="tx1"/>
                </a:solidFill>
                <a:effectLst/>
                <a:ea typeface="Calibri" pitchFamily="34" charset="0"/>
                <a:cs typeface="Times New Roman" pitchFamily="18" charset="0"/>
              </a:rPr>
              <a:t>.</a:t>
            </a:r>
            <a:r>
              <a:rPr lang="el-GR" sz="2000" dirty="0" smtClean="0">
                <a:ea typeface="Calibri" pitchFamily="34" charset="0"/>
                <a:cs typeface="Times New Roman" pitchFamily="18" charset="0"/>
              </a:rPr>
              <a:t> </a:t>
            </a:r>
          </a:p>
          <a:p>
            <a:pPr defTabSz="914400" eaLnBrk="0" fontAlgn="base" hangingPunct="0">
              <a:spcBef>
                <a:spcPct val="0"/>
              </a:spcBef>
              <a:spcAft>
                <a:spcPct val="0"/>
              </a:spcAft>
            </a:pPr>
            <a:r>
              <a:rPr lang="el-GR" sz="1800" dirty="0" smtClean="0">
                <a:ea typeface="Calibri" pitchFamily="34" charset="0"/>
                <a:cs typeface="Times New Roman" pitchFamily="18" charset="0"/>
              </a:rPr>
              <a:t>(Holmberg,1995)</a:t>
            </a:r>
            <a:endParaRPr kumimoji="0" lang="el-GR"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Picture 2" descr="C:\Users\Click\Desktop\Κα Αντωνία.png"/>
          <p:cNvPicPr>
            <a:picLocks noChangeAspect="1" noChangeArrowheads="1"/>
          </p:cNvPicPr>
          <p:nvPr/>
        </p:nvPicPr>
        <p:blipFill>
          <a:blip r:embed="rId2" cstate="print"/>
          <a:srcRect/>
          <a:stretch>
            <a:fillRect/>
          </a:stretch>
        </p:blipFill>
        <p:spPr bwMode="auto">
          <a:xfrm>
            <a:off x="7668344" y="2643758"/>
            <a:ext cx="1187624" cy="2355726"/>
          </a:xfrm>
          <a:prstGeom prst="rect">
            <a:avLst/>
          </a:prstGeom>
          <a:noFill/>
        </p:spPr>
      </p:pic>
      <p:sp>
        <p:nvSpPr>
          <p:cNvPr id="5" name="4 - TextBox"/>
          <p:cNvSpPr txBox="1"/>
          <p:nvPr/>
        </p:nvSpPr>
        <p:spPr>
          <a:xfrm>
            <a:off x="395536" y="3219822"/>
            <a:ext cx="6480720" cy="369332"/>
          </a:xfrm>
          <a:prstGeom prst="rect">
            <a:avLst/>
          </a:prstGeom>
          <a:noFill/>
        </p:spPr>
        <p:txBody>
          <a:bodyPr wrap="square" rtlCol="0">
            <a:spAutoFit/>
          </a:bodyPr>
          <a:lstStyle/>
          <a:p>
            <a:pPr lvl="0" defTabSz="914400" eaLnBrk="0" fontAlgn="base" hangingPunct="0">
              <a:spcBef>
                <a:spcPct val="0"/>
              </a:spcBef>
              <a:spcAft>
                <a:spcPct val="0"/>
              </a:spcAft>
            </a:pPr>
            <a:r>
              <a:rPr lang="el-GR" sz="1800" dirty="0" smtClean="0">
                <a:ea typeface="Calibri" pitchFamily="34" charset="0"/>
                <a:cs typeface="Times New Roman" pitchFamily="18" charset="0"/>
              </a:rPr>
              <a:t>.</a:t>
            </a:r>
            <a:endParaRPr lang="el-GR" sz="1800" dirty="0" smtClean="0">
              <a:cs typeface="Arial" pitchFamily="34" charset="0"/>
            </a:endParaRPr>
          </a:p>
        </p:txBody>
      </p:sp>
      <p:sp>
        <p:nvSpPr>
          <p:cNvPr id="6" name="5 - TextBox"/>
          <p:cNvSpPr txBox="1"/>
          <p:nvPr/>
        </p:nvSpPr>
        <p:spPr>
          <a:xfrm>
            <a:off x="6804248" y="267495"/>
            <a:ext cx="1872208" cy="1015663"/>
          </a:xfrm>
          <a:prstGeom prst="rect">
            <a:avLst/>
          </a:prstGeom>
          <a:noFill/>
        </p:spPr>
        <p:txBody>
          <a:bodyPr wrap="square" rtlCol="0">
            <a:spAutoFit/>
          </a:bodyPr>
          <a:lstStyle/>
          <a:p>
            <a:r>
              <a:rPr lang="el-GR" sz="2000" dirty="0" smtClean="0">
                <a:solidFill>
                  <a:srgbClr val="FF0000"/>
                </a:solidFill>
              </a:rPr>
              <a:t>Το Εκπαιδευτικό υλικό</a:t>
            </a:r>
            <a:endParaRPr lang="el-GR" sz="2000" dirty="0">
              <a:solidFill>
                <a:srgbClr val="FF0000"/>
              </a:solidFill>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Προεξοχή">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Προεξοχή">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Προεξοχή">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2295</TotalTime>
  <Words>2737</Words>
  <Application>Microsoft Office PowerPoint</Application>
  <PresentationFormat>Προβολή στην οθόνη (16:9)</PresentationFormat>
  <Paragraphs>348</Paragraphs>
  <Slides>34</Slides>
  <Notes>2</Notes>
  <HiddenSlides>0</HiddenSlides>
  <MMClips>0</MMClips>
  <ScaleCrop>false</ScaleCrop>
  <HeadingPairs>
    <vt:vector size="4" baseType="variant">
      <vt:variant>
        <vt:lpstr>Θέμα</vt:lpstr>
      </vt:variant>
      <vt:variant>
        <vt:i4>1</vt:i4>
      </vt:variant>
      <vt:variant>
        <vt:lpstr>Τίτλοι διαφανειών</vt:lpstr>
      </vt:variant>
      <vt:variant>
        <vt:i4>34</vt:i4>
      </vt:variant>
    </vt:vector>
  </HeadingPairs>
  <TitlesOfParts>
    <vt:vector size="35" baseType="lpstr">
      <vt:lpstr>Προεξοχή</vt:lpstr>
      <vt:lpstr>                 ΣΧΕΔΙΑΣΜΟΣ, ΥΛΟΠΟΙΗΣΗ, ΑΠΟΤΙΜΗΣΗ ΜΙΑΣ ΟΛΟΚΛΗΡΩΜΕΝΗΣ  ΠΑΡΕΜΒΑΣΗΣ ΣΥΜΠΛΗΡΩΜΑΤΙΚΗΣ ΣΧΟΛΙΚΗΣ ΕΞ ΑΠΟΣΤΑΣΕΩΣ ΕΚΠΑΙΔΕΥΣΗΣ ΜΕ ΤΗ ΧΡΗΣΗ ΤΩΝ ΤΠΕ ΣΤΟ ΜΑΘΗΜΑ ΤΗΣ ΝΕΟΕΛΛΗΝΙΚΗΣ ΛΟΓΟΤΕΧΝΙΑΣ ΣΤΗ ΔΕΥΤΕΡΟΒΑΘΜΙΑ  ΕΚΠΑΙΔΕΥΣΗ  αντωνια Κυπριωτακη α.μ. 01059 </vt:lpstr>
      <vt:lpstr>Διαφάνεια 2</vt:lpstr>
      <vt:lpstr>Σκοπός</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lpstr>Διαφάνεια 13</vt:lpstr>
      <vt:lpstr>Διαφάνεια 14</vt:lpstr>
      <vt:lpstr>Διαφάνεια 15</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Διαφάνεια 29</vt:lpstr>
      <vt:lpstr>Διαφάνεια 30</vt:lpstr>
      <vt:lpstr>Διαφάνεια 31</vt:lpstr>
      <vt:lpstr>Διαφάνεια 32</vt:lpstr>
      <vt:lpstr>Διαφάνεια 33</vt:lpstr>
      <vt:lpstr>Διαφάνεια 34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Click</dc:creator>
  <cp:lastModifiedBy>Click</cp:lastModifiedBy>
  <cp:revision>179</cp:revision>
  <dcterms:created xsi:type="dcterms:W3CDTF">2019-06-29T22:09:02Z</dcterms:created>
  <dcterms:modified xsi:type="dcterms:W3CDTF">2019-11-07T18:43:00Z</dcterms:modified>
</cp:coreProperties>
</file>