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7"/>
  </p:notesMasterIdLst>
  <p:sldIdLst>
    <p:sldId id="256" r:id="rId2"/>
    <p:sldId id="257" r:id="rId3"/>
    <p:sldId id="258" r:id="rId4"/>
    <p:sldId id="259" r:id="rId5"/>
    <p:sldId id="28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Book Antiqua" pitchFamily="18" charset="0"/>
      <p:regular r:id="rId28"/>
      <p:bold r:id="rId29"/>
      <p:italic r:id="rId30"/>
      <p:boldItalic r:id="rId31"/>
    </p:embeddedFont>
    <p:embeddedFont>
      <p:font typeface="Source Sans Pro Light" charset="0"/>
      <p:regular r:id="rId32"/>
      <p:bold r:id="rId33"/>
      <p:italic r:id="rId34"/>
      <p:boldItalic r:id="rId35"/>
    </p:embeddedFont>
    <p:embeddedFont>
      <p:font typeface="Tahoma" pitchFamily="34" charset="0"/>
      <p:regular r:id="rId36"/>
      <p:bold r:id="rId37"/>
    </p:embeddedFont>
    <p:embeddedFont>
      <p:font typeface="Merriweather" charset="0"/>
      <p:regular r:id="rId38"/>
      <p:bold r:id="rId39"/>
      <p:italic r:id="rId40"/>
      <p:boldItalic r:id="rId41"/>
    </p:embeddedFont>
    <p:embeddedFont>
      <p:font typeface="Georgia" pitchFamily="18" charset="0"/>
      <p:regular r:id="rId42"/>
      <p:bold r:id="rId43"/>
      <p:italic r:id="rId44"/>
      <p:boldItalic r:id="rId45"/>
    </p:embeddedFont>
    <p:embeddedFont>
      <p:font typeface="Meiryo UI" pitchFamily="34" charset="-128"/>
      <p:regular r:id="rId46"/>
      <p:bold r:id="rId47"/>
      <p:italic r:id="rId48"/>
      <p:boldItalic r:id="rId49"/>
    </p:embeddedFont>
    <p:embeddedFont>
      <p:font typeface="Corbel" pitchFamily="34" charset="0"/>
      <p:regular r:id="rId50"/>
      <p:bold r:id="rId51"/>
      <p:italic r:id="rId52"/>
      <p:boldItalic r:id="rId53"/>
    </p:embeddedFont>
    <p:embeddedFont>
      <p:font typeface="Calibri" pitchFamily="34" charset="0"/>
      <p:regular r:id="rId54"/>
      <p:bold r:id="rId55"/>
      <p:italic r:id="rId56"/>
      <p:boldItalic r:id="rId57"/>
    </p:embeddedFont>
    <p:embeddedFont>
      <p:font typeface="Roboto Slab Light" charset="0"/>
      <p:regular r:id="rId58"/>
      <p:bold r:id="rId59"/>
    </p:embeddedFont>
    <p:embeddedFont>
      <p:font typeface="Zilla Slab SemiBold" charset="-95"/>
      <p:bold r:id="rId60"/>
    </p:embeddedFont>
    <p:embeddedFont>
      <p:font typeface="Fira Sans Extra Condensed Medium"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8C8"/>
    <a:srgbClr val="C5BFC8"/>
    <a:srgbClr val="FF8989"/>
    <a:srgbClr val="CFCFCF"/>
  </p:clrMru>
</p:presentationPr>
</file>

<file path=ppt/tableStyles.xml><?xml version="1.0" encoding="utf-8"?>
<a:tblStyleLst xmlns:a="http://schemas.openxmlformats.org/drawingml/2006/main" def="{7EE3152B-0E45-49E5-B2FA-2C8B7BBA8173}">
  <a:tblStyle styleId="{7EE3152B-0E45-49E5-B2FA-2C8B7BBA81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63256" autoAdjust="0"/>
  </p:normalViewPr>
  <p:slideViewPr>
    <p:cSldViewPr>
      <p:cViewPr>
        <p:scale>
          <a:sx n="110" d="100"/>
          <a:sy n="110" d="100"/>
        </p:scale>
        <p:origin x="-216" y="16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63" Type="http://schemas.openxmlformats.org/officeDocument/2006/relationships/font" Target="fonts/font3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font" Target="fonts/font3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font" Target="fonts/font30.fntdata"/><Relationship Id="rId61" Type="http://schemas.openxmlformats.org/officeDocument/2006/relationships/font" Target="fonts/font3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font" Target="fonts/font3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64" Type="http://schemas.openxmlformats.org/officeDocument/2006/relationships/font" Target="fonts/font37.fnt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font" Target="fonts/font3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62" Type="http://schemas.openxmlformats.org/officeDocument/2006/relationships/font" Target="fonts/font3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e7f3a9b78_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e7f3a9b78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400">
              <a:latin typeface="Merriweather"/>
              <a:ea typeface="Merriweather"/>
              <a:cs typeface="Merriweather"/>
              <a:sym typeface="Merriweathe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7c365f9a0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57c365f9a0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e7f3a9b78_5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e7f3a9b78_5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Book Antiqua"/>
              <a:ea typeface="Book Antiqua"/>
              <a:cs typeface="Book Antiqua"/>
              <a:sym typeface="Book Antiqu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21f99a0eb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21f99a0e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65ad6eea4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65ad6eea4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21f99a0eb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621f99a0eb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21f99a0eb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621f99a0eb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177800" lvl="0" indent="0" algn="just" rtl="0">
              <a:lnSpc>
                <a:spcPct val="115000"/>
              </a:lnSpc>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621f99a0eb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621f99a0e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21f99a0eb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621f99a0eb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Book Antiqua"/>
              <a:ea typeface="Book Antiqua"/>
              <a:cs typeface="Book Antiqua"/>
              <a:sym typeface="Book Antiqu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31bb1bba3_2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631bb1bba3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62176e90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62176e90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a:latin typeface="Book Antiqua"/>
              <a:ea typeface="Book Antiqua"/>
              <a:cs typeface="Book Antiqua"/>
              <a:sym typeface="Book Antiqu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f0e004163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f0e00416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62176e906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62176e906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600">
              <a:solidFill>
                <a:schemeClr val="accent2"/>
              </a:solidFill>
              <a:highlight>
                <a:schemeClr val="lt1"/>
              </a:highlight>
              <a:latin typeface="Merriweather"/>
              <a:ea typeface="Merriweather"/>
              <a:cs typeface="Merriweather"/>
              <a:sym typeface="Merriweather"/>
            </a:endParaRPr>
          </a:p>
          <a:p>
            <a:pPr marL="0" lvl="0" indent="0" algn="ctr" rtl="0">
              <a:lnSpc>
                <a:spcPct val="115000"/>
              </a:lnSpc>
              <a:spcBef>
                <a:spcPts val="0"/>
              </a:spcBef>
              <a:spcAft>
                <a:spcPts val="0"/>
              </a:spcAft>
              <a:buNone/>
            </a:pPr>
            <a:endParaRPr sz="2000" b="1">
              <a:latin typeface="Merriweather"/>
              <a:ea typeface="Merriweather"/>
              <a:cs typeface="Merriweather"/>
              <a:sym typeface="Merriweather"/>
            </a:endParaRPr>
          </a:p>
          <a:p>
            <a:pPr marL="0" lvl="0" indent="0" algn="l" rtl="0">
              <a:spcBef>
                <a:spcPts val="0"/>
              </a:spcBef>
              <a:spcAft>
                <a:spcPts val="0"/>
              </a:spcAft>
              <a:buNone/>
            </a:pPr>
            <a:r>
              <a:rPr lang="es" sz="1400" dirty="0"/>
              <a:t> </a:t>
            </a:r>
            <a:endParaRPr sz="1400"/>
          </a:p>
          <a:p>
            <a:pPr marL="0" lvl="0" indent="0" algn="l" rtl="0">
              <a:spcBef>
                <a:spcPts val="0"/>
              </a:spcBef>
              <a:spcAft>
                <a:spcPts val="0"/>
              </a:spcAft>
              <a:buNone/>
            </a:pP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62176e90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62176e90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e7f3a9b78_5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e7f3a9b78_5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517abcd53c_4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517abcd53c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62198ec89c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62198ec89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f0e004163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f0e00416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2d94e18fa_2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2d94e18fa_2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62198ec89c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62198ec89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080bf8a2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080bf8a2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59558d80a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59558d80a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2f7c4ed04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2f7c4ed0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31bb1bba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31bb1bba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
  <p:cSld name="TITLE_2">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598249" y="4165475"/>
            <a:ext cx="36456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sz="1800">
                <a:solidFill>
                  <a:schemeClr val="dk2"/>
                </a:solidFill>
                <a:latin typeface="Roboto Slab Light"/>
                <a:ea typeface="Roboto Slab Light"/>
                <a:cs typeface="Roboto Slab Light"/>
                <a:sym typeface="Roboto Slab Light"/>
              </a:defRPr>
            </a:lvl2pPr>
            <a:lvl3pPr lvl="2" rtl="0">
              <a:lnSpc>
                <a:spcPct val="100000"/>
              </a:lnSpc>
              <a:spcBef>
                <a:spcPts val="1600"/>
              </a:spcBef>
              <a:spcAft>
                <a:spcPts val="0"/>
              </a:spcAft>
              <a:buNone/>
              <a:defRPr sz="1800">
                <a:solidFill>
                  <a:schemeClr val="dk2"/>
                </a:solidFill>
                <a:latin typeface="Roboto Slab Light"/>
                <a:ea typeface="Roboto Slab Light"/>
                <a:cs typeface="Roboto Slab Light"/>
                <a:sym typeface="Roboto Slab Light"/>
              </a:defRPr>
            </a:lvl3pPr>
            <a:lvl4pPr lvl="3" rtl="0">
              <a:lnSpc>
                <a:spcPct val="100000"/>
              </a:lnSpc>
              <a:spcBef>
                <a:spcPts val="1600"/>
              </a:spcBef>
              <a:spcAft>
                <a:spcPts val="0"/>
              </a:spcAft>
              <a:buNone/>
              <a:defRPr sz="1800">
                <a:solidFill>
                  <a:schemeClr val="dk2"/>
                </a:solidFill>
                <a:latin typeface="Roboto Slab Light"/>
                <a:ea typeface="Roboto Slab Light"/>
                <a:cs typeface="Roboto Slab Light"/>
                <a:sym typeface="Roboto Slab Light"/>
              </a:defRPr>
            </a:lvl4pPr>
            <a:lvl5pPr lvl="4" rtl="0">
              <a:lnSpc>
                <a:spcPct val="100000"/>
              </a:lnSpc>
              <a:spcBef>
                <a:spcPts val="1600"/>
              </a:spcBef>
              <a:spcAft>
                <a:spcPts val="0"/>
              </a:spcAft>
              <a:buNone/>
              <a:defRPr sz="1800">
                <a:solidFill>
                  <a:schemeClr val="dk2"/>
                </a:solidFill>
                <a:latin typeface="Roboto Slab Light"/>
                <a:ea typeface="Roboto Slab Light"/>
                <a:cs typeface="Roboto Slab Light"/>
                <a:sym typeface="Roboto Slab Light"/>
              </a:defRPr>
            </a:lvl5pPr>
            <a:lvl6pPr lvl="5" rtl="0">
              <a:lnSpc>
                <a:spcPct val="100000"/>
              </a:lnSpc>
              <a:spcBef>
                <a:spcPts val="1600"/>
              </a:spcBef>
              <a:spcAft>
                <a:spcPts val="0"/>
              </a:spcAft>
              <a:buNone/>
              <a:defRPr sz="1800">
                <a:solidFill>
                  <a:schemeClr val="dk2"/>
                </a:solidFill>
                <a:latin typeface="Roboto Slab Light"/>
                <a:ea typeface="Roboto Slab Light"/>
                <a:cs typeface="Roboto Slab Light"/>
                <a:sym typeface="Roboto Slab Light"/>
              </a:defRPr>
            </a:lvl6pPr>
            <a:lvl7pPr lvl="6" rtl="0">
              <a:lnSpc>
                <a:spcPct val="100000"/>
              </a:lnSpc>
              <a:spcBef>
                <a:spcPts val="1600"/>
              </a:spcBef>
              <a:spcAft>
                <a:spcPts val="0"/>
              </a:spcAft>
              <a:buNone/>
              <a:defRPr sz="1800">
                <a:solidFill>
                  <a:schemeClr val="dk2"/>
                </a:solidFill>
                <a:latin typeface="Roboto Slab Light"/>
                <a:ea typeface="Roboto Slab Light"/>
                <a:cs typeface="Roboto Slab Light"/>
                <a:sym typeface="Roboto Slab Light"/>
              </a:defRPr>
            </a:lvl7pPr>
            <a:lvl8pPr lvl="7" rtl="0">
              <a:lnSpc>
                <a:spcPct val="100000"/>
              </a:lnSpc>
              <a:spcBef>
                <a:spcPts val="1600"/>
              </a:spcBef>
              <a:spcAft>
                <a:spcPts val="0"/>
              </a:spcAft>
              <a:buNone/>
              <a:defRPr sz="1800">
                <a:solidFill>
                  <a:schemeClr val="dk2"/>
                </a:solidFill>
                <a:latin typeface="Roboto Slab Light"/>
                <a:ea typeface="Roboto Slab Light"/>
                <a:cs typeface="Roboto Slab Light"/>
                <a:sym typeface="Roboto Slab Light"/>
              </a:defRPr>
            </a:lvl8pPr>
            <a:lvl9pPr lvl="8" rtl="0">
              <a:lnSpc>
                <a:spcPct val="100000"/>
              </a:lnSpc>
              <a:spcBef>
                <a:spcPts val="1600"/>
              </a:spcBef>
              <a:spcAft>
                <a:spcPts val="1600"/>
              </a:spcAft>
              <a:buNone/>
              <a:defRPr sz="1800">
                <a:solidFill>
                  <a:schemeClr val="dk2"/>
                </a:solidFill>
                <a:latin typeface="Roboto Slab Light"/>
                <a:ea typeface="Roboto Slab Light"/>
                <a:cs typeface="Roboto Slab Light"/>
                <a:sym typeface="Roboto Slab Light"/>
              </a:defRPr>
            </a:lvl9pPr>
          </a:lstStyle>
          <a:p>
            <a:endParaRPr/>
          </a:p>
        </p:txBody>
      </p:sp>
      <p:sp>
        <p:nvSpPr>
          <p:cNvPr id="10" name="Google Shape;10;p2"/>
          <p:cNvSpPr txBox="1">
            <a:spLocks noGrp="1"/>
          </p:cNvSpPr>
          <p:nvPr>
            <p:ph type="ctrTitle"/>
          </p:nvPr>
        </p:nvSpPr>
        <p:spPr>
          <a:xfrm>
            <a:off x="598255" y="2231250"/>
            <a:ext cx="38175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Font typeface="Zilla Slab SemiBold"/>
              <a:buNone/>
              <a:defRPr sz="4800">
                <a:latin typeface="Zilla Slab SemiBold"/>
                <a:ea typeface="Zilla Slab SemiBold"/>
                <a:cs typeface="Zilla Slab SemiBold"/>
                <a:sym typeface="Zilla Slab SemiBold"/>
              </a:defRPr>
            </a:lvl2pPr>
            <a:lvl3pPr lvl="2" rtl="0">
              <a:spcBef>
                <a:spcPts val="0"/>
              </a:spcBef>
              <a:spcAft>
                <a:spcPts val="0"/>
              </a:spcAft>
              <a:buSzPts val="4800"/>
              <a:buFont typeface="Zilla Slab SemiBold"/>
              <a:buNone/>
              <a:defRPr sz="4800">
                <a:latin typeface="Zilla Slab SemiBold"/>
                <a:ea typeface="Zilla Slab SemiBold"/>
                <a:cs typeface="Zilla Slab SemiBold"/>
                <a:sym typeface="Zilla Slab SemiBold"/>
              </a:defRPr>
            </a:lvl3pPr>
            <a:lvl4pPr lvl="3" rtl="0">
              <a:spcBef>
                <a:spcPts val="0"/>
              </a:spcBef>
              <a:spcAft>
                <a:spcPts val="0"/>
              </a:spcAft>
              <a:buSzPts val="4800"/>
              <a:buFont typeface="Zilla Slab SemiBold"/>
              <a:buNone/>
              <a:defRPr sz="4800">
                <a:latin typeface="Zilla Slab SemiBold"/>
                <a:ea typeface="Zilla Slab SemiBold"/>
                <a:cs typeface="Zilla Slab SemiBold"/>
                <a:sym typeface="Zilla Slab SemiBold"/>
              </a:defRPr>
            </a:lvl4pPr>
            <a:lvl5pPr lvl="4" rtl="0">
              <a:spcBef>
                <a:spcPts val="0"/>
              </a:spcBef>
              <a:spcAft>
                <a:spcPts val="0"/>
              </a:spcAft>
              <a:buSzPts val="4800"/>
              <a:buFont typeface="Zilla Slab SemiBold"/>
              <a:buNone/>
              <a:defRPr sz="4800">
                <a:latin typeface="Zilla Slab SemiBold"/>
                <a:ea typeface="Zilla Slab SemiBold"/>
                <a:cs typeface="Zilla Slab SemiBold"/>
                <a:sym typeface="Zilla Slab SemiBold"/>
              </a:defRPr>
            </a:lvl5pPr>
            <a:lvl6pPr lvl="5" rtl="0">
              <a:spcBef>
                <a:spcPts val="0"/>
              </a:spcBef>
              <a:spcAft>
                <a:spcPts val="0"/>
              </a:spcAft>
              <a:buSzPts val="4800"/>
              <a:buFont typeface="Zilla Slab SemiBold"/>
              <a:buNone/>
              <a:defRPr sz="4800">
                <a:latin typeface="Zilla Slab SemiBold"/>
                <a:ea typeface="Zilla Slab SemiBold"/>
                <a:cs typeface="Zilla Slab SemiBold"/>
                <a:sym typeface="Zilla Slab SemiBold"/>
              </a:defRPr>
            </a:lvl6pPr>
            <a:lvl7pPr lvl="6" rtl="0">
              <a:spcBef>
                <a:spcPts val="0"/>
              </a:spcBef>
              <a:spcAft>
                <a:spcPts val="0"/>
              </a:spcAft>
              <a:buSzPts val="4800"/>
              <a:buFont typeface="Zilla Slab SemiBold"/>
              <a:buNone/>
              <a:defRPr sz="4800">
                <a:latin typeface="Zilla Slab SemiBold"/>
                <a:ea typeface="Zilla Slab SemiBold"/>
                <a:cs typeface="Zilla Slab SemiBold"/>
                <a:sym typeface="Zilla Slab SemiBold"/>
              </a:defRPr>
            </a:lvl7pPr>
            <a:lvl8pPr lvl="7" rtl="0">
              <a:spcBef>
                <a:spcPts val="0"/>
              </a:spcBef>
              <a:spcAft>
                <a:spcPts val="0"/>
              </a:spcAft>
              <a:buSzPts val="4800"/>
              <a:buFont typeface="Zilla Slab SemiBold"/>
              <a:buNone/>
              <a:defRPr sz="4800">
                <a:latin typeface="Zilla Slab SemiBold"/>
                <a:ea typeface="Zilla Slab SemiBold"/>
                <a:cs typeface="Zilla Slab SemiBold"/>
                <a:sym typeface="Zilla Slab SemiBold"/>
              </a:defRPr>
            </a:lvl8pPr>
            <a:lvl9pPr lvl="8" rtl="0">
              <a:spcBef>
                <a:spcPts val="0"/>
              </a:spcBef>
              <a:spcAft>
                <a:spcPts val="0"/>
              </a:spcAft>
              <a:buSzPts val="4800"/>
              <a:buFont typeface="Zilla Slab SemiBold"/>
              <a:buNone/>
              <a:defRPr sz="4800">
                <a:latin typeface="Zilla Slab SemiBold"/>
                <a:ea typeface="Zilla Slab SemiBold"/>
                <a:cs typeface="Zilla Slab SemiBold"/>
                <a:sym typeface="Zilla Slab SemiBol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2">
  <p:cSld name="TITLE_1_1_1_2_1_1_1_1">
    <p:spTree>
      <p:nvGrpSpPr>
        <p:cNvPr id="1" name="Shape 81"/>
        <p:cNvGrpSpPr/>
        <p:nvPr/>
      </p:nvGrpSpPr>
      <p:grpSpPr>
        <a:xfrm>
          <a:off x="0" y="0"/>
          <a:ext cx="0" cy="0"/>
          <a:chOff x="0" y="0"/>
          <a:chExt cx="0" cy="0"/>
        </a:xfrm>
      </p:grpSpPr>
      <p:sp>
        <p:nvSpPr>
          <p:cNvPr id="82" name="Google Shape;82;p11"/>
          <p:cNvSpPr txBox="1">
            <a:spLocks noGrp="1"/>
          </p:cNvSpPr>
          <p:nvPr>
            <p:ph type="subTitle" idx="1"/>
          </p:nvPr>
        </p:nvSpPr>
        <p:spPr>
          <a:xfrm>
            <a:off x="1174275" y="2203978"/>
            <a:ext cx="2172600" cy="750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83" name="Google Shape;83;p11"/>
          <p:cNvSpPr txBox="1">
            <a:spLocks noGrp="1"/>
          </p:cNvSpPr>
          <p:nvPr>
            <p:ph type="ctrTitle"/>
          </p:nvPr>
        </p:nvSpPr>
        <p:spPr>
          <a:xfrm>
            <a:off x="720000" y="1726035"/>
            <a:ext cx="2626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p:cSld name="TITLE_1_1_1_2_1_1_1_1_1">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758100" y="3806850"/>
            <a:ext cx="2293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p:cSld name="TITLE_1_1_1_1">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970375" y="468947"/>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8" name="Google Shape;88;p13"/>
          <p:cNvSpPr txBox="1">
            <a:spLocks noGrp="1"/>
          </p:cNvSpPr>
          <p:nvPr>
            <p:ph type="subTitle" idx="1"/>
          </p:nvPr>
        </p:nvSpPr>
        <p:spPr>
          <a:xfrm>
            <a:off x="1303975" y="966347"/>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000"/>
            </a:lvl1pPr>
            <a:lvl2pPr lvl="1" algn="ctr" rtl="0">
              <a:lnSpc>
                <a:spcPct val="100000"/>
              </a:lnSpc>
              <a:spcBef>
                <a:spcPts val="1600"/>
              </a:spcBef>
              <a:spcAft>
                <a:spcPts val="0"/>
              </a:spcAft>
              <a:buNone/>
              <a:defRPr sz="1000"/>
            </a:lvl2pPr>
            <a:lvl3pPr lvl="2" algn="ctr" rtl="0">
              <a:lnSpc>
                <a:spcPct val="100000"/>
              </a:lnSpc>
              <a:spcBef>
                <a:spcPts val="1600"/>
              </a:spcBef>
              <a:spcAft>
                <a:spcPts val="0"/>
              </a:spcAft>
              <a:buNone/>
              <a:defRPr sz="1000"/>
            </a:lvl3pPr>
            <a:lvl4pPr lvl="3" algn="ctr" rtl="0">
              <a:lnSpc>
                <a:spcPct val="100000"/>
              </a:lnSpc>
              <a:spcBef>
                <a:spcPts val="1600"/>
              </a:spcBef>
              <a:spcAft>
                <a:spcPts val="0"/>
              </a:spcAft>
              <a:buNone/>
              <a:defRPr sz="1000"/>
            </a:lvl4pPr>
            <a:lvl5pPr lvl="4" algn="ctr" rtl="0">
              <a:lnSpc>
                <a:spcPct val="100000"/>
              </a:lnSpc>
              <a:spcBef>
                <a:spcPts val="1600"/>
              </a:spcBef>
              <a:spcAft>
                <a:spcPts val="0"/>
              </a:spcAft>
              <a:buNone/>
              <a:defRPr sz="1000"/>
            </a:lvl5pPr>
            <a:lvl6pPr lvl="5" algn="ctr" rtl="0">
              <a:lnSpc>
                <a:spcPct val="100000"/>
              </a:lnSpc>
              <a:spcBef>
                <a:spcPts val="1600"/>
              </a:spcBef>
              <a:spcAft>
                <a:spcPts val="0"/>
              </a:spcAft>
              <a:buNone/>
              <a:defRPr sz="1000"/>
            </a:lvl6pPr>
            <a:lvl7pPr lvl="6" algn="ctr" rtl="0">
              <a:lnSpc>
                <a:spcPct val="100000"/>
              </a:lnSpc>
              <a:spcBef>
                <a:spcPts val="1600"/>
              </a:spcBef>
              <a:spcAft>
                <a:spcPts val="0"/>
              </a:spcAft>
              <a:buNone/>
              <a:defRPr sz="1000"/>
            </a:lvl7pPr>
            <a:lvl8pPr lvl="7" algn="ctr" rtl="0">
              <a:lnSpc>
                <a:spcPct val="100000"/>
              </a:lnSpc>
              <a:spcBef>
                <a:spcPts val="1600"/>
              </a:spcBef>
              <a:spcAft>
                <a:spcPts val="0"/>
              </a:spcAft>
              <a:buNone/>
              <a:defRPr sz="1000"/>
            </a:lvl8pPr>
            <a:lvl9pPr lvl="8" algn="ctr" rtl="0">
              <a:lnSpc>
                <a:spcPct val="100000"/>
              </a:lnSpc>
              <a:spcBef>
                <a:spcPts val="1600"/>
              </a:spcBef>
              <a:spcAft>
                <a:spcPts val="1600"/>
              </a:spcAft>
              <a:buNone/>
              <a:defRPr sz="1000"/>
            </a:lvl9pPr>
          </a:lstStyle>
          <a:p>
            <a:endParaRPr/>
          </a:p>
        </p:txBody>
      </p:sp>
      <p:sp>
        <p:nvSpPr>
          <p:cNvPr id="89" name="Google Shape;89;p13"/>
          <p:cNvSpPr txBox="1">
            <a:spLocks noGrp="1"/>
          </p:cNvSpPr>
          <p:nvPr>
            <p:ph type="ctrTitle" idx="2"/>
          </p:nvPr>
        </p:nvSpPr>
        <p:spPr>
          <a:xfrm>
            <a:off x="5551975" y="468947"/>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0" name="Google Shape;90;p13"/>
          <p:cNvSpPr txBox="1">
            <a:spLocks noGrp="1"/>
          </p:cNvSpPr>
          <p:nvPr>
            <p:ph type="subTitle" idx="3"/>
          </p:nvPr>
        </p:nvSpPr>
        <p:spPr>
          <a:xfrm>
            <a:off x="5885575" y="966372"/>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000"/>
            </a:lvl1pPr>
            <a:lvl2pPr lvl="1" algn="ctr" rtl="0">
              <a:lnSpc>
                <a:spcPct val="100000"/>
              </a:lnSpc>
              <a:spcBef>
                <a:spcPts val="1600"/>
              </a:spcBef>
              <a:spcAft>
                <a:spcPts val="0"/>
              </a:spcAft>
              <a:buNone/>
              <a:defRPr sz="1000"/>
            </a:lvl2pPr>
            <a:lvl3pPr lvl="2" algn="ctr" rtl="0">
              <a:lnSpc>
                <a:spcPct val="100000"/>
              </a:lnSpc>
              <a:spcBef>
                <a:spcPts val="1600"/>
              </a:spcBef>
              <a:spcAft>
                <a:spcPts val="0"/>
              </a:spcAft>
              <a:buNone/>
              <a:defRPr sz="1000"/>
            </a:lvl3pPr>
            <a:lvl4pPr lvl="3" algn="ctr" rtl="0">
              <a:lnSpc>
                <a:spcPct val="100000"/>
              </a:lnSpc>
              <a:spcBef>
                <a:spcPts val="1600"/>
              </a:spcBef>
              <a:spcAft>
                <a:spcPts val="0"/>
              </a:spcAft>
              <a:buNone/>
              <a:defRPr sz="1000"/>
            </a:lvl4pPr>
            <a:lvl5pPr lvl="4" algn="ctr" rtl="0">
              <a:lnSpc>
                <a:spcPct val="100000"/>
              </a:lnSpc>
              <a:spcBef>
                <a:spcPts val="1600"/>
              </a:spcBef>
              <a:spcAft>
                <a:spcPts val="0"/>
              </a:spcAft>
              <a:buNone/>
              <a:defRPr sz="1000"/>
            </a:lvl5pPr>
            <a:lvl6pPr lvl="5" algn="ctr" rtl="0">
              <a:lnSpc>
                <a:spcPct val="100000"/>
              </a:lnSpc>
              <a:spcBef>
                <a:spcPts val="1600"/>
              </a:spcBef>
              <a:spcAft>
                <a:spcPts val="0"/>
              </a:spcAft>
              <a:buNone/>
              <a:defRPr sz="1000"/>
            </a:lvl6pPr>
            <a:lvl7pPr lvl="6" algn="ctr" rtl="0">
              <a:lnSpc>
                <a:spcPct val="100000"/>
              </a:lnSpc>
              <a:spcBef>
                <a:spcPts val="1600"/>
              </a:spcBef>
              <a:spcAft>
                <a:spcPts val="0"/>
              </a:spcAft>
              <a:buNone/>
              <a:defRPr sz="1000"/>
            </a:lvl7pPr>
            <a:lvl8pPr lvl="7" algn="ctr" rtl="0">
              <a:lnSpc>
                <a:spcPct val="100000"/>
              </a:lnSpc>
              <a:spcBef>
                <a:spcPts val="1600"/>
              </a:spcBef>
              <a:spcAft>
                <a:spcPts val="0"/>
              </a:spcAft>
              <a:buNone/>
              <a:defRPr sz="1000"/>
            </a:lvl8pPr>
            <a:lvl9pPr lvl="8" algn="ctr" rtl="0">
              <a:lnSpc>
                <a:spcPct val="100000"/>
              </a:lnSpc>
              <a:spcBef>
                <a:spcPts val="1600"/>
              </a:spcBef>
              <a:spcAft>
                <a:spcPts val="1600"/>
              </a:spcAft>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TITLE_1_1_1_1_1_1_2_2_1">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1007650" y="337726"/>
            <a:ext cx="71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DESIGN">
  <p:cSld name="TITLE_1_1_1_1_1_1_2_1_1">
    <p:spTree>
      <p:nvGrpSpPr>
        <p:cNvPr id="1" name="Shape 93"/>
        <p:cNvGrpSpPr/>
        <p:nvPr/>
      </p:nvGrpSpPr>
      <p:grpSpPr>
        <a:xfrm>
          <a:off x="0" y="0"/>
          <a:ext cx="0" cy="0"/>
          <a:chOff x="0" y="0"/>
          <a:chExt cx="0" cy="0"/>
        </a:xfrm>
      </p:grpSpPr>
      <p:sp>
        <p:nvSpPr>
          <p:cNvPr id="94" name="Google Shape;94;p15"/>
          <p:cNvSpPr/>
          <p:nvPr/>
        </p:nvSpPr>
        <p:spPr>
          <a:xfrm rot="2700000">
            <a:off x="-2216638" y="297087"/>
            <a:ext cx="3778072" cy="3282531"/>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631000" y="1062000"/>
            <a:ext cx="6505500" cy="3019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txBox="1">
            <a:spLocks noGrp="1"/>
          </p:cNvSpPr>
          <p:nvPr>
            <p:ph type="subTitle" idx="1"/>
          </p:nvPr>
        </p:nvSpPr>
        <p:spPr>
          <a:xfrm>
            <a:off x="4207324" y="3348750"/>
            <a:ext cx="3779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000"/>
            </a:lvl1pPr>
            <a:lvl2pPr lvl="1" algn="ctr" rtl="0">
              <a:lnSpc>
                <a:spcPct val="100000"/>
              </a:lnSpc>
              <a:spcBef>
                <a:spcPts val="1600"/>
              </a:spcBef>
              <a:spcAft>
                <a:spcPts val="0"/>
              </a:spcAft>
              <a:buNone/>
              <a:defRPr sz="1000"/>
            </a:lvl2pPr>
            <a:lvl3pPr lvl="2" algn="ctr" rtl="0">
              <a:lnSpc>
                <a:spcPct val="100000"/>
              </a:lnSpc>
              <a:spcBef>
                <a:spcPts val="1600"/>
              </a:spcBef>
              <a:spcAft>
                <a:spcPts val="0"/>
              </a:spcAft>
              <a:buNone/>
              <a:defRPr sz="1000"/>
            </a:lvl3pPr>
            <a:lvl4pPr lvl="3" algn="ctr" rtl="0">
              <a:lnSpc>
                <a:spcPct val="100000"/>
              </a:lnSpc>
              <a:spcBef>
                <a:spcPts val="1600"/>
              </a:spcBef>
              <a:spcAft>
                <a:spcPts val="0"/>
              </a:spcAft>
              <a:buNone/>
              <a:defRPr sz="1000"/>
            </a:lvl4pPr>
            <a:lvl5pPr lvl="4" algn="ctr" rtl="0">
              <a:lnSpc>
                <a:spcPct val="100000"/>
              </a:lnSpc>
              <a:spcBef>
                <a:spcPts val="1600"/>
              </a:spcBef>
              <a:spcAft>
                <a:spcPts val="0"/>
              </a:spcAft>
              <a:buNone/>
              <a:defRPr sz="1000"/>
            </a:lvl5pPr>
            <a:lvl6pPr lvl="5" algn="ctr" rtl="0">
              <a:lnSpc>
                <a:spcPct val="100000"/>
              </a:lnSpc>
              <a:spcBef>
                <a:spcPts val="1600"/>
              </a:spcBef>
              <a:spcAft>
                <a:spcPts val="0"/>
              </a:spcAft>
              <a:buNone/>
              <a:defRPr sz="1000"/>
            </a:lvl6pPr>
            <a:lvl7pPr lvl="6" algn="ctr" rtl="0">
              <a:lnSpc>
                <a:spcPct val="100000"/>
              </a:lnSpc>
              <a:spcBef>
                <a:spcPts val="1600"/>
              </a:spcBef>
              <a:spcAft>
                <a:spcPts val="0"/>
              </a:spcAft>
              <a:buNone/>
              <a:defRPr sz="1000"/>
            </a:lvl7pPr>
            <a:lvl8pPr lvl="7" algn="ctr" rtl="0">
              <a:lnSpc>
                <a:spcPct val="100000"/>
              </a:lnSpc>
              <a:spcBef>
                <a:spcPts val="1600"/>
              </a:spcBef>
              <a:spcAft>
                <a:spcPts val="0"/>
              </a:spcAft>
              <a:buNone/>
              <a:defRPr sz="1000"/>
            </a:lvl8pPr>
            <a:lvl9pPr lvl="8" algn="ctr" rtl="0">
              <a:lnSpc>
                <a:spcPct val="100000"/>
              </a:lnSpc>
              <a:spcBef>
                <a:spcPts val="1600"/>
              </a:spcBef>
              <a:spcAft>
                <a:spcPts val="1600"/>
              </a:spcAft>
              <a:buNone/>
              <a:defRPr sz="1000"/>
            </a:lvl9pPr>
          </a:lstStyle>
          <a:p>
            <a:endParaRPr/>
          </a:p>
        </p:txBody>
      </p:sp>
      <p:sp>
        <p:nvSpPr>
          <p:cNvPr id="97" name="Google Shape;97;p15"/>
          <p:cNvSpPr txBox="1">
            <a:spLocks noGrp="1"/>
          </p:cNvSpPr>
          <p:nvPr>
            <p:ph type="ctrTitle"/>
          </p:nvPr>
        </p:nvSpPr>
        <p:spPr>
          <a:xfrm>
            <a:off x="302800" y="1770933"/>
            <a:ext cx="28215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highlight>
                  <a:schemeClr val="lt1"/>
                </a:highlight>
              </a:defRPr>
            </a:lvl1pPr>
            <a:lvl2pPr lvl="1" algn="r" rtl="0">
              <a:spcBef>
                <a:spcPts val="0"/>
              </a:spcBef>
              <a:spcAft>
                <a:spcPts val="0"/>
              </a:spcAft>
              <a:buSzPts val="2400"/>
              <a:buNone/>
              <a:defRPr sz="2400">
                <a:highlight>
                  <a:schemeClr val="lt1"/>
                </a:highlight>
              </a:defRPr>
            </a:lvl2pPr>
            <a:lvl3pPr lvl="2" algn="r" rtl="0">
              <a:spcBef>
                <a:spcPts val="0"/>
              </a:spcBef>
              <a:spcAft>
                <a:spcPts val="0"/>
              </a:spcAft>
              <a:buSzPts val="2400"/>
              <a:buNone/>
              <a:defRPr sz="2400">
                <a:highlight>
                  <a:schemeClr val="lt1"/>
                </a:highlight>
              </a:defRPr>
            </a:lvl3pPr>
            <a:lvl4pPr lvl="3" algn="r" rtl="0">
              <a:spcBef>
                <a:spcPts val="0"/>
              </a:spcBef>
              <a:spcAft>
                <a:spcPts val="0"/>
              </a:spcAft>
              <a:buSzPts val="2400"/>
              <a:buNone/>
              <a:defRPr sz="2400">
                <a:highlight>
                  <a:schemeClr val="lt1"/>
                </a:highlight>
              </a:defRPr>
            </a:lvl4pPr>
            <a:lvl5pPr lvl="4" algn="r" rtl="0">
              <a:spcBef>
                <a:spcPts val="0"/>
              </a:spcBef>
              <a:spcAft>
                <a:spcPts val="0"/>
              </a:spcAft>
              <a:buSzPts val="2400"/>
              <a:buNone/>
              <a:defRPr sz="2400">
                <a:highlight>
                  <a:schemeClr val="lt1"/>
                </a:highlight>
              </a:defRPr>
            </a:lvl5pPr>
            <a:lvl6pPr lvl="5" algn="r" rtl="0">
              <a:spcBef>
                <a:spcPts val="0"/>
              </a:spcBef>
              <a:spcAft>
                <a:spcPts val="0"/>
              </a:spcAft>
              <a:buSzPts val="2400"/>
              <a:buNone/>
              <a:defRPr sz="2400">
                <a:highlight>
                  <a:schemeClr val="lt1"/>
                </a:highlight>
              </a:defRPr>
            </a:lvl6pPr>
            <a:lvl7pPr lvl="6" algn="r" rtl="0">
              <a:spcBef>
                <a:spcPts val="0"/>
              </a:spcBef>
              <a:spcAft>
                <a:spcPts val="0"/>
              </a:spcAft>
              <a:buSzPts val="2400"/>
              <a:buNone/>
              <a:defRPr sz="2400">
                <a:highlight>
                  <a:schemeClr val="lt1"/>
                </a:highlight>
              </a:defRPr>
            </a:lvl7pPr>
            <a:lvl8pPr lvl="7" algn="r" rtl="0">
              <a:spcBef>
                <a:spcPts val="0"/>
              </a:spcBef>
              <a:spcAft>
                <a:spcPts val="0"/>
              </a:spcAft>
              <a:buSzPts val="2400"/>
              <a:buNone/>
              <a:defRPr sz="2400">
                <a:highlight>
                  <a:schemeClr val="lt1"/>
                </a:highlight>
              </a:defRPr>
            </a:lvl8pPr>
            <a:lvl9pPr lvl="8" algn="r" rtl="0">
              <a:spcBef>
                <a:spcPts val="0"/>
              </a:spcBef>
              <a:spcAft>
                <a:spcPts val="0"/>
              </a:spcAft>
              <a:buSzPts val="2400"/>
              <a:buNone/>
              <a:defRPr sz="2400">
                <a:highlight>
                  <a:schemeClr val="lt1"/>
                </a:highlight>
              </a:defRPr>
            </a:lvl9pPr>
          </a:lstStyle>
          <a:p>
            <a:endParaRPr/>
          </a:p>
        </p:txBody>
      </p:sp>
      <p:sp>
        <p:nvSpPr>
          <p:cNvPr id="98" name="Google Shape;98;p15"/>
          <p:cNvSpPr txBox="1">
            <a:spLocks noGrp="1"/>
          </p:cNvSpPr>
          <p:nvPr>
            <p:ph type="subTitle" idx="2"/>
          </p:nvPr>
        </p:nvSpPr>
        <p:spPr>
          <a:xfrm>
            <a:off x="1030075" y="2357520"/>
            <a:ext cx="20946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highlight>
                  <a:schemeClr val="lt1"/>
                </a:highlight>
              </a:defRPr>
            </a:lvl1pPr>
            <a:lvl2pPr lvl="1" algn="r" rtl="0">
              <a:lnSpc>
                <a:spcPct val="100000"/>
              </a:lnSpc>
              <a:spcBef>
                <a:spcPts val="1600"/>
              </a:spcBef>
              <a:spcAft>
                <a:spcPts val="0"/>
              </a:spcAft>
              <a:buNone/>
              <a:defRPr>
                <a:highlight>
                  <a:schemeClr val="lt1"/>
                </a:highlight>
              </a:defRPr>
            </a:lvl2pPr>
            <a:lvl3pPr lvl="2" algn="r" rtl="0">
              <a:lnSpc>
                <a:spcPct val="100000"/>
              </a:lnSpc>
              <a:spcBef>
                <a:spcPts val="1600"/>
              </a:spcBef>
              <a:spcAft>
                <a:spcPts val="0"/>
              </a:spcAft>
              <a:buNone/>
              <a:defRPr>
                <a:highlight>
                  <a:schemeClr val="lt1"/>
                </a:highlight>
              </a:defRPr>
            </a:lvl3pPr>
            <a:lvl4pPr lvl="3" algn="r" rtl="0">
              <a:lnSpc>
                <a:spcPct val="100000"/>
              </a:lnSpc>
              <a:spcBef>
                <a:spcPts val="1600"/>
              </a:spcBef>
              <a:spcAft>
                <a:spcPts val="0"/>
              </a:spcAft>
              <a:buNone/>
              <a:defRPr>
                <a:highlight>
                  <a:schemeClr val="lt1"/>
                </a:highlight>
              </a:defRPr>
            </a:lvl4pPr>
            <a:lvl5pPr lvl="4" algn="r" rtl="0">
              <a:lnSpc>
                <a:spcPct val="100000"/>
              </a:lnSpc>
              <a:spcBef>
                <a:spcPts val="1600"/>
              </a:spcBef>
              <a:spcAft>
                <a:spcPts val="0"/>
              </a:spcAft>
              <a:buNone/>
              <a:defRPr>
                <a:highlight>
                  <a:schemeClr val="lt1"/>
                </a:highlight>
              </a:defRPr>
            </a:lvl5pPr>
            <a:lvl6pPr lvl="5" algn="r" rtl="0">
              <a:lnSpc>
                <a:spcPct val="100000"/>
              </a:lnSpc>
              <a:spcBef>
                <a:spcPts val="1600"/>
              </a:spcBef>
              <a:spcAft>
                <a:spcPts val="0"/>
              </a:spcAft>
              <a:buNone/>
              <a:defRPr>
                <a:highlight>
                  <a:schemeClr val="lt1"/>
                </a:highlight>
              </a:defRPr>
            </a:lvl6pPr>
            <a:lvl7pPr lvl="6" algn="r" rtl="0">
              <a:lnSpc>
                <a:spcPct val="100000"/>
              </a:lnSpc>
              <a:spcBef>
                <a:spcPts val="1600"/>
              </a:spcBef>
              <a:spcAft>
                <a:spcPts val="0"/>
              </a:spcAft>
              <a:buNone/>
              <a:defRPr>
                <a:highlight>
                  <a:schemeClr val="lt1"/>
                </a:highlight>
              </a:defRPr>
            </a:lvl7pPr>
            <a:lvl8pPr lvl="7" algn="r" rtl="0">
              <a:lnSpc>
                <a:spcPct val="100000"/>
              </a:lnSpc>
              <a:spcBef>
                <a:spcPts val="1600"/>
              </a:spcBef>
              <a:spcAft>
                <a:spcPts val="0"/>
              </a:spcAft>
              <a:buNone/>
              <a:defRPr>
                <a:highlight>
                  <a:schemeClr val="lt1"/>
                </a:highlight>
              </a:defRPr>
            </a:lvl8pPr>
            <a:lvl9pPr lvl="8" algn="r" rtl="0">
              <a:lnSpc>
                <a:spcPct val="100000"/>
              </a:lnSpc>
              <a:spcBef>
                <a:spcPts val="1600"/>
              </a:spcBef>
              <a:spcAft>
                <a:spcPts val="1600"/>
              </a:spcAft>
              <a:buNone/>
              <a:defRPr>
                <a:highlight>
                  <a:schemeClr val="lt1"/>
                </a:high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3">
  <p:cSld name="TITLE_1_1_1_1_2">
    <p:spTree>
      <p:nvGrpSpPr>
        <p:cNvPr id="1" name="Shape 99"/>
        <p:cNvGrpSpPr/>
        <p:nvPr/>
      </p:nvGrpSpPr>
      <p:grpSpPr>
        <a:xfrm>
          <a:off x="0" y="0"/>
          <a:ext cx="0" cy="0"/>
          <a:chOff x="0" y="0"/>
          <a:chExt cx="0" cy="0"/>
        </a:xfrm>
      </p:grpSpPr>
      <p:sp>
        <p:nvSpPr>
          <p:cNvPr id="100" name="Google Shape;100;p16"/>
          <p:cNvSpPr/>
          <p:nvPr/>
        </p:nvSpPr>
        <p:spPr>
          <a:xfrm>
            <a:off x="-2190750" y="755250"/>
            <a:ext cx="4217400" cy="4138500"/>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txBox="1">
            <a:spLocks noGrp="1"/>
          </p:cNvSpPr>
          <p:nvPr>
            <p:ph type="subTitle" idx="1"/>
          </p:nvPr>
        </p:nvSpPr>
        <p:spPr>
          <a:xfrm flipH="1">
            <a:off x="720000" y="1757904"/>
            <a:ext cx="2367000" cy="13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highlight>
                  <a:schemeClr val="lt1"/>
                </a:highlight>
              </a:defRPr>
            </a:lvl1pPr>
            <a:lvl2pPr lvl="1" rtl="0">
              <a:lnSpc>
                <a:spcPct val="100000"/>
              </a:lnSpc>
              <a:spcBef>
                <a:spcPts val="1600"/>
              </a:spcBef>
              <a:spcAft>
                <a:spcPts val="0"/>
              </a:spcAft>
              <a:buNone/>
              <a:defRPr sz="1400">
                <a:highlight>
                  <a:schemeClr val="lt1"/>
                </a:highlight>
              </a:defRPr>
            </a:lvl2pPr>
            <a:lvl3pPr lvl="2" rtl="0">
              <a:lnSpc>
                <a:spcPct val="100000"/>
              </a:lnSpc>
              <a:spcBef>
                <a:spcPts val="1600"/>
              </a:spcBef>
              <a:spcAft>
                <a:spcPts val="0"/>
              </a:spcAft>
              <a:buNone/>
              <a:defRPr sz="1400">
                <a:highlight>
                  <a:schemeClr val="lt1"/>
                </a:highlight>
              </a:defRPr>
            </a:lvl3pPr>
            <a:lvl4pPr lvl="3" rtl="0">
              <a:lnSpc>
                <a:spcPct val="100000"/>
              </a:lnSpc>
              <a:spcBef>
                <a:spcPts val="1600"/>
              </a:spcBef>
              <a:spcAft>
                <a:spcPts val="0"/>
              </a:spcAft>
              <a:buNone/>
              <a:defRPr sz="1400">
                <a:highlight>
                  <a:schemeClr val="lt1"/>
                </a:highlight>
              </a:defRPr>
            </a:lvl4pPr>
            <a:lvl5pPr lvl="4" rtl="0">
              <a:lnSpc>
                <a:spcPct val="100000"/>
              </a:lnSpc>
              <a:spcBef>
                <a:spcPts val="1600"/>
              </a:spcBef>
              <a:spcAft>
                <a:spcPts val="0"/>
              </a:spcAft>
              <a:buNone/>
              <a:defRPr sz="1400">
                <a:highlight>
                  <a:schemeClr val="lt1"/>
                </a:highlight>
              </a:defRPr>
            </a:lvl5pPr>
            <a:lvl6pPr lvl="5" rtl="0">
              <a:lnSpc>
                <a:spcPct val="100000"/>
              </a:lnSpc>
              <a:spcBef>
                <a:spcPts val="1600"/>
              </a:spcBef>
              <a:spcAft>
                <a:spcPts val="0"/>
              </a:spcAft>
              <a:buNone/>
              <a:defRPr sz="1400">
                <a:highlight>
                  <a:schemeClr val="lt1"/>
                </a:highlight>
              </a:defRPr>
            </a:lvl6pPr>
            <a:lvl7pPr lvl="6" rtl="0">
              <a:lnSpc>
                <a:spcPct val="100000"/>
              </a:lnSpc>
              <a:spcBef>
                <a:spcPts val="1600"/>
              </a:spcBef>
              <a:spcAft>
                <a:spcPts val="0"/>
              </a:spcAft>
              <a:buNone/>
              <a:defRPr sz="1400">
                <a:highlight>
                  <a:schemeClr val="lt1"/>
                </a:highlight>
              </a:defRPr>
            </a:lvl7pPr>
            <a:lvl8pPr lvl="7" rtl="0">
              <a:lnSpc>
                <a:spcPct val="100000"/>
              </a:lnSpc>
              <a:spcBef>
                <a:spcPts val="1600"/>
              </a:spcBef>
              <a:spcAft>
                <a:spcPts val="0"/>
              </a:spcAft>
              <a:buNone/>
              <a:defRPr sz="1400">
                <a:highlight>
                  <a:schemeClr val="lt1"/>
                </a:highlight>
              </a:defRPr>
            </a:lvl8pPr>
            <a:lvl9pPr lvl="8" rtl="0">
              <a:lnSpc>
                <a:spcPct val="100000"/>
              </a:lnSpc>
              <a:spcBef>
                <a:spcPts val="1600"/>
              </a:spcBef>
              <a:spcAft>
                <a:spcPts val="1600"/>
              </a:spcAft>
              <a:buNone/>
              <a:defRPr sz="1400">
                <a:highlight>
                  <a:schemeClr val="lt1"/>
                </a:highlight>
              </a:defRPr>
            </a:lvl9pPr>
          </a:lstStyle>
          <a:p>
            <a:endParaRPr/>
          </a:p>
        </p:txBody>
      </p:sp>
      <p:sp>
        <p:nvSpPr>
          <p:cNvPr id="102" name="Google Shape;102;p16"/>
          <p:cNvSpPr txBox="1">
            <a:spLocks noGrp="1"/>
          </p:cNvSpPr>
          <p:nvPr>
            <p:ph type="title"/>
          </p:nvPr>
        </p:nvSpPr>
        <p:spPr>
          <a:xfrm>
            <a:off x="720000" y="981984"/>
            <a:ext cx="4470600" cy="528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highlight>
                  <a:schemeClr val="lt1"/>
                </a:highlight>
              </a:defRPr>
            </a:lvl1pPr>
            <a:lvl2pPr lvl="1" rtl="0">
              <a:spcBef>
                <a:spcPts val="0"/>
              </a:spcBef>
              <a:spcAft>
                <a:spcPts val="0"/>
              </a:spcAft>
              <a:buNone/>
              <a:defRPr>
                <a:highlight>
                  <a:schemeClr val="lt1"/>
                </a:highlight>
                <a:latin typeface="Roboto Slab Light"/>
                <a:ea typeface="Roboto Slab Light"/>
                <a:cs typeface="Roboto Slab Light"/>
                <a:sym typeface="Roboto Slab Light"/>
              </a:defRPr>
            </a:lvl2pPr>
            <a:lvl3pPr lvl="2" rtl="0">
              <a:spcBef>
                <a:spcPts val="0"/>
              </a:spcBef>
              <a:spcAft>
                <a:spcPts val="0"/>
              </a:spcAft>
              <a:buNone/>
              <a:defRPr>
                <a:highlight>
                  <a:schemeClr val="lt1"/>
                </a:highlight>
                <a:latin typeface="Roboto Slab Light"/>
                <a:ea typeface="Roboto Slab Light"/>
                <a:cs typeface="Roboto Slab Light"/>
                <a:sym typeface="Roboto Slab Light"/>
              </a:defRPr>
            </a:lvl3pPr>
            <a:lvl4pPr lvl="3" rtl="0">
              <a:spcBef>
                <a:spcPts val="0"/>
              </a:spcBef>
              <a:spcAft>
                <a:spcPts val="0"/>
              </a:spcAft>
              <a:buNone/>
              <a:defRPr>
                <a:highlight>
                  <a:schemeClr val="lt1"/>
                </a:highlight>
                <a:latin typeface="Roboto Slab Light"/>
                <a:ea typeface="Roboto Slab Light"/>
                <a:cs typeface="Roboto Slab Light"/>
                <a:sym typeface="Roboto Slab Light"/>
              </a:defRPr>
            </a:lvl4pPr>
            <a:lvl5pPr lvl="4" rtl="0">
              <a:spcBef>
                <a:spcPts val="0"/>
              </a:spcBef>
              <a:spcAft>
                <a:spcPts val="0"/>
              </a:spcAft>
              <a:buNone/>
              <a:defRPr>
                <a:highlight>
                  <a:schemeClr val="lt1"/>
                </a:highlight>
                <a:latin typeface="Roboto Slab Light"/>
                <a:ea typeface="Roboto Slab Light"/>
                <a:cs typeface="Roboto Slab Light"/>
                <a:sym typeface="Roboto Slab Light"/>
              </a:defRPr>
            </a:lvl5pPr>
            <a:lvl6pPr lvl="5" rtl="0">
              <a:spcBef>
                <a:spcPts val="0"/>
              </a:spcBef>
              <a:spcAft>
                <a:spcPts val="0"/>
              </a:spcAft>
              <a:buNone/>
              <a:defRPr>
                <a:highlight>
                  <a:schemeClr val="lt1"/>
                </a:highlight>
                <a:latin typeface="Roboto Slab Light"/>
                <a:ea typeface="Roboto Slab Light"/>
                <a:cs typeface="Roboto Slab Light"/>
                <a:sym typeface="Roboto Slab Light"/>
              </a:defRPr>
            </a:lvl6pPr>
            <a:lvl7pPr lvl="6" rtl="0">
              <a:spcBef>
                <a:spcPts val="0"/>
              </a:spcBef>
              <a:spcAft>
                <a:spcPts val="0"/>
              </a:spcAft>
              <a:buNone/>
              <a:defRPr>
                <a:highlight>
                  <a:schemeClr val="lt1"/>
                </a:highlight>
                <a:latin typeface="Roboto Slab Light"/>
                <a:ea typeface="Roboto Slab Light"/>
                <a:cs typeface="Roboto Slab Light"/>
                <a:sym typeface="Roboto Slab Light"/>
              </a:defRPr>
            </a:lvl7pPr>
            <a:lvl8pPr lvl="7" rtl="0">
              <a:spcBef>
                <a:spcPts val="0"/>
              </a:spcBef>
              <a:spcAft>
                <a:spcPts val="0"/>
              </a:spcAft>
              <a:buNone/>
              <a:defRPr>
                <a:highlight>
                  <a:schemeClr val="lt1"/>
                </a:highlight>
                <a:latin typeface="Roboto Slab Light"/>
                <a:ea typeface="Roboto Slab Light"/>
                <a:cs typeface="Roboto Slab Light"/>
                <a:sym typeface="Roboto Slab Light"/>
              </a:defRPr>
            </a:lvl8pPr>
            <a:lvl9pPr lvl="8" rtl="0">
              <a:spcBef>
                <a:spcPts val="0"/>
              </a:spcBef>
              <a:spcAft>
                <a:spcPts val="0"/>
              </a:spcAft>
              <a:buNone/>
              <a:defRPr>
                <a:highlight>
                  <a:schemeClr val="lt1"/>
                </a:highlight>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2">
  <p:cSld name="TITLE_1_1_1_1_1_1_1">
    <p:spTree>
      <p:nvGrpSpPr>
        <p:cNvPr id="1" name="Shape 103"/>
        <p:cNvGrpSpPr/>
        <p:nvPr/>
      </p:nvGrpSpPr>
      <p:grpSpPr>
        <a:xfrm>
          <a:off x="0" y="0"/>
          <a:ext cx="0" cy="0"/>
          <a:chOff x="0" y="0"/>
          <a:chExt cx="0" cy="0"/>
        </a:xfrm>
      </p:grpSpPr>
      <p:sp>
        <p:nvSpPr>
          <p:cNvPr id="104" name="Google Shape;104;p17"/>
          <p:cNvSpPr/>
          <p:nvPr/>
        </p:nvSpPr>
        <p:spPr>
          <a:xfrm rot="-4005916">
            <a:off x="6276844" y="1961342"/>
            <a:ext cx="3371871" cy="4028771"/>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a:spLocks noGrp="1"/>
          </p:cNvSpPr>
          <p:nvPr>
            <p:ph type="ctrTitle"/>
          </p:nvPr>
        </p:nvSpPr>
        <p:spPr>
          <a:xfrm>
            <a:off x="5718351" y="2602791"/>
            <a:ext cx="2783400" cy="393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highlight>
                  <a:schemeClr val="lt1"/>
                </a:highlight>
              </a:defRPr>
            </a:lvl1pPr>
            <a:lvl2pPr lvl="1" algn="r" rtl="0">
              <a:spcBef>
                <a:spcPts val="0"/>
              </a:spcBef>
              <a:spcAft>
                <a:spcPts val="0"/>
              </a:spcAft>
              <a:buSzPts val="1400"/>
              <a:buNone/>
              <a:defRPr sz="1400">
                <a:highlight>
                  <a:schemeClr val="lt1"/>
                </a:highlight>
              </a:defRPr>
            </a:lvl2pPr>
            <a:lvl3pPr lvl="2" algn="r" rtl="0">
              <a:spcBef>
                <a:spcPts val="0"/>
              </a:spcBef>
              <a:spcAft>
                <a:spcPts val="0"/>
              </a:spcAft>
              <a:buSzPts val="1400"/>
              <a:buNone/>
              <a:defRPr sz="1400">
                <a:highlight>
                  <a:schemeClr val="lt1"/>
                </a:highlight>
              </a:defRPr>
            </a:lvl3pPr>
            <a:lvl4pPr lvl="3" algn="r" rtl="0">
              <a:spcBef>
                <a:spcPts val="0"/>
              </a:spcBef>
              <a:spcAft>
                <a:spcPts val="0"/>
              </a:spcAft>
              <a:buSzPts val="1400"/>
              <a:buNone/>
              <a:defRPr sz="1400">
                <a:highlight>
                  <a:schemeClr val="lt1"/>
                </a:highlight>
              </a:defRPr>
            </a:lvl4pPr>
            <a:lvl5pPr lvl="4" algn="r" rtl="0">
              <a:spcBef>
                <a:spcPts val="0"/>
              </a:spcBef>
              <a:spcAft>
                <a:spcPts val="0"/>
              </a:spcAft>
              <a:buSzPts val="1400"/>
              <a:buNone/>
              <a:defRPr sz="1400">
                <a:highlight>
                  <a:schemeClr val="lt1"/>
                </a:highlight>
              </a:defRPr>
            </a:lvl5pPr>
            <a:lvl6pPr lvl="5" algn="r" rtl="0">
              <a:spcBef>
                <a:spcPts val="0"/>
              </a:spcBef>
              <a:spcAft>
                <a:spcPts val="0"/>
              </a:spcAft>
              <a:buSzPts val="1400"/>
              <a:buNone/>
              <a:defRPr sz="1400">
                <a:highlight>
                  <a:schemeClr val="lt1"/>
                </a:highlight>
              </a:defRPr>
            </a:lvl6pPr>
            <a:lvl7pPr lvl="6" algn="r" rtl="0">
              <a:spcBef>
                <a:spcPts val="0"/>
              </a:spcBef>
              <a:spcAft>
                <a:spcPts val="0"/>
              </a:spcAft>
              <a:buSzPts val="1400"/>
              <a:buNone/>
              <a:defRPr sz="1400">
                <a:highlight>
                  <a:schemeClr val="lt1"/>
                </a:highlight>
              </a:defRPr>
            </a:lvl7pPr>
            <a:lvl8pPr lvl="7" algn="r" rtl="0">
              <a:spcBef>
                <a:spcPts val="0"/>
              </a:spcBef>
              <a:spcAft>
                <a:spcPts val="0"/>
              </a:spcAft>
              <a:buSzPts val="1400"/>
              <a:buNone/>
              <a:defRPr sz="1400">
                <a:highlight>
                  <a:schemeClr val="lt1"/>
                </a:highlight>
              </a:defRPr>
            </a:lvl8pPr>
            <a:lvl9pPr lvl="8" algn="r" rtl="0">
              <a:spcBef>
                <a:spcPts val="0"/>
              </a:spcBef>
              <a:spcAft>
                <a:spcPts val="0"/>
              </a:spcAft>
              <a:buSzPts val="1400"/>
              <a:buNone/>
              <a:defRPr sz="1400">
                <a:highlight>
                  <a:schemeClr val="lt1"/>
                </a:highlight>
              </a:defRPr>
            </a:lvl9pPr>
          </a:lstStyle>
          <a:p>
            <a:endParaRPr/>
          </a:p>
        </p:txBody>
      </p:sp>
      <p:sp>
        <p:nvSpPr>
          <p:cNvPr id="106" name="Google Shape;106;p17"/>
          <p:cNvSpPr txBox="1">
            <a:spLocks noGrp="1"/>
          </p:cNvSpPr>
          <p:nvPr>
            <p:ph type="subTitle" idx="1"/>
          </p:nvPr>
        </p:nvSpPr>
        <p:spPr>
          <a:xfrm>
            <a:off x="5920801" y="2996391"/>
            <a:ext cx="25809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highlight>
                  <a:schemeClr val="lt1"/>
                </a:highlight>
              </a:defRPr>
            </a:lvl1pPr>
            <a:lvl2pPr lvl="1" algn="r" rtl="0">
              <a:lnSpc>
                <a:spcPct val="100000"/>
              </a:lnSpc>
              <a:spcBef>
                <a:spcPts val="1600"/>
              </a:spcBef>
              <a:spcAft>
                <a:spcPts val="0"/>
              </a:spcAft>
              <a:buNone/>
              <a:defRPr sz="1400">
                <a:highlight>
                  <a:schemeClr val="lt1"/>
                </a:highlight>
              </a:defRPr>
            </a:lvl2pPr>
            <a:lvl3pPr lvl="2" algn="r" rtl="0">
              <a:lnSpc>
                <a:spcPct val="100000"/>
              </a:lnSpc>
              <a:spcBef>
                <a:spcPts val="1600"/>
              </a:spcBef>
              <a:spcAft>
                <a:spcPts val="0"/>
              </a:spcAft>
              <a:buNone/>
              <a:defRPr sz="1400">
                <a:highlight>
                  <a:schemeClr val="lt1"/>
                </a:highlight>
              </a:defRPr>
            </a:lvl3pPr>
            <a:lvl4pPr lvl="3" algn="r" rtl="0">
              <a:lnSpc>
                <a:spcPct val="100000"/>
              </a:lnSpc>
              <a:spcBef>
                <a:spcPts val="1600"/>
              </a:spcBef>
              <a:spcAft>
                <a:spcPts val="0"/>
              </a:spcAft>
              <a:buNone/>
              <a:defRPr sz="1400">
                <a:highlight>
                  <a:schemeClr val="lt1"/>
                </a:highlight>
              </a:defRPr>
            </a:lvl4pPr>
            <a:lvl5pPr lvl="4" algn="r" rtl="0">
              <a:lnSpc>
                <a:spcPct val="100000"/>
              </a:lnSpc>
              <a:spcBef>
                <a:spcPts val="1600"/>
              </a:spcBef>
              <a:spcAft>
                <a:spcPts val="0"/>
              </a:spcAft>
              <a:buNone/>
              <a:defRPr sz="1400">
                <a:highlight>
                  <a:schemeClr val="lt1"/>
                </a:highlight>
              </a:defRPr>
            </a:lvl5pPr>
            <a:lvl6pPr lvl="5" algn="r" rtl="0">
              <a:lnSpc>
                <a:spcPct val="100000"/>
              </a:lnSpc>
              <a:spcBef>
                <a:spcPts val="1600"/>
              </a:spcBef>
              <a:spcAft>
                <a:spcPts val="0"/>
              </a:spcAft>
              <a:buNone/>
              <a:defRPr sz="1400">
                <a:highlight>
                  <a:schemeClr val="lt1"/>
                </a:highlight>
              </a:defRPr>
            </a:lvl6pPr>
            <a:lvl7pPr lvl="6" algn="r" rtl="0">
              <a:lnSpc>
                <a:spcPct val="100000"/>
              </a:lnSpc>
              <a:spcBef>
                <a:spcPts val="1600"/>
              </a:spcBef>
              <a:spcAft>
                <a:spcPts val="0"/>
              </a:spcAft>
              <a:buNone/>
              <a:defRPr sz="1400">
                <a:highlight>
                  <a:schemeClr val="lt1"/>
                </a:highlight>
              </a:defRPr>
            </a:lvl7pPr>
            <a:lvl8pPr lvl="7" algn="r" rtl="0">
              <a:lnSpc>
                <a:spcPct val="100000"/>
              </a:lnSpc>
              <a:spcBef>
                <a:spcPts val="1600"/>
              </a:spcBef>
              <a:spcAft>
                <a:spcPts val="0"/>
              </a:spcAft>
              <a:buNone/>
              <a:defRPr sz="1400">
                <a:highlight>
                  <a:schemeClr val="lt1"/>
                </a:highlight>
              </a:defRPr>
            </a:lvl8pPr>
            <a:lvl9pPr lvl="8" algn="r" rtl="0">
              <a:lnSpc>
                <a:spcPct val="100000"/>
              </a:lnSpc>
              <a:spcBef>
                <a:spcPts val="1600"/>
              </a:spcBef>
              <a:spcAft>
                <a:spcPts val="1600"/>
              </a:spcAft>
              <a:buNone/>
              <a:defRPr sz="1400">
                <a:highlight>
                  <a:schemeClr val="lt1"/>
                </a:highligh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3">
  <p:cSld name="TITLE_1_1_1_1_1_1_1_1">
    <p:spTree>
      <p:nvGrpSpPr>
        <p:cNvPr id="1" name="Shape 107"/>
        <p:cNvGrpSpPr/>
        <p:nvPr/>
      </p:nvGrpSpPr>
      <p:grpSpPr>
        <a:xfrm>
          <a:off x="0" y="0"/>
          <a:ext cx="0" cy="0"/>
          <a:chOff x="0" y="0"/>
          <a:chExt cx="0" cy="0"/>
        </a:xfrm>
      </p:grpSpPr>
      <p:sp>
        <p:nvSpPr>
          <p:cNvPr id="108" name="Google Shape;108;p18"/>
          <p:cNvSpPr txBox="1">
            <a:spLocks noGrp="1"/>
          </p:cNvSpPr>
          <p:nvPr>
            <p:ph type="ctrTitle"/>
          </p:nvPr>
        </p:nvSpPr>
        <p:spPr>
          <a:xfrm>
            <a:off x="643800" y="1144359"/>
            <a:ext cx="37536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09" name="Google Shape;109;p18"/>
          <p:cNvSpPr txBox="1">
            <a:spLocks noGrp="1"/>
          </p:cNvSpPr>
          <p:nvPr>
            <p:ph type="subTitle" idx="1"/>
          </p:nvPr>
        </p:nvSpPr>
        <p:spPr>
          <a:xfrm>
            <a:off x="643800" y="1496756"/>
            <a:ext cx="49380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ESOURCES">
  <p:cSld name="TITLE_1_1_1_1_1_1_1_1_1">
    <p:spTree>
      <p:nvGrpSpPr>
        <p:cNvPr id="1" name="Shape 110"/>
        <p:cNvGrpSpPr/>
        <p:nvPr/>
      </p:nvGrpSpPr>
      <p:grpSpPr>
        <a:xfrm>
          <a:off x="0" y="0"/>
          <a:ext cx="0" cy="0"/>
          <a:chOff x="0" y="0"/>
          <a:chExt cx="0" cy="0"/>
        </a:xfrm>
      </p:grpSpPr>
      <p:sp>
        <p:nvSpPr>
          <p:cNvPr id="111" name="Google Shape;111;p19"/>
          <p:cNvSpPr/>
          <p:nvPr/>
        </p:nvSpPr>
        <p:spPr>
          <a:xfrm rot="-4005916">
            <a:off x="5041844" y="-2568933"/>
            <a:ext cx="3371871" cy="4028771"/>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txBox="1">
            <a:spLocks noGrp="1"/>
          </p:cNvSpPr>
          <p:nvPr>
            <p:ph type="ctrTitle"/>
          </p:nvPr>
        </p:nvSpPr>
        <p:spPr>
          <a:xfrm>
            <a:off x="643800" y="915759"/>
            <a:ext cx="3753600" cy="39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13" name="Google Shape;113;p19"/>
          <p:cNvSpPr txBox="1">
            <a:spLocks noGrp="1"/>
          </p:cNvSpPr>
          <p:nvPr>
            <p:ph type="subTitle" idx="1"/>
          </p:nvPr>
        </p:nvSpPr>
        <p:spPr>
          <a:xfrm>
            <a:off x="643800" y="1268150"/>
            <a:ext cx="37725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900">
                <a:highlight>
                  <a:schemeClr val="lt1"/>
                </a:highlight>
              </a:defRPr>
            </a:lvl1pPr>
            <a:lvl2pPr lvl="1" rtl="0">
              <a:lnSpc>
                <a:spcPct val="100000"/>
              </a:lnSpc>
              <a:spcBef>
                <a:spcPts val="1600"/>
              </a:spcBef>
              <a:spcAft>
                <a:spcPts val="0"/>
              </a:spcAft>
              <a:buNone/>
              <a:defRPr sz="900">
                <a:highlight>
                  <a:schemeClr val="lt1"/>
                </a:highlight>
              </a:defRPr>
            </a:lvl2pPr>
            <a:lvl3pPr lvl="2" rtl="0">
              <a:lnSpc>
                <a:spcPct val="100000"/>
              </a:lnSpc>
              <a:spcBef>
                <a:spcPts val="1600"/>
              </a:spcBef>
              <a:spcAft>
                <a:spcPts val="0"/>
              </a:spcAft>
              <a:buNone/>
              <a:defRPr sz="900">
                <a:highlight>
                  <a:schemeClr val="lt1"/>
                </a:highlight>
              </a:defRPr>
            </a:lvl3pPr>
            <a:lvl4pPr lvl="3" rtl="0">
              <a:lnSpc>
                <a:spcPct val="100000"/>
              </a:lnSpc>
              <a:spcBef>
                <a:spcPts val="1600"/>
              </a:spcBef>
              <a:spcAft>
                <a:spcPts val="0"/>
              </a:spcAft>
              <a:buNone/>
              <a:defRPr sz="900">
                <a:highlight>
                  <a:schemeClr val="lt1"/>
                </a:highlight>
              </a:defRPr>
            </a:lvl4pPr>
            <a:lvl5pPr lvl="4" rtl="0">
              <a:lnSpc>
                <a:spcPct val="100000"/>
              </a:lnSpc>
              <a:spcBef>
                <a:spcPts val="1600"/>
              </a:spcBef>
              <a:spcAft>
                <a:spcPts val="0"/>
              </a:spcAft>
              <a:buNone/>
              <a:defRPr sz="900">
                <a:highlight>
                  <a:schemeClr val="lt1"/>
                </a:highlight>
              </a:defRPr>
            </a:lvl5pPr>
            <a:lvl6pPr lvl="5" rtl="0">
              <a:lnSpc>
                <a:spcPct val="100000"/>
              </a:lnSpc>
              <a:spcBef>
                <a:spcPts val="1600"/>
              </a:spcBef>
              <a:spcAft>
                <a:spcPts val="0"/>
              </a:spcAft>
              <a:buNone/>
              <a:defRPr sz="900">
                <a:highlight>
                  <a:schemeClr val="lt1"/>
                </a:highlight>
              </a:defRPr>
            </a:lvl6pPr>
            <a:lvl7pPr lvl="6" rtl="0">
              <a:lnSpc>
                <a:spcPct val="100000"/>
              </a:lnSpc>
              <a:spcBef>
                <a:spcPts val="1600"/>
              </a:spcBef>
              <a:spcAft>
                <a:spcPts val="0"/>
              </a:spcAft>
              <a:buNone/>
              <a:defRPr sz="900">
                <a:highlight>
                  <a:schemeClr val="lt1"/>
                </a:highlight>
              </a:defRPr>
            </a:lvl7pPr>
            <a:lvl8pPr lvl="7" rtl="0">
              <a:lnSpc>
                <a:spcPct val="100000"/>
              </a:lnSpc>
              <a:spcBef>
                <a:spcPts val="1600"/>
              </a:spcBef>
              <a:spcAft>
                <a:spcPts val="0"/>
              </a:spcAft>
              <a:buNone/>
              <a:defRPr sz="900">
                <a:highlight>
                  <a:schemeClr val="lt1"/>
                </a:highlight>
              </a:defRPr>
            </a:lvl8pPr>
            <a:lvl9pPr lvl="8" rtl="0">
              <a:lnSpc>
                <a:spcPct val="100000"/>
              </a:lnSpc>
              <a:spcBef>
                <a:spcPts val="1600"/>
              </a:spcBef>
              <a:spcAft>
                <a:spcPts val="1600"/>
              </a:spcAft>
              <a:buNone/>
              <a:defRPr sz="900">
                <a:highlight>
                  <a:schemeClr val="lt1"/>
                </a:highlight>
              </a:defRPr>
            </a:lvl9pPr>
          </a:lstStyle>
          <a:p>
            <a:endParaRPr/>
          </a:p>
        </p:txBody>
      </p:sp>
      <p:sp>
        <p:nvSpPr>
          <p:cNvPr id="114" name="Google Shape;114;p19"/>
          <p:cNvSpPr txBox="1">
            <a:spLocks noGrp="1"/>
          </p:cNvSpPr>
          <p:nvPr>
            <p:ph type="subTitle" idx="2"/>
          </p:nvPr>
        </p:nvSpPr>
        <p:spPr>
          <a:xfrm>
            <a:off x="4687880" y="1268150"/>
            <a:ext cx="37725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900">
                <a:highlight>
                  <a:schemeClr val="lt1"/>
                </a:highlight>
              </a:defRPr>
            </a:lvl1pPr>
            <a:lvl2pPr lvl="1" rtl="0">
              <a:lnSpc>
                <a:spcPct val="100000"/>
              </a:lnSpc>
              <a:spcBef>
                <a:spcPts val="1600"/>
              </a:spcBef>
              <a:spcAft>
                <a:spcPts val="0"/>
              </a:spcAft>
              <a:buNone/>
              <a:defRPr sz="900">
                <a:highlight>
                  <a:schemeClr val="lt1"/>
                </a:highlight>
              </a:defRPr>
            </a:lvl2pPr>
            <a:lvl3pPr lvl="2" rtl="0">
              <a:lnSpc>
                <a:spcPct val="100000"/>
              </a:lnSpc>
              <a:spcBef>
                <a:spcPts val="1600"/>
              </a:spcBef>
              <a:spcAft>
                <a:spcPts val="0"/>
              </a:spcAft>
              <a:buNone/>
              <a:defRPr sz="900">
                <a:highlight>
                  <a:schemeClr val="lt1"/>
                </a:highlight>
              </a:defRPr>
            </a:lvl3pPr>
            <a:lvl4pPr lvl="3" rtl="0">
              <a:lnSpc>
                <a:spcPct val="100000"/>
              </a:lnSpc>
              <a:spcBef>
                <a:spcPts val="1600"/>
              </a:spcBef>
              <a:spcAft>
                <a:spcPts val="0"/>
              </a:spcAft>
              <a:buNone/>
              <a:defRPr sz="900">
                <a:highlight>
                  <a:schemeClr val="lt1"/>
                </a:highlight>
              </a:defRPr>
            </a:lvl4pPr>
            <a:lvl5pPr lvl="4" rtl="0">
              <a:lnSpc>
                <a:spcPct val="100000"/>
              </a:lnSpc>
              <a:spcBef>
                <a:spcPts val="1600"/>
              </a:spcBef>
              <a:spcAft>
                <a:spcPts val="0"/>
              </a:spcAft>
              <a:buNone/>
              <a:defRPr sz="900">
                <a:highlight>
                  <a:schemeClr val="lt1"/>
                </a:highlight>
              </a:defRPr>
            </a:lvl5pPr>
            <a:lvl6pPr lvl="5" rtl="0">
              <a:lnSpc>
                <a:spcPct val="100000"/>
              </a:lnSpc>
              <a:spcBef>
                <a:spcPts val="1600"/>
              </a:spcBef>
              <a:spcAft>
                <a:spcPts val="0"/>
              </a:spcAft>
              <a:buNone/>
              <a:defRPr sz="900">
                <a:highlight>
                  <a:schemeClr val="lt1"/>
                </a:highlight>
              </a:defRPr>
            </a:lvl6pPr>
            <a:lvl7pPr lvl="6" rtl="0">
              <a:lnSpc>
                <a:spcPct val="100000"/>
              </a:lnSpc>
              <a:spcBef>
                <a:spcPts val="1600"/>
              </a:spcBef>
              <a:spcAft>
                <a:spcPts val="0"/>
              </a:spcAft>
              <a:buNone/>
              <a:defRPr sz="900">
                <a:highlight>
                  <a:schemeClr val="lt1"/>
                </a:highlight>
              </a:defRPr>
            </a:lvl7pPr>
            <a:lvl8pPr lvl="7" rtl="0">
              <a:lnSpc>
                <a:spcPct val="100000"/>
              </a:lnSpc>
              <a:spcBef>
                <a:spcPts val="1600"/>
              </a:spcBef>
              <a:spcAft>
                <a:spcPts val="0"/>
              </a:spcAft>
              <a:buNone/>
              <a:defRPr sz="900">
                <a:highlight>
                  <a:schemeClr val="lt1"/>
                </a:highlight>
              </a:defRPr>
            </a:lvl8pPr>
            <a:lvl9pPr lvl="8" rtl="0">
              <a:lnSpc>
                <a:spcPct val="100000"/>
              </a:lnSpc>
              <a:spcBef>
                <a:spcPts val="1600"/>
              </a:spcBef>
              <a:spcAft>
                <a:spcPts val="1600"/>
              </a:spcAft>
              <a:buNone/>
              <a:defRPr sz="900">
                <a:highlight>
                  <a:schemeClr val="lt1"/>
                </a:highligh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2">
    <p:spTree>
      <p:nvGrpSpPr>
        <p:cNvPr id="1" name="Shape 1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787900" y="1118687"/>
            <a:ext cx="33561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3" name="Google Shape;13;p3"/>
          <p:cNvSpPr txBox="1">
            <a:spLocks noGrp="1"/>
          </p:cNvSpPr>
          <p:nvPr>
            <p:ph type="ctrTitle" idx="2"/>
          </p:nvPr>
        </p:nvSpPr>
        <p:spPr>
          <a:xfrm>
            <a:off x="5787900" y="1872981"/>
            <a:ext cx="3298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 name="Google Shape;14;p3"/>
          <p:cNvSpPr txBox="1">
            <a:spLocks noGrp="1"/>
          </p:cNvSpPr>
          <p:nvPr>
            <p:ph type="ctrTitle" idx="3"/>
          </p:nvPr>
        </p:nvSpPr>
        <p:spPr>
          <a:xfrm>
            <a:off x="5787900" y="2627275"/>
            <a:ext cx="3298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5" name="Google Shape;15;p3"/>
          <p:cNvSpPr txBox="1">
            <a:spLocks noGrp="1"/>
          </p:cNvSpPr>
          <p:nvPr>
            <p:ph type="title" idx="4" hasCustomPrompt="1"/>
          </p:nvPr>
        </p:nvSpPr>
        <p:spPr>
          <a:xfrm>
            <a:off x="4830925" y="854100"/>
            <a:ext cx="1419000" cy="900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999999"/>
              </a:buClr>
              <a:buSzPts val="3600"/>
              <a:buNone/>
              <a:defRPr sz="3600">
                <a:solidFill>
                  <a:srgbClr val="999999"/>
                </a:solidFill>
              </a:defRPr>
            </a:lvl1pPr>
            <a:lvl2pPr lvl="1"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title" idx="5" hasCustomPrompt="1"/>
          </p:nvPr>
        </p:nvSpPr>
        <p:spPr>
          <a:xfrm>
            <a:off x="4830925" y="1607617"/>
            <a:ext cx="1419000" cy="900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999999"/>
              </a:buClr>
              <a:buSzPts val="3600"/>
              <a:buNone/>
              <a:defRPr sz="3600">
                <a:solidFill>
                  <a:srgbClr val="999999"/>
                </a:solidFill>
              </a:defRPr>
            </a:lvl1pPr>
            <a:lvl2pPr lvl="1"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7" name="Google Shape;17;p3"/>
          <p:cNvSpPr txBox="1">
            <a:spLocks noGrp="1"/>
          </p:cNvSpPr>
          <p:nvPr>
            <p:ph type="title" idx="6" hasCustomPrompt="1"/>
          </p:nvPr>
        </p:nvSpPr>
        <p:spPr>
          <a:xfrm>
            <a:off x="4830925" y="2361133"/>
            <a:ext cx="1419000" cy="900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999999"/>
              </a:buClr>
              <a:buSzPts val="3600"/>
              <a:buNone/>
              <a:defRPr sz="3600">
                <a:solidFill>
                  <a:srgbClr val="999999"/>
                </a:solidFill>
              </a:defRPr>
            </a:lvl1pPr>
            <a:lvl2pPr lvl="1"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5787900" y="3381569"/>
            <a:ext cx="3298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9" name="Google Shape;19;p3"/>
          <p:cNvSpPr txBox="1">
            <a:spLocks noGrp="1"/>
          </p:cNvSpPr>
          <p:nvPr>
            <p:ph type="title" idx="8" hasCustomPrompt="1"/>
          </p:nvPr>
        </p:nvSpPr>
        <p:spPr>
          <a:xfrm>
            <a:off x="4830925" y="3114650"/>
            <a:ext cx="1419000" cy="900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rgbClr val="999999"/>
              </a:buClr>
              <a:buSzPts val="3600"/>
              <a:buNone/>
              <a:defRPr sz="3600">
                <a:solidFill>
                  <a:srgbClr val="999999"/>
                </a:solidFill>
              </a:defRPr>
            </a:lvl1pPr>
            <a:lvl2pPr lvl="1"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ctrTitle" idx="9"/>
          </p:nvPr>
        </p:nvSpPr>
        <p:spPr>
          <a:xfrm>
            <a:off x="2057400" y="1124664"/>
            <a:ext cx="22287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1" name="Google Shape;21;p3"/>
          <p:cNvSpPr/>
          <p:nvPr/>
        </p:nvSpPr>
        <p:spPr>
          <a:xfrm>
            <a:off x="4583775" y="-400050"/>
            <a:ext cx="4979400" cy="4886400"/>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SLIDE">
  <p:cSld name="CUSTOM_3">
    <p:spTree>
      <p:nvGrpSpPr>
        <p:cNvPr id="1" name="Shape 1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TITLE_1_1">
    <p:spTree>
      <p:nvGrpSpPr>
        <p:cNvPr id="1" name="Shape 22"/>
        <p:cNvGrpSpPr/>
        <p:nvPr/>
      </p:nvGrpSpPr>
      <p:grpSpPr>
        <a:xfrm>
          <a:off x="0" y="0"/>
          <a:ext cx="0" cy="0"/>
          <a:chOff x="0" y="0"/>
          <a:chExt cx="0" cy="0"/>
        </a:xfrm>
      </p:grpSpPr>
      <p:sp>
        <p:nvSpPr>
          <p:cNvPr id="23" name="Google Shape;23;p4"/>
          <p:cNvSpPr/>
          <p:nvPr/>
        </p:nvSpPr>
        <p:spPr>
          <a:xfrm>
            <a:off x="7353300" y="78638"/>
            <a:ext cx="4217400" cy="4138500"/>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subTitle" idx="1"/>
          </p:nvPr>
        </p:nvSpPr>
        <p:spPr>
          <a:xfrm flipH="1">
            <a:off x="6152250" y="1675481"/>
            <a:ext cx="2367000" cy="13704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None/>
              <a:defRPr>
                <a:highlight>
                  <a:schemeClr val="lt1"/>
                </a:highlight>
              </a:defRPr>
            </a:lvl1pPr>
            <a:lvl2pPr lvl="1" algn="r">
              <a:lnSpc>
                <a:spcPct val="100000"/>
              </a:lnSpc>
              <a:spcBef>
                <a:spcPts val="1600"/>
              </a:spcBef>
              <a:spcAft>
                <a:spcPts val="0"/>
              </a:spcAft>
              <a:buNone/>
              <a:defRPr>
                <a:highlight>
                  <a:schemeClr val="lt1"/>
                </a:highlight>
              </a:defRPr>
            </a:lvl2pPr>
            <a:lvl3pPr lvl="2" algn="r">
              <a:lnSpc>
                <a:spcPct val="100000"/>
              </a:lnSpc>
              <a:spcBef>
                <a:spcPts val="1600"/>
              </a:spcBef>
              <a:spcAft>
                <a:spcPts val="0"/>
              </a:spcAft>
              <a:buNone/>
              <a:defRPr>
                <a:highlight>
                  <a:schemeClr val="lt1"/>
                </a:highlight>
              </a:defRPr>
            </a:lvl3pPr>
            <a:lvl4pPr lvl="3" algn="r">
              <a:lnSpc>
                <a:spcPct val="100000"/>
              </a:lnSpc>
              <a:spcBef>
                <a:spcPts val="1600"/>
              </a:spcBef>
              <a:spcAft>
                <a:spcPts val="0"/>
              </a:spcAft>
              <a:buNone/>
              <a:defRPr>
                <a:highlight>
                  <a:schemeClr val="lt1"/>
                </a:highlight>
              </a:defRPr>
            </a:lvl4pPr>
            <a:lvl5pPr lvl="4" algn="r">
              <a:lnSpc>
                <a:spcPct val="100000"/>
              </a:lnSpc>
              <a:spcBef>
                <a:spcPts val="1600"/>
              </a:spcBef>
              <a:spcAft>
                <a:spcPts val="0"/>
              </a:spcAft>
              <a:buNone/>
              <a:defRPr>
                <a:highlight>
                  <a:schemeClr val="lt1"/>
                </a:highlight>
              </a:defRPr>
            </a:lvl5pPr>
            <a:lvl6pPr lvl="5" algn="r">
              <a:lnSpc>
                <a:spcPct val="100000"/>
              </a:lnSpc>
              <a:spcBef>
                <a:spcPts val="1600"/>
              </a:spcBef>
              <a:spcAft>
                <a:spcPts val="0"/>
              </a:spcAft>
              <a:buNone/>
              <a:defRPr>
                <a:highlight>
                  <a:schemeClr val="lt1"/>
                </a:highlight>
              </a:defRPr>
            </a:lvl6pPr>
            <a:lvl7pPr lvl="6" algn="r">
              <a:lnSpc>
                <a:spcPct val="100000"/>
              </a:lnSpc>
              <a:spcBef>
                <a:spcPts val="1600"/>
              </a:spcBef>
              <a:spcAft>
                <a:spcPts val="0"/>
              </a:spcAft>
              <a:buNone/>
              <a:defRPr>
                <a:highlight>
                  <a:schemeClr val="lt1"/>
                </a:highlight>
              </a:defRPr>
            </a:lvl7pPr>
            <a:lvl8pPr lvl="7" algn="r">
              <a:lnSpc>
                <a:spcPct val="100000"/>
              </a:lnSpc>
              <a:spcBef>
                <a:spcPts val="1600"/>
              </a:spcBef>
              <a:spcAft>
                <a:spcPts val="0"/>
              </a:spcAft>
              <a:buNone/>
              <a:defRPr>
                <a:highlight>
                  <a:schemeClr val="lt1"/>
                </a:highlight>
              </a:defRPr>
            </a:lvl8pPr>
            <a:lvl9pPr lvl="8" algn="r">
              <a:lnSpc>
                <a:spcPct val="100000"/>
              </a:lnSpc>
              <a:spcBef>
                <a:spcPts val="1600"/>
              </a:spcBef>
              <a:spcAft>
                <a:spcPts val="1600"/>
              </a:spcAft>
              <a:buNone/>
              <a:defRPr>
                <a:highlight>
                  <a:schemeClr val="lt1"/>
                </a:highlight>
              </a:defRPr>
            </a:lvl9pPr>
          </a:lstStyle>
          <a:p>
            <a:endParaRPr/>
          </a:p>
        </p:txBody>
      </p:sp>
      <p:sp>
        <p:nvSpPr>
          <p:cNvPr id="25" name="Google Shape;25;p4"/>
          <p:cNvSpPr txBox="1">
            <a:spLocks noGrp="1"/>
          </p:cNvSpPr>
          <p:nvPr>
            <p:ph type="title"/>
          </p:nvPr>
        </p:nvSpPr>
        <p:spPr>
          <a:xfrm>
            <a:off x="4048650" y="968249"/>
            <a:ext cx="4470600" cy="528600"/>
          </a:xfrm>
          <a:prstGeom prst="rect">
            <a:avLst/>
          </a:prstGeom>
        </p:spPr>
        <p:txBody>
          <a:bodyPr spcFirstLastPara="1" wrap="square" lIns="91425" tIns="91425" rIns="91425" bIns="91425" anchor="ctr" anchorCtr="0">
            <a:noAutofit/>
          </a:bodyPr>
          <a:lstStyle>
            <a:lvl1pPr lvl="0" algn="r">
              <a:spcBef>
                <a:spcPts val="0"/>
              </a:spcBef>
              <a:spcAft>
                <a:spcPts val="0"/>
              </a:spcAft>
              <a:buNone/>
              <a:defRPr sz="2400">
                <a:highlight>
                  <a:schemeClr val="lt1"/>
                </a:highlight>
              </a:defRPr>
            </a:lvl1pPr>
            <a:lvl2pPr lvl="1" algn="r">
              <a:spcBef>
                <a:spcPts val="0"/>
              </a:spcBef>
              <a:spcAft>
                <a:spcPts val="0"/>
              </a:spcAft>
              <a:buNone/>
              <a:defRPr>
                <a:highlight>
                  <a:schemeClr val="lt1"/>
                </a:highlight>
                <a:latin typeface="Roboto Slab Light"/>
                <a:ea typeface="Roboto Slab Light"/>
                <a:cs typeface="Roboto Slab Light"/>
                <a:sym typeface="Roboto Slab Light"/>
              </a:defRPr>
            </a:lvl2pPr>
            <a:lvl3pPr lvl="2" algn="r">
              <a:spcBef>
                <a:spcPts val="0"/>
              </a:spcBef>
              <a:spcAft>
                <a:spcPts val="0"/>
              </a:spcAft>
              <a:buNone/>
              <a:defRPr>
                <a:highlight>
                  <a:schemeClr val="lt1"/>
                </a:highlight>
                <a:latin typeface="Roboto Slab Light"/>
                <a:ea typeface="Roboto Slab Light"/>
                <a:cs typeface="Roboto Slab Light"/>
                <a:sym typeface="Roboto Slab Light"/>
              </a:defRPr>
            </a:lvl3pPr>
            <a:lvl4pPr lvl="3" algn="r">
              <a:spcBef>
                <a:spcPts val="0"/>
              </a:spcBef>
              <a:spcAft>
                <a:spcPts val="0"/>
              </a:spcAft>
              <a:buNone/>
              <a:defRPr>
                <a:highlight>
                  <a:schemeClr val="lt1"/>
                </a:highlight>
                <a:latin typeface="Roboto Slab Light"/>
                <a:ea typeface="Roboto Slab Light"/>
                <a:cs typeface="Roboto Slab Light"/>
                <a:sym typeface="Roboto Slab Light"/>
              </a:defRPr>
            </a:lvl4pPr>
            <a:lvl5pPr lvl="4" algn="r">
              <a:spcBef>
                <a:spcPts val="0"/>
              </a:spcBef>
              <a:spcAft>
                <a:spcPts val="0"/>
              </a:spcAft>
              <a:buNone/>
              <a:defRPr>
                <a:highlight>
                  <a:schemeClr val="lt1"/>
                </a:highlight>
                <a:latin typeface="Roboto Slab Light"/>
                <a:ea typeface="Roboto Slab Light"/>
                <a:cs typeface="Roboto Slab Light"/>
                <a:sym typeface="Roboto Slab Light"/>
              </a:defRPr>
            </a:lvl5pPr>
            <a:lvl6pPr lvl="5" algn="r">
              <a:spcBef>
                <a:spcPts val="0"/>
              </a:spcBef>
              <a:spcAft>
                <a:spcPts val="0"/>
              </a:spcAft>
              <a:buNone/>
              <a:defRPr>
                <a:highlight>
                  <a:schemeClr val="lt1"/>
                </a:highlight>
                <a:latin typeface="Roboto Slab Light"/>
                <a:ea typeface="Roboto Slab Light"/>
                <a:cs typeface="Roboto Slab Light"/>
                <a:sym typeface="Roboto Slab Light"/>
              </a:defRPr>
            </a:lvl6pPr>
            <a:lvl7pPr lvl="6" algn="r">
              <a:spcBef>
                <a:spcPts val="0"/>
              </a:spcBef>
              <a:spcAft>
                <a:spcPts val="0"/>
              </a:spcAft>
              <a:buNone/>
              <a:defRPr>
                <a:highlight>
                  <a:schemeClr val="lt1"/>
                </a:highlight>
                <a:latin typeface="Roboto Slab Light"/>
                <a:ea typeface="Roboto Slab Light"/>
                <a:cs typeface="Roboto Slab Light"/>
                <a:sym typeface="Roboto Slab Light"/>
              </a:defRPr>
            </a:lvl7pPr>
            <a:lvl8pPr lvl="7" algn="r">
              <a:spcBef>
                <a:spcPts val="0"/>
              </a:spcBef>
              <a:spcAft>
                <a:spcPts val="0"/>
              </a:spcAft>
              <a:buNone/>
              <a:defRPr>
                <a:highlight>
                  <a:schemeClr val="lt1"/>
                </a:highlight>
                <a:latin typeface="Roboto Slab Light"/>
                <a:ea typeface="Roboto Slab Light"/>
                <a:cs typeface="Roboto Slab Light"/>
                <a:sym typeface="Roboto Slab Light"/>
              </a:defRPr>
            </a:lvl8pPr>
            <a:lvl9pPr lvl="8" algn="r">
              <a:spcBef>
                <a:spcPts val="0"/>
              </a:spcBef>
              <a:spcAft>
                <a:spcPts val="0"/>
              </a:spcAft>
              <a:buNone/>
              <a:defRPr>
                <a:highlight>
                  <a:schemeClr val="lt1"/>
                </a:highlight>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_1">
    <p:spTree>
      <p:nvGrpSpPr>
        <p:cNvPr id="1" name="Shape 26"/>
        <p:cNvGrpSpPr/>
        <p:nvPr/>
      </p:nvGrpSpPr>
      <p:grpSpPr>
        <a:xfrm>
          <a:off x="0" y="0"/>
          <a:ext cx="0" cy="0"/>
          <a:chOff x="0" y="0"/>
          <a:chExt cx="0" cy="0"/>
        </a:xfrm>
      </p:grpSpPr>
      <p:sp>
        <p:nvSpPr>
          <p:cNvPr id="27" name="Google Shape;27;p5"/>
          <p:cNvSpPr/>
          <p:nvPr/>
        </p:nvSpPr>
        <p:spPr>
          <a:xfrm>
            <a:off x="685800" y="1428750"/>
            <a:ext cx="2838300" cy="4025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28;p5"/>
          <p:cNvSpPr txBox="1">
            <a:spLocks noGrp="1"/>
          </p:cNvSpPr>
          <p:nvPr>
            <p:ph type="ctrTitle"/>
          </p:nvPr>
        </p:nvSpPr>
        <p:spPr>
          <a:xfrm>
            <a:off x="1112700" y="3123025"/>
            <a:ext cx="19845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9" name="Google Shape;29;p5"/>
          <p:cNvSpPr txBox="1">
            <a:spLocks noGrp="1"/>
          </p:cNvSpPr>
          <p:nvPr>
            <p:ph type="subTitle" idx="1"/>
          </p:nvPr>
        </p:nvSpPr>
        <p:spPr>
          <a:xfrm>
            <a:off x="828600" y="2675875"/>
            <a:ext cx="2552700" cy="577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 ">
  <p:cSld name="TITLE_1_1_1_2">
    <p:spTree>
      <p:nvGrpSpPr>
        <p:cNvPr id="1" name="Shape 30"/>
        <p:cNvGrpSpPr/>
        <p:nvPr/>
      </p:nvGrpSpPr>
      <p:grpSpPr>
        <a:xfrm>
          <a:off x="0" y="0"/>
          <a:ext cx="0" cy="0"/>
          <a:chOff x="0" y="0"/>
          <a:chExt cx="0" cy="0"/>
        </a:xfrm>
      </p:grpSpPr>
      <p:sp>
        <p:nvSpPr>
          <p:cNvPr id="31" name="Google Shape;31;p6"/>
          <p:cNvSpPr/>
          <p:nvPr/>
        </p:nvSpPr>
        <p:spPr>
          <a:xfrm>
            <a:off x="-409575" y="-1439725"/>
            <a:ext cx="4217400" cy="4138500"/>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ctrTitle"/>
          </p:nvPr>
        </p:nvSpPr>
        <p:spPr>
          <a:xfrm>
            <a:off x="1571625" y="2120975"/>
            <a:ext cx="2706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highlight>
                  <a:schemeClr val="lt1"/>
                </a:highlight>
              </a:defRPr>
            </a:lvl1pPr>
            <a:lvl2pPr lvl="1" algn="r" rtl="0">
              <a:spcBef>
                <a:spcPts val="0"/>
              </a:spcBef>
              <a:spcAft>
                <a:spcPts val="0"/>
              </a:spcAft>
              <a:buSzPts val="2400"/>
              <a:buNone/>
              <a:defRPr sz="2400">
                <a:highlight>
                  <a:schemeClr val="lt1"/>
                </a:highlight>
              </a:defRPr>
            </a:lvl2pPr>
            <a:lvl3pPr lvl="2" algn="r" rtl="0">
              <a:spcBef>
                <a:spcPts val="0"/>
              </a:spcBef>
              <a:spcAft>
                <a:spcPts val="0"/>
              </a:spcAft>
              <a:buSzPts val="2400"/>
              <a:buNone/>
              <a:defRPr sz="2400">
                <a:highlight>
                  <a:schemeClr val="lt1"/>
                </a:highlight>
              </a:defRPr>
            </a:lvl3pPr>
            <a:lvl4pPr lvl="3" algn="r" rtl="0">
              <a:spcBef>
                <a:spcPts val="0"/>
              </a:spcBef>
              <a:spcAft>
                <a:spcPts val="0"/>
              </a:spcAft>
              <a:buSzPts val="2400"/>
              <a:buNone/>
              <a:defRPr sz="2400">
                <a:highlight>
                  <a:schemeClr val="lt1"/>
                </a:highlight>
              </a:defRPr>
            </a:lvl4pPr>
            <a:lvl5pPr lvl="4" algn="r" rtl="0">
              <a:spcBef>
                <a:spcPts val="0"/>
              </a:spcBef>
              <a:spcAft>
                <a:spcPts val="0"/>
              </a:spcAft>
              <a:buSzPts val="2400"/>
              <a:buNone/>
              <a:defRPr sz="2400">
                <a:highlight>
                  <a:schemeClr val="lt1"/>
                </a:highlight>
              </a:defRPr>
            </a:lvl5pPr>
            <a:lvl6pPr lvl="5" algn="r" rtl="0">
              <a:spcBef>
                <a:spcPts val="0"/>
              </a:spcBef>
              <a:spcAft>
                <a:spcPts val="0"/>
              </a:spcAft>
              <a:buSzPts val="2400"/>
              <a:buNone/>
              <a:defRPr sz="2400">
                <a:highlight>
                  <a:schemeClr val="lt1"/>
                </a:highlight>
              </a:defRPr>
            </a:lvl6pPr>
            <a:lvl7pPr lvl="6" algn="r" rtl="0">
              <a:spcBef>
                <a:spcPts val="0"/>
              </a:spcBef>
              <a:spcAft>
                <a:spcPts val="0"/>
              </a:spcAft>
              <a:buSzPts val="2400"/>
              <a:buNone/>
              <a:defRPr sz="2400">
                <a:highlight>
                  <a:schemeClr val="lt1"/>
                </a:highlight>
              </a:defRPr>
            </a:lvl7pPr>
            <a:lvl8pPr lvl="7" algn="r" rtl="0">
              <a:spcBef>
                <a:spcPts val="0"/>
              </a:spcBef>
              <a:spcAft>
                <a:spcPts val="0"/>
              </a:spcAft>
              <a:buSzPts val="2400"/>
              <a:buNone/>
              <a:defRPr sz="2400">
                <a:highlight>
                  <a:schemeClr val="lt1"/>
                </a:highlight>
              </a:defRPr>
            </a:lvl8pPr>
            <a:lvl9pPr lvl="8" algn="r" rtl="0">
              <a:spcBef>
                <a:spcPts val="0"/>
              </a:spcBef>
              <a:spcAft>
                <a:spcPts val="0"/>
              </a:spcAft>
              <a:buSzPts val="2400"/>
              <a:buNone/>
              <a:defRPr sz="2400">
                <a:highlight>
                  <a:schemeClr val="lt1"/>
                </a:highlight>
              </a:defRPr>
            </a:lvl9pPr>
          </a:lstStyle>
          <a:p>
            <a:endParaRPr/>
          </a:p>
        </p:txBody>
      </p:sp>
      <p:sp>
        <p:nvSpPr>
          <p:cNvPr id="33" name="Google Shape;33;p6"/>
          <p:cNvSpPr txBox="1">
            <a:spLocks noGrp="1"/>
          </p:cNvSpPr>
          <p:nvPr>
            <p:ph type="subTitle" idx="1"/>
          </p:nvPr>
        </p:nvSpPr>
        <p:spPr>
          <a:xfrm>
            <a:off x="1102975" y="2701711"/>
            <a:ext cx="31749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highlight>
                  <a:schemeClr val="lt1"/>
                </a:highlight>
              </a:defRPr>
            </a:lvl1pPr>
            <a:lvl2pPr lvl="1" algn="r" rtl="0">
              <a:lnSpc>
                <a:spcPct val="100000"/>
              </a:lnSpc>
              <a:spcBef>
                <a:spcPts val="1600"/>
              </a:spcBef>
              <a:spcAft>
                <a:spcPts val="0"/>
              </a:spcAft>
              <a:buNone/>
              <a:defRPr>
                <a:highlight>
                  <a:schemeClr val="lt1"/>
                </a:highlight>
              </a:defRPr>
            </a:lvl2pPr>
            <a:lvl3pPr lvl="2" algn="r" rtl="0">
              <a:lnSpc>
                <a:spcPct val="100000"/>
              </a:lnSpc>
              <a:spcBef>
                <a:spcPts val="1600"/>
              </a:spcBef>
              <a:spcAft>
                <a:spcPts val="0"/>
              </a:spcAft>
              <a:buNone/>
              <a:defRPr>
                <a:highlight>
                  <a:schemeClr val="lt1"/>
                </a:highlight>
              </a:defRPr>
            </a:lvl3pPr>
            <a:lvl4pPr lvl="3" algn="r" rtl="0">
              <a:lnSpc>
                <a:spcPct val="100000"/>
              </a:lnSpc>
              <a:spcBef>
                <a:spcPts val="1600"/>
              </a:spcBef>
              <a:spcAft>
                <a:spcPts val="0"/>
              </a:spcAft>
              <a:buNone/>
              <a:defRPr>
                <a:highlight>
                  <a:schemeClr val="lt1"/>
                </a:highlight>
              </a:defRPr>
            </a:lvl4pPr>
            <a:lvl5pPr lvl="4" algn="r" rtl="0">
              <a:lnSpc>
                <a:spcPct val="100000"/>
              </a:lnSpc>
              <a:spcBef>
                <a:spcPts val="1600"/>
              </a:spcBef>
              <a:spcAft>
                <a:spcPts val="0"/>
              </a:spcAft>
              <a:buNone/>
              <a:defRPr>
                <a:highlight>
                  <a:schemeClr val="lt1"/>
                </a:highlight>
              </a:defRPr>
            </a:lvl5pPr>
            <a:lvl6pPr lvl="5" algn="r" rtl="0">
              <a:lnSpc>
                <a:spcPct val="100000"/>
              </a:lnSpc>
              <a:spcBef>
                <a:spcPts val="1600"/>
              </a:spcBef>
              <a:spcAft>
                <a:spcPts val="0"/>
              </a:spcAft>
              <a:buNone/>
              <a:defRPr>
                <a:highlight>
                  <a:schemeClr val="lt1"/>
                </a:highlight>
              </a:defRPr>
            </a:lvl6pPr>
            <a:lvl7pPr lvl="6" algn="r" rtl="0">
              <a:lnSpc>
                <a:spcPct val="100000"/>
              </a:lnSpc>
              <a:spcBef>
                <a:spcPts val="1600"/>
              </a:spcBef>
              <a:spcAft>
                <a:spcPts val="0"/>
              </a:spcAft>
              <a:buNone/>
              <a:defRPr>
                <a:highlight>
                  <a:schemeClr val="lt1"/>
                </a:highlight>
              </a:defRPr>
            </a:lvl7pPr>
            <a:lvl8pPr lvl="7" algn="r" rtl="0">
              <a:lnSpc>
                <a:spcPct val="100000"/>
              </a:lnSpc>
              <a:spcBef>
                <a:spcPts val="1600"/>
              </a:spcBef>
              <a:spcAft>
                <a:spcPts val="0"/>
              </a:spcAft>
              <a:buNone/>
              <a:defRPr>
                <a:highlight>
                  <a:schemeClr val="lt1"/>
                </a:highlight>
              </a:defRPr>
            </a:lvl8pPr>
            <a:lvl9pPr lvl="8" algn="r" rtl="0">
              <a:lnSpc>
                <a:spcPct val="100000"/>
              </a:lnSpc>
              <a:spcBef>
                <a:spcPts val="1600"/>
              </a:spcBef>
              <a:spcAft>
                <a:spcPts val="1600"/>
              </a:spcAft>
              <a:buNone/>
              <a:defRPr>
                <a:highlight>
                  <a:schemeClr val="lt1"/>
                </a:high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X COLUMNS">
  <p:cSld name="TITLE_1_1_1_2_1">
    <p:spTree>
      <p:nvGrpSpPr>
        <p:cNvPr id="1" name="Shape 34"/>
        <p:cNvGrpSpPr/>
        <p:nvPr/>
      </p:nvGrpSpPr>
      <p:grpSpPr>
        <a:xfrm>
          <a:off x="0" y="0"/>
          <a:ext cx="0" cy="0"/>
          <a:chOff x="0" y="0"/>
          <a:chExt cx="0" cy="0"/>
        </a:xfrm>
      </p:grpSpPr>
      <p:sp>
        <p:nvSpPr>
          <p:cNvPr id="35" name="Google Shape;35;p7"/>
          <p:cNvSpPr/>
          <p:nvPr/>
        </p:nvSpPr>
        <p:spPr>
          <a:xfrm>
            <a:off x="1547175" y="1094700"/>
            <a:ext cx="6139500" cy="1125300"/>
          </a:xfrm>
          <a:prstGeom prst="roundRect">
            <a:avLst>
              <a:gd name="adj" fmla="val 270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ctrTitle"/>
          </p:nvPr>
        </p:nvSpPr>
        <p:spPr>
          <a:xfrm>
            <a:off x="896925" y="993325"/>
            <a:ext cx="2835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37" name="Google Shape;37;p7"/>
          <p:cNvSpPr txBox="1">
            <a:spLocks noGrp="1"/>
          </p:cNvSpPr>
          <p:nvPr>
            <p:ph type="subTitle" idx="1"/>
          </p:nvPr>
        </p:nvSpPr>
        <p:spPr>
          <a:xfrm>
            <a:off x="1714500" y="1435625"/>
            <a:ext cx="20178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sz="1000"/>
            </a:lvl2pPr>
            <a:lvl3pPr lvl="2" algn="r" rtl="0">
              <a:lnSpc>
                <a:spcPct val="100000"/>
              </a:lnSpc>
              <a:spcBef>
                <a:spcPts val="1600"/>
              </a:spcBef>
              <a:spcAft>
                <a:spcPts val="0"/>
              </a:spcAft>
              <a:buNone/>
              <a:defRPr sz="1000"/>
            </a:lvl3pPr>
            <a:lvl4pPr lvl="3" algn="r" rtl="0">
              <a:lnSpc>
                <a:spcPct val="100000"/>
              </a:lnSpc>
              <a:spcBef>
                <a:spcPts val="1600"/>
              </a:spcBef>
              <a:spcAft>
                <a:spcPts val="0"/>
              </a:spcAft>
              <a:buNone/>
              <a:defRPr sz="1000"/>
            </a:lvl4pPr>
            <a:lvl5pPr lvl="4" algn="r" rtl="0">
              <a:lnSpc>
                <a:spcPct val="100000"/>
              </a:lnSpc>
              <a:spcBef>
                <a:spcPts val="1600"/>
              </a:spcBef>
              <a:spcAft>
                <a:spcPts val="0"/>
              </a:spcAft>
              <a:buNone/>
              <a:defRPr sz="1000"/>
            </a:lvl5pPr>
            <a:lvl6pPr lvl="5" algn="r" rtl="0">
              <a:lnSpc>
                <a:spcPct val="100000"/>
              </a:lnSpc>
              <a:spcBef>
                <a:spcPts val="1600"/>
              </a:spcBef>
              <a:spcAft>
                <a:spcPts val="0"/>
              </a:spcAft>
              <a:buNone/>
              <a:defRPr sz="1000"/>
            </a:lvl6pPr>
            <a:lvl7pPr lvl="6" algn="r" rtl="0">
              <a:lnSpc>
                <a:spcPct val="100000"/>
              </a:lnSpc>
              <a:spcBef>
                <a:spcPts val="1600"/>
              </a:spcBef>
              <a:spcAft>
                <a:spcPts val="0"/>
              </a:spcAft>
              <a:buNone/>
              <a:defRPr sz="1000"/>
            </a:lvl7pPr>
            <a:lvl8pPr lvl="7" algn="r" rtl="0">
              <a:lnSpc>
                <a:spcPct val="100000"/>
              </a:lnSpc>
              <a:spcBef>
                <a:spcPts val="1600"/>
              </a:spcBef>
              <a:spcAft>
                <a:spcPts val="0"/>
              </a:spcAft>
              <a:buNone/>
              <a:defRPr sz="1000"/>
            </a:lvl8pPr>
            <a:lvl9pPr lvl="8" algn="r" rtl="0">
              <a:lnSpc>
                <a:spcPct val="100000"/>
              </a:lnSpc>
              <a:spcBef>
                <a:spcPts val="1600"/>
              </a:spcBef>
              <a:spcAft>
                <a:spcPts val="1600"/>
              </a:spcAft>
              <a:buNone/>
              <a:defRPr sz="1000"/>
            </a:lvl9pPr>
          </a:lstStyle>
          <a:p>
            <a:endParaRPr/>
          </a:p>
        </p:txBody>
      </p:sp>
      <p:sp>
        <p:nvSpPr>
          <p:cNvPr id="38" name="Google Shape;38;p7"/>
          <p:cNvSpPr/>
          <p:nvPr/>
        </p:nvSpPr>
        <p:spPr>
          <a:xfrm>
            <a:off x="1547175" y="2290438"/>
            <a:ext cx="6139500" cy="1125300"/>
          </a:xfrm>
          <a:prstGeom prst="roundRect">
            <a:avLst>
              <a:gd name="adj" fmla="val 2539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1547175" y="3486150"/>
            <a:ext cx="6139500" cy="1125300"/>
          </a:xfrm>
          <a:prstGeom prst="roundRect">
            <a:avLst>
              <a:gd name="adj" fmla="val 2285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ctrTitle" idx="2"/>
          </p:nvPr>
        </p:nvSpPr>
        <p:spPr>
          <a:xfrm>
            <a:off x="5411775" y="993325"/>
            <a:ext cx="2835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1" name="Google Shape;41;p7"/>
          <p:cNvSpPr txBox="1">
            <a:spLocks noGrp="1"/>
          </p:cNvSpPr>
          <p:nvPr>
            <p:ph type="subTitle" idx="3"/>
          </p:nvPr>
        </p:nvSpPr>
        <p:spPr>
          <a:xfrm>
            <a:off x="5432101" y="1435625"/>
            <a:ext cx="2017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42" name="Google Shape;42;p7"/>
          <p:cNvSpPr txBox="1">
            <a:spLocks noGrp="1"/>
          </p:cNvSpPr>
          <p:nvPr>
            <p:ph type="ctrTitle" idx="4"/>
          </p:nvPr>
        </p:nvSpPr>
        <p:spPr>
          <a:xfrm>
            <a:off x="5411775" y="2198100"/>
            <a:ext cx="2835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3" name="Google Shape;43;p7"/>
          <p:cNvSpPr txBox="1">
            <a:spLocks noGrp="1"/>
          </p:cNvSpPr>
          <p:nvPr>
            <p:ph type="subTitle" idx="5"/>
          </p:nvPr>
        </p:nvSpPr>
        <p:spPr>
          <a:xfrm>
            <a:off x="5432101" y="2640400"/>
            <a:ext cx="2017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44" name="Google Shape;44;p7"/>
          <p:cNvSpPr txBox="1">
            <a:spLocks noGrp="1"/>
          </p:cNvSpPr>
          <p:nvPr>
            <p:ph type="title" idx="6"/>
          </p:nvPr>
        </p:nvSpPr>
        <p:spPr>
          <a:xfrm>
            <a:off x="1773964" y="270900"/>
            <a:ext cx="5589900" cy="6090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2400"/>
            </a:lvl1pPr>
            <a:lvl2pPr lvl="1" algn="ctr">
              <a:spcBef>
                <a:spcPts val="0"/>
              </a:spcBef>
              <a:spcAft>
                <a:spcPts val="0"/>
              </a:spcAft>
              <a:buNone/>
              <a:defRPr sz="2400">
                <a:latin typeface="Roboto Slab Light"/>
                <a:ea typeface="Roboto Slab Light"/>
                <a:cs typeface="Roboto Slab Light"/>
                <a:sym typeface="Roboto Slab Light"/>
              </a:defRPr>
            </a:lvl2pPr>
            <a:lvl3pPr lvl="2" algn="ctr">
              <a:spcBef>
                <a:spcPts val="0"/>
              </a:spcBef>
              <a:spcAft>
                <a:spcPts val="0"/>
              </a:spcAft>
              <a:buNone/>
              <a:defRPr sz="2400">
                <a:latin typeface="Roboto Slab Light"/>
                <a:ea typeface="Roboto Slab Light"/>
                <a:cs typeface="Roboto Slab Light"/>
                <a:sym typeface="Roboto Slab Light"/>
              </a:defRPr>
            </a:lvl3pPr>
            <a:lvl4pPr lvl="3" algn="ctr">
              <a:spcBef>
                <a:spcPts val="0"/>
              </a:spcBef>
              <a:spcAft>
                <a:spcPts val="0"/>
              </a:spcAft>
              <a:buNone/>
              <a:defRPr sz="2400">
                <a:latin typeface="Roboto Slab Light"/>
                <a:ea typeface="Roboto Slab Light"/>
                <a:cs typeface="Roboto Slab Light"/>
                <a:sym typeface="Roboto Slab Light"/>
              </a:defRPr>
            </a:lvl4pPr>
            <a:lvl5pPr lvl="4" algn="ctr">
              <a:spcBef>
                <a:spcPts val="0"/>
              </a:spcBef>
              <a:spcAft>
                <a:spcPts val="0"/>
              </a:spcAft>
              <a:buNone/>
              <a:defRPr sz="2400">
                <a:latin typeface="Roboto Slab Light"/>
                <a:ea typeface="Roboto Slab Light"/>
                <a:cs typeface="Roboto Slab Light"/>
                <a:sym typeface="Roboto Slab Light"/>
              </a:defRPr>
            </a:lvl5pPr>
            <a:lvl6pPr lvl="5" algn="ctr">
              <a:spcBef>
                <a:spcPts val="0"/>
              </a:spcBef>
              <a:spcAft>
                <a:spcPts val="0"/>
              </a:spcAft>
              <a:buNone/>
              <a:defRPr sz="2400">
                <a:latin typeface="Roboto Slab Light"/>
                <a:ea typeface="Roboto Slab Light"/>
                <a:cs typeface="Roboto Slab Light"/>
                <a:sym typeface="Roboto Slab Light"/>
              </a:defRPr>
            </a:lvl6pPr>
            <a:lvl7pPr lvl="6" algn="ctr">
              <a:spcBef>
                <a:spcPts val="0"/>
              </a:spcBef>
              <a:spcAft>
                <a:spcPts val="0"/>
              </a:spcAft>
              <a:buNone/>
              <a:defRPr sz="2400">
                <a:latin typeface="Roboto Slab Light"/>
                <a:ea typeface="Roboto Slab Light"/>
                <a:cs typeface="Roboto Slab Light"/>
                <a:sym typeface="Roboto Slab Light"/>
              </a:defRPr>
            </a:lvl7pPr>
            <a:lvl8pPr lvl="7" algn="ctr">
              <a:spcBef>
                <a:spcPts val="0"/>
              </a:spcBef>
              <a:spcAft>
                <a:spcPts val="0"/>
              </a:spcAft>
              <a:buNone/>
              <a:defRPr sz="2400">
                <a:latin typeface="Roboto Slab Light"/>
                <a:ea typeface="Roboto Slab Light"/>
                <a:cs typeface="Roboto Slab Light"/>
                <a:sym typeface="Roboto Slab Light"/>
              </a:defRPr>
            </a:lvl8pPr>
            <a:lvl9pPr lvl="8" algn="ctr">
              <a:spcBef>
                <a:spcPts val="0"/>
              </a:spcBef>
              <a:spcAft>
                <a:spcPts val="0"/>
              </a:spcAft>
              <a:buNone/>
              <a:defRPr sz="2400">
                <a:latin typeface="Roboto Slab Light"/>
                <a:ea typeface="Roboto Slab Light"/>
                <a:cs typeface="Roboto Slab Light"/>
                <a:sym typeface="Roboto Slab Light"/>
              </a:defRPr>
            </a:lvl9pPr>
          </a:lstStyle>
          <a:p>
            <a:endParaRPr/>
          </a:p>
        </p:txBody>
      </p:sp>
      <p:sp>
        <p:nvSpPr>
          <p:cNvPr id="45" name="Google Shape;45;p7"/>
          <p:cNvSpPr txBox="1">
            <a:spLocks noGrp="1"/>
          </p:cNvSpPr>
          <p:nvPr>
            <p:ph type="ctrTitle" idx="7"/>
          </p:nvPr>
        </p:nvSpPr>
        <p:spPr>
          <a:xfrm>
            <a:off x="5411775" y="3399175"/>
            <a:ext cx="2835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6" name="Google Shape;46;p7"/>
          <p:cNvSpPr txBox="1">
            <a:spLocks noGrp="1"/>
          </p:cNvSpPr>
          <p:nvPr>
            <p:ph type="subTitle" idx="8"/>
          </p:nvPr>
        </p:nvSpPr>
        <p:spPr>
          <a:xfrm>
            <a:off x="5432101" y="3841475"/>
            <a:ext cx="2017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47" name="Google Shape;47;p7"/>
          <p:cNvSpPr txBox="1">
            <a:spLocks noGrp="1"/>
          </p:cNvSpPr>
          <p:nvPr>
            <p:ph type="ctrTitle" idx="9"/>
          </p:nvPr>
        </p:nvSpPr>
        <p:spPr>
          <a:xfrm>
            <a:off x="896925" y="2198100"/>
            <a:ext cx="2835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8" name="Google Shape;48;p7"/>
          <p:cNvSpPr txBox="1">
            <a:spLocks noGrp="1"/>
          </p:cNvSpPr>
          <p:nvPr>
            <p:ph type="subTitle" idx="13"/>
          </p:nvPr>
        </p:nvSpPr>
        <p:spPr>
          <a:xfrm>
            <a:off x="1714500" y="2640400"/>
            <a:ext cx="20178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sz="1000"/>
            </a:lvl2pPr>
            <a:lvl3pPr lvl="2" algn="r" rtl="0">
              <a:lnSpc>
                <a:spcPct val="100000"/>
              </a:lnSpc>
              <a:spcBef>
                <a:spcPts val="1600"/>
              </a:spcBef>
              <a:spcAft>
                <a:spcPts val="0"/>
              </a:spcAft>
              <a:buNone/>
              <a:defRPr sz="1000"/>
            </a:lvl3pPr>
            <a:lvl4pPr lvl="3" algn="r" rtl="0">
              <a:lnSpc>
                <a:spcPct val="100000"/>
              </a:lnSpc>
              <a:spcBef>
                <a:spcPts val="1600"/>
              </a:spcBef>
              <a:spcAft>
                <a:spcPts val="0"/>
              </a:spcAft>
              <a:buNone/>
              <a:defRPr sz="1000"/>
            </a:lvl4pPr>
            <a:lvl5pPr lvl="4" algn="r" rtl="0">
              <a:lnSpc>
                <a:spcPct val="100000"/>
              </a:lnSpc>
              <a:spcBef>
                <a:spcPts val="1600"/>
              </a:spcBef>
              <a:spcAft>
                <a:spcPts val="0"/>
              </a:spcAft>
              <a:buNone/>
              <a:defRPr sz="1000"/>
            </a:lvl5pPr>
            <a:lvl6pPr lvl="5" algn="r" rtl="0">
              <a:lnSpc>
                <a:spcPct val="100000"/>
              </a:lnSpc>
              <a:spcBef>
                <a:spcPts val="1600"/>
              </a:spcBef>
              <a:spcAft>
                <a:spcPts val="0"/>
              </a:spcAft>
              <a:buNone/>
              <a:defRPr sz="1000"/>
            </a:lvl6pPr>
            <a:lvl7pPr lvl="6" algn="r" rtl="0">
              <a:lnSpc>
                <a:spcPct val="100000"/>
              </a:lnSpc>
              <a:spcBef>
                <a:spcPts val="1600"/>
              </a:spcBef>
              <a:spcAft>
                <a:spcPts val="0"/>
              </a:spcAft>
              <a:buNone/>
              <a:defRPr sz="1000"/>
            </a:lvl7pPr>
            <a:lvl8pPr lvl="7" algn="r" rtl="0">
              <a:lnSpc>
                <a:spcPct val="100000"/>
              </a:lnSpc>
              <a:spcBef>
                <a:spcPts val="1600"/>
              </a:spcBef>
              <a:spcAft>
                <a:spcPts val="0"/>
              </a:spcAft>
              <a:buNone/>
              <a:defRPr sz="1000"/>
            </a:lvl8pPr>
            <a:lvl9pPr lvl="8" algn="r" rtl="0">
              <a:lnSpc>
                <a:spcPct val="100000"/>
              </a:lnSpc>
              <a:spcBef>
                <a:spcPts val="1600"/>
              </a:spcBef>
              <a:spcAft>
                <a:spcPts val="1600"/>
              </a:spcAft>
              <a:buNone/>
              <a:defRPr sz="1000"/>
            </a:lvl9pPr>
          </a:lstStyle>
          <a:p>
            <a:endParaRPr/>
          </a:p>
        </p:txBody>
      </p:sp>
      <p:sp>
        <p:nvSpPr>
          <p:cNvPr id="49" name="Google Shape;49;p7"/>
          <p:cNvSpPr txBox="1">
            <a:spLocks noGrp="1"/>
          </p:cNvSpPr>
          <p:nvPr>
            <p:ph type="ctrTitle" idx="14"/>
          </p:nvPr>
        </p:nvSpPr>
        <p:spPr>
          <a:xfrm>
            <a:off x="896925" y="3399175"/>
            <a:ext cx="2835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0" name="Google Shape;50;p7"/>
          <p:cNvSpPr txBox="1">
            <a:spLocks noGrp="1"/>
          </p:cNvSpPr>
          <p:nvPr>
            <p:ph type="subTitle" idx="15"/>
          </p:nvPr>
        </p:nvSpPr>
        <p:spPr>
          <a:xfrm>
            <a:off x="1714500" y="3841475"/>
            <a:ext cx="20178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sz="1000"/>
            </a:lvl2pPr>
            <a:lvl3pPr lvl="2" algn="r" rtl="0">
              <a:lnSpc>
                <a:spcPct val="100000"/>
              </a:lnSpc>
              <a:spcBef>
                <a:spcPts val="1600"/>
              </a:spcBef>
              <a:spcAft>
                <a:spcPts val="0"/>
              </a:spcAft>
              <a:buNone/>
              <a:defRPr sz="1000"/>
            </a:lvl3pPr>
            <a:lvl4pPr lvl="3" algn="r" rtl="0">
              <a:lnSpc>
                <a:spcPct val="100000"/>
              </a:lnSpc>
              <a:spcBef>
                <a:spcPts val="1600"/>
              </a:spcBef>
              <a:spcAft>
                <a:spcPts val="0"/>
              </a:spcAft>
              <a:buNone/>
              <a:defRPr sz="1000"/>
            </a:lvl4pPr>
            <a:lvl5pPr lvl="4" algn="r" rtl="0">
              <a:lnSpc>
                <a:spcPct val="100000"/>
              </a:lnSpc>
              <a:spcBef>
                <a:spcPts val="1600"/>
              </a:spcBef>
              <a:spcAft>
                <a:spcPts val="0"/>
              </a:spcAft>
              <a:buNone/>
              <a:defRPr sz="1000"/>
            </a:lvl5pPr>
            <a:lvl6pPr lvl="5" algn="r" rtl="0">
              <a:lnSpc>
                <a:spcPct val="100000"/>
              </a:lnSpc>
              <a:spcBef>
                <a:spcPts val="1600"/>
              </a:spcBef>
              <a:spcAft>
                <a:spcPts val="0"/>
              </a:spcAft>
              <a:buNone/>
              <a:defRPr sz="1000"/>
            </a:lvl6pPr>
            <a:lvl7pPr lvl="6" algn="r" rtl="0">
              <a:lnSpc>
                <a:spcPct val="100000"/>
              </a:lnSpc>
              <a:spcBef>
                <a:spcPts val="1600"/>
              </a:spcBef>
              <a:spcAft>
                <a:spcPts val="0"/>
              </a:spcAft>
              <a:buNone/>
              <a:defRPr sz="1000"/>
            </a:lvl7pPr>
            <a:lvl8pPr lvl="7" algn="r" rtl="0">
              <a:lnSpc>
                <a:spcPct val="100000"/>
              </a:lnSpc>
              <a:spcBef>
                <a:spcPts val="1600"/>
              </a:spcBef>
              <a:spcAft>
                <a:spcPts val="0"/>
              </a:spcAft>
              <a:buNone/>
              <a:defRPr sz="1000"/>
            </a:lvl8pPr>
            <a:lvl9pPr lvl="8" algn="r" rtl="0">
              <a:lnSpc>
                <a:spcPct val="100000"/>
              </a:lnSpc>
              <a:spcBef>
                <a:spcPts val="1600"/>
              </a:spcBef>
              <a:spcAft>
                <a:spcPts val="1600"/>
              </a:spcAft>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p:cSld name="CUSTOM_1">
    <p:spTree>
      <p:nvGrpSpPr>
        <p:cNvPr id="1" name="Shape 51"/>
        <p:cNvGrpSpPr/>
        <p:nvPr/>
      </p:nvGrpSpPr>
      <p:grpSpPr>
        <a:xfrm>
          <a:off x="0" y="0"/>
          <a:ext cx="0" cy="0"/>
          <a:chOff x="0" y="0"/>
          <a:chExt cx="0" cy="0"/>
        </a:xfrm>
      </p:grpSpPr>
      <p:sp>
        <p:nvSpPr>
          <p:cNvPr id="52" name="Google Shape;52;p8"/>
          <p:cNvSpPr/>
          <p:nvPr/>
        </p:nvSpPr>
        <p:spPr>
          <a:xfrm>
            <a:off x="-514350" y="2266950"/>
            <a:ext cx="10287000" cy="26766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ctrTitle"/>
          </p:nvPr>
        </p:nvSpPr>
        <p:spPr>
          <a:xfrm>
            <a:off x="781743" y="3027574"/>
            <a:ext cx="26268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4" name="Google Shape;54;p8"/>
          <p:cNvSpPr txBox="1">
            <a:spLocks noGrp="1"/>
          </p:cNvSpPr>
          <p:nvPr>
            <p:ph type="subTitle" idx="1"/>
          </p:nvPr>
        </p:nvSpPr>
        <p:spPr>
          <a:xfrm>
            <a:off x="1115266" y="3305911"/>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000"/>
            </a:lvl1pPr>
            <a:lvl2pPr lvl="1" algn="ctr" rtl="0">
              <a:lnSpc>
                <a:spcPct val="100000"/>
              </a:lnSpc>
              <a:spcBef>
                <a:spcPts val="1600"/>
              </a:spcBef>
              <a:spcAft>
                <a:spcPts val="0"/>
              </a:spcAft>
              <a:buNone/>
              <a:defRPr sz="1000"/>
            </a:lvl2pPr>
            <a:lvl3pPr lvl="2" algn="ctr" rtl="0">
              <a:lnSpc>
                <a:spcPct val="100000"/>
              </a:lnSpc>
              <a:spcBef>
                <a:spcPts val="1600"/>
              </a:spcBef>
              <a:spcAft>
                <a:spcPts val="0"/>
              </a:spcAft>
              <a:buNone/>
              <a:defRPr sz="1000"/>
            </a:lvl3pPr>
            <a:lvl4pPr lvl="3" algn="ctr" rtl="0">
              <a:lnSpc>
                <a:spcPct val="100000"/>
              </a:lnSpc>
              <a:spcBef>
                <a:spcPts val="1600"/>
              </a:spcBef>
              <a:spcAft>
                <a:spcPts val="0"/>
              </a:spcAft>
              <a:buNone/>
              <a:defRPr sz="1000"/>
            </a:lvl4pPr>
            <a:lvl5pPr lvl="4" algn="ctr" rtl="0">
              <a:lnSpc>
                <a:spcPct val="100000"/>
              </a:lnSpc>
              <a:spcBef>
                <a:spcPts val="1600"/>
              </a:spcBef>
              <a:spcAft>
                <a:spcPts val="0"/>
              </a:spcAft>
              <a:buNone/>
              <a:defRPr sz="1000"/>
            </a:lvl5pPr>
            <a:lvl6pPr lvl="5" algn="ctr" rtl="0">
              <a:lnSpc>
                <a:spcPct val="100000"/>
              </a:lnSpc>
              <a:spcBef>
                <a:spcPts val="1600"/>
              </a:spcBef>
              <a:spcAft>
                <a:spcPts val="0"/>
              </a:spcAft>
              <a:buNone/>
              <a:defRPr sz="1000"/>
            </a:lvl6pPr>
            <a:lvl7pPr lvl="6" algn="ctr" rtl="0">
              <a:lnSpc>
                <a:spcPct val="100000"/>
              </a:lnSpc>
              <a:spcBef>
                <a:spcPts val="1600"/>
              </a:spcBef>
              <a:spcAft>
                <a:spcPts val="0"/>
              </a:spcAft>
              <a:buNone/>
              <a:defRPr sz="1000"/>
            </a:lvl7pPr>
            <a:lvl8pPr lvl="7" algn="ctr" rtl="0">
              <a:lnSpc>
                <a:spcPct val="100000"/>
              </a:lnSpc>
              <a:spcBef>
                <a:spcPts val="1600"/>
              </a:spcBef>
              <a:spcAft>
                <a:spcPts val="0"/>
              </a:spcAft>
              <a:buNone/>
              <a:defRPr sz="1000"/>
            </a:lvl8pPr>
            <a:lvl9pPr lvl="8" algn="ctr" rtl="0">
              <a:lnSpc>
                <a:spcPct val="100000"/>
              </a:lnSpc>
              <a:spcBef>
                <a:spcPts val="1600"/>
              </a:spcBef>
              <a:spcAft>
                <a:spcPts val="1600"/>
              </a:spcAft>
              <a:buNone/>
              <a:defRPr sz="1000"/>
            </a:lvl9pPr>
          </a:lstStyle>
          <a:p>
            <a:endParaRPr/>
          </a:p>
        </p:txBody>
      </p:sp>
      <p:sp>
        <p:nvSpPr>
          <p:cNvPr id="55" name="Google Shape;55;p8"/>
          <p:cNvSpPr txBox="1">
            <a:spLocks noGrp="1"/>
          </p:cNvSpPr>
          <p:nvPr>
            <p:ph type="ctrTitle" idx="2"/>
          </p:nvPr>
        </p:nvSpPr>
        <p:spPr>
          <a:xfrm>
            <a:off x="3267147" y="3478577"/>
            <a:ext cx="26268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6" name="Google Shape;56;p8"/>
          <p:cNvSpPr txBox="1">
            <a:spLocks noGrp="1"/>
          </p:cNvSpPr>
          <p:nvPr>
            <p:ph type="subTitle" idx="3"/>
          </p:nvPr>
        </p:nvSpPr>
        <p:spPr>
          <a:xfrm>
            <a:off x="3600741" y="3756918"/>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000"/>
            </a:lvl1pPr>
            <a:lvl2pPr lvl="1" algn="ctr" rtl="0">
              <a:lnSpc>
                <a:spcPct val="100000"/>
              </a:lnSpc>
              <a:spcBef>
                <a:spcPts val="1600"/>
              </a:spcBef>
              <a:spcAft>
                <a:spcPts val="0"/>
              </a:spcAft>
              <a:buNone/>
              <a:defRPr sz="1000"/>
            </a:lvl2pPr>
            <a:lvl3pPr lvl="2" algn="ctr" rtl="0">
              <a:lnSpc>
                <a:spcPct val="100000"/>
              </a:lnSpc>
              <a:spcBef>
                <a:spcPts val="1600"/>
              </a:spcBef>
              <a:spcAft>
                <a:spcPts val="0"/>
              </a:spcAft>
              <a:buNone/>
              <a:defRPr sz="1000"/>
            </a:lvl3pPr>
            <a:lvl4pPr lvl="3" algn="ctr" rtl="0">
              <a:lnSpc>
                <a:spcPct val="100000"/>
              </a:lnSpc>
              <a:spcBef>
                <a:spcPts val="1600"/>
              </a:spcBef>
              <a:spcAft>
                <a:spcPts val="0"/>
              </a:spcAft>
              <a:buNone/>
              <a:defRPr sz="1000"/>
            </a:lvl4pPr>
            <a:lvl5pPr lvl="4" algn="ctr" rtl="0">
              <a:lnSpc>
                <a:spcPct val="100000"/>
              </a:lnSpc>
              <a:spcBef>
                <a:spcPts val="1600"/>
              </a:spcBef>
              <a:spcAft>
                <a:spcPts val="0"/>
              </a:spcAft>
              <a:buNone/>
              <a:defRPr sz="1000"/>
            </a:lvl5pPr>
            <a:lvl6pPr lvl="5" algn="ctr" rtl="0">
              <a:lnSpc>
                <a:spcPct val="100000"/>
              </a:lnSpc>
              <a:spcBef>
                <a:spcPts val="1600"/>
              </a:spcBef>
              <a:spcAft>
                <a:spcPts val="0"/>
              </a:spcAft>
              <a:buNone/>
              <a:defRPr sz="1000"/>
            </a:lvl6pPr>
            <a:lvl7pPr lvl="6" algn="ctr" rtl="0">
              <a:lnSpc>
                <a:spcPct val="100000"/>
              </a:lnSpc>
              <a:spcBef>
                <a:spcPts val="1600"/>
              </a:spcBef>
              <a:spcAft>
                <a:spcPts val="0"/>
              </a:spcAft>
              <a:buNone/>
              <a:defRPr sz="1000"/>
            </a:lvl7pPr>
            <a:lvl8pPr lvl="7" algn="ctr" rtl="0">
              <a:lnSpc>
                <a:spcPct val="100000"/>
              </a:lnSpc>
              <a:spcBef>
                <a:spcPts val="1600"/>
              </a:spcBef>
              <a:spcAft>
                <a:spcPts val="0"/>
              </a:spcAft>
              <a:buNone/>
              <a:defRPr sz="1000"/>
            </a:lvl8pPr>
            <a:lvl9pPr lvl="8" algn="ctr" rtl="0">
              <a:lnSpc>
                <a:spcPct val="100000"/>
              </a:lnSpc>
              <a:spcBef>
                <a:spcPts val="1600"/>
              </a:spcBef>
              <a:spcAft>
                <a:spcPts val="1600"/>
              </a:spcAft>
              <a:buNone/>
              <a:defRPr sz="1000"/>
            </a:lvl9pPr>
          </a:lstStyle>
          <a:p>
            <a:endParaRPr/>
          </a:p>
        </p:txBody>
      </p:sp>
      <p:sp>
        <p:nvSpPr>
          <p:cNvPr id="57" name="Google Shape;57;p8"/>
          <p:cNvSpPr txBox="1">
            <a:spLocks noGrp="1"/>
          </p:cNvSpPr>
          <p:nvPr>
            <p:ph type="ctrTitle" idx="4"/>
          </p:nvPr>
        </p:nvSpPr>
        <p:spPr>
          <a:xfrm>
            <a:off x="5735457" y="3027583"/>
            <a:ext cx="26268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8" name="Google Shape;58;p8"/>
          <p:cNvSpPr txBox="1">
            <a:spLocks noGrp="1"/>
          </p:cNvSpPr>
          <p:nvPr>
            <p:ph type="subTitle" idx="5"/>
          </p:nvPr>
        </p:nvSpPr>
        <p:spPr>
          <a:xfrm>
            <a:off x="6069047" y="3305924"/>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000"/>
            </a:lvl1pPr>
            <a:lvl2pPr lvl="1" algn="ctr" rtl="0">
              <a:lnSpc>
                <a:spcPct val="100000"/>
              </a:lnSpc>
              <a:spcBef>
                <a:spcPts val="1600"/>
              </a:spcBef>
              <a:spcAft>
                <a:spcPts val="0"/>
              </a:spcAft>
              <a:buNone/>
              <a:defRPr sz="1000"/>
            </a:lvl2pPr>
            <a:lvl3pPr lvl="2" algn="ctr" rtl="0">
              <a:lnSpc>
                <a:spcPct val="100000"/>
              </a:lnSpc>
              <a:spcBef>
                <a:spcPts val="1600"/>
              </a:spcBef>
              <a:spcAft>
                <a:spcPts val="0"/>
              </a:spcAft>
              <a:buNone/>
              <a:defRPr sz="1000"/>
            </a:lvl3pPr>
            <a:lvl4pPr lvl="3" algn="ctr" rtl="0">
              <a:lnSpc>
                <a:spcPct val="100000"/>
              </a:lnSpc>
              <a:spcBef>
                <a:spcPts val="1600"/>
              </a:spcBef>
              <a:spcAft>
                <a:spcPts val="0"/>
              </a:spcAft>
              <a:buNone/>
              <a:defRPr sz="1000"/>
            </a:lvl4pPr>
            <a:lvl5pPr lvl="4" algn="ctr" rtl="0">
              <a:lnSpc>
                <a:spcPct val="100000"/>
              </a:lnSpc>
              <a:spcBef>
                <a:spcPts val="1600"/>
              </a:spcBef>
              <a:spcAft>
                <a:spcPts val="0"/>
              </a:spcAft>
              <a:buNone/>
              <a:defRPr sz="1000"/>
            </a:lvl5pPr>
            <a:lvl6pPr lvl="5" algn="ctr" rtl="0">
              <a:lnSpc>
                <a:spcPct val="100000"/>
              </a:lnSpc>
              <a:spcBef>
                <a:spcPts val="1600"/>
              </a:spcBef>
              <a:spcAft>
                <a:spcPts val="0"/>
              </a:spcAft>
              <a:buNone/>
              <a:defRPr sz="1000"/>
            </a:lvl6pPr>
            <a:lvl7pPr lvl="6" algn="ctr" rtl="0">
              <a:lnSpc>
                <a:spcPct val="100000"/>
              </a:lnSpc>
              <a:spcBef>
                <a:spcPts val="1600"/>
              </a:spcBef>
              <a:spcAft>
                <a:spcPts val="0"/>
              </a:spcAft>
              <a:buNone/>
              <a:defRPr sz="1000"/>
            </a:lvl7pPr>
            <a:lvl8pPr lvl="7" algn="ctr" rtl="0">
              <a:lnSpc>
                <a:spcPct val="100000"/>
              </a:lnSpc>
              <a:spcBef>
                <a:spcPts val="1600"/>
              </a:spcBef>
              <a:spcAft>
                <a:spcPts val="0"/>
              </a:spcAft>
              <a:buNone/>
              <a:defRPr sz="1000"/>
            </a:lvl8pPr>
            <a:lvl9pPr lvl="8" algn="ctr" rtl="0">
              <a:lnSpc>
                <a:spcPct val="100000"/>
              </a:lnSpc>
              <a:spcBef>
                <a:spcPts val="1600"/>
              </a:spcBef>
              <a:spcAft>
                <a:spcPts val="1600"/>
              </a:spcAft>
              <a:buNone/>
              <a:defRPr sz="1000"/>
            </a:lvl9pPr>
          </a:lstStyle>
          <a:p>
            <a:endParaRPr/>
          </a:p>
        </p:txBody>
      </p:sp>
      <p:sp>
        <p:nvSpPr>
          <p:cNvPr id="59" name="Google Shape;59;p8"/>
          <p:cNvSpPr txBox="1">
            <a:spLocks noGrp="1"/>
          </p:cNvSpPr>
          <p:nvPr>
            <p:ph type="ctrTitle" idx="6"/>
          </p:nvPr>
        </p:nvSpPr>
        <p:spPr>
          <a:xfrm>
            <a:off x="360050" y="289450"/>
            <a:ext cx="8421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 TEXT ">
  <p:cSld name="TITLE_1_1_1_1_1_2">
    <p:spTree>
      <p:nvGrpSpPr>
        <p:cNvPr id="1" name="Shape 60"/>
        <p:cNvGrpSpPr/>
        <p:nvPr/>
      </p:nvGrpSpPr>
      <p:grpSpPr>
        <a:xfrm>
          <a:off x="0" y="0"/>
          <a:ext cx="0" cy="0"/>
          <a:chOff x="0" y="0"/>
          <a:chExt cx="0" cy="0"/>
        </a:xfrm>
      </p:grpSpPr>
      <p:sp>
        <p:nvSpPr>
          <p:cNvPr id="61" name="Google Shape;61;p9"/>
          <p:cNvSpPr txBox="1">
            <a:spLocks noGrp="1"/>
          </p:cNvSpPr>
          <p:nvPr>
            <p:ph type="subTitle" idx="1"/>
          </p:nvPr>
        </p:nvSpPr>
        <p:spPr>
          <a:xfrm>
            <a:off x="4503600" y="1394738"/>
            <a:ext cx="4365900" cy="2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2" name="Google Shape;62;p9"/>
          <p:cNvSpPr txBox="1">
            <a:spLocks noGrp="1"/>
          </p:cNvSpPr>
          <p:nvPr>
            <p:ph type="subTitle" idx="2"/>
          </p:nvPr>
        </p:nvSpPr>
        <p:spPr>
          <a:xfrm>
            <a:off x="4594121" y="2615041"/>
            <a:ext cx="4365900" cy="2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3" name="Google Shape;63;p9"/>
          <p:cNvSpPr txBox="1">
            <a:spLocks noGrp="1"/>
          </p:cNvSpPr>
          <p:nvPr>
            <p:ph type="subTitle" idx="3"/>
          </p:nvPr>
        </p:nvSpPr>
        <p:spPr>
          <a:xfrm>
            <a:off x="4835794" y="3807950"/>
            <a:ext cx="4365900" cy="29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4" name="Google Shape;64;p9"/>
          <p:cNvSpPr txBox="1">
            <a:spLocks noGrp="1"/>
          </p:cNvSpPr>
          <p:nvPr>
            <p:ph type="title" hasCustomPrompt="1"/>
          </p:nvPr>
        </p:nvSpPr>
        <p:spPr>
          <a:xfrm>
            <a:off x="5662871" y="2099703"/>
            <a:ext cx="2228700" cy="6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65" name="Google Shape;65;p9"/>
          <p:cNvSpPr txBox="1">
            <a:spLocks noGrp="1"/>
          </p:cNvSpPr>
          <p:nvPr>
            <p:ph type="title" idx="4" hasCustomPrompt="1"/>
          </p:nvPr>
        </p:nvSpPr>
        <p:spPr>
          <a:xfrm>
            <a:off x="5409244" y="3292538"/>
            <a:ext cx="3219300" cy="6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66" name="Google Shape;66;p9"/>
          <p:cNvSpPr txBox="1">
            <a:spLocks noGrp="1"/>
          </p:cNvSpPr>
          <p:nvPr>
            <p:ph type="title" idx="5" hasCustomPrompt="1"/>
          </p:nvPr>
        </p:nvSpPr>
        <p:spPr>
          <a:xfrm>
            <a:off x="5572275" y="833300"/>
            <a:ext cx="2228700" cy="66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67" name="Google Shape;67;p9"/>
          <p:cNvSpPr/>
          <p:nvPr/>
        </p:nvSpPr>
        <p:spPr>
          <a:xfrm>
            <a:off x="4886325" y="900913"/>
            <a:ext cx="5403300" cy="9645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5027822" y="2089529"/>
            <a:ext cx="5403300" cy="9645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5169319" y="3278159"/>
            <a:ext cx="5403300" cy="964500"/>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UR COLUMNS ">
  <p:cSld name="TITLE_1_1_1_2_1_1_1">
    <p:spTree>
      <p:nvGrpSpPr>
        <p:cNvPr id="1" name="Shape 70"/>
        <p:cNvGrpSpPr/>
        <p:nvPr/>
      </p:nvGrpSpPr>
      <p:grpSpPr>
        <a:xfrm>
          <a:off x="0" y="0"/>
          <a:ext cx="0" cy="0"/>
          <a:chOff x="0" y="0"/>
          <a:chExt cx="0" cy="0"/>
        </a:xfrm>
      </p:grpSpPr>
      <p:sp>
        <p:nvSpPr>
          <p:cNvPr id="71" name="Google Shape;71;p10"/>
          <p:cNvSpPr/>
          <p:nvPr/>
        </p:nvSpPr>
        <p:spPr>
          <a:xfrm rot="2461697">
            <a:off x="-693172" y="2615321"/>
            <a:ext cx="4287728" cy="3907102"/>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0"/>
          <p:cNvSpPr txBox="1">
            <a:spLocks noGrp="1"/>
          </p:cNvSpPr>
          <p:nvPr>
            <p:ph type="ctrTitle"/>
          </p:nvPr>
        </p:nvSpPr>
        <p:spPr>
          <a:xfrm>
            <a:off x="3495775" y="1585968"/>
            <a:ext cx="2671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73" name="Google Shape;73;p10"/>
          <p:cNvSpPr txBox="1">
            <a:spLocks noGrp="1"/>
          </p:cNvSpPr>
          <p:nvPr>
            <p:ph type="subTitle" idx="1"/>
          </p:nvPr>
        </p:nvSpPr>
        <p:spPr>
          <a:xfrm>
            <a:off x="3495775" y="2035768"/>
            <a:ext cx="18330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74" name="Google Shape;74;p10"/>
          <p:cNvSpPr txBox="1">
            <a:spLocks noGrp="1"/>
          </p:cNvSpPr>
          <p:nvPr>
            <p:ph type="title" idx="2"/>
          </p:nvPr>
        </p:nvSpPr>
        <p:spPr>
          <a:xfrm>
            <a:off x="1299750" y="136903"/>
            <a:ext cx="6544500" cy="73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2400"/>
            </a:lvl1pPr>
            <a:lvl2pPr lvl="1">
              <a:spcBef>
                <a:spcPts val="0"/>
              </a:spcBef>
              <a:spcAft>
                <a:spcPts val="0"/>
              </a:spcAft>
              <a:buNone/>
              <a:defRPr sz="2400">
                <a:latin typeface="Roboto Slab Light"/>
                <a:ea typeface="Roboto Slab Light"/>
                <a:cs typeface="Roboto Slab Light"/>
                <a:sym typeface="Roboto Slab Light"/>
              </a:defRPr>
            </a:lvl2pPr>
            <a:lvl3pPr lvl="2">
              <a:spcBef>
                <a:spcPts val="0"/>
              </a:spcBef>
              <a:spcAft>
                <a:spcPts val="0"/>
              </a:spcAft>
              <a:buNone/>
              <a:defRPr sz="2400">
                <a:latin typeface="Roboto Slab Light"/>
                <a:ea typeface="Roboto Slab Light"/>
                <a:cs typeface="Roboto Slab Light"/>
                <a:sym typeface="Roboto Slab Light"/>
              </a:defRPr>
            </a:lvl3pPr>
            <a:lvl4pPr lvl="3">
              <a:spcBef>
                <a:spcPts val="0"/>
              </a:spcBef>
              <a:spcAft>
                <a:spcPts val="0"/>
              </a:spcAft>
              <a:buNone/>
              <a:defRPr sz="2400">
                <a:latin typeface="Roboto Slab Light"/>
                <a:ea typeface="Roboto Slab Light"/>
                <a:cs typeface="Roboto Slab Light"/>
                <a:sym typeface="Roboto Slab Light"/>
              </a:defRPr>
            </a:lvl4pPr>
            <a:lvl5pPr lvl="4">
              <a:spcBef>
                <a:spcPts val="0"/>
              </a:spcBef>
              <a:spcAft>
                <a:spcPts val="0"/>
              </a:spcAft>
              <a:buNone/>
              <a:defRPr sz="2400">
                <a:latin typeface="Roboto Slab Light"/>
                <a:ea typeface="Roboto Slab Light"/>
                <a:cs typeface="Roboto Slab Light"/>
                <a:sym typeface="Roboto Slab Light"/>
              </a:defRPr>
            </a:lvl5pPr>
            <a:lvl6pPr lvl="5">
              <a:spcBef>
                <a:spcPts val="0"/>
              </a:spcBef>
              <a:spcAft>
                <a:spcPts val="0"/>
              </a:spcAft>
              <a:buNone/>
              <a:defRPr sz="2400">
                <a:latin typeface="Roboto Slab Light"/>
                <a:ea typeface="Roboto Slab Light"/>
                <a:cs typeface="Roboto Slab Light"/>
                <a:sym typeface="Roboto Slab Light"/>
              </a:defRPr>
            </a:lvl6pPr>
            <a:lvl7pPr lvl="6">
              <a:spcBef>
                <a:spcPts val="0"/>
              </a:spcBef>
              <a:spcAft>
                <a:spcPts val="0"/>
              </a:spcAft>
              <a:buNone/>
              <a:defRPr sz="2400">
                <a:latin typeface="Roboto Slab Light"/>
                <a:ea typeface="Roboto Slab Light"/>
                <a:cs typeface="Roboto Slab Light"/>
                <a:sym typeface="Roboto Slab Light"/>
              </a:defRPr>
            </a:lvl7pPr>
            <a:lvl8pPr lvl="7">
              <a:spcBef>
                <a:spcPts val="0"/>
              </a:spcBef>
              <a:spcAft>
                <a:spcPts val="0"/>
              </a:spcAft>
              <a:buNone/>
              <a:defRPr sz="2400">
                <a:latin typeface="Roboto Slab Light"/>
                <a:ea typeface="Roboto Slab Light"/>
                <a:cs typeface="Roboto Slab Light"/>
                <a:sym typeface="Roboto Slab Light"/>
              </a:defRPr>
            </a:lvl8pPr>
            <a:lvl9pPr lvl="8">
              <a:spcBef>
                <a:spcPts val="0"/>
              </a:spcBef>
              <a:spcAft>
                <a:spcPts val="0"/>
              </a:spcAft>
              <a:buNone/>
              <a:defRPr sz="2400">
                <a:latin typeface="Roboto Slab Light"/>
                <a:ea typeface="Roboto Slab Light"/>
                <a:cs typeface="Roboto Slab Light"/>
                <a:sym typeface="Roboto Slab Light"/>
              </a:defRPr>
            </a:lvl9pPr>
          </a:lstStyle>
          <a:p>
            <a:endParaRPr/>
          </a:p>
        </p:txBody>
      </p:sp>
      <p:sp>
        <p:nvSpPr>
          <p:cNvPr id="75" name="Google Shape;75;p10"/>
          <p:cNvSpPr txBox="1">
            <a:spLocks noGrp="1"/>
          </p:cNvSpPr>
          <p:nvPr>
            <p:ph type="ctrTitle" idx="3"/>
          </p:nvPr>
        </p:nvSpPr>
        <p:spPr>
          <a:xfrm>
            <a:off x="720000" y="3277447"/>
            <a:ext cx="2626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76" name="Google Shape;76;p10"/>
          <p:cNvSpPr txBox="1">
            <a:spLocks noGrp="1"/>
          </p:cNvSpPr>
          <p:nvPr>
            <p:ph type="subTitle" idx="4"/>
          </p:nvPr>
        </p:nvSpPr>
        <p:spPr>
          <a:xfrm>
            <a:off x="720000" y="3727259"/>
            <a:ext cx="18330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77" name="Google Shape;77;p10"/>
          <p:cNvSpPr txBox="1">
            <a:spLocks noGrp="1"/>
          </p:cNvSpPr>
          <p:nvPr>
            <p:ph type="ctrTitle" idx="5"/>
          </p:nvPr>
        </p:nvSpPr>
        <p:spPr>
          <a:xfrm>
            <a:off x="3495775" y="3277447"/>
            <a:ext cx="2626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highlight>
                  <a:schemeClr val="lt1"/>
                </a:highlight>
              </a:defRPr>
            </a:lvl1pPr>
            <a:lvl2pPr lvl="1" rtl="0">
              <a:spcBef>
                <a:spcPts val="0"/>
              </a:spcBef>
              <a:spcAft>
                <a:spcPts val="0"/>
              </a:spcAft>
              <a:buSzPts val="1400"/>
              <a:buNone/>
              <a:defRPr sz="1400">
                <a:highlight>
                  <a:schemeClr val="lt1"/>
                </a:highlight>
              </a:defRPr>
            </a:lvl2pPr>
            <a:lvl3pPr lvl="2" rtl="0">
              <a:spcBef>
                <a:spcPts val="0"/>
              </a:spcBef>
              <a:spcAft>
                <a:spcPts val="0"/>
              </a:spcAft>
              <a:buSzPts val="1400"/>
              <a:buNone/>
              <a:defRPr sz="1400">
                <a:highlight>
                  <a:schemeClr val="lt1"/>
                </a:highlight>
              </a:defRPr>
            </a:lvl3pPr>
            <a:lvl4pPr lvl="3" rtl="0">
              <a:spcBef>
                <a:spcPts val="0"/>
              </a:spcBef>
              <a:spcAft>
                <a:spcPts val="0"/>
              </a:spcAft>
              <a:buSzPts val="1400"/>
              <a:buNone/>
              <a:defRPr sz="1400">
                <a:highlight>
                  <a:schemeClr val="lt1"/>
                </a:highlight>
              </a:defRPr>
            </a:lvl4pPr>
            <a:lvl5pPr lvl="4" rtl="0">
              <a:spcBef>
                <a:spcPts val="0"/>
              </a:spcBef>
              <a:spcAft>
                <a:spcPts val="0"/>
              </a:spcAft>
              <a:buSzPts val="1400"/>
              <a:buNone/>
              <a:defRPr sz="1400">
                <a:highlight>
                  <a:schemeClr val="lt1"/>
                </a:highlight>
              </a:defRPr>
            </a:lvl5pPr>
            <a:lvl6pPr lvl="5" rtl="0">
              <a:spcBef>
                <a:spcPts val="0"/>
              </a:spcBef>
              <a:spcAft>
                <a:spcPts val="0"/>
              </a:spcAft>
              <a:buSzPts val="1400"/>
              <a:buNone/>
              <a:defRPr sz="1400">
                <a:highlight>
                  <a:schemeClr val="lt1"/>
                </a:highlight>
              </a:defRPr>
            </a:lvl6pPr>
            <a:lvl7pPr lvl="6" rtl="0">
              <a:spcBef>
                <a:spcPts val="0"/>
              </a:spcBef>
              <a:spcAft>
                <a:spcPts val="0"/>
              </a:spcAft>
              <a:buSzPts val="1400"/>
              <a:buNone/>
              <a:defRPr sz="1400">
                <a:highlight>
                  <a:schemeClr val="lt1"/>
                </a:highlight>
              </a:defRPr>
            </a:lvl7pPr>
            <a:lvl8pPr lvl="7" rtl="0">
              <a:spcBef>
                <a:spcPts val="0"/>
              </a:spcBef>
              <a:spcAft>
                <a:spcPts val="0"/>
              </a:spcAft>
              <a:buSzPts val="1400"/>
              <a:buNone/>
              <a:defRPr sz="1400">
                <a:highlight>
                  <a:schemeClr val="lt1"/>
                </a:highlight>
              </a:defRPr>
            </a:lvl8pPr>
            <a:lvl9pPr lvl="8" rtl="0">
              <a:spcBef>
                <a:spcPts val="0"/>
              </a:spcBef>
              <a:spcAft>
                <a:spcPts val="0"/>
              </a:spcAft>
              <a:buSzPts val="1400"/>
              <a:buNone/>
              <a:defRPr sz="1400">
                <a:highlight>
                  <a:schemeClr val="lt1"/>
                </a:highlight>
              </a:defRPr>
            </a:lvl9pPr>
          </a:lstStyle>
          <a:p>
            <a:endParaRPr/>
          </a:p>
        </p:txBody>
      </p:sp>
      <p:sp>
        <p:nvSpPr>
          <p:cNvPr id="78" name="Google Shape;78;p10"/>
          <p:cNvSpPr txBox="1">
            <a:spLocks noGrp="1"/>
          </p:cNvSpPr>
          <p:nvPr>
            <p:ph type="subTitle" idx="6"/>
          </p:nvPr>
        </p:nvSpPr>
        <p:spPr>
          <a:xfrm>
            <a:off x="3495775" y="3727259"/>
            <a:ext cx="18330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highlight>
                  <a:schemeClr val="lt1"/>
                </a:highlight>
              </a:defRPr>
            </a:lvl1pPr>
            <a:lvl2pPr lvl="1" rtl="0">
              <a:lnSpc>
                <a:spcPct val="100000"/>
              </a:lnSpc>
              <a:spcBef>
                <a:spcPts val="1600"/>
              </a:spcBef>
              <a:spcAft>
                <a:spcPts val="0"/>
              </a:spcAft>
              <a:buNone/>
              <a:defRPr sz="1000">
                <a:highlight>
                  <a:schemeClr val="lt1"/>
                </a:highlight>
              </a:defRPr>
            </a:lvl2pPr>
            <a:lvl3pPr lvl="2" rtl="0">
              <a:lnSpc>
                <a:spcPct val="100000"/>
              </a:lnSpc>
              <a:spcBef>
                <a:spcPts val="1600"/>
              </a:spcBef>
              <a:spcAft>
                <a:spcPts val="0"/>
              </a:spcAft>
              <a:buNone/>
              <a:defRPr sz="1000">
                <a:highlight>
                  <a:schemeClr val="lt1"/>
                </a:highlight>
              </a:defRPr>
            </a:lvl3pPr>
            <a:lvl4pPr lvl="3" rtl="0">
              <a:lnSpc>
                <a:spcPct val="100000"/>
              </a:lnSpc>
              <a:spcBef>
                <a:spcPts val="1600"/>
              </a:spcBef>
              <a:spcAft>
                <a:spcPts val="0"/>
              </a:spcAft>
              <a:buNone/>
              <a:defRPr sz="1000">
                <a:highlight>
                  <a:schemeClr val="lt1"/>
                </a:highlight>
              </a:defRPr>
            </a:lvl4pPr>
            <a:lvl5pPr lvl="4" rtl="0">
              <a:lnSpc>
                <a:spcPct val="100000"/>
              </a:lnSpc>
              <a:spcBef>
                <a:spcPts val="1600"/>
              </a:spcBef>
              <a:spcAft>
                <a:spcPts val="0"/>
              </a:spcAft>
              <a:buNone/>
              <a:defRPr sz="1000">
                <a:highlight>
                  <a:schemeClr val="lt1"/>
                </a:highlight>
              </a:defRPr>
            </a:lvl5pPr>
            <a:lvl6pPr lvl="5" rtl="0">
              <a:lnSpc>
                <a:spcPct val="100000"/>
              </a:lnSpc>
              <a:spcBef>
                <a:spcPts val="1600"/>
              </a:spcBef>
              <a:spcAft>
                <a:spcPts val="0"/>
              </a:spcAft>
              <a:buNone/>
              <a:defRPr sz="1000">
                <a:highlight>
                  <a:schemeClr val="lt1"/>
                </a:highlight>
              </a:defRPr>
            </a:lvl6pPr>
            <a:lvl7pPr lvl="6" rtl="0">
              <a:lnSpc>
                <a:spcPct val="100000"/>
              </a:lnSpc>
              <a:spcBef>
                <a:spcPts val="1600"/>
              </a:spcBef>
              <a:spcAft>
                <a:spcPts val="0"/>
              </a:spcAft>
              <a:buNone/>
              <a:defRPr sz="1000">
                <a:highlight>
                  <a:schemeClr val="lt1"/>
                </a:highlight>
              </a:defRPr>
            </a:lvl7pPr>
            <a:lvl8pPr lvl="7" rtl="0">
              <a:lnSpc>
                <a:spcPct val="100000"/>
              </a:lnSpc>
              <a:spcBef>
                <a:spcPts val="1600"/>
              </a:spcBef>
              <a:spcAft>
                <a:spcPts val="0"/>
              </a:spcAft>
              <a:buNone/>
              <a:defRPr sz="1000">
                <a:highlight>
                  <a:schemeClr val="lt1"/>
                </a:highlight>
              </a:defRPr>
            </a:lvl8pPr>
            <a:lvl9pPr lvl="8" rtl="0">
              <a:lnSpc>
                <a:spcPct val="100000"/>
              </a:lnSpc>
              <a:spcBef>
                <a:spcPts val="1600"/>
              </a:spcBef>
              <a:spcAft>
                <a:spcPts val="1600"/>
              </a:spcAft>
              <a:buNone/>
              <a:defRPr sz="1000">
                <a:highlight>
                  <a:schemeClr val="lt1"/>
                </a:highlight>
              </a:defRPr>
            </a:lvl9pPr>
          </a:lstStyle>
          <a:p>
            <a:endParaRPr/>
          </a:p>
        </p:txBody>
      </p:sp>
      <p:sp>
        <p:nvSpPr>
          <p:cNvPr id="79" name="Google Shape;79;p10"/>
          <p:cNvSpPr txBox="1">
            <a:spLocks noGrp="1"/>
          </p:cNvSpPr>
          <p:nvPr>
            <p:ph type="ctrTitle" idx="7"/>
          </p:nvPr>
        </p:nvSpPr>
        <p:spPr>
          <a:xfrm>
            <a:off x="720000" y="1585968"/>
            <a:ext cx="2626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highlight>
                  <a:schemeClr val="lt1"/>
                </a:highlight>
              </a:defRPr>
            </a:lvl1pPr>
            <a:lvl2pPr lvl="1" rtl="0">
              <a:spcBef>
                <a:spcPts val="0"/>
              </a:spcBef>
              <a:spcAft>
                <a:spcPts val="0"/>
              </a:spcAft>
              <a:buSzPts val="1400"/>
              <a:buNone/>
              <a:defRPr sz="1400">
                <a:highlight>
                  <a:schemeClr val="lt1"/>
                </a:highlight>
              </a:defRPr>
            </a:lvl2pPr>
            <a:lvl3pPr lvl="2" rtl="0">
              <a:spcBef>
                <a:spcPts val="0"/>
              </a:spcBef>
              <a:spcAft>
                <a:spcPts val="0"/>
              </a:spcAft>
              <a:buSzPts val="1400"/>
              <a:buNone/>
              <a:defRPr sz="1400">
                <a:highlight>
                  <a:schemeClr val="lt1"/>
                </a:highlight>
              </a:defRPr>
            </a:lvl3pPr>
            <a:lvl4pPr lvl="3" rtl="0">
              <a:spcBef>
                <a:spcPts val="0"/>
              </a:spcBef>
              <a:spcAft>
                <a:spcPts val="0"/>
              </a:spcAft>
              <a:buSzPts val="1400"/>
              <a:buNone/>
              <a:defRPr sz="1400">
                <a:highlight>
                  <a:schemeClr val="lt1"/>
                </a:highlight>
              </a:defRPr>
            </a:lvl4pPr>
            <a:lvl5pPr lvl="4" rtl="0">
              <a:spcBef>
                <a:spcPts val="0"/>
              </a:spcBef>
              <a:spcAft>
                <a:spcPts val="0"/>
              </a:spcAft>
              <a:buSzPts val="1400"/>
              <a:buNone/>
              <a:defRPr sz="1400">
                <a:highlight>
                  <a:schemeClr val="lt1"/>
                </a:highlight>
              </a:defRPr>
            </a:lvl5pPr>
            <a:lvl6pPr lvl="5" rtl="0">
              <a:spcBef>
                <a:spcPts val="0"/>
              </a:spcBef>
              <a:spcAft>
                <a:spcPts val="0"/>
              </a:spcAft>
              <a:buSzPts val="1400"/>
              <a:buNone/>
              <a:defRPr sz="1400">
                <a:highlight>
                  <a:schemeClr val="lt1"/>
                </a:highlight>
              </a:defRPr>
            </a:lvl6pPr>
            <a:lvl7pPr lvl="6" rtl="0">
              <a:spcBef>
                <a:spcPts val="0"/>
              </a:spcBef>
              <a:spcAft>
                <a:spcPts val="0"/>
              </a:spcAft>
              <a:buSzPts val="1400"/>
              <a:buNone/>
              <a:defRPr sz="1400">
                <a:highlight>
                  <a:schemeClr val="lt1"/>
                </a:highlight>
              </a:defRPr>
            </a:lvl7pPr>
            <a:lvl8pPr lvl="7" rtl="0">
              <a:spcBef>
                <a:spcPts val="0"/>
              </a:spcBef>
              <a:spcAft>
                <a:spcPts val="0"/>
              </a:spcAft>
              <a:buSzPts val="1400"/>
              <a:buNone/>
              <a:defRPr sz="1400">
                <a:highlight>
                  <a:schemeClr val="lt1"/>
                </a:highlight>
              </a:defRPr>
            </a:lvl8pPr>
            <a:lvl9pPr lvl="8" rtl="0">
              <a:spcBef>
                <a:spcPts val="0"/>
              </a:spcBef>
              <a:spcAft>
                <a:spcPts val="0"/>
              </a:spcAft>
              <a:buSzPts val="1400"/>
              <a:buNone/>
              <a:defRPr sz="1400">
                <a:highlight>
                  <a:schemeClr val="lt1"/>
                </a:highlight>
              </a:defRPr>
            </a:lvl9pPr>
          </a:lstStyle>
          <a:p>
            <a:endParaRPr/>
          </a:p>
        </p:txBody>
      </p:sp>
      <p:sp>
        <p:nvSpPr>
          <p:cNvPr id="80" name="Google Shape;80;p10"/>
          <p:cNvSpPr txBox="1">
            <a:spLocks noGrp="1"/>
          </p:cNvSpPr>
          <p:nvPr>
            <p:ph type="subTitle" idx="8"/>
          </p:nvPr>
        </p:nvSpPr>
        <p:spPr>
          <a:xfrm>
            <a:off x="720000" y="2035793"/>
            <a:ext cx="18330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highlight>
                  <a:schemeClr val="lt1"/>
                </a:highlight>
              </a:defRPr>
            </a:lvl1pPr>
            <a:lvl2pPr lvl="1" rtl="0">
              <a:lnSpc>
                <a:spcPct val="100000"/>
              </a:lnSpc>
              <a:spcBef>
                <a:spcPts val="1600"/>
              </a:spcBef>
              <a:spcAft>
                <a:spcPts val="0"/>
              </a:spcAft>
              <a:buNone/>
              <a:defRPr sz="1000">
                <a:highlight>
                  <a:schemeClr val="lt1"/>
                </a:highlight>
              </a:defRPr>
            </a:lvl2pPr>
            <a:lvl3pPr lvl="2" rtl="0">
              <a:lnSpc>
                <a:spcPct val="100000"/>
              </a:lnSpc>
              <a:spcBef>
                <a:spcPts val="1600"/>
              </a:spcBef>
              <a:spcAft>
                <a:spcPts val="0"/>
              </a:spcAft>
              <a:buNone/>
              <a:defRPr sz="1000">
                <a:highlight>
                  <a:schemeClr val="lt1"/>
                </a:highlight>
              </a:defRPr>
            </a:lvl3pPr>
            <a:lvl4pPr lvl="3" rtl="0">
              <a:lnSpc>
                <a:spcPct val="100000"/>
              </a:lnSpc>
              <a:spcBef>
                <a:spcPts val="1600"/>
              </a:spcBef>
              <a:spcAft>
                <a:spcPts val="0"/>
              </a:spcAft>
              <a:buNone/>
              <a:defRPr sz="1000">
                <a:highlight>
                  <a:schemeClr val="lt1"/>
                </a:highlight>
              </a:defRPr>
            </a:lvl4pPr>
            <a:lvl5pPr lvl="4" rtl="0">
              <a:lnSpc>
                <a:spcPct val="100000"/>
              </a:lnSpc>
              <a:spcBef>
                <a:spcPts val="1600"/>
              </a:spcBef>
              <a:spcAft>
                <a:spcPts val="0"/>
              </a:spcAft>
              <a:buNone/>
              <a:defRPr sz="1000">
                <a:highlight>
                  <a:schemeClr val="lt1"/>
                </a:highlight>
              </a:defRPr>
            </a:lvl5pPr>
            <a:lvl6pPr lvl="5" rtl="0">
              <a:lnSpc>
                <a:spcPct val="100000"/>
              </a:lnSpc>
              <a:spcBef>
                <a:spcPts val="1600"/>
              </a:spcBef>
              <a:spcAft>
                <a:spcPts val="0"/>
              </a:spcAft>
              <a:buNone/>
              <a:defRPr sz="1000">
                <a:highlight>
                  <a:schemeClr val="lt1"/>
                </a:highlight>
              </a:defRPr>
            </a:lvl6pPr>
            <a:lvl7pPr lvl="6" rtl="0">
              <a:lnSpc>
                <a:spcPct val="100000"/>
              </a:lnSpc>
              <a:spcBef>
                <a:spcPts val="1600"/>
              </a:spcBef>
              <a:spcAft>
                <a:spcPts val="0"/>
              </a:spcAft>
              <a:buNone/>
              <a:defRPr sz="1000">
                <a:highlight>
                  <a:schemeClr val="lt1"/>
                </a:highlight>
              </a:defRPr>
            </a:lvl7pPr>
            <a:lvl8pPr lvl="7" rtl="0">
              <a:lnSpc>
                <a:spcPct val="100000"/>
              </a:lnSpc>
              <a:spcBef>
                <a:spcPts val="1600"/>
              </a:spcBef>
              <a:spcAft>
                <a:spcPts val="0"/>
              </a:spcAft>
              <a:buNone/>
              <a:defRPr sz="1000">
                <a:highlight>
                  <a:schemeClr val="lt1"/>
                </a:highlight>
              </a:defRPr>
            </a:lvl8pPr>
            <a:lvl9pPr lvl="8" rtl="0">
              <a:lnSpc>
                <a:spcPct val="100000"/>
              </a:lnSpc>
              <a:spcBef>
                <a:spcPts val="1600"/>
              </a:spcBef>
              <a:spcAft>
                <a:spcPts val="1600"/>
              </a:spcAft>
              <a:buNone/>
              <a:defRPr sz="1000">
                <a:highlight>
                  <a:schemeClr val="lt1"/>
                </a:high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1pPr>
            <a:lvl2pPr lvl="1">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2pPr>
            <a:lvl3pPr lvl="2">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3pPr>
            <a:lvl4pPr lvl="3">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4pPr>
            <a:lvl5pPr lvl="4">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5pPr>
            <a:lvl6pPr lvl="5">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6pPr>
            <a:lvl7pPr lvl="6">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7pPr>
            <a:lvl8pPr lvl="7">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8pPr>
            <a:lvl9pPr lvl="8">
              <a:spcBef>
                <a:spcPts val="0"/>
              </a:spcBef>
              <a:spcAft>
                <a:spcPts val="0"/>
              </a:spcAft>
              <a:buClr>
                <a:schemeClr val="accent2"/>
              </a:buClr>
              <a:buSzPts val="2800"/>
              <a:buFont typeface="Merriweather"/>
              <a:buNone/>
              <a:defRPr sz="2800" b="1">
                <a:solidFill>
                  <a:schemeClr val="accent2"/>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1pPr>
            <a:lvl2pPr marL="914400" lvl="1" indent="-304800">
              <a:lnSpc>
                <a:spcPct val="115000"/>
              </a:lnSpc>
              <a:spcBef>
                <a:spcPts val="1600"/>
              </a:spcBef>
              <a:spcAft>
                <a:spcPts val="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2pPr>
            <a:lvl3pPr marL="1371600" lvl="2" indent="-304800">
              <a:lnSpc>
                <a:spcPct val="115000"/>
              </a:lnSpc>
              <a:spcBef>
                <a:spcPts val="1600"/>
              </a:spcBef>
              <a:spcAft>
                <a:spcPts val="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3pPr>
            <a:lvl4pPr marL="1828800" lvl="3" indent="-304800">
              <a:lnSpc>
                <a:spcPct val="115000"/>
              </a:lnSpc>
              <a:spcBef>
                <a:spcPts val="1600"/>
              </a:spcBef>
              <a:spcAft>
                <a:spcPts val="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4pPr>
            <a:lvl5pPr marL="2286000" lvl="4" indent="-304800">
              <a:lnSpc>
                <a:spcPct val="115000"/>
              </a:lnSpc>
              <a:spcBef>
                <a:spcPts val="1600"/>
              </a:spcBef>
              <a:spcAft>
                <a:spcPts val="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5pPr>
            <a:lvl6pPr marL="2743200" lvl="5" indent="-304800">
              <a:lnSpc>
                <a:spcPct val="115000"/>
              </a:lnSpc>
              <a:spcBef>
                <a:spcPts val="1600"/>
              </a:spcBef>
              <a:spcAft>
                <a:spcPts val="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6pPr>
            <a:lvl7pPr marL="3200400" lvl="6" indent="-304800">
              <a:lnSpc>
                <a:spcPct val="115000"/>
              </a:lnSpc>
              <a:spcBef>
                <a:spcPts val="1600"/>
              </a:spcBef>
              <a:spcAft>
                <a:spcPts val="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7pPr>
            <a:lvl8pPr marL="3657600" lvl="7" indent="-304800">
              <a:lnSpc>
                <a:spcPct val="115000"/>
              </a:lnSpc>
              <a:spcBef>
                <a:spcPts val="1600"/>
              </a:spcBef>
              <a:spcAft>
                <a:spcPts val="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8pPr>
            <a:lvl9pPr marL="4114800" lvl="8" indent="-304800">
              <a:lnSpc>
                <a:spcPct val="115000"/>
              </a:lnSpc>
              <a:spcBef>
                <a:spcPts val="1600"/>
              </a:spcBef>
              <a:spcAft>
                <a:spcPts val="1600"/>
              </a:spcAft>
              <a:buClr>
                <a:schemeClr val="accent4"/>
              </a:buClr>
              <a:buSzPts val="1200"/>
              <a:buFont typeface="Source Sans Pro Light"/>
              <a:buChar char="■"/>
              <a:defRPr sz="1200">
                <a:solidFill>
                  <a:schemeClr val="accent4"/>
                </a:solidFill>
                <a:latin typeface="Source Sans Pro Light"/>
                <a:ea typeface="Source Sans Pro Light"/>
                <a:cs typeface="Source Sans Pro Light"/>
                <a:sym typeface="Source Sans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Video_pl.wmv" TargetMode="External"/><Relationship Id="rId4" Type="http://schemas.openxmlformats.org/officeDocument/2006/relationships/hyperlink" Target="http://chamilo.datacenter.uoc.gr/metchamilo/courses/PROGRAMMASYNAIS8HMATIKHSAGWGHSGIAG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forms/d/1fXZpVkscYtQClQQb-HY4AtL3RCZpZ7h-zMXtN9EpkOk/viewform?edit_requested=tru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docs.google.com/forms/d/1zm8wo0uajq1nn_IcjaK-AfW_ynmnskzcix7z4XXm3BQ/viewform?edit_requested=tru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BE5"/>
        </a:solidFill>
        <a:effectLst/>
      </p:bgPr>
    </p:bg>
    <p:spTree>
      <p:nvGrpSpPr>
        <p:cNvPr id="1" name="Shape 120"/>
        <p:cNvGrpSpPr/>
        <p:nvPr/>
      </p:nvGrpSpPr>
      <p:grpSpPr>
        <a:xfrm>
          <a:off x="0" y="0"/>
          <a:ext cx="0" cy="0"/>
          <a:chOff x="0" y="0"/>
          <a:chExt cx="0" cy="0"/>
        </a:xfrm>
      </p:grpSpPr>
      <p:sp>
        <p:nvSpPr>
          <p:cNvPr id="121" name="Google Shape;121;p22"/>
          <p:cNvSpPr txBox="1"/>
          <p:nvPr/>
        </p:nvSpPr>
        <p:spPr>
          <a:xfrm>
            <a:off x="709750" y="257775"/>
            <a:ext cx="8192100" cy="6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s">
                <a:latin typeface="Book Antiqua"/>
                <a:ea typeface="Book Antiqua"/>
                <a:cs typeface="Book Antiqua"/>
                <a:sym typeface="Book Antiqua"/>
              </a:rPr>
              <a:t>Πρόγραμμα Μεταπτυχιακών Σπουδών: </a:t>
            </a:r>
            <a:endParaRPr>
              <a:latin typeface="Book Antiqua"/>
              <a:ea typeface="Book Antiqua"/>
              <a:cs typeface="Book Antiqua"/>
              <a:sym typeface="Book Antiqua"/>
            </a:endParaRPr>
          </a:p>
          <a:p>
            <a:pPr marL="0" lvl="0" indent="0" algn="ctr" rtl="0">
              <a:spcBef>
                <a:spcPts val="0"/>
              </a:spcBef>
              <a:spcAft>
                <a:spcPts val="0"/>
              </a:spcAft>
              <a:buClr>
                <a:srgbClr val="000000"/>
              </a:buClr>
              <a:buFont typeface="Arial"/>
              <a:buNone/>
            </a:pPr>
            <a:r>
              <a:rPr lang="es">
                <a:latin typeface="Book Antiqua"/>
                <a:ea typeface="Book Antiqua"/>
                <a:cs typeface="Book Antiqua"/>
                <a:sym typeface="Book Antiqua"/>
              </a:rPr>
              <a:t>«Επιστήμες της Αγωγής - Εξ Αποστάσεως Εκπαίδευση  με την χρήση των ΤΠΕ (e-Learning)»</a:t>
            </a:r>
            <a:endParaRPr sz="1200">
              <a:latin typeface="Book Antiqua"/>
              <a:ea typeface="Book Antiqua"/>
              <a:cs typeface="Book Antiqua"/>
              <a:sym typeface="Book Antiqua"/>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122" name="Google Shape;122;p22"/>
          <p:cNvSpPr txBox="1"/>
          <p:nvPr/>
        </p:nvSpPr>
        <p:spPr>
          <a:xfrm>
            <a:off x="1930150" y="1156900"/>
            <a:ext cx="5751300" cy="184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2800"/>
              <a:buFont typeface="Tahoma"/>
              <a:buNone/>
            </a:pPr>
            <a:r>
              <a:rPr lang="es" sz="2400">
                <a:latin typeface="Tahoma"/>
                <a:ea typeface="Tahoma"/>
                <a:cs typeface="Tahoma"/>
                <a:sym typeface="Tahoma"/>
              </a:rPr>
              <a:t>Σχεδιασμός, ανάπτυξη και αποτίμηση ολοκληρωμένου περιβάλλοντος εξ αποστάσεως επιμόρφωσης γονέων με θέμα: «Ενίσχυση της συναισθηματικής νοημοσύνης των παιδιών»</a:t>
            </a:r>
            <a:endParaRPr sz="2400" b="1">
              <a:solidFill>
                <a:srgbClr val="C00000"/>
              </a:solidFill>
              <a:latin typeface="Tahoma"/>
              <a:ea typeface="Tahoma"/>
              <a:cs typeface="Tahoma"/>
              <a:sym typeface="Tahoma"/>
            </a:endParaRPr>
          </a:p>
          <a:p>
            <a:pPr marL="0" lvl="0" indent="0" algn="l" rtl="0">
              <a:spcBef>
                <a:spcPts val="0"/>
              </a:spcBef>
              <a:spcAft>
                <a:spcPts val="0"/>
              </a:spcAft>
              <a:buNone/>
            </a:pPr>
            <a:endParaRPr sz="3600">
              <a:latin typeface="Tahoma"/>
              <a:ea typeface="Tahoma"/>
              <a:cs typeface="Tahoma"/>
              <a:sym typeface="Tahoma"/>
            </a:endParaRPr>
          </a:p>
        </p:txBody>
      </p:sp>
      <p:sp>
        <p:nvSpPr>
          <p:cNvPr id="123" name="Google Shape;123;p22"/>
          <p:cNvSpPr txBox="1"/>
          <p:nvPr/>
        </p:nvSpPr>
        <p:spPr>
          <a:xfrm>
            <a:off x="3155200" y="3633775"/>
            <a:ext cx="3301200" cy="5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s" sz="1800">
                <a:latin typeface="Times New Roman"/>
                <a:ea typeface="Times New Roman"/>
                <a:cs typeface="Times New Roman"/>
                <a:sym typeface="Times New Roman"/>
              </a:rPr>
              <a:t>Επιτροπή Κρίσης ΔΕ</a:t>
            </a:r>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graphicFrame>
        <p:nvGraphicFramePr>
          <p:cNvPr id="124" name="Google Shape;124;p22"/>
          <p:cNvGraphicFramePr/>
          <p:nvPr/>
        </p:nvGraphicFramePr>
        <p:xfrm>
          <a:off x="2133875" y="4354800"/>
          <a:ext cx="5343850" cy="396210"/>
        </p:xfrm>
        <a:graphic>
          <a:graphicData uri="http://schemas.openxmlformats.org/drawingml/2006/table">
            <a:tbl>
              <a:tblPr>
                <a:noFill/>
                <a:tableStyleId>{7EE3152B-0E45-49E5-B2FA-2C8B7BBA8173}</a:tableStyleId>
              </a:tblPr>
              <a:tblGrid>
                <a:gridCol w="1958125"/>
                <a:gridCol w="1958125"/>
                <a:gridCol w="1427600"/>
              </a:tblGrid>
              <a:tr h="352125">
                <a:tc>
                  <a:txBody>
                    <a:bodyPr/>
                    <a:lstStyle/>
                    <a:p>
                      <a:pPr marL="0" lvl="0" indent="0" algn="l" rtl="0">
                        <a:spcBef>
                          <a:spcPts val="0"/>
                        </a:spcBef>
                        <a:spcAft>
                          <a:spcPts val="0"/>
                        </a:spcAft>
                        <a:buNone/>
                      </a:pPr>
                      <a:r>
                        <a:rPr lang="es"/>
                        <a:t>Ιβρίντελη Μ.</a:t>
                      </a:r>
                      <a:endParaRPr/>
                    </a:p>
                  </a:txBody>
                  <a:tcPr marL="91425" marR="91425" marT="91425" marB="91425">
                    <a:lnL w="9525" cap="flat" cmpd="sng">
                      <a:solidFill>
                        <a:srgbClr val="E6B8AF"/>
                      </a:solidFill>
                      <a:prstDash val="solid"/>
                      <a:round/>
                      <a:headEnd type="none" w="sm" len="sm"/>
                      <a:tailEnd type="none" w="sm" len="sm"/>
                    </a:lnL>
                    <a:lnR w="9525" cap="flat" cmpd="sng">
                      <a:solidFill>
                        <a:srgbClr val="E6B8AF"/>
                      </a:solidFill>
                      <a:prstDash val="solid"/>
                      <a:round/>
                      <a:headEnd type="none" w="sm" len="sm"/>
                      <a:tailEnd type="none" w="sm" len="sm"/>
                    </a:lnR>
                    <a:lnT w="9525" cap="flat" cmpd="sng">
                      <a:solidFill>
                        <a:srgbClr val="E6B8AF"/>
                      </a:solidFill>
                      <a:prstDash val="solid"/>
                      <a:round/>
                      <a:headEnd type="none" w="sm" len="sm"/>
                      <a:tailEnd type="none" w="sm" len="sm"/>
                    </a:lnT>
                    <a:lnB w="76200" cap="flat" cmpd="sng">
                      <a:solidFill>
                        <a:srgbClr val="E6B8AF"/>
                      </a:solidFill>
                      <a:prstDash val="solid"/>
                      <a:round/>
                      <a:headEnd type="none" w="sm" len="sm"/>
                      <a:tailEnd type="none" w="sm" len="sm"/>
                    </a:lnB>
                  </a:tcPr>
                </a:tc>
                <a:tc>
                  <a:txBody>
                    <a:bodyPr/>
                    <a:lstStyle/>
                    <a:p>
                      <a:pPr marL="0" lvl="0" indent="0" algn="l" rtl="0">
                        <a:spcBef>
                          <a:spcPts val="0"/>
                        </a:spcBef>
                        <a:spcAft>
                          <a:spcPts val="0"/>
                        </a:spcAft>
                        <a:buNone/>
                      </a:pPr>
                      <a:r>
                        <a:rPr lang="es"/>
                        <a:t>Μανούσου Ε.</a:t>
                      </a:r>
                      <a:endParaRPr/>
                    </a:p>
                  </a:txBody>
                  <a:tcPr marL="91425" marR="91425" marT="91425" marB="91425">
                    <a:lnL w="9525" cap="flat" cmpd="sng">
                      <a:solidFill>
                        <a:srgbClr val="E6B8AF"/>
                      </a:solidFill>
                      <a:prstDash val="solid"/>
                      <a:round/>
                      <a:headEnd type="none" w="sm" len="sm"/>
                      <a:tailEnd type="none" w="sm" len="sm"/>
                    </a:lnL>
                    <a:lnR w="9525" cap="flat" cmpd="sng">
                      <a:solidFill>
                        <a:srgbClr val="E6B8AF"/>
                      </a:solidFill>
                      <a:prstDash val="solid"/>
                      <a:round/>
                      <a:headEnd type="none" w="sm" len="sm"/>
                      <a:tailEnd type="none" w="sm" len="sm"/>
                    </a:lnR>
                    <a:lnT w="9525" cap="flat" cmpd="sng">
                      <a:solidFill>
                        <a:srgbClr val="E6B8AF"/>
                      </a:solidFill>
                      <a:prstDash val="solid"/>
                      <a:round/>
                      <a:headEnd type="none" w="sm" len="sm"/>
                      <a:tailEnd type="none" w="sm" len="sm"/>
                    </a:lnT>
                    <a:lnB w="76200" cap="flat" cmpd="sng">
                      <a:solidFill>
                        <a:srgbClr val="E6B8AF"/>
                      </a:solidFill>
                      <a:prstDash val="solid"/>
                      <a:round/>
                      <a:headEnd type="none" w="sm" len="sm"/>
                      <a:tailEnd type="none" w="sm" len="sm"/>
                    </a:lnB>
                  </a:tcPr>
                </a:tc>
                <a:tc>
                  <a:txBody>
                    <a:bodyPr/>
                    <a:lstStyle/>
                    <a:p>
                      <a:pPr marL="0" lvl="0" indent="0" algn="l" rtl="0">
                        <a:spcBef>
                          <a:spcPts val="0"/>
                        </a:spcBef>
                        <a:spcAft>
                          <a:spcPts val="0"/>
                        </a:spcAft>
                        <a:buNone/>
                      </a:pPr>
                      <a:r>
                        <a:rPr lang="es"/>
                        <a:t>Καρβούνης Λ.</a:t>
                      </a:r>
                      <a:endParaRPr/>
                    </a:p>
                  </a:txBody>
                  <a:tcPr marL="91425" marR="91425" marT="91425" marB="91425">
                    <a:lnL w="9525" cap="flat" cmpd="sng">
                      <a:solidFill>
                        <a:srgbClr val="E6B8AF"/>
                      </a:solidFill>
                      <a:prstDash val="solid"/>
                      <a:round/>
                      <a:headEnd type="none" w="sm" len="sm"/>
                      <a:tailEnd type="none" w="sm" len="sm"/>
                    </a:lnL>
                    <a:lnR w="9525" cap="flat" cmpd="sng">
                      <a:solidFill>
                        <a:srgbClr val="E6B8AF"/>
                      </a:solidFill>
                      <a:prstDash val="solid"/>
                      <a:round/>
                      <a:headEnd type="none" w="sm" len="sm"/>
                      <a:tailEnd type="none" w="sm" len="sm"/>
                    </a:lnR>
                    <a:lnT w="9525" cap="flat" cmpd="sng">
                      <a:solidFill>
                        <a:srgbClr val="E6B8AF"/>
                      </a:solidFill>
                      <a:prstDash val="solid"/>
                      <a:round/>
                      <a:headEnd type="none" w="sm" len="sm"/>
                      <a:tailEnd type="none" w="sm" len="sm"/>
                    </a:lnT>
                    <a:lnB w="76200" cap="flat" cmpd="sng">
                      <a:solidFill>
                        <a:srgbClr val="E6B8AF"/>
                      </a:solidFill>
                      <a:prstDash val="solid"/>
                      <a:round/>
                      <a:headEnd type="none" w="sm" len="sm"/>
                      <a:tailEnd type="none" w="sm" len="sm"/>
                    </a:lnB>
                  </a:tcPr>
                </a:tc>
              </a:tr>
            </a:tbl>
          </a:graphicData>
        </a:graphic>
      </p:graphicFrame>
      <p:sp>
        <p:nvSpPr>
          <p:cNvPr id="125" name="Google Shape;125;p22"/>
          <p:cNvSpPr txBox="1"/>
          <p:nvPr/>
        </p:nvSpPr>
        <p:spPr>
          <a:xfrm>
            <a:off x="3819100" y="4793950"/>
            <a:ext cx="1973400" cy="39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2000"/>
              <a:buFont typeface="Book Antiqua"/>
              <a:buNone/>
            </a:pPr>
            <a:r>
              <a:rPr lang="es" i="1">
                <a:latin typeface="Book Antiqua"/>
                <a:ea typeface="Book Antiqua"/>
                <a:cs typeface="Book Antiqua"/>
                <a:sym typeface="Book Antiqua"/>
              </a:rPr>
              <a:t>Ρέθυμνο, 2019</a:t>
            </a:r>
            <a:endParaRPr i="1"/>
          </a:p>
        </p:txBody>
      </p:sp>
      <p:sp>
        <p:nvSpPr>
          <p:cNvPr id="126" name="Google Shape;126;p22"/>
          <p:cNvSpPr/>
          <p:nvPr/>
        </p:nvSpPr>
        <p:spPr>
          <a:xfrm>
            <a:off x="-2357450" y="101550"/>
            <a:ext cx="4062900" cy="5201700"/>
          </a:xfrm>
          <a:prstGeom prst="roundRect">
            <a:avLst>
              <a:gd name="adj" fmla="val 50000"/>
            </a:avLst>
          </a:prstGeom>
          <a:noFill/>
          <a:ln w="19050"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315"/>
        <p:cNvGrpSpPr/>
        <p:nvPr/>
      </p:nvGrpSpPr>
      <p:grpSpPr>
        <a:xfrm>
          <a:off x="0" y="0"/>
          <a:ext cx="0" cy="0"/>
          <a:chOff x="0" y="0"/>
          <a:chExt cx="0" cy="0"/>
        </a:xfrm>
      </p:grpSpPr>
      <p:sp>
        <p:nvSpPr>
          <p:cNvPr id="316" name="Google Shape;316;p31"/>
          <p:cNvSpPr/>
          <p:nvPr/>
        </p:nvSpPr>
        <p:spPr>
          <a:xfrm>
            <a:off x="0" y="500048"/>
            <a:ext cx="1796100" cy="577800"/>
          </a:xfrm>
          <a:prstGeom prst="doubleWave">
            <a:avLst>
              <a:gd name="adj1" fmla="val 6250"/>
              <a:gd name="adj2" fmla="val 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txBox="1">
            <a:spLocks noGrp="1"/>
          </p:cNvSpPr>
          <p:nvPr>
            <p:ph type="ctrTitle"/>
          </p:nvPr>
        </p:nvSpPr>
        <p:spPr>
          <a:xfrm>
            <a:off x="-177700" y="642923"/>
            <a:ext cx="1863600" cy="477701"/>
          </a:xfrm>
          <a:prstGeom prst="rect">
            <a:avLst/>
          </a:prstGeom>
          <a:noFill/>
        </p:spPr>
        <p:txBody>
          <a:bodyPr spcFirstLastPara="1" wrap="square" lIns="91425" tIns="91425" rIns="91425" bIns="91425" anchor="b" anchorCtr="0">
            <a:noAutofit/>
          </a:bodyPr>
          <a:lstStyle/>
          <a:p>
            <a:pPr marL="0" lvl="0" indent="0" algn="ctr" rtl="0">
              <a:spcBef>
                <a:spcPts val="0"/>
              </a:spcBef>
              <a:spcAft>
                <a:spcPts val="0"/>
              </a:spcAft>
              <a:buNone/>
            </a:pPr>
            <a:r>
              <a:rPr lang="es" b="0" i="1" dirty="0">
                <a:solidFill>
                  <a:srgbClr val="000000"/>
                </a:solidFill>
              </a:rPr>
              <a:t>Σκοπός</a:t>
            </a:r>
            <a:r>
              <a:rPr lang="es" sz="3000" b="0" i="1" dirty="0">
                <a:solidFill>
                  <a:srgbClr val="000000"/>
                </a:solidFill>
              </a:rPr>
              <a:t> </a:t>
            </a:r>
            <a:endParaRPr sz="3000" b="0" i="1">
              <a:solidFill>
                <a:srgbClr val="000000"/>
              </a:solidFill>
            </a:endParaRPr>
          </a:p>
        </p:txBody>
      </p:sp>
      <p:pic>
        <p:nvPicPr>
          <p:cNvPr id="318" name="Google Shape;318;p31"/>
          <p:cNvPicPr preferRelativeResize="0"/>
          <p:nvPr/>
        </p:nvPicPr>
        <p:blipFill>
          <a:blip r:embed="rId3">
            <a:alphaModFix/>
          </a:blip>
          <a:stretch>
            <a:fillRect/>
          </a:stretch>
        </p:blipFill>
        <p:spPr>
          <a:xfrm>
            <a:off x="718724" y="2433675"/>
            <a:ext cx="1500302" cy="577800"/>
          </a:xfrm>
          <a:prstGeom prst="rect">
            <a:avLst/>
          </a:prstGeom>
          <a:noFill/>
          <a:ln>
            <a:noFill/>
          </a:ln>
        </p:spPr>
      </p:pic>
      <p:sp>
        <p:nvSpPr>
          <p:cNvPr id="319" name="Google Shape;319;p31"/>
          <p:cNvSpPr/>
          <p:nvPr/>
        </p:nvSpPr>
        <p:spPr>
          <a:xfrm>
            <a:off x="2871800" y="902900"/>
            <a:ext cx="6733200" cy="3203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txBox="1"/>
          <p:nvPr/>
        </p:nvSpPr>
        <p:spPr>
          <a:xfrm>
            <a:off x="3139925" y="1275599"/>
            <a:ext cx="5944800" cy="2764200"/>
          </a:xfrm>
          <a:prstGeom prst="rect">
            <a:avLst/>
          </a:prstGeom>
          <a:noFill/>
          <a:ln>
            <a:noFill/>
          </a:ln>
        </p:spPr>
        <p:txBody>
          <a:bodyPr spcFirstLastPara="1" wrap="square" lIns="91425" tIns="91425" rIns="91425" bIns="91425" anchor="t" anchorCtr="0">
            <a:noAutofit/>
          </a:bodyPr>
          <a:lstStyle/>
          <a:p>
            <a:pPr marL="0" lvl="0" indent="-88900" algn="ctr" rtl="0">
              <a:spcBef>
                <a:spcPts val="0"/>
              </a:spcBef>
              <a:spcAft>
                <a:spcPts val="0"/>
              </a:spcAft>
              <a:buSzPts val="1400"/>
              <a:buFont typeface="Noto Sans Symbols"/>
              <a:buChar char="❏"/>
            </a:pPr>
            <a:r>
              <a:rPr lang="es">
                <a:latin typeface="Tahoma"/>
                <a:ea typeface="Tahoma"/>
                <a:cs typeface="Tahoma"/>
                <a:sym typeface="Tahoma"/>
              </a:rPr>
              <a:t>ν</a:t>
            </a:r>
            <a:r>
              <a:rPr lang="es" sz="1800">
                <a:latin typeface="Georgia"/>
                <a:ea typeface="Georgia"/>
                <a:cs typeface="Georgia"/>
                <a:sym typeface="Georgia"/>
              </a:rPr>
              <a:t>α  φέρει σε επαφή τους γονείς με ένα εξ αποστάσεως πρόγραμμα</a:t>
            </a:r>
            <a:endParaRPr sz="1800">
              <a:latin typeface="Georgia"/>
              <a:ea typeface="Georgia"/>
              <a:cs typeface="Georgia"/>
              <a:sym typeface="Georgia"/>
            </a:endParaRPr>
          </a:p>
          <a:p>
            <a:pPr marL="457200" lvl="0" indent="0" algn="ctr" rtl="0">
              <a:spcBef>
                <a:spcPts val="0"/>
              </a:spcBef>
              <a:spcAft>
                <a:spcPts val="0"/>
              </a:spcAft>
              <a:buNone/>
            </a:pPr>
            <a:endParaRPr sz="1800">
              <a:latin typeface="Georgia"/>
              <a:ea typeface="Georgia"/>
              <a:cs typeface="Georgia"/>
              <a:sym typeface="Georgia"/>
            </a:endParaRPr>
          </a:p>
          <a:p>
            <a:pPr marL="0" lvl="0" indent="-88900" algn="ctr" rtl="0">
              <a:spcBef>
                <a:spcPts val="0"/>
              </a:spcBef>
              <a:spcAft>
                <a:spcPts val="0"/>
              </a:spcAft>
              <a:buSzPts val="1400"/>
              <a:buFont typeface="Noto Sans Symbols"/>
              <a:buChar char="❏"/>
            </a:pPr>
            <a:r>
              <a:rPr lang="es" sz="1800">
                <a:latin typeface="Georgia"/>
                <a:ea typeface="Georgia"/>
                <a:cs typeface="Georgia"/>
                <a:sym typeface="Georgia"/>
              </a:rPr>
              <a:t>να μάθει στους γονείς τρόπους καλλιέργειας της συναισθηματικής νοημοσύνης των παιδιών </a:t>
            </a:r>
            <a:endParaRPr sz="1800">
              <a:latin typeface="Georgia"/>
              <a:ea typeface="Georgia"/>
              <a:cs typeface="Georgia"/>
              <a:sym typeface="Georgia"/>
            </a:endParaRPr>
          </a:p>
          <a:p>
            <a:pPr marL="0" lvl="0" indent="0" algn="ctr" rtl="0">
              <a:spcBef>
                <a:spcPts val="0"/>
              </a:spcBef>
              <a:spcAft>
                <a:spcPts val="0"/>
              </a:spcAft>
              <a:buClr>
                <a:srgbClr val="000000"/>
              </a:buClr>
              <a:buSzPts val="2400"/>
              <a:buFont typeface="Noto Sans Symbols"/>
              <a:buNone/>
            </a:pPr>
            <a:endParaRPr sz="1800">
              <a:latin typeface="Georgia"/>
              <a:ea typeface="Georgia"/>
              <a:cs typeface="Georgia"/>
              <a:sym typeface="Georgia"/>
            </a:endParaRPr>
          </a:p>
          <a:p>
            <a:pPr marL="0" lvl="0" indent="-114300" algn="ctr" rtl="0">
              <a:spcBef>
                <a:spcPts val="0"/>
              </a:spcBef>
              <a:spcAft>
                <a:spcPts val="0"/>
              </a:spcAft>
              <a:buSzPts val="1800"/>
              <a:buFont typeface="Georgia"/>
              <a:buChar char="❏"/>
            </a:pPr>
            <a:r>
              <a:rPr lang="es" sz="1800">
                <a:latin typeface="Georgia"/>
                <a:ea typeface="Georgia"/>
                <a:cs typeface="Georgia"/>
                <a:sym typeface="Georgia"/>
              </a:rPr>
              <a:t> να κατανοήσουν οι γονείς τη σημασία της συναισθηματικής αγωγής</a:t>
            </a:r>
            <a:endParaRPr sz="1800">
              <a:latin typeface="Georgia"/>
              <a:ea typeface="Georgia"/>
              <a:cs typeface="Georgia"/>
              <a:sym typeface="Georgia"/>
            </a:endParaRPr>
          </a:p>
          <a:p>
            <a:pPr marL="0" lvl="0" indent="0" algn="l" rtl="0">
              <a:spcBef>
                <a:spcPts val="0"/>
              </a:spcBef>
              <a:spcAft>
                <a:spcPts val="0"/>
              </a:spcAft>
              <a:buNone/>
            </a:pPr>
            <a:r>
              <a:rPr lang="es" sz="1800">
                <a:latin typeface="Georgia"/>
                <a:ea typeface="Georgia"/>
                <a:cs typeface="Georgia"/>
                <a:sym typeface="Georgia"/>
              </a:rPr>
              <a:t>                                 μέσα στην οικογένεια.</a:t>
            </a:r>
            <a:endParaRPr sz="1800">
              <a:latin typeface="Georgia"/>
              <a:ea typeface="Georgia"/>
              <a:cs typeface="Georgia"/>
              <a:sym typeface="Georgia"/>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321" name="Google Shape;321;p31"/>
          <p:cNvSpPr/>
          <p:nvPr/>
        </p:nvSpPr>
        <p:spPr>
          <a:xfrm>
            <a:off x="0" y="0"/>
            <a:ext cx="28215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Εκπαιδευτικό υλικό 1/5</a:t>
            </a:r>
            <a:endParaRPr/>
          </a:p>
        </p:txBody>
      </p:sp>
      <p:pic>
        <p:nvPicPr>
          <p:cNvPr id="322" name="Google Shape;322;p31"/>
          <p:cNvPicPr preferRelativeResize="0"/>
          <p:nvPr/>
        </p:nvPicPr>
        <p:blipFill>
          <a:blip r:embed="rId4">
            <a:alphaModFix/>
          </a:blip>
          <a:stretch>
            <a:fillRect/>
          </a:stretch>
        </p:blipFill>
        <p:spPr>
          <a:xfrm>
            <a:off x="2280000" y="2640336"/>
            <a:ext cx="342474" cy="164475"/>
          </a:xfrm>
          <a:prstGeom prst="rect">
            <a:avLst/>
          </a:prstGeom>
          <a:noFill/>
          <a:ln>
            <a:noFill/>
          </a:ln>
        </p:spPr>
      </p:pic>
      <p:pic>
        <p:nvPicPr>
          <p:cNvPr id="323" name="Google Shape;323;p31"/>
          <p:cNvPicPr preferRelativeResize="0"/>
          <p:nvPr/>
        </p:nvPicPr>
        <p:blipFill>
          <a:blip r:embed="rId4">
            <a:alphaModFix/>
          </a:blip>
          <a:stretch>
            <a:fillRect/>
          </a:stretch>
        </p:blipFill>
        <p:spPr>
          <a:xfrm>
            <a:off x="206675" y="2664136"/>
            <a:ext cx="342474" cy="1644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32"/>
          <p:cNvSpPr/>
          <p:nvPr/>
        </p:nvSpPr>
        <p:spPr>
          <a:xfrm>
            <a:off x="2890775" y="429700"/>
            <a:ext cx="6172200" cy="38934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3265559" y="1368940"/>
            <a:ext cx="1329000" cy="8313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txBox="1"/>
          <p:nvPr/>
        </p:nvSpPr>
        <p:spPr>
          <a:xfrm>
            <a:off x="3075275" y="1736000"/>
            <a:ext cx="18399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s">
                <a:latin typeface="Georgia"/>
                <a:ea typeface="Georgia"/>
                <a:cs typeface="Georgia"/>
                <a:sym typeface="Georgia"/>
              </a:rPr>
              <a:t>Εισαγωγή στην Συναισθηματική Νοημοσύνη</a:t>
            </a:r>
            <a:endParaRPr>
              <a:latin typeface="Georgia"/>
              <a:ea typeface="Georgia"/>
              <a:cs typeface="Georgia"/>
              <a:sym typeface="Georgia"/>
            </a:endParaRPr>
          </a:p>
          <a:p>
            <a:pPr marL="0" lvl="0" indent="0" algn="ctr" rtl="0">
              <a:spcBef>
                <a:spcPts val="0"/>
              </a:spcBef>
              <a:spcAft>
                <a:spcPts val="0"/>
              </a:spcAft>
              <a:buNone/>
            </a:pPr>
            <a:endParaRPr>
              <a:solidFill>
                <a:schemeClr val="accent4"/>
              </a:solidFill>
              <a:latin typeface="Source Sans Pro Light"/>
              <a:ea typeface="Source Sans Pro Light"/>
              <a:cs typeface="Source Sans Pro Light"/>
              <a:sym typeface="Source Sans Pro Light"/>
            </a:endParaRPr>
          </a:p>
        </p:txBody>
      </p:sp>
      <p:sp>
        <p:nvSpPr>
          <p:cNvPr id="331" name="Google Shape;331;p32"/>
          <p:cNvSpPr txBox="1"/>
          <p:nvPr/>
        </p:nvSpPr>
        <p:spPr>
          <a:xfrm>
            <a:off x="2802355" y="1510750"/>
            <a:ext cx="4632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chemeClr val="accent2"/>
                </a:solidFill>
                <a:latin typeface="Merriweather"/>
                <a:ea typeface="Merriweather"/>
                <a:cs typeface="Merriweather"/>
                <a:sym typeface="Merriweather"/>
              </a:rPr>
              <a:t>01</a:t>
            </a:r>
            <a:endParaRPr b="1">
              <a:solidFill>
                <a:schemeClr val="accent2"/>
              </a:solidFill>
              <a:latin typeface="Merriweather"/>
              <a:ea typeface="Merriweather"/>
              <a:cs typeface="Merriweather"/>
              <a:sym typeface="Merriweather"/>
            </a:endParaRPr>
          </a:p>
        </p:txBody>
      </p:sp>
      <p:sp>
        <p:nvSpPr>
          <p:cNvPr id="332" name="Google Shape;332;p32"/>
          <p:cNvSpPr txBox="1"/>
          <p:nvPr/>
        </p:nvSpPr>
        <p:spPr>
          <a:xfrm>
            <a:off x="6879975" y="1550594"/>
            <a:ext cx="13296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chemeClr val="accent2"/>
                </a:solidFill>
                <a:latin typeface="Merriweather"/>
                <a:ea typeface="Merriweather"/>
                <a:cs typeface="Merriweather"/>
                <a:sym typeface="Merriweather"/>
              </a:rPr>
              <a:t>03</a:t>
            </a:r>
            <a:endParaRPr b="1">
              <a:solidFill>
                <a:schemeClr val="accent2"/>
              </a:solidFill>
              <a:latin typeface="Merriweather"/>
              <a:ea typeface="Merriweather"/>
              <a:cs typeface="Merriweather"/>
              <a:sym typeface="Merriweather"/>
            </a:endParaRPr>
          </a:p>
        </p:txBody>
      </p:sp>
      <p:sp>
        <p:nvSpPr>
          <p:cNvPr id="333" name="Google Shape;333;p32"/>
          <p:cNvSpPr txBox="1"/>
          <p:nvPr/>
        </p:nvSpPr>
        <p:spPr>
          <a:xfrm>
            <a:off x="4982376" y="1550600"/>
            <a:ext cx="660000" cy="40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chemeClr val="accent2"/>
                </a:solidFill>
                <a:latin typeface="Merriweather"/>
                <a:ea typeface="Merriweather"/>
                <a:cs typeface="Merriweather"/>
                <a:sym typeface="Merriweather"/>
              </a:rPr>
              <a:t>02</a:t>
            </a:r>
            <a:endParaRPr b="1">
              <a:solidFill>
                <a:schemeClr val="accent2"/>
              </a:solidFill>
              <a:latin typeface="Merriweather"/>
              <a:ea typeface="Merriweather"/>
              <a:cs typeface="Merriweather"/>
              <a:sym typeface="Merriweather"/>
            </a:endParaRPr>
          </a:p>
        </p:txBody>
      </p:sp>
      <p:pic>
        <p:nvPicPr>
          <p:cNvPr id="334" name="Google Shape;334;p32"/>
          <p:cNvPicPr preferRelativeResize="0"/>
          <p:nvPr/>
        </p:nvPicPr>
        <p:blipFill rotWithShape="1">
          <a:blip r:embed="rId3">
            <a:alphaModFix/>
          </a:blip>
          <a:srcRect l="5389" r="5380"/>
          <a:stretch/>
        </p:blipFill>
        <p:spPr>
          <a:xfrm>
            <a:off x="3264534" y="998640"/>
            <a:ext cx="1329000" cy="831300"/>
          </a:xfrm>
          <a:prstGeom prst="roundRect">
            <a:avLst>
              <a:gd name="adj" fmla="val 16667"/>
            </a:avLst>
          </a:prstGeom>
          <a:noFill/>
          <a:ln>
            <a:noFill/>
          </a:ln>
        </p:spPr>
      </p:pic>
      <p:sp>
        <p:nvSpPr>
          <p:cNvPr id="335" name="Google Shape;335;p32"/>
          <p:cNvSpPr/>
          <p:nvPr/>
        </p:nvSpPr>
        <p:spPr>
          <a:xfrm>
            <a:off x="3265546" y="4062490"/>
            <a:ext cx="1329000" cy="8313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txBox="1"/>
          <p:nvPr/>
        </p:nvSpPr>
        <p:spPr>
          <a:xfrm>
            <a:off x="4218863" y="3547013"/>
            <a:ext cx="18399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600">
                <a:latin typeface="Georgia"/>
                <a:ea typeface="Georgia"/>
                <a:cs typeface="Georgia"/>
                <a:sym typeface="Georgia"/>
              </a:rPr>
              <a:t>Α</a:t>
            </a:r>
            <a:r>
              <a:rPr lang="es">
                <a:latin typeface="Georgia"/>
                <a:ea typeface="Georgia"/>
                <a:cs typeface="Georgia"/>
                <a:sym typeface="Georgia"/>
              </a:rPr>
              <a:t>γαπημένο μου ημερολόγιο...</a:t>
            </a:r>
            <a:endParaRPr>
              <a:latin typeface="Georgia"/>
              <a:ea typeface="Georgia"/>
              <a:cs typeface="Georgia"/>
              <a:sym typeface="Georgia"/>
            </a:endParaRPr>
          </a:p>
          <a:p>
            <a:pPr marL="0" lvl="0" indent="0" algn="ctr" rtl="0">
              <a:spcBef>
                <a:spcPts val="0"/>
              </a:spcBef>
              <a:spcAft>
                <a:spcPts val="0"/>
              </a:spcAft>
              <a:buNone/>
            </a:pPr>
            <a:endParaRPr sz="1600">
              <a:latin typeface="Georgia"/>
              <a:ea typeface="Georgia"/>
              <a:cs typeface="Georgia"/>
              <a:sym typeface="Georgia"/>
            </a:endParaRPr>
          </a:p>
          <a:p>
            <a:pPr marL="0" lvl="0" indent="0" algn="ctr" rtl="0">
              <a:spcBef>
                <a:spcPts val="0"/>
              </a:spcBef>
              <a:spcAft>
                <a:spcPts val="0"/>
              </a:spcAft>
              <a:buNone/>
            </a:pPr>
            <a:endParaRPr>
              <a:solidFill>
                <a:schemeClr val="accent4"/>
              </a:solidFill>
              <a:latin typeface="Source Sans Pro Light"/>
              <a:ea typeface="Source Sans Pro Light"/>
              <a:cs typeface="Source Sans Pro Light"/>
              <a:sym typeface="Source Sans Pro Light"/>
            </a:endParaRPr>
          </a:p>
        </p:txBody>
      </p:sp>
      <p:sp>
        <p:nvSpPr>
          <p:cNvPr id="337" name="Google Shape;337;p32"/>
          <p:cNvSpPr txBox="1"/>
          <p:nvPr/>
        </p:nvSpPr>
        <p:spPr>
          <a:xfrm>
            <a:off x="3755668" y="3443500"/>
            <a:ext cx="4632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chemeClr val="accent2"/>
                </a:solidFill>
                <a:latin typeface="Merriweather"/>
                <a:ea typeface="Merriweather"/>
                <a:cs typeface="Merriweather"/>
                <a:sym typeface="Merriweather"/>
              </a:rPr>
              <a:t>04</a:t>
            </a:r>
            <a:endParaRPr b="1">
              <a:solidFill>
                <a:schemeClr val="accent2"/>
              </a:solidFill>
              <a:latin typeface="Merriweather"/>
              <a:ea typeface="Merriweather"/>
              <a:cs typeface="Merriweather"/>
              <a:sym typeface="Merriweather"/>
            </a:endParaRPr>
          </a:p>
        </p:txBody>
      </p:sp>
      <p:pic>
        <p:nvPicPr>
          <p:cNvPr id="338" name="Google Shape;338;p32"/>
          <p:cNvPicPr preferRelativeResize="0"/>
          <p:nvPr/>
        </p:nvPicPr>
        <p:blipFill rotWithShape="1">
          <a:blip r:embed="rId4">
            <a:alphaModFix/>
          </a:blip>
          <a:srcRect l="2919" r="2909"/>
          <a:stretch/>
        </p:blipFill>
        <p:spPr>
          <a:xfrm>
            <a:off x="4304796" y="2715715"/>
            <a:ext cx="1329000" cy="831300"/>
          </a:xfrm>
          <a:prstGeom prst="roundRect">
            <a:avLst>
              <a:gd name="adj" fmla="val 16667"/>
            </a:avLst>
          </a:prstGeom>
          <a:noFill/>
          <a:ln>
            <a:noFill/>
          </a:ln>
        </p:spPr>
      </p:pic>
      <p:sp>
        <p:nvSpPr>
          <p:cNvPr id="339" name="Google Shape;339;p32"/>
          <p:cNvSpPr/>
          <p:nvPr/>
        </p:nvSpPr>
        <p:spPr>
          <a:xfrm>
            <a:off x="5458059" y="1846340"/>
            <a:ext cx="1329000" cy="8313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txBox="1"/>
          <p:nvPr/>
        </p:nvSpPr>
        <p:spPr>
          <a:xfrm>
            <a:off x="5244175" y="1846350"/>
            <a:ext cx="19278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latin typeface="Georgia"/>
                <a:ea typeface="Georgia"/>
                <a:cs typeface="Georgia"/>
                <a:sym typeface="Georgia"/>
              </a:rPr>
              <a:t>Συναισθηματική επίγνωση</a:t>
            </a:r>
            <a:endParaRPr>
              <a:latin typeface="Georgia"/>
              <a:ea typeface="Georgia"/>
              <a:cs typeface="Georgia"/>
              <a:sym typeface="Georgia"/>
            </a:endParaRPr>
          </a:p>
          <a:p>
            <a:pPr marL="0" lvl="0" indent="0" algn="ctr" rtl="0">
              <a:spcBef>
                <a:spcPts val="0"/>
              </a:spcBef>
              <a:spcAft>
                <a:spcPts val="0"/>
              </a:spcAft>
              <a:buNone/>
            </a:pPr>
            <a:endParaRPr>
              <a:latin typeface="Georgia"/>
              <a:ea typeface="Georgia"/>
              <a:cs typeface="Georgia"/>
              <a:sym typeface="Georgia"/>
            </a:endParaRPr>
          </a:p>
          <a:p>
            <a:pPr marL="0" lvl="0" indent="0" algn="ctr" rtl="0">
              <a:spcBef>
                <a:spcPts val="0"/>
              </a:spcBef>
              <a:spcAft>
                <a:spcPts val="0"/>
              </a:spcAft>
              <a:buNone/>
            </a:pPr>
            <a:endParaRPr>
              <a:solidFill>
                <a:schemeClr val="accent4"/>
              </a:solidFill>
              <a:latin typeface="Source Sans Pro Light"/>
              <a:ea typeface="Source Sans Pro Light"/>
              <a:cs typeface="Source Sans Pro Light"/>
              <a:sym typeface="Source Sans Pro Light"/>
            </a:endParaRPr>
          </a:p>
        </p:txBody>
      </p:sp>
      <p:pic>
        <p:nvPicPr>
          <p:cNvPr id="341" name="Google Shape;341;p32"/>
          <p:cNvPicPr preferRelativeResize="0"/>
          <p:nvPr/>
        </p:nvPicPr>
        <p:blipFill rotWithShape="1">
          <a:blip r:embed="rId5">
            <a:alphaModFix/>
          </a:blip>
          <a:srcRect t="2803" b="2803"/>
          <a:stretch/>
        </p:blipFill>
        <p:spPr>
          <a:xfrm>
            <a:off x="5588396" y="998640"/>
            <a:ext cx="1329000" cy="831300"/>
          </a:xfrm>
          <a:prstGeom prst="roundRect">
            <a:avLst>
              <a:gd name="adj" fmla="val 16667"/>
            </a:avLst>
          </a:prstGeom>
          <a:noFill/>
          <a:ln>
            <a:noFill/>
          </a:ln>
        </p:spPr>
      </p:pic>
      <p:sp>
        <p:nvSpPr>
          <p:cNvPr id="342" name="Google Shape;342;p32"/>
          <p:cNvSpPr/>
          <p:nvPr/>
        </p:nvSpPr>
        <p:spPr>
          <a:xfrm>
            <a:off x="7535009" y="1846340"/>
            <a:ext cx="1329000" cy="8313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txBox="1"/>
          <p:nvPr/>
        </p:nvSpPr>
        <p:spPr>
          <a:xfrm>
            <a:off x="7413075" y="1829950"/>
            <a:ext cx="1731000" cy="74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latin typeface="Georgia"/>
                <a:ea typeface="Georgia"/>
                <a:cs typeface="Georgia"/>
                <a:sym typeface="Georgia"/>
              </a:rPr>
              <a:t>Να σου πω μια ιστορία...</a:t>
            </a:r>
            <a:endParaRPr>
              <a:latin typeface="Georgia"/>
              <a:ea typeface="Georgia"/>
              <a:cs typeface="Georgia"/>
              <a:sym typeface="Georgia"/>
            </a:endParaRPr>
          </a:p>
          <a:p>
            <a:pPr marL="0" lvl="0" indent="0" algn="ctr" rtl="0">
              <a:spcBef>
                <a:spcPts val="0"/>
              </a:spcBef>
              <a:spcAft>
                <a:spcPts val="0"/>
              </a:spcAft>
              <a:buNone/>
            </a:pPr>
            <a:endParaRPr>
              <a:latin typeface="Tahoma"/>
              <a:ea typeface="Tahoma"/>
              <a:cs typeface="Tahoma"/>
              <a:sym typeface="Tahoma"/>
            </a:endParaRPr>
          </a:p>
          <a:p>
            <a:pPr marL="0" lvl="0" indent="0" algn="ctr" rtl="0">
              <a:spcBef>
                <a:spcPts val="0"/>
              </a:spcBef>
              <a:spcAft>
                <a:spcPts val="0"/>
              </a:spcAft>
              <a:buNone/>
            </a:pPr>
            <a:endParaRPr>
              <a:solidFill>
                <a:schemeClr val="accent4"/>
              </a:solidFill>
              <a:latin typeface="Source Sans Pro Light"/>
              <a:ea typeface="Source Sans Pro Light"/>
              <a:cs typeface="Source Sans Pro Light"/>
              <a:sym typeface="Source Sans Pro Light"/>
            </a:endParaRPr>
          </a:p>
        </p:txBody>
      </p:sp>
      <p:pic>
        <p:nvPicPr>
          <p:cNvPr id="344" name="Google Shape;344;p32"/>
          <p:cNvPicPr preferRelativeResize="0"/>
          <p:nvPr/>
        </p:nvPicPr>
        <p:blipFill rotWithShape="1">
          <a:blip r:embed="rId6">
            <a:alphaModFix/>
          </a:blip>
          <a:srcRect t="24979" b="24979"/>
          <a:stretch/>
        </p:blipFill>
        <p:spPr>
          <a:xfrm>
            <a:off x="7535009" y="998640"/>
            <a:ext cx="1329000" cy="831300"/>
          </a:xfrm>
          <a:prstGeom prst="roundRect">
            <a:avLst>
              <a:gd name="adj" fmla="val 16667"/>
            </a:avLst>
          </a:prstGeom>
          <a:noFill/>
          <a:ln>
            <a:noFill/>
          </a:ln>
        </p:spPr>
      </p:pic>
      <p:sp>
        <p:nvSpPr>
          <p:cNvPr id="345" name="Google Shape;345;p32"/>
          <p:cNvSpPr/>
          <p:nvPr/>
        </p:nvSpPr>
        <p:spPr>
          <a:xfrm>
            <a:off x="6525459" y="3890815"/>
            <a:ext cx="1329000" cy="831300"/>
          </a:xfrm>
          <a:prstGeom prst="round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txBox="1"/>
          <p:nvPr/>
        </p:nvSpPr>
        <p:spPr>
          <a:xfrm>
            <a:off x="6624825" y="3585200"/>
            <a:ext cx="1839900" cy="3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a:latin typeface="Georgia"/>
                <a:ea typeface="Georgia"/>
                <a:cs typeface="Georgia"/>
                <a:sym typeface="Georgia"/>
              </a:rPr>
              <a:t>Είναι η τιμωρία αναπόφευκτη;</a:t>
            </a:r>
            <a:endParaRPr>
              <a:latin typeface="Georgia"/>
              <a:ea typeface="Georgia"/>
              <a:cs typeface="Georgia"/>
              <a:sym typeface="Georgia"/>
            </a:endParaRPr>
          </a:p>
          <a:p>
            <a:pPr marL="0" lvl="0" indent="0" algn="ctr" rtl="0">
              <a:spcBef>
                <a:spcPts val="0"/>
              </a:spcBef>
              <a:spcAft>
                <a:spcPts val="0"/>
              </a:spcAft>
              <a:buNone/>
            </a:pPr>
            <a:endParaRPr sz="1600">
              <a:latin typeface="Georgia"/>
              <a:ea typeface="Georgia"/>
              <a:cs typeface="Georgia"/>
              <a:sym typeface="Georgia"/>
            </a:endParaRPr>
          </a:p>
          <a:p>
            <a:pPr marL="0" lvl="0" indent="0" algn="ctr" rtl="0">
              <a:spcBef>
                <a:spcPts val="0"/>
              </a:spcBef>
              <a:spcAft>
                <a:spcPts val="0"/>
              </a:spcAft>
              <a:buNone/>
            </a:pPr>
            <a:endParaRPr>
              <a:solidFill>
                <a:schemeClr val="accent4"/>
              </a:solidFill>
              <a:latin typeface="Source Sans Pro Light"/>
              <a:ea typeface="Source Sans Pro Light"/>
              <a:cs typeface="Source Sans Pro Light"/>
              <a:sym typeface="Source Sans Pro Light"/>
            </a:endParaRPr>
          </a:p>
        </p:txBody>
      </p:sp>
      <p:pic>
        <p:nvPicPr>
          <p:cNvPr id="347" name="Google Shape;347;p32"/>
          <p:cNvPicPr preferRelativeResize="0"/>
          <p:nvPr/>
        </p:nvPicPr>
        <p:blipFill rotWithShape="1">
          <a:blip r:embed="rId7">
            <a:alphaModFix/>
          </a:blip>
          <a:srcRect t="2830" b="2830"/>
          <a:stretch/>
        </p:blipFill>
        <p:spPr>
          <a:xfrm>
            <a:off x="6787084" y="2663177"/>
            <a:ext cx="1329000" cy="831300"/>
          </a:xfrm>
          <a:prstGeom prst="roundRect">
            <a:avLst>
              <a:gd name="adj" fmla="val 16667"/>
            </a:avLst>
          </a:prstGeom>
          <a:noFill/>
          <a:ln>
            <a:noFill/>
          </a:ln>
        </p:spPr>
      </p:pic>
      <p:sp>
        <p:nvSpPr>
          <p:cNvPr id="348" name="Google Shape;348;p32"/>
          <p:cNvSpPr txBox="1"/>
          <p:nvPr/>
        </p:nvSpPr>
        <p:spPr>
          <a:xfrm>
            <a:off x="6021300" y="3456075"/>
            <a:ext cx="4632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chemeClr val="accent2"/>
                </a:solidFill>
                <a:latin typeface="Merriweather"/>
                <a:ea typeface="Merriweather"/>
                <a:cs typeface="Merriweather"/>
                <a:sym typeface="Merriweather"/>
              </a:rPr>
              <a:t>05</a:t>
            </a:r>
            <a:endParaRPr b="1">
              <a:solidFill>
                <a:schemeClr val="accent2"/>
              </a:solidFill>
              <a:latin typeface="Merriweather"/>
              <a:ea typeface="Merriweather"/>
              <a:cs typeface="Merriweather"/>
              <a:sym typeface="Merriweather"/>
            </a:endParaRPr>
          </a:p>
        </p:txBody>
      </p:sp>
      <p:sp>
        <p:nvSpPr>
          <p:cNvPr id="349" name="Google Shape;349;p32"/>
          <p:cNvSpPr/>
          <p:nvPr/>
        </p:nvSpPr>
        <p:spPr>
          <a:xfrm>
            <a:off x="0" y="0"/>
            <a:ext cx="3005400" cy="4296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Εκπαιδευτικό υλικό 2/5</a:t>
            </a:r>
            <a:endParaRPr/>
          </a:p>
        </p:txBody>
      </p:sp>
      <p:sp>
        <p:nvSpPr>
          <p:cNvPr id="350" name="Google Shape;350;p32"/>
          <p:cNvSpPr/>
          <p:nvPr/>
        </p:nvSpPr>
        <p:spPr>
          <a:xfrm>
            <a:off x="0" y="579275"/>
            <a:ext cx="2211300" cy="577800"/>
          </a:xfrm>
          <a:prstGeom prst="doubleWave">
            <a:avLst>
              <a:gd name="adj1" fmla="val 6250"/>
              <a:gd name="adj2" fmla="val 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txBox="1">
            <a:spLocks noGrp="1"/>
          </p:cNvSpPr>
          <p:nvPr>
            <p:ph type="ctrTitle"/>
          </p:nvPr>
        </p:nvSpPr>
        <p:spPr>
          <a:xfrm>
            <a:off x="-41750" y="532500"/>
            <a:ext cx="2211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i="1">
                <a:solidFill>
                  <a:srgbClr val="000000"/>
                </a:solidFill>
              </a:rPr>
              <a:t>Περιεχόμενα</a:t>
            </a:r>
            <a:r>
              <a:rPr lang="es" sz="3000" i="1">
                <a:solidFill>
                  <a:srgbClr val="000000"/>
                </a:solidFill>
              </a:rPr>
              <a:t> </a:t>
            </a:r>
            <a:endParaRPr sz="3000" i="1">
              <a:solidFill>
                <a:srgbClr val="000000"/>
              </a:solidFill>
            </a:endParaRPr>
          </a:p>
        </p:txBody>
      </p:sp>
      <p:pic>
        <p:nvPicPr>
          <p:cNvPr id="352" name="Google Shape;352;p32"/>
          <p:cNvPicPr preferRelativeResize="0"/>
          <p:nvPr/>
        </p:nvPicPr>
        <p:blipFill>
          <a:blip r:embed="rId8">
            <a:alphaModFix/>
          </a:blip>
          <a:stretch>
            <a:fillRect/>
          </a:stretch>
        </p:blipFill>
        <p:spPr>
          <a:xfrm>
            <a:off x="718724" y="2433675"/>
            <a:ext cx="1500302" cy="577800"/>
          </a:xfrm>
          <a:prstGeom prst="rect">
            <a:avLst/>
          </a:prstGeom>
          <a:noFill/>
          <a:ln>
            <a:noFill/>
          </a:ln>
        </p:spPr>
      </p:pic>
      <p:pic>
        <p:nvPicPr>
          <p:cNvPr id="353" name="Google Shape;353;p32"/>
          <p:cNvPicPr preferRelativeResize="0"/>
          <p:nvPr/>
        </p:nvPicPr>
        <p:blipFill>
          <a:blip r:embed="rId9">
            <a:alphaModFix/>
          </a:blip>
          <a:stretch>
            <a:fillRect/>
          </a:stretch>
        </p:blipFill>
        <p:spPr>
          <a:xfrm>
            <a:off x="2280000" y="2640336"/>
            <a:ext cx="342474" cy="164475"/>
          </a:xfrm>
          <a:prstGeom prst="rect">
            <a:avLst/>
          </a:prstGeom>
          <a:noFill/>
          <a:ln>
            <a:noFill/>
          </a:ln>
        </p:spPr>
      </p:pic>
      <p:pic>
        <p:nvPicPr>
          <p:cNvPr id="354" name="Google Shape;354;p32"/>
          <p:cNvPicPr preferRelativeResize="0"/>
          <p:nvPr/>
        </p:nvPicPr>
        <p:blipFill>
          <a:blip r:embed="rId9">
            <a:alphaModFix/>
          </a:blip>
          <a:stretch>
            <a:fillRect/>
          </a:stretch>
        </p:blipFill>
        <p:spPr>
          <a:xfrm>
            <a:off x="206675" y="2664136"/>
            <a:ext cx="342474" cy="1644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33"/>
          <p:cNvSpPr txBox="1"/>
          <p:nvPr/>
        </p:nvSpPr>
        <p:spPr>
          <a:xfrm>
            <a:off x="654348" y="2464240"/>
            <a:ext cx="1541400" cy="3420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600"/>
              </a:spcBef>
              <a:spcAft>
                <a:spcPts val="0"/>
              </a:spcAft>
              <a:buNone/>
            </a:pPr>
            <a:endParaRPr sz="1800" b="1">
              <a:solidFill>
                <a:schemeClr val="accent2"/>
              </a:solidFill>
              <a:latin typeface="Merriweather"/>
              <a:ea typeface="Merriweather"/>
              <a:cs typeface="Merriweather"/>
              <a:sym typeface="Merriweather"/>
            </a:endParaRPr>
          </a:p>
        </p:txBody>
      </p:sp>
      <p:sp>
        <p:nvSpPr>
          <p:cNvPr id="360" name="Google Shape;360;p33"/>
          <p:cNvSpPr txBox="1"/>
          <p:nvPr/>
        </p:nvSpPr>
        <p:spPr>
          <a:xfrm>
            <a:off x="2771400" y="966875"/>
            <a:ext cx="4965000" cy="432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Georgia"/>
              <a:buChar char="❖"/>
            </a:pPr>
            <a:r>
              <a:rPr lang="es" sz="1800">
                <a:latin typeface="Georgia"/>
                <a:ea typeface="Georgia"/>
                <a:cs typeface="Georgia"/>
                <a:sym typeface="Georgia"/>
              </a:rPr>
              <a:t>Κοινωνικός-εποικοδομισμός</a:t>
            </a:r>
            <a:endParaRPr sz="1800">
              <a:latin typeface="Georgia"/>
              <a:ea typeface="Georgia"/>
              <a:cs typeface="Georgia"/>
              <a:sym typeface="Georgia"/>
            </a:endParaRPr>
          </a:p>
          <a:p>
            <a:pPr marL="0" lvl="0" indent="0" algn="l" rtl="0">
              <a:spcBef>
                <a:spcPts val="0"/>
              </a:spcBef>
              <a:spcAft>
                <a:spcPts val="0"/>
              </a:spcAft>
              <a:buNone/>
            </a:pPr>
            <a:endParaRPr sz="1800">
              <a:latin typeface="Georgia"/>
              <a:ea typeface="Georgia"/>
              <a:cs typeface="Georgia"/>
              <a:sym typeface="Georgia"/>
            </a:endParaRPr>
          </a:p>
          <a:p>
            <a:pPr marL="457200" lvl="0" indent="-342900" algn="l" rtl="0">
              <a:spcBef>
                <a:spcPts val="0"/>
              </a:spcBef>
              <a:spcAft>
                <a:spcPts val="0"/>
              </a:spcAft>
              <a:buSzPts val="1800"/>
              <a:buFont typeface="Georgia"/>
              <a:buChar char="❖"/>
            </a:pPr>
            <a:r>
              <a:rPr lang="es" sz="1800">
                <a:latin typeface="Georgia"/>
                <a:ea typeface="Georgia"/>
                <a:cs typeface="Georgia"/>
                <a:sym typeface="Georgia"/>
              </a:rPr>
              <a:t>Κοινότητες μάθησης </a:t>
            </a:r>
            <a:endParaRPr sz="1800">
              <a:latin typeface="Georgia"/>
              <a:ea typeface="Georgia"/>
              <a:cs typeface="Georgia"/>
              <a:sym typeface="Georgia"/>
            </a:endParaRPr>
          </a:p>
        </p:txBody>
      </p:sp>
      <p:sp>
        <p:nvSpPr>
          <p:cNvPr id="361" name="Google Shape;361;p33"/>
          <p:cNvSpPr/>
          <p:nvPr/>
        </p:nvSpPr>
        <p:spPr>
          <a:xfrm>
            <a:off x="0" y="0"/>
            <a:ext cx="29949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b="1">
                <a:solidFill>
                  <a:srgbClr val="666666"/>
                </a:solidFill>
                <a:latin typeface="Merriweather"/>
                <a:ea typeface="Merriweather"/>
                <a:cs typeface="Merriweather"/>
                <a:sym typeface="Merriweather"/>
              </a:rPr>
              <a:t>Εκπαιδευτικό υλικό 3/5</a:t>
            </a:r>
            <a:endParaRPr/>
          </a:p>
        </p:txBody>
      </p:sp>
      <p:sp>
        <p:nvSpPr>
          <p:cNvPr id="362" name="Google Shape;362;p33"/>
          <p:cNvSpPr/>
          <p:nvPr/>
        </p:nvSpPr>
        <p:spPr>
          <a:xfrm>
            <a:off x="3707100" y="256100"/>
            <a:ext cx="4285200" cy="610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sz="1800" u="sng">
                <a:latin typeface="Georgia"/>
                <a:ea typeface="Georgia"/>
                <a:cs typeface="Georgia"/>
                <a:sym typeface="Georgia"/>
              </a:rPr>
              <a:t>Παιδαγωγικό πλαίσιο σχεδιασμού</a:t>
            </a:r>
            <a:endParaRPr sz="1800" u="sng">
              <a:latin typeface="Georgia"/>
              <a:ea typeface="Georgia"/>
              <a:cs typeface="Georgia"/>
              <a:sym typeface="Georgia"/>
            </a:endParaRPr>
          </a:p>
        </p:txBody>
      </p:sp>
      <p:sp>
        <p:nvSpPr>
          <p:cNvPr id="363" name="Google Shape;363;p33"/>
          <p:cNvSpPr/>
          <p:nvPr/>
        </p:nvSpPr>
        <p:spPr>
          <a:xfrm>
            <a:off x="3681000" y="2029525"/>
            <a:ext cx="4285200" cy="610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sz="1800" u="sng">
                <a:latin typeface="Georgia"/>
                <a:ea typeface="Georgia"/>
                <a:cs typeface="Georgia"/>
                <a:sym typeface="Georgia"/>
              </a:rPr>
              <a:t>Βασικές αρχές σχεδιασμού</a:t>
            </a:r>
            <a:endParaRPr sz="1800" u="sng">
              <a:latin typeface="Georgia"/>
              <a:ea typeface="Georgia"/>
              <a:cs typeface="Georgia"/>
              <a:sym typeface="Georgia"/>
            </a:endParaRPr>
          </a:p>
        </p:txBody>
      </p:sp>
      <p:sp>
        <p:nvSpPr>
          <p:cNvPr id="364" name="Google Shape;364;p33"/>
          <p:cNvSpPr txBox="1"/>
          <p:nvPr/>
        </p:nvSpPr>
        <p:spPr>
          <a:xfrm>
            <a:off x="2673900" y="4226175"/>
            <a:ext cx="6351600" cy="498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Georgia"/>
              <a:buChar char="❖"/>
            </a:pPr>
            <a:r>
              <a:rPr lang="es" sz="1800">
                <a:latin typeface="Georgia"/>
                <a:ea typeface="Georgia"/>
                <a:cs typeface="Georgia"/>
                <a:sym typeface="Georgia"/>
              </a:rPr>
              <a:t>Τρεις δέσμες </a:t>
            </a:r>
            <a:r>
              <a:rPr lang="es" sz="1200">
                <a:latin typeface="Georgia"/>
                <a:ea typeface="Georgia"/>
                <a:cs typeface="Georgia"/>
                <a:sym typeface="Georgia"/>
              </a:rPr>
              <a:t>(Λιοναράκης, 2001)</a:t>
            </a:r>
            <a:endParaRPr sz="1200">
              <a:latin typeface="Georgia"/>
              <a:ea typeface="Georgia"/>
              <a:cs typeface="Georgia"/>
              <a:sym typeface="Georgia"/>
            </a:endParaRPr>
          </a:p>
        </p:txBody>
      </p:sp>
      <p:sp>
        <p:nvSpPr>
          <p:cNvPr id="365" name="Google Shape;365;p33"/>
          <p:cNvSpPr txBox="1"/>
          <p:nvPr/>
        </p:nvSpPr>
        <p:spPr>
          <a:xfrm>
            <a:off x="2673900" y="3270675"/>
            <a:ext cx="6351600" cy="955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Georgia"/>
              <a:buChar char="❖"/>
            </a:pPr>
            <a:r>
              <a:rPr lang="es" sz="1800">
                <a:latin typeface="Georgia"/>
                <a:ea typeface="Georgia"/>
                <a:cs typeface="Georgia"/>
                <a:sym typeface="Georgia"/>
              </a:rPr>
              <a:t>Επτά βασικές αρχές </a:t>
            </a:r>
            <a:r>
              <a:rPr lang="es" sz="1200">
                <a:latin typeface="Georgia"/>
                <a:ea typeface="Georgia"/>
                <a:cs typeface="Georgia"/>
                <a:sym typeface="Georgia"/>
              </a:rPr>
              <a:t>(Λιοναράκη &amp; Σπανακά ,2017)  </a:t>
            </a:r>
            <a:endParaRPr sz="1200">
              <a:latin typeface="Georgia"/>
              <a:ea typeface="Georgia"/>
              <a:cs typeface="Georgia"/>
              <a:sym typeface="Georgia"/>
            </a:endParaRPr>
          </a:p>
          <a:p>
            <a:pPr marL="457200" lvl="0" indent="0" algn="l" rtl="0">
              <a:spcBef>
                <a:spcPts val="0"/>
              </a:spcBef>
              <a:spcAft>
                <a:spcPts val="0"/>
              </a:spcAft>
              <a:buNone/>
            </a:pPr>
            <a:endParaRPr sz="1200">
              <a:latin typeface="Georgia"/>
              <a:ea typeface="Georgia"/>
              <a:cs typeface="Georgia"/>
              <a:sym typeface="Georgia"/>
            </a:endParaRPr>
          </a:p>
          <a:p>
            <a:pPr marL="457200" lvl="0" indent="-317500" algn="l" rtl="0">
              <a:spcBef>
                <a:spcPts val="0"/>
              </a:spcBef>
              <a:spcAft>
                <a:spcPts val="0"/>
              </a:spcAft>
              <a:buSzPts val="1400"/>
              <a:buFont typeface="Georgia"/>
              <a:buChar char="❖"/>
            </a:pPr>
            <a:r>
              <a:rPr lang="es" sz="1800">
                <a:latin typeface="Georgia"/>
                <a:ea typeface="Georgia"/>
                <a:cs typeface="Georgia"/>
                <a:sym typeface="Georgia"/>
              </a:rPr>
              <a:t>Επτά βασικές αρχές </a:t>
            </a:r>
            <a:r>
              <a:rPr lang="es" sz="1200">
                <a:latin typeface="Georgia"/>
                <a:ea typeface="Georgia"/>
                <a:cs typeface="Georgia"/>
                <a:sym typeface="Georgia"/>
              </a:rPr>
              <a:t>(Αναστασιάδης, Σπαντιδάκης &amp; Χατζηδάκη ,2014) </a:t>
            </a:r>
            <a:endParaRPr sz="1200">
              <a:latin typeface="Georgia"/>
              <a:ea typeface="Georgia"/>
              <a:cs typeface="Georgia"/>
              <a:sym typeface="Georgia"/>
            </a:endParaRPr>
          </a:p>
        </p:txBody>
      </p:sp>
      <p:sp>
        <p:nvSpPr>
          <p:cNvPr id="366" name="Google Shape;366;p33"/>
          <p:cNvSpPr txBox="1"/>
          <p:nvPr/>
        </p:nvSpPr>
        <p:spPr>
          <a:xfrm>
            <a:off x="2683450" y="2804800"/>
            <a:ext cx="7323900" cy="577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Georgia"/>
              <a:buChar char="❖"/>
            </a:pPr>
            <a:r>
              <a:rPr lang="es" sz="1800">
                <a:latin typeface="Georgia"/>
                <a:ea typeface="Georgia"/>
                <a:cs typeface="Georgia"/>
                <a:sym typeface="Georgia"/>
              </a:rPr>
              <a:t>Πλαίσιο αρχών της ΕξΑΕ</a:t>
            </a:r>
            <a:r>
              <a:rPr lang="es" sz="1200">
                <a:latin typeface="Georgia"/>
                <a:ea typeface="Georgia"/>
                <a:cs typeface="Georgia"/>
                <a:sym typeface="Georgia"/>
              </a:rPr>
              <a:t>(ADEC, 1999,οπ.αναφ. στο Αναστασιάδης, 2006)</a:t>
            </a:r>
            <a:endParaRPr sz="1200">
              <a:latin typeface="Georgia"/>
              <a:ea typeface="Georgia"/>
              <a:cs typeface="Georgia"/>
              <a:sym typeface="Georgia"/>
            </a:endParaRPr>
          </a:p>
        </p:txBody>
      </p:sp>
      <p:sp>
        <p:nvSpPr>
          <p:cNvPr id="367" name="Google Shape;367;p33"/>
          <p:cNvSpPr txBox="1"/>
          <p:nvPr/>
        </p:nvSpPr>
        <p:spPr>
          <a:xfrm>
            <a:off x="2683500" y="4666300"/>
            <a:ext cx="5643300" cy="498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Georgia"/>
              <a:buChar char="❖"/>
            </a:pPr>
            <a:r>
              <a:rPr lang="es" sz="1800">
                <a:latin typeface="Georgia"/>
                <a:ea typeface="Georgia"/>
                <a:cs typeface="Georgia"/>
                <a:sym typeface="Georgia"/>
              </a:rPr>
              <a:t>Αρχές εκπαίδευσης ενηλίκων </a:t>
            </a:r>
            <a:r>
              <a:rPr lang="es" sz="1200">
                <a:latin typeface="Georgia"/>
                <a:ea typeface="Georgia"/>
                <a:cs typeface="Georgia"/>
                <a:sym typeface="Georgia"/>
              </a:rPr>
              <a:t>(Kόκκος ,2005) </a:t>
            </a:r>
            <a:endParaRPr sz="1200">
              <a:latin typeface="Georgia"/>
              <a:ea typeface="Georgia"/>
              <a:cs typeface="Georgia"/>
              <a:sym typeface="Georgia"/>
            </a:endParaRPr>
          </a:p>
        </p:txBody>
      </p:sp>
      <p:sp>
        <p:nvSpPr>
          <p:cNvPr id="368" name="Google Shape;368;p33"/>
          <p:cNvSpPr/>
          <p:nvPr/>
        </p:nvSpPr>
        <p:spPr>
          <a:xfrm>
            <a:off x="0" y="579275"/>
            <a:ext cx="2506200" cy="577800"/>
          </a:xfrm>
          <a:prstGeom prst="doubleWave">
            <a:avLst>
              <a:gd name="adj1" fmla="val 6250"/>
              <a:gd name="adj2" fmla="val 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txBox="1">
            <a:spLocks noGrp="1"/>
          </p:cNvSpPr>
          <p:nvPr>
            <p:ph type="ctrTitle"/>
          </p:nvPr>
        </p:nvSpPr>
        <p:spPr>
          <a:xfrm>
            <a:off x="-265200" y="533775"/>
            <a:ext cx="3036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i="1">
                <a:solidFill>
                  <a:srgbClr val="000000"/>
                </a:solidFill>
              </a:rPr>
              <a:t>Αρχές ανάπτυξης</a:t>
            </a:r>
            <a:endParaRPr sz="3000" i="1">
              <a:solidFill>
                <a:srgbClr val="000000"/>
              </a:solidFill>
            </a:endParaRPr>
          </a:p>
        </p:txBody>
      </p:sp>
      <p:pic>
        <p:nvPicPr>
          <p:cNvPr id="370" name="Google Shape;370;p33"/>
          <p:cNvPicPr preferRelativeResize="0"/>
          <p:nvPr/>
        </p:nvPicPr>
        <p:blipFill>
          <a:blip r:embed="rId3">
            <a:alphaModFix/>
          </a:blip>
          <a:stretch>
            <a:fillRect/>
          </a:stretch>
        </p:blipFill>
        <p:spPr>
          <a:xfrm>
            <a:off x="718724" y="2433675"/>
            <a:ext cx="1500302" cy="577800"/>
          </a:xfrm>
          <a:prstGeom prst="rect">
            <a:avLst/>
          </a:prstGeom>
          <a:noFill/>
          <a:ln>
            <a:noFill/>
          </a:ln>
        </p:spPr>
      </p:pic>
      <p:pic>
        <p:nvPicPr>
          <p:cNvPr id="371" name="Google Shape;371;p33"/>
          <p:cNvPicPr preferRelativeResize="0"/>
          <p:nvPr/>
        </p:nvPicPr>
        <p:blipFill>
          <a:blip r:embed="rId4">
            <a:alphaModFix/>
          </a:blip>
          <a:stretch>
            <a:fillRect/>
          </a:stretch>
        </p:blipFill>
        <p:spPr>
          <a:xfrm>
            <a:off x="2280000" y="2640336"/>
            <a:ext cx="342474" cy="164475"/>
          </a:xfrm>
          <a:prstGeom prst="rect">
            <a:avLst/>
          </a:prstGeom>
          <a:noFill/>
          <a:ln>
            <a:noFill/>
          </a:ln>
        </p:spPr>
      </p:pic>
      <p:pic>
        <p:nvPicPr>
          <p:cNvPr id="372" name="Google Shape;372;p33"/>
          <p:cNvPicPr preferRelativeResize="0"/>
          <p:nvPr/>
        </p:nvPicPr>
        <p:blipFill>
          <a:blip r:embed="rId4">
            <a:alphaModFix/>
          </a:blip>
          <a:stretch>
            <a:fillRect/>
          </a:stretch>
        </p:blipFill>
        <p:spPr>
          <a:xfrm>
            <a:off x="206675" y="2664136"/>
            <a:ext cx="342474" cy="1644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34"/>
          <p:cNvSpPr txBox="1"/>
          <p:nvPr/>
        </p:nvSpPr>
        <p:spPr>
          <a:xfrm>
            <a:off x="654348" y="2464240"/>
            <a:ext cx="1541400" cy="3420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600"/>
              </a:spcBef>
              <a:spcAft>
                <a:spcPts val="0"/>
              </a:spcAft>
              <a:buNone/>
            </a:pPr>
            <a:endParaRPr sz="1800" b="1">
              <a:solidFill>
                <a:schemeClr val="accent2"/>
              </a:solidFill>
              <a:latin typeface="Merriweather"/>
              <a:ea typeface="Merriweather"/>
              <a:cs typeface="Merriweather"/>
              <a:sym typeface="Merriweather"/>
            </a:endParaRPr>
          </a:p>
        </p:txBody>
      </p:sp>
      <p:sp>
        <p:nvSpPr>
          <p:cNvPr id="378" name="Google Shape;378;p34"/>
          <p:cNvSpPr txBox="1"/>
          <p:nvPr/>
        </p:nvSpPr>
        <p:spPr>
          <a:xfrm>
            <a:off x="2912575" y="1390750"/>
            <a:ext cx="6122400" cy="2940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Georgia"/>
              <a:buChar char="❖"/>
            </a:pPr>
            <a:r>
              <a:rPr lang="es" sz="1800">
                <a:latin typeface="Georgia"/>
                <a:ea typeface="Georgia"/>
                <a:cs typeface="Georgia"/>
                <a:sym typeface="Georgia"/>
              </a:rPr>
              <a:t>Εργαλείο H5P</a:t>
            </a:r>
            <a:endParaRPr sz="1800">
              <a:latin typeface="Georgia"/>
              <a:ea typeface="Georgia"/>
              <a:cs typeface="Georgia"/>
              <a:sym typeface="Georgia"/>
            </a:endParaRPr>
          </a:p>
          <a:p>
            <a:pPr marL="0" lvl="0" indent="0" algn="l" rtl="0">
              <a:spcBef>
                <a:spcPts val="0"/>
              </a:spcBef>
              <a:spcAft>
                <a:spcPts val="0"/>
              </a:spcAft>
              <a:buNone/>
            </a:pPr>
            <a:endParaRPr sz="1800">
              <a:latin typeface="Georgia"/>
              <a:ea typeface="Georgia"/>
              <a:cs typeface="Georgia"/>
              <a:sym typeface="Georgia"/>
            </a:endParaRPr>
          </a:p>
          <a:p>
            <a:pPr marL="457200" lvl="0" indent="-342900" algn="l" rtl="0">
              <a:spcBef>
                <a:spcPts val="0"/>
              </a:spcBef>
              <a:spcAft>
                <a:spcPts val="0"/>
              </a:spcAft>
              <a:buSzPts val="1800"/>
              <a:buFont typeface="Georgia"/>
              <a:buChar char="❖"/>
            </a:pPr>
            <a:r>
              <a:rPr lang="es" sz="1800">
                <a:latin typeface="Georgia"/>
                <a:ea typeface="Georgia"/>
                <a:cs typeface="Georgia"/>
                <a:sym typeface="Georgia"/>
              </a:rPr>
              <a:t>Λογισμικό Wordpress</a:t>
            </a:r>
            <a:endParaRPr sz="1800">
              <a:latin typeface="Georgia"/>
              <a:ea typeface="Georgia"/>
              <a:cs typeface="Georgia"/>
              <a:sym typeface="Georgia"/>
            </a:endParaRPr>
          </a:p>
          <a:p>
            <a:pPr marL="457200" lvl="0" indent="0" algn="l" rtl="0">
              <a:spcBef>
                <a:spcPts val="0"/>
              </a:spcBef>
              <a:spcAft>
                <a:spcPts val="0"/>
              </a:spcAft>
              <a:buNone/>
            </a:pPr>
            <a:endParaRPr sz="1800">
              <a:latin typeface="Georgia"/>
              <a:ea typeface="Georgia"/>
              <a:cs typeface="Georgia"/>
              <a:sym typeface="Georgia"/>
            </a:endParaRPr>
          </a:p>
          <a:p>
            <a:pPr marL="457200" lvl="0" indent="-342900" algn="l" rtl="0">
              <a:spcBef>
                <a:spcPts val="0"/>
              </a:spcBef>
              <a:spcAft>
                <a:spcPts val="0"/>
              </a:spcAft>
              <a:buSzPts val="1800"/>
              <a:buFont typeface="Georgia"/>
              <a:buChar char="❖"/>
            </a:pPr>
            <a:r>
              <a:rPr lang="es" sz="1800">
                <a:latin typeface="Georgia"/>
                <a:ea typeface="Georgia"/>
                <a:cs typeface="Georgia"/>
                <a:sym typeface="Georgia"/>
              </a:rPr>
              <a:t>Πλατφόρμα Chamilo</a:t>
            </a:r>
            <a:endParaRPr sz="1800">
              <a:latin typeface="Georgia"/>
              <a:ea typeface="Georgia"/>
              <a:cs typeface="Georgia"/>
              <a:sym typeface="Georgia"/>
            </a:endParaRPr>
          </a:p>
          <a:p>
            <a:pPr marL="457200" lvl="0" indent="0" algn="l" rtl="0">
              <a:spcBef>
                <a:spcPts val="0"/>
              </a:spcBef>
              <a:spcAft>
                <a:spcPts val="0"/>
              </a:spcAft>
              <a:buNone/>
            </a:pPr>
            <a:endParaRPr sz="1800">
              <a:latin typeface="Georgia"/>
              <a:ea typeface="Georgia"/>
              <a:cs typeface="Georgia"/>
              <a:sym typeface="Georgia"/>
            </a:endParaRPr>
          </a:p>
          <a:p>
            <a:pPr marL="457200" lvl="0" indent="-342900" algn="l" rtl="0">
              <a:spcBef>
                <a:spcPts val="0"/>
              </a:spcBef>
              <a:spcAft>
                <a:spcPts val="0"/>
              </a:spcAft>
              <a:buSzPts val="1800"/>
              <a:buFont typeface="Georgia"/>
              <a:buChar char="❖"/>
            </a:pPr>
            <a:r>
              <a:rPr lang="es" sz="1800">
                <a:latin typeface="Georgia"/>
                <a:ea typeface="Georgia"/>
                <a:cs typeface="Georgia"/>
                <a:sym typeface="Georgia"/>
              </a:rPr>
              <a:t>Λογισμικό Windows Movie Maker</a:t>
            </a:r>
            <a:endParaRPr sz="1800">
              <a:latin typeface="Georgia"/>
              <a:ea typeface="Georgia"/>
              <a:cs typeface="Georgia"/>
              <a:sym typeface="Georgia"/>
            </a:endParaRPr>
          </a:p>
        </p:txBody>
      </p:sp>
      <p:sp>
        <p:nvSpPr>
          <p:cNvPr id="379" name="Google Shape;379;p34"/>
          <p:cNvSpPr/>
          <p:nvPr/>
        </p:nvSpPr>
        <p:spPr>
          <a:xfrm>
            <a:off x="0" y="0"/>
            <a:ext cx="29949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b="1">
                <a:solidFill>
                  <a:srgbClr val="666666"/>
                </a:solidFill>
                <a:latin typeface="Merriweather"/>
                <a:ea typeface="Merriweather"/>
                <a:cs typeface="Merriweather"/>
                <a:sym typeface="Merriweather"/>
              </a:rPr>
              <a:t>Εκπαιδευτικό υλικό 4/5</a:t>
            </a:r>
            <a:endParaRPr/>
          </a:p>
        </p:txBody>
      </p:sp>
      <p:sp>
        <p:nvSpPr>
          <p:cNvPr id="380" name="Google Shape;380;p34"/>
          <p:cNvSpPr/>
          <p:nvPr/>
        </p:nvSpPr>
        <p:spPr>
          <a:xfrm>
            <a:off x="3656225" y="274200"/>
            <a:ext cx="4039500" cy="610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sz="1800" u="sng">
                <a:latin typeface="Georgia"/>
                <a:ea typeface="Georgia"/>
                <a:cs typeface="Georgia"/>
                <a:sym typeface="Georgia"/>
              </a:rPr>
              <a:t>Τεχνολογικό πλαίσιο σχεδιασμού</a:t>
            </a:r>
            <a:endParaRPr sz="1800" u="sng">
              <a:latin typeface="Georgia"/>
              <a:ea typeface="Georgia"/>
              <a:cs typeface="Georgia"/>
              <a:sym typeface="Georgia"/>
            </a:endParaRPr>
          </a:p>
        </p:txBody>
      </p:sp>
      <p:sp>
        <p:nvSpPr>
          <p:cNvPr id="381" name="Google Shape;381;p34"/>
          <p:cNvSpPr txBox="1"/>
          <p:nvPr/>
        </p:nvSpPr>
        <p:spPr>
          <a:xfrm>
            <a:off x="3384925" y="4653500"/>
            <a:ext cx="5650200" cy="49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Georgia"/>
              <a:ea typeface="Georgia"/>
              <a:cs typeface="Georgia"/>
              <a:sym typeface="Georgia"/>
            </a:endParaRPr>
          </a:p>
        </p:txBody>
      </p:sp>
      <p:sp>
        <p:nvSpPr>
          <p:cNvPr id="382" name="Google Shape;382;p34"/>
          <p:cNvSpPr txBox="1"/>
          <p:nvPr/>
        </p:nvSpPr>
        <p:spPr>
          <a:xfrm>
            <a:off x="3322950" y="2828588"/>
            <a:ext cx="4941900" cy="49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latin typeface="Georgia"/>
              <a:ea typeface="Georgia"/>
              <a:cs typeface="Georgia"/>
              <a:sym typeface="Georgia"/>
            </a:endParaRPr>
          </a:p>
        </p:txBody>
      </p:sp>
      <p:sp>
        <p:nvSpPr>
          <p:cNvPr id="383" name="Google Shape;383;p34"/>
          <p:cNvSpPr/>
          <p:nvPr/>
        </p:nvSpPr>
        <p:spPr>
          <a:xfrm>
            <a:off x="0" y="579275"/>
            <a:ext cx="2506200" cy="577800"/>
          </a:xfrm>
          <a:prstGeom prst="doubleWave">
            <a:avLst>
              <a:gd name="adj1" fmla="val 6250"/>
              <a:gd name="adj2" fmla="val 0"/>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4"/>
          <p:cNvSpPr txBox="1">
            <a:spLocks noGrp="1"/>
          </p:cNvSpPr>
          <p:nvPr>
            <p:ph type="ctrTitle"/>
          </p:nvPr>
        </p:nvSpPr>
        <p:spPr>
          <a:xfrm>
            <a:off x="-265200" y="533775"/>
            <a:ext cx="3036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i="1">
                <a:solidFill>
                  <a:srgbClr val="000000"/>
                </a:solidFill>
              </a:rPr>
              <a:t>Αρχές ανάπτυξης</a:t>
            </a:r>
            <a:endParaRPr sz="3000" i="1">
              <a:solidFill>
                <a:srgbClr val="000000"/>
              </a:solidFill>
            </a:endParaRPr>
          </a:p>
        </p:txBody>
      </p:sp>
      <p:sp>
        <p:nvSpPr>
          <p:cNvPr id="385" name="Google Shape;385;p34"/>
          <p:cNvSpPr txBox="1"/>
          <p:nvPr/>
        </p:nvSpPr>
        <p:spPr>
          <a:xfrm>
            <a:off x="4008450" y="53825"/>
            <a:ext cx="5271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accent2"/>
              </a:solidFill>
              <a:latin typeface="Merriweather"/>
              <a:ea typeface="Merriweather"/>
              <a:cs typeface="Merriweather"/>
              <a:sym typeface="Merriweather"/>
            </a:endParaRPr>
          </a:p>
        </p:txBody>
      </p:sp>
      <p:pic>
        <p:nvPicPr>
          <p:cNvPr id="386" name="Google Shape;386;p34"/>
          <p:cNvPicPr preferRelativeResize="0"/>
          <p:nvPr/>
        </p:nvPicPr>
        <p:blipFill>
          <a:blip r:embed="rId3">
            <a:alphaModFix/>
          </a:blip>
          <a:stretch>
            <a:fillRect/>
          </a:stretch>
        </p:blipFill>
        <p:spPr>
          <a:xfrm>
            <a:off x="718724" y="2433675"/>
            <a:ext cx="1500302" cy="577800"/>
          </a:xfrm>
          <a:prstGeom prst="rect">
            <a:avLst/>
          </a:prstGeom>
          <a:noFill/>
          <a:ln>
            <a:noFill/>
          </a:ln>
        </p:spPr>
      </p:pic>
      <p:pic>
        <p:nvPicPr>
          <p:cNvPr id="387" name="Google Shape;387;p34"/>
          <p:cNvPicPr preferRelativeResize="0"/>
          <p:nvPr/>
        </p:nvPicPr>
        <p:blipFill>
          <a:blip r:embed="rId4">
            <a:alphaModFix/>
          </a:blip>
          <a:stretch>
            <a:fillRect/>
          </a:stretch>
        </p:blipFill>
        <p:spPr>
          <a:xfrm>
            <a:off x="2280000" y="2640336"/>
            <a:ext cx="342474" cy="164475"/>
          </a:xfrm>
          <a:prstGeom prst="rect">
            <a:avLst/>
          </a:prstGeom>
          <a:noFill/>
          <a:ln>
            <a:noFill/>
          </a:ln>
        </p:spPr>
      </p:pic>
      <p:pic>
        <p:nvPicPr>
          <p:cNvPr id="388" name="Google Shape;388;p34"/>
          <p:cNvPicPr preferRelativeResize="0"/>
          <p:nvPr/>
        </p:nvPicPr>
        <p:blipFill>
          <a:blip r:embed="rId4">
            <a:alphaModFix/>
          </a:blip>
          <a:stretch>
            <a:fillRect/>
          </a:stretch>
        </p:blipFill>
        <p:spPr>
          <a:xfrm>
            <a:off x="206675" y="2664136"/>
            <a:ext cx="342474" cy="164475"/>
          </a:xfrm>
          <a:prstGeom prst="rect">
            <a:avLst/>
          </a:prstGeom>
          <a:noFill/>
          <a:ln>
            <a:noFill/>
          </a:ln>
        </p:spPr>
      </p:pic>
      <p:pic>
        <p:nvPicPr>
          <p:cNvPr id="389" name="Google Shape;389;p34"/>
          <p:cNvPicPr preferRelativeResize="0"/>
          <p:nvPr/>
        </p:nvPicPr>
        <p:blipFill rotWithShape="1">
          <a:blip r:embed="rId5">
            <a:alphaModFix/>
          </a:blip>
          <a:srcRect/>
          <a:stretch/>
        </p:blipFill>
        <p:spPr>
          <a:xfrm>
            <a:off x="5314120" y="1475025"/>
            <a:ext cx="443356" cy="342001"/>
          </a:xfrm>
          <a:prstGeom prst="rect">
            <a:avLst/>
          </a:prstGeom>
          <a:noFill/>
          <a:ln>
            <a:noFill/>
          </a:ln>
        </p:spPr>
      </p:pic>
      <p:pic>
        <p:nvPicPr>
          <p:cNvPr id="390" name="Google Shape;390;p34"/>
          <p:cNvPicPr preferRelativeResize="0"/>
          <p:nvPr/>
        </p:nvPicPr>
        <p:blipFill>
          <a:blip r:embed="rId6">
            <a:alphaModFix/>
          </a:blip>
          <a:stretch>
            <a:fillRect/>
          </a:stretch>
        </p:blipFill>
        <p:spPr>
          <a:xfrm>
            <a:off x="6990225" y="3148475"/>
            <a:ext cx="1028700" cy="432300"/>
          </a:xfrm>
          <a:prstGeom prst="rect">
            <a:avLst/>
          </a:prstGeom>
          <a:noFill/>
          <a:ln>
            <a:noFill/>
          </a:ln>
        </p:spPr>
      </p:pic>
      <p:pic>
        <p:nvPicPr>
          <p:cNvPr id="391" name="Google Shape;391;p34"/>
          <p:cNvPicPr preferRelativeResize="0"/>
          <p:nvPr/>
        </p:nvPicPr>
        <p:blipFill>
          <a:blip r:embed="rId7">
            <a:alphaModFix/>
          </a:blip>
          <a:stretch>
            <a:fillRect/>
          </a:stretch>
        </p:blipFill>
        <p:spPr>
          <a:xfrm>
            <a:off x="5922100" y="2553097"/>
            <a:ext cx="1303600" cy="432299"/>
          </a:xfrm>
          <a:prstGeom prst="rect">
            <a:avLst/>
          </a:prstGeom>
          <a:noFill/>
          <a:ln>
            <a:noFill/>
          </a:ln>
        </p:spPr>
      </p:pic>
      <p:pic>
        <p:nvPicPr>
          <p:cNvPr id="392" name="Google Shape;392;p34"/>
          <p:cNvPicPr preferRelativeResize="0"/>
          <p:nvPr/>
        </p:nvPicPr>
        <p:blipFill>
          <a:blip r:embed="rId8">
            <a:alphaModFix/>
          </a:blip>
          <a:stretch>
            <a:fillRect/>
          </a:stretch>
        </p:blipFill>
        <p:spPr>
          <a:xfrm>
            <a:off x="5922100" y="2076275"/>
            <a:ext cx="1636450" cy="3048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Google Shape;358;p33"/>
          <p:cNvSpPr txBox="1"/>
          <p:nvPr/>
        </p:nvSpPr>
        <p:spPr>
          <a:xfrm>
            <a:off x="654348" y="2464240"/>
            <a:ext cx="1541400" cy="3420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600"/>
              </a:spcBef>
              <a:spcAft>
                <a:spcPts val="0"/>
              </a:spcAft>
              <a:buNone/>
            </a:pPr>
            <a:endParaRPr sz="1800" b="1">
              <a:solidFill>
                <a:schemeClr val="accent2"/>
              </a:solidFill>
              <a:latin typeface="Merriweather"/>
              <a:ea typeface="Merriweather"/>
              <a:cs typeface="Merriweather"/>
              <a:sym typeface="Merriweather"/>
            </a:endParaRPr>
          </a:p>
        </p:txBody>
      </p:sp>
      <p:sp>
        <p:nvSpPr>
          <p:cNvPr id="5" name="Google Shape;360;p33"/>
          <p:cNvSpPr/>
          <p:nvPr/>
        </p:nvSpPr>
        <p:spPr>
          <a:xfrm>
            <a:off x="0" y="0"/>
            <a:ext cx="29949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b="1" dirty="0" smtClean="0">
                <a:solidFill>
                  <a:srgbClr val="666666"/>
                </a:solidFill>
                <a:latin typeface="Merriweather"/>
                <a:ea typeface="Merriweather"/>
                <a:cs typeface="Merriweather"/>
                <a:sym typeface="Merriweather"/>
              </a:rPr>
              <a:t>Εκπαιδευτικό </a:t>
            </a:r>
            <a:r>
              <a:rPr lang="es" sz="1800" b="1" dirty="0">
                <a:solidFill>
                  <a:srgbClr val="666666"/>
                </a:solidFill>
                <a:latin typeface="Merriweather"/>
                <a:ea typeface="Merriweather"/>
                <a:cs typeface="Merriweather"/>
                <a:sym typeface="Merriweather"/>
              </a:rPr>
              <a:t>υλικό </a:t>
            </a:r>
            <a:r>
              <a:rPr lang="el-GR" sz="1800" b="1" dirty="0" smtClean="0">
                <a:solidFill>
                  <a:srgbClr val="666666"/>
                </a:solidFill>
                <a:latin typeface="Merriweather"/>
                <a:ea typeface="Merriweather"/>
                <a:cs typeface="Merriweather"/>
                <a:sym typeface="Merriweather"/>
              </a:rPr>
              <a:t>5</a:t>
            </a:r>
            <a:r>
              <a:rPr lang="es" sz="1800" b="1" dirty="0" smtClean="0">
                <a:solidFill>
                  <a:srgbClr val="666666"/>
                </a:solidFill>
                <a:latin typeface="Merriweather"/>
                <a:ea typeface="Merriweather"/>
                <a:cs typeface="Merriweather"/>
                <a:sym typeface="Merriweather"/>
              </a:rPr>
              <a:t>/</a:t>
            </a:r>
            <a:r>
              <a:rPr lang="el-GR" sz="1800" b="1" dirty="0" smtClean="0">
                <a:solidFill>
                  <a:srgbClr val="666666"/>
                </a:solidFill>
                <a:latin typeface="Merriweather"/>
                <a:ea typeface="Merriweather"/>
                <a:cs typeface="Merriweather"/>
                <a:sym typeface="Merriweather"/>
              </a:rPr>
              <a:t>5</a:t>
            </a:r>
            <a:endParaRPr/>
          </a:p>
        </p:txBody>
      </p:sp>
      <p:sp>
        <p:nvSpPr>
          <p:cNvPr id="6" name="Google Shape;367;p33"/>
          <p:cNvSpPr/>
          <p:nvPr/>
        </p:nvSpPr>
        <p:spPr>
          <a:xfrm>
            <a:off x="0" y="571486"/>
            <a:ext cx="2506200" cy="571504"/>
          </a:xfrm>
          <a:prstGeom prst="doubleWave">
            <a:avLst>
              <a:gd name="adj1" fmla="val 6250"/>
              <a:gd name="adj2" fmla="val 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lvl="0"/>
            <a:r>
              <a:rPr lang="el-GR" sz="2000" dirty="0" smtClean="0">
                <a:solidFill>
                  <a:srgbClr val="666666"/>
                </a:solidFill>
              </a:rPr>
              <a:t>          Πλοήγηση</a:t>
            </a:r>
            <a:endParaRPr sz="2000"/>
          </a:p>
        </p:txBody>
      </p:sp>
      <p:sp>
        <p:nvSpPr>
          <p:cNvPr id="7" name="Google Shape;369;p33"/>
          <p:cNvSpPr txBox="1"/>
          <p:nvPr/>
        </p:nvSpPr>
        <p:spPr>
          <a:xfrm>
            <a:off x="4008450" y="53825"/>
            <a:ext cx="5271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accent2"/>
              </a:solidFill>
              <a:latin typeface="Merriweather"/>
              <a:ea typeface="Merriweather"/>
              <a:cs typeface="Merriweather"/>
              <a:sym typeface="Merriweather"/>
            </a:endParaRPr>
          </a:p>
        </p:txBody>
      </p:sp>
      <p:pic>
        <p:nvPicPr>
          <p:cNvPr id="8" name="Google Shape;370;p33"/>
          <p:cNvPicPr preferRelativeResize="0"/>
          <p:nvPr/>
        </p:nvPicPr>
        <p:blipFill>
          <a:blip r:embed="rId2">
            <a:alphaModFix/>
          </a:blip>
          <a:stretch>
            <a:fillRect/>
          </a:stretch>
        </p:blipFill>
        <p:spPr>
          <a:xfrm>
            <a:off x="718724" y="2433675"/>
            <a:ext cx="1500302" cy="577800"/>
          </a:xfrm>
          <a:prstGeom prst="rect">
            <a:avLst/>
          </a:prstGeom>
          <a:noFill/>
          <a:ln>
            <a:noFill/>
          </a:ln>
        </p:spPr>
      </p:pic>
      <p:pic>
        <p:nvPicPr>
          <p:cNvPr id="9" name="Google Shape;371;p33"/>
          <p:cNvPicPr preferRelativeResize="0"/>
          <p:nvPr/>
        </p:nvPicPr>
        <p:blipFill>
          <a:blip r:embed="rId3">
            <a:alphaModFix/>
          </a:blip>
          <a:stretch>
            <a:fillRect/>
          </a:stretch>
        </p:blipFill>
        <p:spPr>
          <a:xfrm>
            <a:off x="2280000" y="2640336"/>
            <a:ext cx="342474" cy="164475"/>
          </a:xfrm>
          <a:prstGeom prst="rect">
            <a:avLst/>
          </a:prstGeom>
          <a:noFill/>
          <a:ln>
            <a:noFill/>
          </a:ln>
        </p:spPr>
      </p:pic>
      <p:pic>
        <p:nvPicPr>
          <p:cNvPr id="10" name="Google Shape;372;p33"/>
          <p:cNvPicPr preferRelativeResize="0"/>
          <p:nvPr/>
        </p:nvPicPr>
        <p:blipFill>
          <a:blip r:embed="rId3">
            <a:alphaModFix/>
          </a:blip>
          <a:stretch>
            <a:fillRect/>
          </a:stretch>
        </p:blipFill>
        <p:spPr>
          <a:xfrm>
            <a:off x="206675" y="2664136"/>
            <a:ext cx="342474" cy="164475"/>
          </a:xfrm>
          <a:prstGeom prst="rect">
            <a:avLst/>
          </a:prstGeom>
          <a:noFill/>
          <a:ln>
            <a:noFill/>
          </a:ln>
        </p:spPr>
      </p:pic>
      <p:sp>
        <p:nvSpPr>
          <p:cNvPr id="11" name="10 - Ορθογώνιο"/>
          <p:cNvSpPr/>
          <p:nvPr/>
        </p:nvSpPr>
        <p:spPr>
          <a:xfrm>
            <a:off x="3571868" y="1214428"/>
            <a:ext cx="5143536"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Στρογγυλεμένο ορθογώνιο"/>
          <p:cNvSpPr/>
          <p:nvPr/>
        </p:nvSpPr>
        <p:spPr>
          <a:xfrm>
            <a:off x="3214678" y="714362"/>
            <a:ext cx="5572164" cy="4286280"/>
          </a:xfrm>
          <a:prstGeom prst="roundRect">
            <a:avLst/>
          </a:prstGeom>
          <a:solidFill>
            <a:schemeClr val="accent2">
              <a:lumMod val="20000"/>
              <a:lumOff val="80000"/>
            </a:schemeClr>
          </a:solidFill>
          <a:ln>
            <a:solidFill>
              <a:srgbClr val="EE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TextBox"/>
          <p:cNvSpPr txBox="1"/>
          <p:nvPr/>
        </p:nvSpPr>
        <p:spPr>
          <a:xfrm>
            <a:off x="3857620" y="4643452"/>
            <a:ext cx="1813317" cy="307777"/>
          </a:xfrm>
          <a:prstGeom prst="rect">
            <a:avLst/>
          </a:prstGeom>
          <a:noFill/>
        </p:spPr>
        <p:txBody>
          <a:bodyPr wrap="none" rtlCol="0">
            <a:spAutoFit/>
          </a:bodyPr>
          <a:lstStyle/>
          <a:p>
            <a:r>
              <a:rPr lang="el-GR" dirty="0" smtClean="0">
                <a:hlinkClick r:id="rId4"/>
              </a:rPr>
              <a:t>Σύνδεση με </a:t>
            </a:r>
            <a:r>
              <a:rPr lang="en-US" dirty="0" smtClean="0">
                <a:hlinkClick r:id="rId4"/>
              </a:rPr>
              <a:t>Chamilo</a:t>
            </a:r>
            <a:endParaRPr lang="el-GR" dirty="0"/>
          </a:p>
        </p:txBody>
      </p:sp>
      <p:pic>
        <p:nvPicPr>
          <p:cNvPr id="12" name="11 - Εικόνα" descr="image.jpg">
            <a:hlinkClick r:id="rId5" action="ppaction://hlinkfile"/>
          </p:cNvPr>
          <p:cNvPicPr>
            <a:picLocks noChangeAspect="1"/>
          </p:cNvPicPr>
          <p:nvPr/>
        </p:nvPicPr>
        <p:blipFill>
          <a:blip r:embed="rId6"/>
          <a:stretch>
            <a:fillRect/>
          </a:stretch>
        </p:blipFill>
        <p:spPr>
          <a:xfrm>
            <a:off x="3620759" y="1142990"/>
            <a:ext cx="4594579" cy="343703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447"/>
        <p:cNvGrpSpPr/>
        <p:nvPr/>
      </p:nvGrpSpPr>
      <p:grpSpPr>
        <a:xfrm>
          <a:off x="0" y="0"/>
          <a:ext cx="0" cy="0"/>
          <a:chOff x="0" y="0"/>
          <a:chExt cx="0" cy="0"/>
        </a:xfrm>
      </p:grpSpPr>
      <p:sp>
        <p:nvSpPr>
          <p:cNvPr id="448" name="Google Shape;448;p36"/>
          <p:cNvSpPr txBox="1">
            <a:spLocks noGrp="1"/>
          </p:cNvSpPr>
          <p:nvPr>
            <p:ph type="subTitle" idx="1"/>
          </p:nvPr>
        </p:nvSpPr>
        <p:spPr>
          <a:xfrm>
            <a:off x="1856125" y="1442300"/>
            <a:ext cx="5704200" cy="577800"/>
          </a:xfrm>
          <a:prstGeom prst="rect">
            <a:avLst/>
          </a:prstGeom>
        </p:spPr>
        <p:txBody>
          <a:bodyPr spcFirstLastPara="1" wrap="square" lIns="91425" tIns="91425" rIns="91425" bIns="91425" anchor="t" anchorCtr="0">
            <a:noAutofit/>
          </a:bodyPr>
          <a:lstStyle/>
          <a:p>
            <a:pPr marL="0" lvl="0" indent="0" algn="ctr" rtl="0">
              <a:lnSpc>
                <a:spcPct val="85000"/>
              </a:lnSpc>
              <a:spcBef>
                <a:spcPts val="400"/>
              </a:spcBef>
              <a:spcAft>
                <a:spcPts val="0"/>
              </a:spcAft>
              <a:buClr>
                <a:srgbClr val="000000"/>
              </a:buClr>
              <a:buFont typeface="Arial"/>
              <a:buNone/>
            </a:pPr>
            <a:r>
              <a:rPr lang="es" sz="1400">
                <a:solidFill>
                  <a:srgbClr val="000000"/>
                </a:solidFill>
                <a:latin typeface="Tahoma"/>
                <a:ea typeface="Tahoma"/>
                <a:cs typeface="Tahoma"/>
                <a:sym typeface="Tahoma"/>
              </a:rPr>
              <a:t>Δ</a:t>
            </a:r>
            <a:r>
              <a:rPr lang="es" sz="1400">
                <a:solidFill>
                  <a:srgbClr val="000000"/>
                </a:solidFill>
                <a:latin typeface="Georgia"/>
                <a:ea typeface="Georgia"/>
                <a:cs typeface="Georgia"/>
                <a:sym typeface="Georgia"/>
              </a:rPr>
              <a:t>ιερεύνηση των αρχικών και τελικών απόψεων των γονέων για την ΕξαΕ και τη Σ.Ν. την τελική αποτίμηση του Ε.Υ.</a:t>
            </a:r>
            <a:endParaRPr sz="1400" b="1">
              <a:solidFill>
                <a:srgbClr val="FFFFFF"/>
              </a:solidFill>
              <a:latin typeface="Georgia"/>
              <a:ea typeface="Georgia"/>
              <a:cs typeface="Georgia"/>
              <a:sym typeface="Georgia"/>
            </a:endParaRPr>
          </a:p>
          <a:p>
            <a:pPr marL="0" lvl="0" indent="0" algn="l" rtl="0">
              <a:spcBef>
                <a:spcPts val="0"/>
              </a:spcBef>
              <a:spcAft>
                <a:spcPts val="1600"/>
              </a:spcAft>
              <a:buNone/>
            </a:pPr>
            <a:endParaRPr sz="1400">
              <a:solidFill>
                <a:srgbClr val="000000"/>
              </a:solidFill>
              <a:latin typeface="Tahoma"/>
              <a:ea typeface="Tahoma"/>
              <a:cs typeface="Tahoma"/>
              <a:sym typeface="Tahoma"/>
            </a:endParaRPr>
          </a:p>
        </p:txBody>
      </p:sp>
      <p:sp>
        <p:nvSpPr>
          <p:cNvPr id="449" name="Google Shape;449;p36"/>
          <p:cNvSpPr/>
          <p:nvPr/>
        </p:nvSpPr>
        <p:spPr>
          <a:xfrm>
            <a:off x="4156509" y="3963889"/>
            <a:ext cx="15447" cy="15492"/>
          </a:xfrm>
          <a:custGeom>
            <a:avLst/>
            <a:gdLst/>
            <a:ahLst/>
            <a:cxnLst/>
            <a:rect l="l" t="t" r="r" b="b"/>
            <a:pathLst>
              <a:path w="8162" h="8186" extrusionOk="0">
                <a:moveTo>
                  <a:pt x="4093" y="0"/>
                </a:moveTo>
                <a:cubicBezTo>
                  <a:pt x="3015" y="0"/>
                  <a:pt x="1961" y="441"/>
                  <a:pt x="1201" y="1201"/>
                </a:cubicBezTo>
                <a:cubicBezTo>
                  <a:pt x="442" y="1961"/>
                  <a:pt x="0" y="3015"/>
                  <a:pt x="0" y="4093"/>
                </a:cubicBezTo>
                <a:cubicBezTo>
                  <a:pt x="0" y="5171"/>
                  <a:pt x="442" y="6225"/>
                  <a:pt x="1201" y="6985"/>
                </a:cubicBezTo>
                <a:cubicBezTo>
                  <a:pt x="1961" y="7745"/>
                  <a:pt x="3015" y="8186"/>
                  <a:pt x="4093" y="8186"/>
                </a:cubicBezTo>
                <a:cubicBezTo>
                  <a:pt x="5172" y="8186"/>
                  <a:pt x="6226" y="7745"/>
                  <a:pt x="6961" y="6985"/>
                </a:cubicBezTo>
                <a:cubicBezTo>
                  <a:pt x="7745" y="6225"/>
                  <a:pt x="8162" y="5171"/>
                  <a:pt x="8162" y="4093"/>
                </a:cubicBezTo>
                <a:cubicBezTo>
                  <a:pt x="8162" y="3015"/>
                  <a:pt x="7745" y="1961"/>
                  <a:pt x="6961" y="1201"/>
                </a:cubicBezTo>
                <a:cubicBezTo>
                  <a:pt x="6226" y="441"/>
                  <a:pt x="5172" y="0"/>
                  <a:pt x="4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txBox="1"/>
          <p:nvPr/>
        </p:nvSpPr>
        <p:spPr>
          <a:xfrm>
            <a:off x="1571604" y="2786064"/>
            <a:ext cx="6143668" cy="4323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400"/>
              </a:spcBef>
              <a:spcAft>
                <a:spcPts val="0"/>
              </a:spcAft>
              <a:buClr>
                <a:srgbClr val="000000"/>
              </a:buClr>
              <a:buFont typeface="Arial"/>
              <a:buNone/>
            </a:pPr>
            <a:r>
              <a:rPr lang="es" dirty="0" smtClean="0">
                <a:latin typeface="Georgia"/>
                <a:ea typeface="Georgia"/>
                <a:cs typeface="Georgia"/>
                <a:sym typeface="Georgia"/>
              </a:rPr>
              <a:t>Ποιοτική </a:t>
            </a:r>
            <a:r>
              <a:rPr lang="es" dirty="0">
                <a:latin typeface="Georgia"/>
                <a:ea typeface="Georgia"/>
                <a:cs typeface="Georgia"/>
                <a:sym typeface="Georgia"/>
              </a:rPr>
              <a:t>έρευνα</a:t>
            </a:r>
            <a:r>
              <a:rPr lang="es" dirty="0">
                <a:solidFill>
                  <a:srgbClr val="FFFFFF"/>
                </a:solidFill>
                <a:latin typeface="Georgia"/>
                <a:ea typeface="Georgia"/>
                <a:cs typeface="Georgia"/>
                <a:sym typeface="Georgia"/>
              </a:rPr>
              <a:t> </a:t>
            </a:r>
            <a:endParaRPr>
              <a:solidFill>
                <a:srgbClr val="FFFFFF"/>
              </a:solidFill>
              <a:latin typeface="Georgia"/>
              <a:ea typeface="Georgia"/>
              <a:cs typeface="Georgia"/>
              <a:sym typeface="Georgia"/>
            </a:endParaRPr>
          </a:p>
          <a:p>
            <a:pPr marL="457200" lvl="0" indent="0" algn="ctr" rtl="0">
              <a:spcBef>
                <a:spcPts val="0"/>
              </a:spcBef>
              <a:spcAft>
                <a:spcPts val="0"/>
              </a:spcAft>
              <a:buNone/>
            </a:pPr>
            <a:endParaRPr sz="1600">
              <a:latin typeface="Tahoma"/>
              <a:ea typeface="Tahoma"/>
              <a:cs typeface="Tahoma"/>
              <a:sym typeface="Tahoma"/>
            </a:endParaRPr>
          </a:p>
          <a:p>
            <a:pPr marL="0" lvl="0" indent="0" algn="ctr" rtl="0">
              <a:spcBef>
                <a:spcPts val="0"/>
              </a:spcBef>
              <a:spcAft>
                <a:spcPts val="0"/>
              </a:spcAft>
              <a:buNone/>
            </a:pPr>
            <a:endParaRPr>
              <a:latin typeface="Tahoma"/>
              <a:ea typeface="Tahoma"/>
              <a:cs typeface="Tahoma"/>
              <a:sym typeface="Tahoma"/>
            </a:endParaRPr>
          </a:p>
        </p:txBody>
      </p:sp>
      <p:sp>
        <p:nvSpPr>
          <p:cNvPr id="451" name="Google Shape;451;p36"/>
          <p:cNvSpPr txBox="1"/>
          <p:nvPr/>
        </p:nvSpPr>
        <p:spPr>
          <a:xfrm>
            <a:off x="3095725" y="3836900"/>
            <a:ext cx="3225000" cy="685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400"/>
              </a:spcBef>
              <a:spcAft>
                <a:spcPts val="0"/>
              </a:spcAft>
              <a:buNone/>
            </a:pPr>
            <a:r>
              <a:rPr lang="es" dirty="0">
                <a:latin typeface="Georgia"/>
                <a:ea typeface="Georgia"/>
                <a:cs typeface="Georgia"/>
                <a:sym typeface="Georgia"/>
              </a:rPr>
              <a:t>Αρχικό ηλεκτρονικό </a:t>
            </a:r>
            <a:r>
              <a:rPr lang="es" u="sng" dirty="0">
                <a:solidFill>
                  <a:schemeClr val="hlink"/>
                </a:solidFill>
                <a:latin typeface="Georgia"/>
                <a:ea typeface="Georgia"/>
                <a:cs typeface="Georgia"/>
                <a:sym typeface="Georgia"/>
                <a:hlinkClick r:id="rId3"/>
              </a:rPr>
              <a:t>ερωτηματολόγιο</a:t>
            </a:r>
            <a:r>
              <a:rPr lang="es" dirty="0">
                <a:latin typeface="Georgia"/>
                <a:ea typeface="Georgia"/>
                <a:cs typeface="Georgia"/>
                <a:sym typeface="Georgia"/>
              </a:rPr>
              <a:t> </a:t>
            </a:r>
            <a:endParaRPr>
              <a:latin typeface="Georgia"/>
              <a:ea typeface="Georgia"/>
              <a:cs typeface="Georgia"/>
              <a:sym typeface="Georgia"/>
            </a:endParaRPr>
          </a:p>
          <a:p>
            <a:pPr marL="0" lvl="0" indent="0" algn="l" rtl="0">
              <a:lnSpc>
                <a:spcPct val="85000"/>
              </a:lnSpc>
              <a:spcBef>
                <a:spcPts val="400"/>
              </a:spcBef>
              <a:spcAft>
                <a:spcPts val="0"/>
              </a:spcAft>
              <a:buNone/>
            </a:pPr>
            <a:r>
              <a:rPr lang="es" dirty="0">
                <a:latin typeface="Georgia"/>
                <a:ea typeface="Georgia"/>
                <a:cs typeface="Georgia"/>
                <a:sym typeface="Georgia"/>
              </a:rPr>
              <a:t>Τελικό ηλεκτρονικό </a:t>
            </a:r>
            <a:r>
              <a:rPr lang="es" u="sng" dirty="0">
                <a:solidFill>
                  <a:schemeClr val="accent5"/>
                </a:solidFill>
                <a:latin typeface="Georgia"/>
                <a:ea typeface="Georgia"/>
                <a:cs typeface="Georgia"/>
                <a:sym typeface="Georgia"/>
                <a:hlinkClick r:id="rId4"/>
              </a:rPr>
              <a:t>ερωτηματολόγιο</a:t>
            </a:r>
            <a:endParaRPr>
              <a:latin typeface="Georgia"/>
              <a:ea typeface="Georgia"/>
              <a:cs typeface="Georgia"/>
              <a:sym typeface="Georgia"/>
            </a:endParaRPr>
          </a:p>
          <a:p>
            <a:pPr marL="0" lvl="0" indent="0" algn="ctr" rtl="0">
              <a:spcBef>
                <a:spcPts val="0"/>
              </a:spcBef>
              <a:spcAft>
                <a:spcPts val="0"/>
              </a:spcAft>
              <a:buNone/>
            </a:pPr>
            <a:endParaRPr>
              <a:latin typeface="Source Sans Pro Light"/>
              <a:ea typeface="Source Sans Pro Light"/>
              <a:cs typeface="Source Sans Pro Light"/>
              <a:sym typeface="Source Sans Pro Light"/>
            </a:endParaRPr>
          </a:p>
        </p:txBody>
      </p:sp>
      <p:sp>
        <p:nvSpPr>
          <p:cNvPr id="452" name="Google Shape;452;p36"/>
          <p:cNvSpPr txBox="1"/>
          <p:nvPr/>
        </p:nvSpPr>
        <p:spPr>
          <a:xfrm>
            <a:off x="4020450" y="1054800"/>
            <a:ext cx="13443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solidFill>
                  <a:schemeClr val="dk1"/>
                </a:solidFill>
                <a:latin typeface="Merriweather"/>
                <a:ea typeface="Merriweather"/>
                <a:cs typeface="Merriweather"/>
                <a:sym typeface="Merriweather"/>
              </a:rPr>
              <a:t>Σκοπός</a:t>
            </a:r>
            <a:endParaRPr sz="18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800">
              <a:latin typeface="Source Sans Pro Light"/>
              <a:ea typeface="Source Sans Pro Light"/>
              <a:cs typeface="Source Sans Pro Light"/>
              <a:sym typeface="Source Sans Pro Light"/>
            </a:endParaRPr>
          </a:p>
        </p:txBody>
      </p:sp>
      <p:sp>
        <p:nvSpPr>
          <p:cNvPr id="453" name="Google Shape;453;p36"/>
          <p:cNvSpPr txBox="1"/>
          <p:nvPr/>
        </p:nvSpPr>
        <p:spPr>
          <a:xfrm>
            <a:off x="1571604" y="2237425"/>
            <a:ext cx="6143668"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erriweather"/>
                <a:ea typeface="Merriweather"/>
                <a:cs typeface="Merriweather"/>
                <a:sym typeface="Merriweather"/>
              </a:rPr>
              <a:t>Είδος</a:t>
            </a:r>
            <a:endParaRPr sz="1800">
              <a:latin typeface="Merriweather"/>
              <a:ea typeface="Merriweather"/>
              <a:cs typeface="Merriweather"/>
              <a:sym typeface="Merriweather"/>
            </a:endParaRPr>
          </a:p>
        </p:txBody>
      </p:sp>
      <p:sp>
        <p:nvSpPr>
          <p:cNvPr id="454" name="Google Shape;454;p36"/>
          <p:cNvSpPr txBox="1"/>
          <p:nvPr/>
        </p:nvSpPr>
        <p:spPr>
          <a:xfrm>
            <a:off x="3038975" y="3521600"/>
            <a:ext cx="40428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Merriweather"/>
                <a:ea typeface="Merriweather"/>
                <a:cs typeface="Merriweather"/>
                <a:sym typeface="Merriweather"/>
              </a:rPr>
              <a:t>Μέσα συλλογής δεδομένων</a:t>
            </a:r>
            <a:endParaRPr sz="1800">
              <a:latin typeface="Merriweather"/>
              <a:ea typeface="Merriweather"/>
              <a:cs typeface="Merriweather"/>
              <a:sym typeface="Merriweather"/>
            </a:endParaRPr>
          </a:p>
        </p:txBody>
      </p:sp>
      <p:sp>
        <p:nvSpPr>
          <p:cNvPr id="455" name="Google Shape;455;p36"/>
          <p:cNvSpPr txBox="1"/>
          <p:nvPr/>
        </p:nvSpPr>
        <p:spPr>
          <a:xfrm rot="-558462">
            <a:off x="-5767" y="966496"/>
            <a:ext cx="621381" cy="34483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600">
              <a:solidFill>
                <a:srgbClr val="666666"/>
              </a:solidFill>
              <a:latin typeface="Source Sans Pro Light"/>
              <a:ea typeface="Source Sans Pro Light"/>
              <a:cs typeface="Source Sans Pro Light"/>
              <a:sym typeface="Source Sans Pro Light"/>
            </a:endParaRPr>
          </a:p>
        </p:txBody>
      </p:sp>
      <p:sp>
        <p:nvSpPr>
          <p:cNvPr id="456" name="Google Shape;456;p36"/>
          <p:cNvSpPr/>
          <p:nvPr/>
        </p:nvSpPr>
        <p:spPr>
          <a:xfrm>
            <a:off x="0" y="0"/>
            <a:ext cx="19872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txBox="1">
            <a:spLocks noGrp="1"/>
          </p:cNvSpPr>
          <p:nvPr>
            <p:ph type="title" idx="6"/>
          </p:nvPr>
        </p:nvSpPr>
        <p:spPr>
          <a:xfrm>
            <a:off x="-1982336" y="-176700"/>
            <a:ext cx="5589900" cy="6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800">
                <a:solidFill>
                  <a:srgbClr val="666666"/>
                </a:solidFill>
              </a:rPr>
              <a:t>Έρευνα 1/2</a:t>
            </a:r>
            <a:endParaRPr sz="1800">
              <a:solidFill>
                <a:srgbClr val="66666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461"/>
        <p:cNvGrpSpPr/>
        <p:nvPr/>
      </p:nvGrpSpPr>
      <p:grpSpPr>
        <a:xfrm>
          <a:off x="0" y="0"/>
          <a:ext cx="0" cy="0"/>
          <a:chOff x="0" y="0"/>
          <a:chExt cx="0" cy="0"/>
        </a:xfrm>
      </p:grpSpPr>
      <p:sp>
        <p:nvSpPr>
          <p:cNvPr id="462" name="Google Shape;462;p37"/>
          <p:cNvSpPr txBox="1">
            <a:spLocks noGrp="1"/>
          </p:cNvSpPr>
          <p:nvPr>
            <p:ph type="subTitle" idx="1"/>
          </p:nvPr>
        </p:nvSpPr>
        <p:spPr>
          <a:xfrm>
            <a:off x="1562800" y="1553825"/>
            <a:ext cx="6087900" cy="494400"/>
          </a:xfrm>
          <a:prstGeom prst="rect">
            <a:avLst/>
          </a:prstGeom>
        </p:spPr>
        <p:txBody>
          <a:bodyPr spcFirstLastPara="1" wrap="square" lIns="91425" tIns="91425" rIns="91425" bIns="91425" anchor="t" anchorCtr="0">
            <a:noAutofit/>
          </a:bodyPr>
          <a:lstStyle/>
          <a:p>
            <a:pPr marL="0" lvl="0" indent="0" algn="ctr" rtl="0">
              <a:lnSpc>
                <a:spcPct val="85000"/>
              </a:lnSpc>
              <a:spcBef>
                <a:spcPts val="400"/>
              </a:spcBef>
              <a:spcAft>
                <a:spcPts val="0"/>
              </a:spcAft>
              <a:buNone/>
            </a:pPr>
            <a:r>
              <a:rPr lang="es" sz="1200">
                <a:solidFill>
                  <a:srgbClr val="000000"/>
                </a:solidFill>
                <a:latin typeface="Georgia"/>
                <a:ea typeface="Georgia"/>
                <a:cs typeface="Georgia"/>
                <a:sym typeface="Georgia"/>
              </a:rPr>
              <a:t>15 συμμετέχοντες</a:t>
            </a:r>
            <a:endParaRPr sz="1200" b="1">
              <a:solidFill>
                <a:srgbClr val="FFFFFF"/>
              </a:solidFill>
              <a:latin typeface="Georgia"/>
              <a:ea typeface="Georgia"/>
              <a:cs typeface="Georgia"/>
              <a:sym typeface="Georgia"/>
            </a:endParaRPr>
          </a:p>
          <a:p>
            <a:pPr marL="0" lvl="0" indent="0" algn="ctr" rtl="0">
              <a:spcBef>
                <a:spcPts val="0"/>
              </a:spcBef>
              <a:spcAft>
                <a:spcPts val="1600"/>
              </a:spcAft>
              <a:buNone/>
            </a:pPr>
            <a:endParaRPr sz="1600">
              <a:solidFill>
                <a:srgbClr val="000000"/>
              </a:solidFill>
              <a:latin typeface="Tahoma"/>
              <a:ea typeface="Tahoma"/>
              <a:cs typeface="Tahoma"/>
              <a:sym typeface="Tahoma"/>
            </a:endParaRPr>
          </a:p>
        </p:txBody>
      </p:sp>
      <p:sp>
        <p:nvSpPr>
          <p:cNvPr id="463" name="Google Shape;463;p37"/>
          <p:cNvSpPr/>
          <p:nvPr/>
        </p:nvSpPr>
        <p:spPr>
          <a:xfrm>
            <a:off x="4156509" y="3963889"/>
            <a:ext cx="15447" cy="15492"/>
          </a:xfrm>
          <a:custGeom>
            <a:avLst/>
            <a:gdLst/>
            <a:ahLst/>
            <a:cxnLst/>
            <a:rect l="l" t="t" r="r" b="b"/>
            <a:pathLst>
              <a:path w="8162" h="8186" extrusionOk="0">
                <a:moveTo>
                  <a:pt x="4093" y="0"/>
                </a:moveTo>
                <a:cubicBezTo>
                  <a:pt x="3015" y="0"/>
                  <a:pt x="1961" y="441"/>
                  <a:pt x="1201" y="1201"/>
                </a:cubicBezTo>
                <a:cubicBezTo>
                  <a:pt x="442" y="1961"/>
                  <a:pt x="0" y="3015"/>
                  <a:pt x="0" y="4093"/>
                </a:cubicBezTo>
                <a:cubicBezTo>
                  <a:pt x="0" y="5171"/>
                  <a:pt x="442" y="6225"/>
                  <a:pt x="1201" y="6985"/>
                </a:cubicBezTo>
                <a:cubicBezTo>
                  <a:pt x="1961" y="7745"/>
                  <a:pt x="3015" y="8186"/>
                  <a:pt x="4093" y="8186"/>
                </a:cubicBezTo>
                <a:cubicBezTo>
                  <a:pt x="5172" y="8186"/>
                  <a:pt x="6226" y="7745"/>
                  <a:pt x="6961" y="6985"/>
                </a:cubicBezTo>
                <a:cubicBezTo>
                  <a:pt x="7745" y="6225"/>
                  <a:pt x="8162" y="5171"/>
                  <a:pt x="8162" y="4093"/>
                </a:cubicBezTo>
                <a:cubicBezTo>
                  <a:pt x="8162" y="3015"/>
                  <a:pt x="7745" y="1961"/>
                  <a:pt x="6961" y="1201"/>
                </a:cubicBezTo>
                <a:cubicBezTo>
                  <a:pt x="6226" y="441"/>
                  <a:pt x="5172" y="0"/>
                  <a:pt x="4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txBox="1"/>
          <p:nvPr/>
        </p:nvSpPr>
        <p:spPr>
          <a:xfrm>
            <a:off x="1562925" y="2827525"/>
            <a:ext cx="6087900" cy="4323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400"/>
              </a:spcBef>
              <a:spcAft>
                <a:spcPts val="0"/>
              </a:spcAft>
              <a:buNone/>
            </a:pPr>
            <a:r>
              <a:rPr lang="es" sz="1200">
                <a:latin typeface="Georgia"/>
                <a:ea typeface="Georgia"/>
                <a:cs typeface="Georgia"/>
                <a:sym typeface="Georgia"/>
              </a:rPr>
              <a:t>6 εβδομάδες</a:t>
            </a:r>
            <a:endParaRPr sz="1200">
              <a:solidFill>
                <a:srgbClr val="FFFFFF"/>
              </a:solidFill>
              <a:latin typeface="Georgia"/>
              <a:ea typeface="Georgia"/>
              <a:cs typeface="Georgia"/>
              <a:sym typeface="Georgia"/>
            </a:endParaRPr>
          </a:p>
          <a:p>
            <a:pPr marL="457200" lvl="0" indent="0" algn="ctr" rtl="0">
              <a:spcBef>
                <a:spcPts val="0"/>
              </a:spcBef>
              <a:spcAft>
                <a:spcPts val="0"/>
              </a:spcAft>
              <a:buNone/>
            </a:pPr>
            <a:endParaRPr>
              <a:latin typeface="Tahoma"/>
              <a:ea typeface="Tahoma"/>
              <a:cs typeface="Tahoma"/>
              <a:sym typeface="Tahoma"/>
            </a:endParaRPr>
          </a:p>
          <a:p>
            <a:pPr marL="0" lvl="0" indent="0" algn="ctr" rtl="0">
              <a:spcBef>
                <a:spcPts val="0"/>
              </a:spcBef>
              <a:spcAft>
                <a:spcPts val="0"/>
              </a:spcAft>
              <a:buNone/>
            </a:pPr>
            <a:endParaRPr>
              <a:latin typeface="Tahoma"/>
              <a:ea typeface="Tahoma"/>
              <a:cs typeface="Tahoma"/>
              <a:sym typeface="Tahoma"/>
            </a:endParaRPr>
          </a:p>
        </p:txBody>
      </p:sp>
      <p:sp>
        <p:nvSpPr>
          <p:cNvPr id="465" name="Google Shape;465;p37"/>
          <p:cNvSpPr txBox="1"/>
          <p:nvPr/>
        </p:nvSpPr>
        <p:spPr>
          <a:xfrm>
            <a:off x="0" y="3589675"/>
            <a:ext cx="9144000" cy="16155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400"/>
              </a:spcBef>
              <a:spcAft>
                <a:spcPts val="0"/>
              </a:spcAft>
              <a:buNone/>
            </a:pPr>
            <a:r>
              <a:rPr lang="es" sz="1200">
                <a:latin typeface="Georgia"/>
                <a:ea typeface="Georgia"/>
                <a:cs typeface="Georgia"/>
                <a:sym typeface="Georgia"/>
              </a:rPr>
              <a:t>Ποιοτική ανάλυση περιεχομένου  </a:t>
            </a:r>
            <a:endParaRPr sz="1200">
              <a:latin typeface="Georgia"/>
              <a:ea typeface="Georgia"/>
              <a:cs typeface="Georgia"/>
              <a:sym typeface="Georgia"/>
            </a:endParaRPr>
          </a:p>
          <a:p>
            <a:pPr marL="0" lvl="0" indent="0" algn="ctr" rtl="0">
              <a:lnSpc>
                <a:spcPct val="85000"/>
              </a:lnSpc>
              <a:spcBef>
                <a:spcPts val="400"/>
              </a:spcBef>
              <a:spcAft>
                <a:spcPts val="0"/>
              </a:spcAft>
              <a:buNone/>
            </a:pPr>
            <a:r>
              <a:rPr lang="es" sz="1200">
                <a:latin typeface="Georgia"/>
                <a:ea typeface="Georgia"/>
                <a:cs typeface="Georgia"/>
                <a:sym typeface="Georgia"/>
              </a:rPr>
              <a:t>Μονάδα ανάλυσης : η πρόταση με τις όποιες δευτερεύουσές της</a:t>
            </a:r>
            <a:endParaRPr sz="1200">
              <a:latin typeface="Georgia"/>
              <a:ea typeface="Georgia"/>
              <a:cs typeface="Georgia"/>
              <a:sym typeface="Georgia"/>
            </a:endParaRPr>
          </a:p>
          <a:p>
            <a:pPr marL="0" lvl="0" indent="0" algn="ctr" rtl="0">
              <a:lnSpc>
                <a:spcPct val="85000"/>
              </a:lnSpc>
              <a:spcBef>
                <a:spcPts val="400"/>
              </a:spcBef>
              <a:spcAft>
                <a:spcPts val="0"/>
              </a:spcAft>
              <a:buNone/>
            </a:pPr>
            <a:r>
              <a:rPr lang="es" sz="1200">
                <a:latin typeface="Georgia"/>
                <a:ea typeface="Georgia"/>
                <a:cs typeface="Georgia"/>
                <a:sym typeface="Georgia"/>
              </a:rPr>
              <a:t>Κατηγοριοποίηση απόψεων Λογισμικό Atlas.ti.</a:t>
            </a:r>
            <a:endParaRPr sz="1200">
              <a:latin typeface="Georgia"/>
              <a:ea typeface="Georgia"/>
              <a:cs typeface="Georgia"/>
              <a:sym typeface="Georgia"/>
            </a:endParaRPr>
          </a:p>
          <a:p>
            <a:pPr marL="0" lvl="0" indent="0" algn="ctr" rtl="0">
              <a:lnSpc>
                <a:spcPct val="85000"/>
              </a:lnSpc>
              <a:spcBef>
                <a:spcPts val="400"/>
              </a:spcBef>
              <a:spcAft>
                <a:spcPts val="0"/>
              </a:spcAft>
              <a:buNone/>
            </a:pPr>
            <a:r>
              <a:rPr lang="es" sz="1200">
                <a:latin typeface="Georgia"/>
                <a:ea typeface="Georgia"/>
                <a:cs typeface="Georgia"/>
                <a:sym typeface="Georgia"/>
              </a:rPr>
              <a:t>Αρχές συστήματος κατηγοριοποίησης αξόνων</a:t>
            </a:r>
            <a:endParaRPr sz="1200">
              <a:latin typeface="Georgia"/>
              <a:ea typeface="Georgia"/>
              <a:cs typeface="Georgia"/>
              <a:sym typeface="Georgia"/>
            </a:endParaRPr>
          </a:p>
          <a:p>
            <a:pPr marL="0" lvl="0" indent="0" algn="ctr" rtl="0">
              <a:lnSpc>
                <a:spcPct val="85000"/>
              </a:lnSpc>
              <a:spcBef>
                <a:spcPts val="400"/>
              </a:spcBef>
              <a:spcAft>
                <a:spcPts val="0"/>
              </a:spcAft>
              <a:buNone/>
            </a:pPr>
            <a:endParaRPr sz="1200">
              <a:latin typeface="Georgia"/>
              <a:ea typeface="Georgia"/>
              <a:cs typeface="Georgia"/>
              <a:sym typeface="Georgia"/>
            </a:endParaRPr>
          </a:p>
          <a:p>
            <a:pPr marL="0" lvl="0" indent="0" algn="ctr" rtl="0">
              <a:lnSpc>
                <a:spcPct val="85000"/>
              </a:lnSpc>
              <a:spcBef>
                <a:spcPts val="400"/>
              </a:spcBef>
              <a:spcAft>
                <a:spcPts val="0"/>
              </a:spcAft>
              <a:buNone/>
            </a:pPr>
            <a:endParaRPr sz="1200">
              <a:latin typeface="Georgia"/>
              <a:ea typeface="Georgia"/>
              <a:cs typeface="Georgia"/>
              <a:sym typeface="Georgia"/>
            </a:endParaRPr>
          </a:p>
          <a:p>
            <a:pPr marL="457200" lvl="0" indent="0" algn="ctr" rtl="0">
              <a:lnSpc>
                <a:spcPct val="85000"/>
              </a:lnSpc>
              <a:spcBef>
                <a:spcPts val="360"/>
              </a:spcBef>
              <a:spcAft>
                <a:spcPts val="0"/>
              </a:spcAft>
              <a:buNone/>
            </a:pPr>
            <a:endParaRPr>
              <a:latin typeface="Tahoma"/>
              <a:ea typeface="Tahoma"/>
              <a:cs typeface="Tahoma"/>
              <a:sym typeface="Tahoma"/>
            </a:endParaRPr>
          </a:p>
        </p:txBody>
      </p:sp>
      <p:sp>
        <p:nvSpPr>
          <p:cNvPr id="466" name="Google Shape;466;p37"/>
          <p:cNvSpPr txBox="1"/>
          <p:nvPr/>
        </p:nvSpPr>
        <p:spPr>
          <a:xfrm>
            <a:off x="1562700" y="1121525"/>
            <a:ext cx="6087900"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a:latin typeface="Merriweather"/>
                <a:ea typeface="Merriweather"/>
                <a:cs typeface="Merriweather"/>
                <a:sym typeface="Merriweather"/>
              </a:rPr>
              <a:t>Δείγμα</a:t>
            </a:r>
            <a:endParaRPr sz="2000">
              <a:latin typeface="Merriweather"/>
              <a:ea typeface="Merriweather"/>
              <a:cs typeface="Merriweather"/>
              <a:sym typeface="Merriweather"/>
            </a:endParaRPr>
          </a:p>
          <a:p>
            <a:pPr marL="0" lvl="0" indent="0" algn="ctr" rtl="0">
              <a:spcBef>
                <a:spcPts val="0"/>
              </a:spcBef>
              <a:spcAft>
                <a:spcPts val="0"/>
              </a:spcAft>
              <a:buNone/>
            </a:pPr>
            <a:endParaRPr sz="2000">
              <a:latin typeface="Source Sans Pro Light"/>
              <a:ea typeface="Source Sans Pro Light"/>
              <a:cs typeface="Source Sans Pro Light"/>
              <a:sym typeface="Source Sans Pro Light"/>
            </a:endParaRPr>
          </a:p>
        </p:txBody>
      </p:sp>
      <p:sp>
        <p:nvSpPr>
          <p:cNvPr id="467" name="Google Shape;467;p37"/>
          <p:cNvSpPr txBox="1"/>
          <p:nvPr/>
        </p:nvSpPr>
        <p:spPr>
          <a:xfrm>
            <a:off x="1562800" y="2355600"/>
            <a:ext cx="6087900"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a:latin typeface="Merriweather"/>
                <a:ea typeface="Merriweather"/>
                <a:cs typeface="Merriweather"/>
                <a:sym typeface="Merriweather"/>
              </a:rPr>
              <a:t>Διάρκεια</a:t>
            </a:r>
            <a:endParaRPr sz="2000">
              <a:latin typeface="Merriweather"/>
              <a:ea typeface="Merriweather"/>
              <a:cs typeface="Merriweather"/>
              <a:sym typeface="Merriweather"/>
            </a:endParaRPr>
          </a:p>
        </p:txBody>
      </p:sp>
      <p:sp>
        <p:nvSpPr>
          <p:cNvPr id="468" name="Google Shape;468;p37"/>
          <p:cNvSpPr txBox="1"/>
          <p:nvPr/>
        </p:nvSpPr>
        <p:spPr>
          <a:xfrm>
            <a:off x="1562925" y="3337276"/>
            <a:ext cx="6139500" cy="37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a:latin typeface="Merriweather"/>
                <a:ea typeface="Merriweather"/>
                <a:cs typeface="Merriweather"/>
                <a:sym typeface="Merriweather"/>
              </a:rPr>
              <a:t>Κωδικοποίηση-Επεξεργασία δεδομένων</a:t>
            </a:r>
            <a:endParaRPr sz="2000">
              <a:latin typeface="Merriweather"/>
              <a:ea typeface="Merriweather"/>
              <a:cs typeface="Merriweather"/>
              <a:sym typeface="Merriweather"/>
            </a:endParaRPr>
          </a:p>
        </p:txBody>
      </p:sp>
      <p:sp>
        <p:nvSpPr>
          <p:cNvPr id="469" name="Google Shape;469;p37"/>
          <p:cNvSpPr/>
          <p:nvPr/>
        </p:nvSpPr>
        <p:spPr>
          <a:xfrm>
            <a:off x="0" y="0"/>
            <a:ext cx="19872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txBox="1">
            <a:spLocks noGrp="1"/>
          </p:cNvSpPr>
          <p:nvPr>
            <p:ph type="title" idx="6"/>
          </p:nvPr>
        </p:nvSpPr>
        <p:spPr>
          <a:xfrm>
            <a:off x="-1982336" y="-176700"/>
            <a:ext cx="5589900" cy="6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rgbClr val="666666"/>
                </a:solidFill>
              </a:rPr>
              <a:t>Έρευνα 2/2</a:t>
            </a:r>
            <a:endParaRPr sz="1800">
              <a:solidFill>
                <a:srgbClr val="666666"/>
              </a:solidFill>
            </a:endParaRPr>
          </a:p>
        </p:txBody>
      </p:sp>
      <p:sp>
        <p:nvSpPr>
          <p:cNvPr id="471" name="Google Shape;471;p37"/>
          <p:cNvSpPr/>
          <p:nvPr/>
        </p:nvSpPr>
        <p:spPr>
          <a:xfrm>
            <a:off x="774725" y="1639675"/>
            <a:ext cx="7963800" cy="305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80000"/>
              </a:lnSpc>
              <a:spcBef>
                <a:spcPts val="1800"/>
              </a:spcBef>
              <a:spcAft>
                <a:spcPts val="0"/>
              </a:spcAft>
              <a:buNone/>
            </a:pPr>
            <a:endParaRPr>
              <a:solidFill>
                <a:srgbClr val="652825"/>
              </a:solidFill>
              <a:latin typeface="Georgia"/>
              <a:ea typeface="Georgia"/>
              <a:cs typeface="Georgia"/>
              <a:sym typeface="Georgia"/>
            </a:endParaRPr>
          </a:p>
          <a:p>
            <a:pPr marL="274320" lvl="0" indent="0" algn="just" rtl="0">
              <a:lnSpc>
                <a:spcPct val="80000"/>
              </a:lnSpc>
              <a:spcBef>
                <a:spcPts val="1800"/>
              </a:spcBef>
              <a:spcAft>
                <a:spcPts val="0"/>
              </a:spcAft>
              <a:buNone/>
            </a:pPr>
            <a:endParaRPr>
              <a:solidFill>
                <a:srgbClr val="652825"/>
              </a:solidFill>
              <a:latin typeface="Georgia"/>
              <a:ea typeface="Georgia"/>
              <a:cs typeface="Georgia"/>
              <a:sym typeface="Georgia"/>
            </a:endParaRPr>
          </a:p>
          <a:p>
            <a:pPr marL="274320" lvl="0" indent="-181610" algn="just" rtl="0">
              <a:lnSpc>
                <a:spcPct val="80000"/>
              </a:lnSpc>
              <a:spcBef>
                <a:spcPts val="1800"/>
              </a:spcBef>
              <a:spcAft>
                <a:spcPts val="0"/>
              </a:spcAft>
              <a:buClr>
                <a:srgbClr val="652825"/>
              </a:buClr>
              <a:buSzPts val="1400"/>
              <a:buFont typeface="Georgia"/>
              <a:buChar char="✔"/>
            </a:pPr>
            <a:r>
              <a:rPr lang="es">
                <a:solidFill>
                  <a:srgbClr val="652825"/>
                </a:solidFill>
                <a:latin typeface="Georgia"/>
                <a:ea typeface="Georgia"/>
                <a:cs typeface="Georgia"/>
                <a:sym typeface="Georgia"/>
              </a:rPr>
              <a:t>80% γυναίκες και 20% άνδρες </a:t>
            </a:r>
            <a:endParaRPr>
              <a:solidFill>
                <a:srgbClr val="652825"/>
              </a:solidFill>
              <a:latin typeface="Georgia"/>
              <a:ea typeface="Georgia"/>
              <a:cs typeface="Georgia"/>
              <a:sym typeface="Georgia"/>
            </a:endParaRPr>
          </a:p>
          <a:p>
            <a:pPr marL="274320" lvl="0" indent="-181610" algn="just" rtl="0">
              <a:lnSpc>
                <a:spcPct val="80000"/>
              </a:lnSpc>
              <a:spcBef>
                <a:spcPts val="1800"/>
              </a:spcBef>
              <a:spcAft>
                <a:spcPts val="0"/>
              </a:spcAft>
              <a:buClr>
                <a:srgbClr val="652825"/>
              </a:buClr>
              <a:buSzPts val="1400"/>
              <a:buFont typeface="Georgia"/>
              <a:buChar char="✔"/>
            </a:pPr>
            <a:r>
              <a:rPr lang="es">
                <a:solidFill>
                  <a:srgbClr val="652825"/>
                </a:solidFill>
                <a:latin typeface="Georgia"/>
                <a:ea typeface="Georgia"/>
                <a:cs typeface="Georgia"/>
                <a:sym typeface="Georgia"/>
              </a:rPr>
              <a:t>73,3% ηλικιακή ομάδα 31-40 ,20% ηλικιακή ομάδα 20-30, 7,7% ηλικιακή ομάδα 41+</a:t>
            </a:r>
            <a:endParaRPr>
              <a:solidFill>
                <a:srgbClr val="652825"/>
              </a:solidFill>
              <a:latin typeface="Georgia"/>
              <a:ea typeface="Georgia"/>
              <a:cs typeface="Georgia"/>
              <a:sym typeface="Georgia"/>
            </a:endParaRPr>
          </a:p>
          <a:p>
            <a:pPr marL="274320" lvl="0" indent="-181610" algn="just" rtl="0">
              <a:lnSpc>
                <a:spcPct val="80000"/>
              </a:lnSpc>
              <a:spcBef>
                <a:spcPts val="1800"/>
              </a:spcBef>
              <a:spcAft>
                <a:spcPts val="0"/>
              </a:spcAft>
              <a:buClr>
                <a:srgbClr val="652825"/>
              </a:buClr>
              <a:buSzPts val="1400"/>
              <a:buFont typeface="Georgia"/>
              <a:buChar char="✔"/>
            </a:pPr>
            <a:r>
              <a:rPr lang="es">
                <a:solidFill>
                  <a:srgbClr val="652825"/>
                </a:solidFill>
                <a:latin typeface="Georgia"/>
                <a:ea typeface="Georgia"/>
                <a:cs typeface="Georgia"/>
                <a:sym typeface="Georgia"/>
              </a:rPr>
              <a:t>80%Ανώτατη εκπαίδευση ,13,3 % Μεταπτυχιακό/Διδακτορικό, 6,7% Απόφοιτος Γυμνασίου</a:t>
            </a:r>
            <a:endParaRPr>
              <a:solidFill>
                <a:srgbClr val="652825"/>
              </a:solidFill>
              <a:latin typeface="Georgia"/>
              <a:ea typeface="Georgia"/>
              <a:cs typeface="Georgia"/>
              <a:sym typeface="Georgia"/>
            </a:endParaRPr>
          </a:p>
          <a:p>
            <a:pPr marL="0" lvl="0" indent="0" algn="l" rtl="0">
              <a:lnSpc>
                <a:spcPct val="80000"/>
              </a:lnSpc>
              <a:spcBef>
                <a:spcPts val="1800"/>
              </a:spcBef>
              <a:spcAft>
                <a:spcPts val="0"/>
              </a:spcAft>
              <a:buNone/>
            </a:pPr>
            <a:endParaRPr sz="2600">
              <a:solidFill>
                <a:srgbClr val="652825"/>
              </a:solidFill>
              <a:latin typeface="Corbel"/>
              <a:ea typeface="Corbel"/>
              <a:cs typeface="Corbel"/>
              <a:sym typeface="Corbel"/>
            </a:endParaRPr>
          </a:p>
          <a:p>
            <a:pPr marL="0" lvl="0" indent="0" algn="ctr" rtl="0">
              <a:lnSpc>
                <a:spcPct val="80000"/>
              </a:lnSpc>
              <a:spcBef>
                <a:spcPts val="1800"/>
              </a:spcBef>
              <a:spcAft>
                <a:spcPts val="0"/>
              </a:spcAft>
              <a:buNone/>
            </a:pPr>
            <a:endParaRPr sz="2400">
              <a:solidFill>
                <a:srgbClr val="652825"/>
              </a:solidFill>
              <a:latin typeface="Corbel"/>
              <a:ea typeface="Corbel"/>
              <a:cs typeface="Corbel"/>
              <a:sym typeface="Corbel"/>
            </a:endParaRPr>
          </a:p>
          <a:p>
            <a:pPr marL="0" lvl="0" indent="0" algn="l" rtl="0">
              <a:spcBef>
                <a:spcPts val="0"/>
              </a:spcBef>
              <a:spcAft>
                <a:spcPts val="0"/>
              </a:spcAft>
              <a:buNone/>
            </a:pPr>
            <a:endParaRPr/>
          </a:p>
        </p:txBody>
      </p:sp>
      <p:sp>
        <p:nvSpPr>
          <p:cNvPr id="472" name="Google Shape;472;p37"/>
          <p:cNvSpPr/>
          <p:nvPr/>
        </p:nvSpPr>
        <p:spPr>
          <a:xfrm>
            <a:off x="6423725" y="514075"/>
            <a:ext cx="2314800" cy="4176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s">
                <a:latin typeface="Georgia"/>
                <a:ea typeface="Georgia"/>
                <a:cs typeface="Georgia"/>
                <a:sym typeface="Georgia"/>
              </a:rPr>
              <a:t>Αρχές συστήματος κατηγοριοποίησης αξόνων </a:t>
            </a:r>
            <a:endParaRPr>
              <a:latin typeface="Georgia"/>
              <a:ea typeface="Georgia"/>
              <a:cs typeface="Georgia"/>
              <a:sym typeface="Georgia"/>
            </a:endParaRPr>
          </a:p>
          <a:p>
            <a:pPr marL="0" lvl="0" indent="0" algn="ctr" rtl="0">
              <a:lnSpc>
                <a:spcPct val="90000"/>
              </a:lnSpc>
              <a:spcBef>
                <a:spcPts val="0"/>
              </a:spcBef>
              <a:spcAft>
                <a:spcPts val="0"/>
              </a:spcAft>
              <a:buClr>
                <a:srgbClr val="000000"/>
              </a:buClr>
              <a:buFont typeface="Arial"/>
              <a:buNone/>
            </a:pPr>
            <a:endParaRPr>
              <a:latin typeface="Georgia"/>
              <a:ea typeface="Georgia"/>
              <a:cs typeface="Georgia"/>
              <a:sym typeface="Georgia"/>
            </a:endParaRPr>
          </a:p>
          <a:p>
            <a:pPr marL="0" lvl="0" indent="0" algn="ctr" rtl="0">
              <a:lnSpc>
                <a:spcPct val="150000"/>
              </a:lnSpc>
              <a:spcBef>
                <a:spcPts val="560"/>
              </a:spcBef>
              <a:spcAft>
                <a:spcPts val="0"/>
              </a:spcAft>
              <a:buClr>
                <a:srgbClr val="000000"/>
              </a:buClr>
              <a:buFont typeface="Arial"/>
              <a:buNone/>
            </a:pPr>
            <a:r>
              <a:rPr lang="es">
                <a:latin typeface="Georgia"/>
                <a:ea typeface="Georgia"/>
                <a:cs typeface="Georgia"/>
                <a:sym typeface="Georgia"/>
              </a:rPr>
              <a:t>1) Της αντικειμενικότητας </a:t>
            </a:r>
            <a:endParaRPr>
              <a:latin typeface="Georgia"/>
              <a:ea typeface="Georgia"/>
              <a:cs typeface="Georgia"/>
              <a:sym typeface="Georgia"/>
            </a:endParaRPr>
          </a:p>
          <a:p>
            <a:pPr marL="0" lvl="0" indent="0" algn="ctr" rtl="0">
              <a:lnSpc>
                <a:spcPct val="150000"/>
              </a:lnSpc>
              <a:spcBef>
                <a:spcPts val="560"/>
              </a:spcBef>
              <a:spcAft>
                <a:spcPts val="0"/>
              </a:spcAft>
              <a:buClr>
                <a:srgbClr val="000000"/>
              </a:buClr>
              <a:buFont typeface="Arial"/>
              <a:buNone/>
            </a:pPr>
            <a:r>
              <a:rPr lang="es">
                <a:latin typeface="Georgia"/>
                <a:ea typeface="Georgia"/>
                <a:cs typeface="Georgia"/>
                <a:sym typeface="Georgia"/>
              </a:rPr>
              <a:t>2) Της εξαντλητικότητας </a:t>
            </a:r>
            <a:endParaRPr>
              <a:latin typeface="Georgia"/>
              <a:ea typeface="Georgia"/>
              <a:cs typeface="Georgia"/>
              <a:sym typeface="Georgia"/>
            </a:endParaRPr>
          </a:p>
          <a:p>
            <a:pPr marL="0" lvl="0" indent="0" algn="ctr" rtl="0">
              <a:lnSpc>
                <a:spcPct val="150000"/>
              </a:lnSpc>
              <a:spcBef>
                <a:spcPts val="560"/>
              </a:spcBef>
              <a:spcAft>
                <a:spcPts val="0"/>
              </a:spcAft>
              <a:buClr>
                <a:srgbClr val="000000"/>
              </a:buClr>
              <a:buFont typeface="Arial"/>
              <a:buNone/>
            </a:pPr>
            <a:r>
              <a:rPr lang="es">
                <a:latin typeface="Georgia"/>
                <a:ea typeface="Georgia"/>
                <a:cs typeface="Georgia"/>
                <a:sym typeface="Georgia"/>
              </a:rPr>
              <a:t> 3) Της καταλληλότητας </a:t>
            </a:r>
            <a:endParaRPr>
              <a:latin typeface="Georgia"/>
              <a:ea typeface="Georgia"/>
              <a:cs typeface="Georgia"/>
              <a:sym typeface="Georgia"/>
            </a:endParaRPr>
          </a:p>
          <a:p>
            <a:pPr marL="0" lvl="0" indent="0" algn="ctr" rtl="0">
              <a:lnSpc>
                <a:spcPct val="150000"/>
              </a:lnSpc>
              <a:spcBef>
                <a:spcPts val="560"/>
              </a:spcBef>
              <a:spcAft>
                <a:spcPts val="0"/>
              </a:spcAft>
              <a:buClr>
                <a:srgbClr val="000000"/>
              </a:buClr>
              <a:buFont typeface="Arial"/>
              <a:buNone/>
            </a:pPr>
            <a:r>
              <a:rPr lang="es">
                <a:latin typeface="Georgia"/>
                <a:ea typeface="Georgia"/>
                <a:cs typeface="Georgia"/>
                <a:sym typeface="Georgia"/>
              </a:rPr>
              <a:t>4) Του αμοιβαίου αποκλεισμού</a:t>
            </a:r>
            <a:endParaRPr>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47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2"/>
                                        </p:tgtEl>
                                        <p:attrNameLst>
                                          <p:attrName>style.visibility</p:attrName>
                                        </p:attrNameLst>
                                      </p:cBhvr>
                                      <p:to>
                                        <p:strVal val="visible"/>
                                      </p:to>
                                    </p:set>
                                    <p:animEffect transition="in" filter="fade">
                                      <p:cBhvr>
                                        <p:cTn id="15" dur="1000"/>
                                        <p:tgtEl>
                                          <p:spTgt spid="47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1000"/>
                                          </p:stCondLst>
                                        </p:cTn>
                                        <p:tgtEl>
                                          <p:spTgt spid="4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476"/>
        <p:cNvGrpSpPr/>
        <p:nvPr/>
      </p:nvGrpSpPr>
      <p:grpSpPr>
        <a:xfrm>
          <a:off x="0" y="0"/>
          <a:ext cx="0" cy="0"/>
          <a:chOff x="0" y="0"/>
          <a:chExt cx="0" cy="0"/>
        </a:xfrm>
      </p:grpSpPr>
      <p:sp>
        <p:nvSpPr>
          <p:cNvPr id="477" name="Google Shape;477;p38"/>
          <p:cNvSpPr/>
          <p:nvPr/>
        </p:nvSpPr>
        <p:spPr>
          <a:xfrm>
            <a:off x="4156509" y="3963889"/>
            <a:ext cx="15447" cy="15492"/>
          </a:xfrm>
          <a:custGeom>
            <a:avLst/>
            <a:gdLst/>
            <a:ahLst/>
            <a:cxnLst/>
            <a:rect l="l" t="t" r="r" b="b"/>
            <a:pathLst>
              <a:path w="8162" h="8186" extrusionOk="0">
                <a:moveTo>
                  <a:pt x="4093" y="0"/>
                </a:moveTo>
                <a:cubicBezTo>
                  <a:pt x="3015" y="0"/>
                  <a:pt x="1961" y="441"/>
                  <a:pt x="1201" y="1201"/>
                </a:cubicBezTo>
                <a:cubicBezTo>
                  <a:pt x="442" y="1961"/>
                  <a:pt x="0" y="3015"/>
                  <a:pt x="0" y="4093"/>
                </a:cubicBezTo>
                <a:cubicBezTo>
                  <a:pt x="0" y="5171"/>
                  <a:pt x="442" y="6225"/>
                  <a:pt x="1201" y="6985"/>
                </a:cubicBezTo>
                <a:cubicBezTo>
                  <a:pt x="1961" y="7745"/>
                  <a:pt x="3015" y="8186"/>
                  <a:pt x="4093" y="8186"/>
                </a:cubicBezTo>
                <a:cubicBezTo>
                  <a:pt x="5172" y="8186"/>
                  <a:pt x="6226" y="7745"/>
                  <a:pt x="6961" y="6985"/>
                </a:cubicBezTo>
                <a:cubicBezTo>
                  <a:pt x="7745" y="6225"/>
                  <a:pt x="8162" y="5171"/>
                  <a:pt x="8162" y="4093"/>
                </a:cubicBezTo>
                <a:cubicBezTo>
                  <a:pt x="8162" y="3015"/>
                  <a:pt x="7745" y="1961"/>
                  <a:pt x="6961" y="1201"/>
                </a:cubicBezTo>
                <a:cubicBezTo>
                  <a:pt x="6226" y="441"/>
                  <a:pt x="5172" y="0"/>
                  <a:pt x="4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txBox="1"/>
          <p:nvPr/>
        </p:nvSpPr>
        <p:spPr>
          <a:xfrm>
            <a:off x="3648700" y="2677900"/>
            <a:ext cx="1911600" cy="4323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400"/>
              </a:spcBef>
              <a:spcAft>
                <a:spcPts val="0"/>
              </a:spcAft>
              <a:buNone/>
            </a:pPr>
            <a:r>
              <a:rPr lang="es">
                <a:latin typeface="Tahoma"/>
                <a:ea typeface="Tahoma"/>
                <a:cs typeface="Tahoma"/>
                <a:sym typeface="Tahoma"/>
              </a:rPr>
              <a:t>6 εβδομάδες</a:t>
            </a:r>
            <a:endParaRPr>
              <a:solidFill>
                <a:srgbClr val="FFFFFF"/>
              </a:solidFill>
              <a:latin typeface="Tahoma"/>
              <a:ea typeface="Tahoma"/>
              <a:cs typeface="Tahoma"/>
              <a:sym typeface="Tahoma"/>
            </a:endParaRPr>
          </a:p>
          <a:p>
            <a:pPr marL="457200" lvl="0" indent="0" algn="ctr" rtl="0">
              <a:spcBef>
                <a:spcPts val="0"/>
              </a:spcBef>
              <a:spcAft>
                <a:spcPts val="0"/>
              </a:spcAft>
              <a:buNone/>
            </a:pPr>
            <a:endParaRPr>
              <a:latin typeface="Tahoma"/>
              <a:ea typeface="Tahoma"/>
              <a:cs typeface="Tahoma"/>
              <a:sym typeface="Tahoma"/>
            </a:endParaRPr>
          </a:p>
          <a:p>
            <a:pPr marL="0" lvl="0" indent="0" algn="ctr" rtl="0">
              <a:spcBef>
                <a:spcPts val="0"/>
              </a:spcBef>
              <a:spcAft>
                <a:spcPts val="0"/>
              </a:spcAft>
              <a:buNone/>
            </a:pPr>
            <a:endParaRPr>
              <a:latin typeface="Tahoma"/>
              <a:ea typeface="Tahoma"/>
              <a:cs typeface="Tahoma"/>
              <a:sym typeface="Tahoma"/>
            </a:endParaRPr>
          </a:p>
        </p:txBody>
      </p:sp>
      <p:sp>
        <p:nvSpPr>
          <p:cNvPr id="479" name="Google Shape;479;p38"/>
          <p:cNvSpPr txBox="1"/>
          <p:nvPr/>
        </p:nvSpPr>
        <p:spPr>
          <a:xfrm>
            <a:off x="2624000" y="3768000"/>
            <a:ext cx="3825000" cy="685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400"/>
              </a:spcBef>
              <a:spcAft>
                <a:spcPts val="0"/>
              </a:spcAft>
              <a:buNone/>
            </a:pPr>
            <a:r>
              <a:rPr lang="es">
                <a:latin typeface="Tahoma"/>
                <a:ea typeface="Tahoma"/>
                <a:cs typeface="Tahoma"/>
                <a:sym typeface="Tahoma"/>
              </a:rPr>
              <a:t>            Ποιοτική ανάλυση περιεχομένου</a:t>
            </a:r>
            <a:endParaRPr/>
          </a:p>
          <a:p>
            <a:pPr marL="0" lvl="0" indent="0" algn="l" rtl="0">
              <a:lnSpc>
                <a:spcPct val="85000"/>
              </a:lnSpc>
              <a:spcBef>
                <a:spcPts val="360"/>
              </a:spcBef>
              <a:spcAft>
                <a:spcPts val="0"/>
              </a:spcAft>
              <a:buNone/>
            </a:pPr>
            <a:r>
              <a:rPr lang="es">
                <a:latin typeface="Tahoma"/>
                <a:ea typeface="Tahoma"/>
                <a:cs typeface="Tahoma"/>
                <a:sym typeface="Tahoma"/>
              </a:rPr>
              <a:t>            Κατηγοριοποίηση απόψεων</a:t>
            </a:r>
            <a:endParaRPr>
              <a:latin typeface="Tahoma"/>
              <a:ea typeface="Tahoma"/>
              <a:cs typeface="Tahoma"/>
              <a:sym typeface="Tahoma"/>
            </a:endParaRPr>
          </a:p>
          <a:p>
            <a:pPr marL="0" lvl="0" indent="0" algn="l" rtl="0">
              <a:lnSpc>
                <a:spcPct val="85000"/>
              </a:lnSpc>
              <a:spcBef>
                <a:spcPts val="360"/>
              </a:spcBef>
              <a:spcAft>
                <a:spcPts val="0"/>
              </a:spcAft>
              <a:buNone/>
            </a:pPr>
            <a:r>
              <a:rPr lang="es">
                <a:latin typeface="Tahoma"/>
                <a:ea typeface="Tahoma"/>
                <a:cs typeface="Tahoma"/>
                <a:sym typeface="Tahoma"/>
              </a:rPr>
              <a:t>            Λογισμικό Atlas.ti.8.2.4</a:t>
            </a:r>
            <a:endParaRPr>
              <a:latin typeface="Tahoma"/>
              <a:ea typeface="Tahoma"/>
              <a:cs typeface="Tahoma"/>
              <a:sym typeface="Tahoma"/>
            </a:endParaRPr>
          </a:p>
          <a:p>
            <a:pPr marL="457200" lvl="0" indent="0" algn="l" rtl="0">
              <a:lnSpc>
                <a:spcPct val="85000"/>
              </a:lnSpc>
              <a:spcBef>
                <a:spcPts val="360"/>
              </a:spcBef>
              <a:spcAft>
                <a:spcPts val="0"/>
              </a:spcAft>
              <a:buNone/>
            </a:pPr>
            <a:endParaRPr>
              <a:latin typeface="Tahoma"/>
              <a:ea typeface="Tahoma"/>
              <a:cs typeface="Tahoma"/>
              <a:sym typeface="Tahoma"/>
            </a:endParaRPr>
          </a:p>
        </p:txBody>
      </p:sp>
      <p:sp>
        <p:nvSpPr>
          <p:cNvPr id="480" name="Google Shape;480;p38"/>
          <p:cNvSpPr txBox="1"/>
          <p:nvPr/>
        </p:nvSpPr>
        <p:spPr>
          <a:xfrm>
            <a:off x="3975700" y="2288200"/>
            <a:ext cx="12576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latin typeface="Merriweather"/>
                <a:ea typeface="Merriweather"/>
                <a:cs typeface="Merriweather"/>
                <a:sym typeface="Merriweather"/>
              </a:rPr>
              <a:t>Διάρκεια</a:t>
            </a:r>
            <a:endParaRPr sz="1800" b="1">
              <a:solidFill>
                <a:schemeClr val="dk2"/>
              </a:solidFill>
              <a:latin typeface="Merriweather"/>
              <a:ea typeface="Merriweather"/>
              <a:cs typeface="Merriweather"/>
              <a:sym typeface="Merriweather"/>
            </a:endParaRPr>
          </a:p>
        </p:txBody>
      </p:sp>
      <p:sp>
        <p:nvSpPr>
          <p:cNvPr id="481" name="Google Shape;481;p38"/>
          <p:cNvSpPr txBox="1"/>
          <p:nvPr/>
        </p:nvSpPr>
        <p:spPr>
          <a:xfrm>
            <a:off x="2404125" y="3488875"/>
            <a:ext cx="47019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latin typeface="Merriweather"/>
                <a:ea typeface="Merriweather"/>
                <a:cs typeface="Merriweather"/>
                <a:sym typeface="Merriweather"/>
              </a:rPr>
              <a:t>Επεξεργασία δεδομένων-κωδικοποίηση</a:t>
            </a:r>
            <a:endParaRPr sz="1800" b="1">
              <a:solidFill>
                <a:schemeClr val="dk2"/>
              </a:solidFill>
              <a:latin typeface="Merriweather"/>
              <a:ea typeface="Merriweather"/>
              <a:cs typeface="Merriweather"/>
              <a:sym typeface="Merriweather"/>
            </a:endParaRPr>
          </a:p>
        </p:txBody>
      </p:sp>
      <p:sp>
        <p:nvSpPr>
          <p:cNvPr id="482" name="Google Shape;482;p38"/>
          <p:cNvSpPr/>
          <p:nvPr/>
        </p:nvSpPr>
        <p:spPr>
          <a:xfrm>
            <a:off x="0" y="0"/>
            <a:ext cx="2616600" cy="577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txBox="1">
            <a:spLocks noGrp="1"/>
          </p:cNvSpPr>
          <p:nvPr>
            <p:ph type="title" idx="6"/>
          </p:nvPr>
        </p:nvSpPr>
        <p:spPr>
          <a:xfrm>
            <a:off x="-228975" y="0"/>
            <a:ext cx="2894700" cy="49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600">
                <a:solidFill>
                  <a:srgbClr val="666666"/>
                </a:solidFill>
              </a:rPr>
              <a:t>Αποτελέσματα 1/3</a:t>
            </a:r>
            <a:endParaRPr sz="1600">
              <a:solidFill>
                <a:srgbClr val="666666"/>
              </a:solidFill>
            </a:endParaRPr>
          </a:p>
        </p:txBody>
      </p:sp>
      <p:sp>
        <p:nvSpPr>
          <p:cNvPr id="484" name="Google Shape;484;p38"/>
          <p:cNvSpPr/>
          <p:nvPr/>
        </p:nvSpPr>
        <p:spPr>
          <a:xfrm>
            <a:off x="1438875" y="928448"/>
            <a:ext cx="7040700" cy="36882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1583050" y="677575"/>
            <a:ext cx="6042900" cy="793200"/>
          </a:xfrm>
          <a:prstGeom prst="bracketPair">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5000"/>
              </a:lnSpc>
              <a:spcBef>
                <a:spcPts val="0"/>
              </a:spcBef>
              <a:spcAft>
                <a:spcPts val="0"/>
              </a:spcAft>
              <a:buClr>
                <a:srgbClr val="000000"/>
              </a:buClr>
              <a:buFont typeface="Arial"/>
              <a:buNone/>
            </a:pPr>
            <a:r>
              <a:rPr lang="es">
                <a:latin typeface="Tahoma"/>
                <a:ea typeface="Tahoma"/>
                <a:cs typeface="Tahoma"/>
                <a:sym typeface="Tahoma"/>
              </a:rPr>
              <a:t>          </a:t>
            </a:r>
            <a:r>
              <a:rPr lang="es" u="sng">
                <a:latin typeface="Tahoma"/>
                <a:ea typeface="Tahoma"/>
                <a:cs typeface="Tahoma"/>
                <a:sym typeface="Tahoma"/>
              </a:rPr>
              <a:t>1</a:t>
            </a:r>
            <a:r>
              <a:rPr lang="es" u="sng" baseline="30000">
                <a:latin typeface="Georgia"/>
                <a:ea typeface="Georgia"/>
                <a:cs typeface="Georgia"/>
                <a:sym typeface="Georgia"/>
              </a:rPr>
              <a:t>ο</a:t>
            </a:r>
            <a:r>
              <a:rPr lang="es" u="sng">
                <a:latin typeface="Georgia"/>
                <a:ea typeface="Georgia"/>
                <a:cs typeface="Georgia"/>
                <a:sym typeface="Georgia"/>
              </a:rPr>
              <a:t> Ερευνητικό ερώτημα :</a:t>
            </a:r>
            <a:r>
              <a:rPr lang="es">
                <a:latin typeface="Georgia"/>
                <a:ea typeface="Georgia"/>
                <a:cs typeface="Georgia"/>
                <a:sym typeface="Georgia"/>
              </a:rPr>
              <a:t> Ποιες είναι οι αρχικές απόψεις των γονέων για την εξ αποστάσεως επιμόρφωση; Κατά πόσο η συμμετοχή τους στην επιμόρφωση επηρέασε τις αρχικές τους απόψεις;</a:t>
            </a:r>
            <a:endParaRPr>
              <a:latin typeface="Georgia"/>
              <a:ea typeface="Georgia"/>
              <a:cs typeface="Georgia"/>
              <a:sym typeface="Georgia"/>
            </a:endParaRPr>
          </a:p>
        </p:txBody>
      </p:sp>
      <p:sp>
        <p:nvSpPr>
          <p:cNvPr id="486" name="Google Shape;486;p38"/>
          <p:cNvSpPr/>
          <p:nvPr/>
        </p:nvSpPr>
        <p:spPr>
          <a:xfrm>
            <a:off x="750975" y="1891338"/>
            <a:ext cx="4162800" cy="1496100"/>
          </a:xfrm>
          <a:prstGeom prst="wedgeRectCallout">
            <a:avLst>
              <a:gd name="adj1" fmla="val -36481"/>
              <a:gd name="adj2" fmla="val 71746"/>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7" name="Google Shape;487;p38"/>
          <p:cNvPicPr preferRelativeResize="0"/>
          <p:nvPr/>
        </p:nvPicPr>
        <p:blipFill>
          <a:blip r:embed="rId3">
            <a:alphaModFix/>
          </a:blip>
          <a:stretch>
            <a:fillRect/>
          </a:stretch>
        </p:blipFill>
        <p:spPr>
          <a:xfrm>
            <a:off x="27550" y="3488900"/>
            <a:ext cx="1555500" cy="1555500"/>
          </a:xfrm>
          <a:prstGeom prst="rect">
            <a:avLst/>
          </a:prstGeom>
          <a:noFill/>
          <a:ln>
            <a:noFill/>
          </a:ln>
        </p:spPr>
      </p:pic>
      <p:sp>
        <p:nvSpPr>
          <p:cNvPr id="488" name="Google Shape;488;p38"/>
          <p:cNvSpPr txBox="1"/>
          <p:nvPr/>
        </p:nvSpPr>
        <p:spPr>
          <a:xfrm>
            <a:off x="5601450" y="2720500"/>
            <a:ext cx="3042000" cy="1292100"/>
          </a:xfrm>
          <a:prstGeom prst="rect">
            <a:avLst/>
          </a:prstGeom>
          <a:noFill/>
          <a:ln>
            <a:noFill/>
          </a:ln>
        </p:spPr>
        <p:txBody>
          <a:bodyPr spcFirstLastPara="1" wrap="square" lIns="91425" tIns="91425" rIns="91425" bIns="91425" anchor="t" anchorCtr="0">
            <a:noAutofit/>
          </a:bodyPr>
          <a:lstStyle/>
          <a:p>
            <a:pPr marL="0" lvl="0" indent="-101600" algn="l" rtl="0">
              <a:spcBef>
                <a:spcPts val="0"/>
              </a:spcBef>
              <a:spcAft>
                <a:spcPts val="0"/>
              </a:spcAft>
              <a:buSzPts val="1600"/>
              <a:buFont typeface="Georgia"/>
              <a:buChar char="➔"/>
            </a:pPr>
            <a:r>
              <a:rPr lang="es" sz="1600">
                <a:latin typeface="Georgia"/>
                <a:ea typeface="Georgia"/>
                <a:cs typeface="Georgia"/>
                <a:sym typeface="Georgia"/>
              </a:rPr>
              <a:t>Σωστός σχεδιασμός</a:t>
            </a:r>
            <a:endParaRPr sz="1600">
              <a:latin typeface="Georgia"/>
              <a:ea typeface="Georgia"/>
              <a:cs typeface="Georgia"/>
              <a:sym typeface="Georgia"/>
            </a:endParaRPr>
          </a:p>
          <a:p>
            <a:pPr marL="0" lvl="0" indent="-101600" algn="l" rtl="0">
              <a:spcBef>
                <a:spcPts val="0"/>
              </a:spcBef>
              <a:spcAft>
                <a:spcPts val="0"/>
              </a:spcAft>
              <a:buSzPts val="1600"/>
              <a:buFont typeface="Georgia"/>
              <a:buChar char="➔"/>
            </a:pPr>
            <a:r>
              <a:rPr lang="es" sz="1600">
                <a:latin typeface="Georgia"/>
                <a:ea typeface="Georgia"/>
                <a:cs typeface="Georgia"/>
                <a:sym typeface="Georgia"/>
              </a:rPr>
              <a:t>Ευθύνη του επιμορφούμενου</a:t>
            </a:r>
            <a:endParaRPr sz="1600">
              <a:latin typeface="Georgia"/>
              <a:ea typeface="Georgia"/>
              <a:cs typeface="Georgia"/>
              <a:sym typeface="Georgia"/>
            </a:endParaRPr>
          </a:p>
          <a:p>
            <a:pPr marL="0" lvl="0" indent="-101600" algn="l" rtl="0">
              <a:spcBef>
                <a:spcPts val="0"/>
              </a:spcBef>
              <a:spcAft>
                <a:spcPts val="0"/>
              </a:spcAft>
              <a:buSzPts val="1600"/>
              <a:buFont typeface="Georgia"/>
              <a:buChar char="➔"/>
            </a:pPr>
            <a:r>
              <a:rPr lang="es" sz="1600">
                <a:latin typeface="Georgia"/>
                <a:ea typeface="Georgia"/>
                <a:cs typeface="Georgia"/>
                <a:sym typeface="Georgia"/>
              </a:rPr>
              <a:t>Χώρο και χρόνο</a:t>
            </a:r>
            <a:endParaRPr sz="1600">
              <a:latin typeface="Georgia"/>
              <a:ea typeface="Georgia"/>
              <a:cs typeface="Georgia"/>
              <a:sym typeface="Georgia"/>
            </a:endParaRPr>
          </a:p>
          <a:p>
            <a:pPr marL="0" lvl="0" indent="-101600" algn="l" rtl="0">
              <a:spcBef>
                <a:spcPts val="0"/>
              </a:spcBef>
              <a:spcAft>
                <a:spcPts val="0"/>
              </a:spcAft>
              <a:buSzPts val="1600"/>
              <a:buFont typeface="Georgia"/>
              <a:buChar char="➔"/>
            </a:pPr>
            <a:r>
              <a:rPr lang="es" sz="1600">
                <a:latin typeface="Georgia"/>
                <a:ea typeface="Georgia"/>
                <a:cs typeface="Georgia"/>
                <a:sym typeface="Georgia"/>
              </a:rPr>
              <a:t>Αξιοποίηση web εφαρμογών</a:t>
            </a:r>
            <a:endParaRPr sz="1600">
              <a:latin typeface="Georgia"/>
              <a:ea typeface="Georgia"/>
              <a:cs typeface="Georgia"/>
              <a:sym typeface="Georgia"/>
            </a:endParaRPr>
          </a:p>
          <a:p>
            <a:pPr marL="45720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489" name="Google Shape;489;p38"/>
          <p:cNvSpPr/>
          <p:nvPr/>
        </p:nvSpPr>
        <p:spPr>
          <a:xfrm>
            <a:off x="5508150" y="2011450"/>
            <a:ext cx="5449500" cy="2442000"/>
          </a:xfrm>
          <a:prstGeom prst="roundRect">
            <a:avLst>
              <a:gd name="adj" fmla="val 50000"/>
            </a:avLst>
          </a:prstGeom>
          <a:noFill/>
          <a:ln w="19050"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txBox="1"/>
          <p:nvPr/>
        </p:nvSpPr>
        <p:spPr>
          <a:xfrm>
            <a:off x="857500" y="1916688"/>
            <a:ext cx="30420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Source Sans Pro Light"/>
                <a:ea typeface="Source Sans Pro Light"/>
                <a:cs typeface="Source Sans Pro Light"/>
                <a:sym typeface="Source Sans Pro Light"/>
              </a:rPr>
              <a:t>Ε1:</a:t>
            </a:r>
            <a:r>
              <a:rPr lang="es" i="1">
                <a:latin typeface="Source Sans Pro Light"/>
                <a:ea typeface="Source Sans Pro Light"/>
                <a:cs typeface="Source Sans Pro Light"/>
                <a:sym typeface="Source Sans Pro Light"/>
              </a:rPr>
              <a:t> “Να είναι σύντομο και περιεκτικό”</a:t>
            </a:r>
            <a:endParaRPr i="1">
              <a:latin typeface="Source Sans Pro Light"/>
              <a:ea typeface="Source Sans Pro Light"/>
              <a:cs typeface="Source Sans Pro Light"/>
              <a:sym typeface="Source Sans Pro Light"/>
            </a:endParaRPr>
          </a:p>
        </p:txBody>
      </p:sp>
      <p:sp>
        <p:nvSpPr>
          <p:cNvPr id="491" name="Google Shape;491;p38"/>
          <p:cNvSpPr txBox="1"/>
          <p:nvPr/>
        </p:nvSpPr>
        <p:spPr>
          <a:xfrm>
            <a:off x="849750" y="2322175"/>
            <a:ext cx="46584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Source Sans Pro Light"/>
                <a:ea typeface="Source Sans Pro Light"/>
                <a:cs typeface="Source Sans Pro Light"/>
                <a:sym typeface="Source Sans Pro Light"/>
              </a:rPr>
              <a:t>Ε2:</a:t>
            </a:r>
            <a:r>
              <a:rPr lang="es" i="1">
                <a:latin typeface="Source Sans Pro Light"/>
                <a:ea typeface="Source Sans Pro Light"/>
                <a:cs typeface="Source Sans Pro Light"/>
                <a:sym typeface="Source Sans Pro Light"/>
              </a:rPr>
              <a:t> “Αρκεί να είσαι συγκεντρωμένος στο μάθημα”</a:t>
            </a:r>
            <a:endParaRPr i="1">
              <a:latin typeface="Source Sans Pro Light"/>
              <a:ea typeface="Source Sans Pro Light"/>
              <a:cs typeface="Source Sans Pro Light"/>
              <a:sym typeface="Source Sans Pro Light"/>
            </a:endParaRPr>
          </a:p>
        </p:txBody>
      </p:sp>
      <p:sp>
        <p:nvSpPr>
          <p:cNvPr id="492" name="Google Shape;492;p38"/>
          <p:cNvSpPr txBox="1"/>
          <p:nvPr/>
        </p:nvSpPr>
        <p:spPr>
          <a:xfrm>
            <a:off x="857500" y="2614888"/>
            <a:ext cx="30420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Source Sans Pro Light"/>
                <a:ea typeface="Source Sans Pro Light"/>
                <a:cs typeface="Source Sans Pro Light"/>
                <a:sym typeface="Source Sans Pro Light"/>
              </a:rPr>
              <a:t>Ε3:</a:t>
            </a:r>
            <a:r>
              <a:rPr lang="es" i="1">
                <a:latin typeface="Source Sans Pro Light"/>
                <a:ea typeface="Source Sans Pro Light"/>
                <a:cs typeface="Source Sans Pro Light"/>
                <a:sym typeface="Source Sans Pro Light"/>
              </a:rPr>
              <a:t> “Γνώση  που χρειάζεσαι σε χρόνο που σε εξυπηρετεί”</a:t>
            </a:r>
            <a:endParaRPr i="1">
              <a:latin typeface="Source Sans Pro Light"/>
              <a:ea typeface="Source Sans Pro Light"/>
              <a:cs typeface="Source Sans Pro Light"/>
              <a:sym typeface="Source Sans Pro Light"/>
            </a:endParaRPr>
          </a:p>
        </p:txBody>
      </p:sp>
      <p:sp>
        <p:nvSpPr>
          <p:cNvPr id="493" name="Google Shape;493;p38"/>
          <p:cNvSpPr txBox="1"/>
          <p:nvPr/>
        </p:nvSpPr>
        <p:spPr>
          <a:xfrm>
            <a:off x="857500" y="3051900"/>
            <a:ext cx="33948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Source Sans Pro Light"/>
                <a:ea typeface="Source Sans Pro Light"/>
                <a:cs typeface="Source Sans Pro Light"/>
                <a:sym typeface="Source Sans Pro Light"/>
              </a:rPr>
              <a:t>Ε4:</a:t>
            </a:r>
            <a:r>
              <a:rPr lang="es" i="1">
                <a:latin typeface="Source Sans Pro Light"/>
                <a:ea typeface="Source Sans Pro Light"/>
                <a:cs typeface="Source Sans Pro Light"/>
                <a:sym typeface="Source Sans Pro Light"/>
              </a:rPr>
              <a:t> </a:t>
            </a:r>
            <a:r>
              <a:rPr lang="es" i="1">
                <a:latin typeface="Courier"/>
                <a:ea typeface="Courier"/>
                <a:cs typeface="Courier"/>
                <a:sym typeface="Courier"/>
              </a:rPr>
              <a:t>“Χάρη στις νέες τεχνολογίες”</a:t>
            </a:r>
            <a:endParaRPr i="1">
              <a:latin typeface="Courier"/>
              <a:ea typeface="Courier"/>
              <a:cs typeface="Courier"/>
              <a:sym typeface="Courier"/>
            </a:endParaRPr>
          </a:p>
        </p:txBody>
      </p:sp>
      <p:sp>
        <p:nvSpPr>
          <p:cNvPr id="494" name="Google Shape;494;p38"/>
          <p:cNvSpPr txBox="1"/>
          <p:nvPr/>
        </p:nvSpPr>
        <p:spPr>
          <a:xfrm>
            <a:off x="1583000" y="1474600"/>
            <a:ext cx="6042900" cy="3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solidFill>
                  <a:schemeClr val="accent2"/>
                </a:solidFill>
                <a:highlight>
                  <a:schemeClr val="lt1"/>
                </a:highlight>
                <a:latin typeface="Merriweather"/>
                <a:ea typeface="Merriweather"/>
                <a:cs typeface="Merriweather"/>
                <a:sym typeface="Merriweather"/>
              </a:rPr>
              <a:t>Αρχικές θετικές  απόψεις  </a:t>
            </a:r>
            <a:endParaRPr sz="1800">
              <a:latin typeface="Merriweather"/>
              <a:ea typeface="Merriweather"/>
              <a:cs typeface="Merriweather"/>
              <a:sym typeface="Merriweather"/>
            </a:endParaRPr>
          </a:p>
        </p:txBody>
      </p:sp>
      <p:sp>
        <p:nvSpPr>
          <p:cNvPr id="495" name="Google Shape;495;p38"/>
          <p:cNvSpPr txBox="1"/>
          <p:nvPr/>
        </p:nvSpPr>
        <p:spPr>
          <a:xfrm>
            <a:off x="2239925" y="3944225"/>
            <a:ext cx="4342800" cy="6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solidFill>
                  <a:schemeClr val="accent2"/>
                </a:solidFill>
                <a:highlight>
                  <a:schemeClr val="lt1"/>
                </a:highlight>
                <a:latin typeface="Merriweather"/>
                <a:ea typeface="Merriweather"/>
                <a:cs typeface="Merriweather"/>
                <a:sym typeface="Merriweather"/>
              </a:rPr>
              <a:t>Ενισχύθηκαν ακόμα περισσότερο στις τελικές απόψεις</a:t>
            </a:r>
            <a:endParaRPr/>
          </a:p>
        </p:txBody>
      </p:sp>
      <p:sp>
        <p:nvSpPr>
          <p:cNvPr id="496" name="Google Shape;496;p38"/>
          <p:cNvSpPr txBox="1"/>
          <p:nvPr/>
        </p:nvSpPr>
        <p:spPr>
          <a:xfrm>
            <a:off x="1356975" y="4617325"/>
            <a:ext cx="7204500" cy="43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600">
                <a:latin typeface="Merriweather"/>
                <a:ea typeface="Merriweather"/>
                <a:cs typeface="Merriweather"/>
                <a:sym typeface="Merriweather"/>
              </a:rPr>
              <a:t>Μονάχα ένας ερωτώμενος δείχνει την προτίμησή του στην δια ζώσης επιμόρφωση</a:t>
            </a:r>
            <a:endParaRPr sz="1600">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500"/>
        <p:cNvGrpSpPr/>
        <p:nvPr/>
      </p:nvGrpSpPr>
      <p:grpSpPr>
        <a:xfrm>
          <a:off x="0" y="0"/>
          <a:ext cx="0" cy="0"/>
          <a:chOff x="0" y="0"/>
          <a:chExt cx="0" cy="0"/>
        </a:xfrm>
      </p:grpSpPr>
      <p:sp>
        <p:nvSpPr>
          <p:cNvPr id="501" name="Google Shape;501;p39"/>
          <p:cNvSpPr/>
          <p:nvPr/>
        </p:nvSpPr>
        <p:spPr>
          <a:xfrm>
            <a:off x="4156509" y="3963889"/>
            <a:ext cx="15447" cy="15492"/>
          </a:xfrm>
          <a:custGeom>
            <a:avLst/>
            <a:gdLst/>
            <a:ahLst/>
            <a:cxnLst/>
            <a:rect l="l" t="t" r="r" b="b"/>
            <a:pathLst>
              <a:path w="8162" h="8186" extrusionOk="0">
                <a:moveTo>
                  <a:pt x="4093" y="0"/>
                </a:moveTo>
                <a:cubicBezTo>
                  <a:pt x="3015" y="0"/>
                  <a:pt x="1961" y="441"/>
                  <a:pt x="1201" y="1201"/>
                </a:cubicBezTo>
                <a:cubicBezTo>
                  <a:pt x="442" y="1961"/>
                  <a:pt x="0" y="3015"/>
                  <a:pt x="0" y="4093"/>
                </a:cubicBezTo>
                <a:cubicBezTo>
                  <a:pt x="0" y="5171"/>
                  <a:pt x="442" y="6225"/>
                  <a:pt x="1201" y="6985"/>
                </a:cubicBezTo>
                <a:cubicBezTo>
                  <a:pt x="1961" y="7745"/>
                  <a:pt x="3015" y="8186"/>
                  <a:pt x="4093" y="8186"/>
                </a:cubicBezTo>
                <a:cubicBezTo>
                  <a:pt x="5172" y="8186"/>
                  <a:pt x="6226" y="7745"/>
                  <a:pt x="6961" y="6985"/>
                </a:cubicBezTo>
                <a:cubicBezTo>
                  <a:pt x="7745" y="6225"/>
                  <a:pt x="8162" y="5171"/>
                  <a:pt x="8162" y="4093"/>
                </a:cubicBezTo>
                <a:cubicBezTo>
                  <a:pt x="8162" y="3015"/>
                  <a:pt x="7745" y="1961"/>
                  <a:pt x="6961" y="1201"/>
                </a:cubicBezTo>
                <a:cubicBezTo>
                  <a:pt x="6226" y="441"/>
                  <a:pt x="5172" y="0"/>
                  <a:pt x="4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txBox="1"/>
          <p:nvPr/>
        </p:nvSpPr>
        <p:spPr>
          <a:xfrm>
            <a:off x="3648700" y="2677900"/>
            <a:ext cx="1911600" cy="4323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400"/>
              </a:spcBef>
              <a:spcAft>
                <a:spcPts val="0"/>
              </a:spcAft>
              <a:buNone/>
            </a:pPr>
            <a:r>
              <a:rPr lang="es">
                <a:latin typeface="Tahoma"/>
                <a:ea typeface="Tahoma"/>
                <a:cs typeface="Tahoma"/>
                <a:sym typeface="Tahoma"/>
              </a:rPr>
              <a:t>6 εβδομάδες</a:t>
            </a:r>
            <a:endParaRPr>
              <a:solidFill>
                <a:srgbClr val="FFFFFF"/>
              </a:solidFill>
              <a:latin typeface="Tahoma"/>
              <a:ea typeface="Tahoma"/>
              <a:cs typeface="Tahoma"/>
              <a:sym typeface="Tahoma"/>
            </a:endParaRPr>
          </a:p>
          <a:p>
            <a:pPr marL="457200" lvl="0" indent="0" algn="ctr" rtl="0">
              <a:spcBef>
                <a:spcPts val="0"/>
              </a:spcBef>
              <a:spcAft>
                <a:spcPts val="0"/>
              </a:spcAft>
              <a:buNone/>
            </a:pPr>
            <a:endParaRPr>
              <a:latin typeface="Tahoma"/>
              <a:ea typeface="Tahoma"/>
              <a:cs typeface="Tahoma"/>
              <a:sym typeface="Tahoma"/>
            </a:endParaRPr>
          </a:p>
          <a:p>
            <a:pPr marL="0" lvl="0" indent="0" algn="ctr" rtl="0">
              <a:spcBef>
                <a:spcPts val="0"/>
              </a:spcBef>
              <a:spcAft>
                <a:spcPts val="0"/>
              </a:spcAft>
              <a:buNone/>
            </a:pPr>
            <a:endParaRPr>
              <a:latin typeface="Tahoma"/>
              <a:ea typeface="Tahoma"/>
              <a:cs typeface="Tahoma"/>
              <a:sym typeface="Tahoma"/>
            </a:endParaRPr>
          </a:p>
        </p:txBody>
      </p:sp>
      <p:sp>
        <p:nvSpPr>
          <p:cNvPr id="503" name="Google Shape;503;p39"/>
          <p:cNvSpPr txBox="1"/>
          <p:nvPr/>
        </p:nvSpPr>
        <p:spPr>
          <a:xfrm>
            <a:off x="2624000" y="3768000"/>
            <a:ext cx="3825000" cy="685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400"/>
              </a:spcBef>
              <a:spcAft>
                <a:spcPts val="0"/>
              </a:spcAft>
              <a:buNone/>
            </a:pPr>
            <a:r>
              <a:rPr lang="es">
                <a:latin typeface="Tahoma"/>
                <a:ea typeface="Tahoma"/>
                <a:cs typeface="Tahoma"/>
                <a:sym typeface="Tahoma"/>
              </a:rPr>
              <a:t>            Ποιοτική ανάλυση περιεχομένου</a:t>
            </a:r>
            <a:endParaRPr/>
          </a:p>
          <a:p>
            <a:pPr marL="0" lvl="0" indent="0" algn="l" rtl="0">
              <a:lnSpc>
                <a:spcPct val="85000"/>
              </a:lnSpc>
              <a:spcBef>
                <a:spcPts val="360"/>
              </a:spcBef>
              <a:spcAft>
                <a:spcPts val="0"/>
              </a:spcAft>
              <a:buNone/>
            </a:pPr>
            <a:r>
              <a:rPr lang="es">
                <a:latin typeface="Tahoma"/>
                <a:ea typeface="Tahoma"/>
                <a:cs typeface="Tahoma"/>
                <a:sym typeface="Tahoma"/>
              </a:rPr>
              <a:t>            Κατηγοριοποίηση απόψεων</a:t>
            </a:r>
            <a:endParaRPr>
              <a:latin typeface="Tahoma"/>
              <a:ea typeface="Tahoma"/>
              <a:cs typeface="Tahoma"/>
              <a:sym typeface="Tahoma"/>
            </a:endParaRPr>
          </a:p>
          <a:p>
            <a:pPr marL="0" lvl="0" indent="0" algn="l" rtl="0">
              <a:lnSpc>
                <a:spcPct val="85000"/>
              </a:lnSpc>
              <a:spcBef>
                <a:spcPts val="360"/>
              </a:spcBef>
              <a:spcAft>
                <a:spcPts val="0"/>
              </a:spcAft>
              <a:buNone/>
            </a:pPr>
            <a:r>
              <a:rPr lang="es">
                <a:latin typeface="Tahoma"/>
                <a:ea typeface="Tahoma"/>
                <a:cs typeface="Tahoma"/>
                <a:sym typeface="Tahoma"/>
              </a:rPr>
              <a:t>            Λογισμικό Atlas.ti.8.2.4</a:t>
            </a:r>
            <a:endParaRPr>
              <a:latin typeface="Tahoma"/>
              <a:ea typeface="Tahoma"/>
              <a:cs typeface="Tahoma"/>
              <a:sym typeface="Tahoma"/>
            </a:endParaRPr>
          </a:p>
          <a:p>
            <a:pPr marL="457200" lvl="0" indent="0" algn="l" rtl="0">
              <a:lnSpc>
                <a:spcPct val="85000"/>
              </a:lnSpc>
              <a:spcBef>
                <a:spcPts val="360"/>
              </a:spcBef>
              <a:spcAft>
                <a:spcPts val="0"/>
              </a:spcAft>
              <a:buNone/>
            </a:pPr>
            <a:endParaRPr>
              <a:latin typeface="Tahoma"/>
              <a:ea typeface="Tahoma"/>
              <a:cs typeface="Tahoma"/>
              <a:sym typeface="Tahoma"/>
            </a:endParaRPr>
          </a:p>
        </p:txBody>
      </p:sp>
      <p:sp>
        <p:nvSpPr>
          <p:cNvPr id="504" name="Google Shape;504;p39"/>
          <p:cNvSpPr txBox="1"/>
          <p:nvPr/>
        </p:nvSpPr>
        <p:spPr>
          <a:xfrm>
            <a:off x="3975700" y="2288200"/>
            <a:ext cx="12576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latin typeface="Merriweather"/>
                <a:ea typeface="Merriweather"/>
                <a:cs typeface="Merriweather"/>
                <a:sym typeface="Merriweather"/>
              </a:rPr>
              <a:t>Διάρκεια</a:t>
            </a:r>
            <a:endParaRPr sz="1800" b="1">
              <a:solidFill>
                <a:schemeClr val="dk2"/>
              </a:solidFill>
              <a:latin typeface="Merriweather"/>
              <a:ea typeface="Merriweather"/>
              <a:cs typeface="Merriweather"/>
              <a:sym typeface="Merriweather"/>
            </a:endParaRPr>
          </a:p>
        </p:txBody>
      </p:sp>
      <p:sp>
        <p:nvSpPr>
          <p:cNvPr id="505" name="Google Shape;505;p39"/>
          <p:cNvSpPr txBox="1"/>
          <p:nvPr/>
        </p:nvSpPr>
        <p:spPr>
          <a:xfrm>
            <a:off x="2404125" y="3488875"/>
            <a:ext cx="47019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latin typeface="Merriweather"/>
                <a:ea typeface="Merriweather"/>
                <a:cs typeface="Merriweather"/>
                <a:sym typeface="Merriweather"/>
              </a:rPr>
              <a:t>Επεξεργασία δεδομένων-κωδικοποίηση</a:t>
            </a:r>
            <a:endParaRPr sz="1800" b="1">
              <a:solidFill>
                <a:schemeClr val="dk2"/>
              </a:solidFill>
              <a:latin typeface="Merriweather"/>
              <a:ea typeface="Merriweather"/>
              <a:cs typeface="Merriweather"/>
              <a:sym typeface="Merriweather"/>
            </a:endParaRPr>
          </a:p>
        </p:txBody>
      </p:sp>
      <p:sp>
        <p:nvSpPr>
          <p:cNvPr id="506" name="Google Shape;506;p39"/>
          <p:cNvSpPr/>
          <p:nvPr/>
        </p:nvSpPr>
        <p:spPr>
          <a:xfrm>
            <a:off x="0" y="0"/>
            <a:ext cx="2616600" cy="577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9"/>
          <p:cNvSpPr txBox="1">
            <a:spLocks noGrp="1"/>
          </p:cNvSpPr>
          <p:nvPr>
            <p:ph type="title" idx="6"/>
          </p:nvPr>
        </p:nvSpPr>
        <p:spPr>
          <a:xfrm>
            <a:off x="-228975" y="0"/>
            <a:ext cx="2894700" cy="49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600">
                <a:solidFill>
                  <a:srgbClr val="666666"/>
                </a:solidFill>
              </a:rPr>
              <a:t>Αποτελέσματα 2/3</a:t>
            </a:r>
            <a:endParaRPr sz="1600">
              <a:solidFill>
                <a:srgbClr val="666666"/>
              </a:solidFill>
            </a:endParaRPr>
          </a:p>
        </p:txBody>
      </p:sp>
      <p:sp>
        <p:nvSpPr>
          <p:cNvPr id="508" name="Google Shape;508;p39"/>
          <p:cNvSpPr/>
          <p:nvPr/>
        </p:nvSpPr>
        <p:spPr>
          <a:xfrm>
            <a:off x="1487775" y="1004223"/>
            <a:ext cx="7040700" cy="36882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9"/>
          <p:cNvSpPr/>
          <p:nvPr/>
        </p:nvSpPr>
        <p:spPr>
          <a:xfrm>
            <a:off x="1583050" y="493800"/>
            <a:ext cx="6042900" cy="1273800"/>
          </a:xfrm>
          <a:prstGeom prst="bracketPair">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5000"/>
              </a:lnSpc>
              <a:spcBef>
                <a:spcPts val="0"/>
              </a:spcBef>
              <a:spcAft>
                <a:spcPts val="0"/>
              </a:spcAft>
              <a:buNone/>
            </a:pPr>
            <a:r>
              <a:rPr lang="es">
                <a:latin typeface="Tahoma"/>
                <a:ea typeface="Tahoma"/>
                <a:cs typeface="Tahoma"/>
                <a:sym typeface="Tahoma"/>
              </a:rPr>
              <a:t>          </a:t>
            </a:r>
            <a:r>
              <a:rPr lang="es">
                <a:latin typeface="Georgia"/>
                <a:ea typeface="Georgia"/>
                <a:cs typeface="Georgia"/>
                <a:sym typeface="Georgia"/>
              </a:rPr>
              <a:t>2</a:t>
            </a:r>
            <a:r>
              <a:rPr lang="es" baseline="30000">
                <a:latin typeface="Georgia"/>
                <a:ea typeface="Georgia"/>
                <a:cs typeface="Georgia"/>
                <a:sym typeface="Georgia"/>
              </a:rPr>
              <a:t>ο</a:t>
            </a:r>
            <a:r>
              <a:rPr lang="es">
                <a:latin typeface="Georgia"/>
                <a:ea typeface="Georgia"/>
                <a:cs typeface="Georgia"/>
                <a:sym typeface="Georgia"/>
              </a:rPr>
              <a:t> Ερευνητικό ερώτημα : Ποιες είναι οι αρχικές απόψεις των γονέων για την συναισθηματική νοημοσύνη; Κατά πόσο η συμμετοχή τους στην επιμόρφωση επηρέασε τις αρχικές τους απόψεις;</a:t>
            </a:r>
            <a:endParaRPr>
              <a:latin typeface="Georgia"/>
              <a:ea typeface="Georgia"/>
              <a:cs typeface="Georgia"/>
              <a:sym typeface="Georgia"/>
            </a:endParaRPr>
          </a:p>
          <a:p>
            <a:pPr marL="0" lvl="0" indent="0" algn="ctr" rtl="0">
              <a:spcBef>
                <a:spcPts val="0"/>
              </a:spcBef>
              <a:spcAft>
                <a:spcPts val="0"/>
              </a:spcAft>
              <a:buNone/>
            </a:pPr>
            <a:endParaRPr sz="1800">
              <a:solidFill>
                <a:schemeClr val="accent2"/>
              </a:solidFill>
              <a:highlight>
                <a:schemeClr val="lt1"/>
              </a:highlight>
              <a:latin typeface="Merriweather"/>
              <a:ea typeface="Merriweather"/>
              <a:cs typeface="Merriweather"/>
              <a:sym typeface="Merriweather"/>
            </a:endParaRPr>
          </a:p>
          <a:p>
            <a:pPr marL="0" lvl="0" indent="0" algn="ctr" rtl="0">
              <a:spcBef>
                <a:spcPts val="0"/>
              </a:spcBef>
              <a:spcAft>
                <a:spcPts val="0"/>
              </a:spcAft>
              <a:buNone/>
            </a:pPr>
            <a:r>
              <a:rPr lang="es" sz="1800">
                <a:solidFill>
                  <a:schemeClr val="accent2"/>
                </a:solidFill>
                <a:highlight>
                  <a:schemeClr val="lt1"/>
                </a:highlight>
                <a:latin typeface="Merriweather"/>
                <a:ea typeface="Merriweather"/>
                <a:cs typeface="Merriweather"/>
                <a:sym typeface="Merriweather"/>
              </a:rPr>
              <a:t>Αρχικές θετικές  απόψεις </a:t>
            </a:r>
            <a:endParaRPr>
              <a:latin typeface="Georgia"/>
              <a:ea typeface="Georgia"/>
              <a:cs typeface="Georgia"/>
              <a:sym typeface="Georgia"/>
            </a:endParaRPr>
          </a:p>
        </p:txBody>
      </p:sp>
      <p:sp>
        <p:nvSpPr>
          <p:cNvPr id="510" name="Google Shape;510;p39"/>
          <p:cNvSpPr/>
          <p:nvPr/>
        </p:nvSpPr>
        <p:spPr>
          <a:xfrm>
            <a:off x="5416950" y="1714500"/>
            <a:ext cx="3641400" cy="2025000"/>
          </a:xfrm>
          <a:prstGeom prst="wedgeRect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1" name="Google Shape;511;p39"/>
          <p:cNvPicPr preferRelativeResize="0"/>
          <p:nvPr/>
        </p:nvPicPr>
        <p:blipFill>
          <a:blip r:embed="rId3">
            <a:alphaModFix/>
          </a:blip>
          <a:stretch>
            <a:fillRect/>
          </a:stretch>
        </p:blipFill>
        <p:spPr>
          <a:xfrm>
            <a:off x="7625950" y="3448975"/>
            <a:ext cx="1694525" cy="1694525"/>
          </a:xfrm>
          <a:prstGeom prst="rect">
            <a:avLst/>
          </a:prstGeom>
          <a:noFill/>
          <a:ln>
            <a:noFill/>
          </a:ln>
        </p:spPr>
      </p:pic>
      <p:sp>
        <p:nvSpPr>
          <p:cNvPr id="512" name="Google Shape;512;p39"/>
          <p:cNvSpPr txBox="1"/>
          <p:nvPr/>
        </p:nvSpPr>
        <p:spPr>
          <a:xfrm>
            <a:off x="377625" y="1654550"/>
            <a:ext cx="4062600" cy="31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457200" lvl="0" indent="-342900" algn="l" rtl="0">
              <a:lnSpc>
                <a:spcPct val="115000"/>
              </a:lnSpc>
              <a:spcBef>
                <a:spcPts val="400"/>
              </a:spcBef>
              <a:spcAft>
                <a:spcPts val="0"/>
              </a:spcAft>
              <a:buSzPts val="1800"/>
              <a:buFont typeface="Georgia"/>
              <a:buChar char="➔"/>
            </a:pPr>
            <a:r>
              <a:rPr lang="es" sz="1800">
                <a:latin typeface="Georgia"/>
                <a:ea typeface="Georgia"/>
                <a:cs typeface="Georgia"/>
                <a:sym typeface="Georgia"/>
              </a:rPr>
              <a:t>Αναγνώριση συναισθημάτων</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s" sz="1800">
                <a:latin typeface="Georgia"/>
                <a:ea typeface="Georgia"/>
                <a:cs typeface="Georgia"/>
                <a:sym typeface="Georgia"/>
              </a:rPr>
              <a:t> Κατανόηση συναισθημάτων</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s" sz="1800">
                <a:latin typeface="Georgia"/>
                <a:ea typeface="Georgia"/>
                <a:cs typeface="Georgia"/>
                <a:sym typeface="Georgia"/>
              </a:rPr>
              <a:t> Έκφραση συναισθημάτων</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s" sz="1800">
                <a:latin typeface="Georgia"/>
                <a:ea typeface="Georgia"/>
                <a:cs typeface="Georgia"/>
                <a:sym typeface="Georgia"/>
              </a:rPr>
              <a:t> Διαχείριση συναισθημάτων</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s" sz="1800">
                <a:latin typeface="Georgia"/>
                <a:ea typeface="Georgia"/>
                <a:cs typeface="Georgia"/>
                <a:sym typeface="Georgia"/>
              </a:rPr>
              <a:t>Επικοινωνία/σχέσεις</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s" sz="1800">
                <a:latin typeface="Georgia"/>
                <a:ea typeface="Georgia"/>
                <a:cs typeface="Georgia"/>
                <a:sym typeface="Georgia"/>
              </a:rPr>
              <a:t> Προαγωγή ηθικών αξιών</a:t>
            </a:r>
            <a:endParaRPr sz="1800">
              <a:latin typeface="Georgia"/>
              <a:ea typeface="Georgia"/>
              <a:cs typeface="Georgia"/>
              <a:sym typeface="Georgia"/>
            </a:endParaRPr>
          </a:p>
          <a:p>
            <a:pPr marL="457200" lvl="0" indent="-342900" algn="l" rtl="0">
              <a:lnSpc>
                <a:spcPct val="115000"/>
              </a:lnSpc>
              <a:spcBef>
                <a:spcPts val="0"/>
              </a:spcBef>
              <a:spcAft>
                <a:spcPts val="0"/>
              </a:spcAft>
              <a:buSzPts val="1800"/>
              <a:buFont typeface="Georgia"/>
              <a:buChar char="➔"/>
            </a:pPr>
            <a:r>
              <a:rPr lang="es" sz="1800">
                <a:latin typeface="Georgia"/>
                <a:ea typeface="Georgia"/>
                <a:cs typeface="Georgia"/>
                <a:sym typeface="Georgia"/>
              </a:rPr>
              <a:t> Ενσυναίσθηση </a:t>
            </a:r>
            <a:endParaRPr sz="1800">
              <a:latin typeface="Georgia"/>
              <a:ea typeface="Georgia"/>
              <a:cs typeface="Georgia"/>
              <a:sym typeface="Georgia"/>
            </a:endParaRPr>
          </a:p>
          <a:p>
            <a:pPr marL="45720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513" name="Google Shape;513;p39"/>
          <p:cNvSpPr/>
          <p:nvPr/>
        </p:nvSpPr>
        <p:spPr>
          <a:xfrm>
            <a:off x="-1139800" y="1767374"/>
            <a:ext cx="5724300" cy="2654700"/>
          </a:xfrm>
          <a:prstGeom prst="roundRect">
            <a:avLst>
              <a:gd name="adj" fmla="val 50000"/>
            </a:avLst>
          </a:prstGeom>
          <a:noFill/>
          <a:ln w="19050"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9"/>
          <p:cNvSpPr txBox="1"/>
          <p:nvPr/>
        </p:nvSpPr>
        <p:spPr>
          <a:xfrm>
            <a:off x="5363875" y="1714500"/>
            <a:ext cx="3471600" cy="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latin typeface="Source Sans Pro Light"/>
                <a:ea typeface="Source Sans Pro Light"/>
                <a:cs typeface="Source Sans Pro Light"/>
                <a:sym typeface="Source Sans Pro Light"/>
              </a:rPr>
              <a:t>Ε</a:t>
            </a:r>
            <a:r>
              <a:rPr lang="es" dirty="0" smtClean="0">
                <a:latin typeface="Source Sans Pro Light"/>
                <a:ea typeface="Source Sans Pro Light"/>
                <a:cs typeface="Source Sans Pro Light"/>
                <a:sym typeface="Source Sans Pro Light"/>
              </a:rPr>
              <a:t>1</a:t>
            </a:r>
            <a:r>
              <a:rPr lang="es" dirty="0">
                <a:latin typeface="Source Sans Pro Light"/>
                <a:ea typeface="Source Sans Pro Light"/>
                <a:cs typeface="Source Sans Pro Light"/>
                <a:sym typeface="Source Sans Pro Light"/>
              </a:rPr>
              <a:t>:</a:t>
            </a:r>
            <a:r>
              <a:rPr lang="es" i="1" dirty="0">
                <a:latin typeface="Source Sans Pro Light"/>
                <a:ea typeface="Source Sans Pro Light"/>
                <a:cs typeface="Source Sans Pro Light"/>
                <a:sym typeface="Source Sans Pro Light"/>
              </a:rPr>
              <a:t> “η δυνατότητα να κατανοείς καλύτερα”</a:t>
            </a:r>
            <a:endParaRPr i="1">
              <a:latin typeface="Source Sans Pro Light"/>
              <a:ea typeface="Source Sans Pro Light"/>
              <a:cs typeface="Source Sans Pro Light"/>
              <a:sym typeface="Source Sans Pro Light"/>
            </a:endParaRPr>
          </a:p>
        </p:txBody>
      </p:sp>
      <p:sp>
        <p:nvSpPr>
          <p:cNvPr id="515" name="Google Shape;515;p39"/>
          <p:cNvSpPr txBox="1"/>
          <p:nvPr/>
        </p:nvSpPr>
        <p:spPr>
          <a:xfrm>
            <a:off x="5363875" y="2302225"/>
            <a:ext cx="28509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latin typeface="Source Sans Pro Light"/>
                <a:ea typeface="Source Sans Pro Light"/>
                <a:cs typeface="Source Sans Pro Light"/>
                <a:sym typeface="Source Sans Pro Light"/>
              </a:rPr>
              <a:t>Ε</a:t>
            </a:r>
            <a:r>
              <a:rPr lang="es" dirty="0" smtClean="0">
                <a:latin typeface="Source Sans Pro Light"/>
                <a:ea typeface="Source Sans Pro Light"/>
                <a:cs typeface="Source Sans Pro Light"/>
                <a:sym typeface="Source Sans Pro Light"/>
              </a:rPr>
              <a:t>3</a:t>
            </a:r>
            <a:r>
              <a:rPr lang="es" dirty="0">
                <a:latin typeface="Source Sans Pro Light"/>
                <a:ea typeface="Source Sans Pro Light"/>
                <a:cs typeface="Source Sans Pro Light"/>
                <a:sym typeface="Source Sans Pro Light"/>
              </a:rPr>
              <a:t>:</a:t>
            </a:r>
            <a:r>
              <a:rPr lang="es" i="1" dirty="0">
                <a:latin typeface="Source Sans Pro Light"/>
                <a:ea typeface="Source Sans Pro Light"/>
                <a:cs typeface="Source Sans Pro Light"/>
                <a:sym typeface="Source Sans Pro Light"/>
              </a:rPr>
              <a:t> “.ανάπτυξη της αλληλεγγύης μεταξύ τους...”</a:t>
            </a:r>
            <a:endParaRPr i="1">
              <a:latin typeface="Source Sans Pro Light"/>
              <a:ea typeface="Source Sans Pro Light"/>
              <a:cs typeface="Source Sans Pro Light"/>
              <a:sym typeface="Source Sans Pro Light"/>
            </a:endParaRPr>
          </a:p>
        </p:txBody>
      </p:sp>
      <p:sp>
        <p:nvSpPr>
          <p:cNvPr id="516" name="Google Shape;516;p39"/>
          <p:cNvSpPr txBox="1"/>
          <p:nvPr/>
        </p:nvSpPr>
        <p:spPr>
          <a:xfrm>
            <a:off x="5363875" y="2742675"/>
            <a:ext cx="39060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latin typeface="Source Sans Pro Light"/>
                <a:ea typeface="Source Sans Pro Light"/>
                <a:cs typeface="Source Sans Pro Light"/>
                <a:sym typeface="Source Sans Pro Light"/>
              </a:rPr>
              <a:t>Ε</a:t>
            </a:r>
            <a:r>
              <a:rPr lang="es" dirty="0" smtClean="0">
                <a:latin typeface="Source Sans Pro Light"/>
                <a:ea typeface="Source Sans Pro Light"/>
                <a:cs typeface="Source Sans Pro Light"/>
                <a:sym typeface="Source Sans Pro Light"/>
              </a:rPr>
              <a:t>4</a:t>
            </a:r>
            <a:r>
              <a:rPr lang="es" dirty="0">
                <a:latin typeface="Source Sans Pro Light"/>
                <a:ea typeface="Source Sans Pro Light"/>
                <a:cs typeface="Source Sans Pro Light"/>
                <a:sym typeface="Source Sans Pro Light"/>
              </a:rPr>
              <a:t>:</a:t>
            </a:r>
            <a:r>
              <a:rPr lang="es" i="1" dirty="0">
                <a:latin typeface="Source Sans Pro Light"/>
                <a:ea typeface="Source Sans Pro Light"/>
                <a:cs typeface="Source Sans Pro Light"/>
                <a:sym typeface="Source Sans Pro Light"/>
              </a:rPr>
              <a:t> </a:t>
            </a:r>
            <a:r>
              <a:rPr lang="es" i="1" dirty="0">
                <a:latin typeface="Courier"/>
                <a:ea typeface="Courier"/>
                <a:cs typeface="Courier"/>
                <a:sym typeface="Courier"/>
              </a:rPr>
              <a:t>“σωστές σχέσεις με την οικογένεια ”</a:t>
            </a:r>
            <a:endParaRPr i="1">
              <a:latin typeface="Courier"/>
              <a:ea typeface="Courier"/>
              <a:cs typeface="Courier"/>
              <a:sym typeface="Courier"/>
            </a:endParaRPr>
          </a:p>
        </p:txBody>
      </p:sp>
      <p:sp>
        <p:nvSpPr>
          <p:cNvPr id="517" name="Google Shape;517;p39"/>
          <p:cNvSpPr txBox="1"/>
          <p:nvPr/>
        </p:nvSpPr>
        <p:spPr>
          <a:xfrm>
            <a:off x="5363875" y="1927100"/>
            <a:ext cx="35532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latin typeface="Source Sans Pro Light"/>
                <a:ea typeface="Source Sans Pro Light"/>
                <a:cs typeface="Source Sans Pro Light"/>
                <a:sym typeface="Source Sans Pro Light"/>
              </a:rPr>
              <a:t>Ε</a:t>
            </a:r>
            <a:r>
              <a:rPr lang="es" dirty="0" smtClean="0">
                <a:latin typeface="Source Sans Pro Light"/>
                <a:ea typeface="Source Sans Pro Light"/>
                <a:cs typeface="Source Sans Pro Light"/>
                <a:sym typeface="Source Sans Pro Light"/>
              </a:rPr>
              <a:t>2</a:t>
            </a:r>
            <a:r>
              <a:rPr lang="es" dirty="0">
                <a:latin typeface="Source Sans Pro Light"/>
                <a:ea typeface="Source Sans Pro Light"/>
                <a:cs typeface="Source Sans Pro Light"/>
                <a:sym typeface="Source Sans Pro Light"/>
              </a:rPr>
              <a:t>:</a:t>
            </a:r>
            <a:r>
              <a:rPr lang="es" i="1" dirty="0">
                <a:latin typeface="Source Sans Pro Light"/>
                <a:ea typeface="Source Sans Pro Light"/>
                <a:cs typeface="Source Sans Pro Light"/>
                <a:sym typeface="Source Sans Pro Light"/>
              </a:rPr>
              <a:t> “..να  μπορείς να εκφράσεις αυτά που νιώθεις..”</a:t>
            </a:r>
            <a:endParaRPr i="1">
              <a:latin typeface="Source Sans Pro Light"/>
              <a:ea typeface="Source Sans Pro Light"/>
              <a:cs typeface="Source Sans Pro Light"/>
              <a:sym typeface="Source Sans Pro Light"/>
            </a:endParaRPr>
          </a:p>
        </p:txBody>
      </p:sp>
      <p:sp>
        <p:nvSpPr>
          <p:cNvPr id="518" name="Google Shape;518;p39"/>
          <p:cNvSpPr txBox="1"/>
          <p:nvPr/>
        </p:nvSpPr>
        <p:spPr>
          <a:xfrm>
            <a:off x="5380450" y="2927100"/>
            <a:ext cx="28947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latin typeface="Source Sans Pro Light"/>
                <a:ea typeface="Source Sans Pro Light"/>
                <a:cs typeface="Source Sans Pro Light"/>
                <a:sym typeface="Source Sans Pro Light"/>
              </a:rPr>
              <a:t>Ε</a:t>
            </a:r>
            <a:r>
              <a:rPr lang="es" dirty="0" smtClean="0">
                <a:latin typeface="Source Sans Pro Light"/>
                <a:ea typeface="Source Sans Pro Light"/>
                <a:cs typeface="Source Sans Pro Light"/>
                <a:sym typeface="Source Sans Pro Light"/>
              </a:rPr>
              <a:t>5</a:t>
            </a:r>
            <a:r>
              <a:rPr lang="es" dirty="0">
                <a:latin typeface="Source Sans Pro Light"/>
                <a:ea typeface="Source Sans Pro Light"/>
                <a:cs typeface="Source Sans Pro Light"/>
                <a:sym typeface="Source Sans Pro Light"/>
              </a:rPr>
              <a:t>:</a:t>
            </a:r>
            <a:r>
              <a:rPr lang="es" i="1" dirty="0">
                <a:latin typeface="Source Sans Pro Light"/>
                <a:ea typeface="Source Sans Pro Light"/>
                <a:cs typeface="Source Sans Pro Light"/>
                <a:sym typeface="Source Sans Pro Light"/>
              </a:rPr>
              <a:t> “μπαίνεις στη θέση τους..”</a:t>
            </a:r>
            <a:endParaRPr i="1">
              <a:latin typeface="Source Sans Pro Light"/>
              <a:ea typeface="Source Sans Pro Light"/>
              <a:cs typeface="Source Sans Pro Light"/>
              <a:sym typeface="Source Sans Pro Light"/>
            </a:endParaRPr>
          </a:p>
        </p:txBody>
      </p:sp>
      <p:sp>
        <p:nvSpPr>
          <p:cNvPr id="519" name="Google Shape;519;p39"/>
          <p:cNvSpPr txBox="1"/>
          <p:nvPr/>
        </p:nvSpPr>
        <p:spPr>
          <a:xfrm>
            <a:off x="5382150" y="3192750"/>
            <a:ext cx="38250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latin typeface="Source Sans Pro Light"/>
                <a:ea typeface="Source Sans Pro Light"/>
                <a:cs typeface="Source Sans Pro Light"/>
                <a:sym typeface="Source Sans Pro Light"/>
              </a:rPr>
              <a:t>Ε</a:t>
            </a:r>
            <a:r>
              <a:rPr lang="es" dirty="0" smtClean="0">
                <a:latin typeface="Source Sans Pro Light"/>
                <a:ea typeface="Source Sans Pro Light"/>
                <a:cs typeface="Source Sans Pro Light"/>
                <a:sym typeface="Source Sans Pro Light"/>
              </a:rPr>
              <a:t>6</a:t>
            </a:r>
            <a:r>
              <a:rPr lang="es" dirty="0">
                <a:latin typeface="Source Sans Pro Light"/>
                <a:ea typeface="Source Sans Pro Light"/>
                <a:cs typeface="Source Sans Pro Light"/>
                <a:sym typeface="Source Sans Pro Light"/>
              </a:rPr>
              <a:t>:</a:t>
            </a:r>
            <a:r>
              <a:rPr lang="es" i="1" dirty="0">
                <a:latin typeface="Source Sans Pro Light"/>
                <a:ea typeface="Source Sans Pro Light"/>
                <a:cs typeface="Source Sans Pro Light"/>
                <a:sym typeface="Source Sans Pro Light"/>
              </a:rPr>
              <a:t> “ελέγχου των συναισθημάτων τους ”</a:t>
            </a:r>
            <a:endParaRPr i="1">
              <a:latin typeface="Source Sans Pro Light"/>
              <a:ea typeface="Source Sans Pro Light"/>
              <a:cs typeface="Source Sans Pro Light"/>
              <a:sym typeface="Source Sans Pro Light"/>
            </a:endParaRPr>
          </a:p>
        </p:txBody>
      </p:sp>
      <p:sp>
        <p:nvSpPr>
          <p:cNvPr id="520" name="Google Shape;520;p39"/>
          <p:cNvSpPr txBox="1"/>
          <p:nvPr/>
        </p:nvSpPr>
        <p:spPr>
          <a:xfrm>
            <a:off x="3174850" y="4182853"/>
            <a:ext cx="3000000" cy="6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solidFill>
                  <a:schemeClr val="accent2"/>
                </a:solidFill>
                <a:highlight>
                  <a:schemeClr val="lt1"/>
                </a:highlight>
                <a:latin typeface="Merriweather"/>
                <a:ea typeface="Merriweather"/>
                <a:cs typeface="Merriweather"/>
                <a:sym typeface="Merriweather"/>
              </a:rPr>
              <a:t>Ενισχύθηκαν ακόμα περισσότερο στις τελικές</a:t>
            </a:r>
            <a:endParaRPr sz="1800">
              <a:solidFill>
                <a:schemeClr val="accent2"/>
              </a:solidFill>
              <a:highlight>
                <a:schemeClr val="lt1"/>
              </a:highlight>
              <a:latin typeface="Merriweather"/>
              <a:ea typeface="Merriweather"/>
              <a:cs typeface="Merriweather"/>
              <a:sym typeface="Merriweather"/>
            </a:endParaRPr>
          </a:p>
          <a:p>
            <a:pPr marL="0" lvl="0" indent="0" algn="ctr" rtl="0">
              <a:spcBef>
                <a:spcPts val="0"/>
              </a:spcBef>
              <a:spcAft>
                <a:spcPts val="0"/>
              </a:spcAft>
              <a:buNone/>
            </a:pPr>
            <a:r>
              <a:rPr lang="es" sz="1800">
                <a:solidFill>
                  <a:schemeClr val="accent2"/>
                </a:solidFill>
                <a:highlight>
                  <a:schemeClr val="lt1"/>
                </a:highlight>
                <a:latin typeface="Merriweather"/>
                <a:ea typeface="Merriweather"/>
                <a:cs typeface="Merriweather"/>
                <a:sym typeface="Merriweather"/>
              </a:rPr>
              <a:t>  απόψεις</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524"/>
        <p:cNvGrpSpPr/>
        <p:nvPr/>
      </p:nvGrpSpPr>
      <p:grpSpPr>
        <a:xfrm>
          <a:off x="0" y="0"/>
          <a:ext cx="0" cy="0"/>
          <a:chOff x="0" y="0"/>
          <a:chExt cx="0" cy="0"/>
        </a:xfrm>
      </p:grpSpPr>
      <p:sp>
        <p:nvSpPr>
          <p:cNvPr id="525" name="Google Shape;525;p40"/>
          <p:cNvSpPr/>
          <p:nvPr/>
        </p:nvSpPr>
        <p:spPr>
          <a:xfrm>
            <a:off x="4156509" y="3963889"/>
            <a:ext cx="15447" cy="15492"/>
          </a:xfrm>
          <a:custGeom>
            <a:avLst/>
            <a:gdLst/>
            <a:ahLst/>
            <a:cxnLst/>
            <a:rect l="l" t="t" r="r" b="b"/>
            <a:pathLst>
              <a:path w="8162" h="8186" extrusionOk="0">
                <a:moveTo>
                  <a:pt x="4093" y="0"/>
                </a:moveTo>
                <a:cubicBezTo>
                  <a:pt x="3015" y="0"/>
                  <a:pt x="1961" y="441"/>
                  <a:pt x="1201" y="1201"/>
                </a:cubicBezTo>
                <a:cubicBezTo>
                  <a:pt x="442" y="1961"/>
                  <a:pt x="0" y="3015"/>
                  <a:pt x="0" y="4093"/>
                </a:cubicBezTo>
                <a:cubicBezTo>
                  <a:pt x="0" y="5171"/>
                  <a:pt x="442" y="6225"/>
                  <a:pt x="1201" y="6985"/>
                </a:cubicBezTo>
                <a:cubicBezTo>
                  <a:pt x="1961" y="7745"/>
                  <a:pt x="3015" y="8186"/>
                  <a:pt x="4093" y="8186"/>
                </a:cubicBezTo>
                <a:cubicBezTo>
                  <a:pt x="5172" y="8186"/>
                  <a:pt x="6226" y="7745"/>
                  <a:pt x="6961" y="6985"/>
                </a:cubicBezTo>
                <a:cubicBezTo>
                  <a:pt x="7745" y="6225"/>
                  <a:pt x="8162" y="5171"/>
                  <a:pt x="8162" y="4093"/>
                </a:cubicBezTo>
                <a:cubicBezTo>
                  <a:pt x="8162" y="3015"/>
                  <a:pt x="7745" y="1961"/>
                  <a:pt x="6961" y="1201"/>
                </a:cubicBezTo>
                <a:cubicBezTo>
                  <a:pt x="6226" y="441"/>
                  <a:pt x="5172" y="0"/>
                  <a:pt x="4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txBox="1"/>
          <p:nvPr/>
        </p:nvSpPr>
        <p:spPr>
          <a:xfrm>
            <a:off x="3648700" y="2677900"/>
            <a:ext cx="1911600" cy="4323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400"/>
              </a:spcBef>
              <a:spcAft>
                <a:spcPts val="0"/>
              </a:spcAft>
              <a:buNone/>
            </a:pPr>
            <a:r>
              <a:rPr lang="es">
                <a:latin typeface="Tahoma"/>
                <a:ea typeface="Tahoma"/>
                <a:cs typeface="Tahoma"/>
                <a:sym typeface="Tahoma"/>
              </a:rPr>
              <a:t>6 εβδομάδες</a:t>
            </a:r>
            <a:endParaRPr>
              <a:solidFill>
                <a:srgbClr val="FFFFFF"/>
              </a:solidFill>
              <a:latin typeface="Tahoma"/>
              <a:ea typeface="Tahoma"/>
              <a:cs typeface="Tahoma"/>
              <a:sym typeface="Tahoma"/>
            </a:endParaRPr>
          </a:p>
          <a:p>
            <a:pPr marL="457200" lvl="0" indent="0" algn="ctr" rtl="0">
              <a:spcBef>
                <a:spcPts val="0"/>
              </a:spcBef>
              <a:spcAft>
                <a:spcPts val="0"/>
              </a:spcAft>
              <a:buNone/>
            </a:pPr>
            <a:endParaRPr>
              <a:latin typeface="Tahoma"/>
              <a:ea typeface="Tahoma"/>
              <a:cs typeface="Tahoma"/>
              <a:sym typeface="Tahoma"/>
            </a:endParaRPr>
          </a:p>
          <a:p>
            <a:pPr marL="0" lvl="0" indent="0" algn="ctr" rtl="0">
              <a:spcBef>
                <a:spcPts val="0"/>
              </a:spcBef>
              <a:spcAft>
                <a:spcPts val="0"/>
              </a:spcAft>
              <a:buNone/>
            </a:pPr>
            <a:endParaRPr>
              <a:latin typeface="Tahoma"/>
              <a:ea typeface="Tahoma"/>
              <a:cs typeface="Tahoma"/>
              <a:sym typeface="Tahoma"/>
            </a:endParaRPr>
          </a:p>
        </p:txBody>
      </p:sp>
      <p:sp>
        <p:nvSpPr>
          <p:cNvPr id="527" name="Google Shape;527;p40"/>
          <p:cNvSpPr txBox="1"/>
          <p:nvPr/>
        </p:nvSpPr>
        <p:spPr>
          <a:xfrm>
            <a:off x="2624000" y="3768000"/>
            <a:ext cx="3825000" cy="6855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400"/>
              </a:spcBef>
              <a:spcAft>
                <a:spcPts val="0"/>
              </a:spcAft>
              <a:buNone/>
            </a:pPr>
            <a:r>
              <a:rPr lang="es">
                <a:latin typeface="Tahoma"/>
                <a:ea typeface="Tahoma"/>
                <a:cs typeface="Tahoma"/>
                <a:sym typeface="Tahoma"/>
              </a:rPr>
              <a:t>            Ποιοτική ανάλυση περιεχομένου</a:t>
            </a:r>
            <a:endParaRPr/>
          </a:p>
          <a:p>
            <a:pPr marL="0" lvl="0" indent="0" algn="l" rtl="0">
              <a:lnSpc>
                <a:spcPct val="85000"/>
              </a:lnSpc>
              <a:spcBef>
                <a:spcPts val="360"/>
              </a:spcBef>
              <a:spcAft>
                <a:spcPts val="0"/>
              </a:spcAft>
              <a:buNone/>
            </a:pPr>
            <a:r>
              <a:rPr lang="es">
                <a:latin typeface="Tahoma"/>
                <a:ea typeface="Tahoma"/>
                <a:cs typeface="Tahoma"/>
                <a:sym typeface="Tahoma"/>
              </a:rPr>
              <a:t>            Κατηγοριοποίηση απόψεων</a:t>
            </a:r>
            <a:endParaRPr>
              <a:latin typeface="Tahoma"/>
              <a:ea typeface="Tahoma"/>
              <a:cs typeface="Tahoma"/>
              <a:sym typeface="Tahoma"/>
            </a:endParaRPr>
          </a:p>
          <a:p>
            <a:pPr marL="0" lvl="0" indent="0" algn="l" rtl="0">
              <a:lnSpc>
                <a:spcPct val="85000"/>
              </a:lnSpc>
              <a:spcBef>
                <a:spcPts val="360"/>
              </a:spcBef>
              <a:spcAft>
                <a:spcPts val="0"/>
              </a:spcAft>
              <a:buNone/>
            </a:pPr>
            <a:r>
              <a:rPr lang="es">
                <a:latin typeface="Tahoma"/>
                <a:ea typeface="Tahoma"/>
                <a:cs typeface="Tahoma"/>
                <a:sym typeface="Tahoma"/>
              </a:rPr>
              <a:t>            Λογισμικό Atlas.ti.8.2.4</a:t>
            </a:r>
            <a:endParaRPr>
              <a:latin typeface="Tahoma"/>
              <a:ea typeface="Tahoma"/>
              <a:cs typeface="Tahoma"/>
              <a:sym typeface="Tahoma"/>
            </a:endParaRPr>
          </a:p>
          <a:p>
            <a:pPr marL="457200" lvl="0" indent="0" algn="l" rtl="0">
              <a:lnSpc>
                <a:spcPct val="85000"/>
              </a:lnSpc>
              <a:spcBef>
                <a:spcPts val="360"/>
              </a:spcBef>
              <a:spcAft>
                <a:spcPts val="0"/>
              </a:spcAft>
              <a:buNone/>
            </a:pPr>
            <a:endParaRPr>
              <a:latin typeface="Tahoma"/>
              <a:ea typeface="Tahoma"/>
              <a:cs typeface="Tahoma"/>
              <a:sym typeface="Tahoma"/>
            </a:endParaRPr>
          </a:p>
        </p:txBody>
      </p:sp>
      <p:sp>
        <p:nvSpPr>
          <p:cNvPr id="528" name="Google Shape;528;p40"/>
          <p:cNvSpPr txBox="1"/>
          <p:nvPr/>
        </p:nvSpPr>
        <p:spPr>
          <a:xfrm>
            <a:off x="3975700" y="2288200"/>
            <a:ext cx="12576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latin typeface="Merriweather"/>
                <a:ea typeface="Merriweather"/>
                <a:cs typeface="Merriweather"/>
                <a:sym typeface="Merriweather"/>
              </a:rPr>
              <a:t>Διάρκεια</a:t>
            </a:r>
            <a:endParaRPr sz="1800" b="1">
              <a:solidFill>
                <a:schemeClr val="dk2"/>
              </a:solidFill>
              <a:latin typeface="Merriweather"/>
              <a:ea typeface="Merriweather"/>
              <a:cs typeface="Merriweather"/>
              <a:sym typeface="Merriweather"/>
            </a:endParaRPr>
          </a:p>
        </p:txBody>
      </p:sp>
      <p:sp>
        <p:nvSpPr>
          <p:cNvPr id="529" name="Google Shape;529;p40"/>
          <p:cNvSpPr txBox="1"/>
          <p:nvPr/>
        </p:nvSpPr>
        <p:spPr>
          <a:xfrm>
            <a:off x="2404125" y="3488875"/>
            <a:ext cx="47019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dk2"/>
                </a:solidFill>
                <a:latin typeface="Merriweather"/>
                <a:ea typeface="Merriweather"/>
                <a:cs typeface="Merriweather"/>
                <a:sym typeface="Merriweather"/>
              </a:rPr>
              <a:t>Επεξεργασία δεδομένων-κωδικοποίηση</a:t>
            </a:r>
            <a:endParaRPr sz="1800" b="1">
              <a:solidFill>
                <a:schemeClr val="dk2"/>
              </a:solidFill>
              <a:latin typeface="Merriweather"/>
              <a:ea typeface="Merriweather"/>
              <a:cs typeface="Merriweather"/>
              <a:sym typeface="Merriweather"/>
            </a:endParaRPr>
          </a:p>
        </p:txBody>
      </p:sp>
      <p:sp>
        <p:nvSpPr>
          <p:cNvPr id="530" name="Google Shape;530;p40"/>
          <p:cNvSpPr/>
          <p:nvPr/>
        </p:nvSpPr>
        <p:spPr>
          <a:xfrm>
            <a:off x="0" y="0"/>
            <a:ext cx="2616600" cy="577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txBox="1">
            <a:spLocks noGrp="1"/>
          </p:cNvSpPr>
          <p:nvPr>
            <p:ph type="title" idx="6"/>
          </p:nvPr>
        </p:nvSpPr>
        <p:spPr>
          <a:xfrm>
            <a:off x="-228975" y="0"/>
            <a:ext cx="2894700" cy="49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600">
                <a:solidFill>
                  <a:srgbClr val="666666"/>
                </a:solidFill>
              </a:rPr>
              <a:t>Αποτελέσματα 3/3</a:t>
            </a:r>
            <a:endParaRPr sz="1600">
              <a:solidFill>
                <a:srgbClr val="666666"/>
              </a:solidFill>
            </a:endParaRPr>
          </a:p>
        </p:txBody>
      </p:sp>
      <p:sp>
        <p:nvSpPr>
          <p:cNvPr id="532" name="Google Shape;532;p40"/>
          <p:cNvSpPr/>
          <p:nvPr/>
        </p:nvSpPr>
        <p:spPr>
          <a:xfrm>
            <a:off x="1273225" y="1046073"/>
            <a:ext cx="7040700" cy="36882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2756850" y="101700"/>
            <a:ext cx="6042900" cy="1273800"/>
          </a:xfrm>
          <a:prstGeom prst="bracketPair">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85000"/>
              </a:lnSpc>
              <a:spcBef>
                <a:spcPts val="0"/>
              </a:spcBef>
              <a:spcAft>
                <a:spcPts val="0"/>
              </a:spcAft>
              <a:buNone/>
            </a:pPr>
            <a:r>
              <a:rPr lang="es">
                <a:latin typeface="Georgia"/>
                <a:ea typeface="Georgia"/>
                <a:cs typeface="Georgia"/>
                <a:sym typeface="Georgia"/>
              </a:rPr>
              <a:t>3</a:t>
            </a:r>
            <a:r>
              <a:rPr lang="es" baseline="30000">
                <a:latin typeface="Georgia"/>
                <a:ea typeface="Georgia"/>
                <a:cs typeface="Georgia"/>
                <a:sym typeface="Georgia"/>
              </a:rPr>
              <a:t>ο</a:t>
            </a:r>
            <a:r>
              <a:rPr lang="es">
                <a:latin typeface="Georgia"/>
                <a:ea typeface="Georgia"/>
                <a:cs typeface="Georgia"/>
                <a:sym typeface="Georgia"/>
              </a:rPr>
              <a:t> Ερευνητικό</a:t>
            </a:r>
            <a:r>
              <a:rPr lang="es" sz="2000">
                <a:latin typeface="Tahoma"/>
                <a:ea typeface="Tahoma"/>
                <a:cs typeface="Tahoma"/>
                <a:sym typeface="Tahoma"/>
              </a:rPr>
              <a:t> </a:t>
            </a:r>
            <a:r>
              <a:rPr lang="es">
                <a:latin typeface="Georgia"/>
                <a:ea typeface="Georgia"/>
                <a:cs typeface="Georgia"/>
                <a:sym typeface="Georgia"/>
              </a:rPr>
              <a:t>ερώτημα : Ποιες είναι οι απόψεις των γονέων για την αποτελεσματικότητα του εκπαιδευτικού υλικού, όσον αφορά γνωστικά και τεχνολογικά κριτήρια</a:t>
            </a:r>
            <a:r>
              <a:rPr lang="es" sz="2000">
                <a:latin typeface="Tahoma"/>
                <a:ea typeface="Tahoma"/>
                <a:cs typeface="Tahoma"/>
                <a:sym typeface="Tahoma"/>
              </a:rPr>
              <a:t>;</a:t>
            </a:r>
            <a:endParaRPr sz="2000">
              <a:latin typeface="Tahoma"/>
              <a:ea typeface="Tahoma"/>
              <a:cs typeface="Tahoma"/>
              <a:sym typeface="Tahoma"/>
            </a:endParaRPr>
          </a:p>
          <a:p>
            <a:pPr marL="0" lvl="0" indent="0" algn="l" rtl="0">
              <a:lnSpc>
                <a:spcPct val="85000"/>
              </a:lnSpc>
              <a:spcBef>
                <a:spcPts val="0"/>
              </a:spcBef>
              <a:spcAft>
                <a:spcPts val="0"/>
              </a:spcAft>
              <a:buNone/>
            </a:pPr>
            <a:r>
              <a:rPr lang="es">
                <a:latin typeface="Georgia"/>
                <a:ea typeface="Georgia"/>
                <a:cs typeface="Georgia"/>
                <a:sym typeface="Georgia"/>
              </a:rPr>
              <a:t> </a:t>
            </a:r>
            <a:endParaRPr sz="1800">
              <a:solidFill>
                <a:schemeClr val="accent2"/>
              </a:solidFill>
              <a:highlight>
                <a:schemeClr val="lt1"/>
              </a:highlight>
              <a:latin typeface="Merriweather"/>
              <a:ea typeface="Merriweather"/>
              <a:cs typeface="Merriweather"/>
              <a:sym typeface="Merriweather"/>
            </a:endParaRPr>
          </a:p>
          <a:p>
            <a:pPr marL="0" lvl="0" indent="0" algn="ctr" rtl="0">
              <a:spcBef>
                <a:spcPts val="0"/>
              </a:spcBef>
              <a:spcAft>
                <a:spcPts val="0"/>
              </a:spcAft>
              <a:buNone/>
            </a:pPr>
            <a:endParaRPr>
              <a:latin typeface="Georgia"/>
              <a:ea typeface="Georgia"/>
              <a:cs typeface="Georgia"/>
              <a:sym typeface="Georgia"/>
            </a:endParaRPr>
          </a:p>
        </p:txBody>
      </p:sp>
      <p:sp>
        <p:nvSpPr>
          <p:cNvPr id="534" name="Google Shape;534;p40"/>
          <p:cNvSpPr/>
          <p:nvPr/>
        </p:nvSpPr>
        <p:spPr>
          <a:xfrm>
            <a:off x="46000" y="1155250"/>
            <a:ext cx="3929700" cy="2698200"/>
          </a:xfrm>
          <a:prstGeom prst="wedgeRect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600"/>
              </a:spcBef>
              <a:spcAft>
                <a:spcPts val="0"/>
              </a:spcAft>
              <a:buNone/>
            </a:pPr>
            <a:endParaRPr sz="2400" i="1">
              <a:latin typeface="Calibri"/>
              <a:ea typeface="Calibri"/>
              <a:cs typeface="Calibri"/>
              <a:sym typeface="Calibri"/>
            </a:endParaRPr>
          </a:p>
        </p:txBody>
      </p:sp>
      <p:sp>
        <p:nvSpPr>
          <p:cNvPr id="535" name="Google Shape;535;p40"/>
          <p:cNvSpPr txBox="1"/>
          <p:nvPr/>
        </p:nvSpPr>
        <p:spPr>
          <a:xfrm>
            <a:off x="4859600" y="1155250"/>
            <a:ext cx="3000000" cy="1426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Μάθηση/Κατανόηση</a:t>
            </a:r>
            <a:endParaRPr>
              <a:latin typeface="Georgia"/>
              <a:ea typeface="Georgia"/>
              <a:cs typeface="Georgia"/>
              <a:sym typeface="Georgia"/>
            </a:endParaRPr>
          </a:p>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Σύγχρονο</a:t>
            </a:r>
            <a:endParaRPr>
              <a:latin typeface="Georgia"/>
              <a:ea typeface="Georgia"/>
              <a:cs typeface="Georgia"/>
              <a:sym typeface="Georgia"/>
            </a:endParaRPr>
          </a:p>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Περιεχόμενο-Δομή</a:t>
            </a:r>
            <a:endParaRPr>
              <a:latin typeface="Georgia"/>
              <a:ea typeface="Georgia"/>
              <a:cs typeface="Georgia"/>
              <a:sym typeface="Georgia"/>
            </a:endParaRPr>
          </a:p>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Συγκίνηση</a:t>
            </a:r>
            <a:endParaRPr>
              <a:latin typeface="Georgia"/>
              <a:ea typeface="Georgia"/>
              <a:cs typeface="Georgia"/>
              <a:sym typeface="Georgia"/>
            </a:endParaRPr>
          </a:p>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Ανατροφοδότηση</a:t>
            </a:r>
            <a:endParaRPr>
              <a:latin typeface="Georgia"/>
              <a:ea typeface="Georgia"/>
              <a:cs typeface="Georgia"/>
              <a:sym typeface="Georgia"/>
            </a:endParaRPr>
          </a:p>
        </p:txBody>
      </p:sp>
      <p:sp>
        <p:nvSpPr>
          <p:cNvPr id="536" name="Google Shape;536;p40"/>
          <p:cNvSpPr txBox="1"/>
          <p:nvPr/>
        </p:nvSpPr>
        <p:spPr>
          <a:xfrm>
            <a:off x="4859600" y="2812975"/>
            <a:ext cx="3725400" cy="16671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Γραμματοσειρά</a:t>
            </a:r>
            <a:endParaRPr>
              <a:latin typeface="Georgia"/>
              <a:ea typeface="Georgia"/>
              <a:cs typeface="Georgia"/>
              <a:sym typeface="Georgia"/>
            </a:endParaRPr>
          </a:p>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Γραφικά χαρακτηριστικά</a:t>
            </a:r>
            <a:endParaRPr>
              <a:latin typeface="Georgia"/>
              <a:ea typeface="Georgia"/>
              <a:cs typeface="Georgia"/>
              <a:sym typeface="Georgia"/>
            </a:endParaRPr>
          </a:p>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Πλοήγηση</a:t>
            </a:r>
            <a:endParaRPr>
              <a:latin typeface="Georgia"/>
              <a:ea typeface="Georgia"/>
              <a:cs typeface="Georgia"/>
              <a:sym typeface="Georgia"/>
            </a:endParaRPr>
          </a:p>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Πολυμέσα (εικόνα, ήχος, βίντεο)</a:t>
            </a:r>
            <a:endParaRPr>
              <a:latin typeface="Georgia"/>
              <a:ea typeface="Georgia"/>
              <a:cs typeface="Georgia"/>
              <a:sym typeface="Georgia"/>
            </a:endParaRPr>
          </a:p>
          <a:p>
            <a:pPr marL="457200" lvl="0" indent="-317500" algn="l" rtl="0">
              <a:lnSpc>
                <a:spcPct val="115000"/>
              </a:lnSpc>
              <a:spcBef>
                <a:spcPts val="0"/>
              </a:spcBef>
              <a:spcAft>
                <a:spcPts val="0"/>
              </a:spcAft>
              <a:buSzPts val="1400"/>
              <a:buFont typeface="Georgia"/>
              <a:buChar char="➔"/>
            </a:pPr>
            <a:r>
              <a:rPr lang="es">
                <a:latin typeface="Georgia"/>
                <a:ea typeface="Georgia"/>
                <a:cs typeface="Georgia"/>
                <a:sym typeface="Georgia"/>
              </a:rPr>
              <a:t>Προσέλκυση ενδιαφέροντος</a:t>
            </a:r>
            <a:endParaRPr>
              <a:latin typeface="Georgia"/>
              <a:ea typeface="Georgia"/>
              <a:cs typeface="Georgia"/>
              <a:sym typeface="Georgia"/>
            </a:endParaRPr>
          </a:p>
          <a:p>
            <a:pPr marL="0" lvl="0" indent="0" algn="l" rtl="0">
              <a:lnSpc>
                <a:spcPct val="115000"/>
              </a:lnSpc>
              <a:spcBef>
                <a:spcPts val="0"/>
              </a:spcBef>
              <a:spcAft>
                <a:spcPts val="0"/>
              </a:spcAft>
              <a:buNone/>
            </a:pPr>
            <a:endParaRPr>
              <a:latin typeface="Georgia"/>
              <a:ea typeface="Georgia"/>
              <a:cs typeface="Georgia"/>
              <a:sym typeface="Georgia"/>
            </a:endParaRPr>
          </a:p>
        </p:txBody>
      </p:sp>
      <p:pic>
        <p:nvPicPr>
          <p:cNvPr id="537" name="Google Shape;537;p40"/>
          <p:cNvPicPr preferRelativeResize="0"/>
          <p:nvPr/>
        </p:nvPicPr>
        <p:blipFill>
          <a:blip r:embed="rId3">
            <a:alphaModFix/>
          </a:blip>
          <a:stretch>
            <a:fillRect/>
          </a:stretch>
        </p:blipFill>
        <p:spPr>
          <a:xfrm>
            <a:off x="996150" y="4139098"/>
            <a:ext cx="987800" cy="987800"/>
          </a:xfrm>
          <a:prstGeom prst="rect">
            <a:avLst/>
          </a:prstGeom>
          <a:noFill/>
          <a:ln>
            <a:noFill/>
          </a:ln>
        </p:spPr>
      </p:pic>
      <p:sp>
        <p:nvSpPr>
          <p:cNvPr id="538" name="Google Shape;538;p40"/>
          <p:cNvSpPr txBox="1"/>
          <p:nvPr/>
        </p:nvSpPr>
        <p:spPr>
          <a:xfrm>
            <a:off x="184300" y="1251025"/>
            <a:ext cx="3653100" cy="10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latin typeface="Source Sans Pro Light"/>
                <a:ea typeface="Source Sans Pro Light"/>
                <a:cs typeface="Source Sans Pro Light"/>
                <a:sym typeface="Source Sans Pro Light"/>
              </a:rPr>
              <a:t>Ε3:</a:t>
            </a:r>
            <a:r>
              <a:rPr lang="es" i="1">
                <a:latin typeface="Source Sans Pro Light"/>
                <a:ea typeface="Source Sans Pro Light"/>
                <a:cs typeface="Source Sans Pro Light"/>
                <a:sym typeface="Source Sans Pro Light"/>
              </a:rPr>
              <a:t> “..με βοήθησαν να μάθω τα παραδείγματα..”</a:t>
            </a:r>
            <a:endParaRPr i="1">
              <a:latin typeface="Source Sans Pro Light"/>
              <a:ea typeface="Source Sans Pro Light"/>
              <a:cs typeface="Source Sans Pro Light"/>
              <a:sym typeface="Source Sans Pro Light"/>
            </a:endParaRPr>
          </a:p>
          <a:p>
            <a:pPr marL="0" lvl="0" indent="0" algn="l" rtl="0">
              <a:spcBef>
                <a:spcPts val="0"/>
              </a:spcBef>
              <a:spcAft>
                <a:spcPts val="0"/>
              </a:spcAft>
              <a:buNone/>
            </a:pPr>
            <a:r>
              <a:rPr lang="es" i="1">
                <a:latin typeface="Source Sans Pro Light"/>
                <a:ea typeface="Source Sans Pro Light"/>
                <a:cs typeface="Source Sans Pro Light"/>
                <a:sym typeface="Source Sans Pro Light"/>
              </a:rPr>
              <a:t>Ε9:’Συνάντησα προβλήματα της καθημερινότητας μου με τα δυο μου παιδιά”</a:t>
            </a:r>
            <a:endParaRPr i="1">
              <a:latin typeface="Source Sans Pro Light"/>
              <a:ea typeface="Source Sans Pro Light"/>
              <a:cs typeface="Source Sans Pro Light"/>
              <a:sym typeface="Source Sans Pro Light"/>
            </a:endParaRPr>
          </a:p>
          <a:p>
            <a:pPr marL="0" lvl="0" indent="0" algn="l" rtl="0">
              <a:spcBef>
                <a:spcPts val="0"/>
              </a:spcBef>
              <a:spcAft>
                <a:spcPts val="0"/>
              </a:spcAft>
              <a:buNone/>
            </a:pPr>
            <a:r>
              <a:rPr lang="es" i="1">
                <a:latin typeface="Source Sans Pro Light"/>
                <a:ea typeface="Source Sans Pro Light"/>
                <a:cs typeface="Source Sans Pro Light"/>
                <a:sym typeface="Source Sans Pro Light"/>
              </a:rPr>
              <a:t>Ε5:Εύκολο στη χρήση του”</a:t>
            </a:r>
            <a:endParaRPr i="1">
              <a:latin typeface="Source Sans Pro Light"/>
              <a:ea typeface="Source Sans Pro Light"/>
              <a:cs typeface="Source Sans Pro Light"/>
              <a:sym typeface="Source Sans Pro Light"/>
            </a:endParaRPr>
          </a:p>
          <a:p>
            <a:pPr marL="0" lvl="0" indent="0" algn="l" rtl="0">
              <a:spcBef>
                <a:spcPts val="0"/>
              </a:spcBef>
              <a:spcAft>
                <a:spcPts val="0"/>
              </a:spcAft>
              <a:buNone/>
            </a:pPr>
            <a:r>
              <a:rPr lang="es" i="1">
                <a:latin typeface="Source Sans Pro Light"/>
                <a:ea typeface="Source Sans Pro Light"/>
                <a:cs typeface="Source Sans Pro Light"/>
                <a:sym typeface="Source Sans Pro Light"/>
              </a:rPr>
              <a:t>Ε8 “Δουλειά που σε αγγίζει στο συναίσθημα”</a:t>
            </a:r>
            <a:endParaRPr i="1">
              <a:latin typeface="Source Sans Pro Light"/>
              <a:ea typeface="Source Sans Pro Light"/>
              <a:cs typeface="Source Sans Pro Light"/>
              <a:sym typeface="Source Sans Pro Light"/>
            </a:endParaRPr>
          </a:p>
          <a:p>
            <a:pPr marL="0" lvl="0" indent="0" algn="l" rtl="0">
              <a:spcBef>
                <a:spcPts val="0"/>
              </a:spcBef>
              <a:spcAft>
                <a:spcPts val="0"/>
              </a:spcAft>
              <a:buNone/>
            </a:pPr>
            <a:r>
              <a:rPr lang="es" i="1">
                <a:latin typeface="Source Sans Pro Light"/>
                <a:ea typeface="Source Sans Pro Light"/>
                <a:cs typeface="Source Sans Pro Light"/>
                <a:sym typeface="Source Sans Pro Light"/>
              </a:rPr>
              <a:t>Ε11 “Μου άρεσε το interface των σελίδων”</a:t>
            </a:r>
            <a:endParaRPr i="1">
              <a:latin typeface="Source Sans Pro Light"/>
              <a:ea typeface="Source Sans Pro Light"/>
              <a:cs typeface="Source Sans Pro Light"/>
              <a:sym typeface="Source Sans Pro Light"/>
            </a:endParaRPr>
          </a:p>
          <a:p>
            <a:pPr marL="0" lvl="0" indent="0" algn="l" rtl="0">
              <a:spcBef>
                <a:spcPts val="0"/>
              </a:spcBef>
              <a:spcAft>
                <a:spcPts val="0"/>
              </a:spcAft>
              <a:buNone/>
            </a:pPr>
            <a:r>
              <a:rPr lang="es" i="1">
                <a:latin typeface="Source Sans Pro Light"/>
                <a:ea typeface="Source Sans Pro Light"/>
                <a:cs typeface="Source Sans Pro Light"/>
                <a:sym typeface="Source Sans Pro Light"/>
              </a:rPr>
              <a:t>Ε 15 “Ενδιαφέροντα βίντεο”</a:t>
            </a:r>
            <a:endParaRPr i="1">
              <a:latin typeface="Source Sans Pro Light"/>
              <a:ea typeface="Source Sans Pro Light"/>
              <a:cs typeface="Source Sans Pro Light"/>
              <a:sym typeface="Source Sans Pro Light"/>
            </a:endParaRPr>
          </a:p>
          <a:p>
            <a:pPr marL="0" lvl="0" indent="0" algn="l" rtl="0">
              <a:spcBef>
                <a:spcPts val="0"/>
              </a:spcBef>
              <a:spcAft>
                <a:spcPts val="0"/>
              </a:spcAft>
              <a:buNone/>
            </a:pPr>
            <a:r>
              <a:rPr lang="es" i="1">
                <a:latin typeface="Source Sans Pro Light"/>
                <a:ea typeface="Source Sans Pro Light"/>
                <a:cs typeface="Source Sans Pro Light"/>
                <a:sym typeface="Source Sans Pro Light"/>
              </a:rPr>
              <a:t>Ε2 “Εικόνες που σου δημιουργούν αίσθημα ζεστασιάς …”</a:t>
            </a:r>
            <a:endParaRPr i="1">
              <a:latin typeface="Source Sans Pro Light"/>
              <a:ea typeface="Source Sans Pro Light"/>
              <a:cs typeface="Source Sans Pro Light"/>
              <a:sym typeface="Source Sans Pro Light"/>
            </a:endParaRPr>
          </a:p>
          <a:p>
            <a:pPr marL="0" lvl="0" indent="0" algn="l" rtl="0">
              <a:spcBef>
                <a:spcPts val="0"/>
              </a:spcBef>
              <a:spcAft>
                <a:spcPts val="0"/>
              </a:spcAft>
              <a:buNone/>
            </a:pPr>
            <a:endParaRPr i="1">
              <a:latin typeface="Source Sans Pro Light"/>
              <a:ea typeface="Source Sans Pro Light"/>
              <a:cs typeface="Source Sans Pro Light"/>
              <a:sym typeface="Source Sans Pro Light"/>
            </a:endParaRPr>
          </a:p>
        </p:txBody>
      </p:sp>
      <p:sp>
        <p:nvSpPr>
          <p:cNvPr id="539" name="Google Shape;539;p40"/>
          <p:cNvSpPr/>
          <p:nvPr/>
        </p:nvSpPr>
        <p:spPr>
          <a:xfrm>
            <a:off x="4448200" y="725400"/>
            <a:ext cx="6089400" cy="4087800"/>
          </a:xfrm>
          <a:prstGeom prst="roundRect">
            <a:avLst>
              <a:gd name="adj" fmla="val 50000"/>
            </a:avLst>
          </a:prstGeom>
          <a:noFill/>
          <a:ln w="19050" cap="flat" cmpd="sng">
            <a:solidFill>
              <a:srgbClr val="E6B8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0"/>
        <p:cNvGrpSpPr/>
        <p:nvPr/>
      </p:nvGrpSpPr>
      <p:grpSpPr>
        <a:xfrm>
          <a:off x="0" y="0"/>
          <a:ext cx="0" cy="0"/>
          <a:chOff x="0" y="0"/>
          <a:chExt cx="0" cy="0"/>
        </a:xfrm>
      </p:grpSpPr>
      <p:sp>
        <p:nvSpPr>
          <p:cNvPr id="131" name="Google Shape;131;p23"/>
          <p:cNvSpPr/>
          <p:nvPr/>
        </p:nvSpPr>
        <p:spPr>
          <a:xfrm>
            <a:off x="0" y="-3225"/>
            <a:ext cx="9144000" cy="5149952"/>
          </a:xfrm>
          <a:custGeom>
            <a:avLst/>
            <a:gdLst/>
            <a:ahLst/>
            <a:cxnLst/>
            <a:rect l="l" t="t" r="r" b="b"/>
            <a:pathLst>
              <a:path w="285750" h="160936" extrusionOk="0">
                <a:moveTo>
                  <a:pt x="0" y="0"/>
                </a:moveTo>
                <a:lnTo>
                  <a:pt x="0" y="26051"/>
                </a:lnTo>
                <a:lnTo>
                  <a:pt x="118134" y="73854"/>
                </a:lnTo>
                <a:cubicBezTo>
                  <a:pt x="127671" y="77712"/>
                  <a:pt x="133421" y="87487"/>
                  <a:pt x="132171" y="97691"/>
                </a:cubicBezTo>
                <a:cubicBezTo>
                  <a:pt x="129278" y="121217"/>
                  <a:pt x="122194" y="160734"/>
                  <a:pt x="122194" y="160734"/>
                </a:cubicBezTo>
                <a:cubicBezTo>
                  <a:pt x="121249" y="160885"/>
                  <a:pt x="139107" y="160935"/>
                  <a:pt x="163338" y="160935"/>
                </a:cubicBezTo>
                <a:cubicBezTo>
                  <a:pt x="211799" y="160935"/>
                  <a:pt x="285750" y="160734"/>
                  <a:pt x="285750" y="160734"/>
                </a:cubicBezTo>
                <a:lnTo>
                  <a:pt x="285750" y="0"/>
                </a:lnTo>
                <a:close/>
              </a:path>
            </a:pathLst>
          </a:custGeom>
          <a:solidFill>
            <a:srgbClr val="EDE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4763100" y="-1092050"/>
            <a:ext cx="4979400" cy="6324900"/>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dk2"/>
              </a:solidFill>
              <a:latin typeface="Merriweather"/>
              <a:ea typeface="Merriweather"/>
              <a:cs typeface="Merriweather"/>
              <a:sym typeface="Merriweather"/>
            </a:endParaRPr>
          </a:p>
        </p:txBody>
      </p:sp>
      <p:sp>
        <p:nvSpPr>
          <p:cNvPr id="133" name="Google Shape;133;p23"/>
          <p:cNvSpPr txBox="1">
            <a:spLocks noGrp="1"/>
          </p:cNvSpPr>
          <p:nvPr>
            <p:ph type="ctrTitle"/>
          </p:nvPr>
        </p:nvSpPr>
        <p:spPr>
          <a:xfrm>
            <a:off x="5994575" y="3639725"/>
            <a:ext cx="2649600" cy="38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Αποτελέσματα</a:t>
            </a:r>
            <a:endParaRPr/>
          </a:p>
        </p:txBody>
      </p:sp>
      <p:sp>
        <p:nvSpPr>
          <p:cNvPr id="134" name="Google Shape;134;p23"/>
          <p:cNvSpPr txBox="1">
            <a:spLocks noGrp="1"/>
          </p:cNvSpPr>
          <p:nvPr>
            <p:ph type="ctrTitle" idx="2"/>
          </p:nvPr>
        </p:nvSpPr>
        <p:spPr>
          <a:xfrm>
            <a:off x="5969225" y="748951"/>
            <a:ext cx="1665600" cy="4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Συνεισφορά</a:t>
            </a:r>
            <a:endParaRPr/>
          </a:p>
        </p:txBody>
      </p:sp>
      <p:sp>
        <p:nvSpPr>
          <p:cNvPr id="135" name="Google Shape;135;p23"/>
          <p:cNvSpPr txBox="1">
            <a:spLocks noGrp="1"/>
          </p:cNvSpPr>
          <p:nvPr>
            <p:ph type="title" idx="5"/>
          </p:nvPr>
        </p:nvSpPr>
        <p:spPr>
          <a:xfrm>
            <a:off x="5148875" y="600450"/>
            <a:ext cx="845700" cy="67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chemeClr val="dk2"/>
                </a:solidFill>
              </a:rPr>
              <a:t>02</a:t>
            </a:r>
            <a:endParaRPr>
              <a:solidFill>
                <a:schemeClr val="dk2"/>
              </a:solidFill>
            </a:endParaRPr>
          </a:p>
        </p:txBody>
      </p:sp>
      <p:sp>
        <p:nvSpPr>
          <p:cNvPr id="136" name="Google Shape;136;p23"/>
          <p:cNvSpPr txBox="1">
            <a:spLocks noGrp="1"/>
          </p:cNvSpPr>
          <p:nvPr>
            <p:ph type="title" idx="4"/>
          </p:nvPr>
        </p:nvSpPr>
        <p:spPr>
          <a:xfrm>
            <a:off x="5194475" y="78750"/>
            <a:ext cx="754500" cy="67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chemeClr val="dk2"/>
                </a:solidFill>
              </a:rPr>
              <a:t>01</a:t>
            </a:r>
            <a:endParaRPr>
              <a:solidFill>
                <a:schemeClr val="dk2"/>
              </a:solidFill>
            </a:endParaRPr>
          </a:p>
        </p:txBody>
      </p:sp>
      <p:sp>
        <p:nvSpPr>
          <p:cNvPr id="137" name="Google Shape;137;p23"/>
          <p:cNvSpPr txBox="1">
            <a:spLocks noGrp="1"/>
          </p:cNvSpPr>
          <p:nvPr>
            <p:ph type="ctrTitle" idx="3"/>
          </p:nvPr>
        </p:nvSpPr>
        <p:spPr>
          <a:xfrm>
            <a:off x="5928000" y="1279977"/>
            <a:ext cx="2649600" cy="50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Ερευνητικά ερωτήματα</a:t>
            </a:r>
            <a:endParaRPr/>
          </a:p>
        </p:txBody>
      </p:sp>
      <p:sp>
        <p:nvSpPr>
          <p:cNvPr id="138" name="Google Shape;138;p23"/>
          <p:cNvSpPr txBox="1">
            <a:spLocks noGrp="1"/>
          </p:cNvSpPr>
          <p:nvPr>
            <p:ph type="title" idx="6"/>
          </p:nvPr>
        </p:nvSpPr>
        <p:spPr>
          <a:xfrm>
            <a:off x="5148875" y="1178252"/>
            <a:ext cx="845700" cy="67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chemeClr val="dk2"/>
                </a:solidFill>
              </a:rPr>
              <a:t>03</a:t>
            </a:r>
            <a:endParaRPr>
              <a:solidFill>
                <a:schemeClr val="dk2"/>
              </a:solidFill>
            </a:endParaRPr>
          </a:p>
        </p:txBody>
      </p:sp>
      <p:sp>
        <p:nvSpPr>
          <p:cNvPr id="139" name="Google Shape;139;p23"/>
          <p:cNvSpPr txBox="1">
            <a:spLocks noGrp="1"/>
          </p:cNvSpPr>
          <p:nvPr>
            <p:ph type="ctrTitle" idx="7"/>
          </p:nvPr>
        </p:nvSpPr>
        <p:spPr>
          <a:xfrm>
            <a:off x="5919900" y="1887499"/>
            <a:ext cx="2497800" cy="42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Θεωρητικό πλαίσιο</a:t>
            </a:r>
            <a:endParaRPr/>
          </a:p>
        </p:txBody>
      </p:sp>
      <p:sp>
        <p:nvSpPr>
          <p:cNvPr id="140" name="Google Shape;140;p23"/>
          <p:cNvSpPr txBox="1">
            <a:spLocks noGrp="1"/>
          </p:cNvSpPr>
          <p:nvPr>
            <p:ph type="ctrTitle" idx="9"/>
          </p:nvPr>
        </p:nvSpPr>
        <p:spPr>
          <a:xfrm>
            <a:off x="339450" y="2906250"/>
            <a:ext cx="40233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600"/>
              <a:t>Δομή παρουσίασης </a:t>
            </a:r>
            <a:endParaRPr sz="3600">
              <a:solidFill>
                <a:schemeClr val="accent2"/>
              </a:solidFill>
            </a:endParaRPr>
          </a:p>
        </p:txBody>
      </p:sp>
      <p:sp>
        <p:nvSpPr>
          <p:cNvPr id="141" name="Google Shape;141;p23"/>
          <p:cNvSpPr txBox="1"/>
          <p:nvPr/>
        </p:nvSpPr>
        <p:spPr>
          <a:xfrm>
            <a:off x="5148875" y="1672000"/>
            <a:ext cx="845700" cy="6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600" b="1">
                <a:solidFill>
                  <a:schemeClr val="dk2"/>
                </a:solidFill>
                <a:latin typeface="Merriweather"/>
                <a:ea typeface="Merriweather"/>
                <a:cs typeface="Merriweather"/>
                <a:sym typeface="Merriweather"/>
              </a:rPr>
              <a:t>04</a:t>
            </a:r>
            <a:endParaRPr sz="3600" b="1">
              <a:solidFill>
                <a:schemeClr val="dk2"/>
              </a:solidFill>
              <a:latin typeface="Merriweather"/>
              <a:ea typeface="Merriweather"/>
              <a:cs typeface="Merriweather"/>
              <a:sym typeface="Merriweather"/>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142" name="Google Shape;142;p23"/>
          <p:cNvSpPr txBox="1"/>
          <p:nvPr/>
        </p:nvSpPr>
        <p:spPr>
          <a:xfrm>
            <a:off x="5174225" y="2277749"/>
            <a:ext cx="795000" cy="6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600" b="1">
                <a:solidFill>
                  <a:schemeClr val="dk2"/>
                </a:solidFill>
                <a:latin typeface="Merriweather"/>
                <a:ea typeface="Merriweather"/>
                <a:cs typeface="Merriweather"/>
                <a:sym typeface="Merriweather"/>
              </a:rPr>
              <a:t>05</a:t>
            </a:r>
            <a:endParaRPr sz="3600" b="1">
              <a:solidFill>
                <a:schemeClr val="dk2"/>
              </a:solidFill>
              <a:latin typeface="Merriweather"/>
              <a:ea typeface="Merriweather"/>
              <a:cs typeface="Merriweather"/>
              <a:sym typeface="Merriweather"/>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143" name="Google Shape;143;p23"/>
          <p:cNvSpPr txBox="1"/>
          <p:nvPr/>
        </p:nvSpPr>
        <p:spPr>
          <a:xfrm>
            <a:off x="5148875" y="2878650"/>
            <a:ext cx="845700" cy="6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600" b="1">
                <a:solidFill>
                  <a:schemeClr val="dk2"/>
                </a:solidFill>
                <a:latin typeface="Merriweather"/>
                <a:ea typeface="Merriweather"/>
                <a:cs typeface="Merriweather"/>
                <a:sym typeface="Merriweather"/>
              </a:rPr>
              <a:t>06</a:t>
            </a:r>
            <a:endParaRPr sz="3600" b="1">
              <a:solidFill>
                <a:schemeClr val="dk2"/>
              </a:solidFill>
              <a:latin typeface="Merriweather"/>
              <a:ea typeface="Merriweather"/>
              <a:cs typeface="Merriweather"/>
              <a:sym typeface="Merriweather"/>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144" name="Google Shape;144;p23"/>
          <p:cNvSpPr txBox="1"/>
          <p:nvPr/>
        </p:nvSpPr>
        <p:spPr>
          <a:xfrm>
            <a:off x="5174225" y="3455350"/>
            <a:ext cx="7950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600" b="1">
                <a:solidFill>
                  <a:schemeClr val="dk2"/>
                </a:solidFill>
                <a:latin typeface="Merriweather"/>
                <a:ea typeface="Merriweather"/>
                <a:cs typeface="Merriweather"/>
                <a:sym typeface="Merriweather"/>
              </a:rPr>
              <a:t>07</a:t>
            </a:r>
            <a:endParaRPr sz="3600" b="1">
              <a:solidFill>
                <a:schemeClr val="dk2"/>
              </a:solidFill>
              <a:latin typeface="Merriweather"/>
              <a:ea typeface="Merriweather"/>
              <a:cs typeface="Merriweather"/>
              <a:sym typeface="Merriweather"/>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145" name="Google Shape;145;p23"/>
          <p:cNvSpPr txBox="1"/>
          <p:nvPr/>
        </p:nvSpPr>
        <p:spPr>
          <a:xfrm>
            <a:off x="5148875" y="4110700"/>
            <a:ext cx="845700" cy="6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600" b="1">
                <a:solidFill>
                  <a:schemeClr val="dk2"/>
                </a:solidFill>
                <a:latin typeface="Merriweather"/>
                <a:ea typeface="Merriweather"/>
                <a:cs typeface="Merriweather"/>
                <a:sym typeface="Merriweather"/>
              </a:rPr>
              <a:t>08</a:t>
            </a:r>
            <a:endParaRPr sz="3600" b="1">
              <a:solidFill>
                <a:schemeClr val="dk2"/>
              </a:solidFill>
              <a:latin typeface="Merriweather"/>
              <a:ea typeface="Merriweather"/>
              <a:cs typeface="Merriweather"/>
              <a:sym typeface="Merriweather"/>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146" name="Google Shape;146;p23"/>
          <p:cNvSpPr txBox="1">
            <a:spLocks noGrp="1"/>
          </p:cNvSpPr>
          <p:nvPr>
            <p:ph type="ctrTitle"/>
          </p:nvPr>
        </p:nvSpPr>
        <p:spPr>
          <a:xfrm>
            <a:off x="5994575" y="2517425"/>
            <a:ext cx="2768100" cy="38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Εκπαιδευτικό υλικό</a:t>
            </a:r>
            <a:endParaRPr/>
          </a:p>
        </p:txBody>
      </p:sp>
      <p:sp>
        <p:nvSpPr>
          <p:cNvPr id="147" name="Google Shape;147;p23"/>
          <p:cNvSpPr txBox="1">
            <a:spLocks noGrp="1"/>
          </p:cNvSpPr>
          <p:nvPr>
            <p:ph type="ctrTitle"/>
          </p:nvPr>
        </p:nvSpPr>
        <p:spPr>
          <a:xfrm>
            <a:off x="5994575" y="3114450"/>
            <a:ext cx="1992000" cy="38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Έρευνα</a:t>
            </a:r>
            <a:endParaRPr/>
          </a:p>
        </p:txBody>
      </p:sp>
      <p:sp>
        <p:nvSpPr>
          <p:cNvPr id="148" name="Google Shape;148;p23"/>
          <p:cNvSpPr txBox="1">
            <a:spLocks noGrp="1"/>
          </p:cNvSpPr>
          <p:nvPr>
            <p:ph type="ctrTitle"/>
          </p:nvPr>
        </p:nvSpPr>
        <p:spPr>
          <a:xfrm>
            <a:off x="5948975" y="267129"/>
            <a:ext cx="1133100" cy="38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Σκοπός</a:t>
            </a:r>
            <a:endParaRPr/>
          </a:p>
        </p:txBody>
      </p:sp>
      <p:sp>
        <p:nvSpPr>
          <p:cNvPr id="149" name="Google Shape;149;p23"/>
          <p:cNvSpPr txBox="1">
            <a:spLocks noGrp="1"/>
          </p:cNvSpPr>
          <p:nvPr>
            <p:ph type="ctrTitle"/>
          </p:nvPr>
        </p:nvSpPr>
        <p:spPr>
          <a:xfrm>
            <a:off x="5994575" y="4327550"/>
            <a:ext cx="1842300" cy="380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Συμπεράσματα</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543"/>
        <p:cNvGrpSpPr/>
        <p:nvPr/>
      </p:nvGrpSpPr>
      <p:grpSpPr>
        <a:xfrm>
          <a:off x="0" y="0"/>
          <a:ext cx="0" cy="0"/>
          <a:chOff x="0" y="0"/>
          <a:chExt cx="0" cy="0"/>
        </a:xfrm>
      </p:grpSpPr>
      <p:sp>
        <p:nvSpPr>
          <p:cNvPr id="544" name="Google Shape;544;p41"/>
          <p:cNvSpPr txBox="1">
            <a:spLocks noGrp="1"/>
          </p:cNvSpPr>
          <p:nvPr>
            <p:ph type="ctrTitle"/>
          </p:nvPr>
        </p:nvSpPr>
        <p:spPr>
          <a:xfrm>
            <a:off x="0" y="1786600"/>
            <a:ext cx="3263100" cy="142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b="0"/>
              <a:t>Όπως αναδείχθηκε από τις απαντήσεις των επιμορφουμενων γονέων η συμμετοχή τους στην επιμόρφωση </a:t>
            </a:r>
            <a:endParaRPr sz="1400" b="0"/>
          </a:p>
          <a:p>
            <a:pPr marL="0" lvl="0" indent="0" algn="ctr" rtl="0">
              <a:spcBef>
                <a:spcPts val="0"/>
              </a:spcBef>
              <a:spcAft>
                <a:spcPts val="0"/>
              </a:spcAft>
              <a:buNone/>
            </a:pPr>
            <a:r>
              <a:rPr lang="es" sz="1400" b="0"/>
              <a:t>ενίσχυσε ακόμα περισσότερο την αρχική θετική τους άποψη ότι: </a:t>
            </a:r>
            <a:endParaRPr sz="1400" b="0"/>
          </a:p>
        </p:txBody>
      </p:sp>
      <p:sp>
        <p:nvSpPr>
          <p:cNvPr id="545" name="Google Shape;545;p41"/>
          <p:cNvSpPr txBox="1"/>
          <p:nvPr/>
        </p:nvSpPr>
        <p:spPr>
          <a:xfrm>
            <a:off x="6072198" y="571575"/>
            <a:ext cx="3071802" cy="4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dirty="0">
                <a:latin typeface="Source Sans Pro Light"/>
                <a:ea typeface="Source Sans Pro Light"/>
                <a:cs typeface="Source Sans Pro Light"/>
                <a:sym typeface="Source Sans Pro Light"/>
              </a:rPr>
              <a:t>1ο Ερευνητικό ερώτημα</a:t>
            </a:r>
            <a:endParaRPr sz="1800">
              <a:latin typeface="Source Sans Pro Light"/>
              <a:ea typeface="Source Sans Pro Light"/>
              <a:cs typeface="Source Sans Pro Light"/>
              <a:sym typeface="Source Sans Pro Light"/>
            </a:endParaRPr>
          </a:p>
        </p:txBody>
      </p:sp>
      <p:sp>
        <p:nvSpPr>
          <p:cNvPr id="546" name="Google Shape;546;p41"/>
          <p:cNvSpPr/>
          <p:nvPr/>
        </p:nvSpPr>
        <p:spPr>
          <a:xfrm>
            <a:off x="0" y="0"/>
            <a:ext cx="28215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Συμπεράσματα 1/3</a:t>
            </a:r>
            <a:endParaRPr/>
          </a:p>
        </p:txBody>
      </p:sp>
      <p:sp>
        <p:nvSpPr>
          <p:cNvPr id="547" name="Google Shape;547;p41"/>
          <p:cNvSpPr/>
          <p:nvPr/>
        </p:nvSpPr>
        <p:spPr>
          <a:xfrm>
            <a:off x="3961400" y="1739200"/>
            <a:ext cx="5127600" cy="1515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latin typeface="Georgia"/>
                <a:ea typeface="Georgia"/>
                <a:cs typeface="Georgia"/>
                <a:sym typeface="Georgia"/>
              </a:rPr>
              <a:t> </a:t>
            </a:r>
            <a:endParaRPr sz="1800">
              <a:latin typeface="Georgia"/>
              <a:ea typeface="Georgia"/>
              <a:cs typeface="Georgia"/>
              <a:sym typeface="Georgia"/>
            </a:endParaRPr>
          </a:p>
        </p:txBody>
      </p:sp>
      <p:sp>
        <p:nvSpPr>
          <p:cNvPr id="548" name="Google Shape;548;p41"/>
          <p:cNvSpPr/>
          <p:nvPr/>
        </p:nvSpPr>
        <p:spPr>
          <a:xfrm>
            <a:off x="3657975" y="1052425"/>
            <a:ext cx="6500100" cy="3043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txBox="1"/>
          <p:nvPr/>
        </p:nvSpPr>
        <p:spPr>
          <a:xfrm>
            <a:off x="4025600" y="1786600"/>
            <a:ext cx="4999200" cy="173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800">
              <a:latin typeface="Georgia"/>
              <a:ea typeface="Georgia"/>
              <a:cs typeface="Georgia"/>
              <a:sym typeface="Georgia"/>
            </a:endParaRPr>
          </a:p>
          <a:p>
            <a:pPr marL="0" lvl="0" indent="0" algn="ctr" rtl="0">
              <a:lnSpc>
                <a:spcPct val="115000"/>
              </a:lnSpc>
              <a:spcBef>
                <a:spcPts val="0"/>
              </a:spcBef>
              <a:spcAft>
                <a:spcPts val="0"/>
              </a:spcAft>
              <a:buNone/>
            </a:pPr>
            <a:r>
              <a:rPr lang="es" sz="1800">
                <a:latin typeface="Georgia"/>
                <a:ea typeface="Georgia"/>
                <a:cs typeface="Georgia"/>
                <a:sym typeface="Georgia"/>
              </a:rPr>
              <a:t>Η εξ αποστάσεως επιμόρφωση είναι καλή και μπορεί να καλύψει τις επιμορφωτικές ανάγκες ενός ατόμου</a:t>
            </a:r>
            <a:endParaRPr sz="1800">
              <a:latin typeface="Georgia"/>
              <a:ea typeface="Georgia"/>
              <a:cs typeface="Georgia"/>
              <a:sym typeface="Georgia"/>
            </a:endParaRPr>
          </a:p>
          <a:p>
            <a:pPr marL="0" lvl="0" indent="0" algn="ctr" rtl="0">
              <a:spcBef>
                <a:spcPts val="0"/>
              </a:spcBef>
              <a:spcAft>
                <a:spcPts val="0"/>
              </a:spcAft>
              <a:buNone/>
            </a:pPr>
            <a:endParaRPr/>
          </a:p>
        </p:txBody>
      </p:sp>
      <p:sp>
        <p:nvSpPr>
          <p:cNvPr id="550" name="Google Shape;550;p41"/>
          <p:cNvSpPr txBox="1">
            <a:spLocks noGrp="1"/>
          </p:cNvSpPr>
          <p:nvPr>
            <p:ph type="subTitle" idx="1"/>
          </p:nvPr>
        </p:nvSpPr>
        <p:spPr>
          <a:xfrm>
            <a:off x="3400175" y="3679575"/>
            <a:ext cx="55398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solidFill>
                  <a:schemeClr val="accent2"/>
                </a:solidFill>
                <a:highlight>
                  <a:srgbClr val="D9D9D9"/>
                </a:highlight>
                <a:latin typeface="Merriweather"/>
                <a:ea typeface="Merriweather"/>
                <a:cs typeface="Merriweather"/>
                <a:sym typeface="Merriweather"/>
              </a:rPr>
              <a:t>Σ</a:t>
            </a:r>
            <a:r>
              <a:rPr lang="es" sz="1600">
                <a:solidFill>
                  <a:schemeClr val="accent2"/>
                </a:solidFill>
                <a:highlight>
                  <a:srgbClr val="D9D9D9"/>
                </a:highlight>
                <a:latin typeface="Merriweather"/>
                <a:ea typeface="Merriweather"/>
                <a:cs typeface="Merriweather"/>
                <a:sym typeface="Merriweather"/>
              </a:rPr>
              <a:t>υμπέρασμα σύμφωνο με αποτελέσματα άλλων ερευνών στις οποίες φαίνεται ότι οι απόψεις και οι στάσεις των συμμετεχόντων  είναι θετικές όσων αφορά τις εξ αποστάσεως επιμορφώσεις Θωμάδης ,2017 Μουζάκης, 2009, Μπίκος, 2006</a:t>
            </a:r>
            <a:r>
              <a:rPr lang="es" sz="1800">
                <a:solidFill>
                  <a:schemeClr val="accent2"/>
                </a:solidFill>
                <a:highlight>
                  <a:srgbClr val="D9D9D9"/>
                </a:highlight>
                <a:latin typeface="Merriweather"/>
                <a:ea typeface="Merriweather"/>
                <a:cs typeface="Merriweather"/>
                <a:sym typeface="Merriweather"/>
              </a:rPr>
              <a:t>  </a:t>
            </a:r>
            <a:endParaRPr>
              <a:highlight>
                <a:srgbClr val="D9D9D9"/>
              </a:highlight>
            </a:endParaRPr>
          </a:p>
        </p:txBody>
      </p:sp>
      <p:sp>
        <p:nvSpPr>
          <p:cNvPr id="551" name="Google Shape;551;p41"/>
          <p:cNvSpPr/>
          <p:nvPr/>
        </p:nvSpPr>
        <p:spPr>
          <a:xfrm>
            <a:off x="4025600" y="1814250"/>
            <a:ext cx="5127600" cy="1515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555"/>
        <p:cNvGrpSpPr/>
        <p:nvPr/>
      </p:nvGrpSpPr>
      <p:grpSpPr>
        <a:xfrm>
          <a:off x="0" y="0"/>
          <a:ext cx="0" cy="0"/>
          <a:chOff x="0" y="0"/>
          <a:chExt cx="0" cy="0"/>
        </a:xfrm>
      </p:grpSpPr>
      <p:sp>
        <p:nvSpPr>
          <p:cNvPr id="556" name="Google Shape;556;p42"/>
          <p:cNvSpPr/>
          <p:nvPr/>
        </p:nvSpPr>
        <p:spPr>
          <a:xfrm>
            <a:off x="3657975" y="1030425"/>
            <a:ext cx="6457200" cy="30654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txBox="1">
            <a:spLocks noGrp="1"/>
          </p:cNvSpPr>
          <p:nvPr>
            <p:ph type="subTitle" idx="1"/>
          </p:nvPr>
        </p:nvSpPr>
        <p:spPr>
          <a:xfrm>
            <a:off x="4207325" y="3348750"/>
            <a:ext cx="4841400" cy="64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solidFill>
                  <a:schemeClr val="accent2"/>
                </a:solidFill>
                <a:highlight>
                  <a:srgbClr val="D9D9D9"/>
                </a:highlight>
                <a:latin typeface="Merriweather"/>
                <a:ea typeface="Merriweather"/>
                <a:cs typeface="Merriweather"/>
                <a:sym typeface="Merriweather"/>
              </a:rPr>
              <a:t>Συμπέρασμα που συγκλίνει με  τα αποτελέσματα εγχώριων και διεθνών ερευνών των οποίων έδειξαν τη σπουδαιότητα  της  Συναισθηματικής νοημοσύνης Goleman ,1995 Πλωμαρίτου, 2004, </a:t>
            </a:r>
            <a:endParaRPr>
              <a:highlight>
                <a:srgbClr val="D9D9D9"/>
              </a:highlight>
            </a:endParaRPr>
          </a:p>
        </p:txBody>
      </p:sp>
      <p:sp>
        <p:nvSpPr>
          <p:cNvPr id="558" name="Google Shape;558;p42"/>
          <p:cNvSpPr txBox="1"/>
          <p:nvPr/>
        </p:nvSpPr>
        <p:spPr>
          <a:xfrm>
            <a:off x="6540500" y="698500"/>
            <a:ext cx="27147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Source Sans Pro Light"/>
                <a:ea typeface="Source Sans Pro Light"/>
                <a:cs typeface="Source Sans Pro Light"/>
                <a:sym typeface="Source Sans Pro Light"/>
              </a:rPr>
              <a:t>2ο Ερευνητικό ερώτημα </a:t>
            </a:r>
            <a:endParaRPr sz="1800">
              <a:latin typeface="Source Sans Pro Light"/>
              <a:ea typeface="Source Sans Pro Light"/>
              <a:cs typeface="Source Sans Pro Light"/>
              <a:sym typeface="Source Sans Pro Light"/>
            </a:endParaRPr>
          </a:p>
        </p:txBody>
      </p:sp>
      <p:sp>
        <p:nvSpPr>
          <p:cNvPr id="559" name="Google Shape;559;p42"/>
          <p:cNvSpPr/>
          <p:nvPr/>
        </p:nvSpPr>
        <p:spPr>
          <a:xfrm>
            <a:off x="0" y="0"/>
            <a:ext cx="28215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Συμπεράσματα 2/3</a:t>
            </a:r>
            <a:endParaRPr/>
          </a:p>
        </p:txBody>
      </p:sp>
      <p:sp>
        <p:nvSpPr>
          <p:cNvPr id="560" name="Google Shape;560;p42"/>
          <p:cNvSpPr txBox="1"/>
          <p:nvPr/>
        </p:nvSpPr>
        <p:spPr>
          <a:xfrm>
            <a:off x="4542425" y="1734525"/>
            <a:ext cx="4841400" cy="143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Georgia"/>
                <a:ea typeface="Georgia"/>
                <a:cs typeface="Georgia"/>
                <a:sym typeface="Georgia"/>
              </a:rPr>
              <a:t>Η καλλιέργεια της συναισθηματικής νοημοσύνης έχει σημαντικά οφέλη για την διαπαιδαγώγηση των παιδιών </a:t>
            </a:r>
            <a:endParaRPr sz="1800">
              <a:latin typeface="Georgia"/>
              <a:ea typeface="Georgia"/>
              <a:cs typeface="Georgia"/>
              <a:sym typeface="Georgia"/>
            </a:endParaRPr>
          </a:p>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561" name="Google Shape;561;p42"/>
          <p:cNvSpPr/>
          <p:nvPr/>
        </p:nvSpPr>
        <p:spPr>
          <a:xfrm>
            <a:off x="4399325" y="1527425"/>
            <a:ext cx="5127600" cy="1515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2000">
                <a:latin typeface="Merriweather"/>
                <a:ea typeface="Merriweather"/>
                <a:cs typeface="Merriweather"/>
                <a:sym typeface="Merriweather"/>
              </a:rPr>
              <a:t>						</a:t>
            </a:r>
            <a:endParaRPr sz="2000">
              <a:latin typeface="Merriweather"/>
              <a:ea typeface="Merriweather"/>
              <a:cs typeface="Merriweather"/>
              <a:sym typeface="Merriweather"/>
            </a:endParaRPr>
          </a:p>
        </p:txBody>
      </p:sp>
      <p:sp>
        <p:nvSpPr>
          <p:cNvPr id="562" name="Google Shape;562;p42"/>
          <p:cNvSpPr txBox="1">
            <a:spLocks noGrp="1"/>
          </p:cNvSpPr>
          <p:nvPr>
            <p:ph type="ctrTitle"/>
          </p:nvPr>
        </p:nvSpPr>
        <p:spPr>
          <a:xfrm>
            <a:off x="0" y="2225625"/>
            <a:ext cx="3779100" cy="94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b="0"/>
              <a:t>Όπως αναδείχθηκε από τις απαντήσεις των επιμορφουμενων γονέων  η συμμετοχή τους στην επιμόρφωση </a:t>
            </a:r>
            <a:endParaRPr sz="1400" b="0"/>
          </a:p>
          <a:p>
            <a:pPr marL="0" lvl="0" indent="0" algn="ctr" rtl="0">
              <a:spcBef>
                <a:spcPts val="0"/>
              </a:spcBef>
              <a:spcAft>
                <a:spcPts val="0"/>
              </a:spcAft>
              <a:buNone/>
            </a:pPr>
            <a:r>
              <a:rPr lang="es" sz="1400" b="0"/>
              <a:t>ενίσχυσε ακόμα περισσότερο την αρχική θετική τους άποψη ότι: </a:t>
            </a:r>
            <a:endParaRPr sz="1400" b="0"/>
          </a:p>
          <a:p>
            <a:pPr marL="0" lvl="0" indent="0" algn="ctr" rtl="0">
              <a:spcBef>
                <a:spcPts val="0"/>
              </a:spcBef>
              <a:spcAft>
                <a:spcPts val="0"/>
              </a:spcAft>
              <a:buNone/>
            </a:pPr>
            <a:endParaRPr sz="1600" b="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566"/>
        <p:cNvGrpSpPr/>
        <p:nvPr/>
      </p:nvGrpSpPr>
      <p:grpSpPr>
        <a:xfrm>
          <a:off x="0" y="0"/>
          <a:ext cx="0" cy="0"/>
          <a:chOff x="0" y="0"/>
          <a:chExt cx="0" cy="0"/>
        </a:xfrm>
      </p:grpSpPr>
      <p:sp>
        <p:nvSpPr>
          <p:cNvPr id="567" name="Google Shape;567;p43"/>
          <p:cNvSpPr txBox="1"/>
          <p:nvPr/>
        </p:nvSpPr>
        <p:spPr>
          <a:xfrm>
            <a:off x="6540500" y="698500"/>
            <a:ext cx="2714700" cy="2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Source Sans Pro Light"/>
                <a:ea typeface="Source Sans Pro Light"/>
                <a:cs typeface="Source Sans Pro Light"/>
                <a:sym typeface="Source Sans Pro Light"/>
              </a:rPr>
              <a:t>3ο Ερευνητικό ερώτημα </a:t>
            </a:r>
            <a:endParaRPr sz="1800">
              <a:latin typeface="Source Sans Pro Light"/>
              <a:ea typeface="Source Sans Pro Light"/>
              <a:cs typeface="Source Sans Pro Light"/>
              <a:sym typeface="Source Sans Pro Light"/>
            </a:endParaRPr>
          </a:p>
        </p:txBody>
      </p:sp>
      <p:sp>
        <p:nvSpPr>
          <p:cNvPr id="568" name="Google Shape;568;p43"/>
          <p:cNvSpPr txBox="1">
            <a:spLocks noGrp="1"/>
          </p:cNvSpPr>
          <p:nvPr>
            <p:ph type="ctrTitle"/>
          </p:nvPr>
        </p:nvSpPr>
        <p:spPr>
          <a:xfrm>
            <a:off x="0" y="1786600"/>
            <a:ext cx="3263100" cy="142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b="0"/>
              <a:t>Μεσα από τις απαντήσεις  των επιμορφουμενων γονέων προκύπτει ότι:   </a:t>
            </a:r>
            <a:endParaRPr sz="1400" b="0"/>
          </a:p>
        </p:txBody>
      </p:sp>
      <p:sp>
        <p:nvSpPr>
          <p:cNvPr id="569" name="Google Shape;569;p43"/>
          <p:cNvSpPr/>
          <p:nvPr/>
        </p:nvSpPr>
        <p:spPr>
          <a:xfrm>
            <a:off x="3657975" y="1030425"/>
            <a:ext cx="6457200" cy="30654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3"/>
          <p:cNvSpPr txBox="1"/>
          <p:nvPr/>
        </p:nvSpPr>
        <p:spPr>
          <a:xfrm>
            <a:off x="3757425" y="1652675"/>
            <a:ext cx="58950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Merriweather"/>
              <a:ea typeface="Merriweather"/>
              <a:cs typeface="Merriweather"/>
              <a:sym typeface="Merriweather"/>
            </a:endParaRPr>
          </a:p>
        </p:txBody>
      </p:sp>
      <p:sp>
        <p:nvSpPr>
          <p:cNvPr id="571" name="Google Shape;571;p43"/>
          <p:cNvSpPr/>
          <p:nvPr/>
        </p:nvSpPr>
        <p:spPr>
          <a:xfrm>
            <a:off x="0" y="0"/>
            <a:ext cx="28215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Συμπεράσματα 3/3</a:t>
            </a:r>
            <a:endParaRPr/>
          </a:p>
        </p:txBody>
      </p:sp>
      <p:sp>
        <p:nvSpPr>
          <p:cNvPr id="572" name="Google Shape;572;p43"/>
          <p:cNvSpPr/>
          <p:nvPr/>
        </p:nvSpPr>
        <p:spPr>
          <a:xfrm>
            <a:off x="4016400" y="1230875"/>
            <a:ext cx="5127600" cy="1778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000">
                <a:latin typeface="Merriweather"/>
                <a:ea typeface="Merriweather"/>
                <a:cs typeface="Merriweather"/>
                <a:sym typeface="Merriweather"/>
              </a:rPr>
              <a:t>Το πρόγραμμα σχεδιάστηκε και εφαρμόστηκε με επιτυχία τόσο όσο αφορά τα γνωστικά κριτήρια σχεδιασμού του όσο και τα τεχνολογικά</a:t>
            </a:r>
            <a:endParaRPr sz="2000">
              <a:latin typeface="Merriweather"/>
              <a:ea typeface="Merriweather"/>
              <a:cs typeface="Merriweather"/>
              <a:sym typeface="Merriweather"/>
            </a:endParaRPr>
          </a:p>
          <a:p>
            <a:pPr marL="0" lvl="0" indent="0" algn="l" rtl="0">
              <a:spcBef>
                <a:spcPts val="0"/>
              </a:spcBef>
              <a:spcAft>
                <a:spcPts val="0"/>
              </a:spcAft>
              <a:buNone/>
            </a:pPr>
            <a:endParaRPr sz="2000">
              <a:latin typeface="Merriweather"/>
              <a:ea typeface="Merriweather"/>
              <a:cs typeface="Merriweather"/>
              <a:sym typeface="Merriweather"/>
            </a:endParaRPr>
          </a:p>
        </p:txBody>
      </p:sp>
      <p:sp>
        <p:nvSpPr>
          <p:cNvPr id="573" name="Google Shape;573;p43"/>
          <p:cNvSpPr txBox="1">
            <a:spLocks noGrp="1"/>
          </p:cNvSpPr>
          <p:nvPr>
            <p:ph type="subTitle" idx="1"/>
          </p:nvPr>
        </p:nvSpPr>
        <p:spPr>
          <a:xfrm>
            <a:off x="3826200" y="3245875"/>
            <a:ext cx="53178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dirty="0">
                <a:solidFill>
                  <a:schemeClr val="accent2"/>
                </a:solidFill>
                <a:highlight>
                  <a:srgbClr val="D9D9D9"/>
                </a:highlight>
                <a:latin typeface="Merriweather"/>
                <a:ea typeface="Merriweather"/>
                <a:cs typeface="Merriweather"/>
                <a:sym typeface="Merriweather"/>
              </a:rPr>
              <a:t>Συμπέρασμα  που συμφωνεί με αποτελέσματα άλλων  ερευνών οι οποίες συνδέουν το εκπαιδευτικό περιεχόμενο με την μάθηση, Schaller et al. (2002, όπ.αναφ. στο Ραλλιάς, &amp; Αναστασιάδης,2015), Καβακλή &amp; Μπακογιάννη (2002, όπ.αναφ. στο Ραλλιάς, &amp; Αναστασιάδης,2015, Μανούσου (2009, όπ.αναφ. στο Ραλλιάς, &amp; Αναστασιάδης,2015), ), Ζόμπολας &amp; Μανούσου (2011, όπ.αναφ. στο Ραλλιάς, &amp; Αναστασιάδης,2015</a:t>
            </a:r>
            <a:r>
              <a:rPr lang="es" sz="1400" dirty="0" smtClean="0">
                <a:solidFill>
                  <a:schemeClr val="accent2"/>
                </a:solidFill>
                <a:highlight>
                  <a:srgbClr val="D9D9D9"/>
                </a:highlight>
                <a:latin typeface="Merriweather"/>
                <a:ea typeface="Merriweather"/>
                <a:cs typeface="Merriweather"/>
                <a:sym typeface="Merriweather"/>
              </a:rPr>
              <a:t>)</a:t>
            </a:r>
            <a:endParaRPr sz="1400">
              <a:highlight>
                <a:srgbClr val="D9D9D9"/>
              </a:highligh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577"/>
        <p:cNvGrpSpPr/>
        <p:nvPr/>
      </p:nvGrpSpPr>
      <p:grpSpPr>
        <a:xfrm>
          <a:off x="0" y="0"/>
          <a:ext cx="0" cy="0"/>
          <a:chOff x="0" y="0"/>
          <a:chExt cx="0" cy="0"/>
        </a:xfrm>
      </p:grpSpPr>
      <p:sp>
        <p:nvSpPr>
          <p:cNvPr id="578" name="Google Shape;578;p44"/>
          <p:cNvSpPr/>
          <p:nvPr/>
        </p:nvSpPr>
        <p:spPr>
          <a:xfrm>
            <a:off x="1060550" y="785050"/>
            <a:ext cx="7729035" cy="4358431"/>
          </a:xfrm>
          <a:custGeom>
            <a:avLst/>
            <a:gdLst/>
            <a:ahLst/>
            <a:cxnLst/>
            <a:rect l="l" t="t" r="r" b="b"/>
            <a:pathLst>
              <a:path w="82854" h="22443" extrusionOk="0">
                <a:moveTo>
                  <a:pt x="72531" y="1"/>
                </a:moveTo>
                <a:cubicBezTo>
                  <a:pt x="72339" y="1"/>
                  <a:pt x="72147" y="7"/>
                  <a:pt x="71955" y="20"/>
                </a:cubicBezTo>
                <a:lnTo>
                  <a:pt x="8893" y="4221"/>
                </a:lnTo>
                <a:cubicBezTo>
                  <a:pt x="7112" y="4339"/>
                  <a:pt x="5400" y="4943"/>
                  <a:pt x="3936" y="5965"/>
                </a:cubicBezTo>
                <a:lnTo>
                  <a:pt x="1" y="8720"/>
                </a:lnTo>
                <a:lnTo>
                  <a:pt x="1" y="22442"/>
                </a:lnTo>
                <a:lnTo>
                  <a:pt x="82854" y="22442"/>
                </a:lnTo>
                <a:lnTo>
                  <a:pt x="82854" y="6172"/>
                </a:lnTo>
                <a:lnTo>
                  <a:pt x="78141" y="2095"/>
                </a:lnTo>
                <a:cubicBezTo>
                  <a:pt x="76578" y="740"/>
                  <a:pt x="74585" y="1"/>
                  <a:pt x="72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endParaRPr/>
          </a:p>
        </p:txBody>
      </p:sp>
      <p:sp>
        <p:nvSpPr>
          <p:cNvPr id="579" name="Google Shape;579;p44"/>
          <p:cNvSpPr txBox="1">
            <a:spLocks noGrp="1"/>
          </p:cNvSpPr>
          <p:nvPr>
            <p:ph type="subTitle" idx="4294967295"/>
          </p:nvPr>
        </p:nvSpPr>
        <p:spPr>
          <a:xfrm>
            <a:off x="3847150" y="2950200"/>
            <a:ext cx="1968900" cy="1325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 sz="2400">
                <a:latin typeface="Merriweather"/>
                <a:ea typeface="Merriweather"/>
                <a:cs typeface="Merriweather"/>
                <a:sym typeface="Merriweather"/>
              </a:rPr>
              <a:t>Π</a:t>
            </a:r>
            <a:r>
              <a:rPr lang="es" sz="2000">
                <a:latin typeface="Merriweather"/>
                <a:ea typeface="Merriweather"/>
                <a:cs typeface="Merriweather"/>
                <a:sym typeface="Merriweather"/>
              </a:rPr>
              <a:t>εριορισμένη χρονική διάρκεια</a:t>
            </a:r>
            <a:r>
              <a:rPr lang="es" sz="2400">
                <a:latin typeface="Merriweather"/>
                <a:ea typeface="Merriweather"/>
                <a:cs typeface="Merriweather"/>
                <a:sym typeface="Merriweather"/>
              </a:rPr>
              <a:t> </a:t>
            </a:r>
            <a:endParaRPr sz="2400">
              <a:latin typeface="Merriweather"/>
              <a:ea typeface="Merriweather"/>
              <a:cs typeface="Merriweather"/>
              <a:sym typeface="Merriweather"/>
            </a:endParaRPr>
          </a:p>
        </p:txBody>
      </p:sp>
      <p:sp>
        <p:nvSpPr>
          <p:cNvPr id="580" name="Google Shape;580;p44"/>
          <p:cNvSpPr txBox="1">
            <a:spLocks noGrp="1"/>
          </p:cNvSpPr>
          <p:nvPr>
            <p:ph type="subTitle" idx="4294967295"/>
          </p:nvPr>
        </p:nvSpPr>
        <p:spPr>
          <a:xfrm>
            <a:off x="1748800" y="2950200"/>
            <a:ext cx="1636200" cy="104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 sz="2000">
                <a:latin typeface="Merriweather"/>
                <a:ea typeface="Merriweather"/>
                <a:cs typeface="Merriweather"/>
                <a:sym typeface="Merriweather"/>
              </a:rPr>
              <a:t>Μικρό  δείγμα</a:t>
            </a:r>
            <a:endParaRPr sz="2000">
              <a:latin typeface="Merriweather"/>
              <a:ea typeface="Merriweather"/>
              <a:cs typeface="Merriweather"/>
              <a:sym typeface="Merriweather"/>
            </a:endParaRPr>
          </a:p>
        </p:txBody>
      </p:sp>
      <p:sp>
        <p:nvSpPr>
          <p:cNvPr id="581" name="Google Shape;581;p44"/>
          <p:cNvSpPr txBox="1">
            <a:spLocks noGrp="1"/>
          </p:cNvSpPr>
          <p:nvPr>
            <p:ph type="subTitle" idx="4294967295"/>
          </p:nvPr>
        </p:nvSpPr>
        <p:spPr>
          <a:xfrm>
            <a:off x="6439825" y="3062075"/>
            <a:ext cx="2570400" cy="57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2000">
                <a:latin typeface="Merriweather"/>
                <a:ea typeface="Merriweather"/>
                <a:cs typeface="Merriweather"/>
                <a:sym typeface="Merriweather"/>
              </a:rPr>
              <a:t>Μη γενικεύσιμα συμπεράσματα</a:t>
            </a:r>
            <a:endParaRPr sz="2000">
              <a:latin typeface="Merriweather"/>
              <a:ea typeface="Merriweather"/>
              <a:cs typeface="Merriweather"/>
              <a:sym typeface="Merriweather"/>
            </a:endParaRPr>
          </a:p>
        </p:txBody>
      </p:sp>
      <p:cxnSp>
        <p:nvCxnSpPr>
          <p:cNvPr id="582" name="Google Shape;582;p44"/>
          <p:cNvCxnSpPr/>
          <p:nvPr/>
        </p:nvCxnSpPr>
        <p:spPr>
          <a:xfrm>
            <a:off x="3686700" y="2668825"/>
            <a:ext cx="26100" cy="18294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44"/>
          <p:cNvCxnSpPr/>
          <p:nvPr/>
        </p:nvCxnSpPr>
        <p:spPr>
          <a:xfrm flipH="1">
            <a:off x="6265625" y="2620813"/>
            <a:ext cx="12600" cy="1868100"/>
          </a:xfrm>
          <a:prstGeom prst="straightConnector1">
            <a:avLst/>
          </a:prstGeom>
          <a:noFill/>
          <a:ln w="19050" cap="flat" cmpd="sng">
            <a:solidFill>
              <a:schemeClr val="lt2"/>
            </a:solidFill>
            <a:prstDash val="solid"/>
            <a:round/>
            <a:headEnd type="none" w="med" len="med"/>
            <a:tailEnd type="none" w="med" len="med"/>
          </a:ln>
        </p:spPr>
      </p:cxnSp>
      <p:sp>
        <p:nvSpPr>
          <p:cNvPr id="584" name="Google Shape;584;p44"/>
          <p:cNvSpPr/>
          <p:nvPr/>
        </p:nvSpPr>
        <p:spPr>
          <a:xfrm>
            <a:off x="0" y="0"/>
            <a:ext cx="33849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Περιορισμοί έρευνας  1/1</a:t>
            </a:r>
            <a:endParaRPr/>
          </a:p>
        </p:txBody>
      </p:sp>
      <p:pic>
        <p:nvPicPr>
          <p:cNvPr id="585" name="Google Shape;585;p44"/>
          <p:cNvPicPr preferRelativeResize="0"/>
          <p:nvPr/>
        </p:nvPicPr>
        <p:blipFill>
          <a:blip r:embed="rId3">
            <a:alphaModFix/>
          </a:blip>
          <a:stretch>
            <a:fillRect/>
          </a:stretch>
        </p:blipFill>
        <p:spPr>
          <a:xfrm>
            <a:off x="2221850" y="2226700"/>
            <a:ext cx="690100" cy="690100"/>
          </a:xfrm>
          <a:prstGeom prst="rect">
            <a:avLst/>
          </a:prstGeom>
          <a:noFill/>
          <a:ln>
            <a:noFill/>
          </a:ln>
        </p:spPr>
      </p:pic>
      <p:pic>
        <p:nvPicPr>
          <p:cNvPr id="586" name="Google Shape;586;p44"/>
          <p:cNvPicPr preferRelativeResize="0"/>
          <p:nvPr/>
        </p:nvPicPr>
        <p:blipFill>
          <a:blip r:embed="rId4">
            <a:alphaModFix/>
          </a:blip>
          <a:stretch>
            <a:fillRect/>
          </a:stretch>
        </p:blipFill>
        <p:spPr>
          <a:xfrm>
            <a:off x="4466238" y="2132062"/>
            <a:ext cx="690100" cy="690100"/>
          </a:xfrm>
          <a:prstGeom prst="rect">
            <a:avLst/>
          </a:prstGeom>
          <a:noFill/>
          <a:ln>
            <a:noFill/>
          </a:ln>
        </p:spPr>
      </p:pic>
      <p:pic>
        <p:nvPicPr>
          <p:cNvPr id="587" name="Google Shape;587;p44"/>
          <p:cNvPicPr preferRelativeResize="0"/>
          <p:nvPr/>
        </p:nvPicPr>
        <p:blipFill>
          <a:blip r:embed="rId5">
            <a:alphaModFix/>
          </a:blip>
          <a:stretch>
            <a:fillRect/>
          </a:stretch>
        </p:blipFill>
        <p:spPr>
          <a:xfrm>
            <a:off x="7076675" y="2200500"/>
            <a:ext cx="690100" cy="7425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591"/>
        <p:cNvGrpSpPr/>
        <p:nvPr/>
      </p:nvGrpSpPr>
      <p:grpSpPr>
        <a:xfrm>
          <a:off x="0" y="0"/>
          <a:ext cx="0" cy="0"/>
          <a:chOff x="0" y="0"/>
          <a:chExt cx="0" cy="0"/>
        </a:xfrm>
      </p:grpSpPr>
      <p:sp>
        <p:nvSpPr>
          <p:cNvPr id="592" name="Google Shape;592;p45"/>
          <p:cNvSpPr/>
          <p:nvPr/>
        </p:nvSpPr>
        <p:spPr>
          <a:xfrm>
            <a:off x="1447050" y="709138"/>
            <a:ext cx="6513000" cy="1096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593" name="Google Shape;593;p45"/>
          <p:cNvSpPr/>
          <p:nvPr/>
        </p:nvSpPr>
        <p:spPr>
          <a:xfrm>
            <a:off x="2843000" y="1899775"/>
            <a:ext cx="5260200" cy="13932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2000">
                <a:latin typeface="Merriweather"/>
                <a:ea typeface="Merriweather"/>
                <a:cs typeface="Merriweather"/>
                <a:sym typeface="Merriweather"/>
              </a:rPr>
              <a:t>Σχεδιασμός περαιτέρω ερευνών γύρω από τη συναισθηματική νοημοσύνη</a:t>
            </a:r>
            <a:endParaRPr sz="2000">
              <a:latin typeface="Merriweather"/>
              <a:ea typeface="Merriweather"/>
              <a:cs typeface="Merriweather"/>
              <a:sym typeface="Merriweather"/>
            </a:endParaRPr>
          </a:p>
        </p:txBody>
      </p:sp>
      <p:sp>
        <p:nvSpPr>
          <p:cNvPr id="594" name="Google Shape;594;p45"/>
          <p:cNvSpPr/>
          <p:nvPr/>
        </p:nvSpPr>
        <p:spPr>
          <a:xfrm>
            <a:off x="3572625" y="3499225"/>
            <a:ext cx="5635800" cy="1332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2000"/>
              <a:t>Δ</a:t>
            </a:r>
            <a:r>
              <a:rPr lang="es" sz="2000">
                <a:latin typeface="Merriweather"/>
                <a:ea typeface="Merriweather"/>
                <a:cs typeface="Merriweather"/>
                <a:sym typeface="Merriweather"/>
              </a:rPr>
              <a:t>ιερεύνηση για μεγαλύτερο χρονικό διάστημα </a:t>
            </a:r>
            <a:endParaRPr sz="2000">
              <a:latin typeface="Merriweather"/>
              <a:ea typeface="Merriweather"/>
              <a:cs typeface="Merriweather"/>
              <a:sym typeface="Merriweather"/>
            </a:endParaRPr>
          </a:p>
          <a:p>
            <a:pPr marL="0" lvl="0" indent="0" algn="l" rtl="0">
              <a:spcBef>
                <a:spcPts val="0"/>
              </a:spcBef>
              <a:spcAft>
                <a:spcPts val="0"/>
              </a:spcAft>
              <a:buNone/>
            </a:pPr>
            <a:r>
              <a:rPr lang="es" sz="2000">
                <a:latin typeface="Merriweather"/>
                <a:ea typeface="Merriweather"/>
                <a:cs typeface="Merriweather"/>
                <a:sym typeface="Merriweather"/>
              </a:rPr>
              <a:t>σε μεγαλύτερο δείγμα ,με διαφορετικά κοινωνικοοικονομικα χαρακτηριστικά</a:t>
            </a:r>
            <a:endParaRPr sz="2000">
              <a:latin typeface="Merriweather"/>
              <a:ea typeface="Merriweather"/>
              <a:cs typeface="Merriweather"/>
              <a:sym typeface="Merriweather"/>
            </a:endParaRPr>
          </a:p>
        </p:txBody>
      </p:sp>
      <p:sp>
        <p:nvSpPr>
          <p:cNvPr id="595" name="Google Shape;595;p45"/>
          <p:cNvSpPr txBox="1">
            <a:spLocks noGrp="1"/>
          </p:cNvSpPr>
          <p:nvPr>
            <p:ph type="title" idx="5"/>
          </p:nvPr>
        </p:nvSpPr>
        <p:spPr>
          <a:xfrm>
            <a:off x="1659450" y="647038"/>
            <a:ext cx="5516400" cy="122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0"/>
              <a:t>                                                        </a:t>
            </a:r>
            <a:endParaRPr b="0"/>
          </a:p>
          <a:p>
            <a:pPr marL="0" lvl="0" indent="0" algn="l" rtl="0">
              <a:spcBef>
                <a:spcPts val="0"/>
              </a:spcBef>
              <a:spcAft>
                <a:spcPts val="0"/>
              </a:spcAft>
              <a:buNone/>
            </a:pPr>
            <a:r>
              <a:rPr lang="es" sz="2000" b="0">
                <a:solidFill>
                  <a:schemeClr val="dk1"/>
                </a:solidFill>
              </a:rPr>
              <a:t>Διεξαγωγή εξ αποστάσεων επιμορφώσεων σε γονείς αλλά και στο ευρύτερο κοινό</a:t>
            </a:r>
            <a:endParaRPr sz="2000" b="0">
              <a:solidFill>
                <a:schemeClr val="dk1"/>
              </a:solidFill>
            </a:endParaRPr>
          </a:p>
        </p:txBody>
      </p:sp>
      <p:sp>
        <p:nvSpPr>
          <p:cNvPr id="596" name="Google Shape;596;p45"/>
          <p:cNvSpPr/>
          <p:nvPr/>
        </p:nvSpPr>
        <p:spPr>
          <a:xfrm>
            <a:off x="0" y="0"/>
            <a:ext cx="48429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b="1">
                <a:solidFill>
                  <a:srgbClr val="666666"/>
                </a:solidFill>
                <a:latin typeface="Merriweather"/>
                <a:ea typeface="Merriweather"/>
                <a:cs typeface="Merriweather"/>
                <a:sym typeface="Merriweather"/>
              </a:rPr>
              <a:t>Προτάσεις για μελλοντική έρευνα 1/3</a:t>
            </a:r>
            <a:endParaRPr/>
          </a:p>
        </p:txBody>
      </p:sp>
      <p:sp>
        <p:nvSpPr>
          <p:cNvPr id="597" name="Google Shape;597;p45"/>
          <p:cNvSpPr/>
          <p:nvPr/>
        </p:nvSpPr>
        <p:spPr>
          <a:xfrm>
            <a:off x="590250" y="1041250"/>
            <a:ext cx="1069200" cy="432300"/>
          </a:xfrm>
          <a:prstGeom prst="striped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5"/>
          <p:cNvSpPr/>
          <p:nvPr/>
        </p:nvSpPr>
        <p:spPr>
          <a:xfrm>
            <a:off x="1521725" y="2355600"/>
            <a:ext cx="1069200" cy="432300"/>
          </a:xfrm>
          <a:prstGeom prst="striped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5"/>
          <p:cNvSpPr/>
          <p:nvPr/>
        </p:nvSpPr>
        <p:spPr>
          <a:xfrm>
            <a:off x="2266950" y="3829025"/>
            <a:ext cx="1069200" cy="432300"/>
          </a:xfrm>
          <a:prstGeom prst="striped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603"/>
        <p:cNvGrpSpPr/>
        <p:nvPr/>
      </p:nvGrpSpPr>
      <p:grpSpPr>
        <a:xfrm>
          <a:off x="0" y="0"/>
          <a:ext cx="0" cy="0"/>
          <a:chOff x="0" y="0"/>
          <a:chExt cx="0" cy="0"/>
        </a:xfrm>
      </p:grpSpPr>
      <p:sp>
        <p:nvSpPr>
          <p:cNvPr id="604" name="Google Shape;604;p46"/>
          <p:cNvSpPr txBox="1">
            <a:spLocks noGrp="1"/>
          </p:cNvSpPr>
          <p:nvPr>
            <p:ph type="ctrTitle"/>
          </p:nvPr>
        </p:nvSpPr>
        <p:spPr>
          <a:xfrm>
            <a:off x="0" y="1329525"/>
            <a:ext cx="9144000" cy="261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Σας ευχαριστώ για την προσοχή σας</a:t>
            </a:r>
            <a:endParaRPr/>
          </a:p>
          <a:p>
            <a:pPr marL="0" lvl="0" indent="0" algn="ctr" rtl="0">
              <a:spcBef>
                <a:spcPts val="0"/>
              </a:spcBef>
              <a:spcAft>
                <a:spcPts val="0"/>
              </a:spcAft>
              <a:buNone/>
            </a:pPr>
            <a:endParaRPr/>
          </a:p>
          <a:p>
            <a:pPr marL="0" lvl="0" indent="0" algn="ctr" rtl="0">
              <a:spcBef>
                <a:spcPts val="0"/>
              </a:spcBef>
              <a:spcAft>
                <a:spcPts val="0"/>
              </a:spcAft>
              <a:buNone/>
            </a:pPr>
            <a:r>
              <a:rPr lang="es" sz="1600"/>
              <a:t>Στημαδωράκη Μαρία </a:t>
            </a:r>
            <a:endParaRPr sz="1600"/>
          </a:p>
        </p:txBody>
      </p:sp>
      <p:sp>
        <p:nvSpPr>
          <p:cNvPr id="605" name="Google Shape;605;p46"/>
          <p:cNvSpPr/>
          <p:nvPr/>
        </p:nvSpPr>
        <p:spPr>
          <a:xfrm rot="-4005872">
            <a:off x="2843895" y="613407"/>
            <a:ext cx="3855407" cy="5292583"/>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6"/>
          <p:cNvSpPr/>
          <p:nvPr/>
        </p:nvSpPr>
        <p:spPr>
          <a:xfrm rot="-4005872">
            <a:off x="7790645" y="-719143"/>
            <a:ext cx="3855407" cy="5292583"/>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53"/>
        <p:cNvGrpSpPr/>
        <p:nvPr/>
      </p:nvGrpSpPr>
      <p:grpSpPr>
        <a:xfrm>
          <a:off x="0" y="0"/>
          <a:ext cx="0" cy="0"/>
          <a:chOff x="0" y="0"/>
          <a:chExt cx="0" cy="0"/>
        </a:xfrm>
      </p:grpSpPr>
      <p:sp>
        <p:nvSpPr>
          <p:cNvPr id="154" name="Google Shape;154;p24"/>
          <p:cNvSpPr/>
          <p:nvPr/>
        </p:nvSpPr>
        <p:spPr>
          <a:xfrm>
            <a:off x="-2370800" y="-12"/>
            <a:ext cx="11629361" cy="5143519"/>
          </a:xfrm>
          <a:custGeom>
            <a:avLst/>
            <a:gdLst/>
            <a:ahLst/>
            <a:cxnLst/>
            <a:rect l="l" t="t" r="r" b="b"/>
            <a:pathLst>
              <a:path w="82758" h="46554" extrusionOk="0">
                <a:moveTo>
                  <a:pt x="38424" y="1"/>
                </a:moveTo>
                <a:cubicBezTo>
                  <a:pt x="39101" y="574"/>
                  <a:pt x="39480" y="1423"/>
                  <a:pt x="39460" y="2310"/>
                </a:cubicBezTo>
                <a:lnTo>
                  <a:pt x="39083" y="17441"/>
                </a:lnTo>
                <a:cubicBezTo>
                  <a:pt x="39083" y="19219"/>
                  <a:pt x="40526" y="20662"/>
                  <a:pt x="42304" y="20662"/>
                </a:cubicBezTo>
                <a:lnTo>
                  <a:pt x="45370" y="20662"/>
                </a:lnTo>
                <a:cubicBezTo>
                  <a:pt x="47148" y="20662"/>
                  <a:pt x="48591" y="22105"/>
                  <a:pt x="48591" y="23883"/>
                </a:cubicBezTo>
                <a:lnTo>
                  <a:pt x="48591" y="34250"/>
                </a:lnTo>
                <a:cubicBezTo>
                  <a:pt x="48591" y="36028"/>
                  <a:pt x="47148" y="37471"/>
                  <a:pt x="45370" y="37471"/>
                </a:cubicBezTo>
                <a:lnTo>
                  <a:pt x="27926" y="37471"/>
                </a:lnTo>
                <a:cubicBezTo>
                  <a:pt x="26148" y="37471"/>
                  <a:pt x="24705" y="36028"/>
                  <a:pt x="24705" y="34250"/>
                </a:cubicBezTo>
                <a:cubicBezTo>
                  <a:pt x="24705" y="32522"/>
                  <a:pt x="23346" y="31115"/>
                  <a:pt x="17400" y="31115"/>
                </a:cubicBezTo>
                <a:cubicBezTo>
                  <a:pt x="17218" y="31115"/>
                  <a:pt x="17031" y="31116"/>
                  <a:pt x="16841" y="31119"/>
                </a:cubicBezTo>
                <a:lnTo>
                  <a:pt x="3004" y="31119"/>
                </a:lnTo>
                <a:cubicBezTo>
                  <a:pt x="1855" y="31119"/>
                  <a:pt x="760" y="30629"/>
                  <a:pt x="1" y="29769"/>
                </a:cubicBezTo>
                <a:lnTo>
                  <a:pt x="1" y="46554"/>
                </a:lnTo>
                <a:lnTo>
                  <a:pt x="82757" y="46554"/>
                </a:lnTo>
                <a:lnTo>
                  <a:pt x="827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4"/>
          <p:cNvSpPr/>
          <p:nvPr/>
        </p:nvSpPr>
        <p:spPr>
          <a:xfrm>
            <a:off x="6134100" y="0"/>
            <a:ext cx="4217400" cy="4138500"/>
          </a:xfrm>
          <a:prstGeom prst="roundRect">
            <a:avLst>
              <a:gd name="adj" fmla="val 16667"/>
            </a:avLst>
          </a:prstGeom>
          <a:noFill/>
          <a:ln w="19050" cap="flat" cmpd="sng">
            <a:solidFill>
              <a:srgbClr val="D8D3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4"/>
          <p:cNvSpPr txBox="1">
            <a:spLocks noGrp="1"/>
          </p:cNvSpPr>
          <p:nvPr>
            <p:ph type="subTitle" idx="1"/>
          </p:nvPr>
        </p:nvSpPr>
        <p:spPr>
          <a:xfrm flipH="1">
            <a:off x="4774300" y="1505700"/>
            <a:ext cx="4123500" cy="2632800"/>
          </a:xfrm>
          <a:prstGeom prst="rect">
            <a:avLst/>
          </a:prstGeom>
        </p:spPr>
        <p:txBody>
          <a:bodyPr spcFirstLastPara="1" wrap="square" lIns="91425" tIns="91425" rIns="91425" bIns="91425" anchor="ctr" anchorCtr="0">
            <a:noAutofit/>
          </a:bodyPr>
          <a:lstStyle/>
          <a:p>
            <a:pPr marL="457200" lvl="0" indent="-419100" algn="l" rtl="0">
              <a:spcBef>
                <a:spcPts val="0"/>
              </a:spcBef>
              <a:spcAft>
                <a:spcPts val="0"/>
              </a:spcAft>
              <a:buClr>
                <a:srgbClr val="000000"/>
              </a:buClr>
              <a:buSzPts val="1800"/>
              <a:buFont typeface="Georgia"/>
              <a:buChar char="✓"/>
            </a:pPr>
            <a:r>
              <a:rPr lang="es" sz="1800">
                <a:solidFill>
                  <a:srgbClr val="000000"/>
                </a:solidFill>
                <a:latin typeface="Georgia"/>
                <a:ea typeface="Georgia"/>
                <a:cs typeface="Georgia"/>
                <a:sym typeface="Georgia"/>
              </a:rPr>
              <a:t>Σχεδιασμός διαδικτυακού περιβάλλοντος επιμόρφωσης γονέων</a:t>
            </a:r>
            <a:endParaRPr sz="1800">
              <a:solidFill>
                <a:srgbClr val="000000"/>
              </a:solidFill>
              <a:latin typeface="Georgia"/>
              <a:ea typeface="Georgia"/>
              <a:cs typeface="Georgia"/>
              <a:sym typeface="Georgia"/>
            </a:endParaRPr>
          </a:p>
          <a:p>
            <a:pPr marL="457200" lvl="0" indent="-457200" algn="l" rtl="0">
              <a:spcBef>
                <a:spcPts val="0"/>
              </a:spcBef>
              <a:spcAft>
                <a:spcPts val="0"/>
              </a:spcAft>
              <a:buClr>
                <a:srgbClr val="000000"/>
              </a:buClr>
              <a:buFont typeface="Arial"/>
              <a:buNone/>
            </a:pPr>
            <a:endParaRPr sz="1800">
              <a:solidFill>
                <a:srgbClr val="000000"/>
              </a:solidFill>
              <a:latin typeface="Georgia"/>
              <a:ea typeface="Georgia"/>
              <a:cs typeface="Georgia"/>
              <a:sym typeface="Georgia"/>
            </a:endParaRPr>
          </a:p>
          <a:p>
            <a:pPr marL="457200" lvl="0" indent="-419100" algn="l" rtl="0">
              <a:spcBef>
                <a:spcPts val="0"/>
              </a:spcBef>
              <a:spcAft>
                <a:spcPts val="0"/>
              </a:spcAft>
              <a:buClr>
                <a:srgbClr val="000000"/>
              </a:buClr>
              <a:buSzPts val="1800"/>
              <a:buFont typeface="Georgia"/>
              <a:buChar char="✓"/>
            </a:pPr>
            <a:r>
              <a:rPr lang="es" sz="1800">
                <a:solidFill>
                  <a:srgbClr val="000000"/>
                </a:solidFill>
                <a:latin typeface="Georgia"/>
                <a:ea typeface="Georgia"/>
                <a:cs typeface="Georgia"/>
                <a:sym typeface="Georgia"/>
              </a:rPr>
              <a:t>Υλοποίηση επιμόρφωσης</a:t>
            </a:r>
            <a:endParaRPr sz="1800">
              <a:solidFill>
                <a:srgbClr val="000000"/>
              </a:solidFill>
              <a:latin typeface="Georgia"/>
              <a:ea typeface="Georgia"/>
              <a:cs typeface="Georgia"/>
              <a:sym typeface="Georgia"/>
            </a:endParaRPr>
          </a:p>
          <a:p>
            <a:pPr marL="457200" lvl="0" indent="-304800" algn="l" rtl="0">
              <a:spcBef>
                <a:spcPts val="0"/>
              </a:spcBef>
              <a:spcAft>
                <a:spcPts val="0"/>
              </a:spcAft>
              <a:buClr>
                <a:srgbClr val="000000"/>
              </a:buClr>
              <a:buSzPts val="2400"/>
              <a:buFont typeface="Noto Sans Symbols"/>
              <a:buNone/>
            </a:pPr>
            <a:endParaRPr sz="1800">
              <a:solidFill>
                <a:srgbClr val="000000"/>
              </a:solidFill>
              <a:latin typeface="Georgia"/>
              <a:ea typeface="Georgia"/>
              <a:cs typeface="Georgia"/>
              <a:sym typeface="Georgia"/>
            </a:endParaRPr>
          </a:p>
          <a:p>
            <a:pPr marL="457200" lvl="0" indent="-419100" algn="l" rtl="0">
              <a:spcBef>
                <a:spcPts val="0"/>
              </a:spcBef>
              <a:spcAft>
                <a:spcPts val="0"/>
              </a:spcAft>
              <a:buClr>
                <a:srgbClr val="000000"/>
              </a:buClr>
              <a:buSzPts val="1800"/>
              <a:buFont typeface="Georgia"/>
              <a:buChar char="✓"/>
            </a:pPr>
            <a:r>
              <a:rPr lang="es" sz="1800">
                <a:solidFill>
                  <a:srgbClr val="000000"/>
                </a:solidFill>
                <a:latin typeface="Georgia"/>
                <a:ea typeface="Georgia"/>
                <a:cs typeface="Georgia"/>
                <a:sym typeface="Georgia"/>
              </a:rPr>
              <a:t>Διερεύνηση απόψεων γονέων πριν και μετά την επιμόρφωση για την Σ.Ν. και την ΕξαΕ</a:t>
            </a:r>
            <a:endParaRPr sz="1800">
              <a:solidFill>
                <a:srgbClr val="000000"/>
              </a:solidFill>
              <a:latin typeface="Georgia"/>
              <a:ea typeface="Georgia"/>
              <a:cs typeface="Georgia"/>
              <a:sym typeface="Georgia"/>
            </a:endParaRPr>
          </a:p>
          <a:p>
            <a:pPr marL="457200" lvl="0" indent="-457200" algn="l" rtl="0">
              <a:spcBef>
                <a:spcPts val="0"/>
              </a:spcBef>
              <a:spcAft>
                <a:spcPts val="0"/>
              </a:spcAft>
              <a:buClr>
                <a:srgbClr val="000000"/>
              </a:buClr>
              <a:buFont typeface="Arial"/>
              <a:buNone/>
            </a:pPr>
            <a:endParaRPr sz="1800">
              <a:solidFill>
                <a:srgbClr val="000000"/>
              </a:solidFill>
              <a:latin typeface="Georgia"/>
              <a:ea typeface="Georgia"/>
              <a:cs typeface="Georgia"/>
              <a:sym typeface="Georgia"/>
            </a:endParaRPr>
          </a:p>
          <a:p>
            <a:pPr marL="457200" lvl="0" indent="-419100" algn="l" rtl="0">
              <a:spcBef>
                <a:spcPts val="0"/>
              </a:spcBef>
              <a:spcAft>
                <a:spcPts val="0"/>
              </a:spcAft>
              <a:buClr>
                <a:srgbClr val="000000"/>
              </a:buClr>
              <a:buSzPts val="1800"/>
              <a:buFont typeface="Georgia"/>
              <a:buChar char="✓"/>
            </a:pPr>
            <a:r>
              <a:rPr lang="es" sz="1800">
                <a:solidFill>
                  <a:srgbClr val="000000"/>
                </a:solidFill>
                <a:latin typeface="Georgia"/>
                <a:ea typeface="Georgia"/>
                <a:cs typeface="Georgia"/>
                <a:sym typeface="Georgia"/>
              </a:rPr>
              <a:t>Αποτίμηση επιμορφωτικού υλικού</a:t>
            </a:r>
            <a:endParaRPr sz="1800">
              <a:solidFill>
                <a:srgbClr val="000000"/>
              </a:solidFill>
              <a:latin typeface="Georgia"/>
              <a:ea typeface="Georgia"/>
              <a:cs typeface="Georgia"/>
              <a:sym typeface="Georgia"/>
            </a:endParaRPr>
          </a:p>
          <a:p>
            <a:pPr marL="457200" lvl="0" indent="-457200" algn="l" rtl="0">
              <a:spcBef>
                <a:spcPts val="0"/>
              </a:spcBef>
              <a:spcAft>
                <a:spcPts val="0"/>
              </a:spcAft>
              <a:buClr>
                <a:srgbClr val="000000"/>
              </a:buClr>
              <a:buFont typeface="Arial"/>
              <a:buNone/>
            </a:pPr>
            <a:endParaRPr sz="1800">
              <a:solidFill>
                <a:srgbClr val="000000"/>
              </a:solidFill>
              <a:latin typeface="Georgia"/>
              <a:ea typeface="Georgia"/>
              <a:cs typeface="Georgia"/>
              <a:sym typeface="Georgia"/>
            </a:endParaRPr>
          </a:p>
          <a:p>
            <a:pPr marL="0" lvl="0" indent="0" algn="r" rtl="0">
              <a:spcBef>
                <a:spcPts val="0"/>
              </a:spcBef>
              <a:spcAft>
                <a:spcPts val="1600"/>
              </a:spcAft>
              <a:buNone/>
            </a:pPr>
            <a:endParaRPr sz="1400"/>
          </a:p>
        </p:txBody>
      </p:sp>
      <p:sp>
        <p:nvSpPr>
          <p:cNvPr id="157" name="Google Shape;157;p24"/>
          <p:cNvSpPr/>
          <p:nvPr/>
        </p:nvSpPr>
        <p:spPr>
          <a:xfrm>
            <a:off x="0" y="0"/>
            <a:ext cx="25050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Σκοπός   1/1</a:t>
            </a:r>
            <a:endParaRPr>
              <a:latin typeface="Merriweather"/>
              <a:ea typeface="Merriweather"/>
              <a:cs typeface="Merriweather"/>
              <a:sym typeface="Merriweather"/>
            </a:endParaRPr>
          </a:p>
        </p:txBody>
      </p:sp>
      <p:sp>
        <p:nvSpPr>
          <p:cNvPr id="158" name="Google Shape;158;p24"/>
          <p:cNvSpPr txBox="1"/>
          <p:nvPr/>
        </p:nvSpPr>
        <p:spPr>
          <a:xfrm>
            <a:off x="-65150" y="1651050"/>
            <a:ext cx="2990700" cy="83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b="1">
                <a:solidFill>
                  <a:schemeClr val="accent2"/>
                </a:solidFill>
                <a:latin typeface="Merriweather"/>
                <a:ea typeface="Merriweather"/>
                <a:cs typeface="Merriweather"/>
                <a:sym typeface="Merriweather"/>
              </a:rPr>
              <a:t>Σκοπός</a:t>
            </a:r>
            <a:endParaRPr sz="2400" b="1">
              <a:solidFill>
                <a:schemeClr val="accent2"/>
              </a:solidFill>
              <a:latin typeface="Merriweather"/>
              <a:ea typeface="Merriweather"/>
              <a:cs typeface="Merriweather"/>
              <a:sym typeface="Merriweather"/>
            </a:endParaRPr>
          </a:p>
          <a:p>
            <a:pPr marL="0" lvl="0" indent="0" algn="ctr" rtl="0">
              <a:spcBef>
                <a:spcPts val="0"/>
              </a:spcBef>
              <a:spcAft>
                <a:spcPts val="0"/>
              </a:spcAft>
              <a:buNone/>
            </a:pPr>
            <a:r>
              <a:rPr lang="es" sz="2400" b="1">
                <a:solidFill>
                  <a:schemeClr val="accent2"/>
                </a:solidFill>
                <a:latin typeface="Merriweather"/>
                <a:ea typeface="Merriweather"/>
                <a:cs typeface="Merriweather"/>
                <a:sym typeface="Merriweather"/>
              </a:rPr>
              <a:t>Δ.Ε.</a:t>
            </a:r>
            <a:endParaRPr sz="2400" b="1">
              <a:solidFill>
                <a:schemeClr val="accent2"/>
              </a:solidFill>
              <a:latin typeface="Merriweather"/>
              <a:ea typeface="Merriweather"/>
              <a:cs typeface="Merriweather"/>
              <a:sym typeface="Merriweather"/>
            </a:endParaRPr>
          </a:p>
        </p:txBody>
      </p:sp>
      <p:pic>
        <p:nvPicPr>
          <p:cNvPr id="159" name="Google Shape;159;p24"/>
          <p:cNvPicPr preferRelativeResize="0"/>
          <p:nvPr/>
        </p:nvPicPr>
        <p:blipFill>
          <a:blip r:embed="rId3">
            <a:alphaModFix/>
          </a:blip>
          <a:stretch>
            <a:fillRect/>
          </a:stretch>
        </p:blipFill>
        <p:spPr>
          <a:xfrm>
            <a:off x="2177675" y="2646425"/>
            <a:ext cx="1038176" cy="103817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
        <p:cNvGrpSpPr/>
        <p:nvPr/>
      </p:nvGrpSpPr>
      <p:grpSpPr>
        <a:xfrm>
          <a:off x="0" y="0"/>
          <a:ext cx="0" cy="0"/>
          <a:chOff x="0" y="0"/>
          <a:chExt cx="0" cy="0"/>
        </a:xfrm>
      </p:grpSpPr>
      <p:sp>
        <p:nvSpPr>
          <p:cNvPr id="164" name="Google Shape;164;p25"/>
          <p:cNvSpPr/>
          <p:nvPr/>
        </p:nvSpPr>
        <p:spPr>
          <a:xfrm>
            <a:off x="-292475" y="-75"/>
            <a:ext cx="5511284" cy="5143565"/>
          </a:xfrm>
          <a:custGeom>
            <a:avLst/>
            <a:gdLst/>
            <a:ahLst/>
            <a:cxnLst/>
            <a:rect l="l" t="t" r="r" b="b"/>
            <a:pathLst>
              <a:path w="60157" h="51840" extrusionOk="0">
                <a:moveTo>
                  <a:pt x="1" y="1"/>
                </a:moveTo>
                <a:lnTo>
                  <a:pt x="1" y="51839"/>
                </a:lnTo>
                <a:lnTo>
                  <a:pt x="48923" y="51839"/>
                </a:lnTo>
                <a:lnTo>
                  <a:pt x="48769" y="51497"/>
                </a:lnTo>
                <a:cubicBezTo>
                  <a:pt x="47765" y="49285"/>
                  <a:pt x="47507" y="46803"/>
                  <a:pt x="48035" y="44434"/>
                </a:cubicBezTo>
                <a:lnTo>
                  <a:pt x="56783" y="5163"/>
                </a:lnTo>
                <a:cubicBezTo>
                  <a:pt x="57160" y="3201"/>
                  <a:pt x="58248" y="1447"/>
                  <a:pt x="59841" y="239"/>
                </a:cubicBezTo>
                <a:lnTo>
                  <a:pt x="60156" y="1"/>
                </a:lnTo>
                <a:close/>
              </a:path>
            </a:pathLst>
          </a:custGeom>
          <a:solidFill>
            <a:srgbClr val="EDE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txBox="1">
            <a:spLocks noGrp="1"/>
          </p:cNvSpPr>
          <p:nvPr>
            <p:ph type="subTitle" idx="1"/>
          </p:nvPr>
        </p:nvSpPr>
        <p:spPr>
          <a:xfrm>
            <a:off x="5218800" y="1584700"/>
            <a:ext cx="3925200" cy="329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a:solidFill>
                  <a:srgbClr val="000000"/>
                </a:solidFill>
                <a:latin typeface="Georgia"/>
                <a:ea typeface="Georgia"/>
                <a:cs typeface="Georgia"/>
                <a:sym typeface="Georgia"/>
              </a:rPr>
              <a:t>Διερεύνηση της καλλιέργειας δεξιοτήτων και υιοθέτησης στάσεων από γονείς  μέσα από την εφαρμογή ενός εξ αποστάσεως προγράμματος </a:t>
            </a:r>
            <a:endParaRPr sz="1800">
              <a:solidFill>
                <a:srgbClr val="000000"/>
              </a:solidFill>
              <a:latin typeface="Georgia"/>
              <a:ea typeface="Georgia"/>
              <a:cs typeface="Georgia"/>
              <a:sym typeface="Georgia"/>
            </a:endParaRPr>
          </a:p>
          <a:p>
            <a:pPr marL="0" lvl="0" indent="0" algn="l" rtl="0">
              <a:spcBef>
                <a:spcPts val="0"/>
              </a:spcBef>
              <a:spcAft>
                <a:spcPts val="0"/>
              </a:spcAft>
              <a:buNone/>
            </a:pPr>
            <a:endParaRPr sz="1800">
              <a:solidFill>
                <a:srgbClr val="000000"/>
              </a:solidFill>
              <a:latin typeface="Georgia"/>
              <a:ea typeface="Georgia"/>
              <a:cs typeface="Georgia"/>
              <a:sym typeface="Georgia"/>
            </a:endParaRPr>
          </a:p>
          <a:p>
            <a:pPr marL="0" lvl="0" indent="0" algn="l" rtl="0">
              <a:spcBef>
                <a:spcPts val="0"/>
              </a:spcBef>
              <a:spcAft>
                <a:spcPts val="0"/>
              </a:spcAft>
              <a:buNone/>
            </a:pPr>
            <a:r>
              <a:rPr lang="es" sz="1800">
                <a:solidFill>
                  <a:srgbClr val="000000"/>
                </a:solidFill>
                <a:latin typeface="Georgia"/>
                <a:ea typeface="Georgia"/>
                <a:cs typeface="Georgia"/>
                <a:sym typeface="Georgia"/>
              </a:rPr>
              <a:t>Αξιοποίηση ΕξαΕ στην γονεϊκή  συμβουλευτική</a:t>
            </a:r>
            <a:endParaRPr sz="1800">
              <a:solidFill>
                <a:srgbClr val="000000"/>
              </a:solidFill>
              <a:latin typeface="Georgia"/>
              <a:ea typeface="Georgia"/>
              <a:cs typeface="Georgia"/>
              <a:sym typeface="Georgia"/>
            </a:endParaRPr>
          </a:p>
          <a:p>
            <a:pPr marL="0" lvl="0" indent="0" algn="l" rtl="0">
              <a:spcBef>
                <a:spcPts val="0"/>
              </a:spcBef>
              <a:spcAft>
                <a:spcPts val="0"/>
              </a:spcAft>
              <a:buNone/>
            </a:pPr>
            <a:endParaRPr sz="1800">
              <a:solidFill>
                <a:srgbClr val="000000"/>
              </a:solidFill>
              <a:latin typeface="Georgia"/>
              <a:ea typeface="Georgia"/>
              <a:cs typeface="Georgia"/>
              <a:sym typeface="Georgia"/>
            </a:endParaRPr>
          </a:p>
          <a:p>
            <a:pPr marL="0" lvl="0" indent="0" algn="l" rtl="0">
              <a:spcBef>
                <a:spcPts val="0"/>
              </a:spcBef>
              <a:spcAft>
                <a:spcPts val="0"/>
              </a:spcAft>
              <a:buNone/>
            </a:pPr>
            <a:endParaRPr sz="1800">
              <a:solidFill>
                <a:srgbClr val="000000"/>
              </a:solidFill>
              <a:latin typeface="Georgia"/>
              <a:ea typeface="Georgia"/>
              <a:cs typeface="Georgia"/>
              <a:sym typeface="Georgia"/>
            </a:endParaRPr>
          </a:p>
          <a:p>
            <a:pPr marL="0" lvl="0" indent="0" algn="l" rtl="0">
              <a:spcBef>
                <a:spcPts val="0"/>
              </a:spcBef>
              <a:spcAft>
                <a:spcPts val="0"/>
              </a:spcAft>
              <a:buNone/>
            </a:pPr>
            <a:r>
              <a:rPr lang="es" sz="1800">
                <a:solidFill>
                  <a:srgbClr val="000000"/>
                </a:solidFill>
                <a:latin typeface="Georgia"/>
                <a:ea typeface="Georgia"/>
                <a:cs typeface="Georgia"/>
                <a:sym typeface="Georgia"/>
              </a:rPr>
              <a:t>Διερεύνηση της αποτελεσματικότητας ενός E.Y. δομημένου με τη μέθοδο της ΕξαΕ</a:t>
            </a:r>
            <a:endParaRPr sz="1800">
              <a:solidFill>
                <a:srgbClr val="000000"/>
              </a:solidFill>
              <a:latin typeface="Georgia"/>
              <a:ea typeface="Georgia"/>
              <a:cs typeface="Georgia"/>
              <a:sym typeface="Georgia"/>
            </a:endParaRPr>
          </a:p>
          <a:p>
            <a:pPr marL="0" lvl="0" indent="0" algn="l" rtl="0">
              <a:spcBef>
                <a:spcPts val="0"/>
              </a:spcBef>
              <a:spcAft>
                <a:spcPts val="0"/>
              </a:spcAft>
              <a:buNone/>
            </a:pPr>
            <a:endParaRPr sz="1800">
              <a:solidFill>
                <a:srgbClr val="000000"/>
              </a:solidFill>
              <a:latin typeface="Georgia"/>
              <a:ea typeface="Georgia"/>
              <a:cs typeface="Georgia"/>
              <a:sym typeface="Georgia"/>
            </a:endParaRPr>
          </a:p>
          <a:p>
            <a:pPr marL="457200" lvl="0" indent="0" algn="l" rtl="0">
              <a:spcBef>
                <a:spcPts val="0"/>
              </a:spcBef>
              <a:spcAft>
                <a:spcPts val="0"/>
              </a:spcAft>
              <a:buNone/>
            </a:pPr>
            <a:endParaRPr sz="1400"/>
          </a:p>
        </p:txBody>
      </p:sp>
      <p:sp>
        <p:nvSpPr>
          <p:cNvPr id="166" name="Google Shape;166;p25"/>
          <p:cNvSpPr txBox="1"/>
          <p:nvPr/>
        </p:nvSpPr>
        <p:spPr>
          <a:xfrm>
            <a:off x="6444700" y="1085700"/>
            <a:ext cx="1435200" cy="4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latin typeface="Merriweather"/>
                <a:ea typeface="Merriweather"/>
                <a:cs typeface="Merriweather"/>
                <a:sym typeface="Merriweather"/>
              </a:rPr>
              <a:t>Έρευνα</a:t>
            </a:r>
            <a:endParaRPr sz="2400">
              <a:latin typeface="Merriweather"/>
              <a:ea typeface="Merriweather"/>
              <a:cs typeface="Merriweather"/>
              <a:sym typeface="Merriweather"/>
            </a:endParaRPr>
          </a:p>
        </p:txBody>
      </p:sp>
      <p:sp>
        <p:nvSpPr>
          <p:cNvPr id="167" name="Google Shape;167;p25"/>
          <p:cNvSpPr/>
          <p:nvPr/>
        </p:nvSpPr>
        <p:spPr>
          <a:xfrm>
            <a:off x="6088325" y="947004"/>
            <a:ext cx="756000" cy="1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5"/>
          <p:cNvPicPr preferRelativeResize="0"/>
          <p:nvPr/>
        </p:nvPicPr>
        <p:blipFill>
          <a:blip r:embed="rId3">
            <a:alphaModFix/>
          </a:blip>
          <a:stretch>
            <a:fillRect/>
          </a:stretch>
        </p:blipFill>
        <p:spPr>
          <a:xfrm>
            <a:off x="2908825" y="55900"/>
            <a:ext cx="1141850" cy="996274"/>
          </a:xfrm>
          <a:prstGeom prst="rect">
            <a:avLst/>
          </a:prstGeom>
          <a:noFill/>
          <a:ln>
            <a:noFill/>
          </a:ln>
        </p:spPr>
      </p:pic>
      <p:sp>
        <p:nvSpPr>
          <p:cNvPr id="169" name="Google Shape;169;p25"/>
          <p:cNvSpPr txBox="1"/>
          <p:nvPr/>
        </p:nvSpPr>
        <p:spPr>
          <a:xfrm>
            <a:off x="654200" y="1517900"/>
            <a:ext cx="3243000" cy="10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Georgia"/>
                <a:ea typeface="Georgia"/>
                <a:cs typeface="Georgia"/>
                <a:sym typeface="Georgia"/>
              </a:rPr>
              <a:t>Δημιουργία ενός εύχρηστου επιμορφωτικού υλικού</a:t>
            </a:r>
            <a:endParaRPr sz="1800">
              <a:latin typeface="Georgia"/>
              <a:ea typeface="Georgia"/>
              <a:cs typeface="Georgia"/>
              <a:sym typeface="Georgia"/>
            </a:endParaRPr>
          </a:p>
          <a:p>
            <a:pPr marL="0" lvl="0" indent="0" algn="l" rtl="0">
              <a:spcBef>
                <a:spcPts val="0"/>
              </a:spcBef>
              <a:spcAft>
                <a:spcPts val="0"/>
              </a:spcAft>
              <a:buNone/>
            </a:pPr>
            <a:endParaRPr sz="1800">
              <a:latin typeface="Georgia"/>
              <a:ea typeface="Georgia"/>
              <a:cs typeface="Georgia"/>
              <a:sym typeface="Georgia"/>
            </a:endParaRPr>
          </a:p>
          <a:p>
            <a:pPr marL="0" lvl="0" indent="0" algn="l" rtl="0">
              <a:spcBef>
                <a:spcPts val="0"/>
              </a:spcBef>
              <a:spcAft>
                <a:spcPts val="0"/>
              </a:spcAft>
              <a:buNone/>
            </a:pPr>
            <a:r>
              <a:rPr lang="es" sz="1800">
                <a:latin typeface="Georgia"/>
                <a:ea typeface="Georgia"/>
                <a:cs typeface="Georgia"/>
                <a:sym typeface="Georgia"/>
              </a:rPr>
              <a:t> </a:t>
            </a:r>
            <a:endParaRPr sz="1800">
              <a:latin typeface="Georgia"/>
              <a:ea typeface="Georgia"/>
              <a:cs typeface="Georgia"/>
              <a:sym typeface="Georgia"/>
            </a:endParaRPr>
          </a:p>
          <a:p>
            <a:pPr marL="0" lvl="0" indent="0" algn="l" rtl="0">
              <a:spcBef>
                <a:spcPts val="0"/>
              </a:spcBef>
              <a:spcAft>
                <a:spcPts val="0"/>
              </a:spcAft>
              <a:buNone/>
            </a:pPr>
            <a:r>
              <a:rPr lang="es" sz="1800">
                <a:latin typeface="Georgia"/>
                <a:ea typeface="Georgia"/>
                <a:cs typeface="Georgia"/>
                <a:sym typeface="Georgia"/>
              </a:rPr>
              <a:t>Εναλλακτικοί τρόποι συναισθηματικής διαπαιδαγώγησης</a:t>
            </a:r>
            <a:endParaRPr sz="1800">
              <a:latin typeface="Georgia"/>
              <a:ea typeface="Georgia"/>
              <a:cs typeface="Georgia"/>
              <a:sym typeface="Georgia"/>
            </a:endParaRPr>
          </a:p>
          <a:p>
            <a:pPr marL="0" lvl="0" indent="0" algn="l" rtl="0">
              <a:spcBef>
                <a:spcPts val="0"/>
              </a:spcBef>
              <a:spcAft>
                <a:spcPts val="0"/>
              </a:spcAft>
              <a:buNone/>
            </a:pPr>
            <a:endParaRPr sz="1800">
              <a:latin typeface="Georgia"/>
              <a:ea typeface="Georgia"/>
              <a:cs typeface="Georgia"/>
              <a:sym typeface="Georgia"/>
            </a:endParaRPr>
          </a:p>
          <a:p>
            <a:pPr marL="0" lvl="0" indent="0" algn="l" rtl="0">
              <a:spcBef>
                <a:spcPts val="0"/>
              </a:spcBef>
              <a:spcAft>
                <a:spcPts val="0"/>
              </a:spcAft>
              <a:buNone/>
            </a:pPr>
            <a:r>
              <a:rPr lang="es" sz="1800">
                <a:latin typeface="Georgia"/>
                <a:ea typeface="Georgia"/>
                <a:cs typeface="Georgia"/>
                <a:sym typeface="Georgia"/>
              </a:rPr>
              <a:t> </a:t>
            </a:r>
            <a:endParaRPr sz="1800">
              <a:latin typeface="Georgia"/>
              <a:ea typeface="Georgia"/>
              <a:cs typeface="Georgia"/>
              <a:sym typeface="Georgia"/>
            </a:endParaRPr>
          </a:p>
          <a:p>
            <a:pPr marL="0" lvl="0" indent="0" algn="l" rtl="0">
              <a:spcBef>
                <a:spcPts val="0"/>
              </a:spcBef>
              <a:spcAft>
                <a:spcPts val="0"/>
              </a:spcAft>
              <a:buNone/>
            </a:pPr>
            <a:endParaRPr sz="1800">
              <a:latin typeface="Georgia"/>
              <a:ea typeface="Georgia"/>
              <a:cs typeface="Georgia"/>
              <a:sym typeface="Georgia"/>
            </a:endParaRPr>
          </a:p>
          <a:p>
            <a:pPr marL="0" lvl="0" indent="0" algn="l" rtl="0">
              <a:spcBef>
                <a:spcPts val="0"/>
              </a:spcBef>
              <a:spcAft>
                <a:spcPts val="0"/>
              </a:spcAft>
              <a:buNone/>
            </a:pPr>
            <a:endParaRPr sz="1800">
              <a:solidFill>
                <a:schemeClr val="dk1"/>
              </a:solidFill>
              <a:highlight>
                <a:schemeClr val="lt1"/>
              </a:highlight>
              <a:latin typeface="Georgia"/>
              <a:ea typeface="Georgia"/>
              <a:cs typeface="Georgia"/>
              <a:sym typeface="Georgia"/>
            </a:endParaRPr>
          </a:p>
        </p:txBody>
      </p:sp>
      <p:sp>
        <p:nvSpPr>
          <p:cNvPr id="170" name="Google Shape;170;p25"/>
          <p:cNvSpPr txBox="1"/>
          <p:nvPr/>
        </p:nvSpPr>
        <p:spPr>
          <a:xfrm>
            <a:off x="1581775" y="1085600"/>
            <a:ext cx="16686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latin typeface="Merriweather"/>
                <a:ea typeface="Merriweather"/>
                <a:cs typeface="Merriweather"/>
                <a:sym typeface="Merriweather"/>
              </a:rPr>
              <a:t>Γονείς</a:t>
            </a:r>
            <a:endParaRPr sz="2400">
              <a:latin typeface="Merriweather"/>
              <a:ea typeface="Merriweather"/>
              <a:cs typeface="Merriweather"/>
              <a:sym typeface="Merriweather"/>
            </a:endParaRPr>
          </a:p>
        </p:txBody>
      </p:sp>
      <p:sp>
        <p:nvSpPr>
          <p:cNvPr id="171" name="Google Shape;171;p25"/>
          <p:cNvSpPr/>
          <p:nvPr/>
        </p:nvSpPr>
        <p:spPr>
          <a:xfrm>
            <a:off x="-292475" y="-75"/>
            <a:ext cx="25293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Συνεισφορά   1/1</a:t>
            </a:r>
            <a:endParaRPr>
              <a:latin typeface="Merriweather"/>
              <a:ea typeface="Merriweather"/>
              <a:cs typeface="Merriweather"/>
              <a:sym typeface="Merriweather"/>
            </a:endParaRPr>
          </a:p>
        </p:txBody>
      </p:sp>
      <p:pic>
        <p:nvPicPr>
          <p:cNvPr id="172" name="Google Shape;172;p25"/>
          <p:cNvPicPr preferRelativeResize="0"/>
          <p:nvPr/>
        </p:nvPicPr>
        <p:blipFill>
          <a:blip r:embed="rId4">
            <a:alphaModFix/>
          </a:blip>
          <a:stretch>
            <a:fillRect/>
          </a:stretch>
        </p:blipFill>
        <p:spPr>
          <a:xfrm>
            <a:off x="138182" y="1643825"/>
            <a:ext cx="441616" cy="432301"/>
          </a:xfrm>
          <a:prstGeom prst="rect">
            <a:avLst/>
          </a:prstGeom>
          <a:noFill/>
          <a:ln>
            <a:noFill/>
          </a:ln>
        </p:spPr>
      </p:pic>
      <p:pic>
        <p:nvPicPr>
          <p:cNvPr id="173" name="Google Shape;173;p25"/>
          <p:cNvPicPr preferRelativeResize="0"/>
          <p:nvPr/>
        </p:nvPicPr>
        <p:blipFill>
          <a:blip r:embed="rId4">
            <a:alphaModFix/>
          </a:blip>
          <a:stretch>
            <a:fillRect/>
          </a:stretch>
        </p:blipFill>
        <p:spPr>
          <a:xfrm>
            <a:off x="138182" y="2931050"/>
            <a:ext cx="441616" cy="432301"/>
          </a:xfrm>
          <a:prstGeom prst="rect">
            <a:avLst/>
          </a:prstGeom>
          <a:noFill/>
          <a:ln>
            <a:noFill/>
          </a:ln>
        </p:spPr>
      </p:pic>
      <p:pic>
        <p:nvPicPr>
          <p:cNvPr id="174" name="Google Shape;174;p25"/>
          <p:cNvPicPr preferRelativeResize="0"/>
          <p:nvPr/>
        </p:nvPicPr>
        <p:blipFill>
          <a:blip r:embed="rId4">
            <a:alphaModFix/>
          </a:blip>
          <a:stretch>
            <a:fillRect/>
          </a:stretch>
        </p:blipFill>
        <p:spPr>
          <a:xfrm>
            <a:off x="81657" y="4218300"/>
            <a:ext cx="441616" cy="432301"/>
          </a:xfrm>
          <a:prstGeom prst="rect">
            <a:avLst/>
          </a:prstGeom>
          <a:noFill/>
          <a:ln>
            <a:noFill/>
          </a:ln>
        </p:spPr>
      </p:pic>
      <p:pic>
        <p:nvPicPr>
          <p:cNvPr id="175" name="Google Shape;175;p25"/>
          <p:cNvPicPr preferRelativeResize="0"/>
          <p:nvPr/>
        </p:nvPicPr>
        <p:blipFill>
          <a:blip r:embed="rId5">
            <a:alphaModFix/>
          </a:blip>
          <a:stretch>
            <a:fillRect/>
          </a:stretch>
        </p:blipFill>
        <p:spPr>
          <a:xfrm>
            <a:off x="6844325" y="-16887"/>
            <a:ext cx="1141850" cy="1141850"/>
          </a:xfrm>
          <a:prstGeom prst="rect">
            <a:avLst/>
          </a:prstGeom>
          <a:noFill/>
          <a:ln>
            <a:noFill/>
          </a:ln>
        </p:spPr>
      </p:pic>
      <p:sp>
        <p:nvSpPr>
          <p:cNvPr id="176" name="Google Shape;176;p25"/>
          <p:cNvSpPr/>
          <p:nvPr/>
        </p:nvSpPr>
        <p:spPr>
          <a:xfrm>
            <a:off x="1943000" y="842054"/>
            <a:ext cx="756000" cy="1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25"/>
          <p:cNvPicPr preferRelativeResize="0"/>
          <p:nvPr/>
        </p:nvPicPr>
        <p:blipFill>
          <a:blip r:embed="rId4">
            <a:alphaModFix/>
          </a:blip>
          <a:stretch>
            <a:fillRect/>
          </a:stretch>
        </p:blipFill>
        <p:spPr>
          <a:xfrm>
            <a:off x="4777182" y="1643825"/>
            <a:ext cx="441616" cy="432301"/>
          </a:xfrm>
          <a:prstGeom prst="rect">
            <a:avLst/>
          </a:prstGeom>
          <a:noFill/>
          <a:ln>
            <a:noFill/>
          </a:ln>
        </p:spPr>
      </p:pic>
      <p:pic>
        <p:nvPicPr>
          <p:cNvPr id="178" name="Google Shape;178;p25"/>
          <p:cNvPicPr preferRelativeResize="0"/>
          <p:nvPr/>
        </p:nvPicPr>
        <p:blipFill>
          <a:blip r:embed="rId4">
            <a:alphaModFix/>
          </a:blip>
          <a:stretch>
            <a:fillRect/>
          </a:stretch>
        </p:blipFill>
        <p:spPr>
          <a:xfrm>
            <a:off x="4777182" y="3018400"/>
            <a:ext cx="441616" cy="432301"/>
          </a:xfrm>
          <a:prstGeom prst="rect">
            <a:avLst/>
          </a:prstGeom>
          <a:noFill/>
          <a:ln>
            <a:noFill/>
          </a:ln>
        </p:spPr>
      </p:pic>
      <p:pic>
        <p:nvPicPr>
          <p:cNvPr id="179" name="Google Shape;179;p25"/>
          <p:cNvPicPr preferRelativeResize="0"/>
          <p:nvPr/>
        </p:nvPicPr>
        <p:blipFill>
          <a:blip r:embed="rId4">
            <a:alphaModFix/>
          </a:blip>
          <a:stretch>
            <a:fillRect/>
          </a:stretch>
        </p:blipFill>
        <p:spPr>
          <a:xfrm>
            <a:off x="4777182" y="4392975"/>
            <a:ext cx="441616" cy="432301"/>
          </a:xfrm>
          <a:prstGeom prst="rect">
            <a:avLst/>
          </a:prstGeom>
          <a:noFill/>
          <a:ln>
            <a:noFill/>
          </a:ln>
        </p:spPr>
      </p:pic>
      <p:sp>
        <p:nvSpPr>
          <p:cNvPr id="180" name="Google Shape;180;p25"/>
          <p:cNvSpPr txBox="1"/>
          <p:nvPr/>
        </p:nvSpPr>
        <p:spPr>
          <a:xfrm>
            <a:off x="757500" y="4026550"/>
            <a:ext cx="2983200" cy="11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Georgia"/>
                <a:ea typeface="Georgia"/>
                <a:cs typeface="Georgia"/>
                <a:sym typeface="Georgia"/>
              </a:rPr>
              <a:t>Αξιοποιώντας τα πλεονεκτήματα της εξ αποστάσεως εκπαίδευση</a:t>
            </a:r>
            <a:endParaRPr>
              <a:latin typeface="Source Sans Pro Light"/>
              <a:ea typeface="Source Sans Pro Light"/>
              <a:cs typeface="Source Sans Pro Light"/>
              <a:sym typeface="Source Sans Pro 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603"/>
        <p:cNvGrpSpPr/>
        <p:nvPr/>
      </p:nvGrpSpPr>
      <p:grpSpPr>
        <a:xfrm>
          <a:off x="0" y="0"/>
          <a:ext cx="0" cy="0"/>
          <a:chOff x="0" y="0"/>
          <a:chExt cx="0" cy="0"/>
        </a:xfrm>
      </p:grpSpPr>
      <p:sp>
        <p:nvSpPr>
          <p:cNvPr id="606" name="Google Shape;606;p46"/>
          <p:cNvSpPr/>
          <p:nvPr/>
        </p:nvSpPr>
        <p:spPr>
          <a:xfrm rot="-4005872">
            <a:off x="7790645" y="-719143"/>
            <a:ext cx="3855407" cy="5292583"/>
          </a:xfrm>
          <a:prstGeom prst="roundRect">
            <a:avLst>
              <a:gd name="adj" fmla="val 1666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3;p26"/>
          <p:cNvSpPr/>
          <p:nvPr/>
        </p:nvSpPr>
        <p:spPr>
          <a:xfrm>
            <a:off x="0" y="0"/>
            <a:ext cx="32499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b="1">
                <a:solidFill>
                  <a:srgbClr val="666666"/>
                </a:solidFill>
                <a:latin typeface="Merriweather"/>
                <a:ea typeface="Merriweather"/>
                <a:cs typeface="Merriweather"/>
                <a:sym typeface="Merriweather"/>
              </a:rPr>
              <a:t>Ερευνητικά ερωτήματα   1/1</a:t>
            </a:r>
            <a:endParaRPr>
              <a:latin typeface="Merriweather"/>
              <a:ea typeface="Merriweather"/>
              <a:cs typeface="Merriweather"/>
              <a:sym typeface="Merriweather"/>
            </a:endParaRPr>
          </a:p>
        </p:txBody>
      </p:sp>
      <p:sp>
        <p:nvSpPr>
          <p:cNvPr id="10" name="9 - Στρογγυλεμένο ορθογώνιο"/>
          <p:cNvSpPr/>
          <p:nvPr/>
        </p:nvSpPr>
        <p:spPr>
          <a:xfrm>
            <a:off x="1785918" y="785800"/>
            <a:ext cx="6643734" cy="857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0000"/>
                </a:solidFill>
                <a:latin typeface="Georgia"/>
              </a:rPr>
              <a:t>Ποιες αρχές της ΕξαΕ  χρειάζεται να πληρούνται για την δημιουργία του Ε.Υ. ;</a:t>
            </a:r>
            <a:endParaRPr lang="el-GR" dirty="0"/>
          </a:p>
        </p:txBody>
      </p:sp>
      <p:sp>
        <p:nvSpPr>
          <p:cNvPr id="12" name="11 - Στρογγυλεμένο ορθογώνιο"/>
          <p:cNvSpPr/>
          <p:nvPr/>
        </p:nvSpPr>
        <p:spPr>
          <a:xfrm>
            <a:off x="1785918" y="1857370"/>
            <a:ext cx="6715172" cy="857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dirty="0" smtClean="0">
                <a:solidFill>
                  <a:srgbClr val="000000"/>
                </a:solidFill>
                <a:latin typeface="Georgia"/>
                <a:ea typeface="Georgia"/>
                <a:cs typeface="Georgia"/>
                <a:sym typeface="Georgia"/>
              </a:rPr>
              <a:t>Ποιες είναι οι αρχικές απόψεις των γονέων για την </a:t>
            </a:r>
            <a:r>
              <a:rPr lang="es" dirty="0" smtClean="0">
                <a:solidFill>
                  <a:srgbClr val="000000"/>
                </a:solidFill>
                <a:latin typeface="Georgia"/>
                <a:ea typeface="Georgia"/>
                <a:cs typeface="Georgia"/>
                <a:sym typeface="Georgia"/>
              </a:rPr>
              <a:t>εξ </a:t>
            </a:r>
            <a:r>
              <a:rPr lang="es" dirty="0" smtClean="0">
                <a:solidFill>
                  <a:srgbClr val="000000"/>
                </a:solidFill>
                <a:latin typeface="Georgia"/>
                <a:ea typeface="Georgia"/>
                <a:cs typeface="Georgia"/>
                <a:sym typeface="Georgia"/>
              </a:rPr>
              <a:t>αποστάσεως επιμόρφωση; Κατά πόσο η συμμετοχή τους στην επιμόρφωση επηρέασε τις αρχικές τους απόψεις;</a:t>
            </a:r>
            <a:endParaRPr lang="el-GR" dirty="0"/>
          </a:p>
        </p:txBody>
      </p:sp>
      <p:sp>
        <p:nvSpPr>
          <p:cNvPr id="13" name="12 - Στρογγυλεμένο ορθογώνιο"/>
          <p:cNvSpPr/>
          <p:nvPr/>
        </p:nvSpPr>
        <p:spPr>
          <a:xfrm>
            <a:off x="1714480" y="2928940"/>
            <a:ext cx="6786610" cy="857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dirty="0" smtClean="0">
                <a:solidFill>
                  <a:schemeClr val="tx1"/>
                </a:solidFill>
                <a:latin typeface="Georgia"/>
                <a:ea typeface="Georgia"/>
                <a:cs typeface="Georgia"/>
                <a:sym typeface="Georgia"/>
              </a:rPr>
              <a:t>Ποιες είναι </a:t>
            </a:r>
            <a:r>
              <a:rPr lang="el-GR" dirty="0" smtClean="0">
                <a:solidFill>
                  <a:schemeClr val="tx1"/>
                </a:solidFill>
                <a:latin typeface="Georgia"/>
                <a:ea typeface="Georgia"/>
                <a:cs typeface="Georgia"/>
                <a:sym typeface="Georgia"/>
              </a:rPr>
              <a:t>οι αρχικές απόψεις των γονέων για την συναισθηματική νοημοσύνη; Κατά πόσο η συμμετοχή τους στην επιμόρφωση επηρέασε τις αρχικές τους απόψεις;</a:t>
            </a:r>
            <a:endParaRPr lang="el-GR" dirty="0">
              <a:solidFill>
                <a:schemeClr val="tx1"/>
              </a:solidFill>
              <a:latin typeface="Georgia"/>
              <a:ea typeface="Georgia"/>
              <a:cs typeface="Georgia"/>
              <a:sym typeface="Georgia"/>
            </a:endParaRPr>
          </a:p>
        </p:txBody>
      </p:sp>
      <p:sp>
        <p:nvSpPr>
          <p:cNvPr id="14" name="13 - Στρογγυλεμένο ορθογώνιο"/>
          <p:cNvSpPr/>
          <p:nvPr/>
        </p:nvSpPr>
        <p:spPr>
          <a:xfrm>
            <a:off x="1785918" y="4071948"/>
            <a:ext cx="6715172" cy="8572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0000"/>
                </a:solidFill>
                <a:latin typeface="Georgia"/>
              </a:rPr>
              <a:t>Πώς αξιολόγησαν οι γονείς την αποτελεσματικότητα του εκπαιδευτικού υλικού, όσον αφορά σε γνωστικά και τεχνολογικά </a:t>
            </a:r>
            <a:r>
              <a:rPr lang="el-GR" dirty="0" smtClean="0">
                <a:solidFill>
                  <a:srgbClr val="000000"/>
                </a:solidFill>
                <a:latin typeface="Georgia"/>
              </a:rPr>
              <a:t>κριτήρια;</a:t>
            </a:r>
            <a:endParaRPr lang="el-GR" dirty="0"/>
          </a:p>
        </p:txBody>
      </p:sp>
      <p:sp>
        <p:nvSpPr>
          <p:cNvPr id="15" name="Google Shape;192;p26"/>
          <p:cNvSpPr txBox="1"/>
          <p:nvPr/>
        </p:nvSpPr>
        <p:spPr>
          <a:xfrm rot="-558462">
            <a:off x="16706" y="1199063"/>
            <a:ext cx="621381" cy="34950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7600" dirty="0">
                <a:solidFill>
                  <a:srgbClr val="999999"/>
                </a:solidFill>
                <a:latin typeface="Source Sans Pro Light"/>
                <a:ea typeface="Source Sans Pro Light"/>
                <a:cs typeface="Source Sans Pro Light"/>
                <a:sym typeface="Source Sans Pro Light"/>
              </a:rPr>
              <a:t>?</a:t>
            </a:r>
            <a:endParaRPr sz="17600">
              <a:solidFill>
                <a:srgbClr val="999999"/>
              </a:solidFill>
              <a:latin typeface="Source Sans Pro Light"/>
              <a:ea typeface="Source Sans Pro Light"/>
              <a:cs typeface="Source Sans Pro Light"/>
              <a:sym typeface="Source Sans Pro Light"/>
            </a:endParaRPr>
          </a:p>
        </p:txBody>
      </p:sp>
      <p:sp>
        <p:nvSpPr>
          <p:cNvPr id="16" name="Google Shape;190;p26"/>
          <p:cNvSpPr txBox="1"/>
          <p:nvPr/>
        </p:nvSpPr>
        <p:spPr>
          <a:xfrm>
            <a:off x="1000100" y="1928808"/>
            <a:ext cx="10032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4000" b="1" dirty="0">
                <a:solidFill>
                  <a:schemeClr val="dk2"/>
                </a:solidFill>
                <a:latin typeface="Merriweather"/>
                <a:ea typeface="Merriweather"/>
                <a:cs typeface="Merriweather"/>
                <a:sym typeface="Merriweather"/>
              </a:rPr>
              <a:t>02</a:t>
            </a:r>
            <a:endParaRPr sz="4000" b="1">
              <a:solidFill>
                <a:schemeClr val="dk2"/>
              </a:solidFill>
              <a:latin typeface="Merriweather"/>
              <a:ea typeface="Merriweather"/>
              <a:cs typeface="Merriweather"/>
              <a:sym typeface="Merriweather"/>
            </a:endParaRPr>
          </a:p>
        </p:txBody>
      </p:sp>
      <p:sp>
        <p:nvSpPr>
          <p:cNvPr id="17" name="Google Shape;190;p26"/>
          <p:cNvSpPr txBox="1"/>
          <p:nvPr/>
        </p:nvSpPr>
        <p:spPr>
          <a:xfrm>
            <a:off x="1000100" y="3000378"/>
            <a:ext cx="10032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4000" b="1" dirty="0" smtClean="0">
                <a:solidFill>
                  <a:schemeClr val="dk2"/>
                </a:solidFill>
                <a:latin typeface="Merriweather"/>
                <a:ea typeface="Merriweather"/>
                <a:cs typeface="Merriweather"/>
                <a:sym typeface="Merriweather"/>
              </a:rPr>
              <a:t>0</a:t>
            </a:r>
            <a:r>
              <a:rPr lang="el-GR" sz="4000" b="1" dirty="0" smtClean="0">
                <a:solidFill>
                  <a:schemeClr val="dk2"/>
                </a:solidFill>
                <a:latin typeface="Merriweather"/>
                <a:ea typeface="Merriweather"/>
                <a:cs typeface="Merriweather"/>
                <a:sym typeface="Merriweather"/>
              </a:rPr>
              <a:t>3</a:t>
            </a:r>
            <a:endParaRPr sz="4000" b="1">
              <a:solidFill>
                <a:schemeClr val="dk2"/>
              </a:solidFill>
              <a:latin typeface="Merriweather"/>
              <a:ea typeface="Merriweather"/>
              <a:cs typeface="Merriweather"/>
              <a:sym typeface="Merriweather"/>
            </a:endParaRPr>
          </a:p>
        </p:txBody>
      </p:sp>
      <p:sp>
        <p:nvSpPr>
          <p:cNvPr id="18" name="Google Shape;190;p26"/>
          <p:cNvSpPr txBox="1"/>
          <p:nvPr/>
        </p:nvSpPr>
        <p:spPr>
          <a:xfrm>
            <a:off x="1071538" y="928676"/>
            <a:ext cx="10032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4000" b="1" dirty="0" smtClean="0">
                <a:solidFill>
                  <a:schemeClr val="dk2"/>
                </a:solidFill>
                <a:latin typeface="Merriweather"/>
                <a:ea typeface="Merriweather"/>
                <a:cs typeface="Merriweather"/>
                <a:sym typeface="Merriweather"/>
              </a:rPr>
              <a:t>0</a:t>
            </a:r>
            <a:r>
              <a:rPr lang="el-GR" sz="4000" b="1" dirty="0" smtClean="0">
                <a:solidFill>
                  <a:schemeClr val="dk2"/>
                </a:solidFill>
                <a:latin typeface="Merriweather"/>
                <a:ea typeface="Merriweather"/>
                <a:cs typeface="Merriweather"/>
                <a:sym typeface="Merriweather"/>
              </a:rPr>
              <a:t>1</a:t>
            </a:r>
            <a:endParaRPr sz="4000" b="1">
              <a:solidFill>
                <a:schemeClr val="dk2"/>
              </a:solidFill>
              <a:latin typeface="Merriweather"/>
              <a:ea typeface="Merriweather"/>
              <a:cs typeface="Merriweather"/>
              <a:sym typeface="Merriweather"/>
            </a:endParaRPr>
          </a:p>
        </p:txBody>
      </p:sp>
      <p:sp>
        <p:nvSpPr>
          <p:cNvPr id="19" name="Google Shape;190;p26"/>
          <p:cNvSpPr txBox="1"/>
          <p:nvPr/>
        </p:nvSpPr>
        <p:spPr>
          <a:xfrm>
            <a:off x="928662" y="4143386"/>
            <a:ext cx="10032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4000" b="1" dirty="0" smtClean="0">
                <a:solidFill>
                  <a:schemeClr val="dk2"/>
                </a:solidFill>
                <a:latin typeface="Merriweather"/>
                <a:ea typeface="Merriweather"/>
                <a:cs typeface="Merriweather"/>
                <a:sym typeface="Merriweather"/>
              </a:rPr>
              <a:t>0</a:t>
            </a:r>
            <a:r>
              <a:rPr lang="el-GR" sz="4000" b="1" dirty="0" smtClean="0">
                <a:solidFill>
                  <a:schemeClr val="dk2"/>
                </a:solidFill>
                <a:latin typeface="Merriweather"/>
                <a:ea typeface="Merriweather"/>
                <a:cs typeface="Merriweather"/>
                <a:sym typeface="Merriweather"/>
              </a:rPr>
              <a:t>4</a:t>
            </a:r>
            <a:endParaRPr sz="4000" b="1">
              <a:solidFill>
                <a:schemeClr val="dk2"/>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97"/>
        <p:cNvGrpSpPr/>
        <p:nvPr/>
      </p:nvGrpSpPr>
      <p:grpSpPr>
        <a:xfrm>
          <a:off x="0" y="0"/>
          <a:ext cx="0" cy="0"/>
          <a:chOff x="0" y="0"/>
          <a:chExt cx="0" cy="0"/>
        </a:xfrm>
      </p:grpSpPr>
      <p:grpSp>
        <p:nvGrpSpPr>
          <p:cNvPr id="198" name="Google Shape;198;p27"/>
          <p:cNvGrpSpPr/>
          <p:nvPr/>
        </p:nvGrpSpPr>
        <p:grpSpPr>
          <a:xfrm>
            <a:off x="4034183" y="2575286"/>
            <a:ext cx="417745" cy="417745"/>
            <a:chOff x="1190625" y="238125"/>
            <a:chExt cx="5228350" cy="5228350"/>
          </a:xfrm>
        </p:grpSpPr>
        <p:sp>
          <p:nvSpPr>
            <p:cNvPr id="199" name="Google Shape;199;p27"/>
            <p:cNvSpPr/>
            <p:nvPr/>
          </p:nvSpPr>
          <p:spPr>
            <a:xfrm>
              <a:off x="2968100" y="1054875"/>
              <a:ext cx="1673975" cy="3594850"/>
            </a:xfrm>
            <a:custGeom>
              <a:avLst/>
              <a:gdLst/>
              <a:ahLst/>
              <a:cxnLst/>
              <a:rect l="l" t="t" r="r" b="b"/>
              <a:pathLst>
                <a:path w="66959" h="143794" extrusionOk="0">
                  <a:moveTo>
                    <a:pt x="33480" y="8186"/>
                  </a:moveTo>
                  <a:cubicBezTo>
                    <a:pt x="38798" y="8186"/>
                    <a:pt x="43136" y="12500"/>
                    <a:pt x="43136" y="17843"/>
                  </a:cubicBezTo>
                  <a:lnTo>
                    <a:pt x="43136" y="18651"/>
                  </a:lnTo>
                  <a:cubicBezTo>
                    <a:pt x="43136" y="23970"/>
                    <a:pt x="38798" y="28308"/>
                    <a:pt x="33480" y="28308"/>
                  </a:cubicBezTo>
                  <a:cubicBezTo>
                    <a:pt x="28137" y="28308"/>
                    <a:pt x="23823" y="23970"/>
                    <a:pt x="23823" y="18651"/>
                  </a:cubicBezTo>
                  <a:lnTo>
                    <a:pt x="23823" y="17843"/>
                  </a:lnTo>
                  <a:cubicBezTo>
                    <a:pt x="23823" y="12500"/>
                    <a:pt x="28137" y="8186"/>
                    <a:pt x="33480" y="8186"/>
                  </a:cubicBezTo>
                  <a:close/>
                  <a:moveTo>
                    <a:pt x="46249" y="36469"/>
                  </a:moveTo>
                  <a:cubicBezTo>
                    <a:pt x="53160" y="36469"/>
                    <a:pt x="58773" y="42106"/>
                    <a:pt x="58773" y="49018"/>
                  </a:cubicBezTo>
                  <a:lnTo>
                    <a:pt x="58773" y="78477"/>
                  </a:lnTo>
                  <a:cubicBezTo>
                    <a:pt x="58773" y="80119"/>
                    <a:pt x="57450" y="81443"/>
                    <a:pt x="55807" y="81443"/>
                  </a:cubicBezTo>
                  <a:cubicBezTo>
                    <a:pt x="54190" y="81443"/>
                    <a:pt x="52891" y="80168"/>
                    <a:pt x="52842" y="78600"/>
                  </a:cubicBezTo>
                  <a:lnTo>
                    <a:pt x="52842" y="50170"/>
                  </a:lnTo>
                  <a:cubicBezTo>
                    <a:pt x="52842" y="47915"/>
                    <a:pt x="51004" y="46077"/>
                    <a:pt x="48749" y="46077"/>
                  </a:cubicBezTo>
                  <a:cubicBezTo>
                    <a:pt x="46494" y="46077"/>
                    <a:pt x="44656" y="47915"/>
                    <a:pt x="44656" y="50170"/>
                  </a:cubicBezTo>
                  <a:lnTo>
                    <a:pt x="44656" y="70095"/>
                  </a:lnTo>
                  <a:lnTo>
                    <a:pt x="22304" y="70095"/>
                  </a:lnTo>
                  <a:lnTo>
                    <a:pt x="22279" y="50243"/>
                  </a:lnTo>
                  <a:cubicBezTo>
                    <a:pt x="22279" y="47988"/>
                    <a:pt x="20466" y="46150"/>
                    <a:pt x="18211" y="46150"/>
                  </a:cubicBezTo>
                  <a:cubicBezTo>
                    <a:pt x="15932" y="46150"/>
                    <a:pt x="14118" y="47988"/>
                    <a:pt x="14118" y="50243"/>
                  </a:cubicBezTo>
                  <a:lnTo>
                    <a:pt x="14118" y="78477"/>
                  </a:lnTo>
                  <a:cubicBezTo>
                    <a:pt x="14118" y="80119"/>
                    <a:pt x="12795" y="81443"/>
                    <a:pt x="11152" y="81443"/>
                  </a:cubicBezTo>
                  <a:cubicBezTo>
                    <a:pt x="9510" y="81443"/>
                    <a:pt x="8162" y="80119"/>
                    <a:pt x="8162" y="78477"/>
                  </a:cubicBezTo>
                  <a:lnTo>
                    <a:pt x="8162" y="49018"/>
                  </a:lnTo>
                  <a:cubicBezTo>
                    <a:pt x="8162" y="42106"/>
                    <a:pt x="13799" y="36469"/>
                    <a:pt x="20711" y="36469"/>
                  </a:cubicBezTo>
                  <a:close/>
                  <a:moveTo>
                    <a:pt x="33480" y="0"/>
                  </a:moveTo>
                  <a:cubicBezTo>
                    <a:pt x="23652" y="0"/>
                    <a:pt x="15638" y="8015"/>
                    <a:pt x="15638" y="17843"/>
                  </a:cubicBezTo>
                  <a:lnTo>
                    <a:pt x="15638" y="18651"/>
                  </a:lnTo>
                  <a:cubicBezTo>
                    <a:pt x="15638" y="22254"/>
                    <a:pt x="16716" y="25612"/>
                    <a:pt x="18579" y="28406"/>
                  </a:cubicBezTo>
                  <a:cubicBezTo>
                    <a:pt x="8138" y="29484"/>
                    <a:pt x="1" y="38307"/>
                    <a:pt x="1" y="49018"/>
                  </a:cubicBezTo>
                  <a:lnTo>
                    <a:pt x="1" y="78477"/>
                  </a:lnTo>
                  <a:cubicBezTo>
                    <a:pt x="1" y="84629"/>
                    <a:pt x="5001" y="89629"/>
                    <a:pt x="11152" y="89629"/>
                  </a:cubicBezTo>
                  <a:cubicBezTo>
                    <a:pt x="12182" y="89629"/>
                    <a:pt x="13162" y="89482"/>
                    <a:pt x="14118" y="89212"/>
                  </a:cubicBezTo>
                  <a:lnTo>
                    <a:pt x="14118" y="132078"/>
                  </a:lnTo>
                  <a:cubicBezTo>
                    <a:pt x="14118" y="138524"/>
                    <a:pt x="19387" y="143793"/>
                    <a:pt x="25833" y="143793"/>
                  </a:cubicBezTo>
                  <a:cubicBezTo>
                    <a:pt x="28750" y="143793"/>
                    <a:pt x="31421" y="142715"/>
                    <a:pt x="33480" y="140950"/>
                  </a:cubicBezTo>
                  <a:cubicBezTo>
                    <a:pt x="35539" y="142715"/>
                    <a:pt x="38186" y="143793"/>
                    <a:pt x="41102" y="143793"/>
                  </a:cubicBezTo>
                  <a:cubicBezTo>
                    <a:pt x="47572" y="143793"/>
                    <a:pt x="52842" y="138524"/>
                    <a:pt x="52842" y="132078"/>
                  </a:cubicBezTo>
                  <a:lnTo>
                    <a:pt x="52842" y="129357"/>
                  </a:lnTo>
                  <a:cubicBezTo>
                    <a:pt x="52842" y="127103"/>
                    <a:pt x="51004" y="125265"/>
                    <a:pt x="48749" y="125265"/>
                  </a:cubicBezTo>
                  <a:cubicBezTo>
                    <a:pt x="46494" y="125265"/>
                    <a:pt x="44656" y="127103"/>
                    <a:pt x="44656" y="129357"/>
                  </a:cubicBezTo>
                  <a:lnTo>
                    <a:pt x="44656" y="132078"/>
                  </a:lnTo>
                  <a:cubicBezTo>
                    <a:pt x="44656" y="134039"/>
                    <a:pt x="43063" y="135632"/>
                    <a:pt x="41102" y="135632"/>
                  </a:cubicBezTo>
                  <a:cubicBezTo>
                    <a:pt x="39141" y="135632"/>
                    <a:pt x="37548" y="134039"/>
                    <a:pt x="37548" y="132078"/>
                  </a:cubicBezTo>
                  <a:lnTo>
                    <a:pt x="37548" y="92472"/>
                  </a:lnTo>
                  <a:cubicBezTo>
                    <a:pt x="37548" y="90217"/>
                    <a:pt x="35735" y="88403"/>
                    <a:pt x="33480" y="88403"/>
                  </a:cubicBezTo>
                  <a:cubicBezTo>
                    <a:pt x="31225" y="88403"/>
                    <a:pt x="29387" y="90217"/>
                    <a:pt x="29387" y="92472"/>
                  </a:cubicBezTo>
                  <a:lnTo>
                    <a:pt x="29387" y="132078"/>
                  </a:lnTo>
                  <a:cubicBezTo>
                    <a:pt x="29387" y="134039"/>
                    <a:pt x="27794" y="135632"/>
                    <a:pt x="25833" y="135632"/>
                  </a:cubicBezTo>
                  <a:cubicBezTo>
                    <a:pt x="23872" y="135632"/>
                    <a:pt x="22279" y="134039"/>
                    <a:pt x="22279" y="132078"/>
                  </a:cubicBezTo>
                  <a:lnTo>
                    <a:pt x="22279" y="78281"/>
                  </a:lnTo>
                  <a:lnTo>
                    <a:pt x="44656" y="78257"/>
                  </a:lnTo>
                  <a:lnTo>
                    <a:pt x="44656" y="78477"/>
                  </a:lnTo>
                  <a:cubicBezTo>
                    <a:pt x="44656" y="78551"/>
                    <a:pt x="44656" y="78624"/>
                    <a:pt x="44656" y="78698"/>
                  </a:cubicBezTo>
                  <a:lnTo>
                    <a:pt x="44656" y="92594"/>
                  </a:lnTo>
                  <a:cubicBezTo>
                    <a:pt x="44656" y="94849"/>
                    <a:pt x="46494" y="96687"/>
                    <a:pt x="48749" y="96687"/>
                  </a:cubicBezTo>
                  <a:cubicBezTo>
                    <a:pt x="51004" y="96687"/>
                    <a:pt x="52842" y="94849"/>
                    <a:pt x="52842" y="92594"/>
                  </a:cubicBezTo>
                  <a:lnTo>
                    <a:pt x="52842" y="89212"/>
                  </a:lnTo>
                  <a:cubicBezTo>
                    <a:pt x="53773" y="89482"/>
                    <a:pt x="54778" y="89629"/>
                    <a:pt x="55807" y="89629"/>
                  </a:cubicBezTo>
                  <a:cubicBezTo>
                    <a:pt x="61959" y="89629"/>
                    <a:pt x="66959" y="84629"/>
                    <a:pt x="66959" y="78477"/>
                  </a:cubicBezTo>
                  <a:lnTo>
                    <a:pt x="66959" y="49018"/>
                  </a:lnTo>
                  <a:cubicBezTo>
                    <a:pt x="66959" y="38307"/>
                    <a:pt x="58797" y="29484"/>
                    <a:pt x="48381" y="28406"/>
                  </a:cubicBezTo>
                  <a:cubicBezTo>
                    <a:pt x="50219" y="25612"/>
                    <a:pt x="51298" y="22254"/>
                    <a:pt x="51298" y="18651"/>
                  </a:cubicBezTo>
                  <a:lnTo>
                    <a:pt x="51298" y="17843"/>
                  </a:lnTo>
                  <a:cubicBezTo>
                    <a:pt x="51298" y="8015"/>
                    <a:pt x="43308" y="0"/>
                    <a:pt x="3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3702750" y="238125"/>
              <a:ext cx="204075" cy="531250"/>
            </a:xfrm>
            <a:custGeom>
              <a:avLst/>
              <a:gdLst/>
              <a:ahLst/>
              <a:cxnLst/>
              <a:rect l="l" t="t" r="r" b="b"/>
              <a:pathLst>
                <a:path w="8163" h="21250" extrusionOk="0">
                  <a:moveTo>
                    <a:pt x="4094" y="0"/>
                  </a:moveTo>
                  <a:cubicBezTo>
                    <a:pt x="1839" y="0"/>
                    <a:pt x="1" y="1838"/>
                    <a:pt x="1" y="4093"/>
                  </a:cubicBezTo>
                  <a:lnTo>
                    <a:pt x="1" y="17156"/>
                  </a:lnTo>
                  <a:cubicBezTo>
                    <a:pt x="1" y="19411"/>
                    <a:pt x="1839" y="21249"/>
                    <a:pt x="4094" y="21249"/>
                  </a:cubicBezTo>
                  <a:cubicBezTo>
                    <a:pt x="6349" y="21249"/>
                    <a:pt x="8162" y="19411"/>
                    <a:pt x="8162" y="17156"/>
                  </a:cubicBezTo>
                  <a:lnTo>
                    <a:pt x="8162" y="4093"/>
                  </a:lnTo>
                  <a:cubicBezTo>
                    <a:pt x="8162" y="1838"/>
                    <a:pt x="6349" y="0"/>
                    <a:pt x="4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3702750" y="4935825"/>
              <a:ext cx="204075" cy="530650"/>
            </a:xfrm>
            <a:custGeom>
              <a:avLst/>
              <a:gdLst/>
              <a:ahLst/>
              <a:cxnLst/>
              <a:rect l="l" t="t" r="r" b="b"/>
              <a:pathLst>
                <a:path w="8163" h="21226" extrusionOk="0">
                  <a:moveTo>
                    <a:pt x="4094" y="1"/>
                  </a:moveTo>
                  <a:cubicBezTo>
                    <a:pt x="1839" y="1"/>
                    <a:pt x="1" y="1814"/>
                    <a:pt x="1" y="4069"/>
                  </a:cubicBezTo>
                  <a:lnTo>
                    <a:pt x="1" y="17157"/>
                  </a:lnTo>
                  <a:cubicBezTo>
                    <a:pt x="1" y="19412"/>
                    <a:pt x="1839" y="21225"/>
                    <a:pt x="4094" y="21225"/>
                  </a:cubicBezTo>
                  <a:cubicBezTo>
                    <a:pt x="6349" y="21225"/>
                    <a:pt x="8162" y="19412"/>
                    <a:pt x="8162" y="17157"/>
                  </a:cubicBezTo>
                  <a:lnTo>
                    <a:pt x="8162" y="4069"/>
                  </a:lnTo>
                  <a:cubicBezTo>
                    <a:pt x="8162" y="1814"/>
                    <a:pt x="6349"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5888325" y="2750250"/>
              <a:ext cx="530650" cy="204075"/>
            </a:xfrm>
            <a:custGeom>
              <a:avLst/>
              <a:gdLst/>
              <a:ahLst/>
              <a:cxnLst/>
              <a:rect l="l" t="t" r="r" b="b"/>
              <a:pathLst>
                <a:path w="21226" h="8163" extrusionOk="0">
                  <a:moveTo>
                    <a:pt x="4069" y="1"/>
                  </a:moveTo>
                  <a:cubicBezTo>
                    <a:pt x="1814" y="1"/>
                    <a:pt x="1" y="1839"/>
                    <a:pt x="1" y="4094"/>
                  </a:cubicBezTo>
                  <a:cubicBezTo>
                    <a:pt x="1" y="6349"/>
                    <a:pt x="1814" y="8162"/>
                    <a:pt x="4069" y="8162"/>
                  </a:cubicBezTo>
                  <a:lnTo>
                    <a:pt x="17157" y="8162"/>
                  </a:lnTo>
                  <a:cubicBezTo>
                    <a:pt x="19412" y="8162"/>
                    <a:pt x="21225" y="6349"/>
                    <a:pt x="21225" y="4094"/>
                  </a:cubicBezTo>
                  <a:cubicBezTo>
                    <a:pt x="21225" y="1839"/>
                    <a:pt x="19412" y="1"/>
                    <a:pt x="17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1190625" y="2750250"/>
              <a:ext cx="531250" cy="204075"/>
            </a:xfrm>
            <a:custGeom>
              <a:avLst/>
              <a:gdLst/>
              <a:ahLst/>
              <a:cxnLst/>
              <a:rect l="l" t="t" r="r" b="b"/>
              <a:pathLst>
                <a:path w="21250" h="8163" extrusionOk="0">
                  <a:moveTo>
                    <a:pt x="4093" y="1"/>
                  </a:moveTo>
                  <a:cubicBezTo>
                    <a:pt x="1838" y="1"/>
                    <a:pt x="0" y="1839"/>
                    <a:pt x="0" y="4094"/>
                  </a:cubicBezTo>
                  <a:cubicBezTo>
                    <a:pt x="0" y="6349"/>
                    <a:pt x="1838" y="8162"/>
                    <a:pt x="4093" y="8162"/>
                  </a:cubicBezTo>
                  <a:lnTo>
                    <a:pt x="17156" y="8162"/>
                  </a:lnTo>
                  <a:cubicBezTo>
                    <a:pt x="19411" y="8162"/>
                    <a:pt x="21249" y="6349"/>
                    <a:pt x="21249" y="4094"/>
                  </a:cubicBezTo>
                  <a:cubicBezTo>
                    <a:pt x="21249" y="1839"/>
                    <a:pt x="19411" y="1"/>
                    <a:pt x="17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5238225" y="974150"/>
              <a:ext cx="455275" cy="434900"/>
            </a:xfrm>
            <a:custGeom>
              <a:avLst/>
              <a:gdLst/>
              <a:ahLst/>
              <a:cxnLst/>
              <a:rect l="l" t="t" r="r" b="b"/>
              <a:pathLst>
                <a:path w="18211" h="17396" extrusionOk="0">
                  <a:moveTo>
                    <a:pt x="13726" y="0"/>
                  </a:moveTo>
                  <a:cubicBezTo>
                    <a:pt x="12678" y="0"/>
                    <a:pt x="11630" y="398"/>
                    <a:pt x="10834" y="1195"/>
                  </a:cubicBezTo>
                  <a:lnTo>
                    <a:pt x="1594" y="10435"/>
                  </a:lnTo>
                  <a:cubicBezTo>
                    <a:pt x="1" y="12028"/>
                    <a:pt x="1" y="14601"/>
                    <a:pt x="1594" y="16219"/>
                  </a:cubicBezTo>
                  <a:cubicBezTo>
                    <a:pt x="2378" y="17003"/>
                    <a:pt x="3432" y="17395"/>
                    <a:pt x="4486" y="17395"/>
                  </a:cubicBezTo>
                  <a:cubicBezTo>
                    <a:pt x="5515" y="17395"/>
                    <a:pt x="6569" y="17003"/>
                    <a:pt x="7378" y="16219"/>
                  </a:cubicBezTo>
                  <a:lnTo>
                    <a:pt x="16618" y="6955"/>
                  </a:lnTo>
                  <a:cubicBezTo>
                    <a:pt x="18211" y="5361"/>
                    <a:pt x="18211" y="2788"/>
                    <a:pt x="16618" y="1195"/>
                  </a:cubicBezTo>
                  <a:cubicBezTo>
                    <a:pt x="15821" y="398"/>
                    <a:pt x="14774" y="0"/>
                    <a:pt x="13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1916675" y="4295700"/>
              <a:ext cx="455275" cy="434900"/>
            </a:xfrm>
            <a:custGeom>
              <a:avLst/>
              <a:gdLst/>
              <a:ahLst/>
              <a:cxnLst/>
              <a:rect l="l" t="t" r="r" b="b"/>
              <a:pathLst>
                <a:path w="18211" h="17396" extrusionOk="0">
                  <a:moveTo>
                    <a:pt x="13717" y="0"/>
                  </a:moveTo>
                  <a:cubicBezTo>
                    <a:pt x="12672" y="0"/>
                    <a:pt x="11630" y="398"/>
                    <a:pt x="10834" y="1195"/>
                  </a:cubicBezTo>
                  <a:lnTo>
                    <a:pt x="1594" y="10435"/>
                  </a:lnTo>
                  <a:cubicBezTo>
                    <a:pt x="1" y="12028"/>
                    <a:pt x="1" y="14626"/>
                    <a:pt x="1594" y="16219"/>
                  </a:cubicBezTo>
                  <a:cubicBezTo>
                    <a:pt x="2378" y="17003"/>
                    <a:pt x="3432" y="17395"/>
                    <a:pt x="4486" y="17395"/>
                  </a:cubicBezTo>
                  <a:cubicBezTo>
                    <a:pt x="5515" y="17395"/>
                    <a:pt x="6569" y="17003"/>
                    <a:pt x="7354" y="16219"/>
                  </a:cubicBezTo>
                  <a:lnTo>
                    <a:pt x="16618" y="6979"/>
                  </a:lnTo>
                  <a:cubicBezTo>
                    <a:pt x="18211" y="5362"/>
                    <a:pt x="18211" y="2788"/>
                    <a:pt x="16618" y="1195"/>
                  </a:cubicBezTo>
                  <a:cubicBezTo>
                    <a:pt x="15809" y="398"/>
                    <a:pt x="14761" y="0"/>
                    <a:pt x="13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5238225" y="4295700"/>
              <a:ext cx="455275" cy="434900"/>
            </a:xfrm>
            <a:custGeom>
              <a:avLst/>
              <a:gdLst/>
              <a:ahLst/>
              <a:cxnLst/>
              <a:rect l="l" t="t" r="r" b="b"/>
              <a:pathLst>
                <a:path w="18211" h="17396" extrusionOk="0">
                  <a:moveTo>
                    <a:pt x="4477" y="0"/>
                  </a:moveTo>
                  <a:cubicBezTo>
                    <a:pt x="3432" y="0"/>
                    <a:pt x="2391" y="398"/>
                    <a:pt x="1594" y="1195"/>
                  </a:cubicBezTo>
                  <a:cubicBezTo>
                    <a:pt x="1" y="2788"/>
                    <a:pt x="1" y="5362"/>
                    <a:pt x="1594" y="6979"/>
                  </a:cubicBezTo>
                  <a:lnTo>
                    <a:pt x="10834" y="16219"/>
                  </a:lnTo>
                  <a:cubicBezTo>
                    <a:pt x="11618" y="17003"/>
                    <a:pt x="12672" y="17395"/>
                    <a:pt x="13726" y="17395"/>
                  </a:cubicBezTo>
                  <a:cubicBezTo>
                    <a:pt x="14755" y="17395"/>
                    <a:pt x="15809" y="17003"/>
                    <a:pt x="16618" y="16219"/>
                  </a:cubicBezTo>
                  <a:cubicBezTo>
                    <a:pt x="18211" y="14626"/>
                    <a:pt x="18211" y="12028"/>
                    <a:pt x="16618" y="10435"/>
                  </a:cubicBezTo>
                  <a:lnTo>
                    <a:pt x="7378" y="1195"/>
                  </a:lnTo>
                  <a:cubicBezTo>
                    <a:pt x="6569" y="398"/>
                    <a:pt x="5522" y="0"/>
                    <a:pt x="4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1916675" y="974150"/>
              <a:ext cx="455275" cy="434900"/>
            </a:xfrm>
            <a:custGeom>
              <a:avLst/>
              <a:gdLst/>
              <a:ahLst/>
              <a:cxnLst/>
              <a:rect l="l" t="t" r="r" b="b"/>
              <a:pathLst>
                <a:path w="18211" h="17396" extrusionOk="0">
                  <a:moveTo>
                    <a:pt x="4474" y="0"/>
                  </a:moveTo>
                  <a:cubicBezTo>
                    <a:pt x="3432" y="0"/>
                    <a:pt x="2391" y="398"/>
                    <a:pt x="1594" y="1195"/>
                  </a:cubicBezTo>
                  <a:cubicBezTo>
                    <a:pt x="1" y="2788"/>
                    <a:pt x="1" y="5361"/>
                    <a:pt x="1594" y="6955"/>
                  </a:cubicBezTo>
                  <a:lnTo>
                    <a:pt x="10834" y="16219"/>
                  </a:lnTo>
                  <a:cubicBezTo>
                    <a:pt x="11618" y="17003"/>
                    <a:pt x="12672" y="17395"/>
                    <a:pt x="13726" y="17395"/>
                  </a:cubicBezTo>
                  <a:cubicBezTo>
                    <a:pt x="14755" y="17395"/>
                    <a:pt x="15809" y="17003"/>
                    <a:pt x="16618" y="16219"/>
                  </a:cubicBezTo>
                  <a:cubicBezTo>
                    <a:pt x="18211" y="14601"/>
                    <a:pt x="18211" y="12028"/>
                    <a:pt x="16618" y="10435"/>
                  </a:cubicBezTo>
                  <a:lnTo>
                    <a:pt x="7354" y="1195"/>
                  </a:lnTo>
                  <a:cubicBezTo>
                    <a:pt x="6557" y="398"/>
                    <a:pt x="5515" y="0"/>
                    <a:pt x="4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2727325" y="429500"/>
              <a:ext cx="357225" cy="505900"/>
            </a:xfrm>
            <a:custGeom>
              <a:avLst/>
              <a:gdLst/>
              <a:ahLst/>
              <a:cxnLst/>
              <a:rect l="l" t="t" r="r" b="b"/>
              <a:pathLst>
                <a:path w="14289" h="20236" extrusionOk="0">
                  <a:moveTo>
                    <a:pt x="4648" y="0"/>
                  </a:moveTo>
                  <a:cubicBezTo>
                    <a:pt x="4128" y="0"/>
                    <a:pt x="3599" y="100"/>
                    <a:pt x="3088" y="310"/>
                  </a:cubicBezTo>
                  <a:cubicBezTo>
                    <a:pt x="1005" y="1168"/>
                    <a:pt x="0" y="3546"/>
                    <a:pt x="882" y="5653"/>
                  </a:cubicBezTo>
                  <a:lnTo>
                    <a:pt x="5882" y="17712"/>
                  </a:lnTo>
                  <a:cubicBezTo>
                    <a:pt x="6519" y="19280"/>
                    <a:pt x="8039" y="20236"/>
                    <a:pt x="9656" y="20236"/>
                  </a:cubicBezTo>
                  <a:cubicBezTo>
                    <a:pt x="10171" y="20236"/>
                    <a:pt x="10710" y="20138"/>
                    <a:pt x="11225" y="19917"/>
                  </a:cubicBezTo>
                  <a:cubicBezTo>
                    <a:pt x="13308" y="19060"/>
                    <a:pt x="14289" y="16682"/>
                    <a:pt x="13431" y="14599"/>
                  </a:cubicBezTo>
                  <a:lnTo>
                    <a:pt x="8431" y="2516"/>
                  </a:lnTo>
                  <a:cubicBezTo>
                    <a:pt x="7765" y="944"/>
                    <a:pt x="6248" y="0"/>
                    <a:pt x="4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4525025" y="4769375"/>
              <a:ext cx="357250" cy="505925"/>
            </a:xfrm>
            <a:custGeom>
              <a:avLst/>
              <a:gdLst/>
              <a:ahLst/>
              <a:cxnLst/>
              <a:rect l="l" t="t" r="r" b="b"/>
              <a:pathLst>
                <a:path w="14290" h="20237" extrusionOk="0">
                  <a:moveTo>
                    <a:pt x="4649" y="1"/>
                  </a:moveTo>
                  <a:cubicBezTo>
                    <a:pt x="4129" y="1"/>
                    <a:pt x="3600" y="101"/>
                    <a:pt x="3089" y="311"/>
                  </a:cubicBezTo>
                  <a:cubicBezTo>
                    <a:pt x="1006" y="1169"/>
                    <a:pt x="1" y="3571"/>
                    <a:pt x="883" y="5654"/>
                  </a:cubicBezTo>
                  <a:lnTo>
                    <a:pt x="5883" y="17712"/>
                  </a:lnTo>
                  <a:cubicBezTo>
                    <a:pt x="6520" y="19305"/>
                    <a:pt x="8040" y="20237"/>
                    <a:pt x="9657" y="20237"/>
                  </a:cubicBezTo>
                  <a:cubicBezTo>
                    <a:pt x="10172" y="20237"/>
                    <a:pt x="10711" y="20139"/>
                    <a:pt x="11201" y="19943"/>
                  </a:cubicBezTo>
                  <a:cubicBezTo>
                    <a:pt x="13309" y="19060"/>
                    <a:pt x="14289" y="16683"/>
                    <a:pt x="13432" y="14600"/>
                  </a:cubicBezTo>
                  <a:lnTo>
                    <a:pt x="8432" y="2517"/>
                  </a:lnTo>
                  <a:cubicBezTo>
                    <a:pt x="7766" y="945"/>
                    <a:pt x="6249" y="1"/>
                    <a:pt x="4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5708200" y="1789125"/>
              <a:ext cx="533700" cy="328825"/>
            </a:xfrm>
            <a:custGeom>
              <a:avLst/>
              <a:gdLst/>
              <a:ahLst/>
              <a:cxnLst/>
              <a:rect l="l" t="t" r="r" b="b"/>
              <a:pathLst>
                <a:path w="21348" h="13153" extrusionOk="0">
                  <a:moveTo>
                    <a:pt x="16707" y="0"/>
                  </a:moveTo>
                  <a:cubicBezTo>
                    <a:pt x="16187" y="0"/>
                    <a:pt x="15658" y="100"/>
                    <a:pt x="15147" y="310"/>
                  </a:cubicBezTo>
                  <a:lnTo>
                    <a:pt x="3064" y="5310"/>
                  </a:lnTo>
                  <a:cubicBezTo>
                    <a:pt x="981" y="6168"/>
                    <a:pt x="0" y="8545"/>
                    <a:pt x="858" y="10629"/>
                  </a:cubicBezTo>
                  <a:cubicBezTo>
                    <a:pt x="1495" y="12222"/>
                    <a:pt x="3015" y="13153"/>
                    <a:pt x="4632" y="13153"/>
                  </a:cubicBezTo>
                  <a:cubicBezTo>
                    <a:pt x="5147" y="13153"/>
                    <a:pt x="5686" y="13055"/>
                    <a:pt x="6201" y="12859"/>
                  </a:cubicBezTo>
                  <a:lnTo>
                    <a:pt x="18259" y="7859"/>
                  </a:lnTo>
                  <a:cubicBezTo>
                    <a:pt x="20342" y="6977"/>
                    <a:pt x="21347" y="4599"/>
                    <a:pt x="20490" y="2516"/>
                  </a:cubicBezTo>
                  <a:cubicBezTo>
                    <a:pt x="19824" y="944"/>
                    <a:pt x="18307" y="0"/>
                    <a:pt x="16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1368300" y="3586575"/>
              <a:ext cx="533700" cy="329100"/>
            </a:xfrm>
            <a:custGeom>
              <a:avLst/>
              <a:gdLst/>
              <a:ahLst/>
              <a:cxnLst/>
              <a:rect l="l" t="t" r="r" b="b"/>
              <a:pathLst>
                <a:path w="21348" h="13164" extrusionOk="0">
                  <a:moveTo>
                    <a:pt x="16716" y="0"/>
                  </a:moveTo>
                  <a:cubicBezTo>
                    <a:pt x="16193" y="0"/>
                    <a:pt x="15661" y="103"/>
                    <a:pt x="15147" y="321"/>
                  </a:cubicBezTo>
                  <a:lnTo>
                    <a:pt x="3064" y="5321"/>
                  </a:lnTo>
                  <a:cubicBezTo>
                    <a:pt x="981" y="6179"/>
                    <a:pt x="1" y="8556"/>
                    <a:pt x="858" y="10639"/>
                  </a:cubicBezTo>
                  <a:cubicBezTo>
                    <a:pt x="1496" y="12232"/>
                    <a:pt x="3015" y="13164"/>
                    <a:pt x="4633" y="13164"/>
                  </a:cubicBezTo>
                  <a:cubicBezTo>
                    <a:pt x="5147" y="13164"/>
                    <a:pt x="5687" y="13066"/>
                    <a:pt x="6201" y="12870"/>
                  </a:cubicBezTo>
                  <a:lnTo>
                    <a:pt x="18260" y="7870"/>
                  </a:lnTo>
                  <a:cubicBezTo>
                    <a:pt x="20343" y="6987"/>
                    <a:pt x="21348" y="4610"/>
                    <a:pt x="20465" y="2527"/>
                  </a:cubicBezTo>
                  <a:cubicBezTo>
                    <a:pt x="19819" y="958"/>
                    <a:pt x="18311" y="0"/>
                    <a:pt x="16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4525025" y="429500"/>
              <a:ext cx="357250" cy="505900"/>
            </a:xfrm>
            <a:custGeom>
              <a:avLst/>
              <a:gdLst/>
              <a:ahLst/>
              <a:cxnLst/>
              <a:rect l="l" t="t" r="r" b="b"/>
              <a:pathLst>
                <a:path w="14290" h="20236" extrusionOk="0">
                  <a:moveTo>
                    <a:pt x="9641" y="0"/>
                  </a:moveTo>
                  <a:cubicBezTo>
                    <a:pt x="8043" y="0"/>
                    <a:pt x="6530" y="944"/>
                    <a:pt x="5883" y="2516"/>
                  </a:cubicBezTo>
                  <a:lnTo>
                    <a:pt x="883" y="14599"/>
                  </a:lnTo>
                  <a:cubicBezTo>
                    <a:pt x="1" y="16682"/>
                    <a:pt x="1006" y="19060"/>
                    <a:pt x="3089" y="19917"/>
                  </a:cubicBezTo>
                  <a:cubicBezTo>
                    <a:pt x="3604" y="20138"/>
                    <a:pt x="4118" y="20236"/>
                    <a:pt x="4657" y="20236"/>
                  </a:cubicBezTo>
                  <a:cubicBezTo>
                    <a:pt x="6250" y="20236"/>
                    <a:pt x="7770" y="19280"/>
                    <a:pt x="8432" y="17712"/>
                  </a:cubicBezTo>
                  <a:lnTo>
                    <a:pt x="13432" y="5653"/>
                  </a:lnTo>
                  <a:cubicBezTo>
                    <a:pt x="14289" y="3546"/>
                    <a:pt x="13309" y="1168"/>
                    <a:pt x="11201" y="310"/>
                  </a:cubicBezTo>
                  <a:cubicBezTo>
                    <a:pt x="10690" y="100"/>
                    <a:pt x="10161" y="0"/>
                    <a:pt x="9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2727325" y="4769375"/>
              <a:ext cx="357225" cy="505925"/>
            </a:xfrm>
            <a:custGeom>
              <a:avLst/>
              <a:gdLst/>
              <a:ahLst/>
              <a:cxnLst/>
              <a:rect l="l" t="t" r="r" b="b"/>
              <a:pathLst>
                <a:path w="14289" h="20237" extrusionOk="0">
                  <a:moveTo>
                    <a:pt x="9661" y="1"/>
                  </a:moveTo>
                  <a:cubicBezTo>
                    <a:pt x="8056" y="1"/>
                    <a:pt x="6529" y="945"/>
                    <a:pt x="5882" y="2517"/>
                  </a:cubicBezTo>
                  <a:lnTo>
                    <a:pt x="882" y="14600"/>
                  </a:lnTo>
                  <a:cubicBezTo>
                    <a:pt x="0" y="16683"/>
                    <a:pt x="1005" y="19060"/>
                    <a:pt x="3088" y="19943"/>
                  </a:cubicBezTo>
                  <a:cubicBezTo>
                    <a:pt x="3603" y="20139"/>
                    <a:pt x="4117" y="20237"/>
                    <a:pt x="4657" y="20237"/>
                  </a:cubicBezTo>
                  <a:cubicBezTo>
                    <a:pt x="6250" y="20237"/>
                    <a:pt x="7769" y="19305"/>
                    <a:pt x="8431" y="17712"/>
                  </a:cubicBezTo>
                  <a:lnTo>
                    <a:pt x="13431" y="5654"/>
                  </a:lnTo>
                  <a:cubicBezTo>
                    <a:pt x="14289" y="3571"/>
                    <a:pt x="13308" y="1169"/>
                    <a:pt x="11225" y="311"/>
                  </a:cubicBezTo>
                  <a:cubicBezTo>
                    <a:pt x="10714" y="101"/>
                    <a:pt x="10183" y="1"/>
                    <a:pt x="9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5708200" y="3586575"/>
              <a:ext cx="533700" cy="329100"/>
            </a:xfrm>
            <a:custGeom>
              <a:avLst/>
              <a:gdLst/>
              <a:ahLst/>
              <a:cxnLst/>
              <a:rect l="l" t="t" r="r" b="b"/>
              <a:pathLst>
                <a:path w="21348" h="13164" extrusionOk="0">
                  <a:moveTo>
                    <a:pt x="4628" y="0"/>
                  </a:moveTo>
                  <a:cubicBezTo>
                    <a:pt x="3026" y="0"/>
                    <a:pt x="1504" y="958"/>
                    <a:pt x="858" y="2527"/>
                  </a:cubicBezTo>
                  <a:cubicBezTo>
                    <a:pt x="0" y="4610"/>
                    <a:pt x="981" y="6987"/>
                    <a:pt x="3064" y="7870"/>
                  </a:cubicBezTo>
                  <a:lnTo>
                    <a:pt x="15147" y="12870"/>
                  </a:lnTo>
                  <a:cubicBezTo>
                    <a:pt x="15661" y="13066"/>
                    <a:pt x="16176" y="13164"/>
                    <a:pt x="16691" y="13164"/>
                  </a:cubicBezTo>
                  <a:cubicBezTo>
                    <a:pt x="18308" y="13164"/>
                    <a:pt x="19828" y="12232"/>
                    <a:pt x="20490" y="10639"/>
                  </a:cubicBezTo>
                  <a:cubicBezTo>
                    <a:pt x="21347" y="8556"/>
                    <a:pt x="20342" y="6179"/>
                    <a:pt x="18259" y="5321"/>
                  </a:cubicBezTo>
                  <a:lnTo>
                    <a:pt x="6201" y="321"/>
                  </a:lnTo>
                  <a:cubicBezTo>
                    <a:pt x="5687" y="103"/>
                    <a:pt x="5153" y="0"/>
                    <a:pt x="4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1368300" y="1789125"/>
              <a:ext cx="533700" cy="328825"/>
            </a:xfrm>
            <a:custGeom>
              <a:avLst/>
              <a:gdLst/>
              <a:ahLst/>
              <a:cxnLst/>
              <a:rect l="l" t="t" r="r" b="b"/>
              <a:pathLst>
                <a:path w="21348" h="13153" extrusionOk="0">
                  <a:moveTo>
                    <a:pt x="4638" y="0"/>
                  </a:moveTo>
                  <a:cubicBezTo>
                    <a:pt x="3032" y="0"/>
                    <a:pt x="1506" y="944"/>
                    <a:pt x="858" y="2516"/>
                  </a:cubicBezTo>
                  <a:cubicBezTo>
                    <a:pt x="1" y="4599"/>
                    <a:pt x="981" y="6977"/>
                    <a:pt x="3064" y="7859"/>
                  </a:cubicBezTo>
                  <a:lnTo>
                    <a:pt x="15147" y="12859"/>
                  </a:lnTo>
                  <a:cubicBezTo>
                    <a:pt x="15662" y="13055"/>
                    <a:pt x="16176" y="13153"/>
                    <a:pt x="16691" y="13153"/>
                  </a:cubicBezTo>
                  <a:cubicBezTo>
                    <a:pt x="18309" y="13153"/>
                    <a:pt x="19828" y="12222"/>
                    <a:pt x="20465" y="10629"/>
                  </a:cubicBezTo>
                  <a:cubicBezTo>
                    <a:pt x="21348" y="8545"/>
                    <a:pt x="20343" y="6168"/>
                    <a:pt x="18260" y="5310"/>
                  </a:cubicBezTo>
                  <a:lnTo>
                    <a:pt x="6201" y="310"/>
                  </a:lnTo>
                  <a:cubicBezTo>
                    <a:pt x="5690" y="100"/>
                    <a:pt x="5160" y="0"/>
                    <a:pt x="4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4084475" y="3727550"/>
              <a:ext cx="204675" cy="204050"/>
            </a:xfrm>
            <a:custGeom>
              <a:avLst/>
              <a:gdLst/>
              <a:ahLst/>
              <a:cxnLst/>
              <a:rect l="l" t="t" r="r" b="b"/>
              <a:pathLst>
                <a:path w="8187" h="8162" extrusionOk="0">
                  <a:moveTo>
                    <a:pt x="4094" y="0"/>
                  </a:moveTo>
                  <a:cubicBezTo>
                    <a:pt x="3016" y="0"/>
                    <a:pt x="1962" y="417"/>
                    <a:pt x="1202" y="1177"/>
                  </a:cubicBezTo>
                  <a:cubicBezTo>
                    <a:pt x="442" y="1937"/>
                    <a:pt x="1" y="2991"/>
                    <a:pt x="1" y="4069"/>
                  </a:cubicBezTo>
                  <a:cubicBezTo>
                    <a:pt x="1" y="5147"/>
                    <a:pt x="442" y="6201"/>
                    <a:pt x="1202" y="6961"/>
                  </a:cubicBezTo>
                  <a:cubicBezTo>
                    <a:pt x="1962" y="7721"/>
                    <a:pt x="3016" y="8162"/>
                    <a:pt x="4094" y="8162"/>
                  </a:cubicBezTo>
                  <a:cubicBezTo>
                    <a:pt x="5172" y="8162"/>
                    <a:pt x="6226" y="7721"/>
                    <a:pt x="6986" y="6961"/>
                  </a:cubicBezTo>
                  <a:cubicBezTo>
                    <a:pt x="7746" y="6201"/>
                    <a:pt x="8187" y="5147"/>
                    <a:pt x="8187" y="4069"/>
                  </a:cubicBezTo>
                  <a:cubicBezTo>
                    <a:pt x="8187" y="2991"/>
                    <a:pt x="7746" y="1937"/>
                    <a:pt x="6986" y="1177"/>
                  </a:cubicBezTo>
                  <a:cubicBezTo>
                    <a:pt x="6226" y="417"/>
                    <a:pt x="5172" y="0"/>
                    <a:pt x="4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27"/>
          <p:cNvSpPr/>
          <p:nvPr/>
        </p:nvSpPr>
        <p:spPr>
          <a:xfrm>
            <a:off x="0" y="0"/>
            <a:ext cx="2970900" cy="489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Θεωρητικό μέρος  1/4</a:t>
            </a:r>
            <a:endParaRPr>
              <a:latin typeface="Merriweather"/>
              <a:ea typeface="Merriweather"/>
              <a:cs typeface="Merriweather"/>
              <a:sym typeface="Merriweather"/>
            </a:endParaRPr>
          </a:p>
        </p:txBody>
      </p:sp>
      <p:sp>
        <p:nvSpPr>
          <p:cNvPr id="218" name="Google Shape;218;p27"/>
          <p:cNvSpPr/>
          <p:nvPr/>
        </p:nvSpPr>
        <p:spPr>
          <a:xfrm>
            <a:off x="-809050" y="857850"/>
            <a:ext cx="11561700" cy="3852600"/>
          </a:xfrm>
          <a:prstGeom prst="roundRect">
            <a:avLst>
              <a:gd name="adj" fmla="val 48373"/>
            </a:avLst>
          </a:prstGeom>
          <a:solidFill>
            <a:schemeClr val="lt1"/>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txBox="1"/>
          <p:nvPr/>
        </p:nvSpPr>
        <p:spPr>
          <a:xfrm>
            <a:off x="312775" y="2086125"/>
            <a:ext cx="3985500" cy="164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2400"/>
              <a:t>•</a:t>
            </a:r>
            <a:r>
              <a:rPr lang="es" sz="1800">
                <a:latin typeface="Georgia"/>
                <a:ea typeface="Georgia"/>
                <a:cs typeface="Georgia"/>
                <a:sym typeface="Georgia"/>
              </a:rPr>
              <a:t>Εννοιολογική οριοθέτηση</a:t>
            </a:r>
            <a:endParaRPr sz="1800">
              <a:latin typeface="Georgia"/>
              <a:ea typeface="Georgia"/>
              <a:cs typeface="Georgia"/>
              <a:sym typeface="Georgia"/>
            </a:endParaRPr>
          </a:p>
          <a:p>
            <a:pPr marL="0" lvl="0" indent="0" algn="l" rtl="0">
              <a:lnSpc>
                <a:spcPct val="115000"/>
              </a:lnSpc>
              <a:spcBef>
                <a:spcPts val="0"/>
              </a:spcBef>
              <a:spcAft>
                <a:spcPts val="0"/>
              </a:spcAft>
              <a:buNone/>
            </a:pPr>
            <a:endParaRPr sz="1800">
              <a:latin typeface="Georgia"/>
              <a:ea typeface="Georgia"/>
              <a:cs typeface="Georgia"/>
              <a:sym typeface="Georgia"/>
            </a:endParaRPr>
          </a:p>
          <a:p>
            <a:pPr marL="0" lvl="0" indent="0" algn="l" rtl="0">
              <a:lnSpc>
                <a:spcPct val="115000"/>
              </a:lnSpc>
              <a:spcBef>
                <a:spcPts val="0"/>
              </a:spcBef>
              <a:spcAft>
                <a:spcPts val="0"/>
              </a:spcAft>
              <a:buNone/>
            </a:pPr>
            <a:r>
              <a:rPr lang="es" sz="1800">
                <a:latin typeface="Georgia"/>
                <a:ea typeface="Georgia"/>
                <a:cs typeface="Georgia"/>
                <a:sym typeface="Georgia"/>
              </a:rPr>
              <a:t>•Βασικές θεωρητικές προσεγγίσεις  </a:t>
            </a:r>
            <a:endParaRPr sz="1800">
              <a:latin typeface="Georgia"/>
              <a:ea typeface="Georgia"/>
              <a:cs typeface="Georgia"/>
              <a:sym typeface="Georgia"/>
            </a:endParaRPr>
          </a:p>
          <a:p>
            <a:pPr marL="0" lvl="0" indent="0" algn="l" rtl="0">
              <a:lnSpc>
                <a:spcPct val="115000"/>
              </a:lnSpc>
              <a:spcBef>
                <a:spcPts val="0"/>
              </a:spcBef>
              <a:spcAft>
                <a:spcPts val="0"/>
              </a:spcAft>
              <a:buNone/>
            </a:pPr>
            <a:endParaRPr sz="1800">
              <a:latin typeface="Georgia"/>
              <a:ea typeface="Georgia"/>
              <a:cs typeface="Georgia"/>
              <a:sym typeface="Georgia"/>
            </a:endParaRPr>
          </a:p>
          <a:p>
            <a:pPr marL="0" lvl="0" indent="0" algn="l" rtl="0">
              <a:lnSpc>
                <a:spcPct val="115000"/>
              </a:lnSpc>
              <a:spcBef>
                <a:spcPts val="0"/>
              </a:spcBef>
              <a:spcAft>
                <a:spcPts val="0"/>
              </a:spcAft>
              <a:buNone/>
            </a:pPr>
            <a:r>
              <a:rPr lang="es" sz="1800">
                <a:latin typeface="Georgia"/>
                <a:ea typeface="Georgia"/>
                <a:cs typeface="Georgia"/>
                <a:sym typeface="Georgia"/>
              </a:rPr>
              <a:t>•Μεθοδολογία &amp; μορφές Εξαε</a:t>
            </a:r>
            <a:endParaRPr sz="1800">
              <a:latin typeface="Georgia"/>
              <a:ea typeface="Georgia"/>
              <a:cs typeface="Georgia"/>
              <a:sym typeface="Georgia"/>
            </a:endParaRPr>
          </a:p>
          <a:p>
            <a:pPr marL="0" lvl="0" indent="0" algn="l" rtl="0">
              <a:lnSpc>
                <a:spcPct val="115000"/>
              </a:lnSpc>
              <a:spcBef>
                <a:spcPts val="0"/>
              </a:spcBef>
              <a:spcAft>
                <a:spcPts val="0"/>
              </a:spcAft>
              <a:buNone/>
            </a:pPr>
            <a:endParaRPr sz="1800">
              <a:latin typeface="Georgia"/>
              <a:ea typeface="Georgia"/>
              <a:cs typeface="Georgia"/>
              <a:sym typeface="Georgia"/>
            </a:endParaRPr>
          </a:p>
          <a:p>
            <a:pPr marL="0" lvl="0" indent="0" algn="l" rtl="0">
              <a:lnSpc>
                <a:spcPct val="115000"/>
              </a:lnSpc>
              <a:spcBef>
                <a:spcPts val="0"/>
              </a:spcBef>
              <a:spcAft>
                <a:spcPts val="0"/>
              </a:spcAft>
              <a:buNone/>
            </a:pPr>
            <a:r>
              <a:rPr lang="es" sz="1800">
                <a:latin typeface="Georgia"/>
                <a:ea typeface="Georgia"/>
                <a:cs typeface="Georgia"/>
                <a:sym typeface="Georgia"/>
              </a:rPr>
              <a:t>•Ηλεκτρονική μάθηση</a:t>
            </a:r>
            <a:endParaRPr sz="1800">
              <a:latin typeface="Georgia"/>
              <a:ea typeface="Georgia"/>
              <a:cs typeface="Georgia"/>
              <a:sym typeface="Georgia"/>
            </a:endParaRPr>
          </a:p>
        </p:txBody>
      </p:sp>
      <p:sp>
        <p:nvSpPr>
          <p:cNvPr id="220" name="Google Shape;220;p27"/>
          <p:cNvSpPr txBox="1"/>
          <p:nvPr/>
        </p:nvSpPr>
        <p:spPr>
          <a:xfrm>
            <a:off x="5067700" y="2086125"/>
            <a:ext cx="3681600" cy="247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400" dirty="0">
                <a:solidFill>
                  <a:schemeClr val="accent2"/>
                </a:solidFill>
                <a:highlight>
                  <a:srgbClr val="D9D9D9"/>
                </a:highlight>
                <a:latin typeface="Merriweather"/>
                <a:ea typeface="Merriweather"/>
                <a:cs typeface="Merriweather"/>
                <a:sym typeface="Merriweather"/>
              </a:rPr>
              <a:t>«...</a:t>
            </a:r>
            <a:r>
              <a:rPr lang="es" sz="1800" dirty="0">
                <a:solidFill>
                  <a:schemeClr val="accent2"/>
                </a:solidFill>
                <a:highlight>
                  <a:srgbClr val="D9D9D9"/>
                </a:highlight>
                <a:latin typeface="Merriweather"/>
                <a:ea typeface="Merriweather"/>
                <a:cs typeface="Merriweather"/>
                <a:sym typeface="Merriweather"/>
              </a:rPr>
              <a:t>είναι η εκπαίδευση που διδάσκει και ενεργοποιεί το μαθητή </a:t>
            </a:r>
            <a:endParaRPr sz="1800">
              <a:solidFill>
                <a:schemeClr val="accent2"/>
              </a:solidFill>
              <a:highlight>
                <a:srgbClr val="D9D9D9"/>
              </a:highlight>
              <a:latin typeface="Merriweather"/>
              <a:ea typeface="Merriweather"/>
              <a:cs typeface="Merriweather"/>
              <a:sym typeface="Merriweather"/>
            </a:endParaRPr>
          </a:p>
          <a:p>
            <a:pPr marL="0" lvl="0" indent="0" algn="ctr" rtl="0">
              <a:spcBef>
                <a:spcPts val="0"/>
              </a:spcBef>
              <a:spcAft>
                <a:spcPts val="0"/>
              </a:spcAft>
              <a:buNone/>
            </a:pPr>
            <a:r>
              <a:rPr lang="es" sz="1800" dirty="0">
                <a:solidFill>
                  <a:schemeClr val="accent2"/>
                </a:solidFill>
                <a:highlight>
                  <a:srgbClr val="D9D9D9"/>
                </a:highlight>
                <a:latin typeface="Merriweather"/>
                <a:ea typeface="Merriweather"/>
                <a:cs typeface="Merriweather"/>
                <a:sym typeface="Merriweather"/>
              </a:rPr>
              <a:t>πώς να μαθαίνει μόνος του και πώς να λειτουργεί αυτόνομα προς μία ευρετική πορεία αυτομάθησης» </a:t>
            </a:r>
            <a:r>
              <a:rPr lang="es" dirty="0">
                <a:solidFill>
                  <a:schemeClr val="accent2"/>
                </a:solidFill>
                <a:highlight>
                  <a:srgbClr val="D9D9D9"/>
                </a:highlight>
                <a:latin typeface="Merriweather"/>
                <a:ea typeface="Merriweather"/>
                <a:cs typeface="Merriweather"/>
                <a:sym typeface="Merriweather"/>
              </a:rPr>
              <a:t>(</a:t>
            </a:r>
            <a:r>
              <a:rPr lang="es" sz="1200" dirty="0">
                <a:solidFill>
                  <a:schemeClr val="accent2"/>
                </a:solidFill>
                <a:highlight>
                  <a:srgbClr val="D9D9D9"/>
                </a:highlight>
                <a:latin typeface="Merriweather"/>
                <a:ea typeface="Merriweather"/>
                <a:cs typeface="Merriweather"/>
                <a:sym typeface="Merriweather"/>
              </a:rPr>
              <a:t>Λιοναράκης, 2005)</a:t>
            </a:r>
            <a:endParaRPr sz="1200">
              <a:solidFill>
                <a:schemeClr val="dk1"/>
              </a:solidFill>
              <a:highlight>
                <a:srgbClr val="D9D9D9"/>
              </a:highlight>
              <a:latin typeface="Source Sans Pro Light"/>
              <a:ea typeface="Source Sans Pro Light"/>
              <a:cs typeface="Source Sans Pro Light"/>
              <a:sym typeface="Source Sans Pro Light"/>
            </a:endParaRPr>
          </a:p>
        </p:txBody>
      </p:sp>
      <p:sp>
        <p:nvSpPr>
          <p:cNvPr id="221" name="Google Shape;221;p27"/>
          <p:cNvSpPr txBox="1"/>
          <p:nvPr/>
        </p:nvSpPr>
        <p:spPr>
          <a:xfrm>
            <a:off x="-357400" y="1316125"/>
            <a:ext cx="5071200"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Font typeface="Arial"/>
              <a:buNone/>
            </a:pPr>
            <a:r>
              <a:rPr lang="es" sz="1800" u="sng">
                <a:latin typeface="Merriweather"/>
                <a:ea typeface="Merriweather"/>
                <a:cs typeface="Merriweather"/>
                <a:sym typeface="Merriweather"/>
              </a:rPr>
              <a:t>Εξ Αποστάσεως  Εκπαίδευση</a:t>
            </a:r>
            <a:r>
              <a:rPr lang="es" sz="1800" u="sng">
                <a:latin typeface="Georgia"/>
                <a:ea typeface="Georgia"/>
                <a:cs typeface="Georgia"/>
                <a:sym typeface="Georgia"/>
              </a:rPr>
              <a:t> </a:t>
            </a:r>
            <a:endParaRPr sz="1800" u="sng">
              <a:latin typeface="Georgia"/>
              <a:ea typeface="Georgia"/>
              <a:cs typeface="Georgia"/>
              <a:sym typeface="Georgia"/>
            </a:endParaRPr>
          </a:p>
          <a:p>
            <a:pPr marL="0" lvl="0" indent="0" algn="l" rtl="0">
              <a:spcBef>
                <a:spcPts val="0"/>
              </a:spcBef>
              <a:spcAft>
                <a:spcPts val="0"/>
              </a:spcAft>
              <a:buNone/>
            </a:pPr>
            <a:endParaRPr sz="2400" u="sng">
              <a:latin typeface="Georgia"/>
              <a:ea typeface="Georgia"/>
              <a:cs typeface="Georgia"/>
              <a:sym typeface="Georgia"/>
            </a:endParaRPr>
          </a:p>
        </p:txBody>
      </p:sp>
      <p:grpSp>
        <p:nvGrpSpPr>
          <p:cNvPr id="222" name="Google Shape;222;p27"/>
          <p:cNvGrpSpPr/>
          <p:nvPr/>
        </p:nvGrpSpPr>
        <p:grpSpPr>
          <a:xfrm>
            <a:off x="12" y="1369033"/>
            <a:ext cx="669283" cy="423490"/>
            <a:chOff x="2089475" y="238200"/>
            <a:chExt cx="8262759" cy="5228275"/>
          </a:xfrm>
        </p:grpSpPr>
        <p:sp>
          <p:nvSpPr>
            <p:cNvPr id="223" name="Google Shape;223;p27"/>
            <p:cNvSpPr/>
            <p:nvPr/>
          </p:nvSpPr>
          <p:spPr>
            <a:xfrm>
              <a:off x="5112025" y="4409500"/>
              <a:ext cx="204050" cy="1056975"/>
            </a:xfrm>
            <a:custGeom>
              <a:avLst/>
              <a:gdLst/>
              <a:ahLst/>
              <a:cxnLst/>
              <a:rect l="l" t="t" r="r" b="b"/>
              <a:pathLst>
                <a:path w="8162" h="42279" extrusionOk="0">
                  <a:moveTo>
                    <a:pt x="4093" y="1"/>
                  </a:moveTo>
                  <a:cubicBezTo>
                    <a:pt x="1838" y="1"/>
                    <a:pt x="0" y="1814"/>
                    <a:pt x="0" y="4069"/>
                  </a:cubicBezTo>
                  <a:lnTo>
                    <a:pt x="0" y="38210"/>
                  </a:lnTo>
                  <a:cubicBezTo>
                    <a:pt x="0" y="40465"/>
                    <a:pt x="1838" y="42278"/>
                    <a:pt x="4093" y="42278"/>
                  </a:cubicBezTo>
                  <a:cubicBezTo>
                    <a:pt x="6348" y="42278"/>
                    <a:pt x="8162" y="40465"/>
                    <a:pt x="8162" y="38210"/>
                  </a:cubicBezTo>
                  <a:lnTo>
                    <a:pt x="8162" y="4069"/>
                  </a:lnTo>
                  <a:cubicBezTo>
                    <a:pt x="8162" y="1814"/>
                    <a:pt x="6348" y="1"/>
                    <a:pt x="4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5112234" y="238200"/>
              <a:ext cx="5240000" cy="5228275"/>
            </a:xfrm>
            <a:custGeom>
              <a:avLst/>
              <a:gdLst/>
              <a:ahLst/>
              <a:cxnLst/>
              <a:rect l="l" t="t" r="r" b="b"/>
              <a:pathLst>
                <a:path w="209600" h="209131" extrusionOk="0">
                  <a:moveTo>
                    <a:pt x="97448" y="25094"/>
                  </a:moveTo>
                  <a:lnTo>
                    <a:pt x="97448" y="25094"/>
                  </a:lnTo>
                  <a:cubicBezTo>
                    <a:pt x="106099" y="26197"/>
                    <a:pt x="114481" y="28966"/>
                    <a:pt x="122104" y="33255"/>
                  </a:cubicBezTo>
                  <a:cubicBezTo>
                    <a:pt x="121834" y="33917"/>
                    <a:pt x="121589" y="34579"/>
                    <a:pt x="121344" y="35290"/>
                  </a:cubicBezTo>
                  <a:cubicBezTo>
                    <a:pt x="120290" y="38500"/>
                    <a:pt x="119506" y="42667"/>
                    <a:pt x="119898" y="47618"/>
                  </a:cubicBezTo>
                  <a:lnTo>
                    <a:pt x="97448" y="25094"/>
                  </a:lnTo>
                  <a:close/>
                  <a:moveTo>
                    <a:pt x="153009" y="10340"/>
                  </a:moveTo>
                  <a:lnTo>
                    <a:pt x="152985" y="80827"/>
                  </a:lnTo>
                  <a:lnTo>
                    <a:pt x="132446" y="60215"/>
                  </a:lnTo>
                  <a:cubicBezTo>
                    <a:pt x="126491" y="49848"/>
                    <a:pt x="127496" y="41662"/>
                    <a:pt x="129603" y="36417"/>
                  </a:cubicBezTo>
                  <a:lnTo>
                    <a:pt x="129603" y="36417"/>
                  </a:lnTo>
                  <a:lnTo>
                    <a:pt x="129873" y="37275"/>
                  </a:lnTo>
                  <a:cubicBezTo>
                    <a:pt x="130044" y="37888"/>
                    <a:pt x="130241" y="38500"/>
                    <a:pt x="130437" y="39138"/>
                  </a:cubicBezTo>
                  <a:cubicBezTo>
                    <a:pt x="131028" y="40853"/>
                    <a:pt x="132619" y="41934"/>
                    <a:pt x="134315" y="41934"/>
                  </a:cubicBezTo>
                  <a:cubicBezTo>
                    <a:pt x="134728" y="41934"/>
                    <a:pt x="135147" y="41870"/>
                    <a:pt x="135559" y="41735"/>
                  </a:cubicBezTo>
                  <a:cubicBezTo>
                    <a:pt x="137691" y="41049"/>
                    <a:pt x="138868" y="38794"/>
                    <a:pt x="138230" y="36662"/>
                  </a:cubicBezTo>
                  <a:lnTo>
                    <a:pt x="137716" y="35020"/>
                  </a:lnTo>
                  <a:cubicBezTo>
                    <a:pt x="135780" y="27937"/>
                    <a:pt x="137740" y="23403"/>
                    <a:pt x="140044" y="20658"/>
                  </a:cubicBezTo>
                  <a:lnTo>
                    <a:pt x="140314" y="22349"/>
                  </a:lnTo>
                  <a:cubicBezTo>
                    <a:pt x="140387" y="22962"/>
                    <a:pt x="140485" y="23574"/>
                    <a:pt x="140608" y="24212"/>
                  </a:cubicBezTo>
                  <a:cubicBezTo>
                    <a:pt x="141000" y="26152"/>
                    <a:pt x="142693" y="27511"/>
                    <a:pt x="144614" y="27511"/>
                  </a:cubicBezTo>
                  <a:cubicBezTo>
                    <a:pt x="144853" y="27511"/>
                    <a:pt x="145095" y="27490"/>
                    <a:pt x="145338" y="27447"/>
                  </a:cubicBezTo>
                  <a:cubicBezTo>
                    <a:pt x="147519" y="27055"/>
                    <a:pt x="149014" y="24996"/>
                    <a:pt x="148671" y="22790"/>
                  </a:cubicBezTo>
                  <a:lnTo>
                    <a:pt x="148402" y="21222"/>
                  </a:lnTo>
                  <a:cubicBezTo>
                    <a:pt x="147887" y="16884"/>
                    <a:pt x="149112" y="13550"/>
                    <a:pt x="152078" y="11050"/>
                  </a:cubicBezTo>
                  <a:cubicBezTo>
                    <a:pt x="152372" y="10805"/>
                    <a:pt x="152691" y="10560"/>
                    <a:pt x="153009" y="10340"/>
                  </a:cubicBezTo>
                  <a:close/>
                  <a:moveTo>
                    <a:pt x="96394" y="35584"/>
                  </a:moveTo>
                  <a:lnTo>
                    <a:pt x="149946" y="89356"/>
                  </a:lnTo>
                  <a:cubicBezTo>
                    <a:pt x="151462" y="90887"/>
                    <a:pt x="153463" y="91677"/>
                    <a:pt x="155489" y="91677"/>
                  </a:cubicBezTo>
                  <a:cubicBezTo>
                    <a:pt x="156900" y="91677"/>
                    <a:pt x="158324" y="91293"/>
                    <a:pt x="159602" y="90508"/>
                  </a:cubicBezTo>
                  <a:cubicBezTo>
                    <a:pt x="167494" y="85655"/>
                    <a:pt x="172396" y="76906"/>
                    <a:pt x="172396" y="67641"/>
                  </a:cubicBezTo>
                  <a:cubicBezTo>
                    <a:pt x="172396" y="62078"/>
                    <a:pt x="176930" y="57544"/>
                    <a:pt x="182493" y="57544"/>
                  </a:cubicBezTo>
                  <a:cubicBezTo>
                    <a:pt x="188081" y="57544"/>
                    <a:pt x="192615" y="62078"/>
                    <a:pt x="192615" y="67641"/>
                  </a:cubicBezTo>
                  <a:lnTo>
                    <a:pt x="192615" y="94797"/>
                  </a:lnTo>
                  <a:cubicBezTo>
                    <a:pt x="192615" y="113889"/>
                    <a:pt x="177077" y="129403"/>
                    <a:pt x="157984" y="129403"/>
                  </a:cubicBezTo>
                  <a:lnTo>
                    <a:pt x="135510" y="129403"/>
                  </a:lnTo>
                  <a:cubicBezTo>
                    <a:pt x="134775" y="129403"/>
                    <a:pt x="134039" y="129624"/>
                    <a:pt x="133402" y="129992"/>
                  </a:cubicBezTo>
                  <a:lnTo>
                    <a:pt x="102987" y="148373"/>
                  </a:lnTo>
                  <a:lnTo>
                    <a:pt x="102987" y="120997"/>
                  </a:lnTo>
                  <a:lnTo>
                    <a:pt x="121810" y="117051"/>
                  </a:lnTo>
                  <a:cubicBezTo>
                    <a:pt x="123084" y="116781"/>
                    <a:pt x="124138" y="115923"/>
                    <a:pt x="124677" y="114747"/>
                  </a:cubicBezTo>
                  <a:lnTo>
                    <a:pt x="128084" y="107296"/>
                  </a:lnTo>
                  <a:cubicBezTo>
                    <a:pt x="129015" y="105238"/>
                    <a:pt x="128133" y="102836"/>
                    <a:pt x="126074" y="101880"/>
                  </a:cubicBezTo>
                  <a:cubicBezTo>
                    <a:pt x="125633" y="101684"/>
                    <a:pt x="125167" y="101561"/>
                    <a:pt x="124726" y="101537"/>
                  </a:cubicBezTo>
                  <a:cubicBezTo>
                    <a:pt x="108036" y="97223"/>
                    <a:pt x="101859" y="87297"/>
                    <a:pt x="99556" y="80361"/>
                  </a:cubicBezTo>
                  <a:lnTo>
                    <a:pt x="99556" y="80361"/>
                  </a:lnTo>
                  <a:lnTo>
                    <a:pt x="102815" y="82077"/>
                  </a:lnTo>
                  <a:cubicBezTo>
                    <a:pt x="103501" y="82445"/>
                    <a:pt x="104188" y="82812"/>
                    <a:pt x="104923" y="83155"/>
                  </a:cubicBezTo>
                  <a:cubicBezTo>
                    <a:pt x="105501" y="83437"/>
                    <a:pt x="106113" y="83571"/>
                    <a:pt x="106716" y="83571"/>
                  </a:cubicBezTo>
                  <a:cubicBezTo>
                    <a:pt x="108211" y="83571"/>
                    <a:pt x="109648" y="82749"/>
                    <a:pt x="110364" y="81317"/>
                  </a:cubicBezTo>
                  <a:cubicBezTo>
                    <a:pt x="111369" y="79332"/>
                    <a:pt x="110585" y="76906"/>
                    <a:pt x="108599" y="75876"/>
                  </a:cubicBezTo>
                  <a:lnTo>
                    <a:pt x="106663" y="74871"/>
                  </a:lnTo>
                  <a:cubicBezTo>
                    <a:pt x="100340" y="71318"/>
                    <a:pt x="96664" y="66636"/>
                    <a:pt x="95757" y="60877"/>
                  </a:cubicBezTo>
                  <a:cubicBezTo>
                    <a:pt x="95585" y="59725"/>
                    <a:pt x="95536" y="58646"/>
                    <a:pt x="95561" y="57642"/>
                  </a:cubicBezTo>
                  <a:lnTo>
                    <a:pt x="95561" y="57642"/>
                  </a:lnTo>
                  <a:lnTo>
                    <a:pt x="98894" y="60019"/>
                  </a:lnTo>
                  <a:cubicBezTo>
                    <a:pt x="99458" y="60460"/>
                    <a:pt x="100046" y="60877"/>
                    <a:pt x="100683" y="61293"/>
                  </a:cubicBezTo>
                  <a:cubicBezTo>
                    <a:pt x="101376" y="61749"/>
                    <a:pt x="102157" y="61968"/>
                    <a:pt x="102929" y="61968"/>
                  </a:cubicBezTo>
                  <a:cubicBezTo>
                    <a:pt x="104232" y="61968"/>
                    <a:pt x="105510" y="61345"/>
                    <a:pt x="106295" y="60191"/>
                  </a:cubicBezTo>
                  <a:cubicBezTo>
                    <a:pt x="107570" y="58377"/>
                    <a:pt x="107129" y="55852"/>
                    <a:pt x="105315" y="54554"/>
                  </a:cubicBezTo>
                  <a:lnTo>
                    <a:pt x="103820" y="53500"/>
                  </a:lnTo>
                  <a:cubicBezTo>
                    <a:pt x="96762" y="48034"/>
                    <a:pt x="95879" y="40780"/>
                    <a:pt x="96394" y="35584"/>
                  </a:cubicBezTo>
                  <a:close/>
                  <a:moveTo>
                    <a:pt x="157123" y="1"/>
                  </a:moveTo>
                  <a:cubicBezTo>
                    <a:pt x="156839" y="1"/>
                    <a:pt x="156552" y="31"/>
                    <a:pt x="156269" y="95"/>
                  </a:cubicBezTo>
                  <a:cubicBezTo>
                    <a:pt x="155754" y="193"/>
                    <a:pt x="151294" y="1198"/>
                    <a:pt x="147127" y="4531"/>
                  </a:cubicBezTo>
                  <a:cubicBezTo>
                    <a:pt x="145632" y="5732"/>
                    <a:pt x="144113" y="7325"/>
                    <a:pt x="142863" y="9335"/>
                  </a:cubicBezTo>
                  <a:cubicBezTo>
                    <a:pt x="142397" y="9359"/>
                    <a:pt x="141931" y="9457"/>
                    <a:pt x="141466" y="9629"/>
                  </a:cubicBezTo>
                  <a:cubicBezTo>
                    <a:pt x="141000" y="9850"/>
                    <a:pt x="136662" y="11737"/>
                    <a:pt x="133133" y="16271"/>
                  </a:cubicBezTo>
                  <a:cubicBezTo>
                    <a:pt x="131809" y="17986"/>
                    <a:pt x="130510" y="20217"/>
                    <a:pt x="129677" y="22986"/>
                  </a:cubicBezTo>
                  <a:cubicBezTo>
                    <a:pt x="129113" y="23182"/>
                    <a:pt x="128598" y="23476"/>
                    <a:pt x="128157" y="23918"/>
                  </a:cubicBezTo>
                  <a:cubicBezTo>
                    <a:pt x="127961" y="24089"/>
                    <a:pt x="127177" y="24849"/>
                    <a:pt x="126172" y="26172"/>
                  </a:cubicBezTo>
                  <a:cubicBezTo>
                    <a:pt x="114751" y="19727"/>
                    <a:pt x="101810" y="16344"/>
                    <a:pt x="88600" y="16344"/>
                  </a:cubicBezTo>
                  <a:cubicBezTo>
                    <a:pt x="52058" y="16344"/>
                    <a:pt x="20441" y="42373"/>
                    <a:pt x="13456" y="78278"/>
                  </a:cubicBezTo>
                  <a:lnTo>
                    <a:pt x="222" y="146265"/>
                  </a:lnTo>
                  <a:cubicBezTo>
                    <a:pt x="1" y="147466"/>
                    <a:pt x="295" y="148716"/>
                    <a:pt x="1079" y="149648"/>
                  </a:cubicBezTo>
                  <a:cubicBezTo>
                    <a:pt x="1864" y="150579"/>
                    <a:pt x="3016" y="151143"/>
                    <a:pt x="4241" y="151143"/>
                  </a:cubicBezTo>
                  <a:lnTo>
                    <a:pt x="22892" y="151143"/>
                  </a:lnTo>
                  <a:lnTo>
                    <a:pt x="22892" y="167343"/>
                  </a:lnTo>
                  <a:cubicBezTo>
                    <a:pt x="22892" y="183641"/>
                    <a:pt x="36127" y="196876"/>
                    <a:pt x="52425" y="196876"/>
                  </a:cubicBezTo>
                  <a:lnTo>
                    <a:pt x="78576" y="196876"/>
                  </a:lnTo>
                  <a:lnTo>
                    <a:pt x="78576" y="205062"/>
                  </a:lnTo>
                  <a:cubicBezTo>
                    <a:pt x="78576" y="207317"/>
                    <a:pt x="80414" y="209130"/>
                    <a:pt x="82669" y="209130"/>
                  </a:cubicBezTo>
                  <a:cubicBezTo>
                    <a:pt x="84924" y="209130"/>
                    <a:pt x="86737" y="207317"/>
                    <a:pt x="86737" y="205062"/>
                  </a:cubicBezTo>
                  <a:lnTo>
                    <a:pt x="86737" y="192808"/>
                  </a:lnTo>
                  <a:cubicBezTo>
                    <a:pt x="86737" y="190553"/>
                    <a:pt x="84924" y="188715"/>
                    <a:pt x="82669" y="188715"/>
                  </a:cubicBezTo>
                  <a:lnTo>
                    <a:pt x="52425" y="188715"/>
                  </a:lnTo>
                  <a:cubicBezTo>
                    <a:pt x="40636" y="188715"/>
                    <a:pt x="31054" y="179132"/>
                    <a:pt x="31054" y="167343"/>
                  </a:cubicBezTo>
                  <a:lnTo>
                    <a:pt x="31054" y="147050"/>
                  </a:lnTo>
                  <a:cubicBezTo>
                    <a:pt x="31054" y="144795"/>
                    <a:pt x="29240" y="142957"/>
                    <a:pt x="26961" y="142957"/>
                  </a:cubicBezTo>
                  <a:lnTo>
                    <a:pt x="9192" y="142957"/>
                  </a:lnTo>
                  <a:lnTo>
                    <a:pt x="21471" y="79822"/>
                  </a:lnTo>
                  <a:cubicBezTo>
                    <a:pt x="27720" y="47765"/>
                    <a:pt x="55954" y="24506"/>
                    <a:pt x="88600" y="24506"/>
                  </a:cubicBezTo>
                  <a:cubicBezTo>
                    <a:pt x="89531" y="24506"/>
                    <a:pt x="90438" y="24530"/>
                    <a:pt x="91345" y="24555"/>
                  </a:cubicBezTo>
                  <a:cubicBezTo>
                    <a:pt x="90928" y="24947"/>
                    <a:pt x="90585" y="25413"/>
                    <a:pt x="90365" y="25952"/>
                  </a:cubicBezTo>
                  <a:cubicBezTo>
                    <a:pt x="90267" y="26172"/>
                    <a:pt x="88012" y="31613"/>
                    <a:pt x="88110" y="38574"/>
                  </a:cubicBezTo>
                  <a:cubicBezTo>
                    <a:pt x="88159" y="41294"/>
                    <a:pt x="88551" y="44505"/>
                    <a:pt x="89752" y="47789"/>
                  </a:cubicBezTo>
                  <a:cubicBezTo>
                    <a:pt x="89409" y="48157"/>
                    <a:pt x="89139" y="48598"/>
                    <a:pt x="88943" y="49064"/>
                  </a:cubicBezTo>
                  <a:cubicBezTo>
                    <a:pt x="88698" y="49627"/>
                    <a:pt x="86688" y="54872"/>
                    <a:pt x="87620" y="61686"/>
                  </a:cubicBezTo>
                  <a:cubicBezTo>
                    <a:pt x="87987" y="64382"/>
                    <a:pt x="88870" y="67494"/>
                    <a:pt x="90708" y="70705"/>
                  </a:cubicBezTo>
                  <a:cubicBezTo>
                    <a:pt x="90291" y="71318"/>
                    <a:pt x="90046" y="72077"/>
                    <a:pt x="90046" y="72862"/>
                  </a:cubicBezTo>
                  <a:cubicBezTo>
                    <a:pt x="90022" y="73156"/>
                    <a:pt x="89948" y="80239"/>
                    <a:pt x="94066" y="88278"/>
                  </a:cubicBezTo>
                  <a:cubicBezTo>
                    <a:pt x="97497" y="94944"/>
                    <a:pt x="104482" y="103522"/>
                    <a:pt x="118672" y="108252"/>
                  </a:cubicBezTo>
                  <a:lnTo>
                    <a:pt x="118109" y="109478"/>
                  </a:lnTo>
                  <a:lnTo>
                    <a:pt x="98061" y="113669"/>
                  </a:lnTo>
                  <a:cubicBezTo>
                    <a:pt x="96173" y="114061"/>
                    <a:pt x="94825" y="115752"/>
                    <a:pt x="94825" y="117664"/>
                  </a:cubicBezTo>
                  <a:lnTo>
                    <a:pt x="94825" y="155628"/>
                  </a:lnTo>
                  <a:cubicBezTo>
                    <a:pt x="94825" y="157098"/>
                    <a:pt x="95610" y="158471"/>
                    <a:pt x="96909" y="159181"/>
                  </a:cubicBezTo>
                  <a:cubicBezTo>
                    <a:pt x="97521" y="159549"/>
                    <a:pt x="98208" y="159721"/>
                    <a:pt x="98894" y="159721"/>
                  </a:cubicBezTo>
                  <a:cubicBezTo>
                    <a:pt x="99629" y="159721"/>
                    <a:pt x="100364" y="159525"/>
                    <a:pt x="101026" y="159132"/>
                  </a:cubicBezTo>
                  <a:lnTo>
                    <a:pt x="136662" y="137589"/>
                  </a:lnTo>
                  <a:lnTo>
                    <a:pt x="157984" y="137589"/>
                  </a:lnTo>
                  <a:cubicBezTo>
                    <a:pt x="181586" y="137589"/>
                    <a:pt x="200777" y="118374"/>
                    <a:pt x="200777" y="94797"/>
                  </a:cubicBezTo>
                  <a:lnTo>
                    <a:pt x="200777" y="80876"/>
                  </a:lnTo>
                  <a:lnTo>
                    <a:pt x="205213" y="80876"/>
                  </a:lnTo>
                  <a:cubicBezTo>
                    <a:pt x="206855" y="80876"/>
                    <a:pt x="208350" y="79871"/>
                    <a:pt x="208987" y="78352"/>
                  </a:cubicBezTo>
                  <a:cubicBezTo>
                    <a:pt x="209600" y="76832"/>
                    <a:pt x="209257" y="75067"/>
                    <a:pt x="208105" y="73891"/>
                  </a:cubicBezTo>
                  <a:lnTo>
                    <a:pt x="200728" y="66538"/>
                  </a:lnTo>
                  <a:cubicBezTo>
                    <a:pt x="200164" y="56980"/>
                    <a:pt x="192199" y="49358"/>
                    <a:pt x="182493" y="49358"/>
                  </a:cubicBezTo>
                  <a:cubicBezTo>
                    <a:pt x="172420" y="49358"/>
                    <a:pt x="164210" y="57568"/>
                    <a:pt x="164210" y="67641"/>
                  </a:cubicBezTo>
                  <a:cubicBezTo>
                    <a:pt x="164210" y="71293"/>
                    <a:pt x="163107" y="74847"/>
                    <a:pt x="161146" y="77861"/>
                  </a:cubicBezTo>
                  <a:lnTo>
                    <a:pt x="161171" y="4090"/>
                  </a:lnTo>
                  <a:cubicBezTo>
                    <a:pt x="161171" y="2865"/>
                    <a:pt x="160631" y="1688"/>
                    <a:pt x="159676" y="904"/>
                  </a:cubicBezTo>
                  <a:cubicBezTo>
                    <a:pt x="158945" y="323"/>
                    <a:pt x="158044" y="1"/>
                    <a:pt x="157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5676950" y="1901025"/>
              <a:ext cx="204050" cy="204675"/>
            </a:xfrm>
            <a:custGeom>
              <a:avLst/>
              <a:gdLst/>
              <a:ahLst/>
              <a:cxnLst/>
              <a:rect l="l" t="t" r="r" b="b"/>
              <a:pathLst>
                <a:path w="8162" h="8187" extrusionOk="0">
                  <a:moveTo>
                    <a:pt x="4069" y="1"/>
                  </a:moveTo>
                  <a:cubicBezTo>
                    <a:pt x="2990" y="1"/>
                    <a:pt x="1936" y="442"/>
                    <a:pt x="1201" y="1202"/>
                  </a:cubicBezTo>
                  <a:cubicBezTo>
                    <a:pt x="441" y="1962"/>
                    <a:pt x="0" y="3015"/>
                    <a:pt x="0" y="4094"/>
                  </a:cubicBezTo>
                  <a:cubicBezTo>
                    <a:pt x="0" y="5172"/>
                    <a:pt x="417" y="6226"/>
                    <a:pt x="1201" y="6986"/>
                  </a:cubicBezTo>
                  <a:cubicBezTo>
                    <a:pt x="1936" y="7746"/>
                    <a:pt x="2990" y="8187"/>
                    <a:pt x="4069" y="8187"/>
                  </a:cubicBezTo>
                  <a:cubicBezTo>
                    <a:pt x="5147" y="8187"/>
                    <a:pt x="6201" y="7746"/>
                    <a:pt x="6961" y="6986"/>
                  </a:cubicBezTo>
                  <a:cubicBezTo>
                    <a:pt x="7720" y="6226"/>
                    <a:pt x="8162" y="5172"/>
                    <a:pt x="8162" y="4094"/>
                  </a:cubicBezTo>
                  <a:cubicBezTo>
                    <a:pt x="8162" y="3015"/>
                    <a:pt x="7720" y="1962"/>
                    <a:pt x="6961" y="1202"/>
                  </a:cubicBezTo>
                  <a:cubicBezTo>
                    <a:pt x="6201" y="442"/>
                    <a:pt x="5147" y="1"/>
                    <a:pt x="4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2089475" y="2597075"/>
              <a:ext cx="204050" cy="204075"/>
            </a:xfrm>
            <a:custGeom>
              <a:avLst/>
              <a:gdLst/>
              <a:ahLst/>
              <a:cxnLst/>
              <a:rect l="l" t="t" r="r" b="b"/>
              <a:pathLst>
                <a:path w="8162" h="8163" extrusionOk="0">
                  <a:moveTo>
                    <a:pt x="4069" y="1"/>
                  </a:moveTo>
                  <a:cubicBezTo>
                    <a:pt x="3015" y="1"/>
                    <a:pt x="1937" y="442"/>
                    <a:pt x="1177" y="1202"/>
                  </a:cubicBezTo>
                  <a:cubicBezTo>
                    <a:pt x="442" y="1961"/>
                    <a:pt x="0" y="3015"/>
                    <a:pt x="0" y="4094"/>
                  </a:cubicBezTo>
                  <a:cubicBezTo>
                    <a:pt x="0" y="5148"/>
                    <a:pt x="442" y="6226"/>
                    <a:pt x="1177" y="6986"/>
                  </a:cubicBezTo>
                  <a:cubicBezTo>
                    <a:pt x="1937" y="7721"/>
                    <a:pt x="3015" y="8162"/>
                    <a:pt x="4069" y="8162"/>
                  </a:cubicBezTo>
                  <a:cubicBezTo>
                    <a:pt x="5147" y="8162"/>
                    <a:pt x="6201" y="7721"/>
                    <a:pt x="6961" y="6986"/>
                  </a:cubicBezTo>
                  <a:cubicBezTo>
                    <a:pt x="7721" y="6226"/>
                    <a:pt x="8162" y="5148"/>
                    <a:pt x="8162" y="4094"/>
                  </a:cubicBezTo>
                  <a:cubicBezTo>
                    <a:pt x="8162" y="3015"/>
                    <a:pt x="7721" y="1961"/>
                    <a:pt x="6961" y="1202"/>
                  </a:cubicBezTo>
                  <a:cubicBezTo>
                    <a:pt x="6201" y="442"/>
                    <a:pt x="5147" y="1"/>
                    <a:pt x="4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5112025" y="3949975"/>
              <a:ext cx="204050" cy="204050"/>
            </a:xfrm>
            <a:custGeom>
              <a:avLst/>
              <a:gdLst/>
              <a:ahLst/>
              <a:cxnLst/>
              <a:rect l="l" t="t" r="r" b="b"/>
              <a:pathLst>
                <a:path w="8162" h="8162" extrusionOk="0">
                  <a:moveTo>
                    <a:pt x="4093" y="0"/>
                  </a:moveTo>
                  <a:cubicBezTo>
                    <a:pt x="3015" y="0"/>
                    <a:pt x="1961" y="417"/>
                    <a:pt x="1201" y="1177"/>
                  </a:cubicBezTo>
                  <a:cubicBezTo>
                    <a:pt x="441" y="1936"/>
                    <a:pt x="0" y="2990"/>
                    <a:pt x="0" y="4069"/>
                  </a:cubicBezTo>
                  <a:cubicBezTo>
                    <a:pt x="0" y="5147"/>
                    <a:pt x="441" y="6201"/>
                    <a:pt x="1201" y="6961"/>
                  </a:cubicBezTo>
                  <a:cubicBezTo>
                    <a:pt x="1961" y="7720"/>
                    <a:pt x="3015" y="8162"/>
                    <a:pt x="4093" y="8162"/>
                  </a:cubicBezTo>
                  <a:cubicBezTo>
                    <a:pt x="5147" y="8162"/>
                    <a:pt x="6225" y="7720"/>
                    <a:pt x="6985" y="6961"/>
                  </a:cubicBezTo>
                  <a:cubicBezTo>
                    <a:pt x="7720" y="6201"/>
                    <a:pt x="8162" y="5147"/>
                    <a:pt x="8162" y="4069"/>
                  </a:cubicBezTo>
                  <a:cubicBezTo>
                    <a:pt x="8162" y="2990"/>
                    <a:pt x="7720" y="1936"/>
                    <a:pt x="6985" y="1177"/>
                  </a:cubicBezTo>
                  <a:cubicBezTo>
                    <a:pt x="6225" y="417"/>
                    <a:pt x="5147" y="0"/>
                    <a:pt x="4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27"/>
          <p:cNvSpPr txBox="1"/>
          <p:nvPr/>
        </p:nvSpPr>
        <p:spPr>
          <a:xfrm>
            <a:off x="5424525" y="1323325"/>
            <a:ext cx="2736600" cy="4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Merriweather"/>
              <a:ea typeface="Merriweather"/>
              <a:cs typeface="Merriweather"/>
              <a:sym typeface="Merriweather"/>
            </a:endParaRPr>
          </a:p>
        </p:txBody>
      </p:sp>
      <p:sp>
        <p:nvSpPr>
          <p:cNvPr id="229" name="Google Shape;229;p27"/>
          <p:cNvSpPr/>
          <p:nvPr/>
        </p:nvSpPr>
        <p:spPr>
          <a:xfrm>
            <a:off x="0" y="1928808"/>
            <a:ext cx="8861700" cy="290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just" rtl="0">
              <a:lnSpc>
                <a:spcPct val="115000"/>
              </a:lnSpc>
              <a:spcBef>
                <a:spcPts val="1200"/>
              </a:spcBef>
              <a:spcAft>
                <a:spcPts val="0"/>
              </a:spcAft>
              <a:buClr>
                <a:srgbClr val="666666"/>
              </a:buClr>
              <a:buSzPts val="1600"/>
              <a:buChar char="➢"/>
            </a:pPr>
            <a:r>
              <a:rPr lang="es" sz="1600">
                <a:solidFill>
                  <a:srgbClr val="666666"/>
                </a:solidFill>
              </a:rPr>
              <a:t>Θεωρία "Ανεξαρτησίας και αυτονομίας", με κυριότερους εκπροσώπους τον Charles Wedemeyer και τον Michael Moore. </a:t>
            </a:r>
            <a:endParaRPr sz="1600">
              <a:solidFill>
                <a:srgbClr val="666666"/>
              </a:solidFill>
            </a:endParaRPr>
          </a:p>
          <a:p>
            <a:pPr marL="457200" lvl="0" indent="-330200" algn="just" rtl="0">
              <a:lnSpc>
                <a:spcPct val="115000"/>
              </a:lnSpc>
              <a:spcBef>
                <a:spcPts val="0"/>
              </a:spcBef>
              <a:spcAft>
                <a:spcPts val="0"/>
              </a:spcAft>
              <a:buClr>
                <a:srgbClr val="666666"/>
              </a:buClr>
              <a:buSzPts val="1600"/>
              <a:buChar char="➢"/>
            </a:pPr>
            <a:r>
              <a:rPr lang="es" sz="1600">
                <a:solidFill>
                  <a:srgbClr val="666666"/>
                </a:solidFill>
              </a:rPr>
              <a:t>Θεωρία της "βιομηχανοποίησης της διδασκαλίας", με κυριότερο εκπρόσωπο τον Otto Peters Berlin,1926.</a:t>
            </a:r>
            <a:endParaRPr sz="1600">
              <a:solidFill>
                <a:srgbClr val="666666"/>
              </a:solidFill>
            </a:endParaRPr>
          </a:p>
          <a:p>
            <a:pPr marL="457200" lvl="0" indent="-330200" algn="just" rtl="0">
              <a:lnSpc>
                <a:spcPct val="115000"/>
              </a:lnSpc>
              <a:spcBef>
                <a:spcPts val="0"/>
              </a:spcBef>
              <a:spcAft>
                <a:spcPts val="0"/>
              </a:spcAft>
              <a:buClr>
                <a:srgbClr val="666666"/>
              </a:buClr>
              <a:buSzPts val="1600"/>
              <a:buChar char="➢"/>
            </a:pPr>
            <a:r>
              <a:rPr lang="es" sz="1600">
                <a:solidFill>
                  <a:srgbClr val="666666"/>
                </a:solidFill>
              </a:rPr>
              <a:t>Θεωρία της "αλληλεπίδρασης και επικοινωνίας", με κυριότερο εκπρόσωπο τον Börje Holmberg,1924.</a:t>
            </a:r>
            <a:endParaRPr sz="1600">
              <a:solidFill>
                <a:srgbClr val="666666"/>
              </a:solidFill>
            </a:endParaRPr>
          </a:p>
        </p:txBody>
      </p:sp>
      <p:sp>
        <p:nvSpPr>
          <p:cNvPr id="230" name="Google Shape;230;p27"/>
          <p:cNvSpPr/>
          <p:nvPr/>
        </p:nvSpPr>
        <p:spPr>
          <a:xfrm>
            <a:off x="0" y="1928808"/>
            <a:ext cx="8861700" cy="290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600" dirty="0">
                <a:latin typeface="Georgia"/>
                <a:ea typeface="Georgia"/>
                <a:cs typeface="Georgia"/>
                <a:sym typeface="Georgia"/>
              </a:rPr>
              <a:t>Η μεθοδολογία της ΕξαΕ συνιστά μια οργανωμένη δομή από τεχνολογικά μέσα και διαδικασίες που περιλαμβάνει ορισμένα βασικά στοιχεία : </a:t>
            </a:r>
            <a:endParaRPr sz="1600">
              <a:latin typeface="Georgia"/>
              <a:ea typeface="Georgia"/>
              <a:cs typeface="Georgia"/>
              <a:sym typeface="Georgia"/>
            </a:endParaRPr>
          </a:p>
          <a:p>
            <a:pPr marL="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s" sz="1600" dirty="0">
                <a:latin typeface="Georgia"/>
                <a:ea typeface="Georgia"/>
                <a:cs typeface="Georgia"/>
                <a:sym typeface="Georgia"/>
              </a:rPr>
              <a:t>εκπαιδευτικό υλικό,</a:t>
            </a:r>
            <a:endParaRPr sz="1600">
              <a:latin typeface="Georgia"/>
              <a:ea typeface="Georgia"/>
              <a:cs typeface="Georgia"/>
              <a:sym typeface="Georgia"/>
            </a:endParaRPr>
          </a:p>
          <a:p>
            <a:pPr marL="137160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s" sz="1600" dirty="0">
                <a:latin typeface="Georgia"/>
                <a:ea typeface="Georgia"/>
                <a:cs typeface="Georgia"/>
                <a:sym typeface="Georgia"/>
              </a:rPr>
              <a:t>οι διδακτικές μέθοδοι, </a:t>
            </a:r>
            <a:endParaRPr sz="1600">
              <a:latin typeface="Georgia"/>
              <a:ea typeface="Georgia"/>
              <a:cs typeface="Georgia"/>
              <a:sym typeface="Georgia"/>
            </a:endParaRPr>
          </a:p>
          <a:p>
            <a:pPr marL="137160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s" sz="1600" dirty="0">
                <a:latin typeface="Georgia"/>
                <a:ea typeface="Georgia"/>
                <a:cs typeface="Georgia"/>
                <a:sym typeface="Georgia"/>
              </a:rPr>
              <a:t>η επικοινωνία μεταξύ εκπαιδευτή και εκπαιδευόμενου,</a:t>
            </a:r>
            <a:endParaRPr sz="1600">
              <a:latin typeface="Georgia"/>
              <a:ea typeface="Georgia"/>
              <a:cs typeface="Georgia"/>
              <a:sym typeface="Georgia"/>
            </a:endParaRPr>
          </a:p>
          <a:p>
            <a:pPr marL="1371600" lvl="0" indent="0" algn="l" rtl="0">
              <a:spcBef>
                <a:spcPts val="0"/>
              </a:spcBef>
              <a:spcAft>
                <a:spcPts val="0"/>
              </a:spcAft>
              <a:buNone/>
            </a:pPr>
            <a:endParaRPr sz="1600">
              <a:latin typeface="Georgia"/>
              <a:ea typeface="Georgia"/>
              <a:cs typeface="Georgia"/>
              <a:sym typeface="Georgia"/>
            </a:endParaRPr>
          </a:p>
          <a:p>
            <a:pPr marL="457200" lvl="0" indent="-311150" algn="l" rtl="0">
              <a:spcBef>
                <a:spcPts val="0"/>
              </a:spcBef>
              <a:spcAft>
                <a:spcPts val="0"/>
              </a:spcAft>
              <a:buSzPts val="1300"/>
              <a:buFont typeface="Georgia"/>
              <a:buChar char="❏"/>
            </a:pPr>
            <a:r>
              <a:rPr lang="es" sz="1600" dirty="0">
                <a:latin typeface="Georgia"/>
                <a:ea typeface="Georgia"/>
                <a:cs typeface="Georgia"/>
                <a:sym typeface="Georgia"/>
              </a:rPr>
              <a:t>καθώς και η αξιολόγηση και η υποστήριξη των εκπαιδευομένων (Μουζάκης, 2006)</a:t>
            </a:r>
            <a:r>
              <a:rPr lang="es" sz="1300" dirty="0">
                <a:latin typeface="Georgia"/>
                <a:ea typeface="Georgia"/>
                <a:cs typeface="Georgia"/>
                <a:sym typeface="Georgia"/>
              </a:rPr>
              <a:t>.</a:t>
            </a:r>
            <a:endParaRPr sz="1300">
              <a:latin typeface="Georgia"/>
              <a:ea typeface="Georgia"/>
              <a:cs typeface="Georgia"/>
              <a:sym typeface="Georgia"/>
            </a:endParaRPr>
          </a:p>
        </p:txBody>
      </p:sp>
      <p:sp>
        <p:nvSpPr>
          <p:cNvPr id="231" name="Google Shape;231;p27"/>
          <p:cNvSpPr/>
          <p:nvPr/>
        </p:nvSpPr>
        <p:spPr>
          <a:xfrm>
            <a:off x="0" y="1928808"/>
            <a:ext cx="8861700" cy="290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a:t>                </a:t>
            </a:r>
            <a:r>
              <a:rPr lang="es" sz="1800">
                <a:latin typeface="Merriweather"/>
                <a:ea typeface="Merriweather"/>
                <a:cs typeface="Merriweather"/>
                <a:sym typeface="Merriweather"/>
              </a:rPr>
              <a:t> </a:t>
            </a:r>
            <a:r>
              <a:rPr lang="es"/>
              <a:t>                                </a:t>
            </a:r>
            <a:endParaRPr/>
          </a:p>
          <a:p>
            <a:pPr marL="457200" lvl="0" indent="-330200" algn="l" rtl="0">
              <a:spcBef>
                <a:spcPts val="0"/>
              </a:spcBef>
              <a:spcAft>
                <a:spcPts val="0"/>
              </a:spcAft>
              <a:buSzPts val="1600"/>
              <a:buFont typeface="Georgia"/>
              <a:buChar char="●"/>
            </a:pPr>
            <a:r>
              <a:rPr lang="es" sz="1600">
                <a:latin typeface="Georgia"/>
                <a:ea typeface="Georgia"/>
                <a:cs typeface="Georgia"/>
                <a:sym typeface="Georgia"/>
              </a:rPr>
              <a:t>Ασύγχρονη μορφή εξ αποστάσεως εκπαίδευσης</a:t>
            </a:r>
            <a:endParaRPr sz="1600">
              <a:latin typeface="Georgia"/>
              <a:ea typeface="Georgia"/>
              <a:cs typeface="Georgia"/>
              <a:sym typeface="Georgia"/>
            </a:endParaRPr>
          </a:p>
          <a:p>
            <a:pPr marL="45720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s" sz="1600">
                <a:latin typeface="Georgia"/>
                <a:ea typeface="Georgia"/>
                <a:cs typeface="Georgia"/>
                <a:sym typeface="Georgia"/>
              </a:rPr>
              <a:t>Σύγχρονη μορφή εξ αποστάσεως εκπαίδευσης </a:t>
            </a:r>
            <a:endParaRPr sz="1600">
              <a:latin typeface="Georgia"/>
              <a:ea typeface="Georgia"/>
              <a:cs typeface="Georgia"/>
              <a:sym typeface="Georgia"/>
            </a:endParaRPr>
          </a:p>
          <a:p>
            <a:pPr marL="457200" lvl="0" indent="0" algn="l" rtl="0">
              <a:spcBef>
                <a:spcPts val="0"/>
              </a:spcBef>
              <a:spcAft>
                <a:spcPts val="0"/>
              </a:spcAft>
              <a:buNone/>
            </a:pP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s" sz="1600">
                <a:latin typeface="Georgia"/>
                <a:ea typeface="Georgia"/>
                <a:cs typeface="Georgia"/>
                <a:sym typeface="Georgia"/>
              </a:rPr>
              <a:t>Μεικτή - συνδυαστική μορφή εξ αποστάσεως εκπαίδευσης </a:t>
            </a:r>
            <a:endParaRPr sz="1600">
              <a:latin typeface="Georgia"/>
              <a:ea typeface="Georgia"/>
              <a:cs typeface="Georgia"/>
              <a:sym typeface="Georgia"/>
            </a:endParaRPr>
          </a:p>
        </p:txBody>
      </p:sp>
      <p:sp>
        <p:nvSpPr>
          <p:cNvPr id="232" name="Google Shape;232;p27"/>
          <p:cNvSpPr/>
          <p:nvPr/>
        </p:nvSpPr>
        <p:spPr>
          <a:xfrm>
            <a:off x="-32" y="1928808"/>
            <a:ext cx="8811300" cy="28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r>
              <a:rPr lang="es" dirty="0">
                <a:latin typeface="Georgia"/>
                <a:ea typeface="Georgia"/>
                <a:cs typeface="Georgia"/>
                <a:sym typeface="Georgia"/>
              </a:rPr>
              <a:t>              Η ηλεκτρονική μάθηση μπορεί να χρησιμοποιηθεί :</a:t>
            </a:r>
            <a:endParaRPr>
              <a:latin typeface="Georgia"/>
              <a:ea typeface="Georgia"/>
              <a:cs typeface="Georgia"/>
              <a:sym typeface="Georgia"/>
            </a:endParaRPr>
          </a:p>
          <a:p>
            <a:pPr marL="457200" lvl="0" indent="-317500" algn="just" rtl="0">
              <a:lnSpc>
                <a:spcPct val="115000"/>
              </a:lnSpc>
              <a:spcBef>
                <a:spcPts val="1200"/>
              </a:spcBef>
              <a:spcAft>
                <a:spcPts val="0"/>
              </a:spcAft>
              <a:buSzPts val="1400"/>
              <a:buFont typeface="Georgia"/>
              <a:buChar char="➢"/>
            </a:pPr>
            <a:r>
              <a:rPr lang="es" dirty="0">
                <a:latin typeface="Georgia"/>
                <a:ea typeface="Georgia"/>
                <a:cs typeface="Georgia"/>
                <a:sym typeface="Georgia"/>
              </a:rPr>
              <a:t> ως εργαλείο στην εξ αποστάσεως εκπαίδευση</a:t>
            </a:r>
            <a:endParaRPr>
              <a:latin typeface="Georgia"/>
              <a:ea typeface="Georgia"/>
              <a:cs typeface="Georgia"/>
              <a:sym typeface="Georgia"/>
            </a:endParaRPr>
          </a:p>
          <a:p>
            <a:pPr marL="457200" lvl="0" indent="-317500" algn="just" rtl="0">
              <a:lnSpc>
                <a:spcPct val="115000"/>
              </a:lnSpc>
              <a:spcBef>
                <a:spcPts val="0"/>
              </a:spcBef>
              <a:spcAft>
                <a:spcPts val="0"/>
              </a:spcAft>
              <a:buSzPts val="1400"/>
              <a:buFont typeface="Georgia"/>
              <a:buChar char="➢"/>
            </a:pPr>
            <a:r>
              <a:rPr lang="es" dirty="0">
                <a:latin typeface="Georgia"/>
                <a:ea typeface="Georgia"/>
                <a:cs typeface="Georgia"/>
                <a:sym typeface="Georgia"/>
              </a:rPr>
              <a:t>υποστηρικτικά στη συμβατική, πρόσωπο-με-πρόσωπο διδασκαλία.</a:t>
            </a:r>
            <a:endParaRPr>
              <a:latin typeface="Georgia"/>
              <a:ea typeface="Georgia"/>
              <a:cs typeface="Georgia"/>
              <a:sym typeface="Georgia"/>
            </a:endParaRPr>
          </a:p>
          <a:p>
            <a:pPr marL="0" lvl="0" indent="0" algn="l" rtl="0">
              <a:spcBef>
                <a:spcPts val="1200"/>
              </a:spcBef>
              <a:spcAft>
                <a:spcPts val="0"/>
              </a:spcAft>
              <a:buNone/>
            </a:pPr>
            <a:endParaRPr>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2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2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000"/>
                                          </p:stCondLst>
                                        </p:cTn>
                                        <p:tgtEl>
                                          <p:spTgt spid="2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2"/>
                                        </p:tgtEl>
                                        <p:attrNameLst>
                                          <p:attrName>style.visibility</p:attrName>
                                        </p:attrNameLst>
                                      </p:cBhvr>
                                      <p:to>
                                        <p:strVal val="visible"/>
                                      </p:to>
                                    </p:set>
                                    <p:animEffect transition="in" filter="fade">
                                      <p:cBhvr>
                                        <p:cTn id="31"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36"/>
        <p:cNvGrpSpPr/>
        <p:nvPr/>
      </p:nvGrpSpPr>
      <p:grpSpPr>
        <a:xfrm>
          <a:off x="0" y="0"/>
          <a:ext cx="0" cy="0"/>
          <a:chOff x="0" y="0"/>
          <a:chExt cx="0" cy="0"/>
        </a:xfrm>
      </p:grpSpPr>
      <p:grpSp>
        <p:nvGrpSpPr>
          <p:cNvPr id="237" name="Google Shape;237;p28"/>
          <p:cNvGrpSpPr/>
          <p:nvPr/>
        </p:nvGrpSpPr>
        <p:grpSpPr>
          <a:xfrm>
            <a:off x="-1285916" y="-2143158"/>
            <a:ext cx="417745" cy="417745"/>
            <a:chOff x="1190625" y="238125"/>
            <a:chExt cx="5228350" cy="5228350"/>
          </a:xfrm>
        </p:grpSpPr>
        <p:sp>
          <p:nvSpPr>
            <p:cNvPr id="238" name="Google Shape;238;p28"/>
            <p:cNvSpPr/>
            <p:nvPr/>
          </p:nvSpPr>
          <p:spPr>
            <a:xfrm>
              <a:off x="2968100" y="1054875"/>
              <a:ext cx="1673975" cy="3594850"/>
            </a:xfrm>
            <a:custGeom>
              <a:avLst/>
              <a:gdLst/>
              <a:ahLst/>
              <a:cxnLst/>
              <a:rect l="l" t="t" r="r" b="b"/>
              <a:pathLst>
                <a:path w="66959" h="143794" extrusionOk="0">
                  <a:moveTo>
                    <a:pt x="33480" y="8186"/>
                  </a:moveTo>
                  <a:cubicBezTo>
                    <a:pt x="38798" y="8186"/>
                    <a:pt x="43136" y="12500"/>
                    <a:pt x="43136" y="17843"/>
                  </a:cubicBezTo>
                  <a:lnTo>
                    <a:pt x="43136" y="18651"/>
                  </a:lnTo>
                  <a:cubicBezTo>
                    <a:pt x="43136" y="23970"/>
                    <a:pt x="38798" y="28308"/>
                    <a:pt x="33480" y="28308"/>
                  </a:cubicBezTo>
                  <a:cubicBezTo>
                    <a:pt x="28137" y="28308"/>
                    <a:pt x="23823" y="23970"/>
                    <a:pt x="23823" y="18651"/>
                  </a:cubicBezTo>
                  <a:lnTo>
                    <a:pt x="23823" y="17843"/>
                  </a:lnTo>
                  <a:cubicBezTo>
                    <a:pt x="23823" y="12500"/>
                    <a:pt x="28137" y="8186"/>
                    <a:pt x="33480" y="8186"/>
                  </a:cubicBezTo>
                  <a:close/>
                  <a:moveTo>
                    <a:pt x="46249" y="36469"/>
                  </a:moveTo>
                  <a:cubicBezTo>
                    <a:pt x="53160" y="36469"/>
                    <a:pt x="58773" y="42106"/>
                    <a:pt x="58773" y="49018"/>
                  </a:cubicBezTo>
                  <a:lnTo>
                    <a:pt x="58773" y="78477"/>
                  </a:lnTo>
                  <a:cubicBezTo>
                    <a:pt x="58773" y="80119"/>
                    <a:pt x="57450" y="81443"/>
                    <a:pt x="55807" y="81443"/>
                  </a:cubicBezTo>
                  <a:cubicBezTo>
                    <a:pt x="54190" y="81443"/>
                    <a:pt x="52891" y="80168"/>
                    <a:pt x="52842" y="78600"/>
                  </a:cubicBezTo>
                  <a:lnTo>
                    <a:pt x="52842" y="50170"/>
                  </a:lnTo>
                  <a:cubicBezTo>
                    <a:pt x="52842" y="47915"/>
                    <a:pt x="51004" y="46077"/>
                    <a:pt x="48749" y="46077"/>
                  </a:cubicBezTo>
                  <a:cubicBezTo>
                    <a:pt x="46494" y="46077"/>
                    <a:pt x="44656" y="47915"/>
                    <a:pt x="44656" y="50170"/>
                  </a:cubicBezTo>
                  <a:lnTo>
                    <a:pt x="44656" y="70095"/>
                  </a:lnTo>
                  <a:lnTo>
                    <a:pt x="22304" y="70095"/>
                  </a:lnTo>
                  <a:lnTo>
                    <a:pt x="22279" y="50243"/>
                  </a:lnTo>
                  <a:cubicBezTo>
                    <a:pt x="22279" y="47988"/>
                    <a:pt x="20466" y="46150"/>
                    <a:pt x="18211" y="46150"/>
                  </a:cubicBezTo>
                  <a:cubicBezTo>
                    <a:pt x="15932" y="46150"/>
                    <a:pt x="14118" y="47988"/>
                    <a:pt x="14118" y="50243"/>
                  </a:cubicBezTo>
                  <a:lnTo>
                    <a:pt x="14118" y="78477"/>
                  </a:lnTo>
                  <a:cubicBezTo>
                    <a:pt x="14118" y="80119"/>
                    <a:pt x="12795" y="81443"/>
                    <a:pt x="11152" y="81443"/>
                  </a:cubicBezTo>
                  <a:cubicBezTo>
                    <a:pt x="9510" y="81443"/>
                    <a:pt x="8162" y="80119"/>
                    <a:pt x="8162" y="78477"/>
                  </a:cubicBezTo>
                  <a:lnTo>
                    <a:pt x="8162" y="49018"/>
                  </a:lnTo>
                  <a:cubicBezTo>
                    <a:pt x="8162" y="42106"/>
                    <a:pt x="13799" y="36469"/>
                    <a:pt x="20711" y="36469"/>
                  </a:cubicBezTo>
                  <a:close/>
                  <a:moveTo>
                    <a:pt x="33480" y="0"/>
                  </a:moveTo>
                  <a:cubicBezTo>
                    <a:pt x="23652" y="0"/>
                    <a:pt x="15638" y="8015"/>
                    <a:pt x="15638" y="17843"/>
                  </a:cubicBezTo>
                  <a:lnTo>
                    <a:pt x="15638" y="18651"/>
                  </a:lnTo>
                  <a:cubicBezTo>
                    <a:pt x="15638" y="22254"/>
                    <a:pt x="16716" y="25612"/>
                    <a:pt x="18579" y="28406"/>
                  </a:cubicBezTo>
                  <a:cubicBezTo>
                    <a:pt x="8138" y="29484"/>
                    <a:pt x="1" y="38307"/>
                    <a:pt x="1" y="49018"/>
                  </a:cubicBezTo>
                  <a:lnTo>
                    <a:pt x="1" y="78477"/>
                  </a:lnTo>
                  <a:cubicBezTo>
                    <a:pt x="1" y="84629"/>
                    <a:pt x="5001" y="89629"/>
                    <a:pt x="11152" y="89629"/>
                  </a:cubicBezTo>
                  <a:cubicBezTo>
                    <a:pt x="12182" y="89629"/>
                    <a:pt x="13162" y="89482"/>
                    <a:pt x="14118" y="89212"/>
                  </a:cubicBezTo>
                  <a:lnTo>
                    <a:pt x="14118" y="132078"/>
                  </a:lnTo>
                  <a:cubicBezTo>
                    <a:pt x="14118" y="138524"/>
                    <a:pt x="19387" y="143793"/>
                    <a:pt x="25833" y="143793"/>
                  </a:cubicBezTo>
                  <a:cubicBezTo>
                    <a:pt x="28750" y="143793"/>
                    <a:pt x="31421" y="142715"/>
                    <a:pt x="33480" y="140950"/>
                  </a:cubicBezTo>
                  <a:cubicBezTo>
                    <a:pt x="35539" y="142715"/>
                    <a:pt x="38186" y="143793"/>
                    <a:pt x="41102" y="143793"/>
                  </a:cubicBezTo>
                  <a:cubicBezTo>
                    <a:pt x="47572" y="143793"/>
                    <a:pt x="52842" y="138524"/>
                    <a:pt x="52842" y="132078"/>
                  </a:cubicBezTo>
                  <a:lnTo>
                    <a:pt x="52842" y="129357"/>
                  </a:lnTo>
                  <a:cubicBezTo>
                    <a:pt x="52842" y="127103"/>
                    <a:pt x="51004" y="125265"/>
                    <a:pt x="48749" y="125265"/>
                  </a:cubicBezTo>
                  <a:cubicBezTo>
                    <a:pt x="46494" y="125265"/>
                    <a:pt x="44656" y="127103"/>
                    <a:pt x="44656" y="129357"/>
                  </a:cubicBezTo>
                  <a:lnTo>
                    <a:pt x="44656" y="132078"/>
                  </a:lnTo>
                  <a:cubicBezTo>
                    <a:pt x="44656" y="134039"/>
                    <a:pt x="43063" y="135632"/>
                    <a:pt x="41102" y="135632"/>
                  </a:cubicBezTo>
                  <a:cubicBezTo>
                    <a:pt x="39141" y="135632"/>
                    <a:pt x="37548" y="134039"/>
                    <a:pt x="37548" y="132078"/>
                  </a:cubicBezTo>
                  <a:lnTo>
                    <a:pt x="37548" y="92472"/>
                  </a:lnTo>
                  <a:cubicBezTo>
                    <a:pt x="37548" y="90217"/>
                    <a:pt x="35735" y="88403"/>
                    <a:pt x="33480" y="88403"/>
                  </a:cubicBezTo>
                  <a:cubicBezTo>
                    <a:pt x="31225" y="88403"/>
                    <a:pt x="29387" y="90217"/>
                    <a:pt x="29387" y="92472"/>
                  </a:cubicBezTo>
                  <a:lnTo>
                    <a:pt x="29387" y="132078"/>
                  </a:lnTo>
                  <a:cubicBezTo>
                    <a:pt x="29387" y="134039"/>
                    <a:pt x="27794" y="135632"/>
                    <a:pt x="25833" y="135632"/>
                  </a:cubicBezTo>
                  <a:cubicBezTo>
                    <a:pt x="23872" y="135632"/>
                    <a:pt x="22279" y="134039"/>
                    <a:pt x="22279" y="132078"/>
                  </a:cubicBezTo>
                  <a:lnTo>
                    <a:pt x="22279" y="78281"/>
                  </a:lnTo>
                  <a:lnTo>
                    <a:pt x="44656" y="78257"/>
                  </a:lnTo>
                  <a:lnTo>
                    <a:pt x="44656" y="78477"/>
                  </a:lnTo>
                  <a:cubicBezTo>
                    <a:pt x="44656" y="78551"/>
                    <a:pt x="44656" y="78624"/>
                    <a:pt x="44656" y="78698"/>
                  </a:cubicBezTo>
                  <a:lnTo>
                    <a:pt x="44656" y="92594"/>
                  </a:lnTo>
                  <a:cubicBezTo>
                    <a:pt x="44656" y="94849"/>
                    <a:pt x="46494" y="96687"/>
                    <a:pt x="48749" y="96687"/>
                  </a:cubicBezTo>
                  <a:cubicBezTo>
                    <a:pt x="51004" y="96687"/>
                    <a:pt x="52842" y="94849"/>
                    <a:pt x="52842" y="92594"/>
                  </a:cubicBezTo>
                  <a:lnTo>
                    <a:pt x="52842" y="89212"/>
                  </a:lnTo>
                  <a:cubicBezTo>
                    <a:pt x="53773" y="89482"/>
                    <a:pt x="54778" y="89629"/>
                    <a:pt x="55807" y="89629"/>
                  </a:cubicBezTo>
                  <a:cubicBezTo>
                    <a:pt x="61959" y="89629"/>
                    <a:pt x="66959" y="84629"/>
                    <a:pt x="66959" y="78477"/>
                  </a:cubicBezTo>
                  <a:lnTo>
                    <a:pt x="66959" y="49018"/>
                  </a:lnTo>
                  <a:cubicBezTo>
                    <a:pt x="66959" y="38307"/>
                    <a:pt x="58797" y="29484"/>
                    <a:pt x="48381" y="28406"/>
                  </a:cubicBezTo>
                  <a:cubicBezTo>
                    <a:pt x="50219" y="25612"/>
                    <a:pt x="51298" y="22254"/>
                    <a:pt x="51298" y="18651"/>
                  </a:cubicBezTo>
                  <a:lnTo>
                    <a:pt x="51298" y="17843"/>
                  </a:lnTo>
                  <a:cubicBezTo>
                    <a:pt x="51298" y="8015"/>
                    <a:pt x="43308" y="0"/>
                    <a:pt x="3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3702750" y="238125"/>
              <a:ext cx="204075" cy="531250"/>
            </a:xfrm>
            <a:custGeom>
              <a:avLst/>
              <a:gdLst/>
              <a:ahLst/>
              <a:cxnLst/>
              <a:rect l="l" t="t" r="r" b="b"/>
              <a:pathLst>
                <a:path w="8163" h="21250" extrusionOk="0">
                  <a:moveTo>
                    <a:pt x="4094" y="0"/>
                  </a:moveTo>
                  <a:cubicBezTo>
                    <a:pt x="1839" y="0"/>
                    <a:pt x="1" y="1838"/>
                    <a:pt x="1" y="4093"/>
                  </a:cubicBezTo>
                  <a:lnTo>
                    <a:pt x="1" y="17156"/>
                  </a:lnTo>
                  <a:cubicBezTo>
                    <a:pt x="1" y="19411"/>
                    <a:pt x="1839" y="21249"/>
                    <a:pt x="4094" y="21249"/>
                  </a:cubicBezTo>
                  <a:cubicBezTo>
                    <a:pt x="6349" y="21249"/>
                    <a:pt x="8162" y="19411"/>
                    <a:pt x="8162" y="17156"/>
                  </a:cubicBezTo>
                  <a:lnTo>
                    <a:pt x="8162" y="4093"/>
                  </a:lnTo>
                  <a:cubicBezTo>
                    <a:pt x="8162" y="1838"/>
                    <a:pt x="6349" y="0"/>
                    <a:pt x="4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3702750" y="4935825"/>
              <a:ext cx="204075" cy="530650"/>
            </a:xfrm>
            <a:custGeom>
              <a:avLst/>
              <a:gdLst/>
              <a:ahLst/>
              <a:cxnLst/>
              <a:rect l="l" t="t" r="r" b="b"/>
              <a:pathLst>
                <a:path w="8163" h="21226" extrusionOk="0">
                  <a:moveTo>
                    <a:pt x="4094" y="1"/>
                  </a:moveTo>
                  <a:cubicBezTo>
                    <a:pt x="1839" y="1"/>
                    <a:pt x="1" y="1814"/>
                    <a:pt x="1" y="4069"/>
                  </a:cubicBezTo>
                  <a:lnTo>
                    <a:pt x="1" y="17157"/>
                  </a:lnTo>
                  <a:cubicBezTo>
                    <a:pt x="1" y="19412"/>
                    <a:pt x="1839" y="21225"/>
                    <a:pt x="4094" y="21225"/>
                  </a:cubicBezTo>
                  <a:cubicBezTo>
                    <a:pt x="6349" y="21225"/>
                    <a:pt x="8162" y="19412"/>
                    <a:pt x="8162" y="17157"/>
                  </a:cubicBezTo>
                  <a:lnTo>
                    <a:pt x="8162" y="4069"/>
                  </a:lnTo>
                  <a:cubicBezTo>
                    <a:pt x="8162" y="1814"/>
                    <a:pt x="6349"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5888325" y="2750250"/>
              <a:ext cx="530650" cy="204075"/>
            </a:xfrm>
            <a:custGeom>
              <a:avLst/>
              <a:gdLst/>
              <a:ahLst/>
              <a:cxnLst/>
              <a:rect l="l" t="t" r="r" b="b"/>
              <a:pathLst>
                <a:path w="21226" h="8163" extrusionOk="0">
                  <a:moveTo>
                    <a:pt x="4069" y="1"/>
                  </a:moveTo>
                  <a:cubicBezTo>
                    <a:pt x="1814" y="1"/>
                    <a:pt x="1" y="1839"/>
                    <a:pt x="1" y="4094"/>
                  </a:cubicBezTo>
                  <a:cubicBezTo>
                    <a:pt x="1" y="6349"/>
                    <a:pt x="1814" y="8162"/>
                    <a:pt x="4069" y="8162"/>
                  </a:cubicBezTo>
                  <a:lnTo>
                    <a:pt x="17157" y="8162"/>
                  </a:lnTo>
                  <a:cubicBezTo>
                    <a:pt x="19412" y="8162"/>
                    <a:pt x="21225" y="6349"/>
                    <a:pt x="21225" y="4094"/>
                  </a:cubicBezTo>
                  <a:cubicBezTo>
                    <a:pt x="21225" y="1839"/>
                    <a:pt x="19412" y="1"/>
                    <a:pt x="17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1190625" y="2750250"/>
              <a:ext cx="531250" cy="204075"/>
            </a:xfrm>
            <a:custGeom>
              <a:avLst/>
              <a:gdLst/>
              <a:ahLst/>
              <a:cxnLst/>
              <a:rect l="l" t="t" r="r" b="b"/>
              <a:pathLst>
                <a:path w="21250" h="8163" extrusionOk="0">
                  <a:moveTo>
                    <a:pt x="4093" y="1"/>
                  </a:moveTo>
                  <a:cubicBezTo>
                    <a:pt x="1838" y="1"/>
                    <a:pt x="0" y="1839"/>
                    <a:pt x="0" y="4094"/>
                  </a:cubicBezTo>
                  <a:cubicBezTo>
                    <a:pt x="0" y="6349"/>
                    <a:pt x="1838" y="8162"/>
                    <a:pt x="4093" y="8162"/>
                  </a:cubicBezTo>
                  <a:lnTo>
                    <a:pt x="17156" y="8162"/>
                  </a:lnTo>
                  <a:cubicBezTo>
                    <a:pt x="19411" y="8162"/>
                    <a:pt x="21249" y="6349"/>
                    <a:pt x="21249" y="4094"/>
                  </a:cubicBezTo>
                  <a:cubicBezTo>
                    <a:pt x="21249" y="1839"/>
                    <a:pt x="19411" y="1"/>
                    <a:pt x="17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5238225" y="974150"/>
              <a:ext cx="455275" cy="434900"/>
            </a:xfrm>
            <a:custGeom>
              <a:avLst/>
              <a:gdLst/>
              <a:ahLst/>
              <a:cxnLst/>
              <a:rect l="l" t="t" r="r" b="b"/>
              <a:pathLst>
                <a:path w="18211" h="17396" extrusionOk="0">
                  <a:moveTo>
                    <a:pt x="13726" y="0"/>
                  </a:moveTo>
                  <a:cubicBezTo>
                    <a:pt x="12678" y="0"/>
                    <a:pt x="11630" y="398"/>
                    <a:pt x="10834" y="1195"/>
                  </a:cubicBezTo>
                  <a:lnTo>
                    <a:pt x="1594" y="10435"/>
                  </a:lnTo>
                  <a:cubicBezTo>
                    <a:pt x="1" y="12028"/>
                    <a:pt x="1" y="14601"/>
                    <a:pt x="1594" y="16219"/>
                  </a:cubicBezTo>
                  <a:cubicBezTo>
                    <a:pt x="2378" y="17003"/>
                    <a:pt x="3432" y="17395"/>
                    <a:pt x="4486" y="17395"/>
                  </a:cubicBezTo>
                  <a:cubicBezTo>
                    <a:pt x="5515" y="17395"/>
                    <a:pt x="6569" y="17003"/>
                    <a:pt x="7378" y="16219"/>
                  </a:cubicBezTo>
                  <a:lnTo>
                    <a:pt x="16618" y="6955"/>
                  </a:lnTo>
                  <a:cubicBezTo>
                    <a:pt x="18211" y="5361"/>
                    <a:pt x="18211" y="2788"/>
                    <a:pt x="16618" y="1195"/>
                  </a:cubicBezTo>
                  <a:cubicBezTo>
                    <a:pt x="15821" y="398"/>
                    <a:pt x="14774" y="0"/>
                    <a:pt x="13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1916675" y="4295700"/>
              <a:ext cx="455275" cy="434900"/>
            </a:xfrm>
            <a:custGeom>
              <a:avLst/>
              <a:gdLst/>
              <a:ahLst/>
              <a:cxnLst/>
              <a:rect l="l" t="t" r="r" b="b"/>
              <a:pathLst>
                <a:path w="18211" h="17396" extrusionOk="0">
                  <a:moveTo>
                    <a:pt x="13717" y="0"/>
                  </a:moveTo>
                  <a:cubicBezTo>
                    <a:pt x="12672" y="0"/>
                    <a:pt x="11630" y="398"/>
                    <a:pt x="10834" y="1195"/>
                  </a:cubicBezTo>
                  <a:lnTo>
                    <a:pt x="1594" y="10435"/>
                  </a:lnTo>
                  <a:cubicBezTo>
                    <a:pt x="1" y="12028"/>
                    <a:pt x="1" y="14626"/>
                    <a:pt x="1594" y="16219"/>
                  </a:cubicBezTo>
                  <a:cubicBezTo>
                    <a:pt x="2378" y="17003"/>
                    <a:pt x="3432" y="17395"/>
                    <a:pt x="4486" y="17395"/>
                  </a:cubicBezTo>
                  <a:cubicBezTo>
                    <a:pt x="5515" y="17395"/>
                    <a:pt x="6569" y="17003"/>
                    <a:pt x="7354" y="16219"/>
                  </a:cubicBezTo>
                  <a:lnTo>
                    <a:pt x="16618" y="6979"/>
                  </a:lnTo>
                  <a:cubicBezTo>
                    <a:pt x="18211" y="5362"/>
                    <a:pt x="18211" y="2788"/>
                    <a:pt x="16618" y="1195"/>
                  </a:cubicBezTo>
                  <a:cubicBezTo>
                    <a:pt x="15809" y="398"/>
                    <a:pt x="14761" y="0"/>
                    <a:pt x="13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8"/>
            <p:cNvSpPr/>
            <p:nvPr/>
          </p:nvSpPr>
          <p:spPr>
            <a:xfrm>
              <a:off x="5238225" y="4295700"/>
              <a:ext cx="455275" cy="434900"/>
            </a:xfrm>
            <a:custGeom>
              <a:avLst/>
              <a:gdLst/>
              <a:ahLst/>
              <a:cxnLst/>
              <a:rect l="l" t="t" r="r" b="b"/>
              <a:pathLst>
                <a:path w="18211" h="17396" extrusionOk="0">
                  <a:moveTo>
                    <a:pt x="4477" y="0"/>
                  </a:moveTo>
                  <a:cubicBezTo>
                    <a:pt x="3432" y="0"/>
                    <a:pt x="2391" y="398"/>
                    <a:pt x="1594" y="1195"/>
                  </a:cubicBezTo>
                  <a:cubicBezTo>
                    <a:pt x="1" y="2788"/>
                    <a:pt x="1" y="5362"/>
                    <a:pt x="1594" y="6979"/>
                  </a:cubicBezTo>
                  <a:lnTo>
                    <a:pt x="10834" y="16219"/>
                  </a:lnTo>
                  <a:cubicBezTo>
                    <a:pt x="11618" y="17003"/>
                    <a:pt x="12672" y="17395"/>
                    <a:pt x="13726" y="17395"/>
                  </a:cubicBezTo>
                  <a:cubicBezTo>
                    <a:pt x="14755" y="17395"/>
                    <a:pt x="15809" y="17003"/>
                    <a:pt x="16618" y="16219"/>
                  </a:cubicBezTo>
                  <a:cubicBezTo>
                    <a:pt x="18211" y="14626"/>
                    <a:pt x="18211" y="12028"/>
                    <a:pt x="16618" y="10435"/>
                  </a:cubicBezTo>
                  <a:lnTo>
                    <a:pt x="7378" y="1195"/>
                  </a:lnTo>
                  <a:cubicBezTo>
                    <a:pt x="6569" y="398"/>
                    <a:pt x="5522" y="0"/>
                    <a:pt x="4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1916675" y="974150"/>
              <a:ext cx="455275" cy="434900"/>
            </a:xfrm>
            <a:custGeom>
              <a:avLst/>
              <a:gdLst/>
              <a:ahLst/>
              <a:cxnLst/>
              <a:rect l="l" t="t" r="r" b="b"/>
              <a:pathLst>
                <a:path w="18211" h="17396" extrusionOk="0">
                  <a:moveTo>
                    <a:pt x="4474" y="0"/>
                  </a:moveTo>
                  <a:cubicBezTo>
                    <a:pt x="3432" y="0"/>
                    <a:pt x="2391" y="398"/>
                    <a:pt x="1594" y="1195"/>
                  </a:cubicBezTo>
                  <a:cubicBezTo>
                    <a:pt x="1" y="2788"/>
                    <a:pt x="1" y="5361"/>
                    <a:pt x="1594" y="6955"/>
                  </a:cubicBezTo>
                  <a:lnTo>
                    <a:pt x="10834" y="16219"/>
                  </a:lnTo>
                  <a:cubicBezTo>
                    <a:pt x="11618" y="17003"/>
                    <a:pt x="12672" y="17395"/>
                    <a:pt x="13726" y="17395"/>
                  </a:cubicBezTo>
                  <a:cubicBezTo>
                    <a:pt x="14755" y="17395"/>
                    <a:pt x="15809" y="17003"/>
                    <a:pt x="16618" y="16219"/>
                  </a:cubicBezTo>
                  <a:cubicBezTo>
                    <a:pt x="18211" y="14601"/>
                    <a:pt x="18211" y="12028"/>
                    <a:pt x="16618" y="10435"/>
                  </a:cubicBezTo>
                  <a:lnTo>
                    <a:pt x="7354" y="1195"/>
                  </a:lnTo>
                  <a:cubicBezTo>
                    <a:pt x="6557" y="398"/>
                    <a:pt x="5515" y="0"/>
                    <a:pt x="4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727325" y="429500"/>
              <a:ext cx="357225" cy="505900"/>
            </a:xfrm>
            <a:custGeom>
              <a:avLst/>
              <a:gdLst/>
              <a:ahLst/>
              <a:cxnLst/>
              <a:rect l="l" t="t" r="r" b="b"/>
              <a:pathLst>
                <a:path w="14289" h="20236" extrusionOk="0">
                  <a:moveTo>
                    <a:pt x="4648" y="0"/>
                  </a:moveTo>
                  <a:cubicBezTo>
                    <a:pt x="4128" y="0"/>
                    <a:pt x="3599" y="100"/>
                    <a:pt x="3088" y="310"/>
                  </a:cubicBezTo>
                  <a:cubicBezTo>
                    <a:pt x="1005" y="1168"/>
                    <a:pt x="0" y="3546"/>
                    <a:pt x="882" y="5653"/>
                  </a:cubicBezTo>
                  <a:lnTo>
                    <a:pt x="5882" y="17712"/>
                  </a:lnTo>
                  <a:cubicBezTo>
                    <a:pt x="6519" y="19280"/>
                    <a:pt x="8039" y="20236"/>
                    <a:pt x="9656" y="20236"/>
                  </a:cubicBezTo>
                  <a:cubicBezTo>
                    <a:pt x="10171" y="20236"/>
                    <a:pt x="10710" y="20138"/>
                    <a:pt x="11225" y="19917"/>
                  </a:cubicBezTo>
                  <a:cubicBezTo>
                    <a:pt x="13308" y="19060"/>
                    <a:pt x="14289" y="16682"/>
                    <a:pt x="13431" y="14599"/>
                  </a:cubicBezTo>
                  <a:lnTo>
                    <a:pt x="8431" y="2516"/>
                  </a:lnTo>
                  <a:cubicBezTo>
                    <a:pt x="7765" y="944"/>
                    <a:pt x="6248" y="0"/>
                    <a:pt x="4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4525025" y="4769375"/>
              <a:ext cx="357250" cy="505925"/>
            </a:xfrm>
            <a:custGeom>
              <a:avLst/>
              <a:gdLst/>
              <a:ahLst/>
              <a:cxnLst/>
              <a:rect l="l" t="t" r="r" b="b"/>
              <a:pathLst>
                <a:path w="14290" h="20237" extrusionOk="0">
                  <a:moveTo>
                    <a:pt x="4649" y="1"/>
                  </a:moveTo>
                  <a:cubicBezTo>
                    <a:pt x="4129" y="1"/>
                    <a:pt x="3600" y="101"/>
                    <a:pt x="3089" y="311"/>
                  </a:cubicBezTo>
                  <a:cubicBezTo>
                    <a:pt x="1006" y="1169"/>
                    <a:pt x="1" y="3571"/>
                    <a:pt x="883" y="5654"/>
                  </a:cubicBezTo>
                  <a:lnTo>
                    <a:pt x="5883" y="17712"/>
                  </a:lnTo>
                  <a:cubicBezTo>
                    <a:pt x="6520" y="19305"/>
                    <a:pt x="8040" y="20237"/>
                    <a:pt x="9657" y="20237"/>
                  </a:cubicBezTo>
                  <a:cubicBezTo>
                    <a:pt x="10172" y="20237"/>
                    <a:pt x="10711" y="20139"/>
                    <a:pt x="11201" y="19943"/>
                  </a:cubicBezTo>
                  <a:cubicBezTo>
                    <a:pt x="13309" y="19060"/>
                    <a:pt x="14289" y="16683"/>
                    <a:pt x="13432" y="14600"/>
                  </a:cubicBezTo>
                  <a:lnTo>
                    <a:pt x="8432" y="2517"/>
                  </a:lnTo>
                  <a:cubicBezTo>
                    <a:pt x="7766" y="945"/>
                    <a:pt x="6249" y="1"/>
                    <a:pt x="4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5708200" y="1789125"/>
              <a:ext cx="533700" cy="328825"/>
            </a:xfrm>
            <a:custGeom>
              <a:avLst/>
              <a:gdLst/>
              <a:ahLst/>
              <a:cxnLst/>
              <a:rect l="l" t="t" r="r" b="b"/>
              <a:pathLst>
                <a:path w="21348" h="13153" extrusionOk="0">
                  <a:moveTo>
                    <a:pt x="16707" y="0"/>
                  </a:moveTo>
                  <a:cubicBezTo>
                    <a:pt x="16187" y="0"/>
                    <a:pt x="15658" y="100"/>
                    <a:pt x="15147" y="310"/>
                  </a:cubicBezTo>
                  <a:lnTo>
                    <a:pt x="3064" y="5310"/>
                  </a:lnTo>
                  <a:cubicBezTo>
                    <a:pt x="981" y="6168"/>
                    <a:pt x="0" y="8545"/>
                    <a:pt x="858" y="10629"/>
                  </a:cubicBezTo>
                  <a:cubicBezTo>
                    <a:pt x="1495" y="12222"/>
                    <a:pt x="3015" y="13153"/>
                    <a:pt x="4632" y="13153"/>
                  </a:cubicBezTo>
                  <a:cubicBezTo>
                    <a:pt x="5147" y="13153"/>
                    <a:pt x="5686" y="13055"/>
                    <a:pt x="6201" y="12859"/>
                  </a:cubicBezTo>
                  <a:lnTo>
                    <a:pt x="18259" y="7859"/>
                  </a:lnTo>
                  <a:cubicBezTo>
                    <a:pt x="20342" y="6977"/>
                    <a:pt x="21347" y="4599"/>
                    <a:pt x="20490" y="2516"/>
                  </a:cubicBezTo>
                  <a:cubicBezTo>
                    <a:pt x="19824" y="944"/>
                    <a:pt x="18307" y="0"/>
                    <a:pt x="16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1368300" y="3586575"/>
              <a:ext cx="533700" cy="329100"/>
            </a:xfrm>
            <a:custGeom>
              <a:avLst/>
              <a:gdLst/>
              <a:ahLst/>
              <a:cxnLst/>
              <a:rect l="l" t="t" r="r" b="b"/>
              <a:pathLst>
                <a:path w="21348" h="13164" extrusionOk="0">
                  <a:moveTo>
                    <a:pt x="16716" y="0"/>
                  </a:moveTo>
                  <a:cubicBezTo>
                    <a:pt x="16193" y="0"/>
                    <a:pt x="15661" y="103"/>
                    <a:pt x="15147" y="321"/>
                  </a:cubicBezTo>
                  <a:lnTo>
                    <a:pt x="3064" y="5321"/>
                  </a:lnTo>
                  <a:cubicBezTo>
                    <a:pt x="981" y="6179"/>
                    <a:pt x="1" y="8556"/>
                    <a:pt x="858" y="10639"/>
                  </a:cubicBezTo>
                  <a:cubicBezTo>
                    <a:pt x="1496" y="12232"/>
                    <a:pt x="3015" y="13164"/>
                    <a:pt x="4633" y="13164"/>
                  </a:cubicBezTo>
                  <a:cubicBezTo>
                    <a:pt x="5147" y="13164"/>
                    <a:pt x="5687" y="13066"/>
                    <a:pt x="6201" y="12870"/>
                  </a:cubicBezTo>
                  <a:lnTo>
                    <a:pt x="18260" y="7870"/>
                  </a:lnTo>
                  <a:cubicBezTo>
                    <a:pt x="20343" y="6987"/>
                    <a:pt x="21348" y="4610"/>
                    <a:pt x="20465" y="2527"/>
                  </a:cubicBezTo>
                  <a:cubicBezTo>
                    <a:pt x="19819" y="958"/>
                    <a:pt x="18311" y="0"/>
                    <a:pt x="16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4525025" y="429500"/>
              <a:ext cx="357250" cy="505900"/>
            </a:xfrm>
            <a:custGeom>
              <a:avLst/>
              <a:gdLst/>
              <a:ahLst/>
              <a:cxnLst/>
              <a:rect l="l" t="t" r="r" b="b"/>
              <a:pathLst>
                <a:path w="14290" h="20236" extrusionOk="0">
                  <a:moveTo>
                    <a:pt x="9641" y="0"/>
                  </a:moveTo>
                  <a:cubicBezTo>
                    <a:pt x="8043" y="0"/>
                    <a:pt x="6530" y="944"/>
                    <a:pt x="5883" y="2516"/>
                  </a:cubicBezTo>
                  <a:lnTo>
                    <a:pt x="883" y="14599"/>
                  </a:lnTo>
                  <a:cubicBezTo>
                    <a:pt x="1" y="16682"/>
                    <a:pt x="1006" y="19060"/>
                    <a:pt x="3089" y="19917"/>
                  </a:cubicBezTo>
                  <a:cubicBezTo>
                    <a:pt x="3604" y="20138"/>
                    <a:pt x="4118" y="20236"/>
                    <a:pt x="4657" y="20236"/>
                  </a:cubicBezTo>
                  <a:cubicBezTo>
                    <a:pt x="6250" y="20236"/>
                    <a:pt x="7770" y="19280"/>
                    <a:pt x="8432" y="17712"/>
                  </a:cubicBezTo>
                  <a:lnTo>
                    <a:pt x="13432" y="5653"/>
                  </a:lnTo>
                  <a:cubicBezTo>
                    <a:pt x="14289" y="3546"/>
                    <a:pt x="13309" y="1168"/>
                    <a:pt x="11201" y="310"/>
                  </a:cubicBezTo>
                  <a:cubicBezTo>
                    <a:pt x="10690" y="100"/>
                    <a:pt x="10161" y="0"/>
                    <a:pt x="9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8"/>
            <p:cNvSpPr/>
            <p:nvPr/>
          </p:nvSpPr>
          <p:spPr>
            <a:xfrm>
              <a:off x="2727325" y="4769375"/>
              <a:ext cx="357225" cy="505925"/>
            </a:xfrm>
            <a:custGeom>
              <a:avLst/>
              <a:gdLst/>
              <a:ahLst/>
              <a:cxnLst/>
              <a:rect l="l" t="t" r="r" b="b"/>
              <a:pathLst>
                <a:path w="14289" h="20237" extrusionOk="0">
                  <a:moveTo>
                    <a:pt x="9661" y="1"/>
                  </a:moveTo>
                  <a:cubicBezTo>
                    <a:pt x="8056" y="1"/>
                    <a:pt x="6529" y="945"/>
                    <a:pt x="5882" y="2517"/>
                  </a:cubicBezTo>
                  <a:lnTo>
                    <a:pt x="882" y="14600"/>
                  </a:lnTo>
                  <a:cubicBezTo>
                    <a:pt x="0" y="16683"/>
                    <a:pt x="1005" y="19060"/>
                    <a:pt x="3088" y="19943"/>
                  </a:cubicBezTo>
                  <a:cubicBezTo>
                    <a:pt x="3603" y="20139"/>
                    <a:pt x="4117" y="20237"/>
                    <a:pt x="4657" y="20237"/>
                  </a:cubicBezTo>
                  <a:cubicBezTo>
                    <a:pt x="6250" y="20237"/>
                    <a:pt x="7769" y="19305"/>
                    <a:pt x="8431" y="17712"/>
                  </a:cubicBezTo>
                  <a:lnTo>
                    <a:pt x="13431" y="5654"/>
                  </a:lnTo>
                  <a:cubicBezTo>
                    <a:pt x="14289" y="3571"/>
                    <a:pt x="13308" y="1169"/>
                    <a:pt x="11225" y="311"/>
                  </a:cubicBezTo>
                  <a:cubicBezTo>
                    <a:pt x="10714" y="101"/>
                    <a:pt x="10183" y="1"/>
                    <a:pt x="9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8"/>
            <p:cNvSpPr/>
            <p:nvPr/>
          </p:nvSpPr>
          <p:spPr>
            <a:xfrm>
              <a:off x="5708200" y="3586575"/>
              <a:ext cx="533700" cy="329100"/>
            </a:xfrm>
            <a:custGeom>
              <a:avLst/>
              <a:gdLst/>
              <a:ahLst/>
              <a:cxnLst/>
              <a:rect l="l" t="t" r="r" b="b"/>
              <a:pathLst>
                <a:path w="21348" h="13164" extrusionOk="0">
                  <a:moveTo>
                    <a:pt x="4628" y="0"/>
                  </a:moveTo>
                  <a:cubicBezTo>
                    <a:pt x="3026" y="0"/>
                    <a:pt x="1504" y="958"/>
                    <a:pt x="858" y="2527"/>
                  </a:cubicBezTo>
                  <a:cubicBezTo>
                    <a:pt x="0" y="4610"/>
                    <a:pt x="981" y="6987"/>
                    <a:pt x="3064" y="7870"/>
                  </a:cubicBezTo>
                  <a:lnTo>
                    <a:pt x="15147" y="12870"/>
                  </a:lnTo>
                  <a:cubicBezTo>
                    <a:pt x="15661" y="13066"/>
                    <a:pt x="16176" y="13164"/>
                    <a:pt x="16691" y="13164"/>
                  </a:cubicBezTo>
                  <a:cubicBezTo>
                    <a:pt x="18308" y="13164"/>
                    <a:pt x="19828" y="12232"/>
                    <a:pt x="20490" y="10639"/>
                  </a:cubicBezTo>
                  <a:cubicBezTo>
                    <a:pt x="21347" y="8556"/>
                    <a:pt x="20342" y="6179"/>
                    <a:pt x="18259" y="5321"/>
                  </a:cubicBezTo>
                  <a:lnTo>
                    <a:pt x="6201" y="321"/>
                  </a:lnTo>
                  <a:cubicBezTo>
                    <a:pt x="5687" y="103"/>
                    <a:pt x="5153" y="0"/>
                    <a:pt x="4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1368300" y="1789125"/>
              <a:ext cx="533700" cy="328825"/>
            </a:xfrm>
            <a:custGeom>
              <a:avLst/>
              <a:gdLst/>
              <a:ahLst/>
              <a:cxnLst/>
              <a:rect l="l" t="t" r="r" b="b"/>
              <a:pathLst>
                <a:path w="21348" h="13153" extrusionOk="0">
                  <a:moveTo>
                    <a:pt x="4638" y="0"/>
                  </a:moveTo>
                  <a:cubicBezTo>
                    <a:pt x="3032" y="0"/>
                    <a:pt x="1506" y="944"/>
                    <a:pt x="858" y="2516"/>
                  </a:cubicBezTo>
                  <a:cubicBezTo>
                    <a:pt x="1" y="4599"/>
                    <a:pt x="981" y="6977"/>
                    <a:pt x="3064" y="7859"/>
                  </a:cubicBezTo>
                  <a:lnTo>
                    <a:pt x="15147" y="12859"/>
                  </a:lnTo>
                  <a:cubicBezTo>
                    <a:pt x="15662" y="13055"/>
                    <a:pt x="16176" y="13153"/>
                    <a:pt x="16691" y="13153"/>
                  </a:cubicBezTo>
                  <a:cubicBezTo>
                    <a:pt x="18309" y="13153"/>
                    <a:pt x="19828" y="12222"/>
                    <a:pt x="20465" y="10629"/>
                  </a:cubicBezTo>
                  <a:cubicBezTo>
                    <a:pt x="21348" y="8545"/>
                    <a:pt x="20343" y="6168"/>
                    <a:pt x="18260" y="5310"/>
                  </a:cubicBezTo>
                  <a:lnTo>
                    <a:pt x="6201" y="310"/>
                  </a:lnTo>
                  <a:cubicBezTo>
                    <a:pt x="5690" y="100"/>
                    <a:pt x="5160" y="0"/>
                    <a:pt x="4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4084475" y="3727550"/>
              <a:ext cx="204675" cy="204050"/>
            </a:xfrm>
            <a:custGeom>
              <a:avLst/>
              <a:gdLst/>
              <a:ahLst/>
              <a:cxnLst/>
              <a:rect l="l" t="t" r="r" b="b"/>
              <a:pathLst>
                <a:path w="8187" h="8162" extrusionOk="0">
                  <a:moveTo>
                    <a:pt x="4094" y="0"/>
                  </a:moveTo>
                  <a:cubicBezTo>
                    <a:pt x="3016" y="0"/>
                    <a:pt x="1962" y="417"/>
                    <a:pt x="1202" y="1177"/>
                  </a:cubicBezTo>
                  <a:cubicBezTo>
                    <a:pt x="442" y="1937"/>
                    <a:pt x="1" y="2991"/>
                    <a:pt x="1" y="4069"/>
                  </a:cubicBezTo>
                  <a:cubicBezTo>
                    <a:pt x="1" y="5147"/>
                    <a:pt x="442" y="6201"/>
                    <a:pt x="1202" y="6961"/>
                  </a:cubicBezTo>
                  <a:cubicBezTo>
                    <a:pt x="1962" y="7721"/>
                    <a:pt x="3016" y="8162"/>
                    <a:pt x="4094" y="8162"/>
                  </a:cubicBezTo>
                  <a:cubicBezTo>
                    <a:pt x="5172" y="8162"/>
                    <a:pt x="6226" y="7721"/>
                    <a:pt x="6986" y="6961"/>
                  </a:cubicBezTo>
                  <a:cubicBezTo>
                    <a:pt x="7746" y="6201"/>
                    <a:pt x="8187" y="5147"/>
                    <a:pt x="8187" y="4069"/>
                  </a:cubicBezTo>
                  <a:cubicBezTo>
                    <a:pt x="8187" y="2991"/>
                    <a:pt x="7746" y="1937"/>
                    <a:pt x="6986" y="1177"/>
                  </a:cubicBezTo>
                  <a:cubicBezTo>
                    <a:pt x="6226" y="417"/>
                    <a:pt x="5172" y="0"/>
                    <a:pt x="4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28"/>
          <p:cNvSpPr/>
          <p:nvPr/>
        </p:nvSpPr>
        <p:spPr>
          <a:xfrm>
            <a:off x="0" y="0"/>
            <a:ext cx="2970900" cy="489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Θεωρητικό μέρος 2/4</a:t>
            </a:r>
            <a:endParaRPr>
              <a:latin typeface="Merriweather"/>
              <a:ea typeface="Merriweather"/>
              <a:cs typeface="Merriweather"/>
              <a:sym typeface="Merriweather"/>
            </a:endParaRPr>
          </a:p>
        </p:txBody>
      </p:sp>
      <p:sp>
        <p:nvSpPr>
          <p:cNvPr id="257" name="Google Shape;257;p28"/>
          <p:cNvSpPr/>
          <p:nvPr/>
        </p:nvSpPr>
        <p:spPr>
          <a:xfrm>
            <a:off x="-1928858" y="571486"/>
            <a:ext cx="12787402" cy="4357718"/>
          </a:xfrm>
          <a:prstGeom prst="roundRect">
            <a:avLst>
              <a:gd name="adj" fmla="val 48373"/>
            </a:avLst>
          </a:prstGeom>
          <a:solidFill>
            <a:schemeClr val="lt1"/>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txBox="1"/>
          <p:nvPr/>
        </p:nvSpPr>
        <p:spPr>
          <a:xfrm>
            <a:off x="1500166" y="1500180"/>
            <a:ext cx="7786742" cy="307183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 sz="1600" dirty="0" smtClean="0">
                <a:latin typeface="Georgia"/>
                <a:ea typeface="Georgia"/>
                <a:cs typeface="Georgia"/>
                <a:sym typeface="Georgia"/>
              </a:rPr>
              <a:t>                                                              </a:t>
            </a:r>
            <a:r>
              <a:rPr lang="el-GR" sz="1600" dirty="0" smtClean="0">
                <a:latin typeface="Georgia"/>
                <a:ea typeface="Georgia"/>
                <a:cs typeface="Georgia"/>
                <a:sym typeface="Georgia"/>
              </a:rPr>
              <a:t>  </a:t>
            </a:r>
            <a:r>
              <a:rPr lang="es" sz="1600" dirty="0" smtClean="0">
                <a:latin typeface="Georgia"/>
                <a:ea typeface="Georgia"/>
                <a:cs typeface="Georgia"/>
                <a:sym typeface="Georgia"/>
              </a:rPr>
              <a:t> •Εννοιολογική οριοθέτηση</a:t>
            </a:r>
            <a:endParaRPr lang="el-GR" sz="1600" dirty="0" smtClean="0">
              <a:latin typeface="Georgia"/>
              <a:ea typeface="Georgia"/>
              <a:cs typeface="Georgia"/>
              <a:sym typeface="Georgia"/>
            </a:endParaRPr>
          </a:p>
          <a:p>
            <a:pPr marL="0" lvl="0" indent="0" rtl="0">
              <a:lnSpc>
                <a:spcPct val="115000"/>
              </a:lnSpc>
              <a:spcBef>
                <a:spcPts val="0"/>
              </a:spcBef>
              <a:spcAft>
                <a:spcPts val="0"/>
              </a:spcAft>
              <a:buNone/>
            </a:pPr>
            <a:endParaRPr lang="el-GR" sz="1600" dirty="0" smtClean="0">
              <a:latin typeface="Georgia"/>
              <a:ea typeface="Georgia"/>
              <a:cs typeface="Georgia"/>
              <a:sym typeface="Georgia"/>
            </a:endParaRPr>
          </a:p>
          <a:p>
            <a:pPr marL="0" lvl="0" indent="0" rtl="0">
              <a:lnSpc>
                <a:spcPct val="115000"/>
              </a:lnSpc>
              <a:spcBef>
                <a:spcPts val="0"/>
              </a:spcBef>
              <a:spcAft>
                <a:spcPts val="0"/>
              </a:spcAft>
              <a:buNone/>
            </a:pPr>
            <a:r>
              <a:rPr lang="el-GR" sz="1600" dirty="0" smtClean="0">
                <a:latin typeface="Georgia"/>
                <a:ea typeface="Georgia"/>
                <a:cs typeface="Georgia"/>
                <a:sym typeface="Georgia"/>
              </a:rPr>
              <a:t>                                                              </a:t>
            </a:r>
            <a:r>
              <a:rPr lang="es" sz="1600" dirty="0" smtClean="0">
                <a:latin typeface="Georgia"/>
                <a:ea typeface="Georgia"/>
                <a:cs typeface="Georgia"/>
                <a:sym typeface="Georgia"/>
              </a:rPr>
              <a:t> •Θεωρίες εκπαίδευσης ενηλίκων</a:t>
            </a:r>
            <a:endParaRPr lang="el-GR" sz="1600" dirty="0" smtClean="0">
              <a:latin typeface="Georgia"/>
              <a:ea typeface="Georgia"/>
              <a:cs typeface="Georgia"/>
              <a:sym typeface="Georgia"/>
            </a:endParaRPr>
          </a:p>
          <a:p>
            <a:pPr marL="0" lvl="0" indent="0" rtl="0">
              <a:lnSpc>
                <a:spcPct val="115000"/>
              </a:lnSpc>
              <a:spcBef>
                <a:spcPts val="0"/>
              </a:spcBef>
              <a:spcAft>
                <a:spcPts val="0"/>
              </a:spcAft>
              <a:buNone/>
            </a:pPr>
            <a:endParaRPr sz="1600" smtClean="0">
              <a:latin typeface="Georgia"/>
              <a:ea typeface="Georgia"/>
              <a:cs typeface="Georgia"/>
              <a:sym typeface="Georgia"/>
            </a:endParaRPr>
          </a:p>
          <a:p>
            <a:pPr marL="0" lvl="0" indent="0" rtl="0">
              <a:lnSpc>
                <a:spcPct val="115000"/>
              </a:lnSpc>
              <a:spcBef>
                <a:spcPts val="0"/>
              </a:spcBef>
              <a:spcAft>
                <a:spcPts val="0"/>
              </a:spcAft>
              <a:buNone/>
            </a:pPr>
            <a:r>
              <a:rPr lang="es" sz="1600" dirty="0" smtClean="0">
                <a:latin typeface="Georgia"/>
                <a:ea typeface="Georgia"/>
                <a:cs typeface="Georgia"/>
                <a:sym typeface="Georgia"/>
              </a:rPr>
              <a:t>                                                               •Χαρακτηριστικά ενηλίκων</a:t>
            </a:r>
            <a:r>
              <a:rPr lang="el-GR" sz="1600" dirty="0" smtClean="0">
                <a:latin typeface="Georgia"/>
                <a:ea typeface="Georgia"/>
                <a:cs typeface="Georgia"/>
                <a:sym typeface="Georgia"/>
              </a:rPr>
              <a:t>   </a:t>
            </a:r>
          </a:p>
          <a:p>
            <a:pPr marL="0" lvl="0" indent="0" rtl="0">
              <a:lnSpc>
                <a:spcPct val="115000"/>
              </a:lnSpc>
              <a:spcBef>
                <a:spcPts val="0"/>
              </a:spcBef>
              <a:spcAft>
                <a:spcPts val="0"/>
              </a:spcAft>
              <a:buNone/>
            </a:pPr>
            <a:endParaRPr lang="el-GR" sz="1600" dirty="0" smtClean="0">
              <a:latin typeface="Georgia"/>
              <a:ea typeface="Georgia"/>
              <a:cs typeface="Georgia"/>
              <a:sym typeface="Georgia"/>
            </a:endParaRPr>
          </a:p>
          <a:p>
            <a:pPr>
              <a:lnSpc>
                <a:spcPct val="115000"/>
              </a:lnSpc>
            </a:pPr>
            <a:r>
              <a:rPr lang="el-GR" sz="1600" dirty="0" smtClean="0">
                <a:latin typeface="Georgia"/>
                <a:ea typeface="Georgia"/>
                <a:cs typeface="Georgia"/>
                <a:sym typeface="Georgia"/>
              </a:rPr>
              <a:t> 			      •Βασικές αρχές εκπαίδευσης ενηλίκων</a:t>
            </a:r>
          </a:p>
          <a:p>
            <a:pPr>
              <a:lnSpc>
                <a:spcPct val="115000"/>
              </a:lnSpc>
            </a:pPr>
            <a:endParaRPr lang="el-GR" sz="1600" dirty="0" smtClean="0">
              <a:latin typeface="Georgia"/>
              <a:ea typeface="Georgia"/>
              <a:cs typeface="Georgia"/>
              <a:sym typeface="Georgia"/>
            </a:endParaRPr>
          </a:p>
          <a:p>
            <a:pPr marL="0" lvl="0" indent="0" rtl="0">
              <a:lnSpc>
                <a:spcPct val="115000"/>
              </a:lnSpc>
              <a:spcBef>
                <a:spcPts val="0"/>
              </a:spcBef>
              <a:spcAft>
                <a:spcPts val="0"/>
              </a:spcAft>
              <a:buNone/>
            </a:pPr>
            <a:r>
              <a:rPr lang="el-GR" sz="1600" dirty="0" smtClean="0">
                <a:latin typeface="Georgia"/>
                <a:ea typeface="Georgia"/>
                <a:cs typeface="Georgia"/>
                <a:sym typeface="Georgia"/>
              </a:rPr>
              <a:t>                                                              </a:t>
            </a:r>
            <a:r>
              <a:rPr lang="es" sz="1600" dirty="0" smtClean="0">
                <a:latin typeface="Georgia"/>
                <a:ea typeface="Georgia"/>
                <a:cs typeface="Georgia"/>
                <a:sym typeface="Georgia"/>
              </a:rPr>
              <a:t>•Η συμβολή της ΕξαΕ στην εκπαίδευση ενηλίκων</a:t>
            </a:r>
            <a:endParaRPr lang="el-GR" sz="1600" dirty="0" smtClean="0">
              <a:latin typeface="Georgia"/>
              <a:ea typeface="Georgia"/>
              <a:cs typeface="Georgia"/>
              <a:sym typeface="Georgia"/>
            </a:endParaRPr>
          </a:p>
          <a:p>
            <a:pPr marL="0" lvl="0" indent="0" rtl="0">
              <a:lnSpc>
                <a:spcPct val="115000"/>
              </a:lnSpc>
              <a:spcBef>
                <a:spcPts val="0"/>
              </a:spcBef>
              <a:spcAft>
                <a:spcPts val="0"/>
              </a:spcAft>
              <a:buNone/>
            </a:pPr>
            <a:r>
              <a:rPr lang="el-GR" sz="1600" dirty="0" smtClean="0">
                <a:latin typeface="Georgia"/>
                <a:ea typeface="Georgia"/>
                <a:cs typeface="Georgia"/>
                <a:sym typeface="Georgia"/>
              </a:rPr>
              <a:t>-</a:t>
            </a:r>
            <a:endParaRPr sz="1600">
              <a:latin typeface="Georgia"/>
              <a:ea typeface="Georgia"/>
              <a:cs typeface="Georgia"/>
              <a:sym typeface="Georgia"/>
            </a:endParaRPr>
          </a:p>
        </p:txBody>
      </p:sp>
      <p:sp>
        <p:nvSpPr>
          <p:cNvPr id="259" name="Google Shape;259;p28"/>
          <p:cNvSpPr txBox="1"/>
          <p:nvPr/>
        </p:nvSpPr>
        <p:spPr>
          <a:xfrm flipV="1">
            <a:off x="357158" y="1428742"/>
            <a:ext cx="4214842" cy="71438"/>
          </a:xfrm>
          <a:prstGeom prst="rect">
            <a:avLst/>
          </a:prstGeom>
          <a:solidFill>
            <a:srgbClr val="CFCFCF">
              <a:alpha val="0"/>
            </a:srgbClr>
          </a:solidFill>
          <a:ln>
            <a:solidFill>
              <a:schemeClr val="accent5">
                <a:lumMod val="75000"/>
                <a:alpha val="0"/>
              </a:schemeClr>
            </a:solidFill>
          </a:ln>
        </p:spPr>
        <p:txBody>
          <a:bodyPr spcFirstLastPara="1" wrap="square" lIns="91425" tIns="91425" rIns="91425" bIns="91425" anchor="t" anchorCtr="0">
            <a:noAutofit/>
          </a:bodyPr>
          <a:lstStyle/>
          <a:p>
            <a:pPr marL="0" lvl="0" indent="0" rtl="0">
              <a:spcBef>
                <a:spcPts val="0"/>
              </a:spcBef>
              <a:spcAft>
                <a:spcPts val="0"/>
              </a:spcAft>
              <a:buNone/>
            </a:pPr>
            <a:r>
              <a:rPr lang="es" dirty="0" smtClean="0">
                <a:solidFill>
                  <a:schemeClr val="accent2"/>
                </a:solidFill>
                <a:highlight>
                  <a:srgbClr val="D9D9D9"/>
                </a:highlight>
                <a:latin typeface="Merriweather"/>
                <a:ea typeface="Merriweather"/>
                <a:cs typeface="Merriweather"/>
                <a:sym typeface="Merriweather"/>
              </a:rPr>
              <a:t>                                                         </a:t>
            </a:r>
            <a:r>
              <a:rPr lang="es" dirty="0">
                <a:solidFill>
                  <a:schemeClr val="accent2"/>
                </a:solidFill>
                <a:highlight>
                  <a:srgbClr val="D9D9D9"/>
                </a:highlight>
                <a:latin typeface="Merriweather"/>
                <a:ea typeface="Merriweather"/>
                <a:cs typeface="Merriweather"/>
                <a:sym typeface="Merriweather"/>
              </a:rPr>
              <a:t> </a:t>
            </a:r>
            <a:r>
              <a:rPr lang="es" dirty="0" smtClean="0">
                <a:solidFill>
                  <a:schemeClr val="accent2"/>
                </a:solidFill>
                <a:highlight>
                  <a:srgbClr val="D9D9D9"/>
                </a:highlight>
                <a:latin typeface="Merriweather"/>
                <a:ea typeface="Merriweather"/>
                <a:cs typeface="Merriweather"/>
                <a:sym typeface="Merriweather"/>
              </a:rPr>
              <a:t>                                          </a:t>
            </a:r>
            <a:endParaRPr i="1">
              <a:solidFill>
                <a:schemeClr val="accent2"/>
              </a:solidFill>
              <a:highlight>
                <a:srgbClr val="D9D9D9"/>
              </a:highlight>
              <a:latin typeface="Merriweather" charset="0"/>
              <a:ea typeface="Meiryo UI" pitchFamily="34" charset="-128"/>
              <a:cs typeface="Meiryo UI" pitchFamily="34" charset="-128"/>
              <a:sym typeface="Merriweather"/>
            </a:endParaRPr>
          </a:p>
        </p:txBody>
      </p:sp>
      <p:grpSp>
        <p:nvGrpSpPr>
          <p:cNvPr id="260" name="Google Shape;260;p28"/>
          <p:cNvGrpSpPr/>
          <p:nvPr/>
        </p:nvGrpSpPr>
        <p:grpSpPr>
          <a:xfrm>
            <a:off x="2928926" y="928676"/>
            <a:ext cx="417745" cy="417745"/>
            <a:chOff x="1190625" y="238125"/>
            <a:chExt cx="5228350" cy="5228350"/>
          </a:xfrm>
        </p:grpSpPr>
        <p:sp>
          <p:nvSpPr>
            <p:cNvPr id="261" name="Google Shape;261;p28"/>
            <p:cNvSpPr/>
            <p:nvPr/>
          </p:nvSpPr>
          <p:spPr>
            <a:xfrm>
              <a:off x="2968100" y="1054875"/>
              <a:ext cx="1673975" cy="3594850"/>
            </a:xfrm>
            <a:custGeom>
              <a:avLst/>
              <a:gdLst/>
              <a:ahLst/>
              <a:cxnLst/>
              <a:rect l="l" t="t" r="r" b="b"/>
              <a:pathLst>
                <a:path w="66959" h="143794" extrusionOk="0">
                  <a:moveTo>
                    <a:pt x="33480" y="8186"/>
                  </a:moveTo>
                  <a:cubicBezTo>
                    <a:pt x="38798" y="8186"/>
                    <a:pt x="43136" y="12500"/>
                    <a:pt x="43136" y="17843"/>
                  </a:cubicBezTo>
                  <a:lnTo>
                    <a:pt x="43136" y="18651"/>
                  </a:lnTo>
                  <a:cubicBezTo>
                    <a:pt x="43136" y="23970"/>
                    <a:pt x="38798" y="28308"/>
                    <a:pt x="33480" y="28308"/>
                  </a:cubicBezTo>
                  <a:cubicBezTo>
                    <a:pt x="28137" y="28308"/>
                    <a:pt x="23823" y="23970"/>
                    <a:pt x="23823" y="18651"/>
                  </a:cubicBezTo>
                  <a:lnTo>
                    <a:pt x="23823" y="17843"/>
                  </a:lnTo>
                  <a:cubicBezTo>
                    <a:pt x="23823" y="12500"/>
                    <a:pt x="28137" y="8186"/>
                    <a:pt x="33480" y="8186"/>
                  </a:cubicBezTo>
                  <a:close/>
                  <a:moveTo>
                    <a:pt x="46249" y="36469"/>
                  </a:moveTo>
                  <a:cubicBezTo>
                    <a:pt x="53160" y="36469"/>
                    <a:pt x="58773" y="42106"/>
                    <a:pt x="58773" y="49018"/>
                  </a:cubicBezTo>
                  <a:lnTo>
                    <a:pt x="58773" y="78477"/>
                  </a:lnTo>
                  <a:cubicBezTo>
                    <a:pt x="58773" y="80119"/>
                    <a:pt x="57450" y="81443"/>
                    <a:pt x="55807" y="81443"/>
                  </a:cubicBezTo>
                  <a:cubicBezTo>
                    <a:pt x="54190" y="81443"/>
                    <a:pt x="52891" y="80168"/>
                    <a:pt x="52842" y="78600"/>
                  </a:cubicBezTo>
                  <a:lnTo>
                    <a:pt x="52842" y="50170"/>
                  </a:lnTo>
                  <a:cubicBezTo>
                    <a:pt x="52842" y="47915"/>
                    <a:pt x="51004" y="46077"/>
                    <a:pt x="48749" y="46077"/>
                  </a:cubicBezTo>
                  <a:cubicBezTo>
                    <a:pt x="46494" y="46077"/>
                    <a:pt x="44656" y="47915"/>
                    <a:pt x="44656" y="50170"/>
                  </a:cubicBezTo>
                  <a:lnTo>
                    <a:pt x="44656" y="70095"/>
                  </a:lnTo>
                  <a:lnTo>
                    <a:pt x="22304" y="70095"/>
                  </a:lnTo>
                  <a:lnTo>
                    <a:pt x="22279" y="50243"/>
                  </a:lnTo>
                  <a:cubicBezTo>
                    <a:pt x="22279" y="47988"/>
                    <a:pt x="20466" y="46150"/>
                    <a:pt x="18211" y="46150"/>
                  </a:cubicBezTo>
                  <a:cubicBezTo>
                    <a:pt x="15932" y="46150"/>
                    <a:pt x="14118" y="47988"/>
                    <a:pt x="14118" y="50243"/>
                  </a:cubicBezTo>
                  <a:lnTo>
                    <a:pt x="14118" y="78477"/>
                  </a:lnTo>
                  <a:cubicBezTo>
                    <a:pt x="14118" y="80119"/>
                    <a:pt x="12795" y="81443"/>
                    <a:pt x="11152" y="81443"/>
                  </a:cubicBezTo>
                  <a:cubicBezTo>
                    <a:pt x="9510" y="81443"/>
                    <a:pt x="8162" y="80119"/>
                    <a:pt x="8162" y="78477"/>
                  </a:cubicBezTo>
                  <a:lnTo>
                    <a:pt x="8162" y="49018"/>
                  </a:lnTo>
                  <a:cubicBezTo>
                    <a:pt x="8162" y="42106"/>
                    <a:pt x="13799" y="36469"/>
                    <a:pt x="20711" y="36469"/>
                  </a:cubicBezTo>
                  <a:close/>
                  <a:moveTo>
                    <a:pt x="33480" y="0"/>
                  </a:moveTo>
                  <a:cubicBezTo>
                    <a:pt x="23652" y="0"/>
                    <a:pt x="15638" y="8015"/>
                    <a:pt x="15638" y="17843"/>
                  </a:cubicBezTo>
                  <a:lnTo>
                    <a:pt x="15638" y="18651"/>
                  </a:lnTo>
                  <a:cubicBezTo>
                    <a:pt x="15638" y="22254"/>
                    <a:pt x="16716" y="25612"/>
                    <a:pt x="18579" y="28406"/>
                  </a:cubicBezTo>
                  <a:cubicBezTo>
                    <a:pt x="8138" y="29484"/>
                    <a:pt x="1" y="38307"/>
                    <a:pt x="1" y="49018"/>
                  </a:cubicBezTo>
                  <a:lnTo>
                    <a:pt x="1" y="78477"/>
                  </a:lnTo>
                  <a:cubicBezTo>
                    <a:pt x="1" y="84629"/>
                    <a:pt x="5001" y="89629"/>
                    <a:pt x="11152" y="89629"/>
                  </a:cubicBezTo>
                  <a:cubicBezTo>
                    <a:pt x="12182" y="89629"/>
                    <a:pt x="13162" y="89482"/>
                    <a:pt x="14118" y="89212"/>
                  </a:cubicBezTo>
                  <a:lnTo>
                    <a:pt x="14118" y="132078"/>
                  </a:lnTo>
                  <a:cubicBezTo>
                    <a:pt x="14118" y="138524"/>
                    <a:pt x="19387" y="143793"/>
                    <a:pt x="25833" y="143793"/>
                  </a:cubicBezTo>
                  <a:cubicBezTo>
                    <a:pt x="28750" y="143793"/>
                    <a:pt x="31421" y="142715"/>
                    <a:pt x="33480" y="140950"/>
                  </a:cubicBezTo>
                  <a:cubicBezTo>
                    <a:pt x="35539" y="142715"/>
                    <a:pt x="38186" y="143793"/>
                    <a:pt x="41102" y="143793"/>
                  </a:cubicBezTo>
                  <a:cubicBezTo>
                    <a:pt x="47572" y="143793"/>
                    <a:pt x="52842" y="138524"/>
                    <a:pt x="52842" y="132078"/>
                  </a:cubicBezTo>
                  <a:lnTo>
                    <a:pt x="52842" y="129357"/>
                  </a:lnTo>
                  <a:cubicBezTo>
                    <a:pt x="52842" y="127103"/>
                    <a:pt x="51004" y="125265"/>
                    <a:pt x="48749" y="125265"/>
                  </a:cubicBezTo>
                  <a:cubicBezTo>
                    <a:pt x="46494" y="125265"/>
                    <a:pt x="44656" y="127103"/>
                    <a:pt x="44656" y="129357"/>
                  </a:cubicBezTo>
                  <a:lnTo>
                    <a:pt x="44656" y="132078"/>
                  </a:lnTo>
                  <a:cubicBezTo>
                    <a:pt x="44656" y="134039"/>
                    <a:pt x="43063" y="135632"/>
                    <a:pt x="41102" y="135632"/>
                  </a:cubicBezTo>
                  <a:cubicBezTo>
                    <a:pt x="39141" y="135632"/>
                    <a:pt x="37548" y="134039"/>
                    <a:pt x="37548" y="132078"/>
                  </a:cubicBezTo>
                  <a:lnTo>
                    <a:pt x="37548" y="92472"/>
                  </a:lnTo>
                  <a:cubicBezTo>
                    <a:pt x="37548" y="90217"/>
                    <a:pt x="35735" y="88403"/>
                    <a:pt x="33480" y="88403"/>
                  </a:cubicBezTo>
                  <a:cubicBezTo>
                    <a:pt x="31225" y="88403"/>
                    <a:pt x="29387" y="90217"/>
                    <a:pt x="29387" y="92472"/>
                  </a:cubicBezTo>
                  <a:lnTo>
                    <a:pt x="29387" y="132078"/>
                  </a:lnTo>
                  <a:cubicBezTo>
                    <a:pt x="29387" y="134039"/>
                    <a:pt x="27794" y="135632"/>
                    <a:pt x="25833" y="135632"/>
                  </a:cubicBezTo>
                  <a:cubicBezTo>
                    <a:pt x="23872" y="135632"/>
                    <a:pt x="22279" y="134039"/>
                    <a:pt x="22279" y="132078"/>
                  </a:cubicBezTo>
                  <a:lnTo>
                    <a:pt x="22279" y="78281"/>
                  </a:lnTo>
                  <a:lnTo>
                    <a:pt x="44656" y="78257"/>
                  </a:lnTo>
                  <a:lnTo>
                    <a:pt x="44656" y="78477"/>
                  </a:lnTo>
                  <a:cubicBezTo>
                    <a:pt x="44656" y="78551"/>
                    <a:pt x="44656" y="78624"/>
                    <a:pt x="44656" y="78698"/>
                  </a:cubicBezTo>
                  <a:lnTo>
                    <a:pt x="44656" y="92594"/>
                  </a:lnTo>
                  <a:cubicBezTo>
                    <a:pt x="44656" y="94849"/>
                    <a:pt x="46494" y="96687"/>
                    <a:pt x="48749" y="96687"/>
                  </a:cubicBezTo>
                  <a:cubicBezTo>
                    <a:pt x="51004" y="96687"/>
                    <a:pt x="52842" y="94849"/>
                    <a:pt x="52842" y="92594"/>
                  </a:cubicBezTo>
                  <a:lnTo>
                    <a:pt x="52842" y="89212"/>
                  </a:lnTo>
                  <a:cubicBezTo>
                    <a:pt x="53773" y="89482"/>
                    <a:pt x="54778" y="89629"/>
                    <a:pt x="55807" y="89629"/>
                  </a:cubicBezTo>
                  <a:cubicBezTo>
                    <a:pt x="61959" y="89629"/>
                    <a:pt x="66959" y="84629"/>
                    <a:pt x="66959" y="78477"/>
                  </a:cubicBezTo>
                  <a:lnTo>
                    <a:pt x="66959" y="49018"/>
                  </a:lnTo>
                  <a:cubicBezTo>
                    <a:pt x="66959" y="38307"/>
                    <a:pt x="58797" y="29484"/>
                    <a:pt x="48381" y="28406"/>
                  </a:cubicBezTo>
                  <a:cubicBezTo>
                    <a:pt x="50219" y="25612"/>
                    <a:pt x="51298" y="22254"/>
                    <a:pt x="51298" y="18651"/>
                  </a:cubicBezTo>
                  <a:lnTo>
                    <a:pt x="51298" y="17843"/>
                  </a:lnTo>
                  <a:cubicBezTo>
                    <a:pt x="51298" y="8015"/>
                    <a:pt x="43308" y="0"/>
                    <a:pt x="3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8"/>
            <p:cNvSpPr/>
            <p:nvPr/>
          </p:nvSpPr>
          <p:spPr>
            <a:xfrm>
              <a:off x="3702750" y="238125"/>
              <a:ext cx="204075" cy="531250"/>
            </a:xfrm>
            <a:custGeom>
              <a:avLst/>
              <a:gdLst/>
              <a:ahLst/>
              <a:cxnLst/>
              <a:rect l="l" t="t" r="r" b="b"/>
              <a:pathLst>
                <a:path w="8163" h="21250" extrusionOk="0">
                  <a:moveTo>
                    <a:pt x="4094" y="0"/>
                  </a:moveTo>
                  <a:cubicBezTo>
                    <a:pt x="1839" y="0"/>
                    <a:pt x="1" y="1838"/>
                    <a:pt x="1" y="4093"/>
                  </a:cubicBezTo>
                  <a:lnTo>
                    <a:pt x="1" y="17156"/>
                  </a:lnTo>
                  <a:cubicBezTo>
                    <a:pt x="1" y="19411"/>
                    <a:pt x="1839" y="21249"/>
                    <a:pt x="4094" y="21249"/>
                  </a:cubicBezTo>
                  <a:cubicBezTo>
                    <a:pt x="6349" y="21249"/>
                    <a:pt x="8162" y="19411"/>
                    <a:pt x="8162" y="17156"/>
                  </a:cubicBezTo>
                  <a:lnTo>
                    <a:pt x="8162" y="4093"/>
                  </a:lnTo>
                  <a:cubicBezTo>
                    <a:pt x="8162" y="1838"/>
                    <a:pt x="6349" y="0"/>
                    <a:pt x="4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3702750" y="4935825"/>
              <a:ext cx="204075" cy="530650"/>
            </a:xfrm>
            <a:custGeom>
              <a:avLst/>
              <a:gdLst/>
              <a:ahLst/>
              <a:cxnLst/>
              <a:rect l="l" t="t" r="r" b="b"/>
              <a:pathLst>
                <a:path w="8163" h="21226" extrusionOk="0">
                  <a:moveTo>
                    <a:pt x="4094" y="1"/>
                  </a:moveTo>
                  <a:cubicBezTo>
                    <a:pt x="1839" y="1"/>
                    <a:pt x="1" y="1814"/>
                    <a:pt x="1" y="4069"/>
                  </a:cubicBezTo>
                  <a:lnTo>
                    <a:pt x="1" y="17157"/>
                  </a:lnTo>
                  <a:cubicBezTo>
                    <a:pt x="1" y="19412"/>
                    <a:pt x="1839" y="21225"/>
                    <a:pt x="4094" y="21225"/>
                  </a:cubicBezTo>
                  <a:cubicBezTo>
                    <a:pt x="6349" y="21225"/>
                    <a:pt x="8162" y="19412"/>
                    <a:pt x="8162" y="17157"/>
                  </a:cubicBezTo>
                  <a:lnTo>
                    <a:pt x="8162" y="4069"/>
                  </a:lnTo>
                  <a:cubicBezTo>
                    <a:pt x="8162" y="1814"/>
                    <a:pt x="6349"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5888325" y="2750250"/>
              <a:ext cx="530650" cy="204075"/>
            </a:xfrm>
            <a:custGeom>
              <a:avLst/>
              <a:gdLst/>
              <a:ahLst/>
              <a:cxnLst/>
              <a:rect l="l" t="t" r="r" b="b"/>
              <a:pathLst>
                <a:path w="21226" h="8163" extrusionOk="0">
                  <a:moveTo>
                    <a:pt x="4069" y="1"/>
                  </a:moveTo>
                  <a:cubicBezTo>
                    <a:pt x="1814" y="1"/>
                    <a:pt x="1" y="1839"/>
                    <a:pt x="1" y="4094"/>
                  </a:cubicBezTo>
                  <a:cubicBezTo>
                    <a:pt x="1" y="6349"/>
                    <a:pt x="1814" y="8162"/>
                    <a:pt x="4069" y="8162"/>
                  </a:cubicBezTo>
                  <a:lnTo>
                    <a:pt x="17157" y="8162"/>
                  </a:lnTo>
                  <a:cubicBezTo>
                    <a:pt x="19412" y="8162"/>
                    <a:pt x="21225" y="6349"/>
                    <a:pt x="21225" y="4094"/>
                  </a:cubicBezTo>
                  <a:cubicBezTo>
                    <a:pt x="21225" y="1839"/>
                    <a:pt x="19412" y="1"/>
                    <a:pt x="17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p:nvPr/>
          </p:nvSpPr>
          <p:spPr>
            <a:xfrm>
              <a:off x="1190625" y="2750250"/>
              <a:ext cx="531250" cy="204075"/>
            </a:xfrm>
            <a:custGeom>
              <a:avLst/>
              <a:gdLst/>
              <a:ahLst/>
              <a:cxnLst/>
              <a:rect l="l" t="t" r="r" b="b"/>
              <a:pathLst>
                <a:path w="21250" h="8163" extrusionOk="0">
                  <a:moveTo>
                    <a:pt x="4093" y="1"/>
                  </a:moveTo>
                  <a:cubicBezTo>
                    <a:pt x="1838" y="1"/>
                    <a:pt x="0" y="1839"/>
                    <a:pt x="0" y="4094"/>
                  </a:cubicBezTo>
                  <a:cubicBezTo>
                    <a:pt x="0" y="6349"/>
                    <a:pt x="1838" y="8162"/>
                    <a:pt x="4093" y="8162"/>
                  </a:cubicBezTo>
                  <a:lnTo>
                    <a:pt x="17156" y="8162"/>
                  </a:lnTo>
                  <a:cubicBezTo>
                    <a:pt x="19411" y="8162"/>
                    <a:pt x="21249" y="6349"/>
                    <a:pt x="21249" y="4094"/>
                  </a:cubicBezTo>
                  <a:cubicBezTo>
                    <a:pt x="21249" y="1839"/>
                    <a:pt x="19411" y="1"/>
                    <a:pt x="17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8"/>
            <p:cNvSpPr/>
            <p:nvPr/>
          </p:nvSpPr>
          <p:spPr>
            <a:xfrm>
              <a:off x="5238225" y="974150"/>
              <a:ext cx="455275" cy="434900"/>
            </a:xfrm>
            <a:custGeom>
              <a:avLst/>
              <a:gdLst/>
              <a:ahLst/>
              <a:cxnLst/>
              <a:rect l="l" t="t" r="r" b="b"/>
              <a:pathLst>
                <a:path w="18211" h="17396" extrusionOk="0">
                  <a:moveTo>
                    <a:pt x="13726" y="0"/>
                  </a:moveTo>
                  <a:cubicBezTo>
                    <a:pt x="12678" y="0"/>
                    <a:pt x="11630" y="398"/>
                    <a:pt x="10834" y="1195"/>
                  </a:cubicBezTo>
                  <a:lnTo>
                    <a:pt x="1594" y="10435"/>
                  </a:lnTo>
                  <a:cubicBezTo>
                    <a:pt x="1" y="12028"/>
                    <a:pt x="1" y="14601"/>
                    <a:pt x="1594" y="16219"/>
                  </a:cubicBezTo>
                  <a:cubicBezTo>
                    <a:pt x="2378" y="17003"/>
                    <a:pt x="3432" y="17395"/>
                    <a:pt x="4486" y="17395"/>
                  </a:cubicBezTo>
                  <a:cubicBezTo>
                    <a:pt x="5515" y="17395"/>
                    <a:pt x="6569" y="17003"/>
                    <a:pt x="7378" y="16219"/>
                  </a:cubicBezTo>
                  <a:lnTo>
                    <a:pt x="16618" y="6955"/>
                  </a:lnTo>
                  <a:cubicBezTo>
                    <a:pt x="18211" y="5361"/>
                    <a:pt x="18211" y="2788"/>
                    <a:pt x="16618" y="1195"/>
                  </a:cubicBezTo>
                  <a:cubicBezTo>
                    <a:pt x="15821" y="398"/>
                    <a:pt x="14774" y="0"/>
                    <a:pt x="13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1916675" y="4295700"/>
              <a:ext cx="455275" cy="434900"/>
            </a:xfrm>
            <a:custGeom>
              <a:avLst/>
              <a:gdLst/>
              <a:ahLst/>
              <a:cxnLst/>
              <a:rect l="l" t="t" r="r" b="b"/>
              <a:pathLst>
                <a:path w="18211" h="17396" extrusionOk="0">
                  <a:moveTo>
                    <a:pt x="13717" y="0"/>
                  </a:moveTo>
                  <a:cubicBezTo>
                    <a:pt x="12672" y="0"/>
                    <a:pt x="11630" y="398"/>
                    <a:pt x="10834" y="1195"/>
                  </a:cubicBezTo>
                  <a:lnTo>
                    <a:pt x="1594" y="10435"/>
                  </a:lnTo>
                  <a:cubicBezTo>
                    <a:pt x="1" y="12028"/>
                    <a:pt x="1" y="14626"/>
                    <a:pt x="1594" y="16219"/>
                  </a:cubicBezTo>
                  <a:cubicBezTo>
                    <a:pt x="2378" y="17003"/>
                    <a:pt x="3432" y="17395"/>
                    <a:pt x="4486" y="17395"/>
                  </a:cubicBezTo>
                  <a:cubicBezTo>
                    <a:pt x="5515" y="17395"/>
                    <a:pt x="6569" y="17003"/>
                    <a:pt x="7354" y="16219"/>
                  </a:cubicBezTo>
                  <a:lnTo>
                    <a:pt x="16618" y="6979"/>
                  </a:lnTo>
                  <a:cubicBezTo>
                    <a:pt x="18211" y="5362"/>
                    <a:pt x="18211" y="2788"/>
                    <a:pt x="16618" y="1195"/>
                  </a:cubicBezTo>
                  <a:cubicBezTo>
                    <a:pt x="15809" y="398"/>
                    <a:pt x="14761" y="0"/>
                    <a:pt x="13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5238225" y="4295700"/>
              <a:ext cx="455275" cy="434900"/>
            </a:xfrm>
            <a:custGeom>
              <a:avLst/>
              <a:gdLst/>
              <a:ahLst/>
              <a:cxnLst/>
              <a:rect l="l" t="t" r="r" b="b"/>
              <a:pathLst>
                <a:path w="18211" h="17396" extrusionOk="0">
                  <a:moveTo>
                    <a:pt x="4477" y="0"/>
                  </a:moveTo>
                  <a:cubicBezTo>
                    <a:pt x="3432" y="0"/>
                    <a:pt x="2391" y="398"/>
                    <a:pt x="1594" y="1195"/>
                  </a:cubicBezTo>
                  <a:cubicBezTo>
                    <a:pt x="1" y="2788"/>
                    <a:pt x="1" y="5362"/>
                    <a:pt x="1594" y="6979"/>
                  </a:cubicBezTo>
                  <a:lnTo>
                    <a:pt x="10834" y="16219"/>
                  </a:lnTo>
                  <a:cubicBezTo>
                    <a:pt x="11618" y="17003"/>
                    <a:pt x="12672" y="17395"/>
                    <a:pt x="13726" y="17395"/>
                  </a:cubicBezTo>
                  <a:cubicBezTo>
                    <a:pt x="14755" y="17395"/>
                    <a:pt x="15809" y="17003"/>
                    <a:pt x="16618" y="16219"/>
                  </a:cubicBezTo>
                  <a:cubicBezTo>
                    <a:pt x="18211" y="14626"/>
                    <a:pt x="18211" y="12028"/>
                    <a:pt x="16618" y="10435"/>
                  </a:cubicBezTo>
                  <a:lnTo>
                    <a:pt x="7378" y="1195"/>
                  </a:lnTo>
                  <a:cubicBezTo>
                    <a:pt x="6569" y="398"/>
                    <a:pt x="5522" y="0"/>
                    <a:pt x="4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p:nvPr/>
          </p:nvSpPr>
          <p:spPr>
            <a:xfrm>
              <a:off x="1916675" y="974150"/>
              <a:ext cx="455275" cy="434900"/>
            </a:xfrm>
            <a:custGeom>
              <a:avLst/>
              <a:gdLst/>
              <a:ahLst/>
              <a:cxnLst/>
              <a:rect l="l" t="t" r="r" b="b"/>
              <a:pathLst>
                <a:path w="18211" h="17396" extrusionOk="0">
                  <a:moveTo>
                    <a:pt x="4474" y="0"/>
                  </a:moveTo>
                  <a:cubicBezTo>
                    <a:pt x="3432" y="0"/>
                    <a:pt x="2391" y="398"/>
                    <a:pt x="1594" y="1195"/>
                  </a:cubicBezTo>
                  <a:cubicBezTo>
                    <a:pt x="1" y="2788"/>
                    <a:pt x="1" y="5361"/>
                    <a:pt x="1594" y="6955"/>
                  </a:cubicBezTo>
                  <a:lnTo>
                    <a:pt x="10834" y="16219"/>
                  </a:lnTo>
                  <a:cubicBezTo>
                    <a:pt x="11618" y="17003"/>
                    <a:pt x="12672" y="17395"/>
                    <a:pt x="13726" y="17395"/>
                  </a:cubicBezTo>
                  <a:cubicBezTo>
                    <a:pt x="14755" y="17395"/>
                    <a:pt x="15809" y="17003"/>
                    <a:pt x="16618" y="16219"/>
                  </a:cubicBezTo>
                  <a:cubicBezTo>
                    <a:pt x="18211" y="14601"/>
                    <a:pt x="18211" y="12028"/>
                    <a:pt x="16618" y="10435"/>
                  </a:cubicBezTo>
                  <a:lnTo>
                    <a:pt x="7354" y="1195"/>
                  </a:lnTo>
                  <a:cubicBezTo>
                    <a:pt x="6557" y="398"/>
                    <a:pt x="5515" y="0"/>
                    <a:pt x="4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a:off x="2727325" y="429500"/>
              <a:ext cx="357225" cy="505900"/>
            </a:xfrm>
            <a:custGeom>
              <a:avLst/>
              <a:gdLst/>
              <a:ahLst/>
              <a:cxnLst/>
              <a:rect l="l" t="t" r="r" b="b"/>
              <a:pathLst>
                <a:path w="14289" h="20236" extrusionOk="0">
                  <a:moveTo>
                    <a:pt x="4648" y="0"/>
                  </a:moveTo>
                  <a:cubicBezTo>
                    <a:pt x="4128" y="0"/>
                    <a:pt x="3599" y="100"/>
                    <a:pt x="3088" y="310"/>
                  </a:cubicBezTo>
                  <a:cubicBezTo>
                    <a:pt x="1005" y="1168"/>
                    <a:pt x="0" y="3546"/>
                    <a:pt x="882" y="5653"/>
                  </a:cubicBezTo>
                  <a:lnTo>
                    <a:pt x="5882" y="17712"/>
                  </a:lnTo>
                  <a:cubicBezTo>
                    <a:pt x="6519" y="19280"/>
                    <a:pt x="8039" y="20236"/>
                    <a:pt x="9656" y="20236"/>
                  </a:cubicBezTo>
                  <a:cubicBezTo>
                    <a:pt x="10171" y="20236"/>
                    <a:pt x="10710" y="20138"/>
                    <a:pt x="11225" y="19917"/>
                  </a:cubicBezTo>
                  <a:cubicBezTo>
                    <a:pt x="13308" y="19060"/>
                    <a:pt x="14289" y="16682"/>
                    <a:pt x="13431" y="14599"/>
                  </a:cubicBezTo>
                  <a:lnTo>
                    <a:pt x="8431" y="2516"/>
                  </a:lnTo>
                  <a:cubicBezTo>
                    <a:pt x="7765" y="944"/>
                    <a:pt x="6248" y="0"/>
                    <a:pt x="4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a:off x="4525025" y="4769375"/>
              <a:ext cx="357250" cy="505925"/>
            </a:xfrm>
            <a:custGeom>
              <a:avLst/>
              <a:gdLst/>
              <a:ahLst/>
              <a:cxnLst/>
              <a:rect l="l" t="t" r="r" b="b"/>
              <a:pathLst>
                <a:path w="14290" h="20237" extrusionOk="0">
                  <a:moveTo>
                    <a:pt x="4649" y="1"/>
                  </a:moveTo>
                  <a:cubicBezTo>
                    <a:pt x="4129" y="1"/>
                    <a:pt x="3600" y="101"/>
                    <a:pt x="3089" y="311"/>
                  </a:cubicBezTo>
                  <a:cubicBezTo>
                    <a:pt x="1006" y="1169"/>
                    <a:pt x="1" y="3571"/>
                    <a:pt x="883" y="5654"/>
                  </a:cubicBezTo>
                  <a:lnTo>
                    <a:pt x="5883" y="17712"/>
                  </a:lnTo>
                  <a:cubicBezTo>
                    <a:pt x="6520" y="19305"/>
                    <a:pt x="8040" y="20237"/>
                    <a:pt x="9657" y="20237"/>
                  </a:cubicBezTo>
                  <a:cubicBezTo>
                    <a:pt x="10172" y="20237"/>
                    <a:pt x="10711" y="20139"/>
                    <a:pt x="11201" y="19943"/>
                  </a:cubicBezTo>
                  <a:cubicBezTo>
                    <a:pt x="13309" y="19060"/>
                    <a:pt x="14289" y="16683"/>
                    <a:pt x="13432" y="14600"/>
                  </a:cubicBezTo>
                  <a:lnTo>
                    <a:pt x="8432" y="2517"/>
                  </a:lnTo>
                  <a:cubicBezTo>
                    <a:pt x="7766" y="945"/>
                    <a:pt x="6249" y="1"/>
                    <a:pt x="4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5708200" y="1789125"/>
              <a:ext cx="533700" cy="328825"/>
            </a:xfrm>
            <a:custGeom>
              <a:avLst/>
              <a:gdLst/>
              <a:ahLst/>
              <a:cxnLst/>
              <a:rect l="l" t="t" r="r" b="b"/>
              <a:pathLst>
                <a:path w="21348" h="13153" extrusionOk="0">
                  <a:moveTo>
                    <a:pt x="16707" y="0"/>
                  </a:moveTo>
                  <a:cubicBezTo>
                    <a:pt x="16187" y="0"/>
                    <a:pt x="15658" y="100"/>
                    <a:pt x="15147" y="310"/>
                  </a:cubicBezTo>
                  <a:lnTo>
                    <a:pt x="3064" y="5310"/>
                  </a:lnTo>
                  <a:cubicBezTo>
                    <a:pt x="981" y="6168"/>
                    <a:pt x="0" y="8545"/>
                    <a:pt x="858" y="10629"/>
                  </a:cubicBezTo>
                  <a:cubicBezTo>
                    <a:pt x="1495" y="12222"/>
                    <a:pt x="3015" y="13153"/>
                    <a:pt x="4632" y="13153"/>
                  </a:cubicBezTo>
                  <a:cubicBezTo>
                    <a:pt x="5147" y="13153"/>
                    <a:pt x="5686" y="13055"/>
                    <a:pt x="6201" y="12859"/>
                  </a:cubicBezTo>
                  <a:lnTo>
                    <a:pt x="18259" y="7859"/>
                  </a:lnTo>
                  <a:cubicBezTo>
                    <a:pt x="20342" y="6977"/>
                    <a:pt x="21347" y="4599"/>
                    <a:pt x="20490" y="2516"/>
                  </a:cubicBezTo>
                  <a:cubicBezTo>
                    <a:pt x="19824" y="944"/>
                    <a:pt x="18307" y="0"/>
                    <a:pt x="16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8"/>
            <p:cNvSpPr/>
            <p:nvPr/>
          </p:nvSpPr>
          <p:spPr>
            <a:xfrm>
              <a:off x="1368300" y="3586575"/>
              <a:ext cx="533700" cy="329100"/>
            </a:xfrm>
            <a:custGeom>
              <a:avLst/>
              <a:gdLst/>
              <a:ahLst/>
              <a:cxnLst/>
              <a:rect l="l" t="t" r="r" b="b"/>
              <a:pathLst>
                <a:path w="21348" h="13164" extrusionOk="0">
                  <a:moveTo>
                    <a:pt x="16716" y="0"/>
                  </a:moveTo>
                  <a:cubicBezTo>
                    <a:pt x="16193" y="0"/>
                    <a:pt x="15661" y="103"/>
                    <a:pt x="15147" y="321"/>
                  </a:cubicBezTo>
                  <a:lnTo>
                    <a:pt x="3064" y="5321"/>
                  </a:lnTo>
                  <a:cubicBezTo>
                    <a:pt x="981" y="6179"/>
                    <a:pt x="1" y="8556"/>
                    <a:pt x="858" y="10639"/>
                  </a:cubicBezTo>
                  <a:cubicBezTo>
                    <a:pt x="1496" y="12232"/>
                    <a:pt x="3015" y="13164"/>
                    <a:pt x="4633" y="13164"/>
                  </a:cubicBezTo>
                  <a:cubicBezTo>
                    <a:pt x="5147" y="13164"/>
                    <a:pt x="5687" y="13066"/>
                    <a:pt x="6201" y="12870"/>
                  </a:cubicBezTo>
                  <a:lnTo>
                    <a:pt x="18260" y="7870"/>
                  </a:lnTo>
                  <a:cubicBezTo>
                    <a:pt x="20343" y="6987"/>
                    <a:pt x="21348" y="4610"/>
                    <a:pt x="20465" y="2527"/>
                  </a:cubicBezTo>
                  <a:cubicBezTo>
                    <a:pt x="19819" y="958"/>
                    <a:pt x="18311" y="0"/>
                    <a:pt x="16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8"/>
            <p:cNvSpPr/>
            <p:nvPr/>
          </p:nvSpPr>
          <p:spPr>
            <a:xfrm>
              <a:off x="4525025" y="429500"/>
              <a:ext cx="357250" cy="505900"/>
            </a:xfrm>
            <a:custGeom>
              <a:avLst/>
              <a:gdLst/>
              <a:ahLst/>
              <a:cxnLst/>
              <a:rect l="l" t="t" r="r" b="b"/>
              <a:pathLst>
                <a:path w="14290" h="20236" extrusionOk="0">
                  <a:moveTo>
                    <a:pt x="9641" y="0"/>
                  </a:moveTo>
                  <a:cubicBezTo>
                    <a:pt x="8043" y="0"/>
                    <a:pt x="6530" y="944"/>
                    <a:pt x="5883" y="2516"/>
                  </a:cubicBezTo>
                  <a:lnTo>
                    <a:pt x="883" y="14599"/>
                  </a:lnTo>
                  <a:cubicBezTo>
                    <a:pt x="1" y="16682"/>
                    <a:pt x="1006" y="19060"/>
                    <a:pt x="3089" y="19917"/>
                  </a:cubicBezTo>
                  <a:cubicBezTo>
                    <a:pt x="3604" y="20138"/>
                    <a:pt x="4118" y="20236"/>
                    <a:pt x="4657" y="20236"/>
                  </a:cubicBezTo>
                  <a:cubicBezTo>
                    <a:pt x="6250" y="20236"/>
                    <a:pt x="7770" y="19280"/>
                    <a:pt x="8432" y="17712"/>
                  </a:cubicBezTo>
                  <a:lnTo>
                    <a:pt x="13432" y="5653"/>
                  </a:lnTo>
                  <a:cubicBezTo>
                    <a:pt x="14289" y="3546"/>
                    <a:pt x="13309" y="1168"/>
                    <a:pt x="11201" y="310"/>
                  </a:cubicBezTo>
                  <a:cubicBezTo>
                    <a:pt x="10690" y="100"/>
                    <a:pt x="10161" y="0"/>
                    <a:pt x="9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p:nvPr/>
          </p:nvSpPr>
          <p:spPr>
            <a:xfrm>
              <a:off x="2727325" y="4769375"/>
              <a:ext cx="357225" cy="505925"/>
            </a:xfrm>
            <a:custGeom>
              <a:avLst/>
              <a:gdLst/>
              <a:ahLst/>
              <a:cxnLst/>
              <a:rect l="l" t="t" r="r" b="b"/>
              <a:pathLst>
                <a:path w="14289" h="20237" extrusionOk="0">
                  <a:moveTo>
                    <a:pt x="9661" y="1"/>
                  </a:moveTo>
                  <a:cubicBezTo>
                    <a:pt x="8056" y="1"/>
                    <a:pt x="6529" y="945"/>
                    <a:pt x="5882" y="2517"/>
                  </a:cubicBezTo>
                  <a:lnTo>
                    <a:pt x="882" y="14600"/>
                  </a:lnTo>
                  <a:cubicBezTo>
                    <a:pt x="0" y="16683"/>
                    <a:pt x="1005" y="19060"/>
                    <a:pt x="3088" y="19943"/>
                  </a:cubicBezTo>
                  <a:cubicBezTo>
                    <a:pt x="3603" y="20139"/>
                    <a:pt x="4117" y="20237"/>
                    <a:pt x="4657" y="20237"/>
                  </a:cubicBezTo>
                  <a:cubicBezTo>
                    <a:pt x="6250" y="20237"/>
                    <a:pt x="7769" y="19305"/>
                    <a:pt x="8431" y="17712"/>
                  </a:cubicBezTo>
                  <a:lnTo>
                    <a:pt x="13431" y="5654"/>
                  </a:lnTo>
                  <a:cubicBezTo>
                    <a:pt x="14289" y="3571"/>
                    <a:pt x="13308" y="1169"/>
                    <a:pt x="11225" y="311"/>
                  </a:cubicBezTo>
                  <a:cubicBezTo>
                    <a:pt x="10714" y="101"/>
                    <a:pt x="10183" y="1"/>
                    <a:pt x="9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8"/>
            <p:cNvSpPr/>
            <p:nvPr/>
          </p:nvSpPr>
          <p:spPr>
            <a:xfrm>
              <a:off x="5708200" y="3586575"/>
              <a:ext cx="533700" cy="329100"/>
            </a:xfrm>
            <a:custGeom>
              <a:avLst/>
              <a:gdLst/>
              <a:ahLst/>
              <a:cxnLst/>
              <a:rect l="l" t="t" r="r" b="b"/>
              <a:pathLst>
                <a:path w="21348" h="13164" extrusionOk="0">
                  <a:moveTo>
                    <a:pt x="4628" y="0"/>
                  </a:moveTo>
                  <a:cubicBezTo>
                    <a:pt x="3026" y="0"/>
                    <a:pt x="1504" y="958"/>
                    <a:pt x="858" y="2527"/>
                  </a:cubicBezTo>
                  <a:cubicBezTo>
                    <a:pt x="0" y="4610"/>
                    <a:pt x="981" y="6987"/>
                    <a:pt x="3064" y="7870"/>
                  </a:cubicBezTo>
                  <a:lnTo>
                    <a:pt x="15147" y="12870"/>
                  </a:lnTo>
                  <a:cubicBezTo>
                    <a:pt x="15661" y="13066"/>
                    <a:pt x="16176" y="13164"/>
                    <a:pt x="16691" y="13164"/>
                  </a:cubicBezTo>
                  <a:cubicBezTo>
                    <a:pt x="18308" y="13164"/>
                    <a:pt x="19828" y="12232"/>
                    <a:pt x="20490" y="10639"/>
                  </a:cubicBezTo>
                  <a:cubicBezTo>
                    <a:pt x="21347" y="8556"/>
                    <a:pt x="20342" y="6179"/>
                    <a:pt x="18259" y="5321"/>
                  </a:cubicBezTo>
                  <a:lnTo>
                    <a:pt x="6201" y="321"/>
                  </a:lnTo>
                  <a:cubicBezTo>
                    <a:pt x="5687" y="103"/>
                    <a:pt x="5153" y="0"/>
                    <a:pt x="46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1368300" y="1789125"/>
              <a:ext cx="533700" cy="328825"/>
            </a:xfrm>
            <a:custGeom>
              <a:avLst/>
              <a:gdLst/>
              <a:ahLst/>
              <a:cxnLst/>
              <a:rect l="l" t="t" r="r" b="b"/>
              <a:pathLst>
                <a:path w="21348" h="13153" extrusionOk="0">
                  <a:moveTo>
                    <a:pt x="4638" y="0"/>
                  </a:moveTo>
                  <a:cubicBezTo>
                    <a:pt x="3032" y="0"/>
                    <a:pt x="1506" y="944"/>
                    <a:pt x="858" y="2516"/>
                  </a:cubicBezTo>
                  <a:cubicBezTo>
                    <a:pt x="1" y="4599"/>
                    <a:pt x="981" y="6977"/>
                    <a:pt x="3064" y="7859"/>
                  </a:cubicBezTo>
                  <a:lnTo>
                    <a:pt x="15147" y="12859"/>
                  </a:lnTo>
                  <a:cubicBezTo>
                    <a:pt x="15662" y="13055"/>
                    <a:pt x="16176" y="13153"/>
                    <a:pt x="16691" y="13153"/>
                  </a:cubicBezTo>
                  <a:cubicBezTo>
                    <a:pt x="18309" y="13153"/>
                    <a:pt x="19828" y="12222"/>
                    <a:pt x="20465" y="10629"/>
                  </a:cubicBezTo>
                  <a:cubicBezTo>
                    <a:pt x="21348" y="8545"/>
                    <a:pt x="20343" y="6168"/>
                    <a:pt x="18260" y="5310"/>
                  </a:cubicBezTo>
                  <a:lnTo>
                    <a:pt x="6201" y="310"/>
                  </a:lnTo>
                  <a:cubicBezTo>
                    <a:pt x="5690" y="100"/>
                    <a:pt x="5160" y="0"/>
                    <a:pt x="4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8"/>
            <p:cNvSpPr/>
            <p:nvPr/>
          </p:nvSpPr>
          <p:spPr>
            <a:xfrm>
              <a:off x="4084475" y="3727550"/>
              <a:ext cx="204675" cy="204050"/>
            </a:xfrm>
            <a:custGeom>
              <a:avLst/>
              <a:gdLst/>
              <a:ahLst/>
              <a:cxnLst/>
              <a:rect l="l" t="t" r="r" b="b"/>
              <a:pathLst>
                <a:path w="8187" h="8162" extrusionOk="0">
                  <a:moveTo>
                    <a:pt x="4094" y="0"/>
                  </a:moveTo>
                  <a:cubicBezTo>
                    <a:pt x="3016" y="0"/>
                    <a:pt x="1962" y="417"/>
                    <a:pt x="1202" y="1177"/>
                  </a:cubicBezTo>
                  <a:cubicBezTo>
                    <a:pt x="442" y="1937"/>
                    <a:pt x="1" y="2991"/>
                    <a:pt x="1" y="4069"/>
                  </a:cubicBezTo>
                  <a:cubicBezTo>
                    <a:pt x="1" y="5147"/>
                    <a:pt x="442" y="6201"/>
                    <a:pt x="1202" y="6961"/>
                  </a:cubicBezTo>
                  <a:cubicBezTo>
                    <a:pt x="1962" y="7721"/>
                    <a:pt x="3016" y="8162"/>
                    <a:pt x="4094" y="8162"/>
                  </a:cubicBezTo>
                  <a:cubicBezTo>
                    <a:pt x="5172" y="8162"/>
                    <a:pt x="6226" y="7721"/>
                    <a:pt x="6986" y="6961"/>
                  </a:cubicBezTo>
                  <a:cubicBezTo>
                    <a:pt x="7746" y="6201"/>
                    <a:pt x="8187" y="5147"/>
                    <a:pt x="8187" y="4069"/>
                  </a:cubicBezTo>
                  <a:cubicBezTo>
                    <a:pt x="8187" y="2991"/>
                    <a:pt x="7746" y="1937"/>
                    <a:pt x="6986" y="1177"/>
                  </a:cubicBezTo>
                  <a:cubicBezTo>
                    <a:pt x="6226" y="417"/>
                    <a:pt x="5172" y="0"/>
                    <a:pt x="4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46 - TextBox"/>
          <p:cNvSpPr txBox="1"/>
          <p:nvPr/>
        </p:nvSpPr>
        <p:spPr>
          <a:xfrm>
            <a:off x="3357554" y="928676"/>
            <a:ext cx="3714776" cy="615553"/>
          </a:xfrm>
          <a:prstGeom prst="rect">
            <a:avLst/>
          </a:prstGeom>
          <a:noFill/>
        </p:spPr>
        <p:txBody>
          <a:bodyPr wrap="square" rtlCol="0">
            <a:spAutoFit/>
          </a:bodyPr>
          <a:lstStyle/>
          <a:p>
            <a:pPr lvl="0"/>
            <a:r>
              <a:rPr lang="el-GR" sz="2000" u="sng" dirty="0" smtClean="0">
                <a:latin typeface="Merriweather"/>
                <a:ea typeface="Merriweather"/>
                <a:cs typeface="Merriweather"/>
                <a:sym typeface="Merriweather"/>
              </a:rPr>
              <a:t> Εκπαίδευση Ενηλίκων</a:t>
            </a:r>
            <a:r>
              <a:rPr lang="el-GR" sz="2000" u="sng" dirty="0" smtClean="0">
                <a:latin typeface="Georgia"/>
                <a:ea typeface="Georgia"/>
                <a:cs typeface="Georgia"/>
                <a:sym typeface="Georgia"/>
              </a:rPr>
              <a:t> </a:t>
            </a:r>
          </a:p>
          <a:p>
            <a:endParaRPr lang="el-GR" dirty="0"/>
          </a:p>
        </p:txBody>
      </p:sp>
      <p:sp>
        <p:nvSpPr>
          <p:cNvPr id="48" name="Google Shape;220;p27"/>
          <p:cNvSpPr txBox="1"/>
          <p:nvPr/>
        </p:nvSpPr>
        <p:spPr>
          <a:xfrm>
            <a:off x="0" y="1571618"/>
            <a:ext cx="4572032" cy="2478600"/>
          </a:xfrm>
          <a:prstGeom prst="rect">
            <a:avLst/>
          </a:prstGeom>
          <a:noFill/>
          <a:ln>
            <a:noFill/>
          </a:ln>
        </p:spPr>
        <p:txBody>
          <a:bodyPr spcFirstLastPara="1" wrap="square" lIns="91425" tIns="91425" rIns="91425" bIns="91425" anchor="t" anchorCtr="0">
            <a:noAutofit/>
          </a:bodyPr>
          <a:lstStyle/>
          <a:p>
            <a:pPr lvl="0"/>
            <a:r>
              <a:rPr lang="es" sz="1800" dirty="0" smtClean="0">
                <a:solidFill>
                  <a:schemeClr val="accent2"/>
                </a:solidFill>
                <a:highlight>
                  <a:srgbClr val="D9D9D9"/>
                </a:highlight>
                <a:latin typeface="Merriweather"/>
                <a:ea typeface="Merriweather"/>
                <a:cs typeface="Merriweather"/>
                <a:sym typeface="Merriweather"/>
              </a:rPr>
              <a:t>«..</a:t>
            </a:r>
            <a:r>
              <a:rPr lang="el-GR" sz="1800" dirty="0" smtClean="0">
                <a:solidFill>
                  <a:schemeClr val="accent2"/>
                </a:solidFill>
                <a:highlight>
                  <a:srgbClr val="D9D9D9"/>
                </a:highlight>
                <a:latin typeface="Merriweather"/>
                <a:ea typeface="Merriweather"/>
                <a:cs typeface="Merriweather"/>
                <a:sym typeface="Merriweather"/>
              </a:rPr>
              <a:t>οργανωμένα προγράμματα εκπαίδευσης» </a:t>
            </a:r>
          </a:p>
          <a:p>
            <a:pPr lvl="0"/>
            <a:r>
              <a:rPr lang="el-GR" sz="1800" dirty="0" smtClean="0">
                <a:solidFill>
                  <a:schemeClr val="accent2"/>
                </a:solidFill>
                <a:highlight>
                  <a:srgbClr val="D9D9D9"/>
                </a:highlight>
                <a:latin typeface="Merriweather"/>
                <a:ea typeface="Merriweather"/>
                <a:cs typeface="Merriweather"/>
                <a:sym typeface="Merriweather"/>
              </a:rPr>
              <a:t>         τα οποία σχεδιάζονται με σκοπό 	                  	την κάλυψη των αναγκών                            ατόμων που έχουν περάσει το στάδιο               	της αρχικής εκπαίδευσης και         έχουν ως στόχο τον εφοδιασμό τους                    	με γνώσεις και δεξιότητες, </a:t>
            </a:r>
          </a:p>
          <a:p>
            <a:pPr lvl="0"/>
            <a:r>
              <a:rPr lang="el-GR" sz="1800" dirty="0" smtClean="0">
                <a:solidFill>
                  <a:schemeClr val="accent2"/>
                </a:solidFill>
                <a:highlight>
                  <a:srgbClr val="D9D9D9"/>
                </a:highlight>
                <a:latin typeface="Merriweather"/>
                <a:ea typeface="Merriweather"/>
                <a:cs typeface="Merriweather"/>
                <a:sym typeface="Merriweather"/>
              </a:rPr>
              <a:t>εφόδια τα οποία θα τους συνοδεύουν </a:t>
            </a:r>
          </a:p>
          <a:p>
            <a:pPr lvl="0"/>
            <a:r>
              <a:rPr lang="el-GR" sz="1800" dirty="0" smtClean="0">
                <a:solidFill>
                  <a:schemeClr val="accent2"/>
                </a:solidFill>
                <a:highlight>
                  <a:srgbClr val="D9D9D9"/>
                </a:highlight>
                <a:latin typeface="Merriweather"/>
                <a:ea typeface="Merriweather"/>
                <a:cs typeface="Merriweather"/>
                <a:sym typeface="Merriweather"/>
              </a:rPr>
              <a:t>στην υπόλοιπη ζωή τους </a:t>
            </a:r>
            <a:r>
              <a:rPr lang="el-GR" dirty="0" smtClean="0">
                <a:solidFill>
                  <a:schemeClr val="accent2"/>
                </a:solidFill>
                <a:highlight>
                  <a:srgbClr val="D9D9D9"/>
                </a:highlight>
                <a:latin typeface="Merriweather"/>
                <a:ea typeface="Merriweather"/>
                <a:cs typeface="Merriweather"/>
                <a:sym typeface="Merriweather"/>
              </a:rPr>
              <a:t>( Μουζάκης, 2006)</a:t>
            </a:r>
            <a:r>
              <a:rPr lang="es" dirty="0" smtClean="0">
                <a:solidFill>
                  <a:schemeClr val="accent2"/>
                </a:solidFill>
                <a:highlight>
                  <a:srgbClr val="D9D9D9"/>
                </a:highlight>
                <a:latin typeface="Merriweather"/>
                <a:ea typeface="Merriweather"/>
                <a:cs typeface="Merriweather"/>
                <a:sym typeface="Merriweather"/>
              </a:rPr>
              <a:t>.</a:t>
            </a:r>
            <a:endParaRPr>
              <a:solidFill>
                <a:schemeClr val="dk1"/>
              </a:solidFill>
              <a:highlight>
                <a:srgbClr val="D9D9D9"/>
              </a:highlight>
              <a:latin typeface="Source Sans Pro Light"/>
              <a:ea typeface="Source Sans Pro Light"/>
              <a:cs typeface="Source Sans Pro Light"/>
              <a:sym typeface="Source Sans Pro Light"/>
            </a:endParaRPr>
          </a:p>
        </p:txBody>
      </p:sp>
      <p:sp>
        <p:nvSpPr>
          <p:cNvPr id="279" name="Google Shape;279;p28"/>
          <p:cNvSpPr/>
          <p:nvPr/>
        </p:nvSpPr>
        <p:spPr>
          <a:xfrm>
            <a:off x="0" y="1357304"/>
            <a:ext cx="9086700" cy="2817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l" rtl="0">
              <a:spcBef>
                <a:spcPts val="0"/>
              </a:spcBef>
              <a:spcAft>
                <a:spcPts val="0"/>
              </a:spcAft>
              <a:buSzPts val="1600"/>
              <a:buFont typeface="Georgia"/>
              <a:buChar char="●"/>
            </a:pPr>
            <a:r>
              <a:rPr lang="es" sz="1600" dirty="0">
                <a:latin typeface="Georgia"/>
                <a:ea typeface="Georgia"/>
                <a:cs typeface="Georgia"/>
                <a:sym typeface="Georgia"/>
              </a:rPr>
              <a:t>Θεωρία της ανδραγωγικής του  M. Knowles</a:t>
            </a: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s" sz="1600" dirty="0">
                <a:latin typeface="Georgia"/>
                <a:ea typeface="Georgia"/>
                <a:cs typeface="Georgia"/>
                <a:sym typeface="Georgia"/>
              </a:rPr>
              <a:t>Θεωρία εκπαίδευσης ενηλικών και  κοινωνικής αλλαγής” του P. Freire </a:t>
            </a:r>
            <a:endParaRPr sz="1600">
              <a:latin typeface="Georgia"/>
              <a:ea typeface="Georgia"/>
              <a:cs typeface="Georgia"/>
              <a:sym typeface="Georgia"/>
            </a:endParaRPr>
          </a:p>
          <a:p>
            <a:pPr marL="457200" lvl="0" indent="-330200" algn="l" rtl="0">
              <a:spcBef>
                <a:spcPts val="0"/>
              </a:spcBef>
              <a:spcAft>
                <a:spcPts val="0"/>
              </a:spcAft>
              <a:buSzPts val="1600"/>
              <a:buFont typeface="Georgia"/>
              <a:buChar char="●"/>
            </a:pPr>
            <a:r>
              <a:rPr lang="es" sz="1600" dirty="0">
                <a:latin typeface="Georgia"/>
                <a:ea typeface="Georgia"/>
                <a:cs typeface="Georgia"/>
                <a:sym typeface="Georgia"/>
              </a:rPr>
              <a:t>Θεωρία της μετασχηματίζουσας μάθησης του J. Mezirow</a:t>
            </a:r>
            <a:endParaRPr sz="1600">
              <a:latin typeface="Georgia"/>
              <a:ea typeface="Georgia"/>
              <a:cs typeface="Georgia"/>
              <a:sym typeface="Georgia"/>
            </a:endParaRPr>
          </a:p>
          <a:p>
            <a:pPr marL="457200" lvl="0" indent="0" algn="l" rtl="0">
              <a:spcBef>
                <a:spcPts val="0"/>
              </a:spcBef>
              <a:spcAft>
                <a:spcPts val="0"/>
              </a:spcAft>
              <a:buNone/>
            </a:pPr>
            <a:r>
              <a:rPr lang="es" sz="1600" dirty="0">
                <a:latin typeface="Georgia"/>
                <a:ea typeface="Georgia"/>
                <a:cs typeface="Georgia"/>
                <a:sym typeface="Georgia"/>
              </a:rPr>
              <a:t>						</a:t>
            </a:r>
            <a:r>
              <a:rPr lang="el-GR" sz="1600" dirty="0" smtClean="0">
                <a:latin typeface="Georgia"/>
                <a:ea typeface="Georgia"/>
                <a:cs typeface="Georgia"/>
                <a:sym typeface="Georgia"/>
              </a:rPr>
              <a:t>                      </a:t>
            </a:r>
            <a:r>
              <a:rPr lang="es" sz="1600" dirty="0" smtClean="0">
                <a:latin typeface="Georgia"/>
                <a:ea typeface="Georgia"/>
                <a:cs typeface="Georgia"/>
                <a:sym typeface="Georgia"/>
              </a:rPr>
              <a:t>(</a:t>
            </a:r>
            <a:r>
              <a:rPr lang="es" sz="1600" dirty="0">
                <a:latin typeface="Georgia"/>
                <a:ea typeface="Georgia"/>
                <a:cs typeface="Georgia"/>
                <a:sym typeface="Georgia"/>
              </a:rPr>
              <a:t>Κόκκος, 2005)</a:t>
            </a:r>
            <a:endParaRPr sz="1600">
              <a:latin typeface="Georgia"/>
              <a:ea typeface="Georgia"/>
              <a:cs typeface="Georgia"/>
              <a:sym typeface="Georgia"/>
            </a:endParaRPr>
          </a:p>
        </p:txBody>
      </p:sp>
      <p:sp>
        <p:nvSpPr>
          <p:cNvPr id="280" name="Google Shape;280;p28"/>
          <p:cNvSpPr/>
          <p:nvPr/>
        </p:nvSpPr>
        <p:spPr>
          <a:xfrm>
            <a:off x="0" y="1357304"/>
            <a:ext cx="9086700" cy="284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l" rtl="0">
              <a:spcBef>
                <a:spcPts val="0"/>
              </a:spcBef>
              <a:spcAft>
                <a:spcPts val="0"/>
              </a:spcAft>
              <a:buSzPts val="1600"/>
              <a:buFont typeface="Georgia"/>
              <a:buAutoNum type="arabicPeriod"/>
            </a:pPr>
            <a:r>
              <a:rPr lang="es" sz="1600" dirty="0">
                <a:latin typeface="Georgia"/>
                <a:ea typeface="Georgia"/>
                <a:cs typeface="Georgia"/>
                <a:sym typeface="Georgia"/>
              </a:rPr>
              <a:t>Οι συμμετέχοντες είναι εξ ορισμού ενήλικοι.</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eriod"/>
            </a:pPr>
            <a:r>
              <a:rPr lang="es" sz="1600" dirty="0">
                <a:latin typeface="Georgia"/>
                <a:ea typeface="Georgia"/>
                <a:cs typeface="Georgia"/>
                <a:sym typeface="Georgia"/>
              </a:rPr>
              <a:t> Βρίσκονται σε εξελισσόμενη διεργασία ανάπτυξης, όχι στο ξεκίνημα μιας διεργασίας.</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eriod"/>
            </a:pPr>
            <a:r>
              <a:rPr lang="es" sz="1600" dirty="0">
                <a:latin typeface="Georgia"/>
                <a:ea typeface="Georgia"/>
                <a:cs typeface="Georgia"/>
                <a:sym typeface="Georgia"/>
              </a:rPr>
              <a:t>Φέρνουν μαζί τους ένα σύνολο εμπειριών και αξιών</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eriod"/>
            </a:pPr>
            <a:r>
              <a:rPr lang="es" sz="1600" dirty="0">
                <a:latin typeface="Georgia"/>
                <a:ea typeface="Georgia"/>
                <a:cs typeface="Georgia"/>
                <a:sym typeface="Georgia"/>
              </a:rPr>
              <a:t> Έρχονται στην εκπαίδευση με δεδομένες προθέσεις. </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eriod"/>
            </a:pPr>
            <a:r>
              <a:rPr lang="es" sz="1600" dirty="0">
                <a:latin typeface="Georgia"/>
                <a:ea typeface="Georgia"/>
                <a:cs typeface="Georgia"/>
                <a:sym typeface="Georgia"/>
              </a:rPr>
              <a:t> Έρχονται με προσδοκίες αναφορικά με τη μαθησιακή διεργασία.</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eriod"/>
            </a:pPr>
            <a:r>
              <a:rPr lang="es" sz="1600" dirty="0">
                <a:latin typeface="Georgia"/>
                <a:ea typeface="Georgia"/>
                <a:cs typeface="Georgia"/>
                <a:sym typeface="Georgia"/>
              </a:rPr>
              <a:t> Έχουν ανταγωνιστικά ενδιαφέροντα.</a:t>
            </a:r>
            <a:endParaRPr sz="1600">
              <a:latin typeface="Georgia"/>
              <a:ea typeface="Georgia"/>
              <a:cs typeface="Georgia"/>
              <a:sym typeface="Georgia"/>
            </a:endParaRPr>
          </a:p>
          <a:p>
            <a:pPr marL="457200" lvl="0" indent="-330200" algn="l" rtl="0">
              <a:spcBef>
                <a:spcPts val="0"/>
              </a:spcBef>
              <a:spcAft>
                <a:spcPts val="0"/>
              </a:spcAft>
              <a:buSzPts val="1600"/>
              <a:buFont typeface="Georgia"/>
              <a:buAutoNum type="arabicPeriod"/>
            </a:pPr>
            <a:r>
              <a:rPr lang="es" sz="1600" dirty="0">
                <a:latin typeface="Georgia"/>
                <a:ea typeface="Georgia"/>
                <a:cs typeface="Georgia"/>
                <a:sym typeface="Georgia"/>
              </a:rPr>
              <a:t> Έχουν διαμορφώσει ήδη τα δικά τους μοντέλα μάθησης </a:t>
            </a:r>
            <a:endParaRPr sz="1600">
              <a:latin typeface="Georgia"/>
              <a:ea typeface="Georgia"/>
              <a:cs typeface="Georgia"/>
              <a:sym typeface="Georgia"/>
            </a:endParaRPr>
          </a:p>
          <a:p>
            <a:pPr marL="457200" lvl="0" indent="0" algn="l" rtl="0">
              <a:spcBef>
                <a:spcPts val="0"/>
              </a:spcBef>
              <a:spcAft>
                <a:spcPts val="0"/>
              </a:spcAft>
              <a:buNone/>
            </a:pPr>
            <a:r>
              <a:rPr lang="es" sz="1600" dirty="0">
                <a:latin typeface="Georgia"/>
                <a:ea typeface="Georgia"/>
                <a:cs typeface="Georgia"/>
                <a:sym typeface="Georgia"/>
              </a:rPr>
              <a:t>			</a:t>
            </a:r>
            <a:r>
              <a:rPr lang="el-GR" sz="1600" dirty="0" smtClean="0">
                <a:latin typeface="Georgia"/>
                <a:ea typeface="Georgia"/>
                <a:cs typeface="Georgia"/>
                <a:sym typeface="Georgia"/>
              </a:rPr>
              <a:t>				</a:t>
            </a:r>
            <a:r>
              <a:rPr lang="es" sz="1600" dirty="0" smtClean="0">
                <a:latin typeface="Georgia"/>
                <a:ea typeface="Georgia"/>
                <a:cs typeface="Georgia"/>
                <a:sym typeface="Georgia"/>
              </a:rPr>
              <a:t> (</a:t>
            </a:r>
            <a:r>
              <a:rPr lang="es" sz="1600" dirty="0">
                <a:latin typeface="Georgia"/>
                <a:ea typeface="Georgia"/>
                <a:cs typeface="Georgia"/>
                <a:sym typeface="Georgia"/>
              </a:rPr>
              <a:t>Κόκκος, 2007)</a:t>
            </a:r>
            <a:endParaRPr sz="1600">
              <a:latin typeface="Georgia"/>
              <a:ea typeface="Georgia"/>
              <a:cs typeface="Georgia"/>
              <a:sym typeface="Georgia"/>
            </a:endParaRPr>
          </a:p>
        </p:txBody>
      </p:sp>
      <p:sp>
        <p:nvSpPr>
          <p:cNvPr id="281" name="Google Shape;281;p28"/>
          <p:cNvSpPr/>
          <p:nvPr/>
        </p:nvSpPr>
        <p:spPr>
          <a:xfrm>
            <a:off x="0" y="1357304"/>
            <a:ext cx="9007500" cy="284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600" dirty="0">
                <a:latin typeface="Georgia"/>
                <a:ea typeface="Georgia"/>
                <a:cs typeface="Georgia"/>
                <a:sym typeface="Georgia"/>
              </a:rPr>
              <a:t>Αρχή πρώτη: Ενεργητική συμμετοχή των διδασκόμενων</a:t>
            </a:r>
            <a:endParaRPr sz="1600">
              <a:latin typeface="Georgia"/>
              <a:ea typeface="Georgia"/>
              <a:cs typeface="Georgia"/>
              <a:sym typeface="Georgia"/>
            </a:endParaRPr>
          </a:p>
          <a:p>
            <a:pPr marL="0" lvl="0" indent="0" algn="l" rtl="0">
              <a:spcBef>
                <a:spcPts val="0"/>
              </a:spcBef>
              <a:spcAft>
                <a:spcPts val="0"/>
              </a:spcAft>
              <a:buNone/>
            </a:pPr>
            <a:r>
              <a:rPr lang="es" sz="1600" dirty="0">
                <a:latin typeface="Georgia"/>
                <a:ea typeface="Georgia"/>
                <a:cs typeface="Georgia"/>
                <a:sym typeface="Georgia"/>
              </a:rPr>
              <a:t>Αρχή δεύτερη : Επίκεντρο της εκπαιδευτικής διεργασίας είναι οι εκπαιδευόμενοι</a:t>
            </a:r>
            <a:endParaRPr sz="1600">
              <a:latin typeface="Georgia"/>
              <a:ea typeface="Georgia"/>
              <a:cs typeface="Georgia"/>
              <a:sym typeface="Georgia"/>
            </a:endParaRPr>
          </a:p>
          <a:p>
            <a:pPr marL="0" lvl="0" indent="0" algn="l" rtl="0">
              <a:spcBef>
                <a:spcPts val="0"/>
              </a:spcBef>
              <a:spcAft>
                <a:spcPts val="0"/>
              </a:spcAft>
              <a:buNone/>
            </a:pPr>
            <a:r>
              <a:rPr lang="es" sz="1600" dirty="0">
                <a:latin typeface="Georgia"/>
                <a:ea typeface="Georgia"/>
                <a:cs typeface="Georgia"/>
                <a:sym typeface="Georgia"/>
              </a:rPr>
              <a:t>Αρχή τρίτη:Μάθηση μέσα από την πράξη</a:t>
            </a:r>
            <a:endParaRPr sz="1600">
              <a:latin typeface="Georgia"/>
              <a:ea typeface="Georgia"/>
              <a:cs typeface="Georgia"/>
              <a:sym typeface="Georgia"/>
            </a:endParaRPr>
          </a:p>
          <a:p>
            <a:pPr marL="0" lvl="0" indent="0" algn="l" rtl="0">
              <a:spcBef>
                <a:spcPts val="0"/>
              </a:spcBef>
              <a:spcAft>
                <a:spcPts val="0"/>
              </a:spcAft>
              <a:buNone/>
            </a:pPr>
            <a:r>
              <a:rPr lang="es" sz="1600" dirty="0">
                <a:latin typeface="Georgia"/>
                <a:ea typeface="Georgia"/>
                <a:cs typeface="Georgia"/>
                <a:sym typeface="Georgia"/>
              </a:rPr>
              <a:t>Αρχή τέταρτη: Ανάπτυξη κριτικής και δημιουργικής σκέψης</a:t>
            </a:r>
            <a:endParaRPr sz="1600">
              <a:latin typeface="Georgia"/>
              <a:ea typeface="Georgia"/>
              <a:cs typeface="Georgia"/>
              <a:sym typeface="Georgia"/>
            </a:endParaRPr>
          </a:p>
          <a:p>
            <a:pPr marL="0" lvl="0" indent="0" algn="l" rtl="0">
              <a:spcBef>
                <a:spcPts val="0"/>
              </a:spcBef>
              <a:spcAft>
                <a:spcPts val="0"/>
              </a:spcAft>
              <a:buNone/>
            </a:pPr>
            <a:r>
              <a:rPr lang="es" sz="1600" dirty="0">
                <a:latin typeface="Georgia"/>
                <a:ea typeface="Georgia"/>
                <a:cs typeface="Georgia"/>
                <a:sym typeface="Georgia"/>
              </a:rPr>
              <a:t>Αρχή πέμπτη: Αμφίδρομες σχέσεις διδασκόντων- διδασκόμενων</a:t>
            </a:r>
            <a:endParaRPr sz="1600">
              <a:latin typeface="Georgia"/>
              <a:ea typeface="Georgia"/>
              <a:cs typeface="Georgia"/>
              <a:sym typeface="Georgia"/>
            </a:endParaRPr>
          </a:p>
          <a:p>
            <a:pPr marL="0" lvl="0" indent="0" algn="l" rtl="0">
              <a:spcBef>
                <a:spcPts val="0"/>
              </a:spcBef>
              <a:spcAft>
                <a:spcPts val="0"/>
              </a:spcAft>
              <a:buNone/>
            </a:pPr>
            <a:r>
              <a:rPr lang="es" sz="1600" dirty="0">
                <a:latin typeface="Georgia"/>
                <a:ea typeface="Georgia"/>
                <a:cs typeface="Georgia"/>
                <a:sym typeface="Georgia"/>
              </a:rPr>
              <a:t>						</a:t>
            </a:r>
            <a:r>
              <a:rPr lang="es" sz="1600" dirty="0" smtClean="0">
                <a:latin typeface="Georgia"/>
                <a:ea typeface="Georgia"/>
                <a:cs typeface="Georgia"/>
                <a:sym typeface="Georgia"/>
              </a:rPr>
              <a:t>(</a:t>
            </a:r>
            <a:r>
              <a:rPr lang="es" sz="1600" dirty="0">
                <a:latin typeface="Georgia"/>
                <a:ea typeface="Georgia"/>
                <a:cs typeface="Georgia"/>
                <a:sym typeface="Georgia"/>
              </a:rPr>
              <a:t>Κόκκος &amp; Λιοναράκης, 1998)</a:t>
            </a:r>
            <a:endParaRPr sz="160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27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28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000"/>
                                          </p:stCondLst>
                                        </p:cTn>
                                        <p:tgtEl>
                                          <p:spTgt spid="2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5"/>
        <p:cNvGrpSpPr/>
        <p:nvPr/>
      </p:nvGrpSpPr>
      <p:grpSpPr>
        <a:xfrm>
          <a:off x="0" y="0"/>
          <a:ext cx="0" cy="0"/>
          <a:chOff x="0" y="0"/>
          <a:chExt cx="0" cy="0"/>
        </a:xfrm>
      </p:grpSpPr>
      <p:sp>
        <p:nvSpPr>
          <p:cNvPr id="286" name="Google Shape;286;p29"/>
          <p:cNvSpPr/>
          <p:nvPr/>
        </p:nvSpPr>
        <p:spPr>
          <a:xfrm>
            <a:off x="3555800" y="0"/>
            <a:ext cx="5779500" cy="52761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549575" y="0"/>
            <a:ext cx="4954800" cy="5276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88" name="Google Shape;288;p29"/>
          <p:cNvSpPr txBox="1">
            <a:spLocks noGrp="1"/>
          </p:cNvSpPr>
          <p:nvPr>
            <p:ph type="ctrTitle" idx="2"/>
          </p:nvPr>
        </p:nvSpPr>
        <p:spPr>
          <a:xfrm>
            <a:off x="-72650" y="3336950"/>
            <a:ext cx="3416100" cy="577800"/>
          </a:xfrm>
          <a:prstGeom prst="rect">
            <a:avLst/>
          </a:prstGeom>
        </p:spPr>
        <p:txBody>
          <a:bodyPr spcFirstLastPara="1" wrap="square" lIns="91425" tIns="91425" rIns="91425" bIns="91425" anchor="b" anchorCtr="0">
            <a:noAutofit/>
          </a:bodyPr>
          <a:lstStyle/>
          <a:p>
            <a:pPr marL="457200" lvl="0" indent="-342900" algn="ctr" rtl="0">
              <a:spcBef>
                <a:spcPts val="0"/>
              </a:spcBef>
              <a:spcAft>
                <a:spcPts val="0"/>
              </a:spcAft>
              <a:buSzPts val="1800"/>
              <a:buChar char="❖"/>
            </a:pPr>
            <a:r>
              <a:rPr lang="es" b="0">
                <a:latin typeface="Georgia"/>
                <a:ea typeface="Georgia"/>
                <a:cs typeface="Georgia"/>
                <a:sym typeface="Georgia"/>
              </a:rPr>
              <a:t>Η τριαδική προσέγγιση της νοημοσύνης του </a:t>
            </a:r>
            <a:r>
              <a:rPr lang="es" b="0"/>
              <a:t>S</a:t>
            </a:r>
            <a:r>
              <a:rPr lang="es" b="0">
                <a:latin typeface="Georgia"/>
                <a:ea typeface="Georgia"/>
                <a:cs typeface="Georgia"/>
                <a:sym typeface="Georgia"/>
              </a:rPr>
              <a:t>ternberg</a:t>
            </a:r>
            <a:endParaRPr b="0">
              <a:latin typeface="Georgia"/>
              <a:ea typeface="Georgia"/>
              <a:cs typeface="Georgia"/>
              <a:sym typeface="Georgia"/>
            </a:endParaRPr>
          </a:p>
        </p:txBody>
      </p:sp>
      <p:sp>
        <p:nvSpPr>
          <p:cNvPr id="289" name="Google Shape;289;p29"/>
          <p:cNvSpPr txBox="1">
            <a:spLocks noGrp="1"/>
          </p:cNvSpPr>
          <p:nvPr>
            <p:ph type="ctrTitle"/>
          </p:nvPr>
        </p:nvSpPr>
        <p:spPr>
          <a:xfrm>
            <a:off x="-72650" y="2206275"/>
            <a:ext cx="3246600" cy="577800"/>
          </a:xfrm>
          <a:prstGeom prst="rect">
            <a:avLst/>
          </a:prstGeom>
        </p:spPr>
        <p:txBody>
          <a:bodyPr spcFirstLastPara="1" wrap="square" lIns="91425" tIns="91425" rIns="91425" bIns="91425" anchor="b" anchorCtr="0">
            <a:noAutofit/>
          </a:bodyPr>
          <a:lstStyle/>
          <a:p>
            <a:pPr marL="457200" lvl="0" indent="-342900" algn="ctr" rtl="0">
              <a:spcBef>
                <a:spcPts val="0"/>
              </a:spcBef>
              <a:spcAft>
                <a:spcPts val="0"/>
              </a:spcAft>
              <a:buSzPts val="1800"/>
              <a:buFont typeface="Georgia"/>
              <a:buChar char="❖"/>
            </a:pPr>
            <a:r>
              <a:rPr lang="es" b="0">
                <a:latin typeface="Georgia"/>
                <a:ea typeface="Georgia"/>
                <a:cs typeface="Georgia"/>
                <a:sym typeface="Georgia"/>
              </a:rPr>
              <a:t>Θεωρία της πολλαπλης  νοημοσύνης του Gardner</a:t>
            </a:r>
            <a:endParaRPr b="0">
              <a:latin typeface="Georgia"/>
              <a:ea typeface="Georgia"/>
              <a:cs typeface="Georgia"/>
              <a:sym typeface="Georgia"/>
            </a:endParaRPr>
          </a:p>
        </p:txBody>
      </p:sp>
      <p:sp>
        <p:nvSpPr>
          <p:cNvPr id="290" name="Google Shape;290;p29"/>
          <p:cNvSpPr txBox="1"/>
          <p:nvPr/>
        </p:nvSpPr>
        <p:spPr>
          <a:xfrm>
            <a:off x="2296850" y="294075"/>
            <a:ext cx="3768600"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u="sng">
                <a:solidFill>
                  <a:schemeClr val="accent2"/>
                </a:solidFill>
                <a:latin typeface="Merriweather"/>
                <a:ea typeface="Merriweather"/>
                <a:cs typeface="Merriweather"/>
                <a:sym typeface="Merriweather"/>
              </a:rPr>
              <a:t>Συναισθηματική  νοημοσύνη</a:t>
            </a:r>
            <a:r>
              <a:rPr lang="es" sz="1800" b="1">
                <a:solidFill>
                  <a:schemeClr val="accent2"/>
                </a:solidFill>
                <a:latin typeface="Merriweather"/>
                <a:ea typeface="Merriweather"/>
                <a:cs typeface="Merriweather"/>
                <a:sym typeface="Merriweather"/>
              </a:rPr>
              <a:t> </a:t>
            </a:r>
            <a:endParaRPr sz="1800" b="1">
              <a:latin typeface="Merriweather"/>
              <a:ea typeface="Merriweather"/>
              <a:cs typeface="Merriweather"/>
              <a:sym typeface="Merriweather"/>
            </a:endParaRPr>
          </a:p>
        </p:txBody>
      </p:sp>
      <p:sp>
        <p:nvSpPr>
          <p:cNvPr id="291" name="Google Shape;291;p29"/>
          <p:cNvSpPr txBox="1"/>
          <p:nvPr/>
        </p:nvSpPr>
        <p:spPr>
          <a:xfrm>
            <a:off x="5412275" y="2116125"/>
            <a:ext cx="3714900" cy="758100"/>
          </a:xfrm>
          <a:prstGeom prst="rect">
            <a:avLst/>
          </a:prstGeom>
          <a:noFill/>
          <a:ln>
            <a:noFill/>
          </a:ln>
        </p:spPr>
        <p:txBody>
          <a:bodyPr spcFirstLastPara="1" wrap="square" lIns="91425" tIns="91425" rIns="91425" bIns="91425" anchor="b" anchorCtr="0">
            <a:noAutofit/>
          </a:bodyPr>
          <a:lstStyle/>
          <a:p>
            <a:pPr marL="457200" lvl="0" indent="-342900" algn="ctr" rtl="0">
              <a:spcBef>
                <a:spcPts val="0"/>
              </a:spcBef>
              <a:spcAft>
                <a:spcPts val="0"/>
              </a:spcAft>
              <a:buClr>
                <a:srgbClr val="613651"/>
              </a:buClr>
              <a:buSzPts val="1800"/>
              <a:buFont typeface="Georgia"/>
              <a:buChar char="❖"/>
            </a:pPr>
            <a:r>
              <a:rPr lang="es" sz="1800">
                <a:solidFill>
                  <a:srgbClr val="613651"/>
                </a:solidFill>
                <a:latin typeface="Georgia"/>
                <a:ea typeface="Georgia"/>
                <a:cs typeface="Georgia"/>
                <a:sym typeface="Georgia"/>
              </a:rPr>
              <a:t>Η θεωρία της  συμπεριφοράς του Watson</a:t>
            </a:r>
            <a:endParaRPr sz="1800">
              <a:solidFill>
                <a:srgbClr val="613651"/>
              </a:solidFill>
              <a:latin typeface="Georgia"/>
              <a:ea typeface="Georgia"/>
              <a:cs typeface="Georgia"/>
              <a:sym typeface="Georgia"/>
            </a:endParaRPr>
          </a:p>
        </p:txBody>
      </p:sp>
      <p:sp>
        <p:nvSpPr>
          <p:cNvPr id="292" name="Google Shape;292;p29"/>
          <p:cNvSpPr txBox="1"/>
          <p:nvPr/>
        </p:nvSpPr>
        <p:spPr>
          <a:xfrm>
            <a:off x="5304625" y="2874225"/>
            <a:ext cx="3926700" cy="912300"/>
          </a:xfrm>
          <a:prstGeom prst="rect">
            <a:avLst/>
          </a:prstGeom>
          <a:noFill/>
          <a:ln>
            <a:noFill/>
          </a:ln>
        </p:spPr>
        <p:txBody>
          <a:bodyPr spcFirstLastPara="1" wrap="square" lIns="91425" tIns="91425" rIns="91425" bIns="91425" anchor="b" anchorCtr="0">
            <a:noAutofit/>
          </a:bodyPr>
          <a:lstStyle/>
          <a:p>
            <a:pPr marL="457200" lvl="0" indent="-342900" algn="ctr" rtl="0">
              <a:spcBef>
                <a:spcPts val="0"/>
              </a:spcBef>
              <a:spcAft>
                <a:spcPts val="0"/>
              </a:spcAft>
              <a:buClr>
                <a:srgbClr val="613651"/>
              </a:buClr>
              <a:buSzPts val="1800"/>
              <a:buFont typeface="Georgia"/>
              <a:buChar char="❖"/>
            </a:pPr>
            <a:r>
              <a:rPr lang="es" sz="1800">
                <a:solidFill>
                  <a:srgbClr val="613651"/>
                </a:solidFill>
                <a:latin typeface="Georgia"/>
                <a:ea typeface="Georgia"/>
                <a:cs typeface="Georgia"/>
                <a:sym typeface="Georgia"/>
              </a:rPr>
              <a:t> Η θεωρία της ψυχανάλυσης των Freud, Jung,Adler και Erikson </a:t>
            </a:r>
            <a:endParaRPr sz="1800">
              <a:solidFill>
                <a:srgbClr val="613651"/>
              </a:solidFill>
              <a:latin typeface="Georgia"/>
              <a:ea typeface="Georgia"/>
              <a:cs typeface="Georgia"/>
              <a:sym typeface="Georgia"/>
            </a:endParaRPr>
          </a:p>
        </p:txBody>
      </p:sp>
      <p:sp>
        <p:nvSpPr>
          <p:cNvPr id="293" name="Google Shape;293;p29"/>
          <p:cNvSpPr txBox="1"/>
          <p:nvPr/>
        </p:nvSpPr>
        <p:spPr>
          <a:xfrm>
            <a:off x="5412275" y="3643825"/>
            <a:ext cx="3714900" cy="809700"/>
          </a:xfrm>
          <a:prstGeom prst="rect">
            <a:avLst/>
          </a:prstGeom>
          <a:noFill/>
          <a:ln>
            <a:noFill/>
          </a:ln>
        </p:spPr>
        <p:txBody>
          <a:bodyPr spcFirstLastPara="1" wrap="square" lIns="91425" tIns="91425" rIns="91425" bIns="91425" anchor="b" anchorCtr="0">
            <a:noAutofit/>
          </a:bodyPr>
          <a:lstStyle/>
          <a:p>
            <a:pPr marL="457200" lvl="0" indent="-342900" algn="ctr" rtl="0">
              <a:spcBef>
                <a:spcPts val="0"/>
              </a:spcBef>
              <a:spcAft>
                <a:spcPts val="0"/>
              </a:spcAft>
              <a:buClr>
                <a:srgbClr val="613651"/>
              </a:buClr>
              <a:buSzPts val="1800"/>
              <a:buFont typeface="Georgia"/>
              <a:buChar char="❖"/>
            </a:pPr>
            <a:r>
              <a:rPr lang="es" sz="1800">
                <a:solidFill>
                  <a:srgbClr val="613651"/>
                </a:solidFill>
                <a:latin typeface="Georgia"/>
                <a:ea typeface="Georgia"/>
                <a:cs typeface="Georgia"/>
                <a:sym typeface="Georgia"/>
              </a:rPr>
              <a:t>  Η γενετική-γνωστική θεωρία του Piaget</a:t>
            </a:r>
            <a:endParaRPr sz="1800">
              <a:solidFill>
                <a:srgbClr val="613651"/>
              </a:solidFill>
              <a:latin typeface="Georgia"/>
              <a:ea typeface="Georgia"/>
              <a:cs typeface="Georgia"/>
              <a:sym typeface="Georgia"/>
            </a:endParaRPr>
          </a:p>
        </p:txBody>
      </p:sp>
      <p:sp>
        <p:nvSpPr>
          <p:cNvPr id="294" name="Google Shape;294;p29"/>
          <p:cNvSpPr/>
          <p:nvPr/>
        </p:nvSpPr>
        <p:spPr>
          <a:xfrm>
            <a:off x="145350" y="1221850"/>
            <a:ext cx="2416500" cy="5337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98250" y="1144000"/>
            <a:ext cx="2510700" cy="689400"/>
          </a:xfrm>
          <a:prstGeom prst="roundRect">
            <a:avLst>
              <a:gd name="adj" fmla="val 16667"/>
            </a:avLst>
          </a:prstGeom>
          <a:solidFill>
            <a:srgbClr val="F3F3F3"/>
          </a:solidFill>
          <a:ln w="19050"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txBox="1">
            <a:spLocks noGrp="1"/>
          </p:cNvSpPr>
          <p:nvPr>
            <p:ph type="ctrTitle"/>
          </p:nvPr>
        </p:nvSpPr>
        <p:spPr>
          <a:xfrm>
            <a:off x="437950" y="1324000"/>
            <a:ext cx="1623000" cy="32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u="sng"/>
              <a:t> Νοημοσύνη</a:t>
            </a:r>
            <a:endParaRPr u="sng"/>
          </a:p>
        </p:txBody>
      </p:sp>
      <p:sp>
        <p:nvSpPr>
          <p:cNvPr id="297" name="Google Shape;297;p29"/>
          <p:cNvSpPr txBox="1"/>
          <p:nvPr/>
        </p:nvSpPr>
        <p:spPr>
          <a:xfrm>
            <a:off x="5962750" y="929200"/>
            <a:ext cx="2510700" cy="2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Sans Pro Light"/>
              <a:ea typeface="Source Sans Pro Light"/>
              <a:cs typeface="Source Sans Pro Light"/>
              <a:sym typeface="Source Sans Pro Light"/>
            </a:endParaRPr>
          </a:p>
        </p:txBody>
      </p:sp>
      <p:sp>
        <p:nvSpPr>
          <p:cNvPr id="298" name="Google Shape;298;p29"/>
          <p:cNvSpPr/>
          <p:nvPr/>
        </p:nvSpPr>
        <p:spPr>
          <a:xfrm>
            <a:off x="6292625" y="1178200"/>
            <a:ext cx="2695800" cy="6210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txBox="1">
            <a:spLocks noGrp="1"/>
          </p:cNvSpPr>
          <p:nvPr>
            <p:ph type="ctrTitle"/>
          </p:nvPr>
        </p:nvSpPr>
        <p:spPr>
          <a:xfrm>
            <a:off x="6745600" y="1324000"/>
            <a:ext cx="1623000" cy="32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i="1" u="sng"/>
              <a:t> </a:t>
            </a:r>
            <a:r>
              <a:rPr lang="es" u="sng"/>
              <a:t>Συναίσθημα</a:t>
            </a:r>
            <a:endParaRPr u="sng"/>
          </a:p>
        </p:txBody>
      </p:sp>
      <p:pic>
        <p:nvPicPr>
          <p:cNvPr id="300" name="Google Shape;300;p29"/>
          <p:cNvPicPr preferRelativeResize="0"/>
          <p:nvPr/>
        </p:nvPicPr>
        <p:blipFill>
          <a:blip r:embed="rId3">
            <a:alphaModFix/>
          </a:blip>
          <a:stretch>
            <a:fillRect/>
          </a:stretch>
        </p:blipFill>
        <p:spPr>
          <a:xfrm>
            <a:off x="3152862" y="1799199"/>
            <a:ext cx="2595850" cy="2170200"/>
          </a:xfrm>
          <a:prstGeom prst="rect">
            <a:avLst/>
          </a:prstGeom>
          <a:noFill/>
          <a:ln>
            <a:noFill/>
          </a:ln>
        </p:spPr>
      </p:pic>
      <p:sp>
        <p:nvSpPr>
          <p:cNvPr id="301" name="Google Shape;301;p29"/>
          <p:cNvSpPr/>
          <p:nvPr/>
        </p:nvSpPr>
        <p:spPr>
          <a:xfrm>
            <a:off x="-20250" y="0"/>
            <a:ext cx="27477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Θεωρητικό μέρος 3/4</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305"/>
        <p:cNvGrpSpPr/>
        <p:nvPr/>
      </p:nvGrpSpPr>
      <p:grpSpPr>
        <a:xfrm>
          <a:off x="0" y="0"/>
          <a:ext cx="0" cy="0"/>
          <a:chOff x="0" y="0"/>
          <a:chExt cx="0" cy="0"/>
        </a:xfrm>
      </p:grpSpPr>
      <p:sp>
        <p:nvSpPr>
          <p:cNvPr id="306" name="Google Shape;306;p30"/>
          <p:cNvSpPr/>
          <p:nvPr/>
        </p:nvSpPr>
        <p:spPr>
          <a:xfrm flipH="1">
            <a:off x="2866805" y="0"/>
            <a:ext cx="6780145" cy="5316192"/>
          </a:xfrm>
          <a:custGeom>
            <a:avLst/>
            <a:gdLst/>
            <a:ahLst/>
            <a:cxnLst/>
            <a:rect l="l" t="t" r="r" b="b"/>
            <a:pathLst>
              <a:path w="60157" h="51840" extrusionOk="0">
                <a:moveTo>
                  <a:pt x="1" y="1"/>
                </a:moveTo>
                <a:lnTo>
                  <a:pt x="1" y="51839"/>
                </a:lnTo>
                <a:lnTo>
                  <a:pt x="48923" y="51839"/>
                </a:lnTo>
                <a:lnTo>
                  <a:pt x="48769" y="51497"/>
                </a:lnTo>
                <a:cubicBezTo>
                  <a:pt x="47765" y="49285"/>
                  <a:pt x="47507" y="46803"/>
                  <a:pt x="48035" y="44434"/>
                </a:cubicBezTo>
                <a:lnTo>
                  <a:pt x="56783" y="5163"/>
                </a:lnTo>
                <a:cubicBezTo>
                  <a:pt x="57160" y="3201"/>
                  <a:pt x="58248" y="1447"/>
                  <a:pt x="59841" y="239"/>
                </a:cubicBezTo>
                <a:lnTo>
                  <a:pt x="60156" y="1"/>
                </a:lnTo>
                <a:close/>
              </a:path>
            </a:pathLst>
          </a:custGeom>
          <a:solidFill>
            <a:srgbClr val="EDEBE5"/>
          </a:solidFill>
          <a:ln>
            <a:noFill/>
          </a:ln>
        </p:spPr>
        <p:txBody>
          <a:bodyPr spcFirstLastPara="1" wrap="square" lIns="90000" tIns="91425" rIns="91425" bIns="91425" anchor="ctr" anchorCtr="0">
            <a:noAutofit/>
          </a:bodyPr>
          <a:lstStyle/>
          <a:p>
            <a:pPr marL="0" lvl="0" indent="0" algn="l" rtl="0">
              <a:lnSpc>
                <a:spcPct val="150000"/>
              </a:lnSpc>
              <a:spcBef>
                <a:spcPts val="500"/>
              </a:spcBef>
              <a:spcAft>
                <a:spcPts val="0"/>
              </a:spcAft>
              <a:buNone/>
            </a:pPr>
            <a:endParaRPr>
              <a:latin typeface="Georgia"/>
              <a:ea typeface="Georgia"/>
              <a:cs typeface="Georgia"/>
              <a:sym typeface="Georgia"/>
            </a:endParaRPr>
          </a:p>
        </p:txBody>
      </p:sp>
      <p:sp>
        <p:nvSpPr>
          <p:cNvPr id="307" name="Google Shape;307;p30"/>
          <p:cNvSpPr txBox="1">
            <a:spLocks noGrp="1"/>
          </p:cNvSpPr>
          <p:nvPr>
            <p:ph type="title" idx="5"/>
          </p:nvPr>
        </p:nvSpPr>
        <p:spPr>
          <a:xfrm>
            <a:off x="3930325" y="432300"/>
            <a:ext cx="5213700" cy="83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800" b="0" u="sng"/>
          </a:p>
          <a:p>
            <a:pPr marL="0" lvl="0" indent="0" algn="ctr" rtl="0">
              <a:spcBef>
                <a:spcPts val="0"/>
              </a:spcBef>
              <a:spcAft>
                <a:spcPts val="0"/>
              </a:spcAft>
              <a:buNone/>
            </a:pPr>
            <a:endParaRPr sz="1800" b="0" u="sng"/>
          </a:p>
          <a:p>
            <a:pPr marL="0" lvl="0" indent="0" algn="ctr" rtl="0">
              <a:spcBef>
                <a:spcPts val="0"/>
              </a:spcBef>
              <a:spcAft>
                <a:spcPts val="0"/>
              </a:spcAft>
              <a:buNone/>
            </a:pPr>
            <a:endParaRPr sz="1800" b="0" u="sng"/>
          </a:p>
          <a:p>
            <a:pPr marL="0" lvl="0" indent="0" algn="ctr" rtl="0">
              <a:spcBef>
                <a:spcPts val="0"/>
              </a:spcBef>
              <a:spcAft>
                <a:spcPts val="0"/>
              </a:spcAft>
              <a:buNone/>
            </a:pPr>
            <a:r>
              <a:rPr lang="es" sz="1800" b="0" u="sng"/>
              <a:t>Στάδια συναισθηματικής αγωγής του  </a:t>
            </a:r>
            <a:endParaRPr sz="1800" b="0" u="sng"/>
          </a:p>
          <a:p>
            <a:pPr marL="0" lvl="0" indent="0" algn="ctr" rtl="0">
              <a:spcBef>
                <a:spcPts val="0"/>
              </a:spcBef>
              <a:spcAft>
                <a:spcPts val="0"/>
              </a:spcAft>
              <a:buNone/>
            </a:pPr>
            <a:r>
              <a:rPr lang="es" sz="1800" b="0" u="sng"/>
              <a:t>Gottman</a:t>
            </a:r>
            <a:endParaRPr sz="1800" b="0" u="sng"/>
          </a:p>
        </p:txBody>
      </p:sp>
      <p:sp>
        <p:nvSpPr>
          <p:cNvPr id="308" name="Google Shape;308;p30"/>
          <p:cNvSpPr txBox="1"/>
          <p:nvPr/>
        </p:nvSpPr>
        <p:spPr>
          <a:xfrm>
            <a:off x="0" y="803100"/>
            <a:ext cx="3428992" cy="52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u="sng" dirty="0">
                <a:solidFill>
                  <a:srgbClr val="434343"/>
                </a:solidFill>
                <a:latin typeface="Merriweather"/>
                <a:ea typeface="Merriweather"/>
                <a:cs typeface="Merriweather"/>
                <a:sym typeface="Merriweather"/>
              </a:rPr>
              <a:t>Στάδια συναισθηματικής ανάπτυξης</a:t>
            </a:r>
            <a:r>
              <a:rPr lang="es" sz="1800" u="sng" dirty="0">
                <a:solidFill>
                  <a:srgbClr val="434343"/>
                </a:solidFill>
                <a:latin typeface="Georgia"/>
                <a:ea typeface="Georgia"/>
                <a:cs typeface="Georgia"/>
                <a:sym typeface="Georgia"/>
              </a:rPr>
              <a:t> </a:t>
            </a:r>
            <a:endParaRPr sz="1800" u="sng">
              <a:solidFill>
                <a:srgbClr val="434343"/>
              </a:solidFill>
              <a:latin typeface="Georgia"/>
              <a:ea typeface="Georgia"/>
              <a:cs typeface="Georgia"/>
              <a:sym typeface="Georgia"/>
            </a:endParaRPr>
          </a:p>
        </p:txBody>
      </p:sp>
      <p:sp>
        <p:nvSpPr>
          <p:cNvPr id="309" name="Google Shape;309;p30"/>
          <p:cNvSpPr/>
          <p:nvPr/>
        </p:nvSpPr>
        <p:spPr>
          <a:xfrm>
            <a:off x="0" y="0"/>
            <a:ext cx="2790600" cy="4323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a:solidFill>
                  <a:srgbClr val="666666"/>
                </a:solidFill>
                <a:latin typeface="Merriweather"/>
                <a:ea typeface="Merriweather"/>
                <a:cs typeface="Merriweather"/>
                <a:sym typeface="Merriweather"/>
              </a:rPr>
              <a:t>Θεωρητικό μέρος 4 /4</a:t>
            </a:r>
            <a:endParaRPr/>
          </a:p>
        </p:txBody>
      </p:sp>
      <p:sp>
        <p:nvSpPr>
          <p:cNvPr id="310" name="Google Shape;310;p30"/>
          <p:cNvSpPr txBox="1"/>
          <p:nvPr/>
        </p:nvSpPr>
        <p:spPr>
          <a:xfrm>
            <a:off x="859350" y="1828325"/>
            <a:ext cx="2488500" cy="2538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Georgia"/>
              <a:buChar char="❖"/>
            </a:pPr>
            <a:r>
              <a:rPr lang="es">
                <a:latin typeface="Georgia"/>
                <a:ea typeface="Georgia"/>
                <a:cs typeface="Georgia"/>
                <a:sym typeface="Georgia"/>
              </a:rPr>
              <a:t>Βρεφική ηλικία</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SzPts val="1400"/>
              <a:buFont typeface="Georgia"/>
              <a:buChar char="❖"/>
            </a:pPr>
            <a:r>
              <a:rPr lang="es">
                <a:latin typeface="Georgia"/>
                <a:ea typeface="Georgia"/>
                <a:cs typeface="Georgia"/>
                <a:sym typeface="Georgia"/>
              </a:rPr>
              <a:t>Νηπιακή ηλικία</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SzPts val="1400"/>
              <a:buFont typeface="Georgia"/>
              <a:buChar char="❖"/>
            </a:pPr>
            <a:r>
              <a:rPr lang="es">
                <a:latin typeface="Georgia"/>
                <a:ea typeface="Georgia"/>
                <a:cs typeface="Georgia"/>
                <a:sym typeface="Georgia"/>
              </a:rPr>
              <a:t>Πρώτη παιδική ηλικία </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SzPts val="1400"/>
              <a:buFont typeface="Georgia"/>
              <a:buChar char="❖"/>
            </a:pPr>
            <a:r>
              <a:rPr lang="es">
                <a:latin typeface="Georgia"/>
                <a:ea typeface="Georgia"/>
                <a:cs typeface="Georgia"/>
                <a:sym typeface="Georgia"/>
              </a:rPr>
              <a:t>Μέση παιδική ηλικία</a:t>
            </a:r>
            <a:endParaRPr>
              <a:latin typeface="Georgia"/>
              <a:ea typeface="Georgia"/>
              <a:cs typeface="Georgia"/>
              <a:sym typeface="Georgia"/>
            </a:endParaRPr>
          </a:p>
          <a:p>
            <a:pPr marL="457200" lvl="0" indent="0" algn="l" rtl="0">
              <a:spcBef>
                <a:spcPts val="0"/>
              </a:spcBef>
              <a:spcAft>
                <a:spcPts val="0"/>
              </a:spcAft>
              <a:buNone/>
            </a:pPr>
            <a:endParaRPr>
              <a:latin typeface="Georgia"/>
              <a:ea typeface="Georgia"/>
              <a:cs typeface="Georgia"/>
              <a:sym typeface="Georgia"/>
            </a:endParaRPr>
          </a:p>
          <a:p>
            <a:pPr marL="457200" lvl="0" indent="-317500" algn="l" rtl="0">
              <a:spcBef>
                <a:spcPts val="0"/>
              </a:spcBef>
              <a:spcAft>
                <a:spcPts val="0"/>
              </a:spcAft>
              <a:buSzPts val="1400"/>
              <a:buFont typeface="Georgia"/>
              <a:buChar char="❖"/>
            </a:pPr>
            <a:r>
              <a:rPr lang="es">
                <a:latin typeface="Georgia"/>
                <a:ea typeface="Georgia"/>
                <a:cs typeface="Georgia"/>
                <a:sym typeface="Georgia"/>
              </a:rPr>
              <a:t>Εφηβική ηλικία </a:t>
            </a:r>
            <a:r>
              <a:rPr lang="es" sz="1200">
                <a:latin typeface="Georgia"/>
                <a:ea typeface="Georgia"/>
                <a:cs typeface="Georgia"/>
                <a:sym typeface="Georgia"/>
              </a:rPr>
              <a:t> </a:t>
            </a:r>
            <a:endParaRPr sz="1200">
              <a:latin typeface="Georgia"/>
              <a:ea typeface="Georgia"/>
              <a:cs typeface="Georgia"/>
              <a:sym typeface="Georgia"/>
            </a:endParaRPr>
          </a:p>
        </p:txBody>
      </p:sp>
      <p:sp>
        <p:nvSpPr>
          <p:cNvPr id="311" name="Google Shape;311;p30"/>
          <p:cNvSpPr txBox="1"/>
          <p:nvPr/>
        </p:nvSpPr>
        <p:spPr>
          <a:xfrm>
            <a:off x="4769425" y="1326600"/>
            <a:ext cx="4572900" cy="33387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500"/>
              </a:spcBef>
              <a:spcAft>
                <a:spcPts val="0"/>
              </a:spcAft>
              <a:buSzPts val="1400"/>
              <a:buFont typeface="Georgia"/>
              <a:buChar char="❖"/>
            </a:pPr>
            <a:r>
              <a:rPr lang="es">
                <a:latin typeface="Georgia"/>
                <a:ea typeface="Georgia"/>
                <a:cs typeface="Georgia"/>
                <a:sym typeface="Georgia"/>
              </a:rPr>
              <a:t>Επίγνωση των συναισθημάτων του παιδιού</a:t>
            </a:r>
            <a:endParaRPr>
              <a:latin typeface="Georgia"/>
              <a:ea typeface="Georgia"/>
              <a:cs typeface="Georgia"/>
              <a:sym typeface="Georgia"/>
            </a:endParaRPr>
          </a:p>
          <a:p>
            <a:pPr marL="457200" lvl="0" indent="-317500" algn="l" rtl="0">
              <a:lnSpc>
                <a:spcPct val="150000"/>
              </a:lnSpc>
              <a:spcBef>
                <a:spcPts val="0"/>
              </a:spcBef>
              <a:spcAft>
                <a:spcPts val="0"/>
              </a:spcAft>
              <a:buSzPts val="1400"/>
              <a:buFont typeface="Georgia"/>
              <a:buChar char="❖"/>
            </a:pPr>
            <a:r>
              <a:rPr lang="es">
                <a:latin typeface="Georgia"/>
                <a:ea typeface="Georgia"/>
                <a:cs typeface="Georgia"/>
                <a:sym typeface="Georgia"/>
              </a:rPr>
              <a:t>Εκδήλωση συναισθήματος ως ευκαιρία για οικειότητα και καθοδήγηση</a:t>
            </a:r>
            <a:endParaRPr>
              <a:latin typeface="Georgia"/>
              <a:ea typeface="Georgia"/>
              <a:cs typeface="Georgia"/>
              <a:sym typeface="Georgia"/>
            </a:endParaRPr>
          </a:p>
          <a:p>
            <a:pPr marL="457200" lvl="0" indent="-317500" algn="l" rtl="0">
              <a:lnSpc>
                <a:spcPct val="150000"/>
              </a:lnSpc>
              <a:spcBef>
                <a:spcPts val="0"/>
              </a:spcBef>
              <a:spcAft>
                <a:spcPts val="0"/>
              </a:spcAft>
              <a:buSzPts val="1400"/>
              <a:buFont typeface="Georgia"/>
              <a:buChar char="❖"/>
            </a:pPr>
            <a:r>
              <a:rPr lang="es">
                <a:latin typeface="Georgia"/>
                <a:ea typeface="Georgia"/>
                <a:cs typeface="Georgia"/>
                <a:sym typeface="Georgia"/>
              </a:rPr>
              <a:t>Ενσυναισθητική ακρόαση και αναγνώριση των συναισθημάτων των παιδιών</a:t>
            </a:r>
            <a:endParaRPr>
              <a:latin typeface="Georgia"/>
              <a:ea typeface="Georgia"/>
              <a:cs typeface="Georgia"/>
              <a:sym typeface="Georgia"/>
            </a:endParaRPr>
          </a:p>
          <a:p>
            <a:pPr marL="457200" lvl="0" indent="-317500" algn="l" rtl="0">
              <a:lnSpc>
                <a:spcPct val="150000"/>
              </a:lnSpc>
              <a:spcBef>
                <a:spcPts val="0"/>
              </a:spcBef>
              <a:spcAft>
                <a:spcPts val="0"/>
              </a:spcAft>
              <a:buSzPts val="1400"/>
              <a:buFont typeface="Georgia"/>
              <a:buChar char="❖"/>
            </a:pPr>
            <a:r>
              <a:rPr lang="es">
                <a:latin typeface="Georgia"/>
                <a:ea typeface="Georgia"/>
                <a:cs typeface="Georgia"/>
                <a:sym typeface="Georgia"/>
              </a:rPr>
              <a:t>Λεκτική έκφραση των συναισθημάτων του παιδιού με τη βοήθεια του γονέα κηδεμόνα</a:t>
            </a:r>
            <a:endParaRPr>
              <a:latin typeface="Georgia"/>
              <a:ea typeface="Georgia"/>
              <a:cs typeface="Georgia"/>
              <a:sym typeface="Georgia"/>
            </a:endParaRPr>
          </a:p>
          <a:p>
            <a:pPr marL="457200" lvl="0" indent="-317500" algn="l" rtl="0">
              <a:lnSpc>
                <a:spcPct val="150000"/>
              </a:lnSpc>
              <a:spcBef>
                <a:spcPts val="0"/>
              </a:spcBef>
              <a:spcAft>
                <a:spcPts val="0"/>
              </a:spcAft>
              <a:buSzPts val="1400"/>
              <a:buFont typeface="Georgia"/>
              <a:buChar char="❖"/>
            </a:pPr>
            <a:r>
              <a:rPr lang="es">
                <a:latin typeface="Georgia"/>
                <a:ea typeface="Georgia"/>
                <a:cs typeface="Georgia"/>
                <a:sym typeface="Georgia"/>
              </a:rPr>
              <a:t>Καθορισμός ορίων και βοήθεια για την επίλυση προβλημάτων</a:t>
            </a:r>
            <a:endParaRPr>
              <a:latin typeface="Georgia"/>
              <a:ea typeface="Georgia"/>
              <a:cs typeface="Georgia"/>
              <a:sym typeface="Georgia"/>
            </a:endParaRPr>
          </a:p>
          <a:p>
            <a:pPr marL="457200" lvl="0" indent="0" algn="l" rtl="0">
              <a:spcBef>
                <a:spcPts val="0"/>
              </a:spcBef>
              <a:spcAft>
                <a:spcPts val="0"/>
              </a:spcAft>
              <a:buNone/>
            </a:pPr>
            <a:endParaRPr>
              <a:latin typeface="Source Sans Pro Light"/>
              <a:ea typeface="Source Sans Pro Light"/>
              <a:cs typeface="Source Sans Pro Light"/>
              <a:sym typeface="Source Sans Pro 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ligion Lesson">
  <a:themeElements>
    <a:clrScheme name="Simple Light">
      <a:dk1>
        <a:srgbClr val="2B3627"/>
      </a:dk1>
      <a:lt1>
        <a:srgbClr val="EDEBE5"/>
      </a:lt1>
      <a:dk2>
        <a:srgbClr val="999999"/>
      </a:dk2>
      <a:lt2>
        <a:srgbClr val="D8D3C3"/>
      </a:lt2>
      <a:accent1>
        <a:srgbClr val="9E95A3"/>
      </a:accent1>
      <a:accent2>
        <a:srgbClr val="613651"/>
      </a:accent2>
      <a:accent3>
        <a:srgbClr val="507D72"/>
      </a:accent3>
      <a:accent4>
        <a:srgbClr val="2B3627"/>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1630</Words>
  <PresentationFormat>Προβολή στην οθόνη (16:9)</PresentationFormat>
  <Paragraphs>357</Paragraphs>
  <Slides>25</Slides>
  <Notes>24</Notes>
  <HiddenSlides>0</HiddenSlides>
  <MMClips>0</MMClips>
  <ScaleCrop>false</ScaleCrop>
  <HeadingPairs>
    <vt:vector size="6" baseType="variant">
      <vt:variant>
        <vt:lpstr>Γραμματοσειρές που χρησιμοποιούνται</vt:lpstr>
      </vt:variant>
      <vt:variant>
        <vt:i4>15</vt:i4>
      </vt:variant>
      <vt:variant>
        <vt:lpstr>Θέμα</vt:lpstr>
      </vt:variant>
      <vt:variant>
        <vt:i4>1</vt:i4>
      </vt:variant>
      <vt:variant>
        <vt:lpstr>Τίτλοι διαφανειών</vt:lpstr>
      </vt:variant>
      <vt:variant>
        <vt:i4>25</vt:i4>
      </vt:variant>
    </vt:vector>
  </HeadingPairs>
  <TitlesOfParts>
    <vt:vector size="41" baseType="lpstr">
      <vt:lpstr>Arial</vt:lpstr>
      <vt:lpstr>Book Antiqua</vt:lpstr>
      <vt:lpstr>Source Sans Pro Light</vt:lpstr>
      <vt:lpstr>Tahoma</vt:lpstr>
      <vt:lpstr>Times New Roman</vt:lpstr>
      <vt:lpstr>Merriweather</vt:lpstr>
      <vt:lpstr>Georgia</vt:lpstr>
      <vt:lpstr>Noto Sans Symbols</vt:lpstr>
      <vt:lpstr>Meiryo UI</vt:lpstr>
      <vt:lpstr>Corbel</vt:lpstr>
      <vt:lpstr>Courier</vt:lpstr>
      <vt:lpstr>Calibri</vt:lpstr>
      <vt:lpstr>Roboto Slab Light</vt:lpstr>
      <vt:lpstr>Zilla Slab SemiBold</vt:lpstr>
      <vt:lpstr>Fira Sans Extra Condensed Medium</vt:lpstr>
      <vt:lpstr>Religion Lesson</vt:lpstr>
      <vt:lpstr>Διαφάνεια 1</vt:lpstr>
      <vt:lpstr>Αποτελέσματα</vt:lpstr>
      <vt:lpstr>Διαφάνεια 3</vt:lpstr>
      <vt:lpstr>Διαφάνεια 4</vt:lpstr>
      <vt:lpstr>Διαφάνεια 5</vt:lpstr>
      <vt:lpstr>Διαφάνεια 6</vt:lpstr>
      <vt:lpstr>Διαφάνεια 7</vt:lpstr>
      <vt:lpstr>Η τριαδική προσέγγιση της νοημοσύνης του Sternberg</vt:lpstr>
      <vt:lpstr>   Στάδια συναισθηματικής αγωγής του   Gottman</vt:lpstr>
      <vt:lpstr>Σκοπός </vt:lpstr>
      <vt:lpstr>Περιεχόμενα </vt:lpstr>
      <vt:lpstr>Αρχές ανάπτυξης</vt:lpstr>
      <vt:lpstr>Αρχές ανάπτυξης</vt:lpstr>
      <vt:lpstr>Διαφάνεια 14</vt:lpstr>
      <vt:lpstr>Έρευνα 1/2</vt:lpstr>
      <vt:lpstr>Έρευνα 2/2</vt:lpstr>
      <vt:lpstr>Αποτελέσματα 1/3</vt:lpstr>
      <vt:lpstr>Αποτελέσματα 2/3</vt:lpstr>
      <vt:lpstr>Αποτελέσματα 3/3</vt:lpstr>
      <vt:lpstr>Όπως αναδείχθηκε από τις απαντήσεις των επιμορφουμενων γονέων η συμμετοχή τους στην επιμόρφωση  ενίσχυσε ακόμα περισσότερο την αρχική θετική τους άποψη ότι: </vt:lpstr>
      <vt:lpstr>Όπως αναδείχθηκε από τις απαντήσεις των επιμορφουμενων γονέων  η συμμετοχή τους στην επιμόρφωση  ενίσχυσε ακόμα περισσότερο την αρχική θετική τους άποψη ότι:  </vt:lpstr>
      <vt:lpstr>Μεσα από τις απαντήσεις  των επιμορφουμενων γονέων προκύπτει ότι:   </vt:lpstr>
      <vt:lpstr>Διαφάνεια 23</vt:lpstr>
      <vt:lpstr>                                                         Διεξαγωγή εξ αποστάσεων επιμορφώσεων σε γονείς αλλά και στο ευρύτερο κοινό</vt:lpstr>
      <vt:lpstr>Σας ευχαριστώ για την προσοχή σας  Στημαδωράκη Μαρία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Maria</cp:lastModifiedBy>
  <cp:revision>14</cp:revision>
  <dcterms:modified xsi:type="dcterms:W3CDTF">2019-11-27T21:16:34Z</dcterms:modified>
</cp:coreProperties>
</file>