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70" r:id="rId1"/>
  </p:sldMasterIdLst>
  <p:notesMasterIdLst>
    <p:notesMasterId r:id="rId19"/>
  </p:notesMasterIdLst>
  <p:sldIdLst>
    <p:sldId id="1482" r:id="rId2"/>
    <p:sldId id="2013" r:id="rId3"/>
    <p:sldId id="2020" r:id="rId4"/>
    <p:sldId id="2014" r:id="rId5"/>
    <p:sldId id="2012" r:id="rId6"/>
    <p:sldId id="2015" r:id="rId7"/>
    <p:sldId id="2016" r:id="rId8"/>
    <p:sldId id="2023" r:id="rId9"/>
    <p:sldId id="2024" r:id="rId10"/>
    <p:sldId id="2025" r:id="rId11"/>
    <p:sldId id="2026" r:id="rId12"/>
    <p:sldId id="2022" r:id="rId13"/>
    <p:sldId id="2029" r:id="rId14"/>
    <p:sldId id="2018" r:id="rId15"/>
    <p:sldId id="2027" r:id="rId16"/>
    <p:sldId id="2028" r:id="rId17"/>
    <p:sldId id="2019" r:id="rId18"/>
  </p:sldIdLst>
  <p:sldSz cx="9144000" cy="6858000" type="screen4x3"/>
  <p:notesSz cx="6858000" cy="97345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eviewer" initials="RV" lastIdx="2" clrIdx="0">
    <p:extLst>
      <p:ext uri="{19B8F6BF-5375-455C-9EA6-DF929625EA0E}">
        <p15:presenceInfo xmlns="" xmlns:p15="http://schemas.microsoft.com/office/powerpoint/2012/main" userId="review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A54B"/>
    <a:srgbClr val="FFCC00"/>
    <a:srgbClr val="FFAD5B"/>
    <a:srgbClr val="90CCAF"/>
    <a:srgbClr val="FFFFCC"/>
    <a:srgbClr val="931B1B"/>
    <a:srgbClr val="EDBE9B"/>
    <a:srgbClr val="ADDB7B"/>
    <a:srgbClr val="F4F6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DF18680-E054-41AD-8BC1-D1AEF772440D}" styleName="Μεσαίο στυλ 2 - Έμφαση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958" autoAdjust="0"/>
    <p:restoredTop sz="89528" autoAdjust="0"/>
  </p:normalViewPr>
  <p:slideViewPr>
    <p:cSldViewPr>
      <p:cViewPr>
        <p:scale>
          <a:sx n="57" d="100"/>
          <a:sy n="57" d="100"/>
        </p:scale>
        <p:origin x="-84" y="-72"/>
      </p:cViewPr>
      <p:guideLst>
        <p:guide orient="horz" pos="2160"/>
        <p:guide pos="2880"/>
      </p:guideLst>
    </p:cSldViewPr>
  </p:slideViewPr>
  <p:outlineViewPr>
    <p:cViewPr>
      <p:scale>
        <a:sx n="75" d="100"/>
        <a:sy n="75" d="100"/>
      </p:scale>
      <p:origin x="0" y="895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50"/>
    </p:cViewPr>
  </p:sorterViewPr>
  <p:notesViewPr>
    <p:cSldViewPr>
      <p:cViewPr varScale="1">
        <p:scale>
          <a:sx n="81" d="100"/>
          <a:sy n="81" d="100"/>
        </p:scale>
        <p:origin x="389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29DA17-3EC5-40B8-83CE-2A1C3793AD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0885827-1B2C-4FDF-ACAC-2AC357CEA077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Διάλογος</a:t>
          </a:r>
          <a:endParaRPr lang="el-GR" sz="2400" b="1" dirty="0">
            <a:solidFill>
              <a:schemeClr val="tx1"/>
            </a:solidFill>
          </a:endParaRPr>
        </a:p>
      </dgm:t>
    </dgm:pt>
    <dgm:pt modelId="{5B24D7C7-C173-4DD2-8F4A-4D27CBE25E09}" type="parTrans" cxnId="{A4660244-33E0-44B0-9854-A5D9A15453E3}">
      <dgm:prSet/>
      <dgm:spPr/>
      <dgm:t>
        <a:bodyPr/>
        <a:lstStyle/>
        <a:p>
          <a:endParaRPr lang="el-GR"/>
        </a:p>
      </dgm:t>
    </dgm:pt>
    <dgm:pt modelId="{738DB9FF-2CE0-4CD6-B97E-C4AC0032CEEA}" type="sibTrans" cxnId="{A4660244-33E0-44B0-9854-A5D9A15453E3}">
      <dgm:prSet/>
      <dgm:spPr/>
      <dgm:t>
        <a:bodyPr/>
        <a:lstStyle/>
        <a:p>
          <a:endParaRPr lang="el-GR"/>
        </a:p>
      </dgm:t>
    </dgm:pt>
    <dgm:pt modelId="{EFC585E1-95BA-40EF-A547-7E28CBB615CF}">
      <dgm:prSet phldrT="[Text]" custT="1"/>
      <dgm:spPr>
        <a:solidFill>
          <a:srgbClr val="FF9933"/>
        </a:solidFill>
      </dgm:spPr>
      <dgm:t>
        <a:bodyPr/>
        <a:lstStyle/>
        <a:p>
          <a:r>
            <a:rPr lang="el-GR" sz="2400" b="1" dirty="0" smtClean="0">
              <a:solidFill>
                <a:schemeClr val="tx1"/>
              </a:solidFill>
            </a:rPr>
            <a:t>Δημιουργικότητα</a:t>
          </a:r>
          <a:endParaRPr lang="el-GR" sz="2400" b="1" dirty="0">
            <a:solidFill>
              <a:schemeClr val="tx1"/>
            </a:solidFill>
          </a:endParaRPr>
        </a:p>
      </dgm:t>
    </dgm:pt>
    <dgm:pt modelId="{472EBD3D-0587-46DF-BB57-185BF86F9795}" type="parTrans" cxnId="{8D37DB02-D86E-4EBB-A8FB-3B57E2B7FC11}">
      <dgm:prSet/>
      <dgm:spPr/>
      <dgm:t>
        <a:bodyPr/>
        <a:lstStyle/>
        <a:p>
          <a:endParaRPr lang="el-GR"/>
        </a:p>
      </dgm:t>
    </dgm:pt>
    <dgm:pt modelId="{FE1F5385-19E8-4BA1-AE9B-A2E4A5ED9D29}" type="sibTrans" cxnId="{8D37DB02-D86E-4EBB-A8FB-3B57E2B7FC11}">
      <dgm:prSet/>
      <dgm:spPr/>
      <dgm:t>
        <a:bodyPr/>
        <a:lstStyle/>
        <a:p>
          <a:endParaRPr lang="el-GR"/>
        </a:p>
      </dgm:t>
    </dgm:pt>
    <dgm:pt modelId="{58CA81EE-5960-4C85-AE01-B9C305FBFED3}">
      <dgm:prSet phldrT="[Text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b="1" dirty="0" smtClean="0">
              <a:solidFill>
                <a:schemeClr val="tx1"/>
              </a:solidFill>
            </a:rPr>
            <a:t>Υποστήριξη</a:t>
          </a:r>
          <a:endParaRPr lang="el-GR" b="1" dirty="0">
            <a:solidFill>
              <a:schemeClr val="tx1"/>
            </a:solidFill>
          </a:endParaRPr>
        </a:p>
      </dgm:t>
    </dgm:pt>
    <dgm:pt modelId="{5AB09302-5CF8-463A-8C67-1FACEE31E5DB}" type="parTrans" cxnId="{D7613BFB-5C6A-42DF-B2D7-B50B7BE4F3F4}">
      <dgm:prSet/>
      <dgm:spPr/>
      <dgm:t>
        <a:bodyPr/>
        <a:lstStyle/>
        <a:p>
          <a:endParaRPr lang="el-GR"/>
        </a:p>
      </dgm:t>
    </dgm:pt>
    <dgm:pt modelId="{88BFF23E-CEBB-40E4-BED2-FC34A318FB16}" type="sibTrans" cxnId="{D7613BFB-5C6A-42DF-B2D7-B50B7BE4F3F4}">
      <dgm:prSet/>
      <dgm:spPr/>
      <dgm:t>
        <a:bodyPr/>
        <a:lstStyle/>
        <a:p>
          <a:endParaRPr lang="el-GR"/>
        </a:p>
      </dgm:t>
    </dgm:pt>
    <dgm:pt modelId="{DBED4D80-80BA-498B-AF72-5B0530900710}" type="pres">
      <dgm:prSet presAssocID="{F329DA17-3EC5-40B8-83CE-2A1C3793ADE0}" presName="Name0" presStyleCnt="0">
        <dgm:presLayoutVars>
          <dgm:dir/>
          <dgm:resizeHandles val="exact"/>
        </dgm:presLayoutVars>
      </dgm:prSet>
      <dgm:spPr/>
    </dgm:pt>
    <dgm:pt modelId="{CA199974-E5CA-4000-9EBF-9E323CA1E028}" type="pres">
      <dgm:prSet presAssocID="{F0885827-1B2C-4FDF-ACAC-2AC357CEA077}" presName="node" presStyleLbl="node1" presStyleIdx="0" presStyleCnt="3" custLinFactNeighborX="-290" custLinFactNeighborY="49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F50E46C-A41F-40F2-B8B1-AD49CC059B63}" type="pres">
      <dgm:prSet presAssocID="{738DB9FF-2CE0-4CD6-B97E-C4AC0032CEEA}" presName="sibTrans" presStyleLbl="sibTrans2D1" presStyleIdx="0" presStyleCnt="2" custLinFactNeighborX="-1388" custLinFactNeighborY="21944"/>
      <dgm:spPr/>
      <dgm:t>
        <a:bodyPr/>
        <a:lstStyle/>
        <a:p>
          <a:endParaRPr lang="el-GR"/>
        </a:p>
      </dgm:t>
    </dgm:pt>
    <dgm:pt modelId="{C28891DB-E026-425D-B7D4-F881A21E5234}" type="pres">
      <dgm:prSet presAssocID="{738DB9FF-2CE0-4CD6-B97E-C4AC0032CEEA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17D29151-8012-4F49-8853-279779AF1954}" type="pres">
      <dgm:prSet presAssocID="{EFC585E1-95BA-40EF-A547-7E28CBB615CF}" presName="node" presStyleLbl="node1" presStyleIdx="1" presStyleCnt="3" custScaleX="154793" custScaleY="133093" custLinFactNeighborX="9205" custLinFactNeighborY="484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6DD31C0-52B5-4008-8D4C-B6610EFA989D}" type="pres">
      <dgm:prSet presAssocID="{FE1F5385-19E8-4BA1-AE9B-A2E4A5ED9D29}" presName="sibTrans" presStyleLbl="sibTrans2D1" presStyleIdx="1" presStyleCnt="2"/>
      <dgm:spPr/>
      <dgm:t>
        <a:bodyPr/>
        <a:lstStyle/>
        <a:p>
          <a:endParaRPr lang="el-GR"/>
        </a:p>
      </dgm:t>
    </dgm:pt>
    <dgm:pt modelId="{A7C930E0-8FC9-4BC4-930A-609477467734}" type="pres">
      <dgm:prSet presAssocID="{FE1F5385-19E8-4BA1-AE9B-A2E4A5ED9D29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C02B96EE-0791-4CBB-B6D3-2AFA9ECF6F7E}" type="pres">
      <dgm:prSet presAssocID="{58CA81EE-5960-4C85-AE01-B9C305FBFED3}" presName="node" presStyleLbl="node1" presStyleIdx="2" presStyleCnt="3" custScaleX="102245" custScaleY="142780" custLinFactY="81020" custLinFactNeighborX="78520" custLinFactNeighborY="1000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7613BFB-5C6A-42DF-B2D7-B50B7BE4F3F4}" srcId="{F329DA17-3EC5-40B8-83CE-2A1C3793ADE0}" destId="{58CA81EE-5960-4C85-AE01-B9C305FBFED3}" srcOrd="2" destOrd="0" parTransId="{5AB09302-5CF8-463A-8C67-1FACEE31E5DB}" sibTransId="{88BFF23E-CEBB-40E4-BED2-FC34A318FB16}"/>
    <dgm:cxn modelId="{9B07F248-D488-40C2-9D71-F5C8E1F546FC}" type="presOf" srcId="{EFC585E1-95BA-40EF-A547-7E28CBB615CF}" destId="{17D29151-8012-4F49-8853-279779AF1954}" srcOrd="0" destOrd="0" presId="urn:microsoft.com/office/officeart/2005/8/layout/process1"/>
    <dgm:cxn modelId="{062007F8-517E-41F8-A7FD-2F0285971265}" type="presOf" srcId="{58CA81EE-5960-4C85-AE01-B9C305FBFED3}" destId="{C02B96EE-0791-4CBB-B6D3-2AFA9ECF6F7E}" srcOrd="0" destOrd="0" presId="urn:microsoft.com/office/officeart/2005/8/layout/process1"/>
    <dgm:cxn modelId="{AAEE2139-BA94-45B8-AE9E-1629DAB53F8A}" type="presOf" srcId="{738DB9FF-2CE0-4CD6-B97E-C4AC0032CEEA}" destId="{C28891DB-E026-425D-B7D4-F881A21E5234}" srcOrd="1" destOrd="0" presId="urn:microsoft.com/office/officeart/2005/8/layout/process1"/>
    <dgm:cxn modelId="{4D3B9F9A-E865-4D67-A723-833349CA8BF9}" type="presOf" srcId="{FE1F5385-19E8-4BA1-AE9B-A2E4A5ED9D29}" destId="{66DD31C0-52B5-4008-8D4C-B6610EFA989D}" srcOrd="0" destOrd="0" presId="urn:microsoft.com/office/officeart/2005/8/layout/process1"/>
    <dgm:cxn modelId="{DF582970-494D-4221-B094-871AE0928196}" type="presOf" srcId="{FE1F5385-19E8-4BA1-AE9B-A2E4A5ED9D29}" destId="{A7C930E0-8FC9-4BC4-930A-609477467734}" srcOrd="1" destOrd="0" presId="urn:microsoft.com/office/officeart/2005/8/layout/process1"/>
    <dgm:cxn modelId="{A4660244-33E0-44B0-9854-A5D9A15453E3}" srcId="{F329DA17-3EC5-40B8-83CE-2A1C3793ADE0}" destId="{F0885827-1B2C-4FDF-ACAC-2AC357CEA077}" srcOrd="0" destOrd="0" parTransId="{5B24D7C7-C173-4DD2-8F4A-4D27CBE25E09}" sibTransId="{738DB9FF-2CE0-4CD6-B97E-C4AC0032CEEA}"/>
    <dgm:cxn modelId="{BCC29840-86AA-4E68-9902-CE3601C67C96}" type="presOf" srcId="{F329DA17-3EC5-40B8-83CE-2A1C3793ADE0}" destId="{DBED4D80-80BA-498B-AF72-5B0530900710}" srcOrd="0" destOrd="0" presId="urn:microsoft.com/office/officeart/2005/8/layout/process1"/>
    <dgm:cxn modelId="{77DF1603-4B71-4F32-BAD4-03FA5A9ADB77}" type="presOf" srcId="{F0885827-1B2C-4FDF-ACAC-2AC357CEA077}" destId="{CA199974-E5CA-4000-9EBF-9E323CA1E028}" srcOrd="0" destOrd="0" presId="urn:microsoft.com/office/officeart/2005/8/layout/process1"/>
    <dgm:cxn modelId="{17DC3F95-F8FA-4FF6-BBD7-12D10DA0A8F2}" type="presOf" srcId="{738DB9FF-2CE0-4CD6-B97E-C4AC0032CEEA}" destId="{CF50E46C-A41F-40F2-B8B1-AD49CC059B63}" srcOrd="0" destOrd="0" presId="urn:microsoft.com/office/officeart/2005/8/layout/process1"/>
    <dgm:cxn modelId="{8D37DB02-D86E-4EBB-A8FB-3B57E2B7FC11}" srcId="{F329DA17-3EC5-40B8-83CE-2A1C3793ADE0}" destId="{EFC585E1-95BA-40EF-A547-7E28CBB615CF}" srcOrd="1" destOrd="0" parTransId="{472EBD3D-0587-46DF-BB57-185BF86F9795}" sibTransId="{FE1F5385-19E8-4BA1-AE9B-A2E4A5ED9D29}"/>
    <dgm:cxn modelId="{F80E9FC1-5EB8-4C9C-9DBC-B4C350AC3E59}" type="presParOf" srcId="{DBED4D80-80BA-498B-AF72-5B0530900710}" destId="{CA199974-E5CA-4000-9EBF-9E323CA1E028}" srcOrd="0" destOrd="0" presId="urn:microsoft.com/office/officeart/2005/8/layout/process1"/>
    <dgm:cxn modelId="{AD045641-7584-480C-80A8-83EF0D60BF29}" type="presParOf" srcId="{DBED4D80-80BA-498B-AF72-5B0530900710}" destId="{CF50E46C-A41F-40F2-B8B1-AD49CC059B63}" srcOrd="1" destOrd="0" presId="urn:microsoft.com/office/officeart/2005/8/layout/process1"/>
    <dgm:cxn modelId="{C5C09943-C4F3-4FA5-8360-0982A2C95222}" type="presParOf" srcId="{CF50E46C-A41F-40F2-B8B1-AD49CC059B63}" destId="{C28891DB-E026-425D-B7D4-F881A21E5234}" srcOrd="0" destOrd="0" presId="urn:microsoft.com/office/officeart/2005/8/layout/process1"/>
    <dgm:cxn modelId="{E35B514C-AF51-4CD4-809B-4D1226872C1B}" type="presParOf" srcId="{DBED4D80-80BA-498B-AF72-5B0530900710}" destId="{17D29151-8012-4F49-8853-279779AF1954}" srcOrd="2" destOrd="0" presId="urn:microsoft.com/office/officeart/2005/8/layout/process1"/>
    <dgm:cxn modelId="{E6843A4D-A478-4A55-8D30-3F09ADEAD8F7}" type="presParOf" srcId="{DBED4D80-80BA-498B-AF72-5B0530900710}" destId="{66DD31C0-52B5-4008-8D4C-B6610EFA989D}" srcOrd="3" destOrd="0" presId="urn:microsoft.com/office/officeart/2005/8/layout/process1"/>
    <dgm:cxn modelId="{3D4D3FF9-54A2-41A5-A0D8-DEA233D98442}" type="presParOf" srcId="{66DD31C0-52B5-4008-8D4C-B6610EFA989D}" destId="{A7C930E0-8FC9-4BC4-930A-609477467734}" srcOrd="0" destOrd="0" presId="urn:microsoft.com/office/officeart/2005/8/layout/process1"/>
    <dgm:cxn modelId="{F2EBC723-8E30-4045-BBF3-15AA7705BB3D}" type="presParOf" srcId="{DBED4D80-80BA-498B-AF72-5B0530900710}" destId="{C02B96EE-0791-4CBB-B6D3-2AFA9ECF6F7E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36FCC0D-D3CD-4B26-BDEA-8FE44522DDDB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6A9E891-F907-48D9-8BA0-C30B7581DA00}">
      <dgm:prSet phldrT="[Text]"/>
      <dgm:spPr>
        <a:solidFill>
          <a:srgbClr val="92D050"/>
        </a:solidFill>
      </dgm:spPr>
      <dgm:t>
        <a:bodyPr/>
        <a:lstStyle/>
        <a:p>
          <a:r>
            <a:rPr lang="el-GR" b="1" dirty="0" smtClean="0"/>
            <a:t>Κριτικός Στοχασμός</a:t>
          </a:r>
          <a:endParaRPr lang="el-GR" b="1" dirty="0"/>
        </a:p>
      </dgm:t>
    </dgm:pt>
    <dgm:pt modelId="{F08081FC-0BCC-455F-910B-917824DEEAAD}" type="parTrans" cxnId="{647682ED-9872-4F14-9D39-82F3B97E8FAA}">
      <dgm:prSet/>
      <dgm:spPr/>
      <dgm:t>
        <a:bodyPr/>
        <a:lstStyle/>
        <a:p>
          <a:endParaRPr lang="el-GR"/>
        </a:p>
      </dgm:t>
    </dgm:pt>
    <dgm:pt modelId="{A73719CE-3756-4566-B5D9-D5A9102A2BDA}" type="sibTrans" cxnId="{647682ED-9872-4F14-9D39-82F3B97E8FAA}">
      <dgm:prSet/>
      <dgm:spPr/>
      <dgm:t>
        <a:bodyPr/>
        <a:lstStyle/>
        <a:p>
          <a:endParaRPr lang="el-GR"/>
        </a:p>
      </dgm:t>
    </dgm:pt>
    <dgm:pt modelId="{7EFAC840-AC10-4269-9A7A-B59307AA3265}">
      <dgm:prSet phldrT="[Text]" custT="1"/>
      <dgm:spPr>
        <a:solidFill>
          <a:srgbClr val="FFA54B"/>
        </a:solidFill>
      </dgm:spPr>
      <dgm:t>
        <a:bodyPr/>
        <a:lstStyle/>
        <a:p>
          <a:r>
            <a:rPr lang="el-GR" sz="2800" b="1" dirty="0" smtClean="0">
              <a:solidFill>
                <a:schemeClr val="tx1"/>
              </a:solidFill>
            </a:rPr>
            <a:t>Αμφισβήτηση</a:t>
          </a:r>
          <a:endParaRPr lang="el-GR" sz="2800" b="1" dirty="0">
            <a:solidFill>
              <a:schemeClr val="tx1"/>
            </a:solidFill>
          </a:endParaRPr>
        </a:p>
      </dgm:t>
    </dgm:pt>
    <dgm:pt modelId="{E2D6F15D-AB5D-49DA-8030-7CB3D3AFB81D}" type="parTrans" cxnId="{EDD7F661-62CA-4D3B-8539-29C32380E162}">
      <dgm:prSet/>
      <dgm:spPr/>
      <dgm:t>
        <a:bodyPr/>
        <a:lstStyle/>
        <a:p>
          <a:endParaRPr lang="el-GR"/>
        </a:p>
      </dgm:t>
    </dgm:pt>
    <dgm:pt modelId="{D670F385-2CA1-4B90-B583-B27294CEDA39}" type="sibTrans" cxnId="{EDD7F661-62CA-4D3B-8539-29C32380E162}">
      <dgm:prSet/>
      <dgm:spPr/>
      <dgm:t>
        <a:bodyPr/>
        <a:lstStyle/>
        <a:p>
          <a:endParaRPr lang="el-GR"/>
        </a:p>
      </dgm:t>
    </dgm:pt>
    <dgm:pt modelId="{147A25BD-B6D6-419D-A56D-D592DA919C46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2800" b="1" dirty="0" smtClean="0"/>
            <a:t>Απελευθέρωση</a:t>
          </a:r>
          <a:endParaRPr lang="el-GR" sz="2800" b="1" dirty="0"/>
        </a:p>
      </dgm:t>
    </dgm:pt>
    <dgm:pt modelId="{210A6BF6-F69E-4BE6-88B4-0DA2D8C3B084}" type="parTrans" cxnId="{A31D58B8-25B8-4457-B455-DE187CCDE511}">
      <dgm:prSet/>
      <dgm:spPr/>
      <dgm:t>
        <a:bodyPr/>
        <a:lstStyle/>
        <a:p>
          <a:endParaRPr lang="el-GR"/>
        </a:p>
      </dgm:t>
    </dgm:pt>
    <dgm:pt modelId="{797627E6-0D88-4AC8-92FC-8912B4D77ED7}" type="sibTrans" cxnId="{A31D58B8-25B8-4457-B455-DE187CCDE511}">
      <dgm:prSet/>
      <dgm:spPr/>
      <dgm:t>
        <a:bodyPr/>
        <a:lstStyle/>
        <a:p>
          <a:endParaRPr lang="el-GR"/>
        </a:p>
      </dgm:t>
    </dgm:pt>
    <dgm:pt modelId="{EAF803CC-190F-4FDA-8C5F-894723407330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l-GR" sz="2800" b="1" dirty="0" smtClean="0">
              <a:solidFill>
                <a:schemeClr val="bg1"/>
              </a:solidFill>
            </a:rPr>
            <a:t>Ενδοσκόπηση</a:t>
          </a:r>
          <a:endParaRPr lang="el-GR" sz="2800" b="1" dirty="0">
            <a:solidFill>
              <a:schemeClr val="bg1"/>
            </a:solidFill>
          </a:endParaRPr>
        </a:p>
      </dgm:t>
    </dgm:pt>
    <dgm:pt modelId="{E310860C-12C5-45B7-97DA-74C893F6D260}" type="parTrans" cxnId="{ABCCAB35-96E9-4178-95A6-E0C4CBC2ACDE}">
      <dgm:prSet/>
      <dgm:spPr/>
      <dgm:t>
        <a:bodyPr/>
        <a:lstStyle/>
        <a:p>
          <a:endParaRPr lang="el-GR"/>
        </a:p>
      </dgm:t>
    </dgm:pt>
    <dgm:pt modelId="{981BF46E-E029-4F6C-8C7D-9CA6A76DD1FE}" type="sibTrans" cxnId="{ABCCAB35-96E9-4178-95A6-E0C4CBC2ACDE}">
      <dgm:prSet/>
      <dgm:spPr/>
      <dgm:t>
        <a:bodyPr/>
        <a:lstStyle/>
        <a:p>
          <a:endParaRPr lang="el-GR"/>
        </a:p>
      </dgm:t>
    </dgm:pt>
    <dgm:pt modelId="{4A55A384-9579-4AA4-84A9-F811EB1DEDA5}">
      <dgm:prSet phldrT="[Text]" custT="1"/>
      <dgm:spPr>
        <a:solidFill>
          <a:srgbClr val="FF9933"/>
        </a:solidFill>
      </dgm:spPr>
      <dgm:t>
        <a:bodyPr/>
        <a:lstStyle/>
        <a:p>
          <a:r>
            <a:rPr lang="el-GR" sz="2800" b="1" dirty="0" smtClean="0">
              <a:solidFill>
                <a:schemeClr val="tx1"/>
              </a:solidFill>
            </a:rPr>
            <a:t>Ενθάρρυνση</a:t>
          </a:r>
          <a:endParaRPr lang="el-GR" sz="2800" b="1" dirty="0">
            <a:solidFill>
              <a:schemeClr val="tx1"/>
            </a:solidFill>
          </a:endParaRPr>
        </a:p>
      </dgm:t>
    </dgm:pt>
    <dgm:pt modelId="{BF8EFA24-5892-489C-8074-35260E58048A}" type="parTrans" cxnId="{CC976024-DF4B-4B42-A57A-70B4C496C155}">
      <dgm:prSet/>
      <dgm:spPr/>
      <dgm:t>
        <a:bodyPr/>
        <a:lstStyle/>
        <a:p>
          <a:endParaRPr lang="el-GR"/>
        </a:p>
      </dgm:t>
    </dgm:pt>
    <dgm:pt modelId="{F73F9598-A8B0-4FE5-8EDC-16471D58981C}" type="sibTrans" cxnId="{CC976024-DF4B-4B42-A57A-70B4C496C155}">
      <dgm:prSet/>
      <dgm:spPr/>
      <dgm:t>
        <a:bodyPr/>
        <a:lstStyle/>
        <a:p>
          <a:endParaRPr lang="el-GR"/>
        </a:p>
      </dgm:t>
    </dgm:pt>
    <dgm:pt modelId="{0BD446CE-1AFE-4DF2-BC59-6B663663BDBD}" type="pres">
      <dgm:prSet presAssocID="{036FCC0D-D3CD-4B26-BDEA-8FE44522DDDB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C9F53A5-86B0-4564-99FD-10658DA267D8}" type="pres">
      <dgm:prSet presAssocID="{036FCC0D-D3CD-4B26-BDEA-8FE44522DDDB}" presName="matrix" presStyleCnt="0"/>
      <dgm:spPr/>
    </dgm:pt>
    <dgm:pt modelId="{2FAD8FD1-1C75-4E27-9479-3B245D70ECFE}" type="pres">
      <dgm:prSet presAssocID="{036FCC0D-D3CD-4B26-BDEA-8FE44522DDDB}" presName="tile1" presStyleLbl="node1" presStyleIdx="0" presStyleCnt="4"/>
      <dgm:spPr/>
      <dgm:t>
        <a:bodyPr/>
        <a:lstStyle/>
        <a:p>
          <a:endParaRPr lang="el-GR"/>
        </a:p>
      </dgm:t>
    </dgm:pt>
    <dgm:pt modelId="{1AA289E8-3899-4BB9-838E-1927C71C9155}" type="pres">
      <dgm:prSet presAssocID="{036FCC0D-D3CD-4B26-BDEA-8FE44522DDDB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69AE99-1397-4FCE-9382-DE7DBF4E8089}" type="pres">
      <dgm:prSet presAssocID="{036FCC0D-D3CD-4B26-BDEA-8FE44522DDDB}" presName="tile2" presStyleLbl="node1" presStyleIdx="1" presStyleCnt="4"/>
      <dgm:spPr/>
      <dgm:t>
        <a:bodyPr/>
        <a:lstStyle/>
        <a:p>
          <a:endParaRPr lang="el-GR"/>
        </a:p>
      </dgm:t>
    </dgm:pt>
    <dgm:pt modelId="{4E6F2F64-0E18-4189-885E-BEAD1B1ABD37}" type="pres">
      <dgm:prSet presAssocID="{036FCC0D-D3CD-4B26-BDEA-8FE44522DDDB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BE71B7-6E4E-4C3D-A261-D43EC1032A4A}" type="pres">
      <dgm:prSet presAssocID="{036FCC0D-D3CD-4B26-BDEA-8FE44522DDDB}" presName="tile3" presStyleLbl="node1" presStyleIdx="2" presStyleCnt="4"/>
      <dgm:spPr/>
      <dgm:t>
        <a:bodyPr/>
        <a:lstStyle/>
        <a:p>
          <a:endParaRPr lang="el-GR"/>
        </a:p>
      </dgm:t>
    </dgm:pt>
    <dgm:pt modelId="{CA988866-5C1F-48B6-9253-28EE01070D21}" type="pres">
      <dgm:prSet presAssocID="{036FCC0D-D3CD-4B26-BDEA-8FE44522DDDB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B381F58-CF78-4858-A639-C8C0BCB070E0}" type="pres">
      <dgm:prSet presAssocID="{036FCC0D-D3CD-4B26-BDEA-8FE44522DDDB}" presName="tile4" presStyleLbl="node1" presStyleIdx="3" presStyleCnt="4"/>
      <dgm:spPr/>
      <dgm:t>
        <a:bodyPr/>
        <a:lstStyle/>
        <a:p>
          <a:endParaRPr lang="el-GR"/>
        </a:p>
      </dgm:t>
    </dgm:pt>
    <dgm:pt modelId="{8A8BB07D-6D89-41EB-970C-178807F355BB}" type="pres">
      <dgm:prSet presAssocID="{036FCC0D-D3CD-4B26-BDEA-8FE44522DDDB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90706C3-498D-4EED-BDF6-8081DBF89631}" type="pres">
      <dgm:prSet presAssocID="{036FCC0D-D3CD-4B26-BDEA-8FE44522DDDB}" presName="centerTile" presStyleLbl="fgShp" presStyleIdx="0" presStyleCnt="1" custScaleX="140187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1A96C2E4-5221-4A14-9915-09519FB333CB}" type="presOf" srcId="{4A55A384-9579-4AA4-84A9-F811EB1DEDA5}" destId="{4B381F58-CF78-4858-A639-C8C0BCB070E0}" srcOrd="0" destOrd="0" presId="urn:microsoft.com/office/officeart/2005/8/layout/matrix1"/>
    <dgm:cxn modelId="{ABCCAB35-96E9-4178-95A6-E0C4CBC2ACDE}" srcId="{56A9E891-F907-48D9-8BA0-C30B7581DA00}" destId="{EAF803CC-190F-4FDA-8C5F-894723407330}" srcOrd="2" destOrd="0" parTransId="{E310860C-12C5-45B7-97DA-74C893F6D260}" sibTransId="{981BF46E-E029-4F6C-8C7D-9CA6A76DD1FE}"/>
    <dgm:cxn modelId="{CC976024-DF4B-4B42-A57A-70B4C496C155}" srcId="{56A9E891-F907-48D9-8BA0-C30B7581DA00}" destId="{4A55A384-9579-4AA4-84A9-F811EB1DEDA5}" srcOrd="3" destOrd="0" parTransId="{BF8EFA24-5892-489C-8074-35260E58048A}" sibTransId="{F73F9598-A8B0-4FE5-8EDC-16471D58981C}"/>
    <dgm:cxn modelId="{3E83FC43-4CB1-4CC6-92A6-33ADE843349A}" type="presOf" srcId="{147A25BD-B6D6-419D-A56D-D592DA919C46}" destId="{2069AE99-1397-4FCE-9382-DE7DBF4E8089}" srcOrd="0" destOrd="0" presId="urn:microsoft.com/office/officeart/2005/8/layout/matrix1"/>
    <dgm:cxn modelId="{F0E5ACD2-E8DE-4314-8B52-D8BE9B317342}" type="presOf" srcId="{7EFAC840-AC10-4269-9A7A-B59307AA3265}" destId="{1AA289E8-3899-4BB9-838E-1927C71C9155}" srcOrd="1" destOrd="0" presId="urn:microsoft.com/office/officeart/2005/8/layout/matrix1"/>
    <dgm:cxn modelId="{A31D58B8-25B8-4457-B455-DE187CCDE511}" srcId="{56A9E891-F907-48D9-8BA0-C30B7581DA00}" destId="{147A25BD-B6D6-419D-A56D-D592DA919C46}" srcOrd="1" destOrd="0" parTransId="{210A6BF6-F69E-4BE6-88B4-0DA2D8C3B084}" sibTransId="{797627E6-0D88-4AC8-92FC-8912B4D77ED7}"/>
    <dgm:cxn modelId="{79D73CD2-0B0E-4C5E-9AC5-49BCE4E7B861}" type="presOf" srcId="{7EFAC840-AC10-4269-9A7A-B59307AA3265}" destId="{2FAD8FD1-1C75-4E27-9479-3B245D70ECFE}" srcOrd="0" destOrd="0" presId="urn:microsoft.com/office/officeart/2005/8/layout/matrix1"/>
    <dgm:cxn modelId="{A1815294-3AB3-47AF-9198-335BF05B1F2E}" type="presOf" srcId="{147A25BD-B6D6-419D-A56D-D592DA919C46}" destId="{4E6F2F64-0E18-4189-885E-BEAD1B1ABD37}" srcOrd="1" destOrd="0" presId="urn:microsoft.com/office/officeart/2005/8/layout/matrix1"/>
    <dgm:cxn modelId="{AD6CC95E-1A0F-45DF-8C61-20D613E7070A}" type="presOf" srcId="{EAF803CC-190F-4FDA-8C5F-894723407330}" destId="{39BE71B7-6E4E-4C3D-A261-D43EC1032A4A}" srcOrd="0" destOrd="0" presId="urn:microsoft.com/office/officeart/2005/8/layout/matrix1"/>
    <dgm:cxn modelId="{AA88F75D-F7D7-4626-A7B9-9B9FA93DE919}" type="presOf" srcId="{56A9E891-F907-48D9-8BA0-C30B7581DA00}" destId="{890706C3-498D-4EED-BDF6-8081DBF89631}" srcOrd="0" destOrd="0" presId="urn:microsoft.com/office/officeart/2005/8/layout/matrix1"/>
    <dgm:cxn modelId="{5C5E858D-2327-4EE0-9934-E13E404B9FD5}" type="presOf" srcId="{036FCC0D-D3CD-4B26-BDEA-8FE44522DDDB}" destId="{0BD446CE-1AFE-4DF2-BC59-6B663663BDBD}" srcOrd="0" destOrd="0" presId="urn:microsoft.com/office/officeart/2005/8/layout/matrix1"/>
    <dgm:cxn modelId="{EDD7F661-62CA-4D3B-8539-29C32380E162}" srcId="{56A9E891-F907-48D9-8BA0-C30B7581DA00}" destId="{7EFAC840-AC10-4269-9A7A-B59307AA3265}" srcOrd="0" destOrd="0" parTransId="{E2D6F15D-AB5D-49DA-8030-7CB3D3AFB81D}" sibTransId="{D670F385-2CA1-4B90-B583-B27294CEDA39}"/>
    <dgm:cxn modelId="{7AFEE0E3-A076-4FD1-85BE-1C9DE62064BB}" type="presOf" srcId="{4A55A384-9579-4AA4-84A9-F811EB1DEDA5}" destId="{8A8BB07D-6D89-41EB-970C-178807F355BB}" srcOrd="1" destOrd="0" presId="urn:microsoft.com/office/officeart/2005/8/layout/matrix1"/>
    <dgm:cxn modelId="{647682ED-9872-4F14-9D39-82F3B97E8FAA}" srcId="{036FCC0D-D3CD-4B26-BDEA-8FE44522DDDB}" destId="{56A9E891-F907-48D9-8BA0-C30B7581DA00}" srcOrd="0" destOrd="0" parTransId="{F08081FC-0BCC-455F-910B-917824DEEAAD}" sibTransId="{A73719CE-3756-4566-B5D9-D5A9102A2BDA}"/>
    <dgm:cxn modelId="{35838927-6B94-4256-97B4-B535729C52CC}" type="presOf" srcId="{EAF803CC-190F-4FDA-8C5F-894723407330}" destId="{CA988866-5C1F-48B6-9253-28EE01070D21}" srcOrd="1" destOrd="0" presId="urn:microsoft.com/office/officeart/2005/8/layout/matrix1"/>
    <dgm:cxn modelId="{E0BBD5E0-DCE9-4A07-9A96-0828A98C17A5}" type="presParOf" srcId="{0BD446CE-1AFE-4DF2-BC59-6B663663BDBD}" destId="{2C9F53A5-86B0-4564-99FD-10658DA267D8}" srcOrd="0" destOrd="0" presId="urn:microsoft.com/office/officeart/2005/8/layout/matrix1"/>
    <dgm:cxn modelId="{8A63C228-A435-4894-902C-028D54FD7A2F}" type="presParOf" srcId="{2C9F53A5-86B0-4564-99FD-10658DA267D8}" destId="{2FAD8FD1-1C75-4E27-9479-3B245D70ECFE}" srcOrd="0" destOrd="0" presId="urn:microsoft.com/office/officeart/2005/8/layout/matrix1"/>
    <dgm:cxn modelId="{15B97BBA-6F74-460A-BEF9-030722F98BB0}" type="presParOf" srcId="{2C9F53A5-86B0-4564-99FD-10658DA267D8}" destId="{1AA289E8-3899-4BB9-838E-1927C71C9155}" srcOrd="1" destOrd="0" presId="urn:microsoft.com/office/officeart/2005/8/layout/matrix1"/>
    <dgm:cxn modelId="{2767ED0D-4A4A-470D-9D31-DF39E93F7112}" type="presParOf" srcId="{2C9F53A5-86B0-4564-99FD-10658DA267D8}" destId="{2069AE99-1397-4FCE-9382-DE7DBF4E8089}" srcOrd="2" destOrd="0" presId="urn:microsoft.com/office/officeart/2005/8/layout/matrix1"/>
    <dgm:cxn modelId="{89B82365-6FAA-4033-ACA5-CBC8A3BA9BD5}" type="presParOf" srcId="{2C9F53A5-86B0-4564-99FD-10658DA267D8}" destId="{4E6F2F64-0E18-4189-885E-BEAD1B1ABD37}" srcOrd="3" destOrd="0" presId="urn:microsoft.com/office/officeart/2005/8/layout/matrix1"/>
    <dgm:cxn modelId="{6ED52133-20E4-4526-997F-BB9757F49543}" type="presParOf" srcId="{2C9F53A5-86B0-4564-99FD-10658DA267D8}" destId="{39BE71B7-6E4E-4C3D-A261-D43EC1032A4A}" srcOrd="4" destOrd="0" presId="urn:microsoft.com/office/officeart/2005/8/layout/matrix1"/>
    <dgm:cxn modelId="{7F471654-95B8-433B-AEB4-DD7249BE125A}" type="presParOf" srcId="{2C9F53A5-86B0-4564-99FD-10658DA267D8}" destId="{CA988866-5C1F-48B6-9253-28EE01070D21}" srcOrd="5" destOrd="0" presId="urn:microsoft.com/office/officeart/2005/8/layout/matrix1"/>
    <dgm:cxn modelId="{F6939BF6-CEA4-4350-A4B8-436EF5570FEE}" type="presParOf" srcId="{2C9F53A5-86B0-4564-99FD-10658DA267D8}" destId="{4B381F58-CF78-4858-A639-C8C0BCB070E0}" srcOrd="6" destOrd="0" presId="urn:microsoft.com/office/officeart/2005/8/layout/matrix1"/>
    <dgm:cxn modelId="{6FD77A22-2EF3-4917-AF6E-E165F28CC337}" type="presParOf" srcId="{2C9F53A5-86B0-4564-99FD-10658DA267D8}" destId="{8A8BB07D-6D89-41EB-970C-178807F355BB}" srcOrd="7" destOrd="0" presId="urn:microsoft.com/office/officeart/2005/8/layout/matrix1"/>
    <dgm:cxn modelId="{F63E176E-04B5-4E2A-8286-9B20F50C44EA}" type="presParOf" srcId="{0BD446CE-1AFE-4DF2-BC59-6B663663BDBD}" destId="{890706C3-498D-4EED-BDF6-8081DBF89631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6950" y="730250"/>
            <a:ext cx="4864100" cy="36496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8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24388"/>
            <a:ext cx="5486400" cy="437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278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78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4560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568C96-3D9B-4CEA-82D6-5318AA7F4D6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0170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568C96-3D9B-4CEA-82D6-5318AA7F4D69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3924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784188"/>
            <a:ext cx="6858000" cy="2387600"/>
          </a:xfrm>
        </p:spPr>
        <p:txBody>
          <a:bodyPr anchor="b">
            <a:normAutofit/>
          </a:bodyPr>
          <a:lstStyle>
            <a:lvl1pPr algn="ctr">
              <a:defRPr sz="6000" b="1"/>
            </a:lvl1pPr>
          </a:lstStyle>
          <a:p>
            <a:r>
              <a:rPr lang="el-GR" dirty="0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2484D-3F63-488A-990A-36E3F22D10C7}" type="slidenum">
              <a:rPr lang="de-DE" smtClean="0"/>
              <a:pPr>
                <a:defRPr/>
              </a:pPr>
              <a:t>‹#›</a:t>
            </a:fld>
            <a:endParaRPr lang="de-DE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Ορθογώνιο 8"/>
          <p:cNvSpPr/>
          <p:nvPr userDrawn="1"/>
        </p:nvSpPr>
        <p:spPr>
          <a:xfrm>
            <a:off x="467544" y="764704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Πεντάγωνο 9"/>
          <p:cNvSpPr/>
          <p:nvPr userDrawn="1"/>
        </p:nvSpPr>
        <p:spPr>
          <a:xfrm>
            <a:off x="467544" y="2316163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31247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9A7C16-FAF2-2C41-B697-563997C522AD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6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9D9EA-0687-604F-B97A-763B6765DF9F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731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4400"/>
            </a:lvl1pPr>
            <a:lvl2pPr>
              <a:lnSpc>
                <a:spcPct val="150000"/>
              </a:lnSpc>
              <a:defRPr sz="4000"/>
            </a:lvl2pPr>
            <a:lvl3pPr>
              <a:lnSpc>
                <a:spcPct val="150000"/>
              </a:lnSpc>
              <a:defRPr sz="3200"/>
            </a:lvl3pPr>
            <a:lvl4pPr>
              <a:lnSpc>
                <a:spcPct val="150000"/>
              </a:lnSpc>
              <a:defRPr sz="2800"/>
            </a:lvl4pPr>
            <a:lvl5pPr>
              <a:lnSpc>
                <a:spcPct val="150000"/>
              </a:lnSpc>
              <a:defRPr sz="2800"/>
            </a:lvl5pPr>
          </a:lstStyle>
          <a:p>
            <a:pPr lvl="0"/>
            <a:r>
              <a:rPr lang="el-GR" dirty="0"/>
              <a:t>Στυλ υποδείγματος κειμένου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/>
              <a:t>2016</a:t>
            </a:r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/>
              <a:t>Δρ Χαράλαμπος Μουζάκης</a:t>
            </a:r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1"/>
          <p:cNvSpPr/>
          <p:nvPr userDrawn="1"/>
        </p:nvSpPr>
        <p:spPr>
          <a:xfrm>
            <a:off x="0" y="0"/>
            <a:ext cx="467544" cy="6858000"/>
          </a:xfrm>
          <a:prstGeom prst="rect">
            <a:avLst/>
          </a:prstGeom>
          <a:solidFill>
            <a:srgbClr val="9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8" name="15 - Ευθεία γραμμή σύνδεσης"/>
          <p:cNvCxnSpPr/>
          <p:nvPr userDrawn="1"/>
        </p:nvCxnSpPr>
        <p:spPr bwMode="auto">
          <a:xfrm>
            <a:off x="1522058" y="119439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 userDrawn="1"/>
        </p:nvCxnSpPr>
        <p:spPr bwMode="auto">
          <a:xfrm>
            <a:off x="467544" y="6453336"/>
            <a:ext cx="8476309" cy="19555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Ορθογώνιο 10"/>
          <p:cNvSpPr/>
          <p:nvPr userDrawn="1"/>
        </p:nvSpPr>
        <p:spPr>
          <a:xfrm>
            <a:off x="467544" y="628501"/>
            <a:ext cx="576064" cy="1008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Πεντάγωνο 11"/>
          <p:cNvSpPr/>
          <p:nvPr userDrawn="1"/>
        </p:nvSpPr>
        <p:spPr>
          <a:xfrm>
            <a:off x="467544" y="603852"/>
            <a:ext cx="675456" cy="792088"/>
          </a:xfrm>
          <a:prstGeom prst="homePlate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Τίτλος 1"/>
          <p:cNvSpPr>
            <a:spLocks noGrp="1"/>
          </p:cNvSpPr>
          <p:nvPr>
            <p:ph type="title"/>
          </p:nvPr>
        </p:nvSpPr>
        <p:spPr>
          <a:xfrm>
            <a:off x="1143000" y="365127"/>
            <a:ext cx="7372350" cy="1075390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l-GR" dirty="0"/>
              <a:t>Στυλ κύριου τίτλου</a:t>
            </a:r>
          </a:p>
        </p:txBody>
      </p:sp>
    </p:spTree>
    <p:extLst>
      <p:ext uri="{BB962C8B-B14F-4D97-AF65-F5344CB8AC3E}">
        <p14:creationId xmlns:p14="http://schemas.microsoft.com/office/powerpoint/2010/main" val="3989857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B9B27-4D02-2940-AED5-BC8F2B3B1507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58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F7878-2C98-7449-BB8F-764A5EA8E558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8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2F403-9584-1749-B6AB-5E1C5F94527C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68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8C0351-EB03-5444-BA93-B7E778374E24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36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ADB90-FF7E-5041-AB9F-1BC0957AB829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426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B8CB6-48D8-4E47-B0D3-B56230F429D0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742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716D3-DCE8-CC45-8106-AE5DFCD073F9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325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FFFB4-400D-1240-AB24-6F86C96D4DFB}" type="datetimeFigureOut">
              <a:rPr lang="en-US" smtClean="0"/>
              <a:pPr/>
              <a:t>12/8/2019</a:t>
            </a:fld>
            <a:endParaRPr lang="en-US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8"/>
          <p:cNvSpPr/>
          <p:nvPr userDrawn="1"/>
        </p:nvSpPr>
        <p:spPr bwMode="auto">
          <a:xfrm>
            <a:off x="163906" y="796626"/>
            <a:ext cx="86598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42712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1" r:id="rId1"/>
    <p:sldLayoutId id="2147484472" r:id="rId2"/>
    <p:sldLayoutId id="2147484473" r:id="rId3"/>
    <p:sldLayoutId id="2147484474" r:id="rId4"/>
    <p:sldLayoutId id="2147484475" r:id="rId5"/>
    <p:sldLayoutId id="2147484476" r:id="rId6"/>
    <p:sldLayoutId id="2147484477" r:id="rId7"/>
    <p:sldLayoutId id="2147484478" r:id="rId8"/>
    <p:sldLayoutId id="2147484479" r:id="rId9"/>
    <p:sldLayoutId id="2147484480" r:id="rId10"/>
    <p:sldLayoutId id="214748448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1806" y="1393928"/>
            <a:ext cx="6430090" cy="2382375"/>
          </a:xfrm>
        </p:spPr>
        <p:txBody>
          <a:bodyPr>
            <a:no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«Η κατά Mezirow θεωρία της </a:t>
            </a:r>
            <a:r>
              <a:rPr lang="el-GR" sz="2400" dirty="0" err="1">
                <a:solidFill>
                  <a:prstClr val="black"/>
                </a:solidFill>
              </a:rPr>
              <a:t>μετασχηματίζουσας</a:t>
            </a:r>
            <a:r>
              <a:rPr lang="el-GR" sz="2400" dirty="0">
                <a:solidFill>
                  <a:prstClr val="black"/>
                </a:solidFill>
              </a:rPr>
              <a:t> μάθησης και οι </a:t>
            </a:r>
            <a:r>
              <a:rPr lang="el-GR" sz="2400" dirty="0" smtClean="0">
                <a:solidFill>
                  <a:prstClr val="black"/>
                </a:solidFill>
              </a:rPr>
              <a:t>προϋποθέσεις </a:t>
            </a:r>
            <a:r>
              <a:rPr lang="el-GR" sz="2400" dirty="0">
                <a:solidFill>
                  <a:prstClr val="black"/>
                </a:solidFill>
              </a:rPr>
              <a:t>εφαρμογής της στην </a:t>
            </a:r>
            <a:r>
              <a:rPr lang="el-GR" sz="2400" dirty="0" err="1">
                <a:solidFill>
                  <a:prstClr val="black"/>
                </a:solidFill>
              </a:rPr>
              <a:t>εξΑΕ</a:t>
            </a:r>
            <a:r>
              <a:rPr lang="el-GR" sz="2400" dirty="0">
                <a:solidFill>
                  <a:prstClr val="black"/>
                </a:solidFill>
              </a:rPr>
              <a:t> σε προγράμματα εκπαίδευσης ενηλίκων. Μελέτη περίπτωσης: μετασχηματισμοί μέσα από τη τραγωδία Πέρσες του Αισχύλου»</a:t>
            </a:r>
            <a:endParaRPr lang="el-GR" sz="3600" b="1" dirty="0">
              <a:solidFill>
                <a:srgbClr val="C00000"/>
              </a:solidFill>
            </a:endParaRPr>
          </a:p>
        </p:txBody>
      </p:sp>
      <p:cxnSp>
        <p:nvCxnSpPr>
          <p:cNvPr id="16" name="15 - Ευθεία γραμμή σύνδεσης"/>
          <p:cNvCxnSpPr/>
          <p:nvPr/>
        </p:nvCxnSpPr>
        <p:spPr bwMode="auto">
          <a:xfrm>
            <a:off x="1789760" y="1045383"/>
            <a:ext cx="7034182" cy="735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081" name="11 - Ορθογώνιο"/>
          <p:cNvSpPr>
            <a:spLocks noChangeArrowheads="1"/>
          </p:cNvSpPr>
          <p:nvPr/>
        </p:nvSpPr>
        <p:spPr bwMode="auto">
          <a:xfrm>
            <a:off x="1604896" y="251187"/>
            <a:ext cx="740390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1400" dirty="0">
                <a:latin typeface="Book Antiqua" panose="02040602050305030304" pitchFamily="18" charset="0"/>
              </a:rPr>
              <a:t>Πρόγραμμα Μεταπτυχιακών Σπουδών: </a:t>
            </a:r>
            <a:endParaRPr lang="en-US" sz="1400" dirty="0">
              <a:latin typeface="Book Antiqua" panose="02040602050305030304" pitchFamily="18" charset="0"/>
            </a:endParaRPr>
          </a:p>
          <a:p>
            <a:pPr algn="ctr"/>
            <a:r>
              <a:rPr lang="el-GR" sz="1400" dirty="0">
                <a:latin typeface="Book Antiqua" panose="02040602050305030304" pitchFamily="18" charset="0"/>
              </a:rPr>
              <a:t>«Επιστήμες της Αγωγής - Εξ Αποστάσεως Εκπαίδευση  με την χρήση των ΤΠΕ (e-</a:t>
            </a:r>
            <a:r>
              <a:rPr lang="el-GR" sz="1400" dirty="0" err="1">
                <a:latin typeface="Book Antiqua" panose="02040602050305030304" pitchFamily="18" charset="0"/>
              </a:rPr>
              <a:t>Learning</a:t>
            </a:r>
            <a:r>
              <a:rPr lang="el-GR" sz="1400" dirty="0">
                <a:latin typeface="Book Antiqua" panose="02040602050305030304" pitchFamily="18" charset="0"/>
              </a:rPr>
              <a:t>)»</a:t>
            </a:r>
            <a:endParaRPr lang="el-GR" sz="1200" dirty="0">
              <a:latin typeface="Book Antiqua" panose="02040602050305030304" pitchFamily="18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187624" y="5933891"/>
            <a:ext cx="72042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2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Ρέθυμνο,</a:t>
            </a:r>
            <a:r>
              <a:rPr kumimoji="0" lang="el-GR" sz="2000" b="0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l-GR" sz="2000" b="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Arial" pitchFamily="34" charset="0"/>
              </a:rPr>
              <a:t>2019</a:t>
            </a:r>
            <a:endParaRPr kumimoji="0" lang="el-GR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15 - Ευθεία γραμμή σύνδεσης"/>
          <p:cNvCxnSpPr/>
          <p:nvPr/>
        </p:nvCxnSpPr>
        <p:spPr bwMode="auto">
          <a:xfrm flipV="1">
            <a:off x="1789760" y="1101540"/>
            <a:ext cx="7034182" cy="1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15 - Ευθεία γραμμή σύνδεσης"/>
          <p:cNvCxnSpPr/>
          <p:nvPr/>
        </p:nvCxnSpPr>
        <p:spPr bwMode="auto">
          <a:xfrm>
            <a:off x="1638680" y="5589240"/>
            <a:ext cx="6991725" cy="129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accent4">
                <a:lumMod val="90000"/>
                <a:lumOff val="1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9 - Ορθογώνιο"/>
          <p:cNvSpPr/>
          <p:nvPr/>
        </p:nvSpPr>
        <p:spPr>
          <a:xfrm>
            <a:off x="1789645" y="3776303"/>
            <a:ext cx="68407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Calibri" pitchFamily="34" charset="0"/>
              </a:rPr>
              <a:t>Στυλιανός </a:t>
            </a:r>
            <a:r>
              <a:rPr lang="el-GR" b="1" dirty="0" err="1">
                <a:latin typeface="Calibri" pitchFamily="34" charset="0"/>
              </a:rPr>
              <a:t>Παπαντωνάκης</a:t>
            </a:r>
            <a:endParaRPr lang="el-GR" b="1" dirty="0">
              <a:latin typeface="Calibri" pitchFamily="34" charset="0"/>
            </a:endParaRPr>
          </a:p>
        </p:txBody>
      </p:sp>
      <p:graphicFrame>
        <p:nvGraphicFramePr>
          <p:cNvPr id="2" name="Πίνακα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16034"/>
              </p:ext>
            </p:extLst>
          </p:nvPr>
        </p:nvGraphicFramePr>
        <p:xfrm>
          <a:off x="1908189" y="5015409"/>
          <a:ext cx="6096000" cy="1408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90000"/>
                        </a:lnSpc>
                        <a:spcBef>
                          <a:spcPts val="75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kumimoji="0" lang="el-G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Χαράλαμπος Μουζάκης</a:t>
                      </a:r>
                      <a: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kumimoji="0" lang="en-US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</a:br>
                      <a:r>
                        <a:rPr kumimoji="0" lang="el-G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(</a:t>
                      </a:r>
                      <a:r>
                        <a:rPr kumimoji="0" lang="el-GR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Επιβλέπων καθηγητής</a:t>
                      </a:r>
                      <a:r>
                        <a:rPr kumimoji="0" lang="el-G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)</a:t>
                      </a:r>
                    </a:p>
                    <a:p>
                      <a:endParaRPr lang="el-G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Βαγγέλης  Ιωάννης Παπαβασιλείου</a:t>
                      </a:r>
                    </a:p>
                    <a:p>
                      <a:endParaRPr lang="el-G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9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Κωνσταντίνος </a:t>
                      </a:r>
                      <a:r>
                        <a:rPr kumimoji="0" lang="el-GR" sz="19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itchFamily="34" charset="0"/>
                          <a:ea typeface="+mn-ea"/>
                          <a:cs typeface="+mn-cs"/>
                        </a:rPr>
                        <a:t>Χρηστίδης</a:t>
                      </a:r>
                      <a:endParaRPr kumimoji="0" lang="el-GR" sz="19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itchFamily="34" charset="0"/>
                        <a:ea typeface="+mn-ea"/>
                        <a:cs typeface="+mn-cs"/>
                      </a:endParaRPr>
                    </a:p>
                    <a:p>
                      <a:endParaRPr lang="el-GR" sz="1800" b="1" kern="1200" dirty="0">
                        <a:solidFill>
                          <a:schemeClr val="lt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3" name="9 - Ορθογώνιο"/>
          <p:cNvSpPr/>
          <p:nvPr/>
        </p:nvSpPr>
        <p:spPr>
          <a:xfrm>
            <a:off x="1535809" y="4544582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800" dirty="0"/>
              <a:t>Επιτροπή Κρίσης ΔΕ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7. </a:t>
            </a:r>
            <a:r>
              <a:rPr lang="el-GR" sz="3600" dirty="0" smtClean="0">
                <a:solidFill>
                  <a:prstClr val="black"/>
                </a:solidFill>
              </a:rPr>
              <a:t>Αποτελέσματα 4/5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1115616" y="1340768"/>
            <a:ext cx="770485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solidFill>
                  <a:prstClr val="black"/>
                </a:solidFill>
              </a:rPr>
              <a:t>Δ.  </a:t>
            </a:r>
            <a:r>
              <a:rPr lang="el-GR" sz="3200" dirty="0">
                <a:solidFill>
                  <a:prstClr val="black"/>
                </a:solidFill>
              </a:rPr>
              <a:t>Σε </a:t>
            </a:r>
            <a:r>
              <a:rPr lang="el-GR" sz="3200" b="1" dirty="0">
                <a:solidFill>
                  <a:prstClr val="black"/>
                </a:solidFill>
              </a:rPr>
              <a:t>καινοτόμες πρακτικές </a:t>
            </a:r>
            <a:r>
              <a:rPr lang="el-GR" sz="3200" dirty="0">
                <a:solidFill>
                  <a:prstClr val="black"/>
                </a:solidFill>
              </a:rPr>
              <a:t>εφαρμογής της θεωρίας αυτής στην </a:t>
            </a:r>
            <a:r>
              <a:rPr lang="el-GR" sz="3200" dirty="0" err="1">
                <a:solidFill>
                  <a:prstClr val="black"/>
                </a:solidFill>
              </a:rPr>
              <a:t>εξΑΕ</a:t>
            </a:r>
            <a:endParaRPr lang="el-GR" sz="3200" b="1" dirty="0">
              <a:solidFill>
                <a:prstClr val="black"/>
              </a:solidFill>
            </a:endParaRPr>
          </a:p>
          <a:p>
            <a:pPr lvl="0"/>
            <a:endParaRPr lang="el-GR" sz="3200" dirty="0" smtClean="0"/>
          </a:p>
          <a:p>
            <a:pPr lvl="0"/>
            <a:endParaRPr lang="el-GR" sz="3200" dirty="0"/>
          </a:p>
          <a:p>
            <a:pPr lvl="0"/>
            <a:endParaRPr lang="el-GR" sz="3200" dirty="0" smtClean="0"/>
          </a:p>
          <a:p>
            <a:pPr lvl="0"/>
            <a:endParaRPr lang="el-GR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2649488" y="2708920"/>
            <a:ext cx="285861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STLR</a:t>
            </a:r>
            <a:endParaRPr lang="el-GR" sz="3200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649488" y="4005064"/>
            <a:ext cx="2858616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SAMR</a:t>
            </a:r>
            <a:endParaRPr lang="el-GR" sz="32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21496" y="5301208"/>
            <a:ext cx="2858616" cy="91440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e</a:t>
            </a:r>
            <a:r>
              <a:rPr lang="en-US" sz="3200" dirty="0" smtClean="0">
                <a:solidFill>
                  <a:schemeClr val="tx1"/>
                </a:solidFill>
              </a:rPr>
              <a:t>-portfolio</a:t>
            </a:r>
            <a:endParaRPr lang="el-G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59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7. </a:t>
            </a:r>
            <a:r>
              <a:rPr lang="el-GR" sz="3600" dirty="0" smtClean="0">
                <a:solidFill>
                  <a:prstClr val="black"/>
                </a:solidFill>
              </a:rPr>
              <a:t>Αποτελέσματα 5/5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755576" y="1340768"/>
            <a:ext cx="813690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Ε.</a:t>
            </a:r>
            <a:r>
              <a:rPr lang="el-GR" sz="3200" dirty="0" smtClean="0">
                <a:solidFill>
                  <a:prstClr val="black"/>
                </a:solidFill>
                <a:latin typeface="+mn-lt"/>
              </a:rPr>
              <a:t> </a:t>
            </a:r>
            <a:r>
              <a:rPr lang="el-GR" sz="3200" b="1" dirty="0">
                <a:solidFill>
                  <a:prstClr val="black"/>
                </a:solidFill>
                <a:latin typeface="+mn-lt"/>
              </a:rPr>
              <a:t>Στη στη διδακτική μιας αρχαίας 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τραγωδίας</a:t>
            </a:r>
            <a:endParaRPr lang="el-GR" sz="3200" dirty="0" smtClean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Tx/>
              <a:buChar char="-"/>
            </a:pPr>
            <a:r>
              <a:rPr lang="el-GR" sz="2800" b="1" dirty="0" smtClean="0">
                <a:solidFill>
                  <a:prstClr val="black"/>
                </a:solidFill>
                <a:latin typeface="+mn-lt"/>
              </a:rPr>
              <a:t>Κειμενοκεντρική προσέγγιση</a:t>
            </a:r>
          </a:p>
          <a:p>
            <a:pPr marL="457200" lvl="0" indent="-457200">
              <a:buFontTx/>
              <a:buChar char="-"/>
            </a:pPr>
            <a:r>
              <a:rPr lang="el-GR" sz="2800" b="1" dirty="0" smtClean="0">
                <a:solidFill>
                  <a:prstClr val="black"/>
                </a:solidFill>
                <a:latin typeface="+mn-lt"/>
              </a:rPr>
              <a:t>Μυθοπλασία</a:t>
            </a:r>
          </a:p>
          <a:p>
            <a:pPr marL="457200" lvl="0" indent="-457200">
              <a:buFontTx/>
              <a:buChar char="-"/>
            </a:pPr>
            <a:r>
              <a:rPr lang="el-GR" sz="2800" b="1" dirty="0" smtClean="0">
                <a:solidFill>
                  <a:prstClr val="black"/>
                </a:solidFill>
                <a:latin typeface="+mn-lt"/>
              </a:rPr>
              <a:t>Λογοτεχνική αξία</a:t>
            </a:r>
          </a:p>
          <a:p>
            <a:pPr marL="457200" lvl="0" indent="-457200">
              <a:buFontTx/>
              <a:buChar char="-"/>
            </a:pPr>
            <a:r>
              <a:rPr lang="el-GR" sz="2800" b="1" dirty="0" smtClean="0">
                <a:solidFill>
                  <a:prstClr val="black"/>
                </a:solidFill>
                <a:latin typeface="+mn-lt"/>
              </a:rPr>
              <a:t>Διακειμενικότητα</a:t>
            </a:r>
          </a:p>
          <a:p>
            <a:pPr marL="457200" lvl="0" indent="-457200">
              <a:buFontTx/>
              <a:buChar char="-"/>
            </a:pPr>
            <a:endParaRPr lang="el-GR" sz="2800" dirty="0">
              <a:solidFill>
                <a:prstClr val="black"/>
              </a:solidFill>
              <a:latin typeface="+mn-lt"/>
            </a:endParaRPr>
          </a:p>
          <a:p>
            <a:pPr lvl="0"/>
            <a:endParaRPr lang="el-GR" sz="2800" dirty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Tx/>
              <a:buChar char="-"/>
            </a:pPr>
            <a:endParaRPr lang="el-GR" sz="2800" dirty="0" smtClean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Tx/>
              <a:buChar char="-"/>
            </a:pPr>
            <a:endParaRPr lang="el-GR" sz="2800" dirty="0">
              <a:solidFill>
                <a:prstClr val="black"/>
              </a:solidFill>
              <a:latin typeface="+mn-lt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041649403"/>
              </p:ext>
            </p:extLst>
          </p:nvPr>
        </p:nvGraphicFramePr>
        <p:xfrm>
          <a:off x="899592" y="3861048"/>
          <a:ext cx="7704856" cy="2464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7547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n-US" sz="3600" dirty="0"/>
              <a:t>8</a:t>
            </a:r>
            <a:r>
              <a:rPr lang="el-GR" sz="3600" dirty="0"/>
              <a:t>. Σενάρια διδασκαλίας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971600" y="1340768"/>
            <a:ext cx="6840760" cy="415498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endParaRPr lang="el-GR" sz="3200" dirty="0" smtClean="0"/>
          </a:p>
          <a:p>
            <a:pPr marL="457200" lvl="0" indent="-457200">
              <a:buFontTx/>
              <a:buAutoNum type="arabicPeriod"/>
            </a:pPr>
            <a:r>
              <a:rPr lang="el-GR" b="1" dirty="0" smtClean="0">
                <a:solidFill>
                  <a:prstClr val="black"/>
                </a:solidFill>
                <a:latin typeface="+mn-lt"/>
              </a:rPr>
              <a:t>Ενότητα </a:t>
            </a:r>
            <a:r>
              <a:rPr lang="el-GR" b="1" dirty="0">
                <a:solidFill>
                  <a:prstClr val="black"/>
                </a:solidFill>
                <a:latin typeface="+mn-lt"/>
              </a:rPr>
              <a:t>1 Μια μυθοποίηση της ιστορίας</a:t>
            </a:r>
            <a:endParaRPr lang="el-GR" dirty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Tx/>
              <a:buAutoNum type="arabicPeriod"/>
            </a:pPr>
            <a:r>
              <a:rPr lang="el-GR" b="1" dirty="0">
                <a:solidFill>
                  <a:prstClr val="black"/>
                </a:solidFill>
                <a:latin typeface="+mn-lt"/>
              </a:rPr>
              <a:t>Ενότητα 2 Στοιχεία πολιτισμικής ταυτότητας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457200" lvl="0" indent="-457200">
              <a:buFontTx/>
              <a:buAutoNum type="arabicPeriod"/>
            </a:pPr>
            <a:r>
              <a:rPr lang="el-GR" b="1" dirty="0">
                <a:solidFill>
                  <a:prstClr val="black"/>
                </a:solidFill>
                <a:latin typeface="+mn-lt"/>
              </a:rPr>
              <a:t>Ενότητα 3 Συνεκτική δομή στους Πέρσες του  Αισχύλου</a:t>
            </a:r>
          </a:p>
          <a:p>
            <a:pPr marL="457200" lvl="0" indent="-457200">
              <a:buFontTx/>
              <a:buAutoNum type="arabicPeriod"/>
            </a:pPr>
            <a:r>
              <a:rPr lang="el-GR" b="1" dirty="0">
                <a:solidFill>
                  <a:prstClr val="black"/>
                </a:solidFill>
                <a:latin typeface="+mn-lt"/>
              </a:rPr>
              <a:t>Ενότητα 4 Διακειμενικότητα – Σύγχρονη πρόσληψη αρχαίου δράματος</a:t>
            </a:r>
            <a:endParaRPr lang="el-GR" dirty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Tx/>
              <a:buAutoNum type="arabicPeriod"/>
            </a:pPr>
            <a:r>
              <a:rPr lang="el-GR" b="1" dirty="0">
                <a:solidFill>
                  <a:prstClr val="black"/>
                </a:solidFill>
                <a:latin typeface="+mn-lt"/>
              </a:rPr>
              <a:t>Μια εφαρμογή στη δημοσιογραφία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: Έρευνα και επιλογή ειδήσεων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348164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 rotWithShape="1">
          <a:blip r:embed="rId2"/>
          <a:srcRect l="24592" t="20579" r="22424" b="14133"/>
          <a:stretch/>
        </p:blipFill>
        <p:spPr bwMode="auto">
          <a:xfrm>
            <a:off x="971600" y="0"/>
            <a:ext cx="4104455" cy="31409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/>
          <p:nvPr/>
        </p:nvPicPr>
        <p:blipFill rotWithShape="1">
          <a:blip r:embed="rId3"/>
          <a:srcRect l="21695" t="21544" r="25332" b="28617"/>
          <a:stretch/>
        </p:blipFill>
        <p:spPr bwMode="auto">
          <a:xfrm>
            <a:off x="5076056" y="476672"/>
            <a:ext cx="3672408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4"/>
          <a:srcRect l="24948" t="27652" r="26417" b="20900"/>
          <a:stretch/>
        </p:blipFill>
        <p:spPr bwMode="auto">
          <a:xfrm>
            <a:off x="1331640" y="3006720"/>
            <a:ext cx="3168352" cy="20784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/>
          <p:cNvPicPr/>
          <p:nvPr/>
        </p:nvPicPr>
        <p:blipFill rotWithShape="1">
          <a:blip r:embed="rId5"/>
          <a:srcRect l="26757" t="39550" r="24428" b="17363"/>
          <a:stretch/>
        </p:blipFill>
        <p:spPr bwMode="auto">
          <a:xfrm>
            <a:off x="1187624" y="5089446"/>
            <a:ext cx="3312368" cy="19399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/>
          <p:cNvPicPr/>
          <p:nvPr/>
        </p:nvPicPr>
        <p:blipFill rotWithShape="1">
          <a:blip r:embed="rId6"/>
          <a:srcRect l="25312" t="29903" r="21716" b="39550"/>
          <a:stretch/>
        </p:blipFill>
        <p:spPr bwMode="auto">
          <a:xfrm>
            <a:off x="5032969" y="2780928"/>
            <a:ext cx="4104456" cy="19483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/>
          <p:cNvPicPr/>
          <p:nvPr/>
        </p:nvPicPr>
        <p:blipFill rotWithShape="1">
          <a:blip r:embed="rId7"/>
          <a:srcRect l="10126" t="6109" r="9946" b="15739"/>
          <a:stretch/>
        </p:blipFill>
        <p:spPr bwMode="auto">
          <a:xfrm>
            <a:off x="4754438" y="4515842"/>
            <a:ext cx="4210050" cy="23145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3960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 smtClean="0"/>
              <a:t>9. Συμπεράσματα 1/2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124744"/>
            <a:ext cx="799288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Ενσυναίσθηση και γνώση αποτελούν ένα δίπολο για στοχαστικό διάλογο</a:t>
            </a:r>
            <a:r>
              <a:rPr lang="el-GR" sz="3200" dirty="0" smtClean="0"/>
              <a:t>. </a:t>
            </a:r>
            <a:endParaRPr lang="el-G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 smtClean="0"/>
              <a:t>Ενδυνάμωση μέσω συμμετοχής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Κριτικός Στοχασμός και ορθολογικός διάλογος μέσα από το μαθητικοκεντρικό μοντέλο</a:t>
            </a:r>
            <a:r>
              <a:rPr lang="el-GR" sz="3200" dirty="0" smtClean="0"/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 smtClean="0"/>
              <a:t>Επικοινωνία και αλληλεπίδραση</a:t>
            </a:r>
            <a:endParaRPr lang="el-GR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Αυτοέλεγχος συναισθημάτων από τον εκπαιδευτή με ανατροφοδότηση και αξιολόγηση</a:t>
            </a:r>
            <a:endParaRPr lang="el-GR" sz="3200" b="1" u="sng" dirty="0"/>
          </a:p>
        </p:txBody>
      </p:sp>
    </p:spTree>
    <p:extLst>
      <p:ext uri="{BB962C8B-B14F-4D97-AF65-F5344CB8AC3E}">
        <p14:creationId xmlns:p14="http://schemas.microsoft.com/office/powerpoint/2010/main" val="170498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 smtClean="0"/>
              <a:t>9. Συμπεράσματα 2/2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467544" y="1124744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 smtClean="0"/>
              <a:t>Αξιοποίηση ελευθερίας του διαδικτύου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Μείξη μέσω ποιοτικών χαρακτηριστικών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 smtClean="0"/>
              <a:t>Αξιοποίηση τεχνολογίας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Προσοχή στην Επαναληπτική </a:t>
            </a:r>
            <a:r>
              <a:rPr lang="en-US" sz="3200" b="1" u="sng" dirty="0" err="1"/>
              <a:t>E</a:t>
            </a:r>
            <a:r>
              <a:rPr lang="el-GR" sz="3200" b="1" u="sng" dirty="0" err="1" smtClean="0"/>
              <a:t>παναπλαισίωση</a:t>
            </a:r>
            <a:endParaRPr lang="el-GR" sz="3200" b="1" u="sng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 smtClean="0"/>
              <a:t>Σχεδίαση μαθησιακού υλικού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Αξιοποίηση των </a:t>
            </a:r>
            <a:r>
              <a:rPr lang="en-US" sz="3200" b="1" u="sng" dirty="0" smtClean="0"/>
              <a:t>forum </a:t>
            </a:r>
            <a:r>
              <a:rPr lang="el-GR" sz="3200" b="1" u="sng" dirty="0" smtClean="0"/>
              <a:t>επικοινωνίας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dirty="0" smtClean="0"/>
              <a:t>Μετασχηματισμοί μέσω του κειμένου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l-GR" sz="3200" b="1" u="sng" dirty="0" smtClean="0"/>
              <a:t>Μετασχηματισμοί μέσω ετερογένειας</a:t>
            </a:r>
            <a:endParaRPr lang="el-GR" sz="3200" b="1" u="sng" dirty="0"/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821270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>
                <a:solidFill>
                  <a:prstClr val="black"/>
                </a:solidFill>
              </a:rPr>
              <a:t>Προτάσεις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124744"/>
            <a:ext cx="799288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l-GR" sz="3200" b="1" dirty="0">
                <a:solidFill>
                  <a:prstClr val="black"/>
                </a:solidFill>
                <a:latin typeface="+mn-lt"/>
              </a:rPr>
              <a:t>Περιορισμοί της έρευνας 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l-GR" sz="3200" b="1" dirty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l-GR" sz="3200" b="1" dirty="0">
                <a:solidFill>
                  <a:prstClr val="black"/>
                </a:solidFill>
                <a:latin typeface="+mn-lt"/>
              </a:rPr>
              <a:t>Μελλοντικές κατευθύνσεις</a:t>
            </a:r>
          </a:p>
          <a:p>
            <a:pPr marL="457200" lvl="0" indent="-457200">
              <a:buFontTx/>
              <a:buChar char="-"/>
            </a:pP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Στις ανθρωπιστικές σπουδές</a:t>
            </a:r>
          </a:p>
          <a:p>
            <a:pPr marL="457200" lvl="0" indent="-457200">
              <a:buFontTx/>
              <a:buChar char="-"/>
            </a:pP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Εμπλουτισμός με θεωρητικές προσεγγίσεις σύγχρονων στοχαστών, σχετικές με τη θεωρία του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Mezirow</a:t>
            </a: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, όπως αυτές των </a:t>
            </a: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Keegan</a:t>
            </a: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+mn-lt"/>
              </a:rPr>
              <a:t>I</a:t>
            </a:r>
            <a:r>
              <a:rPr lang="en-US" sz="2800" dirty="0" err="1" smtClean="0">
                <a:solidFill>
                  <a:prstClr val="black"/>
                </a:solidFill>
                <a:latin typeface="+mn-lt"/>
              </a:rPr>
              <a:t>lleris</a:t>
            </a: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 και Κόκκου.</a:t>
            </a:r>
          </a:p>
          <a:p>
            <a:pPr marL="457200" lvl="0" indent="-457200">
              <a:buFontTx/>
              <a:buChar char="-"/>
            </a:pP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Εικονική πραγματικότητα</a:t>
            </a:r>
          </a:p>
          <a:p>
            <a:pPr marL="457200" lvl="0" indent="-457200" algn="just">
              <a:buFontTx/>
              <a:buChar char="-"/>
            </a:pPr>
            <a:r>
              <a:rPr lang="en-US" sz="2800" dirty="0" smtClean="0">
                <a:solidFill>
                  <a:prstClr val="black"/>
                </a:solidFill>
                <a:latin typeface="+mn-lt"/>
              </a:rPr>
              <a:t>Animation </a:t>
            </a:r>
          </a:p>
          <a:p>
            <a:pPr marL="457200" lvl="0" indent="-457200" algn="just">
              <a:buFontTx/>
              <a:buChar char="-"/>
            </a:pP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Επαυξημένη πραγματικότητα</a:t>
            </a:r>
          </a:p>
          <a:p>
            <a:r>
              <a:rPr lang="el-GR" sz="3200" dirty="0" smtClean="0"/>
              <a:t>.</a:t>
            </a:r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333779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9 - Ορθογώνιο"/>
          <p:cNvSpPr/>
          <p:nvPr/>
        </p:nvSpPr>
        <p:spPr>
          <a:xfrm>
            <a:off x="1477641" y="2852936"/>
            <a:ext cx="76328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dirty="0"/>
              <a:t>Σας ευχαριστώ για την προσοχή σας</a:t>
            </a:r>
          </a:p>
        </p:txBody>
      </p:sp>
    </p:spTree>
    <p:extLst>
      <p:ext uri="{BB962C8B-B14F-4D97-AF65-F5344CB8AC3E}">
        <p14:creationId xmlns:p14="http://schemas.microsoft.com/office/powerpoint/2010/main" val="102612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1. Σκοπός 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59007" y="1494490"/>
            <a:ext cx="6840760" cy="526297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+mn-lt"/>
              </a:rPr>
              <a:t>Σκοπός της εργασίας είναι η διαμόρφωση διδακτικών σεναρίων με βάση 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Θεωρία της </a:t>
            </a:r>
            <a:r>
              <a:rPr lang="el-GR" dirty="0" err="1" smtClean="0">
                <a:solidFill>
                  <a:prstClr val="black"/>
                </a:solidFill>
                <a:latin typeface="+mn-lt"/>
              </a:rPr>
              <a:t>Μετασχηματίζουσας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Μάθησης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τα οποία μπορούν να αξιοποιηθούν στην εξ αποστάσεως εκπαίδευση σε προγράμματα εκπαίδευσης ενηλίκων.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l-GR" dirty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+mn-lt"/>
              </a:rPr>
              <a:t>Στην διδακτική της τραγωδίας Πέρσες του Αισχύλου μέσω επιλεγμένων θεματικών από την τραγωδία αυτή.</a:t>
            </a:r>
          </a:p>
          <a:p>
            <a:pPr marL="457200" lvl="0" indent="-457200">
              <a:buFont typeface="Arial" pitchFamily="34" charset="0"/>
              <a:buChar char="•"/>
            </a:pPr>
            <a:endParaRPr lang="el-GR" dirty="0">
              <a:solidFill>
                <a:prstClr val="black"/>
              </a:solidFill>
              <a:latin typeface="+mn-lt"/>
            </a:endParaRPr>
          </a:p>
          <a:p>
            <a:pPr marL="457200" lvl="0" indent="-457200">
              <a:buFont typeface="Arial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+mn-lt"/>
              </a:rPr>
              <a:t>Μια εφαρμογή της θεωρίας αυτής που συνδυάζει την δημοσιογραφία με την αρχαία τραγωδία</a:t>
            </a:r>
          </a:p>
        </p:txBody>
      </p:sp>
      <p:sp>
        <p:nvSpPr>
          <p:cNvPr id="6" name="Right Arrow 5"/>
          <p:cNvSpPr/>
          <p:nvPr/>
        </p:nvSpPr>
        <p:spPr>
          <a:xfrm>
            <a:off x="467544" y="4384528"/>
            <a:ext cx="70522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467544" y="2132856"/>
            <a:ext cx="70522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Arrow 7"/>
          <p:cNvSpPr/>
          <p:nvPr/>
        </p:nvSpPr>
        <p:spPr>
          <a:xfrm>
            <a:off x="467544" y="5877272"/>
            <a:ext cx="705228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7264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2</a:t>
            </a:r>
            <a:r>
              <a:rPr lang="el-GR" sz="3600" dirty="0" smtClean="0"/>
              <a:t>. </a:t>
            </a:r>
            <a:r>
              <a:rPr lang="el-GR" sz="3600" dirty="0"/>
              <a:t>Δομή της </a:t>
            </a:r>
            <a:r>
              <a:rPr lang="el-GR" sz="3600" dirty="0" smtClean="0"/>
              <a:t>εργασίας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704856" cy="4031873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r>
              <a:rPr lang="el-GR" sz="3200" dirty="0" smtClean="0">
                <a:latin typeface="+mj-lt"/>
                <a:ea typeface="Verdana" pitchFamily="34" charset="0"/>
                <a:cs typeface="Verdana" pitchFamily="34" charset="0"/>
              </a:rPr>
              <a:t>    Εισαγωγή</a:t>
            </a:r>
          </a:p>
          <a:p>
            <a:pPr marL="457200" lvl="0" indent="-457200">
              <a:buAutoNum type="arabicPeriod"/>
            </a:pPr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Θεωρητικό πλαίσιο </a:t>
            </a:r>
            <a:endParaRPr lang="el-GR" sz="3200" dirty="0" smtClean="0">
              <a:solidFill>
                <a:prstClr val="black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457200" lvl="0" indent="-457200">
              <a:buAutoNum type="arabicPeriod"/>
            </a:pPr>
            <a:r>
              <a:rPr lang="el-GR" sz="32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Μεθοδολογία </a:t>
            </a:r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έρευνας</a:t>
            </a:r>
          </a:p>
          <a:p>
            <a:pPr marL="457200" lvl="0" indent="-457200"/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3. </a:t>
            </a:r>
            <a:r>
              <a:rPr lang="el-GR" sz="32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Βιβλιογραφική </a:t>
            </a:r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επισκόπηση </a:t>
            </a:r>
          </a:p>
          <a:p>
            <a:pPr marL="457200" lvl="0" indent="-457200"/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4. </a:t>
            </a:r>
            <a:r>
              <a:rPr lang="el-GR" sz="32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Μελέτη </a:t>
            </a:r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περίπτωσης: Μετασχηματισμοί στους Πέρσες του Αισχύλου </a:t>
            </a:r>
          </a:p>
          <a:p>
            <a:pPr marL="457200" lvl="0" indent="-457200"/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5. </a:t>
            </a:r>
            <a:r>
              <a:rPr lang="el-GR" sz="3200" dirty="0" smtClean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Συζήτηση  </a:t>
            </a:r>
            <a:r>
              <a:rPr lang="el-GR" sz="3200" dirty="0">
                <a:solidFill>
                  <a:prstClr val="black"/>
                </a:solidFill>
                <a:latin typeface="+mj-lt"/>
                <a:ea typeface="Verdana" pitchFamily="34" charset="0"/>
                <a:cs typeface="Verdana" pitchFamily="34" charset="0"/>
              </a:rPr>
              <a:t>και Συμπεράσματα </a:t>
            </a:r>
          </a:p>
          <a:p>
            <a:endParaRPr lang="el-GR" sz="3200" dirty="0"/>
          </a:p>
        </p:txBody>
      </p:sp>
    </p:spTree>
    <p:extLst>
      <p:ext uri="{BB962C8B-B14F-4D97-AF65-F5344CB8AC3E}">
        <p14:creationId xmlns:p14="http://schemas.microsoft.com/office/powerpoint/2010/main" val="1368895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3. Ερευνητικά </a:t>
            </a:r>
            <a:r>
              <a:rPr lang="el-GR" sz="3600" dirty="0" smtClean="0"/>
              <a:t>Ερωτήματα 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52629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prstClr val="black"/>
                </a:solidFill>
                <a:latin typeface="+mn-lt"/>
              </a:rPr>
              <a:t>Τα ερευνητικά ερωτήματα ταξινομούνται στα παρακάτω ερευνητικά πεδία:</a:t>
            </a:r>
          </a:p>
          <a:p>
            <a:pPr lvl="0"/>
            <a:r>
              <a:rPr lang="el-GR" b="1" dirty="0">
                <a:solidFill>
                  <a:prstClr val="black"/>
                </a:solidFill>
                <a:latin typeface="+mn-lt"/>
              </a:rPr>
              <a:t>Η μετασχηματίζουσα μάθηση:</a:t>
            </a:r>
          </a:p>
          <a:p>
            <a:pPr lvl="0"/>
            <a:r>
              <a:rPr lang="el-GR" b="1" dirty="0">
                <a:solidFill>
                  <a:prstClr val="black"/>
                </a:solidFill>
                <a:latin typeface="+mn-lt"/>
              </a:rPr>
              <a:t>Α σχετικά με την </a:t>
            </a:r>
            <a:r>
              <a:rPr lang="el-GR" b="1" dirty="0" err="1">
                <a:solidFill>
                  <a:prstClr val="black"/>
                </a:solidFill>
                <a:latin typeface="+mn-lt"/>
              </a:rPr>
              <a:t>εξΑΕ</a:t>
            </a:r>
            <a:r>
              <a:rPr lang="el-GR" b="1" dirty="0">
                <a:solidFill>
                  <a:prstClr val="black"/>
                </a:solidFill>
                <a:latin typeface="+mn-lt"/>
              </a:rPr>
              <a:t> και τις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προδιαγραφές - προϋποθέσεις εφαρμογής της Θεωρία αυτής στην </a:t>
            </a:r>
            <a:r>
              <a:rPr lang="el-GR" dirty="0" err="1" smtClean="0">
                <a:solidFill>
                  <a:prstClr val="black"/>
                </a:solidFill>
                <a:latin typeface="+mn-lt"/>
              </a:rPr>
              <a:t>εξΑΕ</a:t>
            </a:r>
            <a:r>
              <a:rPr lang="el-GR" dirty="0" smtClean="0">
                <a:solidFill>
                  <a:prstClr val="black"/>
                </a:solidFill>
                <a:latin typeface="+mn-lt"/>
              </a:rPr>
              <a:t> </a:t>
            </a:r>
            <a:endParaRPr lang="el-GR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l-GR" b="1" dirty="0">
                <a:solidFill>
                  <a:prstClr val="black"/>
                </a:solidFill>
                <a:latin typeface="+mn-lt"/>
              </a:rPr>
              <a:t>Β σχετικά με την εκπαίδευση ενηλίκων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 και την  εφαρμογή της  Θεωρία αυτής σε προγράμματα εκπαίδευσης ενηλίκων σε περιβάλλον </a:t>
            </a:r>
            <a:r>
              <a:rPr lang="el-GR" dirty="0" err="1">
                <a:solidFill>
                  <a:prstClr val="black"/>
                </a:solidFill>
                <a:latin typeface="+mn-lt"/>
              </a:rPr>
              <a:t>εξΑΕ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lvl="0"/>
            <a:r>
              <a:rPr lang="el-GR" b="1" dirty="0">
                <a:solidFill>
                  <a:prstClr val="black"/>
                </a:solidFill>
                <a:latin typeface="+mn-lt"/>
              </a:rPr>
              <a:t>Γ σχετικά με τον κριτικό στοχασμό και τα μαθησιακά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αποτελέσματα</a:t>
            </a:r>
            <a:endParaRPr lang="el-GR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l-GR" b="1" dirty="0">
                <a:solidFill>
                  <a:prstClr val="black"/>
                </a:solidFill>
                <a:latin typeface="+mn-lt"/>
              </a:rPr>
              <a:t>Δ 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Σε </a:t>
            </a:r>
            <a:r>
              <a:rPr lang="el-GR" b="1" dirty="0" smtClean="0">
                <a:solidFill>
                  <a:prstClr val="black"/>
                </a:solidFill>
                <a:latin typeface="+mn-lt"/>
              </a:rPr>
              <a:t>καινοτόμες </a:t>
            </a:r>
            <a:r>
              <a:rPr lang="el-GR" b="1" dirty="0">
                <a:solidFill>
                  <a:prstClr val="black"/>
                </a:solidFill>
                <a:latin typeface="+mn-lt"/>
              </a:rPr>
              <a:t>πρακτικές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εφαρμογής της θεωρίας αυτής στην </a:t>
            </a:r>
            <a:r>
              <a:rPr lang="el-GR" dirty="0" err="1" smtClean="0">
                <a:solidFill>
                  <a:prstClr val="black"/>
                </a:solidFill>
                <a:latin typeface="+mn-lt"/>
              </a:rPr>
              <a:t>εξΑΕ</a:t>
            </a:r>
            <a:endParaRPr lang="el-GR" b="1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l-GR" b="1" dirty="0">
                <a:solidFill>
                  <a:prstClr val="black"/>
                </a:solidFill>
                <a:latin typeface="+mn-lt"/>
              </a:rPr>
              <a:t>Ε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 </a:t>
            </a:r>
            <a:r>
              <a:rPr lang="el-GR" b="1" dirty="0">
                <a:solidFill>
                  <a:prstClr val="black"/>
                </a:solidFill>
                <a:latin typeface="+mn-lt"/>
              </a:rPr>
              <a:t>Στη στη διδακτική μιας αρχαίας τραγωδίας </a:t>
            </a:r>
            <a:r>
              <a:rPr lang="el-GR" dirty="0">
                <a:solidFill>
                  <a:prstClr val="black"/>
                </a:solidFill>
                <a:latin typeface="+mn-lt"/>
              </a:rPr>
              <a:t>ή μέσω αυτής</a:t>
            </a:r>
            <a:endParaRPr lang="el-GR" dirty="0">
              <a:latin typeface="+mn-lt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467544" y="2852936"/>
            <a:ext cx="352614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ight Arrow 5"/>
          <p:cNvSpPr/>
          <p:nvPr/>
        </p:nvSpPr>
        <p:spPr>
          <a:xfrm>
            <a:off x="467544" y="3761299"/>
            <a:ext cx="352614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ight Arrow 6"/>
          <p:cNvSpPr/>
          <p:nvPr/>
        </p:nvSpPr>
        <p:spPr>
          <a:xfrm>
            <a:off x="454656" y="4725144"/>
            <a:ext cx="352614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ight Arrow 7"/>
          <p:cNvSpPr/>
          <p:nvPr/>
        </p:nvSpPr>
        <p:spPr>
          <a:xfrm>
            <a:off x="467544" y="5395580"/>
            <a:ext cx="352614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ight Arrow 8"/>
          <p:cNvSpPr/>
          <p:nvPr/>
        </p:nvSpPr>
        <p:spPr>
          <a:xfrm>
            <a:off x="441866" y="5965807"/>
            <a:ext cx="352614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892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405208" y="548680"/>
            <a:ext cx="7199240" cy="765652"/>
          </a:xfrm>
        </p:spPr>
        <p:txBody>
          <a:bodyPr>
            <a:noAutofit/>
          </a:bodyPr>
          <a:lstStyle/>
          <a:p>
            <a:r>
              <a:rPr lang="el-GR" sz="3600" dirty="0"/>
              <a:t>4. Θεωρητικό </a:t>
            </a:r>
            <a:r>
              <a:rPr lang="el-GR" sz="3600" dirty="0" smtClean="0"/>
              <a:t>Πλαίσιο</a:t>
            </a:r>
            <a:endParaRPr lang="el-GR" sz="36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611560" y="1340768"/>
            <a:ext cx="85324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l-GR" sz="3200" dirty="0" smtClean="0">
              <a:solidFill>
                <a:prstClr val="black"/>
              </a:solidFill>
            </a:endParaRPr>
          </a:p>
          <a:p>
            <a:pPr lvl="0"/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Αναστοχασμός στις ατομικές αξίες, πεποιθήσεις</a:t>
            </a:r>
            <a:endParaRPr lang="el-GR" sz="28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Επαναξιολόγηση παραδοχών</a:t>
            </a:r>
          </a:p>
          <a:p>
            <a:pPr lvl="0"/>
            <a:endParaRPr lang="el-GR" sz="2800" dirty="0" smtClean="0">
              <a:solidFill>
                <a:prstClr val="black"/>
              </a:solidFill>
              <a:latin typeface="+mn-lt"/>
            </a:endParaRPr>
          </a:p>
          <a:p>
            <a:pPr lvl="0"/>
            <a:endParaRPr lang="el-GR" sz="2800" dirty="0" smtClean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l-GR" sz="2800" dirty="0" err="1" smtClean="0">
                <a:solidFill>
                  <a:prstClr val="black"/>
                </a:solidFill>
                <a:latin typeface="+mn-lt"/>
              </a:rPr>
              <a:t>Εκτίμηση–ερμηνεία–κατανόηση</a:t>
            </a:r>
            <a:r>
              <a:rPr lang="el-GR" sz="2800" dirty="0" smtClean="0">
                <a:solidFill>
                  <a:prstClr val="black"/>
                </a:solidFill>
                <a:latin typeface="+mn-lt"/>
              </a:rPr>
              <a:t>       Μιας πεποίθησης</a:t>
            </a:r>
          </a:p>
          <a:p>
            <a:pPr lvl="0"/>
            <a:endParaRPr lang="el-GR" sz="2800" dirty="0" smtClean="0">
              <a:solidFill>
                <a:prstClr val="black"/>
              </a:solidFill>
              <a:latin typeface="+mn-lt"/>
            </a:endParaRPr>
          </a:p>
          <a:p>
            <a:pPr lvl="0"/>
            <a:endParaRPr lang="el-GR" sz="2800" dirty="0">
              <a:solidFill>
                <a:prstClr val="black"/>
              </a:solidFill>
              <a:latin typeface="+mn-lt"/>
            </a:endParaRPr>
          </a:p>
          <a:p>
            <a:pPr lvl="0"/>
            <a:r>
              <a:rPr lang="el-GR" sz="2800" dirty="0" smtClean="0">
                <a:solidFill>
                  <a:prstClr val="black"/>
                </a:solidFill>
                <a:latin typeface="+mn-lt"/>
              </a:rPr>
              <a:t>Επανεξέταση δυσλειτουργικών παραδοχών-πεποιθήσεων Επανένταξη στην πραγματικότητα</a:t>
            </a:r>
            <a:endParaRPr lang="el-GR" sz="2800" dirty="0">
              <a:solidFill>
                <a:prstClr val="black"/>
              </a:solidFill>
              <a:latin typeface="+mn-lt"/>
            </a:endParaRPr>
          </a:p>
          <a:p>
            <a:endParaRPr lang="el-GR" sz="2800" dirty="0">
              <a:latin typeface="+mn-lt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02612" y="2781221"/>
            <a:ext cx="6192688" cy="72008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solidFill>
                  <a:prstClr val="black"/>
                </a:solidFill>
              </a:rPr>
              <a:t>Στοχαστικός διάλογος</a:t>
            </a:r>
            <a:endParaRPr lang="el-GR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8233" y="1340768"/>
            <a:ext cx="6192688" cy="504056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>
                <a:solidFill>
                  <a:prstClr val="black"/>
                </a:solidFill>
                <a:latin typeface="Times New Roman" pitchFamily="18" charset="0"/>
              </a:rPr>
              <a:t>Κριτικός </a:t>
            </a:r>
            <a:r>
              <a:rPr lang="el-GR" sz="3200" b="1" dirty="0">
                <a:solidFill>
                  <a:prstClr val="black"/>
                </a:solidFill>
              </a:rPr>
              <a:t>στοχασμός </a:t>
            </a:r>
            <a:endParaRPr lang="el-GR" b="1" dirty="0"/>
          </a:p>
        </p:txBody>
      </p:sp>
      <p:sp>
        <p:nvSpPr>
          <p:cNvPr id="8" name="Right Arrow 7"/>
          <p:cNvSpPr/>
          <p:nvPr/>
        </p:nvSpPr>
        <p:spPr>
          <a:xfrm>
            <a:off x="5364088" y="3573016"/>
            <a:ext cx="433883" cy="484632"/>
          </a:xfrm>
          <a:prstGeom prst="rightArrow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925198" y="4149080"/>
            <a:ext cx="7319209" cy="72008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l-GR" sz="3200" b="1" dirty="0">
                <a:solidFill>
                  <a:prstClr val="black"/>
                </a:solidFill>
              </a:rPr>
              <a:t>Μετασχηματίζουσα μάθηση</a:t>
            </a:r>
          </a:p>
        </p:txBody>
      </p:sp>
    </p:spTree>
    <p:extLst>
      <p:ext uri="{BB962C8B-B14F-4D97-AF65-F5344CB8AC3E}">
        <p14:creationId xmlns:p14="http://schemas.microsoft.com/office/powerpoint/2010/main" val="3581669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776864" cy="576064"/>
          </a:xfrm>
        </p:spPr>
        <p:txBody>
          <a:bodyPr>
            <a:noAutofit/>
          </a:bodyPr>
          <a:lstStyle/>
          <a:p>
            <a:r>
              <a:rPr lang="el-GR" sz="3600" dirty="0"/>
              <a:t>5</a:t>
            </a:r>
            <a:r>
              <a:rPr lang="el-GR" sz="3600" dirty="0" smtClean="0"/>
              <a:t>. </a:t>
            </a:r>
            <a:r>
              <a:rPr lang="el-GR" sz="3600" dirty="0"/>
              <a:t>Μεθοδολογία </a:t>
            </a:r>
            <a:r>
              <a:rPr lang="el-GR" sz="3600" dirty="0" smtClean="0"/>
              <a:t>έρευνας</a:t>
            </a:r>
            <a:endParaRPr lang="el-GR" sz="4000" b="1" dirty="0"/>
          </a:p>
        </p:txBody>
      </p:sp>
      <p:sp>
        <p:nvSpPr>
          <p:cNvPr id="4" name="9 - Ορθογώνιο"/>
          <p:cNvSpPr/>
          <p:nvPr/>
        </p:nvSpPr>
        <p:spPr>
          <a:xfrm>
            <a:off x="827584" y="1556792"/>
            <a:ext cx="7632848" cy="3785652"/>
          </a:xfrm>
          <a:prstGeom prst="rect">
            <a:avLst/>
          </a:prstGeom>
          <a:solidFill>
            <a:srgbClr val="FF9933"/>
          </a:solidFill>
        </p:spPr>
        <p:txBody>
          <a:bodyPr wrap="square">
            <a:spAutoFit/>
          </a:bodyPr>
          <a:lstStyle/>
          <a:p>
            <a:pPr lvl="0"/>
            <a:r>
              <a:rPr lang="el-GR" dirty="0">
                <a:solidFill>
                  <a:prstClr val="black"/>
                </a:solidFill>
              </a:rPr>
              <a:t>1. Η αναζήτηση βιβλιογραφικού υλικού σχετικού με τη μετασχηματίζουσα μάθηση έγινε σε πέντε φάσεις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ΦΑΣΗ Α. Επιλογή βάσεων δεδομένων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ΦΑΣΗ Β  Κριτήρια αναζήτησης 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ΦΑΣΗ Γ Περιορισμοί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ΦΑΣΗ Δ. Φιλτράρισμα αποτελεσμάτων</a:t>
            </a:r>
          </a:p>
          <a:p>
            <a:pPr lvl="0"/>
            <a:r>
              <a:rPr lang="el-GR" dirty="0">
                <a:solidFill>
                  <a:prstClr val="black"/>
                </a:solidFill>
              </a:rPr>
              <a:t>ΦΑΣΗ Ε Δειγματοληψία χιονοστιβάδας</a:t>
            </a:r>
          </a:p>
          <a:p>
            <a:pPr lvl="0"/>
            <a:endParaRPr lang="el-GR" dirty="0">
              <a:solidFill>
                <a:prstClr val="black"/>
              </a:solidFill>
            </a:endParaRPr>
          </a:p>
          <a:p>
            <a:pPr lvl="0"/>
            <a:r>
              <a:rPr lang="el-GR" dirty="0">
                <a:solidFill>
                  <a:prstClr val="black"/>
                </a:solidFill>
              </a:rPr>
              <a:t> 2. Βιβλιογραφική επισκόπηση σχετική με τους Πέρσες του Αισχύλου </a:t>
            </a:r>
          </a:p>
        </p:txBody>
      </p:sp>
    </p:spTree>
    <p:extLst>
      <p:ext uri="{BB962C8B-B14F-4D97-AF65-F5344CB8AC3E}">
        <p14:creationId xmlns:p14="http://schemas.microsoft.com/office/powerpoint/2010/main" val="181367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7. </a:t>
            </a:r>
            <a:r>
              <a:rPr lang="el-GR" sz="3600" dirty="0" smtClean="0">
                <a:solidFill>
                  <a:prstClr val="black"/>
                </a:solidFill>
              </a:rPr>
              <a:t>Αποτελέσματα </a:t>
            </a:r>
            <a:r>
              <a:rPr lang="el-GR" sz="3600" dirty="0">
                <a:solidFill>
                  <a:prstClr val="black"/>
                </a:solidFill>
              </a:rPr>
              <a:t>1/5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1087978" y="1329730"/>
            <a:ext cx="672438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prstClr val="black"/>
                </a:solidFill>
              </a:rPr>
              <a:t>Α σχετικά με την </a:t>
            </a:r>
            <a:r>
              <a:rPr lang="el-GR" sz="3200" b="1" dirty="0" err="1">
                <a:solidFill>
                  <a:prstClr val="black"/>
                </a:solidFill>
              </a:rPr>
              <a:t>εξΑΕ</a:t>
            </a:r>
            <a:r>
              <a:rPr lang="el-GR" sz="3200" b="1" dirty="0">
                <a:solidFill>
                  <a:prstClr val="black"/>
                </a:solidFill>
              </a:rPr>
              <a:t> </a:t>
            </a:r>
            <a:endParaRPr lang="el-GR" sz="3200" b="1" dirty="0" smtClean="0">
              <a:solidFill>
                <a:prstClr val="black"/>
              </a:solidFill>
            </a:endParaRPr>
          </a:p>
          <a:p>
            <a:endParaRPr lang="el-GR" sz="3200" b="1" dirty="0" smtClean="0">
              <a:solidFill>
                <a:prstClr val="black"/>
              </a:solidFill>
            </a:endParaRPr>
          </a:p>
          <a:p>
            <a:endParaRPr lang="el-GR" sz="3200" b="1" dirty="0">
              <a:solidFill>
                <a:prstClr val="black"/>
              </a:solidFill>
            </a:endParaRPr>
          </a:p>
          <a:p>
            <a:endParaRPr lang="el-GR" sz="3200" b="1" dirty="0">
              <a:solidFill>
                <a:prstClr val="black"/>
              </a:solidFill>
            </a:endParaRPr>
          </a:p>
          <a:p>
            <a:endParaRPr lang="el-GR" sz="3200" dirty="0" smtClean="0"/>
          </a:p>
          <a:p>
            <a:endParaRPr lang="el-GR" sz="3200" dirty="0"/>
          </a:p>
          <a:p>
            <a:r>
              <a:rPr lang="el-GR" sz="3200" dirty="0" smtClean="0"/>
              <a:t>-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1151513" y="1988840"/>
            <a:ext cx="6696744" cy="72008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Η </a:t>
            </a:r>
            <a:r>
              <a:rPr lang="el-GR" sz="2800" dirty="0" err="1" smtClean="0">
                <a:solidFill>
                  <a:schemeClr val="tx1"/>
                </a:solidFill>
              </a:rPr>
              <a:t>εξΑΕ</a:t>
            </a:r>
            <a:r>
              <a:rPr lang="el-GR" sz="2800" dirty="0" smtClean="0">
                <a:solidFill>
                  <a:schemeClr val="tx1"/>
                </a:solidFill>
              </a:rPr>
              <a:t> αποτελεί ιδανικό περιβάλλον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174393" y="2852936"/>
            <a:ext cx="3348374" cy="56338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Ενσυναίσθηση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47855" y="2852936"/>
            <a:ext cx="3564505" cy="563381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Επικοινωνία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61891" y="3356992"/>
            <a:ext cx="4060177" cy="563381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Αλληλεπίδραση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999238" y="4005064"/>
            <a:ext cx="6696744" cy="7200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Υψηλά ποσοστά Μετασχηματισμών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47664" y="4797152"/>
            <a:ext cx="3348374" cy="56338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Διάλογος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425156" y="4809835"/>
            <a:ext cx="3348374" cy="563381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Εμπιστοσύνη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66096" y="5229200"/>
            <a:ext cx="3655972" cy="684537"/>
          </a:xfrm>
          <a:prstGeom prst="ellips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Δραστηριότητες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3607815" y="6019894"/>
            <a:ext cx="1216152" cy="340616"/>
          </a:xfrm>
          <a:prstGeom prst="leftRightArrow">
            <a:avLst/>
          </a:prstGeom>
          <a:solidFill>
            <a:schemeClr val="accent4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ounded Rectangle 12"/>
          <p:cNvSpPr/>
          <p:nvPr/>
        </p:nvSpPr>
        <p:spPr>
          <a:xfrm>
            <a:off x="539552" y="5913737"/>
            <a:ext cx="2880320" cy="4467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Εκπαιδευτές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981908" y="5966815"/>
            <a:ext cx="2880320" cy="44677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1"/>
                </a:solidFill>
              </a:rPr>
              <a:t>Εκπαιδευόμενοι</a:t>
            </a:r>
            <a:endParaRPr lang="el-G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526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7. </a:t>
            </a:r>
            <a:r>
              <a:rPr lang="el-GR" sz="3600" dirty="0" smtClean="0">
                <a:solidFill>
                  <a:prstClr val="black"/>
                </a:solidFill>
              </a:rPr>
              <a:t>Αποτελέσματα 2/5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1115616" y="1340768"/>
            <a:ext cx="748883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3200" b="1" dirty="0" smtClean="0">
                <a:latin typeface="+mn-lt"/>
              </a:rPr>
              <a:t>Β</a:t>
            </a:r>
            <a:r>
              <a:rPr lang="el-GR" sz="3200" dirty="0" smtClean="0">
                <a:latin typeface="+mn-lt"/>
              </a:rPr>
              <a:t>.</a:t>
            </a:r>
            <a:r>
              <a:rPr lang="el-GR" sz="3200" b="1" dirty="0" smtClean="0">
                <a:solidFill>
                  <a:prstClr val="black"/>
                </a:solidFill>
                <a:latin typeface="+mn-lt"/>
              </a:rPr>
              <a:t> Σχετικά </a:t>
            </a:r>
            <a:r>
              <a:rPr lang="el-GR" sz="3200" b="1" dirty="0">
                <a:solidFill>
                  <a:prstClr val="black"/>
                </a:solidFill>
                <a:latin typeface="+mn-lt"/>
              </a:rPr>
              <a:t>με την εκπαίδευση ενηλίκων</a:t>
            </a:r>
            <a:r>
              <a:rPr lang="el-GR" sz="3200" dirty="0">
                <a:solidFill>
                  <a:prstClr val="black"/>
                </a:solidFill>
                <a:latin typeface="+mn-lt"/>
              </a:rPr>
              <a:t> </a:t>
            </a:r>
            <a:endParaRPr lang="el-GR" sz="3200" dirty="0" smtClean="0">
              <a:latin typeface="+mn-lt"/>
            </a:endParaRPr>
          </a:p>
          <a:p>
            <a:r>
              <a:rPr lang="el-GR" sz="3200" dirty="0" smtClean="0"/>
              <a:t> </a:t>
            </a:r>
          </a:p>
          <a:p>
            <a:endParaRPr lang="el-GR" sz="3200" dirty="0"/>
          </a:p>
          <a:p>
            <a:endParaRPr lang="el-GR" sz="3200" dirty="0" smtClean="0"/>
          </a:p>
          <a:p>
            <a:endParaRPr lang="el-GR" sz="3200" dirty="0" smtClean="0"/>
          </a:p>
          <a:p>
            <a:endParaRPr lang="el-GR" sz="3200" dirty="0"/>
          </a:p>
          <a:p>
            <a:r>
              <a:rPr lang="el-GR" sz="3200" dirty="0" smtClean="0"/>
              <a:t> </a:t>
            </a:r>
          </a:p>
          <a:p>
            <a:endParaRPr lang="el-GR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115616" y="2013390"/>
            <a:ext cx="6927068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Ποιοτικά χαρακτηριστικά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5616" y="3284984"/>
            <a:ext cx="6927068" cy="914400"/>
          </a:xfrm>
          <a:prstGeom prst="round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Τεχνολογία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15616" y="4458816"/>
            <a:ext cx="6927068" cy="914400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err="1" smtClean="0">
                <a:solidFill>
                  <a:schemeClr val="tx1"/>
                </a:solidFill>
              </a:rPr>
              <a:t>Χωροχρονική</a:t>
            </a:r>
            <a:r>
              <a:rPr lang="el-GR" sz="2800" dirty="0" smtClean="0">
                <a:solidFill>
                  <a:schemeClr val="tx1"/>
                </a:solidFill>
              </a:rPr>
              <a:t> εμφάνιση μετασχηματισμών</a:t>
            </a:r>
            <a:endParaRPr lang="el-GR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02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848872" cy="765652"/>
          </a:xfrm>
        </p:spPr>
        <p:txBody>
          <a:bodyPr>
            <a:noAutofit/>
          </a:bodyPr>
          <a:lstStyle/>
          <a:p>
            <a:r>
              <a:rPr lang="el-GR" sz="3600" dirty="0"/>
              <a:t/>
            </a:r>
            <a:br>
              <a:rPr lang="el-GR" sz="3600" dirty="0"/>
            </a:br>
            <a:r>
              <a:rPr lang="el-GR" sz="3600" dirty="0" smtClean="0"/>
              <a:t>7. </a:t>
            </a:r>
            <a:r>
              <a:rPr lang="el-GR" sz="3600" dirty="0" smtClean="0">
                <a:solidFill>
                  <a:prstClr val="black"/>
                </a:solidFill>
              </a:rPr>
              <a:t>Αποτελέσματα 3/5</a:t>
            </a:r>
            <a:endParaRPr lang="el-GR" sz="3600" b="1" dirty="0">
              <a:solidFill>
                <a:srgbClr val="FF0000"/>
              </a:solidFill>
            </a:endParaRPr>
          </a:p>
        </p:txBody>
      </p:sp>
      <p:sp>
        <p:nvSpPr>
          <p:cNvPr id="4" name="9 - Ορθογώνιο"/>
          <p:cNvSpPr/>
          <p:nvPr/>
        </p:nvSpPr>
        <p:spPr>
          <a:xfrm>
            <a:off x="899592" y="1340768"/>
            <a:ext cx="7560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sz="3200" b="1" dirty="0" smtClean="0">
                <a:solidFill>
                  <a:prstClr val="black"/>
                </a:solidFill>
              </a:rPr>
              <a:t>Γ. </a:t>
            </a:r>
            <a:r>
              <a:rPr lang="el-GR" sz="3200" b="1" dirty="0">
                <a:solidFill>
                  <a:prstClr val="black"/>
                </a:solidFill>
              </a:rPr>
              <a:t>σχετικά με τον κριτικό </a:t>
            </a:r>
            <a:r>
              <a:rPr lang="el-GR" sz="3200" b="1" dirty="0" smtClean="0">
                <a:solidFill>
                  <a:prstClr val="black"/>
                </a:solidFill>
              </a:rPr>
              <a:t>στοχασμό             και </a:t>
            </a:r>
            <a:r>
              <a:rPr lang="el-GR" sz="3200" b="1" dirty="0">
                <a:solidFill>
                  <a:prstClr val="black"/>
                </a:solidFill>
              </a:rPr>
              <a:t>τα μαθησιακά αποτελέσματα</a:t>
            </a:r>
            <a:endParaRPr lang="el-GR" sz="3200" dirty="0">
              <a:solidFill>
                <a:prstClr val="black"/>
              </a:solidFill>
            </a:endParaRPr>
          </a:p>
          <a:p>
            <a:endParaRPr lang="el-GR" sz="3200" dirty="0" smtClean="0"/>
          </a:p>
          <a:p>
            <a:endParaRPr lang="el-GR" sz="3200" dirty="0"/>
          </a:p>
          <a:p>
            <a:endParaRPr lang="el-GR" sz="3200" dirty="0"/>
          </a:p>
          <a:p>
            <a:r>
              <a:rPr lang="el-GR" sz="3200" dirty="0" smtClean="0"/>
              <a:t> </a:t>
            </a:r>
          </a:p>
          <a:p>
            <a:endParaRPr lang="el-GR" sz="3200" dirty="0"/>
          </a:p>
          <a:p>
            <a:endParaRPr lang="el-GR" sz="3200" dirty="0" smtClean="0"/>
          </a:p>
          <a:p>
            <a:endParaRPr lang="el-GR" sz="3200" dirty="0"/>
          </a:p>
        </p:txBody>
      </p:sp>
      <p:sp>
        <p:nvSpPr>
          <p:cNvPr id="3" name="Rounded Rectangle 2"/>
          <p:cNvSpPr/>
          <p:nvPr/>
        </p:nvSpPr>
        <p:spPr>
          <a:xfrm>
            <a:off x="1187624" y="2441275"/>
            <a:ext cx="6408712" cy="6276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Αποπροσανατολιστικό δίλλημα 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87624" y="3238090"/>
            <a:ext cx="6408712" cy="62768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Προϋπάρχουσα γνώση</a:t>
            </a:r>
            <a:endParaRPr lang="el-GR" sz="2800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176398" y="4033698"/>
            <a:ext cx="6408712" cy="627685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solidFill>
                  <a:schemeClr val="tx1"/>
                </a:solidFill>
              </a:rPr>
              <a:t>Βιωματικά στοιχεία</a:t>
            </a:r>
            <a:endParaRPr lang="el-GR" sz="2800" dirty="0">
              <a:solidFill>
                <a:schemeClr val="tx1"/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455999930"/>
              </p:ext>
            </p:extLst>
          </p:nvPr>
        </p:nvGraphicFramePr>
        <p:xfrm>
          <a:off x="827584" y="4797152"/>
          <a:ext cx="7408565" cy="14652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215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Graphic spid="7" grpId="0">
        <p:bldAsOne/>
      </p:bldGraphic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2598</TotalTime>
  <Words>555</Words>
  <Application>Microsoft Office PowerPoint</Application>
  <PresentationFormat>On-screen Show (4:3)</PresentationFormat>
  <Paragraphs>148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Θέμα του Office</vt:lpstr>
      <vt:lpstr>«Η κατά Mezirow θεωρία της μετασχηματίζουσας μάθησης και οι προϋποθέσεις εφαρμογής της στην εξΑΕ σε προγράμματα εκπαίδευσης ενηλίκων. Μελέτη περίπτωσης: μετασχηματισμοί μέσα από τη τραγωδία Πέρσες του Αισχύλου»</vt:lpstr>
      <vt:lpstr>1. Σκοπός </vt:lpstr>
      <vt:lpstr>2. Δομή της εργασίας</vt:lpstr>
      <vt:lpstr>3. Ερευνητικά Ερωτήματα </vt:lpstr>
      <vt:lpstr>4. Θεωρητικό Πλαίσιο</vt:lpstr>
      <vt:lpstr>5. Μεθοδολογία έρευνας</vt:lpstr>
      <vt:lpstr> 7. Αποτελέσματα 1/5</vt:lpstr>
      <vt:lpstr> 7. Αποτελέσματα 2/5</vt:lpstr>
      <vt:lpstr> 7. Αποτελέσματα 3/5</vt:lpstr>
      <vt:lpstr> 7. Αποτελέσματα 4/5</vt:lpstr>
      <vt:lpstr> 7. Αποτελέσματα 5/5</vt:lpstr>
      <vt:lpstr> 8. Σενάρια διδασκαλίας</vt:lpstr>
      <vt:lpstr>PowerPoint Presentation</vt:lpstr>
      <vt:lpstr>9. Συμπεράσματα 1/2</vt:lpstr>
      <vt:lpstr>9. Συμπεράσματα 2/2</vt:lpstr>
      <vt:lpstr>Προτάσεις</vt:lpstr>
      <vt:lpstr>PowerPoint Presentation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stelio68@otenet.gr</dc:creator>
  <cp:lastModifiedBy>PANATHAS</cp:lastModifiedBy>
  <cp:revision>1719</cp:revision>
  <dcterms:created xsi:type="dcterms:W3CDTF">2003-10-16T17:37:47Z</dcterms:created>
  <dcterms:modified xsi:type="dcterms:W3CDTF">2019-12-08T16:46:20Z</dcterms:modified>
</cp:coreProperties>
</file>