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notesSlides/notesSlide9.xml" ContentType="application/vnd.openxmlformats-officedocument.presentationml.notesSlide+xml"/>
  <Override PartName="/ppt/diagrams/layout3.xml" ContentType="application/vnd.openxmlformats-officedocument.drawingml.diagramLayout+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colors6.xml" ContentType="application/vnd.openxmlformats-officedocument.drawingml.diagramColor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colors4.xml" ContentType="application/vnd.openxmlformats-officedocument.drawingml.diagramColors+xml"/>
  <Override PartName="/ppt/diagrams/drawing5.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Default Extension="png" ContentType="image/png"/>
  <Override PartName="/ppt/diagrams/drawing3.xml" ContentType="application/vnd.ms-office.drawingml.diagramDrawing+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diagrams/quickStyle1.xml" ContentType="application/vnd.openxmlformats-officedocument.drawingml.diagramStyl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diagrams/layout4.xml" ContentType="application/vnd.openxmlformats-officedocument.drawingml.diagramLayout+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notesSlides/notesSlide6.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slides/slide8.xml" ContentType="application/vnd.openxmlformats-officedocument.presentationml.slide+xml"/>
  <Override PartName="/ppt/diagrams/data1.xml" ContentType="application/vnd.openxmlformats-officedocument.drawingml.diagramData+xml"/>
  <Override PartName="/ppt/notesSlides/notesSlide4.xml" ContentType="application/vnd.openxmlformats-officedocument.presentationml.notesSlide+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7" r:id="rId2"/>
    <p:sldId id="308" r:id="rId3"/>
    <p:sldId id="259" r:id="rId4"/>
    <p:sldId id="260" r:id="rId5"/>
    <p:sldId id="309" r:id="rId6"/>
    <p:sldId id="303" r:id="rId7"/>
    <p:sldId id="336" r:id="rId8"/>
    <p:sldId id="293" r:id="rId9"/>
    <p:sldId id="271" r:id="rId10"/>
    <p:sldId id="314" r:id="rId11"/>
    <p:sldId id="315" r:id="rId12"/>
    <p:sldId id="338" r:id="rId13"/>
    <p:sldId id="339" r:id="rId14"/>
    <p:sldId id="340" r:id="rId15"/>
    <p:sldId id="341" r:id="rId16"/>
    <p:sldId id="342" r:id="rId17"/>
    <p:sldId id="300" r:id="rId18"/>
    <p:sldId id="333" r:id="rId19"/>
    <p:sldId id="304" r:id="rId20"/>
    <p:sldId id="268" r:id="rId21"/>
    <p:sldId id="261" r:id="rId22"/>
    <p:sldId id="312" r:id="rId23"/>
    <p:sldId id="313" r:id="rId24"/>
    <p:sldId id="316" r:id="rId25"/>
    <p:sldId id="317" r:id="rId26"/>
    <p:sldId id="318" r:id="rId27"/>
    <p:sldId id="319" r:id="rId28"/>
    <p:sldId id="320" r:id="rId29"/>
    <p:sldId id="321" r:id="rId30"/>
    <p:sldId id="322" r:id="rId31"/>
    <p:sldId id="323" r:id="rId32"/>
    <p:sldId id="324" r:id="rId33"/>
    <p:sldId id="325" r:id="rId34"/>
    <p:sldId id="326" r:id="rId35"/>
    <p:sldId id="327" r:id="rId36"/>
  </p:sldIdLst>
  <p:sldSz cx="12192000" cy="6858000"/>
  <p:notesSz cx="6889750" cy="967105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670C"/>
    <a:srgbClr val="FFFF99"/>
    <a:srgbClr val="8439BD"/>
    <a:srgbClr val="FFCC00"/>
    <a:srgbClr val="1CC6AE"/>
    <a:srgbClr val="D71370"/>
    <a:srgbClr val="F7B031"/>
    <a:srgbClr val="FBB59F"/>
    <a:srgbClr val="A568D2"/>
    <a:srgbClr val="18AC9A"/>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93296810-A885-4BE3-A3E7-6D5BEEA58F35}" styleName="Μεσαίο στυλ 2 - Έμφαση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Στυλ με θέμα 1 - Έμφαση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505E3EF-67EA-436B-97B2-0124C06EBD24}" styleName="Μεσαίο στυλ 4 - Έμφαση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5" autoAdjust="0"/>
    <p:restoredTop sz="92069" autoAdjust="0"/>
  </p:normalViewPr>
  <p:slideViewPr>
    <p:cSldViewPr snapToGrid="0">
      <p:cViewPr varScale="1">
        <p:scale>
          <a:sx n="103" d="100"/>
          <a:sy n="103" d="100"/>
        </p:scale>
        <p:origin x="-96" y="-126"/>
      </p:cViewPr>
      <p:guideLst>
        <p:guide orient="horz" pos="2160"/>
        <p:guide pos="3840"/>
      </p:guideLst>
    </p:cSldViewPr>
  </p:slideViewPr>
  <p:outlineViewPr>
    <p:cViewPr>
      <p:scale>
        <a:sx n="33" d="100"/>
        <a:sy n="33" d="100"/>
      </p:scale>
      <p:origin x="0" y="-3780"/>
    </p:cViewPr>
  </p:outlineViewPr>
  <p:notesTextViewPr>
    <p:cViewPr>
      <p:scale>
        <a:sx n="1" d="1"/>
        <a:sy n="1" d="1"/>
      </p:scale>
      <p:origin x="0" y="0"/>
    </p:cViewPr>
  </p:notesTextViewPr>
  <p:notesViewPr>
    <p:cSldViewPr snapToGrid="0">
      <p:cViewPr varScale="1">
        <p:scale>
          <a:sx n="55" d="100"/>
          <a:sy n="55" d="100"/>
        </p:scale>
        <p:origin x="2850" y="42"/>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1AD081-1A20-47FD-B04B-4486B464E2B4}"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l-GR"/>
        </a:p>
      </dgm:t>
    </dgm:pt>
    <dgm:pt modelId="{F5723922-DCFD-43DD-B323-D6F36FA23397}">
      <dgm:prSet phldrT="[Κείμενο]" custT="1"/>
      <dgm:spPr>
        <a:solidFill>
          <a:srgbClr val="1CC6AE"/>
        </a:solidFill>
      </dgm:spPr>
      <dgm:t>
        <a:bodyPr/>
        <a:lstStyle/>
        <a:p>
          <a:r>
            <a:rPr lang="el-GR" sz="2400" b="1" dirty="0">
              <a:latin typeface="Times New Roman" panose="02020603050405020304" pitchFamily="18" charset="0"/>
              <a:cs typeface="Times New Roman" panose="02020603050405020304" pitchFamily="18" charset="0"/>
            </a:rPr>
            <a:t>Σκοπός </a:t>
          </a:r>
        </a:p>
      </dgm:t>
    </dgm:pt>
    <dgm:pt modelId="{41F0F125-1806-4543-A6D8-5EF9D415F5DF}" type="parTrans" cxnId="{288EF1AA-821B-4FB6-8076-7B56A577A3B0}">
      <dgm:prSet/>
      <dgm:spPr/>
      <dgm:t>
        <a:bodyPr/>
        <a:lstStyle/>
        <a:p>
          <a:endParaRPr lang="el-GR"/>
        </a:p>
      </dgm:t>
    </dgm:pt>
    <dgm:pt modelId="{4329033C-8346-42DD-9CC4-D3853CF3B221}" type="sibTrans" cxnId="{288EF1AA-821B-4FB6-8076-7B56A577A3B0}">
      <dgm:prSet/>
      <dgm:spPr/>
      <dgm:t>
        <a:bodyPr/>
        <a:lstStyle/>
        <a:p>
          <a:endParaRPr lang="el-GR"/>
        </a:p>
      </dgm:t>
    </dgm:pt>
    <dgm:pt modelId="{5057F458-ED28-4FDD-A490-4962AA775EEF}">
      <dgm:prSet phldrT="[Κείμενο]" custT="1"/>
      <dgm:spPr/>
      <dgm:t>
        <a:bodyPr/>
        <a:lstStyle/>
        <a:p>
          <a:pPr algn="just"/>
          <a:r>
            <a:rPr lang="el-GR" sz="2400" smtClean="0">
              <a:latin typeface="+mn-lt"/>
            </a:rPr>
            <a:t>Ο </a:t>
          </a:r>
          <a:r>
            <a:rPr lang="el-GR" sz="2400" dirty="0" smtClean="0">
              <a:latin typeface="+mn-lt"/>
            </a:rPr>
            <a:t>σχεδιασμός, η ανάπτυξη και η αξιολόγηση ενός εξ αποστάσεως πολυμορφικού Ε.Υ. με τη μέθοδο της </a:t>
          </a:r>
          <a:r>
            <a:rPr lang="el-GR" sz="2400" dirty="0" err="1" smtClean="0">
              <a:latin typeface="+mn-lt"/>
            </a:rPr>
            <a:t>εξΑΕ</a:t>
          </a:r>
          <a:r>
            <a:rPr lang="el-GR" sz="2400" dirty="0" smtClean="0">
              <a:latin typeface="+mn-lt"/>
            </a:rPr>
            <a:t> που θα υποστηρίξει την υλοποίηση προγράμματος Στοματικής Υγιεινής και θα απευθύνεται σε μαθητές της Δ΄ τάξης του Δημοτικού Σχολείου.</a:t>
          </a:r>
          <a:endParaRPr lang="el-GR" sz="2400" dirty="0">
            <a:latin typeface="+mn-lt"/>
            <a:cs typeface="Times New Roman" panose="02020603050405020304" pitchFamily="18" charset="0"/>
          </a:endParaRPr>
        </a:p>
      </dgm:t>
    </dgm:pt>
    <dgm:pt modelId="{A4D173BB-C4B7-4373-9160-87564E587C17}" type="parTrans" cxnId="{CA943ABF-606E-4667-AE84-91CAE05A034B}">
      <dgm:prSet/>
      <dgm:spPr/>
      <dgm:t>
        <a:bodyPr/>
        <a:lstStyle/>
        <a:p>
          <a:endParaRPr lang="el-GR"/>
        </a:p>
      </dgm:t>
    </dgm:pt>
    <dgm:pt modelId="{B60436DE-5761-43A5-AEE4-CEA5421652DF}" type="sibTrans" cxnId="{CA943ABF-606E-4667-AE84-91CAE05A034B}">
      <dgm:prSet/>
      <dgm:spPr/>
      <dgm:t>
        <a:bodyPr/>
        <a:lstStyle/>
        <a:p>
          <a:endParaRPr lang="el-GR"/>
        </a:p>
      </dgm:t>
    </dgm:pt>
    <dgm:pt modelId="{B42BD33D-B31C-444C-AEBD-06270E89C62C}">
      <dgm:prSet phldrT="[Κείμενο]" custT="1"/>
      <dgm:spPr>
        <a:solidFill>
          <a:srgbClr val="1CC6AE"/>
        </a:solidFill>
      </dgm:spPr>
      <dgm:t>
        <a:bodyPr/>
        <a:lstStyle/>
        <a:p>
          <a:r>
            <a:rPr lang="el-GR" sz="2400" b="1" dirty="0" smtClean="0">
              <a:latin typeface="Times New Roman" panose="02020603050405020304" pitchFamily="18" charset="0"/>
              <a:cs typeface="Times New Roman" panose="02020603050405020304" pitchFamily="18" charset="0"/>
            </a:rPr>
            <a:t>Στόχοι</a:t>
          </a:r>
          <a:endParaRPr lang="el-GR" sz="2400" b="1" dirty="0">
            <a:latin typeface="Times New Roman" panose="02020603050405020304" pitchFamily="18" charset="0"/>
            <a:cs typeface="Times New Roman" panose="02020603050405020304" pitchFamily="18" charset="0"/>
          </a:endParaRPr>
        </a:p>
      </dgm:t>
    </dgm:pt>
    <dgm:pt modelId="{5A8A025D-BC74-4970-BEAC-7D1B59269208}" type="parTrans" cxnId="{951D22B6-4E9A-47E1-B7AB-BE5BE431B41A}">
      <dgm:prSet/>
      <dgm:spPr/>
      <dgm:t>
        <a:bodyPr/>
        <a:lstStyle/>
        <a:p>
          <a:endParaRPr lang="el-GR"/>
        </a:p>
      </dgm:t>
    </dgm:pt>
    <dgm:pt modelId="{FCA25BD9-B192-4F2C-A989-6FA995A65B1E}" type="sibTrans" cxnId="{951D22B6-4E9A-47E1-B7AB-BE5BE431B41A}">
      <dgm:prSet/>
      <dgm:spPr/>
      <dgm:t>
        <a:bodyPr/>
        <a:lstStyle/>
        <a:p>
          <a:endParaRPr lang="el-GR"/>
        </a:p>
      </dgm:t>
    </dgm:pt>
    <dgm:pt modelId="{A006ADE8-07B4-43EE-B1EE-07C407156269}">
      <dgm:prSet phldrT="[Κείμενο]" custT="1"/>
      <dgm:spPr/>
      <dgm:t>
        <a:bodyPr/>
        <a:lstStyle/>
        <a:p>
          <a:pPr algn="just">
            <a:spcAft>
              <a:spcPts val="1800"/>
            </a:spcAft>
          </a:pPr>
          <a:r>
            <a:rPr lang="el-GR" sz="2200" dirty="0" smtClean="0"/>
            <a:t>Η μελέτη του σχεδιασμού και της ανάπτυξης πολυμορφικού Ε.Υ. για τη Στοματική Υγιεινή για μαθητές Δ΄ τάξης του Δημοτικού.</a:t>
          </a:r>
          <a:endParaRPr lang="el-GR" sz="2200" dirty="0"/>
        </a:p>
      </dgm:t>
    </dgm:pt>
    <dgm:pt modelId="{F16B8A9F-ADDB-4640-8AC4-FA95AFDF6158}" type="parTrans" cxnId="{999BDDE4-4A8A-498F-9ED5-26AB567CFFD7}">
      <dgm:prSet/>
      <dgm:spPr/>
      <dgm:t>
        <a:bodyPr/>
        <a:lstStyle/>
        <a:p>
          <a:endParaRPr lang="el-GR"/>
        </a:p>
      </dgm:t>
    </dgm:pt>
    <dgm:pt modelId="{F574D5EB-C134-411B-A77E-A7D816FED69F}" type="sibTrans" cxnId="{999BDDE4-4A8A-498F-9ED5-26AB567CFFD7}">
      <dgm:prSet/>
      <dgm:spPr/>
      <dgm:t>
        <a:bodyPr/>
        <a:lstStyle/>
        <a:p>
          <a:endParaRPr lang="el-GR"/>
        </a:p>
      </dgm:t>
    </dgm:pt>
    <dgm:pt modelId="{1CE1D226-8A38-409E-9764-991FEDE9C4D0}">
      <dgm:prSet phldrT="[Κείμενο]" custT="1"/>
      <dgm:spPr/>
      <dgm:t>
        <a:bodyPr/>
        <a:lstStyle/>
        <a:p>
          <a:pPr algn="just"/>
          <a:endParaRPr lang="el-GR" sz="2400" dirty="0">
            <a:latin typeface="+mn-lt"/>
            <a:cs typeface="Times New Roman" panose="02020603050405020304" pitchFamily="18" charset="0"/>
          </a:endParaRPr>
        </a:p>
      </dgm:t>
    </dgm:pt>
    <dgm:pt modelId="{49D25E8A-32C2-41FD-AAED-E3616C2BBBC9}" type="parTrans" cxnId="{1E925DB5-2CB9-47B4-AA99-A52069C85E88}">
      <dgm:prSet/>
      <dgm:spPr/>
      <dgm:t>
        <a:bodyPr/>
        <a:lstStyle/>
        <a:p>
          <a:endParaRPr lang="el-GR"/>
        </a:p>
      </dgm:t>
    </dgm:pt>
    <dgm:pt modelId="{1193B776-0464-47F9-A2B3-5513F476B888}" type="sibTrans" cxnId="{1E925DB5-2CB9-47B4-AA99-A52069C85E88}">
      <dgm:prSet/>
      <dgm:spPr/>
      <dgm:t>
        <a:bodyPr/>
        <a:lstStyle/>
        <a:p>
          <a:endParaRPr lang="el-GR"/>
        </a:p>
      </dgm:t>
    </dgm:pt>
    <dgm:pt modelId="{6619B61C-7591-4106-8996-0649C7E2BBB6}">
      <dgm:prSet custT="1"/>
      <dgm:spPr/>
      <dgm:t>
        <a:bodyPr/>
        <a:lstStyle/>
        <a:p>
          <a:pPr algn="just">
            <a:spcAft>
              <a:spcPct val="15000"/>
            </a:spcAft>
          </a:pPr>
          <a:r>
            <a:rPr lang="el-GR" sz="2200" dirty="0" smtClean="0"/>
            <a:t>Η αξιολόγηση του πολυμορφικού Ε.Υ. Στοματικής Υγιεινής που δημιουργήθηκε ως προς την ευχρηστία, την πληρότητα, την καταλληλότητα και την ελκυστικότητά του.</a:t>
          </a:r>
          <a:endParaRPr lang="el-GR" sz="2200" dirty="0"/>
        </a:p>
      </dgm:t>
    </dgm:pt>
    <dgm:pt modelId="{183A9693-C02C-4972-AF83-F110C02A797C}" type="parTrans" cxnId="{DBD3E6FA-93F0-4761-ABE7-A947BE138C86}">
      <dgm:prSet/>
      <dgm:spPr/>
      <dgm:t>
        <a:bodyPr/>
        <a:lstStyle/>
        <a:p>
          <a:endParaRPr lang="el-GR"/>
        </a:p>
      </dgm:t>
    </dgm:pt>
    <dgm:pt modelId="{4E8973D8-8EB9-4EAA-B046-8F00420ED7F5}" type="sibTrans" cxnId="{DBD3E6FA-93F0-4761-ABE7-A947BE138C86}">
      <dgm:prSet/>
      <dgm:spPr/>
      <dgm:t>
        <a:bodyPr/>
        <a:lstStyle/>
        <a:p>
          <a:endParaRPr lang="el-GR"/>
        </a:p>
      </dgm:t>
    </dgm:pt>
    <dgm:pt modelId="{773456C0-72C2-42AD-AE92-314500FCDED7}" type="pres">
      <dgm:prSet presAssocID="{B71AD081-1A20-47FD-B04B-4486B464E2B4}" presName="rootnode" presStyleCnt="0">
        <dgm:presLayoutVars>
          <dgm:chMax/>
          <dgm:chPref/>
          <dgm:dir/>
          <dgm:animLvl val="lvl"/>
        </dgm:presLayoutVars>
      </dgm:prSet>
      <dgm:spPr/>
      <dgm:t>
        <a:bodyPr/>
        <a:lstStyle/>
        <a:p>
          <a:endParaRPr lang="el-GR"/>
        </a:p>
      </dgm:t>
    </dgm:pt>
    <dgm:pt modelId="{6356A895-B16C-490E-9811-F777037A8D94}" type="pres">
      <dgm:prSet presAssocID="{F5723922-DCFD-43DD-B323-D6F36FA23397}" presName="composite" presStyleCnt="0"/>
      <dgm:spPr/>
    </dgm:pt>
    <dgm:pt modelId="{8ED666C0-B625-413D-BEBF-84CFBF63F92B}" type="pres">
      <dgm:prSet presAssocID="{F5723922-DCFD-43DD-B323-D6F36FA23397}" presName="bentUpArrow1" presStyleLbl="alignImgPlace1" presStyleIdx="0" presStyleCnt="1" custScaleX="54588" custScaleY="59476" custLinFactNeighborX="-137" custLinFactNeighborY="-13815"/>
      <dgm:spPr>
        <a:solidFill>
          <a:srgbClr val="FF6600"/>
        </a:solidFill>
      </dgm:spPr>
      <dgm:t>
        <a:bodyPr/>
        <a:lstStyle/>
        <a:p>
          <a:endParaRPr lang="el-GR"/>
        </a:p>
      </dgm:t>
    </dgm:pt>
    <dgm:pt modelId="{9108F16A-69CC-484C-A519-67446C57B29B}" type="pres">
      <dgm:prSet presAssocID="{F5723922-DCFD-43DD-B323-D6F36FA23397}" presName="ParentText" presStyleLbl="node1" presStyleIdx="0" presStyleCnt="2" custScaleX="47831" custScaleY="52776" custLinFactNeighborX="-7642" custLinFactNeighborY="-7859">
        <dgm:presLayoutVars>
          <dgm:chMax val="1"/>
          <dgm:chPref val="1"/>
          <dgm:bulletEnabled val="1"/>
        </dgm:presLayoutVars>
      </dgm:prSet>
      <dgm:spPr/>
      <dgm:t>
        <a:bodyPr/>
        <a:lstStyle/>
        <a:p>
          <a:endParaRPr lang="el-GR"/>
        </a:p>
      </dgm:t>
    </dgm:pt>
    <dgm:pt modelId="{164E619E-628C-45E9-976D-AD9C35ABF84C}" type="pres">
      <dgm:prSet presAssocID="{F5723922-DCFD-43DD-B323-D6F36FA23397}" presName="ChildText" presStyleLbl="revTx" presStyleIdx="0" presStyleCnt="2" custScaleX="344994" custScaleY="76276" custLinFactNeighborX="90131" custLinFactNeighborY="-22422">
        <dgm:presLayoutVars>
          <dgm:chMax val="0"/>
          <dgm:chPref val="0"/>
          <dgm:bulletEnabled val="1"/>
        </dgm:presLayoutVars>
      </dgm:prSet>
      <dgm:spPr/>
      <dgm:t>
        <a:bodyPr/>
        <a:lstStyle/>
        <a:p>
          <a:endParaRPr lang="el-GR"/>
        </a:p>
      </dgm:t>
    </dgm:pt>
    <dgm:pt modelId="{C1B9003E-5174-44C3-9EC0-13DFCBBF8E80}" type="pres">
      <dgm:prSet presAssocID="{4329033C-8346-42DD-9CC4-D3853CF3B221}" presName="sibTrans" presStyleCnt="0"/>
      <dgm:spPr/>
    </dgm:pt>
    <dgm:pt modelId="{BE92C314-1736-468F-AB92-5CD73069748B}" type="pres">
      <dgm:prSet presAssocID="{B42BD33D-B31C-444C-AEBD-06270E89C62C}" presName="composite" presStyleCnt="0"/>
      <dgm:spPr/>
    </dgm:pt>
    <dgm:pt modelId="{28161AD2-CB75-4111-A4C3-584ED469B9E4}" type="pres">
      <dgm:prSet presAssocID="{B42BD33D-B31C-444C-AEBD-06270E89C62C}" presName="ParentText" presStyleLbl="node1" presStyleIdx="1" presStyleCnt="2" custScaleX="49106" custScaleY="56006" custLinFactNeighborX="-54213" custLinFactNeighborY="-4461">
        <dgm:presLayoutVars>
          <dgm:chMax val="1"/>
          <dgm:chPref val="1"/>
          <dgm:bulletEnabled val="1"/>
        </dgm:presLayoutVars>
      </dgm:prSet>
      <dgm:spPr/>
      <dgm:t>
        <a:bodyPr/>
        <a:lstStyle/>
        <a:p>
          <a:endParaRPr lang="el-GR"/>
        </a:p>
      </dgm:t>
    </dgm:pt>
    <dgm:pt modelId="{28EEAB3A-1FF1-4122-B15E-D2EACA792640}" type="pres">
      <dgm:prSet presAssocID="{B42BD33D-B31C-444C-AEBD-06270E89C62C}" presName="FinalChildText" presStyleLbl="revTx" presStyleIdx="1" presStyleCnt="2" custScaleX="260430" custLinFactNeighborX="-15327" custLinFactNeighborY="-110">
        <dgm:presLayoutVars>
          <dgm:chMax val="0"/>
          <dgm:chPref val="0"/>
          <dgm:bulletEnabled val="1"/>
        </dgm:presLayoutVars>
      </dgm:prSet>
      <dgm:spPr/>
      <dgm:t>
        <a:bodyPr/>
        <a:lstStyle/>
        <a:p>
          <a:endParaRPr lang="el-GR"/>
        </a:p>
      </dgm:t>
    </dgm:pt>
  </dgm:ptLst>
  <dgm:cxnLst>
    <dgm:cxn modelId="{999BDDE4-4A8A-498F-9ED5-26AB567CFFD7}" srcId="{B42BD33D-B31C-444C-AEBD-06270E89C62C}" destId="{A006ADE8-07B4-43EE-B1EE-07C407156269}" srcOrd="0" destOrd="0" parTransId="{F16B8A9F-ADDB-4640-8AC4-FA95AFDF6158}" sibTransId="{F574D5EB-C134-411B-A77E-A7D816FED69F}"/>
    <dgm:cxn modelId="{07E533DD-32B0-41EC-8124-53B11DDCBAD4}" type="presOf" srcId="{A006ADE8-07B4-43EE-B1EE-07C407156269}" destId="{28EEAB3A-1FF1-4122-B15E-D2EACA792640}" srcOrd="0" destOrd="0" presId="urn:microsoft.com/office/officeart/2005/8/layout/StepDownProcess"/>
    <dgm:cxn modelId="{BC4B05DC-B5C5-4072-B0B1-EFF8A593034F}" type="presOf" srcId="{5057F458-ED28-4FDD-A490-4962AA775EEF}" destId="{164E619E-628C-45E9-976D-AD9C35ABF84C}" srcOrd="0" destOrd="1" presId="urn:microsoft.com/office/officeart/2005/8/layout/StepDownProcess"/>
    <dgm:cxn modelId="{1E925DB5-2CB9-47B4-AA99-A52069C85E88}" srcId="{F5723922-DCFD-43DD-B323-D6F36FA23397}" destId="{1CE1D226-8A38-409E-9764-991FEDE9C4D0}" srcOrd="0" destOrd="0" parTransId="{49D25E8A-32C2-41FD-AAED-E3616C2BBBC9}" sibTransId="{1193B776-0464-47F9-A2B3-5513F476B888}"/>
    <dgm:cxn modelId="{EDE89069-5AED-42FF-8EC8-4D9D747A1738}" type="presOf" srcId="{1CE1D226-8A38-409E-9764-991FEDE9C4D0}" destId="{164E619E-628C-45E9-976D-AD9C35ABF84C}" srcOrd="0" destOrd="0" presId="urn:microsoft.com/office/officeart/2005/8/layout/StepDownProcess"/>
    <dgm:cxn modelId="{288EF1AA-821B-4FB6-8076-7B56A577A3B0}" srcId="{B71AD081-1A20-47FD-B04B-4486B464E2B4}" destId="{F5723922-DCFD-43DD-B323-D6F36FA23397}" srcOrd="0" destOrd="0" parTransId="{41F0F125-1806-4543-A6D8-5EF9D415F5DF}" sibTransId="{4329033C-8346-42DD-9CC4-D3853CF3B221}"/>
    <dgm:cxn modelId="{1CB2D6FF-382D-4312-BEFA-532233AF02ED}" type="presOf" srcId="{F5723922-DCFD-43DD-B323-D6F36FA23397}" destId="{9108F16A-69CC-484C-A519-67446C57B29B}" srcOrd="0" destOrd="0" presId="urn:microsoft.com/office/officeart/2005/8/layout/StepDownProcess"/>
    <dgm:cxn modelId="{DBD3E6FA-93F0-4761-ABE7-A947BE138C86}" srcId="{B42BD33D-B31C-444C-AEBD-06270E89C62C}" destId="{6619B61C-7591-4106-8996-0649C7E2BBB6}" srcOrd="1" destOrd="0" parTransId="{183A9693-C02C-4972-AF83-F110C02A797C}" sibTransId="{4E8973D8-8EB9-4EAA-B046-8F00420ED7F5}"/>
    <dgm:cxn modelId="{2FAE416F-132F-47F3-9A1C-ADB70B4C619A}" type="presOf" srcId="{B42BD33D-B31C-444C-AEBD-06270E89C62C}" destId="{28161AD2-CB75-4111-A4C3-584ED469B9E4}" srcOrd="0" destOrd="0" presId="urn:microsoft.com/office/officeart/2005/8/layout/StepDownProcess"/>
    <dgm:cxn modelId="{951D22B6-4E9A-47E1-B7AB-BE5BE431B41A}" srcId="{B71AD081-1A20-47FD-B04B-4486B464E2B4}" destId="{B42BD33D-B31C-444C-AEBD-06270E89C62C}" srcOrd="1" destOrd="0" parTransId="{5A8A025D-BC74-4970-BEAC-7D1B59269208}" sibTransId="{FCA25BD9-B192-4F2C-A989-6FA995A65B1E}"/>
    <dgm:cxn modelId="{86B25FD5-028F-498B-A3B2-2B10C92F2FF8}" type="presOf" srcId="{6619B61C-7591-4106-8996-0649C7E2BBB6}" destId="{28EEAB3A-1FF1-4122-B15E-D2EACA792640}" srcOrd="0" destOrd="1" presId="urn:microsoft.com/office/officeart/2005/8/layout/StepDownProcess"/>
    <dgm:cxn modelId="{9E785058-E5F8-415F-88C9-D104BE61B522}" type="presOf" srcId="{B71AD081-1A20-47FD-B04B-4486B464E2B4}" destId="{773456C0-72C2-42AD-AE92-314500FCDED7}" srcOrd="0" destOrd="0" presId="urn:microsoft.com/office/officeart/2005/8/layout/StepDownProcess"/>
    <dgm:cxn modelId="{CA943ABF-606E-4667-AE84-91CAE05A034B}" srcId="{F5723922-DCFD-43DD-B323-D6F36FA23397}" destId="{5057F458-ED28-4FDD-A490-4962AA775EEF}" srcOrd="1" destOrd="0" parTransId="{A4D173BB-C4B7-4373-9160-87564E587C17}" sibTransId="{B60436DE-5761-43A5-AEE4-CEA5421652DF}"/>
    <dgm:cxn modelId="{AAA415A2-ECF3-468C-B657-907A43B7BF57}" type="presParOf" srcId="{773456C0-72C2-42AD-AE92-314500FCDED7}" destId="{6356A895-B16C-490E-9811-F777037A8D94}" srcOrd="0" destOrd="0" presId="urn:microsoft.com/office/officeart/2005/8/layout/StepDownProcess"/>
    <dgm:cxn modelId="{F48E9019-F9E4-43E1-8513-828F848FE34C}" type="presParOf" srcId="{6356A895-B16C-490E-9811-F777037A8D94}" destId="{8ED666C0-B625-413D-BEBF-84CFBF63F92B}" srcOrd="0" destOrd="0" presId="urn:microsoft.com/office/officeart/2005/8/layout/StepDownProcess"/>
    <dgm:cxn modelId="{7FAA1D9C-07DB-4DC1-B6E9-1E312A6990FE}" type="presParOf" srcId="{6356A895-B16C-490E-9811-F777037A8D94}" destId="{9108F16A-69CC-484C-A519-67446C57B29B}" srcOrd="1" destOrd="0" presId="urn:microsoft.com/office/officeart/2005/8/layout/StepDownProcess"/>
    <dgm:cxn modelId="{EE301889-1A5E-4F28-8CCA-8021D3826DFE}" type="presParOf" srcId="{6356A895-B16C-490E-9811-F777037A8D94}" destId="{164E619E-628C-45E9-976D-AD9C35ABF84C}" srcOrd="2" destOrd="0" presId="urn:microsoft.com/office/officeart/2005/8/layout/StepDownProcess"/>
    <dgm:cxn modelId="{CCD44DE3-AC22-413A-B3A7-1309A5EC2BCB}" type="presParOf" srcId="{773456C0-72C2-42AD-AE92-314500FCDED7}" destId="{C1B9003E-5174-44C3-9EC0-13DFCBBF8E80}" srcOrd="1" destOrd="0" presId="urn:microsoft.com/office/officeart/2005/8/layout/StepDownProcess"/>
    <dgm:cxn modelId="{E4F7832E-38C1-4869-931B-FF308EC90C4C}" type="presParOf" srcId="{773456C0-72C2-42AD-AE92-314500FCDED7}" destId="{BE92C314-1736-468F-AB92-5CD73069748B}" srcOrd="2" destOrd="0" presId="urn:microsoft.com/office/officeart/2005/8/layout/StepDownProcess"/>
    <dgm:cxn modelId="{4CB49263-702D-4657-A62E-80B961536111}" type="presParOf" srcId="{BE92C314-1736-468F-AB92-5CD73069748B}" destId="{28161AD2-CB75-4111-A4C3-584ED469B9E4}" srcOrd="0" destOrd="0" presId="urn:microsoft.com/office/officeart/2005/8/layout/StepDownProcess"/>
    <dgm:cxn modelId="{892EAE3C-B272-41E7-9F33-546E587E697F}" type="presParOf" srcId="{BE92C314-1736-468F-AB92-5CD73069748B}" destId="{28EEAB3A-1FF1-4122-B15E-D2EACA792640}" srcOrd="1" destOrd="0" presId="urn:microsoft.com/office/officeart/2005/8/layout/StepDownProcess"/>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51401A-DA8D-4EEF-965F-19F58B3ED150}" type="doc">
      <dgm:prSet loTypeId="urn:microsoft.com/office/officeart/2005/8/layout/cycle4" loCatId="cycle" qsTypeId="urn:microsoft.com/office/officeart/2005/8/quickstyle/simple5" qsCatId="simple" csTypeId="urn:microsoft.com/office/officeart/2005/8/colors/accent3_1" csCatId="accent3" phldr="1"/>
      <dgm:spPr/>
      <dgm:t>
        <a:bodyPr/>
        <a:lstStyle/>
        <a:p>
          <a:endParaRPr lang="el-GR"/>
        </a:p>
      </dgm:t>
    </dgm:pt>
    <dgm:pt modelId="{48D7CE17-FAD0-4C38-8316-EC7CB21F75D5}">
      <dgm:prSet phldrT="[Κείμενο]" custT="1"/>
      <dgm:spPr/>
      <dgm:t>
        <a:bodyPr/>
        <a:lstStyle/>
        <a:p>
          <a:r>
            <a:rPr lang="el-GR" sz="1800" b="1" dirty="0" smtClean="0">
              <a:effectLst>
                <a:outerShdw blurRad="38100" dist="38100" dir="2700000" algn="tl">
                  <a:srgbClr val="000000">
                    <a:alpha val="43137"/>
                  </a:srgbClr>
                </a:outerShdw>
              </a:effectLst>
            </a:rPr>
            <a:t>Θεωρητικό πλαίσιο</a:t>
          </a:r>
          <a:endParaRPr lang="el-GR" sz="1800" b="1" dirty="0">
            <a:effectLst>
              <a:outerShdw blurRad="38100" dist="38100" dir="2700000" algn="tl">
                <a:srgbClr val="000000">
                  <a:alpha val="43137"/>
                </a:srgbClr>
              </a:outerShdw>
            </a:effectLst>
          </a:endParaRPr>
        </a:p>
      </dgm:t>
    </dgm:pt>
    <dgm:pt modelId="{50E4094E-D9CD-47C0-9C24-5E40017D2D51}" type="parTrans" cxnId="{3C195E0A-6635-4606-894D-A0D896D90D96}">
      <dgm:prSet/>
      <dgm:spPr/>
      <dgm:t>
        <a:bodyPr/>
        <a:lstStyle/>
        <a:p>
          <a:endParaRPr lang="el-GR"/>
        </a:p>
      </dgm:t>
    </dgm:pt>
    <dgm:pt modelId="{C83975A4-9236-421A-8E29-32BDFB089306}" type="sibTrans" cxnId="{3C195E0A-6635-4606-894D-A0D896D90D96}">
      <dgm:prSet/>
      <dgm:spPr/>
      <dgm:t>
        <a:bodyPr/>
        <a:lstStyle/>
        <a:p>
          <a:endParaRPr lang="el-GR"/>
        </a:p>
      </dgm:t>
    </dgm:pt>
    <dgm:pt modelId="{11614B07-2260-4D1D-B887-9E4984930949}">
      <dgm:prSet phldrT="[Κείμενο]" custT="1"/>
      <dgm:spPr/>
      <dgm:t>
        <a:bodyPr/>
        <a:lstStyle/>
        <a:p>
          <a:pPr algn="l"/>
          <a:r>
            <a:rPr lang="el-GR" sz="2000" b="0" dirty="0" smtClean="0"/>
            <a:t>Εξ αποστάσεως πολυμορφική εκπαίδευση - Σχολική </a:t>
          </a:r>
          <a:r>
            <a:rPr lang="el-GR" sz="2000" b="0" dirty="0" err="1" smtClean="0"/>
            <a:t>εξΑΕ</a:t>
          </a:r>
          <a:endParaRPr lang="el-GR" sz="2000" b="0" dirty="0"/>
        </a:p>
      </dgm:t>
    </dgm:pt>
    <dgm:pt modelId="{02DC377D-2A99-4541-995C-5DA96E75C0B0}" type="parTrans" cxnId="{52E50D0C-492C-44A0-806A-176DCA4840D4}">
      <dgm:prSet/>
      <dgm:spPr/>
      <dgm:t>
        <a:bodyPr/>
        <a:lstStyle/>
        <a:p>
          <a:endParaRPr lang="el-GR"/>
        </a:p>
      </dgm:t>
    </dgm:pt>
    <dgm:pt modelId="{6C671D29-D11F-474F-9D97-4099E2692999}" type="sibTrans" cxnId="{52E50D0C-492C-44A0-806A-176DCA4840D4}">
      <dgm:prSet/>
      <dgm:spPr/>
      <dgm:t>
        <a:bodyPr/>
        <a:lstStyle/>
        <a:p>
          <a:endParaRPr lang="el-GR"/>
        </a:p>
      </dgm:t>
    </dgm:pt>
    <dgm:pt modelId="{8D1621DD-1C4F-411A-A0FA-980B6A9F787D}">
      <dgm:prSet phldrT="[Κείμενο]" custT="1"/>
      <dgm:spPr/>
      <dgm:t>
        <a:bodyPr/>
        <a:lstStyle/>
        <a:p>
          <a:r>
            <a:rPr lang="el-GR" sz="1800" b="1" dirty="0" smtClean="0">
              <a:effectLst>
                <a:outerShdw blurRad="38100" dist="38100" dir="2700000" algn="tl">
                  <a:srgbClr val="000000">
                    <a:alpha val="43137"/>
                  </a:srgbClr>
                </a:outerShdw>
              </a:effectLst>
            </a:rPr>
            <a:t>Μεθοδολογία έρευνας</a:t>
          </a:r>
        </a:p>
      </dgm:t>
    </dgm:pt>
    <dgm:pt modelId="{102D92F3-18CD-4120-880F-8569EB2DA8CF}" type="parTrans" cxnId="{CAB59F72-AF44-4F99-B9AF-FFDD45F18D3A}">
      <dgm:prSet/>
      <dgm:spPr/>
      <dgm:t>
        <a:bodyPr/>
        <a:lstStyle/>
        <a:p>
          <a:endParaRPr lang="el-GR"/>
        </a:p>
      </dgm:t>
    </dgm:pt>
    <dgm:pt modelId="{09362ED4-4039-4505-9767-FE509118CB0E}" type="sibTrans" cxnId="{CAB59F72-AF44-4F99-B9AF-FFDD45F18D3A}">
      <dgm:prSet/>
      <dgm:spPr/>
      <dgm:t>
        <a:bodyPr/>
        <a:lstStyle/>
        <a:p>
          <a:endParaRPr lang="el-GR"/>
        </a:p>
      </dgm:t>
    </dgm:pt>
    <dgm:pt modelId="{209645D5-6F82-41A2-A061-4C22A9CDFC46}">
      <dgm:prSet phldrT="[Κείμενο]" custT="1"/>
      <dgm:spPr/>
      <dgm:t>
        <a:bodyPr/>
        <a:lstStyle/>
        <a:p>
          <a:pPr algn="l"/>
          <a:r>
            <a:rPr lang="el-GR" sz="2000" b="0" dirty="0" smtClean="0"/>
            <a:t>Διαδικασία δημιουργίας Ε.Υ.</a:t>
          </a:r>
          <a:endParaRPr lang="el-GR" sz="2000" b="0" dirty="0"/>
        </a:p>
      </dgm:t>
    </dgm:pt>
    <dgm:pt modelId="{7A8ADD84-77FD-475D-8AE1-62A68AED29E6}" type="parTrans" cxnId="{3DB90548-D192-4B27-851F-ACC2BFC2C0D5}">
      <dgm:prSet/>
      <dgm:spPr/>
      <dgm:t>
        <a:bodyPr/>
        <a:lstStyle/>
        <a:p>
          <a:endParaRPr lang="el-GR"/>
        </a:p>
      </dgm:t>
    </dgm:pt>
    <dgm:pt modelId="{561288FB-239F-4438-A027-325A14E24E82}" type="sibTrans" cxnId="{3DB90548-D192-4B27-851F-ACC2BFC2C0D5}">
      <dgm:prSet/>
      <dgm:spPr/>
      <dgm:t>
        <a:bodyPr/>
        <a:lstStyle/>
        <a:p>
          <a:endParaRPr lang="el-GR"/>
        </a:p>
      </dgm:t>
    </dgm:pt>
    <dgm:pt modelId="{3C0E3F7F-795C-4811-A172-461BB363FFB6}">
      <dgm:prSet phldrT="[Κείμενο]" custT="1"/>
      <dgm:spPr/>
      <dgm:t>
        <a:bodyPr/>
        <a:lstStyle/>
        <a:p>
          <a:pPr algn="ctr"/>
          <a:r>
            <a:rPr lang="el-GR" sz="1900" b="1" dirty="0" smtClean="0">
              <a:effectLst>
                <a:outerShdw blurRad="38100" dist="38100" dir="2700000" algn="tl">
                  <a:srgbClr val="000000">
                    <a:alpha val="43137"/>
                  </a:srgbClr>
                </a:outerShdw>
              </a:effectLst>
            </a:rPr>
            <a:t>Εκπαιδευτικό υλικό</a:t>
          </a:r>
        </a:p>
      </dgm:t>
    </dgm:pt>
    <dgm:pt modelId="{F0F6269C-0C34-4223-A4E6-A6E3A73AD241}" type="parTrans" cxnId="{EB2741B3-57BF-45BC-AD55-AA14065680A0}">
      <dgm:prSet/>
      <dgm:spPr/>
      <dgm:t>
        <a:bodyPr/>
        <a:lstStyle/>
        <a:p>
          <a:endParaRPr lang="el-GR"/>
        </a:p>
      </dgm:t>
    </dgm:pt>
    <dgm:pt modelId="{F5401980-E990-426E-AF9F-A00F420DF0AB}" type="sibTrans" cxnId="{EB2741B3-57BF-45BC-AD55-AA14065680A0}">
      <dgm:prSet/>
      <dgm:spPr/>
      <dgm:t>
        <a:bodyPr/>
        <a:lstStyle/>
        <a:p>
          <a:endParaRPr lang="el-GR"/>
        </a:p>
      </dgm:t>
    </dgm:pt>
    <dgm:pt modelId="{F0B70CAE-50A4-4C9B-BC03-F29BBEF5E9B9}">
      <dgm:prSet phldrT="[Κείμενο]" custT="1"/>
      <dgm:spPr/>
      <dgm:t>
        <a:bodyPr/>
        <a:lstStyle/>
        <a:p>
          <a:r>
            <a:rPr lang="el-GR" sz="2000" b="0" dirty="0" smtClean="0"/>
            <a:t>Λόγοι επιλογής περιεχομένου</a:t>
          </a:r>
        </a:p>
      </dgm:t>
    </dgm:pt>
    <dgm:pt modelId="{1B44E2EC-5178-4903-9213-9871D9976538}" type="parTrans" cxnId="{0DC41DEB-216F-40C0-8999-99C3F6A22664}">
      <dgm:prSet/>
      <dgm:spPr/>
      <dgm:t>
        <a:bodyPr/>
        <a:lstStyle/>
        <a:p>
          <a:endParaRPr lang="el-GR"/>
        </a:p>
      </dgm:t>
    </dgm:pt>
    <dgm:pt modelId="{CA46F1F9-7892-4428-B6D7-88A237AB5B89}" type="sibTrans" cxnId="{0DC41DEB-216F-40C0-8999-99C3F6A22664}">
      <dgm:prSet/>
      <dgm:spPr/>
      <dgm:t>
        <a:bodyPr/>
        <a:lstStyle/>
        <a:p>
          <a:endParaRPr lang="el-GR"/>
        </a:p>
      </dgm:t>
    </dgm:pt>
    <dgm:pt modelId="{9ED62C8E-80D0-432E-8059-5863BFCF895C}">
      <dgm:prSet phldrT="[Κείμενο]" custT="1"/>
      <dgm:spPr/>
      <dgm:t>
        <a:bodyPr/>
        <a:lstStyle/>
        <a:p>
          <a:r>
            <a:rPr lang="el-GR" sz="1800" b="1" dirty="0" smtClean="0">
              <a:effectLst>
                <a:outerShdw blurRad="38100" dist="38100" dir="2700000" algn="tl">
                  <a:srgbClr val="000000">
                    <a:alpha val="43137"/>
                  </a:srgbClr>
                </a:outerShdw>
              </a:effectLst>
            </a:rPr>
            <a:t>Αποτελέσματα - Συμπεράσματα</a:t>
          </a:r>
        </a:p>
      </dgm:t>
    </dgm:pt>
    <dgm:pt modelId="{9DA4B019-5433-42B4-A915-92A3C8CE4C3E}" type="parTrans" cxnId="{59D122F9-1E80-4C51-9C95-238F6F390325}">
      <dgm:prSet/>
      <dgm:spPr/>
      <dgm:t>
        <a:bodyPr/>
        <a:lstStyle/>
        <a:p>
          <a:endParaRPr lang="el-GR"/>
        </a:p>
      </dgm:t>
    </dgm:pt>
    <dgm:pt modelId="{1D4C3CE5-275D-45EC-8C7C-0E4E24690BA4}" type="sibTrans" cxnId="{59D122F9-1E80-4C51-9C95-238F6F390325}">
      <dgm:prSet/>
      <dgm:spPr/>
      <dgm:t>
        <a:bodyPr/>
        <a:lstStyle/>
        <a:p>
          <a:endParaRPr lang="el-GR"/>
        </a:p>
      </dgm:t>
    </dgm:pt>
    <dgm:pt modelId="{5F6BD5B3-1665-4820-87ED-891C40C4339B}">
      <dgm:prSet phldrT="[Κείμενο]" custT="1"/>
      <dgm:spPr/>
      <dgm:t>
        <a:bodyPr/>
        <a:lstStyle/>
        <a:p>
          <a:r>
            <a:rPr lang="el-GR" sz="2000" b="0" dirty="0" smtClean="0"/>
            <a:t>Ευρήματα</a:t>
          </a:r>
        </a:p>
      </dgm:t>
    </dgm:pt>
    <dgm:pt modelId="{D6307A82-75CA-4310-8B9A-6F54C8819CBD}" type="parTrans" cxnId="{5C1C9F97-B443-4967-B1F1-68AF896441A0}">
      <dgm:prSet/>
      <dgm:spPr/>
      <dgm:t>
        <a:bodyPr/>
        <a:lstStyle/>
        <a:p>
          <a:endParaRPr lang="el-GR"/>
        </a:p>
      </dgm:t>
    </dgm:pt>
    <dgm:pt modelId="{2CDFCB66-6B0E-406A-A59A-837FD2A84135}" type="sibTrans" cxnId="{5C1C9F97-B443-4967-B1F1-68AF896441A0}">
      <dgm:prSet/>
      <dgm:spPr/>
      <dgm:t>
        <a:bodyPr/>
        <a:lstStyle/>
        <a:p>
          <a:endParaRPr lang="el-GR"/>
        </a:p>
      </dgm:t>
    </dgm:pt>
    <dgm:pt modelId="{F7E3D537-EA60-49FC-AB4B-6EA56C4C2F41}">
      <dgm:prSet phldrT="[Κείμενο]" custT="1"/>
      <dgm:spPr/>
      <dgm:t>
        <a:bodyPr/>
        <a:lstStyle/>
        <a:p>
          <a:pPr algn="l"/>
          <a:r>
            <a:rPr lang="el-GR" sz="2000" b="0" dirty="0" smtClean="0"/>
            <a:t>Εκπαιδευτικό υλικό στην </a:t>
          </a:r>
          <a:r>
            <a:rPr lang="el-GR" sz="2000" b="0" dirty="0" err="1" smtClean="0"/>
            <a:t>εξΑΕ</a:t>
          </a:r>
          <a:endParaRPr lang="el-GR" sz="2000" b="0" dirty="0"/>
        </a:p>
      </dgm:t>
    </dgm:pt>
    <dgm:pt modelId="{032AA41C-5CE9-4595-9338-3F1683033F47}" type="parTrans" cxnId="{0A4772D8-3F39-4C24-BD1A-02AD2D14C3C1}">
      <dgm:prSet/>
      <dgm:spPr/>
      <dgm:t>
        <a:bodyPr/>
        <a:lstStyle/>
        <a:p>
          <a:endParaRPr lang="el-GR"/>
        </a:p>
      </dgm:t>
    </dgm:pt>
    <dgm:pt modelId="{E7D12741-3611-4EB8-8B3C-FB7AF6F6992C}" type="sibTrans" cxnId="{0A4772D8-3F39-4C24-BD1A-02AD2D14C3C1}">
      <dgm:prSet/>
      <dgm:spPr/>
      <dgm:t>
        <a:bodyPr/>
        <a:lstStyle/>
        <a:p>
          <a:endParaRPr lang="el-GR"/>
        </a:p>
      </dgm:t>
    </dgm:pt>
    <dgm:pt modelId="{C2BF2B12-FB4C-4AA9-AB5F-FA31006CBD9D}">
      <dgm:prSet phldrT="[Κείμενο]" custT="1"/>
      <dgm:spPr/>
      <dgm:t>
        <a:bodyPr/>
        <a:lstStyle/>
        <a:p>
          <a:pPr algn="l"/>
          <a:r>
            <a:rPr lang="el-GR" sz="2000" b="0" dirty="0" smtClean="0"/>
            <a:t>Αξιολόγηση Ε.Υ.</a:t>
          </a:r>
          <a:endParaRPr lang="el-GR" sz="2000" b="0" dirty="0"/>
        </a:p>
      </dgm:t>
    </dgm:pt>
    <dgm:pt modelId="{33AFE7F4-EB61-44DA-A098-8ABC978F1A9D}" type="parTrans" cxnId="{D73C3E99-0726-4F15-B38E-393E5158E076}">
      <dgm:prSet/>
      <dgm:spPr/>
      <dgm:t>
        <a:bodyPr/>
        <a:lstStyle/>
        <a:p>
          <a:endParaRPr lang="el-GR"/>
        </a:p>
      </dgm:t>
    </dgm:pt>
    <dgm:pt modelId="{0355658E-6AFB-4FA7-8BEE-1694B9B6E91C}" type="sibTrans" cxnId="{D73C3E99-0726-4F15-B38E-393E5158E076}">
      <dgm:prSet/>
      <dgm:spPr/>
      <dgm:t>
        <a:bodyPr/>
        <a:lstStyle/>
        <a:p>
          <a:endParaRPr lang="el-GR"/>
        </a:p>
      </dgm:t>
    </dgm:pt>
    <dgm:pt modelId="{E953FD49-1D52-4032-897D-D667EDE1062F}">
      <dgm:prSet phldrT="[Κείμενο]" custT="1"/>
      <dgm:spPr/>
      <dgm:t>
        <a:bodyPr/>
        <a:lstStyle/>
        <a:p>
          <a:pPr algn="l"/>
          <a:r>
            <a:rPr lang="el-GR" sz="2000" b="0" dirty="0" smtClean="0"/>
            <a:t>Διαδικασία αξιολόγησης Ε.Υ.</a:t>
          </a:r>
          <a:endParaRPr lang="el-GR" sz="2000" b="0" dirty="0"/>
        </a:p>
      </dgm:t>
    </dgm:pt>
    <dgm:pt modelId="{7E323AB4-3BC4-4A5A-8C47-451D8DBA413F}" type="parTrans" cxnId="{0DEBFFF5-EF5F-4B4D-B2FB-B5FA0B9352EF}">
      <dgm:prSet/>
      <dgm:spPr/>
      <dgm:t>
        <a:bodyPr/>
        <a:lstStyle/>
        <a:p>
          <a:endParaRPr lang="el-GR"/>
        </a:p>
      </dgm:t>
    </dgm:pt>
    <dgm:pt modelId="{72B31B90-FB03-4B9D-AC90-0BC09FD52A22}" type="sibTrans" cxnId="{0DEBFFF5-EF5F-4B4D-B2FB-B5FA0B9352EF}">
      <dgm:prSet/>
      <dgm:spPr/>
      <dgm:t>
        <a:bodyPr/>
        <a:lstStyle/>
        <a:p>
          <a:endParaRPr lang="el-GR"/>
        </a:p>
      </dgm:t>
    </dgm:pt>
    <dgm:pt modelId="{073F5FAC-4BF8-4206-B288-116CD6C7A08C}">
      <dgm:prSet phldrT="[Κείμενο]" custT="1"/>
      <dgm:spPr/>
      <dgm:t>
        <a:bodyPr/>
        <a:lstStyle/>
        <a:p>
          <a:pPr algn="l"/>
          <a:r>
            <a:rPr lang="el-GR" sz="2000" b="0" dirty="0" smtClean="0"/>
            <a:t>Μέθοδος συλλογής δεδομένων </a:t>
          </a:r>
          <a:endParaRPr lang="el-GR" sz="2000" b="0" dirty="0"/>
        </a:p>
      </dgm:t>
    </dgm:pt>
    <dgm:pt modelId="{D81928E2-AD8F-4A99-BB2F-D9DE9D6A200F}" type="parTrans" cxnId="{81C0D30D-E07F-4ED0-8E9D-E28C7A5B4E1A}">
      <dgm:prSet/>
      <dgm:spPr/>
      <dgm:t>
        <a:bodyPr/>
        <a:lstStyle/>
        <a:p>
          <a:endParaRPr lang="el-GR"/>
        </a:p>
      </dgm:t>
    </dgm:pt>
    <dgm:pt modelId="{B810EE9D-C1A2-4371-B613-E766D6792762}" type="sibTrans" cxnId="{81C0D30D-E07F-4ED0-8E9D-E28C7A5B4E1A}">
      <dgm:prSet/>
      <dgm:spPr/>
      <dgm:t>
        <a:bodyPr/>
        <a:lstStyle/>
        <a:p>
          <a:endParaRPr lang="el-GR"/>
        </a:p>
      </dgm:t>
    </dgm:pt>
    <dgm:pt modelId="{AF095357-A1D0-4FFD-BF77-7ABFC73E3178}">
      <dgm:prSet phldrT="[Κείμενο]" custT="1"/>
      <dgm:spPr/>
      <dgm:t>
        <a:bodyPr/>
        <a:lstStyle/>
        <a:p>
          <a:pPr algn="l"/>
          <a:r>
            <a:rPr lang="el-GR" sz="2000" b="0" dirty="0" smtClean="0"/>
            <a:t>Μέθοδος ανάλυσης δεδομένων</a:t>
          </a:r>
          <a:endParaRPr lang="el-GR" sz="2000" b="0" dirty="0"/>
        </a:p>
      </dgm:t>
    </dgm:pt>
    <dgm:pt modelId="{E97A2AD8-36BC-46EC-B4F6-738CF7A3059E}" type="parTrans" cxnId="{F79BDA98-C1BE-4C2B-955A-5A46CAEE9A40}">
      <dgm:prSet/>
      <dgm:spPr/>
      <dgm:t>
        <a:bodyPr/>
        <a:lstStyle/>
        <a:p>
          <a:endParaRPr lang="el-GR"/>
        </a:p>
      </dgm:t>
    </dgm:pt>
    <dgm:pt modelId="{DA35EA3E-2A35-4A49-ABE9-52B2412B1E9B}" type="sibTrans" cxnId="{F79BDA98-C1BE-4C2B-955A-5A46CAEE9A40}">
      <dgm:prSet/>
      <dgm:spPr/>
      <dgm:t>
        <a:bodyPr/>
        <a:lstStyle/>
        <a:p>
          <a:endParaRPr lang="el-GR"/>
        </a:p>
      </dgm:t>
    </dgm:pt>
    <dgm:pt modelId="{8A88E421-01FA-4EC5-BEA4-4D236C54AFB2}">
      <dgm:prSet phldrT="[Κείμενο]" custT="1"/>
      <dgm:spPr/>
      <dgm:t>
        <a:bodyPr/>
        <a:lstStyle/>
        <a:p>
          <a:pPr algn="l"/>
          <a:endParaRPr lang="el-GR" sz="1600" b="0" dirty="0"/>
        </a:p>
      </dgm:t>
    </dgm:pt>
    <dgm:pt modelId="{8EDD8398-5263-4EB5-9A9F-C1CA5CC570EF}" type="parTrans" cxnId="{6E9CBDC5-E8D8-44C3-8DE4-3CA81832C000}">
      <dgm:prSet/>
      <dgm:spPr/>
      <dgm:t>
        <a:bodyPr/>
        <a:lstStyle/>
        <a:p>
          <a:endParaRPr lang="el-GR"/>
        </a:p>
      </dgm:t>
    </dgm:pt>
    <dgm:pt modelId="{7D73940E-F3FB-4260-B4EB-31BC8572DD84}" type="sibTrans" cxnId="{6E9CBDC5-E8D8-44C3-8DE4-3CA81832C000}">
      <dgm:prSet/>
      <dgm:spPr/>
      <dgm:t>
        <a:bodyPr/>
        <a:lstStyle/>
        <a:p>
          <a:endParaRPr lang="el-GR"/>
        </a:p>
      </dgm:t>
    </dgm:pt>
    <dgm:pt modelId="{F75D3C81-A241-4997-A1F0-1C5E58967CA8}">
      <dgm:prSet phldrT="[Κείμενο]" custT="1"/>
      <dgm:spPr/>
      <dgm:t>
        <a:bodyPr/>
        <a:lstStyle/>
        <a:p>
          <a:pPr algn="l"/>
          <a:endParaRPr lang="el-GR" sz="2000" b="0" dirty="0"/>
        </a:p>
      </dgm:t>
    </dgm:pt>
    <dgm:pt modelId="{196A4070-0C7C-4384-A406-84801A41BE3F}" type="parTrans" cxnId="{205F2976-C9DD-4EC5-813A-E65990A526E9}">
      <dgm:prSet/>
      <dgm:spPr/>
      <dgm:t>
        <a:bodyPr/>
        <a:lstStyle/>
        <a:p>
          <a:endParaRPr lang="el-GR"/>
        </a:p>
      </dgm:t>
    </dgm:pt>
    <dgm:pt modelId="{F2DBBCA3-2FC9-4D43-AA45-840946856CD5}" type="sibTrans" cxnId="{205F2976-C9DD-4EC5-813A-E65990A526E9}">
      <dgm:prSet/>
      <dgm:spPr/>
      <dgm:t>
        <a:bodyPr/>
        <a:lstStyle/>
        <a:p>
          <a:endParaRPr lang="el-GR"/>
        </a:p>
      </dgm:t>
    </dgm:pt>
    <dgm:pt modelId="{623366A7-49D2-496F-87E5-FDA7012AF399}">
      <dgm:prSet phldrT="[Κείμενο]" custT="1"/>
      <dgm:spPr/>
      <dgm:t>
        <a:bodyPr/>
        <a:lstStyle/>
        <a:p>
          <a:r>
            <a:rPr lang="el-GR" sz="2000" b="0" dirty="0" smtClean="0"/>
            <a:t>Περιγραφή του υλικού</a:t>
          </a:r>
        </a:p>
      </dgm:t>
    </dgm:pt>
    <dgm:pt modelId="{C41BDCB5-1AE1-4E9E-ACF5-09E3F939121D}" type="parTrans" cxnId="{D1DFEE07-1B44-4FD3-A7B4-44D7589815A6}">
      <dgm:prSet/>
      <dgm:spPr/>
      <dgm:t>
        <a:bodyPr/>
        <a:lstStyle/>
        <a:p>
          <a:endParaRPr lang="el-GR"/>
        </a:p>
      </dgm:t>
    </dgm:pt>
    <dgm:pt modelId="{E418E36A-9360-445D-BBFE-F6AA99C70A60}" type="sibTrans" cxnId="{D1DFEE07-1B44-4FD3-A7B4-44D7589815A6}">
      <dgm:prSet/>
      <dgm:spPr/>
      <dgm:t>
        <a:bodyPr/>
        <a:lstStyle/>
        <a:p>
          <a:endParaRPr lang="el-GR"/>
        </a:p>
      </dgm:t>
    </dgm:pt>
    <dgm:pt modelId="{62EFB435-3387-4032-B7E9-D56B13C8CEC9}">
      <dgm:prSet phldrT="[Κείμενο]" custT="1"/>
      <dgm:spPr/>
      <dgm:t>
        <a:bodyPr/>
        <a:lstStyle/>
        <a:p>
          <a:r>
            <a:rPr lang="el-GR" sz="2000" b="0" dirty="0" smtClean="0"/>
            <a:t>Επιλογή μοντέλων σχεδίασης</a:t>
          </a:r>
        </a:p>
      </dgm:t>
    </dgm:pt>
    <dgm:pt modelId="{5DF086DB-597D-4423-8D31-448D499CCE44}" type="parTrans" cxnId="{9FD97FEA-E71E-418A-88F2-B8706D0E5855}">
      <dgm:prSet/>
      <dgm:spPr/>
      <dgm:t>
        <a:bodyPr/>
        <a:lstStyle/>
        <a:p>
          <a:endParaRPr lang="el-GR"/>
        </a:p>
      </dgm:t>
    </dgm:pt>
    <dgm:pt modelId="{5B2E509A-FDD9-4135-BDF3-F9435740DDA5}" type="sibTrans" cxnId="{9FD97FEA-E71E-418A-88F2-B8706D0E5855}">
      <dgm:prSet/>
      <dgm:spPr/>
      <dgm:t>
        <a:bodyPr/>
        <a:lstStyle/>
        <a:p>
          <a:endParaRPr lang="el-GR"/>
        </a:p>
      </dgm:t>
    </dgm:pt>
    <dgm:pt modelId="{23F7E8D1-7967-4991-AD73-8F53868247BE}">
      <dgm:prSet phldrT="[Κείμενο]"/>
      <dgm:spPr/>
      <dgm:t>
        <a:bodyPr/>
        <a:lstStyle/>
        <a:p>
          <a:endParaRPr lang="el-GR" sz="1200" dirty="0"/>
        </a:p>
      </dgm:t>
    </dgm:pt>
    <dgm:pt modelId="{FFBF4593-ACA4-4BB3-AF97-AB3CB429F865}" type="parTrans" cxnId="{8EF88D6F-C643-4D2C-AD36-7E28954899CF}">
      <dgm:prSet/>
      <dgm:spPr/>
      <dgm:t>
        <a:bodyPr/>
        <a:lstStyle/>
        <a:p>
          <a:endParaRPr lang="el-GR"/>
        </a:p>
      </dgm:t>
    </dgm:pt>
    <dgm:pt modelId="{BBCC3DF5-B2E4-4C51-A27D-0A25939D1FBD}" type="sibTrans" cxnId="{8EF88D6F-C643-4D2C-AD36-7E28954899CF}">
      <dgm:prSet/>
      <dgm:spPr/>
      <dgm:t>
        <a:bodyPr/>
        <a:lstStyle/>
        <a:p>
          <a:endParaRPr lang="el-GR"/>
        </a:p>
      </dgm:t>
    </dgm:pt>
    <dgm:pt modelId="{B413F585-92A6-436B-8277-88EF3C472BB3}">
      <dgm:prSet phldrT="[Κείμενο]" custT="1"/>
      <dgm:spPr/>
      <dgm:t>
        <a:bodyPr/>
        <a:lstStyle/>
        <a:p>
          <a:r>
            <a:rPr lang="el-GR" sz="2000" b="0" dirty="0" smtClean="0"/>
            <a:t>Συμπεράσματα</a:t>
          </a:r>
        </a:p>
      </dgm:t>
    </dgm:pt>
    <dgm:pt modelId="{2AB4E9E4-521A-49C2-BFBD-94F94EEFC1B7}" type="parTrans" cxnId="{59521B98-3E09-42B7-BCBA-876CC20C637E}">
      <dgm:prSet/>
      <dgm:spPr/>
      <dgm:t>
        <a:bodyPr/>
        <a:lstStyle/>
        <a:p>
          <a:endParaRPr lang="el-GR"/>
        </a:p>
      </dgm:t>
    </dgm:pt>
    <dgm:pt modelId="{765221F0-C686-41CC-ACE0-07A304809F99}" type="sibTrans" cxnId="{59521B98-3E09-42B7-BCBA-876CC20C637E}">
      <dgm:prSet/>
      <dgm:spPr/>
      <dgm:t>
        <a:bodyPr/>
        <a:lstStyle/>
        <a:p>
          <a:endParaRPr lang="el-GR"/>
        </a:p>
      </dgm:t>
    </dgm:pt>
    <dgm:pt modelId="{AB501218-117E-4560-A974-9D87A68E247E}">
      <dgm:prSet phldrT="[Κείμενο]" custT="1"/>
      <dgm:spPr/>
      <dgm:t>
        <a:bodyPr/>
        <a:lstStyle/>
        <a:p>
          <a:r>
            <a:rPr lang="el-GR" sz="2000" b="0" dirty="0" smtClean="0"/>
            <a:t>Προτάσεις για μελλοντική έρευνα</a:t>
          </a:r>
        </a:p>
      </dgm:t>
    </dgm:pt>
    <dgm:pt modelId="{C4AF5827-A267-4A47-BA0D-02C9356A5807}" type="parTrans" cxnId="{6CBDAFD8-FEDB-4DA4-9841-BF62D323A76D}">
      <dgm:prSet/>
      <dgm:spPr/>
      <dgm:t>
        <a:bodyPr/>
        <a:lstStyle/>
        <a:p>
          <a:endParaRPr lang="el-GR"/>
        </a:p>
      </dgm:t>
    </dgm:pt>
    <dgm:pt modelId="{A8F70B10-C48A-4C8C-84EA-8F72DC7A9A89}" type="sibTrans" cxnId="{6CBDAFD8-FEDB-4DA4-9841-BF62D323A76D}">
      <dgm:prSet/>
      <dgm:spPr/>
      <dgm:t>
        <a:bodyPr/>
        <a:lstStyle/>
        <a:p>
          <a:endParaRPr lang="el-GR"/>
        </a:p>
      </dgm:t>
    </dgm:pt>
    <dgm:pt modelId="{19ECA8DA-BB73-46A5-BF7B-374AC8AD3BD3}" type="pres">
      <dgm:prSet presAssocID="{E351401A-DA8D-4EEF-965F-19F58B3ED150}" presName="cycleMatrixDiagram" presStyleCnt="0">
        <dgm:presLayoutVars>
          <dgm:chMax val="1"/>
          <dgm:dir/>
          <dgm:animLvl val="lvl"/>
          <dgm:resizeHandles val="exact"/>
        </dgm:presLayoutVars>
      </dgm:prSet>
      <dgm:spPr/>
      <dgm:t>
        <a:bodyPr/>
        <a:lstStyle/>
        <a:p>
          <a:endParaRPr lang="el-GR"/>
        </a:p>
      </dgm:t>
    </dgm:pt>
    <dgm:pt modelId="{A0A12657-0CC8-4E8B-B8AE-8F24440299B0}" type="pres">
      <dgm:prSet presAssocID="{E351401A-DA8D-4EEF-965F-19F58B3ED150}" presName="children" presStyleCnt="0"/>
      <dgm:spPr/>
    </dgm:pt>
    <dgm:pt modelId="{DBF91296-398E-45BA-A2E8-121F0C44520E}" type="pres">
      <dgm:prSet presAssocID="{E351401A-DA8D-4EEF-965F-19F58B3ED150}" presName="child1group" presStyleCnt="0"/>
      <dgm:spPr/>
    </dgm:pt>
    <dgm:pt modelId="{CB6B79BA-D25A-4BCB-A40C-95D9D7BEE52A}" type="pres">
      <dgm:prSet presAssocID="{E351401A-DA8D-4EEF-965F-19F58B3ED150}" presName="child1" presStyleLbl="bgAcc1" presStyleIdx="0" presStyleCnt="4" custScaleX="188261" custScaleY="106689" custLinFactNeighborX="-32821" custLinFactNeighborY="16512"/>
      <dgm:spPr/>
      <dgm:t>
        <a:bodyPr/>
        <a:lstStyle/>
        <a:p>
          <a:endParaRPr lang="el-GR"/>
        </a:p>
      </dgm:t>
    </dgm:pt>
    <dgm:pt modelId="{93C2935B-0ADD-42DE-B789-65741A8A7907}" type="pres">
      <dgm:prSet presAssocID="{E351401A-DA8D-4EEF-965F-19F58B3ED150}" presName="child1Text" presStyleLbl="bgAcc1" presStyleIdx="0" presStyleCnt="4">
        <dgm:presLayoutVars>
          <dgm:bulletEnabled val="1"/>
        </dgm:presLayoutVars>
      </dgm:prSet>
      <dgm:spPr/>
      <dgm:t>
        <a:bodyPr/>
        <a:lstStyle/>
        <a:p>
          <a:endParaRPr lang="el-GR"/>
        </a:p>
      </dgm:t>
    </dgm:pt>
    <dgm:pt modelId="{90578EFA-6693-412B-9C1E-7DEDFFA8505E}" type="pres">
      <dgm:prSet presAssocID="{E351401A-DA8D-4EEF-965F-19F58B3ED150}" presName="child2group" presStyleCnt="0"/>
      <dgm:spPr/>
    </dgm:pt>
    <dgm:pt modelId="{53CA3B83-D3F3-4EAE-8746-00CD5A3C571F}" type="pres">
      <dgm:prSet presAssocID="{E351401A-DA8D-4EEF-965F-19F58B3ED150}" presName="child2" presStyleLbl="bgAcc1" presStyleIdx="1" presStyleCnt="4" custScaleX="191226" custScaleY="107472" custLinFactNeighborX="36556" custLinFactNeighborY="15007"/>
      <dgm:spPr/>
      <dgm:t>
        <a:bodyPr/>
        <a:lstStyle/>
        <a:p>
          <a:endParaRPr lang="el-GR"/>
        </a:p>
      </dgm:t>
    </dgm:pt>
    <dgm:pt modelId="{957F98DA-446D-4335-8F26-C01B6C08AA69}" type="pres">
      <dgm:prSet presAssocID="{E351401A-DA8D-4EEF-965F-19F58B3ED150}" presName="child2Text" presStyleLbl="bgAcc1" presStyleIdx="1" presStyleCnt="4">
        <dgm:presLayoutVars>
          <dgm:bulletEnabled val="1"/>
        </dgm:presLayoutVars>
      </dgm:prSet>
      <dgm:spPr/>
      <dgm:t>
        <a:bodyPr/>
        <a:lstStyle/>
        <a:p>
          <a:endParaRPr lang="el-GR"/>
        </a:p>
      </dgm:t>
    </dgm:pt>
    <dgm:pt modelId="{BAD1C40C-95CA-4EE1-B1E2-3F434B04A519}" type="pres">
      <dgm:prSet presAssocID="{E351401A-DA8D-4EEF-965F-19F58B3ED150}" presName="child3group" presStyleCnt="0"/>
      <dgm:spPr/>
    </dgm:pt>
    <dgm:pt modelId="{03B27957-4094-443A-94AE-DB0F356BEBB4}" type="pres">
      <dgm:prSet presAssocID="{E351401A-DA8D-4EEF-965F-19F58B3ED150}" presName="child3" presStyleLbl="bgAcc1" presStyleIdx="2" presStyleCnt="4" custScaleX="193041" custLinFactNeighborX="34814" custLinFactNeighborY="-9525"/>
      <dgm:spPr/>
      <dgm:t>
        <a:bodyPr/>
        <a:lstStyle/>
        <a:p>
          <a:endParaRPr lang="el-GR"/>
        </a:p>
      </dgm:t>
    </dgm:pt>
    <dgm:pt modelId="{A8E1F05E-AB88-456A-9DF0-F9417CFAC0AE}" type="pres">
      <dgm:prSet presAssocID="{E351401A-DA8D-4EEF-965F-19F58B3ED150}" presName="child3Text" presStyleLbl="bgAcc1" presStyleIdx="2" presStyleCnt="4">
        <dgm:presLayoutVars>
          <dgm:bulletEnabled val="1"/>
        </dgm:presLayoutVars>
      </dgm:prSet>
      <dgm:spPr/>
      <dgm:t>
        <a:bodyPr/>
        <a:lstStyle/>
        <a:p>
          <a:endParaRPr lang="el-GR"/>
        </a:p>
      </dgm:t>
    </dgm:pt>
    <dgm:pt modelId="{41404133-B207-4F3D-85E8-7EA2BC45DCAF}" type="pres">
      <dgm:prSet presAssocID="{E351401A-DA8D-4EEF-965F-19F58B3ED150}" presName="child4group" presStyleCnt="0"/>
      <dgm:spPr/>
    </dgm:pt>
    <dgm:pt modelId="{7932F046-816D-457A-AD1A-E1E47C00E63A}" type="pres">
      <dgm:prSet presAssocID="{E351401A-DA8D-4EEF-965F-19F58B3ED150}" presName="child4" presStyleLbl="bgAcc1" presStyleIdx="3" presStyleCnt="4" custScaleX="189137" custLinFactNeighborX="-32827" custLinFactNeighborY="-10514"/>
      <dgm:spPr/>
      <dgm:t>
        <a:bodyPr/>
        <a:lstStyle/>
        <a:p>
          <a:endParaRPr lang="el-GR"/>
        </a:p>
      </dgm:t>
    </dgm:pt>
    <dgm:pt modelId="{305FA30A-4A82-462C-82A0-D372445A7A9E}" type="pres">
      <dgm:prSet presAssocID="{E351401A-DA8D-4EEF-965F-19F58B3ED150}" presName="child4Text" presStyleLbl="bgAcc1" presStyleIdx="3" presStyleCnt="4">
        <dgm:presLayoutVars>
          <dgm:bulletEnabled val="1"/>
        </dgm:presLayoutVars>
      </dgm:prSet>
      <dgm:spPr/>
      <dgm:t>
        <a:bodyPr/>
        <a:lstStyle/>
        <a:p>
          <a:endParaRPr lang="el-GR"/>
        </a:p>
      </dgm:t>
    </dgm:pt>
    <dgm:pt modelId="{00A4E5D8-CE23-41AC-9C87-C080016E4D6B}" type="pres">
      <dgm:prSet presAssocID="{E351401A-DA8D-4EEF-965F-19F58B3ED150}" presName="childPlaceholder" presStyleCnt="0"/>
      <dgm:spPr/>
    </dgm:pt>
    <dgm:pt modelId="{010CFB20-5D48-49C5-9EC0-A06688CECD8B}" type="pres">
      <dgm:prSet presAssocID="{E351401A-DA8D-4EEF-965F-19F58B3ED150}" presName="circle" presStyleCnt="0"/>
      <dgm:spPr/>
    </dgm:pt>
    <dgm:pt modelId="{624A0428-3804-47D6-971D-DD2F738150EA}" type="pres">
      <dgm:prSet presAssocID="{E351401A-DA8D-4EEF-965F-19F58B3ED150}" presName="quadrant1" presStyleLbl="node1" presStyleIdx="0" presStyleCnt="4" custScaleX="105118">
        <dgm:presLayoutVars>
          <dgm:chMax val="1"/>
          <dgm:bulletEnabled val="1"/>
        </dgm:presLayoutVars>
      </dgm:prSet>
      <dgm:spPr/>
      <dgm:t>
        <a:bodyPr/>
        <a:lstStyle/>
        <a:p>
          <a:endParaRPr lang="el-GR"/>
        </a:p>
      </dgm:t>
    </dgm:pt>
    <dgm:pt modelId="{7A4D5EB6-EB24-4076-A403-84F70B3E84E9}" type="pres">
      <dgm:prSet presAssocID="{E351401A-DA8D-4EEF-965F-19F58B3ED150}" presName="quadrant2" presStyleLbl="node1" presStyleIdx="1" presStyleCnt="4">
        <dgm:presLayoutVars>
          <dgm:chMax val="1"/>
          <dgm:bulletEnabled val="1"/>
        </dgm:presLayoutVars>
      </dgm:prSet>
      <dgm:spPr/>
      <dgm:t>
        <a:bodyPr/>
        <a:lstStyle/>
        <a:p>
          <a:endParaRPr lang="el-GR"/>
        </a:p>
      </dgm:t>
    </dgm:pt>
    <dgm:pt modelId="{A6ABC614-414A-43C9-A1D0-9125C2E35402}" type="pres">
      <dgm:prSet presAssocID="{E351401A-DA8D-4EEF-965F-19F58B3ED150}" presName="quadrant3" presStyleLbl="node1" presStyleIdx="2" presStyleCnt="4">
        <dgm:presLayoutVars>
          <dgm:chMax val="1"/>
          <dgm:bulletEnabled val="1"/>
        </dgm:presLayoutVars>
      </dgm:prSet>
      <dgm:spPr/>
      <dgm:t>
        <a:bodyPr/>
        <a:lstStyle/>
        <a:p>
          <a:endParaRPr lang="el-GR"/>
        </a:p>
      </dgm:t>
    </dgm:pt>
    <dgm:pt modelId="{96849F94-8DAD-4084-AEBC-E4EB3952F2F3}" type="pres">
      <dgm:prSet presAssocID="{E351401A-DA8D-4EEF-965F-19F58B3ED150}" presName="quadrant4" presStyleLbl="node1" presStyleIdx="3" presStyleCnt="4" custScaleX="105904">
        <dgm:presLayoutVars>
          <dgm:chMax val="1"/>
          <dgm:bulletEnabled val="1"/>
        </dgm:presLayoutVars>
      </dgm:prSet>
      <dgm:spPr/>
      <dgm:t>
        <a:bodyPr/>
        <a:lstStyle/>
        <a:p>
          <a:endParaRPr lang="el-GR"/>
        </a:p>
      </dgm:t>
    </dgm:pt>
    <dgm:pt modelId="{E3B73B4B-E564-46F4-B9FD-85DA5C34BDFC}" type="pres">
      <dgm:prSet presAssocID="{E351401A-DA8D-4EEF-965F-19F58B3ED150}" presName="quadrantPlaceholder" presStyleCnt="0"/>
      <dgm:spPr/>
    </dgm:pt>
    <dgm:pt modelId="{3F0E3598-A44F-4DAB-A55A-37F68225F668}" type="pres">
      <dgm:prSet presAssocID="{E351401A-DA8D-4EEF-965F-19F58B3ED150}" presName="center1" presStyleLbl="fgShp" presStyleIdx="0" presStyleCnt="2" custScaleY="118287"/>
      <dgm:spPr/>
    </dgm:pt>
    <dgm:pt modelId="{ADBA16A4-5B3A-42EA-BC64-3F0E905453A2}" type="pres">
      <dgm:prSet presAssocID="{E351401A-DA8D-4EEF-965F-19F58B3ED150}" presName="center2" presStyleLbl="fgShp" presStyleIdx="1" presStyleCnt="2" custScaleY="122005"/>
      <dgm:spPr/>
    </dgm:pt>
  </dgm:ptLst>
  <dgm:cxnLst>
    <dgm:cxn modelId="{BFFD0FA9-D21F-4276-A281-A08231524EB2}" type="presOf" srcId="{AB501218-117E-4560-A974-9D87A68E247E}" destId="{7932F046-816D-457A-AD1A-E1E47C00E63A}" srcOrd="0" destOrd="2" presId="urn:microsoft.com/office/officeart/2005/8/layout/cycle4"/>
    <dgm:cxn modelId="{9013E582-8D71-43FF-8069-1614CA76F28A}" type="presOf" srcId="{B413F585-92A6-436B-8277-88EF3C472BB3}" destId="{7932F046-816D-457A-AD1A-E1E47C00E63A}" srcOrd="0" destOrd="1" presId="urn:microsoft.com/office/officeart/2005/8/layout/cycle4"/>
    <dgm:cxn modelId="{23F9EAA8-2A56-45E3-A88D-7F884FD93CDB}" type="presOf" srcId="{073F5FAC-4BF8-4206-B288-116CD6C7A08C}" destId="{53CA3B83-D3F3-4EAE-8746-00CD5A3C571F}" srcOrd="0" destOrd="3" presId="urn:microsoft.com/office/officeart/2005/8/layout/cycle4"/>
    <dgm:cxn modelId="{8709923A-ACC1-4449-BF4C-A8EEAC61E5D5}" type="presOf" srcId="{9ED62C8E-80D0-432E-8059-5863BFCF895C}" destId="{96849F94-8DAD-4084-AEBC-E4EB3952F2F3}" srcOrd="0" destOrd="0" presId="urn:microsoft.com/office/officeart/2005/8/layout/cycle4"/>
    <dgm:cxn modelId="{3BE1C2D8-0E16-42CE-96A2-E3A2388EF8F4}" type="presOf" srcId="{8A88E421-01FA-4EC5-BEA4-4D236C54AFB2}" destId="{93C2935B-0ADD-42DE-B789-65741A8A7907}" srcOrd="1" destOrd="0" presId="urn:microsoft.com/office/officeart/2005/8/layout/cycle4"/>
    <dgm:cxn modelId="{E3D01D96-9A2A-46AD-83DA-C21CB4C2A53C}" type="presOf" srcId="{B413F585-92A6-436B-8277-88EF3C472BB3}" destId="{305FA30A-4A82-462C-82A0-D372445A7A9E}" srcOrd="1" destOrd="1" presId="urn:microsoft.com/office/officeart/2005/8/layout/cycle4"/>
    <dgm:cxn modelId="{32F2EEE5-2E04-4241-A409-9230F1FDA061}" type="presOf" srcId="{AF095357-A1D0-4FFD-BF77-7ABFC73E3178}" destId="{53CA3B83-D3F3-4EAE-8746-00CD5A3C571F}" srcOrd="0" destOrd="4" presId="urn:microsoft.com/office/officeart/2005/8/layout/cycle4"/>
    <dgm:cxn modelId="{52E50D0C-492C-44A0-806A-176DCA4840D4}" srcId="{48D7CE17-FAD0-4C38-8316-EC7CB21F75D5}" destId="{11614B07-2260-4D1D-B887-9E4984930949}" srcOrd="1" destOrd="0" parTransId="{02DC377D-2A99-4541-995C-5DA96E75C0B0}" sibTransId="{6C671D29-D11F-474F-9D97-4099E2692999}"/>
    <dgm:cxn modelId="{E75C6662-2F89-4A5B-A9C0-514ABD40A9C7}" type="presOf" srcId="{F7E3D537-EA60-49FC-AB4B-6EA56C4C2F41}" destId="{CB6B79BA-D25A-4BCB-A40C-95D9D7BEE52A}" srcOrd="0" destOrd="2" presId="urn:microsoft.com/office/officeart/2005/8/layout/cycle4"/>
    <dgm:cxn modelId="{E237B88A-AF03-4B5D-BA2D-1A2CBBA988FC}" type="presOf" srcId="{F7E3D537-EA60-49FC-AB4B-6EA56C4C2F41}" destId="{93C2935B-0ADD-42DE-B789-65741A8A7907}" srcOrd="1" destOrd="2" presId="urn:microsoft.com/office/officeart/2005/8/layout/cycle4"/>
    <dgm:cxn modelId="{0DC41DEB-216F-40C0-8999-99C3F6A22664}" srcId="{3C0E3F7F-795C-4811-A172-461BB363FFB6}" destId="{F0B70CAE-50A4-4C9B-BC03-F29BBEF5E9B9}" srcOrd="0" destOrd="0" parTransId="{1B44E2EC-5178-4903-9213-9871D9976538}" sibTransId="{CA46F1F9-7892-4428-B6D7-88A237AB5B89}"/>
    <dgm:cxn modelId="{8B8428A8-5001-452C-8EDF-BD608B77F453}" type="presOf" srcId="{E953FD49-1D52-4032-897D-D667EDE1062F}" destId="{957F98DA-446D-4335-8F26-C01B6C08AA69}" srcOrd="1" destOrd="2" presId="urn:microsoft.com/office/officeart/2005/8/layout/cycle4"/>
    <dgm:cxn modelId="{6E9CBDC5-E8D8-44C3-8DE4-3CA81832C000}" srcId="{48D7CE17-FAD0-4C38-8316-EC7CB21F75D5}" destId="{8A88E421-01FA-4EC5-BEA4-4D236C54AFB2}" srcOrd="0" destOrd="0" parTransId="{8EDD8398-5263-4EB5-9A9F-C1CA5CC570EF}" sibTransId="{7D73940E-F3FB-4260-B4EB-31BC8572DD84}"/>
    <dgm:cxn modelId="{D1DFEE07-1B44-4FD3-A7B4-44D7589815A6}" srcId="{3C0E3F7F-795C-4811-A172-461BB363FFB6}" destId="{623366A7-49D2-496F-87E5-FDA7012AF399}" srcOrd="1" destOrd="0" parTransId="{C41BDCB5-1AE1-4E9E-ACF5-09E3F939121D}" sibTransId="{E418E36A-9360-445D-BBFE-F6AA99C70A60}"/>
    <dgm:cxn modelId="{A11874B4-15E2-4CD0-B8C3-9152E56E587A}" type="presOf" srcId="{C2BF2B12-FB4C-4AA9-AB5F-FA31006CBD9D}" destId="{CB6B79BA-D25A-4BCB-A40C-95D9D7BEE52A}" srcOrd="0" destOrd="3" presId="urn:microsoft.com/office/officeart/2005/8/layout/cycle4"/>
    <dgm:cxn modelId="{3C195E0A-6635-4606-894D-A0D896D90D96}" srcId="{E351401A-DA8D-4EEF-965F-19F58B3ED150}" destId="{48D7CE17-FAD0-4C38-8316-EC7CB21F75D5}" srcOrd="0" destOrd="0" parTransId="{50E4094E-D9CD-47C0-9C24-5E40017D2D51}" sibTransId="{C83975A4-9236-421A-8E29-32BDFB089306}"/>
    <dgm:cxn modelId="{6CBDAFD8-FEDB-4DA4-9841-BF62D323A76D}" srcId="{9ED62C8E-80D0-432E-8059-5863BFCF895C}" destId="{AB501218-117E-4560-A974-9D87A68E247E}" srcOrd="2" destOrd="0" parTransId="{C4AF5827-A267-4A47-BA0D-02C9356A5807}" sibTransId="{A8F70B10-C48A-4C8C-84EA-8F72DC7A9A89}"/>
    <dgm:cxn modelId="{5081105F-D2E6-4498-B22F-0F8E8C93011C}" type="presOf" srcId="{E953FD49-1D52-4032-897D-D667EDE1062F}" destId="{53CA3B83-D3F3-4EAE-8746-00CD5A3C571F}" srcOrd="0" destOrd="2" presId="urn:microsoft.com/office/officeart/2005/8/layout/cycle4"/>
    <dgm:cxn modelId="{DB37EC06-BDC3-400A-A8E8-3B14D4A58B58}" type="presOf" srcId="{8D1621DD-1C4F-411A-A0FA-980B6A9F787D}" destId="{7A4D5EB6-EB24-4076-A403-84F70B3E84E9}" srcOrd="0" destOrd="0" presId="urn:microsoft.com/office/officeart/2005/8/layout/cycle4"/>
    <dgm:cxn modelId="{59521B98-3E09-42B7-BCBA-876CC20C637E}" srcId="{9ED62C8E-80D0-432E-8059-5863BFCF895C}" destId="{B413F585-92A6-436B-8277-88EF3C472BB3}" srcOrd="1" destOrd="0" parTransId="{2AB4E9E4-521A-49C2-BFBD-94F94EEFC1B7}" sibTransId="{765221F0-C686-41CC-ACE0-07A304809F99}"/>
    <dgm:cxn modelId="{48CFD779-901E-4413-A0C3-532616B59BF6}" type="presOf" srcId="{5F6BD5B3-1665-4820-87ED-891C40C4339B}" destId="{305FA30A-4A82-462C-82A0-D372445A7A9E}" srcOrd="1" destOrd="0" presId="urn:microsoft.com/office/officeart/2005/8/layout/cycle4"/>
    <dgm:cxn modelId="{8EF88D6F-C643-4D2C-AD36-7E28954899CF}" srcId="{3C0E3F7F-795C-4811-A172-461BB363FFB6}" destId="{23F7E8D1-7967-4991-AD73-8F53868247BE}" srcOrd="3" destOrd="0" parTransId="{FFBF4593-ACA4-4BB3-AF97-AB3CB429F865}" sibTransId="{BBCC3DF5-B2E4-4C51-A27D-0A25939D1FBD}"/>
    <dgm:cxn modelId="{81C0D30D-E07F-4ED0-8E9D-E28C7A5B4E1A}" srcId="{8D1621DD-1C4F-411A-A0FA-980B6A9F787D}" destId="{073F5FAC-4BF8-4206-B288-116CD6C7A08C}" srcOrd="3" destOrd="0" parTransId="{D81928E2-AD8F-4A99-BB2F-D9DE9D6A200F}" sibTransId="{B810EE9D-C1A2-4371-B613-E766D6792762}"/>
    <dgm:cxn modelId="{63A02BC6-FB12-41DD-9DAB-D4227724B11E}" type="presOf" srcId="{62EFB435-3387-4032-B7E9-D56B13C8CEC9}" destId="{03B27957-4094-443A-94AE-DB0F356BEBB4}" srcOrd="0" destOrd="2" presId="urn:microsoft.com/office/officeart/2005/8/layout/cycle4"/>
    <dgm:cxn modelId="{6CAB3A13-894A-4318-9291-91929DD08958}" type="presOf" srcId="{23F7E8D1-7967-4991-AD73-8F53868247BE}" destId="{03B27957-4094-443A-94AE-DB0F356BEBB4}" srcOrd="0" destOrd="3" presId="urn:microsoft.com/office/officeart/2005/8/layout/cycle4"/>
    <dgm:cxn modelId="{1CEAB491-834D-4860-A64D-5A4C7256FB59}" type="presOf" srcId="{C2BF2B12-FB4C-4AA9-AB5F-FA31006CBD9D}" destId="{93C2935B-0ADD-42DE-B789-65741A8A7907}" srcOrd="1" destOrd="3" presId="urn:microsoft.com/office/officeart/2005/8/layout/cycle4"/>
    <dgm:cxn modelId="{EB2741B3-57BF-45BC-AD55-AA14065680A0}" srcId="{E351401A-DA8D-4EEF-965F-19F58B3ED150}" destId="{3C0E3F7F-795C-4811-A172-461BB363FFB6}" srcOrd="2" destOrd="0" parTransId="{F0F6269C-0C34-4223-A4E6-A6E3A73AD241}" sibTransId="{F5401980-E990-426E-AF9F-A00F420DF0AB}"/>
    <dgm:cxn modelId="{54489AB8-8ECE-4495-BD3A-378ABD6604E4}" type="presOf" srcId="{209645D5-6F82-41A2-A061-4C22A9CDFC46}" destId="{53CA3B83-D3F3-4EAE-8746-00CD5A3C571F}" srcOrd="0" destOrd="1" presId="urn:microsoft.com/office/officeart/2005/8/layout/cycle4"/>
    <dgm:cxn modelId="{1936F1AE-15BE-4A58-BC87-899FDD877808}" type="presOf" srcId="{AF095357-A1D0-4FFD-BF77-7ABFC73E3178}" destId="{957F98DA-446D-4335-8F26-C01B6C08AA69}" srcOrd="1" destOrd="4" presId="urn:microsoft.com/office/officeart/2005/8/layout/cycle4"/>
    <dgm:cxn modelId="{88E32FA3-4E9A-42F1-BE95-5E18E6346640}" type="presOf" srcId="{F0B70CAE-50A4-4C9B-BC03-F29BBEF5E9B9}" destId="{03B27957-4094-443A-94AE-DB0F356BEBB4}" srcOrd="0" destOrd="0" presId="urn:microsoft.com/office/officeart/2005/8/layout/cycle4"/>
    <dgm:cxn modelId="{EFC080DB-8D12-4D13-92C3-8A96BF9353D7}" type="presOf" srcId="{F75D3C81-A241-4997-A1F0-1C5E58967CA8}" destId="{53CA3B83-D3F3-4EAE-8746-00CD5A3C571F}" srcOrd="0" destOrd="0" presId="urn:microsoft.com/office/officeart/2005/8/layout/cycle4"/>
    <dgm:cxn modelId="{BB75A5BE-EEA9-4A42-9A2E-CDB195BAD271}" type="presOf" srcId="{62EFB435-3387-4032-B7E9-D56B13C8CEC9}" destId="{A8E1F05E-AB88-456A-9DF0-F9417CFAC0AE}" srcOrd="1" destOrd="2" presId="urn:microsoft.com/office/officeart/2005/8/layout/cycle4"/>
    <dgm:cxn modelId="{23872C1A-98F2-479D-B053-966A9B4B7F6F}" type="presOf" srcId="{F0B70CAE-50A4-4C9B-BC03-F29BBEF5E9B9}" destId="{A8E1F05E-AB88-456A-9DF0-F9417CFAC0AE}" srcOrd="1" destOrd="0" presId="urn:microsoft.com/office/officeart/2005/8/layout/cycle4"/>
    <dgm:cxn modelId="{8A41AFE9-3F54-42B7-B9CB-4DEC8D08074A}" type="presOf" srcId="{073F5FAC-4BF8-4206-B288-116CD6C7A08C}" destId="{957F98DA-446D-4335-8F26-C01B6C08AA69}" srcOrd="1" destOrd="3" presId="urn:microsoft.com/office/officeart/2005/8/layout/cycle4"/>
    <dgm:cxn modelId="{762CD78A-48A0-4014-B711-8B227B77D7F1}" type="presOf" srcId="{11614B07-2260-4D1D-B887-9E4984930949}" destId="{93C2935B-0ADD-42DE-B789-65741A8A7907}" srcOrd="1" destOrd="1" presId="urn:microsoft.com/office/officeart/2005/8/layout/cycle4"/>
    <dgm:cxn modelId="{59D122F9-1E80-4C51-9C95-238F6F390325}" srcId="{E351401A-DA8D-4EEF-965F-19F58B3ED150}" destId="{9ED62C8E-80D0-432E-8059-5863BFCF895C}" srcOrd="3" destOrd="0" parTransId="{9DA4B019-5433-42B4-A915-92A3C8CE4C3E}" sibTransId="{1D4C3CE5-275D-45EC-8C7C-0E4E24690BA4}"/>
    <dgm:cxn modelId="{4D94009D-15DF-47A4-8560-DA42B569CD7F}" type="presOf" srcId="{23F7E8D1-7967-4991-AD73-8F53868247BE}" destId="{A8E1F05E-AB88-456A-9DF0-F9417CFAC0AE}" srcOrd="1" destOrd="3" presId="urn:microsoft.com/office/officeart/2005/8/layout/cycle4"/>
    <dgm:cxn modelId="{65D20CF2-D1DD-4FD5-93F6-25AFC03F511E}" type="presOf" srcId="{5F6BD5B3-1665-4820-87ED-891C40C4339B}" destId="{7932F046-816D-457A-AD1A-E1E47C00E63A}" srcOrd="0" destOrd="0" presId="urn:microsoft.com/office/officeart/2005/8/layout/cycle4"/>
    <dgm:cxn modelId="{3DB90548-D192-4B27-851F-ACC2BFC2C0D5}" srcId="{8D1621DD-1C4F-411A-A0FA-980B6A9F787D}" destId="{209645D5-6F82-41A2-A061-4C22A9CDFC46}" srcOrd="1" destOrd="0" parTransId="{7A8ADD84-77FD-475D-8AE1-62A68AED29E6}" sibTransId="{561288FB-239F-4438-A027-325A14E24E82}"/>
    <dgm:cxn modelId="{C7EC94E8-ACC0-4930-99A3-F1A629B0BDFA}" type="presOf" srcId="{623366A7-49D2-496F-87E5-FDA7012AF399}" destId="{03B27957-4094-443A-94AE-DB0F356BEBB4}" srcOrd="0" destOrd="1" presId="urn:microsoft.com/office/officeart/2005/8/layout/cycle4"/>
    <dgm:cxn modelId="{25393DF6-E359-4871-81E1-8A834B9553F8}" type="presOf" srcId="{E351401A-DA8D-4EEF-965F-19F58B3ED150}" destId="{19ECA8DA-BB73-46A5-BF7B-374AC8AD3BD3}" srcOrd="0" destOrd="0" presId="urn:microsoft.com/office/officeart/2005/8/layout/cycle4"/>
    <dgm:cxn modelId="{592EC999-4354-4272-8A64-96533380FBFB}" type="presOf" srcId="{F75D3C81-A241-4997-A1F0-1C5E58967CA8}" destId="{957F98DA-446D-4335-8F26-C01B6C08AA69}" srcOrd="1" destOrd="0" presId="urn:microsoft.com/office/officeart/2005/8/layout/cycle4"/>
    <dgm:cxn modelId="{B2BF1DC5-D065-41E3-B552-7523BAA047A2}" type="presOf" srcId="{8A88E421-01FA-4EC5-BEA4-4D236C54AFB2}" destId="{CB6B79BA-D25A-4BCB-A40C-95D9D7BEE52A}" srcOrd="0" destOrd="0" presId="urn:microsoft.com/office/officeart/2005/8/layout/cycle4"/>
    <dgm:cxn modelId="{31A25C51-19BD-4D34-8621-C453336CFFF8}" type="presOf" srcId="{3C0E3F7F-795C-4811-A172-461BB363FFB6}" destId="{A6ABC614-414A-43C9-A1D0-9125C2E35402}" srcOrd="0" destOrd="0" presId="urn:microsoft.com/office/officeart/2005/8/layout/cycle4"/>
    <dgm:cxn modelId="{5C1C9F97-B443-4967-B1F1-68AF896441A0}" srcId="{9ED62C8E-80D0-432E-8059-5863BFCF895C}" destId="{5F6BD5B3-1665-4820-87ED-891C40C4339B}" srcOrd="0" destOrd="0" parTransId="{D6307A82-75CA-4310-8B9A-6F54C8819CBD}" sibTransId="{2CDFCB66-6B0E-406A-A59A-837FD2A84135}"/>
    <dgm:cxn modelId="{205F2976-C9DD-4EC5-813A-E65990A526E9}" srcId="{8D1621DD-1C4F-411A-A0FA-980B6A9F787D}" destId="{F75D3C81-A241-4997-A1F0-1C5E58967CA8}" srcOrd="0" destOrd="0" parTransId="{196A4070-0C7C-4384-A406-84801A41BE3F}" sibTransId="{F2DBBCA3-2FC9-4D43-AA45-840946856CD5}"/>
    <dgm:cxn modelId="{0A4772D8-3F39-4C24-BD1A-02AD2D14C3C1}" srcId="{48D7CE17-FAD0-4C38-8316-EC7CB21F75D5}" destId="{F7E3D537-EA60-49FC-AB4B-6EA56C4C2F41}" srcOrd="2" destOrd="0" parTransId="{032AA41C-5CE9-4595-9338-3F1683033F47}" sibTransId="{E7D12741-3611-4EB8-8B3C-FB7AF6F6992C}"/>
    <dgm:cxn modelId="{F272591D-33E9-4392-A21A-C0D08D9C96EA}" type="presOf" srcId="{623366A7-49D2-496F-87E5-FDA7012AF399}" destId="{A8E1F05E-AB88-456A-9DF0-F9417CFAC0AE}" srcOrd="1" destOrd="1" presId="urn:microsoft.com/office/officeart/2005/8/layout/cycle4"/>
    <dgm:cxn modelId="{5466E2B5-38AC-4A9B-874D-BD3264116EEE}" type="presOf" srcId="{11614B07-2260-4D1D-B887-9E4984930949}" destId="{CB6B79BA-D25A-4BCB-A40C-95D9D7BEE52A}" srcOrd="0" destOrd="1" presId="urn:microsoft.com/office/officeart/2005/8/layout/cycle4"/>
    <dgm:cxn modelId="{AA8D9592-30A7-430F-86A9-3452BD5022A5}" type="presOf" srcId="{209645D5-6F82-41A2-A061-4C22A9CDFC46}" destId="{957F98DA-446D-4335-8F26-C01B6C08AA69}" srcOrd="1" destOrd="1" presId="urn:microsoft.com/office/officeart/2005/8/layout/cycle4"/>
    <dgm:cxn modelId="{F79BDA98-C1BE-4C2B-955A-5A46CAEE9A40}" srcId="{8D1621DD-1C4F-411A-A0FA-980B6A9F787D}" destId="{AF095357-A1D0-4FFD-BF77-7ABFC73E3178}" srcOrd="4" destOrd="0" parTransId="{E97A2AD8-36BC-46EC-B4F6-738CF7A3059E}" sibTransId="{DA35EA3E-2A35-4A49-ABE9-52B2412B1E9B}"/>
    <dgm:cxn modelId="{6076BBD9-A151-4CA7-9764-2AF86F13E57F}" type="presOf" srcId="{AB501218-117E-4560-A974-9D87A68E247E}" destId="{305FA30A-4A82-462C-82A0-D372445A7A9E}" srcOrd="1" destOrd="2" presId="urn:microsoft.com/office/officeart/2005/8/layout/cycle4"/>
    <dgm:cxn modelId="{D73C3E99-0726-4F15-B38E-393E5158E076}" srcId="{48D7CE17-FAD0-4C38-8316-EC7CB21F75D5}" destId="{C2BF2B12-FB4C-4AA9-AB5F-FA31006CBD9D}" srcOrd="3" destOrd="0" parTransId="{33AFE7F4-EB61-44DA-A098-8ABC978F1A9D}" sibTransId="{0355658E-6AFB-4FA7-8BEE-1694B9B6E91C}"/>
    <dgm:cxn modelId="{9FD97FEA-E71E-418A-88F2-B8706D0E5855}" srcId="{3C0E3F7F-795C-4811-A172-461BB363FFB6}" destId="{62EFB435-3387-4032-B7E9-D56B13C8CEC9}" srcOrd="2" destOrd="0" parTransId="{5DF086DB-597D-4423-8D31-448D499CCE44}" sibTransId="{5B2E509A-FDD9-4135-BDF3-F9435740DDA5}"/>
    <dgm:cxn modelId="{7E99BB0C-57DC-4CA1-94B5-02CDF77984F3}" type="presOf" srcId="{48D7CE17-FAD0-4C38-8316-EC7CB21F75D5}" destId="{624A0428-3804-47D6-971D-DD2F738150EA}" srcOrd="0" destOrd="0" presId="urn:microsoft.com/office/officeart/2005/8/layout/cycle4"/>
    <dgm:cxn modelId="{0DEBFFF5-EF5F-4B4D-B2FB-B5FA0B9352EF}" srcId="{8D1621DD-1C4F-411A-A0FA-980B6A9F787D}" destId="{E953FD49-1D52-4032-897D-D667EDE1062F}" srcOrd="2" destOrd="0" parTransId="{7E323AB4-3BC4-4A5A-8C47-451D8DBA413F}" sibTransId="{72B31B90-FB03-4B9D-AC90-0BC09FD52A22}"/>
    <dgm:cxn modelId="{CAB59F72-AF44-4F99-B9AF-FFDD45F18D3A}" srcId="{E351401A-DA8D-4EEF-965F-19F58B3ED150}" destId="{8D1621DD-1C4F-411A-A0FA-980B6A9F787D}" srcOrd="1" destOrd="0" parTransId="{102D92F3-18CD-4120-880F-8569EB2DA8CF}" sibTransId="{09362ED4-4039-4505-9767-FE509118CB0E}"/>
    <dgm:cxn modelId="{3B72AEB0-6F58-4015-9408-B64252CE6987}" type="presParOf" srcId="{19ECA8DA-BB73-46A5-BF7B-374AC8AD3BD3}" destId="{A0A12657-0CC8-4E8B-B8AE-8F24440299B0}" srcOrd="0" destOrd="0" presId="urn:microsoft.com/office/officeart/2005/8/layout/cycle4"/>
    <dgm:cxn modelId="{0E624C5F-F232-4EFF-8454-293FBF59C3FE}" type="presParOf" srcId="{A0A12657-0CC8-4E8B-B8AE-8F24440299B0}" destId="{DBF91296-398E-45BA-A2E8-121F0C44520E}" srcOrd="0" destOrd="0" presId="urn:microsoft.com/office/officeart/2005/8/layout/cycle4"/>
    <dgm:cxn modelId="{5905E9EB-9142-428A-9E28-68CCE8779A9A}" type="presParOf" srcId="{DBF91296-398E-45BA-A2E8-121F0C44520E}" destId="{CB6B79BA-D25A-4BCB-A40C-95D9D7BEE52A}" srcOrd="0" destOrd="0" presId="urn:microsoft.com/office/officeart/2005/8/layout/cycle4"/>
    <dgm:cxn modelId="{C3FCD59F-2257-4A70-8466-A3715C2C7C61}" type="presParOf" srcId="{DBF91296-398E-45BA-A2E8-121F0C44520E}" destId="{93C2935B-0ADD-42DE-B789-65741A8A7907}" srcOrd="1" destOrd="0" presId="urn:microsoft.com/office/officeart/2005/8/layout/cycle4"/>
    <dgm:cxn modelId="{18E67A82-5E13-45A8-A5E2-4E219A722B2E}" type="presParOf" srcId="{A0A12657-0CC8-4E8B-B8AE-8F24440299B0}" destId="{90578EFA-6693-412B-9C1E-7DEDFFA8505E}" srcOrd="1" destOrd="0" presId="urn:microsoft.com/office/officeart/2005/8/layout/cycle4"/>
    <dgm:cxn modelId="{D2A51AD5-78BB-466C-A319-1B86329F55CA}" type="presParOf" srcId="{90578EFA-6693-412B-9C1E-7DEDFFA8505E}" destId="{53CA3B83-D3F3-4EAE-8746-00CD5A3C571F}" srcOrd="0" destOrd="0" presId="urn:microsoft.com/office/officeart/2005/8/layout/cycle4"/>
    <dgm:cxn modelId="{1B3981AC-D052-4911-BDA4-AF0B1BFCFA4C}" type="presParOf" srcId="{90578EFA-6693-412B-9C1E-7DEDFFA8505E}" destId="{957F98DA-446D-4335-8F26-C01B6C08AA69}" srcOrd="1" destOrd="0" presId="urn:microsoft.com/office/officeart/2005/8/layout/cycle4"/>
    <dgm:cxn modelId="{BEA379CA-1E7E-4C3C-AFCA-2BAF89733261}" type="presParOf" srcId="{A0A12657-0CC8-4E8B-B8AE-8F24440299B0}" destId="{BAD1C40C-95CA-4EE1-B1E2-3F434B04A519}" srcOrd="2" destOrd="0" presId="urn:microsoft.com/office/officeart/2005/8/layout/cycle4"/>
    <dgm:cxn modelId="{4A091A8C-7478-4648-9CCA-8E7CFA0BB700}" type="presParOf" srcId="{BAD1C40C-95CA-4EE1-B1E2-3F434B04A519}" destId="{03B27957-4094-443A-94AE-DB0F356BEBB4}" srcOrd="0" destOrd="0" presId="urn:microsoft.com/office/officeart/2005/8/layout/cycle4"/>
    <dgm:cxn modelId="{8FE9DEBD-BB29-4F41-BD83-5DB0F94CBBAC}" type="presParOf" srcId="{BAD1C40C-95CA-4EE1-B1E2-3F434B04A519}" destId="{A8E1F05E-AB88-456A-9DF0-F9417CFAC0AE}" srcOrd="1" destOrd="0" presId="urn:microsoft.com/office/officeart/2005/8/layout/cycle4"/>
    <dgm:cxn modelId="{618BFF55-E8B4-45AF-8297-CD84CF481B1D}" type="presParOf" srcId="{A0A12657-0CC8-4E8B-B8AE-8F24440299B0}" destId="{41404133-B207-4F3D-85E8-7EA2BC45DCAF}" srcOrd="3" destOrd="0" presId="urn:microsoft.com/office/officeart/2005/8/layout/cycle4"/>
    <dgm:cxn modelId="{BBBBD8D5-8965-4CD0-AC56-8B9F43F073B3}" type="presParOf" srcId="{41404133-B207-4F3D-85E8-7EA2BC45DCAF}" destId="{7932F046-816D-457A-AD1A-E1E47C00E63A}" srcOrd="0" destOrd="0" presId="urn:microsoft.com/office/officeart/2005/8/layout/cycle4"/>
    <dgm:cxn modelId="{30567F3B-A6DC-43BE-BA37-8999B0FC7F85}" type="presParOf" srcId="{41404133-B207-4F3D-85E8-7EA2BC45DCAF}" destId="{305FA30A-4A82-462C-82A0-D372445A7A9E}" srcOrd="1" destOrd="0" presId="urn:microsoft.com/office/officeart/2005/8/layout/cycle4"/>
    <dgm:cxn modelId="{00BF71C7-D76F-46AF-8B5B-236011588E11}" type="presParOf" srcId="{A0A12657-0CC8-4E8B-B8AE-8F24440299B0}" destId="{00A4E5D8-CE23-41AC-9C87-C080016E4D6B}" srcOrd="4" destOrd="0" presId="urn:microsoft.com/office/officeart/2005/8/layout/cycle4"/>
    <dgm:cxn modelId="{5F6D1F6F-C110-4141-9881-B0AF9865BFDB}" type="presParOf" srcId="{19ECA8DA-BB73-46A5-BF7B-374AC8AD3BD3}" destId="{010CFB20-5D48-49C5-9EC0-A06688CECD8B}" srcOrd="1" destOrd="0" presId="urn:microsoft.com/office/officeart/2005/8/layout/cycle4"/>
    <dgm:cxn modelId="{64DD6D9D-5C43-4D04-A15F-EF0E2C2B7242}" type="presParOf" srcId="{010CFB20-5D48-49C5-9EC0-A06688CECD8B}" destId="{624A0428-3804-47D6-971D-DD2F738150EA}" srcOrd="0" destOrd="0" presId="urn:microsoft.com/office/officeart/2005/8/layout/cycle4"/>
    <dgm:cxn modelId="{CF8C9A37-C757-4FB9-8EEE-3225FBEF44C8}" type="presParOf" srcId="{010CFB20-5D48-49C5-9EC0-A06688CECD8B}" destId="{7A4D5EB6-EB24-4076-A403-84F70B3E84E9}" srcOrd="1" destOrd="0" presId="urn:microsoft.com/office/officeart/2005/8/layout/cycle4"/>
    <dgm:cxn modelId="{BDBC4443-7C66-4B0F-9258-B45F4BB2DC2D}" type="presParOf" srcId="{010CFB20-5D48-49C5-9EC0-A06688CECD8B}" destId="{A6ABC614-414A-43C9-A1D0-9125C2E35402}" srcOrd="2" destOrd="0" presId="urn:microsoft.com/office/officeart/2005/8/layout/cycle4"/>
    <dgm:cxn modelId="{8BED8BB8-DD7F-4F1B-A152-1C19F49BBDA2}" type="presParOf" srcId="{010CFB20-5D48-49C5-9EC0-A06688CECD8B}" destId="{96849F94-8DAD-4084-AEBC-E4EB3952F2F3}" srcOrd="3" destOrd="0" presId="urn:microsoft.com/office/officeart/2005/8/layout/cycle4"/>
    <dgm:cxn modelId="{85C96213-3D14-452F-86A6-422242D0493D}" type="presParOf" srcId="{010CFB20-5D48-49C5-9EC0-A06688CECD8B}" destId="{E3B73B4B-E564-46F4-B9FD-85DA5C34BDFC}" srcOrd="4" destOrd="0" presId="urn:microsoft.com/office/officeart/2005/8/layout/cycle4"/>
    <dgm:cxn modelId="{1D14C395-1340-4906-876C-75377D7B5F51}" type="presParOf" srcId="{19ECA8DA-BB73-46A5-BF7B-374AC8AD3BD3}" destId="{3F0E3598-A44F-4DAB-A55A-37F68225F668}" srcOrd="2" destOrd="0" presId="urn:microsoft.com/office/officeart/2005/8/layout/cycle4"/>
    <dgm:cxn modelId="{5EBAF9A3-FD85-4142-8BE2-97E2A342136D}" type="presParOf" srcId="{19ECA8DA-BB73-46A5-BF7B-374AC8AD3BD3}" destId="{ADBA16A4-5B3A-42EA-BC64-3F0E905453A2}" srcOrd="3" destOrd="0" presId="urn:microsoft.com/office/officeart/2005/8/layout/cycle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3A2303-A3B7-4B3C-9730-F3A96D6EE4F5}"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l-GR"/>
        </a:p>
      </dgm:t>
    </dgm:pt>
    <dgm:pt modelId="{8D418B2B-CA3D-4554-8446-F8939A04EA6A}">
      <dgm:prSet phldrT="[Κείμενο]" custT="1"/>
      <dgm:spPr/>
      <dgm:t>
        <a:bodyPr/>
        <a:lstStyle/>
        <a:p>
          <a:pPr algn="ctr" rtl="0"/>
          <a:r>
            <a:rPr lang="el-GR" sz="2600" b="1" dirty="0" smtClean="0">
              <a:latin typeface="+mn-lt"/>
              <a:ea typeface="Times New Roman"/>
              <a:cs typeface="Times New Roman"/>
            </a:rPr>
            <a:t>Δομή</a:t>
          </a:r>
          <a:endParaRPr lang="el-GR" sz="2600" dirty="0">
            <a:latin typeface="+mn-lt"/>
          </a:endParaRPr>
        </a:p>
      </dgm:t>
    </dgm:pt>
    <dgm:pt modelId="{2E770B8E-DC63-4040-B774-6FFE9C180A5C}" type="parTrans" cxnId="{1740EF90-D32A-4116-B86C-7BEC65E081CA}">
      <dgm:prSet/>
      <dgm:spPr/>
      <dgm:t>
        <a:bodyPr/>
        <a:lstStyle/>
        <a:p>
          <a:endParaRPr lang="el-GR"/>
        </a:p>
      </dgm:t>
    </dgm:pt>
    <dgm:pt modelId="{4DD00D75-6962-4E04-BEE6-B28CB0881E97}" type="sibTrans" cxnId="{1740EF90-D32A-4116-B86C-7BEC65E081CA}">
      <dgm:prSet/>
      <dgm:spPr/>
      <dgm:t>
        <a:bodyPr/>
        <a:lstStyle/>
        <a:p>
          <a:endParaRPr lang="el-GR"/>
        </a:p>
      </dgm:t>
    </dgm:pt>
    <dgm:pt modelId="{3032078F-9F59-4A78-8E02-D63C4AF42A09}">
      <dgm:prSet phldrT="[Κείμενο]" custT="1"/>
      <dgm:spPr/>
      <dgm:t>
        <a:bodyPr/>
        <a:lstStyle/>
        <a:p>
          <a:r>
            <a:rPr lang="el-GR" sz="2000" i="0" u="none" dirty="0" smtClean="0">
              <a:latin typeface="+mn-lt"/>
              <a:ea typeface="Calibri"/>
              <a:cs typeface="Times New Roman"/>
            </a:rPr>
            <a:t>Κατάτμηση της ύλης </a:t>
          </a:r>
          <a:endParaRPr lang="el-GR" sz="2000" dirty="0">
            <a:latin typeface="+mn-lt"/>
          </a:endParaRPr>
        </a:p>
      </dgm:t>
    </dgm:pt>
    <dgm:pt modelId="{BD375012-48D4-4522-BB3E-16FF40ADC2DB}" type="parTrans" cxnId="{DCF97478-E59C-4835-98D5-6DCD3EA6728B}">
      <dgm:prSet/>
      <dgm:spPr/>
      <dgm:t>
        <a:bodyPr/>
        <a:lstStyle/>
        <a:p>
          <a:endParaRPr lang="el-GR"/>
        </a:p>
      </dgm:t>
    </dgm:pt>
    <dgm:pt modelId="{9C5B68D2-3D2D-41B4-B7BF-74F573E0E9CF}" type="sibTrans" cxnId="{DCF97478-E59C-4835-98D5-6DCD3EA6728B}">
      <dgm:prSet/>
      <dgm:spPr/>
      <dgm:t>
        <a:bodyPr/>
        <a:lstStyle/>
        <a:p>
          <a:endParaRPr lang="el-GR"/>
        </a:p>
      </dgm:t>
    </dgm:pt>
    <dgm:pt modelId="{7845D8A0-8ECE-4BB3-BC7F-9A09B45BEB89}">
      <dgm:prSet phldrT="[Κείμενο]" custT="1"/>
      <dgm:spPr/>
      <dgm:t>
        <a:bodyPr/>
        <a:lstStyle/>
        <a:p>
          <a:r>
            <a:rPr lang="el-GR" sz="2000" i="0" u="none" dirty="0" smtClean="0">
              <a:latin typeface="+mn-lt"/>
              <a:ea typeface="Calibri"/>
              <a:cs typeface="Times New Roman"/>
            </a:rPr>
            <a:t>Καθοδήγηση µ</a:t>
          </a:r>
          <a:r>
            <a:rPr lang="el-GR" sz="2000" i="0" u="none" dirty="0" err="1" smtClean="0">
              <a:latin typeface="+mn-lt"/>
              <a:ea typeface="Calibri"/>
              <a:cs typeface="Times New Roman"/>
            </a:rPr>
            <a:t>ελέτης</a:t>
          </a:r>
          <a:endParaRPr lang="el-GR" sz="2000" dirty="0">
            <a:latin typeface="+mn-lt"/>
          </a:endParaRPr>
        </a:p>
      </dgm:t>
    </dgm:pt>
    <dgm:pt modelId="{CD44874D-F841-4FBF-A43B-FEB06668975A}" type="parTrans" cxnId="{7F2202FC-C82C-4431-9874-7346978C2F24}">
      <dgm:prSet/>
      <dgm:spPr/>
      <dgm:t>
        <a:bodyPr/>
        <a:lstStyle/>
        <a:p>
          <a:endParaRPr lang="el-GR"/>
        </a:p>
      </dgm:t>
    </dgm:pt>
    <dgm:pt modelId="{9B3E0CDA-4EF8-4B68-893A-5240ACA7DD3B}" type="sibTrans" cxnId="{7F2202FC-C82C-4431-9874-7346978C2F24}">
      <dgm:prSet/>
      <dgm:spPr/>
      <dgm:t>
        <a:bodyPr/>
        <a:lstStyle/>
        <a:p>
          <a:endParaRPr lang="el-GR"/>
        </a:p>
      </dgm:t>
    </dgm:pt>
    <dgm:pt modelId="{A038A2E1-7BAC-4CA5-B9D0-48DE6089A11D}">
      <dgm:prSet phldrT="[Κείμενο]" custT="1"/>
      <dgm:spPr/>
      <dgm:t>
        <a:bodyPr/>
        <a:lstStyle/>
        <a:p>
          <a:pPr rtl="0"/>
          <a:r>
            <a:rPr lang="el-GR" sz="2400" b="1" dirty="0" smtClean="0">
              <a:latin typeface="+mn-lt"/>
              <a:ea typeface="Times New Roman"/>
              <a:cs typeface="Times New Roman"/>
            </a:rPr>
            <a:t>Μορφές/ μέσα</a:t>
          </a:r>
          <a:endParaRPr lang="el-GR" sz="2400" dirty="0">
            <a:latin typeface="+mn-lt"/>
          </a:endParaRPr>
        </a:p>
      </dgm:t>
    </dgm:pt>
    <dgm:pt modelId="{7FC4F24D-FE52-4597-85CF-F80E6A4C2931}" type="parTrans" cxnId="{FF8436CC-87C2-40B7-A435-AEF1EBADAA95}">
      <dgm:prSet/>
      <dgm:spPr/>
      <dgm:t>
        <a:bodyPr/>
        <a:lstStyle/>
        <a:p>
          <a:endParaRPr lang="el-GR"/>
        </a:p>
      </dgm:t>
    </dgm:pt>
    <dgm:pt modelId="{BDBF5157-15BA-4ACF-8104-B2C07AD8DB3C}" type="sibTrans" cxnId="{FF8436CC-87C2-40B7-A435-AEF1EBADAA95}">
      <dgm:prSet/>
      <dgm:spPr/>
      <dgm:t>
        <a:bodyPr/>
        <a:lstStyle/>
        <a:p>
          <a:endParaRPr lang="el-GR"/>
        </a:p>
      </dgm:t>
    </dgm:pt>
    <dgm:pt modelId="{92B55CB6-C04C-4797-AA52-35D6718A55FD}">
      <dgm:prSet phldrT="[Κείμενο]" custT="1"/>
      <dgm:spPr/>
      <dgm:t>
        <a:bodyPr/>
        <a:lstStyle/>
        <a:p>
          <a:r>
            <a:rPr lang="el-GR" sz="2000" i="0" u="none" dirty="0" smtClean="0">
              <a:latin typeface="+mn-lt"/>
              <a:ea typeface="Calibri"/>
              <a:cs typeface="Times New Roman"/>
            </a:rPr>
            <a:t>Είδος Ε.Υ. </a:t>
          </a:r>
          <a:endParaRPr lang="el-GR" sz="2000" dirty="0">
            <a:latin typeface="+mn-lt"/>
          </a:endParaRPr>
        </a:p>
      </dgm:t>
    </dgm:pt>
    <dgm:pt modelId="{1FF5E466-BC89-430B-8391-6339D9ECF073}" type="parTrans" cxnId="{B8C9717E-78CC-473D-9C84-FB0F7EDCE4B6}">
      <dgm:prSet/>
      <dgm:spPr/>
      <dgm:t>
        <a:bodyPr/>
        <a:lstStyle/>
        <a:p>
          <a:endParaRPr lang="el-GR"/>
        </a:p>
      </dgm:t>
    </dgm:pt>
    <dgm:pt modelId="{C3AD78DE-DE90-4E1F-955D-4391D732D1E4}" type="sibTrans" cxnId="{B8C9717E-78CC-473D-9C84-FB0F7EDCE4B6}">
      <dgm:prSet/>
      <dgm:spPr/>
      <dgm:t>
        <a:bodyPr/>
        <a:lstStyle/>
        <a:p>
          <a:endParaRPr lang="el-GR"/>
        </a:p>
      </dgm:t>
    </dgm:pt>
    <dgm:pt modelId="{4E3249F8-4962-4953-9E2D-384233BF33B5}">
      <dgm:prSet phldrT="[Κείμενο]" custT="1"/>
      <dgm:spPr/>
      <dgm:t>
        <a:bodyPr/>
        <a:lstStyle/>
        <a:p>
          <a:r>
            <a:rPr lang="el-GR" sz="2000" i="0" u="none" dirty="0" smtClean="0">
              <a:latin typeface="+mn-lt"/>
              <a:ea typeface="Calibri"/>
              <a:cs typeface="Times New Roman"/>
            </a:rPr>
            <a:t>Ελκυστικότητα</a:t>
          </a:r>
          <a:endParaRPr lang="el-GR" sz="2000" dirty="0">
            <a:latin typeface="+mn-lt"/>
          </a:endParaRPr>
        </a:p>
      </dgm:t>
    </dgm:pt>
    <dgm:pt modelId="{614A3D3C-FC3B-40C8-AFDA-F9AC9485D2A0}" type="parTrans" cxnId="{836AB72C-134C-4110-BD15-5FC8FF2B0FD1}">
      <dgm:prSet/>
      <dgm:spPr/>
      <dgm:t>
        <a:bodyPr/>
        <a:lstStyle/>
        <a:p>
          <a:endParaRPr lang="el-GR"/>
        </a:p>
      </dgm:t>
    </dgm:pt>
    <dgm:pt modelId="{A9338300-54F4-49FE-9EDA-3EEFA771524D}" type="sibTrans" cxnId="{836AB72C-134C-4110-BD15-5FC8FF2B0FD1}">
      <dgm:prSet/>
      <dgm:spPr/>
      <dgm:t>
        <a:bodyPr/>
        <a:lstStyle/>
        <a:p>
          <a:endParaRPr lang="el-GR"/>
        </a:p>
      </dgm:t>
    </dgm:pt>
    <dgm:pt modelId="{3CA03E53-B464-44AB-AE3B-85A50B8FEF59}">
      <dgm:prSet phldrT="[Κείμενο]" custT="1"/>
      <dgm:spPr/>
      <dgm:t>
        <a:bodyPr/>
        <a:lstStyle/>
        <a:p>
          <a:pPr rtl="0"/>
          <a:r>
            <a:rPr lang="el-GR" sz="2600" b="1" dirty="0" smtClean="0">
              <a:latin typeface="+mn-lt"/>
              <a:ea typeface="Times New Roman"/>
              <a:cs typeface="Times New Roman"/>
            </a:rPr>
            <a:t>Ύφος</a:t>
          </a:r>
          <a:endParaRPr lang="el-GR" sz="2600" dirty="0">
            <a:latin typeface="+mn-lt"/>
          </a:endParaRPr>
        </a:p>
      </dgm:t>
    </dgm:pt>
    <dgm:pt modelId="{86592FB7-1CA4-475E-A919-296CDB481C8A}" type="parTrans" cxnId="{CD062272-3C9D-4C9F-93CB-1C12A12146AD}">
      <dgm:prSet/>
      <dgm:spPr/>
      <dgm:t>
        <a:bodyPr/>
        <a:lstStyle/>
        <a:p>
          <a:endParaRPr lang="el-GR"/>
        </a:p>
      </dgm:t>
    </dgm:pt>
    <dgm:pt modelId="{EDC5E36C-3F1D-43A4-A757-53A42359C60F}" type="sibTrans" cxnId="{CD062272-3C9D-4C9F-93CB-1C12A12146AD}">
      <dgm:prSet/>
      <dgm:spPr/>
      <dgm:t>
        <a:bodyPr/>
        <a:lstStyle/>
        <a:p>
          <a:endParaRPr lang="el-GR"/>
        </a:p>
      </dgm:t>
    </dgm:pt>
    <dgm:pt modelId="{E3D8B567-614E-41C5-B7E8-EA42DDB3DC2B}">
      <dgm:prSet phldrT="[Κείμενο]" custT="1"/>
      <dgm:spPr/>
      <dgm:t>
        <a:bodyPr/>
        <a:lstStyle/>
        <a:p>
          <a:r>
            <a:rPr lang="el-GR" sz="2000" i="0" u="none" dirty="0" smtClean="0">
              <a:latin typeface="+mn-lt"/>
              <a:ea typeface="Calibri"/>
              <a:cs typeface="Times New Roman"/>
            </a:rPr>
            <a:t>Φιλικό ύφος</a:t>
          </a:r>
          <a:endParaRPr lang="el-GR" sz="2000" dirty="0">
            <a:latin typeface="+mn-lt"/>
          </a:endParaRPr>
        </a:p>
      </dgm:t>
    </dgm:pt>
    <dgm:pt modelId="{7B6F70B9-D76D-4357-BA04-2EBB7929919F}" type="parTrans" cxnId="{AD32B38D-EC14-4605-8E05-A8FFE82A2A66}">
      <dgm:prSet/>
      <dgm:spPr/>
      <dgm:t>
        <a:bodyPr/>
        <a:lstStyle/>
        <a:p>
          <a:endParaRPr lang="el-GR"/>
        </a:p>
      </dgm:t>
    </dgm:pt>
    <dgm:pt modelId="{0AC98831-B2E2-40F2-804C-18ADA77073A5}" type="sibTrans" cxnId="{AD32B38D-EC14-4605-8E05-A8FFE82A2A66}">
      <dgm:prSet/>
      <dgm:spPr/>
      <dgm:t>
        <a:bodyPr/>
        <a:lstStyle/>
        <a:p>
          <a:endParaRPr lang="el-GR"/>
        </a:p>
      </dgm:t>
    </dgm:pt>
    <dgm:pt modelId="{13E956E2-FC2A-4A13-A96F-96112C1300E1}">
      <dgm:prSet phldrT="[Κείμενο]" custT="1"/>
      <dgm:spPr/>
      <dgm:t>
        <a:bodyPr/>
        <a:lstStyle/>
        <a:p>
          <a:r>
            <a:rPr lang="el-GR" sz="2000" i="0" u="none" dirty="0" smtClean="0">
              <a:latin typeface="+mn-lt"/>
              <a:ea typeface="Calibri"/>
              <a:cs typeface="Times New Roman"/>
            </a:rPr>
            <a:t>Σωστή χρήση της γλώσσας</a:t>
          </a:r>
          <a:endParaRPr lang="el-GR" sz="2000" dirty="0">
            <a:latin typeface="+mn-lt"/>
          </a:endParaRPr>
        </a:p>
      </dgm:t>
    </dgm:pt>
    <dgm:pt modelId="{0E8ED28B-FA86-49D3-9BA5-1340F974E4D0}" type="parTrans" cxnId="{5C49AE98-60E2-406D-8B36-C08594D6B911}">
      <dgm:prSet/>
      <dgm:spPr/>
      <dgm:t>
        <a:bodyPr/>
        <a:lstStyle/>
        <a:p>
          <a:endParaRPr lang="el-GR"/>
        </a:p>
      </dgm:t>
    </dgm:pt>
    <dgm:pt modelId="{4143D90F-6740-425E-ABCC-7D8D4B712089}" type="sibTrans" cxnId="{5C49AE98-60E2-406D-8B36-C08594D6B911}">
      <dgm:prSet/>
      <dgm:spPr/>
      <dgm:t>
        <a:bodyPr/>
        <a:lstStyle/>
        <a:p>
          <a:endParaRPr lang="el-GR"/>
        </a:p>
      </dgm:t>
    </dgm:pt>
    <dgm:pt modelId="{4FD30DC2-B5A2-4D42-BA26-C5BAE9B1E5BD}">
      <dgm:prSet phldrT="[Κείμενο]" custT="1"/>
      <dgm:spPr/>
      <dgm:t>
        <a:bodyPr/>
        <a:lstStyle/>
        <a:p>
          <a:pPr rtl="0"/>
          <a:r>
            <a:rPr lang="el-GR" sz="2100" b="1" dirty="0" smtClean="0">
              <a:latin typeface="+mn-lt"/>
              <a:ea typeface="Times New Roman"/>
              <a:cs typeface="Times New Roman"/>
            </a:rPr>
            <a:t>Δραστηριότητες</a:t>
          </a:r>
          <a:endParaRPr lang="el-GR" sz="2100" dirty="0">
            <a:latin typeface="+mn-lt"/>
          </a:endParaRPr>
        </a:p>
      </dgm:t>
    </dgm:pt>
    <dgm:pt modelId="{F5C9FEF5-A7F1-4B4E-870E-4436B9EA5067}" type="parTrans" cxnId="{FF3B9D09-48C4-4594-8FB2-3602E09A9397}">
      <dgm:prSet/>
      <dgm:spPr/>
      <dgm:t>
        <a:bodyPr/>
        <a:lstStyle/>
        <a:p>
          <a:endParaRPr lang="el-GR"/>
        </a:p>
      </dgm:t>
    </dgm:pt>
    <dgm:pt modelId="{0776AB07-19C6-4E7E-A3E6-E61220FD6031}" type="sibTrans" cxnId="{FF3B9D09-48C4-4594-8FB2-3602E09A9397}">
      <dgm:prSet/>
      <dgm:spPr/>
      <dgm:t>
        <a:bodyPr/>
        <a:lstStyle/>
        <a:p>
          <a:endParaRPr lang="el-GR"/>
        </a:p>
      </dgm:t>
    </dgm:pt>
    <dgm:pt modelId="{66A4E33E-1A6A-498F-8B0A-C2947F3EC819}">
      <dgm:prSet custT="1"/>
      <dgm:spPr/>
      <dgm:t>
        <a:bodyPr/>
        <a:lstStyle/>
        <a:p>
          <a:r>
            <a:rPr lang="el-GR" sz="2000" i="0" u="none" dirty="0" smtClean="0">
              <a:latin typeface="+mn-lt"/>
              <a:ea typeface="Calibri"/>
              <a:cs typeface="Times New Roman"/>
            </a:rPr>
            <a:t>Περιεχόμενο – είδη </a:t>
          </a:r>
          <a:endParaRPr lang="el-GR" sz="2000" dirty="0">
            <a:latin typeface="+mn-lt"/>
          </a:endParaRPr>
        </a:p>
      </dgm:t>
    </dgm:pt>
    <dgm:pt modelId="{E6A35FCE-5567-4004-B318-7780FB0D59E6}" type="parTrans" cxnId="{DF311A89-4DD4-4778-862C-B42D01B843DA}">
      <dgm:prSet/>
      <dgm:spPr/>
      <dgm:t>
        <a:bodyPr/>
        <a:lstStyle/>
        <a:p>
          <a:endParaRPr lang="el-GR"/>
        </a:p>
      </dgm:t>
    </dgm:pt>
    <dgm:pt modelId="{7358A88E-9998-4D4F-867F-C28B56E6EC5A}" type="sibTrans" cxnId="{DF311A89-4DD4-4778-862C-B42D01B843DA}">
      <dgm:prSet/>
      <dgm:spPr/>
      <dgm:t>
        <a:bodyPr/>
        <a:lstStyle/>
        <a:p>
          <a:endParaRPr lang="el-GR"/>
        </a:p>
      </dgm:t>
    </dgm:pt>
    <dgm:pt modelId="{7A5E4962-D695-47B3-BBBB-8A45149D18A9}">
      <dgm:prSet custT="1"/>
      <dgm:spPr/>
      <dgm:t>
        <a:bodyPr/>
        <a:lstStyle/>
        <a:p>
          <a:r>
            <a:rPr lang="el-GR" sz="2000" i="0" u="none" dirty="0" smtClean="0">
              <a:latin typeface="+mn-lt"/>
              <a:ea typeface="Calibri"/>
              <a:cs typeface="Times New Roman"/>
            </a:rPr>
            <a:t>Ανατροφοδότηση</a:t>
          </a:r>
          <a:endParaRPr lang="el-GR" sz="2000" dirty="0">
            <a:latin typeface="+mn-lt"/>
          </a:endParaRPr>
        </a:p>
      </dgm:t>
    </dgm:pt>
    <dgm:pt modelId="{6049F476-27FE-4A0D-96BD-471854BB98F0}" type="parTrans" cxnId="{E4622782-6CE4-4346-A892-BE274D428185}">
      <dgm:prSet/>
      <dgm:spPr/>
      <dgm:t>
        <a:bodyPr/>
        <a:lstStyle/>
        <a:p>
          <a:endParaRPr lang="el-GR"/>
        </a:p>
      </dgm:t>
    </dgm:pt>
    <dgm:pt modelId="{31F56D18-CDE8-4D5D-ADE0-3B0A5E441EFB}" type="sibTrans" cxnId="{E4622782-6CE4-4346-A892-BE274D428185}">
      <dgm:prSet/>
      <dgm:spPr/>
      <dgm:t>
        <a:bodyPr/>
        <a:lstStyle/>
        <a:p>
          <a:endParaRPr lang="el-GR"/>
        </a:p>
      </dgm:t>
    </dgm:pt>
    <dgm:pt modelId="{9EE9BA90-540C-472E-9236-9F8F4AEA42B7}">
      <dgm:prSet phldrT="[Κείμενο]" custT="1"/>
      <dgm:spPr/>
      <dgm:t>
        <a:bodyPr/>
        <a:lstStyle/>
        <a:p>
          <a:r>
            <a:rPr lang="el-GR" sz="2500" b="1" dirty="0" smtClean="0">
              <a:latin typeface="+mn-lt"/>
              <a:ea typeface="Times New Roman"/>
              <a:cs typeface="Times New Roman"/>
            </a:rPr>
            <a:t>Περιεχόμενο</a:t>
          </a:r>
          <a:endParaRPr lang="el-GR" sz="2500" dirty="0">
            <a:latin typeface="+mn-lt"/>
          </a:endParaRPr>
        </a:p>
      </dgm:t>
    </dgm:pt>
    <dgm:pt modelId="{CBBF2E78-F6CD-4CC2-807B-7C8FFFDA4BBC}" type="parTrans" cxnId="{03BA183F-2F65-4CBF-86B8-C88E36760F9F}">
      <dgm:prSet/>
      <dgm:spPr/>
      <dgm:t>
        <a:bodyPr/>
        <a:lstStyle/>
        <a:p>
          <a:endParaRPr lang="el-GR"/>
        </a:p>
      </dgm:t>
    </dgm:pt>
    <dgm:pt modelId="{0957CE55-71B2-432B-98C2-3E0282156116}" type="sibTrans" cxnId="{03BA183F-2F65-4CBF-86B8-C88E36760F9F}">
      <dgm:prSet/>
      <dgm:spPr/>
      <dgm:t>
        <a:bodyPr/>
        <a:lstStyle/>
        <a:p>
          <a:endParaRPr lang="el-GR"/>
        </a:p>
      </dgm:t>
    </dgm:pt>
    <dgm:pt modelId="{92351699-6DDD-4EA9-A630-28938249FBFC}">
      <dgm:prSet custT="1"/>
      <dgm:spPr/>
      <dgm:t>
        <a:bodyPr/>
        <a:lstStyle/>
        <a:p>
          <a:r>
            <a:rPr lang="el-GR" sz="2000" i="0" u="none" dirty="0" smtClean="0">
              <a:latin typeface="+mn-lt"/>
              <a:ea typeface="Calibri"/>
              <a:cs typeface="Times New Roman"/>
            </a:rPr>
            <a:t>Πληρότητα – κάλυψη</a:t>
          </a:r>
          <a:endParaRPr lang="el-GR" sz="2000" dirty="0">
            <a:latin typeface="+mn-lt"/>
          </a:endParaRPr>
        </a:p>
      </dgm:t>
    </dgm:pt>
    <dgm:pt modelId="{E43951FC-F8E7-40AB-AF7C-4C80378F6E04}" type="parTrans" cxnId="{953A0425-F337-4AE0-B857-F5EB587745D0}">
      <dgm:prSet/>
      <dgm:spPr/>
      <dgm:t>
        <a:bodyPr/>
        <a:lstStyle/>
        <a:p>
          <a:endParaRPr lang="el-GR"/>
        </a:p>
      </dgm:t>
    </dgm:pt>
    <dgm:pt modelId="{FA885E31-784D-45C9-B2C3-7232C5EDB1F4}" type="sibTrans" cxnId="{953A0425-F337-4AE0-B857-F5EB587745D0}">
      <dgm:prSet/>
      <dgm:spPr/>
      <dgm:t>
        <a:bodyPr/>
        <a:lstStyle/>
        <a:p>
          <a:endParaRPr lang="el-GR"/>
        </a:p>
      </dgm:t>
    </dgm:pt>
    <dgm:pt modelId="{3BFF205E-83F5-4D83-B271-F79872633D8E}">
      <dgm:prSet custT="1"/>
      <dgm:spPr/>
      <dgm:t>
        <a:bodyPr/>
        <a:lstStyle/>
        <a:p>
          <a:r>
            <a:rPr lang="el-GR" sz="2000" i="0" u="none" dirty="0" smtClean="0">
              <a:latin typeface="+mn-lt"/>
              <a:ea typeface="Calibri"/>
              <a:cs typeface="Times New Roman"/>
            </a:rPr>
            <a:t>Πλουραλισμός</a:t>
          </a:r>
          <a:endParaRPr lang="el-GR" sz="2000" dirty="0">
            <a:latin typeface="+mn-lt"/>
          </a:endParaRPr>
        </a:p>
      </dgm:t>
    </dgm:pt>
    <dgm:pt modelId="{35AA070A-A7B8-427A-B2C5-A1DF3250D328}" type="parTrans" cxnId="{C7EF1524-4058-47F2-86F6-380A507813CF}">
      <dgm:prSet/>
      <dgm:spPr/>
      <dgm:t>
        <a:bodyPr/>
        <a:lstStyle/>
        <a:p>
          <a:endParaRPr lang="el-GR"/>
        </a:p>
      </dgm:t>
    </dgm:pt>
    <dgm:pt modelId="{2BB42804-8D3D-4932-82AE-2B1C1126A08B}" type="sibTrans" cxnId="{C7EF1524-4058-47F2-86F6-380A507813CF}">
      <dgm:prSet/>
      <dgm:spPr/>
      <dgm:t>
        <a:bodyPr/>
        <a:lstStyle/>
        <a:p>
          <a:endParaRPr lang="el-GR"/>
        </a:p>
      </dgm:t>
    </dgm:pt>
    <dgm:pt modelId="{5AACF2C5-A16A-4E78-8DE7-A5FB5D68BB2F}">
      <dgm:prSet custT="1"/>
      <dgm:spPr/>
      <dgm:t>
        <a:bodyPr/>
        <a:lstStyle/>
        <a:p>
          <a:r>
            <a:rPr lang="el-GR" sz="2000" i="0" u="none" dirty="0" smtClean="0">
              <a:latin typeface="+mn-lt"/>
              <a:ea typeface="Calibri"/>
              <a:cs typeface="Times New Roman"/>
            </a:rPr>
            <a:t>Εγκυρότητα – αξιοπιστία </a:t>
          </a:r>
          <a:endParaRPr lang="el-GR" sz="2000" dirty="0">
            <a:latin typeface="+mn-lt"/>
          </a:endParaRPr>
        </a:p>
      </dgm:t>
    </dgm:pt>
    <dgm:pt modelId="{F19FC47E-A6A8-47B6-B5AB-C2130D876DF2}" type="parTrans" cxnId="{E60F71DB-AE14-4EB1-A0CE-D68FBFEF5FBD}">
      <dgm:prSet/>
      <dgm:spPr/>
      <dgm:t>
        <a:bodyPr/>
        <a:lstStyle/>
        <a:p>
          <a:endParaRPr lang="el-GR"/>
        </a:p>
      </dgm:t>
    </dgm:pt>
    <dgm:pt modelId="{ED611B54-52E4-47B5-B9EE-C8F0FB37D362}" type="sibTrans" cxnId="{E60F71DB-AE14-4EB1-A0CE-D68FBFEF5FBD}">
      <dgm:prSet/>
      <dgm:spPr/>
      <dgm:t>
        <a:bodyPr/>
        <a:lstStyle/>
        <a:p>
          <a:endParaRPr lang="el-GR"/>
        </a:p>
      </dgm:t>
    </dgm:pt>
    <dgm:pt modelId="{0425762A-C2C4-4F45-9634-4B6321B7FAAD}">
      <dgm:prSet custT="1"/>
      <dgm:spPr/>
      <dgm:t>
        <a:bodyPr/>
        <a:lstStyle/>
        <a:p>
          <a:r>
            <a:rPr lang="el-GR" sz="2000" i="0" u="none" dirty="0" smtClean="0">
              <a:latin typeface="+mn-lt"/>
              <a:ea typeface="Calibri"/>
              <a:cs typeface="Times New Roman"/>
            </a:rPr>
            <a:t>Ευελιξία </a:t>
          </a:r>
          <a:endParaRPr lang="el-GR" sz="2000" dirty="0">
            <a:latin typeface="+mn-lt"/>
          </a:endParaRPr>
        </a:p>
      </dgm:t>
    </dgm:pt>
    <dgm:pt modelId="{B1E51217-41BC-4434-87D7-333FC1FE851A}" type="parTrans" cxnId="{AFE3D72E-42C8-41BD-92C1-1DF3C1FF4BD5}">
      <dgm:prSet/>
      <dgm:spPr/>
      <dgm:t>
        <a:bodyPr/>
        <a:lstStyle/>
        <a:p>
          <a:endParaRPr lang="el-GR"/>
        </a:p>
      </dgm:t>
    </dgm:pt>
    <dgm:pt modelId="{F38B314F-3FF3-4BE9-A4E3-6E718F9FF28C}" type="sibTrans" cxnId="{AFE3D72E-42C8-41BD-92C1-1DF3C1FF4BD5}">
      <dgm:prSet/>
      <dgm:spPr/>
      <dgm:t>
        <a:bodyPr/>
        <a:lstStyle/>
        <a:p>
          <a:endParaRPr lang="el-GR"/>
        </a:p>
      </dgm:t>
    </dgm:pt>
    <dgm:pt modelId="{A3746B39-71E2-42B2-B690-52FC066E2101}">
      <dgm:prSet custT="1"/>
      <dgm:spPr/>
      <dgm:t>
        <a:bodyPr/>
        <a:lstStyle/>
        <a:p>
          <a:r>
            <a:rPr lang="el-GR" sz="2000" i="0" u="none" dirty="0" smtClean="0">
              <a:latin typeface="+mn-lt"/>
              <a:ea typeface="Calibri"/>
              <a:cs typeface="Times New Roman"/>
            </a:rPr>
            <a:t>Επικαιρότητα</a:t>
          </a:r>
          <a:endParaRPr lang="el-GR" sz="2000" dirty="0">
            <a:latin typeface="+mn-lt"/>
          </a:endParaRPr>
        </a:p>
      </dgm:t>
    </dgm:pt>
    <dgm:pt modelId="{5B98AA19-220E-4F3F-A23A-BAC00FB65AC9}" type="parTrans" cxnId="{250844BA-5513-40FA-A5B8-5BEF784A5AFF}">
      <dgm:prSet/>
      <dgm:spPr/>
      <dgm:t>
        <a:bodyPr/>
        <a:lstStyle/>
        <a:p>
          <a:endParaRPr lang="el-GR"/>
        </a:p>
      </dgm:t>
    </dgm:pt>
    <dgm:pt modelId="{9DA995D3-2402-4549-8B6E-76E85130F7D0}" type="sibTrans" cxnId="{250844BA-5513-40FA-A5B8-5BEF784A5AFF}">
      <dgm:prSet/>
      <dgm:spPr/>
      <dgm:t>
        <a:bodyPr/>
        <a:lstStyle/>
        <a:p>
          <a:endParaRPr lang="el-GR"/>
        </a:p>
      </dgm:t>
    </dgm:pt>
    <dgm:pt modelId="{874EA9D3-F3B2-446E-A833-3A3DF047B197}" type="pres">
      <dgm:prSet presAssocID="{943A2303-A3B7-4B3C-9730-F3A96D6EE4F5}" presName="Name0" presStyleCnt="0">
        <dgm:presLayoutVars>
          <dgm:dir/>
          <dgm:animLvl val="lvl"/>
          <dgm:resizeHandles val="exact"/>
        </dgm:presLayoutVars>
      </dgm:prSet>
      <dgm:spPr/>
      <dgm:t>
        <a:bodyPr/>
        <a:lstStyle/>
        <a:p>
          <a:endParaRPr lang="el-GR"/>
        </a:p>
      </dgm:t>
    </dgm:pt>
    <dgm:pt modelId="{0B848E19-BA89-4BE5-BDBE-CF887BF948C6}" type="pres">
      <dgm:prSet presAssocID="{8D418B2B-CA3D-4554-8446-F8939A04EA6A}" presName="composite" presStyleCnt="0"/>
      <dgm:spPr/>
    </dgm:pt>
    <dgm:pt modelId="{A82B74D0-7B46-4978-9315-1FA8129CDE7C}" type="pres">
      <dgm:prSet presAssocID="{8D418B2B-CA3D-4554-8446-F8939A04EA6A}" presName="parTx" presStyleLbl="alignNode1" presStyleIdx="0" presStyleCnt="5">
        <dgm:presLayoutVars>
          <dgm:chMax val="0"/>
          <dgm:chPref val="0"/>
          <dgm:bulletEnabled val="1"/>
        </dgm:presLayoutVars>
      </dgm:prSet>
      <dgm:spPr/>
      <dgm:t>
        <a:bodyPr/>
        <a:lstStyle/>
        <a:p>
          <a:endParaRPr lang="el-GR"/>
        </a:p>
      </dgm:t>
    </dgm:pt>
    <dgm:pt modelId="{46F7E5C6-C17B-429E-BAFB-4E6F3D1F6DD4}" type="pres">
      <dgm:prSet presAssocID="{8D418B2B-CA3D-4554-8446-F8939A04EA6A}" presName="desTx" presStyleLbl="alignAccFollowNode1" presStyleIdx="0" presStyleCnt="5">
        <dgm:presLayoutVars>
          <dgm:bulletEnabled val="1"/>
        </dgm:presLayoutVars>
      </dgm:prSet>
      <dgm:spPr/>
      <dgm:t>
        <a:bodyPr/>
        <a:lstStyle/>
        <a:p>
          <a:endParaRPr lang="el-GR"/>
        </a:p>
      </dgm:t>
    </dgm:pt>
    <dgm:pt modelId="{ED7AE0E2-C84B-4E34-9F3F-388B3A24A0C5}" type="pres">
      <dgm:prSet presAssocID="{4DD00D75-6962-4E04-BEE6-B28CB0881E97}" presName="space" presStyleCnt="0"/>
      <dgm:spPr/>
    </dgm:pt>
    <dgm:pt modelId="{353AA78C-D73F-42FD-BE59-3CC8A8D10F6B}" type="pres">
      <dgm:prSet presAssocID="{A038A2E1-7BAC-4CA5-B9D0-48DE6089A11D}" presName="composite" presStyleCnt="0"/>
      <dgm:spPr/>
    </dgm:pt>
    <dgm:pt modelId="{23634A36-52CE-40D8-89FC-9BB1794E809F}" type="pres">
      <dgm:prSet presAssocID="{A038A2E1-7BAC-4CA5-B9D0-48DE6089A11D}" presName="parTx" presStyleLbl="alignNode1" presStyleIdx="1" presStyleCnt="5">
        <dgm:presLayoutVars>
          <dgm:chMax val="0"/>
          <dgm:chPref val="0"/>
          <dgm:bulletEnabled val="1"/>
        </dgm:presLayoutVars>
      </dgm:prSet>
      <dgm:spPr/>
      <dgm:t>
        <a:bodyPr/>
        <a:lstStyle/>
        <a:p>
          <a:endParaRPr lang="el-GR"/>
        </a:p>
      </dgm:t>
    </dgm:pt>
    <dgm:pt modelId="{C76D5D76-2720-4AD3-ABD4-7E336D5DA240}" type="pres">
      <dgm:prSet presAssocID="{A038A2E1-7BAC-4CA5-B9D0-48DE6089A11D}" presName="desTx" presStyleLbl="alignAccFollowNode1" presStyleIdx="1" presStyleCnt="5">
        <dgm:presLayoutVars>
          <dgm:bulletEnabled val="1"/>
        </dgm:presLayoutVars>
      </dgm:prSet>
      <dgm:spPr/>
      <dgm:t>
        <a:bodyPr/>
        <a:lstStyle/>
        <a:p>
          <a:endParaRPr lang="el-GR"/>
        </a:p>
      </dgm:t>
    </dgm:pt>
    <dgm:pt modelId="{73F1B570-1F2B-4030-802B-C3DCDA9B0989}" type="pres">
      <dgm:prSet presAssocID="{BDBF5157-15BA-4ACF-8104-B2C07AD8DB3C}" presName="space" presStyleCnt="0"/>
      <dgm:spPr/>
    </dgm:pt>
    <dgm:pt modelId="{EB0F3629-607A-4348-B86F-FB7AEC545A38}" type="pres">
      <dgm:prSet presAssocID="{3CA03E53-B464-44AB-AE3B-85A50B8FEF59}" presName="composite" presStyleCnt="0"/>
      <dgm:spPr/>
    </dgm:pt>
    <dgm:pt modelId="{9BCC3FE2-B579-49DD-BD64-4981B6A38DAE}" type="pres">
      <dgm:prSet presAssocID="{3CA03E53-B464-44AB-AE3B-85A50B8FEF59}" presName="parTx" presStyleLbl="alignNode1" presStyleIdx="2" presStyleCnt="5">
        <dgm:presLayoutVars>
          <dgm:chMax val="0"/>
          <dgm:chPref val="0"/>
          <dgm:bulletEnabled val="1"/>
        </dgm:presLayoutVars>
      </dgm:prSet>
      <dgm:spPr/>
      <dgm:t>
        <a:bodyPr/>
        <a:lstStyle/>
        <a:p>
          <a:endParaRPr lang="el-GR"/>
        </a:p>
      </dgm:t>
    </dgm:pt>
    <dgm:pt modelId="{E0FF11EE-84A6-4B5C-9D67-1F7158E5D00C}" type="pres">
      <dgm:prSet presAssocID="{3CA03E53-B464-44AB-AE3B-85A50B8FEF59}" presName="desTx" presStyleLbl="alignAccFollowNode1" presStyleIdx="2" presStyleCnt="5">
        <dgm:presLayoutVars>
          <dgm:bulletEnabled val="1"/>
        </dgm:presLayoutVars>
      </dgm:prSet>
      <dgm:spPr/>
      <dgm:t>
        <a:bodyPr/>
        <a:lstStyle/>
        <a:p>
          <a:endParaRPr lang="el-GR"/>
        </a:p>
      </dgm:t>
    </dgm:pt>
    <dgm:pt modelId="{F4286130-BE2A-4530-B87A-63A01CE366C9}" type="pres">
      <dgm:prSet presAssocID="{EDC5E36C-3F1D-43A4-A757-53A42359C60F}" presName="space" presStyleCnt="0"/>
      <dgm:spPr/>
    </dgm:pt>
    <dgm:pt modelId="{0A50F0DE-0442-481A-9047-29AFDA993E5F}" type="pres">
      <dgm:prSet presAssocID="{9EE9BA90-540C-472E-9236-9F8F4AEA42B7}" presName="composite" presStyleCnt="0"/>
      <dgm:spPr/>
    </dgm:pt>
    <dgm:pt modelId="{A20C75E0-43EE-4F6D-AF34-1E4C4D3CABCF}" type="pres">
      <dgm:prSet presAssocID="{9EE9BA90-540C-472E-9236-9F8F4AEA42B7}" presName="parTx" presStyleLbl="alignNode1" presStyleIdx="3" presStyleCnt="5">
        <dgm:presLayoutVars>
          <dgm:chMax val="0"/>
          <dgm:chPref val="0"/>
          <dgm:bulletEnabled val="1"/>
        </dgm:presLayoutVars>
      </dgm:prSet>
      <dgm:spPr/>
      <dgm:t>
        <a:bodyPr/>
        <a:lstStyle/>
        <a:p>
          <a:endParaRPr lang="el-GR"/>
        </a:p>
      </dgm:t>
    </dgm:pt>
    <dgm:pt modelId="{29F005AA-A586-4D1F-9F3C-E5DC121EFCEC}" type="pres">
      <dgm:prSet presAssocID="{9EE9BA90-540C-472E-9236-9F8F4AEA42B7}" presName="desTx" presStyleLbl="alignAccFollowNode1" presStyleIdx="3" presStyleCnt="5">
        <dgm:presLayoutVars>
          <dgm:bulletEnabled val="1"/>
        </dgm:presLayoutVars>
      </dgm:prSet>
      <dgm:spPr/>
      <dgm:t>
        <a:bodyPr/>
        <a:lstStyle/>
        <a:p>
          <a:endParaRPr lang="el-GR"/>
        </a:p>
      </dgm:t>
    </dgm:pt>
    <dgm:pt modelId="{60A54F8B-E521-4929-B555-033379393023}" type="pres">
      <dgm:prSet presAssocID="{0957CE55-71B2-432B-98C2-3E0282156116}" presName="space" presStyleCnt="0"/>
      <dgm:spPr/>
    </dgm:pt>
    <dgm:pt modelId="{F8645C39-004B-4ED3-97CE-424D78F166E1}" type="pres">
      <dgm:prSet presAssocID="{4FD30DC2-B5A2-4D42-BA26-C5BAE9B1E5BD}" presName="composite" presStyleCnt="0"/>
      <dgm:spPr/>
    </dgm:pt>
    <dgm:pt modelId="{1E00F4E1-38EF-42AD-B2A6-F618DB5B4773}" type="pres">
      <dgm:prSet presAssocID="{4FD30DC2-B5A2-4D42-BA26-C5BAE9B1E5BD}" presName="parTx" presStyleLbl="alignNode1" presStyleIdx="4" presStyleCnt="5">
        <dgm:presLayoutVars>
          <dgm:chMax val="0"/>
          <dgm:chPref val="0"/>
          <dgm:bulletEnabled val="1"/>
        </dgm:presLayoutVars>
      </dgm:prSet>
      <dgm:spPr/>
      <dgm:t>
        <a:bodyPr/>
        <a:lstStyle/>
        <a:p>
          <a:endParaRPr lang="el-GR"/>
        </a:p>
      </dgm:t>
    </dgm:pt>
    <dgm:pt modelId="{1B035C1B-50DF-4607-9F4B-BF1E828C5F15}" type="pres">
      <dgm:prSet presAssocID="{4FD30DC2-B5A2-4D42-BA26-C5BAE9B1E5BD}" presName="desTx" presStyleLbl="alignAccFollowNode1" presStyleIdx="4" presStyleCnt="5">
        <dgm:presLayoutVars>
          <dgm:bulletEnabled val="1"/>
        </dgm:presLayoutVars>
      </dgm:prSet>
      <dgm:spPr/>
      <dgm:t>
        <a:bodyPr/>
        <a:lstStyle/>
        <a:p>
          <a:endParaRPr lang="el-GR"/>
        </a:p>
      </dgm:t>
    </dgm:pt>
  </dgm:ptLst>
  <dgm:cxnLst>
    <dgm:cxn modelId="{03BA183F-2F65-4CBF-86B8-C88E36760F9F}" srcId="{943A2303-A3B7-4B3C-9730-F3A96D6EE4F5}" destId="{9EE9BA90-540C-472E-9236-9F8F4AEA42B7}" srcOrd="3" destOrd="0" parTransId="{CBBF2E78-F6CD-4CC2-807B-7C8FFFDA4BBC}" sibTransId="{0957CE55-71B2-432B-98C2-3E0282156116}"/>
    <dgm:cxn modelId="{1740EF90-D32A-4116-B86C-7BEC65E081CA}" srcId="{943A2303-A3B7-4B3C-9730-F3A96D6EE4F5}" destId="{8D418B2B-CA3D-4554-8446-F8939A04EA6A}" srcOrd="0" destOrd="0" parTransId="{2E770B8E-DC63-4040-B774-6FFE9C180A5C}" sibTransId="{4DD00D75-6962-4E04-BEE6-B28CB0881E97}"/>
    <dgm:cxn modelId="{DCF97478-E59C-4835-98D5-6DCD3EA6728B}" srcId="{8D418B2B-CA3D-4554-8446-F8939A04EA6A}" destId="{3032078F-9F59-4A78-8E02-D63C4AF42A09}" srcOrd="0" destOrd="0" parTransId="{BD375012-48D4-4522-BB3E-16FF40ADC2DB}" sibTransId="{9C5B68D2-3D2D-41B4-B7BF-74F573E0E9CF}"/>
    <dgm:cxn modelId="{5C49AE98-60E2-406D-8B36-C08594D6B911}" srcId="{3CA03E53-B464-44AB-AE3B-85A50B8FEF59}" destId="{13E956E2-FC2A-4A13-A96F-96112C1300E1}" srcOrd="1" destOrd="0" parTransId="{0E8ED28B-FA86-49D3-9BA5-1340F974E4D0}" sibTransId="{4143D90F-6740-425E-ABCC-7D8D4B712089}"/>
    <dgm:cxn modelId="{1019A57F-15B8-4B3C-9FA1-0E1230B15B3A}" type="presOf" srcId="{3BFF205E-83F5-4D83-B271-F79872633D8E}" destId="{29F005AA-A586-4D1F-9F3C-E5DC121EFCEC}" srcOrd="0" destOrd="1" presId="urn:microsoft.com/office/officeart/2005/8/layout/hList1"/>
    <dgm:cxn modelId="{E4622782-6CE4-4346-A892-BE274D428185}" srcId="{4FD30DC2-B5A2-4D42-BA26-C5BAE9B1E5BD}" destId="{7A5E4962-D695-47B3-BBBB-8A45149D18A9}" srcOrd="1" destOrd="0" parTransId="{6049F476-27FE-4A0D-96BD-471854BB98F0}" sibTransId="{31F56D18-CDE8-4D5D-ADE0-3B0A5E441EFB}"/>
    <dgm:cxn modelId="{56D557D1-4601-4BF6-8F79-89FC3372AF49}" type="presOf" srcId="{5AACF2C5-A16A-4E78-8DE7-A5FB5D68BB2F}" destId="{29F005AA-A586-4D1F-9F3C-E5DC121EFCEC}" srcOrd="0" destOrd="2" presId="urn:microsoft.com/office/officeart/2005/8/layout/hList1"/>
    <dgm:cxn modelId="{C7EF1524-4058-47F2-86F6-380A507813CF}" srcId="{9EE9BA90-540C-472E-9236-9F8F4AEA42B7}" destId="{3BFF205E-83F5-4D83-B271-F79872633D8E}" srcOrd="1" destOrd="0" parTransId="{35AA070A-A7B8-427A-B2C5-A1DF3250D328}" sibTransId="{2BB42804-8D3D-4932-82AE-2B1C1126A08B}"/>
    <dgm:cxn modelId="{836AB72C-134C-4110-BD15-5FC8FF2B0FD1}" srcId="{A038A2E1-7BAC-4CA5-B9D0-48DE6089A11D}" destId="{4E3249F8-4962-4953-9E2D-384233BF33B5}" srcOrd="1" destOrd="0" parTransId="{614A3D3C-FC3B-40C8-AFDA-F9AC9485D2A0}" sibTransId="{A9338300-54F4-49FE-9EDA-3EEFA771524D}"/>
    <dgm:cxn modelId="{E60F71DB-AE14-4EB1-A0CE-D68FBFEF5FBD}" srcId="{9EE9BA90-540C-472E-9236-9F8F4AEA42B7}" destId="{5AACF2C5-A16A-4E78-8DE7-A5FB5D68BB2F}" srcOrd="2" destOrd="0" parTransId="{F19FC47E-A6A8-47B6-B5AB-C2130D876DF2}" sibTransId="{ED611B54-52E4-47B5-B9EE-C8F0FB37D362}"/>
    <dgm:cxn modelId="{B639458D-2065-40A3-A5EA-846C15A205A1}" type="presOf" srcId="{A3746B39-71E2-42B2-B690-52FC066E2101}" destId="{29F005AA-A586-4D1F-9F3C-E5DC121EFCEC}" srcOrd="0" destOrd="4" presId="urn:microsoft.com/office/officeart/2005/8/layout/hList1"/>
    <dgm:cxn modelId="{A3E524DF-81C7-4018-A830-6D7C8AA8D854}" type="presOf" srcId="{A038A2E1-7BAC-4CA5-B9D0-48DE6089A11D}" destId="{23634A36-52CE-40D8-89FC-9BB1794E809F}" srcOrd="0" destOrd="0" presId="urn:microsoft.com/office/officeart/2005/8/layout/hList1"/>
    <dgm:cxn modelId="{D72E2A24-FFA5-400A-B242-B22F3398D2C0}" type="presOf" srcId="{0425762A-C2C4-4F45-9634-4B6321B7FAAD}" destId="{29F005AA-A586-4D1F-9F3C-E5DC121EFCEC}" srcOrd="0" destOrd="3" presId="urn:microsoft.com/office/officeart/2005/8/layout/hList1"/>
    <dgm:cxn modelId="{83D50FCA-9A4C-4D89-A18B-338FB38D9E64}" type="presOf" srcId="{E3D8B567-614E-41C5-B7E8-EA42DDB3DC2B}" destId="{E0FF11EE-84A6-4B5C-9D67-1F7158E5D00C}" srcOrd="0" destOrd="0" presId="urn:microsoft.com/office/officeart/2005/8/layout/hList1"/>
    <dgm:cxn modelId="{B8C9717E-78CC-473D-9C84-FB0F7EDCE4B6}" srcId="{A038A2E1-7BAC-4CA5-B9D0-48DE6089A11D}" destId="{92B55CB6-C04C-4797-AA52-35D6718A55FD}" srcOrd="0" destOrd="0" parTransId="{1FF5E466-BC89-430B-8391-6339D9ECF073}" sibTransId="{C3AD78DE-DE90-4E1F-955D-4391D732D1E4}"/>
    <dgm:cxn modelId="{BA15F5D3-534C-453A-9E56-D3C597107D49}" type="presOf" srcId="{3CA03E53-B464-44AB-AE3B-85A50B8FEF59}" destId="{9BCC3FE2-B579-49DD-BD64-4981B6A38DAE}" srcOrd="0" destOrd="0" presId="urn:microsoft.com/office/officeart/2005/8/layout/hList1"/>
    <dgm:cxn modelId="{E4D0EA9B-4F60-4180-9F99-C707EBEB3A7B}" type="presOf" srcId="{92351699-6DDD-4EA9-A630-28938249FBFC}" destId="{29F005AA-A586-4D1F-9F3C-E5DC121EFCEC}" srcOrd="0" destOrd="0" presId="urn:microsoft.com/office/officeart/2005/8/layout/hList1"/>
    <dgm:cxn modelId="{250844BA-5513-40FA-A5B8-5BEF784A5AFF}" srcId="{9EE9BA90-540C-472E-9236-9F8F4AEA42B7}" destId="{A3746B39-71E2-42B2-B690-52FC066E2101}" srcOrd="4" destOrd="0" parTransId="{5B98AA19-220E-4F3F-A23A-BAC00FB65AC9}" sibTransId="{9DA995D3-2402-4549-8B6E-76E85130F7D0}"/>
    <dgm:cxn modelId="{F4D6BC07-AC40-4F33-A668-1F89A999117A}" type="presOf" srcId="{3032078F-9F59-4A78-8E02-D63C4AF42A09}" destId="{46F7E5C6-C17B-429E-BAFB-4E6F3D1F6DD4}" srcOrd="0" destOrd="0" presId="urn:microsoft.com/office/officeart/2005/8/layout/hList1"/>
    <dgm:cxn modelId="{AFE3D72E-42C8-41BD-92C1-1DF3C1FF4BD5}" srcId="{9EE9BA90-540C-472E-9236-9F8F4AEA42B7}" destId="{0425762A-C2C4-4F45-9634-4B6321B7FAAD}" srcOrd="3" destOrd="0" parTransId="{B1E51217-41BC-4434-87D7-333FC1FE851A}" sibTransId="{F38B314F-3FF3-4BE9-A4E3-6E718F9FF28C}"/>
    <dgm:cxn modelId="{00F2BC04-3B4C-4CB4-AED8-DEF177F0B8E8}" type="presOf" srcId="{7845D8A0-8ECE-4BB3-BC7F-9A09B45BEB89}" destId="{46F7E5C6-C17B-429E-BAFB-4E6F3D1F6DD4}" srcOrd="0" destOrd="1" presId="urn:microsoft.com/office/officeart/2005/8/layout/hList1"/>
    <dgm:cxn modelId="{CBADD664-F2D1-40C2-9823-F8DCDDBD59FB}" type="presOf" srcId="{4FD30DC2-B5A2-4D42-BA26-C5BAE9B1E5BD}" destId="{1E00F4E1-38EF-42AD-B2A6-F618DB5B4773}" srcOrd="0" destOrd="0" presId="urn:microsoft.com/office/officeart/2005/8/layout/hList1"/>
    <dgm:cxn modelId="{EA641E9A-3A4E-475F-9708-E532FBDB2579}" type="presOf" srcId="{66A4E33E-1A6A-498F-8B0A-C2947F3EC819}" destId="{1B035C1B-50DF-4607-9F4B-BF1E828C5F15}" srcOrd="0" destOrd="0" presId="urn:microsoft.com/office/officeart/2005/8/layout/hList1"/>
    <dgm:cxn modelId="{953A0425-F337-4AE0-B857-F5EB587745D0}" srcId="{9EE9BA90-540C-472E-9236-9F8F4AEA42B7}" destId="{92351699-6DDD-4EA9-A630-28938249FBFC}" srcOrd="0" destOrd="0" parTransId="{E43951FC-F8E7-40AB-AF7C-4C80378F6E04}" sibTransId="{FA885E31-784D-45C9-B2C3-7232C5EDB1F4}"/>
    <dgm:cxn modelId="{DF311A89-4DD4-4778-862C-B42D01B843DA}" srcId="{4FD30DC2-B5A2-4D42-BA26-C5BAE9B1E5BD}" destId="{66A4E33E-1A6A-498F-8B0A-C2947F3EC819}" srcOrd="0" destOrd="0" parTransId="{E6A35FCE-5567-4004-B318-7780FB0D59E6}" sibTransId="{7358A88E-9998-4D4F-867F-C28B56E6EC5A}"/>
    <dgm:cxn modelId="{FF3B9D09-48C4-4594-8FB2-3602E09A9397}" srcId="{943A2303-A3B7-4B3C-9730-F3A96D6EE4F5}" destId="{4FD30DC2-B5A2-4D42-BA26-C5BAE9B1E5BD}" srcOrd="4" destOrd="0" parTransId="{F5C9FEF5-A7F1-4B4E-870E-4436B9EA5067}" sibTransId="{0776AB07-19C6-4E7E-A3E6-E61220FD6031}"/>
    <dgm:cxn modelId="{E3030113-C7A1-453C-AC5F-809A39EA15E5}" type="presOf" srcId="{13E956E2-FC2A-4A13-A96F-96112C1300E1}" destId="{E0FF11EE-84A6-4B5C-9D67-1F7158E5D00C}" srcOrd="0" destOrd="1" presId="urn:microsoft.com/office/officeart/2005/8/layout/hList1"/>
    <dgm:cxn modelId="{AD32B38D-EC14-4605-8E05-A8FFE82A2A66}" srcId="{3CA03E53-B464-44AB-AE3B-85A50B8FEF59}" destId="{E3D8B567-614E-41C5-B7E8-EA42DDB3DC2B}" srcOrd="0" destOrd="0" parTransId="{7B6F70B9-D76D-4357-BA04-2EBB7929919F}" sibTransId="{0AC98831-B2E2-40F2-804C-18ADA77073A5}"/>
    <dgm:cxn modelId="{880BDD59-9983-4630-BFD7-0D53AC5DB67A}" type="presOf" srcId="{4E3249F8-4962-4953-9E2D-384233BF33B5}" destId="{C76D5D76-2720-4AD3-ABD4-7E336D5DA240}" srcOrd="0" destOrd="1" presId="urn:microsoft.com/office/officeart/2005/8/layout/hList1"/>
    <dgm:cxn modelId="{0BEA7192-1BB4-46EC-BFD8-A150A272AEE1}" type="presOf" srcId="{8D418B2B-CA3D-4554-8446-F8939A04EA6A}" destId="{A82B74D0-7B46-4978-9315-1FA8129CDE7C}" srcOrd="0" destOrd="0" presId="urn:microsoft.com/office/officeart/2005/8/layout/hList1"/>
    <dgm:cxn modelId="{CD062272-3C9D-4C9F-93CB-1C12A12146AD}" srcId="{943A2303-A3B7-4B3C-9730-F3A96D6EE4F5}" destId="{3CA03E53-B464-44AB-AE3B-85A50B8FEF59}" srcOrd="2" destOrd="0" parTransId="{86592FB7-1CA4-475E-A919-296CDB481C8A}" sibTransId="{EDC5E36C-3F1D-43A4-A757-53A42359C60F}"/>
    <dgm:cxn modelId="{7F2202FC-C82C-4431-9874-7346978C2F24}" srcId="{8D418B2B-CA3D-4554-8446-F8939A04EA6A}" destId="{7845D8A0-8ECE-4BB3-BC7F-9A09B45BEB89}" srcOrd="1" destOrd="0" parTransId="{CD44874D-F841-4FBF-A43B-FEB06668975A}" sibTransId="{9B3E0CDA-4EF8-4B68-893A-5240ACA7DD3B}"/>
    <dgm:cxn modelId="{59BAA2F3-5D01-4849-808B-2373867A4E84}" type="presOf" srcId="{92B55CB6-C04C-4797-AA52-35D6718A55FD}" destId="{C76D5D76-2720-4AD3-ABD4-7E336D5DA240}" srcOrd="0" destOrd="0" presId="urn:microsoft.com/office/officeart/2005/8/layout/hList1"/>
    <dgm:cxn modelId="{008FBA12-DC81-487D-BB61-83D18CDC06E3}" type="presOf" srcId="{9EE9BA90-540C-472E-9236-9F8F4AEA42B7}" destId="{A20C75E0-43EE-4F6D-AF34-1E4C4D3CABCF}" srcOrd="0" destOrd="0" presId="urn:microsoft.com/office/officeart/2005/8/layout/hList1"/>
    <dgm:cxn modelId="{1065B423-CE9F-4D4F-8ED7-36272EBACFAA}" type="presOf" srcId="{943A2303-A3B7-4B3C-9730-F3A96D6EE4F5}" destId="{874EA9D3-F3B2-446E-A833-3A3DF047B197}" srcOrd="0" destOrd="0" presId="urn:microsoft.com/office/officeart/2005/8/layout/hList1"/>
    <dgm:cxn modelId="{FF8436CC-87C2-40B7-A435-AEF1EBADAA95}" srcId="{943A2303-A3B7-4B3C-9730-F3A96D6EE4F5}" destId="{A038A2E1-7BAC-4CA5-B9D0-48DE6089A11D}" srcOrd="1" destOrd="0" parTransId="{7FC4F24D-FE52-4597-85CF-F80E6A4C2931}" sibTransId="{BDBF5157-15BA-4ACF-8104-B2C07AD8DB3C}"/>
    <dgm:cxn modelId="{DAD26402-23BD-4DD4-A363-45EBEBC02AA8}" type="presOf" srcId="{7A5E4962-D695-47B3-BBBB-8A45149D18A9}" destId="{1B035C1B-50DF-4607-9F4B-BF1E828C5F15}" srcOrd="0" destOrd="1" presId="urn:microsoft.com/office/officeart/2005/8/layout/hList1"/>
    <dgm:cxn modelId="{FE4EA529-7D83-49FC-B807-53D2F7664490}" type="presParOf" srcId="{874EA9D3-F3B2-446E-A833-3A3DF047B197}" destId="{0B848E19-BA89-4BE5-BDBE-CF887BF948C6}" srcOrd="0" destOrd="0" presId="urn:microsoft.com/office/officeart/2005/8/layout/hList1"/>
    <dgm:cxn modelId="{B03E4915-B98F-47BC-9AAF-B15EEC12D508}" type="presParOf" srcId="{0B848E19-BA89-4BE5-BDBE-CF887BF948C6}" destId="{A82B74D0-7B46-4978-9315-1FA8129CDE7C}" srcOrd="0" destOrd="0" presId="urn:microsoft.com/office/officeart/2005/8/layout/hList1"/>
    <dgm:cxn modelId="{3349C70B-54C4-40DC-AC25-957A48DFB526}" type="presParOf" srcId="{0B848E19-BA89-4BE5-BDBE-CF887BF948C6}" destId="{46F7E5C6-C17B-429E-BAFB-4E6F3D1F6DD4}" srcOrd="1" destOrd="0" presId="urn:microsoft.com/office/officeart/2005/8/layout/hList1"/>
    <dgm:cxn modelId="{10DEA14E-DB98-43FE-A256-36D76642074C}" type="presParOf" srcId="{874EA9D3-F3B2-446E-A833-3A3DF047B197}" destId="{ED7AE0E2-C84B-4E34-9F3F-388B3A24A0C5}" srcOrd="1" destOrd="0" presId="urn:microsoft.com/office/officeart/2005/8/layout/hList1"/>
    <dgm:cxn modelId="{3CA0F7C0-B19F-47EC-96D4-EFA93DDC121B}" type="presParOf" srcId="{874EA9D3-F3B2-446E-A833-3A3DF047B197}" destId="{353AA78C-D73F-42FD-BE59-3CC8A8D10F6B}" srcOrd="2" destOrd="0" presId="urn:microsoft.com/office/officeart/2005/8/layout/hList1"/>
    <dgm:cxn modelId="{5B1B07D5-1CD6-4540-96D7-EA9958AC2575}" type="presParOf" srcId="{353AA78C-D73F-42FD-BE59-3CC8A8D10F6B}" destId="{23634A36-52CE-40D8-89FC-9BB1794E809F}" srcOrd="0" destOrd="0" presId="urn:microsoft.com/office/officeart/2005/8/layout/hList1"/>
    <dgm:cxn modelId="{26257642-E336-435F-80E5-F772EBD208A5}" type="presParOf" srcId="{353AA78C-D73F-42FD-BE59-3CC8A8D10F6B}" destId="{C76D5D76-2720-4AD3-ABD4-7E336D5DA240}" srcOrd="1" destOrd="0" presId="urn:microsoft.com/office/officeart/2005/8/layout/hList1"/>
    <dgm:cxn modelId="{5B15A9B5-7169-4378-9971-2CF879F95E54}" type="presParOf" srcId="{874EA9D3-F3B2-446E-A833-3A3DF047B197}" destId="{73F1B570-1F2B-4030-802B-C3DCDA9B0989}" srcOrd="3" destOrd="0" presId="urn:microsoft.com/office/officeart/2005/8/layout/hList1"/>
    <dgm:cxn modelId="{E7D864C4-C541-470A-86F5-4EC104134141}" type="presParOf" srcId="{874EA9D3-F3B2-446E-A833-3A3DF047B197}" destId="{EB0F3629-607A-4348-B86F-FB7AEC545A38}" srcOrd="4" destOrd="0" presId="urn:microsoft.com/office/officeart/2005/8/layout/hList1"/>
    <dgm:cxn modelId="{3F7D6301-F04B-480F-B5C6-5BFE0C7BDA80}" type="presParOf" srcId="{EB0F3629-607A-4348-B86F-FB7AEC545A38}" destId="{9BCC3FE2-B579-49DD-BD64-4981B6A38DAE}" srcOrd="0" destOrd="0" presId="urn:microsoft.com/office/officeart/2005/8/layout/hList1"/>
    <dgm:cxn modelId="{ECA34035-3000-48B3-8B93-ECE17C5726E8}" type="presParOf" srcId="{EB0F3629-607A-4348-B86F-FB7AEC545A38}" destId="{E0FF11EE-84A6-4B5C-9D67-1F7158E5D00C}" srcOrd="1" destOrd="0" presId="urn:microsoft.com/office/officeart/2005/8/layout/hList1"/>
    <dgm:cxn modelId="{C1B7D493-C768-47CD-91F7-D66EE2C79DF6}" type="presParOf" srcId="{874EA9D3-F3B2-446E-A833-3A3DF047B197}" destId="{F4286130-BE2A-4530-B87A-63A01CE366C9}" srcOrd="5" destOrd="0" presId="urn:microsoft.com/office/officeart/2005/8/layout/hList1"/>
    <dgm:cxn modelId="{63805A8F-354F-41B0-9EE3-09939FF55979}" type="presParOf" srcId="{874EA9D3-F3B2-446E-A833-3A3DF047B197}" destId="{0A50F0DE-0442-481A-9047-29AFDA993E5F}" srcOrd="6" destOrd="0" presId="urn:microsoft.com/office/officeart/2005/8/layout/hList1"/>
    <dgm:cxn modelId="{072D495E-6723-4E7C-9062-F4F2B5A5E9BF}" type="presParOf" srcId="{0A50F0DE-0442-481A-9047-29AFDA993E5F}" destId="{A20C75E0-43EE-4F6D-AF34-1E4C4D3CABCF}" srcOrd="0" destOrd="0" presId="urn:microsoft.com/office/officeart/2005/8/layout/hList1"/>
    <dgm:cxn modelId="{2132B0FE-7FA4-4477-8C1B-B1FEF2371ACA}" type="presParOf" srcId="{0A50F0DE-0442-481A-9047-29AFDA993E5F}" destId="{29F005AA-A586-4D1F-9F3C-E5DC121EFCEC}" srcOrd="1" destOrd="0" presId="urn:microsoft.com/office/officeart/2005/8/layout/hList1"/>
    <dgm:cxn modelId="{A04682A1-74FC-4F21-983E-19E65F00EB16}" type="presParOf" srcId="{874EA9D3-F3B2-446E-A833-3A3DF047B197}" destId="{60A54F8B-E521-4929-B555-033379393023}" srcOrd="7" destOrd="0" presId="urn:microsoft.com/office/officeart/2005/8/layout/hList1"/>
    <dgm:cxn modelId="{07417064-E235-458E-9897-371D092F92DD}" type="presParOf" srcId="{874EA9D3-F3B2-446E-A833-3A3DF047B197}" destId="{F8645C39-004B-4ED3-97CE-424D78F166E1}" srcOrd="8" destOrd="0" presId="urn:microsoft.com/office/officeart/2005/8/layout/hList1"/>
    <dgm:cxn modelId="{567E47FC-41E6-498A-A1C1-8ABFF24F6EAD}" type="presParOf" srcId="{F8645C39-004B-4ED3-97CE-424D78F166E1}" destId="{1E00F4E1-38EF-42AD-B2A6-F618DB5B4773}" srcOrd="0" destOrd="0" presId="urn:microsoft.com/office/officeart/2005/8/layout/hList1"/>
    <dgm:cxn modelId="{EC830F87-8781-4BAE-B3B4-8AAB79D411DE}" type="presParOf" srcId="{F8645C39-004B-4ED3-97CE-424D78F166E1}" destId="{1B035C1B-50DF-4607-9F4B-BF1E828C5F15}" srcOrd="1" destOrd="0" presId="urn:microsoft.com/office/officeart/2005/8/layout/hList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6D16F09-6F40-475F-B877-C9C11254DF47}" type="doc">
      <dgm:prSet loTypeId="urn:microsoft.com/office/officeart/2005/8/layout/list1" loCatId="list" qsTypeId="urn:microsoft.com/office/officeart/2005/8/quickstyle/simple5" qsCatId="simple" csTypeId="urn:microsoft.com/office/officeart/2005/8/colors/colorful1" csCatId="colorful" phldr="1"/>
      <dgm:spPr/>
      <dgm:t>
        <a:bodyPr/>
        <a:lstStyle/>
        <a:p>
          <a:endParaRPr lang="el-GR"/>
        </a:p>
      </dgm:t>
    </dgm:pt>
    <dgm:pt modelId="{DACB4CA6-9BA9-42F2-A1A9-A0B896E2F857}">
      <dgm:prSet phldrT="[Κείμενο]" custT="1"/>
      <dgm:spPr/>
      <dgm:t>
        <a:bodyPr/>
        <a:lstStyle/>
        <a:p>
          <a:pPr algn="ctr"/>
          <a:r>
            <a:rPr lang="el-GR" sz="2800" b="1" dirty="0" smtClean="0"/>
            <a:t>Κείμενα </a:t>
          </a:r>
          <a:r>
            <a:rPr lang="el-GR" sz="2800" b="1" dirty="0"/>
            <a:t>- Προκείμενα - </a:t>
          </a:r>
          <a:r>
            <a:rPr lang="el-GR" sz="2800" b="1" dirty="0" err="1"/>
            <a:t>Μετακείμενα</a:t>
          </a:r>
          <a:endParaRPr lang="el-GR" sz="2800" b="1" dirty="0"/>
        </a:p>
      </dgm:t>
    </dgm:pt>
    <dgm:pt modelId="{4DF3DCA2-DD38-4345-8967-60E7A8F03981}" type="parTrans" cxnId="{FF60120B-08D3-46A6-BECD-BCAD99474286}">
      <dgm:prSet/>
      <dgm:spPr/>
      <dgm:t>
        <a:bodyPr/>
        <a:lstStyle/>
        <a:p>
          <a:endParaRPr lang="el-GR"/>
        </a:p>
      </dgm:t>
    </dgm:pt>
    <dgm:pt modelId="{03A68157-7BA6-41D6-B4AA-CD8872FFEF76}" type="sibTrans" cxnId="{FF60120B-08D3-46A6-BECD-BCAD99474286}">
      <dgm:prSet/>
      <dgm:spPr/>
      <dgm:t>
        <a:bodyPr/>
        <a:lstStyle/>
        <a:p>
          <a:endParaRPr lang="el-GR"/>
        </a:p>
      </dgm:t>
    </dgm:pt>
    <dgm:pt modelId="{17F9D8AC-AFB5-40F6-AFE2-B5889D542EF2}">
      <dgm:prSet custT="1"/>
      <dgm:spPr>
        <a:ln w="9525">
          <a:solidFill>
            <a:srgbClr val="C00000"/>
          </a:solidFill>
        </a:ln>
      </dgm:spPr>
      <dgm:t>
        <a:bodyPr/>
        <a:lstStyle/>
        <a:p>
          <a:pPr algn="l"/>
          <a:r>
            <a:rPr lang="el-GR" sz="2100" dirty="0"/>
            <a:t>Περιγραφή μαθήματος                                          → Προκείμενα </a:t>
          </a:r>
        </a:p>
      </dgm:t>
    </dgm:pt>
    <dgm:pt modelId="{9228B8C3-EA4F-456C-BB0F-06B7FA3F2930}" type="parTrans" cxnId="{2B5C27EB-7BBE-4817-8B64-9D864A1A4447}">
      <dgm:prSet/>
      <dgm:spPr/>
      <dgm:t>
        <a:bodyPr/>
        <a:lstStyle/>
        <a:p>
          <a:endParaRPr lang="el-GR"/>
        </a:p>
      </dgm:t>
    </dgm:pt>
    <dgm:pt modelId="{E5B2FF97-42CC-400B-8D50-73B315266638}" type="sibTrans" cxnId="{2B5C27EB-7BBE-4817-8B64-9D864A1A4447}">
      <dgm:prSet/>
      <dgm:spPr/>
      <dgm:t>
        <a:bodyPr/>
        <a:lstStyle/>
        <a:p>
          <a:endParaRPr lang="el-GR"/>
        </a:p>
      </dgm:t>
    </dgm:pt>
    <dgm:pt modelId="{46E552E9-D0C8-4099-A9B6-5FC41AD9AD6D}">
      <dgm:prSet custT="1"/>
      <dgm:spPr>
        <a:ln w="9525">
          <a:solidFill>
            <a:srgbClr val="C00000"/>
          </a:solidFill>
        </a:ln>
      </dgm:spPr>
      <dgm:t>
        <a:bodyPr/>
        <a:lstStyle/>
        <a:p>
          <a:pPr algn="l"/>
          <a:r>
            <a:rPr lang="el-GR" sz="2100" dirty="0"/>
            <a:t>Προσδοκώμενα αποτελέσματα                           → Προκείμενα </a:t>
          </a:r>
        </a:p>
      </dgm:t>
    </dgm:pt>
    <dgm:pt modelId="{9AF411D7-3A79-4F8B-B086-ACEECFEA09F0}" type="sibTrans" cxnId="{BC962454-ADDF-4F33-ADA0-767CD4617DC3}">
      <dgm:prSet/>
      <dgm:spPr/>
      <dgm:t>
        <a:bodyPr/>
        <a:lstStyle/>
        <a:p>
          <a:endParaRPr lang="el-GR"/>
        </a:p>
      </dgm:t>
    </dgm:pt>
    <dgm:pt modelId="{36A9981A-4FC6-4E40-A680-40EE2A741790}" type="parTrans" cxnId="{BC962454-ADDF-4F33-ADA0-767CD4617DC3}">
      <dgm:prSet/>
      <dgm:spPr/>
      <dgm:t>
        <a:bodyPr/>
        <a:lstStyle/>
        <a:p>
          <a:endParaRPr lang="el-GR"/>
        </a:p>
      </dgm:t>
    </dgm:pt>
    <dgm:pt modelId="{B2CC1E98-05E7-40EB-978F-8BD817CFA3AA}">
      <dgm:prSet custT="1"/>
      <dgm:spPr>
        <a:ln w="9525">
          <a:solidFill>
            <a:srgbClr val="C00000"/>
          </a:solidFill>
        </a:ln>
      </dgm:spPr>
      <dgm:t>
        <a:bodyPr/>
        <a:lstStyle/>
        <a:p>
          <a:pPr algn="l"/>
          <a:r>
            <a:rPr lang="el-GR" sz="2100" dirty="0"/>
            <a:t>Σκοπός                                                                      → Προκείμενα </a:t>
          </a:r>
        </a:p>
      </dgm:t>
    </dgm:pt>
    <dgm:pt modelId="{DDCEA1EA-47CD-49C8-95CF-3744B335BFC1}" type="sibTrans" cxnId="{C16F0382-C913-495B-8EA5-5F2B5272D06A}">
      <dgm:prSet/>
      <dgm:spPr/>
      <dgm:t>
        <a:bodyPr/>
        <a:lstStyle/>
        <a:p>
          <a:endParaRPr lang="el-GR"/>
        </a:p>
      </dgm:t>
    </dgm:pt>
    <dgm:pt modelId="{35766F02-AD6B-42AB-AA5D-4A9E7F109CAF}" type="parTrans" cxnId="{C16F0382-C913-495B-8EA5-5F2B5272D06A}">
      <dgm:prSet/>
      <dgm:spPr/>
      <dgm:t>
        <a:bodyPr/>
        <a:lstStyle/>
        <a:p>
          <a:endParaRPr lang="el-GR"/>
        </a:p>
      </dgm:t>
    </dgm:pt>
    <dgm:pt modelId="{D78FCB2A-78E7-4ED3-8110-695A52447138}">
      <dgm:prSet custT="1"/>
      <dgm:spPr>
        <a:ln w="9525">
          <a:solidFill>
            <a:srgbClr val="C00000"/>
          </a:solidFill>
        </a:ln>
      </dgm:spPr>
      <dgm:t>
        <a:bodyPr/>
        <a:lstStyle/>
        <a:p>
          <a:pPr algn="l"/>
          <a:r>
            <a:rPr lang="el-GR" sz="2100" dirty="0"/>
            <a:t>Συμβουλές μελέτης                                                → Προκείμενα </a:t>
          </a:r>
        </a:p>
      </dgm:t>
    </dgm:pt>
    <dgm:pt modelId="{579AAF48-C527-4F04-B51B-73E57F18D57E}" type="sibTrans" cxnId="{D7CAA070-E6EE-42F8-B820-056991DD14D4}">
      <dgm:prSet/>
      <dgm:spPr/>
      <dgm:t>
        <a:bodyPr/>
        <a:lstStyle/>
        <a:p>
          <a:endParaRPr lang="el-GR"/>
        </a:p>
      </dgm:t>
    </dgm:pt>
    <dgm:pt modelId="{E5EEBA55-9504-4BC0-9F8B-C7CA66C8F57F}" type="parTrans" cxnId="{D7CAA070-E6EE-42F8-B820-056991DD14D4}">
      <dgm:prSet/>
      <dgm:spPr/>
      <dgm:t>
        <a:bodyPr/>
        <a:lstStyle/>
        <a:p>
          <a:endParaRPr lang="el-GR"/>
        </a:p>
      </dgm:t>
    </dgm:pt>
    <dgm:pt modelId="{BA22B0DC-4A44-47E7-8F9D-5030074EBDD4}">
      <dgm:prSet custT="1"/>
      <dgm:spPr>
        <a:ln w="9525">
          <a:solidFill>
            <a:srgbClr val="C00000"/>
          </a:solidFill>
        </a:ln>
      </dgm:spPr>
      <dgm:t>
        <a:bodyPr/>
        <a:lstStyle/>
        <a:p>
          <a:pPr algn="l"/>
          <a:r>
            <a:rPr lang="el-GR" sz="2100" dirty="0"/>
            <a:t>Οδηγός πλοήγησης                                                 → Προκείμενα </a:t>
          </a:r>
        </a:p>
      </dgm:t>
    </dgm:pt>
    <dgm:pt modelId="{DBC46ACD-7579-4ABB-B16E-724E2532C5A8}" type="sibTrans" cxnId="{485497C5-8A98-456D-8D72-C9ACA46EC83F}">
      <dgm:prSet/>
      <dgm:spPr/>
      <dgm:t>
        <a:bodyPr/>
        <a:lstStyle/>
        <a:p>
          <a:endParaRPr lang="el-GR"/>
        </a:p>
      </dgm:t>
    </dgm:pt>
    <dgm:pt modelId="{BBFBFF1B-DFA6-4FEA-8FA9-1BF8EDE50D16}" type="parTrans" cxnId="{485497C5-8A98-456D-8D72-C9ACA46EC83F}">
      <dgm:prSet/>
      <dgm:spPr/>
      <dgm:t>
        <a:bodyPr/>
        <a:lstStyle/>
        <a:p>
          <a:endParaRPr lang="el-GR"/>
        </a:p>
      </dgm:t>
    </dgm:pt>
    <dgm:pt modelId="{D35C2556-D75F-4B8F-B861-206378F1013E}">
      <dgm:prSet custT="1"/>
      <dgm:spPr>
        <a:ln w="9525">
          <a:solidFill>
            <a:srgbClr val="C00000"/>
          </a:solidFill>
        </a:ln>
      </dgm:spPr>
      <dgm:t>
        <a:bodyPr/>
        <a:lstStyle/>
        <a:p>
          <a:pPr algn="l"/>
          <a:r>
            <a:rPr lang="el-GR" sz="2100" dirty="0"/>
            <a:t>Δες αυτό το </a:t>
          </a:r>
          <a:r>
            <a:rPr lang="el-GR" sz="2100" dirty="0" err="1"/>
            <a:t>διαδραστικό</a:t>
          </a:r>
          <a:r>
            <a:rPr lang="el-GR" sz="2100" dirty="0"/>
            <a:t> βίντεο                          → Προκείμενα </a:t>
          </a:r>
        </a:p>
      </dgm:t>
    </dgm:pt>
    <dgm:pt modelId="{C6894F71-436A-4D8C-85E6-4342C6E6E0E7}" type="sibTrans" cxnId="{F715C456-D545-43B6-802E-A64F1371D8FA}">
      <dgm:prSet/>
      <dgm:spPr/>
      <dgm:t>
        <a:bodyPr/>
        <a:lstStyle/>
        <a:p>
          <a:endParaRPr lang="el-GR"/>
        </a:p>
      </dgm:t>
    </dgm:pt>
    <dgm:pt modelId="{D2B7AFB1-3C37-4A99-B69F-BDE8F5E969CB}" type="parTrans" cxnId="{F715C456-D545-43B6-802E-A64F1371D8FA}">
      <dgm:prSet/>
      <dgm:spPr/>
      <dgm:t>
        <a:bodyPr/>
        <a:lstStyle/>
        <a:p>
          <a:endParaRPr lang="el-GR"/>
        </a:p>
      </dgm:t>
    </dgm:pt>
    <dgm:pt modelId="{DA623890-A2CE-49AD-9E8C-74A174568202}">
      <dgm:prSet custT="1"/>
      <dgm:spPr>
        <a:ln w="9525">
          <a:solidFill>
            <a:srgbClr val="C00000"/>
          </a:solidFill>
        </a:ln>
      </dgm:spPr>
      <dgm:t>
        <a:bodyPr/>
        <a:lstStyle/>
        <a:p>
          <a:pPr algn="l"/>
          <a:r>
            <a:rPr lang="el-GR" sz="2100" dirty="0"/>
            <a:t>Τίτλος ενότητας                                                       → Προκείμενα </a:t>
          </a:r>
        </a:p>
      </dgm:t>
    </dgm:pt>
    <dgm:pt modelId="{4F5B503F-B522-4F0C-A1C2-BD3D925E15C9}" type="sibTrans" cxnId="{3B1AE384-37BB-40AB-8CAE-3BF5795B3D7B}">
      <dgm:prSet/>
      <dgm:spPr/>
      <dgm:t>
        <a:bodyPr/>
        <a:lstStyle/>
        <a:p>
          <a:endParaRPr lang="el-GR"/>
        </a:p>
      </dgm:t>
    </dgm:pt>
    <dgm:pt modelId="{E0802FDD-407C-4CBF-8226-05E1E7EA378D}" type="parTrans" cxnId="{3B1AE384-37BB-40AB-8CAE-3BF5795B3D7B}">
      <dgm:prSet/>
      <dgm:spPr/>
      <dgm:t>
        <a:bodyPr/>
        <a:lstStyle/>
        <a:p>
          <a:endParaRPr lang="el-GR"/>
        </a:p>
      </dgm:t>
    </dgm:pt>
    <dgm:pt modelId="{9809DF9F-09F5-41A9-886A-67E790C6A427}">
      <dgm:prSet custT="1"/>
      <dgm:spPr>
        <a:ln w="9525">
          <a:solidFill>
            <a:srgbClr val="C00000"/>
          </a:solidFill>
        </a:ln>
      </dgm:spPr>
      <dgm:t>
        <a:bodyPr/>
        <a:lstStyle/>
        <a:p>
          <a:pPr algn="l"/>
          <a:r>
            <a:rPr lang="el-GR" sz="2100" dirty="0"/>
            <a:t>Δομή ενότητας                                                        → Προκείμενα </a:t>
          </a:r>
        </a:p>
      </dgm:t>
    </dgm:pt>
    <dgm:pt modelId="{12C0D0CA-CA1E-409D-B1C9-217F137B0170}" type="parTrans" cxnId="{2B241826-7B30-4D85-97DF-7A2C29FB2F7E}">
      <dgm:prSet/>
      <dgm:spPr/>
      <dgm:t>
        <a:bodyPr/>
        <a:lstStyle/>
        <a:p>
          <a:endParaRPr lang="el-GR"/>
        </a:p>
      </dgm:t>
    </dgm:pt>
    <dgm:pt modelId="{05EE68A1-6864-412C-AA76-4FD0F757F286}" type="sibTrans" cxnId="{2B241826-7B30-4D85-97DF-7A2C29FB2F7E}">
      <dgm:prSet/>
      <dgm:spPr/>
      <dgm:t>
        <a:bodyPr/>
        <a:lstStyle/>
        <a:p>
          <a:endParaRPr lang="el-GR"/>
        </a:p>
      </dgm:t>
    </dgm:pt>
    <dgm:pt modelId="{48E82981-0788-4DAC-A45A-B659AA793551}">
      <dgm:prSet custT="1"/>
      <dgm:spPr>
        <a:ln w="9525">
          <a:solidFill>
            <a:srgbClr val="C00000"/>
          </a:solidFill>
        </a:ln>
      </dgm:spPr>
      <dgm:t>
        <a:bodyPr/>
        <a:lstStyle/>
        <a:p>
          <a:pPr algn="l"/>
          <a:r>
            <a:rPr lang="el-GR" sz="2100" dirty="0"/>
            <a:t>Λέξεις κλειδιά                                                         → Προκείμενα </a:t>
          </a:r>
        </a:p>
      </dgm:t>
    </dgm:pt>
    <dgm:pt modelId="{1B58A3CF-90D2-4BD8-A165-79C7A837A38F}" type="parTrans" cxnId="{C36B8691-8091-4DA5-B4F4-4648856CC782}">
      <dgm:prSet/>
      <dgm:spPr/>
      <dgm:t>
        <a:bodyPr/>
        <a:lstStyle/>
        <a:p>
          <a:endParaRPr lang="el-GR"/>
        </a:p>
      </dgm:t>
    </dgm:pt>
    <dgm:pt modelId="{7B4396F8-1759-478A-91CF-37F47873A319}" type="sibTrans" cxnId="{C36B8691-8091-4DA5-B4F4-4648856CC782}">
      <dgm:prSet/>
      <dgm:spPr/>
      <dgm:t>
        <a:bodyPr/>
        <a:lstStyle/>
        <a:p>
          <a:endParaRPr lang="el-GR"/>
        </a:p>
      </dgm:t>
    </dgm:pt>
    <dgm:pt modelId="{8FF19647-D069-4297-98AF-B52376906933}">
      <dgm:prSet custT="1"/>
      <dgm:spPr>
        <a:ln w="9525">
          <a:solidFill>
            <a:srgbClr val="C00000"/>
          </a:solidFill>
        </a:ln>
      </dgm:spPr>
      <dgm:t>
        <a:bodyPr/>
        <a:lstStyle/>
        <a:p>
          <a:pPr algn="l"/>
          <a:r>
            <a:rPr lang="el-GR" sz="2100" dirty="0"/>
            <a:t>Πίνακας περιεχομένων                                         → Προκείμενα</a:t>
          </a:r>
        </a:p>
      </dgm:t>
    </dgm:pt>
    <dgm:pt modelId="{5942B657-A550-4974-BB06-E612CAF31BFF}" type="parTrans" cxnId="{84F85CB9-5168-4830-8DBB-4FC97BD805AB}">
      <dgm:prSet/>
      <dgm:spPr/>
      <dgm:t>
        <a:bodyPr/>
        <a:lstStyle/>
        <a:p>
          <a:endParaRPr lang="el-GR"/>
        </a:p>
      </dgm:t>
    </dgm:pt>
    <dgm:pt modelId="{9239991B-F287-4F2C-8BF4-060BBE7CDCA1}" type="sibTrans" cxnId="{84F85CB9-5168-4830-8DBB-4FC97BD805AB}">
      <dgm:prSet/>
      <dgm:spPr/>
      <dgm:t>
        <a:bodyPr/>
        <a:lstStyle/>
        <a:p>
          <a:endParaRPr lang="el-GR"/>
        </a:p>
      </dgm:t>
    </dgm:pt>
    <dgm:pt modelId="{2C16867A-0AC2-44A2-AE9F-18B621952453}">
      <dgm:prSet custT="1"/>
      <dgm:spPr>
        <a:ln w="9525">
          <a:solidFill>
            <a:srgbClr val="C00000"/>
          </a:solidFill>
        </a:ln>
      </dgm:spPr>
      <dgm:t>
        <a:bodyPr/>
        <a:lstStyle/>
        <a:p>
          <a:pPr algn="l"/>
          <a:r>
            <a:rPr lang="el-GR" sz="2100" dirty="0">
              <a:solidFill>
                <a:sysClr val="windowText" lastClr="000000"/>
              </a:solidFill>
            </a:rPr>
            <a:t>Κείμενα                                                                    </a:t>
          </a:r>
          <a:r>
            <a:rPr lang="el-GR" sz="2100" dirty="0"/>
            <a:t>→ Βασικά κείμενα</a:t>
          </a:r>
          <a:endParaRPr lang="el-GR" sz="2100" dirty="0">
            <a:solidFill>
              <a:sysClr val="windowText" lastClr="000000"/>
            </a:solidFill>
          </a:endParaRPr>
        </a:p>
      </dgm:t>
    </dgm:pt>
    <dgm:pt modelId="{8EE4CB47-6B61-4712-AB19-91E021287479}" type="parTrans" cxnId="{FF6460BA-6838-4D66-8108-9DE54083B2BC}">
      <dgm:prSet/>
      <dgm:spPr/>
      <dgm:t>
        <a:bodyPr/>
        <a:lstStyle/>
        <a:p>
          <a:endParaRPr lang="el-GR"/>
        </a:p>
      </dgm:t>
    </dgm:pt>
    <dgm:pt modelId="{4BE792D3-8EAE-4065-A4AF-FBF21B165B74}" type="sibTrans" cxnId="{FF6460BA-6838-4D66-8108-9DE54083B2BC}">
      <dgm:prSet/>
      <dgm:spPr/>
      <dgm:t>
        <a:bodyPr/>
        <a:lstStyle/>
        <a:p>
          <a:endParaRPr lang="el-GR"/>
        </a:p>
      </dgm:t>
    </dgm:pt>
    <dgm:pt modelId="{72272FC3-2448-4423-B90B-44B1EAE13945}">
      <dgm:prSet custT="1"/>
      <dgm:spPr>
        <a:ln w="9525">
          <a:solidFill>
            <a:srgbClr val="C00000"/>
          </a:solidFill>
        </a:ln>
      </dgm:spPr>
      <dgm:t>
        <a:bodyPr/>
        <a:lstStyle/>
        <a:p>
          <a:pPr algn="l"/>
          <a:r>
            <a:rPr lang="el-GR" sz="2100" dirty="0">
              <a:solidFill>
                <a:sysClr val="windowText" lastClr="000000"/>
              </a:solidFill>
            </a:rPr>
            <a:t>Σύνοψη/ανατροφοδότηση ενότητας                 </a:t>
          </a:r>
          <a:r>
            <a:rPr lang="el-GR" sz="2100" dirty="0"/>
            <a:t>→ </a:t>
          </a:r>
          <a:r>
            <a:rPr lang="el-GR" sz="2100" dirty="0" err="1"/>
            <a:t>Μετακείμενα</a:t>
          </a:r>
          <a:endParaRPr lang="el-GR" sz="2100" dirty="0">
            <a:solidFill>
              <a:sysClr val="windowText" lastClr="000000"/>
            </a:solidFill>
          </a:endParaRPr>
        </a:p>
      </dgm:t>
    </dgm:pt>
    <dgm:pt modelId="{B16E7052-8C88-414C-AFAD-29BCF5B70E02}" type="parTrans" cxnId="{D2BFE95B-C5A1-4B7C-A749-48B928BF94AB}">
      <dgm:prSet/>
      <dgm:spPr/>
      <dgm:t>
        <a:bodyPr/>
        <a:lstStyle/>
        <a:p>
          <a:endParaRPr lang="el-GR"/>
        </a:p>
      </dgm:t>
    </dgm:pt>
    <dgm:pt modelId="{53D94D09-F3D0-4651-9177-E80A5EDBBF38}" type="sibTrans" cxnId="{D2BFE95B-C5A1-4B7C-A749-48B928BF94AB}">
      <dgm:prSet/>
      <dgm:spPr/>
      <dgm:t>
        <a:bodyPr/>
        <a:lstStyle/>
        <a:p>
          <a:endParaRPr lang="el-GR"/>
        </a:p>
      </dgm:t>
    </dgm:pt>
    <dgm:pt modelId="{2078AD99-AF7E-413A-B3E9-B3198412E9B4}">
      <dgm:prSet custT="1"/>
      <dgm:spPr>
        <a:ln w="9525">
          <a:solidFill>
            <a:srgbClr val="C00000"/>
          </a:solidFill>
        </a:ln>
      </dgm:spPr>
      <dgm:t>
        <a:bodyPr/>
        <a:lstStyle/>
        <a:p>
          <a:pPr algn="l"/>
          <a:endParaRPr lang="el-GR" sz="2100" dirty="0"/>
        </a:p>
      </dgm:t>
    </dgm:pt>
    <dgm:pt modelId="{EC3D42D9-E5A6-4845-A0FF-1BB56C545616}" type="parTrans" cxnId="{4D0EDE27-4789-447E-B4BC-24E6B90F0E3E}">
      <dgm:prSet/>
      <dgm:spPr/>
      <dgm:t>
        <a:bodyPr/>
        <a:lstStyle/>
        <a:p>
          <a:endParaRPr lang="el-GR"/>
        </a:p>
      </dgm:t>
    </dgm:pt>
    <dgm:pt modelId="{3B258C03-BA9B-4C24-B300-B57D55D12DE8}" type="sibTrans" cxnId="{4D0EDE27-4789-447E-B4BC-24E6B90F0E3E}">
      <dgm:prSet/>
      <dgm:spPr/>
      <dgm:t>
        <a:bodyPr/>
        <a:lstStyle/>
        <a:p>
          <a:endParaRPr lang="el-GR"/>
        </a:p>
      </dgm:t>
    </dgm:pt>
    <dgm:pt modelId="{4EECB5FE-6EF8-429A-B19F-DEA1CC5F8127}">
      <dgm:prSet custT="1"/>
      <dgm:spPr>
        <a:ln w="9525">
          <a:solidFill>
            <a:srgbClr val="C00000"/>
          </a:solidFill>
        </a:ln>
      </dgm:spPr>
      <dgm:t>
        <a:bodyPr/>
        <a:lstStyle/>
        <a:p>
          <a:pPr algn="l"/>
          <a:r>
            <a:rPr lang="el-GR" sz="2100" dirty="0">
              <a:solidFill>
                <a:sysClr val="windowText" lastClr="000000"/>
              </a:solidFill>
            </a:rPr>
            <a:t>Κάτι ακόμα...                                                          </a:t>
          </a:r>
          <a:r>
            <a:rPr lang="el-GR" sz="2100" dirty="0">
              <a:solidFill>
                <a:sysClr val="windowText" lastClr="000000"/>
              </a:solidFill>
              <a:latin typeface="Times New Roman"/>
              <a:cs typeface="Times New Roman"/>
            </a:rPr>
            <a:t>→ </a:t>
          </a:r>
          <a:r>
            <a:rPr lang="el-GR" sz="2100" dirty="0" err="1" smtClean="0">
              <a:solidFill>
                <a:sysClr val="windowText" lastClr="000000"/>
              </a:solidFill>
              <a:latin typeface="+mn-lt"/>
              <a:cs typeface="Times New Roman"/>
            </a:rPr>
            <a:t>Μετακείμενα</a:t>
          </a:r>
          <a:endParaRPr lang="el-GR" sz="2100" dirty="0">
            <a:solidFill>
              <a:sysClr val="windowText" lastClr="000000"/>
            </a:solidFill>
            <a:latin typeface="+mn-lt"/>
          </a:endParaRPr>
        </a:p>
      </dgm:t>
    </dgm:pt>
    <dgm:pt modelId="{BCDE171A-60EC-4230-99F6-3D1114680E03}" type="parTrans" cxnId="{65299590-E002-48B4-B63B-2B22F4701150}">
      <dgm:prSet/>
      <dgm:spPr/>
      <dgm:t>
        <a:bodyPr/>
        <a:lstStyle/>
        <a:p>
          <a:endParaRPr lang="el-GR"/>
        </a:p>
      </dgm:t>
    </dgm:pt>
    <dgm:pt modelId="{DE0F40A8-AA52-4670-AFD4-47EB5BA163E8}" type="sibTrans" cxnId="{65299590-E002-48B4-B63B-2B22F4701150}">
      <dgm:prSet/>
      <dgm:spPr/>
      <dgm:t>
        <a:bodyPr/>
        <a:lstStyle/>
        <a:p>
          <a:endParaRPr lang="el-GR"/>
        </a:p>
      </dgm:t>
    </dgm:pt>
    <dgm:pt modelId="{37CF9334-06BA-425C-B50C-7B224AD8E3A5}" type="pres">
      <dgm:prSet presAssocID="{56D16F09-6F40-475F-B877-C9C11254DF47}" presName="linear" presStyleCnt="0">
        <dgm:presLayoutVars>
          <dgm:dir/>
          <dgm:animLvl val="lvl"/>
          <dgm:resizeHandles val="exact"/>
        </dgm:presLayoutVars>
      </dgm:prSet>
      <dgm:spPr/>
      <dgm:t>
        <a:bodyPr/>
        <a:lstStyle/>
        <a:p>
          <a:endParaRPr lang="el-GR"/>
        </a:p>
      </dgm:t>
    </dgm:pt>
    <dgm:pt modelId="{68775518-FA09-442B-B3AC-19FF89F383D7}" type="pres">
      <dgm:prSet presAssocID="{DACB4CA6-9BA9-42F2-A1A9-A0B896E2F857}" presName="parentLin" presStyleCnt="0"/>
      <dgm:spPr/>
      <dgm:t>
        <a:bodyPr/>
        <a:lstStyle/>
        <a:p>
          <a:endParaRPr lang="el-GR"/>
        </a:p>
      </dgm:t>
    </dgm:pt>
    <dgm:pt modelId="{E26C9E07-E23D-48BD-8AD5-FAE85A2EFA3A}" type="pres">
      <dgm:prSet presAssocID="{DACB4CA6-9BA9-42F2-A1A9-A0B896E2F857}" presName="parentLeftMargin" presStyleLbl="node1" presStyleIdx="0" presStyleCnt="1"/>
      <dgm:spPr/>
      <dgm:t>
        <a:bodyPr/>
        <a:lstStyle/>
        <a:p>
          <a:endParaRPr lang="el-GR"/>
        </a:p>
      </dgm:t>
    </dgm:pt>
    <dgm:pt modelId="{3FD98307-12E1-47EB-B8A0-4F6C79F5EED4}" type="pres">
      <dgm:prSet presAssocID="{DACB4CA6-9BA9-42F2-A1A9-A0B896E2F857}" presName="parentText" presStyleLbl="node1" presStyleIdx="0" presStyleCnt="1" custScaleX="144524" custScaleY="291808" custLinFactNeighborX="-51392" custLinFactNeighborY="15240">
        <dgm:presLayoutVars>
          <dgm:chMax val="0"/>
          <dgm:bulletEnabled val="1"/>
        </dgm:presLayoutVars>
      </dgm:prSet>
      <dgm:spPr/>
      <dgm:t>
        <a:bodyPr/>
        <a:lstStyle/>
        <a:p>
          <a:endParaRPr lang="el-GR"/>
        </a:p>
      </dgm:t>
    </dgm:pt>
    <dgm:pt modelId="{56D60549-C697-4726-94D8-B355BB64090E}" type="pres">
      <dgm:prSet presAssocID="{DACB4CA6-9BA9-42F2-A1A9-A0B896E2F857}" presName="negativeSpace" presStyleCnt="0"/>
      <dgm:spPr/>
      <dgm:t>
        <a:bodyPr/>
        <a:lstStyle/>
        <a:p>
          <a:endParaRPr lang="el-GR"/>
        </a:p>
      </dgm:t>
    </dgm:pt>
    <dgm:pt modelId="{FA52B6E5-6CBB-4ABB-860B-C0FB1975A39A}" type="pres">
      <dgm:prSet presAssocID="{DACB4CA6-9BA9-42F2-A1A9-A0B896E2F857}" presName="childText" presStyleLbl="conFgAcc1" presStyleIdx="0" presStyleCnt="1">
        <dgm:presLayoutVars>
          <dgm:bulletEnabled val="1"/>
        </dgm:presLayoutVars>
      </dgm:prSet>
      <dgm:spPr/>
      <dgm:t>
        <a:bodyPr/>
        <a:lstStyle/>
        <a:p>
          <a:endParaRPr lang="el-GR"/>
        </a:p>
      </dgm:t>
    </dgm:pt>
  </dgm:ptLst>
  <dgm:cxnLst>
    <dgm:cxn modelId="{3B1AE384-37BB-40AB-8CAE-3BF5795B3D7B}" srcId="{DACB4CA6-9BA9-42F2-A1A9-A0B896E2F857}" destId="{DA623890-A2CE-49AD-9E8C-74A174568202}" srcOrd="2" destOrd="0" parTransId="{E0802FDD-407C-4CBF-8226-05E1E7EA378D}" sibTransId="{4F5B503F-B522-4F0C-A1C2-BD3D925E15C9}"/>
    <dgm:cxn modelId="{1DE4CD95-B9FD-44AF-A309-7FAF34681F1E}" type="presOf" srcId="{B2CC1E98-05E7-40EB-978F-8BD817CFA3AA}" destId="{FA52B6E5-6CBB-4ABB-860B-C0FB1975A39A}" srcOrd="0" destOrd="6" presId="urn:microsoft.com/office/officeart/2005/8/layout/list1"/>
    <dgm:cxn modelId="{BC962454-ADDF-4F33-ADA0-767CD4617DC3}" srcId="{DACB4CA6-9BA9-42F2-A1A9-A0B896E2F857}" destId="{46E552E9-D0C8-4099-A9B6-5FC41AD9AD6D}" srcOrd="7" destOrd="0" parTransId="{36A9981A-4FC6-4E40-A680-40EE2A741790}" sibTransId="{9AF411D7-3A79-4F8B-B086-ACEECFEA09F0}"/>
    <dgm:cxn modelId="{7CA7CBF2-A2DE-49F4-98F4-D6CA52F9AE9B}" type="presOf" srcId="{2078AD99-AF7E-413A-B3E9-B3198412E9B4}" destId="{FA52B6E5-6CBB-4ABB-860B-C0FB1975A39A}" srcOrd="0" destOrd="0" presId="urn:microsoft.com/office/officeart/2005/8/layout/list1"/>
    <dgm:cxn modelId="{76AA1AFB-D851-44F8-A312-8507C26E9C59}" type="presOf" srcId="{DACB4CA6-9BA9-42F2-A1A9-A0B896E2F857}" destId="{E26C9E07-E23D-48BD-8AD5-FAE85A2EFA3A}" srcOrd="0" destOrd="0" presId="urn:microsoft.com/office/officeart/2005/8/layout/list1"/>
    <dgm:cxn modelId="{7FE30A69-38A7-4CC4-986D-A646DEFAB951}" type="presOf" srcId="{56D16F09-6F40-475F-B877-C9C11254DF47}" destId="{37CF9334-06BA-425C-B50C-7B224AD8E3A5}" srcOrd="0" destOrd="0" presId="urn:microsoft.com/office/officeart/2005/8/layout/list1"/>
    <dgm:cxn modelId="{65299590-E002-48B4-B63B-2B22F4701150}" srcId="{DACB4CA6-9BA9-42F2-A1A9-A0B896E2F857}" destId="{4EECB5FE-6EF8-429A-B19F-DEA1CC5F8127}" srcOrd="13" destOrd="0" parTransId="{BCDE171A-60EC-4230-99F6-3D1114680E03}" sibTransId="{DE0F40A8-AA52-4670-AFD4-47EB5BA163E8}"/>
    <dgm:cxn modelId="{1824042E-6C34-42EA-8C38-8CC07CCFED8F}" type="presOf" srcId="{2C16867A-0AC2-44A2-AE9F-18B621952453}" destId="{FA52B6E5-6CBB-4ABB-860B-C0FB1975A39A}" srcOrd="0" destOrd="11" presId="urn:microsoft.com/office/officeart/2005/8/layout/list1"/>
    <dgm:cxn modelId="{4D0EDE27-4789-447E-B4BC-24E6B90F0E3E}" srcId="{DACB4CA6-9BA9-42F2-A1A9-A0B896E2F857}" destId="{2078AD99-AF7E-413A-B3E9-B3198412E9B4}" srcOrd="0" destOrd="0" parTransId="{EC3D42D9-E5A6-4845-A0FF-1BB56C545616}" sibTransId="{3B258C03-BA9B-4C24-B300-B57D55D12DE8}"/>
    <dgm:cxn modelId="{C36B8691-8091-4DA5-B4F4-4648856CC782}" srcId="{DACB4CA6-9BA9-42F2-A1A9-A0B896E2F857}" destId="{48E82981-0788-4DAC-A45A-B659AA793551}" srcOrd="9" destOrd="0" parTransId="{1B58A3CF-90D2-4BD8-A165-79C7A837A38F}" sibTransId="{7B4396F8-1759-478A-91CF-37F47873A319}"/>
    <dgm:cxn modelId="{FF60120B-08D3-46A6-BECD-BCAD99474286}" srcId="{56D16F09-6F40-475F-B877-C9C11254DF47}" destId="{DACB4CA6-9BA9-42F2-A1A9-A0B896E2F857}" srcOrd="0" destOrd="0" parTransId="{4DF3DCA2-DD38-4345-8967-60E7A8F03981}" sibTransId="{03A68157-7BA6-41D6-B4AA-CD8872FFEF76}"/>
    <dgm:cxn modelId="{84F85CB9-5168-4830-8DBB-4FC97BD805AB}" srcId="{DACB4CA6-9BA9-42F2-A1A9-A0B896E2F857}" destId="{8FF19647-D069-4297-98AF-B52376906933}" srcOrd="10" destOrd="0" parTransId="{5942B657-A550-4974-BB06-E612CAF31BFF}" sibTransId="{9239991B-F287-4F2C-8BF4-060BBE7CDCA1}"/>
    <dgm:cxn modelId="{D7CAA070-E6EE-42F8-B820-056991DD14D4}" srcId="{DACB4CA6-9BA9-42F2-A1A9-A0B896E2F857}" destId="{D78FCB2A-78E7-4ED3-8110-695A52447138}" srcOrd="5" destOrd="0" parTransId="{E5EEBA55-9504-4BC0-9F8B-C7CA66C8F57F}" sibTransId="{579AAF48-C527-4F04-B51B-73E57F18D57E}"/>
    <dgm:cxn modelId="{FF6460BA-6838-4D66-8108-9DE54083B2BC}" srcId="{DACB4CA6-9BA9-42F2-A1A9-A0B896E2F857}" destId="{2C16867A-0AC2-44A2-AE9F-18B621952453}" srcOrd="11" destOrd="0" parTransId="{8EE4CB47-6B61-4712-AB19-91E021287479}" sibTransId="{4BE792D3-8EAE-4065-A4AF-FBF21B165B74}"/>
    <dgm:cxn modelId="{2B241826-7B30-4D85-97DF-7A2C29FB2F7E}" srcId="{DACB4CA6-9BA9-42F2-A1A9-A0B896E2F857}" destId="{9809DF9F-09F5-41A9-886A-67E790C6A427}" srcOrd="8" destOrd="0" parTransId="{12C0D0CA-CA1E-409D-B1C9-217F137B0170}" sibTransId="{05EE68A1-6864-412C-AA76-4FD0F757F286}"/>
    <dgm:cxn modelId="{B277F698-5FB1-4AFF-8B33-E61B6CF3A879}" type="presOf" srcId="{9809DF9F-09F5-41A9-886A-67E790C6A427}" destId="{FA52B6E5-6CBB-4ABB-860B-C0FB1975A39A}" srcOrd="0" destOrd="8" presId="urn:microsoft.com/office/officeart/2005/8/layout/list1"/>
    <dgm:cxn modelId="{2B5C27EB-7BBE-4817-8B64-9D864A1A4447}" srcId="{DACB4CA6-9BA9-42F2-A1A9-A0B896E2F857}" destId="{17F9D8AC-AFB5-40F6-AFE2-B5889D542EF2}" srcOrd="1" destOrd="0" parTransId="{9228B8C3-EA4F-456C-BB0F-06B7FA3F2930}" sibTransId="{E5B2FF97-42CC-400B-8D50-73B315266638}"/>
    <dgm:cxn modelId="{544A6448-7380-467C-BB87-0E779E8A31FC}" type="presOf" srcId="{DA623890-A2CE-49AD-9E8C-74A174568202}" destId="{FA52B6E5-6CBB-4ABB-860B-C0FB1975A39A}" srcOrd="0" destOrd="2" presId="urn:microsoft.com/office/officeart/2005/8/layout/list1"/>
    <dgm:cxn modelId="{5DD9A6B4-3C3E-4B65-893A-BEA0204A8F5C}" type="presOf" srcId="{D78FCB2A-78E7-4ED3-8110-695A52447138}" destId="{FA52B6E5-6CBB-4ABB-860B-C0FB1975A39A}" srcOrd="0" destOrd="5" presId="urn:microsoft.com/office/officeart/2005/8/layout/list1"/>
    <dgm:cxn modelId="{F715C456-D545-43B6-802E-A64F1371D8FA}" srcId="{DACB4CA6-9BA9-42F2-A1A9-A0B896E2F857}" destId="{D35C2556-D75F-4B8F-B861-206378F1013E}" srcOrd="3" destOrd="0" parTransId="{D2B7AFB1-3C37-4A99-B69F-BDE8F5E969CB}" sibTransId="{C6894F71-436A-4D8C-85E6-4342C6E6E0E7}"/>
    <dgm:cxn modelId="{2778BFF8-885A-4B11-B82C-734C6D1A3C70}" type="presOf" srcId="{D35C2556-D75F-4B8F-B861-206378F1013E}" destId="{FA52B6E5-6CBB-4ABB-860B-C0FB1975A39A}" srcOrd="0" destOrd="3" presId="urn:microsoft.com/office/officeart/2005/8/layout/list1"/>
    <dgm:cxn modelId="{35990284-7A83-4564-86FD-63DD516808CC}" type="presOf" srcId="{17F9D8AC-AFB5-40F6-AFE2-B5889D542EF2}" destId="{FA52B6E5-6CBB-4ABB-860B-C0FB1975A39A}" srcOrd="0" destOrd="1" presId="urn:microsoft.com/office/officeart/2005/8/layout/list1"/>
    <dgm:cxn modelId="{E9C5A005-7637-4A55-9DF6-39CD97CB19DD}" type="presOf" srcId="{48E82981-0788-4DAC-A45A-B659AA793551}" destId="{FA52B6E5-6CBB-4ABB-860B-C0FB1975A39A}" srcOrd="0" destOrd="9" presId="urn:microsoft.com/office/officeart/2005/8/layout/list1"/>
    <dgm:cxn modelId="{485497C5-8A98-456D-8D72-C9ACA46EC83F}" srcId="{DACB4CA6-9BA9-42F2-A1A9-A0B896E2F857}" destId="{BA22B0DC-4A44-47E7-8F9D-5030074EBDD4}" srcOrd="4" destOrd="0" parTransId="{BBFBFF1B-DFA6-4FEA-8FA9-1BF8EDE50D16}" sibTransId="{DBC46ACD-7579-4ABB-B16E-724E2532C5A8}"/>
    <dgm:cxn modelId="{09494133-08D8-49A2-9BFE-D42378CF63B4}" type="presOf" srcId="{BA22B0DC-4A44-47E7-8F9D-5030074EBDD4}" destId="{FA52B6E5-6CBB-4ABB-860B-C0FB1975A39A}" srcOrd="0" destOrd="4" presId="urn:microsoft.com/office/officeart/2005/8/layout/list1"/>
    <dgm:cxn modelId="{D41FA393-946D-4AFB-941E-1AB7391F789D}" type="presOf" srcId="{8FF19647-D069-4297-98AF-B52376906933}" destId="{FA52B6E5-6CBB-4ABB-860B-C0FB1975A39A}" srcOrd="0" destOrd="10" presId="urn:microsoft.com/office/officeart/2005/8/layout/list1"/>
    <dgm:cxn modelId="{751DE497-776A-44B9-B018-275EDB5F5DEA}" type="presOf" srcId="{4EECB5FE-6EF8-429A-B19F-DEA1CC5F8127}" destId="{FA52B6E5-6CBB-4ABB-860B-C0FB1975A39A}" srcOrd="0" destOrd="13" presId="urn:microsoft.com/office/officeart/2005/8/layout/list1"/>
    <dgm:cxn modelId="{54C95007-425C-485E-8E5D-CE4E00C4392E}" type="presOf" srcId="{DACB4CA6-9BA9-42F2-A1A9-A0B896E2F857}" destId="{3FD98307-12E1-47EB-B8A0-4F6C79F5EED4}" srcOrd="1" destOrd="0" presId="urn:microsoft.com/office/officeart/2005/8/layout/list1"/>
    <dgm:cxn modelId="{6FBC858F-FB98-4988-8F92-13DF36C266AC}" type="presOf" srcId="{46E552E9-D0C8-4099-A9B6-5FC41AD9AD6D}" destId="{FA52B6E5-6CBB-4ABB-860B-C0FB1975A39A}" srcOrd="0" destOrd="7" presId="urn:microsoft.com/office/officeart/2005/8/layout/list1"/>
    <dgm:cxn modelId="{D2BFE95B-C5A1-4B7C-A749-48B928BF94AB}" srcId="{DACB4CA6-9BA9-42F2-A1A9-A0B896E2F857}" destId="{72272FC3-2448-4423-B90B-44B1EAE13945}" srcOrd="12" destOrd="0" parTransId="{B16E7052-8C88-414C-AFAD-29BCF5B70E02}" sibTransId="{53D94D09-F3D0-4651-9177-E80A5EDBBF38}"/>
    <dgm:cxn modelId="{C16F0382-C913-495B-8EA5-5F2B5272D06A}" srcId="{DACB4CA6-9BA9-42F2-A1A9-A0B896E2F857}" destId="{B2CC1E98-05E7-40EB-978F-8BD817CFA3AA}" srcOrd="6" destOrd="0" parTransId="{35766F02-AD6B-42AB-AA5D-4A9E7F109CAF}" sibTransId="{DDCEA1EA-47CD-49C8-95CF-3744B335BFC1}"/>
    <dgm:cxn modelId="{51241111-3670-4B42-8572-1CBD5106BC9D}" type="presOf" srcId="{72272FC3-2448-4423-B90B-44B1EAE13945}" destId="{FA52B6E5-6CBB-4ABB-860B-C0FB1975A39A}" srcOrd="0" destOrd="12" presId="urn:microsoft.com/office/officeart/2005/8/layout/list1"/>
    <dgm:cxn modelId="{AC46ACCF-E5B0-42F7-AFB8-2B01D6566465}" type="presParOf" srcId="{37CF9334-06BA-425C-B50C-7B224AD8E3A5}" destId="{68775518-FA09-442B-B3AC-19FF89F383D7}" srcOrd="0" destOrd="0" presId="urn:microsoft.com/office/officeart/2005/8/layout/list1"/>
    <dgm:cxn modelId="{8739CAB1-CA0F-428A-A623-AD78E8CAA035}" type="presParOf" srcId="{68775518-FA09-442B-B3AC-19FF89F383D7}" destId="{E26C9E07-E23D-48BD-8AD5-FAE85A2EFA3A}" srcOrd="0" destOrd="0" presId="urn:microsoft.com/office/officeart/2005/8/layout/list1"/>
    <dgm:cxn modelId="{EE19DCE2-5D20-4693-B234-A7841E518FED}" type="presParOf" srcId="{68775518-FA09-442B-B3AC-19FF89F383D7}" destId="{3FD98307-12E1-47EB-B8A0-4F6C79F5EED4}" srcOrd="1" destOrd="0" presId="urn:microsoft.com/office/officeart/2005/8/layout/list1"/>
    <dgm:cxn modelId="{CA3CB578-F09E-4831-BC17-0E17DB685513}" type="presParOf" srcId="{37CF9334-06BA-425C-B50C-7B224AD8E3A5}" destId="{56D60549-C697-4726-94D8-B355BB64090E}" srcOrd="1" destOrd="0" presId="urn:microsoft.com/office/officeart/2005/8/layout/list1"/>
    <dgm:cxn modelId="{DAF8D8F9-741C-450A-8E9E-C1C3F4E586B6}" type="presParOf" srcId="{37CF9334-06BA-425C-B50C-7B224AD8E3A5}" destId="{FA52B6E5-6CBB-4ABB-860B-C0FB1975A39A}" srcOrd="2" destOrd="0" presId="urn:microsoft.com/office/officeart/2005/8/layout/list1"/>
  </dgm:cxnLst>
  <dgm:bg/>
  <dgm:whole>
    <a:ln w="9525"/>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96B5786-5CBA-42A6-B142-7CCF53CA7565}" type="doc">
      <dgm:prSet loTypeId="urn:microsoft.com/office/officeart/2005/8/layout/list1" loCatId="list" qsTypeId="urn:microsoft.com/office/officeart/2005/8/quickstyle/simple5" qsCatId="simple" csTypeId="urn:microsoft.com/office/officeart/2005/8/colors/colorful5" csCatId="colorful" phldr="1"/>
      <dgm:spPr/>
      <dgm:t>
        <a:bodyPr/>
        <a:lstStyle/>
        <a:p>
          <a:endParaRPr lang="el-GR"/>
        </a:p>
      </dgm:t>
    </dgm:pt>
    <dgm:pt modelId="{F4580E6C-FD88-4418-AC8F-2B66497E58FE}">
      <dgm:prSet phldrT="[Κείμενο]" custT="1"/>
      <dgm:spPr/>
      <dgm:t>
        <a:bodyPr/>
        <a:lstStyle/>
        <a:p>
          <a:pPr algn="ctr"/>
          <a:r>
            <a:rPr lang="el-GR" sz="2800" b="1" dirty="0" smtClean="0"/>
            <a:t>Διακείμενα </a:t>
          </a:r>
          <a:r>
            <a:rPr lang="el-GR" sz="2800" b="1" dirty="0"/>
            <a:t>- Επικείμενα - Παρακείμενα - Περικείμενα </a:t>
          </a:r>
        </a:p>
      </dgm:t>
    </dgm:pt>
    <dgm:pt modelId="{BAACF8E1-213F-4618-B776-9ECC7ED097FA}" type="parTrans" cxnId="{86724361-AC1B-43F3-8483-8AFBC52C73C6}">
      <dgm:prSet/>
      <dgm:spPr/>
      <dgm:t>
        <a:bodyPr/>
        <a:lstStyle/>
        <a:p>
          <a:endParaRPr lang="el-GR"/>
        </a:p>
      </dgm:t>
    </dgm:pt>
    <dgm:pt modelId="{5A540977-78A4-4087-B12C-C091C0AB0965}" type="sibTrans" cxnId="{86724361-AC1B-43F3-8483-8AFBC52C73C6}">
      <dgm:prSet/>
      <dgm:spPr/>
      <dgm:t>
        <a:bodyPr/>
        <a:lstStyle/>
        <a:p>
          <a:endParaRPr lang="el-GR"/>
        </a:p>
      </dgm:t>
    </dgm:pt>
    <dgm:pt modelId="{8C42FAB3-70C9-468E-85AF-9D1BFE9DFCDD}">
      <dgm:prSet custT="1"/>
      <dgm:spPr/>
      <dgm:t>
        <a:bodyPr/>
        <a:lstStyle/>
        <a:p>
          <a:r>
            <a:rPr lang="el-GR" sz="2400" dirty="0"/>
            <a:t>Λεξικό ενότητας                    </a:t>
          </a:r>
          <a:r>
            <a:rPr lang="el-GR" sz="2400" dirty="0" smtClean="0"/>
            <a:t>           → </a:t>
          </a:r>
          <a:r>
            <a:rPr lang="el-GR" sz="2400" dirty="0"/>
            <a:t>Επικείμενα</a:t>
          </a:r>
        </a:p>
      </dgm:t>
    </dgm:pt>
    <dgm:pt modelId="{5FD0910F-DB4C-4303-AEA4-91002C626E29}" type="parTrans" cxnId="{862D9BF3-84ED-4550-BC71-C741577BAE96}">
      <dgm:prSet/>
      <dgm:spPr/>
      <dgm:t>
        <a:bodyPr/>
        <a:lstStyle/>
        <a:p>
          <a:endParaRPr lang="el-GR"/>
        </a:p>
      </dgm:t>
    </dgm:pt>
    <dgm:pt modelId="{FF07D4C2-DCBF-46D3-A480-0F73C14A115F}" type="sibTrans" cxnId="{862D9BF3-84ED-4550-BC71-C741577BAE96}">
      <dgm:prSet/>
      <dgm:spPr/>
      <dgm:t>
        <a:bodyPr/>
        <a:lstStyle/>
        <a:p>
          <a:endParaRPr lang="el-GR"/>
        </a:p>
      </dgm:t>
    </dgm:pt>
    <dgm:pt modelId="{7291C354-31B3-442A-8976-0C04E69A8460}">
      <dgm:prSet custT="1"/>
      <dgm:spPr/>
      <dgm:t>
        <a:bodyPr/>
        <a:lstStyle/>
        <a:p>
          <a:r>
            <a:rPr lang="el-GR" sz="2400" dirty="0"/>
            <a:t> Εικόνες                                             → Παρακείμενα</a:t>
          </a:r>
        </a:p>
      </dgm:t>
    </dgm:pt>
    <dgm:pt modelId="{194063AD-6C4B-4970-91E9-0D6471BEA30F}" type="parTrans" cxnId="{52CA55C7-1277-42D3-AFD3-0563834804F6}">
      <dgm:prSet/>
      <dgm:spPr/>
      <dgm:t>
        <a:bodyPr/>
        <a:lstStyle/>
        <a:p>
          <a:endParaRPr lang="el-GR"/>
        </a:p>
      </dgm:t>
    </dgm:pt>
    <dgm:pt modelId="{479C4A77-6E33-4844-AE38-AB73F47AA72A}" type="sibTrans" cxnId="{52CA55C7-1277-42D3-AFD3-0563834804F6}">
      <dgm:prSet/>
      <dgm:spPr/>
      <dgm:t>
        <a:bodyPr/>
        <a:lstStyle/>
        <a:p>
          <a:endParaRPr lang="el-GR"/>
        </a:p>
      </dgm:t>
    </dgm:pt>
    <dgm:pt modelId="{F7EC8E75-6A85-4909-A057-C454CD5C9CF1}">
      <dgm:prSet custT="1"/>
      <dgm:spPr/>
      <dgm:t>
        <a:bodyPr/>
        <a:lstStyle/>
        <a:p>
          <a:r>
            <a:rPr lang="el-GR" sz="2400" dirty="0"/>
            <a:t>Δραστηριότητες                               → Διακείμενα</a:t>
          </a:r>
        </a:p>
      </dgm:t>
    </dgm:pt>
    <dgm:pt modelId="{9ECE2938-F5BF-4ABA-89BB-237A17356F3E}" type="parTrans" cxnId="{8F9290B8-D67D-4EB9-9697-7C4B1D14556D}">
      <dgm:prSet/>
      <dgm:spPr/>
      <dgm:t>
        <a:bodyPr/>
        <a:lstStyle/>
        <a:p>
          <a:endParaRPr lang="el-GR"/>
        </a:p>
      </dgm:t>
    </dgm:pt>
    <dgm:pt modelId="{8AAD4FD6-C264-4971-9E41-361386D7EDF4}" type="sibTrans" cxnId="{8F9290B8-D67D-4EB9-9697-7C4B1D14556D}">
      <dgm:prSet/>
      <dgm:spPr/>
      <dgm:t>
        <a:bodyPr/>
        <a:lstStyle/>
        <a:p>
          <a:endParaRPr lang="el-GR"/>
        </a:p>
      </dgm:t>
    </dgm:pt>
    <dgm:pt modelId="{3DC34B91-1BD0-4307-B3CD-5AE5DCEBB677}">
      <dgm:prSet custT="1"/>
      <dgm:spPr/>
      <dgm:t>
        <a:bodyPr/>
        <a:lstStyle/>
        <a:p>
          <a:r>
            <a:rPr lang="el-GR" sz="2400" dirty="0"/>
            <a:t>Τυπογραφική εμφάνιση                → Παρακείμενα</a:t>
          </a:r>
        </a:p>
      </dgm:t>
    </dgm:pt>
    <dgm:pt modelId="{6C6690BE-CD3C-4193-A800-1619A019DDB5}" type="parTrans" cxnId="{A7CCF8D9-73B0-4D89-88B8-E66957A9404C}">
      <dgm:prSet/>
      <dgm:spPr/>
      <dgm:t>
        <a:bodyPr/>
        <a:lstStyle/>
        <a:p>
          <a:endParaRPr lang="el-GR"/>
        </a:p>
      </dgm:t>
    </dgm:pt>
    <dgm:pt modelId="{CAF37008-A5E6-4A0F-80F6-1F6AD87EE9BC}" type="sibTrans" cxnId="{A7CCF8D9-73B0-4D89-88B8-E66957A9404C}">
      <dgm:prSet/>
      <dgm:spPr/>
      <dgm:t>
        <a:bodyPr/>
        <a:lstStyle/>
        <a:p>
          <a:endParaRPr lang="el-GR"/>
        </a:p>
      </dgm:t>
    </dgm:pt>
    <dgm:pt modelId="{4A1FA8E2-A19B-467E-A2B8-A3B3B87DA6F0}">
      <dgm:prSet custT="1"/>
      <dgm:spPr/>
      <dgm:t>
        <a:bodyPr/>
        <a:lstStyle/>
        <a:p>
          <a:r>
            <a:rPr lang="el-GR" sz="2400" dirty="0"/>
            <a:t>Κείμενα σε παράθυρα                    → Περικείμενα</a:t>
          </a:r>
        </a:p>
      </dgm:t>
    </dgm:pt>
    <dgm:pt modelId="{E9E5601C-F53B-45B7-BE4B-5B50B71494F3}" type="parTrans" cxnId="{18F3DC8F-6905-4B0D-8D22-891A3D11347E}">
      <dgm:prSet/>
      <dgm:spPr/>
      <dgm:t>
        <a:bodyPr/>
        <a:lstStyle/>
        <a:p>
          <a:endParaRPr lang="el-GR"/>
        </a:p>
      </dgm:t>
    </dgm:pt>
    <dgm:pt modelId="{4EBD9D8B-A635-420F-A505-AEBE2973576B}" type="sibTrans" cxnId="{18F3DC8F-6905-4B0D-8D22-891A3D11347E}">
      <dgm:prSet/>
      <dgm:spPr/>
      <dgm:t>
        <a:bodyPr/>
        <a:lstStyle/>
        <a:p>
          <a:endParaRPr lang="el-GR"/>
        </a:p>
      </dgm:t>
    </dgm:pt>
    <dgm:pt modelId="{44FB9CE4-EDAA-4E55-B956-DEE7015F7D3F}" type="pres">
      <dgm:prSet presAssocID="{596B5786-5CBA-42A6-B142-7CCF53CA7565}" presName="linear" presStyleCnt="0">
        <dgm:presLayoutVars>
          <dgm:dir/>
          <dgm:animLvl val="lvl"/>
          <dgm:resizeHandles val="exact"/>
        </dgm:presLayoutVars>
      </dgm:prSet>
      <dgm:spPr/>
      <dgm:t>
        <a:bodyPr/>
        <a:lstStyle/>
        <a:p>
          <a:endParaRPr lang="el-GR"/>
        </a:p>
      </dgm:t>
    </dgm:pt>
    <dgm:pt modelId="{6CCBBCA7-CBEF-4491-AEF3-159701EC2D9E}" type="pres">
      <dgm:prSet presAssocID="{F4580E6C-FD88-4418-AC8F-2B66497E58FE}" presName="parentLin" presStyleCnt="0"/>
      <dgm:spPr/>
    </dgm:pt>
    <dgm:pt modelId="{841DDE47-924A-4220-B4F8-CC54F208D2AC}" type="pres">
      <dgm:prSet presAssocID="{F4580E6C-FD88-4418-AC8F-2B66497E58FE}" presName="parentLeftMargin" presStyleLbl="node1" presStyleIdx="0" presStyleCnt="1" custScaleX="133946" custLinFactNeighborX="-24519" custLinFactNeighborY="-2689"/>
      <dgm:spPr/>
      <dgm:t>
        <a:bodyPr/>
        <a:lstStyle/>
        <a:p>
          <a:endParaRPr lang="el-GR"/>
        </a:p>
      </dgm:t>
    </dgm:pt>
    <dgm:pt modelId="{7307C950-A1D2-4BF1-A2F0-1E497E515CB3}" type="pres">
      <dgm:prSet presAssocID="{F4580E6C-FD88-4418-AC8F-2B66497E58FE}" presName="parentText" presStyleLbl="node1" presStyleIdx="0" presStyleCnt="1" custScaleX="772326" custScaleY="43828" custLinFactNeighborX="-32190" custLinFactNeighborY="-20804">
        <dgm:presLayoutVars>
          <dgm:chMax val="0"/>
          <dgm:bulletEnabled val="1"/>
        </dgm:presLayoutVars>
      </dgm:prSet>
      <dgm:spPr/>
      <dgm:t>
        <a:bodyPr/>
        <a:lstStyle/>
        <a:p>
          <a:endParaRPr lang="el-GR"/>
        </a:p>
      </dgm:t>
    </dgm:pt>
    <dgm:pt modelId="{7DE80F15-15D5-4157-A001-81A8DD8750C1}" type="pres">
      <dgm:prSet presAssocID="{F4580E6C-FD88-4418-AC8F-2B66497E58FE}" presName="negativeSpace" presStyleCnt="0"/>
      <dgm:spPr/>
    </dgm:pt>
    <dgm:pt modelId="{D6AB68A3-4D7A-46AC-B65B-C783C180E120}" type="pres">
      <dgm:prSet presAssocID="{F4580E6C-FD88-4418-AC8F-2B66497E58FE}" presName="childText" presStyleLbl="conFgAcc1" presStyleIdx="0" presStyleCnt="1" custScaleY="109225" custLinFactNeighborX="222" custLinFactNeighborY="6335">
        <dgm:presLayoutVars>
          <dgm:bulletEnabled val="1"/>
        </dgm:presLayoutVars>
      </dgm:prSet>
      <dgm:spPr/>
      <dgm:t>
        <a:bodyPr/>
        <a:lstStyle/>
        <a:p>
          <a:endParaRPr lang="el-GR"/>
        </a:p>
      </dgm:t>
    </dgm:pt>
  </dgm:ptLst>
  <dgm:cxnLst>
    <dgm:cxn modelId="{C95754BA-5456-48E2-8AC6-D488A5411683}" type="presOf" srcId="{4A1FA8E2-A19B-467E-A2B8-A3B3B87DA6F0}" destId="{D6AB68A3-4D7A-46AC-B65B-C783C180E120}" srcOrd="0" destOrd="3" presId="urn:microsoft.com/office/officeart/2005/8/layout/list1"/>
    <dgm:cxn modelId="{52CA55C7-1277-42D3-AFD3-0563834804F6}" srcId="{F4580E6C-FD88-4418-AC8F-2B66497E58FE}" destId="{7291C354-31B3-442A-8976-0C04E69A8460}" srcOrd="1" destOrd="0" parTransId="{194063AD-6C4B-4970-91E9-0D6471BEA30F}" sibTransId="{479C4A77-6E33-4844-AE38-AB73F47AA72A}"/>
    <dgm:cxn modelId="{18F3DC8F-6905-4B0D-8D22-891A3D11347E}" srcId="{F4580E6C-FD88-4418-AC8F-2B66497E58FE}" destId="{4A1FA8E2-A19B-467E-A2B8-A3B3B87DA6F0}" srcOrd="3" destOrd="0" parTransId="{E9E5601C-F53B-45B7-BE4B-5B50B71494F3}" sibTransId="{4EBD9D8B-A635-420F-A505-AEBE2973576B}"/>
    <dgm:cxn modelId="{74E42AD8-C2DB-4213-B856-7118B9162B87}" type="presOf" srcId="{8C42FAB3-70C9-468E-85AF-9D1BFE9DFCDD}" destId="{D6AB68A3-4D7A-46AC-B65B-C783C180E120}" srcOrd="0" destOrd="0" presId="urn:microsoft.com/office/officeart/2005/8/layout/list1"/>
    <dgm:cxn modelId="{3911EAF1-A8C1-4D10-A06D-1D6E1F8FB468}" type="presOf" srcId="{3DC34B91-1BD0-4307-B3CD-5AE5DCEBB677}" destId="{D6AB68A3-4D7A-46AC-B65B-C783C180E120}" srcOrd="0" destOrd="4" presId="urn:microsoft.com/office/officeart/2005/8/layout/list1"/>
    <dgm:cxn modelId="{A5BEE5DE-5D12-4A0F-B78C-AD6755F1808E}" type="presOf" srcId="{7291C354-31B3-442A-8976-0C04E69A8460}" destId="{D6AB68A3-4D7A-46AC-B65B-C783C180E120}" srcOrd="0" destOrd="1" presId="urn:microsoft.com/office/officeart/2005/8/layout/list1"/>
    <dgm:cxn modelId="{A7CCF8D9-73B0-4D89-88B8-E66957A9404C}" srcId="{F4580E6C-FD88-4418-AC8F-2B66497E58FE}" destId="{3DC34B91-1BD0-4307-B3CD-5AE5DCEBB677}" srcOrd="4" destOrd="0" parTransId="{6C6690BE-CD3C-4193-A800-1619A019DDB5}" sibTransId="{CAF37008-A5E6-4A0F-80F6-1F6AD87EE9BC}"/>
    <dgm:cxn modelId="{862D9BF3-84ED-4550-BC71-C741577BAE96}" srcId="{F4580E6C-FD88-4418-AC8F-2B66497E58FE}" destId="{8C42FAB3-70C9-468E-85AF-9D1BFE9DFCDD}" srcOrd="0" destOrd="0" parTransId="{5FD0910F-DB4C-4303-AEA4-91002C626E29}" sibTransId="{FF07D4C2-DCBF-46D3-A480-0F73C14A115F}"/>
    <dgm:cxn modelId="{D5A27433-00F3-43EE-87FE-152895345637}" type="presOf" srcId="{596B5786-5CBA-42A6-B142-7CCF53CA7565}" destId="{44FB9CE4-EDAA-4E55-B956-DEE7015F7D3F}" srcOrd="0" destOrd="0" presId="urn:microsoft.com/office/officeart/2005/8/layout/list1"/>
    <dgm:cxn modelId="{88041CB6-2AC7-4C29-9222-C2B34BF03AF2}" type="presOf" srcId="{F4580E6C-FD88-4418-AC8F-2B66497E58FE}" destId="{7307C950-A1D2-4BF1-A2F0-1E497E515CB3}" srcOrd="1" destOrd="0" presId="urn:microsoft.com/office/officeart/2005/8/layout/list1"/>
    <dgm:cxn modelId="{A9CCE863-30C5-4DA2-9D11-7802B4B4C41B}" type="presOf" srcId="{F7EC8E75-6A85-4909-A057-C454CD5C9CF1}" destId="{D6AB68A3-4D7A-46AC-B65B-C783C180E120}" srcOrd="0" destOrd="2" presId="urn:microsoft.com/office/officeart/2005/8/layout/list1"/>
    <dgm:cxn modelId="{8F9290B8-D67D-4EB9-9697-7C4B1D14556D}" srcId="{F4580E6C-FD88-4418-AC8F-2B66497E58FE}" destId="{F7EC8E75-6A85-4909-A057-C454CD5C9CF1}" srcOrd="2" destOrd="0" parTransId="{9ECE2938-F5BF-4ABA-89BB-237A17356F3E}" sibTransId="{8AAD4FD6-C264-4971-9E41-361386D7EDF4}"/>
    <dgm:cxn modelId="{86724361-AC1B-43F3-8483-8AFBC52C73C6}" srcId="{596B5786-5CBA-42A6-B142-7CCF53CA7565}" destId="{F4580E6C-FD88-4418-AC8F-2B66497E58FE}" srcOrd="0" destOrd="0" parTransId="{BAACF8E1-213F-4618-B776-9ECC7ED097FA}" sibTransId="{5A540977-78A4-4087-B12C-C091C0AB0965}"/>
    <dgm:cxn modelId="{81A304A5-1075-41B0-89ED-07F197FD4633}" type="presOf" srcId="{F4580E6C-FD88-4418-AC8F-2B66497E58FE}" destId="{841DDE47-924A-4220-B4F8-CC54F208D2AC}" srcOrd="0" destOrd="0" presId="urn:microsoft.com/office/officeart/2005/8/layout/list1"/>
    <dgm:cxn modelId="{C2F804C9-1C82-4491-B654-D69361C2433F}" type="presParOf" srcId="{44FB9CE4-EDAA-4E55-B956-DEE7015F7D3F}" destId="{6CCBBCA7-CBEF-4491-AEF3-159701EC2D9E}" srcOrd="0" destOrd="0" presId="urn:microsoft.com/office/officeart/2005/8/layout/list1"/>
    <dgm:cxn modelId="{384E06E3-571F-4895-B780-619C318F7070}" type="presParOf" srcId="{6CCBBCA7-CBEF-4491-AEF3-159701EC2D9E}" destId="{841DDE47-924A-4220-B4F8-CC54F208D2AC}" srcOrd="0" destOrd="0" presId="urn:microsoft.com/office/officeart/2005/8/layout/list1"/>
    <dgm:cxn modelId="{94C0FC3A-2FDD-40D8-95DD-45C52195FED6}" type="presParOf" srcId="{6CCBBCA7-CBEF-4491-AEF3-159701EC2D9E}" destId="{7307C950-A1D2-4BF1-A2F0-1E497E515CB3}" srcOrd="1" destOrd="0" presId="urn:microsoft.com/office/officeart/2005/8/layout/list1"/>
    <dgm:cxn modelId="{F7C2FC4B-7213-4069-943D-4F455E884DDA}" type="presParOf" srcId="{44FB9CE4-EDAA-4E55-B956-DEE7015F7D3F}" destId="{7DE80F15-15D5-4157-A001-81A8DD8750C1}" srcOrd="1" destOrd="0" presId="urn:microsoft.com/office/officeart/2005/8/layout/list1"/>
    <dgm:cxn modelId="{8EB09737-C089-41B7-A2B0-CD8804F6BB15}" type="presParOf" srcId="{44FB9CE4-EDAA-4E55-B956-DEE7015F7D3F}" destId="{D6AB68A3-4D7A-46AC-B65B-C783C180E120}" srcOrd="2"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059117D-E5A8-4CC7-855D-56532A5D7F92}"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lang="el-GR"/>
        </a:p>
      </dgm:t>
    </dgm:pt>
    <dgm:pt modelId="{C992253D-B710-4AD9-AA76-1C05C9FA844F}">
      <dgm:prSet phldrT="[Κείμενο]" custT="1"/>
      <dgm:spPr/>
      <dgm:t>
        <a:bodyPr/>
        <a:lstStyle/>
        <a:p>
          <a:pPr algn="ctr"/>
          <a:r>
            <a:rPr lang="el-GR" sz="2800" b="1" dirty="0" err="1" smtClean="0"/>
            <a:t>Πολυκείμενα</a:t>
          </a:r>
          <a:r>
            <a:rPr lang="el-GR" sz="2800" b="1" dirty="0" smtClean="0"/>
            <a:t> </a:t>
          </a:r>
          <a:r>
            <a:rPr lang="el-GR" sz="2800" b="1" dirty="0"/>
            <a:t>- </a:t>
          </a:r>
          <a:r>
            <a:rPr lang="el-GR" sz="2800" b="1" dirty="0" err="1"/>
            <a:t>Πολυαντικείμενα</a:t>
          </a:r>
          <a:endParaRPr lang="el-GR" sz="2800" b="1" dirty="0"/>
        </a:p>
      </dgm:t>
    </dgm:pt>
    <dgm:pt modelId="{B72142A8-D716-4D5F-9729-4E02570CAFFF}" type="parTrans" cxnId="{F4EC4E9B-8BC4-4431-8FAC-9226FC19D037}">
      <dgm:prSet/>
      <dgm:spPr/>
      <dgm:t>
        <a:bodyPr/>
        <a:lstStyle/>
        <a:p>
          <a:endParaRPr lang="el-GR"/>
        </a:p>
      </dgm:t>
    </dgm:pt>
    <dgm:pt modelId="{EFA8D6DB-69A3-4461-A640-A7CC6BA5B535}" type="sibTrans" cxnId="{F4EC4E9B-8BC4-4431-8FAC-9226FC19D037}">
      <dgm:prSet/>
      <dgm:spPr/>
      <dgm:t>
        <a:bodyPr/>
        <a:lstStyle/>
        <a:p>
          <a:endParaRPr lang="el-GR"/>
        </a:p>
      </dgm:t>
    </dgm:pt>
    <dgm:pt modelId="{31E0565A-A4D3-4FB5-8A1E-CCD15AA29E71}">
      <dgm:prSet custT="1"/>
      <dgm:spPr/>
      <dgm:t>
        <a:bodyPr/>
        <a:lstStyle/>
        <a:p>
          <a:r>
            <a:rPr lang="el-GR" sz="2400" dirty="0"/>
            <a:t>Οδηγίες δραστηριοτήτων                         </a:t>
          </a:r>
          <a:r>
            <a:rPr lang="el-GR" sz="2400" dirty="0" smtClean="0"/>
            <a:t>→ </a:t>
          </a:r>
          <a:r>
            <a:rPr lang="el-GR" sz="2400" dirty="0" err="1"/>
            <a:t>Πολυκείμενα</a:t>
          </a:r>
          <a:endParaRPr lang="el-GR" sz="2400" dirty="0"/>
        </a:p>
      </dgm:t>
    </dgm:pt>
    <dgm:pt modelId="{23AA3639-82DA-4F20-B653-FC5FDDFDCDA7}" type="parTrans" cxnId="{F6E3CFEB-1889-4C44-BC8A-8C716ABDE962}">
      <dgm:prSet/>
      <dgm:spPr/>
      <dgm:t>
        <a:bodyPr/>
        <a:lstStyle/>
        <a:p>
          <a:endParaRPr lang="el-GR"/>
        </a:p>
      </dgm:t>
    </dgm:pt>
    <dgm:pt modelId="{387A4302-EC8D-4A31-AE7C-19A8E0038A91}" type="sibTrans" cxnId="{F6E3CFEB-1889-4C44-BC8A-8C716ABDE962}">
      <dgm:prSet/>
      <dgm:spPr/>
      <dgm:t>
        <a:bodyPr/>
        <a:lstStyle/>
        <a:p>
          <a:endParaRPr lang="el-GR"/>
        </a:p>
      </dgm:t>
    </dgm:pt>
    <dgm:pt modelId="{95671568-FAB4-45FB-A428-A1B5F3284435}">
      <dgm:prSet custT="1"/>
      <dgm:spPr/>
      <dgm:t>
        <a:bodyPr/>
        <a:lstStyle/>
        <a:p>
          <a:r>
            <a:rPr lang="el-GR" sz="2400" dirty="0"/>
            <a:t> Ήχος                                                             </a:t>
          </a:r>
          <a:r>
            <a:rPr lang="el-GR" sz="2400" dirty="0" smtClean="0"/>
            <a:t>→ </a:t>
          </a:r>
          <a:r>
            <a:rPr lang="el-GR" sz="2400" dirty="0" err="1"/>
            <a:t>Πολυαντικείμενα</a:t>
          </a:r>
          <a:endParaRPr lang="el-GR" sz="2400" dirty="0"/>
        </a:p>
      </dgm:t>
    </dgm:pt>
    <dgm:pt modelId="{150F0910-E5DD-4421-9F90-C7DD2E709A37}" type="parTrans" cxnId="{B0BCAE1C-FB78-419A-A2EE-89EADF0225C2}">
      <dgm:prSet/>
      <dgm:spPr/>
      <dgm:t>
        <a:bodyPr/>
        <a:lstStyle/>
        <a:p>
          <a:endParaRPr lang="el-GR"/>
        </a:p>
      </dgm:t>
    </dgm:pt>
    <dgm:pt modelId="{313267D8-CBCA-4C5F-BA45-88C98F39E79F}" type="sibTrans" cxnId="{B0BCAE1C-FB78-419A-A2EE-89EADF0225C2}">
      <dgm:prSet/>
      <dgm:spPr/>
      <dgm:t>
        <a:bodyPr/>
        <a:lstStyle/>
        <a:p>
          <a:endParaRPr lang="el-GR"/>
        </a:p>
      </dgm:t>
    </dgm:pt>
    <dgm:pt modelId="{F37C111D-6B66-44FF-9922-5CE3BB4F0271}">
      <dgm:prSet custT="1"/>
      <dgm:spPr/>
      <dgm:t>
        <a:bodyPr/>
        <a:lstStyle/>
        <a:p>
          <a:r>
            <a:rPr lang="el-GR" sz="2400" dirty="0"/>
            <a:t>Βίντεο                                                        </a:t>
          </a:r>
          <a:r>
            <a:rPr lang="el-GR" sz="2400" dirty="0" smtClean="0"/>
            <a:t>   </a:t>
          </a:r>
          <a:r>
            <a:rPr lang="el-GR" sz="2400" dirty="0"/>
            <a:t>→ </a:t>
          </a:r>
          <a:r>
            <a:rPr lang="el-GR" sz="2400" dirty="0" err="1"/>
            <a:t>Πολυαντικείμενα</a:t>
          </a:r>
          <a:endParaRPr lang="el-GR" sz="2400" dirty="0"/>
        </a:p>
      </dgm:t>
    </dgm:pt>
    <dgm:pt modelId="{1DCBA941-6847-4756-816F-9D9FC64A8408}" type="parTrans" cxnId="{1D861BC1-0140-4AC0-952C-F87E573FB3CE}">
      <dgm:prSet/>
      <dgm:spPr/>
      <dgm:t>
        <a:bodyPr/>
        <a:lstStyle/>
        <a:p>
          <a:endParaRPr lang="el-GR"/>
        </a:p>
      </dgm:t>
    </dgm:pt>
    <dgm:pt modelId="{59CC43F5-4E59-4122-9C8F-FE602ABEB0AF}" type="sibTrans" cxnId="{1D861BC1-0140-4AC0-952C-F87E573FB3CE}">
      <dgm:prSet/>
      <dgm:spPr/>
      <dgm:t>
        <a:bodyPr/>
        <a:lstStyle/>
        <a:p>
          <a:endParaRPr lang="el-GR"/>
        </a:p>
      </dgm:t>
    </dgm:pt>
    <dgm:pt modelId="{29CA1F7C-EB9B-4675-9D55-246E9C9FEA82}">
      <dgm:prSet custT="1"/>
      <dgm:spPr/>
      <dgm:t>
        <a:bodyPr/>
        <a:lstStyle/>
        <a:p>
          <a:r>
            <a:rPr lang="el-GR" sz="2400" dirty="0" err="1"/>
            <a:t>Διαδραστικά</a:t>
          </a:r>
          <a:r>
            <a:rPr lang="el-GR" sz="2400" dirty="0"/>
            <a:t> βίντεο                                   </a:t>
          </a:r>
          <a:r>
            <a:rPr lang="el-GR" sz="2400" dirty="0" smtClean="0"/>
            <a:t>→ </a:t>
          </a:r>
          <a:r>
            <a:rPr lang="el-GR" sz="2400" dirty="0" err="1"/>
            <a:t>Πολυαντικείμενα</a:t>
          </a:r>
          <a:endParaRPr lang="el-GR" sz="2400" dirty="0"/>
        </a:p>
      </dgm:t>
    </dgm:pt>
    <dgm:pt modelId="{87C55775-59E1-461E-B907-0F24BA6309D1}" type="parTrans" cxnId="{C978453F-7DA6-4903-97BA-605543ECF566}">
      <dgm:prSet/>
      <dgm:spPr/>
      <dgm:t>
        <a:bodyPr/>
        <a:lstStyle/>
        <a:p>
          <a:endParaRPr lang="el-GR"/>
        </a:p>
      </dgm:t>
    </dgm:pt>
    <dgm:pt modelId="{25AFEBC4-2B6B-4275-A2BB-B40039BA4814}" type="sibTrans" cxnId="{C978453F-7DA6-4903-97BA-605543ECF566}">
      <dgm:prSet/>
      <dgm:spPr/>
      <dgm:t>
        <a:bodyPr/>
        <a:lstStyle/>
        <a:p>
          <a:endParaRPr lang="el-GR"/>
        </a:p>
      </dgm:t>
    </dgm:pt>
    <dgm:pt modelId="{FC422010-A868-4B10-8EE0-3AE395D23487}">
      <dgm:prSet custT="1"/>
      <dgm:spPr/>
      <dgm:t>
        <a:bodyPr/>
        <a:lstStyle/>
        <a:p>
          <a:r>
            <a:rPr lang="el-GR" sz="2400" dirty="0" err="1"/>
            <a:t>Διαδραστικά</a:t>
          </a:r>
          <a:r>
            <a:rPr lang="el-GR" sz="2400" dirty="0"/>
            <a:t> παιχνίδια                              </a:t>
          </a:r>
          <a:r>
            <a:rPr lang="el-GR" sz="2400" dirty="0" smtClean="0"/>
            <a:t>→ </a:t>
          </a:r>
          <a:r>
            <a:rPr lang="el-GR" sz="2400" dirty="0" err="1"/>
            <a:t>Πολυαντικείμενα</a:t>
          </a:r>
          <a:endParaRPr lang="el-GR" sz="2400" dirty="0"/>
        </a:p>
      </dgm:t>
    </dgm:pt>
    <dgm:pt modelId="{3F31D12E-ABD8-41F4-A19C-7CA8D388C2EA}" type="parTrans" cxnId="{E7DB6055-8C35-4F92-B471-38629E045D80}">
      <dgm:prSet/>
      <dgm:spPr/>
      <dgm:t>
        <a:bodyPr/>
        <a:lstStyle/>
        <a:p>
          <a:endParaRPr lang="el-GR"/>
        </a:p>
      </dgm:t>
    </dgm:pt>
    <dgm:pt modelId="{CF82D1D1-858C-4941-B5DA-835CAE476C96}" type="sibTrans" cxnId="{E7DB6055-8C35-4F92-B471-38629E045D80}">
      <dgm:prSet/>
      <dgm:spPr/>
      <dgm:t>
        <a:bodyPr/>
        <a:lstStyle/>
        <a:p>
          <a:endParaRPr lang="el-GR"/>
        </a:p>
      </dgm:t>
    </dgm:pt>
    <dgm:pt modelId="{94755111-E0A3-4A8A-9573-044DD57CF1CC}" type="pres">
      <dgm:prSet presAssocID="{5059117D-E5A8-4CC7-855D-56532A5D7F92}" presName="linear" presStyleCnt="0">
        <dgm:presLayoutVars>
          <dgm:dir/>
          <dgm:animLvl val="lvl"/>
          <dgm:resizeHandles val="exact"/>
        </dgm:presLayoutVars>
      </dgm:prSet>
      <dgm:spPr/>
      <dgm:t>
        <a:bodyPr/>
        <a:lstStyle/>
        <a:p>
          <a:endParaRPr lang="el-GR"/>
        </a:p>
      </dgm:t>
    </dgm:pt>
    <dgm:pt modelId="{5216F84B-1D2B-44A7-B7B5-901050624371}" type="pres">
      <dgm:prSet presAssocID="{C992253D-B710-4AD9-AA76-1C05C9FA844F}" presName="parentLin" presStyleCnt="0"/>
      <dgm:spPr/>
    </dgm:pt>
    <dgm:pt modelId="{60847F19-68CE-4099-8238-CA2A02F52FE3}" type="pres">
      <dgm:prSet presAssocID="{C992253D-B710-4AD9-AA76-1C05C9FA844F}" presName="parentLeftMargin" presStyleLbl="node1" presStyleIdx="0" presStyleCnt="1"/>
      <dgm:spPr/>
      <dgm:t>
        <a:bodyPr/>
        <a:lstStyle/>
        <a:p>
          <a:endParaRPr lang="el-GR"/>
        </a:p>
      </dgm:t>
    </dgm:pt>
    <dgm:pt modelId="{B6729E2F-A4F5-4150-8A10-A2A1E8004B99}" type="pres">
      <dgm:prSet presAssocID="{C992253D-B710-4AD9-AA76-1C05C9FA844F}" presName="parentText" presStyleLbl="node1" presStyleIdx="0" presStyleCnt="1" custScaleX="122202" custScaleY="559558" custLinFactNeighborX="30764" custLinFactNeighborY="34618">
        <dgm:presLayoutVars>
          <dgm:chMax val="0"/>
          <dgm:bulletEnabled val="1"/>
        </dgm:presLayoutVars>
      </dgm:prSet>
      <dgm:spPr/>
      <dgm:t>
        <a:bodyPr/>
        <a:lstStyle/>
        <a:p>
          <a:endParaRPr lang="el-GR"/>
        </a:p>
      </dgm:t>
    </dgm:pt>
    <dgm:pt modelId="{20E5A86F-9931-4A55-9E15-FB3700BE0EE4}" type="pres">
      <dgm:prSet presAssocID="{C992253D-B710-4AD9-AA76-1C05C9FA844F}" presName="negativeSpace" presStyleCnt="0"/>
      <dgm:spPr/>
    </dgm:pt>
    <dgm:pt modelId="{0E648525-B810-4B30-A1ED-2E647309BFCE}" type="pres">
      <dgm:prSet presAssocID="{C992253D-B710-4AD9-AA76-1C05C9FA844F}" presName="childText" presStyleLbl="conFgAcc1" presStyleIdx="0" presStyleCnt="1" custScaleY="1039328" custLinFactY="47572" custLinFactNeighborY="100000">
        <dgm:presLayoutVars>
          <dgm:bulletEnabled val="1"/>
        </dgm:presLayoutVars>
      </dgm:prSet>
      <dgm:spPr/>
      <dgm:t>
        <a:bodyPr/>
        <a:lstStyle/>
        <a:p>
          <a:endParaRPr lang="el-GR"/>
        </a:p>
      </dgm:t>
    </dgm:pt>
  </dgm:ptLst>
  <dgm:cxnLst>
    <dgm:cxn modelId="{385DAD7B-BBD8-4438-8B89-42D5A95AD6C3}" type="presOf" srcId="{C992253D-B710-4AD9-AA76-1C05C9FA844F}" destId="{60847F19-68CE-4099-8238-CA2A02F52FE3}" srcOrd="0" destOrd="0" presId="urn:microsoft.com/office/officeart/2005/8/layout/list1"/>
    <dgm:cxn modelId="{B0BCAE1C-FB78-419A-A2EE-89EADF0225C2}" srcId="{C992253D-B710-4AD9-AA76-1C05C9FA844F}" destId="{95671568-FAB4-45FB-A428-A1B5F3284435}" srcOrd="1" destOrd="0" parTransId="{150F0910-E5DD-4421-9F90-C7DD2E709A37}" sibTransId="{313267D8-CBCA-4C5F-BA45-88C98F39E79F}"/>
    <dgm:cxn modelId="{E7DB6055-8C35-4F92-B471-38629E045D80}" srcId="{C992253D-B710-4AD9-AA76-1C05C9FA844F}" destId="{FC422010-A868-4B10-8EE0-3AE395D23487}" srcOrd="4" destOrd="0" parTransId="{3F31D12E-ABD8-41F4-A19C-7CA8D388C2EA}" sibTransId="{CF82D1D1-858C-4941-B5DA-835CAE476C96}"/>
    <dgm:cxn modelId="{68A4E8F6-F8A8-48FE-8378-7D4542A46B1E}" type="presOf" srcId="{FC422010-A868-4B10-8EE0-3AE395D23487}" destId="{0E648525-B810-4B30-A1ED-2E647309BFCE}" srcOrd="0" destOrd="4" presId="urn:microsoft.com/office/officeart/2005/8/layout/list1"/>
    <dgm:cxn modelId="{145182BA-100E-442C-9A68-EBC86CCDA9B4}" type="presOf" srcId="{5059117D-E5A8-4CC7-855D-56532A5D7F92}" destId="{94755111-E0A3-4A8A-9573-044DD57CF1CC}" srcOrd="0" destOrd="0" presId="urn:microsoft.com/office/officeart/2005/8/layout/list1"/>
    <dgm:cxn modelId="{1D861BC1-0140-4AC0-952C-F87E573FB3CE}" srcId="{C992253D-B710-4AD9-AA76-1C05C9FA844F}" destId="{F37C111D-6B66-44FF-9922-5CE3BB4F0271}" srcOrd="2" destOrd="0" parTransId="{1DCBA941-6847-4756-816F-9D9FC64A8408}" sibTransId="{59CC43F5-4E59-4122-9C8F-FE602ABEB0AF}"/>
    <dgm:cxn modelId="{4EA3932E-476B-421F-A670-B9EDD53531E1}" type="presOf" srcId="{95671568-FAB4-45FB-A428-A1B5F3284435}" destId="{0E648525-B810-4B30-A1ED-2E647309BFCE}" srcOrd="0" destOrd="1" presId="urn:microsoft.com/office/officeart/2005/8/layout/list1"/>
    <dgm:cxn modelId="{20C44E76-7BB4-4FA0-B21E-A4D0FCC8E80E}" type="presOf" srcId="{C992253D-B710-4AD9-AA76-1C05C9FA844F}" destId="{B6729E2F-A4F5-4150-8A10-A2A1E8004B99}" srcOrd="1" destOrd="0" presId="urn:microsoft.com/office/officeart/2005/8/layout/list1"/>
    <dgm:cxn modelId="{C978453F-7DA6-4903-97BA-605543ECF566}" srcId="{C992253D-B710-4AD9-AA76-1C05C9FA844F}" destId="{29CA1F7C-EB9B-4675-9D55-246E9C9FEA82}" srcOrd="3" destOrd="0" parTransId="{87C55775-59E1-461E-B907-0F24BA6309D1}" sibTransId="{25AFEBC4-2B6B-4275-A2BB-B40039BA4814}"/>
    <dgm:cxn modelId="{F4EC4E9B-8BC4-4431-8FAC-9226FC19D037}" srcId="{5059117D-E5A8-4CC7-855D-56532A5D7F92}" destId="{C992253D-B710-4AD9-AA76-1C05C9FA844F}" srcOrd="0" destOrd="0" parTransId="{B72142A8-D716-4D5F-9729-4E02570CAFFF}" sibTransId="{EFA8D6DB-69A3-4461-A640-A7CC6BA5B535}"/>
    <dgm:cxn modelId="{401CE626-9E2A-405D-8C1D-9092807CA00D}" type="presOf" srcId="{F37C111D-6B66-44FF-9922-5CE3BB4F0271}" destId="{0E648525-B810-4B30-A1ED-2E647309BFCE}" srcOrd="0" destOrd="2" presId="urn:microsoft.com/office/officeart/2005/8/layout/list1"/>
    <dgm:cxn modelId="{F6E3CFEB-1889-4C44-BC8A-8C716ABDE962}" srcId="{C992253D-B710-4AD9-AA76-1C05C9FA844F}" destId="{31E0565A-A4D3-4FB5-8A1E-CCD15AA29E71}" srcOrd="0" destOrd="0" parTransId="{23AA3639-82DA-4F20-B653-FC5FDDFDCDA7}" sibTransId="{387A4302-EC8D-4A31-AE7C-19A8E0038A91}"/>
    <dgm:cxn modelId="{398D7ED6-4E37-4D8E-8425-7288865EA3F9}" type="presOf" srcId="{29CA1F7C-EB9B-4675-9D55-246E9C9FEA82}" destId="{0E648525-B810-4B30-A1ED-2E647309BFCE}" srcOrd="0" destOrd="3" presId="urn:microsoft.com/office/officeart/2005/8/layout/list1"/>
    <dgm:cxn modelId="{E5F5B1A3-000A-4E92-B91C-DDC2C9650686}" type="presOf" srcId="{31E0565A-A4D3-4FB5-8A1E-CCD15AA29E71}" destId="{0E648525-B810-4B30-A1ED-2E647309BFCE}" srcOrd="0" destOrd="0" presId="urn:microsoft.com/office/officeart/2005/8/layout/list1"/>
    <dgm:cxn modelId="{75FF4C00-A3AD-402B-9A84-AB4C4773ADC9}" type="presParOf" srcId="{94755111-E0A3-4A8A-9573-044DD57CF1CC}" destId="{5216F84B-1D2B-44A7-B7B5-901050624371}" srcOrd="0" destOrd="0" presId="urn:microsoft.com/office/officeart/2005/8/layout/list1"/>
    <dgm:cxn modelId="{CB5498B6-A70D-4099-AFE6-8BF2AAAAD0BC}" type="presParOf" srcId="{5216F84B-1D2B-44A7-B7B5-901050624371}" destId="{60847F19-68CE-4099-8238-CA2A02F52FE3}" srcOrd="0" destOrd="0" presId="urn:microsoft.com/office/officeart/2005/8/layout/list1"/>
    <dgm:cxn modelId="{22D26DA0-9586-43BB-B018-D613F7581DD7}" type="presParOf" srcId="{5216F84B-1D2B-44A7-B7B5-901050624371}" destId="{B6729E2F-A4F5-4150-8A10-A2A1E8004B99}" srcOrd="1" destOrd="0" presId="urn:microsoft.com/office/officeart/2005/8/layout/list1"/>
    <dgm:cxn modelId="{8C3249C6-DCC8-4EFE-847A-F31FBFD021EE}" type="presParOf" srcId="{94755111-E0A3-4A8A-9573-044DD57CF1CC}" destId="{20E5A86F-9931-4A55-9E15-FB3700BE0EE4}" srcOrd="1" destOrd="0" presId="urn:microsoft.com/office/officeart/2005/8/layout/list1"/>
    <dgm:cxn modelId="{89D59C05-1991-4721-A166-07B5B43A9DAE}" type="presParOf" srcId="{94755111-E0A3-4A8A-9573-044DD57CF1CC}" destId="{0E648525-B810-4B30-A1ED-2E647309BFCE}" srcOrd="2"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ED666C0-B625-413D-BEBF-84CFBF63F92B}">
      <dsp:nvSpPr>
        <dsp:cNvPr id="0" name=""/>
        <dsp:cNvSpPr/>
      </dsp:nvSpPr>
      <dsp:spPr>
        <a:xfrm rot="5400000">
          <a:off x="588176" y="2811070"/>
          <a:ext cx="1234212" cy="1289629"/>
        </a:xfrm>
        <a:prstGeom prst="bentUpArrow">
          <a:avLst>
            <a:gd name="adj1" fmla="val 32840"/>
            <a:gd name="adj2" fmla="val 25000"/>
            <a:gd name="adj3" fmla="val 35780"/>
          </a:avLst>
        </a:prstGeom>
        <a:solidFill>
          <a:srgbClr val="FF66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08F16A-69CC-484C-A519-67446C57B29B}">
      <dsp:nvSpPr>
        <dsp:cNvPr id="0" name=""/>
        <dsp:cNvSpPr/>
      </dsp:nvSpPr>
      <dsp:spPr>
        <a:xfrm>
          <a:off x="265415" y="646183"/>
          <a:ext cx="1670890" cy="1290484"/>
        </a:xfrm>
        <a:prstGeom prst="roundRect">
          <a:avLst>
            <a:gd name="adj" fmla="val 16670"/>
          </a:avLst>
        </a:prstGeom>
        <a:solidFill>
          <a:srgbClr val="1CC6A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l-GR" sz="2400" b="1" kern="1200" dirty="0">
              <a:latin typeface="Times New Roman" panose="02020603050405020304" pitchFamily="18" charset="0"/>
              <a:cs typeface="Times New Roman" panose="02020603050405020304" pitchFamily="18" charset="0"/>
            </a:rPr>
            <a:t>Σκοπός </a:t>
          </a:r>
        </a:p>
      </dsp:txBody>
      <dsp:txXfrm>
        <a:off x="265415" y="646183"/>
        <a:ext cx="1670890" cy="1290484"/>
      </dsp:txXfrm>
    </dsp:sp>
    <dsp:sp modelId="{164E619E-628C-45E9-976D-AD9C35ABF84C}">
      <dsp:nvSpPr>
        <dsp:cNvPr id="0" name=""/>
        <dsp:cNvSpPr/>
      </dsp:nvSpPr>
      <dsp:spPr>
        <a:xfrm>
          <a:off x="2292155" y="285495"/>
          <a:ext cx="8765292" cy="1507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228600" lvl="1" indent="-228600" algn="just" defTabSz="1066800">
            <a:lnSpc>
              <a:spcPct val="90000"/>
            </a:lnSpc>
            <a:spcBef>
              <a:spcPct val="0"/>
            </a:spcBef>
            <a:spcAft>
              <a:spcPct val="15000"/>
            </a:spcAft>
            <a:buChar char="••"/>
          </a:pPr>
          <a:endParaRPr lang="el-GR" sz="2400" kern="1200" dirty="0">
            <a:latin typeface="+mn-lt"/>
            <a:cs typeface="Times New Roman" panose="02020603050405020304" pitchFamily="18" charset="0"/>
          </a:endParaRPr>
        </a:p>
        <a:p>
          <a:pPr marL="228600" lvl="1" indent="-228600" algn="just" defTabSz="1066800">
            <a:lnSpc>
              <a:spcPct val="90000"/>
            </a:lnSpc>
            <a:spcBef>
              <a:spcPct val="0"/>
            </a:spcBef>
            <a:spcAft>
              <a:spcPct val="15000"/>
            </a:spcAft>
            <a:buChar char="••"/>
          </a:pPr>
          <a:r>
            <a:rPr lang="el-GR" sz="2400" kern="1200" smtClean="0">
              <a:latin typeface="+mn-lt"/>
            </a:rPr>
            <a:t>Ο </a:t>
          </a:r>
          <a:r>
            <a:rPr lang="el-GR" sz="2400" kern="1200" dirty="0" smtClean="0">
              <a:latin typeface="+mn-lt"/>
            </a:rPr>
            <a:t>σχεδιασμός, η ανάπτυξη και η αξιολόγηση ενός εξ αποστάσεως πολυμορφικού Ε.Υ. με τη μέθοδο της </a:t>
          </a:r>
          <a:r>
            <a:rPr lang="el-GR" sz="2400" kern="1200" dirty="0" err="1" smtClean="0">
              <a:latin typeface="+mn-lt"/>
            </a:rPr>
            <a:t>εξΑΕ</a:t>
          </a:r>
          <a:r>
            <a:rPr lang="el-GR" sz="2400" kern="1200" dirty="0" smtClean="0">
              <a:latin typeface="+mn-lt"/>
            </a:rPr>
            <a:t> που θα υποστηρίξει την υλοποίηση προγράμματος Στοματικής Υγιεινής και θα απευθύνεται σε μαθητές της Δ΄ τάξης του Δημοτικού Σχολείου.</a:t>
          </a:r>
          <a:endParaRPr lang="el-GR" sz="2400" kern="1200" dirty="0">
            <a:latin typeface="+mn-lt"/>
            <a:cs typeface="Times New Roman" panose="02020603050405020304" pitchFamily="18" charset="0"/>
          </a:endParaRPr>
        </a:p>
      </dsp:txBody>
      <dsp:txXfrm>
        <a:off x="2292155" y="285495"/>
        <a:ext cx="8765292" cy="1507463"/>
      </dsp:txXfrm>
    </dsp:sp>
    <dsp:sp modelId="{28161AD2-CB75-4111-A4C3-584ED469B9E4}">
      <dsp:nvSpPr>
        <dsp:cNvPr id="0" name=""/>
        <dsp:cNvSpPr/>
      </dsp:nvSpPr>
      <dsp:spPr>
        <a:xfrm>
          <a:off x="2315695" y="2782888"/>
          <a:ext cx="1715430" cy="1369465"/>
        </a:xfrm>
        <a:prstGeom prst="roundRect">
          <a:avLst>
            <a:gd name="adj" fmla="val 16670"/>
          </a:avLst>
        </a:prstGeom>
        <a:solidFill>
          <a:srgbClr val="1CC6A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l-GR" sz="2400" b="1" kern="1200" dirty="0" smtClean="0">
              <a:latin typeface="Times New Roman" panose="02020603050405020304" pitchFamily="18" charset="0"/>
              <a:cs typeface="Times New Roman" panose="02020603050405020304" pitchFamily="18" charset="0"/>
            </a:rPr>
            <a:t>Στόχοι</a:t>
          </a:r>
          <a:endParaRPr lang="el-GR" sz="2400" b="1" kern="1200" dirty="0">
            <a:latin typeface="Times New Roman" panose="02020603050405020304" pitchFamily="18" charset="0"/>
            <a:cs typeface="Times New Roman" panose="02020603050405020304" pitchFamily="18" charset="0"/>
          </a:endParaRPr>
        </a:p>
      </dsp:txBody>
      <dsp:txXfrm>
        <a:off x="2315695" y="2782888"/>
        <a:ext cx="1715430" cy="1369465"/>
      </dsp:txXfrm>
    </dsp:sp>
    <dsp:sp modelId="{28EEAB3A-1FF1-4122-B15E-D2EACA792640}">
      <dsp:nvSpPr>
        <dsp:cNvPr id="0" name=""/>
        <dsp:cNvSpPr/>
      </dsp:nvSpPr>
      <dsp:spPr>
        <a:xfrm>
          <a:off x="4386460" y="2585128"/>
          <a:ext cx="6616767" cy="1976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marL="228600" lvl="1" indent="-228600" algn="just" defTabSz="977900">
            <a:lnSpc>
              <a:spcPct val="90000"/>
            </a:lnSpc>
            <a:spcBef>
              <a:spcPct val="0"/>
            </a:spcBef>
            <a:spcAft>
              <a:spcPts val="1800"/>
            </a:spcAft>
            <a:buChar char="••"/>
          </a:pPr>
          <a:r>
            <a:rPr lang="el-GR" sz="2200" kern="1200" dirty="0" smtClean="0"/>
            <a:t>Η μελέτη του σχεδιασμού και της ανάπτυξης πολυμορφικού Ε.Υ. για τη Στοματική Υγιεινή για μαθητές Δ΄ τάξης του Δημοτικού.</a:t>
          </a:r>
          <a:endParaRPr lang="el-GR" sz="2200" kern="1200" dirty="0"/>
        </a:p>
        <a:p>
          <a:pPr marL="228600" lvl="1" indent="-228600" algn="just" defTabSz="977900">
            <a:lnSpc>
              <a:spcPct val="90000"/>
            </a:lnSpc>
            <a:spcBef>
              <a:spcPct val="0"/>
            </a:spcBef>
            <a:spcAft>
              <a:spcPct val="15000"/>
            </a:spcAft>
            <a:buChar char="••"/>
          </a:pPr>
          <a:r>
            <a:rPr lang="el-GR" sz="2200" kern="1200" dirty="0" smtClean="0"/>
            <a:t>Η αξιολόγηση του πολυμορφικού Ε.Υ. Στοματικής Υγιεινής που δημιουργήθηκε ως προς την ευχρηστία, την πληρότητα, την καταλληλότητα και την ελκυστικότητά του.</a:t>
          </a:r>
          <a:endParaRPr lang="el-GR" sz="2200" kern="1200" dirty="0"/>
        </a:p>
      </dsp:txBody>
      <dsp:txXfrm>
        <a:off x="4386460" y="2585128"/>
        <a:ext cx="6616767" cy="1976327"/>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3B27957-4094-443A-94AE-DB0F356BEBB4}">
      <dsp:nvSpPr>
        <dsp:cNvPr id="0" name=""/>
        <dsp:cNvSpPr/>
      </dsp:nvSpPr>
      <dsp:spPr>
        <a:xfrm>
          <a:off x="6700517" y="3775651"/>
          <a:ext cx="5467913" cy="1834827"/>
        </a:xfrm>
        <a:prstGeom prst="roundRect">
          <a:avLst>
            <a:gd name="adj" fmla="val 10000"/>
          </a:avLst>
        </a:prstGeom>
        <a:solidFill>
          <a:schemeClr val="accent3">
            <a:alpha val="90000"/>
            <a:tint val="4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lang="el-GR" sz="2000" b="0" kern="1200" dirty="0" smtClean="0"/>
            <a:t>Λόγοι επιλογής περιεχομένου</a:t>
          </a:r>
        </a:p>
        <a:p>
          <a:pPr marL="228600" lvl="1" indent="-228600" algn="l" defTabSz="889000">
            <a:lnSpc>
              <a:spcPct val="90000"/>
            </a:lnSpc>
            <a:spcBef>
              <a:spcPct val="0"/>
            </a:spcBef>
            <a:spcAft>
              <a:spcPct val="15000"/>
            </a:spcAft>
            <a:buChar char="••"/>
          </a:pPr>
          <a:r>
            <a:rPr lang="el-GR" sz="2000" b="0" kern="1200" dirty="0" smtClean="0"/>
            <a:t>Περιγραφή του υλικού</a:t>
          </a:r>
        </a:p>
        <a:p>
          <a:pPr marL="228600" lvl="1" indent="-228600" algn="l" defTabSz="889000">
            <a:lnSpc>
              <a:spcPct val="90000"/>
            </a:lnSpc>
            <a:spcBef>
              <a:spcPct val="0"/>
            </a:spcBef>
            <a:spcAft>
              <a:spcPct val="15000"/>
            </a:spcAft>
            <a:buChar char="••"/>
          </a:pPr>
          <a:r>
            <a:rPr lang="el-GR" sz="2000" b="0" kern="1200" dirty="0" smtClean="0"/>
            <a:t>Επιλογή μοντέλων σχεδίασης</a:t>
          </a:r>
        </a:p>
        <a:p>
          <a:pPr marL="114300" lvl="1" indent="-114300" algn="l" defTabSz="533400">
            <a:lnSpc>
              <a:spcPct val="90000"/>
            </a:lnSpc>
            <a:spcBef>
              <a:spcPct val="0"/>
            </a:spcBef>
            <a:spcAft>
              <a:spcPct val="15000"/>
            </a:spcAft>
            <a:buChar char="••"/>
          </a:pPr>
          <a:endParaRPr lang="el-GR" sz="1200" kern="1200" dirty="0"/>
        </a:p>
      </dsp:txBody>
      <dsp:txXfrm>
        <a:off x="8340891" y="4234358"/>
        <a:ext cx="3827539" cy="1376120"/>
      </dsp:txXfrm>
    </dsp:sp>
    <dsp:sp modelId="{7932F046-816D-457A-AD1A-E1E47C00E63A}">
      <dsp:nvSpPr>
        <dsp:cNvPr id="0" name=""/>
        <dsp:cNvSpPr/>
      </dsp:nvSpPr>
      <dsp:spPr>
        <a:xfrm>
          <a:off x="218396" y="3757505"/>
          <a:ext cx="5357332" cy="1834827"/>
        </a:xfrm>
        <a:prstGeom prst="roundRect">
          <a:avLst>
            <a:gd name="adj" fmla="val 10000"/>
          </a:avLst>
        </a:prstGeom>
        <a:solidFill>
          <a:schemeClr val="accent3">
            <a:alpha val="90000"/>
            <a:tint val="4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lang="el-GR" sz="2000" b="0" kern="1200" dirty="0" smtClean="0"/>
            <a:t>Ευρήματα</a:t>
          </a:r>
        </a:p>
        <a:p>
          <a:pPr marL="228600" lvl="1" indent="-228600" algn="l" defTabSz="889000">
            <a:lnSpc>
              <a:spcPct val="90000"/>
            </a:lnSpc>
            <a:spcBef>
              <a:spcPct val="0"/>
            </a:spcBef>
            <a:spcAft>
              <a:spcPct val="15000"/>
            </a:spcAft>
            <a:buChar char="••"/>
          </a:pPr>
          <a:r>
            <a:rPr lang="el-GR" sz="2000" b="0" kern="1200" dirty="0" smtClean="0"/>
            <a:t>Συμπεράσματα</a:t>
          </a:r>
        </a:p>
        <a:p>
          <a:pPr marL="228600" lvl="1" indent="-228600" algn="l" defTabSz="889000">
            <a:lnSpc>
              <a:spcPct val="90000"/>
            </a:lnSpc>
            <a:spcBef>
              <a:spcPct val="0"/>
            </a:spcBef>
            <a:spcAft>
              <a:spcPct val="15000"/>
            </a:spcAft>
            <a:buChar char="••"/>
          </a:pPr>
          <a:r>
            <a:rPr lang="el-GR" sz="2000" b="0" kern="1200" dirty="0" smtClean="0"/>
            <a:t>Προτάσεις για μελλοντική έρευνα</a:t>
          </a:r>
        </a:p>
      </dsp:txBody>
      <dsp:txXfrm>
        <a:off x="218396" y="4216212"/>
        <a:ext cx="3750132" cy="1376120"/>
      </dsp:txXfrm>
    </dsp:sp>
    <dsp:sp modelId="{53CA3B83-D3F3-4EAE-8746-00CD5A3C571F}">
      <dsp:nvSpPr>
        <dsp:cNvPr id="0" name=""/>
        <dsp:cNvSpPr/>
      </dsp:nvSpPr>
      <dsp:spPr>
        <a:xfrm>
          <a:off x="6775564" y="258215"/>
          <a:ext cx="5416503" cy="1971925"/>
        </a:xfrm>
        <a:prstGeom prst="roundRect">
          <a:avLst>
            <a:gd name="adj" fmla="val 10000"/>
          </a:avLst>
        </a:prstGeom>
        <a:solidFill>
          <a:schemeClr val="accent3">
            <a:alpha val="90000"/>
            <a:tint val="4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endParaRPr lang="el-GR" sz="2000" b="0" kern="1200" dirty="0"/>
        </a:p>
        <a:p>
          <a:pPr marL="228600" lvl="1" indent="-228600" algn="l" defTabSz="889000">
            <a:lnSpc>
              <a:spcPct val="90000"/>
            </a:lnSpc>
            <a:spcBef>
              <a:spcPct val="0"/>
            </a:spcBef>
            <a:spcAft>
              <a:spcPct val="15000"/>
            </a:spcAft>
            <a:buChar char="••"/>
          </a:pPr>
          <a:r>
            <a:rPr lang="el-GR" sz="2000" b="0" kern="1200" dirty="0" smtClean="0"/>
            <a:t>Διαδικασία δημιουργίας Ε.Υ.</a:t>
          </a:r>
          <a:endParaRPr lang="el-GR" sz="2000" b="0" kern="1200" dirty="0"/>
        </a:p>
        <a:p>
          <a:pPr marL="228600" lvl="1" indent="-228600" algn="l" defTabSz="889000">
            <a:lnSpc>
              <a:spcPct val="90000"/>
            </a:lnSpc>
            <a:spcBef>
              <a:spcPct val="0"/>
            </a:spcBef>
            <a:spcAft>
              <a:spcPct val="15000"/>
            </a:spcAft>
            <a:buChar char="••"/>
          </a:pPr>
          <a:r>
            <a:rPr lang="el-GR" sz="2000" b="0" kern="1200" dirty="0" smtClean="0"/>
            <a:t>Διαδικασία αξιολόγησης Ε.Υ.</a:t>
          </a:r>
          <a:endParaRPr lang="el-GR" sz="2000" b="0" kern="1200" dirty="0"/>
        </a:p>
        <a:p>
          <a:pPr marL="228600" lvl="1" indent="-228600" algn="l" defTabSz="889000">
            <a:lnSpc>
              <a:spcPct val="90000"/>
            </a:lnSpc>
            <a:spcBef>
              <a:spcPct val="0"/>
            </a:spcBef>
            <a:spcAft>
              <a:spcPct val="15000"/>
            </a:spcAft>
            <a:buChar char="••"/>
          </a:pPr>
          <a:r>
            <a:rPr lang="el-GR" sz="2000" b="0" kern="1200" dirty="0" smtClean="0"/>
            <a:t>Μέθοδος συλλογής δεδομένων </a:t>
          </a:r>
          <a:endParaRPr lang="el-GR" sz="2000" b="0" kern="1200" dirty="0"/>
        </a:p>
        <a:p>
          <a:pPr marL="228600" lvl="1" indent="-228600" algn="l" defTabSz="889000">
            <a:lnSpc>
              <a:spcPct val="90000"/>
            </a:lnSpc>
            <a:spcBef>
              <a:spcPct val="0"/>
            </a:spcBef>
            <a:spcAft>
              <a:spcPct val="15000"/>
            </a:spcAft>
            <a:buChar char="••"/>
          </a:pPr>
          <a:r>
            <a:rPr lang="el-GR" sz="2000" b="0" kern="1200" dirty="0" smtClean="0"/>
            <a:t>Μέθοδος ανάλυσης δεδομένων</a:t>
          </a:r>
          <a:endParaRPr lang="el-GR" sz="2000" b="0" kern="1200" dirty="0"/>
        </a:p>
      </dsp:txBody>
      <dsp:txXfrm>
        <a:off x="8400515" y="258215"/>
        <a:ext cx="3791552" cy="1478943"/>
      </dsp:txXfrm>
    </dsp:sp>
    <dsp:sp modelId="{CB6B79BA-D25A-4BCB-A40C-95D9D7BEE52A}">
      <dsp:nvSpPr>
        <dsp:cNvPr id="0" name=""/>
        <dsp:cNvSpPr/>
      </dsp:nvSpPr>
      <dsp:spPr>
        <a:xfrm>
          <a:off x="230972" y="293012"/>
          <a:ext cx="5332519" cy="1957558"/>
        </a:xfrm>
        <a:prstGeom prst="roundRect">
          <a:avLst>
            <a:gd name="adj" fmla="val 10000"/>
          </a:avLst>
        </a:prstGeom>
        <a:solidFill>
          <a:schemeClr val="accent3">
            <a:alpha val="90000"/>
            <a:tint val="4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endParaRPr lang="el-GR" sz="1600" b="0" kern="1200" dirty="0"/>
        </a:p>
        <a:p>
          <a:pPr marL="228600" lvl="1" indent="-228600" algn="l" defTabSz="889000">
            <a:lnSpc>
              <a:spcPct val="90000"/>
            </a:lnSpc>
            <a:spcBef>
              <a:spcPct val="0"/>
            </a:spcBef>
            <a:spcAft>
              <a:spcPct val="15000"/>
            </a:spcAft>
            <a:buChar char="••"/>
          </a:pPr>
          <a:r>
            <a:rPr lang="el-GR" sz="2000" b="0" kern="1200" dirty="0" smtClean="0"/>
            <a:t>Εξ αποστάσεως πολυμορφική εκπαίδευση - Σχολική </a:t>
          </a:r>
          <a:r>
            <a:rPr lang="el-GR" sz="2000" b="0" kern="1200" dirty="0" err="1" smtClean="0"/>
            <a:t>εξΑΕ</a:t>
          </a:r>
          <a:endParaRPr lang="el-GR" sz="2000" b="0" kern="1200" dirty="0"/>
        </a:p>
        <a:p>
          <a:pPr marL="228600" lvl="1" indent="-228600" algn="l" defTabSz="889000">
            <a:lnSpc>
              <a:spcPct val="90000"/>
            </a:lnSpc>
            <a:spcBef>
              <a:spcPct val="0"/>
            </a:spcBef>
            <a:spcAft>
              <a:spcPct val="15000"/>
            </a:spcAft>
            <a:buChar char="••"/>
          </a:pPr>
          <a:r>
            <a:rPr lang="el-GR" sz="2000" b="0" kern="1200" dirty="0" smtClean="0"/>
            <a:t>Εκπαιδευτικό υλικό στην </a:t>
          </a:r>
          <a:r>
            <a:rPr lang="el-GR" sz="2000" b="0" kern="1200" dirty="0" err="1" smtClean="0"/>
            <a:t>εξΑΕ</a:t>
          </a:r>
          <a:endParaRPr lang="el-GR" sz="2000" b="0" kern="1200" dirty="0"/>
        </a:p>
        <a:p>
          <a:pPr marL="228600" lvl="1" indent="-228600" algn="l" defTabSz="889000">
            <a:lnSpc>
              <a:spcPct val="90000"/>
            </a:lnSpc>
            <a:spcBef>
              <a:spcPct val="0"/>
            </a:spcBef>
            <a:spcAft>
              <a:spcPct val="15000"/>
            </a:spcAft>
            <a:buChar char="••"/>
          </a:pPr>
          <a:r>
            <a:rPr lang="el-GR" sz="2000" b="0" kern="1200" dirty="0" smtClean="0"/>
            <a:t>Αξιολόγηση Ε.Υ.</a:t>
          </a:r>
          <a:endParaRPr lang="el-GR" sz="2000" b="0" kern="1200" dirty="0"/>
        </a:p>
      </dsp:txBody>
      <dsp:txXfrm>
        <a:off x="230972" y="293012"/>
        <a:ext cx="3732763" cy="1468168"/>
      </dsp:txXfrm>
    </dsp:sp>
    <dsp:sp modelId="{624A0428-3804-47D6-971D-DD2F738150EA}">
      <dsp:nvSpPr>
        <dsp:cNvPr id="0" name=""/>
        <dsp:cNvSpPr/>
      </dsp:nvSpPr>
      <dsp:spPr>
        <a:xfrm>
          <a:off x="3561650" y="343965"/>
          <a:ext cx="2609817" cy="2482750"/>
        </a:xfrm>
        <a:prstGeom prst="pieWedg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l-GR" sz="1800" b="1" kern="1200" dirty="0" smtClean="0">
              <a:effectLst>
                <a:outerShdw blurRad="38100" dist="38100" dir="2700000" algn="tl">
                  <a:srgbClr val="000000">
                    <a:alpha val="43137"/>
                  </a:srgbClr>
                </a:outerShdw>
              </a:effectLst>
            </a:rPr>
            <a:t>Θεωρητικό πλαίσιο</a:t>
          </a:r>
          <a:endParaRPr lang="el-GR" sz="1800" b="1" kern="1200" dirty="0">
            <a:effectLst>
              <a:outerShdw blurRad="38100" dist="38100" dir="2700000" algn="tl">
                <a:srgbClr val="000000">
                  <a:alpha val="43137"/>
                </a:srgbClr>
              </a:outerShdw>
            </a:effectLst>
          </a:endParaRPr>
        </a:p>
      </dsp:txBody>
      <dsp:txXfrm>
        <a:off x="3561650" y="343965"/>
        <a:ext cx="2609817" cy="2482750"/>
      </dsp:txXfrm>
    </dsp:sp>
    <dsp:sp modelId="{7A4D5EB6-EB24-4076-A403-84F70B3E84E9}">
      <dsp:nvSpPr>
        <dsp:cNvPr id="0" name=""/>
        <dsp:cNvSpPr/>
      </dsp:nvSpPr>
      <dsp:spPr>
        <a:xfrm rot="5400000">
          <a:off x="6222610" y="343965"/>
          <a:ext cx="2482750" cy="2482750"/>
        </a:xfrm>
        <a:prstGeom prst="pieWedg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l-GR" sz="1800" b="1" kern="1200" dirty="0" smtClean="0">
              <a:effectLst>
                <a:outerShdw blurRad="38100" dist="38100" dir="2700000" algn="tl">
                  <a:srgbClr val="000000">
                    <a:alpha val="43137"/>
                  </a:srgbClr>
                </a:outerShdw>
              </a:effectLst>
            </a:rPr>
            <a:t>Μεθοδολογία έρευνας</a:t>
          </a:r>
        </a:p>
      </dsp:txBody>
      <dsp:txXfrm rot="5400000">
        <a:off x="6222610" y="343965"/>
        <a:ext cx="2482750" cy="2482750"/>
      </dsp:txXfrm>
    </dsp:sp>
    <dsp:sp modelId="{A6ABC614-414A-43C9-A1D0-9125C2E35402}">
      <dsp:nvSpPr>
        <dsp:cNvPr id="0" name=""/>
        <dsp:cNvSpPr/>
      </dsp:nvSpPr>
      <dsp:spPr>
        <a:xfrm rot="10800000">
          <a:off x="6222610" y="2941392"/>
          <a:ext cx="2482750" cy="2482750"/>
        </a:xfrm>
        <a:prstGeom prst="pieWedg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l-GR" sz="1900" b="1" kern="1200" dirty="0" smtClean="0">
              <a:effectLst>
                <a:outerShdw blurRad="38100" dist="38100" dir="2700000" algn="tl">
                  <a:srgbClr val="000000">
                    <a:alpha val="43137"/>
                  </a:srgbClr>
                </a:outerShdw>
              </a:effectLst>
            </a:rPr>
            <a:t>Εκπαιδευτικό υλικό</a:t>
          </a:r>
        </a:p>
      </dsp:txBody>
      <dsp:txXfrm rot="10800000">
        <a:off x="6222610" y="2941392"/>
        <a:ext cx="2482750" cy="2482750"/>
      </dsp:txXfrm>
    </dsp:sp>
    <dsp:sp modelId="{96849F94-8DAD-4084-AEBC-E4EB3952F2F3}">
      <dsp:nvSpPr>
        <dsp:cNvPr id="0" name=""/>
        <dsp:cNvSpPr/>
      </dsp:nvSpPr>
      <dsp:spPr>
        <a:xfrm rot="16200000">
          <a:off x="3625183" y="2868102"/>
          <a:ext cx="2482750" cy="2629331"/>
        </a:xfrm>
        <a:prstGeom prst="pieWedg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l-GR" sz="1800" b="1" kern="1200" dirty="0" smtClean="0">
              <a:effectLst>
                <a:outerShdw blurRad="38100" dist="38100" dir="2700000" algn="tl">
                  <a:srgbClr val="000000">
                    <a:alpha val="43137"/>
                  </a:srgbClr>
                </a:outerShdw>
              </a:effectLst>
            </a:rPr>
            <a:t>Αποτελέσματα - Συμπεράσματα</a:t>
          </a:r>
        </a:p>
      </dsp:txBody>
      <dsp:txXfrm rot="16200000">
        <a:off x="3625183" y="2868102"/>
        <a:ext cx="2482750" cy="2629331"/>
      </dsp:txXfrm>
    </dsp:sp>
    <dsp:sp modelId="{3F0E3598-A44F-4DAB-A55A-37F68225F668}">
      <dsp:nvSpPr>
        <dsp:cNvPr id="0" name=""/>
        <dsp:cNvSpPr/>
      </dsp:nvSpPr>
      <dsp:spPr>
        <a:xfrm>
          <a:off x="5736668" y="2299853"/>
          <a:ext cx="857208" cy="881709"/>
        </a:xfrm>
        <a:prstGeom prst="circularArrow">
          <a:avLst/>
        </a:prstGeom>
        <a:gradFill rotWithShape="0">
          <a:gsLst>
            <a:gs pos="0">
              <a:schemeClr val="accent3">
                <a:tint val="60000"/>
                <a:hueOff val="0"/>
                <a:satOff val="0"/>
                <a:lumOff val="0"/>
                <a:alphaOff val="0"/>
                <a:satMod val="103000"/>
                <a:lumMod val="102000"/>
                <a:tint val="94000"/>
              </a:schemeClr>
            </a:gs>
            <a:gs pos="50000">
              <a:schemeClr val="accent3">
                <a:tint val="60000"/>
                <a:hueOff val="0"/>
                <a:satOff val="0"/>
                <a:lumOff val="0"/>
                <a:alphaOff val="0"/>
                <a:satMod val="110000"/>
                <a:lumMod val="100000"/>
                <a:shade val="100000"/>
              </a:schemeClr>
            </a:gs>
            <a:gs pos="100000">
              <a:schemeClr val="accent3">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dsp:style>
    </dsp:sp>
    <dsp:sp modelId="{ADBA16A4-5B3A-42EA-BC64-3F0E905453A2}">
      <dsp:nvSpPr>
        <dsp:cNvPr id="0" name=""/>
        <dsp:cNvSpPr/>
      </dsp:nvSpPr>
      <dsp:spPr>
        <a:xfrm rot="10800000">
          <a:off x="5736668" y="2572688"/>
          <a:ext cx="857208" cy="909423"/>
        </a:xfrm>
        <a:prstGeom prst="circularArrow">
          <a:avLst/>
        </a:prstGeom>
        <a:gradFill rotWithShape="0">
          <a:gsLst>
            <a:gs pos="0">
              <a:schemeClr val="accent3">
                <a:tint val="60000"/>
                <a:hueOff val="0"/>
                <a:satOff val="0"/>
                <a:lumOff val="0"/>
                <a:alphaOff val="0"/>
                <a:satMod val="103000"/>
                <a:lumMod val="102000"/>
                <a:tint val="94000"/>
              </a:schemeClr>
            </a:gs>
            <a:gs pos="50000">
              <a:schemeClr val="accent3">
                <a:tint val="60000"/>
                <a:hueOff val="0"/>
                <a:satOff val="0"/>
                <a:lumOff val="0"/>
                <a:alphaOff val="0"/>
                <a:satMod val="110000"/>
                <a:lumMod val="100000"/>
                <a:shade val="100000"/>
              </a:schemeClr>
            </a:gs>
            <a:gs pos="100000">
              <a:schemeClr val="accent3">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dsp:style>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82B74D0-7B46-4978-9315-1FA8129CDE7C}">
      <dsp:nvSpPr>
        <dsp:cNvPr id="0" name=""/>
        <dsp:cNvSpPr/>
      </dsp:nvSpPr>
      <dsp:spPr>
        <a:xfrm>
          <a:off x="17190" y="696734"/>
          <a:ext cx="2135124" cy="588825"/>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lvl="0" algn="ctr" defTabSz="1155700" rtl="0">
            <a:lnSpc>
              <a:spcPct val="90000"/>
            </a:lnSpc>
            <a:spcBef>
              <a:spcPct val="0"/>
            </a:spcBef>
            <a:spcAft>
              <a:spcPct val="35000"/>
            </a:spcAft>
          </a:pPr>
          <a:r>
            <a:rPr lang="el-GR" sz="2600" b="1" kern="1200" dirty="0" smtClean="0">
              <a:latin typeface="+mn-lt"/>
              <a:ea typeface="Times New Roman"/>
              <a:cs typeface="Times New Roman"/>
            </a:rPr>
            <a:t>Δομή</a:t>
          </a:r>
          <a:endParaRPr lang="el-GR" sz="2600" kern="1200" dirty="0">
            <a:latin typeface="+mn-lt"/>
          </a:endParaRPr>
        </a:p>
      </dsp:txBody>
      <dsp:txXfrm>
        <a:off x="17190" y="696734"/>
        <a:ext cx="2135124" cy="588825"/>
      </dsp:txXfrm>
    </dsp:sp>
    <dsp:sp modelId="{46F7E5C6-C17B-429E-BAFB-4E6F3D1F6DD4}">
      <dsp:nvSpPr>
        <dsp:cNvPr id="0" name=""/>
        <dsp:cNvSpPr/>
      </dsp:nvSpPr>
      <dsp:spPr>
        <a:xfrm>
          <a:off x="17190" y="1285559"/>
          <a:ext cx="2135124" cy="240959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l-GR" sz="2000" i="0" u="none" kern="1200" dirty="0" smtClean="0">
              <a:latin typeface="+mn-lt"/>
              <a:ea typeface="Calibri"/>
              <a:cs typeface="Times New Roman"/>
            </a:rPr>
            <a:t>Κατάτμηση της ύλης </a:t>
          </a:r>
          <a:endParaRPr lang="el-GR" sz="2000" kern="1200" dirty="0">
            <a:latin typeface="+mn-lt"/>
          </a:endParaRPr>
        </a:p>
        <a:p>
          <a:pPr marL="228600" lvl="1" indent="-228600" algn="l" defTabSz="889000">
            <a:lnSpc>
              <a:spcPct val="90000"/>
            </a:lnSpc>
            <a:spcBef>
              <a:spcPct val="0"/>
            </a:spcBef>
            <a:spcAft>
              <a:spcPct val="15000"/>
            </a:spcAft>
            <a:buChar char="••"/>
          </a:pPr>
          <a:r>
            <a:rPr lang="el-GR" sz="2000" i="0" u="none" kern="1200" dirty="0" smtClean="0">
              <a:latin typeface="+mn-lt"/>
              <a:ea typeface="Calibri"/>
              <a:cs typeface="Times New Roman"/>
            </a:rPr>
            <a:t>Καθοδήγηση µ</a:t>
          </a:r>
          <a:r>
            <a:rPr lang="el-GR" sz="2000" i="0" u="none" kern="1200" dirty="0" err="1" smtClean="0">
              <a:latin typeface="+mn-lt"/>
              <a:ea typeface="Calibri"/>
              <a:cs typeface="Times New Roman"/>
            </a:rPr>
            <a:t>ελέτης</a:t>
          </a:r>
          <a:endParaRPr lang="el-GR" sz="2000" kern="1200" dirty="0">
            <a:latin typeface="+mn-lt"/>
          </a:endParaRPr>
        </a:p>
      </dsp:txBody>
      <dsp:txXfrm>
        <a:off x="17190" y="1285559"/>
        <a:ext cx="2135124" cy="2409595"/>
      </dsp:txXfrm>
    </dsp:sp>
    <dsp:sp modelId="{23634A36-52CE-40D8-89FC-9BB1794E809F}">
      <dsp:nvSpPr>
        <dsp:cNvPr id="0" name=""/>
        <dsp:cNvSpPr/>
      </dsp:nvSpPr>
      <dsp:spPr>
        <a:xfrm>
          <a:off x="2451232" y="696734"/>
          <a:ext cx="2135124" cy="588825"/>
        </a:xfrm>
        <a:prstGeom prst="rect">
          <a:avLst/>
        </a:prstGeom>
        <a:solidFill>
          <a:schemeClr val="accent5">
            <a:hueOff val="-774129"/>
            <a:satOff val="7761"/>
            <a:lumOff val="-5392"/>
            <a:alphaOff val="0"/>
          </a:schemeClr>
        </a:solidFill>
        <a:ln w="12700" cap="flat" cmpd="sng" algn="ctr">
          <a:solidFill>
            <a:schemeClr val="accent5">
              <a:hueOff val="-774129"/>
              <a:satOff val="7761"/>
              <a:lumOff val="-539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rtl="0">
            <a:lnSpc>
              <a:spcPct val="90000"/>
            </a:lnSpc>
            <a:spcBef>
              <a:spcPct val="0"/>
            </a:spcBef>
            <a:spcAft>
              <a:spcPct val="35000"/>
            </a:spcAft>
          </a:pPr>
          <a:r>
            <a:rPr lang="el-GR" sz="2400" b="1" kern="1200" dirty="0" smtClean="0">
              <a:latin typeface="+mn-lt"/>
              <a:ea typeface="Times New Roman"/>
              <a:cs typeface="Times New Roman"/>
            </a:rPr>
            <a:t>Μορφές/ μέσα</a:t>
          </a:r>
          <a:endParaRPr lang="el-GR" sz="2400" kern="1200" dirty="0">
            <a:latin typeface="+mn-lt"/>
          </a:endParaRPr>
        </a:p>
      </dsp:txBody>
      <dsp:txXfrm>
        <a:off x="2451232" y="696734"/>
        <a:ext cx="2135124" cy="588825"/>
      </dsp:txXfrm>
    </dsp:sp>
    <dsp:sp modelId="{C76D5D76-2720-4AD3-ABD4-7E336D5DA240}">
      <dsp:nvSpPr>
        <dsp:cNvPr id="0" name=""/>
        <dsp:cNvSpPr/>
      </dsp:nvSpPr>
      <dsp:spPr>
        <a:xfrm>
          <a:off x="2451232" y="1285559"/>
          <a:ext cx="2135124" cy="2409595"/>
        </a:xfrm>
        <a:prstGeom prst="rect">
          <a:avLst/>
        </a:prstGeom>
        <a:solidFill>
          <a:schemeClr val="accent5">
            <a:tint val="40000"/>
            <a:alpha val="90000"/>
            <a:hueOff val="-908180"/>
            <a:satOff val="-841"/>
            <a:lumOff val="-777"/>
            <a:alphaOff val="0"/>
          </a:schemeClr>
        </a:solidFill>
        <a:ln w="12700" cap="flat" cmpd="sng" algn="ctr">
          <a:solidFill>
            <a:schemeClr val="accent5">
              <a:tint val="40000"/>
              <a:alpha val="90000"/>
              <a:hueOff val="-908180"/>
              <a:satOff val="-841"/>
              <a:lumOff val="-77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l-GR" sz="2000" i="0" u="none" kern="1200" dirty="0" smtClean="0">
              <a:latin typeface="+mn-lt"/>
              <a:ea typeface="Calibri"/>
              <a:cs typeface="Times New Roman"/>
            </a:rPr>
            <a:t>Είδος Ε.Υ. </a:t>
          </a:r>
          <a:endParaRPr lang="el-GR" sz="2000" kern="1200" dirty="0">
            <a:latin typeface="+mn-lt"/>
          </a:endParaRPr>
        </a:p>
        <a:p>
          <a:pPr marL="228600" lvl="1" indent="-228600" algn="l" defTabSz="889000">
            <a:lnSpc>
              <a:spcPct val="90000"/>
            </a:lnSpc>
            <a:spcBef>
              <a:spcPct val="0"/>
            </a:spcBef>
            <a:spcAft>
              <a:spcPct val="15000"/>
            </a:spcAft>
            <a:buChar char="••"/>
          </a:pPr>
          <a:r>
            <a:rPr lang="el-GR" sz="2000" i="0" u="none" kern="1200" dirty="0" smtClean="0">
              <a:latin typeface="+mn-lt"/>
              <a:ea typeface="Calibri"/>
              <a:cs typeface="Times New Roman"/>
            </a:rPr>
            <a:t>Ελκυστικότητα</a:t>
          </a:r>
          <a:endParaRPr lang="el-GR" sz="2000" kern="1200" dirty="0">
            <a:latin typeface="+mn-lt"/>
          </a:endParaRPr>
        </a:p>
      </dsp:txBody>
      <dsp:txXfrm>
        <a:off x="2451232" y="1285559"/>
        <a:ext cx="2135124" cy="2409595"/>
      </dsp:txXfrm>
    </dsp:sp>
    <dsp:sp modelId="{9BCC3FE2-B579-49DD-BD64-4981B6A38DAE}">
      <dsp:nvSpPr>
        <dsp:cNvPr id="0" name=""/>
        <dsp:cNvSpPr/>
      </dsp:nvSpPr>
      <dsp:spPr>
        <a:xfrm>
          <a:off x="4885274" y="696734"/>
          <a:ext cx="2135124" cy="588825"/>
        </a:xfrm>
        <a:prstGeom prst="rect">
          <a:avLst/>
        </a:prstGeom>
        <a:solidFill>
          <a:schemeClr val="accent5">
            <a:hueOff val="-1548258"/>
            <a:satOff val="15522"/>
            <a:lumOff val="-10784"/>
            <a:alphaOff val="0"/>
          </a:schemeClr>
        </a:solidFill>
        <a:ln w="12700" cap="flat" cmpd="sng" algn="ctr">
          <a:solidFill>
            <a:schemeClr val="accent5">
              <a:hueOff val="-1548258"/>
              <a:satOff val="15522"/>
              <a:lumOff val="-1078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lvl="0" algn="ctr" defTabSz="1155700" rtl="0">
            <a:lnSpc>
              <a:spcPct val="90000"/>
            </a:lnSpc>
            <a:spcBef>
              <a:spcPct val="0"/>
            </a:spcBef>
            <a:spcAft>
              <a:spcPct val="35000"/>
            </a:spcAft>
          </a:pPr>
          <a:r>
            <a:rPr lang="el-GR" sz="2600" b="1" kern="1200" dirty="0" smtClean="0">
              <a:latin typeface="+mn-lt"/>
              <a:ea typeface="Times New Roman"/>
              <a:cs typeface="Times New Roman"/>
            </a:rPr>
            <a:t>Ύφος</a:t>
          </a:r>
          <a:endParaRPr lang="el-GR" sz="2600" kern="1200" dirty="0">
            <a:latin typeface="+mn-lt"/>
          </a:endParaRPr>
        </a:p>
      </dsp:txBody>
      <dsp:txXfrm>
        <a:off x="4885274" y="696734"/>
        <a:ext cx="2135124" cy="588825"/>
      </dsp:txXfrm>
    </dsp:sp>
    <dsp:sp modelId="{E0FF11EE-84A6-4B5C-9D67-1F7158E5D00C}">
      <dsp:nvSpPr>
        <dsp:cNvPr id="0" name=""/>
        <dsp:cNvSpPr/>
      </dsp:nvSpPr>
      <dsp:spPr>
        <a:xfrm>
          <a:off x="4885274" y="1285559"/>
          <a:ext cx="2135124" cy="2409595"/>
        </a:xfrm>
        <a:prstGeom prst="rect">
          <a:avLst/>
        </a:prstGeom>
        <a:solidFill>
          <a:schemeClr val="accent5">
            <a:tint val="40000"/>
            <a:alpha val="90000"/>
            <a:hueOff val="-1816360"/>
            <a:satOff val="-1683"/>
            <a:lumOff val="-1554"/>
            <a:alphaOff val="0"/>
          </a:schemeClr>
        </a:solidFill>
        <a:ln w="12700" cap="flat" cmpd="sng" algn="ctr">
          <a:solidFill>
            <a:schemeClr val="accent5">
              <a:tint val="40000"/>
              <a:alpha val="90000"/>
              <a:hueOff val="-1816360"/>
              <a:satOff val="-1683"/>
              <a:lumOff val="-155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l-GR" sz="2000" i="0" u="none" kern="1200" dirty="0" smtClean="0">
              <a:latin typeface="+mn-lt"/>
              <a:ea typeface="Calibri"/>
              <a:cs typeface="Times New Roman"/>
            </a:rPr>
            <a:t>Φιλικό ύφος</a:t>
          </a:r>
          <a:endParaRPr lang="el-GR" sz="2000" kern="1200" dirty="0">
            <a:latin typeface="+mn-lt"/>
          </a:endParaRPr>
        </a:p>
        <a:p>
          <a:pPr marL="228600" lvl="1" indent="-228600" algn="l" defTabSz="889000">
            <a:lnSpc>
              <a:spcPct val="90000"/>
            </a:lnSpc>
            <a:spcBef>
              <a:spcPct val="0"/>
            </a:spcBef>
            <a:spcAft>
              <a:spcPct val="15000"/>
            </a:spcAft>
            <a:buChar char="••"/>
          </a:pPr>
          <a:r>
            <a:rPr lang="el-GR" sz="2000" i="0" u="none" kern="1200" dirty="0" smtClean="0">
              <a:latin typeface="+mn-lt"/>
              <a:ea typeface="Calibri"/>
              <a:cs typeface="Times New Roman"/>
            </a:rPr>
            <a:t>Σωστή χρήση της γλώσσας</a:t>
          </a:r>
          <a:endParaRPr lang="el-GR" sz="2000" kern="1200" dirty="0">
            <a:latin typeface="+mn-lt"/>
          </a:endParaRPr>
        </a:p>
      </dsp:txBody>
      <dsp:txXfrm>
        <a:off x="4885274" y="1285559"/>
        <a:ext cx="2135124" cy="2409595"/>
      </dsp:txXfrm>
    </dsp:sp>
    <dsp:sp modelId="{A20C75E0-43EE-4F6D-AF34-1E4C4D3CABCF}">
      <dsp:nvSpPr>
        <dsp:cNvPr id="0" name=""/>
        <dsp:cNvSpPr/>
      </dsp:nvSpPr>
      <dsp:spPr>
        <a:xfrm>
          <a:off x="7319316" y="696734"/>
          <a:ext cx="2135124" cy="588825"/>
        </a:xfrm>
        <a:prstGeom prst="rect">
          <a:avLst/>
        </a:prstGeom>
        <a:solidFill>
          <a:schemeClr val="accent5">
            <a:hueOff val="-2322388"/>
            <a:satOff val="23283"/>
            <a:lumOff val="-16177"/>
            <a:alphaOff val="0"/>
          </a:schemeClr>
        </a:solidFill>
        <a:ln w="12700" cap="flat" cmpd="sng" algn="ctr">
          <a:solidFill>
            <a:schemeClr val="accent5">
              <a:hueOff val="-2322388"/>
              <a:satOff val="23283"/>
              <a:lumOff val="-161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lvl="0" algn="ctr" defTabSz="1111250">
            <a:lnSpc>
              <a:spcPct val="90000"/>
            </a:lnSpc>
            <a:spcBef>
              <a:spcPct val="0"/>
            </a:spcBef>
            <a:spcAft>
              <a:spcPct val="35000"/>
            </a:spcAft>
          </a:pPr>
          <a:r>
            <a:rPr lang="el-GR" sz="2500" b="1" kern="1200" dirty="0" smtClean="0">
              <a:latin typeface="+mn-lt"/>
              <a:ea typeface="Times New Roman"/>
              <a:cs typeface="Times New Roman"/>
            </a:rPr>
            <a:t>Περιεχόμενο</a:t>
          </a:r>
          <a:endParaRPr lang="el-GR" sz="2500" kern="1200" dirty="0">
            <a:latin typeface="+mn-lt"/>
          </a:endParaRPr>
        </a:p>
      </dsp:txBody>
      <dsp:txXfrm>
        <a:off x="7319316" y="696734"/>
        <a:ext cx="2135124" cy="588825"/>
      </dsp:txXfrm>
    </dsp:sp>
    <dsp:sp modelId="{29F005AA-A586-4D1F-9F3C-E5DC121EFCEC}">
      <dsp:nvSpPr>
        <dsp:cNvPr id="0" name=""/>
        <dsp:cNvSpPr/>
      </dsp:nvSpPr>
      <dsp:spPr>
        <a:xfrm>
          <a:off x="7319316" y="1285559"/>
          <a:ext cx="2135124" cy="2409595"/>
        </a:xfrm>
        <a:prstGeom prst="rect">
          <a:avLst/>
        </a:prstGeom>
        <a:solidFill>
          <a:schemeClr val="accent5">
            <a:tint val="40000"/>
            <a:alpha val="90000"/>
            <a:hueOff val="-2724539"/>
            <a:satOff val="-2524"/>
            <a:lumOff val="-2332"/>
            <a:alphaOff val="0"/>
          </a:schemeClr>
        </a:solidFill>
        <a:ln w="12700" cap="flat" cmpd="sng" algn="ctr">
          <a:solidFill>
            <a:schemeClr val="accent5">
              <a:tint val="40000"/>
              <a:alpha val="90000"/>
              <a:hueOff val="-2724539"/>
              <a:satOff val="-2524"/>
              <a:lumOff val="-233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l-GR" sz="2000" i="0" u="none" kern="1200" dirty="0" smtClean="0">
              <a:latin typeface="+mn-lt"/>
              <a:ea typeface="Calibri"/>
              <a:cs typeface="Times New Roman"/>
            </a:rPr>
            <a:t>Πληρότητα – κάλυψη</a:t>
          </a:r>
          <a:endParaRPr lang="el-GR" sz="2000" kern="1200" dirty="0">
            <a:latin typeface="+mn-lt"/>
          </a:endParaRPr>
        </a:p>
        <a:p>
          <a:pPr marL="228600" lvl="1" indent="-228600" algn="l" defTabSz="889000">
            <a:lnSpc>
              <a:spcPct val="90000"/>
            </a:lnSpc>
            <a:spcBef>
              <a:spcPct val="0"/>
            </a:spcBef>
            <a:spcAft>
              <a:spcPct val="15000"/>
            </a:spcAft>
            <a:buChar char="••"/>
          </a:pPr>
          <a:r>
            <a:rPr lang="el-GR" sz="2000" i="0" u="none" kern="1200" dirty="0" smtClean="0">
              <a:latin typeface="+mn-lt"/>
              <a:ea typeface="Calibri"/>
              <a:cs typeface="Times New Roman"/>
            </a:rPr>
            <a:t>Πλουραλισμός</a:t>
          </a:r>
          <a:endParaRPr lang="el-GR" sz="2000" kern="1200" dirty="0">
            <a:latin typeface="+mn-lt"/>
          </a:endParaRPr>
        </a:p>
        <a:p>
          <a:pPr marL="228600" lvl="1" indent="-228600" algn="l" defTabSz="889000">
            <a:lnSpc>
              <a:spcPct val="90000"/>
            </a:lnSpc>
            <a:spcBef>
              <a:spcPct val="0"/>
            </a:spcBef>
            <a:spcAft>
              <a:spcPct val="15000"/>
            </a:spcAft>
            <a:buChar char="••"/>
          </a:pPr>
          <a:r>
            <a:rPr lang="el-GR" sz="2000" i="0" u="none" kern="1200" dirty="0" smtClean="0">
              <a:latin typeface="+mn-lt"/>
              <a:ea typeface="Calibri"/>
              <a:cs typeface="Times New Roman"/>
            </a:rPr>
            <a:t>Εγκυρότητα – αξιοπιστία </a:t>
          </a:r>
          <a:endParaRPr lang="el-GR" sz="2000" kern="1200" dirty="0">
            <a:latin typeface="+mn-lt"/>
          </a:endParaRPr>
        </a:p>
        <a:p>
          <a:pPr marL="228600" lvl="1" indent="-228600" algn="l" defTabSz="889000">
            <a:lnSpc>
              <a:spcPct val="90000"/>
            </a:lnSpc>
            <a:spcBef>
              <a:spcPct val="0"/>
            </a:spcBef>
            <a:spcAft>
              <a:spcPct val="15000"/>
            </a:spcAft>
            <a:buChar char="••"/>
          </a:pPr>
          <a:r>
            <a:rPr lang="el-GR" sz="2000" i="0" u="none" kern="1200" dirty="0" smtClean="0">
              <a:latin typeface="+mn-lt"/>
              <a:ea typeface="Calibri"/>
              <a:cs typeface="Times New Roman"/>
            </a:rPr>
            <a:t>Ευελιξία </a:t>
          </a:r>
          <a:endParaRPr lang="el-GR" sz="2000" kern="1200" dirty="0">
            <a:latin typeface="+mn-lt"/>
          </a:endParaRPr>
        </a:p>
        <a:p>
          <a:pPr marL="228600" lvl="1" indent="-228600" algn="l" defTabSz="889000">
            <a:lnSpc>
              <a:spcPct val="90000"/>
            </a:lnSpc>
            <a:spcBef>
              <a:spcPct val="0"/>
            </a:spcBef>
            <a:spcAft>
              <a:spcPct val="15000"/>
            </a:spcAft>
            <a:buChar char="••"/>
          </a:pPr>
          <a:r>
            <a:rPr lang="el-GR" sz="2000" i="0" u="none" kern="1200" dirty="0" smtClean="0">
              <a:latin typeface="+mn-lt"/>
              <a:ea typeface="Calibri"/>
              <a:cs typeface="Times New Roman"/>
            </a:rPr>
            <a:t>Επικαιρότητα</a:t>
          </a:r>
          <a:endParaRPr lang="el-GR" sz="2000" kern="1200" dirty="0">
            <a:latin typeface="+mn-lt"/>
          </a:endParaRPr>
        </a:p>
      </dsp:txBody>
      <dsp:txXfrm>
        <a:off x="7319316" y="1285559"/>
        <a:ext cx="2135124" cy="2409595"/>
      </dsp:txXfrm>
    </dsp:sp>
    <dsp:sp modelId="{1E00F4E1-38EF-42AD-B2A6-F618DB5B4773}">
      <dsp:nvSpPr>
        <dsp:cNvPr id="0" name=""/>
        <dsp:cNvSpPr/>
      </dsp:nvSpPr>
      <dsp:spPr>
        <a:xfrm>
          <a:off x="9753357" y="696734"/>
          <a:ext cx="2135124" cy="588825"/>
        </a:xfrm>
        <a:prstGeom prst="rect">
          <a:avLst/>
        </a:prstGeom>
        <a:solidFill>
          <a:schemeClr val="accent5">
            <a:hueOff val="-3096517"/>
            <a:satOff val="31044"/>
            <a:lumOff val="-21569"/>
            <a:alphaOff val="0"/>
          </a:schemeClr>
        </a:solidFill>
        <a:ln w="12700" cap="flat" cmpd="sng" algn="ctr">
          <a:solidFill>
            <a:schemeClr val="accent5">
              <a:hueOff val="-3096517"/>
              <a:satOff val="31044"/>
              <a:lumOff val="-2156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lvl="0" algn="ctr" defTabSz="933450" rtl="0">
            <a:lnSpc>
              <a:spcPct val="90000"/>
            </a:lnSpc>
            <a:spcBef>
              <a:spcPct val="0"/>
            </a:spcBef>
            <a:spcAft>
              <a:spcPct val="35000"/>
            </a:spcAft>
          </a:pPr>
          <a:r>
            <a:rPr lang="el-GR" sz="2100" b="1" kern="1200" dirty="0" smtClean="0">
              <a:latin typeface="+mn-lt"/>
              <a:ea typeface="Times New Roman"/>
              <a:cs typeface="Times New Roman"/>
            </a:rPr>
            <a:t>Δραστηριότητες</a:t>
          </a:r>
          <a:endParaRPr lang="el-GR" sz="2100" kern="1200" dirty="0">
            <a:latin typeface="+mn-lt"/>
          </a:endParaRPr>
        </a:p>
      </dsp:txBody>
      <dsp:txXfrm>
        <a:off x="9753357" y="696734"/>
        <a:ext cx="2135124" cy="588825"/>
      </dsp:txXfrm>
    </dsp:sp>
    <dsp:sp modelId="{1B035C1B-50DF-4607-9F4B-BF1E828C5F15}">
      <dsp:nvSpPr>
        <dsp:cNvPr id="0" name=""/>
        <dsp:cNvSpPr/>
      </dsp:nvSpPr>
      <dsp:spPr>
        <a:xfrm>
          <a:off x="9753357" y="1285559"/>
          <a:ext cx="2135124" cy="2409595"/>
        </a:xfrm>
        <a:prstGeom prst="rect">
          <a:avLst/>
        </a:prstGeom>
        <a:solidFill>
          <a:schemeClr val="accent5">
            <a:tint val="40000"/>
            <a:alpha val="90000"/>
            <a:hueOff val="-3632719"/>
            <a:satOff val="-3365"/>
            <a:lumOff val="-3109"/>
            <a:alphaOff val="0"/>
          </a:schemeClr>
        </a:solidFill>
        <a:ln w="12700" cap="flat" cmpd="sng" algn="ctr">
          <a:solidFill>
            <a:schemeClr val="accent5">
              <a:tint val="40000"/>
              <a:alpha val="90000"/>
              <a:hueOff val="-3632719"/>
              <a:satOff val="-3365"/>
              <a:lumOff val="-310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l-GR" sz="2000" i="0" u="none" kern="1200" dirty="0" smtClean="0">
              <a:latin typeface="+mn-lt"/>
              <a:ea typeface="Calibri"/>
              <a:cs typeface="Times New Roman"/>
            </a:rPr>
            <a:t>Περιεχόμενο – είδη </a:t>
          </a:r>
          <a:endParaRPr lang="el-GR" sz="2000" kern="1200" dirty="0">
            <a:latin typeface="+mn-lt"/>
          </a:endParaRPr>
        </a:p>
        <a:p>
          <a:pPr marL="228600" lvl="1" indent="-228600" algn="l" defTabSz="889000">
            <a:lnSpc>
              <a:spcPct val="90000"/>
            </a:lnSpc>
            <a:spcBef>
              <a:spcPct val="0"/>
            </a:spcBef>
            <a:spcAft>
              <a:spcPct val="15000"/>
            </a:spcAft>
            <a:buChar char="••"/>
          </a:pPr>
          <a:r>
            <a:rPr lang="el-GR" sz="2000" i="0" u="none" kern="1200" dirty="0" smtClean="0">
              <a:latin typeface="+mn-lt"/>
              <a:ea typeface="Calibri"/>
              <a:cs typeface="Times New Roman"/>
            </a:rPr>
            <a:t>Ανατροφοδότηση</a:t>
          </a:r>
          <a:endParaRPr lang="el-GR" sz="2000" kern="1200" dirty="0">
            <a:latin typeface="+mn-lt"/>
          </a:endParaRPr>
        </a:p>
      </dsp:txBody>
      <dsp:txXfrm>
        <a:off x="9753357" y="1285559"/>
        <a:ext cx="2135124" cy="2409595"/>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A52B6E5-6CBB-4ABB-860B-C0FB1975A39A}">
      <dsp:nvSpPr>
        <dsp:cNvPr id="0" name=""/>
        <dsp:cNvSpPr/>
      </dsp:nvSpPr>
      <dsp:spPr>
        <a:xfrm>
          <a:off x="0" y="522981"/>
          <a:ext cx="8783783" cy="5115599"/>
        </a:xfrm>
        <a:prstGeom prst="rect">
          <a:avLst/>
        </a:prstGeom>
        <a:solidFill>
          <a:schemeClr val="lt1">
            <a:alpha val="90000"/>
            <a:hueOff val="0"/>
            <a:satOff val="0"/>
            <a:lumOff val="0"/>
            <a:alphaOff val="0"/>
          </a:schemeClr>
        </a:solidFill>
        <a:ln w="9525" cap="flat" cmpd="sng" algn="ctr">
          <a:solidFill>
            <a:srgbClr val="C0000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81719" tIns="145796" rIns="681719" bIns="149352" numCol="1" spcCol="1270" anchor="t" anchorCtr="0">
          <a:noAutofit/>
        </a:bodyPr>
        <a:lstStyle/>
        <a:p>
          <a:pPr marL="228600" lvl="1" indent="-228600" algn="l" defTabSz="933450">
            <a:lnSpc>
              <a:spcPct val="90000"/>
            </a:lnSpc>
            <a:spcBef>
              <a:spcPct val="0"/>
            </a:spcBef>
            <a:spcAft>
              <a:spcPct val="15000"/>
            </a:spcAft>
            <a:buChar char="••"/>
          </a:pPr>
          <a:endParaRPr lang="el-GR" sz="2100" kern="1200" dirty="0"/>
        </a:p>
        <a:p>
          <a:pPr marL="228600" lvl="1" indent="-228600" algn="l" defTabSz="933450">
            <a:lnSpc>
              <a:spcPct val="90000"/>
            </a:lnSpc>
            <a:spcBef>
              <a:spcPct val="0"/>
            </a:spcBef>
            <a:spcAft>
              <a:spcPct val="15000"/>
            </a:spcAft>
            <a:buChar char="••"/>
          </a:pPr>
          <a:r>
            <a:rPr lang="el-GR" sz="2100" kern="1200" dirty="0"/>
            <a:t>Περιγραφή μαθήματος                                          → Προκείμενα </a:t>
          </a:r>
        </a:p>
        <a:p>
          <a:pPr marL="228600" lvl="1" indent="-228600" algn="l" defTabSz="933450">
            <a:lnSpc>
              <a:spcPct val="90000"/>
            </a:lnSpc>
            <a:spcBef>
              <a:spcPct val="0"/>
            </a:spcBef>
            <a:spcAft>
              <a:spcPct val="15000"/>
            </a:spcAft>
            <a:buChar char="••"/>
          </a:pPr>
          <a:r>
            <a:rPr lang="el-GR" sz="2100" kern="1200" dirty="0"/>
            <a:t>Τίτλος ενότητας                                                       → Προκείμενα </a:t>
          </a:r>
        </a:p>
        <a:p>
          <a:pPr marL="228600" lvl="1" indent="-228600" algn="l" defTabSz="933450">
            <a:lnSpc>
              <a:spcPct val="90000"/>
            </a:lnSpc>
            <a:spcBef>
              <a:spcPct val="0"/>
            </a:spcBef>
            <a:spcAft>
              <a:spcPct val="15000"/>
            </a:spcAft>
            <a:buChar char="••"/>
          </a:pPr>
          <a:r>
            <a:rPr lang="el-GR" sz="2100" kern="1200" dirty="0"/>
            <a:t>Δες αυτό το </a:t>
          </a:r>
          <a:r>
            <a:rPr lang="el-GR" sz="2100" kern="1200" dirty="0" err="1"/>
            <a:t>διαδραστικό</a:t>
          </a:r>
          <a:r>
            <a:rPr lang="el-GR" sz="2100" kern="1200" dirty="0"/>
            <a:t> βίντεο                          → Προκείμενα </a:t>
          </a:r>
        </a:p>
        <a:p>
          <a:pPr marL="228600" lvl="1" indent="-228600" algn="l" defTabSz="933450">
            <a:lnSpc>
              <a:spcPct val="90000"/>
            </a:lnSpc>
            <a:spcBef>
              <a:spcPct val="0"/>
            </a:spcBef>
            <a:spcAft>
              <a:spcPct val="15000"/>
            </a:spcAft>
            <a:buChar char="••"/>
          </a:pPr>
          <a:r>
            <a:rPr lang="el-GR" sz="2100" kern="1200" dirty="0"/>
            <a:t>Οδηγός πλοήγησης                                                 → Προκείμενα </a:t>
          </a:r>
        </a:p>
        <a:p>
          <a:pPr marL="228600" lvl="1" indent="-228600" algn="l" defTabSz="933450">
            <a:lnSpc>
              <a:spcPct val="90000"/>
            </a:lnSpc>
            <a:spcBef>
              <a:spcPct val="0"/>
            </a:spcBef>
            <a:spcAft>
              <a:spcPct val="15000"/>
            </a:spcAft>
            <a:buChar char="••"/>
          </a:pPr>
          <a:r>
            <a:rPr lang="el-GR" sz="2100" kern="1200" dirty="0"/>
            <a:t>Συμβουλές μελέτης                                                → Προκείμενα </a:t>
          </a:r>
        </a:p>
        <a:p>
          <a:pPr marL="228600" lvl="1" indent="-228600" algn="l" defTabSz="933450">
            <a:lnSpc>
              <a:spcPct val="90000"/>
            </a:lnSpc>
            <a:spcBef>
              <a:spcPct val="0"/>
            </a:spcBef>
            <a:spcAft>
              <a:spcPct val="15000"/>
            </a:spcAft>
            <a:buChar char="••"/>
          </a:pPr>
          <a:r>
            <a:rPr lang="el-GR" sz="2100" kern="1200" dirty="0"/>
            <a:t>Σκοπός                                                                      → Προκείμενα </a:t>
          </a:r>
        </a:p>
        <a:p>
          <a:pPr marL="228600" lvl="1" indent="-228600" algn="l" defTabSz="933450">
            <a:lnSpc>
              <a:spcPct val="90000"/>
            </a:lnSpc>
            <a:spcBef>
              <a:spcPct val="0"/>
            </a:spcBef>
            <a:spcAft>
              <a:spcPct val="15000"/>
            </a:spcAft>
            <a:buChar char="••"/>
          </a:pPr>
          <a:r>
            <a:rPr lang="el-GR" sz="2100" kern="1200" dirty="0"/>
            <a:t>Προσδοκώμενα αποτελέσματα                           → Προκείμενα </a:t>
          </a:r>
        </a:p>
        <a:p>
          <a:pPr marL="228600" lvl="1" indent="-228600" algn="l" defTabSz="933450">
            <a:lnSpc>
              <a:spcPct val="90000"/>
            </a:lnSpc>
            <a:spcBef>
              <a:spcPct val="0"/>
            </a:spcBef>
            <a:spcAft>
              <a:spcPct val="15000"/>
            </a:spcAft>
            <a:buChar char="••"/>
          </a:pPr>
          <a:r>
            <a:rPr lang="el-GR" sz="2100" kern="1200" dirty="0"/>
            <a:t>Δομή ενότητας                                                        → Προκείμενα </a:t>
          </a:r>
        </a:p>
        <a:p>
          <a:pPr marL="228600" lvl="1" indent="-228600" algn="l" defTabSz="933450">
            <a:lnSpc>
              <a:spcPct val="90000"/>
            </a:lnSpc>
            <a:spcBef>
              <a:spcPct val="0"/>
            </a:spcBef>
            <a:spcAft>
              <a:spcPct val="15000"/>
            </a:spcAft>
            <a:buChar char="••"/>
          </a:pPr>
          <a:r>
            <a:rPr lang="el-GR" sz="2100" kern="1200" dirty="0"/>
            <a:t>Λέξεις κλειδιά                                                         → Προκείμενα </a:t>
          </a:r>
        </a:p>
        <a:p>
          <a:pPr marL="228600" lvl="1" indent="-228600" algn="l" defTabSz="933450">
            <a:lnSpc>
              <a:spcPct val="90000"/>
            </a:lnSpc>
            <a:spcBef>
              <a:spcPct val="0"/>
            </a:spcBef>
            <a:spcAft>
              <a:spcPct val="15000"/>
            </a:spcAft>
            <a:buChar char="••"/>
          </a:pPr>
          <a:r>
            <a:rPr lang="el-GR" sz="2100" kern="1200" dirty="0"/>
            <a:t>Πίνακας περιεχομένων                                         → Προκείμενα</a:t>
          </a:r>
        </a:p>
        <a:p>
          <a:pPr marL="228600" lvl="1" indent="-228600" algn="l" defTabSz="933450">
            <a:lnSpc>
              <a:spcPct val="90000"/>
            </a:lnSpc>
            <a:spcBef>
              <a:spcPct val="0"/>
            </a:spcBef>
            <a:spcAft>
              <a:spcPct val="15000"/>
            </a:spcAft>
            <a:buChar char="••"/>
          </a:pPr>
          <a:r>
            <a:rPr lang="el-GR" sz="2100" kern="1200" dirty="0">
              <a:solidFill>
                <a:sysClr val="windowText" lastClr="000000"/>
              </a:solidFill>
            </a:rPr>
            <a:t>Κείμενα                                                                    </a:t>
          </a:r>
          <a:r>
            <a:rPr lang="el-GR" sz="2100" kern="1200" dirty="0"/>
            <a:t>→ Βασικά κείμενα</a:t>
          </a:r>
          <a:endParaRPr lang="el-GR" sz="2100" kern="1200" dirty="0">
            <a:solidFill>
              <a:sysClr val="windowText" lastClr="000000"/>
            </a:solidFill>
          </a:endParaRPr>
        </a:p>
        <a:p>
          <a:pPr marL="228600" lvl="1" indent="-228600" algn="l" defTabSz="933450">
            <a:lnSpc>
              <a:spcPct val="90000"/>
            </a:lnSpc>
            <a:spcBef>
              <a:spcPct val="0"/>
            </a:spcBef>
            <a:spcAft>
              <a:spcPct val="15000"/>
            </a:spcAft>
            <a:buChar char="••"/>
          </a:pPr>
          <a:r>
            <a:rPr lang="el-GR" sz="2100" kern="1200" dirty="0">
              <a:solidFill>
                <a:sysClr val="windowText" lastClr="000000"/>
              </a:solidFill>
            </a:rPr>
            <a:t>Σύνοψη/ανατροφοδότηση ενότητας                 </a:t>
          </a:r>
          <a:r>
            <a:rPr lang="el-GR" sz="2100" kern="1200" dirty="0"/>
            <a:t>→ </a:t>
          </a:r>
          <a:r>
            <a:rPr lang="el-GR" sz="2100" kern="1200" dirty="0" err="1"/>
            <a:t>Μετακείμενα</a:t>
          </a:r>
          <a:endParaRPr lang="el-GR" sz="2100" kern="1200" dirty="0">
            <a:solidFill>
              <a:sysClr val="windowText" lastClr="000000"/>
            </a:solidFill>
          </a:endParaRPr>
        </a:p>
        <a:p>
          <a:pPr marL="228600" lvl="1" indent="-228600" algn="l" defTabSz="933450">
            <a:lnSpc>
              <a:spcPct val="90000"/>
            </a:lnSpc>
            <a:spcBef>
              <a:spcPct val="0"/>
            </a:spcBef>
            <a:spcAft>
              <a:spcPct val="15000"/>
            </a:spcAft>
            <a:buChar char="••"/>
          </a:pPr>
          <a:r>
            <a:rPr lang="el-GR" sz="2100" kern="1200" dirty="0">
              <a:solidFill>
                <a:sysClr val="windowText" lastClr="000000"/>
              </a:solidFill>
            </a:rPr>
            <a:t>Κάτι ακόμα...                                                          </a:t>
          </a:r>
          <a:r>
            <a:rPr lang="el-GR" sz="2100" kern="1200" dirty="0">
              <a:solidFill>
                <a:sysClr val="windowText" lastClr="000000"/>
              </a:solidFill>
              <a:latin typeface="Times New Roman"/>
              <a:cs typeface="Times New Roman"/>
            </a:rPr>
            <a:t>→ </a:t>
          </a:r>
          <a:r>
            <a:rPr lang="el-GR" sz="2100" kern="1200" dirty="0" err="1" smtClean="0">
              <a:solidFill>
                <a:sysClr val="windowText" lastClr="000000"/>
              </a:solidFill>
              <a:latin typeface="+mn-lt"/>
              <a:cs typeface="Times New Roman"/>
            </a:rPr>
            <a:t>Μετακείμενα</a:t>
          </a:r>
          <a:endParaRPr lang="el-GR" sz="2100" kern="1200" dirty="0">
            <a:solidFill>
              <a:sysClr val="windowText" lastClr="000000"/>
            </a:solidFill>
            <a:latin typeface="+mn-lt"/>
          </a:endParaRPr>
        </a:p>
      </dsp:txBody>
      <dsp:txXfrm>
        <a:off x="0" y="522981"/>
        <a:ext cx="8783783" cy="5115599"/>
      </dsp:txXfrm>
    </dsp:sp>
    <dsp:sp modelId="{3FD98307-12E1-47EB-B8A0-4F6C79F5EED4}">
      <dsp:nvSpPr>
        <dsp:cNvPr id="0" name=""/>
        <dsp:cNvSpPr/>
      </dsp:nvSpPr>
      <dsp:spPr>
        <a:xfrm>
          <a:off x="200972" y="54801"/>
          <a:ext cx="8365592" cy="602992"/>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32404" tIns="0" rIns="232404" bIns="0" numCol="1" spcCol="1270" anchor="ctr" anchorCtr="0">
          <a:noAutofit/>
        </a:bodyPr>
        <a:lstStyle/>
        <a:p>
          <a:pPr lvl="0" algn="ctr" defTabSz="1244600">
            <a:lnSpc>
              <a:spcPct val="90000"/>
            </a:lnSpc>
            <a:spcBef>
              <a:spcPct val="0"/>
            </a:spcBef>
            <a:spcAft>
              <a:spcPct val="35000"/>
            </a:spcAft>
          </a:pPr>
          <a:r>
            <a:rPr lang="el-GR" sz="2800" b="1" kern="1200" dirty="0" smtClean="0"/>
            <a:t>Κείμενα </a:t>
          </a:r>
          <a:r>
            <a:rPr lang="el-GR" sz="2800" b="1" kern="1200" dirty="0"/>
            <a:t>- Προκείμενα - </a:t>
          </a:r>
          <a:r>
            <a:rPr lang="el-GR" sz="2800" b="1" kern="1200" dirty="0" err="1"/>
            <a:t>Μετακείμενα</a:t>
          </a:r>
          <a:endParaRPr lang="el-GR" sz="2800" b="1" kern="1200" dirty="0"/>
        </a:p>
      </dsp:txBody>
      <dsp:txXfrm>
        <a:off x="200972" y="54801"/>
        <a:ext cx="8365592" cy="602992"/>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6AB68A3-4D7A-46AC-B65B-C783C180E120}">
      <dsp:nvSpPr>
        <dsp:cNvPr id="0" name=""/>
        <dsp:cNvSpPr/>
      </dsp:nvSpPr>
      <dsp:spPr>
        <a:xfrm>
          <a:off x="0" y="40191"/>
          <a:ext cx="8331199" cy="3672827"/>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46594" tIns="1270508" rIns="646594" bIns="170688" numCol="1" spcCol="1270" anchor="t" anchorCtr="0">
          <a:noAutofit/>
        </a:bodyPr>
        <a:lstStyle/>
        <a:p>
          <a:pPr marL="228600" lvl="1" indent="-228600" algn="l" defTabSz="1066800">
            <a:lnSpc>
              <a:spcPct val="90000"/>
            </a:lnSpc>
            <a:spcBef>
              <a:spcPct val="0"/>
            </a:spcBef>
            <a:spcAft>
              <a:spcPct val="15000"/>
            </a:spcAft>
            <a:buChar char="••"/>
          </a:pPr>
          <a:r>
            <a:rPr lang="el-GR" sz="2400" kern="1200" dirty="0"/>
            <a:t>Λεξικό ενότητας                    </a:t>
          </a:r>
          <a:r>
            <a:rPr lang="el-GR" sz="2400" kern="1200" dirty="0" smtClean="0"/>
            <a:t>           → </a:t>
          </a:r>
          <a:r>
            <a:rPr lang="el-GR" sz="2400" kern="1200" dirty="0"/>
            <a:t>Επικείμενα</a:t>
          </a:r>
        </a:p>
        <a:p>
          <a:pPr marL="228600" lvl="1" indent="-228600" algn="l" defTabSz="1066800">
            <a:lnSpc>
              <a:spcPct val="90000"/>
            </a:lnSpc>
            <a:spcBef>
              <a:spcPct val="0"/>
            </a:spcBef>
            <a:spcAft>
              <a:spcPct val="15000"/>
            </a:spcAft>
            <a:buChar char="••"/>
          </a:pPr>
          <a:r>
            <a:rPr lang="el-GR" sz="2400" kern="1200" dirty="0"/>
            <a:t> Εικόνες                                             → Παρακείμενα</a:t>
          </a:r>
        </a:p>
        <a:p>
          <a:pPr marL="228600" lvl="1" indent="-228600" algn="l" defTabSz="1066800">
            <a:lnSpc>
              <a:spcPct val="90000"/>
            </a:lnSpc>
            <a:spcBef>
              <a:spcPct val="0"/>
            </a:spcBef>
            <a:spcAft>
              <a:spcPct val="15000"/>
            </a:spcAft>
            <a:buChar char="••"/>
          </a:pPr>
          <a:r>
            <a:rPr lang="el-GR" sz="2400" kern="1200" dirty="0"/>
            <a:t>Δραστηριότητες                               → Διακείμενα</a:t>
          </a:r>
        </a:p>
        <a:p>
          <a:pPr marL="228600" lvl="1" indent="-228600" algn="l" defTabSz="1066800">
            <a:lnSpc>
              <a:spcPct val="90000"/>
            </a:lnSpc>
            <a:spcBef>
              <a:spcPct val="0"/>
            </a:spcBef>
            <a:spcAft>
              <a:spcPct val="15000"/>
            </a:spcAft>
            <a:buChar char="••"/>
          </a:pPr>
          <a:r>
            <a:rPr lang="el-GR" sz="2400" kern="1200" dirty="0"/>
            <a:t>Κείμενα σε παράθυρα                    → Περικείμενα</a:t>
          </a:r>
        </a:p>
        <a:p>
          <a:pPr marL="228600" lvl="1" indent="-228600" algn="l" defTabSz="1066800">
            <a:lnSpc>
              <a:spcPct val="90000"/>
            </a:lnSpc>
            <a:spcBef>
              <a:spcPct val="0"/>
            </a:spcBef>
            <a:spcAft>
              <a:spcPct val="15000"/>
            </a:spcAft>
            <a:buChar char="••"/>
          </a:pPr>
          <a:r>
            <a:rPr lang="el-GR" sz="2400" kern="1200" dirty="0"/>
            <a:t>Τυπογραφική εμφάνιση                → Παρακείμενα</a:t>
          </a:r>
        </a:p>
      </dsp:txBody>
      <dsp:txXfrm>
        <a:off x="0" y="40191"/>
        <a:ext cx="8331199" cy="3672827"/>
      </dsp:txXfrm>
    </dsp:sp>
    <dsp:sp modelId="{7307C950-A1D2-4BF1-A2F0-1E497E515CB3}">
      <dsp:nvSpPr>
        <dsp:cNvPr id="0" name=""/>
        <dsp:cNvSpPr/>
      </dsp:nvSpPr>
      <dsp:spPr>
        <a:xfrm>
          <a:off x="77406" y="0"/>
          <a:ext cx="8225227" cy="789219"/>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0430" tIns="0" rIns="220430" bIns="0" numCol="1" spcCol="1270" anchor="ctr" anchorCtr="0">
          <a:noAutofit/>
        </a:bodyPr>
        <a:lstStyle/>
        <a:p>
          <a:pPr lvl="0" algn="ctr" defTabSz="1244600">
            <a:lnSpc>
              <a:spcPct val="90000"/>
            </a:lnSpc>
            <a:spcBef>
              <a:spcPct val="0"/>
            </a:spcBef>
            <a:spcAft>
              <a:spcPct val="35000"/>
            </a:spcAft>
          </a:pPr>
          <a:r>
            <a:rPr lang="el-GR" sz="2800" b="1" kern="1200" dirty="0" smtClean="0"/>
            <a:t>Διακείμενα </a:t>
          </a:r>
          <a:r>
            <a:rPr lang="el-GR" sz="2800" b="1" kern="1200" dirty="0"/>
            <a:t>- Επικείμενα - Παρακείμενα - Περικείμενα </a:t>
          </a:r>
        </a:p>
      </dsp:txBody>
      <dsp:txXfrm>
        <a:off x="77406" y="0"/>
        <a:ext cx="8225227" cy="789219"/>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E648525-B810-4B30-A1ED-2E647309BFCE}">
      <dsp:nvSpPr>
        <dsp:cNvPr id="0" name=""/>
        <dsp:cNvSpPr/>
      </dsp:nvSpPr>
      <dsp:spPr>
        <a:xfrm>
          <a:off x="0" y="622173"/>
          <a:ext cx="9337963" cy="2878407"/>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4730" tIns="785812" rIns="724730" bIns="170688" numCol="1" spcCol="1270" anchor="t" anchorCtr="0">
          <a:noAutofit/>
        </a:bodyPr>
        <a:lstStyle/>
        <a:p>
          <a:pPr marL="228600" lvl="1" indent="-228600" algn="l" defTabSz="1066800">
            <a:lnSpc>
              <a:spcPct val="90000"/>
            </a:lnSpc>
            <a:spcBef>
              <a:spcPct val="0"/>
            </a:spcBef>
            <a:spcAft>
              <a:spcPct val="15000"/>
            </a:spcAft>
            <a:buChar char="••"/>
          </a:pPr>
          <a:r>
            <a:rPr lang="el-GR" sz="2400" kern="1200" dirty="0"/>
            <a:t>Οδηγίες δραστηριοτήτων                         </a:t>
          </a:r>
          <a:r>
            <a:rPr lang="el-GR" sz="2400" kern="1200" dirty="0" smtClean="0"/>
            <a:t>→ </a:t>
          </a:r>
          <a:r>
            <a:rPr lang="el-GR" sz="2400" kern="1200" dirty="0" err="1"/>
            <a:t>Πολυκείμενα</a:t>
          </a:r>
          <a:endParaRPr lang="el-GR" sz="2400" kern="1200" dirty="0"/>
        </a:p>
        <a:p>
          <a:pPr marL="228600" lvl="1" indent="-228600" algn="l" defTabSz="1066800">
            <a:lnSpc>
              <a:spcPct val="90000"/>
            </a:lnSpc>
            <a:spcBef>
              <a:spcPct val="0"/>
            </a:spcBef>
            <a:spcAft>
              <a:spcPct val="15000"/>
            </a:spcAft>
            <a:buChar char="••"/>
          </a:pPr>
          <a:r>
            <a:rPr lang="el-GR" sz="2400" kern="1200" dirty="0"/>
            <a:t> Ήχος                                                             </a:t>
          </a:r>
          <a:r>
            <a:rPr lang="el-GR" sz="2400" kern="1200" dirty="0" smtClean="0"/>
            <a:t>→ </a:t>
          </a:r>
          <a:r>
            <a:rPr lang="el-GR" sz="2400" kern="1200" dirty="0" err="1"/>
            <a:t>Πολυαντικείμενα</a:t>
          </a:r>
          <a:endParaRPr lang="el-GR" sz="2400" kern="1200" dirty="0"/>
        </a:p>
        <a:p>
          <a:pPr marL="228600" lvl="1" indent="-228600" algn="l" defTabSz="1066800">
            <a:lnSpc>
              <a:spcPct val="90000"/>
            </a:lnSpc>
            <a:spcBef>
              <a:spcPct val="0"/>
            </a:spcBef>
            <a:spcAft>
              <a:spcPct val="15000"/>
            </a:spcAft>
            <a:buChar char="••"/>
          </a:pPr>
          <a:r>
            <a:rPr lang="el-GR" sz="2400" kern="1200" dirty="0"/>
            <a:t>Βίντεο                                                        </a:t>
          </a:r>
          <a:r>
            <a:rPr lang="el-GR" sz="2400" kern="1200" dirty="0" smtClean="0"/>
            <a:t>   </a:t>
          </a:r>
          <a:r>
            <a:rPr lang="el-GR" sz="2400" kern="1200" dirty="0"/>
            <a:t>→ </a:t>
          </a:r>
          <a:r>
            <a:rPr lang="el-GR" sz="2400" kern="1200" dirty="0" err="1"/>
            <a:t>Πολυαντικείμενα</a:t>
          </a:r>
          <a:endParaRPr lang="el-GR" sz="2400" kern="1200" dirty="0"/>
        </a:p>
        <a:p>
          <a:pPr marL="228600" lvl="1" indent="-228600" algn="l" defTabSz="1066800">
            <a:lnSpc>
              <a:spcPct val="90000"/>
            </a:lnSpc>
            <a:spcBef>
              <a:spcPct val="0"/>
            </a:spcBef>
            <a:spcAft>
              <a:spcPct val="15000"/>
            </a:spcAft>
            <a:buChar char="••"/>
          </a:pPr>
          <a:r>
            <a:rPr lang="el-GR" sz="2400" kern="1200" dirty="0" err="1"/>
            <a:t>Διαδραστικά</a:t>
          </a:r>
          <a:r>
            <a:rPr lang="el-GR" sz="2400" kern="1200" dirty="0"/>
            <a:t> βίντεο                                   </a:t>
          </a:r>
          <a:r>
            <a:rPr lang="el-GR" sz="2400" kern="1200" dirty="0" smtClean="0"/>
            <a:t>→ </a:t>
          </a:r>
          <a:r>
            <a:rPr lang="el-GR" sz="2400" kern="1200" dirty="0" err="1"/>
            <a:t>Πολυαντικείμενα</a:t>
          </a:r>
          <a:endParaRPr lang="el-GR" sz="2400" kern="1200" dirty="0"/>
        </a:p>
        <a:p>
          <a:pPr marL="228600" lvl="1" indent="-228600" algn="l" defTabSz="1066800">
            <a:lnSpc>
              <a:spcPct val="90000"/>
            </a:lnSpc>
            <a:spcBef>
              <a:spcPct val="0"/>
            </a:spcBef>
            <a:spcAft>
              <a:spcPct val="15000"/>
            </a:spcAft>
            <a:buChar char="••"/>
          </a:pPr>
          <a:r>
            <a:rPr lang="el-GR" sz="2400" kern="1200" dirty="0" err="1"/>
            <a:t>Διαδραστικά</a:t>
          </a:r>
          <a:r>
            <a:rPr lang="el-GR" sz="2400" kern="1200" dirty="0"/>
            <a:t> παιχνίδια                              </a:t>
          </a:r>
          <a:r>
            <a:rPr lang="el-GR" sz="2400" kern="1200" dirty="0" smtClean="0"/>
            <a:t>→ </a:t>
          </a:r>
          <a:r>
            <a:rPr lang="el-GR" sz="2400" kern="1200" dirty="0" err="1"/>
            <a:t>Πολυαντικείμενα</a:t>
          </a:r>
          <a:endParaRPr lang="el-GR" sz="2400" kern="1200" dirty="0"/>
        </a:p>
      </dsp:txBody>
      <dsp:txXfrm>
        <a:off x="0" y="622173"/>
        <a:ext cx="9337963" cy="2878407"/>
      </dsp:txXfrm>
    </dsp:sp>
    <dsp:sp modelId="{B6729E2F-A4F5-4150-8A10-A2A1E8004B99}">
      <dsp:nvSpPr>
        <dsp:cNvPr id="0" name=""/>
        <dsp:cNvSpPr/>
      </dsp:nvSpPr>
      <dsp:spPr>
        <a:xfrm>
          <a:off x="609938" y="43885"/>
          <a:ext cx="7980024" cy="67911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067" tIns="0" rIns="247067" bIns="0" numCol="1" spcCol="1270" anchor="ctr" anchorCtr="0">
          <a:noAutofit/>
        </a:bodyPr>
        <a:lstStyle/>
        <a:p>
          <a:pPr lvl="0" algn="ctr" defTabSz="1244600">
            <a:lnSpc>
              <a:spcPct val="90000"/>
            </a:lnSpc>
            <a:spcBef>
              <a:spcPct val="0"/>
            </a:spcBef>
            <a:spcAft>
              <a:spcPct val="35000"/>
            </a:spcAft>
          </a:pPr>
          <a:r>
            <a:rPr lang="el-GR" sz="2800" b="1" kern="1200" dirty="0" err="1" smtClean="0"/>
            <a:t>Πολυκείμενα</a:t>
          </a:r>
          <a:r>
            <a:rPr lang="el-GR" sz="2800" b="1" kern="1200" dirty="0" smtClean="0"/>
            <a:t> </a:t>
          </a:r>
          <a:r>
            <a:rPr lang="el-GR" sz="2800" b="1" kern="1200" dirty="0"/>
            <a:t>- </a:t>
          </a:r>
          <a:r>
            <a:rPr lang="el-GR" sz="2800" b="1" kern="1200" dirty="0" err="1"/>
            <a:t>Πολυαντικείμενα</a:t>
          </a:r>
          <a:endParaRPr lang="el-GR" sz="2800" b="1" kern="1200" dirty="0"/>
        </a:p>
      </dsp:txBody>
      <dsp:txXfrm>
        <a:off x="609938" y="43885"/>
        <a:ext cx="7980024" cy="679115"/>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85558" cy="485232"/>
          </a:xfrm>
          <a:prstGeom prst="rect">
            <a:avLst/>
          </a:prstGeom>
        </p:spPr>
        <p:txBody>
          <a:bodyPr vert="horz" lIns="94631" tIns="47316" rIns="94631" bIns="47316" rtlCol="0"/>
          <a:lstStyle>
            <a:lvl1pPr algn="l">
              <a:defRPr sz="1200"/>
            </a:lvl1pPr>
          </a:lstStyle>
          <a:p>
            <a:endParaRPr lang="el-GR"/>
          </a:p>
        </p:txBody>
      </p:sp>
      <p:sp>
        <p:nvSpPr>
          <p:cNvPr id="3" name="Θέση ημερομηνίας 2"/>
          <p:cNvSpPr>
            <a:spLocks noGrp="1"/>
          </p:cNvSpPr>
          <p:nvPr>
            <p:ph type="dt" idx="1"/>
          </p:nvPr>
        </p:nvSpPr>
        <p:spPr>
          <a:xfrm>
            <a:off x="3902597" y="0"/>
            <a:ext cx="2985558" cy="485232"/>
          </a:xfrm>
          <a:prstGeom prst="rect">
            <a:avLst/>
          </a:prstGeom>
        </p:spPr>
        <p:txBody>
          <a:bodyPr vert="horz" lIns="94631" tIns="47316" rIns="94631" bIns="47316" rtlCol="0"/>
          <a:lstStyle>
            <a:lvl1pPr algn="r">
              <a:defRPr sz="1200"/>
            </a:lvl1pPr>
          </a:lstStyle>
          <a:p>
            <a:fld id="{0893CA91-46E0-4D25-885F-572BE2B2F613}" type="datetimeFigureOut">
              <a:rPr lang="el-GR" smtClean="0"/>
              <a:pPr/>
              <a:t>5/11/2019</a:t>
            </a:fld>
            <a:endParaRPr lang="el-GR"/>
          </a:p>
        </p:txBody>
      </p:sp>
      <p:sp>
        <p:nvSpPr>
          <p:cNvPr id="4" name="Θέση εικόνας διαφάνειας 3"/>
          <p:cNvSpPr>
            <a:spLocks noGrp="1" noRot="1" noChangeAspect="1"/>
          </p:cNvSpPr>
          <p:nvPr>
            <p:ph type="sldImg" idx="2"/>
          </p:nvPr>
        </p:nvSpPr>
        <p:spPr>
          <a:xfrm>
            <a:off x="542925" y="1208088"/>
            <a:ext cx="5803900" cy="3265487"/>
          </a:xfrm>
          <a:prstGeom prst="rect">
            <a:avLst/>
          </a:prstGeom>
          <a:noFill/>
          <a:ln w="12700">
            <a:solidFill>
              <a:prstClr val="black"/>
            </a:solidFill>
          </a:ln>
        </p:spPr>
        <p:txBody>
          <a:bodyPr vert="horz" lIns="94631" tIns="47316" rIns="94631" bIns="47316" rtlCol="0" anchor="ctr"/>
          <a:lstStyle/>
          <a:p>
            <a:endParaRPr lang="el-GR"/>
          </a:p>
        </p:txBody>
      </p:sp>
      <p:sp>
        <p:nvSpPr>
          <p:cNvPr id="5" name="Θέση σημειώσεων 4"/>
          <p:cNvSpPr>
            <a:spLocks noGrp="1"/>
          </p:cNvSpPr>
          <p:nvPr>
            <p:ph type="body" sz="quarter" idx="3"/>
          </p:nvPr>
        </p:nvSpPr>
        <p:spPr>
          <a:xfrm>
            <a:off x="688975" y="4654193"/>
            <a:ext cx="5511800" cy="3807976"/>
          </a:xfrm>
          <a:prstGeom prst="rect">
            <a:avLst/>
          </a:prstGeom>
        </p:spPr>
        <p:txBody>
          <a:bodyPr vert="horz" lIns="94631" tIns="47316" rIns="94631" bIns="47316"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9185820"/>
            <a:ext cx="2985558" cy="485231"/>
          </a:xfrm>
          <a:prstGeom prst="rect">
            <a:avLst/>
          </a:prstGeom>
        </p:spPr>
        <p:txBody>
          <a:bodyPr vert="horz" lIns="94631" tIns="47316" rIns="94631" bIns="47316"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902597" y="9185820"/>
            <a:ext cx="2985558" cy="485231"/>
          </a:xfrm>
          <a:prstGeom prst="rect">
            <a:avLst/>
          </a:prstGeom>
        </p:spPr>
        <p:txBody>
          <a:bodyPr vert="horz" lIns="94631" tIns="47316" rIns="94631" bIns="47316" rtlCol="0" anchor="b"/>
          <a:lstStyle>
            <a:lvl1pPr algn="r">
              <a:defRPr sz="1200"/>
            </a:lvl1pPr>
          </a:lstStyle>
          <a:p>
            <a:fld id="{53F4DD11-EEE3-4114-9C4E-94BBBDE270F9}" type="slidenum">
              <a:rPr lang="el-GR" smtClean="0"/>
              <a:pPr/>
              <a:t>‹#›</a:t>
            </a:fld>
            <a:endParaRPr lang="el-GR"/>
          </a:p>
        </p:txBody>
      </p:sp>
    </p:spTree>
    <p:extLst>
      <p:ext uri="{BB962C8B-B14F-4D97-AF65-F5344CB8AC3E}">
        <p14:creationId xmlns:p14="http://schemas.microsoft.com/office/powerpoint/2010/main" xmlns="" val="1166508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08568C96-3D9B-4CEA-82D6-5318AA7F4D69}" type="slidenum">
              <a:rPr lang="el-GR" smtClean="0"/>
              <a:pPr>
                <a:defRPr/>
              </a:pPr>
              <a:t>1</a:t>
            </a:fld>
            <a:endParaRPr lang="el-GR"/>
          </a:p>
        </p:txBody>
      </p:sp>
    </p:spTree>
    <p:extLst>
      <p:ext uri="{BB962C8B-B14F-4D97-AF65-F5344CB8AC3E}">
        <p14:creationId xmlns:p14="http://schemas.microsoft.com/office/powerpoint/2010/main" xmlns="" val="1108786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53F4DD11-EEE3-4114-9C4E-94BBBDE270F9}" type="slidenum">
              <a:rPr lang="el-GR" smtClean="0"/>
              <a:pPr/>
              <a:t>18</a:t>
            </a:fld>
            <a:endParaRPr lang="el-GR"/>
          </a:p>
        </p:txBody>
      </p:sp>
    </p:spTree>
    <p:extLst>
      <p:ext uri="{BB962C8B-B14F-4D97-AF65-F5344CB8AC3E}">
        <p14:creationId xmlns:p14="http://schemas.microsoft.com/office/powerpoint/2010/main" xmlns="" val="1277698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53F4DD11-EEE3-4114-9C4E-94BBBDE270F9}" type="slidenum">
              <a:rPr lang="el-GR" smtClean="0"/>
              <a:pPr/>
              <a:t>19</a:t>
            </a:fld>
            <a:endParaRPr lang="el-GR"/>
          </a:p>
        </p:txBody>
      </p:sp>
    </p:spTree>
    <p:extLst>
      <p:ext uri="{BB962C8B-B14F-4D97-AF65-F5344CB8AC3E}">
        <p14:creationId xmlns:p14="http://schemas.microsoft.com/office/powerpoint/2010/main" xmlns="" val="69277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53F4DD11-EEE3-4114-9C4E-94BBBDE270F9}" type="slidenum">
              <a:rPr lang="el-GR" smtClean="0"/>
              <a:pPr/>
              <a:t>20</a:t>
            </a:fld>
            <a:endParaRPr lang="el-GR"/>
          </a:p>
        </p:txBody>
      </p:sp>
    </p:spTree>
    <p:extLst>
      <p:ext uri="{BB962C8B-B14F-4D97-AF65-F5344CB8AC3E}">
        <p14:creationId xmlns:p14="http://schemas.microsoft.com/office/powerpoint/2010/main" xmlns="" val="22443608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53F4DD11-EEE3-4114-9C4E-94BBBDE270F9}" type="slidenum">
              <a:rPr lang="el-GR" smtClean="0"/>
              <a:pPr/>
              <a:t>21</a:t>
            </a:fld>
            <a:endParaRPr lang="el-GR"/>
          </a:p>
        </p:txBody>
      </p:sp>
    </p:spTree>
    <p:extLst>
      <p:ext uri="{BB962C8B-B14F-4D97-AF65-F5344CB8AC3E}">
        <p14:creationId xmlns:p14="http://schemas.microsoft.com/office/powerpoint/2010/main" xmlns="" val="2957730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53F4DD11-EEE3-4114-9C4E-94BBBDE270F9}" type="slidenum">
              <a:rPr lang="el-GR" smtClean="0"/>
              <a:pPr/>
              <a:t>2</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53F4DD11-EEE3-4114-9C4E-94BBBDE270F9}" type="slidenum">
              <a:rPr lang="el-GR" smtClean="0"/>
              <a:pPr/>
              <a:t>3</a:t>
            </a:fld>
            <a:endParaRPr lang="el-GR"/>
          </a:p>
        </p:txBody>
      </p:sp>
    </p:spTree>
    <p:extLst>
      <p:ext uri="{BB962C8B-B14F-4D97-AF65-F5344CB8AC3E}">
        <p14:creationId xmlns:p14="http://schemas.microsoft.com/office/powerpoint/2010/main" xmlns="" val="1249195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53F4DD11-EEE3-4114-9C4E-94BBBDE270F9}" type="slidenum">
              <a:rPr lang="el-GR" smtClean="0"/>
              <a:pPr/>
              <a:t>4</a:t>
            </a:fld>
            <a:endParaRPr lang="el-GR"/>
          </a:p>
        </p:txBody>
      </p:sp>
    </p:spTree>
    <p:extLst>
      <p:ext uri="{BB962C8B-B14F-4D97-AF65-F5344CB8AC3E}">
        <p14:creationId xmlns:p14="http://schemas.microsoft.com/office/powerpoint/2010/main" xmlns="" val="2326911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53F4DD11-EEE3-4114-9C4E-94BBBDE270F9}" type="slidenum">
              <a:rPr lang="el-GR" smtClean="0"/>
              <a:pPr/>
              <a:t>5</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6313">
              <a:defRPr/>
            </a:pPr>
            <a:endParaRPr lang="el-GR" dirty="0"/>
          </a:p>
        </p:txBody>
      </p:sp>
      <p:sp>
        <p:nvSpPr>
          <p:cNvPr id="4" name="Slide Number Placeholder 3"/>
          <p:cNvSpPr>
            <a:spLocks noGrp="1"/>
          </p:cNvSpPr>
          <p:nvPr>
            <p:ph type="sldNum" sz="quarter" idx="10"/>
          </p:nvPr>
        </p:nvSpPr>
        <p:spPr/>
        <p:txBody>
          <a:bodyPr/>
          <a:lstStyle/>
          <a:p>
            <a:fld id="{B68D2766-C49B-4C1A-9FEE-6F146754B02B}" type="slidenum">
              <a:rPr lang="en-US" smtClean="0"/>
              <a:pPr/>
              <a:t>6</a:t>
            </a:fld>
            <a:endParaRPr lang="en-US"/>
          </a:p>
        </p:txBody>
      </p:sp>
    </p:spTree>
    <p:extLst>
      <p:ext uri="{BB962C8B-B14F-4D97-AF65-F5344CB8AC3E}">
        <p14:creationId xmlns:p14="http://schemas.microsoft.com/office/powerpoint/2010/main" xmlns="" val="4094262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928688" y="398463"/>
            <a:ext cx="5064125" cy="2847975"/>
          </a:xfrm>
        </p:spPr>
      </p:sp>
      <p:sp>
        <p:nvSpPr>
          <p:cNvPr id="3" name="Θέση σημειώσεων 2"/>
          <p:cNvSpPr>
            <a:spLocks noGrp="1"/>
          </p:cNvSpPr>
          <p:nvPr>
            <p:ph type="body" idx="1"/>
          </p:nvPr>
        </p:nvSpPr>
        <p:spPr>
          <a:xfrm>
            <a:off x="295274" y="3436678"/>
            <a:ext cx="6332010" cy="5749141"/>
          </a:xfrm>
        </p:spPr>
        <p:txBody>
          <a:bodyPr/>
          <a:lstStyle/>
          <a:p>
            <a:pPr marL="236578" indent="-236578">
              <a:buNone/>
            </a:pPr>
            <a:endParaRPr lang="el-GR" dirty="0"/>
          </a:p>
        </p:txBody>
      </p:sp>
      <p:sp>
        <p:nvSpPr>
          <p:cNvPr id="4" name="Θέση αριθμού διαφάνειας 3"/>
          <p:cNvSpPr>
            <a:spLocks noGrp="1"/>
          </p:cNvSpPr>
          <p:nvPr>
            <p:ph type="sldNum" sz="quarter" idx="10"/>
          </p:nvPr>
        </p:nvSpPr>
        <p:spPr/>
        <p:txBody>
          <a:bodyPr/>
          <a:lstStyle/>
          <a:p>
            <a:fld id="{53F4DD11-EEE3-4114-9C4E-94BBBDE270F9}" type="slidenum">
              <a:rPr lang="el-GR" smtClean="0"/>
              <a:pPr/>
              <a:t>8</a:t>
            </a:fld>
            <a:endParaRPr lang="el-GR"/>
          </a:p>
        </p:txBody>
      </p:sp>
    </p:spTree>
    <p:extLst>
      <p:ext uri="{BB962C8B-B14F-4D97-AF65-F5344CB8AC3E}">
        <p14:creationId xmlns:p14="http://schemas.microsoft.com/office/powerpoint/2010/main" xmlns="" val="1278459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53F4DD11-EEE3-4114-9C4E-94BBBDE270F9}" type="slidenum">
              <a:rPr lang="el-GR" smtClean="0"/>
              <a:pPr/>
              <a:t>9</a:t>
            </a:fld>
            <a:endParaRPr lang="el-GR"/>
          </a:p>
        </p:txBody>
      </p:sp>
    </p:spTree>
    <p:extLst>
      <p:ext uri="{BB962C8B-B14F-4D97-AF65-F5344CB8AC3E}">
        <p14:creationId xmlns:p14="http://schemas.microsoft.com/office/powerpoint/2010/main" xmlns="" val="3103421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53F4DD11-EEE3-4114-9C4E-94BBBDE270F9}" type="slidenum">
              <a:rPr lang="el-GR" smtClean="0"/>
              <a:pPr/>
              <a:t>17</a:t>
            </a:fld>
            <a:endParaRPr lang="el-GR"/>
          </a:p>
        </p:txBody>
      </p:sp>
    </p:spTree>
    <p:extLst>
      <p:ext uri="{BB962C8B-B14F-4D97-AF65-F5344CB8AC3E}">
        <p14:creationId xmlns:p14="http://schemas.microsoft.com/office/powerpoint/2010/main" xmlns="" val="1277698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smtClean="0"/>
              <a:t>Στυλ κύριου τίτλου</a:t>
            </a:r>
            <a:endParaRPr lang="el-G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1000E79-38ED-413F-9E9A-DD8D41D10B4D}" type="datetimeFigureOut">
              <a:rPr lang="el-GR" smtClean="0"/>
              <a:pPr/>
              <a:t>5/11/2019</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E3511473-4534-4BE0-8090-CD4E0C362269}" type="slidenum">
              <a:rPr lang="el-GR" smtClean="0"/>
              <a:pPr/>
              <a:t>‹#›</a:t>
            </a:fld>
            <a:endParaRPr lang="el-GR"/>
          </a:p>
        </p:txBody>
      </p:sp>
    </p:spTree>
    <p:extLst>
      <p:ext uri="{BB962C8B-B14F-4D97-AF65-F5344CB8AC3E}">
        <p14:creationId xmlns:p14="http://schemas.microsoft.com/office/powerpoint/2010/main" xmlns="" val="4051242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1000E79-38ED-413F-9E9A-DD8D41D10B4D}" type="datetimeFigureOut">
              <a:rPr lang="el-GR" smtClean="0"/>
              <a:pPr/>
              <a:t>5/11/2019</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E3511473-4534-4BE0-8090-CD4E0C362269}" type="slidenum">
              <a:rPr lang="el-GR" smtClean="0"/>
              <a:pPr/>
              <a:t>‹#›</a:t>
            </a:fld>
            <a:endParaRPr lang="el-GR"/>
          </a:p>
        </p:txBody>
      </p:sp>
    </p:spTree>
    <p:extLst>
      <p:ext uri="{BB962C8B-B14F-4D97-AF65-F5344CB8AC3E}">
        <p14:creationId xmlns:p14="http://schemas.microsoft.com/office/powerpoint/2010/main" xmlns="" val="4099792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1000E79-38ED-413F-9E9A-DD8D41D10B4D}" type="datetimeFigureOut">
              <a:rPr lang="el-GR" smtClean="0"/>
              <a:pPr/>
              <a:t>5/11/2019</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E3511473-4534-4BE0-8090-CD4E0C362269}" type="slidenum">
              <a:rPr lang="el-GR" smtClean="0"/>
              <a:pPr/>
              <a:t>‹#›</a:t>
            </a:fld>
            <a:endParaRPr lang="el-GR"/>
          </a:p>
        </p:txBody>
      </p:sp>
    </p:spTree>
    <p:extLst>
      <p:ext uri="{BB962C8B-B14F-4D97-AF65-F5344CB8AC3E}">
        <p14:creationId xmlns:p14="http://schemas.microsoft.com/office/powerpoint/2010/main" xmlns="" val="1788065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1000E79-38ED-413F-9E9A-DD8D41D10B4D}" type="datetimeFigureOut">
              <a:rPr lang="el-GR" smtClean="0"/>
              <a:pPr/>
              <a:t>5/11/2019</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E3511473-4534-4BE0-8090-CD4E0C362269}" type="slidenum">
              <a:rPr lang="el-GR" smtClean="0"/>
              <a:pPr/>
              <a:t>‹#›</a:t>
            </a:fld>
            <a:endParaRPr lang="el-GR"/>
          </a:p>
        </p:txBody>
      </p:sp>
    </p:spTree>
    <p:extLst>
      <p:ext uri="{BB962C8B-B14F-4D97-AF65-F5344CB8AC3E}">
        <p14:creationId xmlns:p14="http://schemas.microsoft.com/office/powerpoint/2010/main" xmlns="" val="4092501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smtClean="0"/>
              <a:t>Στυλ κύριου τίτλου</a:t>
            </a:r>
            <a:endParaRPr lang="el-G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1000E79-38ED-413F-9E9A-DD8D41D10B4D}" type="datetimeFigureOut">
              <a:rPr lang="el-GR" smtClean="0"/>
              <a:pPr/>
              <a:t>5/11/2019</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E3511473-4534-4BE0-8090-CD4E0C362269}" type="slidenum">
              <a:rPr lang="el-GR" smtClean="0"/>
              <a:pPr/>
              <a:t>‹#›</a:t>
            </a:fld>
            <a:endParaRPr lang="el-GR"/>
          </a:p>
        </p:txBody>
      </p:sp>
    </p:spTree>
    <p:extLst>
      <p:ext uri="{BB962C8B-B14F-4D97-AF65-F5344CB8AC3E}">
        <p14:creationId xmlns:p14="http://schemas.microsoft.com/office/powerpoint/2010/main" xmlns="" val="3279476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838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6172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1000E79-38ED-413F-9E9A-DD8D41D10B4D}" type="datetimeFigureOut">
              <a:rPr lang="el-GR" smtClean="0"/>
              <a:pPr/>
              <a:t>5/11/2019</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E3511473-4534-4BE0-8090-CD4E0C362269}" type="slidenum">
              <a:rPr lang="el-GR" smtClean="0"/>
              <a:pPr/>
              <a:t>‹#›</a:t>
            </a:fld>
            <a:endParaRPr lang="el-GR"/>
          </a:p>
        </p:txBody>
      </p:sp>
    </p:spTree>
    <p:extLst>
      <p:ext uri="{BB962C8B-B14F-4D97-AF65-F5344CB8AC3E}">
        <p14:creationId xmlns:p14="http://schemas.microsoft.com/office/powerpoint/2010/main" xmlns="" val="3088688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smtClean="0"/>
              <a:t>Στυλ κύριου τίτλου</a:t>
            </a:r>
            <a:endParaRPr lang="el-G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1000E79-38ED-413F-9E9A-DD8D41D10B4D}" type="datetimeFigureOut">
              <a:rPr lang="el-GR" smtClean="0"/>
              <a:pPr/>
              <a:t>5/11/2019</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E3511473-4534-4BE0-8090-CD4E0C362269}" type="slidenum">
              <a:rPr lang="el-GR" smtClean="0"/>
              <a:pPr/>
              <a:t>‹#›</a:t>
            </a:fld>
            <a:endParaRPr lang="el-GR"/>
          </a:p>
        </p:txBody>
      </p:sp>
    </p:spTree>
    <p:extLst>
      <p:ext uri="{BB962C8B-B14F-4D97-AF65-F5344CB8AC3E}">
        <p14:creationId xmlns:p14="http://schemas.microsoft.com/office/powerpoint/2010/main" xmlns="" val="4120512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1000E79-38ED-413F-9E9A-DD8D41D10B4D}" type="datetimeFigureOut">
              <a:rPr lang="el-GR" smtClean="0"/>
              <a:pPr/>
              <a:t>5/11/2019</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E3511473-4534-4BE0-8090-CD4E0C362269}" type="slidenum">
              <a:rPr lang="el-GR" smtClean="0"/>
              <a:pPr/>
              <a:t>‹#›</a:t>
            </a:fld>
            <a:endParaRPr lang="el-GR"/>
          </a:p>
        </p:txBody>
      </p:sp>
    </p:spTree>
    <p:extLst>
      <p:ext uri="{BB962C8B-B14F-4D97-AF65-F5344CB8AC3E}">
        <p14:creationId xmlns:p14="http://schemas.microsoft.com/office/powerpoint/2010/main" xmlns="" val="968422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1000E79-38ED-413F-9E9A-DD8D41D10B4D}" type="datetimeFigureOut">
              <a:rPr lang="el-GR" smtClean="0"/>
              <a:pPr/>
              <a:t>5/11/2019</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E3511473-4534-4BE0-8090-CD4E0C362269}" type="slidenum">
              <a:rPr lang="el-GR" smtClean="0"/>
              <a:pPr/>
              <a:t>‹#›</a:t>
            </a:fld>
            <a:endParaRPr lang="el-GR"/>
          </a:p>
        </p:txBody>
      </p:sp>
    </p:spTree>
    <p:extLst>
      <p:ext uri="{BB962C8B-B14F-4D97-AF65-F5344CB8AC3E}">
        <p14:creationId xmlns:p14="http://schemas.microsoft.com/office/powerpoint/2010/main" xmlns="" val="3899101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1000E79-38ED-413F-9E9A-DD8D41D10B4D}" type="datetimeFigureOut">
              <a:rPr lang="el-GR" smtClean="0"/>
              <a:pPr/>
              <a:t>5/11/2019</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E3511473-4534-4BE0-8090-CD4E0C362269}" type="slidenum">
              <a:rPr lang="el-GR" smtClean="0"/>
              <a:pPr/>
              <a:t>‹#›</a:t>
            </a:fld>
            <a:endParaRPr lang="el-GR"/>
          </a:p>
        </p:txBody>
      </p:sp>
    </p:spTree>
    <p:extLst>
      <p:ext uri="{BB962C8B-B14F-4D97-AF65-F5344CB8AC3E}">
        <p14:creationId xmlns:p14="http://schemas.microsoft.com/office/powerpoint/2010/main" xmlns="" val="3473347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1000E79-38ED-413F-9E9A-DD8D41D10B4D}" type="datetimeFigureOut">
              <a:rPr lang="el-GR" smtClean="0"/>
              <a:pPr/>
              <a:t>5/11/2019</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E3511473-4534-4BE0-8090-CD4E0C362269}" type="slidenum">
              <a:rPr lang="el-GR" smtClean="0"/>
              <a:pPr/>
              <a:t>‹#›</a:t>
            </a:fld>
            <a:endParaRPr lang="el-GR"/>
          </a:p>
        </p:txBody>
      </p:sp>
    </p:spTree>
    <p:extLst>
      <p:ext uri="{BB962C8B-B14F-4D97-AF65-F5344CB8AC3E}">
        <p14:creationId xmlns:p14="http://schemas.microsoft.com/office/powerpoint/2010/main" xmlns="" val="4264175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000E79-38ED-413F-9E9A-DD8D41D10B4D}" type="datetimeFigureOut">
              <a:rPr lang="el-GR" smtClean="0"/>
              <a:pPr/>
              <a:t>5/11/2019</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511473-4534-4BE0-8090-CD4E0C362269}" type="slidenum">
              <a:rPr lang="el-GR" smtClean="0"/>
              <a:pPr/>
              <a:t>‹#›</a:t>
            </a:fld>
            <a:endParaRPr lang="el-GR"/>
          </a:p>
        </p:txBody>
      </p:sp>
    </p:spTree>
    <p:extLst>
      <p:ext uri="{BB962C8B-B14F-4D97-AF65-F5344CB8AC3E}">
        <p14:creationId xmlns:p14="http://schemas.microsoft.com/office/powerpoint/2010/main" xmlns="" val="379056797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slide" Target="slide32.xml"/><Relationship Id="rId7" Type="http://schemas.openxmlformats.org/officeDocument/2006/relationships/slide" Target="slide26.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slide" Target="slide25.xml"/><Relationship Id="rId11" Type="http://schemas.openxmlformats.org/officeDocument/2006/relationships/slide" Target="slide30.xml"/><Relationship Id="rId5" Type="http://schemas.openxmlformats.org/officeDocument/2006/relationships/slide" Target="slide24.xml"/><Relationship Id="rId10" Type="http://schemas.openxmlformats.org/officeDocument/2006/relationships/slide" Target="slide29.xml"/><Relationship Id="rId4" Type="http://schemas.openxmlformats.org/officeDocument/2006/relationships/slide" Target="slide31.xml"/><Relationship Id="rId9" Type="http://schemas.openxmlformats.org/officeDocument/2006/relationships/slide" Target="slide28.xml"/></Relationships>
</file>

<file path=ppt/slides/_rels/slide11.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slide" Target="slide33.xml"/><Relationship Id="rId4" Type="http://schemas.openxmlformats.org/officeDocument/2006/relationships/slide" Target="slide35.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1.png"/><Relationship Id="rId7" Type="http://schemas.openxmlformats.org/officeDocument/2006/relationships/diagramColors" Target="../diagrams/colors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11.xml"/><Relationship Id="rId1" Type="http://schemas.openxmlformats.org/officeDocument/2006/relationships/slideLayout" Target="../slideLayouts/slideLayout2.xml"/><Relationship Id="rId10" Type="http://schemas.openxmlformats.org/officeDocument/2006/relationships/image" Target="../media/image10.sv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slide" Target="slide8.xml"/></Relationships>
</file>

<file path=ppt/slides/_rels/slide23.xml.rels><?xml version="1.0" encoding="UTF-8" standalone="yes"?>
<Relationships xmlns="http://schemas.openxmlformats.org/package/2006/relationships"><Relationship Id="rId2" Type="http://schemas.openxmlformats.org/officeDocument/2006/relationships/slide" Target="slide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10.xml"/><Relationship Id="rId1" Type="http://schemas.openxmlformats.org/officeDocument/2006/relationships/slideLayout" Target="../slideLayouts/slideLayout6.xml"/><Relationship Id="rId5" Type="http://schemas.openxmlformats.org/officeDocument/2006/relationships/hyperlink" Target="https://www.youtube.com/watch?v=8gFRFamwTnk" TargetMode="Externa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5" Type="http://schemas.openxmlformats.org/officeDocument/2006/relationships/slide" Target="slide10.xml"/><Relationship Id="rId4" Type="http://schemas.openxmlformats.org/officeDocument/2006/relationships/hyperlink" Target="https://www.youtube.com/watch?v=ET8L6KY2N6c"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slide" Target="slide10.xml"/></Relationships>
</file>

<file path=ppt/slides/_rels/slide28.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slide" Target="slide11.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slide" Target="slide11.xml"/><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slide" Target="slide11.xml"/><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slide" Target="slide22.xml"/><Relationship Id="rId7"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3.xml"/><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chamilo.datacenter.uoc.gr/metchamilo/courses/PROGRAMMAAGWGHSYGEIASSTOMATIKHYGIEI/index.php?id_session=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831123" y="1573823"/>
            <a:ext cx="8458200" cy="1890346"/>
          </a:xfrm>
        </p:spPr>
        <p:txBody>
          <a:bodyPr>
            <a:noAutofit/>
          </a:bodyPr>
          <a:lstStyle/>
          <a:p>
            <a:r>
              <a:rPr lang="el-GR" sz="3000" b="1" i="1" dirty="0" smtClean="0">
                <a:effectLst>
                  <a:outerShdw blurRad="38100" dist="38100" dir="2700000" algn="tl">
                    <a:srgbClr val="000000">
                      <a:alpha val="43137"/>
                    </a:srgbClr>
                  </a:outerShdw>
                </a:effectLst>
                <a:latin typeface="+mn-lt"/>
              </a:rPr>
              <a:t>«</a:t>
            </a:r>
            <a:r>
              <a:rPr lang="el-GR" sz="3000" b="1" i="1" dirty="0" smtClean="0">
                <a:effectLst>
                  <a:outerShdw blurRad="38100" dist="38100" dir="2700000" algn="tl">
                    <a:srgbClr val="000000">
                      <a:alpha val="43137"/>
                    </a:srgbClr>
                  </a:outerShdw>
                </a:effectLst>
              </a:rPr>
              <a:t>Σχεδιασμός, ανάπτυξη και αποτίμηση πολυμορφικού εκπαιδευτικού υλικού με τη μέθοδο της </a:t>
            </a:r>
            <a:r>
              <a:rPr lang="el-GR" sz="3000" b="1" i="1" dirty="0" err="1" smtClean="0">
                <a:effectLst>
                  <a:outerShdw blurRad="38100" dist="38100" dir="2700000" algn="tl">
                    <a:srgbClr val="000000">
                      <a:alpha val="43137"/>
                    </a:srgbClr>
                  </a:outerShdw>
                </a:effectLst>
              </a:rPr>
              <a:t>εξΑΕ</a:t>
            </a:r>
            <a:r>
              <a:rPr lang="el-GR" sz="3000" b="1" i="1" dirty="0" smtClean="0">
                <a:effectLst>
                  <a:outerShdw blurRad="38100" dist="38100" dir="2700000" algn="tl">
                    <a:srgbClr val="000000">
                      <a:alpha val="43137"/>
                    </a:srgbClr>
                  </a:outerShdw>
                </a:effectLst>
              </a:rPr>
              <a:t> στο πρόγραμμα Αγωγής Υγείας για τη Στοματικής Υγιεινή για μαθητές Δ΄ τάξης του Δημοτικού</a:t>
            </a:r>
            <a:r>
              <a:rPr lang="el-GR" sz="3000" b="1" i="1" dirty="0" smtClean="0">
                <a:effectLst>
                  <a:outerShdw blurRad="38100" dist="38100" dir="2700000" algn="tl">
                    <a:srgbClr val="000000">
                      <a:alpha val="43137"/>
                    </a:srgbClr>
                  </a:outerShdw>
                </a:effectLst>
                <a:latin typeface="+mn-lt"/>
              </a:rPr>
              <a:t>»</a:t>
            </a:r>
            <a:endParaRPr lang="el-GR" sz="3000" b="1" i="1" dirty="0">
              <a:solidFill>
                <a:srgbClr val="C00000"/>
              </a:solidFill>
              <a:effectLst>
                <a:outerShdw blurRad="38100" dist="38100" dir="2700000" algn="tl">
                  <a:srgbClr val="000000">
                    <a:alpha val="43137"/>
                  </a:srgbClr>
                </a:outerShdw>
              </a:effectLst>
              <a:latin typeface="+mn-lt"/>
            </a:endParaRPr>
          </a:p>
        </p:txBody>
      </p:sp>
      <p:cxnSp>
        <p:nvCxnSpPr>
          <p:cNvPr id="16" name="15 - Ευθεία γραμμή σύνδεσης"/>
          <p:cNvCxnSpPr/>
          <p:nvPr/>
        </p:nvCxnSpPr>
        <p:spPr bwMode="auto">
          <a:xfrm>
            <a:off x="2980592" y="1046285"/>
            <a:ext cx="8071339"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3081" name="11 - Ορθογώνιο"/>
          <p:cNvSpPr>
            <a:spLocks noChangeArrowheads="1"/>
          </p:cNvSpPr>
          <p:nvPr/>
        </p:nvSpPr>
        <p:spPr bwMode="auto">
          <a:xfrm>
            <a:off x="2584938" y="251187"/>
            <a:ext cx="8774724" cy="584775"/>
          </a:xfrm>
          <a:prstGeom prst="rect">
            <a:avLst/>
          </a:prstGeom>
          <a:noFill/>
          <a:ln w="9525">
            <a:noFill/>
            <a:miter lim="800000"/>
            <a:headEnd/>
            <a:tailEnd/>
          </a:ln>
        </p:spPr>
        <p:txBody>
          <a:bodyPr wrap="square">
            <a:spAutoFit/>
          </a:bodyPr>
          <a:lstStyle/>
          <a:p>
            <a:pPr algn="ctr"/>
            <a:r>
              <a:rPr lang="el-GR" sz="1600" dirty="0">
                <a:effectLst>
                  <a:outerShdw blurRad="38100" dist="38100" dir="2700000" algn="tl">
                    <a:srgbClr val="000000">
                      <a:alpha val="43137"/>
                    </a:srgbClr>
                  </a:outerShdw>
                </a:effectLst>
                <a:latin typeface="Book Antiqua" panose="02040602050305030304" pitchFamily="18" charset="0"/>
              </a:rPr>
              <a:t>Πρόγραμμα Μεταπτυχιακών Σπουδών: </a:t>
            </a:r>
            <a:endParaRPr lang="en-US" sz="1600" dirty="0">
              <a:effectLst>
                <a:outerShdw blurRad="38100" dist="38100" dir="2700000" algn="tl">
                  <a:srgbClr val="000000">
                    <a:alpha val="43137"/>
                  </a:srgbClr>
                </a:outerShdw>
              </a:effectLst>
              <a:latin typeface="Book Antiqua" panose="02040602050305030304" pitchFamily="18" charset="0"/>
            </a:endParaRPr>
          </a:p>
          <a:p>
            <a:pPr algn="ctr"/>
            <a:r>
              <a:rPr lang="el-GR" sz="1600" dirty="0">
                <a:effectLst>
                  <a:outerShdw blurRad="38100" dist="38100" dir="2700000" algn="tl">
                    <a:srgbClr val="000000">
                      <a:alpha val="43137"/>
                    </a:srgbClr>
                  </a:outerShdw>
                </a:effectLst>
                <a:latin typeface="Book Antiqua" panose="02040602050305030304" pitchFamily="18" charset="0"/>
              </a:rPr>
              <a:t>«Επιστήμες της Αγωγής - Εξ Αποστάσεως Εκπαίδευση  με την χρήση των ΤΠΕ (e-</a:t>
            </a:r>
            <a:r>
              <a:rPr lang="el-GR" sz="1600" dirty="0" err="1">
                <a:effectLst>
                  <a:outerShdw blurRad="38100" dist="38100" dir="2700000" algn="tl">
                    <a:srgbClr val="000000">
                      <a:alpha val="43137"/>
                    </a:srgbClr>
                  </a:outerShdw>
                </a:effectLst>
                <a:latin typeface="Book Antiqua" panose="02040602050305030304" pitchFamily="18" charset="0"/>
              </a:rPr>
              <a:t>Learning</a:t>
            </a:r>
            <a:r>
              <a:rPr lang="el-GR" sz="1600" dirty="0">
                <a:effectLst>
                  <a:outerShdw blurRad="38100" dist="38100" dir="2700000" algn="tl">
                    <a:srgbClr val="000000">
                      <a:alpha val="43137"/>
                    </a:srgbClr>
                  </a:outerShdw>
                </a:effectLst>
                <a:latin typeface="Book Antiqua" panose="02040602050305030304" pitchFamily="18" charset="0"/>
              </a:rPr>
              <a:t>)»</a:t>
            </a:r>
          </a:p>
        </p:txBody>
      </p:sp>
      <p:sp>
        <p:nvSpPr>
          <p:cNvPr id="11" name="Rectangle 1"/>
          <p:cNvSpPr>
            <a:spLocks noChangeArrowheads="1"/>
          </p:cNvSpPr>
          <p:nvPr/>
        </p:nvSpPr>
        <p:spPr bwMode="auto">
          <a:xfrm>
            <a:off x="5310554" y="6083361"/>
            <a:ext cx="3719147"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l-GR" sz="2000" i="1" dirty="0">
                <a:effectLst>
                  <a:outerShdw blurRad="38100" dist="38100" dir="2700000" algn="tl">
                    <a:srgbClr val="000000">
                      <a:alpha val="43137"/>
                    </a:srgbClr>
                  </a:outerShdw>
                </a:effectLst>
                <a:latin typeface="Book Antiqua" pitchFamily="18" charset="0"/>
                <a:ea typeface="Times New Roman" pitchFamily="18" charset="0"/>
                <a:cs typeface="Arial" pitchFamily="34" charset="0"/>
              </a:rPr>
              <a:t>Ρέθυμνο, </a:t>
            </a:r>
            <a:r>
              <a:rPr lang="el-GR" sz="2000" i="1" dirty="0" smtClean="0">
                <a:effectLst>
                  <a:outerShdw blurRad="38100" dist="38100" dir="2700000" algn="tl">
                    <a:srgbClr val="000000">
                      <a:alpha val="43137"/>
                    </a:srgbClr>
                  </a:outerShdw>
                </a:effectLst>
                <a:latin typeface="Book Antiqua" pitchFamily="18" charset="0"/>
                <a:ea typeface="Times New Roman" pitchFamily="18" charset="0"/>
                <a:cs typeface="Arial" pitchFamily="34" charset="0"/>
              </a:rPr>
              <a:t>2019</a:t>
            </a:r>
            <a:endParaRPr lang="el-GR" sz="2000" i="1" dirty="0">
              <a:effectLst>
                <a:outerShdw blurRad="38100" dist="38100" dir="2700000" algn="tl">
                  <a:srgbClr val="000000">
                    <a:alpha val="43137"/>
                  </a:srgbClr>
                </a:outerShdw>
              </a:effectLst>
              <a:latin typeface="Arial" pitchFamily="34" charset="0"/>
              <a:cs typeface="Arial" pitchFamily="34" charset="0"/>
            </a:endParaRPr>
          </a:p>
        </p:txBody>
      </p:sp>
      <p:cxnSp>
        <p:nvCxnSpPr>
          <p:cNvPr id="7" name="15 - Ευθεία γραμμή σύνδεσης"/>
          <p:cNvCxnSpPr/>
          <p:nvPr/>
        </p:nvCxnSpPr>
        <p:spPr bwMode="auto">
          <a:xfrm flipV="1">
            <a:off x="2971800" y="1099038"/>
            <a:ext cx="8071338" cy="8793"/>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9" name="15 - Ευθεία γραμμή σύνδεσης"/>
          <p:cNvCxnSpPr/>
          <p:nvPr/>
        </p:nvCxnSpPr>
        <p:spPr bwMode="auto">
          <a:xfrm>
            <a:off x="3630059" y="5942683"/>
            <a:ext cx="6991725" cy="12969"/>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10" name="9 - Ορθογώνιο"/>
          <p:cNvSpPr/>
          <p:nvPr/>
        </p:nvSpPr>
        <p:spPr>
          <a:xfrm>
            <a:off x="3763817" y="3677347"/>
            <a:ext cx="6840760" cy="830997"/>
          </a:xfrm>
          <a:prstGeom prst="rect">
            <a:avLst/>
          </a:prstGeom>
        </p:spPr>
        <p:txBody>
          <a:bodyPr wrap="square">
            <a:spAutoFit/>
          </a:bodyPr>
          <a:lstStyle/>
          <a:p>
            <a:pPr algn="ctr"/>
            <a:r>
              <a:rPr lang="el-GR" sz="2800" dirty="0" smtClean="0">
                <a:effectLst>
                  <a:outerShdw blurRad="38100" dist="38100" dir="2700000" algn="tl">
                    <a:srgbClr val="000000">
                      <a:alpha val="43137"/>
                    </a:srgbClr>
                  </a:outerShdw>
                </a:effectLst>
              </a:rPr>
              <a:t>Δασκαλάκη Μαρία</a:t>
            </a:r>
          </a:p>
          <a:p>
            <a:pPr algn="ctr"/>
            <a:r>
              <a:rPr lang="el-GR" sz="2000" dirty="0" smtClean="0">
                <a:effectLst>
                  <a:outerShdw blurRad="38100" dist="38100" dir="2700000" algn="tl">
                    <a:srgbClr val="000000">
                      <a:alpha val="43137"/>
                    </a:srgbClr>
                  </a:outerShdw>
                </a:effectLst>
              </a:rPr>
              <a:t>Α.Μ. 01050</a:t>
            </a:r>
            <a:endParaRPr lang="el-GR" sz="2000" dirty="0">
              <a:effectLst>
                <a:outerShdw blurRad="38100" dist="38100" dir="2700000" algn="tl">
                  <a:srgbClr val="000000">
                    <a:alpha val="43137"/>
                  </a:srgbClr>
                </a:outerShdw>
              </a:effectLst>
            </a:endParaRPr>
          </a:p>
        </p:txBody>
      </p:sp>
      <p:graphicFrame>
        <p:nvGraphicFramePr>
          <p:cNvPr id="2" name="Πίνακας 1"/>
          <p:cNvGraphicFramePr>
            <a:graphicFrameLocks noGrp="1"/>
          </p:cNvGraphicFramePr>
          <p:nvPr>
            <p:extLst>
              <p:ext uri="{D42A27DB-BD31-4B8C-83A1-F6EECF244321}">
                <p14:modId xmlns:p14="http://schemas.microsoft.com/office/powerpoint/2010/main" xmlns="" val="3284097133"/>
              </p:ext>
            </p:extLst>
          </p:nvPr>
        </p:nvGraphicFramePr>
        <p:xfrm>
          <a:off x="3675184" y="5041786"/>
          <a:ext cx="6963507" cy="701040"/>
        </p:xfrm>
        <a:graphic>
          <a:graphicData uri="http://schemas.openxmlformats.org/drawingml/2006/table">
            <a:tbl>
              <a:tblPr firstRow="1" bandRow="1">
                <a:tableStyleId>{93296810-A885-4BE3-A3E7-6D5BEEA58F35}</a:tableStyleId>
              </a:tblPr>
              <a:tblGrid>
                <a:gridCol w="2180493">
                  <a:extLst>
                    <a:ext uri="{9D8B030D-6E8A-4147-A177-3AD203B41FA5}">
                      <a16:colId xmlns="" xmlns:a16="http://schemas.microsoft.com/office/drawing/2014/main" val="20000"/>
                    </a:ext>
                  </a:extLst>
                </a:gridCol>
                <a:gridCol w="2259623">
                  <a:extLst>
                    <a:ext uri="{9D8B030D-6E8A-4147-A177-3AD203B41FA5}">
                      <a16:colId xmlns="" xmlns:a16="http://schemas.microsoft.com/office/drawing/2014/main" val="20001"/>
                    </a:ext>
                  </a:extLst>
                </a:gridCol>
                <a:gridCol w="2523391">
                  <a:extLst>
                    <a:ext uri="{9D8B030D-6E8A-4147-A177-3AD203B41FA5}">
                      <a16:colId xmlns="" xmlns:a16="http://schemas.microsoft.com/office/drawing/2014/main" val="20002"/>
                    </a:ext>
                  </a:extLst>
                </a:gridCol>
              </a:tblGrid>
              <a:tr h="370840">
                <a:tc>
                  <a:txBody>
                    <a:bodyPr/>
                    <a:lstStyle/>
                    <a:p>
                      <a:pPr marL="0" algn="ctr" defTabSz="914400" rtl="0" eaLnBrk="1" latinLnBrk="0" hangingPunct="1"/>
                      <a:r>
                        <a:rPr lang="el-GR" sz="2000" b="1" kern="1200" dirty="0" err="1" smtClean="0">
                          <a:solidFill>
                            <a:schemeClr val="tx1"/>
                          </a:solidFill>
                          <a:effectLst>
                            <a:outerShdw blurRad="38100" dist="38100" dir="2700000" algn="tl">
                              <a:srgbClr val="000000">
                                <a:alpha val="43137"/>
                              </a:srgbClr>
                            </a:outerShdw>
                          </a:effectLst>
                          <a:latin typeface="+mn-lt"/>
                          <a:ea typeface="+mn-ea"/>
                          <a:cs typeface="+mn-cs"/>
                        </a:rPr>
                        <a:t>Μανούσου</a:t>
                      </a:r>
                      <a:r>
                        <a:rPr lang="el-GR" sz="2000" b="1" kern="1200" baseline="0" dirty="0" smtClean="0">
                          <a:solidFill>
                            <a:schemeClr val="tx1"/>
                          </a:solidFill>
                          <a:effectLst>
                            <a:outerShdw blurRad="38100" dist="38100" dir="2700000" algn="tl">
                              <a:srgbClr val="000000">
                                <a:alpha val="43137"/>
                              </a:srgbClr>
                            </a:outerShdw>
                          </a:effectLst>
                          <a:latin typeface="+mn-lt"/>
                          <a:ea typeface="+mn-ea"/>
                          <a:cs typeface="+mn-cs"/>
                        </a:rPr>
                        <a:t> Ευαγγελία</a:t>
                      </a:r>
                      <a:endParaRPr lang="el-GR" sz="2000" b="1" kern="1200" dirty="0">
                        <a:solidFill>
                          <a:schemeClr val="tx1"/>
                        </a:solidFill>
                        <a:effectLst>
                          <a:outerShdw blurRad="38100" dist="38100" dir="2700000" algn="tl">
                            <a:srgbClr val="000000">
                              <a:alpha val="43137"/>
                            </a:srgbClr>
                          </a:outerShdw>
                        </a:effectLst>
                        <a:latin typeface="+mn-lt"/>
                        <a:ea typeface="+mn-ea"/>
                        <a:cs typeface="+mn-cs"/>
                      </a:endParaRPr>
                    </a:p>
                  </a:txBody>
                  <a:tcPr/>
                </a:tc>
                <a:tc>
                  <a:txBody>
                    <a:bodyPr/>
                    <a:lstStyle/>
                    <a:p>
                      <a:pPr marL="0" algn="ctr" defTabSz="914400" rtl="0" eaLnBrk="1" latinLnBrk="0" hangingPunct="1"/>
                      <a:r>
                        <a:rPr lang="el-GR" sz="2000" b="1" kern="1200" dirty="0" err="1" smtClean="0">
                          <a:solidFill>
                            <a:schemeClr val="tx1"/>
                          </a:solidFill>
                          <a:effectLst>
                            <a:outerShdw blurRad="38100" dist="38100" dir="2700000" algn="tl">
                              <a:srgbClr val="000000">
                                <a:alpha val="43137"/>
                              </a:srgbClr>
                            </a:outerShdw>
                          </a:effectLst>
                          <a:latin typeface="+mn-lt"/>
                          <a:ea typeface="+mn-ea"/>
                          <a:cs typeface="+mn-cs"/>
                        </a:rPr>
                        <a:t>Ιβρίντελη</a:t>
                      </a:r>
                      <a:r>
                        <a:rPr lang="el-GR" sz="2000" b="1" kern="1200" dirty="0" smtClean="0">
                          <a:solidFill>
                            <a:schemeClr val="tx1"/>
                          </a:solidFill>
                          <a:effectLst>
                            <a:outerShdw blurRad="38100" dist="38100" dir="2700000" algn="tl">
                              <a:srgbClr val="000000">
                                <a:alpha val="43137"/>
                              </a:srgbClr>
                            </a:outerShdw>
                          </a:effectLst>
                          <a:latin typeface="+mn-lt"/>
                          <a:ea typeface="+mn-ea"/>
                          <a:cs typeface="+mn-cs"/>
                        </a:rPr>
                        <a:t> </a:t>
                      </a:r>
                    </a:p>
                    <a:p>
                      <a:pPr marL="0" algn="ctr" defTabSz="914400" rtl="0" eaLnBrk="1" latinLnBrk="0" hangingPunct="1"/>
                      <a:r>
                        <a:rPr lang="el-GR" sz="2000" b="1" kern="1200" dirty="0" smtClean="0">
                          <a:solidFill>
                            <a:schemeClr val="tx1"/>
                          </a:solidFill>
                          <a:effectLst>
                            <a:outerShdw blurRad="38100" dist="38100" dir="2700000" algn="tl">
                              <a:srgbClr val="000000">
                                <a:alpha val="43137"/>
                              </a:srgbClr>
                            </a:outerShdw>
                          </a:effectLst>
                          <a:latin typeface="+mn-lt"/>
                          <a:ea typeface="+mn-ea"/>
                          <a:cs typeface="+mn-cs"/>
                        </a:rPr>
                        <a:t>Μαρία</a:t>
                      </a:r>
                      <a:endParaRPr lang="el-GR" sz="2000" b="1" kern="1200" dirty="0">
                        <a:solidFill>
                          <a:schemeClr val="tx1"/>
                        </a:solidFill>
                        <a:effectLst>
                          <a:outerShdw blurRad="38100" dist="38100" dir="2700000" algn="tl">
                            <a:srgbClr val="000000">
                              <a:alpha val="43137"/>
                            </a:srgbClr>
                          </a:outerShdw>
                        </a:effectLst>
                        <a:latin typeface="+mn-lt"/>
                        <a:ea typeface="+mn-ea"/>
                        <a:cs typeface="+mn-cs"/>
                      </a:endParaRPr>
                    </a:p>
                  </a:txBody>
                  <a:tcPr/>
                </a:tc>
                <a:tc>
                  <a:txBody>
                    <a:bodyPr/>
                    <a:lstStyle/>
                    <a:p>
                      <a:pPr marL="0" algn="ctr" defTabSz="914400" rtl="0" eaLnBrk="1" latinLnBrk="0" hangingPunct="1"/>
                      <a:r>
                        <a:rPr lang="el-GR" sz="2000" b="1" kern="1200" dirty="0" err="1" smtClean="0">
                          <a:solidFill>
                            <a:schemeClr val="tx1"/>
                          </a:solidFill>
                          <a:effectLst>
                            <a:outerShdw blurRad="38100" dist="38100" dir="2700000" algn="tl">
                              <a:srgbClr val="000000">
                                <a:alpha val="43137"/>
                              </a:srgbClr>
                            </a:outerShdw>
                          </a:effectLst>
                          <a:latin typeface="+mn-lt"/>
                          <a:ea typeface="+mn-ea"/>
                          <a:cs typeface="+mn-cs"/>
                        </a:rPr>
                        <a:t>Παναγιωτακόπουλος</a:t>
                      </a:r>
                      <a:r>
                        <a:rPr lang="el-GR" sz="2000" b="1" kern="1200" dirty="0" smtClean="0">
                          <a:solidFill>
                            <a:schemeClr val="tx1"/>
                          </a:solidFill>
                          <a:effectLst>
                            <a:outerShdw blurRad="38100" dist="38100" dir="2700000" algn="tl">
                              <a:srgbClr val="000000">
                                <a:alpha val="43137"/>
                              </a:srgbClr>
                            </a:outerShdw>
                          </a:effectLst>
                          <a:latin typeface="+mn-lt"/>
                          <a:ea typeface="+mn-ea"/>
                          <a:cs typeface="+mn-cs"/>
                        </a:rPr>
                        <a:t> Χρήστος</a:t>
                      </a:r>
                      <a:endParaRPr lang="el-GR" sz="2000" b="1" kern="1200" dirty="0">
                        <a:solidFill>
                          <a:schemeClr val="tx1"/>
                        </a:solidFill>
                        <a:effectLst>
                          <a:outerShdw blurRad="38100" dist="38100" dir="2700000" algn="tl">
                            <a:srgbClr val="000000">
                              <a:alpha val="43137"/>
                            </a:srgbClr>
                          </a:outerShdw>
                        </a:effectLst>
                        <a:latin typeface="+mn-lt"/>
                        <a:ea typeface="+mn-ea"/>
                        <a:cs typeface="+mn-cs"/>
                      </a:endParaRPr>
                    </a:p>
                  </a:txBody>
                  <a:tcPr/>
                </a:tc>
                <a:extLst>
                  <a:ext uri="{0D108BD9-81ED-4DB2-BD59-A6C34878D82A}">
                    <a16:rowId xmlns="" xmlns:a16="http://schemas.microsoft.com/office/drawing/2014/main" val="10000"/>
                  </a:ext>
                </a:extLst>
              </a:tr>
            </a:tbl>
          </a:graphicData>
        </a:graphic>
      </p:graphicFrame>
      <p:sp>
        <p:nvSpPr>
          <p:cNvPr id="13" name="9 - Ορθογώνιο"/>
          <p:cNvSpPr/>
          <p:nvPr/>
        </p:nvSpPr>
        <p:spPr>
          <a:xfrm>
            <a:off x="3780778" y="4562166"/>
            <a:ext cx="6840760" cy="369332"/>
          </a:xfrm>
          <a:prstGeom prst="rect">
            <a:avLst/>
          </a:prstGeom>
        </p:spPr>
        <p:txBody>
          <a:bodyPr wrap="square">
            <a:spAutoFit/>
          </a:bodyPr>
          <a:lstStyle/>
          <a:p>
            <a:pPr algn="ctr"/>
            <a:r>
              <a:rPr lang="el-GR" dirty="0">
                <a:effectLst>
                  <a:outerShdw blurRad="38100" dist="38100" dir="2700000" algn="tl">
                    <a:srgbClr val="000000">
                      <a:alpha val="43137"/>
                    </a:srgbClr>
                  </a:outerShdw>
                </a:effectLst>
              </a:rPr>
              <a:t>Επιτροπή Κρίσης ΔΕ</a:t>
            </a:r>
          </a:p>
        </p:txBody>
      </p:sp>
      <p:sp>
        <p:nvSpPr>
          <p:cNvPr id="12" name="Ορθογώνιο 11"/>
          <p:cNvSpPr/>
          <p:nvPr/>
        </p:nvSpPr>
        <p:spPr>
          <a:xfrm>
            <a:off x="1042988" y="0"/>
            <a:ext cx="360362" cy="6858000"/>
          </a:xfrm>
          <a:prstGeom prst="rect">
            <a:avLst/>
          </a:prstGeom>
          <a:solidFill>
            <a:srgbClr val="1ED4BA"/>
          </a:solidFill>
          <a:ln w="25400">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l-GR" dirty="0">
              <a:solidFill>
                <a:prstClr val="white"/>
              </a:solidFill>
            </a:endParaRPr>
          </a:p>
        </p:txBody>
      </p:sp>
    </p:spTree>
    <p:extLst>
      <p:ext uri="{BB962C8B-B14F-4D97-AF65-F5344CB8AC3E}">
        <p14:creationId xmlns:p14="http://schemas.microsoft.com/office/powerpoint/2010/main" xmlns="" val="5466011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586344" y="263524"/>
            <a:ext cx="10975109" cy="1325563"/>
          </a:xfrm>
        </p:spPr>
        <p:txBody>
          <a:bodyPr>
            <a:normAutofit fontScale="90000"/>
          </a:bodyPr>
          <a:lstStyle/>
          <a:p>
            <a:pPr lvl="0"/>
            <a:r>
              <a:rPr lang="el-GR" sz="3600" b="1" i="1" dirty="0" smtClean="0">
                <a:solidFill>
                  <a:srgbClr val="1ED4BA"/>
                </a:solidFill>
                <a:effectLst>
                  <a:outerShdw blurRad="38100" dist="38100" dir="2700000" algn="tl">
                    <a:srgbClr val="000000">
                      <a:alpha val="43137"/>
                    </a:srgbClr>
                  </a:outerShdw>
                </a:effectLst>
              </a:rPr>
              <a:t>7α. Το μοντέλο </a:t>
            </a:r>
            <a:r>
              <a:rPr lang="el-GR" sz="3600" b="1" i="1" dirty="0" err="1" smtClean="0">
                <a:solidFill>
                  <a:srgbClr val="1ED4BA"/>
                </a:solidFill>
                <a:effectLst>
                  <a:outerShdw blurRad="38100" dist="38100" dir="2700000" algn="tl">
                    <a:srgbClr val="000000">
                      <a:alpha val="43137"/>
                    </a:srgbClr>
                  </a:outerShdw>
                </a:effectLst>
              </a:rPr>
              <a:t>Gagné</a:t>
            </a:r>
            <a:r>
              <a:rPr lang="el-GR" sz="3600" b="1" i="1" dirty="0" smtClean="0">
                <a:solidFill>
                  <a:srgbClr val="1ED4BA"/>
                </a:solidFill>
                <a:effectLst>
                  <a:outerShdw blurRad="38100" dist="38100" dir="2700000" algn="tl">
                    <a:srgbClr val="000000">
                      <a:alpha val="43137"/>
                    </a:srgbClr>
                  </a:outerShdw>
                </a:effectLst>
              </a:rPr>
              <a:t> &amp; η δόμηση του εκπαιδευτικού υλικού</a:t>
            </a:r>
            <a:r>
              <a:rPr lang="el-GR" dirty="0" smtClean="0"/>
              <a:t/>
            </a:r>
            <a:br>
              <a:rPr lang="el-GR" dirty="0" smtClean="0"/>
            </a:br>
            <a:endParaRPr lang="el-GR" dirty="0"/>
          </a:p>
        </p:txBody>
      </p:sp>
      <p:pic>
        <p:nvPicPr>
          <p:cNvPr id="104450" name="Picture 2" descr="C:\Users\User\Desktop\5db0cf6567fab.png"/>
          <p:cNvPicPr>
            <a:picLocks noGrp="1" noChangeAspect="1" noChangeArrowheads="1"/>
          </p:cNvPicPr>
          <p:nvPr>
            <p:ph idx="1"/>
          </p:nvPr>
        </p:nvPicPr>
        <p:blipFill>
          <a:blip r:embed="rId2" cstate="print"/>
          <a:srcRect/>
          <a:stretch>
            <a:fillRect/>
          </a:stretch>
        </p:blipFill>
        <p:spPr bwMode="auto">
          <a:xfrm>
            <a:off x="443347" y="997527"/>
            <a:ext cx="10982036" cy="5860473"/>
          </a:xfrm>
          <a:prstGeom prst="rect">
            <a:avLst/>
          </a:prstGeom>
          <a:noFill/>
        </p:spPr>
      </p:pic>
      <p:sp>
        <p:nvSpPr>
          <p:cNvPr id="5" name="4 - Στρογγυλεμένο ορθογώνιο"/>
          <p:cNvSpPr/>
          <p:nvPr/>
        </p:nvSpPr>
        <p:spPr>
          <a:xfrm>
            <a:off x="6169889" y="5569527"/>
            <a:ext cx="3094184" cy="1173019"/>
          </a:xfrm>
          <a:prstGeom prst="roundRect">
            <a:avLst>
              <a:gd name="adj" fmla="val 22571"/>
            </a:avLst>
          </a:prstGeom>
          <a:solidFill>
            <a:schemeClr val="tx1"/>
          </a:solidFill>
          <a:ln w="53975">
            <a:solidFill>
              <a:srgbClr val="8439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lang="el-GR" sz="800" b="1" kern="0" dirty="0" smtClean="0">
              <a:solidFill>
                <a:prstClr val="black"/>
              </a:solidFill>
            </a:endParaRPr>
          </a:p>
          <a:p>
            <a:pPr lvl="0" algn="ctr">
              <a:defRPr/>
            </a:pPr>
            <a:r>
              <a:rPr lang="en-US" sz="3100" b="1" kern="0" dirty="0" smtClean="0">
                <a:solidFill>
                  <a:prstClr val="black"/>
                </a:solidFill>
                <a:hlinkClick r:id="rId3" action="ppaction://hlinksldjump"/>
              </a:rPr>
              <a:t>09</a:t>
            </a:r>
            <a:endParaRPr lang="el-GR" sz="3100" b="1" kern="0" dirty="0" smtClean="0">
              <a:solidFill>
                <a:prstClr val="black"/>
              </a:solidFill>
              <a:hlinkClick r:id="rId3" action="ppaction://hlinksldjump"/>
            </a:endParaRPr>
          </a:p>
          <a:p>
            <a:pPr lvl="0" algn="ctr">
              <a:defRPr/>
            </a:pPr>
            <a:r>
              <a:rPr lang="el-GR" sz="1600" b="1" dirty="0" smtClean="0">
                <a:solidFill>
                  <a:schemeClr val="bg1"/>
                </a:solidFill>
                <a:hlinkClick r:id="rId3" action="ppaction://hlinksldjump"/>
              </a:rPr>
              <a:t>Ενίσχυση της μνήμης και της μεταβίβασης</a:t>
            </a:r>
            <a:r>
              <a:rPr lang="el-GR" sz="1700" b="1" kern="0" dirty="0" smtClean="0">
                <a:solidFill>
                  <a:schemeClr val="bg1"/>
                </a:solidFill>
                <a:hlinkClick r:id="rId3" action="ppaction://hlinksldjump"/>
              </a:rPr>
              <a:t>.</a:t>
            </a:r>
            <a:r>
              <a:rPr lang="en-US" b="1" kern="0" dirty="0" smtClean="0">
                <a:solidFill>
                  <a:schemeClr val="bg1"/>
                </a:solidFill>
              </a:rPr>
              <a:t/>
            </a:r>
            <a:br>
              <a:rPr lang="en-US" b="1" kern="0" dirty="0" smtClean="0">
                <a:solidFill>
                  <a:schemeClr val="bg1"/>
                </a:solidFill>
              </a:rPr>
            </a:br>
            <a:endParaRPr lang="en-US" sz="1700" b="1" kern="0" dirty="0" smtClean="0">
              <a:solidFill>
                <a:schemeClr val="bg1"/>
              </a:solidFill>
            </a:endParaRPr>
          </a:p>
        </p:txBody>
      </p:sp>
      <p:sp>
        <p:nvSpPr>
          <p:cNvPr id="6" name="5 - Στρογγυλεμένο ορθογώνιο"/>
          <p:cNvSpPr/>
          <p:nvPr/>
        </p:nvSpPr>
        <p:spPr>
          <a:xfrm>
            <a:off x="2761673" y="5578765"/>
            <a:ext cx="2886363" cy="1163782"/>
          </a:xfrm>
          <a:prstGeom prst="roundRect">
            <a:avLst/>
          </a:prstGeom>
          <a:solidFill>
            <a:schemeClr val="tx1"/>
          </a:solidFill>
          <a:ln w="53975">
            <a:solidFill>
              <a:srgbClr val="8439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100" b="1" kern="0" dirty="0" smtClean="0">
                <a:solidFill>
                  <a:prstClr val="black"/>
                </a:solidFill>
                <a:hlinkClick r:id="rId4" action="ppaction://hlinksldjump"/>
              </a:rPr>
              <a:t>08</a:t>
            </a:r>
          </a:p>
          <a:p>
            <a:pPr lvl="0" algn="ctr">
              <a:defRPr/>
            </a:pPr>
            <a:r>
              <a:rPr lang="el-GR" sz="1600" b="1" dirty="0" smtClean="0">
                <a:solidFill>
                  <a:schemeClr val="bg1"/>
                </a:solidFill>
                <a:hlinkClick r:id="rId4" action="ppaction://hlinksldjump"/>
              </a:rPr>
              <a:t>Αξιολόγηση της επίδοσης</a:t>
            </a:r>
            <a:r>
              <a:rPr lang="el-GR" sz="1700" b="1" kern="0" dirty="0" smtClean="0">
                <a:solidFill>
                  <a:schemeClr val="bg1"/>
                </a:solidFill>
                <a:hlinkClick r:id="rId4" action="ppaction://hlinksldjump"/>
              </a:rPr>
              <a:t>.</a:t>
            </a:r>
            <a:endParaRPr lang="en-US" sz="1700" b="1" kern="0" dirty="0" smtClean="0">
              <a:solidFill>
                <a:schemeClr val="bg1"/>
              </a:solidFill>
            </a:endParaRPr>
          </a:p>
        </p:txBody>
      </p:sp>
      <p:sp>
        <p:nvSpPr>
          <p:cNvPr id="7" name="Ορθογώνιο 4"/>
          <p:cNvSpPr/>
          <p:nvPr/>
        </p:nvSpPr>
        <p:spPr>
          <a:xfrm>
            <a:off x="0" y="406415"/>
            <a:ext cx="1397000" cy="460375"/>
          </a:xfrm>
          <a:prstGeom prst="rect">
            <a:avLst/>
          </a:prstGeom>
          <a:solidFill>
            <a:srgbClr val="1CC6AE"/>
          </a:solidFill>
          <a:ln w="25400" cap="flat" cmpd="sng" algn="ctr">
            <a:solidFill>
              <a:srgbClr val="FFC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white"/>
              </a:solidFill>
              <a:effectLst/>
              <a:uLnTx/>
              <a:uFillTx/>
              <a:latin typeface="Calibri"/>
            </a:endParaRPr>
          </a:p>
        </p:txBody>
      </p:sp>
      <p:cxnSp>
        <p:nvCxnSpPr>
          <p:cNvPr id="8" name="15 - Ευθεία γραμμή σύνδεσης"/>
          <p:cNvCxnSpPr/>
          <p:nvPr/>
        </p:nvCxnSpPr>
        <p:spPr bwMode="auto">
          <a:xfrm flipV="1">
            <a:off x="1779510" y="940777"/>
            <a:ext cx="9337431" cy="26377"/>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9" name="8 - Ορθογώνιο"/>
          <p:cNvSpPr/>
          <p:nvPr/>
        </p:nvSpPr>
        <p:spPr>
          <a:xfrm>
            <a:off x="2992581" y="1056935"/>
            <a:ext cx="2281382" cy="1092607"/>
          </a:xfrm>
          <a:prstGeom prst="rect">
            <a:avLst/>
          </a:prstGeom>
        </p:spPr>
        <p:txBody>
          <a:bodyPr wrap="square">
            <a:spAutoFit/>
          </a:bodyPr>
          <a:lstStyle/>
          <a:p>
            <a:pPr lvl="0" algn="ctr">
              <a:defRPr/>
            </a:pPr>
            <a:r>
              <a:rPr lang="en-US" sz="3100" b="1" kern="0" dirty="0" smtClean="0">
                <a:solidFill>
                  <a:prstClr val="black"/>
                </a:solidFill>
                <a:hlinkClick r:id="rId5" action="ppaction://hlinksldjump"/>
              </a:rPr>
              <a:t>01</a:t>
            </a:r>
            <a:r>
              <a:rPr lang="en-US" sz="3600" b="1" kern="0" dirty="0" smtClean="0">
                <a:solidFill>
                  <a:prstClr val="black"/>
                </a:solidFill>
                <a:hlinkClick r:id="rId5" action="ppaction://hlinksldjump"/>
              </a:rPr>
              <a:t/>
            </a:r>
            <a:br>
              <a:rPr lang="en-US" sz="3600" b="1" kern="0" dirty="0" smtClean="0">
                <a:solidFill>
                  <a:prstClr val="black"/>
                </a:solidFill>
                <a:hlinkClick r:id="rId5" action="ppaction://hlinksldjump"/>
              </a:rPr>
            </a:br>
            <a:r>
              <a:rPr lang="el-GR" sz="1700" b="1" kern="0" dirty="0" smtClean="0">
                <a:solidFill>
                  <a:prstClr val="black"/>
                </a:solidFill>
                <a:hlinkClick r:id="rId5" action="ppaction://hlinksldjump"/>
              </a:rPr>
              <a:t>Προσέλκυση της προσοχής.</a:t>
            </a:r>
            <a:endParaRPr lang="en-US" sz="1700" b="1" kern="0" dirty="0" smtClean="0">
              <a:solidFill>
                <a:prstClr val="black"/>
              </a:solidFill>
            </a:endParaRPr>
          </a:p>
        </p:txBody>
      </p:sp>
      <p:sp>
        <p:nvSpPr>
          <p:cNvPr id="10" name="9 - Ορθογώνιο"/>
          <p:cNvSpPr/>
          <p:nvPr/>
        </p:nvSpPr>
        <p:spPr>
          <a:xfrm>
            <a:off x="6234545" y="959990"/>
            <a:ext cx="3149599" cy="1308050"/>
          </a:xfrm>
          <a:prstGeom prst="rect">
            <a:avLst/>
          </a:prstGeom>
        </p:spPr>
        <p:txBody>
          <a:bodyPr wrap="square">
            <a:spAutoFit/>
          </a:bodyPr>
          <a:lstStyle/>
          <a:p>
            <a:pPr lvl="0" algn="ctr">
              <a:defRPr/>
            </a:pPr>
            <a:r>
              <a:rPr lang="en-US" sz="2800" b="1" kern="0" dirty="0" smtClean="0">
                <a:solidFill>
                  <a:prstClr val="black"/>
                </a:solidFill>
                <a:hlinkClick r:id="rId6" action="ppaction://hlinksldjump"/>
              </a:rPr>
              <a:t>02</a:t>
            </a:r>
          </a:p>
          <a:p>
            <a:pPr lvl="0" algn="ctr">
              <a:defRPr/>
            </a:pPr>
            <a:r>
              <a:rPr lang="el-GR" sz="1700" b="1" kern="0" dirty="0" smtClean="0">
                <a:solidFill>
                  <a:prstClr val="black"/>
                </a:solidFill>
                <a:hlinkClick r:id="rId6" action="ppaction://hlinksldjump"/>
              </a:rPr>
              <a:t>Πληροφόρηση του εκπαιδευόμενου για τους μαθησιακούς στόχους.</a:t>
            </a:r>
            <a:endParaRPr lang="en-US" sz="1700" b="1" kern="0" dirty="0" smtClean="0">
              <a:solidFill>
                <a:prstClr val="black"/>
              </a:solidFill>
            </a:endParaRPr>
          </a:p>
        </p:txBody>
      </p:sp>
      <p:sp>
        <p:nvSpPr>
          <p:cNvPr id="11" name="10 - Ορθογώνιο"/>
          <p:cNvSpPr/>
          <p:nvPr/>
        </p:nvSpPr>
        <p:spPr>
          <a:xfrm>
            <a:off x="674253" y="2650836"/>
            <a:ext cx="2983346" cy="1077218"/>
          </a:xfrm>
          <a:prstGeom prst="rect">
            <a:avLst/>
          </a:prstGeom>
        </p:spPr>
        <p:txBody>
          <a:bodyPr wrap="square">
            <a:spAutoFit/>
          </a:bodyPr>
          <a:lstStyle/>
          <a:p>
            <a:pPr lvl="0" algn="ctr">
              <a:defRPr/>
            </a:pPr>
            <a:r>
              <a:rPr lang="en-US" sz="3100" b="1" kern="0" dirty="0" smtClean="0">
                <a:solidFill>
                  <a:prstClr val="black"/>
                </a:solidFill>
                <a:hlinkClick r:id="rId7" action="ppaction://hlinksldjump"/>
              </a:rPr>
              <a:t>03</a:t>
            </a:r>
          </a:p>
          <a:p>
            <a:pPr lvl="0" algn="ctr">
              <a:defRPr/>
            </a:pPr>
            <a:r>
              <a:rPr lang="el-GR" sz="1600" b="1" dirty="0" smtClean="0">
                <a:solidFill>
                  <a:schemeClr val="bg1"/>
                </a:solidFill>
                <a:hlinkClick r:id="rId7" action="ppaction://hlinksldjump"/>
              </a:rPr>
              <a:t>Διέγερση ανάκλησης προηγούμενης μάθησης</a:t>
            </a:r>
            <a:r>
              <a:rPr lang="el-GR" sz="1700" b="1" kern="0" dirty="0" smtClean="0">
                <a:solidFill>
                  <a:schemeClr val="bg1"/>
                </a:solidFill>
                <a:hlinkClick r:id="rId7" action="ppaction://hlinksldjump"/>
              </a:rPr>
              <a:t>. </a:t>
            </a:r>
            <a:endParaRPr lang="en-US" sz="1700" b="1" kern="0" dirty="0" smtClean="0">
              <a:solidFill>
                <a:schemeClr val="bg1"/>
              </a:solidFill>
            </a:endParaRPr>
          </a:p>
        </p:txBody>
      </p:sp>
      <p:sp>
        <p:nvSpPr>
          <p:cNvPr id="12" name="11 - Ορθογώνιο"/>
          <p:cNvSpPr/>
          <p:nvPr/>
        </p:nvSpPr>
        <p:spPr>
          <a:xfrm>
            <a:off x="4184073" y="2798619"/>
            <a:ext cx="3519055" cy="846386"/>
          </a:xfrm>
          <a:prstGeom prst="rect">
            <a:avLst/>
          </a:prstGeom>
        </p:spPr>
        <p:txBody>
          <a:bodyPr wrap="square">
            <a:spAutoFit/>
          </a:bodyPr>
          <a:lstStyle/>
          <a:p>
            <a:pPr algn="ctr">
              <a:defRPr/>
            </a:pPr>
            <a:r>
              <a:rPr lang="en-US" sz="3100" b="1" kern="0" dirty="0" smtClean="0">
                <a:solidFill>
                  <a:prstClr val="black"/>
                </a:solidFill>
                <a:hlinkClick r:id="rId8" action="ppaction://hlinksldjump"/>
              </a:rPr>
              <a:t>04</a:t>
            </a:r>
          </a:p>
          <a:p>
            <a:pPr lvl="0" algn="ctr">
              <a:defRPr/>
            </a:pPr>
            <a:r>
              <a:rPr lang="el-GR" sz="1700" b="1" kern="0" dirty="0" smtClean="0">
                <a:solidFill>
                  <a:prstClr val="black"/>
                </a:solidFill>
                <a:hlinkClick r:id="rId8" action="ppaction://hlinksldjump"/>
              </a:rPr>
              <a:t>Παρουσίαση του υλικού. </a:t>
            </a:r>
            <a:endParaRPr lang="en-US" sz="1700" b="1" kern="0" dirty="0" smtClean="0">
              <a:solidFill>
                <a:prstClr val="black"/>
              </a:solidFill>
            </a:endParaRPr>
          </a:p>
        </p:txBody>
      </p:sp>
      <p:sp>
        <p:nvSpPr>
          <p:cNvPr id="13" name="12 - Ορθογώνιο"/>
          <p:cNvSpPr/>
          <p:nvPr/>
        </p:nvSpPr>
        <p:spPr>
          <a:xfrm>
            <a:off x="8303490" y="2752437"/>
            <a:ext cx="2909455" cy="1077218"/>
          </a:xfrm>
          <a:prstGeom prst="rect">
            <a:avLst/>
          </a:prstGeom>
        </p:spPr>
        <p:txBody>
          <a:bodyPr wrap="square">
            <a:spAutoFit/>
          </a:bodyPr>
          <a:lstStyle/>
          <a:p>
            <a:pPr lvl="0" algn="ctr">
              <a:defRPr/>
            </a:pPr>
            <a:r>
              <a:rPr lang="en-US" sz="3100" b="1" kern="0" dirty="0" smtClean="0">
                <a:solidFill>
                  <a:prstClr val="black"/>
                </a:solidFill>
                <a:hlinkClick r:id="rId9" action="ppaction://hlinksldjump"/>
              </a:rPr>
              <a:t>05</a:t>
            </a:r>
          </a:p>
          <a:p>
            <a:pPr lvl="0" algn="ctr">
              <a:defRPr/>
            </a:pPr>
            <a:r>
              <a:rPr lang="el-GR" sz="1600" b="1" dirty="0" smtClean="0">
                <a:solidFill>
                  <a:schemeClr val="bg1"/>
                </a:solidFill>
                <a:hlinkClick r:id="rId9" action="ppaction://hlinksldjump"/>
              </a:rPr>
              <a:t>Παροχή καθοδήγησης για μάθηση</a:t>
            </a:r>
            <a:r>
              <a:rPr lang="el-GR" sz="1700" b="1" kern="0" dirty="0" smtClean="0">
                <a:solidFill>
                  <a:schemeClr val="bg1"/>
                </a:solidFill>
                <a:hlinkClick r:id="rId9" action="ppaction://hlinksldjump"/>
              </a:rPr>
              <a:t>. </a:t>
            </a:r>
            <a:endParaRPr lang="en-US" sz="1700" b="1" kern="0" dirty="0" smtClean="0">
              <a:solidFill>
                <a:schemeClr val="bg1"/>
              </a:solidFill>
            </a:endParaRPr>
          </a:p>
        </p:txBody>
      </p:sp>
      <p:sp>
        <p:nvSpPr>
          <p:cNvPr id="14" name="13 - Ορθογώνιο"/>
          <p:cNvSpPr/>
          <p:nvPr/>
        </p:nvSpPr>
        <p:spPr>
          <a:xfrm>
            <a:off x="2641600" y="4331856"/>
            <a:ext cx="2881745" cy="1077218"/>
          </a:xfrm>
          <a:prstGeom prst="rect">
            <a:avLst/>
          </a:prstGeom>
        </p:spPr>
        <p:txBody>
          <a:bodyPr wrap="square">
            <a:spAutoFit/>
          </a:bodyPr>
          <a:lstStyle/>
          <a:p>
            <a:pPr lvl="0" algn="ctr">
              <a:defRPr/>
            </a:pPr>
            <a:r>
              <a:rPr lang="en-US" sz="3100" b="1" kern="0" dirty="0" smtClean="0">
                <a:solidFill>
                  <a:prstClr val="black"/>
                </a:solidFill>
                <a:hlinkClick r:id="rId10" action="ppaction://hlinksldjump"/>
              </a:rPr>
              <a:t>06</a:t>
            </a:r>
          </a:p>
          <a:p>
            <a:pPr lvl="0" algn="ctr">
              <a:defRPr/>
            </a:pPr>
            <a:r>
              <a:rPr lang="el-GR" sz="1600" b="1" dirty="0" smtClean="0">
                <a:solidFill>
                  <a:schemeClr val="bg1"/>
                </a:solidFill>
                <a:hlinkClick r:id="rId10" action="ppaction://hlinksldjump"/>
              </a:rPr>
              <a:t>Πρόκληση της εκτέλεσης ενεργειών</a:t>
            </a:r>
            <a:r>
              <a:rPr lang="el-GR" sz="1700" b="1" kern="0" dirty="0" smtClean="0">
                <a:solidFill>
                  <a:schemeClr val="bg1"/>
                </a:solidFill>
                <a:hlinkClick r:id="rId10" action="ppaction://hlinksldjump"/>
              </a:rPr>
              <a:t>. </a:t>
            </a:r>
            <a:endParaRPr lang="en-US" sz="1700" b="1" kern="0" dirty="0" smtClean="0">
              <a:solidFill>
                <a:schemeClr val="bg1"/>
              </a:solidFill>
            </a:endParaRPr>
          </a:p>
        </p:txBody>
      </p:sp>
      <p:sp>
        <p:nvSpPr>
          <p:cNvPr id="15" name="14 - Ορθογώνιο"/>
          <p:cNvSpPr/>
          <p:nvPr/>
        </p:nvSpPr>
        <p:spPr>
          <a:xfrm>
            <a:off x="6456218" y="4378037"/>
            <a:ext cx="2789382" cy="830997"/>
          </a:xfrm>
          <a:prstGeom prst="rect">
            <a:avLst/>
          </a:prstGeom>
        </p:spPr>
        <p:txBody>
          <a:bodyPr wrap="square">
            <a:spAutoFit/>
          </a:bodyPr>
          <a:lstStyle/>
          <a:p>
            <a:pPr lvl="0" algn="ctr">
              <a:defRPr/>
            </a:pPr>
            <a:r>
              <a:rPr lang="en-US" sz="3100" b="1" kern="0" dirty="0" smtClean="0">
                <a:solidFill>
                  <a:prstClr val="black"/>
                </a:solidFill>
                <a:hlinkClick r:id="rId11" action="ppaction://hlinksldjump"/>
              </a:rPr>
              <a:t>07</a:t>
            </a:r>
          </a:p>
          <a:p>
            <a:pPr lvl="0" algn="ctr">
              <a:defRPr/>
            </a:pPr>
            <a:r>
              <a:rPr lang="el-GR" sz="1600" b="1" dirty="0" smtClean="0">
                <a:solidFill>
                  <a:schemeClr val="bg1"/>
                </a:solidFill>
                <a:hlinkClick r:id="rId11" action="ppaction://hlinksldjump"/>
              </a:rPr>
              <a:t>Παροχή ανατροφοδότησης</a:t>
            </a:r>
            <a:r>
              <a:rPr lang="el-GR" sz="1700" b="1" kern="0" dirty="0" smtClean="0">
                <a:solidFill>
                  <a:schemeClr val="bg1"/>
                </a:solidFill>
                <a:hlinkClick r:id="rId11" action="ppaction://hlinksldjump"/>
              </a:rPr>
              <a:t>.</a:t>
            </a:r>
            <a:r>
              <a:rPr lang="el-GR" sz="1700" kern="0" dirty="0" smtClean="0">
                <a:solidFill>
                  <a:schemeClr val="bg1"/>
                </a:solidFill>
                <a:hlinkClick r:id="rId11" action="ppaction://hlinksldjump"/>
              </a:rPr>
              <a:t> </a:t>
            </a:r>
            <a:endParaRPr lang="en-US" sz="1700" kern="0" dirty="0" smtClean="0">
              <a:solidFill>
                <a:schemeClr val="bg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676400" y="120073"/>
            <a:ext cx="10515600" cy="1140835"/>
          </a:xfrm>
        </p:spPr>
        <p:txBody>
          <a:bodyPr>
            <a:normAutofit/>
          </a:bodyPr>
          <a:lstStyle/>
          <a:p>
            <a:r>
              <a:rPr lang="en-US" sz="3200" b="1" i="1" dirty="0" smtClean="0">
                <a:solidFill>
                  <a:srgbClr val="1ED4BA"/>
                </a:solidFill>
                <a:effectLst>
                  <a:outerShdw blurRad="38100" dist="38100" dir="2700000" algn="tl">
                    <a:srgbClr val="000000">
                      <a:alpha val="43137"/>
                    </a:srgbClr>
                  </a:outerShdw>
                </a:effectLst>
              </a:rPr>
              <a:t>7</a:t>
            </a:r>
            <a:r>
              <a:rPr lang="el-GR" sz="3200" b="1" i="1" dirty="0" smtClean="0">
                <a:solidFill>
                  <a:srgbClr val="1ED4BA"/>
                </a:solidFill>
                <a:effectLst>
                  <a:outerShdw blurRad="38100" dist="38100" dir="2700000" algn="tl">
                    <a:srgbClr val="000000">
                      <a:alpha val="43137"/>
                    </a:srgbClr>
                  </a:outerShdw>
                </a:effectLst>
              </a:rPr>
              <a:t>β</a:t>
            </a:r>
            <a:r>
              <a:rPr lang="en-US" sz="3200" b="1" i="1" dirty="0" smtClean="0">
                <a:solidFill>
                  <a:srgbClr val="1ED4BA"/>
                </a:solidFill>
                <a:effectLst>
                  <a:outerShdw blurRad="38100" dist="38100" dir="2700000" algn="tl">
                    <a:srgbClr val="000000">
                      <a:alpha val="43137"/>
                    </a:srgbClr>
                  </a:outerShdw>
                </a:effectLst>
              </a:rPr>
              <a:t>.</a:t>
            </a:r>
            <a:r>
              <a:rPr lang="el-GR" sz="3200" b="1" i="1" dirty="0" smtClean="0">
                <a:solidFill>
                  <a:srgbClr val="1ED4BA"/>
                </a:solidFill>
                <a:effectLst>
                  <a:outerShdw blurRad="38100" dist="38100" dir="2700000" algn="tl">
                    <a:srgbClr val="000000">
                      <a:alpha val="43137"/>
                    </a:srgbClr>
                  </a:outerShdw>
                </a:effectLst>
              </a:rPr>
              <a:t> Η Τυπολογία </a:t>
            </a:r>
            <a:r>
              <a:rPr lang="en-US" sz="3200" b="1" i="1" dirty="0" smtClean="0">
                <a:solidFill>
                  <a:srgbClr val="1ED4BA"/>
                </a:solidFill>
                <a:effectLst>
                  <a:outerShdw blurRad="38100" dist="38100" dir="2700000" algn="tl">
                    <a:srgbClr val="000000">
                      <a:alpha val="43137"/>
                    </a:srgbClr>
                  </a:outerShdw>
                </a:effectLst>
              </a:rPr>
              <a:t>West </a:t>
            </a:r>
            <a:r>
              <a:rPr lang="el-GR" sz="3200" b="1" i="1" dirty="0" smtClean="0">
                <a:solidFill>
                  <a:srgbClr val="1ED4BA"/>
                </a:solidFill>
                <a:effectLst>
                  <a:outerShdw blurRad="38100" dist="38100" dir="2700000" algn="tl">
                    <a:srgbClr val="000000">
                      <a:alpha val="43137"/>
                    </a:srgbClr>
                  </a:outerShdw>
                </a:effectLst>
              </a:rPr>
              <a:t>- </a:t>
            </a:r>
            <a:r>
              <a:rPr lang="el-GR" sz="3200" b="1" i="1" dirty="0" err="1" smtClean="0">
                <a:solidFill>
                  <a:srgbClr val="1ED4BA"/>
                </a:solidFill>
                <a:effectLst>
                  <a:outerShdw blurRad="38100" dist="38100" dir="2700000" algn="tl">
                    <a:srgbClr val="000000">
                      <a:alpha val="43137"/>
                    </a:srgbClr>
                  </a:outerShdw>
                </a:effectLst>
              </a:rPr>
              <a:t>Λιοναράκη</a:t>
            </a:r>
            <a:r>
              <a:rPr lang="el-GR" sz="3200" b="1" i="1" dirty="0" smtClean="0">
                <a:solidFill>
                  <a:srgbClr val="1ED4BA"/>
                </a:solidFill>
                <a:effectLst>
                  <a:outerShdw blurRad="38100" dist="38100" dir="2700000" algn="tl">
                    <a:srgbClr val="000000">
                      <a:alpha val="43137"/>
                    </a:srgbClr>
                  </a:outerShdw>
                </a:effectLst>
              </a:rPr>
              <a:t> &amp; το εκπαιδευτικό υλικό</a:t>
            </a:r>
          </a:p>
        </p:txBody>
      </p:sp>
      <p:pic>
        <p:nvPicPr>
          <p:cNvPr id="105474" name="Picture 2" descr="C:\Users\User\Desktop\5db0d3d9d9910.png"/>
          <p:cNvPicPr>
            <a:picLocks noGrp="1" noChangeAspect="1" noChangeArrowheads="1"/>
          </p:cNvPicPr>
          <p:nvPr>
            <p:ph idx="1"/>
          </p:nvPr>
        </p:nvPicPr>
        <p:blipFill>
          <a:blip r:embed="rId2" cstate="print"/>
          <a:srcRect/>
          <a:stretch>
            <a:fillRect/>
          </a:stretch>
        </p:blipFill>
        <p:spPr bwMode="auto">
          <a:xfrm rot="5400000">
            <a:off x="3396671" y="-1752601"/>
            <a:ext cx="5509490" cy="11711712"/>
          </a:xfrm>
          <a:prstGeom prst="rect">
            <a:avLst/>
          </a:prstGeom>
          <a:noFill/>
        </p:spPr>
      </p:pic>
      <p:sp>
        <p:nvSpPr>
          <p:cNvPr id="9" name="8 - Ορθογώνιο"/>
          <p:cNvSpPr/>
          <p:nvPr/>
        </p:nvSpPr>
        <p:spPr>
          <a:xfrm>
            <a:off x="3962401" y="2468517"/>
            <a:ext cx="3001818" cy="1938992"/>
          </a:xfrm>
          <a:prstGeom prst="rect">
            <a:avLst/>
          </a:prstGeom>
        </p:spPr>
        <p:txBody>
          <a:bodyPr wrap="square">
            <a:spAutoFit/>
          </a:bodyPr>
          <a:lstStyle/>
          <a:p>
            <a:pPr lvl="0" algn="ctr" defTabSz="622300">
              <a:spcBef>
                <a:spcPct val="0"/>
              </a:spcBef>
              <a:spcAft>
                <a:spcPts val="600"/>
              </a:spcAft>
            </a:pPr>
            <a:r>
              <a:rPr lang="el-GR" sz="2400" b="1" dirty="0" smtClean="0">
                <a:solidFill>
                  <a:srgbClr val="1CC6AE"/>
                </a:solidFill>
                <a:hlinkClick r:id="rId3" action="ppaction://hlinksldjump"/>
              </a:rPr>
              <a:t>Δεύτερη Δέσμη  </a:t>
            </a:r>
            <a:r>
              <a:rPr lang="el-GR" sz="2400" b="1" dirty="0" smtClean="0">
                <a:solidFill>
                  <a:schemeClr val="bg1"/>
                </a:solidFill>
                <a:hlinkClick r:id="rId3" action="ppaction://hlinksldjump"/>
              </a:rPr>
              <a:t>Διακείμενα - Επικείμενα - Παρακείμενα - Περικείμενα </a:t>
            </a:r>
            <a:endParaRPr lang="el-GR" sz="2400" b="1" dirty="0" smtClean="0">
              <a:solidFill>
                <a:schemeClr val="bg1"/>
              </a:solidFill>
            </a:endParaRPr>
          </a:p>
        </p:txBody>
      </p:sp>
      <p:sp>
        <p:nvSpPr>
          <p:cNvPr id="13" name="12 - Ορθογώνιο"/>
          <p:cNvSpPr/>
          <p:nvPr/>
        </p:nvSpPr>
        <p:spPr>
          <a:xfrm>
            <a:off x="6265505" y="3870038"/>
            <a:ext cx="3035513" cy="1089529"/>
          </a:xfrm>
          <a:prstGeom prst="rect">
            <a:avLst/>
          </a:prstGeom>
        </p:spPr>
        <p:txBody>
          <a:bodyPr wrap="square">
            <a:spAutoFit/>
          </a:bodyPr>
          <a:lstStyle/>
          <a:p>
            <a:pPr lvl="0" algn="ctr" defTabSz="622300">
              <a:lnSpc>
                <a:spcPct val="90000"/>
              </a:lnSpc>
              <a:spcBef>
                <a:spcPct val="0"/>
              </a:spcBef>
              <a:spcAft>
                <a:spcPts val="1200"/>
              </a:spcAft>
            </a:pPr>
            <a:r>
              <a:rPr lang="el-GR" sz="2400" b="1" dirty="0" smtClean="0">
                <a:solidFill>
                  <a:srgbClr val="FFCC00"/>
                </a:solidFill>
                <a:hlinkClick r:id="rId4" action="ppaction://hlinksldjump"/>
              </a:rPr>
              <a:t>Τρίτη Δέσμη </a:t>
            </a:r>
            <a:r>
              <a:rPr lang="el-GR" sz="2400" b="1" dirty="0" err="1" smtClean="0">
                <a:solidFill>
                  <a:schemeClr val="bg1"/>
                </a:solidFill>
                <a:hlinkClick r:id="rId4" action="ppaction://hlinksldjump"/>
              </a:rPr>
              <a:t>Πολυκείμενα</a:t>
            </a:r>
            <a:r>
              <a:rPr lang="el-GR" sz="2400" b="1" dirty="0" smtClean="0">
                <a:solidFill>
                  <a:schemeClr val="bg1"/>
                </a:solidFill>
                <a:hlinkClick r:id="rId4" action="ppaction://hlinksldjump"/>
              </a:rPr>
              <a:t> - </a:t>
            </a:r>
            <a:r>
              <a:rPr lang="el-GR" sz="2400" b="1" dirty="0" err="1" smtClean="0">
                <a:solidFill>
                  <a:schemeClr val="bg1"/>
                </a:solidFill>
                <a:hlinkClick r:id="rId4" action="ppaction://hlinksldjump"/>
              </a:rPr>
              <a:t>Πολυαντικείμενα</a:t>
            </a:r>
            <a:endParaRPr lang="el-GR" sz="2400" b="1" dirty="0">
              <a:solidFill>
                <a:schemeClr val="bg1"/>
              </a:solidFill>
            </a:endParaRPr>
          </a:p>
        </p:txBody>
      </p:sp>
      <p:sp>
        <p:nvSpPr>
          <p:cNvPr id="14" name="13 - Ορθογώνιο"/>
          <p:cNvSpPr/>
          <p:nvPr/>
        </p:nvSpPr>
        <p:spPr>
          <a:xfrm>
            <a:off x="655781" y="1761968"/>
            <a:ext cx="3131127" cy="1384995"/>
          </a:xfrm>
          <a:prstGeom prst="rect">
            <a:avLst/>
          </a:prstGeom>
        </p:spPr>
        <p:txBody>
          <a:bodyPr wrap="square">
            <a:spAutoFit/>
          </a:bodyPr>
          <a:lstStyle/>
          <a:p>
            <a:pPr lvl="0" algn="ctr">
              <a:lnSpc>
                <a:spcPct val="150000"/>
              </a:lnSpc>
            </a:pPr>
            <a:r>
              <a:rPr lang="el-GR" sz="2400" b="1" dirty="0" smtClean="0">
                <a:solidFill>
                  <a:srgbClr val="FF0000"/>
                </a:solidFill>
                <a:hlinkClick r:id="rId5" action="ppaction://hlinksldjump"/>
              </a:rPr>
              <a:t>Πρώτη Δέσμη</a:t>
            </a:r>
          </a:p>
          <a:p>
            <a:pPr lvl="0" algn="ctr"/>
            <a:r>
              <a:rPr lang="el-GR" sz="2400" b="1" dirty="0" smtClean="0">
                <a:solidFill>
                  <a:schemeClr val="bg1"/>
                </a:solidFill>
                <a:hlinkClick r:id="rId5" action="ppaction://hlinksldjump"/>
              </a:rPr>
              <a:t>Κείμενα - Προκείμενα – </a:t>
            </a:r>
            <a:r>
              <a:rPr lang="el-GR" sz="2400" b="1" dirty="0" err="1" smtClean="0">
                <a:solidFill>
                  <a:schemeClr val="bg1"/>
                </a:solidFill>
                <a:hlinkClick r:id="rId5" action="ppaction://hlinksldjump"/>
              </a:rPr>
              <a:t>Μετακείμενα</a:t>
            </a:r>
            <a:endParaRPr lang="el-GR" sz="2400" b="1" dirty="0" smtClean="0">
              <a:solidFill>
                <a:schemeClr val="bg1"/>
              </a:solidFill>
            </a:endParaRPr>
          </a:p>
        </p:txBody>
      </p:sp>
      <p:sp>
        <p:nvSpPr>
          <p:cNvPr id="15" name="Ορθογώνιο 4"/>
          <p:cNvSpPr/>
          <p:nvPr/>
        </p:nvSpPr>
        <p:spPr>
          <a:xfrm>
            <a:off x="0" y="406415"/>
            <a:ext cx="1397000" cy="460375"/>
          </a:xfrm>
          <a:prstGeom prst="rect">
            <a:avLst/>
          </a:prstGeom>
          <a:solidFill>
            <a:srgbClr val="1CC6AE"/>
          </a:solidFill>
          <a:ln w="25400" cap="flat" cmpd="sng" algn="ctr">
            <a:solidFill>
              <a:srgbClr val="FFC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white"/>
              </a:solidFill>
              <a:effectLst/>
              <a:uLnTx/>
              <a:uFillTx/>
              <a:latin typeface="Calibri"/>
            </a:endParaRPr>
          </a:p>
        </p:txBody>
      </p:sp>
      <p:cxnSp>
        <p:nvCxnSpPr>
          <p:cNvPr id="16" name="15 - Ευθεία γραμμή σύνδεσης"/>
          <p:cNvCxnSpPr/>
          <p:nvPr/>
        </p:nvCxnSpPr>
        <p:spPr bwMode="auto">
          <a:xfrm flipV="1">
            <a:off x="1779510" y="940777"/>
            <a:ext cx="9337431" cy="26377"/>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117600" y="1160605"/>
            <a:ext cx="10677236" cy="3633068"/>
          </a:xfrm>
        </p:spPr>
        <p:txBody>
          <a:bodyPr>
            <a:normAutofit fontScale="70000" lnSpcReduction="20000"/>
          </a:bodyPr>
          <a:lstStyle/>
          <a:p>
            <a:pPr algn="just">
              <a:lnSpc>
                <a:spcPct val="120000"/>
              </a:lnSpc>
            </a:pPr>
            <a:r>
              <a:rPr lang="el-GR" sz="3300" dirty="0" smtClean="0"/>
              <a:t>Οι εκπαιδευτικοί θεωρούν το υλικό </a:t>
            </a:r>
            <a:r>
              <a:rPr lang="el-GR" sz="3300" b="1" i="1" dirty="0" smtClean="0"/>
              <a:t>εύχρηστο</a:t>
            </a:r>
            <a:r>
              <a:rPr lang="el-GR" sz="3300" i="1" dirty="0" smtClean="0"/>
              <a:t> </a:t>
            </a:r>
            <a:r>
              <a:rPr lang="el-GR" sz="3300" dirty="0" smtClean="0"/>
              <a:t>και </a:t>
            </a:r>
            <a:r>
              <a:rPr lang="el-GR" sz="3300" b="1" i="1" dirty="0" smtClean="0"/>
              <a:t>καθοδηγητικό</a:t>
            </a:r>
            <a:r>
              <a:rPr lang="el-GR" sz="3300" b="1" dirty="0" smtClean="0"/>
              <a:t> </a:t>
            </a:r>
            <a:r>
              <a:rPr lang="el-GR" sz="3300" dirty="0" smtClean="0"/>
              <a:t>στη μάθηση.</a:t>
            </a:r>
          </a:p>
          <a:p>
            <a:pPr algn="just">
              <a:lnSpc>
                <a:spcPct val="120000"/>
              </a:lnSpc>
              <a:spcBef>
                <a:spcPts val="600"/>
              </a:spcBef>
              <a:spcAft>
                <a:spcPts val="600"/>
              </a:spcAft>
              <a:buNone/>
            </a:pPr>
            <a:r>
              <a:rPr lang="el-GR" sz="3300" dirty="0" smtClean="0"/>
              <a:t>    </a:t>
            </a:r>
            <a:r>
              <a:rPr lang="el-GR" sz="3300" b="1" dirty="0" smtClean="0">
                <a:solidFill>
                  <a:srgbClr val="F7B031"/>
                </a:solidFill>
              </a:rPr>
              <a:t>Βοηθητικά στοιχεία : </a:t>
            </a:r>
          </a:p>
          <a:p>
            <a:pPr algn="just">
              <a:lnSpc>
                <a:spcPct val="120000"/>
              </a:lnSpc>
              <a:spcBef>
                <a:spcPts val="600"/>
              </a:spcBef>
              <a:spcAft>
                <a:spcPts val="600"/>
              </a:spcAft>
            </a:pPr>
            <a:r>
              <a:rPr lang="el-GR" sz="3300" dirty="0" smtClean="0"/>
              <a:t>Τα κουμπιά πλοήγησης, οι ήρωες-καρτούν που εξηγούν δύσκολα σημεία και έννοιες, τα εύληπτα εικονίδια.</a:t>
            </a:r>
          </a:p>
          <a:p>
            <a:pPr algn="just">
              <a:lnSpc>
                <a:spcPct val="120000"/>
              </a:lnSpc>
              <a:spcBef>
                <a:spcPts val="600"/>
              </a:spcBef>
              <a:spcAft>
                <a:spcPts val="600"/>
              </a:spcAft>
            </a:pPr>
            <a:r>
              <a:rPr lang="el-GR" sz="3300" dirty="0" smtClean="0"/>
              <a:t>Το χρονοδιάγραμμα, οι στόχοι του μαθήματος, η σαφής διατύπωση των προσδοκώμενων αποτελεσμάτων, ο εκτιμώμενος χρόνος μελέτης.</a:t>
            </a:r>
          </a:p>
          <a:p>
            <a:pPr lvl="0" algn="just">
              <a:lnSpc>
                <a:spcPct val="120000"/>
              </a:lnSpc>
            </a:pPr>
            <a:r>
              <a:rPr lang="el-GR" sz="3300" dirty="0" smtClean="0"/>
              <a:t>Η χρήση σαφών οδηγιών, διευκρινίσεων και παραδειγμάτων.</a:t>
            </a:r>
          </a:p>
          <a:p>
            <a:pPr lvl="0"/>
            <a:endParaRPr lang="el-GR" dirty="0" smtClean="0"/>
          </a:p>
          <a:p>
            <a:endParaRPr lang="el-GR" dirty="0"/>
          </a:p>
        </p:txBody>
      </p:sp>
      <p:sp>
        <p:nvSpPr>
          <p:cNvPr id="4" name="1 - Τίτλος"/>
          <p:cNvSpPr>
            <a:spLocks noGrp="1"/>
          </p:cNvSpPr>
          <p:nvPr>
            <p:ph type="title"/>
          </p:nvPr>
        </p:nvSpPr>
        <p:spPr>
          <a:xfrm>
            <a:off x="1676400" y="494434"/>
            <a:ext cx="10515600" cy="697057"/>
          </a:xfrm>
        </p:spPr>
        <p:txBody>
          <a:bodyPr>
            <a:noAutofit/>
          </a:bodyPr>
          <a:lstStyle/>
          <a:p>
            <a:r>
              <a:rPr lang="el-GR" sz="4000" b="1" i="1" dirty="0" smtClean="0">
                <a:solidFill>
                  <a:srgbClr val="1ED4BA"/>
                </a:solidFill>
                <a:effectLst>
                  <a:outerShdw blurRad="38100" dist="38100" dir="2700000" algn="tl">
                    <a:srgbClr val="000000">
                      <a:alpha val="43137"/>
                    </a:srgbClr>
                  </a:outerShdw>
                </a:effectLst>
              </a:rPr>
              <a:t>8</a:t>
            </a:r>
            <a:r>
              <a:rPr lang="en-US" sz="4000" b="1" i="1" dirty="0" smtClean="0">
                <a:solidFill>
                  <a:srgbClr val="1ED4BA"/>
                </a:solidFill>
                <a:effectLst>
                  <a:outerShdw blurRad="38100" dist="38100" dir="2700000" algn="tl">
                    <a:srgbClr val="000000">
                      <a:alpha val="43137"/>
                    </a:srgbClr>
                  </a:outerShdw>
                </a:effectLst>
              </a:rPr>
              <a:t>.</a:t>
            </a:r>
            <a:r>
              <a:rPr lang="el-GR" sz="4000" b="1" i="1" dirty="0" smtClean="0">
                <a:solidFill>
                  <a:srgbClr val="1ED4BA"/>
                </a:solidFill>
                <a:effectLst>
                  <a:outerShdw blurRad="38100" dist="38100" dir="2700000" algn="tl">
                    <a:srgbClr val="000000">
                      <a:alpha val="43137"/>
                    </a:srgbClr>
                  </a:outerShdw>
                </a:effectLst>
              </a:rPr>
              <a:t> Ευρήματα της έρευνας (ευχρηστία)</a:t>
            </a:r>
            <a:r>
              <a:rPr lang="el-GR" sz="3200" b="1" i="1" dirty="0" smtClean="0">
                <a:solidFill>
                  <a:srgbClr val="00B0F0"/>
                </a:solidFill>
                <a:effectLst>
                  <a:outerShdw blurRad="38100" dist="38100" dir="2700000" algn="tl">
                    <a:srgbClr val="000000">
                      <a:alpha val="43137"/>
                    </a:srgbClr>
                  </a:outerShdw>
                </a:effectLst>
              </a:rPr>
              <a:t/>
            </a:r>
            <a:br>
              <a:rPr lang="el-GR" sz="3200" b="1" i="1" dirty="0" smtClean="0">
                <a:solidFill>
                  <a:srgbClr val="00B0F0"/>
                </a:solidFill>
                <a:effectLst>
                  <a:outerShdw blurRad="38100" dist="38100" dir="2700000" algn="tl">
                    <a:srgbClr val="000000">
                      <a:alpha val="43137"/>
                    </a:srgbClr>
                  </a:outerShdw>
                </a:effectLst>
              </a:rPr>
            </a:br>
            <a:endParaRPr lang="el-GR" sz="3200" dirty="0"/>
          </a:p>
        </p:txBody>
      </p:sp>
      <p:sp>
        <p:nvSpPr>
          <p:cNvPr id="5" name="Ορθογώνιο 4"/>
          <p:cNvSpPr/>
          <p:nvPr/>
        </p:nvSpPr>
        <p:spPr>
          <a:xfrm>
            <a:off x="0" y="406415"/>
            <a:ext cx="1397000" cy="460375"/>
          </a:xfrm>
          <a:prstGeom prst="rect">
            <a:avLst/>
          </a:prstGeom>
          <a:solidFill>
            <a:srgbClr val="1CC6AE"/>
          </a:solidFill>
          <a:ln w="25400" cap="flat" cmpd="sng" algn="ctr">
            <a:solidFill>
              <a:srgbClr val="FFC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white"/>
              </a:solidFill>
              <a:effectLst/>
              <a:uLnTx/>
              <a:uFillTx/>
              <a:latin typeface="Calibri"/>
            </a:endParaRPr>
          </a:p>
        </p:txBody>
      </p:sp>
      <p:cxnSp>
        <p:nvCxnSpPr>
          <p:cNvPr id="6" name="15 - Ευθεία γραμμή σύνδεσης"/>
          <p:cNvCxnSpPr/>
          <p:nvPr/>
        </p:nvCxnSpPr>
        <p:spPr bwMode="auto">
          <a:xfrm flipV="1">
            <a:off x="1779510" y="940777"/>
            <a:ext cx="9337431" cy="26377"/>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grpSp>
        <p:nvGrpSpPr>
          <p:cNvPr id="7" name="Group 11"/>
          <p:cNvGrpSpPr/>
          <p:nvPr/>
        </p:nvGrpSpPr>
        <p:grpSpPr>
          <a:xfrm>
            <a:off x="351844" y="1033142"/>
            <a:ext cx="724076" cy="775193"/>
            <a:chOff x="84898" y="2103969"/>
            <a:chExt cx="965435" cy="1033591"/>
          </a:xfrm>
        </p:grpSpPr>
        <p:grpSp>
          <p:nvGrpSpPr>
            <p:cNvPr id="8" name="组合 36"/>
            <p:cNvGrpSpPr/>
            <p:nvPr/>
          </p:nvGrpSpPr>
          <p:grpSpPr>
            <a:xfrm>
              <a:off x="84898" y="2103969"/>
              <a:ext cx="965435" cy="1033591"/>
              <a:chOff x="4427538" y="954088"/>
              <a:chExt cx="3333750" cy="3729038"/>
            </a:xfrm>
          </p:grpSpPr>
          <p:sp>
            <p:nvSpPr>
              <p:cNvPr id="10" name="Freeform 7"/>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00B09B"/>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1" name="Freeform 8"/>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00B09B"/>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2" name="Freeform 9"/>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00B09B"/>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3" name="Freeform 10"/>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00B09B"/>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4" name="Freeform 11"/>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00B09B"/>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5" name="Freeform 12"/>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00B09B"/>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6" name="Freeform 13"/>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00B09B"/>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7" name="Freeform 14"/>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8" name="Freeform 15"/>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9" name="Freeform 16"/>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20" name="Freeform 17"/>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rgbClr val="00B09B">
                  <a:lumMod val="60000"/>
                  <a:lumOff val="40000"/>
                </a:srgbClr>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21" name="Freeform 18"/>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rgbClr val="00B09B">
                  <a:lumMod val="60000"/>
                  <a:lumOff val="40000"/>
                </a:srgbClr>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22" name="Freeform 19"/>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00B09B">
                  <a:lumMod val="60000"/>
                  <a:lumOff val="40000"/>
                </a:srgbClr>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23" name="Freeform 20"/>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B09B">
                  <a:lumMod val="60000"/>
                  <a:lumOff val="40000"/>
                </a:srgbClr>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24" name="Freeform 21"/>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25" name="Freeform 22"/>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26" name="Freeform 23"/>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00B09B">
                  <a:lumMod val="60000"/>
                  <a:lumOff val="40000"/>
                </a:srgbClr>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27" name="Freeform 24"/>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rgbClr val="00B09B">
                  <a:lumMod val="60000"/>
                  <a:lumOff val="40000"/>
                </a:srgbClr>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28" name="Freeform 25"/>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29" name="Freeform 26"/>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30" name="Freeform 27"/>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31" name="Freeform 28"/>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00B09B">
                  <a:lumMod val="60000"/>
                  <a:lumOff val="40000"/>
                </a:srgbClr>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32" name="Freeform 29"/>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rgbClr val="00B09B">
                  <a:lumMod val="60000"/>
                  <a:lumOff val="40000"/>
                </a:srgbClr>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33" name="Freeform 30"/>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rgbClr val="00B09B">
                  <a:lumMod val="60000"/>
                  <a:lumOff val="40000"/>
                </a:srgbClr>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34" name="Freeform 31"/>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rgbClr val="00B09B">
                  <a:lumMod val="60000"/>
                  <a:lumOff val="40000"/>
                </a:srgbClr>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35" name="Freeform 32"/>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00B09B">
                  <a:lumMod val="60000"/>
                  <a:lumOff val="40000"/>
                </a:srgbClr>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36" name="Freeform 33"/>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37" name="Freeform 34"/>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38" name="Freeform 35"/>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39" name="Freeform 36"/>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40" name="Freeform 37"/>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41" name="Freeform 38"/>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42" name="Freeform 39"/>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43" name="Freeform 40"/>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44" name="Freeform 41"/>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45" name="Freeform 42"/>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46" name="Freeform 43"/>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47" name="Freeform 44"/>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48" name="Freeform 45"/>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49" name="Freeform 46"/>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50" name="Freeform 5"/>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FF99"/>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grpSp>
        <p:sp>
          <p:nvSpPr>
            <p:cNvPr id="9" name="Rectangle 142"/>
            <p:cNvSpPr/>
            <p:nvPr/>
          </p:nvSpPr>
          <p:spPr>
            <a:xfrm>
              <a:off x="444461" y="2225157"/>
              <a:ext cx="246308" cy="615554"/>
            </a:xfrm>
            <a:prstGeom prst="rect">
              <a:avLst/>
            </a:prstGeom>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endParaRPr>
            </a:p>
          </p:txBody>
        </p:sp>
      </p:grpSp>
      <p:pic>
        <p:nvPicPr>
          <p:cNvPr id="51" name="Picture 1" descr="C:\Users\User\Desktop\5db36ca1d23bb.png"/>
          <p:cNvPicPr>
            <a:picLocks noChangeAspect="1" noChangeArrowheads="1"/>
          </p:cNvPicPr>
          <p:nvPr/>
        </p:nvPicPr>
        <p:blipFill>
          <a:blip r:embed="rId2" cstate="print">
            <a:lum bright="70000" contrast="-70000"/>
          </a:blip>
          <a:srcRect/>
          <a:stretch>
            <a:fillRect/>
          </a:stretch>
        </p:blipFill>
        <p:spPr bwMode="auto">
          <a:xfrm>
            <a:off x="5301673" y="5303983"/>
            <a:ext cx="1320800" cy="1320800"/>
          </a:xfrm>
          <a:prstGeom prst="rect">
            <a:avLst/>
          </a:prstGeom>
          <a:noFill/>
        </p:spPr>
      </p:pic>
      <p:sp>
        <p:nvSpPr>
          <p:cNvPr id="56" name="55 - Επεξήγηση με στρογγυλεμένο παραλληλόγραμμο"/>
          <p:cNvSpPr/>
          <p:nvPr/>
        </p:nvSpPr>
        <p:spPr>
          <a:xfrm>
            <a:off x="554182" y="4599709"/>
            <a:ext cx="4156363" cy="1810327"/>
          </a:xfrm>
          <a:prstGeom prst="wedgeRoundRectCallout">
            <a:avLst>
              <a:gd name="adj1" fmla="val 64516"/>
              <a:gd name="adj2" fmla="val 36364"/>
              <a:gd name="adj3" fmla="val 16667"/>
            </a:avLst>
          </a:prstGeom>
          <a:solidFill>
            <a:schemeClr val="tx1"/>
          </a:solid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5" name="54 - Ορθογώνιο"/>
          <p:cNvSpPr/>
          <p:nvPr/>
        </p:nvSpPr>
        <p:spPr>
          <a:xfrm>
            <a:off x="387926" y="4605379"/>
            <a:ext cx="4442692" cy="1815882"/>
          </a:xfrm>
          <a:prstGeom prst="rect">
            <a:avLst/>
          </a:prstGeom>
        </p:spPr>
        <p:txBody>
          <a:bodyPr wrap="square">
            <a:spAutoFit/>
          </a:bodyPr>
          <a:lstStyle/>
          <a:p>
            <a:pPr algn="ctr"/>
            <a:r>
              <a:rPr lang="el-GR" sz="1600" dirty="0" smtClean="0">
                <a:solidFill>
                  <a:schemeClr val="bg1"/>
                </a:solidFill>
                <a:ea typeface="Times New Roman" panose="02020603050405020304" pitchFamily="18" charset="0"/>
              </a:rPr>
              <a:t> </a:t>
            </a:r>
            <a:r>
              <a:rPr lang="el-GR" sz="1600" i="1" dirty="0" smtClean="0">
                <a:solidFill>
                  <a:schemeClr val="bg1"/>
                </a:solidFill>
              </a:rPr>
              <a:t>«Σαν περιβάλλον είναι πραγματικά πολύ εύχρηστο, με τα κουμπιά πλοήγησης μπορεί ο μαθητής να αλλάξει σελίδα όποτε θέλει, να μεταφερθεί ανά πάσα στιγμή στο λεξικό για να τσεκάρει μια άγνωστη λέξη, να πάει στην αρχική σελίδα για να επιλέξει ποια δραστηριότητα θα κάνει...» ΕΕ2</a:t>
            </a:r>
            <a:endParaRPr lang="el-GR" sz="1600" dirty="0" smtClean="0">
              <a:solidFill>
                <a:schemeClr val="bg1"/>
              </a:solidFill>
            </a:endParaRPr>
          </a:p>
        </p:txBody>
      </p:sp>
      <p:sp>
        <p:nvSpPr>
          <p:cNvPr id="58" name="57 - Επεξήγηση με στρογγυλεμένο παραλληλόγραμμο"/>
          <p:cNvSpPr/>
          <p:nvPr/>
        </p:nvSpPr>
        <p:spPr>
          <a:xfrm>
            <a:off x="7310580" y="4622799"/>
            <a:ext cx="4244111" cy="1810327"/>
          </a:xfrm>
          <a:prstGeom prst="wedgeRoundRectCallout">
            <a:avLst>
              <a:gd name="adj1" fmla="val -65706"/>
              <a:gd name="adj2" fmla="val 37894"/>
              <a:gd name="adj3" fmla="val 16667"/>
            </a:avLst>
          </a:prstGeom>
          <a:solidFill>
            <a:schemeClr val="tx1"/>
          </a:solidFill>
          <a:ln w="44450">
            <a:solidFill>
              <a:srgbClr val="FC67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i="1" dirty="0" smtClean="0">
                <a:solidFill>
                  <a:schemeClr val="bg1"/>
                </a:solidFill>
              </a:rPr>
              <a:t>«Το υλικό βοηθάει τους χρήστες διότι στις δραστηριότητες υπάρχουν οδηγίες για την εκτέλεση και πώς πρέπει να γίνει η κάθε άσκηση αντίστοιχα, αλλά πρέπει βέβαια να διαβαστούν προσεκτικά από τον κάθε μαθητή. Κάποιος που μπορεί και έχει την υπομονή να τις διαβάσει βοηθιέται απόλυτα.» Ε2</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025236" y="1114423"/>
            <a:ext cx="10815782" cy="3688486"/>
          </a:xfrm>
        </p:spPr>
        <p:txBody>
          <a:bodyPr>
            <a:normAutofit fontScale="47500" lnSpcReduction="20000"/>
          </a:bodyPr>
          <a:lstStyle/>
          <a:p>
            <a:pPr algn="just">
              <a:lnSpc>
                <a:spcPct val="120000"/>
              </a:lnSpc>
            </a:pPr>
            <a:r>
              <a:rPr lang="el-GR" sz="4600" dirty="0" smtClean="0"/>
              <a:t>Οι εκπαιδευτικοί στο σύνολό τους συμφωνούν ότι η χρήση του υλικού μπορεί να συμβάλει στην </a:t>
            </a:r>
            <a:r>
              <a:rPr lang="el-GR" sz="4600" b="1" dirty="0" smtClean="0"/>
              <a:t>καλύτερη κατανόηση του περιεχομένου της μάθησης.</a:t>
            </a:r>
            <a:endParaRPr lang="el-GR" sz="4600" dirty="0" smtClean="0"/>
          </a:p>
          <a:p>
            <a:pPr algn="just">
              <a:lnSpc>
                <a:spcPct val="120000"/>
              </a:lnSpc>
              <a:spcBef>
                <a:spcPts val="600"/>
              </a:spcBef>
              <a:spcAft>
                <a:spcPts val="600"/>
              </a:spcAft>
              <a:buNone/>
            </a:pPr>
            <a:r>
              <a:rPr lang="el-GR" sz="4600" dirty="0" smtClean="0"/>
              <a:t>    </a:t>
            </a:r>
            <a:r>
              <a:rPr lang="el-GR" sz="4600" b="1" dirty="0" smtClean="0">
                <a:solidFill>
                  <a:srgbClr val="F7B031"/>
                </a:solidFill>
              </a:rPr>
              <a:t>Βοηθητικά στοιχεία : </a:t>
            </a:r>
          </a:p>
          <a:p>
            <a:pPr algn="just">
              <a:lnSpc>
                <a:spcPct val="120000"/>
              </a:lnSpc>
              <a:spcBef>
                <a:spcPts val="600"/>
              </a:spcBef>
              <a:spcAft>
                <a:spcPts val="600"/>
              </a:spcAft>
            </a:pPr>
            <a:r>
              <a:rPr lang="el-GR" sz="4600" dirty="0" smtClean="0"/>
              <a:t>Απλή διατύπωση, χρήση εικόνων, μικρών κειμένων, επεξηγήσεων, βίντεο και δραστηριοτήτων.</a:t>
            </a:r>
          </a:p>
          <a:p>
            <a:pPr algn="just">
              <a:lnSpc>
                <a:spcPct val="120000"/>
              </a:lnSpc>
              <a:spcBef>
                <a:spcPts val="600"/>
              </a:spcBef>
              <a:spcAft>
                <a:spcPts val="600"/>
              </a:spcAft>
            </a:pPr>
            <a:r>
              <a:rPr lang="el-GR" sz="4600" dirty="0" smtClean="0"/>
              <a:t>Ρεαλιστικές καταστάσεις, αξιοποίηση βιωμάτων και προϋπάρχουσας γνώσης.</a:t>
            </a:r>
          </a:p>
          <a:p>
            <a:pPr algn="just">
              <a:lnSpc>
                <a:spcPct val="120000"/>
              </a:lnSpc>
              <a:spcBef>
                <a:spcPts val="600"/>
              </a:spcBef>
              <a:spcAft>
                <a:spcPts val="600"/>
              </a:spcAft>
            </a:pPr>
            <a:r>
              <a:rPr lang="el-GR" sz="4600" dirty="0" smtClean="0"/>
              <a:t>Κάλυψη των επιδιωκόμενων σκοπών και στόχων.</a:t>
            </a:r>
          </a:p>
          <a:p>
            <a:pPr lvl="0" algn="just">
              <a:lnSpc>
                <a:spcPct val="120000"/>
              </a:lnSpc>
              <a:spcBef>
                <a:spcPts val="600"/>
              </a:spcBef>
              <a:spcAft>
                <a:spcPts val="600"/>
              </a:spcAft>
            </a:pPr>
            <a:r>
              <a:rPr lang="el-GR" sz="4600" dirty="0" smtClean="0"/>
              <a:t>Στοιχεία </a:t>
            </a:r>
            <a:r>
              <a:rPr lang="el-GR" sz="4600" dirty="0" err="1" smtClean="0"/>
              <a:t>διαθεματικότητας</a:t>
            </a:r>
            <a:r>
              <a:rPr lang="el-GR" sz="4600" dirty="0" smtClean="0"/>
              <a:t> και ολιστικής αντίληψης της γνώσης.</a:t>
            </a:r>
            <a:endParaRPr lang="el-GR" sz="4600" dirty="0" smtClean="0">
              <a:cs typeface="Arial" pitchFamily="34" charset="0"/>
            </a:endParaRPr>
          </a:p>
          <a:p>
            <a:pPr lvl="0"/>
            <a:endParaRPr lang="el-GR" dirty="0" smtClean="0"/>
          </a:p>
          <a:p>
            <a:endParaRPr lang="el-GR" dirty="0"/>
          </a:p>
        </p:txBody>
      </p:sp>
      <p:sp>
        <p:nvSpPr>
          <p:cNvPr id="4" name="1 - Τίτλος"/>
          <p:cNvSpPr>
            <a:spLocks noGrp="1"/>
          </p:cNvSpPr>
          <p:nvPr>
            <p:ph type="title"/>
          </p:nvPr>
        </p:nvSpPr>
        <p:spPr>
          <a:xfrm>
            <a:off x="1676400" y="494434"/>
            <a:ext cx="10515600" cy="697057"/>
          </a:xfrm>
        </p:spPr>
        <p:txBody>
          <a:bodyPr>
            <a:noAutofit/>
          </a:bodyPr>
          <a:lstStyle/>
          <a:p>
            <a:r>
              <a:rPr lang="el-GR" sz="4000" b="1" i="1" dirty="0" smtClean="0">
                <a:solidFill>
                  <a:srgbClr val="1ED4BA"/>
                </a:solidFill>
                <a:effectLst>
                  <a:outerShdw blurRad="38100" dist="38100" dir="2700000" algn="tl">
                    <a:srgbClr val="000000">
                      <a:alpha val="43137"/>
                    </a:srgbClr>
                  </a:outerShdw>
                </a:effectLst>
              </a:rPr>
              <a:t>8</a:t>
            </a:r>
            <a:r>
              <a:rPr lang="en-US" sz="4000" b="1" i="1" dirty="0" smtClean="0">
                <a:solidFill>
                  <a:srgbClr val="1ED4BA"/>
                </a:solidFill>
                <a:effectLst>
                  <a:outerShdw blurRad="38100" dist="38100" dir="2700000" algn="tl">
                    <a:srgbClr val="000000">
                      <a:alpha val="43137"/>
                    </a:srgbClr>
                  </a:outerShdw>
                </a:effectLst>
              </a:rPr>
              <a:t>.</a:t>
            </a:r>
            <a:r>
              <a:rPr lang="el-GR" sz="4000" b="1" i="1" dirty="0" smtClean="0">
                <a:solidFill>
                  <a:srgbClr val="1ED4BA"/>
                </a:solidFill>
                <a:effectLst>
                  <a:outerShdw blurRad="38100" dist="38100" dir="2700000" algn="tl">
                    <a:srgbClr val="000000">
                      <a:alpha val="43137"/>
                    </a:srgbClr>
                  </a:outerShdw>
                </a:effectLst>
              </a:rPr>
              <a:t> Ευρήματα της έρευνας (πληρότητα)</a:t>
            </a:r>
            <a:r>
              <a:rPr lang="el-GR" sz="3200" b="1" i="1" dirty="0" smtClean="0">
                <a:solidFill>
                  <a:srgbClr val="00B0F0"/>
                </a:solidFill>
                <a:effectLst>
                  <a:outerShdw blurRad="38100" dist="38100" dir="2700000" algn="tl">
                    <a:srgbClr val="000000">
                      <a:alpha val="43137"/>
                    </a:srgbClr>
                  </a:outerShdw>
                </a:effectLst>
              </a:rPr>
              <a:t/>
            </a:r>
            <a:br>
              <a:rPr lang="el-GR" sz="3200" b="1" i="1" dirty="0" smtClean="0">
                <a:solidFill>
                  <a:srgbClr val="00B0F0"/>
                </a:solidFill>
                <a:effectLst>
                  <a:outerShdw blurRad="38100" dist="38100" dir="2700000" algn="tl">
                    <a:srgbClr val="000000">
                      <a:alpha val="43137"/>
                    </a:srgbClr>
                  </a:outerShdw>
                </a:effectLst>
              </a:rPr>
            </a:br>
            <a:endParaRPr lang="el-GR" sz="3200" dirty="0"/>
          </a:p>
        </p:txBody>
      </p:sp>
      <p:sp>
        <p:nvSpPr>
          <p:cNvPr id="5" name="Ορθογώνιο 4"/>
          <p:cNvSpPr/>
          <p:nvPr/>
        </p:nvSpPr>
        <p:spPr>
          <a:xfrm>
            <a:off x="0" y="406415"/>
            <a:ext cx="1397000" cy="460375"/>
          </a:xfrm>
          <a:prstGeom prst="rect">
            <a:avLst/>
          </a:prstGeom>
          <a:solidFill>
            <a:srgbClr val="1CC6AE"/>
          </a:solidFill>
          <a:ln w="25400" cap="flat" cmpd="sng" algn="ctr">
            <a:solidFill>
              <a:srgbClr val="FFC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white"/>
              </a:solidFill>
              <a:effectLst/>
              <a:uLnTx/>
              <a:uFillTx/>
              <a:latin typeface="Calibri"/>
            </a:endParaRPr>
          </a:p>
        </p:txBody>
      </p:sp>
      <p:cxnSp>
        <p:nvCxnSpPr>
          <p:cNvPr id="6" name="15 - Ευθεία γραμμή σύνδεσης"/>
          <p:cNvCxnSpPr/>
          <p:nvPr/>
        </p:nvCxnSpPr>
        <p:spPr bwMode="auto">
          <a:xfrm flipV="1">
            <a:off x="1779510" y="940777"/>
            <a:ext cx="9337431" cy="26377"/>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grpSp>
        <p:nvGrpSpPr>
          <p:cNvPr id="2" name="Group 11"/>
          <p:cNvGrpSpPr/>
          <p:nvPr/>
        </p:nvGrpSpPr>
        <p:grpSpPr>
          <a:xfrm>
            <a:off x="351844" y="1033142"/>
            <a:ext cx="724076" cy="775193"/>
            <a:chOff x="84898" y="2103969"/>
            <a:chExt cx="965435" cy="1033591"/>
          </a:xfrm>
        </p:grpSpPr>
        <p:grpSp>
          <p:nvGrpSpPr>
            <p:cNvPr id="7" name="组合 36"/>
            <p:cNvGrpSpPr/>
            <p:nvPr/>
          </p:nvGrpSpPr>
          <p:grpSpPr>
            <a:xfrm>
              <a:off x="84898" y="2103969"/>
              <a:ext cx="965435" cy="1033591"/>
              <a:chOff x="4427538" y="954088"/>
              <a:chExt cx="3333750" cy="3729038"/>
            </a:xfrm>
          </p:grpSpPr>
          <p:sp>
            <p:nvSpPr>
              <p:cNvPr id="10" name="Freeform 7"/>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00B09B"/>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1" name="Freeform 8"/>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00B09B"/>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2" name="Freeform 9"/>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00B09B"/>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3" name="Freeform 10"/>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00B09B"/>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4" name="Freeform 11"/>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00B09B"/>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5" name="Freeform 12"/>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00B09B"/>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6" name="Freeform 13"/>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00B09B"/>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7" name="Freeform 14"/>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8" name="Freeform 15"/>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9" name="Freeform 16"/>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20" name="Freeform 17"/>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rgbClr val="00B09B">
                  <a:lumMod val="60000"/>
                  <a:lumOff val="40000"/>
                </a:srgbClr>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21" name="Freeform 18"/>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rgbClr val="00B09B">
                  <a:lumMod val="60000"/>
                  <a:lumOff val="40000"/>
                </a:srgbClr>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22" name="Freeform 19"/>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00B09B">
                  <a:lumMod val="60000"/>
                  <a:lumOff val="40000"/>
                </a:srgbClr>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23" name="Freeform 20"/>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B09B">
                  <a:lumMod val="60000"/>
                  <a:lumOff val="40000"/>
                </a:srgbClr>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24" name="Freeform 21"/>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25" name="Freeform 22"/>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26" name="Freeform 23"/>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00B09B">
                  <a:lumMod val="60000"/>
                  <a:lumOff val="40000"/>
                </a:srgbClr>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27" name="Freeform 24"/>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rgbClr val="00B09B">
                  <a:lumMod val="60000"/>
                  <a:lumOff val="40000"/>
                </a:srgbClr>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28" name="Freeform 25"/>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29" name="Freeform 26"/>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30" name="Freeform 27"/>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31" name="Freeform 28"/>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00B09B">
                  <a:lumMod val="60000"/>
                  <a:lumOff val="40000"/>
                </a:srgbClr>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32" name="Freeform 29"/>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rgbClr val="00B09B">
                  <a:lumMod val="60000"/>
                  <a:lumOff val="40000"/>
                </a:srgbClr>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33" name="Freeform 30"/>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rgbClr val="00B09B">
                  <a:lumMod val="60000"/>
                  <a:lumOff val="40000"/>
                </a:srgbClr>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34" name="Freeform 31"/>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rgbClr val="00B09B">
                  <a:lumMod val="60000"/>
                  <a:lumOff val="40000"/>
                </a:srgbClr>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35" name="Freeform 32"/>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00B09B">
                  <a:lumMod val="60000"/>
                  <a:lumOff val="40000"/>
                </a:srgbClr>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36" name="Freeform 33"/>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37" name="Freeform 34"/>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38" name="Freeform 35"/>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39" name="Freeform 36"/>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40" name="Freeform 37"/>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41" name="Freeform 38"/>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42" name="Freeform 39"/>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43" name="Freeform 40"/>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44" name="Freeform 41"/>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45" name="Freeform 42"/>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46" name="Freeform 43"/>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47" name="Freeform 44"/>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48" name="Freeform 45"/>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49" name="Freeform 46"/>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50" name="Freeform 5"/>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FF99"/>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grpSp>
        <p:sp>
          <p:nvSpPr>
            <p:cNvPr id="9" name="Rectangle 142"/>
            <p:cNvSpPr/>
            <p:nvPr/>
          </p:nvSpPr>
          <p:spPr>
            <a:xfrm>
              <a:off x="444461" y="2225157"/>
              <a:ext cx="246308" cy="615554"/>
            </a:xfrm>
            <a:prstGeom prst="rect">
              <a:avLst/>
            </a:prstGeom>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endParaRPr>
            </a:p>
          </p:txBody>
        </p:sp>
      </p:grpSp>
      <p:pic>
        <p:nvPicPr>
          <p:cNvPr id="51" name="Picture 1" descr="C:\Users\User\Desktop\5db36ca1d23bb.png"/>
          <p:cNvPicPr>
            <a:picLocks noChangeAspect="1" noChangeArrowheads="1"/>
          </p:cNvPicPr>
          <p:nvPr/>
        </p:nvPicPr>
        <p:blipFill>
          <a:blip r:embed="rId2" cstate="print">
            <a:lum bright="70000" contrast="-70000"/>
          </a:blip>
          <a:srcRect/>
          <a:stretch>
            <a:fillRect/>
          </a:stretch>
        </p:blipFill>
        <p:spPr bwMode="auto">
          <a:xfrm>
            <a:off x="5301673" y="5303983"/>
            <a:ext cx="1320800" cy="1320800"/>
          </a:xfrm>
          <a:prstGeom prst="rect">
            <a:avLst/>
          </a:prstGeom>
          <a:noFill/>
        </p:spPr>
      </p:pic>
      <p:sp>
        <p:nvSpPr>
          <p:cNvPr id="56" name="55 - Επεξήγηση με στρογγυλεμένο παραλληλόγραμμο"/>
          <p:cNvSpPr/>
          <p:nvPr/>
        </p:nvSpPr>
        <p:spPr>
          <a:xfrm>
            <a:off x="517236" y="4655127"/>
            <a:ext cx="4174837" cy="1810327"/>
          </a:xfrm>
          <a:prstGeom prst="wedgeRoundRectCallout">
            <a:avLst>
              <a:gd name="adj1" fmla="val 64516"/>
              <a:gd name="adj2" fmla="val 36364"/>
              <a:gd name="adj3" fmla="val 16667"/>
            </a:avLst>
          </a:prstGeom>
          <a:solidFill>
            <a:schemeClr val="tx1"/>
          </a:solid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l-GR" sz="1600" i="1" dirty="0" smtClean="0">
              <a:solidFill>
                <a:schemeClr val="bg1"/>
              </a:solidFill>
              <a:ea typeface="Calibri" pitchFamily="34" charset="0"/>
              <a:cs typeface="Times New Roman" pitchFamily="18" charset="0"/>
            </a:endParaRPr>
          </a:p>
          <a:p>
            <a:pPr lvl="0" algn="ctr"/>
            <a:r>
              <a:rPr lang="el-GR" sz="1600" i="1" dirty="0" smtClean="0">
                <a:solidFill>
                  <a:schemeClr val="bg1"/>
                </a:solidFill>
                <a:ea typeface="Calibri" pitchFamily="34" charset="0"/>
                <a:cs typeface="Times New Roman" pitchFamily="18" charset="0"/>
              </a:rPr>
              <a:t>«Ναι, βέβαια διαπραγματεύεται πραγματικές καταστάσεις και πολλά παιδιά της Τετάρτης μπορεί να έχουν </a:t>
            </a:r>
            <a:r>
              <a:rPr lang="el-GR" sz="1600" i="1" dirty="0" err="1" smtClean="0">
                <a:solidFill>
                  <a:schemeClr val="bg1"/>
                </a:solidFill>
                <a:ea typeface="Calibri" pitchFamily="34" charset="0"/>
                <a:cs typeface="Times New Roman" pitchFamily="18" charset="0"/>
              </a:rPr>
              <a:t>πραγματικά...όχι</a:t>
            </a:r>
            <a:r>
              <a:rPr lang="el-GR" sz="1600" i="1" dirty="0" smtClean="0">
                <a:solidFill>
                  <a:schemeClr val="bg1"/>
                </a:solidFill>
                <a:ea typeface="Calibri" pitchFamily="34" charset="0"/>
                <a:cs typeface="Times New Roman" pitchFamily="18" charset="0"/>
              </a:rPr>
              <a:t> μπορεί, θα έχουν τέτοιου τύπου προβλήματα με τα δόντια τους οπότε τα βοηθά να μάθουν και να κατανοήσουν ορισμένα πράγματα και να τα φροντίσουν σωστά.» Ε1</a:t>
            </a:r>
            <a:endParaRPr lang="el-GR" sz="1600" dirty="0" smtClean="0">
              <a:solidFill>
                <a:schemeClr val="bg1"/>
              </a:solidFill>
              <a:cs typeface="Arial" pitchFamily="34" charset="0"/>
            </a:endParaRPr>
          </a:p>
          <a:p>
            <a:pPr algn="ctr"/>
            <a:endParaRPr lang="el-GR" dirty="0"/>
          </a:p>
        </p:txBody>
      </p:sp>
      <p:sp>
        <p:nvSpPr>
          <p:cNvPr id="58" name="57 - Επεξήγηση με στρογγυλεμένο παραλληλόγραμμο"/>
          <p:cNvSpPr/>
          <p:nvPr/>
        </p:nvSpPr>
        <p:spPr>
          <a:xfrm>
            <a:off x="7222836" y="4678217"/>
            <a:ext cx="4701309" cy="1810327"/>
          </a:xfrm>
          <a:prstGeom prst="wedgeRoundRectCallout">
            <a:avLst>
              <a:gd name="adj1" fmla="val -65706"/>
              <a:gd name="adj2" fmla="val 37894"/>
              <a:gd name="adj3" fmla="val 16667"/>
            </a:avLst>
          </a:prstGeom>
          <a:solidFill>
            <a:schemeClr val="tx1"/>
          </a:solidFill>
          <a:ln w="44450">
            <a:solidFill>
              <a:srgbClr val="FC67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600" i="1" dirty="0" smtClean="0">
              <a:solidFill>
                <a:schemeClr val="bg1"/>
              </a:solidFill>
            </a:endParaRPr>
          </a:p>
        </p:txBody>
      </p:sp>
      <p:sp>
        <p:nvSpPr>
          <p:cNvPr id="54" name="53 - Ορθογώνιο"/>
          <p:cNvSpPr/>
          <p:nvPr/>
        </p:nvSpPr>
        <p:spPr>
          <a:xfrm>
            <a:off x="7222837" y="4676247"/>
            <a:ext cx="4729018" cy="2092881"/>
          </a:xfrm>
          <a:prstGeom prst="rect">
            <a:avLst/>
          </a:prstGeom>
        </p:spPr>
        <p:txBody>
          <a:bodyPr wrap="square">
            <a:spAutoFit/>
          </a:bodyPr>
          <a:lstStyle/>
          <a:p>
            <a:pPr algn="ctr"/>
            <a:r>
              <a:rPr lang="el-GR" sz="1600" i="1" dirty="0" smtClean="0">
                <a:solidFill>
                  <a:schemeClr val="bg1"/>
                </a:solidFill>
              </a:rPr>
              <a:t>«Αρκετές δραστηριότητες απαρίθμησης και επίλυσης προβλημάτων όπως εκείνα με την κρυμμένη ζάχαρη που σχετίζονται με τα μαθηματικά. Επίσης, υπήρχαν δραστηριότητες γλωσσικές και γραπτού λόγου. Γίνεται έτσι μία </a:t>
            </a:r>
            <a:r>
              <a:rPr lang="el-GR" sz="1600" i="1" dirty="0" err="1" smtClean="0">
                <a:solidFill>
                  <a:schemeClr val="bg1"/>
                </a:solidFill>
              </a:rPr>
              <a:t>διαθεματική</a:t>
            </a:r>
            <a:r>
              <a:rPr lang="el-GR" sz="1600" i="1" dirty="0" smtClean="0">
                <a:solidFill>
                  <a:schemeClr val="bg1"/>
                </a:solidFill>
              </a:rPr>
              <a:t> προσέγγιση και συνδέεται η στοματική υγιεινή με πολλά πράγματα όπως με τη σωστή διατροφή....» Ε2</a:t>
            </a:r>
          </a:p>
          <a:p>
            <a:pPr lvl="0" algn="just"/>
            <a:endParaRPr lang="el-GR" dirty="0">
              <a:solidFill>
                <a:sysClr val="windowText" lastClr="000000">
                  <a:hueOff val="0"/>
                  <a:satOff val="0"/>
                  <a:lumOff val="0"/>
                  <a:alphaOff val="0"/>
                </a:sysClr>
              </a:solidFill>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025236" y="1114423"/>
            <a:ext cx="10815782" cy="3633068"/>
          </a:xfrm>
        </p:spPr>
        <p:txBody>
          <a:bodyPr>
            <a:normAutofit/>
          </a:bodyPr>
          <a:lstStyle/>
          <a:p>
            <a:pPr algn="just">
              <a:lnSpc>
                <a:spcPct val="120000"/>
              </a:lnSpc>
            </a:pPr>
            <a:r>
              <a:rPr lang="el-GR" sz="2300" dirty="0" smtClean="0"/>
              <a:t>Οι εντυπώσεις των εκπαιδευτικών από την οργάνωση της δομής του υλικού είναι θετικές.</a:t>
            </a:r>
          </a:p>
          <a:p>
            <a:pPr algn="just">
              <a:lnSpc>
                <a:spcPct val="120000"/>
              </a:lnSpc>
              <a:buNone/>
            </a:pPr>
            <a:r>
              <a:rPr lang="el-GR" sz="2300" dirty="0" smtClean="0"/>
              <a:t>     </a:t>
            </a:r>
            <a:r>
              <a:rPr lang="el-GR" sz="2300" b="1" dirty="0" smtClean="0">
                <a:solidFill>
                  <a:srgbClr val="F7B031"/>
                </a:solidFill>
              </a:rPr>
              <a:t>Βοηθητικά στοιχεία : </a:t>
            </a:r>
          </a:p>
          <a:p>
            <a:pPr lvl="0"/>
            <a:r>
              <a:rPr lang="el-GR" sz="2300" dirty="0" smtClean="0"/>
              <a:t>Σταθερή και σωστή σειρά δόμησης, εξαιρετικά βοηθητική στην κατανόηση της διαδοχής και λογικής αλληλουχίας των γεγονότων.</a:t>
            </a:r>
          </a:p>
          <a:p>
            <a:pPr lvl="0"/>
            <a:r>
              <a:rPr lang="el-GR" sz="2300" dirty="0" smtClean="0"/>
              <a:t>Ικανοποιητική έκταση των ενοτήτων, συνοχή, συνέπεια και αλληλουχία ανάμεσα στις ενότητες.</a:t>
            </a:r>
          </a:p>
          <a:p>
            <a:r>
              <a:rPr lang="el-GR" sz="2300" dirty="0" smtClean="0"/>
              <a:t>Εύχρηστη γλώσσα και λεξιλόγιο κατάλληλο για την ηλικία των παιδιών.</a:t>
            </a:r>
          </a:p>
          <a:p>
            <a:pPr lvl="0"/>
            <a:endParaRPr lang="el-GR" sz="2400" dirty="0" smtClean="0"/>
          </a:p>
          <a:p>
            <a:pPr lvl="0"/>
            <a:endParaRPr lang="el-GR" dirty="0" smtClean="0"/>
          </a:p>
          <a:p>
            <a:endParaRPr lang="el-GR" dirty="0"/>
          </a:p>
        </p:txBody>
      </p:sp>
      <p:sp>
        <p:nvSpPr>
          <p:cNvPr id="4" name="1 - Τίτλος"/>
          <p:cNvSpPr>
            <a:spLocks noGrp="1"/>
          </p:cNvSpPr>
          <p:nvPr>
            <p:ph type="title"/>
          </p:nvPr>
        </p:nvSpPr>
        <p:spPr>
          <a:xfrm>
            <a:off x="1676400" y="494434"/>
            <a:ext cx="10515600" cy="697057"/>
          </a:xfrm>
        </p:spPr>
        <p:txBody>
          <a:bodyPr>
            <a:noAutofit/>
          </a:bodyPr>
          <a:lstStyle/>
          <a:p>
            <a:r>
              <a:rPr lang="el-GR" sz="4000" b="1" i="1" dirty="0" smtClean="0">
                <a:solidFill>
                  <a:srgbClr val="1ED4BA"/>
                </a:solidFill>
                <a:effectLst>
                  <a:outerShdw blurRad="38100" dist="38100" dir="2700000" algn="tl">
                    <a:srgbClr val="000000">
                      <a:alpha val="43137"/>
                    </a:srgbClr>
                  </a:outerShdw>
                </a:effectLst>
              </a:rPr>
              <a:t>8</a:t>
            </a:r>
            <a:r>
              <a:rPr lang="en-US" sz="4000" b="1" i="1" dirty="0" smtClean="0">
                <a:solidFill>
                  <a:srgbClr val="1ED4BA"/>
                </a:solidFill>
                <a:effectLst>
                  <a:outerShdw blurRad="38100" dist="38100" dir="2700000" algn="tl">
                    <a:srgbClr val="000000">
                      <a:alpha val="43137"/>
                    </a:srgbClr>
                  </a:outerShdw>
                </a:effectLst>
              </a:rPr>
              <a:t>.</a:t>
            </a:r>
            <a:r>
              <a:rPr lang="el-GR" sz="4000" b="1" i="1" dirty="0" smtClean="0">
                <a:solidFill>
                  <a:srgbClr val="1ED4BA"/>
                </a:solidFill>
                <a:effectLst>
                  <a:outerShdw blurRad="38100" dist="38100" dir="2700000" algn="tl">
                    <a:srgbClr val="000000">
                      <a:alpha val="43137"/>
                    </a:srgbClr>
                  </a:outerShdw>
                </a:effectLst>
              </a:rPr>
              <a:t> Ευρήματα της έρευνας (καταλληλότητα)</a:t>
            </a:r>
            <a:r>
              <a:rPr lang="el-GR" sz="3200" b="1" i="1" dirty="0" smtClean="0">
                <a:solidFill>
                  <a:srgbClr val="00B0F0"/>
                </a:solidFill>
                <a:effectLst>
                  <a:outerShdw blurRad="38100" dist="38100" dir="2700000" algn="tl">
                    <a:srgbClr val="000000">
                      <a:alpha val="43137"/>
                    </a:srgbClr>
                  </a:outerShdw>
                </a:effectLst>
              </a:rPr>
              <a:t/>
            </a:r>
            <a:br>
              <a:rPr lang="el-GR" sz="3200" b="1" i="1" dirty="0" smtClean="0">
                <a:solidFill>
                  <a:srgbClr val="00B0F0"/>
                </a:solidFill>
                <a:effectLst>
                  <a:outerShdw blurRad="38100" dist="38100" dir="2700000" algn="tl">
                    <a:srgbClr val="000000">
                      <a:alpha val="43137"/>
                    </a:srgbClr>
                  </a:outerShdw>
                </a:effectLst>
              </a:rPr>
            </a:br>
            <a:endParaRPr lang="el-GR" sz="3200" dirty="0"/>
          </a:p>
        </p:txBody>
      </p:sp>
      <p:sp>
        <p:nvSpPr>
          <p:cNvPr id="5" name="Ορθογώνιο 4"/>
          <p:cNvSpPr/>
          <p:nvPr/>
        </p:nvSpPr>
        <p:spPr>
          <a:xfrm>
            <a:off x="0" y="406415"/>
            <a:ext cx="1397000" cy="460375"/>
          </a:xfrm>
          <a:prstGeom prst="rect">
            <a:avLst/>
          </a:prstGeom>
          <a:solidFill>
            <a:srgbClr val="1CC6AE"/>
          </a:solidFill>
          <a:ln w="25400" cap="flat" cmpd="sng" algn="ctr">
            <a:solidFill>
              <a:srgbClr val="FFC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white"/>
              </a:solidFill>
              <a:effectLst/>
              <a:uLnTx/>
              <a:uFillTx/>
              <a:latin typeface="Calibri"/>
            </a:endParaRPr>
          </a:p>
        </p:txBody>
      </p:sp>
      <p:cxnSp>
        <p:nvCxnSpPr>
          <p:cNvPr id="6" name="15 - Ευθεία γραμμή σύνδεσης"/>
          <p:cNvCxnSpPr/>
          <p:nvPr/>
        </p:nvCxnSpPr>
        <p:spPr bwMode="auto">
          <a:xfrm flipV="1">
            <a:off x="1779510" y="940777"/>
            <a:ext cx="9337431" cy="26377"/>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grpSp>
        <p:nvGrpSpPr>
          <p:cNvPr id="7" name="组合 36"/>
          <p:cNvGrpSpPr/>
          <p:nvPr/>
        </p:nvGrpSpPr>
        <p:grpSpPr>
          <a:xfrm>
            <a:off x="351844" y="1033142"/>
            <a:ext cx="724076" cy="775193"/>
            <a:chOff x="4427538" y="954088"/>
            <a:chExt cx="3333750" cy="3729038"/>
          </a:xfrm>
        </p:grpSpPr>
        <p:sp>
          <p:nvSpPr>
            <p:cNvPr id="10" name="Freeform 7"/>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00B09B"/>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1" name="Freeform 8"/>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00B09B"/>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2" name="Freeform 9"/>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00B09B"/>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3" name="Freeform 10"/>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00B09B"/>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4" name="Freeform 11"/>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00B09B"/>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5" name="Freeform 12"/>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00B09B"/>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6" name="Freeform 13"/>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00B09B"/>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7" name="Freeform 14"/>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8" name="Freeform 15"/>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9" name="Freeform 16"/>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20" name="Freeform 17"/>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rgbClr val="00B09B">
                <a:lumMod val="60000"/>
                <a:lumOff val="40000"/>
              </a:srgbClr>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21" name="Freeform 18"/>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rgbClr val="00B09B">
                <a:lumMod val="60000"/>
                <a:lumOff val="40000"/>
              </a:srgbClr>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22" name="Freeform 19"/>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00B09B">
                <a:lumMod val="60000"/>
                <a:lumOff val="40000"/>
              </a:srgbClr>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23" name="Freeform 20"/>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B09B">
                <a:lumMod val="60000"/>
                <a:lumOff val="40000"/>
              </a:srgbClr>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24" name="Freeform 21"/>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25" name="Freeform 22"/>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26" name="Freeform 23"/>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00B09B">
                <a:lumMod val="60000"/>
                <a:lumOff val="40000"/>
              </a:srgbClr>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27" name="Freeform 24"/>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rgbClr val="00B09B">
                <a:lumMod val="60000"/>
                <a:lumOff val="40000"/>
              </a:srgbClr>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28" name="Freeform 25"/>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29" name="Freeform 26"/>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30" name="Freeform 27"/>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31" name="Freeform 28"/>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00B09B">
                <a:lumMod val="60000"/>
                <a:lumOff val="40000"/>
              </a:srgbClr>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32" name="Freeform 29"/>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rgbClr val="00B09B">
                <a:lumMod val="60000"/>
                <a:lumOff val="40000"/>
              </a:srgbClr>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33" name="Freeform 30"/>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rgbClr val="00B09B">
                <a:lumMod val="60000"/>
                <a:lumOff val="40000"/>
              </a:srgbClr>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34" name="Freeform 31"/>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rgbClr val="00B09B">
                <a:lumMod val="60000"/>
                <a:lumOff val="40000"/>
              </a:srgbClr>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35" name="Freeform 32"/>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00B09B">
                <a:lumMod val="60000"/>
                <a:lumOff val="40000"/>
              </a:srgbClr>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36" name="Freeform 33"/>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37" name="Freeform 34"/>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38" name="Freeform 35"/>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39" name="Freeform 36"/>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40" name="Freeform 37"/>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41" name="Freeform 38"/>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42" name="Freeform 39"/>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43" name="Freeform 40"/>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44" name="Freeform 41"/>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45" name="Freeform 42"/>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46" name="Freeform 43"/>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47" name="Freeform 44"/>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48" name="Freeform 45"/>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49" name="Freeform 46"/>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50" name="Freeform 5"/>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FF99"/>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grpSp>
      <p:pic>
        <p:nvPicPr>
          <p:cNvPr id="51" name="Picture 1" descr="C:\Users\User\Desktop\5db36ca1d23bb.png"/>
          <p:cNvPicPr>
            <a:picLocks noChangeAspect="1" noChangeArrowheads="1"/>
          </p:cNvPicPr>
          <p:nvPr/>
        </p:nvPicPr>
        <p:blipFill>
          <a:blip r:embed="rId2" cstate="print">
            <a:lum bright="70000" contrast="-70000"/>
          </a:blip>
          <a:srcRect/>
          <a:stretch>
            <a:fillRect/>
          </a:stretch>
        </p:blipFill>
        <p:spPr bwMode="auto">
          <a:xfrm>
            <a:off x="5301673" y="5303983"/>
            <a:ext cx="1320800" cy="1320800"/>
          </a:xfrm>
          <a:prstGeom prst="rect">
            <a:avLst/>
          </a:prstGeom>
          <a:noFill/>
        </p:spPr>
      </p:pic>
      <p:sp>
        <p:nvSpPr>
          <p:cNvPr id="56" name="55 - Επεξήγηση με στρογγυλεμένο παραλληλόγραμμο"/>
          <p:cNvSpPr/>
          <p:nvPr/>
        </p:nvSpPr>
        <p:spPr>
          <a:xfrm>
            <a:off x="184727" y="4655127"/>
            <a:ext cx="4618181" cy="1810327"/>
          </a:xfrm>
          <a:prstGeom prst="wedgeRoundRectCallout">
            <a:avLst>
              <a:gd name="adj1" fmla="val 64516"/>
              <a:gd name="adj2" fmla="val 36364"/>
              <a:gd name="adj3" fmla="val 16667"/>
            </a:avLst>
          </a:prstGeom>
          <a:solidFill>
            <a:schemeClr val="tx1"/>
          </a:solid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l-GR" sz="1600" i="1" dirty="0" smtClean="0">
              <a:solidFill>
                <a:schemeClr val="bg1"/>
              </a:solidFill>
              <a:ea typeface="Calibri" pitchFamily="34" charset="0"/>
              <a:cs typeface="Times New Roman" pitchFamily="18" charset="0"/>
            </a:endParaRPr>
          </a:p>
          <a:p>
            <a:pPr algn="ctr"/>
            <a:endParaRPr lang="el-GR" dirty="0"/>
          </a:p>
        </p:txBody>
      </p:sp>
      <p:sp>
        <p:nvSpPr>
          <p:cNvPr id="58" name="57 - Επεξήγηση με στρογγυλεμένο παραλληλόγραμμο"/>
          <p:cNvSpPr/>
          <p:nvPr/>
        </p:nvSpPr>
        <p:spPr>
          <a:xfrm>
            <a:off x="7222837" y="4678217"/>
            <a:ext cx="4451927" cy="1810327"/>
          </a:xfrm>
          <a:prstGeom prst="wedgeRoundRectCallout">
            <a:avLst>
              <a:gd name="adj1" fmla="val -65706"/>
              <a:gd name="adj2" fmla="val 37894"/>
              <a:gd name="adj3" fmla="val 16667"/>
            </a:avLst>
          </a:prstGeom>
          <a:solidFill>
            <a:schemeClr val="tx1"/>
          </a:solidFill>
          <a:ln w="44450">
            <a:solidFill>
              <a:srgbClr val="FC67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600" i="1" dirty="0" smtClean="0">
              <a:solidFill>
                <a:schemeClr val="bg1"/>
              </a:solidFill>
            </a:endParaRPr>
          </a:p>
        </p:txBody>
      </p:sp>
      <p:sp>
        <p:nvSpPr>
          <p:cNvPr id="55" name="54 - Ορθογώνιο"/>
          <p:cNvSpPr/>
          <p:nvPr/>
        </p:nvSpPr>
        <p:spPr>
          <a:xfrm>
            <a:off x="129309" y="4645892"/>
            <a:ext cx="4747491" cy="1815882"/>
          </a:xfrm>
          <a:prstGeom prst="rect">
            <a:avLst/>
          </a:prstGeom>
        </p:spPr>
        <p:txBody>
          <a:bodyPr wrap="square">
            <a:spAutoFit/>
          </a:bodyPr>
          <a:lstStyle/>
          <a:p>
            <a:pPr algn="ctr"/>
            <a:r>
              <a:rPr lang="el-GR" sz="1600" i="1" dirty="0" smtClean="0">
                <a:solidFill>
                  <a:schemeClr val="bg1"/>
                </a:solidFill>
              </a:rPr>
              <a:t>«Δεν αλλάζουν οι ήρωες, δεν αλλάζει το περιβάλλον και το φόντο, κάτι που μπορεί να μπέρδευε τους μαθητές ή να θεωρούσαν ότι ένα κεφάλαιο κάπως υπερτερεί σε σχέση με τα άλλα. Άρα κρατάει μια σταθερή δομή που δεν μπερδεύει τον μαθητή, ο οποίος όταν εξοικειωθεί μαζί του μπορεί εύκολα να συνεχίσει τη μελέτη και στα επόμενα κεφάλαια.» ΕΕ1</a:t>
            </a:r>
          </a:p>
        </p:txBody>
      </p:sp>
      <p:sp>
        <p:nvSpPr>
          <p:cNvPr id="57" name="56 - Ορθογώνιο"/>
          <p:cNvSpPr/>
          <p:nvPr/>
        </p:nvSpPr>
        <p:spPr>
          <a:xfrm>
            <a:off x="7204365" y="4777753"/>
            <a:ext cx="4553526" cy="1569660"/>
          </a:xfrm>
          <a:prstGeom prst="rect">
            <a:avLst/>
          </a:prstGeom>
        </p:spPr>
        <p:txBody>
          <a:bodyPr wrap="square">
            <a:spAutoFit/>
          </a:bodyPr>
          <a:lstStyle/>
          <a:p>
            <a:pPr lvl="0" algn="ctr" fontAlgn="base">
              <a:spcBef>
                <a:spcPct val="0"/>
              </a:spcBef>
              <a:spcAft>
                <a:spcPct val="0"/>
              </a:spcAft>
            </a:pPr>
            <a:r>
              <a:rPr lang="el-GR" sz="1600" i="1" dirty="0" smtClean="0">
                <a:solidFill>
                  <a:schemeClr val="bg1"/>
                </a:solidFill>
                <a:ea typeface="Calibri" pitchFamily="34" charset="0"/>
                <a:cs typeface="Times New Roman" pitchFamily="18" charset="0"/>
              </a:rPr>
              <a:t>«Όσον αφορά την έκταση δεν ήταν ούτε ιδιαίτερα μεγάλη ούτε όμως και μικρή… θεωρώ ότι είχε τις απαραίτητες πληροφορίες και καλό είναι που υπάρχουν και οι δραστηριότητες και οι μαθητές μπορούν να τσεκάρουν τις γνώσεις τους και αυτά τα οποία αποκόμισαν.» ΕΕ2</a:t>
            </a:r>
            <a:endParaRPr lang="el-GR" sz="1600" dirty="0" smtClean="0">
              <a:solidFill>
                <a:schemeClr val="bg1"/>
              </a:solidFill>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025236" y="1114423"/>
            <a:ext cx="10815782" cy="3522232"/>
          </a:xfrm>
        </p:spPr>
        <p:txBody>
          <a:bodyPr>
            <a:normAutofit lnSpcReduction="10000"/>
          </a:bodyPr>
          <a:lstStyle/>
          <a:p>
            <a:pPr algn="just">
              <a:lnSpc>
                <a:spcPct val="120000"/>
              </a:lnSpc>
            </a:pPr>
            <a:r>
              <a:rPr lang="el-GR" sz="2300" dirty="0" smtClean="0"/>
              <a:t>Οι αναφορές των εκπαιδευτικών καταδεικνύουν ότι το περιβάλλον διαθέτει καλή εμφάνιση και αισθητική.</a:t>
            </a:r>
          </a:p>
          <a:p>
            <a:pPr algn="just">
              <a:lnSpc>
                <a:spcPct val="120000"/>
              </a:lnSpc>
              <a:buNone/>
            </a:pPr>
            <a:r>
              <a:rPr lang="el-GR" sz="2300" dirty="0" smtClean="0"/>
              <a:t>     </a:t>
            </a:r>
            <a:r>
              <a:rPr lang="el-GR" sz="2300" b="1" dirty="0" smtClean="0">
                <a:solidFill>
                  <a:srgbClr val="F7B031"/>
                </a:solidFill>
              </a:rPr>
              <a:t>Βοηθητικά στοιχεία : </a:t>
            </a:r>
          </a:p>
          <a:p>
            <a:pPr lvl="0"/>
            <a:r>
              <a:rPr lang="el-GR" sz="2300" dirty="0" smtClean="0"/>
              <a:t>Οι ήρωες, οι εικόνες, τα χρώματα, το φόντο κεντρίζουν και τραβούν το ενδιαφέρον των μαθητών.</a:t>
            </a:r>
          </a:p>
          <a:p>
            <a:pPr lvl="0"/>
            <a:r>
              <a:rPr lang="el-GR" sz="2300" dirty="0" smtClean="0"/>
              <a:t>Πολυμορφική παρουσίαση</a:t>
            </a:r>
          </a:p>
          <a:p>
            <a:pPr lvl="0"/>
            <a:r>
              <a:rPr lang="el-GR" sz="2300" dirty="0" smtClean="0"/>
              <a:t>Αναγνωσιμότητα – ελκυστικότητα των γραφικών</a:t>
            </a:r>
          </a:p>
          <a:p>
            <a:pPr lvl="0"/>
            <a:r>
              <a:rPr lang="el-GR" sz="2300" dirty="0" smtClean="0"/>
              <a:t>Το οικείο και φιλικό ύφος δημιουργεί ένα κλίμα διάθεσης συνέχειάς του.</a:t>
            </a:r>
          </a:p>
          <a:p>
            <a:pPr lvl="0"/>
            <a:endParaRPr lang="el-GR" dirty="0" smtClean="0"/>
          </a:p>
          <a:p>
            <a:endParaRPr lang="el-GR" dirty="0"/>
          </a:p>
        </p:txBody>
      </p:sp>
      <p:sp>
        <p:nvSpPr>
          <p:cNvPr id="4" name="1 - Τίτλος"/>
          <p:cNvSpPr>
            <a:spLocks noGrp="1"/>
          </p:cNvSpPr>
          <p:nvPr>
            <p:ph type="title"/>
          </p:nvPr>
        </p:nvSpPr>
        <p:spPr>
          <a:xfrm>
            <a:off x="1676400" y="494434"/>
            <a:ext cx="10515600" cy="697057"/>
          </a:xfrm>
        </p:spPr>
        <p:txBody>
          <a:bodyPr>
            <a:noAutofit/>
          </a:bodyPr>
          <a:lstStyle/>
          <a:p>
            <a:r>
              <a:rPr lang="el-GR" sz="4000" b="1" i="1" dirty="0" smtClean="0">
                <a:solidFill>
                  <a:srgbClr val="1ED4BA"/>
                </a:solidFill>
                <a:effectLst>
                  <a:outerShdw blurRad="38100" dist="38100" dir="2700000" algn="tl">
                    <a:srgbClr val="000000">
                      <a:alpha val="43137"/>
                    </a:srgbClr>
                  </a:outerShdw>
                </a:effectLst>
              </a:rPr>
              <a:t>8</a:t>
            </a:r>
            <a:r>
              <a:rPr lang="en-US" sz="4000" b="1" i="1" dirty="0" smtClean="0">
                <a:solidFill>
                  <a:srgbClr val="1ED4BA"/>
                </a:solidFill>
                <a:effectLst>
                  <a:outerShdw blurRad="38100" dist="38100" dir="2700000" algn="tl">
                    <a:srgbClr val="000000">
                      <a:alpha val="43137"/>
                    </a:srgbClr>
                  </a:outerShdw>
                </a:effectLst>
              </a:rPr>
              <a:t>.</a:t>
            </a:r>
            <a:r>
              <a:rPr lang="el-GR" sz="4000" b="1" i="1" dirty="0" smtClean="0">
                <a:solidFill>
                  <a:srgbClr val="1ED4BA"/>
                </a:solidFill>
                <a:effectLst>
                  <a:outerShdw blurRad="38100" dist="38100" dir="2700000" algn="tl">
                    <a:srgbClr val="000000">
                      <a:alpha val="43137"/>
                    </a:srgbClr>
                  </a:outerShdw>
                </a:effectLst>
              </a:rPr>
              <a:t> Ευρήματα της έρευνας (ελκυστικότητα)</a:t>
            </a:r>
            <a:r>
              <a:rPr lang="el-GR" sz="3200" b="1" i="1" dirty="0" smtClean="0">
                <a:solidFill>
                  <a:srgbClr val="00B0F0"/>
                </a:solidFill>
                <a:effectLst>
                  <a:outerShdw blurRad="38100" dist="38100" dir="2700000" algn="tl">
                    <a:srgbClr val="000000">
                      <a:alpha val="43137"/>
                    </a:srgbClr>
                  </a:outerShdw>
                </a:effectLst>
              </a:rPr>
              <a:t/>
            </a:r>
            <a:br>
              <a:rPr lang="el-GR" sz="3200" b="1" i="1" dirty="0" smtClean="0">
                <a:solidFill>
                  <a:srgbClr val="00B0F0"/>
                </a:solidFill>
                <a:effectLst>
                  <a:outerShdw blurRad="38100" dist="38100" dir="2700000" algn="tl">
                    <a:srgbClr val="000000">
                      <a:alpha val="43137"/>
                    </a:srgbClr>
                  </a:outerShdw>
                </a:effectLst>
              </a:rPr>
            </a:br>
            <a:endParaRPr lang="el-GR" sz="3200" dirty="0"/>
          </a:p>
        </p:txBody>
      </p:sp>
      <p:sp>
        <p:nvSpPr>
          <p:cNvPr id="5" name="Ορθογώνιο 4"/>
          <p:cNvSpPr/>
          <p:nvPr/>
        </p:nvSpPr>
        <p:spPr>
          <a:xfrm>
            <a:off x="0" y="406415"/>
            <a:ext cx="1397000" cy="460375"/>
          </a:xfrm>
          <a:prstGeom prst="rect">
            <a:avLst/>
          </a:prstGeom>
          <a:solidFill>
            <a:srgbClr val="1CC6AE"/>
          </a:solidFill>
          <a:ln w="25400" cap="flat" cmpd="sng" algn="ctr">
            <a:solidFill>
              <a:srgbClr val="FFC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white"/>
              </a:solidFill>
              <a:effectLst/>
              <a:uLnTx/>
              <a:uFillTx/>
              <a:latin typeface="Calibri"/>
            </a:endParaRPr>
          </a:p>
        </p:txBody>
      </p:sp>
      <p:cxnSp>
        <p:nvCxnSpPr>
          <p:cNvPr id="6" name="15 - Ευθεία γραμμή σύνδεσης"/>
          <p:cNvCxnSpPr/>
          <p:nvPr/>
        </p:nvCxnSpPr>
        <p:spPr bwMode="auto">
          <a:xfrm flipV="1">
            <a:off x="1779510" y="940777"/>
            <a:ext cx="9337431" cy="26377"/>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grpSp>
        <p:nvGrpSpPr>
          <p:cNvPr id="2" name="Group 11"/>
          <p:cNvGrpSpPr/>
          <p:nvPr/>
        </p:nvGrpSpPr>
        <p:grpSpPr>
          <a:xfrm>
            <a:off x="351844" y="1033142"/>
            <a:ext cx="724076" cy="775193"/>
            <a:chOff x="84898" y="2103969"/>
            <a:chExt cx="965435" cy="1033591"/>
          </a:xfrm>
        </p:grpSpPr>
        <p:grpSp>
          <p:nvGrpSpPr>
            <p:cNvPr id="7" name="组合 36"/>
            <p:cNvGrpSpPr/>
            <p:nvPr/>
          </p:nvGrpSpPr>
          <p:grpSpPr>
            <a:xfrm>
              <a:off x="84898" y="2103969"/>
              <a:ext cx="965435" cy="1033591"/>
              <a:chOff x="4427538" y="954088"/>
              <a:chExt cx="3333750" cy="3729038"/>
            </a:xfrm>
          </p:grpSpPr>
          <p:sp>
            <p:nvSpPr>
              <p:cNvPr id="10" name="Freeform 7"/>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00B09B"/>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1" name="Freeform 8"/>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00B09B"/>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2" name="Freeform 9"/>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00B09B"/>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3" name="Freeform 10"/>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00B09B"/>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4" name="Freeform 11"/>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00B09B"/>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5" name="Freeform 12"/>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00B09B"/>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6" name="Freeform 13"/>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00B09B"/>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7" name="Freeform 14"/>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8" name="Freeform 15"/>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9" name="Freeform 16"/>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20" name="Freeform 17"/>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rgbClr val="00B09B">
                  <a:lumMod val="60000"/>
                  <a:lumOff val="40000"/>
                </a:srgbClr>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21" name="Freeform 18"/>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rgbClr val="00B09B">
                  <a:lumMod val="60000"/>
                  <a:lumOff val="40000"/>
                </a:srgbClr>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22" name="Freeform 19"/>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00B09B">
                  <a:lumMod val="60000"/>
                  <a:lumOff val="40000"/>
                </a:srgbClr>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23" name="Freeform 20"/>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B09B">
                  <a:lumMod val="60000"/>
                  <a:lumOff val="40000"/>
                </a:srgbClr>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24" name="Freeform 21"/>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25" name="Freeform 22"/>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26" name="Freeform 23"/>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00B09B">
                  <a:lumMod val="60000"/>
                  <a:lumOff val="40000"/>
                </a:srgbClr>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27" name="Freeform 24"/>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rgbClr val="00B09B">
                  <a:lumMod val="60000"/>
                  <a:lumOff val="40000"/>
                </a:srgbClr>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28" name="Freeform 25"/>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29" name="Freeform 26"/>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30" name="Freeform 27"/>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31" name="Freeform 28"/>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00B09B">
                  <a:lumMod val="60000"/>
                  <a:lumOff val="40000"/>
                </a:srgbClr>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32" name="Freeform 29"/>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rgbClr val="00B09B">
                  <a:lumMod val="60000"/>
                  <a:lumOff val="40000"/>
                </a:srgbClr>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33" name="Freeform 30"/>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rgbClr val="00B09B">
                  <a:lumMod val="60000"/>
                  <a:lumOff val="40000"/>
                </a:srgbClr>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34" name="Freeform 31"/>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rgbClr val="00B09B">
                  <a:lumMod val="60000"/>
                  <a:lumOff val="40000"/>
                </a:srgbClr>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35" name="Freeform 32"/>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00B09B">
                  <a:lumMod val="60000"/>
                  <a:lumOff val="40000"/>
                </a:srgbClr>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36" name="Freeform 33"/>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37" name="Freeform 34"/>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38" name="Freeform 35"/>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39" name="Freeform 36"/>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40" name="Freeform 37"/>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41" name="Freeform 38"/>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42" name="Freeform 39"/>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43" name="Freeform 40"/>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44" name="Freeform 41"/>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45" name="Freeform 42"/>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46" name="Freeform 43"/>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47" name="Freeform 44"/>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48" name="Freeform 45"/>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49" name="Freeform 46"/>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50" name="Freeform 5"/>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FF99"/>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grpSp>
        <p:sp>
          <p:nvSpPr>
            <p:cNvPr id="9" name="Rectangle 142"/>
            <p:cNvSpPr/>
            <p:nvPr/>
          </p:nvSpPr>
          <p:spPr>
            <a:xfrm>
              <a:off x="444461" y="2225157"/>
              <a:ext cx="246308" cy="615554"/>
            </a:xfrm>
            <a:prstGeom prst="rect">
              <a:avLst/>
            </a:prstGeom>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endParaRPr>
            </a:p>
          </p:txBody>
        </p:sp>
      </p:grpSp>
      <p:pic>
        <p:nvPicPr>
          <p:cNvPr id="51" name="Picture 1" descr="C:\Users\User\Desktop\5db36ca1d23bb.png"/>
          <p:cNvPicPr>
            <a:picLocks noChangeAspect="1" noChangeArrowheads="1"/>
          </p:cNvPicPr>
          <p:nvPr/>
        </p:nvPicPr>
        <p:blipFill>
          <a:blip r:embed="rId2" cstate="print">
            <a:lum bright="70000" contrast="-70000"/>
          </a:blip>
          <a:srcRect/>
          <a:stretch>
            <a:fillRect/>
          </a:stretch>
        </p:blipFill>
        <p:spPr bwMode="auto">
          <a:xfrm>
            <a:off x="5301673" y="5303983"/>
            <a:ext cx="1320800" cy="1320800"/>
          </a:xfrm>
          <a:prstGeom prst="rect">
            <a:avLst/>
          </a:prstGeom>
          <a:noFill/>
        </p:spPr>
      </p:pic>
      <p:sp>
        <p:nvSpPr>
          <p:cNvPr id="56" name="55 - Επεξήγηση με στρογγυλεμένο παραλληλόγραμμο"/>
          <p:cNvSpPr/>
          <p:nvPr/>
        </p:nvSpPr>
        <p:spPr>
          <a:xfrm>
            <a:off x="184727" y="4562764"/>
            <a:ext cx="4765964" cy="1939635"/>
          </a:xfrm>
          <a:prstGeom prst="wedgeRoundRectCallout">
            <a:avLst>
              <a:gd name="adj1" fmla="val 58702"/>
              <a:gd name="adj2" fmla="val 30539"/>
              <a:gd name="adj3" fmla="val 16667"/>
            </a:avLst>
          </a:prstGeom>
          <a:solidFill>
            <a:schemeClr val="tx1"/>
          </a:solid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l-GR" sz="1600" i="1" dirty="0" smtClean="0">
              <a:solidFill>
                <a:schemeClr val="bg1"/>
              </a:solidFill>
              <a:ea typeface="Calibri" pitchFamily="34" charset="0"/>
              <a:cs typeface="Times New Roman" pitchFamily="18" charset="0"/>
            </a:endParaRPr>
          </a:p>
          <a:p>
            <a:pPr algn="ctr"/>
            <a:endParaRPr lang="el-GR" dirty="0"/>
          </a:p>
        </p:txBody>
      </p:sp>
      <p:sp>
        <p:nvSpPr>
          <p:cNvPr id="58" name="57 - Επεξήγηση με στρογγυλεμένο παραλληλόγραμμο"/>
          <p:cNvSpPr/>
          <p:nvPr/>
        </p:nvSpPr>
        <p:spPr>
          <a:xfrm>
            <a:off x="6918036" y="4572001"/>
            <a:ext cx="5052291" cy="1916544"/>
          </a:xfrm>
          <a:prstGeom prst="wedgeRoundRectCallout">
            <a:avLst>
              <a:gd name="adj1" fmla="val -56763"/>
              <a:gd name="adj2" fmla="val 32423"/>
              <a:gd name="adj3" fmla="val 16667"/>
            </a:avLst>
          </a:prstGeom>
          <a:solidFill>
            <a:schemeClr val="tx1"/>
          </a:solidFill>
          <a:ln w="44450">
            <a:solidFill>
              <a:srgbClr val="FC67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600" i="1" dirty="0" smtClean="0">
              <a:solidFill>
                <a:schemeClr val="bg1"/>
              </a:solidFill>
            </a:endParaRPr>
          </a:p>
        </p:txBody>
      </p:sp>
      <p:sp>
        <p:nvSpPr>
          <p:cNvPr id="55" name="54 - Ορθογώνιο"/>
          <p:cNvSpPr/>
          <p:nvPr/>
        </p:nvSpPr>
        <p:spPr>
          <a:xfrm>
            <a:off x="129309" y="4645892"/>
            <a:ext cx="4747491" cy="338554"/>
          </a:xfrm>
          <a:prstGeom prst="rect">
            <a:avLst/>
          </a:prstGeom>
        </p:spPr>
        <p:txBody>
          <a:bodyPr wrap="square">
            <a:spAutoFit/>
          </a:bodyPr>
          <a:lstStyle/>
          <a:p>
            <a:pPr algn="ctr"/>
            <a:endParaRPr lang="el-GR" sz="1600" i="1" dirty="0" smtClean="0">
              <a:solidFill>
                <a:schemeClr val="bg1"/>
              </a:solidFill>
            </a:endParaRPr>
          </a:p>
        </p:txBody>
      </p:sp>
      <p:sp>
        <p:nvSpPr>
          <p:cNvPr id="59" name="58 - Ορθογώνιο"/>
          <p:cNvSpPr/>
          <p:nvPr/>
        </p:nvSpPr>
        <p:spPr>
          <a:xfrm>
            <a:off x="6881092" y="4618182"/>
            <a:ext cx="5126182" cy="1864711"/>
          </a:xfrm>
          <a:prstGeom prst="rect">
            <a:avLst/>
          </a:prstGeom>
        </p:spPr>
        <p:txBody>
          <a:bodyPr wrap="square">
            <a:spAutoFit/>
          </a:bodyPr>
          <a:lstStyle/>
          <a:p>
            <a:pPr algn="ctr"/>
            <a:r>
              <a:rPr lang="el-GR" sz="1600" i="1" dirty="0" smtClean="0">
                <a:solidFill>
                  <a:schemeClr val="bg1"/>
                </a:solidFill>
              </a:rPr>
              <a:t>«Σίγουρα διαθέτει πληθώρα πολυμορφικών παρουσιάσεων που το καθιστούν ενδιαφέρον και ελκυστικό για το κοινό που απευθύνεται και όχι μόνο. Υπάρχουν </a:t>
            </a:r>
            <a:r>
              <a:rPr lang="el-GR" sz="1600" i="1" dirty="0" err="1" smtClean="0">
                <a:solidFill>
                  <a:schemeClr val="bg1"/>
                </a:solidFill>
              </a:rPr>
              <a:t>διαδραστικά</a:t>
            </a:r>
            <a:r>
              <a:rPr lang="el-GR" sz="1600" i="1" dirty="0" smtClean="0">
                <a:solidFill>
                  <a:schemeClr val="bg1"/>
                </a:solidFill>
              </a:rPr>
              <a:t> βίντεο, κινούμενες εικόνες, κείμενα με ήχους και </a:t>
            </a:r>
            <a:r>
              <a:rPr lang="el-GR" sz="1600" i="1" dirty="0" err="1" smtClean="0">
                <a:solidFill>
                  <a:schemeClr val="bg1"/>
                </a:solidFill>
              </a:rPr>
              <a:t>υπερσυνδέσμους</a:t>
            </a:r>
            <a:r>
              <a:rPr lang="el-GR" sz="1600" i="1" dirty="0" smtClean="0">
                <a:solidFill>
                  <a:schemeClr val="bg1"/>
                </a:solidFill>
              </a:rPr>
              <a:t> αν δεν κάνω </a:t>
            </a:r>
            <a:r>
              <a:rPr lang="el-GR" sz="1600" i="1" dirty="0" err="1" smtClean="0">
                <a:solidFill>
                  <a:schemeClr val="bg1"/>
                </a:solidFill>
              </a:rPr>
              <a:t>λάθος…δηλαδή</a:t>
            </a:r>
            <a:r>
              <a:rPr lang="el-GR" sz="1600" i="1" dirty="0" smtClean="0">
                <a:solidFill>
                  <a:schemeClr val="bg1"/>
                </a:solidFill>
              </a:rPr>
              <a:t> το υλικό έχει πληθώρα επιλογών και πολυμορφικής δομής και δεν μένει μόνο σε απλές εικόνες και κείμενα.» ΕΕ2</a:t>
            </a:r>
            <a:endParaRPr lang="el-GR" sz="1600" dirty="0" smtClean="0">
              <a:solidFill>
                <a:schemeClr val="bg1"/>
              </a:solidFill>
            </a:endParaRPr>
          </a:p>
        </p:txBody>
      </p:sp>
      <p:sp>
        <p:nvSpPr>
          <p:cNvPr id="60" name="59 - Ορθογώνιο"/>
          <p:cNvSpPr/>
          <p:nvPr/>
        </p:nvSpPr>
        <p:spPr>
          <a:xfrm>
            <a:off x="157017" y="4535055"/>
            <a:ext cx="4867565" cy="2101695"/>
          </a:xfrm>
          <a:prstGeom prst="rect">
            <a:avLst/>
          </a:prstGeom>
        </p:spPr>
        <p:txBody>
          <a:bodyPr wrap="square">
            <a:spAutoFit/>
          </a:bodyPr>
          <a:lstStyle/>
          <a:p>
            <a:pPr algn="ctr"/>
            <a:r>
              <a:rPr lang="el-GR" sz="1600" i="1" dirty="0" smtClean="0">
                <a:solidFill>
                  <a:schemeClr val="bg1"/>
                </a:solidFill>
              </a:rPr>
              <a:t>«Ναι, έχει ωραία εμφάνιση..είναι οι ήρωες, η Νεφέλη και η Αστραφτερή, με ωραία εμφάνιση, χαρούμενοι, ευχάριστοι, φιλικοί στα παιδιά. Επίσης, και ο οδηγός πλοήγησης είναι πολύ καλός και κατανοητός και με ωραία αισθητική. Είναι σε ωραίο περιβάλλον οι δραστηριότητες, όπως βλέπουμε την οθόνη δηλαδή, με το χρώμα..πολύ καλό αισθητικό </a:t>
            </a:r>
            <a:r>
              <a:rPr lang="el-GR" sz="1600" i="1" dirty="0" err="1" smtClean="0">
                <a:solidFill>
                  <a:schemeClr val="bg1"/>
                </a:solidFill>
              </a:rPr>
              <a:t>επίπεδο...πολύ</a:t>
            </a:r>
            <a:r>
              <a:rPr lang="el-GR" sz="1600" i="1" dirty="0" smtClean="0">
                <a:solidFill>
                  <a:schemeClr val="bg1"/>
                </a:solidFill>
              </a:rPr>
              <a:t> ικανοποιητικό, όχι απλώς </a:t>
            </a:r>
            <a:r>
              <a:rPr lang="el-GR" sz="1600" i="1" dirty="0" err="1" smtClean="0">
                <a:solidFill>
                  <a:schemeClr val="bg1"/>
                </a:solidFill>
              </a:rPr>
              <a:t>ικανοποιητικό...τέλειο</a:t>
            </a:r>
            <a:r>
              <a:rPr lang="el-GR" sz="1600" i="1" dirty="0" smtClean="0">
                <a:solidFill>
                  <a:schemeClr val="bg1"/>
                </a:solidFill>
              </a:rPr>
              <a:t>! «Ε1</a:t>
            </a:r>
            <a:endParaRPr lang="el-GR" sz="1600" dirty="0" smtClean="0">
              <a:solidFill>
                <a:schemeClr val="bg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περιεχομένου"/>
          <p:cNvSpPr>
            <a:spLocks noGrp="1"/>
          </p:cNvSpPr>
          <p:nvPr>
            <p:ph sz="half" idx="1"/>
          </p:nvPr>
        </p:nvSpPr>
        <p:spPr>
          <a:xfrm>
            <a:off x="339437" y="1363807"/>
            <a:ext cx="4278745" cy="4944629"/>
          </a:xfrm>
        </p:spPr>
        <p:txBody>
          <a:bodyPr>
            <a:noAutofit/>
          </a:bodyPr>
          <a:lstStyle/>
          <a:p>
            <a:pPr algn="ctr">
              <a:buNone/>
            </a:pPr>
            <a:r>
              <a:rPr lang="el-GR" b="1" dirty="0" smtClean="0">
                <a:solidFill>
                  <a:srgbClr val="FFC000"/>
                </a:solidFill>
              </a:rPr>
              <a:t>Θετικά στοιχεία του υλικού</a:t>
            </a:r>
          </a:p>
          <a:p>
            <a:r>
              <a:rPr lang="el-GR" sz="2200" dirty="0" smtClean="0"/>
              <a:t>Παιγνιώδης τρόπο παρουσίας της πληροφορίας.</a:t>
            </a:r>
          </a:p>
          <a:p>
            <a:r>
              <a:rPr lang="el-GR" sz="2200" dirty="0" smtClean="0"/>
              <a:t>Πλούσιο, </a:t>
            </a:r>
            <a:r>
              <a:rPr lang="el-GR" sz="2200" dirty="0" err="1" smtClean="0"/>
              <a:t>διαδραστικό</a:t>
            </a:r>
            <a:r>
              <a:rPr lang="el-GR" sz="2200" dirty="0" smtClean="0"/>
              <a:t> περιεχόμενο ως </a:t>
            </a:r>
            <a:r>
              <a:rPr lang="el-GR" sz="2200" dirty="0" err="1" smtClean="0"/>
              <a:t>πολυμεσικό</a:t>
            </a:r>
            <a:r>
              <a:rPr lang="el-GR" sz="2200" dirty="0" smtClean="0"/>
              <a:t> υλικό.</a:t>
            </a:r>
          </a:p>
          <a:p>
            <a:r>
              <a:rPr lang="el-GR" sz="2200" dirty="0" smtClean="0"/>
              <a:t>Τα χρώματα, οι ήρωες, τα γραφικά, οι εικόνες.</a:t>
            </a:r>
          </a:p>
          <a:p>
            <a:r>
              <a:rPr lang="el-GR" sz="2200" dirty="0" smtClean="0"/>
              <a:t>Οι ηχητικές εντολές, η ηχογράφηση των κειμένων στις ενότητες.</a:t>
            </a:r>
          </a:p>
          <a:p>
            <a:r>
              <a:rPr lang="el-GR" sz="2200" dirty="0" smtClean="0"/>
              <a:t> Η θεωρία που καλύπτει επαρκώς το περιεχόμενο του μαθήματος.</a:t>
            </a:r>
            <a:endParaRPr lang="el-GR" sz="2200" dirty="0"/>
          </a:p>
        </p:txBody>
      </p:sp>
      <p:sp>
        <p:nvSpPr>
          <p:cNvPr id="7" name="6 - Θέση περιεχομένου"/>
          <p:cNvSpPr>
            <a:spLocks noGrp="1"/>
          </p:cNvSpPr>
          <p:nvPr>
            <p:ph sz="half" idx="2"/>
          </p:nvPr>
        </p:nvSpPr>
        <p:spPr>
          <a:xfrm>
            <a:off x="7278255" y="1363807"/>
            <a:ext cx="4387273" cy="4806084"/>
          </a:xfrm>
        </p:spPr>
        <p:txBody>
          <a:bodyPr>
            <a:noAutofit/>
          </a:bodyPr>
          <a:lstStyle/>
          <a:p>
            <a:pPr algn="ctr">
              <a:buNone/>
            </a:pPr>
            <a:r>
              <a:rPr lang="el-GR" b="1" dirty="0" smtClean="0">
                <a:solidFill>
                  <a:srgbClr val="FFC000"/>
                </a:solidFill>
              </a:rPr>
              <a:t>Αδυναμίες του υλικού</a:t>
            </a:r>
          </a:p>
          <a:p>
            <a:pPr algn="just"/>
            <a:r>
              <a:rPr lang="el-GR" sz="2200" dirty="0" smtClean="0"/>
              <a:t>Ορισμένες δραστηριότητες και βίντεο δεν καταλάμβαναν ακριβώς τόσο χώρο όσο τα περιθώρια της διαφάνειας, με αποτέλεσμα να εμφανίζεται η μπάρα κύλισης.</a:t>
            </a:r>
          </a:p>
          <a:p>
            <a:pPr algn="just"/>
            <a:r>
              <a:rPr lang="el-GR" sz="2200" dirty="0" smtClean="0"/>
              <a:t>Σε κάποια συμπληρωματικά διαδικτυακά παιχνίδια δεν δόθηκαν διευκρινιστικές οδηγίες.</a:t>
            </a:r>
          </a:p>
          <a:p>
            <a:pPr algn="just"/>
            <a:r>
              <a:rPr lang="el-GR" sz="2200" dirty="0" smtClean="0"/>
              <a:t>Απουσίαζε μια δραστηριότητα στο τέλος κάθε ενότητας που να έχει υποχρεωτικό χαρακτήρα και να εξετάζει συγκεντρωτικά την ύλη κάθε ενότητας.</a:t>
            </a:r>
            <a:endParaRPr lang="el-GR" sz="2200" b="1" dirty="0" smtClean="0"/>
          </a:p>
        </p:txBody>
      </p:sp>
      <p:pic>
        <p:nvPicPr>
          <p:cNvPr id="8" name="Εικόνα 2"/>
          <p:cNvPicPr>
            <a:picLocks noChangeAspect="1"/>
          </p:cNvPicPr>
          <p:nvPr/>
        </p:nvPicPr>
        <p:blipFill rotWithShape="1">
          <a:blip r:embed="rId2" cstate="print">
            <a:extLst>
              <a:ext uri="{28A0092B-C50C-407E-A947-70E740481C1C}">
                <a14:useLocalDpi xmlns:a14="http://schemas.microsoft.com/office/drawing/2010/main" xmlns="" val="0"/>
              </a:ext>
            </a:extLst>
          </a:blip>
          <a:srcRect l="10000" r="9467"/>
          <a:stretch/>
        </p:blipFill>
        <p:spPr>
          <a:xfrm>
            <a:off x="4839637" y="1856510"/>
            <a:ext cx="2301240" cy="35062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Ορθογώνιο 4"/>
          <p:cNvSpPr/>
          <p:nvPr/>
        </p:nvSpPr>
        <p:spPr>
          <a:xfrm>
            <a:off x="0" y="406415"/>
            <a:ext cx="1397000" cy="460375"/>
          </a:xfrm>
          <a:prstGeom prst="rect">
            <a:avLst/>
          </a:prstGeom>
          <a:solidFill>
            <a:srgbClr val="1CC6AE"/>
          </a:solidFill>
          <a:ln w="25400" cap="flat" cmpd="sng" algn="ctr">
            <a:solidFill>
              <a:srgbClr val="FFC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white"/>
              </a:solidFill>
              <a:effectLst/>
              <a:uLnTx/>
              <a:uFillTx/>
              <a:latin typeface="Calibri"/>
            </a:endParaRPr>
          </a:p>
        </p:txBody>
      </p:sp>
      <p:cxnSp>
        <p:nvCxnSpPr>
          <p:cNvPr id="12" name="15 - Ευθεία γραμμή σύνδεσης"/>
          <p:cNvCxnSpPr/>
          <p:nvPr/>
        </p:nvCxnSpPr>
        <p:spPr bwMode="auto">
          <a:xfrm flipV="1">
            <a:off x="1779510" y="940777"/>
            <a:ext cx="9337431" cy="26377"/>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16" name="1 - Τίτλος"/>
          <p:cNvSpPr>
            <a:spLocks noGrp="1"/>
          </p:cNvSpPr>
          <p:nvPr>
            <p:ph type="title"/>
          </p:nvPr>
        </p:nvSpPr>
        <p:spPr>
          <a:xfrm>
            <a:off x="1676400" y="494434"/>
            <a:ext cx="10515600" cy="697057"/>
          </a:xfrm>
        </p:spPr>
        <p:txBody>
          <a:bodyPr>
            <a:noAutofit/>
          </a:bodyPr>
          <a:lstStyle/>
          <a:p>
            <a:r>
              <a:rPr lang="el-GR" sz="4000" b="1" i="1" dirty="0" smtClean="0">
                <a:solidFill>
                  <a:srgbClr val="1ED4BA"/>
                </a:solidFill>
                <a:effectLst>
                  <a:outerShdw blurRad="38100" dist="38100" dir="2700000" algn="tl">
                    <a:srgbClr val="000000">
                      <a:alpha val="43137"/>
                    </a:srgbClr>
                  </a:outerShdw>
                </a:effectLst>
              </a:rPr>
              <a:t>8</a:t>
            </a:r>
            <a:r>
              <a:rPr lang="en-US" sz="4000" b="1" i="1" dirty="0" smtClean="0">
                <a:solidFill>
                  <a:srgbClr val="1ED4BA"/>
                </a:solidFill>
                <a:effectLst>
                  <a:outerShdw blurRad="38100" dist="38100" dir="2700000" algn="tl">
                    <a:srgbClr val="000000">
                      <a:alpha val="43137"/>
                    </a:srgbClr>
                  </a:outerShdw>
                </a:effectLst>
              </a:rPr>
              <a:t>.</a:t>
            </a:r>
            <a:r>
              <a:rPr lang="el-GR" sz="4000" b="1" i="1" dirty="0" smtClean="0">
                <a:solidFill>
                  <a:srgbClr val="1ED4BA"/>
                </a:solidFill>
                <a:effectLst>
                  <a:outerShdw blurRad="38100" dist="38100" dir="2700000" algn="tl">
                    <a:srgbClr val="000000">
                      <a:alpha val="43137"/>
                    </a:srgbClr>
                  </a:outerShdw>
                </a:effectLst>
              </a:rPr>
              <a:t> Ευρήματα της έρευνας (παρατηρήσεις)</a:t>
            </a:r>
            <a:r>
              <a:rPr lang="el-GR" sz="3200" b="1" i="1" dirty="0" smtClean="0">
                <a:solidFill>
                  <a:srgbClr val="00B0F0"/>
                </a:solidFill>
                <a:effectLst>
                  <a:outerShdw blurRad="38100" dist="38100" dir="2700000" algn="tl">
                    <a:srgbClr val="000000">
                      <a:alpha val="43137"/>
                    </a:srgbClr>
                  </a:outerShdw>
                </a:effectLst>
              </a:rPr>
              <a:t/>
            </a:r>
            <a:br>
              <a:rPr lang="el-GR" sz="3200" b="1" i="1" dirty="0" smtClean="0">
                <a:solidFill>
                  <a:srgbClr val="00B0F0"/>
                </a:solidFill>
                <a:effectLst>
                  <a:outerShdw blurRad="38100" dist="38100" dir="2700000" algn="tl">
                    <a:srgbClr val="000000">
                      <a:alpha val="43137"/>
                    </a:srgbClr>
                  </a:outerShdw>
                </a:effectLst>
              </a:rPr>
            </a:br>
            <a:endParaRPr lang="el-GR" sz="32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Ορθογώνιο 5"/>
          <p:cNvSpPr/>
          <p:nvPr/>
        </p:nvSpPr>
        <p:spPr>
          <a:xfrm>
            <a:off x="1286892" y="1156114"/>
            <a:ext cx="9979054" cy="707886"/>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wrap="square">
            <a:spAutoFit/>
          </a:bodyPr>
          <a:lstStyle/>
          <a:p>
            <a:pPr lvl="0"/>
            <a:r>
              <a:rPr lang="el-GR" sz="2000" dirty="0" smtClean="0"/>
              <a:t>Ποιες είναι οι προδιαγραφές για τον σχεδιασμό και την ανάπτυξη πολυμορφικού Ε.Υ. για τη Στοματική Υγιεινή για μαθητές Δ΄ τάξης του Δημοτικού;</a:t>
            </a:r>
            <a:endParaRPr lang="el-GR" sz="2000" dirty="0"/>
          </a:p>
        </p:txBody>
      </p:sp>
      <p:pic>
        <p:nvPicPr>
          <p:cNvPr id="323" name="Εικόνα 32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1016564" y="1104097"/>
            <a:ext cx="609600" cy="609600"/>
          </a:xfrm>
          <a:prstGeom prst="rect">
            <a:avLst/>
          </a:prstGeom>
        </p:spPr>
      </p:pic>
      <p:sp>
        <p:nvSpPr>
          <p:cNvPr id="231" name="1 - Τίτλος"/>
          <p:cNvSpPr>
            <a:spLocks noGrp="1"/>
          </p:cNvSpPr>
          <p:nvPr>
            <p:ph type="title"/>
          </p:nvPr>
        </p:nvSpPr>
        <p:spPr>
          <a:xfrm>
            <a:off x="1676400" y="494434"/>
            <a:ext cx="10515600" cy="697057"/>
          </a:xfrm>
        </p:spPr>
        <p:txBody>
          <a:bodyPr>
            <a:noAutofit/>
          </a:bodyPr>
          <a:lstStyle/>
          <a:p>
            <a:r>
              <a:rPr lang="el-GR" sz="4000" b="1" i="1" dirty="0" smtClean="0">
                <a:solidFill>
                  <a:srgbClr val="1ED4BA"/>
                </a:solidFill>
                <a:effectLst>
                  <a:outerShdw blurRad="38100" dist="38100" dir="2700000" algn="tl">
                    <a:srgbClr val="000000">
                      <a:alpha val="43137"/>
                    </a:srgbClr>
                  </a:outerShdw>
                </a:effectLst>
              </a:rPr>
              <a:t>9</a:t>
            </a:r>
            <a:r>
              <a:rPr lang="en-US" sz="4000" b="1" i="1" dirty="0" smtClean="0">
                <a:solidFill>
                  <a:srgbClr val="1ED4BA"/>
                </a:solidFill>
                <a:effectLst>
                  <a:outerShdw blurRad="38100" dist="38100" dir="2700000" algn="tl">
                    <a:srgbClr val="000000">
                      <a:alpha val="43137"/>
                    </a:srgbClr>
                  </a:outerShdw>
                </a:effectLst>
              </a:rPr>
              <a:t>.</a:t>
            </a:r>
            <a:r>
              <a:rPr lang="el-GR" sz="4000" b="1" i="1" dirty="0" smtClean="0">
                <a:solidFill>
                  <a:srgbClr val="1ED4BA"/>
                </a:solidFill>
                <a:effectLst>
                  <a:outerShdw blurRad="38100" dist="38100" dir="2700000" algn="tl">
                    <a:srgbClr val="000000">
                      <a:alpha val="43137"/>
                    </a:srgbClr>
                  </a:outerShdw>
                </a:effectLst>
              </a:rPr>
              <a:t> Συμπεράσματα (1/2)</a:t>
            </a:r>
            <a:r>
              <a:rPr lang="el-GR" sz="3200" b="1" i="1" dirty="0" smtClean="0">
                <a:solidFill>
                  <a:srgbClr val="00B0F0"/>
                </a:solidFill>
                <a:effectLst>
                  <a:outerShdw blurRad="38100" dist="38100" dir="2700000" algn="tl">
                    <a:srgbClr val="000000">
                      <a:alpha val="43137"/>
                    </a:srgbClr>
                  </a:outerShdw>
                </a:effectLst>
              </a:rPr>
              <a:t/>
            </a:r>
            <a:br>
              <a:rPr lang="el-GR" sz="3200" b="1" i="1" dirty="0" smtClean="0">
                <a:solidFill>
                  <a:srgbClr val="00B0F0"/>
                </a:solidFill>
                <a:effectLst>
                  <a:outerShdw blurRad="38100" dist="38100" dir="2700000" algn="tl">
                    <a:srgbClr val="000000">
                      <a:alpha val="43137"/>
                    </a:srgbClr>
                  </a:outerShdw>
                </a:effectLst>
              </a:rPr>
            </a:br>
            <a:endParaRPr lang="el-GR" sz="3200" dirty="0"/>
          </a:p>
        </p:txBody>
      </p:sp>
      <p:sp>
        <p:nvSpPr>
          <p:cNvPr id="232" name="Ορθογώνιο 4"/>
          <p:cNvSpPr/>
          <p:nvPr/>
        </p:nvSpPr>
        <p:spPr>
          <a:xfrm>
            <a:off x="0" y="406415"/>
            <a:ext cx="1397000" cy="460375"/>
          </a:xfrm>
          <a:prstGeom prst="rect">
            <a:avLst/>
          </a:prstGeom>
          <a:solidFill>
            <a:srgbClr val="1CC6AE"/>
          </a:solidFill>
          <a:ln w="25400" cap="flat" cmpd="sng" algn="ctr">
            <a:solidFill>
              <a:srgbClr val="FFC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white"/>
              </a:solidFill>
              <a:effectLst/>
              <a:uLnTx/>
              <a:uFillTx/>
              <a:latin typeface="Calibri"/>
            </a:endParaRPr>
          </a:p>
        </p:txBody>
      </p:sp>
      <p:cxnSp>
        <p:nvCxnSpPr>
          <p:cNvPr id="233" name="15 - Ευθεία γραμμή σύνδεσης"/>
          <p:cNvCxnSpPr/>
          <p:nvPr/>
        </p:nvCxnSpPr>
        <p:spPr bwMode="auto">
          <a:xfrm flipV="1">
            <a:off x="1779510" y="940777"/>
            <a:ext cx="9337431" cy="26377"/>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graphicFrame>
        <p:nvGraphicFramePr>
          <p:cNvPr id="521" name="520 - Διάγραμμα"/>
          <p:cNvGraphicFramePr/>
          <p:nvPr/>
        </p:nvGraphicFramePr>
        <p:xfrm>
          <a:off x="120073" y="2798618"/>
          <a:ext cx="11905673" cy="43918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522" name="Group 143"/>
          <p:cNvGrpSpPr/>
          <p:nvPr/>
        </p:nvGrpSpPr>
        <p:grpSpPr>
          <a:xfrm>
            <a:off x="269642" y="2201051"/>
            <a:ext cx="724076" cy="775193"/>
            <a:chOff x="84898" y="2103969"/>
            <a:chExt cx="965435" cy="1033591"/>
          </a:xfrm>
        </p:grpSpPr>
        <p:grpSp>
          <p:nvGrpSpPr>
            <p:cNvPr id="523" name="组合 36"/>
            <p:cNvGrpSpPr/>
            <p:nvPr/>
          </p:nvGrpSpPr>
          <p:grpSpPr>
            <a:xfrm>
              <a:off x="84898" y="2103969"/>
              <a:ext cx="965435" cy="1033591"/>
              <a:chOff x="4427538" y="954088"/>
              <a:chExt cx="3333750" cy="3729038"/>
            </a:xfrm>
          </p:grpSpPr>
          <p:sp>
            <p:nvSpPr>
              <p:cNvPr id="525" name="Freeform 7"/>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chemeClr val="accent2"/>
              </a:solidFill>
              <a:ln>
                <a:noFill/>
              </a:ln>
            </p:spPr>
            <p:txBody>
              <a:bodyPr vert="horz" wrap="square" lIns="68580" tIns="34290" rIns="68580" bIns="34290" numCol="1" anchor="t" anchorCtr="0" compatLnSpc="1"/>
              <a:lstStyle/>
              <a:p>
                <a:endParaRPr lang="zh-CN" altLang="en-US" sz="1350">
                  <a:ea typeface="Arial Unicode MS" panose="020B0604020202020204" pitchFamily="34" charset="-128"/>
                </a:endParaRPr>
              </a:p>
            </p:txBody>
          </p:sp>
          <p:sp>
            <p:nvSpPr>
              <p:cNvPr id="526" name="Freeform 8"/>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chemeClr val="accent2"/>
              </a:solidFill>
              <a:ln>
                <a:noFill/>
              </a:ln>
            </p:spPr>
            <p:txBody>
              <a:bodyPr vert="horz" wrap="square" lIns="68580" tIns="34290" rIns="68580" bIns="34290" numCol="1" anchor="t" anchorCtr="0" compatLnSpc="1"/>
              <a:lstStyle/>
              <a:p>
                <a:endParaRPr lang="zh-CN" altLang="en-US" sz="1350">
                  <a:ea typeface="Arial Unicode MS" panose="020B0604020202020204" pitchFamily="34" charset="-128"/>
                </a:endParaRPr>
              </a:p>
            </p:txBody>
          </p:sp>
          <p:sp>
            <p:nvSpPr>
              <p:cNvPr id="527" name="Freeform 9"/>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chemeClr val="accent2"/>
              </a:solidFill>
              <a:ln>
                <a:noFill/>
              </a:ln>
            </p:spPr>
            <p:txBody>
              <a:bodyPr vert="horz" wrap="square" lIns="68580" tIns="34290" rIns="68580" bIns="34290" numCol="1" anchor="t" anchorCtr="0" compatLnSpc="1"/>
              <a:lstStyle/>
              <a:p>
                <a:endParaRPr lang="zh-CN" altLang="en-US" sz="1350">
                  <a:ea typeface="Arial Unicode MS" panose="020B0604020202020204" pitchFamily="34" charset="-128"/>
                </a:endParaRPr>
              </a:p>
            </p:txBody>
          </p:sp>
          <p:sp>
            <p:nvSpPr>
              <p:cNvPr id="528" name="Freeform 10"/>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chemeClr val="accent2"/>
              </a:solidFill>
              <a:ln>
                <a:noFill/>
              </a:ln>
            </p:spPr>
            <p:txBody>
              <a:bodyPr vert="horz" wrap="square" lIns="68580" tIns="34290" rIns="68580" bIns="34290" numCol="1" anchor="t" anchorCtr="0" compatLnSpc="1"/>
              <a:lstStyle/>
              <a:p>
                <a:endParaRPr lang="zh-CN" altLang="en-US" sz="1350">
                  <a:ea typeface="Arial Unicode MS" panose="020B0604020202020204" pitchFamily="34" charset="-128"/>
                </a:endParaRPr>
              </a:p>
            </p:txBody>
          </p:sp>
          <p:sp>
            <p:nvSpPr>
              <p:cNvPr id="529" name="Freeform 11"/>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chemeClr val="accent2"/>
              </a:solidFill>
              <a:ln>
                <a:noFill/>
              </a:ln>
            </p:spPr>
            <p:txBody>
              <a:bodyPr vert="horz" wrap="square" lIns="68580" tIns="34290" rIns="68580" bIns="34290" numCol="1" anchor="t" anchorCtr="0" compatLnSpc="1"/>
              <a:lstStyle/>
              <a:p>
                <a:endParaRPr lang="zh-CN" altLang="en-US" sz="1350">
                  <a:ea typeface="Arial Unicode MS" panose="020B0604020202020204" pitchFamily="34" charset="-128"/>
                </a:endParaRPr>
              </a:p>
            </p:txBody>
          </p:sp>
          <p:sp>
            <p:nvSpPr>
              <p:cNvPr id="530" name="Freeform 12"/>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chemeClr val="accent2"/>
              </a:solidFill>
              <a:ln>
                <a:noFill/>
              </a:ln>
            </p:spPr>
            <p:txBody>
              <a:bodyPr vert="horz" wrap="square" lIns="68580" tIns="34290" rIns="68580" bIns="34290" numCol="1" anchor="t" anchorCtr="0" compatLnSpc="1"/>
              <a:lstStyle/>
              <a:p>
                <a:endParaRPr lang="zh-CN" altLang="en-US" sz="1350">
                  <a:ea typeface="Arial Unicode MS" panose="020B0604020202020204" pitchFamily="34" charset="-128"/>
                </a:endParaRPr>
              </a:p>
            </p:txBody>
          </p:sp>
          <p:sp>
            <p:nvSpPr>
              <p:cNvPr id="531" name="Freeform 13"/>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chemeClr val="accent2"/>
              </a:solidFill>
              <a:ln>
                <a:noFill/>
              </a:ln>
            </p:spPr>
            <p:txBody>
              <a:bodyPr vert="horz" wrap="square" lIns="68580" tIns="34290" rIns="68580" bIns="34290" numCol="1" anchor="t" anchorCtr="0" compatLnSpc="1"/>
              <a:lstStyle/>
              <a:p>
                <a:endParaRPr lang="zh-CN" altLang="en-US" sz="1350">
                  <a:ea typeface="Arial Unicode MS" panose="020B0604020202020204" pitchFamily="34" charset="-128"/>
                </a:endParaRPr>
              </a:p>
            </p:txBody>
          </p:sp>
          <p:sp>
            <p:nvSpPr>
              <p:cNvPr id="532" name="Freeform 14"/>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350">
                  <a:ea typeface="Arial Unicode MS" panose="020B0604020202020204" pitchFamily="34" charset="-128"/>
                </a:endParaRPr>
              </a:p>
            </p:txBody>
          </p:sp>
          <p:sp>
            <p:nvSpPr>
              <p:cNvPr id="533" name="Freeform 15"/>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350">
                  <a:ea typeface="Arial Unicode MS" panose="020B0604020202020204" pitchFamily="34" charset="-128"/>
                </a:endParaRPr>
              </a:p>
            </p:txBody>
          </p:sp>
          <p:sp>
            <p:nvSpPr>
              <p:cNvPr id="534" name="Freeform 16"/>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350">
                  <a:ea typeface="Arial Unicode MS" panose="020B0604020202020204" pitchFamily="34" charset="-128"/>
                </a:endParaRPr>
              </a:p>
            </p:txBody>
          </p:sp>
          <p:sp>
            <p:nvSpPr>
              <p:cNvPr id="535" name="Freeform 17"/>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68580" tIns="34290" rIns="68580" bIns="34290" numCol="1" anchor="t" anchorCtr="0" compatLnSpc="1"/>
              <a:lstStyle/>
              <a:p>
                <a:endParaRPr lang="zh-CN" altLang="en-US" sz="1350">
                  <a:ea typeface="Arial Unicode MS" panose="020B0604020202020204" pitchFamily="34" charset="-128"/>
                </a:endParaRPr>
              </a:p>
            </p:txBody>
          </p:sp>
          <p:sp>
            <p:nvSpPr>
              <p:cNvPr id="536" name="Freeform 18"/>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68580" tIns="34290" rIns="68580" bIns="34290" numCol="1" anchor="t" anchorCtr="0" compatLnSpc="1"/>
              <a:lstStyle/>
              <a:p>
                <a:endParaRPr lang="zh-CN" altLang="en-US" sz="1350">
                  <a:ea typeface="Arial Unicode MS" panose="020B0604020202020204" pitchFamily="34" charset="-128"/>
                </a:endParaRPr>
              </a:p>
            </p:txBody>
          </p:sp>
          <p:sp>
            <p:nvSpPr>
              <p:cNvPr id="537" name="Freeform 19"/>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68580" tIns="34290" rIns="68580" bIns="34290" numCol="1" anchor="t" anchorCtr="0" compatLnSpc="1"/>
              <a:lstStyle/>
              <a:p>
                <a:endParaRPr lang="zh-CN" altLang="en-US" sz="1350">
                  <a:ea typeface="Arial Unicode MS" panose="020B0604020202020204" pitchFamily="34" charset="-128"/>
                </a:endParaRPr>
              </a:p>
            </p:txBody>
          </p:sp>
          <p:sp>
            <p:nvSpPr>
              <p:cNvPr id="538" name="Freeform 20"/>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68580" tIns="34290" rIns="68580" bIns="34290" numCol="1" anchor="t" anchorCtr="0" compatLnSpc="1"/>
              <a:lstStyle/>
              <a:p>
                <a:endParaRPr lang="zh-CN" altLang="en-US" sz="1350">
                  <a:ea typeface="Arial Unicode MS" panose="020B0604020202020204" pitchFamily="34" charset="-128"/>
                </a:endParaRPr>
              </a:p>
            </p:txBody>
          </p:sp>
          <p:sp>
            <p:nvSpPr>
              <p:cNvPr id="539" name="Freeform 21"/>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350">
                  <a:ea typeface="Arial Unicode MS" panose="020B0604020202020204" pitchFamily="34" charset="-128"/>
                </a:endParaRPr>
              </a:p>
            </p:txBody>
          </p:sp>
          <p:sp>
            <p:nvSpPr>
              <p:cNvPr id="540" name="Freeform 22"/>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350">
                  <a:ea typeface="Arial Unicode MS" panose="020B0604020202020204" pitchFamily="34" charset="-128"/>
                </a:endParaRPr>
              </a:p>
            </p:txBody>
          </p:sp>
          <p:sp>
            <p:nvSpPr>
              <p:cNvPr id="541" name="Freeform 23"/>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68580" tIns="34290" rIns="68580" bIns="34290" numCol="1" anchor="t" anchorCtr="0" compatLnSpc="1"/>
              <a:lstStyle/>
              <a:p>
                <a:endParaRPr lang="zh-CN" altLang="en-US" sz="1350">
                  <a:ea typeface="Arial Unicode MS" panose="020B0604020202020204" pitchFamily="34" charset="-128"/>
                </a:endParaRPr>
              </a:p>
            </p:txBody>
          </p:sp>
          <p:sp>
            <p:nvSpPr>
              <p:cNvPr id="542" name="Freeform 24"/>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68580" tIns="34290" rIns="68580" bIns="34290" numCol="1" anchor="t" anchorCtr="0" compatLnSpc="1"/>
              <a:lstStyle/>
              <a:p>
                <a:endParaRPr lang="zh-CN" altLang="en-US" sz="1350">
                  <a:ea typeface="Arial Unicode MS" panose="020B0604020202020204" pitchFamily="34" charset="-128"/>
                </a:endParaRPr>
              </a:p>
            </p:txBody>
          </p:sp>
          <p:sp>
            <p:nvSpPr>
              <p:cNvPr id="543" name="Freeform 25"/>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350">
                  <a:ea typeface="Arial Unicode MS" panose="020B0604020202020204" pitchFamily="34" charset="-128"/>
                </a:endParaRPr>
              </a:p>
            </p:txBody>
          </p:sp>
          <p:sp>
            <p:nvSpPr>
              <p:cNvPr id="544" name="Freeform 26"/>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350">
                  <a:ea typeface="Arial Unicode MS" panose="020B0604020202020204" pitchFamily="34" charset="-128"/>
                </a:endParaRPr>
              </a:p>
            </p:txBody>
          </p:sp>
          <p:sp>
            <p:nvSpPr>
              <p:cNvPr id="545" name="Freeform 27"/>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350">
                  <a:ea typeface="Arial Unicode MS" panose="020B0604020202020204" pitchFamily="34" charset="-128"/>
                </a:endParaRPr>
              </a:p>
            </p:txBody>
          </p:sp>
          <p:sp>
            <p:nvSpPr>
              <p:cNvPr id="546" name="Freeform 28"/>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68580" tIns="34290" rIns="68580" bIns="34290" numCol="1" anchor="t" anchorCtr="0" compatLnSpc="1"/>
              <a:lstStyle/>
              <a:p>
                <a:endParaRPr lang="zh-CN" altLang="en-US" sz="1350">
                  <a:ea typeface="Arial Unicode MS" panose="020B0604020202020204" pitchFamily="34" charset="-128"/>
                </a:endParaRPr>
              </a:p>
            </p:txBody>
          </p:sp>
          <p:sp>
            <p:nvSpPr>
              <p:cNvPr id="547" name="Freeform 29"/>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68580" tIns="34290" rIns="68580" bIns="34290" numCol="1" anchor="t" anchorCtr="0" compatLnSpc="1"/>
              <a:lstStyle/>
              <a:p>
                <a:endParaRPr lang="zh-CN" altLang="en-US" sz="1350">
                  <a:ea typeface="Arial Unicode MS" panose="020B0604020202020204" pitchFamily="34" charset="-128"/>
                </a:endParaRPr>
              </a:p>
            </p:txBody>
          </p:sp>
          <p:sp>
            <p:nvSpPr>
              <p:cNvPr id="548" name="Freeform 30"/>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68580" tIns="34290" rIns="68580" bIns="34290" numCol="1" anchor="t" anchorCtr="0" compatLnSpc="1"/>
              <a:lstStyle/>
              <a:p>
                <a:endParaRPr lang="zh-CN" altLang="en-US" sz="1350">
                  <a:ea typeface="Arial Unicode MS" panose="020B0604020202020204" pitchFamily="34" charset="-128"/>
                </a:endParaRPr>
              </a:p>
            </p:txBody>
          </p:sp>
          <p:sp>
            <p:nvSpPr>
              <p:cNvPr id="549" name="Freeform 31"/>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68580" tIns="34290" rIns="68580" bIns="34290" numCol="1" anchor="t" anchorCtr="0" compatLnSpc="1"/>
              <a:lstStyle/>
              <a:p>
                <a:endParaRPr lang="zh-CN" altLang="en-US" sz="1350">
                  <a:ea typeface="Arial Unicode MS" panose="020B0604020202020204" pitchFamily="34" charset="-128"/>
                </a:endParaRPr>
              </a:p>
            </p:txBody>
          </p:sp>
          <p:sp>
            <p:nvSpPr>
              <p:cNvPr id="550" name="Freeform 32"/>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68580" tIns="34290" rIns="68580" bIns="34290" numCol="1" anchor="t" anchorCtr="0" compatLnSpc="1"/>
              <a:lstStyle/>
              <a:p>
                <a:endParaRPr lang="zh-CN" altLang="en-US" sz="1350">
                  <a:ea typeface="Arial Unicode MS" panose="020B0604020202020204" pitchFamily="34" charset="-128"/>
                </a:endParaRPr>
              </a:p>
            </p:txBody>
          </p:sp>
          <p:sp>
            <p:nvSpPr>
              <p:cNvPr id="551" name="Freeform 33"/>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350">
                  <a:ea typeface="Arial Unicode MS" panose="020B0604020202020204" pitchFamily="34" charset="-128"/>
                </a:endParaRPr>
              </a:p>
            </p:txBody>
          </p:sp>
          <p:sp>
            <p:nvSpPr>
              <p:cNvPr id="552" name="Freeform 34"/>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350">
                  <a:ea typeface="Arial Unicode MS" panose="020B0604020202020204" pitchFamily="34" charset="-128"/>
                </a:endParaRPr>
              </a:p>
            </p:txBody>
          </p:sp>
          <p:sp>
            <p:nvSpPr>
              <p:cNvPr id="553" name="Freeform 35"/>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350">
                  <a:ea typeface="Arial Unicode MS" panose="020B0604020202020204" pitchFamily="34" charset="-128"/>
                </a:endParaRPr>
              </a:p>
            </p:txBody>
          </p:sp>
          <p:sp>
            <p:nvSpPr>
              <p:cNvPr id="554" name="Freeform 36"/>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350">
                  <a:ea typeface="Arial Unicode MS" panose="020B0604020202020204" pitchFamily="34" charset="-128"/>
                </a:endParaRPr>
              </a:p>
            </p:txBody>
          </p:sp>
          <p:sp>
            <p:nvSpPr>
              <p:cNvPr id="555" name="Freeform 37"/>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350">
                  <a:ea typeface="Arial Unicode MS" panose="020B0604020202020204" pitchFamily="34" charset="-128"/>
                </a:endParaRPr>
              </a:p>
            </p:txBody>
          </p:sp>
          <p:sp>
            <p:nvSpPr>
              <p:cNvPr id="556" name="Freeform 38"/>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350">
                  <a:ea typeface="Arial Unicode MS" panose="020B0604020202020204" pitchFamily="34" charset="-128"/>
                </a:endParaRPr>
              </a:p>
            </p:txBody>
          </p:sp>
          <p:sp>
            <p:nvSpPr>
              <p:cNvPr id="557" name="Freeform 39"/>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350">
                  <a:ea typeface="Arial Unicode MS" panose="020B0604020202020204" pitchFamily="34" charset="-128"/>
                </a:endParaRPr>
              </a:p>
            </p:txBody>
          </p:sp>
          <p:sp>
            <p:nvSpPr>
              <p:cNvPr id="558" name="Freeform 40"/>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350">
                  <a:ea typeface="Arial Unicode MS" panose="020B0604020202020204" pitchFamily="34" charset="-128"/>
                </a:endParaRPr>
              </a:p>
            </p:txBody>
          </p:sp>
          <p:sp>
            <p:nvSpPr>
              <p:cNvPr id="559" name="Freeform 41"/>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350">
                  <a:ea typeface="Arial Unicode MS" panose="020B0604020202020204" pitchFamily="34" charset="-128"/>
                </a:endParaRPr>
              </a:p>
            </p:txBody>
          </p:sp>
          <p:sp>
            <p:nvSpPr>
              <p:cNvPr id="560" name="Freeform 42"/>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350">
                  <a:ea typeface="Arial Unicode MS" panose="020B0604020202020204" pitchFamily="34" charset="-128"/>
                </a:endParaRPr>
              </a:p>
            </p:txBody>
          </p:sp>
          <p:sp>
            <p:nvSpPr>
              <p:cNvPr id="561" name="Freeform 43"/>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350">
                  <a:ea typeface="Arial Unicode MS" panose="020B0604020202020204" pitchFamily="34" charset="-128"/>
                </a:endParaRPr>
              </a:p>
            </p:txBody>
          </p:sp>
          <p:sp>
            <p:nvSpPr>
              <p:cNvPr id="562" name="Freeform 44"/>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350">
                  <a:ea typeface="Arial Unicode MS" panose="020B0604020202020204" pitchFamily="34" charset="-128"/>
                </a:endParaRPr>
              </a:p>
            </p:txBody>
          </p:sp>
          <p:sp>
            <p:nvSpPr>
              <p:cNvPr id="563" name="Freeform 45"/>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350">
                  <a:ea typeface="Arial Unicode MS" panose="020B0604020202020204" pitchFamily="34" charset="-128"/>
                </a:endParaRPr>
              </a:p>
            </p:txBody>
          </p:sp>
          <p:sp>
            <p:nvSpPr>
              <p:cNvPr id="564" name="Freeform 46"/>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350">
                  <a:ea typeface="Arial Unicode MS" panose="020B0604020202020204" pitchFamily="34" charset="-128"/>
                </a:endParaRPr>
              </a:p>
            </p:txBody>
          </p:sp>
          <p:sp>
            <p:nvSpPr>
              <p:cNvPr id="565" name="Freeform 5"/>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350">
                  <a:ea typeface="Arial Unicode MS" panose="020B0604020202020204" pitchFamily="34" charset="-128"/>
                </a:endParaRPr>
              </a:p>
            </p:txBody>
          </p:sp>
        </p:grpSp>
        <p:sp>
          <p:nvSpPr>
            <p:cNvPr id="524" name="Rectangle 145"/>
            <p:cNvSpPr/>
            <p:nvPr/>
          </p:nvSpPr>
          <p:spPr>
            <a:xfrm>
              <a:off x="444461" y="2225157"/>
              <a:ext cx="246308" cy="615554"/>
            </a:xfrm>
            <a:prstGeom prst="rect">
              <a:avLst/>
            </a:prstGeom>
          </p:spPr>
          <p:txBody>
            <a:bodyPr wrap="none" anchor="ctr">
              <a:spAutoFit/>
            </a:bodyPr>
            <a:lstStyle/>
            <a:p>
              <a:pPr lvl="0" algn="ctr"/>
              <a:endParaRPr lang="en-US" sz="2400" b="1" dirty="0">
                <a:solidFill>
                  <a:prstClr val="white"/>
                </a:solidFill>
                <a:effectLst>
                  <a:outerShdw blurRad="38100" dist="38100" dir="2700000" algn="tl">
                    <a:srgbClr val="000000">
                      <a:alpha val="43137"/>
                    </a:srgbClr>
                  </a:outerShdw>
                </a:effectLst>
              </a:endParaRPr>
            </a:p>
          </p:txBody>
        </p:sp>
      </p:grpSp>
      <p:sp>
        <p:nvSpPr>
          <p:cNvPr id="566" name="565 - Ορθογώνιο"/>
          <p:cNvSpPr/>
          <p:nvPr/>
        </p:nvSpPr>
        <p:spPr>
          <a:xfrm>
            <a:off x="1256145" y="2108446"/>
            <a:ext cx="10335491" cy="1107996"/>
          </a:xfrm>
          <a:prstGeom prst="rect">
            <a:avLst/>
          </a:prstGeom>
        </p:spPr>
        <p:txBody>
          <a:bodyPr wrap="square">
            <a:spAutoFit/>
          </a:bodyPr>
          <a:lstStyle/>
          <a:p>
            <a:pPr algn="just"/>
            <a:r>
              <a:rPr lang="el-GR" sz="2200" dirty="0" smtClean="0"/>
              <a:t>Η </a:t>
            </a:r>
            <a:r>
              <a:rPr lang="el-GR" sz="2200" dirty="0" err="1" smtClean="0"/>
              <a:t>πολυμορφικότητα</a:t>
            </a:r>
            <a:r>
              <a:rPr lang="el-GR" sz="2200" dirty="0" smtClean="0"/>
              <a:t> ως κύριο χαρακτηριστικό του Ε.Υ, δίνει τη δυνατότητα παρουσίασης της νέας γνώσης, με ποικίλες μορφές και αυτό συντελεί έντονα στην ενεργοποίηση των εκπαιδευόμενων και τη διαρκή συμμετοχή τους στη μαθησιακή διαδικασία.</a:t>
            </a:r>
            <a:endParaRPr lang="el-GR" sz="2200" dirty="0"/>
          </a:p>
        </p:txBody>
      </p:sp>
    </p:spTree>
    <p:extLst>
      <p:ext uri="{BB962C8B-B14F-4D97-AF65-F5344CB8AC3E}">
        <p14:creationId xmlns:p14="http://schemas.microsoft.com/office/powerpoint/2010/main" xmlns="" val="3585241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66"/>
                                        </p:tgtEl>
                                        <p:attrNameLst>
                                          <p:attrName>style.visibility</p:attrName>
                                        </p:attrNameLst>
                                      </p:cBhvr>
                                      <p:to>
                                        <p:strVal val="visible"/>
                                      </p:to>
                                    </p:set>
                                    <p:animEffect transition="in" filter="slide(fromBottom)">
                                      <p:cBhvr>
                                        <p:cTn id="7" dur="500"/>
                                        <p:tgtEl>
                                          <p:spTgt spid="56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21">
                                            <p:graphicEl>
                                              <a:dgm id="{A82B74D0-7B46-4978-9315-1FA8129CDE7C}"/>
                                            </p:graphicEl>
                                          </p:spTgt>
                                        </p:tgtEl>
                                        <p:attrNameLst>
                                          <p:attrName>style.visibility</p:attrName>
                                        </p:attrNameLst>
                                      </p:cBhvr>
                                      <p:to>
                                        <p:strVal val="visible"/>
                                      </p:to>
                                    </p:set>
                                    <p:animEffect transition="in" filter="wipe(down)">
                                      <p:cBhvr>
                                        <p:cTn id="12" dur="500"/>
                                        <p:tgtEl>
                                          <p:spTgt spid="521">
                                            <p:graphicEl>
                                              <a:dgm id="{A82B74D0-7B46-4978-9315-1FA8129CDE7C}"/>
                                            </p:graphic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21">
                                            <p:graphicEl>
                                              <a:dgm id="{23634A36-52CE-40D8-89FC-9BB1794E809F}"/>
                                            </p:graphicEl>
                                          </p:spTgt>
                                        </p:tgtEl>
                                        <p:attrNameLst>
                                          <p:attrName>style.visibility</p:attrName>
                                        </p:attrNameLst>
                                      </p:cBhvr>
                                      <p:to>
                                        <p:strVal val="visible"/>
                                      </p:to>
                                    </p:set>
                                    <p:animEffect transition="in" filter="wipe(down)">
                                      <p:cBhvr>
                                        <p:cTn id="15" dur="500"/>
                                        <p:tgtEl>
                                          <p:spTgt spid="521">
                                            <p:graphicEl>
                                              <a:dgm id="{23634A36-52CE-40D8-89FC-9BB1794E809F}"/>
                                            </p:graphic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21">
                                            <p:graphicEl>
                                              <a:dgm id="{9BCC3FE2-B579-49DD-BD64-4981B6A38DAE}"/>
                                            </p:graphicEl>
                                          </p:spTgt>
                                        </p:tgtEl>
                                        <p:attrNameLst>
                                          <p:attrName>style.visibility</p:attrName>
                                        </p:attrNameLst>
                                      </p:cBhvr>
                                      <p:to>
                                        <p:strVal val="visible"/>
                                      </p:to>
                                    </p:set>
                                    <p:animEffect transition="in" filter="wipe(down)">
                                      <p:cBhvr>
                                        <p:cTn id="18" dur="500"/>
                                        <p:tgtEl>
                                          <p:spTgt spid="521">
                                            <p:graphicEl>
                                              <a:dgm id="{9BCC3FE2-B579-49DD-BD64-4981B6A38DAE}"/>
                                            </p:graphic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21">
                                            <p:graphicEl>
                                              <a:dgm id="{A20C75E0-43EE-4F6D-AF34-1E4C4D3CABCF}"/>
                                            </p:graphicEl>
                                          </p:spTgt>
                                        </p:tgtEl>
                                        <p:attrNameLst>
                                          <p:attrName>style.visibility</p:attrName>
                                        </p:attrNameLst>
                                      </p:cBhvr>
                                      <p:to>
                                        <p:strVal val="visible"/>
                                      </p:to>
                                    </p:set>
                                    <p:animEffect transition="in" filter="wipe(down)">
                                      <p:cBhvr>
                                        <p:cTn id="21" dur="500"/>
                                        <p:tgtEl>
                                          <p:spTgt spid="521">
                                            <p:graphicEl>
                                              <a:dgm id="{A20C75E0-43EE-4F6D-AF34-1E4C4D3CABCF}"/>
                                            </p:graphic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521">
                                            <p:graphicEl>
                                              <a:dgm id="{1E00F4E1-38EF-42AD-B2A6-F618DB5B4773}"/>
                                            </p:graphicEl>
                                          </p:spTgt>
                                        </p:tgtEl>
                                        <p:attrNameLst>
                                          <p:attrName>style.visibility</p:attrName>
                                        </p:attrNameLst>
                                      </p:cBhvr>
                                      <p:to>
                                        <p:strVal val="visible"/>
                                      </p:to>
                                    </p:set>
                                    <p:animEffect transition="in" filter="wipe(down)">
                                      <p:cBhvr>
                                        <p:cTn id="24" dur="500"/>
                                        <p:tgtEl>
                                          <p:spTgt spid="521">
                                            <p:graphicEl>
                                              <a:dgm id="{1E00F4E1-38EF-42AD-B2A6-F618DB5B4773}"/>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21">
                                            <p:graphicEl>
                                              <a:dgm id="{46F7E5C6-C17B-429E-BAFB-4E6F3D1F6DD4}"/>
                                            </p:graphicEl>
                                          </p:spTgt>
                                        </p:tgtEl>
                                        <p:attrNameLst>
                                          <p:attrName>style.visibility</p:attrName>
                                        </p:attrNameLst>
                                      </p:cBhvr>
                                      <p:to>
                                        <p:strVal val="visible"/>
                                      </p:to>
                                    </p:set>
                                    <p:animEffect transition="in" filter="wipe(down)">
                                      <p:cBhvr>
                                        <p:cTn id="29" dur="500"/>
                                        <p:tgtEl>
                                          <p:spTgt spid="521">
                                            <p:graphicEl>
                                              <a:dgm id="{46F7E5C6-C17B-429E-BAFB-4E6F3D1F6DD4}"/>
                                            </p:graphicEl>
                                          </p:spTgt>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521">
                                            <p:graphicEl>
                                              <a:dgm id="{C76D5D76-2720-4AD3-ABD4-7E336D5DA240}"/>
                                            </p:graphicEl>
                                          </p:spTgt>
                                        </p:tgtEl>
                                        <p:attrNameLst>
                                          <p:attrName>style.visibility</p:attrName>
                                        </p:attrNameLst>
                                      </p:cBhvr>
                                      <p:to>
                                        <p:strVal val="visible"/>
                                      </p:to>
                                    </p:set>
                                    <p:animEffect transition="in" filter="wipe(down)">
                                      <p:cBhvr>
                                        <p:cTn id="32" dur="500"/>
                                        <p:tgtEl>
                                          <p:spTgt spid="521">
                                            <p:graphicEl>
                                              <a:dgm id="{C76D5D76-2720-4AD3-ABD4-7E336D5DA240}"/>
                                            </p:graphicEl>
                                          </p:spTgt>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521">
                                            <p:graphicEl>
                                              <a:dgm id="{E0FF11EE-84A6-4B5C-9D67-1F7158E5D00C}"/>
                                            </p:graphicEl>
                                          </p:spTgt>
                                        </p:tgtEl>
                                        <p:attrNameLst>
                                          <p:attrName>style.visibility</p:attrName>
                                        </p:attrNameLst>
                                      </p:cBhvr>
                                      <p:to>
                                        <p:strVal val="visible"/>
                                      </p:to>
                                    </p:set>
                                    <p:animEffect transition="in" filter="wipe(down)">
                                      <p:cBhvr>
                                        <p:cTn id="35" dur="500"/>
                                        <p:tgtEl>
                                          <p:spTgt spid="521">
                                            <p:graphicEl>
                                              <a:dgm id="{E0FF11EE-84A6-4B5C-9D67-1F7158E5D00C}"/>
                                            </p:graphicEl>
                                          </p:spTgt>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521">
                                            <p:graphicEl>
                                              <a:dgm id="{29F005AA-A586-4D1F-9F3C-E5DC121EFCEC}"/>
                                            </p:graphicEl>
                                          </p:spTgt>
                                        </p:tgtEl>
                                        <p:attrNameLst>
                                          <p:attrName>style.visibility</p:attrName>
                                        </p:attrNameLst>
                                      </p:cBhvr>
                                      <p:to>
                                        <p:strVal val="visible"/>
                                      </p:to>
                                    </p:set>
                                    <p:animEffect transition="in" filter="wipe(down)">
                                      <p:cBhvr>
                                        <p:cTn id="38" dur="500"/>
                                        <p:tgtEl>
                                          <p:spTgt spid="521">
                                            <p:graphicEl>
                                              <a:dgm id="{29F005AA-A586-4D1F-9F3C-E5DC121EFCEC}"/>
                                            </p:graphicEl>
                                          </p:spTgt>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521">
                                            <p:graphicEl>
                                              <a:dgm id="{1B035C1B-50DF-4607-9F4B-BF1E828C5F15}"/>
                                            </p:graphicEl>
                                          </p:spTgt>
                                        </p:tgtEl>
                                        <p:attrNameLst>
                                          <p:attrName>style.visibility</p:attrName>
                                        </p:attrNameLst>
                                      </p:cBhvr>
                                      <p:to>
                                        <p:strVal val="visible"/>
                                      </p:to>
                                    </p:set>
                                    <p:animEffect transition="in" filter="wipe(down)">
                                      <p:cBhvr>
                                        <p:cTn id="41" dur="500"/>
                                        <p:tgtEl>
                                          <p:spTgt spid="521">
                                            <p:graphicEl>
                                              <a:dgm id="{1B035C1B-50DF-4607-9F4B-BF1E828C5F1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21" grpId="0">
        <p:bldSub>
          <a:bldDgm bld="lvlAtOnce"/>
        </p:bldSub>
      </p:bldGraphic>
      <p:bldP spid="56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Ορθογώνιο 5"/>
          <p:cNvSpPr/>
          <p:nvPr/>
        </p:nvSpPr>
        <p:spPr>
          <a:xfrm>
            <a:off x="1286892" y="1156114"/>
            <a:ext cx="9979054" cy="1015663"/>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wrap="square">
            <a:spAutoFit/>
          </a:bodyPr>
          <a:lstStyle/>
          <a:p>
            <a:pPr lvl="0" algn="just"/>
            <a:r>
              <a:rPr lang="el-GR" sz="2000" dirty="0" smtClean="0"/>
              <a:t>Πώς αποτυπώνεται η αξιολόγηση του πολυμορφικού Ε.Υ. Στοματικής Υγιεινής που δημιουργήθηκε ως προς την ευχρηστία, την πληρότητα, την καταλληλότητα και την ελκυστικότητά του;</a:t>
            </a:r>
            <a:endParaRPr lang="el-GR" sz="2000" dirty="0"/>
          </a:p>
        </p:txBody>
      </p:sp>
      <p:pic>
        <p:nvPicPr>
          <p:cNvPr id="323" name="Εικόνα 32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1192055" y="1104096"/>
            <a:ext cx="609600" cy="609600"/>
          </a:xfrm>
          <a:prstGeom prst="rect">
            <a:avLst/>
          </a:prstGeom>
        </p:spPr>
      </p:pic>
      <p:sp>
        <p:nvSpPr>
          <p:cNvPr id="98" name="97 - Θέση περιεχομένου"/>
          <p:cNvSpPr>
            <a:spLocks noGrp="1"/>
          </p:cNvSpPr>
          <p:nvPr>
            <p:ph idx="1"/>
          </p:nvPr>
        </p:nvSpPr>
        <p:spPr>
          <a:xfrm>
            <a:off x="748145" y="4211782"/>
            <a:ext cx="10725728" cy="2318327"/>
          </a:xfrm>
        </p:spPr>
        <p:txBody>
          <a:bodyPr>
            <a:normAutofit/>
          </a:bodyPr>
          <a:lstStyle/>
          <a:p>
            <a:pPr marL="457200" indent="-457200" algn="just">
              <a:lnSpc>
                <a:spcPct val="110000"/>
              </a:lnSpc>
            </a:pPr>
            <a:r>
              <a:rPr lang="el-GR" sz="2200" dirty="0" smtClean="0"/>
              <a:t>Εξαιρετικά εύχρηστο</a:t>
            </a:r>
          </a:p>
          <a:p>
            <a:pPr marL="457200" indent="-457200" algn="just">
              <a:lnSpc>
                <a:spcPct val="110000"/>
              </a:lnSpc>
            </a:pPr>
            <a:r>
              <a:rPr lang="el-GR" sz="2200" dirty="0" smtClean="0"/>
              <a:t>Με κατανοητό και εύληπτο περιεχόμενο</a:t>
            </a:r>
          </a:p>
          <a:p>
            <a:pPr marL="457200" indent="-457200" algn="just">
              <a:lnSpc>
                <a:spcPct val="110000"/>
              </a:lnSpc>
            </a:pPr>
            <a:r>
              <a:rPr lang="el-GR" sz="2200" dirty="0" smtClean="0"/>
              <a:t>Με σωστή οργάνωση και αλληλουχία περιεχομένου</a:t>
            </a:r>
          </a:p>
          <a:p>
            <a:pPr marL="457200" indent="-457200" algn="just">
              <a:lnSpc>
                <a:spcPct val="110000"/>
              </a:lnSpc>
            </a:pPr>
            <a:r>
              <a:rPr lang="el-GR" sz="2200" dirty="0" smtClean="0"/>
              <a:t>Ιδιαίτερα ευχάριστο, φιλικό και αισθητικά καλαίσθητο</a:t>
            </a:r>
            <a:endParaRPr lang="el-GR" dirty="0" smtClean="0"/>
          </a:p>
          <a:p>
            <a:pPr marL="457200" indent="-457200"/>
            <a:endParaRPr lang="el-GR" dirty="0" smtClean="0"/>
          </a:p>
          <a:p>
            <a:pPr marL="457200" indent="-457200"/>
            <a:endParaRPr lang="el-GR" dirty="0" smtClean="0"/>
          </a:p>
          <a:p>
            <a:endParaRPr lang="el-GR" dirty="0"/>
          </a:p>
        </p:txBody>
      </p:sp>
      <p:sp>
        <p:nvSpPr>
          <p:cNvPr id="232" name="Ορθογώνιο 4"/>
          <p:cNvSpPr/>
          <p:nvPr/>
        </p:nvSpPr>
        <p:spPr>
          <a:xfrm>
            <a:off x="0" y="406415"/>
            <a:ext cx="1397000" cy="460375"/>
          </a:xfrm>
          <a:prstGeom prst="rect">
            <a:avLst/>
          </a:prstGeom>
          <a:solidFill>
            <a:srgbClr val="1CC6AE"/>
          </a:solidFill>
          <a:ln w="25400" cap="flat" cmpd="sng" algn="ctr">
            <a:solidFill>
              <a:srgbClr val="FFC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white"/>
              </a:solidFill>
              <a:effectLst/>
              <a:uLnTx/>
              <a:uFillTx/>
              <a:latin typeface="Calibri"/>
            </a:endParaRPr>
          </a:p>
        </p:txBody>
      </p:sp>
      <p:cxnSp>
        <p:nvCxnSpPr>
          <p:cNvPr id="233" name="15 - Ευθεία γραμμή σύνδεσης"/>
          <p:cNvCxnSpPr/>
          <p:nvPr/>
        </p:nvCxnSpPr>
        <p:spPr bwMode="auto">
          <a:xfrm flipV="1">
            <a:off x="1779510" y="940777"/>
            <a:ext cx="9337431" cy="26377"/>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101" name="1 - Τίτλος"/>
          <p:cNvSpPr>
            <a:spLocks noGrp="1"/>
          </p:cNvSpPr>
          <p:nvPr>
            <p:ph type="title"/>
          </p:nvPr>
        </p:nvSpPr>
        <p:spPr>
          <a:xfrm>
            <a:off x="1676400" y="494434"/>
            <a:ext cx="10515600" cy="697057"/>
          </a:xfrm>
        </p:spPr>
        <p:txBody>
          <a:bodyPr>
            <a:noAutofit/>
          </a:bodyPr>
          <a:lstStyle/>
          <a:p>
            <a:r>
              <a:rPr lang="el-GR" sz="4000" b="1" i="1" dirty="0" smtClean="0">
                <a:solidFill>
                  <a:srgbClr val="1ED4BA"/>
                </a:solidFill>
                <a:effectLst>
                  <a:outerShdw blurRad="38100" dist="38100" dir="2700000" algn="tl">
                    <a:srgbClr val="000000">
                      <a:alpha val="43137"/>
                    </a:srgbClr>
                  </a:outerShdw>
                </a:effectLst>
              </a:rPr>
              <a:t>9</a:t>
            </a:r>
            <a:r>
              <a:rPr lang="en-US" sz="4000" b="1" i="1" dirty="0" smtClean="0">
                <a:solidFill>
                  <a:srgbClr val="1ED4BA"/>
                </a:solidFill>
                <a:effectLst>
                  <a:outerShdw blurRad="38100" dist="38100" dir="2700000" algn="tl">
                    <a:srgbClr val="000000">
                      <a:alpha val="43137"/>
                    </a:srgbClr>
                  </a:outerShdw>
                </a:effectLst>
              </a:rPr>
              <a:t>.</a:t>
            </a:r>
            <a:r>
              <a:rPr lang="el-GR" sz="4000" b="1" i="1" dirty="0" smtClean="0">
                <a:solidFill>
                  <a:srgbClr val="1ED4BA"/>
                </a:solidFill>
                <a:effectLst>
                  <a:outerShdw blurRad="38100" dist="38100" dir="2700000" algn="tl">
                    <a:srgbClr val="000000">
                      <a:alpha val="43137"/>
                    </a:srgbClr>
                  </a:outerShdw>
                </a:effectLst>
              </a:rPr>
              <a:t> Συμπεράσματα (2/2) </a:t>
            </a:r>
            <a:r>
              <a:rPr lang="el-GR" sz="3200" b="1" i="1" dirty="0" smtClean="0">
                <a:solidFill>
                  <a:srgbClr val="00B0F0"/>
                </a:solidFill>
                <a:effectLst>
                  <a:outerShdw blurRad="38100" dist="38100" dir="2700000" algn="tl">
                    <a:srgbClr val="000000">
                      <a:alpha val="43137"/>
                    </a:srgbClr>
                  </a:outerShdw>
                </a:effectLst>
              </a:rPr>
              <a:t/>
            </a:r>
            <a:br>
              <a:rPr lang="el-GR" sz="3200" b="1" i="1" dirty="0" smtClean="0">
                <a:solidFill>
                  <a:srgbClr val="00B0F0"/>
                </a:solidFill>
                <a:effectLst>
                  <a:outerShdw blurRad="38100" dist="38100" dir="2700000" algn="tl">
                    <a:srgbClr val="000000">
                      <a:alpha val="43137"/>
                    </a:srgbClr>
                  </a:outerShdw>
                </a:effectLst>
              </a:rPr>
            </a:br>
            <a:endParaRPr lang="el-GR" sz="3200" dirty="0"/>
          </a:p>
        </p:txBody>
      </p:sp>
      <p:sp>
        <p:nvSpPr>
          <p:cNvPr id="149" name="148 - Ορθογώνιο"/>
          <p:cNvSpPr/>
          <p:nvPr/>
        </p:nvSpPr>
        <p:spPr>
          <a:xfrm>
            <a:off x="1173019" y="2302362"/>
            <a:ext cx="10150764" cy="1107996"/>
          </a:xfrm>
          <a:prstGeom prst="rect">
            <a:avLst/>
          </a:prstGeom>
        </p:spPr>
        <p:txBody>
          <a:bodyPr wrap="square">
            <a:spAutoFit/>
          </a:bodyPr>
          <a:lstStyle/>
          <a:p>
            <a:pPr algn="just"/>
            <a:r>
              <a:rPr lang="el-GR" sz="2200" dirty="0" smtClean="0"/>
              <a:t>Η παρούσα έρευνα ανέδειξε τη </a:t>
            </a:r>
            <a:r>
              <a:rPr lang="el-GR" sz="2200" b="1" dirty="0" smtClean="0"/>
              <a:t>θετική στάση </a:t>
            </a:r>
            <a:r>
              <a:rPr lang="el-GR" sz="2200" dirty="0" smtClean="0"/>
              <a:t> </a:t>
            </a:r>
            <a:r>
              <a:rPr lang="el-GR" sz="2200" b="1" dirty="0" smtClean="0"/>
              <a:t>των εκπαιδευτικών  </a:t>
            </a:r>
            <a:r>
              <a:rPr lang="el-GR" sz="2200" dirty="0" smtClean="0"/>
              <a:t>αναφορικά με τη χρήση εκπαιδευτικού λογισμικού σχεδιασμένου σύμφωνα με τη μεθοδολογία της </a:t>
            </a:r>
            <a:r>
              <a:rPr lang="el-GR" sz="2200" dirty="0" err="1" smtClean="0"/>
              <a:t>εξΑΕ</a:t>
            </a:r>
            <a:r>
              <a:rPr lang="el-GR" sz="2200" dirty="0" smtClean="0"/>
              <a:t> στην υλοποίηση προγράμματος Στοματικής Υγιεινής.</a:t>
            </a:r>
          </a:p>
        </p:txBody>
      </p:sp>
      <p:grpSp>
        <p:nvGrpSpPr>
          <p:cNvPr id="150" name="Group 231"/>
          <p:cNvGrpSpPr/>
          <p:nvPr/>
        </p:nvGrpSpPr>
        <p:grpSpPr>
          <a:xfrm>
            <a:off x="249682" y="2468778"/>
            <a:ext cx="724076" cy="775193"/>
            <a:chOff x="84898" y="2103969"/>
            <a:chExt cx="965435" cy="1033591"/>
          </a:xfrm>
        </p:grpSpPr>
        <p:grpSp>
          <p:nvGrpSpPr>
            <p:cNvPr id="151" name="组合 36"/>
            <p:cNvGrpSpPr/>
            <p:nvPr/>
          </p:nvGrpSpPr>
          <p:grpSpPr>
            <a:xfrm>
              <a:off x="84898" y="2103969"/>
              <a:ext cx="965435" cy="1033591"/>
              <a:chOff x="4427538" y="954088"/>
              <a:chExt cx="3333750" cy="3729038"/>
            </a:xfrm>
          </p:grpSpPr>
          <p:sp>
            <p:nvSpPr>
              <p:cNvPr id="153" name="Freeform 7"/>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C13018"/>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54" name="Freeform 8"/>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C13018"/>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55" name="Freeform 9"/>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C13018"/>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56" name="Freeform 10"/>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C13018"/>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57" name="Freeform 11"/>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C13018"/>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58" name="Freeform 12"/>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C13018"/>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59" name="Freeform 13"/>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C13018"/>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60" name="Freeform 14"/>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61" name="Freeform 15"/>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62" name="Freeform 16"/>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63" name="Freeform 17"/>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rgbClr val="00B09B">
                  <a:lumMod val="60000"/>
                  <a:lumOff val="40000"/>
                </a:srgbClr>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64" name="Freeform 18"/>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rgbClr val="00B09B">
                  <a:lumMod val="60000"/>
                  <a:lumOff val="40000"/>
                </a:srgbClr>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65" name="Freeform 19"/>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00B09B">
                  <a:lumMod val="60000"/>
                  <a:lumOff val="40000"/>
                </a:srgbClr>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66" name="Freeform 20"/>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B09B">
                  <a:lumMod val="60000"/>
                  <a:lumOff val="40000"/>
                </a:srgbClr>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67" name="Freeform 21"/>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68" name="Freeform 22"/>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69" name="Freeform 23"/>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00B09B">
                  <a:lumMod val="60000"/>
                  <a:lumOff val="40000"/>
                </a:srgbClr>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70" name="Freeform 24"/>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rgbClr val="00B09B">
                  <a:lumMod val="60000"/>
                  <a:lumOff val="40000"/>
                </a:srgbClr>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71" name="Freeform 25"/>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72" name="Freeform 26"/>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73" name="Freeform 27"/>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74" name="Freeform 28"/>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00B09B">
                  <a:lumMod val="60000"/>
                  <a:lumOff val="40000"/>
                </a:srgbClr>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75" name="Freeform 29"/>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rgbClr val="00B09B">
                  <a:lumMod val="60000"/>
                  <a:lumOff val="40000"/>
                </a:srgbClr>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76" name="Freeform 30"/>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rgbClr val="00B09B">
                  <a:lumMod val="60000"/>
                  <a:lumOff val="40000"/>
                </a:srgbClr>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77" name="Freeform 31"/>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rgbClr val="00B09B">
                  <a:lumMod val="60000"/>
                  <a:lumOff val="40000"/>
                </a:srgbClr>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78" name="Freeform 32"/>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00B09B">
                  <a:lumMod val="60000"/>
                  <a:lumOff val="40000"/>
                </a:srgbClr>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79" name="Freeform 33"/>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80" name="Freeform 34"/>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81" name="Freeform 35"/>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82" name="Freeform 36"/>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83" name="Freeform 37"/>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84" name="Freeform 38"/>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85" name="Freeform 39"/>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86" name="Freeform 40"/>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87" name="Freeform 41"/>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88" name="Freeform 42"/>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89" name="Freeform 43"/>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90" name="Freeform 44"/>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91" name="Freeform 45"/>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92" name="Freeform 46"/>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sp>
            <p:nvSpPr>
              <p:cNvPr id="193" name="Freeform 5"/>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C13018"/>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black"/>
                  </a:solidFill>
                  <a:effectLst/>
                  <a:uLnTx/>
                  <a:uFillTx/>
                  <a:ea typeface="Arial Unicode MS" panose="020B0604020202020204" pitchFamily="34" charset="-128"/>
                </a:endParaRPr>
              </a:p>
            </p:txBody>
          </p:sp>
        </p:grpSp>
        <p:sp>
          <p:nvSpPr>
            <p:cNvPr id="152" name="Rectangle 233"/>
            <p:cNvSpPr/>
            <p:nvPr/>
          </p:nvSpPr>
          <p:spPr>
            <a:xfrm>
              <a:off x="444461" y="2225157"/>
              <a:ext cx="246308" cy="615554"/>
            </a:xfrm>
            <a:prstGeom prst="rect">
              <a:avLst/>
            </a:prstGeom>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endParaRPr>
            </a:p>
          </p:txBody>
        </p:sp>
      </p:grpSp>
      <p:sp>
        <p:nvSpPr>
          <p:cNvPr id="53" name="52 - TextBox"/>
          <p:cNvSpPr txBox="1"/>
          <p:nvPr/>
        </p:nvSpPr>
        <p:spPr>
          <a:xfrm>
            <a:off x="2105893" y="3611420"/>
            <a:ext cx="7416800" cy="400110"/>
          </a:xfrm>
          <a:prstGeom prst="rect">
            <a:avLst/>
          </a:prstGeom>
          <a:noFill/>
        </p:spPr>
        <p:txBody>
          <a:bodyPr wrap="square" rtlCol="0">
            <a:spAutoFit/>
          </a:bodyPr>
          <a:lstStyle/>
          <a:p>
            <a:pPr algn="ctr">
              <a:buFont typeface="Wingdings" pitchFamily="2" charset="2"/>
              <a:buChar char="ü"/>
            </a:pPr>
            <a:r>
              <a:rPr lang="el-GR" sz="2000" b="1" dirty="0" smtClean="0">
                <a:solidFill>
                  <a:srgbClr val="F7B031"/>
                </a:solidFill>
              </a:rPr>
              <a:t> Τα δεδομένα της έρευνας μαρτυρούν ότι πρόκειται για ένα Ε.Υ.:</a:t>
            </a:r>
            <a:endParaRPr lang="el-GR" sz="2000" b="1" dirty="0">
              <a:solidFill>
                <a:srgbClr val="F7B031"/>
              </a:solidFill>
            </a:endParaRPr>
          </a:p>
        </p:txBody>
      </p:sp>
    </p:spTree>
    <p:extLst>
      <p:ext uri="{BB962C8B-B14F-4D97-AF65-F5344CB8AC3E}">
        <p14:creationId xmlns:p14="http://schemas.microsoft.com/office/powerpoint/2010/main" xmlns="" val="3585241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slide(fromBottom)">
                                      <p:cBhvr>
                                        <p:cTn id="7" dur="500"/>
                                        <p:tgtEl>
                                          <p:spTgt spid="149"/>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slide(fromBottom)">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98">
                                            <p:txEl>
                                              <p:pRg st="0" end="0"/>
                                            </p:txEl>
                                          </p:spTgt>
                                        </p:tgtEl>
                                        <p:attrNameLst>
                                          <p:attrName>style.visibility</p:attrName>
                                        </p:attrNameLst>
                                      </p:cBhvr>
                                      <p:to>
                                        <p:strVal val="visible"/>
                                      </p:to>
                                    </p:set>
                                    <p:animEffect transition="in" filter="slide(fromBottom)">
                                      <p:cBhvr>
                                        <p:cTn id="17" dur="500"/>
                                        <p:tgtEl>
                                          <p:spTgt spid="9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98">
                                            <p:txEl>
                                              <p:pRg st="1" end="1"/>
                                            </p:txEl>
                                          </p:spTgt>
                                        </p:tgtEl>
                                        <p:attrNameLst>
                                          <p:attrName>style.visibility</p:attrName>
                                        </p:attrNameLst>
                                      </p:cBhvr>
                                      <p:to>
                                        <p:strVal val="visible"/>
                                      </p:to>
                                    </p:set>
                                    <p:animEffect transition="in" filter="slide(fromBottom)">
                                      <p:cBhvr>
                                        <p:cTn id="22" dur="500"/>
                                        <p:tgtEl>
                                          <p:spTgt spid="9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98">
                                            <p:txEl>
                                              <p:pRg st="2" end="2"/>
                                            </p:txEl>
                                          </p:spTgt>
                                        </p:tgtEl>
                                        <p:attrNameLst>
                                          <p:attrName>style.visibility</p:attrName>
                                        </p:attrNameLst>
                                      </p:cBhvr>
                                      <p:to>
                                        <p:strVal val="visible"/>
                                      </p:to>
                                    </p:set>
                                    <p:animEffect transition="in" filter="slide(fromBottom)">
                                      <p:cBhvr>
                                        <p:cTn id="27" dur="500"/>
                                        <p:tgtEl>
                                          <p:spTgt spid="9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98">
                                            <p:txEl>
                                              <p:pRg st="3" end="3"/>
                                            </p:txEl>
                                          </p:spTgt>
                                        </p:tgtEl>
                                        <p:attrNameLst>
                                          <p:attrName>style.visibility</p:attrName>
                                        </p:attrNameLst>
                                      </p:cBhvr>
                                      <p:to>
                                        <p:strVal val="visible"/>
                                      </p:to>
                                    </p:set>
                                    <p:animEffect transition="in" filter="slide(fromBottom)">
                                      <p:cBhvr>
                                        <p:cTn id="32" dur="500"/>
                                        <p:tgtEl>
                                          <p:spTgt spid="9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build="p"/>
      <p:bldP spid="149" grpId="0"/>
      <p:bldP spid="5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txBox="1">
            <a:spLocks/>
          </p:cNvSpPr>
          <p:nvPr/>
        </p:nvSpPr>
        <p:spPr>
          <a:xfrm>
            <a:off x="1636897" y="393726"/>
            <a:ext cx="9601339" cy="4914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l-GR" sz="3600" b="1" i="1" dirty="0" smtClean="0">
                <a:solidFill>
                  <a:srgbClr val="1ED4BA"/>
                </a:solidFill>
                <a:effectLst>
                  <a:outerShdw blurRad="38100" dist="38100" dir="2700000" algn="tl">
                    <a:srgbClr val="000000">
                      <a:alpha val="43137"/>
                    </a:srgbClr>
                  </a:outerShdw>
                </a:effectLst>
              </a:rPr>
              <a:t>10</a:t>
            </a:r>
            <a:r>
              <a:rPr lang="en-US" sz="3600" b="1" i="1" dirty="0" smtClean="0">
                <a:solidFill>
                  <a:srgbClr val="1ED4BA"/>
                </a:solidFill>
                <a:effectLst>
                  <a:outerShdw blurRad="38100" dist="38100" dir="2700000" algn="tl">
                    <a:srgbClr val="000000">
                      <a:alpha val="43137"/>
                    </a:srgbClr>
                  </a:outerShdw>
                </a:effectLst>
              </a:rPr>
              <a:t>.</a:t>
            </a:r>
            <a:r>
              <a:rPr lang="el-GR" sz="3600" b="1" i="1" dirty="0" smtClean="0">
                <a:solidFill>
                  <a:srgbClr val="1ED4BA"/>
                </a:solidFill>
                <a:effectLst>
                  <a:outerShdw blurRad="38100" dist="38100" dir="2700000" algn="tl">
                    <a:srgbClr val="000000">
                      <a:alpha val="43137"/>
                    </a:srgbClr>
                  </a:outerShdw>
                </a:effectLst>
              </a:rPr>
              <a:t> Περιορισμοί – Προτάσεις για μελλοντική έρευνα</a:t>
            </a:r>
            <a:endParaRPr lang="el-GR" sz="3600" b="1" i="1" dirty="0">
              <a:solidFill>
                <a:srgbClr val="1ED4BA"/>
              </a:solidFill>
              <a:effectLst>
                <a:outerShdw blurRad="38100" dist="38100" dir="2700000" algn="tl">
                  <a:srgbClr val="000000">
                    <a:alpha val="43137"/>
                  </a:srgbClr>
                </a:outerShdw>
              </a:effectLst>
            </a:endParaRPr>
          </a:p>
        </p:txBody>
      </p:sp>
      <p:sp>
        <p:nvSpPr>
          <p:cNvPr id="6" name="Freeform 449"/>
          <p:cNvSpPr/>
          <p:nvPr/>
        </p:nvSpPr>
        <p:spPr>
          <a:xfrm>
            <a:off x="812344" y="1285441"/>
            <a:ext cx="404246" cy="374756"/>
          </a:xfrm>
          <a:custGeom>
            <a:avLst/>
            <a:gdLst/>
            <a:ahLst/>
            <a:cxnLst/>
            <a:rect l="l" t="t" r="r" b="b"/>
            <a:pathLst>
              <a:path w="505396" h="468766">
                <a:moveTo>
                  <a:pt x="252699" y="0"/>
                </a:moveTo>
                <a:cubicBezTo>
                  <a:pt x="259272" y="0"/>
                  <a:pt x="265376" y="1690"/>
                  <a:pt x="271010" y="5071"/>
                </a:cubicBezTo>
                <a:cubicBezTo>
                  <a:pt x="276644" y="8451"/>
                  <a:pt x="281058" y="13053"/>
                  <a:pt x="284251" y="18875"/>
                </a:cubicBezTo>
                <a:lnTo>
                  <a:pt x="500604" y="415523"/>
                </a:lnTo>
                <a:cubicBezTo>
                  <a:pt x="507177" y="427355"/>
                  <a:pt x="506989" y="439187"/>
                  <a:pt x="500040" y="451019"/>
                </a:cubicBezTo>
                <a:cubicBezTo>
                  <a:pt x="496848" y="456465"/>
                  <a:pt x="492482" y="460784"/>
                  <a:pt x="486941" y="463977"/>
                </a:cubicBezTo>
                <a:cubicBezTo>
                  <a:pt x="481400" y="467170"/>
                  <a:pt x="475438" y="468766"/>
                  <a:pt x="469052" y="468766"/>
                </a:cubicBezTo>
                <a:lnTo>
                  <a:pt x="36345" y="468766"/>
                </a:lnTo>
                <a:cubicBezTo>
                  <a:pt x="29960" y="468766"/>
                  <a:pt x="23997" y="467170"/>
                  <a:pt x="18457" y="463977"/>
                </a:cubicBezTo>
                <a:cubicBezTo>
                  <a:pt x="12916" y="460784"/>
                  <a:pt x="8550" y="456465"/>
                  <a:pt x="5357" y="451019"/>
                </a:cubicBezTo>
                <a:cubicBezTo>
                  <a:pt x="-1592" y="439187"/>
                  <a:pt x="-1780" y="427355"/>
                  <a:pt x="4794" y="415523"/>
                </a:cubicBezTo>
                <a:lnTo>
                  <a:pt x="221148" y="18875"/>
                </a:lnTo>
                <a:cubicBezTo>
                  <a:pt x="224340" y="13053"/>
                  <a:pt x="228753" y="8451"/>
                  <a:pt x="234387" y="5071"/>
                </a:cubicBezTo>
                <a:cubicBezTo>
                  <a:pt x="240021" y="1690"/>
                  <a:pt x="246126" y="0"/>
                  <a:pt x="252699" y="0"/>
                </a:cubicBezTo>
                <a:close/>
                <a:moveTo>
                  <a:pt x="221711" y="144236"/>
                </a:moveTo>
                <a:cubicBezTo>
                  <a:pt x="219645" y="144236"/>
                  <a:pt x="217391" y="145269"/>
                  <a:pt x="214950" y="147335"/>
                </a:cubicBezTo>
                <a:cubicBezTo>
                  <a:pt x="213072" y="148649"/>
                  <a:pt x="212133" y="150621"/>
                  <a:pt x="212133" y="153251"/>
                </a:cubicBezTo>
                <a:lnTo>
                  <a:pt x="216922" y="281992"/>
                </a:lnTo>
                <a:cubicBezTo>
                  <a:pt x="216922" y="283870"/>
                  <a:pt x="217861" y="285419"/>
                  <a:pt x="219739" y="286640"/>
                </a:cubicBezTo>
                <a:cubicBezTo>
                  <a:pt x="221617" y="287861"/>
                  <a:pt x="223871" y="288471"/>
                  <a:pt x="226500" y="288471"/>
                </a:cubicBezTo>
                <a:lnTo>
                  <a:pt x="278616" y="288471"/>
                </a:lnTo>
                <a:cubicBezTo>
                  <a:pt x="281246" y="288471"/>
                  <a:pt x="283452" y="287861"/>
                  <a:pt x="285236" y="286640"/>
                </a:cubicBezTo>
                <a:cubicBezTo>
                  <a:pt x="287020" y="285419"/>
                  <a:pt x="288007" y="283870"/>
                  <a:pt x="288195" y="281992"/>
                </a:cubicBezTo>
                <a:lnTo>
                  <a:pt x="293265" y="152687"/>
                </a:lnTo>
                <a:cubicBezTo>
                  <a:pt x="293265" y="150433"/>
                  <a:pt x="292326" y="148649"/>
                  <a:pt x="290448" y="147335"/>
                </a:cubicBezTo>
                <a:cubicBezTo>
                  <a:pt x="288007" y="145269"/>
                  <a:pt x="285753" y="144236"/>
                  <a:pt x="283687" y="144236"/>
                </a:cubicBezTo>
                <a:lnTo>
                  <a:pt x="221711" y="144236"/>
                </a:lnTo>
                <a:close/>
                <a:moveTo>
                  <a:pt x="225654" y="324530"/>
                </a:moveTo>
                <a:cubicBezTo>
                  <a:pt x="223213" y="324530"/>
                  <a:pt x="221100" y="325422"/>
                  <a:pt x="219316" y="327206"/>
                </a:cubicBezTo>
                <a:cubicBezTo>
                  <a:pt x="217533" y="328991"/>
                  <a:pt x="216640" y="331198"/>
                  <a:pt x="216640" y="333827"/>
                </a:cubicBezTo>
                <a:lnTo>
                  <a:pt x="216640" y="387352"/>
                </a:lnTo>
                <a:cubicBezTo>
                  <a:pt x="216640" y="389981"/>
                  <a:pt x="217533" y="392188"/>
                  <a:pt x="219316" y="393972"/>
                </a:cubicBezTo>
                <a:cubicBezTo>
                  <a:pt x="221100" y="395756"/>
                  <a:pt x="223213" y="396648"/>
                  <a:pt x="225654" y="396648"/>
                </a:cubicBezTo>
                <a:lnTo>
                  <a:pt x="279743" y="396648"/>
                </a:lnTo>
                <a:cubicBezTo>
                  <a:pt x="282185" y="396648"/>
                  <a:pt x="284298" y="395756"/>
                  <a:pt x="286081" y="393972"/>
                </a:cubicBezTo>
                <a:cubicBezTo>
                  <a:pt x="287866" y="392188"/>
                  <a:pt x="288757" y="389981"/>
                  <a:pt x="288757" y="387352"/>
                </a:cubicBezTo>
                <a:lnTo>
                  <a:pt x="288757" y="333827"/>
                </a:lnTo>
                <a:cubicBezTo>
                  <a:pt x="288757" y="331198"/>
                  <a:pt x="287866" y="328991"/>
                  <a:pt x="286081" y="327206"/>
                </a:cubicBezTo>
                <a:cubicBezTo>
                  <a:pt x="284298" y="325422"/>
                  <a:pt x="282185" y="324530"/>
                  <a:pt x="279743" y="324530"/>
                </a:cubicBezTo>
                <a:lnTo>
                  <a:pt x="225654" y="324530"/>
                </a:lnTo>
                <a:close/>
              </a:path>
            </a:pathLst>
          </a:custGeom>
          <a:solidFill>
            <a:srgbClr val="C13018"/>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ysClr val="window" lastClr="FFFFFF"/>
              </a:solidFill>
              <a:effectLst/>
              <a:uLnTx/>
              <a:uFillTx/>
              <a:latin typeface="Calibri" panose="020F0502020204030204"/>
            </a:endParaRPr>
          </a:p>
        </p:txBody>
      </p:sp>
      <p:sp>
        <p:nvSpPr>
          <p:cNvPr id="7" name="TextBox 97"/>
          <p:cNvSpPr txBox="1"/>
          <p:nvPr/>
        </p:nvSpPr>
        <p:spPr>
          <a:xfrm>
            <a:off x="1397001" y="1368678"/>
            <a:ext cx="9859708" cy="1261884"/>
          </a:xfrm>
          <a:prstGeom prst="rect">
            <a:avLst/>
          </a:prstGeom>
          <a:noFill/>
          <a:ln w="28575">
            <a:solidFill>
              <a:srgbClr val="C00000"/>
            </a:solidFill>
          </a:ln>
        </p:spPr>
        <p:txBody>
          <a:bodyPr wrap="square" l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smtClean="0">
                <a:ln>
                  <a:noFill/>
                </a:ln>
                <a:solidFill>
                  <a:sysClr val="window" lastClr="FFFFFF"/>
                </a:solidFill>
                <a:effectLst/>
                <a:uLnTx/>
                <a:uFillTx/>
                <a:latin typeface="Calibri" panose="020F0502020204030204"/>
              </a:rPr>
              <a:t>Περιορισμοί</a:t>
            </a:r>
            <a:r>
              <a:rPr kumimoji="0" lang="el-GR" sz="2800" b="1" i="0" u="none" strike="noStrike" kern="1200" cap="none" spc="0" normalizeH="0" noProof="0" dirty="0" smtClean="0">
                <a:ln>
                  <a:noFill/>
                </a:ln>
                <a:solidFill>
                  <a:sysClr val="window" lastClr="FFFFFF"/>
                </a:solidFill>
                <a:effectLst/>
                <a:uLnTx/>
                <a:uFillTx/>
                <a:latin typeface="Calibri" panose="020F0502020204030204"/>
              </a:rPr>
              <a:t> </a:t>
            </a:r>
          </a:p>
          <a:p>
            <a:pPr lvl="0" algn="just">
              <a:defRPr/>
            </a:pPr>
            <a:r>
              <a:rPr kumimoji="0" lang="el-GR" sz="2000" b="1" i="0" u="none" strike="noStrike" kern="1200" cap="none" spc="0" normalizeH="0" noProof="0" dirty="0" smtClean="0">
                <a:ln>
                  <a:noFill/>
                </a:ln>
                <a:solidFill>
                  <a:sysClr val="window" lastClr="FFFFFF"/>
                </a:solidFill>
                <a:effectLst/>
                <a:uLnTx/>
                <a:uFillTx/>
                <a:latin typeface="Calibri" panose="020F0502020204030204"/>
              </a:rPr>
              <a:t> </a:t>
            </a:r>
            <a:r>
              <a:rPr lang="el-GR" sz="2200" b="1" dirty="0" smtClean="0">
                <a:solidFill>
                  <a:sysClr val="window" lastClr="FFFFFF"/>
                </a:solidFill>
                <a:effectLst>
                  <a:outerShdw blurRad="38100" dist="38100" dir="2700000" algn="tl">
                    <a:srgbClr val="000000">
                      <a:alpha val="43137"/>
                    </a:srgbClr>
                  </a:outerShdw>
                </a:effectLst>
                <a:latin typeface="Calibri" panose="020F0502020204030204"/>
              </a:rPr>
              <a:t>Αδυναμία γενίκευσης</a:t>
            </a:r>
            <a:r>
              <a:rPr lang="el-GR" sz="2400" dirty="0" smtClean="0"/>
              <a:t> των αποτελεσμάτων λόγω μικρού δείγματος &amp; ανάλυσης περιεχομένου.</a:t>
            </a:r>
            <a:endParaRPr lang="el-GR" sz="2200" b="1" dirty="0" smtClean="0">
              <a:solidFill>
                <a:sysClr val="window" lastClr="FFFFFF"/>
              </a:solidFill>
              <a:effectLst>
                <a:outerShdw blurRad="38100" dist="38100" dir="2700000" algn="tl">
                  <a:srgbClr val="000000">
                    <a:alpha val="43137"/>
                  </a:srgbClr>
                </a:outerShdw>
              </a:effectLst>
              <a:latin typeface="Calibri" panose="020F0502020204030204"/>
            </a:endParaRPr>
          </a:p>
        </p:txBody>
      </p:sp>
      <p:sp>
        <p:nvSpPr>
          <p:cNvPr id="8" name="Ορθογώνιο 7"/>
          <p:cNvSpPr/>
          <p:nvPr/>
        </p:nvSpPr>
        <p:spPr>
          <a:xfrm>
            <a:off x="830817" y="3500582"/>
            <a:ext cx="9363663" cy="2369880"/>
          </a:xfrm>
          <a:prstGeom prst="rect">
            <a:avLst/>
          </a:prstGeom>
          <a:ln w="28575">
            <a:solidFill>
              <a:srgbClr val="00B050"/>
            </a:solidFill>
          </a:ln>
        </p:spPr>
        <p:txBody>
          <a:bodyPr wrap="square">
            <a:spAutoFit/>
          </a:bodyPr>
          <a:lstStyle/>
          <a:p>
            <a:pPr algn="just"/>
            <a:r>
              <a:rPr lang="el-GR" sz="2800" b="1" dirty="0" smtClean="0">
                <a:solidFill>
                  <a:sysClr val="window" lastClr="FFFFFF"/>
                </a:solidFill>
                <a:latin typeface="Calibri" panose="020F0502020204030204"/>
              </a:rPr>
              <a:t>Μελλοντικές έρευνες</a:t>
            </a:r>
          </a:p>
          <a:p>
            <a:pPr algn="just"/>
            <a:r>
              <a:rPr lang="el-GR" sz="2400" dirty="0" smtClean="0"/>
              <a:t>Προτείνεται το υλικό να αξιοποιηθεί στην </a:t>
            </a:r>
            <a:r>
              <a:rPr lang="el-GR" sz="2400" b="1" dirty="0" smtClean="0"/>
              <a:t>υλοποίηση μιας εκπαιδευτικής  παρέμβασης  </a:t>
            </a:r>
            <a:r>
              <a:rPr lang="el-GR" sz="2400" dirty="0" smtClean="0"/>
              <a:t>με τη συμμετοχή ενός ικανοποιητικού δείγματος μαθητών της συγκεκριμένης ηλικιακής ομάδας, ώστε να αξιολογηθεί και στα πλαίσια </a:t>
            </a:r>
            <a:r>
              <a:rPr lang="el-GR" sz="2400" b="1" dirty="0" smtClean="0"/>
              <a:t>χρήσης του από μαθητές ως συμπληρωματικό υλικό</a:t>
            </a:r>
            <a:r>
              <a:rPr lang="el-GR" sz="2400" dirty="0" smtClean="0"/>
              <a:t>.</a:t>
            </a:r>
          </a:p>
          <a:p>
            <a:pPr lvl="0" algn="just"/>
            <a:endParaRPr lang="en-US" sz="2400" dirty="0"/>
          </a:p>
        </p:txBody>
      </p:sp>
      <p:pic>
        <p:nvPicPr>
          <p:cNvPr id="9" name="Graphic 62" descr="Lightbulb">
            <a:hlinkClick r:id="rId3" action="ppaction://hlinksldjump"/>
            <a:extLst>
              <a:ext uri="{FF2B5EF4-FFF2-40B4-BE49-F238E27FC236}">
                <a16:creationId xmlns:a16="http://schemas.microsoft.com/office/drawing/2014/main" xmlns="" id="{83069701-9D23-487C-A1C4-7E1BA414A7D7}"/>
              </a:ext>
            </a:extLst>
          </p:cNvPr>
          <p:cNvPicPr>
            <a:picLocks noChangeAspect="1"/>
          </p:cNvPicPr>
          <p:nvPr/>
        </p:nvPicPr>
        <p:blipFill>
          <a:blip r:embed="rId4" cstate="print">
            <a:duotone>
              <a:prstClr val="black"/>
              <a:schemeClr val="accent6">
                <a:tint val="45000"/>
                <a:satMod val="400000"/>
              </a:schemeClr>
            </a:duotone>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tretch>
            <a:fillRect/>
          </a:stretch>
        </p:blipFill>
        <p:spPr>
          <a:xfrm>
            <a:off x="10408747" y="4557427"/>
            <a:ext cx="938805" cy="898296"/>
          </a:xfrm>
          <a:prstGeom prst="rect">
            <a:avLst/>
          </a:prstGeom>
        </p:spPr>
      </p:pic>
      <p:sp>
        <p:nvSpPr>
          <p:cNvPr id="10" name="Ορθογώνιο 4"/>
          <p:cNvSpPr/>
          <p:nvPr/>
        </p:nvSpPr>
        <p:spPr>
          <a:xfrm>
            <a:off x="0" y="406415"/>
            <a:ext cx="1397000" cy="460375"/>
          </a:xfrm>
          <a:prstGeom prst="rect">
            <a:avLst/>
          </a:prstGeom>
          <a:solidFill>
            <a:srgbClr val="1CC6AE"/>
          </a:solidFill>
          <a:ln w="25400" cap="flat" cmpd="sng" algn="ctr">
            <a:solidFill>
              <a:srgbClr val="FFC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white"/>
              </a:solidFill>
              <a:effectLst/>
              <a:uLnTx/>
              <a:uFillTx/>
              <a:latin typeface="Calibri"/>
            </a:endParaRPr>
          </a:p>
        </p:txBody>
      </p:sp>
      <p:cxnSp>
        <p:nvCxnSpPr>
          <p:cNvPr id="11" name="15 - Ευθεία γραμμή σύνδεσης"/>
          <p:cNvCxnSpPr/>
          <p:nvPr/>
        </p:nvCxnSpPr>
        <p:spPr bwMode="auto">
          <a:xfrm flipV="1">
            <a:off x="1779510" y="940777"/>
            <a:ext cx="9337431" cy="26377"/>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xmlns="" val="120885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817077" y="167054"/>
            <a:ext cx="6034454" cy="881796"/>
          </a:xfrm>
        </p:spPr>
        <p:txBody>
          <a:bodyPr>
            <a:normAutofit/>
          </a:bodyPr>
          <a:lstStyle/>
          <a:p>
            <a:r>
              <a:rPr lang="el-GR" sz="4000" b="1" i="1" dirty="0" smtClean="0">
                <a:solidFill>
                  <a:srgbClr val="1ED4BA"/>
                </a:solidFill>
                <a:effectLst>
                  <a:outerShdw blurRad="38100" dist="38100" dir="2700000" algn="tl">
                    <a:srgbClr val="000000">
                      <a:alpha val="43137"/>
                    </a:srgbClr>
                  </a:outerShdw>
                </a:effectLst>
              </a:rPr>
              <a:t>1. Σκοπός</a:t>
            </a:r>
            <a:endParaRPr lang="el-GR" sz="4000" b="1" i="1" dirty="0">
              <a:solidFill>
                <a:srgbClr val="1ED4BA"/>
              </a:solidFill>
              <a:effectLst>
                <a:outerShdw blurRad="38100" dist="38100" dir="2700000" algn="tl">
                  <a:srgbClr val="000000">
                    <a:alpha val="43137"/>
                  </a:srgbClr>
                </a:outerShdw>
              </a:effectLst>
            </a:endParaRPr>
          </a:p>
        </p:txBody>
      </p:sp>
      <p:cxnSp>
        <p:nvCxnSpPr>
          <p:cNvPr id="4" name="15 - Ευθεία γραμμή σύνδεσης"/>
          <p:cNvCxnSpPr/>
          <p:nvPr/>
        </p:nvCxnSpPr>
        <p:spPr bwMode="auto">
          <a:xfrm flipV="1">
            <a:off x="1758461" y="1002325"/>
            <a:ext cx="9407770" cy="26376"/>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graphicFrame>
        <p:nvGraphicFramePr>
          <p:cNvPr id="7" name="Διάγραμμα 2">
            <a:extLst>
              <a:ext uri="{FF2B5EF4-FFF2-40B4-BE49-F238E27FC236}">
                <a16:creationId xmlns:a16="http://schemas.microsoft.com/office/drawing/2014/main" xmlns="" id="{186705A4-F9C1-477A-9375-878048423790}"/>
              </a:ext>
            </a:extLst>
          </p:cNvPr>
          <p:cNvGraphicFramePr/>
          <p:nvPr>
            <p:extLst>
              <p:ext uri="{D42A27DB-BD31-4B8C-83A1-F6EECF244321}">
                <p14:modId xmlns:p14="http://schemas.microsoft.com/office/powerpoint/2010/main" xmlns="" val="4002540981"/>
              </p:ext>
            </p:extLst>
          </p:nvPr>
        </p:nvGraphicFramePr>
        <p:xfrm>
          <a:off x="449296" y="1258099"/>
          <a:ext cx="11394832" cy="52922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5" name="Ορθογώνιο 4"/>
          <p:cNvSpPr/>
          <p:nvPr/>
        </p:nvSpPr>
        <p:spPr>
          <a:xfrm>
            <a:off x="0" y="406415"/>
            <a:ext cx="1397000" cy="460375"/>
          </a:xfrm>
          <a:prstGeom prst="rect">
            <a:avLst/>
          </a:prstGeom>
          <a:solidFill>
            <a:srgbClr val="1CC6AE"/>
          </a:solidFill>
          <a:ln w="25400" cap="flat" cmpd="sng" algn="ctr">
            <a:solidFill>
              <a:srgbClr val="FFC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white"/>
              </a:solidFill>
              <a:effectLst/>
              <a:uLnTx/>
              <a:uFillTx/>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 Επεξήγηση με σύννεφο"/>
          <p:cNvSpPr/>
          <p:nvPr/>
        </p:nvSpPr>
        <p:spPr>
          <a:xfrm>
            <a:off x="2669310" y="923637"/>
            <a:ext cx="8756073" cy="2521528"/>
          </a:xfrm>
          <a:prstGeom prst="cloudCallout">
            <a:avLst>
              <a:gd name="adj1" fmla="val -45411"/>
              <a:gd name="adj2" fmla="val 610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9 - Ορθογώνιο"/>
          <p:cNvSpPr/>
          <p:nvPr/>
        </p:nvSpPr>
        <p:spPr>
          <a:xfrm>
            <a:off x="3563280" y="1782813"/>
            <a:ext cx="7632848" cy="646331"/>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el-GR" sz="3600" b="1" dirty="0">
                <a:ln/>
                <a:solidFill>
                  <a:schemeClr val="accent5">
                    <a:lumMod val="50000"/>
                  </a:schemeClr>
                </a:solidFill>
              </a:rPr>
              <a:t>Σας ευχαριστώ για την προσοχή σας</a:t>
            </a:r>
          </a:p>
        </p:txBody>
      </p:sp>
      <p:pic>
        <p:nvPicPr>
          <p:cNvPr id="1026" name="Picture 2" descr="C:\Users\User\Desktop\ΜΕΤΑΠΤΥΧΙΑΚΟ\ΔΙΠΛΩΜΑΤΙΚΗ\επιλεγμένες εικόνες για το υλιό\επεξεργασμένες εικόνες\δεξιά\Εικόνα26.png"/>
          <p:cNvPicPr>
            <a:picLocks noChangeAspect="1" noChangeArrowheads="1"/>
          </p:cNvPicPr>
          <p:nvPr/>
        </p:nvPicPr>
        <p:blipFill>
          <a:blip r:embed="rId3" cstate="print"/>
          <a:srcRect/>
          <a:stretch>
            <a:fillRect/>
          </a:stretch>
        </p:blipFill>
        <p:spPr bwMode="auto">
          <a:xfrm>
            <a:off x="979055" y="2632364"/>
            <a:ext cx="1674091" cy="3674198"/>
          </a:xfrm>
          <a:prstGeom prst="rect">
            <a:avLst/>
          </a:prstGeom>
          <a:noFill/>
        </p:spPr>
      </p:pic>
      <p:pic>
        <p:nvPicPr>
          <p:cNvPr id="1027" name="Picture 3" descr="C:\Users\User\Desktop\ΜΕΤΑΠΤΥΧΙΑΚΟ\ΔΙΠΛΩΜΑΤΙΚΗ\επιλεγμένες εικόνες για το υλιό\επεξεργασμένες εικόνες\Εικόνα34.png"/>
          <p:cNvPicPr>
            <a:picLocks noChangeAspect="1" noChangeArrowheads="1"/>
          </p:cNvPicPr>
          <p:nvPr/>
        </p:nvPicPr>
        <p:blipFill>
          <a:blip r:embed="rId4" cstate="print"/>
          <a:srcRect/>
          <a:stretch>
            <a:fillRect/>
          </a:stretch>
        </p:blipFill>
        <p:spPr bwMode="auto">
          <a:xfrm>
            <a:off x="2723225" y="4867562"/>
            <a:ext cx="1924685" cy="1395991"/>
          </a:xfrm>
          <a:prstGeom prst="rect">
            <a:avLst/>
          </a:prstGeom>
          <a:noFill/>
          <a:scene3d>
            <a:camera prst="orthographicFront">
              <a:rot lat="0" lon="10800000" rev="0"/>
            </a:camera>
            <a:lightRig rig="threePt" dir="t"/>
          </a:scene3d>
        </p:spPr>
      </p:pic>
    </p:spTree>
    <p:extLst>
      <p:ext uri="{BB962C8B-B14F-4D97-AF65-F5344CB8AC3E}">
        <p14:creationId xmlns:p14="http://schemas.microsoft.com/office/powerpoint/2010/main" xmlns="" val="22347682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Ομάδα 3"/>
          <p:cNvGrpSpPr/>
          <p:nvPr/>
        </p:nvGrpSpPr>
        <p:grpSpPr>
          <a:xfrm>
            <a:off x="129921" y="1215159"/>
            <a:ext cx="3427187" cy="2016556"/>
            <a:chOff x="129921" y="1215159"/>
            <a:chExt cx="3427187" cy="2016556"/>
          </a:xfrm>
        </p:grpSpPr>
        <p:sp>
          <p:nvSpPr>
            <p:cNvPr id="6" name="Freeform: Shape 24"/>
            <p:cNvSpPr/>
            <p:nvPr/>
          </p:nvSpPr>
          <p:spPr>
            <a:xfrm>
              <a:off x="531024" y="1215159"/>
              <a:ext cx="3026084" cy="2016556"/>
            </a:xfrm>
            <a:custGeom>
              <a:avLst/>
              <a:gdLst/>
              <a:ahLst/>
              <a:cxnLst/>
              <a:rect l="l" t="t" r="r" b="b"/>
              <a:pathLst>
                <a:path w="2684318" h="1967345">
                  <a:moveTo>
                    <a:pt x="0" y="0"/>
                  </a:moveTo>
                  <a:lnTo>
                    <a:pt x="2684318" y="0"/>
                  </a:lnTo>
                  <a:lnTo>
                    <a:pt x="2684318" y="1967345"/>
                  </a:lnTo>
                  <a:lnTo>
                    <a:pt x="0" y="1967345"/>
                  </a:lnTo>
                  <a:lnTo>
                    <a:pt x="0" y="1730432"/>
                  </a:lnTo>
                  <a:lnTo>
                    <a:pt x="213681" y="1730432"/>
                  </a:lnTo>
                  <a:lnTo>
                    <a:pt x="213681" y="220347"/>
                  </a:lnTo>
                  <a:lnTo>
                    <a:pt x="181530" y="220347"/>
                  </a:lnTo>
                  <a:lnTo>
                    <a:pt x="0" y="28313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1722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lnSpc>
                  <a:spcPts val="975"/>
                </a:lnSpc>
                <a:spcAft>
                  <a:spcPts val="900"/>
                </a:spcAft>
              </a:pPr>
              <a:r>
                <a:rPr lang="en-US" sz="2000" dirty="0" smtClean="0">
                  <a:solidFill>
                    <a:schemeClr val="accent1">
                      <a:lumMod val="50000"/>
                    </a:schemeClr>
                  </a:solidFill>
                </a:rPr>
                <a:t> </a:t>
              </a:r>
              <a:endParaRPr lang="en-US" sz="3200" b="1" dirty="0">
                <a:solidFill>
                  <a:schemeClr val="accent1">
                    <a:lumMod val="50000"/>
                  </a:schemeClr>
                </a:solidFill>
              </a:endParaRPr>
            </a:p>
          </p:txBody>
        </p:sp>
        <p:sp>
          <p:nvSpPr>
            <p:cNvPr id="12" name="Freeform: Shape 15"/>
            <p:cNvSpPr/>
            <p:nvPr/>
          </p:nvSpPr>
          <p:spPr>
            <a:xfrm>
              <a:off x="129921" y="1395976"/>
              <a:ext cx="888600" cy="1547858"/>
            </a:xfrm>
            <a:custGeom>
              <a:avLst/>
              <a:gdLst/>
              <a:ahLst/>
              <a:cxnLst/>
              <a:rect l="l" t="t" r="r" b="b"/>
              <a:pathLst>
                <a:path w="694888" h="1510085">
                  <a:moveTo>
                    <a:pt x="662737" y="0"/>
                  </a:moveTo>
                  <a:lnTo>
                    <a:pt x="694888" y="0"/>
                  </a:lnTo>
                  <a:lnTo>
                    <a:pt x="694888" y="1510085"/>
                  </a:lnTo>
                  <a:lnTo>
                    <a:pt x="344333" y="1510085"/>
                  </a:lnTo>
                  <a:lnTo>
                    <a:pt x="344333" y="394116"/>
                  </a:lnTo>
                  <a:lnTo>
                    <a:pt x="0" y="494719"/>
                  </a:lnTo>
                  <a:lnTo>
                    <a:pt x="0" y="229209"/>
                  </a:lnTo>
                  <a:lnTo>
                    <a:pt x="662737" y="0"/>
                  </a:lnTo>
                  <a:close/>
                </a:path>
              </a:pathLst>
            </a:custGeom>
            <a:solidFill>
              <a:schemeClr val="accent1"/>
            </a:solidFill>
            <a:ln w="101600">
              <a:solidFill>
                <a:srgbClr val="2B32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 name="TextBox 2"/>
            <p:cNvSpPr txBox="1"/>
            <p:nvPr/>
          </p:nvSpPr>
          <p:spPr>
            <a:xfrm>
              <a:off x="1147533" y="1257430"/>
              <a:ext cx="2372629" cy="1938992"/>
            </a:xfrm>
            <a:prstGeom prst="rect">
              <a:avLst/>
            </a:prstGeom>
            <a:noFill/>
          </p:spPr>
          <p:txBody>
            <a:bodyPr wrap="square" rtlCol="0">
              <a:spAutoFit/>
            </a:bodyPr>
            <a:lstStyle/>
            <a:p>
              <a:pPr lvl="0" algn="ctr"/>
              <a:r>
                <a:rPr lang="el-GR" sz="2000" b="1" dirty="0" smtClean="0">
                  <a:effectLst>
                    <a:outerShdw blurRad="38100" dist="38100" dir="2700000" algn="tl">
                      <a:srgbClr val="000000">
                        <a:alpha val="43137"/>
                      </a:srgbClr>
                    </a:outerShdw>
                  </a:effectLst>
                </a:rPr>
                <a:t>Προσδιορισμός των αναγκών των μαθητών στους οποίους θα απευθυνθεί το υλικό.</a:t>
              </a:r>
              <a:endParaRPr lang="el-GR" sz="2000" b="1" dirty="0">
                <a:effectLst>
                  <a:outerShdw blurRad="38100" dist="38100" dir="2700000" algn="tl">
                    <a:srgbClr val="000000">
                      <a:alpha val="43137"/>
                    </a:srgbClr>
                  </a:outerShdw>
                </a:effectLst>
              </a:endParaRPr>
            </a:p>
          </p:txBody>
        </p:sp>
      </p:grpSp>
      <p:grpSp>
        <p:nvGrpSpPr>
          <p:cNvPr id="23" name="Ομάδα 22"/>
          <p:cNvGrpSpPr/>
          <p:nvPr/>
        </p:nvGrpSpPr>
        <p:grpSpPr>
          <a:xfrm>
            <a:off x="3751509" y="1215159"/>
            <a:ext cx="4220357" cy="2016556"/>
            <a:chOff x="3751509" y="1215159"/>
            <a:chExt cx="4220357" cy="2016556"/>
          </a:xfrm>
        </p:grpSpPr>
        <p:sp>
          <p:nvSpPr>
            <p:cNvPr id="7" name="Freeform: Shape 42"/>
            <p:cNvSpPr/>
            <p:nvPr/>
          </p:nvSpPr>
          <p:spPr>
            <a:xfrm>
              <a:off x="4112945" y="1215159"/>
              <a:ext cx="3827959" cy="2016556"/>
            </a:xfrm>
            <a:custGeom>
              <a:avLst/>
              <a:gdLst>
                <a:gd name="connsiteX0" fmla="*/ 0 w 2684318"/>
                <a:gd name="connsiteY0" fmla="*/ 0 h 1967345"/>
                <a:gd name="connsiteX1" fmla="*/ 2684318 w 2684318"/>
                <a:gd name="connsiteY1" fmla="*/ 0 h 1967345"/>
                <a:gd name="connsiteX2" fmla="*/ 2684318 w 2684318"/>
                <a:gd name="connsiteY2" fmla="*/ 1967345 h 1967345"/>
                <a:gd name="connsiteX3" fmla="*/ 0 w 2684318"/>
                <a:gd name="connsiteY3" fmla="*/ 1967345 h 1967345"/>
                <a:gd name="connsiteX4" fmla="*/ 0 w 2684318"/>
                <a:gd name="connsiteY4" fmla="*/ 1730432 h 1967345"/>
                <a:gd name="connsiteX5" fmla="*/ 591659 w 2684318"/>
                <a:gd name="connsiteY5" fmla="*/ 1730432 h 1967345"/>
                <a:gd name="connsiteX6" fmla="*/ 591659 w 2684318"/>
                <a:gd name="connsiteY6" fmla="*/ 1460774 h 1967345"/>
                <a:gd name="connsiteX7" fmla="*/ 0 w 2684318"/>
                <a:gd name="connsiteY7" fmla="*/ 1460774 h 1967345"/>
                <a:gd name="connsiteX8" fmla="*/ 0 w 2684318"/>
                <a:gd name="connsiteY8" fmla="*/ 1457742 h 1967345"/>
                <a:gd name="connsiteX9" fmla="*/ 192357 w 2684318"/>
                <a:gd name="connsiteY9" fmla="*/ 1235713 h 1967345"/>
                <a:gd name="connsiteX10" fmla="*/ 417937 w 2684318"/>
                <a:gd name="connsiteY10" fmla="*/ 987317 h 1967345"/>
                <a:gd name="connsiteX11" fmla="*/ 521133 w 2684318"/>
                <a:gd name="connsiteY11" fmla="*/ 809965 h 1967345"/>
                <a:gd name="connsiteX12" fmla="*/ 554321 w 2684318"/>
                <a:gd name="connsiteY12" fmla="*/ 636243 h 1967345"/>
                <a:gd name="connsiteX13" fmla="*/ 422085 w 2684318"/>
                <a:gd name="connsiteY13" fmla="*/ 311616 h 1967345"/>
                <a:gd name="connsiteX14" fmla="*/ 45083 w 2684318"/>
                <a:gd name="connsiteY14" fmla="*/ 198567 h 1967345"/>
                <a:gd name="connsiteX15" fmla="*/ 0 w 2684318"/>
                <a:gd name="connsiteY15" fmla="*/ 201080 h 196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84318" h="1967345">
                  <a:moveTo>
                    <a:pt x="0" y="0"/>
                  </a:moveTo>
                  <a:lnTo>
                    <a:pt x="2684318" y="0"/>
                  </a:lnTo>
                  <a:lnTo>
                    <a:pt x="2684318" y="1967345"/>
                  </a:lnTo>
                  <a:lnTo>
                    <a:pt x="0" y="1967345"/>
                  </a:lnTo>
                  <a:lnTo>
                    <a:pt x="0" y="1730432"/>
                  </a:lnTo>
                  <a:lnTo>
                    <a:pt x="591659" y="1730432"/>
                  </a:lnTo>
                  <a:lnTo>
                    <a:pt x="591659" y="1460774"/>
                  </a:lnTo>
                  <a:lnTo>
                    <a:pt x="0" y="1460774"/>
                  </a:lnTo>
                  <a:lnTo>
                    <a:pt x="0" y="1457742"/>
                  </a:lnTo>
                  <a:lnTo>
                    <a:pt x="192357" y="1235713"/>
                  </a:lnTo>
                  <a:cubicBezTo>
                    <a:pt x="296072" y="1131998"/>
                    <a:pt x="371265" y="1049200"/>
                    <a:pt x="417937" y="987317"/>
                  </a:cubicBezTo>
                  <a:cubicBezTo>
                    <a:pt x="464608" y="925433"/>
                    <a:pt x="499007" y="866316"/>
                    <a:pt x="521133" y="809965"/>
                  </a:cubicBezTo>
                  <a:cubicBezTo>
                    <a:pt x="543258" y="753613"/>
                    <a:pt x="554321" y="695706"/>
                    <a:pt x="554321" y="636243"/>
                  </a:cubicBezTo>
                  <a:cubicBezTo>
                    <a:pt x="554321" y="495191"/>
                    <a:pt x="510243" y="386982"/>
                    <a:pt x="422085" y="311616"/>
                  </a:cubicBezTo>
                  <a:cubicBezTo>
                    <a:pt x="333928" y="236250"/>
                    <a:pt x="208260" y="198567"/>
                    <a:pt x="45083" y="198567"/>
                  </a:cubicBezTo>
                  <a:lnTo>
                    <a:pt x="0" y="20108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1722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lnSpc>
                  <a:spcPts val="975"/>
                </a:lnSpc>
                <a:spcAft>
                  <a:spcPts val="900"/>
                </a:spcAft>
              </a:pPr>
              <a:endParaRPr lang="en-US" sz="1500" b="1" dirty="0">
                <a:solidFill>
                  <a:schemeClr val="accent2">
                    <a:lumMod val="50000"/>
                  </a:schemeClr>
                </a:solidFill>
              </a:endParaRPr>
            </a:p>
          </p:txBody>
        </p:sp>
        <p:sp>
          <p:nvSpPr>
            <p:cNvPr id="17" name="Freeform: Shape 43"/>
            <p:cNvSpPr/>
            <p:nvPr/>
          </p:nvSpPr>
          <p:spPr>
            <a:xfrm>
              <a:off x="3751509" y="1460753"/>
              <a:ext cx="1127617" cy="1570183"/>
            </a:xfrm>
            <a:custGeom>
              <a:avLst/>
              <a:gdLst/>
              <a:ahLst/>
              <a:cxnLst/>
              <a:rect l="l" t="t" r="r" b="b"/>
              <a:pathLst>
                <a:path w="1084855" h="1531865">
                  <a:moveTo>
                    <a:pt x="538279" y="0"/>
                  </a:moveTo>
                  <a:cubicBezTo>
                    <a:pt x="701456" y="0"/>
                    <a:pt x="827124" y="37683"/>
                    <a:pt x="915281" y="113049"/>
                  </a:cubicBezTo>
                  <a:cubicBezTo>
                    <a:pt x="1003439" y="188415"/>
                    <a:pt x="1047517" y="296624"/>
                    <a:pt x="1047517" y="437676"/>
                  </a:cubicBezTo>
                  <a:cubicBezTo>
                    <a:pt x="1047517" y="497139"/>
                    <a:pt x="1036454" y="555046"/>
                    <a:pt x="1014329" y="611398"/>
                  </a:cubicBezTo>
                  <a:cubicBezTo>
                    <a:pt x="992203" y="667749"/>
                    <a:pt x="957804" y="726866"/>
                    <a:pt x="911133" y="788750"/>
                  </a:cubicBezTo>
                  <a:cubicBezTo>
                    <a:pt x="864461" y="850633"/>
                    <a:pt x="789268" y="933431"/>
                    <a:pt x="685553" y="1037146"/>
                  </a:cubicBezTo>
                  <a:lnTo>
                    <a:pt x="490570" y="1262207"/>
                  </a:lnTo>
                  <a:lnTo>
                    <a:pt x="1084855" y="1262207"/>
                  </a:lnTo>
                  <a:lnTo>
                    <a:pt x="1084855" y="1531865"/>
                  </a:lnTo>
                  <a:lnTo>
                    <a:pt x="31114" y="1531865"/>
                  </a:lnTo>
                  <a:lnTo>
                    <a:pt x="31114" y="1303693"/>
                  </a:lnTo>
                  <a:lnTo>
                    <a:pt x="516499" y="793417"/>
                  </a:lnTo>
                  <a:cubicBezTo>
                    <a:pt x="636116" y="657205"/>
                    <a:pt x="695925" y="548996"/>
                    <a:pt x="695925" y="468790"/>
                  </a:cubicBezTo>
                  <a:cubicBezTo>
                    <a:pt x="695925" y="403796"/>
                    <a:pt x="681750" y="354358"/>
                    <a:pt x="653402" y="320478"/>
                  </a:cubicBezTo>
                  <a:cubicBezTo>
                    <a:pt x="625053" y="286598"/>
                    <a:pt x="583913" y="269658"/>
                    <a:pt x="529981" y="269658"/>
                  </a:cubicBezTo>
                  <a:cubicBezTo>
                    <a:pt x="476741" y="269658"/>
                    <a:pt x="433527" y="292302"/>
                    <a:pt x="400338" y="337591"/>
                  </a:cubicBezTo>
                  <a:cubicBezTo>
                    <a:pt x="367149" y="382880"/>
                    <a:pt x="350555" y="439404"/>
                    <a:pt x="350555" y="507164"/>
                  </a:cubicBezTo>
                  <a:lnTo>
                    <a:pt x="0" y="507164"/>
                  </a:lnTo>
                  <a:cubicBezTo>
                    <a:pt x="0" y="414513"/>
                    <a:pt x="23163" y="328948"/>
                    <a:pt x="69489" y="250471"/>
                  </a:cubicBezTo>
                  <a:cubicBezTo>
                    <a:pt x="115814" y="171993"/>
                    <a:pt x="180117" y="110629"/>
                    <a:pt x="262398" y="66377"/>
                  </a:cubicBezTo>
                  <a:cubicBezTo>
                    <a:pt x="344678" y="22126"/>
                    <a:pt x="436638" y="0"/>
                    <a:pt x="538279" y="0"/>
                  </a:cubicBezTo>
                  <a:close/>
                </a:path>
              </a:pathLst>
            </a:custGeom>
            <a:solidFill>
              <a:schemeClr val="accent2"/>
            </a:solidFill>
            <a:ln w="101600">
              <a:solidFill>
                <a:srgbClr val="2B32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8" name="TextBox 17"/>
            <p:cNvSpPr txBox="1"/>
            <p:nvPr/>
          </p:nvSpPr>
          <p:spPr>
            <a:xfrm>
              <a:off x="4846862" y="1410500"/>
              <a:ext cx="3125004" cy="1631216"/>
            </a:xfrm>
            <a:prstGeom prst="rect">
              <a:avLst/>
            </a:prstGeom>
            <a:noFill/>
          </p:spPr>
          <p:txBody>
            <a:bodyPr wrap="square" rtlCol="0">
              <a:spAutoFit/>
            </a:bodyPr>
            <a:lstStyle/>
            <a:p>
              <a:pPr lvl="0" algn="ctr"/>
              <a:r>
                <a:rPr lang="el-GR" sz="2000" b="1" dirty="0" smtClean="0">
                  <a:effectLst>
                    <a:outerShdw blurRad="38100" dist="38100" dir="2700000" algn="tl">
                      <a:srgbClr val="000000">
                        <a:alpha val="43137"/>
                      </a:srgbClr>
                    </a:outerShdw>
                  </a:effectLst>
                </a:rPr>
                <a:t>Καθορισμός του σκοπού, των στόχων, των προσδοκώμενων αποτελεσμάτων και του αναλυτικού περιεχομένου.</a:t>
              </a:r>
            </a:p>
          </p:txBody>
        </p:sp>
      </p:grpSp>
      <p:grpSp>
        <p:nvGrpSpPr>
          <p:cNvPr id="24" name="Ομάδα 23"/>
          <p:cNvGrpSpPr/>
          <p:nvPr/>
        </p:nvGrpSpPr>
        <p:grpSpPr>
          <a:xfrm>
            <a:off x="8044682" y="1215159"/>
            <a:ext cx="4147318" cy="2016556"/>
            <a:chOff x="8044682" y="1215159"/>
            <a:chExt cx="4147318" cy="2016556"/>
          </a:xfrm>
        </p:grpSpPr>
        <p:sp>
          <p:nvSpPr>
            <p:cNvPr id="8" name="Freeform: Shape 33"/>
            <p:cNvSpPr/>
            <p:nvPr/>
          </p:nvSpPr>
          <p:spPr>
            <a:xfrm>
              <a:off x="8460572" y="1215159"/>
              <a:ext cx="3564413" cy="2016556"/>
            </a:xfrm>
            <a:custGeom>
              <a:avLst/>
              <a:gdLst>
                <a:gd name="connsiteX0" fmla="*/ 0 w 2684318"/>
                <a:gd name="connsiteY0" fmla="*/ 0 h 1967345"/>
                <a:gd name="connsiteX1" fmla="*/ 2684318 w 2684318"/>
                <a:gd name="connsiteY1" fmla="*/ 0 h 1967345"/>
                <a:gd name="connsiteX2" fmla="*/ 2684318 w 2684318"/>
                <a:gd name="connsiteY2" fmla="*/ 1967345 h 1967345"/>
                <a:gd name="connsiteX3" fmla="*/ 0 w 2684318"/>
                <a:gd name="connsiteY3" fmla="*/ 1967345 h 1967345"/>
                <a:gd name="connsiteX4" fmla="*/ 0 w 2684318"/>
                <a:gd name="connsiteY4" fmla="*/ 1746670 h 1967345"/>
                <a:gd name="connsiteX5" fmla="*/ 48905 w 2684318"/>
                <a:gd name="connsiteY5" fmla="*/ 1743591 h 1967345"/>
                <a:gd name="connsiteX6" fmla="*/ 337102 w 2684318"/>
                <a:gd name="connsiteY6" fmla="*/ 1629829 h 1967345"/>
                <a:gd name="connsiteX7" fmla="*/ 492674 w 2684318"/>
                <a:gd name="connsiteY7" fmla="*/ 1306239 h 1967345"/>
                <a:gd name="connsiteX8" fmla="*/ 424222 w 2684318"/>
                <a:gd name="connsiteY8" fmla="*/ 1086883 h 1967345"/>
                <a:gd name="connsiteX9" fmla="*/ 235461 w 2684318"/>
                <a:gd name="connsiteY9" fmla="*/ 954646 h 1967345"/>
                <a:gd name="connsiteX10" fmla="*/ 409183 w 2684318"/>
                <a:gd name="connsiteY10" fmla="*/ 814113 h 1967345"/>
                <a:gd name="connsiteX11" fmla="*/ 468819 w 2684318"/>
                <a:gd name="connsiteY11" fmla="*/ 630020 h 1967345"/>
                <a:gd name="connsiteX12" fmla="*/ 324656 w 2684318"/>
                <a:gd name="connsiteY12" fmla="*/ 313690 h 1967345"/>
                <a:gd name="connsiteX13" fmla="*/ 47738 w 2684318"/>
                <a:gd name="connsiteY13" fmla="*/ 205762 h 1967345"/>
                <a:gd name="connsiteX14" fmla="*/ 0 w 2684318"/>
                <a:gd name="connsiteY14" fmla="*/ 202882 h 196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4318" h="1967345">
                  <a:moveTo>
                    <a:pt x="0" y="0"/>
                  </a:moveTo>
                  <a:lnTo>
                    <a:pt x="2684318" y="0"/>
                  </a:lnTo>
                  <a:lnTo>
                    <a:pt x="2684318" y="1967345"/>
                  </a:lnTo>
                  <a:lnTo>
                    <a:pt x="0" y="1967345"/>
                  </a:lnTo>
                  <a:lnTo>
                    <a:pt x="0" y="1746670"/>
                  </a:lnTo>
                  <a:lnTo>
                    <a:pt x="48905" y="1743591"/>
                  </a:lnTo>
                  <a:cubicBezTo>
                    <a:pt x="163250" y="1728422"/>
                    <a:pt x="259316" y="1690502"/>
                    <a:pt x="337102" y="1629829"/>
                  </a:cubicBezTo>
                  <a:cubicBezTo>
                    <a:pt x="440816" y="1548931"/>
                    <a:pt x="492674" y="1441068"/>
                    <a:pt x="492674" y="1306239"/>
                  </a:cubicBezTo>
                  <a:cubicBezTo>
                    <a:pt x="492674" y="1219119"/>
                    <a:pt x="469856" y="1146000"/>
                    <a:pt x="424222" y="1086883"/>
                  </a:cubicBezTo>
                  <a:cubicBezTo>
                    <a:pt x="378587" y="1027765"/>
                    <a:pt x="315667" y="983687"/>
                    <a:pt x="235461" y="954646"/>
                  </a:cubicBezTo>
                  <a:cubicBezTo>
                    <a:pt x="311519" y="918692"/>
                    <a:pt x="369426" y="871848"/>
                    <a:pt x="409183" y="814113"/>
                  </a:cubicBezTo>
                  <a:cubicBezTo>
                    <a:pt x="448941" y="756379"/>
                    <a:pt x="468819" y="695014"/>
                    <a:pt x="468819" y="630020"/>
                  </a:cubicBezTo>
                  <a:cubicBezTo>
                    <a:pt x="468819" y="495882"/>
                    <a:pt x="420765" y="390439"/>
                    <a:pt x="324656" y="313690"/>
                  </a:cubicBezTo>
                  <a:cubicBezTo>
                    <a:pt x="252574" y="256129"/>
                    <a:pt x="160268" y="220153"/>
                    <a:pt x="47738" y="205762"/>
                  </a:cubicBezTo>
                  <a:lnTo>
                    <a:pt x="0" y="20288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1722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lnSpc>
                  <a:spcPts val="975"/>
                </a:lnSpc>
                <a:spcAft>
                  <a:spcPts val="900"/>
                </a:spcAft>
              </a:pPr>
              <a:endParaRPr lang="en-US" sz="1500" b="1" dirty="0">
                <a:solidFill>
                  <a:schemeClr val="accent3">
                    <a:lumMod val="50000"/>
                  </a:schemeClr>
                </a:solidFill>
              </a:endParaRPr>
            </a:p>
          </p:txBody>
        </p:sp>
        <p:sp>
          <p:nvSpPr>
            <p:cNvPr id="14" name="Freeform: Shape 34"/>
            <p:cNvSpPr/>
            <p:nvPr/>
          </p:nvSpPr>
          <p:spPr>
            <a:xfrm>
              <a:off x="8044682" y="1484532"/>
              <a:ext cx="999127" cy="1522624"/>
            </a:xfrm>
            <a:custGeom>
              <a:avLst/>
              <a:gdLst/>
              <a:ahLst/>
              <a:cxnLst/>
              <a:rect l="l" t="t" r="r" b="b"/>
              <a:pathLst>
                <a:path w="1097301" h="1552608">
                  <a:moveTo>
                    <a:pt x="533093" y="0"/>
                  </a:moveTo>
                  <a:cubicBezTo>
                    <a:pt x="701111" y="0"/>
                    <a:pt x="833174" y="38374"/>
                    <a:pt x="929283" y="115123"/>
                  </a:cubicBezTo>
                  <a:cubicBezTo>
                    <a:pt x="1025392" y="191872"/>
                    <a:pt x="1073446" y="297315"/>
                    <a:pt x="1073446" y="431453"/>
                  </a:cubicBezTo>
                  <a:cubicBezTo>
                    <a:pt x="1073446" y="496447"/>
                    <a:pt x="1053568" y="557812"/>
                    <a:pt x="1013810" y="615546"/>
                  </a:cubicBezTo>
                  <a:cubicBezTo>
                    <a:pt x="974053" y="673281"/>
                    <a:pt x="916146" y="720125"/>
                    <a:pt x="840088" y="756079"/>
                  </a:cubicBezTo>
                  <a:cubicBezTo>
                    <a:pt x="920294" y="785120"/>
                    <a:pt x="983214" y="829198"/>
                    <a:pt x="1028849" y="888316"/>
                  </a:cubicBezTo>
                  <a:cubicBezTo>
                    <a:pt x="1074483" y="947433"/>
                    <a:pt x="1097301" y="1020552"/>
                    <a:pt x="1097301" y="1107672"/>
                  </a:cubicBezTo>
                  <a:cubicBezTo>
                    <a:pt x="1097301" y="1242501"/>
                    <a:pt x="1045443" y="1350364"/>
                    <a:pt x="941729" y="1431262"/>
                  </a:cubicBezTo>
                  <a:cubicBezTo>
                    <a:pt x="838014" y="1512159"/>
                    <a:pt x="701802" y="1552608"/>
                    <a:pt x="533093" y="1552608"/>
                  </a:cubicBezTo>
                  <a:cubicBezTo>
                    <a:pt x="434219" y="1552608"/>
                    <a:pt x="342431" y="1533766"/>
                    <a:pt x="257731" y="1496083"/>
                  </a:cubicBezTo>
                  <a:cubicBezTo>
                    <a:pt x="173031" y="1458400"/>
                    <a:pt x="108900" y="1406197"/>
                    <a:pt x="65340" y="1339474"/>
                  </a:cubicBezTo>
                  <a:cubicBezTo>
                    <a:pt x="21780" y="1272751"/>
                    <a:pt x="0" y="1196867"/>
                    <a:pt x="0" y="1111821"/>
                  </a:cubicBezTo>
                  <a:lnTo>
                    <a:pt x="351593" y="1111821"/>
                  </a:lnTo>
                  <a:cubicBezTo>
                    <a:pt x="351593" y="1158146"/>
                    <a:pt x="370261" y="1198249"/>
                    <a:pt x="407598" y="1232130"/>
                  </a:cubicBezTo>
                  <a:cubicBezTo>
                    <a:pt x="444936" y="1266010"/>
                    <a:pt x="490916" y="1282950"/>
                    <a:pt x="545539" y="1282950"/>
                  </a:cubicBezTo>
                  <a:cubicBezTo>
                    <a:pt x="607076" y="1282950"/>
                    <a:pt x="656168" y="1265837"/>
                    <a:pt x="692814" y="1231611"/>
                  </a:cubicBezTo>
                  <a:cubicBezTo>
                    <a:pt x="729459" y="1197385"/>
                    <a:pt x="747782" y="1153652"/>
                    <a:pt x="747782" y="1100412"/>
                  </a:cubicBezTo>
                  <a:cubicBezTo>
                    <a:pt x="747782" y="1024355"/>
                    <a:pt x="728768" y="970423"/>
                    <a:pt x="690739" y="938617"/>
                  </a:cubicBezTo>
                  <a:cubicBezTo>
                    <a:pt x="652711" y="906811"/>
                    <a:pt x="600162" y="890908"/>
                    <a:pt x="533093" y="890908"/>
                  </a:cubicBezTo>
                  <a:lnTo>
                    <a:pt x="363001" y="890908"/>
                  </a:lnTo>
                  <a:lnTo>
                    <a:pt x="363001" y="630585"/>
                  </a:lnTo>
                  <a:lnTo>
                    <a:pt x="527907" y="630585"/>
                  </a:lnTo>
                  <a:cubicBezTo>
                    <a:pt x="658588" y="630585"/>
                    <a:pt x="723928" y="566627"/>
                    <a:pt x="723928" y="438713"/>
                  </a:cubicBezTo>
                  <a:cubicBezTo>
                    <a:pt x="723928" y="388930"/>
                    <a:pt x="708371" y="348308"/>
                    <a:pt x="677256" y="316848"/>
                  </a:cubicBezTo>
                  <a:cubicBezTo>
                    <a:pt x="646142" y="285388"/>
                    <a:pt x="602236" y="269658"/>
                    <a:pt x="545539" y="269658"/>
                  </a:cubicBezTo>
                  <a:cubicBezTo>
                    <a:pt x="499213" y="269658"/>
                    <a:pt x="458937" y="283141"/>
                    <a:pt x="424711" y="310107"/>
                  </a:cubicBezTo>
                  <a:cubicBezTo>
                    <a:pt x="390486" y="337072"/>
                    <a:pt x="373373" y="370607"/>
                    <a:pt x="373373" y="410710"/>
                  </a:cubicBezTo>
                  <a:lnTo>
                    <a:pt x="23854" y="410710"/>
                  </a:lnTo>
                  <a:cubicBezTo>
                    <a:pt x="23854" y="331195"/>
                    <a:pt x="45980" y="260324"/>
                    <a:pt x="90232" y="198095"/>
                  </a:cubicBezTo>
                  <a:cubicBezTo>
                    <a:pt x="134483" y="135866"/>
                    <a:pt x="195848" y="87293"/>
                    <a:pt x="274325" y="52376"/>
                  </a:cubicBezTo>
                  <a:cubicBezTo>
                    <a:pt x="352803" y="17459"/>
                    <a:pt x="439059" y="0"/>
                    <a:pt x="533093" y="0"/>
                  </a:cubicBezTo>
                  <a:close/>
                </a:path>
              </a:pathLst>
            </a:custGeom>
            <a:solidFill>
              <a:schemeClr val="accent3"/>
            </a:solidFill>
            <a:ln w="101600">
              <a:solidFill>
                <a:srgbClr val="2B32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9" name="TextBox 18"/>
            <p:cNvSpPr txBox="1"/>
            <p:nvPr/>
          </p:nvSpPr>
          <p:spPr>
            <a:xfrm>
              <a:off x="9173245" y="1252666"/>
              <a:ext cx="3018755" cy="1938992"/>
            </a:xfrm>
            <a:prstGeom prst="rect">
              <a:avLst/>
            </a:prstGeom>
            <a:noFill/>
          </p:spPr>
          <p:txBody>
            <a:bodyPr wrap="square" rtlCol="0">
              <a:spAutoFit/>
            </a:bodyPr>
            <a:lstStyle/>
            <a:p>
              <a:pPr lvl="0"/>
              <a:r>
                <a:rPr lang="el-GR" sz="2000" b="1" dirty="0" smtClean="0">
                  <a:effectLst>
                    <a:outerShdw blurRad="38100" dist="38100" dir="2700000" algn="tl">
                      <a:srgbClr val="000000">
                        <a:alpha val="43137"/>
                      </a:srgbClr>
                    </a:outerShdw>
                  </a:effectLst>
                </a:rPr>
                <a:t>Επιλογή παιδαγωγικών αρχών σχεδιασμού Ε.Υ., των μοντέλων που βασίστηκε η δόμησή του, καθώς και της μορφής που θα έχει το υλικό.</a:t>
              </a:r>
              <a:endParaRPr lang="el-GR" sz="2000" b="1" dirty="0">
                <a:effectLst>
                  <a:outerShdw blurRad="38100" dist="38100" dir="2700000" algn="tl">
                    <a:srgbClr val="000000">
                      <a:alpha val="43137"/>
                    </a:srgbClr>
                  </a:outerShdw>
                </a:effectLst>
              </a:endParaRPr>
            </a:p>
          </p:txBody>
        </p:sp>
      </p:grpSp>
      <p:grpSp>
        <p:nvGrpSpPr>
          <p:cNvPr id="25" name="Ομάδα 24"/>
          <p:cNvGrpSpPr/>
          <p:nvPr/>
        </p:nvGrpSpPr>
        <p:grpSpPr>
          <a:xfrm>
            <a:off x="0" y="3477838"/>
            <a:ext cx="3562966" cy="2554545"/>
            <a:chOff x="60847" y="3557627"/>
            <a:chExt cx="3562966" cy="2246764"/>
          </a:xfrm>
        </p:grpSpPr>
        <p:sp>
          <p:nvSpPr>
            <p:cNvPr id="9" name="Freeform: Shape 27"/>
            <p:cNvSpPr/>
            <p:nvPr/>
          </p:nvSpPr>
          <p:spPr>
            <a:xfrm>
              <a:off x="531024" y="3598835"/>
              <a:ext cx="3026084" cy="2164656"/>
            </a:xfrm>
            <a:custGeom>
              <a:avLst/>
              <a:gdLst/>
              <a:ahLst/>
              <a:cxnLst/>
              <a:rect l="l" t="t" r="r" b="b"/>
              <a:pathLst>
                <a:path w="2684318" h="1967345">
                  <a:moveTo>
                    <a:pt x="0" y="0"/>
                  </a:moveTo>
                  <a:lnTo>
                    <a:pt x="2684318" y="0"/>
                  </a:lnTo>
                  <a:lnTo>
                    <a:pt x="2684318" y="1967345"/>
                  </a:lnTo>
                  <a:lnTo>
                    <a:pt x="0" y="1967345"/>
                  </a:lnTo>
                  <a:lnTo>
                    <a:pt x="0" y="1730432"/>
                  </a:lnTo>
                  <a:lnTo>
                    <a:pt x="196175" y="1730432"/>
                  </a:lnTo>
                  <a:lnTo>
                    <a:pt x="196175" y="1409954"/>
                  </a:lnTo>
                  <a:lnTo>
                    <a:pt x="349673" y="1409954"/>
                  </a:lnTo>
                  <a:lnTo>
                    <a:pt x="349673" y="1140296"/>
                  </a:lnTo>
                  <a:lnTo>
                    <a:pt x="196175" y="1140296"/>
                  </a:lnTo>
                  <a:lnTo>
                    <a:pt x="196175" y="220347"/>
                  </a:lnTo>
                  <a:lnTo>
                    <a:pt x="0" y="220347"/>
                  </a:lnTo>
                  <a:close/>
                </a:path>
              </a:pathLst>
            </a:custGeom>
            <a:solidFill>
              <a:srgbClr val="F7B03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1722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lnSpc>
                  <a:spcPts val="975"/>
                </a:lnSpc>
                <a:spcAft>
                  <a:spcPts val="900"/>
                </a:spcAft>
              </a:pPr>
              <a:endParaRPr lang="en-US" sz="1500" b="1" dirty="0">
                <a:solidFill>
                  <a:schemeClr val="accent4">
                    <a:lumMod val="50000"/>
                  </a:schemeClr>
                </a:solidFill>
              </a:endParaRPr>
            </a:p>
          </p:txBody>
        </p:sp>
        <p:sp>
          <p:nvSpPr>
            <p:cNvPr id="13" name="Freeform: Shape 13"/>
            <p:cNvSpPr/>
            <p:nvPr/>
          </p:nvSpPr>
          <p:spPr>
            <a:xfrm>
              <a:off x="60847" y="3764093"/>
              <a:ext cx="815976" cy="1685361"/>
            </a:xfrm>
            <a:custGeom>
              <a:avLst/>
              <a:gdLst/>
              <a:ahLst/>
              <a:cxnLst/>
              <a:rect l="l" t="t" r="r" b="b"/>
              <a:pathLst>
                <a:path w="1107672" h="1510085">
                  <a:moveTo>
                    <a:pt x="604656" y="0"/>
                  </a:moveTo>
                  <a:lnTo>
                    <a:pt x="954174" y="0"/>
                  </a:lnTo>
                  <a:lnTo>
                    <a:pt x="954174" y="919949"/>
                  </a:lnTo>
                  <a:lnTo>
                    <a:pt x="1107672" y="919949"/>
                  </a:lnTo>
                  <a:lnTo>
                    <a:pt x="1107672" y="1189607"/>
                  </a:lnTo>
                  <a:lnTo>
                    <a:pt x="954174" y="1189607"/>
                  </a:lnTo>
                  <a:lnTo>
                    <a:pt x="954174" y="1510085"/>
                  </a:lnTo>
                  <a:lnTo>
                    <a:pt x="604656" y="1510085"/>
                  </a:lnTo>
                  <a:lnTo>
                    <a:pt x="604656" y="1189607"/>
                  </a:lnTo>
                  <a:lnTo>
                    <a:pt x="20743" y="1189607"/>
                  </a:lnTo>
                  <a:lnTo>
                    <a:pt x="0" y="975955"/>
                  </a:lnTo>
                  <a:lnTo>
                    <a:pt x="604656" y="3112"/>
                  </a:lnTo>
                  <a:lnTo>
                    <a:pt x="604656" y="0"/>
                  </a:lnTo>
                  <a:close/>
                  <a:moveTo>
                    <a:pt x="604656" y="455307"/>
                  </a:moveTo>
                  <a:lnTo>
                    <a:pt x="582876" y="490570"/>
                  </a:lnTo>
                  <a:lnTo>
                    <a:pt x="332924" y="919949"/>
                  </a:lnTo>
                  <a:lnTo>
                    <a:pt x="604656" y="919949"/>
                  </a:lnTo>
                  <a:lnTo>
                    <a:pt x="604656" y="455307"/>
                  </a:lnTo>
                  <a:close/>
                </a:path>
              </a:pathLst>
            </a:custGeom>
            <a:solidFill>
              <a:srgbClr val="F7B031"/>
            </a:solidFill>
            <a:ln w="101600">
              <a:solidFill>
                <a:srgbClr val="2B32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0" name="TextBox 19"/>
            <p:cNvSpPr txBox="1"/>
            <p:nvPr/>
          </p:nvSpPr>
          <p:spPr>
            <a:xfrm>
              <a:off x="843319" y="3557627"/>
              <a:ext cx="2780494" cy="2246764"/>
            </a:xfrm>
            <a:prstGeom prst="rect">
              <a:avLst/>
            </a:prstGeom>
            <a:noFill/>
          </p:spPr>
          <p:txBody>
            <a:bodyPr wrap="square" rtlCol="0">
              <a:spAutoFit/>
            </a:bodyPr>
            <a:lstStyle/>
            <a:p>
              <a:pPr lvl="0" algn="ctr"/>
              <a:r>
                <a:rPr lang="el-GR" sz="2000" b="1" dirty="0" smtClean="0">
                  <a:effectLst>
                    <a:outerShdw blurRad="38100" dist="38100" dir="2700000" algn="tl">
                      <a:srgbClr val="000000">
                        <a:alpha val="43137"/>
                      </a:srgbClr>
                    </a:outerShdw>
                  </a:effectLst>
                </a:rPr>
                <a:t>Συγκέντρωση υλικού με θέμα τη στοματική υγιεινή από διάφορες πηγές (βιβλία, σχολικά </a:t>
              </a:r>
              <a:r>
                <a:rPr lang="en-US" sz="2000" b="1" dirty="0" smtClean="0">
                  <a:effectLst>
                    <a:outerShdw blurRad="38100" dist="38100" dir="2700000" algn="tl">
                      <a:srgbClr val="000000">
                        <a:alpha val="43137"/>
                      </a:srgbClr>
                    </a:outerShdw>
                  </a:effectLst>
                </a:rPr>
                <a:t>projects</a:t>
              </a:r>
              <a:r>
                <a:rPr lang="el-GR" sz="2000" b="1" dirty="0" smtClean="0">
                  <a:effectLst>
                    <a:outerShdw blurRad="38100" dist="38100" dir="2700000" algn="tl">
                      <a:srgbClr val="000000">
                        <a:alpha val="43137"/>
                      </a:srgbClr>
                    </a:outerShdw>
                  </a:effectLst>
                </a:rPr>
                <a:t>, ηλεκτρονικές πηγές, παραμύθια κ.ά.)</a:t>
              </a:r>
            </a:p>
            <a:p>
              <a:pPr lvl="0" algn="ctr"/>
              <a:r>
                <a:rPr lang="el-GR" sz="2000" b="1" dirty="0" smtClean="0">
                  <a:effectLst>
                    <a:outerShdw blurRad="38100" dist="38100" dir="2700000" algn="tl">
                      <a:srgbClr val="000000">
                        <a:alpha val="43137"/>
                      </a:srgbClr>
                    </a:outerShdw>
                  </a:effectLst>
                </a:rPr>
                <a:t> και οργάνωσή του σε ενότητες.</a:t>
              </a:r>
              <a:endParaRPr lang="el-GR" sz="2000" b="1" dirty="0">
                <a:effectLst>
                  <a:outerShdw blurRad="38100" dist="38100" dir="2700000" algn="tl">
                    <a:srgbClr val="000000">
                      <a:alpha val="43137"/>
                    </a:srgbClr>
                  </a:outerShdw>
                </a:effectLst>
              </a:endParaRPr>
            </a:p>
          </p:txBody>
        </p:sp>
      </p:grpSp>
      <p:grpSp>
        <p:nvGrpSpPr>
          <p:cNvPr id="26" name="Ομάδα 25"/>
          <p:cNvGrpSpPr/>
          <p:nvPr/>
        </p:nvGrpSpPr>
        <p:grpSpPr>
          <a:xfrm>
            <a:off x="3815246" y="3540285"/>
            <a:ext cx="4082730" cy="2241679"/>
            <a:chOff x="3833718" y="3595703"/>
            <a:chExt cx="4082730" cy="1928275"/>
          </a:xfrm>
        </p:grpSpPr>
        <p:sp>
          <p:nvSpPr>
            <p:cNvPr id="10" name="Freeform: Shape 39"/>
            <p:cNvSpPr/>
            <p:nvPr/>
          </p:nvSpPr>
          <p:spPr>
            <a:xfrm>
              <a:off x="4054201" y="3595703"/>
              <a:ext cx="3862247" cy="1928275"/>
            </a:xfrm>
            <a:custGeom>
              <a:avLst/>
              <a:gdLst>
                <a:gd name="connsiteX0" fmla="*/ 0 w 2684318"/>
                <a:gd name="connsiteY0" fmla="*/ 0 h 1967345"/>
                <a:gd name="connsiteX1" fmla="*/ 2684318 w 2684318"/>
                <a:gd name="connsiteY1" fmla="*/ 0 h 1967345"/>
                <a:gd name="connsiteX2" fmla="*/ 2684318 w 2684318"/>
                <a:gd name="connsiteY2" fmla="*/ 1967345 h 1967345"/>
                <a:gd name="connsiteX3" fmla="*/ 0 w 2684318"/>
                <a:gd name="connsiteY3" fmla="*/ 1967345 h 1967345"/>
                <a:gd name="connsiteX4" fmla="*/ 0 w 2684318"/>
                <a:gd name="connsiteY4" fmla="*/ 1744728 h 1967345"/>
                <a:gd name="connsiteX5" fmla="*/ 60641 w 2684318"/>
                <a:gd name="connsiteY5" fmla="*/ 1751175 h 1967345"/>
                <a:gd name="connsiteX6" fmla="*/ 337559 w 2684318"/>
                <a:gd name="connsiteY6" fmla="*/ 1687909 h 1967345"/>
                <a:gd name="connsiteX7" fmla="*/ 519578 w 2684318"/>
                <a:gd name="connsiteY7" fmla="*/ 1506927 h 1967345"/>
                <a:gd name="connsiteX8" fmla="*/ 584400 w 2684318"/>
                <a:gd name="connsiteY8" fmla="*/ 1244010 h 1967345"/>
                <a:gd name="connsiteX9" fmla="*/ 463572 w 2684318"/>
                <a:gd name="connsiteY9" fmla="*/ 870119 h 1967345"/>
                <a:gd name="connsiteX10" fmla="*/ 117684 w 2684318"/>
                <a:gd name="connsiteY10" fmla="*/ 736846 h 1967345"/>
                <a:gd name="connsiteX11" fmla="*/ 58955 w 2684318"/>
                <a:gd name="connsiteY11" fmla="*/ 741013 h 1967345"/>
                <a:gd name="connsiteX12" fmla="*/ 0 w 2684318"/>
                <a:gd name="connsiteY12" fmla="*/ 753291 h 1967345"/>
                <a:gd name="connsiteX13" fmla="*/ 0 w 2684318"/>
                <a:gd name="connsiteY13" fmla="*/ 490005 h 1967345"/>
                <a:gd name="connsiteX14" fmla="*/ 533579 w 2684318"/>
                <a:gd name="connsiteY14" fmla="*/ 490005 h 1967345"/>
                <a:gd name="connsiteX15" fmla="*/ 533579 w 2684318"/>
                <a:gd name="connsiteY15" fmla="*/ 220347 h 1967345"/>
                <a:gd name="connsiteX16" fmla="*/ 0 w 2684318"/>
                <a:gd name="connsiteY16" fmla="*/ 220347 h 196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84318" h="1967345">
                  <a:moveTo>
                    <a:pt x="0" y="0"/>
                  </a:moveTo>
                  <a:lnTo>
                    <a:pt x="2684318" y="0"/>
                  </a:lnTo>
                  <a:lnTo>
                    <a:pt x="2684318" y="1967345"/>
                  </a:lnTo>
                  <a:lnTo>
                    <a:pt x="0" y="1967345"/>
                  </a:lnTo>
                  <a:lnTo>
                    <a:pt x="0" y="1744728"/>
                  </a:lnTo>
                  <a:lnTo>
                    <a:pt x="60641" y="1751175"/>
                  </a:lnTo>
                  <a:cubicBezTo>
                    <a:pt x="167121" y="1751175"/>
                    <a:pt x="259427" y="1730086"/>
                    <a:pt x="337559" y="1687909"/>
                  </a:cubicBezTo>
                  <a:cubicBezTo>
                    <a:pt x="415690" y="1645731"/>
                    <a:pt x="476363" y="1585404"/>
                    <a:pt x="519578" y="1506927"/>
                  </a:cubicBezTo>
                  <a:cubicBezTo>
                    <a:pt x="562792" y="1428449"/>
                    <a:pt x="584400" y="1340811"/>
                    <a:pt x="584400" y="1244010"/>
                  </a:cubicBezTo>
                  <a:cubicBezTo>
                    <a:pt x="584400" y="1083598"/>
                    <a:pt x="544124" y="958968"/>
                    <a:pt x="463572" y="870119"/>
                  </a:cubicBezTo>
                  <a:cubicBezTo>
                    <a:pt x="383020" y="781270"/>
                    <a:pt x="267724" y="736846"/>
                    <a:pt x="117684" y="736846"/>
                  </a:cubicBezTo>
                  <a:cubicBezTo>
                    <a:pt x="98324" y="736846"/>
                    <a:pt x="78748" y="738235"/>
                    <a:pt x="58955" y="741013"/>
                  </a:cubicBezTo>
                  <a:lnTo>
                    <a:pt x="0" y="753291"/>
                  </a:lnTo>
                  <a:lnTo>
                    <a:pt x="0" y="490005"/>
                  </a:lnTo>
                  <a:lnTo>
                    <a:pt x="533579" y="490005"/>
                  </a:lnTo>
                  <a:lnTo>
                    <a:pt x="533579" y="220347"/>
                  </a:lnTo>
                  <a:lnTo>
                    <a:pt x="0" y="220347"/>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1722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lnSpc>
                  <a:spcPts val="975"/>
                </a:lnSpc>
                <a:spcAft>
                  <a:spcPts val="900"/>
                </a:spcAft>
              </a:pPr>
              <a:endParaRPr lang="en-US" sz="1500" b="1" dirty="0">
                <a:solidFill>
                  <a:schemeClr val="accent6">
                    <a:lumMod val="50000"/>
                  </a:schemeClr>
                </a:solidFill>
              </a:endParaRPr>
            </a:p>
          </p:txBody>
        </p:sp>
        <p:sp>
          <p:nvSpPr>
            <p:cNvPr id="16" name="Freeform: Shape 40"/>
            <p:cNvSpPr/>
            <p:nvPr/>
          </p:nvSpPr>
          <p:spPr>
            <a:xfrm>
              <a:off x="3833718" y="3796482"/>
              <a:ext cx="995304" cy="1464908"/>
            </a:xfrm>
            <a:custGeom>
              <a:avLst/>
              <a:gdLst/>
              <a:ahLst/>
              <a:cxnLst/>
              <a:rect l="l" t="t" r="r" b="b"/>
              <a:pathLst>
                <a:path w="1054794" h="1530828">
                  <a:moveTo>
                    <a:pt x="121362" y="0"/>
                  </a:moveTo>
                  <a:lnTo>
                    <a:pt x="1003973" y="0"/>
                  </a:lnTo>
                  <a:lnTo>
                    <a:pt x="1003973" y="269658"/>
                  </a:lnTo>
                  <a:lnTo>
                    <a:pt x="405540" y="269658"/>
                  </a:lnTo>
                  <a:lnTo>
                    <a:pt x="371314" y="571711"/>
                  </a:lnTo>
                  <a:cubicBezTo>
                    <a:pt x="396206" y="557126"/>
                    <a:pt x="428876" y="544278"/>
                    <a:pt x="469325" y="533166"/>
                  </a:cubicBezTo>
                  <a:cubicBezTo>
                    <a:pt x="509773" y="522055"/>
                    <a:pt x="549358" y="516499"/>
                    <a:pt x="588078" y="516499"/>
                  </a:cubicBezTo>
                  <a:cubicBezTo>
                    <a:pt x="738118" y="516499"/>
                    <a:pt x="853414" y="560923"/>
                    <a:pt x="933966" y="649772"/>
                  </a:cubicBezTo>
                  <a:cubicBezTo>
                    <a:pt x="1014518" y="738621"/>
                    <a:pt x="1054794" y="863251"/>
                    <a:pt x="1054794" y="1023663"/>
                  </a:cubicBezTo>
                  <a:cubicBezTo>
                    <a:pt x="1054794" y="1120464"/>
                    <a:pt x="1033186" y="1208102"/>
                    <a:pt x="989972" y="1286580"/>
                  </a:cubicBezTo>
                  <a:cubicBezTo>
                    <a:pt x="946757" y="1365057"/>
                    <a:pt x="886084" y="1425384"/>
                    <a:pt x="807953" y="1467562"/>
                  </a:cubicBezTo>
                  <a:cubicBezTo>
                    <a:pt x="729821" y="1509739"/>
                    <a:pt x="637515" y="1530828"/>
                    <a:pt x="531035" y="1530828"/>
                  </a:cubicBezTo>
                  <a:cubicBezTo>
                    <a:pt x="436309" y="1530828"/>
                    <a:pt x="347460" y="1511311"/>
                    <a:pt x="264488" y="1472277"/>
                  </a:cubicBezTo>
                  <a:cubicBezTo>
                    <a:pt x="181517" y="1433244"/>
                    <a:pt x="116522" y="1379701"/>
                    <a:pt x="69505" y="1311649"/>
                  </a:cubicBezTo>
                  <a:cubicBezTo>
                    <a:pt x="22487" y="1243598"/>
                    <a:pt x="-675" y="1166741"/>
                    <a:pt x="16" y="1081079"/>
                  </a:cubicBezTo>
                  <a:lnTo>
                    <a:pt x="350571" y="1081079"/>
                  </a:lnTo>
                  <a:cubicBezTo>
                    <a:pt x="354029" y="1136275"/>
                    <a:pt x="371660" y="1180089"/>
                    <a:pt x="403466" y="1212521"/>
                  </a:cubicBezTo>
                  <a:cubicBezTo>
                    <a:pt x="435272" y="1244954"/>
                    <a:pt x="477103" y="1261170"/>
                    <a:pt x="528960" y="1261170"/>
                  </a:cubicBezTo>
                  <a:cubicBezTo>
                    <a:pt x="646504" y="1261170"/>
                    <a:pt x="705275" y="1174228"/>
                    <a:pt x="705275" y="1000344"/>
                  </a:cubicBezTo>
                  <a:cubicBezTo>
                    <a:pt x="705275" y="839575"/>
                    <a:pt x="633367" y="759191"/>
                    <a:pt x="489549" y="759191"/>
                  </a:cubicBezTo>
                  <a:cubicBezTo>
                    <a:pt x="407960" y="759191"/>
                    <a:pt x="347114" y="785411"/>
                    <a:pt x="307011" y="837852"/>
                  </a:cubicBezTo>
                  <a:lnTo>
                    <a:pt x="29056" y="772447"/>
                  </a:lnTo>
                  <a:lnTo>
                    <a:pt x="121362" y="0"/>
                  </a:lnTo>
                  <a:close/>
                </a:path>
              </a:pathLst>
            </a:custGeom>
            <a:solidFill>
              <a:schemeClr val="accent6"/>
            </a:solidFill>
            <a:ln w="101600">
              <a:solidFill>
                <a:srgbClr val="2B32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1" name="TextBox 20"/>
            <p:cNvSpPr txBox="1"/>
            <p:nvPr/>
          </p:nvSpPr>
          <p:spPr>
            <a:xfrm>
              <a:off x="4927036" y="3902774"/>
              <a:ext cx="2891398" cy="1138412"/>
            </a:xfrm>
            <a:prstGeom prst="rect">
              <a:avLst/>
            </a:prstGeom>
            <a:noFill/>
          </p:spPr>
          <p:txBody>
            <a:bodyPr wrap="square" rtlCol="0">
              <a:spAutoFit/>
            </a:bodyPr>
            <a:lstStyle/>
            <a:p>
              <a:pPr lvl="0" algn="ctr"/>
              <a:r>
                <a:rPr lang="el-GR" sz="2000" b="1" dirty="0" smtClean="0">
                  <a:effectLst>
                    <a:outerShdw blurRad="38100" dist="38100" dir="2700000" algn="tl">
                      <a:srgbClr val="000000">
                        <a:alpha val="43137"/>
                      </a:srgbClr>
                    </a:outerShdw>
                  </a:effectLst>
                </a:rPr>
                <a:t>Πραγματοποίηση πιλοτικής φάσης σχεδίασης και αξιολόγηση του υλικού.</a:t>
              </a:r>
              <a:endParaRPr lang="el-GR" sz="2000" b="1" dirty="0">
                <a:effectLst>
                  <a:outerShdw blurRad="38100" dist="38100" dir="2700000" algn="tl">
                    <a:srgbClr val="000000">
                      <a:alpha val="43137"/>
                    </a:srgbClr>
                  </a:outerShdw>
                </a:effectLst>
              </a:endParaRPr>
            </a:p>
          </p:txBody>
        </p:sp>
      </p:grpSp>
      <p:grpSp>
        <p:nvGrpSpPr>
          <p:cNvPr id="27" name="Ομάδα 26"/>
          <p:cNvGrpSpPr/>
          <p:nvPr/>
        </p:nvGrpSpPr>
        <p:grpSpPr>
          <a:xfrm>
            <a:off x="7991888" y="3549521"/>
            <a:ext cx="4033097" cy="1928275"/>
            <a:chOff x="7991888" y="3595703"/>
            <a:chExt cx="4033097" cy="1928275"/>
          </a:xfrm>
        </p:grpSpPr>
        <p:sp>
          <p:nvSpPr>
            <p:cNvPr id="11" name="Freeform: Shape 36"/>
            <p:cNvSpPr/>
            <p:nvPr/>
          </p:nvSpPr>
          <p:spPr>
            <a:xfrm>
              <a:off x="8417353" y="3595703"/>
              <a:ext cx="3607632" cy="1928275"/>
            </a:xfrm>
            <a:custGeom>
              <a:avLst/>
              <a:gdLst>
                <a:gd name="connsiteX0" fmla="*/ 0 w 2684318"/>
                <a:gd name="connsiteY0" fmla="*/ 0 h 1967345"/>
                <a:gd name="connsiteX1" fmla="*/ 2684318 w 2684318"/>
                <a:gd name="connsiteY1" fmla="*/ 0 h 1967345"/>
                <a:gd name="connsiteX2" fmla="*/ 2684318 w 2684318"/>
                <a:gd name="connsiteY2" fmla="*/ 1967345 h 1967345"/>
                <a:gd name="connsiteX3" fmla="*/ 0 w 2684318"/>
                <a:gd name="connsiteY3" fmla="*/ 1967345 h 1967345"/>
                <a:gd name="connsiteX4" fmla="*/ 0 w 2684318"/>
                <a:gd name="connsiteY4" fmla="*/ 1750569 h 1967345"/>
                <a:gd name="connsiteX5" fmla="*/ 62161 w 2684318"/>
                <a:gd name="connsiteY5" fmla="*/ 1746929 h 1967345"/>
                <a:gd name="connsiteX6" fmla="*/ 259834 w 2684318"/>
                <a:gd name="connsiteY6" fmla="*/ 1683242 h 1967345"/>
                <a:gd name="connsiteX7" fmla="*/ 449632 w 2684318"/>
                <a:gd name="connsiteY7" fmla="*/ 1495000 h 1967345"/>
                <a:gd name="connsiteX8" fmla="*/ 517565 w 2684318"/>
                <a:gd name="connsiteY8" fmla="*/ 1230527 h 1967345"/>
                <a:gd name="connsiteX9" fmla="*/ 401405 w 2684318"/>
                <a:gd name="connsiteY9" fmla="*/ 855080 h 1967345"/>
                <a:gd name="connsiteX10" fmla="*/ 89224 w 2684318"/>
                <a:gd name="connsiteY10" fmla="*/ 711954 h 1967345"/>
                <a:gd name="connsiteX11" fmla="*/ 2881 w 2684318"/>
                <a:gd name="connsiteY11" fmla="*/ 719214 h 1967345"/>
                <a:gd name="connsiteX12" fmla="*/ 0 w 2684318"/>
                <a:gd name="connsiteY12" fmla="*/ 720013 h 1967345"/>
                <a:gd name="connsiteX13" fmla="*/ 0 w 2684318"/>
                <a:gd name="connsiteY13" fmla="*/ 534107 h 1967345"/>
                <a:gd name="connsiteX14" fmla="*/ 12961 w 2684318"/>
                <a:gd name="connsiteY14" fmla="*/ 526208 h 1967345"/>
                <a:gd name="connsiteX15" fmla="*/ 267613 w 2684318"/>
                <a:gd name="connsiteY15" fmla="*/ 473411 h 1967345"/>
                <a:gd name="connsiteX16" fmla="*/ 283170 w 2684318"/>
                <a:gd name="connsiteY16" fmla="*/ 473411 h 1967345"/>
                <a:gd name="connsiteX17" fmla="*/ 283170 w 2684318"/>
                <a:gd name="connsiteY17" fmla="*/ 198567 h 1967345"/>
                <a:gd name="connsiteX18" fmla="*/ 230276 w 2684318"/>
                <a:gd name="connsiteY18" fmla="*/ 198567 h 1967345"/>
                <a:gd name="connsiteX19" fmla="*/ 14290 w 2684318"/>
                <a:gd name="connsiteY19" fmla="*/ 225015 h 1967345"/>
                <a:gd name="connsiteX20" fmla="*/ 0 w 2684318"/>
                <a:gd name="connsiteY20" fmla="*/ 229719 h 196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4318" h="1967345">
                  <a:moveTo>
                    <a:pt x="0" y="0"/>
                  </a:moveTo>
                  <a:lnTo>
                    <a:pt x="2684318" y="0"/>
                  </a:lnTo>
                  <a:lnTo>
                    <a:pt x="2684318" y="1967345"/>
                  </a:lnTo>
                  <a:lnTo>
                    <a:pt x="0" y="1967345"/>
                  </a:lnTo>
                  <a:lnTo>
                    <a:pt x="0" y="1750569"/>
                  </a:lnTo>
                  <a:lnTo>
                    <a:pt x="62161" y="1746929"/>
                  </a:lnTo>
                  <a:cubicBezTo>
                    <a:pt x="133011" y="1738437"/>
                    <a:pt x="198902" y="1717208"/>
                    <a:pt x="259834" y="1683242"/>
                  </a:cubicBezTo>
                  <a:cubicBezTo>
                    <a:pt x="341077" y="1637953"/>
                    <a:pt x="404343" y="1575206"/>
                    <a:pt x="449632" y="1495000"/>
                  </a:cubicBezTo>
                  <a:cubicBezTo>
                    <a:pt x="494921" y="1414794"/>
                    <a:pt x="517565" y="1326636"/>
                    <a:pt x="517565" y="1230527"/>
                  </a:cubicBezTo>
                  <a:cubicBezTo>
                    <a:pt x="517565" y="1075647"/>
                    <a:pt x="478845" y="950498"/>
                    <a:pt x="401405" y="855080"/>
                  </a:cubicBezTo>
                  <a:cubicBezTo>
                    <a:pt x="323964" y="759663"/>
                    <a:pt x="219904" y="711954"/>
                    <a:pt x="89224" y="711954"/>
                  </a:cubicBezTo>
                  <a:cubicBezTo>
                    <a:pt x="59147" y="711954"/>
                    <a:pt x="30366" y="714374"/>
                    <a:pt x="2881" y="719214"/>
                  </a:cubicBezTo>
                  <a:lnTo>
                    <a:pt x="0" y="720013"/>
                  </a:lnTo>
                  <a:lnTo>
                    <a:pt x="0" y="534107"/>
                  </a:lnTo>
                  <a:lnTo>
                    <a:pt x="12961" y="526208"/>
                  </a:lnTo>
                  <a:cubicBezTo>
                    <a:pt x="84719" y="491010"/>
                    <a:pt x="169602" y="473411"/>
                    <a:pt x="267613" y="473411"/>
                  </a:cubicBezTo>
                  <a:lnTo>
                    <a:pt x="283170" y="473411"/>
                  </a:lnTo>
                  <a:lnTo>
                    <a:pt x="283170" y="198567"/>
                  </a:lnTo>
                  <a:lnTo>
                    <a:pt x="230276" y="198567"/>
                  </a:lnTo>
                  <a:cubicBezTo>
                    <a:pt x="154910" y="198567"/>
                    <a:pt x="82915" y="207383"/>
                    <a:pt x="14290" y="225015"/>
                  </a:cubicBezTo>
                  <a:lnTo>
                    <a:pt x="0" y="229719"/>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1722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lnSpc>
                  <a:spcPts val="975"/>
                </a:lnSpc>
                <a:spcAft>
                  <a:spcPts val="900"/>
                </a:spcAft>
              </a:pPr>
              <a:endParaRPr lang="en-US" sz="1500" b="1" dirty="0">
                <a:solidFill>
                  <a:schemeClr val="accent5">
                    <a:lumMod val="50000"/>
                  </a:schemeClr>
                </a:solidFill>
              </a:endParaRPr>
            </a:p>
          </p:txBody>
        </p:sp>
        <p:sp>
          <p:nvSpPr>
            <p:cNvPr id="15" name="Freeform: Shape 37"/>
            <p:cNvSpPr/>
            <p:nvPr/>
          </p:nvSpPr>
          <p:spPr>
            <a:xfrm>
              <a:off x="7991888" y="3820262"/>
              <a:ext cx="1051921" cy="1446140"/>
            </a:xfrm>
            <a:custGeom>
              <a:avLst/>
              <a:gdLst/>
              <a:ahLst/>
              <a:cxnLst/>
              <a:rect l="l" t="t" r="r" b="b"/>
              <a:pathLst>
                <a:path w="1084855" h="1552608">
                  <a:moveTo>
                    <a:pt x="797566" y="0"/>
                  </a:moveTo>
                  <a:lnTo>
                    <a:pt x="850460" y="0"/>
                  </a:lnTo>
                  <a:lnTo>
                    <a:pt x="850460" y="274844"/>
                  </a:lnTo>
                  <a:lnTo>
                    <a:pt x="834903" y="274844"/>
                  </a:lnTo>
                  <a:cubicBezTo>
                    <a:pt x="704222" y="274844"/>
                    <a:pt x="596878" y="306131"/>
                    <a:pt x="512869" y="368706"/>
                  </a:cubicBezTo>
                  <a:cubicBezTo>
                    <a:pt x="428860" y="431280"/>
                    <a:pt x="377176" y="518227"/>
                    <a:pt x="357816" y="629548"/>
                  </a:cubicBezTo>
                  <a:cubicBezTo>
                    <a:pt x="436639" y="552107"/>
                    <a:pt x="536205" y="513387"/>
                    <a:pt x="656514" y="513387"/>
                  </a:cubicBezTo>
                  <a:cubicBezTo>
                    <a:pt x="787194" y="513387"/>
                    <a:pt x="891254" y="561096"/>
                    <a:pt x="968695" y="656513"/>
                  </a:cubicBezTo>
                  <a:cubicBezTo>
                    <a:pt x="1046135" y="751931"/>
                    <a:pt x="1084855" y="877080"/>
                    <a:pt x="1084855" y="1031960"/>
                  </a:cubicBezTo>
                  <a:cubicBezTo>
                    <a:pt x="1084855" y="1128069"/>
                    <a:pt x="1062211" y="1216227"/>
                    <a:pt x="1016922" y="1296433"/>
                  </a:cubicBezTo>
                  <a:cubicBezTo>
                    <a:pt x="971633" y="1376639"/>
                    <a:pt x="908367" y="1439386"/>
                    <a:pt x="827124" y="1484675"/>
                  </a:cubicBezTo>
                  <a:cubicBezTo>
                    <a:pt x="745881" y="1529963"/>
                    <a:pt x="655822" y="1552608"/>
                    <a:pt x="556948" y="1552608"/>
                  </a:cubicBezTo>
                  <a:cubicBezTo>
                    <a:pt x="449776" y="1552608"/>
                    <a:pt x="354013" y="1528235"/>
                    <a:pt x="269658" y="1479489"/>
                  </a:cubicBezTo>
                  <a:cubicBezTo>
                    <a:pt x="185304" y="1430743"/>
                    <a:pt x="119618" y="1361081"/>
                    <a:pt x="72601" y="1270504"/>
                  </a:cubicBezTo>
                  <a:cubicBezTo>
                    <a:pt x="25583" y="1179926"/>
                    <a:pt x="1383" y="1075520"/>
                    <a:pt x="0" y="957286"/>
                  </a:cubicBezTo>
                  <a:lnTo>
                    <a:pt x="0" y="817271"/>
                  </a:lnTo>
                  <a:cubicBezTo>
                    <a:pt x="0" y="661699"/>
                    <a:pt x="33362" y="521857"/>
                    <a:pt x="100085" y="397746"/>
                  </a:cubicBezTo>
                  <a:cubicBezTo>
                    <a:pt x="166808" y="273634"/>
                    <a:pt x="262053" y="176315"/>
                    <a:pt x="385819" y="105789"/>
                  </a:cubicBezTo>
                  <a:cubicBezTo>
                    <a:pt x="509585" y="35263"/>
                    <a:pt x="646834" y="0"/>
                    <a:pt x="797566" y="0"/>
                  </a:cubicBezTo>
                  <a:close/>
                  <a:moveTo>
                    <a:pt x="535168" y="783045"/>
                  </a:moveTo>
                  <a:cubicBezTo>
                    <a:pt x="488842" y="783045"/>
                    <a:pt x="450122" y="793719"/>
                    <a:pt x="419007" y="815067"/>
                  </a:cubicBezTo>
                  <a:cubicBezTo>
                    <a:pt x="387893" y="836415"/>
                    <a:pt x="364730" y="862581"/>
                    <a:pt x="349519" y="893566"/>
                  </a:cubicBezTo>
                  <a:lnTo>
                    <a:pt x="349519" y="997880"/>
                  </a:lnTo>
                  <a:cubicBezTo>
                    <a:pt x="349519" y="1187927"/>
                    <a:pt x="415550" y="1282950"/>
                    <a:pt x="547613" y="1282950"/>
                  </a:cubicBezTo>
                  <a:cubicBezTo>
                    <a:pt x="600854" y="1282950"/>
                    <a:pt x="645278" y="1259193"/>
                    <a:pt x="680887" y="1211678"/>
                  </a:cubicBezTo>
                  <a:cubicBezTo>
                    <a:pt x="716495" y="1164164"/>
                    <a:pt x="734300" y="1104604"/>
                    <a:pt x="734300" y="1032997"/>
                  </a:cubicBezTo>
                  <a:cubicBezTo>
                    <a:pt x="734300" y="959317"/>
                    <a:pt x="716150" y="899238"/>
                    <a:pt x="679850" y="852761"/>
                  </a:cubicBezTo>
                  <a:cubicBezTo>
                    <a:pt x="643549" y="806284"/>
                    <a:pt x="595322" y="783045"/>
                    <a:pt x="535168" y="783045"/>
                  </a:cubicBezTo>
                  <a:close/>
                </a:path>
              </a:pathLst>
            </a:custGeom>
            <a:solidFill>
              <a:schemeClr val="accent5"/>
            </a:solidFill>
            <a:ln w="101600">
              <a:solidFill>
                <a:srgbClr val="2B323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2" name="Ορθογώνιο 21"/>
            <p:cNvSpPr/>
            <p:nvPr/>
          </p:nvSpPr>
          <p:spPr>
            <a:xfrm>
              <a:off x="9094794" y="3898082"/>
              <a:ext cx="2930191" cy="1015663"/>
            </a:xfrm>
            <a:prstGeom prst="rect">
              <a:avLst/>
            </a:prstGeom>
          </p:spPr>
          <p:txBody>
            <a:bodyPr wrap="square">
              <a:spAutoFit/>
            </a:bodyPr>
            <a:lstStyle/>
            <a:p>
              <a:pPr lvl="0" algn="ctr"/>
              <a:r>
                <a:rPr lang="el-GR" sz="2000" b="1" dirty="0" smtClean="0">
                  <a:effectLst>
                    <a:outerShdw blurRad="38100" dist="38100" dir="2700000" algn="tl">
                      <a:srgbClr val="000000">
                        <a:alpha val="43137"/>
                      </a:srgbClr>
                    </a:outerShdw>
                  </a:effectLst>
                </a:rPr>
                <a:t>Τελική φάση σχεδίασης με βελτιωμένη έκδοση του υλικού.</a:t>
              </a:r>
              <a:endParaRPr lang="el-GR" sz="2000" b="1" dirty="0">
                <a:effectLst>
                  <a:outerShdw blurRad="38100" dist="38100" dir="2700000" algn="tl">
                    <a:srgbClr val="000000">
                      <a:alpha val="43137"/>
                    </a:srgbClr>
                  </a:outerShdw>
                </a:effectLst>
              </a:endParaRPr>
            </a:p>
          </p:txBody>
        </p:sp>
      </p:grpSp>
      <p:sp>
        <p:nvSpPr>
          <p:cNvPr id="30" name="29 - Τίτλος"/>
          <p:cNvSpPr>
            <a:spLocks noGrp="1"/>
          </p:cNvSpPr>
          <p:nvPr>
            <p:ph type="title"/>
          </p:nvPr>
        </p:nvSpPr>
        <p:spPr>
          <a:xfrm>
            <a:off x="1087582" y="189634"/>
            <a:ext cx="10515600" cy="1325563"/>
          </a:xfrm>
        </p:spPr>
        <p:txBody>
          <a:bodyPr/>
          <a:lstStyle/>
          <a:p>
            <a:pPr algn="ctr"/>
            <a:r>
              <a:rPr lang="el-GR" b="1" dirty="0" smtClean="0">
                <a:solidFill>
                  <a:schemeClr val="accent2">
                    <a:lumMod val="60000"/>
                    <a:lumOff val="40000"/>
                  </a:schemeClr>
                </a:solidFill>
                <a:effectLst>
                  <a:outerShdw blurRad="38100" dist="38100" dir="2700000" algn="tl">
                    <a:srgbClr val="000000">
                      <a:alpha val="43137"/>
                    </a:srgbClr>
                  </a:outerShdw>
                </a:effectLst>
              </a:rPr>
              <a:t>Διαδικασία δημιουργίας Ε.Υ.</a:t>
            </a:r>
            <a:br>
              <a:rPr lang="el-GR" b="1" dirty="0" smtClean="0">
                <a:solidFill>
                  <a:schemeClr val="accent2">
                    <a:lumMod val="60000"/>
                    <a:lumOff val="40000"/>
                  </a:schemeClr>
                </a:solidFill>
                <a:effectLst>
                  <a:outerShdw blurRad="38100" dist="38100" dir="2700000" algn="tl">
                    <a:srgbClr val="000000">
                      <a:alpha val="43137"/>
                    </a:srgbClr>
                  </a:outerShdw>
                </a:effectLst>
              </a:rPr>
            </a:br>
            <a:endParaRPr lang="el-GR" dirty="0">
              <a:solidFill>
                <a:schemeClr val="accent2">
                  <a:lumMod val="60000"/>
                  <a:lumOff val="40000"/>
                </a:schemeClr>
              </a:solidFill>
            </a:endParaRPr>
          </a:p>
        </p:txBody>
      </p:sp>
      <p:sp>
        <p:nvSpPr>
          <p:cNvPr id="31" name="Βέλος αναστροφής 5">
            <a:hlinkClick r:id="rId3" action="ppaction://hlinksldjump"/>
          </p:cNvPr>
          <p:cNvSpPr/>
          <p:nvPr/>
        </p:nvSpPr>
        <p:spPr>
          <a:xfrm flipV="1">
            <a:off x="144173" y="5958186"/>
            <a:ext cx="821635" cy="770505"/>
          </a:xfrm>
          <a:prstGeom prst="uturnArrow">
            <a:avLst/>
          </a:prstGeom>
          <a:solidFill>
            <a:schemeClr val="tx2"/>
          </a:solidFill>
          <a:ln>
            <a:solidFill>
              <a:schemeClr val="accent1">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l-GR">
              <a:solidFill>
                <a:schemeClr val="tx1"/>
              </a:solidFill>
            </a:endParaRPr>
          </a:p>
        </p:txBody>
      </p:sp>
    </p:spTree>
    <p:extLst>
      <p:ext uri="{BB962C8B-B14F-4D97-AF65-F5344CB8AC3E}">
        <p14:creationId xmlns:p14="http://schemas.microsoft.com/office/powerpoint/2010/main" xmlns="" val="101457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2" cstate="print"/>
          <a:srcRect l="13189" t="30096" r="56299" b="7699"/>
          <a:stretch>
            <a:fillRect/>
          </a:stretch>
        </p:blipFill>
        <p:spPr bwMode="auto">
          <a:xfrm>
            <a:off x="1039272" y="729673"/>
            <a:ext cx="5206797" cy="5971309"/>
          </a:xfrm>
          <a:prstGeom prst="rect">
            <a:avLst/>
          </a:prstGeom>
          <a:noFill/>
          <a:ln w="9525">
            <a:noFill/>
            <a:miter lim="800000"/>
            <a:headEnd/>
            <a:tailEnd/>
          </a:ln>
        </p:spPr>
      </p:pic>
      <p:pic>
        <p:nvPicPr>
          <p:cNvPr id="101379" name="Picture 3"/>
          <p:cNvPicPr>
            <a:picLocks noChangeAspect="1" noChangeArrowheads="1"/>
          </p:cNvPicPr>
          <p:nvPr/>
        </p:nvPicPr>
        <p:blipFill>
          <a:blip r:embed="rId3" cstate="print"/>
          <a:srcRect l="55315" t="16448" r="14173" b="24497"/>
          <a:stretch>
            <a:fillRect/>
          </a:stretch>
        </p:blipFill>
        <p:spPr bwMode="auto">
          <a:xfrm>
            <a:off x="6330010" y="738909"/>
            <a:ext cx="5459238" cy="5943599"/>
          </a:xfrm>
          <a:prstGeom prst="rect">
            <a:avLst/>
          </a:prstGeom>
          <a:noFill/>
          <a:ln w="9525">
            <a:noFill/>
            <a:miter lim="800000"/>
            <a:headEnd/>
            <a:tailEnd/>
          </a:ln>
        </p:spPr>
      </p:pic>
      <p:sp>
        <p:nvSpPr>
          <p:cNvPr id="5" name="Βέλος αναστροφής 5">
            <a:hlinkClick r:id="rId4" action="ppaction://hlinksldjump"/>
          </p:cNvPr>
          <p:cNvSpPr/>
          <p:nvPr/>
        </p:nvSpPr>
        <p:spPr>
          <a:xfrm flipV="1">
            <a:off x="144173" y="5958186"/>
            <a:ext cx="821635" cy="770505"/>
          </a:xfrm>
          <a:prstGeom prst="uturnArrow">
            <a:avLst/>
          </a:prstGeom>
          <a:solidFill>
            <a:schemeClr val="tx2"/>
          </a:solidFill>
          <a:ln>
            <a:solidFill>
              <a:schemeClr val="accent1">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l-GR">
              <a:solidFill>
                <a:schemeClr val="tx1"/>
              </a:solidFill>
            </a:endParaRPr>
          </a:p>
        </p:txBody>
      </p:sp>
      <p:sp>
        <p:nvSpPr>
          <p:cNvPr id="6" name="5 - Τίτλος"/>
          <p:cNvSpPr>
            <a:spLocks noGrp="1"/>
          </p:cNvSpPr>
          <p:nvPr>
            <p:ph type="title"/>
          </p:nvPr>
        </p:nvSpPr>
        <p:spPr>
          <a:xfrm>
            <a:off x="3094182" y="0"/>
            <a:ext cx="6973454" cy="831273"/>
          </a:xfrm>
        </p:spPr>
        <p:txBody>
          <a:bodyPr>
            <a:normAutofit fontScale="90000"/>
          </a:bodyPr>
          <a:lstStyle/>
          <a:p>
            <a:r>
              <a:rPr lang="el-GR" b="1" dirty="0" smtClean="0">
                <a:solidFill>
                  <a:srgbClr val="A568D2"/>
                </a:solidFill>
                <a:effectLst>
                  <a:outerShdw blurRad="38100" dist="38100" dir="2700000" algn="tl">
                    <a:srgbClr val="000000">
                      <a:alpha val="43137"/>
                    </a:srgbClr>
                  </a:outerShdw>
                </a:effectLst>
                <a:latin typeface="Calibri" panose="020F0502020204030204"/>
              </a:rPr>
              <a:t>Άξονες και βασικά αντικείμενα</a:t>
            </a:r>
            <a:endParaRPr lang="el-GR"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976746" y="124980"/>
            <a:ext cx="10515600" cy="863312"/>
          </a:xfrm>
        </p:spPr>
        <p:txBody>
          <a:bodyPr>
            <a:normAutofit/>
          </a:bodyPr>
          <a:lstStyle/>
          <a:p>
            <a:pPr algn="ctr"/>
            <a:r>
              <a:rPr lang="el-GR" sz="4000" b="1" dirty="0" smtClean="0">
                <a:solidFill>
                  <a:srgbClr val="F7B031"/>
                </a:solidFill>
                <a:effectLst>
                  <a:outerShdw blurRad="38100" dist="38100" dir="2700000" algn="tl">
                    <a:srgbClr val="000000">
                      <a:alpha val="43137"/>
                    </a:srgbClr>
                  </a:outerShdw>
                </a:effectLst>
              </a:rPr>
              <a:t>Προφίλ δείγματος</a:t>
            </a:r>
            <a:endParaRPr lang="el-GR" sz="4000" b="1" dirty="0">
              <a:solidFill>
                <a:srgbClr val="F7B031"/>
              </a:solidFill>
              <a:effectLst>
                <a:outerShdw blurRad="38100" dist="38100" dir="2700000" algn="tl">
                  <a:srgbClr val="000000">
                    <a:alpha val="43137"/>
                  </a:srgbClr>
                </a:outerShdw>
              </a:effectLst>
            </a:endParaRPr>
          </a:p>
        </p:txBody>
      </p:sp>
      <p:graphicFrame>
        <p:nvGraphicFramePr>
          <p:cNvPr id="4" name="3 - Πίνακας"/>
          <p:cNvGraphicFramePr>
            <a:graphicFrameLocks noGrp="1"/>
          </p:cNvGraphicFramePr>
          <p:nvPr/>
        </p:nvGraphicFramePr>
        <p:xfrm>
          <a:off x="1293087" y="1080654"/>
          <a:ext cx="10132294" cy="5501661"/>
        </p:xfrm>
        <a:graphic>
          <a:graphicData uri="http://schemas.openxmlformats.org/drawingml/2006/table">
            <a:tbl>
              <a:tblPr/>
              <a:tblGrid>
                <a:gridCol w="655786"/>
                <a:gridCol w="1265381"/>
                <a:gridCol w="1089891"/>
                <a:gridCol w="2456873"/>
                <a:gridCol w="4664363"/>
              </a:tblGrid>
              <a:tr h="766619">
                <a:tc>
                  <a:txBody>
                    <a:bodyPr/>
                    <a:lstStyle/>
                    <a:p>
                      <a:pPr algn="ctr">
                        <a:lnSpc>
                          <a:spcPct val="150000"/>
                        </a:lnSpc>
                        <a:spcAft>
                          <a:spcPts val="1200"/>
                        </a:spcAft>
                      </a:pPr>
                      <a:endParaRPr lang="el-GR" sz="1600" dirty="0">
                        <a:latin typeface="Times New Roman"/>
                        <a:ea typeface="Times New Roman"/>
                        <a:cs typeface="Times New Roman"/>
                      </a:endParaRPr>
                    </a:p>
                  </a:txBody>
                  <a:tcPr marL="40657" marR="406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A1C7"/>
                    </a:solidFill>
                  </a:tcPr>
                </a:tc>
                <a:tc>
                  <a:txBody>
                    <a:bodyPr/>
                    <a:lstStyle/>
                    <a:p>
                      <a:pPr algn="ctr">
                        <a:lnSpc>
                          <a:spcPct val="100000"/>
                        </a:lnSpc>
                        <a:spcAft>
                          <a:spcPts val="0"/>
                        </a:spcAft>
                      </a:pPr>
                      <a:endParaRPr lang="el-GR" sz="800" dirty="0">
                        <a:latin typeface="Calibri"/>
                        <a:ea typeface="Times New Roman"/>
                        <a:cs typeface="Times New Roman"/>
                      </a:endParaRPr>
                    </a:p>
                    <a:p>
                      <a:pPr algn="ctr">
                        <a:lnSpc>
                          <a:spcPct val="100000"/>
                        </a:lnSpc>
                        <a:spcAft>
                          <a:spcPts val="0"/>
                        </a:spcAft>
                      </a:pPr>
                      <a:r>
                        <a:rPr lang="el-GR" sz="1600" b="1" dirty="0">
                          <a:latin typeface="Times New Roman"/>
                          <a:ea typeface="Times New Roman"/>
                          <a:cs typeface="Times New Roman"/>
                        </a:rPr>
                        <a:t>ΦΥΛΟ</a:t>
                      </a:r>
                      <a:endParaRPr lang="el-GR" sz="1600" dirty="0">
                        <a:latin typeface="Calibri"/>
                        <a:ea typeface="Times New Roman"/>
                        <a:cs typeface="Times New Roman"/>
                      </a:endParaRPr>
                    </a:p>
                  </a:txBody>
                  <a:tcPr marL="40657" marR="406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a:lnSpc>
                          <a:spcPct val="100000"/>
                        </a:lnSpc>
                        <a:spcAft>
                          <a:spcPts val="0"/>
                        </a:spcAft>
                      </a:pPr>
                      <a:endParaRPr lang="el-GR" sz="800" dirty="0">
                        <a:latin typeface="Calibri"/>
                        <a:ea typeface="Times New Roman"/>
                        <a:cs typeface="Times New Roman"/>
                      </a:endParaRPr>
                    </a:p>
                    <a:p>
                      <a:pPr algn="ctr">
                        <a:lnSpc>
                          <a:spcPct val="100000"/>
                        </a:lnSpc>
                        <a:spcAft>
                          <a:spcPts val="0"/>
                        </a:spcAft>
                      </a:pPr>
                      <a:r>
                        <a:rPr lang="el-GR" sz="1600" b="1" dirty="0">
                          <a:latin typeface="Times New Roman"/>
                          <a:ea typeface="Times New Roman"/>
                          <a:cs typeface="Times New Roman"/>
                        </a:rPr>
                        <a:t>ΗΛΙΚΙΑ</a:t>
                      </a:r>
                      <a:endParaRPr lang="el-GR" sz="1600" dirty="0">
                        <a:latin typeface="Calibri"/>
                        <a:ea typeface="Times New Roman"/>
                        <a:cs typeface="Times New Roman"/>
                      </a:endParaRPr>
                    </a:p>
                  </a:txBody>
                  <a:tcPr marL="40657" marR="406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a:lnSpc>
                          <a:spcPct val="100000"/>
                        </a:lnSpc>
                        <a:spcAft>
                          <a:spcPts val="0"/>
                        </a:spcAft>
                      </a:pPr>
                      <a:endParaRPr lang="el-GR" sz="800" dirty="0">
                        <a:latin typeface="Calibri"/>
                        <a:ea typeface="Times New Roman"/>
                        <a:cs typeface="Times New Roman"/>
                      </a:endParaRPr>
                    </a:p>
                    <a:p>
                      <a:pPr algn="ctr">
                        <a:lnSpc>
                          <a:spcPct val="100000"/>
                        </a:lnSpc>
                        <a:spcAft>
                          <a:spcPts val="0"/>
                        </a:spcAft>
                      </a:pPr>
                      <a:r>
                        <a:rPr lang="el-GR" sz="1600" b="1" dirty="0">
                          <a:latin typeface="Times New Roman"/>
                          <a:ea typeface="Times New Roman"/>
                          <a:cs typeface="Times New Roman"/>
                        </a:rPr>
                        <a:t>ΕΠΑΓΓΕΛΜΑΤΙΚΗ</a:t>
                      </a:r>
                      <a:endParaRPr lang="el-GR" sz="1600" dirty="0">
                        <a:latin typeface="Calibri"/>
                        <a:ea typeface="Times New Roman"/>
                        <a:cs typeface="Times New Roman"/>
                      </a:endParaRPr>
                    </a:p>
                    <a:p>
                      <a:pPr algn="ctr">
                        <a:lnSpc>
                          <a:spcPct val="100000"/>
                        </a:lnSpc>
                        <a:spcAft>
                          <a:spcPts val="0"/>
                        </a:spcAft>
                      </a:pPr>
                      <a:r>
                        <a:rPr lang="el-GR" sz="1600" b="1" dirty="0">
                          <a:latin typeface="Times New Roman"/>
                          <a:ea typeface="Times New Roman"/>
                          <a:cs typeface="Times New Roman"/>
                        </a:rPr>
                        <a:t>ΕΜΠΕΙΡΙΑ</a:t>
                      </a:r>
                      <a:endParaRPr lang="el-GR" sz="1600" dirty="0">
                        <a:latin typeface="Calibri"/>
                        <a:ea typeface="Times New Roman"/>
                        <a:cs typeface="Times New Roman"/>
                      </a:endParaRPr>
                    </a:p>
                  </a:txBody>
                  <a:tcPr marL="40657" marR="406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a:lnSpc>
                          <a:spcPct val="100000"/>
                        </a:lnSpc>
                        <a:spcAft>
                          <a:spcPts val="0"/>
                        </a:spcAft>
                      </a:pPr>
                      <a:endParaRPr lang="el-GR" sz="800" dirty="0">
                        <a:latin typeface="Calibri"/>
                        <a:ea typeface="Times New Roman"/>
                        <a:cs typeface="Times New Roman"/>
                      </a:endParaRPr>
                    </a:p>
                    <a:p>
                      <a:pPr algn="ctr">
                        <a:lnSpc>
                          <a:spcPct val="100000"/>
                        </a:lnSpc>
                        <a:spcAft>
                          <a:spcPts val="0"/>
                        </a:spcAft>
                      </a:pPr>
                      <a:r>
                        <a:rPr lang="el-GR" sz="1600" b="1" dirty="0">
                          <a:latin typeface="Times New Roman"/>
                          <a:ea typeface="Times New Roman"/>
                          <a:cs typeface="Times New Roman"/>
                        </a:rPr>
                        <a:t>ΣΠΟΥΔΕΣ</a:t>
                      </a:r>
                      <a:endParaRPr lang="el-GR" sz="1600" dirty="0">
                        <a:latin typeface="Calibri"/>
                        <a:ea typeface="Times New Roman"/>
                        <a:cs typeface="Times New Roman"/>
                      </a:endParaRPr>
                    </a:p>
                  </a:txBody>
                  <a:tcPr marL="40657" marR="406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r>
              <a:tr h="929661">
                <a:tc>
                  <a:txBody>
                    <a:bodyPr/>
                    <a:lstStyle/>
                    <a:p>
                      <a:pPr algn="ctr">
                        <a:lnSpc>
                          <a:spcPct val="100000"/>
                        </a:lnSpc>
                        <a:spcAft>
                          <a:spcPts val="0"/>
                        </a:spcAft>
                      </a:pPr>
                      <a:endParaRPr lang="el-GR" sz="1600" b="1" dirty="0">
                        <a:latin typeface="Calibri"/>
                        <a:ea typeface="Times New Roman"/>
                        <a:cs typeface="Times New Roman"/>
                      </a:endParaRPr>
                    </a:p>
                    <a:p>
                      <a:pPr algn="ctr">
                        <a:lnSpc>
                          <a:spcPct val="100000"/>
                        </a:lnSpc>
                        <a:spcAft>
                          <a:spcPts val="0"/>
                        </a:spcAft>
                      </a:pPr>
                      <a:r>
                        <a:rPr lang="el-GR" sz="1600" b="1" dirty="0">
                          <a:latin typeface="Times New Roman"/>
                          <a:ea typeface="Times New Roman"/>
                          <a:cs typeface="Times New Roman"/>
                        </a:rPr>
                        <a:t>Ε1</a:t>
                      </a:r>
                      <a:endParaRPr lang="el-GR" sz="1600" b="1" dirty="0">
                        <a:latin typeface="Calibri"/>
                        <a:ea typeface="Times New Roman"/>
                        <a:cs typeface="Times New Roman"/>
                      </a:endParaRPr>
                    </a:p>
                  </a:txBody>
                  <a:tcPr marL="40657" marR="406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gn="ctr">
                        <a:lnSpc>
                          <a:spcPct val="100000"/>
                        </a:lnSpc>
                        <a:spcAft>
                          <a:spcPts val="0"/>
                        </a:spcAft>
                      </a:pPr>
                      <a:endParaRPr lang="el-GR" sz="1400" b="0" dirty="0">
                        <a:solidFill>
                          <a:schemeClr val="bg1"/>
                        </a:solidFill>
                        <a:effectLst/>
                        <a:latin typeface="+mn-lt"/>
                        <a:ea typeface="Times New Roman"/>
                        <a:cs typeface="Times New Roman"/>
                      </a:endParaRPr>
                    </a:p>
                    <a:p>
                      <a:pPr algn="ctr">
                        <a:lnSpc>
                          <a:spcPct val="100000"/>
                        </a:lnSpc>
                        <a:spcAft>
                          <a:spcPts val="0"/>
                        </a:spcAft>
                      </a:pPr>
                      <a:r>
                        <a:rPr lang="el-GR" sz="1400" b="0" dirty="0">
                          <a:solidFill>
                            <a:schemeClr val="bg1"/>
                          </a:solidFill>
                          <a:effectLst/>
                          <a:latin typeface="+mn-lt"/>
                          <a:ea typeface="Times New Roman"/>
                          <a:cs typeface="Times New Roman"/>
                        </a:rPr>
                        <a:t>Γυναίκα</a:t>
                      </a:r>
                    </a:p>
                  </a:txBody>
                  <a:tcPr marL="40657" marR="406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0000"/>
                        </a:lnSpc>
                        <a:spcAft>
                          <a:spcPts val="0"/>
                        </a:spcAft>
                      </a:pPr>
                      <a:endParaRPr lang="el-GR" sz="1400" b="0" dirty="0">
                        <a:solidFill>
                          <a:schemeClr val="bg1"/>
                        </a:solidFill>
                        <a:effectLst/>
                        <a:latin typeface="+mn-lt"/>
                        <a:ea typeface="Times New Roman"/>
                        <a:cs typeface="Times New Roman"/>
                      </a:endParaRPr>
                    </a:p>
                    <a:p>
                      <a:pPr algn="ctr">
                        <a:lnSpc>
                          <a:spcPct val="100000"/>
                        </a:lnSpc>
                        <a:spcAft>
                          <a:spcPts val="0"/>
                        </a:spcAft>
                      </a:pPr>
                      <a:r>
                        <a:rPr lang="el-GR" sz="1400" b="0" dirty="0">
                          <a:solidFill>
                            <a:schemeClr val="bg1"/>
                          </a:solidFill>
                          <a:effectLst/>
                          <a:latin typeface="+mn-lt"/>
                          <a:ea typeface="Times New Roman"/>
                          <a:cs typeface="Times New Roman"/>
                        </a:rPr>
                        <a:t>55</a:t>
                      </a:r>
                    </a:p>
                  </a:txBody>
                  <a:tcPr marL="40657" marR="406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0000"/>
                        </a:lnSpc>
                        <a:spcAft>
                          <a:spcPts val="0"/>
                        </a:spcAft>
                      </a:pPr>
                      <a:endParaRPr lang="el-GR" sz="1400" b="0" dirty="0" smtClean="0">
                        <a:solidFill>
                          <a:schemeClr val="bg1"/>
                        </a:solidFill>
                        <a:effectLst/>
                        <a:latin typeface="+mn-lt"/>
                        <a:ea typeface="Times New Roman"/>
                        <a:cs typeface="Times New Roman"/>
                      </a:endParaRPr>
                    </a:p>
                    <a:p>
                      <a:pPr algn="ctr">
                        <a:lnSpc>
                          <a:spcPct val="100000"/>
                        </a:lnSpc>
                        <a:spcAft>
                          <a:spcPts val="0"/>
                        </a:spcAft>
                      </a:pPr>
                      <a:r>
                        <a:rPr lang="el-GR" sz="1400" b="0" dirty="0" smtClean="0">
                          <a:solidFill>
                            <a:schemeClr val="bg1"/>
                          </a:solidFill>
                          <a:effectLst/>
                          <a:latin typeface="+mn-lt"/>
                          <a:ea typeface="Times New Roman"/>
                          <a:cs typeface="Times New Roman"/>
                        </a:rPr>
                        <a:t>26 </a:t>
                      </a:r>
                      <a:r>
                        <a:rPr lang="el-GR" sz="1400" b="0" dirty="0">
                          <a:solidFill>
                            <a:schemeClr val="bg1"/>
                          </a:solidFill>
                          <a:effectLst/>
                          <a:latin typeface="+mn-lt"/>
                          <a:ea typeface="Times New Roman"/>
                          <a:cs typeface="Times New Roman"/>
                        </a:rPr>
                        <a:t>χρόνια</a:t>
                      </a:r>
                    </a:p>
                  </a:txBody>
                  <a:tcPr marL="40657" marR="406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111760">
                        <a:lnSpc>
                          <a:spcPct val="100000"/>
                        </a:lnSpc>
                        <a:spcAft>
                          <a:spcPts val="0"/>
                        </a:spcAft>
                      </a:pPr>
                      <a:endParaRPr lang="el-GR" sz="800" b="0" dirty="0">
                        <a:solidFill>
                          <a:schemeClr val="bg1"/>
                        </a:solidFill>
                        <a:effectLst/>
                        <a:latin typeface="+mn-lt"/>
                        <a:ea typeface="Calibri"/>
                        <a:cs typeface="Times New Roman"/>
                      </a:endParaRPr>
                    </a:p>
                    <a:p>
                      <a:pPr marL="342900" lvl="0" indent="-342900">
                        <a:lnSpc>
                          <a:spcPct val="100000"/>
                        </a:lnSpc>
                        <a:spcAft>
                          <a:spcPts val="0"/>
                        </a:spcAft>
                        <a:buFont typeface="Symbol"/>
                        <a:buChar char=""/>
                      </a:pPr>
                      <a:r>
                        <a:rPr lang="el-GR" sz="1400" b="0" dirty="0">
                          <a:solidFill>
                            <a:schemeClr val="bg1"/>
                          </a:solidFill>
                          <a:effectLst/>
                          <a:latin typeface="+mn-lt"/>
                          <a:ea typeface="Calibri"/>
                          <a:cs typeface="Times New Roman"/>
                        </a:rPr>
                        <a:t>Πολιτικές Επιστήμες στην </a:t>
                      </a:r>
                      <a:r>
                        <a:rPr lang="el-GR" sz="1400" b="0" dirty="0" err="1">
                          <a:solidFill>
                            <a:schemeClr val="bg1"/>
                          </a:solidFill>
                          <a:effectLst/>
                          <a:latin typeface="+mn-lt"/>
                          <a:ea typeface="Calibri"/>
                          <a:cs typeface="Times New Roman"/>
                        </a:rPr>
                        <a:t>Πάντειο</a:t>
                      </a:r>
                      <a:endParaRPr lang="el-GR" sz="1400" b="0" dirty="0">
                        <a:solidFill>
                          <a:schemeClr val="bg1"/>
                        </a:solidFill>
                        <a:effectLst/>
                        <a:latin typeface="+mn-lt"/>
                        <a:ea typeface="Calibri"/>
                        <a:cs typeface="Times New Roman"/>
                      </a:endParaRPr>
                    </a:p>
                    <a:p>
                      <a:pPr marL="342900" lvl="0" indent="-342900">
                        <a:lnSpc>
                          <a:spcPct val="100000"/>
                        </a:lnSpc>
                        <a:spcAft>
                          <a:spcPts val="0"/>
                        </a:spcAft>
                        <a:buFont typeface="Symbol"/>
                        <a:buChar char=""/>
                      </a:pPr>
                      <a:r>
                        <a:rPr lang="el-GR" sz="1400" b="0" dirty="0">
                          <a:solidFill>
                            <a:schemeClr val="bg1"/>
                          </a:solidFill>
                          <a:effectLst/>
                          <a:latin typeface="+mn-lt"/>
                          <a:ea typeface="Calibri"/>
                          <a:cs typeface="Times New Roman"/>
                        </a:rPr>
                        <a:t>Παιδαγωγική Ακαδημία Ηρακλείου – Εξομοίωση πτυχίου ΠΤΔΕ Ιωαννίνων</a:t>
                      </a:r>
                    </a:p>
                  </a:txBody>
                  <a:tcPr marL="40657" marR="406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864980">
                <a:tc>
                  <a:txBody>
                    <a:bodyPr/>
                    <a:lstStyle/>
                    <a:p>
                      <a:pPr algn="ctr">
                        <a:lnSpc>
                          <a:spcPct val="100000"/>
                        </a:lnSpc>
                        <a:spcAft>
                          <a:spcPts val="0"/>
                        </a:spcAft>
                      </a:pPr>
                      <a:endParaRPr lang="el-GR" sz="1600" b="1" dirty="0">
                        <a:latin typeface="Calibri"/>
                        <a:ea typeface="Times New Roman"/>
                        <a:cs typeface="Times New Roman"/>
                      </a:endParaRPr>
                    </a:p>
                    <a:p>
                      <a:pPr algn="ctr">
                        <a:lnSpc>
                          <a:spcPct val="100000"/>
                        </a:lnSpc>
                        <a:spcAft>
                          <a:spcPts val="0"/>
                        </a:spcAft>
                      </a:pPr>
                      <a:r>
                        <a:rPr lang="el-GR" sz="1600" b="1" dirty="0">
                          <a:latin typeface="Times New Roman"/>
                          <a:ea typeface="Times New Roman"/>
                          <a:cs typeface="Times New Roman"/>
                        </a:rPr>
                        <a:t>Ε2</a:t>
                      </a:r>
                      <a:endParaRPr lang="el-GR" sz="1600" b="1" dirty="0">
                        <a:latin typeface="Calibri"/>
                        <a:ea typeface="Times New Roman"/>
                        <a:cs typeface="Times New Roman"/>
                      </a:endParaRPr>
                    </a:p>
                  </a:txBody>
                  <a:tcPr marL="40657" marR="406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gn="ctr">
                        <a:lnSpc>
                          <a:spcPct val="100000"/>
                        </a:lnSpc>
                        <a:spcAft>
                          <a:spcPts val="0"/>
                        </a:spcAft>
                      </a:pPr>
                      <a:endParaRPr lang="el-GR" sz="1400" b="0" dirty="0">
                        <a:solidFill>
                          <a:schemeClr val="bg1"/>
                        </a:solidFill>
                        <a:effectLst/>
                        <a:latin typeface="+mn-lt"/>
                        <a:ea typeface="Times New Roman"/>
                        <a:cs typeface="Times New Roman"/>
                      </a:endParaRPr>
                    </a:p>
                    <a:p>
                      <a:pPr algn="ctr">
                        <a:lnSpc>
                          <a:spcPct val="100000"/>
                        </a:lnSpc>
                        <a:spcAft>
                          <a:spcPts val="0"/>
                        </a:spcAft>
                      </a:pPr>
                      <a:r>
                        <a:rPr lang="el-GR" sz="1400" b="0" dirty="0">
                          <a:solidFill>
                            <a:schemeClr val="bg1"/>
                          </a:solidFill>
                          <a:effectLst/>
                          <a:latin typeface="+mn-lt"/>
                          <a:ea typeface="Times New Roman"/>
                          <a:cs typeface="Times New Roman"/>
                        </a:rPr>
                        <a:t>Άντρας</a:t>
                      </a:r>
                    </a:p>
                  </a:txBody>
                  <a:tcPr marL="40657" marR="406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0000"/>
                        </a:lnSpc>
                        <a:spcAft>
                          <a:spcPts val="0"/>
                        </a:spcAft>
                      </a:pPr>
                      <a:endParaRPr lang="el-GR" sz="1400" b="0" dirty="0">
                        <a:solidFill>
                          <a:schemeClr val="bg1"/>
                        </a:solidFill>
                        <a:effectLst/>
                        <a:latin typeface="+mn-lt"/>
                        <a:ea typeface="Times New Roman"/>
                        <a:cs typeface="Times New Roman"/>
                      </a:endParaRPr>
                    </a:p>
                    <a:p>
                      <a:pPr algn="ctr">
                        <a:lnSpc>
                          <a:spcPct val="100000"/>
                        </a:lnSpc>
                        <a:spcAft>
                          <a:spcPts val="0"/>
                        </a:spcAft>
                      </a:pPr>
                      <a:r>
                        <a:rPr lang="el-GR" sz="1400" b="0" dirty="0">
                          <a:solidFill>
                            <a:schemeClr val="bg1"/>
                          </a:solidFill>
                          <a:effectLst/>
                          <a:latin typeface="+mn-lt"/>
                          <a:ea typeface="Times New Roman"/>
                          <a:cs typeface="Times New Roman"/>
                        </a:rPr>
                        <a:t>32</a:t>
                      </a:r>
                    </a:p>
                  </a:txBody>
                  <a:tcPr marL="40657" marR="406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0000"/>
                        </a:lnSpc>
                        <a:spcAft>
                          <a:spcPts val="0"/>
                        </a:spcAft>
                      </a:pPr>
                      <a:endParaRPr lang="el-GR" sz="1400" b="0" dirty="0" smtClean="0">
                        <a:solidFill>
                          <a:schemeClr val="bg1"/>
                        </a:solidFill>
                        <a:effectLst/>
                        <a:latin typeface="+mn-lt"/>
                        <a:ea typeface="Times New Roman"/>
                        <a:cs typeface="Times New Roman"/>
                      </a:endParaRPr>
                    </a:p>
                    <a:p>
                      <a:pPr algn="ctr">
                        <a:lnSpc>
                          <a:spcPct val="100000"/>
                        </a:lnSpc>
                        <a:spcAft>
                          <a:spcPts val="0"/>
                        </a:spcAft>
                      </a:pPr>
                      <a:r>
                        <a:rPr lang="el-GR" sz="1400" b="0" dirty="0" smtClean="0">
                          <a:solidFill>
                            <a:schemeClr val="bg1"/>
                          </a:solidFill>
                          <a:effectLst/>
                          <a:latin typeface="+mn-lt"/>
                          <a:ea typeface="Times New Roman"/>
                          <a:cs typeface="Times New Roman"/>
                        </a:rPr>
                        <a:t>10 χρόνια</a:t>
                      </a:r>
                    </a:p>
                    <a:p>
                      <a:pPr algn="ctr">
                        <a:lnSpc>
                          <a:spcPct val="100000"/>
                        </a:lnSpc>
                        <a:spcAft>
                          <a:spcPts val="0"/>
                        </a:spcAft>
                      </a:pPr>
                      <a:endParaRPr lang="el-GR" sz="1400" b="0" dirty="0">
                        <a:solidFill>
                          <a:schemeClr val="bg1"/>
                        </a:solidFill>
                        <a:effectLst/>
                        <a:latin typeface="+mn-lt"/>
                        <a:ea typeface="Times New Roman"/>
                        <a:cs typeface="Times New Roman"/>
                      </a:endParaRPr>
                    </a:p>
                  </a:txBody>
                  <a:tcPr marL="40657" marR="406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111760">
                        <a:lnSpc>
                          <a:spcPct val="100000"/>
                        </a:lnSpc>
                        <a:spcAft>
                          <a:spcPts val="0"/>
                        </a:spcAft>
                      </a:pPr>
                      <a:endParaRPr lang="el-GR" sz="800" b="0" dirty="0">
                        <a:solidFill>
                          <a:schemeClr val="bg1"/>
                        </a:solidFill>
                        <a:effectLst/>
                        <a:latin typeface="+mn-lt"/>
                        <a:ea typeface="Calibri"/>
                        <a:cs typeface="Times New Roman"/>
                      </a:endParaRPr>
                    </a:p>
                    <a:p>
                      <a:pPr marL="342900" lvl="0" indent="-342900">
                        <a:lnSpc>
                          <a:spcPct val="100000"/>
                        </a:lnSpc>
                        <a:spcAft>
                          <a:spcPts val="0"/>
                        </a:spcAft>
                        <a:buFont typeface="Symbol"/>
                        <a:buChar char=""/>
                      </a:pPr>
                      <a:r>
                        <a:rPr lang="el-GR" sz="1400" b="0" dirty="0">
                          <a:solidFill>
                            <a:schemeClr val="bg1"/>
                          </a:solidFill>
                          <a:effectLst/>
                          <a:latin typeface="+mn-lt"/>
                          <a:ea typeface="Calibri"/>
                          <a:cs typeface="Times New Roman"/>
                        </a:rPr>
                        <a:t>ΠΤΔΕ Αθηνών</a:t>
                      </a:r>
                    </a:p>
                    <a:p>
                      <a:pPr marL="342900" lvl="0" indent="-342900">
                        <a:lnSpc>
                          <a:spcPct val="100000"/>
                        </a:lnSpc>
                        <a:spcAft>
                          <a:spcPts val="0"/>
                        </a:spcAft>
                        <a:buFont typeface="Symbol"/>
                        <a:buChar char=""/>
                      </a:pPr>
                      <a:r>
                        <a:rPr lang="el-GR" sz="1400" b="0" dirty="0">
                          <a:solidFill>
                            <a:schemeClr val="bg1"/>
                          </a:solidFill>
                          <a:effectLst/>
                          <a:latin typeface="+mn-lt"/>
                          <a:ea typeface="Calibri"/>
                          <a:cs typeface="Times New Roman"/>
                        </a:rPr>
                        <a:t>ΠΜΣ «Σπουδές στην εκπαίδευση» -  ΕΑΠ</a:t>
                      </a:r>
                    </a:p>
                  </a:txBody>
                  <a:tcPr marL="40657" marR="406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976268">
                <a:tc>
                  <a:txBody>
                    <a:bodyPr/>
                    <a:lstStyle/>
                    <a:p>
                      <a:pPr algn="ctr">
                        <a:lnSpc>
                          <a:spcPct val="100000"/>
                        </a:lnSpc>
                        <a:spcAft>
                          <a:spcPts val="0"/>
                        </a:spcAft>
                      </a:pPr>
                      <a:endParaRPr lang="el-GR" sz="1600" b="1" dirty="0">
                        <a:latin typeface="Calibri"/>
                        <a:ea typeface="Times New Roman"/>
                        <a:cs typeface="Times New Roman"/>
                      </a:endParaRPr>
                    </a:p>
                    <a:p>
                      <a:pPr algn="ctr">
                        <a:lnSpc>
                          <a:spcPct val="100000"/>
                        </a:lnSpc>
                        <a:spcAft>
                          <a:spcPts val="0"/>
                        </a:spcAft>
                      </a:pPr>
                      <a:r>
                        <a:rPr lang="el-GR" sz="1600" b="1" dirty="0">
                          <a:latin typeface="Times New Roman"/>
                          <a:ea typeface="Times New Roman"/>
                          <a:cs typeface="Times New Roman"/>
                        </a:rPr>
                        <a:t>ΕΕ1</a:t>
                      </a:r>
                      <a:endParaRPr lang="el-GR" sz="1600" b="1" dirty="0">
                        <a:latin typeface="Calibri"/>
                        <a:ea typeface="Times New Roman"/>
                        <a:cs typeface="Times New Roman"/>
                      </a:endParaRPr>
                    </a:p>
                  </a:txBody>
                  <a:tcPr marL="40657" marR="406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gn="ctr">
                        <a:lnSpc>
                          <a:spcPct val="100000"/>
                        </a:lnSpc>
                        <a:spcAft>
                          <a:spcPts val="0"/>
                        </a:spcAft>
                      </a:pPr>
                      <a:endParaRPr lang="el-GR" sz="1400" b="0">
                        <a:solidFill>
                          <a:schemeClr val="bg1"/>
                        </a:solidFill>
                        <a:effectLst/>
                        <a:latin typeface="+mn-lt"/>
                        <a:ea typeface="Times New Roman"/>
                        <a:cs typeface="Times New Roman"/>
                      </a:endParaRPr>
                    </a:p>
                    <a:p>
                      <a:pPr algn="ctr">
                        <a:lnSpc>
                          <a:spcPct val="100000"/>
                        </a:lnSpc>
                        <a:spcAft>
                          <a:spcPts val="0"/>
                        </a:spcAft>
                      </a:pPr>
                      <a:r>
                        <a:rPr lang="el-GR" sz="1400" b="0">
                          <a:solidFill>
                            <a:schemeClr val="bg1"/>
                          </a:solidFill>
                          <a:effectLst/>
                          <a:latin typeface="+mn-lt"/>
                          <a:ea typeface="Times New Roman"/>
                          <a:cs typeface="Times New Roman"/>
                        </a:rPr>
                        <a:t>Γυναίκα</a:t>
                      </a:r>
                    </a:p>
                  </a:txBody>
                  <a:tcPr marL="40657" marR="406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0000"/>
                        </a:lnSpc>
                        <a:spcAft>
                          <a:spcPts val="0"/>
                        </a:spcAft>
                      </a:pPr>
                      <a:endParaRPr lang="el-GR" sz="1400" b="0" dirty="0">
                        <a:solidFill>
                          <a:schemeClr val="bg1"/>
                        </a:solidFill>
                        <a:effectLst/>
                        <a:latin typeface="+mn-lt"/>
                        <a:ea typeface="Times New Roman"/>
                        <a:cs typeface="Times New Roman"/>
                      </a:endParaRPr>
                    </a:p>
                    <a:p>
                      <a:pPr algn="ctr">
                        <a:lnSpc>
                          <a:spcPct val="100000"/>
                        </a:lnSpc>
                        <a:spcAft>
                          <a:spcPts val="0"/>
                        </a:spcAft>
                      </a:pPr>
                      <a:r>
                        <a:rPr lang="el-GR" sz="1400" b="0" dirty="0">
                          <a:solidFill>
                            <a:schemeClr val="bg1"/>
                          </a:solidFill>
                          <a:effectLst/>
                          <a:latin typeface="+mn-lt"/>
                          <a:ea typeface="Times New Roman"/>
                          <a:cs typeface="Times New Roman"/>
                        </a:rPr>
                        <a:t>32</a:t>
                      </a:r>
                    </a:p>
                  </a:txBody>
                  <a:tcPr marL="40657" marR="406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0000"/>
                        </a:lnSpc>
                        <a:spcAft>
                          <a:spcPts val="0"/>
                        </a:spcAft>
                      </a:pPr>
                      <a:endParaRPr lang="el-GR" sz="1400" b="0" dirty="0" smtClean="0">
                        <a:solidFill>
                          <a:schemeClr val="bg1"/>
                        </a:solidFill>
                        <a:effectLst/>
                        <a:latin typeface="+mn-lt"/>
                        <a:ea typeface="Times New Roman"/>
                        <a:cs typeface="Times New Roman"/>
                      </a:endParaRPr>
                    </a:p>
                    <a:p>
                      <a:pPr algn="ctr">
                        <a:lnSpc>
                          <a:spcPct val="100000"/>
                        </a:lnSpc>
                        <a:spcAft>
                          <a:spcPts val="0"/>
                        </a:spcAft>
                      </a:pPr>
                      <a:r>
                        <a:rPr lang="el-GR" sz="1400" b="0" dirty="0" smtClean="0">
                          <a:solidFill>
                            <a:schemeClr val="bg1"/>
                          </a:solidFill>
                          <a:effectLst/>
                          <a:latin typeface="+mn-lt"/>
                          <a:ea typeface="Times New Roman"/>
                          <a:cs typeface="Times New Roman"/>
                        </a:rPr>
                        <a:t>11 </a:t>
                      </a:r>
                      <a:r>
                        <a:rPr lang="el-GR" sz="1400" b="0" dirty="0">
                          <a:solidFill>
                            <a:schemeClr val="bg1"/>
                          </a:solidFill>
                          <a:effectLst/>
                          <a:latin typeface="+mn-lt"/>
                          <a:ea typeface="Times New Roman"/>
                          <a:cs typeface="Times New Roman"/>
                        </a:rPr>
                        <a:t>χρόνια</a:t>
                      </a:r>
                    </a:p>
                  </a:txBody>
                  <a:tcPr marL="40657" marR="406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111760">
                        <a:lnSpc>
                          <a:spcPct val="100000"/>
                        </a:lnSpc>
                        <a:spcAft>
                          <a:spcPts val="0"/>
                        </a:spcAft>
                      </a:pPr>
                      <a:endParaRPr lang="el-GR" sz="800" b="0" dirty="0">
                        <a:solidFill>
                          <a:schemeClr val="bg1"/>
                        </a:solidFill>
                        <a:effectLst/>
                        <a:latin typeface="+mn-lt"/>
                        <a:ea typeface="Calibri"/>
                        <a:cs typeface="Times New Roman"/>
                      </a:endParaRPr>
                    </a:p>
                    <a:p>
                      <a:pPr marL="342900" lvl="0" indent="-342900">
                        <a:lnSpc>
                          <a:spcPct val="100000"/>
                        </a:lnSpc>
                        <a:spcAft>
                          <a:spcPts val="0"/>
                        </a:spcAft>
                        <a:buFont typeface="Symbol"/>
                        <a:buChar char=""/>
                      </a:pPr>
                      <a:r>
                        <a:rPr lang="el-GR" sz="1400" b="0" dirty="0">
                          <a:solidFill>
                            <a:schemeClr val="bg1"/>
                          </a:solidFill>
                          <a:effectLst/>
                          <a:latin typeface="+mn-lt"/>
                          <a:ea typeface="Calibri"/>
                          <a:cs typeface="Times New Roman"/>
                        </a:rPr>
                        <a:t>ΠΤΔΕ Αλεξανδρούπολης</a:t>
                      </a:r>
                    </a:p>
                    <a:p>
                      <a:pPr marL="342900" lvl="0" indent="-342900">
                        <a:lnSpc>
                          <a:spcPct val="100000"/>
                        </a:lnSpc>
                        <a:spcAft>
                          <a:spcPts val="0"/>
                        </a:spcAft>
                        <a:buFont typeface="Symbol"/>
                        <a:buChar char=""/>
                      </a:pPr>
                      <a:r>
                        <a:rPr lang="el-GR" sz="1400" b="0" dirty="0">
                          <a:solidFill>
                            <a:schemeClr val="bg1"/>
                          </a:solidFill>
                          <a:effectLst/>
                          <a:latin typeface="+mn-lt"/>
                          <a:ea typeface="Calibri"/>
                          <a:cs typeface="Times New Roman"/>
                        </a:rPr>
                        <a:t>ΠΜΣ «Επιστήμες της Αγωγής-Εξ Αποστάσεως Εκπαίδευση με τη χρήση των ΤΠΕ (</a:t>
                      </a:r>
                      <a:r>
                        <a:rPr lang="el-GR" sz="1400" b="0" dirty="0" err="1">
                          <a:solidFill>
                            <a:schemeClr val="bg1"/>
                          </a:solidFill>
                          <a:effectLst/>
                          <a:latin typeface="+mn-lt"/>
                          <a:ea typeface="Calibri"/>
                          <a:cs typeface="Times New Roman"/>
                        </a:rPr>
                        <a:t>elearning</a:t>
                      </a:r>
                      <a:r>
                        <a:rPr lang="el-GR" sz="1400" b="0" dirty="0">
                          <a:solidFill>
                            <a:schemeClr val="bg1"/>
                          </a:solidFill>
                          <a:effectLst/>
                          <a:latin typeface="+mn-lt"/>
                          <a:ea typeface="Calibri"/>
                          <a:cs typeface="Times New Roman"/>
                        </a:rPr>
                        <a:t>) – ΠΤΔΕ Ρεθύμνου</a:t>
                      </a:r>
                    </a:p>
                  </a:txBody>
                  <a:tcPr marL="40657" marR="406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1034472">
                <a:tc>
                  <a:txBody>
                    <a:bodyPr/>
                    <a:lstStyle/>
                    <a:p>
                      <a:pPr algn="ctr">
                        <a:lnSpc>
                          <a:spcPct val="100000"/>
                        </a:lnSpc>
                        <a:spcAft>
                          <a:spcPts val="0"/>
                        </a:spcAft>
                      </a:pPr>
                      <a:endParaRPr lang="el-GR" sz="1600" b="1" dirty="0">
                        <a:latin typeface="Calibri"/>
                        <a:ea typeface="Times New Roman"/>
                        <a:cs typeface="Times New Roman"/>
                      </a:endParaRPr>
                    </a:p>
                    <a:p>
                      <a:pPr algn="ctr">
                        <a:lnSpc>
                          <a:spcPct val="100000"/>
                        </a:lnSpc>
                        <a:spcAft>
                          <a:spcPts val="0"/>
                        </a:spcAft>
                      </a:pPr>
                      <a:r>
                        <a:rPr lang="el-GR" sz="1600" b="1" dirty="0">
                          <a:latin typeface="Times New Roman"/>
                          <a:ea typeface="Times New Roman"/>
                          <a:cs typeface="Times New Roman"/>
                        </a:rPr>
                        <a:t>ΕΕ2</a:t>
                      </a:r>
                      <a:endParaRPr lang="el-GR" sz="1600" b="1" dirty="0">
                        <a:latin typeface="Calibri"/>
                        <a:ea typeface="Times New Roman"/>
                        <a:cs typeface="Times New Roman"/>
                      </a:endParaRPr>
                    </a:p>
                  </a:txBody>
                  <a:tcPr marL="40657" marR="406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gn="ctr">
                        <a:lnSpc>
                          <a:spcPct val="100000"/>
                        </a:lnSpc>
                        <a:spcAft>
                          <a:spcPts val="0"/>
                        </a:spcAft>
                      </a:pPr>
                      <a:endParaRPr lang="el-GR" sz="1400" b="0" dirty="0">
                        <a:solidFill>
                          <a:schemeClr val="bg1"/>
                        </a:solidFill>
                        <a:effectLst/>
                        <a:latin typeface="+mn-lt"/>
                        <a:ea typeface="Times New Roman"/>
                        <a:cs typeface="Times New Roman"/>
                      </a:endParaRPr>
                    </a:p>
                    <a:p>
                      <a:pPr algn="ctr">
                        <a:lnSpc>
                          <a:spcPct val="100000"/>
                        </a:lnSpc>
                        <a:spcAft>
                          <a:spcPts val="0"/>
                        </a:spcAft>
                      </a:pPr>
                      <a:r>
                        <a:rPr lang="el-GR" sz="1400" b="0" dirty="0">
                          <a:solidFill>
                            <a:schemeClr val="bg1"/>
                          </a:solidFill>
                          <a:effectLst/>
                          <a:latin typeface="+mn-lt"/>
                          <a:ea typeface="Times New Roman"/>
                          <a:cs typeface="Times New Roman"/>
                        </a:rPr>
                        <a:t>Άντρας</a:t>
                      </a:r>
                    </a:p>
                  </a:txBody>
                  <a:tcPr marL="40657" marR="406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0000"/>
                        </a:lnSpc>
                        <a:spcAft>
                          <a:spcPts val="0"/>
                        </a:spcAft>
                      </a:pPr>
                      <a:endParaRPr lang="el-GR" sz="1400" b="0">
                        <a:solidFill>
                          <a:schemeClr val="bg1"/>
                        </a:solidFill>
                        <a:effectLst/>
                        <a:latin typeface="+mn-lt"/>
                        <a:ea typeface="Times New Roman"/>
                        <a:cs typeface="Times New Roman"/>
                      </a:endParaRPr>
                    </a:p>
                    <a:p>
                      <a:pPr algn="ctr">
                        <a:lnSpc>
                          <a:spcPct val="100000"/>
                        </a:lnSpc>
                        <a:spcAft>
                          <a:spcPts val="0"/>
                        </a:spcAft>
                      </a:pPr>
                      <a:r>
                        <a:rPr lang="el-GR" sz="1400" b="0">
                          <a:solidFill>
                            <a:schemeClr val="bg1"/>
                          </a:solidFill>
                          <a:effectLst/>
                          <a:latin typeface="+mn-lt"/>
                          <a:ea typeface="Times New Roman"/>
                          <a:cs typeface="Times New Roman"/>
                        </a:rPr>
                        <a:t>33</a:t>
                      </a:r>
                    </a:p>
                  </a:txBody>
                  <a:tcPr marL="40657" marR="406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0000"/>
                        </a:lnSpc>
                        <a:spcAft>
                          <a:spcPts val="0"/>
                        </a:spcAft>
                      </a:pPr>
                      <a:endParaRPr lang="el-GR" sz="1400" b="0" dirty="0">
                        <a:solidFill>
                          <a:schemeClr val="bg1"/>
                        </a:solidFill>
                        <a:effectLst/>
                        <a:latin typeface="+mn-lt"/>
                        <a:ea typeface="Times New Roman"/>
                        <a:cs typeface="Times New Roman"/>
                      </a:endParaRPr>
                    </a:p>
                    <a:p>
                      <a:pPr algn="ctr">
                        <a:lnSpc>
                          <a:spcPct val="100000"/>
                        </a:lnSpc>
                        <a:spcAft>
                          <a:spcPts val="0"/>
                        </a:spcAft>
                      </a:pPr>
                      <a:endParaRPr lang="el-GR" sz="1400" b="0" dirty="0" smtClean="0">
                        <a:solidFill>
                          <a:schemeClr val="bg1"/>
                        </a:solidFill>
                        <a:effectLst/>
                        <a:latin typeface="+mn-lt"/>
                        <a:ea typeface="Times New Roman"/>
                        <a:cs typeface="Times New Roman"/>
                      </a:endParaRPr>
                    </a:p>
                    <a:p>
                      <a:pPr algn="ctr">
                        <a:lnSpc>
                          <a:spcPct val="100000"/>
                        </a:lnSpc>
                        <a:spcAft>
                          <a:spcPts val="0"/>
                        </a:spcAft>
                      </a:pPr>
                      <a:r>
                        <a:rPr lang="el-GR" sz="1400" b="0" dirty="0" smtClean="0">
                          <a:solidFill>
                            <a:schemeClr val="bg1"/>
                          </a:solidFill>
                          <a:effectLst/>
                          <a:latin typeface="+mn-lt"/>
                          <a:ea typeface="Times New Roman"/>
                          <a:cs typeface="Times New Roman"/>
                        </a:rPr>
                        <a:t>10 </a:t>
                      </a:r>
                      <a:r>
                        <a:rPr lang="el-GR" sz="1400" b="0" dirty="0">
                          <a:solidFill>
                            <a:schemeClr val="bg1"/>
                          </a:solidFill>
                          <a:effectLst/>
                          <a:latin typeface="+mn-lt"/>
                          <a:ea typeface="Times New Roman"/>
                          <a:cs typeface="Times New Roman"/>
                        </a:rPr>
                        <a:t>χρόνια</a:t>
                      </a:r>
                    </a:p>
                  </a:txBody>
                  <a:tcPr marL="40657" marR="406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111760">
                        <a:lnSpc>
                          <a:spcPct val="100000"/>
                        </a:lnSpc>
                        <a:spcAft>
                          <a:spcPts val="0"/>
                        </a:spcAft>
                      </a:pPr>
                      <a:endParaRPr lang="el-GR" sz="800" b="0" dirty="0">
                        <a:solidFill>
                          <a:schemeClr val="bg1"/>
                        </a:solidFill>
                        <a:effectLst/>
                        <a:latin typeface="+mn-lt"/>
                        <a:ea typeface="Calibri"/>
                        <a:cs typeface="Times New Roman"/>
                      </a:endParaRPr>
                    </a:p>
                    <a:p>
                      <a:pPr marL="342900" lvl="0" indent="-342900">
                        <a:lnSpc>
                          <a:spcPct val="100000"/>
                        </a:lnSpc>
                        <a:spcAft>
                          <a:spcPts val="0"/>
                        </a:spcAft>
                        <a:buFont typeface="Symbol"/>
                        <a:buChar char=""/>
                      </a:pPr>
                      <a:r>
                        <a:rPr lang="el-GR" sz="1400" b="0" dirty="0">
                          <a:solidFill>
                            <a:schemeClr val="bg1"/>
                          </a:solidFill>
                          <a:effectLst/>
                          <a:latin typeface="+mn-lt"/>
                          <a:ea typeface="Calibri"/>
                          <a:cs typeface="Times New Roman"/>
                        </a:rPr>
                        <a:t>ΠΤΔΕ Ρεθύμνου</a:t>
                      </a:r>
                    </a:p>
                    <a:p>
                      <a:pPr marL="342900" lvl="0" indent="-342900">
                        <a:lnSpc>
                          <a:spcPct val="100000"/>
                        </a:lnSpc>
                        <a:spcAft>
                          <a:spcPts val="0"/>
                        </a:spcAft>
                        <a:buFont typeface="Symbol"/>
                        <a:buChar char=""/>
                      </a:pPr>
                      <a:r>
                        <a:rPr lang="el-GR" sz="1400" b="0" dirty="0">
                          <a:solidFill>
                            <a:schemeClr val="bg1"/>
                          </a:solidFill>
                          <a:effectLst/>
                          <a:latin typeface="+mn-lt"/>
                          <a:ea typeface="Calibri"/>
                          <a:cs typeface="Times New Roman"/>
                        </a:rPr>
                        <a:t>ΠΜΣ «Επιστήμες της Αγωγής-Εξ Αποστάσεως Εκπαίδευση με τη χρήση των ΤΠΕ (</a:t>
                      </a:r>
                      <a:r>
                        <a:rPr lang="el-GR" sz="1400" b="0" dirty="0" err="1">
                          <a:solidFill>
                            <a:schemeClr val="bg1"/>
                          </a:solidFill>
                          <a:effectLst/>
                          <a:latin typeface="+mn-lt"/>
                          <a:ea typeface="Calibri"/>
                          <a:cs typeface="Times New Roman"/>
                        </a:rPr>
                        <a:t>elearning</a:t>
                      </a:r>
                      <a:r>
                        <a:rPr lang="el-GR" sz="1400" b="0" dirty="0">
                          <a:solidFill>
                            <a:schemeClr val="bg1"/>
                          </a:solidFill>
                          <a:effectLst/>
                          <a:latin typeface="+mn-lt"/>
                          <a:ea typeface="Calibri"/>
                          <a:cs typeface="Times New Roman"/>
                        </a:rPr>
                        <a:t>) – ΠΤΔΕ Ρεθύμνου</a:t>
                      </a:r>
                    </a:p>
                  </a:txBody>
                  <a:tcPr marL="40657" marR="406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929661">
                <a:tc>
                  <a:txBody>
                    <a:bodyPr/>
                    <a:lstStyle/>
                    <a:p>
                      <a:pPr algn="ctr">
                        <a:lnSpc>
                          <a:spcPct val="100000"/>
                        </a:lnSpc>
                        <a:spcAft>
                          <a:spcPts val="0"/>
                        </a:spcAft>
                      </a:pPr>
                      <a:endParaRPr lang="el-GR" sz="1600" b="1" dirty="0">
                        <a:latin typeface="Calibri"/>
                        <a:ea typeface="Times New Roman"/>
                        <a:cs typeface="Times New Roman"/>
                      </a:endParaRPr>
                    </a:p>
                    <a:p>
                      <a:pPr algn="ctr">
                        <a:lnSpc>
                          <a:spcPct val="100000"/>
                        </a:lnSpc>
                        <a:spcAft>
                          <a:spcPts val="0"/>
                        </a:spcAft>
                      </a:pPr>
                      <a:r>
                        <a:rPr lang="el-GR" sz="1600" b="1" dirty="0">
                          <a:latin typeface="Times New Roman"/>
                          <a:ea typeface="Times New Roman"/>
                          <a:cs typeface="Times New Roman"/>
                        </a:rPr>
                        <a:t>ΕΕ3</a:t>
                      </a:r>
                      <a:endParaRPr lang="el-GR" sz="1600" b="1" dirty="0">
                        <a:latin typeface="Calibri"/>
                        <a:ea typeface="Times New Roman"/>
                        <a:cs typeface="Times New Roman"/>
                      </a:endParaRPr>
                    </a:p>
                  </a:txBody>
                  <a:tcPr marL="40657" marR="406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gn="ctr">
                        <a:lnSpc>
                          <a:spcPct val="100000"/>
                        </a:lnSpc>
                        <a:spcAft>
                          <a:spcPts val="0"/>
                        </a:spcAft>
                      </a:pPr>
                      <a:endParaRPr lang="el-GR" sz="1400" b="0" dirty="0">
                        <a:solidFill>
                          <a:schemeClr val="bg1"/>
                        </a:solidFill>
                        <a:effectLst/>
                        <a:latin typeface="+mn-lt"/>
                        <a:ea typeface="Times New Roman"/>
                        <a:cs typeface="Times New Roman"/>
                      </a:endParaRPr>
                    </a:p>
                    <a:p>
                      <a:pPr algn="ctr">
                        <a:lnSpc>
                          <a:spcPct val="100000"/>
                        </a:lnSpc>
                        <a:spcAft>
                          <a:spcPts val="0"/>
                        </a:spcAft>
                      </a:pPr>
                      <a:r>
                        <a:rPr lang="el-GR" sz="1400" b="0" dirty="0">
                          <a:solidFill>
                            <a:schemeClr val="bg1"/>
                          </a:solidFill>
                          <a:effectLst/>
                          <a:latin typeface="+mn-lt"/>
                          <a:ea typeface="Times New Roman"/>
                          <a:cs typeface="Times New Roman"/>
                        </a:rPr>
                        <a:t>Γυναίκα</a:t>
                      </a:r>
                    </a:p>
                  </a:txBody>
                  <a:tcPr marL="40657" marR="406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0000"/>
                        </a:lnSpc>
                        <a:spcAft>
                          <a:spcPts val="0"/>
                        </a:spcAft>
                      </a:pPr>
                      <a:endParaRPr lang="el-GR" sz="1400" b="0" dirty="0">
                        <a:solidFill>
                          <a:schemeClr val="bg1"/>
                        </a:solidFill>
                        <a:effectLst/>
                        <a:latin typeface="+mn-lt"/>
                        <a:ea typeface="Times New Roman"/>
                        <a:cs typeface="Times New Roman"/>
                      </a:endParaRPr>
                    </a:p>
                    <a:p>
                      <a:pPr algn="ctr">
                        <a:lnSpc>
                          <a:spcPct val="100000"/>
                        </a:lnSpc>
                        <a:spcAft>
                          <a:spcPts val="0"/>
                        </a:spcAft>
                      </a:pPr>
                      <a:r>
                        <a:rPr lang="el-GR" sz="1400" b="0" dirty="0">
                          <a:solidFill>
                            <a:schemeClr val="bg1"/>
                          </a:solidFill>
                          <a:effectLst/>
                          <a:latin typeface="+mn-lt"/>
                          <a:ea typeface="Times New Roman"/>
                          <a:cs typeface="Times New Roman"/>
                        </a:rPr>
                        <a:t>41</a:t>
                      </a:r>
                    </a:p>
                  </a:txBody>
                  <a:tcPr marL="40657" marR="406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0000"/>
                        </a:lnSpc>
                        <a:spcAft>
                          <a:spcPts val="0"/>
                        </a:spcAft>
                      </a:pPr>
                      <a:endParaRPr lang="el-GR" sz="1400" b="0" dirty="0">
                        <a:solidFill>
                          <a:schemeClr val="bg1"/>
                        </a:solidFill>
                        <a:effectLst/>
                        <a:latin typeface="+mn-lt"/>
                        <a:ea typeface="Times New Roman"/>
                        <a:cs typeface="Times New Roman"/>
                      </a:endParaRPr>
                    </a:p>
                    <a:p>
                      <a:pPr algn="ctr">
                        <a:lnSpc>
                          <a:spcPct val="100000"/>
                        </a:lnSpc>
                        <a:spcAft>
                          <a:spcPts val="0"/>
                        </a:spcAft>
                      </a:pPr>
                      <a:r>
                        <a:rPr lang="el-GR" sz="1400" b="0" dirty="0" smtClean="0">
                          <a:solidFill>
                            <a:schemeClr val="bg1"/>
                          </a:solidFill>
                          <a:effectLst/>
                          <a:latin typeface="+mn-lt"/>
                          <a:ea typeface="Times New Roman"/>
                          <a:cs typeface="Times New Roman"/>
                        </a:rPr>
                        <a:t>9 </a:t>
                      </a:r>
                      <a:r>
                        <a:rPr lang="el-GR" sz="1400" b="0" dirty="0">
                          <a:solidFill>
                            <a:schemeClr val="bg1"/>
                          </a:solidFill>
                          <a:effectLst/>
                          <a:latin typeface="+mn-lt"/>
                          <a:ea typeface="Times New Roman"/>
                          <a:cs typeface="Times New Roman"/>
                        </a:rPr>
                        <a:t>χρόνια</a:t>
                      </a:r>
                    </a:p>
                  </a:txBody>
                  <a:tcPr marL="40657" marR="406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111760">
                        <a:lnSpc>
                          <a:spcPct val="100000"/>
                        </a:lnSpc>
                        <a:spcAft>
                          <a:spcPts val="0"/>
                        </a:spcAft>
                      </a:pPr>
                      <a:endParaRPr lang="el-GR" sz="800" b="0" dirty="0">
                        <a:solidFill>
                          <a:schemeClr val="bg1"/>
                        </a:solidFill>
                        <a:effectLst/>
                        <a:latin typeface="+mn-lt"/>
                        <a:ea typeface="Calibri"/>
                        <a:cs typeface="Times New Roman"/>
                      </a:endParaRPr>
                    </a:p>
                    <a:p>
                      <a:pPr marL="342900" lvl="0" indent="-342900">
                        <a:lnSpc>
                          <a:spcPct val="100000"/>
                        </a:lnSpc>
                        <a:spcAft>
                          <a:spcPts val="0"/>
                        </a:spcAft>
                        <a:buFont typeface="Symbol"/>
                        <a:buChar char=""/>
                      </a:pPr>
                      <a:r>
                        <a:rPr lang="el-GR" sz="1400" b="0" dirty="0">
                          <a:solidFill>
                            <a:schemeClr val="bg1"/>
                          </a:solidFill>
                          <a:effectLst/>
                          <a:latin typeface="+mn-lt"/>
                          <a:ea typeface="Calibri"/>
                          <a:cs typeface="Times New Roman"/>
                        </a:rPr>
                        <a:t>ΠΤΔΕ Ρεθύμνου</a:t>
                      </a:r>
                    </a:p>
                    <a:p>
                      <a:pPr marL="342900" lvl="0" indent="-342900">
                        <a:lnSpc>
                          <a:spcPct val="100000"/>
                        </a:lnSpc>
                        <a:spcAft>
                          <a:spcPts val="0"/>
                        </a:spcAft>
                        <a:buFont typeface="Symbol"/>
                        <a:buChar char=""/>
                      </a:pPr>
                      <a:r>
                        <a:rPr lang="el-GR" sz="1400" b="0" dirty="0">
                          <a:solidFill>
                            <a:schemeClr val="bg1"/>
                          </a:solidFill>
                          <a:effectLst/>
                          <a:latin typeface="+mn-lt"/>
                          <a:ea typeface="Calibri"/>
                          <a:cs typeface="Times New Roman"/>
                        </a:rPr>
                        <a:t>ΠΜΣ «Επιστήμες της Αγωγής-Εξ Αποστάσεως Εκπαίδευση με τη χρήση των ΤΠΕ (</a:t>
                      </a:r>
                      <a:r>
                        <a:rPr lang="el-GR" sz="1400" b="0" dirty="0" err="1">
                          <a:solidFill>
                            <a:schemeClr val="bg1"/>
                          </a:solidFill>
                          <a:effectLst/>
                          <a:latin typeface="+mn-lt"/>
                          <a:ea typeface="Calibri"/>
                          <a:cs typeface="Times New Roman"/>
                        </a:rPr>
                        <a:t>elearning</a:t>
                      </a:r>
                      <a:r>
                        <a:rPr lang="el-GR" sz="1400" b="0" dirty="0">
                          <a:solidFill>
                            <a:schemeClr val="bg1"/>
                          </a:solidFill>
                          <a:effectLst/>
                          <a:latin typeface="+mn-lt"/>
                          <a:ea typeface="Calibri"/>
                          <a:cs typeface="Times New Roman"/>
                        </a:rPr>
                        <a:t>) – ΠΤΔΕ Ρεθύμνου</a:t>
                      </a:r>
                    </a:p>
                  </a:txBody>
                  <a:tcPr marL="40657" marR="406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bl>
          </a:graphicData>
        </a:graphic>
      </p:graphicFrame>
      <p:sp>
        <p:nvSpPr>
          <p:cNvPr id="5" name="Βέλος αναστροφής 5">
            <a:hlinkClick r:id="rId2" action="ppaction://hlinksldjump"/>
          </p:cNvPr>
          <p:cNvSpPr/>
          <p:nvPr/>
        </p:nvSpPr>
        <p:spPr>
          <a:xfrm flipV="1">
            <a:off x="144173" y="5958186"/>
            <a:ext cx="821635" cy="770505"/>
          </a:xfrm>
          <a:prstGeom prst="uturnArrow">
            <a:avLst/>
          </a:prstGeom>
          <a:solidFill>
            <a:schemeClr val="tx2"/>
          </a:solidFill>
          <a:ln>
            <a:solidFill>
              <a:schemeClr val="accent1">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l-GR">
              <a:solidFill>
                <a:schemeClr val="tx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56673" y="1"/>
            <a:ext cx="10515600" cy="1117600"/>
          </a:xfrm>
        </p:spPr>
        <p:txBody>
          <a:bodyPr>
            <a:normAutofit/>
          </a:bodyPr>
          <a:lstStyle/>
          <a:p>
            <a:pPr algn="ctr"/>
            <a:r>
              <a:rPr lang="el-GR" sz="3600" b="1" dirty="0" smtClean="0">
                <a:latin typeface="+mn-lt"/>
              </a:rPr>
              <a:t>1. Προσέλκυση της προσοχής</a:t>
            </a:r>
            <a:endParaRPr lang="el-GR" sz="3600" dirty="0">
              <a:latin typeface="+mn-lt"/>
            </a:endParaRPr>
          </a:p>
        </p:txBody>
      </p:sp>
      <p:sp>
        <p:nvSpPr>
          <p:cNvPr id="3" name="Βέλος αναστροφής 5">
            <a:hlinkClick r:id="rId2" action="ppaction://hlinksldjump"/>
          </p:cNvPr>
          <p:cNvSpPr/>
          <p:nvPr/>
        </p:nvSpPr>
        <p:spPr>
          <a:xfrm flipV="1">
            <a:off x="144173" y="5958186"/>
            <a:ext cx="821635" cy="770505"/>
          </a:xfrm>
          <a:prstGeom prst="uturnArrow">
            <a:avLst/>
          </a:prstGeom>
          <a:solidFill>
            <a:schemeClr val="tx2"/>
          </a:solidFill>
          <a:ln>
            <a:solidFill>
              <a:schemeClr val="accent1">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l-GR">
              <a:solidFill>
                <a:schemeClr val="tx1"/>
              </a:solidFill>
            </a:endParaRPr>
          </a:p>
        </p:txBody>
      </p:sp>
      <p:pic>
        <p:nvPicPr>
          <p:cNvPr id="4" name="3 - Εικόνα" descr="C:\Users\User\Desktop\Εικόνα8.png"/>
          <p:cNvPicPr/>
          <p:nvPr/>
        </p:nvPicPr>
        <p:blipFill>
          <a:blip r:embed="rId3" cstate="print"/>
          <a:srcRect/>
          <a:stretch>
            <a:fillRect/>
          </a:stretch>
        </p:blipFill>
        <p:spPr bwMode="auto">
          <a:xfrm>
            <a:off x="341746" y="1117599"/>
            <a:ext cx="5698835" cy="3315855"/>
          </a:xfrm>
          <a:prstGeom prst="rect">
            <a:avLst/>
          </a:prstGeom>
          <a:noFill/>
          <a:ln w="9525">
            <a:noFill/>
            <a:miter lim="800000"/>
            <a:headEnd/>
            <a:tailEnd/>
          </a:ln>
        </p:spPr>
      </p:pic>
      <p:pic>
        <p:nvPicPr>
          <p:cNvPr id="5" name="4 - Εικόνα" descr="C:\Users\User\Desktop\Εικόνα002.png"/>
          <p:cNvPicPr/>
          <p:nvPr/>
        </p:nvPicPr>
        <p:blipFill>
          <a:blip r:embed="rId4" cstate="print"/>
          <a:srcRect/>
          <a:stretch>
            <a:fillRect/>
          </a:stretch>
        </p:blipFill>
        <p:spPr bwMode="auto">
          <a:xfrm>
            <a:off x="6040583" y="2807855"/>
            <a:ext cx="5818908" cy="3315855"/>
          </a:xfrm>
          <a:prstGeom prst="rect">
            <a:avLst/>
          </a:prstGeom>
          <a:noFill/>
          <a:ln w="9525">
            <a:noFill/>
            <a:miter lim="800000"/>
            <a:headEnd/>
            <a:tailEnd/>
          </a:ln>
        </p:spPr>
      </p:pic>
      <p:sp>
        <p:nvSpPr>
          <p:cNvPr id="114690" name="Rectangle 2"/>
          <p:cNvSpPr>
            <a:spLocks noChangeArrowheads="1"/>
          </p:cNvSpPr>
          <p:nvPr/>
        </p:nvSpPr>
        <p:spPr bwMode="auto">
          <a:xfrm>
            <a:off x="6650182" y="6170711"/>
            <a:ext cx="4535054"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69875" algn="l"/>
              </a:tabLst>
            </a:pPr>
            <a:r>
              <a:rPr kumimoji="0" lang="el-GR"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hlinkClick r:id="rId5"/>
              </a:rPr>
              <a:t>https://www.youtube.com/watch?v=8gFRFamwTnk</a:t>
            </a:r>
            <a:endParaRPr kumimoji="0" lang="el-GR" sz="1400" b="1"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98762" y="0"/>
            <a:ext cx="11351491" cy="1325563"/>
          </a:xfrm>
        </p:spPr>
        <p:txBody>
          <a:bodyPr>
            <a:normAutofit/>
          </a:bodyPr>
          <a:lstStyle/>
          <a:p>
            <a:pPr algn="ctr"/>
            <a:r>
              <a:rPr lang="el-GR" sz="3600" b="1" dirty="0" smtClean="0">
                <a:latin typeface="+mn-lt"/>
              </a:rPr>
              <a:t>2. Πληροφόρηση του εκπαιδευόμενου για τους μαθησιακούς στόχους</a:t>
            </a:r>
            <a:endParaRPr lang="el-GR" sz="3600" dirty="0">
              <a:latin typeface="+mn-lt"/>
            </a:endParaRPr>
          </a:p>
        </p:txBody>
      </p:sp>
      <p:pic>
        <p:nvPicPr>
          <p:cNvPr id="4" name="3 - Εικόνα" descr="C:\Users\User\Desktop\Εικόνα652.png"/>
          <p:cNvPicPr/>
          <p:nvPr/>
        </p:nvPicPr>
        <p:blipFill>
          <a:blip r:embed="rId2" cstate="print"/>
          <a:srcRect/>
          <a:stretch>
            <a:fillRect/>
          </a:stretch>
        </p:blipFill>
        <p:spPr bwMode="auto">
          <a:xfrm>
            <a:off x="2401455" y="1628196"/>
            <a:ext cx="7315200" cy="4578640"/>
          </a:xfrm>
          <a:prstGeom prst="rect">
            <a:avLst/>
          </a:prstGeom>
          <a:noFill/>
          <a:ln w="9525">
            <a:noFill/>
            <a:miter lim="800000"/>
            <a:headEnd/>
            <a:tailEnd/>
          </a:ln>
        </p:spPr>
      </p:pic>
      <p:sp>
        <p:nvSpPr>
          <p:cNvPr id="5" name="Βέλος αναστροφής 5">
            <a:hlinkClick r:id="rId3" action="ppaction://hlinksldjump"/>
          </p:cNvPr>
          <p:cNvSpPr/>
          <p:nvPr/>
        </p:nvSpPr>
        <p:spPr>
          <a:xfrm flipV="1">
            <a:off x="144173" y="5958186"/>
            <a:ext cx="821635" cy="770505"/>
          </a:xfrm>
          <a:prstGeom prst="uturnArrow">
            <a:avLst/>
          </a:prstGeom>
          <a:solidFill>
            <a:schemeClr val="tx2"/>
          </a:solidFill>
          <a:ln>
            <a:solidFill>
              <a:schemeClr val="accent1">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l-GR">
              <a:solidFill>
                <a:schemeClr val="tx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93618" y="0"/>
            <a:ext cx="10515600" cy="1325563"/>
          </a:xfrm>
        </p:spPr>
        <p:txBody>
          <a:bodyPr>
            <a:normAutofit/>
          </a:bodyPr>
          <a:lstStyle/>
          <a:p>
            <a:pPr algn="ctr"/>
            <a:r>
              <a:rPr lang="el-GR" sz="3600" b="1" dirty="0" smtClean="0">
                <a:latin typeface="+mn-lt"/>
              </a:rPr>
              <a:t>3. Διέγερση ανάκλησης προηγούμενης μάθησης</a:t>
            </a:r>
            <a:endParaRPr lang="el-GR" sz="3600" dirty="0">
              <a:latin typeface="+mn-lt"/>
            </a:endParaRPr>
          </a:p>
        </p:txBody>
      </p:sp>
      <p:pic>
        <p:nvPicPr>
          <p:cNvPr id="4" name="3 - Εικόνα" descr="C:\Users\User\Desktop\Εικόνα672.png"/>
          <p:cNvPicPr/>
          <p:nvPr/>
        </p:nvPicPr>
        <p:blipFill>
          <a:blip r:embed="rId2" cstate="print"/>
          <a:srcRect/>
          <a:stretch>
            <a:fillRect/>
          </a:stretch>
        </p:blipFill>
        <p:spPr bwMode="auto">
          <a:xfrm>
            <a:off x="248948" y="1260186"/>
            <a:ext cx="5745452" cy="3422649"/>
          </a:xfrm>
          <a:prstGeom prst="rect">
            <a:avLst/>
          </a:prstGeom>
          <a:noFill/>
          <a:ln w="9525">
            <a:noFill/>
            <a:miter lim="800000"/>
            <a:headEnd/>
            <a:tailEnd/>
          </a:ln>
        </p:spPr>
      </p:pic>
      <p:pic>
        <p:nvPicPr>
          <p:cNvPr id="5" name="4 - Εικόνα" descr="C:\Users\User\Desktop\Εικόνα772.png"/>
          <p:cNvPicPr/>
          <p:nvPr/>
        </p:nvPicPr>
        <p:blipFill>
          <a:blip r:embed="rId3" cstate="print"/>
          <a:srcRect/>
          <a:stretch>
            <a:fillRect/>
          </a:stretch>
        </p:blipFill>
        <p:spPr bwMode="auto">
          <a:xfrm>
            <a:off x="6040582" y="2844801"/>
            <a:ext cx="5854700" cy="3382818"/>
          </a:xfrm>
          <a:prstGeom prst="rect">
            <a:avLst/>
          </a:prstGeom>
          <a:noFill/>
          <a:ln w="9525">
            <a:noFill/>
            <a:miter lim="800000"/>
            <a:headEnd/>
            <a:tailEnd/>
          </a:ln>
        </p:spPr>
      </p:pic>
      <p:sp>
        <p:nvSpPr>
          <p:cNvPr id="112641" name="Rectangle 1"/>
          <p:cNvSpPr>
            <a:spLocks noChangeArrowheads="1"/>
          </p:cNvSpPr>
          <p:nvPr/>
        </p:nvSpPr>
        <p:spPr bwMode="auto">
          <a:xfrm>
            <a:off x="1021848" y="4739074"/>
            <a:ext cx="4126194"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hlinkClick r:id="rId4"/>
              </a:rPr>
              <a:t>https://www.youtube.com/watch?v=ET8L6KY2N6c</a:t>
            </a:r>
            <a:endParaRPr kumimoji="0" lang="el-GR" sz="1400" b="1" i="0" u="none" strike="noStrike" cap="none" normalizeH="0" baseline="0" dirty="0" smtClean="0">
              <a:ln>
                <a:noFill/>
              </a:ln>
              <a:solidFill>
                <a:schemeClr val="tx1"/>
              </a:solidFill>
              <a:effectLst/>
              <a:latin typeface="Arial" pitchFamily="34" charset="0"/>
              <a:cs typeface="Arial" pitchFamily="34" charset="0"/>
            </a:endParaRPr>
          </a:p>
        </p:txBody>
      </p:sp>
      <p:sp>
        <p:nvSpPr>
          <p:cNvPr id="7" name="Βέλος αναστροφής 5">
            <a:hlinkClick r:id="rId5" action="ppaction://hlinksldjump"/>
          </p:cNvPr>
          <p:cNvSpPr/>
          <p:nvPr/>
        </p:nvSpPr>
        <p:spPr>
          <a:xfrm flipV="1">
            <a:off x="144173" y="5958186"/>
            <a:ext cx="821635" cy="770505"/>
          </a:xfrm>
          <a:prstGeom prst="uturnArrow">
            <a:avLst/>
          </a:prstGeom>
          <a:solidFill>
            <a:schemeClr val="tx2"/>
          </a:solidFill>
          <a:ln>
            <a:solidFill>
              <a:schemeClr val="accent1">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l-GR">
              <a:solidFill>
                <a:schemeClr val="tx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47436" y="0"/>
            <a:ext cx="10515600" cy="1325563"/>
          </a:xfrm>
        </p:spPr>
        <p:txBody>
          <a:bodyPr>
            <a:normAutofit/>
          </a:bodyPr>
          <a:lstStyle/>
          <a:p>
            <a:pPr algn="ctr"/>
            <a:r>
              <a:rPr lang="el-GR" sz="3600" b="1" dirty="0" smtClean="0">
                <a:latin typeface="+mn-lt"/>
              </a:rPr>
              <a:t>4. Παρουσίαση του εκπαιδευτικού υλικού</a:t>
            </a:r>
            <a:endParaRPr lang="el-GR" sz="3600" dirty="0">
              <a:latin typeface="+mn-lt"/>
            </a:endParaRPr>
          </a:p>
        </p:txBody>
      </p:sp>
      <p:pic>
        <p:nvPicPr>
          <p:cNvPr id="4" name="3 - Εικόνα" descr="C:\Users\User\Desktop\Εικόνα9032.png"/>
          <p:cNvPicPr/>
          <p:nvPr/>
        </p:nvPicPr>
        <p:blipFill>
          <a:blip r:embed="rId2" cstate="print"/>
          <a:srcRect/>
          <a:stretch>
            <a:fillRect/>
          </a:stretch>
        </p:blipFill>
        <p:spPr bwMode="auto">
          <a:xfrm>
            <a:off x="223000" y="1202602"/>
            <a:ext cx="5706745" cy="3535653"/>
          </a:xfrm>
          <a:prstGeom prst="rect">
            <a:avLst/>
          </a:prstGeom>
          <a:noFill/>
          <a:ln w="9525">
            <a:noFill/>
            <a:miter lim="800000"/>
            <a:headEnd/>
            <a:tailEnd/>
          </a:ln>
        </p:spPr>
      </p:pic>
      <p:pic>
        <p:nvPicPr>
          <p:cNvPr id="5" name="4 - Εικόνα" descr="C:\Users\User\Desktop\Εικόνα5552.png"/>
          <p:cNvPicPr/>
          <p:nvPr/>
        </p:nvPicPr>
        <p:blipFill>
          <a:blip r:embed="rId3" cstate="print"/>
          <a:srcRect/>
          <a:stretch>
            <a:fillRect/>
          </a:stretch>
        </p:blipFill>
        <p:spPr bwMode="auto">
          <a:xfrm>
            <a:off x="6068291" y="2974109"/>
            <a:ext cx="5764329" cy="3466668"/>
          </a:xfrm>
          <a:prstGeom prst="rect">
            <a:avLst/>
          </a:prstGeom>
          <a:noFill/>
          <a:ln w="9525">
            <a:noFill/>
            <a:miter lim="800000"/>
            <a:headEnd/>
            <a:tailEnd/>
          </a:ln>
        </p:spPr>
      </p:pic>
      <p:sp>
        <p:nvSpPr>
          <p:cNvPr id="6" name="Βέλος αναστροφής 5">
            <a:hlinkClick r:id="rId4" action="ppaction://hlinksldjump"/>
          </p:cNvPr>
          <p:cNvSpPr/>
          <p:nvPr/>
        </p:nvSpPr>
        <p:spPr>
          <a:xfrm flipV="1">
            <a:off x="144173" y="5958186"/>
            <a:ext cx="821635" cy="770505"/>
          </a:xfrm>
          <a:prstGeom prst="uturnArrow">
            <a:avLst/>
          </a:prstGeom>
          <a:solidFill>
            <a:schemeClr val="tx2"/>
          </a:solidFill>
          <a:ln>
            <a:solidFill>
              <a:schemeClr val="accent1">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l-GR">
              <a:solidFill>
                <a:schemeClr val="tx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38200" y="0"/>
            <a:ext cx="10515600" cy="951345"/>
          </a:xfrm>
        </p:spPr>
        <p:txBody>
          <a:bodyPr>
            <a:normAutofit/>
          </a:bodyPr>
          <a:lstStyle/>
          <a:p>
            <a:pPr algn="ctr"/>
            <a:r>
              <a:rPr lang="el-GR" sz="3600" dirty="0" smtClean="0">
                <a:latin typeface="+mn-lt"/>
              </a:rPr>
              <a:t>5. </a:t>
            </a:r>
            <a:r>
              <a:rPr lang="el-GR" sz="3600" b="1" dirty="0" smtClean="0">
                <a:latin typeface="+mn-lt"/>
              </a:rPr>
              <a:t>Παροχή καθοδήγησης για μάθηση </a:t>
            </a:r>
            <a:endParaRPr lang="el-GR" sz="3600" dirty="0">
              <a:latin typeface="+mn-lt"/>
            </a:endParaRPr>
          </a:p>
        </p:txBody>
      </p:sp>
      <p:pic>
        <p:nvPicPr>
          <p:cNvPr id="4" name="3 - Εικόνα" descr="C:\Users\User\Desktop\Εικόνα7682.png"/>
          <p:cNvPicPr/>
          <p:nvPr/>
        </p:nvPicPr>
        <p:blipFill>
          <a:blip r:embed="rId2" cstate="print"/>
          <a:srcRect/>
          <a:stretch>
            <a:fillRect/>
          </a:stretch>
        </p:blipFill>
        <p:spPr bwMode="auto">
          <a:xfrm>
            <a:off x="2733965" y="923636"/>
            <a:ext cx="6428508" cy="5934364"/>
          </a:xfrm>
          <a:prstGeom prst="rect">
            <a:avLst/>
          </a:prstGeom>
          <a:noFill/>
          <a:ln w="9525">
            <a:noFill/>
            <a:miter lim="800000"/>
            <a:headEnd/>
            <a:tailEnd/>
          </a:ln>
        </p:spPr>
      </p:pic>
      <p:sp>
        <p:nvSpPr>
          <p:cNvPr id="5" name="Βέλος αναστροφής 5">
            <a:hlinkClick r:id="rId3" action="ppaction://hlinksldjump"/>
          </p:cNvPr>
          <p:cNvSpPr/>
          <p:nvPr/>
        </p:nvSpPr>
        <p:spPr>
          <a:xfrm flipV="1">
            <a:off x="144173" y="5958186"/>
            <a:ext cx="821635" cy="770505"/>
          </a:xfrm>
          <a:prstGeom prst="uturnArrow">
            <a:avLst/>
          </a:prstGeom>
          <a:solidFill>
            <a:schemeClr val="tx2"/>
          </a:solidFill>
          <a:ln>
            <a:solidFill>
              <a:schemeClr val="accent1">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l-GR">
              <a:solidFill>
                <a:schemeClr val="tx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84382" y="0"/>
            <a:ext cx="10515600" cy="1325563"/>
          </a:xfrm>
        </p:spPr>
        <p:txBody>
          <a:bodyPr>
            <a:normAutofit/>
          </a:bodyPr>
          <a:lstStyle/>
          <a:p>
            <a:pPr algn="ctr"/>
            <a:r>
              <a:rPr lang="el-GR" sz="3600" b="1" dirty="0" smtClean="0">
                <a:latin typeface="+mn-lt"/>
              </a:rPr>
              <a:t>6. Πρόκληση της εκτέλεσης ενεργειών</a:t>
            </a:r>
            <a:endParaRPr lang="el-GR" sz="3600" dirty="0">
              <a:latin typeface="+mn-lt"/>
            </a:endParaRPr>
          </a:p>
        </p:txBody>
      </p:sp>
      <p:pic>
        <p:nvPicPr>
          <p:cNvPr id="4" name="3 - Εικόνα" descr="C:\Users\User\Desktop\Εικόνα78412.png"/>
          <p:cNvPicPr/>
          <p:nvPr/>
        </p:nvPicPr>
        <p:blipFill>
          <a:blip r:embed="rId2" cstate="print"/>
          <a:srcRect/>
          <a:stretch>
            <a:fillRect/>
          </a:stretch>
        </p:blipFill>
        <p:spPr bwMode="auto">
          <a:xfrm>
            <a:off x="2900217" y="1394692"/>
            <a:ext cx="6585527" cy="4608944"/>
          </a:xfrm>
          <a:prstGeom prst="rect">
            <a:avLst/>
          </a:prstGeom>
          <a:noFill/>
          <a:ln w="9525">
            <a:noFill/>
            <a:miter lim="800000"/>
            <a:headEnd/>
            <a:tailEnd/>
          </a:ln>
        </p:spPr>
      </p:pic>
      <p:sp>
        <p:nvSpPr>
          <p:cNvPr id="5" name="Βέλος αναστροφής 5">
            <a:hlinkClick r:id="rId3" action="ppaction://hlinksldjump"/>
          </p:cNvPr>
          <p:cNvSpPr/>
          <p:nvPr/>
        </p:nvSpPr>
        <p:spPr>
          <a:xfrm flipV="1">
            <a:off x="144173" y="5958186"/>
            <a:ext cx="821635" cy="770505"/>
          </a:xfrm>
          <a:prstGeom prst="uturnArrow">
            <a:avLst/>
          </a:prstGeom>
          <a:solidFill>
            <a:schemeClr val="tx2"/>
          </a:solidFill>
          <a:ln>
            <a:solidFill>
              <a:schemeClr val="accent1">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l-GR">
              <a:solidFill>
                <a:schemeClr val="tx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885003" y="318492"/>
            <a:ext cx="7199240" cy="576064"/>
          </a:xfrm>
        </p:spPr>
        <p:txBody>
          <a:bodyPr>
            <a:noAutofit/>
          </a:bodyPr>
          <a:lstStyle/>
          <a:p>
            <a:r>
              <a:rPr lang="el-GR" sz="4000" b="1" i="1" dirty="0" smtClean="0">
                <a:solidFill>
                  <a:srgbClr val="1CC6AE"/>
                </a:solidFill>
                <a:effectLst>
                  <a:outerShdw blurRad="38100" dist="38100" dir="2700000" algn="tl">
                    <a:srgbClr val="000000">
                      <a:alpha val="43137"/>
                    </a:srgbClr>
                  </a:outerShdw>
                </a:effectLst>
              </a:rPr>
              <a:t>2. Συνεισφορά </a:t>
            </a:r>
            <a:r>
              <a:rPr lang="el-GR" sz="4000" b="1" i="1" dirty="0">
                <a:solidFill>
                  <a:srgbClr val="1CC6AE"/>
                </a:solidFill>
                <a:effectLst>
                  <a:outerShdw blurRad="38100" dist="38100" dir="2700000" algn="tl">
                    <a:srgbClr val="000000">
                      <a:alpha val="43137"/>
                    </a:srgbClr>
                  </a:outerShdw>
                </a:effectLst>
              </a:rPr>
              <a:t>της </a:t>
            </a:r>
            <a:r>
              <a:rPr lang="el-GR" sz="4000" b="1" i="1" dirty="0" smtClean="0">
                <a:solidFill>
                  <a:srgbClr val="1CC6AE"/>
                </a:solidFill>
                <a:effectLst>
                  <a:outerShdw blurRad="38100" dist="38100" dir="2700000" algn="tl">
                    <a:srgbClr val="000000">
                      <a:alpha val="43137"/>
                    </a:srgbClr>
                  </a:outerShdw>
                </a:effectLst>
              </a:rPr>
              <a:t>διπλωματικής</a:t>
            </a:r>
            <a:endParaRPr lang="el-GR" sz="4000" b="1" i="1" dirty="0">
              <a:solidFill>
                <a:srgbClr val="1CC6AE"/>
              </a:solidFill>
              <a:effectLst>
                <a:outerShdw blurRad="38100" dist="38100" dir="2700000" algn="tl">
                  <a:srgbClr val="000000">
                    <a:alpha val="43137"/>
                  </a:srgbClr>
                </a:outerShdw>
              </a:effectLst>
            </a:endParaRPr>
          </a:p>
        </p:txBody>
      </p:sp>
      <p:sp>
        <p:nvSpPr>
          <p:cNvPr id="5" name="Ορθογώνιο 4"/>
          <p:cNvSpPr/>
          <p:nvPr/>
        </p:nvSpPr>
        <p:spPr>
          <a:xfrm>
            <a:off x="0" y="397623"/>
            <a:ext cx="1397000" cy="460375"/>
          </a:xfrm>
          <a:prstGeom prst="rect">
            <a:avLst/>
          </a:prstGeom>
          <a:solidFill>
            <a:srgbClr val="1CC6AE"/>
          </a:solidFill>
          <a:ln w="25400" cap="flat" cmpd="sng" algn="ctr">
            <a:solidFill>
              <a:srgbClr val="FFC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white"/>
              </a:solidFill>
              <a:effectLst/>
              <a:uLnTx/>
              <a:uFillTx/>
              <a:latin typeface="Calibri"/>
            </a:endParaRPr>
          </a:p>
        </p:txBody>
      </p:sp>
      <p:cxnSp>
        <p:nvCxnSpPr>
          <p:cNvPr id="14" name="15 - Ευθεία γραμμή σύνδεσης"/>
          <p:cNvCxnSpPr/>
          <p:nvPr/>
        </p:nvCxnSpPr>
        <p:spPr bwMode="auto">
          <a:xfrm flipV="1">
            <a:off x="1890346" y="940777"/>
            <a:ext cx="9337431" cy="26377"/>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20" name="19 - Ψαλίδισμα διαγώνιας γωνίας του ορθογωνίου"/>
          <p:cNvSpPr/>
          <p:nvPr/>
        </p:nvSpPr>
        <p:spPr>
          <a:xfrm>
            <a:off x="1969476" y="1371599"/>
            <a:ext cx="8528539" cy="1266093"/>
          </a:xfrm>
          <a:prstGeom prst="snip2DiagRect">
            <a:avLst/>
          </a:prstGeom>
          <a:solidFill>
            <a:schemeClr val="tx1"/>
          </a:solidFill>
          <a:ln w="41275" cmpd="dbl">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endParaRPr lang="el-GR" dirty="0" smtClean="0">
              <a:solidFill>
                <a:schemeClr val="bg1"/>
              </a:solidFill>
            </a:endParaRPr>
          </a:p>
        </p:txBody>
      </p:sp>
      <p:sp>
        <p:nvSpPr>
          <p:cNvPr id="8" name="Oval 4"/>
          <p:cNvSpPr/>
          <p:nvPr/>
        </p:nvSpPr>
        <p:spPr>
          <a:xfrm>
            <a:off x="1242920" y="2110154"/>
            <a:ext cx="1139796" cy="813556"/>
          </a:xfrm>
          <a:prstGeom prst="ellipse">
            <a:avLst/>
          </a:prstGeom>
          <a:solidFill>
            <a:srgbClr val="EAEAEA"/>
          </a:solidFill>
          <a:ln w="28575" cap="flat" cmpd="sng" algn="ctr">
            <a:solidFill>
              <a:sysClr val="window" lastClr="FFFFFF">
                <a:lumMod val="95000"/>
              </a:sysClr>
            </a:solidFill>
            <a:prstDash val="solid"/>
            <a:miter lim="800000"/>
          </a:ln>
          <a:effectLst>
            <a:outerShdw blurRad="50800" dist="38100" dir="2700000" algn="tl"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36F13"/>
                </a:solidFill>
                <a:effectLst/>
                <a:uLnTx/>
                <a:uFillTx/>
                <a:latin typeface="Calibri" panose="020F0502020204030204"/>
              </a:rPr>
              <a:t>01</a:t>
            </a:r>
          </a:p>
        </p:txBody>
      </p:sp>
      <p:sp>
        <p:nvSpPr>
          <p:cNvPr id="22" name="21 - Ψαλίδισμα διαγώνιας γωνίας του ορθογωνίου"/>
          <p:cNvSpPr/>
          <p:nvPr/>
        </p:nvSpPr>
        <p:spPr>
          <a:xfrm>
            <a:off x="1963617" y="3323492"/>
            <a:ext cx="8516814" cy="3200399"/>
          </a:xfrm>
          <a:prstGeom prst="snip2DiagRect">
            <a:avLst/>
          </a:prstGeom>
          <a:solidFill>
            <a:schemeClr val="tx1"/>
          </a:solidFill>
          <a:ln w="41275" cmpd="dbl">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endParaRPr lang="el-GR" dirty="0" smtClean="0">
              <a:solidFill>
                <a:schemeClr val="bg1"/>
              </a:solidFill>
            </a:endParaRPr>
          </a:p>
        </p:txBody>
      </p:sp>
      <p:sp>
        <p:nvSpPr>
          <p:cNvPr id="12" name="Oval 8"/>
          <p:cNvSpPr/>
          <p:nvPr/>
        </p:nvSpPr>
        <p:spPr>
          <a:xfrm>
            <a:off x="1389186" y="5758963"/>
            <a:ext cx="1099038" cy="808892"/>
          </a:xfrm>
          <a:prstGeom prst="ellipse">
            <a:avLst/>
          </a:prstGeom>
          <a:solidFill>
            <a:srgbClr val="EAEAEA"/>
          </a:solidFill>
          <a:ln w="28575" cap="flat" cmpd="sng" algn="ctr">
            <a:solidFill>
              <a:sysClr val="window" lastClr="FFFFFF">
                <a:lumMod val="95000"/>
              </a:sysClr>
            </a:solidFill>
            <a:prstDash val="solid"/>
            <a:miter lim="800000"/>
          </a:ln>
          <a:effectLst>
            <a:outerShdw blurRad="50800" dist="38100" dir="2700000" algn="tl"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noProof="0" dirty="0" smtClean="0">
                <a:ln>
                  <a:noFill/>
                </a:ln>
                <a:solidFill>
                  <a:schemeClr val="accent3">
                    <a:lumMod val="75000"/>
                  </a:schemeClr>
                </a:solidFill>
                <a:effectLst/>
                <a:uLnTx/>
                <a:uFillTx/>
                <a:latin typeface="Calibri" panose="020F0502020204030204"/>
              </a:rPr>
              <a:t>02</a:t>
            </a:r>
            <a:endParaRPr kumimoji="0" lang="en-US" sz="4000" b="1" i="0" u="none" strike="noStrike" kern="1200" cap="none" spc="0" normalizeH="0" noProof="0" dirty="0">
              <a:ln>
                <a:noFill/>
              </a:ln>
              <a:solidFill>
                <a:schemeClr val="accent3">
                  <a:lumMod val="75000"/>
                </a:schemeClr>
              </a:solidFill>
              <a:effectLst/>
              <a:uLnTx/>
              <a:uFillTx/>
              <a:latin typeface="Calibri" panose="020F0502020204030204"/>
            </a:endParaRPr>
          </a:p>
        </p:txBody>
      </p:sp>
      <p:sp>
        <p:nvSpPr>
          <p:cNvPr id="21" name="20 - TextBox"/>
          <p:cNvSpPr txBox="1"/>
          <p:nvPr/>
        </p:nvSpPr>
        <p:spPr>
          <a:xfrm>
            <a:off x="2532185" y="1529860"/>
            <a:ext cx="7455876" cy="1107996"/>
          </a:xfrm>
          <a:prstGeom prst="rect">
            <a:avLst/>
          </a:prstGeom>
          <a:noFill/>
        </p:spPr>
        <p:txBody>
          <a:bodyPr wrap="square" rtlCol="0">
            <a:spAutoFit/>
          </a:bodyPr>
          <a:lstStyle/>
          <a:p>
            <a:r>
              <a:rPr lang="el-GR" b="1" dirty="0" smtClean="0">
                <a:solidFill>
                  <a:schemeClr val="bg1"/>
                </a:solidFill>
              </a:rPr>
              <a:t> </a:t>
            </a:r>
            <a:r>
              <a:rPr lang="el-GR" sz="2400" b="1" dirty="0" smtClean="0">
                <a:solidFill>
                  <a:schemeClr val="bg1"/>
                </a:solidFill>
              </a:rPr>
              <a:t>Εμπλουτισμός</a:t>
            </a:r>
            <a:r>
              <a:rPr lang="el-GR" sz="2400" dirty="0" smtClean="0">
                <a:solidFill>
                  <a:schemeClr val="bg1"/>
                </a:solidFill>
              </a:rPr>
              <a:t> του χώρου της σχολικής </a:t>
            </a:r>
            <a:r>
              <a:rPr lang="el-GR" sz="2400" b="1" dirty="0" err="1" smtClean="0">
                <a:solidFill>
                  <a:schemeClr val="bg1"/>
                </a:solidFill>
              </a:rPr>
              <a:t>εξΑΕ</a:t>
            </a:r>
            <a:r>
              <a:rPr lang="el-GR" sz="2400" dirty="0" smtClean="0">
                <a:solidFill>
                  <a:schemeClr val="bg1"/>
                </a:solidFill>
              </a:rPr>
              <a:t> με ένα ολοκληρωμένο και πολυμορφικό ψηφιακό </a:t>
            </a:r>
            <a:r>
              <a:rPr lang="el-GR" sz="2400" dirty="0" err="1" smtClean="0">
                <a:solidFill>
                  <a:schemeClr val="bg1"/>
                </a:solidFill>
              </a:rPr>
              <a:t>εκπ</a:t>
            </a:r>
            <a:r>
              <a:rPr lang="el-GR" sz="2400" dirty="0" smtClean="0">
                <a:solidFill>
                  <a:schemeClr val="bg1"/>
                </a:solidFill>
              </a:rPr>
              <a:t>/</a:t>
            </a:r>
            <a:r>
              <a:rPr lang="el-GR" sz="2400" dirty="0" err="1" smtClean="0">
                <a:solidFill>
                  <a:schemeClr val="bg1"/>
                </a:solidFill>
              </a:rPr>
              <a:t>κό</a:t>
            </a:r>
            <a:r>
              <a:rPr lang="el-GR" sz="2400" dirty="0" smtClean="0">
                <a:solidFill>
                  <a:schemeClr val="bg1"/>
                </a:solidFill>
              </a:rPr>
              <a:t> πακέτο.</a:t>
            </a:r>
          </a:p>
          <a:p>
            <a:endParaRPr lang="el-GR" dirty="0"/>
          </a:p>
        </p:txBody>
      </p:sp>
      <p:sp>
        <p:nvSpPr>
          <p:cNvPr id="3" name="Ορθογώνιο 2"/>
          <p:cNvSpPr/>
          <p:nvPr/>
        </p:nvSpPr>
        <p:spPr>
          <a:xfrm>
            <a:off x="2435466" y="3417416"/>
            <a:ext cx="7596556" cy="1421928"/>
          </a:xfrm>
          <a:prstGeom prst="rect">
            <a:avLst/>
          </a:prstGeom>
        </p:spPr>
        <p:txBody>
          <a:bodyPr wrap="square">
            <a:spAutoFit/>
          </a:bodyPr>
          <a:lstStyle/>
          <a:p>
            <a:pPr>
              <a:lnSpc>
                <a:spcPct val="120000"/>
              </a:lnSpc>
            </a:pPr>
            <a:r>
              <a:rPr lang="el-GR" sz="2400" b="1" dirty="0" smtClean="0">
                <a:solidFill>
                  <a:schemeClr val="bg1"/>
                </a:solidFill>
              </a:rPr>
              <a:t>Συνεισφορά</a:t>
            </a:r>
            <a:r>
              <a:rPr lang="el-GR" sz="2400" dirty="0" smtClean="0">
                <a:solidFill>
                  <a:schemeClr val="bg1"/>
                </a:solidFill>
              </a:rPr>
              <a:t> στον εκπαιδευτικό χώρο με την παραγωγή πρωτότυπου εκπαιδευτικού υλικού διδακτικής παρέμβασης με δυνατότητες επέκτασης και προσαρμογής.</a:t>
            </a:r>
          </a:p>
        </p:txBody>
      </p:sp>
      <p:sp>
        <p:nvSpPr>
          <p:cNvPr id="23" name="22 - Ορθογώνιο"/>
          <p:cNvSpPr/>
          <p:nvPr/>
        </p:nvSpPr>
        <p:spPr>
          <a:xfrm>
            <a:off x="2853314" y="4854466"/>
            <a:ext cx="6643734" cy="369332"/>
          </a:xfrm>
          <a:prstGeom prst="rect">
            <a:avLst/>
          </a:prstGeom>
        </p:spPr>
        <p:txBody>
          <a:bodyPr wrap="square">
            <a:spAutoFit/>
          </a:bodyPr>
          <a:lstStyle/>
          <a:p>
            <a:pPr lvl="0" algn="ctr"/>
            <a:r>
              <a:rPr lang="el-GR" b="1" dirty="0" smtClean="0">
                <a:ln w="12700">
                  <a:solidFill>
                    <a:srgbClr val="4F271C">
                      <a:satMod val="155000"/>
                    </a:srgbClr>
                  </a:solidFill>
                  <a:prstDash val="solid"/>
                </a:ln>
                <a:solidFill>
                  <a:srgbClr val="E7DEC9">
                    <a:tint val="85000"/>
                    <a:satMod val="155000"/>
                  </a:srgbClr>
                </a:solidFill>
                <a:effectLst>
                  <a:outerShdw blurRad="41275" dist="20320" dir="1800000" algn="tl" rotWithShape="0">
                    <a:srgbClr val="000000">
                      <a:alpha val="40000"/>
                    </a:srgbClr>
                  </a:outerShdw>
                </a:effectLst>
              </a:rPr>
              <a:t>Σημαντικό για τον εκπαιδευτικό: </a:t>
            </a:r>
            <a:endParaRPr lang="el-GR" b="1" dirty="0">
              <a:ln w="12700">
                <a:solidFill>
                  <a:srgbClr val="4F271C">
                    <a:satMod val="155000"/>
                  </a:srgbClr>
                </a:solidFill>
                <a:prstDash val="solid"/>
              </a:ln>
              <a:solidFill>
                <a:srgbClr val="E7DEC9">
                  <a:tint val="85000"/>
                  <a:satMod val="155000"/>
                </a:srgbClr>
              </a:solidFill>
              <a:effectLst>
                <a:outerShdw blurRad="41275" dist="20320" dir="1800000" algn="tl" rotWithShape="0">
                  <a:srgbClr val="000000">
                    <a:alpha val="40000"/>
                  </a:srgbClr>
                </a:outerShdw>
              </a:effectLst>
            </a:endParaRPr>
          </a:p>
        </p:txBody>
      </p:sp>
      <p:sp>
        <p:nvSpPr>
          <p:cNvPr id="24" name="23 - TextBox"/>
          <p:cNvSpPr txBox="1"/>
          <p:nvPr/>
        </p:nvSpPr>
        <p:spPr>
          <a:xfrm>
            <a:off x="2804959" y="5310552"/>
            <a:ext cx="7358950" cy="2308324"/>
          </a:xfrm>
          <a:prstGeom prst="rect">
            <a:avLst/>
          </a:prstGeom>
          <a:noFill/>
        </p:spPr>
        <p:txBody>
          <a:bodyPr wrap="square" rtlCol="0">
            <a:spAutoFit/>
          </a:bodyPr>
          <a:lstStyle/>
          <a:p>
            <a:r>
              <a:rPr lang="el-GR" dirty="0" smtClean="0">
                <a:solidFill>
                  <a:schemeClr val="bg1"/>
                </a:solidFill>
              </a:rPr>
              <a:t>√ εργαλείο που θα τον βοηθήσει να διδάξει το μάθημα</a:t>
            </a:r>
          </a:p>
          <a:p>
            <a:r>
              <a:rPr lang="el-GR" dirty="0" smtClean="0">
                <a:solidFill>
                  <a:schemeClr val="bg1"/>
                </a:solidFill>
              </a:rPr>
              <a:t>√ μέσο που θα διευκολύνει τους μαθητές κατά την επεξεργασία, κατανόηση  και εμπέδωση του γνωστικού αντικειμένου που διαπραγματεύεται.</a:t>
            </a:r>
          </a:p>
          <a:p>
            <a:endParaRPr lang="el-GR" dirty="0" smtClean="0">
              <a:solidFill>
                <a:schemeClr val="bg1"/>
              </a:solidFill>
            </a:endParaRPr>
          </a:p>
          <a:p>
            <a:endParaRPr lang="el-GR" dirty="0" smtClean="0">
              <a:solidFill>
                <a:schemeClr val="bg1"/>
              </a:solidFill>
            </a:endParaRPr>
          </a:p>
          <a:p>
            <a:endParaRPr lang="el-GR" dirty="0" smtClean="0">
              <a:solidFill>
                <a:schemeClr val="bg1"/>
              </a:solidFill>
            </a:endParaRPr>
          </a:p>
          <a:p>
            <a:endParaRPr lang="el-GR" dirty="0" smtClean="0">
              <a:solidFill>
                <a:schemeClr val="bg1"/>
              </a:solidFill>
            </a:endParaRPr>
          </a:p>
          <a:p>
            <a:endParaRPr lang="el-GR" dirty="0" smtClean="0">
              <a:solidFill>
                <a:schemeClr val="bg1"/>
              </a:solidFill>
            </a:endParaRPr>
          </a:p>
        </p:txBody>
      </p:sp>
    </p:spTree>
    <p:extLst>
      <p:ext uri="{BB962C8B-B14F-4D97-AF65-F5344CB8AC3E}">
        <p14:creationId xmlns:p14="http://schemas.microsoft.com/office/powerpoint/2010/main" xmlns="" val="18712510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84381" y="0"/>
            <a:ext cx="10515600" cy="1325563"/>
          </a:xfrm>
        </p:spPr>
        <p:txBody>
          <a:bodyPr>
            <a:normAutofit/>
          </a:bodyPr>
          <a:lstStyle/>
          <a:p>
            <a:pPr algn="ctr"/>
            <a:r>
              <a:rPr lang="el-GR" sz="3600" dirty="0" smtClean="0">
                <a:latin typeface="+mn-lt"/>
              </a:rPr>
              <a:t>7. </a:t>
            </a:r>
            <a:r>
              <a:rPr lang="el-GR" sz="3600" b="1" dirty="0" smtClean="0">
                <a:latin typeface="+mn-lt"/>
              </a:rPr>
              <a:t>Παροχή ανατροφοδότησης </a:t>
            </a:r>
            <a:endParaRPr lang="el-GR" sz="3600" dirty="0">
              <a:latin typeface="+mn-lt"/>
            </a:endParaRPr>
          </a:p>
        </p:txBody>
      </p:sp>
      <p:pic>
        <p:nvPicPr>
          <p:cNvPr id="4" name="3 - Εικόνα" descr="C:\Users\User\Desktop\Εικόνα6302.png"/>
          <p:cNvPicPr/>
          <p:nvPr/>
        </p:nvPicPr>
        <p:blipFill>
          <a:blip r:embed="rId2" cstate="print"/>
          <a:srcRect/>
          <a:stretch>
            <a:fillRect/>
          </a:stretch>
        </p:blipFill>
        <p:spPr bwMode="auto">
          <a:xfrm>
            <a:off x="3075420" y="1523132"/>
            <a:ext cx="6373379" cy="4369668"/>
          </a:xfrm>
          <a:prstGeom prst="rect">
            <a:avLst/>
          </a:prstGeom>
          <a:noFill/>
          <a:ln w="9525">
            <a:noFill/>
            <a:miter lim="800000"/>
            <a:headEnd/>
            <a:tailEnd/>
          </a:ln>
        </p:spPr>
      </p:pic>
      <p:sp>
        <p:nvSpPr>
          <p:cNvPr id="5" name="Βέλος αναστροφής 5">
            <a:hlinkClick r:id="rId3" action="ppaction://hlinksldjump"/>
          </p:cNvPr>
          <p:cNvSpPr/>
          <p:nvPr/>
        </p:nvSpPr>
        <p:spPr>
          <a:xfrm flipV="1">
            <a:off x="144173" y="5958186"/>
            <a:ext cx="821635" cy="770505"/>
          </a:xfrm>
          <a:prstGeom prst="uturnArrow">
            <a:avLst/>
          </a:prstGeom>
          <a:solidFill>
            <a:schemeClr val="tx2"/>
          </a:solidFill>
          <a:ln>
            <a:solidFill>
              <a:schemeClr val="accent1">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l-GR">
              <a:solidFill>
                <a:schemeClr val="tx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84382" y="0"/>
            <a:ext cx="10515600" cy="1325563"/>
          </a:xfrm>
        </p:spPr>
        <p:txBody>
          <a:bodyPr>
            <a:normAutofit/>
          </a:bodyPr>
          <a:lstStyle/>
          <a:p>
            <a:pPr algn="ctr"/>
            <a:r>
              <a:rPr lang="el-GR" sz="3600" dirty="0" smtClean="0">
                <a:latin typeface="+mn-lt"/>
              </a:rPr>
              <a:t>8. </a:t>
            </a:r>
            <a:r>
              <a:rPr lang="el-GR" sz="3600" b="1" dirty="0" smtClean="0">
                <a:latin typeface="+mn-lt"/>
              </a:rPr>
              <a:t>Αξιολόγηση της επίδοσης </a:t>
            </a:r>
            <a:endParaRPr lang="el-GR" sz="3600" dirty="0">
              <a:latin typeface="+mn-lt"/>
            </a:endParaRPr>
          </a:p>
        </p:txBody>
      </p:sp>
      <p:pic>
        <p:nvPicPr>
          <p:cNvPr id="4" name="3 - Εικόνα" descr="C:\Users\User\Desktop\Εικόνα8942.png"/>
          <p:cNvPicPr/>
          <p:nvPr/>
        </p:nvPicPr>
        <p:blipFill>
          <a:blip r:embed="rId2" cstate="print"/>
          <a:srcRect/>
          <a:stretch>
            <a:fillRect/>
          </a:stretch>
        </p:blipFill>
        <p:spPr bwMode="auto">
          <a:xfrm>
            <a:off x="2897331" y="1399452"/>
            <a:ext cx="6616123" cy="4678075"/>
          </a:xfrm>
          <a:prstGeom prst="rect">
            <a:avLst/>
          </a:prstGeom>
          <a:noFill/>
          <a:ln w="9525">
            <a:noFill/>
            <a:miter lim="800000"/>
            <a:headEnd/>
            <a:tailEnd/>
          </a:ln>
        </p:spPr>
      </p:pic>
      <p:sp>
        <p:nvSpPr>
          <p:cNvPr id="5" name="Βέλος αναστροφής 5">
            <a:hlinkClick r:id="rId3" action="ppaction://hlinksldjump"/>
          </p:cNvPr>
          <p:cNvSpPr/>
          <p:nvPr/>
        </p:nvSpPr>
        <p:spPr>
          <a:xfrm flipV="1">
            <a:off x="144173" y="5958186"/>
            <a:ext cx="821635" cy="770505"/>
          </a:xfrm>
          <a:prstGeom prst="uturnArrow">
            <a:avLst/>
          </a:prstGeom>
          <a:solidFill>
            <a:schemeClr val="tx2"/>
          </a:solidFill>
          <a:ln>
            <a:solidFill>
              <a:schemeClr val="accent1">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l-GR">
              <a:solidFill>
                <a:schemeClr val="tx1"/>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65909" y="0"/>
            <a:ext cx="10515600" cy="1325563"/>
          </a:xfrm>
        </p:spPr>
        <p:txBody>
          <a:bodyPr>
            <a:normAutofit/>
          </a:bodyPr>
          <a:lstStyle/>
          <a:p>
            <a:pPr algn="ctr"/>
            <a:r>
              <a:rPr lang="el-GR" sz="3600" dirty="0" smtClean="0">
                <a:latin typeface="+mn-lt"/>
              </a:rPr>
              <a:t>9. </a:t>
            </a:r>
            <a:r>
              <a:rPr lang="el-GR" sz="3600" b="1" dirty="0" smtClean="0">
                <a:latin typeface="+mn-lt"/>
              </a:rPr>
              <a:t>Ενίσχυση της μνήμης και της μεταβίβασης </a:t>
            </a:r>
            <a:endParaRPr lang="el-GR" sz="3600" dirty="0">
              <a:latin typeface="+mn-lt"/>
            </a:endParaRPr>
          </a:p>
        </p:txBody>
      </p:sp>
      <p:pic>
        <p:nvPicPr>
          <p:cNvPr id="4" name="3 - Εικόνα" descr="C:\Users\User\Desktop\Εικόνα287.png"/>
          <p:cNvPicPr/>
          <p:nvPr/>
        </p:nvPicPr>
        <p:blipFill>
          <a:blip r:embed="rId2" cstate="print"/>
          <a:srcRect/>
          <a:stretch>
            <a:fillRect/>
          </a:stretch>
        </p:blipFill>
        <p:spPr bwMode="auto">
          <a:xfrm>
            <a:off x="2623991" y="1508123"/>
            <a:ext cx="6741682" cy="4606350"/>
          </a:xfrm>
          <a:prstGeom prst="rect">
            <a:avLst/>
          </a:prstGeom>
          <a:noFill/>
          <a:ln w="9525">
            <a:noFill/>
            <a:miter lim="800000"/>
            <a:headEnd/>
            <a:tailEnd/>
          </a:ln>
        </p:spPr>
      </p:pic>
      <p:sp>
        <p:nvSpPr>
          <p:cNvPr id="5" name="Βέλος αναστροφής 5">
            <a:hlinkClick r:id="rId3" action="ppaction://hlinksldjump"/>
          </p:cNvPr>
          <p:cNvSpPr/>
          <p:nvPr/>
        </p:nvSpPr>
        <p:spPr>
          <a:xfrm flipV="1">
            <a:off x="144173" y="5958186"/>
            <a:ext cx="821635" cy="770505"/>
          </a:xfrm>
          <a:prstGeom prst="uturnArrow">
            <a:avLst/>
          </a:prstGeom>
          <a:solidFill>
            <a:schemeClr val="tx2"/>
          </a:solidFill>
          <a:ln>
            <a:solidFill>
              <a:schemeClr val="accent1">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l-GR">
              <a:solidFill>
                <a:schemeClr val="tx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19727" y="1"/>
            <a:ext cx="10515600" cy="923636"/>
          </a:xfrm>
        </p:spPr>
        <p:txBody>
          <a:bodyPr>
            <a:normAutofit fontScale="90000"/>
          </a:bodyPr>
          <a:lstStyle/>
          <a:p>
            <a:pPr lvl="0" algn="ctr">
              <a:lnSpc>
                <a:spcPct val="150000"/>
              </a:lnSpc>
            </a:pPr>
            <a:r>
              <a:rPr lang="el-GR" b="1" dirty="0" smtClean="0"/>
              <a:t>Πρώτη Δέσμη</a:t>
            </a:r>
            <a:endParaRPr lang="el-GR" dirty="0"/>
          </a:p>
        </p:txBody>
      </p:sp>
      <p:graphicFrame>
        <p:nvGraphicFramePr>
          <p:cNvPr id="3" name="2 - Διάγραμμα"/>
          <p:cNvGraphicFramePr/>
          <p:nvPr/>
        </p:nvGraphicFramePr>
        <p:xfrm>
          <a:off x="1939635" y="1043709"/>
          <a:ext cx="8783783" cy="56618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Βέλος αναστροφής 5">
            <a:hlinkClick r:id="rId7" action="ppaction://hlinksldjump"/>
          </p:cNvPr>
          <p:cNvSpPr/>
          <p:nvPr/>
        </p:nvSpPr>
        <p:spPr>
          <a:xfrm flipV="1">
            <a:off x="144173" y="5958186"/>
            <a:ext cx="821635" cy="770505"/>
          </a:xfrm>
          <a:prstGeom prst="uturnArrow">
            <a:avLst/>
          </a:prstGeom>
          <a:solidFill>
            <a:schemeClr val="tx2"/>
          </a:solidFill>
          <a:ln>
            <a:solidFill>
              <a:schemeClr val="accent1">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l-GR">
              <a:solidFill>
                <a:schemeClr val="tx1"/>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 Τίτλος"/>
          <p:cNvSpPr>
            <a:spLocks noGrp="1"/>
          </p:cNvSpPr>
          <p:nvPr>
            <p:ph type="title"/>
          </p:nvPr>
        </p:nvSpPr>
        <p:spPr>
          <a:xfrm>
            <a:off x="736600" y="166254"/>
            <a:ext cx="10515600" cy="1099127"/>
          </a:xfrm>
        </p:spPr>
        <p:txBody>
          <a:bodyPr>
            <a:normAutofit/>
          </a:bodyPr>
          <a:lstStyle/>
          <a:p>
            <a:pPr lvl="0" algn="ctr">
              <a:lnSpc>
                <a:spcPct val="150000"/>
              </a:lnSpc>
            </a:pPr>
            <a:r>
              <a:rPr lang="el-GR" b="1" dirty="0" smtClean="0"/>
              <a:t>Δεύτερη Δέσμη</a:t>
            </a:r>
            <a:endParaRPr lang="el-GR" dirty="0"/>
          </a:p>
        </p:txBody>
      </p:sp>
      <p:graphicFrame>
        <p:nvGraphicFramePr>
          <p:cNvPr id="7" name="6 - Διάγραμμα"/>
          <p:cNvGraphicFramePr/>
          <p:nvPr/>
        </p:nvGraphicFramePr>
        <p:xfrm>
          <a:off x="1930401" y="1838037"/>
          <a:ext cx="8331200" cy="37130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Βέλος αναστροφής 5">
            <a:hlinkClick r:id="rId7" action="ppaction://hlinksldjump"/>
          </p:cNvPr>
          <p:cNvSpPr/>
          <p:nvPr/>
        </p:nvSpPr>
        <p:spPr>
          <a:xfrm flipV="1">
            <a:off x="144173" y="5958186"/>
            <a:ext cx="821635" cy="770505"/>
          </a:xfrm>
          <a:prstGeom prst="uturnArrow">
            <a:avLst/>
          </a:prstGeom>
          <a:solidFill>
            <a:schemeClr val="tx2"/>
          </a:solidFill>
          <a:ln>
            <a:solidFill>
              <a:schemeClr val="accent1">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l-GR">
              <a:solidFill>
                <a:schemeClr val="tx1"/>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19728" y="147782"/>
            <a:ext cx="10515600" cy="1145309"/>
          </a:xfrm>
        </p:spPr>
        <p:txBody>
          <a:bodyPr/>
          <a:lstStyle/>
          <a:p>
            <a:pPr algn="ctr"/>
            <a:r>
              <a:rPr lang="el-GR" b="1" dirty="0" smtClean="0"/>
              <a:t>Τρίτη Δέσμη</a:t>
            </a:r>
            <a:endParaRPr lang="el-GR" dirty="0"/>
          </a:p>
        </p:txBody>
      </p:sp>
      <p:graphicFrame>
        <p:nvGraphicFramePr>
          <p:cNvPr id="3" name="2 - Διάγραμμα"/>
          <p:cNvGraphicFramePr/>
          <p:nvPr/>
        </p:nvGraphicFramePr>
        <p:xfrm>
          <a:off x="1477818" y="1865747"/>
          <a:ext cx="9337964" cy="3500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Βέλος αναστροφής 5">
            <a:hlinkClick r:id="rId7" action="ppaction://hlinksldjump"/>
          </p:cNvPr>
          <p:cNvSpPr/>
          <p:nvPr/>
        </p:nvSpPr>
        <p:spPr>
          <a:xfrm flipV="1">
            <a:off x="144173" y="5958186"/>
            <a:ext cx="821635" cy="770505"/>
          </a:xfrm>
          <a:prstGeom prst="uturnArrow">
            <a:avLst/>
          </a:prstGeom>
          <a:solidFill>
            <a:schemeClr val="tx2"/>
          </a:solidFill>
          <a:ln>
            <a:solidFill>
              <a:schemeClr val="accent1">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l-GR">
              <a:solidFill>
                <a:schemeClr val="tx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932172" y="332184"/>
            <a:ext cx="7776864" cy="576064"/>
          </a:xfrm>
        </p:spPr>
        <p:txBody>
          <a:bodyPr>
            <a:noAutofit/>
          </a:bodyPr>
          <a:lstStyle/>
          <a:p>
            <a:r>
              <a:rPr lang="el-GR" sz="4000" b="1" i="1" dirty="0" smtClean="0">
                <a:solidFill>
                  <a:srgbClr val="1ED4BA"/>
                </a:solidFill>
                <a:effectLst>
                  <a:outerShdw blurRad="38100" dist="38100" dir="2700000" algn="tl">
                    <a:srgbClr val="000000">
                      <a:alpha val="43137"/>
                    </a:srgbClr>
                  </a:outerShdw>
                </a:effectLst>
              </a:rPr>
              <a:t>3. Ερευνητικά Ερωτήματα</a:t>
            </a:r>
            <a:endParaRPr lang="el-GR" sz="4000" b="1" i="1" dirty="0">
              <a:solidFill>
                <a:srgbClr val="1ED4BA"/>
              </a:solidFill>
              <a:effectLst>
                <a:outerShdw blurRad="38100" dist="38100" dir="2700000" algn="tl">
                  <a:srgbClr val="000000">
                    <a:alpha val="43137"/>
                  </a:srgbClr>
                </a:outerShdw>
              </a:effectLst>
            </a:endParaRPr>
          </a:p>
        </p:txBody>
      </p:sp>
      <p:grpSp>
        <p:nvGrpSpPr>
          <p:cNvPr id="6" name="Shape 1263"/>
          <p:cNvGrpSpPr>
            <a:grpSpLocks/>
          </p:cNvGrpSpPr>
          <p:nvPr/>
        </p:nvGrpSpPr>
        <p:grpSpPr bwMode="auto">
          <a:xfrm>
            <a:off x="-4748280" y="496527"/>
            <a:ext cx="15833316" cy="6361473"/>
            <a:chOff x="-5148142" y="-833820"/>
            <a:chExt cx="13360577" cy="6093600"/>
          </a:xfrm>
        </p:grpSpPr>
        <p:sp>
          <p:nvSpPr>
            <p:cNvPr id="7" name="Shape 1264"/>
            <p:cNvSpPr/>
            <p:nvPr/>
          </p:nvSpPr>
          <p:spPr>
            <a:xfrm>
              <a:off x="-5148142" y="-833820"/>
              <a:ext cx="6092811" cy="6093600"/>
            </a:xfrm>
            <a:prstGeom prst="blockArc">
              <a:avLst>
                <a:gd name="adj1" fmla="val 19108801"/>
                <a:gd name="adj2" fmla="val 2399979"/>
                <a:gd name="adj3" fmla="val 51"/>
              </a:avLst>
            </a:prstGeom>
            <a:noFill/>
            <a:ln w="25400" cap="flat" cmpd="sng">
              <a:solidFill>
                <a:schemeClr val="accent6"/>
              </a:solidFill>
              <a:prstDash val="solid"/>
              <a:round/>
              <a:headEnd type="none" w="med" len="med"/>
              <a:tailEnd type="none" w="med" len="med"/>
            </a:ln>
          </p:spPr>
          <p:txBody>
            <a:bodyPr lIns="91425" tIns="91425" rIns="91425" bIns="91425" anchor="ctr"/>
            <a:lstStyle/>
            <a:p>
              <a:pPr fontAlgn="auto">
                <a:spcBef>
                  <a:spcPts val="0"/>
                </a:spcBef>
                <a:spcAft>
                  <a:spcPts val="0"/>
                </a:spcAft>
                <a:defRPr/>
              </a:pPr>
              <a:endParaRPr sz="1400" kern="0">
                <a:solidFill>
                  <a:srgbClr val="000000"/>
                </a:solidFill>
                <a:latin typeface="+mn-lt"/>
                <a:cs typeface="Arial"/>
                <a:sym typeface="Arial"/>
              </a:endParaRPr>
            </a:p>
          </p:txBody>
        </p:sp>
        <p:sp>
          <p:nvSpPr>
            <p:cNvPr id="9" name="Shape 1266"/>
            <p:cNvSpPr txBox="1"/>
            <p:nvPr/>
          </p:nvSpPr>
          <p:spPr>
            <a:xfrm>
              <a:off x="620389" y="530827"/>
              <a:ext cx="7539020" cy="1309419"/>
            </a:xfrm>
            <a:prstGeom prst="rect">
              <a:avLst/>
            </a:prstGeom>
            <a:solidFill>
              <a:schemeClr val="accent5"/>
            </a:solidFill>
            <a:ln>
              <a:solidFill>
                <a:schemeClr val="tx1"/>
              </a:solidFill>
            </a:ln>
          </p:spPr>
          <p:txBody>
            <a:bodyPr lIns="718475" tIns="68575" rIns="68575" bIns="6857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r>
                <a:rPr lang="el-GR" sz="2400" dirty="0" smtClean="0"/>
                <a:t>Ποιες είναι οι προδιαγραφές για τον σχεδιασμό και την ανάπτυξη πολυμορφικού Ε.Υ. για τη Στοματική Υγιεινή για μαθητές Δ΄ τάξης του Δημοτικού;</a:t>
              </a:r>
              <a:endParaRPr lang="el-GR" sz="2400" dirty="0"/>
            </a:p>
          </p:txBody>
        </p:sp>
        <p:sp>
          <p:nvSpPr>
            <p:cNvPr id="10" name="Shape 1267"/>
            <p:cNvSpPr/>
            <p:nvPr/>
          </p:nvSpPr>
          <p:spPr>
            <a:xfrm>
              <a:off x="63034" y="530828"/>
              <a:ext cx="1130297" cy="1300571"/>
            </a:xfrm>
            <a:prstGeom prst="ellipse">
              <a:avLst/>
            </a:prstGeom>
            <a:solidFill>
              <a:schemeClr val="tx1"/>
            </a:solidFill>
            <a:ln w="25400" cap="flat" cmpd="sng">
              <a:solidFill>
                <a:srgbClr val="009999"/>
              </a:solidFill>
              <a:prstDash val="solid"/>
              <a:round/>
              <a:headEnd type="none" w="med" len="med"/>
              <a:tailEnd type="none" w="med" len="med"/>
            </a:ln>
          </p:spPr>
          <p:txBody>
            <a:bodyPr lIns="91425" tIns="91425" rIns="91425" bIns="91425" anchor="ctr"/>
            <a:lstStyle/>
            <a:p>
              <a:pPr algn="ctr" fontAlgn="auto">
                <a:spcBef>
                  <a:spcPts val="0"/>
                </a:spcBef>
                <a:spcAft>
                  <a:spcPts val="0"/>
                </a:spcAft>
                <a:defRPr/>
              </a:pPr>
              <a:r>
                <a:rPr lang="el-GR" sz="2800" b="1" kern="0" dirty="0" smtClean="0">
                  <a:ln w="0"/>
                  <a:solidFill>
                    <a:schemeClr val="accent5">
                      <a:lumMod val="75000"/>
                    </a:schemeClr>
                  </a:solidFill>
                  <a:effectLst>
                    <a:outerShdw blurRad="38100" dist="25400" dir="5400000" algn="ctr" rotWithShape="0">
                      <a:srgbClr val="6E747A">
                        <a:alpha val="43000"/>
                      </a:srgbClr>
                    </a:outerShdw>
                  </a:effectLst>
                  <a:latin typeface="+mn-lt"/>
                  <a:cs typeface="Arial"/>
                  <a:sym typeface="Arial"/>
                </a:rPr>
                <a:t>1</a:t>
              </a:r>
              <a:endParaRPr sz="2800" b="1" kern="0" dirty="0">
                <a:ln w="0"/>
                <a:solidFill>
                  <a:schemeClr val="accent5">
                    <a:lumMod val="75000"/>
                  </a:schemeClr>
                </a:solidFill>
                <a:effectLst>
                  <a:outerShdw blurRad="38100" dist="25400" dir="5400000" algn="ctr" rotWithShape="0">
                    <a:srgbClr val="6E747A">
                      <a:alpha val="43000"/>
                    </a:srgbClr>
                  </a:outerShdw>
                </a:effectLst>
                <a:latin typeface="+mn-lt"/>
                <a:cs typeface="Arial"/>
                <a:sym typeface="Arial"/>
              </a:endParaRPr>
            </a:p>
          </p:txBody>
        </p:sp>
        <p:sp>
          <p:nvSpPr>
            <p:cNvPr id="14" name="Shape 1271"/>
            <p:cNvSpPr/>
            <p:nvPr/>
          </p:nvSpPr>
          <p:spPr>
            <a:xfrm>
              <a:off x="673415" y="2530347"/>
              <a:ext cx="7539020" cy="1282878"/>
            </a:xfrm>
            <a:prstGeom prst="rect">
              <a:avLst/>
            </a:prstGeom>
            <a:solidFill>
              <a:srgbClr val="F69444"/>
            </a:solidFill>
            <a:ln w="25400" cap="flat" cmpd="sng">
              <a:solidFill>
                <a:schemeClr val="lt1"/>
              </a:solidFill>
              <a:prstDash val="solid"/>
              <a:round/>
              <a:headEnd type="none" w="med" len="med"/>
              <a:tailEnd type="none" w="med" len="med"/>
            </a:ln>
          </p:spPr>
          <p:txBody>
            <a:bodyPr lIns="91425" tIns="91425" rIns="91425" bIns="91425" anchor="ctr"/>
            <a:lstStyle/>
            <a:p>
              <a:pPr fontAlgn="auto">
                <a:spcBef>
                  <a:spcPts val="0"/>
                </a:spcBef>
                <a:spcAft>
                  <a:spcPts val="0"/>
                </a:spcAft>
                <a:defRPr/>
              </a:pPr>
              <a:endParaRPr sz="1400" kern="0">
                <a:solidFill>
                  <a:srgbClr val="000000"/>
                </a:solidFill>
                <a:latin typeface="+mn-lt"/>
                <a:cs typeface="Arial"/>
                <a:sym typeface="Arial"/>
              </a:endParaRPr>
            </a:p>
          </p:txBody>
        </p:sp>
        <p:sp>
          <p:nvSpPr>
            <p:cNvPr id="15" name="Shape 1272"/>
            <p:cNvSpPr txBox="1"/>
            <p:nvPr/>
          </p:nvSpPr>
          <p:spPr>
            <a:xfrm>
              <a:off x="612594" y="2727848"/>
              <a:ext cx="7539020" cy="904754"/>
            </a:xfrm>
            <a:prstGeom prst="rect">
              <a:avLst/>
            </a:prstGeom>
            <a:noFill/>
            <a:ln>
              <a:noFill/>
            </a:ln>
          </p:spPr>
          <p:txBody>
            <a:bodyPr lIns="718475" tIns="68575" rIns="68575" bIns="6857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lgn="just"/>
              <a:r>
                <a:rPr lang="el-GR" sz="2400" dirty="0" smtClean="0"/>
                <a:t>Πώς αποτυπώνεται η αξιολόγηση του πολυμορφικού Ε.Υ. Στοματικής Υγιεινής που δημιουργήθηκε ως προς την ευχρηστία, την πληρότητα, την καταλληλότητα και την ελκυστικότητά του;</a:t>
              </a:r>
              <a:endParaRPr lang="el-GR" sz="2400" dirty="0"/>
            </a:p>
          </p:txBody>
        </p:sp>
        <p:sp>
          <p:nvSpPr>
            <p:cNvPr id="16" name="Shape 1273"/>
            <p:cNvSpPr/>
            <p:nvPr/>
          </p:nvSpPr>
          <p:spPr>
            <a:xfrm>
              <a:off x="55240" y="2556889"/>
              <a:ext cx="1130297" cy="1242288"/>
            </a:xfrm>
            <a:prstGeom prst="ellipse">
              <a:avLst/>
            </a:prstGeom>
            <a:solidFill>
              <a:schemeClr val="lt1"/>
            </a:solidFill>
            <a:ln w="25400" cap="flat" cmpd="sng">
              <a:solidFill>
                <a:schemeClr val="accent6"/>
              </a:solidFill>
              <a:prstDash val="solid"/>
              <a:round/>
              <a:headEnd type="none" w="med" len="med"/>
              <a:tailEnd type="none" w="med" len="med"/>
            </a:ln>
          </p:spPr>
          <p:txBody>
            <a:bodyPr lIns="91425" tIns="91425" rIns="91425" bIns="91425" anchor="ctr"/>
            <a:lstStyle/>
            <a:p>
              <a:pPr algn="ctr" fontAlgn="auto">
                <a:spcBef>
                  <a:spcPts val="0"/>
                </a:spcBef>
                <a:spcAft>
                  <a:spcPts val="0"/>
                </a:spcAft>
                <a:defRPr/>
              </a:pPr>
              <a:r>
                <a:rPr lang="el-GR" sz="2800" b="1" kern="0" dirty="0" smtClean="0">
                  <a:solidFill>
                    <a:srgbClr val="F7B031"/>
                  </a:solidFill>
                  <a:effectLst>
                    <a:outerShdw blurRad="38100" dist="38100" dir="2700000" algn="tl">
                      <a:srgbClr val="000000">
                        <a:alpha val="43137"/>
                      </a:srgbClr>
                    </a:outerShdw>
                  </a:effectLst>
                  <a:latin typeface="+mn-lt"/>
                  <a:cs typeface="Arial"/>
                  <a:sym typeface="Arial"/>
                </a:rPr>
                <a:t>2</a:t>
              </a:r>
              <a:endParaRPr sz="2800" b="1" kern="0" dirty="0">
                <a:solidFill>
                  <a:srgbClr val="F7B031"/>
                </a:solidFill>
                <a:effectLst>
                  <a:outerShdw blurRad="38100" dist="38100" dir="2700000" algn="tl">
                    <a:srgbClr val="000000">
                      <a:alpha val="43137"/>
                    </a:srgbClr>
                  </a:outerShdw>
                </a:effectLst>
                <a:latin typeface="+mn-lt"/>
                <a:cs typeface="Arial"/>
                <a:sym typeface="Arial"/>
              </a:endParaRPr>
            </a:p>
          </p:txBody>
        </p:sp>
      </p:grpSp>
      <p:sp>
        <p:nvSpPr>
          <p:cNvPr id="17" name="Ορθογώνιο 4"/>
          <p:cNvSpPr/>
          <p:nvPr/>
        </p:nvSpPr>
        <p:spPr>
          <a:xfrm>
            <a:off x="0" y="406415"/>
            <a:ext cx="1397000" cy="460375"/>
          </a:xfrm>
          <a:prstGeom prst="rect">
            <a:avLst/>
          </a:prstGeom>
          <a:solidFill>
            <a:srgbClr val="1CC6AE"/>
          </a:solidFill>
          <a:ln w="25400" cap="flat" cmpd="sng" algn="ctr">
            <a:solidFill>
              <a:srgbClr val="FFC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white"/>
              </a:solidFill>
              <a:effectLst/>
              <a:uLnTx/>
              <a:uFillTx/>
              <a:latin typeface="Calibri"/>
            </a:endParaRPr>
          </a:p>
        </p:txBody>
      </p:sp>
      <p:cxnSp>
        <p:nvCxnSpPr>
          <p:cNvPr id="11" name="15 - Ευθεία γραμμή σύνδεσης"/>
          <p:cNvCxnSpPr/>
          <p:nvPr/>
        </p:nvCxnSpPr>
        <p:spPr bwMode="auto">
          <a:xfrm flipV="1">
            <a:off x="1890346" y="940777"/>
            <a:ext cx="9337431" cy="26377"/>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xmlns="" val="165984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870364" y="291234"/>
            <a:ext cx="6109855" cy="650875"/>
          </a:xfrm>
        </p:spPr>
        <p:txBody>
          <a:bodyPr>
            <a:normAutofit/>
          </a:bodyPr>
          <a:lstStyle/>
          <a:p>
            <a:r>
              <a:rPr lang="el-GR" sz="4000" b="1" i="1" dirty="0" smtClean="0">
                <a:solidFill>
                  <a:srgbClr val="1ED4BA"/>
                </a:solidFill>
                <a:effectLst>
                  <a:outerShdw blurRad="38100" dist="38100" dir="2700000" algn="tl">
                    <a:srgbClr val="000000">
                      <a:alpha val="43137"/>
                    </a:srgbClr>
                  </a:outerShdw>
                </a:effectLst>
              </a:rPr>
              <a:t>4. Δομή της εργασίας</a:t>
            </a:r>
          </a:p>
        </p:txBody>
      </p:sp>
      <p:graphicFrame>
        <p:nvGraphicFramePr>
          <p:cNvPr id="6" name="5 - Θέση περιεχομένου"/>
          <p:cNvGraphicFramePr>
            <a:graphicFrameLocks noGrp="1"/>
          </p:cNvGraphicFramePr>
          <p:nvPr>
            <p:ph idx="1"/>
          </p:nvPr>
        </p:nvGraphicFramePr>
        <p:xfrm>
          <a:off x="-138545" y="1089890"/>
          <a:ext cx="12330545" cy="57681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Ορθογώνιο 4"/>
          <p:cNvSpPr/>
          <p:nvPr/>
        </p:nvSpPr>
        <p:spPr>
          <a:xfrm>
            <a:off x="0" y="406415"/>
            <a:ext cx="1397000" cy="460375"/>
          </a:xfrm>
          <a:prstGeom prst="rect">
            <a:avLst/>
          </a:prstGeom>
          <a:solidFill>
            <a:srgbClr val="1CC6AE"/>
          </a:solidFill>
          <a:ln w="25400" cap="flat" cmpd="sng" algn="ctr">
            <a:solidFill>
              <a:srgbClr val="FFC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white"/>
              </a:solidFill>
              <a:effectLst/>
              <a:uLnTx/>
              <a:uFillTx/>
              <a:latin typeface="Calibri"/>
            </a:endParaRPr>
          </a:p>
        </p:txBody>
      </p:sp>
      <p:cxnSp>
        <p:nvCxnSpPr>
          <p:cNvPr id="8" name="15 - Ευθεία γραμμή σύνδεσης"/>
          <p:cNvCxnSpPr/>
          <p:nvPr/>
        </p:nvCxnSpPr>
        <p:spPr bwMode="auto">
          <a:xfrm flipV="1">
            <a:off x="1890346" y="940777"/>
            <a:ext cx="9337431" cy="26377"/>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graphicEl>
                                              <a:dgm id="{ADBA16A4-5B3A-42EA-BC64-3F0E905453A2}"/>
                                            </p:graphicEl>
                                          </p:spTgt>
                                        </p:tgtEl>
                                        <p:attrNameLst>
                                          <p:attrName>style.visibility</p:attrName>
                                        </p:attrNameLst>
                                      </p:cBhvr>
                                      <p:to>
                                        <p:strVal val="visible"/>
                                      </p:to>
                                    </p:set>
                                    <p:anim calcmode="lin" valueType="num">
                                      <p:cBhvr additive="base">
                                        <p:cTn id="7" dur="500" fill="hold"/>
                                        <p:tgtEl>
                                          <p:spTgt spid="6">
                                            <p:graphicEl>
                                              <a:dgm id="{ADBA16A4-5B3A-42EA-BC64-3F0E905453A2}"/>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graphicEl>
                                              <a:dgm id="{ADBA16A4-5B3A-42EA-BC64-3F0E905453A2}"/>
                                            </p:graphic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graphicEl>
                                              <a:dgm id="{3F0E3598-A44F-4DAB-A55A-37F68225F668}"/>
                                            </p:graphicEl>
                                          </p:spTgt>
                                        </p:tgtEl>
                                        <p:attrNameLst>
                                          <p:attrName>style.visibility</p:attrName>
                                        </p:attrNameLst>
                                      </p:cBhvr>
                                      <p:to>
                                        <p:strVal val="visible"/>
                                      </p:to>
                                    </p:set>
                                    <p:anim calcmode="lin" valueType="num">
                                      <p:cBhvr additive="base">
                                        <p:cTn id="11" dur="500" fill="hold"/>
                                        <p:tgtEl>
                                          <p:spTgt spid="6">
                                            <p:graphicEl>
                                              <a:dgm id="{3F0E3598-A44F-4DAB-A55A-37F68225F668}"/>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graphicEl>
                                              <a:dgm id="{3F0E3598-A44F-4DAB-A55A-37F68225F668}"/>
                                            </p:graphic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graphicEl>
                                              <a:dgm id="{624A0428-3804-47D6-971D-DD2F738150EA}"/>
                                            </p:graphicEl>
                                          </p:spTgt>
                                        </p:tgtEl>
                                        <p:attrNameLst>
                                          <p:attrName>style.visibility</p:attrName>
                                        </p:attrNameLst>
                                      </p:cBhvr>
                                      <p:to>
                                        <p:strVal val="visible"/>
                                      </p:to>
                                    </p:set>
                                    <p:anim calcmode="lin" valueType="num">
                                      <p:cBhvr additive="base">
                                        <p:cTn id="17" dur="500" fill="hold"/>
                                        <p:tgtEl>
                                          <p:spTgt spid="6">
                                            <p:graphicEl>
                                              <a:dgm id="{624A0428-3804-47D6-971D-DD2F738150EA}"/>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graphicEl>
                                              <a:dgm id="{624A0428-3804-47D6-971D-DD2F738150EA}"/>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graphicEl>
                                              <a:dgm id="{CB6B79BA-D25A-4BCB-A40C-95D9D7BEE52A}"/>
                                            </p:graphicEl>
                                          </p:spTgt>
                                        </p:tgtEl>
                                        <p:attrNameLst>
                                          <p:attrName>style.visibility</p:attrName>
                                        </p:attrNameLst>
                                      </p:cBhvr>
                                      <p:to>
                                        <p:strVal val="visible"/>
                                      </p:to>
                                    </p:set>
                                    <p:anim calcmode="lin" valueType="num">
                                      <p:cBhvr additive="base">
                                        <p:cTn id="23" dur="500" fill="hold"/>
                                        <p:tgtEl>
                                          <p:spTgt spid="6">
                                            <p:graphicEl>
                                              <a:dgm id="{CB6B79BA-D25A-4BCB-A40C-95D9D7BEE52A}"/>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graphicEl>
                                              <a:dgm id="{CB6B79BA-D25A-4BCB-A40C-95D9D7BEE52A}"/>
                                            </p:graphic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graphicEl>
                                              <a:dgm id="{7A4D5EB6-EB24-4076-A403-84F70B3E84E9}"/>
                                            </p:graphicEl>
                                          </p:spTgt>
                                        </p:tgtEl>
                                        <p:attrNameLst>
                                          <p:attrName>style.visibility</p:attrName>
                                        </p:attrNameLst>
                                      </p:cBhvr>
                                      <p:to>
                                        <p:strVal val="visible"/>
                                      </p:to>
                                    </p:set>
                                    <p:anim calcmode="lin" valueType="num">
                                      <p:cBhvr additive="base">
                                        <p:cTn id="29" dur="500" fill="hold"/>
                                        <p:tgtEl>
                                          <p:spTgt spid="6">
                                            <p:graphicEl>
                                              <a:dgm id="{7A4D5EB6-EB24-4076-A403-84F70B3E84E9}"/>
                                            </p:graphic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graphicEl>
                                              <a:dgm id="{7A4D5EB6-EB24-4076-A403-84F70B3E84E9}"/>
                                            </p:graphic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graphicEl>
                                              <a:dgm id="{53CA3B83-D3F3-4EAE-8746-00CD5A3C571F}"/>
                                            </p:graphicEl>
                                          </p:spTgt>
                                        </p:tgtEl>
                                        <p:attrNameLst>
                                          <p:attrName>style.visibility</p:attrName>
                                        </p:attrNameLst>
                                      </p:cBhvr>
                                      <p:to>
                                        <p:strVal val="visible"/>
                                      </p:to>
                                    </p:set>
                                    <p:anim calcmode="lin" valueType="num">
                                      <p:cBhvr additive="base">
                                        <p:cTn id="35" dur="500" fill="hold"/>
                                        <p:tgtEl>
                                          <p:spTgt spid="6">
                                            <p:graphicEl>
                                              <a:dgm id="{53CA3B83-D3F3-4EAE-8746-00CD5A3C571F}"/>
                                            </p:graphic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graphicEl>
                                              <a:dgm id="{53CA3B83-D3F3-4EAE-8746-00CD5A3C571F}"/>
                                            </p:graphic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6">
                                            <p:graphicEl>
                                              <a:dgm id="{A6ABC614-414A-43C9-A1D0-9125C2E35402}"/>
                                            </p:graphicEl>
                                          </p:spTgt>
                                        </p:tgtEl>
                                        <p:attrNameLst>
                                          <p:attrName>style.visibility</p:attrName>
                                        </p:attrNameLst>
                                      </p:cBhvr>
                                      <p:to>
                                        <p:strVal val="visible"/>
                                      </p:to>
                                    </p:set>
                                    <p:anim calcmode="lin" valueType="num">
                                      <p:cBhvr additive="base">
                                        <p:cTn id="41" dur="500" fill="hold"/>
                                        <p:tgtEl>
                                          <p:spTgt spid="6">
                                            <p:graphicEl>
                                              <a:dgm id="{A6ABC614-414A-43C9-A1D0-9125C2E35402}"/>
                                            </p:graphic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graphicEl>
                                              <a:dgm id="{A6ABC614-414A-43C9-A1D0-9125C2E35402}"/>
                                            </p:graphic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6">
                                            <p:graphicEl>
                                              <a:dgm id="{03B27957-4094-443A-94AE-DB0F356BEBB4}"/>
                                            </p:graphicEl>
                                          </p:spTgt>
                                        </p:tgtEl>
                                        <p:attrNameLst>
                                          <p:attrName>style.visibility</p:attrName>
                                        </p:attrNameLst>
                                      </p:cBhvr>
                                      <p:to>
                                        <p:strVal val="visible"/>
                                      </p:to>
                                    </p:set>
                                    <p:anim calcmode="lin" valueType="num">
                                      <p:cBhvr additive="base">
                                        <p:cTn id="47" dur="500" fill="hold"/>
                                        <p:tgtEl>
                                          <p:spTgt spid="6">
                                            <p:graphicEl>
                                              <a:dgm id="{03B27957-4094-443A-94AE-DB0F356BEBB4}"/>
                                            </p:graphicEl>
                                          </p:spTgt>
                                        </p:tgtEl>
                                        <p:attrNameLst>
                                          <p:attrName>ppt_x</p:attrName>
                                        </p:attrNameLst>
                                      </p:cBhvr>
                                      <p:tavLst>
                                        <p:tav tm="0">
                                          <p:val>
                                            <p:strVal val="#ppt_x"/>
                                          </p:val>
                                        </p:tav>
                                        <p:tav tm="100000">
                                          <p:val>
                                            <p:strVal val="#ppt_x"/>
                                          </p:val>
                                        </p:tav>
                                      </p:tavLst>
                                    </p:anim>
                                    <p:anim calcmode="lin" valueType="num">
                                      <p:cBhvr additive="base">
                                        <p:cTn id="48" dur="500" fill="hold"/>
                                        <p:tgtEl>
                                          <p:spTgt spid="6">
                                            <p:graphicEl>
                                              <a:dgm id="{03B27957-4094-443A-94AE-DB0F356BEBB4}"/>
                                            </p:graphic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6">
                                            <p:graphicEl>
                                              <a:dgm id="{96849F94-8DAD-4084-AEBC-E4EB3952F2F3}"/>
                                            </p:graphicEl>
                                          </p:spTgt>
                                        </p:tgtEl>
                                        <p:attrNameLst>
                                          <p:attrName>style.visibility</p:attrName>
                                        </p:attrNameLst>
                                      </p:cBhvr>
                                      <p:to>
                                        <p:strVal val="visible"/>
                                      </p:to>
                                    </p:set>
                                    <p:anim calcmode="lin" valueType="num">
                                      <p:cBhvr additive="base">
                                        <p:cTn id="53" dur="500" fill="hold"/>
                                        <p:tgtEl>
                                          <p:spTgt spid="6">
                                            <p:graphicEl>
                                              <a:dgm id="{96849F94-8DAD-4084-AEBC-E4EB3952F2F3}"/>
                                            </p:graphicEl>
                                          </p:spTgt>
                                        </p:tgtEl>
                                        <p:attrNameLst>
                                          <p:attrName>ppt_x</p:attrName>
                                        </p:attrNameLst>
                                      </p:cBhvr>
                                      <p:tavLst>
                                        <p:tav tm="0">
                                          <p:val>
                                            <p:strVal val="#ppt_x"/>
                                          </p:val>
                                        </p:tav>
                                        <p:tav tm="100000">
                                          <p:val>
                                            <p:strVal val="#ppt_x"/>
                                          </p:val>
                                        </p:tav>
                                      </p:tavLst>
                                    </p:anim>
                                    <p:anim calcmode="lin" valueType="num">
                                      <p:cBhvr additive="base">
                                        <p:cTn id="54" dur="500" fill="hold"/>
                                        <p:tgtEl>
                                          <p:spTgt spid="6">
                                            <p:graphicEl>
                                              <a:dgm id="{96849F94-8DAD-4084-AEBC-E4EB3952F2F3}"/>
                                            </p:graphic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6">
                                            <p:graphicEl>
                                              <a:dgm id="{7932F046-816D-457A-AD1A-E1E47C00E63A}"/>
                                            </p:graphicEl>
                                          </p:spTgt>
                                        </p:tgtEl>
                                        <p:attrNameLst>
                                          <p:attrName>style.visibility</p:attrName>
                                        </p:attrNameLst>
                                      </p:cBhvr>
                                      <p:to>
                                        <p:strVal val="visible"/>
                                      </p:to>
                                    </p:set>
                                    <p:anim calcmode="lin" valueType="num">
                                      <p:cBhvr additive="base">
                                        <p:cTn id="59" dur="500" fill="hold"/>
                                        <p:tgtEl>
                                          <p:spTgt spid="6">
                                            <p:graphicEl>
                                              <a:dgm id="{7932F046-816D-457A-AD1A-E1E47C00E63A}"/>
                                            </p:graphicEl>
                                          </p:spTgt>
                                        </p:tgtEl>
                                        <p:attrNameLst>
                                          <p:attrName>ppt_x</p:attrName>
                                        </p:attrNameLst>
                                      </p:cBhvr>
                                      <p:tavLst>
                                        <p:tav tm="0">
                                          <p:val>
                                            <p:strVal val="#ppt_x"/>
                                          </p:val>
                                        </p:tav>
                                        <p:tav tm="100000">
                                          <p:val>
                                            <p:strVal val="#ppt_x"/>
                                          </p:val>
                                        </p:tav>
                                      </p:tavLst>
                                    </p:anim>
                                    <p:anim calcmode="lin" valueType="num">
                                      <p:cBhvr additive="base">
                                        <p:cTn id="60" dur="500" fill="hold"/>
                                        <p:tgtEl>
                                          <p:spTgt spid="6">
                                            <p:graphicEl>
                                              <a:dgm id="{7932F046-816D-457A-AD1A-E1E47C00E63A}"/>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6" name="Straight Connector 67">
            <a:extLst>
              <a:ext uri="{FF2B5EF4-FFF2-40B4-BE49-F238E27FC236}">
                <a16:creationId xmlns="" xmlns:a16="http://schemas.microsoft.com/office/drawing/2014/main" id="{8C5E603F-77A2-417E-8D37-7095E6145266}"/>
              </a:ext>
            </a:extLst>
          </p:cNvPr>
          <p:cNvCxnSpPr/>
          <p:nvPr/>
        </p:nvCxnSpPr>
        <p:spPr>
          <a:xfrm rot="10800000" flipV="1">
            <a:off x="7678737" y="4257457"/>
            <a:ext cx="386813" cy="1"/>
          </a:xfrm>
          <a:prstGeom prst="line">
            <a:avLst/>
          </a:prstGeom>
          <a:ln w="25400">
            <a:solidFill>
              <a:schemeClr val="tx1"/>
            </a:solidFill>
          </a:ln>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 xmlns:a16="http://schemas.microsoft.com/office/drawing/2014/main" id="{432DC4C1-F8AC-4D29-958F-C531731F201F}"/>
              </a:ext>
            </a:extLst>
          </p:cNvPr>
          <p:cNvCxnSpPr/>
          <p:nvPr/>
        </p:nvCxnSpPr>
        <p:spPr>
          <a:xfrm flipH="1">
            <a:off x="3842326" y="1228436"/>
            <a:ext cx="36947" cy="5403273"/>
          </a:xfrm>
          <a:prstGeom prst="line">
            <a:avLst/>
          </a:prstGeom>
          <a:ln w="25400">
            <a:solidFill>
              <a:schemeClr val="tx1"/>
            </a:solidFill>
          </a:ln>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 xmlns:a16="http://schemas.microsoft.com/office/drawing/2014/main" id="{8C5E603F-77A2-417E-8D37-7095E6145266}"/>
              </a:ext>
            </a:extLst>
          </p:cNvPr>
          <p:cNvCxnSpPr/>
          <p:nvPr/>
        </p:nvCxnSpPr>
        <p:spPr>
          <a:xfrm rot="10800000" flipV="1">
            <a:off x="3877972" y="4243601"/>
            <a:ext cx="386813" cy="1"/>
          </a:xfrm>
          <a:prstGeom prst="line">
            <a:avLst/>
          </a:prstGeom>
          <a:ln w="25400">
            <a:solidFill>
              <a:schemeClr val="tx1"/>
            </a:solidFill>
          </a:ln>
        </p:spPr>
        <p:style>
          <a:lnRef idx="1">
            <a:schemeClr val="dk1"/>
          </a:lnRef>
          <a:fillRef idx="0">
            <a:schemeClr val="dk1"/>
          </a:fillRef>
          <a:effectRef idx="0">
            <a:schemeClr val="dk1"/>
          </a:effectRef>
          <a:fontRef idx="minor">
            <a:schemeClr val="tx1"/>
          </a:fontRef>
        </p:style>
      </p:cxnSp>
      <p:grpSp>
        <p:nvGrpSpPr>
          <p:cNvPr id="119" name="Group 118">
            <a:extLst>
              <a:ext uri="{FF2B5EF4-FFF2-40B4-BE49-F238E27FC236}">
                <a16:creationId xmlns="" xmlns:a16="http://schemas.microsoft.com/office/drawing/2014/main" id="{669ED523-1067-4075-86B9-1C3921FD8D3E}"/>
              </a:ext>
            </a:extLst>
          </p:cNvPr>
          <p:cNvGrpSpPr/>
          <p:nvPr/>
        </p:nvGrpSpPr>
        <p:grpSpPr>
          <a:xfrm>
            <a:off x="268548" y="4618183"/>
            <a:ext cx="3279254" cy="711199"/>
            <a:chOff x="5800165" y="1625599"/>
            <a:chExt cx="4451237" cy="806824"/>
          </a:xfrm>
        </p:grpSpPr>
        <p:sp>
          <p:nvSpPr>
            <p:cNvPr id="120" name="Rectangle: Rounded Corners 119">
              <a:extLst>
                <a:ext uri="{FF2B5EF4-FFF2-40B4-BE49-F238E27FC236}">
                  <a16:creationId xmlns="" xmlns:a16="http://schemas.microsoft.com/office/drawing/2014/main" id="{EB1227A2-6693-4920-BCE2-C8B7BD844345}"/>
                </a:ext>
              </a:extLst>
            </p:cNvPr>
            <p:cNvSpPr/>
            <p:nvPr/>
          </p:nvSpPr>
          <p:spPr>
            <a:xfrm>
              <a:off x="5800165" y="1625599"/>
              <a:ext cx="4286844" cy="806824"/>
            </a:xfrm>
            <a:prstGeom prst="roundRect">
              <a:avLst>
                <a:gd name="adj" fmla="val 50000"/>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1" name="Rectangle: Rounded Corners 120">
              <a:extLst>
                <a:ext uri="{FF2B5EF4-FFF2-40B4-BE49-F238E27FC236}">
                  <a16:creationId xmlns="" xmlns:a16="http://schemas.microsoft.com/office/drawing/2014/main" id="{E8547F2D-2329-4A39-AFBD-EF71733A958D}"/>
                </a:ext>
              </a:extLst>
            </p:cNvPr>
            <p:cNvSpPr/>
            <p:nvPr/>
          </p:nvSpPr>
          <p:spPr>
            <a:xfrm>
              <a:off x="5987284" y="1780242"/>
              <a:ext cx="3960560" cy="497542"/>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b="1" dirty="0" smtClean="0">
                  <a:effectLst>
                    <a:outerShdw blurRad="38100" dist="38100" dir="2700000" algn="tl">
                      <a:srgbClr val="000000">
                        <a:alpha val="43137"/>
                      </a:srgbClr>
                    </a:outerShdw>
                  </a:effectLst>
                </a:rPr>
                <a:t>Ορισμός</a:t>
              </a:r>
              <a:endParaRPr lang="en-US" sz="2000" dirty="0"/>
            </a:p>
          </p:txBody>
        </p:sp>
        <p:sp>
          <p:nvSpPr>
            <p:cNvPr id="122" name="Oval 121">
              <a:extLst>
                <a:ext uri="{FF2B5EF4-FFF2-40B4-BE49-F238E27FC236}">
                  <a16:creationId xmlns="" xmlns:a16="http://schemas.microsoft.com/office/drawing/2014/main" id="{6B739471-E149-4B30-AAF4-5E37CF9440AA}"/>
                </a:ext>
              </a:extLst>
            </p:cNvPr>
            <p:cNvSpPr/>
            <p:nvPr/>
          </p:nvSpPr>
          <p:spPr>
            <a:xfrm>
              <a:off x="9625822" y="1818308"/>
              <a:ext cx="544848" cy="464800"/>
            </a:xfrm>
            <a:prstGeom prst="ellipse">
              <a:avLst/>
            </a:prstGeom>
            <a:solidFill>
              <a:srgbClr val="1C2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3" name="Oval 122">
              <a:extLst>
                <a:ext uri="{FF2B5EF4-FFF2-40B4-BE49-F238E27FC236}">
                  <a16:creationId xmlns="" xmlns:a16="http://schemas.microsoft.com/office/drawing/2014/main" id="{44C8783B-E391-46FE-92D7-A85FDA7F83C1}"/>
                </a:ext>
              </a:extLst>
            </p:cNvPr>
            <p:cNvSpPr/>
            <p:nvPr/>
          </p:nvSpPr>
          <p:spPr>
            <a:xfrm>
              <a:off x="9761036" y="1832430"/>
              <a:ext cx="490366" cy="41218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grpSp>
      <p:grpSp>
        <p:nvGrpSpPr>
          <p:cNvPr id="124" name="Group 123">
            <a:extLst>
              <a:ext uri="{FF2B5EF4-FFF2-40B4-BE49-F238E27FC236}">
                <a16:creationId xmlns="" xmlns:a16="http://schemas.microsoft.com/office/drawing/2014/main" id="{84A7AA0C-859E-458F-9A60-373CC66CC70E}"/>
              </a:ext>
            </a:extLst>
          </p:cNvPr>
          <p:cNvGrpSpPr/>
          <p:nvPr/>
        </p:nvGrpSpPr>
        <p:grpSpPr>
          <a:xfrm>
            <a:off x="120073" y="5597236"/>
            <a:ext cx="3465957" cy="720438"/>
            <a:chOff x="5800164" y="1625599"/>
            <a:chExt cx="5095195" cy="806824"/>
          </a:xfrm>
        </p:grpSpPr>
        <p:sp>
          <p:nvSpPr>
            <p:cNvPr id="125" name="Rectangle: Rounded Corners 124">
              <a:extLst>
                <a:ext uri="{FF2B5EF4-FFF2-40B4-BE49-F238E27FC236}">
                  <a16:creationId xmlns="" xmlns:a16="http://schemas.microsoft.com/office/drawing/2014/main" id="{0CE5E733-B4E7-441B-B1B0-8AFD65432594}"/>
                </a:ext>
              </a:extLst>
            </p:cNvPr>
            <p:cNvSpPr/>
            <p:nvPr/>
          </p:nvSpPr>
          <p:spPr>
            <a:xfrm>
              <a:off x="5800164" y="1625599"/>
              <a:ext cx="4886587" cy="806824"/>
            </a:xfrm>
            <a:prstGeom prst="roundRect">
              <a:avLst>
                <a:gd name="adj" fmla="val 50000"/>
              </a:avLst>
            </a:prstGeom>
            <a:noFill/>
            <a:ln w="57150">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6" name="Rectangle: Rounded Corners 125">
              <a:extLst>
                <a:ext uri="{FF2B5EF4-FFF2-40B4-BE49-F238E27FC236}">
                  <a16:creationId xmlns="" xmlns:a16="http://schemas.microsoft.com/office/drawing/2014/main" id="{1A820FC2-803D-4FF1-82B4-722AF96356A1}"/>
                </a:ext>
              </a:extLst>
            </p:cNvPr>
            <p:cNvSpPr/>
            <p:nvPr/>
          </p:nvSpPr>
          <p:spPr>
            <a:xfrm>
              <a:off x="6051459" y="1738334"/>
              <a:ext cx="4409714" cy="617111"/>
            </a:xfrm>
            <a:prstGeom prst="roundRect">
              <a:avLst>
                <a:gd name="adj" fmla="val 50000"/>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b="1" dirty="0" smtClean="0">
                  <a:effectLst>
                    <a:outerShdw blurRad="38100" dist="38100" dir="2700000" algn="tl">
                      <a:srgbClr val="000000">
                        <a:alpha val="43137"/>
                      </a:srgbClr>
                    </a:outerShdw>
                  </a:effectLst>
                </a:rPr>
                <a:t>Μορφές σχολικής </a:t>
              </a:r>
              <a:r>
                <a:rPr lang="el-GR" sz="2000" b="1" dirty="0" err="1" smtClean="0">
                  <a:effectLst>
                    <a:outerShdw blurRad="38100" dist="38100" dir="2700000" algn="tl">
                      <a:srgbClr val="000000">
                        <a:alpha val="43137"/>
                      </a:srgbClr>
                    </a:outerShdw>
                  </a:effectLst>
                </a:rPr>
                <a:t>εξΑΕ</a:t>
              </a:r>
              <a:endParaRPr lang="el-GR" sz="2000" dirty="0"/>
            </a:p>
          </p:txBody>
        </p:sp>
        <p:sp>
          <p:nvSpPr>
            <p:cNvPr id="127" name="Oval 126">
              <a:extLst>
                <a:ext uri="{FF2B5EF4-FFF2-40B4-BE49-F238E27FC236}">
                  <a16:creationId xmlns="" xmlns:a16="http://schemas.microsoft.com/office/drawing/2014/main" id="{6688BA48-D4BC-4790-B004-1E69640F505F}"/>
                </a:ext>
              </a:extLst>
            </p:cNvPr>
            <p:cNvSpPr/>
            <p:nvPr/>
          </p:nvSpPr>
          <p:spPr>
            <a:xfrm>
              <a:off x="10180655" y="1878955"/>
              <a:ext cx="560807" cy="369223"/>
            </a:xfrm>
            <a:prstGeom prst="ellipse">
              <a:avLst/>
            </a:prstGeom>
            <a:solidFill>
              <a:srgbClr val="1C2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8" name="Oval 127">
              <a:extLst>
                <a:ext uri="{FF2B5EF4-FFF2-40B4-BE49-F238E27FC236}">
                  <a16:creationId xmlns="" xmlns:a16="http://schemas.microsoft.com/office/drawing/2014/main" id="{BCBDD37D-6870-4248-8161-91358080A904}"/>
                </a:ext>
              </a:extLst>
            </p:cNvPr>
            <p:cNvSpPr/>
            <p:nvPr/>
          </p:nvSpPr>
          <p:spPr>
            <a:xfrm>
              <a:off x="10325830" y="1857833"/>
              <a:ext cx="569529" cy="395900"/>
            </a:xfrm>
            <a:prstGeom prst="ellipse">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grpSp>
      <p:grpSp>
        <p:nvGrpSpPr>
          <p:cNvPr id="134" name="Group 133">
            <a:extLst>
              <a:ext uri="{FF2B5EF4-FFF2-40B4-BE49-F238E27FC236}">
                <a16:creationId xmlns="" xmlns:a16="http://schemas.microsoft.com/office/drawing/2014/main" id="{BE32B304-3A64-4F58-A64E-6AFC3FA4178A}"/>
              </a:ext>
            </a:extLst>
          </p:cNvPr>
          <p:cNvGrpSpPr/>
          <p:nvPr/>
        </p:nvGrpSpPr>
        <p:grpSpPr>
          <a:xfrm flipH="1">
            <a:off x="203197" y="2216150"/>
            <a:ext cx="3389748" cy="711776"/>
            <a:chOff x="5733781" y="1625599"/>
            <a:chExt cx="3780180" cy="806824"/>
          </a:xfrm>
        </p:grpSpPr>
        <p:sp>
          <p:nvSpPr>
            <p:cNvPr id="135" name="Rectangle: Rounded Corners 134">
              <a:extLst>
                <a:ext uri="{FF2B5EF4-FFF2-40B4-BE49-F238E27FC236}">
                  <a16:creationId xmlns="" xmlns:a16="http://schemas.microsoft.com/office/drawing/2014/main" id="{116A2B30-972B-450A-BD58-A6DF3A3D67C3}"/>
                </a:ext>
              </a:extLst>
            </p:cNvPr>
            <p:cNvSpPr/>
            <p:nvPr/>
          </p:nvSpPr>
          <p:spPr>
            <a:xfrm>
              <a:off x="5800165" y="1625599"/>
              <a:ext cx="3713796" cy="806824"/>
            </a:xfrm>
            <a:prstGeom prst="roundRect">
              <a:avLst>
                <a:gd name="adj" fmla="val 50000"/>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6" name="Rectangle: Rounded Corners 135">
              <a:extLst>
                <a:ext uri="{FF2B5EF4-FFF2-40B4-BE49-F238E27FC236}">
                  <a16:creationId xmlns="" xmlns:a16="http://schemas.microsoft.com/office/drawing/2014/main" id="{0C797CAA-08CD-4EB8-AF1D-3C55C5E62685}"/>
                </a:ext>
              </a:extLst>
            </p:cNvPr>
            <p:cNvSpPr/>
            <p:nvPr/>
          </p:nvSpPr>
          <p:spPr>
            <a:xfrm>
              <a:off x="6011891" y="1729233"/>
              <a:ext cx="3362389" cy="599559"/>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b="1" dirty="0" smtClean="0">
                  <a:effectLst>
                    <a:outerShdw blurRad="38100" dist="38100" dir="2700000" algn="tl">
                      <a:srgbClr val="000000">
                        <a:alpha val="43137"/>
                      </a:srgbClr>
                    </a:outerShdw>
                  </a:effectLst>
                </a:rPr>
                <a:t>Χαρακτηριστικά </a:t>
              </a:r>
              <a:r>
                <a:rPr lang="el-GR" sz="2000" b="1" dirty="0" err="1" smtClean="0">
                  <a:effectLst>
                    <a:outerShdw blurRad="38100" dist="38100" dir="2700000" algn="tl">
                      <a:srgbClr val="000000">
                        <a:alpha val="43137"/>
                      </a:srgbClr>
                    </a:outerShdw>
                  </a:effectLst>
                </a:rPr>
                <a:t>εξΑΕ</a:t>
              </a:r>
              <a:endParaRPr lang="en-US" sz="2000" b="1" dirty="0">
                <a:effectLst>
                  <a:outerShdw blurRad="38100" dist="38100" dir="2700000" algn="tl">
                    <a:srgbClr val="000000">
                      <a:alpha val="43137"/>
                    </a:srgbClr>
                  </a:outerShdw>
                </a:effectLst>
              </a:endParaRPr>
            </a:p>
          </p:txBody>
        </p:sp>
        <p:sp>
          <p:nvSpPr>
            <p:cNvPr id="137" name="Oval 136">
              <a:extLst>
                <a:ext uri="{FF2B5EF4-FFF2-40B4-BE49-F238E27FC236}">
                  <a16:creationId xmlns="" xmlns:a16="http://schemas.microsoft.com/office/drawing/2014/main" id="{5D6D5513-74BF-4969-8636-2ECB1571BE2A}"/>
                </a:ext>
              </a:extLst>
            </p:cNvPr>
            <p:cNvSpPr/>
            <p:nvPr/>
          </p:nvSpPr>
          <p:spPr>
            <a:xfrm>
              <a:off x="5795589" y="1814710"/>
              <a:ext cx="463505" cy="418790"/>
            </a:xfrm>
            <a:prstGeom prst="ellipse">
              <a:avLst/>
            </a:prstGeom>
            <a:solidFill>
              <a:srgbClr val="1C2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8" name="Oval 137">
              <a:extLst>
                <a:ext uri="{FF2B5EF4-FFF2-40B4-BE49-F238E27FC236}">
                  <a16:creationId xmlns="" xmlns:a16="http://schemas.microsoft.com/office/drawing/2014/main" id="{6AD20155-5380-4CB0-92CB-8F177C1DACD1}"/>
                </a:ext>
              </a:extLst>
            </p:cNvPr>
            <p:cNvSpPr/>
            <p:nvPr/>
          </p:nvSpPr>
          <p:spPr>
            <a:xfrm>
              <a:off x="5733781" y="1835650"/>
              <a:ext cx="422313" cy="3553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grpSp>
      <p:sp>
        <p:nvSpPr>
          <p:cNvPr id="149" name="Oval 148">
            <a:extLst>
              <a:ext uri="{FF2B5EF4-FFF2-40B4-BE49-F238E27FC236}">
                <a16:creationId xmlns="" xmlns:a16="http://schemas.microsoft.com/office/drawing/2014/main" id="{E60BC09E-F044-4592-ABD1-C09F7D8DEB99}"/>
              </a:ext>
            </a:extLst>
          </p:cNvPr>
          <p:cNvSpPr/>
          <p:nvPr/>
        </p:nvSpPr>
        <p:spPr>
          <a:xfrm>
            <a:off x="4045527" y="2198254"/>
            <a:ext cx="3805382" cy="3417456"/>
          </a:xfrm>
          <a:prstGeom prst="ellipse">
            <a:avLst/>
          </a:prstGeom>
          <a:solidFill>
            <a:srgbClr val="009999"/>
          </a:solidFill>
          <a:ln>
            <a:solidFill>
              <a:srgbClr val="006666"/>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l-GR" sz="2400" dirty="0" smtClean="0"/>
          </a:p>
          <a:p>
            <a:pPr algn="ctr"/>
            <a:endParaRPr lang="el-GR" sz="2800" dirty="0" smtClean="0"/>
          </a:p>
          <a:p>
            <a:pPr algn="ctr"/>
            <a:endParaRPr lang="el-GR" sz="2800" dirty="0" smtClean="0"/>
          </a:p>
          <a:p>
            <a:endParaRPr lang="el-GR" sz="2800" dirty="0" smtClean="0"/>
          </a:p>
          <a:p>
            <a:r>
              <a:rPr lang="el-GR" sz="2800" dirty="0" smtClean="0"/>
              <a:t>Σχολική</a:t>
            </a:r>
          </a:p>
          <a:p>
            <a:r>
              <a:rPr lang="el-GR" sz="2800" dirty="0" smtClean="0"/>
              <a:t>   </a:t>
            </a:r>
            <a:r>
              <a:rPr lang="el-GR" sz="2800" dirty="0" err="1" smtClean="0"/>
              <a:t>εξΑΕ</a:t>
            </a:r>
            <a:endParaRPr lang="el-GR" sz="2800" dirty="0" smtClean="0"/>
          </a:p>
        </p:txBody>
      </p:sp>
      <p:cxnSp>
        <p:nvCxnSpPr>
          <p:cNvPr id="5" name="Ευθεία γραμμή σύνδεσης 4"/>
          <p:cNvCxnSpPr>
            <a:stCxn id="149" idx="0"/>
            <a:endCxn id="149" idx="4"/>
          </p:cNvCxnSpPr>
          <p:nvPr/>
        </p:nvCxnSpPr>
        <p:spPr>
          <a:xfrm>
            <a:off x="5948218" y="2198254"/>
            <a:ext cx="0" cy="3417456"/>
          </a:xfrm>
          <a:prstGeom prst="line">
            <a:avLst/>
          </a:prstGeom>
          <a:ln w="28575">
            <a:solidFill>
              <a:srgbClr val="006666"/>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137888" y="2913642"/>
            <a:ext cx="1884218" cy="2369880"/>
          </a:xfrm>
          <a:prstGeom prst="rect">
            <a:avLst/>
          </a:prstGeom>
          <a:noFill/>
        </p:spPr>
        <p:txBody>
          <a:bodyPr wrap="square" rtlCol="0">
            <a:spAutoFit/>
          </a:bodyPr>
          <a:lstStyle/>
          <a:p>
            <a:pPr algn="ctr"/>
            <a:endParaRPr lang="el-GR" sz="2400" dirty="0" smtClean="0"/>
          </a:p>
          <a:p>
            <a:pPr algn="ctr"/>
            <a:r>
              <a:rPr lang="el-GR" sz="2800" dirty="0" smtClean="0"/>
              <a:t>    </a:t>
            </a:r>
            <a:r>
              <a:rPr lang="el-GR" sz="2800" dirty="0" err="1" smtClean="0"/>
              <a:t>εξΑΕ</a:t>
            </a:r>
            <a:endParaRPr lang="el-GR" sz="2800" dirty="0" smtClean="0"/>
          </a:p>
          <a:p>
            <a:pPr algn="ctr"/>
            <a:endParaRPr lang="el-GR" sz="2400" dirty="0" smtClean="0"/>
          </a:p>
          <a:p>
            <a:pPr algn="ctr"/>
            <a:endParaRPr lang="el-GR" sz="2400" dirty="0" smtClean="0"/>
          </a:p>
          <a:p>
            <a:pPr algn="ctr"/>
            <a:endParaRPr lang="el-GR" sz="2400" dirty="0" smtClean="0"/>
          </a:p>
          <a:p>
            <a:pPr algn="ctr"/>
            <a:endParaRPr lang="el-GR" sz="2400" dirty="0"/>
          </a:p>
        </p:txBody>
      </p:sp>
      <p:sp>
        <p:nvSpPr>
          <p:cNvPr id="155" name="1 - Τίτλος"/>
          <p:cNvSpPr txBox="1">
            <a:spLocks/>
          </p:cNvSpPr>
          <p:nvPr/>
        </p:nvSpPr>
        <p:spPr>
          <a:xfrm>
            <a:off x="1898073" y="189635"/>
            <a:ext cx="10515600" cy="974148"/>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l-GR" sz="4000" b="1" i="1" u="none" strike="noStrike" kern="1200" cap="none" spc="0" normalizeH="0" baseline="0" noProof="0" dirty="0" smtClean="0">
                <a:ln>
                  <a:noFill/>
                </a:ln>
                <a:solidFill>
                  <a:srgbClr val="1ED4BA"/>
                </a:solidFill>
                <a:effectLst>
                  <a:outerShdw blurRad="38100" dist="38100" dir="2700000" algn="tl">
                    <a:srgbClr val="000000">
                      <a:alpha val="43137"/>
                    </a:srgbClr>
                  </a:outerShdw>
                </a:effectLst>
                <a:uLnTx/>
                <a:uFillTx/>
                <a:latin typeface="+mj-lt"/>
                <a:ea typeface="+mj-ea"/>
                <a:cs typeface="+mj-cs"/>
              </a:rPr>
              <a:t>5. Θεωρητικό πλαίσιο (1/2)</a:t>
            </a:r>
          </a:p>
        </p:txBody>
      </p:sp>
      <p:sp>
        <p:nvSpPr>
          <p:cNvPr id="156" name="Ορθογώνιο 4"/>
          <p:cNvSpPr/>
          <p:nvPr/>
        </p:nvSpPr>
        <p:spPr>
          <a:xfrm>
            <a:off x="0" y="406415"/>
            <a:ext cx="1397000" cy="460375"/>
          </a:xfrm>
          <a:prstGeom prst="rect">
            <a:avLst/>
          </a:prstGeom>
          <a:solidFill>
            <a:srgbClr val="1CC6AE"/>
          </a:solidFill>
          <a:ln w="25400" cap="flat" cmpd="sng" algn="ctr">
            <a:solidFill>
              <a:srgbClr val="FFC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white"/>
              </a:solidFill>
              <a:effectLst/>
              <a:uLnTx/>
              <a:uFillTx/>
              <a:latin typeface="Calibri"/>
            </a:endParaRPr>
          </a:p>
        </p:txBody>
      </p:sp>
      <p:grpSp>
        <p:nvGrpSpPr>
          <p:cNvPr id="139" name="Group 138">
            <a:extLst>
              <a:ext uri="{FF2B5EF4-FFF2-40B4-BE49-F238E27FC236}">
                <a16:creationId xmlns="" xmlns:a16="http://schemas.microsoft.com/office/drawing/2014/main" id="{D62B232B-462D-486D-8275-20494FB1D11F}"/>
              </a:ext>
            </a:extLst>
          </p:cNvPr>
          <p:cNvGrpSpPr/>
          <p:nvPr/>
        </p:nvGrpSpPr>
        <p:grpSpPr>
          <a:xfrm flipH="1">
            <a:off x="184814" y="3112654"/>
            <a:ext cx="3241874" cy="1052945"/>
            <a:chOff x="5978659" y="1646716"/>
            <a:chExt cx="4705502" cy="806824"/>
          </a:xfrm>
        </p:grpSpPr>
        <p:sp>
          <p:nvSpPr>
            <p:cNvPr id="140" name="Rectangle: Rounded Corners 139">
              <a:extLst>
                <a:ext uri="{FF2B5EF4-FFF2-40B4-BE49-F238E27FC236}">
                  <a16:creationId xmlns="" xmlns:a16="http://schemas.microsoft.com/office/drawing/2014/main" id="{74E63B7F-4AC4-424C-B3A2-654875EF5A9C}"/>
                </a:ext>
              </a:extLst>
            </p:cNvPr>
            <p:cNvSpPr/>
            <p:nvPr/>
          </p:nvSpPr>
          <p:spPr>
            <a:xfrm>
              <a:off x="5978659" y="1646716"/>
              <a:ext cx="4705502" cy="806824"/>
            </a:xfrm>
            <a:prstGeom prst="roundRect">
              <a:avLst>
                <a:gd name="adj" fmla="val 50000"/>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lumMod val="75000"/>
                    <a:lumOff val="25000"/>
                  </a:schemeClr>
                </a:solidFill>
              </a:endParaRPr>
            </a:p>
          </p:txBody>
        </p:sp>
        <p:sp>
          <p:nvSpPr>
            <p:cNvPr id="141" name="Rectangle: Rounded Corners 140">
              <a:extLst>
                <a:ext uri="{FF2B5EF4-FFF2-40B4-BE49-F238E27FC236}">
                  <a16:creationId xmlns="" xmlns:a16="http://schemas.microsoft.com/office/drawing/2014/main" id="{A98AA330-1C7E-4DE6-974E-9EC54925B61E}"/>
                </a:ext>
              </a:extLst>
            </p:cNvPr>
            <p:cNvSpPr/>
            <p:nvPr/>
          </p:nvSpPr>
          <p:spPr>
            <a:xfrm>
              <a:off x="6235985" y="1742632"/>
              <a:ext cx="4260617" cy="623502"/>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2000" b="1" dirty="0" smtClean="0">
                <a:effectLst>
                  <a:outerShdw blurRad="38100" dist="38100" dir="2700000" algn="tl">
                    <a:srgbClr val="000000">
                      <a:alpha val="43137"/>
                    </a:srgbClr>
                  </a:outerShdw>
                </a:effectLst>
              </a:endParaRPr>
            </a:p>
            <a:p>
              <a:pPr algn="ctr"/>
              <a:r>
                <a:rPr lang="el-GR" sz="2000" b="1" dirty="0" smtClean="0">
                  <a:effectLst>
                    <a:outerShdw blurRad="38100" dist="38100" dir="2700000" algn="tl">
                      <a:srgbClr val="000000">
                        <a:alpha val="43137"/>
                      </a:srgbClr>
                    </a:outerShdw>
                  </a:effectLst>
                </a:rPr>
                <a:t>Εξ αποστάσεως πολυμορφική εκπαίδευση</a:t>
              </a:r>
            </a:p>
            <a:p>
              <a:pPr algn="ctr"/>
              <a:endParaRPr lang="en-US" sz="2000" dirty="0">
                <a:solidFill>
                  <a:schemeClr val="tx1">
                    <a:lumMod val="75000"/>
                    <a:lumOff val="25000"/>
                  </a:schemeClr>
                </a:solidFill>
              </a:endParaRPr>
            </a:p>
          </p:txBody>
        </p:sp>
      </p:grpSp>
      <p:sp>
        <p:nvSpPr>
          <p:cNvPr id="173" name="Oval 141">
            <a:extLst>
              <a:ext uri="{FF2B5EF4-FFF2-40B4-BE49-F238E27FC236}">
                <a16:creationId xmlns="" xmlns:a16="http://schemas.microsoft.com/office/drawing/2014/main" id="{5D4BF6F9-61EE-459D-814F-689744840777}"/>
              </a:ext>
            </a:extLst>
          </p:cNvPr>
          <p:cNvSpPr/>
          <p:nvPr/>
        </p:nvSpPr>
        <p:spPr>
          <a:xfrm flipH="1">
            <a:off x="3057234" y="3426691"/>
            <a:ext cx="397166" cy="378691"/>
          </a:xfrm>
          <a:prstGeom prst="ellipse">
            <a:avLst/>
          </a:prstGeom>
          <a:solidFill>
            <a:srgbClr val="1C2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lumMod val="75000"/>
                  <a:lumOff val="25000"/>
                </a:schemeClr>
              </a:solidFill>
            </a:endParaRPr>
          </a:p>
        </p:txBody>
      </p:sp>
      <p:sp>
        <p:nvSpPr>
          <p:cNvPr id="174" name="Oval 142">
            <a:extLst>
              <a:ext uri="{FF2B5EF4-FFF2-40B4-BE49-F238E27FC236}">
                <a16:creationId xmlns="" xmlns:a16="http://schemas.microsoft.com/office/drawing/2014/main" id="{A01BEF93-C1B4-40D8-BB80-AFABE1349FEB}"/>
              </a:ext>
            </a:extLst>
          </p:cNvPr>
          <p:cNvSpPr/>
          <p:nvPr/>
        </p:nvSpPr>
        <p:spPr>
          <a:xfrm flipH="1">
            <a:off x="3131128" y="3417455"/>
            <a:ext cx="397164" cy="369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lumMod val="75000"/>
                  <a:lumOff val="25000"/>
                </a:schemeClr>
              </a:solidFill>
            </a:endParaRPr>
          </a:p>
        </p:txBody>
      </p:sp>
      <p:cxnSp>
        <p:nvCxnSpPr>
          <p:cNvPr id="181" name="15 - Ευθεία γραμμή σύνδεσης"/>
          <p:cNvCxnSpPr/>
          <p:nvPr/>
        </p:nvCxnSpPr>
        <p:spPr bwMode="auto">
          <a:xfrm flipV="1">
            <a:off x="1890346" y="940777"/>
            <a:ext cx="9337431" cy="26377"/>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49" name="Straight Connector 56">
            <a:extLst>
              <a:ext uri="{FF2B5EF4-FFF2-40B4-BE49-F238E27FC236}">
                <a16:creationId xmlns="" xmlns:a16="http://schemas.microsoft.com/office/drawing/2014/main" id="{432DC4C1-F8AC-4D29-958F-C531731F201F}"/>
              </a:ext>
            </a:extLst>
          </p:cNvPr>
          <p:cNvCxnSpPr/>
          <p:nvPr/>
        </p:nvCxnSpPr>
        <p:spPr>
          <a:xfrm flipH="1">
            <a:off x="8049491" y="1251526"/>
            <a:ext cx="36947" cy="5403273"/>
          </a:xfrm>
          <a:prstGeom prst="line">
            <a:avLst/>
          </a:prstGeom>
          <a:ln w="25400">
            <a:solidFill>
              <a:schemeClr val="tx1"/>
            </a:solidFill>
          </a:ln>
        </p:spPr>
        <p:style>
          <a:lnRef idx="1">
            <a:schemeClr val="dk1"/>
          </a:lnRef>
          <a:fillRef idx="0">
            <a:schemeClr val="dk1"/>
          </a:fillRef>
          <a:effectRef idx="0">
            <a:schemeClr val="dk1"/>
          </a:effectRef>
          <a:fontRef idx="minor">
            <a:schemeClr val="tx1"/>
          </a:fontRef>
        </p:style>
      </p:cxnSp>
      <p:sp>
        <p:nvSpPr>
          <p:cNvPr id="55" name="Oval 66">
            <a:extLst>
              <a:ext uri="{FF2B5EF4-FFF2-40B4-BE49-F238E27FC236}">
                <a16:creationId xmlns:a16="http://schemas.microsoft.com/office/drawing/2014/main" xmlns="" id="{00DF80C3-0FC5-42D7-B5EB-A60EF202DFB9}"/>
              </a:ext>
            </a:extLst>
          </p:cNvPr>
          <p:cNvSpPr/>
          <p:nvPr/>
        </p:nvSpPr>
        <p:spPr>
          <a:xfrm rot="10800000">
            <a:off x="3768293" y="1551203"/>
            <a:ext cx="221815" cy="24065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6" name="Oval 65">
            <a:extLst>
              <a:ext uri="{FF2B5EF4-FFF2-40B4-BE49-F238E27FC236}">
                <a16:creationId xmlns:a16="http://schemas.microsoft.com/office/drawing/2014/main" xmlns="" id="{F49C2C5B-9081-4C0F-906D-490277746199}"/>
              </a:ext>
            </a:extLst>
          </p:cNvPr>
          <p:cNvSpPr/>
          <p:nvPr/>
        </p:nvSpPr>
        <p:spPr>
          <a:xfrm rot="10800000">
            <a:off x="3768434" y="2484581"/>
            <a:ext cx="209983" cy="2148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8" name="Oval 64">
            <a:extLst>
              <a:ext uri="{FF2B5EF4-FFF2-40B4-BE49-F238E27FC236}">
                <a16:creationId xmlns:a16="http://schemas.microsoft.com/office/drawing/2014/main" xmlns="" id="{C484B7AE-698F-404F-97EA-FA742FD7B92E}"/>
              </a:ext>
            </a:extLst>
          </p:cNvPr>
          <p:cNvSpPr/>
          <p:nvPr/>
        </p:nvSpPr>
        <p:spPr>
          <a:xfrm rot="10800000">
            <a:off x="3749963" y="3491345"/>
            <a:ext cx="200746" cy="21082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9" name="Oval 59">
            <a:extLst>
              <a:ext uri="{FF2B5EF4-FFF2-40B4-BE49-F238E27FC236}">
                <a16:creationId xmlns:a16="http://schemas.microsoft.com/office/drawing/2014/main" xmlns="" id="{A715BD6E-6FEE-435C-85BB-E43BC9BEA295}"/>
              </a:ext>
            </a:extLst>
          </p:cNvPr>
          <p:cNvSpPr/>
          <p:nvPr/>
        </p:nvSpPr>
        <p:spPr>
          <a:xfrm>
            <a:off x="3759200" y="4839855"/>
            <a:ext cx="224038" cy="21784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0" name="Oval 65">
            <a:extLst>
              <a:ext uri="{FF2B5EF4-FFF2-40B4-BE49-F238E27FC236}">
                <a16:creationId xmlns:a16="http://schemas.microsoft.com/office/drawing/2014/main" xmlns="" id="{F49C2C5B-9081-4C0F-906D-490277746199}"/>
              </a:ext>
            </a:extLst>
          </p:cNvPr>
          <p:cNvSpPr/>
          <p:nvPr/>
        </p:nvSpPr>
        <p:spPr>
          <a:xfrm rot="10800000">
            <a:off x="3740727" y="5846618"/>
            <a:ext cx="209982" cy="205601"/>
          </a:xfrm>
          <a:prstGeom prst="ellipse">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3" name="TextBox 12"/>
          <p:cNvSpPr txBox="1"/>
          <p:nvPr/>
        </p:nvSpPr>
        <p:spPr>
          <a:xfrm>
            <a:off x="5851234" y="2825896"/>
            <a:ext cx="1884218" cy="3170099"/>
          </a:xfrm>
          <a:prstGeom prst="rect">
            <a:avLst/>
          </a:prstGeom>
          <a:noFill/>
        </p:spPr>
        <p:txBody>
          <a:bodyPr wrap="square" rtlCol="0">
            <a:spAutoFit/>
          </a:bodyPr>
          <a:lstStyle/>
          <a:p>
            <a:pPr algn="ctr"/>
            <a:endParaRPr lang="el-GR" sz="2400" dirty="0" smtClean="0"/>
          </a:p>
          <a:p>
            <a:pPr algn="ctr"/>
            <a:endParaRPr lang="el-GR" sz="2400" dirty="0" smtClean="0"/>
          </a:p>
          <a:p>
            <a:pPr algn="ctr"/>
            <a:r>
              <a:rPr lang="el-GR" sz="2800" dirty="0" smtClean="0"/>
              <a:t>Υλικό</a:t>
            </a:r>
          </a:p>
          <a:p>
            <a:pPr algn="ctr"/>
            <a:r>
              <a:rPr lang="el-GR" sz="2800" dirty="0" err="1" smtClean="0"/>
              <a:t>εξΑΕ</a:t>
            </a:r>
            <a:endParaRPr lang="el-GR" sz="2800" dirty="0" smtClean="0"/>
          </a:p>
          <a:p>
            <a:pPr algn="ctr"/>
            <a:endParaRPr lang="el-GR" sz="2400" dirty="0" smtClean="0"/>
          </a:p>
          <a:p>
            <a:pPr algn="ctr"/>
            <a:endParaRPr lang="el-GR" sz="2400" dirty="0" smtClean="0"/>
          </a:p>
          <a:p>
            <a:pPr algn="ctr"/>
            <a:endParaRPr lang="el-GR" sz="2400" dirty="0" smtClean="0"/>
          </a:p>
          <a:p>
            <a:pPr algn="ctr"/>
            <a:endParaRPr lang="el-GR" sz="2400" dirty="0"/>
          </a:p>
        </p:txBody>
      </p:sp>
      <p:sp>
        <p:nvSpPr>
          <p:cNvPr id="64" name="Oval 63">
            <a:extLst>
              <a:ext uri="{FF2B5EF4-FFF2-40B4-BE49-F238E27FC236}">
                <a16:creationId xmlns:a16="http://schemas.microsoft.com/office/drawing/2014/main" xmlns="" id="{A418E158-318C-479D-86A5-57FB21E1F90C}"/>
              </a:ext>
            </a:extLst>
          </p:cNvPr>
          <p:cNvSpPr/>
          <p:nvPr/>
        </p:nvSpPr>
        <p:spPr>
          <a:xfrm rot="10800000">
            <a:off x="7970981" y="1853186"/>
            <a:ext cx="228455" cy="234231"/>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96" name="Group 133">
            <a:extLst>
              <a:ext uri="{FF2B5EF4-FFF2-40B4-BE49-F238E27FC236}">
                <a16:creationId xmlns="" xmlns:a16="http://schemas.microsoft.com/office/drawing/2014/main" id="{BE32B304-3A64-4F58-A64E-6AFC3FA4178A}"/>
              </a:ext>
            </a:extLst>
          </p:cNvPr>
          <p:cNvGrpSpPr/>
          <p:nvPr/>
        </p:nvGrpSpPr>
        <p:grpSpPr>
          <a:xfrm flipH="1">
            <a:off x="226288" y="1287895"/>
            <a:ext cx="3389748" cy="711776"/>
            <a:chOff x="5733781" y="1625599"/>
            <a:chExt cx="3780180" cy="806824"/>
          </a:xfrm>
        </p:grpSpPr>
        <p:sp>
          <p:nvSpPr>
            <p:cNvPr id="97" name="Rectangle: Rounded Corners 134">
              <a:extLst>
                <a:ext uri="{FF2B5EF4-FFF2-40B4-BE49-F238E27FC236}">
                  <a16:creationId xmlns="" xmlns:a16="http://schemas.microsoft.com/office/drawing/2014/main" id="{116A2B30-972B-450A-BD58-A6DF3A3D67C3}"/>
                </a:ext>
              </a:extLst>
            </p:cNvPr>
            <p:cNvSpPr/>
            <p:nvPr/>
          </p:nvSpPr>
          <p:spPr>
            <a:xfrm>
              <a:off x="5800165" y="1625599"/>
              <a:ext cx="3713796" cy="806824"/>
            </a:xfrm>
            <a:prstGeom prst="roundRect">
              <a:avLst>
                <a:gd name="adj" fmla="val 50000"/>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8" name="Rectangle: Rounded Corners 135">
              <a:extLst>
                <a:ext uri="{FF2B5EF4-FFF2-40B4-BE49-F238E27FC236}">
                  <a16:creationId xmlns="" xmlns:a16="http://schemas.microsoft.com/office/drawing/2014/main" id="{0C797CAA-08CD-4EB8-AF1D-3C55C5E62685}"/>
                </a:ext>
              </a:extLst>
            </p:cNvPr>
            <p:cNvSpPr/>
            <p:nvPr/>
          </p:nvSpPr>
          <p:spPr>
            <a:xfrm>
              <a:off x="6011891" y="1729233"/>
              <a:ext cx="3362389" cy="599559"/>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b="1" dirty="0" smtClean="0">
                  <a:effectLst>
                    <a:outerShdw blurRad="38100" dist="38100" dir="2700000" algn="tl">
                      <a:srgbClr val="000000">
                        <a:alpha val="43137"/>
                      </a:srgbClr>
                    </a:outerShdw>
                  </a:effectLst>
                </a:rPr>
                <a:t>Πολυπλοκότητα όρου </a:t>
              </a:r>
              <a:r>
                <a:rPr lang="el-GR" sz="2000" b="1" dirty="0" err="1" smtClean="0">
                  <a:effectLst>
                    <a:outerShdw blurRad="38100" dist="38100" dir="2700000" algn="tl">
                      <a:srgbClr val="000000">
                        <a:alpha val="43137"/>
                      </a:srgbClr>
                    </a:outerShdw>
                  </a:effectLst>
                </a:rPr>
                <a:t>εξΑΕ</a:t>
              </a:r>
              <a:endParaRPr lang="en-US" sz="2000" b="1" dirty="0">
                <a:effectLst>
                  <a:outerShdw blurRad="38100" dist="38100" dir="2700000" algn="tl">
                    <a:srgbClr val="000000">
                      <a:alpha val="43137"/>
                    </a:srgbClr>
                  </a:outerShdw>
                </a:effectLst>
              </a:endParaRPr>
            </a:p>
          </p:txBody>
        </p:sp>
        <p:sp>
          <p:nvSpPr>
            <p:cNvPr id="99" name="Oval 136">
              <a:extLst>
                <a:ext uri="{FF2B5EF4-FFF2-40B4-BE49-F238E27FC236}">
                  <a16:creationId xmlns="" xmlns:a16="http://schemas.microsoft.com/office/drawing/2014/main" id="{5D6D5513-74BF-4969-8636-2ECB1571BE2A}"/>
                </a:ext>
              </a:extLst>
            </p:cNvPr>
            <p:cNvSpPr/>
            <p:nvPr/>
          </p:nvSpPr>
          <p:spPr>
            <a:xfrm>
              <a:off x="5795589" y="1814710"/>
              <a:ext cx="463505" cy="418790"/>
            </a:xfrm>
            <a:prstGeom prst="ellipse">
              <a:avLst/>
            </a:prstGeom>
            <a:solidFill>
              <a:srgbClr val="1C2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0" name="Oval 137">
              <a:extLst>
                <a:ext uri="{FF2B5EF4-FFF2-40B4-BE49-F238E27FC236}">
                  <a16:creationId xmlns="" xmlns:a16="http://schemas.microsoft.com/office/drawing/2014/main" id="{6AD20155-5380-4CB0-92CB-8F177C1DACD1}"/>
                </a:ext>
              </a:extLst>
            </p:cNvPr>
            <p:cNvSpPr/>
            <p:nvPr/>
          </p:nvSpPr>
          <p:spPr>
            <a:xfrm>
              <a:off x="5733781" y="1835650"/>
              <a:ext cx="422313" cy="35537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grpSp>
      <p:grpSp>
        <p:nvGrpSpPr>
          <p:cNvPr id="101" name="Group 133">
            <a:extLst>
              <a:ext uri="{FF2B5EF4-FFF2-40B4-BE49-F238E27FC236}">
                <a16:creationId xmlns="" xmlns:a16="http://schemas.microsoft.com/office/drawing/2014/main" id="{BE32B304-3A64-4F58-A64E-6AFC3FA4178A}"/>
              </a:ext>
            </a:extLst>
          </p:cNvPr>
          <p:cNvGrpSpPr/>
          <p:nvPr/>
        </p:nvGrpSpPr>
        <p:grpSpPr>
          <a:xfrm flipH="1">
            <a:off x="8414322" y="1606550"/>
            <a:ext cx="3367168" cy="711776"/>
            <a:chOff x="5800165" y="1625599"/>
            <a:chExt cx="3754999" cy="806824"/>
          </a:xfrm>
        </p:grpSpPr>
        <p:sp>
          <p:nvSpPr>
            <p:cNvPr id="102" name="Rectangle: Rounded Corners 134">
              <a:extLst>
                <a:ext uri="{FF2B5EF4-FFF2-40B4-BE49-F238E27FC236}">
                  <a16:creationId xmlns="" xmlns:a16="http://schemas.microsoft.com/office/drawing/2014/main" id="{116A2B30-972B-450A-BD58-A6DF3A3D67C3}"/>
                </a:ext>
              </a:extLst>
            </p:cNvPr>
            <p:cNvSpPr/>
            <p:nvPr/>
          </p:nvSpPr>
          <p:spPr>
            <a:xfrm>
              <a:off x="5800165" y="1625599"/>
              <a:ext cx="3713796" cy="806824"/>
            </a:xfrm>
            <a:prstGeom prst="roundRect">
              <a:avLst>
                <a:gd name="adj" fmla="val 50000"/>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3" name="Rectangle: Rounded Corners 135">
              <a:extLst>
                <a:ext uri="{FF2B5EF4-FFF2-40B4-BE49-F238E27FC236}">
                  <a16:creationId xmlns="" xmlns:a16="http://schemas.microsoft.com/office/drawing/2014/main" id="{0C797CAA-08CD-4EB8-AF1D-3C55C5E62685}"/>
                </a:ext>
              </a:extLst>
            </p:cNvPr>
            <p:cNvSpPr/>
            <p:nvPr/>
          </p:nvSpPr>
          <p:spPr>
            <a:xfrm>
              <a:off x="6011891" y="1729233"/>
              <a:ext cx="3362389" cy="599559"/>
            </a:xfrm>
            <a:prstGeom prst="roundRect">
              <a:avLst>
                <a:gd name="adj" fmla="val 5000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b="1" dirty="0" smtClean="0">
                  <a:effectLst>
                    <a:outerShdw blurRad="38100" dist="38100" dir="2700000" algn="tl">
                      <a:srgbClr val="000000">
                        <a:alpha val="43137"/>
                      </a:srgbClr>
                    </a:outerShdw>
                  </a:effectLst>
                </a:rPr>
                <a:t>Χαρακτηριστικά</a:t>
              </a:r>
              <a:endParaRPr lang="en-US" sz="2000" b="1" dirty="0">
                <a:effectLst>
                  <a:outerShdw blurRad="38100" dist="38100" dir="2700000" algn="tl">
                    <a:srgbClr val="000000">
                      <a:alpha val="43137"/>
                    </a:srgbClr>
                  </a:outerShdw>
                </a:effectLst>
              </a:endParaRPr>
            </a:p>
          </p:txBody>
        </p:sp>
        <p:sp>
          <p:nvSpPr>
            <p:cNvPr id="104" name="Oval 136">
              <a:extLst>
                <a:ext uri="{FF2B5EF4-FFF2-40B4-BE49-F238E27FC236}">
                  <a16:creationId xmlns="" xmlns:a16="http://schemas.microsoft.com/office/drawing/2014/main" id="{5D6D5513-74BF-4969-8636-2ECB1571BE2A}"/>
                </a:ext>
              </a:extLst>
            </p:cNvPr>
            <p:cNvSpPr/>
            <p:nvPr/>
          </p:nvSpPr>
          <p:spPr>
            <a:xfrm>
              <a:off x="8968047" y="1814709"/>
              <a:ext cx="525313" cy="460670"/>
            </a:xfrm>
            <a:prstGeom prst="ellipse">
              <a:avLst/>
            </a:prstGeom>
            <a:solidFill>
              <a:srgbClr val="1C2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5" name="Oval 137">
              <a:extLst>
                <a:ext uri="{FF2B5EF4-FFF2-40B4-BE49-F238E27FC236}">
                  <a16:creationId xmlns="" xmlns:a16="http://schemas.microsoft.com/office/drawing/2014/main" id="{6AD20155-5380-4CB0-92CB-8F177C1DACD1}"/>
                </a:ext>
              </a:extLst>
            </p:cNvPr>
            <p:cNvSpPr/>
            <p:nvPr/>
          </p:nvSpPr>
          <p:spPr>
            <a:xfrm>
              <a:off x="9081350" y="1835650"/>
              <a:ext cx="473814" cy="397259"/>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grpSp>
      <p:grpSp>
        <p:nvGrpSpPr>
          <p:cNvPr id="112" name="Group 133">
            <a:extLst>
              <a:ext uri="{FF2B5EF4-FFF2-40B4-BE49-F238E27FC236}">
                <a16:creationId xmlns="" xmlns:a16="http://schemas.microsoft.com/office/drawing/2014/main" id="{BE32B304-3A64-4F58-A64E-6AFC3FA4178A}"/>
              </a:ext>
            </a:extLst>
          </p:cNvPr>
          <p:cNvGrpSpPr/>
          <p:nvPr/>
        </p:nvGrpSpPr>
        <p:grpSpPr>
          <a:xfrm flipH="1">
            <a:off x="8478973" y="4692073"/>
            <a:ext cx="3394877" cy="1080652"/>
            <a:chOff x="5800165" y="1625599"/>
            <a:chExt cx="3785899" cy="806824"/>
          </a:xfrm>
        </p:grpSpPr>
        <p:sp>
          <p:nvSpPr>
            <p:cNvPr id="113" name="Rectangle: Rounded Corners 134">
              <a:extLst>
                <a:ext uri="{FF2B5EF4-FFF2-40B4-BE49-F238E27FC236}">
                  <a16:creationId xmlns="" xmlns:a16="http://schemas.microsoft.com/office/drawing/2014/main" id="{116A2B30-972B-450A-BD58-A6DF3A3D67C3}"/>
                </a:ext>
              </a:extLst>
            </p:cNvPr>
            <p:cNvSpPr/>
            <p:nvPr/>
          </p:nvSpPr>
          <p:spPr>
            <a:xfrm>
              <a:off x="5800165" y="1625599"/>
              <a:ext cx="3713796" cy="806824"/>
            </a:xfrm>
            <a:prstGeom prst="roundRect">
              <a:avLst>
                <a:gd name="adj" fmla="val 50000"/>
              </a:avLst>
            </a:prstGeom>
            <a:noFill/>
            <a:ln w="57150">
              <a:solidFill>
                <a:srgbClr val="FC67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4" name="Rectangle: Rounded Corners 135">
              <a:extLst>
                <a:ext uri="{FF2B5EF4-FFF2-40B4-BE49-F238E27FC236}">
                  <a16:creationId xmlns="" xmlns:a16="http://schemas.microsoft.com/office/drawing/2014/main" id="{0C797CAA-08CD-4EB8-AF1D-3C55C5E62685}"/>
                </a:ext>
              </a:extLst>
            </p:cNvPr>
            <p:cNvSpPr/>
            <p:nvPr/>
          </p:nvSpPr>
          <p:spPr>
            <a:xfrm>
              <a:off x="5950082" y="1715246"/>
              <a:ext cx="3424202" cy="655115"/>
            </a:xfrm>
            <a:prstGeom prst="roundRect">
              <a:avLst>
                <a:gd name="adj" fmla="val 50000"/>
              </a:avLst>
            </a:prstGeom>
            <a:solidFill>
              <a:srgbClr val="FC6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b="1" dirty="0" err="1" smtClean="0">
                  <a:effectLst>
                    <a:outerShdw blurRad="38100" dist="38100" dir="2700000" algn="tl">
                      <a:srgbClr val="000000">
                        <a:alpha val="43137"/>
                      </a:srgbClr>
                    </a:outerShdw>
                  </a:effectLst>
                </a:rPr>
                <a:t>Πολυμορφικότητα</a:t>
              </a:r>
              <a:endParaRPr lang="el-GR" sz="2000" b="1" dirty="0" smtClean="0">
                <a:effectLst>
                  <a:outerShdw blurRad="38100" dist="38100" dir="2700000" algn="tl">
                    <a:srgbClr val="000000">
                      <a:alpha val="43137"/>
                    </a:srgbClr>
                  </a:outerShdw>
                </a:effectLst>
              </a:endParaRPr>
            </a:p>
            <a:p>
              <a:pPr algn="ctr"/>
              <a:r>
                <a:rPr lang="el-GR" sz="2000" b="1" dirty="0" smtClean="0">
                  <a:effectLst>
                    <a:outerShdw blurRad="38100" dist="38100" dir="2700000" algn="tl">
                      <a:srgbClr val="000000">
                        <a:alpha val="43137"/>
                      </a:srgbClr>
                    </a:outerShdw>
                  </a:effectLst>
                </a:rPr>
                <a:t>(περιεχόμενο, </a:t>
              </a:r>
            </a:p>
            <a:p>
              <a:pPr algn="ctr"/>
              <a:r>
                <a:rPr lang="el-GR" sz="2000" b="1" dirty="0" smtClean="0">
                  <a:effectLst>
                    <a:outerShdw blurRad="38100" dist="38100" dir="2700000" algn="tl">
                      <a:srgbClr val="000000">
                        <a:alpha val="43137"/>
                      </a:srgbClr>
                    </a:outerShdw>
                  </a:effectLst>
                </a:rPr>
                <a:t>μέσα-εργαλεία)</a:t>
              </a:r>
              <a:endParaRPr lang="en-US" sz="2000" b="1" dirty="0">
                <a:effectLst>
                  <a:outerShdw blurRad="38100" dist="38100" dir="2700000" algn="tl">
                    <a:srgbClr val="000000">
                      <a:alpha val="43137"/>
                    </a:srgbClr>
                  </a:outerShdw>
                </a:effectLst>
              </a:endParaRPr>
            </a:p>
          </p:txBody>
        </p:sp>
        <p:sp>
          <p:nvSpPr>
            <p:cNvPr id="115" name="Oval 136">
              <a:extLst>
                <a:ext uri="{FF2B5EF4-FFF2-40B4-BE49-F238E27FC236}">
                  <a16:creationId xmlns="" xmlns:a16="http://schemas.microsoft.com/office/drawing/2014/main" id="{5D6D5513-74BF-4969-8636-2ECB1571BE2A}"/>
                </a:ext>
              </a:extLst>
            </p:cNvPr>
            <p:cNvSpPr/>
            <p:nvPr/>
          </p:nvSpPr>
          <p:spPr>
            <a:xfrm>
              <a:off x="9019543" y="1894540"/>
              <a:ext cx="442907" cy="317215"/>
            </a:xfrm>
            <a:prstGeom prst="ellipse">
              <a:avLst/>
            </a:prstGeom>
            <a:solidFill>
              <a:srgbClr val="1C2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6" name="Oval 137">
              <a:extLst>
                <a:ext uri="{FF2B5EF4-FFF2-40B4-BE49-F238E27FC236}">
                  <a16:creationId xmlns="" xmlns:a16="http://schemas.microsoft.com/office/drawing/2014/main" id="{6AD20155-5380-4CB0-92CB-8F177C1DACD1}"/>
                </a:ext>
              </a:extLst>
            </p:cNvPr>
            <p:cNvSpPr/>
            <p:nvPr/>
          </p:nvSpPr>
          <p:spPr>
            <a:xfrm>
              <a:off x="9153449" y="1908333"/>
              <a:ext cx="432615" cy="296525"/>
            </a:xfrm>
            <a:prstGeom prst="ellipse">
              <a:avLst/>
            </a:prstGeom>
            <a:solidFill>
              <a:srgbClr val="FC6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grpSp>
      <p:grpSp>
        <p:nvGrpSpPr>
          <p:cNvPr id="117" name="Group 133">
            <a:extLst>
              <a:ext uri="{FF2B5EF4-FFF2-40B4-BE49-F238E27FC236}">
                <a16:creationId xmlns="" xmlns:a16="http://schemas.microsoft.com/office/drawing/2014/main" id="{BE32B304-3A64-4F58-A64E-6AFC3FA4178A}"/>
              </a:ext>
            </a:extLst>
          </p:cNvPr>
          <p:cNvGrpSpPr/>
          <p:nvPr/>
        </p:nvGrpSpPr>
        <p:grpSpPr>
          <a:xfrm flipH="1">
            <a:off x="8460502" y="3204442"/>
            <a:ext cx="3385640" cy="711776"/>
            <a:chOff x="5800165" y="1625599"/>
            <a:chExt cx="3775598" cy="806824"/>
          </a:xfrm>
        </p:grpSpPr>
        <p:sp>
          <p:nvSpPr>
            <p:cNvPr id="118" name="Rectangle: Rounded Corners 134">
              <a:extLst>
                <a:ext uri="{FF2B5EF4-FFF2-40B4-BE49-F238E27FC236}">
                  <a16:creationId xmlns="" xmlns:a16="http://schemas.microsoft.com/office/drawing/2014/main" id="{116A2B30-972B-450A-BD58-A6DF3A3D67C3}"/>
                </a:ext>
              </a:extLst>
            </p:cNvPr>
            <p:cNvSpPr/>
            <p:nvPr/>
          </p:nvSpPr>
          <p:spPr>
            <a:xfrm>
              <a:off x="5800165" y="1625599"/>
              <a:ext cx="3713796" cy="806824"/>
            </a:xfrm>
            <a:prstGeom prst="roundRect">
              <a:avLst>
                <a:gd name="adj" fmla="val 50000"/>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2" name="Rectangle: Rounded Corners 135">
              <a:extLst>
                <a:ext uri="{FF2B5EF4-FFF2-40B4-BE49-F238E27FC236}">
                  <a16:creationId xmlns="" xmlns:a16="http://schemas.microsoft.com/office/drawing/2014/main" id="{0C797CAA-08CD-4EB8-AF1D-3C55C5E62685}"/>
                </a:ext>
              </a:extLst>
            </p:cNvPr>
            <p:cNvSpPr/>
            <p:nvPr/>
          </p:nvSpPr>
          <p:spPr>
            <a:xfrm>
              <a:off x="6011891" y="1729233"/>
              <a:ext cx="3362389" cy="599559"/>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b="1" dirty="0" smtClean="0">
                  <a:effectLst>
                    <a:outerShdw blurRad="38100" dist="38100" dir="2700000" algn="tl">
                      <a:srgbClr val="000000">
                        <a:alpha val="43137"/>
                      </a:srgbClr>
                    </a:outerShdw>
                  </a:effectLst>
                </a:rPr>
                <a:t>Ρόλος</a:t>
              </a:r>
              <a:endParaRPr lang="en-US" sz="2000" b="1" dirty="0">
                <a:effectLst>
                  <a:outerShdw blurRad="38100" dist="38100" dir="2700000" algn="tl">
                    <a:srgbClr val="000000">
                      <a:alpha val="43137"/>
                    </a:srgbClr>
                  </a:outerShdw>
                </a:effectLst>
              </a:endParaRPr>
            </a:p>
          </p:txBody>
        </p:sp>
        <p:sp>
          <p:nvSpPr>
            <p:cNvPr id="143" name="Oval 136">
              <a:extLst>
                <a:ext uri="{FF2B5EF4-FFF2-40B4-BE49-F238E27FC236}">
                  <a16:creationId xmlns="" xmlns:a16="http://schemas.microsoft.com/office/drawing/2014/main" id="{5D6D5513-74BF-4969-8636-2ECB1571BE2A}"/>
                </a:ext>
              </a:extLst>
            </p:cNvPr>
            <p:cNvSpPr/>
            <p:nvPr/>
          </p:nvSpPr>
          <p:spPr>
            <a:xfrm>
              <a:off x="9060755" y="1825180"/>
              <a:ext cx="463505" cy="418790"/>
            </a:xfrm>
            <a:prstGeom prst="ellipse">
              <a:avLst/>
            </a:prstGeom>
            <a:solidFill>
              <a:srgbClr val="1C2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4" name="Oval 137">
              <a:extLst>
                <a:ext uri="{FF2B5EF4-FFF2-40B4-BE49-F238E27FC236}">
                  <a16:creationId xmlns="" xmlns:a16="http://schemas.microsoft.com/office/drawing/2014/main" id="{6AD20155-5380-4CB0-92CB-8F177C1DACD1}"/>
                </a:ext>
              </a:extLst>
            </p:cNvPr>
            <p:cNvSpPr/>
            <p:nvPr/>
          </p:nvSpPr>
          <p:spPr>
            <a:xfrm>
              <a:off x="9153450" y="1867059"/>
              <a:ext cx="422313" cy="35537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grpSp>
      <p:sp>
        <p:nvSpPr>
          <p:cNvPr id="145" name="Oval 63">
            <a:extLst>
              <a:ext uri="{FF2B5EF4-FFF2-40B4-BE49-F238E27FC236}">
                <a16:creationId xmlns:a16="http://schemas.microsoft.com/office/drawing/2014/main" xmlns="" id="{A418E158-318C-479D-86A5-57FB21E1F90C}"/>
              </a:ext>
            </a:extLst>
          </p:cNvPr>
          <p:cNvSpPr/>
          <p:nvPr/>
        </p:nvSpPr>
        <p:spPr>
          <a:xfrm rot="10800000">
            <a:off x="7984836" y="3474168"/>
            <a:ext cx="228455" cy="23423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6" name="Oval 63">
            <a:extLst>
              <a:ext uri="{FF2B5EF4-FFF2-40B4-BE49-F238E27FC236}">
                <a16:creationId xmlns:a16="http://schemas.microsoft.com/office/drawing/2014/main" xmlns="" id="{A418E158-318C-479D-86A5-57FB21E1F90C}"/>
              </a:ext>
            </a:extLst>
          </p:cNvPr>
          <p:cNvSpPr/>
          <p:nvPr/>
        </p:nvSpPr>
        <p:spPr>
          <a:xfrm rot="10800000">
            <a:off x="7957126" y="5219841"/>
            <a:ext cx="228455" cy="234231"/>
          </a:xfrm>
          <a:prstGeom prst="ellipse">
            <a:avLst/>
          </a:prstGeom>
          <a:solidFill>
            <a:srgbClr val="FC6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xmlns="" val="1610824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 Τίτλος"/>
          <p:cNvSpPr txBox="1">
            <a:spLocks/>
          </p:cNvSpPr>
          <p:nvPr/>
        </p:nvSpPr>
        <p:spPr>
          <a:xfrm>
            <a:off x="1898073" y="189635"/>
            <a:ext cx="10515600" cy="974148"/>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l-GR" sz="4000" b="1" i="1" u="none" strike="noStrike" kern="1200" cap="none" spc="0" normalizeH="0" baseline="0" noProof="0" dirty="0" smtClean="0">
                <a:ln>
                  <a:noFill/>
                </a:ln>
                <a:solidFill>
                  <a:srgbClr val="1ED4BA"/>
                </a:solidFill>
                <a:effectLst>
                  <a:outerShdw blurRad="38100" dist="38100" dir="2700000" algn="tl">
                    <a:srgbClr val="000000">
                      <a:alpha val="43137"/>
                    </a:srgbClr>
                  </a:outerShdw>
                </a:effectLst>
                <a:uLnTx/>
                <a:uFillTx/>
                <a:latin typeface="+mj-lt"/>
                <a:ea typeface="+mj-ea"/>
                <a:cs typeface="+mj-cs"/>
              </a:rPr>
              <a:t>5. Θεωρητικό πλαίσιο (2/2)</a:t>
            </a:r>
          </a:p>
        </p:txBody>
      </p:sp>
      <p:sp>
        <p:nvSpPr>
          <p:cNvPr id="6" name="Ορθογώνιο 4"/>
          <p:cNvSpPr/>
          <p:nvPr/>
        </p:nvSpPr>
        <p:spPr>
          <a:xfrm>
            <a:off x="0" y="406415"/>
            <a:ext cx="1397000" cy="460375"/>
          </a:xfrm>
          <a:prstGeom prst="rect">
            <a:avLst/>
          </a:prstGeom>
          <a:solidFill>
            <a:srgbClr val="1CC6AE"/>
          </a:solidFill>
          <a:ln w="25400" cap="flat" cmpd="sng" algn="ctr">
            <a:solidFill>
              <a:srgbClr val="FFC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white"/>
              </a:solidFill>
              <a:effectLst/>
              <a:uLnTx/>
              <a:uFillTx/>
              <a:latin typeface="Calibri"/>
            </a:endParaRPr>
          </a:p>
        </p:txBody>
      </p:sp>
      <p:cxnSp>
        <p:nvCxnSpPr>
          <p:cNvPr id="7" name="15 - Ευθεία γραμμή σύνδεσης"/>
          <p:cNvCxnSpPr/>
          <p:nvPr/>
        </p:nvCxnSpPr>
        <p:spPr bwMode="auto">
          <a:xfrm flipV="1">
            <a:off x="-1628709" y="1143977"/>
            <a:ext cx="9337431" cy="26377"/>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34" name="33 - Θέση περιεχομένου"/>
          <p:cNvSpPr>
            <a:spLocks noGrp="1"/>
          </p:cNvSpPr>
          <p:nvPr>
            <p:ph sz="half" idx="1"/>
          </p:nvPr>
        </p:nvSpPr>
        <p:spPr>
          <a:xfrm>
            <a:off x="775853" y="2974109"/>
            <a:ext cx="5089237" cy="3754581"/>
          </a:xfrm>
        </p:spPr>
        <p:txBody>
          <a:bodyPr>
            <a:normAutofit fontScale="70000" lnSpcReduction="20000"/>
          </a:bodyPr>
          <a:lstStyle/>
          <a:p>
            <a:pPr algn="just">
              <a:lnSpc>
                <a:spcPct val="120000"/>
              </a:lnSpc>
              <a:spcAft>
                <a:spcPts val="600"/>
              </a:spcAft>
            </a:pPr>
            <a:r>
              <a:rPr lang="el-GR" sz="3200" dirty="0" smtClean="0"/>
              <a:t>Προσδιορίζουν τις ενέργειες που πρέπει να διεξαχθούν από τους σχεδιαστές μιας εκπαιδευτικής παρέμβασης.</a:t>
            </a:r>
            <a:endParaRPr lang="en-US" sz="3200" dirty="0" smtClean="0"/>
          </a:p>
          <a:p>
            <a:pPr lvl="0" algn="just">
              <a:lnSpc>
                <a:spcPct val="120000"/>
              </a:lnSpc>
              <a:spcAft>
                <a:spcPts val="600"/>
              </a:spcAft>
            </a:pPr>
            <a:r>
              <a:rPr lang="el-GR" sz="3200" dirty="0" smtClean="0"/>
              <a:t>«Παραδοσιακά» μοντέλα σχεδιασμού</a:t>
            </a:r>
            <a:endParaRPr lang="en-US" sz="3200" dirty="0" smtClean="0"/>
          </a:p>
          <a:p>
            <a:pPr lvl="0" algn="just">
              <a:lnSpc>
                <a:spcPct val="120000"/>
              </a:lnSpc>
              <a:spcAft>
                <a:spcPts val="1200"/>
              </a:spcAft>
            </a:pPr>
            <a:r>
              <a:rPr lang="el-GR" sz="3200" dirty="0" smtClean="0"/>
              <a:t>«Σύγχρονα» μοντέλα σχεδιασμού</a:t>
            </a:r>
            <a:endParaRPr lang="en-US" sz="3200" dirty="0" smtClean="0"/>
          </a:p>
          <a:p>
            <a:pPr algn="just">
              <a:buNone/>
            </a:pPr>
            <a:endParaRPr lang="el-GR" dirty="0" smtClean="0"/>
          </a:p>
          <a:p>
            <a:pPr algn="just">
              <a:lnSpc>
                <a:spcPct val="120000"/>
              </a:lnSpc>
              <a:spcAft>
                <a:spcPts val="600"/>
              </a:spcAft>
            </a:pPr>
            <a:r>
              <a:rPr lang="el-GR" sz="3300" dirty="0" smtClean="0"/>
              <a:t>Βασίζονται σε θεωρίες που σχετίζονται με την </a:t>
            </a:r>
            <a:r>
              <a:rPr lang="el-GR" sz="3300" dirty="0" err="1" smtClean="0"/>
              <a:t>πολυμεσική</a:t>
            </a:r>
            <a:r>
              <a:rPr lang="el-GR" sz="3300" dirty="0" smtClean="0"/>
              <a:t> μάθηση.</a:t>
            </a:r>
          </a:p>
          <a:p>
            <a:endParaRPr lang="el-GR" dirty="0"/>
          </a:p>
        </p:txBody>
      </p:sp>
      <p:sp>
        <p:nvSpPr>
          <p:cNvPr id="35" name="34 - Θέση περιεχομένου"/>
          <p:cNvSpPr>
            <a:spLocks noGrp="1"/>
          </p:cNvSpPr>
          <p:nvPr>
            <p:ph sz="half" idx="2"/>
          </p:nvPr>
        </p:nvSpPr>
        <p:spPr>
          <a:xfrm>
            <a:off x="6661729" y="3060845"/>
            <a:ext cx="4957616" cy="3349192"/>
          </a:xfrm>
        </p:spPr>
        <p:txBody>
          <a:bodyPr>
            <a:normAutofit fontScale="70000" lnSpcReduction="20000"/>
          </a:bodyPr>
          <a:lstStyle/>
          <a:p>
            <a:pPr lvl="0" algn="just">
              <a:lnSpc>
                <a:spcPct val="120000"/>
              </a:lnSpc>
              <a:spcAft>
                <a:spcPts val="600"/>
              </a:spcAft>
            </a:pPr>
            <a:r>
              <a:rPr lang="el-GR" sz="3100" dirty="0" smtClean="0"/>
              <a:t>Κρίσιμο στοιχείο του σχεδιασμού και της ανάπτυξης Ε.Υ. </a:t>
            </a:r>
            <a:endParaRPr lang="en-US" sz="3100" dirty="0" smtClean="0"/>
          </a:p>
          <a:p>
            <a:pPr lvl="0" algn="just">
              <a:lnSpc>
                <a:spcPct val="120000"/>
              </a:lnSpc>
              <a:spcAft>
                <a:spcPts val="600"/>
              </a:spcAft>
            </a:pPr>
            <a:r>
              <a:rPr lang="el-GR" sz="3100" dirty="0" smtClean="0"/>
              <a:t>Εντάσσεται σε ένα πλαίσιο διαρκούς ανατροφοδότησης για τη σωστή χρήση του υλικού. </a:t>
            </a:r>
          </a:p>
          <a:p>
            <a:pPr lvl="0" algn="just">
              <a:lnSpc>
                <a:spcPct val="120000"/>
              </a:lnSpc>
              <a:spcAft>
                <a:spcPts val="600"/>
              </a:spcAft>
            </a:pPr>
            <a:r>
              <a:rPr lang="el-GR" sz="3100" dirty="0" smtClean="0"/>
              <a:t>Αποτελεί απαραίτητο έλεγχο της ποιότητάς του. </a:t>
            </a:r>
            <a:endParaRPr lang="en-US" sz="3100" dirty="0" smtClean="0"/>
          </a:p>
          <a:p>
            <a:endParaRPr lang="el-GR" dirty="0"/>
          </a:p>
        </p:txBody>
      </p:sp>
      <p:grpSp>
        <p:nvGrpSpPr>
          <p:cNvPr id="36" name="35 - Ομάδα"/>
          <p:cNvGrpSpPr/>
          <p:nvPr/>
        </p:nvGrpSpPr>
        <p:grpSpPr>
          <a:xfrm>
            <a:off x="1492942" y="1524000"/>
            <a:ext cx="3664296" cy="850746"/>
            <a:chOff x="38" y="30702"/>
            <a:chExt cx="3664296" cy="662400"/>
          </a:xfrm>
        </p:grpSpPr>
        <p:sp>
          <p:nvSpPr>
            <p:cNvPr id="37" name="36 - Ορθογώνιο"/>
            <p:cNvSpPr/>
            <p:nvPr/>
          </p:nvSpPr>
          <p:spPr>
            <a:xfrm>
              <a:off x="38" y="30702"/>
              <a:ext cx="3664296" cy="662400"/>
            </a:xfrm>
            <a:prstGeom prst="rect">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38" name="37 - Ορθογώνιο"/>
            <p:cNvSpPr/>
            <p:nvPr/>
          </p:nvSpPr>
          <p:spPr>
            <a:xfrm>
              <a:off x="38" y="30702"/>
              <a:ext cx="3664296" cy="662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l-GR" sz="2400" b="1" kern="1200" dirty="0" smtClean="0">
                  <a:effectLst>
                    <a:outerShdw blurRad="38100" dist="38100" dir="2700000" algn="tl">
                      <a:srgbClr val="000000">
                        <a:alpha val="43137"/>
                      </a:srgbClr>
                    </a:outerShdw>
                  </a:effectLst>
                </a:rPr>
                <a:t>Σχεδιασμός και ανάπτυξη </a:t>
              </a:r>
            </a:p>
            <a:p>
              <a:pPr lvl="0" algn="ctr" defTabSz="800100">
                <a:lnSpc>
                  <a:spcPct val="90000"/>
                </a:lnSpc>
                <a:spcBef>
                  <a:spcPct val="0"/>
                </a:spcBef>
                <a:spcAft>
                  <a:spcPct val="35000"/>
                </a:spcAft>
              </a:pPr>
              <a:r>
                <a:rPr lang="el-GR" sz="2400" b="1" dirty="0" smtClean="0">
                  <a:effectLst>
                    <a:outerShdw blurRad="38100" dist="38100" dir="2700000" algn="tl">
                      <a:srgbClr val="000000">
                        <a:alpha val="43137"/>
                      </a:srgbClr>
                    </a:outerShdw>
                  </a:effectLst>
                </a:rPr>
                <a:t>εξ αποστάσεως Ε.Υ.</a:t>
              </a:r>
              <a:endParaRPr lang="en-US" sz="2400" b="1" kern="1200" dirty="0">
                <a:effectLst>
                  <a:outerShdw blurRad="38100" dist="38100" dir="2700000" algn="tl">
                    <a:srgbClr val="000000">
                      <a:alpha val="43137"/>
                    </a:srgbClr>
                  </a:outerShdw>
                </a:effectLst>
              </a:endParaRPr>
            </a:p>
          </p:txBody>
        </p:sp>
      </p:grpSp>
      <p:grpSp>
        <p:nvGrpSpPr>
          <p:cNvPr id="39" name="38 - Ομάδα"/>
          <p:cNvGrpSpPr/>
          <p:nvPr/>
        </p:nvGrpSpPr>
        <p:grpSpPr>
          <a:xfrm>
            <a:off x="7210253" y="1505528"/>
            <a:ext cx="3738187" cy="886690"/>
            <a:chOff x="4537593" y="40910"/>
            <a:chExt cx="3738187" cy="1506379"/>
          </a:xfrm>
        </p:grpSpPr>
        <p:sp>
          <p:nvSpPr>
            <p:cNvPr id="40" name="39 - Ορθογώνιο"/>
            <p:cNvSpPr/>
            <p:nvPr/>
          </p:nvSpPr>
          <p:spPr>
            <a:xfrm>
              <a:off x="4537593" y="81571"/>
              <a:ext cx="3664296" cy="1465718"/>
            </a:xfrm>
            <a:prstGeom prst="rect">
              <a:avLst/>
            </a:prstGeom>
          </p:spPr>
          <p:style>
            <a:lnRef idx="2">
              <a:schemeClr val="accent5">
                <a:hueOff val="-3096517"/>
                <a:satOff val="31044"/>
                <a:lumOff val="-21569"/>
                <a:alphaOff val="0"/>
              </a:schemeClr>
            </a:lnRef>
            <a:fillRef idx="1">
              <a:schemeClr val="accent5">
                <a:hueOff val="-3096517"/>
                <a:satOff val="31044"/>
                <a:lumOff val="-21569"/>
                <a:alphaOff val="0"/>
              </a:schemeClr>
            </a:fillRef>
            <a:effectRef idx="0">
              <a:schemeClr val="accent5">
                <a:hueOff val="-3096517"/>
                <a:satOff val="31044"/>
                <a:lumOff val="-21569"/>
                <a:alphaOff val="0"/>
              </a:schemeClr>
            </a:effectRef>
            <a:fontRef idx="minor">
              <a:schemeClr val="lt1"/>
            </a:fontRef>
          </p:style>
        </p:sp>
        <p:sp>
          <p:nvSpPr>
            <p:cNvPr id="41" name="40 - Ορθογώνιο"/>
            <p:cNvSpPr/>
            <p:nvPr/>
          </p:nvSpPr>
          <p:spPr>
            <a:xfrm>
              <a:off x="4611484" y="40910"/>
              <a:ext cx="3664296" cy="8783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endParaRPr lang="el-GR" sz="1800" b="1" kern="1200" dirty="0" smtClean="0">
                <a:effectLst>
                  <a:outerShdw blurRad="38100" dist="38100" dir="2700000" algn="tl">
                    <a:srgbClr val="000000">
                      <a:alpha val="43137"/>
                    </a:srgbClr>
                  </a:outerShdw>
                </a:effectLst>
              </a:endParaRPr>
            </a:p>
            <a:p>
              <a:pPr lvl="0" algn="ctr" defTabSz="800100">
                <a:lnSpc>
                  <a:spcPct val="90000"/>
                </a:lnSpc>
                <a:spcBef>
                  <a:spcPct val="0"/>
                </a:spcBef>
                <a:spcAft>
                  <a:spcPct val="35000"/>
                </a:spcAft>
              </a:pPr>
              <a:r>
                <a:rPr lang="el-GR" sz="2400" b="1" dirty="0" smtClean="0">
                  <a:effectLst>
                    <a:outerShdw blurRad="38100" dist="38100" dir="2700000" algn="tl">
                      <a:srgbClr val="000000">
                        <a:alpha val="43137"/>
                      </a:srgbClr>
                    </a:outerShdw>
                  </a:effectLst>
                </a:rPr>
                <a:t>Αξιολόγηση Ε.Υ.</a:t>
              </a:r>
              <a:endParaRPr lang="en-US" sz="2400" b="1" kern="1200" dirty="0">
                <a:effectLst>
                  <a:outerShdw blurRad="38100" dist="38100" dir="2700000" algn="tl">
                    <a:srgbClr val="000000">
                      <a:alpha val="43137"/>
                    </a:srgbClr>
                  </a:outerShdw>
                </a:effectLst>
              </a:endParaRPr>
            </a:p>
          </p:txBody>
        </p:sp>
      </p:grpSp>
      <p:sp>
        <p:nvSpPr>
          <p:cNvPr id="42" name="Freeform 282"/>
          <p:cNvSpPr/>
          <p:nvPr/>
        </p:nvSpPr>
        <p:spPr>
          <a:xfrm>
            <a:off x="757380" y="3011057"/>
            <a:ext cx="286323" cy="272994"/>
          </a:xfrm>
          <a:custGeom>
            <a:avLst/>
            <a:gdLst/>
            <a:ahLst/>
            <a:cxnLst/>
            <a:rect l="l" t="t" r="r" b="b"/>
            <a:pathLst>
              <a:path w="468765" h="447074">
                <a:moveTo>
                  <a:pt x="234382" y="0"/>
                </a:moveTo>
                <a:cubicBezTo>
                  <a:pt x="240017" y="0"/>
                  <a:pt x="244618" y="3850"/>
                  <a:pt x="248186" y="11550"/>
                </a:cubicBezTo>
                <a:lnTo>
                  <a:pt x="311571" y="139728"/>
                </a:lnTo>
                <a:lnTo>
                  <a:pt x="452990" y="160293"/>
                </a:lnTo>
                <a:cubicBezTo>
                  <a:pt x="463507" y="161983"/>
                  <a:pt x="468765" y="166303"/>
                  <a:pt x="468765" y="173252"/>
                </a:cubicBezTo>
                <a:cubicBezTo>
                  <a:pt x="468765" y="177383"/>
                  <a:pt x="466324" y="181891"/>
                  <a:pt x="461441" y="186774"/>
                </a:cubicBezTo>
                <a:lnTo>
                  <a:pt x="359180" y="286499"/>
                </a:lnTo>
                <a:lnTo>
                  <a:pt x="383407" y="427354"/>
                </a:lnTo>
                <a:cubicBezTo>
                  <a:pt x="383595" y="428669"/>
                  <a:pt x="383689" y="430547"/>
                  <a:pt x="383689" y="432989"/>
                </a:cubicBezTo>
                <a:cubicBezTo>
                  <a:pt x="383689" y="436933"/>
                  <a:pt x="382703" y="440266"/>
                  <a:pt x="380731" y="442989"/>
                </a:cubicBezTo>
                <a:cubicBezTo>
                  <a:pt x="378759" y="445713"/>
                  <a:pt x="375895" y="447074"/>
                  <a:pt x="372139" y="447074"/>
                </a:cubicBezTo>
                <a:cubicBezTo>
                  <a:pt x="368571" y="447074"/>
                  <a:pt x="364814" y="445947"/>
                  <a:pt x="360870" y="443694"/>
                </a:cubicBezTo>
                <a:lnTo>
                  <a:pt x="234382" y="377210"/>
                </a:lnTo>
                <a:lnTo>
                  <a:pt x="107894" y="443694"/>
                </a:lnTo>
                <a:cubicBezTo>
                  <a:pt x="103763" y="445947"/>
                  <a:pt x="100006" y="447074"/>
                  <a:pt x="96626" y="447074"/>
                </a:cubicBezTo>
                <a:cubicBezTo>
                  <a:pt x="92682" y="447074"/>
                  <a:pt x="89724" y="445713"/>
                  <a:pt x="87752" y="442989"/>
                </a:cubicBezTo>
                <a:cubicBezTo>
                  <a:pt x="85780" y="440266"/>
                  <a:pt x="84794" y="436933"/>
                  <a:pt x="84794" y="432989"/>
                </a:cubicBezTo>
                <a:cubicBezTo>
                  <a:pt x="84794" y="431862"/>
                  <a:pt x="84982" y="429984"/>
                  <a:pt x="85358" y="427354"/>
                </a:cubicBezTo>
                <a:lnTo>
                  <a:pt x="109585" y="286499"/>
                </a:lnTo>
                <a:lnTo>
                  <a:pt x="7043" y="186774"/>
                </a:lnTo>
                <a:cubicBezTo>
                  <a:pt x="2347" y="181703"/>
                  <a:pt x="0" y="177196"/>
                  <a:pt x="0" y="173252"/>
                </a:cubicBezTo>
                <a:cubicBezTo>
                  <a:pt x="0" y="166303"/>
                  <a:pt x="5258" y="161983"/>
                  <a:pt x="15775" y="160293"/>
                </a:cubicBezTo>
                <a:lnTo>
                  <a:pt x="157194" y="139728"/>
                </a:lnTo>
                <a:lnTo>
                  <a:pt x="220579" y="11550"/>
                </a:lnTo>
                <a:cubicBezTo>
                  <a:pt x="224147" y="3850"/>
                  <a:pt x="228748" y="0"/>
                  <a:pt x="234382" y="0"/>
                </a:cubicBezTo>
                <a:close/>
              </a:path>
            </a:pathLst>
          </a:custGeom>
          <a:solidFill>
            <a:schemeClr val="accent3"/>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ysClr val="window" lastClr="FFFFFF"/>
              </a:solidFill>
              <a:effectLst/>
              <a:uLnTx/>
              <a:uFillTx/>
              <a:latin typeface="Calibri" panose="020F0502020204030204"/>
            </a:endParaRPr>
          </a:p>
        </p:txBody>
      </p:sp>
      <p:sp>
        <p:nvSpPr>
          <p:cNvPr id="43" name="Freeform 282"/>
          <p:cNvSpPr/>
          <p:nvPr/>
        </p:nvSpPr>
        <p:spPr>
          <a:xfrm>
            <a:off x="743526" y="4225637"/>
            <a:ext cx="286323" cy="272994"/>
          </a:xfrm>
          <a:custGeom>
            <a:avLst/>
            <a:gdLst/>
            <a:ahLst/>
            <a:cxnLst/>
            <a:rect l="l" t="t" r="r" b="b"/>
            <a:pathLst>
              <a:path w="468765" h="447074">
                <a:moveTo>
                  <a:pt x="234382" y="0"/>
                </a:moveTo>
                <a:cubicBezTo>
                  <a:pt x="240017" y="0"/>
                  <a:pt x="244618" y="3850"/>
                  <a:pt x="248186" y="11550"/>
                </a:cubicBezTo>
                <a:lnTo>
                  <a:pt x="311571" y="139728"/>
                </a:lnTo>
                <a:lnTo>
                  <a:pt x="452990" y="160293"/>
                </a:lnTo>
                <a:cubicBezTo>
                  <a:pt x="463507" y="161983"/>
                  <a:pt x="468765" y="166303"/>
                  <a:pt x="468765" y="173252"/>
                </a:cubicBezTo>
                <a:cubicBezTo>
                  <a:pt x="468765" y="177383"/>
                  <a:pt x="466324" y="181891"/>
                  <a:pt x="461441" y="186774"/>
                </a:cubicBezTo>
                <a:lnTo>
                  <a:pt x="359180" y="286499"/>
                </a:lnTo>
                <a:lnTo>
                  <a:pt x="383407" y="427354"/>
                </a:lnTo>
                <a:cubicBezTo>
                  <a:pt x="383595" y="428669"/>
                  <a:pt x="383689" y="430547"/>
                  <a:pt x="383689" y="432989"/>
                </a:cubicBezTo>
                <a:cubicBezTo>
                  <a:pt x="383689" y="436933"/>
                  <a:pt x="382703" y="440266"/>
                  <a:pt x="380731" y="442989"/>
                </a:cubicBezTo>
                <a:cubicBezTo>
                  <a:pt x="378759" y="445713"/>
                  <a:pt x="375895" y="447074"/>
                  <a:pt x="372139" y="447074"/>
                </a:cubicBezTo>
                <a:cubicBezTo>
                  <a:pt x="368571" y="447074"/>
                  <a:pt x="364814" y="445947"/>
                  <a:pt x="360870" y="443694"/>
                </a:cubicBezTo>
                <a:lnTo>
                  <a:pt x="234382" y="377210"/>
                </a:lnTo>
                <a:lnTo>
                  <a:pt x="107894" y="443694"/>
                </a:lnTo>
                <a:cubicBezTo>
                  <a:pt x="103763" y="445947"/>
                  <a:pt x="100006" y="447074"/>
                  <a:pt x="96626" y="447074"/>
                </a:cubicBezTo>
                <a:cubicBezTo>
                  <a:pt x="92682" y="447074"/>
                  <a:pt x="89724" y="445713"/>
                  <a:pt x="87752" y="442989"/>
                </a:cubicBezTo>
                <a:cubicBezTo>
                  <a:pt x="85780" y="440266"/>
                  <a:pt x="84794" y="436933"/>
                  <a:pt x="84794" y="432989"/>
                </a:cubicBezTo>
                <a:cubicBezTo>
                  <a:pt x="84794" y="431862"/>
                  <a:pt x="84982" y="429984"/>
                  <a:pt x="85358" y="427354"/>
                </a:cubicBezTo>
                <a:lnTo>
                  <a:pt x="109585" y="286499"/>
                </a:lnTo>
                <a:lnTo>
                  <a:pt x="7043" y="186774"/>
                </a:lnTo>
                <a:cubicBezTo>
                  <a:pt x="2347" y="181703"/>
                  <a:pt x="0" y="177196"/>
                  <a:pt x="0" y="173252"/>
                </a:cubicBezTo>
                <a:cubicBezTo>
                  <a:pt x="0" y="166303"/>
                  <a:pt x="5258" y="161983"/>
                  <a:pt x="15775" y="160293"/>
                </a:cubicBezTo>
                <a:lnTo>
                  <a:pt x="157194" y="139728"/>
                </a:lnTo>
                <a:lnTo>
                  <a:pt x="220579" y="11550"/>
                </a:lnTo>
                <a:cubicBezTo>
                  <a:pt x="224147" y="3850"/>
                  <a:pt x="228748" y="0"/>
                  <a:pt x="234382" y="0"/>
                </a:cubicBezTo>
                <a:close/>
              </a:path>
            </a:pathLst>
          </a:custGeom>
          <a:solidFill>
            <a:schemeClr val="accent3"/>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ysClr val="window" lastClr="FFFFFF"/>
              </a:solidFill>
              <a:effectLst/>
              <a:uLnTx/>
              <a:uFillTx/>
              <a:latin typeface="Calibri" panose="020F0502020204030204"/>
            </a:endParaRPr>
          </a:p>
        </p:txBody>
      </p:sp>
      <p:sp>
        <p:nvSpPr>
          <p:cNvPr id="44" name="Freeform 282"/>
          <p:cNvSpPr/>
          <p:nvPr/>
        </p:nvSpPr>
        <p:spPr>
          <a:xfrm>
            <a:off x="734290" y="4770581"/>
            <a:ext cx="286323" cy="272994"/>
          </a:xfrm>
          <a:custGeom>
            <a:avLst/>
            <a:gdLst/>
            <a:ahLst/>
            <a:cxnLst/>
            <a:rect l="l" t="t" r="r" b="b"/>
            <a:pathLst>
              <a:path w="468765" h="447074">
                <a:moveTo>
                  <a:pt x="234382" y="0"/>
                </a:moveTo>
                <a:cubicBezTo>
                  <a:pt x="240017" y="0"/>
                  <a:pt x="244618" y="3850"/>
                  <a:pt x="248186" y="11550"/>
                </a:cubicBezTo>
                <a:lnTo>
                  <a:pt x="311571" y="139728"/>
                </a:lnTo>
                <a:lnTo>
                  <a:pt x="452990" y="160293"/>
                </a:lnTo>
                <a:cubicBezTo>
                  <a:pt x="463507" y="161983"/>
                  <a:pt x="468765" y="166303"/>
                  <a:pt x="468765" y="173252"/>
                </a:cubicBezTo>
                <a:cubicBezTo>
                  <a:pt x="468765" y="177383"/>
                  <a:pt x="466324" y="181891"/>
                  <a:pt x="461441" y="186774"/>
                </a:cubicBezTo>
                <a:lnTo>
                  <a:pt x="359180" y="286499"/>
                </a:lnTo>
                <a:lnTo>
                  <a:pt x="383407" y="427354"/>
                </a:lnTo>
                <a:cubicBezTo>
                  <a:pt x="383595" y="428669"/>
                  <a:pt x="383689" y="430547"/>
                  <a:pt x="383689" y="432989"/>
                </a:cubicBezTo>
                <a:cubicBezTo>
                  <a:pt x="383689" y="436933"/>
                  <a:pt x="382703" y="440266"/>
                  <a:pt x="380731" y="442989"/>
                </a:cubicBezTo>
                <a:cubicBezTo>
                  <a:pt x="378759" y="445713"/>
                  <a:pt x="375895" y="447074"/>
                  <a:pt x="372139" y="447074"/>
                </a:cubicBezTo>
                <a:cubicBezTo>
                  <a:pt x="368571" y="447074"/>
                  <a:pt x="364814" y="445947"/>
                  <a:pt x="360870" y="443694"/>
                </a:cubicBezTo>
                <a:lnTo>
                  <a:pt x="234382" y="377210"/>
                </a:lnTo>
                <a:lnTo>
                  <a:pt x="107894" y="443694"/>
                </a:lnTo>
                <a:cubicBezTo>
                  <a:pt x="103763" y="445947"/>
                  <a:pt x="100006" y="447074"/>
                  <a:pt x="96626" y="447074"/>
                </a:cubicBezTo>
                <a:cubicBezTo>
                  <a:pt x="92682" y="447074"/>
                  <a:pt x="89724" y="445713"/>
                  <a:pt x="87752" y="442989"/>
                </a:cubicBezTo>
                <a:cubicBezTo>
                  <a:pt x="85780" y="440266"/>
                  <a:pt x="84794" y="436933"/>
                  <a:pt x="84794" y="432989"/>
                </a:cubicBezTo>
                <a:cubicBezTo>
                  <a:pt x="84794" y="431862"/>
                  <a:pt x="84982" y="429984"/>
                  <a:pt x="85358" y="427354"/>
                </a:cubicBezTo>
                <a:lnTo>
                  <a:pt x="109585" y="286499"/>
                </a:lnTo>
                <a:lnTo>
                  <a:pt x="7043" y="186774"/>
                </a:lnTo>
                <a:cubicBezTo>
                  <a:pt x="2347" y="181703"/>
                  <a:pt x="0" y="177196"/>
                  <a:pt x="0" y="173252"/>
                </a:cubicBezTo>
                <a:cubicBezTo>
                  <a:pt x="0" y="166303"/>
                  <a:pt x="5258" y="161983"/>
                  <a:pt x="15775" y="160293"/>
                </a:cubicBezTo>
                <a:lnTo>
                  <a:pt x="157194" y="139728"/>
                </a:lnTo>
                <a:lnTo>
                  <a:pt x="220579" y="11550"/>
                </a:lnTo>
                <a:cubicBezTo>
                  <a:pt x="224147" y="3850"/>
                  <a:pt x="228748" y="0"/>
                  <a:pt x="234382" y="0"/>
                </a:cubicBezTo>
                <a:close/>
              </a:path>
            </a:pathLst>
          </a:custGeom>
          <a:solidFill>
            <a:schemeClr val="accent3"/>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ysClr val="window" lastClr="FFFFFF"/>
              </a:solidFill>
              <a:effectLst/>
              <a:uLnTx/>
              <a:uFillTx/>
              <a:latin typeface="Calibri" panose="020F0502020204030204"/>
            </a:endParaRPr>
          </a:p>
        </p:txBody>
      </p:sp>
      <p:sp>
        <p:nvSpPr>
          <p:cNvPr id="45" name="Freeform 282"/>
          <p:cNvSpPr/>
          <p:nvPr/>
        </p:nvSpPr>
        <p:spPr>
          <a:xfrm>
            <a:off x="734294" y="5749637"/>
            <a:ext cx="286323" cy="272994"/>
          </a:xfrm>
          <a:custGeom>
            <a:avLst/>
            <a:gdLst/>
            <a:ahLst/>
            <a:cxnLst/>
            <a:rect l="l" t="t" r="r" b="b"/>
            <a:pathLst>
              <a:path w="468765" h="447074">
                <a:moveTo>
                  <a:pt x="234382" y="0"/>
                </a:moveTo>
                <a:cubicBezTo>
                  <a:pt x="240017" y="0"/>
                  <a:pt x="244618" y="3850"/>
                  <a:pt x="248186" y="11550"/>
                </a:cubicBezTo>
                <a:lnTo>
                  <a:pt x="311571" y="139728"/>
                </a:lnTo>
                <a:lnTo>
                  <a:pt x="452990" y="160293"/>
                </a:lnTo>
                <a:cubicBezTo>
                  <a:pt x="463507" y="161983"/>
                  <a:pt x="468765" y="166303"/>
                  <a:pt x="468765" y="173252"/>
                </a:cubicBezTo>
                <a:cubicBezTo>
                  <a:pt x="468765" y="177383"/>
                  <a:pt x="466324" y="181891"/>
                  <a:pt x="461441" y="186774"/>
                </a:cubicBezTo>
                <a:lnTo>
                  <a:pt x="359180" y="286499"/>
                </a:lnTo>
                <a:lnTo>
                  <a:pt x="383407" y="427354"/>
                </a:lnTo>
                <a:cubicBezTo>
                  <a:pt x="383595" y="428669"/>
                  <a:pt x="383689" y="430547"/>
                  <a:pt x="383689" y="432989"/>
                </a:cubicBezTo>
                <a:cubicBezTo>
                  <a:pt x="383689" y="436933"/>
                  <a:pt x="382703" y="440266"/>
                  <a:pt x="380731" y="442989"/>
                </a:cubicBezTo>
                <a:cubicBezTo>
                  <a:pt x="378759" y="445713"/>
                  <a:pt x="375895" y="447074"/>
                  <a:pt x="372139" y="447074"/>
                </a:cubicBezTo>
                <a:cubicBezTo>
                  <a:pt x="368571" y="447074"/>
                  <a:pt x="364814" y="445947"/>
                  <a:pt x="360870" y="443694"/>
                </a:cubicBezTo>
                <a:lnTo>
                  <a:pt x="234382" y="377210"/>
                </a:lnTo>
                <a:lnTo>
                  <a:pt x="107894" y="443694"/>
                </a:lnTo>
                <a:cubicBezTo>
                  <a:pt x="103763" y="445947"/>
                  <a:pt x="100006" y="447074"/>
                  <a:pt x="96626" y="447074"/>
                </a:cubicBezTo>
                <a:cubicBezTo>
                  <a:pt x="92682" y="447074"/>
                  <a:pt x="89724" y="445713"/>
                  <a:pt x="87752" y="442989"/>
                </a:cubicBezTo>
                <a:cubicBezTo>
                  <a:pt x="85780" y="440266"/>
                  <a:pt x="84794" y="436933"/>
                  <a:pt x="84794" y="432989"/>
                </a:cubicBezTo>
                <a:cubicBezTo>
                  <a:pt x="84794" y="431862"/>
                  <a:pt x="84982" y="429984"/>
                  <a:pt x="85358" y="427354"/>
                </a:cubicBezTo>
                <a:lnTo>
                  <a:pt x="109585" y="286499"/>
                </a:lnTo>
                <a:lnTo>
                  <a:pt x="7043" y="186774"/>
                </a:lnTo>
                <a:cubicBezTo>
                  <a:pt x="2347" y="181703"/>
                  <a:pt x="0" y="177196"/>
                  <a:pt x="0" y="173252"/>
                </a:cubicBezTo>
                <a:cubicBezTo>
                  <a:pt x="0" y="166303"/>
                  <a:pt x="5258" y="161983"/>
                  <a:pt x="15775" y="160293"/>
                </a:cubicBezTo>
                <a:lnTo>
                  <a:pt x="157194" y="139728"/>
                </a:lnTo>
                <a:lnTo>
                  <a:pt x="220579" y="11550"/>
                </a:lnTo>
                <a:cubicBezTo>
                  <a:pt x="224147" y="3850"/>
                  <a:pt x="228748" y="0"/>
                  <a:pt x="234382" y="0"/>
                </a:cubicBezTo>
                <a:close/>
              </a:path>
            </a:pathLst>
          </a:custGeom>
          <a:solidFill>
            <a:schemeClr val="accent3"/>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ysClr val="window" lastClr="FFFFFF"/>
              </a:solidFill>
              <a:effectLst/>
              <a:uLnTx/>
              <a:uFillTx/>
              <a:latin typeface="Calibri" panose="020F0502020204030204"/>
            </a:endParaRPr>
          </a:p>
        </p:txBody>
      </p:sp>
      <p:sp>
        <p:nvSpPr>
          <p:cNvPr id="46" name="Freeform 282"/>
          <p:cNvSpPr/>
          <p:nvPr/>
        </p:nvSpPr>
        <p:spPr>
          <a:xfrm>
            <a:off x="6617854" y="4013200"/>
            <a:ext cx="286323" cy="272994"/>
          </a:xfrm>
          <a:custGeom>
            <a:avLst/>
            <a:gdLst/>
            <a:ahLst/>
            <a:cxnLst/>
            <a:rect l="l" t="t" r="r" b="b"/>
            <a:pathLst>
              <a:path w="468765" h="447074">
                <a:moveTo>
                  <a:pt x="234382" y="0"/>
                </a:moveTo>
                <a:cubicBezTo>
                  <a:pt x="240017" y="0"/>
                  <a:pt x="244618" y="3850"/>
                  <a:pt x="248186" y="11550"/>
                </a:cubicBezTo>
                <a:lnTo>
                  <a:pt x="311571" y="139728"/>
                </a:lnTo>
                <a:lnTo>
                  <a:pt x="452990" y="160293"/>
                </a:lnTo>
                <a:cubicBezTo>
                  <a:pt x="463507" y="161983"/>
                  <a:pt x="468765" y="166303"/>
                  <a:pt x="468765" y="173252"/>
                </a:cubicBezTo>
                <a:cubicBezTo>
                  <a:pt x="468765" y="177383"/>
                  <a:pt x="466324" y="181891"/>
                  <a:pt x="461441" y="186774"/>
                </a:cubicBezTo>
                <a:lnTo>
                  <a:pt x="359180" y="286499"/>
                </a:lnTo>
                <a:lnTo>
                  <a:pt x="383407" y="427354"/>
                </a:lnTo>
                <a:cubicBezTo>
                  <a:pt x="383595" y="428669"/>
                  <a:pt x="383689" y="430547"/>
                  <a:pt x="383689" y="432989"/>
                </a:cubicBezTo>
                <a:cubicBezTo>
                  <a:pt x="383689" y="436933"/>
                  <a:pt x="382703" y="440266"/>
                  <a:pt x="380731" y="442989"/>
                </a:cubicBezTo>
                <a:cubicBezTo>
                  <a:pt x="378759" y="445713"/>
                  <a:pt x="375895" y="447074"/>
                  <a:pt x="372139" y="447074"/>
                </a:cubicBezTo>
                <a:cubicBezTo>
                  <a:pt x="368571" y="447074"/>
                  <a:pt x="364814" y="445947"/>
                  <a:pt x="360870" y="443694"/>
                </a:cubicBezTo>
                <a:lnTo>
                  <a:pt x="234382" y="377210"/>
                </a:lnTo>
                <a:lnTo>
                  <a:pt x="107894" y="443694"/>
                </a:lnTo>
                <a:cubicBezTo>
                  <a:pt x="103763" y="445947"/>
                  <a:pt x="100006" y="447074"/>
                  <a:pt x="96626" y="447074"/>
                </a:cubicBezTo>
                <a:cubicBezTo>
                  <a:pt x="92682" y="447074"/>
                  <a:pt x="89724" y="445713"/>
                  <a:pt x="87752" y="442989"/>
                </a:cubicBezTo>
                <a:cubicBezTo>
                  <a:pt x="85780" y="440266"/>
                  <a:pt x="84794" y="436933"/>
                  <a:pt x="84794" y="432989"/>
                </a:cubicBezTo>
                <a:cubicBezTo>
                  <a:pt x="84794" y="431862"/>
                  <a:pt x="84982" y="429984"/>
                  <a:pt x="85358" y="427354"/>
                </a:cubicBezTo>
                <a:lnTo>
                  <a:pt x="109585" y="286499"/>
                </a:lnTo>
                <a:lnTo>
                  <a:pt x="7043" y="186774"/>
                </a:lnTo>
                <a:cubicBezTo>
                  <a:pt x="2347" y="181703"/>
                  <a:pt x="0" y="177196"/>
                  <a:pt x="0" y="173252"/>
                </a:cubicBezTo>
                <a:cubicBezTo>
                  <a:pt x="0" y="166303"/>
                  <a:pt x="5258" y="161983"/>
                  <a:pt x="15775" y="160293"/>
                </a:cubicBezTo>
                <a:lnTo>
                  <a:pt x="157194" y="139728"/>
                </a:lnTo>
                <a:lnTo>
                  <a:pt x="220579" y="11550"/>
                </a:lnTo>
                <a:cubicBezTo>
                  <a:pt x="224147" y="3850"/>
                  <a:pt x="228748" y="0"/>
                  <a:pt x="234382" y="0"/>
                </a:cubicBezTo>
                <a:close/>
              </a:path>
            </a:pathLst>
          </a:custGeom>
          <a:solidFill>
            <a:schemeClr val="accent3"/>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ysClr val="window" lastClr="FFFFFF"/>
              </a:solidFill>
              <a:effectLst/>
              <a:uLnTx/>
              <a:uFillTx/>
              <a:latin typeface="Calibri" panose="020F0502020204030204"/>
            </a:endParaRPr>
          </a:p>
        </p:txBody>
      </p:sp>
      <p:sp>
        <p:nvSpPr>
          <p:cNvPr id="47" name="Freeform 282"/>
          <p:cNvSpPr/>
          <p:nvPr/>
        </p:nvSpPr>
        <p:spPr>
          <a:xfrm>
            <a:off x="6617854" y="3108038"/>
            <a:ext cx="286323" cy="272994"/>
          </a:xfrm>
          <a:custGeom>
            <a:avLst/>
            <a:gdLst/>
            <a:ahLst/>
            <a:cxnLst/>
            <a:rect l="l" t="t" r="r" b="b"/>
            <a:pathLst>
              <a:path w="468765" h="447074">
                <a:moveTo>
                  <a:pt x="234382" y="0"/>
                </a:moveTo>
                <a:cubicBezTo>
                  <a:pt x="240017" y="0"/>
                  <a:pt x="244618" y="3850"/>
                  <a:pt x="248186" y="11550"/>
                </a:cubicBezTo>
                <a:lnTo>
                  <a:pt x="311571" y="139728"/>
                </a:lnTo>
                <a:lnTo>
                  <a:pt x="452990" y="160293"/>
                </a:lnTo>
                <a:cubicBezTo>
                  <a:pt x="463507" y="161983"/>
                  <a:pt x="468765" y="166303"/>
                  <a:pt x="468765" y="173252"/>
                </a:cubicBezTo>
                <a:cubicBezTo>
                  <a:pt x="468765" y="177383"/>
                  <a:pt x="466324" y="181891"/>
                  <a:pt x="461441" y="186774"/>
                </a:cubicBezTo>
                <a:lnTo>
                  <a:pt x="359180" y="286499"/>
                </a:lnTo>
                <a:lnTo>
                  <a:pt x="383407" y="427354"/>
                </a:lnTo>
                <a:cubicBezTo>
                  <a:pt x="383595" y="428669"/>
                  <a:pt x="383689" y="430547"/>
                  <a:pt x="383689" y="432989"/>
                </a:cubicBezTo>
                <a:cubicBezTo>
                  <a:pt x="383689" y="436933"/>
                  <a:pt x="382703" y="440266"/>
                  <a:pt x="380731" y="442989"/>
                </a:cubicBezTo>
                <a:cubicBezTo>
                  <a:pt x="378759" y="445713"/>
                  <a:pt x="375895" y="447074"/>
                  <a:pt x="372139" y="447074"/>
                </a:cubicBezTo>
                <a:cubicBezTo>
                  <a:pt x="368571" y="447074"/>
                  <a:pt x="364814" y="445947"/>
                  <a:pt x="360870" y="443694"/>
                </a:cubicBezTo>
                <a:lnTo>
                  <a:pt x="234382" y="377210"/>
                </a:lnTo>
                <a:lnTo>
                  <a:pt x="107894" y="443694"/>
                </a:lnTo>
                <a:cubicBezTo>
                  <a:pt x="103763" y="445947"/>
                  <a:pt x="100006" y="447074"/>
                  <a:pt x="96626" y="447074"/>
                </a:cubicBezTo>
                <a:cubicBezTo>
                  <a:pt x="92682" y="447074"/>
                  <a:pt x="89724" y="445713"/>
                  <a:pt x="87752" y="442989"/>
                </a:cubicBezTo>
                <a:cubicBezTo>
                  <a:pt x="85780" y="440266"/>
                  <a:pt x="84794" y="436933"/>
                  <a:pt x="84794" y="432989"/>
                </a:cubicBezTo>
                <a:cubicBezTo>
                  <a:pt x="84794" y="431862"/>
                  <a:pt x="84982" y="429984"/>
                  <a:pt x="85358" y="427354"/>
                </a:cubicBezTo>
                <a:lnTo>
                  <a:pt x="109585" y="286499"/>
                </a:lnTo>
                <a:lnTo>
                  <a:pt x="7043" y="186774"/>
                </a:lnTo>
                <a:cubicBezTo>
                  <a:pt x="2347" y="181703"/>
                  <a:pt x="0" y="177196"/>
                  <a:pt x="0" y="173252"/>
                </a:cubicBezTo>
                <a:cubicBezTo>
                  <a:pt x="0" y="166303"/>
                  <a:pt x="5258" y="161983"/>
                  <a:pt x="15775" y="160293"/>
                </a:cubicBezTo>
                <a:lnTo>
                  <a:pt x="157194" y="139728"/>
                </a:lnTo>
                <a:lnTo>
                  <a:pt x="220579" y="11550"/>
                </a:lnTo>
                <a:cubicBezTo>
                  <a:pt x="224147" y="3850"/>
                  <a:pt x="228748" y="0"/>
                  <a:pt x="234382" y="0"/>
                </a:cubicBezTo>
                <a:close/>
              </a:path>
            </a:pathLst>
          </a:custGeom>
          <a:solidFill>
            <a:schemeClr val="accent3"/>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ysClr val="window" lastClr="FFFFFF"/>
              </a:solidFill>
              <a:effectLst/>
              <a:uLnTx/>
              <a:uFillTx/>
              <a:latin typeface="Calibri" panose="020F0502020204030204"/>
            </a:endParaRPr>
          </a:p>
        </p:txBody>
      </p:sp>
      <p:sp>
        <p:nvSpPr>
          <p:cNvPr id="49" name="Freeform 282"/>
          <p:cNvSpPr/>
          <p:nvPr/>
        </p:nvSpPr>
        <p:spPr>
          <a:xfrm>
            <a:off x="6631707" y="5218546"/>
            <a:ext cx="286323" cy="272994"/>
          </a:xfrm>
          <a:custGeom>
            <a:avLst/>
            <a:gdLst/>
            <a:ahLst/>
            <a:cxnLst/>
            <a:rect l="l" t="t" r="r" b="b"/>
            <a:pathLst>
              <a:path w="468765" h="447074">
                <a:moveTo>
                  <a:pt x="234382" y="0"/>
                </a:moveTo>
                <a:cubicBezTo>
                  <a:pt x="240017" y="0"/>
                  <a:pt x="244618" y="3850"/>
                  <a:pt x="248186" y="11550"/>
                </a:cubicBezTo>
                <a:lnTo>
                  <a:pt x="311571" y="139728"/>
                </a:lnTo>
                <a:lnTo>
                  <a:pt x="452990" y="160293"/>
                </a:lnTo>
                <a:cubicBezTo>
                  <a:pt x="463507" y="161983"/>
                  <a:pt x="468765" y="166303"/>
                  <a:pt x="468765" y="173252"/>
                </a:cubicBezTo>
                <a:cubicBezTo>
                  <a:pt x="468765" y="177383"/>
                  <a:pt x="466324" y="181891"/>
                  <a:pt x="461441" y="186774"/>
                </a:cubicBezTo>
                <a:lnTo>
                  <a:pt x="359180" y="286499"/>
                </a:lnTo>
                <a:lnTo>
                  <a:pt x="383407" y="427354"/>
                </a:lnTo>
                <a:cubicBezTo>
                  <a:pt x="383595" y="428669"/>
                  <a:pt x="383689" y="430547"/>
                  <a:pt x="383689" y="432989"/>
                </a:cubicBezTo>
                <a:cubicBezTo>
                  <a:pt x="383689" y="436933"/>
                  <a:pt x="382703" y="440266"/>
                  <a:pt x="380731" y="442989"/>
                </a:cubicBezTo>
                <a:cubicBezTo>
                  <a:pt x="378759" y="445713"/>
                  <a:pt x="375895" y="447074"/>
                  <a:pt x="372139" y="447074"/>
                </a:cubicBezTo>
                <a:cubicBezTo>
                  <a:pt x="368571" y="447074"/>
                  <a:pt x="364814" y="445947"/>
                  <a:pt x="360870" y="443694"/>
                </a:cubicBezTo>
                <a:lnTo>
                  <a:pt x="234382" y="377210"/>
                </a:lnTo>
                <a:lnTo>
                  <a:pt x="107894" y="443694"/>
                </a:lnTo>
                <a:cubicBezTo>
                  <a:pt x="103763" y="445947"/>
                  <a:pt x="100006" y="447074"/>
                  <a:pt x="96626" y="447074"/>
                </a:cubicBezTo>
                <a:cubicBezTo>
                  <a:pt x="92682" y="447074"/>
                  <a:pt x="89724" y="445713"/>
                  <a:pt x="87752" y="442989"/>
                </a:cubicBezTo>
                <a:cubicBezTo>
                  <a:pt x="85780" y="440266"/>
                  <a:pt x="84794" y="436933"/>
                  <a:pt x="84794" y="432989"/>
                </a:cubicBezTo>
                <a:cubicBezTo>
                  <a:pt x="84794" y="431862"/>
                  <a:pt x="84982" y="429984"/>
                  <a:pt x="85358" y="427354"/>
                </a:cubicBezTo>
                <a:lnTo>
                  <a:pt x="109585" y="286499"/>
                </a:lnTo>
                <a:lnTo>
                  <a:pt x="7043" y="186774"/>
                </a:lnTo>
                <a:cubicBezTo>
                  <a:pt x="2347" y="181703"/>
                  <a:pt x="0" y="177196"/>
                  <a:pt x="0" y="173252"/>
                </a:cubicBezTo>
                <a:cubicBezTo>
                  <a:pt x="0" y="166303"/>
                  <a:pt x="5258" y="161983"/>
                  <a:pt x="15775" y="160293"/>
                </a:cubicBezTo>
                <a:lnTo>
                  <a:pt x="157194" y="139728"/>
                </a:lnTo>
                <a:lnTo>
                  <a:pt x="220579" y="11550"/>
                </a:lnTo>
                <a:cubicBezTo>
                  <a:pt x="224147" y="3850"/>
                  <a:pt x="228748" y="0"/>
                  <a:pt x="234382" y="0"/>
                </a:cubicBezTo>
                <a:close/>
              </a:path>
            </a:pathLst>
          </a:custGeom>
          <a:solidFill>
            <a:schemeClr val="accent3"/>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ysClr val="window" lastClr="FFFFFF"/>
              </a:solidFill>
              <a:effectLst/>
              <a:uLnTx/>
              <a:uFillTx/>
              <a:latin typeface="Calibri" panose="020F0502020204030204"/>
            </a:endParaRPr>
          </a:p>
        </p:txBody>
      </p:sp>
      <p:sp>
        <p:nvSpPr>
          <p:cNvPr id="25" name="24 - TextBox"/>
          <p:cNvSpPr txBox="1"/>
          <p:nvPr/>
        </p:nvSpPr>
        <p:spPr>
          <a:xfrm>
            <a:off x="1394690" y="2576947"/>
            <a:ext cx="3759200" cy="400110"/>
          </a:xfrm>
          <a:prstGeom prst="rect">
            <a:avLst/>
          </a:prstGeom>
          <a:noFill/>
        </p:spPr>
        <p:txBody>
          <a:bodyPr wrap="square" rtlCol="0">
            <a:spAutoFit/>
          </a:bodyPr>
          <a:lstStyle/>
          <a:p>
            <a:pPr algn="ctr">
              <a:buFont typeface="Wingdings" pitchFamily="2" charset="2"/>
              <a:buChar char="ü"/>
            </a:pPr>
            <a:r>
              <a:rPr lang="el-GR" sz="2000" b="1" dirty="0" smtClean="0">
                <a:solidFill>
                  <a:srgbClr val="F7B031"/>
                </a:solidFill>
              </a:rPr>
              <a:t> Μοντέλα σχεδιασμού</a:t>
            </a:r>
            <a:endParaRPr lang="el-GR" sz="2000" b="1" dirty="0">
              <a:solidFill>
                <a:srgbClr val="F7B031"/>
              </a:solidFill>
            </a:endParaRPr>
          </a:p>
        </p:txBody>
      </p:sp>
      <p:sp>
        <p:nvSpPr>
          <p:cNvPr id="26" name="25 - TextBox"/>
          <p:cNvSpPr txBox="1"/>
          <p:nvPr/>
        </p:nvSpPr>
        <p:spPr>
          <a:xfrm>
            <a:off x="1251528" y="5278583"/>
            <a:ext cx="3759200" cy="400110"/>
          </a:xfrm>
          <a:prstGeom prst="rect">
            <a:avLst/>
          </a:prstGeom>
          <a:noFill/>
        </p:spPr>
        <p:txBody>
          <a:bodyPr wrap="square" rtlCol="0">
            <a:spAutoFit/>
          </a:bodyPr>
          <a:lstStyle/>
          <a:p>
            <a:pPr algn="ctr">
              <a:buFont typeface="Wingdings" pitchFamily="2" charset="2"/>
              <a:buChar char="ü"/>
            </a:pPr>
            <a:r>
              <a:rPr lang="el-GR" sz="2000" b="1" dirty="0" smtClean="0">
                <a:solidFill>
                  <a:srgbClr val="F7B031"/>
                </a:solidFill>
              </a:rPr>
              <a:t> Αρχές σχεδίασης</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Oval 39"/>
          <p:cNvSpPr>
            <a:spLocks noChangeArrowheads="1"/>
          </p:cNvSpPr>
          <p:nvPr/>
        </p:nvSpPr>
        <p:spPr bwMode="auto">
          <a:xfrm>
            <a:off x="3209636" y="6303819"/>
            <a:ext cx="415637" cy="397165"/>
          </a:xfrm>
          <a:prstGeom prst="ellipse">
            <a:avLst/>
          </a:prstGeom>
          <a:solidFill>
            <a:schemeClr val="accent2">
              <a:lumMod val="75000"/>
            </a:schemeClr>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ysClr val="windowText" lastClr="000000"/>
              </a:solidFill>
              <a:effectLst/>
              <a:uLnTx/>
              <a:uFillTx/>
              <a:latin typeface="Calibri" panose="020F0502020204030204"/>
              <a:cs typeface="+mn-ea"/>
              <a:sym typeface="+mn-lt"/>
            </a:endParaRPr>
          </a:p>
        </p:txBody>
      </p:sp>
      <p:sp>
        <p:nvSpPr>
          <p:cNvPr id="173" name="Oval 43"/>
          <p:cNvSpPr>
            <a:spLocks noChangeArrowheads="1"/>
          </p:cNvSpPr>
          <p:nvPr/>
        </p:nvSpPr>
        <p:spPr bwMode="auto">
          <a:xfrm>
            <a:off x="3117708" y="4830617"/>
            <a:ext cx="364401" cy="388281"/>
          </a:xfrm>
          <a:prstGeom prst="ellipse">
            <a:avLst/>
          </a:prstGeom>
          <a:solidFill>
            <a:srgbClr val="A2B969"/>
          </a:solidFill>
          <a:ln w="22225">
            <a:solidFill>
              <a:schemeClr val="accent6">
                <a:lumMod val="50000"/>
              </a:schemeClr>
            </a:solid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ysClr val="windowText" lastClr="000000"/>
              </a:solidFill>
              <a:effectLst/>
              <a:uLnTx/>
              <a:uFillTx/>
              <a:latin typeface="Calibri" panose="020F0502020204030204"/>
              <a:cs typeface="+mn-ea"/>
              <a:sym typeface="+mn-lt"/>
            </a:endParaRPr>
          </a:p>
        </p:txBody>
      </p:sp>
      <p:sp>
        <p:nvSpPr>
          <p:cNvPr id="170" name="Freeform 41"/>
          <p:cNvSpPr/>
          <p:nvPr/>
        </p:nvSpPr>
        <p:spPr bwMode="auto">
          <a:xfrm>
            <a:off x="2358394" y="5551056"/>
            <a:ext cx="412515" cy="369560"/>
          </a:xfrm>
          <a:custGeom>
            <a:avLst/>
            <a:gdLst>
              <a:gd name="T0" fmla="*/ 318 w 636"/>
              <a:gd name="T1" fmla="*/ 580 h 580"/>
              <a:gd name="T2" fmla="*/ 113 w 636"/>
              <a:gd name="T3" fmla="*/ 496 h 580"/>
              <a:gd name="T4" fmla="*/ 113 w 636"/>
              <a:gd name="T5" fmla="*/ 85 h 580"/>
              <a:gd name="T6" fmla="*/ 318 w 636"/>
              <a:gd name="T7" fmla="*/ 0 h 580"/>
              <a:gd name="T8" fmla="*/ 523 w 636"/>
              <a:gd name="T9" fmla="*/ 85 h 580"/>
              <a:gd name="T10" fmla="*/ 523 w 636"/>
              <a:gd name="T11" fmla="*/ 496 h 580"/>
              <a:gd name="T12" fmla="*/ 318 w 636"/>
              <a:gd name="T13" fmla="*/ 580 h 580"/>
            </a:gdLst>
            <a:ahLst/>
            <a:cxnLst>
              <a:cxn ang="0">
                <a:pos x="T0" y="T1"/>
              </a:cxn>
              <a:cxn ang="0">
                <a:pos x="T2" y="T3"/>
              </a:cxn>
              <a:cxn ang="0">
                <a:pos x="T4" y="T5"/>
              </a:cxn>
              <a:cxn ang="0">
                <a:pos x="T6" y="T7"/>
              </a:cxn>
              <a:cxn ang="0">
                <a:pos x="T8" y="T9"/>
              </a:cxn>
              <a:cxn ang="0">
                <a:pos x="T10" y="T11"/>
              </a:cxn>
              <a:cxn ang="0">
                <a:pos x="T12" y="T13"/>
              </a:cxn>
            </a:cxnLst>
            <a:rect l="0" t="0" r="r" b="b"/>
            <a:pathLst>
              <a:path w="636" h="580">
                <a:moveTo>
                  <a:pt x="318" y="580"/>
                </a:moveTo>
                <a:cubicBezTo>
                  <a:pt x="240" y="580"/>
                  <a:pt x="168" y="550"/>
                  <a:pt x="113" y="496"/>
                </a:cubicBezTo>
                <a:cubicBezTo>
                  <a:pt x="0" y="382"/>
                  <a:pt x="0" y="198"/>
                  <a:pt x="113" y="85"/>
                </a:cubicBezTo>
                <a:cubicBezTo>
                  <a:pt x="168" y="31"/>
                  <a:pt x="240" y="0"/>
                  <a:pt x="318" y="0"/>
                </a:cubicBezTo>
                <a:cubicBezTo>
                  <a:pt x="395" y="0"/>
                  <a:pt x="468" y="31"/>
                  <a:pt x="523" y="85"/>
                </a:cubicBezTo>
                <a:cubicBezTo>
                  <a:pt x="636" y="198"/>
                  <a:pt x="636" y="382"/>
                  <a:pt x="523" y="496"/>
                </a:cubicBezTo>
                <a:cubicBezTo>
                  <a:pt x="468" y="550"/>
                  <a:pt x="395" y="580"/>
                  <a:pt x="318" y="580"/>
                </a:cubicBezTo>
                <a:close/>
              </a:path>
            </a:pathLst>
          </a:custGeom>
          <a:solidFill>
            <a:srgbClr val="EBCB38"/>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ysClr val="windowText" lastClr="000000"/>
              </a:solidFill>
              <a:effectLst/>
              <a:uLnTx/>
              <a:uFillTx/>
              <a:latin typeface="Calibri" panose="020F0502020204030204"/>
              <a:cs typeface="+mn-ea"/>
              <a:sym typeface="+mn-lt"/>
            </a:endParaRPr>
          </a:p>
        </p:txBody>
      </p:sp>
      <p:sp>
        <p:nvSpPr>
          <p:cNvPr id="167" name="Oval 39"/>
          <p:cNvSpPr>
            <a:spLocks noChangeArrowheads="1"/>
          </p:cNvSpPr>
          <p:nvPr/>
        </p:nvSpPr>
        <p:spPr bwMode="auto">
          <a:xfrm>
            <a:off x="3103418" y="5634182"/>
            <a:ext cx="415637" cy="397165"/>
          </a:xfrm>
          <a:prstGeom prst="ellipse">
            <a:avLst/>
          </a:prstGeom>
          <a:solidFill>
            <a:srgbClr val="0D95BC"/>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ysClr val="windowText" lastClr="000000"/>
              </a:solidFill>
              <a:effectLst/>
              <a:uLnTx/>
              <a:uFillTx/>
              <a:latin typeface="Calibri" panose="020F0502020204030204"/>
              <a:cs typeface="+mn-ea"/>
              <a:sym typeface="+mn-lt"/>
            </a:endParaRPr>
          </a:p>
        </p:txBody>
      </p:sp>
      <p:sp>
        <p:nvSpPr>
          <p:cNvPr id="164" name="Oval 43"/>
          <p:cNvSpPr>
            <a:spLocks noChangeArrowheads="1"/>
          </p:cNvSpPr>
          <p:nvPr/>
        </p:nvSpPr>
        <p:spPr bwMode="auto">
          <a:xfrm>
            <a:off x="2124363" y="6169891"/>
            <a:ext cx="359820" cy="392500"/>
          </a:xfrm>
          <a:prstGeom prst="ellipse">
            <a:avLst/>
          </a:prstGeom>
          <a:solidFill>
            <a:schemeClr val="tx1">
              <a:lumMod val="75000"/>
            </a:schemeClr>
          </a:solidFill>
          <a:ln w="22225">
            <a:solidFill>
              <a:schemeClr val="tx2">
                <a:lumMod val="25000"/>
              </a:schemeClr>
            </a:solid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ysClr val="windowText" lastClr="000000"/>
              </a:solidFill>
              <a:effectLst/>
              <a:uLnTx/>
              <a:uFillTx/>
              <a:latin typeface="Calibri" panose="020F0502020204030204"/>
              <a:cs typeface="+mn-ea"/>
              <a:sym typeface="+mn-lt"/>
            </a:endParaRPr>
          </a:p>
        </p:txBody>
      </p:sp>
      <p:sp>
        <p:nvSpPr>
          <p:cNvPr id="159" name="Oval 47"/>
          <p:cNvSpPr>
            <a:spLocks noChangeArrowheads="1"/>
          </p:cNvSpPr>
          <p:nvPr/>
        </p:nvSpPr>
        <p:spPr bwMode="auto">
          <a:xfrm>
            <a:off x="1856509" y="4876799"/>
            <a:ext cx="369456" cy="323273"/>
          </a:xfrm>
          <a:prstGeom prst="ellipse">
            <a:avLst/>
          </a:prstGeom>
          <a:solidFill>
            <a:srgbClr val="8439BD"/>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ysClr val="windowText" lastClr="000000"/>
              </a:solidFill>
              <a:effectLst/>
              <a:uLnTx/>
              <a:uFillTx/>
              <a:latin typeface="Calibri" panose="020F0502020204030204"/>
              <a:cs typeface="+mn-ea"/>
              <a:sym typeface="+mn-lt"/>
            </a:endParaRPr>
          </a:p>
        </p:txBody>
      </p:sp>
      <p:sp>
        <p:nvSpPr>
          <p:cNvPr id="142" name="Freeform 282"/>
          <p:cNvSpPr/>
          <p:nvPr/>
        </p:nvSpPr>
        <p:spPr>
          <a:xfrm>
            <a:off x="8094795" y="997527"/>
            <a:ext cx="458077" cy="448484"/>
          </a:xfrm>
          <a:custGeom>
            <a:avLst/>
            <a:gdLst/>
            <a:ahLst/>
            <a:cxnLst/>
            <a:rect l="l" t="t" r="r" b="b"/>
            <a:pathLst>
              <a:path w="468765" h="447074">
                <a:moveTo>
                  <a:pt x="234382" y="0"/>
                </a:moveTo>
                <a:cubicBezTo>
                  <a:pt x="240017" y="0"/>
                  <a:pt x="244618" y="3850"/>
                  <a:pt x="248186" y="11550"/>
                </a:cubicBezTo>
                <a:lnTo>
                  <a:pt x="311571" y="139728"/>
                </a:lnTo>
                <a:lnTo>
                  <a:pt x="452990" y="160293"/>
                </a:lnTo>
                <a:cubicBezTo>
                  <a:pt x="463507" y="161983"/>
                  <a:pt x="468765" y="166303"/>
                  <a:pt x="468765" y="173252"/>
                </a:cubicBezTo>
                <a:cubicBezTo>
                  <a:pt x="468765" y="177383"/>
                  <a:pt x="466324" y="181891"/>
                  <a:pt x="461441" y="186774"/>
                </a:cubicBezTo>
                <a:lnTo>
                  <a:pt x="359180" y="286499"/>
                </a:lnTo>
                <a:lnTo>
                  <a:pt x="383407" y="427354"/>
                </a:lnTo>
                <a:cubicBezTo>
                  <a:pt x="383595" y="428669"/>
                  <a:pt x="383689" y="430547"/>
                  <a:pt x="383689" y="432989"/>
                </a:cubicBezTo>
                <a:cubicBezTo>
                  <a:pt x="383689" y="436933"/>
                  <a:pt x="382703" y="440266"/>
                  <a:pt x="380731" y="442989"/>
                </a:cubicBezTo>
                <a:cubicBezTo>
                  <a:pt x="378759" y="445713"/>
                  <a:pt x="375895" y="447074"/>
                  <a:pt x="372139" y="447074"/>
                </a:cubicBezTo>
                <a:cubicBezTo>
                  <a:pt x="368571" y="447074"/>
                  <a:pt x="364814" y="445947"/>
                  <a:pt x="360870" y="443694"/>
                </a:cubicBezTo>
                <a:lnTo>
                  <a:pt x="234382" y="377210"/>
                </a:lnTo>
                <a:lnTo>
                  <a:pt x="107894" y="443694"/>
                </a:lnTo>
                <a:cubicBezTo>
                  <a:pt x="103763" y="445947"/>
                  <a:pt x="100006" y="447074"/>
                  <a:pt x="96626" y="447074"/>
                </a:cubicBezTo>
                <a:cubicBezTo>
                  <a:pt x="92682" y="447074"/>
                  <a:pt x="89724" y="445713"/>
                  <a:pt x="87752" y="442989"/>
                </a:cubicBezTo>
                <a:cubicBezTo>
                  <a:pt x="85780" y="440266"/>
                  <a:pt x="84794" y="436933"/>
                  <a:pt x="84794" y="432989"/>
                </a:cubicBezTo>
                <a:cubicBezTo>
                  <a:pt x="84794" y="431862"/>
                  <a:pt x="84982" y="429984"/>
                  <a:pt x="85358" y="427354"/>
                </a:cubicBezTo>
                <a:lnTo>
                  <a:pt x="109585" y="286499"/>
                </a:lnTo>
                <a:lnTo>
                  <a:pt x="7043" y="186774"/>
                </a:lnTo>
                <a:cubicBezTo>
                  <a:pt x="2347" y="181703"/>
                  <a:pt x="0" y="177196"/>
                  <a:pt x="0" y="173252"/>
                </a:cubicBezTo>
                <a:cubicBezTo>
                  <a:pt x="0" y="166303"/>
                  <a:pt x="5258" y="161983"/>
                  <a:pt x="15775" y="160293"/>
                </a:cubicBezTo>
                <a:lnTo>
                  <a:pt x="157194" y="139728"/>
                </a:lnTo>
                <a:lnTo>
                  <a:pt x="220579" y="11550"/>
                </a:lnTo>
                <a:cubicBezTo>
                  <a:pt x="224147" y="3850"/>
                  <a:pt x="228748" y="0"/>
                  <a:pt x="234382" y="0"/>
                </a:cubicBezTo>
                <a:close/>
              </a:path>
            </a:pathLst>
          </a:custGeom>
          <a:solidFill>
            <a:srgbClr val="F36F13"/>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ysClr val="window" lastClr="FFFFFF"/>
              </a:solidFill>
              <a:effectLst/>
              <a:uLnTx/>
              <a:uFillTx/>
              <a:latin typeface="Calibri" panose="020F0502020204030204"/>
            </a:endParaRPr>
          </a:p>
        </p:txBody>
      </p:sp>
      <p:sp>
        <p:nvSpPr>
          <p:cNvPr id="144" name="TextBox 94"/>
          <p:cNvSpPr txBox="1"/>
          <p:nvPr/>
        </p:nvSpPr>
        <p:spPr>
          <a:xfrm>
            <a:off x="8367229" y="1180004"/>
            <a:ext cx="3504198" cy="1631216"/>
          </a:xfrm>
          <a:prstGeom prst="rect">
            <a:avLst/>
          </a:prstGeom>
          <a:noFill/>
          <a:ln>
            <a:solidFill>
              <a:srgbClr val="F36F13"/>
            </a:solidFill>
          </a:ln>
        </p:spPr>
        <p:txBody>
          <a:bodyPr wrap="square" l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1200"/>
              </a:spcAft>
              <a:buClrTx/>
              <a:buSzTx/>
              <a:buFontTx/>
              <a:buNone/>
              <a:tabLst/>
              <a:defRPr/>
            </a:pPr>
            <a:r>
              <a:rPr kumimoji="0" lang="el-GR" sz="2400" b="1" i="0" u="none" strike="noStrike" kern="1200" cap="none" spc="0" normalizeH="0" baseline="0" noProof="0" dirty="0" smtClean="0">
                <a:ln>
                  <a:noFill/>
                </a:ln>
                <a:solidFill>
                  <a:srgbClr val="FC670C"/>
                </a:solidFill>
                <a:effectLst>
                  <a:outerShdw blurRad="38100" dist="38100" dir="2700000" algn="tl">
                    <a:srgbClr val="000000">
                      <a:alpha val="43137"/>
                    </a:srgbClr>
                  </a:outerShdw>
                </a:effectLst>
                <a:uLnTx/>
                <a:uFillTx/>
                <a:latin typeface="Calibri" panose="020F0502020204030204"/>
              </a:rPr>
              <a:t>Εργαλείο συλλογής</a:t>
            </a:r>
          </a:p>
          <a:p>
            <a:pPr marL="0" marR="0" lvl="0" indent="0" algn="ctr" defTabSz="914400" rtl="0" eaLnBrk="1" fontAlgn="auto" latinLnBrk="0" hangingPunct="1">
              <a:lnSpc>
                <a:spcPct val="100000"/>
              </a:lnSpc>
              <a:spcBef>
                <a:spcPts val="0"/>
              </a:spcBef>
              <a:spcAft>
                <a:spcPts val="0"/>
              </a:spcAft>
              <a:buClrTx/>
              <a:buSzTx/>
              <a:buFontTx/>
              <a:buNone/>
              <a:tabLst/>
              <a:defRPr/>
            </a:pPr>
            <a:r>
              <a:rPr lang="el-GR" sz="2200" b="1" dirty="0" err="1" smtClean="0">
                <a:solidFill>
                  <a:sysClr val="window" lastClr="FFFFFF"/>
                </a:solidFill>
                <a:effectLst>
                  <a:outerShdw blurRad="38100" dist="38100" dir="2700000" algn="tl">
                    <a:srgbClr val="000000">
                      <a:alpha val="43137"/>
                    </a:srgbClr>
                  </a:outerShdw>
                </a:effectLst>
                <a:latin typeface="Calibri" panose="020F0502020204030204"/>
              </a:rPr>
              <a:t>Ημιδομημένη</a:t>
            </a:r>
            <a:r>
              <a:rPr lang="el-GR" sz="2200" b="1" dirty="0" smtClean="0">
                <a:solidFill>
                  <a:sysClr val="window" lastClr="FFFFFF"/>
                </a:solidFill>
                <a:effectLst>
                  <a:outerShdw blurRad="38100" dist="38100" dir="2700000" algn="tl">
                    <a:srgbClr val="000000">
                      <a:alpha val="43137"/>
                    </a:srgbClr>
                  </a:outerShdw>
                </a:effectLst>
                <a:latin typeface="Calibri" panose="020F0502020204030204"/>
              </a:rPr>
              <a:t> συνέντευξη</a:t>
            </a:r>
            <a:br>
              <a:rPr lang="el-GR" sz="2200" b="1" dirty="0" smtClean="0">
                <a:solidFill>
                  <a:sysClr val="window" lastClr="FFFFFF"/>
                </a:solidFill>
                <a:effectLst>
                  <a:outerShdw blurRad="38100" dist="38100" dir="2700000" algn="tl">
                    <a:srgbClr val="000000">
                      <a:alpha val="43137"/>
                    </a:srgbClr>
                  </a:outerShdw>
                </a:effectLst>
                <a:latin typeface="Calibri" panose="020F0502020204030204"/>
              </a:rPr>
            </a:br>
            <a:r>
              <a:rPr lang="el-GR" sz="2200" b="1" dirty="0" smtClean="0">
                <a:solidFill>
                  <a:sysClr val="window" lastClr="FFFFFF"/>
                </a:solidFill>
                <a:effectLst>
                  <a:outerShdw blurRad="38100" dist="38100" dir="2700000" algn="tl">
                    <a:srgbClr val="000000">
                      <a:alpha val="43137"/>
                    </a:srgbClr>
                  </a:outerShdw>
                </a:effectLst>
                <a:latin typeface="Calibri" panose="020F0502020204030204"/>
              </a:rPr>
              <a:t> με εκπαιδευτικούς Πρωτοβάθμιας εκπαίδευσης</a:t>
            </a:r>
          </a:p>
        </p:txBody>
      </p:sp>
      <p:sp>
        <p:nvSpPr>
          <p:cNvPr id="150" name="Freeform 299"/>
          <p:cNvSpPr/>
          <p:nvPr/>
        </p:nvSpPr>
        <p:spPr>
          <a:xfrm>
            <a:off x="4191081" y="1117601"/>
            <a:ext cx="528699" cy="461818"/>
          </a:xfrm>
          <a:custGeom>
            <a:avLst/>
            <a:gdLst>
              <a:gd name="connsiteX0" fmla="*/ 73103 w 297485"/>
              <a:gd name="connsiteY0" fmla="*/ 148745 h 324532"/>
              <a:gd name="connsiteX1" fmla="*/ 81977 w 297485"/>
              <a:gd name="connsiteY1" fmla="*/ 153288 h 324532"/>
              <a:gd name="connsiteX2" fmla="*/ 97718 w 297485"/>
              <a:gd name="connsiteY2" fmla="*/ 163429 h 324532"/>
              <a:gd name="connsiteX3" fmla="*/ 120536 w 297485"/>
              <a:gd name="connsiteY3" fmla="*/ 173571 h 324532"/>
              <a:gd name="connsiteX4" fmla="*/ 148743 w 297485"/>
              <a:gd name="connsiteY4" fmla="*/ 178114 h 324532"/>
              <a:gd name="connsiteX5" fmla="*/ 176949 w 297485"/>
              <a:gd name="connsiteY5" fmla="*/ 173571 h 324532"/>
              <a:gd name="connsiteX6" fmla="*/ 199768 w 297485"/>
              <a:gd name="connsiteY6" fmla="*/ 163429 h 324532"/>
              <a:gd name="connsiteX7" fmla="*/ 215508 w 297485"/>
              <a:gd name="connsiteY7" fmla="*/ 153288 h 324532"/>
              <a:gd name="connsiteX8" fmla="*/ 224382 w 297485"/>
              <a:gd name="connsiteY8" fmla="*/ 148745 h 324532"/>
              <a:gd name="connsiteX9" fmla="*/ 247940 w 297485"/>
              <a:gd name="connsiteY9" fmla="*/ 152971 h 324532"/>
              <a:gd name="connsiteX10" fmla="*/ 266005 w 297485"/>
              <a:gd name="connsiteY10" fmla="*/ 164275 h 324532"/>
              <a:gd name="connsiteX11" fmla="*/ 279104 w 297485"/>
              <a:gd name="connsiteY11" fmla="*/ 181388 h 324532"/>
              <a:gd name="connsiteX12" fmla="*/ 288189 w 297485"/>
              <a:gd name="connsiteY12" fmla="*/ 201988 h 324532"/>
              <a:gd name="connsiteX13" fmla="*/ 293788 w 297485"/>
              <a:gd name="connsiteY13" fmla="*/ 224913 h 324532"/>
              <a:gd name="connsiteX14" fmla="*/ 296746 w 297485"/>
              <a:gd name="connsiteY14" fmla="*/ 247942 h 324532"/>
              <a:gd name="connsiteX15" fmla="*/ 297485 w 297485"/>
              <a:gd name="connsiteY15" fmla="*/ 269810 h 324532"/>
              <a:gd name="connsiteX16" fmla="*/ 282061 w 297485"/>
              <a:gd name="connsiteY16" fmla="*/ 309848 h 324532"/>
              <a:gd name="connsiteX17" fmla="*/ 241073 w 297485"/>
              <a:gd name="connsiteY17" fmla="*/ 324532 h 324532"/>
              <a:gd name="connsiteX18" fmla="*/ 56412 w 297485"/>
              <a:gd name="connsiteY18" fmla="*/ 324532 h 324532"/>
              <a:gd name="connsiteX19" fmla="*/ 15423 w 297485"/>
              <a:gd name="connsiteY19" fmla="*/ 309848 h 324532"/>
              <a:gd name="connsiteX20" fmla="*/ 0 w 297485"/>
              <a:gd name="connsiteY20" fmla="*/ 269810 h 324532"/>
              <a:gd name="connsiteX21" fmla="*/ 740 w 297485"/>
              <a:gd name="connsiteY21" fmla="*/ 247942 h 324532"/>
              <a:gd name="connsiteX22" fmla="*/ 3698 w 297485"/>
              <a:gd name="connsiteY22" fmla="*/ 224913 h 324532"/>
              <a:gd name="connsiteX23" fmla="*/ 9296 w 297485"/>
              <a:gd name="connsiteY23" fmla="*/ 201988 h 324532"/>
              <a:gd name="connsiteX24" fmla="*/ 18382 w 297485"/>
              <a:gd name="connsiteY24" fmla="*/ 181388 h 324532"/>
              <a:gd name="connsiteX25" fmla="*/ 31481 w 297485"/>
              <a:gd name="connsiteY25" fmla="*/ 164275 h 324532"/>
              <a:gd name="connsiteX26" fmla="*/ 49546 w 297485"/>
              <a:gd name="connsiteY26" fmla="*/ 152971 h 324532"/>
              <a:gd name="connsiteX27" fmla="*/ 73103 w 297485"/>
              <a:gd name="connsiteY27" fmla="*/ 148745 h 324532"/>
              <a:gd name="connsiteX28" fmla="*/ 148743 w 297485"/>
              <a:gd name="connsiteY28" fmla="*/ 0 h 324532"/>
              <a:gd name="connsiteX29" fmla="*/ 206106 w 297485"/>
              <a:gd name="connsiteY29" fmla="*/ 23770 h 324532"/>
              <a:gd name="connsiteX30" fmla="*/ 229875 w 297485"/>
              <a:gd name="connsiteY30" fmla="*/ 81133 h 324532"/>
              <a:gd name="connsiteX31" fmla="*/ 206106 w 297485"/>
              <a:gd name="connsiteY31" fmla="*/ 138496 h 324532"/>
              <a:gd name="connsiteX32" fmla="*/ 148743 w 297485"/>
              <a:gd name="connsiteY32" fmla="*/ 162266 h 324532"/>
              <a:gd name="connsiteX33" fmla="*/ 91379 w 297485"/>
              <a:gd name="connsiteY33" fmla="*/ 138496 h 324532"/>
              <a:gd name="connsiteX34" fmla="*/ 67610 w 297485"/>
              <a:gd name="connsiteY34" fmla="*/ 81133 h 324532"/>
              <a:gd name="connsiteX35" fmla="*/ 91379 w 297485"/>
              <a:gd name="connsiteY35" fmla="*/ 23770 h 324532"/>
              <a:gd name="connsiteX36" fmla="*/ 148743 w 297485"/>
              <a:gd name="connsiteY36" fmla="*/ 0 h 32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7485" h="324532">
                <a:moveTo>
                  <a:pt x="73103" y="148745"/>
                </a:moveTo>
                <a:cubicBezTo>
                  <a:pt x="74372" y="148745"/>
                  <a:pt x="77330" y="150259"/>
                  <a:pt x="81977" y="153288"/>
                </a:cubicBezTo>
                <a:cubicBezTo>
                  <a:pt x="86626" y="156316"/>
                  <a:pt x="91872" y="159697"/>
                  <a:pt x="97718" y="163429"/>
                </a:cubicBezTo>
                <a:cubicBezTo>
                  <a:pt x="103564" y="167162"/>
                  <a:pt x="111170" y="170542"/>
                  <a:pt x="120536" y="173571"/>
                </a:cubicBezTo>
                <a:cubicBezTo>
                  <a:pt x="129903" y="176599"/>
                  <a:pt x="139306" y="178114"/>
                  <a:pt x="148743" y="178114"/>
                </a:cubicBezTo>
                <a:cubicBezTo>
                  <a:pt x="158180" y="178114"/>
                  <a:pt x="167582" y="176599"/>
                  <a:pt x="176949" y="173571"/>
                </a:cubicBezTo>
                <a:cubicBezTo>
                  <a:pt x="186315" y="170542"/>
                  <a:pt x="193922" y="167162"/>
                  <a:pt x="199768" y="163429"/>
                </a:cubicBezTo>
                <a:cubicBezTo>
                  <a:pt x="205613" y="159697"/>
                  <a:pt x="210860" y="156316"/>
                  <a:pt x="215508" y="153288"/>
                </a:cubicBezTo>
                <a:cubicBezTo>
                  <a:pt x="220157" y="150259"/>
                  <a:pt x="223115" y="148745"/>
                  <a:pt x="224382" y="148745"/>
                </a:cubicBezTo>
                <a:cubicBezTo>
                  <a:pt x="232974" y="148745"/>
                  <a:pt x="240827" y="150154"/>
                  <a:pt x="247940" y="152971"/>
                </a:cubicBezTo>
                <a:cubicBezTo>
                  <a:pt x="255053" y="155788"/>
                  <a:pt x="261074" y="159556"/>
                  <a:pt x="266005" y="164275"/>
                </a:cubicBezTo>
                <a:cubicBezTo>
                  <a:pt x="270935" y="168993"/>
                  <a:pt x="275301" y="174697"/>
                  <a:pt x="279104" y="181388"/>
                </a:cubicBezTo>
                <a:cubicBezTo>
                  <a:pt x="282907" y="188079"/>
                  <a:pt x="285935" y="194946"/>
                  <a:pt x="288189" y="201988"/>
                </a:cubicBezTo>
                <a:cubicBezTo>
                  <a:pt x="290443" y="209031"/>
                  <a:pt x="292309" y="216673"/>
                  <a:pt x="293788" y="224913"/>
                </a:cubicBezTo>
                <a:cubicBezTo>
                  <a:pt x="295267" y="233152"/>
                  <a:pt x="296253" y="240829"/>
                  <a:pt x="296746" y="247942"/>
                </a:cubicBezTo>
                <a:cubicBezTo>
                  <a:pt x="297238" y="255056"/>
                  <a:pt x="297485" y="262344"/>
                  <a:pt x="297485" y="269810"/>
                </a:cubicBezTo>
                <a:cubicBezTo>
                  <a:pt x="297485" y="286713"/>
                  <a:pt x="292344" y="300059"/>
                  <a:pt x="282061" y="309848"/>
                </a:cubicBezTo>
                <a:cubicBezTo>
                  <a:pt x="271779" y="319638"/>
                  <a:pt x="258116" y="324532"/>
                  <a:pt x="241073" y="324532"/>
                </a:cubicBezTo>
                <a:lnTo>
                  <a:pt x="56412" y="324532"/>
                </a:lnTo>
                <a:cubicBezTo>
                  <a:pt x="39368" y="324532"/>
                  <a:pt x="25706" y="319638"/>
                  <a:pt x="15423" y="309848"/>
                </a:cubicBezTo>
                <a:cubicBezTo>
                  <a:pt x="5141" y="300059"/>
                  <a:pt x="0" y="286713"/>
                  <a:pt x="0" y="269810"/>
                </a:cubicBezTo>
                <a:cubicBezTo>
                  <a:pt x="0" y="262344"/>
                  <a:pt x="246" y="255056"/>
                  <a:pt x="740" y="247942"/>
                </a:cubicBezTo>
                <a:cubicBezTo>
                  <a:pt x="1232" y="240829"/>
                  <a:pt x="2219" y="233152"/>
                  <a:pt x="3698" y="224913"/>
                </a:cubicBezTo>
                <a:cubicBezTo>
                  <a:pt x="5177" y="216673"/>
                  <a:pt x="7043" y="209031"/>
                  <a:pt x="9296" y="201988"/>
                </a:cubicBezTo>
                <a:cubicBezTo>
                  <a:pt x="11550" y="194946"/>
                  <a:pt x="14579" y="188079"/>
                  <a:pt x="18382" y="181388"/>
                </a:cubicBezTo>
                <a:cubicBezTo>
                  <a:pt x="22184" y="174697"/>
                  <a:pt x="26551" y="168993"/>
                  <a:pt x="31481" y="164275"/>
                </a:cubicBezTo>
                <a:cubicBezTo>
                  <a:pt x="36411" y="159556"/>
                  <a:pt x="42432" y="155788"/>
                  <a:pt x="49546" y="152971"/>
                </a:cubicBezTo>
                <a:cubicBezTo>
                  <a:pt x="56659" y="150154"/>
                  <a:pt x="64511" y="148745"/>
                  <a:pt x="73103" y="148745"/>
                </a:cubicBezTo>
                <a:close/>
                <a:moveTo>
                  <a:pt x="148743" y="0"/>
                </a:moveTo>
                <a:cubicBezTo>
                  <a:pt x="171139" y="0"/>
                  <a:pt x="190259" y="7923"/>
                  <a:pt x="206106" y="23770"/>
                </a:cubicBezTo>
                <a:cubicBezTo>
                  <a:pt x="221952" y="39616"/>
                  <a:pt x="229875" y="58736"/>
                  <a:pt x="229875" y="81133"/>
                </a:cubicBezTo>
                <a:cubicBezTo>
                  <a:pt x="229875" y="103529"/>
                  <a:pt x="221952" y="122650"/>
                  <a:pt x="206106" y="138496"/>
                </a:cubicBezTo>
                <a:cubicBezTo>
                  <a:pt x="190259" y="154342"/>
                  <a:pt x="171139" y="162266"/>
                  <a:pt x="148743" y="162266"/>
                </a:cubicBezTo>
                <a:cubicBezTo>
                  <a:pt x="126347" y="162266"/>
                  <a:pt x="107226" y="154342"/>
                  <a:pt x="91379" y="138496"/>
                </a:cubicBezTo>
                <a:cubicBezTo>
                  <a:pt x="75533" y="122650"/>
                  <a:pt x="67610" y="103529"/>
                  <a:pt x="67610" y="81133"/>
                </a:cubicBezTo>
                <a:cubicBezTo>
                  <a:pt x="67610" y="58736"/>
                  <a:pt x="75533" y="39616"/>
                  <a:pt x="91379" y="23770"/>
                </a:cubicBezTo>
                <a:cubicBezTo>
                  <a:pt x="107226" y="7923"/>
                  <a:pt x="126347" y="0"/>
                  <a:pt x="148743" y="0"/>
                </a:cubicBezTo>
                <a:close/>
              </a:path>
            </a:pathLst>
          </a:custGeom>
          <a:solidFill>
            <a:srgbClr val="EBCB38"/>
          </a:solidFill>
          <a:ln w="12700" cap="flat" cmpd="sng" algn="ctr">
            <a:noFill/>
            <a:prstDash val="solid"/>
            <a:miter lim="800000"/>
          </a:ln>
          <a:effectLst/>
        </p:spPr>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ysClr val="window" lastClr="FFFFFF"/>
              </a:solidFill>
              <a:effectLst/>
              <a:uLnTx/>
              <a:uFillTx/>
              <a:latin typeface="Calibri" panose="020F0502020204030204"/>
            </a:endParaRPr>
          </a:p>
        </p:txBody>
      </p:sp>
      <p:sp>
        <p:nvSpPr>
          <p:cNvPr id="158" name="Freeform 304"/>
          <p:cNvSpPr/>
          <p:nvPr/>
        </p:nvSpPr>
        <p:spPr>
          <a:xfrm>
            <a:off x="4014597" y="3666837"/>
            <a:ext cx="474276" cy="422003"/>
          </a:xfrm>
          <a:custGeom>
            <a:avLst/>
            <a:gdLst/>
            <a:ahLst/>
            <a:cxnLst/>
            <a:rect l="l" t="t" r="r" b="b"/>
            <a:pathLst>
              <a:path w="432707" h="432707">
                <a:moveTo>
                  <a:pt x="185084" y="0"/>
                </a:moveTo>
                <a:lnTo>
                  <a:pt x="247624" y="0"/>
                </a:lnTo>
                <a:cubicBezTo>
                  <a:pt x="250253" y="0"/>
                  <a:pt x="252554" y="798"/>
                  <a:pt x="254525" y="2394"/>
                </a:cubicBezTo>
                <a:cubicBezTo>
                  <a:pt x="256498" y="3991"/>
                  <a:pt x="257578" y="6010"/>
                  <a:pt x="257765" y="8451"/>
                </a:cubicBezTo>
                <a:lnTo>
                  <a:pt x="265653" y="60286"/>
                </a:lnTo>
                <a:cubicBezTo>
                  <a:pt x="274855" y="63291"/>
                  <a:pt x="283306" y="66765"/>
                  <a:pt x="291006" y="70709"/>
                </a:cubicBezTo>
                <a:lnTo>
                  <a:pt x="331010" y="40566"/>
                </a:lnTo>
                <a:cubicBezTo>
                  <a:pt x="332700" y="38876"/>
                  <a:pt x="334953" y="38031"/>
                  <a:pt x="337771" y="38031"/>
                </a:cubicBezTo>
                <a:cubicBezTo>
                  <a:pt x="340212" y="38031"/>
                  <a:pt x="342560" y="38970"/>
                  <a:pt x="344814" y="40848"/>
                </a:cubicBezTo>
                <a:cubicBezTo>
                  <a:pt x="369041" y="63197"/>
                  <a:pt x="384535" y="79161"/>
                  <a:pt x="391295" y="88739"/>
                </a:cubicBezTo>
                <a:cubicBezTo>
                  <a:pt x="392610" y="90241"/>
                  <a:pt x="393268" y="92307"/>
                  <a:pt x="393268" y="94936"/>
                </a:cubicBezTo>
                <a:cubicBezTo>
                  <a:pt x="393268" y="97190"/>
                  <a:pt x="392516" y="99350"/>
                  <a:pt x="391014" y="101416"/>
                </a:cubicBezTo>
                <a:cubicBezTo>
                  <a:pt x="388197" y="105360"/>
                  <a:pt x="383408" y="111604"/>
                  <a:pt x="376647" y="120149"/>
                </a:cubicBezTo>
                <a:cubicBezTo>
                  <a:pt x="369885" y="128695"/>
                  <a:pt x="364815" y="135315"/>
                  <a:pt x="361434" y="140010"/>
                </a:cubicBezTo>
                <a:cubicBezTo>
                  <a:pt x="366317" y="149400"/>
                  <a:pt x="370168" y="158603"/>
                  <a:pt x="372985" y="167618"/>
                </a:cubicBezTo>
                <a:lnTo>
                  <a:pt x="424537" y="175506"/>
                </a:lnTo>
                <a:cubicBezTo>
                  <a:pt x="426979" y="175881"/>
                  <a:pt x="428951" y="177055"/>
                  <a:pt x="430453" y="179027"/>
                </a:cubicBezTo>
                <a:cubicBezTo>
                  <a:pt x="431956" y="180999"/>
                  <a:pt x="432707" y="183206"/>
                  <a:pt x="432707" y="185647"/>
                </a:cubicBezTo>
                <a:lnTo>
                  <a:pt x="432707" y="248187"/>
                </a:lnTo>
                <a:cubicBezTo>
                  <a:pt x="432707" y="250440"/>
                  <a:pt x="431956" y="252600"/>
                  <a:pt x="430453" y="254666"/>
                </a:cubicBezTo>
                <a:cubicBezTo>
                  <a:pt x="428951" y="256732"/>
                  <a:pt x="427072" y="257953"/>
                  <a:pt x="424819" y="258328"/>
                </a:cubicBezTo>
                <a:lnTo>
                  <a:pt x="372703" y="266216"/>
                </a:lnTo>
                <a:cubicBezTo>
                  <a:pt x="369134" y="276358"/>
                  <a:pt x="365472" y="284903"/>
                  <a:pt x="361716" y="291852"/>
                </a:cubicBezTo>
                <a:cubicBezTo>
                  <a:pt x="368289" y="301242"/>
                  <a:pt x="378337" y="314201"/>
                  <a:pt x="391859" y="330728"/>
                </a:cubicBezTo>
                <a:cubicBezTo>
                  <a:pt x="393737" y="332982"/>
                  <a:pt x="394676" y="335329"/>
                  <a:pt x="394676" y="337771"/>
                </a:cubicBezTo>
                <a:cubicBezTo>
                  <a:pt x="394676" y="340212"/>
                  <a:pt x="393832" y="342372"/>
                  <a:pt x="392140" y="344250"/>
                </a:cubicBezTo>
                <a:cubicBezTo>
                  <a:pt x="387070" y="351199"/>
                  <a:pt x="377773" y="361340"/>
                  <a:pt x="364251" y="374675"/>
                </a:cubicBezTo>
                <a:cubicBezTo>
                  <a:pt x="350729" y="388009"/>
                  <a:pt x="341903" y="394676"/>
                  <a:pt x="337771" y="394676"/>
                </a:cubicBezTo>
                <a:cubicBezTo>
                  <a:pt x="335517" y="394676"/>
                  <a:pt x="333075" y="393831"/>
                  <a:pt x="330446" y="392141"/>
                </a:cubicBezTo>
                <a:lnTo>
                  <a:pt x="291570" y="361716"/>
                </a:lnTo>
                <a:cubicBezTo>
                  <a:pt x="283306" y="366036"/>
                  <a:pt x="274762" y="369604"/>
                  <a:pt x="265934" y="372421"/>
                </a:cubicBezTo>
                <a:cubicBezTo>
                  <a:pt x="262929" y="397963"/>
                  <a:pt x="260206" y="415429"/>
                  <a:pt x="257765" y="424819"/>
                </a:cubicBezTo>
                <a:cubicBezTo>
                  <a:pt x="256450" y="430078"/>
                  <a:pt x="253070" y="432707"/>
                  <a:pt x="247624" y="432707"/>
                </a:cubicBezTo>
                <a:lnTo>
                  <a:pt x="185084" y="432707"/>
                </a:lnTo>
                <a:cubicBezTo>
                  <a:pt x="182454" y="432707"/>
                  <a:pt x="180153" y="431909"/>
                  <a:pt x="178182" y="430313"/>
                </a:cubicBezTo>
                <a:cubicBezTo>
                  <a:pt x="176210" y="428716"/>
                  <a:pt x="175130" y="426697"/>
                  <a:pt x="174942" y="424256"/>
                </a:cubicBezTo>
                <a:lnTo>
                  <a:pt x="167054" y="372421"/>
                </a:lnTo>
                <a:cubicBezTo>
                  <a:pt x="157852" y="369416"/>
                  <a:pt x="149401" y="365942"/>
                  <a:pt x="141700" y="361998"/>
                </a:cubicBezTo>
                <a:lnTo>
                  <a:pt x="101979" y="392141"/>
                </a:lnTo>
                <a:cubicBezTo>
                  <a:pt x="100101" y="393831"/>
                  <a:pt x="97753" y="394676"/>
                  <a:pt x="94936" y="394676"/>
                </a:cubicBezTo>
                <a:cubicBezTo>
                  <a:pt x="92307" y="394676"/>
                  <a:pt x="89959" y="393643"/>
                  <a:pt x="87893" y="391577"/>
                </a:cubicBezTo>
                <a:cubicBezTo>
                  <a:pt x="64230" y="370167"/>
                  <a:pt x="48735" y="354392"/>
                  <a:pt x="41411" y="344250"/>
                </a:cubicBezTo>
                <a:cubicBezTo>
                  <a:pt x="40097" y="342372"/>
                  <a:pt x="39439" y="340212"/>
                  <a:pt x="39439" y="337771"/>
                </a:cubicBezTo>
                <a:cubicBezTo>
                  <a:pt x="39439" y="335517"/>
                  <a:pt x="40191" y="333357"/>
                  <a:pt x="41694" y="331291"/>
                </a:cubicBezTo>
                <a:cubicBezTo>
                  <a:pt x="44510" y="327347"/>
                  <a:pt x="49299" y="321103"/>
                  <a:pt x="56060" y="312558"/>
                </a:cubicBezTo>
                <a:cubicBezTo>
                  <a:pt x="62821" y="304012"/>
                  <a:pt x="67892" y="297392"/>
                  <a:pt x="71273" y="292697"/>
                </a:cubicBezTo>
                <a:cubicBezTo>
                  <a:pt x="66202" y="283307"/>
                  <a:pt x="62352" y="274010"/>
                  <a:pt x="59723" y="264808"/>
                </a:cubicBezTo>
                <a:lnTo>
                  <a:pt x="8169" y="257202"/>
                </a:lnTo>
                <a:cubicBezTo>
                  <a:pt x="5728" y="256826"/>
                  <a:pt x="3756" y="255652"/>
                  <a:pt x="2254" y="253680"/>
                </a:cubicBezTo>
                <a:cubicBezTo>
                  <a:pt x="751" y="251708"/>
                  <a:pt x="0" y="249501"/>
                  <a:pt x="0" y="247060"/>
                </a:cubicBezTo>
                <a:lnTo>
                  <a:pt x="0" y="184520"/>
                </a:lnTo>
                <a:cubicBezTo>
                  <a:pt x="0" y="182267"/>
                  <a:pt x="751" y="180107"/>
                  <a:pt x="2254" y="178041"/>
                </a:cubicBezTo>
                <a:cubicBezTo>
                  <a:pt x="3756" y="175975"/>
                  <a:pt x="5540" y="174754"/>
                  <a:pt x="7606" y="174379"/>
                </a:cubicBezTo>
                <a:lnTo>
                  <a:pt x="60004" y="166491"/>
                </a:lnTo>
                <a:cubicBezTo>
                  <a:pt x="62633" y="157852"/>
                  <a:pt x="66295" y="149213"/>
                  <a:pt x="70991" y="140573"/>
                </a:cubicBezTo>
                <a:cubicBezTo>
                  <a:pt x="63478" y="129868"/>
                  <a:pt x="53431" y="116910"/>
                  <a:pt x="40848" y="101697"/>
                </a:cubicBezTo>
                <a:cubicBezTo>
                  <a:pt x="38970" y="99444"/>
                  <a:pt x="38030" y="97190"/>
                  <a:pt x="38030" y="94936"/>
                </a:cubicBezTo>
                <a:cubicBezTo>
                  <a:pt x="38030" y="93058"/>
                  <a:pt x="38876" y="90898"/>
                  <a:pt x="40567" y="88457"/>
                </a:cubicBezTo>
                <a:cubicBezTo>
                  <a:pt x="45449" y="81696"/>
                  <a:pt x="54699" y="71601"/>
                  <a:pt x="68314" y="58173"/>
                </a:cubicBezTo>
                <a:cubicBezTo>
                  <a:pt x="81931" y="44745"/>
                  <a:pt x="90805" y="38031"/>
                  <a:pt x="94936" y="38031"/>
                </a:cubicBezTo>
                <a:cubicBezTo>
                  <a:pt x="97377" y="38031"/>
                  <a:pt x="99819" y="38970"/>
                  <a:pt x="102260" y="40848"/>
                </a:cubicBezTo>
                <a:lnTo>
                  <a:pt x="141137" y="70991"/>
                </a:lnTo>
                <a:cubicBezTo>
                  <a:pt x="149401" y="66671"/>
                  <a:pt x="157945" y="63103"/>
                  <a:pt x="166773" y="60286"/>
                </a:cubicBezTo>
                <a:cubicBezTo>
                  <a:pt x="169777" y="34744"/>
                  <a:pt x="172501" y="17278"/>
                  <a:pt x="174942" y="7888"/>
                </a:cubicBezTo>
                <a:cubicBezTo>
                  <a:pt x="176257" y="2629"/>
                  <a:pt x="179637" y="0"/>
                  <a:pt x="185084" y="0"/>
                </a:cubicBezTo>
                <a:close/>
                <a:moveTo>
                  <a:pt x="216354" y="144236"/>
                </a:moveTo>
                <a:cubicBezTo>
                  <a:pt x="196446" y="144236"/>
                  <a:pt x="179449" y="151278"/>
                  <a:pt x="165364" y="165364"/>
                </a:cubicBezTo>
                <a:cubicBezTo>
                  <a:pt x="151278" y="179449"/>
                  <a:pt x="144235" y="196446"/>
                  <a:pt x="144235" y="216354"/>
                </a:cubicBezTo>
                <a:cubicBezTo>
                  <a:pt x="144235" y="236261"/>
                  <a:pt x="151278" y="253258"/>
                  <a:pt x="165364" y="267343"/>
                </a:cubicBezTo>
                <a:cubicBezTo>
                  <a:pt x="179449" y="281429"/>
                  <a:pt x="196446" y="288471"/>
                  <a:pt x="216354" y="288471"/>
                </a:cubicBezTo>
                <a:cubicBezTo>
                  <a:pt x="236261" y="288471"/>
                  <a:pt x="253258" y="281429"/>
                  <a:pt x="267343" y="267343"/>
                </a:cubicBezTo>
                <a:cubicBezTo>
                  <a:pt x="281429" y="253258"/>
                  <a:pt x="288471" y="236261"/>
                  <a:pt x="288471" y="216354"/>
                </a:cubicBezTo>
                <a:cubicBezTo>
                  <a:pt x="288471" y="196446"/>
                  <a:pt x="281429" y="179449"/>
                  <a:pt x="267343" y="165364"/>
                </a:cubicBezTo>
                <a:cubicBezTo>
                  <a:pt x="253258" y="151278"/>
                  <a:pt x="236261" y="144236"/>
                  <a:pt x="216354" y="144236"/>
                </a:cubicBezTo>
                <a:close/>
              </a:path>
            </a:pathLst>
          </a:custGeom>
          <a:solidFill>
            <a:srgbClr val="A568D2"/>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ysClr val="window" lastClr="FFFFFF"/>
              </a:solidFill>
              <a:effectLst/>
              <a:uLnTx/>
              <a:uFillTx/>
              <a:latin typeface="Calibri" panose="020F0502020204030204"/>
            </a:endParaRPr>
          </a:p>
        </p:txBody>
      </p:sp>
      <p:sp>
        <p:nvSpPr>
          <p:cNvPr id="160" name="TextBox 88"/>
          <p:cNvSpPr txBox="1"/>
          <p:nvPr/>
        </p:nvSpPr>
        <p:spPr>
          <a:xfrm>
            <a:off x="4318945" y="3855453"/>
            <a:ext cx="3516904" cy="800219"/>
          </a:xfrm>
          <a:prstGeom prst="rect">
            <a:avLst/>
          </a:prstGeom>
          <a:noFill/>
          <a:ln>
            <a:solidFill>
              <a:srgbClr val="A568D2"/>
            </a:solidFill>
          </a:ln>
        </p:spPr>
        <p:txBody>
          <a:bodyPr wrap="square" l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1200"/>
              </a:spcAft>
              <a:buClrTx/>
              <a:buSzTx/>
              <a:buFontTx/>
              <a:buNone/>
              <a:tabLst/>
              <a:defRPr/>
            </a:pPr>
            <a:r>
              <a:rPr kumimoji="0" lang="el-GR" sz="2400" b="1" i="0" u="none" strike="noStrike" kern="1200" cap="none" spc="0" normalizeH="0" baseline="0" noProof="0" dirty="0" smtClean="0">
                <a:ln>
                  <a:noFill/>
                </a:ln>
                <a:solidFill>
                  <a:srgbClr val="A568D2"/>
                </a:solidFill>
                <a:effectLst>
                  <a:outerShdw blurRad="38100" dist="38100" dir="2700000" algn="tl">
                    <a:srgbClr val="000000">
                      <a:alpha val="43137"/>
                    </a:srgbClr>
                  </a:outerShdw>
                </a:effectLst>
                <a:uLnTx/>
                <a:uFillTx/>
                <a:latin typeface="Calibri" panose="020F0502020204030204"/>
                <a:hlinkClick r:id="rId3" action="ppaction://hlinksldjump"/>
              </a:rPr>
              <a:t>Μέθοδος ανάλυσης</a:t>
            </a:r>
            <a:r>
              <a:rPr kumimoji="0" lang="el-GR" sz="2800" b="1" i="0" u="none" strike="noStrike" kern="1200" cap="none" spc="0" normalizeH="0" baseline="0" noProof="0" dirty="0" smtClean="0">
                <a:ln>
                  <a:noFill/>
                </a:ln>
                <a:solidFill>
                  <a:sysClr val="window" lastClr="FFFFFF"/>
                </a:solidFill>
                <a:effectLst/>
                <a:uLnTx/>
                <a:uFillTx/>
                <a:latin typeface="Calibri" panose="020F0502020204030204"/>
              </a:rPr>
              <a:t/>
            </a:r>
            <a:br>
              <a:rPr kumimoji="0" lang="el-GR" sz="2800" b="1" i="0" u="none" strike="noStrike" kern="1200" cap="none" spc="0" normalizeH="0" baseline="0" noProof="0" dirty="0" smtClean="0">
                <a:ln>
                  <a:noFill/>
                </a:ln>
                <a:solidFill>
                  <a:sysClr val="window" lastClr="FFFFFF"/>
                </a:solidFill>
                <a:effectLst/>
                <a:uLnTx/>
                <a:uFillTx/>
                <a:latin typeface="Calibri" panose="020F0502020204030204"/>
              </a:rPr>
            </a:br>
            <a:r>
              <a:rPr kumimoji="0" lang="el-GR" sz="2200" b="1" i="0" u="none" strike="noStrike" kern="1200" cap="none" spc="0" normalizeH="0" baseline="0" noProof="0" dirty="0" smtClean="0">
                <a:ln>
                  <a:noFill/>
                </a:ln>
                <a:effectLst>
                  <a:outerShdw blurRad="38100" dist="38100" dir="2700000" algn="tl">
                    <a:srgbClr val="000000">
                      <a:alpha val="43137"/>
                    </a:srgbClr>
                  </a:outerShdw>
                </a:effectLst>
                <a:uLnTx/>
                <a:uFillTx/>
                <a:latin typeface="Calibri" panose="020F0502020204030204"/>
              </a:rPr>
              <a:t>Ανάλυση περιεχομένου</a:t>
            </a:r>
            <a:endParaRPr kumimoji="0" lang="en-US" sz="2800" b="1" i="0" u="none" strike="noStrike" kern="1200" cap="none" spc="0" normalizeH="0" baseline="0" noProof="0" dirty="0">
              <a:ln>
                <a:noFill/>
              </a:ln>
              <a:effectLst/>
              <a:uLnTx/>
              <a:uFillTx/>
              <a:latin typeface="Calibri" panose="020F0502020204030204"/>
            </a:endParaRPr>
          </a:p>
        </p:txBody>
      </p:sp>
      <p:pic>
        <p:nvPicPr>
          <p:cNvPr id="138" name="Εικόνα 137"/>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xmlns="" val="0"/>
              </a:ext>
            </a:extLst>
          </a:blip>
          <a:stretch>
            <a:fillRect/>
          </a:stretch>
        </p:blipFill>
        <p:spPr>
          <a:xfrm>
            <a:off x="8258301" y="2860403"/>
            <a:ext cx="576697" cy="576697"/>
          </a:xfrm>
          <a:prstGeom prst="rect">
            <a:avLst/>
          </a:prstGeom>
          <a:noFill/>
        </p:spPr>
      </p:pic>
      <p:sp>
        <p:nvSpPr>
          <p:cNvPr id="139" name="TextBox 97"/>
          <p:cNvSpPr txBox="1"/>
          <p:nvPr/>
        </p:nvSpPr>
        <p:spPr>
          <a:xfrm>
            <a:off x="8643784" y="2981925"/>
            <a:ext cx="3085560" cy="1969770"/>
          </a:xfrm>
          <a:prstGeom prst="rect">
            <a:avLst/>
          </a:prstGeom>
          <a:noFill/>
          <a:ln>
            <a:solidFill>
              <a:schemeClr val="accent6">
                <a:lumMod val="75000"/>
              </a:schemeClr>
            </a:solidFill>
          </a:ln>
        </p:spPr>
        <p:txBody>
          <a:bodyPr wrap="square" l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l-GR" sz="2400" b="1" i="0" u="none" strike="noStrike" kern="1200" cap="none" spc="0" normalizeH="0" baseline="0" noProof="0" dirty="0" smtClean="0">
                <a:ln>
                  <a:noFill/>
                </a:ln>
                <a:solidFill>
                  <a:srgbClr val="18AC9A"/>
                </a:solidFill>
                <a:effectLst>
                  <a:outerShdw blurRad="38100" dist="38100" dir="2700000" algn="tl">
                    <a:srgbClr val="000000">
                      <a:alpha val="43137"/>
                    </a:srgbClr>
                  </a:outerShdw>
                </a:effectLst>
                <a:uLnTx/>
                <a:uFillTx/>
                <a:latin typeface="Calibri" panose="020F0502020204030204"/>
                <a:hlinkClick r:id="rId5" action="ppaction://hlinksldjump"/>
              </a:rPr>
              <a:t>Προφίλ δείγματος</a:t>
            </a:r>
            <a:r>
              <a:rPr kumimoji="0" lang="el-GR" sz="2400" b="1" i="0" u="none" strike="noStrike" kern="1200" cap="none" spc="0" normalizeH="0" noProof="0" dirty="0" smtClean="0">
                <a:ln>
                  <a:noFill/>
                </a:ln>
                <a:solidFill>
                  <a:srgbClr val="18AC9A"/>
                </a:solidFill>
                <a:effectLst>
                  <a:outerShdw blurRad="38100" dist="38100" dir="2700000" algn="tl">
                    <a:srgbClr val="000000">
                      <a:alpha val="43137"/>
                    </a:srgbClr>
                  </a:outerShdw>
                </a:effectLst>
                <a:uLnTx/>
                <a:uFillTx/>
                <a:latin typeface="Calibri" panose="020F0502020204030204"/>
                <a:hlinkClick r:id="rId5" action="ppaction://hlinksldjump"/>
              </a:rPr>
              <a:t> </a:t>
            </a:r>
            <a:endParaRPr kumimoji="0" lang="el-GR" sz="2400" b="1" i="0" u="none" strike="noStrike" kern="1200" cap="none" spc="0" normalizeH="0" noProof="0" dirty="0" smtClean="0">
              <a:ln>
                <a:noFill/>
              </a:ln>
              <a:solidFill>
                <a:srgbClr val="18AC9A"/>
              </a:solidFill>
              <a:effectLst>
                <a:outerShdw blurRad="38100" dist="38100" dir="2700000" algn="tl">
                  <a:srgbClr val="000000">
                    <a:alpha val="43137"/>
                  </a:srgbClr>
                </a:outerShdw>
              </a:effectLst>
              <a:uLnTx/>
              <a:uFillTx/>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000" b="1" i="0" u="none" strike="noStrike" kern="1200" cap="none" spc="0" normalizeH="0" noProof="0" dirty="0" smtClean="0">
                <a:ln>
                  <a:noFill/>
                </a:ln>
                <a:solidFill>
                  <a:sysClr val="window" lastClr="FFFFFF"/>
                </a:solidFill>
                <a:effectLst/>
                <a:uLnTx/>
                <a:uFillTx/>
                <a:latin typeface="Calibri" panose="020F0502020204030204"/>
              </a:rPr>
              <a:t> </a:t>
            </a:r>
            <a:r>
              <a:rPr kumimoji="0" lang="el-GR" sz="2200" b="1" i="0" u="none" strike="noStrike" kern="1200" cap="none" spc="0" normalizeH="0" noProof="0" dirty="0" smtClean="0">
                <a:ln>
                  <a:noFill/>
                </a:ln>
                <a:solidFill>
                  <a:sysClr val="window" lastClr="FFFFFF"/>
                </a:solidFill>
                <a:effectLst>
                  <a:outerShdw blurRad="38100" dist="38100" dir="2700000" algn="tl">
                    <a:srgbClr val="000000">
                      <a:alpha val="43137"/>
                    </a:srgbClr>
                  </a:outerShdw>
                </a:effectLst>
                <a:uLnTx/>
                <a:uFillTx/>
                <a:latin typeface="Calibri" panose="020F0502020204030204"/>
              </a:rPr>
              <a:t>5 εκπαιδευτικοί Πρωτοβάθμιας εκπαίδευσης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200" b="1" i="0" u="none" strike="noStrike" kern="1200" cap="none" spc="0" normalizeH="0" noProof="0" dirty="0" smtClean="0">
                <a:ln>
                  <a:noFill/>
                </a:ln>
                <a:solidFill>
                  <a:sysClr val="window" lastClr="FFFFFF"/>
                </a:solidFill>
                <a:effectLst>
                  <a:outerShdw blurRad="38100" dist="38100" dir="2700000" algn="tl">
                    <a:srgbClr val="000000">
                      <a:alpha val="43137"/>
                    </a:srgbClr>
                  </a:outerShdw>
                </a:effectLst>
                <a:uLnTx/>
                <a:uFillTx/>
                <a:latin typeface="Calibri" panose="020F0502020204030204"/>
              </a:rPr>
              <a:t>(δείγμα σκοπιμότητας)</a:t>
            </a:r>
            <a:endParaRPr kumimoji="0" lang="en-US" sz="2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alibri" panose="020F0502020204030204"/>
            </a:endParaRPr>
          </a:p>
        </p:txBody>
      </p:sp>
      <p:sp>
        <p:nvSpPr>
          <p:cNvPr id="141" name="TextBox 100"/>
          <p:cNvSpPr txBox="1"/>
          <p:nvPr/>
        </p:nvSpPr>
        <p:spPr>
          <a:xfrm>
            <a:off x="4692412" y="5207317"/>
            <a:ext cx="3110214" cy="1231106"/>
          </a:xfrm>
          <a:prstGeom prst="rect">
            <a:avLst/>
          </a:prstGeom>
          <a:noFill/>
          <a:ln>
            <a:solidFill>
              <a:srgbClr val="00B0F0"/>
            </a:solidFill>
          </a:ln>
        </p:spPr>
        <p:txBody>
          <a:bodyPr wrap="square" l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l-GR" sz="2400" b="1" dirty="0" smtClean="0">
                <a:solidFill>
                  <a:schemeClr val="tx2">
                    <a:lumMod val="75000"/>
                  </a:schemeClr>
                </a:solidFill>
                <a:effectLst>
                  <a:outerShdw blurRad="38100" dist="38100" dir="2700000" algn="tl">
                    <a:srgbClr val="000000">
                      <a:alpha val="43137"/>
                    </a:srgbClr>
                  </a:outerShdw>
                </a:effectLst>
                <a:latin typeface="Calibri" panose="020F0502020204030204"/>
              </a:rPr>
              <a:t>Χρονική περίοδος </a:t>
            </a:r>
          </a:p>
          <a:p>
            <a:pPr algn="ctr">
              <a:defRPr/>
            </a:pPr>
            <a:r>
              <a:rPr lang="el-GR" sz="2200" b="1" dirty="0" smtClean="0">
                <a:solidFill>
                  <a:sysClr val="window" lastClr="FFFFFF"/>
                </a:solidFill>
                <a:effectLst>
                  <a:outerShdw blurRad="38100" dist="38100" dir="2700000" algn="tl">
                    <a:srgbClr val="000000">
                      <a:alpha val="43137"/>
                    </a:srgbClr>
                  </a:outerShdw>
                </a:effectLst>
                <a:latin typeface="Calibri" panose="020F0502020204030204"/>
              </a:rPr>
              <a:t>18 - 29 Ιουνίου 2019</a:t>
            </a:r>
            <a:endParaRPr lang="en-US" sz="2200" b="1" dirty="0">
              <a:solidFill>
                <a:sysClr val="window" lastClr="FFFFFF"/>
              </a:solidFill>
              <a:effectLst>
                <a:outerShdw blurRad="38100" dist="38100" dir="2700000" algn="tl">
                  <a:srgbClr val="000000">
                    <a:alpha val="43137"/>
                  </a:srgbClr>
                </a:outerShdw>
              </a:effectLst>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ysClr val="window" lastClr="FFFFFF"/>
              </a:solidFill>
              <a:effectLst/>
              <a:uLnTx/>
              <a:uFillTx/>
              <a:latin typeface="Calibri" panose="020F0502020204030204"/>
            </a:endParaRPr>
          </a:p>
        </p:txBody>
      </p:sp>
      <p:pic>
        <p:nvPicPr>
          <p:cNvPr id="146" name="Εικόνα 145"/>
          <p:cNvPicPr>
            <a:picLocks noChangeAspect="1"/>
          </p:cNvPicPr>
          <p:nvPr/>
        </p:nvPicPr>
        <p:blipFill>
          <a:blip r:embed="rId6" cstate="print">
            <a:lum bright="70000" contrast="-70000"/>
            <a:extLst>
              <a:ext uri="{28A0092B-C50C-407E-A947-70E740481C1C}">
                <a14:useLocalDpi xmlns:a14="http://schemas.microsoft.com/office/drawing/2010/main" xmlns="" val="0"/>
              </a:ext>
            </a:extLst>
          </a:blip>
          <a:stretch>
            <a:fillRect/>
          </a:stretch>
        </p:blipFill>
        <p:spPr>
          <a:xfrm>
            <a:off x="8084975" y="4839854"/>
            <a:ext cx="580233" cy="580233"/>
          </a:xfrm>
          <a:prstGeom prst="rect">
            <a:avLst/>
          </a:prstGeom>
        </p:spPr>
      </p:pic>
      <p:sp>
        <p:nvSpPr>
          <p:cNvPr id="147" name="TextBox 88"/>
          <p:cNvSpPr txBox="1"/>
          <p:nvPr/>
        </p:nvSpPr>
        <p:spPr>
          <a:xfrm>
            <a:off x="8385158" y="5076710"/>
            <a:ext cx="3516904" cy="1631216"/>
          </a:xfrm>
          <a:prstGeom prst="rect">
            <a:avLst/>
          </a:prstGeom>
          <a:noFill/>
          <a:ln>
            <a:solidFill>
              <a:srgbClr val="B8AFB3"/>
            </a:solidFill>
          </a:ln>
        </p:spPr>
        <p:txBody>
          <a:bodyPr wrap="square" l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spcAft>
                <a:spcPts val="1200"/>
              </a:spcAft>
              <a:defRPr/>
            </a:pPr>
            <a:r>
              <a:rPr kumimoji="0" lang="el-GR" sz="2400" b="1" i="0" u="none" strike="noStrike" kern="1200" cap="none" spc="0" normalizeH="0" baseline="0" noProof="0" dirty="0" smtClean="0">
                <a:ln>
                  <a:noFill/>
                </a:ln>
                <a:solidFill>
                  <a:schemeClr val="tx1">
                    <a:lumMod val="65000"/>
                  </a:schemeClr>
                </a:solidFill>
                <a:effectLst>
                  <a:outerShdw blurRad="38100" dist="38100" dir="2700000" algn="tl">
                    <a:srgbClr val="000000">
                      <a:alpha val="43137"/>
                    </a:srgbClr>
                  </a:outerShdw>
                </a:effectLst>
                <a:uLnTx/>
                <a:uFillTx/>
                <a:latin typeface="Calibri" panose="020F0502020204030204"/>
              </a:rPr>
              <a:t>Δεοντολογία</a:t>
            </a:r>
          </a:p>
          <a:p>
            <a:pPr lvl="0" algn="ctr">
              <a:defRPr/>
            </a:pPr>
            <a:r>
              <a:rPr lang="el-GR" sz="2000" b="1" dirty="0" smtClean="0">
                <a:solidFill>
                  <a:sysClr val="window" lastClr="FFFFFF"/>
                </a:solidFill>
                <a:effectLst>
                  <a:outerShdw blurRad="38100" dist="38100" dir="2700000" algn="tl">
                    <a:srgbClr val="000000">
                      <a:alpha val="43137"/>
                    </a:srgbClr>
                  </a:outerShdw>
                </a:effectLst>
              </a:rPr>
              <a:t> </a:t>
            </a:r>
            <a:r>
              <a:rPr lang="el-GR" sz="2200" b="1" dirty="0" smtClean="0">
                <a:solidFill>
                  <a:sysClr val="window" lastClr="FFFFFF"/>
                </a:solidFill>
                <a:effectLst>
                  <a:outerShdw blurRad="38100" dist="38100" dir="2700000" algn="tl">
                    <a:srgbClr val="000000">
                      <a:alpha val="43137"/>
                    </a:srgbClr>
                  </a:outerShdw>
                </a:effectLst>
              </a:rPr>
              <a:t>Σφαιρική ενημέρωση</a:t>
            </a:r>
          </a:p>
          <a:p>
            <a:pPr lvl="0" algn="ctr">
              <a:defRPr/>
            </a:pPr>
            <a:r>
              <a:rPr lang="el-GR" sz="2200" b="1" dirty="0" smtClean="0">
                <a:solidFill>
                  <a:sysClr val="window" lastClr="FFFFFF"/>
                </a:solidFill>
                <a:effectLst>
                  <a:outerShdw blurRad="38100" dist="38100" dir="2700000" algn="tl">
                    <a:srgbClr val="000000">
                      <a:alpha val="43137"/>
                    </a:srgbClr>
                  </a:outerShdw>
                </a:effectLst>
              </a:rPr>
              <a:t>Κατανόηση </a:t>
            </a:r>
          </a:p>
          <a:p>
            <a:pPr lvl="0" algn="ctr">
              <a:defRPr/>
            </a:pPr>
            <a:r>
              <a:rPr lang="el-GR" sz="2200" b="1" dirty="0" smtClean="0">
                <a:solidFill>
                  <a:sysClr val="window" lastClr="FFFFFF"/>
                </a:solidFill>
                <a:effectLst>
                  <a:outerShdw blurRad="38100" dist="38100" dir="2700000" algn="tl">
                    <a:srgbClr val="000000">
                      <a:alpha val="43137"/>
                    </a:srgbClr>
                  </a:outerShdw>
                </a:effectLst>
              </a:rPr>
              <a:t>Εκούσια συμμετοχή</a:t>
            </a:r>
            <a:endParaRPr kumimoji="0" lang="en-US" sz="2200" b="1" i="0" u="none" strike="noStrike" kern="1200" cap="none" spc="0" normalizeH="0" baseline="0" noProof="0" dirty="0">
              <a:ln>
                <a:noFill/>
              </a:ln>
              <a:solidFill>
                <a:sysClr val="window" lastClr="FFFFFF"/>
              </a:solidFill>
              <a:effectLst/>
              <a:uLnTx/>
              <a:uFillTx/>
              <a:latin typeface="Calibri" panose="020F0502020204030204"/>
            </a:endParaRPr>
          </a:p>
        </p:txBody>
      </p:sp>
      <p:sp>
        <p:nvSpPr>
          <p:cNvPr id="143" name="1 - Τίτλος"/>
          <p:cNvSpPr>
            <a:spLocks noGrp="1"/>
          </p:cNvSpPr>
          <p:nvPr>
            <p:ph type="title"/>
          </p:nvPr>
        </p:nvSpPr>
        <p:spPr>
          <a:xfrm>
            <a:off x="1863436" y="263525"/>
            <a:ext cx="7816273" cy="807893"/>
          </a:xfrm>
        </p:spPr>
        <p:txBody>
          <a:bodyPr>
            <a:normAutofit/>
          </a:bodyPr>
          <a:lstStyle/>
          <a:p>
            <a:r>
              <a:rPr lang="el-GR" sz="4000" b="1" i="1" dirty="0" smtClean="0">
                <a:solidFill>
                  <a:srgbClr val="1ED4BA"/>
                </a:solidFill>
                <a:effectLst>
                  <a:outerShdw blurRad="38100" dist="38100" dir="2700000" algn="tl">
                    <a:srgbClr val="000000">
                      <a:alpha val="43137"/>
                    </a:srgbClr>
                  </a:outerShdw>
                </a:effectLst>
              </a:rPr>
              <a:t>6. Μεθοδολογία της έρευνας</a:t>
            </a:r>
          </a:p>
        </p:txBody>
      </p:sp>
      <p:cxnSp>
        <p:nvCxnSpPr>
          <p:cNvPr id="145" name="15 - Ευθεία γραμμή σύνδεσης"/>
          <p:cNvCxnSpPr/>
          <p:nvPr/>
        </p:nvCxnSpPr>
        <p:spPr bwMode="auto">
          <a:xfrm flipV="1">
            <a:off x="1890346" y="940777"/>
            <a:ext cx="9337431" cy="26377"/>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148" name="Ορθογώνιο 4"/>
          <p:cNvSpPr/>
          <p:nvPr/>
        </p:nvSpPr>
        <p:spPr>
          <a:xfrm>
            <a:off x="0" y="406415"/>
            <a:ext cx="1397000" cy="460375"/>
          </a:xfrm>
          <a:prstGeom prst="rect">
            <a:avLst/>
          </a:prstGeom>
          <a:solidFill>
            <a:srgbClr val="1CC6AE"/>
          </a:solidFill>
          <a:ln w="25400" cap="flat" cmpd="sng" algn="ctr">
            <a:solidFill>
              <a:srgbClr val="FFC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white"/>
              </a:solidFill>
              <a:effectLst/>
              <a:uLnTx/>
              <a:uFillTx/>
              <a:latin typeface="Calibri"/>
            </a:endParaRPr>
          </a:p>
        </p:txBody>
      </p:sp>
      <p:sp>
        <p:nvSpPr>
          <p:cNvPr id="140" name="Freeform 312"/>
          <p:cNvSpPr/>
          <p:nvPr/>
        </p:nvSpPr>
        <p:spPr>
          <a:xfrm>
            <a:off x="4451928" y="4930299"/>
            <a:ext cx="465518" cy="465279"/>
          </a:xfrm>
          <a:custGeom>
            <a:avLst/>
            <a:gdLst>
              <a:gd name="connsiteX0" fmla="*/ 225369 w 432708"/>
              <a:gd name="connsiteY0" fmla="*/ 108177 h 432707"/>
              <a:gd name="connsiteX1" fmla="*/ 243399 w 432708"/>
              <a:gd name="connsiteY1" fmla="*/ 108177 h 432707"/>
              <a:gd name="connsiteX2" fmla="*/ 249878 w 432708"/>
              <a:gd name="connsiteY2" fmla="*/ 110712 h 432707"/>
              <a:gd name="connsiteX3" fmla="*/ 252414 w 432708"/>
              <a:gd name="connsiteY3" fmla="*/ 117191 h 432707"/>
              <a:gd name="connsiteX4" fmla="*/ 252414 w 432708"/>
              <a:gd name="connsiteY4" fmla="*/ 243398 h 432707"/>
              <a:gd name="connsiteX5" fmla="*/ 249878 w 432708"/>
              <a:gd name="connsiteY5" fmla="*/ 249877 h 432707"/>
              <a:gd name="connsiteX6" fmla="*/ 243399 w 432708"/>
              <a:gd name="connsiteY6" fmla="*/ 252412 h 432707"/>
              <a:gd name="connsiteX7" fmla="*/ 153252 w 432708"/>
              <a:gd name="connsiteY7" fmla="*/ 252412 h 432707"/>
              <a:gd name="connsiteX8" fmla="*/ 146772 w 432708"/>
              <a:gd name="connsiteY8" fmla="*/ 249877 h 432707"/>
              <a:gd name="connsiteX9" fmla="*/ 144237 w 432708"/>
              <a:gd name="connsiteY9" fmla="*/ 243398 h 432707"/>
              <a:gd name="connsiteX10" fmla="*/ 144237 w 432708"/>
              <a:gd name="connsiteY10" fmla="*/ 225368 h 432707"/>
              <a:gd name="connsiteX11" fmla="*/ 146772 w 432708"/>
              <a:gd name="connsiteY11" fmla="*/ 218889 h 432707"/>
              <a:gd name="connsiteX12" fmla="*/ 153252 w 432708"/>
              <a:gd name="connsiteY12" fmla="*/ 216354 h 432707"/>
              <a:gd name="connsiteX13" fmla="*/ 216355 w 432708"/>
              <a:gd name="connsiteY13" fmla="*/ 216354 h 432707"/>
              <a:gd name="connsiteX14" fmla="*/ 216355 w 432708"/>
              <a:gd name="connsiteY14" fmla="*/ 117191 h 432707"/>
              <a:gd name="connsiteX15" fmla="*/ 218890 w 432708"/>
              <a:gd name="connsiteY15" fmla="*/ 110712 h 432707"/>
              <a:gd name="connsiteX16" fmla="*/ 225369 w 432708"/>
              <a:gd name="connsiteY16" fmla="*/ 108177 h 432707"/>
              <a:gd name="connsiteX17" fmla="*/ 216354 w 432708"/>
              <a:gd name="connsiteY17" fmla="*/ 63103 h 432707"/>
              <a:gd name="connsiteX18" fmla="*/ 139447 w 432708"/>
              <a:gd name="connsiteY18" fmla="*/ 83668 h 432707"/>
              <a:gd name="connsiteX19" fmla="*/ 83668 w 432708"/>
              <a:gd name="connsiteY19" fmla="*/ 139447 h 432707"/>
              <a:gd name="connsiteX20" fmla="*/ 63103 w 432708"/>
              <a:gd name="connsiteY20" fmla="*/ 216354 h 432707"/>
              <a:gd name="connsiteX21" fmla="*/ 83668 w 432708"/>
              <a:gd name="connsiteY21" fmla="*/ 293260 h 432707"/>
              <a:gd name="connsiteX22" fmla="*/ 139447 w 432708"/>
              <a:gd name="connsiteY22" fmla="*/ 349039 h 432707"/>
              <a:gd name="connsiteX23" fmla="*/ 216354 w 432708"/>
              <a:gd name="connsiteY23" fmla="*/ 369604 h 432707"/>
              <a:gd name="connsiteX24" fmla="*/ 293261 w 432708"/>
              <a:gd name="connsiteY24" fmla="*/ 349039 h 432707"/>
              <a:gd name="connsiteX25" fmla="*/ 349039 w 432708"/>
              <a:gd name="connsiteY25" fmla="*/ 293260 h 432707"/>
              <a:gd name="connsiteX26" fmla="*/ 369604 w 432708"/>
              <a:gd name="connsiteY26" fmla="*/ 216354 h 432707"/>
              <a:gd name="connsiteX27" fmla="*/ 349039 w 432708"/>
              <a:gd name="connsiteY27" fmla="*/ 139447 h 432707"/>
              <a:gd name="connsiteX28" fmla="*/ 293261 w 432708"/>
              <a:gd name="connsiteY28" fmla="*/ 83668 h 432707"/>
              <a:gd name="connsiteX29" fmla="*/ 216354 w 432708"/>
              <a:gd name="connsiteY29" fmla="*/ 63103 h 432707"/>
              <a:gd name="connsiteX30" fmla="*/ 216354 w 432708"/>
              <a:gd name="connsiteY30" fmla="*/ 0 h 432707"/>
              <a:gd name="connsiteX31" fmla="*/ 324953 w 432708"/>
              <a:gd name="connsiteY31" fmla="*/ 29016 h 432707"/>
              <a:gd name="connsiteX32" fmla="*/ 403692 w 432708"/>
              <a:gd name="connsiteY32" fmla="*/ 107754 h 432707"/>
              <a:gd name="connsiteX33" fmla="*/ 432708 w 432708"/>
              <a:gd name="connsiteY33" fmla="*/ 216354 h 432707"/>
              <a:gd name="connsiteX34" fmla="*/ 403692 w 432708"/>
              <a:gd name="connsiteY34" fmla="*/ 324953 h 432707"/>
              <a:gd name="connsiteX35" fmla="*/ 324953 w 432708"/>
              <a:gd name="connsiteY35" fmla="*/ 403691 h 432707"/>
              <a:gd name="connsiteX36" fmla="*/ 216354 w 432708"/>
              <a:gd name="connsiteY36" fmla="*/ 432707 h 432707"/>
              <a:gd name="connsiteX37" fmla="*/ 107755 w 432708"/>
              <a:gd name="connsiteY37" fmla="*/ 403691 h 432707"/>
              <a:gd name="connsiteX38" fmla="*/ 29016 w 432708"/>
              <a:gd name="connsiteY38" fmla="*/ 324953 h 432707"/>
              <a:gd name="connsiteX39" fmla="*/ 0 w 432708"/>
              <a:gd name="connsiteY39" fmla="*/ 216354 h 432707"/>
              <a:gd name="connsiteX40" fmla="*/ 29016 w 432708"/>
              <a:gd name="connsiteY40" fmla="*/ 107754 h 432707"/>
              <a:gd name="connsiteX41" fmla="*/ 107755 w 432708"/>
              <a:gd name="connsiteY41" fmla="*/ 29016 h 432707"/>
              <a:gd name="connsiteX42" fmla="*/ 216354 w 432708"/>
              <a:gd name="connsiteY42" fmla="*/ 0 h 43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32708" h="432707">
                <a:moveTo>
                  <a:pt x="225369" y="108177"/>
                </a:moveTo>
                <a:lnTo>
                  <a:pt x="243399" y="108177"/>
                </a:lnTo>
                <a:cubicBezTo>
                  <a:pt x="246028" y="108177"/>
                  <a:pt x="248188" y="109022"/>
                  <a:pt x="249878" y="110712"/>
                </a:cubicBezTo>
                <a:cubicBezTo>
                  <a:pt x="251568" y="112402"/>
                  <a:pt x="252414" y="114562"/>
                  <a:pt x="252414" y="117191"/>
                </a:cubicBezTo>
                <a:lnTo>
                  <a:pt x="252414" y="243398"/>
                </a:lnTo>
                <a:cubicBezTo>
                  <a:pt x="252414" y="246027"/>
                  <a:pt x="251568" y="248187"/>
                  <a:pt x="249878" y="249877"/>
                </a:cubicBezTo>
                <a:cubicBezTo>
                  <a:pt x="248188" y="251567"/>
                  <a:pt x="246028" y="252412"/>
                  <a:pt x="243399" y="252412"/>
                </a:cubicBezTo>
                <a:lnTo>
                  <a:pt x="153252" y="252412"/>
                </a:lnTo>
                <a:cubicBezTo>
                  <a:pt x="150623" y="252412"/>
                  <a:pt x="148462" y="251567"/>
                  <a:pt x="146772" y="249877"/>
                </a:cubicBezTo>
                <a:cubicBezTo>
                  <a:pt x="145082" y="248187"/>
                  <a:pt x="144237" y="246027"/>
                  <a:pt x="144237" y="243398"/>
                </a:cubicBezTo>
                <a:lnTo>
                  <a:pt x="144237" y="225368"/>
                </a:lnTo>
                <a:cubicBezTo>
                  <a:pt x="144237" y="222739"/>
                  <a:pt x="145082" y="220579"/>
                  <a:pt x="146772" y="218889"/>
                </a:cubicBezTo>
                <a:cubicBezTo>
                  <a:pt x="148462" y="217199"/>
                  <a:pt x="150623" y="216354"/>
                  <a:pt x="153252" y="216354"/>
                </a:cubicBezTo>
                <a:lnTo>
                  <a:pt x="216355" y="216354"/>
                </a:lnTo>
                <a:lnTo>
                  <a:pt x="216355" y="117191"/>
                </a:lnTo>
                <a:cubicBezTo>
                  <a:pt x="216355" y="114562"/>
                  <a:pt x="217200" y="112402"/>
                  <a:pt x="218890" y="110712"/>
                </a:cubicBezTo>
                <a:cubicBezTo>
                  <a:pt x="220581" y="109022"/>
                  <a:pt x="222740" y="108177"/>
                  <a:pt x="225369" y="108177"/>
                </a:cubicBezTo>
                <a:close/>
                <a:moveTo>
                  <a:pt x="216354" y="63103"/>
                </a:moveTo>
                <a:cubicBezTo>
                  <a:pt x="188558" y="63103"/>
                  <a:pt x="162923" y="69958"/>
                  <a:pt x="139447" y="83668"/>
                </a:cubicBezTo>
                <a:cubicBezTo>
                  <a:pt x="115971" y="97378"/>
                  <a:pt x="97378" y="115971"/>
                  <a:pt x="83668" y="139447"/>
                </a:cubicBezTo>
                <a:cubicBezTo>
                  <a:pt x="69958" y="162922"/>
                  <a:pt x="63103" y="188558"/>
                  <a:pt x="63103" y="216354"/>
                </a:cubicBezTo>
                <a:cubicBezTo>
                  <a:pt x="63103" y="244149"/>
                  <a:pt x="69958" y="269785"/>
                  <a:pt x="83668" y="293260"/>
                </a:cubicBezTo>
                <a:cubicBezTo>
                  <a:pt x="97378" y="316736"/>
                  <a:pt x="115971" y="335329"/>
                  <a:pt x="139447" y="349039"/>
                </a:cubicBezTo>
                <a:cubicBezTo>
                  <a:pt x="162923" y="362749"/>
                  <a:pt x="188558" y="369604"/>
                  <a:pt x="216354" y="369604"/>
                </a:cubicBezTo>
                <a:cubicBezTo>
                  <a:pt x="244150" y="369604"/>
                  <a:pt x="269785" y="362749"/>
                  <a:pt x="293261" y="349039"/>
                </a:cubicBezTo>
                <a:cubicBezTo>
                  <a:pt x="316737" y="335329"/>
                  <a:pt x="335330" y="316736"/>
                  <a:pt x="349039" y="293260"/>
                </a:cubicBezTo>
                <a:cubicBezTo>
                  <a:pt x="362750" y="269785"/>
                  <a:pt x="369604" y="244149"/>
                  <a:pt x="369604" y="216354"/>
                </a:cubicBezTo>
                <a:cubicBezTo>
                  <a:pt x="369604" y="188558"/>
                  <a:pt x="362750" y="162922"/>
                  <a:pt x="349039" y="139447"/>
                </a:cubicBezTo>
                <a:cubicBezTo>
                  <a:pt x="335330" y="115971"/>
                  <a:pt x="316737" y="97378"/>
                  <a:pt x="293261" y="83668"/>
                </a:cubicBezTo>
                <a:cubicBezTo>
                  <a:pt x="269785" y="69958"/>
                  <a:pt x="244150" y="63103"/>
                  <a:pt x="216354" y="63103"/>
                </a:cubicBezTo>
                <a:close/>
                <a:moveTo>
                  <a:pt x="216354" y="0"/>
                </a:moveTo>
                <a:cubicBezTo>
                  <a:pt x="255606" y="0"/>
                  <a:pt x="291806" y="9672"/>
                  <a:pt x="324953" y="29016"/>
                </a:cubicBezTo>
                <a:cubicBezTo>
                  <a:pt x="358101" y="48360"/>
                  <a:pt x="384347" y="74606"/>
                  <a:pt x="403692" y="107754"/>
                </a:cubicBezTo>
                <a:cubicBezTo>
                  <a:pt x="423036" y="140902"/>
                  <a:pt x="432708" y="177102"/>
                  <a:pt x="432708" y="216354"/>
                </a:cubicBezTo>
                <a:cubicBezTo>
                  <a:pt x="432708" y="255605"/>
                  <a:pt x="423036" y="291805"/>
                  <a:pt x="403692" y="324953"/>
                </a:cubicBezTo>
                <a:cubicBezTo>
                  <a:pt x="384347" y="358101"/>
                  <a:pt x="358101" y="384347"/>
                  <a:pt x="324953" y="403691"/>
                </a:cubicBezTo>
                <a:cubicBezTo>
                  <a:pt x="291806" y="423035"/>
                  <a:pt x="255606" y="432707"/>
                  <a:pt x="216354" y="432707"/>
                </a:cubicBezTo>
                <a:cubicBezTo>
                  <a:pt x="177102" y="432707"/>
                  <a:pt x="140902" y="423035"/>
                  <a:pt x="107755" y="403691"/>
                </a:cubicBezTo>
                <a:cubicBezTo>
                  <a:pt x="74607" y="384347"/>
                  <a:pt x="48361" y="358101"/>
                  <a:pt x="29016" y="324953"/>
                </a:cubicBezTo>
                <a:cubicBezTo>
                  <a:pt x="9673" y="291805"/>
                  <a:pt x="0" y="255605"/>
                  <a:pt x="0" y="216354"/>
                </a:cubicBezTo>
                <a:cubicBezTo>
                  <a:pt x="0" y="177102"/>
                  <a:pt x="9673" y="140902"/>
                  <a:pt x="29016" y="107754"/>
                </a:cubicBezTo>
                <a:cubicBezTo>
                  <a:pt x="48361" y="74606"/>
                  <a:pt x="74607" y="48360"/>
                  <a:pt x="107755" y="29016"/>
                </a:cubicBezTo>
                <a:cubicBezTo>
                  <a:pt x="140902" y="9672"/>
                  <a:pt x="177102" y="0"/>
                  <a:pt x="216354" y="0"/>
                </a:cubicBezTo>
                <a:close/>
              </a:path>
            </a:pathLst>
          </a:custGeom>
          <a:solidFill>
            <a:srgbClr val="00B0F0"/>
          </a:solidFill>
          <a:ln w="12700" cap="flat" cmpd="sng" algn="ctr">
            <a:noFill/>
            <a:prstDash val="solid"/>
            <a:miter lim="800000"/>
          </a:ln>
          <a:effectLst/>
        </p:spPr>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ysClr val="window" lastClr="FFFFFF"/>
              </a:solidFill>
              <a:effectLst/>
              <a:uLnTx/>
              <a:uFillTx/>
              <a:latin typeface="Calibri" panose="020F0502020204030204"/>
            </a:endParaRPr>
          </a:p>
        </p:txBody>
      </p:sp>
      <p:pic>
        <p:nvPicPr>
          <p:cNvPr id="63492" name="Picture 4" descr="C:\Users\User\Desktop\—Pngtree—quiz line black icon_4008059.png"/>
          <p:cNvPicPr>
            <a:picLocks noChangeAspect="1" noChangeArrowheads="1"/>
          </p:cNvPicPr>
          <p:nvPr/>
        </p:nvPicPr>
        <p:blipFill>
          <a:blip r:embed="rId7" cstate="print">
            <a:duotone>
              <a:schemeClr val="accent2">
                <a:shade val="45000"/>
                <a:satMod val="135000"/>
              </a:schemeClr>
              <a:prstClr val="white"/>
            </a:duotone>
          </a:blip>
          <a:srcRect/>
          <a:stretch>
            <a:fillRect/>
          </a:stretch>
        </p:blipFill>
        <p:spPr bwMode="auto">
          <a:xfrm>
            <a:off x="0" y="953656"/>
            <a:ext cx="875144" cy="875144"/>
          </a:xfrm>
          <a:prstGeom prst="rect">
            <a:avLst/>
          </a:prstGeom>
          <a:noFill/>
        </p:spPr>
      </p:pic>
      <p:sp>
        <p:nvSpPr>
          <p:cNvPr id="154" name="TextBox 94"/>
          <p:cNvSpPr txBox="1"/>
          <p:nvPr/>
        </p:nvSpPr>
        <p:spPr>
          <a:xfrm>
            <a:off x="437811" y="1141862"/>
            <a:ext cx="3504198" cy="3693319"/>
          </a:xfrm>
          <a:prstGeom prst="rect">
            <a:avLst/>
          </a:prstGeom>
          <a:noFill/>
          <a:ln>
            <a:solidFill>
              <a:schemeClr val="accent2">
                <a:lumMod val="75000"/>
              </a:schemeClr>
            </a:solidFill>
          </a:ln>
        </p:spPr>
        <p:txBody>
          <a:bodyPr wrap="square" l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1200"/>
              </a:spcAft>
              <a:defRPr/>
            </a:pPr>
            <a:r>
              <a:rPr lang="el-GR" sz="2800" b="1" dirty="0" smtClean="0">
                <a:solidFill>
                  <a:schemeClr val="accent2">
                    <a:lumMod val="75000"/>
                  </a:schemeClr>
                </a:solidFill>
                <a:effectLst>
                  <a:outerShdw blurRad="38100" dist="38100" dir="2700000" algn="tl">
                    <a:srgbClr val="000000">
                      <a:alpha val="43137"/>
                    </a:srgbClr>
                  </a:outerShdw>
                </a:effectLst>
                <a:hlinkClick r:id="rId8" action="ppaction://hlinksldjump"/>
              </a:rPr>
              <a:t>Διαδικασία δημιουργίας Ε.Υ.</a:t>
            </a:r>
            <a:endParaRPr lang="el-GR" sz="2800" b="1" dirty="0" smtClean="0">
              <a:solidFill>
                <a:schemeClr val="accent2">
                  <a:lumMod val="75000"/>
                </a:schemeClr>
              </a:solidFill>
              <a:effectLst>
                <a:outerShdw blurRad="38100" dist="38100" dir="2700000" algn="tl">
                  <a:srgbClr val="000000">
                    <a:alpha val="43137"/>
                  </a:srgbClr>
                </a:outerShdw>
              </a:effectLst>
            </a:endParaRPr>
          </a:p>
          <a:p>
            <a:pPr algn="ctr">
              <a:defRPr/>
            </a:pPr>
            <a:r>
              <a:rPr lang="el-GR" sz="2400" b="1" dirty="0" smtClean="0">
                <a:solidFill>
                  <a:sysClr val="window" lastClr="FFFFFF"/>
                </a:solidFill>
                <a:effectLst>
                  <a:outerShdw blurRad="38100" dist="38100" dir="2700000" algn="tl">
                    <a:srgbClr val="000000">
                      <a:alpha val="43137"/>
                    </a:srgbClr>
                  </a:outerShdw>
                </a:effectLst>
              </a:rPr>
              <a:t>Η δημιουργία του Ε.Υ. πραγματοποιήθηκε ακολουθώντας τις φάσεις της διερεύνησης, του σχεδιασμού, της ανάπτυξης και της αξιολόγησης.</a:t>
            </a:r>
          </a:p>
        </p:txBody>
      </p:sp>
      <p:sp>
        <p:nvSpPr>
          <p:cNvPr id="155" name="TextBox 94"/>
          <p:cNvSpPr txBox="1"/>
          <p:nvPr/>
        </p:nvSpPr>
        <p:spPr>
          <a:xfrm>
            <a:off x="4437156" y="1215507"/>
            <a:ext cx="3504198" cy="2215991"/>
          </a:xfrm>
          <a:prstGeom prst="rect">
            <a:avLst/>
          </a:prstGeom>
          <a:noFill/>
          <a:ln>
            <a:solidFill>
              <a:srgbClr val="FFC000"/>
            </a:solidFill>
          </a:ln>
        </p:spPr>
        <p:txBody>
          <a:bodyPr wrap="square" l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1200"/>
              </a:spcAft>
              <a:defRPr/>
            </a:pPr>
            <a:r>
              <a:rPr lang="el-GR" sz="2800" b="1" dirty="0" smtClean="0">
                <a:solidFill>
                  <a:schemeClr val="accent3">
                    <a:lumMod val="40000"/>
                    <a:lumOff val="60000"/>
                  </a:schemeClr>
                </a:solidFill>
                <a:effectLst>
                  <a:outerShdw blurRad="38100" dist="38100" dir="2700000" algn="tl">
                    <a:srgbClr val="000000">
                      <a:alpha val="43137"/>
                    </a:srgbClr>
                  </a:outerShdw>
                </a:effectLst>
              </a:rPr>
              <a:t>Διαδικασία αξιολόγησης Ε.Υ.</a:t>
            </a:r>
          </a:p>
          <a:p>
            <a:pPr algn="ctr">
              <a:defRPr/>
            </a:pPr>
            <a:r>
              <a:rPr lang="el-GR" sz="2400" b="1" dirty="0" smtClean="0">
                <a:effectLst>
                  <a:outerShdw blurRad="38100" dist="38100" dir="2700000" algn="tl">
                    <a:srgbClr val="000000">
                      <a:alpha val="43137"/>
                    </a:srgbClr>
                  </a:outerShdw>
                </a:effectLst>
              </a:rPr>
              <a:t>Ποιοτική ερευνητική μέθοδος – διαμορφωτική αξιολόγηση</a:t>
            </a:r>
            <a:endParaRPr lang="en-US" sz="2400" b="1" dirty="0">
              <a:effectLst>
                <a:outerShdw blurRad="38100" dist="38100" dir="2700000" algn="tl">
                  <a:srgbClr val="000000">
                    <a:alpha val="43137"/>
                  </a:srgbClr>
                </a:outerShdw>
              </a:effectLst>
            </a:endParaRPr>
          </a:p>
        </p:txBody>
      </p:sp>
      <p:pic>
        <p:nvPicPr>
          <p:cNvPr id="63493" name="Picture 5" descr="C:\Users\User\Desktop\kisspng-marketing-web-design-information-icon-speaker-5a71492c7fb5d0.4167879215173737405231.png"/>
          <p:cNvPicPr>
            <a:picLocks noChangeAspect="1" noChangeArrowheads="1"/>
          </p:cNvPicPr>
          <p:nvPr/>
        </p:nvPicPr>
        <p:blipFill>
          <a:blip r:embed="rId9" cstate="print"/>
          <a:srcRect l="7212" b="4684"/>
          <a:stretch>
            <a:fillRect/>
          </a:stretch>
        </p:blipFill>
        <p:spPr bwMode="auto">
          <a:xfrm>
            <a:off x="0" y="4822445"/>
            <a:ext cx="1930400" cy="2035555"/>
          </a:xfrm>
          <a:prstGeom prst="rect">
            <a:avLst/>
          </a:prstGeom>
          <a:noFill/>
        </p:spPr>
      </p:pic>
      <p:sp>
        <p:nvSpPr>
          <p:cNvPr id="156" name="Freeform 304"/>
          <p:cNvSpPr/>
          <p:nvPr/>
        </p:nvSpPr>
        <p:spPr>
          <a:xfrm>
            <a:off x="1939637" y="4932219"/>
            <a:ext cx="203200" cy="224084"/>
          </a:xfrm>
          <a:custGeom>
            <a:avLst/>
            <a:gdLst/>
            <a:ahLst/>
            <a:cxnLst/>
            <a:rect l="l" t="t" r="r" b="b"/>
            <a:pathLst>
              <a:path w="432707" h="432707">
                <a:moveTo>
                  <a:pt x="185084" y="0"/>
                </a:moveTo>
                <a:lnTo>
                  <a:pt x="247624" y="0"/>
                </a:lnTo>
                <a:cubicBezTo>
                  <a:pt x="250253" y="0"/>
                  <a:pt x="252554" y="798"/>
                  <a:pt x="254525" y="2394"/>
                </a:cubicBezTo>
                <a:cubicBezTo>
                  <a:pt x="256498" y="3991"/>
                  <a:pt x="257578" y="6010"/>
                  <a:pt x="257765" y="8451"/>
                </a:cubicBezTo>
                <a:lnTo>
                  <a:pt x="265653" y="60286"/>
                </a:lnTo>
                <a:cubicBezTo>
                  <a:pt x="274855" y="63291"/>
                  <a:pt x="283306" y="66765"/>
                  <a:pt x="291006" y="70709"/>
                </a:cubicBezTo>
                <a:lnTo>
                  <a:pt x="331010" y="40566"/>
                </a:lnTo>
                <a:cubicBezTo>
                  <a:pt x="332700" y="38876"/>
                  <a:pt x="334953" y="38031"/>
                  <a:pt x="337771" y="38031"/>
                </a:cubicBezTo>
                <a:cubicBezTo>
                  <a:pt x="340212" y="38031"/>
                  <a:pt x="342560" y="38970"/>
                  <a:pt x="344814" y="40848"/>
                </a:cubicBezTo>
                <a:cubicBezTo>
                  <a:pt x="369041" y="63197"/>
                  <a:pt x="384535" y="79161"/>
                  <a:pt x="391295" y="88739"/>
                </a:cubicBezTo>
                <a:cubicBezTo>
                  <a:pt x="392610" y="90241"/>
                  <a:pt x="393268" y="92307"/>
                  <a:pt x="393268" y="94936"/>
                </a:cubicBezTo>
                <a:cubicBezTo>
                  <a:pt x="393268" y="97190"/>
                  <a:pt x="392516" y="99350"/>
                  <a:pt x="391014" y="101416"/>
                </a:cubicBezTo>
                <a:cubicBezTo>
                  <a:pt x="388197" y="105360"/>
                  <a:pt x="383408" y="111604"/>
                  <a:pt x="376647" y="120149"/>
                </a:cubicBezTo>
                <a:cubicBezTo>
                  <a:pt x="369885" y="128695"/>
                  <a:pt x="364815" y="135315"/>
                  <a:pt x="361434" y="140010"/>
                </a:cubicBezTo>
                <a:cubicBezTo>
                  <a:pt x="366317" y="149400"/>
                  <a:pt x="370168" y="158603"/>
                  <a:pt x="372985" y="167618"/>
                </a:cubicBezTo>
                <a:lnTo>
                  <a:pt x="424537" y="175506"/>
                </a:lnTo>
                <a:cubicBezTo>
                  <a:pt x="426979" y="175881"/>
                  <a:pt x="428951" y="177055"/>
                  <a:pt x="430453" y="179027"/>
                </a:cubicBezTo>
                <a:cubicBezTo>
                  <a:pt x="431956" y="180999"/>
                  <a:pt x="432707" y="183206"/>
                  <a:pt x="432707" y="185647"/>
                </a:cubicBezTo>
                <a:lnTo>
                  <a:pt x="432707" y="248187"/>
                </a:lnTo>
                <a:cubicBezTo>
                  <a:pt x="432707" y="250440"/>
                  <a:pt x="431956" y="252600"/>
                  <a:pt x="430453" y="254666"/>
                </a:cubicBezTo>
                <a:cubicBezTo>
                  <a:pt x="428951" y="256732"/>
                  <a:pt x="427072" y="257953"/>
                  <a:pt x="424819" y="258328"/>
                </a:cubicBezTo>
                <a:lnTo>
                  <a:pt x="372703" y="266216"/>
                </a:lnTo>
                <a:cubicBezTo>
                  <a:pt x="369134" y="276358"/>
                  <a:pt x="365472" y="284903"/>
                  <a:pt x="361716" y="291852"/>
                </a:cubicBezTo>
                <a:cubicBezTo>
                  <a:pt x="368289" y="301242"/>
                  <a:pt x="378337" y="314201"/>
                  <a:pt x="391859" y="330728"/>
                </a:cubicBezTo>
                <a:cubicBezTo>
                  <a:pt x="393737" y="332982"/>
                  <a:pt x="394676" y="335329"/>
                  <a:pt x="394676" y="337771"/>
                </a:cubicBezTo>
                <a:cubicBezTo>
                  <a:pt x="394676" y="340212"/>
                  <a:pt x="393832" y="342372"/>
                  <a:pt x="392140" y="344250"/>
                </a:cubicBezTo>
                <a:cubicBezTo>
                  <a:pt x="387070" y="351199"/>
                  <a:pt x="377773" y="361340"/>
                  <a:pt x="364251" y="374675"/>
                </a:cubicBezTo>
                <a:cubicBezTo>
                  <a:pt x="350729" y="388009"/>
                  <a:pt x="341903" y="394676"/>
                  <a:pt x="337771" y="394676"/>
                </a:cubicBezTo>
                <a:cubicBezTo>
                  <a:pt x="335517" y="394676"/>
                  <a:pt x="333075" y="393831"/>
                  <a:pt x="330446" y="392141"/>
                </a:cubicBezTo>
                <a:lnTo>
                  <a:pt x="291570" y="361716"/>
                </a:lnTo>
                <a:cubicBezTo>
                  <a:pt x="283306" y="366036"/>
                  <a:pt x="274762" y="369604"/>
                  <a:pt x="265934" y="372421"/>
                </a:cubicBezTo>
                <a:cubicBezTo>
                  <a:pt x="262929" y="397963"/>
                  <a:pt x="260206" y="415429"/>
                  <a:pt x="257765" y="424819"/>
                </a:cubicBezTo>
                <a:cubicBezTo>
                  <a:pt x="256450" y="430078"/>
                  <a:pt x="253070" y="432707"/>
                  <a:pt x="247624" y="432707"/>
                </a:cubicBezTo>
                <a:lnTo>
                  <a:pt x="185084" y="432707"/>
                </a:lnTo>
                <a:cubicBezTo>
                  <a:pt x="182454" y="432707"/>
                  <a:pt x="180153" y="431909"/>
                  <a:pt x="178182" y="430313"/>
                </a:cubicBezTo>
                <a:cubicBezTo>
                  <a:pt x="176210" y="428716"/>
                  <a:pt x="175130" y="426697"/>
                  <a:pt x="174942" y="424256"/>
                </a:cubicBezTo>
                <a:lnTo>
                  <a:pt x="167054" y="372421"/>
                </a:lnTo>
                <a:cubicBezTo>
                  <a:pt x="157852" y="369416"/>
                  <a:pt x="149401" y="365942"/>
                  <a:pt x="141700" y="361998"/>
                </a:cubicBezTo>
                <a:lnTo>
                  <a:pt x="101979" y="392141"/>
                </a:lnTo>
                <a:cubicBezTo>
                  <a:pt x="100101" y="393831"/>
                  <a:pt x="97753" y="394676"/>
                  <a:pt x="94936" y="394676"/>
                </a:cubicBezTo>
                <a:cubicBezTo>
                  <a:pt x="92307" y="394676"/>
                  <a:pt x="89959" y="393643"/>
                  <a:pt x="87893" y="391577"/>
                </a:cubicBezTo>
                <a:cubicBezTo>
                  <a:pt x="64230" y="370167"/>
                  <a:pt x="48735" y="354392"/>
                  <a:pt x="41411" y="344250"/>
                </a:cubicBezTo>
                <a:cubicBezTo>
                  <a:pt x="40097" y="342372"/>
                  <a:pt x="39439" y="340212"/>
                  <a:pt x="39439" y="337771"/>
                </a:cubicBezTo>
                <a:cubicBezTo>
                  <a:pt x="39439" y="335517"/>
                  <a:pt x="40191" y="333357"/>
                  <a:pt x="41694" y="331291"/>
                </a:cubicBezTo>
                <a:cubicBezTo>
                  <a:pt x="44510" y="327347"/>
                  <a:pt x="49299" y="321103"/>
                  <a:pt x="56060" y="312558"/>
                </a:cubicBezTo>
                <a:cubicBezTo>
                  <a:pt x="62821" y="304012"/>
                  <a:pt x="67892" y="297392"/>
                  <a:pt x="71273" y="292697"/>
                </a:cubicBezTo>
                <a:cubicBezTo>
                  <a:pt x="66202" y="283307"/>
                  <a:pt x="62352" y="274010"/>
                  <a:pt x="59723" y="264808"/>
                </a:cubicBezTo>
                <a:lnTo>
                  <a:pt x="8169" y="257202"/>
                </a:lnTo>
                <a:cubicBezTo>
                  <a:pt x="5728" y="256826"/>
                  <a:pt x="3756" y="255652"/>
                  <a:pt x="2254" y="253680"/>
                </a:cubicBezTo>
                <a:cubicBezTo>
                  <a:pt x="751" y="251708"/>
                  <a:pt x="0" y="249501"/>
                  <a:pt x="0" y="247060"/>
                </a:cubicBezTo>
                <a:lnTo>
                  <a:pt x="0" y="184520"/>
                </a:lnTo>
                <a:cubicBezTo>
                  <a:pt x="0" y="182267"/>
                  <a:pt x="751" y="180107"/>
                  <a:pt x="2254" y="178041"/>
                </a:cubicBezTo>
                <a:cubicBezTo>
                  <a:pt x="3756" y="175975"/>
                  <a:pt x="5540" y="174754"/>
                  <a:pt x="7606" y="174379"/>
                </a:cubicBezTo>
                <a:lnTo>
                  <a:pt x="60004" y="166491"/>
                </a:lnTo>
                <a:cubicBezTo>
                  <a:pt x="62633" y="157852"/>
                  <a:pt x="66295" y="149213"/>
                  <a:pt x="70991" y="140573"/>
                </a:cubicBezTo>
                <a:cubicBezTo>
                  <a:pt x="63478" y="129868"/>
                  <a:pt x="53431" y="116910"/>
                  <a:pt x="40848" y="101697"/>
                </a:cubicBezTo>
                <a:cubicBezTo>
                  <a:pt x="38970" y="99444"/>
                  <a:pt x="38030" y="97190"/>
                  <a:pt x="38030" y="94936"/>
                </a:cubicBezTo>
                <a:cubicBezTo>
                  <a:pt x="38030" y="93058"/>
                  <a:pt x="38876" y="90898"/>
                  <a:pt x="40567" y="88457"/>
                </a:cubicBezTo>
                <a:cubicBezTo>
                  <a:pt x="45449" y="81696"/>
                  <a:pt x="54699" y="71601"/>
                  <a:pt x="68314" y="58173"/>
                </a:cubicBezTo>
                <a:cubicBezTo>
                  <a:pt x="81931" y="44745"/>
                  <a:pt x="90805" y="38031"/>
                  <a:pt x="94936" y="38031"/>
                </a:cubicBezTo>
                <a:cubicBezTo>
                  <a:pt x="97377" y="38031"/>
                  <a:pt x="99819" y="38970"/>
                  <a:pt x="102260" y="40848"/>
                </a:cubicBezTo>
                <a:lnTo>
                  <a:pt x="141137" y="70991"/>
                </a:lnTo>
                <a:cubicBezTo>
                  <a:pt x="149401" y="66671"/>
                  <a:pt x="157945" y="63103"/>
                  <a:pt x="166773" y="60286"/>
                </a:cubicBezTo>
                <a:cubicBezTo>
                  <a:pt x="169777" y="34744"/>
                  <a:pt x="172501" y="17278"/>
                  <a:pt x="174942" y="7888"/>
                </a:cubicBezTo>
                <a:cubicBezTo>
                  <a:pt x="176257" y="2629"/>
                  <a:pt x="179637" y="0"/>
                  <a:pt x="185084" y="0"/>
                </a:cubicBezTo>
                <a:close/>
                <a:moveTo>
                  <a:pt x="216354" y="144236"/>
                </a:moveTo>
                <a:cubicBezTo>
                  <a:pt x="196446" y="144236"/>
                  <a:pt x="179449" y="151278"/>
                  <a:pt x="165364" y="165364"/>
                </a:cubicBezTo>
                <a:cubicBezTo>
                  <a:pt x="151278" y="179449"/>
                  <a:pt x="144235" y="196446"/>
                  <a:pt x="144235" y="216354"/>
                </a:cubicBezTo>
                <a:cubicBezTo>
                  <a:pt x="144235" y="236261"/>
                  <a:pt x="151278" y="253258"/>
                  <a:pt x="165364" y="267343"/>
                </a:cubicBezTo>
                <a:cubicBezTo>
                  <a:pt x="179449" y="281429"/>
                  <a:pt x="196446" y="288471"/>
                  <a:pt x="216354" y="288471"/>
                </a:cubicBezTo>
                <a:cubicBezTo>
                  <a:pt x="236261" y="288471"/>
                  <a:pt x="253258" y="281429"/>
                  <a:pt x="267343" y="267343"/>
                </a:cubicBezTo>
                <a:cubicBezTo>
                  <a:pt x="281429" y="253258"/>
                  <a:pt x="288471" y="236261"/>
                  <a:pt x="288471" y="216354"/>
                </a:cubicBezTo>
                <a:cubicBezTo>
                  <a:pt x="288471" y="196446"/>
                  <a:pt x="281429" y="179449"/>
                  <a:pt x="267343" y="165364"/>
                </a:cubicBezTo>
                <a:cubicBezTo>
                  <a:pt x="253258" y="151278"/>
                  <a:pt x="236261" y="144236"/>
                  <a:pt x="216354" y="144236"/>
                </a:cubicBezTo>
                <a:close/>
              </a:path>
            </a:pathLst>
          </a:custGeom>
          <a:solidFill>
            <a:sysClr val="window" lastClr="FFFFFF"/>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ysClr val="window" lastClr="FFFFFF"/>
              </a:solidFill>
              <a:effectLst/>
              <a:uLnTx/>
              <a:uFillTx/>
              <a:latin typeface="Calibri" panose="020F0502020204030204"/>
            </a:endParaRPr>
          </a:p>
        </p:txBody>
      </p:sp>
      <p:sp>
        <p:nvSpPr>
          <p:cNvPr id="161" name="Freeform 45"/>
          <p:cNvSpPr/>
          <p:nvPr/>
        </p:nvSpPr>
        <p:spPr bwMode="auto">
          <a:xfrm>
            <a:off x="2469343" y="5015346"/>
            <a:ext cx="430875" cy="314036"/>
          </a:xfrm>
          <a:custGeom>
            <a:avLst/>
            <a:gdLst>
              <a:gd name="T0" fmla="*/ 318 w 636"/>
              <a:gd name="T1" fmla="*/ 580 h 580"/>
              <a:gd name="T2" fmla="*/ 113 w 636"/>
              <a:gd name="T3" fmla="*/ 496 h 580"/>
              <a:gd name="T4" fmla="*/ 113 w 636"/>
              <a:gd name="T5" fmla="*/ 85 h 580"/>
              <a:gd name="T6" fmla="*/ 318 w 636"/>
              <a:gd name="T7" fmla="*/ 0 h 580"/>
              <a:gd name="T8" fmla="*/ 523 w 636"/>
              <a:gd name="T9" fmla="*/ 85 h 580"/>
              <a:gd name="T10" fmla="*/ 523 w 636"/>
              <a:gd name="T11" fmla="*/ 496 h 580"/>
              <a:gd name="T12" fmla="*/ 318 w 636"/>
              <a:gd name="T13" fmla="*/ 580 h 580"/>
            </a:gdLst>
            <a:ahLst/>
            <a:cxnLst>
              <a:cxn ang="0">
                <a:pos x="T0" y="T1"/>
              </a:cxn>
              <a:cxn ang="0">
                <a:pos x="T2" y="T3"/>
              </a:cxn>
              <a:cxn ang="0">
                <a:pos x="T4" y="T5"/>
              </a:cxn>
              <a:cxn ang="0">
                <a:pos x="T6" y="T7"/>
              </a:cxn>
              <a:cxn ang="0">
                <a:pos x="T8" y="T9"/>
              </a:cxn>
              <a:cxn ang="0">
                <a:pos x="T10" y="T11"/>
              </a:cxn>
              <a:cxn ang="0">
                <a:pos x="T12" y="T13"/>
              </a:cxn>
            </a:cxnLst>
            <a:rect l="0" t="0" r="r" b="b"/>
            <a:pathLst>
              <a:path w="636" h="580">
                <a:moveTo>
                  <a:pt x="318" y="580"/>
                </a:moveTo>
                <a:cubicBezTo>
                  <a:pt x="241" y="580"/>
                  <a:pt x="168" y="550"/>
                  <a:pt x="113" y="496"/>
                </a:cubicBezTo>
                <a:cubicBezTo>
                  <a:pt x="0" y="382"/>
                  <a:pt x="0" y="198"/>
                  <a:pt x="113" y="85"/>
                </a:cubicBezTo>
                <a:cubicBezTo>
                  <a:pt x="168" y="31"/>
                  <a:pt x="241" y="0"/>
                  <a:pt x="318" y="0"/>
                </a:cubicBezTo>
                <a:cubicBezTo>
                  <a:pt x="396" y="0"/>
                  <a:pt x="468" y="31"/>
                  <a:pt x="523" y="85"/>
                </a:cubicBezTo>
                <a:cubicBezTo>
                  <a:pt x="636" y="198"/>
                  <a:pt x="636" y="382"/>
                  <a:pt x="523" y="496"/>
                </a:cubicBezTo>
                <a:cubicBezTo>
                  <a:pt x="468" y="550"/>
                  <a:pt x="396" y="580"/>
                  <a:pt x="318" y="580"/>
                </a:cubicBezTo>
                <a:close/>
              </a:path>
            </a:pathLst>
          </a:custGeom>
          <a:solidFill>
            <a:srgbClr val="F36F13"/>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ysClr val="windowText" lastClr="000000"/>
              </a:solidFill>
              <a:effectLst/>
              <a:uLnTx/>
              <a:uFillTx/>
              <a:latin typeface="Calibri" panose="020F0502020204030204"/>
              <a:cs typeface="+mn-ea"/>
              <a:sym typeface="+mn-lt"/>
            </a:endParaRPr>
          </a:p>
        </p:txBody>
      </p:sp>
      <p:sp>
        <p:nvSpPr>
          <p:cNvPr id="162" name="Freeform 282"/>
          <p:cNvSpPr/>
          <p:nvPr/>
        </p:nvSpPr>
        <p:spPr>
          <a:xfrm>
            <a:off x="2539514" y="5052291"/>
            <a:ext cx="277577" cy="213645"/>
          </a:xfrm>
          <a:custGeom>
            <a:avLst/>
            <a:gdLst/>
            <a:ahLst/>
            <a:cxnLst/>
            <a:rect l="l" t="t" r="r" b="b"/>
            <a:pathLst>
              <a:path w="468765" h="447074">
                <a:moveTo>
                  <a:pt x="234382" y="0"/>
                </a:moveTo>
                <a:cubicBezTo>
                  <a:pt x="240017" y="0"/>
                  <a:pt x="244618" y="3850"/>
                  <a:pt x="248186" y="11550"/>
                </a:cubicBezTo>
                <a:lnTo>
                  <a:pt x="311571" y="139728"/>
                </a:lnTo>
                <a:lnTo>
                  <a:pt x="452990" y="160293"/>
                </a:lnTo>
                <a:cubicBezTo>
                  <a:pt x="463507" y="161983"/>
                  <a:pt x="468765" y="166303"/>
                  <a:pt x="468765" y="173252"/>
                </a:cubicBezTo>
                <a:cubicBezTo>
                  <a:pt x="468765" y="177383"/>
                  <a:pt x="466324" y="181891"/>
                  <a:pt x="461441" y="186774"/>
                </a:cubicBezTo>
                <a:lnTo>
                  <a:pt x="359180" y="286499"/>
                </a:lnTo>
                <a:lnTo>
                  <a:pt x="383407" y="427354"/>
                </a:lnTo>
                <a:cubicBezTo>
                  <a:pt x="383595" y="428669"/>
                  <a:pt x="383689" y="430547"/>
                  <a:pt x="383689" y="432989"/>
                </a:cubicBezTo>
                <a:cubicBezTo>
                  <a:pt x="383689" y="436933"/>
                  <a:pt x="382703" y="440266"/>
                  <a:pt x="380731" y="442989"/>
                </a:cubicBezTo>
                <a:cubicBezTo>
                  <a:pt x="378759" y="445713"/>
                  <a:pt x="375895" y="447074"/>
                  <a:pt x="372139" y="447074"/>
                </a:cubicBezTo>
                <a:cubicBezTo>
                  <a:pt x="368571" y="447074"/>
                  <a:pt x="364814" y="445947"/>
                  <a:pt x="360870" y="443694"/>
                </a:cubicBezTo>
                <a:lnTo>
                  <a:pt x="234382" y="377210"/>
                </a:lnTo>
                <a:lnTo>
                  <a:pt x="107894" y="443694"/>
                </a:lnTo>
                <a:cubicBezTo>
                  <a:pt x="103763" y="445947"/>
                  <a:pt x="100006" y="447074"/>
                  <a:pt x="96626" y="447074"/>
                </a:cubicBezTo>
                <a:cubicBezTo>
                  <a:pt x="92682" y="447074"/>
                  <a:pt x="89724" y="445713"/>
                  <a:pt x="87752" y="442989"/>
                </a:cubicBezTo>
                <a:cubicBezTo>
                  <a:pt x="85780" y="440266"/>
                  <a:pt x="84794" y="436933"/>
                  <a:pt x="84794" y="432989"/>
                </a:cubicBezTo>
                <a:cubicBezTo>
                  <a:pt x="84794" y="431862"/>
                  <a:pt x="84982" y="429984"/>
                  <a:pt x="85358" y="427354"/>
                </a:cubicBezTo>
                <a:lnTo>
                  <a:pt x="109585" y="286499"/>
                </a:lnTo>
                <a:lnTo>
                  <a:pt x="7043" y="186774"/>
                </a:lnTo>
                <a:cubicBezTo>
                  <a:pt x="2347" y="181703"/>
                  <a:pt x="0" y="177196"/>
                  <a:pt x="0" y="173252"/>
                </a:cubicBezTo>
                <a:cubicBezTo>
                  <a:pt x="0" y="166303"/>
                  <a:pt x="5258" y="161983"/>
                  <a:pt x="15775" y="160293"/>
                </a:cubicBezTo>
                <a:lnTo>
                  <a:pt x="157194" y="139728"/>
                </a:lnTo>
                <a:lnTo>
                  <a:pt x="220579" y="11550"/>
                </a:lnTo>
                <a:cubicBezTo>
                  <a:pt x="224147" y="3850"/>
                  <a:pt x="228748" y="0"/>
                  <a:pt x="234382" y="0"/>
                </a:cubicBezTo>
                <a:close/>
              </a:path>
            </a:pathLst>
          </a:custGeom>
          <a:solidFill>
            <a:sysClr val="window" lastClr="FFFFFF"/>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ysClr val="window" lastClr="FFFFFF"/>
              </a:solidFill>
              <a:effectLst/>
              <a:uLnTx/>
              <a:uFillTx/>
              <a:latin typeface="Calibri" panose="020F0502020204030204"/>
            </a:endParaRPr>
          </a:p>
        </p:txBody>
      </p:sp>
      <p:pic>
        <p:nvPicPr>
          <p:cNvPr id="163" name="Εικόνα 2"/>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xmlns="" val="0"/>
              </a:ext>
            </a:extLst>
          </a:blip>
          <a:stretch>
            <a:fillRect/>
          </a:stretch>
        </p:blipFill>
        <p:spPr>
          <a:xfrm>
            <a:off x="2129852" y="6226179"/>
            <a:ext cx="290075" cy="290075"/>
          </a:xfrm>
          <a:prstGeom prst="rect">
            <a:avLst/>
          </a:prstGeom>
        </p:spPr>
      </p:pic>
      <p:sp>
        <p:nvSpPr>
          <p:cNvPr id="165" name="Freeform 312"/>
          <p:cNvSpPr/>
          <p:nvPr/>
        </p:nvSpPr>
        <p:spPr>
          <a:xfrm>
            <a:off x="3158836" y="5708074"/>
            <a:ext cx="278826" cy="253236"/>
          </a:xfrm>
          <a:custGeom>
            <a:avLst/>
            <a:gdLst>
              <a:gd name="connsiteX0" fmla="*/ 225369 w 432708"/>
              <a:gd name="connsiteY0" fmla="*/ 108177 h 432707"/>
              <a:gd name="connsiteX1" fmla="*/ 243399 w 432708"/>
              <a:gd name="connsiteY1" fmla="*/ 108177 h 432707"/>
              <a:gd name="connsiteX2" fmla="*/ 249878 w 432708"/>
              <a:gd name="connsiteY2" fmla="*/ 110712 h 432707"/>
              <a:gd name="connsiteX3" fmla="*/ 252414 w 432708"/>
              <a:gd name="connsiteY3" fmla="*/ 117191 h 432707"/>
              <a:gd name="connsiteX4" fmla="*/ 252414 w 432708"/>
              <a:gd name="connsiteY4" fmla="*/ 243398 h 432707"/>
              <a:gd name="connsiteX5" fmla="*/ 249878 w 432708"/>
              <a:gd name="connsiteY5" fmla="*/ 249877 h 432707"/>
              <a:gd name="connsiteX6" fmla="*/ 243399 w 432708"/>
              <a:gd name="connsiteY6" fmla="*/ 252412 h 432707"/>
              <a:gd name="connsiteX7" fmla="*/ 153252 w 432708"/>
              <a:gd name="connsiteY7" fmla="*/ 252412 h 432707"/>
              <a:gd name="connsiteX8" fmla="*/ 146772 w 432708"/>
              <a:gd name="connsiteY8" fmla="*/ 249877 h 432707"/>
              <a:gd name="connsiteX9" fmla="*/ 144237 w 432708"/>
              <a:gd name="connsiteY9" fmla="*/ 243398 h 432707"/>
              <a:gd name="connsiteX10" fmla="*/ 144237 w 432708"/>
              <a:gd name="connsiteY10" fmla="*/ 225368 h 432707"/>
              <a:gd name="connsiteX11" fmla="*/ 146772 w 432708"/>
              <a:gd name="connsiteY11" fmla="*/ 218889 h 432707"/>
              <a:gd name="connsiteX12" fmla="*/ 153252 w 432708"/>
              <a:gd name="connsiteY12" fmla="*/ 216354 h 432707"/>
              <a:gd name="connsiteX13" fmla="*/ 216355 w 432708"/>
              <a:gd name="connsiteY13" fmla="*/ 216354 h 432707"/>
              <a:gd name="connsiteX14" fmla="*/ 216355 w 432708"/>
              <a:gd name="connsiteY14" fmla="*/ 117191 h 432707"/>
              <a:gd name="connsiteX15" fmla="*/ 218890 w 432708"/>
              <a:gd name="connsiteY15" fmla="*/ 110712 h 432707"/>
              <a:gd name="connsiteX16" fmla="*/ 225369 w 432708"/>
              <a:gd name="connsiteY16" fmla="*/ 108177 h 432707"/>
              <a:gd name="connsiteX17" fmla="*/ 216354 w 432708"/>
              <a:gd name="connsiteY17" fmla="*/ 63103 h 432707"/>
              <a:gd name="connsiteX18" fmla="*/ 139447 w 432708"/>
              <a:gd name="connsiteY18" fmla="*/ 83668 h 432707"/>
              <a:gd name="connsiteX19" fmla="*/ 83668 w 432708"/>
              <a:gd name="connsiteY19" fmla="*/ 139447 h 432707"/>
              <a:gd name="connsiteX20" fmla="*/ 63103 w 432708"/>
              <a:gd name="connsiteY20" fmla="*/ 216354 h 432707"/>
              <a:gd name="connsiteX21" fmla="*/ 83668 w 432708"/>
              <a:gd name="connsiteY21" fmla="*/ 293260 h 432707"/>
              <a:gd name="connsiteX22" fmla="*/ 139447 w 432708"/>
              <a:gd name="connsiteY22" fmla="*/ 349039 h 432707"/>
              <a:gd name="connsiteX23" fmla="*/ 216354 w 432708"/>
              <a:gd name="connsiteY23" fmla="*/ 369604 h 432707"/>
              <a:gd name="connsiteX24" fmla="*/ 293261 w 432708"/>
              <a:gd name="connsiteY24" fmla="*/ 349039 h 432707"/>
              <a:gd name="connsiteX25" fmla="*/ 349039 w 432708"/>
              <a:gd name="connsiteY25" fmla="*/ 293260 h 432707"/>
              <a:gd name="connsiteX26" fmla="*/ 369604 w 432708"/>
              <a:gd name="connsiteY26" fmla="*/ 216354 h 432707"/>
              <a:gd name="connsiteX27" fmla="*/ 349039 w 432708"/>
              <a:gd name="connsiteY27" fmla="*/ 139447 h 432707"/>
              <a:gd name="connsiteX28" fmla="*/ 293261 w 432708"/>
              <a:gd name="connsiteY28" fmla="*/ 83668 h 432707"/>
              <a:gd name="connsiteX29" fmla="*/ 216354 w 432708"/>
              <a:gd name="connsiteY29" fmla="*/ 63103 h 432707"/>
              <a:gd name="connsiteX30" fmla="*/ 216354 w 432708"/>
              <a:gd name="connsiteY30" fmla="*/ 0 h 432707"/>
              <a:gd name="connsiteX31" fmla="*/ 324953 w 432708"/>
              <a:gd name="connsiteY31" fmla="*/ 29016 h 432707"/>
              <a:gd name="connsiteX32" fmla="*/ 403692 w 432708"/>
              <a:gd name="connsiteY32" fmla="*/ 107754 h 432707"/>
              <a:gd name="connsiteX33" fmla="*/ 432708 w 432708"/>
              <a:gd name="connsiteY33" fmla="*/ 216354 h 432707"/>
              <a:gd name="connsiteX34" fmla="*/ 403692 w 432708"/>
              <a:gd name="connsiteY34" fmla="*/ 324953 h 432707"/>
              <a:gd name="connsiteX35" fmla="*/ 324953 w 432708"/>
              <a:gd name="connsiteY35" fmla="*/ 403691 h 432707"/>
              <a:gd name="connsiteX36" fmla="*/ 216354 w 432708"/>
              <a:gd name="connsiteY36" fmla="*/ 432707 h 432707"/>
              <a:gd name="connsiteX37" fmla="*/ 107755 w 432708"/>
              <a:gd name="connsiteY37" fmla="*/ 403691 h 432707"/>
              <a:gd name="connsiteX38" fmla="*/ 29016 w 432708"/>
              <a:gd name="connsiteY38" fmla="*/ 324953 h 432707"/>
              <a:gd name="connsiteX39" fmla="*/ 0 w 432708"/>
              <a:gd name="connsiteY39" fmla="*/ 216354 h 432707"/>
              <a:gd name="connsiteX40" fmla="*/ 29016 w 432708"/>
              <a:gd name="connsiteY40" fmla="*/ 107754 h 432707"/>
              <a:gd name="connsiteX41" fmla="*/ 107755 w 432708"/>
              <a:gd name="connsiteY41" fmla="*/ 29016 h 432707"/>
              <a:gd name="connsiteX42" fmla="*/ 216354 w 432708"/>
              <a:gd name="connsiteY42" fmla="*/ 0 h 43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32708" h="432707">
                <a:moveTo>
                  <a:pt x="225369" y="108177"/>
                </a:moveTo>
                <a:lnTo>
                  <a:pt x="243399" y="108177"/>
                </a:lnTo>
                <a:cubicBezTo>
                  <a:pt x="246028" y="108177"/>
                  <a:pt x="248188" y="109022"/>
                  <a:pt x="249878" y="110712"/>
                </a:cubicBezTo>
                <a:cubicBezTo>
                  <a:pt x="251568" y="112402"/>
                  <a:pt x="252414" y="114562"/>
                  <a:pt x="252414" y="117191"/>
                </a:cubicBezTo>
                <a:lnTo>
                  <a:pt x="252414" y="243398"/>
                </a:lnTo>
                <a:cubicBezTo>
                  <a:pt x="252414" y="246027"/>
                  <a:pt x="251568" y="248187"/>
                  <a:pt x="249878" y="249877"/>
                </a:cubicBezTo>
                <a:cubicBezTo>
                  <a:pt x="248188" y="251567"/>
                  <a:pt x="246028" y="252412"/>
                  <a:pt x="243399" y="252412"/>
                </a:cubicBezTo>
                <a:lnTo>
                  <a:pt x="153252" y="252412"/>
                </a:lnTo>
                <a:cubicBezTo>
                  <a:pt x="150623" y="252412"/>
                  <a:pt x="148462" y="251567"/>
                  <a:pt x="146772" y="249877"/>
                </a:cubicBezTo>
                <a:cubicBezTo>
                  <a:pt x="145082" y="248187"/>
                  <a:pt x="144237" y="246027"/>
                  <a:pt x="144237" y="243398"/>
                </a:cubicBezTo>
                <a:lnTo>
                  <a:pt x="144237" y="225368"/>
                </a:lnTo>
                <a:cubicBezTo>
                  <a:pt x="144237" y="222739"/>
                  <a:pt x="145082" y="220579"/>
                  <a:pt x="146772" y="218889"/>
                </a:cubicBezTo>
                <a:cubicBezTo>
                  <a:pt x="148462" y="217199"/>
                  <a:pt x="150623" y="216354"/>
                  <a:pt x="153252" y="216354"/>
                </a:cubicBezTo>
                <a:lnTo>
                  <a:pt x="216355" y="216354"/>
                </a:lnTo>
                <a:lnTo>
                  <a:pt x="216355" y="117191"/>
                </a:lnTo>
                <a:cubicBezTo>
                  <a:pt x="216355" y="114562"/>
                  <a:pt x="217200" y="112402"/>
                  <a:pt x="218890" y="110712"/>
                </a:cubicBezTo>
                <a:cubicBezTo>
                  <a:pt x="220581" y="109022"/>
                  <a:pt x="222740" y="108177"/>
                  <a:pt x="225369" y="108177"/>
                </a:cubicBezTo>
                <a:close/>
                <a:moveTo>
                  <a:pt x="216354" y="63103"/>
                </a:moveTo>
                <a:cubicBezTo>
                  <a:pt x="188558" y="63103"/>
                  <a:pt x="162923" y="69958"/>
                  <a:pt x="139447" y="83668"/>
                </a:cubicBezTo>
                <a:cubicBezTo>
                  <a:pt x="115971" y="97378"/>
                  <a:pt x="97378" y="115971"/>
                  <a:pt x="83668" y="139447"/>
                </a:cubicBezTo>
                <a:cubicBezTo>
                  <a:pt x="69958" y="162922"/>
                  <a:pt x="63103" y="188558"/>
                  <a:pt x="63103" y="216354"/>
                </a:cubicBezTo>
                <a:cubicBezTo>
                  <a:pt x="63103" y="244149"/>
                  <a:pt x="69958" y="269785"/>
                  <a:pt x="83668" y="293260"/>
                </a:cubicBezTo>
                <a:cubicBezTo>
                  <a:pt x="97378" y="316736"/>
                  <a:pt x="115971" y="335329"/>
                  <a:pt x="139447" y="349039"/>
                </a:cubicBezTo>
                <a:cubicBezTo>
                  <a:pt x="162923" y="362749"/>
                  <a:pt x="188558" y="369604"/>
                  <a:pt x="216354" y="369604"/>
                </a:cubicBezTo>
                <a:cubicBezTo>
                  <a:pt x="244150" y="369604"/>
                  <a:pt x="269785" y="362749"/>
                  <a:pt x="293261" y="349039"/>
                </a:cubicBezTo>
                <a:cubicBezTo>
                  <a:pt x="316737" y="335329"/>
                  <a:pt x="335330" y="316736"/>
                  <a:pt x="349039" y="293260"/>
                </a:cubicBezTo>
                <a:cubicBezTo>
                  <a:pt x="362750" y="269785"/>
                  <a:pt x="369604" y="244149"/>
                  <a:pt x="369604" y="216354"/>
                </a:cubicBezTo>
                <a:cubicBezTo>
                  <a:pt x="369604" y="188558"/>
                  <a:pt x="362750" y="162922"/>
                  <a:pt x="349039" y="139447"/>
                </a:cubicBezTo>
                <a:cubicBezTo>
                  <a:pt x="335330" y="115971"/>
                  <a:pt x="316737" y="97378"/>
                  <a:pt x="293261" y="83668"/>
                </a:cubicBezTo>
                <a:cubicBezTo>
                  <a:pt x="269785" y="69958"/>
                  <a:pt x="244150" y="63103"/>
                  <a:pt x="216354" y="63103"/>
                </a:cubicBezTo>
                <a:close/>
                <a:moveTo>
                  <a:pt x="216354" y="0"/>
                </a:moveTo>
                <a:cubicBezTo>
                  <a:pt x="255606" y="0"/>
                  <a:pt x="291806" y="9672"/>
                  <a:pt x="324953" y="29016"/>
                </a:cubicBezTo>
                <a:cubicBezTo>
                  <a:pt x="358101" y="48360"/>
                  <a:pt x="384347" y="74606"/>
                  <a:pt x="403692" y="107754"/>
                </a:cubicBezTo>
                <a:cubicBezTo>
                  <a:pt x="423036" y="140902"/>
                  <a:pt x="432708" y="177102"/>
                  <a:pt x="432708" y="216354"/>
                </a:cubicBezTo>
                <a:cubicBezTo>
                  <a:pt x="432708" y="255605"/>
                  <a:pt x="423036" y="291805"/>
                  <a:pt x="403692" y="324953"/>
                </a:cubicBezTo>
                <a:cubicBezTo>
                  <a:pt x="384347" y="358101"/>
                  <a:pt x="358101" y="384347"/>
                  <a:pt x="324953" y="403691"/>
                </a:cubicBezTo>
                <a:cubicBezTo>
                  <a:pt x="291806" y="423035"/>
                  <a:pt x="255606" y="432707"/>
                  <a:pt x="216354" y="432707"/>
                </a:cubicBezTo>
                <a:cubicBezTo>
                  <a:pt x="177102" y="432707"/>
                  <a:pt x="140902" y="423035"/>
                  <a:pt x="107755" y="403691"/>
                </a:cubicBezTo>
                <a:cubicBezTo>
                  <a:pt x="74607" y="384347"/>
                  <a:pt x="48361" y="358101"/>
                  <a:pt x="29016" y="324953"/>
                </a:cubicBezTo>
                <a:cubicBezTo>
                  <a:pt x="9673" y="291805"/>
                  <a:pt x="0" y="255605"/>
                  <a:pt x="0" y="216354"/>
                </a:cubicBezTo>
                <a:cubicBezTo>
                  <a:pt x="0" y="177102"/>
                  <a:pt x="9673" y="140902"/>
                  <a:pt x="29016" y="107754"/>
                </a:cubicBezTo>
                <a:cubicBezTo>
                  <a:pt x="48361" y="74606"/>
                  <a:pt x="74607" y="48360"/>
                  <a:pt x="107755" y="29016"/>
                </a:cubicBezTo>
                <a:cubicBezTo>
                  <a:pt x="140902" y="9672"/>
                  <a:pt x="177102" y="0"/>
                  <a:pt x="216354" y="0"/>
                </a:cubicBezTo>
                <a:close/>
              </a:path>
            </a:pathLst>
          </a:custGeom>
          <a:solidFill>
            <a:sysClr val="window" lastClr="FFFFFF"/>
          </a:solidFill>
          <a:ln w="12700" cap="flat" cmpd="sng" algn="ctr">
            <a:noFill/>
            <a:prstDash val="solid"/>
            <a:miter lim="800000"/>
          </a:ln>
          <a:effectLst/>
        </p:spPr>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ysClr val="window" lastClr="FFFFFF"/>
              </a:solidFill>
              <a:effectLst/>
              <a:uLnTx/>
              <a:uFillTx/>
              <a:latin typeface="Calibri" panose="020F0502020204030204"/>
            </a:endParaRPr>
          </a:p>
        </p:txBody>
      </p:sp>
      <p:sp>
        <p:nvSpPr>
          <p:cNvPr id="169" name="Freeform 299"/>
          <p:cNvSpPr/>
          <p:nvPr/>
        </p:nvSpPr>
        <p:spPr>
          <a:xfrm>
            <a:off x="2418550" y="5615709"/>
            <a:ext cx="287706" cy="198217"/>
          </a:xfrm>
          <a:custGeom>
            <a:avLst/>
            <a:gdLst>
              <a:gd name="connsiteX0" fmla="*/ 73103 w 297485"/>
              <a:gd name="connsiteY0" fmla="*/ 148745 h 324532"/>
              <a:gd name="connsiteX1" fmla="*/ 81977 w 297485"/>
              <a:gd name="connsiteY1" fmla="*/ 153288 h 324532"/>
              <a:gd name="connsiteX2" fmla="*/ 97718 w 297485"/>
              <a:gd name="connsiteY2" fmla="*/ 163429 h 324532"/>
              <a:gd name="connsiteX3" fmla="*/ 120536 w 297485"/>
              <a:gd name="connsiteY3" fmla="*/ 173571 h 324532"/>
              <a:gd name="connsiteX4" fmla="*/ 148743 w 297485"/>
              <a:gd name="connsiteY4" fmla="*/ 178114 h 324532"/>
              <a:gd name="connsiteX5" fmla="*/ 176949 w 297485"/>
              <a:gd name="connsiteY5" fmla="*/ 173571 h 324532"/>
              <a:gd name="connsiteX6" fmla="*/ 199768 w 297485"/>
              <a:gd name="connsiteY6" fmla="*/ 163429 h 324532"/>
              <a:gd name="connsiteX7" fmla="*/ 215508 w 297485"/>
              <a:gd name="connsiteY7" fmla="*/ 153288 h 324532"/>
              <a:gd name="connsiteX8" fmla="*/ 224382 w 297485"/>
              <a:gd name="connsiteY8" fmla="*/ 148745 h 324532"/>
              <a:gd name="connsiteX9" fmla="*/ 247940 w 297485"/>
              <a:gd name="connsiteY9" fmla="*/ 152971 h 324532"/>
              <a:gd name="connsiteX10" fmla="*/ 266005 w 297485"/>
              <a:gd name="connsiteY10" fmla="*/ 164275 h 324532"/>
              <a:gd name="connsiteX11" fmla="*/ 279104 w 297485"/>
              <a:gd name="connsiteY11" fmla="*/ 181388 h 324532"/>
              <a:gd name="connsiteX12" fmla="*/ 288189 w 297485"/>
              <a:gd name="connsiteY12" fmla="*/ 201988 h 324532"/>
              <a:gd name="connsiteX13" fmla="*/ 293788 w 297485"/>
              <a:gd name="connsiteY13" fmla="*/ 224913 h 324532"/>
              <a:gd name="connsiteX14" fmla="*/ 296746 w 297485"/>
              <a:gd name="connsiteY14" fmla="*/ 247942 h 324532"/>
              <a:gd name="connsiteX15" fmla="*/ 297485 w 297485"/>
              <a:gd name="connsiteY15" fmla="*/ 269810 h 324532"/>
              <a:gd name="connsiteX16" fmla="*/ 282061 w 297485"/>
              <a:gd name="connsiteY16" fmla="*/ 309848 h 324532"/>
              <a:gd name="connsiteX17" fmla="*/ 241073 w 297485"/>
              <a:gd name="connsiteY17" fmla="*/ 324532 h 324532"/>
              <a:gd name="connsiteX18" fmla="*/ 56412 w 297485"/>
              <a:gd name="connsiteY18" fmla="*/ 324532 h 324532"/>
              <a:gd name="connsiteX19" fmla="*/ 15423 w 297485"/>
              <a:gd name="connsiteY19" fmla="*/ 309848 h 324532"/>
              <a:gd name="connsiteX20" fmla="*/ 0 w 297485"/>
              <a:gd name="connsiteY20" fmla="*/ 269810 h 324532"/>
              <a:gd name="connsiteX21" fmla="*/ 740 w 297485"/>
              <a:gd name="connsiteY21" fmla="*/ 247942 h 324532"/>
              <a:gd name="connsiteX22" fmla="*/ 3698 w 297485"/>
              <a:gd name="connsiteY22" fmla="*/ 224913 h 324532"/>
              <a:gd name="connsiteX23" fmla="*/ 9296 w 297485"/>
              <a:gd name="connsiteY23" fmla="*/ 201988 h 324532"/>
              <a:gd name="connsiteX24" fmla="*/ 18382 w 297485"/>
              <a:gd name="connsiteY24" fmla="*/ 181388 h 324532"/>
              <a:gd name="connsiteX25" fmla="*/ 31481 w 297485"/>
              <a:gd name="connsiteY25" fmla="*/ 164275 h 324532"/>
              <a:gd name="connsiteX26" fmla="*/ 49546 w 297485"/>
              <a:gd name="connsiteY26" fmla="*/ 152971 h 324532"/>
              <a:gd name="connsiteX27" fmla="*/ 73103 w 297485"/>
              <a:gd name="connsiteY27" fmla="*/ 148745 h 324532"/>
              <a:gd name="connsiteX28" fmla="*/ 148743 w 297485"/>
              <a:gd name="connsiteY28" fmla="*/ 0 h 324532"/>
              <a:gd name="connsiteX29" fmla="*/ 206106 w 297485"/>
              <a:gd name="connsiteY29" fmla="*/ 23770 h 324532"/>
              <a:gd name="connsiteX30" fmla="*/ 229875 w 297485"/>
              <a:gd name="connsiteY30" fmla="*/ 81133 h 324532"/>
              <a:gd name="connsiteX31" fmla="*/ 206106 w 297485"/>
              <a:gd name="connsiteY31" fmla="*/ 138496 h 324532"/>
              <a:gd name="connsiteX32" fmla="*/ 148743 w 297485"/>
              <a:gd name="connsiteY32" fmla="*/ 162266 h 324532"/>
              <a:gd name="connsiteX33" fmla="*/ 91379 w 297485"/>
              <a:gd name="connsiteY33" fmla="*/ 138496 h 324532"/>
              <a:gd name="connsiteX34" fmla="*/ 67610 w 297485"/>
              <a:gd name="connsiteY34" fmla="*/ 81133 h 324532"/>
              <a:gd name="connsiteX35" fmla="*/ 91379 w 297485"/>
              <a:gd name="connsiteY35" fmla="*/ 23770 h 324532"/>
              <a:gd name="connsiteX36" fmla="*/ 148743 w 297485"/>
              <a:gd name="connsiteY36" fmla="*/ 0 h 32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7485" h="324532">
                <a:moveTo>
                  <a:pt x="73103" y="148745"/>
                </a:moveTo>
                <a:cubicBezTo>
                  <a:pt x="74372" y="148745"/>
                  <a:pt x="77330" y="150259"/>
                  <a:pt x="81977" y="153288"/>
                </a:cubicBezTo>
                <a:cubicBezTo>
                  <a:pt x="86626" y="156316"/>
                  <a:pt x="91872" y="159697"/>
                  <a:pt x="97718" y="163429"/>
                </a:cubicBezTo>
                <a:cubicBezTo>
                  <a:pt x="103564" y="167162"/>
                  <a:pt x="111170" y="170542"/>
                  <a:pt x="120536" y="173571"/>
                </a:cubicBezTo>
                <a:cubicBezTo>
                  <a:pt x="129903" y="176599"/>
                  <a:pt x="139306" y="178114"/>
                  <a:pt x="148743" y="178114"/>
                </a:cubicBezTo>
                <a:cubicBezTo>
                  <a:pt x="158180" y="178114"/>
                  <a:pt x="167582" y="176599"/>
                  <a:pt x="176949" y="173571"/>
                </a:cubicBezTo>
                <a:cubicBezTo>
                  <a:pt x="186315" y="170542"/>
                  <a:pt x="193922" y="167162"/>
                  <a:pt x="199768" y="163429"/>
                </a:cubicBezTo>
                <a:cubicBezTo>
                  <a:pt x="205613" y="159697"/>
                  <a:pt x="210860" y="156316"/>
                  <a:pt x="215508" y="153288"/>
                </a:cubicBezTo>
                <a:cubicBezTo>
                  <a:pt x="220157" y="150259"/>
                  <a:pt x="223115" y="148745"/>
                  <a:pt x="224382" y="148745"/>
                </a:cubicBezTo>
                <a:cubicBezTo>
                  <a:pt x="232974" y="148745"/>
                  <a:pt x="240827" y="150154"/>
                  <a:pt x="247940" y="152971"/>
                </a:cubicBezTo>
                <a:cubicBezTo>
                  <a:pt x="255053" y="155788"/>
                  <a:pt x="261074" y="159556"/>
                  <a:pt x="266005" y="164275"/>
                </a:cubicBezTo>
                <a:cubicBezTo>
                  <a:pt x="270935" y="168993"/>
                  <a:pt x="275301" y="174697"/>
                  <a:pt x="279104" y="181388"/>
                </a:cubicBezTo>
                <a:cubicBezTo>
                  <a:pt x="282907" y="188079"/>
                  <a:pt x="285935" y="194946"/>
                  <a:pt x="288189" y="201988"/>
                </a:cubicBezTo>
                <a:cubicBezTo>
                  <a:pt x="290443" y="209031"/>
                  <a:pt x="292309" y="216673"/>
                  <a:pt x="293788" y="224913"/>
                </a:cubicBezTo>
                <a:cubicBezTo>
                  <a:pt x="295267" y="233152"/>
                  <a:pt x="296253" y="240829"/>
                  <a:pt x="296746" y="247942"/>
                </a:cubicBezTo>
                <a:cubicBezTo>
                  <a:pt x="297238" y="255056"/>
                  <a:pt x="297485" y="262344"/>
                  <a:pt x="297485" y="269810"/>
                </a:cubicBezTo>
                <a:cubicBezTo>
                  <a:pt x="297485" y="286713"/>
                  <a:pt x="292344" y="300059"/>
                  <a:pt x="282061" y="309848"/>
                </a:cubicBezTo>
                <a:cubicBezTo>
                  <a:pt x="271779" y="319638"/>
                  <a:pt x="258116" y="324532"/>
                  <a:pt x="241073" y="324532"/>
                </a:cubicBezTo>
                <a:lnTo>
                  <a:pt x="56412" y="324532"/>
                </a:lnTo>
                <a:cubicBezTo>
                  <a:pt x="39368" y="324532"/>
                  <a:pt x="25706" y="319638"/>
                  <a:pt x="15423" y="309848"/>
                </a:cubicBezTo>
                <a:cubicBezTo>
                  <a:pt x="5141" y="300059"/>
                  <a:pt x="0" y="286713"/>
                  <a:pt x="0" y="269810"/>
                </a:cubicBezTo>
                <a:cubicBezTo>
                  <a:pt x="0" y="262344"/>
                  <a:pt x="246" y="255056"/>
                  <a:pt x="740" y="247942"/>
                </a:cubicBezTo>
                <a:cubicBezTo>
                  <a:pt x="1232" y="240829"/>
                  <a:pt x="2219" y="233152"/>
                  <a:pt x="3698" y="224913"/>
                </a:cubicBezTo>
                <a:cubicBezTo>
                  <a:pt x="5177" y="216673"/>
                  <a:pt x="7043" y="209031"/>
                  <a:pt x="9296" y="201988"/>
                </a:cubicBezTo>
                <a:cubicBezTo>
                  <a:pt x="11550" y="194946"/>
                  <a:pt x="14579" y="188079"/>
                  <a:pt x="18382" y="181388"/>
                </a:cubicBezTo>
                <a:cubicBezTo>
                  <a:pt x="22184" y="174697"/>
                  <a:pt x="26551" y="168993"/>
                  <a:pt x="31481" y="164275"/>
                </a:cubicBezTo>
                <a:cubicBezTo>
                  <a:pt x="36411" y="159556"/>
                  <a:pt x="42432" y="155788"/>
                  <a:pt x="49546" y="152971"/>
                </a:cubicBezTo>
                <a:cubicBezTo>
                  <a:pt x="56659" y="150154"/>
                  <a:pt x="64511" y="148745"/>
                  <a:pt x="73103" y="148745"/>
                </a:cubicBezTo>
                <a:close/>
                <a:moveTo>
                  <a:pt x="148743" y="0"/>
                </a:moveTo>
                <a:cubicBezTo>
                  <a:pt x="171139" y="0"/>
                  <a:pt x="190259" y="7923"/>
                  <a:pt x="206106" y="23770"/>
                </a:cubicBezTo>
                <a:cubicBezTo>
                  <a:pt x="221952" y="39616"/>
                  <a:pt x="229875" y="58736"/>
                  <a:pt x="229875" y="81133"/>
                </a:cubicBezTo>
                <a:cubicBezTo>
                  <a:pt x="229875" y="103529"/>
                  <a:pt x="221952" y="122650"/>
                  <a:pt x="206106" y="138496"/>
                </a:cubicBezTo>
                <a:cubicBezTo>
                  <a:pt x="190259" y="154342"/>
                  <a:pt x="171139" y="162266"/>
                  <a:pt x="148743" y="162266"/>
                </a:cubicBezTo>
                <a:cubicBezTo>
                  <a:pt x="126347" y="162266"/>
                  <a:pt x="107226" y="154342"/>
                  <a:pt x="91379" y="138496"/>
                </a:cubicBezTo>
                <a:cubicBezTo>
                  <a:pt x="75533" y="122650"/>
                  <a:pt x="67610" y="103529"/>
                  <a:pt x="67610" y="81133"/>
                </a:cubicBezTo>
                <a:cubicBezTo>
                  <a:pt x="67610" y="58736"/>
                  <a:pt x="75533" y="39616"/>
                  <a:pt x="91379" y="23770"/>
                </a:cubicBezTo>
                <a:cubicBezTo>
                  <a:pt x="107226" y="7923"/>
                  <a:pt x="126347" y="0"/>
                  <a:pt x="148743" y="0"/>
                </a:cubicBezTo>
                <a:close/>
              </a:path>
            </a:pathLst>
          </a:custGeom>
          <a:solidFill>
            <a:sysClr val="window" lastClr="FFFFFF"/>
          </a:solidFill>
          <a:ln w="12700" cap="flat" cmpd="sng" algn="ctr">
            <a:noFill/>
            <a:prstDash val="solid"/>
            <a:miter lim="800000"/>
          </a:ln>
          <a:effectLst/>
        </p:spPr>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ysClr val="window" lastClr="FFFFFF"/>
              </a:solidFill>
              <a:effectLst/>
              <a:uLnTx/>
              <a:uFillTx/>
              <a:latin typeface="Calibri" panose="020F0502020204030204"/>
            </a:endParaRPr>
          </a:p>
        </p:txBody>
      </p:sp>
      <p:pic>
        <p:nvPicPr>
          <p:cNvPr id="172" name="Εικόνα 1"/>
          <p:cNvPicPr>
            <a:picLocks noChangeAspect="1"/>
          </p:cNvPicPr>
          <p:nvPr/>
        </p:nvPicPr>
        <p:blipFill>
          <a:blip r:embed="rId4" cstate="print">
            <a:lum bright="70000" contrast="-70000"/>
            <a:extLst>
              <a:ext uri="{28A0092B-C50C-407E-A947-70E740481C1C}">
                <a14:useLocalDpi xmlns:a14="http://schemas.microsoft.com/office/drawing/2010/main" xmlns="" val="0"/>
              </a:ext>
            </a:extLst>
          </a:blip>
          <a:stretch>
            <a:fillRect/>
          </a:stretch>
        </p:blipFill>
        <p:spPr>
          <a:xfrm>
            <a:off x="3136012" y="4893720"/>
            <a:ext cx="281443" cy="281443"/>
          </a:xfrm>
          <a:prstGeom prst="rect">
            <a:avLst/>
          </a:prstGeom>
          <a:noFill/>
        </p:spPr>
      </p:pic>
      <p:cxnSp>
        <p:nvCxnSpPr>
          <p:cNvPr id="182" name="181 - Ευθεία γραμμή σύνδεσης"/>
          <p:cNvCxnSpPr/>
          <p:nvPr/>
        </p:nvCxnSpPr>
        <p:spPr>
          <a:xfrm>
            <a:off x="2096655" y="5828143"/>
            <a:ext cx="997527" cy="48953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3" name="182 - Ευθεία γραμμή σύνδεσης"/>
          <p:cNvCxnSpPr/>
          <p:nvPr/>
        </p:nvCxnSpPr>
        <p:spPr>
          <a:xfrm>
            <a:off x="2193636" y="5426365"/>
            <a:ext cx="1085273" cy="2309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5" name="184 - Ευθεία γραμμή σύνδεσης"/>
          <p:cNvCxnSpPr/>
          <p:nvPr/>
        </p:nvCxnSpPr>
        <p:spPr>
          <a:xfrm flipV="1">
            <a:off x="2124363" y="4784436"/>
            <a:ext cx="674255" cy="39716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pic>
        <p:nvPicPr>
          <p:cNvPr id="192" name="Picture 4" descr="C:\Users\User\Desktop\—Pngtree—quiz line black icon_4008059.png"/>
          <p:cNvPicPr>
            <a:picLocks noChangeAspect="1" noChangeArrowheads="1"/>
          </p:cNvPicPr>
          <p:nvPr/>
        </p:nvPicPr>
        <p:blipFill>
          <a:blip r:embed="rId10" cstate="print">
            <a:lum bright="70000" contrast="-70000"/>
          </a:blip>
          <a:srcRect/>
          <a:stretch>
            <a:fillRect/>
          </a:stretch>
        </p:blipFill>
        <p:spPr bwMode="auto">
          <a:xfrm>
            <a:off x="3269673" y="6356930"/>
            <a:ext cx="307106" cy="307106"/>
          </a:xfrm>
          <a:prstGeom prst="rect">
            <a:avLst/>
          </a:prstGeom>
          <a:noFill/>
        </p:spPr>
      </p:pic>
    </p:spTree>
    <p:extLst>
      <p:ext uri="{BB962C8B-B14F-4D97-AF65-F5344CB8AC3E}">
        <p14:creationId xmlns:p14="http://schemas.microsoft.com/office/powerpoint/2010/main" xmlns="" val="47156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4">
                                            <p:bg/>
                                          </p:spTgt>
                                        </p:tgtEl>
                                        <p:attrNameLst>
                                          <p:attrName>style.visibility</p:attrName>
                                        </p:attrNameLst>
                                      </p:cBhvr>
                                      <p:to>
                                        <p:strVal val="visible"/>
                                      </p:to>
                                    </p:set>
                                    <p:animEffect transition="in" filter="wipe(down)">
                                      <p:cBhvr>
                                        <p:cTn id="7" dur="500"/>
                                        <p:tgtEl>
                                          <p:spTgt spid="154">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4">
                                            <p:txEl>
                                              <p:pRg st="0" end="0"/>
                                            </p:txEl>
                                          </p:spTgt>
                                        </p:tgtEl>
                                        <p:attrNameLst>
                                          <p:attrName>style.visibility</p:attrName>
                                        </p:attrNameLst>
                                      </p:cBhvr>
                                      <p:to>
                                        <p:strVal val="visible"/>
                                      </p:to>
                                    </p:set>
                                    <p:animEffect transition="in" filter="wipe(down)">
                                      <p:cBhvr>
                                        <p:cTn id="10" dur="500"/>
                                        <p:tgtEl>
                                          <p:spTgt spid="154">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54">
                                            <p:txEl>
                                              <p:pRg st="1" end="1"/>
                                            </p:txEl>
                                          </p:spTgt>
                                        </p:tgtEl>
                                        <p:attrNameLst>
                                          <p:attrName>style.visibility</p:attrName>
                                        </p:attrNameLst>
                                      </p:cBhvr>
                                      <p:to>
                                        <p:strVal val="visible"/>
                                      </p:to>
                                    </p:set>
                                    <p:animEffect transition="in" filter="wipe(down)">
                                      <p:cBhvr>
                                        <p:cTn id="13" dur="500"/>
                                        <p:tgtEl>
                                          <p:spTgt spid="154">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5">
                                            <p:bg/>
                                          </p:spTgt>
                                        </p:tgtEl>
                                        <p:attrNameLst>
                                          <p:attrName>style.visibility</p:attrName>
                                        </p:attrNameLst>
                                      </p:cBhvr>
                                      <p:to>
                                        <p:strVal val="visible"/>
                                      </p:to>
                                    </p:set>
                                    <p:animEffect transition="in" filter="wipe(down)">
                                      <p:cBhvr>
                                        <p:cTn id="18" dur="500"/>
                                        <p:tgtEl>
                                          <p:spTgt spid="155">
                                            <p:bg/>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55">
                                            <p:txEl>
                                              <p:pRg st="0" end="0"/>
                                            </p:txEl>
                                          </p:spTgt>
                                        </p:tgtEl>
                                        <p:attrNameLst>
                                          <p:attrName>style.visibility</p:attrName>
                                        </p:attrNameLst>
                                      </p:cBhvr>
                                      <p:to>
                                        <p:strVal val="visible"/>
                                      </p:to>
                                    </p:set>
                                    <p:animEffect transition="in" filter="wipe(down)">
                                      <p:cBhvr>
                                        <p:cTn id="21" dur="500"/>
                                        <p:tgtEl>
                                          <p:spTgt spid="155">
                                            <p:txEl>
                                              <p:pRg st="0" end="0"/>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55">
                                            <p:txEl>
                                              <p:pRg st="1" end="1"/>
                                            </p:txEl>
                                          </p:spTgt>
                                        </p:tgtEl>
                                        <p:attrNameLst>
                                          <p:attrName>style.visibility</p:attrName>
                                        </p:attrNameLst>
                                      </p:cBhvr>
                                      <p:to>
                                        <p:strVal val="visible"/>
                                      </p:to>
                                    </p:set>
                                    <p:animEffect transition="in" filter="wipe(down)">
                                      <p:cBhvr>
                                        <p:cTn id="24" dur="500"/>
                                        <p:tgtEl>
                                          <p:spTgt spid="15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44">
                                            <p:bg/>
                                          </p:spTgt>
                                        </p:tgtEl>
                                        <p:attrNameLst>
                                          <p:attrName>style.visibility</p:attrName>
                                        </p:attrNameLst>
                                      </p:cBhvr>
                                      <p:to>
                                        <p:strVal val="visible"/>
                                      </p:to>
                                    </p:set>
                                    <p:animEffect transition="in" filter="wipe(down)">
                                      <p:cBhvr>
                                        <p:cTn id="29" dur="500"/>
                                        <p:tgtEl>
                                          <p:spTgt spid="144">
                                            <p:bg/>
                                          </p:spTgt>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44">
                                            <p:txEl>
                                              <p:pRg st="0" end="0"/>
                                            </p:txEl>
                                          </p:spTgt>
                                        </p:tgtEl>
                                        <p:attrNameLst>
                                          <p:attrName>style.visibility</p:attrName>
                                        </p:attrNameLst>
                                      </p:cBhvr>
                                      <p:to>
                                        <p:strVal val="visible"/>
                                      </p:to>
                                    </p:set>
                                    <p:animEffect transition="in" filter="wipe(down)">
                                      <p:cBhvr>
                                        <p:cTn id="32" dur="500"/>
                                        <p:tgtEl>
                                          <p:spTgt spid="144">
                                            <p:txEl>
                                              <p:pRg st="0" end="0"/>
                                            </p:txEl>
                                          </p:spTgt>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44">
                                            <p:txEl>
                                              <p:pRg st="1" end="1"/>
                                            </p:txEl>
                                          </p:spTgt>
                                        </p:tgtEl>
                                        <p:attrNameLst>
                                          <p:attrName>style.visibility</p:attrName>
                                        </p:attrNameLst>
                                      </p:cBhvr>
                                      <p:to>
                                        <p:strVal val="visible"/>
                                      </p:to>
                                    </p:set>
                                    <p:animEffect transition="in" filter="wipe(down)">
                                      <p:cBhvr>
                                        <p:cTn id="35" dur="500"/>
                                        <p:tgtEl>
                                          <p:spTgt spid="144">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39">
                                            <p:bg/>
                                          </p:spTgt>
                                        </p:tgtEl>
                                        <p:attrNameLst>
                                          <p:attrName>style.visibility</p:attrName>
                                        </p:attrNameLst>
                                      </p:cBhvr>
                                      <p:to>
                                        <p:strVal val="visible"/>
                                      </p:to>
                                    </p:set>
                                    <p:animEffect transition="in" filter="wipe(down)">
                                      <p:cBhvr>
                                        <p:cTn id="40" dur="500"/>
                                        <p:tgtEl>
                                          <p:spTgt spid="139">
                                            <p:bg/>
                                          </p:spTgt>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39">
                                            <p:txEl>
                                              <p:pRg st="0" end="0"/>
                                            </p:txEl>
                                          </p:spTgt>
                                        </p:tgtEl>
                                        <p:attrNameLst>
                                          <p:attrName>style.visibility</p:attrName>
                                        </p:attrNameLst>
                                      </p:cBhvr>
                                      <p:to>
                                        <p:strVal val="visible"/>
                                      </p:to>
                                    </p:set>
                                    <p:animEffect transition="in" filter="wipe(down)">
                                      <p:cBhvr>
                                        <p:cTn id="43" dur="500"/>
                                        <p:tgtEl>
                                          <p:spTgt spid="139">
                                            <p:txEl>
                                              <p:pRg st="0" end="0"/>
                                            </p:txEl>
                                          </p:spTgt>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39">
                                            <p:txEl>
                                              <p:pRg st="1" end="1"/>
                                            </p:txEl>
                                          </p:spTgt>
                                        </p:tgtEl>
                                        <p:attrNameLst>
                                          <p:attrName>style.visibility</p:attrName>
                                        </p:attrNameLst>
                                      </p:cBhvr>
                                      <p:to>
                                        <p:strVal val="visible"/>
                                      </p:to>
                                    </p:set>
                                    <p:animEffect transition="in" filter="wipe(down)">
                                      <p:cBhvr>
                                        <p:cTn id="46" dur="500"/>
                                        <p:tgtEl>
                                          <p:spTgt spid="139">
                                            <p:txEl>
                                              <p:pRg st="1" end="1"/>
                                            </p:txEl>
                                          </p:spTgt>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39">
                                            <p:txEl>
                                              <p:pRg st="2" end="2"/>
                                            </p:txEl>
                                          </p:spTgt>
                                        </p:tgtEl>
                                        <p:attrNameLst>
                                          <p:attrName>style.visibility</p:attrName>
                                        </p:attrNameLst>
                                      </p:cBhvr>
                                      <p:to>
                                        <p:strVal val="visible"/>
                                      </p:to>
                                    </p:set>
                                    <p:animEffect transition="in" filter="wipe(down)">
                                      <p:cBhvr>
                                        <p:cTn id="49" dur="500"/>
                                        <p:tgtEl>
                                          <p:spTgt spid="139">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47">
                                            <p:bg/>
                                          </p:spTgt>
                                        </p:tgtEl>
                                        <p:attrNameLst>
                                          <p:attrName>style.visibility</p:attrName>
                                        </p:attrNameLst>
                                      </p:cBhvr>
                                      <p:to>
                                        <p:strVal val="visible"/>
                                      </p:to>
                                    </p:set>
                                    <p:animEffect transition="in" filter="wipe(down)">
                                      <p:cBhvr>
                                        <p:cTn id="54" dur="500"/>
                                        <p:tgtEl>
                                          <p:spTgt spid="147">
                                            <p:bg/>
                                          </p:spTgt>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147">
                                            <p:txEl>
                                              <p:pRg st="0" end="0"/>
                                            </p:txEl>
                                          </p:spTgt>
                                        </p:tgtEl>
                                        <p:attrNameLst>
                                          <p:attrName>style.visibility</p:attrName>
                                        </p:attrNameLst>
                                      </p:cBhvr>
                                      <p:to>
                                        <p:strVal val="visible"/>
                                      </p:to>
                                    </p:set>
                                    <p:animEffect transition="in" filter="wipe(down)">
                                      <p:cBhvr>
                                        <p:cTn id="57" dur="500"/>
                                        <p:tgtEl>
                                          <p:spTgt spid="147">
                                            <p:txEl>
                                              <p:pRg st="0" end="0"/>
                                            </p:txEl>
                                          </p:spTgt>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147">
                                            <p:txEl>
                                              <p:pRg st="1" end="1"/>
                                            </p:txEl>
                                          </p:spTgt>
                                        </p:tgtEl>
                                        <p:attrNameLst>
                                          <p:attrName>style.visibility</p:attrName>
                                        </p:attrNameLst>
                                      </p:cBhvr>
                                      <p:to>
                                        <p:strVal val="visible"/>
                                      </p:to>
                                    </p:set>
                                    <p:animEffect transition="in" filter="wipe(down)">
                                      <p:cBhvr>
                                        <p:cTn id="60" dur="500"/>
                                        <p:tgtEl>
                                          <p:spTgt spid="147">
                                            <p:txEl>
                                              <p:pRg st="1" end="1"/>
                                            </p:txEl>
                                          </p:spTgt>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147">
                                            <p:txEl>
                                              <p:pRg st="2" end="2"/>
                                            </p:txEl>
                                          </p:spTgt>
                                        </p:tgtEl>
                                        <p:attrNameLst>
                                          <p:attrName>style.visibility</p:attrName>
                                        </p:attrNameLst>
                                      </p:cBhvr>
                                      <p:to>
                                        <p:strVal val="visible"/>
                                      </p:to>
                                    </p:set>
                                    <p:animEffect transition="in" filter="wipe(down)">
                                      <p:cBhvr>
                                        <p:cTn id="63" dur="500"/>
                                        <p:tgtEl>
                                          <p:spTgt spid="147">
                                            <p:txEl>
                                              <p:pRg st="2" end="2"/>
                                            </p:txEl>
                                          </p:spTgt>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147">
                                            <p:txEl>
                                              <p:pRg st="3" end="3"/>
                                            </p:txEl>
                                          </p:spTgt>
                                        </p:tgtEl>
                                        <p:attrNameLst>
                                          <p:attrName>style.visibility</p:attrName>
                                        </p:attrNameLst>
                                      </p:cBhvr>
                                      <p:to>
                                        <p:strVal val="visible"/>
                                      </p:to>
                                    </p:set>
                                    <p:animEffect transition="in" filter="wipe(down)">
                                      <p:cBhvr>
                                        <p:cTn id="66" dur="500"/>
                                        <p:tgtEl>
                                          <p:spTgt spid="147">
                                            <p:txEl>
                                              <p:pRg st="3" end="3"/>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160">
                                            <p:bg/>
                                          </p:spTgt>
                                        </p:tgtEl>
                                        <p:attrNameLst>
                                          <p:attrName>style.visibility</p:attrName>
                                        </p:attrNameLst>
                                      </p:cBhvr>
                                      <p:to>
                                        <p:strVal val="visible"/>
                                      </p:to>
                                    </p:set>
                                    <p:animEffect transition="in" filter="wipe(down)">
                                      <p:cBhvr>
                                        <p:cTn id="71" dur="500"/>
                                        <p:tgtEl>
                                          <p:spTgt spid="160">
                                            <p:bg/>
                                          </p:spTgt>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160">
                                            <p:txEl>
                                              <p:pRg st="0" end="0"/>
                                            </p:txEl>
                                          </p:spTgt>
                                        </p:tgtEl>
                                        <p:attrNameLst>
                                          <p:attrName>style.visibility</p:attrName>
                                        </p:attrNameLst>
                                      </p:cBhvr>
                                      <p:to>
                                        <p:strVal val="visible"/>
                                      </p:to>
                                    </p:set>
                                    <p:animEffect transition="in" filter="wipe(down)">
                                      <p:cBhvr>
                                        <p:cTn id="74" dur="500"/>
                                        <p:tgtEl>
                                          <p:spTgt spid="160">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141">
                                            <p:bg/>
                                          </p:spTgt>
                                        </p:tgtEl>
                                        <p:attrNameLst>
                                          <p:attrName>style.visibility</p:attrName>
                                        </p:attrNameLst>
                                      </p:cBhvr>
                                      <p:to>
                                        <p:strVal val="visible"/>
                                      </p:to>
                                    </p:set>
                                    <p:animEffect transition="in" filter="wipe(down)">
                                      <p:cBhvr>
                                        <p:cTn id="79" dur="500"/>
                                        <p:tgtEl>
                                          <p:spTgt spid="141">
                                            <p:bg/>
                                          </p:spTgt>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141">
                                            <p:txEl>
                                              <p:pRg st="0" end="0"/>
                                            </p:txEl>
                                          </p:spTgt>
                                        </p:tgtEl>
                                        <p:attrNameLst>
                                          <p:attrName>style.visibility</p:attrName>
                                        </p:attrNameLst>
                                      </p:cBhvr>
                                      <p:to>
                                        <p:strVal val="visible"/>
                                      </p:to>
                                    </p:set>
                                    <p:animEffect transition="in" filter="wipe(down)">
                                      <p:cBhvr>
                                        <p:cTn id="82" dur="500"/>
                                        <p:tgtEl>
                                          <p:spTgt spid="141">
                                            <p:txEl>
                                              <p:pRg st="0" end="0"/>
                                            </p:txEl>
                                          </p:spTgt>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141">
                                            <p:txEl>
                                              <p:pRg st="1" end="1"/>
                                            </p:txEl>
                                          </p:spTgt>
                                        </p:tgtEl>
                                        <p:attrNameLst>
                                          <p:attrName>style.visibility</p:attrName>
                                        </p:attrNameLst>
                                      </p:cBhvr>
                                      <p:to>
                                        <p:strVal val="visible"/>
                                      </p:to>
                                    </p:set>
                                    <p:animEffect transition="in" filter="wipe(down)">
                                      <p:cBhvr>
                                        <p:cTn id="85" dur="500"/>
                                        <p:tgtEl>
                                          <p:spTgt spid="14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build="allAtOnce" animBg="1"/>
      <p:bldP spid="160" grpId="0" build="allAtOnce" animBg="1"/>
      <p:bldP spid="139" grpId="0" build="allAtOnce" animBg="1"/>
      <p:bldP spid="141" grpId="0" build="allAtOnce" animBg="1"/>
      <p:bldP spid="147" grpId="0" build="allAtOnce" animBg="1"/>
      <p:bldP spid="154" grpId="0" build="allAtOnce" animBg="1"/>
      <p:bldP spid="155" grpId="0" build="allAtOnce"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 descr="C:\Users\User\Desktop\download-location-arrow-white-png-clipart-arrow-clip-art-arrow-290911.png"/>
          <p:cNvPicPr>
            <a:picLocks noChangeAspect="1" noChangeArrowheads="1"/>
          </p:cNvPicPr>
          <p:nvPr/>
        </p:nvPicPr>
        <p:blipFill>
          <a:blip r:embed="rId3" cstate="print"/>
          <a:srcRect/>
          <a:stretch>
            <a:fillRect/>
          </a:stretch>
        </p:blipFill>
        <p:spPr bwMode="auto">
          <a:xfrm rot="10800000">
            <a:off x="194671" y="1311562"/>
            <a:ext cx="1113886" cy="676995"/>
          </a:xfrm>
          <a:prstGeom prst="rect">
            <a:avLst/>
          </a:prstGeom>
          <a:solidFill>
            <a:schemeClr val="accent6">
              <a:lumMod val="75000"/>
            </a:schemeClr>
          </a:solidFill>
          <a:ln>
            <a:solidFill>
              <a:schemeClr val="accent6">
                <a:lumMod val="75000"/>
              </a:schemeClr>
            </a:solidFill>
          </a:ln>
        </p:spPr>
      </p:pic>
      <p:sp>
        <p:nvSpPr>
          <p:cNvPr id="5" name="Τίτλος 1"/>
          <p:cNvSpPr>
            <a:spLocks noGrp="1"/>
          </p:cNvSpPr>
          <p:nvPr>
            <p:ph type="title"/>
          </p:nvPr>
        </p:nvSpPr>
        <p:spPr>
          <a:xfrm>
            <a:off x="1724157" y="238889"/>
            <a:ext cx="9601339" cy="491484"/>
          </a:xfrm>
        </p:spPr>
        <p:txBody>
          <a:bodyPr>
            <a:noAutofit/>
          </a:bodyPr>
          <a:lstStyle/>
          <a:p>
            <a:pPr lvl="0"/>
            <a:r>
              <a:rPr lang="en-US" sz="4000" b="1" i="1" dirty="0" smtClean="0">
                <a:solidFill>
                  <a:srgbClr val="1ED4BA"/>
                </a:solidFill>
                <a:effectLst>
                  <a:outerShdw blurRad="38100" dist="38100" dir="2700000" algn="tl">
                    <a:srgbClr val="000000">
                      <a:alpha val="43137"/>
                    </a:srgbClr>
                  </a:outerShdw>
                </a:effectLst>
              </a:rPr>
              <a:t>7</a:t>
            </a:r>
            <a:r>
              <a:rPr lang="el-GR" sz="4000" b="1" i="1" dirty="0" smtClean="0">
                <a:solidFill>
                  <a:srgbClr val="1ED4BA"/>
                </a:solidFill>
                <a:effectLst>
                  <a:outerShdw blurRad="38100" dist="38100" dir="2700000" algn="tl">
                    <a:srgbClr val="000000">
                      <a:alpha val="43137"/>
                    </a:srgbClr>
                  </a:outerShdw>
                </a:effectLst>
              </a:rPr>
              <a:t>. Παραγόμενο εκπαιδευτικό υλικό</a:t>
            </a:r>
            <a:endParaRPr lang="el-GR" sz="4000" b="1" i="1" dirty="0">
              <a:solidFill>
                <a:srgbClr val="1ED4BA"/>
              </a:solidFill>
              <a:effectLst>
                <a:outerShdw blurRad="38100" dist="38100" dir="2700000" algn="tl">
                  <a:srgbClr val="000000">
                    <a:alpha val="43137"/>
                  </a:srgbClr>
                </a:outerShdw>
              </a:effectLst>
            </a:endParaRPr>
          </a:p>
        </p:txBody>
      </p:sp>
      <p:grpSp>
        <p:nvGrpSpPr>
          <p:cNvPr id="72" name="Group 68">
            <a:extLst>
              <a:ext uri="{FF2B5EF4-FFF2-40B4-BE49-F238E27FC236}">
                <a16:creationId xmlns="" xmlns:a16="http://schemas.microsoft.com/office/drawing/2014/main" id="{7BB45B26-D900-4A27-97DD-1E5DB4BF4552}"/>
              </a:ext>
            </a:extLst>
          </p:cNvPr>
          <p:cNvGrpSpPr/>
          <p:nvPr/>
        </p:nvGrpSpPr>
        <p:grpSpPr>
          <a:xfrm>
            <a:off x="1410158" y="1341328"/>
            <a:ext cx="4519587" cy="2078198"/>
            <a:chOff x="1754698" y="1484297"/>
            <a:chExt cx="3873658" cy="1383981"/>
          </a:xfrm>
        </p:grpSpPr>
        <p:sp>
          <p:nvSpPr>
            <p:cNvPr id="73" name="TextBox 72">
              <a:extLst>
                <a:ext uri="{FF2B5EF4-FFF2-40B4-BE49-F238E27FC236}">
                  <a16:creationId xmlns="" xmlns:a16="http://schemas.microsoft.com/office/drawing/2014/main" id="{4F22282A-C2E1-459A-BB83-656FBCBEEAEE}"/>
                </a:ext>
              </a:extLst>
            </p:cNvPr>
            <p:cNvSpPr txBox="1"/>
            <p:nvPr/>
          </p:nvSpPr>
          <p:spPr>
            <a:xfrm>
              <a:off x="1786180" y="1484297"/>
              <a:ext cx="3457969" cy="276702"/>
            </a:xfrm>
            <a:prstGeom prst="rect">
              <a:avLst/>
            </a:prstGeom>
            <a:noFill/>
          </p:spPr>
          <p:txBody>
            <a:bodyPr wrap="square" lIns="0" rIns="0" rtlCol="0" anchor="b">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2100" b="1" i="0" u="sng" strike="noStrike" kern="0" cap="all" spc="0" normalizeH="0" baseline="0" noProof="0" dirty="0" err="1" smtClean="0">
                  <a:ln>
                    <a:noFill/>
                  </a:ln>
                  <a:solidFill>
                    <a:srgbClr val="00A891"/>
                  </a:solidFill>
                  <a:effectLst>
                    <a:outerShdw blurRad="38100" dist="38100" dir="2700000" algn="tl">
                      <a:srgbClr val="000000">
                        <a:alpha val="43137"/>
                      </a:srgbClr>
                    </a:outerShdw>
                  </a:effectLst>
                  <a:uLnTx/>
                  <a:uFillTx/>
                </a:rPr>
                <a:t>Σκοπ</a:t>
              </a:r>
              <a:r>
                <a:rPr lang="el-GR" sz="2100" b="1" u="sng" kern="0" cap="all" dirty="0" smtClean="0">
                  <a:solidFill>
                    <a:srgbClr val="00A891"/>
                  </a:solidFill>
                  <a:effectLst>
                    <a:outerShdw blurRad="38100" dist="38100" dir="2700000" algn="tl">
                      <a:srgbClr val="000000">
                        <a:alpha val="43137"/>
                      </a:srgbClr>
                    </a:outerShdw>
                  </a:effectLst>
                </a:rPr>
                <a:t>ΟΣ</a:t>
              </a:r>
              <a:r>
                <a:rPr kumimoji="0" lang="el-GR" sz="2100" b="1" i="0" u="sng" strike="noStrike" kern="0" cap="all" spc="0" normalizeH="0" baseline="0" noProof="0" dirty="0" smtClean="0">
                  <a:ln>
                    <a:noFill/>
                  </a:ln>
                  <a:solidFill>
                    <a:srgbClr val="00A891"/>
                  </a:solidFill>
                  <a:effectLst>
                    <a:outerShdw blurRad="38100" dist="38100" dir="2700000" algn="tl">
                      <a:srgbClr val="000000">
                        <a:alpha val="43137"/>
                      </a:srgbClr>
                    </a:outerShdw>
                  </a:effectLst>
                  <a:uLnTx/>
                  <a:uFillTx/>
                </a:rPr>
                <a:t> του </a:t>
              </a:r>
              <a:r>
                <a:rPr kumimoji="0" lang="el-GR" sz="2100" b="1" i="0" u="sng" strike="noStrike" kern="0" cap="all" spc="0" normalizeH="0" baseline="0" noProof="0" dirty="0" err="1" smtClean="0">
                  <a:ln>
                    <a:noFill/>
                  </a:ln>
                  <a:solidFill>
                    <a:srgbClr val="00A891"/>
                  </a:solidFill>
                  <a:effectLst>
                    <a:outerShdw blurRad="38100" dist="38100" dir="2700000" algn="tl">
                      <a:srgbClr val="000000">
                        <a:alpha val="43137"/>
                      </a:srgbClr>
                    </a:outerShdw>
                  </a:effectLst>
                  <a:uLnTx/>
                  <a:uFillTx/>
                </a:rPr>
                <a:t>μαθηματοσ</a:t>
              </a:r>
              <a:endParaRPr kumimoji="0" lang="en-US" sz="2100" b="1" i="0" u="sng" strike="noStrike" kern="0" cap="all" spc="0" normalizeH="0" baseline="0" noProof="0" dirty="0" smtClean="0">
                <a:ln>
                  <a:noFill/>
                </a:ln>
                <a:solidFill>
                  <a:srgbClr val="00A891"/>
                </a:solidFill>
                <a:effectLst>
                  <a:outerShdw blurRad="38100" dist="38100" dir="2700000" algn="tl">
                    <a:srgbClr val="000000">
                      <a:alpha val="43137"/>
                    </a:srgbClr>
                  </a:outerShdw>
                </a:effectLst>
                <a:uLnTx/>
                <a:uFillTx/>
              </a:endParaRPr>
            </a:p>
          </p:txBody>
        </p:sp>
        <p:sp>
          <p:nvSpPr>
            <p:cNvPr id="74" name="TextBox 73">
              <a:extLst>
                <a:ext uri="{FF2B5EF4-FFF2-40B4-BE49-F238E27FC236}">
                  <a16:creationId xmlns="" xmlns:a16="http://schemas.microsoft.com/office/drawing/2014/main" id="{95244381-A4DC-4CF6-A8BD-2327BCDA7842}"/>
                </a:ext>
              </a:extLst>
            </p:cNvPr>
            <p:cNvSpPr txBox="1"/>
            <p:nvPr/>
          </p:nvSpPr>
          <p:spPr>
            <a:xfrm>
              <a:off x="1754698" y="1781966"/>
              <a:ext cx="3873658" cy="1086312"/>
            </a:xfrm>
            <a:prstGeom prst="rect">
              <a:avLst/>
            </a:prstGeom>
            <a:noFill/>
          </p:spPr>
          <p:txBody>
            <a:bodyPr wrap="square" lIns="0" rIns="0" rtlCol="0" anchor="t">
              <a:spAutoFit/>
            </a:bodyPr>
            <a:lstStyle/>
            <a:p>
              <a:pPr lvl="0" algn="just"/>
              <a:r>
                <a:rPr lang="el-GR" sz="2000" dirty="0" smtClean="0"/>
                <a:t>Η παρουσίαση βασικών πληροφοριών για τα δόντια μας, των κινδύνων που τα απειλούν και οδηγιών για την προστασία τους με την αξιοποίηση της νέας τεχνολογίας.</a:t>
              </a:r>
              <a:endParaRPr kumimoji="0" lang="en-US" sz="2000" b="0" i="0" u="none" strike="noStrike" kern="0" cap="none" spc="0" normalizeH="0" baseline="0" noProof="0" dirty="0" smtClean="0">
                <a:ln>
                  <a:noFill/>
                </a:ln>
                <a:solidFill>
                  <a:prstClr val="white">
                    <a:lumMod val="75000"/>
                  </a:prstClr>
                </a:solidFill>
                <a:effectLst/>
                <a:uLnTx/>
                <a:uFillTx/>
              </a:endParaRPr>
            </a:p>
          </p:txBody>
        </p:sp>
      </p:grpSp>
      <p:grpSp>
        <p:nvGrpSpPr>
          <p:cNvPr id="78" name="Group 76">
            <a:extLst>
              <a:ext uri="{FF2B5EF4-FFF2-40B4-BE49-F238E27FC236}">
                <a16:creationId xmlns="" xmlns:a16="http://schemas.microsoft.com/office/drawing/2014/main" id="{BADBB426-EE9D-42FF-A60F-ECFC6FF392FB}"/>
              </a:ext>
            </a:extLst>
          </p:cNvPr>
          <p:cNvGrpSpPr/>
          <p:nvPr/>
        </p:nvGrpSpPr>
        <p:grpSpPr>
          <a:xfrm>
            <a:off x="1311564" y="3889872"/>
            <a:ext cx="5043054" cy="2351041"/>
            <a:chOff x="1664163" y="1482162"/>
            <a:chExt cx="4208984" cy="1710593"/>
          </a:xfrm>
        </p:grpSpPr>
        <p:sp>
          <p:nvSpPr>
            <p:cNvPr id="79" name="TextBox 78">
              <a:extLst>
                <a:ext uri="{FF2B5EF4-FFF2-40B4-BE49-F238E27FC236}">
                  <a16:creationId xmlns="" xmlns:a16="http://schemas.microsoft.com/office/drawing/2014/main" id="{BE5DC5BB-3581-45BF-BDEF-17D80E300295}"/>
                </a:ext>
              </a:extLst>
            </p:cNvPr>
            <p:cNvSpPr txBox="1"/>
            <p:nvPr/>
          </p:nvSpPr>
          <p:spPr>
            <a:xfrm>
              <a:off x="1745903" y="1482162"/>
              <a:ext cx="3721848" cy="302312"/>
            </a:xfrm>
            <a:prstGeom prst="rect">
              <a:avLst/>
            </a:prstGeom>
            <a:noFill/>
          </p:spPr>
          <p:txBody>
            <a:bodyPr wrap="square" lIns="0" rIns="0" rtlCol="0" anchor="b">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2100" b="1" i="0" u="sng" strike="noStrike" kern="0" cap="all" spc="0" normalizeH="0" baseline="0" noProof="0" dirty="0" err="1" smtClean="0">
                  <a:ln>
                    <a:noFill/>
                  </a:ln>
                  <a:solidFill>
                    <a:srgbClr val="FF6699"/>
                  </a:solidFill>
                  <a:effectLst>
                    <a:outerShdw blurRad="38100" dist="38100" dir="2700000" algn="tl">
                      <a:srgbClr val="000000">
                        <a:alpha val="43137"/>
                      </a:srgbClr>
                    </a:outerShdw>
                  </a:effectLst>
                  <a:uLnTx/>
                  <a:uFillTx/>
                </a:rPr>
                <a:t>περιεχομενο</a:t>
              </a:r>
              <a:endParaRPr kumimoji="0" lang="en-US" sz="2100" b="1" i="0" u="sng" strike="noStrike" kern="0" cap="all" spc="0" normalizeH="0" baseline="0" noProof="0" dirty="0" smtClean="0">
                <a:ln>
                  <a:noFill/>
                </a:ln>
                <a:solidFill>
                  <a:srgbClr val="FF6699"/>
                </a:solidFill>
                <a:effectLst>
                  <a:outerShdw blurRad="38100" dist="38100" dir="2700000" algn="tl">
                    <a:srgbClr val="000000">
                      <a:alpha val="43137"/>
                    </a:srgbClr>
                  </a:outerShdw>
                </a:effectLst>
                <a:uLnTx/>
                <a:uFillTx/>
              </a:endParaRPr>
            </a:p>
          </p:txBody>
        </p:sp>
        <p:sp>
          <p:nvSpPr>
            <p:cNvPr id="80" name="TextBox 79">
              <a:extLst>
                <a:ext uri="{FF2B5EF4-FFF2-40B4-BE49-F238E27FC236}">
                  <a16:creationId xmlns="" xmlns:a16="http://schemas.microsoft.com/office/drawing/2014/main" id="{F44A46D0-CCE2-4652-989B-0395C2E3B4F9}"/>
                </a:ext>
              </a:extLst>
            </p:cNvPr>
            <p:cNvSpPr txBox="1"/>
            <p:nvPr/>
          </p:nvSpPr>
          <p:spPr>
            <a:xfrm>
              <a:off x="1664163" y="1781965"/>
              <a:ext cx="4208984" cy="1410790"/>
            </a:xfrm>
            <a:prstGeom prst="rect">
              <a:avLst/>
            </a:prstGeom>
            <a:noFill/>
          </p:spPr>
          <p:txBody>
            <a:bodyPr wrap="square" lIns="0" rIns="0" rtlCol="0" anchor="t">
              <a:spAutoFit/>
            </a:bodyPr>
            <a:lstStyle/>
            <a:p>
              <a:r>
                <a:rPr lang="el-GR" sz="2000" dirty="0" smtClean="0"/>
                <a:t>Το μάθημα με τίτλο «</a:t>
              </a:r>
              <a:r>
                <a:rPr lang="el-GR" sz="2000" b="1" dirty="0" smtClean="0"/>
                <a:t>Δόντια </a:t>
              </a:r>
              <a:r>
                <a:rPr lang="el-GR" sz="2000" b="1" dirty="0" err="1" smtClean="0"/>
                <a:t>γερά...χαμόγελα</a:t>
              </a:r>
              <a:r>
                <a:rPr lang="el-GR" sz="2000" b="1" dirty="0" smtClean="0"/>
                <a:t> αστραφτερά!</a:t>
              </a:r>
              <a:r>
                <a:rPr lang="el-GR" sz="2000" dirty="0" smtClean="0"/>
                <a:t>», αποτελείται από τρεις βασικές ενότητες:</a:t>
              </a:r>
            </a:p>
            <a:p>
              <a:r>
                <a:rPr lang="el-GR" sz="2000" b="1" dirty="0" smtClean="0"/>
                <a:t>1. Ας γνωρίσουμε τα δόντια μας!</a:t>
              </a:r>
              <a:endParaRPr lang="el-GR" sz="2000" dirty="0" smtClean="0"/>
            </a:p>
            <a:p>
              <a:r>
                <a:rPr lang="el-GR" sz="2000" b="1" dirty="0" smtClean="0"/>
                <a:t>2. Αρρωσταίνουν ποτέ τα δόντια μας;</a:t>
              </a:r>
              <a:endParaRPr lang="el-GR" sz="2000" dirty="0" smtClean="0"/>
            </a:p>
            <a:p>
              <a:r>
                <a:rPr lang="el-GR" sz="2000" b="1" dirty="0" smtClean="0"/>
                <a:t>3. Μαθαίνουμε να φροντίζουμε τα δόντια μας!</a:t>
              </a:r>
              <a:endParaRPr lang="el-GR" sz="2000" dirty="0"/>
            </a:p>
          </p:txBody>
        </p:sp>
      </p:grpSp>
      <p:grpSp>
        <p:nvGrpSpPr>
          <p:cNvPr id="84" name="Group 82">
            <a:extLst>
              <a:ext uri="{FF2B5EF4-FFF2-40B4-BE49-F238E27FC236}">
                <a16:creationId xmlns="" xmlns:a16="http://schemas.microsoft.com/office/drawing/2014/main" id="{931E39CB-F7C3-4E07-8DBB-3AD56CD50F74}"/>
              </a:ext>
            </a:extLst>
          </p:cNvPr>
          <p:cNvGrpSpPr/>
          <p:nvPr/>
        </p:nvGrpSpPr>
        <p:grpSpPr>
          <a:xfrm>
            <a:off x="7485575" y="1253882"/>
            <a:ext cx="4457469" cy="2880905"/>
            <a:chOff x="2704205" y="1137510"/>
            <a:chExt cx="2841280" cy="2256829"/>
          </a:xfrm>
        </p:grpSpPr>
        <p:sp>
          <p:nvSpPr>
            <p:cNvPr id="85" name="TextBox 84">
              <a:extLst>
                <a:ext uri="{FF2B5EF4-FFF2-40B4-BE49-F238E27FC236}">
                  <a16:creationId xmlns="" xmlns:a16="http://schemas.microsoft.com/office/drawing/2014/main" id="{C8F90156-8B0E-4BEB-9DE5-47657C6A523E}"/>
                </a:ext>
              </a:extLst>
            </p:cNvPr>
            <p:cNvSpPr txBox="1"/>
            <p:nvPr/>
          </p:nvSpPr>
          <p:spPr>
            <a:xfrm>
              <a:off x="2704205" y="1137510"/>
              <a:ext cx="2726485" cy="275767"/>
            </a:xfrm>
            <a:prstGeom prst="rect">
              <a:avLst/>
            </a:prstGeom>
            <a:noFill/>
          </p:spPr>
          <p:txBody>
            <a:bodyPr wrap="square" lIns="0" rIns="0" rtlCol="0" anchor="b">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2100" b="1" i="0" u="sng" strike="noStrike" kern="0" cap="all" spc="0" normalizeH="0" baseline="0" noProof="0" dirty="0" err="1" smtClean="0">
                  <a:ln>
                    <a:noFill/>
                  </a:ln>
                  <a:solidFill>
                    <a:srgbClr val="FFE200"/>
                  </a:solidFill>
                  <a:effectLst>
                    <a:outerShdw blurRad="38100" dist="38100" dir="2700000" algn="tl">
                      <a:srgbClr val="000000">
                        <a:alpha val="43137"/>
                      </a:srgbClr>
                    </a:outerShdw>
                  </a:effectLst>
                  <a:uLnTx/>
                  <a:uFillTx/>
                </a:rPr>
                <a:t>Αρχεσ</a:t>
              </a:r>
              <a:r>
                <a:rPr kumimoji="0" lang="el-GR" sz="2100" b="1" i="0" u="sng" strike="noStrike" kern="0" cap="all" spc="0" normalizeH="0" baseline="0" noProof="0" dirty="0" smtClean="0">
                  <a:ln>
                    <a:noFill/>
                  </a:ln>
                  <a:solidFill>
                    <a:srgbClr val="FFE200"/>
                  </a:solidFill>
                  <a:effectLst>
                    <a:outerShdw blurRad="38100" dist="38100" dir="2700000" algn="tl">
                      <a:srgbClr val="000000">
                        <a:alpha val="43137"/>
                      </a:srgbClr>
                    </a:outerShdw>
                  </a:effectLst>
                  <a:uLnTx/>
                  <a:uFillTx/>
                </a:rPr>
                <a:t> </a:t>
              </a:r>
              <a:r>
                <a:rPr kumimoji="0" lang="el-GR" sz="2100" b="1" i="0" u="sng" strike="noStrike" kern="0" cap="all" spc="0" normalizeH="0" baseline="0" noProof="0" dirty="0" err="1" smtClean="0">
                  <a:ln>
                    <a:noFill/>
                  </a:ln>
                  <a:solidFill>
                    <a:srgbClr val="FFE200"/>
                  </a:solidFill>
                  <a:effectLst>
                    <a:outerShdw blurRad="38100" dist="38100" dir="2700000" algn="tl">
                      <a:srgbClr val="000000">
                        <a:alpha val="43137"/>
                      </a:srgbClr>
                    </a:outerShdw>
                  </a:effectLst>
                  <a:uLnTx/>
                  <a:uFillTx/>
                </a:rPr>
                <a:t>αναπτυξησ</a:t>
              </a:r>
              <a:endParaRPr kumimoji="0" lang="en-US" sz="2100" b="1" i="0" u="sng" strike="noStrike" kern="0" cap="all" spc="0" normalizeH="0" baseline="0" noProof="0" dirty="0" smtClean="0">
                <a:ln>
                  <a:noFill/>
                </a:ln>
                <a:solidFill>
                  <a:srgbClr val="FFE200"/>
                </a:solidFill>
                <a:effectLst>
                  <a:outerShdw blurRad="38100" dist="38100" dir="2700000" algn="tl">
                    <a:srgbClr val="000000">
                      <a:alpha val="43137"/>
                    </a:srgbClr>
                  </a:outerShdw>
                </a:effectLst>
                <a:uLnTx/>
                <a:uFillTx/>
              </a:endParaRPr>
            </a:p>
          </p:txBody>
        </p:sp>
        <p:sp>
          <p:nvSpPr>
            <p:cNvPr id="86" name="TextBox 85">
              <a:extLst>
                <a:ext uri="{FF2B5EF4-FFF2-40B4-BE49-F238E27FC236}">
                  <a16:creationId xmlns="" xmlns:a16="http://schemas.microsoft.com/office/drawing/2014/main" id="{A46D2AC3-7F2C-44DF-A1CF-6ABDB2972D48}"/>
                </a:ext>
              </a:extLst>
            </p:cNvPr>
            <p:cNvSpPr txBox="1"/>
            <p:nvPr/>
          </p:nvSpPr>
          <p:spPr>
            <a:xfrm>
              <a:off x="2706999" y="1393172"/>
              <a:ext cx="2838486" cy="2001167"/>
            </a:xfrm>
            <a:prstGeom prst="rect">
              <a:avLst/>
            </a:prstGeom>
            <a:noFill/>
          </p:spPr>
          <p:txBody>
            <a:bodyPr wrap="square" lIns="0" rIns="0" rtlCol="0" anchor="t">
              <a:spAutoFit/>
            </a:bodyPr>
            <a:lstStyle/>
            <a:p>
              <a:pPr marL="457200" indent="-457200">
                <a:buAutoNum type="arabicPeriod"/>
              </a:pPr>
              <a:r>
                <a:rPr lang="en-US" sz="2000" b="1" dirty="0" smtClean="0"/>
                <a:t>A</a:t>
              </a:r>
              <a:r>
                <a:rPr lang="el-GR" sz="2000" b="1" dirty="0" err="1" smtClean="0"/>
                <a:t>ρχές</a:t>
              </a:r>
              <a:r>
                <a:rPr lang="el-GR" sz="2000" b="1" dirty="0" smtClean="0"/>
                <a:t> </a:t>
              </a:r>
              <a:r>
                <a:rPr lang="el-GR" sz="2000" b="1" dirty="0" err="1" smtClean="0"/>
                <a:t>εποικοδομισμού</a:t>
              </a:r>
              <a:r>
                <a:rPr lang="el-GR" sz="2000" b="1" dirty="0" smtClean="0"/>
                <a:t> </a:t>
              </a:r>
              <a:br>
                <a:rPr lang="el-GR" sz="2000" b="1" dirty="0" smtClean="0"/>
              </a:br>
              <a:endParaRPr lang="el-GR" sz="2000" b="1" dirty="0" smtClean="0"/>
            </a:p>
            <a:p>
              <a:pPr marL="457200" indent="-457200">
                <a:buFontTx/>
                <a:buAutoNum type="arabicPeriod"/>
              </a:pPr>
              <a:r>
                <a:rPr lang="el-GR" sz="2000" b="1" dirty="0" smtClean="0"/>
                <a:t>Μοντέλο Gagné</a:t>
              </a:r>
              <a:br>
                <a:rPr lang="el-GR" sz="2000" b="1" dirty="0" smtClean="0"/>
              </a:br>
              <a:endParaRPr lang="el-GR" sz="2000" b="1" dirty="0" smtClean="0"/>
            </a:p>
            <a:p>
              <a:pPr marL="457200" indent="-457200" algn="just">
                <a:buFontTx/>
                <a:buAutoNum type="arabicPeriod"/>
              </a:pPr>
              <a:r>
                <a:rPr lang="el-GR" sz="2000" b="1" dirty="0" err="1"/>
                <a:t>Πολυµορφικότητα</a:t>
              </a:r>
              <a:r>
                <a:rPr lang="el-GR" sz="2000" b="1" dirty="0"/>
                <a:t> - Τυπολογία </a:t>
              </a:r>
              <a:r>
                <a:rPr lang="en-US" sz="2000" b="1" dirty="0"/>
                <a:t>West</a:t>
              </a:r>
              <a:r>
                <a:rPr lang="el-GR" sz="2000" b="1" dirty="0"/>
                <a:t> &amp; Λιοναράκη </a:t>
              </a:r>
              <a:endParaRPr lang="en-US" sz="2000" kern="0" dirty="0">
                <a:solidFill>
                  <a:prstClr val="white">
                    <a:lumMod val="75000"/>
                  </a:prstClr>
                </a:solidFill>
              </a:endParaRPr>
            </a:p>
            <a:p>
              <a:pPr marL="457200" indent="-457200" algn="just">
                <a:buFontTx/>
                <a:buAutoNum type="arabicPeriod"/>
              </a:pPr>
              <a:endParaRPr lang="el-GR" sz="2000" dirty="0"/>
            </a:p>
            <a:p>
              <a:pPr marL="457200" indent="-457200" algn="just">
                <a:buAutoNum type="arabicPeriod"/>
              </a:pPr>
              <a:endParaRPr lang="el-GR" sz="2000" dirty="0"/>
            </a:p>
          </p:txBody>
        </p:sp>
      </p:grpSp>
      <p:grpSp>
        <p:nvGrpSpPr>
          <p:cNvPr id="90" name="Group 71">
            <a:extLst>
              <a:ext uri="{FF2B5EF4-FFF2-40B4-BE49-F238E27FC236}">
                <a16:creationId xmlns="" xmlns:a16="http://schemas.microsoft.com/office/drawing/2014/main" id="{4D4E109F-3B02-46F0-AEA9-5F7F86C1BDB9}"/>
              </a:ext>
            </a:extLst>
          </p:cNvPr>
          <p:cNvGrpSpPr/>
          <p:nvPr/>
        </p:nvGrpSpPr>
        <p:grpSpPr>
          <a:xfrm>
            <a:off x="7485575" y="3582085"/>
            <a:ext cx="4570010" cy="3275915"/>
            <a:chOff x="2431662" y="1481507"/>
            <a:chExt cx="3173581" cy="2388683"/>
          </a:xfrm>
        </p:grpSpPr>
        <p:sp>
          <p:nvSpPr>
            <p:cNvPr id="91" name="TextBox 90">
              <a:extLst>
                <a:ext uri="{FF2B5EF4-FFF2-40B4-BE49-F238E27FC236}">
                  <a16:creationId xmlns="" xmlns:a16="http://schemas.microsoft.com/office/drawing/2014/main" id="{CB32BB8A-51D0-4E96-86C5-06C3520CA7A9}"/>
                </a:ext>
              </a:extLst>
            </p:cNvPr>
            <p:cNvSpPr txBox="1"/>
            <p:nvPr/>
          </p:nvSpPr>
          <p:spPr>
            <a:xfrm>
              <a:off x="2431662" y="1481507"/>
              <a:ext cx="3036091" cy="302966"/>
            </a:xfrm>
            <a:prstGeom prst="rect">
              <a:avLst/>
            </a:prstGeom>
            <a:noFill/>
          </p:spPr>
          <p:txBody>
            <a:bodyPr wrap="square" lIns="0" rIns="0" rtlCol="0" anchor="b">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2100" b="1" i="0" u="sng" strike="noStrike" kern="0" cap="all" spc="0" normalizeH="0" baseline="0" noProof="0" dirty="0" err="1" smtClean="0">
                  <a:ln>
                    <a:noFill/>
                  </a:ln>
                  <a:solidFill>
                    <a:srgbClr val="B1DB15"/>
                  </a:solidFill>
                  <a:effectLst>
                    <a:outerShdw blurRad="38100" dist="38100" dir="2700000" algn="tl">
                      <a:srgbClr val="000000">
                        <a:alpha val="43137"/>
                      </a:srgbClr>
                    </a:outerShdw>
                  </a:effectLst>
                  <a:uLnTx/>
                  <a:uFillTx/>
                </a:rPr>
                <a:t>Εργαλεια</a:t>
              </a:r>
              <a:r>
                <a:rPr kumimoji="0" lang="el-GR" sz="2100" b="1" i="0" u="sng" strike="noStrike" kern="0" cap="all" spc="0" normalizeH="0" baseline="0" noProof="0" dirty="0" smtClean="0">
                  <a:ln>
                    <a:noFill/>
                  </a:ln>
                  <a:solidFill>
                    <a:srgbClr val="B1DB15"/>
                  </a:solidFill>
                  <a:effectLst>
                    <a:outerShdw blurRad="38100" dist="38100" dir="2700000" algn="tl">
                      <a:srgbClr val="000000">
                        <a:alpha val="43137"/>
                      </a:srgbClr>
                    </a:outerShdw>
                  </a:effectLst>
                  <a:uLnTx/>
                  <a:uFillTx/>
                </a:rPr>
                <a:t> </a:t>
              </a:r>
              <a:r>
                <a:rPr kumimoji="0" lang="el-GR" sz="2100" b="1" i="0" u="sng" strike="noStrike" kern="0" cap="all" spc="0" normalizeH="0" baseline="0" noProof="0" dirty="0" err="1" smtClean="0">
                  <a:ln>
                    <a:noFill/>
                  </a:ln>
                  <a:solidFill>
                    <a:srgbClr val="B1DB15"/>
                  </a:solidFill>
                  <a:effectLst>
                    <a:outerShdw blurRad="38100" dist="38100" dir="2700000" algn="tl">
                      <a:srgbClr val="000000">
                        <a:alpha val="43137"/>
                      </a:srgbClr>
                    </a:outerShdw>
                  </a:effectLst>
                  <a:uLnTx/>
                  <a:uFillTx/>
                </a:rPr>
                <a:t>τπε</a:t>
              </a:r>
              <a:endParaRPr kumimoji="0" lang="en-US" sz="2100" b="1" i="0" u="sng" strike="noStrike" kern="0" cap="all" spc="0" normalizeH="0" baseline="0" noProof="0" dirty="0" smtClean="0">
                <a:ln>
                  <a:noFill/>
                </a:ln>
                <a:solidFill>
                  <a:srgbClr val="B1DB15"/>
                </a:solidFill>
                <a:effectLst>
                  <a:outerShdw blurRad="38100" dist="38100" dir="2700000" algn="tl">
                    <a:srgbClr val="000000">
                      <a:alpha val="43137"/>
                    </a:srgbClr>
                  </a:outerShdw>
                </a:effectLst>
                <a:uLnTx/>
                <a:uFillTx/>
              </a:endParaRPr>
            </a:p>
          </p:txBody>
        </p:sp>
        <p:sp>
          <p:nvSpPr>
            <p:cNvPr id="92" name="TextBox 91">
              <a:extLst>
                <a:ext uri="{FF2B5EF4-FFF2-40B4-BE49-F238E27FC236}">
                  <a16:creationId xmlns="" xmlns:a16="http://schemas.microsoft.com/office/drawing/2014/main" id="{E67F4F5A-F6AA-4A60-906D-D35246FF3F07}"/>
                </a:ext>
              </a:extLst>
            </p:cNvPr>
            <p:cNvSpPr txBox="1"/>
            <p:nvPr/>
          </p:nvSpPr>
          <p:spPr>
            <a:xfrm>
              <a:off x="2435627" y="1783085"/>
              <a:ext cx="3169616" cy="2087105"/>
            </a:xfrm>
            <a:prstGeom prst="rect">
              <a:avLst/>
            </a:prstGeom>
            <a:noFill/>
          </p:spPr>
          <p:txBody>
            <a:bodyPr wrap="square" lIns="0" rIns="0" rtlCol="0" anchor="t">
              <a:spAutoFit/>
            </a:bodyPr>
            <a:lstStyle/>
            <a:p>
              <a:pPr lvl="0" algn="just"/>
              <a:r>
                <a:rPr lang="el-GR" sz="2000" dirty="0"/>
                <a:t>Σχεδιάστηκε και φιλοξενείται στην πλατφόρμα </a:t>
              </a:r>
              <a:r>
                <a:rPr lang="el-GR" sz="2000" b="1" dirty="0" err="1"/>
                <a:t>Chamilo</a:t>
              </a:r>
              <a:r>
                <a:rPr lang="el-GR" sz="2000" dirty="0"/>
                <a:t> </a:t>
              </a:r>
              <a:r>
                <a:rPr lang="el-GR" sz="2000" dirty="0" smtClean="0"/>
                <a:t>στον </a:t>
              </a:r>
              <a:r>
                <a:rPr lang="el-GR" sz="2000" dirty="0"/>
                <a:t>σύνδεσμο: </a:t>
              </a:r>
              <a:r>
                <a:rPr lang="el-GR" sz="2000" u="sng" dirty="0" smtClean="0">
                  <a:hlinkClick r:id="rId4"/>
                </a:rPr>
                <a:t>http://chamilo.datacenter.uoc.gr/metchamilo/courses/PROGRAMMAAGWGHSYGEIASSTOMATIKHYGIEI/index.php?id_session=0</a:t>
              </a:r>
              <a:r>
                <a:rPr lang="el-GR" sz="2000" dirty="0" smtClean="0"/>
                <a:t>. Έγινε </a:t>
              </a:r>
              <a:r>
                <a:rPr lang="el-GR" sz="2000" dirty="0"/>
                <a:t>χρήση </a:t>
              </a:r>
              <a:r>
                <a:rPr lang="el-GR" sz="2000" b="1" dirty="0" err="1"/>
                <a:t>πολυμεσικών</a:t>
              </a:r>
              <a:r>
                <a:rPr lang="el-GR" sz="2000" dirty="0"/>
                <a:t> </a:t>
              </a:r>
              <a:r>
                <a:rPr lang="el-GR" sz="2000" b="1" dirty="0"/>
                <a:t>αντικειμένων</a:t>
              </a:r>
              <a:r>
                <a:rPr lang="el-GR" sz="2000" dirty="0"/>
                <a:t> όπως βίντεο, εικόνας, ήχου αξιοποιώντας τις δυνατότητες του WEB 2.0 (</a:t>
              </a:r>
              <a:r>
                <a:rPr lang="el-GR" sz="2000" dirty="0" err="1"/>
                <a:t>youtube</a:t>
              </a:r>
              <a:r>
                <a:rPr lang="el-GR" sz="2000" dirty="0" smtClean="0"/>
                <a:t>, </a:t>
              </a:r>
              <a:r>
                <a:rPr lang="en-US" sz="2000" dirty="0" err="1" smtClean="0"/>
                <a:t>powtoon</a:t>
              </a:r>
              <a:r>
                <a:rPr lang="en-US" sz="2000" dirty="0" smtClean="0"/>
                <a:t>, </a:t>
              </a:r>
              <a:r>
                <a:rPr lang="en-US" sz="2000" dirty="0" err="1" smtClean="0"/>
                <a:t>padlet</a:t>
              </a:r>
              <a:r>
                <a:rPr lang="en-US" sz="2000" dirty="0" smtClean="0"/>
                <a:t>, </a:t>
              </a:r>
              <a:r>
                <a:rPr lang="el-GR" sz="2000" dirty="0" smtClean="0"/>
                <a:t> </a:t>
              </a:r>
              <a:r>
                <a:rPr lang="el-GR" sz="2000" dirty="0"/>
                <a:t>Word press/H5P κ.ά.). </a:t>
              </a:r>
              <a:endParaRPr kumimoji="0" lang="en-US" sz="2000" b="0" i="0" u="none" strike="noStrike" kern="0" cap="none" spc="0" normalizeH="0" baseline="0" noProof="0" dirty="0" smtClean="0">
                <a:ln>
                  <a:noFill/>
                </a:ln>
                <a:solidFill>
                  <a:prstClr val="white">
                    <a:lumMod val="75000"/>
                  </a:prstClr>
                </a:solidFill>
                <a:effectLst/>
                <a:uLnTx/>
                <a:uFillTx/>
              </a:endParaRPr>
            </a:p>
          </p:txBody>
        </p:sp>
      </p:grpSp>
      <p:cxnSp>
        <p:nvCxnSpPr>
          <p:cNvPr id="53" name="15 - Ευθεία γραμμή σύνδεσης"/>
          <p:cNvCxnSpPr/>
          <p:nvPr/>
        </p:nvCxnSpPr>
        <p:spPr bwMode="auto">
          <a:xfrm flipV="1">
            <a:off x="1890346" y="940777"/>
            <a:ext cx="9337431" cy="26377"/>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54" name="Ορθογώνιο 4"/>
          <p:cNvSpPr/>
          <p:nvPr/>
        </p:nvSpPr>
        <p:spPr>
          <a:xfrm>
            <a:off x="0" y="406415"/>
            <a:ext cx="1397000" cy="460375"/>
          </a:xfrm>
          <a:prstGeom prst="rect">
            <a:avLst/>
          </a:prstGeom>
          <a:solidFill>
            <a:srgbClr val="1CC6AE"/>
          </a:solidFill>
          <a:ln w="25400" cap="flat" cmpd="sng" algn="ctr">
            <a:solidFill>
              <a:srgbClr val="FFC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white"/>
              </a:solidFill>
              <a:effectLst/>
              <a:uLnTx/>
              <a:uFillTx/>
              <a:latin typeface="Calibri"/>
            </a:endParaRPr>
          </a:p>
        </p:txBody>
      </p:sp>
      <p:pic>
        <p:nvPicPr>
          <p:cNvPr id="55" name="Picture 1" descr="C:\Users\User\Desktop\download-location-arrow-white-png-clipart-arrow-clip-art-arrow-290911.png"/>
          <p:cNvPicPr>
            <a:picLocks noChangeAspect="1" noChangeArrowheads="1"/>
          </p:cNvPicPr>
          <p:nvPr/>
        </p:nvPicPr>
        <p:blipFill>
          <a:blip r:embed="rId3" cstate="print"/>
          <a:srcRect/>
          <a:stretch>
            <a:fillRect/>
          </a:stretch>
        </p:blipFill>
        <p:spPr bwMode="auto">
          <a:xfrm rot="10800000">
            <a:off x="162344" y="3791525"/>
            <a:ext cx="1113886" cy="676995"/>
          </a:xfrm>
          <a:prstGeom prst="rect">
            <a:avLst/>
          </a:prstGeom>
          <a:solidFill>
            <a:srgbClr val="D71370"/>
          </a:solidFill>
          <a:ln>
            <a:solidFill>
              <a:schemeClr val="accent6">
                <a:lumMod val="75000"/>
              </a:schemeClr>
            </a:solidFill>
          </a:ln>
        </p:spPr>
      </p:pic>
      <p:sp>
        <p:nvSpPr>
          <p:cNvPr id="56" name="Rectangle 111">
            <a:extLst>
              <a:ext uri="{FF2B5EF4-FFF2-40B4-BE49-F238E27FC236}">
                <a16:creationId xmlns:lc="http://schemas.openxmlformats.org/drawingml/2006/lockedCanvas" xmlns:a16="http://schemas.microsoft.com/office/drawing/2014/main" xmlns="" id="{740D2B04-3EB5-4974-86A3-13ADA43B0004}"/>
              </a:ext>
            </a:extLst>
          </p:cNvPr>
          <p:cNvSpPr/>
          <p:nvPr/>
        </p:nvSpPr>
        <p:spPr>
          <a:xfrm>
            <a:off x="383310" y="3875768"/>
            <a:ext cx="560018" cy="523220"/>
          </a:xfrm>
          <a:prstGeom prst="rect">
            <a:avLst/>
          </a:prstGeom>
        </p:spPr>
        <p:txBody>
          <a:bodyPr wrap="square"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sz="2800" b="1" dirty="0" smtClean="0">
                <a:solidFill>
                  <a:schemeClr val="bg1"/>
                </a:solidFill>
                <a:effectLst>
                  <a:outerShdw blurRad="38100" dist="38100" dir="2700000" algn="tl">
                    <a:srgbClr val="000000">
                      <a:alpha val="43137"/>
                    </a:srgbClr>
                  </a:outerShdw>
                </a:effectLst>
              </a:rPr>
              <a:t>0</a:t>
            </a:r>
            <a:r>
              <a:rPr lang="el-GR" sz="2800" b="1" dirty="0" smtClean="0">
                <a:solidFill>
                  <a:schemeClr val="bg1"/>
                </a:solidFill>
                <a:effectLst>
                  <a:outerShdw blurRad="38100" dist="38100" dir="2700000" algn="tl">
                    <a:srgbClr val="000000">
                      <a:alpha val="43137"/>
                    </a:srgbClr>
                  </a:outerShdw>
                </a:effectLst>
              </a:rPr>
              <a:t>2</a:t>
            </a:r>
            <a:endParaRPr lang="en-US" sz="2800" b="1" dirty="0">
              <a:solidFill>
                <a:schemeClr val="bg1"/>
              </a:solidFill>
              <a:effectLst>
                <a:outerShdw blurRad="38100" dist="38100" dir="2700000" algn="tl">
                  <a:srgbClr val="000000">
                    <a:alpha val="43137"/>
                  </a:srgbClr>
                </a:outerShdw>
              </a:effectLst>
            </a:endParaRPr>
          </a:p>
        </p:txBody>
      </p:sp>
      <p:pic>
        <p:nvPicPr>
          <p:cNvPr id="57" name="Picture 1" descr="C:\Users\User\Desktop\download-location-arrow-white-png-clipart-arrow-clip-art-arrow-290911.png"/>
          <p:cNvPicPr>
            <a:picLocks noChangeAspect="1" noChangeArrowheads="1"/>
          </p:cNvPicPr>
          <p:nvPr/>
        </p:nvPicPr>
        <p:blipFill>
          <a:blip r:embed="rId3" cstate="print"/>
          <a:srcRect/>
          <a:stretch>
            <a:fillRect/>
          </a:stretch>
        </p:blipFill>
        <p:spPr bwMode="auto">
          <a:xfrm rot="10800000">
            <a:off x="6202925" y="1112978"/>
            <a:ext cx="1113886" cy="676995"/>
          </a:xfrm>
          <a:prstGeom prst="rect">
            <a:avLst/>
          </a:prstGeom>
          <a:solidFill>
            <a:srgbClr val="FFCC00"/>
          </a:solidFill>
          <a:ln>
            <a:solidFill>
              <a:schemeClr val="accent6">
                <a:lumMod val="75000"/>
              </a:schemeClr>
            </a:solidFill>
          </a:ln>
        </p:spPr>
      </p:pic>
      <p:sp>
        <p:nvSpPr>
          <p:cNvPr id="58" name="Rectangle 111">
            <a:extLst>
              <a:ext uri="{FF2B5EF4-FFF2-40B4-BE49-F238E27FC236}">
                <a16:creationId xmlns:lc="http://schemas.openxmlformats.org/drawingml/2006/lockedCanvas" xmlns:a16="http://schemas.microsoft.com/office/drawing/2014/main" xmlns="" id="{740D2B04-3EB5-4974-86A3-13ADA43B0004}"/>
              </a:ext>
            </a:extLst>
          </p:cNvPr>
          <p:cNvSpPr/>
          <p:nvPr/>
        </p:nvSpPr>
        <p:spPr>
          <a:xfrm>
            <a:off x="6410037" y="1174132"/>
            <a:ext cx="560018" cy="523220"/>
          </a:xfrm>
          <a:prstGeom prst="rect">
            <a:avLst/>
          </a:prstGeom>
        </p:spPr>
        <p:txBody>
          <a:bodyPr wrap="square"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sz="2800" b="1" dirty="0" smtClean="0">
                <a:solidFill>
                  <a:schemeClr val="bg1"/>
                </a:solidFill>
                <a:effectLst>
                  <a:outerShdw blurRad="38100" dist="38100" dir="2700000" algn="tl">
                    <a:srgbClr val="000000">
                      <a:alpha val="43137"/>
                    </a:srgbClr>
                  </a:outerShdw>
                </a:effectLst>
              </a:rPr>
              <a:t>0</a:t>
            </a:r>
            <a:r>
              <a:rPr lang="el-GR" sz="2800" b="1" dirty="0" smtClean="0">
                <a:solidFill>
                  <a:schemeClr val="bg1"/>
                </a:solidFill>
                <a:effectLst>
                  <a:outerShdw blurRad="38100" dist="38100" dir="2700000" algn="tl">
                    <a:srgbClr val="000000">
                      <a:alpha val="43137"/>
                    </a:srgbClr>
                  </a:outerShdw>
                </a:effectLst>
              </a:rPr>
              <a:t>3</a:t>
            </a:r>
            <a:endParaRPr lang="en-US" sz="2800" b="1" dirty="0">
              <a:solidFill>
                <a:schemeClr val="bg1"/>
              </a:solidFill>
              <a:effectLst>
                <a:outerShdw blurRad="38100" dist="38100" dir="2700000" algn="tl">
                  <a:srgbClr val="000000">
                    <a:alpha val="43137"/>
                  </a:srgbClr>
                </a:outerShdw>
              </a:effectLst>
            </a:endParaRPr>
          </a:p>
        </p:txBody>
      </p:sp>
      <p:pic>
        <p:nvPicPr>
          <p:cNvPr id="59" name="Picture 1" descr="C:\Users\User\Desktop\download-location-arrow-white-png-clipart-arrow-clip-art-arrow-290911.png"/>
          <p:cNvPicPr>
            <a:picLocks noChangeAspect="1" noChangeArrowheads="1"/>
          </p:cNvPicPr>
          <p:nvPr/>
        </p:nvPicPr>
        <p:blipFill>
          <a:blip r:embed="rId3" cstate="print"/>
          <a:srcRect/>
          <a:stretch>
            <a:fillRect/>
          </a:stretch>
        </p:blipFill>
        <p:spPr bwMode="auto">
          <a:xfrm rot="10800000">
            <a:off x="6226017" y="3555997"/>
            <a:ext cx="1113886" cy="676995"/>
          </a:xfrm>
          <a:prstGeom prst="rect">
            <a:avLst/>
          </a:prstGeom>
          <a:solidFill>
            <a:srgbClr val="92D050"/>
          </a:solidFill>
          <a:ln>
            <a:solidFill>
              <a:schemeClr val="accent6">
                <a:lumMod val="75000"/>
              </a:schemeClr>
            </a:solidFill>
          </a:ln>
        </p:spPr>
      </p:pic>
      <p:sp>
        <p:nvSpPr>
          <p:cNvPr id="60" name="Rectangle 111">
            <a:extLst>
              <a:ext uri="{FF2B5EF4-FFF2-40B4-BE49-F238E27FC236}">
                <a16:creationId xmlns:lc="http://schemas.openxmlformats.org/drawingml/2006/lockedCanvas" xmlns:a16="http://schemas.microsoft.com/office/drawing/2014/main" xmlns="" id="{740D2B04-3EB5-4974-86A3-13ADA43B0004}"/>
              </a:ext>
            </a:extLst>
          </p:cNvPr>
          <p:cNvSpPr/>
          <p:nvPr/>
        </p:nvSpPr>
        <p:spPr>
          <a:xfrm>
            <a:off x="6414655" y="3635623"/>
            <a:ext cx="560018" cy="523220"/>
          </a:xfrm>
          <a:prstGeom prst="rect">
            <a:avLst/>
          </a:prstGeom>
        </p:spPr>
        <p:txBody>
          <a:bodyPr wrap="square"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sz="2800" b="1" dirty="0" smtClean="0">
                <a:solidFill>
                  <a:schemeClr val="bg1"/>
                </a:solidFill>
                <a:effectLst>
                  <a:outerShdw blurRad="38100" dist="38100" dir="2700000" algn="tl">
                    <a:srgbClr val="000000">
                      <a:alpha val="43137"/>
                    </a:srgbClr>
                  </a:outerShdw>
                </a:effectLst>
              </a:rPr>
              <a:t>0</a:t>
            </a:r>
            <a:r>
              <a:rPr lang="el-GR" sz="2800" b="1" dirty="0" smtClean="0">
                <a:solidFill>
                  <a:schemeClr val="bg1"/>
                </a:solidFill>
                <a:effectLst>
                  <a:outerShdw blurRad="38100" dist="38100" dir="2700000" algn="tl">
                    <a:srgbClr val="000000">
                      <a:alpha val="43137"/>
                    </a:srgbClr>
                  </a:outerShdw>
                </a:effectLst>
              </a:rPr>
              <a:t>4</a:t>
            </a:r>
            <a:endParaRPr lang="en-US" sz="2800" b="1" dirty="0">
              <a:solidFill>
                <a:schemeClr val="bg1"/>
              </a:solidFill>
              <a:effectLst>
                <a:outerShdw blurRad="38100" dist="38100" dir="2700000" algn="tl">
                  <a:srgbClr val="000000">
                    <a:alpha val="43137"/>
                  </a:srgbClr>
                </a:outerShdw>
              </a:effectLst>
            </a:endParaRPr>
          </a:p>
        </p:txBody>
      </p:sp>
      <p:sp>
        <p:nvSpPr>
          <p:cNvPr id="27" name="Rectangle 111">
            <a:extLst>
              <a:ext uri="{FF2B5EF4-FFF2-40B4-BE49-F238E27FC236}">
                <a16:creationId xmlns:lc="http://schemas.openxmlformats.org/drawingml/2006/lockedCanvas" xmlns:a16="http://schemas.microsoft.com/office/drawing/2014/main" xmlns="" id="{740D2B04-3EB5-4974-86A3-13ADA43B0004}"/>
              </a:ext>
            </a:extLst>
          </p:cNvPr>
          <p:cNvSpPr/>
          <p:nvPr/>
        </p:nvSpPr>
        <p:spPr>
          <a:xfrm>
            <a:off x="414524" y="1406153"/>
            <a:ext cx="560018" cy="523220"/>
          </a:xfrm>
          <a:prstGeom prst="rect">
            <a:avLst/>
          </a:prstGeom>
        </p:spPr>
        <p:txBody>
          <a:bodyPr wrap="square"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sz="2800" b="1" dirty="0" smtClean="0">
                <a:solidFill>
                  <a:schemeClr val="bg1"/>
                </a:solidFill>
                <a:effectLst>
                  <a:outerShdw blurRad="38100" dist="38100" dir="2700000" algn="tl">
                    <a:srgbClr val="000000">
                      <a:alpha val="43137"/>
                    </a:srgbClr>
                  </a:outerShdw>
                </a:effectLst>
              </a:rPr>
              <a:t>0</a:t>
            </a:r>
            <a:r>
              <a:rPr lang="el-GR" sz="2800" b="1" dirty="0" smtClean="0">
                <a:solidFill>
                  <a:schemeClr val="bg1"/>
                </a:solidFill>
                <a:effectLst>
                  <a:outerShdw blurRad="38100" dist="38100" dir="2700000" algn="tl">
                    <a:srgbClr val="000000">
                      <a:alpha val="43137"/>
                    </a:srgbClr>
                  </a:outerShdw>
                </a:effectLst>
              </a:rPr>
              <a:t>1</a:t>
            </a:r>
            <a:endParaRPr lang="en-US" sz="28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969963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slide(fromBottom)">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78"/>
                                        </p:tgtEl>
                                        <p:attrNameLst>
                                          <p:attrName>style.visibility</p:attrName>
                                        </p:attrNameLst>
                                      </p:cBhvr>
                                      <p:to>
                                        <p:strVal val="visible"/>
                                      </p:to>
                                    </p:set>
                                    <p:animEffect transition="in" filter="slide(fromBottom)">
                                      <p:cBhvr>
                                        <p:cTn id="12" dur="500"/>
                                        <p:tgtEl>
                                          <p:spTgt spid="78"/>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slide(fromBottom)">
                                      <p:cBhvr>
                                        <p:cTn id="17" dur="500"/>
                                        <p:tgtEl>
                                          <p:spTgt spid="84"/>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90"/>
                                        </p:tgtEl>
                                        <p:attrNameLst>
                                          <p:attrName>style.visibility</p:attrName>
                                        </p:attrNameLst>
                                      </p:cBhvr>
                                      <p:to>
                                        <p:strVal val="visible"/>
                                      </p:to>
                                    </p:set>
                                    <p:animEffect transition="in" filter="slide(fromBottom)">
                                      <p:cBhvr>
                                        <p:cTn id="22"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Θέμα του Office">
  <a:themeElements>
    <a:clrScheme name="Μετρό">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ln>
          <a:solidFill>
            <a:schemeClr val="accent2">
              <a:lumMod val="60000"/>
              <a:lumOff val="40000"/>
            </a:schemeClr>
          </a:solidFill>
        </a:ln>
      </a:spPr>
      <a:bodyPr wrap="square" lIns="0" rtlCol="0" anchor="ctr">
        <a:spAutoFit/>
      </a:bodyPr>
      <a:lstStyle>
        <a:defPPr marL="0" marR="0" indent="0" algn="ctr" defTabSz="914400" rtl="0" eaLnBrk="1" fontAlgn="auto" latinLnBrk="0" hangingPunct="1">
          <a:spcBef>
            <a:spcPts val="0"/>
          </a:spcBef>
          <a:spcAft>
            <a:spcPts val="1200"/>
          </a:spcAft>
          <a:buClrTx/>
          <a:buSzTx/>
          <a:buFontTx/>
          <a:buNone/>
          <a:tabLst/>
          <a:defRPr kumimoji="0" sz="2400" b="1" i="0" u="none" strike="noStrike" kern="1200" cap="none" spc="0" normalizeH="0" baseline="0" noProof="0" dirty="0" smtClean="0">
            <a:ln>
              <a:noFill/>
            </a:ln>
            <a:solidFill>
              <a:schemeClr val="accent2">
                <a:lumMod val="60000"/>
                <a:lumOff val="40000"/>
              </a:schemeClr>
            </a:solidFill>
            <a:effectLst>
              <a:outerShdw blurRad="38100" dist="38100" dir="2700000" algn="tl">
                <a:srgbClr val="000000">
                  <a:alpha val="43137"/>
                </a:srgbClr>
              </a:outerShdw>
            </a:effectLst>
            <a:uLnTx/>
            <a:uFillTx/>
            <a:latin typeface="Calibri" panose="020F0502020204030204"/>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35900</TotalTime>
  <Words>2259</Words>
  <Application>Microsoft Office PowerPoint</Application>
  <PresentationFormat>Προσαρμογή</PresentationFormat>
  <Paragraphs>365</Paragraphs>
  <Slides>35</Slides>
  <Notes>13</Notes>
  <HiddenSlides>0</HiddenSlides>
  <MMClips>0</MMClips>
  <ScaleCrop>false</ScaleCrop>
  <HeadingPairs>
    <vt:vector size="4" baseType="variant">
      <vt:variant>
        <vt:lpstr>Θέμα</vt:lpstr>
      </vt:variant>
      <vt:variant>
        <vt:i4>1</vt:i4>
      </vt:variant>
      <vt:variant>
        <vt:lpstr>Τίτλοι διαφανειών</vt:lpstr>
      </vt:variant>
      <vt:variant>
        <vt:i4>35</vt:i4>
      </vt:variant>
    </vt:vector>
  </HeadingPairs>
  <TitlesOfParts>
    <vt:vector size="36" baseType="lpstr">
      <vt:lpstr>Θέμα του Office</vt:lpstr>
      <vt:lpstr>«Σχεδιασμός, ανάπτυξη και αποτίμηση πολυμορφικού εκπαιδευτικού υλικού με τη μέθοδο της εξΑΕ στο πρόγραμμα Αγωγής Υγείας για τη Στοματικής Υγιεινή για μαθητές Δ΄ τάξης του Δημοτικού»</vt:lpstr>
      <vt:lpstr>1. Σκοπός</vt:lpstr>
      <vt:lpstr>2. Συνεισφορά της διπλωματικής</vt:lpstr>
      <vt:lpstr>3. Ερευνητικά Ερωτήματα</vt:lpstr>
      <vt:lpstr>4. Δομή της εργασίας</vt:lpstr>
      <vt:lpstr>Διαφάνεια 6</vt:lpstr>
      <vt:lpstr>Διαφάνεια 7</vt:lpstr>
      <vt:lpstr>6. Μεθοδολογία της έρευνας</vt:lpstr>
      <vt:lpstr>7. Παραγόμενο εκπαιδευτικό υλικό</vt:lpstr>
      <vt:lpstr>7α. Το μοντέλο Gagné &amp; η δόμηση του εκπαιδευτικού υλικού </vt:lpstr>
      <vt:lpstr>7β. Η Τυπολογία West - Λιοναράκη &amp; το εκπαιδευτικό υλικό</vt:lpstr>
      <vt:lpstr>8. Ευρήματα της έρευνας (ευχρηστία) </vt:lpstr>
      <vt:lpstr>8. Ευρήματα της έρευνας (πληρότητα) </vt:lpstr>
      <vt:lpstr>8. Ευρήματα της έρευνας (καταλληλότητα) </vt:lpstr>
      <vt:lpstr>8. Ευρήματα της έρευνας (ελκυστικότητα) </vt:lpstr>
      <vt:lpstr>8. Ευρήματα της έρευνας (παρατηρήσεις) </vt:lpstr>
      <vt:lpstr>9. Συμπεράσματα (1/2) </vt:lpstr>
      <vt:lpstr>9. Συμπεράσματα (2/2)  </vt:lpstr>
      <vt:lpstr>Διαφάνεια 19</vt:lpstr>
      <vt:lpstr>Διαφάνεια 20</vt:lpstr>
      <vt:lpstr>Διαδικασία δημιουργίας Ε.Υ. </vt:lpstr>
      <vt:lpstr>Άξονες και βασικά αντικείμενα</vt:lpstr>
      <vt:lpstr>Προφίλ δείγματος</vt:lpstr>
      <vt:lpstr>1. Προσέλκυση της προσοχής</vt:lpstr>
      <vt:lpstr>2. Πληροφόρηση του εκπαιδευόμενου για τους μαθησιακούς στόχους</vt:lpstr>
      <vt:lpstr>3. Διέγερση ανάκλησης προηγούμενης μάθησης</vt:lpstr>
      <vt:lpstr>4. Παρουσίαση του εκπαιδευτικού υλικού</vt:lpstr>
      <vt:lpstr>5. Παροχή καθοδήγησης για μάθηση </vt:lpstr>
      <vt:lpstr>6. Πρόκληση της εκτέλεσης ενεργειών</vt:lpstr>
      <vt:lpstr>7. Παροχή ανατροφοδότησης </vt:lpstr>
      <vt:lpstr>8. Αξιολόγηση της επίδοσης </vt:lpstr>
      <vt:lpstr>9. Ενίσχυση της μνήμης και της μεταβίβασης </vt:lpstr>
      <vt:lpstr>Πρώτη Δέσμη</vt:lpstr>
      <vt:lpstr>Δεύτερη Δέσμη</vt:lpstr>
      <vt:lpstr>Τρίτη Δέσμη</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Τίτλος Διπλωματικής Εργασίας</dc:title>
  <dc:creator>Magda</dc:creator>
  <cp:lastModifiedBy>User</cp:lastModifiedBy>
  <cp:revision>250</cp:revision>
  <cp:lastPrinted>2018-11-04T17:51:59Z</cp:lastPrinted>
  <dcterms:created xsi:type="dcterms:W3CDTF">2018-10-07T15:52:06Z</dcterms:created>
  <dcterms:modified xsi:type="dcterms:W3CDTF">2019-11-07T18:59:09Z</dcterms:modified>
</cp:coreProperties>
</file>