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70" r:id="rId1"/>
  </p:sldMasterIdLst>
  <p:notesMasterIdLst>
    <p:notesMasterId r:id="rId34"/>
  </p:notesMasterIdLst>
  <p:sldIdLst>
    <p:sldId id="1482" r:id="rId2"/>
    <p:sldId id="2023" r:id="rId3"/>
    <p:sldId id="2013" r:id="rId4"/>
    <p:sldId id="2021" r:id="rId5"/>
    <p:sldId id="2014" r:id="rId6"/>
    <p:sldId id="2020" r:id="rId7"/>
    <p:sldId id="2012" r:id="rId8"/>
    <p:sldId id="2022" r:id="rId9"/>
    <p:sldId id="2024" r:id="rId10"/>
    <p:sldId id="2025" r:id="rId11"/>
    <p:sldId id="2027" r:id="rId12"/>
    <p:sldId id="2015" r:id="rId13"/>
    <p:sldId id="2037" r:id="rId14"/>
    <p:sldId id="2038" r:id="rId15"/>
    <p:sldId id="2039" r:id="rId16"/>
    <p:sldId id="2040" r:id="rId17"/>
    <p:sldId id="2041" r:id="rId18"/>
    <p:sldId id="2043" r:id="rId19"/>
    <p:sldId id="2044" r:id="rId20"/>
    <p:sldId id="2045" r:id="rId21"/>
    <p:sldId id="2047" r:id="rId22"/>
    <p:sldId id="2035" r:id="rId23"/>
    <p:sldId id="2029" r:id="rId24"/>
    <p:sldId id="2030" r:id="rId25"/>
    <p:sldId id="2031" r:id="rId26"/>
    <p:sldId id="2033" r:id="rId27"/>
    <p:sldId id="2032" r:id="rId28"/>
    <p:sldId id="2049" r:id="rId29"/>
    <p:sldId id="2050" r:id="rId30"/>
    <p:sldId id="2034" r:id="rId31"/>
    <p:sldId id="2048" r:id="rId32"/>
    <p:sldId id="2042" r:id="rId33"/>
  </p:sldIdLst>
  <p:sldSz cx="9144000" cy="6858000" type="screen4x3"/>
  <p:notesSz cx="6858000" cy="9734550"/>
  <p:defaultTextStyle>
    <a:defPPr>
      <a:defRPr lang="de-DE"/>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viewer" initials="RV" lastIdx="2" clrIdx="0">
    <p:extLst>
      <p:ext uri="{19B8F6BF-5375-455C-9EA6-DF929625EA0E}">
        <p15:presenceInfo xmlns:p15="http://schemas.microsoft.com/office/powerpoint/2012/main" userId="review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CCAF"/>
    <a:srgbClr val="FFA54B"/>
    <a:srgbClr val="FFFFCC"/>
    <a:srgbClr val="931B1B"/>
    <a:srgbClr val="EDBE9B"/>
    <a:srgbClr val="ADDB7B"/>
    <a:srgbClr val="F4F694"/>
    <a:srgbClr val="FFAD5B"/>
    <a:srgbClr val="FF9933"/>
    <a:srgbClr val="FFFF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Μεσαίο στυλ 2 - Έμφαση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958" autoAdjust="0"/>
    <p:restoredTop sz="89528" autoAdjust="0"/>
  </p:normalViewPr>
  <p:slideViewPr>
    <p:cSldViewPr>
      <p:cViewPr varScale="1">
        <p:scale>
          <a:sx n="77" d="100"/>
          <a:sy n="77" d="100"/>
        </p:scale>
        <p:origin x="1037" y="58"/>
      </p:cViewPr>
      <p:guideLst>
        <p:guide orient="horz" pos="2160"/>
        <p:guide pos="2880"/>
      </p:guideLst>
    </p:cSldViewPr>
  </p:slideViewPr>
  <p:outlineViewPr>
    <p:cViewPr>
      <p:scale>
        <a:sx n="75" d="100"/>
        <a:sy n="75" d="100"/>
      </p:scale>
      <p:origin x="0" y="89592"/>
    </p:cViewPr>
  </p:outlineViewPr>
  <p:notesTextViewPr>
    <p:cViewPr>
      <p:scale>
        <a:sx n="100" d="100"/>
        <a:sy n="100" d="100"/>
      </p:scale>
      <p:origin x="0" y="0"/>
    </p:cViewPr>
  </p:notesTextViewPr>
  <p:sorterViewPr>
    <p:cViewPr>
      <p:scale>
        <a:sx n="100" d="100"/>
        <a:sy n="100" d="100"/>
      </p:scale>
      <p:origin x="0" y="2550"/>
    </p:cViewPr>
  </p:sorterViewPr>
  <p:notesViewPr>
    <p:cSldViewPr>
      <p:cViewPr varScale="1">
        <p:scale>
          <a:sx n="81" d="100"/>
          <a:sy n="81" d="100"/>
        </p:scale>
        <p:origin x="389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8530" name="Rectangle 2"/>
          <p:cNvSpPr>
            <a:spLocks noGrp="1" noChangeArrowheads="1"/>
          </p:cNvSpPr>
          <p:nvPr>
            <p:ph type="hdr" sz="quarter"/>
          </p:nvPr>
        </p:nvSpPr>
        <p:spPr bwMode="auto">
          <a:xfrm>
            <a:off x="0" y="0"/>
            <a:ext cx="2971800" cy="487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l-GR"/>
          </a:p>
        </p:txBody>
      </p:sp>
      <p:sp>
        <p:nvSpPr>
          <p:cNvPr id="278531" name="Rectangle 3"/>
          <p:cNvSpPr>
            <a:spLocks noGrp="1" noChangeArrowheads="1"/>
          </p:cNvSpPr>
          <p:nvPr>
            <p:ph type="dt" idx="1"/>
          </p:nvPr>
        </p:nvSpPr>
        <p:spPr bwMode="auto">
          <a:xfrm>
            <a:off x="3884613" y="0"/>
            <a:ext cx="2971800" cy="487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l-GR"/>
          </a:p>
        </p:txBody>
      </p:sp>
      <p:sp>
        <p:nvSpPr>
          <p:cNvPr id="71684" name="Rectangle 4"/>
          <p:cNvSpPr>
            <a:spLocks noGrp="1" noRot="1" noChangeAspect="1" noChangeArrowheads="1" noTextEdit="1"/>
          </p:cNvSpPr>
          <p:nvPr>
            <p:ph type="sldImg" idx="2"/>
          </p:nvPr>
        </p:nvSpPr>
        <p:spPr bwMode="auto">
          <a:xfrm>
            <a:off x="996950" y="730250"/>
            <a:ext cx="4864100" cy="3649663"/>
          </a:xfrm>
          <a:prstGeom prst="rect">
            <a:avLst/>
          </a:prstGeom>
          <a:noFill/>
          <a:ln w="9525">
            <a:solidFill>
              <a:srgbClr val="000000"/>
            </a:solidFill>
            <a:miter lim="800000"/>
            <a:headEnd/>
            <a:tailEnd/>
          </a:ln>
        </p:spPr>
      </p:sp>
      <p:sp>
        <p:nvSpPr>
          <p:cNvPr id="278533" name="Rectangle 5"/>
          <p:cNvSpPr>
            <a:spLocks noGrp="1" noChangeArrowheads="1"/>
          </p:cNvSpPr>
          <p:nvPr>
            <p:ph type="body" sz="quarter" idx="3"/>
          </p:nvPr>
        </p:nvSpPr>
        <p:spPr bwMode="auto">
          <a:xfrm>
            <a:off x="685800" y="4624388"/>
            <a:ext cx="5486400" cy="43799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noProof="0"/>
              <a:t>Κάντε κλικ για να επεξεργαστείτε τα στυλ κειμένου του υποδείγματος</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278534" name="Rectangle 6"/>
          <p:cNvSpPr>
            <a:spLocks noGrp="1" noChangeArrowheads="1"/>
          </p:cNvSpPr>
          <p:nvPr>
            <p:ph type="ftr" sz="quarter" idx="4"/>
          </p:nvPr>
        </p:nvSpPr>
        <p:spPr bwMode="auto">
          <a:xfrm>
            <a:off x="0" y="9245600"/>
            <a:ext cx="2971800" cy="4873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l-GR"/>
          </a:p>
        </p:txBody>
      </p:sp>
      <p:sp>
        <p:nvSpPr>
          <p:cNvPr id="278535" name="Rectangle 7"/>
          <p:cNvSpPr>
            <a:spLocks noGrp="1" noChangeArrowheads="1"/>
          </p:cNvSpPr>
          <p:nvPr>
            <p:ph type="sldNum" sz="quarter" idx="5"/>
          </p:nvPr>
        </p:nvSpPr>
        <p:spPr bwMode="auto">
          <a:xfrm>
            <a:off x="3884613" y="9245600"/>
            <a:ext cx="2971800" cy="4873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8568C96-3D9B-4CEA-82D6-5318AA7F4D69}" type="slidenum">
              <a:rPr lang="el-GR"/>
              <a:pPr>
                <a:defRPr/>
              </a:pPr>
              <a:t>‹#›</a:t>
            </a:fld>
            <a:endParaRPr lang="el-GR"/>
          </a:p>
        </p:txBody>
      </p:sp>
    </p:spTree>
    <p:extLst>
      <p:ext uri="{BB962C8B-B14F-4D97-AF65-F5344CB8AC3E}">
        <p14:creationId xmlns:p14="http://schemas.microsoft.com/office/powerpoint/2010/main" val="27401702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08568C96-3D9B-4CEA-82D6-5318AA7F4D69}" type="slidenum">
              <a:rPr lang="el-GR" smtClean="0"/>
              <a:pPr>
                <a:defRPr/>
              </a:pPr>
              <a:t>1</a:t>
            </a:fld>
            <a:endParaRPr lang="el-GR"/>
          </a:p>
        </p:txBody>
      </p:sp>
    </p:spTree>
    <p:extLst>
      <p:ext uri="{BB962C8B-B14F-4D97-AF65-F5344CB8AC3E}">
        <p14:creationId xmlns:p14="http://schemas.microsoft.com/office/powerpoint/2010/main" val="1303924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8568C96-3D9B-4CEA-82D6-5318AA7F4D69}" type="slidenum">
              <a:rPr kumimoji="0" lang="el-GR"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l-GR"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59504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08568C96-3D9B-4CEA-82D6-5318AA7F4D69}" type="slidenum">
              <a:rPr lang="el-GR" smtClean="0"/>
              <a:pPr>
                <a:defRPr/>
              </a:pPr>
              <a:t>18</a:t>
            </a:fld>
            <a:endParaRPr lang="el-GR"/>
          </a:p>
        </p:txBody>
      </p:sp>
    </p:spTree>
    <p:extLst>
      <p:ext uri="{BB962C8B-B14F-4D97-AF65-F5344CB8AC3E}">
        <p14:creationId xmlns:p14="http://schemas.microsoft.com/office/powerpoint/2010/main" val="1802976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8568C96-3D9B-4CEA-82D6-5318AA7F4D69}" type="slidenum">
              <a:rPr kumimoji="0" lang="el-GR"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l-GR"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67342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143000" y="784188"/>
            <a:ext cx="6858000" cy="2387600"/>
          </a:xfrm>
        </p:spPr>
        <p:txBody>
          <a:bodyPr anchor="b">
            <a:normAutofit/>
          </a:bodyPr>
          <a:lstStyle>
            <a:lvl1pPr algn="ctr">
              <a:defRPr sz="6000" b="1"/>
            </a:lvl1pPr>
          </a:lstStyle>
          <a:p>
            <a:r>
              <a:rPr lang="el-GR" dirty="0"/>
              <a:t>Στυλ κύριου τίτλου</a:t>
            </a:r>
          </a:p>
        </p:txBody>
      </p:sp>
      <p:sp>
        <p:nvSpPr>
          <p:cNvPr id="3" name="Υπότιτλος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l-GR"/>
              <a:t>Στυλ κύριου υπότιτλου</a:t>
            </a:r>
          </a:p>
        </p:txBody>
      </p:sp>
      <p:sp>
        <p:nvSpPr>
          <p:cNvPr id="4" name="Θέση ημερομηνίας 3"/>
          <p:cNvSpPr>
            <a:spLocks noGrp="1"/>
          </p:cNvSpPr>
          <p:nvPr>
            <p:ph type="dt" sz="half" idx="10"/>
          </p:nvPr>
        </p:nvSpPr>
        <p:spPr/>
        <p:txBody>
          <a:bodyPr/>
          <a:lstStyle/>
          <a:p>
            <a:pPr>
              <a:defRPr/>
            </a:pPr>
            <a:endParaRPr lang="de-DE"/>
          </a:p>
        </p:txBody>
      </p:sp>
      <p:sp>
        <p:nvSpPr>
          <p:cNvPr id="5" name="Θέση υποσέλιδου 4"/>
          <p:cNvSpPr>
            <a:spLocks noGrp="1"/>
          </p:cNvSpPr>
          <p:nvPr>
            <p:ph type="ftr" sz="quarter" idx="11"/>
          </p:nvPr>
        </p:nvSpPr>
        <p:spPr/>
        <p:txBody>
          <a:bodyPr/>
          <a:lstStyle/>
          <a:p>
            <a:pPr>
              <a:defRPr/>
            </a:pPr>
            <a:endParaRPr lang="de-DE"/>
          </a:p>
        </p:txBody>
      </p:sp>
      <p:sp>
        <p:nvSpPr>
          <p:cNvPr id="6" name="Θέση αριθμού διαφάνειας 5"/>
          <p:cNvSpPr>
            <a:spLocks noGrp="1"/>
          </p:cNvSpPr>
          <p:nvPr>
            <p:ph type="sldNum" sz="quarter" idx="12"/>
          </p:nvPr>
        </p:nvSpPr>
        <p:spPr/>
        <p:txBody>
          <a:bodyPr/>
          <a:lstStyle/>
          <a:p>
            <a:pPr>
              <a:defRPr/>
            </a:pPr>
            <a:fld id="{AA02484D-3F63-488A-990A-36E3F22D10C7}" type="slidenum">
              <a:rPr lang="de-DE" smtClean="0"/>
              <a:pPr>
                <a:defRPr/>
              </a:pPr>
              <a:t>‹#›</a:t>
            </a:fld>
            <a:endParaRPr lang="de-DE" dirty="0"/>
          </a:p>
        </p:txBody>
      </p:sp>
      <p:sp>
        <p:nvSpPr>
          <p:cNvPr id="7" name="Rectangle 61"/>
          <p:cNvSpPr/>
          <p:nvPr userDrawn="1"/>
        </p:nvSpPr>
        <p:spPr>
          <a:xfrm>
            <a:off x="0" y="0"/>
            <a:ext cx="467544" cy="6858000"/>
          </a:xfrm>
          <a:prstGeom prst="rect">
            <a:avLst/>
          </a:prstGeom>
          <a:solidFill>
            <a:srgbClr val="931B1B"/>
          </a:solidFill>
          <a:ln>
            <a:noFill/>
          </a:ln>
          <a:effectLst/>
        </p:spPr>
        <p:style>
          <a:lnRef idx="1">
            <a:schemeClr val="accent1"/>
          </a:lnRef>
          <a:fillRef idx="3">
            <a:schemeClr val="accent1"/>
          </a:fillRef>
          <a:effectRef idx="2">
            <a:schemeClr val="accent1"/>
          </a:effectRef>
          <a:fontRef idx="minor">
            <a:schemeClr val="lt1"/>
          </a:fontRef>
        </p:style>
      </p:sp>
      <p:sp>
        <p:nvSpPr>
          <p:cNvPr id="9" name="Ορθογώνιο 8"/>
          <p:cNvSpPr/>
          <p:nvPr userDrawn="1"/>
        </p:nvSpPr>
        <p:spPr>
          <a:xfrm>
            <a:off x="467544" y="764704"/>
            <a:ext cx="576064"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Πεντάγωνο 9"/>
          <p:cNvSpPr/>
          <p:nvPr userDrawn="1"/>
        </p:nvSpPr>
        <p:spPr>
          <a:xfrm>
            <a:off x="467544" y="2316163"/>
            <a:ext cx="675456" cy="792088"/>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131247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DE9A7C16-FAF2-2C41-B697-563997C522AD}" type="datetimeFigureOut">
              <a:rPr lang="en-US" smtClean="0"/>
              <a:pPr/>
              <a:t>11/11/2018</a:t>
            </a:fld>
            <a:endParaRPr lang="en-US" dirty="0"/>
          </a:p>
        </p:txBody>
      </p:sp>
      <p:sp>
        <p:nvSpPr>
          <p:cNvPr id="5" name="Θέση υποσέλιδου 4"/>
          <p:cNvSpPr>
            <a:spLocks noGrp="1"/>
          </p:cNvSpPr>
          <p:nvPr>
            <p:ph type="ftr" sz="quarter" idx="11"/>
          </p:nvPr>
        </p:nvSpPr>
        <p:spPr/>
        <p:txBody>
          <a:bodyPr/>
          <a:lstStyle/>
          <a:p>
            <a:endParaRPr lang="en-US" dirty="0"/>
          </a:p>
        </p:txBody>
      </p:sp>
      <p:sp>
        <p:nvSpPr>
          <p:cNvPr id="6" name="Θέση αριθμού διαφάνειας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60666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43675" y="365125"/>
            <a:ext cx="1971675"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28650" y="365125"/>
            <a:ext cx="5800725" cy="5811838"/>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0A19D9EA-0687-604F-B97A-763B6765DF9F}" type="datetimeFigureOut">
              <a:rPr lang="en-US" smtClean="0"/>
              <a:pPr/>
              <a:t>11/11/2018</a:t>
            </a:fld>
            <a:endParaRPr lang="en-US" dirty="0"/>
          </a:p>
        </p:txBody>
      </p:sp>
      <p:sp>
        <p:nvSpPr>
          <p:cNvPr id="5" name="Θέση υποσέλιδου 4"/>
          <p:cNvSpPr>
            <a:spLocks noGrp="1"/>
          </p:cNvSpPr>
          <p:nvPr>
            <p:ph type="ftr" sz="quarter" idx="11"/>
          </p:nvPr>
        </p:nvSpPr>
        <p:spPr/>
        <p:txBody>
          <a:bodyPr/>
          <a:lstStyle/>
          <a:p>
            <a:endParaRPr lang="en-US" dirty="0"/>
          </a:p>
        </p:txBody>
      </p:sp>
      <p:sp>
        <p:nvSpPr>
          <p:cNvPr id="6" name="Θέση αριθμού διαφάνειας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75731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Τίτλος και περιεχόμενο">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a:bodyPr>
          <a:lstStyle>
            <a:lvl1pPr>
              <a:lnSpc>
                <a:spcPct val="150000"/>
              </a:lnSpc>
              <a:defRPr sz="4400"/>
            </a:lvl1pPr>
            <a:lvl2pPr>
              <a:lnSpc>
                <a:spcPct val="150000"/>
              </a:lnSpc>
              <a:defRPr sz="4000"/>
            </a:lvl2pPr>
            <a:lvl3pPr>
              <a:lnSpc>
                <a:spcPct val="150000"/>
              </a:lnSpc>
              <a:defRPr sz="3200"/>
            </a:lvl3pPr>
            <a:lvl4pPr>
              <a:lnSpc>
                <a:spcPct val="150000"/>
              </a:lnSpc>
              <a:defRPr sz="2800"/>
            </a:lvl4pPr>
            <a:lvl5pPr>
              <a:lnSpc>
                <a:spcPct val="150000"/>
              </a:lnSpc>
              <a:defRPr sz="2800"/>
            </a:lvl5pPr>
          </a:lstStyle>
          <a:p>
            <a:pPr lvl="0"/>
            <a:r>
              <a:rPr lang="el-GR" dirty="0"/>
              <a:t>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ημερομηνίας 3"/>
          <p:cNvSpPr>
            <a:spLocks noGrp="1"/>
          </p:cNvSpPr>
          <p:nvPr>
            <p:ph type="dt" sz="half" idx="10"/>
          </p:nvPr>
        </p:nvSpPr>
        <p:spPr/>
        <p:txBody>
          <a:bodyPr/>
          <a:lstStyle/>
          <a:p>
            <a:r>
              <a:rPr lang="el-GR"/>
              <a:t>2016</a:t>
            </a:r>
            <a:endParaRPr lang="en-US" dirty="0"/>
          </a:p>
        </p:txBody>
      </p:sp>
      <p:sp>
        <p:nvSpPr>
          <p:cNvPr id="5" name="Θέση υποσέλιδου 4"/>
          <p:cNvSpPr>
            <a:spLocks noGrp="1"/>
          </p:cNvSpPr>
          <p:nvPr>
            <p:ph type="ftr" sz="quarter" idx="11"/>
          </p:nvPr>
        </p:nvSpPr>
        <p:spPr/>
        <p:txBody>
          <a:bodyPr/>
          <a:lstStyle/>
          <a:p>
            <a:r>
              <a:rPr lang="el-GR"/>
              <a:t>Δρ Χαράλαμπος Μουζάκης</a:t>
            </a:r>
            <a:endParaRPr lang="en-US" dirty="0"/>
          </a:p>
        </p:txBody>
      </p:sp>
      <p:sp>
        <p:nvSpPr>
          <p:cNvPr id="6" name="Θέση αριθμού διαφάνειας 5"/>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1"/>
          <p:cNvSpPr/>
          <p:nvPr userDrawn="1"/>
        </p:nvSpPr>
        <p:spPr>
          <a:xfrm>
            <a:off x="0" y="0"/>
            <a:ext cx="467544" cy="6858000"/>
          </a:xfrm>
          <a:prstGeom prst="rect">
            <a:avLst/>
          </a:prstGeom>
          <a:solidFill>
            <a:srgbClr val="931B1B"/>
          </a:solidFill>
          <a:ln>
            <a:noFill/>
          </a:ln>
          <a:effectLst/>
        </p:spPr>
        <p:style>
          <a:lnRef idx="1">
            <a:schemeClr val="accent1"/>
          </a:lnRef>
          <a:fillRef idx="3">
            <a:schemeClr val="accent1"/>
          </a:fillRef>
          <a:effectRef idx="2">
            <a:schemeClr val="accent1"/>
          </a:effectRef>
          <a:fontRef idx="minor">
            <a:schemeClr val="lt1"/>
          </a:fontRef>
        </p:style>
      </p:sp>
      <p:cxnSp>
        <p:nvCxnSpPr>
          <p:cNvPr id="8" name="15 - Ευθεία γραμμή σύνδεσης"/>
          <p:cNvCxnSpPr/>
          <p:nvPr userDrawn="1"/>
        </p:nvCxnSpPr>
        <p:spPr bwMode="auto">
          <a:xfrm>
            <a:off x="1522058" y="1194393"/>
            <a:ext cx="7034182" cy="7353"/>
          </a:xfrm>
          <a:prstGeom prst="line">
            <a:avLst/>
          </a:prstGeom>
          <a:solidFill>
            <a:schemeClr val="accent1"/>
          </a:solidFill>
          <a:ln w="9525" cap="flat" cmpd="sng" algn="ctr">
            <a:solidFill>
              <a:schemeClr val="accent1"/>
            </a:solidFill>
            <a:prstDash val="solid"/>
            <a:round/>
            <a:headEnd type="none" w="med" len="med"/>
            <a:tailEnd type="none" w="med" len="med"/>
          </a:ln>
          <a:effectLst/>
        </p:spPr>
      </p:cxnSp>
      <p:cxnSp>
        <p:nvCxnSpPr>
          <p:cNvPr id="9" name="15 - Ευθεία γραμμή σύνδεσης"/>
          <p:cNvCxnSpPr/>
          <p:nvPr userDrawn="1"/>
        </p:nvCxnSpPr>
        <p:spPr bwMode="auto">
          <a:xfrm>
            <a:off x="467544" y="6453336"/>
            <a:ext cx="8476309" cy="19555"/>
          </a:xfrm>
          <a:prstGeom prst="line">
            <a:avLst/>
          </a:prstGeom>
          <a:solidFill>
            <a:schemeClr val="accent1"/>
          </a:solidFill>
          <a:ln w="9525" cap="flat" cmpd="sng" algn="ctr">
            <a:solidFill>
              <a:schemeClr val="accent4">
                <a:lumMod val="90000"/>
                <a:lumOff val="10000"/>
              </a:schemeClr>
            </a:solidFill>
            <a:prstDash val="solid"/>
            <a:round/>
            <a:headEnd type="none" w="med" len="med"/>
            <a:tailEnd type="none" w="med" len="med"/>
          </a:ln>
          <a:effectLst/>
        </p:spPr>
      </p:cxnSp>
      <p:sp>
        <p:nvSpPr>
          <p:cNvPr id="11" name="Ορθογώνιο 10"/>
          <p:cNvSpPr/>
          <p:nvPr userDrawn="1"/>
        </p:nvSpPr>
        <p:spPr>
          <a:xfrm>
            <a:off x="467544" y="628501"/>
            <a:ext cx="576064"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Πεντάγωνο 11"/>
          <p:cNvSpPr/>
          <p:nvPr userDrawn="1"/>
        </p:nvSpPr>
        <p:spPr>
          <a:xfrm>
            <a:off x="467544" y="603852"/>
            <a:ext cx="675456" cy="792088"/>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Τίτλος 1"/>
          <p:cNvSpPr>
            <a:spLocks noGrp="1"/>
          </p:cNvSpPr>
          <p:nvPr>
            <p:ph type="title"/>
          </p:nvPr>
        </p:nvSpPr>
        <p:spPr>
          <a:xfrm>
            <a:off x="1143000" y="365127"/>
            <a:ext cx="7372350" cy="1075390"/>
          </a:xfrm>
        </p:spPr>
        <p:txBody>
          <a:bodyPr>
            <a:normAutofit/>
          </a:bodyPr>
          <a:lstStyle>
            <a:lvl1pPr>
              <a:defRPr sz="4400" b="1"/>
            </a:lvl1pPr>
          </a:lstStyle>
          <a:p>
            <a:r>
              <a:rPr lang="el-GR" dirty="0"/>
              <a:t>Στυλ κύριου τίτλου</a:t>
            </a:r>
          </a:p>
        </p:txBody>
      </p:sp>
    </p:spTree>
    <p:extLst>
      <p:ext uri="{BB962C8B-B14F-4D97-AF65-F5344CB8AC3E}">
        <p14:creationId xmlns:p14="http://schemas.microsoft.com/office/powerpoint/2010/main" val="3989857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623888" y="1709739"/>
            <a:ext cx="7886700" cy="2852737"/>
          </a:xfrm>
        </p:spPr>
        <p:txBody>
          <a:bodyPr anchor="b"/>
          <a:lstStyle>
            <a:lvl1pPr>
              <a:defRPr sz="4500"/>
            </a:lvl1pPr>
          </a:lstStyle>
          <a:p>
            <a:r>
              <a:rPr lang="el-GR"/>
              <a:t>Στυλ κύριου τίτλου</a:t>
            </a:r>
          </a:p>
        </p:txBody>
      </p:sp>
      <p:sp>
        <p:nvSpPr>
          <p:cNvPr id="3" name="Θέση κειμένου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DABB9B27-4D02-2940-AED5-BC8F2B3B1507}" type="datetimeFigureOut">
              <a:rPr lang="en-US" smtClean="0"/>
              <a:pPr/>
              <a:t>11/11/2018</a:t>
            </a:fld>
            <a:endParaRPr lang="en-US" dirty="0"/>
          </a:p>
        </p:txBody>
      </p:sp>
      <p:sp>
        <p:nvSpPr>
          <p:cNvPr id="5" name="Θέση υποσέλιδου 4"/>
          <p:cNvSpPr>
            <a:spLocks noGrp="1"/>
          </p:cNvSpPr>
          <p:nvPr>
            <p:ph type="ftr" sz="quarter" idx="11"/>
          </p:nvPr>
        </p:nvSpPr>
        <p:spPr/>
        <p:txBody>
          <a:bodyPr/>
          <a:lstStyle/>
          <a:p>
            <a:endParaRPr lang="en-US" dirty="0"/>
          </a:p>
        </p:txBody>
      </p:sp>
      <p:sp>
        <p:nvSpPr>
          <p:cNvPr id="6" name="Θέση αριθμού διαφάνειας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81588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28650" y="1825625"/>
            <a:ext cx="38862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29150" y="1825625"/>
            <a:ext cx="38862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04CF7878-2C98-7449-BB8F-764A5EA8E558}" type="datetimeFigureOut">
              <a:rPr lang="en-US" smtClean="0"/>
              <a:pPr/>
              <a:t>11/11/2018</a:t>
            </a:fld>
            <a:endParaRPr lang="en-US" dirty="0"/>
          </a:p>
        </p:txBody>
      </p:sp>
      <p:sp>
        <p:nvSpPr>
          <p:cNvPr id="6" name="Θέση υποσέλιδου 5"/>
          <p:cNvSpPr>
            <a:spLocks noGrp="1"/>
          </p:cNvSpPr>
          <p:nvPr>
            <p:ph type="ftr" sz="quarter" idx="11"/>
          </p:nvPr>
        </p:nvSpPr>
        <p:spPr/>
        <p:txBody>
          <a:bodyPr/>
          <a:lstStyle/>
          <a:p>
            <a:endParaRPr lang="en-US" dirty="0"/>
          </a:p>
        </p:txBody>
      </p:sp>
      <p:sp>
        <p:nvSpPr>
          <p:cNvPr id="7" name="Θέση αριθμού διαφάνειας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54823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629841" y="365126"/>
            <a:ext cx="7886700" cy="1325563"/>
          </a:xfrm>
        </p:spPr>
        <p:txBody>
          <a:bodyPr/>
          <a:lstStyle/>
          <a:p>
            <a:r>
              <a:rPr lang="el-GR"/>
              <a:t>Στυλ κύριου τίτλου</a:t>
            </a:r>
          </a:p>
        </p:txBody>
      </p:sp>
      <p:sp>
        <p:nvSpPr>
          <p:cNvPr id="3" name="Θέση κειμένου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29842" y="2505075"/>
            <a:ext cx="3868340"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29150" y="2505075"/>
            <a:ext cx="3887391"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E6D2F403-9584-1749-B6AB-5E1C5F94527C}" type="datetimeFigureOut">
              <a:rPr lang="en-US" smtClean="0"/>
              <a:pPr/>
              <a:t>11/11/2018</a:t>
            </a:fld>
            <a:endParaRPr lang="en-US" dirty="0"/>
          </a:p>
        </p:txBody>
      </p:sp>
      <p:sp>
        <p:nvSpPr>
          <p:cNvPr id="8" name="Θέση υποσέλιδου 7"/>
          <p:cNvSpPr>
            <a:spLocks noGrp="1"/>
          </p:cNvSpPr>
          <p:nvPr>
            <p:ph type="ftr" sz="quarter" idx="11"/>
          </p:nvPr>
        </p:nvSpPr>
        <p:spPr/>
        <p:txBody>
          <a:bodyPr/>
          <a:lstStyle/>
          <a:p>
            <a:endParaRPr lang="en-US" dirty="0"/>
          </a:p>
        </p:txBody>
      </p:sp>
      <p:sp>
        <p:nvSpPr>
          <p:cNvPr id="9" name="Θέση αριθμού διαφάνειας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13968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A58C0351-EB03-5444-BA93-B7E778374E24}" type="datetimeFigureOut">
              <a:rPr lang="en-US" smtClean="0"/>
              <a:pPr/>
              <a:t>11/11/2018</a:t>
            </a:fld>
            <a:endParaRPr lang="en-US" dirty="0"/>
          </a:p>
        </p:txBody>
      </p:sp>
      <p:sp>
        <p:nvSpPr>
          <p:cNvPr id="4" name="Θέση υποσέλιδου 3"/>
          <p:cNvSpPr>
            <a:spLocks noGrp="1"/>
          </p:cNvSpPr>
          <p:nvPr>
            <p:ph type="ftr" sz="quarter" idx="11"/>
          </p:nvPr>
        </p:nvSpPr>
        <p:spPr/>
        <p:txBody>
          <a:bodyPr/>
          <a:lstStyle/>
          <a:p>
            <a:endParaRPr lang="en-US" dirty="0"/>
          </a:p>
        </p:txBody>
      </p:sp>
      <p:sp>
        <p:nvSpPr>
          <p:cNvPr id="5" name="Θέση αριθμού διαφάνειας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32636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EADB90-FF7E-5041-AB9F-1BC0957AB829}" type="datetimeFigureOut">
              <a:rPr lang="en-US" smtClean="0"/>
              <a:pPr/>
              <a:t>11/11/2018</a:t>
            </a:fld>
            <a:endParaRPr lang="en-US" dirty="0"/>
          </a:p>
        </p:txBody>
      </p:sp>
      <p:sp>
        <p:nvSpPr>
          <p:cNvPr id="3" name="Θέση υποσέλιδου 2"/>
          <p:cNvSpPr>
            <a:spLocks noGrp="1"/>
          </p:cNvSpPr>
          <p:nvPr>
            <p:ph type="ftr" sz="quarter" idx="11"/>
          </p:nvPr>
        </p:nvSpPr>
        <p:spPr/>
        <p:txBody>
          <a:bodyPr/>
          <a:lstStyle/>
          <a:p>
            <a:endParaRPr lang="en-US" dirty="0"/>
          </a:p>
        </p:txBody>
      </p:sp>
      <p:sp>
        <p:nvSpPr>
          <p:cNvPr id="4" name="Θέση αριθμού διαφάνειας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03426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29841" y="457200"/>
            <a:ext cx="2949178" cy="1600200"/>
          </a:xfrm>
        </p:spPr>
        <p:txBody>
          <a:bodyPr anchor="b"/>
          <a:lstStyle>
            <a:lvl1pPr>
              <a:defRPr sz="2400"/>
            </a:lvl1pPr>
          </a:lstStyle>
          <a:p>
            <a:r>
              <a:rPr lang="el-GR"/>
              <a:t>Στυλ κύριου τίτλου</a:t>
            </a:r>
          </a:p>
        </p:txBody>
      </p:sp>
      <p:sp>
        <p:nvSpPr>
          <p:cNvPr id="3" name="Θέση περιεχομένου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C1EB8CB6-48D8-4E47-B0D3-B56230F429D0}" type="datetimeFigureOut">
              <a:rPr lang="en-US" smtClean="0"/>
              <a:pPr/>
              <a:t>11/11/2018</a:t>
            </a:fld>
            <a:endParaRPr lang="en-US" dirty="0"/>
          </a:p>
        </p:txBody>
      </p:sp>
      <p:sp>
        <p:nvSpPr>
          <p:cNvPr id="6" name="Θέση υποσέλιδου 5"/>
          <p:cNvSpPr>
            <a:spLocks noGrp="1"/>
          </p:cNvSpPr>
          <p:nvPr>
            <p:ph type="ftr" sz="quarter" idx="11"/>
          </p:nvPr>
        </p:nvSpPr>
        <p:spPr/>
        <p:txBody>
          <a:bodyPr/>
          <a:lstStyle/>
          <a:p>
            <a:endParaRPr lang="en-US" dirty="0"/>
          </a:p>
        </p:txBody>
      </p:sp>
      <p:sp>
        <p:nvSpPr>
          <p:cNvPr id="7" name="Θέση αριθμού διαφάνειας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3742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29841" y="457200"/>
            <a:ext cx="2949178" cy="1600200"/>
          </a:xfrm>
        </p:spPr>
        <p:txBody>
          <a:bodyPr anchor="b"/>
          <a:lstStyle>
            <a:lvl1pPr>
              <a:defRPr sz="2400"/>
            </a:lvl1pPr>
          </a:lstStyle>
          <a:p>
            <a:r>
              <a:rPr lang="el-GR"/>
              <a:t>Στυλ κύριου τίτλου</a:t>
            </a:r>
          </a:p>
        </p:txBody>
      </p:sp>
      <p:sp>
        <p:nvSpPr>
          <p:cNvPr id="3" name="Θέση εικόνας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l-GR"/>
          </a:p>
        </p:txBody>
      </p:sp>
      <p:sp>
        <p:nvSpPr>
          <p:cNvPr id="4" name="Θέση κειμένου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4EF716D3-DCE8-CC45-8106-AE5DFCD073F9}" type="datetimeFigureOut">
              <a:rPr lang="en-US" smtClean="0"/>
              <a:pPr/>
              <a:t>11/11/2018</a:t>
            </a:fld>
            <a:endParaRPr lang="en-US" dirty="0"/>
          </a:p>
        </p:txBody>
      </p:sp>
      <p:sp>
        <p:nvSpPr>
          <p:cNvPr id="6" name="Θέση υποσέλιδου 5"/>
          <p:cNvSpPr>
            <a:spLocks noGrp="1"/>
          </p:cNvSpPr>
          <p:nvPr>
            <p:ph type="ftr" sz="quarter" idx="11"/>
          </p:nvPr>
        </p:nvSpPr>
        <p:spPr/>
        <p:txBody>
          <a:bodyPr/>
          <a:lstStyle/>
          <a:p>
            <a:endParaRPr lang="en-US" dirty="0"/>
          </a:p>
        </p:txBody>
      </p:sp>
      <p:sp>
        <p:nvSpPr>
          <p:cNvPr id="7" name="Θέση αριθμού διαφάνειας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13254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D9FFFB4-400D-1240-AB24-6F86C96D4DFB}" type="datetimeFigureOut">
              <a:rPr lang="en-US" smtClean="0"/>
              <a:pPr/>
              <a:t>11/11/2018</a:t>
            </a:fld>
            <a:endParaRPr lang="en-US" dirty="0"/>
          </a:p>
        </p:txBody>
      </p:sp>
      <p:sp>
        <p:nvSpPr>
          <p:cNvPr id="5" name="Θέση υποσέλιδου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Θέση αριθμού διαφάνειας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57F1E4F-1CFF-5643-939E-217C01CDF565}" type="slidenum">
              <a:rPr lang="en-US" smtClean="0"/>
              <a:pPr/>
              <a:t>‹#›</a:t>
            </a:fld>
            <a:endParaRPr lang="en-US" dirty="0"/>
          </a:p>
        </p:txBody>
      </p:sp>
      <p:sp>
        <p:nvSpPr>
          <p:cNvPr id="7" name="Freeform 8"/>
          <p:cNvSpPr/>
          <p:nvPr userDrawn="1"/>
        </p:nvSpPr>
        <p:spPr bwMode="auto">
          <a:xfrm>
            <a:off x="163906" y="796626"/>
            <a:ext cx="86598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Tree>
    <p:extLst>
      <p:ext uri="{BB962C8B-B14F-4D97-AF65-F5344CB8AC3E}">
        <p14:creationId xmlns:p14="http://schemas.microsoft.com/office/powerpoint/2010/main" val="1642712413"/>
      </p:ext>
    </p:extLst>
  </p:cSld>
  <p:clrMap bg1="lt1" tx1="dk1" bg2="lt2" tx2="dk2" accent1="accent1" accent2="accent2" accent3="accent3" accent4="accent4" accent5="accent5" accent6="accent6" hlink="hlink" folHlink="folHlink"/>
  <p:sldLayoutIdLst>
    <p:sldLayoutId id="2147484471" r:id="rId1"/>
    <p:sldLayoutId id="2147484472" r:id="rId2"/>
    <p:sldLayoutId id="2147484473" r:id="rId3"/>
    <p:sldLayoutId id="2147484474" r:id="rId4"/>
    <p:sldLayoutId id="2147484475" r:id="rId5"/>
    <p:sldLayoutId id="2147484476" r:id="rId6"/>
    <p:sldLayoutId id="2147484477" r:id="rId7"/>
    <p:sldLayoutId id="2147484478" r:id="rId8"/>
    <p:sldLayoutId id="2147484479" r:id="rId9"/>
    <p:sldLayoutId id="2147484480" r:id="rId10"/>
    <p:sldLayoutId id="214748448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l-G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hyperlink" Target="https://edivea.a2hosted.com/h5p/wp-login.php?redirect_to=https://edivea.a2hosted.com/h5p/wp-admin/admin.php?page%3Dh5p&amp;reauth=1" TargetMode="External"/><Relationship Id="rId2" Type="http://schemas.openxmlformats.org/officeDocument/2006/relationships/hyperlink" Target="http://chamilo.datacenter.uoc.gr/metchamilo/main/lp/lp_controller.php?action=add_item&amp;type=step&amp;lp_id=449&amp;cidReq=DIPLWMATIKHERGASIADEHXRHSHTOYH&amp;id_session=0&amp;gidReq=0&amp;gradebook=0&amp;origin=&amp;isStudentView=tru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741144" y="1257650"/>
            <a:ext cx="6430090" cy="1894584"/>
          </a:xfrm>
        </p:spPr>
        <p:txBody>
          <a:bodyPr>
            <a:noAutofit/>
          </a:bodyPr>
          <a:lstStyle/>
          <a:p>
            <a:pPr algn="ctr"/>
            <a:br>
              <a:rPr lang="el-GR" sz="3600" dirty="0">
                <a:solidFill>
                  <a:srgbClr val="C00000"/>
                </a:solidFill>
              </a:rPr>
            </a:br>
            <a:br>
              <a:rPr lang="el-GR" sz="3600" dirty="0">
                <a:solidFill>
                  <a:srgbClr val="C00000"/>
                </a:solidFill>
              </a:rPr>
            </a:br>
            <a:br>
              <a:rPr lang="el-GR" sz="3600" dirty="0">
                <a:solidFill>
                  <a:srgbClr val="C00000"/>
                </a:solidFill>
              </a:rPr>
            </a:br>
            <a:br>
              <a:rPr lang="el-GR" sz="3600" dirty="0">
                <a:solidFill>
                  <a:srgbClr val="C00000"/>
                </a:solidFill>
              </a:rPr>
            </a:br>
            <a:r>
              <a:rPr lang="el-GR" sz="3600" dirty="0">
                <a:solidFill>
                  <a:srgbClr val="C00000"/>
                </a:solidFill>
              </a:rPr>
              <a:t>Η χρήση του ηλεκτρονικού εκπαιδευτικού υλικού στην εξΑΕ. Νέες τάσεις και προοπτικές στην ηλεκτρονική μάθηση</a:t>
            </a:r>
            <a:endParaRPr lang="el-GR" sz="3600" b="1" dirty="0">
              <a:solidFill>
                <a:srgbClr val="C00000"/>
              </a:solidFill>
            </a:endParaRPr>
          </a:p>
        </p:txBody>
      </p:sp>
      <p:cxnSp>
        <p:nvCxnSpPr>
          <p:cNvPr id="16" name="15 - Ευθεία γραμμή σύνδεσης"/>
          <p:cNvCxnSpPr>
            <a:cxnSpLocks/>
          </p:cNvCxnSpPr>
          <p:nvPr/>
        </p:nvCxnSpPr>
        <p:spPr bwMode="auto">
          <a:xfrm>
            <a:off x="1369379" y="821478"/>
            <a:ext cx="7436307" cy="50748"/>
          </a:xfrm>
          <a:prstGeom prst="line">
            <a:avLst/>
          </a:prstGeom>
          <a:solidFill>
            <a:schemeClr val="accent1"/>
          </a:solidFill>
          <a:ln w="9525" cap="flat" cmpd="sng" algn="ctr">
            <a:solidFill>
              <a:schemeClr val="accent1"/>
            </a:solidFill>
            <a:prstDash val="solid"/>
            <a:round/>
            <a:headEnd type="none" w="med" len="med"/>
            <a:tailEnd type="none" w="med" len="med"/>
          </a:ln>
          <a:effectLst/>
        </p:spPr>
      </p:cxnSp>
      <p:sp>
        <p:nvSpPr>
          <p:cNvPr id="3081" name="11 - Ορθογώνιο"/>
          <p:cNvSpPr>
            <a:spLocks noChangeArrowheads="1"/>
          </p:cNvSpPr>
          <p:nvPr/>
        </p:nvSpPr>
        <p:spPr bwMode="auto">
          <a:xfrm>
            <a:off x="755576" y="251187"/>
            <a:ext cx="8253230" cy="523220"/>
          </a:xfrm>
          <a:prstGeom prst="rect">
            <a:avLst/>
          </a:prstGeom>
          <a:noFill/>
          <a:ln w="9525">
            <a:noFill/>
            <a:miter lim="800000"/>
            <a:headEnd/>
            <a:tailEnd/>
          </a:ln>
        </p:spPr>
        <p:txBody>
          <a:bodyPr wrap="square">
            <a:spAutoFit/>
          </a:bodyPr>
          <a:lstStyle/>
          <a:p>
            <a:pPr algn="ctr"/>
            <a:r>
              <a:rPr lang="el-GR" sz="1400" dirty="0">
                <a:latin typeface="Book Antiqua" panose="02040602050305030304" pitchFamily="18" charset="0"/>
              </a:rPr>
              <a:t>Πρόγραμμα Μεταπτυχιακών Σπουδών: </a:t>
            </a:r>
            <a:endParaRPr lang="en-US" sz="1400" dirty="0">
              <a:latin typeface="Book Antiqua" panose="02040602050305030304" pitchFamily="18" charset="0"/>
            </a:endParaRPr>
          </a:p>
          <a:p>
            <a:pPr algn="ctr"/>
            <a:r>
              <a:rPr lang="el-GR" sz="1400" dirty="0">
                <a:latin typeface="Book Antiqua" panose="02040602050305030304" pitchFamily="18" charset="0"/>
              </a:rPr>
              <a:t>«Επιστήμες της Αγωγής - Εξ Αποστάσεως Εκπαίδευση  με την χρήση των ΤΠΕ (e- Learning)»</a:t>
            </a:r>
            <a:endParaRPr lang="el-GR" sz="1200" dirty="0">
              <a:latin typeface="Book Antiqua" panose="02040602050305030304" pitchFamily="18" charset="0"/>
            </a:endParaRPr>
          </a:p>
        </p:txBody>
      </p:sp>
      <p:sp>
        <p:nvSpPr>
          <p:cNvPr id="11" name="Rectangle 1"/>
          <p:cNvSpPr>
            <a:spLocks noChangeArrowheads="1"/>
          </p:cNvSpPr>
          <p:nvPr/>
        </p:nvSpPr>
        <p:spPr bwMode="auto">
          <a:xfrm>
            <a:off x="1187624" y="5933891"/>
            <a:ext cx="720427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1" u="none" strike="noStrike" cap="none" normalizeH="0" baseline="0" dirty="0">
                <a:ln>
                  <a:noFill/>
                </a:ln>
                <a:solidFill>
                  <a:schemeClr val="tx1"/>
                </a:solidFill>
                <a:effectLst/>
                <a:latin typeface="Book Antiqua" pitchFamily="18" charset="0"/>
                <a:ea typeface="Times New Roman" pitchFamily="18" charset="0"/>
                <a:cs typeface="Arial" pitchFamily="34" charset="0"/>
              </a:rPr>
              <a:t>Ρέθυμνο,</a:t>
            </a:r>
            <a:r>
              <a:rPr kumimoji="0" lang="el-GR" sz="2000" b="0" i="1" u="none" strike="noStrike" cap="none" normalizeH="0" dirty="0">
                <a:ln>
                  <a:noFill/>
                </a:ln>
                <a:solidFill>
                  <a:schemeClr val="tx1"/>
                </a:solidFill>
                <a:effectLst/>
                <a:latin typeface="Book Antiqua" pitchFamily="18" charset="0"/>
                <a:ea typeface="Times New Roman" pitchFamily="18" charset="0"/>
                <a:cs typeface="Arial" pitchFamily="34" charset="0"/>
              </a:rPr>
              <a:t> 2018</a:t>
            </a:r>
            <a:endParaRPr kumimoji="0" lang="el-GR" sz="2000" b="0" i="1" u="none" strike="noStrike" cap="none" normalizeH="0" baseline="0" dirty="0">
              <a:ln>
                <a:noFill/>
              </a:ln>
              <a:solidFill>
                <a:schemeClr val="tx1"/>
              </a:solidFill>
              <a:effectLst/>
              <a:latin typeface="Arial" pitchFamily="34" charset="0"/>
              <a:cs typeface="Arial" pitchFamily="34" charset="0"/>
            </a:endParaRPr>
          </a:p>
        </p:txBody>
      </p:sp>
      <p:cxnSp>
        <p:nvCxnSpPr>
          <p:cNvPr id="7" name="15 - Ευθεία γραμμή σύνδεσης"/>
          <p:cNvCxnSpPr>
            <a:cxnSpLocks/>
          </p:cNvCxnSpPr>
          <p:nvPr/>
        </p:nvCxnSpPr>
        <p:spPr bwMode="auto">
          <a:xfrm>
            <a:off x="1369379" y="730713"/>
            <a:ext cx="7539929" cy="74584"/>
          </a:xfrm>
          <a:prstGeom prst="line">
            <a:avLst/>
          </a:prstGeom>
          <a:solidFill>
            <a:schemeClr val="accent1"/>
          </a:solidFill>
          <a:ln w="9525" cap="flat" cmpd="sng" algn="ctr">
            <a:solidFill>
              <a:schemeClr val="accent1"/>
            </a:solidFill>
            <a:prstDash val="solid"/>
            <a:round/>
            <a:headEnd type="none" w="med" len="med"/>
            <a:tailEnd type="none" w="med" len="med"/>
          </a:ln>
          <a:effectLst/>
        </p:spPr>
      </p:cxnSp>
      <p:cxnSp>
        <p:nvCxnSpPr>
          <p:cNvPr id="9" name="15 - Ευθεία γραμμή σύνδεσης"/>
          <p:cNvCxnSpPr/>
          <p:nvPr/>
        </p:nvCxnSpPr>
        <p:spPr bwMode="auto">
          <a:xfrm>
            <a:off x="1638680" y="5589240"/>
            <a:ext cx="6991725" cy="12969"/>
          </a:xfrm>
          <a:prstGeom prst="line">
            <a:avLst/>
          </a:prstGeom>
          <a:solidFill>
            <a:schemeClr val="accent1"/>
          </a:solidFill>
          <a:ln w="9525" cap="flat" cmpd="sng" algn="ctr">
            <a:solidFill>
              <a:schemeClr val="accent4">
                <a:lumMod val="90000"/>
                <a:lumOff val="10000"/>
              </a:schemeClr>
            </a:solidFill>
            <a:prstDash val="solid"/>
            <a:round/>
            <a:headEnd type="none" w="med" len="med"/>
            <a:tailEnd type="none" w="med" len="med"/>
          </a:ln>
          <a:effectLst/>
        </p:spPr>
      </p:cxnSp>
      <p:sp>
        <p:nvSpPr>
          <p:cNvPr id="10" name="9 - Ορθογώνιο"/>
          <p:cNvSpPr/>
          <p:nvPr/>
        </p:nvSpPr>
        <p:spPr>
          <a:xfrm>
            <a:off x="1369379" y="3483916"/>
            <a:ext cx="6840760" cy="584775"/>
          </a:xfrm>
          <a:prstGeom prst="rect">
            <a:avLst/>
          </a:prstGeom>
        </p:spPr>
        <p:txBody>
          <a:bodyPr wrap="square">
            <a:spAutoFit/>
          </a:bodyPr>
          <a:lstStyle/>
          <a:p>
            <a:pPr algn="ctr"/>
            <a:r>
              <a:rPr lang="el-GR" sz="3200" dirty="0"/>
              <a:t>Μπομπολάκης Χαρίτων</a:t>
            </a:r>
          </a:p>
        </p:txBody>
      </p:sp>
      <p:graphicFrame>
        <p:nvGraphicFramePr>
          <p:cNvPr id="2" name="Πίνακας 1"/>
          <p:cNvGraphicFramePr>
            <a:graphicFrameLocks noGrp="1"/>
          </p:cNvGraphicFramePr>
          <p:nvPr>
            <p:extLst>
              <p:ext uri="{D42A27DB-BD31-4B8C-83A1-F6EECF244321}">
                <p14:modId xmlns:p14="http://schemas.microsoft.com/office/powerpoint/2010/main" val="2642525104"/>
              </p:ext>
            </p:extLst>
          </p:nvPr>
        </p:nvGraphicFramePr>
        <p:xfrm>
          <a:off x="1369379" y="4913914"/>
          <a:ext cx="6991724" cy="1015895"/>
        </p:xfrm>
        <a:graphic>
          <a:graphicData uri="http://schemas.openxmlformats.org/drawingml/2006/table">
            <a:tbl>
              <a:tblPr firstRow="1" bandRow="1">
                <a:tableStyleId>{5C22544A-7EE6-4342-B048-85BDC9FD1C3A}</a:tableStyleId>
              </a:tblPr>
              <a:tblGrid>
                <a:gridCol w="2330575">
                  <a:extLst>
                    <a:ext uri="{9D8B030D-6E8A-4147-A177-3AD203B41FA5}">
                      <a16:colId xmlns:a16="http://schemas.microsoft.com/office/drawing/2014/main" val="20000"/>
                    </a:ext>
                  </a:extLst>
                </a:gridCol>
                <a:gridCol w="2394061">
                  <a:extLst>
                    <a:ext uri="{9D8B030D-6E8A-4147-A177-3AD203B41FA5}">
                      <a16:colId xmlns:a16="http://schemas.microsoft.com/office/drawing/2014/main" val="20001"/>
                    </a:ext>
                  </a:extLst>
                </a:gridCol>
                <a:gridCol w="2267088">
                  <a:extLst>
                    <a:ext uri="{9D8B030D-6E8A-4147-A177-3AD203B41FA5}">
                      <a16:colId xmlns:a16="http://schemas.microsoft.com/office/drawing/2014/main" val="20002"/>
                    </a:ext>
                  </a:extLst>
                </a:gridCol>
              </a:tblGrid>
              <a:tr h="1015895">
                <a:tc>
                  <a:txBody>
                    <a:bodyPr/>
                    <a:lstStyle/>
                    <a:p>
                      <a:pPr algn="ctr"/>
                      <a:r>
                        <a:rPr lang="el-GR" sz="1800" b="1" kern="1200" dirty="0">
                          <a:solidFill>
                            <a:schemeClr val="tx1"/>
                          </a:solidFill>
                          <a:latin typeface="Times New Roman" panose="02020603050405020304" pitchFamily="18" charset="0"/>
                          <a:ea typeface="+mn-ea"/>
                          <a:cs typeface="Times New Roman" panose="02020603050405020304" pitchFamily="18" charset="0"/>
                        </a:rPr>
                        <a:t>ΙΩΑΝΝΗΣ ΕΥΑΓΓΕΛΟΣ ΠΑΠΑΒΑΣΙΛΕΙΟΥ</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l-GR" sz="1800" b="1" kern="1200" dirty="0">
                          <a:solidFill>
                            <a:schemeClr val="tx1"/>
                          </a:solidFill>
                          <a:latin typeface="Times New Roman" panose="02020603050405020304" pitchFamily="18" charset="0"/>
                          <a:ea typeface="+mn-ea"/>
                          <a:cs typeface="Times New Roman" panose="02020603050405020304" pitchFamily="18" charset="0"/>
                        </a:rPr>
                        <a:t>ΠΑΝΑΓΙΩΤΗΣ</a:t>
                      </a:r>
                    </a:p>
                    <a:p>
                      <a:pPr algn="ctr"/>
                      <a:r>
                        <a:rPr lang="el-GR" sz="1800" b="1" kern="1200" dirty="0">
                          <a:solidFill>
                            <a:schemeClr val="tx1"/>
                          </a:solidFill>
                          <a:latin typeface="Times New Roman" panose="02020603050405020304" pitchFamily="18" charset="0"/>
                          <a:ea typeface="+mn-ea"/>
                          <a:cs typeface="Times New Roman" panose="02020603050405020304" pitchFamily="18" charset="0"/>
                        </a:rPr>
                        <a:t>ΑΝΑΣΤΑΣΙΑΔΗΣ</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l-GR" sz="1800" b="1" kern="1200" dirty="0">
                          <a:solidFill>
                            <a:schemeClr val="tx1"/>
                          </a:solidFill>
                          <a:latin typeface="Times New Roman" panose="02020603050405020304" pitchFamily="18" charset="0"/>
                          <a:ea typeface="+mn-ea"/>
                          <a:cs typeface="Times New Roman" panose="02020603050405020304" pitchFamily="18" charset="0"/>
                        </a:rPr>
                        <a:t>ΓΕΩΡΓΙΟΣ ΦΙΛΙΠΠΟΥΣΗΣ</a:t>
                      </a:r>
                    </a:p>
                    <a:p>
                      <a:endParaRPr lang="el-GR" sz="1800" b="1" kern="1200" dirty="0">
                        <a:solidFill>
                          <a:schemeClr val="tx1"/>
                        </a:solidFill>
                        <a:latin typeface="Times New Roman" panose="02020603050405020304" pitchFamily="18" charset="0"/>
                        <a:ea typeface="+mn-ea"/>
                        <a:cs typeface="Times New Roman" panose="02020603050405020304" pitchFamily="18"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13" name="9 - Ορθογώνιο"/>
          <p:cNvSpPr/>
          <p:nvPr/>
        </p:nvSpPr>
        <p:spPr>
          <a:xfrm>
            <a:off x="1549146" y="4595330"/>
            <a:ext cx="6840760" cy="369332"/>
          </a:xfrm>
          <a:prstGeom prst="rect">
            <a:avLst/>
          </a:prstGeom>
        </p:spPr>
        <p:txBody>
          <a:bodyPr wrap="square">
            <a:spAutoFit/>
          </a:bodyPr>
          <a:lstStyle/>
          <a:p>
            <a:pPr algn="ctr"/>
            <a:r>
              <a:rPr lang="el-GR" sz="1800" dirty="0"/>
              <a:t>Επιτροπή Κρίσης ΔΕ</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Τίτλος 2">
            <a:extLst>
              <a:ext uri="{FF2B5EF4-FFF2-40B4-BE49-F238E27FC236}">
                <a16:creationId xmlns:a16="http://schemas.microsoft.com/office/drawing/2014/main" id="{EBE5C1D0-E057-4C9A-BD9E-D4E88551E815}"/>
              </a:ext>
            </a:extLst>
          </p:cNvPr>
          <p:cNvSpPr>
            <a:spLocks noGrp="1"/>
          </p:cNvSpPr>
          <p:nvPr>
            <p:ph type="title"/>
          </p:nvPr>
        </p:nvSpPr>
        <p:spPr>
          <a:xfrm>
            <a:off x="394554" y="350453"/>
            <a:ext cx="8354891" cy="702284"/>
          </a:xfrm>
        </p:spPr>
        <p:txBody>
          <a:bodyPr vert="horz" lIns="91440" tIns="45720" rIns="91440" bIns="45720" rtlCol="0" anchor="b">
            <a:normAutofit fontScale="90000"/>
          </a:bodyPr>
          <a:lstStyle/>
          <a:p>
            <a:pPr algn="ctr" defTabSz="914400"/>
            <a:r>
              <a:rPr lang="el-GR" sz="4700" kern="1200" dirty="0">
                <a:solidFill>
                  <a:srgbClr val="FFFFFF"/>
                </a:solidFill>
                <a:latin typeface="+mj-lt"/>
                <a:ea typeface="+mj-ea"/>
                <a:cs typeface="+mj-cs"/>
              </a:rPr>
              <a:t>5.2 ΕΠΔ</a:t>
            </a:r>
            <a:endParaRPr lang="en-US" sz="4700" kern="1200" dirty="0">
              <a:solidFill>
                <a:srgbClr val="FFFFFF"/>
              </a:solidFill>
              <a:latin typeface="+mj-lt"/>
              <a:ea typeface="+mj-ea"/>
              <a:cs typeface="+mj-cs"/>
            </a:endParaRPr>
          </a:p>
        </p:txBody>
      </p:sp>
      <p:cxnSp>
        <p:nvCxnSpPr>
          <p:cNvPr id="15"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Εικόνα 4" descr="Εικόνα που περιέχει στιγμιότυπο οθόνης&#10;&#10;Η περιγραφή δημιουργήθηκε αυτόματα">
            <a:extLst>
              <a:ext uri="{FF2B5EF4-FFF2-40B4-BE49-F238E27FC236}">
                <a16:creationId xmlns:a16="http://schemas.microsoft.com/office/drawing/2014/main" id="{B68C3089-78AF-4F0D-9658-77C07EB6AE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334117">
            <a:off x="720708" y="1164067"/>
            <a:ext cx="8216286" cy="5330402"/>
          </a:xfrm>
          <a:prstGeom prst="rect">
            <a:avLst/>
          </a:prstGeom>
        </p:spPr>
      </p:pic>
    </p:spTree>
    <p:extLst>
      <p:ext uri="{BB962C8B-B14F-4D97-AF65-F5344CB8AC3E}">
        <p14:creationId xmlns:p14="http://schemas.microsoft.com/office/powerpoint/2010/main" val="3177512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στιγμιότυπο οθόνης&#10;&#10;Η περιγραφή δημιουργήθηκε αυτόματα">
            <a:extLst>
              <a:ext uri="{FF2B5EF4-FFF2-40B4-BE49-F238E27FC236}">
                <a16:creationId xmlns:a16="http://schemas.microsoft.com/office/drawing/2014/main" id="{E03B1744-F0D5-4030-BBAE-CFCB0F4187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81" y="578872"/>
            <a:ext cx="9076207" cy="6090487"/>
          </a:xfrm>
          <a:prstGeom prst="rect">
            <a:avLst/>
          </a:prstGeom>
        </p:spPr>
      </p:pic>
      <p:sp>
        <p:nvSpPr>
          <p:cNvPr id="4" name="Τίτλος 3">
            <a:extLst>
              <a:ext uri="{FF2B5EF4-FFF2-40B4-BE49-F238E27FC236}">
                <a16:creationId xmlns:a16="http://schemas.microsoft.com/office/drawing/2014/main" id="{6535315A-34C0-42FA-B07F-A820158379E4}"/>
              </a:ext>
            </a:extLst>
          </p:cNvPr>
          <p:cNvSpPr>
            <a:spLocks noGrp="1"/>
          </p:cNvSpPr>
          <p:nvPr>
            <p:ph type="title"/>
          </p:nvPr>
        </p:nvSpPr>
        <p:spPr>
          <a:xfrm>
            <a:off x="755576" y="476671"/>
            <a:ext cx="7759774" cy="963845"/>
          </a:xfrm>
        </p:spPr>
        <p:txBody>
          <a:bodyPr/>
          <a:lstStyle/>
          <a:p>
            <a:r>
              <a:rPr lang="el-GR" dirty="0"/>
              <a:t>5.3</a:t>
            </a:r>
          </a:p>
        </p:txBody>
      </p:sp>
    </p:spTree>
    <p:extLst>
      <p:ext uri="{BB962C8B-B14F-4D97-AF65-F5344CB8AC3E}">
        <p14:creationId xmlns:p14="http://schemas.microsoft.com/office/powerpoint/2010/main" val="888390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43608" y="0"/>
            <a:ext cx="7776864" cy="476672"/>
          </a:xfrm>
        </p:spPr>
        <p:txBody>
          <a:bodyPr>
            <a:noAutofit/>
          </a:bodyPr>
          <a:lstStyle/>
          <a:p>
            <a:r>
              <a:rPr lang="el-GR" sz="3600"/>
              <a:t>6. Μεθοδολογία</a:t>
            </a:r>
            <a:endParaRPr lang="el-GR" sz="4000" b="1" dirty="0"/>
          </a:p>
        </p:txBody>
      </p:sp>
      <p:pic>
        <p:nvPicPr>
          <p:cNvPr id="7" name="Εικόνα 6" descr="Εικόνα που περιέχει κείμενο, χάρτης&#10;&#10;Η περιγραφή δημιουργήθηκε αυτόματα">
            <a:extLst>
              <a:ext uri="{FF2B5EF4-FFF2-40B4-BE49-F238E27FC236}">
                <a16:creationId xmlns:a16="http://schemas.microsoft.com/office/drawing/2014/main" id="{E7316DE4-2CB2-492C-82C2-62884E873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476672"/>
            <a:ext cx="8051553" cy="5965012"/>
          </a:xfrm>
          <a:prstGeom prst="rect">
            <a:avLst/>
          </a:prstGeom>
        </p:spPr>
      </p:pic>
    </p:spTree>
    <p:extLst>
      <p:ext uri="{BB962C8B-B14F-4D97-AF65-F5344CB8AC3E}">
        <p14:creationId xmlns:p14="http://schemas.microsoft.com/office/powerpoint/2010/main" val="2462345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73CC83CC-67A7-4B46-A7CB-D2A05F135BDE}"/>
              </a:ext>
            </a:extLst>
          </p:cNvPr>
          <p:cNvSpPr>
            <a:spLocks noGrp="1"/>
          </p:cNvSpPr>
          <p:nvPr>
            <p:ph type="title"/>
          </p:nvPr>
        </p:nvSpPr>
        <p:spPr>
          <a:xfrm>
            <a:off x="1187624" y="0"/>
            <a:ext cx="7372350" cy="1080121"/>
          </a:xfrm>
        </p:spPr>
        <p:txBody>
          <a:bodyPr>
            <a:normAutofit/>
          </a:bodyPr>
          <a:lstStyle/>
          <a:p>
            <a:r>
              <a:rPr lang="el-GR" dirty="0"/>
              <a:t>Αποτελέσματα </a:t>
            </a:r>
            <a:r>
              <a:rPr lang="el-GR" sz="1800" dirty="0"/>
              <a:t>1 από 7</a:t>
            </a:r>
          </a:p>
        </p:txBody>
      </p:sp>
      <p:pic>
        <p:nvPicPr>
          <p:cNvPr id="5" name="Εικόνα 4">
            <a:extLst>
              <a:ext uri="{FF2B5EF4-FFF2-40B4-BE49-F238E27FC236}">
                <a16:creationId xmlns:a16="http://schemas.microsoft.com/office/drawing/2014/main" id="{20A9C36C-52CE-4879-97C0-EE65D4A76D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08" y="836712"/>
            <a:ext cx="8683691" cy="5544616"/>
          </a:xfrm>
          <a:prstGeom prst="rect">
            <a:avLst/>
          </a:prstGeom>
        </p:spPr>
      </p:pic>
      <p:sp>
        <p:nvSpPr>
          <p:cNvPr id="2" name="TextBox 1">
            <a:extLst>
              <a:ext uri="{FF2B5EF4-FFF2-40B4-BE49-F238E27FC236}">
                <a16:creationId xmlns:a16="http://schemas.microsoft.com/office/drawing/2014/main" id="{0E510C77-F5FA-4E0B-93DC-407CF642B004}"/>
              </a:ext>
            </a:extLst>
          </p:cNvPr>
          <p:cNvSpPr txBox="1"/>
          <p:nvPr/>
        </p:nvSpPr>
        <p:spPr>
          <a:xfrm>
            <a:off x="7092280" y="6093296"/>
            <a:ext cx="1944215" cy="461665"/>
          </a:xfrm>
          <a:prstGeom prst="rect">
            <a:avLst/>
          </a:prstGeom>
          <a:noFill/>
        </p:spPr>
        <p:txBody>
          <a:bodyPr wrap="square" rtlCol="0">
            <a:spAutoFit/>
          </a:bodyPr>
          <a:lstStyle/>
          <a:p>
            <a:r>
              <a:rPr lang="el-GR" dirty="0"/>
              <a:t>Ερ_ερω1</a:t>
            </a:r>
          </a:p>
        </p:txBody>
      </p:sp>
    </p:spTree>
    <p:extLst>
      <p:ext uri="{BB962C8B-B14F-4D97-AF65-F5344CB8AC3E}">
        <p14:creationId xmlns:p14="http://schemas.microsoft.com/office/powerpoint/2010/main" val="380729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750658E0-13BA-496B-9E68-D4591088537D}"/>
              </a:ext>
            </a:extLst>
          </p:cNvPr>
          <p:cNvSpPr>
            <a:spLocks noGrp="1"/>
          </p:cNvSpPr>
          <p:nvPr>
            <p:ph type="title"/>
          </p:nvPr>
        </p:nvSpPr>
        <p:spPr>
          <a:xfrm>
            <a:off x="1143000" y="1"/>
            <a:ext cx="7372350" cy="620688"/>
          </a:xfrm>
        </p:spPr>
        <p:txBody>
          <a:bodyPr>
            <a:normAutofit fontScale="90000"/>
          </a:bodyPr>
          <a:lstStyle/>
          <a:p>
            <a:r>
              <a:rPr lang="el-GR" dirty="0"/>
              <a:t>Αποτελέσματα </a:t>
            </a:r>
            <a:r>
              <a:rPr lang="el-GR" sz="2200" dirty="0"/>
              <a:t>2 από 7</a:t>
            </a:r>
          </a:p>
        </p:txBody>
      </p:sp>
      <p:pic>
        <p:nvPicPr>
          <p:cNvPr id="5" name="Εικόνα 4" descr="Εικόνα που περιέχει κείμενο, χάρτης&#10;&#10;Η περιγραφή δημιουργήθηκε αυτόματα">
            <a:extLst>
              <a:ext uri="{FF2B5EF4-FFF2-40B4-BE49-F238E27FC236}">
                <a16:creationId xmlns:a16="http://schemas.microsoft.com/office/drawing/2014/main" id="{9612AF4F-C10C-4BBF-9703-AEE7C7ECE1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841273"/>
            <a:ext cx="8676456" cy="5651600"/>
          </a:xfrm>
          <a:prstGeom prst="rect">
            <a:avLst/>
          </a:prstGeom>
        </p:spPr>
      </p:pic>
    </p:spTree>
    <p:extLst>
      <p:ext uri="{BB962C8B-B14F-4D97-AF65-F5344CB8AC3E}">
        <p14:creationId xmlns:p14="http://schemas.microsoft.com/office/powerpoint/2010/main" val="1923890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368E1693-7BCA-47C0-896E-3E95AFE2B98D}"/>
              </a:ext>
            </a:extLst>
          </p:cNvPr>
          <p:cNvSpPr>
            <a:spLocks noGrp="1"/>
          </p:cNvSpPr>
          <p:nvPr>
            <p:ph type="title"/>
          </p:nvPr>
        </p:nvSpPr>
        <p:spPr/>
        <p:txBody>
          <a:bodyPr/>
          <a:lstStyle/>
          <a:p>
            <a:r>
              <a:rPr lang="el-GR" dirty="0"/>
              <a:t>Αποτελέσματα </a:t>
            </a:r>
            <a:r>
              <a:rPr lang="el-GR" sz="2000" dirty="0"/>
              <a:t>3 από 7</a:t>
            </a:r>
          </a:p>
        </p:txBody>
      </p:sp>
      <p:pic>
        <p:nvPicPr>
          <p:cNvPr id="5" name="Εικόνα 4" descr="Εικόνα που περιέχει κείμενο, χάρτης&#10;&#10;Η περιγραφή δημιουργήθηκε αυτόματα">
            <a:extLst>
              <a:ext uri="{FF2B5EF4-FFF2-40B4-BE49-F238E27FC236}">
                <a16:creationId xmlns:a16="http://schemas.microsoft.com/office/drawing/2014/main" id="{AB5D73AB-565C-4EC7-8570-25ACA3061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376095"/>
            <a:ext cx="8001000" cy="5116778"/>
          </a:xfrm>
          <a:prstGeom prst="rect">
            <a:avLst/>
          </a:prstGeom>
        </p:spPr>
      </p:pic>
    </p:spTree>
    <p:extLst>
      <p:ext uri="{BB962C8B-B14F-4D97-AF65-F5344CB8AC3E}">
        <p14:creationId xmlns:p14="http://schemas.microsoft.com/office/powerpoint/2010/main" val="172122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E2366B61-9DCF-4002-9F1F-A0E5878049E5}"/>
              </a:ext>
            </a:extLst>
          </p:cNvPr>
          <p:cNvSpPr>
            <a:spLocks noGrp="1"/>
          </p:cNvSpPr>
          <p:nvPr>
            <p:ph type="title"/>
          </p:nvPr>
        </p:nvSpPr>
        <p:spPr>
          <a:xfrm>
            <a:off x="1547664" y="1"/>
            <a:ext cx="6967686" cy="692696"/>
          </a:xfrm>
        </p:spPr>
        <p:txBody>
          <a:bodyPr>
            <a:normAutofit fontScale="90000"/>
          </a:bodyPr>
          <a:lstStyle/>
          <a:p>
            <a:r>
              <a:rPr lang="el-GR" dirty="0"/>
              <a:t>Αποτελέσματα </a:t>
            </a:r>
            <a:r>
              <a:rPr lang="el-GR" sz="2000" dirty="0"/>
              <a:t>4 από </a:t>
            </a:r>
            <a:r>
              <a:rPr lang="el-GR" sz="2200" dirty="0"/>
              <a:t>7</a:t>
            </a:r>
          </a:p>
        </p:txBody>
      </p:sp>
      <p:pic>
        <p:nvPicPr>
          <p:cNvPr id="5" name="Εικόνα 4">
            <a:extLst>
              <a:ext uri="{FF2B5EF4-FFF2-40B4-BE49-F238E27FC236}">
                <a16:creationId xmlns:a16="http://schemas.microsoft.com/office/drawing/2014/main" id="{0ACA6770-CB3E-45B4-81DA-631A5D2A3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602396"/>
            <a:ext cx="8820472" cy="5868459"/>
          </a:xfrm>
          <a:prstGeom prst="rect">
            <a:avLst/>
          </a:prstGeom>
        </p:spPr>
      </p:pic>
    </p:spTree>
    <p:extLst>
      <p:ext uri="{BB962C8B-B14F-4D97-AF65-F5344CB8AC3E}">
        <p14:creationId xmlns:p14="http://schemas.microsoft.com/office/powerpoint/2010/main" val="1645244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CE54F504-8DAF-4999-8422-64E25A3A5A17}"/>
              </a:ext>
            </a:extLst>
          </p:cNvPr>
          <p:cNvSpPr>
            <a:spLocks noGrp="1"/>
          </p:cNvSpPr>
          <p:nvPr>
            <p:ph type="title"/>
          </p:nvPr>
        </p:nvSpPr>
        <p:spPr/>
        <p:txBody>
          <a:bodyPr/>
          <a:lstStyle/>
          <a:p>
            <a:r>
              <a:rPr lang="el-GR" dirty="0"/>
              <a:t>Αποτελέσματα </a:t>
            </a:r>
            <a:r>
              <a:rPr lang="el-GR" sz="2000" dirty="0"/>
              <a:t>5 από 7</a:t>
            </a:r>
          </a:p>
        </p:txBody>
      </p:sp>
      <p:pic>
        <p:nvPicPr>
          <p:cNvPr id="5" name="Εικόνα 4" descr="Εικόνα που περιέχει κείμενο&#10;&#10;Η περιγραφή δημιουργήθηκε αυτόματα">
            <a:extLst>
              <a:ext uri="{FF2B5EF4-FFF2-40B4-BE49-F238E27FC236}">
                <a16:creationId xmlns:a16="http://schemas.microsoft.com/office/drawing/2014/main" id="{27219451-0D3F-4060-AA34-D6F5A3C421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970" y="1261392"/>
            <a:ext cx="8644533" cy="5231481"/>
          </a:xfrm>
          <a:prstGeom prst="rect">
            <a:avLst/>
          </a:prstGeom>
        </p:spPr>
      </p:pic>
    </p:spTree>
    <p:extLst>
      <p:ext uri="{BB962C8B-B14F-4D97-AF65-F5344CB8AC3E}">
        <p14:creationId xmlns:p14="http://schemas.microsoft.com/office/powerpoint/2010/main" val="2980204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CA12C2D0-5B63-4BD4-8B2F-586EF5301504}"/>
              </a:ext>
            </a:extLst>
          </p:cNvPr>
          <p:cNvSpPr>
            <a:spLocks noGrp="1"/>
          </p:cNvSpPr>
          <p:nvPr>
            <p:ph type="title"/>
          </p:nvPr>
        </p:nvSpPr>
        <p:spPr/>
        <p:txBody>
          <a:bodyPr/>
          <a:lstStyle/>
          <a:p>
            <a:r>
              <a:rPr lang="el-GR" dirty="0"/>
              <a:t>Αποτελέσματα </a:t>
            </a:r>
            <a:r>
              <a:rPr lang="el-GR" sz="2000" dirty="0"/>
              <a:t>6 από 7</a:t>
            </a:r>
          </a:p>
        </p:txBody>
      </p:sp>
      <p:pic>
        <p:nvPicPr>
          <p:cNvPr id="7" name="Εικόνα 6" descr="Εικόνα που περιέχει κείμενο, χάρτης&#10;&#10;Η περιγραφή δημιουργήθηκε αυτόματα">
            <a:extLst>
              <a:ext uri="{FF2B5EF4-FFF2-40B4-BE49-F238E27FC236}">
                <a16:creationId xmlns:a16="http://schemas.microsoft.com/office/drawing/2014/main" id="{A7BBDFDB-2F94-4DE8-8980-DDF669553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73652"/>
            <a:ext cx="9145694" cy="5423700"/>
          </a:xfrm>
          <a:prstGeom prst="rect">
            <a:avLst/>
          </a:prstGeom>
        </p:spPr>
      </p:pic>
    </p:spTree>
    <p:extLst>
      <p:ext uri="{BB962C8B-B14F-4D97-AF65-F5344CB8AC3E}">
        <p14:creationId xmlns:p14="http://schemas.microsoft.com/office/powerpoint/2010/main" val="1685879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9"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25000"/>
          <a:stretch/>
        </p:blipFill>
        <p:spPr>
          <a:xfrm>
            <a:off x="0" y="0"/>
            <a:ext cx="9144000" cy="6858000"/>
          </a:xfrm>
          <a:prstGeom prst="rect">
            <a:avLst/>
          </a:prstGeom>
        </p:spPr>
      </p:pic>
      <p:sp>
        <p:nvSpPr>
          <p:cNvPr id="14"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15622"/>
            <a:ext cx="5534025" cy="6340936"/>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5" name="Εικόνα 4" descr="Εικόνα που περιέχει κείμενο, χάρτης&#10;&#10;Η περιγραφή δημιουργήθηκε αυτόματα">
            <a:extLst>
              <a:ext uri="{FF2B5EF4-FFF2-40B4-BE49-F238E27FC236}">
                <a16:creationId xmlns:a16="http://schemas.microsoft.com/office/drawing/2014/main" id="{8B0743E4-6335-450D-8EE2-A10B54D5A0AB}"/>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15271" b="-1"/>
          <a:stretch/>
        </p:blipFill>
        <p:spPr>
          <a:xfrm>
            <a:off x="-1" y="672598"/>
            <a:ext cx="5381626" cy="6192886"/>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6" name="TextBox 5">
            <a:extLst>
              <a:ext uri="{FF2B5EF4-FFF2-40B4-BE49-F238E27FC236}">
                <a16:creationId xmlns:a16="http://schemas.microsoft.com/office/drawing/2014/main" id="{160614B7-34FE-4B2F-94D8-3C5B96BEAB85}"/>
              </a:ext>
            </a:extLst>
          </p:cNvPr>
          <p:cNvSpPr txBox="1"/>
          <p:nvPr/>
        </p:nvSpPr>
        <p:spPr>
          <a:xfrm rot="1559879">
            <a:off x="5429687" y="951083"/>
            <a:ext cx="3240360" cy="461665"/>
          </a:xfrm>
          <a:prstGeom prst="rect">
            <a:avLst/>
          </a:prstGeom>
          <a:noFill/>
        </p:spPr>
        <p:txBody>
          <a:bodyPr wrap="square" rtlCol="0">
            <a:spAutoFit/>
          </a:bodyPr>
          <a:lstStyle/>
          <a:p>
            <a:r>
              <a:rPr lang="el-GR" b="1" dirty="0"/>
              <a:t>Αποτελέσματα </a:t>
            </a:r>
            <a:r>
              <a:rPr lang="el-GR" dirty="0"/>
              <a:t>7 από 7</a:t>
            </a:r>
          </a:p>
        </p:txBody>
      </p:sp>
    </p:spTree>
    <p:extLst>
      <p:ext uri="{BB962C8B-B14F-4D97-AF65-F5344CB8AC3E}">
        <p14:creationId xmlns:p14="http://schemas.microsoft.com/office/powerpoint/2010/main" val="2795244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E2011D7D-7841-414E-82EA-0F6766330AF1}"/>
              </a:ext>
            </a:extLst>
          </p:cNvPr>
          <p:cNvSpPr>
            <a:spLocks noGrp="1"/>
          </p:cNvSpPr>
          <p:nvPr>
            <p:ph idx="1"/>
          </p:nvPr>
        </p:nvSpPr>
        <p:spPr>
          <a:xfrm>
            <a:off x="1403648" y="1440517"/>
            <a:ext cx="7111702" cy="4736446"/>
          </a:xfrm>
        </p:spPr>
        <p:txBody>
          <a:bodyPr>
            <a:normAutofit fontScale="32500" lnSpcReduction="20000"/>
          </a:bodyPr>
          <a:lstStyle/>
          <a:p>
            <a:pPr marL="0" indent="0">
              <a:buNone/>
            </a:pPr>
            <a:r>
              <a:rPr lang="el-GR" dirty="0"/>
              <a:t> </a:t>
            </a:r>
            <a:r>
              <a:rPr lang="el-GR" sz="4000" dirty="0">
                <a:latin typeface="Times New Roman" panose="02020603050405020304" pitchFamily="18" charset="0"/>
                <a:cs typeface="Times New Roman" panose="02020603050405020304" pitchFamily="18" charset="0"/>
              </a:rPr>
              <a:t>Άλλο ένα ταξίδι γνώσης φαίνεται να φτάνει προς το τέλος του. Νιώθω την ανάγκη να ευχαριστήσω όλους εκείνους που με βοήθησαν στην περάτωση της Διπλωματικής Εργασίας και  γενικότερα στην ολοκλήρωση των μεταπτυχιακών μου σπουδών.</a:t>
            </a:r>
          </a:p>
          <a:p>
            <a:pPr marL="0" indent="0">
              <a:buNone/>
            </a:pPr>
            <a:r>
              <a:rPr lang="el-GR" sz="4000" dirty="0">
                <a:latin typeface="Times New Roman" panose="02020603050405020304" pitchFamily="18" charset="0"/>
                <a:cs typeface="Times New Roman" panose="02020603050405020304" pitchFamily="18" charset="0"/>
              </a:rPr>
              <a:t>Ιδιαίτερα ευχαριστώ τα μέλη της τριμελούς Επιτροπής Επίβλεψης της Διπλωματικής Εργασίας και πιο συγκεκριμένα τον καθηγητή Δια Βίου Μάθησης και εξ Αποστάσεως Εκπαίδευσης του Παιδαγωγικού Τμήματος Δημοτικής Εκπαίδευσης του Πανεπιστημίου Κρήτης, </a:t>
            </a:r>
            <a:r>
              <a:rPr lang="en-US" sz="4000" dirty="0">
                <a:latin typeface="Times New Roman" panose="02020603050405020304" pitchFamily="18" charset="0"/>
                <a:cs typeface="Times New Roman" panose="02020603050405020304" pitchFamily="18" charset="0"/>
              </a:rPr>
              <a:t> </a:t>
            </a:r>
            <a:r>
              <a:rPr lang="el-GR" sz="4000" dirty="0">
                <a:latin typeface="Times New Roman" panose="02020603050405020304" pitchFamily="18" charset="0"/>
                <a:cs typeface="Times New Roman" panose="02020603050405020304" pitchFamily="18" charset="0"/>
              </a:rPr>
              <a:t>Δρ. Αναστασιάδη Παναγιώτη, τον καθηγητή Η/Υ του Παιδαγωγικού Τμήματος Δημοτικής Εκπαίδευσης του Πανεπιστημίου Κρήτης, </a:t>
            </a:r>
            <a:r>
              <a:rPr lang="en-US" sz="4000" dirty="0">
                <a:latin typeface="Times New Roman" panose="02020603050405020304" pitchFamily="18" charset="0"/>
                <a:cs typeface="Times New Roman" panose="02020603050405020304" pitchFamily="18" charset="0"/>
              </a:rPr>
              <a:t> </a:t>
            </a:r>
            <a:r>
              <a:rPr lang="el-GR" sz="4000" dirty="0">
                <a:latin typeface="Times New Roman" panose="02020603050405020304" pitchFamily="18" charset="0"/>
                <a:cs typeface="Times New Roman" panose="02020603050405020304" pitchFamily="18" charset="0"/>
              </a:rPr>
              <a:t>Δρ. Παπαβασιλείου Ιωάννη – Ευάγγελο και το Δρ. Φιλιππούση Γεώργιο. </a:t>
            </a:r>
          </a:p>
          <a:p>
            <a:pPr marL="0" indent="0">
              <a:buNone/>
            </a:pPr>
            <a:r>
              <a:rPr lang="el-GR" sz="4000" dirty="0">
                <a:latin typeface="Times New Roman" panose="02020603050405020304" pitchFamily="18" charset="0"/>
                <a:cs typeface="Times New Roman" panose="02020603050405020304" pitchFamily="18" charset="0"/>
              </a:rPr>
              <a:t>Θα ήθελα επίσης να  ευχαριστώ το Δρ. Καρβούνη Λάμπρο για την υποστήριξη του σε ζητήματα μεθοδολογικού χαρακτήρα. </a:t>
            </a:r>
          </a:p>
          <a:p>
            <a:pPr marL="0" indent="0">
              <a:buNone/>
            </a:pPr>
            <a:r>
              <a:rPr lang="el-GR" sz="4000" dirty="0">
                <a:latin typeface="Times New Roman" panose="02020603050405020304" pitchFamily="18" charset="0"/>
                <a:cs typeface="Times New Roman" panose="02020603050405020304" pitchFamily="18" charset="0"/>
              </a:rPr>
              <a:t>Αναμφίβολα ένα μεγάλο ευχαριστώ οφείλω στους συμφοιτητές μου Επταμινητάκη Λίνα, Μήτρογλου Μανόλη και Καψαλάκη Μιχάλη για την άψογη συνεργασία που αναπτύξαμε στα πλαίσια της ομάδας "Εκείνοι και εγώ".</a:t>
            </a:r>
          </a:p>
          <a:p>
            <a:pPr marL="0" indent="0">
              <a:buNone/>
            </a:pPr>
            <a:r>
              <a:rPr lang="el-GR" sz="4000" dirty="0">
                <a:latin typeface="Times New Roman" panose="02020603050405020304" pitchFamily="18" charset="0"/>
                <a:cs typeface="Times New Roman" panose="02020603050405020304" pitchFamily="18" charset="0"/>
              </a:rPr>
              <a:t>Τέλος δεν θα μπορούσα να μην ευχαριστήσω τους γονείς μου και τον "άλλο", το δίδυμο αδερφό μου Μανόλη, που τους οφείλω τόσα πολλά.</a:t>
            </a:r>
          </a:p>
          <a:p>
            <a:endParaRPr lang="el-GR" dirty="0"/>
          </a:p>
          <a:p>
            <a:endParaRPr lang="el-GR" dirty="0"/>
          </a:p>
        </p:txBody>
      </p:sp>
      <p:sp>
        <p:nvSpPr>
          <p:cNvPr id="3" name="Τίτλος 2">
            <a:extLst>
              <a:ext uri="{FF2B5EF4-FFF2-40B4-BE49-F238E27FC236}">
                <a16:creationId xmlns:a16="http://schemas.microsoft.com/office/drawing/2014/main" id="{08B27F3B-0B97-4F39-93A9-45EC5D53DDBB}"/>
              </a:ext>
            </a:extLst>
          </p:cNvPr>
          <p:cNvSpPr>
            <a:spLocks noGrp="1"/>
          </p:cNvSpPr>
          <p:nvPr>
            <p:ph type="title"/>
          </p:nvPr>
        </p:nvSpPr>
        <p:spPr/>
        <p:txBody>
          <a:bodyPr>
            <a:normAutofit fontScale="90000"/>
          </a:bodyPr>
          <a:lstStyle/>
          <a:p>
            <a:pPr algn="ctr"/>
            <a:r>
              <a:rPr lang="el-GR" dirty="0"/>
              <a:t>Ευχαριστίες</a:t>
            </a:r>
            <a:br>
              <a:rPr lang="el-GR" dirty="0"/>
            </a:br>
            <a:endParaRPr lang="el-GR" dirty="0"/>
          </a:p>
        </p:txBody>
      </p:sp>
    </p:spTree>
    <p:extLst>
      <p:ext uri="{BB962C8B-B14F-4D97-AF65-F5344CB8AC3E}">
        <p14:creationId xmlns:p14="http://schemas.microsoft.com/office/powerpoint/2010/main" val="2380993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87D4A1A0-DD17-49D8-AFC3-B41C061C1ABE}"/>
              </a:ext>
            </a:extLst>
          </p:cNvPr>
          <p:cNvSpPr>
            <a:spLocks noGrp="1"/>
          </p:cNvSpPr>
          <p:nvPr>
            <p:ph type="title"/>
          </p:nvPr>
        </p:nvSpPr>
        <p:spPr/>
        <p:txBody>
          <a:bodyPr/>
          <a:lstStyle/>
          <a:p>
            <a:r>
              <a:rPr lang="el-GR" dirty="0"/>
              <a:t>Συμπεράσματα </a:t>
            </a:r>
            <a:r>
              <a:rPr lang="el-GR" sz="2000" dirty="0"/>
              <a:t>1 από 8</a:t>
            </a:r>
          </a:p>
        </p:txBody>
      </p:sp>
      <p:pic>
        <p:nvPicPr>
          <p:cNvPr id="4" name="Εικόνα 3">
            <a:extLst>
              <a:ext uri="{FF2B5EF4-FFF2-40B4-BE49-F238E27FC236}">
                <a16:creationId xmlns:a16="http://schemas.microsoft.com/office/drawing/2014/main" id="{63AC601B-6A36-4443-9E45-FE296D4EF19D}"/>
              </a:ext>
            </a:extLst>
          </p:cNvPr>
          <p:cNvPicPr>
            <a:picLocks noChangeAspect="1"/>
          </p:cNvPicPr>
          <p:nvPr/>
        </p:nvPicPr>
        <p:blipFill>
          <a:blip r:embed="rId2"/>
          <a:stretch>
            <a:fillRect/>
          </a:stretch>
        </p:blipFill>
        <p:spPr>
          <a:xfrm>
            <a:off x="4469121" y="3307069"/>
            <a:ext cx="205758" cy="243861"/>
          </a:xfrm>
          <a:prstGeom prst="rect">
            <a:avLst/>
          </a:prstGeom>
        </p:spPr>
      </p:pic>
      <p:pic>
        <p:nvPicPr>
          <p:cNvPr id="6" name="Εικόνα 5" descr="Εικόνα που περιέχει κείμενο, χάρτης&#10;&#10;Η περιγραφή δημιουργήθηκε αυτόματα">
            <a:extLst>
              <a:ext uri="{FF2B5EF4-FFF2-40B4-BE49-F238E27FC236}">
                <a16:creationId xmlns:a16="http://schemas.microsoft.com/office/drawing/2014/main" id="{8B1EAE18-115B-4D66-8BD9-27AD93CEC6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2430"/>
            <a:ext cx="9144000" cy="5235570"/>
          </a:xfrm>
          <a:prstGeom prst="rect">
            <a:avLst/>
          </a:prstGeom>
        </p:spPr>
      </p:pic>
    </p:spTree>
    <p:extLst>
      <p:ext uri="{BB962C8B-B14F-4D97-AF65-F5344CB8AC3E}">
        <p14:creationId xmlns:p14="http://schemas.microsoft.com/office/powerpoint/2010/main" val="1941429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3B1CEFF3-7441-4F05-BB2E-E033C86268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673"/>
            <a:ext cx="9143999" cy="6381326"/>
          </a:xfrm>
          <a:prstGeom prst="rect">
            <a:avLst/>
          </a:prstGeom>
        </p:spPr>
      </p:pic>
      <p:sp>
        <p:nvSpPr>
          <p:cNvPr id="6" name="Τίτλος 5">
            <a:extLst>
              <a:ext uri="{FF2B5EF4-FFF2-40B4-BE49-F238E27FC236}">
                <a16:creationId xmlns:a16="http://schemas.microsoft.com/office/drawing/2014/main" id="{24C97290-7D6A-40AB-B8B0-576CED7D242C}"/>
              </a:ext>
            </a:extLst>
          </p:cNvPr>
          <p:cNvSpPr>
            <a:spLocks noGrp="1"/>
          </p:cNvSpPr>
          <p:nvPr>
            <p:ph type="title"/>
          </p:nvPr>
        </p:nvSpPr>
        <p:spPr>
          <a:xfrm>
            <a:off x="1143000" y="-99391"/>
            <a:ext cx="7372350" cy="792088"/>
          </a:xfrm>
        </p:spPr>
        <p:txBody>
          <a:bodyPr/>
          <a:lstStyle/>
          <a:p>
            <a:r>
              <a:rPr lang="el-GR" dirty="0"/>
              <a:t>Συμπεράσματα </a:t>
            </a:r>
            <a:r>
              <a:rPr lang="el-GR" sz="2000" dirty="0"/>
              <a:t>2 από 8</a:t>
            </a:r>
          </a:p>
        </p:txBody>
      </p:sp>
    </p:spTree>
    <p:extLst>
      <p:ext uri="{BB962C8B-B14F-4D97-AF65-F5344CB8AC3E}">
        <p14:creationId xmlns:p14="http://schemas.microsoft.com/office/powerpoint/2010/main" val="3639417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6DD8C70F-DD88-4C27-8128-F00B13FCEF6A}"/>
              </a:ext>
            </a:extLst>
          </p:cNvPr>
          <p:cNvSpPr>
            <a:spLocks noGrp="1"/>
          </p:cNvSpPr>
          <p:nvPr>
            <p:ph type="title"/>
          </p:nvPr>
        </p:nvSpPr>
        <p:spPr/>
        <p:txBody>
          <a:bodyPr/>
          <a:lstStyle/>
          <a:p>
            <a:endParaRPr lang="el-GR" dirty="0"/>
          </a:p>
        </p:txBody>
      </p:sp>
      <p:pic>
        <p:nvPicPr>
          <p:cNvPr id="5" name="Εικόνα 4" descr="Εικόνα που περιέχει κείμενο, χάρτης&#10;&#10;Η περιγραφή δημιουργήθηκε αυτόματα">
            <a:extLst>
              <a:ext uri="{FF2B5EF4-FFF2-40B4-BE49-F238E27FC236}">
                <a16:creationId xmlns:a16="http://schemas.microsoft.com/office/drawing/2014/main" id="{50B9E022-3E87-4E3F-BFE8-167C0DA7B5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7" y="597309"/>
            <a:ext cx="9144000" cy="5895563"/>
          </a:xfrm>
          <a:prstGeom prst="rect">
            <a:avLst/>
          </a:prstGeom>
        </p:spPr>
      </p:pic>
      <p:sp>
        <p:nvSpPr>
          <p:cNvPr id="2" name="TextBox 1">
            <a:extLst>
              <a:ext uri="{FF2B5EF4-FFF2-40B4-BE49-F238E27FC236}">
                <a16:creationId xmlns:a16="http://schemas.microsoft.com/office/drawing/2014/main" id="{6F58A418-2AEF-47A8-983B-1B2F5BFF220B}"/>
              </a:ext>
            </a:extLst>
          </p:cNvPr>
          <p:cNvSpPr txBox="1"/>
          <p:nvPr/>
        </p:nvSpPr>
        <p:spPr>
          <a:xfrm>
            <a:off x="1143000" y="0"/>
            <a:ext cx="3429000" cy="461665"/>
          </a:xfrm>
          <a:prstGeom prst="rect">
            <a:avLst/>
          </a:prstGeom>
          <a:noFill/>
        </p:spPr>
        <p:txBody>
          <a:bodyPr wrap="square" rtlCol="0">
            <a:spAutoFit/>
          </a:bodyPr>
          <a:lstStyle/>
          <a:p>
            <a:r>
              <a:rPr lang="el-GR" b="1" dirty="0"/>
              <a:t>Συμπεράσματα</a:t>
            </a:r>
            <a:r>
              <a:rPr lang="el-GR" dirty="0"/>
              <a:t> 3 από 8</a:t>
            </a:r>
          </a:p>
        </p:txBody>
      </p:sp>
    </p:spTree>
    <p:extLst>
      <p:ext uri="{BB962C8B-B14F-4D97-AF65-F5344CB8AC3E}">
        <p14:creationId xmlns:p14="http://schemas.microsoft.com/office/powerpoint/2010/main" val="1480382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76900738-94B4-45D0-A590-AF2E1BD6E5AC}"/>
              </a:ext>
            </a:extLst>
          </p:cNvPr>
          <p:cNvSpPr>
            <a:spLocks noGrp="1"/>
          </p:cNvSpPr>
          <p:nvPr>
            <p:ph type="title"/>
          </p:nvPr>
        </p:nvSpPr>
        <p:spPr>
          <a:xfrm>
            <a:off x="1143000" y="1"/>
            <a:ext cx="7372350" cy="548680"/>
          </a:xfrm>
        </p:spPr>
        <p:txBody>
          <a:bodyPr>
            <a:normAutofit fontScale="90000"/>
          </a:bodyPr>
          <a:lstStyle/>
          <a:p>
            <a:r>
              <a:rPr lang="el-GR" dirty="0"/>
              <a:t>Συμπεράσματα </a:t>
            </a:r>
            <a:r>
              <a:rPr lang="el-GR" sz="2200" dirty="0"/>
              <a:t>4 από 8</a:t>
            </a:r>
          </a:p>
        </p:txBody>
      </p:sp>
      <p:pic>
        <p:nvPicPr>
          <p:cNvPr id="5" name="Εικόνα 4" descr="Εικόνα που περιέχει στιγμιότυπο οθόνης&#10;&#10;Η περιγραφή δημιουργήθηκε αυτόματα">
            <a:extLst>
              <a:ext uri="{FF2B5EF4-FFF2-40B4-BE49-F238E27FC236}">
                <a16:creationId xmlns:a16="http://schemas.microsoft.com/office/drawing/2014/main" id="{7EDE07D5-489D-4D38-B630-8D733AC48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6671"/>
            <a:ext cx="9144000" cy="6381327"/>
          </a:xfrm>
          <a:prstGeom prst="rect">
            <a:avLst/>
          </a:prstGeom>
        </p:spPr>
      </p:pic>
    </p:spTree>
    <p:extLst>
      <p:ext uri="{BB962C8B-B14F-4D97-AF65-F5344CB8AC3E}">
        <p14:creationId xmlns:p14="http://schemas.microsoft.com/office/powerpoint/2010/main" val="2817194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90EB8588-521D-4631-A0A9-34194C601718}"/>
              </a:ext>
            </a:extLst>
          </p:cNvPr>
          <p:cNvSpPr>
            <a:spLocks noGrp="1"/>
          </p:cNvSpPr>
          <p:nvPr>
            <p:ph type="title"/>
          </p:nvPr>
        </p:nvSpPr>
        <p:spPr>
          <a:xfrm>
            <a:off x="1143000" y="1"/>
            <a:ext cx="7372350" cy="548680"/>
          </a:xfrm>
        </p:spPr>
        <p:txBody>
          <a:bodyPr>
            <a:normAutofit fontScale="90000"/>
          </a:bodyPr>
          <a:lstStyle/>
          <a:p>
            <a:r>
              <a:rPr lang="el-GR" dirty="0"/>
              <a:t>Συμπεράσματα </a:t>
            </a:r>
            <a:r>
              <a:rPr lang="el-GR" sz="2200" dirty="0"/>
              <a:t>5 από 8</a:t>
            </a:r>
          </a:p>
        </p:txBody>
      </p:sp>
      <p:pic>
        <p:nvPicPr>
          <p:cNvPr id="5" name="Εικόνα 4">
            <a:extLst>
              <a:ext uri="{FF2B5EF4-FFF2-40B4-BE49-F238E27FC236}">
                <a16:creationId xmlns:a16="http://schemas.microsoft.com/office/drawing/2014/main" id="{C1CC7C04-A353-40E3-81B5-B38386381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8" y="884785"/>
            <a:ext cx="9102768" cy="5976664"/>
          </a:xfrm>
          <a:prstGeom prst="rect">
            <a:avLst/>
          </a:prstGeom>
        </p:spPr>
      </p:pic>
    </p:spTree>
    <p:extLst>
      <p:ext uri="{BB962C8B-B14F-4D97-AF65-F5344CB8AC3E}">
        <p14:creationId xmlns:p14="http://schemas.microsoft.com/office/powerpoint/2010/main" val="1114170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42E6B015-BC94-4D45-BDDC-6B59C486C717}"/>
              </a:ext>
            </a:extLst>
          </p:cNvPr>
          <p:cNvSpPr>
            <a:spLocks noGrp="1"/>
          </p:cNvSpPr>
          <p:nvPr>
            <p:ph type="title"/>
          </p:nvPr>
        </p:nvSpPr>
        <p:spPr>
          <a:xfrm>
            <a:off x="1143000" y="1"/>
            <a:ext cx="7372350" cy="620688"/>
          </a:xfrm>
        </p:spPr>
        <p:txBody>
          <a:bodyPr>
            <a:normAutofit fontScale="90000"/>
          </a:bodyPr>
          <a:lstStyle/>
          <a:p>
            <a:r>
              <a:rPr lang="el-GR" dirty="0"/>
              <a:t>Συμπεράσματα </a:t>
            </a:r>
            <a:r>
              <a:rPr lang="el-GR" sz="2200" dirty="0"/>
              <a:t>6 από 8</a:t>
            </a:r>
          </a:p>
        </p:txBody>
      </p:sp>
      <p:pic>
        <p:nvPicPr>
          <p:cNvPr id="5" name="Εικόνα 4">
            <a:extLst>
              <a:ext uri="{FF2B5EF4-FFF2-40B4-BE49-F238E27FC236}">
                <a16:creationId xmlns:a16="http://schemas.microsoft.com/office/drawing/2014/main" id="{F5CACFD3-656F-418F-8AF7-1C7515DC90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620688"/>
            <a:ext cx="8688236" cy="5534801"/>
          </a:xfrm>
          <a:prstGeom prst="rect">
            <a:avLst/>
          </a:prstGeom>
        </p:spPr>
      </p:pic>
    </p:spTree>
    <p:extLst>
      <p:ext uri="{BB962C8B-B14F-4D97-AF65-F5344CB8AC3E}">
        <p14:creationId xmlns:p14="http://schemas.microsoft.com/office/powerpoint/2010/main" val="148695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0615E5D2-D156-4BE4-B6FD-6BB66301C69A}"/>
              </a:ext>
            </a:extLst>
          </p:cNvPr>
          <p:cNvSpPr>
            <a:spLocks noGrp="1"/>
          </p:cNvSpPr>
          <p:nvPr>
            <p:ph type="title"/>
          </p:nvPr>
        </p:nvSpPr>
        <p:spPr>
          <a:xfrm>
            <a:off x="1143000" y="44625"/>
            <a:ext cx="7372350" cy="504056"/>
          </a:xfrm>
        </p:spPr>
        <p:txBody>
          <a:bodyPr>
            <a:normAutofit fontScale="90000"/>
          </a:bodyPr>
          <a:lstStyle/>
          <a:p>
            <a:r>
              <a:rPr lang="el-GR" dirty="0"/>
              <a:t>Συμπεράσματα </a:t>
            </a:r>
            <a:r>
              <a:rPr lang="el-GR" sz="2200" dirty="0"/>
              <a:t>7 από 8</a:t>
            </a:r>
          </a:p>
        </p:txBody>
      </p:sp>
      <p:pic>
        <p:nvPicPr>
          <p:cNvPr id="5" name="Εικόνα 4">
            <a:extLst>
              <a:ext uri="{FF2B5EF4-FFF2-40B4-BE49-F238E27FC236}">
                <a16:creationId xmlns:a16="http://schemas.microsoft.com/office/drawing/2014/main" id="{AC9B7A07-60B3-4F8D-B483-0E165DC521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196752"/>
            <a:ext cx="8136904" cy="4668146"/>
          </a:xfrm>
          <a:prstGeom prst="rect">
            <a:avLst/>
          </a:prstGeom>
        </p:spPr>
      </p:pic>
      <p:sp>
        <p:nvSpPr>
          <p:cNvPr id="2" name="TextBox 1">
            <a:extLst>
              <a:ext uri="{FF2B5EF4-FFF2-40B4-BE49-F238E27FC236}">
                <a16:creationId xmlns:a16="http://schemas.microsoft.com/office/drawing/2014/main" id="{A6699F89-D0D2-4680-9942-5052A85411E5}"/>
              </a:ext>
            </a:extLst>
          </p:cNvPr>
          <p:cNvSpPr txBox="1"/>
          <p:nvPr/>
        </p:nvSpPr>
        <p:spPr>
          <a:xfrm>
            <a:off x="3203848" y="5864898"/>
            <a:ext cx="324036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itchFamily="18" charset="0"/>
                <a:ea typeface="+mn-ea"/>
                <a:cs typeface="+mn-cs"/>
              </a:rPr>
              <a:t>Ερευνητικό ερώτημα 3</a:t>
            </a:r>
          </a:p>
        </p:txBody>
      </p:sp>
      <p:cxnSp>
        <p:nvCxnSpPr>
          <p:cNvPr id="6" name="Ευθεία γραμμή σύνδεσης 5">
            <a:extLst>
              <a:ext uri="{FF2B5EF4-FFF2-40B4-BE49-F238E27FC236}">
                <a16:creationId xmlns:a16="http://schemas.microsoft.com/office/drawing/2014/main" id="{EB7DE354-FDA9-42AD-A5C7-01384E2CA430}"/>
              </a:ext>
            </a:extLst>
          </p:cNvPr>
          <p:cNvCxnSpPr/>
          <p:nvPr/>
        </p:nvCxnSpPr>
        <p:spPr>
          <a:xfrm>
            <a:off x="6228184" y="6095730"/>
            <a:ext cx="2287166"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Εικόνα 6">
            <a:extLst>
              <a:ext uri="{FF2B5EF4-FFF2-40B4-BE49-F238E27FC236}">
                <a16:creationId xmlns:a16="http://schemas.microsoft.com/office/drawing/2014/main" id="{BF891224-9000-4096-8985-B30CA8D4831B}"/>
              </a:ext>
            </a:extLst>
          </p:cNvPr>
          <p:cNvPicPr>
            <a:picLocks noChangeAspect="1"/>
          </p:cNvPicPr>
          <p:nvPr/>
        </p:nvPicPr>
        <p:blipFill>
          <a:blip r:embed="rId3"/>
          <a:stretch>
            <a:fillRect/>
          </a:stretch>
        </p:blipFill>
        <p:spPr>
          <a:xfrm>
            <a:off x="868878" y="6095730"/>
            <a:ext cx="2334970" cy="79255"/>
          </a:xfrm>
          <a:prstGeom prst="rect">
            <a:avLst/>
          </a:prstGeom>
        </p:spPr>
      </p:pic>
    </p:spTree>
    <p:extLst>
      <p:ext uri="{BB962C8B-B14F-4D97-AF65-F5344CB8AC3E}">
        <p14:creationId xmlns:p14="http://schemas.microsoft.com/office/powerpoint/2010/main" val="2499950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18E6494B-4CD1-4FB3-9F8F-6A522B9A122B}"/>
              </a:ext>
            </a:extLst>
          </p:cNvPr>
          <p:cNvSpPr>
            <a:spLocks noGrp="1"/>
          </p:cNvSpPr>
          <p:nvPr>
            <p:ph type="title"/>
          </p:nvPr>
        </p:nvSpPr>
        <p:spPr>
          <a:xfrm>
            <a:off x="1143000" y="1"/>
            <a:ext cx="7372350" cy="548680"/>
          </a:xfrm>
        </p:spPr>
        <p:txBody>
          <a:bodyPr>
            <a:normAutofit fontScale="90000"/>
          </a:bodyPr>
          <a:lstStyle/>
          <a:p>
            <a:r>
              <a:rPr lang="el-GR" dirty="0"/>
              <a:t>Συμπεράσματα </a:t>
            </a:r>
            <a:r>
              <a:rPr lang="el-GR" sz="2200" dirty="0"/>
              <a:t>8 από 8</a:t>
            </a:r>
          </a:p>
        </p:txBody>
      </p:sp>
      <p:pic>
        <p:nvPicPr>
          <p:cNvPr id="5" name="Εικόνα 4">
            <a:extLst>
              <a:ext uri="{FF2B5EF4-FFF2-40B4-BE49-F238E27FC236}">
                <a16:creationId xmlns:a16="http://schemas.microsoft.com/office/drawing/2014/main" id="{40BF3A50-D549-4532-B33C-7F53B95235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124744"/>
            <a:ext cx="8539353" cy="4896544"/>
          </a:xfrm>
          <a:prstGeom prst="rect">
            <a:avLst/>
          </a:prstGeom>
        </p:spPr>
      </p:pic>
    </p:spTree>
    <p:extLst>
      <p:ext uri="{BB962C8B-B14F-4D97-AF65-F5344CB8AC3E}">
        <p14:creationId xmlns:p14="http://schemas.microsoft.com/office/powerpoint/2010/main" val="322694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BE1A25EA-6AA6-4937-9372-63C9BDA1D0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700" y="116633"/>
            <a:ext cx="8768246" cy="6376240"/>
          </a:xfrm>
        </p:spPr>
      </p:pic>
      <p:sp>
        <p:nvSpPr>
          <p:cNvPr id="3" name="Τίτλος 2">
            <a:extLst>
              <a:ext uri="{FF2B5EF4-FFF2-40B4-BE49-F238E27FC236}">
                <a16:creationId xmlns:a16="http://schemas.microsoft.com/office/drawing/2014/main" id="{400AC8B7-99C2-49BB-9B4F-C852A6A7A1AB}"/>
              </a:ext>
            </a:extLst>
          </p:cNvPr>
          <p:cNvSpPr>
            <a:spLocks noGrp="1"/>
          </p:cNvSpPr>
          <p:nvPr>
            <p:ph type="title"/>
          </p:nvPr>
        </p:nvSpPr>
        <p:spPr/>
        <p:txBody>
          <a:bodyPr/>
          <a:lstStyle/>
          <a:p>
            <a:r>
              <a:rPr lang="el-GR" dirty="0">
                <a:solidFill>
                  <a:schemeClr val="bg1"/>
                </a:solidFill>
              </a:rPr>
              <a:t>.</a:t>
            </a:r>
          </a:p>
        </p:txBody>
      </p:sp>
    </p:spTree>
    <p:extLst>
      <p:ext uri="{BB962C8B-B14F-4D97-AF65-F5344CB8AC3E}">
        <p14:creationId xmlns:p14="http://schemas.microsoft.com/office/powerpoint/2010/main" val="2752803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D80879D0-46CF-4AFD-9037-256C144DEED9}"/>
              </a:ext>
            </a:extLst>
          </p:cNvPr>
          <p:cNvPicPr>
            <a:picLocks noChangeAspect="1"/>
          </p:cNvPicPr>
          <p:nvPr/>
        </p:nvPicPr>
        <p:blipFill rotWithShape="1">
          <a:blip r:embed="rId2">
            <a:extLst>
              <a:ext uri="{28A0092B-C50C-407E-A947-70E740481C1C}">
                <a14:useLocalDpi xmlns:a14="http://schemas.microsoft.com/office/drawing/2010/main" val="0"/>
              </a:ext>
            </a:extLst>
          </a:blip>
          <a:srcRect b="3226"/>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Τίτλος 2">
            <a:extLst>
              <a:ext uri="{FF2B5EF4-FFF2-40B4-BE49-F238E27FC236}">
                <a16:creationId xmlns:a16="http://schemas.microsoft.com/office/drawing/2014/main" id="{B6703CA6-B9FB-4EF1-8FFA-37B39171490C}"/>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defTabSz="914400"/>
            <a:r>
              <a:rPr lang="en-US" sz="3100">
                <a:solidFill>
                  <a:schemeClr val="tx1">
                    <a:lumMod val="85000"/>
                    <a:lumOff val="15000"/>
                  </a:schemeClr>
                </a:solidFill>
              </a:rPr>
              <a:t>Περιορισμοί &amp; πρακτικές επιπτώσεις της ΔΕ</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635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405208" y="332656"/>
            <a:ext cx="7199240" cy="765652"/>
          </a:xfrm>
        </p:spPr>
        <p:txBody>
          <a:bodyPr>
            <a:noAutofit/>
          </a:bodyPr>
          <a:lstStyle/>
          <a:p>
            <a:r>
              <a:rPr lang="el-GR" sz="3600" dirty="0"/>
              <a:t>1. Σκοπός </a:t>
            </a:r>
            <a:endParaRPr lang="el-GR" sz="3600" b="1" dirty="0"/>
          </a:p>
        </p:txBody>
      </p:sp>
      <p:sp>
        <p:nvSpPr>
          <p:cNvPr id="4" name="9 - Ορθογώνιο"/>
          <p:cNvSpPr/>
          <p:nvPr/>
        </p:nvSpPr>
        <p:spPr>
          <a:xfrm>
            <a:off x="1656456" y="2348880"/>
            <a:ext cx="6696744" cy="2431435"/>
          </a:xfrm>
          <a:prstGeom prst="rect">
            <a:avLst/>
          </a:prstGeom>
        </p:spPr>
        <p:txBody>
          <a:bodyPr wrap="square">
            <a:spAutoFit/>
          </a:bodyPr>
          <a:lstStyle/>
          <a:p>
            <a:pPr algn="just"/>
            <a:r>
              <a:rPr lang="el-GR" dirty="0">
                <a:latin typeface="+mn-lt"/>
              </a:rPr>
              <a:t>Σκοπός της συγκεκριμένης Διπλωματικής Εργασίας είναι να διερευνηθούν οι νέες τάσεις (κατά την τελευταία δεκαετία) και οι προοπτικές ως προς τη χρήση του ηλεκτρονικού εκπαιδευτικού υλικού στην ηλεκτρονική μάθηση.</a:t>
            </a:r>
          </a:p>
          <a:p>
            <a:endParaRPr lang="el-GR" sz="3200" dirty="0"/>
          </a:p>
        </p:txBody>
      </p:sp>
    </p:spTree>
    <p:extLst>
      <p:ext uri="{BB962C8B-B14F-4D97-AF65-F5344CB8AC3E}">
        <p14:creationId xmlns:p14="http://schemas.microsoft.com/office/powerpoint/2010/main" val="672648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F3ECF569-DB97-4582-BA1D-E6C48D15C604}"/>
              </a:ext>
            </a:extLst>
          </p:cNvPr>
          <p:cNvSpPr>
            <a:spLocks noGrp="1"/>
          </p:cNvSpPr>
          <p:nvPr>
            <p:ph type="title"/>
          </p:nvPr>
        </p:nvSpPr>
        <p:spPr>
          <a:xfrm>
            <a:off x="1143000" y="1"/>
            <a:ext cx="7677472" cy="620687"/>
          </a:xfrm>
        </p:spPr>
        <p:txBody>
          <a:bodyPr>
            <a:normAutofit fontScale="90000"/>
          </a:bodyPr>
          <a:lstStyle/>
          <a:p>
            <a:r>
              <a:rPr lang="el-GR" dirty="0"/>
              <a:t>Προτάσεις για μελλοντική έρευνα</a:t>
            </a:r>
          </a:p>
        </p:txBody>
      </p:sp>
      <p:pic>
        <p:nvPicPr>
          <p:cNvPr id="5" name="Εικόνα 4" descr="Εικόνα που περιέχει κείμενο&#10;&#10;Η περιγραφή δημιουργήθηκε αυτόματα">
            <a:extLst>
              <a:ext uri="{FF2B5EF4-FFF2-40B4-BE49-F238E27FC236}">
                <a16:creationId xmlns:a16="http://schemas.microsoft.com/office/drawing/2014/main" id="{520E2EE4-E877-4B70-8062-148B9F2C6E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620688"/>
            <a:ext cx="8364613" cy="5904656"/>
          </a:xfrm>
          <a:prstGeom prst="rect">
            <a:avLst/>
          </a:prstGeom>
        </p:spPr>
      </p:pic>
    </p:spTree>
    <p:extLst>
      <p:ext uri="{BB962C8B-B14F-4D97-AF65-F5344CB8AC3E}">
        <p14:creationId xmlns:p14="http://schemas.microsoft.com/office/powerpoint/2010/main" val="1098430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ndicam 2018-11-10 14-22-29-576">
            <a:hlinkClick r:id="" action="ppaction://media"/>
            <a:extLst>
              <a:ext uri="{FF2B5EF4-FFF2-40B4-BE49-F238E27FC236}">
                <a16:creationId xmlns:a16="http://schemas.microsoft.com/office/drawing/2014/main" id="{FDFFCB88-956E-4ECB-BF1A-44C4253BF15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04863" y="1772816"/>
            <a:ext cx="7710487" cy="4351338"/>
          </a:xfrm>
        </p:spPr>
      </p:pic>
      <p:sp>
        <p:nvSpPr>
          <p:cNvPr id="3" name="Τίτλος 2">
            <a:extLst>
              <a:ext uri="{FF2B5EF4-FFF2-40B4-BE49-F238E27FC236}">
                <a16:creationId xmlns:a16="http://schemas.microsoft.com/office/drawing/2014/main" id="{09EE9A6C-F262-42AC-8B0B-ABE80406FE05}"/>
              </a:ext>
            </a:extLst>
          </p:cNvPr>
          <p:cNvSpPr>
            <a:spLocks noGrp="1"/>
          </p:cNvSpPr>
          <p:nvPr>
            <p:ph type="title"/>
          </p:nvPr>
        </p:nvSpPr>
        <p:spPr>
          <a:xfrm>
            <a:off x="1143000" y="0"/>
            <a:ext cx="7372350" cy="681037"/>
          </a:xfrm>
        </p:spPr>
        <p:txBody>
          <a:bodyPr>
            <a:normAutofit fontScale="90000"/>
          </a:bodyPr>
          <a:lstStyle/>
          <a:p>
            <a:r>
              <a:rPr lang="el-GR" dirty="0"/>
              <a:t>Εκπαιδευτικό Υλικό</a:t>
            </a:r>
          </a:p>
        </p:txBody>
      </p:sp>
    </p:spTree>
    <p:extLst>
      <p:ext uri="{BB962C8B-B14F-4D97-AF65-F5344CB8AC3E}">
        <p14:creationId xmlns:p14="http://schemas.microsoft.com/office/powerpoint/2010/main" val="115991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0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D3BD3BF5-BB4D-422B-8512-43AD99B1A07A}"/>
              </a:ext>
            </a:extLst>
          </p:cNvPr>
          <p:cNvSpPr>
            <a:spLocks noGrp="1"/>
          </p:cNvSpPr>
          <p:nvPr>
            <p:ph idx="1"/>
          </p:nvPr>
        </p:nvSpPr>
        <p:spPr>
          <a:xfrm>
            <a:off x="827584" y="2132857"/>
            <a:ext cx="7687766" cy="4044106"/>
          </a:xfrm>
        </p:spPr>
        <p:txBody>
          <a:bodyPr/>
          <a:lstStyle/>
          <a:p>
            <a:pPr marL="0" indent="0">
              <a:buNone/>
            </a:pPr>
            <a:r>
              <a:rPr lang="el-GR" dirty="0"/>
              <a:t>Ευχαριστώ για την προσοχή σας</a:t>
            </a:r>
          </a:p>
        </p:txBody>
      </p:sp>
      <p:cxnSp>
        <p:nvCxnSpPr>
          <p:cNvPr id="5" name="Ευθεία γραμμή σύνδεσης 4">
            <a:extLst>
              <a:ext uri="{FF2B5EF4-FFF2-40B4-BE49-F238E27FC236}">
                <a16:creationId xmlns:a16="http://schemas.microsoft.com/office/drawing/2014/main" id="{4CDCA458-7048-47EC-89E2-12A3E2CA4518}"/>
              </a:ext>
            </a:extLst>
          </p:cNvPr>
          <p:cNvCxnSpPr>
            <a:cxnSpLocks/>
          </p:cNvCxnSpPr>
          <p:nvPr/>
        </p:nvCxnSpPr>
        <p:spPr>
          <a:xfrm flipV="1">
            <a:off x="971600" y="3429000"/>
            <a:ext cx="7488832" cy="14401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Rectangle 1">
            <a:extLst>
              <a:ext uri="{FF2B5EF4-FFF2-40B4-BE49-F238E27FC236}">
                <a16:creationId xmlns:a16="http://schemas.microsoft.com/office/drawing/2014/main" id="{8A6276C9-4232-472E-96DC-12C258D02B99}"/>
              </a:ext>
            </a:extLst>
          </p:cNvPr>
          <p:cNvSpPr>
            <a:spLocks noChangeArrowheads="1"/>
          </p:cNvSpPr>
          <p:nvPr/>
        </p:nvSpPr>
        <p:spPr bwMode="auto">
          <a:xfrm rot="10546780" flipV="1">
            <a:off x="1299502" y="4078898"/>
            <a:ext cx="3170360" cy="120032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l-GR" altLang="el-GR" sz="9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br>
            <a:r>
              <a:rPr kumimoji="0" lang="el-GR" altLang="el-GR" sz="9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a:t>
            </a:r>
            <a:r>
              <a:rPr kumimoji="0" lang="el-GR" altLang="el-GR" sz="900" b="0" i="0" u="none" strike="noStrike" cap="none" normalizeH="0" baseline="0" dirty="0">
                <a:ln>
                  <a:noFill/>
                </a:ln>
                <a:solidFill>
                  <a:schemeClr val="bg1"/>
                </a:solidFill>
                <a:effectLst/>
                <a:cs typeface="Arial" panose="020B0604020202020204" pitchFamily="34" charset="0"/>
                <a:hlinkClick r:id="rId2">
                  <a:extLst>
                    <a:ext uri="{A12FA001-AC4F-418D-AE19-62706E023703}">
                      <ahyp:hlinkClr xmlns:ahyp="http://schemas.microsoft.com/office/drawing/2018/hyperlinkcolor" val="tx"/>
                    </a:ext>
                  </a:extLst>
                </a:hlinkClick>
              </a:rPr>
              <a:t>tp://chamilo.datacenter.uoc.gr/metchamilo/main/lp/lp_controller.php?action=add_item&amp;type=step&amp;lp_id=449&amp;cidReq=DIPLWMATIKHERGASIADEHXRHSHTOYH&amp;id_session=0&amp;gidReq=0&amp;gradebook=0&amp;origin=&amp;isStudentView=true</a:t>
            </a:r>
            <a:endParaRPr kumimoji="0" lang="el-GR" altLang="el-GR" sz="900" b="0" i="0" u="none" strike="noStrike" cap="none" normalizeH="0" baseline="0" dirty="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l-GR" altLang="el-GR" sz="900" b="0" i="0" u="none" strike="noStrike" cap="none" normalizeH="0" baseline="0" dirty="0">
                <a:ln>
                  <a:noFill/>
                </a:ln>
                <a:solidFill>
                  <a:schemeClr val="tx1"/>
                </a:solidFill>
                <a:effectLst/>
                <a:latin typeface="Arial" panose="020B0604020202020204" pitchFamily="34" charset="0"/>
              </a:rPr>
            </a:br>
            <a:endParaRPr kumimoji="0" lang="el-GR" altLang="el-GR" sz="900" b="0" i="0" u="none" strike="noStrike" cap="none" normalizeH="0" baseline="0" dirty="0">
              <a:ln>
                <a:noFill/>
              </a:ln>
              <a:solidFill>
                <a:schemeClr val="tx1"/>
              </a:solidFill>
              <a:effectLst/>
              <a:latin typeface="Arial" panose="020B0604020202020204" pitchFamily="34" charset="0"/>
            </a:endParaRPr>
          </a:p>
        </p:txBody>
      </p:sp>
      <p:sp>
        <p:nvSpPr>
          <p:cNvPr id="9" name="Rectangle 2">
            <a:extLst>
              <a:ext uri="{FF2B5EF4-FFF2-40B4-BE49-F238E27FC236}">
                <a16:creationId xmlns:a16="http://schemas.microsoft.com/office/drawing/2014/main" id="{CAD958F4-E346-4CD1-A21B-B7F256A6CD75}"/>
              </a:ext>
            </a:extLst>
          </p:cNvPr>
          <p:cNvSpPr>
            <a:spLocks noChangeArrowheads="1"/>
          </p:cNvSpPr>
          <p:nvPr/>
        </p:nvSpPr>
        <p:spPr bwMode="auto">
          <a:xfrm rot="9924464" flipV="1">
            <a:off x="6003285" y="4597998"/>
            <a:ext cx="2077726" cy="133882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900" b="0" i="0" u="none" strike="noStrike" cap="none" normalizeH="0" baseline="0" dirty="0">
                <a:ln>
                  <a:noFill/>
                </a:ln>
                <a:solidFill>
                  <a:schemeClr val="bg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https://edivea.a2hosted.com/h5p/wp-log</a:t>
            </a:r>
            <a:r>
              <a:rPr kumimoji="0" lang="el-GR" altLang="el-GR" sz="900" b="0" i="0" u="none" strike="noStrike" cap="none" normalizeH="0" baseline="0" dirty="0">
                <a:ln>
                  <a:noFill/>
                </a:ln>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a:t>
            </a:r>
            <a:r>
              <a:rPr kumimoji="0" lang="el-GR" altLang="el-GR" sz="900" b="0" i="0" u="none" strike="noStrike" cap="none" normalizeH="0" baseline="0" dirty="0">
                <a:ln>
                  <a:noFill/>
                </a:ln>
                <a:solidFill>
                  <a:schemeClr val="bg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.php?redirect_to=https%3A%2F%2Fedivea.a2hosted.com%2Fh5p%2Fwp-admin%2Fadmin.php%3Fpage%3Dh5p&amp;reauth=1</a:t>
            </a:r>
            <a:br>
              <a:rPr kumimoji="0" lang="el-GR" altLang="el-GR" sz="900" b="0" i="0" u="none" strike="noStrike" cap="none" normalizeH="0" baseline="0" dirty="0">
                <a:ln>
                  <a:noFill/>
                </a:ln>
                <a:solidFill>
                  <a:schemeClr val="bg1"/>
                </a:solidFill>
                <a:effectLst/>
                <a:latin typeface="Arial" panose="020B0604020202020204" pitchFamily="34" charset="0"/>
                <a:cs typeface="Arial" panose="020B0604020202020204" pitchFamily="34" charset="0"/>
              </a:rPr>
            </a:br>
            <a:endParaRPr kumimoji="0" lang="el-GR" altLang="el-GR" sz="9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l-GR" altLang="el-GR" sz="9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br>
            <a:endParaRPr kumimoji="0" lang="el-GR" altLang="el-GR" sz="900" b="0" i="0" u="none" strike="noStrike" cap="none" normalizeH="0" baseline="0" dirty="0">
              <a:ln>
                <a:noFill/>
              </a:ln>
              <a:solidFill>
                <a:srgbClr val="22222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0938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11560" y="102108"/>
            <a:ext cx="7991328" cy="648072"/>
          </a:xfrm>
        </p:spPr>
        <p:txBody>
          <a:bodyPr>
            <a:noAutofit/>
          </a:bodyPr>
          <a:lstStyle/>
          <a:p>
            <a:r>
              <a:rPr lang="el-GR" sz="3600" dirty="0"/>
              <a:t>2. Συνεισφορά της Διπλωματικής Εργασίας</a:t>
            </a:r>
            <a:endParaRPr lang="el-GR" sz="3600" b="1" dirty="0"/>
          </a:p>
        </p:txBody>
      </p:sp>
      <p:sp>
        <p:nvSpPr>
          <p:cNvPr id="4" name="9 - Ορθογώνιο"/>
          <p:cNvSpPr/>
          <p:nvPr/>
        </p:nvSpPr>
        <p:spPr>
          <a:xfrm>
            <a:off x="683568" y="1340768"/>
            <a:ext cx="8244408" cy="4647426"/>
          </a:xfrm>
          <a:prstGeom prst="rect">
            <a:avLst/>
          </a:prstGeom>
        </p:spPr>
        <p:txBody>
          <a:bodyPr wrap="square">
            <a:spAutoFit/>
          </a:bodyPr>
          <a:lstStyle/>
          <a:p>
            <a:pPr marL="342900" indent="-342900">
              <a:buFont typeface="Wingdings" panose="05000000000000000000" pitchFamily="2" charset="2"/>
              <a:buChar char="q"/>
            </a:pPr>
            <a:r>
              <a:rPr lang="el-GR" dirty="0"/>
              <a:t>Η εκτιμώμενη συνεισφορά της Διπλωματικής Εργασίας είναι ένα μείγμα θεωρητικού πλαισίου με πρακτικό προσανατολισμό γύρω από το ηλεκτρονικό εκπαιδευτικό υλικό στην εξΑΕ. </a:t>
            </a:r>
          </a:p>
          <a:p>
            <a:pPr marL="342900" indent="-342900">
              <a:buFont typeface="Wingdings" panose="05000000000000000000" pitchFamily="2" charset="2"/>
              <a:buChar char="q"/>
            </a:pPr>
            <a:r>
              <a:rPr lang="el-GR" dirty="0"/>
              <a:t>Σημαντικό να γίνει μια διερεύνηση ως προς τις νέες τάσεις που εφαρμόζονται, τις προοπτικές αλλά και για  το θεωρητικό υπόβαθρο που λαμβάνουν υπόψη τους οι σχεδιαστές ψηφιακού εκπαιδευτικού υλικού στην εξΑΕ</a:t>
            </a:r>
          </a:p>
          <a:p>
            <a:pPr marL="342900" indent="-342900">
              <a:buFont typeface="Wingdings" panose="05000000000000000000" pitchFamily="2" charset="2"/>
              <a:buChar char="q"/>
            </a:pPr>
            <a:r>
              <a:rPr lang="el-GR" dirty="0"/>
              <a:t>Τα συμπεράσματα που  προέκυψαν ενδέχεται  να φανούν χρήσιμα σε προπτυχιακούς και μεταπτυχιακούς φοιτητές, εκπαιδευτικούς, σχεδιαστές εκπαιδευτικού υλικού εξΑΕ κα</a:t>
            </a:r>
          </a:p>
          <a:p>
            <a:pPr marL="342900" indent="-342900">
              <a:buFont typeface="Wingdings" panose="05000000000000000000" pitchFamily="2" charset="2"/>
              <a:buChar char="q"/>
            </a:pPr>
            <a:endParaRPr lang="el-GR" sz="3200" dirty="0"/>
          </a:p>
        </p:txBody>
      </p:sp>
    </p:spTree>
    <p:extLst>
      <p:ext uri="{BB962C8B-B14F-4D97-AF65-F5344CB8AC3E}">
        <p14:creationId xmlns:p14="http://schemas.microsoft.com/office/powerpoint/2010/main" val="2790992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43608" y="0"/>
            <a:ext cx="7776864" cy="548680"/>
          </a:xfrm>
        </p:spPr>
        <p:txBody>
          <a:bodyPr>
            <a:noAutofit/>
          </a:bodyPr>
          <a:lstStyle/>
          <a:p>
            <a:r>
              <a:rPr lang="el-GR" sz="3600" dirty="0"/>
              <a:t>3. Ερευνητικά Ερωτήματα </a:t>
            </a:r>
            <a:endParaRPr lang="el-GR" sz="4000" b="1" dirty="0"/>
          </a:p>
        </p:txBody>
      </p:sp>
      <p:pic>
        <p:nvPicPr>
          <p:cNvPr id="4" name="Εικόνα 3" descr="Εικόνα που περιέχει κείμενο, χάρτης&#10;&#10;Η περιγραφή δημιουργήθηκε αυτόματα">
            <a:extLst>
              <a:ext uri="{FF2B5EF4-FFF2-40B4-BE49-F238E27FC236}">
                <a16:creationId xmlns:a16="http://schemas.microsoft.com/office/drawing/2014/main" id="{7D6B5EBB-93D2-46A6-838E-58DC7EE390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25" y="764704"/>
            <a:ext cx="8928992" cy="5760640"/>
          </a:xfrm>
          <a:prstGeom prst="rect">
            <a:avLst/>
          </a:prstGeom>
        </p:spPr>
      </p:pic>
    </p:spTree>
    <p:extLst>
      <p:ext uri="{BB962C8B-B14F-4D97-AF65-F5344CB8AC3E}">
        <p14:creationId xmlns:p14="http://schemas.microsoft.com/office/powerpoint/2010/main" val="1538920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628650" y="1"/>
            <a:ext cx="7886700" cy="548679"/>
          </a:xfrm>
        </p:spPr>
        <p:txBody>
          <a:bodyPr vert="horz" lIns="91440" tIns="45720" rIns="91440" bIns="45720" rtlCol="0" anchor="ctr">
            <a:normAutofit fontScale="90000"/>
          </a:bodyPr>
          <a:lstStyle/>
          <a:p>
            <a:pPr defTabSz="914400"/>
            <a:r>
              <a:rPr lang="en-US" kern="1200" dirty="0">
                <a:solidFill>
                  <a:schemeClr val="tx1"/>
                </a:solidFill>
                <a:latin typeface="+mj-lt"/>
                <a:ea typeface="+mj-ea"/>
                <a:cs typeface="+mj-cs"/>
              </a:rPr>
              <a:t>4. Δομή της εργασίας</a:t>
            </a:r>
            <a:endParaRPr lang="en-US" b="1" kern="1200" dirty="0">
              <a:solidFill>
                <a:schemeClr val="tx1"/>
              </a:solidFill>
              <a:latin typeface="+mj-lt"/>
              <a:ea typeface="+mj-ea"/>
              <a:cs typeface="+mj-cs"/>
            </a:endParaRPr>
          </a:p>
        </p:txBody>
      </p:sp>
      <p:pic>
        <p:nvPicPr>
          <p:cNvPr id="8" name="Εικόνα 7">
            <a:extLst>
              <a:ext uri="{FF2B5EF4-FFF2-40B4-BE49-F238E27FC236}">
                <a16:creationId xmlns:a16="http://schemas.microsoft.com/office/drawing/2014/main" id="{225E9813-F1AF-4840-978F-69D9FBD30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980728"/>
            <a:ext cx="8626449" cy="5544616"/>
          </a:xfrm>
          <a:prstGeom prst="rect">
            <a:avLst/>
          </a:prstGeom>
        </p:spPr>
      </p:pic>
    </p:spTree>
    <p:extLst>
      <p:ext uri="{BB962C8B-B14F-4D97-AF65-F5344CB8AC3E}">
        <p14:creationId xmlns:p14="http://schemas.microsoft.com/office/powerpoint/2010/main" val="1368895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405208" y="0"/>
            <a:ext cx="7199240" cy="548680"/>
          </a:xfrm>
        </p:spPr>
        <p:txBody>
          <a:bodyPr>
            <a:noAutofit/>
          </a:bodyPr>
          <a:lstStyle/>
          <a:p>
            <a:r>
              <a:rPr lang="el-GR" sz="3600" dirty="0"/>
              <a:t>4. Θεωρητικό Πλαίσιο</a:t>
            </a:r>
            <a:endParaRPr lang="el-GR" sz="3600" b="1" dirty="0"/>
          </a:p>
        </p:txBody>
      </p:sp>
      <p:pic>
        <p:nvPicPr>
          <p:cNvPr id="5" name="Εικόνα 4">
            <a:extLst>
              <a:ext uri="{FF2B5EF4-FFF2-40B4-BE49-F238E27FC236}">
                <a16:creationId xmlns:a16="http://schemas.microsoft.com/office/drawing/2014/main" id="{4E4A085A-B009-4DC4-8876-EA3491DBD8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221" y="980727"/>
            <a:ext cx="8549275" cy="5877273"/>
          </a:xfrm>
          <a:prstGeom prst="rect">
            <a:avLst/>
          </a:prstGeom>
        </p:spPr>
      </p:pic>
    </p:spTree>
    <p:extLst>
      <p:ext uri="{BB962C8B-B14F-4D97-AF65-F5344CB8AC3E}">
        <p14:creationId xmlns:p14="http://schemas.microsoft.com/office/powerpoint/2010/main" val="3581669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9"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25000"/>
          <a:stretch/>
        </p:blipFill>
        <p:spPr>
          <a:xfrm>
            <a:off x="0" y="0"/>
            <a:ext cx="9144000" cy="6858000"/>
          </a:xfrm>
          <a:prstGeom prst="rect">
            <a:avLst/>
          </a:prstGeom>
        </p:spPr>
      </p:pic>
      <p:sp>
        <p:nvSpPr>
          <p:cNvPr id="19"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15622"/>
            <a:ext cx="5534025" cy="6340936"/>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 name="Εικόνα 9" descr="Εικόνα που περιέχει ηλεκτρονικές συσκευές, cd&#10;&#10;Η περιγραφή δημιουργήθηκε αυτόματα">
            <a:extLst>
              <a:ext uri="{FF2B5EF4-FFF2-40B4-BE49-F238E27FC236}">
                <a16:creationId xmlns:a16="http://schemas.microsoft.com/office/drawing/2014/main" id="{A5E54331-574D-47D1-B1D9-82C079537D2D}"/>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4276" r="11642"/>
          <a:stretch/>
        </p:blipFill>
        <p:spPr>
          <a:xfrm>
            <a:off x="-7735" y="665114"/>
            <a:ext cx="5381626" cy="6192886"/>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2" name="Τίτλος 1"/>
          <p:cNvSpPr>
            <a:spLocks noGrp="1"/>
          </p:cNvSpPr>
          <p:nvPr>
            <p:ph type="title"/>
          </p:nvPr>
        </p:nvSpPr>
        <p:spPr>
          <a:xfrm>
            <a:off x="4716016" y="222027"/>
            <a:ext cx="4427984" cy="742949"/>
          </a:xfrm>
        </p:spPr>
        <p:txBody>
          <a:bodyPr vert="horz" lIns="91440" tIns="45720" rIns="91440" bIns="45720" rtlCol="0" anchor="t">
            <a:normAutofit fontScale="90000"/>
          </a:bodyPr>
          <a:lstStyle/>
          <a:p>
            <a:pPr algn="r" defTabSz="914400"/>
            <a:br>
              <a:rPr lang="en-US" sz="1600" kern="1200" dirty="0">
                <a:solidFill>
                  <a:srgbClr val="000000"/>
                </a:solidFill>
                <a:latin typeface="+mj-lt"/>
                <a:ea typeface="+mj-ea"/>
                <a:cs typeface="+mj-cs"/>
              </a:rPr>
            </a:br>
            <a:r>
              <a:rPr lang="el-GR" sz="3200" dirty="0">
                <a:solidFill>
                  <a:srgbClr val="000000"/>
                </a:solidFill>
              </a:rPr>
              <a:t>5</a:t>
            </a:r>
            <a:r>
              <a:rPr lang="en-US" sz="3200" kern="1200" dirty="0">
                <a:solidFill>
                  <a:srgbClr val="000000"/>
                </a:solidFill>
                <a:latin typeface="+mj-lt"/>
                <a:ea typeface="+mj-ea"/>
                <a:cs typeface="+mj-cs"/>
              </a:rPr>
              <a:t>. </a:t>
            </a:r>
            <a:r>
              <a:rPr lang="el-GR" sz="3200" dirty="0">
                <a:solidFill>
                  <a:srgbClr val="000000"/>
                </a:solidFill>
              </a:rPr>
              <a:t>Παρουσίαση</a:t>
            </a:r>
            <a:r>
              <a:rPr lang="en-US" sz="3200" kern="1200" dirty="0">
                <a:solidFill>
                  <a:srgbClr val="000000"/>
                </a:solidFill>
                <a:latin typeface="+mj-lt"/>
                <a:ea typeface="+mj-ea"/>
                <a:cs typeface="+mj-cs"/>
              </a:rPr>
              <a:t> του βασικού μέρους της εργασίας</a:t>
            </a:r>
          </a:p>
        </p:txBody>
      </p:sp>
      <p:cxnSp>
        <p:nvCxnSpPr>
          <p:cNvPr id="13" name="Ευθεία γραμμή σύνδεσης 12">
            <a:extLst>
              <a:ext uri="{FF2B5EF4-FFF2-40B4-BE49-F238E27FC236}">
                <a16:creationId xmlns:a16="http://schemas.microsoft.com/office/drawing/2014/main" id="{9DE3CBD9-77AE-4B24-ACC7-E67331E2A4A2}"/>
              </a:ext>
            </a:extLst>
          </p:cNvPr>
          <p:cNvCxnSpPr/>
          <p:nvPr/>
        </p:nvCxnSpPr>
        <p:spPr>
          <a:xfrm>
            <a:off x="2483768" y="1628800"/>
            <a:ext cx="720080" cy="792088"/>
          </a:xfrm>
          <a:prstGeom prst="line">
            <a:avLst/>
          </a:prstGeom>
        </p:spPr>
        <p:style>
          <a:lnRef idx="2">
            <a:schemeClr val="accent4"/>
          </a:lnRef>
          <a:fillRef idx="0">
            <a:schemeClr val="accent4"/>
          </a:fillRef>
          <a:effectRef idx="1">
            <a:schemeClr val="accent4"/>
          </a:effectRef>
          <a:fontRef idx="minor">
            <a:schemeClr val="tx1"/>
          </a:fontRef>
        </p:style>
      </p:cxnSp>
      <p:cxnSp>
        <p:nvCxnSpPr>
          <p:cNvPr id="16" name="Ευθεία γραμμή σύνδεσης 15">
            <a:extLst>
              <a:ext uri="{FF2B5EF4-FFF2-40B4-BE49-F238E27FC236}">
                <a16:creationId xmlns:a16="http://schemas.microsoft.com/office/drawing/2014/main" id="{F6FC8A6D-3568-4EC6-8FA8-70B9AEF70E0E}"/>
              </a:ext>
            </a:extLst>
          </p:cNvPr>
          <p:cNvCxnSpPr/>
          <p:nvPr/>
        </p:nvCxnSpPr>
        <p:spPr>
          <a:xfrm flipH="1">
            <a:off x="1763688" y="1628800"/>
            <a:ext cx="216024" cy="1584176"/>
          </a:xfrm>
          <a:prstGeom prst="line">
            <a:avLst/>
          </a:prstGeom>
        </p:spPr>
        <p:style>
          <a:lnRef idx="1">
            <a:schemeClr val="accent4"/>
          </a:lnRef>
          <a:fillRef idx="0">
            <a:schemeClr val="accent4"/>
          </a:fillRef>
          <a:effectRef idx="0">
            <a:schemeClr val="accent4"/>
          </a:effectRef>
          <a:fontRef idx="minor">
            <a:schemeClr val="tx1"/>
          </a:fontRef>
        </p:style>
      </p:cxnSp>
      <p:cxnSp>
        <p:nvCxnSpPr>
          <p:cNvPr id="20" name="Ευθεία γραμμή σύνδεσης 19">
            <a:extLst>
              <a:ext uri="{FF2B5EF4-FFF2-40B4-BE49-F238E27FC236}">
                <a16:creationId xmlns:a16="http://schemas.microsoft.com/office/drawing/2014/main" id="{21DC0A57-EB3C-4527-BB44-C06600F8FEC3}"/>
              </a:ext>
            </a:extLst>
          </p:cNvPr>
          <p:cNvCxnSpPr/>
          <p:nvPr/>
        </p:nvCxnSpPr>
        <p:spPr>
          <a:xfrm>
            <a:off x="2123728" y="1628800"/>
            <a:ext cx="1080120" cy="2592288"/>
          </a:xfrm>
          <a:prstGeom prst="line">
            <a:avLst/>
          </a:prstGeom>
        </p:spPr>
        <p:style>
          <a:lnRef idx="1">
            <a:schemeClr val="accent4"/>
          </a:lnRef>
          <a:fillRef idx="0">
            <a:schemeClr val="accent4"/>
          </a:fillRef>
          <a:effectRef idx="0">
            <a:schemeClr val="accent4"/>
          </a:effectRef>
          <a:fontRef idx="minor">
            <a:schemeClr val="tx1"/>
          </a:fontRef>
        </p:style>
      </p:cxnSp>
      <p:cxnSp>
        <p:nvCxnSpPr>
          <p:cNvPr id="22" name="Ευθεία γραμμή σύνδεσης 21">
            <a:extLst>
              <a:ext uri="{FF2B5EF4-FFF2-40B4-BE49-F238E27FC236}">
                <a16:creationId xmlns:a16="http://schemas.microsoft.com/office/drawing/2014/main" id="{53C7EC38-EB19-45B7-A9C6-5B4E48A9A97A}"/>
              </a:ext>
            </a:extLst>
          </p:cNvPr>
          <p:cNvCxnSpPr/>
          <p:nvPr/>
        </p:nvCxnSpPr>
        <p:spPr>
          <a:xfrm flipV="1">
            <a:off x="2483768" y="1628800"/>
            <a:ext cx="0" cy="3456384"/>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348164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Τίτλος 2">
            <a:extLst>
              <a:ext uri="{FF2B5EF4-FFF2-40B4-BE49-F238E27FC236}">
                <a16:creationId xmlns:a16="http://schemas.microsoft.com/office/drawing/2014/main" id="{282BE55F-1F28-4DF7-9046-9D3353E1F496}"/>
              </a:ext>
            </a:extLst>
          </p:cNvPr>
          <p:cNvSpPr>
            <a:spLocks noGrp="1"/>
          </p:cNvSpPr>
          <p:nvPr>
            <p:ph type="title"/>
          </p:nvPr>
        </p:nvSpPr>
        <p:spPr>
          <a:xfrm>
            <a:off x="611560" y="116635"/>
            <a:ext cx="8354891" cy="936101"/>
          </a:xfrm>
        </p:spPr>
        <p:txBody>
          <a:bodyPr vert="horz" lIns="91440" tIns="45720" rIns="91440" bIns="45720" rtlCol="0" anchor="b">
            <a:normAutofit/>
          </a:bodyPr>
          <a:lstStyle/>
          <a:p>
            <a:pPr algn="ctr" defTabSz="914400"/>
            <a:r>
              <a:rPr lang="el-GR" sz="4700" kern="1200" dirty="0">
                <a:solidFill>
                  <a:srgbClr val="FFFFFF"/>
                </a:solidFill>
                <a:latin typeface="+mj-lt"/>
                <a:ea typeface="+mj-ea"/>
                <a:cs typeface="+mj-cs"/>
              </a:rPr>
              <a:t>5.1 Νέες τάσεις</a:t>
            </a:r>
            <a:endParaRPr lang="en-US" sz="4700" kern="1200" dirty="0">
              <a:solidFill>
                <a:srgbClr val="FFFFFF"/>
              </a:solidFill>
              <a:latin typeface="+mj-lt"/>
              <a:ea typeface="+mj-ea"/>
              <a:cs typeface="+mj-cs"/>
            </a:endParaRP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Θέση περιεχομένου 4" descr="Εικόνα που περιέχει στιγμιότυπο οθόνης&#10;&#10;Η περιγραφή δημιουργήθηκε με πολύ υψηλή αξιοπιστία">
            <a:extLst>
              <a:ext uri="{FF2B5EF4-FFF2-40B4-BE49-F238E27FC236}">
                <a16:creationId xmlns:a16="http://schemas.microsoft.com/office/drawing/2014/main" id="{231D40BE-B43D-4E84-92F9-DB44AE8D15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993759"/>
            <a:ext cx="8498907" cy="53955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2675357"/>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300</Words>
  <Application>Microsoft Office PowerPoint</Application>
  <PresentationFormat>Προβολή στην οθόνη (4:3)</PresentationFormat>
  <Paragraphs>60</Paragraphs>
  <Slides>32</Slides>
  <Notes>4</Notes>
  <HiddenSlides>0</HiddenSlides>
  <MMClips>1</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32</vt:i4>
      </vt:variant>
    </vt:vector>
  </HeadingPairs>
  <TitlesOfParts>
    <vt:vector size="39" baseType="lpstr">
      <vt:lpstr>Arial</vt:lpstr>
      <vt:lpstr>Book Antiqua</vt:lpstr>
      <vt:lpstr>Calibri</vt:lpstr>
      <vt:lpstr>Calibri Light</vt:lpstr>
      <vt:lpstr>Times New Roman</vt:lpstr>
      <vt:lpstr>Wingdings</vt:lpstr>
      <vt:lpstr>Θέμα του Office</vt:lpstr>
      <vt:lpstr>    Η χρήση του ηλεκτρονικού εκπαιδευτικού υλικού στην εξΑΕ. Νέες τάσεις και προοπτικές στην ηλεκτρονική μάθηση</vt:lpstr>
      <vt:lpstr>Ευχαριστίες </vt:lpstr>
      <vt:lpstr>1. Σκοπός </vt:lpstr>
      <vt:lpstr>2. Συνεισφορά της Διπλωματικής Εργασίας</vt:lpstr>
      <vt:lpstr>3. Ερευνητικά Ερωτήματα </vt:lpstr>
      <vt:lpstr>4. Δομή της εργασίας</vt:lpstr>
      <vt:lpstr>4. Θεωρητικό Πλαίσιο</vt:lpstr>
      <vt:lpstr> 5. Παρουσίαση του βασικού μέρους της εργασίας</vt:lpstr>
      <vt:lpstr>5.1 Νέες τάσεις</vt:lpstr>
      <vt:lpstr>5.2 ΕΠΔ</vt:lpstr>
      <vt:lpstr>5.3</vt:lpstr>
      <vt:lpstr>6. Μεθοδολογία</vt:lpstr>
      <vt:lpstr>Αποτελέσματα 1 από 7</vt:lpstr>
      <vt:lpstr>Αποτελέσματα 2 από 7</vt:lpstr>
      <vt:lpstr>Αποτελέσματα 3 από 7</vt:lpstr>
      <vt:lpstr>Αποτελέσματα 4 από 7</vt:lpstr>
      <vt:lpstr>Αποτελέσματα 5 από 7</vt:lpstr>
      <vt:lpstr>Αποτελέσματα 6 από 7</vt:lpstr>
      <vt:lpstr>Παρουσίαση του PowerPoint</vt:lpstr>
      <vt:lpstr>Συμπεράσματα 1 από 8</vt:lpstr>
      <vt:lpstr>Συμπεράσματα 2 από 8</vt:lpstr>
      <vt:lpstr>Παρουσίαση του PowerPoint</vt:lpstr>
      <vt:lpstr>Συμπεράσματα 4 από 8</vt:lpstr>
      <vt:lpstr>Συμπεράσματα 5 από 8</vt:lpstr>
      <vt:lpstr>Συμπεράσματα 6 από 8</vt:lpstr>
      <vt:lpstr>Συμπεράσματα 7 από 8</vt:lpstr>
      <vt:lpstr>Συμπεράσματα 8 από 8</vt:lpstr>
      <vt:lpstr>.</vt:lpstr>
      <vt:lpstr>Περιορισμοί &amp; πρακτικές επιπτώσεις της ΔΕ</vt:lpstr>
      <vt:lpstr>Προτάσεις για μελλοντική έρευνα</vt:lpstr>
      <vt:lpstr>Εκπαιδευτικό Υλικό</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Η χρήση του ηλεκτρονικού εκπαιδευτικού υλικού στην εξΑΕ. Νέες τάσεις και προοπτικές στην ηλεκτρονική μάθηση</dc:title>
  <dc:creator>snows</dc:creator>
  <cp:lastModifiedBy>snows</cp:lastModifiedBy>
  <cp:revision>1</cp:revision>
  <dcterms:created xsi:type="dcterms:W3CDTF">2018-11-11T07:46:03Z</dcterms:created>
  <dcterms:modified xsi:type="dcterms:W3CDTF">2018-11-11T07:46:19Z</dcterms:modified>
</cp:coreProperties>
</file>