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6"/>
  </p:notesMasterIdLst>
  <p:sldIdLst>
    <p:sldId id="270" r:id="rId2"/>
    <p:sldId id="310" r:id="rId3"/>
    <p:sldId id="271" r:id="rId4"/>
    <p:sldId id="272" r:id="rId5"/>
    <p:sldId id="273" r:id="rId6"/>
    <p:sldId id="305" r:id="rId7"/>
    <p:sldId id="302" r:id="rId8"/>
    <p:sldId id="306" r:id="rId9"/>
    <p:sldId id="308" r:id="rId10"/>
    <p:sldId id="312" r:id="rId11"/>
    <p:sldId id="274" r:id="rId12"/>
    <p:sldId id="313" r:id="rId13"/>
    <p:sldId id="280" r:id="rId14"/>
    <p:sldId id="281" r:id="rId15"/>
    <p:sldId id="282" r:id="rId16"/>
    <p:sldId id="284" r:id="rId17"/>
    <p:sldId id="285" r:id="rId18"/>
    <p:sldId id="286" r:id="rId19"/>
    <p:sldId id="291" r:id="rId20"/>
    <p:sldId id="296" r:id="rId21"/>
    <p:sldId id="297" r:id="rId22"/>
    <p:sldId id="299" r:id="rId23"/>
    <p:sldId id="300" r:id="rId24"/>
    <p:sldId id="301" r:id="rId2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C84"/>
    <a:srgbClr val="21AD5E"/>
    <a:srgbClr val="AFCBF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5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6A9343-242F-42E5-A986-E58C97E64795}" type="doc">
      <dgm:prSet loTypeId="urn:microsoft.com/office/officeart/2005/8/layout/process4" loCatId="process" qsTypeId="urn:microsoft.com/office/officeart/2005/8/quickstyle/3d2" qsCatId="3D" csTypeId="urn:microsoft.com/office/officeart/2005/8/colors/colorful5" csCatId="colorful" phldr="1"/>
      <dgm:spPr/>
    </dgm:pt>
    <dgm:pt modelId="{125D228B-35CC-46E3-933A-60E1D4767DF6}">
      <dgm:prSet phldrT="[Κείμενο]"/>
      <dgm:spPr/>
      <dgm:t>
        <a:bodyPr/>
        <a:lstStyle/>
        <a:p>
          <a:pPr algn="ctr"/>
          <a:r>
            <a:rPr lang="el-GR" dirty="0"/>
            <a:t>ΘΕΩΡΗΤΙΚΗ ΤΕΚΜΗΡΙΩΣΗ</a:t>
          </a:r>
        </a:p>
      </dgm:t>
    </dgm:pt>
    <dgm:pt modelId="{3A616526-3BF3-4027-B724-286FE4F1A35B}" type="parTrans" cxnId="{92276882-F875-4C15-B855-0555EC8C36BF}">
      <dgm:prSet/>
      <dgm:spPr/>
      <dgm:t>
        <a:bodyPr/>
        <a:lstStyle/>
        <a:p>
          <a:endParaRPr lang="el-GR"/>
        </a:p>
      </dgm:t>
    </dgm:pt>
    <dgm:pt modelId="{9BA63BB1-B07E-48DE-91C6-1E25C749BB54}" type="sibTrans" cxnId="{92276882-F875-4C15-B855-0555EC8C36BF}">
      <dgm:prSet/>
      <dgm:spPr/>
      <dgm:t>
        <a:bodyPr/>
        <a:lstStyle/>
        <a:p>
          <a:endParaRPr lang="el-GR"/>
        </a:p>
      </dgm:t>
    </dgm:pt>
    <dgm:pt modelId="{298DE64A-D2B5-4468-AE77-0504B8071BBF}">
      <dgm:prSet phldrT="[Κείμενο]"/>
      <dgm:spPr/>
      <dgm:t>
        <a:bodyPr/>
        <a:lstStyle/>
        <a:p>
          <a:pPr algn="ctr"/>
          <a:r>
            <a:rPr lang="el-GR" dirty="0"/>
            <a:t>ΧΑΡΑΚΤΗΡΙΣΤΙΚΑ ΠΟΛΥΜΟΡΦΙΚΟΥ ΕΚΠΑΙΔΕΥΤΙΚΟΥ ΠΕΡΙΒΑΛΛΟΝΤΟΣ</a:t>
          </a:r>
        </a:p>
      </dgm:t>
    </dgm:pt>
    <dgm:pt modelId="{1151F33E-108A-4507-B12A-5C51D9394628}" type="parTrans" cxnId="{F22376C2-AD8A-4E7D-B0B3-53BEAFB46D6B}">
      <dgm:prSet/>
      <dgm:spPr/>
      <dgm:t>
        <a:bodyPr/>
        <a:lstStyle/>
        <a:p>
          <a:endParaRPr lang="el-GR"/>
        </a:p>
      </dgm:t>
    </dgm:pt>
    <dgm:pt modelId="{05431C36-FBA4-481D-BE2C-A467EA7DFEC4}" type="sibTrans" cxnId="{F22376C2-AD8A-4E7D-B0B3-53BEAFB46D6B}">
      <dgm:prSet/>
      <dgm:spPr/>
      <dgm:t>
        <a:bodyPr/>
        <a:lstStyle/>
        <a:p>
          <a:endParaRPr lang="el-GR"/>
        </a:p>
      </dgm:t>
    </dgm:pt>
    <dgm:pt modelId="{FB10FE6B-DC7A-4239-AC42-28CC57AAD88F}">
      <dgm:prSet phldrT="[Κείμενο]"/>
      <dgm:spPr/>
      <dgm:t>
        <a:bodyPr/>
        <a:lstStyle/>
        <a:p>
          <a:pPr algn="ctr"/>
          <a:r>
            <a:rPr lang="el-GR" dirty="0"/>
            <a:t>ΕΥΡΗΜΑΤΑ ΒΑΣΗ ΕΡΕΥΝΗΤΙΚΩΝ ΕΡΩΤΗΜΑΤΩΝ</a:t>
          </a:r>
        </a:p>
      </dgm:t>
    </dgm:pt>
    <dgm:pt modelId="{CF648887-5A36-4076-9837-85202CA10729}" type="parTrans" cxnId="{D1B69C2E-2F01-4659-935C-FB970D8D881E}">
      <dgm:prSet/>
      <dgm:spPr/>
      <dgm:t>
        <a:bodyPr/>
        <a:lstStyle/>
        <a:p>
          <a:endParaRPr lang="el-GR"/>
        </a:p>
      </dgm:t>
    </dgm:pt>
    <dgm:pt modelId="{AA6B4D30-15FC-4EF7-87C0-F73DA6EDD064}" type="sibTrans" cxnId="{D1B69C2E-2F01-4659-935C-FB970D8D881E}">
      <dgm:prSet/>
      <dgm:spPr/>
      <dgm:t>
        <a:bodyPr/>
        <a:lstStyle/>
        <a:p>
          <a:endParaRPr lang="el-GR"/>
        </a:p>
      </dgm:t>
    </dgm:pt>
    <dgm:pt modelId="{7E8B0307-5CE9-4650-A6C4-3BBEBC935343}">
      <dgm:prSet phldrT="[Κείμενο]"/>
      <dgm:spPr/>
      <dgm:t>
        <a:bodyPr/>
        <a:lstStyle/>
        <a:p>
          <a:pPr algn="ctr"/>
          <a:r>
            <a:rPr lang="el-GR" dirty="0"/>
            <a:t>ΣΥΜΠΕΡΑΣΜΑΤΑ</a:t>
          </a:r>
        </a:p>
      </dgm:t>
    </dgm:pt>
    <dgm:pt modelId="{EBF0E8E7-E56B-4AB7-9B44-A4E5C719FC35}" type="parTrans" cxnId="{48484846-0D69-4E8C-B84B-797A53E2CDB2}">
      <dgm:prSet/>
      <dgm:spPr/>
      <dgm:t>
        <a:bodyPr/>
        <a:lstStyle/>
        <a:p>
          <a:endParaRPr lang="el-GR"/>
        </a:p>
      </dgm:t>
    </dgm:pt>
    <dgm:pt modelId="{A91AD1D8-44BA-45BF-9FF8-70B8C30B96E6}" type="sibTrans" cxnId="{48484846-0D69-4E8C-B84B-797A53E2CDB2}">
      <dgm:prSet/>
      <dgm:spPr/>
      <dgm:t>
        <a:bodyPr/>
        <a:lstStyle/>
        <a:p>
          <a:endParaRPr lang="el-GR"/>
        </a:p>
      </dgm:t>
    </dgm:pt>
    <dgm:pt modelId="{816FBEC9-85AA-4303-9220-4E3DBB281764}">
      <dgm:prSet/>
      <dgm:spPr/>
      <dgm:t>
        <a:bodyPr/>
        <a:lstStyle/>
        <a:p>
          <a:pPr algn="ctr"/>
          <a:r>
            <a:rPr lang="el-GR" dirty="0"/>
            <a:t>ΜΕΘΟΔΟΛΟΓΙΚΗ ΠΡΟΣΕΓΓΙΣΗ ΑΠΟΤΙΜΗΣΗΣ</a:t>
          </a:r>
        </a:p>
      </dgm:t>
    </dgm:pt>
    <dgm:pt modelId="{8EB34203-0A9F-4D38-9B59-517B201DAD68}" type="parTrans" cxnId="{D43CA3B3-AA5F-47BC-918C-F6EEB68C78B1}">
      <dgm:prSet/>
      <dgm:spPr/>
      <dgm:t>
        <a:bodyPr/>
        <a:lstStyle/>
        <a:p>
          <a:endParaRPr lang="el-GR"/>
        </a:p>
      </dgm:t>
    </dgm:pt>
    <dgm:pt modelId="{A7011C35-6496-4C70-A1D1-E61E263FD29B}" type="sibTrans" cxnId="{D43CA3B3-AA5F-47BC-918C-F6EEB68C78B1}">
      <dgm:prSet/>
      <dgm:spPr/>
      <dgm:t>
        <a:bodyPr/>
        <a:lstStyle/>
        <a:p>
          <a:endParaRPr lang="el-GR"/>
        </a:p>
      </dgm:t>
    </dgm:pt>
    <dgm:pt modelId="{8AAE1AD1-DDCC-4B85-AE2B-ECD43CEEAAFE}">
      <dgm:prSet phldrT="[Κείμενο]"/>
      <dgm:spPr/>
      <dgm:t>
        <a:bodyPr/>
        <a:lstStyle/>
        <a:p>
          <a:pPr algn="ctr"/>
          <a:r>
            <a:rPr lang="el-GR" dirty="0"/>
            <a:t>ΠΡΟΫΠΟΘΕΣΕΙΣ – ΠΕΡΙΟΡΙΣΜΟΙ – ΠΡΟΤΑΣΕΙΣ</a:t>
          </a:r>
        </a:p>
      </dgm:t>
    </dgm:pt>
    <dgm:pt modelId="{4CA8882E-EB43-42D9-9492-C04FC7CB9734}" type="parTrans" cxnId="{32F476D7-090D-4A58-96D2-1529E32538D0}">
      <dgm:prSet/>
      <dgm:spPr/>
      <dgm:t>
        <a:bodyPr/>
        <a:lstStyle/>
        <a:p>
          <a:endParaRPr lang="el-GR"/>
        </a:p>
      </dgm:t>
    </dgm:pt>
    <dgm:pt modelId="{40E0EE25-0200-4968-94BD-6CBE58156C11}" type="sibTrans" cxnId="{32F476D7-090D-4A58-96D2-1529E32538D0}">
      <dgm:prSet/>
      <dgm:spPr/>
      <dgm:t>
        <a:bodyPr/>
        <a:lstStyle/>
        <a:p>
          <a:endParaRPr lang="el-GR"/>
        </a:p>
      </dgm:t>
    </dgm:pt>
    <dgm:pt modelId="{DD4AEA00-B1B2-40C9-BC25-D04E6A8DD495}" type="pres">
      <dgm:prSet presAssocID="{3D6A9343-242F-42E5-A986-E58C97E64795}" presName="Name0" presStyleCnt="0">
        <dgm:presLayoutVars>
          <dgm:dir/>
          <dgm:animLvl val="lvl"/>
          <dgm:resizeHandles val="exact"/>
        </dgm:presLayoutVars>
      </dgm:prSet>
      <dgm:spPr/>
    </dgm:pt>
    <dgm:pt modelId="{5C4DF027-C10C-4BD2-9CE4-8E79108EBEC5}" type="pres">
      <dgm:prSet presAssocID="{8AAE1AD1-DDCC-4B85-AE2B-ECD43CEEAAFE}" presName="boxAndChildren" presStyleCnt="0"/>
      <dgm:spPr/>
    </dgm:pt>
    <dgm:pt modelId="{7073DEED-8748-45CF-8DCB-F2730C8A85AE}" type="pres">
      <dgm:prSet presAssocID="{8AAE1AD1-DDCC-4B85-AE2B-ECD43CEEAAFE}" presName="parentTextBox" presStyleLbl="node1" presStyleIdx="0" presStyleCnt="6"/>
      <dgm:spPr/>
    </dgm:pt>
    <dgm:pt modelId="{890AC0BD-BBC1-4FFE-AA82-B76FB8AE03CD}" type="pres">
      <dgm:prSet presAssocID="{A91AD1D8-44BA-45BF-9FF8-70B8C30B96E6}" presName="sp" presStyleCnt="0"/>
      <dgm:spPr/>
    </dgm:pt>
    <dgm:pt modelId="{7739E531-56EB-478C-9C69-BC159610E525}" type="pres">
      <dgm:prSet presAssocID="{7E8B0307-5CE9-4650-A6C4-3BBEBC935343}" presName="arrowAndChildren" presStyleCnt="0"/>
      <dgm:spPr/>
    </dgm:pt>
    <dgm:pt modelId="{7FB58479-4DF9-4DB3-8308-7B110C6022A5}" type="pres">
      <dgm:prSet presAssocID="{7E8B0307-5CE9-4650-A6C4-3BBEBC935343}" presName="parentTextArrow" presStyleLbl="node1" presStyleIdx="1" presStyleCnt="6"/>
      <dgm:spPr/>
    </dgm:pt>
    <dgm:pt modelId="{591870F4-8F96-4946-8523-36B0D310D94C}" type="pres">
      <dgm:prSet presAssocID="{AA6B4D30-15FC-4EF7-87C0-F73DA6EDD064}" presName="sp" presStyleCnt="0"/>
      <dgm:spPr/>
    </dgm:pt>
    <dgm:pt modelId="{6C321D9D-54BA-4A17-92D4-2D99D7F72DED}" type="pres">
      <dgm:prSet presAssocID="{FB10FE6B-DC7A-4239-AC42-28CC57AAD88F}" presName="arrowAndChildren" presStyleCnt="0"/>
      <dgm:spPr/>
    </dgm:pt>
    <dgm:pt modelId="{E7B35304-77B9-4394-A1E7-7E2C7FEC7FA4}" type="pres">
      <dgm:prSet presAssocID="{FB10FE6B-DC7A-4239-AC42-28CC57AAD88F}" presName="parentTextArrow" presStyleLbl="node1" presStyleIdx="2" presStyleCnt="6"/>
      <dgm:spPr/>
    </dgm:pt>
    <dgm:pt modelId="{EF517E2C-722F-4293-9AC4-D2505497EB24}" type="pres">
      <dgm:prSet presAssocID="{A7011C35-6496-4C70-A1D1-E61E263FD29B}" presName="sp" presStyleCnt="0"/>
      <dgm:spPr/>
    </dgm:pt>
    <dgm:pt modelId="{7DAF6CC9-181D-4564-BFA6-C85A079383DE}" type="pres">
      <dgm:prSet presAssocID="{816FBEC9-85AA-4303-9220-4E3DBB281764}" presName="arrowAndChildren" presStyleCnt="0"/>
      <dgm:spPr/>
    </dgm:pt>
    <dgm:pt modelId="{50A1473A-D029-45B5-86F1-13D771AB2B7E}" type="pres">
      <dgm:prSet presAssocID="{816FBEC9-85AA-4303-9220-4E3DBB281764}" presName="parentTextArrow" presStyleLbl="node1" presStyleIdx="3" presStyleCnt="6"/>
      <dgm:spPr/>
    </dgm:pt>
    <dgm:pt modelId="{8BC06702-4E03-4178-9E6D-7CE4486CF158}" type="pres">
      <dgm:prSet presAssocID="{05431C36-FBA4-481D-BE2C-A467EA7DFEC4}" presName="sp" presStyleCnt="0"/>
      <dgm:spPr/>
    </dgm:pt>
    <dgm:pt modelId="{1A16F97A-AD68-4B6F-9E65-42CC6BE3A566}" type="pres">
      <dgm:prSet presAssocID="{298DE64A-D2B5-4468-AE77-0504B8071BBF}" presName="arrowAndChildren" presStyleCnt="0"/>
      <dgm:spPr/>
    </dgm:pt>
    <dgm:pt modelId="{69A52AD7-06B6-42D8-AAB0-0680AD3211C7}" type="pres">
      <dgm:prSet presAssocID="{298DE64A-D2B5-4468-AE77-0504B8071BBF}" presName="parentTextArrow" presStyleLbl="node1" presStyleIdx="4" presStyleCnt="6"/>
      <dgm:spPr/>
    </dgm:pt>
    <dgm:pt modelId="{82C41155-35A4-4798-9786-39872F961D77}" type="pres">
      <dgm:prSet presAssocID="{9BA63BB1-B07E-48DE-91C6-1E25C749BB54}" presName="sp" presStyleCnt="0"/>
      <dgm:spPr/>
    </dgm:pt>
    <dgm:pt modelId="{5CF048AD-1A20-402E-B245-704BB30A0DA6}" type="pres">
      <dgm:prSet presAssocID="{125D228B-35CC-46E3-933A-60E1D4767DF6}" presName="arrowAndChildren" presStyleCnt="0"/>
      <dgm:spPr/>
    </dgm:pt>
    <dgm:pt modelId="{30142B4B-F4BB-495F-9277-469FF807E056}" type="pres">
      <dgm:prSet presAssocID="{125D228B-35CC-46E3-933A-60E1D4767DF6}" presName="parentTextArrow" presStyleLbl="node1" presStyleIdx="5" presStyleCnt="6" custLinFactNeighborX="-10634" custLinFactNeighborY="-26310"/>
      <dgm:spPr/>
    </dgm:pt>
  </dgm:ptLst>
  <dgm:cxnLst>
    <dgm:cxn modelId="{8AB14E08-D783-471B-A430-0ED2A2BC6D2D}" type="presOf" srcId="{298DE64A-D2B5-4468-AE77-0504B8071BBF}" destId="{69A52AD7-06B6-42D8-AAB0-0680AD3211C7}" srcOrd="0" destOrd="0" presId="urn:microsoft.com/office/officeart/2005/8/layout/process4"/>
    <dgm:cxn modelId="{D1B69C2E-2F01-4659-935C-FB970D8D881E}" srcId="{3D6A9343-242F-42E5-A986-E58C97E64795}" destId="{FB10FE6B-DC7A-4239-AC42-28CC57AAD88F}" srcOrd="3" destOrd="0" parTransId="{CF648887-5A36-4076-9837-85202CA10729}" sibTransId="{AA6B4D30-15FC-4EF7-87C0-F73DA6EDD064}"/>
    <dgm:cxn modelId="{5C3E6E39-F8FA-4356-89F7-77559A8C19BD}" type="presOf" srcId="{125D228B-35CC-46E3-933A-60E1D4767DF6}" destId="{30142B4B-F4BB-495F-9277-469FF807E056}" srcOrd="0" destOrd="0" presId="urn:microsoft.com/office/officeart/2005/8/layout/process4"/>
    <dgm:cxn modelId="{48484846-0D69-4E8C-B84B-797A53E2CDB2}" srcId="{3D6A9343-242F-42E5-A986-E58C97E64795}" destId="{7E8B0307-5CE9-4650-A6C4-3BBEBC935343}" srcOrd="4" destOrd="0" parTransId="{EBF0E8E7-E56B-4AB7-9B44-A4E5C719FC35}" sibTransId="{A91AD1D8-44BA-45BF-9FF8-70B8C30B96E6}"/>
    <dgm:cxn modelId="{99AD4172-C73F-4E51-9713-93E24203991E}" type="presOf" srcId="{816FBEC9-85AA-4303-9220-4E3DBB281764}" destId="{50A1473A-D029-45B5-86F1-13D771AB2B7E}" srcOrd="0" destOrd="0" presId="urn:microsoft.com/office/officeart/2005/8/layout/process4"/>
    <dgm:cxn modelId="{92276882-F875-4C15-B855-0555EC8C36BF}" srcId="{3D6A9343-242F-42E5-A986-E58C97E64795}" destId="{125D228B-35CC-46E3-933A-60E1D4767DF6}" srcOrd="0" destOrd="0" parTransId="{3A616526-3BF3-4027-B724-286FE4F1A35B}" sibTransId="{9BA63BB1-B07E-48DE-91C6-1E25C749BB54}"/>
    <dgm:cxn modelId="{B057C293-38CE-495C-A1F9-A36834CA0FB8}" type="presOf" srcId="{8AAE1AD1-DDCC-4B85-AE2B-ECD43CEEAAFE}" destId="{7073DEED-8748-45CF-8DCB-F2730C8A85AE}" srcOrd="0" destOrd="0" presId="urn:microsoft.com/office/officeart/2005/8/layout/process4"/>
    <dgm:cxn modelId="{D43CA3B3-AA5F-47BC-918C-F6EEB68C78B1}" srcId="{3D6A9343-242F-42E5-A986-E58C97E64795}" destId="{816FBEC9-85AA-4303-9220-4E3DBB281764}" srcOrd="2" destOrd="0" parTransId="{8EB34203-0A9F-4D38-9B59-517B201DAD68}" sibTransId="{A7011C35-6496-4C70-A1D1-E61E263FD29B}"/>
    <dgm:cxn modelId="{F22376C2-AD8A-4E7D-B0B3-53BEAFB46D6B}" srcId="{3D6A9343-242F-42E5-A986-E58C97E64795}" destId="{298DE64A-D2B5-4468-AE77-0504B8071BBF}" srcOrd="1" destOrd="0" parTransId="{1151F33E-108A-4507-B12A-5C51D9394628}" sibTransId="{05431C36-FBA4-481D-BE2C-A467EA7DFEC4}"/>
    <dgm:cxn modelId="{02F637C4-02AC-4A2D-8AAF-D20E0DC3C324}" type="presOf" srcId="{3D6A9343-242F-42E5-A986-E58C97E64795}" destId="{DD4AEA00-B1B2-40C9-BC25-D04E6A8DD495}" srcOrd="0" destOrd="0" presId="urn:microsoft.com/office/officeart/2005/8/layout/process4"/>
    <dgm:cxn modelId="{32F476D7-090D-4A58-96D2-1529E32538D0}" srcId="{3D6A9343-242F-42E5-A986-E58C97E64795}" destId="{8AAE1AD1-DDCC-4B85-AE2B-ECD43CEEAAFE}" srcOrd="5" destOrd="0" parTransId="{4CA8882E-EB43-42D9-9492-C04FC7CB9734}" sibTransId="{40E0EE25-0200-4968-94BD-6CBE58156C11}"/>
    <dgm:cxn modelId="{B3F54DF0-0D30-42F4-AE85-AC04F905ABF4}" type="presOf" srcId="{FB10FE6B-DC7A-4239-AC42-28CC57AAD88F}" destId="{E7B35304-77B9-4394-A1E7-7E2C7FEC7FA4}" srcOrd="0" destOrd="0" presId="urn:microsoft.com/office/officeart/2005/8/layout/process4"/>
    <dgm:cxn modelId="{ADA956FF-ADB3-437F-907C-1EBCAA371F49}" type="presOf" srcId="{7E8B0307-5CE9-4650-A6C4-3BBEBC935343}" destId="{7FB58479-4DF9-4DB3-8308-7B110C6022A5}" srcOrd="0" destOrd="0" presId="urn:microsoft.com/office/officeart/2005/8/layout/process4"/>
    <dgm:cxn modelId="{610FA36A-ECD8-4AE8-BEE6-6705713D9D51}" type="presParOf" srcId="{DD4AEA00-B1B2-40C9-BC25-D04E6A8DD495}" destId="{5C4DF027-C10C-4BD2-9CE4-8E79108EBEC5}" srcOrd="0" destOrd="0" presId="urn:microsoft.com/office/officeart/2005/8/layout/process4"/>
    <dgm:cxn modelId="{26BFAFD2-404D-4C53-B3DC-B124D0DC492E}" type="presParOf" srcId="{5C4DF027-C10C-4BD2-9CE4-8E79108EBEC5}" destId="{7073DEED-8748-45CF-8DCB-F2730C8A85AE}" srcOrd="0" destOrd="0" presId="urn:microsoft.com/office/officeart/2005/8/layout/process4"/>
    <dgm:cxn modelId="{F74DC886-D147-4D7D-9658-49195CAF1F9D}" type="presParOf" srcId="{DD4AEA00-B1B2-40C9-BC25-D04E6A8DD495}" destId="{890AC0BD-BBC1-4FFE-AA82-B76FB8AE03CD}" srcOrd="1" destOrd="0" presId="urn:microsoft.com/office/officeart/2005/8/layout/process4"/>
    <dgm:cxn modelId="{762706B5-AA1E-4B01-B9DD-9B32A9680D73}" type="presParOf" srcId="{DD4AEA00-B1B2-40C9-BC25-D04E6A8DD495}" destId="{7739E531-56EB-478C-9C69-BC159610E525}" srcOrd="2" destOrd="0" presId="urn:microsoft.com/office/officeart/2005/8/layout/process4"/>
    <dgm:cxn modelId="{43A1961E-1FCE-4FD7-8950-C7B985975653}" type="presParOf" srcId="{7739E531-56EB-478C-9C69-BC159610E525}" destId="{7FB58479-4DF9-4DB3-8308-7B110C6022A5}" srcOrd="0" destOrd="0" presId="urn:microsoft.com/office/officeart/2005/8/layout/process4"/>
    <dgm:cxn modelId="{4913303F-1A1D-4404-9184-FC7A308B439A}" type="presParOf" srcId="{DD4AEA00-B1B2-40C9-BC25-D04E6A8DD495}" destId="{591870F4-8F96-4946-8523-36B0D310D94C}" srcOrd="3" destOrd="0" presId="urn:microsoft.com/office/officeart/2005/8/layout/process4"/>
    <dgm:cxn modelId="{04F679BA-B2BA-4447-8D9F-DA6F0B8B7D46}" type="presParOf" srcId="{DD4AEA00-B1B2-40C9-BC25-D04E6A8DD495}" destId="{6C321D9D-54BA-4A17-92D4-2D99D7F72DED}" srcOrd="4" destOrd="0" presId="urn:microsoft.com/office/officeart/2005/8/layout/process4"/>
    <dgm:cxn modelId="{8CAA7BE0-95C5-43AE-BB7F-2AC424909AFD}" type="presParOf" srcId="{6C321D9D-54BA-4A17-92D4-2D99D7F72DED}" destId="{E7B35304-77B9-4394-A1E7-7E2C7FEC7FA4}" srcOrd="0" destOrd="0" presId="urn:microsoft.com/office/officeart/2005/8/layout/process4"/>
    <dgm:cxn modelId="{445A8D5F-1BBB-447D-B201-AF9E47BF023E}" type="presParOf" srcId="{DD4AEA00-B1B2-40C9-BC25-D04E6A8DD495}" destId="{EF517E2C-722F-4293-9AC4-D2505497EB24}" srcOrd="5" destOrd="0" presId="urn:microsoft.com/office/officeart/2005/8/layout/process4"/>
    <dgm:cxn modelId="{EFB62366-F677-4149-BDC2-826A77D0747E}" type="presParOf" srcId="{DD4AEA00-B1B2-40C9-BC25-D04E6A8DD495}" destId="{7DAF6CC9-181D-4564-BFA6-C85A079383DE}" srcOrd="6" destOrd="0" presId="urn:microsoft.com/office/officeart/2005/8/layout/process4"/>
    <dgm:cxn modelId="{62FD69BA-EFCE-4A82-9C1B-3AF0D17F8426}" type="presParOf" srcId="{7DAF6CC9-181D-4564-BFA6-C85A079383DE}" destId="{50A1473A-D029-45B5-86F1-13D771AB2B7E}" srcOrd="0" destOrd="0" presId="urn:microsoft.com/office/officeart/2005/8/layout/process4"/>
    <dgm:cxn modelId="{510DCFAB-D6E0-43AB-83F8-83E326DFFDCA}" type="presParOf" srcId="{DD4AEA00-B1B2-40C9-BC25-D04E6A8DD495}" destId="{8BC06702-4E03-4178-9E6D-7CE4486CF158}" srcOrd="7" destOrd="0" presId="urn:microsoft.com/office/officeart/2005/8/layout/process4"/>
    <dgm:cxn modelId="{850CC4DA-7C99-41C2-B526-9D14869C12BB}" type="presParOf" srcId="{DD4AEA00-B1B2-40C9-BC25-D04E6A8DD495}" destId="{1A16F97A-AD68-4B6F-9E65-42CC6BE3A566}" srcOrd="8" destOrd="0" presId="urn:microsoft.com/office/officeart/2005/8/layout/process4"/>
    <dgm:cxn modelId="{A2CDBF0F-DB5A-49E7-832A-038167D9668A}" type="presParOf" srcId="{1A16F97A-AD68-4B6F-9E65-42CC6BE3A566}" destId="{69A52AD7-06B6-42D8-AAB0-0680AD3211C7}" srcOrd="0" destOrd="0" presId="urn:microsoft.com/office/officeart/2005/8/layout/process4"/>
    <dgm:cxn modelId="{D283DD6F-45B3-4FDF-9DAD-A3677FCEDE52}" type="presParOf" srcId="{DD4AEA00-B1B2-40C9-BC25-D04E6A8DD495}" destId="{82C41155-35A4-4798-9786-39872F961D77}" srcOrd="9" destOrd="0" presId="urn:microsoft.com/office/officeart/2005/8/layout/process4"/>
    <dgm:cxn modelId="{A0C3C4DF-E184-44F2-BC1E-906D69883E9D}" type="presParOf" srcId="{DD4AEA00-B1B2-40C9-BC25-D04E6A8DD495}" destId="{5CF048AD-1A20-402E-B245-704BB30A0DA6}" srcOrd="10" destOrd="0" presId="urn:microsoft.com/office/officeart/2005/8/layout/process4"/>
    <dgm:cxn modelId="{B7867B8F-E11A-4177-B0F2-BFEB477BC3F0}" type="presParOf" srcId="{5CF048AD-1A20-402E-B245-704BB30A0DA6}" destId="{30142B4B-F4BB-495F-9277-469FF807E05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73DEED-8748-45CF-8DCB-F2730C8A85AE}">
      <dsp:nvSpPr>
        <dsp:cNvPr id="0" name=""/>
        <dsp:cNvSpPr/>
      </dsp:nvSpPr>
      <dsp:spPr>
        <a:xfrm>
          <a:off x="0" y="4527279"/>
          <a:ext cx="10435690" cy="59420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 dirty="0"/>
            <a:t>ΠΡΟΫΠΟΘΕΣΕΙΣ – ΠΕΡΙΟΡΙΣΜΟΙ – ΠΡΟΤΑΣΕΙΣ</a:t>
          </a:r>
        </a:p>
      </dsp:txBody>
      <dsp:txXfrm>
        <a:off x="0" y="4527279"/>
        <a:ext cx="10435690" cy="594202"/>
      </dsp:txXfrm>
    </dsp:sp>
    <dsp:sp modelId="{7FB58479-4DF9-4DB3-8308-7B110C6022A5}">
      <dsp:nvSpPr>
        <dsp:cNvPr id="0" name=""/>
        <dsp:cNvSpPr/>
      </dsp:nvSpPr>
      <dsp:spPr>
        <a:xfrm rot="10800000">
          <a:off x="0" y="3622308"/>
          <a:ext cx="10435690" cy="913884"/>
        </a:xfrm>
        <a:prstGeom prst="upArrowCallout">
          <a:avLst/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 dirty="0"/>
            <a:t>ΣΥΜΠΕΡΑΣΜΑΤΑ</a:t>
          </a:r>
        </a:p>
      </dsp:txBody>
      <dsp:txXfrm rot="10800000">
        <a:off x="0" y="3622308"/>
        <a:ext cx="10435690" cy="593814"/>
      </dsp:txXfrm>
    </dsp:sp>
    <dsp:sp modelId="{E7B35304-77B9-4394-A1E7-7E2C7FEC7FA4}">
      <dsp:nvSpPr>
        <dsp:cNvPr id="0" name=""/>
        <dsp:cNvSpPr/>
      </dsp:nvSpPr>
      <dsp:spPr>
        <a:xfrm rot="10800000">
          <a:off x="0" y="2717337"/>
          <a:ext cx="10435690" cy="913884"/>
        </a:xfrm>
        <a:prstGeom prst="upArrowCallout">
          <a:avLst/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 dirty="0"/>
            <a:t>ΕΥΡΗΜΑΤΑ ΒΑΣΗ ΕΡΕΥΝΗΤΙΚΩΝ ΕΡΩΤΗΜΑΤΩΝ</a:t>
          </a:r>
        </a:p>
      </dsp:txBody>
      <dsp:txXfrm rot="10800000">
        <a:off x="0" y="2717337"/>
        <a:ext cx="10435690" cy="593814"/>
      </dsp:txXfrm>
    </dsp:sp>
    <dsp:sp modelId="{50A1473A-D029-45B5-86F1-13D771AB2B7E}">
      <dsp:nvSpPr>
        <dsp:cNvPr id="0" name=""/>
        <dsp:cNvSpPr/>
      </dsp:nvSpPr>
      <dsp:spPr>
        <a:xfrm rot="10800000">
          <a:off x="0" y="1812365"/>
          <a:ext cx="10435690" cy="913884"/>
        </a:xfrm>
        <a:prstGeom prst="upArrowCallout">
          <a:avLst/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 dirty="0"/>
            <a:t>ΜΕΘΟΔΟΛΟΓΙΚΗ ΠΡΟΣΕΓΓΙΣΗ ΑΠΟΤΙΜΗΣΗΣ</a:t>
          </a:r>
        </a:p>
      </dsp:txBody>
      <dsp:txXfrm rot="10800000">
        <a:off x="0" y="1812365"/>
        <a:ext cx="10435690" cy="593814"/>
      </dsp:txXfrm>
    </dsp:sp>
    <dsp:sp modelId="{69A52AD7-06B6-42D8-AAB0-0680AD3211C7}">
      <dsp:nvSpPr>
        <dsp:cNvPr id="0" name=""/>
        <dsp:cNvSpPr/>
      </dsp:nvSpPr>
      <dsp:spPr>
        <a:xfrm rot="10800000">
          <a:off x="0" y="907394"/>
          <a:ext cx="10435690" cy="913884"/>
        </a:xfrm>
        <a:prstGeom prst="upArrowCallout">
          <a:avLst/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 dirty="0"/>
            <a:t>ΧΑΡΑΚΤΗΡΙΣΤΙΚΑ ΠΟΛΥΜΟΡΦΙΚΟΥ ΕΚΠΑΙΔΕΥΤΙΚΟΥ ΠΕΡΙΒΑΛΛΟΝΤΟΣ</a:t>
          </a:r>
        </a:p>
      </dsp:txBody>
      <dsp:txXfrm rot="10800000">
        <a:off x="0" y="907394"/>
        <a:ext cx="10435690" cy="593814"/>
      </dsp:txXfrm>
    </dsp:sp>
    <dsp:sp modelId="{30142B4B-F4BB-495F-9277-469FF807E056}">
      <dsp:nvSpPr>
        <dsp:cNvPr id="0" name=""/>
        <dsp:cNvSpPr/>
      </dsp:nvSpPr>
      <dsp:spPr>
        <a:xfrm rot="10800000">
          <a:off x="0" y="0"/>
          <a:ext cx="10435690" cy="913884"/>
        </a:xfrm>
        <a:prstGeom prst="upArrowCallou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 dirty="0"/>
            <a:t>ΘΕΩΡΗΤΙΚΗ ΤΕΚΜΗΡΙΩΣΗ</a:t>
          </a:r>
        </a:p>
      </dsp:txBody>
      <dsp:txXfrm rot="10800000">
        <a:off x="0" y="0"/>
        <a:ext cx="10435690" cy="5938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400D7-F6E2-45CA-9935-C93FCCF74372}" type="datetimeFigureOut">
              <a:rPr lang="el-GR" smtClean="0"/>
              <a:t>14/3/2020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DB91B-6591-4FBB-8AAD-CFE31B238E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192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F5BEFE-C9F4-47B2-9686-670B27B44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F8A8110-4927-4FAB-AE60-3B7918863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F5D435B-1A16-42D7-BE47-9B6E2F552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DAC2-0CEE-43B5-9DE8-D84DF68FE238}" type="datetimeFigureOut">
              <a:rPr lang="el-GR" smtClean="0"/>
              <a:t>14/3/2020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136AADD-9AC9-4531-9F39-269FB789B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7E808FE-1A5C-48BC-82F6-8D1FA0A7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63B8-BD44-409E-A3B7-DBF1B7E13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9629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C786FF8-A8AF-4907-8361-18F2F0F6F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7B5A21B-4E34-430E-B8A1-C85617A15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2A862BB-C1F2-492E-84E4-847D6F66B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DAC2-0CEE-43B5-9DE8-D84DF68FE238}" type="datetimeFigureOut">
              <a:rPr lang="el-GR" smtClean="0"/>
              <a:t>14/3/2020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8AE66D7-77CD-4E55-95EC-F7596A25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5DC7813-FE1F-4870-9ADB-236FBA4CD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63B8-BD44-409E-A3B7-DBF1B7E13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3635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15E6053E-288C-4E93-BBF4-5D65CC095E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085C989-EFE7-4934-9E61-01EF8E4CB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5AB9AA9-1DFE-4793-9A54-A9C2F902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DAC2-0CEE-43B5-9DE8-D84DF68FE238}" type="datetimeFigureOut">
              <a:rPr lang="el-GR" smtClean="0"/>
              <a:t>14/3/2020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1E6C31A-B2EF-4122-99C0-509E3951E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1B028F3-D51A-4C44-8160-018226FF5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63B8-BD44-409E-A3B7-DBF1B7E13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39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7C3BB52-C8E6-48AB-A7A2-25BDBA89F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8EE8BD6-159F-458F-8CBA-E1C972304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CB1ABDD-5973-4EFC-AEA9-6C91B3067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DAC2-0CEE-43B5-9DE8-D84DF68FE238}" type="datetimeFigureOut">
              <a:rPr lang="el-GR" smtClean="0"/>
              <a:t>14/3/2020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81422B3-B330-450F-9C78-770372652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1212580-B030-44B0-8739-64F64CDB5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63B8-BD44-409E-A3B7-DBF1B7E13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3978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2AA1E96-3964-4FA2-9C50-31FD1DD7F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31AFB12-AA94-4CD4-8FB0-25CEE1B74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BB9A8C0-41F2-407B-92CB-6B8EDE973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DAC2-0CEE-43B5-9DE8-D84DF68FE238}" type="datetimeFigureOut">
              <a:rPr lang="el-GR" smtClean="0"/>
              <a:t>14/3/2020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106F489-9A8F-4C8E-84A7-C42EACF8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0FD4A25-56A4-4F31-9C14-021E6E8C5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63B8-BD44-409E-A3B7-DBF1B7E13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2410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0A64F6F-3788-4603-98EB-42E72DDFB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9CA15B1-3F05-41B8-BBBA-9429376896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2FE0AB9-F58A-46D9-8037-47DF59BB4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EF272CE-F3CD-4099-A6DE-C7DFDCD01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DAC2-0CEE-43B5-9DE8-D84DF68FE238}" type="datetimeFigureOut">
              <a:rPr lang="el-GR" smtClean="0"/>
              <a:t>14/3/2020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2B49549-2427-4BBE-9C18-DAA3409C0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501C4A3-697E-4B80-8875-C3CD07BA2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63B8-BD44-409E-A3B7-DBF1B7E13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485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C0E8EE2-542F-4204-9DE4-90C171B8C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C0D2F99-2385-4544-8E9D-F1CC7219F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6D89990-73B9-4EE0-B220-C4268200B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F1DFD48F-CF22-4F42-8C6B-888EBFD5C0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903B108A-C8E3-4403-A7B1-6984EDCFDE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E1A715F9-70DE-4323-9D12-930CFEF14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DAC2-0CEE-43B5-9DE8-D84DF68FE238}" type="datetimeFigureOut">
              <a:rPr lang="el-GR" smtClean="0"/>
              <a:t>14/3/2020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33F3D21D-4A49-4B9A-8472-C59E49707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D4B6EA7-D5C7-42DE-806E-03761834A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63B8-BD44-409E-A3B7-DBF1B7E13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711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66DC8DB-360A-4A68-B433-E5359A33E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E85162A3-CAF9-4B6B-86C3-B8167E571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DAC2-0CEE-43B5-9DE8-D84DF68FE238}" type="datetimeFigureOut">
              <a:rPr lang="el-GR" smtClean="0"/>
              <a:t>14/3/2020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62025E2-E879-4E80-8F87-01D9222F7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AEB0F301-4A3B-4419-A195-87FAD264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63B8-BD44-409E-A3B7-DBF1B7E13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7323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12A6B5C9-84E8-4BD6-A7FC-4EA761CCE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DAC2-0CEE-43B5-9DE8-D84DF68FE238}" type="datetimeFigureOut">
              <a:rPr lang="el-GR" smtClean="0"/>
              <a:t>14/3/2020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CAF21BCD-BD0B-4FCA-8D98-AC3D0701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C0A912B-738C-416C-A191-B46BC81B7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63B8-BD44-409E-A3B7-DBF1B7E13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5107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14776-93F5-4E8D-89AC-5B969C15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7919B2B-03E5-4D10-89E0-021828F75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EE432CB-CDDB-47EC-B567-8646EF233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B4625F8-4E08-4A59-8F16-69F7FD67B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DAC2-0CEE-43B5-9DE8-D84DF68FE238}" type="datetimeFigureOut">
              <a:rPr lang="el-GR" smtClean="0"/>
              <a:t>14/3/2020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1742A95-1187-48C0-8DEA-C8A42116F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A6B4D9A-FB2B-4927-834D-6F42C13B7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63B8-BD44-409E-A3B7-DBF1B7E13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7190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0305CA6-D865-499E-8221-11A171278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BF90B434-CDA6-41B8-83F1-C7FE9BC713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CA9BED0-4DA0-4ACB-840E-1BF6937725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6B57BB9-BB0E-4FE4-A253-7FCAC4BDA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DAC2-0CEE-43B5-9DE8-D84DF68FE238}" type="datetimeFigureOut">
              <a:rPr lang="el-GR" smtClean="0"/>
              <a:t>14/3/2020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5C2A33F-234F-4DBC-98B0-0AA51A9A6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2774C4D-D833-45E4-A868-EC75E059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63B8-BD44-409E-A3B7-DBF1B7E13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9475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C4D21865-AE68-4DF5-93D6-9D7354CC3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C019562-B47E-488E-8478-1566BDBDC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A3A3EA5-AC22-4271-B283-4DC5AA4FDC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CDAC2-0CEE-43B5-9DE8-D84DF68FE238}" type="datetimeFigureOut">
              <a:rPr lang="el-GR" smtClean="0"/>
              <a:t>14/3/2020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F4CE8A6-729F-443C-A66A-5AFB18BC9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7BE789F-B29D-4BD7-AD4F-611800502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963B8-BD44-409E-A3B7-DBF1B7E13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982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4BCB3311-28FE-4D81-8025-4582CFC4FF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59177" y="250289"/>
            <a:ext cx="10515600" cy="48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1400" dirty="0">
                <a:solidFill>
                  <a:srgbClr val="001C84"/>
                </a:solidFill>
              </a:rPr>
              <a:t>Πρόγραμμα Μεταπτυχιακών Σπουδών: </a:t>
            </a:r>
            <a:endParaRPr lang="en-US" sz="1400" dirty="0">
              <a:solidFill>
                <a:srgbClr val="001C84"/>
              </a:solidFill>
            </a:endParaRPr>
          </a:p>
          <a:p>
            <a:pPr algn="ctr"/>
            <a:r>
              <a:rPr lang="el-GR" sz="1400" dirty="0">
                <a:solidFill>
                  <a:srgbClr val="001C84"/>
                </a:solidFill>
              </a:rPr>
              <a:t>«Επιστήμες της Αγωγής - Εξ Αποστάσεως Εκπαίδευση  με την χρήση των ΤΠΕ (e-</a:t>
            </a:r>
            <a:r>
              <a:rPr lang="el-GR" sz="1400" dirty="0" err="1">
                <a:solidFill>
                  <a:srgbClr val="001C84"/>
                </a:solidFill>
              </a:rPr>
              <a:t>Learning</a:t>
            </a:r>
            <a:r>
              <a:rPr lang="el-GR" sz="1400" dirty="0">
                <a:solidFill>
                  <a:srgbClr val="001C84"/>
                </a:solidFill>
              </a:rPr>
              <a:t>)»</a:t>
            </a:r>
            <a:endParaRPr lang="el-GR" sz="1200" dirty="0">
              <a:solidFill>
                <a:srgbClr val="001C84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7B9A343-118A-4005-90C8-92BDDC446259}"/>
              </a:ext>
            </a:extLst>
          </p:cNvPr>
          <p:cNvSpPr txBox="1">
            <a:spLocks noChangeArrowheads="1"/>
          </p:cNvSpPr>
          <p:nvPr/>
        </p:nvSpPr>
        <p:spPr>
          <a:xfrm>
            <a:off x="1854782" y="1037431"/>
            <a:ext cx="8724389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800" b="1" i="1" dirty="0">
                <a:solidFill>
                  <a:srgbClr val="001C84"/>
                </a:solidFill>
              </a:rPr>
              <a:t>Δημιουργία Πολυμορφικού Εκπαιδευτικού </a:t>
            </a:r>
          </a:p>
          <a:p>
            <a:pPr algn="ctr"/>
            <a:r>
              <a:rPr lang="el-GR" sz="2800" b="1" i="1" dirty="0">
                <a:solidFill>
                  <a:srgbClr val="001C84"/>
                </a:solidFill>
              </a:rPr>
              <a:t>Περιβάλλοντος με τη μέθοδο της </a:t>
            </a:r>
            <a:r>
              <a:rPr lang="el-GR" sz="2800" b="1" i="1" dirty="0" err="1">
                <a:solidFill>
                  <a:srgbClr val="001C84"/>
                </a:solidFill>
              </a:rPr>
              <a:t>ΕξΑΕ</a:t>
            </a:r>
            <a:r>
              <a:rPr lang="el-GR" sz="2800" b="1" i="1" dirty="0">
                <a:solidFill>
                  <a:srgbClr val="001C84"/>
                </a:solidFill>
              </a:rPr>
              <a:t> </a:t>
            </a:r>
            <a:endParaRPr lang="en-US" sz="2800" b="1" i="1" dirty="0">
              <a:solidFill>
                <a:srgbClr val="001C84"/>
              </a:solidFill>
            </a:endParaRPr>
          </a:p>
          <a:p>
            <a:pPr algn="ctr"/>
            <a:r>
              <a:rPr lang="el-GR" sz="2800" b="1" i="1" dirty="0">
                <a:solidFill>
                  <a:srgbClr val="001C84"/>
                </a:solidFill>
              </a:rPr>
              <a:t>στην ενότητα Φυσικής της Στ’ τάξης</a:t>
            </a:r>
          </a:p>
        </p:txBody>
      </p:sp>
      <p:sp>
        <p:nvSpPr>
          <p:cNvPr id="6" name="9 - Ορθογώνιο">
            <a:extLst>
              <a:ext uri="{FF2B5EF4-FFF2-40B4-BE49-F238E27FC236}">
                <a16:creationId xmlns:a16="http://schemas.microsoft.com/office/drawing/2014/main" id="{81A7160C-3CE0-44DB-AC32-BD7C0653B732}"/>
              </a:ext>
            </a:extLst>
          </p:cNvPr>
          <p:cNvSpPr/>
          <p:nvPr/>
        </p:nvSpPr>
        <p:spPr>
          <a:xfrm>
            <a:off x="2826986" y="3277817"/>
            <a:ext cx="6840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dirty="0">
                <a:solidFill>
                  <a:srgbClr val="001C84"/>
                </a:solidFill>
              </a:rPr>
              <a:t>Νιανιούρης Αντώνιος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06014D1-9BD7-412C-8C7F-2F04E6071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865" y="5996094"/>
            <a:ext cx="7204270" cy="36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l-GR" sz="2000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Ρέθυμνο, 2020</a:t>
            </a:r>
          </a:p>
        </p:txBody>
      </p:sp>
      <p:sp>
        <p:nvSpPr>
          <p:cNvPr id="8" name="9 - Ορθογώνιο">
            <a:extLst>
              <a:ext uri="{FF2B5EF4-FFF2-40B4-BE49-F238E27FC236}">
                <a16:creationId xmlns:a16="http://schemas.microsoft.com/office/drawing/2014/main" id="{B2B4AC1F-635D-43A3-9466-AAF42C5053CC}"/>
              </a:ext>
            </a:extLst>
          </p:cNvPr>
          <p:cNvSpPr/>
          <p:nvPr/>
        </p:nvSpPr>
        <p:spPr>
          <a:xfrm>
            <a:off x="2796597" y="4148255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800" dirty="0">
                <a:solidFill>
                  <a:srgbClr val="001C84"/>
                </a:solidFill>
              </a:rPr>
              <a:t>Επιτροπή Κρίσης ΔΕ</a:t>
            </a: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226738C7-FAD6-49A1-AE09-29A8865DCE46}"/>
              </a:ext>
            </a:extLst>
          </p:cNvPr>
          <p:cNvSpPr/>
          <p:nvPr/>
        </p:nvSpPr>
        <p:spPr>
          <a:xfrm>
            <a:off x="2173354" y="4770789"/>
            <a:ext cx="26772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001C84"/>
                </a:solidFill>
                <a:latin typeface="Calibri" panose="020F0502020204030204" pitchFamily="34" charset="0"/>
              </a:rPr>
              <a:t>Μιχαήλ Καλογιαννάκης </a:t>
            </a:r>
            <a:endParaRPr lang="el-GR" dirty="0">
              <a:solidFill>
                <a:srgbClr val="001C84"/>
              </a:solidFill>
              <a:latin typeface="Calibri" panose="020F0502020204030204" pitchFamily="34" charset="0"/>
            </a:endParaRPr>
          </a:p>
          <a:p>
            <a:pPr algn="ctr"/>
            <a:r>
              <a:rPr lang="el-GR" i="1" dirty="0">
                <a:solidFill>
                  <a:srgbClr val="001C84"/>
                </a:solidFill>
                <a:latin typeface="Calibri" panose="020F0502020204030204" pitchFamily="34" charset="0"/>
              </a:rPr>
              <a:t>Αναπληρωτής Καθηγητής </a:t>
            </a:r>
          </a:p>
          <a:p>
            <a:pPr algn="ctr"/>
            <a:r>
              <a:rPr lang="el-GR" i="1" dirty="0">
                <a:solidFill>
                  <a:srgbClr val="001C84"/>
                </a:solidFill>
                <a:latin typeface="Calibri" panose="020F0502020204030204" pitchFamily="34" charset="0"/>
              </a:rPr>
              <a:t>Πανεπιστήμιο Κρήτης </a:t>
            </a: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B9E63816-6C53-48D9-8A0C-80AC4E0BFACC}"/>
              </a:ext>
            </a:extLst>
          </p:cNvPr>
          <p:cNvSpPr/>
          <p:nvPr/>
        </p:nvSpPr>
        <p:spPr>
          <a:xfrm>
            <a:off x="5044911" y="4770789"/>
            <a:ext cx="2344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001C84"/>
                </a:solidFill>
                <a:latin typeface="Calibri" panose="020F0502020204030204" pitchFamily="34" charset="0"/>
              </a:rPr>
              <a:t>Νικόλαος Ζαράνης </a:t>
            </a:r>
            <a:endParaRPr lang="el-GR" dirty="0">
              <a:solidFill>
                <a:srgbClr val="001C84"/>
              </a:solidFill>
              <a:latin typeface="Calibri" panose="020F0502020204030204" pitchFamily="34" charset="0"/>
            </a:endParaRPr>
          </a:p>
          <a:p>
            <a:pPr algn="ctr"/>
            <a:r>
              <a:rPr lang="el-GR" i="1" dirty="0">
                <a:solidFill>
                  <a:srgbClr val="001C84"/>
                </a:solidFill>
                <a:latin typeface="Calibri" panose="020F0502020204030204" pitchFamily="34" charset="0"/>
              </a:rPr>
              <a:t>Καθηγητής </a:t>
            </a:r>
          </a:p>
          <a:p>
            <a:pPr algn="ctr"/>
            <a:r>
              <a:rPr lang="el-GR" i="1" dirty="0">
                <a:solidFill>
                  <a:srgbClr val="001C84"/>
                </a:solidFill>
                <a:latin typeface="Calibri" panose="020F0502020204030204" pitchFamily="34" charset="0"/>
              </a:rPr>
              <a:t>Πανεπιστήμιο Κρήτης </a:t>
            </a:r>
            <a:endParaRPr lang="el-GR" i="1" dirty="0">
              <a:solidFill>
                <a:srgbClr val="001C84"/>
              </a:solidFill>
            </a:endParaRP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3EAD805B-F3A6-4E1E-A79D-46D7FF4FA79B}"/>
              </a:ext>
            </a:extLst>
          </p:cNvPr>
          <p:cNvSpPr/>
          <p:nvPr/>
        </p:nvSpPr>
        <p:spPr>
          <a:xfrm>
            <a:off x="7674514" y="4770789"/>
            <a:ext cx="23441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001C84"/>
                </a:solidFill>
                <a:latin typeface="Calibri" panose="020F0502020204030204" pitchFamily="34" charset="0"/>
              </a:rPr>
              <a:t>Μιχαήλ Κλεισαρχάκης </a:t>
            </a:r>
            <a:endParaRPr lang="el-GR" dirty="0">
              <a:solidFill>
                <a:srgbClr val="001C84"/>
              </a:solidFill>
              <a:latin typeface="Calibri" panose="020F0502020204030204" pitchFamily="34" charset="0"/>
            </a:endParaRPr>
          </a:p>
          <a:p>
            <a:pPr algn="ctr"/>
            <a:r>
              <a:rPr lang="el-GR" i="1" dirty="0">
                <a:solidFill>
                  <a:srgbClr val="001C84"/>
                </a:solidFill>
                <a:latin typeface="Calibri" panose="020F0502020204030204" pitchFamily="34" charset="0"/>
              </a:rPr>
              <a:t>Ε.ΔΙ.Π. </a:t>
            </a:r>
          </a:p>
          <a:p>
            <a:pPr algn="ctr"/>
            <a:r>
              <a:rPr lang="el-GR" i="1" dirty="0">
                <a:solidFill>
                  <a:srgbClr val="001C84"/>
                </a:solidFill>
                <a:latin typeface="Calibri" panose="020F0502020204030204" pitchFamily="34" charset="0"/>
              </a:rPr>
              <a:t>Πανεπιστήμιο Κρήτης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l-GR" dirty="0"/>
          </a:p>
        </p:txBody>
      </p: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9C24032B-3507-4594-9B70-CE6C7482B0DF}"/>
              </a:ext>
            </a:extLst>
          </p:cNvPr>
          <p:cNvCxnSpPr/>
          <p:nvPr/>
        </p:nvCxnSpPr>
        <p:spPr>
          <a:xfrm>
            <a:off x="2675620" y="730870"/>
            <a:ext cx="7143492" cy="0"/>
          </a:xfrm>
          <a:prstGeom prst="line">
            <a:avLst/>
          </a:prstGeom>
          <a:ln w="19050">
            <a:solidFill>
              <a:srgbClr val="00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C11BB025-D52A-4351-BBD4-F268D5CEF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565" y="754787"/>
            <a:ext cx="1931361" cy="2237160"/>
          </a:xfrm>
          <a:prstGeom prst="rect">
            <a:avLst/>
          </a:prstGeom>
        </p:spPr>
      </p:pic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4AEA1EE2-5898-4F1B-A863-D31E18836531}"/>
              </a:ext>
            </a:extLst>
          </p:cNvPr>
          <p:cNvSpPr/>
          <p:nvPr/>
        </p:nvSpPr>
        <p:spPr>
          <a:xfrm>
            <a:off x="1946288" y="2364305"/>
            <a:ext cx="82994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l-GR" sz="4800" b="1" i="1" cap="none" spc="0" dirty="0">
                <a:ln/>
                <a:solidFill>
                  <a:srgbClr val="21AD5E"/>
                </a:solidFill>
                <a:effectLst/>
              </a:rPr>
              <a:t>Αναπνευστικό</a:t>
            </a:r>
            <a:r>
              <a:rPr lang="en-US" sz="4800" b="1" i="1" cap="none" spc="0" dirty="0">
                <a:ln/>
                <a:solidFill>
                  <a:srgbClr val="21AD5E"/>
                </a:solidFill>
                <a:effectLst/>
              </a:rPr>
              <a:t> </a:t>
            </a:r>
            <a:r>
              <a:rPr lang="el-GR" sz="4800" b="1" i="1" dirty="0">
                <a:ln/>
                <a:solidFill>
                  <a:srgbClr val="21AD5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σύστημα</a:t>
            </a:r>
            <a:endParaRPr lang="el-GR" sz="4800" b="1" i="1" cap="none" spc="0" dirty="0">
              <a:ln/>
              <a:solidFill>
                <a:srgbClr val="21AD5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9757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527BB4DC-C218-4D0B-99B9-3AE6585DA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0501" y="385571"/>
            <a:ext cx="11591499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600" i="1" dirty="0">
                <a:solidFill>
                  <a:srgbClr val="001C84"/>
                </a:solidFill>
                <a:latin typeface="+mn-lt"/>
              </a:rPr>
              <a:t>Ποια είναι τα χαρακτηριστικά του συγκεκριμένου ΠΕΠ; (3/3)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5381BCFE-4ED4-4E0B-88C4-722BB5C84C77}"/>
              </a:ext>
            </a:extLst>
          </p:cNvPr>
          <p:cNvCxnSpPr>
            <a:cxnSpLocks/>
          </p:cNvCxnSpPr>
          <p:nvPr/>
        </p:nvCxnSpPr>
        <p:spPr>
          <a:xfrm>
            <a:off x="922235" y="976502"/>
            <a:ext cx="10352223" cy="0"/>
          </a:xfrm>
          <a:prstGeom prst="line">
            <a:avLst/>
          </a:prstGeom>
          <a:ln w="19050">
            <a:solidFill>
              <a:srgbClr val="00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Θέση περιεχομένου 2">
            <a:extLst>
              <a:ext uri="{FF2B5EF4-FFF2-40B4-BE49-F238E27FC236}">
                <a16:creationId xmlns:a16="http://schemas.microsoft.com/office/drawing/2014/main" id="{6863BE15-2B61-4B06-9A07-BE907BF52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3256"/>
            <a:ext cx="10675374" cy="54522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l-GR" sz="2400" dirty="0">
                <a:solidFill>
                  <a:srgbClr val="C00000"/>
                </a:solidFill>
                <a:ea typeface="+mj-ea"/>
                <a:cs typeface="+mj-cs"/>
              </a:rPr>
              <a:t>Η Μεθοδολογία ανάπτυξής του</a:t>
            </a:r>
          </a:p>
        </p:txBody>
      </p:sp>
      <p:pic>
        <p:nvPicPr>
          <p:cNvPr id="2" name="methodologia_new_2">
            <a:hlinkClick r:id="" action="ppaction://media"/>
            <a:extLst>
              <a:ext uri="{FF2B5EF4-FFF2-40B4-BE49-F238E27FC236}">
                <a16:creationId xmlns:a16="http://schemas.microsoft.com/office/drawing/2014/main" id="{DE18FA4D-56AF-4A83-B925-65B50B64B6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018" y="1632543"/>
            <a:ext cx="9083964" cy="510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19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E19439-20B3-4BE7-95A1-4912A7DEA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037" y="1145317"/>
            <a:ext cx="11656290" cy="5629108"/>
          </a:xfrm>
        </p:spPr>
        <p:txBody>
          <a:bodyPr>
            <a:noAutofit/>
          </a:bodyPr>
          <a:lstStyle/>
          <a:p>
            <a:pPr marL="88900" indent="0" algn="just">
              <a:lnSpc>
                <a:spcPct val="100000"/>
              </a:lnSpc>
              <a:buNone/>
            </a:pPr>
            <a:r>
              <a:rPr lang="el-GR" sz="2400" b="1" i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Χρονική περίοδος διενέργειας της έρευνας</a:t>
            </a:r>
          </a:p>
          <a:p>
            <a:pPr marL="88900" indent="0" algn="just">
              <a:lnSpc>
                <a:spcPct val="100000"/>
              </a:lnSpc>
              <a:buNone/>
              <a:tabLst>
                <a:tab pos="452438" algn="l"/>
              </a:tabLst>
            </a:pP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26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Νοεμβρίου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με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14 Δεκέμβριου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του 2019.</a:t>
            </a:r>
          </a:p>
          <a:p>
            <a:pPr marL="88900" indent="0" algn="just">
              <a:lnSpc>
                <a:spcPct val="100000"/>
              </a:lnSpc>
              <a:buNone/>
              <a:tabLst>
                <a:tab pos="452438" algn="l"/>
              </a:tabLst>
            </a:pPr>
            <a:r>
              <a:rPr lang="el-GR" sz="2400" b="1" i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Είδος έρευνας </a:t>
            </a:r>
          </a:p>
          <a:p>
            <a:pPr marL="88900" indent="0" algn="just">
              <a:lnSpc>
                <a:spcPct val="100000"/>
              </a:lnSpc>
              <a:buNone/>
              <a:tabLst>
                <a:tab pos="452438" algn="l"/>
              </a:tabLst>
            </a:pP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Συλλογή δεδομένων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ποιοτικού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χαρακτήρα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με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δειγματοληψία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κριτηρίου.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88900" indent="0" algn="just">
              <a:lnSpc>
                <a:spcPct val="100000"/>
              </a:lnSpc>
              <a:buNone/>
              <a:tabLst>
                <a:tab pos="452438" algn="l"/>
              </a:tabLst>
            </a:pPr>
            <a:r>
              <a:rPr lang="el-GR" sz="2400" b="1" i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Συλλογή των Δεδομένων</a:t>
            </a:r>
          </a:p>
          <a:p>
            <a:pPr marL="88900" indent="0" algn="just">
              <a:lnSpc>
                <a:spcPct val="100000"/>
              </a:lnSpc>
              <a:buNone/>
              <a:tabLst>
                <a:tab pos="452438" algn="l"/>
              </a:tabLst>
            </a:pP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Τυποποιημένη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ημιδομημένη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συνέντευξη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εις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βάθος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(Skype &amp; </a:t>
            </a:r>
            <a:r>
              <a:rPr lang="el-GR" sz="2400" dirty="0" err="1">
                <a:solidFill>
                  <a:srgbClr val="001C84"/>
                </a:solidFill>
                <a:latin typeface="+mj-lt"/>
              </a:rPr>
              <a:t>Camtasia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dirty="0" err="1">
                <a:solidFill>
                  <a:srgbClr val="001C84"/>
                </a:solidFill>
                <a:latin typeface="+mj-lt"/>
              </a:rPr>
              <a:t>Studio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/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25-30 </a:t>
            </a:r>
            <a:r>
              <a:rPr lang="en-US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min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.).</a:t>
            </a:r>
          </a:p>
          <a:p>
            <a:pPr marL="88900" indent="0" algn="just">
              <a:lnSpc>
                <a:spcPct val="100000"/>
              </a:lnSpc>
              <a:buNone/>
              <a:tabLst>
                <a:tab pos="452438" algn="l"/>
              </a:tabLst>
            </a:pPr>
            <a:r>
              <a:rPr lang="el-GR" sz="2400" b="1" i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Συμμετέχοντες</a:t>
            </a:r>
          </a:p>
          <a:p>
            <a:pPr marL="84138" indent="0" algn="just">
              <a:lnSpc>
                <a:spcPct val="100000"/>
              </a:lnSpc>
              <a:buNone/>
            </a:pPr>
            <a:r>
              <a:rPr lang="el-GR" sz="2400" dirty="0">
                <a:solidFill>
                  <a:srgbClr val="001C84"/>
                </a:solidFill>
                <a:latin typeface="+mj-lt"/>
              </a:rPr>
              <a:t>Δέκα εκπαιδευτικοί ΠΕ.: 7 γυναίκες (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φύλο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).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Προϋπηρεσία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: 5 μεσαία, 3 μεγάλη, 2 μικρή εμπειρία.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Επίπεδο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γνώσης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Η/Υ:  5 μέτριο και 5 υψηλό.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Τόπος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: 5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Ρέθυμνο, 2 Αθήνα, 1 Άλιμο Αττικής, 1 Κομοτηνή και 1 Πέραμα Μυλοποτάμου.</a:t>
            </a:r>
          </a:p>
          <a:p>
            <a:pPr marL="88900" indent="0" algn="just">
              <a:lnSpc>
                <a:spcPct val="100000"/>
              </a:lnSpc>
              <a:buNone/>
              <a:tabLst>
                <a:tab pos="452438" algn="l"/>
              </a:tabLst>
            </a:pPr>
            <a:r>
              <a:rPr lang="el-GR" sz="2400" b="1" i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Θεματικός Οδηγός Συνεντεύξεων</a:t>
            </a:r>
          </a:p>
          <a:p>
            <a:pPr marL="431800" indent="-342900" algn="just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el-GR" sz="2400" b="1" dirty="0">
                <a:solidFill>
                  <a:srgbClr val="001C84"/>
                </a:solidFill>
                <a:latin typeface="+mj-lt"/>
              </a:rPr>
              <a:t>Προσωπικές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πληροφορίες 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(</a:t>
            </a:r>
            <a:r>
              <a:rPr lang="el-GR" sz="2400" i="1" dirty="0">
                <a:solidFill>
                  <a:srgbClr val="001C84"/>
                </a:solidFill>
                <a:latin typeface="+mj-lt"/>
              </a:rPr>
              <a:t>ηλικία, προϋπηρεσία, επίπεδο γνώσης Η/Υ, τόπο υπηρέτησης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)</a:t>
            </a:r>
            <a:r>
              <a:rPr lang="en-US" sz="2400" dirty="0">
                <a:solidFill>
                  <a:srgbClr val="001C84"/>
                </a:solidFill>
                <a:latin typeface="+mj-lt"/>
              </a:rPr>
              <a:t>.</a:t>
            </a:r>
            <a:endParaRPr lang="el-GR" sz="2400" dirty="0">
              <a:solidFill>
                <a:srgbClr val="001C84"/>
              </a:solidFill>
              <a:latin typeface="+mj-lt"/>
            </a:endParaRPr>
          </a:p>
          <a:p>
            <a:pPr marL="88900" indent="0" algn="just">
              <a:lnSpc>
                <a:spcPct val="100000"/>
              </a:lnSpc>
              <a:buNone/>
              <a:tabLst>
                <a:tab pos="452438" algn="l"/>
              </a:tabLst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527BB4DC-C218-4D0B-99B9-3AE6585DA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5571"/>
            <a:ext cx="105156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600" i="1" dirty="0">
                <a:solidFill>
                  <a:srgbClr val="001C84"/>
                </a:solidFill>
                <a:latin typeface="+mn-lt"/>
              </a:rPr>
              <a:t>Ποια ήταν η μεθοδολογική προσέγγιση; (1/2)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5381BCFE-4ED4-4E0B-88C4-722BB5C84C77}"/>
              </a:ext>
            </a:extLst>
          </p:cNvPr>
          <p:cNvCxnSpPr>
            <a:cxnSpLocks/>
          </p:cNvCxnSpPr>
          <p:nvPr/>
        </p:nvCxnSpPr>
        <p:spPr>
          <a:xfrm>
            <a:off x="922235" y="976502"/>
            <a:ext cx="10352223" cy="0"/>
          </a:xfrm>
          <a:prstGeom prst="line">
            <a:avLst/>
          </a:prstGeom>
          <a:ln w="19050">
            <a:solidFill>
              <a:srgbClr val="00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041483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E19439-20B3-4BE7-95A1-4912A7DEA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855" y="1154997"/>
            <a:ext cx="11656290" cy="5703003"/>
          </a:xfrm>
        </p:spPr>
        <p:txBody>
          <a:bodyPr>
            <a:noAutofit/>
          </a:bodyPr>
          <a:lstStyle/>
          <a:p>
            <a:pPr marL="431800" indent="-342900" algn="just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el-GR" sz="2400" b="1" dirty="0">
                <a:solidFill>
                  <a:srgbClr val="001C84"/>
                </a:solidFill>
                <a:latin typeface="+mj-lt"/>
              </a:rPr>
              <a:t>Γενικές - αρχικές 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ερωτήσεις</a:t>
            </a:r>
            <a:r>
              <a:rPr lang="en-US" sz="2400" dirty="0">
                <a:solidFill>
                  <a:srgbClr val="001C84"/>
                </a:solidFill>
                <a:latin typeface="+mj-lt"/>
              </a:rPr>
              <a:t>.</a:t>
            </a:r>
            <a:endParaRPr lang="el-GR" sz="2400" dirty="0">
              <a:solidFill>
                <a:srgbClr val="001C84"/>
              </a:solidFill>
              <a:latin typeface="+mj-lt"/>
            </a:endParaRPr>
          </a:p>
          <a:p>
            <a:pPr marL="431800" indent="-342900" algn="just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el-GR" sz="2400" b="1" dirty="0">
                <a:solidFill>
                  <a:srgbClr val="001C84"/>
                </a:solidFill>
                <a:latin typeface="+mj-lt"/>
              </a:rPr>
              <a:t>Ερευνητικές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ερωτήσεις</a:t>
            </a:r>
            <a:r>
              <a:rPr lang="en-US" sz="2400" dirty="0">
                <a:solidFill>
                  <a:srgbClr val="001C84"/>
                </a:solidFill>
                <a:latin typeface="+mj-lt"/>
              </a:rPr>
              <a:t>.</a:t>
            </a:r>
            <a:endParaRPr lang="el-GR" sz="2400" dirty="0">
              <a:solidFill>
                <a:srgbClr val="001C84"/>
              </a:solidFill>
              <a:latin typeface="+mj-lt"/>
            </a:endParaRPr>
          </a:p>
          <a:p>
            <a:pPr marL="431800" indent="-342900" algn="just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el-GR" sz="2400" b="1" dirty="0">
                <a:solidFill>
                  <a:srgbClr val="001C84"/>
                </a:solidFill>
                <a:latin typeface="+mj-lt"/>
              </a:rPr>
              <a:t>Συμπερασματικές - τελικές 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ερωτήσεις</a:t>
            </a:r>
            <a:r>
              <a:rPr lang="en-US" sz="2400" dirty="0">
                <a:solidFill>
                  <a:srgbClr val="001C84"/>
                </a:solidFill>
                <a:latin typeface="+mj-lt"/>
              </a:rPr>
              <a:t>.</a:t>
            </a:r>
            <a:endParaRPr lang="el-GR" sz="2400" dirty="0">
              <a:solidFill>
                <a:srgbClr val="001C84"/>
              </a:solidFill>
              <a:latin typeface="+mj-lt"/>
            </a:endParaRPr>
          </a:p>
          <a:p>
            <a:pPr marL="88900" indent="0" algn="just">
              <a:lnSpc>
                <a:spcPct val="100000"/>
              </a:lnSpc>
              <a:buNone/>
              <a:tabLst>
                <a:tab pos="452438" algn="l"/>
              </a:tabLst>
            </a:pPr>
            <a:endParaRPr lang="en-US" sz="800" b="1" i="1" dirty="0">
              <a:solidFill>
                <a:srgbClr val="C00000"/>
              </a:solidFill>
              <a:latin typeface="+mj-lt"/>
            </a:endParaRPr>
          </a:p>
          <a:p>
            <a:pPr marL="88900" indent="0" algn="just">
              <a:lnSpc>
                <a:spcPct val="100000"/>
              </a:lnSpc>
              <a:buNone/>
              <a:tabLst>
                <a:tab pos="452438" algn="l"/>
              </a:tabLst>
            </a:pPr>
            <a:r>
              <a:rPr lang="el-GR" sz="2400" b="1" i="1" dirty="0">
                <a:solidFill>
                  <a:srgbClr val="C00000"/>
                </a:solidFill>
                <a:latin typeface="+mj-lt"/>
              </a:rPr>
              <a:t>Κωδικοποίηση των Δεδομένων</a:t>
            </a:r>
            <a:r>
              <a:rPr lang="el-GR" sz="2400" i="1" dirty="0">
                <a:solidFill>
                  <a:srgbClr val="C00000"/>
                </a:solidFill>
                <a:latin typeface="+mj-lt"/>
              </a:rPr>
              <a:t>	</a:t>
            </a:r>
          </a:p>
          <a:p>
            <a:pPr marL="431800" indent="-342900" algn="just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el-GR" sz="2400" dirty="0">
                <a:solidFill>
                  <a:srgbClr val="001C84"/>
                </a:solidFill>
                <a:latin typeface="+mj-lt"/>
              </a:rPr>
              <a:t>Μεθοδολογική επεξεργασία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ανάλυσης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περιεχομένου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των δεδομένων.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Μονάδα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ανάλυσης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θεωρήθηκε η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πρόταση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και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μονάδα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μέτρησης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το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καινούριο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. Απομαγνητοφώνηση, ψηφιοποίηση, καταχώρηση στο λογισμικό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 “</a:t>
            </a:r>
            <a:r>
              <a:rPr lang="el-GR" sz="2400" b="1" dirty="0" err="1">
                <a:solidFill>
                  <a:srgbClr val="001C84"/>
                </a:solidFill>
                <a:latin typeface="+mj-lt"/>
              </a:rPr>
              <a:t>Atlas.ti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 7”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.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 </a:t>
            </a:r>
          </a:p>
          <a:p>
            <a:pPr marL="431800" indent="-342900" algn="just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el-GR" sz="2400" dirty="0">
                <a:solidFill>
                  <a:srgbClr val="001C84"/>
                </a:solidFill>
                <a:latin typeface="+mj-lt"/>
              </a:rPr>
              <a:t>Κάθε πρόταση συνέντευξης κωδικοποιήθηκε σε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κατηγορίες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και επιμέρους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αντικείμενα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.</a:t>
            </a:r>
          </a:p>
          <a:p>
            <a:pPr marL="431800" indent="-342900" algn="just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452438" algn="l"/>
              </a:tabLst>
            </a:pPr>
            <a:r>
              <a:rPr lang="el-GR" sz="2400" dirty="0">
                <a:solidFill>
                  <a:srgbClr val="001C84"/>
                </a:solidFill>
                <a:latin typeface="+mj-lt"/>
              </a:rPr>
              <a:t>Για την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εγκυρότητα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και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αποτελεσματικότητα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κατηγοριοποίησης λήφθηκαν υπόψιν οι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αρχές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αντικειμενικότητας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, </a:t>
            </a:r>
            <a:r>
              <a:rPr lang="el-GR" sz="2400" b="1" dirty="0" err="1">
                <a:solidFill>
                  <a:srgbClr val="001C84"/>
                </a:solidFill>
                <a:latin typeface="+mj-lt"/>
              </a:rPr>
              <a:t>εξαντλητικότητας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, </a:t>
            </a:r>
            <a:r>
              <a:rPr lang="el-GR" sz="2400" b="1" dirty="0" err="1">
                <a:solidFill>
                  <a:srgbClr val="001C84"/>
                </a:solidFill>
                <a:latin typeface="+mj-lt"/>
              </a:rPr>
              <a:t>καταλληλότητας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και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αμοιβαίου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αποκλεισμού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. Χάριν 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εχεμύθειας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-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εμπιστευτικότητας 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οι εκπαιδευτικοί </a:t>
            </a:r>
            <a:r>
              <a:rPr lang="el-GR" sz="2400" dirty="0" err="1">
                <a:solidFill>
                  <a:srgbClr val="001C84"/>
                </a:solidFill>
                <a:latin typeface="+mj-lt"/>
              </a:rPr>
              <a:t>κωδικοπ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. με τα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αρχικά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τους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γράμματα.</a:t>
            </a:r>
            <a:endParaRPr lang="el-GR" sz="2400" dirty="0">
              <a:solidFill>
                <a:srgbClr val="001C84"/>
              </a:solidFill>
              <a:latin typeface="+mj-lt"/>
            </a:endParaRPr>
          </a:p>
          <a:p>
            <a:pPr marL="431800" indent="-342900" algn="just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452438" algn="l"/>
              </a:tabLst>
            </a:pPr>
            <a:endParaRPr lang="el-GR" sz="2400" dirty="0">
              <a:solidFill>
                <a:srgbClr val="001C84"/>
              </a:solidFill>
              <a:latin typeface="+mj-lt"/>
            </a:endParaRPr>
          </a:p>
        </p:txBody>
      </p:sp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527BB4DC-C218-4D0B-99B9-3AE6585DA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5571"/>
            <a:ext cx="105156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600" i="1" dirty="0">
                <a:solidFill>
                  <a:srgbClr val="001C84"/>
                </a:solidFill>
                <a:latin typeface="+mn-lt"/>
              </a:rPr>
              <a:t>Ποια ήταν η μεθοδολογική προσέγγιση; (2/2)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5381BCFE-4ED4-4E0B-88C4-722BB5C84C77}"/>
              </a:ext>
            </a:extLst>
          </p:cNvPr>
          <p:cNvCxnSpPr>
            <a:cxnSpLocks/>
          </p:cNvCxnSpPr>
          <p:nvPr/>
        </p:nvCxnSpPr>
        <p:spPr>
          <a:xfrm>
            <a:off x="922235" y="976502"/>
            <a:ext cx="10352223" cy="0"/>
          </a:xfrm>
          <a:prstGeom prst="line">
            <a:avLst/>
          </a:prstGeom>
          <a:ln w="19050">
            <a:solidFill>
              <a:srgbClr val="00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89170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E19439-20B3-4BE7-95A1-4912A7DEA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855" y="1170202"/>
            <a:ext cx="11600871" cy="5687797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l-GR" sz="2400" b="1" dirty="0">
                <a:solidFill>
                  <a:srgbClr val="21AD5E"/>
                </a:solidFill>
                <a:latin typeface="+mj-lt"/>
                <a:ea typeface="+mj-ea"/>
                <a:cs typeface="+mj-cs"/>
              </a:rPr>
              <a:t>Αξιολόγηση Παρουσίασης και Δομής του (α’)</a:t>
            </a:r>
          </a:p>
          <a:p>
            <a:pPr marL="452438" indent="-363538" algn="just">
              <a:lnSpc>
                <a:spcPct val="10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Προσέλκυση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Ενδιαφέροντος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: «</a:t>
            </a:r>
            <a:r>
              <a:rPr lang="en-US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trailer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της εισαγωγής», </a:t>
            </a:r>
            <a:r>
              <a:rPr lang="en-US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avatar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– βοηθό δασκάλου, ηχητικές οδηγίες, κατάλληλα βίντεο και εικόνες</a:t>
            </a:r>
          </a:p>
          <a:p>
            <a:pPr marL="452438" indent="-363538" algn="just">
              <a:lnSpc>
                <a:spcPct val="10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Εμφάνιση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και </a:t>
            </a: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Αισθητική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: ιδιαίτερα ευπαρουσίαστο, ζωντανές εικόνες, ελκυστικά βίντεο, απαλά χρώματα, καλά γραφικά &amp; </a:t>
            </a:r>
            <a:r>
              <a:rPr lang="en-US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animations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που δεν κουράζουν </a:t>
            </a:r>
          </a:p>
          <a:p>
            <a:pPr marL="452438" indent="-363538" algn="just">
              <a:lnSpc>
                <a:spcPct val="10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Κατανοητό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και </a:t>
            </a: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Εύληπτο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Περιεχόμενο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: πλήρη &amp; σαφή παρουσίαση, καθοδήγηση μέσω </a:t>
            </a:r>
            <a:r>
              <a:rPr lang="en-US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avatar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και οδηγιών, ασκήσεις εμπέδωσης, απόλυτο συσχετισμό εικόνων &amp; βίντεο με περιεχόμενό του</a:t>
            </a:r>
          </a:p>
          <a:p>
            <a:pPr marL="452438" indent="-363538" algn="just">
              <a:lnSpc>
                <a:spcPct val="10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Μαθησιακό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Επίπεδο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και </a:t>
            </a: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Ηλικία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Παιδιών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: ανταποκρίνεται τουλάχιστον στο Μ.Ο. </a:t>
            </a:r>
            <a:endParaRPr lang="el-GR" sz="2400" dirty="0">
              <a:latin typeface="Calibri" panose="020F0502020204030204" pitchFamily="34" charset="0"/>
              <a:ea typeface="+mj-ea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</a:rPr>
              <a:t>Επιβράβευση του Μαθητή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: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προσφέρει για σωστές απαντήσεις </a:t>
            </a:r>
            <a:r>
              <a:rPr lang="el-GR" sz="2400" dirty="0" err="1">
                <a:solidFill>
                  <a:srgbClr val="001C84"/>
                </a:solidFill>
                <a:latin typeface="+mj-lt"/>
              </a:rPr>
              <a:t>δραστηρ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. &amp; εργασιών του</a:t>
            </a:r>
          </a:p>
          <a:p>
            <a:pPr marL="452438" indent="-363538" algn="just">
              <a:lnSpc>
                <a:spcPct val="10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</a:rPr>
              <a:t>Πρόκληση Διάθεσης Χρήσης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: </a:t>
            </a:r>
            <a:r>
              <a:rPr lang="en-US" sz="2400" dirty="0">
                <a:solidFill>
                  <a:srgbClr val="001C84"/>
                </a:solidFill>
                <a:latin typeface="+mj-lt"/>
              </a:rPr>
              <a:t>projects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και εργασίες του</a:t>
            </a:r>
          </a:p>
          <a:p>
            <a:pPr marL="452438" indent="-363538" algn="just">
              <a:lnSpc>
                <a:spcPct val="10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</a:rPr>
              <a:t>Συσχέτιση </a:t>
            </a:r>
            <a:r>
              <a:rPr lang="el-GR" sz="2400" dirty="0">
                <a:solidFill>
                  <a:srgbClr val="C00000"/>
                </a:solidFill>
                <a:latin typeface="+mj-lt"/>
              </a:rPr>
              <a:t>με </a:t>
            </a:r>
            <a:r>
              <a:rPr lang="el-GR" sz="2400" b="1" dirty="0">
                <a:solidFill>
                  <a:srgbClr val="C00000"/>
                </a:solidFill>
                <a:latin typeface="+mj-lt"/>
              </a:rPr>
              <a:t>Εμπειρίες </a:t>
            </a:r>
            <a:r>
              <a:rPr lang="el-GR" sz="2400" dirty="0">
                <a:solidFill>
                  <a:srgbClr val="C00000"/>
                </a:solidFill>
                <a:latin typeface="+mj-lt"/>
              </a:rPr>
              <a:t>και </a:t>
            </a:r>
            <a:r>
              <a:rPr lang="el-GR" sz="2400" b="1" dirty="0">
                <a:solidFill>
                  <a:srgbClr val="C00000"/>
                </a:solidFill>
                <a:latin typeface="+mj-lt"/>
              </a:rPr>
              <a:t>Βιώματα </a:t>
            </a:r>
            <a:r>
              <a:rPr lang="el-GR" sz="2400" dirty="0">
                <a:solidFill>
                  <a:srgbClr val="C00000"/>
                </a:solidFill>
                <a:latin typeface="+mj-lt"/>
              </a:rPr>
              <a:t>των </a:t>
            </a:r>
            <a:r>
              <a:rPr lang="el-GR" sz="2400" b="1" dirty="0">
                <a:solidFill>
                  <a:srgbClr val="C00000"/>
                </a:solidFill>
                <a:latin typeface="+mj-lt"/>
              </a:rPr>
              <a:t>Μαθητών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: αξιοποιούνται παραδείγματα καθημερινότητάς τους στις δραστηριότητές του</a:t>
            </a: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/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527BB4DC-C218-4D0B-99B9-3AE6585DA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5571"/>
            <a:ext cx="105156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600" i="1" dirty="0">
                <a:solidFill>
                  <a:srgbClr val="001C84"/>
                </a:solidFill>
                <a:latin typeface="+mn-lt"/>
              </a:rPr>
              <a:t>Ποια ήταν τα ευρήματα της έρευνας; (1/6) 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5381BCFE-4ED4-4E0B-88C4-722BB5C84C77}"/>
              </a:ext>
            </a:extLst>
          </p:cNvPr>
          <p:cNvCxnSpPr>
            <a:cxnSpLocks/>
          </p:cNvCxnSpPr>
          <p:nvPr/>
        </p:nvCxnSpPr>
        <p:spPr>
          <a:xfrm>
            <a:off x="922235" y="976502"/>
            <a:ext cx="10352223" cy="0"/>
          </a:xfrm>
          <a:prstGeom prst="line">
            <a:avLst/>
          </a:prstGeom>
          <a:ln w="19050">
            <a:solidFill>
              <a:srgbClr val="00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572936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E19439-20B3-4BE7-95A1-4912A7DEA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1052058"/>
            <a:ext cx="11693236" cy="5805942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l-GR" sz="2400" b="1" dirty="0">
                <a:solidFill>
                  <a:srgbClr val="21AD5E"/>
                </a:solidFill>
                <a:latin typeface="+mj-lt"/>
                <a:ea typeface="+mj-ea"/>
                <a:cs typeface="+mj-cs"/>
              </a:rPr>
              <a:t>Αξιολόγηση Παρουσίασης και Δομής του (β’)</a:t>
            </a:r>
          </a:p>
          <a:p>
            <a:pPr marL="452438" indent="-363538" algn="just">
              <a:lnSpc>
                <a:spcPct val="10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Δομή, Οργάνωση 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και</a:t>
            </a: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Αλληλουχία Περιεχομένου 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του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: ολοκληρωμένο, βασιζόμενο στη δομή του επίσημου σχολικού εγχειριδίου, με διακριτούς στόχους κάθε </a:t>
            </a:r>
            <a:r>
              <a:rPr lang="el-GR" sz="2400" dirty="0" err="1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υποενότητας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και σαφή αλληλουχία περιεχομένου του</a:t>
            </a:r>
          </a:p>
          <a:p>
            <a:pPr marL="452438" indent="-363538" algn="just">
              <a:lnSpc>
                <a:spcPct val="10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Αναγνωσιμότητα κειμένων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: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ευανάγνωστα (</a:t>
            </a:r>
            <a:r>
              <a:rPr lang="el-GR" sz="2400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μέγεθος </a:t>
            </a:r>
            <a:r>
              <a:rPr lang="el-GR" sz="2400" i="1" dirty="0" err="1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γραμματοσ</a:t>
            </a:r>
            <a:r>
              <a:rPr lang="el-GR" sz="2400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. &amp; πυκνότητα / διαφάνεια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) </a:t>
            </a:r>
          </a:p>
          <a:p>
            <a:pPr marL="452438" indent="-363538" algn="just">
              <a:lnSpc>
                <a:spcPct val="10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Ορθογραφία, Γραμματική 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και</a:t>
            </a: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Συντακτικό Κειμένων 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του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: προσεγμένα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l-GR" sz="2400" b="1" dirty="0">
              <a:solidFill>
                <a:srgbClr val="21AD5E"/>
              </a:solidFill>
              <a:latin typeface="+mj-lt"/>
              <a:ea typeface="+mj-ea"/>
              <a:cs typeface="+mj-cs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l-GR" sz="2400" b="1" dirty="0">
                <a:solidFill>
                  <a:srgbClr val="21AD5E"/>
                </a:solidFill>
                <a:latin typeface="+mj-lt"/>
                <a:ea typeface="+mj-ea"/>
                <a:cs typeface="+mj-cs"/>
              </a:rPr>
              <a:t>Αξιολόγηση Επάρκειάς του (α’)</a:t>
            </a:r>
          </a:p>
          <a:p>
            <a:pPr marL="452438" indent="-363538" algn="just">
              <a:lnSpc>
                <a:spcPct val="10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C00000"/>
                </a:solidFill>
                <a:latin typeface="+mj-lt"/>
              </a:rPr>
              <a:t>Επιδιωκόμενοι</a:t>
            </a:r>
            <a:r>
              <a:rPr lang="el-GR" sz="2400" b="1" dirty="0">
                <a:solidFill>
                  <a:srgbClr val="C00000"/>
                </a:solidFill>
                <a:latin typeface="+mj-lt"/>
              </a:rPr>
              <a:t> Σκοποί </a:t>
            </a:r>
            <a:r>
              <a:rPr lang="el-GR" sz="2400" dirty="0">
                <a:solidFill>
                  <a:srgbClr val="C00000"/>
                </a:solidFill>
                <a:latin typeface="+mj-lt"/>
              </a:rPr>
              <a:t>και</a:t>
            </a:r>
            <a:r>
              <a:rPr lang="el-GR" sz="2400" b="1" dirty="0">
                <a:solidFill>
                  <a:srgbClr val="C00000"/>
                </a:solidFill>
                <a:latin typeface="+mj-lt"/>
              </a:rPr>
              <a:t> Στόχοι </a:t>
            </a:r>
            <a:r>
              <a:rPr lang="el-GR" sz="2400" dirty="0">
                <a:solidFill>
                  <a:srgbClr val="C00000"/>
                </a:solidFill>
                <a:latin typeface="+mj-lt"/>
              </a:rPr>
              <a:t>του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: 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συνεπές και σύμφωνο με τις απαιτήσεις του Α.Π.</a:t>
            </a:r>
          </a:p>
          <a:p>
            <a:pPr marL="452438" indent="-363538" algn="just">
              <a:lnSpc>
                <a:spcPct val="10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</a:rPr>
              <a:t>Διαπραγμάτευση</a:t>
            </a:r>
            <a:r>
              <a:rPr lang="el-GR" sz="24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C00000"/>
                </a:solidFill>
                <a:latin typeface="+mj-lt"/>
              </a:rPr>
              <a:t>Αυθεντικών</a:t>
            </a:r>
            <a:r>
              <a:rPr lang="el-GR" sz="2400" dirty="0">
                <a:solidFill>
                  <a:srgbClr val="C00000"/>
                </a:solidFill>
                <a:latin typeface="+mj-lt"/>
              </a:rPr>
              <a:t>, </a:t>
            </a:r>
            <a:r>
              <a:rPr lang="el-GR" sz="2400" b="1" dirty="0">
                <a:solidFill>
                  <a:srgbClr val="C00000"/>
                </a:solidFill>
                <a:latin typeface="+mj-lt"/>
              </a:rPr>
              <a:t>Ρεαλιστικών</a:t>
            </a:r>
            <a:r>
              <a:rPr lang="el-GR" sz="24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C00000"/>
                </a:solidFill>
                <a:latin typeface="+mj-lt"/>
              </a:rPr>
              <a:t>Καταστάσεων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: διασύνδεση διδακτικού αντικειμένου (</a:t>
            </a:r>
            <a:r>
              <a:rPr lang="el-GR" sz="2400" i="1" dirty="0">
                <a:solidFill>
                  <a:srgbClr val="001C84"/>
                </a:solidFill>
                <a:latin typeface="+mj-lt"/>
              </a:rPr>
              <a:t>δραστηριοτήτων - ασκήσεων - πειραμάτων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) με την καθημερινότητα των μαθητών μέσω πραγματικών παραδειγμάτων από τη ζωή τους</a:t>
            </a:r>
          </a:p>
          <a:p>
            <a:pPr marL="452438" indent="-363538" algn="just">
              <a:lnSpc>
                <a:spcPct val="10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</a:rPr>
              <a:t>Καλλιέργεια</a:t>
            </a:r>
            <a:r>
              <a:rPr lang="el-GR" sz="24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C00000"/>
                </a:solidFill>
                <a:latin typeface="+mj-lt"/>
              </a:rPr>
              <a:t>Κριτικής</a:t>
            </a:r>
            <a:r>
              <a:rPr lang="el-GR" sz="24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C00000"/>
                </a:solidFill>
                <a:latin typeface="+mj-lt"/>
              </a:rPr>
              <a:t>Σκέψης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: ερωτήματα προς προβληματισμό &amp; διερεύνηση σε δραστηριότητες – εργασίες </a:t>
            </a:r>
          </a:p>
          <a:p>
            <a:pPr marL="452438" indent="-363538" algn="just">
              <a:lnSpc>
                <a:spcPct val="10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8900" indent="0" algn="just">
              <a:lnSpc>
                <a:spcPct val="100000"/>
              </a:lnSpc>
              <a:buNone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8900" indent="0" algn="just">
              <a:lnSpc>
                <a:spcPct val="100000"/>
              </a:lnSpc>
              <a:buNone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8900" indent="0" algn="just">
              <a:lnSpc>
                <a:spcPct val="100000"/>
              </a:lnSpc>
              <a:buNone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8900" indent="0" algn="just">
              <a:lnSpc>
                <a:spcPct val="100000"/>
              </a:lnSpc>
              <a:buNone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/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527BB4DC-C218-4D0B-99B9-3AE6585DA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5571"/>
            <a:ext cx="105156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600" i="1" dirty="0">
                <a:solidFill>
                  <a:srgbClr val="001C84"/>
                </a:solidFill>
                <a:latin typeface="+mn-lt"/>
              </a:rPr>
              <a:t>Ποια ήταν τα ευρήματα της έρευνας; (2/6) 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5381BCFE-4ED4-4E0B-88C4-722BB5C84C77}"/>
              </a:ext>
            </a:extLst>
          </p:cNvPr>
          <p:cNvCxnSpPr>
            <a:cxnSpLocks/>
          </p:cNvCxnSpPr>
          <p:nvPr/>
        </p:nvCxnSpPr>
        <p:spPr>
          <a:xfrm>
            <a:off x="922235" y="976502"/>
            <a:ext cx="10352223" cy="0"/>
          </a:xfrm>
          <a:prstGeom prst="line">
            <a:avLst/>
          </a:prstGeom>
          <a:ln w="19050">
            <a:solidFill>
              <a:srgbClr val="00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81978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E19439-20B3-4BE7-95A1-4912A7DEA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18" y="1105846"/>
            <a:ext cx="11756402" cy="575215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l-GR" sz="2400" b="1" dirty="0">
                <a:solidFill>
                  <a:srgbClr val="21AD5E"/>
                </a:solidFill>
                <a:latin typeface="+mj-lt"/>
                <a:ea typeface="+mj-ea"/>
                <a:cs typeface="+mj-cs"/>
              </a:rPr>
              <a:t>Αξιολόγηση Επάρκειάς του (β’)</a:t>
            </a:r>
          </a:p>
          <a:p>
            <a:pPr marL="452438" indent="-363538" algn="just">
              <a:lnSpc>
                <a:spcPct val="11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Προσαρμογή 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στις</a:t>
            </a: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Ανάγκες 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των Μαθητών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: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οπτικοακουστικά ερεθίσματα εκφωνήσεων –οδηγιών – συμβουλών</a:t>
            </a:r>
            <a:endParaRPr lang="el-GR" sz="2400" dirty="0">
              <a:latin typeface="Calibri" panose="020F0502020204030204" pitchFamily="34" charset="0"/>
              <a:ea typeface="+mj-ea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1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</a:rPr>
              <a:t>Αλληλεπίδραση</a:t>
            </a:r>
            <a:r>
              <a:rPr lang="el-GR" sz="2400" dirty="0">
                <a:solidFill>
                  <a:srgbClr val="C00000"/>
                </a:solidFill>
                <a:latin typeface="+mj-lt"/>
              </a:rPr>
              <a:t> μεταξύ </a:t>
            </a:r>
            <a:r>
              <a:rPr lang="el-GR" sz="2400" b="1" dirty="0">
                <a:solidFill>
                  <a:srgbClr val="C00000"/>
                </a:solidFill>
                <a:latin typeface="+mj-lt"/>
              </a:rPr>
              <a:t>Εκπαιδευτικού</a:t>
            </a:r>
            <a:r>
              <a:rPr lang="el-GR" sz="2400" dirty="0">
                <a:solidFill>
                  <a:srgbClr val="C00000"/>
                </a:solidFill>
                <a:latin typeface="+mj-lt"/>
              </a:rPr>
              <a:t> – </a:t>
            </a:r>
            <a:r>
              <a:rPr lang="el-GR" sz="2400" b="1" dirty="0">
                <a:solidFill>
                  <a:srgbClr val="C00000"/>
                </a:solidFill>
                <a:latin typeface="+mj-lt"/>
              </a:rPr>
              <a:t>Μαθητή</a:t>
            </a:r>
            <a:r>
              <a:rPr lang="el-GR" sz="2400" dirty="0">
                <a:solidFill>
                  <a:srgbClr val="C00000"/>
                </a:solidFill>
                <a:latin typeface="+mj-lt"/>
              </a:rPr>
              <a:t> και </a:t>
            </a:r>
            <a:r>
              <a:rPr lang="el-GR" sz="2400" b="1" dirty="0">
                <a:solidFill>
                  <a:srgbClr val="C00000"/>
                </a:solidFill>
                <a:latin typeface="+mj-lt"/>
              </a:rPr>
              <a:t>Μαθητών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: αναπτύσσεται μεταξύ δασκάλου (</a:t>
            </a:r>
            <a:r>
              <a:rPr lang="el-GR" sz="2400" i="1" dirty="0">
                <a:solidFill>
                  <a:srgbClr val="001C84"/>
                </a:solidFill>
                <a:latin typeface="+mj-lt"/>
              </a:rPr>
              <a:t>συντονιστή – υποκινητή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) και μαθητή, αλλά και μεταξύ μαθητών (</a:t>
            </a:r>
            <a:r>
              <a:rPr lang="el-GR" sz="2400" i="1" dirty="0">
                <a:solidFill>
                  <a:srgbClr val="001C84"/>
                </a:solidFill>
                <a:latin typeface="+mj-lt"/>
              </a:rPr>
              <a:t>ομαδικές δραστηριότητες – εργασίες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)</a:t>
            </a:r>
          </a:p>
          <a:p>
            <a:pPr marL="452438" indent="-363538" algn="just">
              <a:lnSpc>
                <a:spcPct val="11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</a:rPr>
              <a:t>Καλλιέργεια Δεξιοτήτων Επικοινωνίας </a:t>
            </a:r>
            <a:r>
              <a:rPr lang="el-GR" sz="2400" dirty="0">
                <a:solidFill>
                  <a:srgbClr val="C00000"/>
                </a:solidFill>
                <a:latin typeface="+mj-lt"/>
              </a:rPr>
              <a:t>και</a:t>
            </a:r>
            <a:r>
              <a:rPr lang="el-GR" sz="2400" b="1" dirty="0">
                <a:solidFill>
                  <a:srgbClr val="C00000"/>
                </a:solidFill>
                <a:latin typeface="+mj-lt"/>
              </a:rPr>
              <a:t> Συνεργασίας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: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προωθείται η συνεργασία σε ομάδες, ο διάλογος και η ενεργός συμμετοχή όλων (δραστηριότητες – εργασίες) </a:t>
            </a:r>
          </a:p>
          <a:p>
            <a:pPr marL="452438" indent="-363538" algn="just">
              <a:lnSpc>
                <a:spcPct val="11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</a:rPr>
              <a:t>Διαφορετικοί τρόποι Θεώρησης </a:t>
            </a:r>
            <a:r>
              <a:rPr lang="el-GR" sz="2400" dirty="0">
                <a:solidFill>
                  <a:srgbClr val="C00000"/>
                </a:solidFill>
                <a:latin typeface="+mj-lt"/>
              </a:rPr>
              <a:t>και</a:t>
            </a:r>
            <a:r>
              <a:rPr lang="el-GR" sz="2400" b="1" dirty="0">
                <a:solidFill>
                  <a:srgbClr val="C00000"/>
                </a:solidFill>
                <a:latin typeface="+mj-lt"/>
              </a:rPr>
              <a:t> Επίλυσης Προβλημάτων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: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Εμφανίζονται (</a:t>
            </a:r>
            <a:r>
              <a:rPr lang="el-GR" sz="2400" i="1" dirty="0">
                <a:solidFill>
                  <a:srgbClr val="001C84"/>
                </a:solidFill>
                <a:latin typeface="+mj-lt"/>
              </a:rPr>
              <a:t>ανοιχτού &amp; διαφορετικού τύπου </a:t>
            </a:r>
            <a:r>
              <a:rPr lang="el-GR" sz="2400" i="1" dirty="0" err="1">
                <a:solidFill>
                  <a:srgbClr val="001C84"/>
                </a:solidFill>
                <a:latin typeface="+mj-lt"/>
              </a:rPr>
              <a:t>δραστηρ</a:t>
            </a:r>
            <a:r>
              <a:rPr lang="el-GR" sz="2400" i="1" dirty="0">
                <a:solidFill>
                  <a:srgbClr val="001C84"/>
                </a:solidFill>
                <a:latin typeface="+mj-lt"/>
              </a:rPr>
              <a:t>. Εμπέδωσης</a:t>
            </a:r>
            <a:r>
              <a:rPr lang="en-US" sz="2400" i="1" dirty="0">
                <a:solidFill>
                  <a:srgbClr val="001C84"/>
                </a:solidFill>
                <a:latin typeface="+mj-lt"/>
              </a:rPr>
              <a:t>, </a:t>
            </a:r>
            <a:r>
              <a:rPr lang="el-GR" sz="2400" i="1" dirty="0">
                <a:solidFill>
                  <a:srgbClr val="001C84"/>
                </a:solidFill>
                <a:latin typeface="+mj-lt"/>
              </a:rPr>
              <a:t>επίλυσης </a:t>
            </a:r>
            <a:r>
              <a:rPr lang="el-GR" sz="2400" i="1" dirty="0" err="1">
                <a:solidFill>
                  <a:srgbClr val="001C84"/>
                </a:solidFill>
                <a:latin typeface="+mj-lt"/>
              </a:rPr>
              <a:t>προβλημ</a:t>
            </a:r>
            <a:r>
              <a:rPr lang="el-GR" sz="2400" i="1" dirty="0">
                <a:solidFill>
                  <a:srgbClr val="001C84"/>
                </a:solidFill>
                <a:latin typeface="+mj-lt"/>
              </a:rPr>
              <a:t>.</a:t>
            </a:r>
            <a:r>
              <a:rPr lang="en-US" sz="2400" i="1" dirty="0">
                <a:solidFill>
                  <a:srgbClr val="001C84"/>
                </a:solidFill>
                <a:latin typeface="+mj-lt"/>
              </a:rPr>
              <a:t> &amp;</a:t>
            </a:r>
            <a:r>
              <a:rPr lang="el-GR" sz="2400" i="1" dirty="0">
                <a:solidFill>
                  <a:srgbClr val="001C84"/>
                </a:solidFill>
                <a:latin typeface="+mj-lt"/>
              </a:rPr>
              <a:t> προεκτάσεων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)</a:t>
            </a:r>
          </a:p>
          <a:p>
            <a:pPr marL="452438" indent="-363538" algn="just">
              <a:lnSpc>
                <a:spcPct val="11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</a:rPr>
              <a:t>Καλλιέργεια Ικανοτήτων Λήψης Αποφάσεων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: υιοθετούνται θετικές στάσεις &amp; συμπεριφορές ως προς την ατομική υγεία και το περιβάλλον  </a:t>
            </a:r>
            <a:endParaRPr lang="el-GR" sz="24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88900" indent="0" algn="just">
              <a:lnSpc>
                <a:spcPct val="100000"/>
              </a:lnSpc>
              <a:buNone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/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527BB4DC-C218-4D0B-99B9-3AE6585DA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5571"/>
            <a:ext cx="105156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600" i="1" dirty="0">
                <a:solidFill>
                  <a:srgbClr val="001C84"/>
                </a:solidFill>
                <a:latin typeface="+mn-lt"/>
              </a:rPr>
              <a:t>Ποια ήταν τα ευρήματα της έρευνας; (3/6) 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5381BCFE-4ED4-4E0B-88C4-722BB5C84C77}"/>
              </a:ext>
            </a:extLst>
          </p:cNvPr>
          <p:cNvCxnSpPr>
            <a:cxnSpLocks/>
          </p:cNvCxnSpPr>
          <p:nvPr/>
        </p:nvCxnSpPr>
        <p:spPr>
          <a:xfrm>
            <a:off x="922235" y="976502"/>
            <a:ext cx="10352223" cy="0"/>
          </a:xfrm>
          <a:prstGeom prst="line">
            <a:avLst/>
          </a:prstGeom>
          <a:ln w="19050">
            <a:solidFill>
              <a:srgbClr val="00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94303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E19439-20B3-4BE7-95A1-4912A7DEA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73" y="976503"/>
            <a:ext cx="11595189" cy="588149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l-GR" sz="2400" b="1" dirty="0">
                <a:solidFill>
                  <a:srgbClr val="21AD5E"/>
                </a:solidFill>
                <a:latin typeface="+mj-lt"/>
                <a:ea typeface="+mj-ea"/>
                <a:cs typeface="+mj-cs"/>
              </a:rPr>
              <a:t>Αξιολόγηση Επάρκειάς του (γ’)</a:t>
            </a:r>
          </a:p>
          <a:p>
            <a:pPr marL="452438" indent="-363538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Ανάπτυξη Διαθεματικής Προσέγγισης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: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συνδυασμός γνώσεων </a:t>
            </a:r>
            <a:r>
              <a:rPr lang="el-GR" sz="2400" dirty="0" err="1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διαφορετ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l-GR" sz="2400" dirty="0" err="1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μαθηματ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. (</a:t>
            </a:r>
            <a:r>
              <a:rPr lang="el-GR" sz="2400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Μαθηματικά, Γλώσσα, Χημεία, Εικαστικά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) &amp; ολοκληρωμένη διαθεματική πρόταση διδασκαλίας (</a:t>
            </a:r>
            <a:r>
              <a:rPr lang="el-GR" sz="2400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Ανατομία, Υγεία, Περιβάλλον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) </a:t>
            </a:r>
          </a:p>
          <a:p>
            <a:pPr marL="452438" indent="-363538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Σύγχρονο 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και</a:t>
            </a: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Ενημερωμένο Περιεχόμενο</a:t>
            </a:r>
            <a:r>
              <a:rPr lang="el-GR" sz="24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: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αισθητική παρουσίασης - προσεγγίσεις &amp; περιεχόμενό του</a:t>
            </a:r>
          </a:p>
          <a:p>
            <a:pPr marL="452438" indent="-363538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Προσαρμογή Στιλ 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και</a:t>
            </a: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Ρυθμού Μάθησης 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των</a:t>
            </a: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Μαθητών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: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απευθύνεται σε όλους τους μαθητές (</a:t>
            </a:r>
            <a:r>
              <a:rPr lang="el-GR" sz="2400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επιλογή πλοήγησης &amp; χρόνου παραμονής σε μια δραστηριότητα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)</a:t>
            </a: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Αξιολόγηση 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και</a:t>
            </a: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Ανάλυση Επίδοσης 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Μαθητή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: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εποπτεία επίτευξης επιδιωκόμενων στόχων για μαθητές (</a:t>
            </a:r>
            <a:r>
              <a:rPr lang="el-GR" sz="2400" i="1" dirty="0" err="1">
                <a:solidFill>
                  <a:srgbClr val="001C84"/>
                </a:solidFill>
                <a:latin typeface="+mj-lt"/>
              </a:rPr>
              <a:t>αυτοαξιολόγηση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) και για εκπαιδευτικό μέσω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άμεσης αυτοδιόρθωσης σε κλειστού τύπου ασκήσεις</a:t>
            </a:r>
          </a:p>
          <a:p>
            <a:pPr marL="442913" indent="0" algn="just">
              <a:lnSpc>
                <a:spcPct val="100000"/>
              </a:lnSpc>
              <a:buNone/>
            </a:pPr>
            <a:r>
              <a:rPr lang="el-GR" sz="2400" b="1" u="sng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δεν δίνονται νύξεις βοήθειας για διόρθωση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, αν και τους παρέχεται η δυνατότητα επανάληψης έως ότου επιτευχθεί το επιθυμητό αποτέλεσμα</a:t>
            </a: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88900" indent="0" algn="just">
              <a:lnSpc>
                <a:spcPct val="100000"/>
              </a:lnSpc>
              <a:buNone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/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527BB4DC-C218-4D0B-99B9-3AE6585DA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5571"/>
            <a:ext cx="105156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600" i="1" dirty="0">
                <a:solidFill>
                  <a:srgbClr val="001C84"/>
                </a:solidFill>
                <a:latin typeface="+mn-lt"/>
              </a:rPr>
              <a:t>Ποια ήταν τα ευρήματα της έρευνας; (4/6) 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5381BCFE-4ED4-4E0B-88C4-722BB5C84C77}"/>
              </a:ext>
            </a:extLst>
          </p:cNvPr>
          <p:cNvCxnSpPr>
            <a:cxnSpLocks/>
          </p:cNvCxnSpPr>
          <p:nvPr/>
        </p:nvCxnSpPr>
        <p:spPr>
          <a:xfrm>
            <a:off x="922235" y="976502"/>
            <a:ext cx="10352223" cy="0"/>
          </a:xfrm>
          <a:prstGeom prst="line">
            <a:avLst/>
          </a:prstGeom>
          <a:ln w="19050">
            <a:solidFill>
              <a:srgbClr val="00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56307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E19439-20B3-4BE7-95A1-4912A7DEA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145" y="983222"/>
            <a:ext cx="11774875" cy="505735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l-GR" sz="2400" b="1" dirty="0">
                <a:solidFill>
                  <a:srgbClr val="21AD5E"/>
                </a:solidFill>
                <a:latin typeface="+mj-lt"/>
                <a:ea typeface="+mj-ea"/>
                <a:cs typeface="+mj-cs"/>
              </a:rPr>
              <a:t>Αξιολόγηση Ευχρηστίας του (α’)</a:t>
            </a:r>
          </a:p>
          <a:p>
            <a:pPr marL="452438" indent="-363538" algn="just">
              <a:lnSpc>
                <a:spcPct val="10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Έλεγχος Ροής Πληροφοριών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l-GR" sz="2400" dirty="0" err="1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διαδραστ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. πίνακα </a:t>
            </a:r>
            <a:r>
              <a:rPr lang="el-GR" sz="2400" dirty="0" err="1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περιεχομ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., μενού πλοήγησης, γραμμή ροής, δυνατότητα επιλογής χρόνου &amp; ρυθμού μελέτης </a:t>
            </a:r>
          </a:p>
          <a:p>
            <a:pPr marL="452438" indent="-363538" algn="just">
              <a:lnSpc>
                <a:spcPct val="10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Αλληλεπίδραση Εκπαιδευτικού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Υλικού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με </a:t>
            </a: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Μαθητή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: δομή παρουσίασης &amp; πλοήγησης (</a:t>
            </a:r>
            <a:r>
              <a:rPr lang="el-GR" sz="2400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καθοδήγηση βήμα-βήμα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)</a:t>
            </a:r>
          </a:p>
          <a:p>
            <a:pPr marL="452438" indent="-363538" algn="just">
              <a:lnSpc>
                <a:spcPct val="10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Αυτενέργεια 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και</a:t>
            </a: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Αυτονομία Χρήστη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: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μαθητές κατακτούν επιδιωκόμενους στόχους, χωρίς απαραίτητα καθοδήγηση εκπαιδευτικού</a:t>
            </a:r>
          </a:p>
          <a:p>
            <a:pPr marL="452438" indent="-363538" algn="just">
              <a:lnSpc>
                <a:spcPct val="11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Πρωτοβουλίες 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για</a:t>
            </a: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περαιτέρω</a:t>
            </a: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Διερεύνηση 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και</a:t>
            </a: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Ενημέρωση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: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u="sng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Δεν προωθούνται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, ωστόσο δίνονται πολλά ερεθίσματα για αναζήτηση πληροφοριών σχετικών θεμάτων</a:t>
            </a:r>
          </a:p>
          <a:p>
            <a:pPr marL="452438" indent="-363538" algn="just">
              <a:lnSpc>
                <a:spcPct val="11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</a:rPr>
              <a:t>Εύκολος </a:t>
            </a:r>
            <a:r>
              <a:rPr lang="el-GR" sz="2400" dirty="0">
                <a:solidFill>
                  <a:srgbClr val="C00000"/>
                </a:solidFill>
                <a:latin typeface="+mj-lt"/>
              </a:rPr>
              <a:t>και</a:t>
            </a:r>
            <a:r>
              <a:rPr lang="el-GR" sz="2400" b="1" dirty="0">
                <a:solidFill>
                  <a:srgbClr val="C00000"/>
                </a:solidFill>
                <a:latin typeface="+mj-lt"/>
              </a:rPr>
              <a:t> Γρήγορος Χειρισμός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: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πίνακας περιεχομένων, γραμμή ροής, βελάκια κατεύθυνσης, κουμπιά υπερσυνδέσμους και οδηγό πλοήγησης</a:t>
            </a:r>
          </a:p>
          <a:p>
            <a:pPr marL="88900" indent="0" algn="just">
              <a:lnSpc>
                <a:spcPct val="100000"/>
              </a:lnSpc>
              <a:buNone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88900" indent="0" algn="just">
              <a:lnSpc>
                <a:spcPct val="100000"/>
              </a:lnSpc>
              <a:buNone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/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527BB4DC-C218-4D0B-99B9-3AE6585DA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5571"/>
            <a:ext cx="105156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600" i="1" dirty="0">
                <a:solidFill>
                  <a:srgbClr val="001C84"/>
                </a:solidFill>
                <a:latin typeface="+mn-lt"/>
              </a:rPr>
              <a:t>Ποια ήταν τα ευρήματα της έρευνας; (5/6) 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5381BCFE-4ED4-4E0B-88C4-722BB5C84C77}"/>
              </a:ext>
            </a:extLst>
          </p:cNvPr>
          <p:cNvCxnSpPr>
            <a:cxnSpLocks/>
          </p:cNvCxnSpPr>
          <p:nvPr/>
        </p:nvCxnSpPr>
        <p:spPr>
          <a:xfrm>
            <a:off x="922235" y="976502"/>
            <a:ext cx="10352223" cy="0"/>
          </a:xfrm>
          <a:prstGeom prst="line">
            <a:avLst/>
          </a:prstGeom>
          <a:ln w="19050">
            <a:solidFill>
              <a:srgbClr val="00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70410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E19439-20B3-4BE7-95A1-4912A7DEA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452" y="1105846"/>
            <a:ext cx="11572567" cy="575215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l-GR" sz="2400" b="1" dirty="0">
                <a:solidFill>
                  <a:srgbClr val="21AD5E"/>
                </a:solidFill>
                <a:latin typeface="+mj-lt"/>
                <a:ea typeface="+mj-ea"/>
                <a:cs typeface="+mj-cs"/>
              </a:rPr>
              <a:t>Αξιολόγηση Ευχρηστίας του (β’)</a:t>
            </a:r>
          </a:p>
          <a:p>
            <a:pPr marL="452438" indent="-363538" algn="just">
              <a:lnSpc>
                <a:spcPct val="11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Συμβουλές, Σχόλια 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και</a:t>
            </a: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Οδηγίες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: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απτών και κατανοητών οδηγιών, σαφών και λεπτομερών συμβουλών</a:t>
            </a:r>
            <a:r>
              <a:rPr lang="en-US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, avatar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- φωνητικής καθοδήγησης, υπομνήματος και γραμμής ροής</a:t>
            </a:r>
          </a:p>
          <a:p>
            <a:pPr marL="452438" indent="-363538" algn="just">
              <a:lnSpc>
                <a:spcPct val="110000"/>
              </a:lnSpc>
              <a:buClr>
                <a:srgbClr val="001C84"/>
              </a:buClr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Δυνατότητα Εφαρμογής 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του με βάση την </a:t>
            </a:r>
            <a:r>
              <a:rPr lang="el-GR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Υλικοτεχνική Υποδομή </a:t>
            </a:r>
            <a:r>
              <a:rPr lang="el-GR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των Σχολείων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: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Μπορεί να εφαρμοστεί μιας και δεν απαιτεί ιδιαίτερο εξοπλισμό, παρά μόνο απλή σύνδεση </a:t>
            </a:r>
            <a:r>
              <a:rPr lang="en-US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internet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442913" indent="0" algn="just">
              <a:lnSpc>
                <a:spcPct val="110000"/>
              </a:lnSpc>
              <a:buNone/>
            </a:pPr>
            <a:r>
              <a:rPr lang="el-GR" sz="2400" b="1" u="sng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δεν μπορεί σε όλα τα σχολεία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, λόγω της ελλιπούς υλικοτεχνικής υποδομής, που συχνά υπολειτουργεί</a:t>
            </a:r>
          </a:p>
          <a:p>
            <a:pPr marL="452438" indent="-363538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88900" indent="0" algn="just">
              <a:lnSpc>
                <a:spcPct val="100000"/>
              </a:lnSpc>
              <a:buNone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/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527BB4DC-C218-4D0B-99B9-3AE6585DA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5571"/>
            <a:ext cx="105156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600" i="1" dirty="0">
                <a:solidFill>
                  <a:srgbClr val="001C84"/>
                </a:solidFill>
                <a:latin typeface="+mn-lt"/>
              </a:rPr>
              <a:t>Ποια ήταν τα ευρήματα της έρευνας; (6/6) 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5381BCFE-4ED4-4E0B-88C4-722BB5C84C77}"/>
              </a:ext>
            </a:extLst>
          </p:cNvPr>
          <p:cNvCxnSpPr>
            <a:cxnSpLocks/>
          </p:cNvCxnSpPr>
          <p:nvPr/>
        </p:nvCxnSpPr>
        <p:spPr>
          <a:xfrm>
            <a:off x="922235" y="976502"/>
            <a:ext cx="10352223" cy="0"/>
          </a:xfrm>
          <a:prstGeom prst="line">
            <a:avLst/>
          </a:prstGeom>
          <a:ln w="19050">
            <a:solidFill>
              <a:srgbClr val="00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69014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E19439-20B3-4BE7-95A1-4912A7DEA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491" y="1108368"/>
            <a:ext cx="11859491" cy="5846609"/>
          </a:xfrm>
        </p:spPr>
        <p:txBody>
          <a:bodyPr>
            <a:noAutofit/>
          </a:bodyPr>
          <a:lstStyle/>
          <a:p>
            <a:pPr marL="88900" indent="0" algn="just">
              <a:lnSpc>
                <a:spcPct val="100000"/>
              </a:lnSpc>
              <a:buNone/>
            </a:pPr>
            <a:r>
              <a:rPr lang="el-GR" sz="2400" b="1" dirty="0">
                <a:solidFill>
                  <a:srgbClr val="21AD5E"/>
                </a:solidFill>
                <a:latin typeface="+mj-lt"/>
              </a:rPr>
              <a:t>Χρήση και Συχνότητα του Η/Υ στη διδασκαλία και Μαθήματα αξιοποίησης  </a:t>
            </a: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Όλοι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κάνουν χρήση του υπολογιστή και μάλιστα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καθημερινά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ή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συχνά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αλλά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συστηματικά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και σε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όλα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τα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μαθήματα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. </a:t>
            </a:r>
          </a:p>
          <a:p>
            <a:pPr marL="88900" indent="0" algn="just">
              <a:lnSpc>
                <a:spcPct val="100000"/>
              </a:lnSpc>
              <a:buNone/>
            </a:pPr>
            <a:r>
              <a:rPr lang="el-GR" sz="2400" b="1" dirty="0">
                <a:solidFill>
                  <a:srgbClr val="21AD5E"/>
                </a:solidFill>
                <a:latin typeface="+mj-lt"/>
              </a:rPr>
              <a:t>Αξιοποίηση Συσκευών και Εφαρμογών - Λογισμικών κατά τη διδασκαλία </a:t>
            </a: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Βασικές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συσκευές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χρήσης είναι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Η/Υ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σε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συνδυασμό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με τον </a:t>
            </a:r>
            <a:r>
              <a:rPr lang="el-GR" sz="2400" b="1" dirty="0" err="1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προτζέκορα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. Αρκετοί αξιοποιούν και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περιφερειακές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συσκευές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(</a:t>
            </a:r>
            <a:r>
              <a:rPr lang="el-GR" sz="2400" i="1" dirty="0">
                <a:solidFill>
                  <a:srgbClr val="001C84"/>
                </a:solidFill>
                <a:latin typeface="+mj-lt"/>
              </a:rPr>
              <a:t>σκάνερ, ηχεία, μικρόφωνο, κάμερα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)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αλλά και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εναλλακτικές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ή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συμπληρωματικές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(</a:t>
            </a:r>
            <a:r>
              <a:rPr lang="el-GR" sz="2400" i="1" dirty="0" err="1">
                <a:solidFill>
                  <a:srgbClr val="001C84"/>
                </a:solidFill>
                <a:latin typeface="+mj-lt"/>
              </a:rPr>
              <a:t>τάμπλετ</a:t>
            </a:r>
            <a:r>
              <a:rPr lang="el-GR" sz="2400" i="1" dirty="0">
                <a:solidFill>
                  <a:srgbClr val="001C84"/>
                </a:solidFill>
                <a:latin typeface="+mj-lt"/>
              </a:rPr>
              <a:t> &amp; φωτογραφική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)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.</a:t>
            </a:r>
            <a:endParaRPr lang="el-GR" sz="24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Εφαρμογές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&amp;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λογισμικά: πλειοψηφία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αρκείται απλά στο να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προβάλλει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και να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πληροφορεί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με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έτοιμο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υλικό.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Ορισμένοι ενσωματώνουν την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επεξεργασία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εργαλείων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Διαδικτύου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για τη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σύνθεση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παραγωγή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συγγραφή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εκπαιδευτικού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περιεχομένου.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Μεμονωμένη αξιοποίηση εφαρμογών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επικοινωνίας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αποθήκευσης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και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διαμοιρασμού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υλικού.</a:t>
            </a:r>
          </a:p>
        </p:txBody>
      </p:sp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527BB4DC-C218-4D0B-99B9-3AE6585DA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5571"/>
            <a:ext cx="105156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600" i="1" dirty="0">
                <a:solidFill>
                  <a:srgbClr val="001C84"/>
                </a:solidFill>
                <a:latin typeface="+mn-lt"/>
              </a:rPr>
              <a:t>Ποια συμπεράσματα προέκυψαν; (1/4) 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5381BCFE-4ED4-4E0B-88C4-722BB5C84C77}"/>
              </a:ext>
            </a:extLst>
          </p:cNvPr>
          <p:cNvCxnSpPr>
            <a:cxnSpLocks/>
          </p:cNvCxnSpPr>
          <p:nvPr/>
        </p:nvCxnSpPr>
        <p:spPr>
          <a:xfrm>
            <a:off x="922235" y="976502"/>
            <a:ext cx="10352223" cy="0"/>
          </a:xfrm>
          <a:prstGeom prst="line">
            <a:avLst/>
          </a:prstGeom>
          <a:ln w="19050">
            <a:solidFill>
              <a:srgbClr val="00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886232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6A4E7A7-79F1-4250-87F9-C9744DA0A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64" y="1825625"/>
            <a:ext cx="11942618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l-GR" sz="2400" b="1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…στη μητέρα μου… που ο αγώνας της έγινε αφορμή για το θέμα της εργασίας μου,</a:t>
            </a:r>
          </a:p>
          <a:p>
            <a:pPr marL="0" indent="0" algn="r">
              <a:buNone/>
            </a:pPr>
            <a:r>
              <a:rPr lang="el-GR" sz="2400" b="1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στην οικογένεια μου… για την υπομονή που έκαναν και τη στήριξη που μου προσέφεραν </a:t>
            </a:r>
          </a:p>
          <a:p>
            <a:pPr marL="0" indent="0" algn="r">
              <a:buNone/>
            </a:pPr>
            <a:r>
              <a:rPr lang="el-GR" sz="2400" b="1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και, τέλος, στους δασκάλους μου, πανεπιστημιακούς και μη,… </a:t>
            </a:r>
          </a:p>
          <a:p>
            <a:pPr marL="0" indent="0" algn="r">
              <a:buNone/>
            </a:pPr>
            <a:r>
              <a:rPr lang="el-GR" sz="2400" b="1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που με παρώθησαν να φθάσω ως εδώ!</a:t>
            </a:r>
          </a:p>
          <a:p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425908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E19439-20B3-4BE7-95A1-4912A7DEA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4" y="1011391"/>
            <a:ext cx="11859491" cy="5846609"/>
          </a:xfrm>
        </p:spPr>
        <p:txBody>
          <a:bodyPr>
            <a:noAutofit/>
          </a:bodyPr>
          <a:lstStyle/>
          <a:p>
            <a:pPr marL="88900" indent="0" algn="just">
              <a:lnSpc>
                <a:spcPct val="100000"/>
              </a:lnSpc>
              <a:buNone/>
            </a:pPr>
            <a:r>
              <a:rPr lang="el-GR" sz="2400" b="1" dirty="0">
                <a:solidFill>
                  <a:srgbClr val="21AD5E"/>
                </a:solidFill>
                <a:latin typeface="+mj-lt"/>
              </a:rPr>
              <a:t>Προϋποθέσεις Αξιοποίησής του στη διδακτική πράξη</a:t>
            </a: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Μπορεί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να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εφαρμοστεί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στα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σχολεία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με βάση την </a:t>
            </a:r>
            <a:r>
              <a:rPr lang="el-GR" sz="2400" b="1" dirty="0" err="1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υλικοτεχν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.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υποδομή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τους.</a:t>
            </a:r>
            <a:r>
              <a:rPr lang="el-GR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Τρεις θα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αξιοποιούσαν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κατ’ αποκλειστικότητα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και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μόνο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στην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τάξη.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Μεμονωμένες περιπτώσεις και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διαθεματικά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l-GR" sz="2400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έκθεση ιδεών για το κάπνισμα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) ή με όλους τους δυνατούς συνδυασμούς και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σε όλες τις φάσεις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της διδασκαλίας. </a:t>
            </a: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Οι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μισοί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θα το αξιοποιούσαν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και για μελέτη αναφοράς στο σπίτι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(</a:t>
            </a:r>
            <a:r>
              <a:rPr lang="el-GR" sz="2400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διερεύνησης, επανάληψης, εργασιών και αυτοαξιολόγησης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). </a:t>
            </a:r>
          </a:p>
          <a:p>
            <a:pPr marL="88900" indent="0" algn="just">
              <a:lnSpc>
                <a:spcPct val="100000"/>
              </a:lnSpc>
              <a:buNone/>
            </a:pPr>
            <a:r>
              <a:rPr lang="el-GR" sz="2400" b="1" dirty="0">
                <a:solidFill>
                  <a:srgbClr val="21AD5E"/>
                </a:solidFill>
                <a:latin typeface="+mj-lt"/>
              </a:rPr>
              <a:t>Χαρακτηριστικά του που το ξεχωρίζουν (α’)</a:t>
            </a: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σαφής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συμπαγής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και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ολοκληρωμένη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δομή</a:t>
            </a: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σύγχρονη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εμφάνιση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και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αισθητική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των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γραφικών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του</a:t>
            </a: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προσαρμοσμένο στα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ενδιαφέροντα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βιώματα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και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εμπειρίες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των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μαθητών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καθοδηγητικός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χαρακτήρας του</a:t>
            </a:r>
          </a:p>
        </p:txBody>
      </p:sp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527BB4DC-C218-4D0B-99B9-3AE6585DA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5571"/>
            <a:ext cx="105156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600" i="1" dirty="0">
                <a:solidFill>
                  <a:srgbClr val="001C84"/>
                </a:solidFill>
                <a:latin typeface="+mn-lt"/>
              </a:rPr>
              <a:t>Ποια συμπεράσματα προέκυψαν; (2/4) 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5381BCFE-4ED4-4E0B-88C4-722BB5C84C77}"/>
              </a:ext>
            </a:extLst>
          </p:cNvPr>
          <p:cNvCxnSpPr>
            <a:cxnSpLocks/>
          </p:cNvCxnSpPr>
          <p:nvPr/>
        </p:nvCxnSpPr>
        <p:spPr>
          <a:xfrm>
            <a:off x="922235" y="976502"/>
            <a:ext cx="10352223" cy="0"/>
          </a:xfrm>
          <a:prstGeom prst="line">
            <a:avLst/>
          </a:prstGeom>
          <a:ln w="19050">
            <a:solidFill>
              <a:srgbClr val="00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27002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E19439-20B3-4BE7-95A1-4912A7DEA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491" y="1108368"/>
            <a:ext cx="11859491" cy="5846609"/>
          </a:xfrm>
        </p:spPr>
        <p:txBody>
          <a:bodyPr>
            <a:noAutofit/>
          </a:bodyPr>
          <a:lstStyle/>
          <a:p>
            <a:pPr marL="88900" indent="0" algn="just">
              <a:lnSpc>
                <a:spcPct val="100000"/>
              </a:lnSpc>
              <a:buNone/>
            </a:pPr>
            <a:r>
              <a:rPr lang="el-GR" sz="2400" b="1" dirty="0">
                <a:solidFill>
                  <a:srgbClr val="21AD5E"/>
                </a:solidFill>
                <a:latin typeface="+mj-lt"/>
              </a:rPr>
              <a:t>Χαρακτηριστικά του που το ξεχωρίζουν (β’)</a:t>
            </a: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εύκολη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και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γρήγορη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πλοήγηση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έλεγχο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ροής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των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πληροφοριών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αλληλεπίδραση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των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μαθητών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με το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υλικό</a:t>
            </a: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διαθεματική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 err="1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πολυαισθητηριακή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προσέγγιση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της ενότητας (</a:t>
            </a:r>
            <a:r>
              <a:rPr lang="el-GR" sz="2400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αδύναμους μαθητές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)</a:t>
            </a:r>
            <a:r>
              <a:rPr lang="el-GR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88900" indent="0" algn="just">
              <a:lnSpc>
                <a:spcPct val="100000"/>
              </a:lnSpc>
              <a:buNone/>
            </a:pPr>
            <a:endParaRPr lang="el-GR" sz="200" b="1" dirty="0">
              <a:solidFill>
                <a:srgbClr val="21AD5E"/>
              </a:solidFill>
              <a:latin typeface="+mj-lt"/>
            </a:endParaRPr>
          </a:p>
          <a:p>
            <a:pPr marL="88900" indent="0" algn="just">
              <a:lnSpc>
                <a:spcPct val="100000"/>
              </a:lnSpc>
              <a:buNone/>
            </a:pPr>
            <a:r>
              <a:rPr lang="el-GR" sz="2400" b="1" dirty="0">
                <a:solidFill>
                  <a:srgbClr val="21AD5E"/>
                </a:solidFill>
                <a:latin typeface="+mj-lt"/>
              </a:rPr>
              <a:t>Παρατηρήσεις και Προτάσεις βελτίωσής του </a:t>
            </a:r>
            <a:r>
              <a:rPr lang="el-GR" sz="2400" dirty="0">
                <a:solidFill>
                  <a:srgbClr val="21AD5E"/>
                </a:solidFill>
              </a:rPr>
              <a:t>(α’)</a:t>
            </a:r>
            <a:endParaRPr lang="el-GR" sz="2400" dirty="0">
              <a:solidFill>
                <a:srgbClr val="21AD5E"/>
              </a:solidFill>
              <a:latin typeface="+mj-lt"/>
            </a:endParaRPr>
          </a:p>
          <a:p>
            <a:pPr marL="5461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Στερείται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εξωτερικών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συνδέσμων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πηγών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για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περαιτέρω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διερεύνηση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εγκυκλοπαιδικού χαρακτήρα.</a:t>
            </a:r>
          </a:p>
          <a:p>
            <a:pPr marL="5461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el-GR" sz="2400" b="1" dirty="0">
                <a:solidFill>
                  <a:srgbClr val="001C84"/>
                </a:solidFill>
                <a:latin typeface="+mj-lt"/>
              </a:rPr>
              <a:t>Δεν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ταιριάζει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το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περιεχόμενό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του σε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παιδιά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με </a:t>
            </a:r>
            <a:r>
              <a:rPr lang="el-GR" sz="2400" b="1" dirty="0" err="1">
                <a:solidFill>
                  <a:srgbClr val="001C84"/>
                </a:solidFill>
                <a:latin typeface="+mj-lt"/>
              </a:rPr>
              <a:t>μαθησ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.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δυσκολίες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, λόγω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πυκνογραμμένων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πληροφοριών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&amp;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πληθώρας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ερεθισμάτων.</a:t>
            </a:r>
            <a:endParaRPr lang="el-GR" sz="2400" dirty="0">
              <a:solidFill>
                <a:srgbClr val="001C84"/>
              </a:solidFill>
              <a:latin typeface="+mj-lt"/>
            </a:endParaRPr>
          </a:p>
          <a:p>
            <a:pPr marL="5461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el-GR" sz="2400" b="1" dirty="0">
                <a:solidFill>
                  <a:srgbClr val="001C84"/>
                </a:solidFill>
                <a:latin typeface="+mj-lt"/>
              </a:rPr>
              <a:t>Είδη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δραστηριοτήτων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στερούνται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ποικιλίας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και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δεν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ανταποκρίνονται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σε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όλους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τους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ρυθμούς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μάθησης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των μαθητών.</a:t>
            </a:r>
            <a:endParaRPr lang="el-GR" sz="24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527BB4DC-C218-4D0B-99B9-3AE6585DA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5571"/>
            <a:ext cx="105156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600" i="1" dirty="0">
                <a:solidFill>
                  <a:srgbClr val="001C84"/>
                </a:solidFill>
                <a:latin typeface="+mn-lt"/>
              </a:rPr>
              <a:t>Ποια συμπεράσματα προέκυψαν; (3/4) 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5381BCFE-4ED4-4E0B-88C4-722BB5C84C77}"/>
              </a:ext>
            </a:extLst>
          </p:cNvPr>
          <p:cNvCxnSpPr>
            <a:cxnSpLocks/>
          </p:cNvCxnSpPr>
          <p:nvPr/>
        </p:nvCxnSpPr>
        <p:spPr>
          <a:xfrm>
            <a:off x="922235" y="976502"/>
            <a:ext cx="10352223" cy="0"/>
          </a:xfrm>
          <a:prstGeom prst="line">
            <a:avLst/>
          </a:prstGeom>
          <a:ln w="19050">
            <a:solidFill>
              <a:srgbClr val="00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04496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E19439-20B3-4BE7-95A1-4912A7DEA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436" y="1011391"/>
            <a:ext cx="11813309" cy="5846609"/>
          </a:xfrm>
        </p:spPr>
        <p:txBody>
          <a:bodyPr>
            <a:noAutofit/>
          </a:bodyPr>
          <a:lstStyle/>
          <a:p>
            <a:pPr marL="88900" indent="0" algn="just">
              <a:lnSpc>
                <a:spcPct val="100000"/>
              </a:lnSpc>
              <a:buNone/>
            </a:pPr>
            <a:r>
              <a:rPr lang="el-GR" sz="2400" b="1" dirty="0">
                <a:solidFill>
                  <a:srgbClr val="21AD5E"/>
                </a:solidFill>
                <a:latin typeface="+mj-lt"/>
              </a:rPr>
              <a:t>Παρατηρήσεις και Προτάσεις βελτίωσής του (β’)</a:t>
            </a:r>
          </a:p>
          <a:p>
            <a:pPr marL="546100" indent="-457200" algn="just">
              <a:lnSpc>
                <a:spcPct val="100000"/>
              </a:lnSpc>
              <a:buFont typeface="+mj-lt"/>
              <a:buAutoNum type="arabicPeriod" startAt="4"/>
            </a:pP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Πρόταση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για συνοδεία παρουσίασης από μια ελαφριά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μουσική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υπόκρουση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και </a:t>
            </a:r>
            <a:r>
              <a:rPr lang="en-US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avatar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να έχει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παραμορφωμένη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φωνή.</a:t>
            </a:r>
            <a:r>
              <a:rPr lang="el-GR" sz="2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546100" indent="-457200" algn="just">
              <a:lnSpc>
                <a:spcPct val="100000"/>
              </a:lnSpc>
              <a:buFont typeface="+mj-lt"/>
              <a:buAutoNum type="arabicPeriod" startAt="4"/>
            </a:pPr>
            <a:r>
              <a:rPr lang="el-GR" sz="2400" dirty="0">
                <a:solidFill>
                  <a:srgbClr val="001C84"/>
                </a:solidFill>
                <a:latin typeface="+mj-lt"/>
              </a:rPr>
              <a:t>Ένταξη στο υλικό μερικών ακόμα πρωτότυπων </a:t>
            </a:r>
            <a:r>
              <a:rPr lang="el-GR" sz="2400" dirty="0" err="1">
                <a:solidFill>
                  <a:srgbClr val="001C84"/>
                </a:solidFill>
                <a:latin typeface="+mj-lt"/>
              </a:rPr>
              <a:t>δραστηριότ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., λίγο πιο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πέρα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από το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πλαίσιο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των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εγχειριδίων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και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εντός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της </a:t>
            </a:r>
            <a:r>
              <a:rPr lang="el-GR" sz="2400" b="1" dirty="0" err="1">
                <a:solidFill>
                  <a:srgbClr val="001C84"/>
                </a:solidFill>
                <a:latin typeface="+mj-lt"/>
              </a:rPr>
              <a:t>στοχοθεσίας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του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Α.Π.</a:t>
            </a:r>
            <a:endParaRPr lang="el-GR" sz="2400" b="1" dirty="0">
              <a:solidFill>
                <a:srgbClr val="001C84"/>
              </a:solidFill>
              <a:latin typeface="+mj-lt"/>
              <a:cs typeface="Arial" panose="020B0604020202020204" pitchFamily="34" charset="0"/>
            </a:endParaRPr>
          </a:p>
          <a:p>
            <a:pPr marL="546100" indent="-457200" algn="just">
              <a:lnSpc>
                <a:spcPct val="100000"/>
              </a:lnSpc>
              <a:buFont typeface="+mj-lt"/>
              <a:buAutoNum type="arabicPeriod" startAt="4"/>
            </a:pPr>
            <a:r>
              <a:rPr lang="el-GR" sz="2400" dirty="0">
                <a:solidFill>
                  <a:srgbClr val="001C84"/>
                </a:solidFill>
                <a:latin typeface="+mj-lt"/>
              </a:rPr>
              <a:t>Δυνατότητα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ενσωμάτωσης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δραστηριοτήτων των μαθητών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που έχουν δημιουργήσει με δωρεάν </a:t>
            </a:r>
            <a:r>
              <a:rPr lang="el-GR" sz="2400" dirty="0" err="1">
                <a:solidFill>
                  <a:srgbClr val="001C84"/>
                </a:solidFill>
                <a:latin typeface="+mj-lt"/>
              </a:rPr>
              <a:t>online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εργαλεία.</a:t>
            </a:r>
          </a:p>
          <a:p>
            <a:pPr marL="546100" indent="-457200" algn="just">
              <a:lnSpc>
                <a:spcPct val="100000"/>
              </a:lnSpc>
              <a:buFont typeface="+mj-lt"/>
              <a:buAutoNum type="arabicPeriod" startAt="4"/>
            </a:pPr>
            <a:r>
              <a:rPr lang="en-US" sz="2400" b="1" dirty="0">
                <a:solidFill>
                  <a:srgbClr val="001C84"/>
                </a:solidFill>
                <a:latin typeface="+mj-lt"/>
              </a:rPr>
              <a:t>P</a:t>
            </a:r>
            <a:r>
              <a:rPr lang="el-GR" sz="2400" b="1" dirty="0" err="1">
                <a:solidFill>
                  <a:srgbClr val="001C84"/>
                </a:solidFill>
                <a:latin typeface="+mj-lt"/>
              </a:rPr>
              <a:t>adlet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διατηρεί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όσα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γράφονται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, με αποτέλεσμα αν γίνεται διδασκαλία και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σε άλλο τμήμα 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να πρέπει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να σβηστεί το προηγούμενο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περιεχόμενο.</a:t>
            </a:r>
            <a:endParaRPr lang="el-GR" sz="2400" dirty="0">
              <a:solidFill>
                <a:srgbClr val="001C84"/>
              </a:solidFill>
              <a:latin typeface="+mj-lt"/>
            </a:endParaRPr>
          </a:p>
          <a:p>
            <a:pPr marL="546100" indent="-457200" algn="just">
              <a:lnSpc>
                <a:spcPct val="100000"/>
              </a:lnSpc>
              <a:buFont typeface="+mj-lt"/>
              <a:buAutoNum type="arabicPeriod" startAt="4"/>
            </a:pPr>
            <a:r>
              <a:rPr lang="el-GR" sz="2400" b="1" dirty="0" err="1">
                <a:solidFill>
                  <a:srgbClr val="001C84"/>
                </a:solidFill>
                <a:latin typeface="+mj-lt"/>
              </a:rPr>
              <a:t>Στοχοθεσία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του ΠΕΠ διατυπώνεται σε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γλώσσα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που θα διάβαζαν με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ευχέρεια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μεγάλοι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, αλλά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όχι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τόσο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παιδιά.</a:t>
            </a:r>
            <a:endParaRPr lang="el-GR" sz="2400" dirty="0">
              <a:solidFill>
                <a:srgbClr val="001C84"/>
              </a:solidFill>
              <a:latin typeface="+mj-lt"/>
            </a:endParaRPr>
          </a:p>
          <a:p>
            <a:pPr marL="88900" indent="0" algn="just">
              <a:lnSpc>
                <a:spcPct val="100000"/>
              </a:lnSpc>
              <a:buNone/>
            </a:pPr>
            <a:endParaRPr lang="el-GR" sz="26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527BB4DC-C218-4D0B-99B9-3AE6585DA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5571"/>
            <a:ext cx="105156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600" i="1" dirty="0">
                <a:solidFill>
                  <a:srgbClr val="001C84"/>
                </a:solidFill>
                <a:latin typeface="+mn-lt"/>
              </a:rPr>
              <a:t>Ποια συμπεράσματα προέκυψαν; (4/4) 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5381BCFE-4ED4-4E0B-88C4-722BB5C84C77}"/>
              </a:ext>
            </a:extLst>
          </p:cNvPr>
          <p:cNvCxnSpPr>
            <a:cxnSpLocks/>
          </p:cNvCxnSpPr>
          <p:nvPr/>
        </p:nvCxnSpPr>
        <p:spPr>
          <a:xfrm>
            <a:off x="922235" y="976502"/>
            <a:ext cx="10352223" cy="0"/>
          </a:xfrm>
          <a:prstGeom prst="line">
            <a:avLst/>
          </a:prstGeom>
          <a:ln w="19050">
            <a:solidFill>
              <a:srgbClr val="00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14584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E19439-20B3-4BE7-95A1-4912A7DEA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55" y="1079841"/>
            <a:ext cx="11144119" cy="5452263"/>
          </a:xfrm>
        </p:spPr>
        <p:txBody>
          <a:bodyPr>
            <a:normAutofit/>
          </a:bodyPr>
          <a:lstStyle/>
          <a:p>
            <a:pPr marL="8890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l-GR" sz="2400" b="1" dirty="0">
                <a:solidFill>
                  <a:srgbClr val="21AD5E"/>
                </a:solidFill>
                <a:latin typeface="+mj-lt"/>
              </a:rPr>
              <a:t>Προϋπόθεση: </a:t>
            </a:r>
          </a:p>
          <a:p>
            <a:pPr marL="452438" indent="-363538"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εκπαιδευτικοί με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γνώσεις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πάνω στις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ΤΠΕ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και με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εμπειρία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σε Δημοτικά Σχολεία. Μετάδοση πληροφοριών από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πραγματικές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βιωμένες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καταστάσεις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marL="8890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l-GR" sz="2400" b="1" dirty="0">
                <a:solidFill>
                  <a:srgbClr val="21AD5E"/>
                </a:solidFill>
                <a:latin typeface="+mj-lt"/>
              </a:rPr>
              <a:t>Περιορισμοί: </a:t>
            </a:r>
          </a:p>
          <a:p>
            <a:pPr marL="452438" indent="-363538"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αποτελέσματα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έρευνας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δεν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μπορούν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να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γενικευτούν,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καθώς το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δείγμα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της ήταν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μικρό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l-GR" sz="2400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δείγμα κριτηρίου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) και η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τεχνική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της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ανάλυσης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περιεχομένου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που χρησιμοποιήθηκε,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δεν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ενδείκνυται.</a:t>
            </a: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8900" indent="0" algn="just">
              <a:lnSpc>
                <a:spcPct val="100000"/>
              </a:lnSpc>
              <a:buNone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527BB4DC-C218-4D0B-99B9-3AE6585DA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5571"/>
            <a:ext cx="105156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600" i="1" dirty="0">
                <a:solidFill>
                  <a:srgbClr val="001C84"/>
                </a:solidFill>
                <a:latin typeface="+mn-lt"/>
              </a:rPr>
              <a:t>Ποιες είναι οι προϋποθέσεις και οι περιορισμοί της; 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5381BCFE-4ED4-4E0B-88C4-722BB5C84C77}"/>
              </a:ext>
            </a:extLst>
          </p:cNvPr>
          <p:cNvCxnSpPr>
            <a:cxnSpLocks/>
          </p:cNvCxnSpPr>
          <p:nvPr/>
        </p:nvCxnSpPr>
        <p:spPr>
          <a:xfrm>
            <a:off x="922235" y="976502"/>
            <a:ext cx="10352223" cy="0"/>
          </a:xfrm>
          <a:prstGeom prst="line">
            <a:avLst/>
          </a:prstGeom>
          <a:ln w="19050">
            <a:solidFill>
              <a:srgbClr val="00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11 - Ορθογώνιο">
            <a:extLst>
              <a:ext uri="{FF2B5EF4-FFF2-40B4-BE49-F238E27FC236}">
                <a16:creationId xmlns:a16="http://schemas.microsoft.com/office/drawing/2014/main" id="{B1E40499-7DCA-4DDB-A779-210C4A533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426" y="4545001"/>
            <a:ext cx="105156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600" i="1">
                <a:solidFill>
                  <a:srgbClr val="001C84"/>
                </a:solidFill>
                <a:latin typeface="+mn-lt"/>
              </a:rPr>
              <a:t>Υπάρχει κάποια πρόταση για μελλοντική έρευνα; </a:t>
            </a:r>
            <a:endParaRPr lang="el-GR" sz="3600" i="1" dirty="0">
              <a:solidFill>
                <a:srgbClr val="001C84"/>
              </a:solidFill>
              <a:latin typeface="+mn-lt"/>
            </a:endParaRPr>
          </a:p>
        </p:txBody>
      </p: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5D8B9EEC-1CC7-4885-96A5-22FEE06E7C60}"/>
              </a:ext>
            </a:extLst>
          </p:cNvPr>
          <p:cNvCxnSpPr>
            <a:cxnSpLocks/>
          </p:cNvCxnSpPr>
          <p:nvPr/>
        </p:nvCxnSpPr>
        <p:spPr>
          <a:xfrm>
            <a:off x="762461" y="5135932"/>
            <a:ext cx="10352223" cy="0"/>
          </a:xfrm>
          <a:prstGeom prst="line">
            <a:avLst/>
          </a:prstGeom>
          <a:ln w="19050">
            <a:solidFill>
              <a:srgbClr val="00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3D69C99E-0524-4D4A-A4D4-8DC800EDE165}"/>
              </a:ext>
            </a:extLst>
          </p:cNvPr>
          <p:cNvSpPr/>
          <p:nvPr/>
        </p:nvSpPr>
        <p:spPr>
          <a:xfrm>
            <a:off x="364620" y="5288340"/>
            <a:ext cx="111432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2438" indent="-363538" algn="just"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Να εφαρμοστεί το συγκεκριμένο ΠΕΠ στην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πράξη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, σε σχολεία, ώστε να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αξιολογηθεί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και από τους μαθητές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και να διαφανούν τα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αποτελέσματά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του μέσω των κατάλληλων μετρήσεων,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πριν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και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μετά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την υλοποίησή του, σχετικά με την αλλαγή στάσεων και συμπεριφορών τους. </a:t>
            </a:r>
          </a:p>
        </p:txBody>
      </p:sp>
    </p:spTree>
    <p:extLst>
      <p:ext uri="{BB962C8B-B14F-4D97-AF65-F5344CB8AC3E}">
        <p14:creationId xmlns:p14="http://schemas.microsoft.com/office/powerpoint/2010/main" val="3801059259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D4B6CD23-2E30-4151-B878-2E828F945C65}"/>
              </a:ext>
            </a:extLst>
          </p:cNvPr>
          <p:cNvSpPr/>
          <p:nvPr/>
        </p:nvSpPr>
        <p:spPr>
          <a:xfrm>
            <a:off x="912625" y="2126826"/>
            <a:ext cx="10366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Σας ευχαριστώ για την προσοχή σας</a:t>
            </a:r>
          </a:p>
        </p:txBody>
      </p:sp>
    </p:spTree>
    <p:extLst>
      <p:ext uri="{BB962C8B-B14F-4D97-AF65-F5344CB8AC3E}">
        <p14:creationId xmlns:p14="http://schemas.microsoft.com/office/powerpoint/2010/main" val="225564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E19439-20B3-4BE7-95A1-4912A7DEA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858" y="1234922"/>
            <a:ext cx="10515600" cy="3586457"/>
          </a:xfrm>
        </p:spPr>
        <p:txBody>
          <a:bodyPr>
            <a:normAutofit/>
          </a:bodyPr>
          <a:lstStyle/>
          <a:p>
            <a:pPr marL="452438" indent="-363538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Η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δημιουργία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και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αποτίμηση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της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Παρουσίασης – Δομής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, της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Επάρκειας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και της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Ευχρηστίας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του Πολυμορφικού Εκπαιδευτικού Περιβάλλοντος (ΠΕΠ): «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Αναπνευστικό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σύστημα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» από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εκπαιδευτικούς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Πρωτοβάθμιας Εκπαίδευσης. </a:t>
            </a:r>
          </a:p>
          <a:p>
            <a:pPr marL="452438" indent="-363538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527BB4DC-C218-4D0B-99B9-3AE6585DA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5571"/>
            <a:ext cx="105156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600" i="1" dirty="0">
                <a:solidFill>
                  <a:srgbClr val="001C84"/>
                </a:solidFill>
                <a:latin typeface="+mn-lt"/>
              </a:rPr>
              <a:t>Ποιος είναι ο σκοπός της εργασίας;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5381BCFE-4ED4-4E0B-88C4-722BB5C84C77}"/>
              </a:ext>
            </a:extLst>
          </p:cNvPr>
          <p:cNvCxnSpPr>
            <a:cxnSpLocks/>
          </p:cNvCxnSpPr>
          <p:nvPr/>
        </p:nvCxnSpPr>
        <p:spPr>
          <a:xfrm>
            <a:off x="922235" y="976502"/>
            <a:ext cx="10352223" cy="0"/>
          </a:xfrm>
          <a:prstGeom prst="line">
            <a:avLst/>
          </a:prstGeom>
          <a:ln w="19050">
            <a:solidFill>
              <a:srgbClr val="00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207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E19439-20B3-4BE7-95A1-4912A7DEA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5604669"/>
          </a:xfrm>
        </p:spPr>
        <p:txBody>
          <a:bodyPr>
            <a:normAutofit/>
          </a:bodyPr>
          <a:lstStyle/>
          <a:p>
            <a:pPr marL="452438" indent="-363538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Δημιουργήθηκε ένα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ολοκληρωμένο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εκπαιδευτικό υλικό της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σχολικής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 err="1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ΕξΑΕ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με σκοπό να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αξιοποιηθεί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στην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εκπαιδευτική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πράξη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. </a:t>
            </a:r>
          </a:p>
          <a:p>
            <a:pPr marL="452438" indent="-363538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Αποβλέπουμε να αποτελέσει ένα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μέσο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για τους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μαθητές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κατά την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επεξεργασία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κατανόηση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και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εμπέδωση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του συγκεκριμένου γνωστικού αντικειμένου στην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πράξη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…</a:t>
            </a:r>
          </a:p>
          <a:p>
            <a:pPr marL="442913" indent="0" algn="just">
              <a:lnSpc>
                <a:spcPct val="120000"/>
              </a:lnSpc>
              <a:buNone/>
            </a:pP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και ένα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εκπαιδευτικό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εργαλείο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για τους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εκπαιδευτικούς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που θα τους βοηθήσει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συμπληρωματικά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στη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διδασκαλία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αυτής της ενότητας.</a:t>
            </a:r>
          </a:p>
          <a:p>
            <a:pPr marL="452438" indent="-363538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Ο σχεδιασμός και η ανάπτυξη του </a:t>
            </a:r>
            <a:r>
              <a:rPr lang="el-GR" sz="240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υλικού έγινε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από τον ίδιο τον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ερευνητή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, που είναι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εν ενεργεία εκπαιδευτικός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, και οι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αξιολογητές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του είναι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εκπαιδευτικοί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της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πράξης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527BB4DC-C218-4D0B-99B9-3AE6585DA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5571"/>
            <a:ext cx="105156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600" i="1" dirty="0">
                <a:solidFill>
                  <a:srgbClr val="001C84"/>
                </a:solidFill>
                <a:latin typeface="+mn-lt"/>
              </a:rPr>
              <a:t>Ποια είναι η συνεισφορά της;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5381BCFE-4ED4-4E0B-88C4-722BB5C84C77}"/>
              </a:ext>
            </a:extLst>
          </p:cNvPr>
          <p:cNvCxnSpPr>
            <a:cxnSpLocks/>
          </p:cNvCxnSpPr>
          <p:nvPr/>
        </p:nvCxnSpPr>
        <p:spPr>
          <a:xfrm>
            <a:off x="922235" y="976502"/>
            <a:ext cx="10352223" cy="0"/>
          </a:xfrm>
          <a:prstGeom prst="line">
            <a:avLst/>
          </a:prstGeom>
          <a:ln w="19050">
            <a:solidFill>
              <a:srgbClr val="00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696941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E19439-20B3-4BE7-95A1-4912A7DEA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29"/>
            <a:ext cx="10515600" cy="5470739"/>
          </a:xfrm>
        </p:spPr>
        <p:txBody>
          <a:bodyPr>
            <a:normAutofit/>
          </a:bodyPr>
          <a:lstStyle/>
          <a:p>
            <a:pPr marL="88900" lvl="0" indent="0" algn="just">
              <a:lnSpc>
                <a:spcPct val="120000"/>
              </a:lnSpc>
              <a:buNone/>
            </a:pP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Σε ποιο βαθμό το παρόν Πολυμορφικό Εκπαιδευτικό Περιβάλλον…</a:t>
            </a:r>
          </a:p>
          <a:p>
            <a:pPr marL="452438" indent="-363538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περιέχει </a:t>
            </a:r>
            <a:r>
              <a:rPr lang="el-GR" sz="2400" b="1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δραστηριότητες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κατανοητές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l-GR" sz="2400" b="1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ευχάριστες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και </a:t>
            </a:r>
            <a:r>
              <a:rPr lang="el-GR" sz="2400" b="1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ελκυστικές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, ώστε να αποφασίσει ένας εκπαιδευτικός να το χρησιμοποιήσει στην τάξη του (</a:t>
            </a:r>
            <a:r>
              <a:rPr lang="el-GR" sz="2400" b="1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αποτίμηση τρόπου παρουσίασης </a:t>
            </a:r>
            <a:r>
              <a:rPr lang="el-GR" sz="2400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και</a:t>
            </a:r>
            <a:r>
              <a:rPr lang="el-GR" sz="2400" b="1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δόμησης περιεχομένου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). </a:t>
            </a:r>
          </a:p>
          <a:p>
            <a:pPr marL="452438" lvl="0" indent="-363538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καλύπτει τη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διδασκόμενη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ύλη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και τους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εκπαιδευτικούς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στόχους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για την ενότητα του «Αναπνευστικού συστήματος» του μαθήματος «Ερευνώ και ανακαλύπτω» της Στ’ τάξης (</a:t>
            </a:r>
            <a:r>
              <a:rPr lang="el-GR" sz="2400" b="1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αποτίμηση επάρκειας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).</a:t>
            </a:r>
          </a:p>
          <a:p>
            <a:pPr marL="452438" lvl="0" indent="-363538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είναι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εύκολο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να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αξιοποιηθεί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αυτόνομα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από τους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εκπαιδευτικούς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και τους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μαθητές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στο σχολείο, σύμφωνα με την καθοδήγηση που τους παρέχεται (</a:t>
            </a:r>
            <a:r>
              <a:rPr lang="el-GR" sz="2400" b="1" i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αποτίμηση ευχρηστίας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).</a:t>
            </a:r>
          </a:p>
        </p:txBody>
      </p:sp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527BB4DC-C218-4D0B-99B9-3AE6585DA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5571"/>
            <a:ext cx="105156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600" i="1" dirty="0">
                <a:solidFill>
                  <a:srgbClr val="001C84"/>
                </a:solidFill>
                <a:latin typeface="+mn-lt"/>
              </a:rPr>
              <a:t>Τι ακριβώς διερευνάται κατά την αποτίμησή του ΠΕΠ;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5381BCFE-4ED4-4E0B-88C4-722BB5C84C77}"/>
              </a:ext>
            </a:extLst>
          </p:cNvPr>
          <p:cNvCxnSpPr>
            <a:cxnSpLocks/>
          </p:cNvCxnSpPr>
          <p:nvPr/>
        </p:nvCxnSpPr>
        <p:spPr>
          <a:xfrm>
            <a:off x="922235" y="976502"/>
            <a:ext cx="10352223" cy="0"/>
          </a:xfrm>
          <a:prstGeom prst="line">
            <a:avLst/>
          </a:prstGeom>
          <a:ln w="19050">
            <a:solidFill>
              <a:srgbClr val="00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776018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527BB4DC-C218-4D0B-99B9-3AE6585DA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5571"/>
            <a:ext cx="105156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600" i="1" dirty="0">
                <a:solidFill>
                  <a:srgbClr val="001C84"/>
                </a:solidFill>
                <a:latin typeface="+mn-lt"/>
              </a:rPr>
              <a:t>Πώς διαρθρώνεται η παρουσίαση;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5381BCFE-4ED4-4E0B-88C4-722BB5C84C77}"/>
              </a:ext>
            </a:extLst>
          </p:cNvPr>
          <p:cNvCxnSpPr>
            <a:cxnSpLocks/>
          </p:cNvCxnSpPr>
          <p:nvPr/>
        </p:nvCxnSpPr>
        <p:spPr>
          <a:xfrm>
            <a:off x="922235" y="976502"/>
            <a:ext cx="10352223" cy="0"/>
          </a:xfrm>
          <a:prstGeom prst="line">
            <a:avLst/>
          </a:prstGeom>
          <a:ln w="19050">
            <a:solidFill>
              <a:srgbClr val="00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Διάγραμμα 6">
            <a:extLst>
              <a:ext uri="{FF2B5EF4-FFF2-40B4-BE49-F238E27FC236}">
                <a16:creationId xmlns:a16="http://schemas.microsoft.com/office/drawing/2014/main" id="{281E492D-511D-41C1-B220-C722E7CEF7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534852"/>
              </p:ext>
            </p:extLst>
          </p:nvPr>
        </p:nvGraphicFramePr>
        <p:xfrm>
          <a:off x="1109765" y="1348511"/>
          <a:ext cx="10435690" cy="5123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5361841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E19439-20B3-4BE7-95A1-4912A7DEA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856" y="1089846"/>
            <a:ext cx="11591636" cy="6308479"/>
          </a:xfrm>
        </p:spPr>
        <p:txBody>
          <a:bodyPr>
            <a:noAutofit/>
          </a:bodyPr>
          <a:lstStyle/>
          <a:p>
            <a:pPr marL="452438" lvl="0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Προσδιορίζεται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εννοιολογικά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η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Σχολική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 err="1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ΕξΑΕ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και επισημαίνονται οι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μορφές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της.</a:t>
            </a:r>
          </a:p>
          <a:p>
            <a:pPr marL="452438" lvl="0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Περιγράφονται τα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Μαθησιακά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Στιλ.</a:t>
            </a: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452438" lvl="0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Επισημαίνονται οι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Διδακτικές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Αρχές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της </a:t>
            </a:r>
            <a:r>
              <a:rPr lang="el-GR" sz="2400" b="1" dirty="0" err="1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ΕξΑΕ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που εδράζονται στις πιο αντιπροσωπευτικές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Θεωρίες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Μάθησης.</a:t>
            </a: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452438" lvl="0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Γίνεται σύντομη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ιστορική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αναφορά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στην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ανάπτυξη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της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 err="1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ΕξΑΕ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διεθνώς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και στην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Ελλάδα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. </a:t>
            </a: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001C84"/>
                </a:solidFill>
                <a:latin typeface="+mj-lt"/>
              </a:rPr>
              <a:t>Αναδεικνύεται η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σχέση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των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ΤΠΕ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με τις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Φυσικές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Επιστήμες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και τονίζονται τα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οφέλη 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τους στη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Διδασκαλία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των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ΦΕ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.</a:t>
            </a:r>
          </a:p>
          <a:p>
            <a:pPr marL="452438" lvl="0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001C84"/>
                </a:solidFill>
                <a:latin typeface="+mj-lt"/>
              </a:rPr>
              <a:t>Περιγράφονται τα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Διδακτικά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Μοντέλα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των ΦΕ: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Παραδοσιακό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, </a:t>
            </a:r>
            <a:r>
              <a:rPr lang="el-GR" sz="2400" b="1" dirty="0" err="1">
                <a:solidFill>
                  <a:srgbClr val="001C84"/>
                </a:solidFill>
                <a:latin typeface="+mj-lt"/>
              </a:rPr>
              <a:t>Ανακαλυπτικό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ή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Διερευνητικό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και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Εποικοδομητικό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.</a:t>
            </a:r>
          </a:p>
          <a:p>
            <a:pPr marL="452438" lvl="0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001C84"/>
                </a:solidFill>
                <a:latin typeface="+mj-lt"/>
              </a:rPr>
              <a:t>Επισημαίνονται χρήσιμα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διδακτικά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εργαλεία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και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τεχνικές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που υιοθετούνται στην διδασκαλία των ΦΕ</a:t>
            </a:r>
            <a:r>
              <a:rPr lang="el-GR" sz="2400" i="1" dirty="0">
                <a:solidFill>
                  <a:srgbClr val="001C84"/>
                </a:solidFill>
                <a:latin typeface="+mj-lt"/>
              </a:rPr>
              <a:t>.</a:t>
            </a:r>
          </a:p>
          <a:p>
            <a:pPr marL="452438" indent="-363538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001C84"/>
                </a:solidFill>
                <a:latin typeface="+mj-lt"/>
              </a:rPr>
              <a:t>Αναφορά στα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χαρακτηριστικά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του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Εκπαιδευτικού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Υλικού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της σχολικής </a:t>
            </a:r>
            <a:r>
              <a:rPr lang="el-GR" sz="2400" dirty="0" err="1">
                <a:solidFill>
                  <a:srgbClr val="001C84"/>
                </a:solidFill>
                <a:latin typeface="+mj-lt"/>
              </a:rPr>
              <a:t>ΕξΑΕ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.</a:t>
            </a:r>
          </a:p>
          <a:p>
            <a:pPr marL="452438" indent="-363538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</a:endParaRPr>
          </a:p>
          <a:p>
            <a:pPr marL="452438" lvl="0" indent="-363538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527BB4DC-C218-4D0B-99B9-3AE6585DA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5571"/>
            <a:ext cx="1151636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600" i="1" dirty="0">
                <a:solidFill>
                  <a:srgbClr val="001C84"/>
                </a:solidFill>
                <a:latin typeface="+mn-lt"/>
              </a:rPr>
              <a:t>Τι περιγράφεται στο Θεωρητικό μέρος της εργασίας; 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5381BCFE-4ED4-4E0B-88C4-722BB5C84C77}"/>
              </a:ext>
            </a:extLst>
          </p:cNvPr>
          <p:cNvCxnSpPr>
            <a:cxnSpLocks/>
          </p:cNvCxnSpPr>
          <p:nvPr/>
        </p:nvCxnSpPr>
        <p:spPr>
          <a:xfrm>
            <a:off x="922235" y="976502"/>
            <a:ext cx="10352223" cy="0"/>
          </a:xfrm>
          <a:prstGeom prst="line">
            <a:avLst/>
          </a:prstGeom>
          <a:ln w="19050">
            <a:solidFill>
              <a:srgbClr val="00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360200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E19439-20B3-4BE7-95A1-4912A7DEA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6" y="1115047"/>
            <a:ext cx="11665527" cy="6043391"/>
          </a:xfrm>
        </p:spPr>
        <p:txBody>
          <a:bodyPr>
            <a:noAutofit/>
          </a:bodyPr>
          <a:lstStyle/>
          <a:p>
            <a:pPr marL="452438" indent="-363538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Βασίστηκε στη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μεθοδολογία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υλικού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ΕΞΑΕ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και τις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αρχές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σχεδιασμού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 err="1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πολυμεσ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.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 err="1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περιβαλλ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. </a:t>
            </a:r>
          </a:p>
          <a:p>
            <a:pPr marL="452438" indent="-363538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Λήφθηκαν υπόψιν οι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αντιλήψεις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μαθητών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ηλικίας 10 - 11 χρόνων για τη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λειτουργία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της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αναπνοής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(</a:t>
            </a:r>
            <a:r>
              <a:rPr lang="el-GR" sz="2400" dirty="0" err="1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Ζόγκζα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, 2007).</a:t>
            </a:r>
          </a:p>
          <a:p>
            <a:pPr marL="452438" indent="-363538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Εκτιμήθηκαν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πιθανές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παρανοήσεις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αναφορικά με το κεφάλαιο (</a:t>
            </a:r>
            <a:r>
              <a:rPr lang="el-GR" sz="2400" dirty="0" err="1">
                <a:solidFill>
                  <a:srgbClr val="001C84"/>
                </a:solidFill>
                <a:latin typeface="+mj-lt"/>
                <a:ea typeface="+mj-ea"/>
                <a:cs typeface="+mj-cs"/>
              </a:rPr>
              <a:t>Allen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, 2019). </a:t>
            </a:r>
          </a:p>
          <a:p>
            <a:pPr marL="452438" indent="-363538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Μεθοδολογικά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σχεδιάστηκε με βάση το «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Ερευνητικά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Εξελισσόμενο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Διδακτικό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Μοντέλο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» των </a:t>
            </a:r>
            <a:r>
              <a:rPr lang="el-GR" sz="2400" dirty="0" err="1">
                <a:solidFill>
                  <a:srgbClr val="001C84"/>
                </a:solidFill>
                <a:latin typeface="+mj-lt"/>
                <a:ea typeface="+mj-ea"/>
                <a:cs typeface="+mj-cs"/>
              </a:rPr>
              <a:t>Schmidkunz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&amp; </a:t>
            </a:r>
            <a:r>
              <a:rPr lang="el-GR" sz="2400" dirty="0" err="1">
                <a:solidFill>
                  <a:srgbClr val="001C84"/>
                </a:solidFill>
                <a:latin typeface="+mj-lt"/>
                <a:ea typeface="+mj-ea"/>
                <a:cs typeface="+mj-cs"/>
              </a:rPr>
              <a:t>Lindeman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. Συνδυασμός </a:t>
            </a:r>
            <a:r>
              <a:rPr lang="el-GR" sz="2400" b="1" dirty="0" err="1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ανακαλυπτικού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και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εποικοδομητικού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μοντέλου </a:t>
            </a:r>
            <a:r>
              <a:rPr lang="el-GR" sz="2400" dirty="0">
                <a:solidFill>
                  <a:srgbClr val="001C84"/>
                </a:solidFill>
                <a:latin typeface="+mj-lt"/>
                <a:ea typeface="+mj-ea"/>
                <a:cs typeface="+mj-cs"/>
              </a:rPr>
              <a:t>με εκπαιδευτικό σε ρόλο οργανωτή – συντονιστή. </a:t>
            </a:r>
          </a:p>
          <a:p>
            <a:pPr marL="452438" indent="-363538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001C84"/>
                </a:solidFill>
                <a:latin typeface="+mj-lt"/>
              </a:rPr>
              <a:t>Τεχνικά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δημιουργήθηκε στο συγγραφικό εργαλείο ανοικτού κώδικα 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H5P 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και μεταφορτώθηκε στην εκπαιδευτική πλατφόρμα του </a:t>
            </a:r>
            <a:r>
              <a:rPr lang="el-GR" sz="2400" b="1" dirty="0" err="1">
                <a:solidFill>
                  <a:srgbClr val="001C84"/>
                </a:solidFill>
                <a:latin typeface="+mj-lt"/>
              </a:rPr>
              <a:t>Chamilo</a:t>
            </a:r>
            <a:r>
              <a:rPr lang="el-GR" sz="2400" b="1" dirty="0">
                <a:solidFill>
                  <a:srgbClr val="001C84"/>
                </a:solidFill>
                <a:latin typeface="+mj-lt"/>
              </a:rPr>
              <a:t>.</a:t>
            </a:r>
            <a:endParaRPr lang="el-GR" sz="2400" dirty="0">
              <a:solidFill>
                <a:srgbClr val="001C84"/>
              </a:solidFill>
              <a:latin typeface="+mj-lt"/>
            </a:endParaRPr>
          </a:p>
          <a:p>
            <a:pPr marL="452438" indent="-363538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l-GR" sz="2400" b="1" dirty="0">
                <a:solidFill>
                  <a:srgbClr val="001C84"/>
                </a:solidFill>
                <a:latin typeface="+mj-lt"/>
              </a:rPr>
              <a:t>Εφαρμογές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ανάπτυξης: </a:t>
            </a:r>
            <a:r>
              <a:rPr lang="en-US" sz="2400" dirty="0">
                <a:solidFill>
                  <a:srgbClr val="001C84"/>
                </a:solidFill>
                <a:latin typeface="+mj-lt"/>
              </a:rPr>
              <a:t>Google Drive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, </a:t>
            </a:r>
            <a:r>
              <a:rPr lang="el-GR" sz="2400" dirty="0" err="1">
                <a:solidFill>
                  <a:srgbClr val="001C84"/>
                </a:solidFill>
                <a:latin typeface="+mj-lt"/>
              </a:rPr>
              <a:t>Padlet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, </a:t>
            </a:r>
            <a:r>
              <a:rPr lang="el-GR" sz="2400" dirty="0" err="1">
                <a:solidFill>
                  <a:srgbClr val="001C84"/>
                </a:solidFill>
                <a:latin typeface="+mj-lt"/>
              </a:rPr>
              <a:t>Camtasia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dirty="0" err="1">
                <a:solidFill>
                  <a:srgbClr val="001C84"/>
                </a:solidFill>
                <a:latin typeface="+mj-lt"/>
              </a:rPr>
              <a:t>Studio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, </a:t>
            </a:r>
            <a:r>
              <a:rPr lang="el-GR" sz="2400" dirty="0" err="1">
                <a:solidFill>
                  <a:srgbClr val="001C84"/>
                </a:solidFill>
                <a:latin typeface="+mj-lt"/>
              </a:rPr>
              <a:t>Audacity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, </a:t>
            </a:r>
            <a:r>
              <a:rPr lang="en-US" sz="2400" dirty="0">
                <a:solidFill>
                  <a:srgbClr val="001C84"/>
                </a:solidFill>
                <a:latin typeface="+mj-lt"/>
              </a:rPr>
              <a:t>Cartoon Animator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, </a:t>
            </a:r>
            <a:r>
              <a:rPr lang="en-US" sz="2400" dirty="0">
                <a:solidFill>
                  <a:srgbClr val="001C84"/>
                </a:solidFill>
                <a:latin typeface="+mj-lt"/>
              </a:rPr>
              <a:t>Adobe Photoshop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, </a:t>
            </a:r>
            <a:r>
              <a:rPr lang="el-GR" sz="2400" dirty="0" err="1">
                <a:solidFill>
                  <a:srgbClr val="001C84"/>
                </a:solidFill>
                <a:latin typeface="+mj-lt"/>
              </a:rPr>
              <a:t>YouTube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001C84"/>
                </a:solidFill>
                <a:latin typeface="+mj-lt"/>
              </a:rPr>
              <a:t>Channel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, </a:t>
            </a:r>
            <a:r>
              <a:rPr lang="el-GR" sz="2400" dirty="0" err="1">
                <a:solidFill>
                  <a:srgbClr val="001C84"/>
                </a:solidFill>
                <a:latin typeface="+mj-lt"/>
              </a:rPr>
              <a:t>YouTube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dirty="0" err="1">
                <a:solidFill>
                  <a:srgbClr val="001C84"/>
                </a:solidFill>
                <a:latin typeface="+mj-lt"/>
              </a:rPr>
              <a:t>Movie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 </a:t>
            </a:r>
            <a:r>
              <a:rPr lang="el-GR" sz="2400" dirty="0" err="1">
                <a:solidFill>
                  <a:srgbClr val="001C84"/>
                </a:solidFill>
                <a:latin typeface="+mj-lt"/>
              </a:rPr>
              <a:t>Maker</a:t>
            </a:r>
            <a:r>
              <a:rPr lang="el-GR" sz="2400" dirty="0">
                <a:solidFill>
                  <a:srgbClr val="001C84"/>
                </a:solidFill>
                <a:latin typeface="+mj-lt"/>
              </a:rPr>
              <a:t>, </a:t>
            </a:r>
            <a:r>
              <a:rPr lang="en-US" sz="2400" dirty="0">
                <a:solidFill>
                  <a:srgbClr val="001C84"/>
                </a:solidFill>
                <a:latin typeface="+mj-lt"/>
              </a:rPr>
              <a:t>Crossword Labs </a:t>
            </a:r>
            <a:endParaRPr lang="el-GR" sz="2400" dirty="0">
              <a:solidFill>
                <a:srgbClr val="001C84"/>
              </a:solidFill>
              <a:latin typeface="+mj-lt"/>
            </a:endParaRPr>
          </a:p>
          <a:p>
            <a:pPr marL="88900" indent="0" algn="just">
              <a:lnSpc>
                <a:spcPct val="120000"/>
              </a:lnSpc>
              <a:buNone/>
            </a:pPr>
            <a:r>
              <a:rPr lang="en-US" sz="2400" dirty="0">
                <a:solidFill>
                  <a:srgbClr val="001C84"/>
                </a:solidFill>
                <a:latin typeface="+mj-lt"/>
              </a:rPr>
              <a:t> </a:t>
            </a:r>
            <a:endParaRPr lang="el-GR" sz="2400" dirty="0">
              <a:solidFill>
                <a:srgbClr val="001C84"/>
              </a:solidFill>
              <a:latin typeface="+mj-lt"/>
            </a:endParaRPr>
          </a:p>
          <a:p>
            <a:pPr marL="88900" indent="0" algn="just">
              <a:lnSpc>
                <a:spcPct val="120000"/>
              </a:lnSpc>
              <a:buNone/>
            </a:pPr>
            <a:endParaRPr lang="el-GR" sz="2400" dirty="0">
              <a:solidFill>
                <a:srgbClr val="21AD5E"/>
              </a:solidFill>
            </a:endParaRPr>
          </a:p>
          <a:p>
            <a:pPr marL="452438" indent="-363538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  <a:p>
            <a:pPr marL="452438" lvl="0" indent="-363538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l-GR" sz="2400" dirty="0">
              <a:solidFill>
                <a:srgbClr val="001C8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527BB4DC-C218-4D0B-99B9-3AE6585DA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0501" y="385571"/>
            <a:ext cx="11591499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600" i="1" dirty="0">
                <a:solidFill>
                  <a:srgbClr val="001C84"/>
                </a:solidFill>
                <a:latin typeface="+mn-lt"/>
              </a:rPr>
              <a:t>Ποια είναι τα χαρακτηριστικά του συγκεκριμένου ΠΕΠ; (1/3)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5381BCFE-4ED4-4E0B-88C4-722BB5C84C77}"/>
              </a:ext>
            </a:extLst>
          </p:cNvPr>
          <p:cNvCxnSpPr>
            <a:cxnSpLocks/>
          </p:cNvCxnSpPr>
          <p:nvPr/>
        </p:nvCxnSpPr>
        <p:spPr>
          <a:xfrm>
            <a:off x="922235" y="976502"/>
            <a:ext cx="10352223" cy="0"/>
          </a:xfrm>
          <a:prstGeom prst="line">
            <a:avLst/>
          </a:prstGeom>
          <a:ln w="19050">
            <a:solidFill>
              <a:srgbClr val="00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545840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1 - Ορθογώνιο">
            <a:extLst>
              <a:ext uri="{FF2B5EF4-FFF2-40B4-BE49-F238E27FC236}">
                <a16:creationId xmlns:a16="http://schemas.microsoft.com/office/drawing/2014/main" id="{527BB4DC-C218-4D0B-99B9-3AE6585DA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0501" y="385571"/>
            <a:ext cx="11591499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600" i="1" dirty="0">
                <a:solidFill>
                  <a:srgbClr val="001C84"/>
                </a:solidFill>
                <a:latin typeface="+mn-lt"/>
              </a:rPr>
              <a:t>Ποια είναι τα χαρακτηριστικά του συγκεκριμένου ΠΕΠ; (2/3)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5381BCFE-4ED4-4E0B-88C4-722BB5C84C77}"/>
              </a:ext>
            </a:extLst>
          </p:cNvPr>
          <p:cNvCxnSpPr>
            <a:cxnSpLocks/>
          </p:cNvCxnSpPr>
          <p:nvPr/>
        </p:nvCxnSpPr>
        <p:spPr>
          <a:xfrm>
            <a:off x="922235" y="976502"/>
            <a:ext cx="10352223" cy="0"/>
          </a:xfrm>
          <a:prstGeom prst="line">
            <a:avLst/>
          </a:prstGeom>
          <a:ln w="19050">
            <a:solidFill>
              <a:srgbClr val="00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Θέση περιεχομένου 2">
            <a:extLst>
              <a:ext uri="{FF2B5EF4-FFF2-40B4-BE49-F238E27FC236}">
                <a16:creationId xmlns:a16="http://schemas.microsoft.com/office/drawing/2014/main" id="{6863BE15-2B61-4B06-9A07-BE907BF52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3256"/>
            <a:ext cx="10675374" cy="54522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l-GR" sz="2400" dirty="0">
                <a:solidFill>
                  <a:srgbClr val="C00000"/>
                </a:solidFill>
                <a:ea typeface="+mj-ea"/>
                <a:cs typeface="+mj-cs"/>
              </a:rPr>
              <a:t>Τα Δομικά Χαρακτηριστικά του</a:t>
            </a:r>
          </a:p>
        </p:txBody>
      </p:sp>
      <p:pic>
        <p:nvPicPr>
          <p:cNvPr id="3" name="domika_stoixeia_new">
            <a:hlinkClick r:id="" action="ppaction://media"/>
            <a:extLst>
              <a:ext uri="{FF2B5EF4-FFF2-40B4-BE49-F238E27FC236}">
                <a16:creationId xmlns:a16="http://schemas.microsoft.com/office/drawing/2014/main" id="{332D62F8-7291-4285-8A09-B6EDE5F083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1046" y="1663075"/>
            <a:ext cx="9029682" cy="507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02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4964</TotalTime>
  <Words>2131</Words>
  <Application>Microsoft Office PowerPoint</Application>
  <PresentationFormat>Ευρεία οθόνη</PresentationFormat>
  <Paragraphs>229</Paragraphs>
  <Slides>24</Slides>
  <Notes>0</Notes>
  <HiddenSlides>0</HiddenSlides>
  <MMClips>2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</vt:lpstr>
      <vt:lpstr>Θέμα του Office</vt:lpstr>
      <vt:lpstr>Πρόγραμμα Μεταπτυχιακών Σπουδών:  «Επιστήμες της Αγωγής - Εξ Αποστάσεως Εκπαίδευση  με την χρήση των ΤΠΕ (e-Learning)»</vt:lpstr>
      <vt:lpstr>Παρουσίαση του PowerPoint</vt:lpstr>
      <vt:lpstr>Ποιος είναι ο σκοπός της εργασίας;</vt:lpstr>
      <vt:lpstr>Ποια είναι η συνεισφορά της;</vt:lpstr>
      <vt:lpstr>Τι ακριβώς διερευνάται κατά την αποτίμησή του ΠΕΠ;</vt:lpstr>
      <vt:lpstr>Πώς διαρθρώνεται η παρουσίαση;</vt:lpstr>
      <vt:lpstr>Τι περιγράφεται στο Θεωρητικό μέρος της εργασίας; </vt:lpstr>
      <vt:lpstr>Ποια είναι τα χαρακτηριστικά του συγκεκριμένου ΠΕΠ; (1/3)</vt:lpstr>
      <vt:lpstr>Ποια είναι τα χαρακτηριστικά του συγκεκριμένου ΠΕΠ; (2/3)</vt:lpstr>
      <vt:lpstr>Ποια είναι τα χαρακτηριστικά του συγκεκριμένου ΠΕΠ; (3/3)</vt:lpstr>
      <vt:lpstr>Ποια ήταν η μεθοδολογική προσέγγιση; (1/2)</vt:lpstr>
      <vt:lpstr>Ποια ήταν η μεθοδολογική προσέγγιση; (2/2)</vt:lpstr>
      <vt:lpstr>Ποια ήταν τα ευρήματα της έρευνας; (1/6) </vt:lpstr>
      <vt:lpstr>Ποια ήταν τα ευρήματα της έρευνας; (2/6) </vt:lpstr>
      <vt:lpstr>Ποια ήταν τα ευρήματα της έρευνας; (3/6) </vt:lpstr>
      <vt:lpstr>Ποια ήταν τα ευρήματα της έρευνας; (4/6) </vt:lpstr>
      <vt:lpstr>Ποια ήταν τα ευρήματα της έρευνας; (5/6) </vt:lpstr>
      <vt:lpstr>Ποια ήταν τα ευρήματα της έρευνας; (6/6) </vt:lpstr>
      <vt:lpstr>Ποια συμπεράσματα προέκυψαν; (1/4) </vt:lpstr>
      <vt:lpstr>Ποια συμπεράσματα προέκυψαν; (2/4) </vt:lpstr>
      <vt:lpstr>Ποια συμπεράσματα προέκυψαν; (3/4) </vt:lpstr>
      <vt:lpstr>Ποια συμπεράσματα προέκυψαν; (4/4) </vt:lpstr>
      <vt:lpstr>Ποιες είναι οι προϋποθέσεις και οι περιορισμοί της; 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Αναπνευστικό σύστημα</dc:title>
  <dc:creator>niaou</dc:creator>
  <cp:lastModifiedBy>niaou</cp:lastModifiedBy>
  <cp:revision>201</cp:revision>
  <dcterms:created xsi:type="dcterms:W3CDTF">2019-06-17T16:54:42Z</dcterms:created>
  <dcterms:modified xsi:type="dcterms:W3CDTF">2020-03-14T15:21:53Z</dcterms:modified>
</cp:coreProperties>
</file>