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70" r:id="rId1"/>
  </p:sldMasterIdLst>
  <p:notesMasterIdLst>
    <p:notesMasterId r:id="rId21"/>
  </p:notesMasterIdLst>
  <p:sldIdLst>
    <p:sldId id="1482" r:id="rId2"/>
    <p:sldId id="2013" r:id="rId3"/>
    <p:sldId id="2021" r:id="rId4"/>
    <p:sldId id="2014" r:id="rId5"/>
    <p:sldId id="2020" r:id="rId6"/>
    <p:sldId id="2026" r:id="rId7"/>
    <p:sldId id="2012" r:id="rId8"/>
    <p:sldId id="2027" r:id="rId9"/>
    <p:sldId id="2022" r:id="rId10"/>
    <p:sldId id="2015" r:id="rId11"/>
    <p:sldId id="2028" r:id="rId12"/>
    <p:sldId id="2017" r:id="rId13"/>
    <p:sldId id="2034" r:id="rId14"/>
    <p:sldId id="2029" r:id="rId15"/>
    <p:sldId id="2030" r:id="rId16"/>
    <p:sldId id="2031" r:id="rId17"/>
    <p:sldId id="2032" r:id="rId18"/>
    <p:sldId id="2033" r:id="rId19"/>
    <p:sldId id="2019" r:id="rId20"/>
  </p:sldIdLst>
  <p:sldSz cx="9144000" cy="6858000" type="screen4x3"/>
  <p:notesSz cx="6877050" cy="100028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er" initials="RV" lastIdx="2" clrIdx="0">
    <p:extLst>
      <p:ext uri="{19B8F6BF-5375-455C-9EA6-DF929625EA0E}">
        <p15:presenceInfo xmlns:p15="http://schemas.microsoft.com/office/powerpoint/2012/main" userId="review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CCAF"/>
    <a:srgbClr val="FFA54B"/>
    <a:srgbClr val="FFFFCC"/>
    <a:srgbClr val="931B1B"/>
    <a:srgbClr val="EDBE9B"/>
    <a:srgbClr val="ADDB7B"/>
    <a:srgbClr val="F4F694"/>
    <a:srgbClr val="FFAD5B"/>
    <a:srgbClr val="FF9933"/>
    <a:srgbClr val="FFF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958" autoAdjust="0"/>
    <p:restoredTop sz="89528" autoAdjust="0"/>
  </p:normalViewPr>
  <p:slideViewPr>
    <p:cSldViewPr>
      <p:cViewPr varScale="1">
        <p:scale>
          <a:sx n="64" d="100"/>
          <a:sy n="64" d="100"/>
        </p:scale>
        <p:origin x="1020" y="78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89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50"/>
    </p:cViewPr>
  </p:sorterViewPr>
  <p:notesViewPr>
    <p:cSldViewPr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0055" cy="500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1" rIns="93022" bIns="46511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5404" y="0"/>
            <a:ext cx="2980055" cy="500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1" rIns="93022" bIns="46511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9800" y="750888"/>
            <a:ext cx="4997450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7705" y="4751838"/>
            <a:ext cx="5501640" cy="4500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1" rIns="93022" bIns="465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00413"/>
            <a:ext cx="2980055" cy="500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1" rIns="93022" bIns="46511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5404" y="9500413"/>
            <a:ext cx="2980055" cy="500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22" tIns="46511" rIns="93022" bIns="46511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568C96-3D9B-4CEA-82D6-5318AA7F4D6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0170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3924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43000" y="784188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 b="1"/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2484D-3F63-488A-990A-36E3F22D10C7}" type="slidenum">
              <a:rPr lang="de-DE" smtClean="0"/>
              <a:pPr>
                <a:defRPr/>
              </a:pPr>
              <a:t>‹#›</a:t>
            </a:fld>
            <a:endParaRPr lang="de-DE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Ορθογώνιο 8"/>
          <p:cNvSpPr/>
          <p:nvPr userDrawn="1"/>
        </p:nvSpPr>
        <p:spPr>
          <a:xfrm>
            <a:off x="467544" y="764704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Πεντάγωνο 9"/>
          <p:cNvSpPr/>
          <p:nvPr userDrawn="1"/>
        </p:nvSpPr>
        <p:spPr>
          <a:xfrm>
            <a:off x="467544" y="2316163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1247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66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731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4400"/>
            </a:lvl1pPr>
            <a:lvl2pPr>
              <a:lnSpc>
                <a:spcPct val="150000"/>
              </a:lnSpc>
              <a:defRPr sz="4000"/>
            </a:lvl2pPr>
            <a:lvl3pPr>
              <a:lnSpc>
                <a:spcPct val="150000"/>
              </a:lnSpc>
              <a:defRPr sz="3200"/>
            </a:lvl3pPr>
            <a:lvl4pPr>
              <a:lnSpc>
                <a:spcPct val="150000"/>
              </a:lnSpc>
              <a:defRPr sz="2800"/>
            </a:lvl4pPr>
            <a:lvl5pPr>
              <a:lnSpc>
                <a:spcPct val="150000"/>
              </a:lnSpc>
              <a:defRPr sz="2800"/>
            </a:lvl5pPr>
          </a:lstStyle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15 - Ευθεία γραμμή σύνδεσης"/>
          <p:cNvCxnSpPr/>
          <p:nvPr userDrawn="1"/>
        </p:nvCxnSpPr>
        <p:spPr bwMode="auto">
          <a:xfrm>
            <a:off x="1522058" y="119439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 userDrawn="1"/>
        </p:nvCxnSpPr>
        <p:spPr bwMode="auto">
          <a:xfrm>
            <a:off x="467544" y="6453336"/>
            <a:ext cx="8476309" cy="19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Ορθογώνιο 10"/>
          <p:cNvSpPr/>
          <p:nvPr userDrawn="1"/>
        </p:nvSpPr>
        <p:spPr>
          <a:xfrm>
            <a:off x="467544" y="628501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Πεντάγωνο 11"/>
          <p:cNvSpPr/>
          <p:nvPr userDrawn="1"/>
        </p:nvSpPr>
        <p:spPr>
          <a:xfrm>
            <a:off x="467544" y="603852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Τίτλος 1"/>
          <p:cNvSpPr>
            <a:spLocks noGrp="1"/>
          </p:cNvSpPr>
          <p:nvPr>
            <p:ph type="title"/>
          </p:nvPr>
        </p:nvSpPr>
        <p:spPr>
          <a:xfrm>
            <a:off x="1143000" y="365127"/>
            <a:ext cx="7372350" cy="1075390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el-GR" dirty="0"/>
              <a:t>Στυλ κύριου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398985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58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8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6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36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426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74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25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smtClean="0"/>
              <a:pPr/>
              <a:t>3/3/2020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8"/>
          <p:cNvSpPr/>
          <p:nvPr userDrawn="1"/>
        </p:nvSpPr>
        <p:spPr bwMode="auto">
          <a:xfrm>
            <a:off x="163906" y="796626"/>
            <a:ext cx="86598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64271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1" r:id="rId1"/>
    <p:sldLayoutId id="2147484472" r:id="rId2"/>
    <p:sldLayoutId id="2147484473" r:id="rId3"/>
    <p:sldLayoutId id="2147484474" r:id="rId4"/>
    <p:sldLayoutId id="2147484475" r:id="rId5"/>
    <p:sldLayoutId id="2147484476" r:id="rId6"/>
    <p:sldLayoutId id="2147484477" r:id="rId7"/>
    <p:sldLayoutId id="2147484478" r:id="rId8"/>
    <p:sldLayoutId id="2147484479" r:id="rId9"/>
    <p:sldLayoutId id="2147484480" r:id="rId10"/>
    <p:sldLayoutId id="214748448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chamilo.datacenter.uoc.gr/metchamilo/main/lp/lp_controller.php?cidReq=OROLOSKAIHSHMASIATHSDHMIOYRGIKOTHT&amp;id_session=0&amp;gidReq=0&amp;gradebook=0&amp;origin=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41144" y="1084772"/>
            <a:ext cx="6430090" cy="1872208"/>
          </a:xfrm>
        </p:spPr>
        <p:txBody>
          <a:bodyPr>
            <a:noAutofit/>
          </a:bodyPr>
          <a:lstStyle/>
          <a:p>
            <a:pPr algn="ctr"/>
            <a:r>
              <a:rPr lang="el-GR" sz="3600" dirty="0"/>
              <a:t>Ο ρόλος και η σημασία της δημιουργικότητας στην εκπαίδευση του 21</a:t>
            </a:r>
            <a:r>
              <a:rPr lang="el-GR" sz="3600" baseline="30000" dirty="0"/>
              <a:t>ου</a:t>
            </a:r>
            <a:r>
              <a:rPr lang="el-GR" sz="3600" dirty="0"/>
              <a:t> αιώνα.</a:t>
            </a:r>
            <a:endParaRPr lang="el-GR" sz="3600" b="1" dirty="0">
              <a:solidFill>
                <a:srgbClr val="C00000"/>
              </a:solidFill>
            </a:endParaRPr>
          </a:p>
        </p:txBody>
      </p:sp>
      <p:cxnSp>
        <p:nvCxnSpPr>
          <p:cNvPr id="16" name="15 - Ευθεία γραμμή σύνδεσης"/>
          <p:cNvCxnSpPr/>
          <p:nvPr/>
        </p:nvCxnSpPr>
        <p:spPr bwMode="auto">
          <a:xfrm>
            <a:off x="1789760" y="104538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81" name="11 - Ορθογώνιο"/>
          <p:cNvSpPr>
            <a:spLocks noChangeArrowheads="1"/>
          </p:cNvSpPr>
          <p:nvPr/>
        </p:nvSpPr>
        <p:spPr bwMode="auto">
          <a:xfrm>
            <a:off x="1604896" y="251187"/>
            <a:ext cx="74039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1400" dirty="0">
                <a:latin typeface="Book Antiqua" panose="02040602050305030304" pitchFamily="18" charset="0"/>
              </a:rPr>
              <a:t>Πρόγραμμα Μεταπτυχιακών Σπουδών: </a:t>
            </a:r>
            <a:endParaRPr lang="en-US" sz="1400" dirty="0">
              <a:latin typeface="Book Antiqua" panose="02040602050305030304" pitchFamily="18" charset="0"/>
            </a:endParaRPr>
          </a:p>
          <a:p>
            <a:pPr algn="ctr"/>
            <a:r>
              <a:rPr lang="el-GR" sz="1400" dirty="0">
                <a:latin typeface="Book Antiqua" panose="02040602050305030304" pitchFamily="18" charset="0"/>
              </a:rPr>
              <a:t>«Επιστήμες της Αγωγής - Εξ Αποστάσεως Εκπαίδευση  με την χρήση των ΤΠΕ (e-</a:t>
            </a:r>
            <a:r>
              <a:rPr lang="el-GR" sz="1400" dirty="0" err="1">
                <a:latin typeface="Book Antiqua" panose="02040602050305030304" pitchFamily="18" charset="0"/>
              </a:rPr>
              <a:t>Learning</a:t>
            </a:r>
            <a:r>
              <a:rPr lang="el-GR" sz="1400" dirty="0">
                <a:latin typeface="Book Antiqua" panose="02040602050305030304" pitchFamily="18" charset="0"/>
              </a:rPr>
              <a:t>)»</a:t>
            </a:r>
            <a:endParaRPr lang="el-GR" sz="1200" dirty="0">
              <a:latin typeface="Book Antiqua" panose="02040602050305030304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187624" y="5933891"/>
            <a:ext cx="72042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Ρέθυμνο</a:t>
            </a:r>
            <a:r>
              <a:rPr kumimoji="0" lang="el-GR" sz="20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el-GR" sz="2000" b="0" i="1" u="none" strike="noStrike" cap="none" normalizeH="0">
                <a:ln>
                  <a:noFill/>
                </a:ln>
                <a:solidFill>
                  <a:schemeClr val="tx1"/>
                </a:solidFill>
                <a:effectLst/>
                <a:latin typeface="Book Antiqua" pitchFamily="18" charset="0"/>
                <a:ea typeface="Times New Roman" pitchFamily="18" charset="0"/>
                <a:cs typeface="Arial" pitchFamily="34" charset="0"/>
              </a:rPr>
              <a:t> 2020</a:t>
            </a:r>
            <a:endParaRPr kumimoji="0" lang="el-GR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15 - Ευθεία γραμμή σύνδεσης"/>
          <p:cNvCxnSpPr/>
          <p:nvPr/>
        </p:nvCxnSpPr>
        <p:spPr bwMode="auto">
          <a:xfrm flipV="1">
            <a:off x="1789760" y="1101540"/>
            <a:ext cx="7034182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/>
        </p:nvCxnSpPr>
        <p:spPr bwMode="auto">
          <a:xfrm>
            <a:off x="1638680" y="5589240"/>
            <a:ext cx="6991725" cy="129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9 - Ορθογώνιο"/>
          <p:cNvSpPr/>
          <p:nvPr/>
        </p:nvSpPr>
        <p:spPr>
          <a:xfrm>
            <a:off x="1369379" y="3483916"/>
            <a:ext cx="68407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200" dirty="0"/>
              <a:t>Αναγνωστάκη Σοφία</a:t>
            </a: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62526"/>
              </p:ext>
            </p:extLst>
          </p:nvPr>
        </p:nvGraphicFramePr>
        <p:xfrm>
          <a:off x="1187623" y="5015408"/>
          <a:ext cx="7442781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09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09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09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3831">
                <a:tc>
                  <a:txBody>
                    <a:bodyPr/>
                    <a:lstStyle/>
                    <a:p>
                      <a:r>
                        <a:rPr lang="el-G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Αναστασιάδης Παναγιώτης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800" b="1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Τρούλη</a:t>
                      </a:r>
                      <a:r>
                        <a:rPr lang="el-G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Καλλιόπη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sz="1800" b="1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Φιλιππούσης</a:t>
                      </a:r>
                      <a:r>
                        <a:rPr lang="el-GR" sz="1800" b="1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Γεώργιος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9 - Ορθογώνιο"/>
          <p:cNvSpPr/>
          <p:nvPr/>
        </p:nvSpPr>
        <p:spPr>
          <a:xfrm>
            <a:off x="1535809" y="4544582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dirty="0"/>
              <a:t>Επιτροπή Κρίσης ΔΕ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648072"/>
          </a:xfrm>
        </p:spPr>
        <p:txBody>
          <a:bodyPr>
            <a:noAutofit/>
          </a:bodyPr>
          <a:lstStyle/>
          <a:p>
            <a:r>
              <a:rPr lang="el-GR" sz="3600" dirty="0"/>
              <a:t>7. Μεθοδολογία (1/2)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Ανασκόπηση της ξένης κυρίως βιβλιογραφίας. </a:t>
            </a:r>
          </a:p>
          <a:p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Μελέτη 50 ξενόγλωσσων βιβλίων και άρθρων σε περιοδικά και 11 βιβλίων και άρθρων σε περιοδικά γραμμένα στην ελληνική γλώσσα. </a:t>
            </a:r>
          </a:p>
          <a:p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Χρησιμοποίηση άρθρων από ηλεκτρονικά επιστημονικά περιοδικά και βιβλίων σε έντυπη ή ηλεκτρονική μορφή σημαντικών μελετητών πάνω στο υπό μελέτη θέμα. </a:t>
            </a:r>
          </a:p>
        </p:txBody>
      </p:sp>
    </p:spTree>
    <p:extLst>
      <p:ext uri="{BB962C8B-B14F-4D97-AF65-F5344CB8AC3E}">
        <p14:creationId xmlns:p14="http://schemas.microsoft.com/office/powerpoint/2010/main" val="1813676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506B8B6D-7D35-4D57-8DF4-DF83C4E1D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Βάσεις δεδομένων της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όπως για παράδειγμα 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google scholar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και μέσα από τη βιβλιοθήκη του Πανεπιστημίου Κρήτης. 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Αφού εντοπίστηκε η σχετική θεματολογία, ομαδοποιήθηκε σε κατηγορίες οι οποίες αφορούσαν το υπό μελέτη θέμα. 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ανασκόπηση της σχετικής βιβλιογραφίας αφορά κυρίως την περίοδο από το 2000 μέχρι και σήμερα.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2DA98F02-F431-45DC-8F5C-DF43ABD66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7. Μεθοδολογία (2/2)</a:t>
            </a:r>
          </a:p>
        </p:txBody>
      </p:sp>
    </p:spTree>
    <p:extLst>
      <p:ext uri="{BB962C8B-B14F-4D97-AF65-F5344CB8AC3E}">
        <p14:creationId xmlns:p14="http://schemas.microsoft.com/office/powerpoint/2010/main" val="2170424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Αποτελέσματα - Κύρια ευρήματα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63284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Δεν είναι εύκολο να οριστεί η δημιουργικότητα.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Οι αλλαγές που συμβαίνουν γύρω μας τα τελευταία χρόνια θα επιφέρουν βαθιές συνέπειες σε όλους τους τομείς της ζωή τους ανθρώπου.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Ο καλύτερος τρόπος για να μπορέσουν οι άνθρωποι να αντιμετωπίσουν τις προκλήσεις της νέας εποχής είναι να καλλιεργηθούν οι μοναδικές τους ικανότητες για φαντασία, δημιουργικότητα και καινοτομία.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Προκειμένου όμως η καλλιέργεια της δημιουργικότητας να γίνει προτεραιότητα, θα πρέπει να γίνουν σημαντικές αλλαγές στην εκπαίδευση.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3835095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6763A673-99A6-4689-AF64-8E7A6CD08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Σημαντικό ρόλο στην ανάπτυξη της δημιουργικότητας παίζουν η συγκλίνουσα και η αποκλίνουσα σκέψη.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Σημαντικό ρόλο για τη δημιουργικότητα παίζουν η φαντασία και τα συναισθήματα. 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φαντασία αποτελεί ένα σημαντικό κριτήριο για το κατά πόσο καινοτόμο είναι το δημιουργικό προϊόν και μέσα από τα συναισθήματα οι άνθρωποι βρίσκουν την πραγματική δημιουργική τους δύναμη.</a:t>
            </a: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33B38449-5393-4F90-80A9-21D9E4137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Συμπεράσματα – 1</a:t>
            </a:r>
            <a:r>
              <a:rPr lang="el-GR" sz="3200" baseline="30000" dirty="0"/>
              <a:t>ο</a:t>
            </a:r>
            <a:r>
              <a:rPr lang="el-GR" sz="3200" dirty="0"/>
              <a:t> ερευνητικό ερώτημα</a:t>
            </a:r>
          </a:p>
        </p:txBody>
      </p:sp>
    </p:spTree>
    <p:extLst>
      <p:ext uri="{BB962C8B-B14F-4D97-AF65-F5344CB8AC3E}">
        <p14:creationId xmlns:p14="http://schemas.microsoft.com/office/powerpoint/2010/main" val="2960022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AA7D1DC3-BF73-4B22-89CB-9BE24D1C9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indent="-457200"/>
            <a:r>
              <a:rPr lang="el-GR" dirty="0"/>
              <a:t>Οι δημιουργικές παιδαγωγικές προσεγγίσεις αλλά και οι στάσεις και οι αξίες που διαθέτουν οι εκπαιδευτικοί.</a:t>
            </a:r>
          </a:p>
          <a:p>
            <a:pPr marL="457200" indent="-457200"/>
            <a:r>
              <a:rPr lang="el-GR" dirty="0"/>
              <a:t>Η ενσωμάτωση της τέχνης, η ευέλικτη χρήση του χρόνου και του χώρου, η επέκταση της μάθησης έξω από τη σχολική τάξη και το σχολείο, η διαθεσιμότητα των κατάλληλων υλικών και η μάθηση που βασίζεται στο παιχνίδι.</a:t>
            </a: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AE1C2822-933A-4486-A636-03762A01E5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Συμπεράσματα – 2</a:t>
            </a:r>
            <a:r>
              <a:rPr lang="el-GR" sz="3200" baseline="30000" dirty="0"/>
              <a:t>ο</a:t>
            </a:r>
            <a:r>
              <a:rPr lang="el-GR" sz="3200" dirty="0"/>
              <a:t> ερευνητικό ερώτημα</a:t>
            </a:r>
          </a:p>
        </p:txBody>
      </p:sp>
    </p:spTree>
    <p:extLst>
      <p:ext uri="{BB962C8B-B14F-4D97-AF65-F5344CB8AC3E}">
        <p14:creationId xmlns:p14="http://schemas.microsoft.com/office/powerpoint/2010/main" val="2692099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B64565EF-C0AF-4DEB-8955-7E0BC4EB7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Όσον αφορά στις αρχές από τις οποίες θα πρέπει να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διέπονται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οι σχέσεις των εκπαιδευτικών και των μαθητών φαίνεται ότι είναι απαραίτητο να υπάρχει αμοιβαίος σεβασμός.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 εκπαιδευτικοί θα πρέπει να είναι σε θέση να χειριστούν το αναπάντεχο, να αναλαμβάνουν ρίσκα και να είναι σε θέση να αυτοσχεδιάσουν για να ενισχύσουν τις δημιουργικές αντιδράσεις των μαθητών.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ι δημιουργικοί μαθητές κάνουν ασυνήθιστες ερωτήσεις, ψάχνουν να βρουν το «πώς» και το «γιατί» και τους αρέσει, μεταξύ άλλων, να δημιουργούν και να εφευρίσκουν χρησιμοποιώντας τη φαντασία τους. 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Φαίνεται ότι μαθαίνουν εύκολα, έχουν πλούσιο λεξιλόγιο, έχουν πολλή ενέργεια, διαθέτουν αίσθηση του χιούμορ, αναλαμβάνουν ευθύνες κ.ά. </a:t>
            </a:r>
            <a:endParaRPr lang="el-GR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9921F452-2077-4C97-9F5D-1B368BDC8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Συμπεράσματα – 2</a:t>
            </a:r>
            <a:r>
              <a:rPr lang="el-GR" sz="3200" baseline="30000" dirty="0"/>
              <a:t>ο</a:t>
            </a:r>
            <a:r>
              <a:rPr lang="el-GR" sz="3200" dirty="0"/>
              <a:t> ερευνητικό ερώτημα</a:t>
            </a:r>
          </a:p>
        </p:txBody>
      </p:sp>
    </p:spTree>
    <p:extLst>
      <p:ext uri="{BB962C8B-B14F-4D97-AF65-F5344CB8AC3E}">
        <p14:creationId xmlns:p14="http://schemas.microsoft.com/office/powerpoint/2010/main" val="175169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6D4C6D46-D8ED-4B85-83A1-1218119ED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Δημιουργική διδασκαλία: ο εκπαιδευτικός προσπαθεί να κάνει τη μάθηση καινοτόμα και αποτελεσματική χρησιμοποιώντας ευφάνταστες προσεγγίσεις. 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Διδασκαλία για τη δημιουργικότητα: παρέχονται στο άτομο ευκαιρίες για την ανάπτυξη των δημιουργικών του ικανοτήτων. 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Δημιουργική μάθηση: οι μαθητές βιώνουν την καινοτομία μέσα στη σχολική τάξη και έχουν μια αίσθηση ιδιοκτησίας της μάθησής τους. 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Τεχνικές για τη δημιουργία και παραγωγή νέων πρωτότυπων ιδεών οι οποίες μπορούν να εφαρμοστούν μέσα στη σχολική τάξη: ο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κατιδεασμός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ή καταιγισμός ιδεών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brainstorming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η τεχνική «τα έξι σκεπτόμενα καπέλα», η πλάγια σκέψη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lateral thinking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 κ.ά.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C1F2692F-99B3-4C15-8B67-3C959A33C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Συμπεράσματα - 3</a:t>
            </a:r>
            <a:r>
              <a:rPr lang="el-GR" sz="3200" baseline="30000" dirty="0"/>
              <a:t>ο</a:t>
            </a:r>
            <a:r>
              <a:rPr lang="el-GR" sz="3200" dirty="0"/>
              <a:t> ερευνητικό ερώτημα</a:t>
            </a:r>
          </a:p>
        </p:txBody>
      </p:sp>
    </p:spTree>
    <p:extLst>
      <p:ext uri="{BB962C8B-B14F-4D97-AF65-F5344CB8AC3E}">
        <p14:creationId xmlns:p14="http://schemas.microsoft.com/office/powerpoint/2010/main" val="3263476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2FE502DD-31FF-471A-AF00-03AC6DB30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Πλούσια βιβλιογραφία και δυσκολία στον ορισμό.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Δυσκολίες στην επιλογή των κατάλληλων βιβλιογραφικών αναφορών.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Χρονοβόρο για τον ερευνητή να επεξεργαστεί τον πλούτο των πληροφοριών.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Δυσκολία εύρεσης πρωτογενών πηγών.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F1A84A37-838C-4093-8CF2-CBF7866AB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Περιορισμοί έρευνας.</a:t>
            </a:r>
          </a:p>
        </p:txBody>
      </p:sp>
    </p:spTree>
    <p:extLst>
      <p:ext uri="{BB962C8B-B14F-4D97-AF65-F5344CB8AC3E}">
        <p14:creationId xmlns:p14="http://schemas.microsoft.com/office/powerpoint/2010/main" val="230410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E26CB43E-358E-4B83-B1A6-0156BAFC2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Συμβάλλει στην κατανόηση της έννοιας της δημιουργικότητας και επιχειρεί να εμπλουτίσει την υπάρχουσα αλλά ελλιπή ελληνική βιβλιογραφία πάνω στο υπό μελέτη θέμα.</a:t>
            </a:r>
          </a:p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Ίσως θα ήταν καλό να ερευνηθεί αν τελικά υπάρχει η διάθεση από τους φορείς χάραξης πολιτικής, από τους διευθυντές των σχολείων, από τους εκπαιδευτικούς, από τους μαθητές και από τους γονείς να γίνουν όλα τα απαραίτητα βήματα προκειμένου η εκπαίδευση να εξελιχθεί σε ένα περιβάλλον μέσα στο οποίο η δημιουργικότητα, η φαντασία και η μάθηση μέσα από το παιχνίδι να έχουν πρωταγωνιστικό ρόλο.</a:t>
            </a:r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F7C7FAE3-1E79-46AE-95D6-E60C34554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>
                <a:cs typeface="Times New Roman" panose="02020603050405020304" pitchFamily="18" charset="0"/>
              </a:rPr>
              <a:t>Πρακτικές επιπτώσεις - Προτάσεις</a:t>
            </a:r>
          </a:p>
        </p:txBody>
      </p:sp>
    </p:spTree>
    <p:extLst>
      <p:ext uri="{BB962C8B-B14F-4D97-AF65-F5344CB8AC3E}">
        <p14:creationId xmlns:p14="http://schemas.microsoft.com/office/powerpoint/2010/main" val="2331823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>
          <a:xfrm>
            <a:off x="1477641" y="2852936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200" dirty="0"/>
              <a:t>Σας ευχαριστώ για την προσοχή σας</a:t>
            </a:r>
          </a:p>
        </p:txBody>
      </p:sp>
    </p:spTree>
    <p:extLst>
      <p:ext uri="{BB962C8B-B14F-4D97-AF65-F5344CB8AC3E}">
        <p14:creationId xmlns:p14="http://schemas.microsoft.com/office/powerpoint/2010/main" val="102612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dirty="0">
                <a:cs typeface="Times New Roman" panose="02020603050405020304" pitchFamily="18" charset="0"/>
              </a:rPr>
              <a:t>1. Σκοπός</a:t>
            </a:r>
            <a:endParaRPr lang="el-GR" sz="3600" b="1" dirty="0"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6328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cs typeface="Times New Roman" panose="02020603050405020304" pitchFamily="18" charset="0"/>
              </a:rPr>
              <a:t>Σκοπός της παρούσας Μεταπτυχιακής Διπλωματικής Εργασίας είναι να εξετάσει κατά πόσο η δημιουργικότητα ενθαρρύνεται μέσα από την εκπαίδευση κατά τον 21</a:t>
            </a:r>
            <a:r>
              <a:rPr lang="el-GR" baseline="30000" dirty="0">
                <a:cs typeface="Times New Roman" panose="02020603050405020304" pitchFamily="18" charset="0"/>
              </a:rPr>
              <a:t>ο</a:t>
            </a:r>
            <a:r>
              <a:rPr lang="el-GR" dirty="0">
                <a:cs typeface="Times New Roman" panose="02020603050405020304" pitchFamily="18" charset="0"/>
              </a:rPr>
              <a:t> αιώνα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72648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576064"/>
          </a:xfrm>
        </p:spPr>
        <p:txBody>
          <a:bodyPr>
            <a:noAutofit/>
          </a:bodyPr>
          <a:lstStyle/>
          <a:p>
            <a:r>
              <a:rPr lang="el-GR" sz="3600" dirty="0"/>
              <a:t>2. Συνεισφορά της διπλωματικής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99592" y="1556792"/>
            <a:ext cx="770485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Προσπαθεί να καλύψει το κενό που παρατηρείται στην εγχώρια βιβλιογραφία. </a:t>
            </a:r>
          </a:p>
          <a:p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Επιδιώκει να την εμπλουτίσει με μία κριτική ανασκόπηση της υπάρχουσας πληροφόρησης</a:t>
            </a:r>
            <a:r>
              <a:rPr lang="en-US" dirty="0"/>
              <a:t>.</a:t>
            </a:r>
          </a:p>
          <a:p>
            <a:endParaRPr lang="el-GR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/>
              <a:t>Συμβάλλει στην περαιτέρω κατανόηση του υπό μελέτη θέματος.</a:t>
            </a:r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2790992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043608" y="620688"/>
            <a:ext cx="7776864" cy="576064"/>
          </a:xfrm>
        </p:spPr>
        <p:txBody>
          <a:bodyPr>
            <a:noAutofit/>
          </a:bodyPr>
          <a:lstStyle/>
          <a:p>
            <a:r>
              <a:rPr lang="el-GR" sz="3600" dirty="0"/>
              <a:t>3. Ερευνητικά Ερωτήματα</a:t>
            </a:r>
            <a:endParaRPr lang="el-GR" sz="40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799288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Ποια είναι τα χαρακτηριστικά της δημιουργικότητας. </a:t>
            </a:r>
          </a:p>
          <a:p>
            <a:pPr lvl="0"/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Ποια μαθησιακά περιβάλλοντα ενθαρρύνουν τη δημιουργικότητα. </a:t>
            </a:r>
          </a:p>
          <a:p>
            <a:pPr lvl="0"/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Ποιο είναι το πεδίο εφαρμογής της δημιουργικότητας στη σχολική τάξη.</a:t>
            </a:r>
          </a:p>
        </p:txBody>
      </p:sp>
    </p:spTree>
    <p:extLst>
      <p:ext uri="{BB962C8B-B14F-4D97-AF65-F5344CB8AC3E}">
        <p14:creationId xmlns:p14="http://schemas.microsoft.com/office/powerpoint/2010/main" val="153892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dirty="0"/>
              <a:t>4. Δομή της ΜΔΕ (1/2)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27584" y="1556792"/>
            <a:ext cx="68407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Ορισμοί και θεωρία των ιδεών.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Φύση της δημιουργικότητας.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Σύστημα της τυποποίησης.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Αναγκαιότητα της δημιουργικότητας.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Αλλαγές οι οποίες πρέπει να γίνουν στην εκπαίδευση.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Σχέση της δημιουργικότητας με τη νοημοσύνη.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dirty="0"/>
              <a:t>Δεξιότητες και ικανότητες. </a:t>
            </a:r>
          </a:p>
          <a:p>
            <a:endParaRPr lang="el-GR" sz="3200" dirty="0"/>
          </a:p>
        </p:txBody>
      </p:sp>
    </p:spTree>
    <p:extLst>
      <p:ext uri="{BB962C8B-B14F-4D97-AF65-F5344CB8AC3E}">
        <p14:creationId xmlns:p14="http://schemas.microsoft.com/office/powerpoint/2010/main" val="1368895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FB772DB3-8A2B-4B77-83D4-819C59FDA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42900" indent="-34290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Στάδια της δημιουργικής διαδικασίας.</a:t>
            </a:r>
          </a:p>
          <a:p>
            <a:pPr marL="342900" indent="-34290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Δημιουργικότητα και εκπαίδευση.</a:t>
            </a:r>
          </a:p>
          <a:p>
            <a:pPr marL="342900" indent="-34290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Τεχνικές για την ανάπτυξη της δημιουργικότητας.</a:t>
            </a:r>
          </a:p>
          <a:p>
            <a:pPr marL="342900" indent="-34290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Μεθοδολογία.</a:t>
            </a:r>
          </a:p>
          <a:p>
            <a:pPr marL="342900" indent="-34290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Αποτίμηση του εκπαιδευτικού υλικού. </a:t>
            </a:r>
          </a:p>
          <a:p>
            <a:pPr marL="342900" indent="-34290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Συζήτηση – Παρουσίαση πορισμάτων.</a:t>
            </a:r>
          </a:p>
          <a:p>
            <a:pPr marL="342900" indent="-34290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Συμπεράσματα.</a:t>
            </a:r>
          </a:p>
          <a:p>
            <a:pPr marL="0" indent="0">
              <a:buNone/>
            </a:pPr>
            <a:endParaRPr lang="el-GR" dirty="0"/>
          </a:p>
        </p:txBody>
      </p:sp>
      <p:sp>
        <p:nvSpPr>
          <p:cNvPr id="4" name="Τίτλος 1">
            <a:extLst>
              <a:ext uri="{FF2B5EF4-FFF2-40B4-BE49-F238E27FC236}">
                <a16:creationId xmlns:a16="http://schemas.microsoft.com/office/drawing/2014/main" id="{CDA4C537-74E2-443E-B36C-2B9F1E96D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65125"/>
            <a:ext cx="7372350" cy="1074738"/>
          </a:xfrm>
        </p:spPr>
        <p:txBody>
          <a:bodyPr>
            <a:noAutofit/>
          </a:bodyPr>
          <a:lstStyle/>
          <a:p>
            <a:r>
              <a:rPr lang="el-GR" sz="3600" dirty="0"/>
              <a:t>4. Δομή της ΜΔΕ (2/2)</a:t>
            </a:r>
            <a:endParaRPr lang="el-GR" sz="3600" b="1" dirty="0"/>
          </a:p>
        </p:txBody>
      </p:sp>
    </p:spTree>
    <p:extLst>
      <p:ext uri="{BB962C8B-B14F-4D97-AF65-F5344CB8AC3E}">
        <p14:creationId xmlns:p14="http://schemas.microsoft.com/office/powerpoint/2010/main" val="1165470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548680"/>
            <a:ext cx="7199240" cy="765652"/>
          </a:xfrm>
        </p:spPr>
        <p:txBody>
          <a:bodyPr>
            <a:noAutofit/>
          </a:bodyPr>
          <a:lstStyle/>
          <a:p>
            <a:r>
              <a:rPr lang="el-GR" sz="3600" dirty="0"/>
              <a:t>5. Θεωρητικό Πλαίσιο (1/2)</a:t>
            </a:r>
            <a:endParaRPr lang="el-GR" sz="3600" b="1" dirty="0"/>
          </a:p>
        </p:txBody>
      </p:sp>
      <p:sp>
        <p:nvSpPr>
          <p:cNvPr id="4" name="9 - Ορθογώνιο"/>
          <p:cNvSpPr/>
          <p:nvPr/>
        </p:nvSpPr>
        <p:spPr>
          <a:xfrm>
            <a:off x="860137" y="1314332"/>
            <a:ext cx="82089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>
                <a:cs typeface="Times New Roman" panose="02020603050405020304" pitchFamily="18" charset="0"/>
              </a:rPr>
              <a:t>Παραδοσιακή άποψη: τη δημιουργικότητα την κατέχουν λίγα άτομα ευφυή όπως ο Μότσαρτ ή ο Αϊνστάιν τα οποία έχουν κάποιο ξεχωριστό ταλέντο.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>
                <a:cs typeface="Times New Roman" panose="02020603050405020304" pitchFamily="18" charset="0"/>
              </a:rPr>
              <a:t>Σύγχρονη άποψη: η δημιουργικότητα καλλιεργείται, όλα τα άτομα μπορούν να είναι δημιουργικά.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>
                <a:cs typeface="Times New Roman" panose="02020603050405020304" pitchFamily="18" charset="0"/>
              </a:rPr>
              <a:t>Η δημιουργικότητα είναι μια συμμετοχική και κοινωνικά μοιρασμένη διαδικασία.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>
                <a:cs typeface="Times New Roman" panose="02020603050405020304" pitchFamily="18" charset="0"/>
              </a:rPr>
              <a:t>Το κέντρο της δημιουργικότητας είναι η αποκλίνουσα σκέψη και ότι η δημιουργικότητα είναι η ικανότητα του ατόμου για εφευρετικότητα και πρωτοτυπία (Παρασκευόπουλος, 1985).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dirty="0">
                <a:cs typeface="Times New Roman" panose="02020603050405020304" pitchFamily="18" charset="0"/>
              </a:rPr>
              <a:t>Η δημιουργικότητα είναι η διαδικασία κατά την οποία το άτομο έχει πρωτότυπες ιδέες που έχουν αξία</a:t>
            </a:r>
            <a:r>
              <a:rPr lang="el-GR" sz="3200" dirty="0">
                <a:cs typeface="Times New Roman" panose="02020603050405020304" pitchFamily="18" charset="0"/>
              </a:rPr>
              <a:t> </a:t>
            </a:r>
            <a:r>
              <a:rPr lang="el-GR" dirty="0">
                <a:cs typeface="Times New Roman" panose="02020603050405020304" pitchFamily="18" charset="0"/>
              </a:rPr>
              <a:t>(</a:t>
            </a:r>
            <a:r>
              <a:rPr lang="el-GR" dirty="0" err="1">
                <a:cs typeface="Times New Roman" panose="02020603050405020304" pitchFamily="18" charset="0"/>
              </a:rPr>
              <a:t>Robinson</a:t>
            </a:r>
            <a:r>
              <a:rPr lang="el-GR" dirty="0">
                <a:cs typeface="Times New Roman" panose="02020603050405020304" pitchFamily="18" charset="0"/>
              </a:rPr>
              <a:t>, 2017).</a:t>
            </a:r>
          </a:p>
        </p:txBody>
      </p:sp>
    </p:spTree>
    <p:extLst>
      <p:ext uri="{BB962C8B-B14F-4D97-AF65-F5344CB8AC3E}">
        <p14:creationId xmlns:p14="http://schemas.microsoft.com/office/powerpoint/2010/main" val="358166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περιεχομένου 1">
            <a:extLst>
              <a:ext uri="{FF2B5EF4-FFF2-40B4-BE49-F238E27FC236}">
                <a16:creationId xmlns:a16="http://schemas.microsoft.com/office/drawing/2014/main" id="{D5A90DDB-FF7E-4FD5-BF69-B357EBD28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0517"/>
            <a:ext cx="7886700" cy="4736446"/>
          </a:xfrm>
        </p:spPr>
        <p:txBody>
          <a:bodyPr>
            <a:normAutofit fontScale="25000" lnSpcReduction="20000"/>
          </a:bodyPr>
          <a:lstStyle/>
          <a:p>
            <a:r>
              <a:rPr lang="el-GR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Σημαντικό στοιχείο στους ορισμούς για τη δημιουργικότητα είναι η παραγωγή του νέου, μη συνηθισμένου τόσο για το άτομο όσο και για την κοινωνία. </a:t>
            </a:r>
          </a:p>
          <a:p>
            <a:r>
              <a:rPr lang="el-GR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Δίνεται έμφαση στη δημιουργικότητα που διαθέτουν σχεδόν όλοι οι άνθρωποι, δηλαδή στη «δημιουργικότητα με μικρό δ» και στη δημιουργικότητα που αφορά μόνο σπουδαίους ανθρώπους, δηλαδή στη «δημιουργικότητα με κεφαλαίο Δ». </a:t>
            </a:r>
          </a:p>
          <a:p>
            <a:r>
              <a:rPr lang="el-GR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Σημαντικό ρόλο στην ανάπτυξη της δημιουργικότητας των ατόμων παίζει το συμβολικό παιχνίδι, η φαντασία, η αλληλεπίδραση με το περιβάλλον, να μπορούν να κάνουν χρήσιμους συνδυασμούς, η ικανότητα να βρίσκουν λύσεις σε προβλήματα. </a:t>
            </a:r>
          </a:p>
          <a:p>
            <a:r>
              <a:rPr lang="el-GR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Τέλος είναι κοινός τόπος ότι προκειμένου να αναπτύξουν τα παιδιά τις δυνατότητές τους για δημιουργικότητα θα πρέπει να τις καλλιεργήσουν από την αρχή της ζωής τους.</a:t>
            </a:r>
          </a:p>
          <a:p>
            <a:endParaRPr lang="el-GR" dirty="0"/>
          </a:p>
        </p:txBody>
      </p:sp>
      <p:sp>
        <p:nvSpPr>
          <p:cNvPr id="3" name="Τίτλος 2">
            <a:extLst>
              <a:ext uri="{FF2B5EF4-FFF2-40B4-BE49-F238E27FC236}">
                <a16:creationId xmlns:a16="http://schemas.microsoft.com/office/drawing/2014/main" id="{A7E04B0D-B37C-4018-A72D-18BE9B626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</a:t>
            </a:r>
            <a:r>
              <a:rPr lang="el-GR" dirty="0"/>
              <a:t>Θεωρητικό πλαίσιο (2/2)</a:t>
            </a:r>
          </a:p>
        </p:txBody>
      </p:sp>
    </p:spTree>
    <p:extLst>
      <p:ext uri="{BB962C8B-B14F-4D97-AF65-F5344CB8AC3E}">
        <p14:creationId xmlns:p14="http://schemas.microsoft.com/office/powerpoint/2010/main" val="500955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7848872" cy="864096"/>
          </a:xfrm>
        </p:spPr>
        <p:txBody>
          <a:bodyPr>
            <a:noAutofit/>
          </a:bodyPr>
          <a:lstStyle/>
          <a:p>
            <a:r>
              <a:rPr lang="el-GR" sz="2800" dirty="0">
                <a:cs typeface="Times New Roman" panose="02020603050405020304" pitchFamily="18" charset="0"/>
              </a:rPr>
              <a:t>6. Παρουσίαση του βασικού μέρους της εργασίας</a:t>
            </a:r>
            <a:endParaRPr lang="el-GR" sz="28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9 - Ορθογώνιο"/>
          <p:cNvSpPr/>
          <p:nvPr/>
        </p:nvSpPr>
        <p:spPr>
          <a:xfrm>
            <a:off x="1043608" y="1556792"/>
            <a:ext cx="684076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>
                <a:cs typeface="Times New Roman" panose="02020603050405020304" pitchFamily="18" charset="0"/>
              </a:rPr>
              <a:t>Δημιουργία εκπαιδευτικού υλικού σε περιβάλλον </a:t>
            </a:r>
            <a:r>
              <a:rPr lang="en-US" sz="2800" dirty="0">
                <a:cs typeface="Times New Roman" panose="02020603050405020304" pitchFamily="18" charset="0"/>
                <a:hlinkClick r:id="rId2"/>
              </a:rPr>
              <a:t>h5p</a:t>
            </a:r>
            <a:r>
              <a:rPr lang="en-US" sz="2800" dirty="0"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l-GR" sz="2800" dirty="0">
                <a:cs typeface="Times New Roman" panose="02020603050405020304" pitchFamily="18" charset="0"/>
              </a:rPr>
              <a:t>Η </a:t>
            </a:r>
            <a:r>
              <a:rPr lang="el-GR" sz="2800" dirty="0" err="1">
                <a:cs typeface="Times New Roman" panose="02020603050405020304" pitchFamily="18" charset="0"/>
              </a:rPr>
              <a:t>πολυμεσική</a:t>
            </a:r>
            <a:r>
              <a:rPr lang="el-GR" sz="2800" dirty="0">
                <a:cs typeface="Times New Roman" panose="02020603050405020304" pitchFamily="18" charset="0"/>
              </a:rPr>
              <a:t> αρχή</a:t>
            </a:r>
            <a:r>
              <a:rPr lang="en-US" sz="2800" dirty="0">
                <a:cs typeface="Times New Roman" panose="02020603050405020304" pitchFamily="18" charset="0"/>
              </a:rPr>
              <a:t>,</a:t>
            </a:r>
            <a:r>
              <a:rPr lang="el-GR" sz="2800" dirty="0">
                <a:cs typeface="Times New Roman" panose="02020603050405020304" pitchFamily="18" charset="0"/>
              </a:rPr>
              <a:t> η αρχή της προσαρμοστικότητας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l-GR" sz="2800" dirty="0">
                <a:cs typeface="Times New Roman" panose="02020603050405020304" pitchFamily="18" charset="0"/>
              </a:rPr>
              <a:t>η αρχή του πλεονασμού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l-GR" sz="2800" dirty="0">
                <a:cs typeface="Times New Roman" panose="02020603050405020304" pitchFamily="18" charset="0"/>
              </a:rPr>
              <a:t>η αρχή της συνοχής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l-GR" sz="2800" dirty="0">
                <a:cs typeface="Times New Roman" panose="02020603050405020304" pitchFamily="18" charset="0"/>
              </a:rPr>
              <a:t>η αρχή της σηματοδότησης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l-GR" sz="2800" dirty="0">
                <a:cs typeface="Times New Roman" panose="02020603050405020304" pitchFamily="18" charset="0"/>
              </a:rPr>
              <a:t>η αρχή της συνάφειας ή της εγγύτητας</a:t>
            </a:r>
            <a:r>
              <a:rPr lang="en-US" sz="2800" dirty="0">
                <a:cs typeface="Times New Roman" panose="02020603050405020304" pitchFamily="18" charset="0"/>
              </a:rPr>
              <a:t>, </a:t>
            </a:r>
            <a:r>
              <a:rPr lang="el-GR" sz="2800" dirty="0">
                <a:cs typeface="Times New Roman" panose="02020603050405020304" pitchFamily="18" charset="0"/>
              </a:rPr>
              <a:t>η αρχή της κατάτμησης</a:t>
            </a:r>
            <a:r>
              <a:rPr lang="en-US" sz="2800" dirty="0">
                <a:cs typeface="Times New Roman" panose="02020603050405020304" pitchFamily="18" charset="0"/>
              </a:rPr>
              <a:t>.</a:t>
            </a:r>
            <a:endParaRPr lang="el-GR" sz="2800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164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2458</TotalTime>
  <Words>1193</Words>
  <Application>Microsoft Office PowerPoint</Application>
  <PresentationFormat>Προβολή στην οθόνη (4:3)</PresentationFormat>
  <Paragraphs>96</Paragraphs>
  <Slides>19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5" baseType="lpstr">
      <vt:lpstr>Arial</vt:lpstr>
      <vt:lpstr>Book Antiqua</vt:lpstr>
      <vt:lpstr>Calibri</vt:lpstr>
      <vt:lpstr>Calibri Light</vt:lpstr>
      <vt:lpstr>Times New Roman</vt:lpstr>
      <vt:lpstr>Θέμα του Office</vt:lpstr>
      <vt:lpstr>Ο ρόλος και η σημασία της δημιουργικότητας στην εκπαίδευση του 21ου αιώνα.</vt:lpstr>
      <vt:lpstr>1. Σκοπός</vt:lpstr>
      <vt:lpstr>2. Συνεισφορά της διπλωματικής</vt:lpstr>
      <vt:lpstr>3. Ερευνητικά Ερωτήματα</vt:lpstr>
      <vt:lpstr>4. Δομή της ΜΔΕ (1/2)</vt:lpstr>
      <vt:lpstr>4. Δομή της ΜΔΕ (2/2)</vt:lpstr>
      <vt:lpstr>5. Θεωρητικό Πλαίσιο (1/2)</vt:lpstr>
      <vt:lpstr>5. Θεωρητικό πλαίσιο (2/2)</vt:lpstr>
      <vt:lpstr>6. Παρουσίαση του βασικού μέρους της εργασίας</vt:lpstr>
      <vt:lpstr>7. Μεθοδολογία (1/2)</vt:lpstr>
      <vt:lpstr>7. Μεθοδολογία (2/2)</vt:lpstr>
      <vt:lpstr>Αποτελέσματα - Κύρια ευρήματα</vt:lpstr>
      <vt:lpstr>Συμπεράσματα – 1ο ερευνητικό ερώτημα</vt:lpstr>
      <vt:lpstr>Συμπεράσματα – 2ο ερευνητικό ερώτημα</vt:lpstr>
      <vt:lpstr>Συμπεράσματα – 2ο ερευνητικό ερώτημα</vt:lpstr>
      <vt:lpstr>Συμπεράσματα - 3ο ερευνητικό ερώτημα</vt:lpstr>
      <vt:lpstr>Περιορισμοί έρευνας.</vt:lpstr>
      <vt:lpstr>Πρακτικές επιπτώσεις - Προτάσεις</vt:lpstr>
      <vt:lpstr>Παρουσίαση του PowerPoint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$</dc:creator>
  <cp:lastModifiedBy>Σοφία</cp:lastModifiedBy>
  <cp:revision>1695</cp:revision>
  <cp:lastPrinted>2020-02-26T14:49:48Z</cp:lastPrinted>
  <dcterms:created xsi:type="dcterms:W3CDTF">2003-10-16T17:37:47Z</dcterms:created>
  <dcterms:modified xsi:type="dcterms:W3CDTF">2020-03-03T15:16:30Z</dcterms:modified>
</cp:coreProperties>
</file>