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53"/>
  </p:notesMasterIdLst>
  <p:sldIdLst>
    <p:sldId id="1482" r:id="rId2"/>
    <p:sldId id="2062" r:id="rId3"/>
    <p:sldId id="2013" r:id="rId4"/>
    <p:sldId id="2021" r:id="rId5"/>
    <p:sldId id="2014" r:id="rId6"/>
    <p:sldId id="2023" r:id="rId7"/>
    <p:sldId id="2020" r:id="rId8"/>
    <p:sldId id="2012" r:id="rId9"/>
    <p:sldId id="2024" r:id="rId10"/>
    <p:sldId id="2025" r:id="rId11"/>
    <p:sldId id="2063" r:id="rId12"/>
    <p:sldId id="2015" r:id="rId13"/>
    <p:sldId id="2026" r:id="rId14"/>
    <p:sldId id="2027" r:id="rId15"/>
    <p:sldId id="2028" r:id="rId16"/>
    <p:sldId id="2040" r:id="rId17"/>
    <p:sldId id="2064" r:id="rId18"/>
    <p:sldId id="2042" r:id="rId19"/>
    <p:sldId id="2066" r:id="rId20"/>
    <p:sldId id="2043" r:id="rId21"/>
    <p:sldId id="2044" r:id="rId22"/>
    <p:sldId id="2045" r:id="rId23"/>
    <p:sldId id="2047" r:id="rId24"/>
    <p:sldId id="2048" r:id="rId25"/>
    <p:sldId id="2049" r:id="rId26"/>
    <p:sldId id="2050" r:id="rId27"/>
    <p:sldId id="2051" r:id="rId28"/>
    <p:sldId id="2052" r:id="rId29"/>
    <p:sldId id="2053" r:id="rId30"/>
    <p:sldId id="2046" r:id="rId31"/>
    <p:sldId id="2054" r:id="rId32"/>
    <p:sldId id="2055" r:id="rId33"/>
    <p:sldId id="2056" r:id="rId34"/>
    <p:sldId id="2060" r:id="rId35"/>
    <p:sldId id="2057" r:id="rId36"/>
    <p:sldId id="2058" r:id="rId37"/>
    <p:sldId id="2059" r:id="rId38"/>
    <p:sldId id="2017" r:id="rId39"/>
    <p:sldId id="2029" r:id="rId40"/>
    <p:sldId id="2065" r:id="rId41"/>
    <p:sldId id="2030" r:id="rId42"/>
    <p:sldId id="2031" r:id="rId43"/>
    <p:sldId id="2033" r:id="rId44"/>
    <p:sldId id="2018" r:id="rId45"/>
    <p:sldId id="2034" r:id="rId46"/>
    <p:sldId id="2035" r:id="rId47"/>
    <p:sldId id="2036" r:id="rId48"/>
    <p:sldId id="2039" r:id="rId49"/>
    <p:sldId id="2037" r:id="rId50"/>
    <p:sldId id="2038" r:id="rId51"/>
    <p:sldId id="2019" r:id="rId52"/>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0CCAF"/>
    <a:srgbClr val="FFA54B"/>
    <a:srgbClr val="FFFFCC"/>
    <a:srgbClr val="931B1B"/>
    <a:srgbClr val="EDBE9B"/>
    <a:srgbClr val="ADDB7B"/>
    <a:srgbClr val="F4F694"/>
    <a:srgbClr val="FFAD5B"/>
    <a:srgbClr val="FF9933"/>
    <a:srgbClr val="FFFF1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58" autoAdjust="0"/>
    <p:restoredTop sz="89528" autoAdjust="0"/>
  </p:normalViewPr>
  <p:slideViewPr>
    <p:cSldViewPr>
      <p:cViewPr varScale="1">
        <p:scale>
          <a:sx n="65" d="100"/>
          <a:sy n="65" d="100"/>
        </p:scale>
        <p:origin x="-1290" y="-108"/>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81ED2-31C7-49B7-B40C-00635C6AC246}"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l-GR"/>
        </a:p>
      </dgm:t>
    </dgm:pt>
    <dgm:pt modelId="{FA54E18B-7691-4717-A6CC-698735BDC652}">
      <dgm:prSet phldrT="[Κείμενο]" custT="1"/>
      <dgm:spPr/>
      <dgm:t>
        <a:bodyPr/>
        <a:lstStyle/>
        <a:p>
          <a:pPr algn="just"/>
          <a:r>
            <a:rPr lang="el-GR" sz="2000" dirty="0">
              <a:latin typeface="Times New Roman" pitchFamily="18" charset="0"/>
              <a:cs typeface="Times New Roman" pitchFamily="18" charset="0"/>
            </a:rPr>
            <a:t>Η διδακτική παρέμβαση στο πλαίσιο </a:t>
          </a:r>
          <a:r>
            <a:rPr lang="el-GR" sz="2000" dirty="0" err="1">
              <a:latin typeface="Times New Roman" pitchFamily="18" charset="0"/>
              <a:cs typeface="Times New Roman" pitchFamily="18" charset="0"/>
            </a:rPr>
            <a:t>κοινωνιο</a:t>
          </a:r>
          <a:r>
            <a:rPr lang="el-GR" sz="2000" dirty="0">
              <a:latin typeface="Times New Roman" pitchFamily="18" charset="0"/>
              <a:cs typeface="Times New Roman" pitchFamily="18" charset="0"/>
            </a:rPr>
            <a:t>-γνωσιακών και </a:t>
          </a:r>
          <a:r>
            <a:rPr lang="el-GR" sz="2000" dirty="0" err="1">
              <a:latin typeface="Times New Roman" pitchFamily="18" charset="0"/>
              <a:cs typeface="Times New Roman" pitchFamily="18" charset="0"/>
            </a:rPr>
            <a:t>κοινωνικο</a:t>
          </a:r>
          <a:r>
            <a:rPr lang="el-GR" sz="2000" dirty="0">
              <a:latin typeface="Times New Roman" pitchFamily="18" charset="0"/>
              <a:cs typeface="Times New Roman" pitchFamily="18" charset="0"/>
            </a:rPr>
            <a:t>-πολιτισμικών προσεγγίσεων αξιοποιώντας το </a:t>
          </a:r>
          <a:r>
            <a:rPr lang="el-GR" sz="2000" dirty="0" err="1">
              <a:latin typeface="Times New Roman" pitchFamily="18" charset="0"/>
              <a:cs typeface="Times New Roman" pitchFamily="18" charset="0"/>
            </a:rPr>
            <a:t>διαδραστικό</a:t>
          </a:r>
          <a:r>
            <a:rPr lang="el-GR" sz="2000" dirty="0">
              <a:latin typeface="Times New Roman" pitchFamily="18" charset="0"/>
              <a:cs typeface="Times New Roman" pitchFamily="18" charset="0"/>
            </a:rPr>
            <a:t> εκπαιδευτικό υλικό «Ο μικρός Νικόλας διαβάζει παραμύθια» ενισχύει την αναγνωστική κατανόηση αφηγηματικών κειμένων μαθητών Δ’ τάξης Δημοτικού με Μαθησιακές Δυσκολίες;</a:t>
          </a:r>
        </a:p>
      </dgm:t>
    </dgm:pt>
    <dgm:pt modelId="{9B0E20DB-15DD-4AE9-8905-C9FA359AD8D5}" type="parTrans" cxnId="{78D0DB64-704F-4858-A359-A997BA9E4E97}">
      <dgm:prSet/>
      <dgm:spPr/>
      <dgm:t>
        <a:bodyPr/>
        <a:lstStyle/>
        <a:p>
          <a:endParaRPr lang="el-GR"/>
        </a:p>
      </dgm:t>
    </dgm:pt>
    <dgm:pt modelId="{8D11BADD-2A01-4CA1-8C82-435D31A2FE2F}" type="sibTrans" cxnId="{78D0DB64-704F-4858-A359-A997BA9E4E97}">
      <dgm:prSet/>
      <dgm:spPr/>
      <dgm:t>
        <a:bodyPr/>
        <a:lstStyle/>
        <a:p>
          <a:endParaRPr lang="el-GR"/>
        </a:p>
      </dgm:t>
    </dgm:pt>
    <dgm:pt modelId="{8CC51BC4-6A16-4C98-82E8-217BA071206B}" type="pres">
      <dgm:prSet presAssocID="{A1C81ED2-31C7-49B7-B40C-00635C6AC246}" presName="linear" presStyleCnt="0">
        <dgm:presLayoutVars>
          <dgm:dir/>
          <dgm:animLvl val="lvl"/>
          <dgm:resizeHandles val="exact"/>
        </dgm:presLayoutVars>
      </dgm:prSet>
      <dgm:spPr/>
      <dgm:t>
        <a:bodyPr/>
        <a:lstStyle/>
        <a:p>
          <a:endParaRPr lang="el-GR"/>
        </a:p>
      </dgm:t>
    </dgm:pt>
    <dgm:pt modelId="{01FC7970-B6A1-468D-8F58-DCDEC451A6BD}" type="pres">
      <dgm:prSet presAssocID="{FA54E18B-7691-4717-A6CC-698735BDC652}" presName="parentLin" presStyleCnt="0"/>
      <dgm:spPr/>
    </dgm:pt>
    <dgm:pt modelId="{41C59EED-00E0-40E4-9C22-262161FB04A8}" type="pres">
      <dgm:prSet presAssocID="{FA54E18B-7691-4717-A6CC-698735BDC652}" presName="parentLeftMargin" presStyleLbl="node1" presStyleIdx="0" presStyleCnt="1"/>
      <dgm:spPr/>
      <dgm:t>
        <a:bodyPr/>
        <a:lstStyle/>
        <a:p>
          <a:endParaRPr lang="el-GR"/>
        </a:p>
      </dgm:t>
    </dgm:pt>
    <dgm:pt modelId="{4027FD46-23D1-47D2-A742-7C652620BD8B}" type="pres">
      <dgm:prSet presAssocID="{FA54E18B-7691-4717-A6CC-698735BDC652}" presName="parentText" presStyleLbl="node1" presStyleIdx="0" presStyleCnt="1" custScaleX="142857" custScaleY="169572" custLinFactNeighborX="-46351" custLinFactNeighborY="-9400">
        <dgm:presLayoutVars>
          <dgm:chMax val="0"/>
          <dgm:bulletEnabled val="1"/>
        </dgm:presLayoutVars>
      </dgm:prSet>
      <dgm:spPr/>
      <dgm:t>
        <a:bodyPr/>
        <a:lstStyle/>
        <a:p>
          <a:endParaRPr lang="el-GR"/>
        </a:p>
      </dgm:t>
    </dgm:pt>
    <dgm:pt modelId="{E6151C62-4973-423C-B226-758159C14B91}" type="pres">
      <dgm:prSet presAssocID="{FA54E18B-7691-4717-A6CC-698735BDC652}" presName="negativeSpace" presStyleCnt="0"/>
      <dgm:spPr/>
    </dgm:pt>
    <dgm:pt modelId="{73C5B289-ABBE-4F1A-8725-50F176C0F014}" type="pres">
      <dgm:prSet presAssocID="{FA54E18B-7691-4717-A6CC-698735BDC652}" presName="childText" presStyleLbl="conFgAcc1" presStyleIdx="0" presStyleCnt="1">
        <dgm:presLayoutVars>
          <dgm:bulletEnabled val="1"/>
        </dgm:presLayoutVars>
      </dgm:prSet>
      <dgm:spPr/>
    </dgm:pt>
  </dgm:ptLst>
  <dgm:cxnLst>
    <dgm:cxn modelId="{78D0DB64-704F-4858-A359-A997BA9E4E97}" srcId="{A1C81ED2-31C7-49B7-B40C-00635C6AC246}" destId="{FA54E18B-7691-4717-A6CC-698735BDC652}" srcOrd="0" destOrd="0" parTransId="{9B0E20DB-15DD-4AE9-8905-C9FA359AD8D5}" sibTransId="{8D11BADD-2A01-4CA1-8C82-435D31A2FE2F}"/>
    <dgm:cxn modelId="{3D73BAAA-161C-47C3-8142-2FEE5B781765}" type="presOf" srcId="{A1C81ED2-31C7-49B7-B40C-00635C6AC246}" destId="{8CC51BC4-6A16-4C98-82E8-217BA071206B}" srcOrd="0" destOrd="0" presId="urn:microsoft.com/office/officeart/2005/8/layout/list1"/>
    <dgm:cxn modelId="{FB6A24FC-7459-4A61-87A5-ACBDDE0BD05B}" type="presOf" srcId="{FA54E18B-7691-4717-A6CC-698735BDC652}" destId="{4027FD46-23D1-47D2-A742-7C652620BD8B}" srcOrd="1" destOrd="0" presId="urn:microsoft.com/office/officeart/2005/8/layout/list1"/>
    <dgm:cxn modelId="{CFAEFD41-B739-4690-95BD-EB8EE404D9CD}" type="presOf" srcId="{FA54E18B-7691-4717-A6CC-698735BDC652}" destId="{41C59EED-00E0-40E4-9C22-262161FB04A8}" srcOrd="0" destOrd="0" presId="urn:microsoft.com/office/officeart/2005/8/layout/list1"/>
    <dgm:cxn modelId="{007FDDBF-F6B8-4583-8BA2-9882A83D4771}" type="presParOf" srcId="{8CC51BC4-6A16-4C98-82E8-217BA071206B}" destId="{01FC7970-B6A1-468D-8F58-DCDEC451A6BD}" srcOrd="0" destOrd="0" presId="urn:microsoft.com/office/officeart/2005/8/layout/list1"/>
    <dgm:cxn modelId="{5F3A8D62-AE6D-435A-87C8-737776154ED2}" type="presParOf" srcId="{01FC7970-B6A1-468D-8F58-DCDEC451A6BD}" destId="{41C59EED-00E0-40E4-9C22-262161FB04A8}" srcOrd="0" destOrd="0" presId="urn:microsoft.com/office/officeart/2005/8/layout/list1"/>
    <dgm:cxn modelId="{769310F3-264E-4E28-8BAF-86DBCA0AE301}" type="presParOf" srcId="{01FC7970-B6A1-468D-8F58-DCDEC451A6BD}" destId="{4027FD46-23D1-47D2-A742-7C652620BD8B}" srcOrd="1" destOrd="0" presId="urn:microsoft.com/office/officeart/2005/8/layout/list1"/>
    <dgm:cxn modelId="{5BCA7300-7232-47EA-A760-E800CE346BEE}" type="presParOf" srcId="{8CC51BC4-6A16-4C98-82E8-217BA071206B}" destId="{E6151C62-4973-423C-B226-758159C14B91}" srcOrd="1" destOrd="0" presId="urn:microsoft.com/office/officeart/2005/8/layout/list1"/>
    <dgm:cxn modelId="{D808418C-6AC2-4ED6-B1A7-2D282C32EB43}" type="presParOf" srcId="{8CC51BC4-6A16-4C98-82E8-217BA071206B}" destId="{73C5B289-ABBE-4F1A-8725-50F176C0F014}"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EA5D9F-9107-44C3-ADA1-5582616FE0AD}"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el-GR"/>
        </a:p>
      </dgm:t>
    </dgm:pt>
    <dgm:pt modelId="{A7D0BDE7-D0E3-4259-80BE-CCAFBF118B2C}">
      <dgm:prSet phldrT="[Κείμενο]" custT="1"/>
      <dgm:spPr/>
      <dgm:t>
        <a:bodyPr/>
        <a:lstStyle/>
        <a:p>
          <a:pPr algn="just"/>
          <a:r>
            <a:rPr lang="el-GR" sz="2000" dirty="0">
              <a:latin typeface="Times New Roman" pitchFamily="18" charset="0"/>
              <a:cs typeface="Times New Roman" pitchFamily="18" charset="0"/>
            </a:rPr>
            <a:t>Β. Η διδακτική παρέμβαση στο πλαίσιο </a:t>
          </a:r>
          <a:r>
            <a:rPr lang="el-GR" sz="2000" dirty="0" err="1">
              <a:latin typeface="Times New Roman" pitchFamily="18" charset="0"/>
              <a:cs typeface="Times New Roman" pitchFamily="18" charset="0"/>
            </a:rPr>
            <a:t>κοινωνιο</a:t>
          </a:r>
          <a:r>
            <a:rPr lang="el-GR" sz="2000" dirty="0">
              <a:latin typeface="Times New Roman" pitchFamily="18" charset="0"/>
              <a:cs typeface="Times New Roman" pitchFamily="18" charset="0"/>
            </a:rPr>
            <a:t>-</a:t>
          </a:r>
          <a:r>
            <a:rPr lang="el-GR" sz="2000" dirty="0" err="1">
              <a:latin typeface="Times New Roman" pitchFamily="18" charset="0"/>
              <a:cs typeface="Times New Roman" pitchFamily="18" charset="0"/>
            </a:rPr>
            <a:t>γνωσιακών</a:t>
          </a:r>
          <a:r>
            <a:rPr lang="el-GR" sz="2000" dirty="0">
              <a:latin typeface="Times New Roman" pitchFamily="18" charset="0"/>
              <a:cs typeface="Times New Roman" pitchFamily="18" charset="0"/>
            </a:rPr>
            <a:t> και </a:t>
          </a:r>
          <a:r>
            <a:rPr lang="el-GR" sz="2000" dirty="0" err="1">
              <a:latin typeface="Times New Roman" pitchFamily="18" charset="0"/>
              <a:cs typeface="Times New Roman" pitchFamily="18" charset="0"/>
            </a:rPr>
            <a:t>κοινωνικο</a:t>
          </a:r>
          <a:r>
            <a:rPr lang="el-GR" sz="2000" dirty="0">
              <a:latin typeface="Times New Roman" pitchFamily="18" charset="0"/>
              <a:cs typeface="Times New Roman" pitchFamily="18" charset="0"/>
            </a:rPr>
            <a:t>-πολιτισμικών προσεγγίσεων αξιοποιώντας το </a:t>
          </a:r>
          <a:r>
            <a:rPr lang="el-GR" sz="2000" dirty="0" err="1">
              <a:latin typeface="Times New Roman" pitchFamily="18" charset="0"/>
              <a:cs typeface="Times New Roman" pitchFamily="18" charset="0"/>
            </a:rPr>
            <a:t>διαδραστικό</a:t>
          </a:r>
          <a:r>
            <a:rPr lang="el-GR" sz="2000" dirty="0">
              <a:latin typeface="Times New Roman" pitchFamily="18" charset="0"/>
              <a:cs typeface="Times New Roman" pitchFamily="18" charset="0"/>
            </a:rPr>
            <a:t> εκπαιδευτικό υλικό «Ο μικρός Νικόλας διαβάζει παραμύθια» αναπτύσσει τις </a:t>
          </a:r>
          <a:r>
            <a:rPr lang="el-GR" sz="2000" dirty="0" err="1">
              <a:latin typeface="Times New Roman" pitchFamily="18" charset="0"/>
              <a:cs typeface="Times New Roman" pitchFamily="18" charset="0"/>
            </a:rPr>
            <a:t>μεταγνωσιακές</a:t>
          </a:r>
          <a:r>
            <a:rPr lang="el-GR" sz="2000" dirty="0">
              <a:latin typeface="Times New Roman" pitchFamily="18" charset="0"/>
              <a:cs typeface="Times New Roman" pitchFamily="18" charset="0"/>
            </a:rPr>
            <a:t> στρατηγικές που αφορούν στην αναγνωστική κατανόηση αφηγηματικών κειμένων μαθητών Δ’ τάξης Δημοτικού με Μαθησιακές Δυσκολίες;</a:t>
          </a:r>
        </a:p>
      </dgm:t>
    </dgm:pt>
    <dgm:pt modelId="{501B64C3-2ECE-45AF-91D3-D792658D711C}" type="parTrans" cxnId="{6D717FF2-8344-4203-9A18-FAD7BE3A1E08}">
      <dgm:prSet/>
      <dgm:spPr/>
      <dgm:t>
        <a:bodyPr/>
        <a:lstStyle/>
        <a:p>
          <a:endParaRPr lang="el-GR"/>
        </a:p>
      </dgm:t>
    </dgm:pt>
    <dgm:pt modelId="{FBB3E383-CD2B-4ACC-8DC7-949E2933782D}" type="sibTrans" cxnId="{6D717FF2-8344-4203-9A18-FAD7BE3A1E08}">
      <dgm:prSet/>
      <dgm:spPr/>
      <dgm:t>
        <a:bodyPr/>
        <a:lstStyle/>
        <a:p>
          <a:endParaRPr lang="el-GR"/>
        </a:p>
      </dgm:t>
    </dgm:pt>
    <dgm:pt modelId="{9DDE8A1E-BE80-4957-BBAE-C384936D6C67}">
      <dgm:prSet phldrT="[Κείμενο]" custT="1"/>
      <dgm:spPr/>
      <dgm:t>
        <a:bodyPr/>
        <a:lstStyle/>
        <a:p>
          <a:pPr algn="just"/>
          <a:r>
            <a:rPr lang="el-GR" sz="2000" dirty="0">
              <a:latin typeface="Times New Roman" pitchFamily="18" charset="0"/>
              <a:cs typeface="Times New Roman" pitchFamily="18" charset="0"/>
            </a:rPr>
            <a:t>Α. Η διδακτική παρέμβαση στο πλαίσιο </a:t>
          </a:r>
          <a:r>
            <a:rPr lang="el-GR" sz="2000" dirty="0" err="1">
              <a:latin typeface="Times New Roman" pitchFamily="18" charset="0"/>
              <a:cs typeface="Times New Roman" pitchFamily="18" charset="0"/>
            </a:rPr>
            <a:t>κοινωνιο</a:t>
          </a:r>
          <a:r>
            <a:rPr lang="el-GR" sz="2000" dirty="0">
              <a:latin typeface="Times New Roman" pitchFamily="18" charset="0"/>
              <a:cs typeface="Times New Roman" pitchFamily="18" charset="0"/>
            </a:rPr>
            <a:t>-</a:t>
          </a:r>
          <a:r>
            <a:rPr lang="el-GR" sz="2000" dirty="0" err="1">
              <a:latin typeface="Times New Roman" pitchFamily="18" charset="0"/>
              <a:cs typeface="Times New Roman" pitchFamily="18" charset="0"/>
            </a:rPr>
            <a:t>γνωσιακών</a:t>
          </a:r>
          <a:r>
            <a:rPr lang="el-GR" sz="2000" dirty="0">
              <a:latin typeface="Times New Roman" pitchFamily="18" charset="0"/>
              <a:cs typeface="Times New Roman" pitchFamily="18" charset="0"/>
            </a:rPr>
            <a:t> και </a:t>
          </a:r>
          <a:r>
            <a:rPr lang="el-GR" sz="2000" dirty="0" err="1">
              <a:latin typeface="Times New Roman" pitchFamily="18" charset="0"/>
              <a:cs typeface="Times New Roman" pitchFamily="18" charset="0"/>
            </a:rPr>
            <a:t>κοινωνικο</a:t>
          </a:r>
          <a:r>
            <a:rPr lang="el-GR" sz="2000" dirty="0">
              <a:latin typeface="Times New Roman" pitchFamily="18" charset="0"/>
              <a:cs typeface="Times New Roman" pitchFamily="18" charset="0"/>
            </a:rPr>
            <a:t>-πολιτισμικών προσεγγίσεων αξιοποιώντας το </a:t>
          </a:r>
          <a:r>
            <a:rPr lang="el-GR" sz="2000" dirty="0" err="1">
              <a:latin typeface="Times New Roman" pitchFamily="18" charset="0"/>
              <a:cs typeface="Times New Roman" pitchFamily="18" charset="0"/>
            </a:rPr>
            <a:t>διαδραστικό</a:t>
          </a:r>
          <a:r>
            <a:rPr lang="el-GR" sz="2000" dirty="0">
              <a:latin typeface="Times New Roman" pitchFamily="18" charset="0"/>
              <a:cs typeface="Times New Roman" pitchFamily="18" charset="0"/>
            </a:rPr>
            <a:t> εκπαιδευτικό υλικό «Ο μικρός Νικόλας διαβάζει παραμύθια» αναπτύσσει τη </a:t>
          </a:r>
          <a:r>
            <a:rPr lang="el-GR" sz="2000" dirty="0" err="1">
              <a:latin typeface="Times New Roman" pitchFamily="18" charset="0"/>
              <a:cs typeface="Times New Roman" pitchFamily="18" charset="0"/>
            </a:rPr>
            <a:t>μεταγνωσιακή</a:t>
          </a:r>
          <a:r>
            <a:rPr lang="el-GR" sz="2000" dirty="0">
              <a:latin typeface="Times New Roman" pitchFamily="18" charset="0"/>
              <a:cs typeface="Times New Roman" pitchFamily="18" charset="0"/>
            </a:rPr>
            <a:t> γνώση που αφορά στην αναγνωστική κατανόηση αφηγηματικών κειμένων μαθητών Δ’ τάξης Δημοτικού με Μαθησιακές Δυσκολίες;</a:t>
          </a:r>
        </a:p>
      </dgm:t>
    </dgm:pt>
    <dgm:pt modelId="{08388041-BC65-40EB-A412-9ADB7FC4776E}" type="sibTrans" cxnId="{26CB5BAB-3F4A-4862-BA26-A98B36CB051B}">
      <dgm:prSet/>
      <dgm:spPr/>
      <dgm:t>
        <a:bodyPr/>
        <a:lstStyle/>
        <a:p>
          <a:endParaRPr lang="el-GR"/>
        </a:p>
      </dgm:t>
    </dgm:pt>
    <dgm:pt modelId="{C6B18093-4E47-45C2-A7FE-999C0950944B}" type="parTrans" cxnId="{26CB5BAB-3F4A-4862-BA26-A98B36CB051B}">
      <dgm:prSet/>
      <dgm:spPr/>
      <dgm:t>
        <a:bodyPr/>
        <a:lstStyle/>
        <a:p>
          <a:endParaRPr lang="el-GR"/>
        </a:p>
      </dgm:t>
    </dgm:pt>
    <dgm:pt modelId="{A3F9FB99-5F4B-41A4-BE08-BD26208FCF81}" type="pres">
      <dgm:prSet presAssocID="{0AEA5D9F-9107-44C3-ADA1-5582616FE0AD}" presName="linear" presStyleCnt="0">
        <dgm:presLayoutVars>
          <dgm:dir/>
          <dgm:animLvl val="lvl"/>
          <dgm:resizeHandles val="exact"/>
        </dgm:presLayoutVars>
      </dgm:prSet>
      <dgm:spPr/>
      <dgm:t>
        <a:bodyPr/>
        <a:lstStyle/>
        <a:p>
          <a:endParaRPr lang="el-GR"/>
        </a:p>
      </dgm:t>
    </dgm:pt>
    <dgm:pt modelId="{3A5F1BAE-8D2A-4511-ADF0-8FBD3E084E45}" type="pres">
      <dgm:prSet presAssocID="{9DDE8A1E-BE80-4957-BBAE-C384936D6C67}" presName="parentLin" presStyleCnt="0"/>
      <dgm:spPr/>
    </dgm:pt>
    <dgm:pt modelId="{E89FBAA8-4F4B-4386-BAA1-3C37B9CD4D90}" type="pres">
      <dgm:prSet presAssocID="{9DDE8A1E-BE80-4957-BBAE-C384936D6C67}" presName="parentLeftMargin" presStyleLbl="node1" presStyleIdx="0" presStyleCnt="2"/>
      <dgm:spPr/>
      <dgm:t>
        <a:bodyPr/>
        <a:lstStyle/>
        <a:p>
          <a:endParaRPr lang="el-GR"/>
        </a:p>
      </dgm:t>
    </dgm:pt>
    <dgm:pt modelId="{5C955DD7-9CDB-4401-9464-08EB52DCDB27}" type="pres">
      <dgm:prSet presAssocID="{9DDE8A1E-BE80-4957-BBAE-C384936D6C67}" presName="parentText" presStyleLbl="node1" presStyleIdx="0" presStyleCnt="2" custScaleX="156770" custScaleY="335967" custLinFactNeighborX="-46351" custLinFactNeighborY="-10264">
        <dgm:presLayoutVars>
          <dgm:chMax val="0"/>
          <dgm:bulletEnabled val="1"/>
        </dgm:presLayoutVars>
      </dgm:prSet>
      <dgm:spPr/>
      <dgm:t>
        <a:bodyPr/>
        <a:lstStyle/>
        <a:p>
          <a:endParaRPr lang="el-GR"/>
        </a:p>
      </dgm:t>
    </dgm:pt>
    <dgm:pt modelId="{E70BC2B9-BD54-49FF-B395-22A3C09C119F}" type="pres">
      <dgm:prSet presAssocID="{9DDE8A1E-BE80-4957-BBAE-C384936D6C67}" presName="negativeSpace" presStyleCnt="0"/>
      <dgm:spPr/>
    </dgm:pt>
    <dgm:pt modelId="{D57D8677-8014-4B68-A184-F3AC09687B22}" type="pres">
      <dgm:prSet presAssocID="{9DDE8A1E-BE80-4957-BBAE-C384936D6C67}" presName="childText" presStyleLbl="conFgAcc1" presStyleIdx="0" presStyleCnt="2">
        <dgm:presLayoutVars>
          <dgm:bulletEnabled val="1"/>
        </dgm:presLayoutVars>
      </dgm:prSet>
      <dgm:spPr/>
    </dgm:pt>
    <dgm:pt modelId="{BCFF7E6F-88B7-42D8-AF6E-33DF6F0A4A94}" type="pres">
      <dgm:prSet presAssocID="{08388041-BC65-40EB-A412-9ADB7FC4776E}" presName="spaceBetweenRectangles" presStyleCnt="0"/>
      <dgm:spPr/>
    </dgm:pt>
    <dgm:pt modelId="{17C32877-003A-4EA0-9748-E333412175F5}" type="pres">
      <dgm:prSet presAssocID="{A7D0BDE7-D0E3-4259-80BE-CCAFBF118B2C}" presName="parentLin" presStyleCnt="0"/>
      <dgm:spPr/>
    </dgm:pt>
    <dgm:pt modelId="{CB6587FB-7A62-40C0-99C1-0244B09D8648}" type="pres">
      <dgm:prSet presAssocID="{A7D0BDE7-D0E3-4259-80BE-CCAFBF118B2C}" presName="parentLeftMargin" presStyleLbl="node1" presStyleIdx="0" presStyleCnt="2"/>
      <dgm:spPr/>
      <dgm:t>
        <a:bodyPr/>
        <a:lstStyle/>
        <a:p>
          <a:endParaRPr lang="el-GR"/>
        </a:p>
      </dgm:t>
    </dgm:pt>
    <dgm:pt modelId="{1ED1C72E-BAE8-4868-8D28-A8A86967C2E2}" type="pres">
      <dgm:prSet presAssocID="{A7D0BDE7-D0E3-4259-80BE-CCAFBF118B2C}" presName="parentText" presStyleLbl="node1" presStyleIdx="1" presStyleCnt="2" custScaleX="150037" custScaleY="306092" custLinFactNeighborX="-46351" custLinFactNeighborY="399">
        <dgm:presLayoutVars>
          <dgm:chMax val="0"/>
          <dgm:bulletEnabled val="1"/>
        </dgm:presLayoutVars>
      </dgm:prSet>
      <dgm:spPr/>
      <dgm:t>
        <a:bodyPr/>
        <a:lstStyle/>
        <a:p>
          <a:endParaRPr lang="el-GR"/>
        </a:p>
      </dgm:t>
    </dgm:pt>
    <dgm:pt modelId="{05092DE0-8399-4535-B150-08282E8839DF}" type="pres">
      <dgm:prSet presAssocID="{A7D0BDE7-D0E3-4259-80BE-CCAFBF118B2C}" presName="negativeSpace" presStyleCnt="0"/>
      <dgm:spPr/>
    </dgm:pt>
    <dgm:pt modelId="{51BFF270-B220-476E-9F54-18AAF69AB548}" type="pres">
      <dgm:prSet presAssocID="{A7D0BDE7-D0E3-4259-80BE-CCAFBF118B2C}" presName="childText" presStyleLbl="conFgAcc1" presStyleIdx="1" presStyleCnt="2">
        <dgm:presLayoutVars>
          <dgm:bulletEnabled val="1"/>
        </dgm:presLayoutVars>
      </dgm:prSet>
      <dgm:spPr/>
    </dgm:pt>
  </dgm:ptLst>
  <dgm:cxnLst>
    <dgm:cxn modelId="{88F0AFDF-AD86-4653-9CE9-9779DBD2A2BB}" type="presOf" srcId="{0AEA5D9F-9107-44C3-ADA1-5582616FE0AD}" destId="{A3F9FB99-5F4B-41A4-BE08-BD26208FCF81}" srcOrd="0" destOrd="0" presId="urn:microsoft.com/office/officeart/2005/8/layout/list1"/>
    <dgm:cxn modelId="{A424937B-3905-44B8-986E-756ED03FCA35}" type="presOf" srcId="{9DDE8A1E-BE80-4957-BBAE-C384936D6C67}" destId="{E89FBAA8-4F4B-4386-BAA1-3C37B9CD4D90}" srcOrd="0" destOrd="0" presId="urn:microsoft.com/office/officeart/2005/8/layout/list1"/>
    <dgm:cxn modelId="{6D717FF2-8344-4203-9A18-FAD7BE3A1E08}" srcId="{0AEA5D9F-9107-44C3-ADA1-5582616FE0AD}" destId="{A7D0BDE7-D0E3-4259-80BE-CCAFBF118B2C}" srcOrd="1" destOrd="0" parTransId="{501B64C3-2ECE-45AF-91D3-D792658D711C}" sibTransId="{FBB3E383-CD2B-4ACC-8DC7-949E2933782D}"/>
    <dgm:cxn modelId="{93B60BB9-654D-4688-BCB1-8B61B546B4DB}" type="presOf" srcId="{9DDE8A1E-BE80-4957-BBAE-C384936D6C67}" destId="{5C955DD7-9CDB-4401-9464-08EB52DCDB27}" srcOrd="1" destOrd="0" presId="urn:microsoft.com/office/officeart/2005/8/layout/list1"/>
    <dgm:cxn modelId="{228BC299-5756-44F5-87EC-306D478F6ED7}" type="presOf" srcId="{A7D0BDE7-D0E3-4259-80BE-CCAFBF118B2C}" destId="{1ED1C72E-BAE8-4868-8D28-A8A86967C2E2}" srcOrd="1" destOrd="0" presId="urn:microsoft.com/office/officeart/2005/8/layout/list1"/>
    <dgm:cxn modelId="{09ED3530-383E-4F04-839B-A38DC7CB5E42}" type="presOf" srcId="{A7D0BDE7-D0E3-4259-80BE-CCAFBF118B2C}" destId="{CB6587FB-7A62-40C0-99C1-0244B09D8648}" srcOrd="0" destOrd="0" presId="urn:microsoft.com/office/officeart/2005/8/layout/list1"/>
    <dgm:cxn modelId="{26CB5BAB-3F4A-4862-BA26-A98B36CB051B}" srcId="{0AEA5D9F-9107-44C3-ADA1-5582616FE0AD}" destId="{9DDE8A1E-BE80-4957-BBAE-C384936D6C67}" srcOrd="0" destOrd="0" parTransId="{C6B18093-4E47-45C2-A7FE-999C0950944B}" sibTransId="{08388041-BC65-40EB-A412-9ADB7FC4776E}"/>
    <dgm:cxn modelId="{4DC66865-0524-496E-9D53-1731CF118519}" type="presParOf" srcId="{A3F9FB99-5F4B-41A4-BE08-BD26208FCF81}" destId="{3A5F1BAE-8D2A-4511-ADF0-8FBD3E084E45}" srcOrd="0" destOrd="0" presId="urn:microsoft.com/office/officeart/2005/8/layout/list1"/>
    <dgm:cxn modelId="{20A31BA1-ED3F-4198-9FFC-2987EA749FCA}" type="presParOf" srcId="{3A5F1BAE-8D2A-4511-ADF0-8FBD3E084E45}" destId="{E89FBAA8-4F4B-4386-BAA1-3C37B9CD4D90}" srcOrd="0" destOrd="0" presId="urn:microsoft.com/office/officeart/2005/8/layout/list1"/>
    <dgm:cxn modelId="{2809C6D3-B350-4CA2-B0BF-FDA6FC0B3087}" type="presParOf" srcId="{3A5F1BAE-8D2A-4511-ADF0-8FBD3E084E45}" destId="{5C955DD7-9CDB-4401-9464-08EB52DCDB27}" srcOrd="1" destOrd="0" presId="urn:microsoft.com/office/officeart/2005/8/layout/list1"/>
    <dgm:cxn modelId="{D219C065-301A-4C19-885B-6ECC58937CC1}" type="presParOf" srcId="{A3F9FB99-5F4B-41A4-BE08-BD26208FCF81}" destId="{E70BC2B9-BD54-49FF-B395-22A3C09C119F}" srcOrd="1" destOrd="0" presId="urn:microsoft.com/office/officeart/2005/8/layout/list1"/>
    <dgm:cxn modelId="{12D52F39-93B1-4DB8-8947-7C6EC152309E}" type="presParOf" srcId="{A3F9FB99-5F4B-41A4-BE08-BD26208FCF81}" destId="{D57D8677-8014-4B68-A184-F3AC09687B22}" srcOrd="2" destOrd="0" presId="urn:microsoft.com/office/officeart/2005/8/layout/list1"/>
    <dgm:cxn modelId="{471B881C-6E13-46CF-9E71-9F8189D777C2}" type="presParOf" srcId="{A3F9FB99-5F4B-41A4-BE08-BD26208FCF81}" destId="{BCFF7E6F-88B7-42D8-AF6E-33DF6F0A4A94}" srcOrd="3" destOrd="0" presId="urn:microsoft.com/office/officeart/2005/8/layout/list1"/>
    <dgm:cxn modelId="{D8516380-FCF6-4070-8CC7-8EA253E3B843}" type="presParOf" srcId="{A3F9FB99-5F4B-41A4-BE08-BD26208FCF81}" destId="{17C32877-003A-4EA0-9748-E333412175F5}" srcOrd="4" destOrd="0" presId="urn:microsoft.com/office/officeart/2005/8/layout/list1"/>
    <dgm:cxn modelId="{9B42FB47-2501-4C6D-9E32-E04DB3BE1261}" type="presParOf" srcId="{17C32877-003A-4EA0-9748-E333412175F5}" destId="{CB6587FB-7A62-40C0-99C1-0244B09D8648}" srcOrd="0" destOrd="0" presId="urn:microsoft.com/office/officeart/2005/8/layout/list1"/>
    <dgm:cxn modelId="{9D7CF06D-0A1F-4C0E-B2D7-A17456A822C6}" type="presParOf" srcId="{17C32877-003A-4EA0-9748-E333412175F5}" destId="{1ED1C72E-BAE8-4868-8D28-A8A86967C2E2}" srcOrd="1" destOrd="0" presId="urn:microsoft.com/office/officeart/2005/8/layout/list1"/>
    <dgm:cxn modelId="{474FC0B4-94F4-4CDA-8D54-F7D7BCAD61B8}" type="presParOf" srcId="{A3F9FB99-5F4B-41A4-BE08-BD26208FCF81}" destId="{05092DE0-8399-4535-B150-08282E8839DF}" srcOrd="5" destOrd="0" presId="urn:microsoft.com/office/officeart/2005/8/layout/list1"/>
    <dgm:cxn modelId="{5BAAA52E-6DDE-4F5D-8A82-152181D4D3E0}" type="presParOf" srcId="{A3F9FB99-5F4B-41A4-BE08-BD26208FCF81}" destId="{51BFF270-B220-476E-9F54-18AAF69AB548}"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E482A4-1159-44D0-85F5-31B73F838A2B}" type="doc">
      <dgm:prSet loTypeId="urn:microsoft.com/office/officeart/2005/8/layout/vProcess5" loCatId="process" qsTypeId="urn:microsoft.com/office/officeart/2005/8/quickstyle/simple1" qsCatId="simple" csTypeId="urn:microsoft.com/office/officeart/2005/8/colors/colorful1#3" csCatId="colorful" phldr="1"/>
      <dgm:spPr/>
      <dgm:t>
        <a:bodyPr/>
        <a:lstStyle/>
        <a:p>
          <a:endParaRPr lang="el-GR"/>
        </a:p>
      </dgm:t>
    </dgm:pt>
    <dgm:pt modelId="{98711D21-0B6F-4C5B-A8FF-83A9064AAB94}">
      <dgm:prSet phldrT="[Κείμενο]" custT="1"/>
      <dgm:spPr/>
      <dgm:t>
        <a:bodyPr/>
        <a:lstStyle/>
        <a:p>
          <a:pPr algn="just"/>
          <a:r>
            <a:rPr lang="el-GR" sz="2000" b="1" dirty="0">
              <a:latin typeface="Times New Roman" pitchFamily="18" charset="0"/>
              <a:cs typeface="Times New Roman" pitchFamily="18" charset="0"/>
            </a:rPr>
            <a:t>Μελέτη αναγνωστικής κατανόησης:</a:t>
          </a:r>
          <a:endParaRPr lang="en-US" sz="2000" b="1" dirty="0">
            <a:latin typeface="Times New Roman" pitchFamily="18" charset="0"/>
            <a:cs typeface="Times New Roman" pitchFamily="18" charset="0"/>
          </a:endParaRPr>
        </a:p>
        <a:p>
          <a:pPr algn="just"/>
          <a:r>
            <a:rPr lang="el-GR" sz="2000" dirty="0">
              <a:latin typeface="Times New Roman" pitchFamily="18" charset="0"/>
              <a:cs typeface="Times New Roman" pitchFamily="18" charset="0"/>
            </a:rPr>
            <a:t>κείμενα αξιολόγησης</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 (</a:t>
          </a:r>
          <a:r>
            <a:rPr lang="en-US" sz="2000" dirty="0">
              <a:latin typeface="Times New Roman" pitchFamily="18" charset="0"/>
              <a:cs typeface="Times New Roman" pitchFamily="18" charset="0"/>
            </a:rPr>
            <a:t>pretest &amp; post-test)</a:t>
          </a:r>
          <a:endParaRPr lang="el-GR" sz="2000" dirty="0">
            <a:latin typeface="Times New Roman" pitchFamily="18" charset="0"/>
            <a:cs typeface="Times New Roman" pitchFamily="18" charset="0"/>
          </a:endParaRPr>
        </a:p>
      </dgm:t>
    </dgm:pt>
    <dgm:pt modelId="{2270E230-27E5-4FE8-8B9F-94C246100D26}" type="parTrans" cxnId="{4992848D-9DEF-4439-9401-CE8EBD4C016E}">
      <dgm:prSet/>
      <dgm:spPr/>
      <dgm:t>
        <a:bodyPr/>
        <a:lstStyle/>
        <a:p>
          <a:endParaRPr lang="el-GR"/>
        </a:p>
      </dgm:t>
    </dgm:pt>
    <dgm:pt modelId="{0B193B74-B486-415C-A380-0EB816B6F4F3}" type="sibTrans" cxnId="{4992848D-9DEF-4439-9401-CE8EBD4C016E}">
      <dgm:prSet/>
      <dgm:spPr/>
      <dgm:t>
        <a:bodyPr/>
        <a:lstStyle/>
        <a:p>
          <a:endParaRPr lang="el-GR"/>
        </a:p>
      </dgm:t>
    </dgm:pt>
    <dgm:pt modelId="{F89E7B73-3006-47A8-9DC2-6948A50E786A}">
      <dgm:prSet phldrT="[Κείμενο]" custT="1"/>
      <dgm:spPr/>
      <dgm:t>
        <a:bodyPr/>
        <a:lstStyle/>
        <a:p>
          <a:pPr algn="just"/>
          <a:r>
            <a:rPr lang="el-GR" sz="2000" b="1" dirty="0">
              <a:latin typeface="Times New Roman" pitchFamily="18" charset="0"/>
              <a:cs typeface="Times New Roman" pitchFamily="18" charset="0"/>
            </a:rPr>
            <a:t>Μελέτη </a:t>
          </a:r>
          <a:r>
            <a:rPr lang="el-GR" sz="2000" b="1" dirty="0" err="1">
              <a:latin typeface="Times New Roman" pitchFamily="18" charset="0"/>
              <a:cs typeface="Times New Roman" pitchFamily="18" charset="0"/>
            </a:rPr>
            <a:t>μεταγνωσιακής</a:t>
          </a:r>
          <a:r>
            <a:rPr lang="el-GR" sz="2000" b="1" dirty="0">
              <a:latin typeface="Times New Roman" pitchFamily="18" charset="0"/>
              <a:cs typeface="Times New Roman" pitchFamily="18" charset="0"/>
            </a:rPr>
            <a:t> γνώσης:</a:t>
          </a:r>
        </a:p>
        <a:p>
          <a:pPr algn="just"/>
          <a:r>
            <a:rPr lang="el-GR" sz="2000" dirty="0">
              <a:latin typeface="Times New Roman" pitchFamily="18" charset="0"/>
              <a:cs typeface="Times New Roman" pitchFamily="18" charset="0"/>
            </a:rPr>
            <a:t>α)απόψεις μαθητών – οδηγίες σ’ </a:t>
          </a:r>
          <a:r>
            <a:rPr lang="el-GR" sz="2000" dirty="0" smtClean="0">
              <a:latin typeface="Times New Roman" pitchFamily="18" charset="0"/>
              <a:cs typeface="Times New Roman" pitchFamily="18" charset="0"/>
            </a:rPr>
            <a:t>έναν</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φίλο </a:t>
          </a:r>
          <a:r>
            <a:rPr lang="el-GR" sz="2000" dirty="0">
              <a:latin typeface="Times New Roman" pitchFamily="18" charset="0"/>
              <a:cs typeface="Times New Roman" pitchFamily="18" charset="0"/>
            </a:rPr>
            <a:t>τους για την κατανόηση ενός αφηγηματικού κειμένου</a:t>
          </a:r>
        </a:p>
        <a:p>
          <a:pPr algn="just"/>
          <a:r>
            <a:rPr lang="el-GR" sz="2000" dirty="0">
              <a:latin typeface="Times New Roman" pitchFamily="18" charset="0"/>
              <a:cs typeface="Times New Roman" pitchFamily="18" charset="0"/>
            </a:rPr>
            <a:t>β)</a:t>
          </a:r>
          <a:r>
            <a:rPr lang="el-GR" sz="2000" dirty="0" err="1">
              <a:latin typeface="Times New Roman" pitchFamily="18" charset="0"/>
              <a:cs typeface="Times New Roman" pitchFamily="18" charset="0"/>
            </a:rPr>
            <a:t>ημι</a:t>
          </a:r>
          <a:r>
            <a:rPr lang="el-GR" sz="2000" dirty="0">
              <a:latin typeface="Times New Roman" pitchFamily="18" charset="0"/>
              <a:cs typeface="Times New Roman" pitchFamily="18" charset="0"/>
            </a:rPr>
            <a:t>-δομημένη συνέντευξη</a:t>
          </a:r>
        </a:p>
      </dgm:t>
    </dgm:pt>
    <dgm:pt modelId="{0D954478-F1F9-4E53-A1AB-A99AB4B79CE9}" type="parTrans" cxnId="{C0CAFFC2-8199-4919-9799-7BDB4F04F140}">
      <dgm:prSet/>
      <dgm:spPr/>
      <dgm:t>
        <a:bodyPr/>
        <a:lstStyle/>
        <a:p>
          <a:endParaRPr lang="el-GR"/>
        </a:p>
      </dgm:t>
    </dgm:pt>
    <dgm:pt modelId="{BAD1853E-D2EA-4946-ACF4-11CF2C00EABC}" type="sibTrans" cxnId="{C0CAFFC2-8199-4919-9799-7BDB4F04F140}">
      <dgm:prSet/>
      <dgm:spPr/>
      <dgm:t>
        <a:bodyPr/>
        <a:lstStyle/>
        <a:p>
          <a:endParaRPr lang="el-GR"/>
        </a:p>
      </dgm:t>
    </dgm:pt>
    <dgm:pt modelId="{462A7D41-8B05-4A89-B11B-308C5A1CFF7C}">
      <dgm:prSet phldrT="[Κείμενο]" custT="1"/>
      <dgm:spPr/>
      <dgm:t>
        <a:bodyPr/>
        <a:lstStyle/>
        <a:p>
          <a:pPr algn="just"/>
          <a:r>
            <a:rPr lang="el-GR" sz="2000" b="1" dirty="0">
              <a:latin typeface="Times New Roman" pitchFamily="18" charset="0"/>
              <a:cs typeface="Times New Roman" pitchFamily="18" charset="0"/>
            </a:rPr>
            <a:t>Μελέτη </a:t>
          </a:r>
          <a:r>
            <a:rPr lang="el-GR" sz="2000" b="1" dirty="0" err="1">
              <a:latin typeface="Times New Roman" pitchFamily="18" charset="0"/>
              <a:cs typeface="Times New Roman" pitchFamily="18" charset="0"/>
            </a:rPr>
            <a:t>μεταγνωσιακών</a:t>
          </a:r>
          <a:r>
            <a:rPr lang="el-GR" sz="2000" b="1" dirty="0">
              <a:latin typeface="Times New Roman" pitchFamily="18" charset="0"/>
              <a:cs typeface="Times New Roman" pitchFamily="18" charset="0"/>
            </a:rPr>
            <a:t> στρατηγικών:</a:t>
          </a:r>
        </a:p>
        <a:p>
          <a:pPr algn="just"/>
          <a:r>
            <a:rPr lang="el-GR" sz="2000" dirty="0">
              <a:latin typeface="Times New Roman" pitchFamily="18" charset="0"/>
              <a:cs typeface="Times New Roman" pitchFamily="18" charset="0"/>
            </a:rPr>
            <a:t>α)κλείδα παρατήρησης</a:t>
          </a:r>
        </a:p>
        <a:p>
          <a:pPr algn="just"/>
          <a:r>
            <a:rPr lang="el-GR" sz="2000" dirty="0">
              <a:latin typeface="Times New Roman" pitchFamily="18" charset="0"/>
              <a:cs typeface="Times New Roman" pitchFamily="18" charset="0"/>
            </a:rPr>
            <a:t>β)προσωπικό ημερολόγιο ερευνήτριας</a:t>
          </a:r>
        </a:p>
      </dgm:t>
    </dgm:pt>
    <dgm:pt modelId="{9A4773FE-508E-48F7-BD88-85AA140B6174}" type="parTrans" cxnId="{47DFD4B6-0E0D-47E1-A826-4ABA32FE9D7D}">
      <dgm:prSet/>
      <dgm:spPr/>
      <dgm:t>
        <a:bodyPr/>
        <a:lstStyle/>
        <a:p>
          <a:endParaRPr lang="el-GR"/>
        </a:p>
      </dgm:t>
    </dgm:pt>
    <dgm:pt modelId="{D9CCA7EE-CE56-421F-8D11-ACB57FA60493}" type="sibTrans" cxnId="{47DFD4B6-0E0D-47E1-A826-4ABA32FE9D7D}">
      <dgm:prSet/>
      <dgm:spPr/>
      <dgm:t>
        <a:bodyPr/>
        <a:lstStyle/>
        <a:p>
          <a:endParaRPr lang="el-GR"/>
        </a:p>
      </dgm:t>
    </dgm:pt>
    <dgm:pt modelId="{3397703A-B205-43AE-A307-8CEDDE5B70B3}" type="pres">
      <dgm:prSet presAssocID="{DEE482A4-1159-44D0-85F5-31B73F838A2B}" presName="outerComposite" presStyleCnt="0">
        <dgm:presLayoutVars>
          <dgm:chMax val="5"/>
          <dgm:dir/>
          <dgm:resizeHandles val="exact"/>
        </dgm:presLayoutVars>
      </dgm:prSet>
      <dgm:spPr/>
      <dgm:t>
        <a:bodyPr/>
        <a:lstStyle/>
        <a:p>
          <a:endParaRPr lang="el-GR"/>
        </a:p>
      </dgm:t>
    </dgm:pt>
    <dgm:pt modelId="{41CC6F93-85D0-4745-8B60-5643D5C337BB}" type="pres">
      <dgm:prSet presAssocID="{DEE482A4-1159-44D0-85F5-31B73F838A2B}" presName="dummyMaxCanvas" presStyleCnt="0">
        <dgm:presLayoutVars/>
      </dgm:prSet>
      <dgm:spPr/>
    </dgm:pt>
    <dgm:pt modelId="{7E6355E3-1461-4500-8D57-473CACB957B7}" type="pres">
      <dgm:prSet presAssocID="{DEE482A4-1159-44D0-85F5-31B73F838A2B}" presName="ThreeNodes_1" presStyleLbl="node1" presStyleIdx="0" presStyleCnt="3">
        <dgm:presLayoutVars>
          <dgm:bulletEnabled val="1"/>
        </dgm:presLayoutVars>
      </dgm:prSet>
      <dgm:spPr/>
      <dgm:t>
        <a:bodyPr/>
        <a:lstStyle/>
        <a:p>
          <a:endParaRPr lang="el-GR"/>
        </a:p>
      </dgm:t>
    </dgm:pt>
    <dgm:pt modelId="{587F7D91-882B-42A8-AF9D-4D30BDDC422E}" type="pres">
      <dgm:prSet presAssocID="{DEE482A4-1159-44D0-85F5-31B73F838A2B}" presName="ThreeNodes_2" presStyleLbl="node1" presStyleIdx="1" presStyleCnt="3">
        <dgm:presLayoutVars>
          <dgm:bulletEnabled val="1"/>
        </dgm:presLayoutVars>
      </dgm:prSet>
      <dgm:spPr/>
      <dgm:t>
        <a:bodyPr/>
        <a:lstStyle/>
        <a:p>
          <a:endParaRPr lang="el-GR"/>
        </a:p>
      </dgm:t>
    </dgm:pt>
    <dgm:pt modelId="{C9EA6111-3B37-43E0-9B46-A1ED167348C2}" type="pres">
      <dgm:prSet presAssocID="{DEE482A4-1159-44D0-85F5-31B73F838A2B}" presName="ThreeNodes_3" presStyleLbl="node1" presStyleIdx="2" presStyleCnt="3">
        <dgm:presLayoutVars>
          <dgm:bulletEnabled val="1"/>
        </dgm:presLayoutVars>
      </dgm:prSet>
      <dgm:spPr/>
      <dgm:t>
        <a:bodyPr/>
        <a:lstStyle/>
        <a:p>
          <a:endParaRPr lang="el-GR"/>
        </a:p>
      </dgm:t>
    </dgm:pt>
    <dgm:pt modelId="{4D6DBD82-EBD4-45CF-A88B-CACBD2E724B8}" type="pres">
      <dgm:prSet presAssocID="{DEE482A4-1159-44D0-85F5-31B73F838A2B}" presName="ThreeConn_1-2" presStyleLbl="fgAccFollowNode1" presStyleIdx="0" presStyleCnt="2">
        <dgm:presLayoutVars>
          <dgm:bulletEnabled val="1"/>
        </dgm:presLayoutVars>
      </dgm:prSet>
      <dgm:spPr/>
      <dgm:t>
        <a:bodyPr/>
        <a:lstStyle/>
        <a:p>
          <a:endParaRPr lang="el-GR"/>
        </a:p>
      </dgm:t>
    </dgm:pt>
    <dgm:pt modelId="{B758B373-E88C-4F03-8002-358EBB37B3E9}" type="pres">
      <dgm:prSet presAssocID="{DEE482A4-1159-44D0-85F5-31B73F838A2B}" presName="ThreeConn_2-3" presStyleLbl="fgAccFollowNode1" presStyleIdx="1" presStyleCnt="2">
        <dgm:presLayoutVars>
          <dgm:bulletEnabled val="1"/>
        </dgm:presLayoutVars>
      </dgm:prSet>
      <dgm:spPr/>
      <dgm:t>
        <a:bodyPr/>
        <a:lstStyle/>
        <a:p>
          <a:endParaRPr lang="el-GR"/>
        </a:p>
      </dgm:t>
    </dgm:pt>
    <dgm:pt modelId="{B90CF8DA-5575-4306-A77A-3BAFFE2F17CC}" type="pres">
      <dgm:prSet presAssocID="{DEE482A4-1159-44D0-85F5-31B73F838A2B}" presName="ThreeNodes_1_text" presStyleLbl="node1" presStyleIdx="2" presStyleCnt="3">
        <dgm:presLayoutVars>
          <dgm:bulletEnabled val="1"/>
        </dgm:presLayoutVars>
      </dgm:prSet>
      <dgm:spPr/>
      <dgm:t>
        <a:bodyPr/>
        <a:lstStyle/>
        <a:p>
          <a:endParaRPr lang="el-GR"/>
        </a:p>
      </dgm:t>
    </dgm:pt>
    <dgm:pt modelId="{737D4662-FD4B-49AF-9B77-B4F6D3648F89}" type="pres">
      <dgm:prSet presAssocID="{DEE482A4-1159-44D0-85F5-31B73F838A2B}" presName="ThreeNodes_2_text" presStyleLbl="node1" presStyleIdx="2" presStyleCnt="3">
        <dgm:presLayoutVars>
          <dgm:bulletEnabled val="1"/>
        </dgm:presLayoutVars>
      </dgm:prSet>
      <dgm:spPr/>
      <dgm:t>
        <a:bodyPr/>
        <a:lstStyle/>
        <a:p>
          <a:endParaRPr lang="el-GR"/>
        </a:p>
      </dgm:t>
    </dgm:pt>
    <dgm:pt modelId="{DFA80269-4EA1-45CF-8A7D-695DAAA5BCCD}" type="pres">
      <dgm:prSet presAssocID="{DEE482A4-1159-44D0-85F5-31B73F838A2B}" presName="ThreeNodes_3_text" presStyleLbl="node1" presStyleIdx="2" presStyleCnt="3">
        <dgm:presLayoutVars>
          <dgm:bulletEnabled val="1"/>
        </dgm:presLayoutVars>
      </dgm:prSet>
      <dgm:spPr/>
      <dgm:t>
        <a:bodyPr/>
        <a:lstStyle/>
        <a:p>
          <a:endParaRPr lang="el-GR"/>
        </a:p>
      </dgm:t>
    </dgm:pt>
  </dgm:ptLst>
  <dgm:cxnLst>
    <dgm:cxn modelId="{9604B6F6-05D8-4524-80E3-3B3341B56C58}" type="presOf" srcId="{98711D21-0B6F-4C5B-A8FF-83A9064AAB94}" destId="{B90CF8DA-5575-4306-A77A-3BAFFE2F17CC}" srcOrd="1" destOrd="0" presId="urn:microsoft.com/office/officeart/2005/8/layout/vProcess5"/>
    <dgm:cxn modelId="{C0CAFFC2-8199-4919-9799-7BDB4F04F140}" srcId="{DEE482A4-1159-44D0-85F5-31B73F838A2B}" destId="{F89E7B73-3006-47A8-9DC2-6948A50E786A}" srcOrd="1" destOrd="0" parTransId="{0D954478-F1F9-4E53-A1AB-A99AB4B79CE9}" sibTransId="{BAD1853E-D2EA-4946-ACF4-11CF2C00EABC}"/>
    <dgm:cxn modelId="{067C6D64-9F5D-4DCA-9BA9-9E854BC92ABC}" type="presOf" srcId="{0B193B74-B486-415C-A380-0EB816B6F4F3}" destId="{4D6DBD82-EBD4-45CF-A88B-CACBD2E724B8}" srcOrd="0" destOrd="0" presId="urn:microsoft.com/office/officeart/2005/8/layout/vProcess5"/>
    <dgm:cxn modelId="{8748E930-D00B-40A9-BD9A-668F11BC9567}" type="presOf" srcId="{F89E7B73-3006-47A8-9DC2-6948A50E786A}" destId="{587F7D91-882B-42A8-AF9D-4D30BDDC422E}" srcOrd="0" destOrd="0" presId="urn:microsoft.com/office/officeart/2005/8/layout/vProcess5"/>
    <dgm:cxn modelId="{47DFD4B6-0E0D-47E1-A826-4ABA32FE9D7D}" srcId="{DEE482A4-1159-44D0-85F5-31B73F838A2B}" destId="{462A7D41-8B05-4A89-B11B-308C5A1CFF7C}" srcOrd="2" destOrd="0" parTransId="{9A4773FE-508E-48F7-BD88-85AA140B6174}" sibTransId="{D9CCA7EE-CE56-421F-8D11-ACB57FA60493}"/>
    <dgm:cxn modelId="{4992848D-9DEF-4439-9401-CE8EBD4C016E}" srcId="{DEE482A4-1159-44D0-85F5-31B73F838A2B}" destId="{98711D21-0B6F-4C5B-A8FF-83A9064AAB94}" srcOrd="0" destOrd="0" parTransId="{2270E230-27E5-4FE8-8B9F-94C246100D26}" sibTransId="{0B193B74-B486-415C-A380-0EB816B6F4F3}"/>
    <dgm:cxn modelId="{04C5B263-E9E6-42D7-B114-04EF3F1856EF}" type="presOf" srcId="{F89E7B73-3006-47A8-9DC2-6948A50E786A}" destId="{737D4662-FD4B-49AF-9B77-B4F6D3648F89}" srcOrd="1" destOrd="0" presId="urn:microsoft.com/office/officeart/2005/8/layout/vProcess5"/>
    <dgm:cxn modelId="{69004AAB-D237-427E-833F-A8C83C373866}" type="presOf" srcId="{BAD1853E-D2EA-4946-ACF4-11CF2C00EABC}" destId="{B758B373-E88C-4F03-8002-358EBB37B3E9}" srcOrd="0" destOrd="0" presId="urn:microsoft.com/office/officeart/2005/8/layout/vProcess5"/>
    <dgm:cxn modelId="{48E02568-BA5E-4362-914A-0D051D9DDF38}" type="presOf" srcId="{98711D21-0B6F-4C5B-A8FF-83A9064AAB94}" destId="{7E6355E3-1461-4500-8D57-473CACB957B7}" srcOrd="0" destOrd="0" presId="urn:microsoft.com/office/officeart/2005/8/layout/vProcess5"/>
    <dgm:cxn modelId="{F89FF4C4-ECBA-40FF-8BDB-8D03347558EC}" type="presOf" srcId="{462A7D41-8B05-4A89-B11B-308C5A1CFF7C}" destId="{DFA80269-4EA1-45CF-8A7D-695DAAA5BCCD}" srcOrd="1" destOrd="0" presId="urn:microsoft.com/office/officeart/2005/8/layout/vProcess5"/>
    <dgm:cxn modelId="{49145F5A-06A2-4B21-B607-C45BACABFDB9}" type="presOf" srcId="{462A7D41-8B05-4A89-B11B-308C5A1CFF7C}" destId="{C9EA6111-3B37-43E0-9B46-A1ED167348C2}" srcOrd="0" destOrd="0" presId="urn:microsoft.com/office/officeart/2005/8/layout/vProcess5"/>
    <dgm:cxn modelId="{6E52C264-2DC6-4139-B97F-6E043ADCC62A}" type="presOf" srcId="{DEE482A4-1159-44D0-85F5-31B73F838A2B}" destId="{3397703A-B205-43AE-A307-8CEDDE5B70B3}" srcOrd="0" destOrd="0" presId="urn:microsoft.com/office/officeart/2005/8/layout/vProcess5"/>
    <dgm:cxn modelId="{34EAC5BC-DC7B-4DCA-8ED4-F1C1843472BA}" type="presParOf" srcId="{3397703A-B205-43AE-A307-8CEDDE5B70B3}" destId="{41CC6F93-85D0-4745-8B60-5643D5C337BB}" srcOrd="0" destOrd="0" presId="urn:microsoft.com/office/officeart/2005/8/layout/vProcess5"/>
    <dgm:cxn modelId="{0499A5EF-8AAE-4147-981F-583A7727E1CE}" type="presParOf" srcId="{3397703A-B205-43AE-A307-8CEDDE5B70B3}" destId="{7E6355E3-1461-4500-8D57-473CACB957B7}" srcOrd="1" destOrd="0" presId="urn:microsoft.com/office/officeart/2005/8/layout/vProcess5"/>
    <dgm:cxn modelId="{3CBCAF31-D96C-4140-B043-84553246BA34}" type="presParOf" srcId="{3397703A-B205-43AE-A307-8CEDDE5B70B3}" destId="{587F7D91-882B-42A8-AF9D-4D30BDDC422E}" srcOrd="2" destOrd="0" presId="urn:microsoft.com/office/officeart/2005/8/layout/vProcess5"/>
    <dgm:cxn modelId="{19D329F0-44F3-4FCB-9635-2173C352991B}" type="presParOf" srcId="{3397703A-B205-43AE-A307-8CEDDE5B70B3}" destId="{C9EA6111-3B37-43E0-9B46-A1ED167348C2}" srcOrd="3" destOrd="0" presId="urn:microsoft.com/office/officeart/2005/8/layout/vProcess5"/>
    <dgm:cxn modelId="{3EEC93EA-3127-4C74-82F6-76D32176CFA0}" type="presParOf" srcId="{3397703A-B205-43AE-A307-8CEDDE5B70B3}" destId="{4D6DBD82-EBD4-45CF-A88B-CACBD2E724B8}" srcOrd="4" destOrd="0" presId="urn:microsoft.com/office/officeart/2005/8/layout/vProcess5"/>
    <dgm:cxn modelId="{5B4C9BD0-D978-4223-9B31-13973B390785}" type="presParOf" srcId="{3397703A-B205-43AE-A307-8CEDDE5B70B3}" destId="{B758B373-E88C-4F03-8002-358EBB37B3E9}" srcOrd="5" destOrd="0" presId="urn:microsoft.com/office/officeart/2005/8/layout/vProcess5"/>
    <dgm:cxn modelId="{1E955BDE-1F28-471C-AB07-5F278D7F0306}" type="presParOf" srcId="{3397703A-B205-43AE-A307-8CEDDE5B70B3}" destId="{B90CF8DA-5575-4306-A77A-3BAFFE2F17CC}" srcOrd="6" destOrd="0" presId="urn:microsoft.com/office/officeart/2005/8/layout/vProcess5"/>
    <dgm:cxn modelId="{16A83AE2-B226-4B21-9EE8-FE360FAF7E55}" type="presParOf" srcId="{3397703A-B205-43AE-A307-8CEDDE5B70B3}" destId="{737D4662-FD4B-49AF-9B77-B4F6D3648F89}" srcOrd="7" destOrd="0" presId="urn:microsoft.com/office/officeart/2005/8/layout/vProcess5"/>
    <dgm:cxn modelId="{3F430E3A-BADE-48CE-8FDF-B76265662C5C}" type="presParOf" srcId="{3397703A-B205-43AE-A307-8CEDDE5B70B3}" destId="{DFA80269-4EA1-45CF-8A7D-695DAAA5BCCD}"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EC978C-5957-4341-BEDD-7D78B62000F4}" type="doc">
      <dgm:prSet loTypeId="urn:microsoft.com/office/officeart/2005/8/layout/process4" loCatId="process" qsTypeId="urn:microsoft.com/office/officeart/2005/8/quickstyle/simple1" qsCatId="simple" csTypeId="urn:microsoft.com/office/officeart/2005/8/colors/colorful1#4" csCatId="colorful" phldr="1"/>
      <dgm:spPr/>
    </dgm:pt>
    <dgm:pt modelId="{100B46AC-C040-4C03-B7B2-D6168E96B6BC}">
      <dgm:prSet phldrT="[Κείμενο]" custT="1"/>
      <dgm:spPr/>
      <dgm:t>
        <a:bodyPr/>
        <a:lstStyle/>
        <a:p>
          <a:pPr algn="ctr"/>
          <a:r>
            <a:rPr lang="el-GR" sz="2000" dirty="0">
              <a:latin typeface="Times New Roman" pitchFamily="18" charset="0"/>
              <a:cs typeface="Times New Roman" pitchFamily="18" charset="0"/>
            </a:rPr>
            <a:t>Καθορισμός επιδιωκόμενων στόχων βάσει των μαθησιακών αναγκών </a:t>
          </a:r>
        </a:p>
      </dgm:t>
    </dgm:pt>
    <dgm:pt modelId="{0DA7D6BC-A2CB-4443-843C-58BC7DFDD39E}" type="parTrans" cxnId="{05657E0C-919B-46B3-9552-8846C45FBE74}">
      <dgm:prSet/>
      <dgm:spPr/>
      <dgm:t>
        <a:bodyPr/>
        <a:lstStyle/>
        <a:p>
          <a:endParaRPr lang="el-GR"/>
        </a:p>
      </dgm:t>
    </dgm:pt>
    <dgm:pt modelId="{90EA1FF6-ED9F-41BD-B0DC-0154CD3F2604}" type="sibTrans" cxnId="{05657E0C-919B-46B3-9552-8846C45FBE74}">
      <dgm:prSet/>
      <dgm:spPr/>
      <dgm:t>
        <a:bodyPr/>
        <a:lstStyle/>
        <a:p>
          <a:endParaRPr lang="el-GR"/>
        </a:p>
      </dgm:t>
    </dgm:pt>
    <dgm:pt modelId="{C3365BF7-8D18-4E06-90D2-BCE0908A94AF}">
      <dgm:prSet phldrT="[Κείμενο]" custT="1"/>
      <dgm:spPr/>
      <dgm:t>
        <a:bodyPr/>
        <a:lstStyle/>
        <a:p>
          <a:r>
            <a:rPr lang="el-GR" sz="2000" dirty="0">
              <a:latin typeface="Times New Roman" pitchFamily="18" charset="0"/>
              <a:cs typeface="Times New Roman" pitchFamily="18" charset="0"/>
            </a:rPr>
            <a:t>Σχεδιασμός ψηφιακού υλικού</a:t>
          </a:r>
        </a:p>
      </dgm:t>
    </dgm:pt>
    <dgm:pt modelId="{90CDAA3E-D95A-4595-8871-D3E9861210D7}" type="parTrans" cxnId="{D76DBBA0-2056-483A-9EB9-19C14E41606D}">
      <dgm:prSet/>
      <dgm:spPr/>
      <dgm:t>
        <a:bodyPr/>
        <a:lstStyle/>
        <a:p>
          <a:endParaRPr lang="el-GR"/>
        </a:p>
      </dgm:t>
    </dgm:pt>
    <dgm:pt modelId="{536AA5C4-6078-473E-AFBA-295C28A2E7F7}" type="sibTrans" cxnId="{D76DBBA0-2056-483A-9EB9-19C14E41606D}">
      <dgm:prSet/>
      <dgm:spPr/>
      <dgm:t>
        <a:bodyPr/>
        <a:lstStyle/>
        <a:p>
          <a:endParaRPr lang="el-GR"/>
        </a:p>
      </dgm:t>
    </dgm:pt>
    <dgm:pt modelId="{E73F28E0-9001-4823-90A4-A452DA95712D}">
      <dgm:prSet phldrT="[Κείμενο]" custT="1"/>
      <dgm:spPr/>
      <dgm:t>
        <a:bodyPr/>
        <a:lstStyle/>
        <a:p>
          <a:r>
            <a:rPr lang="el-GR" sz="2000" dirty="0">
              <a:latin typeface="Times New Roman" pitchFamily="18" charset="0"/>
              <a:cs typeface="Times New Roman" pitchFamily="18" charset="0"/>
            </a:rPr>
            <a:t>Πιλοτική εφαρμογή</a:t>
          </a:r>
        </a:p>
      </dgm:t>
    </dgm:pt>
    <dgm:pt modelId="{EFB5AC6D-27AB-4750-923A-CE05D9808AED}" type="parTrans" cxnId="{32FB8CE1-B107-4B6F-A1DF-2583BC4398EF}">
      <dgm:prSet/>
      <dgm:spPr/>
      <dgm:t>
        <a:bodyPr/>
        <a:lstStyle/>
        <a:p>
          <a:endParaRPr lang="el-GR"/>
        </a:p>
      </dgm:t>
    </dgm:pt>
    <dgm:pt modelId="{6F1F55CF-C2E2-4A39-867D-E6F0FE1F17E3}" type="sibTrans" cxnId="{32FB8CE1-B107-4B6F-A1DF-2583BC4398EF}">
      <dgm:prSet/>
      <dgm:spPr/>
      <dgm:t>
        <a:bodyPr/>
        <a:lstStyle/>
        <a:p>
          <a:endParaRPr lang="el-GR"/>
        </a:p>
      </dgm:t>
    </dgm:pt>
    <dgm:pt modelId="{83F04B8A-4164-425C-89E3-FCC6D30CD1D2}">
      <dgm:prSet custT="1"/>
      <dgm:spPr/>
      <dgm:t>
        <a:bodyPr/>
        <a:lstStyle/>
        <a:p>
          <a:r>
            <a:rPr lang="el-GR" sz="2000" dirty="0">
              <a:latin typeface="Times New Roman" pitchFamily="18" charset="0"/>
              <a:cs typeface="Times New Roman" pitchFamily="18" charset="0"/>
            </a:rPr>
            <a:t>Πραγματοποίηση διδακτικής παρέμβασης – Συνεχείς προσαρμογές</a:t>
          </a:r>
        </a:p>
      </dgm:t>
    </dgm:pt>
    <dgm:pt modelId="{D1C32729-E545-4DDA-98D4-6172C4CF3CA8}" type="parTrans" cxnId="{008ED081-BFFD-4C10-8F09-298A9514432C}">
      <dgm:prSet/>
      <dgm:spPr/>
      <dgm:t>
        <a:bodyPr/>
        <a:lstStyle/>
        <a:p>
          <a:endParaRPr lang="el-GR"/>
        </a:p>
      </dgm:t>
    </dgm:pt>
    <dgm:pt modelId="{A2848B38-0D12-49A0-8558-DF9EED1307DC}" type="sibTrans" cxnId="{008ED081-BFFD-4C10-8F09-298A9514432C}">
      <dgm:prSet/>
      <dgm:spPr/>
      <dgm:t>
        <a:bodyPr/>
        <a:lstStyle/>
        <a:p>
          <a:endParaRPr lang="el-GR"/>
        </a:p>
      </dgm:t>
    </dgm:pt>
    <dgm:pt modelId="{8A757113-79A6-46DA-B065-401C8B2053A8}" type="pres">
      <dgm:prSet presAssocID="{68EC978C-5957-4341-BEDD-7D78B62000F4}" presName="Name0" presStyleCnt="0">
        <dgm:presLayoutVars>
          <dgm:dir/>
          <dgm:animLvl val="lvl"/>
          <dgm:resizeHandles val="exact"/>
        </dgm:presLayoutVars>
      </dgm:prSet>
      <dgm:spPr/>
    </dgm:pt>
    <dgm:pt modelId="{9335545C-618F-4572-AD95-DEE53A4E8580}" type="pres">
      <dgm:prSet presAssocID="{83F04B8A-4164-425C-89E3-FCC6D30CD1D2}" presName="boxAndChildren" presStyleCnt="0"/>
      <dgm:spPr/>
    </dgm:pt>
    <dgm:pt modelId="{E5C45613-5576-4086-8F65-CFB1184C3462}" type="pres">
      <dgm:prSet presAssocID="{83F04B8A-4164-425C-89E3-FCC6D30CD1D2}" presName="parentTextBox" presStyleLbl="node1" presStyleIdx="0" presStyleCnt="4"/>
      <dgm:spPr/>
      <dgm:t>
        <a:bodyPr/>
        <a:lstStyle/>
        <a:p>
          <a:endParaRPr lang="el-GR"/>
        </a:p>
      </dgm:t>
    </dgm:pt>
    <dgm:pt modelId="{3ED4387B-B55F-4103-8680-66E9212754CF}" type="pres">
      <dgm:prSet presAssocID="{6F1F55CF-C2E2-4A39-867D-E6F0FE1F17E3}" presName="sp" presStyleCnt="0"/>
      <dgm:spPr/>
    </dgm:pt>
    <dgm:pt modelId="{9304A97F-3F2F-461E-8811-7B24BA46065D}" type="pres">
      <dgm:prSet presAssocID="{E73F28E0-9001-4823-90A4-A452DA95712D}" presName="arrowAndChildren" presStyleCnt="0"/>
      <dgm:spPr/>
    </dgm:pt>
    <dgm:pt modelId="{975EDED6-A169-464F-9345-25C6E1C229D6}" type="pres">
      <dgm:prSet presAssocID="{E73F28E0-9001-4823-90A4-A452DA95712D}" presName="parentTextArrow" presStyleLbl="node1" presStyleIdx="1" presStyleCnt="4"/>
      <dgm:spPr/>
      <dgm:t>
        <a:bodyPr/>
        <a:lstStyle/>
        <a:p>
          <a:endParaRPr lang="el-GR"/>
        </a:p>
      </dgm:t>
    </dgm:pt>
    <dgm:pt modelId="{A8F88DA3-3218-44C1-B0DA-6828D00DE100}" type="pres">
      <dgm:prSet presAssocID="{536AA5C4-6078-473E-AFBA-295C28A2E7F7}" presName="sp" presStyleCnt="0"/>
      <dgm:spPr/>
    </dgm:pt>
    <dgm:pt modelId="{4A5D5692-75C5-4D35-826D-B7F2A8E3735A}" type="pres">
      <dgm:prSet presAssocID="{C3365BF7-8D18-4E06-90D2-BCE0908A94AF}" presName="arrowAndChildren" presStyleCnt="0"/>
      <dgm:spPr/>
    </dgm:pt>
    <dgm:pt modelId="{E5CF7CB9-1199-47FE-9345-5995EFFB91EB}" type="pres">
      <dgm:prSet presAssocID="{C3365BF7-8D18-4E06-90D2-BCE0908A94AF}" presName="parentTextArrow" presStyleLbl="node1" presStyleIdx="2" presStyleCnt="4"/>
      <dgm:spPr/>
      <dgm:t>
        <a:bodyPr/>
        <a:lstStyle/>
        <a:p>
          <a:endParaRPr lang="el-GR"/>
        </a:p>
      </dgm:t>
    </dgm:pt>
    <dgm:pt modelId="{0EB7BEF5-CDB3-4E56-B903-89420BA574D4}" type="pres">
      <dgm:prSet presAssocID="{90EA1FF6-ED9F-41BD-B0DC-0154CD3F2604}" presName="sp" presStyleCnt="0"/>
      <dgm:spPr/>
    </dgm:pt>
    <dgm:pt modelId="{EA4A28FF-E17C-4251-A6D8-5F54C619ECC3}" type="pres">
      <dgm:prSet presAssocID="{100B46AC-C040-4C03-B7B2-D6168E96B6BC}" presName="arrowAndChildren" presStyleCnt="0"/>
      <dgm:spPr/>
    </dgm:pt>
    <dgm:pt modelId="{5A0095BB-84C1-4A65-9722-F77FDB22EF96}" type="pres">
      <dgm:prSet presAssocID="{100B46AC-C040-4C03-B7B2-D6168E96B6BC}" presName="parentTextArrow" presStyleLbl="node1" presStyleIdx="3" presStyleCnt="4"/>
      <dgm:spPr/>
      <dgm:t>
        <a:bodyPr/>
        <a:lstStyle/>
        <a:p>
          <a:endParaRPr lang="el-GR"/>
        </a:p>
      </dgm:t>
    </dgm:pt>
  </dgm:ptLst>
  <dgm:cxnLst>
    <dgm:cxn modelId="{E71EAFEE-AC08-4946-8357-A43B6068D65F}" type="presOf" srcId="{100B46AC-C040-4C03-B7B2-D6168E96B6BC}" destId="{5A0095BB-84C1-4A65-9722-F77FDB22EF96}" srcOrd="0" destOrd="0" presId="urn:microsoft.com/office/officeart/2005/8/layout/process4"/>
    <dgm:cxn modelId="{910F4BBE-A2E7-42AB-8FDD-95F66E3563C5}" type="presOf" srcId="{E73F28E0-9001-4823-90A4-A452DA95712D}" destId="{975EDED6-A169-464F-9345-25C6E1C229D6}" srcOrd="0" destOrd="0" presId="urn:microsoft.com/office/officeart/2005/8/layout/process4"/>
    <dgm:cxn modelId="{6E255D51-2AB9-4561-8D0D-7DFFBA80751A}" type="presOf" srcId="{83F04B8A-4164-425C-89E3-FCC6D30CD1D2}" destId="{E5C45613-5576-4086-8F65-CFB1184C3462}" srcOrd="0" destOrd="0" presId="urn:microsoft.com/office/officeart/2005/8/layout/process4"/>
    <dgm:cxn modelId="{2AA5813B-0B93-490B-92D4-04794B35C80A}" type="presOf" srcId="{C3365BF7-8D18-4E06-90D2-BCE0908A94AF}" destId="{E5CF7CB9-1199-47FE-9345-5995EFFB91EB}" srcOrd="0" destOrd="0" presId="urn:microsoft.com/office/officeart/2005/8/layout/process4"/>
    <dgm:cxn modelId="{008ED081-BFFD-4C10-8F09-298A9514432C}" srcId="{68EC978C-5957-4341-BEDD-7D78B62000F4}" destId="{83F04B8A-4164-425C-89E3-FCC6D30CD1D2}" srcOrd="3" destOrd="0" parTransId="{D1C32729-E545-4DDA-98D4-6172C4CF3CA8}" sibTransId="{A2848B38-0D12-49A0-8558-DF9EED1307DC}"/>
    <dgm:cxn modelId="{05657E0C-919B-46B3-9552-8846C45FBE74}" srcId="{68EC978C-5957-4341-BEDD-7D78B62000F4}" destId="{100B46AC-C040-4C03-B7B2-D6168E96B6BC}" srcOrd="0" destOrd="0" parTransId="{0DA7D6BC-A2CB-4443-843C-58BC7DFDD39E}" sibTransId="{90EA1FF6-ED9F-41BD-B0DC-0154CD3F2604}"/>
    <dgm:cxn modelId="{D76DBBA0-2056-483A-9EB9-19C14E41606D}" srcId="{68EC978C-5957-4341-BEDD-7D78B62000F4}" destId="{C3365BF7-8D18-4E06-90D2-BCE0908A94AF}" srcOrd="1" destOrd="0" parTransId="{90CDAA3E-D95A-4595-8871-D3E9861210D7}" sibTransId="{536AA5C4-6078-473E-AFBA-295C28A2E7F7}"/>
    <dgm:cxn modelId="{7EF55CBB-56B7-4E15-ADD4-188AA3519CF9}" type="presOf" srcId="{68EC978C-5957-4341-BEDD-7D78B62000F4}" destId="{8A757113-79A6-46DA-B065-401C8B2053A8}" srcOrd="0" destOrd="0" presId="urn:microsoft.com/office/officeart/2005/8/layout/process4"/>
    <dgm:cxn modelId="{32FB8CE1-B107-4B6F-A1DF-2583BC4398EF}" srcId="{68EC978C-5957-4341-BEDD-7D78B62000F4}" destId="{E73F28E0-9001-4823-90A4-A452DA95712D}" srcOrd="2" destOrd="0" parTransId="{EFB5AC6D-27AB-4750-923A-CE05D9808AED}" sibTransId="{6F1F55CF-C2E2-4A39-867D-E6F0FE1F17E3}"/>
    <dgm:cxn modelId="{E7800C5B-FBD7-4460-AA75-51CF03BDE4C0}" type="presParOf" srcId="{8A757113-79A6-46DA-B065-401C8B2053A8}" destId="{9335545C-618F-4572-AD95-DEE53A4E8580}" srcOrd="0" destOrd="0" presId="urn:microsoft.com/office/officeart/2005/8/layout/process4"/>
    <dgm:cxn modelId="{4E47B759-4A6D-4CC6-AC91-6C5FB601E846}" type="presParOf" srcId="{9335545C-618F-4572-AD95-DEE53A4E8580}" destId="{E5C45613-5576-4086-8F65-CFB1184C3462}" srcOrd="0" destOrd="0" presId="urn:microsoft.com/office/officeart/2005/8/layout/process4"/>
    <dgm:cxn modelId="{A379CB97-6774-4468-A2EC-66C8EF6D4CCD}" type="presParOf" srcId="{8A757113-79A6-46DA-B065-401C8B2053A8}" destId="{3ED4387B-B55F-4103-8680-66E9212754CF}" srcOrd="1" destOrd="0" presId="urn:microsoft.com/office/officeart/2005/8/layout/process4"/>
    <dgm:cxn modelId="{D218AD80-72F6-47F4-96F1-E8C4E4E89071}" type="presParOf" srcId="{8A757113-79A6-46DA-B065-401C8B2053A8}" destId="{9304A97F-3F2F-461E-8811-7B24BA46065D}" srcOrd="2" destOrd="0" presId="urn:microsoft.com/office/officeart/2005/8/layout/process4"/>
    <dgm:cxn modelId="{1A2E40E1-DECA-42F1-AABC-44EC01BFB446}" type="presParOf" srcId="{9304A97F-3F2F-461E-8811-7B24BA46065D}" destId="{975EDED6-A169-464F-9345-25C6E1C229D6}" srcOrd="0" destOrd="0" presId="urn:microsoft.com/office/officeart/2005/8/layout/process4"/>
    <dgm:cxn modelId="{BD939106-9D48-41FF-BEC9-3AE1DC2B5188}" type="presParOf" srcId="{8A757113-79A6-46DA-B065-401C8B2053A8}" destId="{A8F88DA3-3218-44C1-B0DA-6828D00DE100}" srcOrd="3" destOrd="0" presId="urn:microsoft.com/office/officeart/2005/8/layout/process4"/>
    <dgm:cxn modelId="{442A97C4-CBC8-4ACD-B87A-C09A7524C2F8}" type="presParOf" srcId="{8A757113-79A6-46DA-B065-401C8B2053A8}" destId="{4A5D5692-75C5-4D35-826D-B7F2A8E3735A}" srcOrd="4" destOrd="0" presId="urn:microsoft.com/office/officeart/2005/8/layout/process4"/>
    <dgm:cxn modelId="{73AEEDD7-FCE4-487F-9811-4147C287006A}" type="presParOf" srcId="{4A5D5692-75C5-4D35-826D-B7F2A8E3735A}" destId="{E5CF7CB9-1199-47FE-9345-5995EFFB91EB}" srcOrd="0" destOrd="0" presId="urn:microsoft.com/office/officeart/2005/8/layout/process4"/>
    <dgm:cxn modelId="{048A2BEC-4729-4D41-A717-51F69842FCBC}" type="presParOf" srcId="{8A757113-79A6-46DA-B065-401C8B2053A8}" destId="{0EB7BEF5-CDB3-4E56-B903-89420BA574D4}" srcOrd="5" destOrd="0" presId="urn:microsoft.com/office/officeart/2005/8/layout/process4"/>
    <dgm:cxn modelId="{61431FB9-4EAF-4C7B-A7B3-BCB9E6EC23BA}" type="presParOf" srcId="{8A757113-79A6-46DA-B065-401C8B2053A8}" destId="{EA4A28FF-E17C-4251-A6D8-5F54C619ECC3}" srcOrd="6" destOrd="0" presId="urn:microsoft.com/office/officeart/2005/8/layout/process4"/>
    <dgm:cxn modelId="{045233DE-9130-453F-A701-4D1F7D2708CD}" type="presParOf" srcId="{EA4A28FF-E17C-4251-A6D8-5F54C619ECC3}" destId="{5A0095BB-84C1-4A65-9722-F77FDB22EF96}"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C5B289-ABBE-4F1A-8725-50F176C0F014}">
      <dsp:nvSpPr>
        <dsp:cNvPr id="0" name=""/>
        <dsp:cNvSpPr/>
      </dsp:nvSpPr>
      <dsp:spPr>
        <a:xfrm>
          <a:off x="0" y="2355124"/>
          <a:ext cx="7080448" cy="161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27FD46-23D1-47D2-A742-7C652620BD8B}">
      <dsp:nvSpPr>
        <dsp:cNvPr id="0" name=""/>
        <dsp:cNvSpPr/>
      </dsp:nvSpPr>
      <dsp:spPr>
        <a:xfrm>
          <a:off x="180841" y="0"/>
          <a:ext cx="6741630" cy="32036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37" tIns="0" rIns="187337" bIns="0" numCol="1" spcCol="1270" anchor="ctr" anchorCtr="0">
          <a:noAutofit/>
        </a:bodyPr>
        <a:lstStyle/>
        <a:p>
          <a:pPr lvl="0" algn="just" defTabSz="889000">
            <a:lnSpc>
              <a:spcPct val="90000"/>
            </a:lnSpc>
            <a:spcBef>
              <a:spcPct val="0"/>
            </a:spcBef>
            <a:spcAft>
              <a:spcPct val="35000"/>
            </a:spcAft>
          </a:pPr>
          <a:r>
            <a:rPr lang="el-GR" sz="2000" kern="1200" dirty="0">
              <a:latin typeface="Times New Roman" pitchFamily="18" charset="0"/>
              <a:cs typeface="Times New Roman" pitchFamily="18" charset="0"/>
            </a:rPr>
            <a:t>Η διδακτική παρέμβαση στο πλαίσιο </a:t>
          </a:r>
          <a:r>
            <a:rPr lang="el-GR" sz="2000" kern="1200" dirty="0" err="1">
              <a:latin typeface="Times New Roman" pitchFamily="18" charset="0"/>
              <a:cs typeface="Times New Roman" pitchFamily="18" charset="0"/>
            </a:rPr>
            <a:t>κοινωνιο</a:t>
          </a:r>
          <a:r>
            <a:rPr lang="el-GR" sz="2000" kern="1200" dirty="0">
              <a:latin typeface="Times New Roman" pitchFamily="18" charset="0"/>
              <a:cs typeface="Times New Roman" pitchFamily="18" charset="0"/>
            </a:rPr>
            <a:t>-γνωσιακών και </a:t>
          </a:r>
          <a:r>
            <a:rPr lang="el-GR" sz="2000" kern="1200" dirty="0" err="1">
              <a:latin typeface="Times New Roman" pitchFamily="18" charset="0"/>
              <a:cs typeface="Times New Roman" pitchFamily="18" charset="0"/>
            </a:rPr>
            <a:t>κοινωνικο</a:t>
          </a:r>
          <a:r>
            <a:rPr lang="el-GR" sz="2000" kern="1200" dirty="0">
              <a:latin typeface="Times New Roman" pitchFamily="18" charset="0"/>
              <a:cs typeface="Times New Roman" pitchFamily="18" charset="0"/>
            </a:rPr>
            <a:t>-πολιτισμικών προσεγγίσεων αξιοποιώντας το </a:t>
          </a:r>
          <a:r>
            <a:rPr lang="el-GR" sz="2000" kern="1200" dirty="0" err="1">
              <a:latin typeface="Times New Roman" pitchFamily="18" charset="0"/>
              <a:cs typeface="Times New Roman" pitchFamily="18" charset="0"/>
            </a:rPr>
            <a:t>διαδραστικό</a:t>
          </a:r>
          <a:r>
            <a:rPr lang="el-GR" sz="2000" kern="1200" dirty="0">
              <a:latin typeface="Times New Roman" pitchFamily="18" charset="0"/>
              <a:cs typeface="Times New Roman" pitchFamily="18" charset="0"/>
            </a:rPr>
            <a:t> εκπαιδευτικό υλικό «Ο μικρός Νικόλας διαβάζει παραμύθια» ενισχύει την αναγνωστική κατανόηση αφηγηματικών κειμένων μαθητών Δ’ τάξης Δημοτικού με Μαθησιακές Δυσκολίες;</a:t>
          </a:r>
        </a:p>
      </dsp:txBody>
      <dsp:txXfrm>
        <a:off x="180841" y="0"/>
        <a:ext cx="6741630" cy="32036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7D8677-8014-4B68-A184-F3AC09687B22}">
      <dsp:nvSpPr>
        <dsp:cNvPr id="0" name=""/>
        <dsp:cNvSpPr/>
      </dsp:nvSpPr>
      <dsp:spPr>
        <a:xfrm>
          <a:off x="0" y="1903366"/>
          <a:ext cx="7080448"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955DD7-9CDB-4401-9464-08EB52DCDB27}">
      <dsp:nvSpPr>
        <dsp:cNvPr id="0" name=""/>
        <dsp:cNvSpPr/>
      </dsp:nvSpPr>
      <dsp:spPr>
        <a:xfrm>
          <a:off x="165446" y="0"/>
          <a:ext cx="6768409" cy="21819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37" tIns="0" rIns="187337" bIns="0" numCol="1" spcCol="1270" anchor="ctr" anchorCtr="0">
          <a:noAutofit/>
        </a:bodyPr>
        <a:lstStyle/>
        <a:p>
          <a:pPr lvl="0" algn="just" defTabSz="889000">
            <a:lnSpc>
              <a:spcPct val="90000"/>
            </a:lnSpc>
            <a:spcBef>
              <a:spcPct val="0"/>
            </a:spcBef>
            <a:spcAft>
              <a:spcPct val="35000"/>
            </a:spcAft>
          </a:pPr>
          <a:r>
            <a:rPr lang="el-GR" sz="2000" kern="1200" dirty="0">
              <a:latin typeface="Times New Roman" pitchFamily="18" charset="0"/>
              <a:cs typeface="Times New Roman" pitchFamily="18" charset="0"/>
            </a:rPr>
            <a:t>Α. Η διδακτική παρέμβαση στο πλαίσιο </a:t>
          </a:r>
          <a:r>
            <a:rPr lang="el-GR" sz="2000" kern="1200" dirty="0" err="1">
              <a:latin typeface="Times New Roman" pitchFamily="18" charset="0"/>
              <a:cs typeface="Times New Roman" pitchFamily="18" charset="0"/>
            </a:rPr>
            <a:t>κοινωνιο</a:t>
          </a:r>
          <a:r>
            <a:rPr lang="el-GR" sz="2000" kern="1200" dirty="0">
              <a:latin typeface="Times New Roman" pitchFamily="18" charset="0"/>
              <a:cs typeface="Times New Roman" pitchFamily="18" charset="0"/>
            </a:rPr>
            <a:t>-</a:t>
          </a:r>
          <a:r>
            <a:rPr lang="el-GR" sz="2000" kern="1200" dirty="0" err="1">
              <a:latin typeface="Times New Roman" pitchFamily="18" charset="0"/>
              <a:cs typeface="Times New Roman" pitchFamily="18" charset="0"/>
            </a:rPr>
            <a:t>γνωσιακών</a:t>
          </a:r>
          <a:r>
            <a:rPr lang="el-GR" sz="2000" kern="1200" dirty="0">
              <a:latin typeface="Times New Roman" pitchFamily="18" charset="0"/>
              <a:cs typeface="Times New Roman" pitchFamily="18" charset="0"/>
            </a:rPr>
            <a:t> και </a:t>
          </a:r>
          <a:r>
            <a:rPr lang="el-GR" sz="2000" kern="1200" dirty="0" err="1">
              <a:latin typeface="Times New Roman" pitchFamily="18" charset="0"/>
              <a:cs typeface="Times New Roman" pitchFamily="18" charset="0"/>
            </a:rPr>
            <a:t>κοινωνικο</a:t>
          </a:r>
          <a:r>
            <a:rPr lang="el-GR" sz="2000" kern="1200" dirty="0">
              <a:latin typeface="Times New Roman" pitchFamily="18" charset="0"/>
              <a:cs typeface="Times New Roman" pitchFamily="18" charset="0"/>
            </a:rPr>
            <a:t>-πολιτισμικών προσεγγίσεων αξιοποιώντας το </a:t>
          </a:r>
          <a:r>
            <a:rPr lang="el-GR" sz="2000" kern="1200" dirty="0" err="1">
              <a:latin typeface="Times New Roman" pitchFamily="18" charset="0"/>
              <a:cs typeface="Times New Roman" pitchFamily="18" charset="0"/>
            </a:rPr>
            <a:t>διαδραστικό</a:t>
          </a:r>
          <a:r>
            <a:rPr lang="el-GR" sz="2000" kern="1200" dirty="0">
              <a:latin typeface="Times New Roman" pitchFamily="18" charset="0"/>
              <a:cs typeface="Times New Roman" pitchFamily="18" charset="0"/>
            </a:rPr>
            <a:t> εκπαιδευτικό υλικό «Ο μικρός Νικόλας διαβάζει παραμύθια» αναπτύσσει τη </a:t>
          </a:r>
          <a:r>
            <a:rPr lang="el-GR" sz="2000" kern="1200" dirty="0" err="1">
              <a:latin typeface="Times New Roman" pitchFamily="18" charset="0"/>
              <a:cs typeface="Times New Roman" pitchFamily="18" charset="0"/>
            </a:rPr>
            <a:t>μεταγνωσιακή</a:t>
          </a:r>
          <a:r>
            <a:rPr lang="el-GR" sz="2000" kern="1200" dirty="0">
              <a:latin typeface="Times New Roman" pitchFamily="18" charset="0"/>
              <a:cs typeface="Times New Roman" pitchFamily="18" charset="0"/>
            </a:rPr>
            <a:t> γνώση που αφορά στην αναγνωστική κατανόηση αφηγηματικών κειμένων μαθητών Δ’ τάξης Δημοτικού με Μαθησιακές Δυσκολίες;</a:t>
          </a:r>
        </a:p>
      </dsp:txBody>
      <dsp:txXfrm>
        <a:off x="165446" y="0"/>
        <a:ext cx="6768409" cy="2181904"/>
      </dsp:txXfrm>
    </dsp:sp>
    <dsp:sp modelId="{51BFF270-B220-476E-9F54-18AAF69AB548}">
      <dsp:nvSpPr>
        <dsp:cNvPr id="0" name=""/>
        <dsp:cNvSpPr/>
      </dsp:nvSpPr>
      <dsp:spPr>
        <a:xfrm>
          <a:off x="0" y="4239729"/>
          <a:ext cx="7080448"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D1C72E-BAE8-4868-8D28-A8A86967C2E2}">
      <dsp:nvSpPr>
        <dsp:cNvPr id="0" name=""/>
        <dsp:cNvSpPr/>
      </dsp:nvSpPr>
      <dsp:spPr>
        <a:xfrm>
          <a:off x="172494" y="2579157"/>
          <a:ext cx="6753674" cy="19878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37" tIns="0" rIns="187337" bIns="0" numCol="1" spcCol="1270" anchor="ctr" anchorCtr="0">
          <a:noAutofit/>
        </a:bodyPr>
        <a:lstStyle/>
        <a:p>
          <a:pPr lvl="0" algn="just" defTabSz="889000">
            <a:lnSpc>
              <a:spcPct val="90000"/>
            </a:lnSpc>
            <a:spcBef>
              <a:spcPct val="0"/>
            </a:spcBef>
            <a:spcAft>
              <a:spcPct val="35000"/>
            </a:spcAft>
          </a:pPr>
          <a:r>
            <a:rPr lang="el-GR" sz="2000" kern="1200" dirty="0">
              <a:latin typeface="Times New Roman" pitchFamily="18" charset="0"/>
              <a:cs typeface="Times New Roman" pitchFamily="18" charset="0"/>
            </a:rPr>
            <a:t>Β. Η διδακτική παρέμβαση στο πλαίσιο </a:t>
          </a:r>
          <a:r>
            <a:rPr lang="el-GR" sz="2000" kern="1200" dirty="0" err="1">
              <a:latin typeface="Times New Roman" pitchFamily="18" charset="0"/>
              <a:cs typeface="Times New Roman" pitchFamily="18" charset="0"/>
            </a:rPr>
            <a:t>κοινωνιο</a:t>
          </a:r>
          <a:r>
            <a:rPr lang="el-GR" sz="2000" kern="1200" dirty="0">
              <a:latin typeface="Times New Roman" pitchFamily="18" charset="0"/>
              <a:cs typeface="Times New Roman" pitchFamily="18" charset="0"/>
            </a:rPr>
            <a:t>-</a:t>
          </a:r>
          <a:r>
            <a:rPr lang="el-GR" sz="2000" kern="1200" dirty="0" err="1">
              <a:latin typeface="Times New Roman" pitchFamily="18" charset="0"/>
              <a:cs typeface="Times New Roman" pitchFamily="18" charset="0"/>
            </a:rPr>
            <a:t>γνωσιακών</a:t>
          </a:r>
          <a:r>
            <a:rPr lang="el-GR" sz="2000" kern="1200" dirty="0">
              <a:latin typeface="Times New Roman" pitchFamily="18" charset="0"/>
              <a:cs typeface="Times New Roman" pitchFamily="18" charset="0"/>
            </a:rPr>
            <a:t> και </a:t>
          </a:r>
          <a:r>
            <a:rPr lang="el-GR" sz="2000" kern="1200" dirty="0" err="1">
              <a:latin typeface="Times New Roman" pitchFamily="18" charset="0"/>
              <a:cs typeface="Times New Roman" pitchFamily="18" charset="0"/>
            </a:rPr>
            <a:t>κοινωνικο</a:t>
          </a:r>
          <a:r>
            <a:rPr lang="el-GR" sz="2000" kern="1200" dirty="0">
              <a:latin typeface="Times New Roman" pitchFamily="18" charset="0"/>
              <a:cs typeface="Times New Roman" pitchFamily="18" charset="0"/>
            </a:rPr>
            <a:t>-πολιτισμικών προσεγγίσεων αξιοποιώντας το </a:t>
          </a:r>
          <a:r>
            <a:rPr lang="el-GR" sz="2000" kern="1200" dirty="0" err="1">
              <a:latin typeface="Times New Roman" pitchFamily="18" charset="0"/>
              <a:cs typeface="Times New Roman" pitchFamily="18" charset="0"/>
            </a:rPr>
            <a:t>διαδραστικό</a:t>
          </a:r>
          <a:r>
            <a:rPr lang="el-GR" sz="2000" kern="1200" dirty="0">
              <a:latin typeface="Times New Roman" pitchFamily="18" charset="0"/>
              <a:cs typeface="Times New Roman" pitchFamily="18" charset="0"/>
            </a:rPr>
            <a:t> εκπαιδευτικό υλικό «Ο μικρός Νικόλας διαβάζει παραμύθια» αναπτύσσει τις </a:t>
          </a:r>
          <a:r>
            <a:rPr lang="el-GR" sz="2000" kern="1200" dirty="0" err="1">
              <a:latin typeface="Times New Roman" pitchFamily="18" charset="0"/>
              <a:cs typeface="Times New Roman" pitchFamily="18" charset="0"/>
            </a:rPr>
            <a:t>μεταγνωσιακές</a:t>
          </a:r>
          <a:r>
            <a:rPr lang="el-GR" sz="2000" kern="1200" dirty="0">
              <a:latin typeface="Times New Roman" pitchFamily="18" charset="0"/>
              <a:cs typeface="Times New Roman" pitchFamily="18" charset="0"/>
            </a:rPr>
            <a:t> στρατηγικές που αφορούν στην αναγνωστική κατανόηση αφηγηματικών κειμένων μαθητών Δ’ τάξης Δημοτικού με Μαθησιακές Δυσκολίες;</a:t>
          </a:r>
        </a:p>
      </dsp:txBody>
      <dsp:txXfrm>
        <a:off x="172494" y="2579157"/>
        <a:ext cx="6753674" cy="198788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6355E3-1461-4500-8D57-473CACB957B7}">
      <dsp:nvSpPr>
        <dsp:cNvPr id="0" name=""/>
        <dsp:cNvSpPr/>
      </dsp:nvSpPr>
      <dsp:spPr>
        <a:xfrm>
          <a:off x="0" y="0"/>
          <a:ext cx="6732748" cy="12961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l-GR" sz="2000" b="1" kern="1200" dirty="0">
              <a:latin typeface="Times New Roman" pitchFamily="18" charset="0"/>
              <a:cs typeface="Times New Roman" pitchFamily="18" charset="0"/>
            </a:rPr>
            <a:t>Μελέτη αναγνωστικής κατανόησης:</a:t>
          </a:r>
          <a:endParaRPr lang="en-US" sz="2000" b="1" kern="1200" dirty="0">
            <a:latin typeface="Times New Roman" pitchFamily="18" charset="0"/>
            <a:cs typeface="Times New Roman" pitchFamily="18" charset="0"/>
          </a:endParaRPr>
        </a:p>
        <a:p>
          <a:pPr lvl="0" algn="just" defTabSz="889000">
            <a:lnSpc>
              <a:spcPct val="90000"/>
            </a:lnSpc>
            <a:spcBef>
              <a:spcPct val="0"/>
            </a:spcBef>
            <a:spcAft>
              <a:spcPct val="35000"/>
            </a:spcAft>
          </a:pPr>
          <a:r>
            <a:rPr lang="el-GR" sz="2000" kern="1200" dirty="0">
              <a:latin typeface="Times New Roman" pitchFamily="18" charset="0"/>
              <a:cs typeface="Times New Roman" pitchFamily="18" charset="0"/>
            </a:rPr>
            <a:t>κείμενα αξιολόγησης</a:t>
          </a:r>
          <a:r>
            <a:rPr lang="en-US" sz="2000" kern="1200" dirty="0">
              <a:latin typeface="Times New Roman" pitchFamily="18" charset="0"/>
              <a:cs typeface="Times New Roman" pitchFamily="18" charset="0"/>
            </a:rPr>
            <a:t> </a:t>
          </a:r>
          <a:r>
            <a:rPr lang="el-GR" sz="2000" kern="1200" dirty="0">
              <a:latin typeface="Times New Roman" pitchFamily="18" charset="0"/>
              <a:cs typeface="Times New Roman" pitchFamily="18" charset="0"/>
            </a:rPr>
            <a:t> (</a:t>
          </a:r>
          <a:r>
            <a:rPr lang="en-US" sz="2000" kern="1200" dirty="0">
              <a:latin typeface="Times New Roman" pitchFamily="18" charset="0"/>
              <a:cs typeface="Times New Roman" pitchFamily="18" charset="0"/>
            </a:rPr>
            <a:t>pretest &amp; post-test)</a:t>
          </a:r>
          <a:endParaRPr lang="el-GR" sz="2000" kern="1200" dirty="0">
            <a:latin typeface="Times New Roman" pitchFamily="18" charset="0"/>
            <a:cs typeface="Times New Roman" pitchFamily="18" charset="0"/>
          </a:endParaRPr>
        </a:p>
      </dsp:txBody>
      <dsp:txXfrm>
        <a:off x="0" y="0"/>
        <a:ext cx="5410033" cy="1296144"/>
      </dsp:txXfrm>
    </dsp:sp>
    <dsp:sp modelId="{587F7D91-882B-42A8-AF9D-4D30BDDC422E}">
      <dsp:nvSpPr>
        <dsp:cNvPr id="0" name=""/>
        <dsp:cNvSpPr/>
      </dsp:nvSpPr>
      <dsp:spPr>
        <a:xfrm>
          <a:off x="594065" y="1512168"/>
          <a:ext cx="6732748" cy="129614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l-GR" sz="2000" b="1" kern="1200" dirty="0">
              <a:latin typeface="Times New Roman" pitchFamily="18" charset="0"/>
              <a:cs typeface="Times New Roman" pitchFamily="18" charset="0"/>
            </a:rPr>
            <a:t>Μελέτη </a:t>
          </a:r>
          <a:r>
            <a:rPr lang="el-GR" sz="2000" b="1" kern="1200" dirty="0" err="1">
              <a:latin typeface="Times New Roman" pitchFamily="18" charset="0"/>
              <a:cs typeface="Times New Roman" pitchFamily="18" charset="0"/>
            </a:rPr>
            <a:t>μεταγνωσιακής</a:t>
          </a:r>
          <a:r>
            <a:rPr lang="el-GR" sz="2000" b="1" kern="1200" dirty="0">
              <a:latin typeface="Times New Roman" pitchFamily="18" charset="0"/>
              <a:cs typeface="Times New Roman" pitchFamily="18" charset="0"/>
            </a:rPr>
            <a:t> γνώσης:</a:t>
          </a:r>
        </a:p>
        <a:p>
          <a:pPr lvl="0" algn="just" defTabSz="889000">
            <a:lnSpc>
              <a:spcPct val="90000"/>
            </a:lnSpc>
            <a:spcBef>
              <a:spcPct val="0"/>
            </a:spcBef>
            <a:spcAft>
              <a:spcPct val="35000"/>
            </a:spcAft>
          </a:pPr>
          <a:r>
            <a:rPr lang="el-GR" sz="2000" kern="1200" dirty="0">
              <a:latin typeface="Times New Roman" pitchFamily="18" charset="0"/>
              <a:cs typeface="Times New Roman" pitchFamily="18" charset="0"/>
            </a:rPr>
            <a:t>α)απόψεις μαθητών – οδηγίες σ’ </a:t>
          </a:r>
          <a:r>
            <a:rPr lang="el-GR" sz="2000" kern="1200" dirty="0" smtClean="0">
              <a:latin typeface="Times New Roman" pitchFamily="18" charset="0"/>
              <a:cs typeface="Times New Roman" pitchFamily="18" charset="0"/>
            </a:rPr>
            <a:t>έναν</a:t>
          </a:r>
          <a:r>
            <a:rPr lang="en-US" sz="2000" kern="1200" dirty="0" smtClean="0">
              <a:latin typeface="Times New Roman" pitchFamily="18" charset="0"/>
              <a:cs typeface="Times New Roman" pitchFamily="18" charset="0"/>
            </a:rPr>
            <a:t> </a:t>
          </a:r>
          <a:r>
            <a:rPr lang="el-GR" sz="2000" kern="1200" dirty="0" smtClean="0">
              <a:latin typeface="Times New Roman" pitchFamily="18" charset="0"/>
              <a:cs typeface="Times New Roman" pitchFamily="18" charset="0"/>
            </a:rPr>
            <a:t>φίλο </a:t>
          </a:r>
          <a:r>
            <a:rPr lang="el-GR" sz="2000" kern="1200" dirty="0">
              <a:latin typeface="Times New Roman" pitchFamily="18" charset="0"/>
              <a:cs typeface="Times New Roman" pitchFamily="18" charset="0"/>
            </a:rPr>
            <a:t>τους για την κατανόηση ενός αφηγηματικού κειμένου</a:t>
          </a:r>
        </a:p>
        <a:p>
          <a:pPr lvl="0" algn="just" defTabSz="889000">
            <a:lnSpc>
              <a:spcPct val="90000"/>
            </a:lnSpc>
            <a:spcBef>
              <a:spcPct val="0"/>
            </a:spcBef>
            <a:spcAft>
              <a:spcPct val="35000"/>
            </a:spcAft>
          </a:pPr>
          <a:r>
            <a:rPr lang="el-GR" sz="2000" kern="1200" dirty="0">
              <a:latin typeface="Times New Roman" pitchFamily="18" charset="0"/>
              <a:cs typeface="Times New Roman" pitchFamily="18" charset="0"/>
            </a:rPr>
            <a:t>β)</a:t>
          </a:r>
          <a:r>
            <a:rPr lang="el-GR" sz="2000" kern="1200" dirty="0" err="1">
              <a:latin typeface="Times New Roman" pitchFamily="18" charset="0"/>
              <a:cs typeface="Times New Roman" pitchFamily="18" charset="0"/>
            </a:rPr>
            <a:t>ημι</a:t>
          </a:r>
          <a:r>
            <a:rPr lang="el-GR" sz="2000" kern="1200" dirty="0">
              <a:latin typeface="Times New Roman" pitchFamily="18" charset="0"/>
              <a:cs typeface="Times New Roman" pitchFamily="18" charset="0"/>
            </a:rPr>
            <a:t>-δομημένη συνέντευξη</a:t>
          </a:r>
        </a:p>
      </dsp:txBody>
      <dsp:txXfrm>
        <a:off x="594065" y="1512168"/>
        <a:ext cx="5296188" cy="1296144"/>
      </dsp:txXfrm>
    </dsp:sp>
    <dsp:sp modelId="{C9EA6111-3B37-43E0-9B46-A1ED167348C2}">
      <dsp:nvSpPr>
        <dsp:cNvPr id="0" name=""/>
        <dsp:cNvSpPr/>
      </dsp:nvSpPr>
      <dsp:spPr>
        <a:xfrm>
          <a:off x="1188131" y="3024336"/>
          <a:ext cx="6732748" cy="129614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l-GR" sz="2000" b="1" kern="1200" dirty="0">
              <a:latin typeface="Times New Roman" pitchFamily="18" charset="0"/>
              <a:cs typeface="Times New Roman" pitchFamily="18" charset="0"/>
            </a:rPr>
            <a:t>Μελέτη </a:t>
          </a:r>
          <a:r>
            <a:rPr lang="el-GR" sz="2000" b="1" kern="1200" dirty="0" err="1">
              <a:latin typeface="Times New Roman" pitchFamily="18" charset="0"/>
              <a:cs typeface="Times New Roman" pitchFamily="18" charset="0"/>
            </a:rPr>
            <a:t>μεταγνωσιακών</a:t>
          </a:r>
          <a:r>
            <a:rPr lang="el-GR" sz="2000" b="1" kern="1200" dirty="0">
              <a:latin typeface="Times New Roman" pitchFamily="18" charset="0"/>
              <a:cs typeface="Times New Roman" pitchFamily="18" charset="0"/>
            </a:rPr>
            <a:t> στρατηγικών:</a:t>
          </a:r>
        </a:p>
        <a:p>
          <a:pPr lvl="0" algn="just" defTabSz="889000">
            <a:lnSpc>
              <a:spcPct val="90000"/>
            </a:lnSpc>
            <a:spcBef>
              <a:spcPct val="0"/>
            </a:spcBef>
            <a:spcAft>
              <a:spcPct val="35000"/>
            </a:spcAft>
          </a:pPr>
          <a:r>
            <a:rPr lang="el-GR" sz="2000" kern="1200" dirty="0">
              <a:latin typeface="Times New Roman" pitchFamily="18" charset="0"/>
              <a:cs typeface="Times New Roman" pitchFamily="18" charset="0"/>
            </a:rPr>
            <a:t>α)κλείδα παρατήρησης</a:t>
          </a:r>
        </a:p>
        <a:p>
          <a:pPr lvl="0" algn="just" defTabSz="889000">
            <a:lnSpc>
              <a:spcPct val="90000"/>
            </a:lnSpc>
            <a:spcBef>
              <a:spcPct val="0"/>
            </a:spcBef>
            <a:spcAft>
              <a:spcPct val="35000"/>
            </a:spcAft>
          </a:pPr>
          <a:r>
            <a:rPr lang="el-GR" sz="2000" kern="1200" dirty="0">
              <a:latin typeface="Times New Roman" pitchFamily="18" charset="0"/>
              <a:cs typeface="Times New Roman" pitchFamily="18" charset="0"/>
            </a:rPr>
            <a:t>β)προσωπικό ημερολόγιο ερευνήτριας</a:t>
          </a:r>
        </a:p>
      </dsp:txBody>
      <dsp:txXfrm>
        <a:off x="1188131" y="3024336"/>
        <a:ext cx="5296188" cy="1296144"/>
      </dsp:txXfrm>
    </dsp:sp>
    <dsp:sp modelId="{4D6DBD82-EBD4-45CF-A88B-CACBD2E724B8}">
      <dsp:nvSpPr>
        <dsp:cNvPr id="0" name=""/>
        <dsp:cNvSpPr/>
      </dsp:nvSpPr>
      <dsp:spPr>
        <a:xfrm>
          <a:off x="5890254" y="982909"/>
          <a:ext cx="842493" cy="84249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l-GR" sz="3600" kern="1200"/>
        </a:p>
      </dsp:txBody>
      <dsp:txXfrm>
        <a:off x="5890254" y="982909"/>
        <a:ext cx="842493" cy="842493"/>
      </dsp:txXfrm>
    </dsp:sp>
    <dsp:sp modelId="{B758B373-E88C-4F03-8002-358EBB37B3E9}">
      <dsp:nvSpPr>
        <dsp:cNvPr id="0" name=""/>
        <dsp:cNvSpPr/>
      </dsp:nvSpPr>
      <dsp:spPr>
        <a:xfrm>
          <a:off x="6484320" y="2486436"/>
          <a:ext cx="842493" cy="84249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l-GR" sz="3600" kern="1200"/>
        </a:p>
      </dsp:txBody>
      <dsp:txXfrm>
        <a:off x="6484320" y="2486436"/>
        <a:ext cx="842493" cy="84249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C45613-5576-4086-8F65-CFB1184C3462}">
      <dsp:nvSpPr>
        <dsp:cNvPr id="0" name=""/>
        <dsp:cNvSpPr/>
      </dsp:nvSpPr>
      <dsp:spPr>
        <a:xfrm>
          <a:off x="0" y="4147291"/>
          <a:ext cx="7080448" cy="9073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a:latin typeface="Times New Roman" pitchFamily="18" charset="0"/>
              <a:cs typeface="Times New Roman" pitchFamily="18" charset="0"/>
            </a:rPr>
            <a:t>Πραγματοποίηση διδακτικής παρέμβασης – Συνεχείς προσαρμογές</a:t>
          </a:r>
        </a:p>
      </dsp:txBody>
      <dsp:txXfrm>
        <a:off x="0" y="4147291"/>
        <a:ext cx="7080448" cy="907325"/>
      </dsp:txXfrm>
    </dsp:sp>
    <dsp:sp modelId="{975EDED6-A169-464F-9345-25C6E1C229D6}">
      <dsp:nvSpPr>
        <dsp:cNvPr id="0" name=""/>
        <dsp:cNvSpPr/>
      </dsp:nvSpPr>
      <dsp:spPr>
        <a:xfrm rot="10800000">
          <a:off x="0" y="2765433"/>
          <a:ext cx="7080448" cy="1395467"/>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a:latin typeface="Times New Roman" pitchFamily="18" charset="0"/>
              <a:cs typeface="Times New Roman" pitchFamily="18" charset="0"/>
            </a:rPr>
            <a:t>Πιλοτική εφαρμογή</a:t>
          </a:r>
        </a:p>
      </dsp:txBody>
      <dsp:txXfrm rot="10800000">
        <a:off x="0" y="2765433"/>
        <a:ext cx="7080448" cy="1395467"/>
      </dsp:txXfrm>
    </dsp:sp>
    <dsp:sp modelId="{E5CF7CB9-1199-47FE-9345-5995EFFB91EB}">
      <dsp:nvSpPr>
        <dsp:cNvPr id="0" name=""/>
        <dsp:cNvSpPr/>
      </dsp:nvSpPr>
      <dsp:spPr>
        <a:xfrm rot="10800000">
          <a:off x="0" y="1383576"/>
          <a:ext cx="7080448" cy="1395467"/>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a:latin typeface="Times New Roman" pitchFamily="18" charset="0"/>
              <a:cs typeface="Times New Roman" pitchFamily="18" charset="0"/>
            </a:rPr>
            <a:t>Σχεδιασμός ψηφιακού υλικού</a:t>
          </a:r>
        </a:p>
      </dsp:txBody>
      <dsp:txXfrm rot="10800000">
        <a:off x="0" y="1383576"/>
        <a:ext cx="7080448" cy="1395467"/>
      </dsp:txXfrm>
    </dsp:sp>
    <dsp:sp modelId="{5A0095BB-84C1-4A65-9722-F77FDB22EF96}">
      <dsp:nvSpPr>
        <dsp:cNvPr id="0" name=""/>
        <dsp:cNvSpPr/>
      </dsp:nvSpPr>
      <dsp:spPr>
        <a:xfrm rot="10800000">
          <a:off x="0" y="1718"/>
          <a:ext cx="7080448" cy="1395467"/>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a:latin typeface="Times New Roman" pitchFamily="18" charset="0"/>
              <a:cs typeface="Times New Roman" pitchFamily="18" charset="0"/>
            </a:rPr>
            <a:t>Καθορισμός επιδιωκόμενων στόχων βάσει των μαθησιακών αναγκών </a:t>
          </a:r>
        </a:p>
      </dsp:txBody>
      <dsp:txXfrm rot="10800000">
        <a:off x="0" y="1718"/>
        <a:ext cx="7080448" cy="13954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 xmlns:p14="http://schemas.microsoft.com/office/powerpoint/2010/main"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 xmlns:p14="http://schemas.microsoft.com/office/powerpoint/2010/main" val="130392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3/5/2020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3/5/2020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 xmlns:p14="http://schemas.microsoft.com/office/powerpoint/2010/main"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3/5/2020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3/5/2020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3/5/2020</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3/5/2020</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3/5/2020</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3/5/2020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3/5/2020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3/5/2020</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 xmlns:p14="http://schemas.microsoft.com/office/powerpoint/2010/main"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71762" y="1355054"/>
            <a:ext cx="6470175" cy="2128204"/>
          </a:xfrm>
        </p:spPr>
        <p:txBody>
          <a:bodyPr>
            <a:noAutofit/>
          </a:bodyPr>
          <a:lstStyle/>
          <a:p>
            <a:r>
              <a:rPr lang="el-GR" sz="2800" dirty="0">
                <a:latin typeface="Times New Roman" panose="02020603050405020304" pitchFamily="18" charset="0"/>
                <a:cs typeface="Times New Roman" panose="02020603050405020304" pitchFamily="18" charset="0"/>
              </a:rPr>
              <a:t>«Σχεδιασμός, ανάπτυξη και αποτίμηση </a:t>
            </a:r>
            <a:r>
              <a:rPr lang="el-GR" sz="2800" dirty="0" err="1">
                <a:latin typeface="Times New Roman" panose="02020603050405020304" pitchFamily="18" charset="0"/>
                <a:cs typeface="Times New Roman" panose="02020603050405020304" pitchFamily="18" charset="0"/>
              </a:rPr>
              <a:t>διαδραστικού</a:t>
            </a:r>
            <a:r>
              <a:rPr lang="el-GR" sz="2800" dirty="0">
                <a:latin typeface="Times New Roman" panose="02020603050405020304" pitchFamily="18" charset="0"/>
                <a:cs typeface="Times New Roman" panose="02020603050405020304" pitchFamily="18" charset="0"/>
              </a:rPr>
              <a:t> εκπαιδευτικού υλικού με τη μέθοδο της ΕξΑΕ για μαθητές Δ’ Δημοτικού με Μαθησιακές Δυσκολίες για την κατανόηση αφηγηματικού κειμένου»</a:t>
            </a:r>
            <a:endParaRPr lang="el-GR" sz="2800" b="1" dirty="0">
              <a:solidFill>
                <a:srgbClr val="C00000"/>
              </a:solidFill>
              <a:latin typeface="Times New Roman" panose="02020603050405020304" pitchFamily="18" charset="0"/>
              <a:cs typeface="Times New Roman" panose="02020603050405020304" pitchFamily="18" charset="0"/>
            </a:endParaRPr>
          </a:p>
        </p:txBody>
      </p:sp>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508184" y="279112"/>
            <a:ext cx="7403909" cy="553998"/>
          </a:xfrm>
          <a:prstGeom prst="rect">
            <a:avLst/>
          </a:prstGeom>
          <a:noFill/>
          <a:ln w="9525">
            <a:noFill/>
            <a:miter lim="800000"/>
            <a:headEnd/>
            <a:tailEnd/>
          </a:ln>
        </p:spPr>
        <p:txBody>
          <a:bodyPr wrap="square">
            <a:spAutoFit/>
          </a:bodyPr>
          <a:lstStyle/>
          <a:p>
            <a:pPr algn="ctr"/>
            <a:r>
              <a:rPr lang="el-GR" sz="1500" dirty="0">
                <a:cs typeface="Times New Roman" panose="02020603050405020304" pitchFamily="18" charset="0"/>
              </a:rPr>
              <a:t>Πρόγραμμα Μεταπτυχιακών Σπουδών: </a:t>
            </a:r>
            <a:endParaRPr lang="en-US" sz="1500" dirty="0">
              <a:cs typeface="Times New Roman" panose="02020603050405020304" pitchFamily="18" charset="0"/>
            </a:endParaRPr>
          </a:p>
          <a:p>
            <a:pPr algn="ctr"/>
            <a:r>
              <a:rPr lang="el-GR" sz="1500" dirty="0">
                <a:cs typeface="Times New Roman" panose="02020603050405020304" pitchFamily="18" charset="0"/>
              </a:rPr>
              <a:t>«Επιστήμες της Αγωγής - Εξ Αποστάσεως Εκπαίδευση  με τη χρήση των ΤΠΕ (e-</a:t>
            </a:r>
            <a:r>
              <a:rPr lang="el-GR" sz="1500" dirty="0" err="1">
                <a:cs typeface="Times New Roman" panose="02020603050405020304" pitchFamily="18" charset="0"/>
              </a:rPr>
              <a:t>Learnin</a:t>
            </a:r>
            <a:r>
              <a:rPr lang="el-GR" sz="1500" dirty="0">
                <a:cs typeface="Times New Roman" panose="02020603050405020304" pitchFamily="18" charset="0"/>
              </a:rPr>
              <a:t>g)»</a:t>
            </a:r>
          </a:p>
        </p:txBody>
      </p:sp>
      <p:sp>
        <p:nvSpPr>
          <p:cNvPr id="11" name="Rectangle 1"/>
          <p:cNvSpPr>
            <a:spLocks noChangeArrowheads="1"/>
          </p:cNvSpPr>
          <p:nvPr/>
        </p:nvSpPr>
        <p:spPr bwMode="auto">
          <a:xfrm>
            <a:off x="1585407" y="5944203"/>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Ρέθυμνο,</a:t>
            </a:r>
            <a:r>
              <a:rPr kumimoji="0" lang="el-GR" sz="2000" b="0" i="1" u="none" strike="noStrike" cap="none" normalizeH="0" dirty="0">
                <a:ln>
                  <a:noFill/>
                </a:ln>
                <a:solidFill>
                  <a:schemeClr val="tx1"/>
                </a:solidFill>
                <a:effectLst/>
                <a:ea typeface="Times New Roman" panose="02020603050405020304" pitchFamily="18" charset="0"/>
                <a:cs typeface="Times New Roman" panose="02020603050405020304" pitchFamily="18" charset="0"/>
              </a:rPr>
              <a:t> Μάρτιος 2020</a:t>
            </a:r>
            <a:endParaRPr kumimoji="0" lang="el-GR" sz="2000" b="0" i="1" u="none" strike="noStrike" cap="none" normalizeH="0" baseline="0" dirty="0">
              <a:ln>
                <a:noFill/>
              </a:ln>
              <a:solidFill>
                <a:schemeClr val="tx1"/>
              </a:solidFill>
              <a:effectLst/>
              <a:cs typeface="Times New Roman" panose="02020603050405020304" pitchFamily="18" charset="0"/>
            </a:endParaRPr>
          </a:p>
        </p:txBody>
      </p:sp>
      <p:cxnSp>
        <p:nvCxnSpPr>
          <p:cNvPr id="7" name="15 - Ευθεία γραμμή σύνδεσης"/>
          <p:cNvCxnSpPr/>
          <p:nvPr/>
        </p:nvCxnSpPr>
        <p:spPr bwMode="auto">
          <a:xfrm flipV="1">
            <a:off x="1789760" y="1101540"/>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91680" y="5733256"/>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886470" y="3734330"/>
            <a:ext cx="6840760" cy="584775"/>
          </a:xfrm>
          <a:prstGeom prst="rect">
            <a:avLst/>
          </a:prstGeom>
        </p:spPr>
        <p:txBody>
          <a:bodyPr wrap="square">
            <a:spAutoFit/>
          </a:bodyPr>
          <a:lstStyle/>
          <a:p>
            <a:pPr algn="ctr"/>
            <a:r>
              <a:rPr lang="el-GR" sz="3200" dirty="0" err="1"/>
              <a:t>Καρολίδου</a:t>
            </a:r>
            <a:r>
              <a:rPr lang="el-GR" sz="3200" dirty="0"/>
              <a:t> Ευαγγελία</a:t>
            </a:r>
          </a:p>
        </p:txBody>
      </p:sp>
      <p:sp>
        <p:nvSpPr>
          <p:cNvPr id="13" name="9 - Ορθογώνιο"/>
          <p:cNvSpPr/>
          <p:nvPr/>
        </p:nvSpPr>
        <p:spPr>
          <a:xfrm>
            <a:off x="1789760" y="4545239"/>
            <a:ext cx="6840760" cy="369332"/>
          </a:xfrm>
          <a:prstGeom prst="rect">
            <a:avLst/>
          </a:prstGeom>
        </p:spPr>
        <p:txBody>
          <a:bodyPr wrap="square">
            <a:spAutoFit/>
          </a:bodyPr>
          <a:lstStyle/>
          <a:p>
            <a:pPr algn="ctr"/>
            <a:r>
              <a:rPr lang="el-GR" sz="1800" dirty="0"/>
              <a:t>Επιτροπή Κρίσης ΔΕ</a:t>
            </a:r>
          </a:p>
        </p:txBody>
      </p:sp>
      <p:graphicFrame>
        <p:nvGraphicFramePr>
          <p:cNvPr id="12" name="11 - Πίνακας"/>
          <p:cNvGraphicFramePr>
            <a:graphicFrameLocks noGrp="1"/>
          </p:cNvGraphicFramePr>
          <p:nvPr>
            <p:extLst>
              <p:ext uri="{D42A27DB-BD31-4B8C-83A1-F6EECF244321}">
                <p14:modId xmlns="" xmlns:p14="http://schemas.microsoft.com/office/powerpoint/2010/main" val="3612210918"/>
              </p:ext>
            </p:extLst>
          </p:nvPr>
        </p:nvGraphicFramePr>
        <p:xfrm>
          <a:off x="1789760" y="4969253"/>
          <a:ext cx="6840759" cy="654639"/>
        </p:xfrm>
        <a:graphic>
          <a:graphicData uri="http://schemas.openxmlformats.org/drawingml/2006/table">
            <a:tbl>
              <a:tblPr firstRow="1" bandRow="1">
                <a:tableStyleId>{8799B23B-EC83-4686-B30A-512413B5E67A}</a:tableStyleId>
              </a:tblPr>
              <a:tblGrid>
                <a:gridCol w="2062160">
                  <a:extLst>
                    <a:ext uri="{9D8B030D-6E8A-4147-A177-3AD203B41FA5}">
                      <a16:colId xmlns="" xmlns:a16="http://schemas.microsoft.com/office/drawing/2014/main" val="20000"/>
                    </a:ext>
                  </a:extLst>
                </a:gridCol>
                <a:gridCol w="2498346">
                  <a:extLst>
                    <a:ext uri="{9D8B030D-6E8A-4147-A177-3AD203B41FA5}">
                      <a16:colId xmlns="" xmlns:a16="http://schemas.microsoft.com/office/drawing/2014/main" val="20001"/>
                    </a:ext>
                  </a:extLst>
                </a:gridCol>
                <a:gridCol w="2280253">
                  <a:extLst>
                    <a:ext uri="{9D8B030D-6E8A-4147-A177-3AD203B41FA5}">
                      <a16:colId xmlns="" xmlns:a16="http://schemas.microsoft.com/office/drawing/2014/main" val="20002"/>
                    </a:ext>
                  </a:extLst>
                </a:gridCol>
              </a:tblGrid>
              <a:tr h="654639">
                <a:tc>
                  <a:txBody>
                    <a:bodyPr/>
                    <a:lstStyle/>
                    <a:p>
                      <a:r>
                        <a:rPr lang="el-GR" dirty="0">
                          <a:latin typeface="Times New Roman" panose="02020603050405020304" pitchFamily="18" charset="0"/>
                          <a:cs typeface="Times New Roman" panose="02020603050405020304" pitchFamily="18" charset="0"/>
                        </a:rPr>
                        <a:t>Επιβλέπων Καθηγητής:</a:t>
                      </a:r>
                    </a:p>
                    <a:p>
                      <a:r>
                        <a:rPr lang="el-GR" dirty="0">
                          <a:latin typeface="Times New Roman" panose="02020603050405020304" pitchFamily="18" charset="0"/>
                          <a:cs typeface="Times New Roman" panose="02020603050405020304" pitchFamily="18" charset="0"/>
                        </a:rPr>
                        <a:t>Ιωάννης</a:t>
                      </a:r>
                      <a:r>
                        <a:rPr lang="el-GR" baseline="0" dirty="0">
                          <a:latin typeface="Times New Roman" panose="02020603050405020304" pitchFamily="18" charset="0"/>
                          <a:cs typeface="Times New Roman" panose="02020603050405020304" pitchFamily="18" charset="0"/>
                        </a:rPr>
                        <a:t> Σπαντιδάκης</a:t>
                      </a:r>
                      <a:endParaRPr lang="el-GR" dirty="0">
                        <a:latin typeface="Times New Roman" panose="02020603050405020304" pitchFamily="18" charset="0"/>
                        <a:cs typeface="Times New Roman" panose="02020603050405020304" pitchFamily="18" charset="0"/>
                      </a:endParaRPr>
                    </a:p>
                  </a:txBody>
                  <a:tcPr/>
                </a:tc>
                <a:tc>
                  <a:txBody>
                    <a:bodyPr/>
                    <a:lstStyle/>
                    <a:p>
                      <a:r>
                        <a:rPr lang="el-GR" dirty="0">
                          <a:latin typeface="Times New Roman" panose="02020603050405020304" pitchFamily="18" charset="0"/>
                          <a:cs typeface="Times New Roman" panose="02020603050405020304" pitchFamily="18" charset="0"/>
                        </a:rPr>
                        <a:t>Συν-Επιβλέπουσα Καθηγήτρια:</a:t>
                      </a:r>
                    </a:p>
                    <a:p>
                      <a:r>
                        <a:rPr lang="el-GR" dirty="0">
                          <a:latin typeface="Times New Roman" panose="02020603050405020304" pitchFamily="18" charset="0"/>
                          <a:cs typeface="Times New Roman" panose="02020603050405020304" pitchFamily="18" charset="0"/>
                        </a:rPr>
                        <a:t>Δέσποινα </a:t>
                      </a:r>
                      <a:r>
                        <a:rPr lang="el-GR" dirty="0" err="1">
                          <a:latin typeface="Times New Roman" panose="02020603050405020304" pitchFamily="18" charset="0"/>
                          <a:cs typeface="Times New Roman" panose="02020603050405020304" pitchFamily="18" charset="0"/>
                        </a:rPr>
                        <a:t>Βασαρμίδου</a:t>
                      </a:r>
                      <a:endParaRPr lang="el-GR" dirty="0">
                        <a:latin typeface="Times New Roman" panose="02020603050405020304" pitchFamily="18" charset="0"/>
                        <a:cs typeface="Times New Roman" panose="02020603050405020304" pitchFamily="18" charset="0"/>
                      </a:endParaRPr>
                    </a:p>
                  </a:txBody>
                  <a:tcPr/>
                </a:tc>
                <a:tc>
                  <a:txBody>
                    <a:bodyPr/>
                    <a:lstStyle/>
                    <a:p>
                      <a:r>
                        <a:rPr lang="el-GR" dirty="0">
                          <a:latin typeface="Times New Roman" panose="02020603050405020304" pitchFamily="18" charset="0"/>
                          <a:cs typeface="Times New Roman" panose="02020603050405020304" pitchFamily="18" charset="0"/>
                        </a:rPr>
                        <a:t>Συν-Επιβλέπων Καθηγητής:</a:t>
                      </a:r>
                    </a:p>
                    <a:p>
                      <a:r>
                        <a:rPr lang="el-GR" dirty="0">
                          <a:latin typeface="Times New Roman" panose="02020603050405020304" pitchFamily="18" charset="0"/>
                          <a:cs typeface="Times New Roman" panose="02020603050405020304" pitchFamily="18" charset="0"/>
                        </a:rPr>
                        <a:t>Γεώργιος </a:t>
                      </a:r>
                      <a:r>
                        <a:rPr lang="el-GR" dirty="0" err="1">
                          <a:latin typeface="Times New Roman" panose="02020603050405020304" pitchFamily="18" charset="0"/>
                          <a:cs typeface="Times New Roman" panose="02020603050405020304" pitchFamily="18" charset="0"/>
                        </a:rPr>
                        <a:t>Κουτρομάνος</a:t>
                      </a:r>
                      <a:endParaRPr lang="el-GR"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latin typeface="Times New Roman" panose="02020603050405020304" pitchFamily="18" charset="0"/>
                <a:cs typeface="Times New Roman" panose="02020603050405020304" pitchFamily="18" charset="0"/>
              </a:rPr>
              <a:t>Θεωρητικό Πλαίσιο</a:t>
            </a:r>
            <a:endParaRPr lang="el-GR" sz="36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116396" y="1314332"/>
            <a:ext cx="7776864" cy="2862322"/>
          </a:xfrm>
          <a:prstGeom prst="rect">
            <a:avLst/>
          </a:prstGeom>
        </p:spPr>
        <p:txBody>
          <a:bodyPr wrap="square">
            <a:spAutoFit/>
          </a:bodyPr>
          <a:lstStyle/>
          <a:p>
            <a:pPr algn="just"/>
            <a:r>
              <a:rPr lang="el-GR" sz="2000" b="1" dirty="0"/>
              <a:t>Στρατηγικές</a:t>
            </a:r>
            <a:r>
              <a:rPr lang="el-GR" sz="2000" dirty="0"/>
              <a:t> είναι εμπρόθετες δραστηριότητες για την επίτευξη ενός ειδικού στόχου (</a:t>
            </a:r>
            <a:r>
              <a:rPr lang="el-GR" sz="2000" dirty="0" err="1"/>
              <a:t>Σπαντιδάκης</a:t>
            </a:r>
            <a:r>
              <a:rPr lang="el-GR" sz="2000" dirty="0"/>
              <a:t>, 2004). Σε καθεμία από τις επιμέρους φάσεις της ανάγνωσης ενός κειμένου οι έμπειροι αναγνώστες καλούνται να εφαρμόσουν μια σειρά από στρατηγικές (</a:t>
            </a:r>
            <a:r>
              <a:rPr lang="en-US" sz="2000" dirty="0"/>
              <a:t>Paris et al</a:t>
            </a:r>
            <a:r>
              <a:rPr lang="el-GR" sz="2000" dirty="0"/>
              <a:t>., 1991).</a:t>
            </a:r>
          </a:p>
          <a:p>
            <a:pPr algn="just"/>
            <a:endParaRPr lang="el-GR" sz="2000" dirty="0"/>
          </a:p>
          <a:p>
            <a:pPr algn="just"/>
            <a:r>
              <a:rPr lang="el-GR" sz="2000" b="1" dirty="0" err="1"/>
              <a:t>Μεταγνώση</a:t>
            </a:r>
            <a:r>
              <a:rPr lang="el-GR" sz="2000" dirty="0"/>
              <a:t> είναι η γνώση του ατόμου για τις </a:t>
            </a:r>
            <a:r>
              <a:rPr lang="el-GR" sz="2000" dirty="0" err="1"/>
              <a:t>γνωσιακές</a:t>
            </a:r>
            <a:r>
              <a:rPr lang="el-GR" sz="2000" dirty="0"/>
              <a:t> διαδικασίες και τα προϊόντα τους, όπως και ό, τι σχετίζεται με αυτά και διακρίνεται σε </a:t>
            </a:r>
            <a:r>
              <a:rPr lang="el-GR" sz="2000" dirty="0" err="1"/>
              <a:t>μεταγνωσιακή</a:t>
            </a:r>
            <a:r>
              <a:rPr lang="el-GR" sz="2000" dirty="0"/>
              <a:t> γνώση και </a:t>
            </a:r>
            <a:r>
              <a:rPr lang="el-GR" sz="2000" dirty="0" err="1"/>
              <a:t>μεταγνωσιακές</a:t>
            </a:r>
            <a:r>
              <a:rPr lang="el-GR" sz="2000" dirty="0"/>
              <a:t> εμπειρίες (</a:t>
            </a:r>
            <a:r>
              <a:rPr lang="en-US" sz="2000" dirty="0"/>
              <a:t>Schwartz et al</a:t>
            </a:r>
            <a:r>
              <a:rPr lang="el-GR" sz="2000" dirty="0"/>
              <a:t>., 2013).</a:t>
            </a:r>
          </a:p>
        </p:txBody>
      </p:sp>
    </p:spTree>
    <p:extLst>
      <p:ext uri="{BB962C8B-B14F-4D97-AF65-F5344CB8AC3E}">
        <p14:creationId xmlns="" xmlns:p14="http://schemas.microsoft.com/office/powerpoint/2010/main" val="3581669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latin typeface="Times New Roman" panose="02020603050405020304" pitchFamily="18" charset="0"/>
                <a:cs typeface="Times New Roman" panose="02020603050405020304" pitchFamily="18" charset="0"/>
              </a:rPr>
              <a:t>Θεωρητικό Πλαίσιο</a:t>
            </a:r>
            <a:endParaRPr lang="el-GR" sz="36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116396" y="1314332"/>
            <a:ext cx="7776864" cy="5016758"/>
          </a:xfrm>
          <a:prstGeom prst="rect">
            <a:avLst/>
          </a:prstGeom>
        </p:spPr>
        <p:txBody>
          <a:bodyPr wrap="square">
            <a:spAutoFit/>
          </a:bodyPr>
          <a:lstStyle/>
          <a:p>
            <a:pPr algn="just"/>
            <a:r>
              <a:rPr lang="el-GR" sz="2000" dirty="0" smtClean="0"/>
              <a:t>Ως </a:t>
            </a:r>
            <a:r>
              <a:rPr lang="el-GR" sz="2000" b="1" dirty="0" smtClean="0"/>
              <a:t>Μαθησιακές Δυσκολίες </a:t>
            </a:r>
            <a:r>
              <a:rPr lang="el-GR" sz="2000" b="1" i="1" dirty="0" smtClean="0"/>
              <a:t>«</a:t>
            </a:r>
            <a:r>
              <a:rPr lang="el-GR" sz="2000" i="1" dirty="0" smtClean="0"/>
              <a:t>αναφέρονται οι διαταραχές σε μία ή περισσότερες από τις βασικές ψυχολογικές διεργασίες που εμπεριέχονται στη χρήση του προφορικού ή γραπτού λόγου, οι οποίες έχουν ως συνέπεια «ατελή» ικανότητα ακουστικής αντίληψης, σκέψης, λόγου, ανάγνωσης, γραφής, ορθογραφίας, μαθηματικών ικανοτήτων.» </a:t>
            </a:r>
            <a:r>
              <a:rPr lang="el-GR" sz="2000" dirty="0" smtClean="0"/>
              <a:t>(</a:t>
            </a:r>
            <a:r>
              <a:rPr lang="en-US" sz="2000" dirty="0" smtClean="0"/>
              <a:t>IDEA</a:t>
            </a:r>
            <a:r>
              <a:rPr lang="el-GR" sz="2000" dirty="0" smtClean="0"/>
              <a:t>, 2006).</a:t>
            </a:r>
          </a:p>
          <a:p>
            <a:pPr algn="just"/>
            <a:endParaRPr lang="el-GR" sz="2000" dirty="0" smtClean="0"/>
          </a:p>
          <a:p>
            <a:pPr algn="just"/>
            <a:r>
              <a:rPr lang="el-GR" sz="2000" dirty="0" smtClean="0"/>
              <a:t>Ως </a:t>
            </a:r>
            <a:r>
              <a:rPr lang="el-GR" sz="2000" b="1" dirty="0" smtClean="0"/>
              <a:t>Τεχνολογίες της Πληροφορίας και των Επικοινωνιών </a:t>
            </a:r>
            <a:r>
              <a:rPr lang="el-GR" sz="2000" dirty="0" smtClean="0"/>
              <a:t>(</a:t>
            </a:r>
            <a:r>
              <a:rPr lang="el-GR" sz="2000" b="1" dirty="0" smtClean="0"/>
              <a:t>ΤΠΕ</a:t>
            </a:r>
            <a:r>
              <a:rPr lang="el-GR" sz="2000" dirty="0" smtClean="0"/>
              <a:t>) ορίζονται </a:t>
            </a:r>
            <a:r>
              <a:rPr lang="el-GR" sz="2000" i="1" dirty="0" smtClean="0"/>
              <a:t>«οι τεχνολογίες που επιτρέπουν την επεξεργασία και τη μετάδοση μιας ποικιλίας μορφών αναπαράστασης της πληροφορίας (σύμβολα, εικόνες, ήχοι, βίντεο) και αφετέρου τα μέσα που είναι φορείς αυτών των άυλων μηνυμάτων» </a:t>
            </a:r>
            <a:r>
              <a:rPr lang="el-GR" sz="2000" dirty="0" smtClean="0"/>
              <a:t>(Κόμης, 2004). </a:t>
            </a:r>
          </a:p>
          <a:p>
            <a:pPr algn="just"/>
            <a:endParaRPr lang="el-GR" sz="2000" dirty="0" smtClean="0"/>
          </a:p>
          <a:p>
            <a:pPr algn="just"/>
            <a:r>
              <a:rPr lang="el-GR" sz="2000" dirty="0" smtClean="0"/>
              <a:t>Ως </a:t>
            </a:r>
            <a:r>
              <a:rPr lang="el-GR" sz="2000" b="1" dirty="0" smtClean="0"/>
              <a:t>Εξ Αποστάσεως Εκπαίδευση </a:t>
            </a:r>
            <a:r>
              <a:rPr lang="el-GR" sz="2000" dirty="0" smtClean="0"/>
              <a:t>(</a:t>
            </a:r>
            <a:r>
              <a:rPr lang="el-GR" sz="2000" b="1" dirty="0" smtClean="0"/>
              <a:t>ΕξΑΕ</a:t>
            </a:r>
            <a:r>
              <a:rPr lang="el-GR" sz="2000" dirty="0" smtClean="0"/>
              <a:t>) προσδιορίζεται «</a:t>
            </a:r>
            <a:r>
              <a:rPr lang="el-GR" sz="2000" i="1" dirty="0" smtClean="0"/>
              <a:t>η εκπαίδευση που διδάσκει και ενεργοποιεί τον μαθητή πώς να μαθαίνει μόνος του και πώς να λειτουργεί αυτόνομα προς μια </a:t>
            </a:r>
            <a:r>
              <a:rPr lang="el-GR" sz="2000" i="1" dirty="0" err="1" smtClean="0"/>
              <a:t>ευρετική</a:t>
            </a:r>
            <a:r>
              <a:rPr lang="el-GR" sz="2000" i="1" dirty="0" smtClean="0"/>
              <a:t> πορεία </a:t>
            </a:r>
            <a:r>
              <a:rPr lang="el-GR" sz="2000" i="1" dirty="0" err="1" smtClean="0"/>
              <a:t>αυτομάθησης</a:t>
            </a:r>
            <a:r>
              <a:rPr lang="el-GR" sz="2000" i="1" dirty="0" smtClean="0"/>
              <a:t>.</a:t>
            </a:r>
            <a:r>
              <a:rPr lang="el-GR" sz="2000" dirty="0" smtClean="0"/>
              <a:t>» (Λιοναράκης, 2005). </a:t>
            </a:r>
            <a:endParaRPr lang="el-GR" sz="2000" dirty="0"/>
          </a:p>
        </p:txBody>
      </p:sp>
    </p:spTree>
    <p:extLst>
      <p:ext uri="{BB962C8B-B14F-4D97-AF65-F5344CB8AC3E}">
        <p14:creationId xmlns="" xmlns:p14="http://schemas.microsoft.com/office/powerpoint/2010/main" val="3581669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620688"/>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Μεθοδολογία έρευνας</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259232" y="1387488"/>
            <a:ext cx="7632848" cy="1938992"/>
          </a:xfrm>
          <a:prstGeom prst="rect">
            <a:avLst/>
          </a:prstGeom>
        </p:spPr>
        <p:txBody>
          <a:bodyPr wrap="square">
            <a:spAutoFit/>
          </a:bodyPr>
          <a:lstStyle/>
          <a:p>
            <a:pPr algn="just"/>
            <a:r>
              <a:rPr lang="el-GR" sz="2000" b="1" dirty="0"/>
              <a:t>Ερευνητική μέθοδος:</a:t>
            </a:r>
          </a:p>
          <a:p>
            <a:pPr algn="just"/>
            <a:r>
              <a:rPr lang="el-GR" sz="2000" dirty="0"/>
              <a:t>Ποιοτική έρευνα - μελέτη περίπτωσης με στοιχεία έρευνας δράσης</a:t>
            </a:r>
          </a:p>
          <a:p>
            <a:pPr algn="just"/>
            <a:endParaRPr lang="el-GR" sz="2000" b="1" dirty="0"/>
          </a:p>
          <a:p>
            <a:pPr algn="just"/>
            <a:r>
              <a:rPr lang="el-GR" sz="2000" b="1" dirty="0"/>
              <a:t>Δείγμα έρευνας:</a:t>
            </a:r>
          </a:p>
          <a:p>
            <a:pPr algn="just"/>
            <a:r>
              <a:rPr lang="el-GR" sz="2000" dirty="0"/>
              <a:t>2 μαθητές Δ’ τάξης Δημοτικού με Μαθησιακές Δυσκολίες ενός Δημοτικού Σχολείου της πόλης του Ρεθύμνου</a:t>
            </a:r>
          </a:p>
        </p:txBody>
      </p:sp>
    </p:spTree>
    <p:extLst>
      <p:ext uri="{BB962C8B-B14F-4D97-AF65-F5344CB8AC3E}">
        <p14:creationId xmlns="" xmlns:p14="http://schemas.microsoft.com/office/powerpoint/2010/main" val="1813676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620688"/>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Μεθοδολογία έρευνας</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259232" y="1387488"/>
            <a:ext cx="7632848" cy="461665"/>
          </a:xfrm>
          <a:prstGeom prst="rect">
            <a:avLst/>
          </a:prstGeom>
        </p:spPr>
        <p:txBody>
          <a:bodyPr wrap="square">
            <a:spAutoFit/>
          </a:bodyPr>
          <a:lstStyle/>
          <a:p>
            <a:r>
              <a:rPr lang="el-GR" b="1" dirty="0"/>
              <a:t>Εργαλεία συλλογής δεδομένων:</a:t>
            </a:r>
          </a:p>
        </p:txBody>
      </p:sp>
      <p:graphicFrame>
        <p:nvGraphicFramePr>
          <p:cNvPr id="8" name="7 - Διάγραμμα"/>
          <p:cNvGraphicFramePr/>
          <p:nvPr>
            <p:extLst>
              <p:ext uri="{D42A27DB-BD31-4B8C-83A1-F6EECF244321}">
                <p14:modId xmlns="" xmlns:p14="http://schemas.microsoft.com/office/powerpoint/2010/main" val="915501259"/>
              </p:ext>
            </p:extLst>
          </p:nvPr>
        </p:nvGraphicFramePr>
        <p:xfrm>
          <a:off x="1115216" y="1922637"/>
          <a:ext cx="792088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13676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620688"/>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Μεθοδολογία – Ψηφιακό υλικό</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043208" y="1387488"/>
            <a:ext cx="8064896" cy="4401205"/>
          </a:xfrm>
          <a:prstGeom prst="rect">
            <a:avLst/>
          </a:prstGeom>
        </p:spPr>
        <p:txBody>
          <a:bodyPr wrap="square">
            <a:spAutoFit/>
          </a:bodyPr>
          <a:lstStyle/>
          <a:p>
            <a:pPr algn="just"/>
            <a:r>
              <a:rPr lang="el-GR" sz="2000" b="1" dirty="0"/>
              <a:t>Στόχος:</a:t>
            </a:r>
            <a:r>
              <a:rPr lang="el-GR" sz="2000" dirty="0"/>
              <a:t> ενίσχυση προσπάθειας μαθητών Δ’ Δημοτικού με Μαθησιακές Δυσκολίες για την κατανόηση αφηγηματικών κειμένων</a:t>
            </a:r>
          </a:p>
          <a:p>
            <a:pPr algn="just"/>
            <a:endParaRPr lang="el-GR" sz="2000" dirty="0"/>
          </a:p>
          <a:p>
            <a:pPr algn="just"/>
            <a:r>
              <a:rPr lang="el-GR" sz="2000" b="1" dirty="0"/>
              <a:t>Σχεδιασμός:</a:t>
            </a:r>
            <a:r>
              <a:rPr lang="el-GR" sz="2000" dirty="0"/>
              <a:t> με το εργαλείο </a:t>
            </a:r>
            <a:r>
              <a:rPr lang="en-US" sz="2000" dirty="0"/>
              <a:t>H</a:t>
            </a:r>
            <a:r>
              <a:rPr lang="el-GR" sz="2000" dirty="0"/>
              <a:t>5</a:t>
            </a:r>
            <a:r>
              <a:rPr lang="en-US" sz="2000" dirty="0"/>
              <a:t>P</a:t>
            </a:r>
            <a:endParaRPr lang="el-GR" sz="2000" dirty="0"/>
          </a:p>
          <a:p>
            <a:pPr algn="just"/>
            <a:endParaRPr lang="el-GR" sz="2000" dirty="0"/>
          </a:p>
          <a:p>
            <a:pPr algn="just"/>
            <a:r>
              <a:rPr lang="el-GR" sz="2000" b="1" dirty="0"/>
              <a:t>Βασικά χαρακτηριστικά ψηφιακού υλικού:</a:t>
            </a:r>
          </a:p>
          <a:p>
            <a:pPr marL="342900" indent="-342900" algn="just">
              <a:buFont typeface="Wingdings" panose="05000000000000000000" pitchFamily="2" charset="2"/>
              <a:buChar char="Ø"/>
            </a:pPr>
            <a:r>
              <a:rPr lang="el-GR" sz="2000" dirty="0"/>
              <a:t>Αρχές σχεδιασμού </a:t>
            </a:r>
            <a:r>
              <a:rPr lang="el-GR" sz="2000" dirty="0" err="1"/>
              <a:t>πολυμεσικών</a:t>
            </a:r>
            <a:r>
              <a:rPr lang="el-GR" sz="2000" dirty="0"/>
              <a:t> μαθησιακών περιβαλλόντων - παιδαγωγικά χαρακτηριστικά τους ως διδακτικά εργαλεία</a:t>
            </a:r>
          </a:p>
          <a:p>
            <a:pPr marL="342900" indent="-342900" algn="just">
              <a:buFont typeface="Wingdings" panose="05000000000000000000" pitchFamily="2" charset="2"/>
              <a:buChar char="Ø"/>
            </a:pPr>
            <a:r>
              <a:rPr lang="el-GR" sz="2000" dirty="0"/>
              <a:t>Μοντέλο μάθησης της </a:t>
            </a:r>
            <a:r>
              <a:rPr lang="el-GR" sz="2000" dirty="0" err="1"/>
              <a:t>γνωσιακής</a:t>
            </a:r>
            <a:r>
              <a:rPr lang="el-GR" sz="2000" dirty="0"/>
              <a:t> μαθητείας</a:t>
            </a:r>
          </a:p>
          <a:p>
            <a:pPr marL="342900" indent="-342900" algn="just">
              <a:buFont typeface="Wingdings" panose="05000000000000000000" pitchFamily="2" charset="2"/>
              <a:buChar char="Ø"/>
            </a:pPr>
            <a:r>
              <a:rPr lang="el-GR" sz="2000" dirty="0"/>
              <a:t>Παιδαγωγικός χαρακτήρας ως </a:t>
            </a:r>
            <a:r>
              <a:rPr lang="el-GR" sz="2000" dirty="0" err="1"/>
              <a:t>γνωσιακό</a:t>
            </a:r>
            <a:r>
              <a:rPr lang="el-GR" sz="2000" dirty="0"/>
              <a:t> εργαλείο</a:t>
            </a:r>
          </a:p>
          <a:p>
            <a:pPr marL="342900" indent="-342900" algn="just">
              <a:buFont typeface="Wingdings" panose="05000000000000000000" pitchFamily="2" charset="2"/>
              <a:buChar char="Ø"/>
            </a:pPr>
            <a:r>
              <a:rPr lang="el-GR" sz="2000" dirty="0"/>
              <a:t>Φιλοσοφία συμπληρωματικής ΕξΑΕ</a:t>
            </a:r>
          </a:p>
          <a:p>
            <a:pPr marL="342900" indent="-342900" algn="just">
              <a:buFont typeface="Wingdings" panose="05000000000000000000" pitchFamily="2" charset="2"/>
              <a:buChar char="Ø"/>
            </a:pPr>
            <a:r>
              <a:rPr lang="el-GR" sz="2000" dirty="0"/>
              <a:t>Απλότητα, ελκυστικότητα, σαφήνεια</a:t>
            </a:r>
          </a:p>
          <a:p>
            <a:pPr marL="342900" indent="-342900" algn="just">
              <a:buFont typeface="Wingdings" panose="05000000000000000000" pitchFamily="2" charset="2"/>
              <a:buChar char="Ø"/>
            </a:pPr>
            <a:r>
              <a:rPr lang="el-GR" sz="2000" dirty="0"/>
              <a:t>Ενισχυτικό και παροτρυντικό προς τους μαθητές, με αποτελεσματικές διαδικαστικές διευκολύνσεις</a:t>
            </a:r>
          </a:p>
        </p:txBody>
      </p:sp>
    </p:spTree>
    <p:extLst>
      <p:ext uri="{BB962C8B-B14F-4D97-AF65-F5344CB8AC3E}">
        <p14:creationId xmlns="" xmlns:p14="http://schemas.microsoft.com/office/powerpoint/2010/main" val="1813676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620688"/>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Μεθοδολογία – Ψηφιακό υλικό</a:t>
            </a:r>
            <a:endParaRPr lang="el-GR" sz="4000" b="1" dirty="0">
              <a:latin typeface="Times New Roman" panose="02020603050405020304" pitchFamily="18" charset="0"/>
              <a:cs typeface="Times New Roman" panose="02020603050405020304" pitchFamily="18" charset="0"/>
            </a:endParaRPr>
          </a:p>
        </p:txBody>
      </p:sp>
      <p:graphicFrame>
        <p:nvGraphicFramePr>
          <p:cNvPr id="5" name="4 - Διάγραμμα"/>
          <p:cNvGraphicFramePr/>
          <p:nvPr>
            <p:extLst>
              <p:ext uri="{D42A27DB-BD31-4B8C-83A1-F6EECF244321}">
                <p14:modId xmlns="" xmlns:p14="http://schemas.microsoft.com/office/powerpoint/2010/main" val="4219155918"/>
              </p:ext>
            </p:extLst>
          </p:nvPr>
        </p:nvGraphicFramePr>
        <p:xfrm>
          <a:off x="1535432" y="1387488"/>
          <a:ext cx="708044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13676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475656" y="548680"/>
            <a:ext cx="7200000" cy="766800"/>
          </a:xfrm>
        </p:spPr>
        <p:txBody>
          <a:bodyPr>
            <a:normAutofit/>
          </a:bodyPr>
          <a:lstStyle/>
          <a:p>
            <a:r>
              <a:rPr lang="el-GR" sz="3600" dirty="0">
                <a:latin typeface="Times New Roman" panose="02020603050405020304" pitchFamily="18" charset="0"/>
                <a:cs typeface="Times New Roman" panose="02020603050405020304" pitchFamily="18" charset="0"/>
              </a:rPr>
              <a:t>Παρουσίαση ψηφιακού υλικού</a:t>
            </a:r>
          </a:p>
        </p:txBody>
      </p:sp>
      <p:pic>
        <p:nvPicPr>
          <p:cNvPr id="7" name="Θέση περιεχομένου 6">
            <a:extLst>
              <a:ext uri="{FF2B5EF4-FFF2-40B4-BE49-F238E27FC236}">
                <a16:creationId xmlns="" xmlns:a16="http://schemas.microsoft.com/office/drawing/2014/main" id="{FB687365-CBE3-4073-9227-E171621CE368}"/>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79506" y="1315480"/>
            <a:ext cx="7592300" cy="45481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2.jpg"/>
          <p:cNvPicPr>
            <a:picLocks noGrp="1" noChangeAspect="1"/>
          </p:cNvPicPr>
          <p:nvPr>
            <p:ph idx="1"/>
          </p:nvPr>
        </p:nvPicPr>
        <p:blipFill>
          <a:blip r:embed="rId2" cstate="print"/>
          <a:stretch>
            <a:fillRect/>
          </a:stretch>
        </p:blipFill>
        <p:spPr>
          <a:xfrm>
            <a:off x="1915200" y="2091077"/>
            <a:ext cx="5313600" cy="267584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3.jpg"/>
          <p:cNvPicPr>
            <a:picLocks noGrp="1" noChangeAspect="1"/>
          </p:cNvPicPr>
          <p:nvPr>
            <p:ph idx="1"/>
          </p:nvPr>
        </p:nvPicPr>
        <p:blipFill>
          <a:blip r:embed="rId2" cstate="print"/>
          <a:stretch>
            <a:fillRect/>
          </a:stretch>
        </p:blipFill>
        <p:spPr>
          <a:xfrm>
            <a:off x="1905515" y="2086200"/>
            <a:ext cx="5332969" cy="26856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2.jpg"/>
          <p:cNvPicPr>
            <a:picLocks noGrp="1" noChangeAspect="1"/>
          </p:cNvPicPr>
          <p:nvPr>
            <p:ph idx="1"/>
          </p:nvPr>
        </p:nvPicPr>
        <p:blipFill>
          <a:blip r:embed="rId2" cstate="print"/>
          <a:stretch>
            <a:fillRect/>
          </a:stretch>
        </p:blipFill>
        <p:spPr>
          <a:xfrm>
            <a:off x="1924620" y="2091077"/>
            <a:ext cx="5294759" cy="267584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199240" cy="765652"/>
          </a:xfrm>
        </p:spPr>
        <p:txBody>
          <a:bodyPr>
            <a:noAutofit/>
          </a:bodyPr>
          <a:lstStyle/>
          <a:p>
            <a:r>
              <a:rPr lang="el-GR" sz="3600" dirty="0">
                <a:latin typeface="Times New Roman" panose="02020603050405020304" pitchFamily="18" charset="0"/>
                <a:cs typeface="Times New Roman" panose="02020603050405020304" pitchFamily="18" charset="0"/>
              </a:rPr>
              <a:t>Ευχαριστίες</a:t>
            </a:r>
            <a:endParaRPr lang="el-GR" sz="36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222848" y="1314332"/>
            <a:ext cx="7704856" cy="2246769"/>
          </a:xfrm>
          <a:prstGeom prst="rect">
            <a:avLst/>
          </a:prstGeom>
        </p:spPr>
        <p:txBody>
          <a:bodyPr wrap="square">
            <a:spAutoFit/>
          </a:bodyPr>
          <a:lstStyle/>
          <a:p>
            <a:pPr algn="just"/>
            <a:r>
              <a:rPr lang="el-GR" sz="2000" dirty="0" smtClean="0"/>
              <a:t>Ευχαριστώ τον </a:t>
            </a:r>
            <a:r>
              <a:rPr lang="el-GR" sz="2000" dirty="0"/>
              <a:t>επόπτη μου κ. Ιωάννη Σπαντιδάκη για την ουσιαστική στήριξη, τις συμβουλές και την καθοδήγησή του σε όλη αυτή την πορεία. </a:t>
            </a:r>
            <a:r>
              <a:rPr lang="el-GR" sz="2000" dirty="0" smtClean="0"/>
              <a:t>Ευχαριστώ τους </a:t>
            </a:r>
            <a:r>
              <a:rPr lang="el-GR" sz="2000" dirty="0" err="1"/>
              <a:t>συνεπόπτες</a:t>
            </a:r>
            <a:r>
              <a:rPr lang="el-GR" sz="2000" dirty="0"/>
              <a:t> μου, την κ. Δέσποινα Βασαρμίδου και τον κ. Γεώργιο Κουτρομάνο για τον χρόνο που μου διέθεσαν και τις υποδείξεις </a:t>
            </a:r>
            <a:r>
              <a:rPr lang="el-GR" sz="2000" dirty="0" smtClean="0"/>
              <a:t>τους. Ένα ξεχωριστό ευχαριστώ στην </a:t>
            </a:r>
            <a:r>
              <a:rPr lang="el-GR" sz="2000" dirty="0"/>
              <a:t>κ. Ειρήνη Γάκη για την πολύτιμη βοήθεια και τις συμβουλές στην προσπάθειά μου όλους αυτούς τους μήνες. </a:t>
            </a:r>
          </a:p>
        </p:txBody>
      </p:sp>
    </p:spTree>
    <p:extLst>
      <p:ext uri="{BB962C8B-B14F-4D97-AF65-F5344CB8AC3E}">
        <p14:creationId xmlns="" xmlns:p14="http://schemas.microsoft.com/office/powerpoint/2010/main" val="867911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4.jpg"/>
          <p:cNvPicPr>
            <a:picLocks noGrp="1" noChangeAspect="1"/>
          </p:cNvPicPr>
          <p:nvPr>
            <p:ph idx="1"/>
          </p:nvPr>
        </p:nvPicPr>
        <p:blipFill>
          <a:blip r:embed="rId2" cstate="print"/>
          <a:stretch>
            <a:fillRect/>
          </a:stretch>
        </p:blipFill>
        <p:spPr>
          <a:xfrm>
            <a:off x="1914525" y="2085975"/>
            <a:ext cx="5314950" cy="268605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5.jpg"/>
          <p:cNvPicPr>
            <a:picLocks noGrp="1" noChangeAspect="1"/>
          </p:cNvPicPr>
          <p:nvPr>
            <p:ph idx="1"/>
          </p:nvPr>
        </p:nvPicPr>
        <p:blipFill>
          <a:blip r:embed="rId2" cstate="print"/>
          <a:stretch>
            <a:fillRect/>
          </a:stretch>
        </p:blipFill>
        <p:spPr>
          <a:xfrm>
            <a:off x="1914525" y="2085975"/>
            <a:ext cx="5314950" cy="268605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7.jpg"/>
          <p:cNvPicPr>
            <a:picLocks noGrp="1" noChangeAspect="1"/>
          </p:cNvPicPr>
          <p:nvPr>
            <p:ph idx="1"/>
          </p:nvPr>
        </p:nvPicPr>
        <p:blipFill>
          <a:blip r:embed="rId2" cstate="print"/>
          <a:stretch>
            <a:fillRect/>
          </a:stretch>
        </p:blipFill>
        <p:spPr>
          <a:xfrm>
            <a:off x="1914525" y="2085975"/>
            <a:ext cx="5314950" cy="268605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8.jpg"/>
          <p:cNvPicPr>
            <a:picLocks noGrp="1" noChangeAspect="1"/>
          </p:cNvPicPr>
          <p:nvPr>
            <p:ph idx="1"/>
          </p:nvPr>
        </p:nvPicPr>
        <p:blipFill>
          <a:blip r:embed="rId2" cstate="print"/>
          <a:stretch>
            <a:fillRect/>
          </a:stretch>
        </p:blipFill>
        <p:spPr>
          <a:xfrm>
            <a:off x="1914525" y="2085975"/>
            <a:ext cx="5314950" cy="268605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12.jpg"/>
          <p:cNvPicPr>
            <a:picLocks noGrp="1" noChangeAspect="1"/>
          </p:cNvPicPr>
          <p:nvPr>
            <p:ph idx="1"/>
          </p:nvPr>
        </p:nvPicPr>
        <p:blipFill>
          <a:blip r:embed="rId2" cstate="print"/>
          <a:stretch>
            <a:fillRect/>
          </a:stretch>
        </p:blipFill>
        <p:spPr>
          <a:xfrm>
            <a:off x="1914525" y="2085975"/>
            <a:ext cx="5314950" cy="268605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16.jpg"/>
          <p:cNvPicPr>
            <a:picLocks noGrp="1" noChangeAspect="1"/>
          </p:cNvPicPr>
          <p:nvPr>
            <p:ph idx="1"/>
          </p:nvPr>
        </p:nvPicPr>
        <p:blipFill>
          <a:blip r:embed="rId2" cstate="print"/>
          <a:stretch>
            <a:fillRect/>
          </a:stretch>
        </p:blipFill>
        <p:spPr>
          <a:xfrm>
            <a:off x="1914525" y="2090737"/>
            <a:ext cx="5314950" cy="267652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19.jpg"/>
          <p:cNvPicPr>
            <a:picLocks noGrp="1" noChangeAspect="1"/>
          </p:cNvPicPr>
          <p:nvPr>
            <p:ph idx="1"/>
          </p:nvPr>
        </p:nvPicPr>
        <p:blipFill>
          <a:blip r:embed="rId2" cstate="print"/>
          <a:stretch>
            <a:fillRect/>
          </a:stretch>
        </p:blipFill>
        <p:spPr>
          <a:xfrm>
            <a:off x="1914525" y="2085975"/>
            <a:ext cx="5314950" cy="268605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20.jpg"/>
          <p:cNvPicPr>
            <a:picLocks noGrp="1" noChangeAspect="1"/>
          </p:cNvPicPr>
          <p:nvPr>
            <p:ph idx="1"/>
          </p:nvPr>
        </p:nvPicPr>
        <p:blipFill>
          <a:blip r:embed="rId2" cstate="print"/>
          <a:stretch>
            <a:fillRect/>
          </a:stretch>
        </p:blipFill>
        <p:spPr>
          <a:xfrm>
            <a:off x="1914525" y="2085975"/>
            <a:ext cx="5314950" cy="268605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21.jpg"/>
          <p:cNvPicPr>
            <a:picLocks noGrp="1" noChangeAspect="1"/>
          </p:cNvPicPr>
          <p:nvPr>
            <p:ph idx="1"/>
          </p:nvPr>
        </p:nvPicPr>
        <p:blipFill>
          <a:blip r:embed="rId2" cstate="print"/>
          <a:stretch>
            <a:fillRect/>
          </a:stretch>
        </p:blipFill>
        <p:spPr>
          <a:xfrm>
            <a:off x="1914525" y="2085975"/>
            <a:ext cx="5314950" cy="26860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οθόνη 22.jpg"/>
          <p:cNvPicPr>
            <a:picLocks noGrp="1" noChangeAspect="1"/>
          </p:cNvPicPr>
          <p:nvPr>
            <p:ph idx="1"/>
          </p:nvPr>
        </p:nvPicPr>
        <p:blipFill>
          <a:blip r:embed="rId2" cstate="print"/>
          <a:stretch>
            <a:fillRect/>
          </a:stretch>
        </p:blipFill>
        <p:spPr>
          <a:xfrm>
            <a:off x="1914525" y="2085975"/>
            <a:ext cx="5314950" cy="26860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199240" cy="765652"/>
          </a:xfrm>
        </p:spPr>
        <p:txBody>
          <a:bodyPr>
            <a:noAutofit/>
          </a:bodyPr>
          <a:lstStyle/>
          <a:p>
            <a:r>
              <a:rPr lang="el-GR" sz="3600" dirty="0">
                <a:latin typeface="Times New Roman" panose="02020603050405020304" pitchFamily="18" charset="0"/>
                <a:cs typeface="Times New Roman" panose="02020603050405020304" pitchFamily="18" charset="0"/>
              </a:rPr>
              <a:t>Σκοπός Διπλωματικής Εργασίας</a:t>
            </a:r>
            <a:endParaRPr lang="el-GR" sz="36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222848" y="1318338"/>
            <a:ext cx="7704856" cy="1631216"/>
          </a:xfrm>
          <a:prstGeom prst="rect">
            <a:avLst/>
          </a:prstGeom>
        </p:spPr>
        <p:txBody>
          <a:bodyPr wrap="square">
            <a:spAutoFit/>
          </a:bodyPr>
          <a:lstStyle/>
          <a:p>
            <a:pPr algn="just"/>
            <a:r>
              <a:rPr lang="el-GR" sz="2000" dirty="0"/>
              <a:t>Διερεύνηση της αποτελεσματικότητας της διδασκαλίας σχετικά με την κατανόηση αφηγηματικών κειμένων σε γνωστικό και </a:t>
            </a:r>
            <a:r>
              <a:rPr lang="el-GR" sz="2000" dirty="0" err="1"/>
              <a:t>μεταγνωσιακό</a:t>
            </a:r>
            <a:r>
              <a:rPr lang="el-GR" sz="2000" dirty="0"/>
              <a:t> επίπεδο μέσω ενός </a:t>
            </a:r>
            <a:r>
              <a:rPr lang="el-GR" sz="2000" dirty="0" err="1"/>
              <a:t>διαδραστικού</a:t>
            </a:r>
            <a:r>
              <a:rPr lang="el-GR" sz="2000" dirty="0"/>
              <a:t> εκπαιδευτικού υλικού, το οποίο δημιουργήθηκε και στηρίχθηκε στις υπάρχουσες εκπαιδευτικές ανάγκες των μαθητών-αναγνωστών της Δ’ τάξης με Μαθησιακές Δυσκολίες.</a:t>
            </a:r>
          </a:p>
        </p:txBody>
      </p:sp>
    </p:spTree>
    <p:extLst>
      <p:ext uri="{BB962C8B-B14F-4D97-AF65-F5344CB8AC3E}">
        <p14:creationId xmlns="" xmlns:p14="http://schemas.microsoft.com/office/powerpoint/2010/main" val="672648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23.jpg"/>
          <p:cNvPicPr>
            <a:picLocks noGrp="1" noChangeAspect="1"/>
          </p:cNvPicPr>
          <p:nvPr>
            <p:ph idx="1"/>
          </p:nvPr>
        </p:nvPicPr>
        <p:blipFill>
          <a:blip r:embed="rId2" cstate="print"/>
          <a:stretch>
            <a:fillRect/>
          </a:stretch>
        </p:blipFill>
        <p:spPr>
          <a:xfrm>
            <a:off x="1914525" y="2090737"/>
            <a:ext cx="5314950" cy="267652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24.jpg"/>
          <p:cNvPicPr>
            <a:picLocks noGrp="1" noChangeAspect="1"/>
          </p:cNvPicPr>
          <p:nvPr>
            <p:ph idx="1"/>
          </p:nvPr>
        </p:nvPicPr>
        <p:blipFill>
          <a:blip r:embed="rId2" cstate="print"/>
          <a:stretch>
            <a:fillRect/>
          </a:stretch>
        </p:blipFill>
        <p:spPr>
          <a:xfrm>
            <a:off x="1914525" y="2090737"/>
            <a:ext cx="5314950" cy="267652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25.jpg"/>
          <p:cNvPicPr>
            <a:picLocks noGrp="1" noChangeAspect="1"/>
          </p:cNvPicPr>
          <p:nvPr>
            <p:ph idx="1"/>
          </p:nvPr>
        </p:nvPicPr>
        <p:blipFill>
          <a:blip r:embed="rId2" cstate="print"/>
          <a:stretch>
            <a:fillRect/>
          </a:stretch>
        </p:blipFill>
        <p:spPr>
          <a:xfrm>
            <a:off x="1914525" y="2085975"/>
            <a:ext cx="5314950" cy="268605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26.jpg"/>
          <p:cNvPicPr>
            <a:picLocks noGrp="1" noChangeAspect="1"/>
          </p:cNvPicPr>
          <p:nvPr>
            <p:ph idx="1"/>
          </p:nvPr>
        </p:nvPicPr>
        <p:blipFill>
          <a:blip r:embed="rId2" cstate="print"/>
          <a:stretch>
            <a:fillRect/>
          </a:stretch>
        </p:blipFill>
        <p:spPr>
          <a:xfrm>
            <a:off x="1914525" y="2090737"/>
            <a:ext cx="5314950" cy="267652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οθόνη 30.jpg"/>
          <p:cNvPicPr>
            <a:picLocks noGrp="1" noChangeAspect="1"/>
          </p:cNvPicPr>
          <p:nvPr>
            <p:ph idx="1"/>
          </p:nvPr>
        </p:nvPicPr>
        <p:blipFill>
          <a:blip r:embed="rId2" cstate="print"/>
          <a:stretch>
            <a:fillRect/>
          </a:stretch>
        </p:blipFill>
        <p:spPr>
          <a:xfrm>
            <a:off x="1914525" y="2090737"/>
            <a:ext cx="5314950" cy="267652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27.jpg"/>
          <p:cNvPicPr>
            <a:picLocks noGrp="1" noChangeAspect="1"/>
          </p:cNvPicPr>
          <p:nvPr>
            <p:ph idx="1"/>
          </p:nvPr>
        </p:nvPicPr>
        <p:blipFill>
          <a:blip r:embed="rId2" cstate="print"/>
          <a:stretch>
            <a:fillRect/>
          </a:stretch>
        </p:blipFill>
        <p:spPr>
          <a:xfrm>
            <a:off x="1914525" y="2085975"/>
            <a:ext cx="5314950" cy="268605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28.jpg"/>
          <p:cNvPicPr>
            <a:picLocks noGrp="1" noChangeAspect="1"/>
          </p:cNvPicPr>
          <p:nvPr>
            <p:ph idx="1"/>
          </p:nvPr>
        </p:nvPicPr>
        <p:blipFill>
          <a:blip r:embed="rId2" cstate="print"/>
          <a:stretch>
            <a:fillRect/>
          </a:stretch>
        </p:blipFill>
        <p:spPr>
          <a:xfrm>
            <a:off x="1914525" y="2085975"/>
            <a:ext cx="5314950" cy="268605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θόνη 29.jpg"/>
          <p:cNvPicPr>
            <a:picLocks noGrp="1" noChangeAspect="1"/>
          </p:cNvPicPr>
          <p:nvPr>
            <p:ph idx="1"/>
          </p:nvPr>
        </p:nvPicPr>
        <p:blipFill>
          <a:blip r:embed="rId2" cstate="print"/>
          <a:stretch>
            <a:fillRect/>
          </a:stretch>
        </p:blipFill>
        <p:spPr>
          <a:xfrm>
            <a:off x="1914525" y="2090737"/>
            <a:ext cx="5314950" cy="267652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Αποτελέσματα - Κύρια ευρήματα</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079212" y="1315480"/>
            <a:ext cx="7992888" cy="4093428"/>
          </a:xfrm>
          <a:prstGeom prst="rect">
            <a:avLst/>
          </a:prstGeom>
        </p:spPr>
        <p:txBody>
          <a:bodyPr wrap="square">
            <a:spAutoFit/>
          </a:bodyPr>
          <a:lstStyle/>
          <a:p>
            <a:pPr algn="just"/>
            <a:r>
              <a:rPr lang="el-GR" sz="2000" b="1" u="sng" dirty="0"/>
              <a:t>1</a:t>
            </a:r>
            <a:r>
              <a:rPr lang="el-GR" sz="2000" b="1" u="sng" baseline="30000" dirty="0"/>
              <a:t>ο</a:t>
            </a:r>
            <a:r>
              <a:rPr lang="el-GR" sz="2000" b="1" u="sng" dirty="0"/>
              <a:t> ερευνητικό ερώτημα</a:t>
            </a:r>
            <a:endParaRPr lang="el-GR" sz="2000" b="1" dirty="0"/>
          </a:p>
          <a:p>
            <a:pPr algn="just"/>
            <a:r>
              <a:rPr lang="el-GR" sz="2000" dirty="0"/>
              <a:t>Η διδακτική παρέμβαση στο πλαίσιο </a:t>
            </a:r>
            <a:r>
              <a:rPr lang="el-GR" sz="2000" dirty="0" err="1"/>
              <a:t>κοινωνιο</a:t>
            </a:r>
            <a:r>
              <a:rPr lang="el-GR" sz="2000" dirty="0"/>
              <a:t>-γνωσιακών και </a:t>
            </a:r>
            <a:r>
              <a:rPr lang="el-GR" sz="2000" dirty="0" err="1"/>
              <a:t>κοινωνικο</a:t>
            </a:r>
            <a:r>
              <a:rPr lang="el-GR" sz="2000" dirty="0"/>
              <a:t>-πολιτισμικών προσεγγίσεων αξιοποιώντας το </a:t>
            </a:r>
            <a:r>
              <a:rPr lang="el-GR" sz="2000" dirty="0" err="1"/>
              <a:t>διαδραστικό</a:t>
            </a:r>
            <a:r>
              <a:rPr lang="el-GR" sz="2000" dirty="0"/>
              <a:t> εκπαιδευτικό υλικό «Ο μικρός Νικόλας διαβάζει παραμύθια» ενισχύει την αναγνωστική κατανόηση αφηγηματικών κειμένων μαθητών Δ’ τάξης Δημοτικού με Μαθησιακές Δυσκολίες;</a:t>
            </a:r>
          </a:p>
          <a:p>
            <a:pPr algn="just"/>
            <a:endParaRPr lang="el-GR" sz="2000" dirty="0"/>
          </a:p>
          <a:p>
            <a:pPr algn="just"/>
            <a:r>
              <a:rPr lang="el-GR" sz="2000" b="1" dirty="0"/>
              <a:t>1</a:t>
            </a:r>
            <a:r>
              <a:rPr lang="el-GR" sz="2000" b="1" baseline="30000" dirty="0"/>
              <a:t>ο</a:t>
            </a:r>
            <a:r>
              <a:rPr lang="el-GR" sz="2000" b="1" dirty="0"/>
              <a:t> κείμενο αξιολόγησης:</a:t>
            </a:r>
          </a:p>
          <a:p>
            <a:pPr algn="just"/>
            <a:r>
              <a:rPr lang="el-GR" sz="2000" dirty="0"/>
              <a:t>Από την επεξεργασία των απαντήσεων η εκπαιδευτικός-ερευνήτρια διαπίστωσε πως η απόδοση των μαθητών στο συγκεκριμένο αφηγηματικό κείμενο είχε βελτιωθεί, καθώς οι μαθητές απάντησαν σωστά στις περισσότερες ερωτήσεις αποκωδικοποιώντας με </a:t>
            </a:r>
            <a:r>
              <a:rPr lang="el-GR" sz="2000" dirty="0" smtClean="0"/>
              <a:t>επιτυχία</a:t>
            </a:r>
            <a:r>
              <a:rPr lang="en-US" sz="2000" dirty="0" smtClean="0"/>
              <a:t> </a:t>
            </a:r>
            <a:r>
              <a:rPr lang="el-GR" sz="2000" dirty="0" smtClean="0"/>
              <a:t>και κατανοώντας το </a:t>
            </a:r>
            <a:r>
              <a:rPr lang="el-GR" sz="2000" dirty="0"/>
              <a:t>νόημα του κειμένου με το οποίο ενεπλάκησαν. </a:t>
            </a:r>
          </a:p>
        </p:txBody>
      </p:sp>
    </p:spTree>
    <p:extLst>
      <p:ext uri="{BB962C8B-B14F-4D97-AF65-F5344CB8AC3E}">
        <p14:creationId xmlns="" xmlns:p14="http://schemas.microsoft.com/office/powerpoint/2010/main" val="3835095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Αποτελέσματα - Κύρια ευρήματα</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079212" y="1315480"/>
            <a:ext cx="7992888" cy="2246769"/>
          </a:xfrm>
          <a:prstGeom prst="rect">
            <a:avLst/>
          </a:prstGeom>
        </p:spPr>
        <p:txBody>
          <a:bodyPr wrap="square">
            <a:spAutoFit/>
          </a:bodyPr>
          <a:lstStyle/>
          <a:p>
            <a:pPr algn="just"/>
            <a:r>
              <a:rPr lang="el-GR" sz="2000" b="1" dirty="0"/>
              <a:t>2</a:t>
            </a:r>
            <a:r>
              <a:rPr lang="el-GR" sz="2000" b="1" baseline="30000" dirty="0"/>
              <a:t>ο</a:t>
            </a:r>
            <a:r>
              <a:rPr lang="el-GR" sz="2000" b="1" dirty="0"/>
              <a:t> κείμενο αξιολόγησης:</a:t>
            </a:r>
          </a:p>
          <a:p>
            <a:pPr algn="just"/>
            <a:r>
              <a:rPr lang="el-GR" sz="2000" dirty="0"/>
              <a:t>Από την ανάλυση των απαντήσεων η εκπαιδευτικός-ερευνήτρια διαπίστωσε πως η απόδοση των μαθητών στο συγκεκριμένο αφηγηματικό κείμενο είχε βελτίωση, καθώς οι μαθητές, αρχικά, απάντησαν σε όλες τις ερωτήσεις και οι απαντήσεις τους ήταν σε μεγάλο βαθμό ικανοποιητικές, έχοντας επιτύχει όσο το δυνατό καλύτερα την αναγνωστική αποκωδικοποίηση και κατανόηση του κειμένου με το οποίο ασχολήθηκαν. </a:t>
            </a:r>
          </a:p>
        </p:txBody>
      </p:sp>
    </p:spTree>
    <p:extLst>
      <p:ext uri="{BB962C8B-B14F-4D97-AF65-F5344CB8AC3E}">
        <p14:creationId xmlns="" xmlns:p14="http://schemas.microsoft.com/office/powerpoint/2010/main" val="3835095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416824" cy="766800"/>
          </a:xfrm>
        </p:spPr>
        <p:txBody>
          <a:bodyPr>
            <a:noAutofit/>
          </a:bodyPr>
          <a:lstStyle/>
          <a:p>
            <a:r>
              <a:rPr lang="el-GR" sz="3600" dirty="0">
                <a:latin typeface="Times New Roman" panose="02020603050405020304" pitchFamily="18" charset="0"/>
                <a:cs typeface="Times New Roman" panose="02020603050405020304" pitchFamily="18" charset="0"/>
              </a:rPr>
              <a:t>Συνεισφορά Διπλωματικής Εργασίας</a:t>
            </a:r>
            <a:endParaRPr lang="el-GR" sz="36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222848" y="1315480"/>
            <a:ext cx="7704856" cy="2246769"/>
          </a:xfrm>
          <a:prstGeom prst="rect">
            <a:avLst/>
          </a:prstGeom>
        </p:spPr>
        <p:txBody>
          <a:bodyPr wrap="square">
            <a:spAutoFit/>
          </a:bodyPr>
          <a:lstStyle/>
          <a:p>
            <a:pPr algn="just"/>
            <a:r>
              <a:rPr lang="el-GR" sz="2000" dirty="0"/>
              <a:t>Διερεύνηση του βαθμού στον οποίο μια διδακτική παρέμβαση με την αξιοποίηση των Τ.Π.Ε. και την παροχή </a:t>
            </a:r>
            <a:r>
              <a:rPr lang="el-GR" sz="2000" dirty="0" err="1"/>
              <a:t>οπτικο</a:t>
            </a:r>
            <a:r>
              <a:rPr lang="el-GR" sz="2000" dirty="0"/>
              <a:t>-λεκτικών και </a:t>
            </a:r>
            <a:r>
              <a:rPr lang="el-GR" sz="2000" dirty="0" err="1"/>
              <a:t>κοινωνικο</a:t>
            </a:r>
            <a:r>
              <a:rPr lang="el-GR" sz="2000" dirty="0"/>
              <a:t>-διαδικαστικών διευκολύνσεων θα μπορούσε να </a:t>
            </a:r>
            <a:r>
              <a:rPr lang="el-GR" sz="2000" dirty="0" smtClean="0"/>
              <a:t>συμβάλλει στη βελτίωση </a:t>
            </a:r>
            <a:r>
              <a:rPr lang="el-GR" sz="2000" dirty="0"/>
              <a:t>της εκπαίδευσης μαθητών Δ’ τάξης δημοτικού με Μαθησιακές Δυσκολίες ενισχύοντας την αναγνωστική κατανόηση αφηγηματικών κειμένων και αναπτύσσοντας τη </a:t>
            </a:r>
            <a:r>
              <a:rPr lang="el-GR" sz="2000" dirty="0" err="1"/>
              <a:t>μεταγνωσιακή</a:t>
            </a:r>
            <a:r>
              <a:rPr lang="el-GR" sz="2000" dirty="0"/>
              <a:t> γνώση και τις </a:t>
            </a:r>
            <a:r>
              <a:rPr lang="el-GR" sz="2000" dirty="0" err="1"/>
              <a:t>μεταγνωσιακές</a:t>
            </a:r>
            <a:r>
              <a:rPr lang="el-GR" sz="2000" dirty="0"/>
              <a:t> στρατηγικές που αφορούν στην αναγνωστική κατανόηση. </a:t>
            </a:r>
          </a:p>
        </p:txBody>
      </p:sp>
    </p:spTree>
    <p:extLst>
      <p:ext uri="{BB962C8B-B14F-4D97-AF65-F5344CB8AC3E}">
        <p14:creationId xmlns="" xmlns:p14="http://schemas.microsoft.com/office/powerpoint/2010/main" val="2790992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Αποτελέσματα - Κύρια ευρήματα</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079212" y="1315480"/>
            <a:ext cx="7992888" cy="2554545"/>
          </a:xfrm>
          <a:prstGeom prst="rect">
            <a:avLst/>
          </a:prstGeom>
        </p:spPr>
        <p:txBody>
          <a:bodyPr wrap="square">
            <a:spAutoFit/>
          </a:bodyPr>
          <a:lstStyle/>
          <a:p>
            <a:pPr algn="just"/>
            <a:r>
              <a:rPr lang="el-GR" sz="2000" b="1" dirty="0" smtClean="0"/>
              <a:t>Μετά τη διδακτική παρέμβαση </a:t>
            </a:r>
            <a:r>
              <a:rPr lang="el-GR" sz="2000" dirty="0" smtClean="0"/>
              <a:t>οι μαθητές ήταν σε θέση:</a:t>
            </a:r>
          </a:p>
          <a:p>
            <a:pPr algn="just">
              <a:buFont typeface="Wingdings" pitchFamily="2" charset="2"/>
              <a:buChar char="Ø"/>
            </a:pPr>
            <a:r>
              <a:rPr lang="el-GR" sz="2000" dirty="0" smtClean="0"/>
              <a:t> να αποκωδικοποιούν και να κατανοούν καλύτερα το περιεχόμενο ενός αφηγηματικού κειμένου</a:t>
            </a:r>
          </a:p>
          <a:p>
            <a:pPr algn="just">
              <a:buFont typeface="Wingdings" pitchFamily="2" charset="2"/>
              <a:buChar char="Ø"/>
            </a:pPr>
            <a:r>
              <a:rPr lang="el-GR" sz="2000" dirty="0" smtClean="0"/>
              <a:t> να εντοπίζουν τα βασικά δομικά του στοιχεία (μνημονικός κανόνας των 6Π, 2Τ και 1Γ)</a:t>
            </a:r>
          </a:p>
          <a:p>
            <a:pPr algn="just">
              <a:buFont typeface="Wingdings" pitchFamily="2" charset="2"/>
              <a:buChar char="Ø"/>
            </a:pPr>
            <a:r>
              <a:rPr lang="el-GR" sz="2000" dirty="0" smtClean="0"/>
              <a:t> να εντοπίζουν τις σημαντικές πληροφορίες</a:t>
            </a:r>
          </a:p>
          <a:p>
            <a:pPr algn="just">
              <a:buFont typeface="Wingdings" pitchFamily="2" charset="2"/>
              <a:buChar char="Ø"/>
            </a:pPr>
            <a:r>
              <a:rPr lang="el-GR" sz="2000" dirty="0" smtClean="0"/>
              <a:t> να απαντούν σε ερωτήσεις κατανόησης που αφορούν στη δομή και το περιεχόμενό του</a:t>
            </a:r>
          </a:p>
        </p:txBody>
      </p:sp>
    </p:spTree>
    <p:extLst>
      <p:ext uri="{BB962C8B-B14F-4D97-AF65-F5344CB8AC3E}">
        <p14:creationId xmlns="" xmlns:p14="http://schemas.microsoft.com/office/powerpoint/2010/main" val="3835095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Αποτελέσματα - Κύρια ευρήματα</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079212" y="1315480"/>
            <a:ext cx="7992888" cy="4708981"/>
          </a:xfrm>
          <a:prstGeom prst="rect">
            <a:avLst/>
          </a:prstGeom>
        </p:spPr>
        <p:txBody>
          <a:bodyPr wrap="square">
            <a:spAutoFit/>
          </a:bodyPr>
          <a:lstStyle/>
          <a:p>
            <a:pPr algn="just"/>
            <a:r>
              <a:rPr lang="el-GR" sz="2000" b="1" u="sng" dirty="0"/>
              <a:t>2</a:t>
            </a:r>
            <a:r>
              <a:rPr lang="el-GR" sz="2000" b="1" u="sng" baseline="30000" dirty="0"/>
              <a:t>ο</a:t>
            </a:r>
            <a:r>
              <a:rPr lang="el-GR" sz="2000" b="1" u="sng" dirty="0"/>
              <a:t> ερευνητικό ερώτημα</a:t>
            </a:r>
            <a:endParaRPr lang="el-GR" sz="2000" b="1" dirty="0"/>
          </a:p>
          <a:p>
            <a:pPr algn="just"/>
            <a:r>
              <a:rPr lang="el-GR" sz="2000" dirty="0"/>
              <a:t>Α. Η διδακτική παρέμβαση στο πλαίσιο </a:t>
            </a:r>
            <a:r>
              <a:rPr lang="el-GR" sz="2000" dirty="0" err="1"/>
              <a:t>κοινωνιο</a:t>
            </a:r>
            <a:r>
              <a:rPr lang="el-GR" sz="2000" dirty="0"/>
              <a:t>-γνωσιακών και </a:t>
            </a:r>
            <a:r>
              <a:rPr lang="el-GR" sz="2000" dirty="0" err="1"/>
              <a:t>κοινωνικο</a:t>
            </a:r>
            <a:r>
              <a:rPr lang="el-GR" sz="2000" dirty="0"/>
              <a:t>-πολιτισμικών προσεγγίσεων αξιοποιώντας το </a:t>
            </a:r>
            <a:r>
              <a:rPr lang="el-GR" sz="2000" dirty="0" err="1"/>
              <a:t>διαδραστικό</a:t>
            </a:r>
            <a:r>
              <a:rPr lang="el-GR" sz="2000" dirty="0"/>
              <a:t> εκπαιδευτικό υλικό «Ο μικρός Νικόλας διαβάζει παραμύθια» αναπτύσσει τη </a:t>
            </a:r>
            <a:r>
              <a:rPr lang="el-GR" sz="2000" dirty="0" err="1"/>
              <a:t>μεταγνωσιακή</a:t>
            </a:r>
            <a:r>
              <a:rPr lang="el-GR" sz="2000" dirty="0"/>
              <a:t> γνώση που αφορά στην αναγνωστική κατανόηση αφηγηματικών κειμένων μαθητών Δ’ τάξης Δημοτικού με Μαθησιακές Δυσκολίες;</a:t>
            </a:r>
          </a:p>
          <a:p>
            <a:pPr algn="just"/>
            <a:endParaRPr lang="el-GR" sz="2000" dirty="0"/>
          </a:p>
          <a:p>
            <a:pPr algn="just">
              <a:buFont typeface="Wingdings" pitchFamily="2" charset="2"/>
              <a:buChar char="Ø"/>
            </a:pPr>
            <a:r>
              <a:rPr lang="el-GR" sz="2000" dirty="0"/>
              <a:t> Μετά τη διδακτική παρέμβαση με παροχή </a:t>
            </a:r>
            <a:r>
              <a:rPr lang="el-GR" sz="2000" dirty="0" err="1"/>
              <a:t>οπτικο</a:t>
            </a:r>
            <a:r>
              <a:rPr lang="el-GR" sz="2000" dirty="0"/>
              <a:t>-λεκτικών και </a:t>
            </a:r>
            <a:r>
              <a:rPr lang="el-GR" sz="2000" dirty="0" err="1"/>
              <a:t>κοινωνικο</a:t>
            </a:r>
            <a:r>
              <a:rPr lang="el-GR" sz="2000" dirty="0"/>
              <a:t>-διαδικαστικών διευκολύνσεων υπήρξε σημαντική επίδραση στη </a:t>
            </a:r>
            <a:r>
              <a:rPr lang="el-GR" sz="2000" dirty="0" err="1"/>
              <a:t>μεταγνωσιακή</a:t>
            </a:r>
            <a:r>
              <a:rPr lang="el-GR" sz="2000" dirty="0"/>
              <a:t> γνώση των μαθητών-αναγνωστών.</a:t>
            </a:r>
          </a:p>
          <a:p>
            <a:pPr algn="just">
              <a:buFont typeface="Wingdings" pitchFamily="2" charset="2"/>
              <a:buChar char="Ø"/>
            </a:pPr>
            <a:r>
              <a:rPr lang="el-GR" sz="2000" dirty="0"/>
              <a:t> Οι μαθητές έδειξαν να αντιλαμβάνονται τα βήματα και τα στάδια από τα οποία έπρεπε να περνούν προκειμένου να καταλάβουν αυτό που διαβάζουν και κωδικοποίησαν μέσω του μνημονικού κανόνα των 6Π, 2Τ και 1Γ τα βασικά δομικά στοιχεία του αφηγηματικού </a:t>
            </a:r>
            <a:r>
              <a:rPr lang="el-GR" sz="2000" dirty="0" err="1"/>
              <a:t>κειμενικού</a:t>
            </a:r>
            <a:r>
              <a:rPr lang="el-GR" sz="2000" dirty="0"/>
              <a:t> είδους.</a:t>
            </a:r>
          </a:p>
        </p:txBody>
      </p:sp>
    </p:spTree>
    <p:extLst>
      <p:ext uri="{BB962C8B-B14F-4D97-AF65-F5344CB8AC3E}">
        <p14:creationId xmlns="" xmlns:p14="http://schemas.microsoft.com/office/powerpoint/2010/main" val="3835095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Αποτελέσματα - Κύρια ευρήματα</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079212" y="1315480"/>
            <a:ext cx="7992888" cy="1015663"/>
          </a:xfrm>
          <a:prstGeom prst="rect">
            <a:avLst/>
          </a:prstGeom>
        </p:spPr>
        <p:txBody>
          <a:bodyPr wrap="square">
            <a:spAutoFit/>
          </a:bodyPr>
          <a:lstStyle/>
          <a:p>
            <a:pPr algn="just">
              <a:buFont typeface="Wingdings" pitchFamily="2" charset="2"/>
              <a:buChar char="Ø"/>
            </a:pPr>
            <a:r>
              <a:rPr lang="en-US" sz="2000" dirty="0" smtClean="0"/>
              <a:t> </a:t>
            </a:r>
            <a:r>
              <a:rPr lang="el-GR" sz="2000" dirty="0" smtClean="0"/>
              <a:t>Φάνηκε </a:t>
            </a:r>
            <a:r>
              <a:rPr lang="el-GR" sz="2000" dirty="0"/>
              <a:t>ο τρόπος εμπλοκής και διαπραγμάτευσης των μαθητών με το κείμενο, καθώς και η επίγνωσή τους ως προς τις στρατηγικές που αξιοποιούν σε κάθε φάση της ανάγνωσης ή όταν συναντούν δυσκολίες. </a:t>
            </a:r>
          </a:p>
        </p:txBody>
      </p:sp>
    </p:spTree>
    <p:extLst>
      <p:ext uri="{BB962C8B-B14F-4D97-AF65-F5344CB8AC3E}">
        <p14:creationId xmlns="" xmlns:p14="http://schemas.microsoft.com/office/powerpoint/2010/main" val="3835095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Αποτελέσματα - Κύρια ευρήματα</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079212" y="1315480"/>
            <a:ext cx="7992888" cy="4708981"/>
          </a:xfrm>
          <a:prstGeom prst="rect">
            <a:avLst/>
          </a:prstGeom>
        </p:spPr>
        <p:txBody>
          <a:bodyPr wrap="square">
            <a:spAutoFit/>
          </a:bodyPr>
          <a:lstStyle/>
          <a:p>
            <a:pPr algn="just"/>
            <a:r>
              <a:rPr lang="el-GR" sz="2000" b="1" u="sng" dirty="0"/>
              <a:t>2</a:t>
            </a:r>
            <a:r>
              <a:rPr lang="el-GR" sz="2000" b="1" u="sng" baseline="30000" dirty="0"/>
              <a:t>ο</a:t>
            </a:r>
            <a:r>
              <a:rPr lang="el-GR" sz="2000" b="1" u="sng" dirty="0"/>
              <a:t> ερευνητικό ερώτημα</a:t>
            </a:r>
            <a:endParaRPr lang="el-GR" sz="2000" b="1" dirty="0"/>
          </a:p>
          <a:p>
            <a:pPr algn="just"/>
            <a:r>
              <a:rPr lang="el-GR" sz="2000" dirty="0"/>
              <a:t>Β. Η διδακτική παρέμβαση στο πλαίσιο </a:t>
            </a:r>
            <a:r>
              <a:rPr lang="el-GR" sz="2000" dirty="0" err="1"/>
              <a:t>κοινωνιο</a:t>
            </a:r>
            <a:r>
              <a:rPr lang="el-GR" sz="2000" dirty="0"/>
              <a:t>-</a:t>
            </a:r>
            <a:r>
              <a:rPr lang="el-GR" sz="2000" dirty="0" err="1"/>
              <a:t>γνωσιακών</a:t>
            </a:r>
            <a:r>
              <a:rPr lang="el-GR" sz="2000" dirty="0"/>
              <a:t> και </a:t>
            </a:r>
            <a:r>
              <a:rPr lang="el-GR" sz="2000" dirty="0" err="1"/>
              <a:t>κοινωνικο</a:t>
            </a:r>
            <a:r>
              <a:rPr lang="el-GR" sz="2000" dirty="0"/>
              <a:t>-πολιτισμικών προσεγγίσεων αξιοποιώντας το </a:t>
            </a:r>
            <a:r>
              <a:rPr lang="el-GR" sz="2000" dirty="0" err="1"/>
              <a:t>διαδραστικό</a:t>
            </a:r>
            <a:r>
              <a:rPr lang="el-GR" sz="2000" dirty="0"/>
              <a:t> εκπαιδευτικό υλικό «Ο μικρός Νικόλας διαβάζει παραμύθια» αναπτύσσει τις </a:t>
            </a:r>
            <a:r>
              <a:rPr lang="el-GR" sz="2000" dirty="0" err="1"/>
              <a:t>μεταγνωσιακές</a:t>
            </a:r>
            <a:r>
              <a:rPr lang="el-GR" sz="2000" dirty="0"/>
              <a:t> στρατηγικές που αφορούν στην αναγνωστική κατανόηση αφηγηματικών κειμένων μαθητών Δ’ τάξης Δημοτικού με Μαθησιακές Δυσκολίες;</a:t>
            </a:r>
          </a:p>
          <a:p>
            <a:pPr algn="just"/>
            <a:endParaRPr lang="el-GR" sz="2000" dirty="0"/>
          </a:p>
          <a:p>
            <a:pPr algn="just">
              <a:buFont typeface="Wingdings" pitchFamily="2" charset="2"/>
              <a:buChar char="Ø"/>
            </a:pPr>
            <a:r>
              <a:rPr lang="el-GR" sz="2000" dirty="0"/>
              <a:t> Οι μαθητές φάνηκε πως άρχισαν σταδιακά να υιοθετούν στρατηγικές Πριν, Κατά και Μετά την ανάγνωση ενός αφηγηματικού κειμένου.</a:t>
            </a:r>
          </a:p>
          <a:p>
            <a:pPr algn="just">
              <a:buFont typeface="Wingdings" pitchFamily="2" charset="2"/>
              <a:buChar char="Ø"/>
            </a:pPr>
            <a:r>
              <a:rPr lang="el-GR" sz="2000" dirty="0"/>
              <a:t> Άρχισαν να εφαρμόζουν σε ένα ικανοποιητικό βαθμό ορισμένες </a:t>
            </a:r>
            <a:r>
              <a:rPr lang="el-GR" sz="2000" dirty="0" err="1"/>
              <a:t>μεταγνωσιακές</a:t>
            </a:r>
            <a:r>
              <a:rPr lang="el-GR" sz="2000" dirty="0"/>
              <a:t> στρατηγικές αναγνωστικής κατανόησης.</a:t>
            </a:r>
          </a:p>
          <a:p>
            <a:pPr algn="just">
              <a:buFont typeface="Wingdings" pitchFamily="2" charset="2"/>
              <a:buChar char="Ø"/>
            </a:pPr>
            <a:r>
              <a:rPr lang="el-GR" sz="2000" dirty="0"/>
              <a:t> Έμαθαν να σκέφτονται και να εσωτερικεύουν διαδικασίες κατανόησης αφηγηματικών κειμένων, αλλά και να ακολουθούν ορισμένα βήματα στον τρόπο σκέψης τους. </a:t>
            </a:r>
          </a:p>
        </p:txBody>
      </p:sp>
    </p:spTree>
    <p:extLst>
      <p:ext uri="{BB962C8B-B14F-4D97-AF65-F5344CB8AC3E}">
        <p14:creationId xmlns="" xmlns:p14="http://schemas.microsoft.com/office/powerpoint/2010/main" val="3835095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Συμπεράσματα</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079212" y="1315480"/>
            <a:ext cx="7992888" cy="3785652"/>
          </a:xfrm>
          <a:prstGeom prst="rect">
            <a:avLst/>
          </a:prstGeom>
        </p:spPr>
        <p:txBody>
          <a:bodyPr wrap="square">
            <a:spAutoFit/>
          </a:bodyPr>
          <a:lstStyle/>
          <a:p>
            <a:pPr marL="457200" indent="-457200" algn="just">
              <a:buFont typeface="Arial" panose="020B0604020202020204" pitchFamily="34" charset="0"/>
              <a:buChar char="•"/>
            </a:pPr>
            <a:r>
              <a:rPr lang="el-GR" sz="2000" dirty="0"/>
              <a:t>Το</a:t>
            </a:r>
            <a:r>
              <a:rPr lang="en-US" sz="2000" dirty="0"/>
              <a:t> </a:t>
            </a:r>
            <a:r>
              <a:rPr lang="el-GR" sz="2000" b="1" dirty="0"/>
              <a:t>ψηφιακό υλικό</a:t>
            </a:r>
            <a:r>
              <a:rPr lang="el-GR" sz="2000" dirty="0"/>
              <a:t> </a:t>
            </a:r>
            <a:r>
              <a:rPr lang="el-GR" sz="2000" i="1" dirty="0"/>
              <a:t>«Ο μικρός Νικόλας διαβάζει παραμύθια»</a:t>
            </a:r>
            <a:r>
              <a:rPr lang="el-GR" sz="2000" dirty="0"/>
              <a:t> διαθέτει ένα πλήθος χαρακτηριστικών που παρέχουν τη </a:t>
            </a:r>
            <a:r>
              <a:rPr lang="el-GR" sz="2000" b="1" dirty="0"/>
              <a:t>δυνατότητα</a:t>
            </a:r>
            <a:r>
              <a:rPr lang="el-GR" sz="2000" dirty="0"/>
              <a:t> σε έναν μαθητή </a:t>
            </a:r>
            <a:r>
              <a:rPr lang="el-GR" sz="2000" b="1" dirty="0"/>
              <a:t>να το χρησιμοποιήσει μόνος του </a:t>
            </a:r>
            <a:r>
              <a:rPr lang="el-GR" sz="2000" dirty="0"/>
              <a:t>ή με τη </a:t>
            </a:r>
            <a:r>
              <a:rPr lang="el-GR" sz="2000" b="1" dirty="0"/>
              <a:t>βοήθεια ενός επαΐοντα στο σπίτι</a:t>
            </a:r>
            <a:r>
              <a:rPr lang="el-GR" sz="2000" dirty="0"/>
              <a:t> μέσω του υπολογιστή.</a:t>
            </a:r>
          </a:p>
          <a:p>
            <a:pPr marL="457200" indent="-457200" algn="just">
              <a:buFont typeface="Arial" panose="020B0604020202020204" pitchFamily="34" charset="0"/>
              <a:buChar char="•"/>
            </a:pPr>
            <a:r>
              <a:rPr lang="el-GR" sz="2000" dirty="0"/>
              <a:t>Οι </a:t>
            </a:r>
            <a:r>
              <a:rPr lang="el-GR" sz="2000" b="1" dirty="0"/>
              <a:t>μαθητές</a:t>
            </a:r>
            <a:r>
              <a:rPr lang="el-GR" sz="2000" dirty="0"/>
              <a:t> που αξιοποίησαν το </a:t>
            </a:r>
            <a:r>
              <a:rPr lang="el-GR" sz="2000" b="1" dirty="0"/>
              <a:t>ψηφιακό υλικό</a:t>
            </a:r>
            <a:r>
              <a:rPr lang="el-GR" sz="2000" dirty="0"/>
              <a:t> κατάφεραν να αποκτήσουν τις απαραίτητες </a:t>
            </a:r>
            <a:r>
              <a:rPr lang="el-GR" sz="2000" b="1" dirty="0"/>
              <a:t>γνώσεις</a:t>
            </a:r>
            <a:r>
              <a:rPr lang="el-GR" sz="2000" dirty="0"/>
              <a:t>, ώστε </a:t>
            </a:r>
            <a:r>
              <a:rPr lang="el-GR" sz="2000" b="1" dirty="0"/>
              <a:t>να αποκωδικοποιούν</a:t>
            </a:r>
            <a:r>
              <a:rPr lang="el-GR" sz="2000" dirty="0"/>
              <a:t> το περιεχόμενο ενός αφηγηματικού κειμένου, </a:t>
            </a:r>
            <a:r>
              <a:rPr lang="el-GR" sz="2000" b="1" dirty="0"/>
              <a:t>να εντοπίζουν</a:t>
            </a:r>
            <a:r>
              <a:rPr lang="el-GR" sz="2000" dirty="0"/>
              <a:t> τα βασικά δομικά του στοιχεία, </a:t>
            </a:r>
            <a:r>
              <a:rPr lang="el-GR" sz="2000" b="1" dirty="0"/>
              <a:t>να αξιολογούν</a:t>
            </a:r>
            <a:r>
              <a:rPr lang="el-GR" sz="2000" dirty="0"/>
              <a:t> σε ικανοποιητικό βαθμό αυτά που διαβάζουν προκειμένου </a:t>
            </a:r>
            <a:r>
              <a:rPr lang="el-GR" sz="2000" b="1" dirty="0"/>
              <a:t>να απαντούν</a:t>
            </a:r>
            <a:r>
              <a:rPr lang="el-GR" sz="2000" dirty="0"/>
              <a:t> σε ερωτήσεις κατανόησης, αλλά και </a:t>
            </a:r>
            <a:r>
              <a:rPr lang="el-GR" sz="2000" b="1" dirty="0"/>
              <a:t>να εφαρμόζουν</a:t>
            </a:r>
            <a:r>
              <a:rPr lang="el-GR" sz="2000" dirty="0"/>
              <a:t> τρόπους και στρατηγικές για να αντιμετωπίζουν τυχόν δυσκολίες και να αλληλεπιδρούν όσο το δυνατόν καλύτερα με ένα αφηγηματικό κείμενο. </a:t>
            </a:r>
          </a:p>
        </p:txBody>
      </p:sp>
    </p:spTree>
    <p:extLst>
      <p:ext uri="{BB962C8B-B14F-4D97-AF65-F5344CB8AC3E}">
        <p14:creationId xmlns="" xmlns:p14="http://schemas.microsoft.com/office/powerpoint/2010/main" val="17049836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Συμπεράσματα</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079212" y="1315480"/>
            <a:ext cx="7992888" cy="3170099"/>
          </a:xfrm>
          <a:prstGeom prst="rect">
            <a:avLst/>
          </a:prstGeom>
        </p:spPr>
        <p:txBody>
          <a:bodyPr wrap="square">
            <a:spAutoFit/>
          </a:bodyPr>
          <a:lstStyle/>
          <a:p>
            <a:pPr marL="457200" indent="-457200" algn="just">
              <a:buFont typeface="Arial" pitchFamily="34" charset="0"/>
              <a:buChar char="•"/>
            </a:pPr>
            <a:r>
              <a:rPr lang="el-GR" sz="2000" dirty="0"/>
              <a:t>Η </a:t>
            </a:r>
            <a:r>
              <a:rPr lang="el-GR" sz="2000" b="1" dirty="0"/>
              <a:t>παροχή </a:t>
            </a:r>
            <a:r>
              <a:rPr lang="el-GR" sz="2000" b="1" dirty="0" err="1"/>
              <a:t>οπτικο</a:t>
            </a:r>
            <a:r>
              <a:rPr lang="el-GR" sz="2000" b="1" dirty="0"/>
              <a:t>-λεκτικών και </a:t>
            </a:r>
            <a:r>
              <a:rPr lang="el-GR" sz="2000" b="1" dirty="0" err="1"/>
              <a:t>κοινωνικο</a:t>
            </a:r>
            <a:r>
              <a:rPr lang="el-GR" sz="2000" b="1" dirty="0"/>
              <a:t>-διαδικαστικών διευκολύνσεων</a:t>
            </a:r>
            <a:r>
              <a:rPr lang="el-GR" sz="2000" dirty="0"/>
              <a:t> βοηθάει τους μαθητές-αναγνώστες </a:t>
            </a:r>
            <a:r>
              <a:rPr lang="el-GR" sz="2000" b="1" dirty="0"/>
              <a:t>να ενισχύσουν </a:t>
            </a:r>
            <a:r>
              <a:rPr lang="el-GR" sz="2000" dirty="0"/>
              <a:t>την </a:t>
            </a:r>
            <a:r>
              <a:rPr lang="el-GR" sz="2000" b="1" dirty="0"/>
              <a:t>αναγνωστική κατανόηση </a:t>
            </a:r>
            <a:r>
              <a:rPr lang="el-GR" sz="2000" dirty="0"/>
              <a:t>αφηγηματικών κειμένων.</a:t>
            </a:r>
          </a:p>
          <a:p>
            <a:pPr marL="457200" indent="-457200" algn="just">
              <a:buFont typeface="Arial" pitchFamily="34" charset="0"/>
              <a:buChar char="•"/>
            </a:pPr>
            <a:r>
              <a:rPr lang="el-GR" sz="2000" dirty="0"/>
              <a:t>Η </a:t>
            </a:r>
            <a:r>
              <a:rPr lang="el-GR" sz="2000" b="1" dirty="0"/>
              <a:t>παροχή </a:t>
            </a:r>
            <a:r>
              <a:rPr lang="el-GR" sz="2000" b="1" dirty="0" err="1"/>
              <a:t>οπτικο</a:t>
            </a:r>
            <a:r>
              <a:rPr lang="el-GR" sz="2000" b="1" dirty="0"/>
              <a:t>-λεκτικών και </a:t>
            </a:r>
            <a:r>
              <a:rPr lang="el-GR" sz="2000" b="1" dirty="0" err="1"/>
              <a:t>κοινωνικο</a:t>
            </a:r>
            <a:r>
              <a:rPr lang="el-GR" sz="2000" b="1" dirty="0"/>
              <a:t>-διαδικαστικών διευκολύνσεων </a:t>
            </a:r>
            <a:r>
              <a:rPr lang="el-GR" sz="2000" dirty="0"/>
              <a:t>ενισχύει την </a:t>
            </a:r>
            <a:r>
              <a:rPr lang="el-GR" sz="2000" b="1" dirty="0"/>
              <a:t>ανάπτυξη της </a:t>
            </a:r>
            <a:r>
              <a:rPr lang="el-GR" sz="2000" b="1" dirty="0" err="1"/>
              <a:t>μεταγνωσιακής</a:t>
            </a:r>
            <a:r>
              <a:rPr lang="el-GR" sz="2000" b="1" dirty="0"/>
              <a:t> γνώσης </a:t>
            </a:r>
            <a:r>
              <a:rPr lang="el-GR" sz="2000" dirty="0"/>
              <a:t>που αφορά στην αναγνωστική κατανόηση αφηγηματικών κειμένων, καθώς οι μαθητές-αναγνώστες ανέπτυξαν τα δύο είδη </a:t>
            </a:r>
            <a:r>
              <a:rPr lang="el-GR" sz="2000" dirty="0" err="1"/>
              <a:t>μεταγνωσιακής</a:t>
            </a:r>
            <a:r>
              <a:rPr lang="el-GR" sz="2000" dirty="0"/>
              <a:t> γνώσης που διερευνήσαμε, και βοηθήθηκαν </a:t>
            </a:r>
            <a:r>
              <a:rPr lang="el-GR" sz="2000" b="1" dirty="0"/>
              <a:t>να εσωτερικεύσουν </a:t>
            </a:r>
            <a:r>
              <a:rPr lang="el-GR" sz="2000" b="1" dirty="0" err="1"/>
              <a:t>μεταγνωσιακές</a:t>
            </a:r>
            <a:r>
              <a:rPr lang="el-GR" sz="2000" b="1" dirty="0"/>
              <a:t> στρατηγικές</a:t>
            </a:r>
            <a:r>
              <a:rPr lang="el-GR" sz="2000" dirty="0"/>
              <a:t> που αφορούν στην αναγνωστική κατανόηση αφηγηματικών κειμένων.</a:t>
            </a:r>
          </a:p>
        </p:txBody>
      </p:sp>
    </p:spTree>
    <p:extLst>
      <p:ext uri="{BB962C8B-B14F-4D97-AF65-F5344CB8AC3E}">
        <p14:creationId xmlns="" xmlns:p14="http://schemas.microsoft.com/office/powerpoint/2010/main" val="17049836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Συμπεράσματα</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079212" y="1315480"/>
            <a:ext cx="7992888" cy="4401205"/>
          </a:xfrm>
          <a:prstGeom prst="rect">
            <a:avLst/>
          </a:prstGeom>
        </p:spPr>
        <p:txBody>
          <a:bodyPr wrap="square">
            <a:spAutoFit/>
          </a:bodyPr>
          <a:lstStyle/>
          <a:p>
            <a:pPr marL="457200" indent="-457200" algn="just">
              <a:buFont typeface="Arial" pitchFamily="34" charset="0"/>
              <a:buChar char="•"/>
            </a:pPr>
            <a:r>
              <a:rPr lang="el-GR" sz="2000" b="1" dirty="0"/>
              <a:t>Ενισχύθηκε</a:t>
            </a:r>
            <a:r>
              <a:rPr lang="el-GR" sz="2000" dirty="0"/>
              <a:t> η </a:t>
            </a:r>
            <a:r>
              <a:rPr lang="el-GR" sz="2000" b="1" dirty="0"/>
              <a:t>αυτενέργεια</a:t>
            </a:r>
            <a:r>
              <a:rPr lang="el-GR" sz="2000" dirty="0"/>
              <a:t> των μαθητών, καθώς το </a:t>
            </a:r>
            <a:r>
              <a:rPr lang="el-GR" sz="2000" dirty="0" err="1"/>
              <a:t>διαδραστικό</a:t>
            </a:r>
            <a:r>
              <a:rPr lang="el-GR" sz="2000" dirty="0"/>
              <a:t> εκπαιδευτικό υλικό </a:t>
            </a:r>
            <a:r>
              <a:rPr lang="el-GR" sz="2000" b="1" dirty="0"/>
              <a:t>κέντρισε την προσοχή</a:t>
            </a:r>
            <a:r>
              <a:rPr lang="el-GR" sz="2000" dirty="0"/>
              <a:t> τους, τους ώθησε να </a:t>
            </a:r>
            <a:r>
              <a:rPr lang="el-GR" sz="2000" b="1" dirty="0"/>
              <a:t>εμπλακούν ενεργά</a:t>
            </a:r>
            <a:r>
              <a:rPr lang="el-GR" sz="2000" dirty="0"/>
              <a:t> στην εκπαιδευτική διαδικασία και </a:t>
            </a:r>
            <a:r>
              <a:rPr lang="el-GR" sz="2000" b="1" dirty="0"/>
              <a:t>να οδηγηθούν στην αυτόνομη μάθηση</a:t>
            </a:r>
            <a:r>
              <a:rPr lang="el-GR" sz="2000" dirty="0"/>
              <a:t>.</a:t>
            </a:r>
          </a:p>
          <a:p>
            <a:pPr marL="457200" indent="-457200" algn="just">
              <a:buFont typeface="Arial" pitchFamily="34" charset="0"/>
              <a:buChar char="•"/>
            </a:pPr>
            <a:r>
              <a:rPr lang="el-GR" sz="2000" dirty="0"/>
              <a:t>Το </a:t>
            </a:r>
            <a:r>
              <a:rPr lang="el-GR" sz="2000" b="1" dirty="0"/>
              <a:t>ψηφιακό υλικό</a:t>
            </a:r>
            <a:r>
              <a:rPr lang="el-GR" sz="2000" dirty="0"/>
              <a:t> ανταποκρίνεται στις ιδιαίτερες </a:t>
            </a:r>
            <a:r>
              <a:rPr lang="el-GR" sz="2000" b="1" dirty="0"/>
              <a:t>μαθησιακές ανάγκες </a:t>
            </a:r>
            <a:r>
              <a:rPr lang="el-GR" sz="2000" dirty="0"/>
              <a:t>και </a:t>
            </a:r>
            <a:r>
              <a:rPr lang="el-GR" sz="2000" b="1" dirty="0"/>
              <a:t>δυνατότητες</a:t>
            </a:r>
            <a:r>
              <a:rPr lang="el-GR" sz="2000" dirty="0"/>
              <a:t> των παιδιών με </a:t>
            </a:r>
            <a:r>
              <a:rPr lang="el-GR" sz="2000" b="1" dirty="0"/>
              <a:t>Μαθησιακές Δυσκολίες</a:t>
            </a:r>
            <a:r>
              <a:rPr lang="el-GR" sz="2000" dirty="0"/>
              <a:t>, προσφέρει τη δυνατότητα για </a:t>
            </a:r>
            <a:r>
              <a:rPr lang="el-GR" sz="2000" b="1" dirty="0"/>
              <a:t>εξατομικευμένη μάθηση</a:t>
            </a:r>
            <a:r>
              <a:rPr lang="el-GR" sz="2000" dirty="0"/>
              <a:t> και την ενασχόληση με δραστηριότητες και αφηγηματικά κείμενα διαβαθμισμένης δυσκολίας.</a:t>
            </a:r>
          </a:p>
          <a:p>
            <a:pPr marL="457200" indent="-457200" algn="just">
              <a:buFont typeface="Arial" pitchFamily="34" charset="0"/>
              <a:buChar char="•"/>
            </a:pPr>
            <a:r>
              <a:rPr lang="el-GR" sz="2000" dirty="0"/>
              <a:t>Οι </a:t>
            </a:r>
            <a:r>
              <a:rPr lang="el-GR" sz="2000" b="1" dirty="0"/>
              <a:t>νέες τεχνολογίες</a:t>
            </a:r>
            <a:r>
              <a:rPr lang="el-GR" sz="2000" dirty="0"/>
              <a:t> λειτούργησαν ως ένα σημαντικό </a:t>
            </a:r>
            <a:r>
              <a:rPr lang="el-GR" sz="2000" b="1" dirty="0"/>
              <a:t>εργαλείο γνώσης</a:t>
            </a:r>
            <a:r>
              <a:rPr lang="el-GR" sz="2000" dirty="0"/>
              <a:t>, καθώς </a:t>
            </a:r>
            <a:r>
              <a:rPr lang="el-GR" sz="2000" b="1" dirty="0"/>
              <a:t>ενσωματώθηκαν αποτελεσματικά</a:t>
            </a:r>
            <a:r>
              <a:rPr lang="el-GR" sz="2000" dirty="0"/>
              <a:t> στην εκπαιδευτική διαδικασία και </a:t>
            </a:r>
            <a:r>
              <a:rPr lang="el-GR" sz="2000" b="1" dirty="0"/>
              <a:t>αξιοποιήθηκαν παιδαγωγικά</a:t>
            </a:r>
            <a:r>
              <a:rPr lang="el-GR" sz="2000" dirty="0"/>
              <a:t> υποστηρίζοντας τη μάθηση και συμβάλλοντας θετικά στην ενασχόλησή τους με την κατανόηση αφηγηματικών κειμένων. </a:t>
            </a:r>
          </a:p>
        </p:txBody>
      </p:sp>
    </p:spTree>
    <p:extLst>
      <p:ext uri="{BB962C8B-B14F-4D97-AF65-F5344CB8AC3E}">
        <p14:creationId xmlns="" xmlns:p14="http://schemas.microsoft.com/office/powerpoint/2010/main" val="17049836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Συμπεράσματα</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079212" y="1315480"/>
            <a:ext cx="7992888" cy="3170099"/>
          </a:xfrm>
          <a:prstGeom prst="rect">
            <a:avLst/>
          </a:prstGeom>
        </p:spPr>
        <p:txBody>
          <a:bodyPr wrap="square">
            <a:spAutoFit/>
          </a:bodyPr>
          <a:lstStyle/>
          <a:p>
            <a:pPr marL="457200" indent="-457200" algn="just">
              <a:buFont typeface="Arial" pitchFamily="34" charset="0"/>
              <a:buChar char="•"/>
            </a:pPr>
            <a:r>
              <a:rPr lang="el-GR" sz="2000" dirty="0"/>
              <a:t>Η </a:t>
            </a:r>
            <a:r>
              <a:rPr lang="el-GR" sz="2000" b="1" dirty="0"/>
              <a:t>έρευνα</a:t>
            </a:r>
            <a:r>
              <a:rPr lang="el-GR" sz="2000" dirty="0"/>
              <a:t> αυτή παρέχει χρήσιμα </a:t>
            </a:r>
            <a:r>
              <a:rPr lang="el-GR" sz="2000" b="1" dirty="0"/>
              <a:t>στοιχεία</a:t>
            </a:r>
            <a:r>
              <a:rPr lang="el-GR" sz="2000" dirty="0"/>
              <a:t> που αφορούν τις </a:t>
            </a:r>
            <a:r>
              <a:rPr lang="el-GR" sz="2000" b="1" dirty="0"/>
              <a:t>προς διδασκαλία στρατηγικές κατανόησης</a:t>
            </a:r>
            <a:r>
              <a:rPr lang="el-GR" sz="2000" dirty="0"/>
              <a:t> του αφηγηματικού κειμένου σύμφωνα με τους τιθέμενους κάθε φορά </a:t>
            </a:r>
            <a:r>
              <a:rPr lang="el-GR" sz="2000" b="1" dirty="0"/>
              <a:t>διδακτικούς στόχους</a:t>
            </a:r>
            <a:r>
              <a:rPr lang="el-GR" sz="2000" dirty="0"/>
              <a:t> και τη </a:t>
            </a:r>
            <a:r>
              <a:rPr lang="el-GR" sz="2000" b="1" dirty="0"/>
              <a:t>σημασία της εστιασμένης διδασκαλίας</a:t>
            </a:r>
            <a:r>
              <a:rPr lang="el-GR" sz="2000" dirty="0"/>
              <a:t> σε συγκεκριμένες στρατηγικές κατανόησης. </a:t>
            </a:r>
          </a:p>
          <a:p>
            <a:pPr marL="457200" indent="-457200" algn="just">
              <a:buFont typeface="Arial" pitchFamily="34" charset="0"/>
              <a:buChar char="•"/>
            </a:pPr>
            <a:r>
              <a:rPr lang="el-GR" sz="2000" dirty="0"/>
              <a:t>Η </a:t>
            </a:r>
            <a:r>
              <a:rPr lang="el-GR" sz="2000" b="1" dirty="0"/>
              <a:t>ερευνητική εργασία</a:t>
            </a:r>
            <a:r>
              <a:rPr lang="el-GR" sz="2000" dirty="0"/>
              <a:t> συμβάλλει στον εκπαιδευτικό χώρο με τη </a:t>
            </a:r>
            <a:r>
              <a:rPr lang="el-GR" sz="2000" b="1" dirty="0"/>
              <a:t>δημιουργία </a:t>
            </a:r>
            <a:r>
              <a:rPr lang="el-GR" sz="2000" b="1" dirty="0" err="1"/>
              <a:t>διαδραστικού</a:t>
            </a:r>
            <a:r>
              <a:rPr lang="el-GR" sz="2000" b="1" dirty="0"/>
              <a:t> εκπαιδευτικού υλικού</a:t>
            </a:r>
            <a:r>
              <a:rPr lang="el-GR" sz="2000" dirty="0"/>
              <a:t> που μπορεί να αξιοποιηθεί σε μια </a:t>
            </a:r>
            <a:r>
              <a:rPr lang="el-GR" sz="2000" b="1" dirty="0"/>
              <a:t>διδακτική παρέμβαση</a:t>
            </a:r>
            <a:r>
              <a:rPr lang="el-GR" sz="2000" dirty="0"/>
              <a:t>, με δυνατότητες προσαρμογής και επέκτασης βάσει των αναγκών του μαθητικού πληθυσμού στον οποίο απευθύνεται. </a:t>
            </a:r>
          </a:p>
        </p:txBody>
      </p:sp>
    </p:spTree>
    <p:extLst>
      <p:ext uri="{BB962C8B-B14F-4D97-AF65-F5344CB8AC3E}">
        <p14:creationId xmlns="" xmlns:p14="http://schemas.microsoft.com/office/powerpoint/2010/main" val="1704983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Περιορισμοί της έρευνας</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079212" y="1315480"/>
            <a:ext cx="7992888" cy="2246769"/>
          </a:xfrm>
          <a:prstGeom prst="rect">
            <a:avLst/>
          </a:prstGeom>
        </p:spPr>
        <p:txBody>
          <a:bodyPr wrap="square">
            <a:spAutoFit/>
          </a:bodyPr>
          <a:lstStyle/>
          <a:p>
            <a:pPr lvl="0" algn="just">
              <a:buFont typeface="Arial" pitchFamily="34" charset="0"/>
              <a:buChar char="•"/>
            </a:pPr>
            <a:r>
              <a:rPr lang="el-GR" sz="2000" dirty="0"/>
              <a:t>Περιορισμένο, πολύ συγκεκριμένο δείγμα μαθητών.</a:t>
            </a:r>
          </a:p>
          <a:p>
            <a:pPr lvl="0" algn="just">
              <a:buFont typeface="Arial" pitchFamily="34" charset="0"/>
              <a:buChar char="•"/>
            </a:pPr>
            <a:r>
              <a:rPr lang="el-GR" sz="2000" dirty="0"/>
              <a:t>Αδυναμία διεξαγωγής τακτικών επαναληπτικών μετρήσεων κατά τη διάρκεια της διδακτικής παρέμβασης για τα δεδομένα της έρευνας που αφορούσαν στην κατανόηση των αφηγηματικών κειμένων από τους μαθητές.</a:t>
            </a:r>
          </a:p>
          <a:p>
            <a:pPr lvl="0" algn="just">
              <a:buFont typeface="Arial" pitchFamily="34" charset="0"/>
              <a:buChar char="•"/>
            </a:pPr>
            <a:r>
              <a:rPr lang="el-GR" sz="2000" dirty="0"/>
              <a:t>Περιορισμένος χρόνος διεξαγωγής της διδακτικής παρέμβασης. </a:t>
            </a:r>
          </a:p>
          <a:p>
            <a:pPr lvl="0" algn="just">
              <a:buFont typeface="Arial" pitchFamily="34" charset="0"/>
              <a:buChar char="•"/>
            </a:pPr>
            <a:r>
              <a:rPr lang="el-GR" sz="2000" dirty="0"/>
              <a:t>Ενασχόληση μόνο με το αφηγηματικό είδος κειμένου. </a:t>
            </a:r>
          </a:p>
        </p:txBody>
      </p:sp>
    </p:spTree>
    <p:extLst>
      <p:ext uri="{BB962C8B-B14F-4D97-AF65-F5344CB8AC3E}">
        <p14:creationId xmlns="" xmlns:p14="http://schemas.microsoft.com/office/powerpoint/2010/main" val="17049836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Προτάσεις</a:t>
            </a:r>
            <a:endParaRPr lang="el-GR" sz="40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079212" y="1315480"/>
            <a:ext cx="7992888" cy="3477875"/>
          </a:xfrm>
          <a:prstGeom prst="rect">
            <a:avLst/>
          </a:prstGeom>
        </p:spPr>
        <p:txBody>
          <a:bodyPr wrap="square">
            <a:spAutoFit/>
          </a:bodyPr>
          <a:lstStyle/>
          <a:p>
            <a:pPr marL="457200" indent="-457200" algn="just">
              <a:buFont typeface="Arial" pitchFamily="34" charset="0"/>
              <a:buChar char="•"/>
            </a:pPr>
            <a:r>
              <a:rPr lang="el-GR" sz="2000" b="1" dirty="0"/>
              <a:t>Επανάληψη</a:t>
            </a:r>
            <a:r>
              <a:rPr lang="el-GR" sz="2000" dirty="0"/>
              <a:t> ερευνητικής διαδικασίας σε ένα </a:t>
            </a:r>
            <a:r>
              <a:rPr lang="el-GR" sz="2000" b="1" dirty="0"/>
              <a:t>μεγαλύτερο δείγμα </a:t>
            </a:r>
            <a:r>
              <a:rPr lang="el-GR" sz="2000" dirty="0"/>
              <a:t>μαθητών και σε </a:t>
            </a:r>
            <a:r>
              <a:rPr lang="el-GR" sz="2000" b="1" dirty="0"/>
              <a:t>μεγαλύτερο χρονικό εύρος</a:t>
            </a:r>
            <a:r>
              <a:rPr lang="el-GR" sz="2000" dirty="0"/>
              <a:t> με την </a:t>
            </a:r>
            <a:r>
              <a:rPr lang="el-GR" sz="2000" b="1" dirty="0"/>
              <a:t>παρουσία ομάδας ελέγχου</a:t>
            </a:r>
            <a:r>
              <a:rPr lang="el-GR" sz="2000" dirty="0"/>
              <a:t>.</a:t>
            </a:r>
          </a:p>
          <a:p>
            <a:pPr marL="457200" indent="-457200" algn="just">
              <a:buFont typeface="Arial" pitchFamily="34" charset="0"/>
              <a:buChar char="•"/>
            </a:pPr>
            <a:r>
              <a:rPr lang="el-GR" sz="2000" b="1" dirty="0"/>
              <a:t>Διεξαγωγή</a:t>
            </a:r>
            <a:r>
              <a:rPr lang="el-GR" sz="2000" dirty="0"/>
              <a:t> έρευνας τόσο σε </a:t>
            </a:r>
            <a:r>
              <a:rPr lang="el-GR" sz="2000" b="1" dirty="0"/>
              <a:t>μαθητές με ή χωρίς Μαθησιακές Δυσκολίες</a:t>
            </a:r>
            <a:r>
              <a:rPr lang="el-GR" sz="2000" dirty="0"/>
              <a:t> ή σε μαθητές με </a:t>
            </a:r>
            <a:r>
              <a:rPr lang="el-GR" sz="2000" b="1" dirty="0"/>
              <a:t>άλλη μορφή δυσκολίας </a:t>
            </a:r>
            <a:r>
              <a:rPr lang="el-GR" sz="2000" dirty="0"/>
              <a:t>π.χ. δυσλεξία.</a:t>
            </a:r>
          </a:p>
          <a:p>
            <a:pPr marL="457200" indent="-457200" algn="just">
              <a:buFont typeface="Arial" pitchFamily="34" charset="0"/>
              <a:buChar char="•"/>
            </a:pPr>
            <a:r>
              <a:rPr lang="el-GR" sz="2000" b="1" dirty="0"/>
              <a:t>Διεξοδικότερη διερεύνηση</a:t>
            </a:r>
            <a:r>
              <a:rPr lang="el-GR" sz="2000" dirty="0"/>
              <a:t> των </a:t>
            </a:r>
            <a:r>
              <a:rPr lang="el-GR" sz="2000" dirty="0" err="1"/>
              <a:t>μεταγνωσιακών</a:t>
            </a:r>
            <a:r>
              <a:rPr lang="el-GR" sz="2000" dirty="0"/>
              <a:t> στρατηγικών  κατανόησης που χρησιμοποιούνται από τους μαθητές με Μαθησιακές Δυσκολίες κατά την αποκωδικοποίηση ενός αφηγηματικού κειμένου.</a:t>
            </a:r>
          </a:p>
          <a:p>
            <a:pPr marL="457200" indent="-457200" algn="just">
              <a:buFont typeface="Arial" pitchFamily="34" charset="0"/>
              <a:buChar char="•"/>
            </a:pPr>
            <a:r>
              <a:rPr lang="el-GR" sz="2000" b="1" dirty="0"/>
              <a:t>Διερεύνηση αξιοποίησης </a:t>
            </a:r>
            <a:r>
              <a:rPr lang="el-GR" sz="2000" dirty="0"/>
              <a:t>του ψηφιακού υλικού σε μια προσπάθεια </a:t>
            </a:r>
            <a:r>
              <a:rPr lang="el-GR" sz="2000" b="1" dirty="0"/>
              <a:t>αποκλειστικά εξ αποστάσεως εκπαίδευσης</a:t>
            </a:r>
            <a:r>
              <a:rPr lang="el-GR" sz="2000" dirty="0"/>
              <a:t> χωρίς τη δια ζώσης επικοινωνία.</a:t>
            </a:r>
          </a:p>
        </p:txBody>
      </p:sp>
    </p:spTree>
    <p:extLst>
      <p:ext uri="{BB962C8B-B14F-4D97-AF65-F5344CB8AC3E}">
        <p14:creationId xmlns="" xmlns:p14="http://schemas.microsoft.com/office/powerpoint/2010/main" val="1704983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b="1" dirty="0">
                <a:latin typeface="Times New Roman" panose="02020603050405020304" pitchFamily="18" charset="0"/>
                <a:cs typeface="Times New Roman" panose="02020603050405020304" pitchFamily="18" charset="0"/>
              </a:rPr>
              <a:t>1</a:t>
            </a:r>
            <a:r>
              <a:rPr lang="el-GR" sz="3600" b="1" baseline="30000" dirty="0">
                <a:latin typeface="Times New Roman" panose="02020603050405020304" pitchFamily="18" charset="0"/>
                <a:cs typeface="Times New Roman" panose="02020603050405020304" pitchFamily="18" charset="0"/>
              </a:rPr>
              <a:t>ο</a:t>
            </a:r>
            <a:r>
              <a:rPr lang="el-GR" sz="3600" b="1" dirty="0">
                <a:latin typeface="Times New Roman" panose="02020603050405020304" pitchFamily="18" charset="0"/>
                <a:cs typeface="Times New Roman" panose="02020603050405020304" pitchFamily="18" charset="0"/>
              </a:rPr>
              <a:t> </a:t>
            </a:r>
            <a:r>
              <a:rPr lang="el-GR" sz="3600" dirty="0">
                <a:latin typeface="Times New Roman" panose="02020603050405020304" pitchFamily="18" charset="0"/>
                <a:cs typeface="Times New Roman" panose="02020603050405020304" pitchFamily="18" charset="0"/>
              </a:rPr>
              <a:t>Ε</a:t>
            </a:r>
            <a:r>
              <a:rPr lang="el-GR" sz="3600" b="1" dirty="0">
                <a:latin typeface="Times New Roman" panose="02020603050405020304" pitchFamily="18" charset="0"/>
                <a:cs typeface="Times New Roman" panose="02020603050405020304" pitchFamily="18" charset="0"/>
              </a:rPr>
              <a:t>ρευνητικό Ερώτημα</a:t>
            </a:r>
            <a:endParaRPr lang="el-GR" sz="4000" b="1" dirty="0">
              <a:latin typeface="Times New Roman" panose="02020603050405020304" pitchFamily="18" charset="0"/>
              <a:cs typeface="Times New Roman" panose="02020603050405020304" pitchFamily="18" charset="0"/>
            </a:endParaRPr>
          </a:p>
        </p:txBody>
      </p:sp>
      <p:graphicFrame>
        <p:nvGraphicFramePr>
          <p:cNvPr id="5" name="4 - Διάγραμμα"/>
          <p:cNvGraphicFramePr/>
          <p:nvPr>
            <p:extLst>
              <p:ext uri="{D42A27DB-BD31-4B8C-83A1-F6EECF244321}">
                <p14:modId xmlns="" xmlns:p14="http://schemas.microsoft.com/office/powerpoint/2010/main" val="1625519907"/>
              </p:ext>
            </p:extLst>
          </p:nvPr>
        </p:nvGraphicFramePr>
        <p:xfrm>
          <a:off x="1524000" y="1397000"/>
          <a:ext cx="70804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38920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smtClean="0">
                <a:latin typeface="Times New Roman" panose="02020603050405020304" pitchFamily="18" charset="0"/>
                <a:cs typeface="Times New Roman" panose="02020603050405020304" pitchFamily="18" charset="0"/>
              </a:rPr>
              <a:t>Προτάσεις</a:t>
            </a:r>
            <a:endParaRPr lang="el-GR" sz="3600" b="1" dirty="0"/>
          </a:p>
        </p:txBody>
      </p:sp>
      <p:sp>
        <p:nvSpPr>
          <p:cNvPr id="4" name="9 - Ορθογώνιο"/>
          <p:cNvSpPr/>
          <p:nvPr/>
        </p:nvSpPr>
        <p:spPr>
          <a:xfrm>
            <a:off x="1079212" y="1315480"/>
            <a:ext cx="7992888" cy="3785652"/>
          </a:xfrm>
          <a:prstGeom prst="rect">
            <a:avLst/>
          </a:prstGeom>
        </p:spPr>
        <p:txBody>
          <a:bodyPr wrap="square">
            <a:spAutoFit/>
          </a:bodyPr>
          <a:lstStyle/>
          <a:p>
            <a:pPr marL="457200" indent="-457200" algn="just">
              <a:buFont typeface="Arial" pitchFamily="34" charset="0"/>
              <a:buChar char="•"/>
            </a:pPr>
            <a:r>
              <a:rPr lang="el-GR" sz="2000" b="1" dirty="0"/>
              <a:t>Συνέχιση της έρευνας</a:t>
            </a:r>
            <a:r>
              <a:rPr lang="el-GR" sz="2000" dirty="0"/>
              <a:t> για την αποτελεσματικότητα διδακτικών παρεμβάσεων με παροχή </a:t>
            </a:r>
            <a:r>
              <a:rPr lang="el-GR" sz="2000" dirty="0" err="1"/>
              <a:t>οπτικο</a:t>
            </a:r>
            <a:r>
              <a:rPr lang="el-GR" sz="2000" dirty="0"/>
              <a:t>-λεκτικών και </a:t>
            </a:r>
            <a:r>
              <a:rPr lang="el-GR" sz="2000" dirty="0" err="1"/>
              <a:t>κοινωνικο</a:t>
            </a:r>
            <a:r>
              <a:rPr lang="el-GR" sz="2000" dirty="0"/>
              <a:t>-διαδικαστικών διευκολύνσεων αξιοποιώντας </a:t>
            </a:r>
            <a:r>
              <a:rPr lang="el-GR" sz="2000" b="1" dirty="0" err="1"/>
              <a:t>διαδραστικό</a:t>
            </a:r>
            <a:r>
              <a:rPr lang="el-GR" sz="2000" b="1" dirty="0"/>
              <a:t> εκπαιδευτικό υλικό</a:t>
            </a:r>
            <a:r>
              <a:rPr lang="el-GR" sz="2000" dirty="0"/>
              <a:t> κατά την </a:t>
            </a:r>
            <a:r>
              <a:rPr lang="el-GR" sz="2000" b="1" dirty="0"/>
              <a:t>αναγνωστική κατανόηση περιγραφικών </a:t>
            </a:r>
            <a:r>
              <a:rPr lang="el-GR" sz="2000" dirty="0"/>
              <a:t>και</a:t>
            </a:r>
            <a:r>
              <a:rPr lang="el-GR" sz="2000" b="1" dirty="0"/>
              <a:t> πληροφοριακών κειμένων</a:t>
            </a:r>
            <a:r>
              <a:rPr lang="el-GR" sz="2000" dirty="0"/>
              <a:t>.</a:t>
            </a:r>
          </a:p>
          <a:p>
            <a:pPr marL="457200" indent="-457200" algn="just">
              <a:buFont typeface="Arial" pitchFamily="34" charset="0"/>
              <a:buChar char="•"/>
            </a:pPr>
            <a:r>
              <a:rPr lang="el-GR" sz="2000" b="1" dirty="0"/>
              <a:t>Διερεύνηση της σχέσης</a:t>
            </a:r>
            <a:r>
              <a:rPr lang="el-GR" sz="2000" dirty="0"/>
              <a:t> της </a:t>
            </a:r>
            <a:r>
              <a:rPr lang="el-GR" sz="2000" b="1" dirty="0"/>
              <a:t>αναγνωστικής κατανόησης</a:t>
            </a:r>
            <a:r>
              <a:rPr lang="el-GR" sz="2000" dirty="0"/>
              <a:t> με την </a:t>
            </a:r>
            <a:r>
              <a:rPr lang="el-GR" sz="2000" b="1" dirty="0"/>
              <a:t>παραγωγή γραπτού λόγου</a:t>
            </a:r>
            <a:r>
              <a:rPr lang="el-GR" sz="2000" dirty="0"/>
              <a:t> όσον αφορά το αφηγηματικό κείμενο σχεδιάζοντας ανάλογες παρεμβάσεις.</a:t>
            </a:r>
          </a:p>
          <a:p>
            <a:pPr marL="457200" indent="-457200" algn="just">
              <a:buFont typeface="Arial" pitchFamily="34" charset="0"/>
              <a:buChar char="•"/>
            </a:pPr>
            <a:r>
              <a:rPr lang="el-GR" sz="2000" b="1" dirty="0"/>
              <a:t>Συνέχιση της έρευνας </a:t>
            </a:r>
            <a:r>
              <a:rPr lang="el-GR" sz="2000" dirty="0"/>
              <a:t>για την αποτελεσματικότητα των διδακτικών παρεμβάσεων με παροχή </a:t>
            </a:r>
            <a:r>
              <a:rPr lang="el-GR" sz="2000" dirty="0" err="1"/>
              <a:t>οπτικο</a:t>
            </a:r>
            <a:r>
              <a:rPr lang="el-GR" sz="2000" dirty="0"/>
              <a:t>-λεκτικών και </a:t>
            </a:r>
            <a:r>
              <a:rPr lang="el-GR" sz="2000" dirty="0" err="1"/>
              <a:t>κοινωνικο</a:t>
            </a:r>
            <a:r>
              <a:rPr lang="el-GR" sz="2000" dirty="0"/>
              <a:t>-διαδικαστικών διευκολύνσεων αξιοποιώντας </a:t>
            </a:r>
            <a:r>
              <a:rPr lang="el-GR" sz="2000" b="1" dirty="0" err="1"/>
              <a:t>διαδραστικό</a:t>
            </a:r>
            <a:r>
              <a:rPr lang="el-GR" sz="2000" b="1" dirty="0"/>
              <a:t> εκπαιδευτικό υλικό</a:t>
            </a:r>
            <a:r>
              <a:rPr lang="el-GR" sz="2000" dirty="0"/>
              <a:t> και σε </a:t>
            </a:r>
            <a:r>
              <a:rPr lang="el-GR" sz="2000" b="1" dirty="0"/>
              <a:t>άλλα γνωστικά αντικείμενα </a:t>
            </a:r>
            <a:r>
              <a:rPr lang="el-GR" sz="2000" dirty="0"/>
              <a:t>του σχολείου.</a:t>
            </a:r>
          </a:p>
        </p:txBody>
      </p:sp>
    </p:spTree>
    <p:extLst>
      <p:ext uri="{BB962C8B-B14F-4D97-AF65-F5344CB8AC3E}">
        <p14:creationId xmlns="" xmlns:p14="http://schemas.microsoft.com/office/powerpoint/2010/main" val="17049836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1907704" y="2850266"/>
            <a:ext cx="7632848" cy="584775"/>
          </a:xfrm>
          <a:prstGeom prst="rect">
            <a:avLst/>
          </a:prstGeom>
        </p:spPr>
        <p:txBody>
          <a:bodyPr wrap="square">
            <a:spAutoFit/>
          </a:bodyPr>
          <a:lstStyle/>
          <a:p>
            <a:r>
              <a:rPr lang="el-GR" sz="3200" dirty="0"/>
              <a:t>Σας ευχαριστώ για την προσοχή σας</a:t>
            </a:r>
          </a:p>
        </p:txBody>
      </p:sp>
    </p:spTree>
    <p:extLst>
      <p:ext uri="{BB962C8B-B14F-4D97-AF65-F5344CB8AC3E}">
        <p14:creationId xmlns="" xmlns:p14="http://schemas.microsoft.com/office/powerpoint/2010/main" val="1026120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200000" cy="766800"/>
          </a:xfrm>
        </p:spPr>
        <p:txBody>
          <a:bodyPr>
            <a:noAutofit/>
          </a:bodyPr>
          <a:lstStyle/>
          <a:p>
            <a:r>
              <a:rPr lang="el-GR" sz="3600" dirty="0">
                <a:latin typeface="Times New Roman" panose="02020603050405020304" pitchFamily="18" charset="0"/>
                <a:cs typeface="Times New Roman" panose="02020603050405020304" pitchFamily="18" charset="0"/>
              </a:rPr>
              <a:t>2</a:t>
            </a:r>
            <a:r>
              <a:rPr lang="el-GR" sz="3600" baseline="30000" dirty="0">
                <a:latin typeface="Times New Roman" panose="02020603050405020304" pitchFamily="18" charset="0"/>
                <a:cs typeface="Times New Roman" panose="02020603050405020304" pitchFamily="18" charset="0"/>
              </a:rPr>
              <a:t>ο</a:t>
            </a:r>
            <a:r>
              <a:rPr lang="el-GR" sz="3600" dirty="0">
                <a:latin typeface="Times New Roman" panose="02020603050405020304" pitchFamily="18" charset="0"/>
                <a:cs typeface="Times New Roman" panose="02020603050405020304" pitchFamily="18" charset="0"/>
              </a:rPr>
              <a:t> Ερευνητικό Ερώτημα</a:t>
            </a:r>
            <a:endParaRPr lang="el-GR" sz="4000" b="1" dirty="0">
              <a:latin typeface="Times New Roman" panose="02020603050405020304" pitchFamily="18" charset="0"/>
              <a:cs typeface="Times New Roman" panose="02020603050405020304" pitchFamily="18" charset="0"/>
            </a:endParaRPr>
          </a:p>
        </p:txBody>
      </p:sp>
      <p:graphicFrame>
        <p:nvGraphicFramePr>
          <p:cNvPr id="4" name="3 - Διάγραμμα"/>
          <p:cNvGraphicFramePr/>
          <p:nvPr>
            <p:extLst>
              <p:ext uri="{D42A27DB-BD31-4B8C-83A1-F6EECF244321}">
                <p14:modId xmlns="" xmlns:p14="http://schemas.microsoft.com/office/powerpoint/2010/main" val="1099370453"/>
              </p:ext>
            </p:extLst>
          </p:nvPr>
        </p:nvGraphicFramePr>
        <p:xfrm>
          <a:off x="1524000" y="1397000"/>
          <a:ext cx="708044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38920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548680"/>
            <a:ext cx="7199240" cy="765652"/>
          </a:xfrm>
        </p:spPr>
        <p:txBody>
          <a:bodyPr>
            <a:noAutofit/>
          </a:bodyPr>
          <a:lstStyle/>
          <a:p>
            <a:r>
              <a:rPr lang="el-GR" sz="3600" dirty="0">
                <a:latin typeface="Times New Roman" panose="02020603050405020304" pitchFamily="18" charset="0"/>
                <a:cs typeface="Times New Roman" panose="02020603050405020304" pitchFamily="18" charset="0"/>
              </a:rPr>
              <a:t>Δομή της εργασίας</a:t>
            </a:r>
            <a:endParaRPr lang="el-GR" sz="36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151620" y="1314332"/>
            <a:ext cx="6840760" cy="2554545"/>
          </a:xfrm>
          <a:prstGeom prst="rect">
            <a:avLst/>
          </a:prstGeom>
        </p:spPr>
        <p:txBody>
          <a:bodyPr wrap="square">
            <a:spAutoFit/>
          </a:bodyPr>
          <a:lstStyle/>
          <a:p>
            <a:pPr marL="514350" indent="-514350" algn="just">
              <a:buFont typeface="+mj-lt"/>
              <a:buAutoNum type="arabicPeriod"/>
            </a:pPr>
            <a:r>
              <a:rPr lang="el-GR" sz="2000" dirty="0"/>
              <a:t>Θεωρητικό πλαίσιο</a:t>
            </a:r>
          </a:p>
          <a:p>
            <a:pPr marL="514350" indent="-514350" algn="just">
              <a:buFont typeface="+mj-lt"/>
              <a:buAutoNum type="arabicPeriod"/>
            </a:pPr>
            <a:r>
              <a:rPr lang="el-GR" sz="2000" dirty="0"/>
              <a:t>Ερευνητικό πλαίσιο</a:t>
            </a:r>
          </a:p>
          <a:p>
            <a:pPr marL="514350" indent="-514350" algn="just">
              <a:buFont typeface="+mj-lt"/>
              <a:buAutoNum type="arabicPeriod"/>
            </a:pPr>
            <a:r>
              <a:rPr lang="el-GR" sz="2000" dirty="0"/>
              <a:t>Μεθοδολογία έρευνας</a:t>
            </a:r>
          </a:p>
          <a:p>
            <a:pPr marL="514350" indent="-514350" algn="just">
              <a:buFont typeface="+mj-lt"/>
              <a:buAutoNum type="arabicPeriod"/>
            </a:pPr>
            <a:r>
              <a:rPr lang="el-GR" sz="2000" dirty="0"/>
              <a:t>Παρουσίαση ψηφιακού υλικού</a:t>
            </a:r>
          </a:p>
          <a:p>
            <a:pPr marL="514350" indent="-514350" algn="just">
              <a:buFont typeface="+mj-lt"/>
              <a:buAutoNum type="arabicPeriod"/>
            </a:pPr>
            <a:r>
              <a:rPr lang="el-GR" sz="2000" dirty="0"/>
              <a:t>Αποτελέσματα έρευνας</a:t>
            </a:r>
          </a:p>
          <a:p>
            <a:pPr marL="514350" indent="-514350" algn="just">
              <a:buFont typeface="+mj-lt"/>
              <a:buAutoNum type="arabicPeriod"/>
            </a:pPr>
            <a:r>
              <a:rPr lang="el-GR" sz="2000" dirty="0"/>
              <a:t>Συμπεράσματα</a:t>
            </a:r>
          </a:p>
          <a:p>
            <a:pPr marL="514350" indent="-514350" algn="just">
              <a:buFont typeface="+mj-lt"/>
              <a:buAutoNum type="arabicPeriod"/>
            </a:pPr>
            <a:r>
              <a:rPr lang="el-GR" sz="2000" dirty="0"/>
              <a:t>Περιορισμοί έρευνας</a:t>
            </a:r>
          </a:p>
          <a:p>
            <a:pPr marL="514350" indent="-514350" algn="just">
              <a:buFont typeface="+mj-lt"/>
              <a:buAutoNum type="arabicPeriod"/>
            </a:pPr>
            <a:r>
              <a:rPr lang="el-GR" sz="2000" dirty="0"/>
              <a:t>Προτάσεις</a:t>
            </a:r>
          </a:p>
        </p:txBody>
      </p:sp>
    </p:spTree>
    <p:extLst>
      <p:ext uri="{BB962C8B-B14F-4D97-AF65-F5344CB8AC3E}">
        <p14:creationId xmlns="" xmlns:p14="http://schemas.microsoft.com/office/powerpoint/2010/main" val="1368895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latin typeface="Times New Roman" panose="02020603050405020304" pitchFamily="18" charset="0"/>
                <a:cs typeface="Times New Roman" panose="02020603050405020304" pitchFamily="18" charset="0"/>
              </a:rPr>
              <a:t>Θεωρητικό Πλαίσιο</a:t>
            </a:r>
            <a:endParaRPr lang="el-GR" sz="36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151620" y="1318338"/>
            <a:ext cx="6840760" cy="3477875"/>
          </a:xfrm>
          <a:prstGeom prst="rect">
            <a:avLst/>
          </a:prstGeom>
        </p:spPr>
        <p:txBody>
          <a:bodyPr wrap="square">
            <a:spAutoFit/>
          </a:bodyPr>
          <a:lstStyle/>
          <a:p>
            <a:pPr algn="just"/>
            <a:r>
              <a:rPr lang="el-GR" sz="2000" dirty="0"/>
              <a:t>Η </a:t>
            </a:r>
            <a:r>
              <a:rPr lang="el-GR" sz="2000" b="1" dirty="0" err="1"/>
              <a:t>αφηγηματολογία</a:t>
            </a:r>
            <a:r>
              <a:rPr lang="el-GR" sz="2000" dirty="0"/>
              <a:t>, ως είδος λόγου, θεωρείται πως προέρχεται από το αρχαιοελληνικό έπος και αποτελεί χαρακτηριστικό στοιχείο καθ’ όλη τη διάρκεια της ανθρώπινης ιστορίας, εφόσον ο άνθρωπος μέσω των μύθων δημιουργεί και εκφράζεται (</a:t>
            </a:r>
            <a:r>
              <a:rPr lang="el-GR" sz="2000" dirty="0" err="1"/>
              <a:t>Ματσαγγούρας</a:t>
            </a:r>
            <a:r>
              <a:rPr lang="el-GR" sz="2000" dirty="0"/>
              <a:t>, 2004).</a:t>
            </a:r>
          </a:p>
          <a:p>
            <a:pPr algn="just"/>
            <a:endParaRPr lang="el-GR" sz="2000" dirty="0"/>
          </a:p>
          <a:p>
            <a:pPr algn="just"/>
            <a:r>
              <a:rPr lang="el-GR" sz="2000" dirty="0"/>
              <a:t>Ως </a:t>
            </a:r>
            <a:r>
              <a:rPr lang="el-GR" sz="2000" b="1" dirty="0"/>
              <a:t>αφήγηση</a:t>
            </a:r>
            <a:r>
              <a:rPr lang="el-GR" sz="2000" dirty="0"/>
              <a:t> ορίζεται η αναπαράσταση των ανθρώπινων εμπειριών και παρελθοντικών κυρίως γεγονότων, όπου προκύπτει η αιτιοκρατική τους σχέση και διαφαίνεται η χρονική τους εξέλιξη (</a:t>
            </a:r>
            <a:r>
              <a:rPr lang="el-GR" sz="2000" dirty="0" err="1"/>
              <a:t>Αρχάκης</a:t>
            </a:r>
            <a:r>
              <a:rPr lang="el-GR" sz="2000" dirty="0"/>
              <a:t>, 2005; </a:t>
            </a:r>
            <a:r>
              <a:rPr lang="el-GR" sz="2000" dirty="0" err="1"/>
              <a:t>Γεωργακοπούλου</a:t>
            </a:r>
            <a:r>
              <a:rPr lang="el-GR" sz="2000" dirty="0"/>
              <a:t> &amp; </a:t>
            </a:r>
            <a:r>
              <a:rPr lang="el-GR" sz="2000" dirty="0" err="1"/>
              <a:t>Γούτσος</a:t>
            </a:r>
            <a:r>
              <a:rPr lang="el-GR" sz="2000" dirty="0"/>
              <a:t>, 2011; </a:t>
            </a:r>
            <a:r>
              <a:rPr lang="el-GR" sz="2000" dirty="0" err="1"/>
              <a:t>Ματσαγγούρας</a:t>
            </a:r>
            <a:r>
              <a:rPr lang="el-GR" sz="2000" dirty="0"/>
              <a:t>, 2004).</a:t>
            </a:r>
          </a:p>
        </p:txBody>
      </p:sp>
    </p:spTree>
    <p:extLst>
      <p:ext uri="{BB962C8B-B14F-4D97-AF65-F5344CB8AC3E}">
        <p14:creationId xmlns="" xmlns:p14="http://schemas.microsoft.com/office/powerpoint/2010/main" val="3581669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latin typeface="Times New Roman" panose="02020603050405020304" pitchFamily="18" charset="0"/>
                <a:cs typeface="Times New Roman" panose="02020603050405020304" pitchFamily="18" charset="0"/>
              </a:rPr>
              <a:t>Θεωρητικό Πλαίσιο</a:t>
            </a:r>
            <a:endParaRPr lang="el-GR" sz="3600" b="1" dirty="0">
              <a:latin typeface="Times New Roman" panose="02020603050405020304" pitchFamily="18" charset="0"/>
              <a:cs typeface="Times New Roman" panose="02020603050405020304" pitchFamily="18" charset="0"/>
            </a:endParaRPr>
          </a:p>
        </p:txBody>
      </p:sp>
      <p:sp>
        <p:nvSpPr>
          <p:cNvPr id="4" name="9 - Ορθογώνιο"/>
          <p:cNvSpPr/>
          <p:nvPr/>
        </p:nvSpPr>
        <p:spPr>
          <a:xfrm>
            <a:off x="1116396" y="1314332"/>
            <a:ext cx="7776864" cy="4401205"/>
          </a:xfrm>
          <a:prstGeom prst="rect">
            <a:avLst/>
          </a:prstGeom>
        </p:spPr>
        <p:txBody>
          <a:bodyPr wrap="square">
            <a:spAutoFit/>
          </a:bodyPr>
          <a:lstStyle/>
          <a:p>
            <a:pPr algn="just"/>
            <a:r>
              <a:rPr lang="el-GR" sz="2000" b="1" dirty="0"/>
              <a:t>Ανάγνωση</a:t>
            </a:r>
            <a:r>
              <a:rPr lang="el-GR" sz="2000" dirty="0"/>
              <a:t> είναι η διαδικασία κατά την οποία τα γραπτά σύμβολα μετατρέπονται σε φωνολογικό κώδικα βάσει του οποίου είναι δυνατή η πρόσβαση στη σημασιολογική μνήμη για την κατανόηση της σημασίας της λέξης (</a:t>
            </a:r>
            <a:r>
              <a:rPr lang="el-GR" sz="2000" dirty="0" err="1"/>
              <a:t>Πόρποδας</a:t>
            </a:r>
            <a:r>
              <a:rPr lang="el-GR" sz="2000" dirty="0"/>
              <a:t>, 2002).</a:t>
            </a:r>
          </a:p>
          <a:p>
            <a:pPr algn="just"/>
            <a:endParaRPr lang="el-GR" sz="2000" dirty="0"/>
          </a:p>
          <a:p>
            <a:pPr algn="just"/>
            <a:r>
              <a:rPr lang="el-GR" sz="2000" dirty="0"/>
              <a:t>Ο </a:t>
            </a:r>
            <a:r>
              <a:rPr lang="el-GR" sz="2000" dirty="0" err="1"/>
              <a:t>Πόρποδας</a:t>
            </a:r>
            <a:r>
              <a:rPr lang="el-GR" sz="2000" dirty="0"/>
              <a:t> (2002) αναφέρει πως η διαδικασία της ανάγνωσης είναι μία εξαιρετικά σύνθετη διεργασία που διακρίνεται σε δύο βασικές επιμέρους γνωστικές λειτουργίες: την αποκωδικοποίηση των γραπτών λέξεων και την κατανόηση του γραπτού μηνύματος.</a:t>
            </a:r>
          </a:p>
          <a:p>
            <a:pPr algn="just"/>
            <a:endParaRPr lang="el-GR" sz="2000" dirty="0"/>
          </a:p>
          <a:p>
            <a:pPr algn="just"/>
            <a:r>
              <a:rPr lang="el-GR" sz="2000" b="1" dirty="0"/>
              <a:t>Κατανόηση</a:t>
            </a:r>
            <a:r>
              <a:rPr lang="el-GR" sz="2000" dirty="0"/>
              <a:t> είναι η ανάγνωση ως «εξαγωγή νοήματος από το κείμενο», η οποία συνδέει τον γραπτό λόγο με την προϋπάρχουσα γνώση και την επιθυμία για νέα γνώση (</a:t>
            </a:r>
            <a:r>
              <a:rPr lang="en-US" sz="2000" dirty="0"/>
              <a:t>Smith</a:t>
            </a:r>
            <a:r>
              <a:rPr lang="el-GR" sz="2000" dirty="0"/>
              <a:t>, 2006). Αποτελεί τον στόχο της ανάγνωσης και της μάθησης της ανάγνωσης.</a:t>
            </a:r>
          </a:p>
        </p:txBody>
      </p:sp>
    </p:spTree>
    <p:extLst>
      <p:ext uri="{BB962C8B-B14F-4D97-AF65-F5344CB8AC3E}">
        <p14:creationId xmlns="" xmlns:p14="http://schemas.microsoft.com/office/powerpoint/2010/main" val="3581669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3791</TotalTime>
  <Words>2042</Words>
  <Application>Microsoft Office PowerPoint</Application>
  <PresentationFormat>Προβολή στην οθόνη (4:3)</PresentationFormat>
  <Paragraphs>145</Paragraphs>
  <Slides>51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Θέμα του Office</vt:lpstr>
      <vt:lpstr>«Σχεδιασμός, ανάπτυξη και αποτίμηση διαδραστικού εκπαιδευτικού υλικού με τη μέθοδο της ΕξΑΕ για μαθητές Δ’ Δημοτικού με Μαθησιακές Δυσκολίες για την κατανόηση αφηγηματικού κειμένου»</vt:lpstr>
      <vt:lpstr>Ευχαριστίες</vt:lpstr>
      <vt:lpstr>Σκοπός Διπλωματικής Εργασίας</vt:lpstr>
      <vt:lpstr>Συνεισφορά Διπλωματικής Εργασίας</vt:lpstr>
      <vt:lpstr>1ο Ερευνητικό Ερώτημα</vt:lpstr>
      <vt:lpstr>2ο Ερευνητικό Ερώτημα</vt:lpstr>
      <vt:lpstr>Δομή της εργασίας</vt:lpstr>
      <vt:lpstr>Θεωρητικό Πλαίσιο</vt:lpstr>
      <vt:lpstr>Θεωρητικό Πλαίσιο</vt:lpstr>
      <vt:lpstr>Θεωρητικό Πλαίσιο</vt:lpstr>
      <vt:lpstr>Θεωρητικό Πλαίσιο</vt:lpstr>
      <vt:lpstr>Μεθοδολογία έρευνας</vt:lpstr>
      <vt:lpstr>Μεθοδολογία έρευνας</vt:lpstr>
      <vt:lpstr>Μεθοδολογία – Ψηφιακό υλικό</vt:lpstr>
      <vt:lpstr>Μεθοδολογία – Ψηφιακό υλικό</vt:lpstr>
      <vt:lpstr>Παρουσίαση ψηφιακού υλικού</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Αποτελέσματα - Κύρια ευρήματα</vt:lpstr>
      <vt:lpstr>Αποτελέσματα - Κύρια ευρήματα</vt:lpstr>
      <vt:lpstr>Αποτελέσματα - Κύρια ευρήματα</vt:lpstr>
      <vt:lpstr>Αποτελέσματα - Κύρια ευρήματα</vt:lpstr>
      <vt:lpstr>Αποτελέσματα - Κύρια ευρήματα</vt:lpstr>
      <vt:lpstr>Αποτελέσματα - Κύρια ευρήματα</vt:lpstr>
      <vt:lpstr>Συμπεράσματα</vt:lpstr>
      <vt:lpstr>Συμπεράσματα</vt:lpstr>
      <vt:lpstr>Συμπεράσματα</vt:lpstr>
      <vt:lpstr>Συμπεράσματα</vt:lpstr>
      <vt:lpstr>Περιορισμοί της έρευνας</vt:lpstr>
      <vt:lpstr>Προτάσεις</vt:lpstr>
      <vt:lpstr>Προτάσεις</vt:lpstr>
      <vt:lpstr>Διαφάνεια 51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lioutsko@windowslive.com</cp:lastModifiedBy>
  <cp:revision>1727</cp:revision>
  <dcterms:created xsi:type="dcterms:W3CDTF">2003-10-16T17:37:47Z</dcterms:created>
  <dcterms:modified xsi:type="dcterms:W3CDTF">2020-03-05T18:59:26Z</dcterms:modified>
</cp:coreProperties>
</file>