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70" r:id="rId1"/>
  </p:sldMasterIdLst>
  <p:notesMasterIdLst>
    <p:notesMasterId r:id="rId98"/>
  </p:notesMasterIdLst>
  <p:sldIdLst>
    <p:sldId id="1482" r:id="rId2"/>
    <p:sldId id="2025" r:id="rId3"/>
    <p:sldId id="2026" r:id="rId4"/>
    <p:sldId id="2027" r:id="rId5"/>
    <p:sldId id="2028" r:id="rId6"/>
    <p:sldId id="2029" r:id="rId7"/>
    <p:sldId id="2094" r:id="rId8"/>
    <p:sldId id="2030" r:id="rId9"/>
    <p:sldId id="2095" r:id="rId10"/>
    <p:sldId id="2031" r:id="rId11"/>
    <p:sldId id="2032" r:id="rId12"/>
    <p:sldId id="2033" r:id="rId13"/>
    <p:sldId id="2034" r:id="rId14"/>
    <p:sldId id="2035" r:id="rId15"/>
    <p:sldId id="2036" r:id="rId16"/>
    <p:sldId id="2097" r:id="rId17"/>
    <p:sldId id="2100" r:id="rId18"/>
    <p:sldId id="2096" r:id="rId19"/>
    <p:sldId id="2098" r:id="rId20"/>
    <p:sldId id="2099" r:id="rId21"/>
    <p:sldId id="2102" r:id="rId22"/>
    <p:sldId id="2101" r:id="rId23"/>
    <p:sldId id="2103" r:id="rId24"/>
    <p:sldId id="2104" r:id="rId25"/>
    <p:sldId id="2037" r:id="rId26"/>
    <p:sldId id="2039" r:id="rId27"/>
    <p:sldId id="2040" r:id="rId28"/>
    <p:sldId id="2041" r:id="rId29"/>
    <p:sldId id="2042" r:id="rId30"/>
    <p:sldId id="2043" r:id="rId31"/>
    <p:sldId id="2044" r:id="rId32"/>
    <p:sldId id="2045" r:id="rId33"/>
    <p:sldId id="2046" r:id="rId34"/>
    <p:sldId id="2107" r:id="rId35"/>
    <p:sldId id="2047" r:id="rId36"/>
    <p:sldId id="2106" r:id="rId37"/>
    <p:sldId id="2108" r:id="rId38"/>
    <p:sldId id="2109" r:id="rId39"/>
    <p:sldId id="2110" r:id="rId40"/>
    <p:sldId id="2048" r:id="rId41"/>
    <p:sldId id="2127" r:id="rId42"/>
    <p:sldId id="2049" r:id="rId43"/>
    <p:sldId id="2112" r:id="rId44"/>
    <p:sldId id="2113" r:id="rId45"/>
    <p:sldId id="2111" r:id="rId46"/>
    <p:sldId id="2050" r:id="rId47"/>
    <p:sldId id="2116" r:id="rId48"/>
    <p:sldId id="2117" r:id="rId49"/>
    <p:sldId id="2114" r:id="rId50"/>
    <p:sldId id="2118" r:id="rId51"/>
    <p:sldId id="2119" r:id="rId52"/>
    <p:sldId id="2051" r:id="rId53"/>
    <p:sldId id="2121" r:id="rId54"/>
    <p:sldId id="2122" r:id="rId55"/>
    <p:sldId id="2120" r:id="rId56"/>
    <p:sldId id="2123" r:id="rId57"/>
    <p:sldId id="2124" r:id="rId58"/>
    <p:sldId id="2052" r:id="rId59"/>
    <p:sldId id="2053" r:id="rId60"/>
    <p:sldId id="2054" r:id="rId61"/>
    <p:sldId id="2055" r:id="rId62"/>
    <p:sldId id="2056" r:id="rId63"/>
    <p:sldId id="2057" r:id="rId64"/>
    <p:sldId id="2058" r:id="rId65"/>
    <p:sldId id="2059" r:id="rId66"/>
    <p:sldId id="2060" r:id="rId67"/>
    <p:sldId id="2061" r:id="rId68"/>
    <p:sldId id="2062" r:id="rId69"/>
    <p:sldId id="2063" r:id="rId70"/>
    <p:sldId id="2064" r:id="rId71"/>
    <p:sldId id="2065" r:id="rId72"/>
    <p:sldId id="2066" r:id="rId73"/>
    <p:sldId id="2067" r:id="rId74"/>
    <p:sldId id="2068" r:id="rId75"/>
    <p:sldId id="2069" r:id="rId76"/>
    <p:sldId id="2070" r:id="rId77"/>
    <p:sldId id="2071" r:id="rId78"/>
    <p:sldId id="2072" r:id="rId79"/>
    <p:sldId id="2073" r:id="rId80"/>
    <p:sldId id="2074" r:id="rId81"/>
    <p:sldId id="2075" r:id="rId82"/>
    <p:sldId id="2076" r:id="rId83"/>
    <p:sldId id="2077" r:id="rId84"/>
    <p:sldId id="2084" r:id="rId85"/>
    <p:sldId id="2085" r:id="rId86"/>
    <p:sldId id="2126" r:id="rId87"/>
    <p:sldId id="2092" r:id="rId88"/>
    <p:sldId id="2086" r:id="rId89"/>
    <p:sldId id="2125" r:id="rId90"/>
    <p:sldId id="2078" r:id="rId91"/>
    <p:sldId id="2079" r:id="rId92"/>
    <p:sldId id="2080" r:id="rId93"/>
    <p:sldId id="2081" r:id="rId94"/>
    <p:sldId id="2088" r:id="rId95"/>
    <p:sldId id="2089" r:id="rId96"/>
    <p:sldId id="2082" r:id="rId97"/>
  </p:sldIdLst>
  <p:sldSz cx="9144000" cy="6858000" type="screen4x3"/>
  <p:notesSz cx="6858000" cy="9734550"/>
  <p:defaultTextStyle>
    <a:defPPr>
      <a:defRPr lang="de-DE"/>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viewer" initials="RV" lastIdx="2" clrIdx="0">
    <p:extLst>
      <p:ext uri="{19B8F6BF-5375-455C-9EA6-DF929625EA0E}">
        <p15:presenceInfo xmlns:p15="http://schemas.microsoft.com/office/powerpoint/2012/main" userId="review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CCAF"/>
    <a:srgbClr val="FFA54B"/>
    <a:srgbClr val="FFFFCC"/>
    <a:srgbClr val="931B1B"/>
    <a:srgbClr val="EDBE9B"/>
    <a:srgbClr val="ADDB7B"/>
    <a:srgbClr val="F4F694"/>
    <a:srgbClr val="FFAD5B"/>
    <a:srgbClr val="FF9933"/>
    <a:srgbClr val="FFFF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58" autoAdjust="0"/>
    <p:restoredTop sz="89528" autoAdjust="0"/>
  </p:normalViewPr>
  <p:slideViewPr>
    <p:cSldViewPr>
      <p:cViewPr>
        <p:scale>
          <a:sx n="70" d="100"/>
          <a:sy n="70" d="100"/>
        </p:scale>
        <p:origin x="840" y="-78"/>
      </p:cViewPr>
      <p:guideLst>
        <p:guide orient="horz" pos="2160"/>
        <p:guide pos="2880"/>
      </p:guideLst>
    </p:cSldViewPr>
  </p:slideViewPr>
  <p:outlineViewPr>
    <p:cViewPr>
      <p:scale>
        <a:sx n="75" d="100"/>
        <a:sy n="75" d="100"/>
      </p:scale>
      <p:origin x="0" y="89592"/>
    </p:cViewPr>
  </p:outlineViewPr>
  <p:notesTextViewPr>
    <p:cViewPr>
      <p:scale>
        <a:sx n="100" d="100"/>
        <a:sy n="100" d="100"/>
      </p:scale>
      <p:origin x="0" y="0"/>
    </p:cViewPr>
  </p:notesTextViewPr>
  <p:sorterViewPr>
    <p:cViewPr>
      <p:scale>
        <a:sx n="100" d="100"/>
        <a:sy n="100" d="100"/>
      </p:scale>
      <p:origin x="0" y="2550"/>
    </p:cViewPr>
  </p:sorterViewPr>
  <p:notesViewPr>
    <p:cSldViewPr>
      <p:cViewPr varScale="1">
        <p:scale>
          <a:sx n="81" d="100"/>
          <a:sy n="81" d="100"/>
        </p:scale>
        <p:origin x="389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675F74-AF07-42BD-BA5C-FC0E31B31D00}"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l-GR"/>
        </a:p>
      </dgm:t>
    </dgm:pt>
    <dgm:pt modelId="{CD6FCFB3-EDD5-4679-B6DD-6A06924B8133}">
      <dgm:prSet custT="1"/>
      <dgm:spPr/>
      <dgm:t>
        <a:bodyPr/>
        <a:lstStyle/>
        <a:p>
          <a:r>
            <a:rPr lang="el-GR" sz="1800" dirty="0"/>
            <a:t>Τι είναι η δημιουργικότητα και ποιες οι εκδηλώσεις της ;</a:t>
          </a:r>
        </a:p>
      </dgm:t>
    </dgm:pt>
    <dgm:pt modelId="{3B372F67-B2A2-4942-97B0-49E502380A53}" type="parTrans" cxnId="{3A69B0EA-C88C-43E2-832E-8438080F2345}">
      <dgm:prSet/>
      <dgm:spPr/>
      <dgm:t>
        <a:bodyPr/>
        <a:lstStyle/>
        <a:p>
          <a:endParaRPr lang="el-GR" sz="1800"/>
        </a:p>
      </dgm:t>
    </dgm:pt>
    <dgm:pt modelId="{B0E0C007-DE25-4519-BE53-91BC206E4B5A}" type="sibTrans" cxnId="{3A69B0EA-C88C-43E2-832E-8438080F2345}">
      <dgm:prSet/>
      <dgm:spPr/>
      <dgm:t>
        <a:bodyPr/>
        <a:lstStyle/>
        <a:p>
          <a:endParaRPr lang="el-GR" sz="1800"/>
        </a:p>
      </dgm:t>
    </dgm:pt>
    <dgm:pt modelId="{C927CFA7-DBA6-40CA-8589-BAF4B15FD590}">
      <dgm:prSet custT="1"/>
      <dgm:spPr/>
      <dgm:t>
        <a:bodyPr/>
        <a:lstStyle/>
        <a:p>
          <a:r>
            <a:rPr lang="el-GR" sz="1800" dirty="0"/>
            <a:t>Πώς μπορεί να αναπτυχθεί η δημιουργικότητα στο πλαίσιο του δημοτικού σχολείου  ;</a:t>
          </a:r>
        </a:p>
      </dgm:t>
    </dgm:pt>
    <dgm:pt modelId="{EEE36E84-A4F9-4BC7-A6DB-55C3122D713D}" type="parTrans" cxnId="{AC7A0159-2B77-441A-891E-797CF891C88A}">
      <dgm:prSet/>
      <dgm:spPr/>
      <dgm:t>
        <a:bodyPr/>
        <a:lstStyle/>
        <a:p>
          <a:endParaRPr lang="el-GR" sz="1800"/>
        </a:p>
      </dgm:t>
    </dgm:pt>
    <dgm:pt modelId="{8583487E-84EA-4175-82F5-EDB81AE213BE}" type="sibTrans" cxnId="{AC7A0159-2B77-441A-891E-797CF891C88A}">
      <dgm:prSet/>
      <dgm:spPr/>
      <dgm:t>
        <a:bodyPr/>
        <a:lstStyle/>
        <a:p>
          <a:endParaRPr lang="el-GR" sz="1800"/>
        </a:p>
      </dgm:t>
    </dgm:pt>
    <dgm:pt modelId="{89288DA1-4A8E-4189-A58B-90A87434332F}">
      <dgm:prSet custT="1"/>
      <dgm:spPr/>
      <dgm:t>
        <a:bodyPr/>
        <a:lstStyle/>
        <a:p>
          <a:r>
            <a:rPr lang="el-GR" sz="1800" dirty="0"/>
            <a:t>Κατά πόσο οι διαθεματικές </a:t>
          </a:r>
          <a:r>
            <a:rPr lang="el-GR" sz="1800" dirty="0" err="1"/>
            <a:t>ομαδοσυνεργατικές</a:t>
          </a:r>
          <a:r>
            <a:rPr lang="el-GR" sz="1800" dirty="0"/>
            <a:t> δραστηριότητες βασισμένες στην </a:t>
          </a:r>
          <a:r>
            <a:rPr lang="en-US" sz="1800" dirty="0"/>
            <a:t>project</a:t>
          </a:r>
          <a:r>
            <a:rPr lang="el-GR" sz="1800" dirty="0"/>
            <a:t>-</a:t>
          </a:r>
          <a:r>
            <a:rPr lang="en-US" sz="1800" dirty="0"/>
            <a:t>based learning</a:t>
          </a:r>
          <a:r>
            <a:rPr lang="el-GR" sz="1800" dirty="0"/>
            <a:t> μπορούν να οδηγήσουν σε </a:t>
          </a:r>
          <a:r>
            <a:rPr lang="el-GR" sz="1800" dirty="0" err="1"/>
            <a:t>ομαδοσυνεργατική</a:t>
          </a:r>
          <a:r>
            <a:rPr lang="el-GR" sz="1800" dirty="0"/>
            <a:t> διερεύνηση και δόμηση της γνώσης;</a:t>
          </a:r>
        </a:p>
      </dgm:t>
    </dgm:pt>
    <dgm:pt modelId="{6DE8F52D-269F-4BB6-B6A1-F1AE5CFCFE3F}" type="parTrans" cxnId="{C3A447F7-A108-4C85-80F5-7E5D2683EEB2}">
      <dgm:prSet/>
      <dgm:spPr/>
      <dgm:t>
        <a:bodyPr/>
        <a:lstStyle/>
        <a:p>
          <a:endParaRPr lang="el-GR" sz="1800"/>
        </a:p>
      </dgm:t>
    </dgm:pt>
    <dgm:pt modelId="{6B8D1FB5-E5A5-44F1-876B-74C599EB9E60}" type="sibTrans" cxnId="{C3A447F7-A108-4C85-80F5-7E5D2683EEB2}">
      <dgm:prSet/>
      <dgm:spPr/>
      <dgm:t>
        <a:bodyPr/>
        <a:lstStyle/>
        <a:p>
          <a:endParaRPr lang="el-GR" sz="1800"/>
        </a:p>
      </dgm:t>
    </dgm:pt>
    <dgm:pt modelId="{93832BB3-673C-4E08-8811-DD1249E9C749}" type="pres">
      <dgm:prSet presAssocID="{CB675F74-AF07-42BD-BA5C-FC0E31B31D00}" presName="linear" presStyleCnt="0">
        <dgm:presLayoutVars>
          <dgm:dir/>
          <dgm:animLvl val="lvl"/>
          <dgm:resizeHandles val="exact"/>
        </dgm:presLayoutVars>
      </dgm:prSet>
      <dgm:spPr/>
      <dgm:t>
        <a:bodyPr/>
        <a:lstStyle/>
        <a:p>
          <a:endParaRPr lang="el-GR"/>
        </a:p>
      </dgm:t>
    </dgm:pt>
    <dgm:pt modelId="{BF2680C5-75DB-4F94-97B2-5EFC9277E92D}" type="pres">
      <dgm:prSet presAssocID="{CD6FCFB3-EDD5-4679-B6DD-6A06924B8133}" presName="parentLin" presStyleCnt="0"/>
      <dgm:spPr/>
      <dgm:t>
        <a:bodyPr/>
        <a:lstStyle/>
        <a:p>
          <a:endParaRPr lang="el-GR"/>
        </a:p>
      </dgm:t>
    </dgm:pt>
    <dgm:pt modelId="{8C46BF57-9478-4C0C-A9EC-6D8219255023}" type="pres">
      <dgm:prSet presAssocID="{CD6FCFB3-EDD5-4679-B6DD-6A06924B8133}" presName="parentLeftMargin" presStyleLbl="node1" presStyleIdx="0" presStyleCnt="3"/>
      <dgm:spPr/>
      <dgm:t>
        <a:bodyPr/>
        <a:lstStyle/>
        <a:p>
          <a:endParaRPr lang="el-GR"/>
        </a:p>
      </dgm:t>
    </dgm:pt>
    <dgm:pt modelId="{D12AD0F4-3312-4FD0-9CFC-402757F019A0}" type="pres">
      <dgm:prSet presAssocID="{CD6FCFB3-EDD5-4679-B6DD-6A06924B8133}" presName="parentText" presStyleLbl="node1" presStyleIdx="0" presStyleCnt="3" custScaleX="104500" custScaleY="138063" custLinFactNeighborX="18012" custLinFactNeighborY="2360">
        <dgm:presLayoutVars>
          <dgm:chMax val="0"/>
          <dgm:bulletEnabled val="1"/>
        </dgm:presLayoutVars>
      </dgm:prSet>
      <dgm:spPr/>
      <dgm:t>
        <a:bodyPr/>
        <a:lstStyle/>
        <a:p>
          <a:endParaRPr lang="el-GR"/>
        </a:p>
      </dgm:t>
    </dgm:pt>
    <dgm:pt modelId="{65876103-7ECB-47BD-AC14-AE09C3E4113F}" type="pres">
      <dgm:prSet presAssocID="{CD6FCFB3-EDD5-4679-B6DD-6A06924B8133}" presName="negativeSpace" presStyleCnt="0"/>
      <dgm:spPr/>
      <dgm:t>
        <a:bodyPr/>
        <a:lstStyle/>
        <a:p>
          <a:endParaRPr lang="el-GR"/>
        </a:p>
      </dgm:t>
    </dgm:pt>
    <dgm:pt modelId="{D22BC24B-C542-4F84-A765-4AD9CC4564BB}" type="pres">
      <dgm:prSet presAssocID="{CD6FCFB3-EDD5-4679-B6DD-6A06924B8133}" presName="childText" presStyleLbl="conFgAcc1" presStyleIdx="0" presStyleCnt="3">
        <dgm:presLayoutVars>
          <dgm:bulletEnabled val="1"/>
        </dgm:presLayoutVars>
      </dgm:prSet>
      <dgm:spPr/>
      <dgm:t>
        <a:bodyPr/>
        <a:lstStyle/>
        <a:p>
          <a:endParaRPr lang="el-GR"/>
        </a:p>
      </dgm:t>
    </dgm:pt>
    <dgm:pt modelId="{B9A8FF97-79E1-4D22-B615-CFACB826AD17}" type="pres">
      <dgm:prSet presAssocID="{B0E0C007-DE25-4519-BE53-91BC206E4B5A}" presName="spaceBetweenRectangles" presStyleCnt="0"/>
      <dgm:spPr/>
      <dgm:t>
        <a:bodyPr/>
        <a:lstStyle/>
        <a:p>
          <a:endParaRPr lang="el-GR"/>
        </a:p>
      </dgm:t>
    </dgm:pt>
    <dgm:pt modelId="{5DE9BE58-0861-4677-8A63-849853454EC6}" type="pres">
      <dgm:prSet presAssocID="{C927CFA7-DBA6-40CA-8589-BAF4B15FD590}" presName="parentLin" presStyleCnt="0"/>
      <dgm:spPr/>
      <dgm:t>
        <a:bodyPr/>
        <a:lstStyle/>
        <a:p>
          <a:endParaRPr lang="el-GR"/>
        </a:p>
      </dgm:t>
    </dgm:pt>
    <dgm:pt modelId="{B6948062-959D-4375-A083-A5DF2C56F52E}" type="pres">
      <dgm:prSet presAssocID="{C927CFA7-DBA6-40CA-8589-BAF4B15FD590}" presName="parentLeftMargin" presStyleLbl="node1" presStyleIdx="0" presStyleCnt="3"/>
      <dgm:spPr/>
      <dgm:t>
        <a:bodyPr/>
        <a:lstStyle/>
        <a:p>
          <a:endParaRPr lang="el-GR"/>
        </a:p>
      </dgm:t>
    </dgm:pt>
    <dgm:pt modelId="{EF28E8A9-6413-4BA2-9570-96D69FB214A4}" type="pres">
      <dgm:prSet presAssocID="{C927CFA7-DBA6-40CA-8589-BAF4B15FD590}" presName="parentText" presStyleLbl="node1" presStyleIdx="1" presStyleCnt="3" custScaleX="104177" custScaleY="120108" custLinFactNeighborX="18012" custLinFactNeighborY="-1723">
        <dgm:presLayoutVars>
          <dgm:chMax val="0"/>
          <dgm:bulletEnabled val="1"/>
        </dgm:presLayoutVars>
      </dgm:prSet>
      <dgm:spPr/>
      <dgm:t>
        <a:bodyPr/>
        <a:lstStyle/>
        <a:p>
          <a:endParaRPr lang="el-GR"/>
        </a:p>
      </dgm:t>
    </dgm:pt>
    <dgm:pt modelId="{4A1725A8-E388-4A63-A150-81A2F35F8449}" type="pres">
      <dgm:prSet presAssocID="{C927CFA7-DBA6-40CA-8589-BAF4B15FD590}" presName="negativeSpace" presStyleCnt="0"/>
      <dgm:spPr/>
      <dgm:t>
        <a:bodyPr/>
        <a:lstStyle/>
        <a:p>
          <a:endParaRPr lang="el-GR"/>
        </a:p>
      </dgm:t>
    </dgm:pt>
    <dgm:pt modelId="{A607168B-4B7D-41EE-B9BC-A27EE3902346}" type="pres">
      <dgm:prSet presAssocID="{C927CFA7-DBA6-40CA-8589-BAF4B15FD590}" presName="childText" presStyleLbl="conFgAcc1" presStyleIdx="1" presStyleCnt="3">
        <dgm:presLayoutVars>
          <dgm:bulletEnabled val="1"/>
        </dgm:presLayoutVars>
      </dgm:prSet>
      <dgm:spPr/>
      <dgm:t>
        <a:bodyPr/>
        <a:lstStyle/>
        <a:p>
          <a:endParaRPr lang="el-GR"/>
        </a:p>
      </dgm:t>
    </dgm:pt>
    <dgm:pt modelId="{F49AFD3E-1337-4769-9C52-8656F07B26DD}" type="pres">
      <dgm:prSet presAssocID="{8583487E-84EA-4175-82F5-EDB81AE213BE}" presName="spaceBetweenRectangles" presStyleCnt="0"/>
      <dgm:spPr/>
      <dgm:t>
        <a:bodyPr/>
        <a:lstStyle/>
        <a:p>
          <a:endParaRPr lang="el-GR"/>
        </a:p>
      </dgm:t>
    </dgm:pt>
    <dgm:pt modelId="{DD7FDD71-9D50-47E8-951E-170DA9FD5C7F}" type="pres">
      <dgm:prSet presAssocID="{89288DA1-4A8E-4189-A58B-90A87434332F}" presName="parentLin" presStyleCnt="0"/>
      <dgm:spPr/>
      <dgm:t>
        <a:bodyPr/>
        <a:lstStyle/>
        <a:p>
          <a:endParaRPr lang="el-GR"/>
        </a:p>
      </dgm:t>
    </dgm:pt>
    <dgm:pt modelId="{6F2771E6-255D-490A-BB47-5EBE7BD64540}" type="pres">
      <dgm:prSet presAssocID="{89288DA1-4A8E-4189-A58B-90A87434332F}" presName="parentLeftMargin" presStyleLbl="node1" presStyleIdx="1" presStyleCnt="3"/>
      <dgm:spPr/>
      <dgm:t>
        <a:bodyPr/>
        <a:lstStyle/>
        <a:p>
          <a:endParaRPr lang="el-GR"/>
        </a:p>
      </dgm:t>
    </dgm:pt>
    <dgm:pt modelId="{06D18FC7-021D-4BF5-A448-675EC4D7A69E}" type="pres">
      <dgm:prSet presAssocID="{89288DA1-4A8E-4189-A58B-90A87434332F}" presName="parentText" presStyleLbl="node1" presStyleIdx="2" presStyleCnt="3" custScaleX="107320" custScaleY="132260" custLinFactNeighborX="18012" custLinFactNeighborY="-4341">
        <dgm:presLayoutVars>
          <dgm:chMax val="0"/>
          <dgm:bulletEnabled val="1"/>
        </dgm:presLayoutVars>
      </dgm:prSet>
      <dgm:spPr/>
      <dgm:t>
        <a:bodyPr/>
        <a:lstStyle/>
        <a:p>
          <a:endParaRPr lang="el-GR"/>
        </a:p>
      </dgm:t>
    </dgm:pt>
    <dgm:pt modelId="{9C63890A-323F-4DC9-98A5-5293A9F0CB01}" type="pres">
      <dgm:prSet presAssocID="{89288DA1-4A8E-4189-A58B-90A87434332F}" presName="negativeSpace" presStyleCnt="0"/>
      <dgm:spPr/>
      <dgm:t>
        <a:bodyPr/>
        <a:lstStyle/>
        <a:p>
          <a:endParaRPr lang="el-GR"/>
        </a:p>
      </dgm:t>
    </dgm:pt>
    <dgm:pt modelId="{146F825D-73CD-4199-B794-369C77111D50}" type="pres">
      <dgm:prSet presAssocID="{89288DA1-4A8E-4189-A58B-90A87434332F}" presName="childText" presStyleLbl="conFgAcc1" presStyleIdx="2" presStyleCnt="3">
        <dgm:presLayoutVars>
          <dgm:bulletEnabled val="1"/>
        </dgm:presLayoutVars>
      </dgm:prSet>
      <dgm:spPr/>
      <dgm:t>
        <a:bodyPr/>
        <a:lstStyle/>
        <a:p>
          <a:endParaRPr lang="el-GR"/>
        </a:p>
      </dgm:t>
    </dgm:pt>
  </dgm:ptLst>
  <dgm:cxnLst>
    <dgm:cxn modelId="{0A4D7CF4-727F-4A76-8B9D-9C73A2D194BC}" type="presOf" srcId="{89288DA1-4A8E-4189-A58B-90A87434332F}" destId="{6F2771E6-255D-490A-BB47-5EBE7BD64540}" srcOrd="0" destOrd="0" presId="urn:microsoft.com/office/officeart/2005/8/layout/list1"/>
    <dgm:cxn modelId="{7CC8B42D-6EA8-44B4-84FC-2B906A555DBB}" type="presOf" srcId="{C927CFA7-DBA6-40CA-8589-BAF4B15FD590}" destId="{EF28E8A9-6413-4BA2-9570-96D69FB214A4}" srcOrd="1" destOrd="0" presId="urn:microsoft.com/office/officeart/2005/8/layout/list1"/>
    <dgm:cxn modelId="{3A69B0EA-C88C-43E2-832E-8438080F2345}" srcId="{CB675F74-AF07-42BD-BA5C-FC0E31B31D00}" destId="{CD6FCFB3-EDD5-4679-B6DD-6A06924B8133}" srcOrd="0" destOrd="0" parTransId="{3B372F67-B2A2-4942-97B0-49E502380A53}" sibTransId="{B0E0C007-DE25-4519-BE53-91BC206E4B5A}"/>
    <dgm:cxn modelId="{AC7A0159-2B77-441A-891E-797CF891C88A}" srcId="{CB675F74-AF07-42BD-BA5C-FC0E31B31D00}" destId="{C927CFA7-DBA6-40CA-8589-BAF4B15FD590}" srcOrd="1" destOrd="0" parTransId="{EEE36E84-A4F9-4BC7-A6DB-55C3122D713D}" sibTransId="{8583487E-84EA-4175-82F5-EDB81AE213BE}"/>
    <dgm:cxn modelId="{A4E7BDE0-AEA1-4361-A996-184A18F70624}" type="presOf" srcId="{89288DA1-4A8E-4189-A58B-90A87434332F}" destId="{06D18FC7-021D-4BF5-A448-675EC4D7A69E}" srcOrd="1" destOrd="0" presId="urn:microsoft.com/office/officeart/2005/8/layout/list1"/>
    <dgm:cxn modelId="{C3A447F7-A108-4C85-80F5-7E5D2683EEB2}" srcId="{CB675F74-AF07-42BD-BA5C-FC0E31B31D00}" destId="{89288DA1-4A8E-4189-A58B-90A87434332F}" srcOrd="2" destOrd="0" parTransId="{6DE8F52D-269F-4BB6-B6A1-F1AE5CFCFE3F}" sibTransId="{6B8D1FB5-E5A5-44F1-876B-74C599EB9E60}"/>
    <dgm:cxn modelId="{8B291243-FA92-4BD7-9CAB-6DADEC769456}" type="presOf" srcId="{CD6FCFB3-EDD5-4679-B6DD-6A06924B8133}" destId="{8C46BF57-9478-4C0C-A9EC-6D8219255023}" srcOrd="0" destOrd="0" presId="urn:microsoft.com/office/officeart/2005/8/layout/list1"/>
    <dgm:cxn modelId="{8881D656-09B9-4240-B9B3-67A75E35806D}" type="presOf" srcId="{CD6FCFB3-EDD5-4679-B6DD-6A06924B8133}" destId="{D12AD0F4-3312-4FD0-9CFC-402757F019A0}" srcOrd="1" destOrd="0" presId="urn:microsoft.com/office/officeart/2005/8/layout/list1"/>
    <dgm:cxn modelId="{A79740CD-8355-49EE-B9E2-8A4332DFD1B1}" type="presOf" srcId="{C927CFA7-DBA6-40CA-8589-BAF4B15FD590}" destId="{B6948062-959D-4375-A083-A5DF2C56F52E}" srcOrd="0" destOrd="0" presId="urn:microsoft.com/office/officeart/2005/8/layout/list1"/>
    <dgm:cxn modelId="{E2D6A119-F079-4AD0-A181-52A378F2D77F}" type="presOf" srcId="{CB675F74-AF07-42BD-BA5C-FC0E31B31D00}" destId="{93832BB3-673C-4E08-8811-DD1249E9C749}" srcOrd="0" destOrd="0" presId="urn:microsoft.com/office/officeart/2005/8/layout/list1"/>
    <dgm:cxn modelId="{C680CD89-8821-4EE5-8EFA-FF337694CB90}" type="presParOf" srcId="{93832BB3-673C-4E08-8811-DD1249E9C749}" destId="{BF2680C5-75DB-4F94-97B2-5EFC9277E92D}" srcOrd="0" destOrd="0" presId="urn:microsoft.com/office/officeart/2005/8/layout/list1"/>
    <dgm:cxn modelId="{47E76FFF-8CF6-456B-9A77-8D9C8F3D3A29}" type="presParOf" srcId="{BF2680C5-75DB-4F94-97B2-5EFC9277E92D}" destId="{8C46BF57-9478-4C0C-A9EC-6D8219255023}" srcOrd="0" destOrd="0" presId="urn:microsoft.com/office/officeart/2005/8/layout/list1"/>
    <dgm:cxn modelId="{0893365B-0FE3-4C17-9E55-ED5813CA74EB}" type="presParOf" srcId="{BF2680C5-75DB-4F94-97B2-5EFC9277E92D}" destId="{D12AD0F4-3312-4FD0-9CFC-402757F019A0}" srcOrd="1" destOrd="0" presId="urn:microsoft.com/office/officeart/2005/8/layout/list1"/>
    <dgm:cxn modelId="{B7BA97D7-79ED-465B-A025-1D5724C25DBE}" type="presParOf" srcId="{93832BB3-673C-4E08-8811-DD1249E9C749}" destId="{65876103-7ECB-47BD-AC14-AE09C3E4113F}" srcOrd="1" destOrd="0" presId="urn:microsoft.com/office/officeart/2005/8/layout/list1"/>
    <dgm:cxn modelId="{0AF5BB11-9A6D-429A-8756-F38C74171BA5}" type="presParOf" srcId="{93832BB3-673C-4E08-8811-DD1249E9C749}" destId="{D22BC24B-C542-4F84-A765-4AD9CC4564BB}" srcOrd="2" destOrd="0" presId="urn:microsoft.com/office/officeart/2005/8/layout/list1"/>
    <dgm:cxn modelId="{4C5DE319-B4B8-48A1-A137-4437391B1934}" type="presParOf" srcId="{93832BB3-673C-4E08-8811-DD1249E9C749}" destId="{B9A8FF97-79E1-4D22-B615-CFACB826AD17}" srcOrd="3" destOrd="0" presId="urn:microsoft.com/office/officeart/2005/8/layout/list1"/>
    <dgm:cxn modelId="{18BF3950-DE4B-42B2-93BD-0A25AF2F2805}" type="presParOf" srcId="{93832BB3-673C-4E08-8811-DD1249E9C749}" destId="{5DE9BE58-0861-4677-8A63-849853454EC6}" srcOrd="4" destOrd="0" presId="urn:microsoft.com/office/officeart/2005/8/layout/list1"/>
    <dgm:cxn modelId="{4786A4AF-8782-418E-AEC5-AE07754B372E}" type="presParOf" srcId="{5DE9BE58-0861-4677-8A63-849853454EC6}" destId="{B6948062-959D-4375-A083-A5DF2C56F52E}" srcOrd="0" destOrd="0" presId="urn:microsoft.com/office/officeart/2005/8/layout/list1"/>
    <dgm:cxn modelId="{811833B9-0F3B-494E-983C-5816A932AA13}" type="presParOf" srcId="{5DE9BE58-0861-4677-8A63-849853454EC6}" destId="{EF28E8A9-6413-4BA2-9570-96D69FB214A4}" srcOrd="1" destOrd="0" presId="urn:microsoft.com/office/officeart/2005/8/layout/list1"/>
    <dgm:cxn modelId="{6680BECA-DFE3-4684-8E35-BC92CF0C70A6}" type="presParOf" srcId="{93832BB3-673C-4E08-8811-DD1249E9C749}" destId="{4A1725A8-E388-4A63-A150-81A2F35F8449}" srcOrd="5" destOrd="0" presId="urn:microsoft.com/office/officeart/2005/8/layout/list1"/>
    <dgm:cxn modelId="{DCF2FAAE-B4EB-4E1A-A306-7A2B5A7B60AC}" type="presParOf" srcId="{93832BB3-673C-4E08-8811-DD1249E9C749}" destId="{A607168B-4B7D-41EE-B9BC-A27EE3902346}" srcOrd="6" destOrd="0" presId="urn:microsoft.com/office/officeart/2005/8/layout/list1"/>
    <dgm:cxn modelId="{EC8AB500-366B-4612-9899-F309250CF1F5}" type="presParOf" srcId="{93832BB3-673C-4E08-8811-DD1249E9C749}" destId="{F49AFD3E-1337-4769-9C52-8656F07B26DD}" srcOrd="7" destOrd="0" presId="urn:microsoft.com/office/officeart/2005/8/layout/list1"/>
    <dgm:cxn modelId="{3E142FF5-C934-4CFB-8B63-08143C058E53}" type="presParOf" srcId="{93832BB3-673C-4E08-8811-DD1249E9C749}" destId="{DD7FDD71-9D50-47E8-951E-170DA9FD5C7F}" srcOrd="8" destOrd="0" presId="urn:microsoft.com/office/officeart/2005/8/layout/list1"/>
    <dgm:cxn modelId="{32EFEF32-4695-4345-9A3D-0F3AAD8B9517}" type="presParOf" srcId="{DD7FDD71-9D50-47E8-951E-170DA9FD5C7F}" destId="{6F2771E6-255D-490A-BB47-5EBE7BD64540}" srcOrd="0" destOrd="0" presId="urn:microsoft.com/office/officeart/2005/8/layout/list1"/>
    <dgm:cxn modelId="{2549B01F-1684-45DF-A2D4-4CE1BE961277}" type="presParOf" srcId="{DD7FDD71-9D50-47E8-951E-170DA9FD5C7F}" destId="{06D18FC7-021D-4BF5-A448-675EC4D7A69E}" srcOrd="1" destOrd="0" presId="urn:microsoft.com/office/officeart/2005/8/layout/list1"/>
    <dgm:cxn modelId="{67FF2F24-0DBB-405B-92D7-DB3BF36A700E}" type="presParOf" srcId="{93832BB3-673C-4E08-8811-DD1249E9C749}" destId="{9C63890A-323F-4DC9-98A5-5293A9F0CB01}" srcOrd="9" destOrd="0" presId="urn:microsoft.com/office/officeart/2005/8/layout/list1"/>
    <dgm:cxn modelId="{6074E29A-0DE3-4FA8-B28E-E82810B62706}" type="presParOf" srcId="{93832BB3-673C-4E08-8811-DD1249E9C749}" destId="{146F825D-73CD-4199-B794-369C77111D50}"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C90C96-2010-44F2-831F-3F5DE8A8CBA3}"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l-GR"/>
        </a:p>
      </dgm:t>
    </dgm:pt>
    <dgm:pt modelId="{CA774F47-9DD5-4B98-8385-762ADF7AF984}">
      <dgm:prSet phldrT="[Κείμενο]" custT="1"/>
      <dgm:spPr/>
      <dgm:t>
        <a:bodyPr/>
        <a:lstStyle/>
        <a:p>
          <a:r>
            <a:rPr lang="el-GR" sz="1800" b="1" u="sng" dirty="0" smtClean="0"/>
            <a:t>Γνωστικά χαρακτηριστικά</a:t>
          </a:r>
        </a:p>
        <a:p>
          <a:r>
            <a:rPr lang="el-GR" sz="1600" dirty="0" smtClean="0"/>
            <a:t>Δημιουργικότητα και Νοημοσύνη	</a:t>
          </a:r>
        </a:p>
        <a:p>
          <a:r>
            <a:rPr lang="el-GR" sz="1600" dirty="0" smtClean="0"/>
            <a:t>Η μεταφορική σκέψη	</a:t>
          </a:r>
        </a:p>
        <a:p>
          <a:r>
            <a:rPr lang="el-GR" sz="1600" dirty="0" smtClean="0"/>
            <a:t>Η Ευελιξία και η ικανότητα στην λήψη αποφάσεων	</a:t>
          </a:r>
        </a:p>
        <a:p>
          <a:r>
            <a:rPr lang="el-GR" sz="1600" dirty="0" smtClean="0"/>
            <a:t>Ανεξαρτησία στην σκέψη	</a:t>
          </a:r>
        </a:p>
        <a:p>
          <a:r>
            <a:rPr lang="el-GR" sz="1600" dirty="0" smtClean="0"/>
            <a:t>Η προσαρμοστικότητα σε νεωτερισμούς / καινοτομίες	</a:t>
          </a:r>
        </a:p>
        <a:p>
          <a:r>
            <a:rPr lang="el-GR" sz="1600" dirty="0" smtClean="0"/>
            <a:t>Οι δεξιότητες λογικής σκέψης	</a:t>
          </a:r>
        </a:p>
        <a:p>
          <a:r>
            <a:rPr lang="el-GR" sz="1600" dirty="0" smtClean="0"/>
            <a:t>Η </a:t>
          </a:r>
          <a:r>
            <a:rPr lang="el-GR" sz="1600" dirty="0" err="1" smtClean="0"/>
            <a:t>οπτικοποίηση</a:t>
          </a:r>
          <a:r>
            <a:rPr lang="el-GR" sz="1600" dirty="0" smtClean="0"/>
            <a:t>	</a:t>
          </a:r>
        </a:p>
        <a:p>
          <a:r>
            <a:rPr lang="el-GR" sz="1600" dirty="0" smtClean="0"/>
            <a:t>Η διαφυγή από την καθιερωμένη σκέψη	</a:t>
          </a:r>
        </a:p>
        <a:p>
          <a:r>
            <a:rPr lang="el-GR" sz="1600" dirty="0" smtClean="0"/>
            <a:t>Η εύρεση τάξης στο χάος	</a:t>
          </a:r>
          <a:endParaRPr lang="el-GR" sz="1600" dirty="0"/>
        </a:p>
      </dgm:t>
    </dgm:pt>
    <dgm:pt modelId="{83B97C13-0D60-4ECF-91EA-496BF6AD9519}" type="parTrans" cxnId="{C59A8531-381C-427B-AF94-7E113437C321}">
      <dgm:prSet/>
      <dgm:spPr/>
      <dgm:t>
        <a:bodyPr/>
        <a:lstStyle/>
        <a:p>
          <a:endParaRPr lang="el-GR" sz="1600">
            <a:solidFill>
              <a:schemeClr val="tx1"/>
            </a:solidFill>
          </a:endParaRPr>
        </a:p>
      </dgm:t>
    </dgm:pt>
    <dgm:pt modelId="{9234B53F-658E-4598-89FD-EF6162013052}" type="sibTrans" cxnId="{C59A8531-381C-427B-AF94-7E113437C321}">
      <dgm:prSet/>
      <dgm:spPr/>
      <dgm:t>
        <a:bodyPr/>
        <a:lstStyle/>
        <a:p>
          <a:endParaRPr lang="el-GR" sz="1600">
            <a:solidFill>
              <a:schemeClr val="tx1"/>
            </a:solidFill>
          </a:endParaRPr>
        </a:p>
      </dgm:t>
    </dgm:pt>
    <dgm:pt modelId="{651C805B-B947-401C-9B84-8AC366BBB2C0}">
      <dgm:prSet phldrT="[Κείμενο]" custT="1"/>
      <dgm:spPr/>
      <dgm:t>
        <a:bodyPr/>
        <a:lstStyle/>
        <a:p>
          <a:r>
            <a:rPr lang="el-GR" sz="1600" b="1" u="sng" dirty="0" smtClean="0"/>
            <a:t>Χαρακτηριστικά της προσωπικότητας</a:t>
          </a:r>
          <a:endParaRPr lang="el-GR" sz="1600" b="1" u="sng" dirty="0"/>
        </a:p>
      </dgm:t>
    </dgm:pt>
    <dgm:pt modelId="{926F2C6A-E4A6-4EFD-8181-A251AA273B03}" type="parTrans" cxnId="{B1627FDC-7015-4FAA-AB9C-4D8AAD124471}">
      <dgm:prSet/>
      <dgm:spPr/>
      <dgm:t>
        <a:bodyPr/>
        <a:lstStyle/>
        <a:p>
          <a:endParaRPr lang="el-GR" sz="1600">
            <a:solidFill>
              <a:schemeClr val="tx1"/>
            </a:solidFill>
          </a:endParaRPr>
        </a:p>
      </dgm:t>
    </dgm:pt>
    <dgm:pt modelId="{705F5627-3F21-4DDA-86C9-95C5022E7A2C}" type="sibTrans" cxnId="{B1627FDC-7015-4FAA-AB9C-4D8AAD124471}">
      <dgm:prSet/>
      <dgm:spPr/>
      <dgm:t>
        <a:bodyPr/>
        <a:lstStyle/>
        <a:p>
          <a:endParaRPr lang="el-GR" sz="1600">
            <a:solidFill>
              <a:schemeClr val="tx1"/>
            </a:solidFill>
          </a:endParaRPr>
        </a:p>
      </dgm:t>
    </dgm:pt>
    <dgm:pt modelId="{5ABB2F17-C923-4756-8C1D-E03DF1DB6955}" type="pres">
      <dgm:prSet presAssocID="{7FC90C96-2010-44F2-831F-3F5DE8A8CBA3}" presName="diagram" presStyleCnt="0">
        <dgm:presLayoutVars>
          <dgm:dir/>
          <dgm:resizeHandles val="exact"/>
        </dgm:presLayoutVars>
      </dgm:prSet>
      <dgm:spPr/>
      <dgm:t>
        <a:bodyPr/>
        <a:lstStyle/>
        <a:p>
          <a:endParaRPr lang="el-GR"/>
        </a:p>
      </dgm:t>
    </dgm:pt>
    <dgm:pt modelId="{BFDAC809-E98A-460C-83AC-D9B61B0019D7}" type="pres">
      <dgm:prSet presAssocID="{CA774F47-9DD5-4B98-8385-762ADF7AF984}" presName="node" presStyleLbl="node1" presStyleIdx="0" presStyleCnt="2" custScaleX="100178" custScaleY="133254">
        <dgm:presLayoutVars>
          <dgm:bulletEnabled val="1"/>
        </dgm:presLayoutVars>
      </dgm:prSet>
      <dgm:spPr/>
      <dgm:t>
        <a:bodyPr/>
        <a:lstStyle/>
        <a:p>
          <a:endParaRPr lang="el-GR"/>
        </a:p>
      </dgm:t>
    </dgm:pt>
    <dgm:pt modelId="{2130E8FB-ACEF-4851-9DF8-E17633FA4420}" type="pres">
      <dgm:prSet presAssocID="{9234B53F-658E-4598-89FD-EF6162013052}" presName="sibTrans" presStyleCnt="0"/>
      <dgm:spPr/>
      <dgm:t>
        <a:bodyPr/>
        <a:lstStyle/>
        <a:p>
          <a:endParaRPr lang="el-GR"/>
        </a:p>
      </dgm:t>
    </dgm:pt>
    <dgm:pt modelId="{4FBFE928-9EBF-46F2-BD92-C807A130127E}" type="pres">
      <dgm:prSet presAssocID="{651C805B-B947-401C-9B84-8AC366BBB2C0}" presName="node" presStyleLbl="node1" presStyleIdx="1" presStyleCnt="2" custScaleY="131679">
        <dgm:presLayoutVars>
          <dgm:bulletEnabled val="1"/>
        </dgm:presLayoutVars>
      </dgm:prSet>
      <dgm:spPr/>
      <dgm:t>
        <a:bodyPr/>
        <a:lstStyle/>
        <a:p>
          <a:endParaRPr lang="el-GR"/>
        </a:p>
      </dgm:t>
    </dgm:pt>
  </dgm:ptLst>
  <dgm:cxnLst>
    <dgm:cxn modelId="{17E2A3C4-8CB3-44CF-8FCE-B6640C413E8F}" type="presOf" srcId="{7FC90C96-2010-44F2-831F-3F5DE8A8CBA3}" destId="{5ABB2F17-C923-4756-8C1D-E03DF1DB6955}" srcOrd="0" destOrd="0" presId="urn:microsoft.com/office/officeart/2005/8/layout/default"/>
    <dgm:cxn modelId="{C59A8531-381C-427B-AF94-7E113437C321}" srcId="{7FC90C96-2010-44F2-831F-3F5DE8A8CBA3}" destId="{CA774F47-9DD5-4B98-8385-762ADF7AF984}" srcOrd="0" destOrd="0" parTransId="{83B97C13-0D60-4ECF-91EA-496BF6AD9519}" sibTransId="{9234B53F-658E-4598-89FD-EF6162013052}"/>
    <dgm:cxn modelId="{12EFC7CF-3384-4A2F-AC7A-921515EEB84C}" type="presOf" srcId="{CA774F47-9DD5-4B98-8385-762ADF7AF984}" destId="{BFDAC809-E98A-460C-83AC-D9B61B0019D7}" srcOrd="0" destOrd="0" presId="urn:microsoft.com/office/officeart/2005/8/layout/default"/>
    <dgm:cxn modelId="{B1627FDC-7015-4FAA-AB9C-4D8AAD124471}" srcId="{7FC90C96-2010-44F2-831F-3F5DE8A8CBA3}" destId="{651C805B-B947-401C-9B84-8AC366BBB2C0}" srcOrd="1" destOrd="0" parTransId="{926F2C6A-E4A6-4EFD-8181-A251AA273B03}" sibTransId="{705F5627-3F21-4DDA-86C9-95C5022E7A2C}"/>
    <dgm:cxn modelId="{DD544270-0508-4C13-881A-B0AAF44F648A}" type="presOf" srcId="{651C805B-B947-401C-9B84-8AC366BBB2C0}" destId="{4FBFE928-9EBF-46F2-BD92-C807A130127E}" srcOrd="0" destOrd="0" presId="urn:microsoft.com/office/officeart/2005/8/layout/default"/>
    <dgm:cxn modelId="{B09C7CDC-7ACF-4B8C-8357-8603734407CC}" type="presParOf" srcId="{5ABB2F17-C923-4756-8C1D-E03DF1DB6955}" destId="{BFDAC809-E98A-460C-83AC-D9B61B0019D7}" srcOrd="0" destOrd="0" presId="urn:microsoft.com/office/officeart/2005/8/layout/default"/>
    <dgm:cxn modelId="{970866F2-1BD3-46C0-8289-9194D5A895EA}" type="presParOf" srcId="{5ABB2F17-C923-4756-8C1D-E03DF1DB6955}" destId="{2130E8FB-ACEF-4851-9DF8-E17633FA4420}" srcOrd="1" destOrd="0" presId="urn:microsoft.com/office/officeart/2005/8/layout/default"/>
    <dgm:cxn modelId="{17F9438D-2F32-4749-AC77-D65E3CC47460}" type="presParOf" srcId="{5ABB2F17-C923-4756-8C1D-E03DF1DB6955}" destId="{4FBFE928-9EBF-46F2-BD92-C807A130127E}"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8D2C5B-04D6-4083-92DE-8037B5DB86A8}" type="doc">
      <dgm:prSet loTypeId="urn:microsoft.com/office/officeart/2005/8/layout/hProcess9" loCatId="process" qsTypeId="urn:microsoft.com/office/officeart/2005/8/quickstyle/simple1" qsCatId="simple" csTypeId="urn:microsoft.com/office/officeart/2005/8/colors/colorful3" csCatId="colorful" phldr="1"/>
      <dgm:spPr/>
      <dgm:t>
        <a:bodyPr/>
        <a:lstStyle/>
        <a:p>
          <a:endParaRPr lang="el-GR"/>
        </a:p>
      </dgm:t>
    </dgm:pt>
    <dgm:pt modelId="{343FE54C-FFDD-43D8-A442-1A1763437B33}">
      <dgm:prSet custT="1"/>
      <dgm:spPr/>
      <dgm:t>
        <a:bodyPr/>
        <a:lstStyle/>
        <a:p>
          <a:r>
            <a:rPr lang="el-GR" sz="1800"/>
            <a:t>1. Οι προηγούμενες συνήθειες</a:t>
          </a:r>
          <a:endParaRPr lang="en-US" sz="1800" dirty="0"/>
        </a:p>
      </dgm:t>
    </dgm:pt>
    <dgm:pt modelId="{9D8C86DE-EEC4-47C0-87D7-EA515CFE320E}" type="parTrans" cxnId="{C711A322-A3F3-48AC-8EAE-273459744B2F}">
      <dgm:prSet/>
      <dgm:spPr/>
      <dgm:t>
        <a:bodyPr/>
        <a:lstStyle/>
        <a:p>
          <a:endParaRPr lang="el-GR" sz="1800"/>
        </a:p>
      </dgm:t>
    </dgm:pt>
    <dgm:pt modelId="{0D04970F-9C8B-48E2-8A9B-210C86CEA647}" type="sibTrans" cxnId="{C711A322-A3F3-48AC-8EAE-273459744B2F}">
      <dgm:prSet/>
      <dgm:spPr/>
      <dgm:t>
        <a:bodyPr/>
        <a:lstStyle/>
        <a:p>
          <a:endParaRPr lang="el-GR" sz="1800"/>
        </a:p>
      </dgm:t>
    </dgm:pt>
    <dgm:pt modelId="{34BA8085-29F6-436E-931E-C074D2D02265}">
      <dgm:prSet custT="1"/>
      <dgm:spPr/>
      <dgm:t>
        <a:bodyPr/>
        <a:lstStyle/>
        <a:p>
          <a:r>
            <a:rPr lang="el-GR" sz="1800"/>
            <a:t>2. Η απόλυτη κυριαρχία της λογικής</a:t>
          </a:r>
          <a:endParaRPr lang="en-US" sz="1800" dirty="0"/>
        </a:p>
      </dgm:t>
    </dgm:pt>
    <dgm:pt modelId="{73A05EE1-5493-487A-8BD0-77FC95D3C59C}" type="parTrans" cxnId="{EF5294F1-4ADC-44F7-BDFC-50675ACB150B}">
      <dgm:prSet/>
      <dgm:spPr/>
      <dgm:t>
        <a:bodyPr/>
        <a:lstStyle/>
        <a:p>
          <a:endParaRPr lang="el-GR" sz="1800"/>
        </a:p>
      </dgm:t>
    </dgm:pt>
    <dgm:pt modelId="{DC69DF40-7F93-4FA2-BE09-C593D4D05739}" type="sibTrans" cxnId="{EF5294F1-4ADC-44F7-BDFC-50675ACB150B}">
      <dgm:prSet/>
      <dgm:spPr/>
      <dgm:t>
        <a:bodyPr/>
        <a:lstStyle/>
        <a:p>
          <a:endParaRPr lang="el-GR" sz="1800"/>
        </a:p>
      </dgm:t>
    </dgm:pt>
    <dgm:pt modelId="{1930621F-B793-4CFA-A04A-E45834B93354}">
      <dgm:prSet custT="1"/>
      <dgm:spPr/>
      <dgm:t>
        <a:bodyPr/>
        <a:lstStyle/>
        <a:p>
          <a:r>
            <a:rPr lang="el-GR" sz="1800" dirty="0"/>
            <a:t>3. Η έλλειψη εμπιστοσύνης στις δημιουργικές μας ικανότητες. </a:t>
          </a:r>
          <a:endParaRPr lang="en-US" sz="1800" dirty="0"/>
        </a:p>
      </dgm:t>
    </dgm:pt>
    <dgm:pt modelId="{1D960316-623B-4129-8341-326416029B73}" type="parTrans" cxnId="{14D38397-957F-4A6A-9E5D-6402328A6942}">
      <dgm:prSet/>
      <dgm:spPr/>
      <dgm:t>
        <a:bodyPr/>
        <a:lstStyle/>
        <a:p>
          <a:endParaRPr lang="el-GR" sz="1800"/>
        </a:p>
      </dgm:t>
    </dgm:pt>
    <dgm:pt modelId="{D4A96E15-BDB8-410A-AB4C-DE21B7A9F9D9}" type="sibTrans" cxnId="{14D38397-957F-4A6A-9E5D-6402328A6942}">
      <dgm:prSet/>
      <dgm:spPr/>
      <dgm:t>
        <a:bodyPr/>
        <a:lstStyle/>
        <a:p>
          <a:endParaRPr lang="el-GR" sz="1800"/>
        </a:p>
      </dgm:t>
    </dgm:pt>
    <dgm:pt modelId="{8FDC7C25-D154-45F3-BAF6-C63B5E009FBE}">
      <dgm:prSet custT="1"/>
      <dgm:spPr/>
      <dgm:t>
        <a:bodyPr/>
        <a:lstStyle/>
        <a:p>
          <a:r>
            <a:rPr lang="el-GR" sz="1800" dirty="0"/>
            <a:t>4. Οι κοινωνικές πιέσεις για συμμόρφωση. </a:t>
          </a:r>
        </a:p>
      </dgm:t>
    </dgm:pt>
    <dgm:pt modelId="{D579F028-4784-40B9-BD40-20733C896EF4}" type="parTrans" cxnId="{C33369F3-6395-4D23-9C22-9D17BACC4301}">
      <dgm:prSet/>
      <dgm:spPr/>
      <dgm:t>
        <a:bodyPr/>
        <a:lstStyle/>
        <a:p>
          <a:endParaRPr lang="el-GR" sz="1800"/>
        </a:p>
      </dgm:t>
    </dgm:pt>
    <dgm:pt modelId="{EE02C59E-C2F2-4361-B581-F09C136267FA}" type="sibTrans" cxnId="{C33369F3-6395-4D23-9C22-9D17BACC4301}">
      <dgm:prSet/>
      <dgm:spPr/>
      <dgm:t>
        <a:bodyPr/>
        <a:lstStyle/>
        <a:p>
          <a:endParaRPr lang="el-GR" sz="1800"/>
        </a:p>
      </dgm:t>
    </dgm:pt>
    <dgm:pt modelId="{5763F5FA-B985-4776-96EC-38F425CE3A0C}" type="pres">
      <dgm:prSet presAssocID="{A18D2C5B-04D6-4083-92DE-8037B5DB86A8}" presName="CompostProcess" presStyleCnt="0">
        <dgm:presLayoutVars>
          <dgm:dir/>
          <dgm:resizeHandles val="exact"/>
        </dgm:presLayoutVars>
      </dgm:prSet>
      <dgm:spPr/>
      <dgm:t>
        <a:bodyPr/>
        <a:lstStyle/>
        <a:p>
          <a:endParaRPr lang="el-GR"/>
        </a:p>
      </dgm:t>
    </dgm:pt>
    <dgm:pt modelId="{3753E81A-48D3-4A9D-9052-3B66FA9D2135}" type="pres">
      <dgm:prSet presAssocID="{A18D2C5B-04D6-4083-92DE-8037B5DB86A8}" presName="arrow" presStyleLbl="bgShp" presStyleIdx="0" presStyleCnt="1"/>
      <dgm:spPr/>
    </dgm:pt>
    <dgm:pt modelId="{5CADEB0C-0F7A-481A-B3B7-24A0E9103C7B}" type="pres">
      <dgm:prSet presAssocID="{A18D2C5B-04D6-4083-92DE-8037B5DB86A8}" presName="linearProcess" presStyleCnt="0"/>
      <dgm:spPr/>
    </dgm:pt>
    <dgm:pt modelId="{53F1A1A5-6959-4D24-98F2-D989E9FA1758}" type="pres">
      <dgm:prSet presAssocID="{343FE54C-FFDD-43D8-A442-1A1763437B33}" presName="textNode" presStyleLbl="node1" presStyleIdx="0" presStyleCnt="4">
        <dgm:presLayoutVars>
          <dgm:bulletEnabled val="1"/>
        </dgm:presLayoutVars>
      </dgm:prSet>
      <dgm:spPr/>
      <dgm:t>
        <a:bodyPr/>
        <a:lstStyle/>
        <a:p>
          <a:endParaRPr lang="el-GR"/>
        </a:p>
      </dgm:t>
    </dgm:pt>
    <dgm:pt modelId="{2C2C958B-D0BE-450E-845A-01A40CFCA61D}" type="pres">
      <dgm:prSet presAssocID="{0D04970F-9C8B-48E2-8A9B-210C86CEA647}" presName="sibTrans" presStyleCnt="0"/>
      <dgm:spPr/>
    </dgm:pt>
    <dgm:pt modelId="{8D773644-9268-4CCA-964D-C24BD7816AAE}" type="pres">
      <dgm:prSet presAssocID="{34BA8085-29F6-436E-931E-C074D2D02265}" presName="textNode" presStyleLbl="node1" presStyleIdx="1" presStyleCnt="4">
        <dgm:presLayoutVars>
          <dgm:bulletEnabled val="1"/>
        </dgm:presLayoutVars>
      </dgm:prSet>
      <dgm:spPr/>
      <dgm:t>
        <a:bodyPr/>
        <a:lstStyle/>
        <a:p>
          <a:endParaRPr lang="el-GR"/>
        </a:p>
      </dgm:t>
    </dgm:pt>
    <dgm:pt modelId="{F88A5587-EC21-4781-A3B0-4730AEA3F951}" type="pres">
      <dgm:prSet presAssocID="{DC69DF40-7F93-4FA2-BE09-C593D4D05739}" presName="sibTrans" presStyleCnt="0"/>
      <dgm:spPr/>
    </dgm:pt>
    <dgm:pt modelId="{87A336E9-6A98-447A-9F45-CE0E1BD4D3DE}" type="pres">
      <dgm:prSet presAssocID="{1930621F-B793-4CFA-A04A-E45834B93354}" presName="textNode" presStyleLbl="node1" presStyleIdx="2" presStyleCnt="4" custScaleX="114673" custScaleY="109206">
        <dgm:presLayoutVars>
          <dgm:bulletEnabled val="1"/>
        </dgm:presLayoutVars>
      </dgm:prSet>
      <dgm:spPr/>
      <dgm:t>
        <a:bodyPr/>
        <a:lstStyle/>
        <a:p>
          <a:endParaRPr lang="el-GR"/>
        </a:p>
      </dgm:t>
    </dgm:pt>
    <dgm:pt modelId="{82360E4B-CBA7-430A-9441-EE4AEE191360}" type="pres">
      <dgm:prSet presAssocID="{D4A96E15-BDB8-410A-AB4C-DE21B7A9F9D9}" presName="sibTrans" presStyleCnt="0"/>
      <dgm:spPr/>
    </dgm:pt>
    <dgm:pt modelId="{1EEA25EB-0917-4F76-9BF5-ED4CE2D0FA09}" type="pres">
      <dgm:prSet presAssocID="{8FDC7C25-D154-45F3-BAF6-C63B5E009FBE}" presName="textNode" presStyleLbl="node1" presStyleIdx="3" presStyleCnt="4">
        <dgm:presLayoutVars>
          <dgm:bulletEnabled val="1"/>
        </dgm:presLayoutVars>
      </dgm:prSet>
      <dgm:spPr/>
      <dgm:t>
        <a:bodyPr/>
        <a:lstStyle/>
        <a:p>
          <a:endParaRPr lang="el-GR"/>
        </a:p>
      </dgm:t>
    </dgm:pt>
  </dgm:ptLst>
  <dgm:cxnLst>
    <dgm:cxn modelId="{C12AE9EA-6A18-48C5-94B6-0FFDF49C389B}" type="presOf" srcId="{8FDC7C25-D154-45F3-BAF6-C63B5E009FBE}" destId="{1EEA25EB-0917-4F76-9BF5-ED4CE2D0FA09}" srcOrd="0" destOrd="0" presId="urn:microsoft.com/office/officeart/2005/8/layout/hProcess9"/>
    <dgm:cxn modelId="{FB66C935-573B-4C84-8B59-68DBCA071EB1}" type="presOf" srcId="{343FE54C-FFDD-43D8-A442-1A1763437B33}" destId="{53F1A1A5-6959-4D24-98F2-D989E9FA1758}" srcOrd="0" destOrd="0" presId="urn:microsoft.com/office/officeart/2005/8/layout/hProcess9"/>
    <dgm:cxn modelId="{14D38397-957F-4A6A-9E5D-6402328A6942}" srcId="{A18D2C5B-04D6-4083-92DE-8037B5DB86A8}" destId="{1930621F-B793-4CFA-A04A-E45834B93354}" srcOrd="2" destOrd="0" parTransId="{1D960316-623B-4129-8341-326416029B73}" sibTransId="{D4A96E15-BDB8-410A-AB4C-DE21B7A9F9D9}"/>
    <dgm:cxn modelId="{EF5294F1-4ADC-44F7-BDFC-50675ACB150B}" srcId="{A18D2C5B-04D6-4083-92DE-8037B5DB86A8}" destId="{34BA8085-29F6-436E-931E-C074D2D02265}" srcOrd="1" destOrd="0" parTransId="{73A05EE1-5493-487A-8BD0-77FC95D3C59C}" sibTransId="{DC69DF40-7F93-4FA2-BE09-C593D4D05739}"/>
    <dgm:cxn modelId="{6AACFC10-2CC1-4788-8DFD-725E182F5365}" type="presOf" srcId="{A18D2C5B-04D6-4083-92DE-8037B5DB86A8}" destId="{5763F5FA-B985-4776-96EC-38F425CE3A0C}" srcOrd="0" destOrd="0" presId="urn:microsoft.com/office/officeart/2005/8/layout/hProcess9"/>
    <dgm:cxn modelId="{C33369F3-6395-4D23-9C22-9D17BACC4301}" srcId="{A18D2C5B-04D6-4083-92DE-8037B5DB86A8}" destId="{8FDC7C25-D154-45F3-BAF6-C63B5E009FBE}" srcOrd="3" destOrd="0" parTransId="{D579F028-4784-40B9-BD40-20733C896EF4}" sibTransId="{EE02C59E-C2F2-4361-B581-F09C136267FA}"/>
    <dgm:cxn modelId="{CCFBB2D6-42D6-4361-B11D-D7E086C0EE3D}" type="presOf" srcId="{34BA8085-29F6-436E-931E-C074D2D02265}" destId="{8D773644-9268-4CCA-964D-C24BD7816AAE}" srcOrd="0" destOrd="0" presId="urn:microsoft.com/office/officeart/2005/8/layout/hProcess9"/>
    <dgm:cxn modelId="{0D912182-040D-4619-882B-2C2496AF2C91}" type="presOf" srcId="{1930621F-B793-4CFA-A04A-E45834B93354}" destId="{87A336E9-6A98-447A-9F45-CE0E1BD4D3DE}" srcOrd="0" destOrd="0" presId="urn:microsoft.com/office/officeart/2005/8/layout/hProcess9"/>
    <dgm:cxn modelId="{C711A322-A3F3-48AC-8EAE-273459744B2F}" srcId="{A18D2C5B-04D6-4083-92DE-8037B5DB86A8}" destId="{343FE54C-FFDD-43D8-A442-1A1763437B33}" srcOrd="0" destOrd="0" parTransId="{9D8C86DE-EEC4-47C0-87D7-EA515CFE320E}" sibTransId="{0D04970F-9C8B-48E2-8A9B-210C86CEA647}"/>
    <dgm:cxn modelId="{D72F4190-7086-4596-876B-65308F3B94FA}" type="presParOf" srcId="{5763F5FA-B985-4776-96EC-38F425CE3A0C}" destId="{3753E81A-48D3-4A9D-9052-3B66FA9D2135}" srcOrd="0" destOrd="0" presId="urn:microsoft.com/office/officeart/2005/8/layout/hProcess9"/>
    <dgm:cxn modelId="{43BE9220-D7F7-400E-8B05-28235C2C3B46}" type="presParOf" srcId="{5763F5FA-B985-4776-96EC-38F425CE3A0C}" destId="{5CADEB0C-0F7A-481A-B3B7-24A0E9103C7B}" srcOrd="1" destOrd="0" presId="urn:microsoft.com/office/officeart/2005/8/layout/hProcess9"/>
    <dgm:cxn modelId="{9B1C39B9-42C3-46C8-AB11-E2039519F02D}" type="presParOf" srcId="{5CADEB0C-0F7A-481A-B3B7-24A0E9103C7B}" destId="{53F1A1A5-6959-4D24-98F2-D989E9FA1758}" srcOrd="0" destOrd="0" presId="urn:microsoft.com/office/officeart/2005/8/layout/hProcess9"/>
    <dgm:cxn modelId="{76CA6C78-E1FB-4C3D-84E5-AE82F648437E}" type="presParOf" srcId="{5CADEB0C-0F7A-481A-B3B7-24A0E9103C7B}" destId="{2C2C958B-D0BE-450E-845A-01A40CFCA61D}" srcOrd="1" destOrd="0" presId="urn:microsoft.com/office/officeart/2005/8/layout/hProcess9"/>
    <dgm:cxn modelId="{F85F5531-EF3A-4E24-BC54-54804054A3DE}" type="presParOf" srcId="{5CADEB0C-0F7A-481A-B3B7-24A0E9103C7B}" destId="{8D773644-9268-4CCA-964D-C24BD7816AAE}" srcOrd="2" destOrd="0" presId="urn:microsoft.com/office/officeart/2005/8/layout/hProcess9"/>
    <dgm:cxn modelId="{9D65C803-C2F0-4C36-9078-A82B4D739A04}" type="presParOf" srcId="{5CADEB0C-0F7A-481A-B3B7-24A0E9103C7B}" destId="{F88A5587-EC21-4781-A3B0-4730AEA3F951}" srcOrd="3" destOrd="0" presId="urn:microsoft.com/office/officeart/2005/8/layout/hProcess9"/>
    <dgm:cxn modelId="{D1A90613-8C56-45AC-90C0-187868385C23}" type="presParOf" srcId="{5CADEB0C-0F7A-481A-B3B7-24A0E9103C7B}" destId="{87A336E9-6A98-447A-9F45-CE0E1BD4D3DE}" srcOrd="4" destOrd="0" presId="urn:microsoft.com/office/officeart/2005/8/layout/hProcess9"/>
    <dgm:cxn modelId="{2C333931-8670-46B9-A081-24AC37056239}" type="presParOf" srcId="{5CADEB0C-0F7A-481A-B3B7-24A0E9103C7B}" destId="{82360E4B-CBA7-430A-9441-EE4AEE191360}" srcOrd="5" destOrd="0" presId="urn:microsoft.com/office/officeart/2005/8/layout/hProcess9"/>
    <dgm:cxn modelId="{526D6B4E-E48D-43CB-8E03-934BA5ED706C}" type="presParOf" srcId="{5CADEB0C-0F7A-481A-B3B7-24A0E9103C7B}" destId="{1EEA25EB-0917-4F76-9BF5-ED4CE2D0FA09}"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04D82C-1555-4BA7-B67C-666CEFCB7AC1}"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l-GR"/>
        </a:p>
      </dgm:t>
    </dgm:pt>
    <dgm:pt modelId="{AB54C694-68A5-4F30-B5D2-9F810B5D9FF2}">
      <dgm:prSet phldrT="[Κείμενο]" custT="1"/>
      <dgm:spPr/>
      <dgm:t>
        <a:bodyPr/>
        <a:lstStyle/>
        <a:p>
          <a:r>
            <a:rPr lang="el-GR" sz="1800" dirty="0"/>
            <a:t>Το μοντέλο ADDIE	</a:t>
          </a:r>
        </a:p>
      </dgm:t>
    </dgm:pt>
    <dgm:pt modelId="{4742430B-A7DF-4268-8FAB-7BA1FCA4FDA4}" type="parTrans" cxnId="{D4E02CA8-45C0-4CE9-B087-185CE932158B}">
      <dgm:prSet/>
      <dgm:spPr/>
      <dgm:t>
        <a:bodyPr/>
        <a:lstStyle/>
        <a:p>
          <a:endParaRPr lang="el-GR" sz="1800"/>
        </a:p>
      </dgm:t>
    </dgm:pt>
    <dgm:pt modelId="{61ED7BB1-9D27-4715-8C6E-BDB17BD67399}" type="sibTrans" cxnId="{D4E02CA8-45C0-4CE9-B087-185CE932158B}">
      <dgm:prSet/>
      <dgm:spPr/>
      <dgm:t>
        <a:bodyPr/>
        <a:lstStyle/>
        <a:p>
          <a:endParaRPr lang="el-GR" sz="1800"/>
        </a:p>
      </dgm:t>
    </dgm:pt>
    <dgm:pt modelId="{4E998B61-B200-4300-90E0-671E07922968}">
      <dgm:prSet phldrT="[Κείμενο]" custT="1"/>
      <dgm:spPr/>
      <dgm:t>
        <a:bodyPr/>
        <a:lstStyle/>
        <a:p>
          <a:r>
            <a:rPr lang="el-GR" sz="1800" dirty="0"/>
            <a:t>Το μοντέλο των </a:t>
          </a:r>
          <a:r>
            <a:rPr lang="el-GR" sz="1800" dirty="0" err="1"/>
            <a:t>Dick</a:t>
          </a:r>
          <a:r>
            <a:rPr lang="el-GR" sz="1800" dirty="0"/>
            <a:t> &amp; </a:t>
          </a:r>
          <a:r>
            <a:rPr lang="el-GR" sz="1800" dirty="0" err="1"/>
            <a:t>Carey</a:t>
          </a:r>
          <a:r>
            <a:rPr lang="el-GR" sz="1800" dirty="0"/>
            <a:t>	</a:t>
          </a:r>
        </a:p>
      </dgm:t>
    </dgm:pt>
    <dgm:pt modelId="{74518485-12FB-409D-88DD-EA66C1006653}" type="parTrans" cxnId="{7C692C91-AECA-4C83-8A8D-3B583055A725}">
      <dgm:prSet/>
      <dgm:spPr/>
      <dgm:t>
        <a:bodyPr/>
        <a:lstStyle/>
        <a:p>
          <a:endParaRPr lang="el-GR" sz="1800"/>
        </a:p>
      </dgm:t>
    </dgm:pt>
    <dgm:pt modelId="{485C0522-C587-4A59-93D4-A9DB5EA35A4E}" type="sibTrans" cxnId="{7C692C91-AECA-4C83-8A8D-3B583055A725}">
      <dgm:prSet/>
      <dgm:spPr/>
      <dgm:t>
        <a:bodyPr/>
        <a:lstStyle/>
        <a:p>
          <a:endParaRPr lang="el-GR" sz="1800"/>
        </a:p>
      </dgm:t>
    </dgm:pt>
    <dgm:pt modelId="{62A4D140-EDA3-4955-9224-2B733B3B1F08}" type="pres">
      <dgm:prSet presAssocID="{3904D82C-1555-4BA7-B67C-666CEFCB7AC1}" presName="compositeShape" presStyleCnt="0">
        <dgm:presLayoutVars>
          <dgm:chMax val="2"/>
          <dgm:dir/>
          <dgm:resizeHandles val="exact"/>
        </dgm:presLayoutVars>
      </dgm:prSet>
      <dgm:spPr/>
      <dgm:t>
        <a:bodyPr/>
        <a:lstStyle/>
        <a:p>
          <a:endParaRPr lang="el-GR"/>
        </a:p>
      </dgm:t>
    </dgm:pt>
    <dgm:pt modelId="{6219068C-AEA0-4DF0-8FD1-3E867ACCAB05}" type="pres">
      <dgm:prSet presAssocID="{3904D82C-1555-4BA7-B67C-666CEFCB7AC1}" presName="ribbon" presStyleLbl="node1" presStyleIdx="0" presStyleCnt="1"/>
      <dgm:spPr/>
    </dgm:pt>
    <dgm:pt modelId="{4D526E1C-D5E1-4421-833C-7BC39A7C1DAD}" type="pres">
      <dgm:prSet presAssocID="{3904D82C-1555-4BA7-B67C-666CEFCB7AC1}" presName="leftArrowText" presStyleLbl="node1" presStyleIdx="0" presStyleCnt="1">
        <dgm:presLayoutVars>
          <dgm:chMax val="0"/>
          <dgm:bulletEnabled val="1"/>
        </dgm:presLayoutVars>
      </dgm:prSet>
      <dgm:spPr/>
      <dgm:t>
        <a:bodyPr/>
        <a:lstStyle/>
        <a:p>
          <a:endParaRPr lang="el-GR"/>
        </a:p>
      </dgm:t>
    </dgm:pt>
    <dgm:pt modelId="{69FFB1A5-F032-49D3-BC6E-5AEBA803269F}" type="pres">
      <dgm:prSet presAssocID="{3904D82C-1555-4BA7-B67C-666CEFCB7AC1}" presName="rightArrowText" presStyleLbl="node1" presStyleIdx="0" presStyleCnt="1">
        <dgm:presLayoutVars>
          <dgm:chMax val="0"/>
          <dgm:bulletEnabled val="1"/>
        </dgm:presLayoutVars>
      </dgm:prSet>
      <dgm:spPr/>
      <dgm:t>
        <a:bodyPr/>
        <a:lstStyle/>
        <a:p>
          <a:endParaRPr lang="el-GR"/>
        </a:p>
      </dgm:t>
    </dgm:pt>
  </dgm:ptLst>
  <dgm:cxnLst>
    <dgm:cxn modelId="{29A6F862-417E-4806-AB28-C8ED1AA92619}" type="presOf" srcId="{3904D82C-1555-4BA7-B67C-666CEFCB7AC1}" destId="{62A4D140-EDA3-4955-9224-2B733B3B1F08}" srcOrd="0" destOrd="0" presId="urn:microsoft.com/office/officeart/2005/8/layout/arrow6"/>
    <dgm:cxn modelId="{9E3FFD62-70FA-441A-8EB1-FCE250DC71B4}" type="presOf" srcId="{4E998B61-B200-4300-90E0-671E07922968}" destId="{69FFB1A5-F032-49D3-BC6E-5AEBA803269F}" srcOrd="0" destOrd="0" presId="urn:microsoft.com/office/officeart/2005/8/layout/arrow6"/>
    <dgm:cxn modelId="{D4E02CA8-45C0-4CE9-B087-185CE932158B}" srcId="{3904D82C-1555-4BA7-B67C-666CEFCB7AC1}" destId="{AB54C694-68A5-4F30-B5D2-9F810B5D9FF2}" srcOrd="0" destOrd="0" parTransId="{4742430B-A7DF-4268-8FAB-7BA1FCA4FDA4}" sibTransId="{61ED7BB1-9D27-4715-8C6E-BDB17BD67399}"/>
    <dgm:cxn modelId="{7C692C91-AECA-4C83-8A8D-3B583055A725}" srcId="{3904D82C-1555-4BA7-B67C-666CEFCB7AC1}" destId="{4E998B61-B200-4300-90E0-671E07922968}" srcOrd="1" destOrd="0" parTransId="{74518485-12FB-409D-88DD-EA66C1006653}" sibTransId="{485C0522-C587-4A59-93D4-A9DB5EA35A4E}"/>
    <dgm:cxn modelId="{E84C3ECF-603E-47EB-90FA-0122AD7EBF2D}" type="presOf" srcId="{AB54C694-68A5-4F30-B5D2-9F810B5D9FF2}" destId="{4D526E1C-D5E1-4421-833C-7BC39A7C1DAD}" srcOrd="0" destOrd="0" presId="urn:microsoft.com/office/officeart/2005/8/layout/arrow6"/>
    <dgm:cxn modelId="{F0A261E8-F4DC-4B1A-98E5-8D0E1E960BFC}" type="presParOf" srcId="{62A4D140-EDA3-4955-9224-2B733B3B1F08}" destId="{6219068C-AEA0-4DF0-8FD1-3E867ACCAB05}" srcOrd="0" destOrd="0" presId="urn:microsoft.com/office/officeart/2005/8/layout/arrow6"/>
    <dgm:cxn modelId="{0FC42240-C990-4A2F-92B6-CEBD5029195B}" type="presParOf" srcId="{62A4D140-EDA3-4955-9224-2B733B3B1F08}" destId="{4D526E1C-D5E1-4421-833C-7BC39A7C1DAD}" srcOrd="1" destOrd="0" presId="urn:microsoft.com/office/officeart/2005/8/layout/arrow6"/>
    <dgm:cxn modelId="{EFA12840-C296-4436-8728-771AB06B976F}" type="presParOf" srcId="{62A4D140-EDA3-4955-9224-2B733B3B1F08}" destId="{69FFB1A5-F032-49D3-BC6E-5AEBA803269F}"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A9D5DF-9385-47EB-B600-57F139C07AE9}"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l-GR"/>
        </a:p>
      </dgm:t>
    </dgm:pt>
    <dgm:pt modelId="{C04017C2-F57A-4994-A4D9-B0DD790A1DB8}">
      <dgm:prSet custT="1"/>
      <dgm:spPr/>
      <dgm:t>
        <a:bodyPr/>
        <a:lstStyle/>
        <a:p>
          <a:r>
            <a:rPr lang="el-GR" sz="1600"/>
            <a:t>(1) αυτοπεποίθηση, </a:t>
          </a:r>
          <a:endParaRPr lang="el-GR" sz="1600" dirty="0"/>
        </a:p>
      </dgm:t>
    </dgm:pt>
    <dgm:pt modelId="{A4FD7474-8D1B-4E99-A38E-6DF49BA6686D}" type="parTrans" cxnId="{8FD28E91-F97B-4ECC-90B7-0E14924B6C51}">
      <dgm:prSet/>
      <dgm:spPr/>
      <dgm:t>
        <a:bodyPr/>
        <a:lstStyle/>
        <a:p>
          <a:endParaRPr lang="el-GR" sz="1600"/>
        </a:p>
      </dgm:t>
    </dgm:pt>
    <dgm:pt modelId="{C5A022A4-2210-480E-964D-6F1F2B282CE1}" type="sibTrans" cxnId="{8FD28E91-F97B-4ECC-90B7-0E14924B6C51}">
      <dgm:prSet custT="1"/>
      <dgm:spPr/>
      <dgm:t>
        <a:bodyPr/>
        <a:lstStyle/>
        <a:p>
          <a:endParaRPr lang="el-GR" sz="1600"/>
        </a:p>
      </dgm:t>
    </dgm:pt>
    <dgm:pt modelId="{2C488293-4666-4D5B-AF4E-4213F7DDDCFA}">
      <dgm:prSet custT="1"/>
      <dgm:spPr/>
      <dgm:t>
        <a:bodyPr/>
        <a:lstStyle/>
        <a:p>
          <a:r>
            <a:rPr lang="el-GR" sz="1600" dirty="0"/>
            <a:t>(2) κίνητρο για την επίτευξη, </a:t>
          </a:r>
        </a:p>
      </dgm:t>
    </dgm:pt>
    <dgm:pt modelId="{26778961-8B11-48B6-81BF-AF021501669F}" type="parTrans" cxnId="{9D380867-CDBC-4AA9-82AC-690261717B4C}">
      <dgm:prSet/>
      <dgm:spPr/>
      <dgm:t>
        <a:bodyPr/>
        <a:lstStyle/>
        <a:p>
          <a:endParaRPr lang="el-GR" sz="1600"/>
        </a:p>
      </dgm:t>
    </dgm:pt>
    <dgm:pt modelId="{8E28A13F-E6B4-49FB-AE2E-75AE5E3EAB42}" type="sibTrans" cxnId="{9D380867-CDBC-4AA9-82AC-690261717B4C}">
      <dgm:prSet custT="1"/>
      <dgm:spPr/>
      <dgm:t>
        <a:bodyPr/>
        <a:lstStyle/>
        <a:p>
          <a:endParaRPr lang="el-GR" sz="1600"/>
        </a:p>
      </dgm:t>
    </dgm:pt>
    <dgm:pt modelId="{87135932-0916-4A20-AF5F-933EC9B2D7B3}">
      <dgm:prSet custT="1"/>
      <dgm:spPr/>
      <dgm:t>
        <a:bodyPr/>
        <a:lstStyle/>
        <a:p>
          <a:r>
            <a:rPr lang="el-GR" sz="1400" dirty="0"/>
            <a:t>(3) βασικές δεξιότητες όπως η ανάγνωση, η γραφή, η ακρόαση, η ομιλία και ο αλφαβητισμός στη χρήση νέων τεχνολογικών μέσων, </a:t>
          </a:r>
        </a:p>
      </dgm:t>
    </dgm:pt>
    <dgm:pt modelId="{A089BA86-3304-4301-B30B-FA8465D0665C}" type="parTrans" cxnId="{ECA438E2-5CB7-4373-994D-5E2488E0E160}">
      <dgm:prSet/>
      <dgm:spPr/>
      <dgm:t>
        <a:bodyPr/>
        <a:lstStyle/>
        <a:p>
          <a:endParaRPr lang="el-GR" sz="1600"/>
        </a:p>
      </dgm:t>
    </dgm:pt>
    <dgm:pt modelId="{D82349C5-1831-4DAD-A042-E8EBD868782A}" type="sibTrans" cxnId="{ECA438E2-5CB7-4373-994D-5E2488E0E160}">
      <dgm:prSet custT="1"/>
      <dgm:spPr/>
      <dgm:t>
        <a:bodyPr/>
        <a:lstStyle/>
        <a:p>
          <a:endParaRPr lang="el-GR" sz="1600"/>
        </a:p>
      </dgm:t>
    </dgm:pt>
    <dgm:pt modelId="{AD97C239-1310-4A41-88D6-4AD516C9FC5C}">
      <dgm:prSet custT="1"/>
      <dgm:spPr/>
      <dgm:t>
        <a:bodyPr/>
        <a:lstStyle/>
        <a:p>
          <a:r>
            <a:rPr lang="el-GR" sz="1600"/>
            <a:t>(4) δημιουργική σκέψη), και </a:t>
          </a:r>
          <a:endParaRPr lang="el-GR" sz="1600" dirty="0"/>
        </a:p>
      </dgm:t>
    </dgm:pt>
    <dgm:pt modelId="{648ED186-4F51-4F02-9657-66EE947131BB}" type="parTrans" cxnId="{CD0D5A25-8B4C-4582-BE2B-41FEC1732708}">
      <dgm:prSet/>
      <dgm:spPr/>
      <dgm:t>
        <a:bodyPr/>
        <a:lstStyle/>
        <a:p>
          <a:endParaRPr lang="el-GR" sz="1600"/>
        </a:p>
      </dgm:t>
    </dgm:pt>
    <dgm:pt modelId="{BF99F9D9-D373-457E-8A46-4BB861DDF9A9}" type="sibTrans" cxnId="{CD0D5A25-8B4C-4582-BE2B-41FEC1732708}">
      <dgm:prSet custT="1"/>
      <dgm:spPr/>
      <dgm:t>
        <a:bodyPr/>
        <a:lstStyle/>
        <a:p>
          <a:endParaRPr lang="el-GR" sz="1600"/>
        </a:p>
      </dgm:t>
    </dgm:pt>
    <dgm:pt modelId="{B7B08F51-9463-43D8-B604-766A07717A4B}">
      <dgm:prSet custT="1"/>
      <dgm:spPr/>
      <dgm:t>
        <a:bodyPr/>
        <a:lstStyle/>
        <a:p>
          <a:r>
            <a:rPr lang="el-GR" sz="1600" dirty="0"/>
            <a:t>(5) διαπροσωπικές δεξιότητες, (</a:t>
          </a:r>
          <a:r>
            <a:rPr lang="en-US" sz="1600" dirty="0" err="1"/>
            <a:t>Tamba</a:t>
          </a:r>
          <a:r>
            <a:rPr lang="en-US" sz="1600" dirty="0"/>
            <a:t> et al</a:t>
          </a:r>
          <a:r>
            <a:rPr lang="el-GR" sz="1600" dirty="0"/>
            <a:t>., 2017).</a:t>
          </a:r>
        </a:p>
      </dgm:t>
    </dgm:pt>
    <dgm:pt modelId="{18D1FEE6-365F-4202-9088-7D461CBD15E3}" type="parTrans" cxnId="{AD88BEC7-D948-4E9B-AF0B-924B4DA9320C}">
      <dgm:prSet/>
      <dgm:spPr/>
      <dgm:t>
        <a:bodyPr/>
        <a:lstStyle/>
        <a:p>
          <a:endParaRPr lang="el-GR" sz="1600"/>
        </a:p>
      </dgm:t>
    </dgm:pt>
    <dgm:pt modelId="{FFA5FABE-C85B-45F8-8408-827458CDC882}" type="sibTrans" cxnId="{AD88BEC7-D948-4E9B-AF0B-924B4DA9320C}">
      <dgm:prSet/>
      <dgm:spPr/>
      <dgm:t>
        <a:bodyPr/>
        <a:lstStyle/>
        <a:p>
          <a:endParaRPr lang="el-GR" sz="1600"/>
        </a:p>
      </dgm:t>
    </dgm:pt>
    <dgm:pt modelId="{D9D50009-ABC0-415F-A67B-0AE8B513F1B6}" type="pres">
      <dgm:prSet presAssocID="{C1A9D5DF-9385-47EB-B600-57F139C07AE9}" presName="Name0" presStyleCnt="0">
        <dgm:presLayoutVars>
          <dgm:dir/>
          <dgm:resizeHandles val="exact"/>
        </dgm:presLayoutVars>
      </dgm:prSet>
      <dgm:spPr/>
      <dgm:t>
        <a:bodyPr/>
        <a:lstStyle/>
        <a:p>
          <a:endParaRPr lang="el-GR"/>
        </a:p>
      </dgm:t>
    </dgm:pt>
    <dgm:pt modelId="{76B76713-EFC9-47F3-A511-B94B13B59BFF}" type="pres">
      <dgm:prSet presAssocID="{C04017C2-F57A-4994-A4D9-B0DD790A1DB8}" presName="node" presStyleLbl="node1" presStyleIdx="0" presStyleCnt="5">
        <dgm:presLayoutVars>
          <dgm:bulletEnabled val="1"/>
        </dgm:presLayoutVars>
      </dgm:prSet>
      <dgm:spPr/>
      <dgm:t>
        <a:bodyPr/>
        <a:lstStyle/>
        <a:p>
          <a:endParaRPr lang="el-GR"/>
        </a:p>
      </dgm:t>
    </dgm:pt>
    <dgm:pt modelId="{05B0E09B-E020-4172-A647-D35BCF38D0E0}" type="pres">
      <dgm:prSet presAssocID="{C5A022A4-2210-480E-964D-6F1F2B282CE1}" presName="sibTrans" presStyleLbl="sibTrans2D1" presStyleIdx="0" presStyleCnt="4"/>
      <dgm:spPr/>
      <dgm:t>
        <a:bodyPr/>
        <a:lstStyle/>
        <a:p>
          <a:endParaRPr lang="el-GR"/>
        </a:p>
      </dgm:t>
    </dgm:pt>
    <dgm:pt modelId="{219D61F7-EF0D-4600-8EDC-3D7BF2AF8864}" type="pres">
      <dgm:prSet presAssocID="{C5A022A4-2210-480E-964D-6F1F2B282CE1}" presName="connectorText" presStyleLbl="sibTrans2D1" presStyleIdx="0" presStyleCnt="4"/>
      <dgm:spPr/>
      <dgm:t>
        <a:bodyPr/>
        <a:lstStyle/>
        <a:p>
          <a:endParaRPr lang="el-GR"/>
        </a:p>
      </dgm:t>
    </dgm:pt>
    <dgm:pt modelId="{2A759C6F-0184-4C4D-A012-7A16DCF5621B}" type="pres">
      <dgm:prSet presAssocID="{2C488293-4666-4D5B-AF4E-4213F7DDDCFA}" presName="node" presStyleLbl="node1" presStyleIdx="1" presStyleCnt="5">
        <dgm:presLayoutVars>
          <dgm:bulletEnabled val="1"/>
        </dgm:presLayoutVars>
      </dgm:prSet>
      <dgm:spPr/>
      <dgm:t>
        <a:bodyPr/>
        <a:lstStyle/>
        <a:p>
          <a:endParaRPr lang="el-GR"/>
        </a:p>
      </dgm:t>
    </dgm:pt>
    <dgm:pt modelId="{608644F3-3DCB-49B9-98B0-7B688326D2E5}" type="pres">
      <dgm:prSet presAssocID="{8E28A13F-E6B4-49FB-AE2E-75AE5E3EAB42}" presName="sibTrans" presStyleLbl="sibTrans2D1" presStyleIdx="1" presStyleCnt="4"/>
      <dgm:spPr/>
      <dgm:t>
        <a:bodyPr/>
        <a:lstStyle/>
        <a:p>
          <a:endParaRPr lang="el-GR"/>
        </a:p>
      </dgm:t>
    </dgm:pt>
    <dgm:pt modelId="{1D305AEC-83E7-4B46-AC91-0AB58C4746ED}" type="pres">
      <dgm:prSet presAssocID="{8E28A13F-E6B4-49FB-AE2E-75AE5E3EAB42}" presName="connectorText" presStyleLbl="sibTrans2D1" presStyleIdx="1" presStyleCnt="4"/>
      <dgm:spPr/>
      <dgm:t>
        <a:bodyPr/>
        <a:lstStyle/>
        <a:p>
          <a:endParaRPr lang="el-GR"/>
        </a:p>
      </dgm:t>
    </dgm:pt>
    <dgm:pt modelId="{B0C82FAF-3848-4B3C-AA37-CAC07C6E604B}" type="pres">
      <dgm:prSet presAssocID="{87135932-0916-4A20-AF5F-933EC9B2D7B3}" presName="node" presStyleLbl="node1" presStyleIdx="2" presStyleCnt="5" custScaleX="128821" custScaleY="104912">
        <dgm:presLayoutVars>
          <dgm:bulletEnabled val="1"/>
        </dgm:presLayoutVars>
      </dgm:prSet>
      <dgm:spPr/>
      <dgm:t>
        <a:bodyPr/>
        <a:lstStyle/>
        <a:p>
          <a:endParaRPr lang="el-GR"/>
        </a:p>
      </dgm:t>
    </dgm:pt>
    <dgm:pt modelId="{442E3958-DE52-44BF-A5DA-F4719DC6BCAD}" type="pres">
      <dgm:prSet presAssocID="{D82349C5-1831-4DAD-A042-E8EBD868782A}" presName="sibTrans" presStyleLbl="sibTrans2D1" presStyleIdx="2" presStyleCnt="4"/>
      <dgm:spPr/>
      <dgm:t>
        <a:bodyPr/>
        <a:lstStyle/>
        <a:p>
          <a:endParaRPr lang="el-GR"/>
        </a:p>
      </dgm:t>
    </dgm:pt>
    <dgm:pt modelId="{0DCAB6C4-CDC1-4BA1-AE6E-0CC36DA8BFB7}" type="pres">
      <dgm:prSet presAssocID="{D82349C5-1831-4DAD-A042-E8EBD868782A}" presName="connectorText" presStyleLbl="sibTrans2D1" presStyleIdx="2" presStyleCnt="4"/>
      <dgm:spPr/>
      <dgm:t>
        <a:bodyPr/>
        <a:lstStyle/>
        <a:p>
          <a:endParaRPr lang="el-GR"/>
        </a:p>
      </dgm:t>
    </dgm:pt>
    <dgm:pt modelId="{453819BD-C476-4FDF-88B9-139E68D4C941}" type="pres">
      <dgm:prSet presAssocID="{AD97C239-1310-4A41-88D6-4AD516C9FC5C}" presName="node" presStyleLbl="node1" presStyleIdx="3" presStyleCnt="5" custScaleX="117098">
        <dgm:presLayoutVars>
          <dgm:bulletEnabled val="1"/>
        </dgm:presLayoutVars>
      </dgm:prSet>
      <dgm:spPr/>
      <dgm:t>
        <a:bodyPr/>
        <a:lstStyle/>
        <a:p>
          <a:endParaRPr lang="el-GR"/>
        </a:p>
      </dgm:t>
    </dgm:pt>
    <dgm:pt modelId="{E89F123C-F44A-4A55-ADA7-A9F00A8FC0AE}" type="pres">
      <dgm:prSet presAssocID="{BF99F9D9-D373-457E-8A46-4BB861DDF9A9}" presName="sibTrans" presStyleLbl="sibTrans2D1" presStyleIdx="3" presStyleCnt="4"/>
      <dgm:spPr/>
      <dgm:t>
        <a:bodyPr/>
        <a:lstStyle/>
        <a:p>
          <a:endParaRPr lang="el-GR"/>
        </a:p>
      </dgm:t>
    </dgm:pt>
    <dgm:pt modelId="{76C3A897-F45A-426C-BE81-BFD45E7C103E}" type="pres">
      <dgm:prSet presAssocID="{BF99F9D9-D373-457E-8A46-4BB861DDF9A9}" presName="connectorText" presStyleLbl="sibTrans2D1" presStyleIdx="3" presStyleCnt="4"/>
      <dgm:spPr/>
      <dgm:t>
        <a:bodyPr/>
        <a:lstStyle/>
        <a:p>
          <a:endParaRPr lang="el-GR"/>
        </a:p>
      </dgm:t>
    </dgm:pt>
    <dgm:pt modelId="{8B413879-C92F-4434-B9FE-6CDD65EBDA71}" type="pres">
      <dgm:prSet presAssocID="{B7B08F51-9463-43D8-B604-766A07717A4B}" presName="node" presStyleLbl="node1" presStyleIdx="4" presStyleCnt="5" custScaleX="126917">
        <dgm:presLayoutVars>
          <dgm:bulletEnabled val="1"/>
        </dgm:presLayoutVars>
      </dgm:prSet>
      <dgm:spPr/>
      <dgm:t>
        <a:bodyPr/>
        <a:lstStyle/>
        <a:p>
          <a:endParaRPr lang="el-GR"/>
        </a:p>
      </dgm:t>
    </dgm:pt>
  </dgm:ptLst>
  <dgm:cxnLst>
    <dgm:cxn modelId="{ECA438E2-5CB7-4373-994D-5E2488E0E160}" srcId="{C1A9D5DF-9385-47EB-B600-57F139C07AE9}" destId="{87135932-0916-4A20-AF5F-933EC9B2D7B3}" srcOrd="2" destOrd="0" parTransId="{A089BA86-3304-4301-B30B-FA8465D0665C}" sibTransId="{D82349C5-1831-4DAD-A042-E8EBD868782A}"/>
    <dgm:cxn modelId="{3ACBF106-4B31-4B04-A04B-8654B556483B}" type="presOf" srcId="{C5A022A4-2210-480E-964D-6F1F2B282CE1}" destId="{219D61F7-EF0D-4600-8EDC-3D7BF2AF8864}" srcOrd="1" destOrd="0" presId="urn:microsoft.com/office/officeart/2005/8/layout/process1"/>
    <dgm:cxn modelId="{9D380867-CDBC-4AA9-82AC-690261717B4C}" srcId="{C1A9D5DF-9385-47EB-B600-57F139C07AE9}" destId="{2C488293-4666-4D5B-AF4E-4213F7DDDCFA}" srcOrd="1" destOrd="0" parTransId="{26778961-8B11-48B6-81BF-AF021501669F}" sibTransId="{8E28A13F-E6B4-49FB-AE2E-75AE5E3EAB42}"/>
    <dgm:cxn modelId="{3A40407B-9EAF-46BE-B853-4D6FBA46A643}" type="presOf" srcId="{BF99F9D9-D373-457E-8A46-4BB861DDF9A9}" destId="{76C3A897-F45A-426C-BE81-BFD45E7C103E}" srcOrd="1" destOrd="0" presId="urn:microsoft.com/office/officeart/2005/8/layout/process1"/>
    <dgm:cxn modelId="{F8CB49CD-E27E-4B21-AD63-8734F1B261ED}" type="presOf" srcId="{8E28A13F-E6B4-49FB-AE2E-75AE5E3EAB42}" destId="{608644F3-3DCB-49B9-98B0-7B688326D2E5}" srcOrd="0" destOrd="0" presId="urn:microsoft.com/office/officeart/2005/8/layout/process1"/>
    <dgm:cxn modelId="{D3AB94BE-144F-4E51-B69E-C8509D27FB6A}" type="presOf" srcId="{8E28A13F-E6B4-49FB-AE2E-75AE5E3EAB42}" destId="{1D305AEC-83E7-4B46-AC91-0AB58C4746ED}" srcOrd="1" destOrd="0" presId="urn:microsoft.com/office/officeart/2005/8/layout/process1"/>
    <dgm:cxn modelId="{D753841D-6355-41C5-AA99-9F97EF3998E8}" type="presOf" srcId="{D82349C5-1831-4DAD-A042-E8EBD868782A}" destId="{442E3958-DE52-44BF-A5DA-F4719DC6BCAD}" srcOrd="0" destOrd="0" presId="urn:microsoft.com/office/officeart/2005/8/layout/process1"/>
    <dgm:cxn modelId="{AD88BEC7-D948-4E9B-AF0B-924B4DA9320C}" srcId="{C1A9D5DF-9385-47EB-B600-57F139C07AE9}" destId="{B7B08F51-9463-43D8-B604-766A07717A4B}" srcOrd="4" destOrd="0" parTransId="{18D1FEE6-365F-4202-9088-7D461CBD15E3}" sibTransId="{FFA5FABE-C85B-45F8-8408-827458CDC882}"/>
    <dgm:cxn modelId="{37B80821-C140-4FE6-A03E-FBA5B5EE9482}" type="presOf" srcId="{BF99F9D9-D373-457E-8A46-4BB861DDF9A9}" destId="{E89F123C-F44A-4A55-ADA7-A9F00A8FC0AE}" srcOrd="0" destOrd="0" presId="urn:microsoft.com/office/officeart/2005/8/layout/process1"/>
    <dgm:cxn modelId="{EC4FCC12-BB90-471E-8709-F82BD5A599F8}" type="presOf" srcId="{C04017C2-F57A-4994-A4D9-B0DD790A1DB8}" destId="{76B76713-EFC9-47F3-A511-B94B13B59BFF}" srcOrd="0" destOrd="0" presId="urn:microsoft.com/office/officeart/2005/8/layout/process1"/>
    <dgm:cxn modelId="{AB60AD8E-978E-47D7-8FF0-FF6232B6873F}" type="presOf" srcId="{C1A9D5DF-9385-47EB-B600-57F139C07AE9}" destId="{D9D50009-ABC0-415F-A67B-0AE8B513F1B6}" srcOrd="0" destOrd="0" presId="urn:microsoft.com/office/officeart/2005/8/layout/process1"/>
    <dgm:cxn modelId="{91591D68-4C80-48C3-AF14-684B16C633D0}" type="presOf" srcId="{87135932-0916-4A20-AF5F-933EC9B2D7B3}" destId="{B0C82FAF-3848-4B3C-AA37-CAC07C6E604B}" srcOrd="0" destOrd="0" presId="urn:microsoft.com/office/officeart/2005/8/layout/process1"/>
    <dgm:cxn modelId="{F2D5AAA1-C77F-4C21-927C-B3139AD29EA2}" type="presOf" srcId="{2C488293-4666-4D5B-AF4E-4213F7DDDCFA}" destId="{2A759C6F-0184-4C4D-A012-7A16DCF5621B}" srcOrd="0" destOrd="0" presId="urn:microsoft.com/office/officeart/2005/8/layout/process1"/>
    <dgm:cxn modelId="{8FD28E91-F97B-4ECC-90B7-0E14924B6C51}" srcId="{C1A9D5DF-9385-47EB-B600-57F139C07AE9}" destId="{C04017C2-F57A-4994-A4D9-B0DD790A1DB8}" srcOrd="0" destOrd="0" parTransId="{A4FD7474-8D1B-4E99-A38E-6DF49BA6686D}" sibTransId="{C5A022A4-2210-480E-964D-6F1F2B282CE1}"/>
    <dgm:cxn modelId="{CD0D5A25-8B4C-4582-BE2B-41FEC1732708}" srcId="{C1A9D5DF-9385-47EB-B600-57F139C07AE9}" destId="{AD97C239-1310-4A41-88D6-4AD516C9FC5C}" srcOrd="3" destOrd="0" parTransId="{648ED186-4F51-4F02-9657-66EE947131BB}" sibTransId="{BF99F9D9-D373-457E-8A46-4BB861DDF9A9}"/>
    <dgm:cxn modelId="{F5F10D6E-6D8D-42E5-8FB9-42B59DB09716}" type="presOf" srcId="{D82349C5-1831-4DAD-A042-E8EBD868782A}" destId="{0DCAB6C4-CDC1-4BA1-AE6E-0CC36DA8BFB7}" srcOrd="1" destOrd="0" presId="urn:microsoft.com/office/officeart/2005/8/layout/process1"/>
    <dgm:cxn modelId="{C4525116-1730-4E1C-A02A-75ECAFE55D93}" type="presOf" srcId="{C5A022A4-2210-480E-964D-6F1F2B282CE1}" destId="{05B0E09B-E020-4172-A647-D35BCF38D0E0}" srcOrd="0" destOrd="0" presId="urn:microsoft.com/office/officeart/2005/8/layout/process1"/>
    <dgm:cxn modelId="{5276E9D9-8C6D-4490-9BBA-4EDB2CC67BB5}" type="presOf" srcId="{B7B08F51-9463-43D8-B604-766A07717A4B}" destId="{8B413879-C92F-4434-B9FE-6CDD65EBDA71}" srcOrd="0" destOrd="0" presId="urn:microsoft.com/office/officeart/2005/8/layout/process1"/>
    <dgm:cxn modelId="{C7938163-D0DE-4824-AA0C-AF33254AD8C7}" type="presOf" srcId="{AD97C239-1310-4A41-88D6-4AD516C9FC5C}" destId="{453819BD-C476-4FDF-88B9-139E68D4C941}" srcOrd="0" destOrd="0" presId="urn:microsoft.com/office/officeart/2005/8/layout/process1"/>
    <dgm:cxn modelId="{DD059762-3592-460C-A33A-596C9DFFE1E0}" type="presParOf" srcId="{D9D50009-ABC0-415F-A67B-0AE8B513F1B6}" destId="{76B76713-EFC9-47F3-A511-B94B13B59BFF}" srcOrd="0" destOrd="0" presId="urn:microsoft.com/office/officeart/2005/8/layout/process1"/>
    <dgm:cxn modelId="{CFBE712D-AAFF-4A21-98FD-977353A6E91E}" type="presParOf" srcId="{D9D50009-ABC0-415F-A67B-0AE8B513F1B6}" destId="{05B0E09B-E020-4172-A647-D35BCF38D0E0}" srcOrd="1" destOrd="0" presId="urn:microsoft.com/office/officeart/2005/8/layout/process1"/>
    <dgm:cxn modelId="{F00BEEAF-0634-4E96-BABD-1B7035F1E7FA}" type="presParOf" srcId="{05B0E09B-E020-4172-A647-D35BCF38D0E0}" destId="{219D61F7-EF0D-4600-8EDC-3D7BF2AF8864}" srcOrd="0" destOrd="0" presId="urn:microsoft.com/office/officeart/2005/8/layout/process1"/>
    <dgm:cxn modelId="{54D2518F-F22B-4270-8589-75323526CDDA}" type="presParOf" srcId="{D9D50009-ABC0-415F-A67B-0AE8B513F1B6}" destId="{2A759C6F-0184-4C4D-A012-7A16DCF5621B}" srcOrd="2" destOrd="0" presId="urn:microsoft.com/office/officeart/2005/8/layout/process1"/>
    <dgm:cxn modelId="{5719417D-25AA-4836-A441-B92219F27B0E}" type="presParOf" srcId="{D9D50009-ABC0-415F-A67B-0AE8B513F1B6}" destId="{608644F3-3DCB-49B9-98B0-7B688326D2E5}" srcOrd="3" destOrd="0" presId="urn:microsoft.com/office/officeart/2005/8/layout/process1"/>
    <dgm:cxn modelId="{7EE2DF60-8F48-4CE5-85BB-5832BBE15E20}" type="presParOf" srcId="{608644F3-3DCB-49B9-98B0-7B688326D2E5}" destId="{1D305AEC-83E7-4B46-AC91-0AB58C4746ED}" srcOrd="0" destOrd="0" presId="urn:microsoft.com/office/officeart/2005/8/layout/process1"/>
    <dgm:cxn modelId="{5ABB53FD-1EA0-43B0-A7CC-B7266303D2A6}" type="presParOf" srcId="{D9D50009-ABC0-415F-A67B-0AE8B513F1B6}" destId="{B0C82FAF-3848-4B3C-AA37-CAC07C6E604B}" srcOrd="4" destOrd="0" presId="urn:microsoft.com/office/officeart/2005/8/layout/process1"/>
    <dgm:cxn modelId="{81F6C58D-F3CB-421F-B2B8-A5DF730C89CD}" type="presParOf" srcId="{D9D50009-ABC0-415F-A67B-0AE8B513F1B6}" destId="{442E3958-DE52-44BF-A5DA-F4719DC6BCAD}" srcOrd="5" destOrd="0" presId="urn:microsoft.com/office/officeart/2005/8/layout/process1"/>
    <dgm:cxn modelId="{04216EC2-39EF-43F3-AD48-66E78AD2B631}" type="presParOf" srcId="{442E3958-DE52-44BF-A5DA-F4719DC6BCAD}" destId="{0DCAB6C4-CDC1-4BA1-AE6E-0CC36DA8BFB7}" srcOrd="0" destOrd="0" presId="urn:microsoft.com/office/officeart/2005/8/layout/process1"/>
    <dgm:cxn modelId="{4BB8C6FC-877C-4CEA-B8F9-81F0BD00D177}" type="presParOf" srcId="{D9D50009-ABC0-415F-A67B-0AE8B513F1B6}" destId="{453819BD-C476-4FDF-88B9-139E68D4C941}" srcOrd="6" destOrd="0" presId="urn:microsoft.com/office/officeart/2005/8/layout/process1"/>
    <dgm:cxn modelId="{0F67E214-6B13-4711-A2F9-502BAEB25832}" type="presParOf" srcId="{D9D50009-ABC0-415F-A67B-0AE8B513F1B6}" destId="{E89F123C-F44A-4A55-ADA7-A9F00A8FC0AE}" srcOrd="7" destOrd="0" presId="urn:microsoft.com/office/officeart/2005/8/layout/process1"/>
    <dgm:cxn modelId="{859EBD27-04C1-41FA-8ED5-704F44D7653E}" type="presParOf" srcId="{E89F123C-F44A-4A55-ADA7-A9F00A8FC0AE}" destId="{76C3A897-F45A-426C-BE81-BFD45E7C103E}" srcOrd="0" destOrd="0" presId="urn:microsoft.com/office/officeart/2005/8/layout/process1"/>
    <dgm:cxn modelId="{27E0F59F-9099-4327-8CD5-482929C321F0}" type="presParOf" srcId="{D9D50009-ABC0-415F-A67B-0AE8B513F1B6}" destId="{8B413879-C92F-4434-B9FE-6CDD65EBDA71}"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C64C57-28AC-4447-A563-4052B2C9B25D}"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l-GR"/>
        </a:p>
      </dgm:t>
    </dgm:pt>
    <dgm:pt modelId="{5BE765A8-F03A-4715-891B-C84407893EB3}">
      <dgm:prSet phldrT="[Κείμενο]" custT="1"/>
      <dgm:spPr/>
      <dgm:t>
        <a:bodyPr/>
        <a:lstStyle/>
        <a:p>
          <a:r>
            <a:rPr lang="el-GR" sz="1600" u="sng" dirty="0" smtClean="0"/>
            <a:t>Σε επίπεδο Γνώσεων:</a:t>
          </a:r>
          <a:endParaRPr lang="el-GR" sz="1600" dirty="0" smtClean="0"/>
        </a:p>
        <a:p>
          <a:r>
            <a:rPr lang="el-GR" sz="1600" dirty="0" smtClean="0"/>
            <a:t>1</a:t>
          </a:r>
          <a:r>
            <a:rPr lang="el-GR" sz="1400" dirty="0" smtClean="0"/>
            <a:t>. Να αντιλαμβάνονται βαθμιαία ότι μπορούν να διατυπώνουν τις σκέψεις τους και να επικοινωνούν με τους άλλους για να διευκρινίσουν, να κατανοήσουν και να βρουν λύσεις.</a:t>
          </a:r>
        </a:p>
        <a:p>
          <a:r>
            <a:rPr lang="el-GR" sz="1400" dirty="0" smtClean="0"/>
            <a:t>2. Να αναλύουν και να συνθέτουν δεδομένες πληροφορίες.</a:t>
          </a:r>
        </a:p>
        <a:p>
          <a:r>
            <a:rPr lang="el-GR" sz="1400" dirty="0" smtClean="0"/>
            <a:t>3. Να συλλέγουν και να καταγράφουν δεδομένα.</a:t>
          </a:r>
        </a:p>
        <a:p>
          <a:r>
            <a:rPr lang="el-GR" sz="1400" dirty="0" smtClean="0"/>
            <a:t>4. Να ξεχωρίζουν τα δεδομένα και τα ζητούμενα ενός προβλήματος και να διαχωρίζουν ποια είναι απαραίτητα για την επίλυση του.</a:t>
          </a:r>
        </a:p>
        <a:p>
          <a:r>
            <a:rPr lang="el-GR" sz="1400" dirty="0" smtClean="0"/>
            <a:t>5. Να βρίσκουν ενδιάμεσα ερωτήματα ώστε να βοηθούν στην εύρεση λύσης.</a:t>
          </a:r>
          <a:endParaRPr lang="el-GR" sz="1400" dirty="0"/>
        </a:p>
      </dgm:t>
    </dgm:pt>
    <dgm:pt modelId="{0866940B-5C9B-4A0D-BAD5-94F2C19AAB57}" type="parTrans" cxnId="{3EA89903-8964-426F-B21D-03419CDF7795}">
      <dgm:prSet/>
      <dgm:spPr/>
      <dgm:t>
        <a:bodyPr/>
        <a:lstStyle/>
        <a:p>
          <a:endParaRPr lang="el-GR" sz="1600">
            <a:solidFill>
              <a:schemeClr val="tx1"/>
            </a:solidFill>
          </a:endParaRPr>
        </a:p>
      </dgm:t>
    </dgm:pt>
    <dgm:pt modelId="{0E58463F-41CF-43AE-B48F-2E7D58AC4696}" type="sibTrans" cxnId="{3EA89903-8964-426F-B21D-03419CDF7795}">
      <dgm:prSet/>
      <dgm:spPr/>
      <dgm:t>
        <a:bodyPr/>
        <a:lstStyle/>
        <a:p>
          <a:endParaRPr lang="el-GR" sz="1600">
            <a:solidFill>
              <a:schemeClr val="tx1"/>
            </a:solidFill>
          </a:endParaRPr>
        </a:p>
      </dgm:t>
    </dgm:pt>
    <dgm:pt modelId="{493D557C-04A8-4983-A342-B2F7096819F8}">
      <dgm:prSet phldrT="[Κείμενο]" custT="1"/>
      <dgm:spPr/>
      <dgm:t>
        <a:bodyPr/>
        <a:lstStyle/>
        <a:p>
          <a:r>
            <a:rPr lang="el-GR" sz="1400" u="sng" dirty="0" smtClean="0"/>
            <a:t>Σε επίπεδο Ικανοτήτων</a:t>
          </a:r>
          <a:endParaRPr lang="el-GR" sz="1400" dirty="0" smtClean="0"/>
        </a:p>
        <a:p>
          <a:r>
            <a:rPr lang="el-GR" sz="1400" dirty="0" smtClean="0"/>
            <a:t>1. Να εκθέτουν προσωπική και τεκμηριωμένη γνώμη πάνω σε αυτά που άκουσαν ή διάβασαν.</a:t>
          </a:r>
        </a:p>
        <a:p>
          <a:r>
            <a:rPr lang="el-GR" sz="1400" dirty="0" smtClean="0"/>
            <a:t>2. Να </a:t>
          </a:r>
          <a:r>
            <a:rPr lang="el-GR" sz="1400" dirty="0" err="1" smtClean="0"/>
            <a:t>αυτο</a:t>
          </a:r>
          <a:r>
            <a:rPr lang="el-GR" sz="1400" dirty="0" smtClean="0"/>
            <a:t>-αξιολογούνται ώστε να γίνεται ανατροφοδότηση στη μαθησιακή διαδικασία</a:t>
          </a:r>
          <a:endParaRPr lang="el-GR" sz="1400" dirty="0"/>
        </a:p>
      </dgm:t>
    </dgm:pt>
    <dgm:pt modelId="{657D384B-920D-4C89-B398-86C5C1D4B42E}" type="parTrans" cxnId="{FF44C1FD-7046-40DB-B831-9DF53B0A834F}">
      <dgm:prSet/>
      <dgm:spPr/>
      <dgm:t>
        <a:bodyPr/>
        <a:lstStyle/>
        <a:p>
          <a:endParaRPr lang="el-GR" sz="1600">
            <a:solidFill>
              <a:schemeClr val="tx1"/>
            </a:solidFill>
          </a:endParaRPr>
        </a:p>
      </dgm:t>
    </dgm:pt>
    <dgm:pt modelId="{B0610F35-81A7-427A-B167-2D35261E6DE5}" type="sibTrans" cxnId="{FF44C1FD-7046-40DB-B831-9DF53B0A834F}">
      <dgm:prSet/>
      <dgm:spPr/>
      <dgm:t>
        <a:bodyPr/>
        <a:lstStyle/>
        <a:p>
          <a:endParaRPr lang="el-GR" sz="1600">
            <a:solidFill>
              <a:schemeClr val="tx1"/>
            </a:solidFill>
          </a:endParaRPr>
        </a:p>
      </dgm:t>
    </dgm:pt>
    <dgm:pt modelId="{0DC1595A-14EC-477C-8357-EF8595CD26C5}">
      <dgm:prSet phldrT="[Κείμενο]" custT="1"/>
      <dgm:spPr/>
      <dgm:t>
        <a:bodyPr/>
        <a:lstStyle/>
        <a:p>
          <a:r>
            <a:rPr lang="el-GR" sz="1400" u="sng" dirty="0" smtClean="0"/>
            <a:t>Σε επίπεδο Στάσεων:</a:t>
          </a:r>
          <a:endParaRPr lang="el-GR" sz="1400" dirty="0" smtClean="0"/>
        </a:p>
        <a:p>
          <a:r>
            <a:rPr lang="el-GR" sz="1400" dirty="0" smtClean="0"/>
            <a:t>1. Να ανακοινώνουν προσωπικές εμπειρίες, σκέψεις, επιθυμίες, σχέδια, προγράμματα με αυτοπεποίθηση</a:t>
          </a:r>
        </a:p>
        <a:p>
          <a:r>
            <a:rPr lang="el-GR" sz="1400" dirty="0" smtClean="0"/>
            <a:t>2. Να ακούν προσεκτικά, να διατυπώνουν, να ζητούν και να δίνουν πληροφορίες, να εξηγούν και να επιχειρηματολογούν με ακρίβεια.</a:t>
          </a:r>
        </a:p>
        <a:p>
          <a:r>
            <a:rPr lang="el-GR" sz="1400" dirty="0" smtClean="0"/>
            <a:t>3. Να αναπτύσσουν πνεύμα συνεργασίας.</a:t>
          </a:r>
        </a:p>
        <a:p>
          <a:r>
            <a:rPr lang="el-GR" sz="1400" dirty="0" smtClean="0"/>
            <a:t>4. Να εργάζονται ατομικά ή ομαδικά χωρίς καθοδήγηση </a:t>
          </a:r>
          <a:endParaRPr lang="el-GR" sz="1400" dirty="0"/>
        </a:p>
      </dgm:t>
    </dgm:pt>
    <dgm:pt modelId="{9AC3C5C8-E62A-4B76-B89E-90BF28C3D6BB}" type="parTrans" cxnId="{5B7E36DC-8A62-4821-A3EB-459B99A2B168}">
      <dgm:prSet/>
      <dgm:spPr/>
      <dgm:t>
        <a:bodyPr/>
        <a:lstStyle/>
        <a:p>
          <a:endParaRPr lang="el-GR" sz="1600">
            <a:solidFill>
              <a:schemeClr val="tx1"/>
            </a:solidFill>
          </a:endParaRPr>
        </a:p>
      </dgm:t>
    </dgm:pt>
    <dgm:pt modelId="{091FA43B-E080-4F96-8C67-102ACE303811}" type="sibTrans" cxnId="{5B7E36DC-8A62-4821-A3EB-459B99A2B168}">
      <dgm:prSet/>
      <dgm:spPr/>
      <dgm:t>
        <a:bodyPr/>
        <a:lstStyle/>
        <a:p>
          <a:endParaRPr lang="el-GR" sz="1600">
            <a:solidFill>
              <a:schemeClr val="tx1"/>
            </a:solidFill>
          </a:endParaRPr>
        </a:p>
      </dgm:t>
    </dgm:pt>
    <dgm:pt modelId="{78670648-D699-47B3-90BF-95DEB990C9E4}" type="pres">
      <dgm:prSet presAssocID="{30C64C57-28AC-4447-A563-4052B2C9B25D}" presName="diagram" presStyleCnt="0">
        <dgm:presLayoutVars>
          <dgm:dir/>
          <dgm:resizeHandles val="exact"/>
        </dgm:presLayoutVars>
      </dgm:prSet>
      <dgm:spPr/>
      <dgm:t>
        <a:bodyPr/>
        <a:lstStyle/>
        <a:p>
          <a:endParaRPr lang="el-GR"/>
        </a:p>
      </dgm:t>
    </dgm:pt>
    <dgm:pt modelId="{70D2EB5C-8C2B-405B-8F85-2D4B4CA9F074}" type="pres">
      <dgm:prSet presAssocID="{5BE765A8-F03A-4715-891B-C84407893EB3}" presName="node" presStyleLbl="node1" presStyleIdx="0" presStyleCnt="3" custScaleX="250006" custScaleY="146457">
        <dgm:presLayoutVars>
          <dgm:bulletEnabled val="1"/>
        </dgm:presLayoutVars>
      </dgm:prSet>
      <dgm:spPr/>
      <dgm:t>
        <a:bodyPr/>
        <a:lstStyle/>
        <a:p>
          <a:endParaRPr lang="el-GR"/>
        </a:p>
      </dgm:t>
    </dgm:pt>
    <dgm:pt modelId="{318CF577-77AA-45B5-B43A-57B1B2959748}" type="pres">
      <dgm:prSet presAssocID="{0E58463F-41CF-43AE-B48F-2E7D58AC4696}" presName="sibTrans" presStyleCnt="0"/>
      <dgm:spPr/>
      <dgm:t>
        <a:bodyPr/>
        <a:lstStyle/>
        <a:p>
          <a:endParaRPr lang="el-GR"/>
        </a:p>
      </dgm:t>
    </dgm:pt>
    <dgm:pt modelId="{65AFCAC3-BA84-40A5-83F5-640FF9DB31A1}" type="pres">
      <dgm:prSet presAssocID="{493D557C-04A8-4983-A342-B2F7096819F8}" presName="node" presStyleLbl="node1" presStyleIdx="1" presStyleCnt="3" custScaleX="111598">
        <dgm:presLayoutVars>
          <dgm:bulletEnabled val="1"/>
        </dgm:presLayoutVars>
      </dgm:prSet>
      <dgm:spPr/>
      <dgm:t>
        <a:bodyPr/>
        <a:lstStyle/>
        <a:p>
          <a:endParaRPr lang="el-GR"/>
        </a:p>
      </dgm:t>
    </dgm:pt>
    <dgm:pt modelId="{9DF16509-14F7-4469-A0D7-11DF8E9A0897}" type="pres">
      <dgm:prSet presAssocID="{B0610F35-81A7-427A-B167-2D35261E6DE5}" presName="sibTrans" presStyleCnt="0"/>
      <dgm:spPr/>
      <dgm:t>
        <a:bodyPr/>
        <a:lstStyle/>
        <a:p>
          <a:endParaRPr lang="el-GR"/>
        </a:p>
      </dgm:t>
    </dgm:pt>
    <dgm:pt modelId="{865CE311-4E20-4816-AB40-AA01AAF530D6}" type="pres">
      <dgm:prSet presAssocID="{0DC1595A-14EC-477C-8357-EF8595CD26C5}" presName="node" presStyleLbl="node1" presStyleIdx="2" presStyleCnt="3" custScaleX="151417" custScaleY="175466">
        <dgm:presLayoutVars>
          <dgm:bulletEnabled val="1"/>
        </dgm:presLayoutVars>
      </dgm:prSet>
      <dgm:spPr/>
      <dgm:t>
        <a:bodyPr/>
        <a:lstStyle/>
        <a:p>
          <a:endParaRPr lang="el-GR"/>
        </a:p>
      </dgm:t>
    </dgm:pt>
  </dgm:ptLst>
  <dgm:cxnLst>
    <dgm:cxn modelId="{8038E10E-0767-44DC-AE9B-2E5313B669A3}" type="presOf" srcId="{493D557C-04A8-4983-A342-B2F7096819F8}" destId="{65AFCAC3-BA84-40A5-83F5-640FF9DB31A1}" srcOrd="0" destOrd="0" presId="urn:microsoft.com/office/officeart/2005/8/layout/default"/>
    <dgm:cxn modelId="{3EA89903-8964-426F-B21D-03419CDF7795}" srcId="{30C64C57-28AC-4447-A563-4052B2C9B25D}" destId="{5BE765A8-F03A-4715-891B-C84407893EB3}" srcOrd="0" destOrd="0" parTransId="{0866940B-5C9B-4A0D-BAD5-94F2C19AAB57}" sibTransId="{0E58463F-41CF-43AE-B48F-2E7D58AC4696}"/>
    <dgm:cxn modelId="{5B7E36DC-8A62-4821-A3EB-459B99A2B168}" srcId="{30C64C57-28AC-4447-A563-4052B2C9B25D}" destId="{0DC1595A-14EC-477C-8357-EF8595CD26C5}" srcOrd="2" destOrd="0" parTransId="{9AC3C5C8-E62A-4B76-B89E-90BF28C3D6BB}" sibTransId="{091FA43B-E080-4F96-8C67-102ACE303811}"/>
    <dgm:cxn modelId="{FD0A8651-FBED-489A-8F40-57945284A445}" type="presOf" srcId="{5BE765A8-F03A-4715-891B-C84407893EB3}" destId="{70D2EB5C-8C2B-405B-8F85-2D4B4CA9F074}" srcOrd="0" destOrd="0" presId="urn:microsoft.com/office/officeart/2005/8/layout/default"/>
    <dgm:cxn modelId="{9787FF9B-17A8-4C15-983B-50FA234D64A0}" type="presOf" srcId="{0DC1595A-14EC-477C-8357-EF8595CD26C5}" destId="{865CE311-4E20-4816-AB40-AA01AAF530D6}" srcOrd="0" destOrd="0" presId="urn:microsoft.com/office/officeart/2005/8/layout/default"/>
    <dgm:cxn modelId="{FF44C1FD-7046-40DB-B831-9DF53B0A834F}" srcId="{30C64C57-28AC-4447-A563-4052B2C9B25D}" destId="{493D557C-04A8-4983-A342-B2F7096819F8}" srcOrd="1" destOrd="0" parTransId="{657D384B-920D-4C89-B398-86C5C1D4B42E}" sibTransId="{B0610F35-81A7-427A-B167-2D35261E6DE5}"/>
    <dgm:cxn modelId="{3FD8532F-5C81-42AC-B32B-E18777807829}" type="presOf" srcId="{30C64C57-28AC-4447-A563-4052B2C9B25D}" destId="{78670648-D699-47B3-90BF-95DEB990C9E4}" srcOrd="0" destOrd="0" presId="urn:microsoft.com/office/officeart/2005/8/layout/default"/>
    <dgm:cxn modelId="{49818BC5-6012-4BD2-846B-71946CC827D9}" type="presParOf" srcId="{78670648-D699-47B3-90BF-95DEB990C9E4}" destId="{70D2EB5C-8C2B-405B-8F85-2D4B4CA9F074}" srcOrd="0" destOrd="0" presId="urn:microsoft.com/office/officeart/2005/8/layout/default"/>
    <dgm:cxn modelId="{0EC43891-718D-48EE-809C-BBAB06C6A6F4}" type="presParOf" srcId="{78670648-D699-47B3-90BF-95DEB990C9E4}" destId="{318CF577-77AA-45B5-B43A-57B1B2959748}" srcOrd="1" destOrd="0" presId="urn:microsoft.com/office/officeart/2005/8/layout/default"/>
    <dgm:cxn modelId="{DA5D1DD5-4265-4A49-8182-85C3B09AFF6A}" type="presParOf" srcId="{78670648-D699-47B3-90BF-95DEB990C9E4}" destId="{65AFCAC3-BA84-40A5-83F5-640FF9DB31A1}" srcOrd="2" destOrd="0" presId="urn:microsoft.com/office/officeart/2005/8/layout/default"/>
    <dgm:cxn modelId="{F3A0308E-1DF4-41EE-B5D8-A9FFBE5BF03E}" type="presParOf" srcId="{78670648-D699-47B3-90BF-95DEB990C9E4}" destId="{9DF16509-14F7-4469-A0D7-11DF8E9A0897}" srcOrd="3" destOrd="0" presId="urn:microsoft.com/office/officeart/2005/8/layout/default"/>
    <dgm:cxn modelId="{0FCA18E0-E13C-44B1-A8C4-D73E9B459E76}" type="presParOf" srcId="{78670648-D699-47B3-90BF-95DEB990C9E4}" destId="{865CE311-4E20-4816-AB40-AA01AAF530D6}"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BC24B-C542-4F84-A765-4AD9CC4564BB}">
      <dsp:nvSpPr>
        <dsp:cNvPr id="0" name=""/>
        <dsp:cNvSpPr/>
      </dsp:nvSpPr>
      <dsp:spPr>
        <a:xfrm>
          <a:off x="0" y="692444"/>
          <a:ext cx="9144000" cy="604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2AD0F4-3312-4FD0-9CFC-402757F019A0}">
      <dsp:nvSpPr>
        <dsp:cNvPr id="0" name=""/>
        <dsp:cNvSpPr/>
      </dsp:nvSpPr>
      <dsp:spPr>
        <a:xfrm>
          <a:off x="539550" y="85256"/>
          <a:ext cx="6688835" cy="97814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lvl="0" algn="l" defTabSz="800100">
            <a:lnSpc>
              <a:spcPct val="90000"/>
            </a:lnSpc>
            <a:spcBef>
              <a:spcPct val="0"/>
            </a:spcBef>
            <a:spcAft>
              <a:spcPct val="35000"/>
            </a:spcAft>
          </a:pPr>
          <a:r>
            <a:rPr lang="el-GR" sz="1800" kern="1200" dirty="0"/>
            <a:t>Τι είναι η δημιουργικότητα και ποιες οι εκδηλώσεις της ;</a:t>
          </a:r>
        </a:p>
      </dsp:txBody>
      <dsp:txXfrm>
        <a:off x="587299" y="133005"/>
        <a:ext cx="6593337" cy="882650"/>
      </dsp:txXfrm>
    </dsp:sp>
    <dsp:sp modelId="{A607168B-4B7D-41EE-B9BC-A27EE3902346}">
      <dsp:nvSpPr>
        <dsp:cNvPr id="0" name=""/>
        <dsp:cNvSpPr/>
      </dsp:nvSpPr>
      <dsp:spPr>
        <a:xfrm>
          <a:off x="0" y="1923546"/>
          <a:ext cx="9144000" cy="604800"/>
        </a:xfrm>
        <a:prstGeom prst="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28E8A9-6413-4BA2-9570-96D69FB214A4}">
      <dsp:nvSpPr>
        <dsp:cNvPr id="0" name=""/>
        <dsp:cNvSpPr/>
      </dsp:nvSpPr>
      <dsp:spPr>
        <a:xfrm>
          <a:off x="539550" y="1414637"/>
          <a:ext cx="6668161" cy="850941"/>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lvl="0" algn="l" defTabSz="800100">
            <a:lnSpc>
              <a:spcPct val="90000"/>
            </a:lnSpc>
            <a:spcBef>
              <a:spcPct val="0"/>
            </a:spcBef>
            <a:spcAft>
              <a:spcPct val="35000"/>
            </a:spcAft>
          </a:pPr>
          <a:r>
            <a:rPr lang="el-GR" sz="1800" kern="1200" dirty="0"/>
            <a:t>Πώς μπορεί να αναπτυχθεί η δημιουργικότητα στο πλαίσιο του δημοτικού σχολείου  ;</a:t>
          </a:r>
        </a:p>
      </dsp:txBody>
      <dsp:txXfrm>
        <a:off x="581090" y="1456177"/>
        <a:ext cx="6585081" cy="767861"/>
      </dsp:txXfrm>
    </dsp:sp>
    <dsp:sp modelId="{146F825D-73CD-4199-B794-369C77111D50}">
      <dsp:nvSpPr>
        <dsp:cNvPr id="0" name=""/>
        <dsp:cNvSpPr/>
      </dsp:nvSpPr>
      <dsp:spPr>
        <a:xfrm>
          <a:off x="0" y="3240741"/>
          <a:ext cx="9144000" cy="6048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D18FC7-021D-4BF5-A448-675EC4D7A69E}">
      <dsp:nvSpPr>
        <dsp:cNvPr id="0" name=""/>
        <dsp:cNvSpPr/>
      </dsp:nvSpPr>
      <dsp:spPr>
        <a:xfrm>
          <a:off x="539550" y="2627191"/>
          <a:ext cx="6869338" cy="93703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lvl="0" algn="l" defTabSz="800100">
            <a:lnSpc>
              <a:spcPct val="90000"/>
            </a:lnSpc>
            <a:spcBef>
              <a:spcPct val="0"/>
            </a:spcBef>
            <a:spcAft>
              <a:spcPct val="35000"/>
            </a:spcAft>
          </a:pPr>
          <a:r>
            <a:rPr lang="el-GR" sz="1800" kern="1200" dirty="0"/>
            <a:t>Κατά πόσο οι διαθεματικές </a:t>
          </a:r>
          <a:r>
            <a:rPr lang="el-GR" sz="1800" kern="1200" dirty="0" err="1"/>
            <a:t>ομαδοσυνεργατικές</a:t>
          </a:r>
          <a:r>
            <a:rPr lang="el-GR" sz="1800" kern="1200" dirty="0"/>
            <a:t> δραστηριότητες βασισμένες στην </a:t>
          </a:r>
          <a:r>
            <a:rPr lang="en-US" sz="1800" kern="1200" dirty="0"/>
            <a:t>project</a:t>
          </a:r>
          <a:r>
            <a:rPr lang="el-GR" sz="1800" kern="1200" dirty="0"/>
            <a:t>-</a:t>
          </a:r>
          <a:r>
            <a:rPr lang="en-US" sz="1800" kern="1200" dirty="0"/>
            <a:t>based learning</a:t>
          </a:r>
          <a:r>
            <a:rPr lang="el-GR" sz="1800" kern="1200" dirty="0"/>
            <a:t> μπορούν να οδηγήσουν σε </a:t>
          </a:r>
          <a:r>
            <a:rPr lang="el-GR" sz="1800" kern="1200" dirty="0" err="1"/>
            <a:t>ομαδοσυνεργατική</a:t>
          </a:r>
          <a:r>
            <a:rPr lang="el-GR" sz="1800" kern="1200" dirty="0"/>
            <a:t> διερεύνηση και δόμηση της γνώσης;</a:t>
          </a:r>
        </a:p>
      </dsp:txBody>
      <dsp:txXfrm>
        <a:off x="585292" y="2672933"/>
        <a:ext cx="6777854" cy="8455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AC809-E98A-460C-83AC-D9B61B0019D7}">
      <dsp:nvSpPr>
        <dsp:cNvPr id="0" name=""/>
        <dsp:cNvSpPr/>
      </dsp:nvSpPr>
      <dsp:spPr>
        <a:xfrm>
          <a:off x="1933" y="339495"/>
          <a:ext cx="4356498" cy="347693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u="sng" kern="1200" dirty="0" smtClean="0"/>
            <a:t>Γνωστικά χαρακτηριστικά</a:t>
          </a:r>
        </a:p>
        <a:p>
          <a:pPr lvl="0" algn="ctr" defTabSz="800100">
            <a:lnSpc>
              <a:spcPct val="90000"/>
            </a:lnSpc>
            <a:spcBef>
              <a:spcPct val="0"/>
            </a:spcBef>
            <a:spcAft>
              <a:spcPct val="35000"/>
            </a:spcAft>
          </a:pPr>
          <a:r>
            <a:rPr lang="el-GR" sz="1600" kern="1200" dirty="0" smtClean="0"/>
            <a:t>Δημιουργικότητα και Νοημοσύνη	</a:t>
          </a:r>
        </a:p>
        <a:p>
          <a:pPr lvl="0" algn="ctr" defTabSz="800100">
            <a:lnSpc>
              <a:spcPct val="90000"/>
            </a:lnSpc>
            <a:spcBef>
              <a:spcPct val="0"/>
            </a:spcBef>
            <a:spcAft>
              <a:spcPct val="35000"/>
            </a:spcAft>
          </a:pPr>
          <a:r>
            <a:rPr lang="el-GR" sz="1600" kern="1200" dirty="0" smtClean="0"/>
            <a:t>Η μεταφορική σκέψη	</a:t>
          </a:r>
        </a:p>
        <a:p>
          <a:pPr lvl="0" algn="ctr" defTabSz="800100">
            <a:lnSpc>
              <a:spcPct val="90000"/>
            </a:lnSpc>
            <a:spcBef>
              <a:spcPct val="0"/>
            </a:spcBef>
            <a:spcAft>
              <a:spcPct val="35000"/>
            </a:spcAft>
          </a:pPr>
          <a:r>
            <a:rPr lang="el-GR" sz="1600" kern="1200" dirty="0" smtClean="0"/>
            <a:t>Η Ευελιξία και η ικανότητα στην λήψη αποφάσεων	</a:t>
          </a:r>
        </a:p>
        <a:p>
          <a:pPr lvl="0" algn="ctr" defTabSz="800100">
            <a:lnSpc>
              <a:spcPct val="90000"/>
            </a:lnSpc>
            <a:spcBef>
              <a:spcPct val="0"/>
            </a:spcBef>
            <a:spcAft>
              <a:spcPct val="35000"/>
            </a:spcAft>
          </a:pPr>
          <a:r>
            <a:rPr lang="el-GR" sz="1600" kern="1200" dirty="0" smtClean="0"/>
            <a:t>Ανεξαρτησία στην σκέψη	</a:t>
          </a:r>
        </a:p>
        <a:p>
          <a:pPr lvl="0" algn="ctr" defTabSz="800100">
            <a:lnSpc>
              <a:spcPct val="90000"/>
            </a:lnSpc>
            <a:spcBef>
              <a:spcPct val="0"/>
            </a:spcBef>
            <a:spcAft>
              <a:spcPct val="35000"/>
            </a:spcAft>
          </a:pPr>
          <a:r>
            <a:rPr lang="el-GR" sz="1600" kern="1200" dirty="0" smtClean="0"/>
            <a:t>Η προσαρμοστικότητα σε νεωτερισμούς / καινοτομίες	</a:t>
          </a:r>
        </a:p>
        <a:p>
          <a:pPr lvl="0" algn="ctr" defTabSz="800100">
            <a:lnSpc>
              <a:spcPct val="90000"/>
            </a:lnSpc>
            <a:spcBef>
              <a:spcPct val="0"/>
            </a:spcBef>
            <a:spcAft>
              <a:spcPct val="35000"/>
            </a:spcAft>
          </a:pPr>
          <a:r>
            <a:rPr lang="el-GR" sz="1600" kern="1200" dirty="0" smtClean="0"/>
            <a:t>Οι δεξιότητες λογικής σκέψης	</a:t>
          </a:r>
        </a:p>
        <a:p>
          <a:pPr lvl="0" algn="ctr" defTabSz="800100">
            <a:lnSpc>
              <a:spcPct val="90000"/>
            </a:lnSpc>
            <a:spcBef>
              <a:spcPct val="0"/>
            </a:spcBef>
            <a:spcAft>
              <a:spcPct val="35000"/>
            </a:spcAft>
          </a:pPr>
          <a:r>
            <a:rPr lang="el-GR" sz="1600" kern="1200" dirty="0" smtClean="0"/>
            <a:t>Η </a:t>
          </a:r>
          <a:r>
            <a:rPr lang="el-GR" sz="1600" kern="1200" dirty="0" err="1" smtClean="0"/>
            <a:t>οπτικοποίηση</a:t>
          </a:r>
          <a:r>
            <a:rPr lang="el-GR" sz="1600" kern="1200" dirty="0" smtClean="0"/>
            <a:t>	</a:t>
          </a:r>
        </a:p>
        <a:p>
          <a:pPr lvl="0" algn="ctr" defTabSz="800100">
            <a:lnSpc>
              <a:spcPct val="90000"/>
            </a:lnSpc>
            <a:spcBef>
              <a:spcPct val="0"/>
            </a:spcBef>
            <a:spcAft>
              <a:spcPct val="35000"/>
            </a:spcAft>
          </a:pPr>
          <a:r>
            <a:rPr lang="el-GR" sz="1600" kern="1200" dirty="0" smtClean="0"/>
            <a:t>Η διαφυγή από την καθιερωμένη σκέψη	</a:t>
          </a:r>
        </a:p>
        <a:p>
          <a:pPr lvl="0" algn="ctr" defTabSz="800100">
            <a:lnSpc>
              <a:spcPct val="90000"/>
            </a:lnSpc>
            <a:spcBef>
              <a:spcPct val="0"/>
            </a:spcBef>
            <a:spcAft>
              <a:spcPct val="35000"/>
            </a:spcAft>
          </a:pPr>
          <a:r>
            <a:rPr lang="el-GR" sz="1600" kern="1200" dirty="0" smtClean="0"/>
            <a:t>Η εύρεση τάξης στο χάος	</a:t>
          </a:r>
          <a:endParaRPr lang="el-GR" sz="1600" kern="1200" dirty="0"/>
        </a:p>
      </dsp:txBody>
      <dsp:txXfrm>
        <a:off x="1933" y="339495"/>
        <a:ext cx="4356498" cy="3476936"/>
      </dsp:txXfrm>
    </dsp:sp>
    <dsp:sp modelId="{4FBFE928-9EBF-46F2-BD92-C807A130127E}">
      <dsp:nvSpPr>
        <dsp:cNvPr id="0" name=""/>
        <dsp:cNvSpPr/>
      </dsp:nvSpPr>
      <dsp:spPr>
        <a:xfrm>
          <a:off x="4793308" y="360043"/>
          <a:ext cx="4348757" cy="3435840"/>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1" u="sng" kern="1200" dirty="0" smtClean="0"/>
            <a:t>Χαρακτηριστικά της προσωπικότητας</a:t>
          </a:r>
          <a:endParaRPr lang="el-GR" sz="1600" b="1" u="sng" kern="1200" dirty="0"/>
        </a:p>
      </dsp:txBody>
      <dsp:txXfrm>
        <a:off x="4793308" y="360043"/>
        <a:ext cx="4348757" cy="3435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3E81A-48D3-4A9D-9052-3B66FA9D2135}">
      <dsp:nvSpPr>
        <dsp:cNvPr id="0" name=""/>
        <dsp:cNvSpPr/>
      </dsp:nvSpPr>
      <dsp:spPr>
        <a:xfrm>
          <a:off x="633658" y="0"/>
          <a:ext cx="7181468" cy="3580089"/>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F1A1A5-6959-4D24-98F2-D989E9FA1758}">
      <dsp:nvSpPr>
        <dsp:cNvPr id="0" name=""/>
        <dsp:cNvSpPr/>
      </dsp:nvSpPr>
      <dsp:spPr>
        <a:xfrm>
          <a:off x="3259" y="1074026"/>
          <a:ext cx="1816819" cy="143203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a:t>1. Οι προηγούμενες συνήθειες</a:t>
          </a:r>
          <a:endParaRPr lang="en-US" sz="1800" kern="1200" dirty="0"/>
        </a:p>
      </dsp:txBody>
      <dsp:txXfrm>
        <a:off x="73165" y="1143932"/>
        <a:ext cx="1677007" cy="1292223"/>
      </dsp:txXfrm>
    </dsp:sp>
    <dsp:sp modelId="{8D773644-9268-4CCA-964D-C24BD7816AAE}">
      <dsp:nvSpPr>
        <dsp:cNvPr id="0" name=""/>
        <dsp:cNvSpPr/>
      </dsp:nvSpPr>
      <dsp:spPr>
        <a:xfrm>
          <a:off x="2122881" y="1074026"/>
          <a:ext cx="1816819" cy="1432035"/>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a:t>2. Η απόλυτη κυριαρχία της λογικής</a:t>
          </a:r>
          <a:endParaRPr lang="en-US" sz="1800" kern="1200" dirty="0"/>
        </a:p>
      </dsp:txBody>
      <dsp:txXfrm>
        <a:off x="2192787" y="1143932"/>
        <a:ext cx="1677007" cy="1292223"/>
      </dsp:txXfrm>
    </dsp:sp>
    <dsp:sp modelId="{87A336E9-6A98-447A-9F45-CE0E1BD4D3DE}">
      <dsp:nvSpPr>
        <dsp:cNvPr id="0" name=""/>
        <dsp:cNvSpPr/>
      </dsp:nvSpPr>
      <dsp:spPr>
        <a:xfrm>
          <a:off x="4242503" y="1008110"/>
          <a:ext cx="2083400" cy="1563868"/>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a:t>3. Η έλλειψη εμπιστοσύνης στις δημιουργικές μας ικανότητες. </a:t>
          </a:r>
          <a:endParaRPr lang="en-US" sz="1800" kern="1200" dirty="0"/>
        </a:p>
      </dsp:txBody>
      <dsp:txXfrm>
        <a:off x="4318845" y="1084452"/>
        <a:ext cx="1930716" cy="1411184"/>
      </dsp:txXfrm>
    </dsp:sp>
    <dsp:sp modelId="{1EEA25EB-0917-4F76-9BF5-ED4CE2D0FA09}">
      <dsp:nvSpPr>
        <dsp:cNvPr id="0" name=""/>
        <dsp:cNvSpPr/>
      </dsp:nvSpPr>
      <dsp:spPr>
        <a:xfrm>
          <a:off x="6628707" y="1074026"/>
          <a:ext cx="1816819" cy="1432035"/>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a:t>4. Οι κοινωνικές πιέσεις για συμμόρφωση. </a:t>
          </a:r>
        </a:p>
      </dsp:txBody>
      <dsp:txXfrm>
        <a:off x="6698613" y="1143932"/>
        <a:ext cx="1677007" cy="12922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9068C-AEA0-4DF0-8FD1-3E867ACCAB05}">
      <dsp:nvSpPr>
        <dsp:cNvPr id="0" name=""/>
        <dsp:cNvSpPr/>
      </dsp:nvSpPr>
      <dsp:spPr>
        <a:xfrm>
          <a:off x="0" y="670807"/>
          <a:ext cx="6805961" cy="2722384"/>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526E1C-D5E1-4421-833C-7BC39A7C1DAD}">
      <dsp:nvSpPr>
        <dsp:cNvPr id="0" name=""/>
        <dsp:cNvSpPr/>
      </dsp:nvSpPr>
      <dsp:spPr>
        <a:xfrm>
          <a:off x="816715" y="1147225"/>
          <a:ext cx="2245967" cy="13339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4008" rIns="0" bIns="68580" numCol="1" spcCol="1270" anchor="ctr" anchorCtr="0">
          <a:noAutofit/>
        </a:bodyPr>
        <a:lstStyle/>
        <a:p>
          <a:pPr lvl="0" algn="ctr" defTabSz="800100">
            <a:lnSpc>
              <a:spcPct val="90000"/>
            </a:lnSpc>
            <a:spcBef>
              <a:spcPct val="0"/>
            </a:spcBef>
            <a:spcAft>
              <a:spcPct val="35000"/>
            </a:spcAft>
          </a:pPr>
          <a:r>
            <a:rPr lang="el-GR" sz="1800" kern="1200" dirty="0"/>
            <a:t>Το μοντέλο ADDIE	</a:t>
          </a:r>
        </a:p>
      </dsp:txBody>
      <dsp:txXfrm>
        <a:off x="816715" y="1147225"/>
        <a:ext cx="2245967" cy="1333968"/>
      </dsp:txXfrm>
    </dsp:sp>
    <dsp:sp modelId="{69FFB1A5-F032-49D3-BC6E-5AEBA803269F}">
      <dsp:nvSpPr>
        <dsp:cNvPr id="0" name=""/>
        <dsp:cNvSpPr/>
      </dsp:nvSpPr>
      <dsp:spPr>
        <a:xfrm>
          <a:off x="3402980" y="1582806"/>
          <a:ext cx="2654324" cy="13339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4008" rIns="0" bIns="68580" numCol="1" spcCol="1270" anchor="ctr" anchorCtr="0">
          <a:noAutofit/>
        </a:bodyPr>
        <a:lstStyle/>
        <a:p>
          <a:pPr lvl="0" algn="ctr" defTabSz="800100">
            <a:lnSpc>
              <a:spcPct val="90000"/>
            </a:lnSpc>
            <a:spcBef>
              <a:spcPct val="0"/>
            </a:spcBef>
            <a:spcAft>
              <a:spcPct val="35000"/>
            </a:spcAft>
          </a:pPr>
          <a:r>
            <a:rPr lang="el-GR" sz="1800" kern="1200" dirty="0"/>
            <a:t>Το μοντέλο των </a:t>
          </a:r>
          <a:r>
            <a:rPr lang="el-GR" sz="1800" kern="1200" dirty="0" err="1"/>
            <a:t>Dick</a:t>
          </a:r>
          <a:r>
            <a:rPr lang="el-GR" sz="1800" kern="1200" dirty="0"/>
            <a:t> &amp; </a:t>
          </a:r>
          <a:r>
            <a:rPr lang="el-GR" sz="1800" kern="1200" dirty="0" err="1"/>
            <a:t>Carey</a:t>
          </a:r>
          <a:r>
            <a:rPr lang="el-GR" sz="1800" kern="1200" dirty="0"/>
            <a:t>	</a:t>
          </a:r>
        </a:p>
      </dsp:txBody>
      <dsp:txXfrm>
        <a:off x="3402980" y="1582806"/>
        <a:ext cx="2654324" cy="13339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76713-EFC9-47F3-A511-B94B13B59BFF}">
      <dsp:nvSpPr>
        <dsp:cNvPr id="0" name=""/>
        <dsp:cNvSpPr/>
      </dsp:nvSpPr>
      <dsp:spPr>
        <a:xfrm>
          <a:off x="11459" y="50571"/>
          <a:ext cx="1186405" cy="20590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a:t>(1) αυτοπεποίθηση, </a:t>
          </a:r>
          <a:endParaRPr lang="el-GR" sz="1600" kern="1200" dirty="0"/>
        </a:p>
      </dsp:txBody>
      <dsp:txXfrm>
        <a:off x="46208" y="85320"/>
        <a:ext cx="1116907" cy="1989599"/>
      </dsp:txXfrm>
    </dsp:sp>
    <dsp:sp modelId="{05B0E09B-E020-4172-A647-D35BCF38D0E0}">
      <dsp:nvSpPr>
        <dsp:cNvPr id="0" name=""/>
        <dsp:cNvSpPr/>
      </dsp:nvSpPr>
      <dsp:spPr>
        <a:xfrm>
          <a:off x="1316504" y="933005"/>
          <a:ext cx="251517" cy="2942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l-GR" sz="1600" kern="1200"/>
        </a:p>
      </dsp:txBody>
      <dsp:txXfrm>
        <a:off x="1316504" y="991851"/>
        <a:ext cx="176062" cy="176536"/>
      </dsp:txXfrm>
    </dsp:sp>
    <dsp:sp modelId="{2A759C6F-0184-4C4D-A012-7A16DCF5621B}">
      <dsp:nvSpPr>
        <dsp:cNvPr id="0" name=""/>
        <dsp:cNvSpPr/>
      </dsp:nvSpPr>
      <dsp:spPr>
        <a:xfrm>
          <a:off x="1672426" y="50571"/>
          <a:ext cx="1186405" cy="20590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a:t>(2) κίνητρο για την επίτευξη, </a:t>
          </a:r>
        </a:p>
      </dsp:txBody>
      <dsp:txXfrm>
        <a:off x="1707175" y="85320"/>
        <a:ext cx="1116907" cy="1989599"/>
      </dsp:txXfrm>
    </dsp:sp>
    <dsp:sp modelId="{608644F3-3DCB-49B9-98B0-7B688326D2E5}">
      <dsp:nvSpPr>
        <dsp:cNvPr id="0" name=""/>
        <dsp:cNvSpPr/>
      </dsp:nvSpPr>
      <dsp:spPr>
        <a:xfrm>
          <a:off x="2977472" y="933005"/>
          <a:ext cx="251517" cy="2942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l-GR" sz="1600" kern="1200"/>
        </a:p>
      </dsp:txBody>
      <dsp:txXfrm>
        <a:off x="2977472" y="991851"/>
        <a:ext cx="176062" cy="176536"/>
      </dsp:txXfrm>
    </dsp:sp>
    <dsp:sp modelId="{B0C82FAF-3848-4B3C-AA37-CAC07C6E604B}">
      <dsp:nvSpPr>
        <dsp:cNvPr id="0" name=""/>
        <dsp:cNvSpPr/>
      </dsp:nvSpPr>
      <dsp:spPr>
        <a:xfrm>
          <a:off x="3333393" y="0"/>
          <a:ext cx="1528339" cy="2160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a:t>(3) βασικές δεξιότητες όπως η ανάγνωση, η γραφή, η ακρόαση, η ομιλία και ο αλφαβητισμός στη χρήση νέων τεχνολογικών μέσων, </a:t>
          </a:r>
        </a:p>
      </dsp:txBody>
      <dsp:txXfrm>
        <a:off x="3378157" y="44764"/>
        <a:ext cx="1438811" cy="2070712"/>
      </dsp:txXfrm>
    </dsp:sp>
    <dsp:sp modelId="{442E3958-DE52-44BF-A5DA-F4719DC6BCAD}">
      <dsp:nvSpPr>
        <dsp:cNvPr id="0" name=""/>
        <dsp:cNvSpPr/>
      </dsp:nvSpPr>
      <dsp:spPr>
        <a:xfrm>
          <a:off x="4980373" y="933005"/>
          <a:ext cx="251517" cy="2942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l-GR" sz="1600" kern="1200"/>
        </a:p>
      </dsp:txBody>
      <dsp:txXfrm>
        <a:off x="4980373" y="991851"/>
        <a:ext cx="176062" cy="176536"/>
      </dsp:txXfrm>
    </dsp:sp>
    <dsp:sp modelId="{453819BD-C476-4FDF-88B9-139E68D4C941}">
      <dsp:nvSpPr>
        <dsp:cNvPr id="0" name=""/>
        <dsp:cNvSpPr/>
      </dsp:nvSpPr>
      <dsp:spPr>
        <a:xfrm>
          <a:off x="5336295" y="50571"/>
          <a:ext cx="1389256" cy="20590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a:t>(4) δημιουργική σκέψη), και </a:t>
          </a:r>
          <a:endParaRPr lang="el-GR" sz="1600" kern="1200" dirty="0"/>
        </a:p>
      </dsp:txBody>
      <dsp:txXfrm>
        <a:off x="5376985" y="91261"/>
        <a:ext cx="1307876" cy="1977717"/>
      </dsp:txXfrm>
    </dsp:sp>
    <dsp:sp modelId="{E89F123C-F44A-4A55-ADA7-A9F00A8FC0AE}">
      <dsp:nvSpPr>
        <dsp:cNvPr id="0" name=""/>
        <dsp:cNvSpPr/>
      </dsp:nvSpPr>
      <dsp:spPr>
        <a:xfrm>
          <a:off x="6844192" y="933005"/>
          <a:ext cx="251517" cy="2942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l-GR" sz="1600" kern="1200"/>
        </a:p>
      </dsp:txBody>
      <dsp:txXfrm>
        <a:off x="6844192" y="991851"/>
        <a:ext cx="176062" cy="176536"/>
      </dsp:txXfrm>
    </dsp:sp>
    <dsp:sp modelId="{8B413879-C92F-4434-B9FE-6CDD65EBDA71}">
      <dsp:nvSpPr>
        <dsp:cNvPr id="0" name=""/>
        <dsp:cNvSpPr/>
      </dsp:nvSpPr>
      <dsp:spPr>
        <a:xfrm>
          <a:off x="7200113" y="50571"/>
          <a:ext cx="1505749" cy="20590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a:t>(5) διαπροσωπικές δεξιότητες, (</a:t>
          </a:r>
          <a:r>
            <a:rPr lang="en-US" sz="1600" kern="1200" dirty="0" err="1"/>
            <a:t>Tamba</a:t>
          </a:r>
          <a:r>
            <a:rPr lang="en-US" sz="1600" kern="1200" dirty="0"/>
            <a:t> et al</a:t>
          </a:r>
          <a:r>
            <a:rPr lang="el-GR" sz="1600" kern="1200" dirty="0"/>
            <a:t>., 2017).</a:t>
          </a:r>
        </a:p>
      </dsp:txBody>
      <dsp:txXfrm>
        <a:off x="7244215" y="94673"/>
        <a:ext cx="1417545" cy="19708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2EB5C-8C2B-405B-8F85-2D4B4CA9F074}">
      <dsp:nvSpPr>
        <dsp:cNvPr id="0" name=""/>
        <dsp:cNvSpPr/>
      </dsp:nvSpPr>
      <dsp:spPr>
        <a:xfrm>
          <a:off x="1446636" y="1416"/>
          <a:ext cx="6431255" cy="226051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u="sng" kern="1200" dirty="0" smtClean="0"/>
            <a:t>Σε επίπεδο Γνώσεων:</a:t>
          </a:r>
          <a:endParaRPr lang="el-GR" sz="1600" kern="1200" dirty="0" smtClean="0"/>
        </a:p>
        <a:p>
          <a:pPr lvl="0" algn="ctr" defTabSz="711200">
            <a:lnSpc>
              <a:spcPct val="90000"/>
            </a:lnSpc>
            <a:spcBef>
              <a:spcPct val="0"/>
            </a:spcBef>
            <a:spcAft>
              <a:spcPct val="35000"/>
            </a:spcAft>
          </a:pPr>
          <a:r>
            <a:rPr lang="el-GR" sz="1600" kern="1200" dirty="0" smtClean="0"/>
            <a:t>1</a:t>
          </a:r>
          <a:r>
            <a:rPr lang="el-GR" sz="1400" kern="1200" dirty="0" smtClean="0"/>
            <a:t>. Να αντιλαμβάνονται βαθμιαία ότι μπορούν να διατυπώνουν τις σκέψεις τους και να επικοινωνούν με τους άλλους για να διευκρινίσουν, να κατανοήσουν και να βρουν λύσεις.</a:t>
          </a:r>
        </a:p>
        <a:p>
          <a:pPr lvl="0" algn="ctr" defTabSz="711200">
            <a:lnSpc>
              <a:spcPct val="90000"/>
            </a:lnSpc>
            <a:spcBef>
              <a:spcPct val="0"/>
            </a:spcBef>
            <a:spcAft>
              <a:spcPct val="35000"/>
            </a:spcAft>
          </a:pPr>
          <a:r>
            <a:rPr lang="el-GR" sz="1400" kern="1200" dirty="0" smtClean="0"/>
            <a:t>2. Να αναλύουν και να συνθέτουν δεδομένες πληροφορίες.</a:t>
          </a:r>
        </a:p>
        <a:p>
          <a:pPr lvl="0" algn="ctr" defTabSz="711200">
            <a:lnSpc>
              <a:spcPct val="90000"/>
            </a:lnSpc>
            <a:spcBef>
              <a:spcPct val="0"/>
            </a:spcBef>
            <a:spcAft>
              <a:spcPct val="35000"/>
            </a:spcAft>
          </a:pPr>
          <a:r>
            <a:rPr lang="el-GR" sz="1400" kern="1200" dirty="0" smtClean="0"/>
            <a:t>3. Να συλλέγουν και να καταγράφουν δεδομένα.</a:t>
          </a:r>
        </a:p>
        <a:p>
          <a:pPr lvl="0" algn="ctr" defTabSz="711200">
            <a:lnSpc>
              <a:spcPct val="90000"/>
            </a:lnSpc>
            <a:spcBef>
              <a:spcPct val="0"/>
            </a:spcBef>
            <a:spcAft>
              <a:spcPct val="35000"/>
            </a:spcAft>
          </a:pPr>
          <a:r>
            <a:rPr lang="el-GR" sz="1400" kern="1200" dirty="0" smtClean="0"/>
            <a:t>4. Να ξεχωρίζουν τα δεδομένα και τα ζητούμενα ενός προβλήματος και να διαχωρίζουν ποια είναι απαραίτητα για την επίλυση του.</a:t>
          </a:r>
        </a:p>
        <a:p>
          <a:pPr lvl="0" algn="ctr" defTabSz="711200">
            <a:lnSpc>
              <a:spcPct val="90000"/>
            </a:lnSpc>
            <a:spcBef>
              <a:spcPct val="0"/>
            </a:spcBef>
            <a:spcAft>
              <a:spcPct val="35000"/>
            </a:spcAft>
          </a:pPr>
          <a:r>
            <a:rPr lang="el-GR" sz="1400" kern="1200" dirty="0" smtClean="0"/>
            <a:t>5. Να βρίσκουν ενδιάμεσα ερωτήματα ώστε να βοηθούν στην εύρεση λύσης.</a:t>
          </a:r>
          <a:endParaRPr lang="el-GR" sz="1400" kern="1200" dirty="0"/>
        </a:p>
      </dsp:txBody>
      <dsp:txXfrm>
        <a:off x="1446636" y="1416"/>
        <a:ext cx="6431255" cy="2260511"/>
      </dsp:txXfrm>
    </dsp:sp>
    <dsp:sp modelId="{65AFCAC3-BA84-40A5-83F5-640FF9DB31A1}">
      <dsp:nvSpPr>
        <dsp:cNvPr id="0" name=""/>
        <dsp:cNvSpPr/>
      </dsp:nvSpPr>
      <dsp:spPr>
        <a:xfrm>
          <a:off x="1150689" y="3101567"/>
          <a:ext cx="2870792" cy="1543464"/>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u="sng" kern="1200" dirty="0" smtClean="0"/>
            <a:t>Σε επίπεδο Ικανοτήτων</a:t>
          </a:r>
          <a:endParaRPr lang="el-GR" sz="1400" kern="1200" dirty="0" smtClean="0"/>
        </a:p>
        <a:p>
          <a:pPr lvl="0" algn="ctr" defTabSz="622300">
            <a:lnSpc>
              <a:spcPct val="90000"/>
            </a:lnSpc>
            <a:spcBef>
              <a:spcPct val="0"/>
            </a:spcBef>
            <a:spcAft>
              <a:spcPct val="35000"/>
            </a:spcAft>
          </a:pPr>
          <a:r>
            <a:rPr lang="el-GR" sz="1400" kern="1200" dirty="0" smtClean="0"/>
            <a:t>1. Να εκθέτουν προσωπική και τεκμηριωμένη γνώμη πάνω σε αυτά που άκουσαν ή διάβασαν.</a:t>
          </a:r>
        </a:p>
        <a:p>
          <a:pPr lvl="0" algn="ctr" defTabSz="622300">
            <a:lnSpc>
              <a:spcPct val="90000"/>
            </a:lnSpc>
            <a:spcBef>
              <a:spcPct val="0"/>
            </a:spcBef>
            <a:spcAft>
              <a:spcPct val="35000"/>
            </a:spcAft>
          </a:pPr>
          <a:r>
            <a:rPr lang="el-GR" sz="1400" kern="1200" dirty="0" smtClean="0"/>
            <a:t>2. Να </a:t>
          </a:r>
          <a:r>
            <a:rPr lang="el-GR" sz="1400" kern="1200" dirty="0" err="1" smtClean="0"/>
            <a:t>αυτο</a:t>
          </a:r>
          <a:r>
            <a:rPr lang="el-GR" sz="1400" kern="1200" dirty="0" smtClean="0"/>
            <a:t>-αξιολογούνται ώστε να γίνεται ανατροφοδότηση στη μαθησιακή διαδικασία</a:t>
          </a:r>
          <a:endParaRPr lang="el-GR" sz="1400" kern="1200" dirty="0"/>
        </a:p>
      </dsp:txBody>
      <dsp:txXfrm>
        <a:off x="1150689" y="3101567"/>
        <a:ext cx="2870792" cy="1543464"/>
      </dsp:txXfrm>
    </dsp:sp>
    <dsp:sp modelId="{865CE311-4E20-4816-AB40-AA01AAF530D6}">
      <dsp:nvSpPr>
        <dsp:cNvPr id="0" name=""/>
        <dsp:cNvSpPr/>
      </dsp:nvSpPr>
      <dsp:spPr>
        <a:xfrm>
          <a:off x="4278725" y="2519171"/>
          <a:ext cx="3895112" cy="270825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u="sng" kern="1200" dirty="0" smtClean="0"/>
            <a:t>Σε επίπεδο Στάσεων:</a:t>
          </a:r>
          <a:endParaRPr lang="el-GR" sz="1400" kern="1200" dirty="0" smtClean="0"/>
        </a:p>
        <a:p>
          <a:pPr lvl="0" algn="ctr" defTabSz="622300">
            <a:lnSpc>
              <a:spcPct val="90000"/>
            </a:lnSpc>
            <a:spcBef>
              <a:spcPct val="0"/>
            </a:spcBef>
            <a:spcAft>
              <a:spcPct val="35000"/>
            </a:spcAft>
          </a:pPr>
          <a:r>
            <a:rPr lang="el-GR" sz="1400" kern="1200" dirty="0" smtClean="0"/>
            <a:t>1. Να ανακοινώνουν προσωπικές εμπειρίες, σκέψεις, επιθυμίες, σχέδια, προγράμματα με αυτοπεποίθηση</a:t>
          </a:r>
        </a:p>
        <a:p>
          <a:pPr lvl="0" algn="ctr" defTabSz="622300">
            <a:lnSpc>
              <a:spcPct val="90000"/>
            </a:lnSpc>
            <a:spcBef>
              <a:spcPct val="0"/>
            </a:spcBef>
            <a:spcAft>
              <a:spcPct val="35000"/>
            </a:spcAft>
          </a:pPr>
          <a:r>
            <a:rPr lang="el-GR" sz="1400" kern="1200" dirty="0" smtClean="0"/>
            <a:t>2. Να ακούν προσεκτικά, να διατυπώνουν, να ζητούν και να δίνουν πληροφορίες, να εξηγούν και να επιχειρηματολογούν με ακρίβεια.</a:t>
          </a:r>
        </a:p>
        <a:p>
          <a:pPr lvl="0" algn="ctr" defTabSz="622300">
            <a:lnSpc>
              <a:spcPct val="90000"/>
            </a:lnSpc>
            <a:spcBef>
              <a:spcPct val="0"/>
            </a:spcBef>
            <a:spcAft>
              <a:spcPct val="35000"/>
            </a:spcAft>
          </a:pPr>
          <a:r>
            <a:rPr lang="el-GR" sz="1400" kern="1200" dirty="0" smtClean="0"/>
            <a:t>3. Να αναπτύσσουν πνεύμα συνεργασίας.</a:t>
          </a:r>
        </a:p>
        <a:p>
          <a:pPr lvl="0" algn="ctr" defTabSz="622300">
            <a:lnSpc>
              <a:spcPct val="90000"/>
            </a:lnSpc>
            <a:spcBef>
              <a:spcPct val="0"/>
            </a:spcBef>
            <a:spcAft>
              <a:spcPct val="35000"/>
            </a:spcAft>
          </a:pPr>
          <a:r>
            <a:rPr lang="el-GR" sz="1400" kern="1200" dirty="0" smtClean="0"/>
            <a:t>4. Να εργάζονται ατομικά ή ομαδικά χωρίς καθοδήγηση </a:t>
          </a:r>
          <a:endParaRPr lang="el-GR" sz="1400" kern="1200" dirty="0"/>
        </a:p>
      </dsp:txBody>
      <dsp:txXfrm>
        <a:off x="4278725" y="2519171"/>
        <a:ext cx="3895112" cy="270825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hdr" sz="quarter"/>
          </p:nvPr>
        </p:nvSpPr>
        <p:spPr bwMode="auto">
          <a:xfrm>
            <a:off x="0" y="0"/>
            <a:ext cx="2971800"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278531" name="Rectangle 3"/>
          <p:cNvSpPr>
            <a:spLocks noGrp="1" noChangeArrowheads="1"/>
          </p:cNvSpPr>
          <p:nvPr>
            <p:ph type="dt" idx="1"/>
          </p:nvPr>
        </p:nvSpPr>
        <p:spPr bwMode="auto">
          <a:xfrm>
            <a:off x="3884613" y="0"/>
            <a:ext cx="2971800"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71684" name="Rectangle 4"/>
          <p:cNvSpPr>
            <a:spLocks noGrp="1" noRot="1" noChangeAspect="1" noChangeArrowheads="1" noTextEdit="1"/>
          </p:cNvSpPr>
          <p:nvPr>
            <p:ph type="sldImg" idx="2"/>
          </p:nvPr>
        </p:nvSpPr>
        <p:spPr bwMode="auto">
          <a:xfrm>
            <a:off x="996950" y="730250"/>
            <a:ext cx="4864100" cy="3649663"/>
          </a:xfrm>
          <a:prstGeom prst="rect">
            <a:avLst/>
          </a:prstGeom>
          <a:noFill/>
          <a:ln w="9525">
            <a:solidFill>
              <a:srgbClr val="000000"/>
            </a:solidFill>
            <a:miter lim="800000"/>
            <a:headEnd/>
            <a:tailEnd/>
          </a:ln>
        </p:spPr>
      </p:sp>
      <p:sp>
        <p:nvSpPr>
          <p:cNvPr id="278533" name="Rectangle 5"/>
          <p:cNvSpPr>
            <a:spLocks noGrp="1" noChangeArrowheads="1"/>
          </p:cNvSpPr>
          <p:nvPr>
            <p:ph type="body" sz="quarter" idx="3"/>
          </p:nvPr>
        </p:nvSpPr>
        <p:spPr bwMode="auto">
          <a:xfrm>
            <a:off x="685800" y="4624388"/>
            <a:ext cx="5486400" cy="4379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a:t>Κάντε κλικ για να επεξεργαστείτε τα στυλ κειμένου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278534" name="Rectangle 6"/>
          <p:cNvSpPr>
            <a:spLocks noGrp="1" noChangeArrowheads="1"/>
          </p:cNvSpPr>
          <p:nvPr>
            <p:ph type="ftr" sz="quarter" idx="4"/>
          </p:nvPr>
        </p:nvSpPr>
        <p:spPr bwMode="auto">
          <a:xfrm>
            <a:off x="0" y="9245600"/>
            <a:ext cx="2971800"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278535" name="Rectangle 7"/>
          <p:cNvSpPr>
            <a:spLocks noGrp="1" noChangeArrowheads="1"/>
          </p:cNvSpPr>
          <p:nvPr>
            <p:ph type="sldNum" sz="quarter" idx="5"/>
          </p:nvPr>
        </p:nvSpPr>
        <p:spPr bwMode="auto">
          <a:xfrm>
            <a:off x="3884613" y="9245600"/>
            <a:ext cx="2971800"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8568C96-3D9B-4CEA-82D6-5318AA7F4D69}" type="slidenum">
              <a:rPr lang="el-GR"/>
              <a:pPr>
                <a:defRPr/>
              </a:pPr>
              <a:t>‹#›</a:t>
            </a:fld>
            <a:endParaRPr lang="el-GR"/>
          </a:p>
        </p:txBody>
      </p:sp>
    </p:spTree>
    <p:extLst>
      <p:ext uri="{BB962C8B-B14F-4D97-AF65-F5344CB8AC3E}">
        <p14:creationId xmlns:p14="http://schemas.microsoft.com/office/powerpoint/2010/main" val="27401702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08568C96-3D9B-4CEA-82D6-5318AA7F4D69}" type="slidenum">
              <a:rPr lang="el-GR" smtClean="0"/>
              <a:pPr>
                <a:defRPr/>
              </a:pPr>
              <a:t>1</a:t>
            </a:fld>
            <a:endParaRPr lang="el-GR"/>
          </a:p>
        </p:txBody>
      </p:sp>
    </p:spTree>
    <p:extLst>
      <p:ext uri="{BB962C8B-B14F-4D97-AF65-F5344CB8AC3E}">
        <p14:creationId xmlns:p14="http://schemas.microsoft.com/office/powerpoint/2010/main" val="1303924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08568C96-3D9B-4CEA-82D6-5318AA7F4D69}" type="slidenum">
              <a:rPr lang="el-GR" smtClean="0"/>
              <a:pPr>
                <a:defRPr/>
              </a:pPr>
              <a:t>2</a:t>
            </a:fld>
            <a:endParaRPr lang="el-GR"/>
          </a:p>
        </p:txBody>
      </p:sp>
    </p:spTree>
    <p:extLst>
      <p:ext uri="{BB962C8B-B14F-4D97-AF65-F5344CB8AC3E}">
        <p14:creationId xmlns:p14="http://schemas.microsoft.com/office/powerpoint/2010/main" val="2772968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05C7537-23D4-4027-BEE1-16B5E66370E2}" type="slidenum">
              <a:rPr lang="el-GR" smtClean="0"/>
              <a:t>34</a:t>
            </a:fld>
            <a:endParaRPr lang="el-GR"/>
          </a:p>
        </p:txBody>
      </p:sp>
    </p:spTree>
    <p:extLst>
      <p:ext uri="{BB962C8B-B14F-4D97-AF65-F5344CB8AC3E}">
        <p14:creationId xmlns:p14="http://schemas.microsoft.com/office/powerpoint/2010/main" val="3446328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784188"/>
            <a:ext cx="6858000" cy="2387600"/>
          </a:xfrm>
        </p:spPr>
        <p:txBody>
          <a:bodyPr anchor="b">
            <a:normAutofit/>
          </a:bodyPr>
          <a:lstStyle>
            <a:lvl1pPr algn="ctr">
              <a:defRPr sz="6000" b="1"/>
            </a:lvl1pPr>
          </a:lstStyle>
          <a:p>
            <a:r>
              <a:rPr lang="el-GR" dirty="0"/>
              <a:t>Στυλ κύριου τίτλου</a:t>
            </a: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pPr>
              <a:defRPr/>
            </a:pPr>
            <a:endParaRPr lang="de-DE"/>
          </a:p>
        </p:txBody>
      </p:sp>
      <p:sp>
        <p:nvSpPr>
          <p:cNvPr id="5" name="Θέση υποσέλιδου 4"/>
          <p:cNvSpPr>
            <a:spLocks noGrp="1"/>
          </p:cNvSpPr>
          <p:nvPr>
            <p:ph type="ftr" sz="quarter" idx="11"/>
          </p:nvPr>
        </p:nvSpPr>
        <p:spPr/>
        <p:txBody>
          <a:bodyPr/>
          <a:lstStyle/>
          <a:p>
            <a:pPr>
              <a:defRPr/>
            </a:pPr>
            <a:endParaRPr lang="de-DE"/>
          </a:p>
        </p:txBody>
      </p:sp>
      <p:sp>
        <p:nvSpPr>
          <p:cNvPr id="6" name="Θέση αριθμού διαφάνειας 5"/>
          <p:cNvSpPr>
            <a:spLocks noGrp="1"/>
          </p:cNvSpPr>
          <p:nvPr>
            <p:ph type="sldNum" sz="quarter" idx="12"/>
          </p:nvPr>
        </p:nvSpPr>
        <p:spPr/>
        <p:txBody>
          <a:bodyPr/>
          <a:lstStyle/>
          <a:p>
            <a:pPr>
              <a:defRPr/>
            </a:pPr>
            <a:fld id="{AA02484D-3F63-488A-990A-36E3F22D10C7}" type="slidenum">
              <a:rPr lang="de-DE" smtClean="0"/>
              <a:pPr>
                <a:defRPr/>
              </a:pPr>
              <a:t>‹#›</a:t>
            </a:fld>
            <a:endParaRPr lang="de-DE" dirty="0"/>
          </a:p>
        </p:txBody>
      </p:sp>
      <p:sp>
        <p:nvSpPr>
          <p:cNvPr id="7" name="Rectangle 61"/>
          <p:cNvSpPr/>
          <p:nvPr userDrawn="1"/>
        </p:nvSpPr>
        <p:spPr>
          <a:xfrm>
            <a:off x="0" y="0"/>
            <a:ext cx="467544" cy="6858000"/>
          </a:xfrm>
          <a:prstGeom prst="rect">
            <a:avLst/>
          </a:prstGeom>
          <a:solidFill>
            <a:srgbClr val="931B1B"/>
          </a:solidFill>
          <a:ln>
            <a:noFill/>
          </a:ln>
          <a:effectLst/>
        </p:spPr>
        <p:style>
          <a:lnRef idx="1">
            <a:schemeClr val="accent1"/>
          </a:lnRef>
          <a:fillRef idx="3">
            <a:schemeClr val="accent1"/>
          </a:fillRef>
          <a:effectRef idx="2">
            <a:schemeClr val="accent1"/>
          </a:effectRef>
          <a:fontRef idx="minor">
            <a:schemeClr val="lt1"/>
          </a:fontRef>
        </p:style>
      </p:sp>
      <p:sp>
        <p:nvSpPr>
          <p:cNvPr id="9" name="Ορθογώνιο 8"/>
          <p:cNvSpPr/>
          <p:nvPr userDrawn="1"/>
        </p:nvSpPr>
        <p:spPr>
          <a:xfrm>
            <a:off x="467544" y="764704"/>
            <a:ext cx="57606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Πεντάγωνο 9"/>
          <p:cNvSpPr/>
          <p:nvPr userDrawn="1"/>
        </p:nvSpPr>
        <p:spPr>
          <a:xfrm>
            <a:off x="467544" y="2316163"/>
            <a:ext cx="675456" cy="7920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13124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DE9A7C16-FAF2-2C41-B697-563997C522AD}" type="datetimeFigureOut">
              <a:rPr lang="en-US" smtClean="0"/>
              <a:pPr/>
              <a:t>4/9/2020</a:t>
            </a:fld>
            <a:endParaRPr lang="en-US" dirty="0"/>
          </a:p>
        </p:txBody>
      </p:sp>
      <p:sp>
        <p:nvSpPr>
          <p:cNvPr id="5" name="Θέση υποσέλιδου 4"/>
          <p:cNvSpPr>
            <a:spLocks noGrp="1"/>
          </p:cNvSpPr>
          <p:nvPr>
            <p:ph type="ftr" sz="quarter" idx="11"/>
          </p:nvPr>
        </p:nvSpPr>
        <p:spPr/>
        <p:txBody>
          <a:bodyPr/>
          <a:lstStyle/>
          <a:p>
            <a:endParaRPr lang="en-US" dirty="0"/>
          </a:p>
        </p:txBody>
      </p:sp>
      <p:sp>
        <p:nvSpPr>
          <p:cNvPr id="6" name="Θέση αριθμού διαφάνειας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0666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43675" y="365125"/>
            <a:ext cx="1971675"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28650" y="365125"/>
            <a:ext cx="5800725"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0A19D9EA-0687-604F-B97A-763B6765DF9F}" type="datetimeFigureOut">
              <a:rPr lang="en-US" smtClean="0"/>
              <a:pPr/>
              <a:t>4/9/2020</a:t>
            </a:fld>
            <a:endParaRPr lang="en-US" dirty="0"/>
          </a:p>
        </p:txBody>
      </p:sp>
      <p:sp>
        <p:nvSpPr>
          <p:cNvPr id="5" name="Θέση υποσέλιδου 4"/>
          <p:cNvSpPr>
            <a:spLocks noGrp="1"/>
          </p:cNvSpPr>
          <p:nvPr>
            <p:ph type="ftr" sz="quarter" idx="11"/>
          </p:nvPr>
        </p:nvSpPr>
        <p:spPr/>
        <p:txBody>
          <a:bodyPr/>
          <a:lstStyle/>
          <a:p>
            <a:endParaRPr lang="en-US" dirty="0"/>
          </a:p>
        </p:txBody>
      </p:sp>
      <p:sp>
        <p:nvSpPr>
          <p:cNvPr id="6" name="Θέση αριθμού διαφάνειας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5731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lvl1pPr>
              <a:lnSpc>
                <a:spcPct val="150000"/>
              </a:lnSpc>
              <a:defRPr sz="4400"/>
            </a:lvl1pPr>
            <a:lvl2pPr>
              <a:lnSpc>
                <a:spcPct val="150000"/>
              </a:lnSpc>
              <a:defRPr sz="4000"/>
            </a:lvl2pPr>
            <a:lvl3pPr>
              <a:lnSpc>
                <a:spcPct val="150000"/>
              </a:lnSpc>
              <a:defRPr sz="3200"/>
            </a:lvl3pPr>
            <a:lvl4pPr>
              <a:lnSpc>
                <a:spcPct val="150000"/>
              </a:lnSpc>
              <a:defRPr sz="2800"/>
            </a:lvl4pPr>
            <a:lvl5pPr>
              <a:lnSpc>
                <a:spcPct val="150000"/>
              </a:lnSpc>
              <a:defRPr sz="2800"/>
            </a:lvl5pPr>
          </a:lstStyle>
          <a:p>
            <a:pPr lvl="0"/>
            <a:r>
              <a:rPr lang="el-GR" dirty="0"/>
              <a:t>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p:cNvSpPr>
            <a:spLocks noGrp="1"/>
          </p:cNvSpPr>
          <p:nvPr>
            <p:ph type="dt" sz="half" idx="10"/>
          </p:nvPr>
        </p:nvSpPr>
        <p:spPr/>
        <p:txBody>
          <a:bodyPr/>
          <a:lstStyle/>
          <a:p>
            <a:r>
              <a:rPr lang="el-GR"/>
              <a:t>2016</a:t>
            </a:r>
            <a:endParaRPr lang="en-US" dirty="0"/>
          </a:p>
        </p:txBody>
      </p:sp>
      <p:sp>
        <p:nvSpPr>
          <p:cNvPr id="5" name="Θέση υποσέλιδου 4"/>
          <p:cNvSpPr>
            <a:spLocks noGrp="1"/>
          </p:cNvSpPr>
          <p:nvPr>
            <p:ph type="ftr" sz="quarter" idx="11"/>
          </p:nvPr>
        </p:nvSpPr>
        <p:spPr/>
        <p:txBody>
          <a:bodyPr/>
          <a:lstStyle/>
          <a:p>
            <a:r>
              <a:rPr lang="el-GR"/>
              <a:t>Δρ Χαράλαμπος Μουζάκης</a:t>
            </a:r>
            <a:endParaRPr lang="en-US" dirty="0"/>
          </a:p>
        </p:txBody>
      </p:sp>
      <p:sp>
        <p:nvSpPr>
          <p:cNvPr id="6" name="Θέση αριθμού διαφάνειας 5"/>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1"/>
          <p:cNvSpPr/>
          <p:nvPr userDrawn="1"/>
        </p:nvSpPr>
        <p:spPr>
          <a:xfrm>
            <a:off x="0" y="0"/>
            <a:ext cx="467544" cy="6858000"/>
          </a:xfrm>
          <a:prstGeom prst="rect">
            <a:avLst/>
          </a:prstGeom>
          <a:solidFill>
            <a:srgbClr val="931B1B"/>
          </a:solidFill>
          <a:ln>
            <a:noFill/>
          </a:ln>
          <a:effectLst/>
        </p:spPr>
        <p:style>
          <a:lnRef idx="1">
            <a:schemeClr val="accent1"/>
          </a:lnRef>
          <a:fillRef idx="3">
            <a:schemeClr val="accent1"/>
          </a:fillRef>
          <a:effectRef idx="2">
            <a:schemeClr val="accent1"/>
          </a:effectRef>
          <a:fontRef idx="minor">
            <a:schemeClr val="lt1"/>
          </a:fontRef>
        </p:style>
      </p:sp>
      <p:cxnSp>
        <p:nvCxnSpPr>
          <p:cNvPr id="8" name="15 - Ευθεία γραμμή σύνδεσης"/>
          <p:cNvCxnSpPr/>
          <p:nvPr userDrawn="1"/>
        </p:nvCxnSpPr>
        <p:spPr bwMode="auto">
          <a:xfrm>
            <a:off x="1522058" y="1194393"/>
            <a:ext cx="7034182" cy="7353"/>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cxnSp>
        <p:nvCxnSpPr>
          <p:cNvPr id="9" name="15 - Ευθεία γραμμή σύνδεσης"/>
          <p:cNvCxnSpPr/>
          <p:nvPr userDrawn="1"/>
        </p:nvCxnSpPr>
        <p:spPr bwMode="auto">
          <a:xfrm>
            <a:off x="467544" y="6453336"/>
            <a:ext cx="8476309" cy="19555"/>
          </a:xfrm>
          <a:prstGeom prst="line">
            <a:avLst/>
          </a:prstGeom>
          <a:solidFill>
            <a:schemeClr val="accent1"/>
          </a:solidFill>
          <a:ln w="9525" cap="flat" cmpd="sng" algn="ctr">
            <a:solidFill>
              <a:schemeClr val="accent4">
                <a:lumMod val="90000"/>
                <a:lumOff val="10000"/>
              </a:schemeClr>
            </a:solidFill>
            <a:prstDash val="solid"/>
            <a:round/>
            <a:headEnd type="none" w="med" len="med"/>
            <a:tailEnd type="none" w="med" len="med"/>
          </a:ln>
          <a:effectLst/>
        </p:spPr>
      </p:cxnSp>
      <p:sp>
        <p:nvSpPr>
          <p:cNvPr id="11" name="Ορθογώνιο 10"/>
          <p:cNvSpPr/>
          <p:nvPr userDrawn="1"/>
        </p:nvSpPr>
        <p:spPr>
          <a:xfrm>
            <a:off x="467544" y="628501"/>
            <a:ext cx="57606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Πεντάγωνο 11"/>
          <p:cNvSpPr/>
          <p:nvPr userDrawn="1"/>
        </p:nvSpPr>
        <p:spPr>
          <a:xfrm>
            <a:off x="467544" y="603852"/>
            <a:ext cx="675456" cy="7920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1"/>
          <p:cNvSpPr>
            <a:spLocks noGrp="1"/>
          </p:cNvSpPr>
          <p:nvPr>
            <p:ph type="title"/>
          </p:nvPr>
        </p:nvSpPr>
        <p:spPr>
          <a:xfrm>
            <a:off x="1143000" y="365127"/>
            <a:ext cx="7372350" cy="1075390"/>
          </a:xfrm>
        </p:spPr>
        <p:txBody>
          <a:bodyPr>
            <a:normAutofit/>
          </a:bodyPr>
          <a:lstStyle>
            <a:lvl1pPr>
              <a:defRPr sz="4400" b="1"/>
            </a:lvl1pPr>
          </a:lstStyle>
          <a:p>
            <a:r>
              <a:rPr lang="el-GR" dirty="0"/>
              <a:t>Στυλ κύριου τίτλου</a:t>
            </a:r>
          </a:p>
        </p:txBody>
      </p:sp>
    </p:spTree>
    <p:extLst>
      <p:ext uri="{BB962C8B-B14F-4D97-AF65-F5344CB8AC3E}">
        <p14:creationId xmlns:p14="http://schemas.microsoft.com/office/powerpoint/2010/main" val="3989857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9"/>
            <a:ext cx="7886700" cy="2852737"/>
          </a:xfrm>
        </p:spPr>
        <p:txBody>
          <a:bodyPr anchor="b"/>
          <a:lstStyle>
            <a:lvl1pPr>
              <a:defRPr sz="4500"/>
            </a:lvl1pPr>
          </a:lstStyle>
          <a:p>
            <a:r>
              <a:rPr lang="el-GR"/>
              <a:t>Στυλ κύριου τίτλου</a:t>
            </a:r>
          </a:p>
        </p:txBody>
      </p:sp>
      <p:sp>
        <p:nvSpPr>
          <p:cNvPr id="3" name="Θέση κειμένου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DABB9B27-4D02-2940-AED5-BC8F2B3B1507}" type="datetimeFigureOut">
              <a:rPr lang="en-US" smtClean="0"/>
              <a:pPr/>
              <a:t>4/9/2020</a:t>
            </a:fld>
            <a:endParaRPr lang="en-US" dirty="0"/>
          </a:p>
        </p:txBody>
      </p:sp>
      <p:sp>
        <p:nvSpPr>
          <p:cNvPr id="5" name="Θέση υποσέλιδου 4"/>
          <p:cNvSpPr>
            <a:spLocks noGrp="1"/>
          </p:cNvSpPr>
          <p:nvPr>
            <p:ph type="ftr" sz="quarter" idx="11"/>
          </p:nvPr>
        </p:nvSpPr>
        <p:spPr/>
        <p:txBody>
          <a:bodyPr/>
          <a:lstStyle/>
          <a:p>
            <a:endParaRPr lang="en-US" dirty="0"/>
          </a:p>
        </p:txBody>
      </p:sp>
      <p:sp>
        <p:nvSpPr>
          <p:cNvPr id="6" name="Θέση αριθμού διαφάνειας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81588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286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291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04CF7878-2C98-7449-BB8F-764A5EA8E558}" type="datetimeFigureOut">
              <a:rPr lang="en-US" smtClean="0"/>
              <a:pPr/>
              <a:t>4/9/2020</a:t>
            </a:fld>
            <a:endParaRPr lang="en-US" dirty="0"/>
          </a:p>
        </p:txBody>
      </p:sp>
      <p:sp>
        <p:nvSpPr>
          <p:cNvPr id="6" name="Θέση υποσέλιδου 5"/>
          <p:cNvSpPr>
            <a:spLocks noGrp="1"/>
          </p:cNvSpPr>
          <p:nvPr>
            <p:ph type="ftr" sz="quarter" idx="11"/>
          </p:nvPr>
        </p:nvSpPr>
        <p:spPr/>
        <p:txBody>
          <a:bodyPr/>
          <a:lstStyle/>
          <a:p>
            <a:endParaRPr lang="en-US" dirty="0"/>
          </a:p>
        </p:txBody>
      </p:sp>
      <p:sp>
        <p:nvSpPr>
          <p:cNvPr id="7" name="Θέση αριθμού διαφάνειας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482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365126"/>
            <a:ext cx="7886700" cy="1325563"/>
          </a:xfrm>
        </p:spPr>
        <p:txBody>
          <a:bodyPr/>
          <a:lstStyle/>
          <a:p>
            <a:r>
              <a:rPr lang="el-GR"/>
              <a:t>Στυλ κύριου τίτλου</a:t>
            </a:r>
          </a:p>
        </p:txBody>
      </p:sp>
      <p:sp>
        <p:nvSpPr>
          <p:cNvPr id="3" name="Θέση κειμένου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29842" y="2505075"/>
            <a:ext cx="3868340"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29150" y="2505075"/>
            <a:ext cx="3887391"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E6D2F403-9584-1749-B6AB-5E1C5F94527C}" type="datetimeFigureOut">
              <a:rPr lang="en-US" smtClean="0"/>
              <a:pPr/>
              <a:t>4/9/2020</a:t>
            </a:fld>
            <a:endParaRPr lang="en-US" dirty="0"/>
          </a:p>
        </p:txBody>
      </p:sp>
      <p:sp>
        <p:nvSpPr>
          <p:cNvPr id="8" name="Θέση υποσέλιδου 7"/>
          <p:cNvSpPr>
            <a:spLocks noGrp="1"/>
          </p:cNvSpPr>
          <p:nvPr>
            <p:ph type="ftr" sz="quarter" idx="11"/>
          </p:nvPr>
        </p:nvSpPr>
        <p:spPr/>
        <p:txBody>
          <a:bodyPr/>
          <a:lstStyle/>
          <a:p>
            <a:endParaRPr lang="en-US" dirty="0"/>
          </a:p>
        </p:txBody>
      </p:sp>
      <p:sp>
        <p:nvSpPr>
          <p:cNvPr id="9" name="Θέση αριθμού διαφάνειας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3968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A58C0351-EB03-5444-BA93-B7E778374E24}" type="datetimeFigureOut">
              <a:rPr lang="en-US" smtClean="0"/>
              <a:pPr/>
              <a:t>4/9/2020</a:t>
            </a:fld>
            <a:endParaRPr lang="en-US" dirty="0"/>
          </a:p>
        </p:txBody>
      </p:sp>
      <p:sp>
        <p:nvSpPr>
          <p:cNvPr id="4" name="Θέση υποσέλιδου 3"/>
          <p:cNvSpPr>
            <a:spLocks noGrp="1"/>
          </p:cNvSpPr>
          <p:nvPr>
            <p:ph type="ftr" sz="quarter" idx="11"/>
          </p:nvPr>
        </p:nvSpPr>
        <p:spPr/>
        <p:txBody>
          <a:bodyPr/>
          <a:lstStyle/>
          <a:p>
            <a:endParaRPr lang="en-US" dirty="0"/>
          </a:p>
        </p:txBody>
      </p:sp>
      <p:sp>
        <p:nvSpPr>
          <p:cNvPr id="5" name="Θέση αριθμού διαφάνειας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263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EADB90-FF7E-5041-AB9F-1BC0957AB829}" type="datetimeFigureOut">
              <a:rPr lang="en-US" smtClean="0"/>
              <a:pPr/>
              <a:t>4/9/2020</a:t>
            </a:fld>
            <a:endParaRPr lang="en-US" dirty="0"/>
          </a:p>
        </p:txBody>
      </p:sp>
      <p:sp>
        <p:nvSpPr>
          <p:cNvPr id="3" name="Θέση υποσέλιδου 2"/>
          <p:cNvSpPr>
            <a:spLocks noGrp="1"/>
          </p:cNvSpPr>
          <p:nvPr>
            <p:ph type="ftr" sz="quarter" idx="11"/>
          </p:nvPr>
        </p:nvSpPr>
        <p:spPr/>
        <p:txBody>
          <a:bodyPr/>
          <a:lstStyle/>
          <a:p>
            <a:endParaRPr lang="en-US" dirty="0"/>
          </a:p>
        </p:txBody>
      </p:sp>
      <p:sp>
        <p:nvSpPr>
          <p:cNvPr id="4" name="Θέση αριθμού διαφάνειας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342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457200"/>
            <a:ext cx="2949178" cy="1600200"/>
          </a:xfrm>
        </p:spPr>
        <p:txBody>
          <a:bodyPr anchor="b"/>
          <a:lstStyle>
            <a:lvl1pPr>
              <a:defRPr sz="2400"/>
            </a:lvl1pPr>
          </a:lstStyle>
          <a:p>
            <a:r>
              <a:rPr lang="el-GR"/>
              <a:t>Στυλ κύριου τίτλου</a:t>
            </a:r>
          </a:p>
        </p:txBody>
      </p:sp>
      <p:sp>
        <p:nvSpPr>
          <p:cNvPr id="3" name="Θέση περιεχομένου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C1EB8CB6-48D8-4E47-B0D3-B56230F429D0}" type="datetimeFigureOut">
              <a:rPr lang="en-US" smtClean="0"/>
              <a:pPr/>
              <a:t>4/9/2020</a:t>
            </a:fld>
            <a:endParaRPr lang="en-US" dirty="0"/>
          </a:p>
        </p:txBody>
      </p:sp>
      <p:sp>
        <p:nvSpPr>
          <p:cNvPr id="6" name="Θέση υποσέλιδου 5"/>
          <p:cNvSpPr>
            <a:spLocks noGrp="1"/>
          </p:cNvSpPr>
          <p:nvPr>
            <p:ph type="ftr" sz="quarter" idx="11"/>
          </p:nvPr>
        </p:nvSpPr>
        <p:spPr/>
        <p:txBody>
          <a:bodyPr/>
          <a:lstStyle/>
          <a:p>
            <a:endParaRPr lang="en-US" dirty="0"/>
          </a:p>
        </p:txBody>
      </p:sp>
      <p:sp>
        <p:nvSpPr>
          <p:cNvPr id="7" name="Θέση αριθμού διαφάνειας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3742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457200"/>
            <a:ext cx="2949178" cy="1600200"/>
          </a:xfrm>
        </p:spPr>
        <p:txBody>
          <a:bodyPr anchor="b"/>
          <a:lstStyle>
            <a:lvl1pPr>
              <a:defRPr sz="2400"/>
            </a:lvl1pPr>
          </a:lstStyle>
          <a:p>
            <a:r>
              <a:rPr lang="el-GR"/>
              <a:t>Στυλ κύριου τίτλου</a:t>
            </a:r>
          </a:p>
        </p:txBody>
      </p:sp>
      <p:sp>
        <p:nvSpPr>
          <p:cNvPr id="3" name="Θέση εικόνας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l-GR"/>
          </a:p>
        </p:txBody>
      </p:sp>
      <p:sp>
        <p:nvSpPr>
          <p:cNvPr id="4" name="Θέση κειμένου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4EF716D3-DCE8-CC45-8106-AE5DFCD073F9}" type="datetimeFigureOut">
              <a:rPr lang="en-US" smtClean="0"/>
              <a:pPr/>
              <a:t>4/9/2020</a:t>
            </a:fld>
            <a:endParaRPr lang="en-US" dirty="0"/>
          </a:p>
        </p:txBody>
      </p:sp>
      <p:sp>
        <p:nvSpPr>
          <p:cNvPr id="6" name="Θέση υποσέλιδου 5"/>
          <p:cNvSpPr>
            <a:spLocks noGrp="1"/>
          </p:cNvSpPr>
          <p:nvPr>
            <p:ph type="ftr" sz="quarter" idx="11"/>
          </p:nvPr>
        </p:nvSpPr>
        <p:spPr/>
        <p:txBody>
          <a:bodyPr/>
          <a:lstStyle/>
          <a:p>
            <a:endParaRPr lang="en-US" dirty="0"/>
          </a:p>
        </p:txBody>
      </p:sp>
      <p:sp>
        <p:nvSpPr>
          <p:cNvPr id="7" name="Θέση αριθμού διαφάνειας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3254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D9FFFB4-400D-1240-AB24-6F86C96D4DFB}" type="datetimeFigureOut">
              <a:rPr lang="en-US" smtClean="0"/>
              <a:pPr/>
              <a:t>4/9/2020</a:t>
            </a:fld>
            <a:endParaRPr lang="en-US" dirty="0"/>
          </a:p>
        </p:txBody>
      </p:sp>
      <p:sp>
        <p:nvSpPr>
          <p:cNvPr id="5" name="Θέση υποσέλιδου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Θέση αριθμού διαφάνειας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a:t>
            </a:fld>
            <a:endParaRPr lang="en-US" dirty="0"/>
          </a:p>
        </p:txBody>
      </p:sp>
      <p:sp>
        <p:nvSpPr>
          <p:cNvPr id="7" name="Freeform 8"/>
          <p:cNvSpPr/>
          <p:nvPr userDrawn="1"/>
        </p:nvSpPr>
        <p:spPr bwMode="auto">
          <a:xfrm>
            <a:off x="163906" y="796626"/>
            <a:ext cx="86598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Tree>
    <p:extLst>
      <p:ext uri="{BB962C8B-B14F-4D97-AF65-F5344CB8AC3E}">
        <p14:creationId xmlns:p14="http://schemas.microsoft.com/office/powerpoint/2010/main" val="1642712413"/>
      </p:ext>
    </p:extLst>
  </p:cSld>
  <p:clrMap bg1="lt1" tx1="dk1" bg2="lt2" tx2="dk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2.xml"/><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40.png"/></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2.png"/><Relationship Id="rId1" Type="http://schemas.openxmlformats.org/officeDocument/2006/relationships/slideLayout" Target="../slideLayouts/slideLayout2.xml"/><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3.png"/><Relationship Id="rId1" Type="http://schemas.openxmlformats.org/officeDocument/2006/relationships/slideLayout" Target="../slideLayouts/slideLayout2.xml"/><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535809" y="1084772"/>
            <a:ext cx="7288133" cy="1872208"/>
          </a:xfrm>
        </p:spPr>
        <p:txBody>
          <a:bodyPr>
            <a:noAutofit/>
          </a:bodyPr>
          <a:lstStyle/>
          <a:p>
            <a:r>
              <a:rPr lang="el-GR" sz="2800" dirty="0"/>
              <a:t>«Δημιουργικότητα και εκπαίδευση. Σχεδιασμός του  εκπαιδευτικού προγράμματος ¨Σχεδίασε μία πόλη βιώσιμη¨  με στόχο την προώθηση της δημιουργικότητας στη </a:t>
            </a:r>
            <a:r>
              <a:rPr lang="el-GR" sz="2800" dirty="0" err="1"/>
              <a:t>Στ</a:t>
            </a:r>
            <a:r>
              <a:rPr lang="el-GR" sz="2800" dirty="0"/>
              <a:t>΄ δημοτικού»</a:t>
            </a:r>
            <a:endParaRPr lang="el-GR" sz="2800" b="1" dirty="0"/>
          </a:p>
        </p:txBody>
      </p:sp>
      <p:cxnSp>
        <p:nvCxnSpPr>
          <p:cNvPr id="16" name="15 - Ευθεία γραμμή σύνδεσης"/>
          <p:cNvCxnSpPr/>
          <p:nvPr/>
        </p:nvCxnSpPr>
        <p:spPr bwMode="auto">
          <a:xfrm>
            <a:off x="1789760" y="1045383"/>
            <a:ext cx="7034182" cy="7353"/>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
        <p:nvSpPr>
          <p:cNvPr id="3081" name="11 - Ορθογώνιο"/>
          <p:cNvSpPr>
            <a:spLocks noChangeArrowheads="1"/>
          </p:cNvSpPr>
          <p:nvPr/>
        </p:nvSpPr>
        <p:spPr bwMode="auto">
          <a:xfrm>
            <a:off x="1604896" y="251187"/>
            <a:ext cx="7403909" cy="523220"/>
          </a:xfrm>
          <a:prstGeom prst="rect">
            <a:avLst/>
          </a:prstGeom>
          <a:noFill/>
          <a:ln w="9525">
            <a:noFill/>
            <a:miter lim="800000"/>
            <a:headEnd/>
            <a:tailEnd/>
          </a:ln>
        </p:spPr>
        <p:txBody>
          <a:bodyPr wrap="square">
            <a:spAutoFit/>
          </a:bodyPr>
          <a:lstStyle/>
          <a:p>
            <a:pPr algn="ctr"/>
            <a:r>
              <a:rPr lang="el-GR" sz="1400" dirty="0">
                <a:latin typeface="Book Antiqua" panose="02040602050305030304" pitchFamily="18" charset="0"/>
              </a:rPr>
              <a:t>Πρόγραμμα Μεταπτυχιακών Σπουδών: </a:t>
            </a:r>
            <a:endParaRPr lang="en-US" sz="1400" dirty="0">
              <a:latin typeface="Book Antiqua" panose="02040602050305030304" pitchFamily="18" charset="0"/>
            </a:endParaRPr>
          </a:p>
          <a:p>
            <a:pPr algn="ctr"/>
            <a:r>
              <a:rPr lang="el-GR" sz="1400" dirty="0">
                <a:latin typeface="Book Antiqua" panose="02040602050305030304" pitchFamily="18" charset="0"/>
              </a:rPr>
              <a:t>«Επιστήμες της Αγωγής - Εξ Αποστάσεως Εκπαίδευση  με την χρήση των ΤΠΕ (e-</a:t>
            </a:r>
            <a:r>
              <a:rPr lang="el-GR" sz="1400" dirty="0" err="1">
                <a:latin typeface="Book Antiqua" panose="02040602050305030304" pitchFamily="18" charset="0"/>
              </a:rPr>
              <a:t>Learning</a:t>
            </a:r>
            <a:r>
              <a:rPr lang="el-GR" sz="1400" dirty="0">
                <a:latin typeface="Book Antiqua" panose="02040602050305030304" pitchFamily="18" charset="0"/>
              </a:rPr>
              <a:t>)»</a:t>
            </a:r>
            <a:endParaRPr lang="el-GR" sz="1200" dirty="0">
              <a:latin typeface="Book Antiqua" panose="02040602050305030304" pitchFamily="18" charset="0"/>
            </a:endParaRPr>
          </a:p>
        </p:txBody>
      </p:sp>
      <p:sp>
        <p:nvSpPr>
          <p:cNvPr id="11" name="Rectangle 1"/>
          <p:cNvSpPr>
            <a:spLocks noChangeArrowheads="1"/>
          </p:cNvSpPr>
          <p:nvPr/>
        </p:nvSpPr>
        <p:spPr bwMode="auto">
          <a:xfrm>
            <a:off x="1187624" y="5933891"/>
            <a:ext cx="720427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1" u="none" strike="noStrike" cap="none" normalizeH="0" baseline="0" dirty="0">
                <a:ln>
                  <a:noFill/>
                </a:ln>
                <a:solidFill>
                  <a:schemeClr val="tx1"/>
                </a:solidFill>
                <a:effectLst/>
                <a:latin typeface="Book Antiqua" pitchFamily="18" charset="0"/>
                <a:ea typeface="Times New Roman" pitchFamily="18" charset="0"/>
                <a:cs typeface="Arial" pitchFamily="34" charset="0"/>
              </a:rPr>
              <a:t>Ρέθυμνο</a:t>
            </a:r>
            <a:r>
              <a:rPr kumimoji="0" lang="el-GR" sz="2000" b="0" i="1" u="none" strike="noStrike" cap="none" normalizeH="0" baseline="0">
                <a:ln>
                  <a:noFill/>
                </a:ln>
                <a:solidFill>
                  <a:schemeClr val="tx1"/>
                </a:solidFill>
                <a:effectLst/>
                <a:latin typeface="Book Antiqua" pitchFamily="18" charset="0"/>
                <a:ea typeface="Times New Roman" pitchFamily="18" charset="0"/>
                <a:cs typeface="Arial" pitchFamily="34" charset="0"/>
              </a:rPr>
              <a:t>,</a:t>
            </a:r>
            <a:r>
              <a:rPr kumimoji="0" lang="el-GR" sz="2000" b="0" i="1" u="none" strike="noStrike" cap="none" normalizeH="0">
                <a:ln>
                  <a:noFill/>
                </a:ln>
                <a:solidFill>
                  <a:schemeClr val="tx1"/>
                </a:solidFill>
                <a:effectLst/>
                <a:latin typeface="Book Antiqua" pitchFamily="18" charset="0"/>
                <a:ea typeface="Times New Roman" pitchFamily="18" charset="0"/>
                <a:cs typeface="Arial" pitchFamily="34" charset="0"/>
              </a:rPr>
              <a:t> </a:t>
            </a:r>
            <a:r>
              <a:rPr kumimoji="0" lang="el-GR" sz="2000" b="0" i="1" u="none" strike="noStrike" cap="none" normalizeH="0" smtClean="0">
                <a:ln>
                  <a:noFill/>
                </a:ln>
                <a:solidFill>
                  <a:schemeClr val="tx1"/>
                </a:solidFill>
                <a:effectLst/>
                <a:latin typeface="Book Antiqua" pitchFamily="18" charset="0"/>
                <a:ea typeface="Times New Roman" pitchFamily="18" charset="0"/>
                <a:cs typeface="Arial" pitchFamily="34" charset="0"/>
              </a:rPr>
              <a:t>2020</a:t>
            </a:r>
            <a:endParaRPr kumimoji="0" lang="el-GR" sz="2000" b="0" i="1" u="none" strike="noStrike" cap="none" normalizeH="0" baseline="0" dirty="0">
              <a:ln>
                <a:noFill/>
              </a:ln>
              <a:solidFill>
                <a:schemeClr val="tx1"/>
              </a:solidFill>
              <a:effectLst/>
              <a:latin typeface="Arial" pitchFamily="34" charset="0"/>
              <a:cs typeface="Arial" pitchFamily="34" charset="0"/>
            </a:endParaRPr>
          </a:p>
        </p:txBody>
      </p:sp>
      <p:cxnSp>
        <p:nvCxnSpPr>
          <p:cNvPr id="7" name="15 - Ευθεία γραμμή σύνδεσης"/>
          <p:cNvCxnSpPr/>
          <p:nvPr/>
        </p:nvCxnSpPr>
        <p:spPr bwMode="auto">
          <a:xfrm flipV="1">
            <a:off x="1789760" y="1101540"/>
            <a:ext cx="7034182" cy="1"/>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cxnSp>
        <p:nvCxnSpPr>
          <p:cNvPr id="9" name="15 - Ευθεία γραμμή σύνδεσης"/>
          <p:cNvCxnSpPr/>
          <p:nvPr/>
        </p:nvCxnSpPr>
        <p:spPr bwMode="auto">
          <a:xfrm>
            <a:off x="1638680" y="5589240"/>
            <a:ext cx="6991725" cy="12969"/>
          </a:xfrm>
          <a:prstGeom prst="line">
            <a:avLst/>
          </a:prstGeom>
          <a:solidFill>
            <a:schemeClr val="accent1"/>
          </a:solidFill>
          <a:ln w="9525" cap="flat" cmpd="sng" algn="ctr">
            <a:solidFill>
              <a:schemeClr val="accent4">
                <a:lumMod val="90000"/>
                <a:lumOff val="10000"/>
              </a:schemeClr>
            </a:solidFill>
            <a:prstDash val="solid"/>
            <a:round/>
            <a:headEnd type="none" w="med" len="med"/>
            <a:tailEnd type="none" w="med" len="med"/>
          </a:ln>
          <a:effectLst/>
        </p:spPr>
      </p:cxnSp>
      <p:sp>
        <p:nvSpPr>
          <p:cNvPr id="10" name="9 - Ορθογώνιο"/>
          <p:cNvSpPr/>
          <p:nvPr/>
        </p:nvSpPr>
        <p:spPr>
          <a:xfrm>
            <a:off x="1369379" y="3483916"/>
            <a:ext cx="6840760" cy="584775"/>
          </a:xfrm>
          <a:prstGeom prst="rect">
            <a:avLst/>
          </a:prstGeom>
        </p:spPr>
        <p:txBody>
          <a:bodyPr wrap="square">
            <a:spAutoFit/>
          </a:bodyPr>
          <a:lstStyle/>
          <a:p>
            <a:pPr algn="ctr"/>
            <a:r>
              <a:rPr lang="el-GR" sz="3200" dirty="0" err="1" smtClean="0"/>
              <a:t>Κατσικανδαράκη</a:t>
            </a:r>
            <a:r>
              <a:rPr lang="el-GR" sz="3200" dirty="0" smtClean="0"/>
              <a:t> Ιωάννα</a:t>
            </a:r>
            <a:endParaRPr lang="el-GR" sz="3200" dirty="0"/>
          </a:p>
        </p:txBody>
      </p:sp>
      <p:graphicFrame>
        <p:nvGraphicFramePr>
          <p:cNvPr id="2" name="Πίνακας 1"/>
          <p:cNvGraphicFramePr>
            <a:graphicFrameLocks noGrp="1"/>
          </p:cNvGraphicFramePr>
          <p:nvPr>
            <p:extLst>
              <p:ext uri="{D42A27DB-BD31-4B8C-83A1-F6EECF244321}">
                <p14:modId xmlns:p14="http://schemas.microsoft.com/office/powerpoint/2010/main" val="2548104729"/>
              </p:ext>
            </p:extLst>
          </p:nvPr>
        </p:nvGraphicFramePr>
        <p:xfrm>
          <a:off x="1908189" y="5015409"/>
          <a:ext cx="6096000" cy="3708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370840">
                <a:tc>
                  <a:txBody>
                    <a:bodyPr/>
                    <a:lstStyle/>
                    <a:p>
                      <a:r>
                        <a:rPr lang="el-GR" sz="1800" b="1" kern="1200" dirty="0" smtClean="0">
                          <a:solidFill>
                            <a:schemeClr val="tx1"/>
                          </a:solidFill>
                          <a:latin typeface="Times New Roman" panose="02020603050405020304" pitchFamily="18" charset="0"/>
                          <a:ea typeface="+mn-ea"/>
                          <a:cs typeface="Times New Roman" panose="02020603050405020304" pitchFamily="18" charset="0"/>
                        </a:rPr>
                        <a:t>Αναστασιάδης</a:t>
                      </a:r>
                      <a:r>
                        <a:rPr lang="el-GR" sz="1800" b="1"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l-GR" sz="1800" b="1" kern="1200" dirty="0" smtClean="0">
                          <a:solidFill>
                            <a:schemeClr val="tx1"/>
                          </a:solidFill>
                          <a:latin typeface="Times New Roman" panose="02020603050405020304" pitchFamily="18" charset="0"/>
                          <a:ea typeface="+mn-ea"/>
                          <a:cs typeface="Times New Roman" panose="02020603050405020304" pitchFamily="18" charset="0"/>
                        </a:rPr>
                        <a:t>Π. </a:t>
                      </a:r>
                      <a:endParaRPr lang="el-GR" sz="1800" b="1"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l-GR" sz="1800" b="1" kern="1200" dirty="0" err="1" smtClean="0">
                          <a:solidFill>
                            <a:schemeClr val="tx1"/>
                          </a:solidFill>
                          <a:latin typeface="Times New Roman" panose="02020603050405020304" pitchFamily="18" charset="0"/>
                          <a:ea typeface="+mn-ea"/>
                          <a:cs typeface="Times New Roman" panose="02020603050405020304" pitchFamily="18" charset="0"/>
                        </a:rPr>
                        <a:t>Τρούλη</a:t>
                      </a:r>
                      <a:r>
                        <a:rPr lang="el-GR" sz="1800" b="1" kern="1200" dirty="0" smtClean="0">
                          <a:solidFill>
                            <a:schemeClr val="tx1"/>
                          </a:solidFill>
                          <a:latin typeface="Times New Roman" panose="02020603050405020304" pitchFamily="18" charset="0"/>
                          <a:ea typeface="+mn-ea"/>
                          <a:cs typeface="Times New Roman" panose="02020603050405020304" pitchFamily="18" charset="0"/>
                        </a:rPr>
                        <a:t> Κ. </a:t>
                      </a:r>
                      <a:endParaRPr lang="el-GR" sz="1800" b="1"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l-GR" sz="1800" b="1" kern="1200" dirty="0" err="1" smtClean="0">
                          <a:solidFill>
                            <a:schemeClr val="tx1"/>
                          </a:solidFill>
                          <a:latin typeface="Times New Roman" panose="02020603050405020304" pitchFamily="18" charset="0"/>
                          <a:ea typeface="+mn-ea"/>
                          <a:cs typeface="Times New Roman" panose="02020603050405020304" pitchFamily="18" charset="0"/>
                        </a:rPr>
                        <a:t>Φιλιππούσης</a:t>
                      </a:r>
                      <a:r>
                        <a:rPr lang="el-GR" sz="1800" b="1" kern="1200" dirty="0" smtClean="0">
                          <a:solidFill>
                            <a:schemeClr val="tx1"/>
                          </a:solidFill>
                          <a:latin typeface="Times New Roman" panose="02020603050405020304" pitchFamily="18" charset="0"/>
                          <a:ea typeface="+mn-ea"/>
                          <a:cs typeface="Times New Roman" panose="02020603050405020304" pitchFamily="18" charset="0"/>
                        </a:rPr>
                        <a:t> Γ.</a:t>
                      </a:r>
                      <a:endParaRPr lang="el-GR" sz="1800" b="1"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bl>
          </a:graphicData>
        </a:graphic>
      </p:graphicFrame>
      <p:sp>
        <p:nvSpPr>
          <p:cNvPr id="13" name="9 - Ορθογώνιο"/>
          <p:cNvSpPr/>
          <p:nvPr/>
        </p:nvSpPr>
        <p:spPr>
          <a:xfrm>
            <a:off x="1535809" y="4544582"/>
            <a:ext cx="6840760" cy="369332"/>
          </a:xfrm>
          <a:prstGeom prst="rect">
            <a:avLst/>
          </a:prstGeom>
        </p:spPr>
        <p:txBody>
          <a:bodyPr wrap="square">
            <a:spAutoFit/>
          </a:bodyPr>
          <a:lstStyle/>
          <a:p>
            <a:pPr algn="ctr"/>
            <a:r>
              <a:rPr lang="el-GR" sz="1800" dirty="0"/>
              <a:t>Επιτροπή Κρίσης ΔΕ</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A6B00E7D-2AA6-4359-AC94-9FA926855E19}"/>
              </a:ext>
            </a:extLst>
          </p:cNvPr>
          <p:cNvSpPr>
            <a:spLocks noGrp="1"/>
          </p:cNvSpPr>
          <p:nvPr>
            <p:ph type="title"/>
          </p:nvPr>
        </p:nvSpPr>
        <p:spPr>
          <a:xfrm>
            <a:off x="1115616" y="18901"/>
            <a:ext cx="7372350" cy="1075390"/>
          </a:xfrm>
        </p:spPr>
        <p:txBody>
          <a:bodyPr>
            <a:normAutofit fontScale="90000"/>
          </a:bodyPr>
          <a:lstStyle/>
          <a:p>
            <a:r>
              <a:rPr lang="el-GR" b="1" dirty="0"/>
              <a:t>Χαρακτηριστικά δημιουργικών ατόμων</a:t>
            </a:r>
            <a:endParaRPr lang="el-GR" dirty="0"/>
          </a:p>
        </p:txBody>
      </p:sp>
      <p:graphicFrame>
        <p:nvGraphicFramePr>
          <p:cNvPr id="4" name="Θέση περιεχομένου 3">
            <a:extLst>
              <a:ext uri="{FF2B5EF4-FFF2-40B4-BE49-F238E27FC236}">
                <a16:creationId xmlns="" xmlns:a16="http://schemas.microsoft.com/office/drawing/2014/main" id="{C7E64B92-B4D9-4F5D-803C-97FBA0C512B1}"/>
              </a:ext>
            </a:extLst>
          </p:cNvPr>
          <p:cNvGraphicFramePr>
            <a:graphicFrameLocks noGrp="1"/>
          </p:cNvGraphicFramePr>
          <p:nvPr>
            <p:ph idx="1"/>
            <p:extLst>
              <p:ext uri="{D42A27DB-BD31-4B8C-83A1-F6EECF244321}">
                <p14:modId xmlns:p14="http://schemas.microsoft.com/office/powerpoint/2010/main" val="3970742678"/>
              </p:ext>
            </p:extLst>
          </p:nvPr>
        </p:nvGraphicFramePr>
        <p:xfrm>
          <a:off x="1" y="1844824"/>
          <a:ext cx="9144000" cy="41559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57526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729B73E0-31DD-43A2-83ED-FD513F6413EC}"/>
              </a:ext>
            </a:extLst>
          </p:cNvPr>
          <p:cNvSpPr>
            <a:spLocks noGrp="1"/>
          </p:cNvSpPr>
          <p:nvPr>
            <p:ph type="title"/>
          </p:nvPr>
        </p:nvSpPr>
        <p:spPr>
          <a:xfrm>
            <a:off x="971600" y="116632"/>
            <a:ext cx="6447501" cy="990600"/>
          </a:xfrm>
        </p:spPr>
        <p:txBody>
          <a:bodyPr>
            <a:normAutofit fontScale="90000"/>
          </a:bodyPr>
          <a:lstStyle/>
          <a:p>
            <a:r>
              <a:rPr lang="el-GR" dirty="0"/>
              <a:t>Περιοχές Δημιουργικής Προσπάθειας</a:t>
            </a:r>
          </a:p>
        </p:txBody>
      </p:sp>
      <p:graphicFrame>
        <p:nvGraphicFramePr>
          <p:cNvPr id="9" name="Θέση περιεχομένου 8">
            <a:extLst>
              <a:ext uri="{FF2B5EF4-FFF2-40B4-BE49-F238E27FC236}">
                <a16:creationId xmlns="" xmlns:a16="http://schemas.microsoft.com/office/drawing/2014/main" id="{D548A524-754E-46A0-B280-773B233D7F13}"/>
              </a:ext>
            </a:extLst>
          </p:cNvPr>
          <p:cNvGraphicFramePr>
            <a:graphicFrameLocks noGrp="1"/>
          </p:cNvGraphicFramePr>
          <p:nvPr>
            <p:ph idx="1"/>
            <p:extLst/>
          </p:nvPr>
        </p:nvGraphicFramePr>
        <p:xfrm>
          <a:off x="0" y="1845033"/>
          <a:ext cx="9144000" cy="4158774"/>
        </p:xfrm>
        <a:graphic>
          <a:graphicData uri="http://schemas.openxmlformats.org/drawingml/2006/table">
            <a:tbl>
              <a:tblPr firstRow="1" firstCol="1" bandRow="1">
                <a:tableStyleId>{10A1B5D5-9B99-4C35-A422-299274C87663}</a:tableStyleId>
              </a:tblPr>
              <a:tblGrid>
                <a:gridCol w="4282068">
                  <a:extLst>
                    <a:ext uri="{9D8B030D-6E8A-4147-A177-3AD203B41FA5}">
                      <a16:colId xmlns="" xmlns:a16="http://schemas.microsoft.com/office/drawing/2014/main" val="49164498"/>
                    </a:ext>
                  </a:extLst>
                </a:gridCol>
                <a:gridCol w="4861932">
                  <a:extLst>
                    <a:ext uri="{9D8B030D-6E8A-4147-A177-3AD203B41FA5}">
                      <a16:colId xmlns="" xmlns:a16="http://schemas.microsoft.com/office/drawing/2014/main" val="291159948"/>
                    </a:ext>
                  </a:extLst>
                </a:gridCol>
              </a:tblGrid>
              <a:tr h="195692">
                <a:tc>
                  <a:txBody>
                    <a:bodyPr/>
                    <a:lstStyle/>
                    <a:p>
                      <a:pPr algn="ctr">
                        <a:lnSpc>
                          <a:spcPct val="107000"/>
                        </a:lnSpc>
                        <a:spcAft>
                          <a:spcPts val="0"/>
                        </a:spcAft>
                      </a:pPr>
                      <a:r>
                        <a:rPr lang="el-GR" sz="1200" dirty="0">
                          <a:effectLst/>
                        </a:rPr>
                        <a:t> Περιοχές Δημιουργικής Προσπάθειας</a:t>
                      </a:r>
                    </a:p>
                  </a:txBody>
                  <a:tcPr marL="27828" marR="27828" marT="0" marB="0"/>
                </a:tc>
                <a:tc>
                  <a:txBody>
                    <a:bodyPr/>
                    <a:lstStyle/>
                    <a:p>
                      <a:pPr algn="ctr">
                        <a:lnSpc>
                          <a:spcPct val="107000"/>
                        </a:lnSpc>
                        <a:spcAft>
                          <a:spcPts val="0"/>
                        </a:spcAft>
                      </a:pPr>
                      <a:r>
                        <a:rPr lang="el-GR" sz="1200" dirty="0">
                          <a:effectLst/>
                        </a:rPr>
                        <a:t>Δεξιότητες που απαιτούνται</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828" marR="27828" marT="0" marB="0"/>
                </a:tc>
                <a:extLst>
                  <a:ext uri="{0D108BD9-81ED-4DB2-BD59-A6C34878D82A}">
                    <a16:rowId xmlns="" xmlns:a16="http://schemas.microsoft.com/office/drawing/2014/main" val="4241971110"/>
                  </a:ext>
                </a:extLst>
              </a:tr>
              <a:tr h="587121">
                <a:tc>
                  <a:txBody>
                    <a:bodyPr/>
                    <a:lstStyle/>
                    <a:p>
                      <a:pPr algn="ctr">
                        <a:lnSpc>
                          <a:spcPct val="107000"/>
                        </a:lnSpc>
                        <a:spcAft>
                          <a:spcPts val="0"/>
                        </a:spcAft>
                      </a:pPr>
                      <a:r>
                        <a:rPr lang="el-GR" sz="1100" dirty="0">
                          <a:effectLst/>
                        </a:rPr>
                        <a:t>1 Τεχνολογική δημιουργικότητα</a:t>
                      </a:r>
                    </a:p>
                    <a:p>
                      <a:pPr algn="ctr">
                        <a:lnSpc>
                          <a:spcPct val="107000"/>
                        </a:lnSpc>
                        <a:spcAft>
                          <a:spcPts val="0"/>
                        </a:spcAft>
                      </a:pPr>
                      <a:r>
                        <a:rPr lang="el-GR" sz="1100" dirty="0">
                          <a:effectLst/>
                        </a:rPr>
                        <a:t> </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7828" marR="27828" marT="0" marB="0"/>
                </a:tc>
                <a:tc>
                  <a:txBody>
                    <a:bodyPr/>
                    <a:lstStyle/>
                    <a:p>
                      <a:pPr algn="ctr">
                        <a:lnSpc>
                          <a:spcPct val="107000"/>
                        </a:lnSpc>
                        <a:spcAft>
                          <a:spcPts val="0"/>
                        </a:spcAft>
                      </a:pPr>
                      <a:r>
                        <a:rPr lang="el-GR" sz="900" dirty="0">
                          <a:effectLst/>
                        </a:rPr>
                        <a:t>χειρωνακτική επιδεξιότητα</a:t>
                      </a:r>
                    </a:p>
                    <a:p>
                      <a:pPr algn="ctr">
                        <a:lnSpc>
                          <a:spcPct val="107000"/>
                        </a:lnSpc>
                        <a:spcAft>
                          <a:spcPts val="0"/>
                        </a:spcAft>
                      </a:pPr>
                      <a:r>
                        <a:rPr lang="el-GR" sz="900" dirty="0">
                          <a:effectLst/>
                        </a:rPr>
                        <a:t>χωρικές δεξιότητες</a:t>
                      </a:r>
                    </a:p>
                    <a:p>
                      <a:pPr algn="ctr">
                        <a:lnSpc>
                          <a:spcPct val="107000"/>
                        </a:lnSpc>
                        <a:spcAft>
                          <a:spcPts val="0"/>
                        </a:spcAft>
                      </a:pPr>
                      <a:r>
                        <a:rPr lang="el-GR" sz="900" dirty="0">
                          <a:effectLst/>
                        </a:rPr>
                        <a:t>συντονισμός χεριού-ματιού</a:t>
                      </a:r>
                    </a:p>
                    <a:p>
                      <a:pPr algn="ctr">
                        <a:lnSpc>
                          <a:spcPct val="107000"/>
                        </a:lnSpc>
                        <a:spcAft>
                          <a:spcPts val="0"/>
                        </a:spcAft>
                      </a:pPr>
                      <a:r>
                        <a:rPr lang="el-GR" sz="900" dirty="0">
                          <a:effectLst/>
                        </a:rPr>
                        <a:t>δεξιότητες επεξεργασίας πληροφοριών</a:t>
                      </a:r>
                    </a:p>
                  </a:txBody>
                  <a:tcPr marL="27828" marR="27828" marT="0" marB="0"/>
                </a:tc>
                <a:extLst>
                  <a:ext uri="{0D108BD9-81ED-4DB2-BD59-A6C34878D82A}">
                    <a16:rowId xmlns="" xmlns:a16="http://schemas.microsoft.com/office/drawing/2014/main" val="3298051544"/>
                  </a:ext>
                </a:extLst>
              </a:tr>
              <a:tr h="440341">
                <a:tc>
                  <a:txBody>
                    <a:bodyPr/>
                    <a:lstStyle/>
                    <a:p>
                      <a:pPr algn="ctr">
                        <a:lnSpc>
                          <a:spcPct val="107000"/>
                        </a:lnSpc>
                        <a:spcAft>
                          <a:spcPts val="0"/>
                        </a:spcAft>
                      </a:pPr>
                      <a:r>
                        <a:rPr lang="el-GR" sz="1100" dirty="0">
                          <a:effectLst/>
                        </a:rPr>
                        <a:t>2 Καλλιτεχνική δημιουργικότητα</a:t>
                      </a:r>
                    </a:p>
                    <a:p>
                      <a:pPr algn="ctr">
                        <a:lnSpc>
                          <a:spcPct val="107000"/>
                        </a:lnSpc>
                        <a:spcAft>
                          <a:spcPts val="0"/>
                        </a:spcAft>
                      </a:pPr>
                      <a:r>
                        <a:rPr lang="el-GR" sz="1100" dirty="0">
                          <a:effectLst/>
                        </a:rPr>
                        <a:t> </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7828" marR="27828" marT="0" marB="0"/>
                </a:tc>
                <a:tc>
                  <a:txBody>
                    <a:bodyPr/>
                    <a:lstStyle/>
                    <a:p>
                      <a:pPr algn="ctr">
                        <a:lnSpc>
                          <a:spcPct val="107000"/>
                        </a:lnSpc>
                        <a:spcAft>
                          <a:spcPts val="0"/>
                        </a:spcAft>
                      </a:pPr>
                      <a:r>
                        <a:rPr lang="el-GR" sz="900" dirty="0" err="1">
                          <a:effectLst/>
                        </a:rPr>
                        <a:t>οπτικοποίηση</a:t>
                      </a:r>
                      <a:endParaRPr lang="el-GR" sz="900" dirty="0">
                        <a:effectLst/>
                      </a:endParaRPr>
                    </a:p>
                    <a:p>
                      <a:pPr algn="ctr">
                        <a:lnSpc>
                          <a:spcPct val="107000"/>
                        </a:lnSpc>
                        <a:spcAft>
                          <a:spcPts val="0"/>
                        </a:spcAft>
                      </a:pPr>
                      <a:r>
                        <a:rPr lang="el-GR" sz="900" dirty="0">
                          <a:effectLst/>
                        </a:rPr>
                        <a:t>συντονισμός χεριού-ματιού</a:t>
                      </a:r>
                    </a:p>
                    <a:p>
                      <a:pPr algn="ctr">
                        <a:lnSpc>
                          <a:spcPct val="107000"/>
                        </a:lnSpc>
                        <a:spcAft>
                          <a:spcPts val="0"/>
                        </a:spcAft>
                      </a:pPr>
                      <a:r>
                        <a:rPr lang="el-GR" sz="900" dirty="0">
                          <a:effectLst/>
                        </a:rPr>
                        <a:t>ερμηνευτικές δεξιότητες</a:t>
                      </a:r>
                    </a:p>
                  </a:txBody>
                  <a:tcPr marL="27828" marR="27828" marT="0" marB="0"/>
                </a:tc>
                <a:extLst>
                  <a:ext uri="{0D108BD9-81ED-4DB2-BD59-A6C34878D82A}">
                    <a16:rowId xmlns="" xmlns:a16="http://schemas.microsoft.com/office/drawing/2014/main" val="2411381596"/>
                  </a:ext>
                </a:extLst>
              </a:tr>
              <a:tr h="587121">
                <a:tc>
                  <a:txBody>
                    <a:bodyPr/>
                    <a:lstStyle/>
                    <a:p>
                      <a:pPr algn="ctr">
                        <a:lnSpc>
                          <a:spcPct val="107000"/>
                        </a:lnSpc>
                        <a:spcAft>
                          <a:spcPts val="0"/>
                        </a:spcAft>
                      </a:pPr>
                      <a:r>
                        <a:rPr lang="el-GR" sz="1100" dirty="0">
                          <a:effectLst/>
                        </a:rPr>
                        <a:t>3 Μαθηματική δημιουργικότητα</a:t>
                      </a:r>
                    </a:p>
                    <a:p>
                      <a:pPr algn="ctr">
                        <a:lnSpc>
                          <a:spcPct val="107000"/>
                        </a:lnSpc>
                        <a:spcAft>
                          <a:spcPts val="0"/>
                        </a:spcAft>
                      </a:pPr>
                      <a:r>
                        <a:rPr lang="el-GR" sz="1100" dirty="0">
                          <a:effectLst/>
                        </a:rPr>
                        <a:t> </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7828" marR="27828" marT="0" marB="0"/>
                </a:tc>
                <a:tc>
                  <a:txBody>
                    <a:bodyPr/>
                    <a:lstStyle/>
                    <a:p>
                      <a:pPr algn="ctr">
                        <a:lnSpc>
                          <a:spcPct val="107000"/>
                        </a:lnSpc>
                        <a:spcAft>
                          <a:spcPts val="0"/>
                        </a:spcAft>
                      </a:pPr>
                      <a:r>
                        <a:rPr lang="el-GR" sz="900" dirty="0">
                          <a:effectLst/>
                        </a:rPr>
                        <a:t>καλή μνήμη</a:t>
                      </a:r>
                    </a:p>
                    <a:p>
                      <a:pPr algn="ctr">
                        <a:lnSpc>
                          <a:spcPct val="107000"/>
                        </a:lnSpc>
                        <a:spcAft>
                          <a:spcPts val="0"/>
                        </a:spcAft>
                      </a:pPr>
                      <a:r>
                        <a:rPr lang="el-GR" sz="900" dirty="0">
                          <a:effectLst/>
                        </a:rPr>
                        <a:t>ικανότητα λογικής και αναλυτικής λογικής</a:t>
                      </a:r>
                    </a:p>
                    <a:p>
                      <a:pPr algn="ctr">
                        <a:lnSpc>
                          <a:spcPct val="107000"/>
                        </a:lnSpc>
                        <a:spcAft>
                          <a:spcPts val="0"/>
                        </a:spcAft>
                      </a:pPr>
                      <a:r>
                        <a:rPr lang="el-GR" sz="900" dirty="0">
                          <a:effectLst/>
                        </a:rPr>
                        <a:t>μεθοδική εργασία</a:t>
                      </a:r>
                    </a:p>
                    <a:p>
                      <a:pPr algn="ctr">
                        <a:lnSpc>
                          <a:spcPct val="107000"/>
                        </a:lnSpc>
                        <a:spcAft>
                          <a:spcPts val="0"/>
                        </a:spcAft>
                      </a:pPr>
                      <a:r>
                        <a:rPr lang="el-GR" sz="900" dirty="0">
                          <a:effectLst/>
                        </a:rPr>
                        <a:t>δεξιότητες επεξεργασίας πληροφοριών</a:t>
                      </a:r>
                    </a:p>
                  </a:txBody>
                  <a:tcPr marL="27828" marR="27828" marT="0" marB="0"/>
                </a:tc>
                <a:extLst>
                  <a:ext uri="{0D108BD9-81ED-4DB2-BD59-A6C34878D82A}">
                    <a16:rowId xmlns="" xmlns:a16="http://schemas.microsoft.com/office/drawing/2014/main" val="3740046746"/>
                  </a:ext>
                </a:extLst>
              </a:tr>
              <a:tr h="733901">
                <a:tc>
                  <a:txBody>
                    <a:bodyPr/>
                    <a:lstStyle/>
                    <a:p>
                      <a:pPr algn="ctr">
                        <a:lnSpc>
                          <a:spcPct val="107000"/>
                        </a:lnSpc>
                        <a:spcAft>
                          <a:spcPts val="0"/>
                        </a:spcAft>
                      </a:pPr>
                      <a:r>
                        <a:rPr lang="el-GR" sz="1100" dirty="0">
                          <a:effectLst/>
                        </a:rPr>
                        <a:t>4 Γλωσσική δημιουργικότητα</a:t>
                      </a:r>
                    </a:p>
                    <a:p>
                      <a:pPr algn="ctr">
                        <a:lnSpc>
                          <a:spcPct val="107000"/>
                        </a:lnSpc>
                        <a:spcAft>
                          <a:spcPts val="0"/>
                        </a:spcAft>
                      </a:pPr>
                      <a:r>
                        <a:rPr lang="el-GR" sz="1100" dirty="0">
                          <a:effectLst/>
                        </a:rPr>
                        <a:t> </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7828" marR="27828" marT="0" marB="0"/>
                </a:tc>
                <a:tc>
                  <a:txBody>
                    <a:bodyPr/>
                    <a:lstStyle/>
                    <a:p>
                      <a:pPr algn="ctr">
                        <a:lnSpc>
                          <a:spcPct val="107000"/>
                        </a:lnSpc>
                        <a:spcAft>
                          <a:spcPts val="0"/>
                        </a:spcAft>
                      </a:pPr>
                      <a:r>
                        <a:rPr lang="el-GR" sz="900" dirty="0">
                          <a:effectLst/>
                        </a:rPr>
                        <a:t>δεξιότητες επικοινωνίας</a:t>
                      </a:r>
                    </a:p>
                    <a:p>
                      <a:pPr algn="ctr">
                        <a:lnSpc>
                          <a:spcPct val="107000"/>
                        </a:lnSpc>
                        <a:spcAft>
                          <a:spcPts val="0"/>
                        </a:spcAft>
                      </a:pPr>
                      <a:r>
                        <a:rPr lang="el-GR" sz="900" dirty="0">
                          <a:effectLst/>
                        </a:rPr>
                        <a:t>λεκτική ικανότητα</a:t>
                      </a:r>
                    </a:p>
                    <a:p>
                      <a:pPr algn="ctr">
                        <a:lnSpc>
                          <a:spcPct val="107000"/>
                        </a:lnSpc>
                        <a:spcAft>
                          <a:spcPts val="0"/>
                        </a:spcAft>
                      </a:pPr>
                      <a:r>
                        <a:rPr lang="el-GR" sz="900" dirty="0">
                          <a:effectLst/>
                        </a:rPr>
                        <a:t>οργανωτική ικανότητα</a:t>
                      </a:r>
                    </a:p>
                    <a:p>
                      <a:pPr algn="ctr">
                        <a:lnSpc>
                          <a:spcPct val="107000"/>
                        </a:lnSpc>
                        <a:spcAft>
                          <a:spcPts val="0"/>
                        </a:spcAft>
                      </a:pPr>
                      <a:r>
                        <a:rPr lang="el-GR" sz="900" dirty="0">
                          <a:effectLst/>
                        </a:rPr>
                        <a:t>ικανότητα να εξηγεί τις ιδέες</a:t>
                      </a:r>
                    </a:p>
                    <a:p>
                      <a:pPr algn="ctr">
                        <a:lnSpc>
                          <a:spcPct val="107000"/>
                        </a:lnSpc>
                        <a:spcAft>
                          <a:spcPts val="0"/>
                        </a:spcAft>
                      </a:pPr>
                      <a:r>
                        <a:rPr lang="el-GR" sz="900" dirty="0">
                          <a:effectLst/>
                        </a:rPr>
                        <a:t>δεξιότητες επεξεργασίας πληροφοριών</a:t>
                      </a:r>
                    </a:p>
                  </a:txBody>
                  <a:tcPr marL="27828" marR="27828" marT="0" marB="0"/>
                </a:tc>
                <a:extLst>
                  <a:ext uri="{0D108BD9-81ED-4DB2-BD59-A6C34878D82A}">
                    <a16:rowId xmlns="" xmlns:a16="http://schemas.microsoft.com/office/drawing/2014/main" val="3496783959"/>
                  </a:ext>
                </a:extLst>
              </a:tr>
              <a:tr h="733901">
                <a:tc>
                  <a:txBody>
                    <a:bodyPr/>
                    <a:lstStyle/>
                    <a:p>
                      <a:pPr algn="ctr">
                        <a:lnSpc>
                          <a:spcPct val="107000"/>
                        </a:lnSpc>
                        <a:spcAft>
                          <a:spcPts val="0"/>
                        </a:spcAft>
                      </a:pPr>
                      <a:r>
                        <a:rPr lang="el-GR" sz="1100" dirty="0">
                          <a:effectLst/>
                        </a:rPr>
                        <a:t>5 Φυσική δημιουργικότητα</a:t>
                      </a:r>
                    </a:p>
                    <a:p>
                      <a:pPr algn="ctr">
                        <a:lnSpc>
                          <a:spcPct val="107000"/>
                        </a:lnSpc>
                        <a:spcAft>
                          <a:spcPts val="0"/>
                        </a:spcAft>
                      </a:pPr>
                      <a:r>
                        <a:rPr lang="el-GR" sz="1100" dirty="0">
                          <a:effectLst/>
                        </a:rPr>
                        <a:t> </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7828" marR="27828" marT="0" marB="0"/>
                </a:tc>
                <a:tc>
                  <a:txBody>
                    <a:bodyPr/>
                    <a:lstStyle/>
                    <a:p>
                      <a:pPr algn="ctr">
                        <a:lnSpc>
                          <a:spcPct val="107000"/>
                        </a:lnSpc>
                        <a:spcAft>
                          <a:spcPts val="0"/>
                        </a:spcAft>
                      </a:pPr>
                      <a:r>
                        <a:rPr lang="el-GR" sz="900" dirty="0">
                          <a:effectLst/>
                        </a:rPr>
                        <a:t>φυσική αντοχή / φυσικότητα</a:t>
                      </a:r>
                    </a:p>
                    <a:p>
                      <a:pPr algn="ctr">
                        <a:lnSpc>
                          <a:spcPct val="107000"/>
                        </a:lnSpc>
                        <a:spcAft>
                          <a:spcPts val="0"/>
                        </a:spcAft>
                      </a:pPr>
                      <a:r>
                        <a:rPr lang="el-GR" sz="900" dirty="0">
                          <a:effectLst/>
                        </a:rPr>
                        <a:t>φυσικό συντονισμό</a:t>
                      </a:r>
                    </a:p>
                    <a:p>
                      <a:pPr algn="ctr">
                        <a:lnSpc>
                          <a:spcPct val="107000"/>
                        </a:lnSpc>
                        <a:spcAft>
                          <a:spcPts val="0"/>
                        </a:spcAft>
                      </a:pPr>
                      <a:r>
                        <a:rPr lang="el-GR" sz="900" dirty="0" err="1">
                          <a:effectLst/>
                        </a:rPr>
                        <a:t>οπτικοποίηση</a:t>
                      </a:r>
                      <a:endParaRPr lang="el-GR" sz="900" dirty="0">
                        <a:effectLst/>
                      </a:endParaRPr>
                    </a:p>
                    <a:p>
                      <a:pPr algn="ctr">
                        <a:lnSpc>
                          <a:spcPct val="107000"/>
                        </a:lnSpc>
                        <a:spcAft>
                          <a:spcPts val="0"/>
                        </a:spcAft>
                      </a:pPr>
                      <a:r>
                        <a:rPr lang="el-GR" sz="900" dirty="0">
                          <a:effectLst/>
                        </a:rPr>
                        <a:t>ακριβής χωρική ικανότητα</a:t>
                      </a:r>
                    </a:p>
                    <a:p>
                      <a:pPr algn="ctr">
                        <a:lnSpc>
                          <a:spcPct val="107000"/>
                        </a:lnSpc>
                        <a:spcAft>
                          <a:spcPts val="0"/>
                        </a:spcAft>
                      </a:pPr>
                      <a:r>
                        <a:rPr lang="el-GR" sz="900" dirty="0">
                          <a:effectLst/>
                        </a:rPr>
                        <a:t>ερμηνευτικές δεξιότητες</a:t>
                      </a:r>
                    </a:p>
                  </a:txBody>
                  <a:tcPr marL="27828" marR="27828" marT="0" marB="0"/>
                </a:tc>
                <a:extLst>
                  <a:ext uri="{0D108BD9-81ED-4DB2-BD59-A6C34878D82A}">
                    <a16:rowId xmlns="" xmlns:a16="http://schemas.microsoft.com/office/drawing/2014/main" val="3984379844"/>
                  </a:ext>
                </a:extLst>
              </a:tr>
              <a:tr h="880682">
                <a:tc>
                  <a:txBody>
                    <a:bodyPr/>
                    <a:lstStyle/>
                    <a:p>
                      <a:pPr algn="ctr">
                        <a:lnSpc>
                          <a:spcPct val="107000"/>
                        </a:lnSpc>
                        <a:spcAft>
                          <a:spcPts val="0"/>
                        </a:spcAft>
                      </a:pPr>
                      <a:r>
                        <a:rPr lang="el-GR" sz="1100" dirty="0">
                          <a:effectLst/>
                        </a:rPr>
                        <a:t>6 Φιλοσοφική δημιουργικότητα</a:t>
                      </a:r>
                    </a:p>
                    <a:p>
                      <a:pPr algn="ctr">
                        <a:lnSpc>
                          <a:spcPct val="107000"/>
                        </a:lnSpc>
                        <a:spcAft>
                          <a:spcPts val="0"/>
                        </a:spcAft>
                      </a:pPr>
                      <a:r>
                        <a:rPr lang="el-GR" sz="1100" dirty="0">
                          <a:effectLst/>
                        </a:rPr>
                        <a:t> </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7828" marR="27828" marT="0" marB="0"/>
                </a:tc>
                <a:tc>
                  <a:txBody>
                    <a:bodyPr/>
                    <a:lstStyle/>
                    <a:p>
                      <a:pPr algn="ctr">
                        <a:lnSpc>
                          <a:spcPct val="107000"/>
                        </a:lnSpc>
                        <a:spcAft>
                          <a:spcPts val="0"/>
                        </a:spcAft>
                      </a:pPr>
                      <a:r>
                        <a:rPr lang="el-GR" sz="900" dirty="0">
                          <a:effectLst/>
                        </a:rPr>
                        <a:t>ικανότητα να σκέφτεται λογικά και αναλυτικά</a:t>
                      </a:r>
                    </a:p>
                    <a:p>
                      <a:pPr algn="ctr">
                        <a:lnSpc>
                          <a:spcPct val="107000"/>
                        </a:lnSpc>
                        <a:spcAft>
                          <a:spcPts val="0"/>
                        </a:spcAft>
                      </a:pPr>
                      <a:r>
                        <a:rPr lang="el-GR" sz="900" dirty="0">
                          <a:effectLst/>
                        </a:rPr>
                        <a:t>ικανότητα αντιμετώπισης αφηρημένων ιδεών</a:t>
                      </a:r>
                    </a:p>
                    <a:p>
                      <a:pPr algn="ctr">
                        <a:lnSpc>
                          <a:spcPct val="107000"/>
                        </a:lnSpc>
                        <a:spcAft>
                          <a:spcPts val="0"/>
                        </a:spcAft>
                      </a:pPr>
                      <a:r>
                        <a:rPr lang="el-GR" sz="900" dirty="0">
                          <a:effectLst/>
                        </a:rPr>
                        <a:t>οργανωτική ικανότητα</a:t>
                      </a:r>
                    </a:p>
                    <a:p>
                      <a:pPr algn="ctr">
                        <a:lnSpc>
                          <a:spcPct val="107000"/>
                        </a:lnSpc>
                        <a:spcAft>
                          <a:spcPts val="0"/>
                        </a:spcAft>
                      </a:pPr>
                      <a:r>
                        <a:rPr lang="el-GR" sz="900" dirty="0">
                          <a:effectLst/>
                        </a:rPr>
                        <a:t>ικανότητα να εξηγεί τις ιδέες</a:t>
                      </a:r>
                    </a:p>
                    <a:p>
                      <a:pPr algn="ctr">
                        <a:lnSpc>
                          <a:spcPct val="107000"/>
                        </a:lnSpc>
                        <a:spcAft>
                          <a:spcPts val="0"/>
                        </a:spcAft>
                      </a:pPr>
                      <a:r>
                        <a:rPr lang="el-GR" sz="900" dirty="0">
                          <a:effectLst/>
                        </a:rPr>
                        <a:t>δεξιότητες συλλογιστικής και έρευνας</a:t>
                      </a:r>
                    </a:p>
                    <a:p>
                      <a:pPr algn="ctr">
                        <a:lnSpc>
                          <a:spcPct val="107000"/>
                        </a:lnSpc>
                        <a:spcAft>
                          <a:spcPts val="0"/>
                        </a:spcAft>
                      </a:pPr>
                      <a:r>
                        <a:rPr lang="el-GR" sz="900" dirty="0">
                          <a:effectLst/>
                        </a:rPr>
                        <a:t>δεξιότητες επεξεργασίας πληροφοριών</a:t>
                      </a:r>
                      <a:endParaRPr lang="el-G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7828" marR="27828" marT="0" marB="0"/>
                </a:tc>
                <a:extLst>
                  <a:ext uri="{0D108BD9-81ED-4DB2-BD59-A6C34878D82A}">
                    <a16:rowId xmlns="" xmlns:a16="http://schemas.microsoft.com/office/drawing/2014/main" val="638426225"/>
                  </a:ext>
                </a:extLst>
              </a:tr>
            </a:tbl>
          </a:graphicData>
        </a:graphic>
      </p:graphicFrame>
    </p:spTree>
    <p:extLst>
      <p:ext uri="{BB962C8B-B14F-4D97-AF65-F5344CB8AC3E}">
        <p14:creationId xmlns:p14="http://schemas.microsoft.com/office/powerpoint/2010/main" val="10821767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 xmlns:a16="http://schemas.microsoft.com/office/drawing/2014/main" id="{650AA8D2-BA57-471D-AF3B-8FF5BC2CA304}"/>
              </a:ext>
            </a:extLst>
          </p:cNvPr>
          <p:cNvPicPr>
            <a:picLocks noChangeAspect="1"/>
          </p:cNvPicPr>
          <p:nvPr/>
        </p:nvPicPr>
        <p:blipFill>
          <a:blip r:embed="rId2"/>
          <a:stretch>
            <a:fillRect/>
          </a:stretch>
        </p:blipFill>
        <p:spPr>
          <a:xfrm>
            <a:off x="5578398" y="857250"/>
            <a:ext cx="3565603" cy="5143500"/>
          </a:xfrm>
          <a:prstGeom prst="rect">
            <a:avLst/>
          </a:prstGeom>
        </p:spPr>
      </p:pic>
      <p:sp>
        <p:nvSpPr>
          <p:cNvPr id="3" name="Θέση περιεχομένου 2">
            <a:extLst>
              <a:ext uri="{FF2B5EF4-FFF2-40B4-BE49-F238E27FC236}">
                <a16:creationId xmlns="" xmlns:a16="http://schemas.microsoft.com/office/drawing/2014/main" id="{28523CCB-0BB2-4A7A-8D1A-FB8E3302025A}"/>
              </a:ext>
            </a:extLst>
          </p:cNvPr>
          <p:cNvSpPr>
            <a:spLocks noGrp="1"/>
          </p:cNvSpPr>
          <p:nvPr>
            <p:ph idx="1"/>
          </p:nvPr>
        </p:nvSpPr>
        <p:spPr/>
        <p:txBody>
          <a:bodyPr>
            <a:normAutofit fontScale="77500" lnSpcReduction="20000"/>
          </a:bodyPr>
          <a:lstStyle/>
          <a:p>
            <a:r>
              <a:rPr lang="el-GR" sz="3600" dirty="0"/>
              <a:t>Η Ψυχαναλυτική Θεωρία	</a:t>
            </a:r>
          </a:p>
          <a:p>
            <a:r>
              <a:rPr lang="el-GR" sz="3600" dirty="0"/>
              <a:t>Η Ψυχομετρική Θεωρία	</a:t>
            </a:r>
          </a:p>
          <a:p>
            <a:r>
              <a:rPr lang="el-GR" sz="3600" dirty="0"/>
              <a:t>Αναπτυξιακές Θεωρίες	</a:t>
            </a:r>
          </a:p>
          <a:p>
            <a:r>
              <a:rPr lang="el-GR" sz="3600" dirty="0"/>
              <a:t>Γνωστικές Θεωρίες	</a:t>
            </a:r>
          </a:p>
          <a:p>
            <a:r>
              <a:rPr lang="el-GR" sz="3600" dirty="0"/>
              <a:t>Κοινωνική θεωρία	</a:t>
            </a:r>
          </a:p>
          <a:p>
            <a:r>
              <a:rPr lang="el-GR" sz="3600" dirty="0"/>
              <a:t>Η θεωρία των Επενδύσεων</a:t>
            </a:r>
            <a:r>
              <a:rPr lang="el-GR" dirty="0"/>
              <a:t>	</a:t>
            </a:r>
          </a:p>
          <a:p>
            <a:endParaRPr lang="el-GR" dirty="0"/>
          </a:p>
        </p:txBody>
      </p:sp>
      <p:sp>
        <p:nvSpPr>
          <p:cNvPr id="2" name="Τίτλος 1">
            <a:extLst>
              <a:ext uri="{FF2B5EF4-FFF2-40B4-BE49-F238E27FC236}">
                <a16:creationId xmlns="" xmlns:a16="http://schemas.microsoft.com/office/drawing/2014/main" id="{EBDEC548-00F7-4678-A0F8-D607C6C64A41}"/>
              </a:ext>
            </a:extLst>
          </p:cNvPr>
          <p:cNvSpPr>
            <a:spLocks noGrp="1"/>
          </p:cNvSpPr>
          <p:nvPr>
            <p:ph type="title"/>
          </p:nvPr>
        </p:nvSpPr>
        <p:spPr>
          <a:xfrm>
            <a:off x="1152178" y="33189"/>
            <a:ext cx="7372350" cy="1075390"/>
          </a:xfrm>
        </p:spPr>
        <p:txBody>
          <a:bodyPr/>
          <a:lstStyle/>
          <a:p>
            <a:r>
              <a:rPr lang="el-GR" dirty="0"/>
              <a:t>Θεωρίες Δημιουργικότητας</a:t>
            </a:r>
          </a:p>
        </p:txBody>
      </p:sp>
    </p:spTree>
    <p:extLst>
      <p:ext uri="{BB962C8B-B14F-4D97-AF65-F5344CB8AC3E}">
        <p14:creationId xmlns:p14="http://schemas.microsoft.com/office/powerpoint/2010/main" val="9530254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7F56DC25-AF49-4B2C-B34E-E93B4DA2AE76}"/>
              </a:ext>
            </a:extLst>
          </p:cNvPr>
          <p:cNvSpPr>
            <a:spLocks noGrp="1"/>
          </p:cNvSpPr>
          <p:nvPr>
            <p:ph type="title"/>
          </p:nvPr>
        </p:nvSpPr>
        <p:spPr>
          <a:xfrm>
            <a:off x="1143000" y="18331"/>
            <a:ext cx="7372350" cy="1075390"/>
          </a:xfrm>
        </p:spPr>
        <p:txBody>
          <a:bodyPr>
            <a:normAutofit fontScale="90000"/>
          </a:bodyPr>
          <a:lstStyle/>
          <a:p>
            <a:r>
              <a:rPr lang="el-GR" dirty="0"/>
              <a:t>Ενισχύοντας την δημιουργικότητα</a:t>
            </a:r>
          </a:p>
        </p:txBody>
      </p:sp>
      <p:sp>
        <p:nvSpPr>
          <p:cNvPr id="5" name="Θέση περιεχομένου 4">
            <a:extLst>
              <a:ext uri="{FF2B5EF4-FFF2-40B4-BE49-F238E27FC236}">
                <a16:creationId xmlns="" xmlns:a16="http://schemas.microsoft.com/office/drawing/2014/main" id="{4086E3A9-9CFB-4534-8401-6ED5C2CAE3A0}"/>
              </a:ext>
            </a:extLst>
          </p:cNvPr>
          <p:cNvSpPr>
            <a:spLocks noGrp="1"/>
          </p:cNvSpPr>
          <p:nvPr>
            <p:ph idx="1"/>
          </p:nvPr>
        </p:nvSpPr>
        <p:spPr/>
        <p:txBody>
          <a:bodyPr>
            <a:normAutofit fontScale="32500" lnSpcReduction="20000"/>
          </a:bodyPr>
          <a:lstStyle/>
          <a:p>
            <a:pPr marL="0" indent="0">
              <a:buNone/>
            </a:pPr>
            <a:r>
              <a:rPr lang="el-GR" sz="4900" dirty="0"/>
              <a:t>Για να πετύχουμε τη δημιουργικότητα θα πρέπει σύμφωνα με τον </a:t>
            </a:r>
            <a:r>
              <a:rPr lang="el-GR" sz="4900" dirty="0" err="1"/>
              <a:t>Sternberg</a:t>
            </a:r>
            <a:r>
              <a:rPr lang="el-GR" sz="4900" dirty="0"/>
              <a:t> (1999)  να δημιουργήσουμε ένα περιβάλλον στο οποίο θα πρέπει να καλλιεργούνται:</a:t>
            </a:r>
          </a:p>
          <a:p>
            <a:r>
              <a:rPr lang="el-GR" sz="4900" dirty="0"/>
              <a:t>Ο σκοπός και η πρόθεση</a:t>
            </a:r>
          </a:p>
          <a:p>
            <a:r>
              <a:rPr lang="el-GR" sz="4900" dirty="0"/>
              <a:t>Βασικές δεξιότητες</a:t>
            </a:r>
          </a:p>
          <a:p>
            <a:r>
              <a:rPr lang="el-GR" sz="4900" dirty="0"/>
              <a:t>Απόκτηση γνώσεων εστιασμένων σε συγκεκριμένο τομέα</a:t>
            </a:r>
          </a:p>
          <a:p>
            <a:r>
              <a:rPr lang="el-GR" sz="4900" dirty="0"/>
              <a:t>Η περιέργεια και η εξερεύνηση</a:t>
            </a:r>
          </a:p>
          <a:p>
            <a:r>
              <a:rPr lang="el-GR" sz="4900" dirty="0"/>
              <a:t>Τα κίνητρα</a:t>
            </a:r>
          </a:p>
          <a:p>
            <a:r>
              <a:rPr lang="el-GR" sz="4900" dirty="0"/>
              <a:t>Η αυτοπεποίθηση και η προθυμία ανάληψης ρίσκου </a:t>
            </a:r>
          </a:p>
          <a:p>
            <a:r>
              <a:rPr lang="el-GR" sz="4900" dirty="0"/>
              <a:t>Η </a:t>
            </a:r>
            <a:r>
              <a:rPr lang="el-GR" sz="4900" dirty="0" err="1"/>
              <a:t>αυτοαξιολόγηση</a:t>
            </a:r>
            <a:endParaRPr lang="el-GR" sz="4900" dirty="0"/>
          </a:p>
          <a:p>
            <a:endParaRPr lang="el-GR" dirty="0"/>
          </a:p>
        </p:txBody>
      </p:sp>
    </p:spTree>
    <p:extLst>
      <p:ext uri="{BB962C8B-B14F-4D97-AF65-F5344CB8AC3E}">
        <p14:creationId xmlns:p14="http://schemas.microsoft.com/office/powerpoint/2010/main" val="5157788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EBDA9B5-0611-4E97-AC99-936ABD204260}"/>
              </a:ext>
            </a:extLst>
          </p:cNvPr>
          <p:cNvSpPr>
            <a:spLocks noGrp="1"/>
          </p:cNvSpPr>
          <p:nvPr>
            <p:ph type="title"/>
          </p:nvPr>
        </p:nvSpPr>
        <p:spPr>
          <a:xfrm>
            <a:off x="1187624" y="116632"/>
            <a:ext cx="7372350" cy="1075390"/>
          </a:xfrm>
        </p:spPr>
        <p:txBody>
          <a:bodyPr>
            <a:normAutofit fontScale="90000"/>
          </a:bodyPr>
          <a:lstStyle/>
          <a:p>
            <a:r>
              <a:rPr lang="el-GR" dirty="0"/>
              <a:t>Εμπόδια στην ανάπτυξη της Δημιουργικότητας</a:t>
            </a:r>
          </a:p>
        </p:txBody>
      </p:sp>
      <p:graphicFrame>
        <p:nvGraphicFramePr>
          <p:cNvPr id="4" name="Διάγραμμα 3">
            <a:extLst>
              <a:ext uri="{FF2B5EF4-FFF2-40B4-BE49-F238E27FC236}">
                <a16:creationId xmlns="" xmlns:a16="http://schemas.microsoft.com/office/drawing/2014/main" id="{58AC7E00-7028-4D29-B5D8-64F112167982}"/>
              </a:ext>
            </a:extLst>
          </p:cNvPr>
          <p:cNvGraphicFramePr/>
          <p:nvPr>
            <p:extLst>
              <p:ext uri="{D42A27DB-BD31-4B8C-83A1-F6EECF244321}">
                <p14:modId xmlns:p14="http://schemas.microsoft.com/office/powerpoint/2010/main" val="100836774"/>
              </p:ext>
            </p:extLst>
          </p:nvPr>
        </p:nvGraphicFramePr>
        <p:xfrm>
          <a:off x="227670" y="2513207"/>
          <a:ext cx="8448786" cy="35800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91857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B7F6E45-936E-4A4E-ACBB-60D1F4804A86}"/>
              </a:ext>
            </a:extLst>
          </p:cNvPr>
          <p:cNvSpPr>
            <a:spLocks noGrp="1"/>
          </p:cNvSpPr>
          <p:nvPr>
            <p:ph type="title"/>
          </p:nvPr>
        </p:nvSpPr>
        <p:spPr>
          <a:xfrm>
            <a:off x="1187624" y="116632"/>
            <a:ext cx="7372350" cy="1075390"/>
          </a:xfrm>
        </p:spPr>
        <p:txBody>
          <a:bodyPr>
            <a:normAutofit fontScale="90000"/>
          </a:bodyPr>
          <a:lstStyle/>
          <a:p>
            <a:r>
              <a:rPr lang="el-GR" dirty="0"/>
              <a:t>Ειδικές τεχνικές δημιουργικής παραγωγής ιδεών</a:t>
            </a:r>
          </a:p>
        </p:txBody>
      </p:sp>
      <p:sp>
        <p:nvSpPr>
          <p:cNvPr id="3" name="Θέση περιεχομένου 2">
            <a:extLst>
              <a:ext uri="{FF2B5EF4-FFF2-40B4-BE49-F238E27FC236}">
                <a16:creationId xmlns="" xmlns:a16="http://schemas.microsoft.com/office/drawing/2014/main" id="{3A393F91-9511-4F4A-87AF-D7E3B2E14B1B}"/>
              </a:ext>
            </a:extLst>
          </p:cNvPr>
          <p:cNvSpPr>
            <a:spLocks noGrp="1"/>
          </p:cNvSpPr>
          <p:nvPr>
            <p:ph idx="1"/>
          </p:nvPr>
        </p:nvSpPr>
        <p:spPr>
          <a:xfrm>
            <a:off x="755576" y="1772816"/>
            <a:ext cx="6447501" cy="3501779"/>
          </a:xfrm>
        </p:spPr>
        <p:txBody>
          <a:bodyPr>
            <a:normAutofit fontScale="25000" lnSpcReduction="20000"/>
          </a:bodyPr>
          <a:lstStyle/>
          <a:p>
            <a:pPr>
              <a:lnSpc>
                <a:spcPct val="170000"/>
              </a:lnSpc>
            </a:pPr>
            <a:r>
              <a:rPr lang="el-GR" sz="5600" dirty="0"/>
              <a:t>Η τεχνική της </a:t>
            </a:r>
            <a:r>
              <a:rPr lang="el-GR" sz="5600" dirty="0" err="1"/>
              <a:t>ιδεοθύελλας</a:t>
            </a:r>
            <a:r>
              <a:rPr lang="el-GR" sz="5600" dirty="0"/>
              <a:t>(</a:t>
            </a:r>
            <a:r>
              <a:rPr lang="el-GR" sz="5600" dirty="0" err="1"/>
              <a:t>brainstorming</a:t>
            </a:r>
            <a:r>
              <a:rPr lang="el-GR" sz="5600" dirty="0"/>
              <a:t>)	</a:t>
            </a:r>
          </a:p>
          <a:p>
            <a:pPr>
              <a:lnSpc>
                <a:spcPct val="170000"/>
              </a:lnSpc>
            </a:pPr>
            <a:r>
              <a:rPr lang="el-GR" sz="5600" dirty="0"/>
              <a:t>Οι ερωτήσεις SCAMPER που αφυπνίζουν τη δημιουργική σκέψη	</a:t>
            </a:r>
          </a:p>
          <a:p>
            <a:pPr>
              <a:lnSpc>
                <a:spcPct val="170000"/>
              </a:lnSpc>
            </a:pPr>
            <a:r>
              <a:rPr lang="el-GR" sz="5600" dirty="0"/>
              <a:t>Το πρότυπο «δημιουργική επίλυση προβλημάτων»	</a:t>
            </a:r>
          </a:p>
          <a:p>
            <a:pPr>
              <a:lnSpc>
                <a:spcPct val="170000"/>
              </a:lnSpc>
            </a:pPr>
            <a:r>
              <a:rPr lang="el-GR" sz="5600" dirty="0"/>
              <a:t>Την τεχνική «πλάγια σκέψη»	</a:t>
            </a:r>
          </a:p>
          <a:p>
            <a:pPr>
              <a:lnSpc>
                <a:spcPct val="170000"/>
              </a:lnSpc>
            </a:pPr>
            <a:r>
              <a:rPr lang="el-GR" sz="5600" dirty="0" err="1"/>
              <a:t>Tην</a:t>
            </a:r>
            <a:r>
              <a:rPr lang="el-GR" sz="5600" dirty="0"/>
              <a:t> τεχνική «κατάλογος χαρακτηριστικών»	</a:t>
            </a:r>
          </a:p>
          <a:p>
            <a:pPr>
              <a:lnSpc>
                <a:spcPct val="170000"/>
              </a:lnSpc>
            </a:pPr>
            <a:r>
              <a:rPr lang="el-GR" sz="5600" dirty="0"/>
              <a:t> </a:t>
            </a:r>
            <a:r>
              <a:rPr lang="el-GR" sz="5600" dirty="0" err="1"/>
              <a:t>Tην</a:t>
            </a:r>
            <a:r>
              <a:rPr lang="el-GR" sz="5600" dirty="0"/>
              <a:t> τεχνική «</a:t>
            </a:r>
            <a:r>
              <a:rPr lang="el-GR" sz="5600" dirty="0" err="1"/>
              <a:t>προκρούστειοι</a:t>
            </a:r>
            <a:r>
              <a:rPr lang="el-GR" sz="5600" dirty="0"/>
              <a:t> συνδυασμοί»	</a:t>
            </a:r>
          </a:p>
          <a:p>
            <a:pPr>
              <a:lnSpc>
                <a:spcPct val="170000"/>
              </a:lnSpc>
            </a:pPr>
            <a:r>
              <a:rPr lang="el-GR" sz="5600" dirty="0"/>
              <a:t>Την τεχνική «τα έξι σκεπτόμενα καπέλα»	</a:t>
            </a:r>
          </a:p>
          <a:p>
            <a:pPr>
              <a:lnSpc>
                <a:spcPct val="170000"/>
              </a:lnSpc>
            </a:pPr>
            <a:r>
              <a:rPr lang="el-GR" sz="5600" dirty="0" err="1"/>
              <a:t>Tη</a:t>
            </a:r>
            <a:r>
              <a:rPr lang="el-GR" sz="5600" dirty="0"/>
              <a:t> συνεκτική μέθοδο	</a:t>
            </a:r>
          </a:p>
          <a:p>
            <a:pPr>
              <a:lnSpc>
                <a:spcPct val="170000"/>
              </a:lnSpc>
            </a:pPr>
            <a:r>
              <a:rPr lang="el-GR" sz="5600" dirty="0"/>
              <a:t>Τη μέθοδο «Εύρηκα»	</a:t>
            </a:r>
          </a:p>
          <a:p>
            <a:endParaRPr lang="el-GR" dirty="0"/>
          </a:p>
        </p:txBody>
      </p:sp>
    </p:spTree>
    <p:extLst>
      <p:ext uri="{BB962C8B-B14F-4D97-AF65-F5344CB8AC3E}">
        <p14:creationId xmlns:p14="http://schemas.microsoft.com/office/powerpoint/2010/main" val="1369573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fontScale="32500" lnSpcReduction="20000"/>
          </a:bodyPr>
          <a:lstStyle/>
          <a:p>
            <a:r>
              <a:rPr lang="el-GR" dirty="0"/>
              <a:t>Η τεχνική αυτή εισήχθη από τον </a:t>
            </a:r>
            <a:r>
              <a:rPr lang="el-GR" dirty="0" err="1"/>
              <a:t>Osborn</a:t>
            </a:r>
            <a:r>
              <a:rPr lang="el-GR" dirty="0"/>
              <a:t> γύρω στη δεκαετία του 1950 και είναι μια διαδικασία, όπου μια ομάδα ατόμων, προσπαθεί, με συνεργατικό τρόπο, να παράσχει νέες πολλές ιδέες για την επίλυση ενός πρακτικού προβλήματος. Τα άτομα ενθαρρύνονται να εκφράζονται ελεύθερα αφού δεν ασκείται καμιά κριτική που θα μπορούσε να εμποδίσει τη σκέψη τους. </a:t>
            </a:r>
            <a:r>
              <a:rPr lang="en-US" dirty="0"/>
              <a:t>(Nickerson, R., 1999</a:t>
            </a:r>
            <a:r>
              <a:rPr lang="en-US" dirty="0" smtClean="0"/>
              <a:t>)</a:t>
            </a:r>
            <a:r>
              <a:rPr lang="el-GR" dirty="0" smtClean="0"/>
              <a:t> </a:t>
            </a:r>
          </a:p>
          <a:p>
            <a:pPr marL="0" indent="0">
              <a:buNone/>
            </a:pPr>
            <a:r>
              <a:rPr lang="el-GR" sz="4900" dirty="0"/>
              <a:t>Οι φάσεις του </a:t>
            </a:r>
            <a:r>
              <a:rPr lang="el-GR" sz="4900" dirty="0" err="1"/>
              <a:t>ιδεοκαταιγισμού</a:t>
            </a:r>
            <a:r>
              <a:rPr lang="el-GR" sz="4900" dirty="0"/>
              <a:t> είναι οι εξής:</a:t>
            </a:r>
          </a:p>
          <a:p>
            <a:r>
              <a:rPr lang="el-GR" dirty="0" smtClean="0"/>
              <a:t> </a:t>
            </a:r>
            <a:r>
              <a:rPr lang="el-GR" dirty="0"/>
              <a:t>συγκρότηση ομάδας</a:t>
            </a:r>
          </a:p>
          <a:p>
            <a:r>
              <a:rPr lang="el-GR" dirty="0" smtClean="0"/>
              <a:t> </a:t>
            </a:r>
            <a:r>
              <a:rPr lang="el-GR" dirty="0"/>
              <a:t>προετοιμασία (καθορισμός προβλήματος και συλλογή στοιχείων)</a:t>
            </a:r>
          </a:p>
          <a:p>
            <a:r>
              <a:rPr lang="el-GR" dirty="0" smtClean="0"/>
              <a:t>διεξαγωγή </a:t>
            </a:r>
            <a:r>
              <a:rPr lang="el-GR" dirty="0"/>
              <a:t>(παραγωγή ιδεών)</a:t>
            </a:r>
          </a:p>
          <a:p>
            <a:r>
              <a:rPr lang="el-GR" dirty="0" smtClean="0"/>
              <a:t> </a:t>
            </a:r>
            <a:r>
              <a:rPr lang="el-GR" dirty="0"/>
              <a:t>συμπλήρωση</a:t>
            </a:r>
          </a:p>
          <a:p>
            <a:r>
              <a:rPr lang="el-GR" dirty="0" smtClean="0"/>
              <a:t>αξιολόγηση</a:t>
            </a:r>
            <a:endParaRPr lang="el-GR" dirty="0"/>
          </a:p>
          <a:p>
            <a:r>
              <a:rPr lang="el-GR" dirty="0" smtClean="0"/>
              <a:t>επαλήθευση </a:t>
            </a:r>
            <a:r>
              <a:rPr lang="el-GR" dirty="0"/>
              <a:t>(Τσακίρη &amp; </a:t>
            </a:r>
            <a:r>
              <a:rPr lang="el-GR" dirty="0" err="1"/>
              <a:t>Καπετανίδου</a:t>
            </a:r>
            <a:r>
              <a:rPr lang="el-GR" dirty="0"/>
              <a:t>,  2007</a:t>
            </a:r>
            <a:r>
              <a:rPr lang="el-GR" dirty="0" smtClean="0"/>
              <a:t>).</a:t>
            </a:r>
          </a:p>
          <a:p>
            <a:endParaRPr lang="el-GR" dirty="0"/>
          </a:p>
        </p:txBody>
      </p:sp>
      <p:sp>
        <p:nvSpPr>
          <p:cNvPr id="3" name="Τίτλος 2"/>
          <p:cNvSpPr>
            <a:spLocks noGrp="1"/>
          </p:cNvSpPr>
          <p:nvPr>
            <p:ph type="title"/>
          </p:nvPr>
        </p:nvSpPr>
        <p:spPr/>
        <p:txBody>
          <a:bodyPr>
            <a:normAutofit fontScale="90000"/>
          </a:bodyPr>
          <a:lstStyle/>
          <a:p>
            <a:r>
              <a:rPr lang="el-GR" dirty="0" smtClean="0"/>
              <a:t>Η </a:t>
            </a:r>
            <a:r>
              <a:rPr lang="el-GR" dirty="0"/>
              <a:t>τεχνική της </a:t>
            </a:r>
            <a:r>
              <a:rPr lang="el-GR" dirty="0" err="1" smtClean="0"/>
              <a:t>ιδεοθύελλας</a:t>
            </a:r>
            <a:r>
              <a:rPr lang="el-GR" dirty="0" smtClean="0"/>
              <a:t> (</a:t>
            </a:r>
            <a:r>
              <a:rPr lang="el-GR" dirty="0" err="1"/>
              <a:t>brainstorming</a:t>
            </a:r>
            <a:r>
              <a:rPr lang="el-GR" dirty="0"/>
              <a:t>)</a:t>
            </a:r>
          </a:p>
        </p:txBody>
      </p:sp>
    </p:spTree>
    <p:extLst>
      <p:ext uri="{BB962C8B-B14F-4D97-AF65-F5344CB8AC3E}">
        <p14:creationId xmlns:p14="http://schemas.microsoft.com/office/powerpoint/2010/main" val="770219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numCol="2">
            <a:normAutofit fontScale="25000" lnSpcReduction="20000"/>
          </a:bodyPr>
          <a:lstStyle/>
          <a:p>
            <a:r>
              <a:rPr lang="el-GR" sz="5600" dirty="0"/>
              <a:t>Ο </a:t>
            </a:r>
            <a:r>
              <a:rPr lang="el-GR" sz="5600" dirty="0" err="1"/>
              <a:t>Alex</a:t>
            </a:r>
            <a:r>
              <a:rPr lang="el-GR" sz="5600" dirty="0"/>
              <a:t> </a:t>
            </a:r>
            <a:r>
              <a:rPr lang="el-GR" sz="5600" dirty="0" err="1"/>
              <a:t>Osborn</a:t>
            </a:r>
            <a:r>
              <a:rPr lang="el-GR" sz="5600" dirty="0"/>
              <a:t> ήταν ειδικός στο χρησιμοποιεί κάθε ευκαιρία για να προτείνει νέες ιδέες. Ανέπτυξε μια λίστα από απλές ερωτήσεις, που μπορούν να απαντηθούν είτε ατομικά είτε από ομάδες, ειδικά σχεδιασμένη για να υποστηρίξει και να ενισχύσει τη δημιουργικότητα και την αποκλίνουσα σκέψη</a:t>
            </a:r>
            <a:r>
              <a:rPr lang="el-GR" sz="5600" dirty="0" smtClean="0"/>
              <a:t>.</a:t>
            </a:r>
          </a:p>
          <a:p>
            <a:r>
              <a:rPr lang="el-GR" sz="5600" dirty="0"/>
              <a:t>Αυτή τη λίστα τη συναντάμε με το ακρωνύμιο SCAMPER (</a:t>
            </a:r>
            <a:r>
              <a:rPr lang="el-GR" sz="5600" dirty="0" err="1"/>
              <a:t>Substitute</a:t>
            </a:r>
            <a:r>
              <a:rPr lang="el-GR" sz="5600" dirty="0"/>
              <a:t>, </a:t>
            </a:r>
            <a:r>
              <a:rPr lang="el-GR" sz="5600" dirty="0" err="1"/>
              <a:t>Combine</a:t>
            </a:r>
            <a:r>
              <a:rPr lang="el-GR" sz="5600" dirty="0"/>
              <a:t>, </a:t>
            </a:r>
            <a:r>
              <a:rPr lang="el-GR" sz="5600" dirty="0" err="1"/>
              <a:t>Adapt</a:t>
            </a:r>
            <a:r>
              <a:rPr lang="el-GR" sz="5600" dirty="0"/>
              <a:t>, </a:t>
            </a:r>
            <a:r>
              <a:rPr lang="el-GR" sz="5600" dirty="0" err="1"/>
              <a:t>Modify</a:t>
            </a:r>
            <a:r>
              <a:rPr lang="el-GR" sz="5600" dirty="0"/>
              <a:t> /</a:t>
            </a:r>
            <a:r>
              <a:rPr lang="el-GR" sz="5600" dirty="0" err="1"/>
              <a:t>Magnify</a:t>
            </a:r>
            <a:r>
              <a:rPr lang="el-GR" sz="5600" dirty="0"/>
              <a:t> /</a:t>
            </a:r>
            <a:r>
              <a:rPr lang="el-GR" sz="5600" dirty="0" err="1"/>
              <a:t>Minify</a:t>
            </a:r>
            <a:r>
              <a:rPr lang="el-GR" sz="5600" dirty="0"/>
              <a:t>, </a:t>
            </a:r>
            <a:r>
              <a:rPr lang="el-GR" sz="5600" dirty="0" err="1"/>
              <a:t>Put</a:t>
            </a:r>
            <a:r>
              <a:rPr lang="el-GR" sz="5600" dirty="0"/>
              <a:t> </a:t>
            </a:r>
            <a:r>
              <a:rPr lang="el-GR" sz="5600" dirty="0" err="1"/>
              <a:t>to</a:t>
            </a:r>
            <a:r>
              <a:rPr lang="el-GR" sz="5600" dirty="0"/>
              <a:t> </a:t>
            </a:r>
            <a:r>
              <a:rPr lang="el-GR" sz="5600" dirty="0" err="1"/>
              <a:t>other</a:t>
            </a:r>
            <a:r>
              <a:rPr lang="el-GR" sz="5600" dirty="0"/>
              <a:t> </a:t>
            </a:r>
            <a:r>
              <a:rPr lang="el-GR" sz="5600" dirty="0" err="1"/>
              <a:t>uses</a:t>
            </a:r>
            <a:r>
              <a:rPr lang="el-GR" sz="5600" dirty="0"/>
              <a:t>, </a:t>
            </a:r>
            <a:r>
              <a:rPr lang="el-GR" sz="5600" dirty="0" err="1"/>
              <a:t>Eliminate</a:t>
            </a:r>
            <a:r>
              <a:rPr lang="el-GR" sz="5600" dirty="0"/>
              <a:t>, </a:t>
            </a:r>
            <a:r>
              <a:rPr lang="el-GR" sz="5600" dirty="0" err="1"/>
              <a:t>Reverse</a:t>
            </a:r>
            <a:r>
              <a:rPr lang="el-GR" sz="5600" dirty="0"/>
              <a:t> /</a:t>
            </a:r>
            <a:r>
              <a:rPr lang="el-GR" sz="5600" dirty="0" err="1"/>
              <a:t>Rearrange</a:t>
            </a:r>
            <a:r>
              <a:rPr lang="el-GR" sz="5600" dirty="0" smtClean="0"/>
              <a:t>) (</a:t>
            </a:r>
            <a:r>
              <a:rPr lang="el-GR" sz="5600" dirty="0"/>
              <a:t>Παρασκευόπουλος, 2004).</a:t>
            </a:r>
          </a:p>
          <a:p>
            <a:endParaRPr lang="el-GR" dirty="0" smtClean="0"/>
          </a:p>
          <a:p>
            <a:r>
              <a:rPr lang="el-GR" dirty="0" smtClean="0"/>
              <a:t>S </a:t>
            </a:r>
            <a:r>
              <a:rPr lang="el-GR" dirty="0"/>
              <a:t>– </a:t>
            </a:r>
            <a:r>
              <a:rPr lang="el-GR" dirty="0" err="1"/>
              <a:t>Substitute</a:t>
            </a:r>
            <a:r>
              <a:rPr lang="el-GR" dirty="0"/>
              <a:t> (αντικατάσταση) – συστατικά, υλικά, άνθρωποι.</a:t>
            </a:r>
          </a:p>
          <a:p>
            <a:endParaRPr lang="el-GR" dirty="0"/>
          </a:p>
          <a:p>
            <a:r>
              <a:rPr lang="el-GR" dirty="0"/>
              <a:t>C – </a:t>
            </a:r>
            <a:r>
              <a:rPr lang="el-GR" dirty="0" err="1"/>
              <a:t>Combine</a:t>
            </a:r>
            <a:r>
              <a:rPr lang="el-GR" dirty="0"/>
              <a:t> (συνδυασμός) – μίξη, ανάμειξη με παρόμοια προϊόντα ή υπηρεσίες, ενσωμάτωση.</a:t>
            </a:r>
          </a:p>
          <a:p>
            <a:endParaRPr lang="el-GR" dirty="0"/>
          </a:p>
          <a:p>
            <a:r>
              <a:rPr lang="el-GR" dirty="0"/>
              <a:t>A – </a:t>
            </a:r>
            <a:r>
              <a:rPr lang="el-GR" dirty="0" err="1"/>
              <a:t>Adapt</a:t>
            </a:r>
            <a:r>
              <a:rPr lang="el-GR" dirty="0"/>
              <a:t> (προσαρμογή) – τροποποίηση, αλλαγή της λειτουργίας, αντικατάσταση ενός συστατικού.</a:t>
            </a:r>
          </a:p>
          <a:p>
            <a:endParaRPr lang="el-GR" dirty="0"/>
          </a:p>
          <a:p>
            <a:r>
              <a:rPr lang="el-GR" dirty="0"/>
              <a:t>M – </a:t>
            </a:r>
            <a:r>
              <a:rPr lang="el-GR" dirty="0" err="1"/>
              <a:t>Modify</a:t>
            </a:r>
            <a:r>
              <a:rPr lang="el-GR" dirty="0"/>
              <a:t> (τροποποίηση)– αύξηση ή μείωση, αλλαγή σχήματος, τροποποίηση ιδιοτήτων (πχ χρώματος).</a:t>
            </a:r>
          </a:p>
          <a:p>
            <a:endParaRPr lang="el-GR" dirty="0"/>
          </a:p>
          <a:p>
            <a:r>
              <a:rPr lang="el-GR" dirty="0"/>
              <a:t>P – </a:t>
            </a:r>
            <a:r>
              <a:rPr lang="el-GR" dirty="0" err="1"/>
              <a:t>Put</a:t>
            </a:r>
            <a:r>
              <a:rPr lang="el-GR" dirty="0"/>
              <a:t> </a:t>
            </a:r>
            <a:r>
              <a:rPr lang="el-GR" dirty="0" err="1"/>
              <a:t>to</a:t>
            </a:r>
            <a:r>
              <a:rPr lang="el-GR" dirty="0"/>
              <a:t> </a:t>
            </a:r>
            <a:r>
              <a:rPr lang="el-GR" dirty="0" err="1"/>
              <a:t>another</a:t>
            </a:r>
            <a:r>
              <a:rPr lang="el-GR" dirty="0"/>
              <a:t> </a:t>
            </a:r>
            <a:r>
              <a:rPr lang="el-GR" dirty="0" err="1"/>
              <a:t>use</a:t>
            </a:r>
            <a:r>
              <a:rPr lang="el-GR" dirty="0"/>
              <a:t> (</a:t>
            </a:r>
            <a:r>
              <a:rPr lang="el-GR" dirty="0" err="1"/>
              <a:t>άλληχρήση</a:t>
            </a:r>
            <a:r>
              <a:rPr lang="el-GR" dirty="0"/>
              <a:t>).</a:t>
            </a:r>
          </a:p>
          <a:p>
            <a:endParaRPr lang="el-GR" dirty="0"/>
          </a:p>
          <a:p>
            <a:r>
              <a:rPr lang="el-GR" dirty="0"/>
              <a:t>E – </a:t>
            </a:r>
            <a:r>
              <a:rPr lang="el-GR" dirty="0" err="1"/>
              <a:t>Eliminate</a:t>
            </a:r>
            <a:r>
              <a:rPr lang="el-GR" dirty="0"/>
              <a:t> (εξάλειψη)– αφαίρεση στοιχείων, απλοποίηση, μείωση βασικών λειτουργιών.</a:t>
            </a:r>
          </a:p>
          <a:p>
            <a:endParaRPr lang="el-GR" dirty="0"/>
          </a:p>
          <a:p>
            <a:r>
              <a:rPr lang="el-GR" dirty="0"/>
              <a:t>R – </a:t>
            </a:r>
            <a:r>
              <a:rPr lang="el-GR" dirty="0" err="1"/>
              <a:t>Reverse</a:t>
            </a:r>
            <a:r>
              <a:rPr lang="el-GR" dirty="0"/>
              <a:t> (αντιστροφή)– γυρίστε το μέσα - έξω, πάνω- κάτω, ή αντιστρέψτε τη χρήση.</a:t>
            </a:r>
          </a:p>
          <a:p>
            <a:endParaRPr lang="el-GR" dirty="0"/>
          </a:p>
        </p:txBody>
      </p:sp>
      <p:sp>
        <p:nvSpPr>
          <p:cNvPr id="3" name="Τίτλος 2"/>
          <p:cNvSpPr>
            <a:spLocks noGrp="1"/>
          </p:cNvSpPr>
          <p:nvPr>
            <p:ph type="title"/>
          </p:nvPr>
        </p:nvSpPr>
        <p:spPr/>
        <p:txBody>
          <a:bodyPr/>
          <a:lstStyle/>
          <a:p>
            <a:r>
              <a:rPr lang="el-GR" dirty="0"/>
              <a:t> Οι ερωτήσεις </a:t>
            </a:r>
            <a:r>
              <a:rPr lang="en-US" dirty="0"/>
              <a:t>SCAMPER </a:t>
            </a:r>
            <a:endParaRPr lang="el-GR" dirty="0"/>
          </a:p>
        </p:txBody>
      </p:sp>
    </p:spTree>
    <p:extLst>
      <p:ext uri="{BB962C8B-B14F-4D97-AF65-F5344CB8AC3E}">
        <p14:creationId xmlns:p14="http://schemas.microsoft.com/office/powerpoint/2010/main" val="6919044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a:bodyPr>
          <a:lstStyle/>
          <a:p>
            <a:r>
              <a:rPr lang="el-GR" sz="1800" dirty="0"/>
              <a:t>Το «πρότυπο-ΔΕΠ», όπως αλλιώς ονομάζεται η τεχνική «δημιουργική επίλυση προβλημάτων» αποτελείται από τα ακόλουθα πέντε στάδια:</a:t>
            </a:r>
          </a:p>
          <a:p>
            <a:r>
              <a:rPr lang="el-GR" sz="1800" dirty="0"/>
              <a:t>1. Συγκέντρωση των δεδομένων του </a:t>
            </a:r>
            <a:r>
              <a:rPr lang="el-GR" sz="1800" dirty="0" smtClean="0"/>
              <a:t>προβλήματος</a:t>
            </a:r>
          </a:p>
          <a:p>
            <a:r>
              <a:rPr lang="el-GR" sz="1800" dirty="0"/>
              <a:t>2. Διατύπωση του προβλήματος</a:t>
            </a:r>
            <a:r>
              <a:rPr lang="el-GR" sz="1800" dirty="0" smtClean="0"/>
              <a:t>.</a:t>
            </a:r>
          </a:p>
          <a:p>
            <a:r>
              <a:rPr lang="el-GR" sz="1800" dirty="0"/>
              <a:t>3. Παραγωγή προτεινόμενων ιδεών – λύσεων. </a:t>
            </a:r>
            <a:endParaRPr lang="el-GR" sz="1800" dirty="0" smtClean="0"/>
          </a:p>
          <a:p>
            <a:r>
              <a:rPr lang="el-GR" sz="1800" dirty="0"/>
              <a:t>4. Αξιολόγηση των προτεινόμενων ιδεών – λύσεων. </a:t>
            </a:r>
            <a:endParaRPr lang="el-GR" sz="1800" dirty="0" smtClean="0"/>
          </a:p>
          <a:p>
            <a:r>
              <a:rPr lang="el-GR" sz="1800" dirty="0"/>
              <a:t>5. Υλοποίηση των επιλεγεισών ιδεών – </a:t>
            </a:r>
            <a:r>
              <a:rPr lang="el-GR" sz="1800" dirty="0" smtClean="0"/>
              <a:t>λύσεων </a:t>
            </a:r>
            <a:r>
              <a:rPr lang="el-GR" sz="1800" dirty="0"/>
              <a:t>(Παρασκευόπουλος, 2004).</a:t>
            </a:r>
          </a:p>
          <a:p>
            <a:endParaRPr lang="el-GR" sz="1800" dirty="0"/>
          </a:p>
        </p:txBody>
      </p:sp>
      <p:sp>
        <p:nvSpPr>
          <p:cNvPr id="3" name="Τίτλος 2"/>
          <p:cNvSpPr>
            <a:spLocks noGrp="1"/>
          </p:cNvSpPr>
          <p:nvPr>
            <p:ph type="title"/>
          </p:nvPr>
        </p:nvSpPr>
        <p:spPr/>
        <p:txBody>
          <a:bodyPr>
            <a:normAutofit fontScale="90000"/>
          </a:bodyPr>
          <a:lstStyle/>
          <a:p>
            <a:r>
              <a:rPr lang="el-GR" dirty="0"/>
              <a:t>Το πρότυπο «δημιουργική επίλυση προβλημάτων»</a:t>
            </a:r>
          </a:p>
        </p:txBody>
      </p:sp>
    </p:spTree>
    <p:extLst>
      <p:ext uri="{BB962C8B-B14F-4D97-AF65-F5344CB8AC3E}">
        <p14:creationId xmlns:p14="http://schemas.microsoft.com/office/powerpoint/2010/main" val="10966320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fontScale="40000" lnSpcReduction="20000"/>
          </a:bodyPr>
          <a:lstStyle/>
          <a:p>
            <a:r>
              <a:rPr lang="el-GR" dirty="0"/>
              <a:t>Η πλάγια  σκέψη είναι μια εσκεμμένη, συστηματική διαδικασία δημιουργικής σκέψης που μελετά σκοπίμως τις προκλήσεις από τελείως διαφορετικές οπτικές γωνίες. Με την εισαγωγή συγκεκριμένων, μη συμβατικών τεχνικών σκέψης, η πλευρική σκέψη επιτρέπει στους στοχαστές να βρουν νέες λύσεις που διαφορετικά θα παρέμεναν αποκαλυμμένες</a:t>
            </a:r>
          </a:p>
          <a:p>
            <a:r>
              <a:rPr lang="el-GR" dirty="0"/>
              <a:t>Ο </a:t>
            </a:r>
            <a:r>
              <a:rPr lang="el-GR" dirty="0" err="1"/>
              <a:t>Edward</a:t>
            </a:r>
            <a:r>
              <a:rPr lang="el-GR" dirty="0"/>
              <a:t> De </a:t>
            </a:r>
            <a:r>
              <a:rPr lang="el-GR" dirty="0" err="1"/>
              <a:t>Bono</a:t>
            </a:r>
            <a:r>
              <a:rPr lang="el-GR" dirty="0"/>
              <a:t>, δημιουργός του όρου της "πλάγιας σκέψης", διακρίνει δύο είδη σκέψης: την "κάθετη σκέψη", που είναι ο συνηθισμένος και λογικότερος τρόπος ν' αντιμετωπίσεις και να προσπαθήσεις να επιλύσεις ένα πρόβλημα και την "πλάγια σκέψη", που αφορά όλους τους όχι τόσο συνήθεις, πιθανούς και ορθόδοξους τρόπους επίλυσης ενός προβλήματος. (Παρασκευόπουλος, 2004).</a:t>
            </a:r>
          </a:p>
          <a:p>
            <a:endParaRPr lang="el-GR" dirty="0"/>
          </a:p>
        </p:txBody>
      </p:sp>
      <p:sp>
        <p:nvSpPr>
          <p:cNvPr id="3" name="Τίτλος 2"/>
          <p:cNvSpPr>
            <a:spLocks noGrp="1"/>
          </p:cNvSpPr>
          <p:nvPr>
            <p:ph type="title"/>
          </p:nvPr>
        </p:nvSpPr>
        <p:spPr/>
        <p:txBody>
          <a:bodyPr/>
          <a:lstStyle/>
          <a:p>
            <a:r>
              <a:rPr lang="el-GR" dirty="0"/>
              <a:t>Την τεχνική «πλάγια σκέψη»</a:t>
            </a:r>
          </a:p>
        </p:txBody>
      </p:sp>
    </p:spTree>
    <p:extLst>
      <p:ext uri="{BB962C8B-B14F-4D97-AF65-F5344CB8AC3E}">
        <p14:creationId xmlns:p14="http://schemas.microsoft.com/office/powerpoint/2010/main" val="22307417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7">
            <a:extLst>
              <a:ext uri="{FF2B5EF4-FFF2-40B4-BE49-F238E27FC236}">
                <a16:creationId xmlns="" xmlns:a16="http://schemas.microsoft.com/office/drawing/2014/main" id="{6A05A87C-D4D9-4EF5-A841-EECB5347B30F}"/>
              </a:ext>
            </a:extLst>
          </p:cNvPr>
          <p:cNvPicPr>
            <a:picLocks noChangeAspect="1"/>
          </p:cNvPicPr>
          <p:nvPr/>
        </p:nvPicPr>
        <p:blipFill>
          <a:blip r:embed="rId3"/>
          <a:stretch>
            <a:fillRect/>
          </a:stretch>
        </p:blipFill>
        <p:spPr>
          <a:xfrm>
            <a:off x="5597013" y="857250"/>
            <a:ext cx="3546987" cy="5143500"/>
          </a:xfrm>
          <a:prstGeom prst="rect">
            <a:avLst/>
          </a:prstGeom>
        </p:spPr>
      </p:pic>
      <p:sp>
        <p:nvSpPr>
          <p:cNvPr id="2" name="Τίτλος 1">
            <a:extLst>
              <a:ext uri="{FF2B5EF4-FFF2-40B4-BE49-F238E27FC236}">
                <a16:creationId xmlns="" xmlns:a16="http://schemas.microsoft.com/office/drawing/2014/main" id="{9747A555-917A-4F47-981C-4B7666CAEEE5}"/>
              </a:ext>
            </a:extLst>
          </p:cNvPr>
          <p:cNvSpPr>
            <a:spLocks noGrp="1"/>
          </p:cNvSpPr>
          <p:nvPr>
            <p:ph type="title"/>
          </p:nvPr>
        </p:nvSpPr>
        <p:spPr>
          <a:xfrm>
            <a:off x="1187624" y="0"/>
            <a:ext cx="7372350" cy="1075390"/>
          </a:xfrm>
        </p:spPr>
        <p:txBody>
          <a:bodyPr/>
          <a:lstStyle/>
          <a:p>
            <a:r>
              <a:rPr lang="el-GR" dirty="0"/>
              <a:t>Σκοπός</a:t>
            </a:r>
          </a:p>
        </p:txBody>
      </p:sp>
      <p:sp>
        <p:nvSpPr>
          <p:cNvPr id="6" name="Θέση περιεχομένου 5">
            <a:extLst>
              <a:ext uri="{FF2B5EF4-FFF2-40B4-BE49-F238E27FC236}">
                <a16:creationId xmlns="" xmlns:a16="http://schemas.microsoft.com/office/drawing/2014/main" id="{52E82D0D-EB67-46B9-9E32-01A426E5A9F0}"/>
              </a:ext>
            </a:extLst>
          </p:cNvPr>
          <p:cNvSpPr>
            <a:spLocks noGrp="1"/>
          </p:cNvSpPr>
          <p:nvPr>
            <p:ph idx="1"/>
          </p:nvPr>
        </p:nvSpPr>
        <p:spPr>
          <a:xfrm>
            <a:off x="568231" y="1484784"/>
            <a:ext cx="5648175" cy="2824885"/>
          </a:xfrm>
        </p:spPr>
        <p:txBody>
          <a:bodyPr>
            <a:noAutofit/>
          </a:bodyPr>
          <a:lstStyle/>
          <a:p>
            <a:pPr fontAlgn="base">
              <a:spcBef>
                <a:spcPct val="0"/>
              </a:spcBef>
              <a:spcAft>
                <a:spcPct val="0"/>
              </a:spcAft>
            </a:pPr>
            <a:r>
              <a:rPr lang="el-GR" sz="1600" dirty="0"/>
              <a:t>Σκοπός αυτής της έρευνας είναι να διερευνήσει την έννοια και τη συμβολή της δημιουργικότητας στην πρωτοβάθμια εκπαίδευση. </a:t>
            </a:r>
            <a:endParaRPr lang="en-US" sz="1600" dirty="0"/>
          </a:p>
          <a:p>
            <a:pPr fontAlgn="base">
              <a:spcBef>
                <a:spcPct val="0"/>
              </a:spcBef>
              <a:spcAft>
                <a:spcPct val="0"/>
              </a:spcAft>
            </a:pPr>
            <a:r>
              <a:rPr lang="el-GR" sz="1600" dirty="0"/>
              <a:t>Απώτερος στόχος είναι να σχεδιάσει ένα εκπαιδευτικό πρόγραμμα προώθησης της δημιουργικότητας βασισμένο στη βιβλιογραφική επισκόπηση. Όπως προέκυψε από την βιβλιογραφική έρευνα  βέλτιστη πρακτική περιλαμβάνει την μίμηση  δημιουργικών ανθρώπων όχι όμως στείρα αντιγραφή αλλά μίμηση των ποικίλων  στρατηγικών που χρησιμοποιούν για να ανακαλύψουν τις προκλήσεις και να τις λύσουν. (</a:t>
            </a:r>
            <a:r>
              <a:rPr lang="el-GR" sz="1600" dirty="0" err="1"/>
              <a:t>Root-Bernstein</a:t>
            </a:r>
            <a:r>
              <a:rPr lang="el-GR" sz="1600" dirty="0"/>
              <a:t> &amp; </a:t>
            </a:r>
            <a:r>
              <a:rPr lang="el-GR" sz="1600" dirty="0" err="1"/>
              <a:t>Root-Bernstein</a:t>
            </a:r>
            <a:r>
              <a:rPr lang="el-GR" sz="1600" dirty="0"/>
              <a:t>, 2011 )</a:t>
            </a:r>
            <a:endParaRPr lang="en-US" sz="1600" dirty="0"/>
          </a:p>
        </p:txBody>
      </p:sp>
      <p:sp>
        <p:nvSpPr>
          <p:cNvPr id="5" name="Ορθογώνιο 4"/>
          <p:cNvSpPr/>
          <p:nvPr/>
        </p:nvSpPr>
        <p:spPr>
          <a:xfrm>
            <a:off x="568230" y="5647392"/>
            <a:ext cx="8575769" cy="523220"/>
          </a:xfrm>
          <a:prstGeom prst="rect">
            <a:avLst/>
          </a:prstGeom>
        </p:spPr>
        <p:txBody>
          <a:bodyPr wrap="square">
            <a:spAutoFit/>
          </a:bodyPr>
          <a:lstStyle/>
          <a:p>
            <a:pPr lvl="0"/>
            <a:r>
              <a:rPr lang="el-GR" sz="1400" i="1" dirty="0" smtClean="0">
                <a:solidFill>
                  <a:prstClr val="black"/>
                </a:solidFill>
              </a:rPr>
              <a:t>Θα </a:t>
            </a:r>
            <a:r>
              <a:rPr lang="el-GR" sz="1400" i="1" dirty="0">
                <a:solidFill>
                  <a:prstClr val="black"/>
                </a:solidFill>
              </a:rPr>
              <a:t>ήθελα να εκφράσω τις ευχαριστίες μου σε όσους με βοήθησαν και με στήριξαν στην</a:t>
            </a:r>
          </a:p>
          <a:p>
            <a:pPr lvl="0"/>
            <a:r>
              <a:rPr lang="el-GR" sz="1400" i="1" dirty="0">
                <a:solidFill>
                  <a:prstClr val="black"/>
                </a:solidFill>
              </a:rPr>
              <a:t>εργασία αυτή. Ιδιαίτερα θα ήθελα να ευχαριστήσω τον επιβλέποντα καθηγητή μου κ</a:t>
            </a:r>
            <a:r>
              <a:rPr lang="el-GR" sz="1400" i="1" dirty="0" smtClean="0">
                <a:solidFill>
                  <a:prstClr val="black"/>
                </a:solidFill>
              </a:rPr>
              <a:t>. Αναστασιάδη</a:t>
            </a:r>
            <a:endParaRPr lang="el-GR" sz="1400" i="1" dirty="0">
              <a:solidFill>
                <a:prstClr val="black"/>
              </a:solidFill>
            </a:endParaRPr>
          </a:p>
        </p:txBody>
      </p:sp>
    </p:spTree>
    <p:extLst>
      <p:ext uri="{BB962C8B-B14F-4D97-AF65-F5344CB8AC3E}">
        <p14:creationId xmlns:p14="http://schemas.microsoft.com/office/powerpoint/2010/main" val="2066604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fontScale="40000" lnSpcReduction="20000"/>
          </a:bodyPr>
          <a:lstStyle/>
          <a:p>
            <a:endParaRPr lang="el-GR" dirty="0"/>
          </a:p>
          <a:p>
            <a:r>
              <a:rPr lang="el-GR" dirty="0"/>
              <a:t>H τεχνική αυτή, η οποία προτάθηκε από τον </a:t>
            </a:r>
            <a:r>
              <a:rPr lang="el-GR" dirty="0" err="1"/>
              <a:t>Crawford</a:t>
            </a:r>
            <a:r>
              <a:rPr lang="el-GR" dirty="0"/>
              <a:t> (1952 όπως αναφ. στη Ξανθάκου 1998), περιλαμβάνει:</a:t>
            </a:r>
          </a:p>
          <a:p>
            <a:r>
              <a:rPr lang="el-GR" dirty="0"/>
              <a:t>Προσδιορισμό του θέματος ή του προβλήματος.</a:t>
            </a:r>
          </a:p>
          <a:p>
            <a:r>
              <a:rPr lang="el-GR" dirty="0"/>
              <a:t>Καταγραφή όσο δυνατόν περισσότερων γνωρισμάτων, ιδιοτήτων και μερών του προϊόντος.</a:t>
            </a:r>
          </a:p>
          <a:p>
            <a:r>
              <a:rPr lang="el-GR" dirty="0"/>
              <a:t>Εξέταση καθεμίας χωριστά από τις καταγραφές αυτές, αναζητώντας τρόπους να τις τροποποιήσουμε και έτσι να καταλήξουμε σε ένα ή περισσότερα βελτιωμένα προϊόντα.</a:t>
            </a:r>
          </a:p>
          <a:p>
            <a:r>
              <a:rPr lang="el-GR" dirty="0"/>
              <a:t>Συσχέτιση των νέων ιδεών που προκύπτουν με το θέμα και αξιολόγηση τους.</a:t>
            </a:r>
          </a:p>
          <a:p>
            <a:endParaRPr lang="el-GR" dirty="0"/>
          </a:p>
        </p:txBody>
      </p:sp>
      <p:sp>
        <p:nvSpPr>
          <p:cNvPr id="3" name="Τίτλος 2"/>
          <p:cNvSpPr>
            <a:spLocks noGrp="1"/>
          </p:cNvSpPr>
          <p:nvPr>
            <p:ph type="title"/>
          </p:nvPr>
        </p:nvSpPr>
        <p:spPr/>
        <p:txBody>
          <a:bodyPr>
            <a:normAutofit fontScale="90000"/>
          </a:bodyPr>
          <a:lstStyle/>
          <a:p>
            <a:r>
              <a:rPr lang="el-GR" dirty="0"/>
              <a:t>Η</a:t>
            </a:r>
            <a:r>
              <a:rPr lang="el-GR" dirty="0" smtClean="0"/>
              <a:t> </a:t>
            </a:r>
            <a:r>
              <a:rPr lang="el-GR" dirty="0"/>
              <a:t>τεχνική «κατάλογος χαρακτηριστικών»</a:t>
            </a:r>
            <a:br>
              <a:rPr lang="el-GR" dirty="0"/>
            </a:br>
            <a:endParaRPr lang="el-GR" dirty="0"/>
          </a:p>
        </p:txBody>
      </p:sp>
    </p:spTree>
    <p:extLst>
      <p:ext uri="{BB962C8B-B14F-4D97-AF65-F5344CB8AC3E}">
        <p14:creationId xmlns:p14="http://schemas.microsoft.com/office/powerpoint/2010/main" val="4003489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fontScale="40000" lnSpcReduction="20000"/>
          </a:bodyPr>
          <a:lstStyle/>
          <a:p>
            <a:pPr marL="0" indent="0">
              <a:buNone/>
            </a:pPr>
            <a:r>
              <a:rPr lang="el-GR" dirty="0" smtClean="0"/>
              <a:t>Εισηγητής </a:t>
            </a:r>
            <a:r>
              <a:rPr lang="el-GR" dirty="0"/>
              <a:t>της τεχνικής «</a:t>
            </a:r>
            <a:r>
              <a:rPr lang="el-GR" dirty="0" err="1"/>
              <a:t>προκρούστειοι</a:t>
            </a:r>
            <a:r>
              <a:rPr lang="el-GR" dirty="0"/>
              <a:t> συνδυασμοί», που θεωρείται μια επέκταση της τεχνικής «κατάλογος χαρακτηριστικών», είναι ο </a:t>
            </a:r>
            <a:r>
              <a:rPr lang="el-GR" dirty="0" err="1"/>
              <a:t>Allen</a:t>
            </a:r>
            <a:r>
              <a:rPr lang="el-GR" dirty="0"/>
              <a:t> (1962). Χαρακτηριστικό γνώρισμα και των δύο τεχνικών είναι η καταγραφή και εν συνεχεία η αξιοποίηση όσο περισσότερων γνωρισμάτων τού προϊόντος έχουμε στη διάθεσή μας. Η ειδοποιός διαφορά τους βρίσκεται στο ότι, στη μεν τεχνική «κατάλογος χαρακτηριστικών», προσπαθούμε να τροποποιήσουμε τα γνωρίσματα του προϊόντος που έχουμε καταγράψει, ενώ στην τεχνική «</a:t>
            </a:r>
            <a:r>
              <a:rPr lang="el-GR" dirty="0" err="1"/>
              <a:t>προκρούστειοι</a:t>
            </a:r>
            <a:r>
              <a:rPr lang="el-GR" dirty="0"/>
              <a:t> συνδυασμοί», επιδιώκουμε να σχηματίσουμε όσο το δυνατόν περισσότερους συνδυασμούς των καταγεγραμμένων γνωρισμάτων (Παρασκευόπουλος, 2004).</a:t>
            </a:r>
          </a:p>
          <a:p>
            <a:endParaRPr lang="el-GR" dirty="0"/>
          </a:p>
        </p:txBody>
      </p:sp>
      <p:sp>
        <p:nvSpPr>
          <p:cNvPr id="3" name="Τίτλος 2"/>
          <p:cNvSpPr>
            <a:spLocks noGrp="1"/>
          </p:cNvSpPr>
          <p:nvPr>
            <p:ph type="title"/>
          </p:nvPr>
        </p:nvSpPr>
        <p:spPr/>
        <p:txBody>
          <a:bodyPr>
            <a:normAutofit fontScale="90000"/>
          </a:bodyPr>
          <a:lstStyle/>
          <a:p>
            <a:r>
              <a:rPr lang="el-GR" dirty="0" smtClean="0"/>
              <a:t>Η τεχνική </a:t>
            </a:r>
            <a:r>
              <a:rPr lang="el-GR" dirty="0"/>
              <a:t>«</a:t>
            </a:r>
            <a:r>
              <a:rPr lang="el-GR" dirty="0" err="1"/>
              <a:t>προκρούστειοι</a:t>
            </a:r>
            <a:r>
              <a:rPr lang="el-GR" dirty="0"/>
              <a:t> συνδυασμοί»</a:t>
            </a:r>
          </a:p>
        </p:txBody>
      </p:sp>
    </p:spTree>
    <p:extLst>
      <p:ext uri="{BB962C8B-B14F-4D97-AF65-F5344CB8AC3E}">
        <p14:creationId xmlns:p14="http://schemas.microsoft.com/office/powerpoint/2010/main" val="3350654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fontScale="47500" lnSpcReduction="20000"/>
          </a:bodyPr>
          <a:lstStyle/>
          <a:p>
            <a:r>
              <a:rPr lang="el-GR" dirty="0"/>
              <a:t>Αυτή η στρατηγική δημιουργήθηκε από τον </a:t>
            </a:r>
            <a:r>
              <a:rPr lang="el-GR" dirty="0" err="1"/>
              <a:t>Edward</a:t>
            </a:r>
            <a:r>
              <a:rPr lang="el-GR" dirty="0"/>
              <a:t> de </a:t>
            </a:r>
            <a:r>
              <a:rPr lang="el-GR" dirty="0" err="1"/>
              <a:t>Bono</a:t>
            </a:r>
            <a:r>
              <a:rPr lang="el-GR" dirty="0"/>
              <a:t> και περιλαμβάνεται στο βιβλίο του '6 </a:t>
            </a:r>
            <a:r>
              <a:rPr lang="el-GR" dirty="0" err="1"/>
              <a:t>Thinking</a:t>
            </a:r>
            <a:r>
              <a:rPr lang="el-GR" dirty="0"/>
              <a:t> </a:t>
            </a:r>
            <a:r>
              <a:rPr lang="el-GR" dirty="0" err="1"/>
              <a:t>Hats</a:t>
            </a:r>
            <a:r>
              <a:rPr lang="el-GR" dirty="0"/>
              <a:t>' (τα 6 καπέλα της σκέψης). Τα 6 καπέλα της σκέψης είναι μια τεχνική, όταν θέλουμε να προσδιορίσουμε τις επιπτώσεις κάποιας απόφασης, φωτίζοντάς τη από πολλές οπτικές </a:t>
            </a:r>
            <a:r>
              <a:rPr lang="el-GR" dirty="0" smtClean="0"/>
              <a:t>γωνίες. Φορώντας </a:t>
            </a:r>
            <a:r>
              <a:rPr lang="el-GR" dirty="0"/>
              <a:t>καθένα από τα καπέλα, τα άτομα παίζουν διαφορετικούς ρόλους και θέτουν τους εαυτούς τους σε υποθετικές συνθήκες και καταστάσεις. Το διαφορετικό χρώμα κάθε καπέλου περιγράφει την οπτική που υιοθετεί εκείνος που το φοράει  </a:t>
            </a:r>
            <a:r>
              <a:rPr lang="en-US" dirty="0"/>
              <a:t>(De Bono, 1989).</a:t>
            </a:r>
            <a:endParaRPr lang="el-GR" dirty="0"/>
          </a:p>
        </p:txBody>
      </p:sp>
      <p:sp>
        <p:nvSpPr>
          <p:cNvPr id="3" name="Τίτλος 2"/>
          <p:cNvSpPr>
            <a:spLocks noGrp="1"/>
          </p:cNvSpPr>
          <p:nvPr>
            <p:ph type="title"/>
          </p:nvPr>
        </p:nvSpPr>
        <p:spPr/>
        <p:txBody>
          <a:bodyPr>
            <a:normAutofit fontScale="90000"/>
          </a:bodyPr>
          <a:lstStyle/>
          <a:p>
            <a:r>
              <a:rPr lang="el-GR" dirty="0" smtClean="0"/>
              <a:t>Η τεχνική </a:t>
            </a:r>
            <a:r>
              <a:rPr lang="el-GR" dirty="0"/>
              <a:t>«τα έξι σκεπτόμενα καπέλα»</a:t>
            </a:r>
          </a:p>
        </p:txBody>
      </p:sp>
    </p:spTree>
    <p:extLst>
      <p:ext uri="{BB962C8B-B14F-4D97-AF65-F5344CB8AC3E}">
        <p14:creationId xmlns:p14="http://schemas.microsoft.com/office/powerpoint/2010/main" val="6325042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fontScale="32500" lnSpcReduction="20000"/>
          </a:bodyPr>
          <a:lstStyle/>
          <a:p>
            <a:r>
              <a:rPr lang="el-GR" dirty="0" smtClean="0"/>
              <a:t>Πρόκειται </a:t>
            </a:r>
            <a:r>
              <a:rPr lang="el-GR" dirty="0"/>
              <a:t>για μέθοδο αντιμετώπισης προβλημάτων και προώθησης της δημιουργικής σκέψης και πράξης, μέσω ανακάλυψης των δεσμών που ενώνουν φαινομενικά αποσυνδεδεμένα στοιχεία. Πράγματα που φαινομενικά συνδέονται μεταξύ τους, αποσυνδέονται νοητικά και επιχειρείται μια νέου είδους συνεκτική σκέψη με τη χρήση αναλογιών. Κάνοντας χρήση μιας αναλογίας ή μιας μεταφοράς αποδεσμευόμαστε από τη συμβατική λογική και υποβοηθούμε τη δημιουργική επίλυση ενός προβλήματος. Η αναλογία είναι ο εντοπισμός αντιστοιχιών μεταξύ πραγμάτων που μοιάζουν, χωρίς να παραβλέπουμε και μερικές διαφορές. Η μεταφορά είναι μια αναλογία που  κάνουμε ανάμεσα σε πράγματα που είναι κατά βάση διαφορετικά. Αυτή η τεχνική έχει αναπτυχθεί από τον  </a:t>
            </a:r>
            <a:r>
              <a:rPr lang="el-GR" dirty="0" err="1"/>
              <a:t>Gordon</a:t>
            </a:r>
            <a:r>
              <a:rPr lang="el-GR" dirty="0"/>
              <a:t> και διακρίνεται σε 2 φάσεις: α) στην πρώτη φάση το οικείο γίνεται ξένο και στη β) το ξένο γίνεται οικείο.  (Παρασκευόπουλος, 2004).</a:t>
            </a:r>
          </a:p>
          <a:p>
            <a:endParaRPr lang="el-GR" dirty="0"/>
          </a:p>
        </p:txBody>
      </p:sp>
      <p:sp>
        <p:nvSpPr>
          <p:cNvPr id="3" name="Τίτλος 2"/>
          <p:cNvSpPr>
            <a:spLocks noGrp="1"/>
          </p:cNvSpPr>
          <p:nvPr>
            <p:ph type="title"/>
          </p:nvPr>
        </p:nvSpPr>
        <p:spPr/>
        <p:txBody>
          <a:bodyPr/>
          <a:lstStyle/>
          <a:p>
            <a:r>
              <a:rPr lang="el-GR" dirty="0" smtClean="0"/>
              <a:t>Η συνεκτική μέθοδος</a:t>
            </a:r>
            <a:endParaRPr lang="el-GR" dirty="0"/>
          </a:p>
        </p:txBody>
      </p:sp>
    </p:spTree>
    <p:extLst>
      <p:ext uri="{BB962C8B-B14F-4D97-AF65-F5344CB8AC3E}">
        <p14:creationId xmlns:p14="http://schemas.microsoft.com/office/powerpoint/2010/main" val="9705226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fontScale="32500" lnSpcReduction="20000"/>
          </a:bodyPr>
          <a:lstStyle/>
          <a:p>
            <a:r>
              <a:rPr lang="el-GR" dirty="0" smtClean="0"/>
              <a:t>Η </a:t>
            </a:r>
            <a:r>
              <a:rPr lang="el-GR" dirty="0"/>
              <a:t>τεχνική «Εύρηκα» είναι μια από τις νεότερες μεθόδους παραγωγής πρωτότυπων ιδεών και δημιουργός της είναι ο </a:t>
            </a:r>
            <a:r>
              <a:rPr lang="el-GR" dirty="0" err="1"/>
              <a:t>Μαγνήσαλης</a:t>
            </a:r>
            <a:r>
              <a:rPr lang="el-GR" dirty="0"/>
              <a:t> (1990). Η τεχνική οφείλει το όνομά της στη γνωστή έκφραση του Αρχιμήδη «Εύρηκα, Εύρηκα», που σημαίνει την ανακάλυψη κάτι σπουδαίου. Η εφαρμογή της μεθόδου «Εύρηκα» περνάει μέσα από τρία στάδια:</a:t>
            </a:r>
          </a:p>
          <a:p>
            <a:r>
              <a:rPr lang="el-GR" dirty="0"/>
              <a:t>• το στάδιο προετοιμασίας: στο οποίο ο ενδιαφερόμενος καθορίζει το πρόβλημα που</a:t>
            </a:r>
          </a:p>
          <a:p>
            <a:r>
              <a:rPr lang="el-GR" dirty="0"/>
              <a:t>τον απασχολεί, συγκροτεί την ομάδα εργασίας και προσδιορίζει την αρχική συνάντηση των μελών της ομάδας,</a:t>
            </a:r>
          </a:p>
          <a:p>
            <a:r>
              <a:rPr lang="el-GR" dirty="0"/>
              <a:t>• το στάδιο εφαρμογής: στο οποίο αναλύεται η τεχνική της μεθόδου «Εύρηκα»,</a:t>
            </a:r>
          </a:p>
          <a:p>
            <a:r>
              <a:rPr lang="el-GR" dirty="0"/>
              <a:t>παρουσιάζεται το προς εξέταση πρόβλημα, ενθαρρύνονται τα μέλη της ομάδας να</a:t>
            </a:r>
          </a:p>
          <a:p>
            <a:r>
              <a:rPr lang="el-GR" dirty="0"/>
              <a:t>συμμετέχουν ενεργά στην όλη διαδικασία και δίνονται συμπληρωματικές πληροφορίες αναζητηθούν και</a:t>
            </a:r>
          </a:p>
          <a:p>
            <a:r>
              <a:rPr lang="el-GR" dirty="0"/>
              <a:t>• το στάδιο αξιολόγησης: στο οποίο αξιολογούνται τα αποτελέσματα της μεθόδου και συντάσσεται γραπτή έκθεση με τις προτεινόμενες λύσεις του προβλήματος.</a:t>
            </a:r>
          </a:p>
          <a:p>
            <a:endParaRPr lang="el-GR" dirty="0"/>
          </a:p>
        </p:txBody>
      </p:sp>
      <p:sp>
        <p:nvSpPr>
          <p:cNvPr id="3" name="Τίτλος 2"/>
          <p:cNvSpPr>
            <a:spLocks noGrp="1"/>
          </p:cNvSpPr>
          <p:nvPr>
            <p:ph type="title"/>
          </p:nvPr>
        </p:nvSpPr>
        <p:spPr/>
        <p:txBody>
          <a:bodyPr>
            <a:normAutofit fontScale="90000"/>
          </a:bodyPr>
          <a:lstStyle/>
          <a:p>
            <a:r>
              <a:rPr lang="el-GR" dirty="0"/>
              <a:t> Η</a:t>
            </a:r>
            <a:r>
              <a:rPr lang="el-GR" dirty="0" smtClean="0"/>
              <a:t> μέθοδος </a:t>
            </a:r>
            <a:r>
              <a:rPr lang="el-GR" dirty="0"/>
              <a:t>«Εύρηκα»</a:t>
            </a:r>
            <a:br>
              <a:rPr lang="el-GR" dirty="0"/>
            </a:br>
            <a:endParaRPr lang="el-GR" dirty="0"/>
          </a:p>
        </p:txBody>
      </p:sp>
    </p:spTree>
    <p:extLst>
      <p:ext uri="{BB962C8B-B14F-4D97-AF65-F5344CB8AC3E}">
        <p14:creationId xmlns:p14="http://schemas.microsoft.com/office/powerpoint/2010/main" val="6272763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 - Εικόνα">
            <a:extLst>
              <a:ext uri="{FF2B5EF4-FFF2-40B4-BE49-F238E27FC236}">
                <a16:creationId xmlns="" xmlns:a16="http://schemas.microsoft.com/office/drawing/2014/main" id="{5DB5E578-C14A-4C3A-8B7D-7D515509B680}"/>
              </a:ext>
            </a:extLst>
          </p:cNvPr>
          <p:cNvPicPr/>
          <p:nvPr/>
        </p:nvPicPr>
        <p:blipFill>
          <a:blip r:embed="rId2"/>
          <a:stretch>
            <a:fillRect/>
          </a:stretch>
        </p:blipFill>
        <p:spPr>
          <a:xfrm>
            <a:off x="3346733" y="1217918"/>
            <a:ext cx="5949176" cy="3674940"/>
          </a:xfrm>
          <a:prstGeom prst="rect">
            <a:avLst/>
          </a:prstGeom>
        </p:spPr>
      </p:pic>
      <p:sp>
        <p:nvSpPr>
          <p:cNvPr id="2" name="Τίτλος 1">
            <a:extLst>
              <a:ext uri="{FF2B5EF4-FFF2-40B4-BE49-F238E27FC236}">
                <a16:creationId xmlns="" xmlns:a16="http://schemas.microsoft.com/office/drawing/2014/main" id="{8498F256-D0B3-49AD-ACAF-FEEC2A935485}"/>
              </a:ext>
            </a:extLst>
          </p:cNvPr>
          <p:cNvSpPr>
            <a:spLocks noGrp="1"/>
          </p:cNvSpPr>
          <p:nvPr>
            <p:ph type="title"/>
          </p:nvPr>
        </p:nvSpPr>
        <p:spPr>
          <a:xfrm>
            <a:off x="1187624" y="33189"/>
            <a:ext cx="7372350" cy="1075390"/>
          </a:xfrm>
        </p:spPr>
        <p:txBody>
          <a:bodyPr>
            <a:normAutofit fontScale="90000"/>
          </a:bodyPr>
          <a:lstStyle/>
          <a:p>
            <a:r>
              <a:rPr lang="el-GR" dirty="0"/>
              <a:t>Το εκπαιδευτικό πρόγραμμα «ΟΔΥΣΣΕΑΣ»</a:t>
            </a:r>
          </a:p>
        </p:txBody>
      </p:sp>
      <p:sp>
        <p:nvSpPr>
          <p:cNvPr id="3" name="Θέση περιεχομένου 2">
            <a:extLst>
              <a:ext uri="{FF2B5EF4-FFF2-40B4-BE49-F238E27FC236}">
                <a16:creationId xmlns="" xmlns:a16="http://schemas.microsoft.com/office/drawing/2014/main" id="{0C6D374A-9A6C-4209-BB12-388957572A7C}"/>
              </a:ext>
            </a:extLst>
          </p:cNvPr>
          <p:cNvSpPr>
            <a:spLocks noGrp="1"/>
          </p:cNvSpPr>
          <p:nvPr>
            <p:ph idx="1"/>
          </p:nvPr>
        </p:nvSpPr>
        <p:spPr>
          <a:xfrm>
            <a:off x="395536" y="1500788"/>
            <a:ext cx="3240360" cy="3656403"/>
          </a:xfrm>
        </p:spPr>
        <p:txBody>
          <a:bodyPr>
            <a:noAutofit/>
          </a:bodyPr>
          <a:lstStyle/>
          <a:p>
            <a:r>
              <a:rPr lang="el-GR" sz="1200" dirty="0"/>
              <a:t>Το πρόγραμμα «ΟΔΥΣΣΕΑΣ </a:t>
            </a:r>
            <a:r>
              <a:rPr lang="el-GR" sz="1200" dirty="0" smtClean="0"/>
              <a:t>2000-2020» </a:t>
            </a:r>
            <a:r>
              <a:rPr lang="el-GR" sz="1200" dirty="0"/>
              <a:t>αποτελεί παράδειγμα δημιουργικής αξιοποίησης των μέσων πληροφορίας στην παιδαγωγική πράξη. </a:t>
            </a:r>
          </a:p>
          <a:p>
            <a:endParaRPr lang="el-GR" sz="1200" dirty="0"/>
          </a:p>
          <a:p>
            <a:r>
              <a:rPr lang="el-GR" sz="1200" dirty="0"/>
              <a:t>Στο πλαίσιο του προγράμματος «ΟΔΥΣΣΕΑΣ» δίνεται η δυνατότητα εξ αποστάσεων συνεργασίας σχολείων από διάφορα μέρη της Ελλάδας και της Κύπρου. </a:t>
            </a:r>
          </a:p>
          <a:p>
            <a:r>
              <a:rPr lang="el-GR" sz="1200" dirty="0"/>
              <a:t>Η μεθοδολογία του προγράμματος ακολουθεί την Πυραμίδα της </a:t>
            </a:r>
            <a:r>
              <a:rPr lang="el-GR" sz="1200" dirty="0" err="1"/>
              <a:t>Διαδραστικής</a:t>
            </a:r>
            <a:r>
              <a:rPr lang="el-GR" sz="1200" dirty="0"/>
              <a:t> Τηλεδιάσκεψης. </a:t>
            </a:r>
            <a:endParaRPr lang="el-GR" sz="1200" dirty="0" smtClean="0"/>
          </a:p>
          <a:p>
            <a:pPr marL="0" indent="0">
              <a:buNone/>
            </a:pPr>
            <a:r>
              <a:rPr lang="el-GR" sz="1200" b="1" dirty="0" smtClean="0"/>
              <a:t>Φορέας υλοποίησης   </a:t>
            </a:r>
            <a:r>
              <a:rPr lang="el-GR" sz="1200" dirty="0" smtClean="0"/>
              <a:t>Εργαστήριο προηγμένων μαθησιακών τεχνολογιών στη δια βίου και εξ αποστάσεως εκπαίδευση . Π.Τ.Δ.Ε ΚΡΗΤΗΣ  </a:t>
            </a:r>
            <a:r>
              <a:rPr lang="en-US" sz="1200" dirty="0" smtClean="0"/>
              <a:t>https</a:t>
            </a:r>
            <a:r>
              <a:rPr lang="en-US" sz="1200" dirty="0"/>
              <a:t>://www.edivea.org/odysseas.html</a:t>
            </a:r>
            <a:endParaRPr lang="el-GR" sz="1200" dirty="0"/>
          </a:p>
        </p:txBody>
      </p:sp>
      <p:sp>
        <p:nvSpPr>
          <p:cNvPr id="5" name="Ορθογώνιο 4">
            <a:extLst>
              <a:ext uri="{FF2B5EF4-FFF2-40B4-BE49-F238E27FC236}">
                <a16:creationId xmlns="" xmlns:a16="http://schemas.microsoft.com/office/drawing/2014/main" id="{AC4D0A98-C19A-4A97-9C22-A01676711BAB}"/>
              </a:ext>
            </a:extLst>
          </p:cNvPr>
          <p:cNvSpPr/>
          <p:nvPr/>
        </p:nvSpPr>
        <p:spPr>
          <a:xfrm>
            <a:off x="3100514" y="5002197"/>
            <a:ext cx="6264126" cy="276999"/>
          </a:xfrm>
          <a:prstGeom prst="rect">
            <a:avLst/>
          </a:prstGeom>
        </p:spPr>
        <p:txBody>
          <a:bodyPr wrap="square">
            <a:spAutoFit/>
          </a:bodyPr>
          <a:lstStyle/>
          <a:p>
            <a:r>
              <a:rPr lang="el-GR" sz="1200" b="1" dirty="0">
                <a:ea typeface="Calibri" panose="020F0502020204030204" pitchFamily="34" charset="0"/>
              </a:rPr>
              <a:t>Σχήμα 1:</a:t>
            </a:r>
            <a:r>
              <a:rPr lang="el-GR" sz="1200" dirty="0">
                <a:ea typeface="Calibri" panose="020F0502020204030204" pitchFamily="34" charset="0"/>
              </a:rPr>
              <a:t> Τα Στάδια Διδασκαλίας (Η Πυραμίδα της ΔΤ) (</a:t>
            </a:r>
            <a:r>
              <a:rPr lang="el-GR" sz="1200" dirty="0" err="1">
                <a:ea typeface="Calibri" panose="020F0502020204030204" pitchFamily="34" charset="0"/>
              </a:rPr>
              <a:t>Anastasiades</a:t>
            </a:r>
            <a:r>
              <a:rPr lang="el-GR" sz="1200" dirty="0">
                <a:ea typeface="Calibri" panose="020F0502020204030204" pitchFamily="34" charset="0"/>
              </a:rPr>
              <a:t>, 2003; 2007; 2009; 2010</a:t>
            </a:r>
            <a:endParaRPr lang="el-GR" sz="1200" dirty="0"/>
          </a:p>
        </p:txBody>
      </p:sp>
    </p:spTree>
    <p:extLst>
      <p:ext uri="{BB962C8B-B14F-4D97-AF65-F5344CB8AC3E}">
        <p14:creationId xmlns:p14="http://schemas.microsoft.com/office/powerpoint/2010/main" val="30669149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0AC6972-9B13-4683-9CE6-9F5FCD07352A}"/>
              </a:ext>
            </a:extLst>
          </p:cNvPr>
          <p:cNvSpPr>
            <a:spLocks noGrp="1"/>
          </p:cNvSpPr>
          <p:nvPr>
            <p:ph type="title"/>
          </p:nvPr>
        </p:nvSpPr>
        <p:spPr>
          <a:xfrm>
            <a:off x="1221615" y="148832"/>
            <a:ext cx="7776864" cy="990600"/>
          </a:xfrm>
        </p:spPr>
        <p:txBody>
          <a:bodyPr>
            <a:noAutofit/>
          </a:bodyPr>
          <a:lstStyle/>
          <a:p>
            <a:r>
              <a:rPr lang="el-GR" sz="2800" dirty="0"/>
              <a:t>Σχεδιαστές του Μέλλοντος: Εισάγοντας σε παιδιά τη Δημιουργικότητα, τη Σχεδίαση και τη Σχεδιαστική Σκέψη</a:t>
            </a:r>
          </a:p>
        </p:txBody>
      </p:sp>
      <p:sp>
        <p:nvSpPr>
          <p:cNvPr id="3" name="Θέση περιεχομένου 2">
            <a:extLst>
              <a:ext uri="{FF2B5EF4-FFF2-40B4-BE49-F238E27FC236}">
                <a16:creationId xmlns="" xmlns:a16="http://schemas.microsoft.com/office/drawing/2014/main" id="{2337C4E0-9EA7-4D81-B57B-02F35BDECF04}"/>
              </a:ext>
            </a:extLst>
          </p:cNvPr>
          <p:cNvSpPr>
            <a:spLocks noGrp="1"/>
          </p:cNvSpPr>
          <p:nvPr>
            <p:ph idx="1"/>
          </p:nvPr>
        </p:nvSpPr>
        <p:spPr>
          <a:xfrm>
            <a:off x="416003" y="2420888"/>
            <a:ext cx="4694044" cy="2910580"/>
          </a:xfrm>
        </p:spPr>
        <p:txBody>
          <a:bodyPr>
            <a:normAutofit fontScale="25000" lnSpcReduction="20000"/>
          </a:bodyPr>
          <a:lstStyle/>
          <a:p>
            <a:r>
              <a:rPr lang="el-GR" sz="5600" dirty="0"/>
              <a:t>Οι «Σχεδιαστές του Μέλλοντος» είναι μια εκπαιδευτική δράση που έχει ως στόχο να εισάγει σε παιδιά τις έννοιες και την πρακτική εφαρμογή της Δημιουργικότητας, της Σχεδίασης και της Σχεδιαστικής Σκέψης. </a:t>
            </a:r>
          </a:p>
          <a:p>
            <a:endParaRPr lang="el-GR" sz="5600" dirty="0"/>
          </a:p>
          <a:p>
            <a:r>
              <a:rPr lang="el-GR" sz="5600" dirty="0"/>
              <a:t>Η δράση υλοποιείται από έναν κύριο «συντονιστή» (και όχι «εκπαιδευτή»), ο οποίος ελέγχει τη ροή της εμπειρίας, εισάγει τα επιμέρους θέματα, παρουσιάζει ενδιαφέρουσες πληροφορίες, επεξηγεί και καθοδηγεί τις δημιουργικές δραστηριότητες, προτρέπει τα παιδιά και φροντίζει να τηρούνται τα διάφορα χρονικά όρια (Γραμμένος, 2015).</a:t>
            </a:r>
          </a:p>
          <a:p>
            <a:endParaRPr lang="el-GR" dirty="0"/>
          </a:p>
        </p:txBody>
      </p:sp>
      <p:pic>
        <p:nvPicPr>
          <p:cNvPr id="4" name="Εικόνα 3">
            <a:extLst>
              <a:ext uri="{FF2B5EF4-FFF2-40B4-BE49-F238E27FC236}">
                <a16:creationId xmlns="" xmlns:a16="http://schemas.microsoft.com/office/drawing/2014/main" id="{144BD03E-ED96-4DC0-B1E9-BF1E90D4A53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846027" y="1381358"/>
            <a:ext cx="3297974" cy="4400550"/>
          </a:xfrm>
          <a:prstGeom prst="rect">
            <a:avLst/>
          </a:prstGeom>
          <a:noFill/>
          <a:ln>
            <a:noFill/>
          </a:ln>
        </p:spPr>
      </p:pic>
      <p:sp>
        <p:nvSpPr>
          <p:cNvPr id="5" name="Ορθογώνιο 4">
            <a:extLst>
              <a:ext uri="{FF2B5EF4-FFF2-40B4-BE49-F238E27FC236}">
                <a16:creationId xmlns="" xmlns:a16="http://schemas.microsoft.com/office/drawing/2014/main" id="{2459C84F-3C95-4E81-8AB6-E61B409D1474}"/>
              </a:ext>
            </a:extLst>
          </p:cNvPr>
          <p:cNvSpPr/>
          <p:nvPr/>
        </p:nvSpPr>
        <p:spPr>
          <a:xfrm>
            <a:off x="5640156" y="5746835"/>
            <a:ext cx="3550396" cy="276999"/>
          </a:xfrm>
          <a:prstGeom prst="rect">
            <a:avLst/>
          </a:prstGeom>
        </p:spPr>
        <p:txBody>
          <a:bodyPr wrap="none">
            <a:spAutoFit/>
          </a:bodyPr>
          <a:lstStyle/>
          <a:p>
            <a:pPr>
              <a:spcAft>
                <a:spcPts val="750"/>
              </a:spcAft>
            </a:pPr>
            <a:r>
              <a:rPr lang="el-GR" sz="1200" dirty="0">
                <a:latin typeface="Calibri" panose="020F0502020204030204" pitchFamily="34" charset="0"/>
                <a:ea typeface="Calibri" panose="020F0502020204030204" pitchFamily="34" charset="0"/>
                <a:cs typeface="Times New Roman" panose="02020603050405020304" pitchFamily="18" charset="0"/>
              </a:rPr>
              <a:t>Εικόνα 9H διάρθρωση της δράσης  (Γραμμένος, 2015)</a:t>
            </a:r>
          </a:p>
        </p:txBody>
      </p:sp>
      <p:sp>
        <p:nvSpPr>
          <p:cNvPr id="6" name="Ορθογώνιο 5"/>
          <p:cNvSpPr/>
          <p:nvPr/>
        </p:nvSpPr>
        <p:spPr>
          <a:xfrm>
            <a:off x="683568" y="5885334"/>
            <a:ext cx="5778698" cy="584775"/>
          </a:xfrm>
          <a:prstGeom prst="rect">
            <a:avLst/>
          </a:prstGeom>
        </p:spPr>
        <p:txBody>
          <a:bodyPr wrap="none">
            <a:spAutoFit/>
          </a:bodyPr>
          <a:lstStyle/>
          <a:p>
            <a:r>
              <a:rPr lang="el-GR" sz="1400" dirty="0"/>
              <a:t>Φορέας </a:t>
            </a:r>
            <a:r>
              <a:rPr lang="el-GR" sz="1400" dirty="0" smtClean="0"/>
              <a:t>υλοποίησης </a:t>
            </a:r>
            <a:r>
              <a:rPr lang="el-GR" sz="1400" dirty="0" err="1" smtClean="0"/>
              <a:t>Εργαστηρίο</a:t>
            </a:r>
            <a:r>
              <a:rPr lang="el-GR" sz="1400" dirty="0" smtClean="0"/>
              <a:t> </a:t>
            </a:r>
            <a:r>
              <a:rPr lang="el-GR" sz="1400" dirty="0"/>
              <a:t>Επικοινωνίας Ανθρώπου-Υπολογιστή </a:t>
            </a:r>
            <a:r>
              <a:rPr lang="el-GR" sz="1400" dirty="0" smtClean="0"/>
              <a:t> Ι.Τ.Ε</a:t>
            </a:r>
            <a:r>
              <a:rPr lang="el-GR" sz="1600" dirty="0" smtClean="0"/>
              <a:t>.</a:t>
            </a:r>
          </a:p>
          <a:p>
            <a:r>
              <a:rPr lang="en-US" sz="1600" dirty="0"/>
              <a:t>https://projects.ics.forth.gr/hci/index-gr.html</a:t>
            </a:r>
            <a:endParaRPr lang="el-GR" sz="1600" dirty="0"/>
          </a:p>
        </p:txBody>
      </p:sp>
    </p:spTree>
    <p:extLst>
      <p:ext uri="{BB962C8B-B14F-4D97-AF65-F5344CB8AC3E}">
        <p14:creationId xmlns:p14="http://schemas.microsoft.com/office/powerpoint/2010/main" val="14963740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1611BA4F-4FB1-4101-9200-5C9BA77661DB}"/>
              </a:ext>
            </a:extLst>
          </p:cNvPr>
          <p:cNvSpPr>
            <a:spLocks noGrp="1"/>
          </p:cNvSpPr>
          <p:nvPr>
            <p:ph type="title"/>
          </p:nvPr>
        </p:nvSpPr>
        <p:spPr>
          <a:xfrm>
            <a:off x="1187624" y="0"/>
            <a:ext cx="7372350" cy="1075390"/>
          </a:xfrm>
        </p:spPr>
        <p:txBody>
          <a:bodyPr>
            <a:normAutofit fontScale="90000"/>
          </a:bodyPr>
          <a:lstStyle/>
          <a:p>
            <a:r>
              <a:rPr lang="el-GR" dirty="0"/>
              <a:t>Μοντέλα Εκπαιδευτικού  Σχεδιασμού</a:t>
            </a:r>
          </a:p>
        </p:txBody>
      </p:sp>
      <p:graphicFrame>
        <p:nvGraphicFramePr>
          <p:cNvPr id="4" name="Διάγραμμα 3">
            <a:extLst>
              <a:ext uri="{FF2B5EF4-FFF2-40B4-BE49-F238E27FC236}">
                <a16:creationId xmlns="" xmlns:a16="http://schemas.microsoft.com/office/drawing/2014/main" id="{8E85AA7E-7AC6-487A-8AD6-A17DF257AACD}"/>
              </a:ext>
            </a:extLst>
          </p:cNvPr>
          <p:cNvGraphicFramePr/>
          <p:nvPr>
            <p:extLst/>
          </p:nvPr>
        </p:nvGraphicFramePr>
        <p:xfrm>
          <a:off x="570571" y="1936750"/>
          <a:ext cx="6805961"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4931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9C05C8FF-9FAA-482F-8D40-E69C5ECEA13D}"/>
              </a:ext>
            </a:extLst>
          </p:cNvPr>
          <p:cNvSpPr>
            <a:spLocks noGrp="1"/>
          </p:cNvSpPr>
          <p:nvPr>
            <p:ph type="title"/>
          </p:nvPr>
        </p:nvSpPr>
        <p:spPr>
          <a:xfrm>
            <a:off x="1143000" y="17190"/>
            <a:ext cx="8001000" cy="1075390"/>
          </a:xfrm>
        </p:spPr>
        <p:txBody>
          <a:bodyPr>
            <a:noAutofit/>
          </a:bodyPr>
          <a:lstStyle/>
          <a:p>
            <a:r>
              <a:rPr lang="el-GR" sz="3200" dirty="0"/>
              <a:t>Οι 9 εκπαιδευτικές ενέργειες του </a:t>
            </a:r>
            <a:r>
              <a:rPr lang="el-GR" sz="3200" dirty="0" err="1"/>
              <a:t>Gagne</a:t>
            </a:r>
            <a:r>
              <a:rPr lang="el-GR" sz="3200" dirty="0"/>
              <a:t> ως πλαίσιο σχεδιασμού εκπαιδευτικής στρατηγικής</a:t>
            </a:r>
          </a:p>
        </p:txBody>
      </p:sp>
      <p:sp>
        <p:nvSpPr>
          <p:cNvPr id="3" name="Θέση περιεχομένου 2">
            <a:extLst>
              <a:ext uri="{FF2B5EF4-FFF2-40B4-BE49-F238E27FC236}">
                <a16:creationId xmlns="" xmlns:a16="http://schemas.microsoft.com/office/drawing/2014/main" id="{262B5FDA-28AC-49BF-9D07-957BD2243C72}"/>
              </a:ext>
            </a:extLst>
          </p:cNvPr>
          <p:cNvSpPr>
            <a:spLocks noGrp="1"/>
          </p:cNvSpPr>
          <p:nvPr>
            <p:ph idx="1"/>
          </p:nvPr>
        </p:nvSpPr>
        <p:spPr/>
        <p:txBody>
          <a:bodyPr>
            <a:normAutofit fontScale="32500" lnSpcReduction="20000"/>
          </a:bodyPr>
          <a:lstStyle/>
          <a:p>
            <a:pPr>
              <a:lnSpc>
                <a:spcPct val="170000"/>
              </a:lnSpc>
            </a:pPr>
            <a:r>
              <a:rPr lang="el-GR" dirty="0"/>
              <a:t>1. η προσέλκυση της προσοχής,</a:t>
            </a:r>
          </a:p>
          <a:p>
            <a:pPr>
              <a:lnSpc>
                <a:spcPct val="170000"/>
              </a:lnSpc>
            </a:pPr>
            <a:r>
              <a:rPr lang="el-GR" dirty="0"/>
              <a:t>2. η ενημέρωση του εκπαιδευομένου για τους στόχους της εκπαιδευτικής παρέμβασης,</a:t>
            </a:r>
          </a:p>
          <a:p>
            <a:pPr>
              <a:lnSpc>
                <a:spcPct val="170000"/>
              </a:lnSpc>
            </a:pPr>
            <a:r>
              <a:rPr lang="el-GR" dirty="0"/>
              <a:t>3. η ανάκληση των ήδη υπαρχουσών και απαιτούμενων γνώσεων,</a:t>
            </a:r>
          </a:p>
          <a:p>
            <a:pPr>
              <a:lnSpc>
                <a:spcPct val="170000"/>
              </a:lnSpc>
            </a:pPr>
            <a:r>
              <a:rPr lang="el-GR" dirty="0"/>
              <a:t>4. η παρουσίαση του εκπαιδευτικού περιεχομένου,</a:t>
            </a:r>
          </a:p>
          <a:p>
            <a:pPr>
              <a:lnSpc>
                <a:spcPct val="170000"/>
              </a:lnSpc>
            </a:pPr>
            <a:r>
              <a:rPr lang="el-GR" dirty="0"/>
              <a:t>5. η παροχή καθοδήγησης στη μάθηση,</a:t>
            </a:r>
          </a:p>
          <a:p>
            <a:pPr>
              <a:lnSpc>
                <a:spcPct val="170000"/>
              </a:lnSpc>
            </a:pPr>
            <a:r>
              <a:rPr lang="el-GR" dirty="0"/>
              <a:t>6. η παροχή ευκαιριών πρακτικής εξάσκησης,</a:t>
            </a:r>
          </a:p>
          <a:p>
            <a:pPr>
              <a:lnSpc>
                <a:spcPct val="170000"/>
              </a:lnSpc>
            </a:pPr>
            <a:r>
              <a:rPr lang="el-GR" dirty="0"/>
              <a:t>7.η παροχή ανατροφοδότησης σχετικά με την επιθυμητή απόδοση των εκπαιδευομένων,</a:t>
            </a:r>
          </a:p>
          <a:p>
            <a:pPr>
              <a:lnSpc>
                <a:spcPct val="170000"/>
              </a:lnSpc>
            </a:pPr>
            <a:r>
              <a:rPr lang="el-GR" dirty="0"/>
              <a:t>8. η αξιολόγηση της απόδοσης των εκπαιδευομένων,</a:t>
            </a:r>
          </a:p>
          <a:p>
            <a:pPr>
              <a:lnSpc>
                <a:spcPct val="170000"/>
              </a:lnSpc>
            </a:pPr>
            <a:r>
              <a:rPr lang="el-GR" dirty="0"/>
              <a:t>9. η ενίσχυση της </a:t>
            </a:r>
            <a:r>
              <a:rPr lang="el-GR" dirty="0" err="1"/>
              <a:t>διακράτησης</a:t>
            </a:r>
            <a:r>
              <a:rPr lang="el-GR" dirty="0"/>
              <a:t> των γνώσεων και της μεταφοράς τους σε νέα πλαίσια </a:t>
            </a:r>
            <a:r>
              <a:rPr lang="el-GR" dirty="0" smtClean="0"/>
              <a:t>εφαρμογής</a:t>
            </a:r>
            <a:endParaRPr lang="el-GR" dirty="0"/>
          </a:p>
        </p:txBody>
      </p:sp>
    </p:spTree>
    <p:extLst>
      <p:ext uri="{BB962C8B-B14F-4D97-AF65-F5344CB8AC3E}">
        <p14:creationId xmlns:p14="http://schemas.microsoft.com/office/powerpoint/2010/main" val="19351320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359F03AE-2BCD-48B4-951B-345E8A302A9D}"/>
              </a:ext>
            </a:extLst>
          </p:cNvPr>
          <p:cNvSpPr>
            <a:spLocks noGrp="1"/>
          </p:cNvSpPr>
          <p:nvPr>
            <p:ph type="title"/>
          </p:nvPr>
        </p:nvSpPr>
        <p:spPr>
          <a:xfrm>
            <a:off x="1117302" y="116632"/>
            <a:ext cx="8001000" cy="1075390"/>
          </a:xfrm>
        </p:spPr>
        <p:txBody>
          <a:bodyPr>
            <a:normAutofit fontScale="90000"/>
          </a:bodyPr>
          <a:lstStyle/>
          <a:p>
            <a:r>
              <a:rPr lang="el-GR" sz="4000" dirty="0"/>
              <a:t>Βασικές αρχές σχεδιασμού εκπαιδευτικού υλικού στην εξ αποστάσεως εκπαίδευση</a:t>
            </a:r>
            <a:r>
              <a:rPr lang="el-GR" dirty="0"/>
              <a:t>	</a:t>
            </a:r>
          </a:p>
        </p:txBody>
      </p:sp>
      <p:sp>
        <p:nvSpPr>
          <p:cNvPr id="3" name="Θέση περιεχομένου 2">
            <a:extLst>
              <a:ext uri="{FF2B5EF4-FFF2-40B4-BE49-F238E27FC236}">
                <a16:creationId xmlns="" xmlns:a16="http://schemas.microsoft.com/office/drawing/2014/main" id="{41173E6D-F094-4B1F-ACDF-AD0004C83DE0}"/>
              </a:ext>
            </a:extLst>
          </p:cNvPr>
          <p:cNvSpPr>
            <a:spLocks noGrp="1"/>
          </p:cNvSpPr>
          <p:nvPr>
            <p:ph idx="1"/>
          </p:nvPr>
        </p:nvSpPr>
        <p:spPr/>
        <p:txBody>
          <a:bodyPr>
            <a:normAutofit/>
          </a:bodyPr>
          <a:lstStyle/>
          <a:p>
            <a:r>
              <a:rPr lang="el-GR" sz="2000" dirty="0" err="1"/>
              <a:t>Πολυμεσική</a:t>
            </a:r>
            <a:r>
              <a:rPr lang="el-GR" sz="2000" dirty="0"/>
              <a:t> αρχή (</a:t>
            </a:r>
            <a:r>
              <a:rPr lang="el-GR" sz="2000" dirty="0" err="1"/>
              <a:t>multimedia</a:t>
            </a:r>
            <a:r>
              <a:rPr lang="el-GR" sz="2000" dirty="0"/>
              <a:t> </a:t>
            </a:r>
            <a:r>
              <a:rPr lang="el-GR" sz="2000" dirty="0" err="1"/>
              <a:t>principle</a:t>
            </a:r>
            <a:r>
              <a:rPr lang="el-GR" sz="2000" dirty="0"/>
              <a:t>). </a:t>
            </a:r>
          </a:p>
          <a:p>
            <a:r>
              <a:rPr lang="el-GR" sz="2000" dirty="0"/>
              <a:t>Αρχή της προσαρμοστικότητας (</a:t>
            </a:r>
            <a:r>
              <a:rPr lang="el-GR" sz="2000" dirty="0" err="1"/>
              <a:t>modality</a:t>
            </a:r>
            <a:r>
              <a:rPr lang="el-GR" sz="2000" dirty="0"/>
              <a:t> </a:t>
            </a:r>
            <a:r>
              <a:rPr lang="el-GR" sz="2000" dirty="0" err="1"/>
              <a:t>principle</a:t>
            </a:r>
            <a:r>
              <a:rPr lang="el-GR" sz="2000" dirty="0"/>
              <a:t>). </a:t>
            </a:r>
          </a:p>
          <a:p>
            <a:r>
              <a:rPr lang="el-GR" sz="2000" dirty="0"/>
              <a:t>Αρχή του πλεονασμού (</a:t>
            </a:r>
            <a:r>
              <a:rPr lang="el-GR" sz="2000" dirty="0" err="1"/>
              <a:t>redundancy</a:t>
            </a:r>
            <a:r>
              <a:rPr lang="el-GR" sz="2000" dirty="0"/>
              <a:t> </a:t>
            </a:r>
            <a:r>
              <a:rPr lang="el-GR" sz="2000" dirty="0" err="1"/>
              <a:t>principle</a:t>
            </a:r>
            <a:r>
              <a:rPr lang="el-GR" sz="2000" dirty="0"/>
              <a:t>). </a:t>
            </a:r>
          </a:p>
          <a:p>
            <a:r>
              <a:rPr lang="el-GR" sz="2000" dirty="0"/>
              <a:t>Αρχή της συνοχής (</a:t>
            </a:r>
            <a:r>
              <a:rPr lang="el-GR" sz="2000" dirty="0" err="1"/>
              <a:t>coherence</a:t>
            </a:r>
            <a:r>
              <a:rPr lang="el-GR" sz="2000" dirty="0"/>
              <a:t> </a:t>
            </a:r>
            <a:r>
              <a:rPr lang="el-GR" sz="2000" dirty="0" err="1"/>
              <a:t>principle</a:t>
            </a:r>
            <a:r>
              <a:rPr lang="el-GR" sz="2000" dirty="0"/>
              <a:t>). </a:t>
            </a:r>
          </a:p>
          <a:p>
            <a:r>
              <a:rPr lang="el-GR" sz="2000" dirty="0"/>
              <a:t>Αρχή της σηματοδότησης (</a:t>
            </a:r>
            <a:r>
              <a:rPr lang="el-GR" sz="2000" dirty="0" err="1"/>
              <a:t>signaling</a:t>
            </a:r>
            <a:r>
              <a:rPr lang="el-GR" sz="2000" dirty="0"/>
              <a:t> </a:t>
            </a:r>
            <a:r>
              <a:rPr lang="el-GR" sz="2000" dirty="0" err="1"/>
              <a:t>principle</a:t>
            </a:r>
            <a:r>
              <a:rPr lang="el-GR" sz="2000" dirty="0"/>
              <a:t>). </a:t>
            </a:r>
          </a:p>
          <a:p>
            <a:r>
              <a:rPr lang="el-GR" sz="2000" dirty="0"/>
              <a:t>Αρχή της συνάφειας ή της εγγύτητας (</a:t>
            </a:r>
            <a:r>
              <a:rPr lang="el-GR" sz="2000" dirty="0" err="1"/>
              <a:t>contiguity</a:t>
            </a:r>
            <a:r>
              <a:rPr lang="el-GR" sz="2000" dirty="0"/>
              <a:t> </a:t>
            </a:r>
            <a:r>
              <a:rPr lang="el-GR" sz="2000" dirty="0" err="1"/>
              <a:t>principle</a:t>
            </a:r>
            <a:r>
              <a:rPr lang="el-GR" sz="2000" dirty="0"/>
              <a:t>). </a:t>
            </a:r>
          </a:p>
          <a:p>
            <a:r>
              <a:rPr lang="el-GR" sz="2000" dirty="0"/>
              <a:t>Αρχή της κατάτμησης (</a:t>
            </a:r>
            <a:r>
              <a:rPr lang="el-GR" sz="2000" dirty="0" err="1"/>
              <a:t>segmentationprinciple</a:t>
            </a:r>
            <a:r>
              <a:rPr lang="el-GR" sz="2000" dirty="0" smtClean="0"/>
              <a:t>)</a:t>
            </a:r>
            <a:endParaRPr lang="el-GR" sz="2000" dirty="0"/>
          </a:p>
        </p:txBody>
      </p:sp>
    </p:spTree>
    <p:extLst>
      <p:ext uri="{BB962C8B-B14F-4D97-AF65-F5344CB8AC3E}">
        <p14:creationId xmlns:p14="http://schemas.microsoft.com/office/powerpoint/2010/main" val="27854225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 - Ορθογώνιο"/>
          <p:cNvSpPr/>
          <p:nvPr/>
        </p:nvSpPr>
        <p:spPr>
          <a:xfrm>
            <a:off x="899592" y="1772816"/>
            <a:ext cx="8147787" cy="4524315"/>
          </a:xfrm>
          <a:prstGeom prst="rect">
            <a:avLst/>
          </a:prstGeom>
        </p:spPr>
        <p:txBody>
          <a:bodyPr wrap="square">
            <a:spAutoFit/>
          </a:bodyPr>
          <a:lstStyle/>
          <a:p>
            <a:r>
              <a:rPr lang="el-GR" sz="1800" dirty="0">
                <a:latin typeface="+mn-lt"/>
              </a:rPr>
              <a:t> Η δημιουργικότητα και η καινοτομία εντάσσονται στις κομβικές δεξιότητες του 21ου αιώνα οπότε  η  πρόκληση για τα σχολεία και τα εκπαιδευτικά ιδρύματα είναι σαφής. Παρά την αυξημένη έμφαση που δίνεται στην ενίσχυση της δημιουργικότητας των παιδιών σε διάφορα αναλυτικά προγράμματα σπουδών, όπως στην Ελλάδα, δεν υπάρχουν επαρκή εμπειρικά στοιχεία σχετικά με το πώς προωθείται αυτή η δημιουργικότητα.</a:t>
            </a:r>
          </a:p>
          <a:p>
            <a:r>
              <a:rPr lang="el-GR" sz="1800" dirty="0">
                <a:latin typeface="+mn-lt"/>
              </a:rPr>
              <a:t> </a:t>
            </a:r>
          </a:p>
          <a:p>
            <a:r>
              <a:rPr lang="el-GR" sz="1800" dirty="0">
                <a:latin typeface="+mn-lt"/>
              </a:rPr>
              <a:t>Η παρούσα εργασία προσπάθησε</a:t>
            </a:r>
            <a:r>
              <a:rPr lang="en-US" sz="1800" dirty="0">
                <a:latin typeface="+mn-lt"/>
              </a:rPr>
              <a:t> :</a:t>
            </a:r>
            <a:endParaRPr lang="el-GR" sz="1800" dirty="0">
              <a:latin typeface="+mn-lt"/>
            </a:endParaRPr>
          </a:p>
          <a:p>
            <a:pPr marL="214313" indent="-214313">
              <a:buFont typeface="Wingdings" panose="05000000000000000000" pitchFamily="2" charset="2"/>
              <a:buChar char="Ø"/>
            </a:pPr>
            <a:r>
              <a:rPr lang="el-GR" sz="1800" dirty="0">
                <a:latin typeface="+mn-lt"/>
              </a:rPr>
              <a:t>να ερευνήσει μέσα από μία συστηματική βιβλιογραφική επισκόπηση</a:t>
            </a:r>
          </a:p>
          <a:p>
            <a:r>
              <a:rPr lang="el-GR" sz="1800" dirty="0">
                <a:latin typeface="+mn-lt"/>
              </a:rPr>
              <a:t>πώς μπορεί να αναπτυχθεί η δημιουργικότητα στο πλαίσιο του δημοτικού σχολείου</a:t>
            </a:r>
            <a:endParaRPr lang="en-US" sz="1800" dirty="0">
              <a:latin typeface="+mn-lt"/>
            </a:endParaRPr>
          </a:p>
          <a:p>
            <a:pPr marL="214313" indent="-214313">
              <a:buFont typeface="Wingdings" panose="05000000000000000000" pitchFamily="2" charset="2"/>
              <a:buChar char="Ø"/>
            </a:pPr>
            <a:r>
              <a:rPr lang="el-GR" sz="1800" dirty="0">
                <a:latin typeface="+mn-lt"/>
              </a:rPr>
              <a:t> να σχεδιάσει  </a:t>
            </a:r>
            <a:r>
              <a:rPr lang="el-GR" sz="1800" dirty="0" smtClean="0">
                <a:latin typeface="+mn-lt"/>
              </a:rPr>
              <a:t>το εκπαιδευτικό υλικό </a:t>
            </a:r>
            <a:r>
              <a:rPr lang="el-GR" sz="1800" b="1" dirty="0"/>
              <a:t>¨Σχεδίασε μία πόλη βιώσιμη</a:t>
            </a:r>
            <a:r>
              <a:rPr lang="el-GR" sz="1800" dirty="0"/>
              <a:t>¨ </a:t>
            </a:r>
            <a:r>
              <a:rPr lang="el-GR" sz="1800" dirty="0" smtClean="0">
                <a:latin typeface="+mn-lt"/>
              </a:rPr>
              <a:t>στο </a:t>
            </a:r>
            <a:r>
              <a:rPr lang="el-GR" sz="1800" dirty="0">
                <a:latin typeface="+mn-lt"/>
              </a:rPr>
              <a:t>περιβάλλον του  ελληνικού σχολείου </a:t>
            </a:r>
            <a:r>
              <a:rPr lang="el-GR" sz="1800" dirty="0" smtClean="0">
                <a:latin typeface="+mn-lt"/>
              </a:rPr>
              <a:t> αξιοποιώντας διαθεματικές </a:t>
            </a:r>
            <a:r>
              <a:rPr lang="el-GR" sz="1800" dirty="0" err="1">
                <a:latin typeface="+mn-lt"/>
              </a:rPr>
              <a:t>ομαδοσυνεργατικές</a:t>
            </a:r>
            <a:r>
              <a:rPr lang="el-GR" sz="1800" dirty="0">
                <a:latin typeface="+mn-lt"/>
              </a:rPr>
              <a:t> δραστηριότητες βασισμένες στις αρχές της  </a:t>
            </a:r>
            <a:r>
              <a:rPr lang="en-US" sz="1800" dirty="0">
                <a:latin typeface="+mn-lt"/>
              </a:rPr>
              <a:t>project-based learning</a:t>
            </a:r>
            <a:r>
              <a:rPr lang="el-GR" sz="1800" dirty="0">
                <a:latin typeface="+mn-lt"/>
              </a:rPr>
              <a:t> (PBL) , σύμφωνα με τις αρχές της  εξ’ αποστάσεως εκπαίδευσης χρησιμοποιώντας το  διαδικτυακό σύστημα διαχείρισης μάθησης, </a:t>
            </a:r>
            <a:r>
              <a:rPr lang="el-GR" sz="1800" dirty="0" err="1">
                <a:latin typeface="+mn-lt"/>
              </a:rPr>
              <a:t>chamilo</a:t>
            </a:r>
            <a:endParaRPr lang="el-GR" sz="1800" dirty="0">
              <a:latin typeface="+mn-lt"/>
            </a:endParaRPr>
          </a:p>
          <a:p>
            <a:pPr marL="214313" indent="-214313">
              <a:buFont typeface="Wingdings" panose="05000000000000000000" pitchFamily="2" charset="2"/>
              <a:buChar char="Ø"/>
            </a:pPr>
            <a:endParaRPr lang="el-GR" sz="1800" dirty="0">
              <a:solidFill>
                <a:schemeClr val="tx1">
                  <a:lumMod val="75000"/>
                  <a:lumOff val="25000"/>
                </a:schemeClr>
              </a:solidFill>
            </a:endParaRPr>
          </a:p>
        </p:txBody>
      </p:sp>
      <p:sp>
        <p:nvSpPr>
          <p:cNvPr id="5" name="Τίτλος 1">
            <a:extLst>
              <a:ext uri="{FF2B5EF4-FFF2-40B4-BE49-F238E27FC236}">
                <a16:creationId xmlns="" xmlns:a16="http://schemas.microsoft.com/office/drawing/2014/main" id="{9747A555-917A-4F47-981C-4B7666CAEEE5}"/>
              </a:ext>
            </a:extLst>
          </p:cNvPr>
          <p:cNvSpPr txBox="1">
            <a:spLocks/>
          </p:cNvSpPr>
          <p:nvPr/>
        </p:nvSpPr>
        <p:spPr>
          <a:xfrm>
            <a:off x="1115616" y="260648"/>
            <a:ext cx="7488832" cy="99060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4400" b="1" dirty="0">
                <a:solidFill>
                  <a:schemeClr val="tx1"/>
                </a:solidFill>
              </a:rPr>
              <a:t>Συνεισφορά της διπλωματικής</a:t>
            </a:r>
          </a:p>
        </p:txBody>
      </p:sp>
    </p:spTree>
    <p:extLst>
      <p:ext uri="{BB962C8B-B14F-4D97-AF65-F5344CB8AC3E}">
        <p14:creationId xmlns:p14="http://schemas.microsoft.com/office/powerpoint/2010/main" val="40598886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6EA49028-2316-42B8-81EA-D2C00703FE79}"/>
              </a:ext>
            </a:extLst>
          </p:cNvPr>
          <p:cNvSpPr>
            <a:spLocks noGrp="1"/>
          </p:cNvSpPr>
          <p:nvPr>
            <p:ph type="title"/>
          </p:nvPr>
        </p:nvSpPr>
        <p:spPr>
          <a:xfrm>
            <a:off x="971600" y="116632"/>
            <a:ext cx="7117266" cy="990600"/>
          </a:xfrm>
        </p:spPr>
        <p:txBody>
          <a:bodyPr>
            <a:normAutofit fontScale="90000"/>
          </a:bodyPr>
          <a:lstStyle/>
          <a:p>
            <a:r>
              <a:rPr lang="el-GR" dirty="0"/>
              <a:t>Η διδακτική μέθοδος </a:t>
            </a:r>
            <a:r>
              <a:rPr lang="el-GR" dirty="0" err="1"/>
              <a:t>project-based</a:t>
            </a:r>
            <a:r>
              <a:rPr lang="el-GR" dirty="0"/>
              <a:t> </a:t>
            </a:r>
            <a:r>
              <a:rPr lang="el-GR" dirty="0" err="1"/>
              <a:t>learning</a:t>
            </a:r>
            <a:endParaRPr lang="el-GR" dirty="0"/>
          </a:p>
        </p:txBody>
      </p:sp>
      <p:sp>
        <p:nvSpPr>
          <p:cNvPr id="5" name="Θέση περιεχομένου 4">
            <a:extLst>
              <a:ext uri="{FF2B5EF4-FFF2-40B4-BE49-F238E27FC236}">
                <a16:creationId xmlns="" xmlns:a16="http://schemas.microsoft.com/office/drawing/2014/main" id="{4B3D7E1B-A4D0-4850-8A04-0D9F409C61BF}"/>
              </a:ext>
            </a:extLst>
          </p:cNvPr>
          <p:cNvSpPr>
            <a:spLocks noGrp="1"/>
          </p:cNvSpPr>
          <p:nvPr>
            <p:ph idx="1"/>
          </p:nvPr>
        </p:nvSpPr>
        <p:spPr>
          <a:xfrm>
            <a:off x="1187624" y="1556792"/>
            <a:ext cx="7117266" cy="3393116"/>
          </a:xfrm>
        </p:spPr>
        <p:txBody>
          <a:bodyPr>
            <a:normAutofit/>
          </a:bodyPr>
          <a:lstStyle/>
          <a:p>
            <a:pPr marL="0" indent="0">
              <a:buNone/>
            </a:pPr>
            <a:r>
              <a:rPr lang="el-GR" sz="1200" dirty="0"/>
              <a:t>Η </a:t>
            </a:r>
            <a:r>
              <a:rPr lang="en-US" sz="1200" dirty="0"/>
              <a:t>project</a:t>
            </a:r>
            <a:r>
              <a:rPr lang="el-GR" sz="1200" dirty="0"/>
              <a:t>-</a:t>
            </a:r>
            <a:r>
              <a:rPr lang="en-US" sz="1200" dirty="0"/>
              <a:t>based learning</a:t>
            </a:r>
            <a:r>
              <a:rPr lang="el-GR" sz="1200" dirty="0"/>
              <a:t> είναι ένα μοντέλο που επιτρέπει τη μάθηση βασιζόμενη σε </a:t>
            </a:r>
            <a:r>
              <a:rPr lang="en-US" sz="1200" dirty="0"/>
              <a:t>project</a:t>
            </a:r>
            <a:r>
              <a:rPr lang="el-GR" sz="1200" dirty="0"/>
              <a:t>. Τα </a:t>
            </a:r>
            <a:r>
              <a:rPr lang="en-US" sz="1200" dirty="0"/>
              <a:t>projects</a:t>
            </a:r>
            <a:r>
              <a:rPr lang="el-GR" sz="1200" dirty="0"/>
              <a:t> είναι σύνθετα καθήκοντα, βασισμένα σε προκλητικές ερωτήσεις ή προβλήματα, που αναφέρονται στην εμπλοκή των μαθητών στον σχεδιασμό, την επίλυση προβλημάτων, τη λήψη αποφάσεων ή τη διερεύνηση δραστηριοτήτων, παρέχοντας στους μαθητές την ευκαιρία να εργαστούν σχετικά αυτόνομα για μεγάλο χρονικό διάστημα και να καταλήξουν σε ένα ρεαλιστικό προϊόν. </a:t>
            </a:r>
          </a:p>
          <a:p>
            <a:pPr marL="0" indent="0">
              <a:buNone/>
            </a:pPr>
            <a:endParaRPr lang="el-GR" sz="1200" dirty="0"/>
          </a:p>
          <a:p>
            <a:pPr marL="0" indent="0">
              <a:buNone/>
            </a:pPr>
            <a:r>
              <a:rPr lang="el-GR" sz="1200" dirty="0"/>
              <a:t>Η μέθοδος αυτή μπορεί να οδηγήσει στην απόκτηση δεξιοτήτων που είναι απαραίτητα και επιθυμητά για το μελλοντικό εργατικό δυναμικό και πιο συγκεκριμένα στις εξής: </a:t>
            </a:r>
          </a:p>
          <a:p>
            <a:endParaRPr lang="el-GR" sz="1200" dirty="0"/>
          </a:p>
        </p:txBody>
      </p:sp>
      <p:graphicFrame>
        <p:nvGraphicFramePr>
          <p:cNvPr id="6" name="Διάγραμμα 5">
            <a:extLst>
              <a:ext uri="{FF2B5EF4-FFF2-40B4-BE49-F238E27FC236}">
                <a16:creationId xmlns="" xmlns:a16="http://schemas.microsoft.com/office/drawing/2014/main" id="{280AA0C9-80A4-441F-9601-AB95D6E1A117}"/>
              </a:ext>
            </a:extLst>
          </p:cNvPr>
          <p:cNvGraphicFramePr/>
          <p:nvPr>
            <p:extLst>
              <p:ext uri="{D42A27DB-BD31-4B8C-83A1-F6EECF244321}">
                <p14:modId xmlns:p14="http://schemas.microsoft.com/office/powerpoint/2010/main" val="2576586345"/>
              </p:ext>
            </p:extLst>
          </p:nvPr>
        </p:nvGraphicFramePr>
        <p:xfrm>
          <a:off x="323528" y="4077072"/>
          <a:ext cx="8717323" cy="2160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884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Διάγραμμα 3">
            <a:extLst>
              <a:ext uri="{FF2B5EF4-FFF2-40B4-BE49-F238E27FC236}">
                <a16:creationId xmlns="" xmlns:a16="http://schemas.microsoft.com/office/drawing/2014/main" id="{C134BF71-DA80-4F7C-A9B0-DEBF3707862D}"/>
              </a:ext>
            </a:extLst>
          </p:cNvPr>
          <p:cNvGraphicFramePr/>
          <p:nvPr>
            <p:extLst>
              <p:ext uri="{D42A27DB-BD31-4B8C-83A1-F6EECF244321}">
                <p14:modId xmlns:p14="http://schemas.microsoft.com/office/powerpoint/2010/main" val="16942209"/>
              </p:ext>
            </p:extLst>
          </p:nvPr>
        </p:nvGraphicFramePr>
        <p:xfrm>
          <a:off x="0" y="1440517"/>
          <a:ext cx="9324528" cy="5228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Τίτλος 5">
            <a:extLst>
              <a:ext uri="{FF2B5EF4-FFF2-40B4-BE49-F238E27FC236}">
                <a16:creationId xmlns="" xmlns:a16="http://schemas.microsoft.com/office/drawing/2014/main" id="{4014CA8B-C38F-4505-A1A2-5D5AD223D849}"/>
              </a:ext>
            </a:extLst>
          </p:cNvPr>
          <p:cNvSpPr>
            <a:spLocks noGrp="1"/>
          </p:cNvSpPr>
          <p:nvPr>
            <p:ph type="title"/>
          </p:nvPr>
        </p:nvSpPr>
        <p:spPr/>
        <p:txBody>
          <a:bodyPr/>
          <a:lstStyle/>
          <a:p>
            <a:r>
              <a:rPr lang="el-GR" b="1" dirty="0"/>
              <a:t>Μαθησιακοί Στόχοι</a:t>
            </a:r>
            <a:endParaRPr lang="el-GR" dirty="0"/>
          </a:p>
        </p:txBody>
      </p:sp>
    </p:spTree>
    <p:extLst>
      <p:ext uri="{BB962C8B-B14F-4D97-AF65-F5344CB8AC3E}">
        <p14:creationId xmlns:p14="http://schemas.microsoft.com/office/powerpoint/2010/main" val="41767741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B5FD3DE7-46BC-492D-83FB-30AB5A696E03}"/>
              </a:ext>
            </a:extLst>
          </p:cNvPr>
          <p:cNvPicPr>
            <a:picLocks noChangeAspect="1"/>
          </p:cNvPicPr>
          <p:nvPr/>
        </p:nvPicPr>
        <p:blipFill>
          <a:blip r:embed="rId2"/>
          <a:stretch>
            <a:fillRect/>
          </a:stretch>
        </p:blipFill>
        <p:spPr>
          <a:xfrm>
            <a:off x="539552" y="1160746"/>
            <a:ext cx="8604448" cy="5580622"/>
          </a:xfrm>
          <a:prstGeom prst="rect">
            <a:avLst/>
          </a:prstGeom>
        </p:spPr>
      </p:pic>
      <p:sp>
        <p:nvSpPr>
          <p:cNvPr id="2" name="Τίτλος 1">
            <a:extLst>
              <a:ext uri="{FF2B5EF4-FFF2-40B4-BE49-F238E27FC236}">
                <a16:creationId xmlns="" xmlns:a16="http://schemas.microsoft.com/office/drawing/2014/main" id="{26FDEC43-CA14-4563-94DD-EAEAE7923ACD}"/>
              </a:ext>
            </a:extLst>
          </p:cNvPr>
          <p:cNvSpPr>
            <a:spLocks noGrp="1"/>
          </p:cNvSpPr>
          <p:nvPr>
            <p:ph type="title"/>
          </p:nvPr>
        </p:nvSpPr>
        <p:spPr>
          <a:xfrm>
            <a:off x="539552" y="141571"/>
            <a:ext cx="7905595" cy="990600"/>
          </a:xfrm>
        </p:spPr>
        <p:txBody>
          <a:bodyPr>
            <a:normAutofit fontScale="90000"/>
          </a:bodyPr>
          <a:lstStyle/>
          <a:p>
            <a:r>
              <a:rPr lang="el-GR" b="1" dirty="0"/>
              <a:t>Η δημιουργία του εκπαιδευτικού υλικού</a:t>
            </a:r>
            <a:endParaRPr lang="el-GR" dirty="0"/>
          </a:p>
        </p:txBody>
      </p:sp>
      <p:sp>
        <p:nvSpPr>
          <p:cNvPr id="3" name="Θέση περιεχομένου 2">
            <a:extLst>
              <a:ext uri="{FF2B5EF4-FFF2-40B4-BE49-F238E27FC236}">
                <a16:creationId xmlns="" xmlns:a16="http://schemas.microsoft.com/office/drawing/2014/main" id="{41AD4317-1B59-4AB8-B02B-760936EC5740}"/>
              </a:ext>
            </a:extLst>
          </p:cNvPr>
          <p:cNvSpPr>
            <a:spLocks noGrp="1"/>
          </p:cNvSpPr>
          <p:nvPr>
            <p:ph idx="1"/>
          </p:nvPr>
        </p:nvSpPr>
        <p:spPr>
          <a:xfrm>
            <a:off x="558453" y="1484784"/>
            <a:ext cx="8522320" cy="3297246"/>
          </a:xfrm>
        </p:spPr>
        <p:txBody>
          <a:bodyPr>
            <a:noAutofit/>
          </a:bodyPr>
          <a:lstStyle/>
          <a:p>
            <a:r>
              <a:rPr lang="el-GR" sz="1300" dirty="0">
                <a:solidFill>
                  <a:schemeClr val="bg1"/>
                </a:solidFill>
              </a:rPr>
              <a:t>Το  εκπαιδευτικό υλικό αναπτύχθηκε στην πλατφόρμα </a:t>
            </a:r>
            <a:r>
              <a:rPr lang="el-GR" sz="1300" dirty="0" err="1">
                <a:solidFill>
                  <a:schemeClr val="bg1"/>
                </a:solidFill>
              </a:rPr>
              <a:t>εξΑΕ</a:t>
            </a:r>
            <a:r>
              <a:rPr lang="el-GR" sz="1300" dirty="0">
                <a:solidFill>
                  <a:schemeClr val="bg1"/>
                </a:solidFill>
              </a:rPr>
              <a:t> </a:t>
            </a:r>
            <a:r>
              <a:rPr lang="el-GR" sz="1300" dirty="0" err="1">
                <a:solidFill>
                  <a:schemeClr val="bg1"/>
                </a:solidFill>
              </a:rPr>
              <a:t>chamilo</a:t>
            </a:r>
            <a:r>
              <a:rPr lang="el-GR" sz="1300" dirty="0">
                <a:solidFill>
                  <a:schemeClr val="bg1"/>
                </a:solidFill>
              </a:rPr>
              <a:t>, με τη χρήση του H5P. Συνοδεύεται από οδηγό μελέτης, οδηγό πλοήγησης, χώρο συνομιλίας-επικοινωνίας (</a:t>
            </a:r>
            <a:r>
              <a:rPr lang="el-GR" sz="1300" dirty="0" err="1">
                <a:solidFill>
                  <a:schemeClr val="bg1"/>
                </a:solidFill>
              </a:rPr>
              <a:t>chat</a:t>
            </a:r>
            <a:r>
              <a:rPr lang="el-GR" sz="1300" dirty="0">
                <a:solidFill>
                  <a:schemeClr val="bg1"/>
                </a:solidFill>
              </a:rPr>
              <a:t>).</a:t>
            </a:r>
            <a:endParaRPr lang="en-US" sz="1300" dirty="0">
              <a:solidFill>
                <a:schemeClr val="bg1"/>
              </a:solidFill>
            </a:endParaRPr>
          </a:p>
          <a:p>
            <a:endParaRPr lang="en-US" sz="1300" dirty="0">
              <a:solidFill>
                <a:schemeClr val="bg1"/>
              </a:solidFill>
            </a:endParaRPr>
          </a:p>
          <a:p>
            <a:r>
              <a:rPr lang="el-GR" sz="1300" dirty="0">
                <a:solidFill>
                  <a:schemeClr val="bg1"/>
                </a:solidFill>
              </a:rPr>
              <a:t>Ο</a:t>
            </a:r>
            <a:r>
              <a:rPr lang="en-US" sz="1300" dirty="0">
                <a:solidFill>
                  <a:schemeClr val="bg1"/>
                </a:solidFill>
              </a:rPr>
              <a:t> </a:t>
            </a:r>
            <a:r>
              <a:rPr lang="el-GR" sz="1300" dirty="0">
                <a:solidFill>
                  <a:schemeClr val="bg1"/>
                </a:solidFill>
              </a:rPr>
              <a:t> </a:t>
            </a:r>
            <a:r>
              <a:rPr lang="el-GR" sz="1300" b="1" dirty="0">
                <a:solidFill>
                  <a:schemeClr val="bg1"/>
                </a:solidFill>
              </a:rPr>
              <a:t>οδηγός μελέτης </a:t>
            </a:r>
            <a:r>
              <a:rPr lang="el-GR" sz="1300" dirty="0">
                <a:solidFill>
                  <a:schemeClr val="bg1"/>
                </a:solidFill>
              </a:rPr>
              <a:t>αναφέρει τον σκοπό, τους στόχους και τη δομή του μαθήματος, ενώ καθοδηγεί τους μαθητές δίνοντάς τους συμβουλές για τον τρόπο μελέτης τους καθώς και για την καλύτερη οργάνωση του χρόνου μελέτης τους. Ο </a:t>
            </a:r>
            <a:r>
              <a:rPr lang="el-GR" sz="1300" b="1" dirty="0">
                <a:solidFill>
                  <a:schemeClr val="bg1"/>
                </a:solidFill>
              </a:rPr>
              <a:t>οδηγός πλοήγησης </a:t>
            </a:r>
            <a:r>
              <a:rPr lang="el-GR" sz="1300" dirty="0">
                <a:solidFill>
                  <a:schemeClr val="bg1"/>
                </a:solidFill>
              </a:rPr>
              <a:t>απαρτίζεται από μία σύντομη επεξήγηση των εικονιδίων που υπάρχουν στο ΕΥ. </a:t>
            </a:r>
            <a:endParaRPr lang="en-US" sz="1300" dirty="0">
              <a:solidFill>
                <a:schemeClr val="bg1"/>
              </a:solidFill>
            </a:endParaRPr>
          </a:p>
          <a:p>
            <a:endParaRPr lang="en-US" sz="1300" dirty="0">
              <a:solidFill>
                <a:schemeClr val="bg1"/>
              </a:solidFill>
            </a:endParaRPr>
          </a:p>
          <a:p>
            <a:r>
              <a:rPr lang="el-GR" sz="1300" dirty="0">
                <a:solidFill>
                  <a:schemeClr val="bg1"/>
                </a:solidFill>
              </a:rPr>
              <a:t>Στο </a:t>
            </a:r>
            <a:r>
              <a:rPr lang="el-GR" sz="1300" b="1" dirty="0" err="1">
                <a:solidFill>
                  <a:schemeClr val="bg1"/>
                </a:solidFill>
              </a:rPr>
              <a:t>chat</a:t>
            </a:r>
            <a:r>
              <a:rPr lang="el-GR" sz="1300" dirty="0">
                <a:solidFill>
                  <a:schemeClr val="bg1"/>
                </a:solidFill>
              </a:rPr>
              <a:t>, οι μαθητές έχουν τη δυνατότητα να επικοινωνήσουν μεταξύ τους ή και με τον εκπαιδευτικό, ανταλλάσσοντας απόψεις, ιδέες, αλλά και αναφέροντας τυχών δυσκολίες που θα συναντήσουν, ζητώντας βοήθεια ή και βοηθώντας τους συμμαθητές τους.</a:t>
            </a:r>
            <a:endParaRPr lang="en-US" sz="1300" dirty="0">
              <a:solidFill>
                <a:schemeClr val="bg1"/>
              </a:solidFill>
            </a:endParaRPr>
          </a:p>
          <a:p>
            <a:endParaRPr lang="el-GR" sz="1300" dirty="0">
              <a:solidFill>
                <a:schemeClr val="bg1"/>
              </a:solidFill>
            </a:endParaRPr>
          </a:p>
          <a:p>
            <a:r>
              <a:rPr lang="el-GR" sz="1300" dirty="0">
                <a:solidFill>
                  <a:schemeClr val="bg1"/>
                </a:solidFill>
              </a:rPr>
              <a:t>Στην αρχική οθόνη του μαθήματος, πέρα από τα στοιχεία που αναφέρθηκαν παραπάνω, βρίσκεται και ένα βίντεο </a:t>
            </a:r>
            <a:r>
              <a:rPr lang="el-GR" sz="1300" dirty="0" err="1">
                <a:solidFill>
                  <a:schemeClr val="bg1"/>
                </a:solidFill>
              </a:rPr>
              <a:t>αφόρμησης</a:t>
            </a:r>
            <a:r>
              <a:rPr lang="el-GR" sz="1300" dirty="0">
                <a:solidFill>
                  <a:schemeClr val="bg1"/>
                </a:solidFill>
              </a:rPr>
              <a:t>. Το εκπαιδευτικό υλικό εμπεριέχεται στο </a:t>
            </a:r>
            <a:r>
              <a:rPr lang="el-GR" sz="1300" b="1" dirty="0">
                <a:solidFill>
                  <a:schemeClr val="bg1"/>
                </a:solidFill>
              </a:rPr>
              <a:t>μονοπάτι γνώσης</a:t>
            </a:r>
            <a:r>
              <a:rPr lang="el-GR" sz="1300" dirty="0">
                <a:solidFill>
                  <a:schemeClr val="bg1"/>
                </a:solidFill>
              </a:rPr>
              <a:t> και είναι χωρισμένο σε  τέσσερις φάσεις/  διδακτικές ενότητες οι οποίες αποκαλύπτονται σταδιακά από τον εκπαιδευτικό με γνώμονα τους μαθησιακούς ρυθμούς και τα αποτελέσματα των συμμετεχόντων. </a:t>
            </a:r>
            <a:endParaRPr lang="en-US" sz="1300" dirty="0">
              <a:solidFill>
                <a:schemeClr val="bg1"/>
              </a:solidFill>
            </a:endParaRPr>
          </a:p>
        </p:txBody>
      </p:sp>
    </p:spTree>
    <p:extLst>
      <p:ext uri="{BB962C8B-B14F-4D97-AF65-F5344CB8AC3E}">
        <p14:creationId xmlns:p14="http://schemas.microsoft.com/office/powerpoint/2010/main" val="1704338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CB60754C-4AD6-4E62-AAEE-4293561D7E7C}"/>
              </a:ext>
            </a:extLst>
          </p:cNvPr>
          <p:cNvPicPr>
            <a:picLocks noChangeAspect="1"/>
          </p:cNvPicPr>
          <p:nvPr/>
        </p:nvPicPr>
        <p:blipFill>
          <a:blip r:embed="rId2"/>
          <a:stretch>
            <a:fillRect/>
          </a:stretch>
        </p:blipFill>
        <p:spPr>
          <a:xfrm>
            <a:off x="0" y="1124744"/>
            <a:ext cx="9144000" cy="4876006"/>
          </a:xfrm>
          <a:prstGeom prst="rect">
            <a:avLst/>
          </a:prstGeom>
        </p:spPr>
      </p:pic>
      <p:sp>
        <p:nvSpPr>
          <p:cNvPr id="2" name="Τίτλος 1">
            <a:extLst>
              <a:ext uri="{FF2B5EF4-FFF2-40B4-BE49-F238E27FC236}">
                <a16:creationId xmlns="" xmlns:a16="http://schemas.microsoft.com/office/drawing/2014/main" id="{26FDEC43-CA14-4563-94DD-EAEAE7923ACD}"/>
              </a:ext>
            </a:extLst>
          </p:cNvPr>
          <p:cNvSpPr>
            <a:spLocks noGrp="1"/>
          </p:cNvSpPr>
          <p:nvPr>
            <p:ph type="title"/>
          </p:nvPr>
        </p:nvSpPr>
        <p:spPr>
          <a:xfrm>
            <a:off x="507480" y="1910"/>
            <a:ext cx="7562695" cy="990600"/>
          </a:xfrm>
        </p:spPr>
        <p:txBody>
          <a:bodyPr>
            <a:normAutofit fontScale="90000"/>
          </a:bodyPr>
          <a:lstStyle/>
          <a:p>
            <a:r>
              <a:rPr lang="el-GR" b="1" dirty="0"/>
              <a:t>Η δημιουργία του εκπαιδευτικού υλικού</a:t>
            </a:r>
            <a:endParaRPr lang="el-GR" dirty="0"/>
          </a:p>
        </p:txBody>
      </p:sp>
      <p:sp>
        <p:nvSpPr>
          <p:cNvPr id="3" name="Θέση περιεχομένου 2">
            <a:extLst>
              <a:ext uri="{FF2B5EF4-FFF2-40B4-BE49-F238E27FC236}">
                <a16:creationId xmlns="" xmlns:a16="http://schemas.microsoft.com/office/drawing/2014/main" id="{41AD4317-1B59-4AB8-B02B-760936EC5740}"/>
              </a:ext>
            </a:extLst>
          </p:cNvPr>
          <p:cNvSpPr>
            <a:spLocks noGrp="1"/>
          </p:cNvSpPr>
          <p:nvPr>
            <p:ph idx="1"/>
          </p:nvPr>
        </p:nvSpPr>
        <p:spPr>
          <a:xfrm>
            <a:off x="507480" y="1556792"/>
            <a:ext cx="8031046" cy="3816424"/>
          </a:xfrm>
        </p:spPr>
        <p:txBody>
          <a:bodyPr>
            <a:noAutofit/>
          </a:bodyPr>
          <a:lstStyle/>
          <a:p>
            <a:r>
              <a:rPr lang="el-GR" sz="1300" dirty="0">
                <a:solidFill>
                  <a:schemeClr val="bg1"/>
                </a:solidFill>
              </a:rPr>
              <a:t>Τα μαθήματα αποκαλύπτονται ένα – ένα, κάθε επόμενο με την ολοκλήρωση του προηγούμενου. </a:t>
            </a:r>
            <a:endParaRPr lang="en-US" sz="1300" dirty="0">
              <a:solidFill>
                <a:schemeClr val="bg1"/>
              </a:solidFill>
            </a:endParaRPr>
          </a:p>
          <a:p>
            <a:endParaRPr lang="en-US" sz="1300" dirty="0">
              <a:solidFill>
                <a:schemeClr val="bg1"/>
              </a:solidFill>
            </a:endParaRPr>
          </a:p>
          <a:p>
            <a:r>
              <a:rPr lang="el-GR" sz="1300" dirty="0">
                <a:solidFill>
                  <a:schemeClr val="bg1"/>
                </a:solidFill>
              </a:rPr>
              <a:t>Κάθε μάθημα έχει τους δικούς του στόχους και προσδοκώμενα αποτελέσματα, χρησιμοποιεί τους δικούς του εκπαιδευτικούς και μαθησιακούς πόρους ενώ τα αποτελέσματα του χρησιμοποιούνται ως πρώτη ύλη για το επόμενο μάθημα.</a:t>
            </a:r>
            <a:endParaRPr lang="en-US" sz="1300" dirty="0">
              <a:solidFill>
                <a:schemeClr val="bg1"/>
              </a:solidFill>
            </a:endParaRPr>
          </a:p>
          <a:p>
            <a:endParaRPr lang="en-US" sz="1300" dirty="0">
              <a:solidFill>
                <a:schemeClr val="bg1"/>
              </a:solidFill>
            </a:endParaRPr>
          </a:p>
          <a:p>
            <a:r>
              <a:rPr lang="el-GR" sz="1300" dirty="0">
                <a:solidFill>
                  <a:schemeClr val="bg1"/>
                </a:solidFill>
              </a:rPr>
              <a:t>Ο εκπαιδευτικός ασκεί ρόλο συμβουλευτικό ενώ το κύριο βάρος της μαθησιακής πορείας πέφτει στην κριτική ανακάλυψη και στην αλληλοβοήθεια μεταξύ των μελών της ομάδας</a:t>
            </a:r>
            <a:endParaRPr lang="en-US" sz="1300" dirty="0">
              <a:solidFill>
                <a:schemeClr val="bg1"/>
              </a:solidFill>
            </a:endParaRPr>
          </a:p>
          <a:p>
            <a:endParaRPr lang="en-US" sz="1300" dirty="0">
              <a:solidFill>
                <a:schemeClr val="bg1"/>
              </a:solidFill>
            </a:endParaRPr>
          </a:p>
          <a:p>
            <a:r>
              <a:rPr lang="el-GR" sz="1300" dirty="0">
                <a:solidFill>
                  <a:schemeClr val="bg1"/>
                </a:solidFill>
              </a:rPr>
              <a:t>Ο εκπαιδευτικός προτρέπει τους μαθητές να θέτουν απορίες και ερωτήματα σε κοινή θέα, μέσω του συστήματος των ομάδων συζητήσεων «</a:t>
            </a:r>
            <a:r>
              <a:rPr lang="el-GR" sz="1300" dirty="0" err="1">
                <a:solidFill>
                  <a:schemeClr val="bg1"/>
                </a:solidFill>
              </a:rPr>
              <a:t>forum</a:t>
            </a:r>
            <a:r>
              <a:rPr lang="el-GR" sz="1300" dirty="0">
                <a:solidFill>
                  <a:schemeClr val="bg1"/>
                </a:solidFill>
              </a:rPr>
              <a:t>» . </a:t>
            </a:r>
          </a:p>
        </p:txBody>
      </p:sp>
    </p:spTree>
    <p:extLst>
      <p:ext uri="{BB962C8B-B14F-4D97-AF65-F5344CB8AC3E}">
        <p14:creationId xmlns:p14="http://schemas.microsoft.com/office/powerpoint/2010/main" val="8901822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Παραγόμενο</a:t>
            </a:r>
            <a:r>
              <a:rPr lang="el-GR" sz="3200" dirty="0" smtClean="0">
                <a:latin typeface="Times New Roman" panose="02020603050405020304" pitchFamily="18" charset="0"/>
                <a:cs typeface="Times New Roman" panose="02020603050405020304" pitchFamily="18" charset="0"/>
              </a:rPr>
              <a:t> </a:t>
            </a:r>
            <a:r>
              <a:rPr lang="el-GR" dirty="0"/>
              <a:t>εκπαιδευτικό </a:t>
            </a:r>
            <a:r>
              <a:rPr lang="el-GR" dirty="0" smtClean="0"/>
              <a:t>υλικό</a:t>
            </a:r>
            <a:endParaRPr lang="el-GR" dirty="0"/>
          </a:p>
        </p:txBody>
      </p:sp>
      <p:pic>
        <p:nvPicPr>
          <p:cNvPr id="4" name="Εικόνα 3"/>
          <p:cNvPicPr>
            <a:picLocks noChangeAspect="1"/>
          </p:cNvPicPr>
          <p:nvPr/>
        </p:nvPicPr>
        <p:blipFill rotWithShape="1">
          <a:blip r:embed="rId3"/>
          <a:srcRect l="29523" t="19485" r="28970" b="15547"/>
          <a:stretch/>
        </p:blipFill>
        <p:spPr>
          <a:xfrm>
            <a:off x="2766540" y="1440517"/>
            <a:ext cx="5748810" cy="5058952"/>
          </a:xfrm>
          <a:prstGeom prst="rect">
            <a:avLst/>
          </a:prstGeom>
        </p:spPr>
      </p:pic>
      <p:sp>
        <p:nvSpPr>
          <p:cNvPr id="15" name="Έλλειψη 14"/>
          <p:cNvSpPr/>
          <p:nvPr/>
        </p:nvSpPr>
        <p:spPr>
          <a:xfrm>
            <a:off x="467544" y="2525835"/>
            <a:ext cx="3024336" cy="2919389"/>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a:p>
        </p:txBody>
      </p:sp>
      <p:sp>
        <p:nvSpPr>
          <p:cNvPr id="16" name="TextBox 15"/>
          <p:cNvSpPr txBox="1"/>
          <p:nvPr/>
        </p:nvSpPr>
        <p:spPr>
          <a:xfrm>
            <a:off x="935596" y="2778813"/>
            <a:ext cx="2088232" cy="2554545"/>
          </a:xfrm>
          <a:prstGeom prst="rect">
            <a:avLst/>
          </a:prstGeom>
          <a:noFill/>
        </p:spPr>
        <p:txBody>
          <a:bodyPr wrap="square" rtlCol="0">
            <a:spAutoFit/>
          </a:bodyPr>
          <a:lstStyle/>
          <a:p>
            <a:pPr algn="ctr"/>
            <a:r>
              <a:rPr lang="el-GR" sz="1600" b="1" dirty="0" smtClean="0">
                <a:latin typeface="Times New Roman" panose="02020603050405020304" pitchFamily="18" charset="0"/>
                <a:cs typeface="Times New Roman" panose="02020603050405020304" pitchFamily="18" charset="0"/>
              </a:rPr>
              <a:t>Εισαγωγή στην πλατφόρμα </a:t>
            </a:r>
            <a:r>
              <a:rPr lang="en-US" sz="1600" b="1" dirty="0" err="1" smtClean="0">
                <a:latin typeface="Times New Roman" panose="02020603050405020304" pitchFamily="18" charset="0"/>
                <a:cs typeface="Times New Roman" panose="02020603050405020304" pitchFamily="18" charset="0"/>
              </a:rPr>
              <a:t>chamilo</a:t>
            </a:r>
            <a:r>
              <a:rPr lang="en-US" sz="1600" b="1" dirty="0" smtClean="0">
                <a:latin typeface="Times New Roman" panose="02020603050405020304" pitchFamily="18" charset="0"/>
                <a:cs typeface="Times New Roman" panose="02020603050405020304" pitchFamily="18" charset="0"/>
              </a:rPr>
              <a:t>-</a:t>
            </a:r>
            <a:r>
              <a:rPr lang="el-GR" sz="1600" b="1" dirty="0" smtClean="0">
                <a:latin typeface="Times New Roman" panose="02020603050405020304" pitchFamily="18" charset="0"/>
                <a:cs typeface="Times New Roman" panose="02020603050405020304" pitchFamily="18" charset="0"/>
              </a:rPr>
              <a:t>αρχική οθόνης μαθήματος</a:t>
            </a:r>
            <a:r>
              <a:rPr lang="en-US" sz="1600" b="1" dirty="0" smtClean="0">
                <a:latin typeface="Times New Roman" panose="02020603050405020304" pitchFamily="18" charset="0"/>
                <a:cs typeface="Times New Roman" panose="02020603050405020304" pitchFamily="18" charset="0"/>
              </a:rPr>
              <a:t> </a:t>
            </a:r>
            <a:r>
              <a:rPr lang="en-US" sz="1600" b="1" dirty="0">
                <a:cs typeface="Times New Roman" panose="02020603050405020304" pitchFamily="18" charset="0"/>
              </a:rPr>
              <a:t>http://chamilo.datacenter.uoc.gr/metchamilo/courses/SXEDIASETHNPOLHSOY/index.php?id_session=0&amp;isStudentView=true</a:t>
            </a:r>
            <a:endParaRPr lang="en-US" sz="1600" b="1" dirty="0" smtClean="0">
              <a:latin typeface="Times New Roman" panose="02020603050405020304" pitchFamily="18" charset="0"/>
              <a:cs typeface="Times New Roman" panose="02020603050405020304" pitchFamily="18" charset="0"/>
            </a:endParaRP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6488" y="188640"/>
            <a:ext cx="8588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0810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8CACC4E-A304-4A5B-83BE-301A936D2A06}"/>
              </a:ext>
            </a:extLst>
          </p:cNvPr>
          <p:cNvSpPr>
            <a:spLocks noGrp="1"/>
          </p:cNvSpPr>
          <p:nvPr>
            <p:ph type="title"/>
          </p:nvPr>
        </p:nvSpPr>
        <p:spPr/>
        <p:txBody>
          <a:bodyPr/>
          <a:lstStyle/>
          <a:p>
            <a:r>
              <a:rPr lang="el-GR" dirty="0"/>
              <a:t>Φάση 1 (1η διδακτική ενότητα)</a:t>
            </a:r>
          </a:p>
        </p:txBody>
      </p:sp>
      <p:sp>
        <p:nvSpPr>
          <p:cNvPr id="3" name="Θέση περιεχομένου 2">
            <a:extLst>
              <a:ext uri="{FF2B5EF4-FFF2-40B4-BE49-F238E27FC236}">
                <a16:creationId xmlns="" xmlns:a16="http://schemas.microsoft.com/office/drawing/2014/main" id="{2413324C-4900-498B-9F16-5E11D030A3D2}"/>
              </a:ext>
            </a:extLst>
          </p:cNvPr>
          <p:cNvSpPr>
            <a:spLocks noGrp="1"/>
          </p:cNvSpPr>
          <p:nvPr>
            <p:ph idx="1"/>
          </p:nvPr>
        </p:nvSpPr>
        <p:spPr>
          <a:xfrm>
            <a:off x="467065" y="1939547"/>
            <a:ext cx="3228278" cy="3083222"/>
          </a:xfrm>
        </p:spPr>
        <p:txBody>
          <a:bodyPr>
            <a:normAutofit fontScale="77500" lnSpcReduction="20000"/>
          </a:bodyPr>
          <a:lstStyle/>
          <a:p>
            <a:r>
              <a:rPr lang="el-GR" sz="3400" dirty="0" smtClean="0"/>
              <a:t>Στ</a:t>
            </a:r>
            <a:r>
              <a:rPr lang="el-GR" sz="3400" dirty="0" smtClean="0"/>
              <a:t>η </a:t>
            </a:r>
            <a:r>
              <a:rPr lang="el-GR" sz="3400" dirty="0" smtClean="0"/>
              <a:t> </a:t>
            </a:r>
            <a:r>
              <a:rPr lang="el-GR" sz="3400" dirty="0"/>
              <a:t>Φάση 1 έχουμε την παρουσίαση της αποστολής που αναλαμβάνουν οι μαθητές. </a:t>
            </a:r>
            <a:endParaRPr lang="en-US" sz="3400" dirty="0"/>
          </a:p>
          <a:p>
            <a:endParaRPr lang="en-US" dirty="0"/>
          </a:p>
        </p:txBody>
      </p:sp>
      <p:pic>
        <p:nvPicPr>
          <p:cNvPr id="5" name="Εικόνα 4"/>
          <p:cNvPicPr>
            <a:picLocks noChangeAspect="1"/>
          </p:cNvPicPr>
          <p:nvPr/>
        </p:nvPicPr>
        <p:blipFill>
          <a:blip r:embed="rId2"/>
          <a:stretch>
            <a:fillRect/>
          </a:stretch>
        </p:blipFill>
        <p:spPr>
          <a:xfrm>
            <a:off x="3699755" y="2060848"/>
            <a:ext cx="4848731" cy="2736304"/>
          </a:xfrm>
          <a:prstGeom prst="rect">
            <a:avLst/>
          </a:prstGeom>
        </p:spPr>
      </p:pic>
      <p:sp>
        <p:nvSpPr>
          <p:cNvPr id="6" name="Ορθογώνιο 5"/>
          <p:cNvSpPr/>
          <p:nvPr/>
        </p:nvSpPr>
        <p:spPr>
          <a:xfrm>
            <a:off x="4355976" y="4898429"/>
            <a:ext cx="2954655" cy="461665"/>
          </a:xfrm>
          <a:prstGeom prst="rect">
            <a:avLst/>
          </a:prstGeom>
        </p:spPr>
        <p:txBody>
          <a:bodyPr wrap="none">
            <a:spAutoFit/>
          </a:bodyPr>
          <a:lstStyle/>
          <a:p>
            <a:r>
              <a:rPr lang="el-GR" dirty="0">
                <a:latin typeface="+mj-lt"/>
              </a:rPr>
              <a:t>Σκοπός Φάσης  1	</a:t>
            </a:r>
          </a:p>
        </p:txBody>
      </p:sp>
      <p:sp>
        <p:nvSpPr>
          <p:cNvPr id="7" name="Έλλειψη 6"/>
          <p:cNvSpPr/>
          <p:nvPr/>
        </p:nvSpPr>
        <p:spPr>
          <a:xfrm>
            <a:off x="683568" y="4770249"/>
            <a:ext cx="2088232" cy="1872208"/>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l-GR" sz="2000" dirty="0"/>
              <a:t>Εισαγωγικά στοιχεία σε κάθε διδακτική ενότητα</a:t>
            </a:r>
            <a:endParaRPr lang="el-GR" sz="2000" dirty="0"/>
          </a:p>
        </p:txBody>
      </p:sp>
    </p:spTree>
    <p:extLst>
      <p:ext uri="{BB962C8B-B14F-4D97-AF65-F5344CB8AC3E}">
        <p14:creationId xmlns:p14="http://schemas.microsoft.com/office/powerpoint/2010/main" val="27871123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8CACC4E-A304-4A5B-83BE-301A936D2A06}"/>
              </a:ext>
            </a:extLst>
          </p:cNvPr>
          <p:cNvSpPr>
            <a:spLocks noGrp="1"/>
          </p:cNvSpPr>
          <p:nvPr>
            <p:ph type="title"/>
          </p:nvPr>
        </p:nvSpPr>
        <p:spPr/>
        <p:txBody>
          <a:bodyPr/>
          <a:lstStyle/>
          <a:p>
            <a:r>
              <a:rPr lang="el-GR" dirty="0"/>
              <a:t>Φάση 1 (1η διδακτική ενότητα)</a:t>
            </a:r>
          </a:p>
        </p:txBody>
      </p:sp>
      <p:sp>
        <p:nvSpPr>
          <p:cNvPr id="3" name="Θέση περιεχομένου 2">
            <a:extLst>
              <a:ext uri="{FF2B5EF4-FFF2-40B4-BE49-F238E27FC236}">
                <a16:creationId xmlns="" xmlns:a16="http://schemas.microsoft.com/office/drawing/2014/main" id="{2413324C-4900-498B-9F16-5E11D030A3D2}"/>
              </a:ext>
            </a:extLst>
          </p:cNvPr>
          <p:cNvSpPr>
            <a:spLocks noGrp="1"/>
          </p:cNvSpPr>
          <p:nvPr>
            <p:ph idx="1"/>
          </p:nvPr>
        </p:nvSpPr>
        <p:spPr>
          <a:xfrm>
            <a:off x="395536" y="1511132"/>
            <a:ext cx="3228278" cy="3083222"/>
          </a:xfrm>
        </p:spPr>
        <p:txBody>
          <a:bodyPr>
            <a:normAutofit fontScale="40000" lnSpcReduction="20000"/>
          </a:bodyPr>
          <a:lstStyle/>
          <a:p>
            <a:endParaRPr lang="en-US" dirty="0"/>
          </a:p>
          <a:p>
            <a:r>
              <a:rPr lang="el-GR" dirty="0"/>
              <a:t>Το αντικείμενο αυτής της αποστολής  είναι να δημιουργήσουν μια πόλη από το μηδέν χρησιμοποιώντας μαθηματικές και γεωμετρικές δεξιότητες</a:t>
            </a:r>
          </a:p>
        </p:txBody>
      </p:sp>
      <p:pic>
        <p:nvPicPr>
          <p:cNvPr id="5" name="Εικόνα 4"/>
          <p:cNvPicPr>
            <a:picLocks noChangeAspect="1"/>
          </p:cNvPicPr>
          <p:nvPr/>
        </p:nvPicPr>
        <p:blipFill>
          <a:blip r:embed="rId2"/>
          <a:stretch>
            <a:fillRect/>
          </a:stretch>
        </p:blipFill>
        <p:spPr>
          <a:xfrm>
            <a:off x="3491880" y="1844824"/>
            <a:ext cx="5482666" cy="3083222"/>
          </a:xfrm>
          <a:prstGeom prst="rect">
            <a:avLst/>
          </a:prstGeom>
        </p:spPr>
      </p:pic>
      <p:sp>
        <p:nvSpPr>
          <p:cNvPr id="6" name="Έλλειψη 5"/>
          <p:cNvSpPr/>
          <p:nvPr/>
        </p:nvSpPr>
        <p:spPr>
          <a:xfrm>
            <a:off x="539552" y="4410294"/>
            <a:ext cx="2348880" cy="2447706"/>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l-GR" sz="1800" dirty="0"/>
              <a:t>Εισαγωγικά στοιχεία σε κάθε διδακτική ενότητα-Παρουσίαση εκπαιδευτικών στόχων</a:t>
            </a:r>
            <a:endParaRPr lang="el-GR" sz="1800" dirty="0"/>
          </a:p>
        </p:txBody>
      </p:sp>
      <p:sp>
        <p:nvSpPr>
          <p:cNvPr id="7" name="Ορθογώνιο 6"/>
          <p:cNvSpPr/>
          <p:nvPr/>
        </p:nvSpPr>
        <p:spPr>
          <a:xfrm>
            <a:off x="3995936" y="5015334"/>
            <a:ext cx="4752528" cy="400110"/>
          </a:xfrm>
          <a:prstGeom prst="rect">
            <a:avLst/>
          </a:prstGeom>
        </p:spPr>
        <p:txBody>
          <a:bodyPr wrap="square">
            <a:spAutoFit/>
          </a:bodyPr>
          <a:lstStyle/>
          <a:p>
            <a:r>
              <a:rPr lang="el-GR" sz="2000" dirty="0">
                <a:latin typeface="+mn-lt"/>
              </a:rPr>
              <a:t>Προσδοκώμενα μαθησιακά αποτελέσματα</a:t>
            </a:r>
          </a:p>
        </p:txBody>
      </p:sp>
    </p:spTree>
    <p:extLst>
      <p:ext uri="{BB962C8B-B14F-4D97-AF65-F5344CB8AC3E}">
        <p14:creationId xmlns:p14="http://schemas.microsoft.com/office/powerpoint/2010/main" val="4643364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8CACC4E-A304-4A5B-83BE-301A936D2A06}"/>
              </a:ext>
            </a:extLst>
          </p:cNvPr>
          <p:cNvSpPr>
            <a:spLocks noGrp="1"/>
          </p:cNvSpPr>
          <p:nvPr>
            <p:ph type="title"/>
          </p:nvPr>
        </p:nvSpPr>
        <p:spPr/>
        <p:txBody>
          <a:bodyPr/>
          <a:lstStyle/>
          <a:p>
            <a:r>
              <a:rPr lang="el-GR" dirty="0"/>
              <a:t>Φάση 1 (1η διδακτική ενότητα)</a:t>
            </a:r>
          </a:p>
        </p:txBody>
      </p:sp>
      <p:sp>
        <p:nvSpPr>
          <p:cNvPr id="6" name="Έλλειψη 5"/>
          <p:cNvSpPr/>
          <p:nvPr/>
        </p:nvSpPr>
        <p:spPr>
          <a:xfrm>
            <a:off x="539552" y="4410294"/>
            <a:ext cx="2348880" cy="2447706"/>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l-GR" sz="1800" dirty="0"/>
              <a:t>Εισαγωγικά στοιχεία σε κάθε διδακτική </a:t>
            </a:r>
            <a:r>
              <a:rPr lang="el-GR" sz="1800" dirty="0" smtClean="0"/>
              <a:t>ενότητα</a:t>
            </a:r>
            <a:endParaRPr lang="el-GR" sz="1800" dirty="0"/>
          </a:p>
        </p:txBody>
      </p:sp>
      <p:pic>
        <p:nvPicPr>
          <p:cNvPr id="8" name="Εικόνα 7"/>
          <p:cNvPicPr>
            <a:picLocks noChangeAspect="1"/>
          </p:cNvPicPr>
          <p:nvPr/>
        </p:nvPicPr>
        <p:blipFill>
          <a:blip r:embed="rId2"/>
          <a:stretch>
            <a:fillRect/>
          </a:stretch>
        </p:blipFill>
        <p:spPr>
          <a:xfrm>
            <a:off x="2888432" y="1700808"/>
            <a:ext cx="5726934" cy="3223543"/>
          </a:xfrm>
          <a:prstGeom prst="rect">
            <a:avLst/>
          </a:prstGeom>
        </p:spPr>
      </p:pic>
      <p:sp>
        <p:nvSpPr>
          <p:cNvPr id="9" name="Ορθογώνιο 8"/>
          <p:cNvSpPr/>
          <p:nvPr/>
        </p:nvSpPr>
        <p:spPr>
          <a:xfrm>
            <a:off x="4067944" y="5085184"/>
            <a:ext cx="3246402" cy="461665"/>
          </a:xfrm>
          <a:prstGeom prst="rect">
            <a:avLst/>
          </a:prstGeom>
        </p:spPr>
        <p:txBody>
          <a:bodyPr wrap="none">
            <a:spAutoFit/>
          </a:bodyPr>
          <a:lstStyle/>
          <a:p>
            <a:r>
              <a:rPr lang="el-GR" dirty="0">
                <a:latin typeface="+mj-lt"/>
              </a:rPr>
              <a:t>Έννοιες </a:t>
            </a:r>
            <a:r>
              <a:rPr lang="el-GR" dirty="0" smtClean="0">
                <a:latin typeface="+mj-lt"/>
              </a:rPr>
              <a:t>κλειδιά φάσης 1</a:t>
            </a:r>
            <a:endParaRPr lang="el-GR" dirty="0">
              <a:latin typeface="+mj-lt"/>
            </a:endParaRPr>
          </a:p>
        </p:txBody>
      </p:sp>
    </p:spTree>
    <p:extLst>
      <p:ext uri="{BB962C8B-B14F-4D97-AF65-F5344CB8AC3E}">
        <p14:creationId xmlns:p14="http://schemas.microsoft.com/office/powerpoint/2010/main" val="23978323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8CACC4E-A304-4A5B-83BE-301A936D2A06}"/>
              </a:ext>
            </a:extLst>
          </p:cNvPr>
          <p:cNvSpPr>
            <a:spLocks noGrp="1"/>
          </p:cNvSpPr>
          <p:nvPr>
            <p:ph type="title"/>
          </p:nvPr>
        </p:nvSpPr>
        <p:spPr/>
        <p:txBody>
          <a:bodyPr/>
          <a:lstStyle/>
          <a:p>
            <a:r>
              <a:rPr lang="el-GR" dirty="0"/>
              <a:t>Φάση 1 (1η διδακτική ενότητα)</a:t>
            </a:r>
          </a:p>
        </p:txBody>
      </p:sp>
      <p:sp>
        <p:nvSpPr>
          <p:cNvPr id="6" name="Έλλειψη 5"/>
          <p:cNvSpPr/>
          <p:nvPr/>
        </p:nvSpPr>
        <p:spPr>
          <a:xfrm>
            <a:off x="539552" y="4410294"/>
            <a:ext cx="2348880" cy="2447706"/>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l-GR" sz="1800" dirty="0"/>
              <a:t>Εισαγωγικά στοιχεία σε κάθε διδακτική </a:t>
            </a:r>
            <a:r>
              <a:rPr lang="el-GR" sz="1800" dirty="0" smtClean="0"/>
              <a:t>ενότητα</a:t>
            </a:r>
            <a:endParaRPr lang="el-GR" sz="1800" dirty="0"/>
          </a:p>
        </p:txBody>
      </p:sp>
      <p:sp>
        <p:nvSpPr>
          <p:cNvPr id="9" name="Ορθογώνιο 8"/>
          <p:cNvSpPr/>
          <p:nvPr/>
        </p:nvSpPr>
        <p:spPr>
          <a:xfrm>
            <a:off x="4067944" y="5085184"/>
            <a:ext cx="4129657" cy="461665"/>
          </a:xfrm>
          <a:prstGeom prst="rect">
            <a:avLst/>
          </a:prstGeom>
        </p:spPr>
        <p:txBody>
          <a:bodyPr wrap="none">
            <a:spAutoFit/>
          </a:bodyPr>
          <a:lstStyle/>
          <a:p>
            <a:r>
              <a:rPr lang="el-GR" dirty="0">
                <a:latin typeface="+mj-lt"/>
              </a:rPr>
              <a:t>Δομή 1ης </a:t>
            </a:r>
            <a:r>
              <a:rPr lang="el-GR" dirty="0" smtClean="0">
                <a:latin typeface="+mj-lt"/>
              </a:rPr>
              <a:t>διδακτικής ενότητας  </a:t>
            </a:r>
            <a:endParaRPr lang="el-GR" dirty="0">
              <a:latin typeface="+mj-lt"/>
            </a:endParaRPr>
          </a:p>
        </p:txBody>
      </p:sp>
      <p:pic>
        <p:nvPicPr>
          <p:cNvPr id="3" name="Εικόνα 2"/>
          <p:cNvPicPr>
            <a:picLocks noChangeAspect="1"/>
          </p:cNvPicPr>
          <p:nvPr/>
        </p:nvPicPr>
        <p:blipFill>
          <a:blip r:embed="rId2"/>
          <a:stretch>
            <a:fillRect/>
          </a:stretch>
        </p:blipFill>
        <p:spPr>
          <a:xfrm>
            <a:off x="2483768" y="1772816"/>
            <a:ext cx="5625933" cy="3168352"/>
          </a:xfrm>
          <a:prstGeom prst="rect">
            <a:avLst/>
          </a:prstGeom>
        </p:spPr>
      </p:pic>
    </p:spTree>
    <p:extLst>
      <p:ext uri="{BB962C8B-B14F-4D97-AF65-F5344CB8AC3E}">
        <p14:creationId xmlns:p14="http://schemas.microsoft.com/office/powerpoint/2010/main" val="19852369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8CACC4E-A304-4A5B-83BE-301A936D2A06}"/>
              </a:ext>
            </a:extLst>
          </p:cNvPr>
          <p:cNvSpPr>
            <a:spLocks noGrp="1"/>
          </p:cNvSpPr>
          <p:nvPr>
            <p:ph type="title"/>
          </p:nvPr>
        </p:nvSpPr>
        <p:spPr/>
        <p:txBody>
          <a:bodyPr/>
          <a:lstStyle/>
          <a:p>
            <a:r>
              <a:rPr lang="el-GR" dirty="0"/>
              <a:t>Φάση 1 (1η διδακτική ενότητα)</a:t>
            </a:r>
          </a:p>
        </p:txBody>
      </p:sp>
      <p:sp>
        <p:nvSpPr>
          <p:cNvPr id="9" name="Ορθογώνιο 8"/>
          <p:cNvSpPr/>
          <p:nvPr/>
        </p:nvSpPr>
        <p:spPr>
          <a:xfrm>
            <a:off x="4067944" y="5085184"/>
            <a:ext cx="3040897" cy="461665"/>
          </a:xfrm>
          <a:prstGeom prst="rect">
            <a:avLst/>
          </a:prstGeom>
        </p:spPr>
        <p:txBody>
          <a:bodyPr wrap="none">
            <a:spAutoFit/>
          </a:bodyPr>
          <a:lstStyle/>
          <a:p>
            <a:r>
              <a:rPr lang="el-GR" dirty="0"/>
              <a:t>Επεξήγηση εικονιδίων </a:t>
            </a:r>
          </a:p>
        </p:txBody>
      </p:sp>
      <p:pic>
        <p:nvPicPr>
          <p:cNvPr id="4" name="Εικόνα 3"/>
          <p:cNvPicPr>
            <a:picLocks noChangeAspect="1"/>
          </p:cNvPicPr>
          <p:nvPr/>
        </p:nvPicPr>
        <p:blipFill>
          <a:blip r:embed="rId2"/>
          <a:stretch>
            <a:fillRect/>
          </a:stretch>
        </p:blipFill>
        <p:spPr>
          <a:xfrm>
            <a:off x="2483768" y="1628800"/>
            <a:ext cx="5857849" cy="3301695"/>
          </a:xfrm>
          <a:prstGeom prst="rect">
            <a:avLst/>
          </a:prstGeom>
        </p:spPr>
      </p:pic>
      <p:sp>
        <p:nvSpPr>
          <p:cNvPr id="6" name="Έλλειψη 5"/>
          <p:cNvSpPr/>
          <p:nvPr/>
        </p:nvSpPr>
        <p:spPr>
          <a:xfrm>
            <a:off x="539552" y="4410294"/>
            <a:ext cx="2348880" cy="2447706"/>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l-GR" sz="1800" dirty="0"/>
              <a:t>Εισαγωγικά στοιχεία σε κάθε διδακτική </a:t>
            </a:r>
            <a:r>
              <a:rPr lang="el-GR" sz="1800" dirty="0" smtClean="0"/>
              <a:t>ενότητα</a:t>
            </a:r>
            <a:endParaRPr lang="el-GR" sz="1800" dirty="0"/>
          </a:p>
        </p:txBody>
      </p:sp>
    </p:spTree>
    <p:extLst>
      <p:ext uri="{BB962C8B-B14F-4D97-AF65-F5344CB8AC3E}">
        <p14:creationId xmlns:p14="http://schemas.microsoft.com/office/powerpoint/2010/main" val="27430256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6 - Τίτλος">
            <a:extLst>
              <a:ext uri="{FF2B5EF4-FFF2-40B4-BE49-F238E27FC236}">
                <a16:creationId xmlns="" xmlns:a16="http://schemas.microsoft.com/office/drawing/2014/main" id="{79320EED-50FF-48C2-9473-307C36E9F998}"/>
              </a:ext>
            </a:extLst>
          </p:cNvPr>
          <p:cNvSpPr>
            <a:spLocks noGrp="1"/>
          </p:cNvSpPr>
          <p:nvPr>
            <p:ph type="title"/>
          </p:nvPr>
        </p:nvSpPr>
        <p:spPr>
          <a:xfrm>
            <a:off x="1187624" y="116632"/>
            <a:ext cx="6447234" cy="990600"/>
          </a:xfrm>
        </p:spPr>
        <p:txBody>
          <a:bodyPr/>
          <a:lstStyle/>
          <a:p>
            <a:r>
              <a:rPr lang="el-GR" dirty="0"/>
              <a:t>Ερευνητικά ερωτήματα</a:t>
            </a:r>
          </a:p>
        </p:txBody>
      </p:sp>
      <p:graphicFrame>
        <p:nvGraphicFramePr>
          <p:cNvPr id="2" name="Διάγραμμα 1">
            <a:extLst>
              <a:ext uri="{FF2B5EF4-FFF2-40B4-BE49-F238E27FC236}">
                <a16:creationId xmlns="" xmlns:a16="http://schemas.microsoft.com/office/drawing/2014/main" id="{0BB25BE2-CDF0-4E33-8D2B-40434CCCE984}"/>
              </a:ext>
            </a:extLst>
          </p:cNvPr>
          <p:cNvGraphicFramePr/>
          <p:nvPr>
            <p:extLst>
              <p:ext uri="{D42A27DB-BD31-4B8C-83A1-F6EECF244321}">
                <p14:modId xmlns:p14="http://schemas.microsoft.com/office/powerpoint/2010/main" val="3110823602"/>
              </p:ext>
            </p:extLst>
          </p:nvPr>
        </p:nvGraphicFramePr>
        <p:xfrm>
          <a:off x="0" y="2086672"/>
          <a:ext cx="9144000" cy="3914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87266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CBBDB887-94E6-4066-9218-6DC373834FDB}"/>
              </a:ext>
            </a:extLst>
          </p:cNvPr>
          <p:cNvPicPr>
            <a:picLocks noChangeAspect="1"/>
          </p:cNvPicPr>
          <p:nvPr/>
        </p:nvPicPr>
        <p:blipFill>
          <a:blip r:embed="rId2"/>
          <a:stretch>
            <a:fillRect/>
          </a:stretch>
        </p:blipFill>
        <p:spPr>
          <a:xfrm>
            <a:off x="2843808" y="1527616"/>
            <a:ext cx="6300192" cy="4659692"/>
          </a:xfrm>
          <a:prstGeom prst="rect">
            <a:avLst/>
          </a:prstGeom>
        </p:spPr>
      </p:pic>
      <p:sp>
        <p:nvSpPr>
          <p:cNvPr id="3" name="Θέση περιεχομένου 2">
            <a:extLst>
              <a:ext uri="{FF2B5EF4-FFF2-40B4-BE49-F238E27FC236}">
                <a16:creationId xmlns="" xmlns:a16="http://schemas.microsoft.com/office/drawing/2014/main" id="{CF67E3D2-DA24-48B4-8927-FF0C28BCA69A}"/>
              </a:ext>
            </a:extLst>
          </p:cNvPr>
          <p:cNvSpPr>
            <a:spLocks noGrp="1"/>
          </p:cNvSpPr>
          <p:nvPr>
            <p:ph idx="1"/>
          </p:nvPr>
        </p:nvSpPr>
        <p:spPr>
          <a:xfrm>
            <a:off x="327567" y="1772816"/>
            <a:ext cx="2732265" cy="4032448"/>
          </a:xfrm>
        </p:spPr>
        <p:txBody>
          <a:bodyPr>
            <a:normAutofit fontScale="25000" lnSpcReduction="20000"/>
          </a:bodyPr>
          <a:lstStyle/>
          <a:p>
            <a:r>
              <a:rPr lang="el-GR" sz="5600" dirty="0"/>
              <a:t>Δύο ατομικές υποχρεωτικές  δραστηριότητες μέσω της χρήσης του χώρου ανάθεσης εργασιών. </a:t>
            </a:r>
            <a:endParaRPr lang="en-US" sz="5600" dirty="0"/>
          </a:p>
          <a:p>
            <a:endParaRPr lang="en-US" sz="5600" dirty="0"/>
          </a:p>
          <a:p>
            <a:r>
              <a:rPr lang="el-GR" sz="5600" dirty="0"/>
              <a:t>Σε κάθε κεφάλαιο υπάρχουν τα εισαγωγικά στοιχεία, που βρίσκονται στην αρχή κάθε ενότητας και εμπεριέχουν τον σκοπό, τα προσδοκώμενα αποτελέσματα, τις λέξεις/έννοιες κλειδιά, καθώς και τη δομή κάθε διδακτικής ενότητας. </a:t>
            </a:r>
            <a:endParaRPr lang="en-US" sz="5600" dirty="0"/>
          </a:p>
          <a:p>
            <a:endParaRPr lang="en-US" dirty="0"/>
          </a:p>
          <a:p>
            <a:endParaRPr lang="el-GR" dirty="0"/>
          </a:p>
        </p:txBody>
      </p:sp>
      <p:sp>
        <p:nvSpPr>
          <p:cNvPr id="7" name="Τίτλος 1">
            <a:extLst>
              <a:ext uri="{FF2B5EF4-FFF2-40B4-BE49-F238E27FC236}">
                <a16:creationId xmlns="" xmlns:a16="http://schemas.microsoft.com/office/drawing/2014/main" id="{B8CACC4E-A304-4A5B-83BE-301A936D2A06}"/>
              </a:ext>
            </a:extLst>
          </p:cNvPr>
          <p:cNvSpPr>
            <a:spLocks noGrp="1"/>
          </p:cNvSpPr>
          <p:nvPr>
            <p:ph type="title"/>
          </p:nvPr>
        </p:nvSpPr>
        <p:spPr/>
        <p:txBody>
          <a:bodyPr/>
          <a:lstStyle/>
          <a:p>
            <a:r>
              <a:rPr lang="el-GR" dirty="0"/>
              <a:t>Φάση 1 (1η διδακτική ενότητα)</a:t>
            </a:r>
          </a:p>
        </p:txBody>
      </p:sp>
    </p:spTree>
    <p:extLst>
      <p:ext uri="{BB962C8B-B14F-4D97-AF65-F5344CB8AC3E}">
        <p14:creationId xmlns:p14="http://schemas.microsoft.com/office/powerpoint/2010/main" val="17302837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CBBDB887-94E6-4066-9218-6DC373834FDB}"/>
              </a:ext>
            </a:extLst>
          </p:cNvPr>
          <p:cNvPicPr>
            <a:picLocks noChangeAspect="1"/>
          </p:cNvPicPr>
          <p:nvPr/>
        </p:nvPicPr>
        <p:blipFill>
          <a:blip r:embed="rId2"/>
          <a:stretch>
            <a:fillRect/>
          </a:stretch>
        </p:blipFill>
        <p:spPr>
          <a:xfrm>
            <a:off x="2843808" y="1527616"/>
            <a:ext cx="6300192" cy="4659692"/>
          </a:xfrm>
          <a:prstGeom prst="rect">
            <a:avLst/>
          </a:prstGeom>
        </p:spPr>
      </p:pic>
      <p:sp>
        <p:nvSpPr>
          <p:cNvPr id="3" name="Θέση περιεχομένου 2">
            <a:extLst>
              <a:ext uri="{FF2B5EF4-FFF2-40B4-BE49-F238E27FC236}">
                <a16:creationId xmlns="" xmlns:a16="http://schemas.microsoft.com/office/drawing/2014/main" id="{CF67E3D2-DA24-48B4-8927-FF0C28BCA69A}"/>
              </a:ext>
            </a:extLst>
          </p:cNvPr>
          <p:cNvSpPr>
            <a:spLocks noGrp="1"/>
          </p:cNvSpPr>
          <p:nvPr>
            <p:ph idx="1"/>
          </p:nvPr>
        </p:nvSpPr>
        <p:spPr>
          <a:xfrm>
            <a:off x="327567" y="1772816"/>
            <a:ext cx="2732265" cy="4032448"/>
          </a:xfrm>
        </p:spPr>
        <p:txBody>
          <a:bodyPr>
            <a:normAutofit fontScale="25000" lnSpcReduction="20000"/>
          </a:bodyPr>
          <a:lstStyle/>
          <a:p>
            <a:r>
              <a:rPr lang="el-GR" sz="5600" dirty="0"/>
              <a:t>Δύο ατομικές υποχρεωτικές  δραστηριότητες μέσω της χρήσης του χώρου ανάθεσης εργασιών. </a:t>
            </a:r>
            <a:endParaRPr lang="en-US" sz="5600" dirty="0"/>
          </a:p>
          <a:p>
            <a:endParaRPr lang="en-US" sz="5600" dirty="0"/>
          </a:p>
          <a:p>
            <a:r>
              <a:rPr lang="el-GR" sz="5600" dirty="0"/>
              <a:t>Σε κάθε κεφάλαιο υπάρχουν τα εισαγωγικά στοιχεία, που βρίσκονται στην αρχή κάθε ενότητας και εμπεριέχουν τον σκοπό, τα προσδοκώμενα αποτελέσματα, τις λέξεις/έννοιες κλειδιά, καθώς και τη δομή κάθε διδακτικής ενότητας. </a:t>
            </a:r>
            <a:endParaRPr lang="en-US" sz="5600" dirty="0"/>
          </a:p>
          <a:p>
            <a:endParaRPr lang="en-US" dirty="0"/>
          </a:p>
          <a:p>
            <a:endParaRPr lang="el-GR" dirty="0"/>
          </a:p>
        </p:txBody>
      </p:sp>
      <p:sp>
        <p:nvSpPr>
          <p:cNvPr id="7" name="Τίτλος 1">
            <a:extLst>
              <a:ext uri="{FF2B5EF4-FFF2-40B4-BE49-F238E27FC236}">
                <a16:creationId xmlns="" xmlns:a16="http://schemas.microsoft.com/office/drawing/2014/main" id="{B8CACC4E-A304-4A5B-83BE-301A936D2A06}"/>
              </a:ext>
            </a:extLst>
          </p:cNvPr>
          <p:cNvSpPr>
            <a:spLocks noGrp="1"/>
          </p:cNvSpPr>
          <p:nvPr>
            <p:ph type="title"/>
          </p:nvPr>
        </p:nvSpPr>
        <p:spPr/>
        <p:txBody>
          <a:bodyPr/>
          <a:lstStyle/>
          <a:p>
            <a:r>
              <a:rPr lang="el-GR" dirty="0"/>
              <a:t>Φάση 1 (1η διδακτική ενότητα)</a:t>
            </a:r>
          </a:p>
        </p:txBody>
      </p:sp>
    </p:spTree>
    <p:extLst>
      <p:ext uri="{BB962C8B-B14F-4D97-AF65-F5344CB8AC3E}">
        <p14:creationId xmlns:p14="http://schemas.microsoft.com/office/powerpoint/2010/main" val="23550485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977924D-5DE1-446E-A78F-B5189FA392CA}"/>
              </a:ext>
            </a:extLst>
          </p:cNvPr>
          <p:cNvSpPr>
            <a:spLocks noGrp="1"/>
          </p:cNvSpPr>
          <p:nvPr>
            <p:ph type="title"/>
          </p:nvPr>
        </p:nvSpPr>
        <p:spPr/>
        <p:txBody>
          <a:bodyPr/>
          <a:lstStyle/>
          <a:p>
            <a:r>
              <a:rPr lang="el-GR" dirty="0"/>
              <a:t>Φάση 2 (2η διδακτική ενότητα)</a:t>
            </a:r>
          </a:p>
        </p:txBody>
      </p:sp>
      <p:sp>
        <p:nvSpPr>
          <p:cNvPr id="3" name="Θέση περιεχομένου 2">
            <a:extLst>
              <a:ext uri="{FF2B5EF4-FFF2-40B4-BE49-F238E27FC236}">
                <a16:creationId xmlns="" xmlns:a16="http://schemas.microsoft.com/office/drawing/2014/main" id="{78CF9B83-41FA-4F40-A23D-6CA2F16C7DA4}"/>
              </a:ext>
            </a:extLst>
          </p:cNvPr>
          <p:cNvSpPr>
            <a:spLocks noGrp="1"/>
          </p:cNvSpPr>
          <p:nvPr>
            <p:ph idx="1"/>
          </p:nvPr>
        </p:nvSpPr>
        <p:spPr>
          <a:xfrm>
            <a:off x="395537" y="1772816"/>
            <a:ext cx="2160239" cy="3855192"/>
          </a:xfrm>
        </p:spPr>
        <p:txBody>
          <a:bodyPr>
            <a:normAutofit fontScale="25000" lnSpcReduction="20000"/>
          </a:bodyPr>
          <a:lstStyle/>
          <a:p>
            <a:pPr marL="0" indent="0">
              <a:buNone/>
            </a:pPr>
            <a:r>
              <a:rPr lang="el-GR" sz="6400" dirty="0"/>
              <a:t>Στη Φάση 2 οι μαθητές διερευνούν  τις έννοιες των ανανεώσιμων πηγών ενέργειας και της βιώσιμης πόλης. Διακρίνουν τους παράγοντες που χαρακτηρίζουν μια πόλη βιώσιμη καθώς και μελετούν τον χωρισμό των πόλεων  σε πολεοδομικές ζώνες</a:t>
            </a:r>
            <a:r>
              <a:rPr lang="el-GR" sz="4900" dirty="0"/>
              <a:t>. </a:t>
            </a:r>
            <a:endParaRPr lang="en-US" sz="4900" dirty="0"/>
          </a:p>
          <a:p>
            <a:endParaRPr lang="en-US" dirty="0"/>
          </a:p>
          <a:p>
            <a:endParaRPr lang="el-GR" dirty="0"/>
          </a:p>
        </p:txBody>
      </p:sp>
      <p:pic>
        <p:nvPicPr>
          <p:cNvPr id="5" name="Εικόνα 4"/>
          <p:cNvPicPr>
            <a:picLocks noChangeAspect="1"/>
          </p:cNvPicPr>
          <p:nvPr/>
        </p:nvPicPr>
        <p:blipFill>
          <a:blip r:embed="rId2"/>
          <a:stretch>
            <a:fillRect/>
          </a:stretch>
        </p:blipFill>
        <p:spPr>
          <a:xfrm>
            <a:off x="2491700" y="1508249"/>
            <a:ext cx="6652300" cy="3749476"/>
          </a:xfrm>
          <a:prstGeom prst="rect">
            <a:avLst/>
          </a:prstGeom>
        </p:spPr>
      </p:pic>
      <p:pic>
        <p:nvPicPr>
          <p:cNvPr id="7" name="Εικόνα 6"/>
          <p:cNvPicPr>
            <a:picLocks noChangeAspect="1"/>
          </p:cNvPicPr>
          <p:nvPr/>
        </p:nvPicPr>
        <p:blipFill>
          <a:blip r:embed="rId3"/>
          <a:stretch>
            <a:fillRect/>
          </a:stretch>
        </p:blipFill>
        <p:spPr>
          <a:xfrm>
            <a:off x="3498298" y="5257725"/>
            <a:ext cx="4816257" cy="542591"/>
          </a:xfrm>
          <a:prstGeom prst="rect">
            <a:avLst/>
          </a:prstGeom>
        </p:spPr>
      </p:pic>
    </p:spTree>
    <p:extLst>
      <p:ext uri="{BB962C8B-B14F-4D97-AF65-F5344CB8AC3E}">
        <p14:creationId xmlns:p14="http://schemas.microsoft.com/office/powerpoint/2010/main" val="12418281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977924D-5DE1-446E-A78F-B5189FA392CA}"/>
              </a:ext>
            </a:extLst>
          </p:cNvPr>
          <p:cNvSpPr>
            <a:spLocks noGrp="1"/>
          </p:cNvSpPr>
          <p:nvPr>
            <p:ph type="title"/>
          </p:nvPr>
        </p:nvSpPr>
        <p:spPr/>
        <p:txBody>
          <a:bodyPr/>
          <a:lstStyle/>
          <a:p>
            <a:r>
              <a:rPr lang="el-GR" dirty="0"/>
              <a:t>Φάση 2 (2η διδακτική ενότητα)</a:t>
            </a:r>
          </a:p>
        </p:txBody>
      </p:sp>
      <p:sp>
        <p:nvSpPr>
          <p:cNvPr id="3" name="Θέση περιεχομένου 2">
            <a:extLst>
              <a:ext uri="{FF2B5EF4-FFF2-40B4-BE49-F238E27FC236}">
                <a16:creationId xmlns="" xmlns:a16="http://schemas.microsoft.com/office/drawing/2014/main" id="{78CF9B83-41FA-4F40-A23D-6CA2F16C7DA4}"/>
              </a:ext>
            </a:extLst>
          </p:cNvPr>
          <p:cNvSpPr>
            <a:spLocks noGrp="1"/>
          </p:cNvSpPr>
          <p:nvPr>
            <p:ph idx="1"/>
          </p:nvPr>
        </p:nvSpPr>
        <p:spPr>
          <a:xfrm>
            <a:off x="395536" y="1916832"/>
            <a:ext cx="2232247" cy="4392488"/>
          </a:xfrm>
        </p:spPr>
        <p:txBody>
          <a:bodyPr>
            <a:normAutofit fontScale="25000" lnSpcReduction="20000"/>
          </a:bodyPr>
          <a:lstStyle/>
          <a:p>
            <a:r>
              <a:rPr lang="el-GR" sz="5600" dirty="0"/>
              <a:t>Στη Φάση 2 οι μαθητές διερευνούν  τις έννοιες των ανανεώσιμων πηγών ενέργειας και της βιώσιμης πόλης. Διακρίνουν τους παράγοντες που χαρακτηρίζουν μια πόλη βιώσιμη καθώς και μελετούν τον χωρισμό των πόλεων  σε πολεοδομικές ζώνες. </a:t>
            </a:r>
            <a:endParaRPr lang="en-US" sz="5600" dirty="0"/>
          </a:p>
          <a:p>
            <a:endParaRPr lang="en-US" dirty="0"/>
          </a:p>
          <a:p>
            <a:endParaRPr lang="el-GR" dirty="0"/>
          </a:p>
        </p:txBody>
      </p:sp>
      <p:pic>
        <p:nvPicPr>
          <p:cNvPr id="4" name="Εικόνα 3"/>
          <p:cNvPicPr>
            <a:picLocks noChangeAspect="1"/>
          </p:cNvPicPr>
          <p:nvPr/>
        </p:nvPicPr>
        <p:blipFill>
          <a:blip r:embed="rId2"/>
          <a:stretch>
            <a:fillRect/>
          </a:stretch>
        </p:blipFill>
        <p:spPr>
          <a:xfrm>
            <a:off x="2777267" y="1737323"/>
            <a:ext cx="6366733" cy="3565889"/>
          </a:xfrm>
          <a:prstGeom prst="rect">
            <a:avLst/>
          </a:prstGeom>
        </p:spPr>
      </p:pic>
      <p:sp>
        <p:nvSpPr>
          <p:cNvPr id="5" name="Ορθογώνιο 4"/>
          <p:cNvSpPr/>
          <p:nvPr/>
        </p:nvSpPr>
        <p:spPr>
          <a:xfrm>
            <a:off x="4427984" y="5288439"/>
            <a:ext cx="3323346" cy="461665"/>
          </a:xfrm>
          <a:prstGeom prst="rect">
            <a:avLst/>
          </a:prstGeom>
        </p:spPr>
        <p:txBody>
          <a:bodyPr wrap="none">
            <a:spAutoFit/>
          </a:bodyPr>
          <a:lstStyle/>
          <a:p>
            <a:r>
              <a:rPr lang="el-GR" dirty="0">
                <a:latin typeface="+mj-lt"/>
              </a:rPr>
              <a:t>Έννοιες κλειδιά φάσης </a:t>
            </a:r>
            <a:r>
              <a:rPr lang="el-GR" dirty="0" smtClean="0">
                <a:latin typeface="+mj-lt"/>
              </a:rPr>
              <a:t> 2</a:t>
            </a:r>
            <a:endParaRPr lang="el-GR" dirty="0">
              <a:latin typeface="+mj-lt"/>
            </a:endParaRPr>
          </a:p>
        </p:txBody>
      </p:sp>
    </p:spTree>
    <p:extLst>
      <p:ext uri="{BB962C8B-B14F-4D97-AF65-F5344CB8AC3E}">
        <p14:creationId xmlns:p14="http://schemas.microsoft.com/office/powerpoint/2010/main" val="16285235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977924D-5DE1-446E-A78F-B5189FA392CA}"/>
              </a:ext>
            </a:extLst>
          </p:cNvPr>
          <p:cNvSpPr>
            <a:spLocks noGrp="1"/>
          </p:cNvSpPr>
          <p:nvPr>
            <p:ph type="title"/>
          </p:nvPr>
        </p:nvSpPr>
        <p:spPr/>
        <p:txBody>
          <a:bodyPr/>
          <a:lstStyle/>
          <a:p>
            <a:r>
              <a:rPr lang="el-GR" dirty="0"/>
              <a:t>Φάση 2 (2η διδακτική ενότητα)</a:t>
            </a:r>
          </a:p>
        </p:txBody>
      </p:sp>
      <p:sp>
        <p:nvSpPr>
          <p:cNvPr id="3" name="Θέση περιεχομένου 2">
            <a:extLst>
              <a:ext uri="{FF2B5EF4-FFF2-40B4-BE49-F238E27FC236}">
                <a16:creationId xmlns="" xmlns:a16="http://schemas.microsoft.com/office/drawing/2014/main" id="{78CF9B83-41FA-4F40-A23D-6CA2F16C7DA4}"/>
              </a:ext>
            </a:extLst>
          </p:cNvPr>
          <p:cNvSpPr>
            <a:spLocks noGrp="1"/>
          </p:cNvSpPr>
          <p:nvPr>
            <p:ph idx="1"/>
          </p:nvPr>
        </p:nvSpPr>
        <p:spPr>
          <a:xfrm>
            <a:off x="395537" y="1916832"/>
            <a:ext cx="2088231" cy="3888432"/>
          </a:xfrm>
        </p:spPr>
        <p:txBody>
          <a:bodyPr>
            <a:normAutofit fontScale="32500" lnSpcReduction="20000"/>
          </a:bodyPr>
          <a:lstStyle/>
          <a:p>
            <a:r>
              <a:rPr lang="el-GR" dirty="0"/>
              <a:t>Στη Φάση 2 οι μαθητές διερευνούν  τις έννοιες των ανανεώσιμων πηγών ενέργειας και της βιώσιμης πόλης. Διακρίνουν τους παράγοντες που χαρακτηρίζουν μια πόλη βιώσιμη καθώς και μελετούν τον χωρισμό των πόλεων  σε πολεοδομικές ζώνες. </a:t>
            </a:r>
            <a:endParaRPr lang="en-US" dirty="0"/>
          </a:p>
          <a:p>
            <a:endParaRPr lang="en-US" dirty="0"/>
          </a:p>
          <a:p>
            <a:endParaRPr lang="el-GR" dirty="0"/>
          </a:p>
        </p:txBody>
      </p:sp>
      <p:pic>
        <p:nvPicPr>
          <p:cNvPr id="5" name="Εικόνα 4"/>
          <p:cNvPicPr>
            <a:picLocks noChangeAspect="1"/>
          </p:cNvPicPr>
          <p:nvPr/>
        </p:nvPicPr>
        <p:blipFill>
          <a:blip r:embed="rId2"/>
          <a:stretch>
            <a:fillRect/>
          </a:stretch>
        </p:blipFill>
        <p:spPr>
          <a:xfrm>
            <a:off x="2483768" y="1582517"/>
            <a:ext cx="6207702" cy="3494156"/>
          </a:xfrm>
          <a:prstGeom prst="rect">
            <a:avLst/>
          </a:prstGeom>
        </p:spPr>
      </p:pic>
      <p:sp>
        <p:nvSpPr>
          <p:cNvPr id="6" name="Ορθογώνιο 5"/>
          <p:cNvSpPr/>
          <p:nvPr/>
        </p:nvSpPr>
        <p:spPr>
          <a:xfrm>
            <a:off x="4242869" y="5076673"/>
            <a:ext cx="4129657" cy="461665"/>
          </a:xfrm>
          <a:prstGeom prst="rect">
            <a:avLst/>
          </a:prstGeom>
        </p:spPr>
        <p:txBody>
          <a:bodyPr wrap="none">
            <a:spAutoFit/>
          </a:bodyPr>
          <a:lstStyle/>
          <a:p>
            <a:r>
              <a:rPr lang="el-GR" dirty="0">
                <a:latin typeface="+mj-lt"/>
              </a:rPr>
              <a:t>Δομή </a:t>
            </a:r>
            <a:r>
              <a:rPr lang="el-GR" dirty="0" smtClean="0">
                <a:latin typeface="+mj-lt"/>
              </a:rPr>
              <a:t>2ης </a:t>
            </a:r>
            <a:r>
              <a:rPr lang="el-GR" dirty="0">
                <a:latin typeface="+mj-lt"/>
              </a:rPr>
              <a:t>διδακτικής ενότητας  </a:t>
            </a:r>
          </a:p>
        </p:txBody>
      </p:sp>
    </p:spTree>
    <p:extLst>
      <p:ext uri="{BB962C8B-B14F-4D97-AF65-F5344CB8AC3E}">
        <p14:creationId xmlns:p14="http://schemas.microsoft.com/office/powerpoint/2010/main" val="32397043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977924D-5DE1-446E-A78F-B5189FA392CA}"/>
              </a:ext>
            </a:extLst>
          </p:cNvPr>
          <p:cNvSpPr>
            <a:spLocks noGrp="1"/>
          </p:cNvSpPr>
          <p:nvPr>
            <p:ph type="title"/>
          </p:nvPr>
        </p:nvSpPr>
        <p:spPr/>
        <p:txBody>
          <a:bodyPr/>
          <a:lstStyle/>
          <a:p>
            <a:r>
              <a:rPr lang="el-GR" dirty="0"/>
              <a:t>Φάση 2 (2η διδακτική ενότητα)</a:t>
            </a:r>
          </a:p>
        </p:txBody>
      </p:sp>
      <p:sp>
        <p:nvSpPr>
          <p:cNvPr id="3" name="Θέση περιεχομένου 2">
            <a:extLst>
              <a:ext uri="{FF2B5EF4-FFF2-40B4-BE49-F238E27FC236}">
                <a16:creationId xmlns="" xmlns:a16="http://schemas.microsoft.com/office/drawing/2014/main" id="{78CF9B83-41FA-4F40-A23D-6CA2F16C7DA4}"/>
              </a:ext>
            </a:extLst>
          </p:cNvPr>
          <p:cNvSpPr>
            <a:spLocks noGrp="1"/>
          </p:cNvSpPr>
          <p:nvPr>
            <p:ph idx="1"/>
          </p:nvPr>
        </p:nvSpPr>
        <p:spPr>
          <a:xfrm>
            <a:off x="611560" y="1863150"/>
            <a:ext cx="2088232" cy="4392488"/>
          </a:xfrm>
        </p:spPr>
        <p:txBody>
          <a:bodyPr>
            <a:normAutofit fontScale="32500" lnSpcReduction="20000"/>
          </a:bodyPr>
          <a:lstStyle/>
          <a:p>
            <a:endParaRPr lang="en-US" dirty="0"/>
          </a:p>
          <a:p>
            <a:pPr marL="0" indent="0">
              <a:buNone/>
            </a:pPr>
            <a:r>
              <a:rPr lang="el-GR" dirty="0"/>
              <a:t>Προσεγγίζουν  για πρώτη φορά  τη μη ευκλείδεια γεωμετρία με την «γεωμετρία των ταξί» την απόσταση του  </a:t>
            </a:r>
            <a:r>
              <a:rPr lang="el-GR" dirty="0" err="1"/>
              <a:t>Minkowski</a:t>
            </a:r>
            <a:r>
              <a:rPr lang="el-GR" dirty="0"/>
              <a:t> , μια έννοια που διαφέρει από την συνηθισμένη έννοια της απόστασης. Τέλος, μελετούν την έννοια του υπομνήματος του χάρτη καθώς  και κάνουν πρακτική </a:t>
            </a:r>
            <a:r>
              <a:rPr lang="el-GR" dirty="0" smtClean="0"/>
              <a:t>εφαρμογή.</a:t>
            </a:r>
            <a:endParaRPr lang="el-GR" dirty="0"/>
          </a:p>
          <a:p>
            <a:endParaRPr lang="el-GR" dirty="0"/>
          </a:p>
        </p:txBody>
      </p:sp>
      <p:pic>
        <p:nvPicPr>
          <p:cNvPr id="5" name="Εικόνα 4"/>
          <p:cNvPicPr>
            <a:picLocks noChangeAspect="1"/>
          </p:cNvPicPr>
          <p:nvPr/>
        </p:nvPicPr>
        <p:blipFill>
          <a:blip r:embed="rId2"/>
          <a:stretch>
            <a:fillRect/>
          </a:stretch>
        </p:blipFill>
        <p:spPr>
          <a:xfrm>
            <a:off x="2699792" y="1809045"/>
            <a:ext cx="6426917" cy="3782041"/>
          </a:xfrm>
          <a:prstGeom prst="rect">
            <a:avLst/>
          </a:prstGeom>
        </p:spPr>
      </p:pic>
    </p:spTree>
    <p:extLst>
      <p:ext uri="{BB962C8B-B14F-4D97-AF65-F5344CB8AC3E}">
        <p14:creationId xmlns:p14="http://schemas.microsoft.com/office/powerpoint/2010/main" val="36665624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FA40A2A-4F3C-4C01-B27E-E884595413CB}"/>
              </a:ext>
            </a:extLst>
          </p:cNvPr>
          <p:cNvSpPr>
            <a:spLocks noGrp="1"/>
          </p:cNvSpPr>
          <p:nvPr>
            <p:ph type="title"/>
          </p:nvPr>
        </p:nvSpPr>
        <p:spPr/>
        <p:txBody>
          <a:bodyPr/>
          <a:lstStyle/>
          <a:p>
            <a:r>
              <a:rPr lang="el-GR" dirty="0"/>
              <a:t>Φάση 3 (3η διδακτική ενότητα)</a:t>
            </a:r>
          </a:p>
        </p:txBody>
      </p:sp>
      <p:sp>
        <p:nvSpPr>
          <p:cNvPr id="3" name="Θέση περιεχομένου 2">
            <a:extLst>
              <a:ext uri="{FF2B5EF4-FFF2-40B4-BE49-F238E27FC236}">
                <a16:creationId xmlns="" xmlns:a16="http://schemas.microsoft.com/office/drawing/2014/main" id="{71400C73-BAED-4B29-B914-4DBF78109A22}"/>
              </a:ext>
            </a:extLst>
          </p:cNvPr>
          <p:cNvSpPr>
            <a:spLocks noGrp="1"/>
          </p:cNvSpPr>
          <p:nvPr>
            <p:ph idx="1"/>
          </p:nvPr>
        </p:nvSpPr>
        <p:spPr>
          <a:xfrm>
            <a:off x="611560" y="2060848"/>
            <a:ext cx="1944216" cy="3744416"/>
          </a:xfrm>
        </p:spPr>
        <p:txBody>
          <a:bodyPr>
            <a:normAutofit fontScale="32500" lnSpcReduction="20000"/>
          </a:bodyPr>
          <a:lstStyle/>
          <a:p>
            <a:pPr marL="0" indent="0">
              <a:buNone/>
            </a:pPr>
            <a:r>
              <a:rPr lang="el-GR" dirty="0"/>
              <a:t>Στην Τρίτη φάση οι μαθητές συγκεντρώνουν όλες τις  πολεοδομικές ζώνες και επιλέγουν  τη διάταξη τους , έτσι ώστε το κάθε αρχιτεκτονικό γραφείο να έχει μια ολοκληρωμένη πρόταση σχεδίου πόλης. </a:t>
            </a:r>
            <a:endParaRPr lang="en-US" dirty="0"/>
          </a:p>
          <a:p>
            <a:endParaRPr lang="en-US" dirty="0"/>
          </a:p>
          <a:p>
            <a:endParaRPr lang="el-GR" dirty="0"/>
          </a:p>
        </p:txBody>
      </p:sp>
      <p:pic>
        <p:nvPicPr>
          <p:cNvPr id="5" name="Εικόνα 4"/>
          <p:cNvPicPr>
            <a:picLocks noChangeAspect="1"/>
          </p:cNvPicPr>
          <p:nvPr/>
        </p:nvPicPr>
        <p:blipFill>
          <a:blip r:embed="rId2"/>
          <a:stretch>
            <a:fillRect/>
          </a:stretch>
        </p:blipFill>
        <p:spPr>
          <a:xfrm>
            <a:off x="2546809" y="1628800"/>
            <a:ext cx="6455405" cy="3635951"/>
          </a:xfrm>
          <a:prstGeom prst="rect">
            <a:avLst/>
          </a:prstGeom>
        </p:spPr>
      </p:pic>
      <p:sp>
        <p:nvSpPr>
          <p:cNvPr id="7" name="Ορθογώνιο 6"/>
          <p:cNvSpPr/>
          <p:nvPr/>
        </p:nvSpPr>
        <p:spPr>
          <a:xfrm>
            <a:off x="3280177" y="5343599"/>
            <a:ext cx="5688632" cy="461665"/>
          </a:xfrm>
          <a:prstGeom prst="rect">
            <a:avLst/>
          </a:prstGeom>
        </p:spPr>
        <p:txBody>
          <a:bodyPr wrap="square">
            <a:spAutoFit/>
          </a:bodyPr>
          <a:lstStyle/>
          <a:p>
            <a:r>
              <a:rPr lang="el-GR" dirty="0">
                <a:ea typeface="Calibri" panose="020F0502020204030204" pitchFamily="34" charset="0"/>
              </a:rPr>
              <a:t>Προσδοκώμενα μαθησιακά αποτελέσματα</a:t>
            </a:r>
            <a:endParaRPr lang="el-GR" dirty="0"/>
          </a:p>
        </p:txBody>
      </p:sp>
    </p:spTree>
    <p:extLst>
      <p:ext uri="{BB962C8B-B14F-4D97-AF65-F5344CB8AC3E}">
        <p14:creationId xmlns:p14="http://schemas.microsoft.com/office/powerpoint/2010/main" val="1652809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FA40A2A-4F3C-4C01-B27E-E884595413CB}"/>
              </a:ext>
            </a:extLst>
          </p:cNvPr>
          <p:cNvSpPr>
            <a:spLocks noGrp="1"/>
          </p:cNvSpPr>
          <p:nvPr>
            <p:ph type="title"/>
          </p:nvPr>
        </p:nvSpPr>
        <p:spPr/>
        <p:txBody>
          <a:bodyPr/>
          <a:lstStyle/>
          <a:p>
            <a:r>
              <a:rPr lang="el-GR" dirty="0"/>
              <a:t>Φάση 3 (3η διδακτική ενότητα)</a:t>
            </a:r>
          </a:p>
        </p:txBody>
      </p:sp>
      <p:sp>
        <p:nvSpPr>
          <p:cNvPr id="3" name="Θέση περιεχομένου 2">
            <a:extLst>
              <a:ext uri="{FF2B5EF4-FFF2-40B4-BE49-F238E27FC236}">
                <a16:creationId xmlns="" xmlns:a16="http://schemas.microsoft.com/office/drawing/2014/main" id="{71400C73-BAED-4B29-B914-4DBF78109A22}"/>
              </a:ext>
            </a:extLst>
          </p:cNvPr>
          <p:cNvSpPr>
            <a:spLocks noGrp="1"/>
          </p:cNvSpPr>
          <p:nvPr>
            <p:ph idx="1"/>
          </p:nvPr>
        </p:nvSpPr>
        <p:spPr>
          <a:xfrm>
            <a:off x="639502" y="1886062"/>
            <a:ext cx="2088232" cy="3991210"/>
          </a:xfrm>
        </p:spPr>
        <p:txBody>
          <a:bodyPr>
            <a:normAutofit fontScale="32500" lnSpcReduction="20000"/>
          </a:bodyPr>
          <a:lstStyle/>
          <a:p>
            <a:pPr marL="0" indent="0">
              <a:buNone/>
            </a:pPr>
            <a:r>
              <a:rPr lang="el-GR" dirty="0"/>
              <a:t>Στην Τρίτη φάση οι μαθητές συγκεντρώνουν όλες τις  πολεοδομικές ζώνες και επιλέγουν  τη διάταξη τους , έτσι ώστε το κάθε αρχιτεκτονικό γραφείο να έχει μια ολοκληρωμένη πρόταση σχεδίου πόλης. </a:t>
            </a:r>
            <a:endParaRPr lang="en-US" dirty="0"/>
          </a:p>
          <a:p>
            <a:endParaRPr lang="en-US" dirty="0"/>
          </a:p>
          <a:p>
            <a:endParaRPr lang="el-GR" dirty="0"/>
          </a:p>
        </p:txBody>
      </p:sp>
      <p:pic>
        <p:nvPicPr>
          <p:cNvPr id="5" name="Εικόνα 4"/>
          <p:cNvPicPr>
            <a:picLocks noChangeAspect="1"/>
          </p:cNvPicPr>
          <p:nvPr/>
        </p:nvPicPr>
        <p:blipFill>
          <a:blip r:embed="rId2"/>
          <a:stretch>
            <a:fillRect/>
          </a:stretch>
        </p:blipFill>
        <p:spPr>
          <a:xfrm>
            <a:off x="2727734" y="1850058"/>
            <a:ext cx="6397280" cy="3595166"/>
          </a:xfrm>
          <a:prstGeom prst="rect">
            <a:avLst/>
          </a:prstGeom>
        </p:spPr>
      </p:pic>
      <p:sp>
        <p:nvSpPr>
          <p:cNvPr id="6" name="Ορθογώνιο 5"/>
          <p:cNvSpPr/>
          <p:nvPr/>
        </p:nvSpPr>
        <p:spPr>
          <a:xfrm>
            <a:off x="4812928" y="5412500"/>
            <a:ext cx="2226892" cy="461665"/>
          </a:xfrm>
          <a:prstGeom prst="rect">
            <a:avLst/>
          </a:prstGeom>
        </p:spPr>
        <p:txBody>
          <a:bodyPr wrap="none">
            <a:spAutoFit/>
          </a:bodyPr>
          <a:lstStyle/>
          <a:p>
            <a:r>
              <a:rPr lang="el-GR" dirty="0">
                <a:ea typeface="Calibri" panose="020F0502020204030204" pitchFamily="34" charset="0"/>
              </a:rPr>
              <a:t>Έννοιες κλειδιά </a:t>
            </a:r>
            <a:endParaRPr lang="el-GR" dirty="0"/>
          </a:p>
        </p:txBody>
      </p:sp>
    </p:spTree>
    <p:extLst>
      <p:ext uri="{BB962C8B-B14F-4D97-AF65-F5344CB8AC3E}">
        <p14:creationId xmlns:p14="http://schemas.microsoft.com/office/powerpoint/2010/main" val="41731641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FA40A2A-4F3C-4C01-B27E-E884595413CB}"/>
              </a:ext>
            </a:extLst>
          </p:cNvPr>
          <p:cNvSpPr>
            <a:spLocks noGrp="1"/>
          </p:cNvSpPr>
          <p:nvPr>
            <p:ph type="title"/>
          </p:nvPr>
        </p:nvSpPr>
        <p:spPr/>
        <p:txBody>
          <a:bodyPr/>
          <a:lstStyle/>
          <a:p>
            <a:r>
              <a:rPr lang="el-GR" dirty="0"/>
              <a:t>Φάση 3 (3η διδακτική ενότητα)</a:t>
            </a:r>
          </a:p>
        </p:txBody>
      </p:sp>
      <p:sp>
        <p:nvSpPr>
          <p:cNvPr id="3" name="Θέση περιεχομένου 2">
            <a:extLst>
              <a:ext uri="{FF2B5EF4-FFF2-40B4-BE49-F238E27FC236}">
                <a16:creationId xmlns="" xmlns:a16="http://schemas.microsoft.com/office/drawing/2014/main" id="{71400C73-BAED-4B29-B914-4DBF78109A22}"/>
              </a:ext>
            </a:extLst>
          </p:cNvPr>
          <p:cNvSpPr>
            <a:spLocks noGrp="1"/>
          </p:cNvSpPr>
          <p:nvPr>
            <p:ph idx="1"/>
          </p:nvPr>
        </p:nvSpPr>
        <p:spPr>
          <a:xfrm>
            <a:off x="508001" y="1700808"/>
            <a:ext cx="2263799" cy="4392488"/>
          </a:xfrm>
        </p:spPr>
        <p:txBody>
          <a:bodyPr>
            <a:normAutofit fontScale="40000" lnSpcReduction="20000"/>
          </a:bodyPr>
          <a:lstStyle/>
          <a:p>
            <a:pPr marL="0" indent="0">
              <a:buNone/>
            </a:pPr>
            <a:r>
              <a:rPr lang="el-GR" dirty="0"/>
              <a:t>Στην Τρίτη φάση οι μαθητές συγκεντρώνουν όλες τις  πολεοδομικές ζώνες και επιλέγουν  τη διάταξη τους , έτσι ώστε το κάθε αρχιτεκτονικό γραφείο να έχει μια ολοκληρωμένη πρόταση σχεδίου πόλης. </a:t>
            </a:r>
            <a:endParaRPr lang="en-US" dirty="0"/>
          </a:p>
          <a:p>
            <a:endParaRPr lang="en-US" dirty="0"/>
          </a:p>
          <a:p>
            <a:endParaRPr lang="el-GR" dirty="0"/>
          </a:p>
        </p:txBody>
      </p:sp>
      <p:pic>
        <p:nvPicPr>
          <p:cNvPr id="4" name="Εικόνα 3"/>
          <p:cNvPicPr>
            <a:picLocks noChangeAspect="1"/>
          </p:cNvPicPr>
          <p:nvPr/>
        </p:nvPicPr>
        <p:blipFill>
          <a:blip r:embed="rId2"/>
          <a:stretch>
            <a:fillRect/>
          </a:stretch>
        </p:blipFill>
        <p:spPr>
          <a:xfrm>
            <a:off x="2771800" y="1703384"/>
            <a:ext cx="6362839" cy="3580760"/>
          </a:xfrm>
          <a:prstGeom prst="rect">
            <a:avLst/>
          </a:prstGeom>
        </p:spPr>
      </p:pic>
      <p:sp>
        <p:nvSpPr>
          <p:cNvPr id="6" name="Ορθογώνιο 5"/>
          <p:cNvSpPr/>
          <p:nvPr/>
        </p:nvSpPr>
        <p:spPr>
          <a:xfrm>
            <a:off x="3779912" y="5580326"/>
            <a:ext cx="3975768" cy="461665"/>
          </a:xfrm>
          <a:prstGeom prst="rect">
            <a:avLst/>
          </a:prstGeom>
        </p:spPr>
        <p:txBody>
          <a:bodyPr wrap="none">
            <a:spAutoFit/>
          </a:bodyPr>
          <a:lstStyle/>
          <a:p>
            <a:r>
              <a:rPr lang="el-GR" dirty="0">
                <a:ea typeface="Calibri" panose="020F0502020204030204" pitchFamily="34" charset="0"/>
              </a:rPr>
              <a:t>Δομή </a:t>
            </a:r>
            <a:r>
              <a:rPr lang="el-GR" dirty="0" smtClean="0">
                <a:ea typeface="Calibri" panose="020F0502020204030204" pitchFamily="34" charset="0"/>
              </a:rPr>
              <a:t>3ης </a:t>
            </a:r>
            <a:r>
              <a:rPr lang="el-GR" dirty="0">
                <a:ea typeface="Calibri" panose="020F0502020204030204" pitchFamily="34" charset="0"/>
              </a:rPr>
              <a:t>διδακτικής ενότητας</a:t>
            </a:r>
            <a:endParaRPr lang="el-GR" dirty="0"/>
          </a:p>
        </p:txBody>
      </p:sp>
    </p:spTree>
    <p:extLst>
      <p:ext uri="{BB962C8B-B14F-4D97-AF65-F5344CB8AC3E}">
        <p14:creationId xmlns:p14="http://schemas.microsoft.com/office/powerpoint/2010/main" val="2297548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FA40A2A-4F3C-4C01-B27E-E884595413CB}"/>
              </a:ext>
            </a:extLst>
          </p:cNvPr>
          <p:cNvSpPr>
            <a:spLocks noGrp="1"/>
          </p:cNvSpPr>
          <p:nvPr>
            <p:ph type="title"/>
          </p:nvPr>
        </p:nvSpPr>
        <p:spPr/>
        <p:txBody>
          <a:bodyPr/>
          <a:lstStyle/>
          <a:p>
            <a:r>
              <a:rPr lang="el-GR" dirty="0"/>
              <a:t>Φάση 3 (3η διδακτική ενότητα)</a:t>
            </a:r>
          </a:p>
        </p:txBody>
      </p:sp>
      <p:sp>
        <p:nvSpPr>
          <p:cNvPr id="3" name="Θέση περιεχομένου 2">
            <a:extLst>
              <a:ext uri="{FF2B5EF4-FFF2-40B4-BE49-F238E27FC236}">
                <a16:creationId xmlns="" xmlns:a16="http://schemas.microsoft.com/office/drawing/2014/main" id="{71400C73-BAED-4B29-B914-4DBF78109A22}"/>
              </a:ext>
            </a:extLst>
          </p:cNvPr>
          <p:cNvSpPr>
            <a:spLocks noGrp="1"/>
          </p:cNvSpPr>
          <p:nvPr>
            <p:ph idx="1"/>
          </p:nvPr>
        </p:nvSpPr>
        <p:spPr>
          <a:xfrm>
            <a:off x="611560" y="1575858"/>
            <a:ext cx="1872208" cy="4202180"/>
          </a:xfrm>
        </p:spPr>
        <p:txBody>
          <a:bodyPr>
            <a:normAutofit fontScale="32500" lnSpcReduction="20000"/>
          </a:bodyPr>
          <a:lstStyle/>
          <a:p>
            <a:endParaRPr lang="en-US" dirty="0"/>
          </a:p>
          <a:p>
            <a:pPr marL="0" indent="0">
              <a:buNone/>
            </a:pPr>
            <a:r>
              <a:rPr lang="el-GR" dirty="0"/>
              <a:t>Ακολουθεί η διαδικασία της επιλογής του σχεδίου πόλης (από τις προτάσεις των τριών αρχιτεκτονικών γραφείων) με την μέθοδο των έξι καπέλων  του de </a:t>
            </a:r>
            <a:r>
              <a:rPr lang="el-GR" dirty="0" err="1"/>
              <a:t>Bono</a:t>
            </a:r>
            <a:r>
              <a:rPr lang="el-GR" dirty="0"/>
              <a:t>.  </a:t>
            </a:r>
          </a:p>
          <a:p>
            <a:endParaRPr lang="el-GR" dirty="0"/>
          </a:p>
        </p:txBody>
      </p:sp>
      <p:pic>
        <p:nvPicPr>
          <p:cNvPr id="5" name="Εικόνα 4"/>
          <p:cNvPicPr>
            <a:picLocks noChangeAspect="1"/>
          </p:cNvPicPr>
          <p:nvPr/>
        </p:nvPicPr>
        <p:blipFill>
          <a:blip r:embed="rId2"/>
          <a:stretch>
            <a:fillRect/>
          </a:stretch>
        </p:blipFill>
        <p:spPr>
          <a:xfrm>
            <a:off x="2339752" y="1728653"/>
            <a:ext cx="6740415" cy="3896591"/>
          </a:xfrm>
          <a:prstGeom prst="rect">
            <a:avLst/>
          </a:prstGeom>
        </p:spPr>
      </p:pic>
    </p:spTree>
    <p:extLst>
      <p:ext uri="{BB962C8B-B14F-4D97-AF65-F5344CB8AC3E}">
        <p14:creationId xmlns:p14="http://schemas.microsoft.com/office/powerpoint/2010/main" val="16141048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idx="1"/>
          </p:nvPr>
        </p:nvSpPr>
        <p:spPr>
          <a:xfrm>
            <a:off x="1763688" y="1970838"/>
            <a:ext cx="6552728" cy="4266474"/>
          </a:xfrm>
        </p:spPr>
        <p:txBody>
          <a:bodyPr>
            <a:normAutofit lnSpcReduction="10000"/>
          </a:bodyPr>
          <a:lstStyle/>
          <a:p>
            <a:pPr>
              <a:lnSpc>
                <a:spcPct val="200000"/>
              </a:lnSpc>
              <a:buFont typeface="Wingdings" panose="05000000000000000000" pitchFamily="2" charset="2"/>
              <a:buChar char="Ø"/>
            </a:pPr>
            <a:r>
              <a:rPr lang="el-GR" sz="2100" dirty="0" smtClean="0"/>
              <a:t>Θεωρητικό πλαίσιο</a:t>
            </a:r>
            <a:endParaRPr lang="en-US" sz="2100" dirty="0" smtClean="0"/>
          </a:p>
          <a:p>
            <a:pPr>
              <a:lnSpc>
                <a:spcPct val="200000"/>
              </a:lnSpc>
              <a:buFont typeface="Wingdings" panose="05000000000000000000" pitchFamily="2" charset="2"/>
              <a:buChar char="Ø"/>
            </a:pPr>
            <a:r>
              <a:rPr lang="el-GR" sz="2100" dirty="0" smtClean="0"/>
              <a:t> Σχεδιασμός </a:t>
            </a:r>
            <a:r>
              <a:rPr lang="el-GR" sz="2100" dirty="0"/>
              <a:t>εκπαιδευτικού υλικού</a:t>
            </a:r>
          </a:p>
          <a:p>
            <a:pPr>
              <a:lnSpc>
                <a:spcPct val="200000"/>
              </a:lnSpc>
              <a:buFont typeface="Wingdings" panose="05000000000000000000" pitchFamily="2" charset="2"/>
              <a:buChar char="Ø"/>
            </a:pPr>
            <a:r>
              <a:rPr lang="el-GR" sz="2100" dirty="0"/>
              <a:t> </a:t>
            </a:r>
            <a:r>
              <a:rPr lang="el-GR" sz="2100" dirty="0" smtClean="0"/>
              <a:t>Δημιουργία </a:t>
            </a:r>
            <a:r>
              <a:rPr lang="el-GR" sz="2100" dirty="0"/>
              <a:t>εκπαιδευτικού </a:t>
            </a:r>
            <a:r>
              <a:rPr lang="el-GR" sz="2100" dirty="0" smtClean="0"/>
              <a:t>υλικού</a:t>
            </a:r>
          </a:p>
          <a:p>
            <a:pPr>
              <a:lnSpc>
                <a:spcPct val="200000"/>
              </a:lnSpc>
              <a:buFont typeface="Wingdings" panose="05000000000000000000" pitchFamily="2" charset="2"/>
              <a:buChar char="Ø"/>
            </a:pPr>
            <a:r>
              <a:rPr lang="el-GR" sz="2100" dirty="0"/>
              <a:t>Αποτίμηση-Κριτική αξιολόγηση του εκπαιδευτικού υλικού</a:t>
            </a:r>
            <a:endParaRPr lang="el-GR" sz="2100" dirty="0"/>
          </a:p>
          <a:p>
            <a:pPr>
              <a:lnSpc>
                <a:spcPct val="200000"/>
              </a:lnSpc>
              <a:buFont typeface="Wingdings" panose="05000000000000000000" pitchFamily="2" charset="2"/>
              <a:buChar char="Ø"/>
            </a:pPr>
            <a:r>
              <a:rPr lang="el-GR" sz="2100" dirty="0"/>
              <a:t> </a:t>
            </a:r>
            <a:r>
              <a:rPr lang="el-GR" sz="2100" dirty="0" smtClean="0"/>
              <a:t>Συμπεράσματα </a:t>
            </a:r>
            <a:r>
              <a:rPr lang="el-GR" sz="2100" dirty="0"/>
              <a:t>- Περιορισμοί</a:t>
            </a:r>
          </a:p>
        </p:txBody>
      </p:sp>
      <p:sp>
        <p:nvSpPr>
          <p:cNvPr id="6" name="Τίτλος 1">
            <a:extLst>
              <a:ext uri="{FF2B5EF4-FFF2-40B4-BE49-F238E27FC236}">
                <a16:creationId xmlns="" xmlns:a16="http://schemas.microsoft.com/office/drawing/2014/main" id="{9747A555-917A-4F47-981C-4B7666CAEEE5}"/>
              </a:ext>
            </a:extLst>
          </p:cNvPr>
          <p:cNvSpPr txBox="1">
            <a:spLocks/>
          </p:cNvSpPr>
          <p:nvPr/>
        </p:nvSpPr>
        <p:spPr>
          <a:xfrm>
            <a:off x="1403648" y="404664"/>
            <a:ext cx="6447501" cy="990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4400" b="1" dirty="0">
                <a:solidFill>
                  <a:schemeClr val="tx1"/>
                </a:solidFill>
              </a:rPr>
              <a:t>Δομή της εργασίας</a:t>
            </a:r>
          </a:p>
        </p:txBody>
      </p:sp>
    </p:spTree>
    <p:extLst>
      <p:ext uri="{BB962C8B-B14F-4D97-AF65-F5344CB8AC3E}">
        <p14:creationId xmlns:p14="http://schemas.microsoft.com/office/powerpoint/2010/main" val="20952447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FA40A2A-4F3C-4C01-B27E-E884595413CB}"/>
              </a:ext>
            </a:extLst>
          </p:cNvPr>
          <p:cNvSpPr>
            <a:spLocks noGrp="1"/>
          </p:cNvSpPr>
          <p:nvPr>
            <p:ph type="title"/>
          </p:nvPr>
        </p:nvSpPr>
        <p:spPr/>
        <p:txBody>
          <a:bodyPr/>
          <a:lstStyle/>
          <a:p>
            <a:r>
              <a:rPr lang="el-GR" dirty="0"/>
              <a:t>Φάση 3 (3η διδακτική ενότητα)</a:t>
            </a:r>
          </a:p>
        </p:txBody>
      </p:sp>
      <p:sp>
        <p:nvSpPr>
          <p:cNvPr id="3" name="Θέση περιεχομένου 2">
            <a:extLst>
              <a:ext uri="{FF2B5EF4-FFF2-40B4-BE49-F238E27FC236}">
                <a16:creationId xmlns="" xmlns:a16="http://schemas.microsoft.com/office/drawing/2014/main" id="{71400C73-BAED-4B29-B914-4DBF78109A22}"/>
              </a:ext>
            </a:extLst>
          </p:cNvPr>
          <p:cNvSpPr>
            <a:spLocks noGrp="1"/>
          </p:cNvSpPr>
          <p:nvPr>
            <p:ph idx="1"/>
          </p:nvPr>
        </p:nvSpPr>
        <p:spPr>
          <a:xfrm>
            <a:off x="539552" y="1649502"/>
            <a:ext cx="1831751" cy="3327424"/>
          </a:xfrm>
        </p:spPr>
        <p:txBody>
          <a:bodyPr>
            <a:normAutofit fontScale="32500" lnSpcReduction="20000"/>
          </a:bodyPr>
          <a:lstStyle/>
          <a:p>
            <a:endParaRPr lang="en-US" dirty="0"/>
          </a:p>
          <a:p>
            <a:pPr marL="0" indent="0">
              <a:buNone/>
            </a:pPr>
            <a:r>
              <a:rPr lang="el-GR" dirty="0"/>
              <a:t>Ακολουθεί η διαδικασία της επιλογής του σχεδίου πόλης (από τις προτάσεις των τριών αρχιτεκτονικών γραφείων) με την μέθοδο των έξι καπέλων  του de </a:t>
            </a:r>
            <a:r>
              <a:rPr lang="el-GR" dirty="0" err="1"/>
              <a:t>Bono</a:t>
            </a:r>
            <a:r>
              <a:rPr lang="el-GR" dirty="0"/>
              <a:t>.  </a:t>
            </a:r>
          </a:p>
          <a:p>
            <a:endParaRPr lang="el-GR" dirty="0"/>
          </a:p>
        </p:txBody>
      </p:sp>
      <p:pic>
        <p:nvPicPr>
          <p:cNvPr id="4" name="Εικόνα 3"/>
          <p:cNvPicPr>
            <a:picLocks noChangeAspect="1"/>
          </p:cNvPicPr>
          <p:nvPr/>
        </p:nvPicPr>
        <p:blipFill>
          <a:blip r:embed="rId2"/>
          <a:stretch>
            <a:fillRect/>
          </a:stretch>
        </p:blipFill>
        <p:spPr>
          <a:xfrm>
            <a:off x="2195736" y="1649502"/>
            <a:ext cx="6848498" cy="3867730"/>
          </a:xfrm>
          <a:prstGeom prst="rect">
            <a:avLst/>
          </a:prstGeom>
        </p:spPr>
      </p:pic>
    </p:spTree>
    <p:extLst>
      <p:ext uri="{BB962C8B-B14F-4D97-AF65-F5344CB8AC3E}">
        <p14:creationId xmlns:p14="http://schemas.microsoft.com/office/powerpoint/2010/main" val="23604893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FA40A2A-4F3C-4C01-B27E-E884595413CB}"/>
              </a:ext>
            </a:extLst>
          </p:cNvPr>
          <p:cNvSpPr>
            <a:spLocks noGrp="1"/>
          </p:cNvSpPr>
          <p:nvPr>
            <p:ph type="title"/>
          </p:nvPr>
        </p:nvSpPr>
        <p:spPr/>
        <p:txBody>
          <a:bodyPr/>
          <a:lstStyle/>
          <a:p>
            <a:r>
              <a:rPr lang="el-GR" dirty="0"/>
              <a:t>Φάση 3 (3η διδακτική ενότητα)</a:t>
            </a:r>
          </a:p>
        </p:txBody>
      </p:sp>
      <p:sp>
        <p:nvSpPr>
          <p:cNvPr id="3" name="Θέση περιεχομένου 2">
            <a:extLst>
              <a:ext uri="{FF2B5EF4-FFF2-40B4-BE49-F238E27FC236}">
                <a16:creationId xmlns="" xmlns:a16="http://schemas.microsoft.com/office/drawing/2014/main" id="{71400C73-BAED-4B29-B914-4DBF78109A22}"/>
              </a:ext>
            </a:extLst>
          </p:cNvPr>
          <p:cNvSpPr>
            <a:spLocks noGrp="1"/>
          </p:cNvSpPr>
          <p:nvPr>
            <p:ph idx="1"/>
          </p:nvPr>
        </p:nvSpPr>
        <p:spPr>
          <a:xfrm>
            <a:off x="467544" y="1916832"/>
            <a:ext cx="1867589" cy="3600399"/>
          </a:xfrm>
        </p:spPr>
        <p:txBody>
          <a:bodyPr>
            <a:normAutofit fontScale="32500" lnSpcReduction="20000"/>
          </a:bodyPr>
          <a:lstStyle/>
          <a:p>
            <a:endParaRPr lang="en-US" dirty="0"/>
          </a:p>
          <a:p>
            <a:pPr marL="0" indent="0">
              <a:buNone/>
            </a:pPr>
            <a:r>
              <a:rPr lang="el-GR" dirty="0"/>
              <a:t>Ακολουθεί η διαδικασία της επιλογής του σχεδίου πόλης (από τις προτάσεις των τριών αρχιτεκτονικών γραφείων) με την μέθοδο των έξι καπέλων  του de </a:t>
            </a:r>
            <a:r>
              <a:rPr lang="el-GR" dirty="0" err="1"/>
              <a:t>Bono</a:t>
            </a:r>
            <a:r>
              <a:rPr lang="el-GR" dirty="0"/>
              <a:t>.  </a:t>
            </a:r>
          </a:p>
          <a:p>
            <a:endParaRPr lang="el-GR" dirty="0"/>
          </a:p>
        </p:txBody>
      </p:sp>
      <p:pic>
        <p:nvPicPr>
          <p:cNvPr id="4" name="Εικόνα 3"/>
          <p:cNvPicPr>
            <a:picLocks noChangeAspect="1"/>
          </p:cNvPicPr>
          <p:nvPr/>
        </p:nvPicPr>
        <p:blipFill>
          <a:blip r:embed="rId2"/>
          <a:stretch>
            <a:fillRect/>
          </a:stretch>
        </p:blipFill>
        <p:spPr>
          <a:xfrm>
            <a:off x="2335133" y="1916833"/>
            <a:ext cx="6612779" cy="3744416"/>
          </a:xfrm>
          <a:prstGeom prst="rect">
            <a:avLst/>
          </a:prstGeom>
        </p:spPr>
      </p:pic>
    </p:spTree>
    <p:extLst>
      <p:ext uri="{BB962C8B-B14F-4D97-AF65-F5344CB8AC3E}">
        <p14:creationId xmlns:p14="http://schemas.microsoft.com/office/powerpoint/2010/main" val="19431012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9F5F8FD-64DC-4582-8B66-EA46E9FB2315}"/>
              </a:ext>
            </a:extLst>
          </p:cNvPr>
          <p:cNvSpPr>
            <a:spLocks noGrp="1"/>
          </p:cNvSpPr>
          <p:nvPr>
            <p:ph type="title"/>
          </p:nvPr>
        </p:nvSpPr>
        <p:spPr/>
        <p:txBody>
          <a:bodyPr>
            <a:normAutofit fontScale="90000"/>
          </a:bodyPr>
          <a:lstStyle/>
          <a:p>
            <a:r>
              <a:rPr lang="el-GR" dirty="0"/>
              <a:t>4 Φάση 4 (4η διδακτική ενότητα)</a:t>
            </a:r>
          </a:p>
        </p:txBody>
      </p:sp>
      <p:pic>
        <p:nvPicPr>
          <p:cNvPr id="5" name="Εικόνα 4"/>
          <p:cNvPicPr>
            <a:picLocks noChangeAspect="1"/>
          </p:cNvPicPr>
          <p:nvPr/>
        </p:nvPicPr>
        <p:blipFill>
          <a:blip r:embed="rId2"/>
          <a:stretch>
            <a:fillRect/>
          </a:stretch>
        </p:blipFill>
        <p:spPr>
          <a:xfrm>
            <a:off x="2950219" y="1844824"/>
            <a:ext cx="6134197" cy="3456384"/>
          </a:xfrm>
          <a:prstGeom prst="rect">
            <a:avLst/>
          </a:prstGeom>
        </p:spPr>
      </p:pic>
      <p:sp>
        <p:nvSpPr>
          <p:cNvPr id="8" name="Θέση περιεχομένου 2">
            <a:extLst>
              <a:ext uri="{FF2B5EF4-FFF2-40B4-BE49-F238E27FC236}">
                <a16:creationId xmlns="" xmlns:a16="http://schemas.microsoft.com/office/drawing/2014/main" id="{145ABB76-1009-482C-A8A7-7A58AB6C9181}"/>
              </a:ext>
            </a:extLst>
          </p:cNvPr>
          <p:cNvSpPr>
            <a:spLocks noGrp="1"/>
          </p:cNvSpPr>
          <p:nvPr>
            <p:ph idx="1"/>
          </p:nvPr>
        </p:nvSpPr>
        <p:spPr>
          <a:xfrm>
            <a:off x="628650" y="1825625"/>
            <a:ext cx="2215158" cy="4351338"/>
          </a:xfrm>
        </p:spPr>
        <p:txBody>
          <a:bodyPr>
            <a:normAutofit fontScale="32500" lnSpcReduction="20000"/>
          </a:bodyPr>
          <a:lstStyle/>
          <a:p>
            <a:endParaRPr lang="en-US" dirty="0"/>
          </a:p>
          <a:p>
            <a:pPr marL="0" indent="0">
              <a:buNone/>
            </a:pPr>
            <a:r>
              <a:rPr lang="el-GR" dirty="0"/>
              <a:t>Μελετούν έννοιες του τουριστικού φαινομένου  όπως η τουριστική ταυτότητα και ο τουριστικός πόρος. Με το πέρας της διδακτικής ενότητας είναι σε θέση να διακρίνουν την ιστορικής εξέλιξη του τουρισμού, αλλά και να αναγνωρίζουν σημαντικά παγκόσμια αξιοθέατα.</a:t>
            </a:r>
          </a:p>
          <a:p>
            <a:endParaRPr lang="el-GR" dirty="0"/>
          </a:p>
        </p:txBody>
      </p:sp>
      <p:sp>
        <p:nvSpPr>
          <p:cNvPr id="9" name="Ορθογώνιο 8"/>
          <p:cNvSpPr/>
          <p:nvPr/>
        </p:nvSpPr>
        <p:spPr>
          <a:xfrm>
            <a:off x="3563888" y="5290016"/>
            <a:ext cx="5520528" cy="461665"/>
          </a:xfrm>
          <a:prstGeom prst="rect">
            <a:avLst/>
          </a:prstGeom>
        </p:spPr>
        <p:txBody>
          <a:bodyPr wrap="square">
            <a:spAutoFit/>
          </a:bodyPr>
          <a:lstStyle/>
          <a:p>
            <a:r>
              <a:rPr lang="el-GR" dirty="0">
                <a:ea typeface="Calibri" panose="020F0502020204030204" pitchFamily="34" charset="0"/>
              </a:rPr>
              <a:t>Προσδοκώμενα μαθησιακά αποτελέσματα</a:t>
            </a:r>
            <a:endParaRPr lang="el-GR" dirty="0"/>
          </a:p>
        </p:txBody>
      </p:sp>
    </p:spTree>
    <p:extLst>
      <p:ext uri="{BB962C8B-B14F-4D97-AF65-F5344CB8AC3E}">
        <p14:creationId xmlns:p14="http://schemas.microsoft.com/office/powerpoint/2010/main" val="25836292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9F5F8FD-64DC-4582-8B66-EA46E9FB2315}"/>
              </a:ext>
            </a:extLst>
          </p:cNvPr>
          <p:cNvSpPr>
            <a:spLocks noGrp="1"/>
          </p:cNvSpPr>
          <p:nvPr>
            <p:ph type="title"/>
          </p:nvPr>
        </p:nvSpPr>
        <p:spPr/>
        <p:txBody>
          <a:bodyPr>
            <a:normAutofit fontScale="90000"/>
          </a:bodyPr>
          <a:lstStyle/>
          <a:p>
            <a:r>
              <a:rPr lang="el-GR" dirty="0"/>
              <a:t>4 Φάση 4 (4η διδακτική ενότητα)</a:t>
            </a:r>
          </a:p>
        </p:txBody>
      </p:sp>
      <p:sp>
        <p:nvSpPr>
          <p:cNvPr id="3" name="Θέση περιεχομένου 2">
            <a:extLst>
              <a:ext uri="{FF2B5EF4-FFF2-40B4-BE49-F238E27FC236}">
                <a16:creationId xmlns="" xmlns:a16="http://schemas.microsoft.com/office/drawing/2014/main" id="{145ABB76-1009-482C-A8A7-7A58AB6C9181}"/>
              </a:ext>
            </a:extLst>
          </p:cNvPr>
          <p:cNvSpPr>
            <a:spLocks noGrp="1"/>
          </p:cNvSpPr>
          <p:nvPr>
            <p:ph idx="1"/>
          </p:nvPr>
        </p:nvSpPr>
        <p:spPr>
          <a:xfrm>
            <a:off x="683568" y="1796378"/>
            <a:ext cx="2160239" cy="3888432"/>
          </a:xfrm>
        </p:spPr>
        <p:txBody>
          <a:bodyPr>
            <a:normAutofit fontScale="32500" lnSpcReduction="20000"/>
          </a:bodyPr>
          <a:lstStyle/>
          <a:p>
            <a:endParaRPr lang="en-US" dirty="0"/>
          </a:p>
          <a:p>
            <a:pPr marL="0" indent="0">
              <a:buNone/>
            </a:pPr>
            <a:r>
              <a:rPr lang="el-GR" dirty="0"/>
              <a:t>Μελετούν έννοιες του τουριστικού φαινομένου  όπως η τουριστική ταυτότητα και ο τουριστικός πόρος. Με το πέρας της διδακτικής ενότητας είναι σε θέση να διακρίνουν την ιστορικής εξέλιξη του τουρισμού, αλλά και να αναγνωρίζουν σημαντικά παγκόσμια αξιοθέατα.</a:t>
            </a:r>
          </a:p>
          <a:p>
            <a:endParaRPr lang="el-GR" dirty="0"/>
          </a:p>
        </p:txBody>
      </p:sp>
      <p:pic>
        <p:nvPicPr>
          <p:cNvPr id="5" name="Εικόνα 4"/>
          <p:cNvPicPr>
            <a:picLocks noChangeAspect="1"/>
          </p:cNvPicPr>
          <p:nvPr/>
        </p:nvPicPr>
        <p:blipFill>
          <a:blip r:embed="rId2"/>
          <a:stretch>
            <a:fillRect/>
          </a:stretch>
        </p:blipFill>
        <p:spPr>
          <a:xfrm>
            <a:off x="2843807" y="1796378"/>
            <a:ext cx="6106550" cy="3439608"/>
          </a:xfrm>
          <a:prstGeom prst="rect">
            <a:avLst/>
          </a:prstGeom>
        </p:spPr>
      </p:pic>
      <p:sp>
        <p:nvSpPr>
          <p:cNvPr id="6" name="Ορθογώνιο 5"/>
          <p:cNvSpPr/>
          <p:nvPr/>
        </p:nvSpPr>
        <p:spPr>
          <a:xfrm>
            <a:off x="4801362" y="5361014"/>
            <a:ext cx="2226892" cy="461665"/>
          </a:xfrm>
          <a:prstGeom prst="rect">
            <a:avLst/>
          </a:prstGeom>
        </p:spPr>
        <p:txBody>
          <a:bodyPr wrap="none">
            <a:spAutoFit/>
          </a:bodyPr>
          <a:lstStyle/>
          <a:p>
            <a:r>
              <a:rPr lang="el-GR" dirty="0">
                <a:ea typeface="Calibri" panose="020F0502020204030204" pitchFamily="34" charset="0"/>
              </a:rPr>
              <a:t>Έννοιες κλειδιά </a:t>
            </a:r>
            <a:endParaRPr lang="el-GR" dirty="0"/>
          </a:p>
        </p:txBody>
      </p:sp>
    </p:spTree>
    <p:extLst>
      <p:ext uri="{BB962C8B-B14F-4D97-AF65-F5344CB8AC3E}">
        <p14:creationId xmlns:p14="http://schemas.microsoft.com/office/powerpoint/2010/main" val="19111930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9F5F8FD-64DC-4582-8B66-EA46E9FB2315}"/>
              </a:ext>
            </a:extLst>
          </p:cNvPr>
          <p:cNvSpPr>
            <a:spLocks noGrp="1"/>
          </p:cNvSpPr>
          <p:nvPr>
            <p:ph type="title"/>
          </p:nvPr>
        </p:nvSpPr>
        <p:spPr/>
        <p:txBody>
          <a:bodyPr>
            <a:normAutofit fontScale="90000"/>
          </a:bodyPr>
          <a:lstStyle/>
          <a:p>
            <a:r>
              <a:rPr lang="el-GR" dirty="0"/>
              <a:t>4 Φάση 4 (4η διδακτική ενότητα)</a:t>
            </a:r>
          </a:p>
        </p:txBody>
      </p:sp>
      <p:sp>
        <p:nvSpPr>
          <p:cNvPr id="3" name="Θέση περιεχομένου 2">
            <a:extLst>
              <a:ext uri="{FF2B5EF4-FFF2-40B4-BE49-F238E27FC236}">
                <a16:creationId xmlns="" xmlns:a16="http://schemas.microsoft.com/office/drawing/2014/main" id="{145ABB76-1009-482C-A8A7-7A58AB6C9181}"/>
              </a:ext>
            </a:extLst>
          </p:cNvPr>
          <p:cNvSpPr>
            <a:spLocks noGrp="1"/>
          </p:cNvSpPr>
          <p:nvPr>
            <p:ph idx="1"/>
          </p:nvPr>
        </p:nvSpPr>
        <p:spPr>
          <a:xfrm>
            <a:off x="273825" y="2454606"/>
            <a:ext cx="3698797" cy="3270152"/>
          </a:xfrm>
        </p:spPr>
        <p:txBody>
          <a:bodyPr>
            <a:normAutofit/>
          </a:bodyPr>
          <a:lstStyle/>
          <a:p>
            <a:pPr marL="0" indent="0">
              <a:buNone/>
            </a:pPr>
            <a:endParaRPr lang="en-US" dirty="0"/>
          </a:p>
          <a:p>
            <a:endParaRPr lang="el-GR" dirty="0"/>
          </a:p>
        </p:txBody>
      </p:sp>
      <p:pic>
        <p:nvPicPr>
          <p:cNvPr id="4" name="Εικόνα 3"/>
          <p:cNvPicPr>
            <a:picLocks noChangeAspect="1"/>
          </p:cNvPicPr>
          <p:nvPr/>
        </p:nvPicPr>
        <p:blipFill>
          <a:blip r:embed="rId2"/>
          <a:stretch>
            <a:fillRect/>
          </a:stretch>
        </p:blipFill>
        <p:spPr>
          <a:xfrm>
            <a:off x="2675102" y="1654020"/>
            <a:ext cx="6468898" cy="3642153"/>
          </a:xfrm>
          <a:prstGeom prst="rect">
            <a:avLst/>
          </a:prstGeom>
        </p:spPr>
      </p:pic>
      <p:sp>
        <p:nvSpPr>
          <p:cNvPr id="7" name="Θέση περιεχομένου 2">
            <a:extLst>
              <a:ext uri="{FF2B5EF4-FFF2-40B4-BE49-F238E27FC236}">
                <a16:creationId xmlns="" xmlns:a16="http://schemas.microsoft.com/office/drawing/2014/main" id="{145ABB76-1009-482C-A8A7-7A58AB6C9181}"/>
              </a:ext>
            </a:extLst>
          </p:cNvPr>
          <p:cNvSpPr txBox="1">
            <a:spLocks/>
          </p:cNvSpPr>
          <p:nvPr/>
        </p:nvSpPr>
        <p:spPr>
          <a:xfrm>
            <a:off x="611561" y="2132856"/>
            <a:ext cx="2232247" cy="4392488"/>
          </a:xfrm>
          <a:prstGeom prst="rect">
            <a:avLst/>
          </a:prstGeom>
        </p:spPr>
        <p:txBody>
          <a:bodyPr vert="horz" lIns="91440" tIns="45720" rIns="91440" bIns="45720" rtlCol="0">
            <a:normAutofit fontScale="32500" lnSpcReduction="20000"/>
          </a:bodyPr>
          <a:lstStyle>
            <a:lvl1pPr marL="171450" indent="-171450" algn="l" defTabSz="685800" rtl="0" eaLnBrk="1" latinLnBrk="0" hangingPunct="1">
              <a:lnSpc>
                <a:spcPct val="150000"/>
              </a:lnSpc>
              <a:spcBef>
                <a:spcPts val="750"/>
              </a:spcBef>
              <a:buFont typeface="Arial" panose="020B0604020202020204" pitchFamily="34" charset="0"/>
              <a:buChar char="•"/>
              <a:defRPr sz="4400" kern="1200">
                <a:solidFill>
                  <a:schemeClr val="tx1"/>
                </a:solidFill>
                <a:latin typeface="+mn-lt"/>
                <a:ea typeface="+mn-ea"/>
                <a:cs typeface="+mn-cs"/>
              </a:defRPr>
            </a:lvl1pPr>
            <a:lvl2pPr marL="514350" indent="-171450" algn="l" defTabSz="685800" rtl="0" eaLnBrk="1" latinLnBrk="0" hangingPunct="1">
              <a:lnSpc>
                <a:spcPct val="150000"/>
              </a:lnSpc>
              <a:spcBef>
                <a:spcPts val="375"/>
              </a:spcBef>
              <a:buFont typeface="Arial" panose="020B0604020202020204" pitchFamily="34" charset="0"/>
              <a:buChar char="•"/>
              <a:defRPr sz="4000" kern="1200">
                <a:solidFill>
                  <a:schemeClr val="tx1"/>
                </a:solidFill>
                <a:latin typeface="+mn-lt"/>
                <a:ea typeface="+mn-ea"/>
                <a:cs typeface="+mn-cs"/>
              </a:defRPr>
            </a:lvl2pPr>
            <a:lvl3pPr marL="857250" indent="-171450" algn="l" defTabSz="685800" rtl="0" eaLnBrk="1" latinLnBrk="0" hangingPunct="1">
              <a:lnSpc>
                <a:spcPct val="150000"/>
              </a:lnSpc>
              <a:spcBef>
                <a:spcPts val="375"/>
              </a:spcBef>
              <a:buFont typeface="Arial" panose="020B0604020202020204" pitchFamily="34" charset="0"/>
              <a:buChar char="•"/>
              <a:defRPr sz="3200" kern="1200">
                <a:solidFill>
                  <a:schemeClr val="tx1"/>
                </a:solidFill>
                <a:latin typeface="+mn-lt"/>
                <a:ea typeface="+mn-ea"/>
                <a:cs typeface="+mn-cs"/>
              </a:defRPr>
            </a:lvl3pPr>
            <a:lvl4pPr marL="1200150" indent="-171450" algn="l" defTabSz="685800" rtl="0" eaLnBrk="1" latinLnBrk="0" hangingPunct="1">
              <a:lnSpc>
                <a:spcPct val="150000"/>
              </a:lnSpc>
              <a:spcBef>
                <a:spcPts val="375"/>
              </a:spcBef>
              <a:buFont typeface="Arial" panose="020B0604020202020204" pitchFamily="34" charset="0"/>
              <a:buChar char="•"/>
              <a:defRPr sz="2800" kern="1200">
                <a:solidFill>
                  <a:schemeClr val="tx1"/>
                </a:solidFill>
                <a:latin typeface="+mn-lt"/>
                <a:ea typeface="+mn-ea"/>
                <a:cs typeface="+mn-cs"/>
              </a:defRPr>
            </a:lvl4pPr>
            <a:lvl5pPr marL="1543050" indent="-171450" algn="l" defTabSz="685800" rtl="0" eaLnBrk="1" latinLnBrk="0" hangingPunct="1">
              <a:lnSpc>
                <a:spcPct val="150000"/>
              </a:lnSpc>
              <a:spcBef>
                <a:spcPts val="375"/>
              </a:spcBef>
              <a:buFont typeface="Arial" panose="020B0604020202020204" pitchFamily="34" charset="0"/>
              <a:buChar char="•"/>
              <a:defRPr sz="2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endParaRPr lang="el-GR" dirty="0" smtClean="0"/>
          </a:p>
          <a:p>
            <a:pPr marL="0" indent="0" fontAlgn="auto">
              <a:spcAft>
                <a:spcPts val="0"/>
              </a:spcAft>
              <a:buFont typeface="Arial" panose="020B0604020202020204" pitchFamily="34" charset="0"/>
              <a:buNone/>
            </a:pPr>
            <a:r>
              <a:rPr lang="el-GR" dirty="0" smtClean="0"/>
              <a:t>Οι μαθητές καλούνται να σχεδιάσουν μια </a:t>
            </a:r>
            <a:r>
              <a:rPr lang="el-GR" dirty="0" err="1" smtClean="0"/>
              <a:t>καρτποστάλ</a:t>
            </a:r>
            <a:r>
              <a:rPr lang="el-GR" dirty="0" smtClean="0"/>
              <a:t>  διπλής όψης για την προώθηση του τουρισμού στην πόλη τους. Η μία πλευρά θα είναι μια εικόνα του τουριστικού αξιοθέατου που δημιούργησαν και η  άλλη πλευρά θα είναι ένα κείμενο  που περιγράφει γιατί κάποιος πρέπει να επισκεφθεί αυτή την  πόλη. </a:t>
            </a:r>
            <a:endParaRPr lang="en-US" dirty="0" smtClean="0"/>
          </a:p>
          <a:p>
            <a:pPr fontAlgn="auto">
              <a:spcAft>
                <a:spcPts val="0"/>
              </a:spcAft>
            </a:pPr>
            <a:endParaRPr lang="en-US" dirty="0" smtClean="0"/>
          </a:p>
          <a:p>
            <a:pPr fontAlgn="auto">
              <a:spcAft>
                <a:spcPts val="0"/>
              </a:spcAft>
            </a:pPr>
            <a:endParaRPr lang="el-GR" dirty="0"/>
          </a:p>
        </p:txBody>
      </p:sp>
      <p:sp>
        <p:nvSpPr>
          <p:cNvPr id="8" name="Ορθογώνιο 7"/>
          <p:cNvSpPr/>
          <p:nvPr/>
        </p:nvSpPr>
        <p:spPr>
          <a:xfrm>
            <a:off x="4139952" y="5263093"/>
            <a:ext cx="4052713" cy="461665"/>
          </a:xfrm>
          <a:prstGeom prst="rect">
            <a:avLst/>
          </a:prstGeom>
        </p:spPr>
        <p:txBody>
          <a:bodyPr wrap="none">
            <a:spAutoFit/>
          </a:bodyPr>
          <a:lstStyle/>
          <a:p>
            <a:r>
              <a:rPr lang="el-GR" dirty="0" smtClean="0">
                <a:ea typeface="Calibri" panose="020F0502020204030204" pitchFamily="34" charset="0"/>
              </a:rPr>
              <a:t>Δομή 4ης </a:t>
            </a:r>
            <a:r>
              <a:rPr lang="el-GR" dirty="0">
                <a:ea typeface="Calibri" panose="020F0502020204030204" pitchFamily="34" charset="0"/>
              </a:rPr>
              <a:t>διδακτικής ενότητας</a:t>
            </a:r>
            <a:endParaRPr lang="el-GR" dirty="0"/>
          </a:p>
        </p:txBody>
      </p:sp>
    </p:spTree>
    <p:extLst>
      <p:ext uri="{BB962C8B-B14F-4D97-AF65-F5344CB8AC3E}">
        <p14:creationId xmlns:p14="http://schemas.microsoft.com/office/powerpoint/2010/main" val="37069229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9F5F8FD-64DC-4582-8B66-EA46E9FB2315}"/>
              </a:ext>
            </a:extLst>
          </p:cNvPr>
          <p:cNvSpPr>
            <a:spLocks noGrp="1"/>
          </p:cNvSpPr>
          <p:nvPr>
            <p:ph type="title"/>
          </p:nvPr>
        </p:nvSpPr>
        <p:spPr/>
        <p:txBody>
          <a:bodyPr>
            <a:normAutofit fontScale="90000"/>
          </a:bodyPr>
          <a:lstStyle/>
          <a:p>
            <a:r>
              <a:rPr lang="el-GR" dirty="0"/>
              <a:t>4 Φάση 4 (4η διδακτική ενότητα)</a:t>
            </a:r>
          </a:p>
        </p:txBody>
      </p:sp>
      <p:sp>
        <p:nvSpPr>
          <p:cNvPr id="3" name="Θέση περιεχομένου 2">
            <a:extLst>
              <a:ext uri="{FF2B5EF4-FFF2-40B4-BE49-F238E27FC236}">
                <a16:creationId xmlns="" xmlns:a16="http://schemas.microsoft.com/office/drawing/2014/main" id="{145ABB76-1009-482C-A8A7-7A58AB6C9181}"/>
              </a:ext>
            </a:extLst>
          </p:cNvPr>
          <p:cNvSpPr>
            <a:spLocks noGrp="1"/>
          </p:cNvSpPr>
          <p:nvPr>
            <p:ph idx="1"/>
          </p:nvPr>
        </p:nvSpPr>
        <p:spPr>
          <a:xfrm>
            <a:off x="596579" y="2276872"/>
            <a:ext cx="1993919" cy="3816424"/>
          </a:xfrm>
        </p:spPr>
        <p:txBody>
          <a:bodyPr>
            <a:normAutofit fontScale="32500" lnSpcReduction="20000"/>
          </a:bodyPr>
          <a:lstStyle/>
          <a:p>
            <a:pPr marL="0" indent="0">
              <a:buNone/>
            </a:pPr>
            <a:r>
              <a:rPr lang="el-GR" dirty="0" smtClean="0"/>
              <a:t>Μελετούν </a:t>
            </a:r>
            <a:r>
              <a:rPr lang="el-GR" dirty="0"/>
              <a:t>έννοιες του τουριστικού φαινομένου  όπως η τουριστική ταυτότητα και ο τουριστικός πόρος. Με το πέρας της διδακτικής ενότητας είναι σε θέση να διακρίνουν την ιστορικής εξέλιξη του τουρισμού, αλλά και να αναγνωρίζουν σημαντικά παγκόσμια αξιοθέατα.</a:t>
            </a:r>
          </a:p>
          <a:p>
            <a:endParaRPr lang="el-GR" dirty="0"/>
          </a:p>
        </p:txBody>
      </p:sp>
      <p:pic>
        <p:nvPicPr>
          <p:cNvPr id="5" name="Εικόνα 4"/>
          <p:cNvPicPr>
            <a:picLocks noChangeAspect="1"/>
          </p:cNvPicPr>
          <p:nvPr/>
        </p:nvPicPr>
        <p:blipFill>
          <a:blip r:embed="rId2"/>
          <a:stretch>
            <a:fillRect/>
          </a:stretch>
        </p:blipFill>
        <p:spPr>
          <a:xfrm>
            <a:off x="2590498" y="1700808"/>
            <a:ext cx="6403173" cy="3672408"/>
          </a:xfrm>
          <a:prstGeom prst="rect">
            <a:avLst/>
          </a:prstGeom>
        </p:spPr>
      </p:pic>
    </p:spTree>
    <p:extLst>
      <p:ext uri="{BB962C8B-B14F-4D97-AF65-F5344CB8AC3E}">
        <p14:creationId xmlns:p14="http://schemas.microsoft.com/office/powerpoint/2010/main" val="40859279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9F5F8FD-64DC-4582-8B66-EA46E9FB2315}"/>
              </a:ext>
            </a:extLst>
          </p:cNvPr>
          <p:cNvSpPr>
            <a:spLocks noGrp="1"/>
          </p:cNvSpPr>
          <p:nvPr>
            <p:ph type="title"/>
          </p:nvPr>
        </p:nvSpPr>
        <p:spPr/>
        <p:txBody>
          <a:bodyPr>
            <a:normAutofit fontScale="90000"/>
          </a:bodyPr>
          <a:lstStyle/>
          <a:p>
            <a:r>
              <a:rPr lang="el-GR" dirty="0"/>
              <a:t>4 Φάση 4 (4η διδακτική ενότητα)</a:t>
            </a:r>
          </a:p>
        </p:txBody>
      </p:sp>
      <p:sp>
        <p:nvSpPr>
          <p:cNvPr id="3" name="Θέση περιεχομένου 2">
            <a:extLst>
              <a:ext uri="{FF2B5EF4-FFF2-40B4-BE49-F238E27FC236}">
                <a16:creationId xmlns="" xmlns:a16="http://schemas.microsoft.com/office/drawing/2014/main" id="{145ABB76-1009-482C-A8A7-7A58AB6C9181}"/>
              </a:ext>
            </a:extLst>
          </p:cNvPr>
          <p:cNvSpPr>
            <a:spLocks noGrp="1"/>
          </p:cNvSpPr>
          <p:nvPr>
            <p:ph idx="1"/>
          </p:nvPr>
        </p:nvSpPr>
        <p:spPr>
          <a:xfrm>
            <a:off x="539552" y="1939433"/>
            <a:ext cx="2160240" cy="3888432"/>
          </a:xfrm>
        </p:spPr>
        <p:txBody>
          <a:bodyPr>
            <a:normAutofit fontScale="32500" lnSpcReduction="20000"/>
          </a:bodyPr>
          <a:lstStyle/>
          <a:p>
            <a:endParaRPr lang="en-US" dirty="0"/>
          </a:p>
          <a:p>
            <a:pPr marL="0" indent="0">
              <a:buNone/>
            </a:pPr>
            <a:r>
              <a:rPr lang="el-GR" dirty="0"/>
              <a:t>Μελετούν έννοιες του τουριστικού φαινομένου  όπως η τουριστική ταυτότητα και ο τουριστικός πόρος. Με το πέρας της διδακτικής ενότητας είναι σε θέση να διακρίνουν την ιστορικής εξέλιξη του τουρισμού, αλλά και να αναγνωρίζουν σημαντικά παγκόσμια αξιοθέατα.</a:t>
            </a:r>
          </a:p>
          <a:p>
            <a:endParaRPr lang="el-GR" dirty="0"/>
          </a:p>
        </p:txBody>
      </p:sp>
      <p:pic>
        <p:nvPicPr>
          <p:cNvPr id="4" name="Εικόνα 3"/>
          <p:cNvPicPr>
            <a:picLocks noChangeAspect="1"/>
          </p:cNvPicPr>
          <p:nvPr/>
        </p:nvPicPr>
        <p:blipFill>
          <a:blip r:embed="rId2"/>
          <a:stretch>
            <a:fillRect/>
          </a:stretch>
        </p:blipFill>
        <p:spPr>
          <a:xfrm>
            <a:off x="2644103" y="2132856"/>
            <a:ext cx="6395221" cy="3667677"/>
          </a:xfrm>
          <a:prstGeom prst="rect">
            <a:avLst/>
          </a:prstGeom>
        </p:spPr>
      </p:pic>
    </p:spTree>
    <p:extLst>
      <p:ext uri="{BB962C8B-B14F-4D97-AF65-F5344CB8AC3E}">
        <p14:creationId xmlns:p14="http://schemas.microsoft.com/office/powerpoint/2010/main" val="27021991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9F5F8FD-64DC-4582-8B66-EA46E9FB2315}"/>
              </a:ext>
            </a:extLst>
          </p:cNvPr>
          <p:cNvSpPr>
            <a:spLocks noGrp="1"/>
          </p:cNvSpPr>
          <p:nvPr>
            <p:ph type="title"/>
          </p:nvPr>
        </p:nvSpPr>
        <p:spPr/>
        <p:txBody>
          <a:bodyPr>
            <a:normAutofit fontScale="90000"/>
          </a:bodyPr>
          <a:lstStyle/>
          <a:p>
            <a:r>
              <a:rPr lang="el-GR" dirty="0"/>
              <a:t>4 Φάση 4 (4η διδακτική ενότητα)</a:t>
            </a:r>
          </a:p>
        </p:txBody>
      </p:sp>
      <p:sp>
        <p:nvSpPr>
          <p:cNvPr id="3" name="Θέση περιεχομένου 2">
            <a:extLst>
              <a:ext uri="{FF2B5EF4-FFF2-40B4-BE49-F238E27FC236}">
                <a16:creationId xmlns="" xmlns:a16="http://schemas.microsoft.com/office/drawing/2014/main" id="{145ABB76-1009-482C-A8A7-7A58AB6C9181}"/>
              </a:ext>
            </a:extLst>
          </p:cNvPr>
          <p:cNvSpPr>
            <a:spLocks noGrp="1"/>
          </p:cNvSpPr>
          <p:nvPr>
            <p:ph idx="1"/>
          </p:nvPr>
        </p:nvSpPr>
        <p:spPr>
          <a:xfrm>
            <a:off x="467545" y="1988840"/>
            <a:ext cx="2016224" cy="4176464"/>
          </a:xfrm>
        </p:spPr>
        <p:txBody>
          <a:bodyPr>
            <a:normAutofit fontScale="32500" lnSpcReduction="20000"/>
          </a:bodyPr>
          <a:lstStyle/>
          <a:p>
            <a:endParaRPr lang="en-US" dirty="0"/>
          </a:p>
          <a:p>
            <a:pPr marL="0" indent="0">
              <a:buNone/>
            </a:pPr>
            <a:r>
              <a:rPr lang="el-GR" dirty="0"/>
              <a:t>Μελετούν έννοιες του τουριστικού φαινομένου  όπως η τουριστική ταυτότητα και ο τουριστικός πόρος. Με το πέρας της διδακτικής ενότητας είναι σε θέση να διακρίνουν την ιστορικής εξέλιξη του τουρισμού, αλλά και να αναγνωρίζουν σημαντικά παγκόσμια αξιοθέατα.</a:t>
            </a:r>
          </a:p>
          <a:p>
            <a:endParaRPr lang="el-GR" dirty="0"/>
          </a:p>
        </p:txBody>
      </p:sp>
      <p:pic>
        <p:nvPicPr>
          <p:cNvPr id="5" name="Εικόνα 4"/>
          <p:cNvPicPr>
            <a:picLocks noChangeAspect="1"/>
          </p:cNvPicPr>
          <p:nvPr/>
        </p:nvPicPr>
        <p:blipFill>
          <a:blip r:embed="rId2"/>
          <a:stretch>
            <a:fillRect/>
          </a:stretch>
        </p:blipFill>
        <p:spPr>
          <a:xfrm>
            <a:off x="2331148" y="1928668"/>
            <a:ext cx="6643524" cy="3732580"/>
          </a:xfrm>
          <a:prstGeom prst="rect">
            <a:avLst/>
          </a:prstGeom>
        </p:spPr>
      </p:pic>
    </p:spTree>
    <p:extLst>
      <p:ext uri="{BB962C8B-B14F-4D97-AF65-F5344CB8AC3E}">
        <p14:creationId xmlns:p14="http://schemas.microsoft.com/office/powerpoint/2010/main" val="38564571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a:bodyPr>
          <a:lstStyle/>
          <a:p>
            <a:pPr marL="0" indent="0">
              <a:buNone/>
            </a:pPr>
            <a:endParaRPr lang="el-GR" dirty="0"/>
          </a:p>
          <a:p>
            <a:pPr>
              <a:buFont typeface="Wingdings" panose="05000000000000000000" pitchFamily="2" charset="2"/>
              <a:buChar char="ü"/>
            </a:pPr>
            <a:endParaRPr lang="el-GR" dirty="0"/>
          </a:p>
        </p:txBody>
      </p:sp>
      <p:sp>
        <p:nvSpPr>
          <p:cNvPr id="3" name="Τίτλος 2"/>
          <p:cNvSpPr>
            <a:spLocks noGrp="1"/>
          </p:cNvSpPr>
          <p:nvPr>
            <p:ph type="title"/>
          </p:nvPr>
        </p:nvSpPr>
        <p:spPr>
          <a:xfrm>
            <a:off x="1068206" y="188640"/>
            <a:ext cx="7896282" cy="806543"/>
          </a:xfrm>
        </p:spPr>
        <p:txBody>
          <a:bodyPr>
            <a:noAutofit/>
          </a:bodyPr>
          <a:lstStyle/>
          <a:p>
            <a:r>
              <a:rPr lang="el-GR" sz="4000" dirty="0"/>
              <a:t>Βασικές αρχές σχεδιασμού εκπαιδευτικού υλικού </a:t>
            </a:r>
          </a:p>
        </p:txBody>
      </p:sp>
      <p:sp>
        <p:nvSpPr>
          <p:cNvPr id="6" name="TextBox 5"/>
          <p:cNvSpPr txBox="1"/>
          <p:nvPr/>
        </p:nvSpPr>
        <p:spPr>
          <a:xfrm>
            <a:off x="1925706" y="2024845"/>
            <a:ext cx="5670630" cy="646331"/>
          </a:xfrm>
          <a:prstGeom prst="rect">
            <a:avLst/>
          </a:prstGeom>
          <a:noFill/>
        </p:spPr>
        <p:txBody>
          <a:bodyPr wrap="square" rtlCol="0">
            <a:spAutoFit/>
          </a:bodyPr>
          <a:lstStyle/>
          <a:p>
            <a:pPr algn="just"/>
            <a:endParaRPr lang="el-GR" sz="1800" dirty="0">
              <a:cs typeface="Times New Roman" panose="02020603050405020304" pitchFamily="18" charset="0"/>
            </a:endParaRPr>
          </a:p>
          <a:p>
            <a:r>
              <a:rPr lang="el-GR" sz="1800" dirty="0"/>
              <a:t> </a:t>
            </a:r>
          </a:p>
        </p:txBody>
      </p:sp>
      <p:sp>
        <p:nvSpPr>
          <p:cNvPr id="4" name="TextBox 3"/>
          <p:cNvSpPr txBox="1"/>
          <p:nvPr/>
        </p:nvSpPr>
        <p:spPr>
          <a:xfrm>
            <a:off x="2033719" y="2132856"/>
            <a:ext cx="184731" cy="369332"/>
          </a:xfrm>
          <a:prstGeom prst="rect">
            <a:avLst/>
          </a:prstGeom>
          <a:noFill/>
        </p:spPr>
        <p:txBody>
          <a:bodyPr wrap="none" rtlCol="0">
            <a:spAutoFit/>
          </a:bodyPr>
          <a:lstStyle/>
          <a:p>
            <a:endParaRPr lang="el-GR" sz="1800" dirty="0"/>
          </a:p>
        </p:txBody>
      </p:sp>
      <p:sp>
        <p:nvSpPr>
          <p:cNvPr id="5" name="TextBox 4"/>
          <p:cNvSpPr txBox="1"/>
          <p:nvPr/>
        </p:nvSpPr>
        <p:spPr>
          <a:xfrm>
            <a:off x="2102993" y="2271356"/>
            <a:ext cx="4143194" cy="369332"/>
          </a:xfrm>
          <a:prstGeom prst="rect">
            <a:avLst/>
          </a:prstGeom>
          <a:noFill/>
        </p:spPr>
        <p:txBody>
          <a:bodyPr wrap="square" rtlCol="0">
            <a:spAutoFit/>
          </a:bodyPr>
          <a:lstStyle/>
          <a:p>
            <a:endParaRPr lang="el-GR" sz="1800" dirty="0"/>
          </a:p>
        </p:txBody>
      </p:sp>
      <p:sp>
        <p:nvSpPr>
          <p:cNvPr id="7" name="TextBox 6"/>
          <p:cNvSpPr txBox="1"/>
          <p:nvPr/>
        </p:nvSpPr>
        <p:spPr>
          <a:xfrm>
            <a:off x="1068206" y="1995035"/>
            <a:ext cx="5562618" cy="4455772"/>
          </a:xfrm>
          <a:prstGeom prst="rect">
            <a:avLst/>
          </a:prstGeom>
          <a:noFill/>
        </p:spPr>
        <p:txBody>
          <a:bodyPr wrap="square" rtlCol="0">
            <a:spAutoFit/>
          </a:bodyPr>
          <a:lstStyle/>
          <a:p>
            <a:pPr marL="257175" indent="-257175">
              <a:lnSpc>
                <a:spcPct val="80000"/>
              </a:lnSpc>
              <a:spcBef>
                <a:spcPts val="750"/>
              </a:spcBef>
              <a:buClr>
                <a:schemeClr val="accent1"/>
              </a:buClr>
              <a:buSzPct val="80000"/>
              <a:buFont typeface="Wingdings 3" charset="2"/>
              <a:buChar char=""/>
            </a:pPr>
            <a:r>
              <a:rPr lang="el-GR" sz="1400" dirty="0">
                <a:latin typeface="+mn-lt"/>
              </a:rPr>
              <a:t>Για το σχεδιασμό του εκπαιδευτικού υλικού προσεγγίστηκε το πολυμορφικό μοντέλο της κατηγοριοποίησης των </a:t>
            </a:r>
            <a:r>
              <a:rPr lang="el-GR" sz="1400" dirty="0" err="1">
                <a:latin typeface="+mn-lt"/>
              </a:rPr>
              <a:t>West</a:t>
            </a:r>
            <a:r>
              <a:rPr lang="el-GR" sz="1400" dirty="0">
                <a:latin typeface="+mn-lt"/>
              </a:rPr>
              <a:t>-</a:t>
            </a:r>
            <a:r>
              <a:rPr lang="el-GR" sz="1400" dirty="0" err="1">
                <a:latin typeface="+mn-lt"/>
              </a:rPr>
              <a:t>Λιοναράκη</a:t>
            </a:r>
            <a:r>
              <a:rPr lang="el-GR" sz="1400" dirty="0">
                <a:latin typeface="+mn-lt"/>
              </a:rPr>
              <a:t> (</a:t>
            </a:r>
            <a:r>
              <a:rPr lang="el-GR" sz="1400" dirty="0" err="1">
                <a:latin typeface="+mn-lt"/>
              </a:rPr>
              <a:t>Λιοναράκης</a:t>
            </a:r>
            <a:r>
              <a:rPr lang="el-GR" sz="1400" dirty="0">
                <a:latin typeface="+mn-lt"/>
              </a:rPr>
              <a:t>, 2001, Σοφός, 2015) κατ’ ακολουθία του μοντέλου του </a:t>
            </a:r>
            <a:r>
              <a:rPr lang="el-GR" sz="1400" dirty="0" err="1">
                <a:latin typeface="+mn-lt"/>
              </a:rPr>
              <a:t>Gagne</a:t>
            </a:r>
            <a:r>
              <a:rPr lang="el-GR" sz="1400" dirty="0">
                <a:latin typeface="+mn-lt"/>
              </a:rPr>
              <a:t>: </a:t>
            </a:r>
          </a:p>
          <a:p>
            <a:pPr marL="257175" indent="-257175">
              <a:lnSpc>
                <a:spcPct val="200000"/>
              </a:lnSpc>
              <a:spcBef>
                <a:spcPts val="750"/>
              </a:spcBef>
              <a:buClr>
                <a:schemeClr val="accent1"/>
              </a:buClr>
              <a:buSzPct val="80000"/>
              <a:buFont typeface="Wingdings 3" charset="2"/>
              <a:buChar char=""/>
            </a:pPr>
            <a:r>
              <a:rPr lang="el-GR" sz="1400" dirty="0">
                <a:latin typeface="+mn-lt"/>
              </a:rPr>
              <a:t> Προσέλκυση της προσοχής </a:t>
            </a:r>
          </a:p>
          <a:p>
            <a:pPr marL="257175" indent="-257175">
              <a:lnSpc>
                <a:spcPct val="200000"/>
              </a:lnSpc>
              <a:spcBef>
                <a:spcPts val="750"/>
              </a:spcBef>
              <a:buClr>
                <a:schemeClr val="accent1"/>
              </a:buClr>
              <a:buSzPct val="80000"/>
              <a:buFont typeface="Wingdings 3" charset="2"/>
              <a:buChar char=""/>
            </a:pPr>
            <a:r>
              <a:rPr lang="el-GR" sz="1400" dirty="0">
                <a:latin typeface="+mn-lt"/>
              </a:rPr>
              <a:t> Παρουσίαση εκπαιδευτικών στόχων </a:t>
            </a:r>
          </a:p>
          <a:p>
            <a:pPr marL="257175" indent="-257175">
              <a:lnSpc>
                <a:spcPct val="200000"/>
              </a:lnSpc>
              <a:spcBef>
                <a:spcPts val="750"/>
              </a:spcBef>
              <a:buClr>
                <a:schemeClr val="accent1"/>
              </a:buClr>
              <a:buSzPct val="80000"/>
              <a:buFont typeface="Wingdings 3" charset="2"/>
              <a:buChar char=""/>
            </a:pPr>
            <a:r>
              <a:rPr lang="el-GR" sz="1400" dirty="0">
                <a:latin typeface="+mn-lt"/>
              </a:rPr>
              <a:t> Ανάκληση προηγούμενων γνώσεων</a:t>
            </a:r>
          </a:p>
          <a:p>
            <a:pPr marL="257175" indent="-257175">
              <a:lnSpc>
                <a:spcPct val="200000"/>
              </a:lnSpc>
              <a:spcBef>
                <a:spcPts val="750"/>
              </a:spcBef>
              <a:buClr>
                <a:schemeClr val="accent1"/>
              </a:buClr>
              <a:buSzPct val="80000"/>
              <a:buFont typeface="Wingdings 3" charset="2"/>
              <a:buChar char=""/>
            </a:pPr>
            <a:r>
              <a:rPr lang="el-GR" sz="1400" dirty="0">
                <a:latin typeface="+mn-lt"/>
              </a:rPr>
              <a:t> Παρουσίαση νέου υλικού μάθησης</a:t>
            </a:r>
          </a:p>
          <a:p>
            <a:pPr marL="257175" indent="-257175">
              <a:lnSpc>
                <a:spcPct val="200000"/>
              </a:lnSpc>
              <a:spcBef>
                <a:spcPts val="750"/>
              </a:spcBef>
              <a:buClr>
                <a:schemeClr val="accent1"/>
              </a:buClr>
              <a:buSzPct val="80000"/>
              <a:buFont typeface="Wingdings 3" charset="2"/>
              <a:buChar char=""/>
            </a:pPr>
            <a:r>
              <a:rPr lang="el-GR" sz="1400" dirty="0">
                <a:latin typeface="+mn-lt"/>
              </a:rPr>
              <a:t> Υποστήριξη εκπαιδευομένων</a:t>
            </a:r>
          </a:p>
          <a:p>
            <a:pPr marL="257175" indent="-257175">
              <a:lnSpc>
                <a:spcPct val="200000"/>
              </a:lnSpc>
              <a:spcBef>
                <a:spcPts val="750"/>
              </a:spcBef>
              <a:buClr>
                <a:schemeClr val="accent1"/>
              </a:buClr>
              <a:buSzPct val="80000"/>
              <a:buFont typeface="Wingdings 3" charset="2"/>
              <a:buChar char=""/>
            </a:pPr>
            <a:r>
              <a:rPr lang="el-GR" sz="1400" dirty="0">
                <a:latin typeface="+mn-lt"/>
              </a:rPr>
              <a:t> Ενεργός μάθηση-δράση</a:t>
            </a:r>
          </a:p>
          <a:p>
            <a:pPr marL="257175" indent="-257175">
              <a:lnSpc>
                <a:spcPct val="200000"/>
              </a:lnSpc>
              <a:spcBef>
                <a:spcPts val="750"/>
              </a:spcBef>
              <a:buClr>
                <a:schemeClr val="accent1"/>
              </a:buClr>
              <a:buSzPct val="80000"/>
              <a:buFont typeface="Wingdings 3" charset="2"/>
              <a:buChar char=""/>
            </a:pPr>
            <a:r>
              <a:rPr lang="el-GR" sz="1400" dirty="0">
                <a:latin typeface="+mn-lt"/>
              </a:rPr>
              <a:t> </a:t>
            </a:r>
            <a:r>
              <a:rPr lang="el-GR" sz="1400" dirty="0" err="1">
                <a:latin typeface="+mn-lt"/>
              </a:rPr>
              <a:t>Ανατροφοδότηση–ανάδραση</a:t>
            </a:r>
            <a:r>
              <a:rPr lang="el-GR" sz="1400" dirty="0">
                <a:latin typeface="+mn-lt"/>
              </a:rPr>
              <a:t> </a:t>
            </a:r>
          </a:p>
        </p:txBody>
      </p:sp>
    </p:spTree>
    <p:extLst>
      <p:ext uri="{BB962C8B-B14F-4D97-AF65-F5344CB8AC3E}">
        <p14:creationId xmlns:p14="http://schemas.microsoft.com/office/powerpoint/2010/main" val="11782561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1136470" y="125274"/>
            <a:ext cx="7372350" cy="1075390"/>
          </a:xfrm>
        </p:spPr>
        <p:txBody>
          <a:bodyPr>
            <a:normAutofit/>
          </a:bodyPr>
          <a:lstStyle/>
          <a:p>
            <a:r>
              <a:rPr lang="el-GR" sz="4000" dirty="0"/>
              <a:t>Παραγόμενο εκπαιδευτικό υλικό</a:t>
            </a:r>
          </a:p>
        </p:txBody>
      </p:sp>
      <p:pic>
        <p:nvPicPr>
          <p:cNvPr id="11" name="Θέση περιεχομένου 8"/>
          <p:cNvPicPr>
            <a:picLocks noGrp="1" noChangeAspect="1"/>
          </p:cNvPicPr>
          <p:nvPr>
            <p:ph idx="1"/>
          </p:nvPr>
        </p:nvPicPr>
        <p:blipFill rotWithShape="1">
          <a:blip r:embed="rId2"/>
          <a:srcRect l="5856" t="7834" r="12915" b="13454"/>
          <a:stretch/>
        </p:blipFill>
        <p:spPr>
          <a:xfrm>
            <a:off x="2190461" y="1967283"/>
            <a:ext cx="6756387" cy="3680908"/>
          </a:xfrm>
          <a:prstGeom prst="rect">
            <a:avLst/>
          </a:prstGeom>
        </p:spPr>
      </p:pic>
      <p:sp>
        <p:nvSpPr>
          <p:cNvPr id="15" name="Έλλειψη 14"/>
          <p:cNvSpPr/>
          <p:nvPr/>
        </p:nvSpPr>
        <p:spPr>
          <a:xfrm>
            <a:off x="231820" y="3561814"/>
            <a:ext cx="2467972" cy="2489174"/>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16" name="TextBox 15"/>
          <p:cNvSpPr txBox="1"/>
          <p:nvPr/>
        </p:nvSpPr>
        <p:spPr>
          <a:xfrm>
            <a:off x="682719" y="3807737"/>
            <a:ext cx="1566174" cy="2031325"/>
          </a:xfrm>
          <a:prstGeom prst="rect">
            <a:avLst/>
          </a:prstGeom>
          <a:noFill/>
        </p:spPr>
        <p:txBody>
          <a:bodyPr wrap="square" rtlCol="0">
            <a:spAutoFit/>
          </a:bodyPr>
          <a:lstStyle/>
          <a:p>
            <a:pPr algn="ctr"/>
            <a:r>
              <a:rPr lang="el-GR" sz="1800" b="1" dirty="0">
                <a:cs typeface="Times New Roman" panose="02020603050405020304" pitchFamily="18" charset="0"/>
              </a:rPr>
              <a:t>Εισαγωγή στην πλατφόρμα </a:t>
            </a:r>
            <a:r>
              <a:rPr lang="en-US" sz="1800" b="1" dirty="0" err="1">
                <a:cs typeface="Times New Roman" panose="02020603050405020304" pitchFamily="18" charset="0"/>
              </a:rPr>
              <a:t>chamilo</a:t>
            </a:r>
            <a:r>
              <a:rPr lang="en-US" sz="1800" b="1" dirty="0">
                <a:cs typeface="Times New Roman" panose="02020603050405020304" pitchFamily="18" charset="0"/>
              </a:rPr>
              <a:t>- </a:t>
            </a:r>
            <a:r>
              <a:rPr lang="el-GR" sz="1800" b="1" dirty="0">
                <a:cs typeface="Times New Roman" panose="02020603050405020304" pitchFamily="18" charset="0"/>
              </a:rPr>
              <a:t>Η αρχική οθόνη του μαθήματος</a:t>
            </a:r>
            <a:r>
              <a:rPr lang="en-US" sz="1800" b="1" dirty="0">
                <a:cs typeface="Times New Roman" panose="02020603050405020304" pitchFamily="18" charset="0"/>
              </a:rPr>
              <a:t> </a:t>
            </a:r>
          </a:p>
        </p:txBody>
      </p:sp>
    </p:spTree>
    <p:extLst>
      <p:ext uri="{BB962C8B-B14F-4D97-AF65-F5344CB8AC3E}">
        <p14:creationId xmlns:p14="http://schemas.microsoft.com/office/powerpoint/2010/main" val="25134462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ACF31012-54BC-49BC-BA7C-C526932BF3AF}"/>
              </a:ext>
            </a:extLst>
          </p:cNvPr>
          <p:cNvPicPr>
            <a:picLocks noChangeAspect="1"/>
          </p:cNvPicPr>
          <p:nvPr/>
        </p:nvPicPr>
        <p:blipFill>
          <a:blip r:embed="rId2"/>
          <a:stretch>
            <a:fillRect/>
          </a:stretch>
        </p:blipFill>
        <p:spPr>
          <a:xfrm>
            <a:off x="6707982" y="857251"/>
            <a:ext cx="2436019" cy="5143500"/>
          </a:xfrm>
          <a:prstGeom prst="rect">
            <a:avLst/>
          </a:prstGeom>
        </p:spPr>
      </p:pic>
      <p:sp>
        <p:nvSpPr>
          <p:cNvPr id="5" name="Θέση περιεχομένου 4">
            <a:extLst>
              <a:ext uri="{FF2B5EF4-FFF2-40B4-BE49-F238E27FC236}">
                <a16:creationId xmlns="" xmlns:a16="http://schemas.microsoft.com/office/drawing/2014/main" id="{29911B5F-A79B-4384-A7A3-D2D5C2C852C9}"/>
              </a:ext>
            </a:extLst>
          </p:cNvPr>
          <p:cNvSpPr>
            <a:spLocks noGrp="1"/>
          </p:cNvSpPr>
          <p:nvPr>
            <p:ph idx="1"/>
          </p:nvPr>
        </p:nvSpPr>
        <p:spPr/>
        <p:txBody>
          <a:bodyPr>
            <a:normAutofit fontScale="40000" lnSpcReduction="20000"/>
          </a:bodyPr>
          <a:lstStyle/>
          <a:p>
            <a:r>
              <a:rPr lang="el-GR" dirty="0"/>
              <a:t>Για τους σκοπούς αυτής της εργασίας επιλέγεται ως μέθοδος η μελέτη </a:t>
            </a:r>
            <a:r>
              <a:rPr lang="el-GR" dirty="0" smtClean="0"/>
              <a:t>περίπτωσης</a:t>
            </a:r>
            <a:endParaRPr lang="en-US" dirty="0"/>
          </a:p>
          <a:p>
            <a:r>
              <a:rPr lang="el-GR" dirty="0"/>
              <a:t>Επιπρόσθετα, πραγματοποιήθηκε και μία συστηματική βιβλιογραφική επισκόπηση, χρησιμοποιώντας δευτερογενή δεδομένα, για τη συγγραφή του θεωρητικού μέρους</a:t>
            </a:r>
            <a:endParaRPr lang="en-US" dirty="0"/>
          </a:p>
          <a:p>
            <a:endParaRPr lang="en-US" dirty="0"/>
          </a:p>
          <a:p>
            <a:r>
              <a:rPr lang="el-GR" dirty="0"/>
              <a:t>Τα δεδομένα συλλέχθηκαν από προηγούμενες εμπειρικές έρευνες άλλων μελετητών, από ακαδημαϊκά άρθρα, από άρθρα στο διαδίκτυο και από εθνικές και ευρωπαϊκές μελέτες. Χρησιμοποιήθηκαν οι εξής βάσεις δεδομένων για την ανεύρεση αυτών των πηγών: </a:t>
            </a:r>
            <a:r>
              <a:rPr lang="en-US" dirty="0"/>
              <a:t>SSRN</a:t>
            </a:r>
            <a:r>
              <a:rPr lang="el-GR" dirty="0"/>
              <a:t>, </a:t>
            </a:r>
            <a:r>
              <a:rPr lang="en-US" dirty="0"/>
              <a:t>Taylor</a:t>
            </a:r>
            <a:r>
              <a:rPr lang="el-GR" dirty="0"/>
              <a:t> &amp; </a:t>
            </a:r>
            <a:r>
              <a:rPr lang="en-US" dirty="0"/>
              <a:t>Francis</a:t>
            </a:r>
            <a:r>
              <a:rPr lang="el-GR" dirty="0"/>
              <a:t>, </a:t>
            </a:r>
            <a:r>
              <a:rPr lang="en-US" dirty="0"/>
              <a:t>Science Direct</a:t>
            </a:r>
            <a:r>
              <a:rPr lang="el-GR" dirty="0"/>
              <a:t>, </a:t>
            </a:r>
            <a:r>
              <a:rPr lang="en-US" dirty="0"/>
              <a:t>Scopus</a:t>
            </a:r>
            <a:r>
              <a:rPr lang="el-GR" dirty="0"/>
              <a:t>. </a:t>
            </a:r>
          </a:p>
          <a:p>
            <a:endParaRPr lang="el-GR" dirty="0"/>
          </a:p>
        </p:txBody>
      </p:sp>
      <p:sp>
        <p:nvSpPr>
          <p:cNvPr id="8" name="Τίτλος 7">
            <a:extLst>
              <a:ext uri="{FF2B5EF4-FFF2-40B4-BE49-F238E27FC236}">
                <a16:creationId xmlns="" xmlns:a16="http://schemas.microsoft.com/office/drawing/2014/main" id="{85AAA545-8CC5-43A3-B3B5-386996302279}"/>
              </a:ext>
            </a:extLst>
          </p:cNvPr>
          <p:cNvSpPr>
            <a:spLocks noGrp="1"/>
          </p:cNvSpPr>
          <p:nvPr>
            <p:ph type="title"/>
          </p:nvPr>
        </p:nvSpPr>
        <p:spPr>
          <a:xfrm>
            <a:off x="1143000" y="319556"/>
            <a:ext cx="7372350" cy="1075390"/>
          </a:xfrm>
        </p:spPr>
        <p:txBody>
          <a:bodyPr/>
          <a:lstStyle/>
          <a:p>
            <a:r>
              <a:rPr lang="el-GR" dirty="0"/>
              <a:t>Μεθοδολογική προσέγγιση</a:t>
            </a:r>
          </a:p>
        </p:txBody>
      </p:sp>
    </p:spTree>
    <p:extLst>
      <p:ext uri="{BB962C8B-B14F-4D97-AF65-F5344CB8AC3E}">
        <p14:creationId xmlns:p14="http://schemas.microsoft.com/office/powerpoint/2010/main" val="4245457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1" t="8592" r="4382" b="5483"/>
          <a:stretch/>
        </p:blipFill>
        <p:spPr>
          <a:xfrm>
            <a:off x="1910315" y="2124078"/>
            <a:ext cx="6976108" cy="3524518"/>
          </a:xfrm>
          <a:prstGeom prst="rect">
            <a:avLst/>
          </a:prstGeom>
        </p:spPr>
      </p:pic>
      <p:sp>
        <p:nvSpPr>
          <p:cNvPr id="11" name="Έλλειψη 10"/>
          <p:cNvSpPr/>
          <p:nvPr/>
        </p:nvSpPr>
        <p:spPr>
          <a:xfrm>
            <a:off x="183524" y="3503859"/>
            <a:ext cx="1868196" cy="1859807"/>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5" name="TextBox 4"/>
          <p:cNvSpPr txBox="1"/>
          <p:nvPr/>
        </p:nvSpPr>
        <p:spPr>
          <a:xfrm>
            <a:off x="425842" y="3886338"/>
            <a:ext cx="1409854" cy="1477328"/>
          </a:xfrm>
          <a:prstGeom prst="rect">
            <a:avLst/>
          </a:prstGeom>
          <a:noFill/>
        </p:spPr>
        <p:txBody>
          <a:bodyPr wrap="square" rtlCol="0">
            <a:spAutoFit/>
          </a:bodyPr>
          <a:lstStyle/>
          <a:p>
            <a:pPr algn="ctr"/>
            <a:r>
              <a:rPr lang="el-GR" sz="1800" b="1" dirty="0">
                <a:cs typeface="Times New Roman" panose="02020603050405020304" pitchFamily="18" charset="0"/>
              </a:rPr>
              <a:t>Εισαγωγικά στοιχεία σε κάθε διδακτική ενότητα</a:t>
            </a:r>
          </a:p>
        </p:txBody>
      </p:sp>
      <p:sp>
        <p:nvSpPr>
          <p:cNvPr id="7" name="Τίτλος 2"/>
          <p:cNvSpPr>
            <a:spLocks noGrp="1"/>
          </p:cNvSpPr>
          <p:nvPr>
            <p:ph type="title"/>
          </p:nvPr>
        </p:nvSpPr>
        <p:spPr/>
        <p:txBody>
          <a:bodyPr>
            <a:normAutofit/>
          </a:bodyPr>
          <a:lstStyle/>
          <a:p>
            <a:r>
              <a:rPr lang="el-GR" sz="4000" dirty="0"/>
              <a:t>Παραγόμενο εκπαιδευτικό υλικό</a:t>
            </a:r>
          </a:p>
        </p:txBody>
      </p:sp>
    </p:spTree>
    <p:extLst>
      <p:ext uri="{BB962C8B-B14F-4D97-AF65-F5344CB8AC3E}">
        <p14:creationId xmlns:p14="http://schemas.microsoft.com/office/powerpoint/2010/main" val="23775236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1163" t="8189" r="4197" b="4886"/>
          <a:stretch/>
        </p:blipFill>
        <p:spPr>
          <a:xfrm>
            <a:off x="2163651" y="2004948"/>
            <a:ext cx="6980349" cy="3604607"/>
          </a:xfrm>
          <a:prstGeom prst="rect">
            <a:avLst/>
          </a:prstGeom>
        </p:spPr>
      </p:pic>
      <p:sp>
        <p:nvSpPr>
          <p:cNvPr id="11" name="Έλλειψη 10"/>
          <p:cNvSpPr/>
          <p:nvPr/>
        </p:nvSpPr>
        <p:spPr>
          <a:xfrm>
            <a:off x="164206" y="3552154"/>
            <a:ext cx="2103538" cy="1893069"/>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5" name="TextBox 4"/>
          <p:cNvSpPr txBox="1"/>
          <p:nvPr/>
        </p:nvSpPr>
        <p:spPr>
          <a:xfrm>
            <a:off x="405685" y="3957839"/>
            <a:ext cx="1757966" cy="1200329"/>
          </a:xfrm>
          <a:prstGeom prst="rect">
            <a:avLst/>
          </a:prstGeom>
          <a:noFill/>
        </p:spPr>
        <p:txBody>
          <a:bodyPr wrap="square" rtlCol="0">
            <a:spAutoFit/>
          </a:bodyPr>
          <a:lstStyle/>
          <a:p>
            <a:pPr algn="ctr"/>
            <a:r>
              <a:rPr lang="el-GR" sz="1800" b="1" dirty="0">
                <a:cs typeface="Times New Roman" panose="02020603050405020304" pitchFamily="18" charset="0"/>
              </a:rPr>
              <a:t>Παρουσίαση </a:t>
            </a:r>
            <a:r>
              <a:rPr lang="el-GR" sz="1800" b="1" dirty="0" err="1">
                <a:cs typeface="Times New Roman" panose="02020603050405020304" pitchFamily="18" charset="0"/>
              </a:rPr>
              <a:t>προσδοκόμενων</a:t>
            </a:r>
            <a:r>
              <a:rPr lang="el-GR" sz="1800" b="1" dirty="0">
                <a:cs typeface="Times New Roman" panose="02020603050405020304" pitchFamily="18" charset="0"/>
              </a:rPr>
              <a:t> μαθησιακών αποτελεσμάτων</a:t>
            </a:r>
          </a:p>
        </p:txBody>
      </p:sp>
      <p:sp>
        <p:nvSpPr>
          <p:cNvPr id="7" name="Τίτλος 2"/>
          <p:cNvSpPr>
            <a:spLocks noGrp="1"/>
          </p:cNvSpPr>
          <p:nvPr>
            <p:ph type="title"/>
          </p:nvPr>
        </p:nvSpPr>
        <p:spPr/>
        <p:txBody>
          <a:bodyPr>
            <a:normAutofit/>
          </a:bodyPr>
          <a:lstStyle/>
          <a:p>
            <a:r>
              <a:rPr lang="el-GR" sz="4000" dirty="0"/>
              <a:t>Παραγόμενο εκπαιδευτικό υλικό</a:t>
            </a:r>
          </a:p>
        </p:txBody>
      </p:sp>
    </p:spTree>
    <p:extLst>
      <p:ext uri="{BB962C8B-B14F-4D97-AF65-F5344CB8AC3E}">
        <p14:creationId xmlns:p14="http://schemas.microsoft.com/office/powerpoint/2010/main" val="20717137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Έλλειψη 10"/>
          <p:cNvSpPr/>
          <p:nvPr/>
        </p:nvSpPr>
        <p:spPr>
          <a:xfrm>
            <a:off x="106251" y="3465222"/>
            <a:ext cx="1854558" cy="1671034"/>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pic>
        <p:nvPicPr>
          <p:cNvPr id="4" name="Εικόνα 3"/>
          <p:cNvPicPr>
            <a:picLocks noChangeAspect="1"/>
          </p:cNvPicPr>
          <p:nvPr/>
        </p:nvPicPr>
        <p:blipFill rotWithShape="1">
          <a:blip r:embed="rId2"/>
          <a:srcRect l="894" t="9246" r="4406" b="5740"/>
          <a:stretch/>
        </p:blipFill>
        <p:spPr>
          <a:xfrm>
            <a:off x="1960809" y="2165232"/>
            <a:ext cx="7157434" cy="3612524"/>
          </a:xfrm>
          <a:prstGeom prst="rect">
            <a:avLst/>
          </a:prstGeom>
        </p:spPr>
      </p:pic>
      <p:sp>
        <p:nvSpPr>
          <p:cNvPr id="5" name="TextBox 4"/>
          <p:cNvSpPr txBox="1"/>
          <p:nvPr/>
        </p:nvSpPr>
        <p:spPr>
          <a:xfrm>
            <a:off x="307020" y="3971494"/>
            <a:ext cx="1453021" cy="923330"/>
          </a:xfrm>
          <a:prstGeom prst="rect">
            <a:avLst/>
          </a:prstGeom>
          <a:noFill/>
        </p:spPr>
        <p:txBody>
          <a:bodyPr wrap="square" rtlCol="0">
            <a:spAutoFit/>
          </a:bodyPr>
          <a:lstStyle/>
          <a:p>
            <a:pPr algn="ctr"/>
            <a:r>
              <a:rPr lang="el-GR" sz="1800" b="1" dirty="0">
                <a:cs typeface="Times New Roman" panose="02020603050405020304" pitchFamily="18" charset="0"/>
              </a:rPr>
              <a:t>Παρουσίαση εννοιών - κλειδιών</a:t>
            </a:r>
          </a:p>
        </p:txBody>
      </p:sp>
      <p:sp>
        <p:nvSpPr>
          <p:cNvPr id="9" name="Τίτλος 2"/>
          <p:cNvSpPr>
            <a:spLocks noGrp="1"/>
          </p:cNvSpPr>
          <p:nvPr>
            <p:ph type="title"/>
          </p:nvPr>
        </p:nvSpPr>
        <p:spPr/>
        <p:txBody>
          <a:bodyPr>
            <a:normAutofit/>
          </a:bodyPr>
          <a:lstStyle/>
          <a:p>
            <a:r>
              <a:rPr lang="el-GR" sz="4000" dirty="0"/>
              <a:t>Παραγόμενο εκπαιδευτικό υλικό</a:t>
            </a:r>
          </a:p>
        </p:txBody>
      </p:sp>
    </p:spTree>
    <p:extLst>
      <p:ext uri="{BB962C8B-B14F-4D97-AF65-F5344CB8AC3E}">
        <p14:creationId xmlns:p14="http://schemas.microsoft.com/office/powerpoint/2010/main" val="38505628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Έλλειψη 10"/>
          <p:cNvSpPr/>
          <p:nvPr/>
        </p:nvSpPr>
        <p:spPr>
          <a:xfrm>
            <a:off x="48297" y="3564355"/>
            <a:ext cx="1765464" cy="1652170"/>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pic>
        <p:nvPicPr>
          <p:cNvPr id="2" name="Εικόνα 1"/>
          <p:cNvPicPr>
            <a:picLocks noChangeAspect="1"/>
          </p:cNvPicPr>
          <p:nvPr/>
        </p:nvPicPr>
        <p:blipFill rotWithShape="1">
          <a:blip r:embed="rId2"/>
          <a:srcRect l="546" t="8462" r="4047" b="6003"/>
          <a:stretch/>
        </p:blipFill>
        <p:spPr>
          <a:xfrm>
            <a:off x="1976907" y="2181698"/>
            <a:ext cx="7167093" cy="3612524"/>
          </a:xfrm>
          <a:prstGeom prst="rect">
            <a:avLst/>
          </a:prstGeom>
        </p:spPr>
      </p:pic>
      <p:sp>
        <p:nvSpPr>
          <p:cNvPr id="5" name="TextBox 4"/>
          <p:cNvSpPr txBox="1"/>
          <p:nvPr/>
        </p:nvSpPr>
        <p:spPr>
          <a:xfrm>
            <a:off x="287701" y="3987960"/>
            <a:ext cx="1453021" cy="1200329"/>
          </a:xfrm>
          <a:prstGeom prst="rect">
            <a:avLst/>
          </a:prstGeom>
          <a:noFill/>
        </p:spPr>
        <p:txBody>
          <a:bodyPr wrap="square" rtlCol="0">
            <a:spAutoFit/>
          </a:bodyPr>
          <a:lstStyle/>
          <a:p>
            <a:pPr algn="ctr"/>
            <a:r>
              <a:rPr lang="el-GR" sz="1800" b="1" dirty="0">
                <a:cs typeface="Times New Roman" panose="02020603050405020304" pitchFamily="18" charset="0"/>
              </a:rPr>
              <a:t>Παρουσίαση δομής κάθε διδακτικής ενότητας</a:t>
            </a:r>
          </a:p>
        </p:txBody>
      </p:sp>
      <p:sp>
        <p:nvSpPr>
          <p:cNvPr id="7" name="Τίτλος 2"/>
          <p:cNvSpPr>
            <a:spLocks noGrp="1"/>
          </p:cNvSpPr>
          <p:nvPr>
            <p:ph type="title"/>
          </p:nvPr>
        </p:nvSpPr>
        <p:spPr/>
        <p:txBody>
          <a:bodyPr>
            <a:normAutofit/>
          </a:bodyPr>
          <a:lstStyle/>
          <a:p>
            <a:r>
              <a:rPr lang="el-GR" sz="4000" dirty="0"/>
              <a:t>Παραγόμενο εκπαιδευτικό υλικό</a:t>
            </a:r>
          </a:p>
        </p:txBody>
      </p:sp>
    </p:spTree>
    <p:extLst>
      <p:ext uri="{BB962C8B-B14F-4D97-AF65-F5344CB8AC3E}">
        <p14:creationId xmlns:p14="http://schemas.microsoft.com/office/powerpoint/2010/main" val="13749197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srcRect l="944" t="8485" r="4036" b="6659"/>
          <a:stretch/>
        </p:blipFill>
        <p:spPr>
          <a:xfrm>
            <a:off x="2113957" y="2305050"/>
            <a:ext cx="6925614" cy="3477297"/>
          </a:xfrm>
          <a:prstGeom prst="rect">
            <a:avLst/>
          </a:prstGeom>
        </p:spPr>
      </p:pic>
      <p:sp>
        <p:nvSpPr>
          <p:cNvPr id="11" name="Έλλειψη 10"/>
          <p:cNvSpPr/>
          <p:nvPr/>
        </p:nvSpPr>
        <p:spPr>
          <a:xfrm>
            <a:off x="192038" y="3618498"/>
            <a:ext cx="2147713" cy="2042750"/>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7" name="Τίτλος 2"/>
          <p:cNvSpPr>
            <a:spLocks noGrp="1"/>
          </p:cNvSpPr>
          <p:nvPr>
            <p:ph type="title"/>
          </p:nvPr>
        </p:nvSpPr>
        <p:spPr/>
        <p:txBody>
          <a:bodyPr>
            <a:normAutofit/>
          </a:bodyPr>
          <a:lstStyle/>
          <a:p>
            <a:r>
              <a:rPr lang="el-GR" sz="4000" dirty="0"/>
              <a:t>Παραγόμενο εκπαιδευτικό υλικό</a:t>
            </a:r>
          </a:p>
        </p:txBody>
      </p:sp>
      <p:sp>
        <p:nvSpPr>
          <p:cNvPr id="5" name="TextBox 4"/>
          <p:cNvSpPr txBox="1"/>
          <p:nvPr/>
        </p:nvSpPr>
        <p:spPr>
          <a:xfrm>
            <a:off x="412826" y="3633916"/>
            <a:ext cx="1701131" cy="2031325"/>
          </a:xfrm>
          <a:prstGeom prst="rect">
            <a:avLst/>
          </a:prstGeom>
          <a:noFill/>
        </p:spPr>
        <p:txBody>
          <a:bodyPr wrap="square" rtlCol="0">
            <a:spAutoFit/>
          </a:bodyPr>
          <a:lstStyle/>
          <a:p>
            <a:pPr algn="ctr"/>
            <a:r>
              <a:rPr lang="el-GR" sz="1800" b="1" dirty="0">
                <a:cs typeface="Times New Roman" panose="02020603050405020304" pitchFamily="18" charset="0"/>
              </a:rPr>
              <a:t>Εισαγωγικά στοιχεία σε κάθε διδακτική ενότητα-οδηγός πλοήγησης</a:t>
            </a:r>
          </a:p>
        </p:txBody>
      </p:sp>
    </p:spTree>
    <p:extLst>
      <p:ext uri="{BB962C8B-B14F-4D97-AF65-F5344CB8AC3E}">
        <p14:creationId xmlns:p14="http://schemas.microsoft.com/office/powerpoint/2010/main" val="9031346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srcRect l="382" t="8234" r="2478" b="5718"/>
          <a:stretch/>
        </p:blipFill>
        <p:spPr>
          <a:xfrm>
            <a:off x="2152753" y="2232446"/>
            <a:ext cx="6742090" cy="3357791"/>
          </a:xfrm>
          <a:prstGeom prst="rect">
            <a:avLst/>
          </a:prstGeom>
        </p:spPr>
      </p:pic>
      <p:sp>
        <p:nvSpPr>
          <p:cNvPr id="11" name="Έλλειψη 10"/>
          <p:cNvSpPr/>
          <p:nvPr/>
        </p:nvSpPr>
        <p:spPr>
          <a:xfrm>
            <a:off x="81214" y="3600449"/>
            <a:ext cx="2258538" cy="1989787"/>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5" name="TextBox 4"/>
          <p:cNvSpPr txBox="1"/>
          <p:nvPr/>
        </p:nvSpPr>
        <p:spPr>
          <a:xfrm>
            <a:off x="251520" y="3789040"/>
            <a:ext cx="1901233" cy="1477328"/>
          </a:xfrm>
          <a:prstGeom prst="rect">
            <a:avLst/>
          </a:prstGeom>
          <a:noFill/>
        </p:spPr>
        <p:txBody>
          <a:bodyPr wrap="square" rtlCol="0">
            <a:spAutoFit/>
          </a:bodyPr>
          <a:lstStyle/>
          <a:p>
            <a:pPr algn="ctr"/>
            <a:r>
              <a:rPr lang="el-GR" sz="1800" b="1" dirty="0">
                <a:cs typeface="Times New Roman" panose="02020603050405020304" pitchFamily="18" charset="0"/>
              </a:rPr>
              <a:t>Εισαγωγικά στοιχεία σε κάθε διδακτική ενότητα-Προβληματισμός</a:t>
            </a:r>
          </a:p>
        </p:txBody>
      </p:sp>
      <p:sp>
        <p:nvSpPr>
          <p:cNvPr id="7" name="Τίτλος 2"/>
          <p:cNvSpPr>
            <a:spLocks noGrp="1"/>
          </p:cNvSpPr>
          <p:nvPr>
            <p:ph type="title"/>
          </p:nvPr>
        </p:nvSpPr>
        <p:spPr/>
        <p:txBody>
          <a:bodyPr>
            <a:normAutofit/>
          </a:bodyPr>
          <a:lstStyle/>
          <a:p>
            <a:r>
              <a:rPr lang="el-GR" sz="4000" dirty="0"/>
              <a:t>Παραγόμενο εκπαιδευτικό υλικό</a:t>
            </a:r>
          </a:p>
        </p:txBody>
      </p:sp>
      <p:pic>
        <p:nvPicPr>
          <p:cNvPr id="6" name="Εικόνα 5"/>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rot="5400000">
            <a:off x="6248935" y="1894222"/>
            <a:ext cx="1829492" cy="1582963"/>
          </a:xfrm>
          <a:prstGeom prst="rect">
            <a:avLst/>
          </a:prstGeom>
        </p:spPr>
      </p:pic>
    </p:spTree>
    <p:extLst>
      <p:ext uri="{BB962C8B-B14F-4D97-AF65-F5344CB8AC3E}">
        <p14:creationId xmlns:p14="http://schemas.microsoft.com/office/powerpoint/2010/main" val="6380215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Έλλειψη 10"/>
          <p:cNvSpPr/>
          <p:nvPr/>
        </p:nvSpPr>
        <p:spPr>
          <a:xfrm>
            <a:off x="119982" y="3039120"/>
            <a:ext cx="2651817" cy="2766143"/>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5" name="TextBox 4"/>
          <p:cNvSpPr txBox="1"/>
          <p:nvPr/>
        </p:nvSpPr>
        <p:spPr>
          <a:xfrm>
            <a:off x="309772" y="3205082"/>
            <a:ext cx="2097795" cy="2585323"/>
          </a:xfrm>
          <a:prstGeom prst="rect">
            <a:avLst/>
          </a:prstGeom>
          <a:noFill/>
        </p:spPr>
        <p:txBody>
          <a:bodyPr wrap="square" rtlCol="0">
            <a:spAutoFit/>
          </a:bodyPr>
          <a:lstStyle/>
          <a:p>
            <a:pPr algn="ctr"/>
            <a:r>
              <a:rPr lang="el-GR" sz="1800" b="1" i="1" dirty="0" err="1">
                <a:ea typeface="Times New Roman" panose="02020603050405020304" pitchFamily="18" charset="0"/>
              </a:rPr>
              <a:t>Πολυμεσική</a:t>
            </a:r>
            <a:r>
              <a:rPr lang="el-GR" sz="1800" b="1" i="1" dirty="0">
                <a:ea typeface="Times New Roman" panose="02020603050405020304" pitchFamily="18" charset="0"/>
              </a:rPr>
              <a:t> Αρχή- </a:t>
            </a:r>
            <a:r>
              <a:rPr lang="el-GR" sz="1800" b="1" i="1" dirty="0" err="1">
                <a:ea typeface="Times New Roman" panose="02020603050405020304" pitchFamily="18" charset="0"/>
              </a:rPr>
              <a:t>multimedia</a:t>
            </a:r>
            <a:r>
              <a:rPr lang="el-GR" sz="1800" b="1" i="1" dirty="0">
                <a:ea typeface="Times New Roman" panose="02020603050405020304" pitchFamily="18" charset="0"/>
              </a:rPr>
              <a:t> </a:t>
            </a:r>
            <a:r>
              <a:rPr lang="el-GR" sz="1800" b="1" i="1" dirty="0" err="1">
                <a:ea typeface="Times New Roman" panose="02020603050405020304" pitchFamily="18" charset="0"/>
              </a:rPr>
              <a:t>principle</a:t>
            </a:r>
            <a:r>
              <a:rPr lang="el-GR" sz="1800" b="1" i="1" dirty="0">
                <a:ea typeface="Times New Roman" panose="02020603050405020304" pitchFamily="18" charset="0"/>
              </a:rPr>
              <a:t>. </a:t>
            </a:r>
          </a:p>
          <a:p>
            <a:pPr algn="ctr"/>
            <a:r>
              <a:rPr lang="el-GR" sz="1800" dirty="0">
                <a:ea typeface="Times New Roman" panose="02020603050405020304" pitchFamily="18" charset="0"/>
              </a:rPr>
              <a:t>H γνώση μεταφέρεται καλύτερα, με την ταυτόχρονη παρουσίαση λέξεων και εικόνων</a:t>
            </a:r>
            <a:endParaRPr lang="el-GR" sz="1800" dirty="0"/>
          </a:p>
        </p:txBody>
      </p:sp>
      <p:pic>
        <p:nvPicPr>
          <p:cNvPr id="2" name="Εικόνα 1"/>
          <p:cNvPicPr>
            <a:picLocks noChangeAspect="1"/>
          </p:cNvPicPr>
          <p:nvPr/>
        </p:nvPicPr>
        <p:blipFill rotWithShape="1">
          <a:blip r:embed="rId2"/>
          <a:srcRect l="24337" t="14250" r="2282" b="7746"/>
          <a:stretch/>
        </p:blipFill>
        <p:spPr>
          <a:xfrm>
            <a:off x="2597356" y="1892454"/>
            <a:ext cx="6047333" cy="3614147"/>
          </a:xfrm>
          <a:prstGeom prst="rect">
            <a:avLst/>
          </a:prstGeom>
        </p:spPr>
      </p:pic>
      <p:sp>
        <p:nvSpPr>
          <p:cNvPr id="7" name="Τίτλος 2"/>
          <p:cNvSpPr>
            <a:spLocks noGrp="1"/>
          </p:cNvSpPr>
          <p:nvPr>
            <p:ph type="title"/>
          </p:nvPr>
        </p:nvSpPr>
        <p:spPr/>
        <p:txBody>
          <a:bodyPr>
            <a:normAutofit/>
          </a:bodyPr>
          <a:lstStyle/>
          <a:p>
            <a:r>
              <a:rPr lang="el-GR" sz="4000" dirty="0"/>
              <a:t>Παραγόμενο εκπαιδευτικό υλικό</a:t>
            </a:r>
          </a:p>
        </p:txBody>
      </p:sp>
      <p:pic>
        <p:nvPicPr>
          <p:cNvPr id="3" name="Εικόνα 2"/>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rot="5400000">
            <a:off x="4761677" y="1762699"/>
            <a:ext cx="1829492" cy="1582963"/>
          </a:xfrm>
          <a:prstGeom prst="rect">
            <a:avLst/>
          </a:prstGeom>
        </p:spPr>
      </p:pic>
    </p:spTree>
    <p:extLst>
      <p:ext uri="{BB962C8B-B14F-4D97-AF65-F5344CB8AC3E}">
        <p14:creationId xmlns:p14="http://schemas.microsoft.com/office/powerpoint/2010/main" val="4008344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Έλλειψη 10"/>
          <p:cNvSpPr/>
          <p:nvPr/>
        </p:nvSpPr>
        <p:spPr>
          <a:xfrm>
            <a:off x="0" y="3140242"/>
            <a:ext cx="2648553" cy="3169078"/>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5" name="TextBox 4"/>
          <p:cNvSpPr txBox="1"/>
          <p:nvPr/>
        </p:nvSpPr>
        <p:spPr>
          <a:xfrm>
            <a:off x="267263" y="3554106"/>
            <a:ext cx="2381290" cy="2585323"/>
          </a:xfrm>
          <a:prstGeom prst="rect">
            <a:avLst/>
          </a:prstGeom>
          <a:noFill/>
        </p:spPr>
        <p:txBody>
          <a:bodyPr wrap="square" rtlCol="0">
            <a:spAutoFit/>
          </a:bodyPr>
          <a:lstStyle/>
          <a:p>
            <a:pPr algn="ctr"/>
            <a:r>
              <a:rPr lang="el-GR" sz="1800" b="1" i="1" dirty="0">
                <a:ea typeface="Times New Roman" panose="02020603050405020304" pitchFamily="18" charset="0"/>
              </a:rPr>
              <a:t>Αρχή της συνοχής- </a:t>
            </a:r>
            <a:r>
              <a:rPr lang="el-GR" sz="1800" b="1" i="1" dirty="0" err="1">
                <a:ea typeface="Times New Roman" panose="02020603050405020304" pitchFamily="18" charset="0"/>
              </a:rPr>
              <a:t>coherence</a:t>
            </a:r>
            <a:r>
              <a:rPr lang="el-GR" sz="1800" b="1" i="1" dirty="0">
                <a:ea typeface="Times New Roman" panose="02020603050405020304" pitchFamily="18" charset="0"/>
              </a:rPr>
              <a:t> </a:t>
            </a:r>
            <a:r>
              <a:rPr lang="el-GR" sz="1800" b="1" i="1" dirty="0" err="1">
                <a:ea typeface="Times New Roman" panose="02020603050405020304" pitchFamily="18" charset="0"/>
              </a:rPr>
              <a:t>principle</a:t>
            </a:r>
            <a:r>
              <a:rPr lang="el-GR" sz="1800" i="1" dirty="0">
                <a:ea typeface="Times New Roman" panose="02020603050405020304" pitchFamily="18" charset="0"/>
              </a:rPr>
              <a:t>.</a:t>
            </a:r>
          </a:p>
          <a:p>
            <a:pPr lvl="0" algn="ctr"/>
            <a:r>
              <a:rPr lang="el-GR" sz="1800" dirty="0">
                <a:cs typeface="Times New Roman" panose="02020603050405020304" pitchFamily="18" charset="0"/>
              </a:rPr>
              <a:t>Παρατίθεται μόνο οι απαραίτητες πληροφορίες, χωρίς την συνοδεία περιττών κειμένων, εικόνων &amp; ήχων</a:t>
            </a:r>
            <a:r>
              <a:rPr lang="el-GR" sz="1800" dirty="0"/>
              <a:t>.</a:t>
            </a:r>
          </a:p>
          <a:p>
            <a:pPr algn="ctr"/>
            <a:endParaRPr lang="el-GR" sz="1800" dirty="0"/>
          </a:p>
        </p:txBody>
      </p:sp>
      <p:pic>
        <p:nvPicPr>
          <p:cNvPr id="2" name="Εικόνα 1"/>
          <p:cNvPicPr>
            <a:picLocks noChangeAspect="1"/>
          </p:cNvPicPr>
          <p:nvPr/>
        </p:nvPicPr>
        <p:blipFill rotWithShape="1">
          <a:blip r:embed="rId2"/>
          <a:srcRect l="25988" t="22667" r="2047" b="7080"/>
          <a:stretch/>
        </p:blipFill>
        <p:spPr>
          <a:xfrm>
            <a:off x="2589306" y="2305050"/>
            <a:ext cx="6414286" cy="3520472"/>
          </a:xfrm>
          <a:prstGeom prst="rect">
            <a:avLst/>
          </a:prstGeom>
        </p:spPr>
      </p:pic>
      <p:sp>
        <p:nvSpPr>
          <p:cNvPr id="7" name="Τίτλος 2"/>
          <p:cNvSpPr>
            <a:spLocks noGrp="1"/>
          </p:cNvSpPr>
          <p:nvPr>
            <p:ph type="title"/>
          </p:nvPr>
        </p:nvSpPr>
        <p:spPr/>
        <p:txBody>
          <a:bodyPr>
            <a:normAutofit/>
          </a:bodyPr>
          <a:lstStyle/>
          <a:p>
            <a:r>
              <a:rPr lang="el-GR" sz="4000" dirty="0"/>
              <a:t>Παραγόμενο εκπαιδευτικό υλικό</a:t>
            </a:r>
          </a:p>
        </p:txBody>
      </p:sp>
      <p:pic>
        <p:nvPicPr>
          <p:cNvPr id="6" name="Εικόνα 5"/>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rot="9320921">
            <a:off x="6330923" y="2010211"/>
            <a:ext cx="1829492" cy="1582963"/>
          </a:xfrm>
          <a:prstGeom prst="rect">
            <a:avLst/>
          </a:prstGeom>
        </p:spPr>
      </p:pic>
    </p:spTree>
    <p:extLst>
      <p:ext uri="{BB962C8B-B14F-4D97-AF65-F5344CB8AC3E}">
        <p14:creationId xmlns:p14="http://schemas.microsoft.com/office/powerpoint/2010/main" val="21425468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Έλλειψη 10"/>
          <p:cNvSpPr/>
          <p:nvPr/>
        </p:nvSpPr>
        <p:spPr>
          <a:xfrm>
            <a:off x="93866" y="3068960"/>
            <a:ext cx="2677934" cy="2176539"/>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pic>
        <p:nvPicPr>
          <p:cNvPr id="2" name="Εικόνα 1"/>
          <p:cNvPicPr>
            <a:picLocks noChangeAspect="1"/>
          </p:cNvPicPr>
          <p:nvPr/>
        </p:nvPicPr>
        <p:blipFill rotWithShape="1">
          <a:blip r:embed="rId2"/>
          <a:srcRect l="24033" t="23547" r="9488" b="7086"/>
          <a:stretch/>
        </p:blipFill>
        <p:spPr>
          <a:xfrm>
            <a:off x="2720430" y="2060848"/>
            <a:ext cx="6408712" cy="3759609"/>
          </a:xfrm>
          <a:prstGeom prst="rect">
            <a:avLst/>
          </a:prstGeom>
        </p:spPr>
      </p:pic>
      <p:sp>
        <p:nvSpPr>
          <p:cNvPr id="5" name="TextBox 4"/>
          <p:cNvSpPr txBox="1"/>
          <p:nvPr/>
        </p:nvSpPr>
        <p:spPr>
          <a:xfrm>
            <a:off x="2902" y="3091805"/>
            <a:ext cx="2880320" cy="2031325"/>
          </a:xfrm>
          <a:prstGeom prst="rect">
            <a:avLst/>
          </a:prstGeom>
          <a:noFill/>
        </p:spPr>
        <p:txBody>
          <a:bodyPr wrap="square" rtlCol="0">
            <a:spAutoFit/>
          </a:bodyPr>
          <a:lstStyle/>
          <a:p>
            <a:pPr lvl="0" algn="ctr"/>
            <a:r>
              <a:rPr lang="el-GR" sz="1800" b="1" i="1" dirty="0">
                <a:ea typeface="Times New Roman" panose="02020603050405020304" pitchFamily="18" charset="0"/>
                <a:cs typeface="Times New Roman" panose="02020603050405020304" pitchFamily="18" charset="0"/>
              </a:rPr>
              <a:t>Αρχή της προσαρμοστικότητας</a:t>
            </a:r>
            <a:r>
              <a:rPr lang="el-GR" sz="1800" i="1" dirty="0">
                <a:ea typeface="Times New Roman" panose="02020603050405020304" pitchFamily="18" charset="0"/>
                <a:cs typeface="Times New Roman" panose="02020603050405020304" pitchFamily="18" charset="0"/>
              </a:rPr>
              <a:t>. </a:t>
            </a:r>
            <a:r>
              <a:rPr lang="el-GR" sz="1800" dirty="0">
                <a:cs typeface="Times New Roman" panose="02020603050405020304" pitchFamily="18" charset="0"/>
              </a:rPr>
              <a:t>Παρουσίαση των πληροφοριών γίνεται μέσω αφήγησης και γραφικών και όχι κειμένου και γραφικών. </a:t>
            </a:r>
          </a:p>
          <a:p>
            <a:pPr algn="ctr"/>
            <a:endParaRPr lang="el-GR" sz="1800" dirty="0">
              <a:cs typeface="Times New Roman" panose="02020603050405020304" pitchFamily="18" charset="0"/>
            </a:endParaRPr>
          </a:p>
        </p:txBody>
      </p:sp>
      <p:sp>
        <p:nvSpPr>
          <p:cNvPr id="7" name="Τίτλος 2"/>
          <p:cNvSpPr>
            <a:spLocks noGrp="1"/>
          </p:cNvSpPr>
          <p:nvPr>
            <p:ph type="title"/>
          </p:nvPr>
        </p:nvSpPr>
        <p:spPr/>
        <p:txBody>
          <a:bodyPr>
            <a:normAutofit/>
          </a:bodyPr>
          <a:lstStyle/>
          <a:p>
            <a:r>
              <a:rPr lang="el-GR" sz="4000" dirty="0"/>
              <a:t>Παραγόμενο εκπαιδευτικό υλικό</a:t>
            </a:r>
          </a:p>
        </p:txBody>
      </p:sp>
    </p:spTree>
    <p:extLst>
      <p:ext uri="{BB962C8B-B14F-4D97-AF65-F5344CB8AC3E}">
        <p14:creationId xmlns:p14="http://schemas.microsoft.com/office/powerpoint/2010/main" val="17196872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sz="4000" dirty="0"/>
              <a:t>Παραγόμενο εκπαιδευτικό υλικό</a:t>
            </a:r>
          </a:p>
        </p:txBody>
      </p:sp>
      <p:sp>
        <p:nvSpPr>
          <p:cNvPr id="11" name="Έλλειψη 10"/>
          <p:cNvSpPr/>
          <p:nvPr/>
        </p:nvSpPr>
        <p:spPr>
          <a:xfrm>
            <a:off x="235183" y="3140968"/>
            <a:ext cx="2055871" cy="3428078"/>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5" name="TextBox 4"/>
          <p:cNvSpPr txBox="1"/>
          <p:nvPr/>
        </p:nvSpPr>
        <p:spPr>
          <a:xfrm>
            <a:off x="244677" y="3313290"/>
            <a:ext cx="1847584" cy="3847207"/>
          </a:xfrm>
          <a:prstGeom prst="rect">
            <a:avLst/>
          </a:prstGeom>
          <a:noFill/>
        </p:spPr>
        <p:txBody>
          <a:bodyPr wrap="square" rtlCol="0">
            <a:spAutoFit/>
          </a:bodyPr>
          <a:lstStyle/>
          <a:p>
            <a:pPr lvl="0" algn="ctr"/>
            <a:r>
              <a:rPr lang="el-GR" sz="1600" b="1" i="1" dirty="0">
                <a:ea typeface="Times New Roman" panose="02020603050405020304" pitchFamily="18" charset="0"/>
                <a:cs typeface="Times New Roman" panose="02020603050405020304" pitchFamily="18" charset="0"/>
              </a:rPr>
              <a:t>Αρχή του πλεονασμού.</a:t>
            </a:r>
            <a:r>
              <a:rPr lang="el-GR" sz="1600" i="1" dirty="0">
                <a:ea typeface="Times New Roman" panose="02020603050405020304" pitchFamily="18" charset="0"/>
                <a:cs typeface="Times New Roman" panose="02020603050405020304" pitchFamily="18" charset="0"/>
              </a:rPr>
              <a:t> </a:t>
            </a:r>
            <a:endParaRPr lang="el-GR" sz="1600" dirty="0">
              <a:cs typeface="Times New Roman" panose="02020603050405020304" pitchFamily="18" charset="0"/>
            </a:endParaRPr>
          </a:p>
          <a:p>
            <a:pPr algn="ctr"/>
            <a:r>
              <a:rPr lang="el-GR" sz="1600" dirty="0">
                <a:cs typeface="Times New Roman" panose="02020603050405020304" pitchFamily="18" charset="0"/>
              </a:rPr>
              <a:t>Παρουσίαση πληροφοριών χωρίς πλεονάζουσες πληροφορίες, καθώς και ίδιες πληροφορίες που προσφέρονται ταυτόχρονα με διαφορετικό τρόπο (οπτικό και λεκτικό). </a:t>
            </a:r>
          </a:p>
          <a:p>
            <a:pPr lvl="0" algn="ctr"/>
            <a:endParaRPr lang="el-GR" sz="1800" dirty="0">
              <a:cs typeface="Times New Roman" panose="02020603050405020304" pitchFamily="18" charset="0"/>
            </a:endParaRPr>
          </a:p>
          <a:p>
            <a:pPr algn="ctr"/>
            <a:endParaRPr lang="el-GR" sz="1800" dirty="0">
              <a:cs typeface="Times New Roman" panose="02020603050405020304" pitchFamily="18" charset="0"/>
            </a:endParaRPr>
          </a:p>
        </p:txBody>
      </p:sp>
      <p:pic>
        <p:nvPicPr>
          <p:cNvPr id="8" name="Εικόνα 7"/>
          <p:cNvPicPr>
            <a:picLocks noChangeAspect="1"/>
          </p:cNvPicPr>
          <p:nvPr/>
        </p:nvPicPr>
        <p:blipFill rotWithShape="1">
          <a:blip r:embed="rId2"/>
          <a:srcRect l="24331" t="14569" r="1729" b="7262"/>
          <a:stretch/>
        </p:blipFill>
        <p:spPr>
          <a:xfrm>
            <a:off x="2300548" y="1734978"/>
            <a:ext cx="6779795" cy="4029758"/>
          </a:xfrm>
          <a:prstGeom prst="rect">
            <a:avLst/>
          </a:prstGeom>
        </p:spPr>
      </p:pic>
      <p:pic>
        <p:nvPicPr>
          <p:cNvPr id="2" name="Εικόνα 1"/>
          <p:cNvPicPr>
            <a:picLocks noChangeAspect="1"/>
          </p:cNvPicPr>
          <p:nvPr/>
        </p:nvPicPr>
        <p:blipFill>
          <a:blip r:embed="rId3"/>
          <a:stretch>
            <a:fillRect/>
          </a:stretch>
        </p:blipFill>
        <p:spPr>
          <a:xfrm>
            <a:off x="4211960" y="2398810"/>
            <a:ext cx="1585097" cy="1828959"/>
          </a:xfrm>
          <a:prstGeom prst="rect">
            <a:avLst/>
          </a:prstGeom>
        </p:spPr>
      </p:pic>
    </p:spTree>
    <p:extLst>
      <p:ext uri="{BB962C8B-B14F-4D97-AF65-F5344CB8AC3E}">
        <p14:creationId xmlns:p14="http://schemas.microsoft.com/office/powerpoint/2010/main" val="30130715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fontScale="92500"/>
          </a:bodyPr>
          <a:lstStyle/>
          <a:p>
            <a:r>
              <a:rPr lang="el-GR" sz="1600" dirty="0" smtClean="0"/>
              <a:t>Είναι </a:t>
            </a:r>
            <a:r>
              <a:rPr lang="el-GR" sz="1600" dirty="0"/>
              <a:t>ένας όρος που χρησιμοποιείται υπερβολικά, αλλά συχνά δεν προσδιορίζεται και συχνά αντικαθίστανται ακατάλληλα με συναφείς όρους, όπως η καινοτομία ή η διαφορετικότητα (</a:t>
            </a:r>
            <a:r>
              <a:rPr lang="el-GR" sz="1600" dirty="0" smtClean="0"/>
              <a:t>Jesson,2012). </a:t>
            </a:r>
          </a:p>
          <a:p>
            <a:r>
              <a:rPr lang="el-GR" sz="1600" dirty="0"/>
              <a:t>Το πρόβλημα με την δημιουργικότητα είναι ότι η έννοια είναι αφηρημένη και αόριστη. Χρόνια έρευνας προσπαθούν να δώσουν έναν συγκεκριμένο ορισμό, αλλά η επιστημονική κοινότητα παραδέχεται ότι δεν γνωρίζει πώς να εξηγήσει επακριβώς τη δημιουργική ικανότητα του εγκεφάλου (</a:t>
            </a:r>
            <a:r>
              <a:rPr lang="el-GR" sz="1600" dirty="0" err="1"/>
              <a:t>Fisher&amp;Williams</a:t>
            </a:r>
            <a:r>
              <a:rPr lang="el-GR" sz="1600" dirty="0"/>
              <a:t>, 2004) </a:t>
            </a:r>
          </a:p>
          <a:p>
            <a:r>
              <a:rPr lang="el-GR" sz="1600" dirty="0"/>
              <a:t>Η λέξη «δημιουργικότητα» χρησιμοποιείται με διαφορετικούς τρόπους, σε διαφορετικά περιβάλλοντα. </a:t>
            </a:r>
            <a:r>
              <a:rPr lang="el-GR" sz="1600" dirty="0" err="1"/>
              <a:t>Τo</a:t>
            </a:r>
            <a:r>
              <a:rPr lang="el-GR" sz="1600" dirty="0"/>
              <a:t> πρόβλημα του ορισμού έγκειται στις ιδιαίτερες σχέσεις της  με τις τέχνες, στην πολύπλοκη φύση της ίδιας της δημιουργικής δραστηριότητας και της ποικιλίας των θεωριών  που έχουν αναπτυχθεί για να την  εξηγήσουν (NACCCE έκθεση, 1999)</a:t>
            </a:r>
          </a:p>
          <a:p>
            <a:endParaRPr lang="el-GR" sz="1600" dirty="0"/>
          </a:p>
        </p:txBody>
      </p:sp>
      <p:sp>
        <p:nvSpPr>
          <p:cNvPr id="3" name="Τίτλος 2"/>
          <p:cNvSpPr>
            <a:spLocks noGrp="1"/>
          </p:cNvSpPr>
          <p:nvPr>
            <p:ph type="title"/>
          </p:nvPr>
        </p:nvSpPr>
        <p:spPr/>
        <p:txBody>
          <a:bodyPr/>
          <a:lstStyle/>
          <a:p>
            <a:r>
              <a:rPr lang="el-GR" dirty="0"/>
              <a:t>Η Έννοια της Δημιουργικότητας</a:t>
            </a:r>
          </a:p>
        </p:txBody>
      </p:sp>
    </p:spTree>
    <p:extLst>
      <p:ext uri="{BB962C8B-B14F-4D97-AF65-F5344CB8AC3E}">
        <p14:creationId xmlns:p14="http://schemas.microsoft.com/office/powerpoint/2010/main" val="9170433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sz="4000" dirty="0"/>
              <a:t>Παραγόμενο εκπαιδευτικό υλικό</a:t>
            </a:r>
          </a:p>
        </p:txBody>
      </p:sp>
      <p:sp>
        <p:nvSpPr>
          <p:cNvPr id="11" name="Έλλειψη 10"/>
          <p:cNvSpPr/>
          <p:nvPr/>
        </p:nvSpPr>
        <p:spPr>
          <a:xfrm>
            <a:off x="106628" y="2305049"/>
            <a:ext cx="2377139" cy="3536325"/>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5" name="TextBox 4"/>
          <p:cNvSpPr txBox="1"/>
          <p:nvPr/>
        </p:nvSpPr>
        <p:spPr>
          <a:xfrm>
            <a:off x="256724" y="2625892"/>
            <a:ext cx="1860051" cy="3693319"/>
          </a:xfrm>
          <a:prstGeom prst="rect">
            <a:avLst/>
          </a:prstGeom>
          <a:noFill/>
        </p:spPr>
        <p:txBody>
          <a:bodyPr wrap="square" rtlCol="0">
            <a:spAutoFit/>
          </a:bodyPr>
          <a:lstStyle/>
          <a:p>
            <a:pPr lvl="0" algn="ctr"/>
            <a:r>
              <a:rPr lang="el-GR" sz="1800" b="1" i="1" dirty="0">
                <a:ea typeface="Times New Roman" panose="02020603050405020304" pitchFamily="18" charset="0"/>
                <a:cs typeface="Times New Roman" panose="02020603050405020304" pitchFamily="18" charset="0"/>
              </a:rPr>
              <a:t>Αρχή της σηματοδότησης.</a:t>
            </a:r>
            <a:r>
              <a:rPr lang="el-GR" sz="1800" i="1" dirty="0">
                <a:ea typeface="Times New Roman" panose="02020603050405020304" pitchFamily="18" charset="0"/>
                <a:cs typeface="Times New Roman" panose="02020603050405020304" pitchFamily="18" charset="0"/>
              </a:rPr>
              <a:t> </a:t>
            </a:r>
            <a:endParaRPr lang="el-GR" sz="1800" dirty="0">
              <a:cs typeface="Times New Roman" panose="02020603050405020304" pitchFamily="18" charset="0"/>
            </a:endParaRPr>
          </a:p>
          <a:p>
            <a:pPr algn="ctr"/>
            <a:r>
              <a:rPr lang="el-GR" sz="1800" dirty="0">
                <a:cs typeface="Times New Roman" panose="02020603050405020304" pitchFamily="18" charset="0"/>
              </a:rPr>
              <a:t>Οι κατάλληλες νύξεις με στόχο να κατευθύνουν την προσοχή του εκπαιδευόμενου στην ουσιαστικότερη επεξεργασία των πληροφοριών.</a:t>
            </a:r>
          </a:p>
          <a:p>
            <a:pPr lvl="0" algn="ctr"/>
            <a:endParaRPr lang="el-GR" sz="1800" dirty="0">
              <a:cs typeface="Times New Roman" panose="02020603050405020304" pitchFamily="18" charset="0"/>
            </a:endParaRPr>
          </a:p>
          <a:p>
            <a:pPr algn="ctr"/>
            <a:endParaRPr lang="el-GR" sz="1800" dirty="0">
              <a:cs typeface="Times New Roman" panose="02020603050405020304" pitchFamily="18" charset="0"/>
            </a:endParaRPr>
          </a:p>
        </p:txBody>
      </p:sp>
      <p:pic>
        <p:nvPicPr>
          <p:cNvPr id="2" name="Εικόνα 1"/>
          <p:cNvPicPr>
            <a:picLocks noChangeAspect="1"/>
          </p:cNvPicPr>
          <p:nvPr/>
        </p:nvPicPr>
        <p:blipFill rotWithShape="1">
          <a:blip r:embed="rId2"/>
          <a:srcRect l="23199" t="21880" r="3194" b="7863"/>
          <a:stretch/>
        </p:blipFill>
        <p:spPr>
          <a:xfrm>
            <a:off x="2315035" y="2183237"/>
            <a:ext cx="5669924" cy="3042635"/>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4959" y="3587188"/>
            <a:ext cx="1159041" cy="1964837"/>
          </a:xfrm>
          <a:prstGeom prst="rect">
            <a:avLst/>
          </a:prstGeom>
        </p:spPr>
      </p:pic>
      <p:pic>
        <p:nvPicPr>
          <p:cNvPr id="6" name="Εικόνα 5"/>
          <p:cNvPicPr>
            <a:picLocks noChangeAspect="1"/>
          </p:cNvPicPr>
          <p:nvPr/>
        </p:nvPicPr>
        <p:blipFill>
          <a:blip r:embed="rId4"/>
          <a:stretch>
            <a:fillRect/>
          </a:stretch>
        </p:blipFill>
        <p:spPr>
          <a:xfrm rot="2247128">
            <a:off x="7722801" y="1826376"/>
            <a:ext cx="1585097" cy="1828959"/>
          </a:xfrm>
          <a:prstGeom prst="rect">
            <a:avLst/>
          </a:prstGeom>
        </p:spPr>
      </p:pic>
    </p:spTree>
    <p:extLst>
      <p:ext uri="{BB962C8B-B14F-4D97-AF65-F5344CB8AC3E}">
        <p14:creationId xmlns:p14="http://schemas.microsoft.com/office/powerpoint/2010/main" val="5670872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sz="4000" dirty="0"/>
              <a:t>Παραγόμενο</a:t>
            </a:r>
            <a:r>
              <a:rPr lang="el-GR" sz="2400" dirty="0">
                <a:latin typeface="Times New Roman" panose="02020603050405020304" pitchFamily="18" charset="0"/>
                <a:cs typeface="Times New Roman" panose="02020603050405020304" pitchFamily="18" charset="0"/>
              </a:rPr>
              <a:t> </a:t>
            </a:r>
            <a:r>
              <a:rPr lang="el-GR" sz="4000" dirty="0"/>
              <a:t>εκπαιδευτικό υλικό</a:t>
            </a:r>
          </a:p>
        </p:txBody>
      </p:sp>
      <p:sp>
        <p:nvSpPr>
          <p:cNvPr id="11" name="Έλλειψη 10"/>
          <p:cNvSpPr/>
          <p:nvPr/>
        </p:nvSpPr>
        <p:spPr>
          <a:xfrm>
            <a:off x="92830" y="2067388"/>
            <a:ext cx="2462946" cy="2801771"/>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5" name="TextBox 4"/>
          <p:cNvSpPr txBox="1"/>
          <p:nvPr/>
        </p:nvSpPr>
        <p:spPr>
          <a:xfrm>
            <a:off x="417569" y="2339576"/>
            <a:ext cx="1813468" cy="2677656"/>
          </a:xfrm>
          <a:prstGeom prst="rect">
            <a:avLst/>
          </a:prstGeom>
          <a:noFill/>
        </p:spPr>
        <p:txBody>
          <a:bodyPr wrap="square" rtlCol="0">
            <a:spAutoFit/>
          </a:bodyPr>
          <a:lstStyle/>
          <a:p>
            <a:pPr lvl="0" algn="ctr"/>
            <a:r>
              <a:rPr lang="el-GR" sz="1800" b="1" i="1" dirty="0">
                <a:ea typeface="Times New Roman" panose="02020603050405020304" pitchFamily="18" charset="0"/>
                <a:cs typeface="Times New Roman" panose="02020603050405020304" pitchFamily="18" charset="0"/>
              </a:rPr>
              <a:t>Αρχή της συνάφειας ή της εγγύτητας.</a:t>
            </a:r>
            <a:r>
              <a:rPr lang="el-GR" sz="1800" i="1" dirty="0">
                <a:ea typeface="Times New Roman" panose="02020603050405020304" pitchFamily="18" charset="0"/>
                <a:cs typeface="Times New Roman" panose="02020603050405020304" pitchFamily="18" charset="0"/>
              </a:rPr>
              <a:t> </a:t>
            </a:r>
            <a:endParaRPr lang="el-GR" sz="1800" dirty="0">
              <a:cs typeface="Times New Roman" panose="02020603050405020304" pitchFamily="18" charset="0"/>
            </a:endParaRPr>
          </a:p>
          <a:p>
            <a:pPr lvl="0" algn="ctr"/>
            <a:r>
              <a:rPr lang="el-GR" sz="1200" dirty="0">
                <a:cs typeface="Times New Roman" panose="02020603050405020304" pitchFamily="18" charset="0"/>
              </a:rPr>
              <a:t>Παράλληλη παρουσίαση κειμένων και εικόνων ή αφηγήσεων και </a:t>
            </a:r>
            <a:r>
              <a:rPr lang="el-GR" sz="1200" dirty="0" err="1">
                <a:cs typeface="Times New Roman" panose="02020603050405020304" pitchFamily="18" charset="0"/>
              </a:rPr>
              <a:t>animation</a:t>
            </a:r>
            <a:r>
              <a:rPr lang="el-GR" sz="1200" dirty="0">
                <a:cs typeface="Times New Roman" panose="02020603050405020304" pitchFamily="18" charset="0"/>
              </a:rPr>
              <a:t>, που αφορούν το ίδιο μαθησιακό αντικείμενο, μιας και έτσι μειώνεται «το γνωστικό φορτίο επεξεργασίας τους»</a:t>
            </a:r>
          </a:p>
          <a:p>
            <a:pPr algn="ctr"/>
            <a:endParaRPr lang="el-GR" sz="1800" dirty="0">
              <a:cs typeface="Times New Roman" panose="02020603050405020304" pitchFamily="18" charset="0"/>
            </a:endParaRPr>
          </a:p>
        </p:txBody>
      </p:sp>
      <p:pic>
        <p:nvPicPr>
          <p:cNvPr id="7" name="Εικόνα 6"/>
          <p:cNvPicPr>
            <a:picLocks noChangeAspect="1"/>
          </p:cNvPicPr>
          <p:nvPr/>
        </p:nvPicPr>
        <p:blipFill rotWithShape="1">
          <a:blip r:embed="rId3"/>
          <a:srcRect l="11661" t="25660" r="24099" b="9305"/>
          <a:stretch/>
        </p:blipFill>
        <p:spPr>
          <a:xfrm>
            <a:off x="2395471" y="1883606"/>
            <a:ext cx="6413678" cy="3650473"/>
          </a:xfrm>
          <a:prstGeom prst="rect">
            <a:avLst/>
          </a:prstGeom>
        </p:spPr>
      </p:pic>
      <p:pic>
        <p:nvPicPr>
          <p:cNvPr id="8" name="Εικόνα 7"/>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5400000">
            <a:off x="5866466" y="1451585"/>
            <a:ext cx="2162382" cy="1870995"/>
          </a:xfrm>
          <a:prstGeom prst="rect">
            <a:avLst/>
          </a:prstGeom>
        </p:spPr>
      </p:pic>
    </p:spTree>
    <p:extLst>
      <p:ext uri="{BB962C8B-B14F-4D97-AF65-F5344CB8AC3E}">
        <p14:creationId xmlns:p14="http://schemas.microsoft.com/office/powerpoint/2010/main" val="31919748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sz="4000" dirty="0"/>
              <a:t>Παραγόμενο εκπαιδευτικό υλικό</a:t>
            </a:r>
          </a:p>
        </p:txBody>
      </p:sp>
      <p:sp>
        <p:nvSpPr>
          <p:cNvPr id="11" name="Έλλειψη 10"/>
          <p:cNvSpPr/>
          <p:nvPr/>
        </p:nvSpPr>
        <p:spPr>
          <a:xfrm>
            <a:off x="110912" y="2917236"/>
            <a:ext cx="2516871" cy="3490309"/>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5" name="TextBox 4"/>
          <p:cNvSpPr txBox="1"/>
          <p:nvPr/>
        </p:nvSpPr>
        <p:spPr>
          <a:xfrm>
            <a:off x="467544" y="3052780"/>
            <a:ext cx="1813468" cy="3354765"/>
          </a:xfrm>
          <a:prstGeom prst="rect">
            <a:avLst/>
          </a:prstGeom>
          <a:noFill/>
        </p:spPr>
        <p:txBody>
          <a:bodyPr wrap="square" rtlCol="0">
            <a:spAutoFit/>
          </a:bodyPr>
          <a:lstStyle/>
          <a:p>
            <a:pPr lvl="0" algn="ctr"/>
            <a:r>
              <a:rPr lang="el-GR" sz="1600" b="1" i="1" dirty="0">
                <a:ea typeface="Times New Roman" panose="02020603050405020304" pitchFamily="18" charset="0"/>
                <a:cs typeface="Times New Roman" panose="02020603050405020304" pitchFamily="18" charset="0"/>
              </a:rPr>
              <a:t>Αρχή της κατάτμησης</a:t>
            </a:r>
            <a:endParaRPr lang="el-GR" sz="1600" dirty="0">
              <a:cs typeface="Times New Roman" panose="02020603050405020304" pitchFamily="18" charset="0"/>
            </a:endParaRPr>
          </a:p>
          <a:p>
            <a:pPr lvl="0" algn="ctr"/>
            <a:r>
              <a:rPr lang="el-GR" sz="1600" dirty="0">
                <a:cs typeface="Times New Roman" panose="02020603050405020304" pitchFamily="18" charset="0"/>
              </a:rPr>
              <a:t>Η παρουσίαση πληροφοριών γίνεται πιο αποτελεσματικά όταν γίνεται μέσα από σύντομες και στοχευμένες οπτικές και ακουστικές αναπαραστάσεις.</a:t>
            </a:r>
          </a:p>
          <a:p>
            <a:pPr algn="ctr"/>
            <a:endParaRPr lang="el-GR" sz="1800" dirty="0">
              <a:cs typeface="Times New Roman" panose="02020603050405020304" pitchFamily="18" charset="0"/>
            </a:endParaRPr>
          </a:p>
        </p:txBody>
      </p:sp>
      <p:pic>
        <p:nvPicPr>
          <p:cNvPr id="2" name="Εικόνα 1"/>
          <p:cNvPicPr>
            <a:picLocks noChangeAspect="1"/>
          </p:cNvPicPr>
          <p:nvPr/>
        </p:nvPicPr>
        <p:blipFill rotWithShape="1">
          <a:blip r:embed="rId2"/>
          <a:srcRect l="11919" t="26824" r="25119" b="9936"/>
          <a:stretch/>
        </p:blipFill>
        <p:spPr>
          <a:xfrm>
            <a:off x="2463085" y="2132258"/>
            <a:ext cx="6345863" cy="3583547"/>
          </a:xfrm>
          <a:prstGeom prst="rect">
            <a:avLst/>
          </a:prstGeom>
        </p:spPr>
      </p:pic>
      <p:pic>
        <p:nvPicPr>
          <p:cNvPr id="4" name="Εικόνα 3"/>
          <p:cNvPicPr>
            <a:picLocks noChangeAspect="1"/>
          </p:cNvPicPr>
          <p:nvPr/>
        </p:nvPicPr>
        <p:blipFill>
          <a:blip r:embed="rId3"/>
          <a:stretch>
            <a:fillRect/>
          </a:stretch>
        </p:blipFill>
        <p:spPr>
          <a:xfrm>
            <a:off x="1835696" y="1908559"/>
            <a:ext cx="1758021" cy="2028487"/>
          </a:xfrm>
          <a:prstGeom prst="rect">
            <a:avLst/>
          </a:prstGeom>
        </p:spPr>
      </p:pic>
    </p:spTree>
    <p:extLst>
      <p:ext uri="{BB962C8B-B14F-4D97-AF65-F5344CB8AC3E}">
        <p14:creationId xmlns:p14="http://schemas.microsoft.com/office/powerpoint/2010/main" val="11029639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sz="4000" dirty="0"/>
              <a:t>Παραγόμενο εκπαιδευτικό υλικό</a:t>
            </a:r>
          </a:p>
        </p:txBody>
      </p:sp>
      <p:sp>
        <p:nvSpPr>
          <p:cNvPr id="9" name="Έλλειψη 8"/>
          <p:cNvSpPr/>
          <p:nvPr/>
        </p:nvSpPr>
        <p:spPr>
          <a:xfrm>
            <a:off x="110849" y="3357526"/>
            <a:ext cx="2280427" cy="2572759"/>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2" name="TextBox 1"/>
          <p:cNvSpPr txBox="1"/>
          <p:nvPr/>
        </p:nvSpPr>
        <p:spPr>
          <a:xfrm>
            <a:off x="467925" y="3621961"/>
            <a:ext cx="1350150" cy="2308324"/>
          </a:xfrm>
          <a:prstGeom prst="rect">
            <a:avLst/>
          </a:prstGeom>
          <a:noFill/>
        </p:spPr>
        <p:txBody>
          <a:bodyPr wrap="square" rtlCol="0">
            <a:spAutoFit/>
          </a:bodyPr>
          <a:lstStyle/>
          <a:p>
            <a:pPr algn="ctr"/>
            <a:r>
              <a:rPr lang="el-GR" sz="1600" b="1" i="1" dirty="0">
                <a:cs typeface="Times New Roman" panose="02020603050405020304" pitchFamily="18" charset="0"/>
              </a:rPr>
              <a:t>Κείμενα</a:t>
            </a:r>
          </a:p>
          <a:p>
            <a:pPr algn="ctr"/>
            <a:r>
              <a:rPr lang="el-GR" sz="1600" dirty="0">
                <a:cs typeface="Times New Roman" panose="02020603050405020304" pitchFamily="18" charset="0"/>
              </a:rPr>
              <a:t> είναι τα βασικά θεμέλια, ο κύριος κορμός του διδακτικού εξ αποστάσεως </a:t>
            </a:r>
            <a:r>
              <a:rPr lang="el-GR" sz="1600" dirty="0" smtClean="0">
                <a:cs typeface="Times New Roman" panose="02020603050405020304" pitchFamily="18" charset="0"/>
              </a:rPr>
              <a:t>υλικού</a:t>
            </a:r>
            <a:endParaRPr lang="el-GR" sz="1600" dirty="0">
              <a:cs typeface="Times New Roman" panose="02020603050405020304" pitchFamily="18" charset="0"/>
            </a:endParaRPr>
          </a:p>
        </p:txBody>
      </p:sp>
      <p:pic>
        <p:nvPicPr>
          <p:cNvPr id="4" name="Εικόνα 3"/>
          <p:cNvPicPr>
            <a:picLocks noChangeAspect="1"/>
          </p:cNvPicPr>
          <p:nvPr/>
        </p:nvPicPr>
        <p:blipFill rotWithShape="1">
          <a:blip r:embed="rId2"/>
          <a:srcRect l="23672" t="22725" r="2016" b="7014"/>
          <a:stretch/>
        </p:blipFill>
        <p:spPr>
          <a:xfrm>
            <a:off x="2391276" y="2198565"/>
            <a:ext cx="6471222" cy="3439967"/>
          </a:xfrm>
          <a:prstGeom prst="rect">
            <a:avLst/>
          </a:prstGeom>
        </p:spPr>
      </p:pic>
      <p:pic>
        <p:nvPicPr>
          <p:cNvPr id="5" name="Εικόνα 4"/>
          <p:cNvPicPr>
            <a:picLocks noChangeAspect="1"/>
          </p:cNvPicPr>
          <p:nvPr/>
        </p:nvPicPr>
        <p:blipFill>
          <a:blip r:embed="rId3"/>
          <a:stretch>
            <a:fillRect/>
          </a:stretch>
        </p:blipFill>
        <p:spPr>
          <a:xfrm rot="5400000">
            <a:off x="7155470" y="1650498"/>
            <a:ext cx="1585097" cy="1828959"/>
          </a:xfrm>
          <a:prstGeom prst="rect">
            <a:avLst/>
          </a:prstGeom>
        </p:spPr>
      </p:pic>
    </p:spTree>
    <p:extLst>
      <p:ext uri="{BB962C8B-B14F-4D97-AF65-F5344CB8AC3E}">
        <p14:creationId xmlns:p14="http://schemas.microsoft.com/office/powerpoint/2010/main" val="3698195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sz="4000" dirty="0"/>
              <a:t>Παραγόμενο εκπαιδευτικό υλικό</a:t>
            </a:r>
          </a:p>
        </p:txBody>
      </p:sp>
      <p:sp>
        <p:nvSpPr>
          <p:cNvPr id="11" name="Έλλειψη 10"/>
          <p:cNvSpPr/>
          <p:nvPr/>
        </p:nvSpPr>
        <p:spPr>
          <a:xfrm>
            <a:off x="283910" y="3157189"/>
            <a:ext cx="2107366" cy="2139713"/>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5" name="TextBox 4"/>
          <p:cNvSpPr txBox="1"/>
          <p:nvPr/>
        </p:nvSpPr>
        <p:spPr>
          <a:xfrm>
            <a:off x="527502" y="3361424"/>
            <a:ext cx="1620181" cy="1754326"/>
          </a:xfrm>
          <a:prstGeom prst="rect">
            <a:avLst/>
          </a:prstGeom>
          <a:noFill/>
        </p:spPr>
        <p:txBody>
          <a:bodyPr wrap="square" rtlCol="0">
            <a:spAutoFit/>
          </a:bodyPr>
          <a:lstStyle/>
          <a:p>
            <a:pPr algn="ctr"/>
            <a:r>
              <a:rPr lang="el-GR" sz="1200" b="1" dirty="0">
                <a:cs typeface="Times New Roman" panose="02020603050405020304" pitchFamily="18" charset="0"/>
              </a:rPr>
              <a:t>Προκείμενα</a:t>
            </a:r>
            <a:r>
              <a:rPr lang="el-GR" sz="1200" dirty="0">
                <a:cs typeface="Times New Roman" panose="02020603050405020304" pitchFamily="18" charset="0"/>
              </a:rPr>
              <a:t> αποτελούνται από:</a:t>
            </a:r>
          </a:p>
          <a:p>
            <a:pPr algn="ctr"/>
            <a:r>
              <a:rPr lang="el-GR" sz="1200" dirty="0">
                <a:cs typeface="Times New Roman" panose="02020603050405020304" pitchFamily="18" charset="0"/>
              </a:rPr>
              <a:t> τα περιεχόμενα, ερμηνευτικούς τίτλους, κεφάλαια και ενότητες, σκοπό, στόχους προσδοκώμενα αποτελέσματα, λέξεις και έννοιες κλειδιά</a:t>
            </a:r>
          </a:p>
        </p:txBody>
      </p:sp>
      <p:pic>
        <p:nvPicPr>
          <p:cNvPr id="2" name="Εικόνα 1"/>
          <p:cNvPicPr>
            <a:picLocks noChangeAspect="1"/>
          </p:cNvPicPr>
          <p:nvPr/>
        </p:nvPicPr>
        <p:blipFill rotWithShape="1">
          <a:blip r:embed="rId2"/>
          <a:srcRect l="24722" t="14110" r="2453" b="5363"/>
          <a:stretch/>
        </p:blipFill>
        <p:spPr>
          <a:xfrm>
            <a:off x="2634867" y="1885990"/>
            <a:ext cx="6255930" cy="3889169"/>
          </a:xfrm>
          <a:prstGeom prst="rect">
            <a:avLst/>
          </a:prstGeom>
        </p:spPr>
      </p:pic>
    </p:spTree>
    <p:extLst>
      <p:ext uri="{BB962C8B-B14F-4D97-AF65-F5344CB8AC3E}">
        <p14:creationId xmlns:p14="http://schemas.microsoft.com/office/powerpoint/2010/main" val="22284769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sz="4000" dirty="0"/>
              <a:t>Παραγόμενο εκπαιδευτικό υλικό</a:t>
            </a:r>
          </a:p>
        </p:txBody>
      </p:sp>
      <p:sp>
        <p:nvSpPr>
          <p:cNvPr id="11" name="Έλλειψη 10"/>
          <p:cNvSpPr/>
          <p:nvPr/>
        </p:nvSpPr>
        <p:spPr>
          <a:xfrm>
            <a:off x="183696" y="2950882"/>
            <a:ext cx="2160240" cy="2322258"/>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5" name="TextBox 4"/>
          <p:cNvSpPr txBox="1"/>
          <p:nvPr/>
        </p:nvSpPr>
        <p:spPr>
          <a:xfrm>
            <a:off x="376947" y="3154057"/>
            <a:ext cx="1732432" cy="1938992"/>
          </a:xfrm>
          <a:prstGeom prst="rect">
            <a:avLst/>
          </a:prstGeom>
          <a:noFill/>
        </p:spPr>
        <p:txBody>
          <a:bodyPr wrap="square" rtlCol="0">
            <a:spAutoFit/>
          </a:bodyPr>
          <a:lstStyle/>
          <a:p>
            <a:pPr algn="ctr"/>
            <a:r>
              <a:rPr lang="el-GR" sz="1200" b="1" i="1" dirty="0">
                <a:cs typeface="Times New Roman" panose="02020603050405020304" pitchFamily="18" charset="0"/>
              </a:rPr>
              <a:t>Μετακείμενα</a:t>
            </a:r>
            <a:r>
              <a:rPr lang="el-GR" sz="1200" dirty="0">
                <a:cs typeface="Times New Roman" panose="02020603050405020304" pitchFamily="18" charset="0"/>
              </a:rPr>
              <a:t>, αποτελούνται από συνόψεις κεφαλαίων και ενοτήτων, παραρτήματα, περιλήψεις, βιβλιογραφία, παραπομπές, οδηγούς για περαιτέρω μελέτη, γλωσσάρια και δραστηριότητες ελέγχου</a:t>
            </a:r>
          </a:p>
        </p:txBody>
      </p:sp>
      <p:pic>
        <p:nvPicPr>
          <p:cNvPr id="2" name="Εικόνα 1"/>
          <p:cNvPicPr>
            <a:picLocks noChangeAspect="1"/>
          </p:cNvPicPr>
          <p:nvPr/>
        </p:nvPicPr>
        <p:blipFill rotWithShape="1">
          <a:blip r:embed="rId2"/>
          <a:srcRect l="24001" t="14318" r="2368" b="5127"/>
          <a:stretch/>
        </p:blipFill>
        <p:spPr>
          <a:xfrm>
            <a:off x="2537186" y="1809750"/>
            <a:ext cx="6314987" cy="3884358"/>
          </a:xfrm>
          <a:prstGeom prst="rect">
            <a:avLst/>
          </a:prstGeom>
        </p:spPr>
      </p:pic>
      <p:pic>
        <p:nvPicPr>
          <p:cNvPr id="7" name="Εικόνα 6"/>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rot="5400000">
            <a:off x="5512139" y="1949731"/>
            <a:ext cx="2077599" cy="1797637"/>
          </a:xfrm>
          <a:prstGeom prst="rect">
            <a:avLst/>
          </a:prstGeom>
        </p:spPr>
      </p:pic>
    </p:spTree>
    <p:extLst>
      <p:ext uri="{BB962C8B-B14F-4D97-AF65-F5344CB8AC3E}">
        <p14:creationId xmlns:p14="http://schemas.microsoft.com/office/powerpoint/2010/main" val="20918805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sz="4000" dirty="0"/>
              <a:t>Παραγόμενο εκπαιδευτικό υλικό</a:t>
            </a:r>
          </a:p>
        </p:txBody>
      </p:sp>
      <p:sp>
        <p:nvSpPr>
          <p:cNvPr id="11" name="Έλλειψη 10"/>
          <p:cNvSpPr/>
          <p:nvPr/>
        </p:nvSpPr>
        <p:spPr>
          <a:xfrm>
            <a:off x="147547" y="3068658"/>
            <a:ext cx="2225681" cy="2372624"/>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5" name="TextBox 4"/>
          <p:cNvSpPr txBox="1"/>
          <p:nvPr/>
        </p:nvSpPr>
        <p:spPr>
          <a:xfrm>
            <a:off x="361452" y="3266982"/>
            <a:ext cx="1732432" cy="2062103"/>
          </a:xfrm>
          <a:prstGeom prst="rect">
            <a:avLst/>
          </a:prstGeom>
          <a:noFill/>
        </p:spPr>
        <p:txBody>
          <a:bodyPr wrap="square" rtlCol="0">
            <a:spAutoFit/>
          </a:bodyPr>
          <a:lstStyle/>
          <a:p>
            <a:pPr algn="ctr"/>
            <a:r>
              <a:rPr lang="el-GR" sz="1600" dirty="0">
                <a:cs typeface="Times New Roman" panose="02020603050405020304" pitchFamily="18" charset="0"/>
              </a:rPr>
              <a:t>Δ</a:t>
            </a:r>
            <a:r>
              <a:rPr lang="el-GR" sz="1600" b="1" i="1" dirty="0">
                <a:cs typeface="Times New Roman" panose="02020603050405020304" pitchFamily="18" charset="0"/>
              </a:rPr>
              <a:t>ιακείμενα</a:t>
            </a:r>
            <a:r>
              <a:rPr lang="el-GR" sz="1600" dirty="0">
                <a:cs typeface="Times New Roman" panose="02020603050405020304" pitchFamily="18" charset="0"/>
              </a:rPr>
              <a:t> αποτελούνται από συμπεράσματα, συνόψεις, περιλήψεις, δραστηριότητες και ασκήσεις αυτοαξιολόγησης.</a:t>
            </a:r>
          </a:p>
        </p:txBody>
      </p:sp>
      <p:pic>
        <p:nvPicPr>
          <p:cNvPr id="2" name="Εικόνα 1"/>
          <p:cNvPicPr>
            <a:picLocks noChangeAspect="1"/>
          </p:cNvPicPr>
          <p:nvPr/>
        </p:nvPicPr>
        <p:blipFill rotWithShape="1">
          <a:blip r:embed="rId2"/>
          <a:srcRect l="24101" t="24256" r="2033" b="6307"/>
          <a:stretch/>
        </p:blipFill>
        <p:spPr>
          <a:xfrm>
            <a:off x="2373229" y="2122249"/>
            <a:ext cx="6279899" cy="3319033"/>
          </a:xfrm>
          <a:prstGeom prst="rect">
            <a:avLst/>
          </a:prstGeom>
        </p:spPr>
      </p:pic>
      <p:pic>
        <p:nvPicPr>
          <p:cNvPr id="6" name="Εικόνα 5"/>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rot="5400000">
            <a:off x="1136211" y="1595445"/>
            <a:ext cx="1829492" cy="1582963"/>
          </a:xfrm>
          <a:prstGeom prst="rect">
            <a:avLst/>
          </a:prstGeom>
        </p:spPr>
      </p:pic>
    </p:spTree>
    <p:extLst>
      <p:ext uri="{BB962C8B-B14F-4D97-AF65-F5344CB8AC3E}">
        <p14:creationId xmlns:p14="http://schemas.microsoft.com/office/powerpoint/2010/main" val="31451681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sz="4000" dirty="0"/>
              <a:t>Παραγόμενο εκπαιδευτικό υλικό</a:t>
            </a:r>
          </a:p>
        </p:txBody>
      </p:sp>
      <p:sp>
        <p:nvSpPr>
          <p:cNvPr id="11" name="Έλλειψη 10"/>
          <p:cNvSpPr/>
          <p:nvPr/>
        </p:nvSpPr>
        <p:spPr>
          <a:xfrm>
            <a:off x="250460" y="2305050"/>
            <a:ext cx="2376264" cy="3348372"/>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5" name="TextBox 4"/>
          <p:cNvSpPr txBox="1"/>
          <p:nvPr/>
        </p:nvSpPr>
        <p:spPr>
          <a:xfrm>
            <a:off x="465424" y="2399764"/>
            <a:ext cx="1946336" cy="3323987"/>
          </a:xfrm>
          <a:prstGeom prst="rect">
            <a:avLst/>
          </a:prstGeom>
          <a:noFill/>
        </p:spPr>
        <p:txBody>
          <a:bodyPr wrap="square" rtlCol="0">
            <a:spAutoFit/>
          </a:bodyPr>
          <a:lstStyle/>
          <a:p>
            <a:pPr algn="ctr"/>
            <a:r>
              <a:rPr lang="el-GR" sz="1400" b="1" i="1" dirty="0">
                <a:cs typeface="Times New Roman" panose="02020603050405020304" pitchFamily="18" charset="0"/>
              </a:rPr>
              <a:t>Επικείμενα</a:t>
            </a:r>
            <a:r>
              <a:rPr lang="el-GR" sz="1400" dirty="0">
                <a:cs typeface="Times New Roman" panose="02020603050405020304" pitchFamily="18" charset="0"/>
              </a:rPr>
              <a:t> </a:t>
            </a:r>
          </a:p>
          <a:p>
            <a:pPr algn="ctr"/>
            <a:r>
              <a:rPr lang="el-GR" sz="1400" dirty="0">
                <a:cs typeface="Times New Roman" panose="02020603050405020304" pitchFamily="18" charset="0"/>
              </a:rPr>
              <a:t>Αποτελούνται από διασαφηνίσεις, γλωσσάρια, ορισμούς και κείμενα – συνδέσεις και κρίκους που διευκολύνουν την κατανόηση και επεξεργασία του βασικού κειμένου.</a:t>
            </a:r>
          </a:p>
          <a:p>
            <a:pPr algn="ctr"/>
            <a:r>
              <a:rPr lang="el-GR" sz="1400" b="1" dirty="0">
                <a:cs typeface="Times New Roman" panose="02020603050405020304" pitchFamily="18" charset="0"/>
              </a:rPr>
              <a:t>Περικείμενα</a:t>
            </a:r>
          </a:p>
          <a:p>
            <a:pPr algn="ctr"/>
            <a:r>
              <a:rPr lang="el-GR" sz="1400" dirty="0">
                <a:cs typeface="Times New Roman" panose="02020603050405020304" pitchFamily="18" charset="0"/>
              </a:rPr>
              <a:t>εμβόλιμα κείμενα επικουρικά στο κύριο κείμενο, παραδείγματα ή άλλο </a:t>
            </a:r>
            <a:r>
              <a:rPr lang="el-GR" sz="1400" dirty="0" smtClean="0">
                <a:cs typeface="Times New Roman" panose="02020603050405020304" pitchFamily="18" charset="0"/>
              </a:rPr>
              <a:t>υλικό</a:t>
            </a:r>
            <a:endParaRPr lang="el-GR" sz="1400" b="1" dirty="0">
              <a:cs typeface="Times New Roman" panose="02020603050405020304" pitchFamily="18" charset="0"/>
            </a:endParaRPr>
          </a:p>
        </p:txBody>
      </p:sp>
      <p:pic>
        <p:nvPicPr>
          <p:cNvPr id="2" name="Εικόνα 1"/>
          <p:cNvPicPr>
            <a:picLocks noChangeAspect="1"/>
          </p:cNvPicPr>
          <p:nvPr/>
        </p:nvPicPr>
        <p:blipFill rotWithShape="1">
          <a:blip r:embed="rId2"/>
          <a:srcRect l="23687" t="22905" r="2589" b="6045"/>
          <a:stretch/>
        </p:blipFill>
        <p:spPr>
          <a:xfrm>
            <a:off x="2770271" y="2177885"/>
            <a:ext cx="6239475" cy="3380705"/>
          </a:xfrm>
          <a:prstGeom prst="rect">
            <a:avLst/>
          </a:prstGeom>
        </p:spPr>
      </p:pic>
      <p:pic>
        <p:nvPicPr>
          <p:cNvPr id="4" name="Εικόνα 3"/>
          <p:cNvPicPr>
            <a:picLocks noChangeAspect="1"/>
          </p:cNvPicPr>
          <p:nvPr/>
        </p:nvPicPr>
        <p:blipFill>
          <a:blip r:embed="rId3"/>
          <a:stretch>
            <a:fillRect/>
          </a:stretch>
        </p:blipFill>
        <p:spPr>
          <a:xfrm rot="16839832">
            <a:off x="5717161" y="4638832"/>
            <a:ext cx="1762353" cy="2033485"/>
          </a:xfrm>
          <a:prstGeom prst="rect">
            <a:avLst/>
          </a:prstGeom>
        </p:spPr>
      </p:pic>
    </p:spTree>
    <p:extLst>
      <p:ext uri="{BB962C8B-B14F-4D97-AF65-F5344CB8AC3E}">
        <p14:creationId xmlns:p14="http://schemas.microsoft.com/office/powerpoint/2010/main" val="37350656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sz="4000" dirty="0"/>
              <a:t>Παραγόμενο εκπαιδευτικό υλικό</a:t>
            </a:r>
          </a:p>
        </p:txBody>
      </p:sp>
      <p:sp>
        <p:nvSpPr>
          <p:cNvPr id="11" name="Έλλειψη 10"/>
          <p:cNvSpPr/>
          <p:nvPr/>
        </p:nvSpPr>
        <p:spPr>
          <a:xfrm>
            <a:off x="147891" y="3329330"/>
            <a:ext cx="2160240" cy="2052228"/>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5" name="TextBox 4"/>
          <p:cNvSpPr txBox="1"/>
          <p:nvPr/>
        </p:nvSpPr>
        <p:spPr>
          <a:xfrm>
            <a:off x="327945" y="3447503"/>
            <a:ext cx="1800131" cy="1815882"/>
          </a:xfrm>
          <a:prstGeom prst="rect">
            <a:avLst/>
          </a:prstGeom>
          <a:noFill/>
        </p:spPr>
        <p:txBody>
          <a:bodyPr wrap="square" rtlCol="0">
            <a:spAutoFit/>
          </a:bodyPr>
          <a:lstStyle/>
          <a:p>
            <a:pPr algn="ctr"/>
            <a:r>
              <a:rPr lang="el-GR" sz="1600" b="1" i="1" dirty="0"/>
              <a:t>Παρακείμενα</a:t>
            </a:r>
          </a:p>
          <a:p>
            <a:pPr algn="ctr"/>
            <a:r>
              <a:rPr lang="el-GR" sz="1600" dirty="0"/>
              <a:t>αποτελούνται από φωτογραφίες, γραφήματα, εικόνες, σχήματα και τυπογραφικές ιδιαιτερότητες.  </a:t>
            </a:r>
            <a:endParaRPr lang="el-GR" sz="1600" dirty="0">
              <a:cs typeface="Times New Roman" panose="02020603050405020304" pitchFamily="18" charset="0"/>
            </a:endParaRPr>
          </a:p>
        </p:txBody>
      </p:sp>
      <p:pic>
        <p:nvPicPr>
          <p:cNvPr id="2" name="Εικόνα 1"/>
          <p:cNvPicPr>
            <a:picLocks noChangeAspect="1"/>
          </p:cNvPicPr>
          <p:nvPr/>
        </p:nvPicPr>
        <p:blipFill rotWithShape="1">
          <a:blip r:embed="rId2"/>
          <a:srcRect l="24001" t="23268" r="3435" b="7081"/>
          <a:stretch/>
        </p:blipFill>
        <p:spPr>
          <a:xfrm>
            <a:off x="2568980" y="2305050"/>
            <a:ext cx="6283683" cy="3391002"/>
          </a:xfrm>
          <a:prstGeom prst="rect">
            <a:avLst/>
          </a:prstGeom>
        </p:spPr>
      </p:pic>
      <p:pic>
        <p:nvPicPr>
          <p:cNvPr id="4" name="Εικόνα 3"/>
          <p:cNvPicPr>
            <a:picLocks noChangeAspect="1"/>
          </p:cNvPicPr>
          <p:nvPr/>
        </p:nvPicPr>
        <p:blipFill>
          <a:blip r:embed="rId3"/>
          <a:stretch>
            <a:fillRect/>
          </a:stretch>
        </p:blipFill>
        <p:spPr>
          <a:xfrm rot="4963360">
            <a:off x="6515149" y="1428041"/>
            <a:ext cx="1585097" cy="1828959"/>
          </a:xfrm>
          <a:prstGeom prst="rect">
            <a:avLst/>
          </a:prstGeom>
        </p:spPr>
      </p:pic>
    </p:spTree>
    <p:extLst>
      <p:ext uri="{BB962C8B-B14F-4D97-AF65-F5344CB8AC3E}">
        <p14:creationId xmlns:p14="http://schemas.microsoft.com/office/powerpoint/2010/main" val="197145731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sz="4000" dirty="0"/>
              <a:t>Παραγόμενο εκπαιδευτικό υλικό</a:t>
            </a:r>
          </a:p>
        </p:txBody>
      </p:sp>
      <p:sp>
        <p:nvSpPr>
          <p:cNvPr id="11" name="Έλλειψη 10"/>
          <p:cNvSpPr/>
          <p:nvPr/>
        </p:nvSpPr>
        <p:spPr>
          <a:xfrm>
            <a:off x="176472" y="2788318"/>
            <a:ext cx="2307296" cy="3276580"/>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5" name="TextBox 4"/>
          <p:cNvSpPr txBox="1"/>
          <p:nvPr/>
        </p:nvSpPr>
        <p:spPr>
          <a:xfrm>
            <a:off x="271012" y="3017910"/>
            <a:ext cx="1800131" cy="3046988"/>
          </a:xfrm>
          <a:prstGeom prst="rect">
            <a:avLst/>
          </a:prstGeom>
          <a:noFill/>
        </p:spPr>
        <p:txBody>
          <a:bodyPr wrap="square" rtlCol="0">
            <a:spAutoFit/>
          </a:bodyPr>
          <a:lstStyle/>
          <a:p>
            <a:pPr algn="ctr"/>
            <a:r>
              <a:rPr lang="el-GR" sz="1600" b="1" i="1" dirty="0"/>
              <a:t>Πολυκείμενο</a:t>
            </a:r>
          </a:p>
          <a:p>
            <a:pPr algn="ctr"/>
            <a:r>
              <a:rPr lang="el-GR" sz="1600" dirty="0"/>
              <a:t>Για να πραγματοποιηθεί η εργασία, ο σπουδαστής θα πρέπει να έχει λάβει εκ των προτέρων οδηγίες για την εκπόνησή της, αλλά και κριτήρια αξιολόγησης.</a:t>
            </a:r>
            <a:endParaRPr lang="el-GR" sz="1600" b="1" i="1" dirty="0"/>
          </a:p>
        </p:txBody>
      </p:sp>
      <p:pic>
        <p:nvPicPr>
          <p:cNvPr id="4" name="Εικόνα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0962" t="9292" r="10743" b="5634"/>
          <a:stretch/>
        </p:blipFill>
        <p:spPr>
          <a:xfrm>
            <a:off x="2707106" y="2117253"/>
            <a:ext cx="5869477" cy="3585716"/>
          </a:xfrm>
          <a:prstGeom prst="rect">
            <a:avLst/>
          </a:prstGeom>
        </p:spPr>
      </p:pic>
    </p:spTree>
    <p:extLst>
      <p:ext uri="{BB962C8B-B14F-4D97-AF65-F5344CB8AC3E}">
        <p14:creationId xmlns:p14="http://schemas.microsoft.com/office/powerpoint/2010/main" val="39749324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8D13295-64FD-4CDD-9BBC-380E3C3B2985}"/>
              </a:ext>
            </a:extLst>
          </p:cNvPr>
          <p:cNvSpPr>
            <a:spLocks noGrp="1"/>
          </p:cNvSpPr>
          <p:nvPr>
            <p:ph type="title"/>
          </p:nvPr>
        </p:nvSpPr>
        <p:spPr/>
        <p:txBody>
          <a:bodyPr>
            <a:normAutofit fontScale="90000"/>
          </a:bodyPr>
          <a:lstStyle/>
          <a:p>
            <a:r>
              <a:rPr lang="el-GR" dirty="0"/>
              <a:t>Εννοιολογική προσέγγιση της δημιουργικότητας</a:t>
            </a:r>
            <a:endParaRPr lang="el-GR" dirty="0"/>
          </a:p>
        </p:txBody>
      </p:sp>
      <p:sp>
        <p:nvSpPr>
          <p:cNvPr id="3" name="Θέση περιεχομένου 2">
            <a:extLst>
              <a:ext uri="{FF2B5EF4-FFF2-40B4-BE49-F238E27FC236}">
                <a16:creationId xmlns="" xmlns:a16="http://schemas.microsoft.com/office/drawing/2014/main" id="{27003D5A-4361-444C-8004-E7C9191E7F1C}"/>
              </a:ext>
            </a:extLst>
          </p:cNvPr>
          <p:cNvSpPr>
            <a:spLocks noGrp="1"/>
          </p:cNvSpPr>
          <p:nvPr>
            <p:ph idx="1"/>
          </p:nvPr>
        </p:nvSpPr>
        <p:spPr>
          <a:xfrm>
            <a:off x="508001" y="1628800"/>
            <a:ext cx="3723889" cy="2910580"/>
          </a:xfrm>
        </p:spPr>
        <p:txBody>
          <a:bodyPr>
            <a:normAutofit fontScale="25000" lnSpcReduction="20000"/>
          </a:bodyPr>
          <a:lstStyle/>
          <a:p>
            <a:r>
              <a:rPr lang="el-GR" sz="5600" dirty="0"/>
              <a:t>Οι </a:t>
            </a:r>
            <a:r>
              <a:rPr lang="el-GR" sz="5600" dirty="0" err="1"/>
              <a:t>Craft</a:t>
            </a:r>
            <a:r>
              <a:rPr lang="el-GR" sz="5600" dirty="0"/>
              <a:t>, </a:t>
            </a:r>
            <a:r>
              <a:rPr lang="el-GR" sz="5600" dirty="0" err="1"/>
              <a:t>Jeffrey</a:t>
            </a:r>
            <a:r>
              <a:rPr lang="el-GR" sz="5600" dirty="0"/>
              <a:t> &amp; </a:t>
            </a:r>
            <a:r>
              <a:rPr lang="el-GR" sz="5600" dirty="0" err="1"/>
              <a:t>Leibling</a:t>
            </a:r>
            <a:r>
              <a:rPr lang="el-GR" sz="5600" dirty="0"/>
              <a:t> (2003) αναφέρουν ότι  «Η δημιουργικότητα είναι μια κατάσταση πνεύματος στην οποία όλες οι </a:t>
            </a:r>
            <a:r>
              <a:rPr lang="el-GR" sz="5600" dirty="0" err="1"/>
              <a:t>νοημοσύνες</a:t>
            </a:r>
            <a:r>
              <a:rPr lang="el-GR" sz="5600" dirty="0"/>
              <a:t> μας συνεργάζονται. Περιλαμβάνει την ικανότητα του ατόμου να βλέπει, να σκέφτεται και να καινοτομεί ». </a:t>
            </a:r>
          </a:p>
          <a:p>
            <a:endParaRPr lang="el-GR" sz="5600" dirty="0"/>
          </a:p>
          <a:p>
            <a:r>
              <a:rPr lang="el-GR" sz="5600" dirty="0"/>
              <a:t>Ο ορισμός NACCCE της δημιουργικότητας ως «δραστηριότητα της φαντασίας διαμορφωμένη έτσι ώστε να παράγουν αποτελέσματα τόσο πρωτότυπα όσο και αξίας»(1999: 29) υιοθετήθηκε ευρέως για την απλότητα και τη σημασία της στην εκπαίδευση. </a:t>
            </a:r>
          </a:p>
          <a:p>
            <a:endParaRPr lang="el-GR" dirty="0"/>
          </a:p>
        </p:txBody>
      </p:sp>
      <p:pic>
        <p:nvPicPr>
          <p:cNvPr id="4" name="7 - Εικόνα">
            <a:extLst>
              <a:ext uri="{FF2B5EF4-FFF2-40B4-BE49-F238E27FC236}">
                <a16:creationId xmlns="" xmlns:a16="http://schemas.microsoft.com/office/drawing/2014/main" id="{C95CD2B1-01B9-4EBB-8C36-AEB7EA6B1C4B}"/>
              </a:ext>
            </a:extLst>
          </p:cNvPr>
          <p:cNvPicPr/>
          <p:nvPr/>
        </p:nvPicPr>
        <p:blipFill rotWithShape="1">
          <a:blip r:embed="rId2">
            <a:extLst>
              <a:ext uri="{28A0092B-C50C-407E-A947-70E740481C1C}">
                <a14:useLocalDpi xmlns:a14="http://schemas.microsoft.com/office/drawing/2010/main" val="0"/>
              </a:ext>
            </a:extLst>
          </a:blip>
          <a:srcRect l="3588" t="2001" r="5824" b="7264"/>
          <a:stretch/>
        </p:blipFill>
        <p:spPr bwMode="auto">
          <a:xfrm>
            <a:off x="4427984" y="1628800"/>
            <a:ext cx="4572000" cy="3704993"/>
          </a:xfrm>
          <a:prstGeom prst="rect">
            <a:avLst/>
          </a:prstGeom>
          <a:noFill/>
          <a:ln>
            <a:noFill/>
          </a:ln>
          <a:extLst>
            <a:ext uri="{53640926-AAD7-44D8-BBD7-CCE9431645EC}">
              <a14:shadowObscured xmlns:a14="http://schemas.microsoft.com/office/drawing/2010/main"/>
            </a:ext>
          </a:extLst>
        </p:spPr>
      </p:pic>
      <p:sp>
        <p:nvSpPr>
          <p:cNvPr id="5" name="Ορθογώνιο 4">
            <a:extLst>
              <a:ext uri="{FF2B5EF4-FFF2-40B4-BE49-F238E27FC236}">
                <a16:creationId xmlns="" xmlns:a16="http://schemas.microsoft.com/office/drawing/2014/main" id="{F8022434-58F8-4954-BB85-7EDD944D51F6}"/>
              </a:ext>
            </a:extLst>
          </p:cNvPr>
          <p:cNvSpPr/>
          <p:nvPr/>
        </p:nvSpPr>
        <p:spPr>
          <a:xfrm>
            <a:off x="4427984" y="5528300"/>
            <a:ext cx="4572000" cy="276999"/>
          </a:xfrm>
          <a:prstGeom prst="rect">
            <a:avLst/>
          </a:prstGeom>
        </p:spPr>
        <p:txBody>
          <a:bodyPr>
            <a:spAutoFit/>
          </a:bodyPr>
          <a:lstStyle/>
          <a:p>
            <a:pPr>
              <a:spcAft>
                <a:spcPts val="750"/>
              </a:spcAft>
            </a:pPr>
            <a:r>
              <a:rPr lang="el-GR" sz="1200" dirty="0">
                <a:solidFill>
                  <a:srgbClr val="1F497D"/>
                </a:solidFill>
                <a:latin typeface="Calibri" panose="020F0502020204030204" pitchFamily="34" charset="0"/>
                <a:ea typeface="Calibri" panose="020F0502020204030204" pitchFamily="34" charset="0"/>
                <a:cs typeface="Times New Roman" panose="02020603050405020304" pitchFamily="18" charset="0"/>
              </a:rPr>
              <a:t>Εικόνα 1 : </a:t>
            </a:r>
            <a:r>
              <a:rPr lang="en-US" sz="1200" dirty="0">
                <a:solidFill>
                  <a:srgbClr val="1F497D"/>
                </a:solidFill>
                <a:latin typeface="Calibri" panose="020F0502020204030204" pitchFamily="34" charset="0"/>
                <a:ea typeface="Calibri" panose="020F0502020204030204" pitchFamily="34" charset="0"/>
                <a:cs typeface="Times New Roman" panose="02020603050405020304" pitchFamily="18" charset="0"/>
              </a:rPr>
              <a:t>H </a:t>
            </a:r>
            <a:r>
              <a:rPr lang="el-GR" sz="1200" dirty="0">
                <a:solidFill>
                  <a:srgbClr val="1F497D"/>
                </a:solidFill>
                <a:latin typeface="Calibri" panose="020F0502020204030204" pitchFamily="34" charset="0"/>
                <a:ea typeface="Calibri" panose="020F0502020204030204" pitchFamily="34" charset="0"/>
                <a:cs typeface="Times New Roman" panose="02020603050405020304" pitchFamily="18" charset="0"/>
              </a:rPr>
              <a:t>έννοια της δημιουργικότητας (Αναστασιάδης 2014)</a:t>
            </a:r>
          </a:p>
        </p:txBody>
      </p:sp>
    </p:spTree>
    <p:extLst>
      <p:ext uri="{BB962C8B-B14F-4D97-AF65-F5344CB8AC3E}">
        <p14:creationId xmlns:p14="http://schemas.microsoft.com/office/powerpoint/2010/main" val="412595679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sz="4000" dirty="0"/>
              <a:t>Παραγόμενο εκπαιδευτικό υλικό</a:t>
            </a:r>
          </a:p>
        </p:txBody>
      </p:sp>
      <p:sp>
        <p:nvSpPr>
          <p:cNvPr id="11" name="Έλλειψη 10"/>
          <p:cNvSpPr/>
          <p:nvPr/>
        </p:nvSpPr>
        <p:spPr>
          <a:xfrm>
            <a:off x="117308" y="2680034"/>
            <a:ext cx="2366459" cy="4017231"/>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5" name="TextBox 4"/>
          <p:cNvSpPr txBox="1"/>
          <p:nvPr/>
        </p:nvSpPr>
        <p:spPr>
          <a:xfrm>
            <a:off x="299014" y="2911614"/>
            <a:ext cx="1800131" cy="3785652"/>
          </a:xfrm>
          <a:prstGeom prst="rect">
            <a:avLst/>
          </a:prstGeom>
          <a:noFill/>
        </p:spPr>
        <p:txBody>
          <a:bodyPr wrap="square" rtlCol="0">
            <a:spAutoFit/>
          </a:bodyPr>
          <a:lstStyle/>
          <a:p>
            <a:pPr algn="ctr"/>
            <a:r>
              <a:rPr lang="el-GR" sz="1600" b="1" i="1" dirty="0" err="1">
                <a:cs typeface="Times New Roman" panose="02020603050405020304" pitchFamily="18" charset="0"/>
              </a:rPr>
              <a:t>Πολυαντικείμενα</a:t>
            </a:r>
            <a:r>
              <a:rPr lang="el-GR" sz="1600" dirty="0">
                <a:cs typeface="Times New Roman" panose="02020603050405020304" pitchFamily="18" charset="0"/>
              </a:rPr>
              <a:t> αποτελούν οργανικό και αναπόσπαστο μέρος του διδακτικού υλικού, τα ίδια συνιστούν δέσμη ηλεκτρονικών μέσων, μέσω των οποίων μεταφέρονται στοιχεία </a:t>
            </a:r>
            <a:r>
              <a:rPr lang="el-GR" sz="1600" dirty="0" err="1">
                <a:cs typeface="Times New Roman" panose="02020603050405020304" pitchFamily="18" charset="0"/>
              </a:rPr>
              <a:t>του.π.χ</a:t>
            </a:r>
            <a:r>
              <a:rPr lang="el-GR" sz="1600" dirty="0">
                <a:cs typeface="Times New Roman" panose="02020603050405020304" pitchFamily="18" charset="0"/>
              </a:rPr>
              <a:t> </a:t>
            </a:r>
            <a:r>
              <a:rPr lang="en-US" sz="1600" dirty="0">
                <a:cs typeface="Times New Roman" panose="02020603050405020304" pitchFamily="18" charset="0"/>
              </a:rPr>
              <a:t>interactive video &amp; </a:t>
            </a:r>
            <a:r>
              <a:rPr lang="el-GR" sz="1600" dirty="0">
                <a:cs typeface="Times New Roman" panose="02020603050405020304" pitchFamily="18" charset="0"/>
              </a:rPr>
              <a:t>εικόνες</a:t>
            </a:r>
            <a:endParaRPr lang="el-GR" sz="1600" b="1" i="1" dirty="0">
              <a:cs typeface="Times New Roman" panose="02020603050405020304" pitchFamily="18" charset="0"/>
            </a:endParaRPr>
          </a:p>
        </p:txBody>
      </p:sp>
      <p:pic>
        <p:nvPicPr>
          <p:cNvPr id="4" name="Εικόνα 3"/>
          <p:cNvPicPr>
            <a:picLocks noChangeAspect="1"/>
          </p:cNvPicPr>
          <p:nvPr/>
        </p:nvPicPr>
        <p:blipFill rotWithShape="1">
          <a:blip r:embed="rId2"/>
          <a:srcRect l="11958" t="26893" r="24593" b="12896"/>
          <a:stretch/>
        </p:blipFill>
        <p:spPr>
          <a:xfrm>
            <a:off x="2375623" y="2038873"/>
            <a:ext cx="6438962" cy="3435453"/>
          </a:xfrm>
          <a:prstGeom prst="rect">
            <a:avLst/>
          </a:prstGeom>
        </p:spPr>
      </p:pic>
      <p:pic>
        <p:nvPicPr>
          <p:cNvPr id="2" name="Εικόνα 1"/>
          <p:cNvPicPr>
            <a:picLocks noChangeAspect="1"/>
          </p:cNvPicPr>
          <p:nvPr/>
        </p:nvPicPr>
        <p:blipFill>
          <a:blip r:embed="rId3"/>
          <a:stretch>
            <a:fillRect/>
          </a:stretch>
        </p:blipFill>
        <p:spPr>
          <a:xfrm rot="5400000">
            <a:off x="6445914" y="1177809"/>
            <a:ext cx="1585097" cy="1828959"/>
          </a:xfrm>
          <a:prstGeom prst="rect">
            <a:avLst/>
          </a:prstGeom>
        </p:spPr>
      </p:pic>
    </p:spTree>
    <p:extLst>
      <p:ext uri="{BB962C8B-B14F-4D97-AF65-F5344CB8AC3E}">
        <p14:creationId xmlns:p14="http://schemas.microsoft.com/office/powerpoint/2010/main" val="21296011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sz="4000" dirty="0"/>
              <a:t>Παραγόμενο εκπαιδευτικό υλικό</a:t>
            </a:r>
          </a:p>
        </p:txBody>
      </p:sp>
      <p:sp>
        <p:nvSpPr>
          <p:cNvPr id="11" name="Έλλειψη 10"/>
          <p:cNvSpPr/>
          <p:nvPr/>
        </p:nvSpPr>
        <p:spPr>
          <a:xfrm>
            <a:off x="104356" y="3740250"/>
            <a:ext cx="1800131" cy="1546796"/>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5" name="TextBox 4"/>
          <p:cNvSpPr txBox="1"/>
          <p:nvPr/>
        </p:nvSpPr>
        <p:spPr>
          <a:xfrm>
            <a:off x="104356" y="4150416"/>
            <a:ext cx="1800131" cy="646331"/>
          </a:xfrm>
          <a:prstGeom prst="rect">
            <a:avLst/>
          </a:prstGeom>
          <a:noFill/>
        </p:spPr>
        <p:txBody>
          <a:bodyPr wrap="square" rtlCol="0">
            <a:spAutoFit/>
          </a:bodyPr>
          <a:lstStyle/>
          <a:p>
            <a:pPr algn="ctr"/>
            <a:r>
              <a:rPr lang="el-GR" sz="1800" b="1" dirty="0">
                <a:cs typeface="Times New Roman" panose="02020603050405020304" pitchFamily="18" charset="0"/>
              </a:rPr>
              <a:t>Παράδειγμα δραστηριότητας </a:t>
            </a:r>
          </a:p>
        </p:txBody>
      </p:sp>
      <p:pic>
        <p:nvPicPr>
          <p:cNvPr id="2" name="Εικόνα 1"/>
          <p:cNvPicPr>
            <a:picLocks noChangeAspect="1"/>
          </p:cNvPicPr>
          <p:nvPr/>
        </p:nvPicPr>
        <p:blipFill rotWithShape="1">
          <a:blip r:embed="rId2"/>
          <a:srcRect l="578" t="18155" r="12996" b="7861"/>
          <a:stretch/>
        </p:blipFill>
        <p:spPr>
          <a:xfrm>
            <a:off x="1904487" y="2001602"/>
            <a:ext cx="7225048" cy="3477296"/>
          </a:xfrm>
          <a:prstGeom prst="rect">
            <a:avLst/>
          </a:prstGeom>
        </p:spPr>
      </p:pic>
      <p:pic>
        <p:nvPicPr>
          <p:cNvPr id="4" name="Εικόνα 3"/>
          <p:cNvPicPr>
            <a:picLocks noChangeAspect="1"/>
          </p:cNvPicPr>
          <p:nvPr/>
        </p:nvPicPr>
        <p:blipFill>
          <a:blip r:embed="rId3"/>
          <a:stretch>
            <a:fillRect/>
          </a:stretch>
        </p:blipFill>
        <p:spPr>
          <a:xfrm rot="16370892">
            <a:off x="2571943" y="4372566"/>
            <a:ext cx="1585097" cy="1828959"/>
          </a:xfrm>
          <a:prstGeom prst="rect">
            <a:avLst/>
          </a:prstGeom>
        </p:spPr>
      </p:pic>
    </p:spTree>
    <p:extLst>
      <p:ext uri="{BB962C8B-B14F-4D97-AF65-F5344CB8AC3E}">
        <p14:creationId xmlns:p14="http://schemas.microsoft.com/office/powerpoint/2010/main" val="6489919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sz="4000" dirty="0"/>
              <a:t>Παραγόμενο εκπαιδευτικό υλικό</a:t>
            </a:r>
          </a:p>
        </p:txBody>
      </p:sp>
      <p:sp>
        <p:nvSpPr>
          <p:cNvPr id="11" name="Έλλειψη 10"/>
          <p:cNvSpPr/>
          <p:nvPr/>
        </p:nvSpPr>
        <p:spPr>
          <a:xfrm>
            <a:off x="168809" y="3356992"/>
            <a:ext cx="2026927" cy="1752410"/>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5" name="TextBox 4"/>
          <p:cNvSpPr txBox="1"/>
          <p:nvPr/>
        </p:nvSpPr>
        <p:spPr>
          <a:xfrm>
            <a:off x="222755" y="3633032"/>
            <a:ext cx="2032432" cy="1200329"/>
          </a:xfrm>
          <a:prstGeom prst="rect">
            <a:avLst/>
          </a:prstGeom>
          <a:noFill/>
        </p:spPr>
        <p:txBody>
          <a:bodyPr wrap="square" rtlCol="0">
            <a:spAutoFit/>
          </a:bodyPr>
          <a:lstStyle/>
          <a:p>
            <a:pPr algn="ctr"/>
            <a:r>
              <a:rPr lang="el-GR" sz="1800" b="1" dirty="0">
                <a:cs typeface="Times New Roman" panose="02020603050405020304" pitchFamily="18" charset="0"/>
              </a:rPr>
              <a:t>Παράδειγμα ανατροφοδότησης σε ερώτηση Σωστού-Λάθους</a:t>
            </a:r>
          </a:p>
        </p:txBody>
      </p:sp>
      <p:pic>
        <p:nvPicPr>
          <p:cNvPr id="2" name="Εικόνα 1"/>
          <p:cNvPicPr>
            <a:picLocks noChangeAspect="1"/>
          </p:cNvPicPr>
          <p:nvPr/>
        </p:nvPicPr>
        <p:blipFill rotWithShape="1">
          <a:blip r:embed="rId2"/>
          <a:srcRect l="23775" t="14164" r="2157" b="5253"/>
          <a:stretch/>
        </p:blipFill>
        <p:spPr>
          <a:xfrm>
            <a:off x="2314638" y="1881248"/>
            <a:ext cx="5967712" cy="3650271"/>
          </a:xfrm>
          <a:prstGeom prst="rect">
            <a:avLst/>
          </a:prstGeom>
        </p:spPr>
      </p:pic>
      <p:pic>
        <p:nvPicPr>
          <p:cNvPr id="4" name="Εικόνα 3"/>
          <p:cNvPicPr>
            <a:picLocks noChangeAspect="1"/>
          </p:cNvPicPr>
          <p:nvPr/>
        </p:nvPicPr>
        <p:blipFill>
          <a:blip r:embed="rId3"/>
          <a:stretch>
            <a:fillRect/>
          </a:stretch>
        </p:blipFill>
        <p:spPr>
          <a:xfrm>
            <a:off x="2374089" y="3355724"/>
            <a:ext cx="1914310" cy="1682642"/>
          </a:xfrm>
          <a:prstGeom prst="rect">
            <a:avLst/>
          </a:prstGeom>
        </p:spPr>
      </p:pic>
    </p:spTree>
    <p:extLst>
      <p:ext uri="{BB962C8B-B14F-4D97-AF65-F5344CB8AC3E}">
        <p14:creationId xmlns:p14="http://schemas.microsoft.com/office/powerpoint/2010/main" val="11435708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sz="4000" dirty="0"/>
              <a:t>Παραγόμενο εκπαιδευτικό υλικό</a:t>
            </a:r>
          </a:p>
        </p:txBody>
      </p:sp>
      <p:sp>
        <p:nvSpPr>
          <p:cNvPr id="11" name="Έλλειψη 10"/>
          <p:cNvSpPr/>
          <p:nvPr/>
        </p:nvSpPr>
        <p:spPr>
          <a:xfrm>
            <a:off x="227721" y="3356992"/>
            <a:ext cx="1710359" cy="1546205"/>
          </a:xfrm>
          <a:prstGeom prst="ellipse">
            <a:avLst/>
          </a:prstGeom>
          <a:ln w="34925">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sz="1800"/>
          </a:p>
        </p:txBody>
      </p:sp>
      <p:sp>
        <p:nvSpPr>
          <p:cNvPr id="5" name="TextBox 4"/>
          <p:cNvSpPr txBox="1"/>
          <p:nvPr/>
        </p:nvSpPr>
        <p:spPr>
          <a:xfrm>
            <a:off x="245408" y="3806928"/>
            <a:ext cx="1800131" cy="646331"/>
          </a:xfrm>
          <a:prstGeom prst="rect">
            <a:avLst/>
          </a:prstGeom>
          <a:noFill/>
        </p:spPr>
        <p:txBody>
          <a:bodyPr wrap="square" rtlCol="0">
            <a:spAutoFit/>
          </a:bodyPr>
          <a:lstStyle/>
          <a:p>
            <a:pPr algn="ctr"/>
            <a:r>
              <a:rPr lang="en-US" sz="1800" b="1" dirty="0">
                <a:cs typeface="Times New Roman" panose="02020603050405020304" pitchFamily="18" charset="0"/>
              </a:rPr>
              <a:t>Chat -</a:t>
            </a:r>
            <a:r>
              <a:rPr lang="el-GR" sz="1800" b="1" dirty="0">
                <a:cs typeface="Times New Roman" panose="02020603050405020304" pitchFamily="18" charset="0"/>
              </a:rPr>
              <a:t>Μέσο αλληλεπίδρασης</a:t>
            </a:r>
          </a:p>
        </p:txBody>
      </p:sp>
      <p:pic>
        <p:nvPicPr>
          <p:cNvPr id="2" name="Εικόνα 1"/>
          <p:cNvPicPr>
            <a:picLocks noChangeAspect="1"/>
          </p:cNvPicPr>
          <p:nvPr/>
        </p:nvPicPr>
        <p:blipFill rotWithShape="1">
          <a:blip r:embed="rId2"/>
          <a:srcRect l="-148" t="2674" r="2722" b="22348"/>
          <a:stretch/>
        </p:blipFill>
        <p:spPr>
          <a:xfrm>
            <a:off x="2027853" y="2305050"/>
            <a:ext cx="6914734" cy="2991853"/>
          </a:xfrm>
          <a:prstGeom prst="rect">
            <a:avLst/>
          </a:prstGeom>
        </p:spPr>
      </p:pic>
    </p:spTree>
    <p:extLst>
      <p:ext uri="{BB962C8B-B14F-4D97-AF65-F5344CB8AC3E}">
        <p14:creationId xmlns:p14="http://schemas.microsoft.com/office/powerpoint/2010/main" val="42442100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sz="4000" dirty="0" smtClean="0"/>
              <a:t>Αποτίμηση  Ε. Υ.</a:t>
            </a:r>
            <a:endParaRPr lang="el-GR" sz="4000" dirty="0"/>
          </a:p>
        </p:txBody>
      </p:sp>
      <p:sp>
        <p:nvSpPr>
          <p:cNvPr id="2" name="Θέση περιεχομένου 1"/>
          <p:cNvSpPr>
            <a:spLocks noGrp="1"/>
          </p:cNvSpPr>
          <p:nvPr>
            <p:ph idx="1"/>
          </p:nvPr>
        </p:nvSpPr>
        <p:spPr/>
        <p:txBody>
          <a:bodyPr/>
          <a:lstStyle/>
          <a:p>
            <a:pPr marL="0" indent="0">
              <a:buNone/>
            </a:pPr>
            <a:r>
              <a:rPr lang="el-GR" dirty="0" smtClean="0"/>
              <a:t> </a:t>
            </a:r>
            <a:r>
              <a:rPr lang="el-GR" sz="2800" dirty="0"/>
              <a:t>Αποτίμηση της προσέγγισης που εφαρμόζεται στη διδασκαλία των μαθημάτων μέσω των σχολικών εγχειριδίων</a:t>
            </a:r>
          </a:p>
        </p:txBody>
      </p:sp>
    </p:spTree>
    <p:extLst>
      <p:ext uri="{BB962C8B-B14F-4D97-AF65-F5344CB8AC3E}">
        <p14:creationId xmlns:p14="http://schemas.microsoft.com/office/powerpoint/2010/main" val="12170859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Θέση περιεχομένου 7"/>
          <p:cNvGraphicFramePr>
            <a:graphicFrameLocks noGrp="1"/>
          </p:cNvGraphicFramePr>
          <p:nvPr>
            <p:ph idx="1"/>
            <p:extLst>
              <p:ext uri="{D42A27DB-BD31-4B8C-83A1-F6EECF244321}">
                <p14:modId xmlns:p14="http://schemas.microsoft.com/office/powerpoint/2010/main" val="1411625027"/>
              </p:ext>
            </p:extLst>
          </p:nvPr>
        </p:nvGraphicFramePr>
        <p:xfrm>
          <a:off x="755576" y="116632"/>
          <a:ext cx="7416824" cy="6552731"/>
        </p:xfrm>
        <a:graphic>
          <a:graphicData uri="http://schemas.openxmlformats.org/drawingml/2006/table">
            <a:tbl>
              <a:tblPr firstRow="1" bandRow="1">
                <a:tableStyleId>{5C22544A-7EE6-4342-B048-85BDC9FD1C3A}</a:tableStyleId>
              </a:tblPr>
              <a:tblGrid>
                <a:gridCol w="7416824"/>
              </a:tblGrid>
              <a:tr h="869243">
                <a:tc>
                  <a:txBody>
                    <a:bodyPr/>
                    <a:lstStyle/>
                    <a:p>
                      <a:pPr marR="795655" algn="ctr">
                        <a:lnSpc>
                          <a:spcPct val="100000"/>
                        </a:lnSpc>
                        <a:spcAft>
                          <a:spcPts val="600"/>
                        </a:spcAft>
                      </a:pPr>
                      <a:r>
                        <a:rPr lang="el-GR" sz="1600" b="1" dirty="0">
                          <a:effectLst/>
                          <a:latin typeface="Times New Roman" panose="02020603050405020304" pitchFamily="18" charset="0"/>
                          <a:ea typeface="Times New Roman" panose="02020603050405020304" pitchFamily="18" charset="0"/>
                          <a:cs typeface="Times New Roman" panose="02020603050405020304" pitchFamily="18" charset="0"/>
                        </a:rPr>
                        <a:t>Σημαντικές επισημάνσεις της προσέγγισης που εφαρμόζεται για τη διδασκαλία των μαθημάτων μέσα από τα σχολικά εγχειρίδια</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47248">
                <a:tc>
                  <a:txBody>
                    <a:bodyPr/>
                    <a:lstStyle/>
                    <a:p>
                      <a:pPr marR="795655">
                        <a:lnSpc>
                          <a:spcPct val="100000"/>
                        </a:lnSpc>
                        <a:spcAft>
                          <a:spcPts val="600"/>
                        </a:spcAft>
                      </a:pPr>
                      <a:r>
                        <a:rPr lang="el-GR" sz="1600" dirty="0">
                          <a:effectLst/>
                          <a:latin typeface="Times New Roman" panose="02020603050405020304" pitchFamily="18" charset="0"/>
                          <a:ea typeface="Times New Roman" panose="02020603050405020304" pitchFamily="18" charset="0"/>
                          <a:cs typeface="Times New Roman" panose="02020603050405020304" pitchFamily="18" charset="0"/>
                        </a:rPr>
                        <a:t>Η γνώση μεταδίδεται και απομνημονεύεται</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47248">
                <a:tc>
                  <a:txBody>
                    <a:bodyPr/>
                    <a:lstStyle/>
                    <a:p>
                      <a:pPr marR="795655">
                        <a:lnSpc>
                          <a:spcPct val="100000"/>
                        </a:lnSpc>
                        <a:spcAft>
                          <a:spcPts val="600"/>
                        </a:spcAft>
                      </a:pPr>
                      <a:r>
                        <a:rPr lang="el-GR" sz="1600">
                          <a:effectLst/>
                          <a:latin typeface="Times New Roman" panose="02020603050405020304" pitchFamily="18" charset="0"/>
                          <a:ea typeface="Times New Roman" panose="02020603050405020304" pitchFamily="18" charset="0"/>
                          <a:cs typeface="Times New Roman" panose="02020603050405020304" pitchFamily="18" charset="0"/>
                        </a:rPr>
                        <a:t>Η μάθηση είναι απομνημόνευση και ανάκληση γνώσεων</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47248">
                <a:tc>
                  <a:txBody>
                    <a:bodyPr/>
                    <a:lstStyle/>
                    <a:p>
                      <a:pPr marR="795655">
                        <a:lnSpc>
                          <a:spcPct val="100000"/>
                        </a:lnSpc>
                        <a:spcAft>
                          <a:spcPts val="600"/>
                        </a:spcAft>
                      </a:pPr>
                      <a:r>
                        <a:rPr lang="el-GR" sz="1600" dirty="0">
                          <a:effectLst/>
                          <a:latin typeface="Times New Roman" panose="02020603050405020304" pitchFamily="18" charset="0"/>
                          <a:ea typeface="Times New Roman" panose="02020603050405020304" pitchFamily="18" charset="0"/>
                          <a:cs typeface="Times New Roman" panose="02020603050405020304" pitchFamily="18" charset="0"/>
                        </a:rPr>
                        <a:t>Η διδασκαλία είναι διαδικασία μεταφοράς γνώσεων στους μαθητές</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47248">
                <a:tc>
                  <a:txBody>
                    <a:bodyPr/>
                    <a:lstStyle/>
                    <a:p>
                      <a:pPr>
                        <a:lnSpc>
                          <a:spcPct val="100000"/>
                        </a:lnSpc>
                        <a:spcAft>
                          <a:spcPts val="800"/>
                        </a:spcAft>
                      </a:pPr>
                      <a:r>
                        <a:rPr lang="el-GR" sz="1600">
                          <a:effectLst/>
                          <a:latin typeface="Times New Roman" panose="02020603050405020304" pitchFamily="18" charset="0"/>
                          <a:ea typeface="Times New Roman" panose="02020603050405020304" pitchFamily="18" charset="0"/>
                          <a:cs typeface="Times New Roman" panose="02020603050405020304" pitchFamily="18" charset="0"/>
                        </a:rPr>
                        <a:t>Η επικοινωνία δασκάλων μαθητών είναι μονόδρομη, ο δάσκαλος εκπέμπει και ο μαθητής αποδέχεται</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47248">
                <a:tc>
                  <a:txBody>
                    <a:bodyPr/>
                    <a:lstStyle/>
                    <a:p>
                      <a:pPr marR="795655">
                        <a:lnSpc>
                          <a:spcPct val="100000"/>
                        </a:lnSpc>
                        <a:spcAft>
                          <a:spcPts val="600"/>
                        </a:spcAft>
                      </a:pPr>
                      <a:r>
                        <a:rPr lang="el-GR" sz="1600">
                          <a:effectLst/>
                          <a:latin typeface="Times New Roman" panose="02020603050405020304" pitchFamily="18" charset="0"/>
                          <a:ea typeface="Times New Roman" panose="02020603050405020304" pitchFamily="18" charset="0"/>
                          <a:cs typeface="Times New Roman" panose="02020603050405020304" pitchFamily="18" charset="0"/>
                        </a:rPr>
                        <a:t>Έμφαση δίνεται στο να μπορεί ο μαθητής να αναπαράγει τα όσα διδάχθηκε</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47248">
                <a:tc>
                  <a:txBody>
                    <a:bodyPr/>
                    <a:lstStyle/>
                    <a:p>
                      <a:pPr marR="795655">
                        <a:lnSpc>
                          <a:spcPct val="100000"/>
                        </a:lnSpc>
                        <a:spcAft>
                          <a:spcPts val="600"/>
                        </a:spcAft>
                      </a:pPr>
                      <a:r>
                        <a:rPr lang="el-GR" sz="1600" dirty="0">
                          <a:effectLst/>
                          <a:latin typeface="Times New Roman" panose="02020603050405020304" pitchFamily="18" charset="0"/>
                          <a:ea typeface="Times New Roman" panose="02020603050405020304" pitchFamily="18" charset="0"/>
                          <a:cs typeface="Times New Roman" panose="02020603050405020304" pitchFamily="18" charset="0"/>
                        </a:rPr>
                        <a:t>Ο εκπαιδευτικός οφείλει να δημιουργεί τις κατάλληλες συνθήκες ώστε να μπορέσει να μεταφέρει γνώσεις στους μαθητές</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3932759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Θέση περιεχομένου 7"/>
          <p:cNvGraphicFramePr>
            <a:graphicFrameLocks noGrp="1"/>
          </p:cNvGraphicFramePr>
          <p:nvPr>
            <p:ph idx="1"/>
            <p:extLst>
              <p:ext uri="{D42A27DB-BD31-4B8C-83A1-F6EECF244321}">
                <p14:modId xmlns:p14="http://schemas.microsoft.com/office/powerpoint/2010/main" val="3250004855"/>
              </p:ext>
            </p:extLst>
          </p:nvPr>
        </p:nvGraphicFramePr>
        <p:xfrm>
          <a:off x="755576" y="116632"/>
          <a:ext cx="7416824" cy="6563872"/>
        </p:xfrm>
        <a:graphic>
          <a:graphicData uri="http://schemas.openxmlformats.org/drawingml/2006/table">
            <a:tbl>
              <a:tblPr firstRow="1" bandRow="1">
                <a:tableStyleId>{5C22544A-7EE6-4342-B048-85BDC9FD1C3A}</a:tableStyleId>
              </a:tblPr>
              <a:tblGrid>
                <a:gridCol w="7416824"/>
              </a:tblGrid>
              <a:tr h="869243">
                <a:tc>
                  <a:txBody>
                    <a:bodyPr/>
                    <a:lstStyle/>
                    <a:p>
                      <a:pPr marR="795655">
                        <a:lnSpc>
                          <a:spcPct val="150000"/>
                        </a:lnSpc>
                        <a:spcAft>
                          <a:spcPts val="600"/>
                        </a:spcAft>
                      </a:pPr>
                      <a:r>
                        <a:rPr lang="el-GR" sz="16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Οι μαθητές οφείλουν να ακούν προσεχτικά τον εκπαιδευτικό ώστε να αποκτήσουν τις πληροφορίες που τους παρέχει</a:t>
                      </a:r>
                    </a:p>
                  </a:txBody>
                  <a:tcPr marL="68580" marR="68580" marT="0" marB="0"/>
                </a:tc>
              </a:tr>
              <a:tr h="947248">
                <a:tc>
                  <a:txBody>
                    <a:bodyPr/>
                    <a:lstStyle/>
                    <a:p>
                      <a:pPr marR="795655">
                        <a:lnSpc>
                          <a:spcPct val="150000"/>
                        </a:lnSpc>
                        <a:spcAft>
                          <a:spcPts val="600"/>
                        </a:spcAft>
                      </a:pPr>
                      <a:r>
                        <a:rPr lang="el-GR" sz="1600" kern="120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Το αναλυτικό πρόγραμμα σχεδιάζεται με γνώμονα τις γνώσεις που πρέπει να</a:t>
                      </a:r>
                    </a:p>
                    <a:p>
                      <a:pPr marR="795655">
                        <a:lnSpc>
                          <a:spcPct val="150000"/>
                        </a:lnSpc>
                        <a:spcAft>
                          <a:spcPts val="600"/>
                        </a:spcAft>
                      </a:pPr>
                      <a:r>
                        <a:rPr lang="el-GR" sz="1600" kern="120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μεταδοθούν</a:t>
                      </a:r>
                    </a:p>
                  </a:txBody>
                  <a:tcPr marL="68580" marR="68580" marT="0" marB="0"/>
                </a:tc>
              </a:tr>
              <a:tr h="947248">
                <a:tc>
                  <a:txBody>
                    <a:bodyPr/>
                    <a:lstStyle/>
                    <a:p>
                      <a:pPr marR="795655">
                        <a:lnSpc>
                          <a:spcPct val="150000"/>
                        </a:lnSpc>
                        <a:spcAft>
                          <a:spcPts val="600"/>
                        </a:spcAft>
                      </a:pPr>
                      <a:r>
                        <a:rPr lang="el-GR" sz="1600" kern="120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Οι μαθητές επιβεβαιώνουν επιστημονικές αρχές ακολουθώντας μια συγκεκριμένη διαδικασία</a:t>
                      </a:r>
                    </a:p>
                  </a:txBody>
                  <a:tcPr marL="68580" marR="68580" marT="0" marB="0"/>
                </a:tc>
              </a:tr>
              <a:tr h="947248">
                <a:tc>
                  <a:txBody>
                    <a:bodyPr/>
                    <a:lstStyle/>
                    <a:p>
                      <a:pPr marR="795655">
                        <a:lnSpc>
                          <a:spcPct val="150000"/>
                        </a:lnSpc>
                        <a:spcAft>
                          <a:spcPts val="600"/>
                        </a:spcAft>
                      </a:pPr>
                      <a:r>
                        <a:rPr lang="el-GR" sz="1600" kern="120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Οι μαθητές εργάζονται ατομικά</a:t>
                      </a:r>
                    </a:p>
                  </a:txBody>
                  <a:tcPr marL="68580" marR="68580" marT="0" marB="0"/>
                </a:tc>
              </a:tr>
              <a:tr h="947248">
                <a:tc>
                  <a:txBody>
                    <a:bodyPr/>
                    <a:lstStyle/>
                    <a:p>
                      <a:pPr marR="795655">
                        <a:lnSpc>
                          <a:spcPct val="150000"/>
                        </a:lnSpc>
                        <a:spcAft>
                          <a:spcPts val="600"/>
                        </a:spcAft>
                      </a:pPr>
                      <a:r>
                        <a:rPr lang="el-GR" sz="1600" kern="120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Το μυαλό του παιδιού είναι «άγραφο χαρτί»</a:t>
                      </a:r>
                    </a:p>
                  </a:txBody>
                  <a:tcPr marL="68580" marR="68580" marT="0" marB="0"/>
                </a:tc>
              </a:tr>
              <a:tr h="958389">
                <a:tc>
                  <a:txBody>
                    <a:bodyPr/>
                    <a:lstStyle/>
                    <a:p>
                      <a:pPr marR="795655">
                        <a:lnSpc>
                          <a:spcPct val="150000"/>
                        </a:lnSpc>
                        <a:spcAft>
                          <a:spcPts val="600"/>
                        </a:spcAft>
                      </a:pPr>
                      <a:r>
                        <a:rPr lang="el-GR" sz="16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Το μόνο που χρειάζεται ο εκπαιδευτικός είναι να κατέχει όσα θα διδάξει</a:t>
                      </a:r>
                    </a:p>
                  </a:txBody>
                  <a:tcPr marL="68580" marR="68580" marT="0" marB="0"/>
                </a:tc>
              </a:tr>
              <a:tr h="947248">
                <a:tc>
                  <a:txBody>
                    <a:bodyPr/>
                    <a:lstStyle/>
                    <a:p>
                      <a:pPr marR="795655">
                        <a:lnSpc>
                          <a:spcPct val="100000"/>
                        </a:lnSpc>
                        <a:spcAft>
                          <a:spcPts val="600"/>
                        </a:spcAft>
                      </a:pP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8969781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sz="4000" dirty="0" smtClean="0"/>
              <a:t>Αποτίμηση  Ε. Υ.</a:t>
            </a:r>
            <a:endParaRPr lang="el-GR" sz="4000" dirty="0"/>
          </a:p>
        </p:txBody>
      </p:sp>
      <p:sp>
        <p:nvSpPr>
          <p:cNvPr id="2" name="Θέση περιεχομένου 1"/>
          <p:cNvSpPr>
            <a:spLocks noGrp="1"/>
          </p:cNvSpPr>
          <p:nvPr>
            <p:ph idx="1"/>
          </p:nvPr>
        </p:nvSpPr>
        <p:spPr/>
        <p:txBody>
          <a:bodyPr>
            <a:normAutofit/>
          </a:bodyPr>
          <a:lstStyle/>
          <a:p>
            <a:pPr marL="0" indent="0">
              <a:buNone/>
            </a:pPr>
            <a:r>
              <a:rPr lang="el-GR" sz="2800" dirty="0"/>
              <a:t>Αποτίμηση του </a:t>
            </a:r>
            <a:r>
              <a:rPr lang="el-GR" sz="2800" dirty="0" err="1"/>
              <a:t>διαδραστικού</a:t>
            </a:r>
            <a:r>
              <a:rPr lang="el-GR" sz="2800" dirty="0"/>
              <a:t> εκπαιδευτικού υλικού που    δημιουργήθηκε με τη μέθοδο της </a:t>
            </a:r>
            <a:r>
              <a:rPr lang="el-GR" sz="2800" dirty="0" err="1"/>
              <a:t>ΕξΑΕ</a:t>
            </a:r>
            <a:endParaRPr lang="el-GR" sz="2800" dirty="0"/>
          </a:p>
        </p:txBody>
      </p:sp>
    </p:spTree>
    <p:extLst>
      <p:ext uri="{BB962C8B-B14F-4D97-AF65-F5344CB8AC3E}">
        <p14:creationId xmlns:p14="http://schemas.microsoft.com/office/powerpoint/2010/main" val="3927989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Πίνακας 6"/>
          <p:cNvGraphicFramePr>
            <a:graphicFrameLocks noGrp="1"/>
          </p:cNvGraphicFramePr>
          <p:nvPr>
            <p:extLst>
              <p:ext uri="{D42A27DB-BD31-4B8C-83A1-F6EECF244321}">
                <p14:modId xmlns:p14="http://schemas.microsoft.com/office/powerpoint/2010/main" val="306147857"/>
              </p:ext>
            </p:extLst>
          </p:nvPr>
        </p:nvGraphicFramePr>
        <p:xfrm>
          <a:off x="1259632" y="0"/>
          <a:ext cx="7272808" cy="7034321"/>
        </p:xfrm>
        <a:graphic>
          <a:graphicData uri="http://schemas.openxmlformats.org/drawingml/2006/table">
            <a:tbl>
              <a:tblPr firstRow="1" bandRow="1">
                <a:tableStyleId>{5C22544A-7EE6-4342-B048-85BDC9FD1C3A}</a:tableStyleId>
              </a:tblPr>
              <a:tblGrid>
                <a:gridCol w="7272808"/>
              </a:tblGrid>
              <a:tr h="738082">
                <a:tc>
                  <a:txBody>
                    <a:bodyPr/>
                    <a:lstStyle/>
                    <a:p>
                      <a:pPr marR="795655" algn="ctr">
                        <a:lnSpc>
                          <a:spcPct val="150000"/>
                        </a:lnSpc>
                        <a:spcAft>
                          <a:spcPts val="600"/>
                        </a:spcAft>
                      </a:pPr>
                      <a:r>
                        <a:rPr lang="el-GR" sz="1600" b="1" dirty="0">
                          <a:effectLst/>
                          <a:latin typeface="Times New Roman" panose="02020603050405020304" pitchFamily="18" charset="0"/>
                          <a:ea typeface="Times New Roman" panose="02020603050405020304" pitchFamily="18" charset="0"/>
                          <a:cs typeface="Times New Roman" panose="02020603050405020304" pitchFamily="18" charset="0"/>
                        </a:rPr>
                        <a:t>Σημαντικές επισημάνσεις του </a:t>
                      </a:r>
                      <a:r>
                        <a:rPr lang="el-GR" sz="1600" b="1" dirty="0" err="1">
                          <a:effectLst/>
                          <a:latin typeface="Times New Roman" panose="02020603050405020304" pitchFamily="18" charset="0"/>
                          <a:ea typeface="Times New Roman" panose="02020603050405020304" pitchFamily="18" charset="0"/>
                          <a:cs typeface="Times New Roman" panose="02020603050405020304" pitchFamily="18" charset="0"/>
                        </a:rPr>
                        <a:t>διαδραστικού</a:t>
                      </a:r>
                      <a:r>
                        <a:rPr lang="el-GR" sz="1600" b="1" dirty="0">
                          <a:effectLst/>
                          <a:latin typeface="Times New Roman" panose="02020603050405020304" pitchFamily="18" charset="0"/>
                          <a:ea typeface="Times New Roman" panose="02020603050405020304" pitchFamily="18" charset="0"/>
                          <a:cs typeface="Times New Roman" panose="02020603050405020304" pitchFamily="18" charset="0"/>
                        </a:rPr>
                        <a:t> εκπαιδευτικού υλικού που δημιουργήθηκε </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38082">
                <a:tc>
                  <a:txBody>
                    <a:bodyPr/>
                    <a:lstStyle/>
                    <a:p>
                      <a:pPr marR="795655" algn="ctr">
                        <a:lnSpc>
                          <a:spcPct val="150000"/>
                        </a:lnSpc>
                        <a:spcAft>
                          <a:spcPts val="600"/>
                        </a:spcAft>
                      </a:pPr>
                      <a:r>
                        <a:rPr lang="el-GR" sz="1600">
                          <a:effectLst/>
                          <a:latin typeface="Times New Roman" panose="02020603050405020304" pitchFamily="18" charset="0"/>
                          <a:ea typeface="Times New Roman" panose="02020603050405020304" pitchFamily="18" charset="0"/>
                          <a:cs typeface="Times New Roman" panose="02020603050405020304" pitchFamily="18" charset="0"/>
                        </a:rPr>
                        <a:t>Η μάθηση ανταποκρίνεται στα ενδιαφέροντα και τις ανάγκες των μαθητών</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38082">
                <a:tc>
                  <a:txBody>
                    <a:bodyPr/>
                    <a:lstStyle/>
                    <a:p>
                      <a:pPr marR="795655" algn="ctr">
                        <a:lnSpc>
                          <a:spcPct val="150000"/>
                        </a:lnSpc>
                        <a:spcAft>
                          <a:spcPts val="600"/>
                        </a:spcAft>
                      </a:pPr>
                      <a:r>
                        <a:rPr lang="el-GR" sz="1600">
                          <a:effectLst/>
                          <a:latin typeface="Times New Roman" panose="02020603050405020304" pitchFamily="18" charset="0"/>
                          <a:ea typeface="Times New Roman" panose="02020603050405020304" pitchFamily="18" charset="0"/>
                          <a:cs typeface="Times New Roman" panose="02020603050405020304" pitchFamily="18" charset="0"/>
                        </a:rPr>
                        <a:t>Οι μαθητές αναπτύσσουν θετικά συναισθήματα για τον εαυτό τους (υπευθυνότητα και αυτοπεποίθηση)</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38082">
                <a:tc>
                  <a:txBody>
                    <a:bodyPr/>
                    <a:lstStyle/>
                    <a:p>
                      <a:pPr marR="795655" algn="ctr">
                        <a:lnSpc>
                          <a:spcPct val="150000"/>
                        </a:lnSpc>
                        <a:spcAft>
                          <a:spcPts val="600"/>
                        </a:spcAft>
                      </a:pPr>
                      <a:r>
                        <a:rPr lang="el-GR" sz="1600" dirty="0">
                          <a:effectLst/>
                          <a:latin typeface="Times New Roman" panose="02020603050405020304" pitchFamily="18" charset="0"/>
                          <a:ea typeface="Times New Roman" panose="02020603050405020304" pitchFamily="18" charset="0"/>
                          <a:cs typeface="Times New Roman" panose="02020603050405020304" pitchFamily="18" charset="0"/>
                        </a:rPr>
                        <a:t>Οι μαθητές μαθαίνουν να δρουν ως μέλη ομάδας </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38082">
                <a:tc>
                  <a:txBody>
                    <a:bodyPr/>
                    <a:lstStyle/>
                    <a:p>
                      <a:pPr marR="795655" algn="ctr">
                        <a:lnSpc>
                          <a:spcPct val="150000"/>
                        </a:lnSpc>
                        <a:spcAft>
                          <a:spcPts val="600"/>
                        </a:spcAft>
                      </a:pPr>
                      <a:r>
                        <a:rPr lang="el-GR" sz="1600" dirty="0">
                          <a:effectLst/>
                          <a:latin typeface="Times New Roman" panose="02020603050405020304" pitchFamily="18" charset="0"/>
                          <a:ea typeface="Times New Roman" panose="02020603050405020304" pitchFamily="18" charset="0"/>
                          <a:cs typeface="Times New Roman" panose="02020603050405020304" pitchFamily="18" charset="0"/>
                        </a:rPr>
                        <a:t>Οι μαθητές</a:t>
                      </a:r>
                      <a:r>
                        <a:rPr lang="el-GR" sz="1600" dirty="0">
                          <a:effectLst/>
                          <a:latin typeface="Cambria" panose="02040503050406030204" pitchFamily="18" charset="0"/>
                          <a:ea typeface="Times New Roman" panose="02020603050405020304" pitchFamily="18" charset="0"/>
                          <a:cs typeface="Times New Roman" panose="02020603050405020304" pitchFamily="18" charset="0"/>
                        </a:rPr>
                        <a:t> </a:t>
                      </a:r>
                      <a:r>
                        <a:rPr lang="el-GR" sz="1600" dirty="0">
                          <a:effectLst/>
                          <a:latin typeface="Times New Roman" panose="02020603050405020304" pitchFamily="18" charset="0"/>
                          <a:ea typeface="Times New Roman" panose="02020603050405020304" pitchFamily="18" charset="0"/>
                          <a:cs typeface="Times New Roman" panose="02020603050405020304" pitchFamily="18" charset="0"/>
                        </a:rPr>
                        <a:t>αναπτύσσουν τη φαντασία και τη δημιουργικότητά τους</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38082">
                <a:tc>
                  <a:txBody>
                    <a:bodyPr/>
                    <a:lstStyle/>
                    <a:p>
                      <a:pPr marR="795655" algn="ctr">
                        <a:lnSpc>
                          <a:spcPct val="150000"/>
                        </a:lnSpc>
                        <a:spcAft>
                          <a:spcPts val="600"/>
                        </a:spcAft>
                      </a:pPr>
                      <a:r>
                        <a:rPr lang="el-GR" sz="1600" dirty="0">
                          <a:effectLst/>
                          <a:latin typeface="Times New Roman" panose="02020603050405020304" pitchFamily="18" charset="0"/>
                          <a:ea typeface="Times New Roman" panose="02020603050405020304" pitchFamily="18" charset="0"/>
                          <a:cs typeface="Times New Roman" panose="02020603050405020304" pitchFamily="18" charset="0"/>
                        </a:rPr>
                        <a:t>Οι μαθητές</a:t>
                      </a:r>
                      <a:r>
                        <a:rPr lang="el-GR" sz="1600" dirty="0">
                          <a:effectLst/>
                          <a:latin typeface="Cambria" panose="02040503050406030204" pitchFamily="18" charset="0"/>
                          <a:ea typeface="Times New Roman" panose="02020603050405020304" pitchFamily="18" charset="0"/>
                          <a:cs typeface="Times New Roman" panose="02020603050405020304" pitchFamily="18" charset="0"/>
                        </a:rPr>
                        <a:t> </a:t>
                      </a:r>
                      <a:r>
                        <a:rPr lang="el-GR" sz="1600" dirty="0">
                          <a:effectLst/>
                          <a:latin typeface="Times New Roman" panose="02020603050405020304" pitchFamily="18" charset="0"/>
                          <a:ea typeface="Times New Roman" panose="02020603050405020304" pitchFamily="18" charset="0"/>
                          <a:cs typeface="Times New Roman" panose="02020603050405020304" pitchFamily="18" charset="0"/>
                        </a:rPr>
                        <a:t>αναπτύσσουν κριτική σκέψη</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38082">
                <a:tc>
                  <a:txBody>
                    <a:bodyPr/>
                    <a:lstStyle/>
                    <a:p>
                      <a:pPr marR="795655" algn="ctr">
                        <a:lnSpc>
                          <a:spcPct val="150000"/>
                        </a:lnSpc>
                        <a:spcAft>
                          <a:spcPts val="600"/>
                        </a:spcAft>
                      </a:pPr>
                      <a:r>
                        <a:rPr lang="el-GR" sz="16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Οι μαθητές γίνονται ερευνητές της γνώσης</a:t>
                      </a:r>
                    </a:p>
                  </a:txBody>
                  <a:tcPr marL="68580" marR="68580" marT="0" marB="0"/>
                </a:tc>
              </a:tr>
              <a:tr h="738082">
                <a:tc>
                  <a:txBody>
                    <a:bodyPr/>
                    <a:lstStyle/>
                    <a:p>
                      <a:pPr marR="795655" algn="ctr">
                        <a:lnSpc>
                          <a:spcPct val="150000"/>
                        </a:lnSpc>
                        <a:spcAft>
                          <a:spcPts val="600"/>
                        </a:spcAft>
                      </a:pPr>
                      <a:r>
                        <a:rPr lang="el-GR" sz="16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Δημιουργήθηκαν νέοι ρόλοι στον εκπαιδευτή όπως σύμβουλος, οργανωτής, καθοδηγητής και συντονιστής.</a:t>
                      </a:r>
                    </a:p>
                  </a:txBody>
                  <a:tcPr marL="68580" marR="68580" marT="0" marB="0"/>
                </a:tc>
              </a:tr>
              <a:tr h="738082">
                <a:tc>
                  <a:txBody>
                    <a:bodyPr/>
                    <a:lstStyle/>
                    <a:p>
                      <a:pPr marR="795655" algn="ctr">
                        <a:lnSpc>
                          <a:spcPct val="150000"/>
                        </a:lnSpc>
                        <a:spcAft>
                          <a:spcPts val="600"/>
                        </a:spcAft>
                      </a:pPr>
                      <a:r>
                        <a:rPr lang="el-GR" sz="1600" kern="1200" dirty="0" smtClean="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Μέσα από τη δύναμη της εικόνας επιτεύχθηκε η ανακάλυψη όρων και εννοιών που στη θεωρία γίνονται δύσκολα αντιληπτές. </a:t>
                      </a:r>
                    </a:p>
                    <a:p>
                      <a:pPr marR="795655" algn="ctr">
                        <a:lnSpc>
                          <a:spcPct val="150000"/>
                        </a:lnSpc>
                        <a:spcAft>
                          <a:spcPts val="600"/>
                        </a:spcAft>
                      </a:pPr>
                      <a:endParaRPr lang="el-GR" sz="16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3737771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Πίνακας 6"/>
          <p:cNvGraphicFramePr>
            <a:graphicFrameLocks noGrp="1"/>
          </p:cNvGraphicFramePr>
          <p:nvPr>
            <p:extLst>
              <p:ext uri="{D42A27DB-BD31-4B8C-83A1-F6EECF244321}">
                <p14:modId xmlns:p14="http://schemas.microsoft.com/office/powerpoint/2010/main" val="3588772651"/>
              </p:ext>
            </p:extLst>
          </p:nvPr>
        </p:nvGraphicFramePr>
        <p:xfrm>
          <a:off x="1331640" y="116630"/>
          <a:ext cx="7344816" cy="7072488"/>
        </p:xfrm>
        <a:graphic>
          <a:graphicData uri="http://schemas.openxmlformats.org/drawingml/2006/table">
            <a:tbl>
              <a:tblPr firstRow="1" bandRow="1">
                <a:tableStyleId>{5C22544A-7EE6-4342-B048-85BDC9FD1C3A}</a:tableStyleId>
              </a:tblPr>
              <a:tblGrid>
                <a:gridCol w="7344816"/>
              </a:tblGrid>
              <a:tr h="827593">
                <a:tc>
                  <a:txBody>
                    <a:bodyPr/>
                    <a:lstStyle/>
                    <a:p>
                      <a:pPr marR="795655" algn="ctr">
                        <a:lnSpc>
                          <a:spcPct val="150000"/>
                        </a:lnSpc>
                        <a:spcAft>
                          <a:spcPts val="600"/>
                        </a:spcAft>
                      </a:pPr>
                      <a:r>
                        <a:rPr lang="el-GR" sz="16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Παρέχεται ανατροφοδότηση και αλληλεπίδραση με το υλικό οδηγώντας σε μια αυτόνομη και αυτορρυθμιζόμενη μάθηση.</a:t>
                      </a:r>
                    </a:p>
                  </a:txBody>
                  <a:tcPr marL="68580" marR="68580" marT="0" marB="0"/>
                </a:tc>
              </a:tr>
              <a:tr h="827593">
                <a:tc>
                  <a:txBody>
                    <a:bodyPr/>
                    <a:lstStyle/>
                    <a:p>
                      <a:pPr marR="795655" algn="ctr">
                        <a:lnSpc>
                          <a:spcPct val="150000"/>
                        </a:lnSpc>
                        <a:spcAft>
                          <a:spcPts val="600"/>
                        </a:spcAft>
                      </a:pPr>
                      <a:r>
                        <a:rPr lang="el-GR" sz="16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Μετασχηματίστηκε το παραδοσιακό περιεχόμενο και οι δραστηριότητες του μαθήματος.</a:t>
                      </a:r>
                    </a:p>
                  </a:txBody>
                  <a:tcPr marL="68580" marR="68580" marT="0" marB="0"/>
                </a:tc>
              </a:tr>
              <a:tr h="827593">
                <a:tc>
                  <a:txBody>
                    <a:bodyPr/>
                    <a:lstStyle/>
                    <a:p>
                      <a:pPr marR="795655" algn="ctr">
                        <a:lnSpc>
                          <a:spcPct val="150000"/>
                        </a:lnSpc>
                        <a:spcAft>
                          <a:spcPts val="600"/>
                        </a:spcAft>
                      </a:pPr>
                      <a:r>
                        <a:rPr lang="el-GR" sz="16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Οι μαθητές εκλαμβάνουν τη γνώση ως ολότητα  και συνδέουν τις σχολικές γνώσεις με την καθημερινή του πραγματικότητα</a:t>
                      </a:r>
                    </a:p>
                  </a:txBody>
                  <a:tcPr marL="68580" marR="68580" marT="0" marB="0"/>
                </a:tc>
              </a:tr>
              <a:tr h="827593">
                <a:tc>
                  <a:txBody>
                    <a:bodyPr/>
                    <a:lstStyle/>
                    <a:p>
                      <a:pPr marR="795655" algn="ctr">
                        <a:lnSpc>
                          <a:spcPct val="150000"/>
                        </a:lnSpc>
                        <a:spcAft>
                          <a:spcPts val="600"/>
                        </a:spcAft>
                      </a:pPr>
                      <a:r>
                        <a:rPr lang="el-GR" sz="16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Εφαρμόζουν τη σχολική γνώση σε πραγματικές καταστάσεις</a:t>
                      </a:r>
                    </a:p>
                  </a:txBody>
                  <a:tcPr marL="68580" marR="68580" marT="0" marB="0"/>
                </a:tc>
              </a:tr>
              <a:tr h="827593">
                <a:tc>
                  <a:txBody>
                    <a:bodyPr/>
                    <a:lstStyle/>
                    <a:p>
                      <a:pPr marR="795655" algn="ctr">
                        <a:lnSpc>
                          <a:spcPct val="150000"/>
                        </a:lnSpc>
                        <a:spcAft>
                          <a:spcPts val="600"/>
                        </a:spcAft>
                      </a:pPr>
                      <a:r>
                        <a:rPr lang="el-GR" sz="16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Καλύτερη και άμεση πρόσβαση στις πηγές πληροφόρησης μέσα από τα βιβλιογραφικά βοηθήματα.</a:t>
                      </a:r>
                    </a:p>
                  </a:txBody>
                  <a:tcPr marL="68580" marR="68580" marT="0" marB="0"/>
                </a:tc>
              </a:tr>
              <a:tr h="952328">
                <a:tc>
                  <a:txBody>
                    <a:bodyPr/>
                    <a:lstStyle/>
                    <a:p>
                      <a:pPr marR="795655" algn="ctr">
                        <a:lnSpc>
                          <a:spcPct val="150000"/>
                        </a:lnSpc>
                        <a:spcAft>
                          <a:spcPts val="600"/>
                        </a:spcAft>
                      </a:pPr>
                      <a:r>
                        <a:rPr lang="el-GR" sz="16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Παρέχονται πλήθος πληροφοριών σε ελάχιστο χρονικό διάστημα, με δυνατότητα διασταύρωσής τους, ενώ επιτρέπουν τη συγκέντρωση και κοινοποίηση σκέψεων μέσα από τα </a:t>
                      </a:r>
                      <a:r>
                        <a:rPr lang="el-GR" sz="1600" kern="1200" dirty="0" err="1">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forum</a:t>
                      </a:r>
                      <a:r>
                        <a:rPr lang="el-GR" sz="16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tc>
              </a:tr>
              <a:tr h="827593">
                <a:tc>
                  <a:txBody>
                    <a:bodyPr/>
                    <a:lstStyle/>
                    <a:p>
                      <a:pPr marR="795655" algn="ctr">
                        <a:lnSpc>
                          <a:spcPct val="150000"/>
                        </a:lnSpc>
                        <a:spcAft>
                          <a:spcPts val="600"/>
                        </a:spcAft>
                      </a:pPr>
                      <a:r>
                        <a:rPr lang="el-GR" sz="16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Σαφής καθορισμός στόχων, προσδοκώμενων αποτελεσμάτων &amp; εννοιών κλειδιά σε κάθε ενότητα καθώς οι εκπαιδευόμενοι μαθαίνουν καλύτερα όταν γνωρίζουν εκ των προτέρων.</a:t>
                      </a:r>
                    </a:p>
                  </a:txBody>
                  <a:tcPr marL="68580" marR="68580" marT="0" marB="0"/>
                </a:tc>
              </a:tr>
              <a:tr h="827593">
                <a:tc>
                  <a:txBody>
                    <a:bodyPr/>
                    <a:lstStyle/>
                    <a:p>
                      <a:pPr marR="795655" algn="ctr">
                        <a:lnSpc>
                          <a:spcPct val="150000"/>
                        </a:lnSpc>
                        <a:spcAft>
                          <a:spcPts val="600"/>
                        </a:spcAft>
                      </a:pPr>
                      <a:r>
                        <a:rPr lang="el-GR" sz="16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Δραστηριότητες και ασκήσεις </a:t>
                      </a:r>
                      <a:r>
                        <a:rPr lang="el-GR" sz="1600" kern="1200" dirty="0" err="1">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rPr>
                        <a:t>αυτοαξιολόγησης</a:t>
                      </a:r>
                      <a:endParaRPr lang="el-GR" sz="16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5152002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fontScale="92500"/>
          </a:bodyPr>
          <a:lstStyle/>
          <a:p>
            <a:r>
              <a:rPr lang="el-GR" sz="1600" dirty="0"/>
              <a:t>Σύμφωνα με τον </a:t>
            </a:r>
            <a:r>
              <a:rPr lang="el-GR" sz="1600" dirty="0" err="1"/>
              <a:t>Gadner</a:t>
            </a:r>
            <a:r>
              <a:rPr lang="el-GR" sz="1600" dirty="0"/>
              <a:t> (1989) «η δημιουργικότητα μπορεί να </a:t>
            </a:r>
            <a:r>
              <a:rPr lang="el-GR" sz="1600" dirty="0" err="1"/>
              <a:t>περιγραφεί</a:t>
            </a:r>
            <a:r>
              <a:rPr lang="el-GR" sz="1600" dirty="0"/>
              <a:t> ως η ανθρώπινη ικανότητα επίλυσης προβλημάτων και διαμόρφωσης προϊόντων για έναν τομέα, με τρόπο που αρχικά ήταν καινοτόμος αλλά τελικά αποδεκτός σε μια κουλτούρα». Συνεχίζει λέγοντας ότι τα δημιουργικά άτομα το κάνουν αυτό συχνά. Είναι απλά ο τρόπος ύπαρξής τους</a:t>
            </a:r>
            <a:r>
              <a:rPr lang="el-GR" sz="1600" dirty="0" smtClean="0"/>
              <a:t>.</a:t>
            </a:r>
          </a:p>
          <a:p>
            <a:r>
              <a:rPr lang="el-GR" sz="1600" dirty="0"/>
              <a:t>Ο Παρασκευόπουλος  (2004 ) δηλώνει  «Δημιουργική σκέψη είναι η ικανότητα του ανθρώπινου νου να αναζητεί και να βρίσκει πολλές πρωτότυπες - καινοτόμες εναλλακτικές, για την επίλυση των διαφόρων προβλημάτων, ιδέες – λύσεις» </a:t>
            </a:r>
            <a:endParaRPr lang="el-GR" sz="1600" dirty="0" smtClean="0"/>
          </a:p>
          <a:p>
            <a:r>
              <a:rPr lang="el-GR" sz="1600" dirty="0"/>
              <a:t>Όλοι οι δοθέντες ορισμοί, τελικά, συγκλίνουν στο ότι αφενός η δημιουργικότητα σχετίζεται με τη δημιουργία κάτι καινούριου (Παρασκευόπουλος , 2004; </a:t>
            </a:r>
            <a:r>
              <a:rPr lang="el-GR" sz="1600" dirty="0" err="1"/>
              <a:t>Gadner</a:t>
            </a:r>
            <a:r>
              <a:rPr lang="el-GR" sz="1600" dirty="0"/>
              <a:t>, 1989; </a:t>
            </a:r>
            <a:r>
              <a:rPr lang="el-GR" sz="1600" dirty="0" err="1"/>
              <a:t>Sternberg</a:t>
            </a:r>
            <a:r>
              <a:rPr lang="el-GR" sz="1600" dirty="0"/>
              <a:t>, 1999; </a:t>
            </a:r>
            <a:r>
              <a:rPr lang="el-GR" sz="1600" dirty="0" err="1"/>
              <a:t>Craftetal</a:t>
            </a:r>
            <a:r>
              <a:rPr lang="el-GR" sz="1600" dirty="0"/>
              <a:t>., 2001; </a:t>
            </a:r>
            <a:r>
              <a:rPr lang="el-GR" sz="1600" dirty="0" err="1"/>
              <a:t>Boden</a:t>
            </a:r>
            <a:r>
              <a:rPr lang="el-GR" sz="1600" dirty="0"/>
              <a:t>, 2004) και ότι, αφετέρου, είναι δυνατό να απαντάται ως έναν βαθμό σε όλα τα άτομα και συνεπώς δεν θα πρέπει να αντιμετωπίζεται ως χάρισμα.</a:t>
            </a:r>
          </a:p>
        </p:txBody>
      </p:sp>
      <p:sp>
        <p:nvSpPr>
          <p:cNvPr id="3" name="Τίτλος 2"/>
          <p:cNvSpPr>
            <a:spLocks noGrp="1"/>
          </p:cNvSpPr>
          <p:nvPr>
            <p:ph type="title"/>
          </p:nvPr>
        </p:nvSpPr>
        <p:spPr/>
        <p:txBody>
          <a:bodyPr>
            <a:normAutofit fontScale="90000"/>
          </a:bodyPr>
          <a:lstStyle/>
          <a:p>
            <a:r>
              <a:rPr lang="el-GR" dirty="0" smtClean="0"/>
              <a:t>Εννοιολογική προσέγγιση της δημιουργικότητας</a:t>
            </a:r>
            <a:endParaRPr lang="el-GR" dirty="0"/>
          </a:p>
        </p:txBody>
      </p:sp>
    </p:spTree>
    <p:extLst>
      <p:ext uri="{BB962C8B-B14F-4D97-AF65-F5344CB8AC3E}">
        <p14:creationId xmlns:p14="http://schemas.microsoft.com/office/powerpoint/2010/main" val="35642785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normAutofit/>
          </a:bodyPr>
          <a:lstStyle/>
          <a:p>
            <a:r>
              <a:rPr lang="el-GR" dirty="0"/>
              <a:t>Συμπεράσματα</a:t>
            </a:r>
          </a:p>
        </p:txBody>
      </p:sp>
      <p:sp>
        <p:nvSpPr>
          <p:cNvPr id="3" name="Θέση περιεχομένου 2">
            <a:extLst>
              <a:ext uri="{FF2B5EF4-FFF2-40B4-BE49-F238E27FC236}">
                <a16:creationId xmlns="" xmlns:a16="http://schemas.microsoft.com/office/drawing/2014/main" id="{469E4C50-B159-47DD-99F0-8A6FC8C4E63B}"/>
              </a:ext>
            </a:extLst>
          </p:cNvPr>
          <p:cNvSpPr>
            <a:spLocks noGrp="1"/>
          </p:cNvSpPr>
          <p:nvPr>
            <p:ph idx="1"/>
          </p:nvPr>
        </p:nvSpPr>
        <p:spPr/>
        <p:txBody>
          <a:bodyPr>
            <a:normAutofit fontScale="32500" lnSpcReduction="20000"/>
          </a:bodyPr>
          <a:lstStyle/>
          <a:p>
            <a:r>
              <a:rPr lang="el-GR" dirty="0"/>
              <a:t>Το περιβάλλον μίας τάξης διαφέρει ως προς το περιεχόμενο, τους στόχους, τη διάρκεια των μαθημάτων και το αναπτυξιακό επίπεδο των διδασκομένων. Η προσαρμογή λοιπόν του μοντέλου της PBL κρίνεται απαραίτητη για να καλύψει τις απαιτήσεις των μαθητών και του Προγράμματος Σπουδών του δημοτικού Σχολείου.</a:t>
            </a:r>
          </a:p>
          <a:p>
            <a:endParaRPr lang="el-GR" dirty="0"/>
          </a:p>
          <a:p>
            <a:r>
              <a:rPr lang="el-GR" dirty="0"/>
              <a:t>Η</a:t>
            </a:r>
            <a:r>
              <a:rPr lang="en-US" dirty="0"/>
              <a:t> </a:t>
            </a:r>
            <a:r>
              <a:rPr lang="el-GR" dirty="0"/>
              <a:t> επιτυχής εφαρμογή της μεθόδου PBL απαιτεί από τον εκπαιδευτικό πολύ περισσότερα από τις γνώσεις που μπορεί να κατέχει στη γνωστική ψυχολογία ή ταλέντο και αγάπη για τη διδασκαλία. </a:t>
            </a:r>
          </a:p>
          <a:p>
            <a:endParaRPr lang="en-US" dirty="0"/>
          </a:p>
          <a:p>
            <a:r>
              <a:rPr lang="el-GR" dirty="0"/>
              <a:t>Επίσης, καθιστά αναγκαία την αναδιαμόρφωση του εκπαιδευτικού πλαισίου που υπάρχει στην τάξη, το οποίο είναι παγιωμένο τόσο στη συνείδηση των εκπαιδευτικών όσο και των μαθητών, με τέτοιο τρόπο που η εφαρμογή μίας νέας εκπαιδευτικής προσέγγισης να φέρει αντίσταση ακόμη και από τους ίδιους τους εκπαιδευόμενους. </a:t>
            </a:r>
          </a:p>
          <a:p>
            <a:endParaRPr lang="el-GR" dirty="0"/>
          </a:p>
        </p:txBody>
      </p:sp>
    </p:spTree>
    <p:extLst>
      <p:ext uri="{BB962C8B-B14F-4D97-AF65-F5344CB8AC3E}">
        <p14:creationId xmlns:p14="http://schemas.microsoft.com/office/powerpoint/2010/main" val="399132752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1138713" y="22527"/>
            <a:ext cx="7372350" cy="1075390"/>
          </a:xfrm>
        </p:spPr>
        <p:txBody>
          <a:bodyPr>
            <a:normAutofit fontScale="90000"/>
          </a:bodyPr>
          <a:lstStyle/>
          <a:p>
            <a:r>
              <a:rPr lang="el-GR" dirty="0" smtClean="0"/>
              <a:t>Συμπεράσματα</a:t>
            </a:r>
            <a:r>
              <a:rPr lang="en-US" dirty="0" smtClean="0"/>
              <a:t> (1</a:t>
            </a:r>
            <a:r>
              <a:rPr lang="en-US" baseline="30000" dirty="0" smtClean="0"/>
              <a:t>o </a:t>
            </a:r>
            <a:r>
              <a:rPr lang="el-GR" dirty="0" smtClean="0"/>
              <a:t>ερευνητικό ερώτημα</a:t>
            </a:r>
            <a:r>
              <a:rPr lang="en-US" dirty="0" smtClean="0"/>
              <a:t>)</a:t>
            </a:r>
            <a:endParaRPr lang="el-GR" dirty="0"/>
          </a:p>
        </p:txBody>
      </p:sp>
      <p:sp>
        <p:nvSpPr>
          <p:cNvPr id="3" name="Θέση περιεχομένου 2">
            <a:extLst>
              <a:ext uri="{FF2B5EF4-FFF2-40B4-BE49-F238E27FC236}">
                <a16:creationId xmlns="" xmlns:a16="http://schemas.microsoft.com/office/drawing/2014/main" id="{469E4C50-B159-47DD-99F0-8A6FC8C4E63B}"/>
              </a:ext>
            </a:extLst>
          </p:cNvPr>
          <p:cNvSpPr>
            <a:spLocks noGrp="1"/>
          </p:cNvSpPr>
          <p:nvPr>
            <p:ph idx="1"/>
          </p:nvPr>
        </p:nvSpPr>
        <p:spPr/>
        <p:txBody>
          <a:bodyPr>
            <a:normAutofit fontScale="32500" lnSpcReduction="20000"/>
          </a:bodyPr>
          <a:lstStyle/>
          <a:p>
            <a:pPr algn="just">
              <a:lnSpc>
                <a:spcPct val="170000"/>
              </a:lnSpc>
            </a:pPr>
            <a:r>
              <a:rPr lang="el-GR" dirty="0"/>
              <a:t>Σύμφωνα με τον </a:t>
            </a:r>
            <a:r>
              <a:rPr lang="el-GR" dirty="0" err="1"/>
              <a:t>Peter</a:t>
            </a:r>
            <a:r>
              <a:rPr lang="el-GR" dirty="0"/>
              <a:t> </a:t>
            </a:r>
            <a:r>
              <a:rPr lang="el-GR" dirty="0" err="1"/>
              <a:t>Meusburger</a:t>
            </a:r>
            <a:r>
              <a:rPr lang="el-GR" dirty="0"/>
              <a:t> (2009), πάνω από εκατό διαφορετικές αναλύσεις της δημιουργικότητας μπορούν να βρεθούν στη βιβλιογραφία.  Οι θεωρίες και οι ορισμοί </a:t>
            </a:r>
            <a:r>
              <a:rPr lang="el-GR" dirty="0" smtClean="0"/>
              <a:t>βασίζονται</a:t>
            </a:r>
            <a:r>
              <a:rPr lang="el-GR" dirty="0"/>
              <a:t>, κυρίως, σε διαφορετικές ψυχολογικές θεωρίες και θεωρίες </a:t>
            </a:r>
            <a:r>
              <a:rPr lang="el-GR" dirty="0" smtClean="0"/>
              <a:t>μάθησης</a:t>
            </a:r>
            <a:r>
              <a:rPr lang="el-GR" dirty="0"/>
              <a:t> </a:t>
            </a:r>
            <a:r>
              <a:rPr lang="el-GR" dirty="0" smtClean="0"/>
              <a:t>Σύμφωνα  </a:t>
            </a:r>
            <a:r>
              <a:rPr lang="el-GR" dirty="0"/>
              <a:t>με τον Brown (1989), ανάλογα με το σε ποια από τις τέσσερις συνιστώσες της δημιουργικότητας δίνουν έμφαση, δηλαδή, τη διαδικασία δημιουργικής σκέψης, το δημιουργικό προϊόν, το δημιουργικό άτομο, το δημιουργικό περιβάλλον προκύπτουν διαφορετικοί ορισμοί, θεωρίες και αναλύσεις. </a:t>
            </a:r>
            <a:endParaRPr lang="en-US" dirty="0"/>
          </a:p>
          <a:p>
            <a:pPr algn="just">
              <a:lnSpc>
                <a:spcPct val="170000"/>
              </a:lnSpc>
            </a:pPr>
            <a:r>
              <a:rPr lang="el-GR" dirty="0"/>
              <a:t>p-δημιουργικότητα (</a:t>
            </a:r>
            <a:r>
              <a:rPr lang="el-GR" dirty="0" err="1"/>
              <a:t>personal</a:t>
            </a:r>
            <a:r>
              <a:rPr lang="el-GR" dirty="0"/>
              <a:t>) </a:t>
            </a:r>
            <a:r>
              <a:rPr lang="el-GR" dirty="0" smtClean="0"/>
              <a:t>και </a:t>
            </a:r>
            <a:r>
              <a:rPr lang="el-GR" dirty="0"/>
              <a:t>την h-δημιουργικότητα (</a:t>
            </a:r>
            <a:r>
              <a:rPr lang="el-GR" dirty="0" err="1" smtClean="0"/>
              <a:t>historical</a:t>
            </a:r>
            <a:r>
              <a:rPr lang="el-GR" dirty="0" smtClean="0"/>
              <a:t>)</a:t>
            </a:r>
            <a:r>
              <a:rPr lang="en-US" dirty="0" smtClean="0"/>
              <a:t> </a:t>
            </a:r>
            <a:r>
              <a:rPr lang="en-US" dirty="0" err="1" smtClean="0"/>
              <a:t>Boden</a:t>
            </a:r>
            <a:r>
              <a:rPr lang="en-US" dirty="0" smtClean="0"/>
              <a:t>, M.  </a:t>
            </a:r>
            <a:r>
              <a:rPr lang="en-US" dirty="0"/>
              <a:t>(2004</a:t>
            </a:r>
            <a:r>
              <a:rPr lang="en-US" dirty="0" smtClean="0"/>
              <a:t>) </a:t>
            </a:r>
            <a:endParaRPr lang="el-GR" dirty="0" smtClean="0"/>
          </a:p>
          <a:p>
            <a:pPr algn="just">
              <a:lnSpc>
                <a:spcPct val="170000"/>
              </a:lnSpc>
            </a:pPr>
            <a:r>
              <a:rPr lang="el-GR" dirty="0" smtClean="0"/>
              <a:t> </a:t>
            </a:r>
            <a:r>
              <a:rPr lang="el-GR" dirty="0"/>
              <a:t>«</a:t>
            </a:r>
            <a:r>
              <a:rPr lang="en-US" dirty="0"/>
              <a:t>high </a:t>
            </a:r>
            <a:r>
              <a:rPr lang="en-US" dirty="0" smtClean="0"/>
              <a:t>creativity» </a:t>
            </a:r>
            <a:r>
              <a:rPr lang="el-GR" dirty="0"/>
              <a:t>και «</a:t>
            </a:r>
            <a:r>
              <a:rPr lang="en-US" dirty="0"/>
              <a:t>little </a:t>
            </a:r>
            <a:r>
              <a:rPr lang="en-US" dirty="0" smtClean="0"/>
              <a:t>creativity</a:t>
            </a:r>
            <a:r>
              <a:rPr lang="en-US" dirty="0"/>
              <a:t>»</a:t>
            </a:r>
            <a:r>
              <a:rPr lang="el-GR" dirty="0" smtClean="0"/>
              <a:t> </a:t>
            </a:r>
            <a:r>
              <a:rPr lang="en-US" dirty="0" smtClean="0"/>
              <a:t> Craft, A. </a:t>
            </a:r>
            <a:r>
              <a:rPr lang="en-US" dirty="0"/>
              <a:t>(2001</a:t>
            </a:r>
            <a:r>
              <a:rPr lang="en-US" dirty="0" smtClean="0"/>
              <a:t>) </a:t>
            </a:r>
          </a:p>
          <a:p>
            <a:pPr algn="just">
              <a:lnSpc>
                <a:spcPct val="170000"/>
              </a:lnSpc>
            </a:pPr>
            <a:r>
              <a:rPr lang="el-GR" dirty="0" smtClean="0"/>
              <a:t> </a:t>
            </a:r>
            <a:r>
              <a:rPr lang="el-GR" dirty="0"/>
              <a:t>«</a:t>
            </a:r>
            <a:r>
              <a:rPr lang="el-GR" dirty="0" err="1"/>
              <a:t>high</a:t>
            </a:r>
            <a:r>
              <a:rPr lang="el-GR" dirty="0"/>
              <a:t>» (υψηλή) και «</a:t>
            </a:r>
            <a:r>
              <a:rPr lang="el-GR" dirty="0" err="1"/>
              <a:t>democratic</a:t>
            </a:r>
            <a:r>
              <a:rPr lang="el-GR" dirty="0"/>
              <a:t>» (δημοκρατική) </a:t>
            </a:r>
            <a:r>
              <a:rPr lang="el-GR" dirty="0" smtClean="0"/>
              <a:t>δημιουργικότητα</a:t>
            </a:r>
            <a:r>
              <a:rPr lang="en-US" dirty="0"/>
              <a:t> </a:t>
            </a:r>
            <a:r>
              <a:rPr lang="en-US" dirty="0" smtClean="0"/>
              <a:t>Robinson, K. </a:t>
            </a:r>
            <a:r>
              <a:rPr lang="en-US" dirty="0"/>
              <a:t>(1999) </a:t>
            </a:r>
            <a:endParaRPr lang="el-GR" dirty="0" smtClean="0"/>
          </a:p>
          <a:p>
            <a:pPr algn="just">
              <a:lnSpc>
                <a:spcPct val="170000"/>
              </a:lnSpc>
            </a:pPr>
            <a:endParaRPr lang="el-GR" dirty="0"/>
          </a:p>
        </p:txBody>
      </p:sp>
    </p:spTree>
    <p:extLst>
      <p:ext uri="{BB962C8B-B14F-4D97-AF65-F5344CB8AC3E}">
        <p14:creationId xmlns:p14="http://schemas.microsoft.com/office/powerpoint/2010/main" val="277218616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1115616" y="0"/>
            <a:ext cx="7372350" cy="1075390"/>
          </a:xfrm>
        </p:spPr>
        <p:txBody>
          <a:bodyPr>
            <a:normAutofit fontScale="90000"/>
          </a:bodyPr>
          <a:lstStyle/>
          <a:p>
            <a:r>
              <a:rPr lang="el-GR" dirty="0" smtClean="0"/>
              <a:t>Συμπεράσματα (2</a:t>
            </a:r>
            <a:r>
              <a:rPr lang="en-US" baseline="30000" dirty="0"/>
              <a:t>o </a:t>
            </a:r>
            <a:r>
              <a:rPr lang="el-GR" dirty="0"/>
              <a:t>ερευνητικό </a:t>
            </a:r>
            <a:r>
              <a:rPr lang="el-GR" dirty="0" smtClean="0"/>
              <a:t>ερώτημα)</a:t>
            </a:r>
            <a:endParaRPr lang="el-GR" dirty="0"/>
          </a:p>
        </p:txBody>
      </p:sp>
      <p:sp>
        <p:nvSpPr>
          <p:cNvPr id="3" name="Θέση περιεχομένου 2">
            <a:extLst>
              <a:ext uri="{FF2B5EF4-FFF2-40B4-BE49-F238E27FC236}">
                <a16:creationId xmlns="" xmlns:a16="http://schemas.microsoft.com/office/drawing/2014/main" id="{469E4C50-B159-47DD-99F0-8A6FC8C4E63B}"/>
              </a:ext>
            </a:extLst>
          </p:cNvPr>
          <p:cNvSpPr>
            <a:spLocks noGrp="1"/>
          </p:cNvSpPr>
          <p:nvPr>
            <p:ph idx="1"/>
          </p:nvPr>
        </p:nvSpPr>
        <p:spPr>
          <a:xfrm>
            <a:off x="683568" y="1412776"/>
            <a:ext cx="8136904" cy="4062785"/>
          </a:xfrm>
        </p:spPr>
        <p:txBody>
          <a:bodyPr>
            <a:noAutofit/>
          </a:bodyPr>
          <a:lstStyle/>
          <a:p>
            <a:pPr algn="just"/>
            <a:r>
              <a:rPr lang="el-GR" sz="1200" dirty="0"/>
              <a:t>Συμπερασματικά, η  βιβλιογραφία ανέδειξε ότι  υπάρχουν τέσσερα  συναφή καθήκοντα στη διδασκαλία της δημιουργικότητας: η ενθάρρυνση, η αναγνώριση , η καλλιέργεια της και τέλος  η συμπερίληψη του μαθητή  στις αποφάσεις σχετικά με το ποια γνώση πρέπει να διερευνηθεί .</a:t>
            </a:r>
          </a:p>
          <a:p>
            <a:pPr algn="just"/>
            <a:r>
              <a:rPr lang="el-GR" sz="1200" dirty="0"/>
              <a:t>Προκειμένου να επιτευχθεί αυτό, όμως, απαραίτητη είναι η ύπαρξη του κατάλληλου εκπαιδευτικού περιβάλλοντος, σε επίπεδο σχολείου και τάξης, αλλά και η ύπαρξη των κατάλληλων ικανοτήτων και δεξιοτήτων από μέρους των εκπαιδευτικών (</a:t>
            </a:r>
            <a:r>
              <a:rPr lang="en-US" sz="1200" dirty="0"/>
              <a:t>Craft</a:t>
            </a:r>
            <a:r>
              <a:rPr lang="el-GR" sz="1200" dirty="0"/>
              <a:t>, </a:t>
            </a:r>
            <a:r>
              <a:rPr lang="en-US" sz="1200" dirty="0"/>
              <a:t>Jeffrey</a:t>
            </a:r>
            <a:r>
              <a:rPr lang="el-GR" sz="1200" dirty="0"/>
              <a:t> &amp; </a:t>
            </a:r>
            <a:r>
              <a:rPr lang="en-US" sz="1200" dirty="0" err="1"/>
              <a:t>Leibling</a:t>
            </a:r>
            <a:r>
              <a:rPr lang="el-GR" sz="1200" dirty="0"/>
              <a:t>, 2004, </a:t>
            </a:r>
            <a:r>
              <a:rPr lang="en-US" sz="1200" dirty="0" err="1"/>
              <a:t>Starko</a:t>
            </a:r>
            <a:r>
              <a:rPr lang="el-GR" sz="1200" dirty="0"/>
              <a:t>, 2010; </a:t>
            </a:r>
            <a:r>
              <a:rPr lang="en-US" sz="1200" dirty="0"/>
              <a:t>Robinson</a:t>
            </a:r>
            <a:r>
              <a:rPr lang="el-GR" sz="1200" dirty="0"/>
              <a:t>, 2011, </a:t>
            </a:r>
            <a:r>
              <a:rPr lang="en-US" sz="1200" dirty="0"/>
              <a:t>Root</a:t>
            </a:r>
            <a:r>
              <a:rPr lang="el-GR" sz="1200" dirty="0"/>
              <a:t>-</a:t>
            </a:r>
            <a:r>
              <a:rPr lang="en-US" sz="1200" dirty="0"/>
              <a:t>Bernstein</a:t>
            </a:r>
            <a:r>
              <a:rPr lang="el-GR" sz="1200" dirty="0"/>
              <a:t> &amp; </a:t>
            </a:r>
            <a:r>
              <a:rPr lang="en-US" sz="1200" dirty="0"/>
              <a:t>Root</a:t>
            </a:r>
            <a:r>
              <a:rPr lang="el-GR" sz="1200" dirty="0"/>
              <a:t>-</a:t>
            </a:r>
            <a:r>
              <a:rPr lang="en-US" sz="1200" dirty="0"/>
              <a:t>Bernstein</a:t>
            </a:r>
            <a:r>
              <a:rPr lang="el-GR" sz="1200" dirty="0"/>
              <a:t>, 2011).</a:t>
            </a:r>
          </a:p>
          <a:p>
            <a:pPr marL="0" indent="0" algn="just">
              <a:buNone/>
            </a:pPr>
            <a:endParaRPr lang="en-US" sz="1200" dirty="0"/>
          </a:p>
          <a:p>
            <a:pPr algn="just"/>
            <a:r>
              <a:rPr lang="el-GR" sz="1200" dirty="0"/>
              <a:t>Σύμφωνα με τον </a:t>
            </a:r>
            <a:r>
              <a:rPr lang="el-GR" sz="1200" dirty="0" err="1"/>
              <a:t>Ripple</a:t>
            </a:r>
            <a:r>
              <a:rPr lang="el-GR" sz="1200" dirty="0"/>
              <a:t> (1999 , </a:t>
            </a:r>
            <a:r>
              <a:rPr lang="el-GR" sz="1200" dirty="0" err="1"/>
              <a:t>όπ</a:t>
            </a:r>
            <a:r>
              <a:rPr lang="el-GR" sz="1200" dirty="0"/>
              <a:t>. αναφ. στο Αναστασιάδης, </a:t>
            </a:r>
            <a:r>
              <a:rPr lang="el-GR" sz="1200" dirty="0" err="1"/>
              <a:t>Ζαράνης</a:t>
            </a:r>
            <a:r>
              <a:rPr lang="el-GR" sz="1200" dirty="0"/>
              <a:t>, Οικονομίδης, &amp; </a:t>
            </a:r>
            <a:r>
              <a:rPr lang="el-GR" sz="1200" dirty="0" err="1"/>
              <a:t>Καλογιαννάκης</a:t>
            </a:r>
            <a:r>
              <a:rPr lang="el-GR" sz="1200" dirty="0"/>
              <a:t>, 2014 ), μπορούμε να διακρίνουμε δύο βασικές στρατηγικές για την ενίσχυση της δημιουργικής σκέψης: η πρώτη δίνει έμφαση στις διδακτικές τεχνικές και την χρήση ειδικά σχεδιασμένων δραστηριοτήτων όπως ανοιχτές ερωτήσεις και ασαφώς διατυπωμένα προβλήματα, ενώ η δεύτερη εστιάζει στην έμφυτη δημιουργικότητα του κάθε ανθρώπου η οποία μπορεί να αναδειχθεί με την άρση των εμποδίων και την συνειδητοποίηση εκ μέρους του, των δημιουργικών του δυνατοτήτων.</a:t>
            </a:r>
          </a:p>
          <a:p>
            <a:pPr algn="just"/>
            <a:r>
              <a:rPr lang="el-GR" sz="1200" dirty="0"/>
              <a:t>Ιστορικά, αυτό που ήταν αποτελεσματικό  για μαθητές και δημιουργούς σε πολλούς τομείς είναι να βρεθούν εμπνευσμένοι δημιουργοί που να λειτουργήσουν ως πρότυπα έτσι ώστε οι μαθητές να αναπαράγουν  εκ νέου τις  προκλήσεις με τις οποίες ασχολήθηκαν εκείνοι και να </a:t>
            </a:r>
            <a:r>
              <a:rPr lang="el-GR" sz="1200" dirty="0" err="1"/>
              <a:t>επανεφεύρουν</a:t>
            </a:r>
            <a:r>
              <a:rPr lang="el-GR" sz="1200" dirty="0"/>
              <a:t> τις μεθόδους και τις λύσεις τους. (</a:t>
            </a:r>
            <a:r>
              <a:rPr lang="el-GR" sz="1200" dirty="0" err="1"/>
              <a:t>Root-Bernstein</a:t>
            </a:r>
            <a:r>
              <a:rPr lang="el-GR" sz="1200" dirty="0"/>
              <a:t> &amp; </a:t>
            </a:r>
            <a:r>
              <a:rPr lang="el-GR" sz="1200" dirty="0" err="1"/>
              <a:t>Root-Bernstein</a:t>
            </a:r>
            <a:r>
              <a:rPr lang="el-GR" sz="1200" dirty="0"/>
              <a:t>, 2011)</a:t>
            </a:r>
          </a:p>
        </p:txBody>
      </p:sp>
    </p:spTree>
    <p:extLst>
      <p:ext uri="{BB962C8B-B14F-4D97-AF65-F5344CB8AC3E}">
        <p14:creationId xmlns:p14="http://schemas.microsoft.com/office/powerpoint/2010/main" val="279066794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1131175" y="5110"/>
            <a:ext cx="7372350" cy="1075390"/>
          </a:xfrm>
        </p:spPr>
        <p:txBody>
          <a:bodyPr>
            <a:normAutofit fontScale="90000"/>
          </a:bodyPr>
          <a:lstStyle/>
          <a:p>
            <a:r>
              <a:rPr lang="el-GR" dirty="0" smtClean="0"/>
              <a:t>Συμπεράσματα</a:t>
            </a:r>
            <a:r>
              <a:rPr lang="en-US" dirty="0" smtClean="0"/>
              <a:t> (3</a:t>
            </a:r>
            <a:r>
              <a:rPr lang="en-US" baseline="30000" dirty="0" smtClean="0"/>
              <a:t>o </a:t>
            </a:r>
            <a:r>
              <a:rPr lang="el-GR" dirty="0" smtClean="0"/>
              <a:t>ερευνητικό ερώτημα</a:t>
            </a:r>
            <a:r>
              <a:rPr lang="en-US" dirty="0" smtClean="0"/>
              <a:t>)</a:t>
            </a:r>
            <a:endParaRPr lang="el-GR" dirty="0"/>
          </a:p>
        </p:txBody>
      </p:sp>
      <p:sp>
        <p:nvSpPr>
          <p:cNvPr id="3" name="Θέση περιεχομένου 2">
            <a:extLst>
              <a:ext uri="{FF2B5EF4-FFF2-40B4-BE49-F238E27FC236}">
                <a16:creationId xmlns="" xmlns:a16="http://schemas.microsoft.com/office/drawing/2014/main" id="{469E4C50-B159-47DD-99F0-8A6FC8C4E63B}"/>
              </a:ext>
            </a:extLst>
          </p:cNvPr>
          <p:cNvSpPr>
            <a:spLocks noGrp="1"/>
          </p:cNvSpPr>
          <p:nvPr>
            <p:ph idx="1"/>
          </p:nvPr>
        </p:nvSpPr>
        <p:spPr>
          <a:xfrm>
            <a:off x="637887" y="1412776"/>
            <a:ext cx="7886700" cy="4351338"/>
          </a:xfrm>
        </p:spPr>
        <p:txBody>
          <a:bodyPr>
            <a:noAutofit/>
          </a:bodyPr>
          <a:lstStyle/>
          <a:p>
            <a:pPr algn="just">
              <a:lnSpc>
                <a:spcPct val="170000"/>
              </a:lnSpc>
            </a:pPr>
            <a:r>
              <a:rPr lang="el-GR" sz="1400" dirty="0"/>
              <a:t>Η </a:t>
            </a:r>
            <a:r>
              <a:rPr lang="el-GR" sz="1400" dirty="0" err="1"/>
              <a:t>project-based</a:t>
            </a:r>
            <a:r>
              <a:rPr lang="el-GR" sz="1400" dirty="0"/>
              <a:t> </a:t>
            </a:r>
            <a:r>
              <a:rPr lang="el-GR" sz="1400" dirty="0" err="1"/>
              <a:t>learning</a:t>
            </a:r>
            <a:r>
              <a:rPr lang="el-GR" sz="1400" dirty="0"/>
              <a:t> </a:t>
            </a:r>
            <a:r>
              <a:rPr lang="en-US" sz="1400" dirty="0"/>
              <a:t> </a:t>
            </a:r>
            <a:r>
              <a:rPr lang="el-GR" sz="1400" dirty="0" smtClean="0"/>
              <a:t>μπορεί </a:t>
            </a:r>
            <a:r>
              <a:rPr lang="el-GR" sz="1400" dirty="0"/>
              <a:t>να οδηγήσει στην απόκτηση δεξιοτήτων που είναι απαραίτητα και επιθυμητά για το μελλοντικό εργατικό δυναμικό και πιο συγκεκριμένα στις εξής: (1) αυτοπεποίθηση, (2) κίνητρο για την επίτευξη, (3) βασικές δεξιότητες όπως η ανάγνωση, η γραφή, η ακρόαση, η ομιλία και ο αλφαβητισμός στη χρήση νέων τεχνολογικών μέσων, (4) δημιουργική σκέψη), και (5) διαπροσωπικές δεξιότητες, όπως η ικανότητα εργασίας σε ομάδες και η διαπραγμάτευση (</a:t>
            </a:r>
            <a:r>
              <a:rPr lang="el-GR" sz="1400" dirty="0" err="1"/>
              <a:t>Tamba</a:t>
            </a:r>
            <a:r>
              <a:rPr lang="el-GR" sz="1400" dirty="0"/>
              <a:t> </a:t>
            </a:r>
            <a:r>
              <a:rPr lang="el-GR" sz="1400" dirty="0" err="1"/>
              <a:t>et</a:t>
            </a:r>
            <a:r>
              <a:rPr lang="el-GR" sz="1400" dirty="0"/>
              <a:t> </a:t>
            </a:r>
            <a:r>
              <a:rPr lang="el-GR" sz="1400" dirty="0" err="1"/>
              <a:t>al</a:t>
            </a:r>
            <a:r>
              <a:rPr lang="el-GR" sz="1400" dirty="0"/>
              <a:t>., 2017). </a:t>
            </a:r>
            <a:r>
              <a:rPr lang="en-US" sz="1400" dirty="0" smtClean="0"/>
              <a:t> </a:t>
            </a:r>
            <a:endParaRPr lang="el-GR" sz="1400" dirty="0" smtClean="0"/>
          </a:p>
          <a:p>
            <a:pPr algn="just">
              <a:lnSpc>
                <a:spcPct val="170000"/>
              </a:lnSpc>
            </a:pPr>
            <a:endParaRPr lang="en-US" sz="1400" dirty="0" smtClean="0"/>
          </a:p>
          <a:p>
            <a:pPr algn="just">
              <a:lnSpc>
                <a:spcPct val="170000"/>
              </a:lnSpc>
            </a:pPr>
            <a:r>
              <a:rPr lang="el-GR" sz="1400" dirty="0" smtClean="0"/>
              <a:t>Οι </a:t>
            </a:r>
            <a:r>
              <a:rPr lang="el-GR" sz="1400" dirty="0" err="1" smtClean="0"/>
              <a:t>Anazifa</a:t>
            </a:r>
            <a:r>
              <a:rPr lang="el-GR" sz="1400" dirty="0" smtClean="0"/>
              <a:t> και </a:t>
            </a:r>
            <a:r>
              <a:rPr lang="el-GR" sz="1400" dirty="0" err="1" smtClean="0"/>
              <a:t>Djukri</a:t>
            </a:r>
            <a:r>
              <a:rPr lang="el-GR" sz="1400" dirty="0" smtClean="0"/>
              <a:t> (2017) επίσης τονίζουν πως ένας από τους πιο αποτελεσματικούς τρόπους για την ανάπτυξη της δημιουργικότητας είναι η εκμάθηση μέσω </a:t>
            </a:r>
            <a:r>
              <a:rPr lang="el-GR" sz="1400" dirty="0" err="1" smtClean="0"/>
              <a:t>projects</a:t>
            </a:r>
            <a:r>
              <a:rPr lang="el-GR" sz="1400" dirty="0" smtClean="0"/>
              <a:t> προκειμένου να εξευρεθούν λύσεις σε πραγματικά προβλήματα. Η συγκεκριμένη μέθοδος όχι μόνο εξοπλίζει τους μαθητές με γνώσεις αλλά και βελτιώνει την ικανότητα επίλυσης προβλημάτων, τις κρίσιμες και δημιουργικές δεξιότητες, τη μάθηση κατά την διάρκεια ζωής, τις δεξιότητες επικοινωνίας, την ομαδική εργασία, την προσαρμογή στις αλλαγές και την </a:t>
            </a:r>
            <a:r>
              <a:rPr lang="el-GR" sz="1400" dirty="0" err="1" smtClean="0"/>
              <a:t>αυτοαξιολόγηση</a:t>
            </a:r>
            <a:r>
              <a:rPr lang="el-GR" sz="1400" dirty="0" smtClean="0"/>
              <a:t>. </a:t>
            </a:r>
            <a:endParaRPr lang="el-GR" sz="1400" dirty="0"/>
          </a:p>
        </p:txBody>
      </p:sp>
    </p:spTree>
    <p:extLst>
      <p:ext uri="{BB962C8B-B14F-4D97-AF65-F5344CB8AC3E}">
        <p14:creationId xmlns:p14="http://schemas.microsoft.com/office/powerpoint/2010/main" val="414841113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lnSpcReduction="10000"/>
          </a:bodyPr>
          <a:lstStyle/>
          <a:p>
            <a:pPr marL="0" indent="0">
              <a:buNone/>
            </a:pPr>
            <a:r>
              <a:rPr lang="el-GR" sz="1800" dirty="0"/>
              <a:t>Η παρούσα έρευνα προχώρησε στη δημιουργία διαθεματικών </a:t>
            </a:r>
            <a:r>
              <a:rPr lang="el-GR" sz="1800" dirty="0" err="1"/>
              <a:t>ομαδοσυνεργατικών</a:t>
            </a:r>
            <a:r>
              <a:rPr lang="el-GR" sz="1800" dirty="0"/>
              <a:t> δραστηριοτήτων βασισμένες στις αρχές της </a:t>
            </a:r>
            <a:r>
              <a:rPr lang="el-GR" sz="1800" dirty="0" err="1"/>
              <a:t>project-based</a:t>
            </a:r>
            <a:r>
              <a:rPr lang="el-GR" sz="1800" dirty="0"/>
              <a:t> </a:t>
            </a:r>
            <a:r>
              <a:rPr lang="el-GR" sz="1800" dirty="0" err="1"/>
              <a:t>learning</a:t>
            </a:r>
            <a:r>
              <a:rPr lang="el-GR" sz="1800" dirty="0"/>
              <a:t>, χρησιμοποιώντας το  διαδικτυακό σύστημα διαχείρισης μάθησης </a:t>
            </a:r>
            <a:r>
              <a:rPr lang="el-GR" sz="1800" dirty="0" err="1"/>
              <a:t>chamilo</a:t>
            </a:r>
            <a:r>
              <a:rPr lang="el-GR" sz="1800" dirty="0"/>
              <a:t> με τη χρήση του H5P. Ωστόσο, δεν αξιολογήθηκαν τα αποτελέσματα των δραστηριοτήτων αυτών, όπως και του εκπαιδευτικού υλικού που χρησιμοποιήθηκε. . Την τρέχουσα χρονιά η ερευνήτρια εργαζόταν σε ένα ορεινό  ολιγοθέσιο σχολείο με ότι αυτό συνεπάγεται για τον χρόνο διδασκαλίας στα συμπλέγματα των τάξεων και την αδυναμία εξάντλησης της προκαθορισμένης διδακτικής ύλης. Κατά συνέπεια, κρίνεται απαραίτητη μία μελλοντική έρευνα σε αυτό το πεδίο, δηλαδή την αξιολόγηση του προγράμματος, τόσο από τον εκπαιδευτικό, όσο και ιδιαίτερα από τους μαθητές. </a:t>
            </a:r>
            <a:endParaRPr lang="el-GR" sz="1800" dirty="0" smtClean="0"/>
          </a:p>
        </p:txBody>
      </p:sp>
      <p:sp>
        <p:nvSpPr>
          <p:cNvPr id="3" name="Τίτλος 2"/>
          <p:cNvSpPr>
            <a:spLocks noGrp="1"/>
          </p:cNvSpPr>
          <p:nvPr>
            <p:ph type="title"/>
          </p:nvPr>
        </p:nvSpPr>
        <p:spPr/>
        <p:txBody>
          <a:bodyPr/>
          <a:lstStyle/>
          <a:p>
            <a:r>
              <a:rPr lang="el-GR" dirty="0"/>
              <a:t>Περιορισμοί και προτάσεις </a:t>
            </a:r>
          </a:p>
        </p:txBody>
      </p:sp>
    </p:spTree>
    <p:extLst>
      <p:ext uri="{BB962C8B-B14F-4D97-AF65-F5344CB8AC3E}">
        <p14:creationId xmlns:p14="http://schemas.microsoft.com/office/powerpoint/2010/main" val="39682021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a:bodyPr>
          <a:lstStyle/>
          <a:p>
            <a:pPr marL="0" indent="0" algn="just">
              <a:spcAft>
                <a:spcPts val="600"/>
              </a:spcAft>
              <a:buNone/>
            </a:pPr>
            <a:r>
              <a:rPr lang="el-GR" sz="1800" dirty="0"/>
              <a:t>Ένας τελευταίος περιορισμός της έρευνας είναι ότι το πρόγραμμα που δημιουργήθηκε απευθύνθηκε μόνο σε μαθητές της τελευταίας τάξης του δημοτικού σχολείου και οι δραστηριότητες αφορούσαν πρωτίστως το μάθημα των μαθηματικών (γεωμετρία) και δευτερευόντως της φυσικής και της κοινωνικής και πολιτικής αγωγής. Κατά συνέπεια, τίθενται περιορισμοί ως προς την εξαγωγή ολοκληρωμένων συμπερασμάτων στη βάση των μαθημάτων και της ηλικίας των μαθητών. Κατά συνέπεια, περαιτέρω έρευνα απαιτείται ως προς τη δημιουργία προγραμμάτων που απευθύνονται και σε άλλες τάξεις της πρωτοβάθμιας εκπαίδευσης και ως προς τη δημιουργία δραστηριοτήτων για άλλα εκπαιδευτικά αντικείμενα. </a:t>
            </a:r>
          </a:p>
          <a:p>
            <a:pPr marL="0" indent="0">
              <a:buNone/>
            </a:pPr>
            <a:endParaRPr lang="el-GR" sz="1800" dirty="0"/>
          </a:p>
        </p:txBody>
      </p:sp>
      <p:sp>
        <p:nvSpPr>
          <p:cNvPr id="3" name="Τίτλος 2"/>
          <p:cNvSpPr>
            <a:spLocks noGrp="1"/>
          </p:cNvSpPr>
          <p:nvPr>
            <p:ph type="title"/>
          </p:nvPr>
        </p:nvSpPr>
        <p:spPr/>
        <p:txBody>
          <a:bodyPr/>
          <a:lstStyle/>
          <a:p>
            <a:r>
              <a:rPr lang="el-GR" dirty="0"/>
              <a:t>Περιορισμοί και προτάσεις </a:t>
            </a:r>
          </a:p>
        </p:txBody>
      </p:sp>
    </p:spTree>
    <p:extLst>
      <p:ext uri="{BB962C8B-B14F-4D97-AF65-F5344CB8AC3E}">
        <p14:creationId xmlns:p14="http://schemas.microsoft.com/office/powerpoint/2010/main" val="42717120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547664" y="1916832"/>
            <a:ext cx="6447501" cy="2910580"/>
          </a:xfrm>
        </p:spPr>
        <p:txBody>
          <a:bodyPr/>
          <a:lstStyle/>
          <a:p>
            <a:pPr marL="0" indent="0" algn="ctr">
              <a:spcBef>
                <a:spcPts val="0"/>
              </a:spcBef>
              <a:buNone/>
            </a:pPr>
            <a:endParaRPr lang="el-GR" sz="2100" dirty="0">
              <a:solidFill>
                <a:prstClr val="black"/>
              </a:solidFill>
              <a:latin typeface="Times New Roman" panose="02020603050405020304" pitchFamily="18" charset="0"/>
              <a:cs typeface="Times New Roman" panose="02020603050405020304" pitchFamily="18" charset="0"/>
            </a:endParaRPr>
          </a:p>
          <a:p>
            <a:pPr marL="0" indent="0" algn="ctr">
              <a:spcBef>
                <a:spcPts val="0"/>
              </a:spcBef>
              <a:buNone/>
            </a:pPr>
            <a:endParaRPr lang="el-GR" sz="2100" dirty="0">
              <a:solidFill>
                <a:prstClr val="black"/>
              </a:solidFill>
              <a:latin typeface="Times New Roman" panose="02020603050405020304" pitchFamily="18" charset="0"/>
              <a:cs typeface="Times New Roman" panose="02020603050405020304" pitchFamily="18" charset="0"/>
            </a:endParaRPr>
          </a:p>
          <a:p>
            <a:pPr marL="0" indent="0" algn="ctr">
              <a:spcBef>
                <a:spcPts val="0"/>
              </a:spcBef>
              <a:buNone/>
            </a:pPr>
            <a:r>
              <a:rPr lang="el-GR" sz="2400" b="1" dirty="0">
                <a:solidFill>
                  <a:prstClr val="black"/>
                </a:solidFill>
                <a:latin typeface="Times New Roman" panose="02020603050405020304" pitchFamily="18" charset="0"/>
                <a:cs typeface="Times New Roman" panose="02020603050405020304" pitchFamily="18" charset="0"/>
              </a:rPr>
              <a:t>Ευχαριστώ πολύ για την προσοχή σας</a:t>
            </a:r>
          </a:p>
          <a:p>
            <a:pPr algn="ctr"/>
            <a:endParaRPr lang="el-GR" dirty="0"/>
          </a:p>
        </p:txBody>
      </p:sp>
    </p:spTree>
    <p:extLst>
      <p:ext uri="{BB962C8B-B14F-4D97-AF65-F5344CB8AC3E}">
        <p14:creationId xmlns:p14="http://schemas.microsoft.com/office/powerpoint/2010/main" val="582070646"/>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2669</TotalTime>
  <Words>5813</Words>
  <Application>Microsoft Office PowerPoint</Application>
  <PresentationFormat>Προβολή στην οθόνη (4:3)</PresentationFormat>
  <Paragraphs>483</Paragraphs>
  <Slides>96</Slides>
  <Notes>3</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96</vt:i4>
      </vt:variant>
    </vt:vector>
  </HeadingPairs>
  <TitlesOfParts>
    <vt:vector size="105" baseType="lpstr">
      <vt:lpstr>Arial</vt:lpstr>
      <vt:lpstr>Book Antiqua</vt:lpstr>
      <vt:lpstr>Calibri</vt:lpstr>
      <vt:lpstr>Calibri Light</vt:lpstr>
      <vt:lpstr>Cambria</vt:lpstr>
      <vt:lpstr>Times New Roman</vt:lpstr>
      <vt:lpstr>Wingdings</vt:lpstr>
      <vt:lpstr>Wingdings 3</vt:lpstr>
      <vt:lpstr>Θέμα του Office</vt:lpstr>
      <vt:lpstr>«Δημιουργικότητα και εκπαίδευση. Σχεδιασμός του  εκπαιδευτικού προγράμματος ¨Σχεδίασε μία πόλη βιώσιμη¨  με στόχο την προώθηση της δημιουργικότητας στη Στ΄ δημοτικού»</vt:lpstr>
      <vt:lpstr>Σκοπός</vt:lpstr>
      <vt:lpstr>Παρουσίαση του PowerPoint</vt:lpstr>
      <vt:lpstr>Ερευνητικά ερωτήματα</vt:lpstr>
      <vt:lpstr>Παρουσίαση του PowerPoint</vt:lpstr>
      <vt:lpstr>Μεθοδολογική προσέγγιση</vt:lpstr>
      <vt:lpstr>Η Έννοια της Δημιουργικότητας</vt:lpstr>
      <vt:lpstr>Εννοιολογική προσέγγιση της δημιουργικότητας</vt:lpstr>
      <vt:lpstr>Εννοιολογική προσέγγιση της δημιουργικότητας</vt:lpstr>
      <vt:lpstr>Χαρακτηριστικά δημιουργικών ατόμων</vt:lpstr>
      <vt:lpstr>Περιοχές Δημιουργικής Προσπάθειας</vt:lpstr>
      <vt:lpstr>Θεωρίες Δημιουργικότητας</vt:lpstr>
      <vt:lpstr>Ενισχύοντας την δημιουργικότητα</vt:lpstr>
      <vt:lpstr>Εμπόδια στην ανάπτυξη της Δημιουργικότητας</vt:lpstr>
      <vt:lpstr>Ειδικές τεχνικές δημιουργικής παραγωγής ιδεών</vt:lpstr>
      <vt:lpstr>Η τεχνική της ιδεοθύελλας (brainstorming)</vt:lpstr>
      <vt:lpstr> Οι ερωτήσεις SCAMPER </vt:lpstr>
      <vt:lpstr>Το πρότυπο «δημιουργική επίλυση προβλημάτων»</vt:lpstr>
      <vt:lpstr>Την τεχνική «πλάγια σκέψη»</vt:lpstr>
      <vt:lpstr>Η τεχνική «κατάλογος χαρακτηριστικών» </vt:lpstr>
      <vt:lpstr>Η τεχνική «προκρούστειοι συνδυασμοί»</vt:lpstr>
      <vt:lpstr>Η τεχνική «τα έξι σκεπτόμενα καπέλα»</vt:lpstr>
      <vt:lpstr>Η συνεκτική μέθοδος</vt:lpstr>
      <vt:lpstr> Η μέθοδος «Εύρηκα» </vt:lpstr>
      <vt:lpstr>Το εκπαιδευτικό πρόγραμμα «ΟΔΥΣΣΕΑΣ»</vt:lpstr>
      <vt:lpstr>Σχεδιαστές του Μέλλοντος: Εισάγοντας σε παιδιά τη Δημιουργικότητα, τη Σχεδίαση και τη Σχεδιαστική Σκέψη</vt:lpstr>
      <vt:lpstr>Μοντέλα Εκπαιδευτικού  Σχεδιασμού</vt:lpstr>
      <vt:lpstr>Οι 9 εκπαιδευτικές ενέργειες του Gagne ως πλαίσιο σχεδιασμού εκπαιδευτικής στρατηγικής</vt:lpstr>
      <vt:lpstr>Βασικές αρχές σχεδιασμού εκπαιδευτικού υλικού στην εξ αποστάσεως εκπαίδευση </vt:lpstr>
      <vt:lpstr>Η διδακτική μέθοδος project-based learning</vt:lpstr>
      <vt:lpstr>Μαθησιακοί Στόχοι</vt:lpstr>
      <vt:lpstr>Η δημιουργία του εκπαιδευτικού υλικού</vt:lpstr>
      <vt:lpstr>Η δημιουργία του εκπαιδευτικού υλικού</vt:lpstr>
      <vt:lpstr>Παραγόμενο εκπαιδευτικό υλικό</vt:lpstr>
      <vt:lpstr>Φάση 1 (1η διδακτική ενότητα)</vt:lpstr>
      <vt:lpstr>Φάση 1 (1η διδακτική ενότητα)</vt:lpstr>
      <vt:lpstr>Φάση 1 (1η διδακτική ενότητα)</vt:lpstr>
      <vt:lpstr>Φάση 1 (1η διδακτική ενότητα)</vt:lpstr>
      <vt:lpstr>Φάση 1 (1η διδακτική ενότητα)</vt:lpstr>
      <vt:lpstr>Φάση 1 (1η διδακτική ενότητα)</vt:lpstr>
      <vt:lpstr>Φάση 1 (1η διδακτική ενότητα)</vt:lpstr>
      <vt:lpstr>Φάση 2 (2η διδακτική ενότητα)</vt:lpstr>
      <vt:lpstr>Φάση 2 (2η διδακτική ενότητα)</vt:lpstr>
      <vt:lpstr>Φάση 2 (2η διδακτική ενότητα)</vt:lpstr>
      <vt:lpstr>Φάση 2 (2η διδακτική ενότητα)</vt:lpstr>
      <vt:lpstr>Φάση 3 (3η διδακτική ενότητα)</vt:lpstr>
      <vt:lpstr>Φάση 3 (3η διδακτική ενότητα)</vt:lpstr>
      <vt:lpstr>Φάση 3 (3η διδακτική ενότητα)</vt:lpstr>
      <vt:lpstr>Φάση 3 (3η διδακτική ενότητα)</vt:lpstr>
      <vt:lpstr>Φάση 3 (3η διδακτική ενότητα)</vt:lpstr>
      <vt:lpstr>Φάση 3 (3η διδακτική ενότητα)</vt:lpstr>
      <vt:lpstr>4 Φάση 4 (4η διδακτική ενότητα)</vt:lpstr>
      <vt:lpstr>4 Φάση 4 (4η διδακτική ενότητα)</vt:lpstr>
      <vt:lpstr>4 Φάση 4 (4η διδακτική ενότητα)</vt:lpstr>
      <vt:lpstr>4 Φάση 4 (4η διδακτική ενότητα)</vt:lpstr>
      <vt:lpstr>4 Φάση 4 (4η διδακτική ενότητα)</vt:lpstr>
      <vt:lpstr>4 Φάση 4 (4η διδακτική ενότητα)</vt:lpstr>
      <vt:lpstr>Βασικές αρχές σχεδιασμού εκπαιδευτικού υλικού </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Παραγόμενο εκπαιδευτικό υλικό</vt:lpstr>
      <vt:lpstr>Αποτίμηση  Ε. Υ.</vt:lpstr>
      <vt:lpstr>Παρουσίαση του PowerPoint</vt:lpstr>
      <vt:lpstr>Παρουσίαση του PowerPoint</vt:lpstr>
      <vt:lpstr>Αποτίμηση  Ε. Υ.</vt:lpstr>
      <vt:lpstr>Παρουσίαση του PowerPoint</vt:lpstr>
      <vt:lpstr>Παρουσίαση του PowerPoint</vt:lpstr>
      <vt:lpstr>Συμπεράσματα</vt:lpstr>
      <vt:lpstr>Συμπεράσματα (1o ερευνητικό ερώτημα)</vt:lpstr>
      <vt:lpstr>Συμπεράσματα (2o ερευνητικό ερώτημα)</vt:lpstr>
      <vt:lpstr>Συμπεράσματα (3o ερευνητικό ερώτημα)</vt:lpstr>
      <vt:lpstr>Περιορισμοί και προτάσεις </vt:lpstr>
      <vt:lpstr>Περιορισμοί και προτάσεις </vt:lpstr>
      <vt:lpstr>Παρουσίαση του PowerPoint</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c:creator>
  <cp:lastModifiedBy>IOANNA K</cp:lastModifiedBy>
  <cp:revision>1805</cp:revision>
  <dcterms:created xsi:type="dcterms:W3CDTF">2003-10-16T17:37:47Z</dcterms:created>
  <dcterms:modified xsi:type="dcterms:W3CDTF">2020-04-09T17:48:32Z</dcterms:modified>
</cp:coreProperties>
</file>