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08076" y="611124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3154680"/>
            <a:ext cx="762000" cy="6065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11436095" y="3154680"/>
            <a:ext cx="755903" cy="606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1397508" y="2421636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0704" y="1008125"/>
            <a:ext cx="8530590" cy="1180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7192" y="3027045"/>
            <a:ext cx="9364345" cy="3103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chamilo.datacenter.uoc.gr/metchamilo/courses/NIW8W/index.php?id_session=0&amp;isStudentView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2.jpe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14.jpe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13.jpe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536191"/>
            <a:ext cx="12192000" cy="3850004"/>
            <a:chOff x="0" y="1536191"/>
            <a:chExt cx="12192000" cy="3850004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48583"/>
              <a:ext cx="2459736" cy="612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735311" y="3148583"/>
              <a:ext cx="2456686" cy="6126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4556759" y="0"/>
            <a:ext cx="3304032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64892" y="2796539"/>
            <a:ext cx="7053580" cy="1539240"/>
          </a:xfrm>
          <a:prstGeom prst="rect">
            <a:avLst/>
          </a:prstGeom>
          <a:solidFill>
            <a:srgbClr val="FFFFFF"/>
          </a:solidFill>
          <a:ln w="25400">
            <a:solidFill>
              <a:srgbClr val="C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229"/>
              </a:spcBef>
            </a:pPr>
            <a:r>
              <a:rPr sz="1600" b="1" spc="85" dirty="0">
                <a:latin typeface="Garamond"/>
                <a:cs typeface="Garamond"/>
              </a:rPr>
              <a:t>ΔΙΠΛΩΜΑΤΙΚΗ</a:t>
            </a:r>
            <a:r>
              <a:rPr sz="1600" b="1" spc="190" dirty="0">
                <a:latin typeface="Garamond"/>
                <a:cs typeface="Garamond"/>
              </a:rPr>
              <a:t> </a:t>
            </a:r>
            <a:r>
              <a:rPr sz="1600" b="1" spc="80" dirty="0">
                <a:latin typeface="Garamond"/>
                <a:cs typeface="Garamond"/>
              </a:rPr>
              <a:t>ΕΡΓΑΣΙΑ</a:t>
            </a:r>
            <a:endParaRPr sz="1600" dirty="0">
              <a:latin typeface="Garamond"/>
              <a:cs typeface="Garamond"/>
            </a:endParaRPr>
          </a:p>
          <a:p>
            <a:pPr marL="294005" marR="258445" algn="ctr">
              <a:lnSpc>
                <a:spcPct val="100000"/>
              </a:lnSpc>
              <a:spcBef>
                <a:spcPts val="1025"/>
              </a:spcBef>
            </a:pPr>
            <a:r>
              <a:rPr sz="1800" b="1" spc="75" dirty="0">
                <a:latin typeface="Garamond"/>
                <a:cs typeface="Garamond"/>
              </a:rPr>
              <a:t>Σχεδιασμός, υλοποίηση </a:t>
            </a:r>
            <a:r>
              <a:rPr sz="1800" b="1" spc="55" dirty="0">
                <a:latin typeface="Garamond"/>
                <a:cs typeface="Garamond"/>
              </a:rPr>
              <a:t>και </a:t>
            </a:r>
            <a:r>
              <a:rPr sz="1800" b="1" spc="75" dirty="0">
                <a:latin typeface="Garamond"/>
                <a:cs typeface="Garamond"/>
              </a:rPr>
              <a:t>αποτίμηση </a:t>
            </a:r>
            <a:r>
              <a:rPr sz="1800" b="1" spc="85" dirty="0">
                <a:latin typeface="Garamond"/>
                <a:cs typeface="Garamond"/>
              </a:rPr>
              <a:t>εκπαιδευτικού </a:t>
            </a:r>
            <a:r>
              <a:rPr sz="1800" b="1" spc="75" dirty="0">
                <a:latin typeface="Garamond"/>
                <a:cs typeface="Garamond"/>
              </a:rPr>
              <a:t>υλικού </a:t>
            </a:r>
            <a:r>
              <a:rPr sz="1800" b="1" spc="45" dirty="0">
                <a:latin typeface="Garamond"/>
                <a:cs typeface="Garamond"/>
              </a:rPr>
              <a:t>με  τη </a:t>
            </a:r>
            <a:r>
              <a:rPr sz="1800" b="1" spc="75" dirty="0">
                <a:latin typeface="Garamond"/>
                <a:cs typeface="Garamond"/>
              </a:rPr>
              <a:t>μέθοδο </a:t>
            </a:r>
            <a:r>
              <a:rPr sz="1800" b="1" spc="60" dirty="0">
                <a:latin typeface="Garamond"/>
                <a:cs typeface="Garamond"/>
              </a:rPr>
              <a:t>της </a:t>
            </a:r>
            <a:r>
              <a:rPr sz="1800" b="1" spc="65" dirty="0">
                <a:latin typeface="Garamond"/>
                <a:cs typeface="Garamond"/>
              </a:rPr>
              <a:t>εξΑΕ </a:t>
            </a:r>
            <a:r>
              <a:rPr sz="1800" b="1" spc="60" dirty="0">
                <a:latin typeface="Garamond"/>
                <a:cs typeface="Garamond"/>
              </a:rPr>
              <a:t>για την </a:t>
            </a:r>
            <a:r>
              <a:rPr sz="1800" b="1" spc="80" dirty="0">
                <a:latin typeface="Garamond"/>
                <a:cs typeface="Garamond"/>
              </a:rPr>
              <a:t>αναγνώριση,</a:t>
            </a:r>
            <a:r>
              <a:rPr sz="1800" b="1" spc="310" dirty="0">
                <a:latin typeface="Garamond"/>
                <a:cs typeface="Garamond"/>
              </a:rPr>
              <a:t> </a:t>
            </a:r>
            <a:r>
              <a:rPr sz="1800" b="1" spc="75" dirty="0">
                <a:latin typeface="Garamond"/>
                <a:cs typeface="Garamond"/>
              </a:rPr>
              <a:t>κατανόηση </a:t>
            </a:r>
            <a:r>
              <a:rPr sz="1800" b="1" spc="60" dirty="0">
                <a:latin typeface="Garamond"/>
                <a:cs typeface="Garamond"/>
              </a:rPr>
              <a:t>και</a:t>
            </a:r>
            <a:endParaRPr sz="1800" dirty="0">
              <a:latin typeface="Garamond"/>
              <a:cs typeface="Garamond"/>
            </a:endParaRPr>
          </a:p>
          <a:p>
            <a:pPr marR="20320" algn="ctr">
              <a:lnSpc>
                <a:spcPct val="100000"/>
              </a:lnSpc>
            </a:pPr>
            <a:r>
              <a:rPr sz="1800" b="1" spc="80" dirty="0">
                <a:latin typeface="Garamond"/>
                <a:cs typeface="Garamond"/>
              </a:rPr>
              <a:t>διαχείριση</a:t>
            </a:r>
            <a:r>
              <a:rPr sz="1800" b="1" spc="260" dirty="0">
                <a:latin typeface="Garamond"/>
                <a:cs typeface="Garamond"/>
              </a:rPr>
              <a:t> </a:t>
            </a:r>
            <a:r>
              <a:rPr sz="1800" b="1" spc="60" dirty="0">
                <a:latin typeface="Garamond"/>
                <a:cs typeface="Garamond"/>
              </a:rPr>
              <a:t>των</a:t>
            </a:r>
            <a:r>
              <a:rPr sz="1800" b="1" spc="190" dirty="0">
                <a:latin typeface="Garamond"/>
                <a:cs typeface="Garamond"/>
              </a:rPr>
              <a:t> </a:t>
            </a:r>
            <a:r>
              <a:rPr sz="1800" b="1" spc="80" dirty="0">
                <a:latin typeface="Garamond"/>
                <a:cs typeface="Garamond"/>
              </a:rPr>
              <a:t>συναισθημάτων</a:t>
            </a:r>
            <a:r>
              <a:rPr sz="1800" b="1" spc="260" dirty="0">
                <a:latin typeface="Garamond"/>
                <a:cs typeface="Garamond"/>
              </a:rPr>
              <a:t> </a:t>
            </a:r>
            <a:r>
              <a:rPr sz="1800" b="1" spc="55" dirty="0">
                <a:latin typeface="Garamond"/>
                <a:cs typeface="Garamond"/>
              </a:rPr>
              <a:t>από</a:t>
            </a:r>
            <a:r>
              <a:rPr sz="1800" b="1" spc="204" dirty="0">
                <a:latin typeface="Garamond"/>
                <a:cs typeface="Garamond"/>
              </a:rPr>
              <a:t> </a:t>
            </a:r>
            <a:r>
              <a:rPr sz="1800" b="1" spc="75" dirty="0">
                <a:latin typeface="Garamond"/>
                <a:cs typeface="Garamond"/>
              </a:rPr>
              <a:t>μαθητές</a:t>
            </a:r>
            <a:r>
              <a:rPr sz="1800" b="1" spc="229" dirty="0">
                <a:latin typeface="Garamond"/>
                <a:cs typeface="Garamond"/>
              </a:rPr>
              <a:t> </a:t>
            </a:r>
            <a:r>
              <a:rPr sz="1800" b="1" spc="45" dirty="0">
                <a:latin typeface="Garamond"/>
                <a:cs typeface="Garamond"/>
              </a:rPr>
              <a:t>Β΄</a:t>
            </a:r>
            <a:r>
              <a:rPr sz="1800" b="1" spc="195" dirty="0">
                <a:latin typeface="Garamond"/>
                <a:cs typeface="Garamond"/>
              </a:rPr>
              <a:t> </a:t>
            </a:r>
            <a:r>
              <a:rPr sz="1800" b="1" spc="80" dirty="0">
                <a:latin typeface="Garamond"/>
                <a:cs typeface="Garamond"/>
              </a:rPr>
              <a:t>Δημοτικού</a:t>
            </a:r>
            <a:endParaRPr sz="1800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2298" y="4809489"/>
            <a:ext cx="6397625" cy="17932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640" algn="ctr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latin typeface="Garamond"/>
                <a:cs typeface="Garamond"/>
              </a:rPr>
              <a:t>ΑΓΑΠΗ</a:t>
            </a:r>
            <a:r>
              <a:rPr sz="2000" b="1" spc="20" dirty="0">
                <a:latin typeface="Garamond"/>
                <a:cs typeface="Garamond"/>
              </a:rPr>
              <a:t> </a:t>
            </a:r>
            <a:r>
              <a:rPr sz="2000" b="1" spc="-15" dirty="0">
                <a:latin typeface="Garamond"/>
                <a:cs typeface="Garamond"/>
              </a:rPr>
              <a:t>ΚΟΝΤΑΞΑΚΗ</a:t>
            </a:r>
            <a:endParaRPr sz="20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2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1800" i="1" spc="-5" dirty="0">
                <a:latin typeface="Garamond"/>
                <a:cs typeface="Garamond"/>
              </a:rPr>
              <a:t>ΕΠΙΤΡΟΠΗ ΚΡΙΣΗΣ</a:t>
            </a:r>
            <a:r>
              <a:rPr sz="1800" i="1" spc="-20" dirty="0">
                <a:latin typeface="Garamond"/>
                <a:cs typeface="Garamond"/>
              </a:rPr>
              <a:t> </a:t>
            </a:r>
            <a:r>
              <a:rPr sz="1800" i="1" spc="5" dirty="0">
                <a:latin typeface="Garamond"/>
                <a:cs typeface="Garamond"/>
              </a:rPr>
              <a:t>ΔΕ:</a:t>
            </a:r>
            <a:endParaRPr sz="1800" dirty="0">
              <a:latin typeface="Garamond"/>
              <a:cs typeface="Garamond"/>
            </a:endParaRPr>
          </a:p>
          <a:p>
            <a:pPr algn="ctr">
              <a:lnSpc>
                <a:spcPts val="2155"/>
              </a:lnSpc>
            </a:pPr>
            <a:r>
              <a:rPr sz="1800" i="1" dirty="0">
                <a:latin typeface="Garamond"/>
                <a:cs typeface="Garamond"/>
              </a:rPr>
              <a:t>κα Καλλιόπη </a:t>
            </a:r>
            <a:r>
              <a:rPr sz="1800" i="1" spc="-5" dirty="0">
                <a:latin typeface="Garamond"/>
                <a:cs typeface="Garamond"/>
              </a:rPr>
              <a:t>Τρούλη </a:t>
            </a:r>
            <a:r>
              <a:rPr sz="1800" i="1" dirty="0">
                <a:latin typeface="Garamond"/>
                <a:cs typeface="Garamond"/>
              </a:rPr>
              <a:t>| κος Λάμπρος Καρβούνης | κος </a:t>
            </a:r>
            <a:r>
              <a:rPr sz="1800" i="1" spc="-5" dirty="0">
                <a:latin typeface="Garamond"/>
                <a:cs typeface="Garamond"/>
              </a:rPr>
              <a:t>Κωνσταντίνος</a:t>
            </a:r>
            <a:r>
              <a:rPr sz="1800" i="1" spc="-45" dirty="0">
                <a:latin typeface="Garamond"/>
                <a:cs typeface="Garamond"/>
              </a:rPr>
              <a:t> </a:t>
            </a:r>
            <a:r>
              <a:rPr sz="1800" i="1" spc="-5" dirty="0">
                <a:latin typeface="Garamond"/>
                <a:cs typeface="Garamond"/>
              </a:rPr>
              <a:t>Χρηστίδης</a:t>
            </a:r>
            <a:endParaRPr sz="1800" dirty="0">
              <a:latin typeface="Garamond"/>
              <a:cs typeface="Garamond"/>
            </a:endParaRPr>
          </a:p>
          <a:p>
            <a:pPr algn="ctr">
              <a:lnSpc>
                <a:spcPts val="2395"/>
              </a:lnSpc>
            </a:pPr>
            <a:r>
              <a:rPr sz="2000" b="1" spc="-10" dirty="0">
                <a:latin typeface="Garamond"/>
                <a:cs typeface="Garamond"/>
              </a:rPr>
              <a:t>Ρέθυμνο,</a:t>
            </a:r>
            <a:r>
              <a:rPr sz="2000" b="1" spc="7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2020</a:t>
            </a:r>
            <a:endParaRPr sz="20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8770" y="1538427"/>
            <a:ext cx="64592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aramond"/>
                <a:cs typeface="Garamond"/>
              </a:rPr>
              <a:t>ΣΧΟΛΗ </a:t>
            </a:r>
            <a:r>
              <a:rPr sz="1200" b="1" spc="-5" dirty="0">
                <a:latin typeface="Garamond"/>
                <a:cs typeface="Garamond"/>
              </a:rPr>
              <a:t>ΕΠΙΣΤΗΜΩΝ ΑΓΩΓΗΣ </a:t>
            </a:r>
            <a:r>
              <a:rPr sz="1200" b="1" dirty="0">
                <a:latin typeface="Garamond"/>
                <a:cs typeface="Garamond"/>
              </a:rPr>
              <a:t>/ </a:t>
            </a:r>
            <a:r>
              <a:rPr sz="1200" b="1" spc="-5" dirty="0">
                <a:latin typeface="Garamond"/>
                <a:cs typeface="Garamond"/>
              </a:rPr>
              <a:t>ΠΑΙΔΑΓΩΓΙΚΟ ΤΜΗΜΑ ΔΗΜΟΤΙΚΗΣ</a:t>
            </a:r>
            <a:r>
              <a:rPr sz="1200" b="1" spc="35" dirty="0">
                <a:latin typeface="Garamond"/>
                <a:cs typeface="Garamond"/>
              </a:rPr>
              <a:t> </a:t>
            </a:r>
            <a:r>
              <a:rPr sz="1200" b="1" spc="-5" dirty="0">
                <a:latin typeface="Garamond"/>
                <a:cs typeface="Garamond"/>
              </a:rPr>
              <a:t>ΕΚΠΑΙΔΕΥΣΗΣ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2233" y="1898650"/>
            <a:ext cx="59518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aramond"/>
                <a:cs typeface="Garamond"/>
              </a:rPr>
              <a:t>Πρόγραμμα </a:t>
            </a:r>
            <a:r>
              <a:rPr sz="1800" dirty="0">
                <a:latin typeface="Garamond"/>
                <a:cs typeface="Garamond"/>
              </a:rPr>
              <a:t>Μεταπτυχιακών Σπουδών </a:t>
            </a:r>
            <a:r>
              <a:rPr sz="1800" spc="-5" dirty="0">
                <a:latin typeface="Garamond"/>
                <a:cs typeface="Garamond"/>
              </a:rPr>
              <a:t>«Επιστήμες </a:t>
            </a:r>
            <a:r>
              <a:rPr sz="1800" dirty="0">
                <a:latin typeface="Garamond"/>
                <a:cs typeface="Garamond"/>
              </a:rPr>
              <a:t>της Αγωγής -</a:t>
            </a:r>
            <a:r>
              <a:rPr sz="1800" spc="-45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Εξ</a:t>
            </a:r>
            <a:endParaRPr sz="1800" dirty="0">
              <a:latin typeface="Garamond"/>
              <a:cs typeface="Garamond"/>
            </a:endParaRPr>
          </a:p>
          <a:p>
            <a:pPr marR="48260" algn="ctr">
              <a:lnSpc>
                <a:spcPct val="100000"/>
              </a:lnSpc>
            </a:pPr>
            <a:r>
              <a:rPr sz="1800" dirty="0">
                <a:latin typeface="Garamond"/>
                <a:cs typeface="Garamond"/>
              </a:rPr>
              <a:t>Αποστάσεως </a:t>
            </a:r>
            <a:r>
              <a:rPr sz="1800" spc="-5" dirty="0">
                <a:latin typeface="Garamond"/>
                <a:cs typeface="Garamond"/>
              </a:rPr>
              <a:t>Εκπαίδευση </a:t>
            </a:r>
            <a:r>
              <a:rPr sz="1800" dirty="0">
                <a:latin typeface="Garamond"/>
                <a:cs typeface="Garamond"/>
              </a:rPr>
              <a:t>με τη χρήση </a:t>
            </a:r>
            <a:r>
              <a:rPr sz="1800" spc="-5" dirty="0">
                <a:latin typeface="Garamond"/>
                <a:cs typeface="Garamond"/>
              </a:rPr>
              <a:t>των </a:t>
            </a:r>
            <a:r>
              <a:rPr sz="1800" dirty="0">
                <a:latin typeface="Garamond"/>
                <a:cs typeface="Garamond"/>
              </a:rPr>
              <a:t>ΤΠΕ</a:t>
            </a:r>
            <a:r>
              <a:rPr sz="1800" spc="-15" dirty="0">
                <a:latin typeface="Garamond"/>
                <a:cs typeface="Garamond"/>
              </a:rPr>
              <a:t> </a:t>
            </a:r>
            <a:r>
              <a:rPr sz="1800" dirty="0">
                <a:latin typeface="Garamond"/>
                <a:cs typeface="Garamond"/>
              </a:rPr>
              <a:t>(e-Learning)»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4945" y="969340"/>
            <a:ext cx="772160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ΕΞ ΑΠΟΣΤΑΣΕΩΣ</a:t>
            </a:r>
            <a:r>
              <a:rPr sz="4000" spc="-125" dirty="0"/>
              <a:t> </a:t>
            </a:r>
            <a:r>
              <a:rPr sz="4000" dirty="0"/>
              <a:t>ΕΚΠΑΙΔΕΥΣΗ</a:t>
            </a:r>
          </a:p>
          <a:p>
            <a:pPr marL="2540" algn="ctr">
              <a:lnSpc>
                <a:spcPct val="100000"/>
              </a:lnSpc>
            </a:pPr>
            <a:r>
              <a:rPr sz="4000" dirty="0"/>
              <a:t>αιτίες</a:t>
            </a:r>
            <a:r>
              <a:rPr sz="4000" spc="-5" dirty="0"/>
              <a:t> </a:t>
            </a:r>
            <a:r>
              <a:rPr sz="4000" dirty="0"/>
              <a:t>ανάπτυξης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9469" y="2630423"/>
            <a:ext cx="9523730" cy="3176270"/>
            <a:chOff x="1339469" y="2630423"/>
            <a:chExt cx="9523730" cy="3176270"/>
          </a:xfrm>
        </p:grpSpPr>
        <p:sp>
          <p:nvSpPr>
            <p:cNvPr id="4" name="object 4"/>
            <p:cNvSpPr/>
            <p:nvPr/>
          </p:nvSpPr>
          <p:spPr>
            <a:xfrm>
              <a:off x="1347089" y="2638043"/>
              <a:ext cx="669290" cy="3161030"/>
            </a:xfrm>
            <a:custGeom>
              <a:avLst/>
              <a:gdLst/>
              <a:ahLst/>
              <a:cxnLst/>
              <a:rect l="l" t="t" r="r" b="b"/>
              <a:pathLst>
                <a:path w="669289" h="3161029">
                  <a:moveTo>
                    <a:pt x="15367" y="0"/>
                  </a:moveTo>
                  <a:lnTo>
                    <a:pt x="49324" y="34739"/>
                  </a:lnTo>
                  <a:lnTo>
                    <a:pt x="82376" y="70026"/>
                  </a:lnTo>
                  <a:lnTo>
                    <a:pt x="114523" y="105847"/>
                  </a:lnTo>
                  <a:lnTo>
                    <a:pt x="145763" y="142186"/>
                  </a:lnTo>
                  <a:lnTo>
                    <a:pt x="176099" y="179028"/>
                  </a:lnTo>
                  <a:lnTo>
                    <a:pt x="205529" y="216359"/>
                  </a:lnTo>
                  <a:lnTo>
                    <a:pt x="234053" y="254164"/>
                  </a:lnTo>
                  <a:lnTo>
                    <a:pt x="261672" y="292429"/>
                  </a:lnTo>
                  <a:lnTo>
                    <a:pt x="288385" y="331137"/>
                  </a:lnTo>
                  <a:lnTo>
                    <a:pt x="314193" y="370275"/>
                  </a:lnTo>
                  <a:lnTo>
                    <a:pt x="339095" y="409828"/>
                  </a:lnTo>
                  <a:lnTo>
                    <a:pt x="363092" y="449780"/>
                  </a:lnTo>
                  <a:lnTo>
                    <a:pt x="386183" y="490118"/>
                  </a:lnTo>
                  <a:lnTo>
                    <a:pt x="408369" y="530826"/>
                  </a:lnTo>
                  <a:lnTo>
                    <a:pt x="429649" y="571889"/>
                  </a:lnTo>
                  <a:lnTo>
                    <a:pt x="450023" y="613293"/>
                  </a:lnTo>
                  <a:lnTo>
                    <a:pt x="469492" y="655023"/>
                  </a:lnTo>
                  <a:lnTo>
                    <a:pt x="488056" y="697064"/>
                  </a:lnTo>
                  <a:lnTo>
                    <a:pt x="505713" y="739401"/>
                  </a:lnTo>
                  <a:lnTo>
                    <a:pt x="522466" y="782019"/>
                  </a:lnTo>
                  <a:lnTo>
                    <a:pt x="538313" y="824904"/>
                  </a:lnTo>
                  <a:lnTo>
                    <a:pt x="553254" y="868041"/>
                  </a:lnTo>
                  <a:lnTo>
                    <a:pt x="567290" y="911414"/>
                  </a:lnTo>
                  <a:lnTo>
                    <a:pt x="580420" y="955010"/>
                  </a:lnTo>
                  <a:lnTo>
                    <a:pt x="592645" y="998813"/>
                  </a:lnTo>
                  <a:lnTo>
                    <a:pt x="603964" y="1042809"/>
                  </a:lnTo>
                  <a:lnTo>
                    <a:pt x="614378" y="1086982"/>
                  </a:lnTo>
                  <a:lnTo>
                    <a:pt x="623886" y="1131318"/>
                  </a:lnTo>
                  <a:lnTo>
                    <a:pt x="632488" y="1175803"/>
                  </a:lnTo>
                  <a:lnTo>
                    <a:pt x="640185" y="1220420"/>
                  </a:lnTo>
                  <a:lnTo>
                    <a:pt x="646977" y="1265156"/>
                  </a:lnTo>
                  <a:lnTo>
                    <a:pt x="652863" y="1309996"/>
                  </a:lnTo>
                  <a:lnTo>
                    <a:pt x="657843" y="1354924"/>
                  </a:lnTo>
                  <a:lnTo>
                    <a:pt x="661918" y="1399927"/>
                  </a:lnTo>
                  <a:lnTo>
                    <a:pt x="665088" y="1444989"/>
                  </a:lnTo>
                  <a:lnTo>
                    <a:pt x="667351" y="1490095"/>
                  </a:lnTo>
                  <a:lnTo>
                    <a:pt x="668710" y="1535231"/>
                  </a:lnTo>
                  <a:lnTo>
                    <a:pt x="669163" y="1580381"/>
                  </a:lnTo>
                  <a:lnTo>
                    <a:pt x="668710" y="1625532"/>
                  </a:lnTo>
                  <a:lnTo>
                    <a:pt x="667351" y="1670667"/>
                  </a:lnTo>
                  <a:lnTo>
                    <a:pt x="665088" y="1715773"/>
                  </a:lnTo>
                  <a:lnTo>
                    <a:pt x="661918" y="1760835"/>
                  </a:lnTo>
                  <a:lnTo>
                    <a:pt x="657843" y="1805837"/>
                  </a:lnTo>
                  <a:lnTo>
                    <a:pt x="652863" y="1850766"/>
                  </a:lnTo>
                  <a:lnTo>
                    <a:pt x="646977" y="1895605"/>
                  </a:lnTo>
                  <a:lnTo>
                    <a:pt x="640185" y="1940341"/>
                  </a:lnTo>
                  <a:lnTo>
                    <a:pt x="632488" y="1984958"/>
                  </a:lnTo>
                  <a:lnTo>
                    <a:pt x="623886" y="2029441"/>
                  </a:lnTo>
                  <a:lnTo>
                    <a:pt x="614378" y="2073777"/>
                  </a:lnTo>
                  <a:lnTo>
                    <a:pt x="603964" y="2117950"/>
                  </a:lnTo>
                  <a:lnTo>
                    <a:pt x="592645" y="2161945"/>
                  </a:lnTo>
                  <a:lnTo>
                    <a:pt x="580420" y="2205747"/>
                  </a:lnTo>
                  <a:lnTo>
                    <a:pt x="567290" y="2249342"/>
                  </a:lnTo>
                  <a:lnTo>
                    <a:pt x="553254" y="2292715"/>
                  </a:lnTo>
                  <a:lnTo>
                    <a:pt x="538313" y="2335851"/>
                  </a:lnTo>
                  <a:lnTo>
                    <a:pt x="522466" y="2378735"/>
                  </a:lnTo>
                  <a:lnTo>
                    <a:pt x="505713" y="2421352"/>
                  </a:lnTo>
                  <a:lnTo>
                    <a:pt x="488056" y="2463688"/>
                  </a:lnTo>
                  <a:lnTo>
                    <a:pt x="469492" y="2505728"/>
                  </a:lnTo>
                  <a:lnTo>
                    <a:pt x="450023" y="2547456"/>
                  </a:lnTo>
                  <a:lnTo>
                    <a:pt x="429649" y="2588859"/>
                  </a:lnTo>
                  <a:lnTo>
                    <a:pt x="408369" y="2629921"/>
                  </a:lnTo>
                  <a:lnTo>
                    <a:pt x="386183" y="2670628"/>
                  </a:lnTo>
                  <a:lnTo>
                    <a:pt x="363092" y="2710964"/>
                  </a:lnTo>
                  <a:lnTo>
                    <a:pt x="339095" y="2750915"/>
                  </a:lnTo>
                  <a:lnTo>
                    <a:pt x="314193" y="2790466"/>
                  </a:lnTo>
                  <a:lnTo>
                    <a:pt x="288385" y="2829603"/>
                  </a:lnTo>
                  <a:lnTo>
                    <a:pt x="261672" y="2868310"/>
                  </a:lnTo>
                  <a:lnTo>
                    <a:pt x="234053" y="2906573"/>
                  </a:lnTo>
                  <a:lnTo>
                    <a:pt x="205529" y="2944376"/>
                  </a:lnTo>
                  <a:lnTo>
                    <a:pt x="176099" y="2981705"/>
                  </a:lnTo>
                  <a:lnTo>
                    <a:pt x="145763" y="3018546"/>
                  </a:lnTo>
                  <a:lnTo>
                    <a:pt x="114523" y="3054883"/>
                  </a:lnTo>
                  <a:lnTo>
                    <a:pt x="82376" y="3090702"/>
                  </a:lnTo>
                  <a:lnTo>
                    <a:pt x="49324" y="3125987"/>
                  </a:lnTo>
                  <a:lnTo>
                    <a:pt x="15367" y="3160725"/>
                  </a:lnTo>
                  <a:lnTo>
                    <a:pt x="0" y="3145472"/>
                  </a:lnTo>
                  <a:lnTo>
                    <a:pt x="33635" y="3111069"/>
                  </a:lnTo>
                  <a:lnTo>
                    <a:pt x="66375" y="3076123"/>
                  </a:lnTo>
                  <a:lnTo>
                    <a:pt x="98217" y="3040649"/>
                  </a:lnTo>
                  <a:lnTo>
                    <a:pt x="129162" y="3004662"/>
                  </a:lnTo>
                  <a:lnTo>
                    <a:pt x="159210" y="2968176"/>
                  </a:lnTo>
                  <a:lnTo>
                    <a:pt x="188361" y="2931206"/>
                  </a:lnTo>
                  <a:lnTo>
                    <a:pt x="216615" y="2893767"/>
                  </a:lnTo>
                  <a:lnTo>
                    <a:pt x="243972" y="2855873"/>
                  </a:lnTo>
                  <a:lnTo>
                    <a:pt x="270433" y="2817539"/>
                  </a:lnTo>
                  <a:lnTo>
                    <a:pt x="295996" y="2778780"/>
                  </a:lnTo>
                  <a:lnTo>
                    <a:pt x="320663" y="2739610"/>
                  </a:lnTo>
                  <a:lnTo>
                    <a:pt x="344432" y="2700044"/>
                  </a:lnTo>
                  <a:lnTo>
                    <a:pt x="367304" y="2660097"/>
                  </a:lnTo>
                  <a:lnTo>
                    <a:pt x="389280" y="2619784"/>
                  </a:lnTo>
                  <a:lnTo>
                    <a:pt x="410358" y="2579118"/>
                  </a:lnTo>
                  <a:lnTo>
                    <a:pt x="430540" y="2538115"/>
                  </a:lnTo>
                  <a:lnTo>
                    <a:pt x="449825" y="2496789"/>
                  </a:lnTo>
                  <a:lnTo>
                    <a:pt x="468212" y="2455156"/>
                  </a:lnTo>
                  <a:lnTo>
                    <a:pt x="485703" y="2413229"/>
                  </a:lnTo>
                  <a:lnTo>
                    <a:pt x="502297" y="2371023"/>
                  </a:lnTo>
                  <a:lnTo>
                    <a:pt x="517994" y="2328554"/>
                  </a:lnTo>
                  <a:lnTo>
                    <a:pt x="532793" y="2285835"/>
                  </a:lnTo>
                  <a:lnTo>
                    <a:pt x="546696" y="2242881"/>
                  </a:lnTo>
                  <a:lnTo>
                    <a:pt x="559702" y="2199708"/>
                  </a:lnTo>
                  <a:lnTo>
                    <a:pt x="571811" y="2156329"/>
                  </a:lnTo>
                  <a:lnTo>
                    <a:pt x="583023" y="2112760"/>
                  </a:lnTo>
                  <a:lnTo>
                    <a:pt x="593338" y="2069014"/>
                  </a:lnTo>
                  <a:lnTo>
                    <a:pt x="602756" y="2025107"/>
                  </a:lnTo>
                  <a:lnTo>
                    <a:pt x="611277" y="1981054"/>
                  </a:lnTo>
                  <a:lnTo>
                    <a:pt x="618902" y="1936869"/>
                  </a:lnTo>
                  <a:lnTo>
                    <a:pt x="625629" y="1892566"/>
                  </a:lnTo>
                  <a:lnTo>
                    <a:pt x="631459" y="1848161"/>
                  </a:lnTo>
                  <a:lnTo>
                    <a:pt x="636392" y="1803668"/>
                  </a:lnTo>
                  <a:lnTo>
                    <a:pt x="640429" y="1759101"/>
                  </a:lnTo>
                  <a:lnTo>
                    <a:pt x="643568" y="1714476"/>
                  </a:lnTo>
                  <a:lnTo>
                    <a:pt x="645810" y="1669807"/>
                  </a:lnTo>
                  <a:lnTo>
                    <a:pt x="647156" y="1625108"/>
                  </a:lnTo>
                  <a:lnTo>
                    <a:pt x="647604" y="1580395"/>
                  </a:lnTo>
                  <a:lnTo>
                    <a:pt x="647156" y="1535682"/>
                  </a:lnTo>
                  <a:lnTo>
                    <a:pt x="645810" y="1490984"/>
                  </a:lnTo>
                  <a:lnTo>
                    <a:pt x="643568" y="1446315"/>
                  </a:lnTo>
                  <a:lnTo>
                    <a:pt x="640429" y="1401690"/>
                  </a:lnTo>
                  <a:lnTo>
                    <a:pt x="636392" y="1357124"/>
                  </a:lnTo>
                  <a:lnTo>
                    <a:pt x="631459" y="1312631"/>
                  </a:lnTo>
                  <a:lnTo>
                    <a:pt x="625629" y="1268226"/>
                  </a:lnTo>
                  <a:lnTo>
                    <a:pt x="618902" y="1223924"/>
                  </a:lnTo>
                  <a:lnTo>
                    <a:pt x="611277" y="1179739"/>
                  </a:lnTo>
                  <a:lnTo>
                    <a:pt x="602756" y="1135687"/>
                  </a:lnTo>
                  <a:lnTo>
                    <a:pt x="593338" y="1091781"/>
                  </a:lnTo>
                  <a:lnTo>
                    <a:pt x="583023" y="1048036"/>
                  </a:lnTo>
                  <a:lnTo>
                    <a:pt x="571811" y="1004467"/>
                  </a:lnTo>
                  <a:lnTo>
                    <a:pt x="559702" y="961090"/>
                  </a:lnTo>
                  <a:lnTo>
                    <a:pt x="546696" y="917917"/>
                  </a:lnTo>
                  <a:lnTo>
                    <a:pt x="532793" y="874965"/>
                  </a:lnTo>
                  <a:lnTo>
                    <a:pt x="517994" y="832247"/>
                  </a:lnTo>
                  <a:lnTo>
                    <a:pt x="502297" y="789778"/>
                  </a:lnTo>
                  <a:lnTo>
                    <a:pt x="485703" y="747574"/>
                  </a:lnTo>
                  <a:lnTo>
                    <a:pt x="468212" y="705648"/>
                  </a:lnTo>
                  <a:lnTo>
                    <a:pt x="449825" y="664016"/>
                  </a:lnTo>
                  <a:lnTo>
                    <a:pt x="430540" y="622692"/>
                  </a:lnTo>
                  <a:lnTo>
                    <a:pt x="410358" y="581690"/>
                  </a:lnTo>
                  <a:lnTo>
                    <a:pt x="389280" y="541026"/>
                  </a:lnTo>
                  <a:lnTo>
                    <a:pt x="367304" y="500714"/>
                  </a:lnTo>
                  <a:lnTo>
                    <a:pt x="344432" y="460769"/>
                  </a:lnTo>
                  <a:lnTo>
                    <a:pt x="320663" y="421205"/>
                  </a:lnTo>
                  <a:lnTo>
                    <a:pt x="295996" y="382037"/>
                  </a:lnTo>
                  <a:lnTo>
                    <a:pt x="270433" y="343280"/>
                  </a:lnTo>
                  <a:lnTo>
                    <a:pt x="243972" y="304948"/>
                  </a:lnTo>
                  <a:lnTo>
                    <a:pt x="216615" y="267056"/>
                  </a:lnTo>
                  <a:lnTo>
                    <a:pt x="188361" y="229619"/>
                  </a:lnTo>
                  <a:lnTo>
                    <a:pt x="159210" y="192651"/>
                  </a:lnTo>
                  <a:lnTo>
                    <a:pt x="129162" y="156167"/>
                  </a:lnTo>
                  <a:lnTo>
                    <a:pt x="98217" y="120182"/>
                  </a:lnTo>
                  <a:lnTo>
                    <a:pt x="66375" y="84711"/>
                  </a:lnTo>
                  <a:lnTo>
                    <a:pt x="33635" y="49767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 w="15239">
              <a:solidFill>
                <a:srgbClr val="6779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674876" y="2814827"/>
              <a:ext cx="9180830" cy="509270"/>
            </a:xfrm>
            <a:custGeom>
              <a:avLst/>
              <a:gdLst/>
              <a:ahLst/>
              <a:cxnLst/>
              <a:rect l="l" t="t" r="r" b="b"/>
              <a:pathLst>
                <a:path w="9180830" h="509270">
                  <a:moveTo>
                    <a:pt x="9180576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9180576" y="509015"/>
                  </a:lnTo>
                  <a:lnTo>
                    <a:pt x="918057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74876" y="2814827"/>
              <a:ext cx="9180830" cy="509270"/>
            </a:xfrm>
            <a:custGeom>
              <a:avLst/>
              <a:gdLst/>
              <a:ahLst/>
              <a:cxnLst/>
              <a:rect l="l" t="t" r="r" b="b"/>
              <a:pathLst>
                <a:path w="9180830" h="509270">
                  <a:moveTo>
                    <a:pt x="0" y="509015"/>
                  </a:moveTo>
                  <a:lnTo>
                    <a:pt x="9180576" y="509015"/>
                  </a:lnTo>
                  <a:lnTo>
                    <a:pt x="9180576" y="0"/>
                  </a:lnTo>
                  <a:lnTo>
                    <a:pt x="0" y="0"/>
                  </a:lnTo>
                  <a:lnTo>
                    <a:pt x="0" y="50901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354836" y="2750819"/>
              <a:ext cx="637032" cy="6370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4836" y="2750819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5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5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5" y="637031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5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967484" y="3579875"/>
              <a:ext cx="8888095" cy="509270"/>
            </a:xfrm>
            <a:custGeom>
              <a:avLst/>
              <a:gdLst/>
              <a:ahLst/>
              <a:cxnLst/>
              <a:rect l="l" t="t" r="r" b="b"/>
              <a:pathLst>
                <a:path w="8888095" h="509270">
                  <a:moveTo>
                    <a:pt x="8887968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8887968" y="509016"/>
                  </a:lnTo>
                  <a:lnTo>
                    <a:pt x="888796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7484" y="3579875"/>
              <a:ext cx="8888095" cy="509270"/>
            </a:xfrm>
            <a:custGeom>
              <a:avLst/>
              <a:gdLst/>
              <a:ahLst/>
              <a:cxnLst/>
              <a:rect l="l" t="t" r="r" b="b"/>
              <a:pathLst>
                <a:path w="8888095" h="509270">
                  <a:moveTo>
                    <a:pt x="0" y="509016"/>
                  </a:moveTo>
                  <a:lnTo>
                    <a:pt x="8887968" y="509016"/>
                  </a:lnTo>
                  <a:lnTo>
                    <a:pt x="8887968" y="0"/>
                  </a:lnTo>
                  <a:lnTo>
                    <a:pt x="0" y="0"/>
                  </a:lnTo>
                  <a:lnTo>
                    <a:pt x="0" y="5090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7444" y="3515867"/>
              <a:ext cx="637032" cy="6370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7444" y="3515867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6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6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6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6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967484" y="4344923"/>
              <a:ext cx="8888095" cy="512445"/>
            </a:xfrm>
            <a:custGeom>
              <a:avLst/>
              <a:gdLst/>
              <a:ahLst/>
              <a:cxnLst/>
              <a:rect l="l" t="t" r="r" b="b"/>
              <a:pathLst>
                <a:path w="8888095" h="512445">
                  <a:moveTo>
                    <a:pt x="8887968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8887968" y="512063"/>
                  </a:lnTo>
                  <a:lnTo>
                    <a:pt x="888796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967484" y="4344923"/>
              <a:ext cx="8888095" cy="512445"/>
            </a:xfrm>
            <a:custGeom>
              <a:avLst/>
              <a:gdLst/>
              <a:ahLst/>
              <a:cxnLst/>
              <a:rect l="l" t="t" r="r" b="b"/>
              <a:pathLst>
                <a:path w="8888095" h="512445">
                  <a:moveTo>
                    <a:pt x="0" y="512063"/>
                  </a:moveTo>
                  <a:lnTo>
                    <a:pt x="8887968" y="512063"/>
                  </a:lnTo>
                  <a:lnTo>
                    <a:pt x="8887968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7444" y="4280916"/>
              <a:ext cx="637032" cy="6400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7444" y="4280916"/>
              <a:ext cx="637540" cy="640080"/>
            </a:xfrm>
            <a:custGeom>
              <a:avLst/>
              <a:gdLst/>
              <a:ahLst/>
              <a:cxnLst/>
              <a:rect l="l" t="t" r="r" b="b"/>
              <a:pathLst>
                <a:path w="637539" h="640079">
                  <a:moveTo>
                    <a:pt x="0" y="320039"/>
                  </a:moveTo>
                  <a:lnTo>
                    <a:pt x="3453" y="272739"/>
                  </a:lnTo>
                  <a:lnTo>
                    <a:pt x="13486" y="227596"/>
                  </a:lnTo>
                  <a:lnTo>
                    <a:pt x="29606" y="185105"/>
                  </a:lnTo>
                  <a:lnTo>
                    <a:pt x="51319" y="145761"/>
                  </a:lnTo>
                  <a:lnTo>
                    <a:pt x="78132" y="110057"/>
                  </a:lnTo>
                  <a:lnTo>
                    <a:pt x="109552" y="78490"/>
                  </a:lnTo>
                  <a:lnTo>
                    <a:pt x="145088" y="51552"/>
                  </a:lnTo>
                  <a:lnTo>
                    <a:pt x="184244" y="29740"/>
                  </a:lnTo>
                  <a:lnTo>
                    <a:pt x="226530" y="13547"/>
                  </a:lnTo>
                  <a:lnTo>
                    <a:pt x="271451" y="3469"/>
                  </a:lnTo>
                  <a:lnTo>
                    <a:pt x="318516" y="0"/>
                  </a:lnTo>
                  <a:lnTo>
                    <a:pt x="365580" y="3469"/>
                  </a:lnTo>
                  <a:lnTo>
                    <a:pt x="410501" y="13547"/>
                  </a:lnTo>
                  <a:lnTo>
                    <a:pt x="452787" y="29740"/>
                  </a:lnTo>
                  <a:lnTo>
                    <a:pt x="491943" y="51552"/>
                  </a:lnTo>
                  <a:lnTo>
                    <a:pt x="527479" y="78490"/>
                  </a:lnTo>
                  <a:lnTo>
                    <a:pt x="558899" y="110057"/>
                  </a:lnTo>
                  <a:lnTo>
                    <a:pt x="585712" y="145761"/>
                  </a:lnTo>
                  <a:lnTo>
                    <a:pt x="607425" y="185105"/>
                  </a:lnTo>
                  <a:lnTo>
                    <a:pt x="623545" y="227596"/>
                  </a:lnTo>
                  <a:lnTo>
                    <a:pt x="633578" y="272739"/>
                  </a:lnTo>
                  <a:lnTo>
                    <a:pt x="637032" y="320039"/>
                  </a:lnTo>
                  <a:lnTo>
                    <a:pt x="633578" y="367340"/>
                  </a:lnTo>
                  <a:lnTo>
                    <a:pt x="623545" y="412483"/>
                  </a:lnTo>
                  <a:lnTo>
                    <a:pt x="607425" y="454974"/>
                  </a:lnTo>
                  <a:lnTo>
                    <a:pt x="585712" y="494318"/>
                  </a:lnTo>
                  <a:lnTo>
                    <a:pt x="558899" y="530022"/>
                  </a:lnTo>
                  <a:lnTo>
                    <a:pt x="527479" y="561589"/>
                  </a:lnTo>
                  <a:lnTo>
                    <a:pt x="491943" y="588527"/>
                  </a:lnTo>
                  <a:lnTo>
                    <a:pt x="452787" y="610339"/>
                  </a:lnTo>
                  <a:lnTo>
                    <a:pt x="410501" y="626532"/>
                  </a:lnTo>
                  <a:lnTo>
                    <a:pt x="365580" y="636610"/>
                  </a:lnTo>
                  <a:lnTo>
                    <a:pt x="318516" y="640079"/>
                  </a:lnTo>
                  <a:lnTo>
                    <a:pt x="271451" y="636610"/>
                  </a:lnTo>
                  <a:lnTo>
                    <a:pt x="226530" y="626532"/>
                  </a:lnTo>
                  <a:lnTo>
                    <a:pt x="184244" y="610339"/>
                  </a:lnTo>
                  <a:lnTo>
                    <a:pt x="145088" y="588527"/>
                  </a:lnTo>
                  <a:lnTo>
                    <a:pt x="109552" y="561589"/>
                  </a:lnTo>
                  <a:lnTo>
                    <a:pt x="78132" y="530022"/>
                  </a:lnTo>
                  <a:lnTo>
                    <a:pt x="51319" y="494318"/>
                  </a:lnTo>
                  <a:lnTo>
                    <a:pt x="29606" y="454974"/>
                  </a:lnTo>
                  <a:lnTo>
                    <a:pt x="13486" y="412483"/>
                  </a:lnTo>
                  <a:lnTo>
                    <a:pt x="3453" y="367340"/>
                  </a:lnTo>
                  <a:lnTo>
                    <a:pt x="0" y="320039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4876" y="5109972"/>
              <a:ext cx="9180830" cy="512445"/>
            </a:xfrm>
            <a:custGeom>
              <a:avLst/>
              <a:gdLst/>
              <a:ahLst/>
              <a:cxnLst/>
              <a:rect l="l" t="t" r="r" b="b"/>
              <a:pathLst>
                <a:path w="9180830" h="512445">
                  <a:moveTo>
                    <a:pt x="9180576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9180576" y="512063"/>
                  </a:lnTo>
                  <a:lnTo>
                    <a:pt x="918057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674876" y="5109972"/>
              <a:ext cx="9180830" cy="512445"/>
            </a:xfrm>
            <a:custGeom>
              <a:avLst/>
              <a:gdLst/>
              <a:ahLst/>
              <a:cxnLst/>
              <a:rect l="l" t="t" r="r" b="b"/>
              <a:pathLst>
                <a:path w="9180830" h="512445">
                  <a:moveTo>
                    <a:pt x="0" y="512063"/>
                  </a:moveTo>
                  <a:lnTo>
                    <a:pt x="9180576" y="512063"/>
                  </a:lnTo>
                  <a:lnTo>
                    <a:pt x="9180576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65782" y="2790900"/>
            <a:ext cx="7641590" cy="2752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ραγδαία </a:t>
            </a: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ανάπτυξη</a:t>
            </a:r>
            <a:r>
              <a:rPr sz="2800" spc="-1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ΤΠΕ</a:t>
            </a:r>
            <a:endParaRPr sz="2800" dirty="0">
              <a:latin typeface="Garamond"/>
              <a:cs typeface="Garamond"/>
            </a:endParaRPr>
          </a:p>
          <a:p>
            <a:pPr marL="304800" marR="532765">
              <a:lnSpc>
                <a:spcPts val="6030"/>
              </a:lnSpc>
              <a:spcBef>
                <a:spcPts val="645"/>
              </a:spcBef>
            </a:pP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στροφή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σε οικονομικότερες μεθόδους</a:t>
            </a:r>
            <a:r>
              <a:rPr sz="2800" spc="-1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εκπαίδευσης  είσοδος νέων στρωμάτων στην </a:t>
            </a: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αγορά</a:t>
            </a:r>
            <a:r>
              <a:rPr sz="2800" spc="-2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εργασίας</a:t>
            </a:r>
            <a:endParaRPr sz="28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δημοκρατικότερη </a:t>
            </a: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κουλτούρα </a:t>
            </a: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«δικαιώματος </a:t>
            </a:r>
            <a:r>
              <a:rPr sz="2800" spc="5" dirty="0">
                <a:solidFill>
                  <a:srgbClr val="FFFFFF"/>
                </a:solidFill>
                <a:latin typeface="Garamond"/>
                <a:cs typeface="Garamond"/>
              </a:rPr>
              <a:t>στη</a:t>
            </a:r>
            <a:r>
              <a:rPr sz="2800" spc="-204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aramond"/>
                <a:cs typeface="Garamond"/>
              </a:rPr>
              <a:t>μάθηση»</a:t>
            </a:r>
            <a:endParaRPr sz="2800" dirty="0">
              <a:latin typeface="Garamond"/>
              <a:cs typeface="Garamon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47216" y="5041391"/>
            <a:ext cx="652780" cy="652780"/>
            <a:chOff x="1347216" y="5041391"/>
            <a:chExt cx="652780" cy="652780"/>
          </a:xfrm>
        </p:grpSpPr>
        <p:sp>
          <p:nvSpPr>
            <p:cNvPr id="21" name="object 21"/>
            <p:cNvSpPr/>
            <p:nvPr/>
          </p:nvSpPr>
          <p:spPr>
            <a:xfrm>
              <a:off x="1354836" y="5049011"/>
              <a:ext cx="637032" cy="637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4836" y="5049011"/>
              <a:ext cx="637540" cy="637540"/>
            </a:xfrm>
            <a:custGeom>
              <a:avLst/>
              <a:gdLst/>
              <a:ahLst/>
              <a:cxnLst/>
              <a:rect l="l" t="t" r="r" b="b"/>
              <a:pathLst>
                <a:path w="637539" h="637539">
                  <a:moveTo>
                    <a:pt x="0" y="318516"/>
                  </a:moveTo>
                  <a:lnTo>
                    <a:pt x="3453" y="271451"/>
                  </a:lnTo>
                  <a:lnTo>
                    <a:pt x="13486" y="226530"/>
                  </a:lnTo>
                  <a:lnTo>
                    <a:pt x="29606" y="184244"/>
                  </a:lnTo>
                  <a:lnTo>
                    <a:pt x="51319" y="145088"/>
                  </a:lnTo>
                  <a:lnTo>
                    <a:pt x="78132" y="109552"/>
                  </a:lnTo>
                  <a:lnTo>
                    <a:pt x="109552" y="78132"/>
                  </a:lnTo>
                  <a:lnTo>
                    <a:pt x="145088" y="51319"/>
                  </a:lnTo>
                  <a:lnTo>
                    <a:pt x="184244" y="29606"/>
                  </a:lnTo>
                  <a:lnTo>
                    <a:pt x="226530" y="13486"/>
                  </a:lnTo>
                  <a:lnTo>
                    <a:pt x="271451" y="3453"/>
                  </a:lnTo>
                  <a:lnTo>
                    <a:pt x="318515" y="0"/>
                  </a:lnTo>
                  <a:lnTo>
                    <a:pt x="365580" y="3453"/>
                  </a:lnTo>
                  <a:lnTo>
                    <a:pt x="410501" y="13486"/>
                  </a:lnTo>
                  <a:lnTo>
                    <a:pt x="452787" y="29606"/>
                  </a:lnTo>
                  <a:lnTo>
                    <a:pt x="491943" y="51319"/>
                  </a:lnTo>
                  <a:lnTo>
                    <a:pt x="527479" y="78132"/>
                  </a:lnTo>
                  <a:lnTo>
                    <a:pt x="558899" y="109552"/>
                  </a:lnTo>
                  <a:lnTo>
                    <a:pt x="585712" y="145088"/>
                  </a:lnTo>
                  <a:lnTo>
                    <a:pt x="607425" y="184244"/>
                  </a:lnTo>
                  <a:lnTo>
                    <a:pt x="623545" y="226530"/>
                  </a:lnTo>
                  <a:lnTo>
                    <a:pt x="633578" y="271451"/>
                  </a:lnTo>
                  <a:lnTo>
                    <a:pt x="637032" y="318516"/>
                  </a:lnTo>
                  <a:lnTo>
                    <a:pt x="633578" y="365580"/>
                  </a:lnTo>
                  <a:lnTo>
                    <a:pt x="623545" y="410501"/>
                  </a:lnTo>
                  <a:lnTo>
                    <a:pt x="607425" y="452787"/>
                  </a:lnTo>
                  <a:lnTo>
                    <a:pt x="585712" y="491943"/>
                  </a:lnTo>
                  <a:lnTo>
                    <a:pt x="558899" y="527479"/>
                  </a:lnTo>
                  <a:lnTo>
                    <a:pt x="527479" y="558899"/>
                  </a:lnTo>
                  <a:lnTo>
                    <a:pt x="491943" y="585712"/>
                  </a:lnTo>
                  <a:lnTo>
                    <a:pt x="452787" y="607425"/>
                  </a:lnTo>
                  <a:lnTo>
                    <a:pt x="410501" y="623545"/>
                  </a:lnTo>
                  <a:lnTo>
                    <a:pt x="365580" y="633578"/>
                  </a:lnTo>
                  <a:lnTo>
                    <a:pt x="318515" y="637032"/>
                  </a:lnTo>
                  <a:lnTo>
                    <a:pt x="271451" y="633578"/>
                  </a:lnTo>
                  <a:lnTo>
                    <a:pt x="226530" y="623545"/>
                  </a:lnTo>
                  <a:lnTo>
                    <a:pt x="184244" y="607425"/>
                  </a:lnTo>
                  <a:lnTo>
                    <a:pt x="145088" y="585712"/>
                  </a:lnTo>
                  <a:lnTo>
                    <a:pt x="109552" y="558899"/>
                  </a:lnTo>
                  <a:lnTo>
                    <a:pt x="78132" y="527479"/>
                  </a:lnTo>
                  <a:lnTo>
                    <a:pt x="51319" y="491943"/>
                  </a:lnTo>
                  <a:lnTo>
                    <a:pt x="29606" y="452787"/>
                  </a:lnTo>
                  <a:lnTo>
                    <a:pt x="13486" y="410501"/>
                  </a:lnTo>
                  <a:lnTo>
                    <a:pt x="3453" y="365580"/>
                  </a:lnTo>
                  <a:lnTo>
                    <a:pt x="0" y="318516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latin typeface="Garamond"/>
                <a:cs typeface="Garamond"/>
              </a:rPr>
              <a:t>ΣΧΟΛΙΚΗ</a:t>
            </a:r>
            <a:r>
              <a:rPr b="1" spc="5" dirty="0">
                <a:latin typeface="Garamond"/>
                <a:cs typeface="Garamond"/>
              </a:rPr>
              <a:t> </a:t>
            </a:r>
            <a:r>
              <a:rPr b="1" spc="-10" dirty="0">
                <a:latin typeface="Garamond"/>
                <a:cs typeface="Garamond"/>
              </a:rPr>
              <a:t>εξΑΕ</a:t>
            </a:r>
          </a:p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ΣΥΣΤΑΤΙΚΑ, ΧΑΡΑΚΤΗΡΙΣΤΙΚΑ </a:t>
            </a:r>
            <a:r>
              <a:rPr sz="3200" spc="-5" dirty="0"/>
              <a:t>&amp;</a:t>
            </a:r>
            <a:r>
              <a:rPr sz="3200" spc="125" dirty="0"/>
              <a:t> </a:t>
            </a:r>
            <a:r>
              <a:rPr sz="3200" spc="-10" dirty="0"/>
              <a:t>ΕΙΔΗ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950720" y="3291840"/>
            <a:ext cx="1856739" cy="1853564"/>
            <a:chOff x="1950720" y="3291840"/>
            <a:chExt cx="1856739" cy="1853564"/>
          </a:xfrm>
        </p:grpSpPr>
        <p:sp>
          <p:nvSpPr>
            <p:cNvPr id="4" name="object 4"/>
            <p:cNvSpPr/>
            <p:nvPr/>
          </p:nvSpPr>
          <p:spPr>
            <a:xfrm>
              <a:off x="1958340" y="3299460"/>
              <a:ext cx="1841500" cy="1838325"/>
            </a:xfrm>
            <a:custGeom>
              <a:avLst/>
              <a:gdLst/>
              <a:ahLst/>
              <a:cxnLst/>
              <a:rect l="l" t="t" r="r" b="b"/>
              <a:pathLst>
                <a:path w="1841500" h="1838325">
                  <a:moveTo>
                    <a:pt x="920496" y="0"/>
                  </a:moveTo>
                  <a:lnTo>
                    <a:pt x="871608" y="1273"/>
                  </a:lnTo>
                  <a:lnTo>
                    <a:pt x="823386" y="5053"/>
                  </a:lnTo>
                  <a:lnTo>
                    <a:pt x="775892" y="11274"/>
                  </a:lnTo>
                  <a:lnTo>
                    <a:pt x="729190" y="19874"/>
                  </a:lnTo>
                  <a:lnTo>
                    <a:pt x="683343" y="30789"/>
                  </a:lnTo>
                  <a:lnTo>
                    <a:pt x="638415" y="43956"/>
                  </a:lnTo>
                  <a:lnTo>
                    <a:pt x="594470" y="59310"/>
                  </a:lnTo>
                  <a:lnTo>
                    <a:pt x="551572" y="76788"/>
                  </a:lnTo>
                  <a:lnTo>
                    <a:pt x="509783" y="96327"/>
                  </a:lnTo>
                  <a:lnTo>
                    <a:pt x="469168" y="117864"/>
                  </a:lnTo>
                  <a:lnTo>
                    <a:pt x="429790" y="141334"/>
                  </a:lnTo>
                  <a:lnTo>
                    <a:pt x="391713" y="166674"/>
                  </a:lnTo>
                  <a:lnTo>
                    <a:pt x="355000" y="193821"/>
                  </a:lnTo>
                  <a:lnTo>
                    <a:pt x="319715" y="222712"/>
                  </a:lnTo>
                  <a:lnTo>
                    <a:pt x="285922" y="253281"/>
                  </a:lnTo>
                  <a:lnTo>
                    <a:pt x="253684" y="285467"/>
                  </a:lnTo>
                  <a:lnTo>
                    <a:pt x="223065" y="319205"/>
                  </a:lnTo>
                  <a:lnTo>
                    <a:pt x="194128" y="354432"/>
                  </a:lnTo>
                  <a:lnTo>
                    <a:pt x="166938" y="391085"/>
                  </a:lnTo>
                  <a:lnTo>
                    <a:pt x="141557" y="429099"/>
                  </a:lnTo>
                  <a:lnTo>
                    <a:pt x="118049" y="468412"/>
                  </a:lnTo>
                  <a:lnTo>
                    <a:pt x="96479" y="508960"/>
                  </a:lnTo>
                  <a:lnTo>
                    <a:pt x="76908" y="550679"/>
                  </a:lnTo>
                  <a:lnTo>
                    <a:pt x="59402" y="593505"/>
                  </a:lnTo>
                  <a:lnTo>
                    <a:pt x="44024" y="637376"/>
                  </a:lnTo>
                  <a:lnTo>
                    <a:pt x="30837" y="682228"/>
                  </a:lnTo>
                  <a:lnTo>
                    <a:pt x="19905" y="727996"/>
                  </a:lnTo>
                  <a:lnTo>
                    <a:pt x="11292" y="774619"/>
                  </a:lnTo>
                  <a:lnTo>
                    <a:pt x="5061" y="822031"/>
                  </a:lnTo>
                  <a:lnTo>
                    <a:pt x="1275" y="870170"/>
                  </a:lnTo>
                  <a:lnTo>
                    <a:pt x="0" y="918971"/>
                  </a:lnTo>
                  <a:lnTo>
                    <a:pt x="1275" y="967773"/>
                  </a:lnTo>
                  <a:lnTo>
                    <a:pt x="5061" y="1015912"/>
                  </a:lnTo>
                  <a:lnTo>
                    <a:pt x="11292" y="1063324"/>
                  </a:lnTo>
                  <a:lnTo>
                    <a:pt x="19905" y="1109947"/>
                  </a:lnTo>
                  <a:lnTo>
                    <a:pt x="30837" y="1155715"/>
                  </a:lnTo>
                  <a:lnTo>
                    <a:pt x="44024" y="1200567"/>
                  </a:lnTo>
                  <a:lnTo>
                    <a:pt x="59402" y="1244438"/>
                  </a:lnTo>
                  <a:lnTo>
                    <a:pt x="76908" y="1287264"/>
                  </a:lnTo>
                  <a:lnTo>
                    <a:pt x="96479" y="1328983"/>
                  </a:lnTo>
                  <a:lnTo>
                    <a:pt x="118049" y="1369531"/>
                  </a:lnTo>
                  <a:lnTo>
                    <a:pt x="141557" y="1408844"/>
                  </a:lnTo>
                  <a:lnTo>
                    <a:pt x="166938" y="1446858"/>
                  </a:lnTo>
                  <a:lnTo>
                    <a:pt x="194128" y="1483511"/>
                  </a:lnTo>
                  <a:lnTo>
                    <a:pt x="223065" y="1518738"/>
                  </a:lnTo>
                  <a:lnTo>
                    <a:pt x="253684" y="1552476"/>
                  </a:lnTo>
                  <a:lnTo>
                    <a:pt x="285922" y="1584662"/>
                  </a:lnTo>
                  <a:lnTo>
                    <a:pt x="319715" y="1615231"/>
                  </a:lnTo>
                  <a:lnTo>
                    <a:pt x="355000" y="1644122"/>
                  </a:lnTo>
                  <a:lnTo>
                    <a:pt x="391713" y="1671269"/>
                  </a:lnTo>
                  <a:lnTo>
                    <a:pt x="429790" y="1696609"/>
                  </a:lnTo>
                  <a:lnTo>
                    <a:pt x="469168" y="1720079"/>
                  </a:lnTo>
                  <a:lnTo>
                    <a:pt x="509783" y="1741616"/>
                  </a:lnTo>
                  <a:lnTo>
                    <a:pt x="551572" y="1761155"/>
                  </a:lnTo>
                  <a:lnTo>
                    <a:pt x="594470" y="1778633"/>
                  </a:lnTo>
                  <a:lnTo>
                    <a:pt x="638415" y="1793987"/>
                  </a:lnTo>
                  <a:lnTo>
                    <a:pt x="683343" y="1807154"/>
                  </a:lnTo>
                  <a:lnTo>
                    <a:pt x="729190" y="1818069"/>
                  </a:lnTo>
                  <a:lnTo>
                    <a:pt x="775892" y="1826669"/>
                  </a:lnTo>
                  <a:lnTo>
                    <a:pt x="823386" y="1832890"/>
                  </a:lnTo>
                  <a:lnTo>
                    <a:pt x="871608" y="1836670"/>
                  </a:lnTo>
                  <a:lnTo>
                    <a:pt x="920496" y="1837944"/>
                  </a:lnTo>
                  <a:lnTo>
                    <a:pt x="969383" y="1836670"/>
                  </a:lnTo>
                  <a:lnTo>
                    <a:pt x="1017605" y="1832890"/>
                  </a:lnTo>
                  <a:lnTo>
                    <a:pt x="1065099" y="1826669"/>
                  </a:lnTo>
                  <a:lnTo>
                    <a:pt x="1111801" y="1818069"/>
                  </a:lnTo>
                  <a:lnTo>
                    <a:pt x="1157648" y="1807154"/>
                  </a:lnTo>
                  <a:lnTo>
                    <a:pt x="1202576" y="1793987"/>
                  </a:lnTo>
                  <a:lnTo>
                    <a:pt x="1246521" y="1778633"/>
                  </a:lnTo>
                  <a:lnTo>
                    <a:pt x="1289419" y="1761155"/>
                  </a:lnTo>
                  <a:lnTo>
                    <a:pt x="1331208" y="1741616"/>
                  </a:lnTo>
                  <a:lnTo>
                    <a:pt x="1371823" y="1720079"/>
                  </a:lnTo>
                  <a:lnTo>
                    <a:pt x="1411201" y="1696609"/>
                  </a:lnTo>
                  <a:lnTo>
                    <a:pt x="1449278" y="1671269"/>
                  </a:lnTo>
                  <a:lnTo>
                    <a:pt x="1485991" y="1644122"/>
                  </a:lnTo>
                  <a:lnTo>
                    <a:pt x="1521276" y="1615231"/>
                  </a:lnTo>
                  <a:lnTo>
                    <a:pt x="1555069" y="1584662"/>
                  </a:lnTo>
                  <a:lnTo>
                    <a:pt x="1587307" y="1552476"/>
                  </a:lnTo>
                  <a:lnTo>
                    <a:pt x="1617926" y="1518738"/>
                  </a:lnTo>
                  <a:lnTo>
                    <a:pt x="1646863" y="1483511"/>
                  </a:lnTo>
                  <a:lnTo>
                    <a:pt x="1674053" y="1446858"/>
                  </a:lnTo>
                  <a:lnTo>
                    <a:pt x="1699434" y="1408844"/>
                  </a:lnTo>
                  <a:lnTo>
                    <a:pt x="1722942" y="1369531"/>
                  </a:lnTo>
                  <a:lnTo>
                    <a:pt x="1744512" y="1328983"/>
                  </a:lnTo>
                  <a:lnTo>
                    <a:pt x="1764083" y="1287264"/>
                  </a:lnTo>
                  <a:lnTo>
                    <a:pt x="1781589" y="1244438"/>
                  </a:lnTo>
                  <a:lnTo>
                    <a:pt x="1796967" y="1200567"/>
                  </a:lnTo>
                  <a:lnTo>
                    <a:pt x="1810154" y="1155715"/>
                  </a:lnTo>
                  <a:lnTo>
                    <a:pt x="1821086" y="1109947"/>
                  </a:lnTo>
                  <a:lnTo>
                    <a:pt x="1829699" y="1063324"/>
                  </a:lnTo>
                  <a:lnTo>
                    <a:pt x="1835930" y="1015912"/>
                  </a:lnTo>
                  <a:lnTo>
                    <a:pt x="1839716" y="967773"/>
                  </a:lnTo>
                  <a:lnTo>
                    <a:pt x="1840992" y="918971"/>
                  </a:lnTo>
                  <a:lnTo>
                    <a:pt x="1839716" y="870170"/>
                  </a:lnTo>
                  <a:lnTo>
                    <a:pt x="1835930" y="822031"/>
                  </a:lnTo>
                  <a:lnTo>
                    <a:pt x="1829699" y="774619"/>
                  </a:lnTo>
                  <a:lnTo>
                    <a:pt x="1821086" y="727996"/>
                  </a:lnTo>
                  <a:lnTo>
                    <a:pt x="1810154" y="682228"/>
                  </a:lnTo>
                  <a:lnTo>
                    <a:pt x="1796967" y="637376"/>
                  </a:lnTo>
                  <a:lnTo>
                    <a:pt x="1781589" y="593505"/>
                  </a:lnTo>
                  <a:lnTo>
                    <a:pt x="1764083" y="550679"/>
                  </a:lnTo>
                  <a:lnTo>
                    <a:pt x="1744512" y="508960"/>
                  </a:lnTo>
                  <a:lnTo>
                    <a:pt x="1722942" y="468412"/>
                  </a:lnTo>
                  <a:lnTo>
                    <a:pt x="1699434" y="429099"/>
                  </a:lnTo>
                  <a:lnTo>
                    <a:pt x="1674053" y="391085"/>
                  </a:lnTo>
                  <a:lnTo>
                    <a:pt x="1646863" y="354432"/>
                  </a:lnTo>
                  <a:lnTo>
                    <a:pt x="1617926" y="319205"/>
                  </a:lnTo>
                  <a:lnTo>
                    <a:pt x="1587307" y="285467"/>
                  </a:lnTo>
                  <a:lnTo>
                    <a:pt x="1555069" y="253281"/>
                  </a:lnTo>
                  <a:lnTo>
                    <a:pt x="1521276" y="222712"/>
                  </a:lnTo>
                  <a:lnTo>
                    <a:pt x="1485991" y="193821"/>
                  </a:lnTo>
                  <a:lnTo>
                    <a:pt x="1449278" y="166674"/>
                  </a:lnTo>
                  <a:lnTo>
                    <a:pt x="1411201" y="141334"/>
                  </a:lnTo>
                  <a:lnTo>
                    <a:pt x="1371823" y="117864"/>
                  </a:lnTo>
                  <a:lnTo>
                    <a:pt x="1331208" y="96327"/>
                  </a:lnTo>
                  <a:lnTo>
                    <a:pt x="1289419" y="76788"/>
                  </a:lnTo>
                  <a:lnTo>
                    <a:pt x="1246521" y="59310"/>
                  </a:lnTo>
                  <a:lnTo>
                    <a:pt x="1202576" y="43956"/>
                  </a:lnTo>
                  <a:lnTo>
                    <a:pt x="1157648" y="30789"/>
                  </a:lnTo>
                  <a:lnTo>
                    <a:pt x="1111801" y="19874"/>
                  </a:lnTo>
                  <a:lnTo>
                    <a:pt x="1065099" y="11274"/>
                  </a:lnTo>
                  <a:lnTo>
                    <a:pt x="1017605" y="5053"/>
                  </a:lnTo>
                  <a:lnTo>
                    <a:pt x="969383" y="1273"/>
                  </a:lnTo>
                  <a:lnTo>
                    <a:pt x="920496" y="0"/>
                  </a:lnTo>
                  <a:close/>
                </a:path>
              </a:pathLst>
            </a:custGeom>
            <a:solidFill>
              <a:srgbClr val="83992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58340" y="3299460"/>
              <a:ext cx="1841500" cy="1838325"/>
            </a:xfrm>
            <a:custGeom>
              <a:avLst/>
              <a:gdLst/>
              <a:ahLst/>
              <a:cxnLst/>
              <a:rect l="l" t="t" r="r" b="b"/>
              <a:pathLst>
                <a:path w="1841500" h="1838325">
                  <a:moveTo>
                    <a:pt x="0" y="918971"/>
                  </a:moveTo>
                  <a:lnTo>
                    <a:pt x="1275" y="870170"/>
                  </a:lnTo>
                  <a:lnTo>
                    <a:pt x="5061" y="822031"/>
                  </a:lnTo>
                  <a:lnTo>
                    <a:pt x="11292" y="774619"/>
                  </a:lnTo>
                  <a:lnTo>
                    <a:pt x="19905" y="727996"/>
                  </a:lnTo>
                  <a:lnTo>
                    <a:pt x="30837" y="682228"/>
                  </a:lnTo>
                  <a:lnTo>
                    <a:pt x="44024" y="637376"/>
                  </a:lnTo>
                  <a:lnTo>
                    <a:pt x="59402" y="593505"/>
                  </a:lnTo>
                  <a:lnTo>
                    <a:pt x="76908" y="550679"/>
                  </a:lnTo>
                  <a:lnTo>
                    <a:pt x="96479" y="508960"/>
                  </a:lnTo>
                  <a:lnTo>
                    <a:pt x="118049" y="468412"/>
                  </a:lnTo>
                  <a:lnTo>
                    <a:pt x="141557" y="429099"/>
                  </a:lnTo>
                  <a:lnTo>
                    <a:pt x="166938" y="391085"/>
                  </a:lnTo>
                  <a:lnTo>
                    <a:pt x="194128" y="354432"/>
                  </a:lnTo>
                  <a:lnTo>
                    <a:pt x="223065" y="319205"/>
                  </a:lnTo>
                  <a:lnTo>
                    <a:pt x="253684" y="285467"/>
                  </a:lnTo>
                  <a:lnTo>
                    <a:pt x="285922" y="253281"/>
                  </a:lnTo>
                  <a:lnTo>
                    <a:pt x="319715" y="222712"/>
                  </a:lnTo>
                  <a:lnTo>
                    <a:pt x="355000" y="193821"/>
                  </a:lnTo>
                  <a:lnTo>
                    <a:pt x="391713" y="166674"/>
                  </a:lnTo>
                  <a:lnTo>
                    <a:pt x="429790" y="141334"/>
                  </a:lnTo>
                  <a:lnTo>
                    <a:pt x="469168" y="117864"/>
                  </a:lnTo>
                  <a:lnTo>
                    <a:pt x="509783" y="96327"/>
                  </a:lnTo>
                  <a:lnTo>
                    <a:pt x="551572" y="76788"/>
                  </a:lnTo>
                  <a:lnTo>
                    <a:pt x="594470" y="59310"/>
                  </a:lnTo>
                  <a:lnTo>
                    <a:pt x="638415" y="43956"/>
                  </a:lnTo>
                  <a:lnTo>
                    <a:pt x="683343" y="30789"/>
                  </a:lnTo>
                  <a:lnTo>
                    <a:pt x="729190" y="19874"/>
                  </a:lnTo>
                  <a:lnTo>
                    <a:pt x="775892" y="11274"/>
                  </a:lnTo>
                  <a:lnTo>
                    <a:pt x="823386" y="5053"/>
                  </a:lnTo>
                  <a:lnTo>
                    <a:pt x="871608" y="1273"/>
                  </a:lnTo>
                  <a:lnTo>
                    <a:pt x="920496" y="0"/>
                  </a:lnTo>
                  <a:lnTo>
                    <a:pt x="969383" y="1273"/>
                  </a:lnTo>
                  <a:lnTo>
                    <a:pt x="1017605" y="5053"/>
                  </a:lnTo>
                  <a:lnTo>
                    <a:pt x="1065099" y="11274"/>
                  </a:lnTo>
                  <a:lnTo>
                    <a:pt x="1111801" y="19874"/>
                  </a:lnTo>
                  <a:lnTo>
                    <a:pt x="1157648" y="30789"/>
                  </a:lnTo>
                  <a:lnTo>
                    <a:pt x="1202576" y="43956"/>
                  </a:lnTo>
                  <a:lnTo>
                    <a:pt x="1246521" y="59310"/>
                  </a:lnTo>
                  <a:lnTo>
                    <a:pt x="1289419" y="76788"/>
                  </a:lnTo>
                  <a:lnTo>
                    <a:pt x="1331208" y="96327"/>
                  </a:lnTo>
                  <a:lnTo>
                    <a:pt x="1371823" y="117864"/>
                  </a:lnTo>
                  <a:lnTo>
                    <a:pt x="1411201" y="141334"/>
                  </a:lnTo>
                  <a:lnTo>
                    <a:pt x="1449278" y="166674"/>
                  </a:lnTo>
                  <a:lnTo>
                    <a:pt x="1485991" y="193821"/>
                  </a:lnTo>
                  <a:lnTo>
                    <a:pt x="1521276" y="222712"/>
                  </a:lnTo>
                  <a:lnTo>
                    <a:pt x="1555069" y="253281"/>
                  </a:lnTo>
                  <a:lnTo>
                    <a:pt x="1587307" y="285467"/>
                  </a:lnTo>
                  <a:lnTo>
                    <a:pt x="1617926" y="319205"/>
                  </a:lnTo>
                  <a:lnTo>
                    <a:pt x="1646863" y="354432"/>
                  </a:lnTo>
                  <a:lnTo>
                    <a:pt x="1674053" y="391085"/>
                  </a:lnTo>
                  <a:lnTo>
                    <a:pt x="1699434" y="429099"/>
                  </a:lnTo>
                  <a:lnTo>
                    <a:pt x="1722942" y="468412"/>
                  </a:lnTo>
                  <a:lnTo>
                    <a:pt x="1744512" y="508960"/>
                  </a:lnTo>
                  <a:lnTo>
                    <a:pt x="1764083" y="550679"/>
                  </a:lnTo>
                  <a:lnTo>
                    <a:pt x="1781589" y="593505"/>
                  </a:lnTo>
                  <a:lnTo>
                    <a:pt x="1796967" y="637376"/>
                  </a:lnTo>
                  <a:lnTo>
                    <a:pt x="1810154" y="682228"/>
                  </a:lnTo>
                  <a:lnTo>
                    <a:pt x="1821086" y="727996"/>
                  </a:lnTo>
                  <a:lnTo>
                    <a:pt x="1829699" y="774619"/>
                  </a:lnTo>
                  <a:lnTo>
                    <a:pt x="1835930" y="822031"/>
                  </a:lnTo>
                  <a:lnTo>
                    <a:pt x="1839716" y="870170"/>
                  </a:lnTo>
                  <a:lnTo>
                    <a:pt x="1840992" y="918971"/>
                  </a:lnTo>
                  <a:lnTo>
                    <a:pt x="1839716" y="967773"/>
                  </a:lnTo>
                  <a:lnTo>
                    <a:pt x="1835930" y="1015912"/>
                  </a:lnTo>
                  <a:lnTo>
                    <a:pt x="1829699" y="1063324"/>
                  </a:lnTo>
                  <a:lnTo>
                    <a:pt x="1821086" y="1109947"/>
                  </a:lnTo>
                  <a:lnTo>
                    <a:pt x="1810154" y="1155715"/>
                  </a:lnTo>
                  <a:lnTo>
                    <a:pt x="1796967" y="1200567"/>
                  </a:lnTo>
                  <a:lnTo>
                    <a:pt x="1781589" y="1244438"/>
                  </a:lnTo>
                  <a:lnTo>
                    <a:pt x="1764083" y="1287264"/>
                  </a:lnTo>
                  <a:lnTo>
                    <a:pt x="1744512" y="1328983"/>
                  </a:lnTo>
                  <a:lnTo>
                    <a:pt x="1722942" y="1369531"/>
                  </a:lnTo>
                  <a:lnTo>
                    <a:pt x="1699434" y="1408844"/>
                  </a:lnTo>
                  <a:lnTo>
                    <a:pt x="1674053" y="1446858"/>
                  </a:lnTo>
                  <a:lnTo>
                    <a:pt x="1646863" y="1483511"/>
                  </a:lnTo>
                  <a:lnTo>
                    <a:pt x="1617926" y="1518738"/>
                  </a:lnTo>
                  <a:lnTo>
                    <a:pt x="1587307" y="1552476"/>
                  </a:lnTo>
                  <a:lnTo>
                    <a:pt x="1555069" y="1584662"/>
                  </a:lnTo>
                  <a:lnTo>
                    <a:pt x="1521276" y="1615231"/>
                  </a:lnTo>
                  <a:lnTo>
                    <a:pt x="1485991" y="1644122"/>
                  </a:lnTo>
                  <a:lnTo>
                    <a:pt x="1449278" y="1671269"/>
                  </a:lnTo>
                  <a:lnTo>
                    <a:pt x="1411201" y="1696609"/>
                  </a:lnTo>
                  <a:lnTo>
                    <a:pt x="1371823" y="1720079"/>
                  </a:lnTo>
                  <a:lnTo>
                    <a:pt x="1331208" y="1741616"/>
                  </a:lnTo>
                  <a:lnTo>
                    <a:pt x="1289419" y="1761155"/>
                  </a:lnTo>
                  <a:lnTo>
                    <a:pt x="1246521" y="1778633"/>
                  </a:lnTo>
                  <a:lnTo>
                    <a:pt x="1202576" y="1793987"/>
                  </a:lnTo>
                  <a:lnTo>
                    <a:pt x="1157648" y="1807154"/>
                  </a:lnTo>
                  <a:lnTo>
                    <a:pt x="1111801" y="1818069"/>
                  </a:lnTo>
                  <a:lnTo>
                    <a:pt x="1065099" y="1826669"/>
                  </a:lnTo>
                  <a:lnTo>
                    <a:pt x="1017605" y="1832890"/>
                  </a:lnTo>
                  <a:lnTo>
                    <a:pt x="969383" y="1836670"/>
                  </a:lnTo>
                  <a:lnTo>
                    <a:pt x="920496" y="1837944"/>
                  </a:lnTo>
                  <a:lnTo>
                    <a:pt x="871608" y="1836670"/>
                  </a:lnTo>
                  <a:lnTo>
                    <a:pt x="823386" y="1832890"/>
                  </a:lnTo>
                  <a:lnTo>
                    <a:pt x="775892" y="1826669"/>
                  </a:lnTo>
                  <a:lnTo>
                    <a:pt x="729190" y="1818069"/>
                  </a:lnTo>
                  <a:lnTo>
                    <a:pt x="683343" y="1807154"/>
                  </a:lnTo>
                  <a:lnTo>
                    <a:pt x="638415" y="1793987"/>
                  </a:lnTo>
                  <a:lnTo>
                    <a:pt x="594470" y="1778633"/>
                  </a:lnTo>
                  <a:lnTo>
                    <a:pt x="551572" y="1761155"/>
                  </a:lnTo>
                  <a:lnTo>
                    <a:pt x="509783" y="1741616"/>
                  </a:lnTo>
                  <a:lnTo>
                    <a:pt x="469168" y="1720079"/>
                  </a:lnTo>
                  <a:lnTo>
                    <a:pt x="429790" y="1696609"/>
                  </a:lnTo>
                  <a:lnTo>
                    <a:pt x="391713" y="1671269"/>
                  </a:lnTo>
                  <a:lnTo>
                    <a:pt x="355000" y="1644122"/>
                  </a:lnTo>
                  <a:lnTo>
                    <a:pt x="319715" y="1615231"/>
                  </a:lnTo>
                  <a:lnTo>
                    <a:pt x="285922" y="1584662"/>
                  </a:lnTo>
                  <a:lnTo>
                    <a:pt x="253684" y="1552476"/>
                  </a:lnTo>
                  <a:lnTo>
                    <a:pt x="223065" y="1518738"/>
                  </a:lnTo>
                  <a:lnTo>
                    <a:pt x="194128" y="1483511"/>
                  </a:lnTo>
                  <a:lnTo>
                    <a:pt x="166938" y="1446858"/>
                  </a:lnTo>
                  <a:lnTo>
                    <a:pt x="141557" y="1408844"/>
                  </a:lnTo>
                  <a:lnTo>
                    <a:pt x="118049" y="1369531"/>
                  </a:lnTo>
                  <a:lnTo>
                    <a:pt x="96479" y="1328983"/>
                  </a:lnTo>
                  <a:lnTo>
                    <a:pt x="76908" y="1287264"/>
                  </a:lnTo>
                  <a:lnTo>
                    <a:pt x="59402" y="1244438"/>
                  </a:lnTo>
                  <a:lnTo>
                    <a:pt x="44024" y="1200567"/>
                  </a:lnTo>
                  <a:lnTo>
                    <a:pt x="30837" y="1155715"/>
                  </a:lnTo>
                  <a:lnTo>
                    <a:pt x="19905" y="1109947"/>
                  </a:lnTo>
                  <a:lnTo>
                    <a:pt x="11292" y="1063324"/>
                  </a:lnTo>
                  <a:lnTo>
                    <a:pt x="5061" y="1015912"/>
                  </a:lnTo>
                  <a:lnTo>
                    <a:pt x="1275" y="967773"/>
                  </a:lnTo>
                  <a:lnTo>
                    <a:pt x="0" y="91897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67204" y="3712540"/>
            <a:ext cx="1219200" cy="8978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8120" marR="5080" indent="-186055">
              <a:lnSpc>
                <a:spcPts val="3150"/>
              </a:lnSpc>
              <a:spcBef>
                <a:spcPts val="675"/>
              </a:spcBef>
            </a:pPr>
            <a:r>
              <a:rPr sz="3100" dirty="0">
                <a:latin typeface="Garamond"/>
                <a:cs typeface="Garamond"/>
              </a:rPr>
              <a:t>σ</a:t>
            </a:r>
            <a:r>
              <a:rPr sz="3100" spc="-20" dirty="0">
                <a:latin typeface="Garamond"/>
                <a:cs typeface="Garamond"/>
              </a:rPr>
              <a:t>χ</a:t>
            </a:r>
            <a:r>
              <a:rPr sz="3100" spc="-5" dirty="0">
                <a:latin typeface="Garamond"/>
                <a:cs typeface="Garamond"/>
              </a:rPr>
              <a:t>ολ</a:t>
            </a:r>
            <a:r>
              <a:rPr sz="3100" spc="-20" dirty="0">
                <a:latin typeface="Garamond"/>
                <a:cs typeface="Garamond"/>
              </a:rPr>
              <a:t>ι</a:t>
            </a:r>
            <a:r>
              <a:rPr sz="3100" spc="-10" dirty="0">
                <a:latin typeface="Garamond"/>
                <a:cs typeface="Garamond"/>
              </a:rPr>
              <a:t>κή  εξΑΕ</a:t>
            </a:r>
            <a:endParaRPr sz="3100" dirty="0">
              <a:latin typeface="Garamond"/>
              <a:cs typeface="Garamon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10967" y="2551176"/>
            <a:ext cx="935990" cy="935990"/>
            <a:chOff x="2410967" y="2551176"/>
            <a:chExt cx="935990" cy="935990"/>
          </a:xfrm>
        </p:grpSpPr>
        <p:sp>
          <p:nvSpPr>
            <p:cNvPr id="8" name="object 8"/>
            <p:cNvSpPr/>
            <p:nvPr/>
          </p:nvSpPr>
          <p:spPr>
            <a:xfrm>
              <a:off x="2418587" y="2558796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3"/>
                  </a:lnTo>
                  <a:lnTo>
                    <a:pt x="323406" y="20697"/>
                  </a:lnTo>
                  <a:lnTo>
                    <a:pt x="281124" y="36177"/>
                  </a:lnTo>
                  <a:lnTo>
                    <a:pt x="240893" y="55561"/>
                  </a:lnTo>
                  <a:lnTo>
                    <a:pt x="202945" y="78619"/>
                  </a:lnTo>
                  <a:lnTo>
                    <a:pt x="167512" y="105117"/>
                  </a:lnTo>
                  <a:lnTo>
                    <a:pt x="134826" y="134826"/>
                  </a:lnTo>
                  <a:lnTo>
                    <a:pt x="105117" y="167512"/>
                  </a:lnTo>
                  <a:lnTo>
                    <a:pt x="78619" y="202945"/>
                  </a:lnTo>
                  <a:lnTo>
                    <a:pt x="55561" y="240893"/>
                  </a:lnTo>
                  <a:lnTo>
                    <a:pt x="36177" y="281124"/>
                  </a:lnTo>
                  <a:lnTo>
                    <a:pt x="20697" y="323406"/>
                  </a:lnTo>
                  <a:lnTo>
                    <a:pt x="9353" y="367509"/>
                  </a:lnTo>
                  <a:lnTo>
                    <a:pt x="2376" y="413200"/>
                  </a:lnTo>
                  <a:lnTo>
                    <a:pt x="0" y="460248"/>
                  </a:lnTo>
                  <a:lnTo>
                    <a:pt x="2376" y="507295"/>
                  </a:lnTo>
                  <a:lnTo>
                    <a:pt x="9353" y="552986"/>
                  </a:lnTo>
                  <a:lnTo>
                    <a:pt x="20697" y="597089"/>
                  </a:lnTo>
                  <a:lnTo>
                    <a:pt x="36177" y="639371"/>
                  </a:lnTo>
                  <a:lnTo>
                    <a:pt x="55561" y="679602"/>
                  </a:lnTo>
                  <a:lnTo>
                    <a:pt x="78619" y="717550"/>
                  </a:lnTo>
                  <a:lnTo>
                    <a:pt x="105117" y="752983"/>
                  </a:lnTo>
                  <a:lnTo>
                    <a:pt x="134826" y="785669"/>
                  </a:lnTo>
                  <a:lnTo>
                    <a:pt x="167512" y="815378"/>
                  </a:lnTo>
                  <a:lnTo>
                    <a:pt x="202945" y="841876"/>
                  </a:lnTo>
                  <a:lnTo>
                    <a:pt x="240893" y="864934"/>
                  </a:lnTo>
                  <a:lnTo>
                    <a:pt x="281124" y="884318"/>
                  </a:lnTo>
                  <a:lnTo>
                    <a:pt x="323406" y="899798"/>
                  </a:lnTo>
                  <a:lnTo>
                    <a:pt x="367509" y="911142"/>
                  </a:lnTo>
                  <a:lnTo>
                    <a:pt x="413200" y="918119"/>
                  </a:lnTo>
                  <a:lnTo>
                    <a:pt x="460248" y="920495"/>
                  </a:lnTo>
                  <a:lnTo>
                    <a:pt x="507295" y="918119"/>
                  </a:lnTo>
                  <a:lnTo>
                    <a:pt x="552986" y="911142"/>
                  </a:lnTo>
                  <a:lnTo>
                    <a:pt x="597089" y="899798"/>
                  </a:lnTo>
                  <a:lnTo>
                    <a:pt x="639371" y="884318"/>
                  </a:lnTo>
                  <a:lnTo>
                    <a:pt x="679602" y="864934"/>
                  </a:lnTo>
                  <a:lnTo>
                    <a:pt x="717550" y="841876"/>
                  </a:lnTo>
                  <a:lnTo>
                    <a:pt x="752983" y="815378"/>
                  </a:lnTo>
                  <a:lnTo>
                    <a:pt x="785669" y="785669"/>
                  </a:lnTo>
                  <a:lnTo>
                    <a:pt x="815378" y="752983"/>
                  </a:lnTo>
                  <a:lnTo>
                    <a:pt x="841876" y="717550"/>
                  </a:lnTo>
                  <a:lnTo>
                    <a:pt x="864934" y="679602"/>
                  </a:lnTo>
                  <a:lnTo>
                    <a:pt x="884318" y="639371"/>
                  </a:lnTo>
                  <a:lnTo>
                    <a:pt x="899798" y="597089"/>
                  </a:lnTo>
                  <a:lnTo>
                    <a:pt x="911142" y="552986"/>
                  </a:lnTo>
                  <a:lnTo>
                    <a:pt x="918119" y="507295"/>
                  </a:lnTo>
                  <a:lnTo>
                    <a:pt x="920496" y="460248"/>
                  </a:lnTo>
                  <a:lnTo>
                    <a:pt x="918119" y="413200"/>
                  </a:lnTo>
                  <a:lnTo>
                    <a:pt x="911142" y="367509"/>
                  </a:lnTo>
                  <a:lnTo>
                    <a:pt x="899798" y="323406"/>
                  </a:lnTo>
                  <a:lnTo>
                    <a:pt x="884318" y="281124"/>
                  </a:lnTo>
                  <a:lnTo>
                    <a:pt x="864934" y="240893"/>
                  </a:lnTo>
                  <a:lnTo>
                    <a:pt x="841876" y="202945"/>
                  </a:lnTo>
                  <a:lnTo>
                    <a:pt x="815378" y="167512"/>
                  </a:lnTo>
                  <a:lnTo>
                    <a:pt x="785669" y="134826"/>
                  </a:lnTo>
                  <a:lnTo>
                    <a:pt x="752983" y="105117"/>
                  </a:lnTo>
                  <a:lnTo>
                    <a:pt x="717550" y="78619"/>
                  </a:lnTo>
                  <a:lnTo>
                    <a:pt x="679602" y="55561"/>
                  </a:lnTo>
                  <a:lnTo>
                    <a:pt x="639371" y="36177"/>
                  </a:lnTo>
                  <a:lnTo>
                    <a:pt x="597089" y="20697"/>
                  </a:lnTo>
                  <a:lnTo>
                    <a:pt x="552986" y="9353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83992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418587" y="2558796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8"/>
                  </a:moveTo>
                  <a:lnTo>
                    <a:pt x="2376" y="413200"/>
                  </a:lnTo>
                  <a:lnTo>
                    <a:pt x="9353" y="367509"/>
                  </a:lnTo>
                  <a:lnTo>
                    <a:pt x="20697" y="323406"/>
                  </a:lnTo>
                  <a:lnTo>
                    <a:pt x="36177" y="281124"/>
                  </a:lnTo>
                  <a:lnTo>
                    <a:pt x="55561" y="240893"/>
                  </a:lnTo>
                  <a:lnTo>
                    <a:pt x="78619" y="202945"/>
                  </a:lnTo>
                  <a:lnTo>
                    <a:pt x="105117" y="167512"/>
                  </a:lnTo>
                  <a:lnTo>
                    <a:pt x="134826" y="134826"/>
                  </a:lnTo>
                  <a:lnTo>
                    <a:pt x="167512" y="105117"/>
                  </a:lnTo>
                  <a:lnTo>
                    <a:pt x="202945" y="78619"/>
                  </a:lnTo>
                  <a:lnTo>
                    <a:pt x="240893" y="55561"/>
                  </a:lnTo>
                  <a:lnTo>
                    <a:pt x="281124" y="36177"/>
                  </a:lnTo>
                  <a:lnTo>
                    <a:pt x="323406" y="20697"/>
                  </a:lnTo>
                  <a:lnTo>
                    <a:pt x="367509" y="9353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3"/>
                  </a:lnTo>
                  <a:lnTo>
                    <a:pt x="597089" y="20697"/>
                  </a:lnTo>
                  <a:lnTo>
                    <a:pt x="639371" y="36177"/>
                  </a:lnTo>
                  <a:lnTo>
                    <a:pt x="679602" y="55561"/>
                  </a:lnTo>
                  <a:lnTo>
                    <a:pt x="717550" y="78619"/>
                  </a:lnTo>
                  <a:lnTo>
                    <a:pt x="752983" y="105117"/>
                  </a:lnTo>
                  <a:lnTo>
                    <a:pt x="785669" y="134826"/>
                  </a:lnTo>
                  <a:lnTo>
                    <a:pt x="815378" y="167512"/>
                  </a:lnTo>
                  <a:lnTo>
                    <a:pt x="841876" y="202945"/>
                  </a:lnTo>
                  <a:lnTo>
                    <a:pt x="864934" y="240893"/>
                  </a:lnTo>
                  <a:lnTo>
                    <a:pt x="884318" y="281124"/>
                  </a:lnTo>
                  <a:lnTo>
                    <a:pt x="899798" y="323406"/>
                  </a:lnTo>
                  <a:lnTo>
                    <a:pt x="911142" y="367509"/>
                  </a:lnTo>
                  <a:lnTo>
                    <a:pt x="918119" y="413200"/>
                  </a:lnTo>
                  <a:lnTo>
                    <a:pt x="920496" y="460248"/>
                  </a:lnTo>
                  <a:lnTo>
                    <a:pt x="918119" y="507295"/>
                  </a:lnTo>
                  <a:lnTo>
                    <a:pt x="911142" y="552986"/>
                  </a:lnTo>
                  <a:lnTo>
                    <a:pt x="899798" y="597089"/>
                  </a:lnTo>
                  <a:lnTo>
                    <a:pt x="884318" y="639371"/>
                  </a:lnTo>
                  <a:lnTo>
                    <a:pt x="864934" y="679602"/>
                  </a:lnTo>
                  <a:lnTo>
                    <a:pt x="841876" y="717550"/>
                  </a:lnTo>
                  <a:lnTo>
                    <a:pt x="815378" y="752983"/>
                  </a:lnTo>
                  <a:lnTo>
                    <a:pt x="785669" y="785669"/>
                  </a:lnTo>
                  <a:lnTo>
                    <a:pt x="752983" y="815378"/>
                  </a:lnTo>
                  <a:lnTo>
                    <a:pt x="717550" y="841876"/>
                  </a:lnTo>
                  <a:lnTo>
                    <a:pt x="679602" y="864934"/>
                  </a:lnTo>
                  <a:lnTo>
                    <a:pt x="639371" y="884318"/>
                  </a:lnTo>
                  <a:lnTo>
                    <a:pt x="597089" y="899798"/>
                  </a:lnTo>
                  <a:lnTo>
                    <a:pt x="552986" y="911142"/>
                  </a:lnTo>
                  <a:lnTo>
                    <a:pt x="507295" y="918119"/>
                  </a:lnTo>
                  <a:lnTo>
                    <a:pt x="460248" y="920495"/>
                  </a:lnTo>
                  <a:lnTo>
                    <a:pt x="413200" y="918119"/>
                  </a:lnTo>
                  <a:lnTo>
                    <a:pt x="367509" y="911142"/>
                  </a:lnTo>
                  <a:lnTo>
                    <a:pt x="323406" y="899798"/>
                  </a:lnTo>
                  <a:lnTo>
                    <a:pt x="281124" y="884318"/>
                  </a:lnTo>
                  <a:lnTo>
                    <a:pt x="240893" y="864934"/>
                  </a:lnTo>
                  <a:lnTo>
                    <a:pt x="202945" y="841876"/>
                  </a:lnTo>
                  <a:lnTo>
                    <a:pt x="167512" y="815378"/>
                  </a:lnTo>
                  <a:lnTo>
                    <a:pt x="134826" y="785669"/>
                  </a:lnTo>
                  <a:lnTo>
                    <a:pt x="105117" y="752983"/>
                  </a:lnTo>
                  <a:lnTo>
                    <a:pt x="78619" y="717550"/>
                  </a:lnTo>
                  <a:lnTo>
                    <a:pt x="55561" y="679602"/>
                  </a:lnTo>
                  <a:lnTo>
                    <a:pt x="36177" y="639371"/>
                  </a:lnTo>
                  <a:lnTo>
                    <a:pt x="20697" y="597089"/>
                  </a:lnTo>
                  <a:lnTo>
                    <a:pt x="9353" y="552986"/>
                  </a:lnTo>
                  <a:lnTo>
                    <a:pt x="2376" y="507295"/>
                  </a:lnTo>
                  <a:lnTo>
                    <a:pt x="0" y="460248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60701" y="2765552"/>
            <a:ext cx="631190" cy="45148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78740">
              <a:lnSpc>
                <a:spcPts val="1540"/>
              </a:lnSpc>
              <a:spcBef>
                <a:spcPts val="380"/>
              </a:spcBef>
            </a:pPr>
            <a:r>
              <a:rPr sz="1500" spc="-5" dirty="0">
                <a:latin typeface="Garamond"/>
                <a:cs typeface="Garamond"/>
              </a:rPr>
              <a:t>εκπαι-  δ</a:t>
            </a:r>
            <a:r>
              <a:rPr sz="1500" spc="5" dirty="0">
                <a:latin typeface="Garamond"/>
                <a:cs typeface="Garamond"/>
              </a:rPr>
              <a:t>ε</a:t>
            </a:r>
            <a:r>
              <a:rPr sz="1500" spc="-5" dirty="0">
                <a:latin typeface="Garamond"/>
                <a:cs typeface="Garamond"/>
              </a:rPr>
              <a:t>υ</a:t>
            </a:r>
            <a:r>
              <a:rPr sz="1500" spc="-15" dirty="0">
                <a:latin typeface="Garamond"/>
                <a:cs typeface="Garamond"/>
              </a:rPr>
              <a:t>τ</a:t>
            </a:r>
            <a:r>
              <a:rPr sz="1500" spc="-10" dirty="0">
                <a:latin typeface="Garamond"/>
                <a:cs typeface="Garamond"/>
              </a:rPr>
              <a:t>ικ</a:t>
            </a:r>
            <a:r>
              <a:rPr sz="1500" spc="5" dirty="0">
                <a:latin typeface="Garamond"/>
                <a:cs typeface="Garamond"/>
              </a:rPr>
              <a:t>ός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608832" y="3752088"/>
            <a:ext cx="935990" cy="932815"/>
            <a:chOff x="3608832" y="3752088"/>
            <a:chExt cx="935990" cy="932815"/>
          </a:xfrm>
        </p:grpSpPr>
        <p:sp>
          <p:nvSpPr>
            <p:cNvPr id="12" name="object 12"/>
            <p:cNvSpPr/>
            <p:nvPr/>
          </p:nvSpPr>
          <p:spPr>
            <a:xfrm>
              <a:off x="3616452" y="3759708"/>
              <a:ext cx="920750" cy="917575"/>
            </a:xfrm>
            <a:custGeom>
              <a:avLst/>
              <a:gdLst/>
              <a:ahLst/>
              <a:cxnLst/>
              <a:rect l="l" t="t" r="r" b="b"/>
              <a:pathLst>
                <a:path w="920750" h="917575">
                  <a:moveTo>
                    <a:pt x="460248" y="0"/>
                  </a:moveTo>
                  <a:lnTo>
                    <a:pt x="413200" y="2368"/>
                  </a:lnTo>
                  <a:lnTo>
                    <a:pt x="367509" y="9318"/>
                  </a:lnTo>
                  <a:lnTo>
                    <a:pt x="323406" y="20621"/>
                  </a:lnTo>
                  <a:lnTo>
                    <a:pt x="281124" y="36046"/>
                  </a:lnTo>
                  <a:lnTo>
                    <a:pt x="240893" y="55361"/>
                  </a:lnTo>
                  <a:lnTo>
                    <a:pt x="202945" y="78337"/>
                  </a:lnTo>
                  <a:lnTo>
                    <a:pt x="167512" y="104744"/>
                  </a:lnTo>
                  <a:lnTo>
                    <a:pt x="134826" y="134350"/>
                  </a:lnTo>
                  <a:lnTo>
                    <a:pt x="105117" y="166925"/>
                  </a:lnTo>
                  <a:lnTo>
                    <a:pt x="78619" y="202238"/>
                  </a:lnTo>
                  <a:lnTo>
                    <a:pt x="55561" y="240060"/>
                  </a:lnTo>
                  <a:lnTo>
                    <a:pt x="36177" y="280160"/>
                  </a:lnTo>
                  <a:lnTo>
                    <a:pt x="20697" y="322306"/>
                  </a:lnTo>
                  <a:lnTo>
                    <a:pt x="9353" y="366269"/>
                  </a:lnTo>
                  <a:lnTo>
                    <a:pt x="2376" y="411819"/>
                  </a:lnTo>
                  <a:lnTo>
                    <a:pt x="0" y="458724"/>
                  </a:lnTo>
                  <a:lnTo>
                    <a:pt x="2376" y="505628"/>
                  </a:lnTo>
                  <a:lnTo>
                    <a:pt x="9353" y="551178"/>
                  </a:lnTo>
                  <a:lnTo>
                    <a:pt x="20697" y="595141"/>
                  </a:lnTo>
                  <a:lnTo>
                    <a:pt x="36177" y="637287"/>
                  </a:lnTo>
                  <a:lnTo>
                    <a:pt x="55561" y="677387"/>
                  </a:lnTo>
                  <a:lnTo>
                    <a:pt x="78619" y="715209"/>
                  </a:lnTo>
                  <a:lnTo>
                    <a:pt x="105117" y="750522"/>
                  </a:lnTo>
                  <a:lnTo>
                    <a:pt x="134826" y="783097"/>
                  </a:lnTo>
                  <a:lnTo>
                    <a:pt x="167512" y="812703"/>
                  </a:lnTo>
                  <a:lnTo>
                    <a:pt x="202945" y="839110"/>
                  </a:lnTo>
                  <a:lnTo>
                    <a:pt x="240893" y="862086"/>
                  </a:lnTo>
                  <a:lnTo>
                    <a:pt x="281124" y="881401"/>
                  </a:lnTo>
                  <a:lnTo>
                    <a:pt x="323406" y="896826"/>
                  </a:lnTo>
                  <a:lnTo>
                    <a:pt x="367509" y="908129"/>
                  </a:lnTo>
                  <a:lnTo>
                    <a:pt x="413200" y="915079"/>
                  </a:lnTo>
                  <a:lnTo>
                    <a:pt x="460248" y="917448"/>
                  </a:lnTo>
                  <a:lnTo>
                    <a:pt x="507295" y="915079"/>
                  </a:lnTo>
                  <a:lnTo>
                    <a:pt x="552986" y="908129"/>
                  </a:lnTo>
                  <a:lnTo>
                    <a:pt x="597089" y="896826"/>
                  </a:lnTo>
                  <a:lnTo>
                    <a:pt x="639371" y="881401"/>
                  </a:lnTo>
                  <a:lnTo>
                    <a:pt x="679602" y="862086"/>
                  </a:lnTo>
                  <a:lnTo>
                    <a:pt x="717550" y="839110"/>
                  </a:lnTo>
                  <a:lnTo>
                    <a:pt x="752983" y="812703"/>
                  </a:lnTo>
                  <a:lnTo>
                    <a:pt x="785669" y="783097"/>
                  </a:lnTo>
                  <a:lnTo>
                    <a:pt x="815378" y="750522"/>
                  </a:lnTo>
                  <a:lnTo>
                    <a:pt x="841876" y="715209"/>
                  </a:lnTo>
                  <a:lnTo>
                    <a:pt x="864934" y="677387"/>
                  </a:lnTo>
                  <a:lnTo>
                    <a:pt x="884318" y="637287"/>
                  </a:lnTo>
                  <a:lnTo>
                    <a:pt x="899798" y="595141"/>
                  </a:lnTo>
                  <a:lnTo>
                    <a:pt x="911142" y="551178"/>
                  </a:lnTo>
                  <a:lnTo>
                    <a:pt x="918119" y="505628"/>
                  </a:lnTo>
                  <a:lnTo>
                    <a:pt x="920496" y="458724"/>
                  </a:lnTo>
                  <a:lnTo>
                    <a:pt x="918119" y="411819"/>
                  </a:lnTo>
                  <a:lnTo>
                    <a:pt x="911142" y="366269"/>
                  </a:lnTo>
                  <a:lnTo>
                    <a:pt x="899798" y="322306"/>
                  </a:lnTo>
                  <a:lnTo>
                    <a:pt x="884318" y="280160"/>
                  </a:lnTo>
                  <a:lnTo>
                    <a:pt x="864934" y="240060"/>
                  </a:lnTo>
                  <a:lnTo>
                    <a:pt x="841876" y="202238"/>
                  </a:lnTo>
                  <a:lnTo>
                    <a:pt x="815378" y="166925"/>
                  </a:lnTo>
                  <a:lnTo>
                    <a:pt x="785669" y="134350"/>
                  </a:lnTo>
                  <a:lnTo>
                    <a:pt x="752983" y="104744"/>
                  </a:lnTo>
                  <a:lnTo>
                    <a:pt x="717550" y="78337"/>
                  </a:lnTo>
                  <a:lnTo>
                    <a:pt x="679602" y="55361"/>
                  </a:lnTo>
                  <a:lnTo>
                    <a:pt x="639371" y="36046"/>
                  </a:lnTo>
                  <a:lnTo>
                    <a:pt x="597089" y="20621"/>
                  </a:lnTo>
                  <a:lnTo>
                    <a:pt x="552986" y="9318"/>
                  </a:lnTo>
                  <a:lnTo>
                    <a:pt x="507295" y="2368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83992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616452" y="3759708"/>
              <a:ext cx="920750" cy="917575"/>
            </a:xfrm>
            <a:custGeom>
              <a:avLst/>
              <a:gdLst/>
              <a:ahLst/>
              <a:cxnLst/>
              <a:rect l="l" t="t" r="r" b="b"/>
              <a:pathLst>
                <a:path w="920750" h="917575">
                  <a:moveTo>
                    <a:pt x="0" y="458724"/>
                  </a:moveTo>
                  <a:lnTo>
                    <a:pt x="2376" y="411819"/>
                  </a:lnTo>
                  <a:lnTo>
                    <a:pt x="9353" y="366269"/>
                  </a:lnTo>
                  <a:lnTo>
                    <a:pt x="20697" y="322306"/>
                  </a:lnTo>
                  <a:lnTo>
                    <a:pt x="36177" y="280160"/>
                  </a:lnTo>
                  <a:lnTo>
                    <a:pt x="55561" y="240060"/>
                  </a:lnTo>
                  <a:lnTo>
                    <a:pt x="78619" y="202238"/>
                  </a:lnTo>
                  <a:lnTo>
                    <a:pt x="105117" y="166925"/>
                  </a:lnTo>
                  <a:lnTo>
                    <a:pt x="134826" y="134350"/>
                  </a:lnTo>
                  <a:lnTo>
                    <a:pt x="167512" y="104744"/>
                  </a:lnTo>
                  <a:lnTo>
                    <a:pt x="202945" y="78337"/>
                  </a:lnTo>
                  <a:lnTo>
                    <a:pt x="240893" y="55361"/>
                  </a:lnTo>
                  <a:lnTo>
                    <a:pt x="281124" y="36046"/>
                  </a:lnTo>
                  <a:lnTo>
                    <a:pt x="323406" y="20621"/>
                  </a:lnTo>
                  <a:lnTo>
                    <a:pt x="367509" y="9318"/>
                  </a:lnTo>
                  <a:lnTo>
                    <a:pt x="413200" y="2368"/>
                  </a:lnTo>
                  <a:lnTo>
                    <a:pt x="460248" y="0"/>
                  </a:lnTo>
                  <a:lnTo>
                    <a:pt x="507295" y="2368"/>
                  </a:lnTo>
                  <a:lnTo>
                    <a:pt x="552986" y="9318"/>
                  </a:lnTo>
                  <a:lnTo>
                    <a:pt x="597089" y="20621"/>
                  </a:lnTo>
                  <a:lnTo>
                    <a:pt x="639371" y="36046"/>
                  </a:lnTo>
                  <a:lnTo>
                    <a:pt x="679602" y="55361"/>
                  </a:lnTo>
                  <a:lnTo>
                    <a:pt x="717550" y="78337"/>
                  </a:lnTo>
                  <a:lnTo>
                    <a:pt x="752983" y="104744"/>
                  </a:lnTo>
                  <a:lnTo>
                    <a:pt x="785669" y="134350"/>
                  </a:lnTo>
                  <a:lnTo>
                    <a:pt x="815378" y="166925"/>
                  </a:lnTo>
                  <a:lnTo>
                    <a:pt x="841876" y="202238"/>
                  </a:lnTo>
                  <a:lnTo>
                    <a:pt x="864934" y="240060"/>
                  </a:lnTo>
                  <a:lnTo>
                    <a:pt x="884318" y="280160"/>
                  </a:lnTo>
                  <a:lnTo>
                    <a:pt x="899798" y="322306"/>
                  </a:lnTo>
                  <a:lnTo>
                    <a:pt x="911142" y="366269"/>
                  </a:lnTo>
                  <a:lnTo>
                    <a:pt x="918119" y="411819"/>
                  </a:lnTo>
                  <a:lnTo>
                    <a:pt x="920496" y="458724"/>
                  </a:lnTo>
                  <a:lnTo>
                    <a:pt x="918119" y="505628"/>
                  </a:lnTo>
                  <a:lnTo>
                    <a:pt x="911142" y="551178"/>
                  </a:lnTo>
                  <a:lnTo>
                    <a:pt x="899798" y="595141"/>
                  </a:lnTo>
                  <a:lnTo>
                    <a:pt x="884318" y="637287"/>
                  </a:lnTo>
                  <a:lnTo>
                    <a:pt x="864934" y="677387"/>
                  </a:lnTo>
                  <a:lnTo>
                    <a:pt x="841876" y="715209"/>
                  </a:lnTo>
                  <a:lnTo>
                    <a:pt x="815378" y="750522"/>
                  </a:lnTo>
                  <a:lnTo>
                    <a:pt x="785669" y="783097"/>
                  </a:lnTo>
                  <a:lnTo>
                    <a:pt x="752983" y="812703"/>
                  </a:lnTo>
                  <a:lnTo>
                    <a:pt x="717550" y="839110"/>
                  </a:lnTo>
                  <a:lnTo>
                    <a:pt x="679602" y="862086"/>
                  </a:lnTo>
                  <a:lnTo>
                    <a:pt x="639371" y="881401"/>
                  </a:lnTo>
                  <a:lnTo>
                    <a:pt x="597089" y="896826"/>
                  </a:lnTo>
                  <a:lnTo>
                    <a:pt x="552986" y="908129"/>
                  </a:lnTo>
                  <a:lnTo>
                    <a:pt x="507295" y="915079"/>
                  </a:lnTo>
                  <a:lnTo>
                    <a:pt x="460248" y="917448"/>
                  </a:lnTo>
                  <a:lnTo>
                    <a:pt x="413200" y="915079"/>
                  </a:lnTo>
                  <a:lnTo>
                    <a:pt x="367509" y="908129"/>
                  </a:lnTo>
                  <a:lnTo>
                    <a:pt x="323406" y="896826"/>
                  </a:lnTo>
                  <a:lnTo>
                    <a:pt x="281124" y="881401"/>
                  </a:lnTo>
                  <a:lnTo>
                    <a:pt x="240893" y="862086"/>
                  </a:lnTo>
                  <a:lnTo>
                    <a:pt x="202945" y="839110"/>
                  </a:lnTo>
                  <a:lnTo>
                    <a:pt x="167512" y="812703"/>
                  </a:lnTo>
                  <a:lnTo>
                    <a:pt x="134826" y="783097"/>
                  </a:lnTo>
                  <a:lnTo>
                    <a:pt x="105117" y="750522"/>
                  </a:lnTo>
                  <a:lnTo>
                    <a:pt x="78619" y="715209"/>
                  </a:lnTo>
                  <a:lnTo>
                    <a:pt x="55561" y="677387"/>
                  </a:lnTo>
                  <a:lnTo>
                    <a:pt x="36177" y="637287"/>
                  </a:lnTo>
                  <a:lnTo>
                    <a:pt x="20697" y="595141"/>
                  </a:lnTo>
                  <a:lnTo>
                    <a:pt x="9353" y="551178"/>
                  </a:lnTo>
                  <a:lnTo>
                    <a:pt x="2376" y="505628"/>
                  </a:lnTo>
                  <a:lnTo>
                    <a:pt x="0" y="45872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69182" y="4060952"/>
            <a:ext cx="40957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latin typeface="Garamond"/>
                <a:cs typeface="Garamond"/>
              </a:rPr>
              <a:t>υ</a:t>
            </a:r>
            <a:r>
              <a:rPr sz="1500" spc="15" dirty="0">
                <a:latin typeface="Garamond"/>
                <a:cs typeface="Garamond"/>
              </a:rPr>
              <a:t>λ</a:t>
            </a:r>
            <a:r>
              <a:rPr sz="1500" spc="-10" dirty="0">
                <a:latin typeface="Garamond"/>
                <a:cs typeface="Garamond"/>
              </a:rPr>
              <a:t>ικ</a:t>
            </a:r>
            <a:r>
              <a:rPr sz="1500" spc="5" dirty="0">
                <a:latin typeface="Garamond"/>
                <a:cs typeface="Garamond"/>
              </a:rPr>
              <a:t>ό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10967" y="4949952"/>
            <a:ext cx="935990" cy="935990"/>
            <a:chOff x="2410967" y="4949952"/>
            <a:chExt cx="935990" cy="935990"/>
          </a:xfrm>
        </p:grpSpPr>
        <p:sp>
          <p:nvSpPr>
            <p:cNvPr id="16" name="object 16"/>
            <p:cNvSpPr/>
            <p:nvPr/>
          </p:nvSpPr>
          <p:spPr>
            <a:xfrm>
              <a:off x="2418587" y="4957572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460248" y="0"/>
                  </a:moveTo>
                  <a:lnTo>
                    <a:pt x="413200" y="2376"/>
                  </a:lnTo>
                  <a:lnTo>
                    <a:pt x="367509" y="9353"/>
                  </a:lnTo>
                  <a:lnTo>
                    <a:pt x="323406" y="20697"/>
                  </a:lnTo>
                  <a:lnTo>
                    <a:pt x="281124" y="36177"/>
                  </a:lnTo>
                  <a:lnTo>
                    <a:pt x="240893" y="55561"/>
                  </a:lnTo>
                  <a:lnTo>
                    <a:pt x="202945" y="78619"/>
                  </a:lnTo>
                  <a:lnTo>
                    <a:pt x="167512" y="105117"/>
                  </a:lnTo>
                  <a:lnTo>
                    <a:pt x="134826" y="134826"/>
                  </a:lnTo>
                  <a:lnTo>
                    <a:pt x="105117" y="167512"/>
                  </a:lnTo>
                  <a:lnTo>
                    <a:pt x="78619" y="202945"/>
                  </a:lnTo>
                  <a:lnTo>
                    <a:pt x="55561" y="240893"/>
                  </a:lnTo>
                  <a:lnTo>
                    <a:pt x="36177" y="281124"/>
                  </a:lnTo>
                  <a:lnTo>
                    <a:pt x="20697" y="323406"/>
                  </a:lnTo>
                  <a:lnTo>
                    <a:pt x="9353" y="367509"/>
                  </a:lnTo>
                  <a:lnTo>
                    <a:pt x="2376" y="413200"/>
                  </a:lnTo>
                  <a:lnTo>
                    <a:pt x="0" y="460247"/>
                  </a:lnTo>
                  <a:lnTo>
                    <a:pt x="2376" y="507306"/>
                  </a:lnTo>
                  <a:lnTo>
                    <a:pt x="9353" y="553004"/>
                  </a:lnTo>
                  <a:lnTo>
                    <a:pt x="20697" y="597112"/>
                  </a:lnTo>
                  <a:lnTo>
                    <a:pt x="36177" y="639398"/>
                  </a:lnTo>
                  <a:lnTo>
                    <a:pt x="55561" y="679630"/>
                  </a:lnTo>
                  <a:lnTo>
                    <a:pt x="78619" y="717578"/>
                  </a:lnTo>
                  <a:lnTo>
                    <a:pt x="105117" y="753009"/>
                  </a:lnTo>
                  <a:lnTo>
                    <a:pt x="134826" y="785693"/>
                  </a:lnTo>
                  <a:lnTo>
                    <a:pt x="167512" y="815398"/>
                  </a:lnTo>
                  <a:lnTo>
                    <a:pt x="202945" y="841893"/>
                  </a:lnTo>
                  <a:lnTo>
                    <a:pt x="240893" y="864947"/>
                  </a:lnTo>
                  <a:lnTo>
                    <a:pt x="281124" y="884327"/>
                  </a:lnTo>
                  <a:lnTo>
                    <a:pt x="323406" y="899804"/>
                  </a:lnTo>
                  <a:lnTo>
                    <a:pt x="367509" y="911145"/>
                  </a:lnTo>
                  <a:lnTo>
                    <a:pt x="413200" y="918119"/>
                  </a:lnTo>
                  <a:lnTo>
                    <a:pt x="460248" y="920495"/>
                  </a:lnTo>
                  <a:lnTo>
                    <a:pt x="507295" y="918119"/>
                  </a:lnTo>
                  <a:lnTo>
                    <a:pt x="552986" y="911145"/>
                  </a:lnTo>
                  <a:lnTo>
                    <a:pt x="597089" y="899804"/>
                  </a:lnTo>
                  <a:lnTo>
                    <a:pt x="639371" y="884327"/>
                  </a:lnTo>
                  <a:lnTo>
                    <a:pt x="679602" y="864947"/>
                  </a:lnTo>
                  <a:lnTo>
                    <a:pt x="717550" y="841893"/>
                  </a:lnTo>
                  <a:lnTo>
                    <a:pt x="752983" y="815398"/>
                  </a:lnTo>
                  <a:lnTo>
                    <a:pt x="785669" y="785693"/>
                  </a:lnTo>
                  <a:lnTo>
                    <a:pt x="815378" y="753009"/>
                  </a:lnTo>
                  <a:lnTo>
                    <a:pt x="841876" y="717578"/>
                  </a:lnTo>
                  <a:lnTo>
                    <a:pt x="864934" y="679630"/>
                  </a:lnTo>
                  <a:lnTo>
                    <a:pt x="884318" y="639398"/>
                  </a:lnTo>
                  <a:lnTo>
                    <a:pt x="899798" y="597112"/>
                  </a:lnTo>
                  <a:lnTo>
                    <a:pt x="911142" y="553004"/>
                  </a:lnTo>
                  <a:lnTo>
                    <a:pt x="918119" y="507306"/>
                  </a:lnTo>
                  <a:lnTo>
                    <a:pt x="920496" y="460247"/>
                  </a:lnTo>
                  <a:lnTo>
                    <a:pt x="918119" y="413200"/>
                  </a:lnTo>
                  <a:lnTo>
                    <a:pt x="911142" y="367509"/>
                  </a:lnTo>
                  <a:lnTo>
                    <a:pt x="899798" y="323406"/>
                  </a:lnTo>
                  <a:lnTo>
                    <a:pt x="884318" y="281124"/>
                  </a:lnTo>
                  <a:lnTo>
                    <a:pt x="864934" y="240893"/>
                  </a:lnTo>
                  <a:lnTo>
                    <a:pt x="841876" y="202945"/>
                  </a:lnTo>
                  <a:lnTo>
                    <a:pt x="815378" y="167512"/>
                  </a:lnTo>
                  <a:lnTo>
                    <a:pt x="785669" y="134826"/>
                  </a:lnTo>
                  <a:lnTo>
                    <a:pt x="752983" y="105117"/>
                  </a:lnTo>
                  <a:lnTo>
                    <a:pt x="717550" y="78619"/>
                  </a:lnTo>
                  <a:lnTo>
                    <a:pt x="679602" y="55561"/>
                  </a:lnTo>
                  <a:lnTo>
                    <a:pt x="639371" y="36177"/>
                  </a:lnTo>
                  <a:lnTo>
                    <a:pt x="597089" y="20697"/>
                  </a:lnTo>
                  <a:lnTo>
                    <a:pt x="552986" y="9353"/>
                  </a:lnTo>
                  <a:lnTo>
                    <a:pt x="507295" y="2376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83992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18587" y="4957572"/>
              <a:ext cx="920750" cy="920750"/>
            </a:xfrm>
            <a:custGeom>
              <a:avLst/>
              <a:gdLst/>
              <a:ahLst/>
              <a:cxnLst/>
              <a:rect l="l" t="t" r="r" b="b"/>
              <a:pathLst>
                <a:path w="920750" h="920750">
                  <a:moveTo>
                    <a:pt x="0" y="460247"/>
                  </a:moveTo>
                  <a:lnTo>
                    <a:pt x="2376" y="413200"/>
                  </a:lnTo>
                  <a:lnTo>
                    <a:pt x="9353" y="367509"/>
                  </a:lnTo>
                  <a:lnTo>
                    <a:pt x="20697" y="323406"/>
                  </a:lnTo>
                  <a:lnTo>
                    <a:pt x="36177" y="281124"/>
                  </a:lnTo>
                  <a:lnTo>
                    <a:pt x="55561" y="240893"/>
                  </a:lnTo>
                  <a:lnTo>
                    <a:pt x="78619" y="202945"/>
                  </a:lnTo>
                  <a:lnTo>
                    <a:pt x="105117" y="167512"/>
                  </a:lnTo>
                  <a:lnTo>
                    <a:pt x="134826" y="134826"/>
                  </a:lnTo>
                  <a:lnTo>
                    <a:pt x="167512" y="105117"/>
                  </a:lnTo>
                  <a:lnTo>
                    <a:pt x="202945" y="78619"/>
                  </a:lnTo>
                  <a:lnTo>
                    <a:pt x="240893" y="55561"/>
                  </a:lnTo>
                  <a:lnTo>
                    <a:pt x="281124" y="36177"/>
                  </a:lnTo>
                  <a:lnTo>
                    <a:pt x="323406" y="20697"/>
                  </a:lnTo>
                  <a:lnTo>
                    <a:pt x="367509" y="9353"/>
                  </a:lnTo>
                  <a:lnTo>
                    <a:pt x="413200" y="2376"/>
                  </a:lnTo>
                  <a:lnTo>
                    <a:pt x="460248" y="0"/>
                  </a:lnTo>
                  <a:lnTo>
                    <a:pt x="507295" y="2376"/>
                  </a:lnTo>
                  <a:lnTo>
                    <a:pt x="552986" y="9353"/>
                  </a:lnTo>
                  <a:lnTo>
                    <a:pt x="597089" y="20697"/>
                  </a:lnTo>
                  <a:lnTo>
                    <a:pt x="639371" y="36177"/>
                  </a:lnTo>
                  <a:lnTo>
                    <a:pt x="679602" y="55561"/>
                  </a:lnTo>
                  <a:lnTo>
                    <a:pt x="717550" y="78619"/>
                  </a:lnTo>
                  <a:lnTo>
                    <a:pt x="752983" y="105117"/>
                  </a:lnTo>
                  <a:lnTo>
                    <a:pt x="785669" y="134826"/>
                  </a:lnTo>
                  <a:lnTo>
                    <a:pt x="815378" y="167512"/>
                  </a:lnTo>
                  <a:lnTo>
                    <a:pt x="841876" y="202945"/>
                  </a:lnTo>
                  <a:lnTo>
                    <a:pt x="864934" y="240893"/>
                  </a:lnTo>
                  <a:lnTo>
                    <a:pt x="884318" y="281124"/>
                  </a:lnTo>
                  <a:lnTo>
                    <a:pt x="899798" y="323406"/>
                  </a:lnTo>
                  <a:lnTo>
                    <a:pt x="911142" y="367509"/>
                  </a:lnTo>
                  <a:lnTo>
                    <a:pt x="918119" y="413200"/>
                  </a:lnTo>
                  <a:lnTo>
                    <a:pt x="920496" y="460247"/>
                  </a:lnTo>
                  <a:lnTo>
                    <a:pt x="918119" y="507306"/>
                  </a:lnTo>
                  <a:lnTo>
                    <a:pt x="911142" y="553004"/>
                  </a:lnTo>
                  <a:lnTo>
                    <a:pt x="899798" y="597112"/>
                  </a:lnTo>
                  <a:lnTo>
                    <a:pt x="884318" y="639398"/>
                  </a:lnTo>
                  <a:lnTo>
                    <a:pt x="864934" y="679630"/>
                  </a:lnTo>
                  <a:lnTo>
                    <a:pt x="841876" y="717578"/>
                  </a:lnTo>
                  <a:lnTo>
                    <a:pt x="815378" y="753009"/>
                  </a:lnTo>
                  <a:lnTo>
                    <a:pt x="785669" y="785693"/>
                  </a:lnTo>
                  <a:lnTo>
                    <a:pt x="752983" y="815398"/>
                  </a:lnTo>
                  <a:lnTo>
                    <a:pt x="717550" y="841893"/>
                  </a:lnTo>
                  <a:lnTo>
                    <a:pt x="679602" y="864947"/>
                  </a:lnTo>
                  <a:lnTo>
                    <a:pt x="639371" y="884327"/>
                  </a:lnTo>
                  <a:lnTo>
                    <a:pt x="597089" y="899804"/>
                  </a:lnTo>
                  <a:lnTo>
                    <a:pt x="552986" y="911145"/>
                  </a:lnTo>
                  <a:lnTo>
                    <a:pt x="507295" y="918119"/>
                  </a:lnTo>
                  <a:lnTo>
                    <a:pt x="460248" y="920495"/>
                  </a:lnTo>
                  <a:lnTo>
                    <a:pt x="413200" y="918119"/>
                  </a:lnTo>
                  <a:lnTo>
                    <a:pt x="367509" y="911145"/>
                  </a:lnTo>
                  <a:lnTo>
                    <a:pt x="323406" y="899804"/>
                  </a:lnTo>
                  <a:lnTo>
                    <a:pt x="281124" y="884327"/>
                  </a:lnTo>
                  <a:lnTo>
                    <a:pt x="240893" y="864947"/>
                  </a:lnTo>
                  <a:lnTo>
                    <a:pt x="202945" y="841893"/>
                  </a:lnTo>
                  <a:lnTo>
                    <a:pt x="167512" y="815398"/>
                  </a:lnTo>
                  <a:lnTo>
                    <a:pt x="134826" y="785693"/>
                  </a:lnTo>
                  <a:lnTo>
                    <a:pt x="105117" y="753009"/>
                  </a:lnTo>
                  <a:lnTo>
                    <a:pt x="78619" y="717578"/>
                  </a:lnTo>
                  <a:lnTo>
                    <a:pt x="55561" y="679630"/>
                  </a:lnTo>
                  <a:lnTo>
                    <a:pt x="36177" y="639398"/>
                  </a:lnTo>
                  <a:lnTo>
                    <a:pt x="20697" y="597112"/>
                  </a:lnTo>
                  <a:lnTo>
                    <a:pt x="9353" y="553004"/>
                  </a:lnTo>
                  <a:lnTo>
                    <a:pt x="2376" y="507306"/>
                  </a:lnTo>
                  <a:lnTo>
                    <a:pt x="0" y="46024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60701" y="5260085"/>
            <a:ext cx="6311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latin typeface="Garamond"/>
                <a:cs typeface="Garamond"/>
              </a:rPr>
              <a:t>μαθητής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13103" y="3752088"/>
            <a:ext cx="932815" cy="932815"/>
            <a:chOff x="1213103" y="3752088"/>
            <a:chExt cx="932815" cy="932815"/>
          </a:xfrm>
        </p:grpSpPr>
        <p:sp>
          <p:nvSpPr>
            <p:cNvPr id="20" name="object 20"/>
            <p:cNvSpPr/>
            <p:nvPr/>
          </p:nvSpPr>
          <p:spPr>
            <a:xfrm>
              <a:off x="1220723" y="3759708"/>
              <a:ext cx="917575" cy="917575"/>
            </a:xfrm>
            <a:custGeom>
              <a:avLst/>
              <a:gdLst/>
              <a:ahLst/>
              <a:cxnLst/>
              <a:rect l="l" t="t" r="r" b="b"/>
              <a:pathLst>
                <a:path w="917575" h="917575">
                  <a:moveTo>
                    <a:pt x="458724" y="0"/>
                  </a:moveTo>
                  <a:lnTo>
                    <a:pt x="411819" y="2368"/>
                  </a:lnTo>
                  <a:lnTo>
                    <a:pt x="366269" y="9318"/>
                  </a:lnTo>
                  <a:lnTo>
                    <a:pt x="322306" y="20621"/>
                  </a:lnTo>
                  <a:lnTo>
                    <a:pt x="280160" y="36046"/>
                  </a:lnTo>
                  <a:lnTo>
                    <a:pt x="240060" y="55361"/>
                  </a:lnTo>
                  <a:lnTo>
                    <a:pt x="202238" y="78337"/>
                  </a:lnTo>
                  <a:lnTo>
                    <a:pt x="166925" y="104744"/>
                  </a:lnTo>
                  <a:lnTo>
                    <a:pt x="134350" y="134350"/>
                  </a:lnTo>
                  <a:lnTo>
                    <a:pt x="104744" y="166925"/>
                  </a:lnTo>
                  <a:lnTo>
                    <a:pt x="78337" y="202238"/>
                  </a:lnTo>
                  <a:lnTo>
                    <a:pt x="55361" y="240060"/>
                  </a:lnTo>
                  <a:lnTo>
                    <a:pt x="36046" y="280160"/>
                  </a:lnTo>
                  <a:lnTo>
                    <a:pt x="20621" y="322306"/>
                  </a:lnTo>
                  <a:lnTo>
                    <a:pt x="9318" y="366269"/>
                  </a:lnTo>
                  <a:lnTo>
                    <a:pt x="2368" y="411819"/>
                  </a:lnTo>
                  <a:lnTo>
                    <a:pt x="0" y="458724"/>
                  </a:lnTo>
                  <a:lnTo>
                    <a:pt x="2368" y="505628"/>
                  </a:lnTo>
                  <a:lnTo>
                    <a:pt x="9318" y="551178"/>
                  </a:lnTo>
                  <a:lnTo>
                    <a:pt x="20621" y="595141"/>
                  </a:lnTo>
                  <a:lnTo>
                    <a:pt x="36046" y="637287"/>
                  </a:lnTo>
                  <a:lnTo>
                    <a:pt x="55361" y="677387"/>
                  </a:lnTo>
                  <a:lnTo>
                    <a:pt x="78337" y="715209"/>
                  </a:lnTo>
                  <a:lnTo>
                    <a:pt x="104744" y="750522"/>
                  </a:lnTo>
                  <a:lnTo>
                    <a:pt x="134350" y="783097"/>
                  </a:lnTo>
                  <a:lnTo>
                    <a:pt x="166925" y="812703"/>
                  </a:lnTo>
                  <a:lnTo>
                    <a:pt x="202238" y="839110"/>
                  </a:lnTo>
                  <a:lnTo>
                    <a:pt x="240060" y="862086"/>
                  </a:lnTo>
                  <a:lnTo>
                    <a:pt x="280160" y="881401"/>
                  </a:lnTo>
                  <a:lnTo>
                    <a:pt x="322306" y="896826"/>
                  </a:lnTo>
                  <a:lnTo>
                    <a:pt x="366269" y="908129"/>
                  </a:lnTo>
                  <a:lnTo>
                    <a:pt x="411819" y="915079"/>
                  </a:lnTo>
                  <a:lnTo>
                    <a:pt x="458724" y="917448"/>
                  </a:lnTo>
                  <a:lnTo>
                    <a:pt x="505628" y="915079"/>
                  </a:lnTo>
                  <a:lnTo>
                    <a:pt x="551178" y="908129"/>
                  </a:lnTo>
                  <a:lnTo>
                    <a:pt x="595141" y="896826"/>
                  </a:lnTo>
                  <a:lnTo>
                    <a:pt x="637287" y="881401"/>
                  </a:lnTo>
                  <a:lnTo>
                    <a:pt x="677387" y="862086"/>
                  </a:lnTo>
                  <a:lnTo>
                    <a:pt x="715209" y="839110"/>
                  </a:lnTo>
                  <a:lnTo>
                    <a:pt x="750522" y="812703"/>
                  </a:lnTo>
                  <a:lnTo>
                    <a:pt x="783097" y="783097"/>
                  </a:lnTo>
                  <a:lnTo>
                    <a:pt x="812703" y="750522"/>
                  </a:lnTo>
                  <a:lnTo>
                    <a:pt x="839110" y="715209"/>
                  </a:lnTo>
                  <a:lnTo>
                    <a:pt x="862086" y="677387"/>
                  </a:lnTo>
                  <a:lnTo>
                    <a:pt x="881401" y="637287"/>
                  </a:lnTo>
                  <a:lnTo>
                    <a:pt x="896826" y="595141"/>
                  </a:lnTo>
                  <a:lnTo>
                    <a:pt x="908129" y="551178"/>
                  </a:lnTo>
                  <a:lnTo>
                    <a:pt x="915079" y="505628"/>
                  </a:lnTo>
                  <a:lnTo>
                    <a:pt x="917448" y="458724"/>
                  </a:lnTo>
                  <a:lnTo>
                    <a:pt x="915079" y="411819"/>
                  </a:lnTo>
                  <a:lnTo>
                    <a:pt x="908129" y="366269"/>
                  </a:lnTo>
                  <a:lnTo>
                    <a:pt x="896826" y="322306"/>
                  </a:lnTo>
                  <a:lnTo>
                    <a:pt x="881401" y="280160"/>
                  </a:lnTo>
                  <a:lnTo>
                    <a:pt x="862086" y="240060"/>
                  </a:lnTo>
                  <a:lnTo>
                    <a:pt x="839110" y="202238"/>
                  </a:lnTo>
                  <a:lnTo>
                    <a:pt x="812703" y="166925"/>
                  </a:lnTo>
                  <a:lnTo>
                    <a:pt x="783097" y="134350"/>
                  </a:lnTo>
                  <a:lnTo>
                    <a:pt x="750522" y="104744"/>
                  </a:lnTo>
                  <a:lnTo>
                    <a:pt x="715209" y="78337"/>
                  </a:lnTo>
                  <a:lnTo>
                    <a:pt x="677387" y="55361"/>
                  </a:lnTo>
                  <a:lnTo>
                    <a:pt x="637287" y="36046"/>
                  </a:lnTo>
                  <a:lnTo>
                    <a:pt x="595141" y="20621"/>
                  </a:lnTo>
                  <a:lnTo>
                    <a:pt x="551178" y="9318"/>
                  </a:lnTo>
                  <a:lnTo>
                    <a:pt x="505628" y="2368"/>
                  </a:lnTo>
                  <a:lnTo>
                    <a:pt x="458724" y="0"/>
                  </a:lnTo>
                  <a:close/>
                </a:path>
              </a:pathLst>
            </a:custGeom>
            <a:solidFill>
              <a:srgbClr val="83992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0723" y="3759708"/>
              <a:ext cx="917575" cy="917575"/>
            </a:xfrm>
            <a:custGeom>
              <a:avLst/>
              <a:gdLst/>
              <a:ahLst/>
              <a:cxnLst/>
              <a:rect l="l" t="t" r="r" b="b"/>
              <a:pathLst>
                <a:path w="917575" h="917575">
                  <a:moveTo>
                    <a:pt x="0" y="458724"/>
                  </a:moveTo>
                  <a:lnTo>
                    <a:pt x="2368" y="411819"/>
                  </a:lnTo>
                  <a:lnTo>
                    <a:pt x="9318" y="366269"/>
                  </a:lnTo>
                  <a:lnTo>
                    <a:pt x="20621" y="322306"/>
                  </a:lnTo>
                  <a:lnTo>
                    <a:pt x="36046" y="280160"/>
                  </a:lnTo>
                  <a:lnTo>
                    <a:pt x="55361" y="240060"/>
                  </a:lnTo>
                  <a:lnTo>
                    <a:pt x="78337" y="202238"/>
                  </a:lnTo>
                  <a:lnTo>
                    <a:pt x="104744" y="166925"/>
                  </a:lnTo>
                  <a:lnTo>
                    <a:pt x="134350" y="134350"/>
                  </a:lnTo>
                  <a:lnTo>
                    <a:pt x="166925" y="104744"/>
                  </a:lnTo>
                  <a:lnTo>
                    <a:pt x="202238" y="78337"/>
                  </a:lnTo>
                  <a:lnTo>
                    <a:pt x="240060" y="55361"/>
                  </a:lnTo>
                  <a:lnTo>
                    <a:pt x="280160" y="36046"/>
                  </a:lnTo>
                  <a:lnTo>
                    <a:pt x="322306" y="20621"/>
                  </a:lnTo>
                  <a:lnTo>
                    <a:pt x="366269" y="9318"/>
                  </a:lnTo>
                  <a:lnTo>
                    <a:pt x="411819" y="2368"/>
                  </a:lnTo>
                  <a:lnTo>
                    <a:pt x="458724" y="0"/>
                  </a:lnTo>
                  <a:lnTo>
                    <a:pt x="505628" y="2368"/>
                  </a:lnTo>
                  <a:lnTo>
                    <a:pt x="551178" y="9318"/>
                  </a:lnTo>
                  <a:lnTo>
                    <a:pt x="595141" y="20621"/>
                  </a:lnTo>
                  <a:lnTo>
                    <a:pt x="637287" y="36046"/>
                  </a:lnTo>
                  <a:lnTo>
                    <a:pt x="677387" y="55361"/>
                  </a:lnTo>
                  <a:lnTo>
                    <a:pt x="715209" y="78337"/>
                  </a:lnTo>
                  <a:lnTo>
                    <a:pt x="750522" y="104744"/>
                  </a:lnTo>
                  <a:lnTo>
                    <a:pt x="783097" y="134350"/>
                  </a:lnTo>
                  <a:lnTo>
                    <a:pt x="812703" y="166925"/>
                  </a:lnTo>
                  <a:lnTo>
                    <a:pt x="839110" y="202238"/>
                  </a:lnTo>
                  <a:lnTo>
                    <a:pt x="862086" y="240060"/>
                  </a:lnTo>
                  <a:lnTo>
                    <a:pt x="881401" y="280160"/>
                  </a:lnTo>
                  <a:lnTo>
                    <a:pt x="896826" y="322306"/>
                  </a:lnTo>
                  <a:lnTo>
                    <a:pt x="908129" y="366269"/>
                  </a:lnTo>
                  <a:lnTo>
                    <a:pt x="915079" y="411819"/>
                  </a:lnTo>
                  <a:lnTo>
                    <a:pt x="917448" y="458724"/>
                  </a:lnTo>
                  <a:lnTo>
                    <a:pt x="915079" y="505628"/>
                  </a:lnTo>
                  <a:lnTo>
                    <a:pt x="908129" y="551178"/>
                  </a:lnTo>
                  <a:lnTo>
                    <a:pt x="896826" y="595141"/>
                  </a:lnTo>
                  <a:lnTo>
                    <a:pt x="881401" y="637287"/>
                  </a:lnTo>
                  <a:lnTo>
                    <a:pt x="862086" y="677387"/>
                  </a:lnTo>
                  <a:lnTo>
                    <a:pt x="839110" y="715209"/>
                  </a:lnTo>
                  <a:lnTo>
                    <a:pt x="812703" y="750522"/>
                  </a:lnTo>
                  <a:lnTo>
                    <a:pt x="783097" y="783097"/>
                  </a:lnTo>
                  <a:lnTo>
                    <a:pt x="750522" y="812703"/>
                  </a:lnTo>
                  <a:lnTo>
                    <a:pt x="715209" y="839110"/>
                  </a:lnTo>
                  <a:lnTo>
                    <a:pt x="677387" y="862086"/>
                  </a:lnTo>
                  <a:lnTo>
                    <a:pt x="637287" y="881401"/>
                  </a:lnTo>
                  <a:lnTo>
                    <a:pt x="595141" y="896826"/>
                  </a:lnTo>
                  <a:lnTo>
                    <a:pt x="551178" y="908129"/>
                  </a:lnTo>
                  <a:lnTo>
                    <a:pt x="505628" y="915079"/>
                  </a:lnTo>
                  <a:lnTo>
                    <a:pt x="458724" y="917448"/>
                  </a:lnTo>
                  <a:lnTo>
                    <a:pt x="411819" y="915079"/>
                  </a:lnTo>
                  <a:lnTo>
                    <a:pt x="366269" y="908129"/>
                  </a:lnTo>
                  <a:lnTo>
                    <a:pt x="322306" y="896826"/>
                  </a:lnTo>
                  <a:lnTo>
                    <a:pt x="280160" y="881401"/>
                  </a:lnTo>
                  <a:lnTo>
                    <a:pt x="240060" y="862086"/>
                  </a:lnTo>
                  <a:lnTo>
                    <a:pt x="202238" y="839110"/>
                  </a:lnTo>
                  <a:lnTo>
                    <a:pt x="166925" y="812703"/>
                  </a:lnTo>
                  <a:lnTo>
                    <a:pt x="134350" y="783097"/>
                  </a:lnTo>
                  <a:lnTo>
                    <a:pt x="104744" y="750522"/>
                  </a:lnTo>
                  <a:lnTo>
                    <a:pt x="78337" y="715209"/>
                  </a:lnTo>
                  <a:lnTo>
                    <a:pt x="55361" y="677387"/>
                  </a:lnTo>
                  <a:lnTo>
                    <a:pt x="36046" y="637287"/>
                  </a:lnTo>
                  <a:lnTo>
                    <a:pt x="20621" y="595141"/>
                  </a:lnTo>
                  <a:lnTo>
                    <a:pt x="9318" y="551178"/>
                  </a:lnTo>
                  <a:lnTo>
                    <a:pt x="2368" y="505628"/>
                  </a:lnTo>
                  <a:lnTo>
                    <a:pt x="0" y="45872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68627" y="4060952"/>
            <a:ext cx="416559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Garamond"/>
                <a:cs typeface="Garamond"/>
              </a:rPr>
              <a:t>Τ</a:t>
            </a:r>
            <a:r>
              <a:rPr sz="1500" dirty="0">
                <a:latin typeface="Garamond"/>
                <a:cs typeface="Garamond"/>
              </a:rPr>
              <a:t>ΠΕ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4764023" y="3752088"/>
            <a:ext cx="1201420" cy="725805"/>
            <a:chOff x="4764023" y="3752088"/>
            <a:chExt cx="1201420" cy="725805"/>
          </a:xfrm>
        </p:grpSpPr>
        <p:sp>
          <p:nvSpPr>
            <p:cNvPr id="24" name="object 24"/>
            <p:cNvSpPr/>
            <p:nvPr/>
          </p:nvSpPr>
          <p:spPr>
            <a:xfrm>
              <a:off x="4771644" y="3759199"/>
              <a:ext cx="1186180" cy="711200"/>
            </a:xfrm>
            <a:custGeom>
              <a:avLst/>
              <a:gdLst/>
              <a:ahLst/>
              <a:cxnLst/>
              <a:rect l="l" t="t" r="r" b="b"/>
              <a:pathLst>
                <a:path w="1186179" h="711200">
                  <a:moveTo>
                    <a:pt x="1185672" y="0"/>
                  </a:moveTo>
                  <a:lnTo>
                    <a:pt x="0" y="0"/>
                  </a:lnTo>
                  <a:lnTo>
                    <a:pt x="0" y="115570"/>
                  </a:lnTo>
                  <a:lnTo>
                    <a:pt x="0" y="711200"/>
                  </a:lnTo>
                  <a:lnTo>
                    <a:pt x="114427" y="711200"/>
                  </a:lnTo>
                  <a:lnTo>
                    <a:pt x="114427" y="115570"/>
                  </a:lnTo>
                  <a:lnTo>
                    <a:pt x="1185672" y="115570"/>
                  </a:lnTo>
                  <a:lnTo>
                    <a:pt x="118567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771643" y="3759708"/>
              <a:ext cx="1186180" cy="710565"/>
            </a:xfrm>
            <a:custGeom>
              <a:avLst/>
              <a:gdLst/>
              <a:ahLst/>
              <a:cxnLst/>
              <a:rect l="l" t="t" r="r" b="b"/>
              <a:pathLst>
                <a:path w="1186179" h="710564">
                  <a:moveTo>
                    <a:pt x="1185671" y="0"/>
                  </a:moveTo>
                  <a:lnTo>
                    <a:pt x="1185671" y="114427"/>
                  </a:lnTo>
                  <a:lnTo>
                    <a:pt x="114426" y="114427"/>
                  </a:lnTo>
                  <a:lnTo>
                    <a:pt x="114426" y="710184"/>
                  </a:lnTo>
                  <a:lnTo>
                    <a:pt x="0" y="710184"/>
                  </a:lnTo>
                  <a:lnTo>
                    <a:pt x="0" y="0"/>
                  </a:lnTo>
                  <a:lnTo>
                    <a:pt x="1185671" y="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930521" y="3875608"/>
            <a:ext cx="694055" cy="418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5"/>
              </a:spcBef>
            </a:pPr>
            <a:r>
              <a:rPr sz="1400" spc="-5" dirty="0">
                <a:latin typeface="Garamond"/>
                <a:cs typeface="Garamond"/>
              </a:rPr>
              <a:t>φυσική</a:t>
            </a:r>
            <a:endParaRPr sz="1400" dirty="0">
              <a:latin typeface="Garamond"/>
              <a:cs typeface="Garamond"/>
            </a:endParaRPr>
          </a:p>
          <a:p>
            <a:pPr marL="12700">
              <a:lnSpc>
                <a:spcPts val="1550"/>
              </a:lnSpc>
            </a:pPr>
            <a:r>
              <a:rPr sz="1400" spc="-5" dirty="0">
                <a:latin typeface="Garamond"/>
                <a:cs typeface="Garamond"/>
              </a:rPr>
              <a:t>απόσταση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48528" y="3429000"/>
            <a:ext cx="1521460" cy="725805"/>
            <a:chOff x="5748528" y="3429000"/>
            <a:chExt cx="1521460" cy="725805"/>
          </a:xfrm>
        </p:grpSpPr>
        <p:sp>
          <p:nvSpPr>
            <p:cNvPr id="28" name="object 28"/>
            <p:cNvSpPr/>
            <p:nvPr/>
          </p:nvSpPr>
          <p:spPr>
            <a:xfrm>
              <a:off x="5748528" y="3429000"/>
              <a:ext cx="216408" cy="2164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9236" y="3436619"/>
              <a:ext cx="1183005" cy="709930"/>
            </a:xfrm>
            <a:custGeom>
              <a:avLst/>
              <a:gdLst/>
              <a:ahLst/>
              <a:cxnLst/>
              <a:rect l="l" t="t" r="r" b="b"/>
              <a:pathLst>
                <a:path w="1183004" h="709929">
                  <a:moveTo>
                    <a:pt x="118262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0" y="709930"/>
                  </a:lnTo>
                  <a:lnTo>
                    <a:pt x="114427" y="709930"/>
                  </a:lnTo>
                  <a:lnTo>
                    <a:pt x="114427" y="114300"/>
                  </a:lnTo>
                  <a:lnTo>
                    <a:pt x="1182624" y="114300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079236" y="3436620"/>
              <a:ext cx="1183005" cy="710565"/>
            </a:xfrm>
            <a:custGeom>
              <a:avLst/>
              <a:gdLst/>
              <a:ahLst/>
              <a:cxnLst/>
              <a:rect l="l" t="t" r="r" b="b"/>
              <a:pathLst>
                <a:path w="1183004" h="710564">
                  <a:moveTo>
                    <a:pt x="1182623" y="0"/>
                  </a:moveTo>
                  <a:lnTo>
                    <a:pt x="1182623" y="114426"/>
                  </a:lnTo>
                  <a:lnTo>
                    <a:pt x="114426" y="114426"/>
                  </a:lnTo>
                  <a:lnTo>
                    <a:pt x="114426" y="710183"/>
                  </a:lnTo>
                  <a:lnTo>
                    <a:pt x="0" y="710183"/>
                  </a:lnTo>
                  <a:lnTo>
                    <a:pt x="0" y="0"/>
                  </a:lnTo>
                  <a:lnTo>
                    <a:pt x="1182623" y="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238494" y="3552570"/>
            <a:ext cx="784225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355"/>
              </a:spcBef>
            </a:pPr>
            <a:r>
              <a:rPr sz="1400" spc="-5" dirty="0">
                <a:latin typeface="Garamond"/>
                <a:cs typeface="Garamond"/>
              </a:rPr>
              <a:t>αμ</a:t>
            </a:r>
            <a:r>
              <a:rPr sz="1400" spc="5" dirty="0">
                <a:latin typeface="Garamond"/>
                <a:cs typeface="Garamond"/>
              </a:rPr>
              <a:t>φ</a:t>
            </a:r>
            <a:r>
              <a:rPr sz="1400" spc="-15" dirty="0">
                <a:latin typeface="Garamond"/>
                <a:cs typeface="Garamond"/>
              </a:rPr>
              <a:t>ί</a:t>
            </a:r>
            <a:r>
              <a:rPr sz="1400" spc="-5" dirty="0">
                <a:latin typeface="Garamond"/>
                <a:cs typeface="Garamond"/>
              </a:rPr>
              <a:t>δ</a:t>
            </a:r>
            <a:r>
              <a:rPr sz="1400" spc="5" dirty="0">
                <a:latin typeface="Garamond"/>
                <a:cs typeface="Garamond"/>
              </a:rPr>
              <a:t>ρ</a:t>
            </a:r>
            <a:r>
              <a:rPr sz="1400" dirty="0">
                <a:latin typeface="Garamond"/>
                <a:cs typeface="Garamond"/>
              </a:rPr>
              <a:t>ο</a:t>
            </a:r>
            <a:r>
              <a:rPr sz="1400" spc="-5" dirty="0">
                <a:latin typeface="Garamond"/>
                <a:cs typeface="Garamond"/>
              </a:rPr>
              <a:t>μη  </a:t>
            </a:r>
            <a:r>
              <a:rPr sz="1400" dirty="0">
                <a:latin typeface="Garamond"/>
                <a:cs typeface="Garamond"/>
              </a:rPr>
              <a:t>επ</a:t>
            </a:r>
            <a:r>
              <a:rPr sz="1400" spc="-15" dirty="0">
                <a:latin typeface="Garamond"/>
                <a:cs typeface="Garamond"/>
              </a:rPr>
              <a:t>ι</a:t>
            </a:r>
            <a:r>
              <a:rPr sz="1400" spc="-10" dirty="0">
                <a:latin typeface="Garamond"/>
                <a:cs typeface="Garamond"/>
              </a:rPr>
              <a:t>κ</a:t>
            </a:r>
            <a:r>
              <a:rPr sz="1400" spc="-5" dirty="0">
                <a:latin typeface="Garamond"/>
                <a:cs typeface="Garamond"/>
              </a:rPr>
              <a:t>ο</a:t>
            </a:r>
            <a:r>
              <a:rPr sz="1400" spc="-15" dirty="0">
                <a:latin typeface="Garamond"/>
                <a:cs typeface="Garamond"/>
              </a:rPr>
              <a:t>ι</a:t>
            </a:r>
            <a:r>
              <a:rPr sz="1400" spc="-5" dirty="0">
                <a:latin typeface="Garamond"/>
                <a:cs typeface="Garamond"/>
              </a:rPr>
              <a:t>νων</a:t>
            </a:r>
            <a:r>
              <a:rPr sz="1400" spc="-15" dirty="0">
                <a:latin typeface="Garamond"/>
                <a:cs typeface="Garamond"/>
              </a:rPr>
              <a:t>ί</a:t>
            </a:r>
            <a:r>
              <a:rPr sz="1400" spc="-5" dirty="0">
                <a:latin typeface="Garamond"/>
                <a:cs typeface="Garamond"/>
              </a:rPr>
              <a:t>α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056119" y="3105911"/>
            <a:ext cx="1521460" cy="725805"/>
            <a:chOff x="7056119" y="3105911"/>
            <a:chExt cx="1521460" cy="725805"/>
          </a:xfrm>
        </p:grpSpPr>
        <p:sp>
          <p:nvSpPr>
            <p:cNvPr id="33" name="object 33"/>
            <p:cNvSpPr/>
            <p:nvPr/>
          </p:nvSpPr>
          <p:spPr>
            <a:xfrm>
              <a:off x="7056119" y="3105911"/>
              <a:ext cx="216407" cy="216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386828" y="3114039"/>
              <a:ext cx="1183005" cy="709930"/>
            </a:xfrm>
            <a:custGeom>
              <a:avLst/>
              <a:gdLst/>
              <a:ahLst/>
              <a:cxnLst/>
              <a:rect l="l" t="t" r="r" b="b"/>
              <a:pathLst>
                <a:path w="1183004" h="709929">
                  <a:moveTo>
                    <a:pt x="118262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0" y="709930"/>
                  </a:lnTo>
                  <a:lnTo>
                    <a:pt x="114427" y="709930"/>
                  </a:lnTo>
                  <a:lnTo>
                    <a:pt x="114427" y="114300"/>
                  </a:lnTo>
                  <a:lnTo>
                    <a:pt x="1182624" y="114300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386827" y="3113531"/>
              <a:ext cx="1183005" cy="710565"/>
            </a:xfrm>
            <a:custGeom>
              <a:avLst/>
              <a:gdLst/>
              <a:ahLst/>
              <a:cxnLst/>
              <a:rect l="l" t="t" r="r" b="b"/>
              <a:pathLst>
                <a:path w="1183004" h="710564">
                  <a:moveTo>
                    <a:pt x="1182624" y="0"/>
                  </a:moveTo>
                  <a:lnTo>
                    <a:pt x="1182624" y="114426"/>
                  </a:lnTo>
                  <a:lnTo>
                    <a:pt x="114426" y="114426"/>
                  </a:lnTo>
                  <a:lnTo>
                    <a:pt x="114426" y="710183"/>
                  </a:lnTo>
                  <a:lnTo>
                    <a:pt x="0" y="710183"/>
                  </a:lnTo>
                  <a:lnTo>
                    <a:pt x="0" y="0"/>
                  </a:lnTo>
                  <a:lnTo>
                    <a:pt x="1182624" y="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46085" y="3247136"/>
            <a:ext cx="974090" cy="6400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25"/>
              </a:spcBef>
            </a:pPr>
            <a:r>
              <a:rPr sz="1400" spc="-15" dirty="0">
                <a:latin typeface="Garamond"/>
                <a:cs typeface="Garamond"/>
              </a:rPr>
              <a:t>ΕΚΠ</a:t>
            </a:r>
            <a:r>
              <a:rPr sz="1400" spc="-20" dirty="0">
                <a:latin typeface="Garamond"/>
                <a:cs typeface="Garamond"/>
              </a:rPr>
              <a:t>Α</a:t>
            </a:r>
            <a:r>
              <a:rPr sz="1400" dirty="0">
                <a:latin typeface="Garamond"/>
                <a:cs typeface="Garamond"/>
              </a:rPr>
              <a:t>Ι</a:t>
            </a:r>
            <a:r>
              <a:rPr sz="1400" spc="-15" dirty="0">
                <a:latin typeface="Garamond"/>
                <a:cs typeface="Garamond"/>
              </a:rPr>
              <a:t>ΔΕ</a:t>
            </a:r>
            <a:r>
              <a:rPr sz="1400" spc="5" dirty="0">
                <a:latin typeface="Garamond"/>
                <a:cs typeface="Garamond"/>
              </a:rPr>
              <a:t>Υ</a:t>
            </a:r>
            <a:r>
              <a:rPr sz="1400" spc="-5" dirty="0">
                <a:latin typeface="Garamond"/>
                <a:cs typeface="Garamond"/>
              </a:rPr>
              <a:t>-  ΤΙΚΟΣ  </a:t>
            </a:r>
            <a:r>
              <a:rPr sz="1400" spc="-10" dirty="0">
                <a:latin typeface="Garamond"/>
                <a:cs typeface="Garamond"/>
              </a:rPr>
              <a:t>ΟΡΓΑΝΙ-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46085" y="3847845"/>
            <a:ext cx="5353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Garamond"/>
                <a:cs typeface="Garamond"/>
              </a:rPr>
              <a:t>Σ</a:t>
            </a:r>
            <a:r>
              <a:rPr sz="1400" spc="-20" dirty="0">
                <a:latin typeface="Garamond"/>
                <a:cs typeface="Garamond"/>
              </a:rPr>
              <a:t>ΜΟ</a:t>
            </a:r>
            <a:r>
              <a:rPr sz="1400" spc="-10" dirty="0">
                <a:latin typeface="Garamond"/>
                <a:cs typeface="Garamond"/>
              </a:rPr>
              <a:t>Σ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363711" y="2782823"/>
            <a:ext cx="1521460" cy="725805"/>
            <a:chOff x="8363711" y="2782823"/>
            <a:chExt cx="1521460" cy="725805"/>
          </a:xfrm>
        </p:grpSpPr>
        <p:sp>
          <p:nvSpPr>
            <p:cNvPr id="39" name="object 39"/>
            <p:cNvSpPr/>
            <p:nvPr/>
          </p:nvSpPr>
          <p:spPr>
            <a:xfrm>
              <a:off x="8363711" y="2782823"/>
              <a:ext cx="216408" cy="2164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694420" y="2790189"/>
              <a:ext cx="1183005" cy="709930"/>
            </a:xfrm>
            <a:custGeom>
              <a:avLst/>
              <a:gdLst/>
              <a:ahLst/>
              <a:cxnLst/>
              <a:rect l="l" t="t" r="r" b="b"/>
              <a:pathLst>
                <a:path w="1183004" h="709929">
                  <a:moveTo>
                    <a:pt x="118262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0" y="709930"/>
                  </a:lnTo>
                  <a:lnTo>
                    <a:pt x="114427" y="709930"/>
                  </a:lnTo>
                  <a:lnTo>
                    <a:pt x="114427" y="114300"/>
                  </a:lnTo>
                  <a:lnTo>
                    <a:pt x="1182624" y="114300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694419" y="2790443"/>
              <a:ext cx="1183005" cy="710565"/>
            </a:xfrm>
            <a:custGeom>
              <a:avLst/>
              <a:gdLst/>
              <a:ahLst/>
              <a:cxnLst/>
              <a:rect l="l" t="t" r="r" b="b"/>
              <a:pathLst>
                <a:path w="1183004" h="710564">
                  <a:moveTo>
                    <a:pt x="1182624" y="0"/>
                  </a:moveTo>
                  <a:lnTo>
                    <a:pt x="1182624" y="114426"/>
                  </a:lnTo>
                  <a:lnTo>
                    <a:pt x="114426" y="114426"/>
                  </a:lnTo>
                  <a:lnTo>
                    <a:pt x="114426" y="710183"/>
                  </a:lnTo>
                  <a:lnTo>
                    <a:pt x="0" y="710183"/>
                  </a:lnTo>
                  <a:lnTo>
                    <a:pt x="0" y="0"/>
                  </a:lnTo>
                  <a:lnTo>
                    <a:pt x="1182624" y="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853678" y="2905125"/>
            <a:ext cx="880744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355"/>
              </a:spcBef>
            </a:pPr>
            <a:r>
              <a:rPr sz="1400" dirty="0">
                <a:latin typeface="Garamond"/>
                <a:cs typeface="Garamond"/>
              </a:rPr>
              <a:t>ε</a:t>
            </a:r>
            <a:r>
              <a:rPr sz="1400" spc="-10" dirty="0">
                <a:latin typeface="Garamond"/>
                <a:cs typeface="Garamond"/>
              </a:rPr>
              <a:t>κ</a:t>
            </a:r>
            <a:r>
              <a:rPr sz="1400" spc="-5" dirty="0">
                <a:latin typeface="Garamond"/>
                <a:cs typeface="Garamond"/>
              </a:rPr>
              <a:t>πα</a:t>
            </a:r>
            <a:r>
              <a:rPr sz="1400" spc="-15" dirty="0">
                <a:latin typeface="Garamond"/>
                <a:cs typeface="Garamond"/>
              </a:rPr>
              <a:t>ι</a:t>
            </a:r>
            <a:r>
              <a:rPr sz="1400" spc="-5" dirty="0">
                <a:latin typeface="Garamond"/>
                <a:cs typeface="Garamond"/>
              </a:rPr>
              <a:t>δ</a:t>
            </a:r>
            <a:r>
              <a:rPr sz="1400" dirty="0">
                <a:latin typeface="Garamond"/>
                <a:cs typeface="Garamond"/>
              </a:rPr>
              <a:t>ε</a:t>
            </a:r>
            <a:r>
              <a:rPr sz="1400" spc="-10" dirty="0">
                <a:latin typeface="Garamond"/>
                <a:cs typeface="Garamond"/>
              </a:rPr>
              <a:t>υ</a:t>
            </a:r>
            <a:r>
              <a:rPr sz="1400" dirty="0">
                <a:latin typeface="Garamond"/>
                <a:cs typeface="Garamond"/>
              </a:rPr>
              <a:t>τ</a:t>
            </a:r>
            <a:r>
              <a:rPr sz="1400" spc="-15" dirty="0">
                <a:latin typeface="Garamond"/>
                <a:cs typeface="Garamond"/>
              </a:rPr>
              <a:t>ι</a:t>
            </a:r>
            <a:r>
              <a:rPr sz="1400" spc="-10" dirty="0">
                <a:latin typeface="Garamond"/>
                <a:cs typeface="Garamond"/>
              </a:rPr>
              <a:t>κό  </a:t>
            </a:r>
            <a:r>
              <a:rPr sz="1400" spc="-15" dirty="0">
                <a:latin typeface="Garamond"/>
                <a:cs typeface="Garamond"/>
              </a:rPr>
              <a:t>υλικό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9671304" y="2459735"/>
            <a:ext cx="1521460" cy="725805"/>
            <a:chOff x="9671304" y="2459735"/>
            <a:chExt cx="1521460" cy="725805"/>
          </a:xfrm>
        </p:grpSpPr>
        <p:sp>
          <p:nvSpPr>
            <p:cNvPr id="44" name="object 44"/>
            <p:cNvSpPr/>
            <p:nvPr/>
          </p:nvSpPr>
          <p:spPr>
            <a:xfrm>
              <a:off x="9671304" y="2459735"/>
              <a:ext cx="216408" cy="216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02012" y="2467609"/>
              <a:ext cx="1183005" cy="709930"/>
            </a:xfrm>
            <a:custGeom>
              <a:avLst/>
              <a:gdLst/>
              <a:ahLst/>
              <a:cxnLst/>
              <a:rect l="l" t="t" r="r" b="b"/>
              <a:pathLst>
                <a:path w="1183004" h="709930">
                  <a:moveTo>
                    <a:pt x="118262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0" y="709930"/>
                  </a:lnTo>
                  <a:lnTo>
                    <a:pt x="114427" y="709930"/>
                  </a:lnTo>
                  <a:lnTo>
                    <a:pt x="114427" y="114300"/>
                  </a:lnTo>
                  <a:lnTo>
                    <a:pt x="1182624" y="114300"/>
                  </a:lnTo>
                  <a:lnTo>
                    <a:pt x="118262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02012" y="2467355"/>
              <a:ext cx="1183005" cy="710565"/>
            </a:xfrm>
            <a:custGeom>
              <a:avLst/>
              <a:gdLst/>
              <a:ahLst/>
              <a:cxnLst/>
              <a:rect l="l" t="t" r="r" b="b"/>
              <a:pathLst>
                <a:path w="1183004" h="710564">
                  <a:moveTo>
                    <a:pt x="1182624" y="0"/>
                  </a:moveTo>
                  <a:lnTo>
                    <a:pt x="1182624" y="114427"/>
                  </a:lnTo>
                  <a:lnTo>
                    <a:pt x="114427" y="114427"/>
                  </a:lnTo>
                  <a:lnTo>
                    <a:pt x="114427" y="710184"/>
                  </a:lnTo>
                  <a:lnTo>
                    <a:pt x="0" y="710184"/>
                  </a:lnTo>
                  <a:lnTo>
                    <a:pt x="0" y="0"/>
                  </a:lnTo>
                  <a:lnTo>
                    <a:pt x="1182624" y="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161269" y="2581401"/>
            <a:ext cx="779780" cy="41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spc="-5" dirty="0">
                <a:latin typeface="Garamond"/>
                <a:cs typeface="Garamond"/>
              </a:rPr>
              <a:t>ανάπτυξη</a:t>
            </a:r>
            <a:endParaRPr sz="1400" dirty="0">
              <a:latin typeface="Garamond"/>
              <a:cs typeface="Garamond"/>
            </a:endParaRPr>
          </a:p>
          <a:p>
            <a:pPr marL="12700">
              <a:lnSpc>
                <a:spcPts val="1550"/>
              </a:lnSpc>
            </a:pPr>
            <a:r>
              <a:rPr sz="1400" spc="-5" dirty="0">
                <a:latin typeface="Garamond"/>
                <a:cs typeface="Garamond"/>
              </a:rPr>
              <a:t>αυτονομίας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622547" y="4148328"/>
            <a:ext cx="5299075" cy="725805"/>
            <a:chOff x="3622547" y="4148328"/>
            <a:chExt cx="5299075" cy="725805"/>
          </a:xfrm>
        </p:grpSpPr>
        <p:sp>
          <p:nvSpPr>
            <p:cNvPr id="49" name="object 49"/>
            <p:cNvSpPr/>
            <p:nvPr/>
          </p:nvSpPr>
          <p:spPr>
            <a:xfrm>
              <a:off x="3622548" y="4155948"/>
              <a:ext cx="5291455" cy="710565"/>
            </a:xfrm>
            <a:custGeom>
              <a:avLst/>
              <a:gdLst/>
              <a:ahLst/>
              <a:cxnLst/>
              <a:rect l="l" t="t" r="r" b="b"/>
              <a:pathLst>
                <a:path w="5291455" h="710564">
                  <a:moveTo>
                    <a:pt x="3760978" y="569976"/>
                  </a:moveTo>
                  <a:lnTo>
                    <a:pt x="3748278" y="563626"/>
                  </a:lnTo>
                  <a:lnTo>
                    <a:pt x="3684778" y="531876"/>
                  </a:lnTo>
                  <a:lnTo>
                    <a:pt x="3684778" y="563626"/>
                  </a:lnTo>
                  <a:lnTo>
                    <a:pt x="0" y="563626"/>
                  </a:lnTo>
                  <a:lnTo>
                    <a:pt x="0" y="576326"/>
                  </a:lnTo>
                  <a:lnTo>
                    <a:pt x="3684778" y="576326"/>
                  </a:lnTo>
                  <a:lnTo>
                    <a:pt x="3684778" y="608076"/>
                  </a:lnTo>
                  <a:lnTo>
                    <a:pt x="3748278" y="576326"/>
                  </a:lnTo>
                  <a:lnTo>
                    <a:pt x="3760978" y="569976"/>
                  </a:lnTo>
                  <a:close/>
                </a:path>
                <a:path w="5291455" h="710564">
                  <a:moveTo>
                    <a:pt x="5291328" y="70993"/>
                  </a:moveTo>
                  <a:lnTo>
                    <a:pt x="5285752" y="43345"/>
                  </a:lnTo>
                  <a:lnTo>
                    <a:pt x="5270538" y="20789"/>
                  </a:lnTo>
                  <a:lnTo>
                    <a:pt x="5247983" y="5575"/>
                  </a:lnTo>
                  <a:lnTo>
                    <a:pt x="5220335" y="0"/>
                  </a:lnTo>
                  <a:lnTo>
                    <a:pt x="3938905" y="0"/>
                  </a:lnTo>
                  <a:lnTo>
                    <a:pt x="3911244" y="5575"/>
                  </a:lnTo>
                  <a:lnTo>
                    <a:pt x="3888689" y="20789"/>
                  </a:lnTo>
                  <a:lnTo>
                    <a:pt x="3873474" y="43345"/>
                  </a:lnTo>
                  <a:lnTo>
                    <a:pt x="3867912" y="70993"/>
                  </a:lnTo>
                  <a:lnTo>
                    <a:pt x="3867912" y="639191"/>
                  </a:lnTo>
                  <a:lnTo>
                    <a:pt x="3873474" y="666851"/>
                  </a:lnTo>
                  <a:lnTo>
                    <a:pt x="3888689" y="689406"/>
                  </a:lnTo>
                  <a:lnTo>
                    <a:pt x="3911244" y="704621"/>
                  </a:lnTo>
                  <a:lnTo>
                    <a:pt x="3938905" y="710184"/>
                  </a:lnTo>
                  <a:lnTo>
                    <a:pt x="5220335" y="710184"/>
                  </a:lnTo>
                  <a:lnTo>
                    <a:pt x="5247983" y="704621"/>
                  </a:lnTo>
                  <a:lnTo>
                    <a:pt x="5270538" y="689406"/>
                  </a:lnTo>
                  <a:lnTo>
                    <a:pt x="5285752" y="666851"/>
                  </a:lnTo>
                  <a:lnTo>
                    <a:pt x="5291328" y="639191"/>
                  </a:lnTo>
                  <a:lnTo>
                    <a:pt x="5291328" y="70993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490459" y="4155948"/>
              <a:ext cx="1423670" cy="710565"/>
            </a:xfrm>
            <a:custGeom>
              <a:avLst/>
              <a:gdLst/>
              <a:ahLst/>
              <a:cxnLst/>
              <a:rect l="l" t="t" r="r" b="b"/>
              <a:pathLst>
                <a:path w="1423670" h="710564">
                  <a:moveTo>
                    <a:pt x="0" y="70993"/>
                  </a:moveTo>
                  <a:lnTo>
                    <a:pt x="5574" y="43344"/>
                  </a:lnTo>
                  <a:lnTo>
                    <a:pt x="20780" y="20780"/>
                  </a:lnTo>
                  <a:lnTo>
                    <a:pt x="43344" y="5574"/>
                  </a:lnTo>
                  <a:lnTo>
                    <a:pt x="70993" y="0"/>
                  </a:lnTo>
                  <a:lnTo>
                    <a:pt x="1352423" y="0"/>
                  </a:lnTo>
                  <a:lnTo>
                    <a:pt x="1380071" y="5574"/>
                  </a:lnTo>
                  <a:lnTo>
                    <a:pt x="1402635" y="20780"/>
                  </a:lnTo>
                  <a:lnTo>
                    <a:pt x="1417841" y="43344"/>
                  </a:lnTo>
                  <a:lnTo>
                    <a:pt x="1423416" y="70993"/>
                  </a:lnTo>
                  <a:lnTo>
                    <a:pt x="1423416" y="639190"/>
                  </a:lnTo>
                  <a:lnTo>
                    <a:pt x="1417841" y="666839"/>
                  </a:lnTo>
                  <a:lnTo>
                    <a:pt x="1402635" y="689403"/>
                  </a:lnTo>
                  <a:lnTo>
                    <a:pt x="1380071" y="704609"/>
                  </a:lnTo>
                  <a:lnTo>
                    <a:pt x="1352423" y="710183"/>
                  </a:lnTo>
                  <a:lnTo>
                    <a:pt x="70993" y="710183"/>
                  </a:lnTo>
                  <a:lnTo>
                    <a:pt x="43344" y="704609"/>
                  </a:lnTo>
                  <a:lnTo>
                    <a:pt x="20780" y="689403"/>
                  </a:lnTo>
                  <a:lnTo>
                    <a:pt x="5574" y="666839"/>
                  </a:lnTo>
                  <a:lnTo>
                    <a:pt x="0" y="639190"/>
                  </a:lnTo>
                  <a:lnTo>
                    <a:pt x="0" y="7099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609458" y="4339844"/>
            <a:ext cx="118681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FFFFFF"/>
                </a:solidFill>
                <a:latin typeface="Garamond"/>
                <a:cs typeface="Garamond"/>
              </a:rPr>
              <a:t>Σ</a:t>
            </a:r>
            <a:r>
              <a:rPr sz="1700" spc="-5" dirty="0">
                <a:solidFill>
                  <a:srgbClr val="FFFFFF"/>
                </a:solidFill>
                <a:latin typeface="Garamond"/>
                <a:cs typeface="Garamond"/>
              </a:rPr>
              <a:t>ΥΓ</a:t>
            </a:r>
            <a:r>
              <a:rPr sz="1700" spc="10" dirty="0">
                <a:solidFill>
                  <a:srgbClr val="FFFFFF"/>
                </a:solidFill>
                <a:latin typeface="Garamond"/>
                <a:cs typeface="Garamond"/>
              </a:rPr>
              <a:t>Χ</a:t>
            </a:r>
            <a:r>
              <a:rPr sz="1700" dirty="0">
                <a:solidFill>
                  <a:srgbClr val="FFFFFF"/>
                </a:solidFill>
                <a:latin typeface="Garamond"/>
                <a:cs typeface="Garamond"/>
              </a:rPr>
              <a:t>Ρ</a:t>
            </a:r>
            <a:r>
              <a:rPr sz="1700" spc="-10" dirty="0">
                <a:solidFill>
                  <a:srgbClr val="FFFFFF"/>
                </a:solidFill>
                <a:latin typeface="Garamond"/>
                <a:cs typeface="Garamond"/>
              </a:rPr>
              <a:t>Ο</a:t>
            </a:r>
            <a:r>
              <a:rPr sz="1700" spc="5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r>
              <a:rPr sz="1700" dirty="0">
                <a:solidFill>
                  <a:srgbClr val="FFFFFF"/>
                </a:solidFill>
                <a:latin typeface="Garamond"/>
                <a:cs typeface="Garamond"/>
              </a:rPr>
              <a:t>Η</a:t>
            </a:r>
            <a:endParaRPr sz="1700" dirty="0">
              <a:latin typeface="Garamond"/>
              <a:cs typeface="Garamond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424416" y="4160520"/>
            <a:ext cx="1438910" cy="728980"/>
            <a:chOff x="9424416" y="4160520"/>
            <a:chExt cx="1438910" cy="728980"/>
          </a:xfrm>
        </p:grpSpPr>
        <p:sp>
          <p:nvSpPr>
            <p:cNvPr id="53" name="object 53"/>
            <p:cNvSpPr/>
            <p:nvPr/>
          </p:nvSpPr>
          <p:spPr>
            <a:xfrm>
              <a:off x="9432036" y="4168140"/>
              <a:ext cx="1423670" cy="713740"/>
            </a:xfrm>
            <a:custGeom>
              <a:avLst/>
              <a:gdLst/>
              <a:ahLst/>
              <a:cxnLst/>
              <a:rect l="l" t="t" r="r" b="b"/>
              <a:pathLst>
                <a:path w="1423670" h="713739">
                  <a:moveTo>
                    <a:pt x="1352042" y="0"/>
                  </a:moveTo>
                  <a:lnTo>
                    <a:pt x="71374" y="0"/>
                  </a:lnTo>
                  <a:lnTo>
                    <a:pt x="43559" y="5597"/>
                  </a:lnTo>
                  <a:lnTo>
                    <a:pt x="20875" y="20875"/>
                  </a:lnTo>
                  <a:lnTo>
                    <a:pt x="5597" y="43559"/>
                  </a:lnTo>
                  <a:lnTo>
                    <a:pt x="0" y="71374"/>
                  </a:lnTo>
                  <a:lnTo>
                    <a:pt x="0" y="641858"/>
                  </a:lnTo>
                  <a:lnTo>
                    <a:pt x="5597" y="669672"/>
                  </a:lnTo>
                  <a:lnTo>
                    <a:pt x="20875" y="692356"/>
                  </a:lnTo>
                  <a:lnTo>
                    <a:pt x="43559" y="707634"/>
                  </a:lnTo>
                  <a:lnTo>
                    <a:pt x="71374" y="713232"/>
                  </a:lnTo>
                  <a:lnTo>
                    <a:pt x="1352042" y="713232"/>
                  </a:lnTo>
                  <a:lnTo>
                    <a:pt x="1379856" y="707634"/>
                  </a:lnTo>
                  <a:lnTo>
                    <a:pt x="1402540" y="692356"/>
                  </a:lnTo>
                  <a:lnTo>
                    <a:pt x="1417818" y="669672"/>
                  </a:lnTo>
                  <a:lnTo>
                    <a:pt x="1423416" y="641858"/>
                  </a:lnTo>
                  <a:lnTo>
                    <a:pt x="1423416" y="71374"/>
                  </a:lnTo>
                  <a:lnTo>
                    <a:pt x="1417818" y="43559"/>
                  </a:lnTo>
                  <a:lnTo>
                    <a:pt x="1402540" y="20875"/>
                  </a:lnTo>
                  <a:lnTo>
                    <a:pt x="1379856" y="5597"/>
                  </a:lnTo>
                  <a:lnTo>
                    <a:pt x="13520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9432036" y="4168140"/>
              <a:ext cx="1423670" cy="713740"/>
            </a:xfrm>
            <a:custGeom>
              <a:avLst/>
              <a:gdLst/>
              <a:ahLst/>
              <a:cxnLst/>
              <a:rect l="l" t="t" r="r" b="b"/>
              <a:pathLst>
                <a:path w="1423670" h="713739">
                  <a:moveTo>
                    <a:pt x="0" y="71374"/>
                  </a:moveTo>
                  <a:lnTo>
                    <a:pt x="5597" y="43559"/>
                  </a:lnTo>
                  <a:lnTo>
                    <a:pt x="20875" y="20875"/>
                  </a:lnTo>
                  <a:lnTo>
                    <a:pt x="43559" y="5597"/>
                  </a:lnTo>
                  <a:lnTo>
                    <a:pt x="71374" y="0"/>
                  </a:lnTo>
                  <a:lnTo>
                    <a:pt x="1352042" y="0"/>
                  </a:lnTo>
                  <a:lnTo>
                    <a:pt x="1379856" y="5597"/>
                  </a:lnTo>
                  <a:lnTo>
                    <a:pt x="1402540" y="20875"/>
                  </a:lnTo>
                  <a:lnTo>
                    <a:pt x="1417818" y="43559"/>
                  </a:lnTo>
                  <a:lnTo>
                    <a:pt x="1423416" y="71374"/>
                  </a:lnTo>
                  <a:lnTo>
                    <a:pt x="1423416" y="641858"/>
                  </a:lnTo>
                  <a:lnTo>
                    <a:pt x="1417818" y="669672"/>
                  </a:lnTo>
                  <a:lnTo>
                    <a:pt x="1402540" y="692356"/>
                  </a:lnTo>
                  <a:lnTo>
                    <a:pt x="1379856" y="707634"/>
                  </a:lnTo>
                  <a:lnTo>
                    <a:pt x="1352042" y="713232"/>
                  </a:lnTo>
                  <a:lnTo>
                    <a:pt x="71374" y="713232"/>
                  </a:lnTo>
                  <a:lnTo>
                    <a:pt x="43559" y="707634"/>
                  </a:lnTo>
                  <a:lnTo>
                    <a:pt x="20875" y="692356"/>
                  </a:lnTo>
                  <a:lnTo>
                    <a:pt x="5597" y="669672"/>
                  </a:lnTo>
                  <a:lnTo>
                    <a:pt x="0" y="641858"/>
                  </a:lnTo>
                  <a:lnTo>
                    <a:pt x="0" y="7137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9476358" y="4353255"/>
            <a:ext cx="133286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700" spc="-15" dirty="0">
                <a:solidFill>
                  <a:srgbClr val="FFFFFF"/>
                </a:solidFill>
                <a:latin typeface="Garamond"/>
                <a:cs typeface="Garamond"/>
              </a:rPr>
              <a:t>Σ</a:t>
            </a:r>
            <a:r>
              <a:rPr sz="1700" spc="-5" dirty="0">
                <a:solidFill>
                  <a:srgbClr val="FFFFFF"/>
                </a:solidFill>
                <a:latin typeface="Garamond"/>
                <a:cs typeface="Garamond"/>
              </a:rPr>
              <a:t>ΥΓ</a:t>
            </a:r>
            <a:r>
              <a:rPr sz="1700" spc="10" dirty="0">
                <a:solidFill>
                  <a:srgbClr val="FFFFFF"/>
                </a:solidFill>
                <a:latin typeface="Garamond"/>
                <a:cs typeface="Garamond"/>
              </a:rPr>
              <a:t>Χ</a:t>
            </a:r>
            <a:r>
              <a:rPr sz="1700" dirty="0">
                <a:solidFill>
                  <a:srgbClr val="FFFFFF"/>
                </a:solidFill>
                <a:latin typeface="Garamond"/>
                <a:cs typeface="Garamond"/>
              </a:rPr>
              <a:t>Ρ</a:t>
            </a:r>
            <a:r>
              <a:rPr sz="1700" spc="-10" dirty="0">
                <a:solidFill>
                  <a:srgbClr val="FFFFFF"/>
                </a:solidFill>
                <a:latin typeface="Garamond"/>
                <a:cs typeface="Garamond"/>
              </a:rPr>
              <a:t>Ο</a:t>
            </a:r>
            <a:r>
              <a:rPr sz="1700" dirty="0">
                <a:solidFill>
                  <a:srgbClr val="FFFFFF"/>
                </a:solidFill>
                <a:latin typeface="Garamond"/>
                <a:cs typeface="Garamond"/>
              </a:rPr>
              <a:t>ΝΗ</a:t>
            </a:r>
            <a:endParaRPr sz="1700" dirty="0">
              <a:latin typeface="Garamond"/>
              <a:cs typeface="Garamon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641335" y="4895088"/>
            <a:ext cx="1152525" cy="728980"/>
            <a:chOff x="7641335" y="4895088"/>
            <a:chExt cx="1152525" cy="728980"/>
          </a:xfrm>
        </p:grpSpPr>
        <p:sp>
          <p:nvSpPr>
            <p:cNvPr id="57" name="object 57"/>
            <p:cNvSpPr/>
            <p:nvPr/>
          </p:nvSpPr>
          <p:spPr>
            <a:xfrm>
              <a:off x="7648955" y="4902708"/>
              <a:ext cx="1137285" cy="713740"/>
            </a:xfrm>
            <a:custGeom>
              <a:avLst/>
              <a:gdLst/>
              <a:ahLst/>
              <a:cxnLst/>
              <a:rect l="l" t="t" r="r" b="b"/>
              <a:pathLst>
                <a:path w="1137284" h="713739">
                  <a:moveTo>
                    <a:pt x="1065529" y="0"/>
                  </a:moveTo>
                  <a:lnTo>
                    <a:pt x="71374" y="0"/>
                  </a:lnTo>
                  <a:lnTo>
                    <a:pt x="43559" y="5597"/>
                  </a:lnTo>
                  <a:lnTo>
                    <a:pt x="20875" y="20875"/>
                  </a:lnTo>
                  <a:lnTo>
                    <a:pt x="5597" y="43559"/>
                  </a:lnTo>
                  <a:lnTo>
                    <a:pt x="0" y="71374"/>
                  </a:lnTo>
                  <a:lnTo>
                    <a:pt x="0" y="641858"/>
                  </a:lnTo>
                  <a:lnTo>
                    <a:pt x="5597" y="669672"/>
                  </a:lnTo>
                  <a:lnTo>
                    <a:pt x="20875" y="692356"/>
                  </a:lnTo>
                  <a:lnTo>
                    <a:pt x="43559" y="707634"/>
                  </a:lnTo>
                  <a:lnTo>
                    <a:pt x="71374" y="713232"/>
                  </a:lnTo>
                  <a:lnTo>
                    <a:pt x="1065529" y="713232"/>
                  </a:lnTo>
                  <a:lnTo>
                    <a:pt x="1093344" y="707634"/>
                  </a:lnTo>
                  <a:lnTo>
                    <a:pt x="1116028" y="692356"/>
                  </a:lnTo>
                  <a:lnTo>
                    <a:pt x="1131306" y="669672"/>
                  </a:lnTo>
                  <a:lnTo>
                    <a:pt x="1136903" y="641858"/>
                  </a:lnTo>
                  <a:lnTo>
                    <a:pt x="1136903" y="71374"/>
                  </a:lnTo>
                  <a:lnTo>
                    <a:pt x="1131306" y="43559"/>
                  </a:lnTo>
                  <a:lnTo>
                    <a:pt x="1116028" y="20875"/>
                  </a:lnTo>
                  <a:lnTo>
                    <a:pt x="1093344" y="5597"/>
                  </a:lnTo>
                  <a:lnTo>
                    <a:pt x="106552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7648955" y="4902708"/>
              <a:ext cx="1137285" cy="713740"/>
            </a:xfrm>
            <a:custGeom>
              <a:avLst/>
              <a:gdLst/>
              <a:ahLst/>
              <a:cxnLst/>
              <a:rect l="l" t="t" r="r" b="b"/>
              <a:pathLst>
                <a:path w="1137284" h="713739">
                  <a:moveTo>
                    <a:pt x="0" y="71374"/>
                  </a:moveTo>
                  <a:lnTo>
                    <a:pt x="5597" y="43559"/>
                  </a:lnTo>
                  <a:lnTo>
                    <a:pt x="20875" y="20875"/>
                  </a:lnTo>
                  <a:lnTo>
                    <a:pt x="43559" y="5597"/>
                  </a:lnTo>
                  <a:lnTo>
                    <a:pt x="71374" y="0"/>
                  </a:lnTo>
                  <a:lnTo>
                    <a:pt x="1065529" y="0"/>
                  </a:lnTo>
                  <a:lnTo>
                    <a:pt x="1093344" y="5597"/>
                  </a:lnTo>
                  <a:lnTo>
                    <a:pt x="1116028" y="20875"/>
                  </a:lnTo>
                  <a:lnTo>
                    <a:pt x="1131306" y="43559"/>
                  </a:lnTo>
                  <a:lnTo>
                    <a:pt x="1136903" y="71374"/>
                  </a:lnTo>
                  <a:lnTo>
                    <a:pt x="1136903" y="641858"/>
                  </a:lnTo>
                  <a:lnTo>
                    <a:pt x="1131306" y="669672"/>
                  </a:lnTo>
                  <a:lnTo>
                    <a:pt x="1116028" y="692356"/>
                  </a:lnTo>
                  <a:lnTo>
                    <a:pt x="1093344" y="707634"/>
                  </a:lnTo>
                  <a:lnTo>
                    <a:pt x="1065529" y="713232"/>
                  </a:lnTo>
                  <a:lnTo>
                    <a:pt x="71374" y="713232"/>
                  </a:lnTo>
                  <a:lnTo>
                    <a:pt x="43559" y="707634"/>
                  </a:lnTo>
                  <a:lnTo>
                    <a:pt x="20875" y="692356"/>
                  </a:lnTo>
                  <a:lnTo>
                    <a:pt x="5597" y="669672"/>
                  </a:lnTo>
                  <a:lnTo>
                    <a:pt x="0" y="641858"/>
                  </a:lnTo>
                  <a:lnTo>
                    <a:pt x="0" y="71374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724902" y="5081396"/>
            <a:ext cx="983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aramond"/>
                <a:cs typeface="Garamond"/>
              </a:rPr>
              <a:t>+</a:t>
            </a:r>
            <a:r>
              <a:rPr sz="1800" spc="-70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ζωντάνια</a:t>
            </a:r>
            <a:endParaRPr sz="1800" dirty="0">
              <a:latin typeface="Garamond"/>
              <a:cs typeface="Garamond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26095" y="5742432"/>
            <a:ext cx="1155700" cy="725805"/>
            <a:chOff x="7626095" y="5742432"/>
            <a:chExt cx="1155700" cy="725805"/>
          </a:xfrm>
        </p:grpSpPr>
        <p:sp>
          <p:nvSpPr>
            <p:cNvPr id="61" name="object 61"/>
            <p:cNvSpPr/>
            <p:nvPr/>
          </p:nvSpPr>
          <p:spPr>
            <a:xfrm>
              <a:off x="7633715" y="5750052"/>
              <a:ext cx="1140460" cy="710565"/>
            </a:xfrm>
            <a:custGeom>
              <a:avLst/>
              <a:gdLst/>
              <a:ahLst/>
              <a:cxnLst/>
              <a:rect l="l" t="t" r="r" b="b"/>
              <a:pathLst>
                <a:path w="1140459" h="710564">
                  <a:moveTo>
                    <a:pt x="1068958" y="0"/>
                  </a:moveTo>
                  <a:lnTo>
                    <a:pt x="70992" y="0"/>
                  </a:lnTo>
                  <a:lnTo>
                    <a:pt x="43344" y="5581"/>
                  </a:lnTo>
                  <a:lnTo>
                    <a:pt x="20780" y="20802"/>
                  </a:lnTo>
                  <a:lnTo>
                    <a:pt x="5574" y="43376"/>
                  </a:lnTo>
                  <a:lnTo>
                    <a:pt x="0" y="71018"/>
                  </a:lnTo>
                  <a:lnTo>
                    <a:pt x="0" y="639165"/>
                  </a:lnTo>
                  <a:lnTo>
                    <a:pt x="5574" y="666807"/>
                  </a:lnTo>
                  <a:lnTo>
                    <a:pt x="20780" y="689381"/>
                  </a:lnTo>
                  <a:lnTo>
                    <a:pt x="43344" y="704602"/>
                  </a:lnTo>
                  <a:lnTo>
                    <a:pt x="70992" y="710184"/>
                  </a:lnTo>
                  <a:lnTo>
                    <a:pt x="1068958" y="710184"/>
                  </a:lnTo>
                  <a:lnTo>
                    <a:pt x="1096607" y="704602"/>
                  </a:lnTo>
                  <a:lnTo>
                    <a:pt x="1119171" y="689381"/>
                  </a:lnTo>
                  <a:lnTo>
                    <a:pt x="1134377" y="666807"/>
                  </a:lnTo>
                  <a:lnTo>
                    <a:pt x="1139952" y="639165"/>
                  </a:lnTo>
                  <a:lnTo>
                    <a:pt x="1139952" y="71018"/>
                  </a:lnTo>
                  <a:lnTo>
                    <a:pt x="1134377" y="43376"/>
                  </a:lnTo>
                  <a:lnTo>
                    <a:pt x="1119171" y="20802"/>
                  </a:lnTo>
                  <a:lnTo>
                    <a:pt x="1096607" y="5581"/>
                  </a:lnTo>
                  <a:lnTo>
                    <a:pt x="10689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633715" y="5750052"/>
              <a:ext cx="1140460" cy="710565"/>
            </a:xfrm>
            <a:custGeom>
              <a:avLst/>
              <a:gdLst/>
              <a:ahLst/>
              <a:cxnLst/>
              <a:rect l="l" t="t" r="r" b="b"/>
              <a:pathLst>
                <a:path w="1140459" h="710564">
                  <a:moveTo>
                    <a:pt x="0" y="71018"/>
                  </a:moveTo>
                  <a:lnTo>
                    <a:pt x="5574" y="43376"/>
                  </a:lnTo>
                  <a:lnTo>
                    <a:pt x="20780" y="20802"/>
                  </a:lnTo>
                  <a:lnTo>
                    <a:pt x="43344" y="5581"/>
                  </a:lnTo>
                  <a:lnTo>
                    <a:pt x="70992" y="0"/>
                  </a:lnTo>
                  <a:lnTo>
                    <a:pt x="1068958" y="0"/>
                  </a:lnTo>
                  <a:lnTo>
                    <a:pt x="1096607" y="5581"/>
                  </a:lnTo>
                  <a:lnTo>
                    <a:pt x="1119171" y="20802"/>
                  </a:lnTo>
                  <a:lnTo>
                    <a:pt x="1134377" y="43376"/>
                  </a:lnTo>
                  <a:lnTo>
                    <a:pt x="1139952" y="71018"/>
                  </a:lnTo>
                  <a:lnTo>
                    <a:pt x="1139952" y="639165"/>
                  </a:lnTo>
                  <a:lnTo>
                    <a:pt x="1134377" y="666807"/>
                  </a:lnTo>
                  <a:lnTo>
                    <a:pt x="1119171" y="689381"/>
                  </a:lnTo>
                  <a:lnTo>
                    <a:pt x="1096607" y="704602"/>
                  </a:lnTo>
                  <a:lnTo>
                    <a:pt x="1068958" y="710184"/>
                  </a:lnTo>
                  <a:lnTo>
                    <a:pt x="70992" y="710184"/>
                  </a:lnTo>
                  <a:lnTo>
                    <a:pt x="43344" y="704602"/>
                  </a:lnTo>
                  <a:lnTo>
                    <a:pt x="20780" y="689381"/>
                  </a:lnTo>
                  <a:lnTo>
                    <a:pt x="5574" y="666807"/>
                  </a:lnTo>
                  <a:lnTo>
                    <a:pt x="0" y="639165"/>
                  </a:lnTo>
                  <a:lnTo>
                    <a:pt x="0" y="71018"/>
                  </a:lnTo>
                  <a:close/>
                </a:path>
              </a:pathLst>
            </a:custGeom>
            <a:ln w="15239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766050" y="5803493"/>
            <a:ext cx="87312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Garamond"/>
                <a:cs typeface="Garamond"/>
              </a:rPr>
              <a:t>-</a:t>
            </a:r>
            <a:r>
              <a:rPr sz="1800" spc="-80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τεχνικές</a:t>
            </a:r>
            <a:endParaRPr sz="1800" dirty="0">
              <a:latin typeface="Garamond"/>
              <a:cs typeface="Garamond"/>
            </a:endParaRPr>
          </a:p>
          <a:p>
            <a:pPr marL="12700">
              <a:lnSpc>
                <a:spcPts val="2050"/>
              </a:lnSpc>
            </a:pPr>
            <a:r>
              <a:rPr sz="1800" spc="-5" dirty="0">
                <a:latin typeface="Garamond"/>
                <a:cs typeface="Garamond"/>
              </a:rPr>
              <a:t>δυσκολίες</a:t>
            </a:r>
            <a:endParaRPr sz="1800" dirty="0">
              <a:latin typeface="Garamond"/>
              <a:cs typeface="Garamon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9579864" y="4895088"/>
            <a:ext cx="1155700" cy="728980"/>
            <a:chOff x="9579864" y="4895088"/>
            <a:chExt cx="1155700" cy="728980"/>
          </a:xfrm>
        </p:grpSpPr>
        <p:sp>
          <p:nvSpPr>
            <p:cNvPr id="65" name="object 65"/>
            <p:cNvSpPr/>
            <p:nvPr/>
          </p:nvSpPr>
          <p:spPr>
            <a:xfrm>
              <a:off x="9587484" y="4902708"/>
              <a:ext cx="1140460" cy="713740"/>
            </a:xfrm>
            <a:custGeom>
              <a:avLst/>
              <a:gdLst/>
              <a:ahLst/>
              <a:cxnLst/>
              <a:rect l="l" t="t" r="r" b="b"/>
              <a:pathLst>
                <a:path w="1140459" h="713739">
                  <a:moveTo>
                    <a:pt x="1068577" y="0"/>
                  </a:moveTo>
                  <a:lnTo>
                    <a:pt x="71374" y="0"/>
                  </a:lnTo>
                  <a:lnTo>
                    <a:pt x="43559" y="5597"/>
                  </a:lnTo>
                  <a:lnTo>
                    <a:pt x="20875" y="20875"/>
                  </a:lnTo>
                  <a:lnTo>
                    <a:pt x="5597" y="43559"/>
                  </a:lnTo>
                  <a:lnTo>
                    <a:pt x="0" y="71374"/>
                  </a:lnTo>
                  <a:lnTo>
                    <a:pt x="0" y="641858"/>
                  </a:lnTo>
                  <a:lnTo>
                    <a:pt x="5597" y="669672"/>
                  </a:lnTo>
                  <a:lnTo>
                    <a:pt x="20875" y="692356"/>
                  </a:lnTo>
                  <a:lnTo>
                    <a:pt x="43559" y="707634"/>
                  </a:lnTo>
                  <a:lnTo>
                    <a:pt x="71374" y="713232"/>
                  </a:lnTo>
                  <a:lnTo>
                    <a:pt x="1068577" y="713232"/>
                  </a:lnTo>
                  <a:lnTo>
                    <a:pt x="1096392" y="707634"/>
                  </a:lnTo>
                  <a:lnTo>
                    <a:pt x="1119076" y="692356"/>
                  </a:lnTo>
                  <a:lnTo>
                    <a:pt x="1134354" y="669672"/>
                  </a:lnTo>
                  <a:lnTo>
                    <a:pt x="1139952" y="641858"/>
                  </a:lnTo>
                  <a:lnTo>
                    <a:pt x="1139952" y="71374"/>
                  </a:lnTo>
                  <a:lnTo>
                    <a:pt x="1134354" y="43559"/>
                  </a:lnTo>
                  <a:lnTo>
                    <a:pt x="1119076" y="20875"/>
                  </a:lnTo>
                  <a:lnTo>
                    <a:pt x="1096392" y="5597"/>
                  </a:lnTo>
                  <a:lnTo>
                    <a:pt x="10685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587484" y="4902708"/>
              <a:ext cx="1140460" cy="713740"/>
            </a:xfrm>
            <a:custGeom>
              <a:avLst/>
              <a:gdLst/>
              <a:ahLst/>
              <a:cxnLst/>
              <a:rect l="l" t="t" r="r" b="b"/>
              <a:pathLst>
                <a:path w="1140459" h="713739">
                  <a:moveTo>
                    <a:pt x="0" y="71374"/>
                  </a:moveTo>
                  <a:lnTo>
                    <a:pt x="5597" y="43559"/>
                  </a:lnTo>
                  <a:lnTo>
                    <a:pt x="20875" y="20875"/>
                  </a:lnTo>
                  <a:lnTo>
                    <a:pt x="43559" y="5597"/>
                  </a:lnTo>
                  <a:lnTo>
                    <a:pt x="71374" y="0"/>
                  </a:lnTo>
                  <a:lnTo>
                    <a:pt x="1068577" y="0"/>
                  </a:lnTo>
                  <a:lnTo>
                    <a:pt x="1096392" y="5597"/>
                  </a:lnTo>
                  <a:lnTo>
                    <a:pt x="1119076" y="20875"/>
                  </a:lnTo>
                  <a:lnTo>
                    <a:pt x="1134354" y="43559"/>
                  </a:lnTo>
                  <a:lnTo>
                    <a:pt x="1139952" y="71374"/>
                  </a:lnTo>
                  <a:lnTo>
                    <a:pt x="1139952" y="641858"/>
                  </a:lnTo>
                  <a:lnTo>
                    <a:pt x="1134354" y="669672"/>
                  </a:lnTo>
                  <a:lnTo>
                    <a:pt x="1119076" y="692356"/>
                  </a:lnTo>
                  <a:lnTo>
                    <a:pt x="1096392" y="707634"/>
                  </a:lnTo>
                  <a:lnTo>
                    <a:pt x="1068577" y="713232"/>
                  </a:lnTo>
                  <a:lnTo>
                    <a:pt x="71374" y="713232"/>
                  </a:lnTo>
                  <a:lnTo>
                    <a:pt x="43559" y="707634"/>
                  </a:lnTo>
                  <a:lnTo>
                    <a:pt x="20875" y="692356"/>
                  </a:lnTo>
                  <a:lnTo>
                    <a:pt x="5597" y="669672"/>
                  </a:lnTo>
                  <a:lnTo>
                    <a:pt x="0" y="641858"/>
                  </a:lnTo>
                  <a:lnTo>
                    <a:pt x="0" y="71374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701530" y="4957953"/>
            <a:ext cx="910590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Garamond"/>
                <a:cs typeface="Garamond"/>
              </a:rPr>
              <a:t>+</a:t>
            </a:r>
          </a:p>
          <a:p>
            <a:pPr algn="ctr">
              <a:lnSpc>
                <a:spcPts val="2050"/>
              </a:lnSpc>
            </a:pPr>
            <a:r>
              <a:rPr sz="1800" spc="-10" dirty="0">
                <a:latin typeface="Garamond"/>
                <a:cs typeface="Garamond"/>
              </a:rPr>
              <a:t>αυ</a:t>
            </a:r>
            <a:r>
              <a:rPr sz="1800" spc="-5" dirty="0">
                <a:latin typeface="Garamond"/>
                <a:cs typeface="Garamond"/>
              </a:rPr>
              <a:t>το</a:t>
            </a:r>
            <a:r>
              <a:rPr sz="1800" spc="-10" dirty="0">
                <a:latin typeface="Garamond"/>
                <a:cs typeface="Garamond"/>
              </a:rPr>
              <a:t>ν</a:t>
            </a:r>
            <a:r>
              <a:rPr sz="1800" dirty="0">
                <a:latin typeface="Garamond"/>
                <a:cs typeface="Garamond"/>
              </a:rPr>
              <a:t>ομία</a:t>
            </a:r>
          </a:p>
        </p:txBody>
      </p:sp>
      <p:grpSp>
        <p:nvGrpSpPr>
          <p:cNvPr id="68" name="object 68"/>
          <p:cNvGrpSpPr/>
          <p:nvPr/>
        </p:nvGrpSpPr>
        <p:grpSpPr>
          <a:xfrm>
            <a:off x="9622535" y="5711952"/>
            <a:ext cx="1152525" cy="728980"/>
            <a:chOff x="9622535" y="5711952"/>
            <a:chExt cx="1152525" cy="728980"/>
          </a:xfrm>
        </p:grpSpPr>
        <p:sp>
          <p:nvSpPr>
            <p:cNvPr id="69" name="object 69"/>
            <p:cNvSpPr/>
            <p:nvPr/>
          </p:nvSpPr>
          <p:spPr>
            <a:xfrm>
              <a:off x="9630155" y="5719572"/>
              <a:ext cx="1137285" cy="713740"/>
            </a:xfrm>
            <a:custGeom>
              <a:avLst/>
              <a:gdLst/>
              <a:ahLst/>
              <a:cxnLst/>
              <a:rect l="l" t="t" r="r" b="b"/>
              <a:pathLst>
                <a:path w="1137284" h="713739">
                  <a:moveTo>
                    <a:pt x="1065529" y="0"/>
                  </a:moveTo>
                  <a:lnTo>
                    <a:pt x="71374" y="0"/>
                  </a:lnTo>
                  <a:lnTo>
                    <a:pt x="43559" y="5604"/>
                  </a:lnTo>
                  <a:lnTo>
                    <a:pt x="20875" y="20888"/>
                  </a:lnTo>
                  <a:lnTo>
                    <a:pt x="5597" y="43559"/>
                  </a:lnTo>
                  <a:lnTo>
                    <a:pt x="0" y="71323"/>
                  </a:lnTo>
                  <a:lnTo>
                    <a:pt x="0" y="641908"/>
                  </a:lnTo>
                  <a:lnTo>
                    <a:pt x="5597" y="669672"/>
                  </a:lnTo>
                  <a:lnTo>
                    <a:pt x="20875" y="692343"/>
                  </a:lnTo>
                  <a:lnTo>
                    <a:pt x="43559" y="707627"/>
                  </a:lnTo>
                  <a:lnTo>
                    <a:pt x="71374" y="713231"/>
                  </a:lnTo>
                  <a:lnTo>
                    <a:pt x="1065529" y="713231"/>
                  </a:lnTo>
                  <a:lnTo>
                    <a:pt x="1093344" y="707627"/>
                  </a:lnTo>
                  <a:lnTo>
                    <a:pt x="1116028" y="692343"/>
                  </a:lnTo>
                  <a:lnTo>
                    <a:pt x="1131306" y="669672"/>
                  </a:lnTo>
                  <a:lnTo>
                    <a:pt x="1136903" y="641908"/>
                  </a:lnTo>
                  <a:lnTo>
                    <a:pt x="1136903" y="71323"/>
                  </a:lnTo>
                  <a:lnTo>
                    <a:pt x="1131306" y="43559"/>
                  </a:lnTo>
                  <a:lnTo>
                    <a:pt x="1116028" y="20888"/>
                  </a:lnTo>
                  <a:lnTo>
                    <a:pt x="1093344" y="5604"/>
                  </a:lnTo>
                  <a:lnTo>
                    <a:pt x="106552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9630155" y="5719572"/>
              <a:ext cx="1137285" cy="713740"/>
            </a:xfrm>
            <a:custGeom>
              <a:avLst/>
              <a:gdLst/>
              <a:ahLst/>
              <a:cxnLst/>
              <a:rect l="l" t="t" r="r" b="b"/>
              <a:pathLst>
                <a:path w="1137284" h="713739">
                  <a:moveTo>
                    <a:pt x="0" y="71323"/>
                  </a:moveTo>
                  <a:lnTo>
                    <a:pt x="5597" y="43559"/>
                  </a:lnTo>
                  <a:lnTo>
                    <a:pt x="20875" y="20888"/>
                  </a:lnTo>
                  <a:lnTo>
                    <a:pt x="43559" y="5604"/>
                  </a:lnTo>
                  <a:lnTo>
                    <a:pt x="71374" y="0"/>
                  </a:lnTo>
                  <a:lnTo>
                    <a:pt x="1065529" y="0"/>
                  </a:lnTo>
                  <a:lnTo>
                    <a:pt x="1093344" y="5604"/>
                  </a:lnTo>
                  <a:lnTo>
                    <a:pt x="1116028" y="20888"/>
                  </a:lnTo>
                  <a:lnTo>
                    <a:pt x="1131306" y="43559"/>
                  </a:lnTo>
                  <a:lnTo>
                    <a:pt x="1136903" y="71323"/>
                  </a:lnTo>
                  <a:lnTo>
                    <a:pt x="1136903" y="641908"/>
                  </a:lnTo>
                  <a:lnTo>
                    <a:pt x="1131306" y="669672"/>
                  </a:lnTo>
                  <a:lnTo>
                    <a:pt x="1116028" y="692343"/>
                  </a:lnTo>
                  <a:lnTo>
                    <a:pt x="1093344" y="707627"/>
                  </a:lnTo>
                  <a:lnTo>
                    <a:pt x="1065529" y="713231"/>
                  </a:lnTo>
                  <a:lnTo>
                    <a:pt x="71374" y="713231"/>
                  </a:lnTo>
                  <a:lnTo>
                    <a:pt x="43559" y="707627"/>
                  </a:lnTo>
                  <a:lnTo>
                    <a:pt x="20875" y="692343"/>
                  </a:lnTo>
                  <a:lnTo>
                    <a:pt x="5597" y="669672"/>
                  </a:lnTo>
                  <a:lnTo>
                    <a:pt x="0" y="641908"/>
                  </a:lnTo>
                  <a:lnTo>
                    <a:pt x="0" y="71323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9682353" y="5775756"/>
            <a:ext cx="1033144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Garamond"/>
                <a:cs typeface="Garamond"/>
              </a:rPr>
              <a:t>-</a:t>
            </a:r>
            <a:r>
              <a:rPr sz="1800" spc="365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διάσπαση</a:t>
            </a:r>
            <a:endParaRPr sz="1800" dirty="0">
              <a:latin typeface="Garamond"/>
              <a:cs typeface="Garamond"/>
            </a:endParaRPr>
          </a:p>
          <a:p>
            <a:pPr marL="85725">
              <a:lnSpc>
                <a:spcPts val="2050"/>
              </a:lnSpc>
            </a:pPr>
            <a:r>
              <a:rPr sz="1800" spc="-5" dirty="0">
                <a:latin typeface="Garamond"/>
                <a:cs typeface="Garamond"/>
              </a:rPr>
              <a:t>προσοχής</a:t>
            </a:r>
            <a:endParaRPr sz="18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9" grpId="0"/>
      <p:bldP spid="63" grpId="0"/>
      <p:bldP spid="67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9016" y="1244041"/>
            <a:ext cx="60985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ΕΡΕΥΝΕΣ </a:t>
            </a:r>
            <a:r>
              <a:rPr spc="-5" dirty="0"/>
              <a:t>για ΣΝ &amp;</a:t>
            </a:r>
            <a:r>
              <a:rPr spc="-10" dirty="0"/>
              <a:t> εξΑΕ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2352" y="2551176"/>
            <a:ext cx="2286000" cy="3335020"/>
            <a:chOff x="1292352" y="2551176"/>
            <a:chExt cx="2286000" cy="3335020"/>
          </a:xfrm>
        </p:grpSpPr>
        <p:sp>
          <p:nvSpPr>
            <p:cNvPr id="4" name="object 4"/>
            <p:cNvSpPr/>
            <p:nvPr/>
          </p:nvSpPr>
          <p:spPr>
            <a:xfrm>
              <a:off x="1299972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60" h="3319779">
                  <a:moveTo>
                    <a:pt x="0" y="0"/>
                  </a:moveTo>
                  <a:lnTo>
                    <a:pt x="0" y="3319272"/>
                  </a:lnTo>
                  <a:lnTo>
                    <a:pt x="2270760" y="2655442"/>
                  </a:lnTo>
                  <a:lnTo>
                    <a:pt x="2270760" y="66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99972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60" h="3319779">
                  <a:moveTo>
                    <a:pt x="0" y="3319272"/>
                  </a:moveTo>
                  <a:lnTo>
                    <a:pt x="0" y="0"/>
                  </a:lnTo>
                  <a:lnTo>
                    <a:pt x="2270760" y="663828"/>
                  </a:lnTo>
                  <a:lnTo>
                    <a:pt x="2270760" y="2655442"/>
                  </a:lnTo>
                  <a:lnTo>
                    <a:pt x="0" y="33192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12239" y="3068796"/>
            <a:ext cx="2023110" cy="243395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2003-2010</a:t>
            </a:r>
            <a:endParaRPr sz="2000" dirty="0">
              <a:latin typeface="Garamond"/>
              <a:cs typeface="Garamond"/>
            </a:endParaRPr>
          </a:p>
          <a:p>
            <a:pPr marL="183515" indent="-171450">
              <a:lnSpc>
                <a:spcPts val="1764"/>
              </a:lnSpc>
              <a:spcBef>
                <a:spcPts val="520"/>
              </a:spcBef>
              <a:buChar char="•"/>
              <a:tabLst>
                <a:tab pos="184150" algn="l"/>
              </a:tabLst>
            </a:pP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ΟΔΥΣΣΕΑΣ</a:t>
            </a:r>
            <a:r>
              <a:rPr sz="1600" spc="-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(Ελλάδα,</a:t>
            </a:r>
            <a:endParaRPr sz="1600" dirty="0">
              <a:latin typeface="Garamond"/>
              <a:cs typeface="Garamond"/>
            </a:endParaRPr>
          </a:p>
          <a:p>
            <a:pPr marL="183515">
              <a:lnSpc>
                <a:spcPts val="1755"/>
              </a:lnSpc>
            </a:pP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Κύπρος) -</a:t>
            </a:r>
            <a:r>
              <a:rPr sz="1600" spc="-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Garamond"/>
                <a:cs typeface="Garamond"/>
              </a:rPr>
              <a:t>Αναστασιάδης</a:t>
            </a:r>
            <a:endParaRPr sz="1400" dirty="0">
              <a:latin typeface="Garamond"/>
              <a:cs typeface="Garamond"/>
            </a:endParaRPr>
          </a:p>
          <a:p>
            <a:pPr marL="183515" marR="5080" indent="-171450">
              <a:lnSpc>
                <a:spcPct val="84600"/>
              </a:lnSpc>
              <a:spcBef>
                <a:spcPts val="285"/>
              </a:spcBef>
              <a:buChar char="•"/>
              <a:tabLst>
                <a:tab pos="184150" algn="l"/>
              </a:tabLst>
            </a:pP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Θετική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η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αλληλεπίδρα- 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ση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από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εξΑΕ </a:t>
            </a:r>
            <a:r>
              <a:rPr sz="1600" spc="5" dirty="0">
                <a:solidFill>
                  <a:srgbClr val="FFFFFF"/>
                </a:solidFill>
                <a:latin typeface="Garamond"/>
                <a:cs typeface="Garamond"/>
              </a:rPr>
              <a:t>&amp;</a:t>
            </a:r>
            <a:r>
              <a:rPr sz="1600" spc="-1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αυξάνει  την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κριτική ικανότητα  των</a:t>
            </a:r>
            <a:r>
              <a:rPr sz="1600" spc="-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μαθητών</a:t>
            </a:r>
            <a:endParaRPr sz="1600" dirty="0">
              <a:latin typeface="Garamond"/>
              <a:cs typeface="Garamond"/>
            </a:endParaRPr>
          </a:p>
          <a:p>
            <a:pPr marL="183515" marR="180340" indent="-171450">
              <a:lnSpc>
                <a:spcPct val="84400"/>
              </a:lnSpc>
              <a:spcBef>
                <a:spcPts val="254"/>
              </a:spcBef>
              <a:buChar char="•"/>
              <a:tabLst>
                <a:tab pos="184150" algn="l"/>
              </a:tabLst>
            </a:pPr>
            <a:r>
              <a:rPr sz="1600" spc="5" dirty="0">
                <a:solidFill>
                  <a:srgbClr val="FFFFFF"/>
                </a:solidFill>
                <a:latin typeface="Garamond"/>
                <a:cs typeface="Garamond"/>
              </a:rPr>
              <a:t>Να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μην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καταργηθεί</a:t>
            </a:r>
            <a:r>
              <a:rPr sz="1600" spc="-1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η 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προσέλευση στο  σχολείο</a:t>
            </a:r>
            <a:endParaRPr sz="1600" dirty="0">
              <a:latin typeface="Garamond"/>
              <a:cs typeface="Garamon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33800" y="2551176"/>
            <a:ext cx="2286000" cy="3335020"/>
            <a:chOff x="3733800" y="2551176"/>
            <a:chExt cx="2286000" cy="3335020"/>
          </a:xfrm>
        </p:grpSpPr>
        <p:sp>
          <p:nvSpPr>
            <p:cNvPr id="8" name="object 8"/>
            <p:cNvSpPr/>
            <p:nvPr/>
          </p:nvSpPr>
          <p:spPr>
            <a:xfrm>
              <a:off x="3741420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60" h="3319779">
                  <a:moveTo>
                    <a:pt x="0" y="0"/>
                  </a:moveTo>
                  <a:lnTo>
                    <a:pt x="0" y="3319272"/>
                  </a:lnTo>
                  <a:lnTo>
                    <a:pt x="2270759" y="2655442"/>
                  </a:lnTo>
                  <a:lnTo>
                    <a:pt x="2270759" y="66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741420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60" h="3319779">
                  <a:moveTo>
                    <a:pt x="0" y="3319272"/>
                  </a:moveTo>
                  <a:lnTo>
                    <a:pt x="0" y="0"/>
                  </a:lnTo>
                  <a:lnTo>
                    <a:pt x="2270759" y="663828"/>
                  </a:lnTo>
                  <a:lnTo>
                    <a:pt x="2270759" y="2655442"/>
                  </a:lnTo>
                  <a:lnTo>
                    <a:pt x="0" y="33192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72610" y="3321288"/>
            <a:ext cx="2003425" cy="16840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2007</a:t>
            </a:r>
            <a:endParaRPr sz="18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800" i="1" spc="-5" dirty="0">
                <a:solidFill>
                  <a:srgbClr val="FFFFFF"/>
                </a:solidFill>
                <a:latin typeface="Garamond"/>
                <a:cs typeface="Garamond"/>
              </a:rPr>
              <a:t>Ulutas-Omeroglu</a:t>
            </a:r>
            <a:endParaRPr sz="1800" dirty="0">
              <a:latin typeface="Garamond"/>
              <a:cs typeface="Garamond"/>
            </a:endParaRPr>
          </a:p>
          <a:p>
            <a:pPr marL="12065" marR="5080" indent="1905" algn="ctr">
              <a:lnSpc>
                <a:spcPct val="84500"/>
              </a:lnSpc>
              <a:spcBef>
                <a:spcPts val="720"/>
              </a:spcBef>
            </a:pP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Απολύτως θετική  επίδραση ενός  στοχευμένου ΕΥ στην  ανάπτυξη 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ΣΝ</a:t>
            </a:r>
            <a:r>
              <a:rPr sz="1800" spc="-9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μαθητών</a:t>
            </a:r>
            <a:endParaRPr sz="1800" dirty="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84391" y="2551176"/>
            <a:ext cx="2286000" cy="3335020"/>
            <a:chOff x="6184391" y="2551176"/>
            <a:chExt cx="2286000" cy="3335020"/>
          </a:xfrm>
        </p:grpSpPr>
        <p:sp>
          <p:nvSpPr>
            <p:cNvPr id="12" name="object 12"/>
            <p:cNvSpPr/>
            <p:nvPr/>
          </p:nvSpPr>
          <p:spPr>
            <a:xfrm>
              <a:off x="6192011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59" h="3319779">
                  <a:moveTo>
                    <a:pt x="0" y="0"/>
                  </a:moveTo>
                  <a:lnTo>
                    <a:pt x="0" y="3319272"/>
                  </a:lnTo>
                  <a:lnTo>
                    <a:pt x="2270760" y="2655442"/>
                  </a:lnTo>
                  <a:lnTo>
                    <a:pt x="2270760" y="66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2011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59" h="3319779">
                  <a:moveTo>
                    <a:pt x="0" y="3319272"/>
                  </a:moveTo>
                  <a:lnTo>
                    <a:pt x="0" y="0"/>
                  </a:lnTo>
                  <a:lnTo>
                    <a:pt x="2270760" y="663828"/>
                  </a:lnTo>
                  <a:lnTo>
                    <a:pt x="2270760" y="2655442"/>
                  </a:lnTo>
                  <a:lnTo>
                    <a:pt x="0" y="33192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306439" y="3068796"/>
            <a:ext cx="1889125" cy="15773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2008-2013</a:t>
            </a:r>
            <a:endParaRPr sz="2000" dirty="0">
              <a:latin typeface="Garamond"/>
              <a:cs typeface="Garamond"/>
            </a:endParaRPr>
          </a:p>
          <a:p>
            <a:pPr marL="182880" indent="-170815">
              <a:lnSpc>
                <a:spcPts val="1764"/>
              </a:lnSpc>
              <a:spcBef>
                <a:spcPts val="520"/>
              </a:spcBef>
              <a:buFont typeface="Garamond"/>
              <a:buChar char="•"/>
              <a:tabLst>
                <a:tab pos="183515" algn="l"/>
              </a:tabLst>
            </a:pPr>
            <a:r>
              <a:rPr sz="1600" i="1" spc="-5" dirty="0">
                <a:solidFill>
                  <a:srgbClr val="FFFFFF"/>
                </a:solidFill>
                <a:latin typeface="Garamond"/>
                <a:cs typeface="Garamond"/>
              </a:rPr>
              <a:t>Berenson-Boyles-Weaver,</a:t>
            </a:r>
            <a:endParaRPr sz="1600" dirty="0">
              <a:latin typeface="Garamond"/>
              <a:cs typeface="Garamond"/>
            </a:endParaRPr>
          </a:p>
          <a:p>
            <a:pPr marL="182880">
              <a:lnSpc>
                <a:spcPts val="1755"/>
              </a:lnSpc>
            </a:pPr>
            <a:r>
              <a:rPr sz="1600" i="1" dirty="0">
                <a:solidFill>
                  <a:srgbClr val="FFFFFF"/>
                </a:solidFill>
                <a:latin typeface="Garamond"/>
                <a:cs typeface="Garamond"/>
              </a:rPr>
              <a:t>Durlac</a:t>
            </a:r>
            <a:r>
              <a:rPr sz="1600" i="1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(ΗΠΑ)</a:t>
            </a:r>
            <a:endParaRPr sz="1600" dirty="0">
              <a:latin typeface="Garamond"/>
              <a:cs typeface="Garamond"/>
            </a:endParaRPr>
          </a:p>
          <a:p>
            <a:pPr marL="182880" marR="5080" indent="-170815" algn="just">
              <a:lnSpc>
                <a:spcPct val="84400"/>
              </a:lnSpc>
              <a:spcBef>
                <a:spcPts val="290"/>
              </a:spcBef>
              <a:buChar char="•"/>
              <a:tabLst>
                <a:tab pos="183515" algn="l"/>
              </a:tabLst>
            </a:pPr>
            <a:r>
              <a:rPr sz="1600" spc="5" dirty="0">
                <a:solidFill>
                  <a:srgbClr val="FFFFFF"/>
                </a:solidFill>
                <a:latin typeface="Garamond"/>
                <a:cs typeface="Garamond"/>
              </a:rPr>
              <a:t>Η ΣΝ</a:t>
            </a:r>
            <a:r>
              <a:rPr sz="1600" spc="-1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σπουδαιότερος 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παράγοντας σχολικής  επιτυχίας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6439" y="4619371"/>
            <a:ext cx="939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•</a:t>
            </a:r>
            <a:endParaRPr sz="1500" dirty="0">
              <a:latin typeface="Garamond"/>
              <a:cs typeface="Garam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5308" y="4670996"/>
            <a:ext cx="1865630" cy="945515"/>
          </a:xfrm>
          <a:prstGeom prst="rect">
            <a:avLst/>
          </a:prstGeom>
          <a:ln w="3949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09" algn="just">
              <a:lnSpc>
                <a:spcPts val="1360"/>
              </a:lnSpc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Mαθητές</a:t>
            </a:r>
            <a:r>
              <a:rPr sz="15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που</a:t>
            </a:r>
            <a:endParaRPr sz="1500" dirty="0">
              <a:latin typeface="Garamond"/>
              <a:cs typeface="Garamond"/>
            </a:endParaRPr>
          </a:p>
          <a:p>
            <a:pPr marL="29209" marR="231775" algn="just">
              <a:lnSpc>
                <a:spcPct val="84700"/>
              </a:lnSpc>
              <a:spcBef>
                <a:spcPts val="130"/>
              </a:spcBef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εκπαιδεύτηκαν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σε ΣΝ  είχαν </a:t>
            </a:r>
            <a:r>
              <a:rPr sz="1500" spc="10" dirty="0">
                <a:solidFill>
                  <a:srgbClr val="FFFFFF"/>
                </a:solidFill>
                <a:latin typeface="Garamond"/>
                <a:cs typeface="Garamond"/>
              </a:rPr>
              <a:t>+11%</a:t>
            </a:r>
            <a:r>
              <a:rPr sz="1500" spc="-13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καλύτερη 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σχολική</a:t>
            </a:r>
            <a:r>
              <a:rPr sz="1500" spc="-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επίδοση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16695" y="2551176"/>
            <a:ext cx="2286000" cy="3335020"/>
            <a:chOff x="8616695" y="2551176"/>
            <a:chExt cx="2286000" cy="3335020"/>
          </a:xfrm>
        </p:grpSpPr>
        <p:sp>
          <p:nvSpPr>
            <p:cNvPr id="18" name="object 18"/>
            <p:cNvSpPr/>
            <p:nvPr/>
          </p:nvSpPr>
          <p:spPr>
            <a:xfrm>
              <a:off x="8624315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59" h="3319779">
                  <a:moveTo>
                    <a:pt x="0" y="0"/>
                  </a:moveTo>
                  <a:lnTo>
                    <a:pt x="0" y="3319272"/>
                  </a:lnTo>
                  <a:lnTo>
                    <a:pt x="2270759" y="2655442"/>
                  </a:lnTo>
                  <a:lnTo>
                    <a:pt x="2270759" y="663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624315" y="2558796"/>
              <a:ext cx="2270760" cy="3319779"/>
            </a:xfrm>
            <a:custGeom>
              <a:avLst/>
              <a:gdLst/>
              <a:ahLst/>
              <a:cxnLst/>
              <a:rect l="l" t="t" r="r" b="b"/>
              <a:pathLst>
                <a:path w="2270759" h="3319779">
                  <a:moveTo>
                    <a:pt x="0" y="3319272"/>
                  </a:moveTo>
                  <a:lnTo>
                    <a:pt x="0" y="0"/>
                  </a:lnTo>
                  <a:lnTo>
                    <a:pt x="2270759" y="663828"/>
                  </a:lnTo>
                  <a:lnTo>
                    <a:pt x="2270759" y="2655442"/>
                  </a:lnTo>
                  <a:lnTo>
                    <a:pt x="0" y="331927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39378" y="3068796"/>
            <a:ext cx="1567815" cy="7200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725"/>
              </a:spcBef>
            </a:pP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2016,</a:t>
            </a:r>
            <a:r>
              <a:rPr sz="2000" spc="-7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Garamond"/>
                <a:cs typeface="Garamond"/>
              </a:rPr>
              <a:t>2017</a:t>
            </a:r>
            <a:endParaRPr sz="2000" dirty="0">
              <a:latin typeface="Garamond"/>
              <a:cs typeface="Garamond"/>
            </a:endParaRPr>
          </a:p>
          <a:p>
            <a:pPr marL="182880" indent="-170815">
              <a:lnSpc>
                <a:spcPct val="100000"/>
              </a:lnSpc>
              <a:spcBef>
                <a:spcPts val="520"/>
              </a:spcBef>
              <a:buFont typeface="Garamond"/>
              <a:buChar char="•"/>
              <a:tabLst>
                <a:tab pos="183515" algn="l"/>
              </a:tabLst>
            </a:pPr>
            <a:r>
              <a:rPr sz="1600" i="1" spc="-5" dirty="0">
                <a:solidFill>
                  <a:srgbClr val="FFFFFF"/>
                </a:solidFill>
                <a:latin typeface="Garamond"/>
                <a:cs typeface="Garamond"/>
              </a:rPr>
              <a:t>Σελίμη-Στρούζα-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10066" y="3722319"/>
            <a:ext cx="1570355" cy="478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775"/>
              </a:lnSpc>
              <a:spcBef>
                <a:spcPts val="110"/>
              </a:spcBef>
            </a:pPr>
            <a:r>
              <a:rPr sz="1600" i="1" spc="5" dirty="0">
                <a:solidFill>
                  <a:srgbClr val="FFFFFF"/>
                </a:solidFill>
                <a:latin typeface="Garamond"/>
                <a:cs typeface="Garamond"/>
              </a:rPr>
              <a:t>Χ’’ιωάννου</a:t>
            </a:r>
            <a:r>
              <a:rPr sz="1600" i="1" spc="-1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i="1" dirty="0">
                <a:solidFill>
                  <a:srgbClr val="FFFFFF"/>
                </a:solidFill>
                <a:latin typeface="Garamond"/>
                <a:cs typeface="Garamond"/>
              </a:rPr>
              <a:t>(Ελλάδα),</a:t>
            </a:r>
            <a:endParaRPr sz="1600" dirty="0">
              <a:latin typeface="Garamond"/>
              <a:cs typeface="Garamond"/>
            </a:endParaRPr>
          </a:p>
          <a:p>
            <a:pPr marL="12700">
              <a:lnSpc>
                <a:spcPts val="1775"/>
              </a:lnSpc>
            </a:pPr>
            <a:r>
              <a:rPr sz="1600" i="1" spc="-15" dirty="0">
                <a:solidFill>
                  <a:srgbClr val="FFFFFF"/>
                </a:solidFill>
                <a:latin typeface="Garamond"/>
                <a:cs typeface="Garamond"/>
              </a:rPr>
              <a:t>Taylor</a:t>
            </a:r>
            <a:r>
              <a:rPr sz="1600" i="1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(παγκόσμια)</a:t>
            </a:r>
            <a:endParaRPr sz="1600" dirty="0">
              <a:latin typeface="Garamond"/>
              <a:cs typeface="Garam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39378" y="4170933"/>
            <a:ext cx="9398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•</a:t>
            </a:r>
            <a:endParaRPr sz="1500" dirty="0">
              <a:latin typeface="Garamond"/>
              <a:cs typeface="Garamon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34310" y="4207446"/>
            <a:ext cx="1710689" cy="1402715"/>
          </a:xfrm>
          <a:prstGeom prst="rect">
            <a:avLst/>
          </a:prstGeom>
          <a:ln w="51181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3020" marR="46355">
              <a:lnSpc>
                <a:spcPct val="84500"/>
              </a:lnSpc>
              <a:spcBef>
                <a:spcPts val="100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Η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εκπαίδευση στη</a:t>
            </a:r>
            <a:r>
              <a:rPr sz="1500" spc="-8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ΣΝ  καλλιεργεί ανοχή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στη  διαφορετικότητα 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και 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συνδέεται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με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εύρεση  καλύτερων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θέσεων 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εργασίας στην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ενήλικη 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ζωή</a:t>
            </a:r>
            <a:endParaRPr sz="15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750" y="1244041"/>
            <a:ext cx="37471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ΜΟΝΤΕΛΑ</a:t>
            </a:r>
            <a:r>
              <a:rPr spc="-70" dirty="0"/>
              <a:t> </a:t>
            </a:r>
            <a:r>
              <a:rPr spc="-5" dirty="0"/>
              <a:t>ΣΝ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89303" y="2575560"/>
            <a:ext cx="5663565" cy="1015365"/>
            <a:chOff x="1289303" y="2575560"/>
            <a:chExt cx="5663565" cy="1015365"/>
          </a:xfrm>
        </p:grpSpPr>
        <p:sp>
          <p:nvSpPr>
            <p:cNvPr id="4" name="object 4"/>
            <p:cNvSpPr/>
            <p:nvPr/>
          </p:nvSpPr>
          <p:spPr>
            <a:xfrm>
              <a:off x="1296923" y="2951988"/>
              <a:ext cx="5648325" cy="631190"/>
            </a:xfrm>
            <a:custGeom>
              <a:avLst/>
              <a:gdLst/>
              <a:ahLst/>
              <a:cxnLst/>
              <a:rect l="l" t="t" r="r" b="b"/>
              <a:pathLst>
                <a:path w="5648325" h="631189">
                  <a:moveTo>
                    <a:pt x="5647944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5647944" y="630936"/>
                  </a:lnTo>
                  <a:lnTo>
                    <a:pt x="5647944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296923" y="2951988"/>
              <a:ext cx="5648325" cy="631190"/>
            </a:xfrm>
            <a:custGeom>
              <a:avLst/>
              <a:gdLst/>
              <a:ahLst/>
              <a:cxnLst/>
              <a:rect l="l" t="t" r="r" b="b"/>
              <a:pathLst>
                <a:path w="5648325" h="631189">
                  <a:moveTo>
                    <a:pt x="0" y="630936"/>
                  </a:moveTo>
                  <a:lnTo>
                    <a:pt x="5647944" y="630936"/>
                  </a:lnTo>
                  <a:lnTo>
                    <a:pt x="5647944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656587" y="2583180"/>
              <a:ext cx="5023485" cy="741045"/>
            </a:xfrm>
            <a:custGeom>
              <a:avLst/>
              <a:gdLst/>
              <a:ahLst/>
              <a:cxnLst/>
              <a:rect l="l" t="t" r="r" b="b"/>
              <a:pathLst>
                <a:path w="5023484" h="741045">
                  <a:moveTo>
                    <a:pt x="4899660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4"/>
                  </a:lnTo>
                  <a:lnTo>
                    <a:pt x="0" y="617220"/>
                  </a:lnTo>
                  <a:lnTo>
                    <a:pt x="9697" y="665279"/>
                  </a:lnTo>
                  <a:lnTo>
                    <a:pt x="36147" y="704516"/>
                  </a:lnTo>
                  <a:lnTo>
                    <a:pt x="75384" y="730966"/>
                  </a:lnTo>
                  <a:lnTo>
                    <a:pt x="123443" y="740664"/>
                  </a:lnTo>
                  <a:lnTo>
                    <a:pt x="4899660" y="740664"/>
                  </a:lnTo>
                  <a:lnTo>
                    <a:pt x="4947719" y="730966"/>
                  </a:lnTo>
                  <a:lnTo>
                    <a:pt x="4986956" y="704516"/>
                  </a:lnTo>
                  <a:lnTo>
                    <a:pt x="5013406" y="665279"/>
                  </a:lnTo>
                  <a:lnTo>
                    <a:pt x="5023104" y="617220"/>
                  </a:lnTo>
                  <a:lnTo>
                    <a:pt x="5023104" y="123444"/>
                  </a:lnTo>
                  <a:lnTo>
                    <a:pt x="5013406" y="75384"/>
                  </a:lnTo>
                  <a:lnTo>
                    <a:pt x="4986956" y="36147"/>
                  </a:lnTo>
                  <a:lnTo>
                    <a:pt x="4947719" y="9697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656587" y="2583180"/>
              <a:ext cx="5023485" cy="741045"/>
            </a:xfrm>
            <a:custGeom>
              <a:avLst/>
              <a:gdLst/>
              <a:ahLst/>
              <a:cxnLst/>
              <a:rect l="l" t="t" r="r" b="b"/>
              <a:pathLst>
                <a:path w="5023484" h="741045">
                  <a:moveTo>
                    <a:pt x="0" y="123444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4899660" y="0"/>
                  </a:lnTo>
                  <a:lnTo>
                    <a:pt x="4947719" y="9697"/>
                  </a:lnTo>
                  <a:lnTo>
                    <a:pt x="4986956" y="36147"/>
                  </a:lnTo>
                  <a:lnTo>
                    <a:pt x="5013406" y="75384"/>
                  </a:lnTo>
                  <a:lnTo>
                    <a:pt x="5023104" y="123444"/>
                  </a:lnTo>
                  <a:lnTo>
                    <a:pt x="5023104" y="617220"/>
                  </a:lnTo>
                  <a:lnTo>
                    <a:pt x="5013406" y="665279"/>
                  </a:lnTo>
                  <a:lnTo>
                    <a:pt x="4986956" y="704516"/>
                  </a:lnTo>
                  <a:lnTo>
                    <a:pt x="4947719" y="730966"/>
                  </a:lnTo>
                  <a:lnTo>
                    <a:pt x="4899660" y="740664"/>
                  </a:lnTo>
                  <a:lnTo>
                    <a:pt x="123443" y="740664"/>
                  </a:lnTo>
                  <a:lnTo>
                    <a:pt x="75384" y="730966"/>
                  </a:lnTo>
                  <a:lnTo>
                    <a:pt x="36147" y="704516"/>
                  </a:lnTo>
                  <a:lnTo>
                    <a:pt x="9697" y="665279"/>
                  </a:lnTo>
                  <a:lnTo>
                    <a:pt x="0" y="617220"/>
                  </a:lnTo>
                  <a:lnTo>
                    <a:pt x="0" y="123444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31594" y="2703702"/>
            <a:ext cx="25965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aramond"/>
                <a:cs typeface="Garamond"/>
              </a:rPr>
              <a:t>Επίδοσης</a:t>
            </a:r>
            <a:r>
              <a:rPr sz="2500" spc="-20" dirty="0">
                <a:latin typeface="Garamond"/>
                <a:cs typeface="Garamond"/>
              </a:rPr>
              <a:t> </a:t>
            </a:r>
            <a:r>
              <a:rPr sz="2500" spc="-10" dirty="0">
                <a:latin typeface="Garamond"/>
                <a:cs typeface="Garamond"/>
              </a:rPr>
              <a:t>(Goleman)</a:t>
            </a:r>
            <a:endParaRPr sz="2500" dirty="0">
              <a:latin typeface="Garamond"/>
              <a:cs typeface="Garamon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9303" y="3709415"/>
            <a:ext cx="5718175" cy="1015365"/>
            <a:chOff x="1289303" y="3709415"/>
            <a:chExt cx="5718175" cy="1015365"/>
          </a:xfrm>
        </p:grpSpPr>
        <p:sp>
          <p:nvSpPr>
            <p:cNvPr id="10" name="object 10"/>
            <p:cNvSpPr/>
            <p:nvPr/>
          </p:nvSpPr>
          <p:spPr>
            <a:xfrm>
              <a:off x="1296923" y="4088891"/>
              <a:ext cx="5702935" cy="628015"/>
            </a:xfrm>
            <a:custGeom>
              <a:avLst/>
              <a:gdLst/>
              <a:ahLst/>
              <a:cxnLst/>
              <a:rect l="l" t="t" r="r" b="b"/>
              <a:pathLst>
                <a:path w="5702934" h="628014">
                  <a:moveTo>
                    <a:pt x="5702808" y="0"/>
                  </a:moveTo>
                  <a:lnTo>
                    <a:pt x="0" y="0"/>
                  </a:lnTo>
                  <a:lnTo>
                    <a:pt x="0" y="627887"/>
                  </a:lnTo>
                  <a:lnTo>
                    <a:pt x="5702808" y="627887"/>
                  </a:lnTo>
                  <a:lnTo>
                    <a:pt x="5702808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6923" y="4088891"/>
              <a:ext cx="5702935" cy="628015"/>
            </a:xfrm>
            <a:custGeom>
              <a:avLst/>
              <a:gdLst/>
              <a:ahLst/>
              <a:cxnLst/>
              <a:rect l="l" t="t" r="r" b="b"/>
              <a:pathLst>
                <a:path w="5702934" h="628014">
                  <a:moveTo>
                    <a:pt x="0" y="627887"/>
                  </a:moveTo>
                  <a:lnTo>
                    <a:pt x="5702808" y="627887"/>
                  </a:lnTo>
                  <a:lnTo>
                    <a:pt x="5702808" y="0"/>
                  </a:lnTo>
                  <a:lnTo>
                    <a:pt x="0" y="0"/>
                  </a:lnTo>
                  <a:lnTo>
                    <a:pt x="0" y="627887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56587" y="3717035"/>
              <a:ext cx="5023485" cy="741045"/>
            </a:xfrm>
            <a:custGeom>
              <a:avLst/>
              <a:gdLst/>
              <a:ahLst/>
              <a:cxnLst/>
              <a:rect l="l" t="t" r="r" b="b"/>
              <a:pathLst>
                <a:path w="5023484" h="741045">
                  <a:moveTo>
                    <a:pt x="4899660" y="0"/>
                  </a:moveTo>
                  <a:lnTo>
                    <a:pt x="123443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3"/>
                  </a:lnTo>
                  <a:lnTo>
                    <a:pt x="0" y="617219"/>
                  </a:lnTo>
                  <a:lnTo>
                    <a:pt x="9697" y="665279"/>
                  </a:lnTo>
                  <a:lnTo>
                    <a:pt x="36147" y="704516"/>
                  </a:lnTo>
                  <a:lnTo>
                    <a:pt x="75384" y="730966"/>
                  </a:lnTo>
                  <a:lnTo>
                    <a:pt x="123443" y="740663"/>
                  </a:lnTo>
                  <a:lnTo>
                    <a:pt x="4899660" y="740663"/>
                  </a:lnTo>
                  <a:lnTo>
                    <a:pt x="4947719" y="730966"/>
                  </a:lnTo>
                  <a:lnTo>
                    <a:pt x="4986956" y="704516"/>
                  </a:lnTo>
                  <a:lnTo>
                    <a:pt x="5013406" y="665279"/>
                  </a:lnTo>
                  <a:lnTo>
                    <a:pt x="5023104" y="617219"/>
                  </a:lnTo>
                  <a:lnTo>
                    <a:pt x="5023104" y="123443"/>
                  </a:lnTo>
                  <a:lnTo>
                    <a:pt x="5013406" y="75384"/>
                  </a:lnTo>
                  <a:lnTo>
                    <a:pt x="4986956" y="36147"/>
                  </a:lnTo>
                  <a:lnTo>
                    <a:pt x="4947719" y="9697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6587" y="3717035"/>
              <a:ext cx="5023485" cy="741045"/>
            </a:xfrm>
            <a:custGeom>
              <a:avLst/>
              <a:gdLst/>
              <a:ahLst/>
              <a:cxnLst/>
              <a:rect l="l" t="t" r="r" b="b"/>
              <a:pathLst>
                <a:path w="5023484" h="741045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3" y="0"/>
                  </a:lnTo>
                  <a:lnTo>
                    <a:pt x="4899660" y="0"/>
                  </a:lnTo>
                  <a:lnTo>
                    <a:pt x="4947719" y="9697"/>
                  </a:lnTo>
                  <a:lnTo>
                    <a:pt x="4986956" y="36147"/>
                  </a:lnTo>
                  <a:lnTo>
                    <a:pt x="5013406" y="75384"/>
                  </a:lnTo>
                  <a:lnTo>
                    <a:pt x="5023104" y="123443"/>
                  </a:lnTo>
                  <a:lnTo>
                    <a:pt x="5023104" y="617219"/>
                  </a:lnTo>
                  <a:lnTo>
                    <a:pt x="5013406" y="665279"/>
                  </a:lnTo>
                  <a:lnTo>
                    <a:pt x="4986956" y="704516"/>
                  </a:lnTo>
                  <a:lnTo>
                    <a:pt x="4947719" y="730966"/>
                  </a:lnTo>
                  <a:lnTo>
                    <a:pt x="4899660" y="740663"/>
                  </a:lnTo>
                  <a:lnTo>
                    <a:pt x="123443" y="740663"/>
                  </a:lnTo>
                  <a:lnTo>
                    <a:pt x="75384" y="730966"/>
                  </a:lnTo>
                  <a:lnTo>
                    <a:pt x="36147" y="704516"/>
                  </a:lnTo>
                  <a:lnTo>
                    <a:pt x="9697" y="665279"/>
                  </a:lnTo>
                  <a:lnTo>
                    <a:pt x="0" y="617219"/>
                  </a:lnTo>
                  <a:lnTo>
                    <a:pt x="0" y="123443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31594" y="3676853"/>
            <a:ext cx="43980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Garamond"/>
                <a:cs typeface="Garamond"/>
              </a:rPr>
              <a:t>Συνδυασμού </a:t>
            </a:r>
            <a:r>
              <a:rPr sz="2500" spc="-5" dirty="0">
                <a:latin typeface="Garamond"/>
                <a:cs typeface="Garamond"/>
              </a:rPr>
              <a:t>προσαρμοστικότητας</a:t>
            </a:r>
            <a:r>
              <a:rPr sz="2500" spc="50" dirty="0">
                <a:latin typeface="Garamond"/>
                <a:cs typeface="Garamond"/>
              </a:rPr>
              <a:t> </a:t>
            </a:r>
            <a:r>
              <a:rPr sz="2500" spc="-5" dirty="0">
                <a:latin typeface="Garamond"/>
                <a:cs typeface="Garamond"/>
              </a:rPr>
              <a:t>–</a:t>
            </a:r>
            <a:endParaRPr sz="2500" dirty="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1594" y="4000627"/>
            <a:ext cx="32042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Garamond"/>
                <a:cs typeface="Garamond"/>
              </a:rPr>
              <a:t>προσωπικότητας</a:t>
            </a:r>
            <a:r>
              <a:rPr sz="2500" spc="-60" dirty="0">
                <a:latin typeface="Garamond"/>
                <a:cs typeface="Garamond"/>
              </a:rPr>
              <a:t> </a:t>
            </a:r>
            <a:r>
              <a:rPr sz="2500" spc="-15" dirty="0">
                <a:latin typeface="Garamond"/>
                <a:cs typeface="Garamond"/>
              </a:rPr>
              <a:t>(Bar-On)</a:t>
            </a:r>
            <a:endParaRPr sz="2500" dirty="0">
              <a:latin typeface="Garamond"/>
              <a:cs typeface="Garamon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289303" y="4846320"/>
            <a:ext cx="7190740" cy="1012190"/>
            <a:chOff x="1289303" y="4846320"/>
            <a:chExt cx="7190740" cy="1012190"/>
          </a:xfrm>
        </p:grpSpPr>
        <p:sp>
          <p:nvSpPr>
            <p:cNvPr id="17" name="object 17"/>
            <p:cNvSpPr/>
            <p:nvPr/>
          </p:nvSpPr>
          <p:spPr>
            <a:xfrm>
              <a:off x="1296923" y="5222748"/>
              <a:ext cx="7175500" cy="628015"/>
            </a:xfrm>
            <a:custGeom>
              <a:avLst/>
              <a:gdLst/>
              <a:ahLst/>
              <a:cxnLst/>
              <a:rect l="l" t="t" r="r" b="b"/>
              <a:pathLst>
                <a:path w="7175500" h="628014">
                  <a:moveTo>
                    <a:pt x="7174992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7174992" y="627888"/>
                  </a:lnTo>
                  <a:lnTo>
                    <a:pt x="7174992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96923" y="5222748"/>
              <a:ext cx="7175500" cy="628015"/>
            </a:xfrm>
            <a:custGeom>
              <a:avLst/>
              <a:gdLst/>
              <a:ahLst/>
              <a:cxnLst/>
              <a:rect l="l" t="t" r="r" b="b"/>
              <a:pathLst>
                <a:path w="7175500" h="628014">
                  <a:moveTo>
                    <a:pt x="0" y="627888"/>
                  </a:moveTo>
                  <a:lnTo>
                    <a:pt x="7174992" y="627888"/>
                  </a:lnTo>
                  <a:lnTo>
                    <a:pt x="7174992" y="0"/>
                  </a:lnTo>
                  <a:lnTo>
                    <a:pt x="0" y="0"/>
                  </a:lnTo>
                  <a:lnTo>
                    <a:pt x="0" y="627888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56587" y="4853940"/>
              <a:ext cx="5023485" cy="737870"/>
            </a:xfrm>
            <a:custGeom>
              <a:avLst/>
              <a:gdLst/>
              <a:ahLst/>
              <a:cxnLst/>
              <a:rect l="l" t="t" r="r" b="b"/>
              <a:pathLst>
                <a:path w="5023484" h="737870">
                  <a:moveTo>
                    <a:pt x="4900168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6"/>
                  </a:lnTo>
                  <a:lnTo>
                    <a:pt x="0" y="614680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6"/>
                  </a:lnTo>
                  <a:lnTo>
                    <a:pt x="4900168" y="737616"/>
                  </a:lnTo>
                  <a:lnTo>
                    <a:pt x="4948041" y="727962"/>
                  </a:lnTo>
                  <a:lnTo>
                    <a:pt x="4987115" y="701627"/>
                  </a:lnTo>
                  <a:lnTo>
                    <a:pt x="5013450" y="662553"/>
                  </a:lnTo>
                  <a:lnTo>
                    <a:pt x="5023104" y="614680"/>
                  </a:lnTo>
                  <a:lnTo>
                    <a:pt x="5023104" y="122936"/>
                  </a:lnTo>
                  <a:lnTo>
                    <a:pt x="5013450" y="75062"/>
                  </a:lnTo>
                  <a:lnTo>
                    <a:pt x="4987115" y="35988"/>
                  </a:lnTo>
                  <a:lnTo>
                    <a:pt x="4948041" y="9653"/>
                  </a:lnTo>
                  <a:lnTo>
                    <a:pt x="4900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6587" y="4853940"/>
              <a:ext cx="5023485" cy="737870"/>
            </a:xfrm>
            <a:custGeom>
              <a:avLst/>
              <a:gdLst/>
              <a:ahLst/>
              <a:cxnLst/>
              <a:rect l="l" t="t" r="r" b="b"/>
              <a:pathLst>
                <a:path w="5023484" h="737870">
                  <a:moveTo>
                    <a:pt x="0" y="122936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4900168" y="0"/>
                  </a:lnTo>
                  <a:lnTo>
                    <a:pt x="4948041" y="9653"/>
                  </a:lnTo>
                  <a:lnTo>
                    <a:pt x="4987115" y="35988"/>
                  </a:lnTo>
                  <a:lnTo>
                    <a:pt x="5013450" y="75062"/>
                  </a:lnTo>
                  <a:lnTo>
                    <a:pt x="5023104" y="122936"/>
                  </a:lnTo>
                  <a:lnTo>
                    <a:pt x="5023104" y="614680"/>
                  </a:lnTo>
                  <a:lnTo>
                    <a:pt x="5013450" y="662553"/>
                  </a:lnTo>
                  <a:lnTo>
                    <a:pt x="4987115" y="701627"/>
                  </a:lnTo>
                  <a:lnTo>
                    <a:pt x="4948041" y="727962"/>
                  </a:lnTo>
                  <a:lnTo>
                    <a:pt x="4900168" y="737616"/>
                  </a:lnTo>
                  <a:lnTo>
                    <a:pt x="122936" y="737616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80"/>
                  </a:lnTo>
                  <a:lnTo>
                    <a:pt x="0" y="122936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31594" y="4812029"/>
            <a:ext cx="4626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aramond"/>
                <a:cs typeface="Garamond"/>
              </a:rPr>
              <a:t>Ικανότητας </a:t>
            </a:r>
            <a:r>
              <a:rPr sz="2500" spc="-10" dirty="0">
                <a:latin typeface="Garamond"/>
                <a:cs typeface="Garamond"/>
              </a:rPr>
              <a:t>(Mayer-Salovey-Caruso)</a:t>
            </a:r>
            <a:r>
              <a:rPr sz="2500" spc="60" dirty="0">
                <a:latin typeface="Garamond"/>
                <a:cs typeface="Garamond"/>
              </a:rPr>
              <a:t> </a:t>
            </a:r>
            <a:r>
              <a:rPr sz="2500" spc="-5" dirty="0">
                <a:latin typeface="Garamond"/>
                <a:cs typeface="Garamond"/>
              </a:rPr>
              <a:t>–</a:t>
            </a:r>
            <a:endParaRPr sz="2500" dirty="0">
              <a:latin typeface="Garamond"/>
              <a:cs typeface="Garamon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1594" y="5134813"/>
            <a:ext cx="2212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Garamond"/>
                <a:cs typeface="Garamond"/>
              </a:rPr>
              <a:t>μοντέλο</a:t>
            </a:r>
            <a:r>
              <a:rPr sz="2500" spc="-35" dirty="0">
                <a:latin typeface="Garamond"/>
                <a:cs typeface="Garamond"/>
              </a:rPr>
              <a:t> </a:t>
            </a:r>
            <a:r>
              <a:rPr sz="2500" spc="-5" dirty="0">
                <a:latin typeface="Garamond"/>
                <a:cs typeface="Garamond"/>
              </a:rPr>
              <a:t>MSCEIT</a:t>
            </a:r>
            <a:endParaRPr sz="2500" dirty="0">
              <a:latin typeface="Garamond"/>
              <a:cs typeface="Garamon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97040" y="2118360"/>
            <a:ext cx="4636135" cy="3749040"/>
            <a:chOff x="6797040" y="2118360"/>
            <a:chExt cx="4636135" cy="3749040"/>
          </a:xfrm>
        </p:grpSpPr>
        <p:sp>
          <p:nvSpPr>
            <p:cNvPr id="24" name="object 24"/>
            <p:cNvSpPr/>
            <p:nvPr/>
          </p:nvSpPr>
          <p:spPr>
            <a:xfrm>
              <a:off x="6804660" y="2125980"/>
              <a:ext cx="4017645" cy="3733800"/>
            </a:xfrm>
            <a:custGeom>
              <a:avLst/>
              <a:gdLst/>
              <a:ahLst/>
              <a:cxnLst/>
              <a:rect l="l" t="t" r="r" b="b"/>
              <a:pathLst>
                <a:path w="4017645" h="3733800">
                  <a:moveTo>
                    <a:pt x="2008632" y="0"/>
                  </a:moveTo>
                  <a:lnTo>
                    <a:pt x="0" y="3733800"/>
                  </a:lnTo>
                  <a:lnTo>
                    <a:pt x="4017264" y="3733800"/>
                  </a:lnTo>
                  <a:lnTo>
                    <a:pt x="200863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4660" y="2125980"/>
              <a:ext cx="4017645" cy="3733800"/>
            </a:xfrm>
            <a:custGeom>
              <a:avLst/>
              <a:gdLst/>
              <a:ahLst/>
              <a:cxnLst/>
              <a:rect l="l" t="t" r="r" b="b"/>
              <a:pathLst>
                <a:path w="4017645" h="3733800">
                  <a:moveTo>
                    <a:pt x="0" y="3733800"/>
                  </a:moveTo>
                  <a:lnTo>
                    <a:pt x="2008632" y="0"/>
                  </a:lnTo>
                  <a:lnTo>
                    <a:pt x="4017264" y="3733800"/>
                  </a:lnTo>
                  <a:lnTo>
                    <a:pt x="0" y="37338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3292" y="2388108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2453639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0" y="792479"/>
                  </a:lnTo>
                  <a:lnTo>
                    <a:pt x="8083" y="842564"/>
                  </a:lnTo>
                  <a:lnTo>
                    <a:pt x="30589" y="886071"/>
                  </a:lnTo>
                  <a:lnTo>
                    <a:pt x="64904" y="920386"/>
                  </a:lnTo>
                  <a:lnTo>
                    <a:pt x="108411" y="942892"/>
                  </a:lnTo>
                  <a:lnTo>
                    <a:pt x="158496" y="950976"/>
                  </a:lnTo>
                  <a:lnTo>
                    <a:pt x="2453639" y="950976"/>
                  </a:lnTo>
                  <a:lnTo>
                    <a:pt x="2503724" y="942892"/>
                  </a:lnTo>
                  <a:lnTo>
                    <a:pt x="2547231" y="920386"/>
                  </a:lnTo>
                  <a:lnTo>
                    <a:pt x="2581546" y="886071"/>
                  </a:lnTo>
                  <a:lnTo>
                    <a:pt x="2604052" y="842564"/>
                  </a:lnTo>
                  <a:lnTo>
                    <a:pt x="2612135" y="792479"/>
                  </a:lnTo>
                  <a:lnTo>
                    <a:pt x="2612135" y="158495"/>
                  </a:lnTo>
                  <a:lnTo>
                    <a:pt x="2604052" y="108411"/>
                  </a:lnTo>
                  <a:lnTo>
                    <a:pt x="2581546" y="64904"/>
                  </a:lnTo>
                  <a:lnTo>
                    <a:pt x="2547231" y="30589"/>
                  </a:lnTo>
                  <a:lnTo>
                    <a:pt x="2503724" y="8083"/>
                  </a:lnTo>
                  <a:lnTo>
                    <a:pt x="245363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813292" y="2388108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0" y="158495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453639" y="0"/>
                  </a:lnTo>
                  <a:lnTo>
                    <a:pt x="2503724" y="8083"/>
                  </a:lnTo>
                  <a:lnTo>
                    <a:pt x="2547231" y="30589"/>
                  </a:lnTo>
                  <a:lnTo>
                    <a:pt x="2581546" y="64904"/>
                  </a:lnTo>
                  <a:lnTo>
                    <a:pt x="2604052" y="108411"/>
                  </a:lnTo>
                  <a:lnTo>
                    <a:pt x="2612135" y="158495"/>
                  </a:lnTo>
                  <a:lnTo>
                    <a:pt x="2612135" y="792479"/>
                  </a:lnTo>
                  <a:lnTo>
                    <a:pt x="2604052" y="842564"/>
                  </a:lnTo>
                  <a:lnTo>
                    <a:pt x="2581546" y="886071"/>
                  </a:lnTo>
                  <a:lnTo>
                    <a:pt x="2547231" y="920386"/>
                  </a:lnTo>
                  <a:lnTo>
                    <a:pt x="2503724" y="942892"/>
                  </a:lnTo>
                  <a:lnTo>
                    <a:pt x="2453639" y="950976"/>
                  </a:lnTo>
                  <a:lnTo>
                    <a:pt x="158496" y="950976"/>
                  </a:lnTo>
                  <a:lnTo>
                    <a:pt x="108411" y="942892"/>
                  </a:lnTo>
                  <a:lnTo>
                    <a:pt x="64904" y="920386"/>
                  </a:lnTo>
                  <a:lnTo>
                    <a:pt x="30589" y="886071"/>
                  </a:lnTo>
                  <a:lnTo>
                    <a:pt x="8083" y="842564"/>
                  </a:lnTo>
                  <a:lnTo>
                    <a:pt x="0" y="792479"/>
                  </a:lnTo>
                  <a:lnTo>
                    <a:pt x="0" y="158495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106027" y="2493569"/>
            <a:ext cx="2024380" cy="63055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1700" dirty="0">
                <a:latin typeface="Garamond"/>
                <a:cs typeface="Garamond"/>
              </a:rPr>
              <a:t>ΠΛΕΟΝΕΚΤΗΜΑΤΑ</a:t>
            </a: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700" spc="-5" dirty="0">
                <a:latin typeface="Garamond"/>
                <a:cs typeface="Garamond"/>
              </a:rPr>
              <a:t>μοντέλου</a:t>
            </a:r>
            <a:r>
              <a:rPr sz="1700" spc="-35" dirty="0">
                <a:latin typeface="Garamond"/>
                <a:cs typeface="Garamond"/>
              </a:rPr>
              <a:t> </a:t>
            </a:r>
            <a:r>
              <a:rPr sz="1700" spc="-5" dirty="0">
                <a:latin typeface="Garamond"/>
                <a:cs typeface="Garamond"/>
              </a:rPr>
              <a:t>MSCEIT</a:t>
            </a:r>
            <a:endParaRPr sz="1700" dirty="0">
              <a:latin typeface="Garamond"/>
              <a:cs typeface="Garamond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805671" y="3450335"/>
            <a:ext cx="2627630" cy="966469"/>
            <a:chOff x="8805671" y="3450335"/>
            <a:chExt cx="2627630" cy="966469"/>
          </a:xfrm>
        </p:grpSpPr>
        <p:sp>
          <p:nvSpPr>
            <p:cNvPr id="30" name="object 30"/>
            <p:cNvSpPr/>
            <p:nvPr/>
          </p:nvSpPr>
          <p:spPr>
            <a:xfrm>
              <a:off x="8813291" y="3457955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2453639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6"/>
                  </a:lnTo>
                  <a:lnTo>
                    <a:pt x="0" y="792480"/>
                  </a:lnTo>
                  <a:lnTo>
                    <a:pt x="8083" y="842564"/>
                  </a:lnTo>
                  <a:lnTo>
                    <a:pt x="30589" y="886071"/>
                  </a:lnTo>
                  <a:lnTo>
                    <a:pt x="64904" y="920386"/>
                  </a:lnTo>
                  <a:lnTo>
                    <a:pt x="108411" y="942892"/>
                  </a:lnTo>
                  <a:lnTo>
                    <a:pt x="158496" y="950976"/>
                  </a:lnTo>
                  <a:lnTo>
                    <a:pt x="2453639" y="950976"/>
                  </a:lnTo>
                  <a:lnTo>
                    <a:pt x="2503724" y="942892"/>
                  </a:lnTo>
                  <a:lnTo>
                    <a:pt x="2547231" y="920386"/>
                  </a:lnTo>
                  <a:lnTo>
                    <a:pt x="2581546" y="886071"/>
                  </a:lnTo>
                  <a:lnTo>
                    <a:pt x="2604052" y="842564"/>
                  </a:lnTo>
                  <a:lnTo>
                    <a:pt x="2612135" y="792480"/>
                  </a:lnTo>
                  <a:lnTo>
                    <a:pt x="2612135" y="158496"/>
                  </a:lnTo>
                  <a:lnTo>
                    <a:pt x="2604052" y="108411"/>
                  </a:lnTo>
                  <a:lnTo>
                    <a:pt x="2581546" y="64904"/>
                  </a:lnTo>
                  <a:lnTo>
                    <a:pt x="2547231" y="30589"/>
                  </a:lnTo>
                  <a:lnTo>
                    <a:pt x="2503724" y="8083"/>
                  </a:lnTo>
                  <a:lnTo>
                    <a:pt x="245363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813291" y="3457955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0" y="158496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453639" y="0"/>
                  </a:lnTo>
                  <a:lnTo>
                    <a:pt x="2503724" y="8083"/>
                  </a:lnTo>
                  <a:lnTo>
                    <a:pt x="2547231" y="30589"/>
                  </a:lnTo>
                  <a:lnTo>
                    <a:pt x="2581546" y="64904"/>
                  </a:lnTo>
                  <a:lnTo>
                    <a:pt x="2604052" y="108411"/>
                  </a:lnTo>
                  <a:lnTo>
                    <a:pt x="2612135" y="158496"/>
                  </a:lnTo>
                  <a:lnTo>
                    <a:pt x="2612135" y="792480"/>
                  </a:lnTo>
                  <a:lnTo>
                    <a:pt x="2604052" y="842564"/>
                  </a:lnTo>
                  <a:lnTo>
                    <a:pt x="2581546" y="886071"/>
                  </a:lnTo>
                  <a:lnTo>
                    <a:pt x="2547231" y="920386"/>
                  </a:lnTo>
                  <a:lnTo>
                    <a:pt x="2503724" y="942892"/>
                  </a:lnTo>
                  <a:lnTo>
                    <a:pt x="2453639" y="950976"/>
                  </a:lnTo>
                  <a:lnTo>
                    <a:pt x="158496" y="950976"/>
                  </a:lnTo>
                  <a:lnTo>
                    <a:pt x="108411" y="942892"/>
                  </a:lnTo>
                  <a:lnTo>
                    <a:pt x="64904" y="920386"/>
                  </a:lnTo>
                  <a:lnTo>
                    <a:pt x="30589" y="886071"/>
                  </a:lnTo>
                  <a:lnTo>
                    <a:pt x="8083" y="842564"/>
                  </a:lnTo>
                  <a:lnTo>
                    <a:pt x="0" y="792480"/>
                  </a:lnTo>
                  <a:lnTo>
                    <a:pt x="0" y="158496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914003" y="3540378"/>
            <a:ext cx="2408555" cy="7213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1150" marR="5080" indent="-299085">
              <a:lnSpc>
                <a:spcPct val="84100"/>
              </a:lnSpc>
              <a:spcBef>
                <a:spcPts val="425"/>
              </a:spcBef>
            </a:pPr>
            <a:r>
              <a:rPr sz="1700" spc="-5" dirty="0">
                <a:latin typeface="Garamond"/>
                <a:cs typeface="Garamond"/>
              </a:rPr>
              <a:t>Αναλυτικότερο, στοχοθετικό,  μετρήσιμο, </a:t>
            </a:r>
            <a:r>
              <a:rPr sz="1700" dirty="0">
                <a:latin typeface="Garamond"/>
                <a:cs typeface="Garamond"/>
              </a:rPr>
              <a:t>δυναμικό,  </a:t>
            </a:r>
            <a:r>
              <a:rPr sz="1700" spc="-5" dirty="0">
                <a:latin typeface="Garamond"/>
                <a:cs typeface="Garamond"/>
              </a:rPr>
              <a:t>αξιολογητέο,</a:t>
            </a:r>
            <a:r>
              <a:rPr sz="1700" spc="-20" dirty="0">
                <a:latin typeface="Garamond"/>
                <a:cs typeface="Garamond"/>
              </a:rPr>
              <a:t> </a:t>
            </a:r>
            <a:r>
              <a:rPr sz="1700" dirty="0">
                <a:latin typeface="Garamond"/>
                <a:cs typeface="Garamond"/>
              </a:rPr>
              <a:t>ευέλικτο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8805671" y="4520184"/>
            <a:ext cx="2627630" cy="966469"/>
            <a:chOff x="8805671" y="4520184"/>
            <a:chExt cx="2627630" cy="966469"/>
          </a:xfrm>
        </p:grpSpPr>
        <p:sp>
          <p:nvSpPr>
            <p:cNvPr id="34" name="object 34"/>
            <p:cNvSpPr/>
            <p:nvPr/>
          </p:nvSpPr>
          <p:spPr>
            <a:xfrm>
              <a:off x="8813291" y="4527804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2453639" y="0"/>
                  </a:moveTo>
                  <a:lnTo>
                    <a:pt x="158496" y="0"/>
                  </a:ln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6"/>
                  </a:lnTo>
                  <a:lnTo>
                    <a:pt x="0" y="792480"/>
                  </a:lnTo>
                  <a:lnTo>
                    <a:pt x="8083" y="842564"/>
                  </a:lnTo>
                  <a:lnTo>
                    <a:pt x="30589" y="886071"/>
                  </a:lnTo>
                  <a:lnTo>
                    <a:pt x="64904" y="920386"/>
                  </a:lnTo>
                  <a:lnTo>
                    <a:pt x="108411" y="942892"/>
                  </a:lnTo>
                  <a:lnTo>
                    <a:pt x="158496" y="950976"/>
                  </a:lnTo>
                  <a:lnTo>
                    <a:pt x="2453639" y="950976"/>
                  </a:lnTo>
                  <a:lnTo>
                    <a:pt x="2503724" y="942892"/>
                  </a:lnTo>
                  <a:lnTo>
                    <a:pt x="2547231" y="920386"/>
                  </a:lnTo>
                  <a:lnTo>
                    <a:pt x="2581546" y="886071"/>
                  </a:lnTo>
                  <a:lnTo>
                    <a:pt x="2604052" y="842564"/>
                  </a:lnTo>
                  <a:lnTo>
                    <a:pt x="2612135" y="792480"/>
                  </a:lnTo>
                  <a:lnTo>
                    <a:pt x="2612135" y="158496"/>
                  </a:lnTo>
                  <a:lnTo>
                    <a:pt x="2604052" y="108411"/>
                  </a:lnTo>
                  <a:lnTo>
                    <a:pt x="2581546" y="64904"/>
                  </a:lnTo>
                  <a:lnTo>
                    <a:pt x="2547231" y="30589"/>
                  </a:lnTo>
                  <a:lnTo>
                    <a:pt x="2503724" y="8083"/>
                  </a:lnTo>
                  <a:lnTo>
                    <a:pt x="245363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8813291" y="4527804"/>
              <a:ext cx="2612390" cy="951230"/>
            </a:xfrm>
            <a:custGeom>
              <a:avLst/>
              <a:gdLst/>
              <a:ahLst/>
              <a:cxnLst/>
              <a:rect l="l" t="t" r="r" b="b"/>
              <a:pathLst>
                <a:path w="2612390" h="951229">
                  <a:moveTo>
                    <a:pt x="0" y="158496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453639" y="0"/>
                  </a:lnTo>
                  <a:lnTo>
                    <a:pt x="2503724" y="8083"/>
                  </a:lnTo>
                  <a:lnTo>
                    <a:pt x="2547231" y="30589"/>
                  </a:lnTo>
                  <a:lnTo>
                    <a:pt x="2581546" y="64904"/>
                  </a:lnTo>
                  <a:lnTo>
                    <a:pt x="2604052" y="108411"/>
                  </a:lnTo>
                  <a:lnTo>
                    <a:pt x="2612135" y="158496"/>
                  </a:lnTo>
                  <a:lnTo>
                    <a:pt x="2612135" y="792480"/>
                  </a:lnTo>
                  <a:lnTo>
                    <a:pt x="2604052" y="842564"/>
                  </a:lnTo>
                  <a:lnTo>
                    <a:pt x="2581546" y="886071"/>
                  </a:lnTo>
                  <a:lnTo>
                    <a:pt x="2547231" y="920386"/>
                  </a:lnTo>
                  <a:lnTo>
                    <a:pt x="2503724" y="942892"/>
                  </a:lnTo>
                  <a:lnTo>
                    <a:pt x="2453639" y="950976"/>
                  </a:lnTo>
                  <a:lnTo>
                    <a:pt x="158496" y="950976"/>
                  </a:lnTo>
                  <a:lnTo>
                    <a:pt x="108411" y="942892"/>
                  </a:lnTo>
                  <a:lnTo>
                    <a:pt x="64904" y="920386"/>
                  </a:lnTo>
                  <a:lnTo>
                    <a:pt x="30589" y="886071"/>
                  </a:lnTo>
                  <a:lnTo>
                    <a:pt x="8083" y="842564"/>
                  </a:lnTo>
                  <a:lnTo>
                    <a:pt x="0" y="792480"/>
                  </a:lnTo>
                  <a:lnTo>
                    <a:pt x="0" y="158496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008491" y="4610861"/>
            <a:ext cx="2216150" cy="7213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 algn="ctr">
              <a:lnSpc>
                <a:spcPct val="84200"/>
              </a:lnSpc>
              <a:spcBef>
                <a:spcPts val="425"/>
              </a:spcBef>
            </a:pPr>
            <a:r>
              <a:rPr sz="1700" dirty="0">
                <a:latin typeface="Garamond"/>
                <a:cs typeface="Garamond"/>
              </a:rPr>
              <a:t>Ο δυϊσμός </a:t>
            </a:r>
            <a:r>
              <a:rPr sz="1700" spc="-5" dirty="0">
                <a:latin typeface="Garamond"/>
                <a:cs typeface="Garamond"/>
              </a:rPr>
              <a:t>αναγνώριση/  διαχείριση αλληλεπιδρά</a:t>
            </a:r>
            <a:r>
              <a:rPr sz="1700" spc="-50" dirty="0">
                <a:latin typeface="Garamond"/>
                <a:cs typeface="Garamond"/>
              </a:rPr>
              <a:t> </a:t>
            </a:r>
            <a:r>
              <a:rPr sz="1700" dirty="0">
                <a:latin typeface="Garamond"/>
                <a:cs typeface="Garamond"/>
              </a:rPr>
              <a:t>με  </a:t>
            </a:r>
            <a:r>
              <a:rPr sz="1700" spc="-5" dirty="0">
                <a:latin typeface="Garamond"/>
                <a:cs typeface="Garamond"/>
              </a:rPr>
              <a:t>επίκτητους</a:t>
            </a:r>
            <a:r>
              <a:rPr sz="1700" spc="-45" dirty="0">
                <a:latin typeface="Garamond"/>
                <a:cs typeface="Garamond"/>
              </a:rPr>
              <a:t> </a:t>
            </a:r>
            <a:r>
              <a:rPr sz="1700" spc="-5" dirty="0">
                <a:latin typeface="Garamond"/>
                <a:cs typeface="Garamond"/>
              </a:rPr>
              <a:t>παράγοντες</a:t>
            </a:r>
            <a:endParaRPr sz="17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32" grpId="0" build="allAtOnce"/>
      <p:bldP spid="3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4" y="1244041"/>
            <a:ext cx="60871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ΕΡΕΥΝΗΤΙΚΟ</a:t>
            </a:r>
            <a:r>
              <a:rPr spc="-20" dirty="0"/>
              <a:t> </a:t>
            </a:r>
            <a:r>
              <a:rPr spc="-1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44004"/>
            <a:ext cx="8328659" cy="23723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Εκπαιδευτικό πρόγραμμα </a:t>
            </a: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υλικό</a:t>
            </a:r>
            <a:r>
              <a:rPr sz="4000" spc="-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(ΕΥ)</a:t>
            </a:r>
            <a:endParaRPr sz="4000" dirty="0">
              <a:latin typeface="Garamond"/>
              <a:cs typeface="Garamond"/>
            </a:endParaRPr>
          </a:p>
          <a:p>
            <a:pPr marL="426720" indent="-414655">
              <a:lnSpc>
                <a:spcPct val="100000"/>
              </a:lnSpc>
              <a:spcBef>
                <a:spcPts val="156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Έρευνα </a:t>
            </a:r>
            <a:r>
              <a:rPr sz="4000" spc="5" dirty="0">
                <a:solidFill>
                  <a:srgbClr val="252525"/>
                </a:solidFill>
                <a:latin typeface="Garamond"/>
                <a:cs typeface="Garamond"/>
              </a:rPr>
              <a:t>μαθητών</a:t>
            </a:r>
            <a:endParaRPr sz="4000" dirty="0">
              <a:latin typeface="Garamond"/>
              <a:cs typeface="Garamond"/>
            </a:endParaRPr>
          </a:p>
          <a:p>
            <a:pPr marL="426720" indent="-414655">
              <a:lnSpc>
                <a:spcPct val="100000"/>
              </a:lnSpc>
              <a:spcBef>
                <a:spcPts val="156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Έρευνα </a:t>
            </a: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εκπαιδευτικών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4943" y="4215384"/>
            <a:ext cx="2465831" cy="1850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335" y="847420"/>
            <a:ext cx="5546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ΕΡΕΥΝΗΤΙΚΟ</a:t>
            </a:r>
            <a:r>
              <a:rPr sz="4000" spc="-110" dirty="0"/>
              <a:t> </a:t>
            </a:r>
            <a:r>
              <a:rPr sz="400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4945" y="1469898"/>
            <a:ext cx="772604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252525"/>
                </a:solidFill>
                <a:latin typeface="Garamond"/>
                <a:cs typeface="Garamond"/>
              </a:rPr>
              <a:t>ΤΟ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ΕΚΠΑΙΔΕΥΤΙΚΟ ΥΛΙΚΟ</a:t>
            </a:r>
            <a:r>
              <a:rPr sz="2800" spc="-10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(ΕΥ)</a:t>
            </a:r>
            <a:endParaRPr sz="28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Τα 9 </a:t>
            </a:r>
            <a:r>
              <a:rPr sz="2800" spc="5" dirty="0">
                <a:solidFill>
                  <a:srgbClr val="252525"/>
                </a:solidFill>
                <a:latin typeface="Garamond"/>
                <a:cs typeface="Garamond"/>
              </a:rPr>
              <a:t>στάδια </a:t>
            </a:r>
            <a:r>
              <a:rPr sz="2800" spc="-5" dirty="0">
                <a:solidFill>
                  <a:srgbClr val="252525"/>
                </a:solidFill>
                <a:latin typeface="Garamond"/>
                <a:cs typeface="Garamond"/>
              </a:rPr>
              <a:t>της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πολυμεσικότητας </a:t>
            </a:r>
            <a:r>
              <a:rPr sz="2800" spc="5" dirty="0">
                <a:solidFill>
                  <a:srgbClr val="252525"/>
                </a:solidFill>
                <a:latin typeface="Garamond"/>
                <a:cs typeface="Garamond"/>
              </a:rPr>
              <a:t>κατά </a:t>
            </a:r>
            <a:r>
              <a:rPr sz="2800" spc="-5" dirty="0">
                <a:solidFill>
                  <a:srgbClr val="252525"/>
                </a:solidFill>
                <a:latin typeface="Garamond"/>
                <a:cs typeface="Garamond"/>
              </a:rPr>
              <a:t>Mayer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και</a:t>
            </a:r>
            <a:r>
              <a:rPr sz="2800" spc="-2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Gagné</a:t>
            </a:r>
            <a:endParaRPr sz="2800" dirty="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1832" y="2785872"/>
            <a:ext cx="1329055" cy="1332230"/>
            <a:chOff x="941832" y="2785872"/>
            <a:chExt cx="1329055" cy="1332230"/>
          </a:xfrm>
        </p:grpSpPr>
        <p:sp>
          <p:nvSpPr>
            <p:cNvPr id="5" name="object 5"/>
            <p:cNvSpPr/>
            <p:nvPr/>
          </p:nvSpPr>
          <p:spPr>
            <a:xfrm>
              <a:off x="949452" y="2793492"/>
              <a:ext cx="1313815" cy="1316990"/>
            </a:xfrm>
            <a:custGeom>
              <a:avLst/>
              <a:gdLst/>
              <a:ahLst/>
              <a:cxnLst/>
              <a:rect l="l" t="t" r="r" b="b"/>
              <a:pathLst>
                <a:path w="1313814" h="1316989">
                  <a:moveTo>
                    <a:pt x="656844" y="0"/>
                  </a:moveTo>
                  <a:lnTo>
                    <a:pt x="607823" y="1805"/>
                  </a:lnTo>
                  <a:lnTo>
                    <a:pt x="559780" y="7138"/>
                  </a:lnTo>
                  <a:lnTo>
                    <a:pt x="512843" y="15870"/>
                  </a:lnTo>
                  <a:lnTo>
                    <a:pt x="467139" y="27875"/>
                  </a:lnTo>
                  <a:lnTo>
                    <a:pt x="422794" y="43024"/>
                  </a:lnTo>
                  <a:lnTo>
                    <a:pt x="379936" y="61191"/>
                  </a:lnTo>
                  <a:lnTo>
                    <a:pt x="338691" y="82248"/>
                  </a:lnTo>
                  <a:lnTo>
                    <a:pt x="299186" y="106068"/>
                  </a:lnTo>
                  <a:lnTo>
                    <a:pt x="261549" y="132524"/>
                  </a:lnTo>
                  <a:lnTo>
                    <a:pt x="225906" y="161488"/>
                  </a:lnTo>
                  <a:lnTo>
                    <a:pt x="192385" y="192833"/>
                  </a:lnTo>
                  <a:lnTo>
                    <a:pt x="161113" y="226432"/>
                  </a:lnTo>
                  <a:lnTo>
                    <a:pt x="132216" y="262157"/>
                  </a:lnTo>
                  <a:lnTo>
                    <a:pt x="105822" y="299882"/>
                  </a:lnTo>
                  <a:lnTo>
                    <a:pt x="82057" y="339478"/>
                  </a:lnTo>
                  <a:lnTo>
                    <a:pt x="61049" y="380819"/>
                  </a:lnTo>
                  <a:lnTo>
                    <a:pt x="42924" y="423776"/>
                  </a:lnTo>
                  <a:lnTo>
                    <a:pt x="27810" y="468224"/>
                  </a:lnTo>
                  <a:lnTo>
                    <a:pt x="15833" y="514034"/>
                  </a:lnTo>
                  <a:lnTo>
                    <a:pt x="7121" y="561080"/>
                  </a:lnTo>
                  <a:lnTo>
                    <a:pt x="1801" y="609233"/>
                  </a:lnTo>
                  <a:lnTo>
                    <a:pt x="0" y="658368"/>
                  </a:lnTo>
                  <a:lnTo>
                    <a:pt x="1801" y="707502"/>
                  </a:lnTo>
                  <a:lnTo>
                    <a:pt x="7121" y="755655"/>
                  </a:lnTo>
                  <a:lnTo>
                    <a:pt x="15833" y="802701"/>
                  </a:lnTo>
                  <a:lnTo>
                    <a:pt x="27810" y="848511"/>
                  </a:lnTo>
                  <a:lnTo>
                    <a:pt x="42924" y="892959"/>
                  </a:lnTo>
                  <a:lnTo>
                    <a:pt x="61049" y="935916"/>
                  </a:lnTo>
                  <a:lnTo>
                    <a:pt x="82057" y="977257"/>
                  </a:lnTo>
                  <a:lnTo>
                    <a:pt x="105822" y="1016853"/>
                  </a:lnTo>
                  <a:lnTo>
                    <a:pt x="132216" y="1054578"/>
                  </a:lnTo>
                  <a:lnTo>
                    <a:pt x="161113" y="1090303"/>
                  </a:lnTo>
                  <a:lnTo>
                    <a:pt x="192385" y="1123902"/>
                  </a:lnTo>
                  <a:lnTo>
                    <a:pt x="225906" y="1155247"/>
                  </a:lnTo>
                  <a:lnTo>
                    <a:pt x="261549" y="1184211"/>
                  </a:lnTo>
                  <a:lnTo>
                    <a:pt x="299186" y="1210667"/>
                  </a:lnTo>
                  <a:lnTo>
                    <a:pt x="338691" y="1234487"/>
                  </a:lnTo>
                  <a:lnTo>
                    <a:pt x="379936" y="1255544"/>
                  </a:lnTo>
                  <a:lnTo>
                    <a:pt x="422794" y="1273711"/>
                  </a:lnTo>
                  <a:lnTo>
                    <a:pt x="467139" y="1288860"/>
                  </a:lnTo>
                  <a:lnTo>
                    <a:pt x="512843" y="1300865"/>
                  </a:lnTo>
                  <a:lnTo>
                    <a:pt x="559780" y="1309597"/>
                  </a:lnTo>
                  <a:lnTo>
                    <a:pt x="607823" y="1314930"/>
                  </a:lnTo>
                  <a:lnTo>
                    <a:pt x="656844" y="1316736"/>
                  </a:lnTo>
                  <a:lnTo>
                    <a:pt x="705858" y="1314930"/>
                  </a:lnTo>
                  <a:lnTo>
                    <a:pt x="753895" y="1309597"/>
                  </a:lnTo>
                  <a:lnTo>
                    <a:pt x="800828" y="1300865"/>
                  </a:lnTo>
                  <a:lnTo>
                    <a:pt x="846529" y="1288860"/>
                  </a:lnTo>
                  <a:lnTo>
                    <a:pt x="890872" y="1273711"/>
                  </a:lnTo>
                  <a:lnTo>
                    <a:pt x="933729" y="1255544"/>
                  </a:lnTo>
                  <a:lnTo>
                    <a:pt x="974974" y="1234487"/>
                  </a:lnTo>
                  <a:lnTo>
                    <a:pt x="1014479" y="1210667"/>
                  </a:lnTo>
                  <a:lnTo>
                    <a:pt x="1052116" y="1184211"/>
                  </a:lnTo>
                  <a:lnTo>
                    <a:pt x="1087760" y="1155247"/>
                  </a:lnTo>
                  <a:lnTo>
                    <a:pt x="1121282" y="1123902"/>
                  </a:lnTo>
                  <a:lnTo>
                    <a:pt x="1152557" y="1090303"/>
                  </a:lnTo>
                  <a:lnTo>
                    <a:pt x="1181456" y="1054578"/>
                  </a:lnTo>
                  <a:lnTo>
                    <a:pt x="1207853" y="1016853"/>
                  </a:lnTo>
                  <a:lnTo>
                    <a:pt x="1231620" y="977257"/>
                  </a:lnTo>
                  <a:lnTo>
                    <a:pt x="1252630" y="935916"/>
                  </a:lnTo>
                  <a:lnTo>
                    <a:pt x="1270757" y="892959"/>
                  </a:lnTo>
                  <a:lnTo>
                    <a:pt x="1285873" y="848511"/>
                  </a:lnTo>
                  <a:lnTo>
                    <a:pt x="1297851" y="802701"/>
                  </a:lnTo>
                  <a:lnTo>
                    <a:pt x="1306564" y="755655"/>
                  </a:lnTo>
                  <a:lnTo>
                    <a:pt x="1311886" y="707502"/>
                  </a:lnTo>
                  <a:lnTo>
                    <a:pt x="1313687" y="658368"/>
                  </a:lnTo>
                  <a:lnTo>
                    <a:pt x="1311886" y="609233"/>
                  </a:lnTo>
                  <a:lnTo>
                    <a:pt x="1306564" y="561080"/>
                  </a:lnTo>
                  <a:lnTo>
                    <a:pt x="1297851" y="514034"/>
                  </a:lnTo>
                  <a:lnTo>
                    <a:pt x="1285873" y="468224"/>
                  </a:lnTo>
                  <a:lnTo>
                    <a:pt x="1270757" y="423776"/>
                  </a:lnTo>
                  <a:lnTo>
                    <a:pt x="1252630" y="380819"/>
                  </a:lnTo>
                  <a:lnTo>
                    <a:pt x="1231620" y="339478"/>
                  </a:lnTo>
                  <a:lnTo>
                    <a:pt x="1207853" y="299882"/>
                  </a:lnTo>
                  <a:lnTo>
                    <a:pt x="1181456" y="262157"/>
                  </a:lnTo>
                  <a:lnTo>
                    <a:pt x="1152557" y="226432"/>
                  </a:lnTo>
                  <a:lnTo>
                    <a:pt x="1121282" y="192833"/>
                  </a:lnTo>
                  <a:lnTo>
                    <a:pt x="1087760" y="161488"/>
                  </a:lnTo>
                  <a:lnTo>
                    <a:pt x="1052116" y="132524"/>
                  </a:lnTo>
                  <a:lnTo>
                    <a:pt x="1014479" y="106068"/>
                  </a:lnTo>
                  <a:lnTo>
                    <a:pt x="974974" y="82248"/>
                  </a:lnTo>
                  <a:lnTo>
                    <a:pt x="933729" y="61191"/>
                  </a:lnTo>
                  <a:lnTo>
                    <a:pt x="890872" y="43024"/>
                  </a:lnTo>
                  <a:lnTo>
                    <a:pt x="846529" y="27875"/>
                  </a:lnTo>
                  <a:lnTo>
                    <a:pt x="800828" y="15870"/>
                  </a:lnTo>
                  <a:lnTo>
                    <a:pt x="753895" y="7138"/>
                  </a:lnTo>
                  <a:lnTo>
                    <a:pt x="705858" y="1805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949452" y="2793492"/>
              <a:ext cx="1313815" cy="1316990"/>
            </a:xfrm>
            <a:custGeom>
              <a:avLst/>
              <a:gdLst/>
              <a:ahLst/>
              <a:cxnLst/>
              <a:rect l="l" t="t" r="r" b="b"/>
              <a:pathLst>
                <a:path w="1313814" h="1316989">
                  <a:moveTo>
                    <a:pt x="0" y="658368"/>
                  </a:moveTo>
                  <a:lnTo>
                    <a:pt x="1801" y="609233"/>
                  </a:lnTo>
                  <a:lnTo>
                    <a:pt x="7121" y="561080"/>
                  </a:lnTo>
                  <a:lnTo>
                    <a:pt x="15833" y="514034"/>
                  </a:lnTo>
                  <a:lnTo>
                    <a:pt x="27810" y="468224"/>
                  </a:lnTo>
                  <a:lnTo>
                    <a:pt x="42924" y="423776"/>
                  </a:lnTo>
                  <a:lnTo>
                    <a:pt x="61049" y="380819"/>
                  </a:lnTo>
                  <a:lnTo>
                    <a:pt x="82057" y="339478"/>
                  </a:lnTo>
                  <a:lnTo>
                    <a:pt x="105822" y="299882"/>
                  </a:lnTo>
                  <a:lnTo>
                    <a:pt x="132216" y="262157"/>
                  </a:lnTo>
                  <a:lnTo>
                    <a:pt x="161113" y="226432"/>
                  </a:lnTo>
                  <a:lnTo>
                    <a:pt x="192385" y="192833"/>
                  </a:lnTo>
                  <a:lnTo>
                    <a:pt x="225906" y="161488"/>
                  </a:lnTo>
                  <a:lnTo>
                    <a:pt x="261549" y="132524"/>
                  </a:lnTo>
                  <a:lnTo>
                    <a:pt x="299186" y="106068"/>
                  </a:lnTo>
                  <a:lnTo>
                    <a:pt x="338691" y="82248"/>
                  </a:lnTo>
                  <a:lnTo>
                    <a:pt x="379936" y="61191"/>
                  </a:lnTo>
                  <a:lnTo>
                    <a:pt x="422794" y="43024"/>
                  </a:lnTo>
                  <a:lnTo>
                    <a:pt x="467139" y="27875"/>
                  </a:lnTo>
                  <a:lnTo>
                    <a:pt x="512843" y="15870"/>
                  </a:lnTo>
                  <a:lnTo>
                    <a:pt x="559780" y="7138"/>
                  </a:lnTo>
                  <a:lnTo>
                    <a:pt x="607823" y="1805"/>
                  </a:lnTo>
                  <a:lnTo>
                    <a:pt x="656844" y="0"/>
                  </a:lnTo>
                  <a:lnTo>
                    <a:pt x="705858" y="1805"/>
                  </a:lnTo>
                  <a:lnTo>
                    <a:pt x="753895" y="7138"/>
                  </a:lnTo>
                  <a:lnTo>
                    <a:pt x="800828" y="15870"/>
                  </a:lnTo>
                  <a:lnTo>
                    <a:pt x="846529" y="27875"/>
                  </a:lnTo>
                  <a:lnTo>
                    <a:pt x="890872" y="43024"/>
                  </a:lnTo>
                  <a:lnTo>
                    <a:pt x="933729" y="61191"/>
                  </a:lnTo>
                  <a:lnTo>
                    <a:pt x="974974" y="82248"/>
                  </a:lnTo>
                  <a:lnTo>
                    <a:pt x="1014479" y="106068"/>
                  </a:lnTo>
                  <a:lnTo>
                    <a:pt x="1052116" y="132524"/>
                  </a:lnTo>
                  <a:lnTo>
                    <a:pt x="1087760" y="161488"/>
                  </a:lnTo>
                  <a:lnTo>
                    <a:pt x="1121282" y="192833"/>
                  </a:lnTo>
                  <a:lnTo>
                    <a:pt x="1152557" y="226432"/>
                  </a:lnTo>
                  <a:lnTo>
                    <a:pt x="1181456" y="262157"/>
                  </a:lnTo>
                  <a:lnTo>
                    <a:pt x="1207853" y="299882"/>
                  </a:lnTo>
                  <a:lnTo>
                    <a:pt x="1231620" y="339478"/>
                  </a:lnTo>
                  <a:lnTo>
                    <a:pt x="1252630" y="380819"/>
                  </a:lnTo>
                  <a:lnTo>
                    <a:pt x="1270757" y="423776"/>
                  </a:lnTo>
                  <a:lnTo>
                    <a:pt x="1285873" y="468224"/>
                  </a:lnTo>
                  <a:lnTo>
                    <a:pt x="1297851" y="514034"/>
                  </a:lnTo>
                  <a:lnTo>
                    <a:pt x="1306564" y="561080"/>
                  </a:lnTo>
                  <a:lnTo>
                    <a:pt x="1311886" y="609233"/>
                  </a:lnTo>
                  <a:lnTo>
                    <a:pt x="1313687" y="658368"/>
                  </a:lnTo>
                  <a:lnTo>
                    <a:pt x="1311886" y="707502"/>
                  </a:lnTo>
                  <a:lnTo>
                    <a:pt x="1306564" y="755655"/>
                  </a:lnTo>
                  <a:lnTo>
                    <a:pt x="1297851" y="802701"/>
                  </a:lnTo>
                  <a:lnTo>
                    <a:pt x="1285873" y="848511"/>
                  </a:lnTo>
                  <a:lnTo>
                    <a:pt x="1270757" y="892959"/>
                  </a:lnTo>
                  <a:lnTo>
                    <a:pt x="1252630" y="935916"/>
                  </a:lnTo>
                  <a:lnTo>
                    <a:pt x="1231620" y="977257"/>
                  </a:lnTo>
                  <a:lnTo>
                    <a:pt x="1207853" y="1016853"/>
                  </a:lnTo>
                  <a:lnTo>
                    <a:pt x="1181456" y="1054578"/>
                  </a:lnTo>
                  <a:lnTo>
                    <a:pt x="1152557" y="1090303"/>
                  </a:lnTo>
                  <a:lnTo>
                    <a:pt x="1121282" y="1123902"/>
                  </a:lnTo>
                  <a:lnTo>
                    <a:pt x="1087760" y="1155247"/>
                  </a:lnTo>
                  <a:lnTo>
                    <a:pt x="1052116" y="1184211"/>
                  </a:lnTo>
                  <a:lnTo>
                    <a:pt x="1014479" y="1210667"/>
                  </a:lnTo>
                  <a:lnTo>
                    <a:pt x="974974" y="1234487"/>
                  </a:lnTo>
                  <a:lnTo>
                    <a:pt x="933729" y="1255544"/>
                  </a:lnTo>
                  <a:lnTo>
                    <a:pt x="890872" y="1273711"/>
                  </a:lnTo>
                  <a:lnTo>
                    <a:pt x="846529" y="1288860"/>
                  </a:lnTo>
                  <a:lnTo>
                    <a:pt x="800828" y="1300865"/>
                  </a:lnTo>
                  <a:lnTo>
                    <a:pt x="753895" y="1309597"/>
                  </a:lnTo>
                  <a:lnTo>
                    <a:pt x="705858" y="1314930"/>
                  </a:lnTo>
                  <a:lnTo>
                    <a:pt x="656844" y="1316736"/>
                  </a:lnTo>
                  <a:lnTo>
                    <a:pt x="607823" y="1314930"/>
                  </a:lnTo>
                  <a:lnTo>
                    <a:pt x="559780" y="1309597"/>
                  </a:lnTo>
                  <a:lnTo>
                    <a:pt x="512843" y="1300865"/>
                  </a:lnTo>
                  <a:lnTo>
                    <a:pt x="467139" y="1288860"/>
                  </a:lnTo>
                  <a:lnTo>
                    <a:pt x="422794" y="1273711"/>
                  </a:lnTo>
                  <a:lnTo>
                    <a:pt x="379936" y="1255544"/>
                  </a:lnTo>
                  <a:lnTo>
                    <a:pt x="338691" y="1234487"/>
                  </a:lnTo>
                  <a:lnTo>
                    <a:pt x="299186" y="1210667"/>
                  </a:lnTo>
                  <a:lnTo>
                    <a:pt x="261549" y="1184211"/>
                  </a:lnTo>
                  <a:lnTo>
                    <a:pt x="225906" y="1155247"/>
                  </a:lnTo>
                  <a:lnTo>
                    <a:pt x="192385" y="1123902"/>
                  </a:lnTo>
                  <a:lnTo>
                    <a:pt x="161113" y="1090303"/>
                  </a:lnTo>
                  <a:lnTo>
                    <a:pt x="132216" y="1054578"/>
                  </a:lnTo>
                  <a:lnTo>
                    <a:pt x="105822" y="1016853"/>
                  </a:lnTo>
                  <a:lnTo>
                    <a:pt x="82057" y="977257"/>
                  </a:lnTo>
                  <a:lnTo>
                    <a:pt x="61049" y="935916"/>
                  </a:lnTo>
                  <a:lnTo>
                    <a:pt x="42924" y="892959"/>
                  </a:lnTo>
                  <a:lnTo>
                    <a:pt x="27810" y="848511"/>
                  </a:lnTo>
                  <a:lnTo>
                    <a:pt x="15833" y="802701"/>
                  </a:lnTo>
                  <a:lnTo>
                    <a:pt x="7121" y="755655"/>
                  </a:lnTo>
                  <a:lnTo>
                    <a:pt x="1801" y="707502"/>
                  </a:lnTo>
                  <a:lnTo>
                    <a:pt x="0" y="6583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0579" y="3026571"/>
            <a:ext cx="747395" cy="7569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1</a:t>
            </a:r>
            <a:endParaRPr sz="1500" dirty="0">
              <a:latin typeface="Garamond"/>
              <a:cs typeface="Garamond"/>
            </a:endParaRPr>
          </a:p>
          <a:p>
            <a:pPr marL="45720" algn="ctr">
              <a:lnSpc>
                <a:spcPts val="1670"/>
              </a:lnSpc>
              <a:spcBef>
                <a:spcPts val="310"/>
              </a:spcBef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διέγερση</a:t>
            </a:r>
            <a:endParaRPr sz="1500" dirty="0">
              <a:latin typeface="Garamond"/>
              <a:cs typeface="Garamond"/>
            </a:endParaRPr>
          </a:p>
          <a:p>
            <a:pPr algn="ctr">
              <a:lnSpc>
                <a:spcPts val="1670"/>
              </a:lnSpc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προσο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χής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1832" y="4230623"/>
            <a:ext cx="1329055" cy="1649095"/>
            <a:chOff x="941832" y="4230623"/>
            <a:chExt cx="1329055" cy="1649095"/>
          </a:xfrm>
        </p:grpSpPr>
        <p:sp>
          <p:nvSpPr>
            <p:cNvPr id="9" name="object 9"/>
            <p:cNvSpPr/>
            <p:nvPr/>
          </p:nvSpPr>
          <p:spPr>
            <a:xfrm>
              <a:off x="1374648" y="4230623"/>
              <a:ext cx="460375" cy="243840"/>
            </a:xfrm>
            <a:custGeom>
              <a:avLst/>
              <a:gdLst/>
              <a:ahLst/>
              <a:cxnLst/>
              <a:rect l="l" t="t" r="r" b="b"/>
              <a:pathLst>
                <a:path w="460375" h="243839">
                  <a:moveTo>
                    <a:pt x="460247" y="0"/>
                  </a:moveTo>
                  <a:lnTo>
                    <a:pt x="0" y="0"/>
                  </a:lnTo>
                  <a:lnTo>
                    <a:pt x="230124" y="243839"/>
                  </a:lnTo>
                  <a:lnTo>
                    <a:pt x="460247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49452" y="4582667"/>
              <a:ext cx="1313815" cy="1289685"/>
            </a:xfrm>
            <a:custGeom>
              <a:avLst/>
              <a:gdLst/>
              <a:ahLst/>
              <a:cxnLst/>
              <a:rect l="l" t="t" r="r" b="b"/>
              <a:pathLst>
                <a:path w="1313814" h="1289685">
                  <a:moveTo>
                    <a:pt x="656844" y="0"/>
                  </a:moveTo>
                  <a:lnTo>
                    <a:pt x="607823" y="1768"/>
                  </a:lnTo>
                  <a:lnTo>
                    <a:pt x="559780" y="6990"/>
                  </a:lnTo>
                  <a:lnTo>
                    <a:pt x="512843" y="15542"/>
                  </a:lnTo>
                  <a:lnTo>
                    <a:pt x="467139" y="27298"/>
                  </a:lnTo>
                  <a:lnTo>
                    <a:pt x="422794" y="42133"/>
                  </a:lnTo>
                  <a:lnTo>
                    <a:pt x="379936" y="59923"/>
                  </a:lnTo>
                  <a:lnTo>
                    <a:pt x="338691" y="80544"/>
                  </a:lnTo>
                  <a:lnTo>
                    <a:pt x="299186" y="103870"/>
                  </a:lnTo>
                  <a:lnTo>
                    <a:pt x="261549" y="129776"/>
                  </a:lnTo>
                  <a:lnTo>
                    <a:pt x="225906" y="158139"/>
                  </a:lnTo>
                  <a:lnTo>
                    <a:pt x="192385" y="188833"/>
                  </a:lnTo>
                  <a:lnTo>
                    <a:pt x="161113" y="221733"/>
                  </a:lnTo>
                  <a:lnTo>
                    <a:pt x="132216" y="256715"/>
                  </a:lnTo>
                  <a:lnTo>
                    <a:pt x="105822" y="293654"/>
                  </a:lnTo>
                  <a:lnTo>
                    <a:pt x="82057" y="332425"/>
                  </a:lnTo>
                  <a:lnTo>
                    <a:pt x="61049" y="372904"/>
                  </a:lnTo>
                  <a:lnTo>
                    <a:pt x="42924" y="414966"/>
                  </a:lnTo>
                  <a:lnTo>
                    <a:pt x="27810" y="458486"/>
                  </a:lnTo>
                  <a:lnTo>
                    <a:pt x="15833" y="503339"/>
                  </a:lnTo>
                  <a:lnTo>
                    <a:pt x="7121" y="549401"/>
                  </a:lnTo>
                  <a:lnTo>
                    <a:pt x="1801" y="596547"/>
                  </a:lnTo>
                  <a:lnTo>
                    <a:pt x="0" y="644651"/>
                  </a:lnTo>
                  <a:lnTo>
                    <a:pt x="1801" y="692756"/>
                  </a:lnTo>
                  <a:lnTo>
                    <a:pt x="7121" y="739902"/>
                  </a:lnTo>
                  <a:lnTo>
                    <a:pt x="15833" y="785964"/>
                  </a:lnTo>
                  <a:lnTo>
                    <a:pt x="27810" y="830817"/>
                  </a:lnTo>
                  <a:lnTo>
                    <a:pt x="42924" y="874337"/>
                  </a:lnTo>
                  <a:lnTo>
                    <a:pt x="61049" y="916399"/>
                  </a:lnTo>
                  <a:lnTo>
                    <a:pt x="82057" y="956878"/>
                  </a:lnTo>
                  <a:lnTo>
                    <a:pt x="105822" y="995649"/>
                  </a:lnTo>
                  <a:lnTo>
                    <a:pt x="132216" y="1032588"/>
                  </a:lnTo>
                  <a:lnTo>
                    <a:pt x="161113" y="1067570"/>
                  </a:lnTo>
                  <a:lnTo>
                    <a:pt x="192385" y="1100470"/>
                  </a:lnTo>
                  <a:lnTo>
                    <a:pt x="225906" y="1131164"/>
                  </a:lnTo>
                  <a:lnTo>
                    <a:pt x="261549" y="1159527"/>
                  </a:lnTo>
                  <a:lnTo>
                    <a:pt x="299186" y="1185433"/>
                  </a:lnTo>
                  <a:lnTo>
                    <a:pt x="338691" y="1208759"/>
                  </a:lnTo>
                  <a:lnTo>
                    <a:pt x="379936" y="1229380"/>
                  </a:lnTo>
                  <a:lnTo>
                    <a:pt x="422794" y="1247170"/>
                  </a:lnTo>
                  <a:lnTo>
                    <a:pt x="467139" y="1262005"/>
                  </a:lnTo>
                  <a:lnTo>
                    <a:pt x="512843" y="1273761"/>
                  </a:lnTo>
                  <a:lnTo>
                    <a:pt x="559780" y="1282313"/>
                  </a:lnTo>
                  <a:lnTo>
                    <a:pt x="607823" y="1287535"/>
                  </a:lnTo>
                  <a:lnTo>
                    <a:pt x="656844" y="1289303"/>
                  </a:lnTo>
                  <a:lnTo>
                    <a:pt x="705858" y="1287535"/>
                  </a:lnTo>
                  <a:lnTo>
                    <a:pt x="753895" y="1282313"/>
                  </a:lnTo>
                  <a:lnTo>
                    <a:pt x="800828" y="1273761"/>
                  </a:lnTo>
                  <a:lnTo>
                    <a:pt x="846529" y="1262005"/>
                  </a:lnTo>
                  <a:lnTo>
                    <a:pt x="890872" y="1247170"/>
                  </a:lnTo>
                  <a:lnTo>
                    <a:pt x="933729" y="1229380"/>
                  </a:lnTo>
                  <a:lnTo>
                    <a:pt x="974974" y="1208759"/>
                  </a:lnTo>
                  <a:lnTo>
                    <a:pt x="1014479" y="1185433"/>
                  </a:lnTo>
                  <a:lnTo>
                    <a:pt x="1052116" y="1159527"/>
                  </a:lnTo>
                  <a:lnTo>
                    <a:pt x="1087760" y="1131164"/>
                  </a:lnTo>
                  <a:lnTo>
                    <a:pt x="1121282" y="1100470"/>
                  </a:lnTo>
                  <a:lnTo>
                    <a:pt x="1152557" y="1067570"/>
                  </a:lnTo>
                  <a:lnTo>
                    <a:pt x="1181456" y="1032588"/>
                  </a:lnTo>
                  <a:lnTo>
                    <a:pt x="1207853" y="995649"/>
                  </a:lnTo>
                  <a:lnTo>
                    <a:pt x="1231620" y="956878"/>
                  </a:lnTo>
                  <a:lnTo>
                    <a:pt x="1252630" y="916399"/>
                  </a:lnTo>
                  <a:lnTo>
                    <a:pt x="1270757" y="874337"/>
                  </a:lnTo>
                  <a:lnTo>
                    <a:pt x="1285873" y="830817"/>
                  </a:lnTo>
                  <a:lnTo>
                    <a:pt x="1297851" y="785964"/>
                  </a:lnTo>
                  <a:lnTo>
                    <a:pt x="1306564" y="739902"/>
                  </a:lnTo>
                  <a:lnTo>
                    <a:pt x="1311886" y="692756"/>
                  </a:lnTo>
                  <a:lnTo>
                    <a:pt x="1313687" y="644651"/>
                  </a:lnTo>
                  <a:lnTo>
                    <a:pt x="1311886" y="596547"/>
                  </a:lnTo>
                  <a:lnTo>
                    <a:pt x="1306564" y="549401"/>
                  </a:lnTo>
                  <a:lnTo>
                    <a:pt x="1297851" y="503339"/>
                  </a:lnTo>
                  <a:lnTo>
                    <a:pt x="1285873" y="458486"/>
                  </a:lnTo>
                  <a:lnTo>
                    <a:pt x="1270757" y="414966"/>
                  </a:lnTo>
                  <a:lnTo>
                    <a:pt x="1252630" y="372904"/>
                  </a:lnTo>
                  <a:lnTo>
                    <a:pt x="1231620" y="332425"/>
                  </a:lnTo>
                  <a:lnTo>
                    <a:pt x="1207853" y="293654"/>
                  </a:lnTo>
                  <a:lnTo>
                    <a:pt x="1181456" y="256715"/>
                  </a:lnTo>
                  <a:lnTo>
                    <a:pt x="1152557" y="221733"/>
                  </a:lnTo>
                  <a:lnTo>
                    <a:pt x="1121282" y="188833"/>
                  </a:lnTo>
                  <a:lnTo>
                    <a:pt x="1087760" y="158139"/>
                  </a:lnTo>
                  <a:lnTo>
                    <a:pt x="1052116" y="129776"/>
                  </a:lnTo>
                  <a:lnTo>
                    <a:pt x="1014479" y="103870"/>
                  </a:lnTo>
                  <a:lnTo>
                    <a:pt x="974974" y="80544"/>
                  </a:lnTo>
                  <a:lnTo>
                    <a:pt x="933729" y="59923"/>
                  </a:lnTo>
                  <a:lnTo>
                    <a:pt x="890872" y="42133"/>
                  </a:lnTo>
                  <a:lnTo>
                    <a:pt x="846529" y="27298"/>
                  </a:lnTo>
                  <a:lnTo>
                    <a:pt x="800828" y="15542"/>
                  </a:lnTo>
                  <a:lnTo>
                    <a:pt x="753895" y="6990"/>
                  </a:lnTo>
                  <a:lnTo>
                    <a:pt x="705858" y="1768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49452" y="4582667"/>
              <a:ext cx="1313815" cy="1289685"/>
            </a:xfrm>
            <a:custGeom>
              <a:avLst/>
              <a:gdLst/>
              <a:ahLst/>
              <a:cxnLst/>
              <a:rect l="l" t="t" r="r" b="b"/>
              <a:pathLst>
                <a:path w="1313814" h="1289685">
                  <a:moveTo>
                    <a:pt x="0" y="644651"/>
                  </a:moveTo>
                  <a:lnTo>
                    <a:pt x="1801" y="596547"/>
                  </a:lnTo>
                  <a:lnTo>
                    <a:pt x="7121" y="549401"/>
                  </a:lnTo>
                  <a:lnTo>
                    <a:pt x="15833" y="503339"/>
                  </a:lnTo>
                  <a:lnTo>
                    <a:pt x="27810" y="458486"/>
                  </a:lnTo>
                  <a:lnTo>
                    <a:pt x="42924" y="414966"/>
                  </a:lnTo>
                  <a:lnTo>
                    <a:pt x="61049" y="372904"/>
                  </a:lnTo>
                  <a:lnTo>
                    <a:pt x="82057" y="332425"/>
                  </a:lnTo>
                  <a:lnTo>
                    <a:pt x="105822" y="293654"/>
                  </a:lnTo>
                  <a:lnTo>
                    <a:pt x="132216" y="256715"/>
                  </a:lnTo>
                  <a:lnTo>
                    <a:pt x="161113" y="221733"/>
                  </a:lnTo>
                  <a:lnTo>
                    <a:pt x="192385" y="188833"/>
                  </a:lnTo>
                  <a:lnTo>
                    <a:pt x="225906" y="158139"/>
                  </a:lnTo>
                  <a:lnTo>
                    <a:pt x="261549" y="129776"/>
                  </a:lnTo>
                  <a:lnTo>
                    <a:pt x="299186" y="103870"/>
                  </a:lnTo>
                  <a:lnTo>
                    <a:pt x="338691" y="80544"/>
                  </a:lnTo>
                  <a:lnTo>
                    <a:pt x="379936" y="59923"/>
                  </a:lnTo>
                  <a:lnTo>
                    <a:pt x="422794" y="42133"/>
                  </a:lnTo>
                  <a:lnTo>
                    <a:pt x="467139" y="27298"/>
                  </a:lnTo>
                  <a:lnTo>
                    <a:pt x="512843" y="15542"/>
                  </a:lnTo>
                  <a:lnTo>
                    <a:pt x="559780" y="6990"/>
                  </a:lnTo>
                  <a:lnTo>
                    <a:pt x="607823" y="1768"/>
                  </a:lnTo>
                  <a:lnTo>
                    <a:pt x="656844" y="0"/>
                  </a:lnTo>
                  <a:lnTo>
                    <a:pt x="705858" y="1768"/>
                  </a:lnTo>
                  <a:lnTo>
                    <a:pt x="753895" y="6990"/>
                  </a:lnTo>
                  <a:lnTo>
                    <a:pt x="800828" y="15542"/>
                  </a:lnTo>
                  <a:lnTo>
                    <a:pt x="846529" y="27298"/>
                  </a:lnTo>
                  <a:lnTo>
                    <a:pt x="890872" y="42133"/>
                  </a:lnTo>
                  <a:lnTo>
                    <a:pt x="933729" y="59923"/>
                  </a:lnTo>
                  <a:lnTo>
                    <a:pt x="974974" y="80544"/>
                  </a:lnTo>
                  <a:lnTo>
                    <a:pt x="1014479" y="103870"/>
                  </a:lnTo>
                  <a:lnTo>
                    <a:pt x="1052116" y="129776"/>
                  </a:lnTo>
                  <a:lnTo>
                    <a:pt x="1087760" y="158139"/>
                  </a:lnTo>
                  <a:lnTo>
                    <a:pt x="1121282" y="188833"/>
                  </a:lnTo>
                  <a:lnTo>
                    <a:pt x="1152557" y="221733"/>
                  </a:lnTo>
                  <a:lnTo>
                    <a:pt x="1181456" y="256715"/>
                  </a:lnTo>
                  <a:lnTo>
                    <a:pt x="1207853" y="293654"/>
                  </a:lnTo>
                  <a:lnTo>
                    <a:pt x="1231620" y="332425"/>
                  </a:lnTo>
                  <a:lnTo>
                    <a:pt x="1252630" y="372904"/>
                  </a:lnTo>
                  <a:lnTo>
                    <a:pt x="1270757" y="414966"/>
                  </a:lnTo>
                  <a:lnTo>
                    <a:pt x="1285873" y="458486"/>
                  </a:lnTo>
                  <a:lnTo>
                    <a:pt x="1297851" y="503339"/>
                  </a:lnTo>
                  <a:lnTo>
                    <a:pt x="1306564" y="549401"/>
                  </a:lnTo>
                  <a:lnTo>
                    <a:pt x="1311886" y="596547"/>
                  </a:lnTo>
                  <a:lnTo>
                    <a:pt x="1313687" y="644651"/>
                  </a:lnTo>
                  <a:lnTo>
                    <a:pt x="1311886" y="692756"/>
                  </a:lnTo>
                  <a:lnTo>
                    <a:pt x="1306564" y="739902"/>
                  </a:lnTo>
                  <a:lnTo>
                    <a:pt x="1297851" y="785964"/>
                  </a:lnTo>
                  <a:lnTo>
                    <a:pt x="1285873" y="830817"/>
                  </a:lnTo>
                  <a:lnTo>
                    <a:pt x="1270757" y="874337"/>
                  </a:lnTo>
                  <a:lnTo>
                    <a:pt x="1252630" y="916399"/>
                  </a:lnTo>
                  <a:lnTo>
                    <a:pt x="1231620" y="956878"/>
                  </a:lnTo>
                  <a:lnTo>
                    <a:pt x="1207853" y="995649"/>
                  </a:lnTo>
                  <a:lnTo>
                    <a:pt x="1181456" y="1032588"/>
                  </a:lnTo>
                  <a:lnTo>
                    <a:pt x="1152557" y="1067570"/>
                  </a:lnTo>
                  <a:lnTo>
                    <a:pt x="1121282" y="1100470"/>
                  </a:lnTo>
                  <a:lnTo>
                    <a:pt x="1087760" y="1131164"/>
                  </a:lnTo>
                  <a:lnTo>
                    <a:pt x="1052116" y="1159527"/>
                  </a:lnTo>
                  <a:lnTo>
                    <a:pt x="1014479" y="1185433"/>
                  </a:lnTo>
                  <a:lnTo>
                    <a:pt x="974974" y="1208759"/>
                  </a:lnTo>
                  <a:lnTo>
                    <a:pt x="933729" y="1229380"/>
                  </a:lnTo>
                  <a:lnTo>
                    <a:pt x="890872" y="1247170"/>
                  </a:lnTo>
                  <a:lnTo>
                    <a:pt x="846529" y="1262005"/>
                  </a:lnTo>
                  <a:lnTo>
                    <a:pt x="800828" y="1273761"/>
                  </a:lnTo>
                  <a:lnTo>
                    <a:pt x="753895" y="1282313"/>
                  </a:lnTo>
                  <a:lnTo>
                    <a:pt x="705858" y="1287535"/>
                  </a:lnTo>
                  <a:lnTo>
                    <a:pt x="656844" y="1289303"/>
                  </a:lnTo>
                  <a:lnTo>
                    <a:pt x="607823" y="1287535"/>
                  </a:lnTo>
                  <a:lnTo>
                    <a:pt x="559780" y="1282313"/>
                  </a:lnTo>
                  <a:lnTo>
                    <a:pt x="512843" y="1273761"/>
                  </a:lnTo>
                  <a:lnTo>
                    <a:pt x="467139" y="1262005"/>
                  </a:lnTo>
                  <a:lnTo>
                    <a:pt x="422794" y="1247170"/>
                  </a:lnTo>
                  <a:lnTo>
                    <a:pt x="379936" y="1229380"/>
                  </a:lnTo>
                  <a:lnTo>
                    <a:pt x="338691" y="1208759"/>
                  </a:lnTo>
                  <a:lnTo>
                    <a:pt x="299186" y="1185433"/>
                  </a:lnTo>
                  <a:lnTo>
                    <a:pt x="261549" y="1159527"/>
                  </a:lnTo>
                  <a:lnTo>
                    <a:pt x="225906" y="1131164"/>
                  </a:lnTo>
                  <a:lnTo>
                    <a:pt x="192385" y="1100470"/>
                  </a:lnTo>
                  <a:lnTo>
                    <a:pt x="161113" y="1067570"/>
                  </a:lnTo>
                  <a:lnTo>
                    <a:pt x="132216" y="1032588"/>
                  </a:lnTo>
                  <a:lnTo>
                    <a:pt x="105822" y="995649"/>
                  </a:lnTo>
                  <a:lnTo>
                    <a:pt x="82057" y="956878"/>
                  </a:lnTo>
                  <a:lnTo>
                    <a:pt x="61049" y="916399"/>
                  </a:lnTo>
                  <a:lnTo>
                    <a:pt x="42924" y="874337"/>
                  </a:lnTo>
                  <a:lnTo>
                    <a:pt x="27810" y="830817"/>
                  </a:lnTo>
                  <a:lnTo>
                    <a:pt x="15833" y="785964"/>
                  </a:lnTo>
                  <a:lnTo>
                    <a:pt x="7121" y="739902"/>
                  </a:lnTo>
                  <a:lnTo>
                    <a:pt x="1801" y="692756"/>
                  </a:lnTo>
                  <a:lnTo>
                    <a:pt x="0" y="64465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88237" y="4802632"/>
            <a:ext cx="1083945" cy="7581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409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2</a:t>
            </a:r>
            <a:endParaRPr sz="1500" dirty="0">
              <a:latin typeface="Garamond"/>
              <a:cs typeface="Garamond"/>
            </a:endParaRPr>
          </a:p>
          <a:p>
            <a:pPr marL="12700" marR="5080" algn="ctr">
              <a:lnSpc>
                <a:spcPts val="1540"/>
              </a:lnSpc>
              <a:spcBef>
                <a:spcPts val="585"/>
              </a:spcBef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ενημέρωση</a:t>
            </a:r>
            <a:r>
              <a:rPr sz="1500" spc="-1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για  στόχους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99360" y="4575047"/>
            <a:ext cx="1722120" cy="1304925"/>
            <a:chOff x="2499360" y="4575047"/>
            <a:chExt cx="1722120" cy="1304925"/>
          </a:xfrm>
        </p:grpSpPr>
        <p:sp>
          <p:nvSpPr>
            <p:cNvPr id="14" name="object 14"/>
            <p:cNvSpPr/>
            <p:nvPr/>
          </p:nvSpPr>
          <p:spPr>
            <a:xfrm>
              <a:off x="2499360" y="4995671"/>
              <a:ext cx="243840" cy="460375"/>
            </a:xfrm>
            <a:custGeom>
              <a:avLst/>
              <a:gdLst/>
              <a:ahLst/>
              <a:cxnLst/>
              <a:rect l="l" t="t" r="r" b="b"/>
              <a:pathLst>
                <a:path w="243839" h="460375">
                  <a:moveTo>
                    <a:pt x="0" y="0"/>
                  </a:moveTo>
                  <a:lnTo>
                    <a:pt x="0" y="460247"/>
                  </a:lnTo>
                  <a:lnTo>
                    <a:pt x="243839" y="230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0276" y="4582667"/>
              <a:ext cx="1243965" cy="1289685"/>
            </a:xfrm>
            <a:custGeom>
              <a:avLst/>
              <a:gdLst/>
              <a:ahLst/>
              <a:cxnLst/>
              <a:rect l="l" t="t" r="r" b="b"/>
              <a:pathLst>
                <a:path w="1243964" h="1289685">
                  <a:moveTo>
                    <a:pt x="621791" y="0"/>
                  </a:moveTo>
                  <a:lnTo>
                    <a:pt x="575386" y="1768"/>
                  </a:lnTo>
                  <a:lnTo>
                    <a:pt x="529907" y="6990"/>
                  </a:lnTo>
                  <a:lnTo>
                    <a:pt x="485475" y="15542"/>
                  </a:lnTo>
                  <a:lnTo>
                    <a:pt x="442209" y="27298"/>
                  </a:lnTo>
                  <a:lnTo>
                    <a:pt x="400230" y="42133"/>
                  </a:lnTo>
                  <a:lnTo>
                    <a:pt x="359659" y="59923"/>
                  </a:lnTo>
                  <a:lnTo>
                    <a:pt x="320615" y="80544"/>
                  </a:lnTo>
                  <a:lnTo>
                    <a:pt x="283218" y="103870"/>
                  </a:lnTo>
                  <a:lnTo>
                    <a:pt x="247590" y="129776"/>
                  </a:lnTo>
                  <a:lnTo>
                    <a:pt x="213850" y="158139"/>
                  </a:lnTo>
                  <a:lnTo>
                    <a:pt x="182118" y="188833"/>
                  </a:lnTo>
                  <a:lnTo>
                    <a:pt x="152514" y="221733"/>
                  </a:lnTo>
                  <a:lnTo>
                    <a:pt x="125159" y="256715"/>
                  </a:lnTo>
                  <a:lnTo>
                    <a:pt x="100174" y="293654"/>
                  </a:lnTo>
                  <a:lnTo>
                    <a:pt x="77677" y="332425"/>
                  </a:lnTo>
                  <a:lnTo>
                    <a:pt x="57790" y="372904"/>
                  </a:lnTo>
                  <a:lnTo>
                    <a:pt x="40633" y="414966"/>
                  </a:lnTo>
                  <a:lnTo>
                    <a:pt x="26325" y="458486"/>
                  </a:lnTo>
                  <a:lnTo>
                    <a:pt x="14988" y="503339"/>
                  </a:lnTo>
                  <a:lnTo>
                    <a:pt x="6741" y="549401"/>
                  </a:lnTo>
                  <a:lnTo>
                    <a:pt x="1705" y="596547"/>
                  </a:lnTo>
                  <a:lnTo>
                    <a:pt x="0" y="644651"/>
                  </a:lnTo>
                  <a:lnTo>
                    <a:pt x="1705" y="692756"/>
                  </a:lnTo>
                  <a:lnTo>
                    <a:pt x="6741" y="739902"/>
                  </a:lnTo>
                  <a:lnTo>
                    <a:pt x="14988" y="785964"/>
                  </a:lnTo>
                  <a:lnTo>
                    <a:pt x="26325" y="830817"/>
                  </a:lnTo>
                  <a:lnTo>
                    <a:pt x="40633" y="874337"/>
                  </a:lnTo>
                  <a:lnTo>
                    <a:pt x="57790" y="916399"/>
                  </a:lnTo>
                  <a:lnTo>
                    <a:pt x="77677" y="956878"/>
                  </a:lnTo>
                  <a:lnTo>
                    <a:pt x="100174" y="995649"/>
                  </a:lnTo>
                  <a:lnTo>
                    <a:pt x="125159" y="1032588"/>
                  </a:lnTo>
                  <a:lnTo>
                    <a:pt x="152514" y="1067570"/>
                  </a:lnTo>
                  <a:lnTo>
                    <a:pt x="182117" y="1100470"/>
                  </a:lnTo>
                  <a:lnTo>
                    <a:pt x="213850" y="1131164"/>
                  </a:lnTo>
                  <a:lnTo>
                    <a:pt x="247590" y="1159527"/>
                  </a:lnTo>
                  <a:lnTo>
                    <a:pt x="283218" y="1185433"/>
                  </a:lnTo>
                  <a:lnTo>
                    <a:pt x="320615" y="1208759"/>
                  </a:lnTo>
                  <a:lnTo>
                    <a:pt x="359659" y="1229380"/>
                  </a:lnTo>
                  <a:lnTo>
                    <a:pt x="400230" y="1247170"/>
                  </a:lnTo>
                  <a:lnTo>
                    <a:pt x="442209" y="1262005"/>
                  </a:lnTo>
                  <a:lnTo>
                    <a:pt x="485475" y="1273761"/>
                  </a:lnTo>
                  <a:lnTo>
                    <a:pt x="529907" y="1282313"/>
                  </a:lnTo>
                  <a:lnTo>
                    <a:pt x="575386" y="1287535"/>
                  </a:lnTo>
                  <a:lnTo>
                    <a:pt x="621791" y="1289303"/>
                  </a:lnTo>
                  <a:lnTo>
                    <a:pt x="668197" y="1287535"/>
                  </a:lnTo>
                  <a:lnTo>
                    <a:pt x="713676" y="1282313"/>
                  </a:lnTo>
                  <a:lnTo>
                    <a:pt x="758108" y="1273761"/>
                  </a:lnTo>
                  <a:lnTo>
                    <a:pt x="801374" y="1262005"/>
                  </a:lnTo>
                  <a:lnTo>
                    <a:pt x="843353" y="1247170"/>
                  </a:lnTo>
                  <a:lnTo>
                    <a:pt x="883924" y="1229380"/>
                  </a:lnTo>
                  <a:lnTo>
                    <a:pt x="922968" y="1208759"/>
                  </a:lnTo>
                  <a:lnTo>
                    <a:pt x="960365" y="1185433"/>
                  </a:lnTo>
                  <a:lnTo>
                    <a:pt x="995993" y="1159527"/>
                  </a:lnTo>
                  <a:lnTo>
                    <a:pt x="1029733" y="1131164"/>
                  </a:lnTo>
                  <a:lnTo>
                    <a:pt x="1061466" y="1100470"/>
                  </a:lnTo>
                  <a:lnTo>
                    <a:pt x="1091069" y="1067570"/>
                  </a:lnTo>
                  <a:lnTo>
                    <a:pt x="1118424" y="1032588"/>
                  </a:lnTo>
                  <a:lnTo>
                    <a:pt x="1143409" y="995649"/>
                  </a:lnTo>
                  <a:lnTo>
                    <a:pt x="1165906" y="956878"/>
                  </a:lnTo>
                  <a:lnTo>
                    <a:pt x="1185793" y="916399"/>
                  </a:lnTo>
                  <a:lnTo>
                    <a:pt x="1202950" y="874337"/>
                  </a:lnTo>
                  <a:lnTo>
                    <a:pt x="1217258" y="830817"/>
                  </a:lnTo>
                  <a:lnTo>
                    <a:pt x="1228595" y="785964"/>
                  </a:lnTo>
                  <a:lnTo>
                    <a:pt x="1236842" y="739902"/>
                  </a:lnTo>
                  <a:lnTo>
                    <a:pt x="1241878" y="692756"/>
                  </a:lnTo>
                  <a:lnTo>
                    <a:pt x="1243584" y="644651"/>
                  </a:lnTo>
                  <a:lnTo>
                    <a:pt x="1241878" y="596547"/>
                  </a:lnTo>
                  <a:lnTo>
                    <a:pt x="1236842" y="549401"/>
                  </a:lnTo>
                  <a:lnTo>
                    <a:pt x="1228595" y="503339"/>
                  </a:lnTo>
                  <a:lnTo>
                    <a:pt x="1217258" y="458486"/>
                  </a:lnTo>
                  <a:lnTo>
                    <a:pt x="1202950" y="414966"/>
                  </a:lnTo>
                  <a:lnTo>
                    <a:pt x="1185793" y="372904"/>
                  </a:lnTo>
                  <a:lnTo>
                    <a:pt x="1165906" y="332425"/>
                  </a:lnTo>
                  <a:lnTo>
                    <a:pt x="1143409" y="293654"/>
                  </a:lnTo>
                  <a:lnTo>
                    <a:pt x="1118424" y="256715"/>
                  </a:lnTo>
                  <a:lnTo>
                    <a:pt x="1091069" y="221733"/>
                  </a:lnTo>
                  <a:lnTo>
                    <a:pt x="1061466" y="188833"/>
                  </a:lnTo>
                  <a:lnTo>
                    <a:pt x="1029733" y="158139"/>
                  </a:lnTo>
                  <a:lnTo>
                    <a:pt x="995993" y="129776"/>
                  </a:lnTo>
                  <a:lnTo>
                    <a:pt x="960365" y="103870"/>
                  </a:lnTo>
                  <a:lnTo>
                    <a:pt x="922968" y="80544"/>
                  </a:lnTo>
                  <a:lnTo>
                    <a:pt x="883924" y="59923"/>
                  </a:lnTo>
                  <a:lnTo>
                    <a:pt x="843353" y="42133"/>
                  </a:lnTo>
                  <a:lnTo>
                    <a:pt x="801374" y="27298"/>
                  </a:lnTo>
                  <a:lnTo>
                    <a:pt x="758108" y="15542"/>
                  </a:lnTo>
                  <a:lnTo>
                    <a:pt x="713676" y="6990"/>
                  </a:lnTo>
                  <a:lnTo>
                    <a:pt x="668197" y="1768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0276" y="4582667"/>
              <a:ext cx="1243965" cy="1289685"/>
            </a:xfrm>
            <a:custGeom>
              <a:avLst/>
              <a:gdLst/>
              <a:ahLst/>
              <a:cxnLst/>
              <a:rect l="l" t="t" r="r" b="b"/>
              <a:pathLst>
                <a:path w="1243964" h="1289685">
                  <a:moveTo>
                    <a:pt x="0" y="644651"/>
                  </a:moveTo>
                  <a:lnTo>
                    <a:pt x="1705" y="596547"/>
                  </a:lnTo>
                  <a:lnTo>
                    <a:pt x="6741" y="549401"/>
                  </a:lnTo>
                  <a:lnTo>
                    <a:pt x="14988" y="503339"/>
                  </a:lnTo>
                  <a:lnTo>
                    <a:pt x="26325" y="458486"/>
                  </a:lnTo>
                  <a:lnTo>
                    <a:pt x="40633" y="414966"/>
                  </a:lnTo>
                  <a:lnTo>
                    <a:pt x="57790" y="372904"/>
                  </a:lnTo>
                  <a:lnTo>
                    <a:pt x="77677" y="332425"/>
                  </a:lnTo>
                  <a:lnTo>
                    <a:pt x="100174" y="293654"/>
                  </a:lnTo>
                  <a:lnTo>
                    <a:pt x="125159" y="256715"/>
                  </a:lnTo>
                  <a:lnTo>
                    <a:pt x="152514" y="221733"/>
                  </a:lnTo>
                  <a:lnTo>
                    <a:pt x="182118" y="188833"/>
                  </a:lnTo>
                  <a:lnTo>
                    <a:pt x="213850" y="158139"/>
                  </a:lnTo>
                  <a:lnTo>
                    <a:pt x="247590" y="129776"/>
                  </a:lnTo>
                  <a:lnTo>
                    <a:pt x="283218" y="103870"/>
                  </a:lnTo>
                  <a:lnTo>
                    <a:pt x="320615" y="80544"/>
                  </a:lnTo>
                  <a:lnTo>
                    <a:pt x="359659" y="59923"/>
                  </a:lnTo>
                  <a:lnTo>
                    <a:pt x="400230" y="42133"/>
                  </a:lnTo>
                  <a:lnTo>
                    <a:pt x="442209" y="27298"/>
                  </a:lnTo>
                  <a:lnTo>
                    <a:pt x="485475" y="15542"/>
                  </a:lnTo>
                  <a:lnTo>
                    <a:pt x="529907" y="6990"/>
                  </a:lnTo>
                  <a:lnTo>
                    <a:pt x="575386" y="1768"/>
                  </a:lnTo>
                  <a:lnTo>
                    <a:pt x="621791" y="0"/>
                  </a:lnTo>
                  <a:lnTo>
                    <a:pt x="668197" y="1768"/>
                  </a:lnTo>
                  <a:lnTo>
                    <a:pt x="713676" y="6990"/>
                  </a:lnTo>
                  <a:lnTo>
                    <a:pt x="758108" y="15542"/>
                  </a:lnTo>
                  <a:lnTo>
                    <a:pt x="801374" y="27298"/>
                  </a:lnTo>
                  <a:lnTo>
                    <a:pt x="843353" y="42133"/>
                  </a:lnTo>
                  <a:lnTo>
                    <a:pt x="883924" y="59923"/>
                  </a:lnTo>
                  <a:lnTo>
                    <a:pt x="922968" y="80544"/>
                  </a:lnTo>
                  <a:lnTo>
                    <a:pt x="960365" y="103870"/>
                  </a:lnTo>
                  <a:lnTo>
                    <a:pt x="995993" y="129776"/>
                  </a:lnTo>
                  <a:lnTo>
                    <a:pt x="1029733" y="158139"/>
                  </a:lnTo>
                  <a:lnTo>
                    <a:pt x="1061466" y="188833"/>
                  </a:lnTo>
                  <a:lnTo>
                    <a:pt x="1091069" y="221733"/>
                  </a:lnTo>
                  <a:lnTo>
                    <a:pt x="1118424" y="256715"/>
                  </a:lnTo>
                  <a:lnTo>
                    <a:pt x="1143409" y="293654"/>
                  </a:lnTo>
                  <a:lnTo>
                    <a:pt x="1165906" y="332425"/>
                  </a:lnTo>
                  <a:lnTo>
                    <a:pt x="1185793" y="372904"/>
                  </a:lnTo>
                  <a:lnTo>
                    <a:pt x="1202950" y="414966"/>
                  </a:lnTo>
                  <a:lnTo>
                    <a:pt x="1217258" y="458486"/>
                  </a:lnTo>
                  <a:lnTo>
                    <a:pt x="1228595" y="503339"/>
                  </a:lnTo>
                  <a:lnTo>
                    <a:pt x="1236842" y="549401"/>
                  </a:lnTo>
                  <a:lnTo>
                    <a:pt x="1241878" y="596547"/>
                  </a:lnTo>
                  <a:lnTo>
                    <a:pt x="1243584" y="644651"/>
                  </a:lnTo>
                  <a:lnTo>
                    <a:pt x="1241878" y="692756"/>
                  </a:lnTo>
                  <a:lnTo>
                    <a:pt x="1236842" y="739902"/>
                  </a:lnTo>
                  <a:lnTo>
                    <a:pt x="1228595" y="785964"/>
                  </a:lnTo>
                  <a:lnTo>
                    <a:pt x="1217258" y="830817"/>
                  </a:lnTo>
                  <a:lnTo>
                    <a:pt x="1202950" y="874337"/>
                  </a:lnTo>
                  <a:lnTo>
                    <a:pt x="1185793" y="916399"/>
                  </a:lnTo>
                  <a:lnTo>
                    <a:pt x="1165906" y="956878"/>
                  </a:lnTo>
                  <a:lnTo>
                    <a:pt x="1143409" y="995649"/>
                  </a:lnTo>
                  <a:lnTo>
                    <a:pt x="1118424" y="1032588"/>
                  </a:lnTo>
                  <a:lnTo>
                    <a:pt x="1091069" y="1067570"/>
                  </a:lnTo>
                  <a:lnTo>
                    <a:pt x="1061466" y="1100470"/>
                  </a:lnTo>
                  <a:lnTo>
                    <a:pt x="1029733" y="1131164"/>
                  </a:lnTo>
                  <a:lnTo>
                    <a:pt x="995993" y="1159527"/>
                  </a:lnTo>
                  <a:lnTo>
                    <a:pt x="960365" y="1185433"/>
                  </a:lnTo>
                  <a:lnTo>
                    <a:pt x="922968" y="1208759"/>
                  </a:lnTo>
                  <a:lnTo>
                    <a:pt x="883924" y="1229380"/>
                  </a:lnTo>
                  <a:lnTo>
                    <a:pt x="843353" y="1247170"/>
                  </a:lnTo>
                  <a:lnTo>
                    <a:pt x="801374" y="1262005"/>
                  </a:lnTo>
                  <a:lnTo>
                    <a:pt x="758108" y="1273761"/>
                  </a:lnTo>
                  <a:lnTo>
                    <a:pt x="713676" y="1282313"/>
                  </a:lnTo>
                  <a:lnTo>
                    <a:pt x="668197" y="1287535"/>
                  </a:lnTo>
                  <a:lnTo>
                    <a:pt x="621791" y="1289303"/>
                  </a:lnTo>
                  <a:lnTo>
                    <a:pt x="575386" y="1287535"/>
                  </a:lnTo>
                  <a:lnTo>
                    <a:pt x="529907" y="1282313"/>
                  </a:lnTo>
                  <a:lnTo>
                    <a:pt x="485475" y="1273761"/>
                  </a:lnTo>
                  <a:lnTo>
                    <a:pt x="442209" y="1262005"/>
                  </a:lnTo>
                  <a:lnTo>
                    <a:pt x="400230" y="1247170"/>
                  </a:lnTo>
                  <a:lnTo>
                    <a:pt x="359659" y="1229380"/>
                  </a:lnTo>
                  <a:lnTo>
                    <a:pt x="320615" y="1208759"/>
                  </a:lnTo>
                  <a:lnTo>
                    <a:pt x="283218" y="1185433"/>
                  </a:lnTo>
                  <a:lnTo>
                    <a:pt x="247590" y="1159527"/>
                  </a:lnTo>
                  <a:lnTo>
                    <a:pt x="213850" y="1131164"/>
                  </a:lnTo>
                  <a:lnTo>
                    <a:pt x="182117" y="1100470"/>
                  </a:lnTo>
                  <a:lnTo>
                    <a:pt x="152514" y="1067570"/>
                  </a:lnTo>
                  <a:lnTo>
                    <a:pt x="125159" y="1032588"/>
                  </a:lnTo>
                  <a:lnTo>
                    <a:pt x="100174" y="995649"/>
                  </a:lnTo>
                  <a:lnTo>
                    <a:pt x="77677" y="956878"/>
                  </a:lnTo>
                  <a:lnTo>
                    <a:pt x="57790" y="916399"/>
                  </a:lnTo>
                  <a:lnTo>
                    <a:pt x="40633" y="874337"/>
                  </a:lnTo>
                  <a:lnTo>
                    <a:pt x="26325" y="830817"/>
                  </a:lnTo>
                  <a:lnTo>
                    <a:pt x="14988" y="785964"/>
                  </a:lnTo>
                  <a:lnTo>
                    <a:pt x="6741" y="739902"/>
                  </a:lnTo>
                  <a:lnTo>
                    <a:pt x="1705" y="692756"/>
                  </a:lnTo>
                  <a:lnTo>
                    <a:pt x="0" y="64465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58998" y="4706797"/>
            <a:ext cx="862965" cy="9493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3</a:t>
            </a:r>
            <a:endParaRPr sz="1500" dirty="0">
              <a:latin typeface="Garamond"/>
              <a:cs typeface="Garamond"/>
            </a:endParaRPr>
          </a:p>
          <a:p>
            <a:pPr marL="12700" marR="5080" indent="91440" algn="just">
              <a:lnSpc>
                <a:spcPct val="84700"/>
              </a:lnSpc>
              <a:spcBef>
                <a:spcPts val="585"/>
              </a:spcBef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ανάκληση  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κ</a:t>
            </a:r>
            <a:r>
              <a:rPr sz="1500" spc="10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κτ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η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μ</a:t>
            </a:r>
            <a:r>
              <a:rPr sz="1500" spc="10" dirty="0">
                <a:solidFill>
                  <a:srgbClr val="FFFFFF"/>
                </a:solidFill>
                <a:latin typeface="Garamond"/>
                <a:cs typeface="Garamond"/>
              </a:rPr>
              <a:t>έ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νων  γνώσεων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13888" y="2691383"/>
            <a:ext cx="1356360" cy="1771014"/>
            <a:chOff x="2913888" y="2691383"/>
            <a:chExt cx="1356360" cy="1771014"/>
          </a:xfrm>
        </p:grpSpPr>
        <p:sp>
          <p:nvSpPr>
            <p:cNvPr id="19" name="object 19"/>
            <p:cNvSpPr/>
            <p:nvPr/>
          </p:nvSpPr>
          <p:spPr>
            <a:xfrm>
              <a:off x="3358896" y="4215383"/>
              <a:ext cx="460375" cy="247015"/>
            </a:xfrm>
            <a:custGeom>
              <a:avLst/>
              <a:gdLst/>
              <a:ahLst/>
              <a:cxnLst/>
              <a:rect l="l" t="t" r="r" b="b"/>
              <a:pathLst>
                <a:path w="460375" h="247014">
                  <a:moveTo>
                    <a:pt x="230124" y="0"/>
                  </a:moveTo>
                  <a:lnTo>
                    <a:pt x="0" y="246888"/>
                  </a:lnTo>
                  <a:lnTo>
                    <a:pt x="460248" y="246888"/>
                  </a:lnTo>
                  <a:lnTo>
                    <a:pt x="230124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1508" y="2699003"/>
              <a:ext cx="1341120" cy="1411605"/>
            </a:xfrm>
            <a:custGeom>
              <a:avLst/>
              <a:gdLst/>
              <a:ahLst/>
              <a:cxnLst/>
              <a:rect l="l" t="t" r="r" b="b"/>
              <a:pathLst>
                <a:path w="1341120" h="1411604">
                  <a:moveTo>
                    <a:pt x="670559" y="0"/>
                  </a:moveTo>
                  <a:lnTo>
                    <a:pt x="624650" y="1628"/>
                  </a:lnTo>
                  <a:lnTo>
                    <a:pt x="579570" y="6442"/>
                  </a:lnTo>
                  <a:lnTo>
                    <a:pt x="535421" y="14338"/>
                  </a:lnTo>
                  <a:lnTo>
                    <a:pt x="492301" y="25209"/>
                  </a:lnTo>
                  <a:lnTo>
                    <a:pt x="450311" y="38951"/>
                  </a:lnTo>
                  <a:lnTo>
                    <a:pt x="409551" y="55459"/>
                  </a:lnTo>
                  <a:lnTo>
                    <a:pt x="370120" y="74627"/>
                  </a:lnTo>
                  <a:lnTo>
                    <a:pt x="332119" y="96350"/>
                  </a:lnTo>
                  <a:lnTo>
                    <a:pt x="295647" y="120523"/>
                  </a:lnTo>
                  <a:lnTo>
                    <a:pt x="260804" y="147042"/>
                  </a:lnTo>
                  <a:lnTo>
                    <a:pt x="227690" y="175800"/>
                  </a:lnTo>
                  <a:lnTo>
                    <a:pt x="196405" y="206692"/>
                  </a:lnTo>
                  <a:lnTo>
                    <a:pt x="167049" y="239614"/>
                  </a:lnTo>
                  <a:lnTo>
                    <a:pt x="139722" y="274460"/>
                  </a:lnTo>
                  <a:lnTo>
                    <a:pt x="114523" y="311125"/>
                  </a:lnTo>
                  <a:lnTo>
                    <a:pt x="91552" y="349503"/>
                  </a:lnTo>
                  <a:lnTo>
                    <a:pt x="70910" y="389491"/>
                  </a:lnTo>
                  <a:lnTo>
                    <a:pt x="52697" y="430982"/>
                  </a:lnTo>
                  <a:lnTo>
                    <a:pt x="37011" y="473871"/>
                  </a:lnTo>
                  <a:lnTo>
                    <a:pt x="23953" y="518054"/>
                  </a:lnTo>
                  <a:lnTo>
                    <a:pt x="13623" y="563424"/>
                  </a:lnTo>
                  <a:lnTo>
                    <a:pt x="6121" y="609877"/>
                  </a:lnTo>
                  <a:lnTo>
                    <a:pt x="1547" y="657308"/>
                  </a:lnTo>
                  <a:lnTo>
                    <a:pt x="0" y="705612"/>
                  </a:lnTo>
                  <a:lnTo>
                    <a:pt x="1547" y="753915"/>
                  </a:lnTo>
                  <a:lnTo>
                    <a:pt x="6121" y="801346"/>
                  </a:lnTo>
                  <a:lnTo>
                    <a:pt x="13623" y="847799"/>
                  </a:lnTo>
                  <a:lnTo>
                    <a:pt x="23953" y="893169"/>
                  </a:lnTo>
                  <a:lnTo>
                    <a:pt x="37011" y="937352"/>
                  </a:lnTo>
                  <a:lnTo>
                    <a:pt x="52697" y="980241"/>
                  </a:lnTo>
                  <a:lnTo>
                    <a:pt x="70910" y="1021732"/>
                  </a:lnTo>
                  <a:lnTo>
                    <a:pt x="91552" y="1061719"/>
                  </a:lnTo>
                  <a:lnTo>
                    <a:pt x="114523" y="1100098"/>
                  </a:lnTo>
                  <a:lnTo>
                    <a:pt x="139722" y="1136763"/>
                  </a:lnTo>
                  <a:lnTo>
                    <a:pt x="167049" y="1171609"/>
                  </a:lnTo>
                  <a:lnTo>
                    <a:pt x="196405" y="1204531"/>
                  </a:lnTo>
                  <a:lnTo>
                    <a:pt x="227690" y="1235423"/>
                  </a:lnTo>
                  <a:lnTo>
                    <a:pt x="260804" y="1264181"/>
                  </a:lnTo>
                  <a:lnTo>
                    <a:pt x="295647" y="1290700"/>
                  </a:lnTo>
                  <a:lnTo>
                    <a:pt x="332119" y="1314873"/>
                  </a:lnTo>
                  <a:lnTo>
                    <a:pt x="370120" y="1336596"/>
                  </a:lnTo>
                  <a:lnTo>
                    <a:pt x="409551" y="1355764"/>
                  </a:lnTo>
                  <a:lnTo>
                    <a:pt x="450311" y="1372272"/>
                  </a:lnTo>
                  <a:lnTo>
                    <a:pt x="492301" y="1386014"/>
                  </a:lnTo>
                  <a:lnTo>
                    <a:pt x="535421" y="1396885"/>
                  </a:lnTo>
                  <a:lnTo>
                    <a:pt x="579570" y="1404781"/>
                  </a:lnTo>
                  <a:lnTo>
                    <a:pt x="624650" y="1409595"/>
                  </a:lnTo>
                  <a:lnTo>
                    <a:pt x="670559" y="1411224"/>
                  </a:lnTo>
                  <a:lnTo>
                    <a:pt x="716469" y="1409595"/>
                  </a:lnTo>
                  <a:lnTo>
                    <a:pt x="761549" y="1404781"/>
                  </a:lnTo>
                  <a:lnTo>
                    <a:pt x="805698" y="1396885"/>
                  </a:lnTo>
                  <a:lnTo>
                    <a:pt x="848818" y="1386014"/>
                  </a:lnTo>
                  <a:lnTo>
                    <a:pt x="890808" y="1372272"/>
                  </a:lnTo>
                  <a:lnTo>
                    <a:pt x="931568" y="1355764"/>
                  </a:lnTo>
                  <a:lnTo>
                    <a:pt x="970999" y="1336596"/>
                  </a:lnTo>
                  <a:lnTo>
                    <a:pt x="1009000" y="1314873"/>
                  </a:lnTo>
                  <a:lnTo>
                    <a:pt x="1045472" y="1290700"/>
                  </a:lnTo>
                  <a:lnTo>
                    <a:pt x="1080315" y="1264181"/>
                  </a:lnTo>
                  <a:lnTo>
                    <a:pt x="1113429" y="1235423"/>
                  </a:lnTo>
                  <a:lnTo>
                    <a:pt x="1144714" y="1204531"/>
                  </a:lnTo>
                  <a:lnTo>
                    <a:pt x="1174070" y="1171609"/>
                  </a:lnTo>
                  <a:lnTo>
                    <a:pt x="1201397" y="1136763"/>
                  </a:lnTo>
                  <a:lnTo>
                    <a:pt x="1226596" y="1100098"/>
                  </a:lnTo>
                  <a:lnTo>
                    <a:pt x="1249567" y="1061720"/>
                  </a:lnTo>
                  <a:lnTo>
                    <a:pt x="1270209" y="1021732"/>
                  </a:lnTo>
                  <a:lnTo>
                    <a:pt x="1288422" y="980241"/>
                  </a:lnTo>
                  <a:lnTo>
                    <a:pt x="1304108" y="937352"/>
                  </a:lnTo>
                  <a:lnTo>
                    <a:pt x="1317166" y="893169"/>
                  </a:lnTo>
                  <a:lnTo>
                    <a:pt x="1327496" y="847799"/>
                  </a:lnTo>
                  <a:lnTo>
                    <a:pt x="1334998" y="801346"/>
                  </a:lnTo>
                  <a:lnTo>
                    <a:pt x="1339572" y="753915"/>
                  </a:lnTo>
                  <a:lnTo>
                    <a:pt x="1341120" y="705612"/>
                  </a:lnTo>
                  <a:lnTo>
                    <a:pt x="1339572" y="657308"/>
                  </a:lnTo>
                  <a:lnTo>
                    <a:pt x="1334998" y="609877"/>
                  </a:lnTo>
                  <a:lnTo>
                    <a:pt x="1327496" y="563424"/>
                  </a:lnTo>
                  <a:lnTo>
                    <a:pt x="1317166" y="518054"/>
                  </a:lnTo>
                  <a:lnTo>
                    <a:pt x="1304108" y="473871"/>
                  </a:lnTo>
                  <a:lnTo>
                    <a:pt x="1288422" y="430982"/>
                  </a:lnTo>
                  <a:lnTo>
                    <a:pt x="1270209" y="389491"/>
                  </a:lnTo>
                  <a:lnTo>
                    <a:pt x="1249567" y="349503"/>
                  </a:lnTo>
                  <a:lnTo>
                    <a:pt x="1226596" y="311125"/>
                  </a:lnTo>
                  <a:lnTo>
                    <a:pt x="1201397" y="274460"/>
                  </a:lnTo>
                  <a:lnTo>
                    <a:pt x="1174070" y="239614"/>
                  </a:lnTo>
                  <a:lnTo>
                    <a:pt x="1144714" y="206692"/>
                  </a:lnTo>
                  <a:lnTo>
                    <a:pt x="1113429" y="175800"/>
                  </a:lnTo>
                  <a:lnTo>
                    <a:pt x="1080315" y="147042"/>
                  </a:lnTo>
                  <a:lnTo>
                    <a:pt x="1045472" y="120523"/>
                  </a:lnTo>
                  <a:lnTo>
                    <a:pt x="1009000" y="96350"/>
                  </a:lnTo>
                  <a:lnTo>
                    <a:pt x="970999" y="74627"/>
                  </a:lnTo>
                  <a:lnTo>
                    <a:pt x="931568" y="55459"/>
                  </a:lnTo>
                  <a:lnTo>
                    <a:pt x="890808" y="38951"/>
                  </a:lnTo>
                  <a:lnTo>
                    <a:pt x="848818" y="25209"/>
                  </a:lnTo>
                  <a:lnTo>
                    <a:pt x="805698" y="14338"/>
                  </a:lnTo>
                  <a:lnTo>
                    <a:pt x="761549" y="6442"/>
                  </a:lnTo>
                  <a:lnTo>
                    <a:pt x="716469" y="1628"/>
                  </a:lnTo>
                  <a:lnTo>
                    <a:pt x="670559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1508" y="2699003"/>
              <a:ext cx="1341120" cy="1411605"/>
            </a:xfrm>
            <a:custGeom>
              <a:avLst/>
              <a:gdLst/>
              <a:ahLst/>
              <a:cxnLst/>
              <a:rect l="l" t="t" r="r" b="b"/>
              <a:pathLst>
                <a:path w="1341120" h="1411604">
                  <a:moveTo>
                    <a:pt x="0" y="705612"/>
                  </a:moveTo>
                  <a:lnTo>
                    <a:pt x="1547" y="657308"/>
                  </a:lnTo>
                  <a:lnTo>
                    <a:pt x="6121" y="609877"/>
                  </a:lnTo>
                  <a:lnTo>
                    <a:pt x="13623" y="563424"/>
                  </a:lnTo>
                  <a:lnTo>
                    <a:pt x="23953" y="518054"/>
                  </a:lnTo>
                  <a:lnTo>
                    <a:pt x="37011" y="473871"/>
                  </a:lnTo>
                  <a:lnTo>
                    <a:pt x="52697" y="430982"/>
                  </a:lnTo>
                  <a:lnTo>
                    <a:pt x="70910" y="389491"/>
                  </a:lnTo>
                  <a:lnTo>
                    <a:pt x="91552" y="349503"/>
                  </a:lnTo>
                  <a:lnTo>
                    <a:pt x="114523" y="311125"/>
                  </a:lnTo>
                  <a:lnTo>
                    <a:pt x="139722" y="274460"/>
                  </a:lnTo>
                  <a:lnTo>
                    <a:pt x="167049" y="239614"/>
                  </a:lnTo>
                  <a:lnTo>
                    <a:pt x="196405" y="206692"/>
                  </a:lnTo>
                  <a:lnTo>
                    <a:pt x="227690" y="175800"/>
                  </a:lnTo>
                  <a:lnTo>
                    <a:pt x="260804" y="147042"/>
                  </a:lnTo>
                  <a:lnTo>
                    <a:pt x="295647" y="120523"/>
                  </a:lnTo>
                  <a:lnTo>
                    <a:pt x="332119" y="96350"/>
                  </a:lnTo>
                  <a:lnTo>
                    <a:pt x="370120" y="74627"/>
                  </a:lnTo>
                  <a:lnTo>
                    <a:pt x="409551" y="55459"/>
                  </a:lnTo>
                  <a:lnTo>
                    <a:pt x="450311" y="38951"/>
                  </a:lnTo>
                  <a:lnTo>
                    <a:pt x="492301" y="25209"/>
                  </a:lnTo>
                  <a:lnTo>
                    <a:pt x="535421" y="14338"/>
                  </a:lnTo>
                  <a:lnTo>
                    <a:pt x="579570" y="6442"/>
                  </a:lnTo>
                  <a:lnTo>
                    <a:pt x="624650" y="1628"/>
                  </a:lnTo>
                  <a:lnTo>
                    <a:pt x="670559" y="0"/>
                  </a:lnTo>
                  <a:lnTo>
                    <a:pt x="716469" y="1628"/>
                  </a:lnTo>
                  <a:lnTo>
                    <a:pt x="761549" y="6442"/>
                  </a:lnTo>
                  <a:lnTo>
                    <a:pt x="805698" y="14338"/>
                  </a:lnTo>
                  <a:lnTo>
                    <a:pt x="848818" y="25209"/>
                  </a:lnTo>
                  <a:lnTo>
                    <a:pt x="890808" y="38951"/>
                  </a:lnTo>
                  <a:lnTo>
                    <a:pt x="931568" y="55459"/>
                  </a:lnTo>
                  <a:lnTo>
                    <a:pt x="970999" y="74627"/>
                  </a:lnTo>
                  <a:lnTo>
                    <a:pt x="1009000" y="96350"/>
                  </a:lnTo>
                  <a:lnTo>
                    <a:pt x="1045472" y="120523"/>
                  </a:lnTo>
                  <a:lnTo>
                    <a:pt x="1080315" y="147042"/>
                  </a:lnTo>
                  <a:lnTo>
                    <a:pt x="1113429" y="175800"/>
                  </a:lnTo>
                  <a:lnTo>
                    <a:pt x="1144714" y="206692"/>
                  </a:lnTo>
                  <a:lnTo>
                    <a:pt x="1174070" y="239614"/>
                  </a:lnTo>
                  <a:lnTo>
                    <a:pt x="1201397" y="274460"/>
                  </a:lnTo>
                  <a:lnTo>
                    <a:pt x="1226596" y="311125"/>
                  </a:lnTo>
                  <a:lnTo>
                    <a:pt x="1249567" y="349503"/>
                  </a:lnTo>
                  <a:lnTo>
                    <a:pt x="1270209" y="389491"/>
                  </a:lnTo>
                  <a:lnTo>
                    <a:pt x="1288422" y="430982"/>
                  </a:lnTo>
                  <a:lnTo>
                    <a:pt x="1304108" y="473871"/>
                  </a:lnTo>
                  <a:lnTo>
                    <a:pt x="1317166" y="518054"/>
                  </a:lnTo>
                  <a:lnTo>
                    <a:pt x="1327496" y="563424"/>
                  </a:lnTo>
                  <a:lnTo>
                    <a:pt x="1334998" y="609877"/>
                  </a:lnTo>
                  <a:lnTo>
                    <a:pt x="1339572" y="657308"/>
                  </a:lnTo>
                  <a:lnTo>
                    <a:pt x="1341120" y="705612"/>
                  </a:lnTo>
                  <a:lnTo>
                    <a:pt x="1339572" y="753915"/>
                  </a:lnTo>
                  <a:lnTo>
                    <a:pt x="1334998" y="801346"/>
                  </a:lnTo>
                  <a:lnTo>
                    <a:pt x="1327496" y="847799"/>
                  </a:lnTo>
                  <a:lnTo>
                    <a:pt x="1317166" y="893169"/>
                  </a:lnTo>
                  <a:lnTo>
                    <a:pt x="1304108" y="937352"/>
                  </a:lnTo>
                  <a:lnTo>
                    <a:pt x="1288422" y="980241"/>
                  </a:lnTo>
                  <a:lnTo>
                    <a:pt x="1270209" y="1021732"/>
                  </a:lnTo>
                  <a:lnTo>
                    <a:pt x="1249567" y="1061720"/>
                  </a:lnTo>
                  <a:lnTo>
                    <a:pt x="1226596" y="1100098"/>
                  </a:lnTo>
                  <a:lnTo>
                    <a:pt x="1201397" y="1136763"/>
                  </a:lnTo>
                  <a:lnTo>
                    <a:pt x="1174070" y="1171609"/>
                  </a:lnTo>
                  <a:lnTo>
                    <a:pt x="1144714" y="1204531"/>
                  </a:lnTo>
                  <a:lnTo>
                    <a:pt x="1113429" y="1235423"/>
                  </a:lnTo>
                  <a:lnTo>
                    <a:pt x="1080315" y="1264181"/>
                  </a:lnTo>
                  <a:lnTo>
                    <a:pt x="1045472" y="1290700"/>
                  </a:lnTo>
                  <a:lnTo>
                    <a:pt x="1009000" y="1314873"/>
                  </a:lnTo>
                  <a:lnTo>
                    <a:pt x="970999" y="1336596"/>
                  </a:lnTo>
                  <a:lnTo>
                    <a:pt x="931568" y="1355764"/>
                  </a:lnTo>
                  <a:lnTo>
                    <a:pt x="890808" y="1372272"/>
                  </a:lnTo>
                  <a:lnTo>
                    <a:pt x="848818" y="1386014"/>
                  </a:lnTo>
                  <a:lnTo>
                    <a:pt x="805698" y="1396885"/>
                  </a:lnTo>
                  <a:lnTo>
                    <a:pt x="761549" y="1404781"/>
                  </a:lnTo>
                  <a:lnTo>
                    <a:pt x="716469" y="1409595"/>
                  </a:lnTo>
                  <a:lnTo>
                    <a:pt x="670559" y="1411224"/>
                  </a:lnTo>
                  <a:lnTo>
                    <a:pt x="624650" y="1409595"/>
                  </a:lnTo>
                  <a:lnTo>
                    <a:pt x="579570" y="1404781"/>
                  </a:lnTo>
                  <a:lnTo>
                    <a:pt x="535421" y="1396885"/>
                  </a:lnTo>
                  <a:lnTo>
                    <a:pt x="492301" y="1386014"/>
                  </a:lnTo>
                  <a:lnTo>
                    <a:pt x="450311" y="1372272"/>
                  </a:lnTo>
                  <a:lnTo>
                    <a:pt x="409551" y="1355764"/>
                  </a:lnTo>
                  <a:lnTo>
                    <a:pt x="370120" y="1336596"/>
                  </a:lnTo>
                  <a:lnTo>
                    <a:pt x="332119" y="1314873"/>
                  </a:lnTo>
                  <a:lnTo>
                    <a:pt x="295647" y="1290700"/>
                  </a:lnTo>
                  <a:lnTo>
                    <a:pt x="260804" y="1264181"/>
                  </a:lnTo>
                  <a:lnTo>
                    <a:pt x="227690" y="1235423"/>
                  </a:lnTo>
                  <a:lnTo>
                    <a:pt x="196405" y="1204531"/>
                  </a:lnTo>
                  <a:lnTo>
                    <a:pt x="167049" y="1171609"/>
                  </a:lnTo>
                  <a:lnTo>
                    <a:pt x="139722" y="1136763"/>
                  </a:lnTo>
                  <a:lnTo>
                    <a:pt x="114523" y="1100098"/>
                  </a:lnTo>
                  <a:lnTo>
                    <a:pt x="91552" y="1061719"/>
                  </a:lnTo>
                  <a:lnTo>
                    <a:pt x="70910" y="1021732"/>
                  </a:lnTo>
                  <a:lnTo>
                    <a:pt x="52697" y="980241"/>
                  </a:lnTo>
                  <a:lnTo>
                    <a:pt x="37011" y="937352"/>
                  </a:lnTo>
                  <a:lnTo>
                    <a:pt x="23953" y="893169"/>
                  </a:lnTo>
                  <a:lnTo>
                    <a:pt x="13623" y="847799"/>
                  </a:lnTo>
                  <a:lnTo>
                    <a:pt x="6121" y="801346"/>
                  </a:lnTo>
                  <a:lnTo>
                    <a:pt x="1547" y="753915"/>
                  </a:lnTo>
                  <a:lnTo>
                    <a:pt x="0" y="70561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06598" y="3075592"/>
            <a:ext cx="1170305" cy="56197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4</a:t>
            </a:r>
            <a:endParaRPr sz="15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παρουσίαση</a:t>
            </a:r>
            <a:r>
              <a:rPr sz="1500" spc="-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ΕΥ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80559" y="2691383"/>
            <a:ext cx="1807845" cy="1423670"/>
            <a:chOff x="4480559" y="2691383"/>
            <a:chExt cx="1807845" cy="1423670"/>
          </a:xfrm>
        </p:grpSpPr>
        <p:sp>
          <p:nvSpPr>
            <p:cNvPr id="24" name="object 24"/>
            <p:cNvSpPr/>
            <p:nvPr/>
          </p:nvSpPr>
          <p:spPr>
            <a:xfrm>
              <a:off x="4480559" y="3172205"/>
              <a:ext cx="244475" cy="461009"/>
            </a:xfrm>
            <a:custGeom>
              <a:avLst/>
              <a:gdLst/>
              <a:ahLst/>
              <a:cxnLst/>
              <a:rect l="l" t="t" r="r" b="b"/>
              <a:pathLst>
                <a:path w="244475" h="461010">
                  <a:moveTo>
                    <a:pt x="0" y="0"/>
                  </a:moveTo>
                  <a:lnTo>
                    <a:pt x="507" y="460502"/>
                  </a:lnTo>
                  <a:lnTo>
                    <a:pt x="244220" y="229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933187" y="2699003"/>
              <a:ext cx="1347470" cy="1408430"/>
            </a:xfrm>
            <a:custGeom>
              <a:avLst/>
              <a:gdLst/>
              <a:ahLst/>
              <a:cxnLst/>
              <a:rect l="l" t="t" r="r" b="b"/>
              <a:pathLst>
                <a:path w="1347470" h="1408429">
                  <a:moveTo>
                    <a:pt x="673608" y="0"/>
                  </a:moveTo>
                  <a:lnTo>
                    <a:pt x="627493" y="1624"/>
                  </a:lnTo>
                  <a:lnTo>
                    <a:pt x="582211" y="6427"/>
                  </a:lnTo>
                  <a:lnTo>
                    <a:pt x="537864" y="14303"/>
                  </a:lnTo>
                  <a:lnTo>
                    <a:pt x="494550" y="25149"/>
                  </a:lnTo>
                  <a:lnTo>
                    <a:pt x="452370" y="38859"/>
                  </a:lnTo>
                  <a:lnTo>
                    <a:pt x="411426" y="55328"/>
                  </a:lnTo>
                  <a:lnTo>
                    <a:pt x="371817" y="74451"/>
                  </a:lnTo>
                  <a:lnTo>
                    <a:pt x="333643" y="96124"/>
                  </a:lnTo>
                  <a:lnTo>
                    <a:pt x="297005" y="120242"/>
                  </a:lnTo>
                  <a:lnTo>
                    <a:pt x="262003" y="146700"/>
                  </a:lnTo>
                  <a:lnTo>
                    <a:pt x="228738" y="175393"/>
                  </a:lnTo>
                  <a:lnTo>
                    <a:pt x="197310" y="206216"/>
                  </a:lnTo>
                  <a:lnTo>
                    <a:pt x="167819" y="239064"/>
                  </a:lnTo>
                  <a:lnTo>
                    <a:pt x="140366" y="273833"/>
                  </a:lnTo>
                  <a:lnTo>
                    <a:pt x="115052" y="310418"/>
                  </a:lnTo>
                  <a:lnTo>
                    <a:pt x="91976" y="348713"/>
                  </a:lnTo>
                  <a:lnTo>
                    <a:pt x="71239" y="388615"/>
                  </a:lnTo>
                  <a:lnTo>
                    <a:pt x="52941" y="430018"/>
                  </a:lnTo>
                  <a:lnTo>
                    <a:pt x="37182" y="472817"/>
                  </a:lnTo>
                  <a:lnTo>
                    <a:pt x="24064" y="516907"/>
                  </a:lnTo>
                  <a:lnTo>
                    <a:pt x="13686" y="562184"/>
                  </a:lnTo>
                  <a:lnTo>
                    <a:pt x="6150" y="608543"/>
                  </a:lnTo>
                  <a:lnTo>
                    <a:pt x="1554" y="655879"/>
                  </a:lnTo>
                  <a:lnTo>
                    <a:pt x="0" y="704088"/>
                  </a:lnTo>
                  <a:lnTo>
                    <a:pt x="1554" y="752296"/>
                  </a:lnTo>
                  <a:lnTo>
                    <a:pt x="6150" y="799632"/>
                  </a:lnTo>
                  <a:lnTo>
                    <a:pt x="13686" y="845991"/>
                  </a:lnTo>
                  <a:lnTo>
                    <a:pt x="24064" y="891268"/>
                  </a:lnTo>
                  <a:lnTo>
                    <a:pt x="37182" y="935358"/>
                  </a:lnTo>
                  <a:lnTo>
                    <a:pt x="52941" y="978157"/>
                  </a:lnTo>
                  <a:lnTo>
                    <a:pt x="71239" y="1019560"/>
                  </a:lnTo>
                  <a:lnTo>
                    <a:pt x="91976" y="1059462"/>
                  </a:lnTo>
                  <a:lnTo>
                    <a:pt x="115052" y="1097757"/>
                  </a:lnTo>
                  <a:lnTo>
                    <a:pt x="140366" y="1134342"/>
                  </a:lnTo>
                  <a:lnTo>
                    <a:pt x="167819" y="1169111"/>
                  </a:lnTo>
                  <a:lnTo>
                    <a:pt x="197310" y="1201959"/>
                  </a:lnTo>
                  <a:lnTo>
                    <a:pt x="228738" y="1232782"/>
                  </a:lnTo>
                  <a:lnTo>
                    <a:pt x="262003" y="1261475"/>
                  </a:lnTo>
                  <a:lnTo>
                    <a:pt x="297005" y="1287933"/>
                  </a:lnTo>
                  <a:lnTo>
                    <a:pt x="333643" y="1312051"/>
                  </a:lnTo>
                  <a:lnTo>
                    <a:pt x="371817" y="1333724"/>
                  </a:lnTo>
                  <a:lnTo>
                    <a:pt x="411426" y="1352847"/>
                  </a:lnTo>
                  <a:lnTo>
                    <a:pt x="452370" y="1369316"/>
                  </a:lnTo>
                  <a:lnTo>
                    <a:pt x="494550" y="1383026"/>
                  </a:lnTo>
                  <a:lnTo>
                    <a:pt x="537864" y="1393872"/>
                  </a:lnTo>
                  <a:lnTo>
                    <a:pt x="582211" y="1401748"/>
                  </a:lnTo>
                  <a:lnTo>
                    <a:pt x="627493" y="1406551"/>
                  </a:lnTo>
                  <a:lnTo>
                    <a:pt x="673608" y="1408176"/>
                  </a:lnTo>
                  <a:lnTo>
                    <a:pt x="719722" y="1406551"/>
                  </a:lnTo>
                  <a:lnTo>
                    <a:pt x="765004" y="1401748"/>
                  </a:lnTo>
                  <a:lnTo>
                    <a:pt x="809351" y="1393872"/>
                  </a:lnTo>
                  <a:lnTo>
                    <a:pt x="852665" y="1383026"/>
                  </a:lnTo>
                  <a:lnTo>
                    <a:pt x="894845" y="1369316"/>
                  </a:lnTo>
                  <a:lnTo>
                    <a:pt x="935789" y="1352847"/>
                  </a:lnTo>
                  <a:lnTo>
                    <a:pt x="975398" y="1333724"/>
                  </a:lnTo>
                  <a:lnTo>
                    <a:pt x="1013572" y="1312051"/>
                  </a:lnTo>
                  <a:lnTo>
                    <a:pt x="1050210" y="1287933"/>
                  </a:lnTo>
                  <a:lnTo>
                    <a:pt x="1085212" y="1261475"/>
                  </a:lnTo>
                  <a:lnTo>
                    <a:pt x="1118477" y="1232782"/>
                  </a:lnTo>
                  <a:lnTo>
                    <a:pt x="1149905" y="1201959"/>
                  </a:lnTo>
                  <a:lnTo>
                    <a:pt x="1179396" y="1169111"/>
                  </a:lnTo>
                  <a:lnTo>
                    <a:pt x="1206849" y="1134342"/>
                  </a:lnTo>
                  <a:lnTo>
                    <a:pt x="1232163" y="1097757"/>
                  </a:lnTo>
                  <a:lnTo>
                    <a:pt x="1255239" y="1059462"/>
                  </a:lnTo>
                  <a:lnTo>
                    <a:pt x="1275976" y="1019560"/>
                  </a:lnTo>
                  <a:lnTo>
                    <a:pt x="1294274" y="978157"/>
                  </a:lnTo>
                  <a:lnTo>
                    <a:pt x="1310033" y="935358"/>
                  </a:lnTo>
                  <a:lnTo>
                    <a:pt x="1323151" y="891268"/>
                  </a:lnTo>
                  <a:lnTo>
                    <a:pt x="1333529" y="845991"/>
                  </a:lnTo>
                  <a:lnTo>
                    <a:pt x="1341065" y="799632"/>
                  </a:lnTo>
                  <a:lnTo>
                    <a:pt x="1345661" y="752296"/>
                  </a:lnTo>
                  <a:lnTo>
                    <a:pt x="1347215" y="704088"/>
                  </a:lnTo>
                  <a:lnTo>
                    <a:pt x="1345661" y="655879"/>
                  </a:lnTo>
                  <a:lnTo>
                    <a:pt x="1341065" y="608543"/>
                  </a:lnTo>
                  <a:lnTo>
                    <a:pt x="1333529" y="562184"/>
                  </a:lnTo>
                  <a:lnTo>
                    <a:pt x="1323151" y="516907"/>
                  </a:lnTo>
                  <a:lnTo>
                    <a:pt x="1310033" y="472817"/>
                  </a:lnTo>
                  <a:lnTo>
                    <a:pt x="1294274" y="430018"/>
                  </a:lnTo>
                  <a:lnTo>
                    <a:pt x="1275976" y="388615"/>
                  </a:lnTo>
                  <a:lnTo>
                    <a:pt x="1255239" y="348713"/>
                  </a:lnTo>
                  <a:lnTo>
                    <a:pt x="1232163" y="310418"/>
                  </a:lnTo>
                  <a:lnTo>
                    <a:pt x="1206849" y="273833"/>
                  </a:lnTo>
                  <a:lnTo>
                    <a:pt x="1179396" y="239064"/>
                  </a:lnTo>
                  <a:lnTo>
                    <a:pt x="1149905" y="206216"/>
                  </a:lnTo>
                  <a:lnTo>
                    <a:pt x="1118477" y="175393"/>
                  </a:lnTo>
                  <a:lnTo>
                    <a:pt x="1085212" y="146700"/>
                  </a:lnTo>
                  <a:lnTo>
                    <a:pt x="1050210" y="120242"/>
                  </a:lnTo>
                  <a:lnTo>
                    <a:pt x="1013572" y="96124"/>
                  </a:lnTo>
                  <a:lnTo>
                    <a:pt x="975398" y="74451"/>
                  </a:lnTo>
                  <a:lnTo>
                    <a:pt x="935789" y="55328"/>
                  </a:lnTo>
                  <a:lnTo>
                    <a:pt x="894845" y="38859"/>
                  </a:lnTo>
                  <a:lnTo>
                    <a:pt x="852665" y="25149"/>
                  </a:lnTo>
                  <a:lnTo>
                    <a:pt x="809351" y="14303"/>
                  </a:lnTo>
                  <a:lnTo>
                    <a:pt x="765004" y="6427"/>
                  </a:lnTo>
                  <a:lnTo>
                    <a:pt x="719722" y="1624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933187" y="2699003"/>
              <a:ext cx="1347470" cy="1408430"/>
            </a:xfrm>
            <a:custGeom>
              <a:avLst/>
              <a:gdLst/>
              <a:ahLst/>
              <a:cxnLst/>
              <a:rect l="l" t="t" r="r" b="b"/>
              <a:pathLst>
                <a:path w="1347470" h="1408429">
                  <a:moveTo>
                    <a:pt x="0" y="704088"/>
                  </a:moveTo>
                  <a:lnTo>
                    <a:pt x="1554" y="655879"/>
                  </a:lnTo>
                  <a:lnTo>
                    <a:pt x="6150" y="608543"/>
                  </a:lnTo>
                  <a:lnTo>
                    <a:pt x="13686" y="562184"/>
                  </a:lnTo>
                  <a:lnTo>
                    <a:pt x="24064" y="516907"/>
                  </a:lnTo>
                  <a:lnTo>
                    <a:pt x="37182" y="472817"/>
                  </a:lnTo>
                  <a:lnTo>
                    <a:pt x="52941" y="430018"/>
                  </a:lnTo>
                  <a:lnTo>
                    <a:pt x="71239" y="388615"/>
                  </a:lnTo>
                  <a:lnTo>
                    <a:pt x="91976" y="348713"/>
                  </a:lnTo>
                  <a:lnTo>
                    <a:pt x="115052" y="310418"/>
                  </a:lnTo>
                  <a:lnTo>
                    <a:pt x="140366" y="273833"/>
                  </a:lnTo>
                  <a:lnTo>
                    <a:pt x="167819" y="239064"/>
                  </a:lnTo>
                  <a:lnTo>
                    <a:pt x="197310" y="206216"/>
                  </a:lnTo>
                  <a:lnTo>
                    <a:pt x="228738" y="175393"/>
                  </a:lnTo>
                  <a:lnTo>
                    <a:pt x="262003" y="146700"/>
                  </a:lnTo>
                  <a:lnTo>
                    <a:pt x="297005" y="120242"/>
                  </a:lnTo>
                  <a:lnTo>
                    <a:pt x="333643" y="96124"/>
                  </a:lnTo>
                  <a:lnTo>
                    <a:pt x="371817" y="74451"/>
                  </a:lnTo>
                  <a:lnTo>
                    <a:pt x="411426" y="55328"/>
                  </a:lnTo>
                  <a:lnTo>
                    <a:pt x="452370" y="38859"/>
                  </a:lnTo>
                  <a:lnTo>
                    <a:pt x="494550" y="25149"/>
                  </a:lnTo>
                  <a:lnTo>
                    <a:pt x="537864" y="14303"/>
                  </a:lnTo>
                  <a:lnTo>
                    <a:pt x="582211" y="6427"/>
                  </a:lnTo>
                  <a:lnTo>
                    <a:pt x="627493" y="1624"/>
                  </a:lnTo>
                  <a:lnTo>
                    <a:pt x="673608" y="0"/>
                  </a:lnTo>
                  <a:lnTo>
                    <a:pt x="719722" y="1624"/>
                  </a:lnTo>
                  <a:lnTo>
                    <a:pt x="765004" y="6427"/>
                  </a:lnTo>
                  <a:lnTo>
                    <a:pt x="809351" y="14303"/>
                  </a:lnTo>
                  <a:lnTo>
                    <a:pt x="852665" y="25149"/>
                  </a:lnTo>
                  <a:lnTo>
                    <a:pt x="894845" y="38859"/>
                  </a:lnTo>
                  <a:lnTo>
                    <a:pt x="935789" y="55328"/>
                  </a:lnTo>
                  <a:lnTo>
                    <a:pt x="975398" y="74451"/>
                  </a:lnTo>
                  <a:lnTo>
                    <a:pt x="1013572" y="96124"/>
                  </a:lnTo>
                  <a:lnTo>
                    <a:pt x="1050210" y="120242"/>
                  </a:lnTo>
                  <a:lnTo>
                    <a:pt x="1085212" y="146700"/>
                  </a:lnTo>
                  <a:lnTo>
                    <a:pt x="1118477" y="175393"/>
                  </a:lnTo>
                  <a:lnTo>
                    <a:pt x="1149905" y="206216"/>
                  </a:lnTo>
                  <a:lnTo>
                    <a:pt x="1179396" y="239064"/>
                  </a:lnTo>
                  <a:lnTo>
                    <a:pt x="1206849" y="273833"/>
                  </a:lnTo>
                  <a:lnTo>
                    <a:pt x="1232163" y="310418"/>
                  </a:lnTo>
                  <a:lnTo>
                    <a:pt x="1255239" y="348713"/>
                  </a:lnTo>
                  <a:lnTo>
                    <a:pt x="1275976" y="388615"/>
                  </a:lnTo>
                  <a:lnTo>
                    <a:pt x="1294274" y="430018"/>
                  </a:lnTo>
                  <a:lnTo>
                    <a:pt x="1310033" y="472817"/>
                  </a:lnTo>
                  <a:lnTo>
                    <a:pt x="1323151" y="516907"/>
                  </a:lnTo>
                  <a:lnTo>
                    <a:pt x="1333529" y="562184"/>
                  </a:lnTo>
                  <a:lnTo>
                    <a:pt x="1341065" y="608543"/>
                  </a:lnTo>
                  <a:lnTo>
                    <a:pt x="1345661" y="655879"/>
                  </a:lnTo>
                  <a:lnTo>
                    <a:pt x="1347215" y="704088"/>
                  </a:lnTo>
                  <a:lnTo>
                    <a:pt x="1345661" y="752296"/>
                  </a:lnTo>
                  <a:lnTo>
                    <a:pt x="1341065" y="799632"/>
                  </a:lnTo>
                  <a:lnTo>
                    <a:pt x="1333529" y="845991"/>
                  </a:lnTo>
                  <a:lnTo>
                    <a:pt x="1323151" y="891268"/>
                  </a:lnTo>
                  <a:lnTo>
                    <a:pt x="1310033" y="935358"/>
                  </a:lnTo>
                  <a:lnTo>
                    <a:pt x="1294274" y="978157"/>
                  </a:lnTo>
                  <a:lnTo>
                    <a:pt x="1275976" y="1019560"/>
                  </a:lnTo>
                  <a:lnTo>
                    <a:pt x="1255239" y="1059462"/>
                  </a:lnTo>
                  <a:lnTo>
                    <a:pt x="1232163" y="1097757"/>
                  </a:lnTo>
                  <a:lnTo>
                    <a:pt x="1206849" y="1134342"/>
                  </a:lnTo>
                  <a:lnTo>
                    <a:pt x="1179396" y="1169111"/>
                  </a:lnTo>
                  <a:lnTo>
                    <a:pt x="1149905" y="1201959"/>
                  </a:lnTo>
                  <a:lnTo>
                    <a:pt x="1118477" y="1232782"/>
                  </a:lnTo>
                  <a:lnTo>
                    <a:pt x="1085212" y="1261475"/>
                  </a:lnTo>
                  <a:lnTo>
                    <a:pt x="1050210" y="1287933"/>
                  </a:lnTo>
                  <a:lnTo>
                    <a:pt x="1013572" y="1312051"/>
                  </a:lnTo>
                  <a:lnTo>
                    <a:pt x="975398" y="1333724"/>
                  </a:lnTo>
                  <a:lnTo>
                    <a:pt x="935789" y="1352847"/>
                  </a:lnTo>
                  <a:lnTo>
                    <a:pt x="894845" y="1369316"/>
                  </a:lnTo>
                  <a:lnTo>
                    <a:pt x="852665" y="1383026"/>
                  </a:lnTo>
                  <a:lnTo>
                    <a:pt x="809351" y="1393872"/>
                  </a:lnTo>
                  <a:lnTo>
                    <a:pt x="765004" y="1401748"/>
                  </a:lnTo>
                  <a:lnTo>
                    <a:pt x="719722" y="1406551"/>
                  </a:lnTo>
                  <a:lnTo>
                    <a:pt x="673608" y="1408176"/>
                  </a:lnTo>
                  <a:lnTo>
                    <a:pt x="627493" y="1406551"/>
                  </a:lnTo>
                  <a:lnTo>
                    <a:pt x="582211" y="1401748"/>
                  </a:lnTo>
                  <a:lnTo>
                    <a:pt x="537864" y="1393872"/>
                  </a:lnTo>
                  <a:lnTo>
                    <a:pt x="494550" y="1383026"/>
                  </a:lnTo>
                  <a:lnTo>
                    <a:pt x="452370" y="1369316"/>
                  </a:lnTo>
                  <a:lnTo>
                    <a:pt x="411426" y="1352847"/>
                  </a:lnTo>
                  <a:lnTo>
                    <a:pt x="371817" y="1333724"/>
                  </a:lnTo>
                  <a:lnTo>
                    <a:pt x="333643" y="1312051"/>
                  </a:lnTo>
                  <a:lnTo>
                    <a:pt x="297005" y="1287933"/>
                  </a:lnTo>
                  <a:lnTo>
                    <a:pt x="262003" y="1261475"/>
                  </a:lnTo>
                  <a:lnTo>
                    <a:pt x="228738" y="1232782"/>
                  </a:lnTo>
                  <a:lnTo>
                    <a:pt x="197310" y="1201959"/>
                  </a:lnTo>
                  <a:lnTo>
                    <a:pt x="167819" y="1169111"/>
                  </a:lnTo>
                  <a:lnTo>
                    <a:pt x="140366" y="1134342"/>
                  </a:lnTo>
                  <a:lnTo>
                    <a:pt x="115052" y="1097757"/>
                  </a:lnTo>
                  <a:lnTo>
                    <a:pt x="91976" y="1059462"/>
                  </a:lnTo>
                  <a:lnTo>
                    <a:pt x="71239" y="1019560"/>
                  </a:lnTo>
                  <a:lnTo>
                    <a:pt x="52941" y="978157"/>
                  </a:lnTo>
                  <a:lnTo>
                    <a:pt x="37182" y="935358"/>
                  </a:lnTo>
                  <a:lnTo>
                    <a:pt x="24064" y="891268"/>
                  </a:lnTo>
                  <a:lnTo>
                    <a:pt x="13686" y="845991"/>
                  </a:lnTo>
                  <a:lnTo>
                    <a:pt x="6150" y="799632"/>
                  </a:lnTo>
                  <a:lnTo>
                    <a:pt x="1554" y="752296"/>
                  </a:lnTo>
                  <a:lnTo>
                    <a:pt x="0" y="70408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45760" y="3148329"/>
            <a:ext cx="1321435" cy="4514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670"/>
              </a:lnSpc>
              <a:spcBef>
                <a:spcPts val="110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5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καθοδήγηση</a:t>
            </a:r>
            <a:r>
              <a:rPr sz="1500" spc="-10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για</a:t>
            </a:r>
            <a:endParaRPr sz="1500" dirty="0">
              <a:latin typeface="Garamond"/>
              <a:cs typeface="Garamond"/>
            </a:endParaRPr>
          </a:p>
          <a:p>
            <a:pPr marL="635" algn="ctr">
              <a:lnSpc>
                <a:spcPts val="1670"/>
              </a:lnSpc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μάθηση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10328" y="4218432"/>
            <a:ext cx="1390015" cy="1704339"/>
            <a:chOff x="4910328" y="4218432"/>
            <a:chExt cx="1390015" cy="1704339"/>
          </a:xfrm>
        </p:grpSpPr>
        <p:sp>
          <p:nvSpPr>
            <p:cNvPr id="29" name="object 29"/>
            <p:cNvSpPr/>
            <p:nvPr/>
          </p:nvSpPr>
          <p:spPr>
            <a:xfrm>
              <a:off x="5373624" y="4218432"/>
              <a:ext cx="460375" cy="243840"/>
            </a:xfrm>
            <a:custGeom>
              <a:avLst/>
              <a:gdLst/>
              <a:ahLst/>
              <a:cxnLst/>
              <a:rect l="l" t="t" r="r" b="b"/>
              <a:pathLst>
                <a:path w="460375" h="243839">
                  <a:moveTo>
                    <a:pt x="460248" y="0"/>
                  </a:moveTo>
                  <a:lnTo>
                    <a:pt x="0" y="0"/>
                  </a:lnTo>
                  <a:lnTo>
                    <a:pt x="230124" y="24384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917948" y="4567428"/>
              <a:ext cx="1374775" cy="1347470"/>
            </a:xfrm>
            <a:custGeom>
              <a:avLst/>
              <a:gdLst/>
              <a:ahLst/>
              <a:cxnLst/>
              <a:rect l="l" t="t" r="r" b="b"/>
              <a:pathLst>
                <a:path w="1374775" h="1347470">
                  <a:moveTo>
                    <a:pt x="687324" y="0"/>
                  </a:moveTo>
                  <a:lnTo>
                    <a:pt x="638237" y="1691"/>
                  </a:lnTo>
                  <a:lnTo>
                    <a:pt x="590082" y="6690"/>
                  </a:lnTo>
                  <a:lnTo>
                    <a:pt x="542975" y="14881"/>
                  </a:lnTo>
                  <a:lnTo>
                    <a:pt x="497033" y="26152"/>
                  </a:lnTo>
                  <a:lnTo>
                    <a:pt x="452370" y="40387"/>
                  </a:lnTo>
                  <a:lnTo>
                    <a:pt x="409105" y="57473"/>
                  </a:lnTo>
                  <a:lnTo>
                    <a:pt x="367353" y="77296"/>
                  </a:lnTo>
                  <a:lnTo>
                    <a:pt x="327230" y="99742"/>
                  </a:lnTo>
                  <a:lnTo>
                    <a:pt x="288853" y="124697"/>
                  </a:lnTo>
                  <a:lnTo>
                    <a:pt x="252337" y="152046"/>
                  </a:lnTo>
                  <a:lnTo>
                    <a:pt x="217801" y="181675"/>
                  </a:lnTo>
                  <a:lnTo>
                    <a:pt x="185358" y="213472"/>
                  </a:lnTo>
                  <a:lnTo>
                    <a:pt x="155127" y="247321"/>
                  </a:lnTo>
                  <a:lnTo>
                    <a:pt x="127223" y="283108"/>
                  </a:lnTo>
                  <a:lnTo>
                    <a:pt x="101762" y="320720"/>
                  </a:lnTo>
                  <a:lnTo>
                    <a:pt x="78861" y="360042"/>
                  </a:lnTo>
                  <a:lnTo>
                    <a:pt x="58637" y="400960"/>
                  </a:lnTo>
                  <a:lnTo>
                    <a:pt x="41204" y="443361"/>
                  </a:lnTo>
                  <a:lnTo>
                    <a:pt x="26681" y="487130"/>
                  </a:lnTo>
                  <a:lnTo>
                    <a:pt x="15182" y="532153"/>
                  </a:lnTo>
                  <a:lnTo>
                    <a:pt x="6825" y="578317"/>
                  </a:lnTo>
                  <a:lnTo>
                    <a:pt x="1725" y="625506"/>
                  </a:lnTo>
                  <a:lnTo>
                    <a:pt x="0" y="673608"/>
                  </a:lnTo>
                  <a:lnTo>
                    <a:pt x="1725" y="721714"/>
                  </a:lnTo>
                  <a:lnTo>
                    <a:pt x="6825" y="768907"/>
                  </a:lnTo>
                  <a:lnTo>
                    <a:pt x="15182" y="815073"/>
                  </a:lnTo>
                  <a:lnTo>
                    <a:pt x="26681" y="860099"/>
                  </a:lnTo>
                  <a:lnTo>
                    <a:pt x="41204" y="903869"/>
                  </a:lnTo>
                  <a:lnTo>
                    <a:pt x="58637" y="946271"/>
                  </a:lnTo>
                  <a:lnTo>
                    <a:pt x="78861" y="987190"/>
                  </a:lnTo>
                  <a:lnTo>
                    <a:pt x="101762" y="1026512"/>
                  </a:lnTo>
                  <a:lnTo>
                    <a:pt x="127223" y="1064124"/>
                  </a:lnTo>
                  <a:lnTo>
                    <a:pt x="155127" y="1099910"/>
                  </a:lnTo>
                  <a:lnTo>
                    <a:pt x="185358" y="1133758"/>
                  </a:lnTo>
                  <a:lnTo>
                    <a:pt x="217801" y="1165553"/>
                  </a:lnTo>
                  <a:lnTo>
                    <a:pt x="252337" y="1195182"/>
                  </a:lnTo>
                  <a:lnTo>
                    <a:pt x="288853" y="1222529"/>
                  </a:lnTo>
                  <a:lnTo>
                    <a:pt x="327230" y="1247482"/>
                  </a:lnTo>
                  <a:lnTo>
                    <a:pt x="367353" y="1269926"/>
                  </a:lnTo>
                  <a:lnTo>
                    <a:pt x="409105" y="1289748"/>
                  </a:lnTo>
                  <a:lnTo>
                    <a:pt x="452370" y="1306832"/>
                  </a:lnTo>
                  <a:lnTo>
                    <a:pt x="497033" y="1321066"/>
                  </a:lnTo>
                  <a:lnTo>
                    <a:pt x="542975" y="1332336"/>
                  </a:lnTo>
                  <a:lnTo>
                    <a:pt x="590082" y="1340526"/>
                  </a:lnTo>
                  <a:lnTo>
                    <a:pt x="638237" y="1345524"/>
                  </a:lnTo>
                  <a:lnTo>
                    <a:pt x="687324" y="1347216"/>
                  </a:lnTo>
                  <a:lnTo>
                    <a:pt x="736410" y="1345524"/>
                  </a:lnTo>
                  <a:lnTo>
                    <a:pt x="784565" y="1340526"/>
                  </a:lnTo>
                  <a:lnTo>
                    <a:pt x="831672" y="1332336"/>
                  </a:lnTo>
                  <a:lnTo>
                    <a:pt x="877614" y="1321066"/>
                  </a:lnTo>
                  <a:lnTo>
                    <a:pt x="922277" y="1306832"/>
                  </a:lnTo>
                  <a:lnTo>
                    <a:pt x="965542" y="1289748"/>
                  </a:lnTo>
                  <a:lnTo>
                    <a:pt x="1007294" y="1269926"/>
                  </a:lnTo>
                  <a:lnTo>
                    <a:pt x="1047417" y="1247482"/>
                  </a:lnTo>
                  <a:lnTo>
                    <a:pt x="1085794" y="1222529"/>
                  </a:lnTo>
                  <a:lnTo>
                    <a:pt x="1122310" y="1195182"/>
                  </a:lnTo>
                  <a:lnTo>
                    <a:pt x="1156846" y="1165553"/>
                  </a:lnTo>
                  <a:lnTo>
                    <a:pt x="1189289" y="1133758"/>
                  </a:lnTo>
                  <a:lnTo>
                    <a:pt x="1219520" y="1099910"/>
                  </a:lnTo>
                  <a:lnTo>
                    <a:pt x="1247424" y="1064124"/>
                  </a:lnTo>
                  <a:lnTo>
                    <a:pt x="1272885" y="1026512"/>
                  </a:lnTo>
                  <a:lnTo>
                    <a:pt x="1295786" y="987190"/>
                  </a:lnTo>
                  <a:lnTo>
                    <a:pt x="1316010" y="946271"/>
                  </a:lnTo>
                  <a:lnTo>
                    <a:pt x="1333443" y="903869"/>
                  </a:lnTo>
                  <a:lnTo>
                    <a:pt x="1347966" y="860099"/>
                  </a:lnTo>
                  <a:lnTo>
                    <a:pt x="1359465" y="815073"/>
                  </a:lnTo>
                  <a:lnTo>
                    <a:pt x="1367822" y="768907"/>
                  </a:lnTo>
                  <a:lnTo>
                    <a:pt x="1372922" y="721714"/>
                  </a:lnTo>
                  <a:lnTo>
                    <a:pt x="1374648" y="673608"/>
                  </a:lnTo>
                  <a:lnTo>
                    <a:pt x="1372922" y="625506"/>
                  </a:lnTo>
                  <a:lnTo>
                    <a:pt x="1367822" y="578317"/>
                  </a:lnTo>
                  <a:lnTo>
                    <a:pt x="1359465" y="532153"/>
                  </a:lnTo>
                  <a:lnTo>
                    <a:pt x="1347966" y="487130"/>
                  </a:lnTo>
                  <a:lnTo>
                    <a:pt x="1333443" y="443361"/>
                  </a:lnTo>
                  <a:lnTo>
                    <a:pt x="1316010" y="400960"/>
                  </a:lnTo>
                  <a:lnTo>
                    <a:pt x="1295786" y="360042"/>
                  </a:lnTo>
                  <a:lnTo>
                    <a:pt x="1272885" y="320720"/>
                  </a:lnTo>
                  <a:lnTo>
                    <a:pt x="1247424" y="283108"/>
                  </a:lnTo>
                  <a:lnTo>
                    <a:pt x="1219520" y="247321"/>
                  </a:lnTo>
                  <a:lnTo>
                    <a:pt x="1189289" y="213472"/>
                  </a:lnTo>
                  <a:lnTo>
                    <a:pt x="1156846" y="181675"/>
                  </a:lnTo>
                  <a:lnTo>
                    <a:pt x="1122310" y="152046"/>
                  </a:lnTo>
                  <a:lnTo>
                    <a:pt x="1085794" y="124697"/>
                  </a:lnTo>
                  <a:lnTo>
                    <a:pt x="1047417" y="99742"/>
                  </a:lnTo>
                  <a:lnTo>
                    <a:pt x="1007294" y="77296"/>
                  </a:lnTo>
                  <a:lnTo>
                    <a:pt x="965542" y="57473"/>
                  </a:lnTo>
                  <a:lnTo>
                    <a:pt x="922277" y="40387"/>
                  </a:lnTo>
                  <a:lnTo>
                    <a:pt x="877614" y="26152"/>
                  </a:lnTo>
                  <a:lnTo>
                    <a:pt x="831672" y="14881"/>
                  </a:lnTo>
                  <a:lnTo>
                    <a:pt x="784565" y="6690"/>
                  </a:lnTo>
                  <a:lnTo>
                    <a:pt x="736410" y="1691"/>
                  </a:lnTo>
                  <a:lnTo>
                    <a:pt x="68732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17948" y="4567428"/>
              <a:ext cx="1374775" cy="1347470"/>
            </a:xfrm>
            <a:custGeom>
              <a:avLst/>
              <a:gdLst/>
              <a:ahLst/>
              <a:cxnLst/>
              <a:rect l="l" t="t" r="r" b="b"/>
              <a:pathLst>
                <a:path w="1374775" h="1347470">
                  <a:moveTo>
                    <a:pt x="0" y="673608"/>
                  </a:moveTo>
                  <a:lnTo>
                    <a:pt x="1725" y="625506"/>
                  </a:lnTo>
                  <a:lnTo>
                    <a:pt x="6825" y="578317"/>
                  </a:lnTo>
                  <a:lnTo>
                    <a:pt x="15182" y="532153"/>
                  </a:lnTo>
                  <a:lnTo>
                    <a:pt x="26681" y="487130"/>
                  </a:lnTo>
                  <a:lnTo>
                    <a:pt x="41204" y="443361"/>
                  </a:lnTo>
                  <a:lnTo>
                    <a:pt x="58637" y="400960"/>
                  </a:lnTo>
                  <a:lnTo>
                    <a:pt x="78861" y="360042"/>
                  </a:lnTo>
                  <a:lnTo>
                    <a:pt x="101762" y="320720"/>
                  </a:lnTo>
                  <a:lnTo>
                    <a:pt x="127223" y="283108"/>
                  </a:lnTo>
                  <a:lnTo>
                    <a:pt x="155127" y="247321"/>
                  </a:lnTo>
                  <a:lnTo>
                    <a:pt x="185358" y="213472"/>
                  </a:lnTo>
                  <a:lnTo>
                    <a:pt x="217801" y="181675"/>
                  </a:lnTo>
                  <a:lnTo>
                    <a:pt x="252337" y="152046"/>
                  </a:lnTo>
                  <a:lnTo>
                    <a:pt x="288853" y="124697"/>
                  </a:lnTo>
                  <a:lnTo>
                    <a:pt x="327230" y="99742"/>
                  </a:lnTo>
                  <a:lnTo>
                    <a:pt x="367353" y="77296"/>
                  </a:lnTo>
                  <a:lnTo>
                    <a:pt x="409105" y="57473"/>
                  </a:lnTo>
                  <a:lnTo>
                    <a:pt x="452370" y="40387"/>
                  </a:lnTo>
                  <a:lnTo>
                    <a:pt x="497033" y="26152"/>
                  </a:lnTo>
                  <a:lnTo>
                    <a:pt x="542975" y="14881"/>
                  </a:lnTo>
                  <a:lnTo>
                    <a:pt x="590082" y="6690"/>
                  </a:lnTo>
                  <a:lnTo>
                    <a:pt x="638237" y="1691"/>
                  </a:lnTo>
                  <a:lnTo>
                    <a:pt x="687324" y="0"/>
                  </a:lnTo>
                  <a:lnTo>
                    <a:pt x="736410" y="1691"/>
                  </a:lnTo>
                  <a:lnTo>
                    <a:pt x="784565" y="6690"/>
                  </a:lnTo>
                  <a:lnTo>
                    <a:pt x="831672" y="14881"/>
                  </a:lnTo>
                  <a:lnTo>
                    <a:pt x="877614" y="26152"/>
                  </a:lnTo>
                  <a:lnTo>
                    <a:pt x="922277" y="40387"/>
                  </a:lnTo>
                  <a:lnTo>
                    <a:pt x="965542" y="57473"/>
                  </a:lnTo>
                  <a:lnTo>
                    <a:pt x="1007294" y="77296"/>
                  </a:lnTo>
                  <a:lnTo>
                    <a:pt x="1047417" y="99742"/>
                  </a:lnTo>
                  <a:lnTo>
                    <a:pt x="1085794" y="124697"/>
                  </a:lnTo>
                  <a:lnTo>
                    <a:pt x="1122310" y="152046"/>
                  </a:lnTo>
                  <a:lnTo>
                    <a:pt x="1156846" y="181675"/>
                  </a:lnTo>
                  <a:lnTo>
                    <a:pt x="1189289" y="213472"/>
                  </a:lnTo>
                  <a:lnTo>
                    <a:pt x="1219520" y="247321"/>
                  </a:lnTo>
                  <a:lnTo>
                    <a:pt x="1247424" y="283108"/>
                  </a:lnTo>
                  <a:lnTo>
                    <a:pt x="1272885" y="320720"/>
                  </a:lnTo>
                  <a:lnTo>
                    <a:pt x="1295786" y="360042"/>
                  </a:lnTo>
                  <a:lnTo>
                    <a:pt x="1316010" y="400960"/>
                  </a:lnTo>
                  <a:lnTo>
                    <a:pt x="1333443" y="443361"/>
                  </a:lnTo>
                  <a:lnTo>
                    <a:pt x="1347966" y="487130"/>
                  </a:lnTo>
                  <a:lnTo>
                    <a:pt x="1359465" y="532153"/>
                  </a:lnTo>
                  <a:lnTo>
                    <a:pt x="1367822" y="578317"/>
                  </a:lnTo>
                  <a:lnTo>
                    <a:pt x="1372922" y="625506"/>
                  </a:lnTo>
                  <a:lnTo>
                    <a:pt x="1374648" y="673608"/>
                  </a:lnTo>
                  <a:lnTo>
                    <a:pt x="1372922" y="721714"/>
                  </a:lnTo>
                  <a:lnTo>
                    <a:pt x="1367822" y="768907"/>
                  </a:lnTo>
                  <a:lnTo>
                    <a:pt x="1359465" y="815073"/>
                  </a:lnTo>
                  <a:lnTo>
                    <a:pt x="1347966" y="860099"/>
                  </a:lnTo>
                  <a:lnTo>
                    <a:pt x="1333443" y="903869"/>
                  </a:lnTo>
                  <a:lnTo>
                    <a:pt x="1316010" y="946271"/>
                  </a:lnTo>
                  <a:lnTo>
                    <a:pt x="1295786" y="987190"/>
                  </a:lnTo>
                  <a:lnTo>
                    <a:pt x="1272885" y="1026512"/>
                  </a:lnTo>
                  <a:lnTo>
                    <a:pt x="1247424" y="1064124"/>
                  </a:lnTo>
                  <a:lnTo>
                    <a:pt x="1219520" y="1099910"/>
                  </a:lnTo>
                  <a:lnTo>
                    <a:pt x="1189289" y="1133758"/>
                  </a:lnTo>
                  <a:lnTo>
                    <a:pt x="1156846" y="1165553"/>
                  </a:lnTo>
                  <a:lnTo>
                    <a:pt x="1122310" y="1195182"/>
                  </a:lnTo>
                  <a:lnTo>
                    <a:pt x="1085794" y="1222529"/>
                  </a:lnTo>
                  <a:lnTo>
                    <a:pt x="1047417" y="1247482"/>
                  </a:lnTo>
                  <a:lnTo>
                    <a:pt x="1007294" y="1269926"/>
                  </a:lnTo>
                  <a:lnTo>
                    <a:pt x="965542" y="1289748"/>
                  </a:lnTo>
                  <a:lnTo>
                    <a:pt x="922277" y="1306832"/>
                  </a:lnTo>
                  <a:lnTo>
                    <a:pt x="877614" y="1321066"/>
                  </a:lnTo>
                  <a:lnTo>
                    <a:pt x="831672" y="1332336"/>
                  </a:lnTo>
                  <a:lnTo>
                    <a:pt x="784565" y="1340526"/>
                  </a:lnTo>
                  <a:lnTo>
                    <a:pt x="736410" y="1345524"/>
                  </a:lnTo>
                  <a:lnTo>
                    <a:pt x="687324" y="1347216"/>
                  </a:lnTo>
                  <a:lnTo>
                    <a:pt x="638237" y="1345524"/>
                  </a:lnTo>
                  <a:lnTo>
                    <a:pt x="590082" y="1340526"/>
                  </a:lnTo>
                  <a:lnTo>
                    <a:pt x="542975" y="1332336"/>
                  </a:lnTo>
                  <a:lnTo>
                    <a:pt x="497033" y="1321066"/>
                  </a:lnTo>
                  <a:lnTo>
                    <a:pt x="452370" y="1306832"/>
                  </a:lnTo>
                  <a:lnTo>
                    <a:pt x="409105" y="1289748"/>
                  </a:lnTo>
                  <a:lnTo>
                    <a:pt x="367353" y="1269926"/>
                  </a:lnTo>
                  <a:lnTo>
                    <a:pt x="327230" y="1247482"/>
                  </a:lnTo>
                  <a:lnTo>
                    <a:pt x="288853" y="1222529"/>
                  </a:lnTo>
                  <a:lnTo>
                    <a:pt x="252337" y="1195182"/>
                  </a:lnTo>
                  <a:lnTo>
                    <a:pt x="217801" y="1165553"/>
                  </a:lnTo>
                  <a:lnTo>
                    <a:pt x="185358" y="1133758"/>
                  </a:lnTo>
                  <a:lnTo>
                    <a:pt x="155127" y="1099910"/>
                  </a:lnTo>
                  <a:lnTo>
                    <a:pt x="127223" y="1064124"/>
                  </a:lnTo>
                  <a:lnTo>
                    <a:pt x="101762" y="1026512"/>
                  </a:lnTo>
                  <a:lnTo>
                    <a:pt x="78861" y="987190"/>
                  </a:lnTo>
                  <a:lnTo>
                    <a:pt x="58637" y="946271"/>
                  </a:lnTo>
                  <a:lnTo>
                    <a:pt x="41204" y="903869"/>
                  </a:lnTo>
                  <a:lnTo>
                    <a:pt x="26681" y="860099"/>
                  </a:lnTo>
                  <a:lnTo>
                    <a:pt x="15182" y="815073"/>
                  </a:lnTo>
                  <a:lnTo>
                    <a:pt x="6825" y="768907"/>
                  </a:lnTo>
                  <a:lnTo>
                    <a:pt x="1725" y="721714"/>
                  </a:lnTo>
                  <a:lnTo>
                    <a:pt x="0" y="67360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29859" y="4815365"/>
            <a:ext cx="753745" cy="7575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6</a:t>
            </a:r>
            <a:endParaRPr sz="1500" dirty="0">
              <a:latin typeface="Garamond"/>
              <a:cs typeface="Garamond"/>
            </a:endParaRPr>
          </a:p>
          <a:p>
            <a:pPr algn="ctr">
              <a:lnSpc>
                <a:spcPts val="1670"/>
              </a:lnSpc>
              <a:spcBef>
                <a:spcPts val="310"/>
              </a:spcBef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πρ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ό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κ</a:t>
            </a:r>
            <a:r>
              <a:rPr sz="1500" spc="10" dirty="0">
                <a:solidFill>
                  <a:srgbClr val="FFFFFF"/>
                </a:solidFill>
                <a:latin typeface="Garamond"/>
                <a:cs typeface="Garamond"/>
              </a:rPr>
              <a:t>λ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ηση</a:t>
            </a:r>
            <a:endParaRPr sz="1500" dirty="0">
              <a:latin typeface="Garamond"/>
              <a:cs typeface="Garamond"/>
            </a:endParaRPr>
          </a:p>
          <a:p>
            <a:pPr algn="ctr">
              <a:lnSpc>
                <a:spcPts val="1670"/>
              </a:lnSpc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ενεργειών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536055" y="4639055"/>
            <a:ext cx="1742439" cy="1234440"/>
            <a:chOff x="6536055" y="4639055"/>
            <a:chExt cx="1742439" cy="1234440"/>
          </a:xfrm>
        </p:grpSpPr>
        <p:sp>
          <p:nvSpPr>
            <p:cNvPr id="34" name="object 34"/>
            <p:cNvSpPr/>
            <p:nvPr/>
          </p:nvSpPr>
          <p:spPr>
            <a:xfrm>
              <a:off x="6536055" y="5015864"/>
              <a:ext cx="246379" cy="461009"/>
            </a:xfrm>
            <a:custGeom>
              <a:avLst/>
              <a:gdLst/>
              <a:ahLst/>
              <a:cxnLst/>
              <a:rect l="l" t="t" r="r" b="b"/>
              <a:pathLst>
                <a:path w="246379" h="461010">
                  <a:moveTo>
                    <a:pt x="3555" y="0"/>
                  </a:moveTo>
                  <a:lnTo>
                    <a:pt x="0" y="460502"/>
                  </a:lnTo>
                  <a:lnTo>
                    <a:pt x="245872" y="232156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014972" y="4646675"/>
              <a:ext cx="1256030" cy="1219200"/>
            </a:xfrm>
            <a:custGeom>
              <a:avLst/>
              <a:gdLst/>
              <a:ahLst/>
              <a:cxnLst/>
              <a:rect l="l" t="t" r="r" b="b"/>
              <a:pathLst>
                <a:path w="1256029" h="1219200">
                  <a:moveTo>
                    <a:pt x="627887" y="0"/>
                  </a:moveTo>
                  <a:lnTo>
                    <a:pt x="578827" y="1834"/>
                  </a:lnTo>
                  <a:lnTo>
                    <a:pt x="530797" y="7245"/>
                  </a:lnTo>
                  <a:lnTo>
                    <a:pt x="483938" y="16099"/>
                  </a:lnTo>
                  <a:lnTo>
                    <a:pt x="438390" y="28260"/>
                  </a:lnTo>
                  <a:lnTo>
                    <a:pt x="394293" y="43592"/>
                  </a:lnTo>
                  <a:lnTo>
                    <a:pt x="351786" y="61959"/>
                  </a:lnTo>
                  <a:lnTo>
                    <a:pt x="311008" y="83227"/>
                  </a:lnTo>
                  <a:lnTo>
                    <a:pt x="272101" y="107259"/>
                  </a:lnTo>
                  <a:lnTo>
                    <a:pt x="235202" y="133920"/>
                  </a:lnTo>
                  <a:lnTo>
                    <a:pt x="200452" y="163075"/>
                  </a:lnTo>
                  <a:lnTo>
                    <a:pt x="167992" y="194588"/>
                  </a:lnTo>
                  <a:lnTo>
                    <a:pt x="137959" y="228324"/>
                  </a:lnTo>
                  <a:lnTo>
                    <a:pt x="110495" y="264147"/>
                  </a:lnTo>
                  <a:lnTo>
                    <a:pt x="85739" y="301921"/>
                  </a:lnTo>
                  <a:lnTo>
                    <a:pt x="63830" y="341511"/>
                  </a:lnTo>
                  <a:lnTo>
                    <a:pt x="44908" y="382782"/>
                  </a:lnTo>
                  <a:lnTo>
                    <a:pt x="29114" y="425597"/>
                  </a:lnTo>
                  <a:lnTo>
                    <a:pt x="16586" y="469822"/>
                  </a:lnTo>
                  <a:lnTo>
                    <a:pt x="7464" y="515322"/>
                  </a:lnTo>
                  <a:lnTo>
                    <a:pt x="1889" y="561959"/>
                  </a:lnTo>
                  <a:lnTo>
                    <a:pt x="0" y="609600"/>
                  </a:lnTo>
                  <a:lnTo>
                    <a:pt x="1889" y="657240"/>
                  </a:lnTo>
                  <a:lnTo>
                    <a:pt x="7464" y="703877"/>
                  </a:lnTo>
                  <a:lnTo>
                    <a:pt x="16586" y="749377"/>
                  </a:lnTo>
                  <a:lnTo>
                    <a:pt x="29114" y="793602"/>
                  </a:lnTo>
                  <a:lnTo>
                    <a:pt x="44908" y="836417"/>
                  </a:lnTo>
                  <a:lnTo>
                    <a:pt x="63830" y="877688"/>
                  </a:lnTo>
                  <a:lnTo>
                    <a:pt x="85739" y="917278"/>
                  </a:lnTo>
                  <a:lnTo>
                    <a:pt x="110495" y="955052"/>
                  </a:lnTo>
                  <a:lnTo>
                    <a:pt x="137959" y="990875"/>
                  </a:lnTo>
                  <a:lnTo>
                    <a:pt x="167992" y="1024611"/>
                  </a:lnTo>
                  <a:lnTo>
                    <a:pt x="200452" y="1056124"/>
                  </a:lnTo>
                  <a:lnTo>
                    <a:pt x="235202" y="1085279"/>
                  </a:lnTo>
                  <a:lnTo>
                    <a:pt x="272101" y="1111940"/>
                  </a:lnTo>
                  <a:lnTo>
                    <a:pt x="311008" y="1135972"/>
                  </a:lnTo>
                  <a:lnTo>
                    <a:pt x="351786" y="1157240"/>
                  </a:lnTo>
                  <a:lnTo>
                    <a:pt x="394293" y="1175607"/>
                  </a:lnTo>
                  <a:lnTo>
                    <a:pt x="438390" y="1190939"/>
                  </a:lnTo>
                  <a:lnTo>
                    <a:pt x="483938" y="1203100"/>
                  </a:lnTo>
                  <a:lnTo>
                    <a:pt x="530797" y="1211954"/>
                  </a:lnTo>
                  <a:lnTo>
                    <a:pt x="578827" y="1217365"/>
                  </a:lnTo>
                  <a:lnTo>
                    <a:pt x="627887" y="1219200"/>
                  </a:lnTo>
                  <a:lnTo>
                    <a:pt x="676948" y="1217365"/>
                  </a:lnTo>
                  <a:lnTo>
                    <a:pt x="724978" y="1211954"/>
                  </a:lnTo>
                  <a:lnTo>
                    <a:pt x="771837" y="1203100"/>
                  </a:lnTo>
                  <a:lnTo>
                    <a:pt x="817385" y="1190939"/>
                  </a:lnTo>
                  <a:lnTo>
                    <a:pt x="861482" y="1175607"/>
                  </a:lnTo>
                  <a:lnTo>
                    <a:pt x="903989" y="1157240"/>
                  </a:lnTo>
                  <a:lnTo>
                    <a:pt x="944767" y="1135972"/>
                  </a:lnTo>
                  <a:lnTo>
                    <a:pt x="983674" y="1111940"/>
                  </a:lnTo>
                  <a:lnTo>
                    <a:pt x="1020573" y="1085279"/>
                  </a:lnTo>
                  <a:lnTo>
                    <a:pt x="1055323" y="1056124"/>
                  </a:lnTo>
                  <a:lnTo>
                    <a:pt x="1087783" y="1024611"/>
                  </a:lnTo>
                  <a:lnTo>
                    <a:pt x="1117816" y="990875"/>
                  </a:lnTo>
                  <a:lnTo>
                    <a:pt x="1145280" y="955052"/>
                  </a:lnTo>
                  <a:lnTo>
                    <a:pt x="1170036" y="917278"/>
                  </a:lnTo>
                  <a:lnTo>
                    <a:pt x="1191945" y="877688"/>
                  </a:lnTo>
                  <a:lnTo>
                    <a:pt x="1210867" y="836417"/>
                  </a:lnTo>
                  <a:lnTo>
                    <a:pt x="1226661" y="793602"/>
                  </a:lnTo>
                  <a:lnTo>
                    <a:pt x="1239189" y="749377"/>
                  </a:lnTo>
                  <a:lnTo>
                    <a:pt x="1248311" y="703877"/>
                  </a:lnTo>
                  <a:lnTo>
                    <a:pt x="1253886" y="657240"/>
                  </a:lnTo>
                  <a:lnTo>
                    <a:pt x="1255776" y="609600"/>
                  </a:lnTo>
                  <a:lnTo>
                    <a:pt x="1253886" y="561959"/>
                  </a:lnTo>
                  <a:lnTo>
                    <a:pt x="1248311" y="515322"/>
                  </a:lnTo>
                  <a:lnTo>
                    <a:pt x="1239189" y="469822"/>
                  </a:lnTo>
                  <a:lnTo>
                    <a:pt x="1226661" y="425597"/>
                  </a:lnTo>
                  <a:lnTo>
                    <a:pt x="1210867" y="382782"/>
                  </a:lnTo>
                  <a:lnTo>
                    <a:pt x="1191945" y="341511"/>
                  </a:lnTo>
                  <a:lnTo>
                    <a:pt x="1170036" y="301921"/>
                  </a:lnTo>
                  <a:lnTo>
                    <a:pt x="1145280" y="264147"/>
                  </a:lnTo>
                  <a:lnTo>
                    <a:pt x="1117816" y="228324"/>
                  </a:lnTo>
                  <a:lnTo>
                    <a:pt x="1087783" y="194588"/>
                  </a:lnTo>
                  <a:lnTo>
                    <a:pt x="1055323" y="163075"/>
                  </a:lnTo>
                  <a:lnTo>
                    <a:pt x="1020573" y="133920"/>
                  </a:lnTo>
                  <a:lnTo>
                    <a:pt x="983674" y="107259"/>
                  </a:lnTo>
                  <a:lnTo>
                    <a:pt x="944767" y="83227"/>
                  </a:lnTo>
                  <a:lnTo>
                    <a:pt x="903989" y="61959"/>
                  </a:lnTo>
                  <a:lnTo>
                    <a:pt x="861482" y="43592"/>
                  </a:lnTo>
                  <a:lnTo>
                    <a:pt x="817385" y="28260"/>
                  </a:lnTo>
                  <a:lnTo>
                    <a:pt x="771837" y="16099"/>
                  </a:lnTo>
                  <a:lnTo>
                    <a:pt x="724978" y="7245"/>
                  </a:lnTo>
                  <a:lnTo>
                    <a:pt x="676948" y="1834"/>
                  </a:lnTo>
                  <a:lnTo>
                    <a:pt x="627887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14972" y="4646675"/>
              <a:ext cx="1256030" cy="1219200"/>
            </a:xfrm>
            <a:custGeom>
              <a:avLst/>
              <a:gdLst/>
              <a:ahLst/>
              <a:cxnLst/>
              <a:rect l="l" t="t" r="r" b="b"/>
              <a:pathLst>
                <a:path w="1256029" h="1219200">
                  <a:moveTo>
                    <a:pt x="0" y="609600"/>
                  </a:moveTo>
                  <a:lnTo>
                    <a:pt x="1889" y="561959"/>
                  </a:lnTo>
                  <a:lnTo>
                    <a:pt x="7464" y="515322"/>
                  </a:lnTo>
                  <a:lnTo>
                    <a:pt x="16586" y="469822"/>
                  </a:lnTo>
                  <a:lnTo>
                    <a:pt x="29114" y="425597"/>
                  </a:lnTo>
                  <a:lnTo>
                    <a:pt x="44908" y="382782"/>
                  </a:lnTo>
                  <a:lnTo>
                    <a:pt x="63830" y="341511"/>
                  </a:lnTo>
                  <a:lnTo>
                    <a:pt x="85739" y="301921"/>
                  </a:lnTo>
                  <a:lnTo>
                    <a:pt x="110495" y="264147"/>
                  </a:lnTo>
                  <a:lnTo>
                    <a:pt x="137959" y="228324"/>
                  </a:lnTo>
                  <a:lnTo>
                    <a:pt x="167992" y="194588"/>
                  </a:lnTo>
                  <a:lnTo>
                    <a:pt x="200452" y="163075"/>
                  </a:lnTo>
                  <a:lnTo>
                    <a:pt x="235202" y="133920"/>
                  </a:lnTo>
                  <a:lnTo>
                    <a:pt x="272101" y="107259"/>
                  </a:lnTo>
                  <a:lnTo>
                    <a:pt x="311008" y="83227"/>
                  </a:lnTo>
                  <a:lnTo>
                    <a:pt x="351786" y="61959"/>
                  </a:lnTo>
                  <a:lnTo>
                    <a:pt x="394293" y="43592"/>
                  </a:lnTo>
                  <a:lnTo>
                    <a:pt x="438390" y="28260"/>
                  </a:lnTo>
                  <a:lnTo>
                    <a:pt x="483938" y="16099"/>
                  </a:lnTo>
                  <a:lnTo>
                    <a:pt x="530797" y="7245"/>
                  </a:lnTo>
                  <a:lnTo>
                    <a:pt x="578827" y="1834"/>
                  </a:lnTo>
                  <a:lnTo>
                    <a:pt x="627887" y="0"/>
                  </a:lnTo>
                  <a:lnTo>
                    <a:pt x="676948" y="1834"/>
                  </a:lnTo>
                  <a:lnTo>
                    <a:pt x="724978" y="7245"/>
                  </a:lnTo>
                  <a:lnTo>
                    <a:pt x="771837" y="16099"/>
                  </a:lnTo>
                  <a:lnTo>
                    <a:pt x="817385" y="28260"/>
                  </a:lnTo>
                  <a:lnTo>
                    <a:pt x="861482" y="43592"/>
                  </a:lnTo>
                  <a:lnTo>
                    <a:pt x="903989" y="61959"/>
                  </a:lnTo>
                  <a:lnTo>
                    <a:pt x="944767" y="83227"/>
                  </a:lnTo>
                  <a:lnTo>
                    <a:pt x="983674" y="107259"/>
                  </a:lnTo>
                  <a:lnTo>
                    <a:pt x="1020573" y="133920"/>
                  </a:lnTo>
                  <a:lnTo>
                    <a:pt x="1055323" y="163075"/>
                  </a:lnTo>
                  <a:lnTo>
                    <a:pt x="1087783" y="194588"/>
                  </a:lnTo>
                  <a:lnTo>
                    <a:pt x="1117816" y="228324"/>
                  </a:lnTo>
                  <a:lnTo>
                    <a:pt x="1145280" y="264147"/>
                  </a:lnTo>
                  <a:lnTo>
                    <a:pt x="1170036" y="301921"/>
                  </a:lnTo>
                  <a:lnTo>
                    <a:pt x="1191945" y="341511"/>
                  </a:lnTo>
                  <a:lnTo>
                    <a:pt x="1210867" y="382782"/>
                  </a:lnTo>
                  <a:lnTo>
                    <a:pt x="1226661" y="425597"/>
                  </a:lnTo>
                  <a:lnTo>
                    <a:pt x="1239189" y="469822"/>
                  </a:lnTo>
                  <a:lnTo>
                    <a:pt x="1248311" y="515322"/>
                  </a:lnTo>
                  <a:lnTo>
                    <a:pt x="1253886" y="561959"/>
                  </a:lnTo>
                  <a:lnTo>
                    <a:pt x="1255776" y="609600"/>
                  </a:lnTo>
                  <a:lnTo>
                    <a:pt x="1253886" y="657240"/>
                  </a:lnTo>
                  <a:lnTo>
                    <a:pt x="1248311" y="703877"/>
                  </a:lnTo>
                  <a:lnTo>
                    <a:pt x="1239189" y="749377"/>
                  </a:lnTo>
                  <a:lnTo>
                    <a:pt x="1226661" y="793602"/>
                  </a:lnTo>
                  <a:lnTo>
                    <a:pt x="1210867" y="836417"/>
                  </a:lnTo>
                  <a:lnTo>
                    <a:pt x="1191945" y="877688"/>
                  </a:lnTo>
                  <a:lnTo>
                    <a:pt x="1170036" y="917278"/>
                  </a:lnTo>
                  <a:lnTo>
                    <a:pt x="1145280" y="955052"/>
                  </a:lnTo>
                  <a:lnTo>
                    <a:pt x="1117816" y="990875"/>
                  </a:lnTo>
                  <a:lnTo>
                    <a:pt x="1087783" y="1024611"/>
                  </a:lnTo>
                  <a:lnTo>
                    <a:pt x="1055323" y="1056124"/>
                  </a:lnTo>
                  <a:lnTo>
                    <a:pt x="1020573" y="1085279"/>
                  </a:lnTo>
                  <a:lnTo>
                    <a:pt x="983674" y="1111940"/>
                  </a:lnTo>
                  <a:lnTo>
                    <a:pt x="944767" y="1135972"/>
                  </a:lnTo>
                  <a:lnTo>
                    <a:pt x="903989" y="1157240"/>
                  </a:lnTo>
                  <a:lnTo>
                    <a:pt x="861482" y="1175607"/>
                  </a:lnTo>
                  <a:lnTo>
                    <a:pt x="817385" y="1190939"/>
                  </a:lnTo>
                  <a:lnTo>
                    <a:pt x="771837" y="1203100"/>
                  </a:lnTo>
                  <a:lnTo>
                    <a:pt x="724978" y="1211954"/>
                  </a:lnTo>
                  <a:lnTo>
                    <a:pt x="676948" y="1217365"/>
                  </a:lnTo>
                  <a:lnTo>
                    <a:pt x="627887" y="1219200"/>
                  </a:lnTo>
                  <a:lnTo>
                    <a:pt x="578827" y="1217365"/>
                  </a:lnTo>
                  <a:lnTo>
                    <a:pt x="530797" y="1211954"/>
                  </a:lnTo>
                  <a:lnTo>
                    <a:pt x="483938" y="1203100"/>
                  </a:lnTo>
                  <a:lnTo>
                    <a:pt x="438390" y="1190939"/>
                  </a:lnTo>
                  <a:lnTo>
                    <a:pt x="394293" y="1175607"/>
                  </a:lnTo>
                  <a:lnTo>
                    <a:pt x="351786" y="1157240"/>
                  </a:lnTo>
                  <a:lnTo>
                    <a:pt x="311008" y="1135972"/>
                  </a:lnTo>
                  <a:lnTo>
                    <a:pt x="272101" y="1111940"/>
                  </a:lnTo>
                  <a:lnTo>
                    <a:pt x="235202" y="1085279"/>
                  </a:lnTo>
                  <a:lnTo>
                    <a:pt x="200452" y="1056124"/>
                  </a:lnTo>
                  <a:lnTo>
                    <a:pt x="167992" y="1024611"/>
                  </a:lnTo>
                  <a:lnTo>
                    <a:pt x="137959" y="990875"/>
                  </a:lnTo>
                  <a:lnTo>
                    <a:pt x="110495" y="955052"/>
                  </a:lnTo>
                  <a:lnTo>
                    <a:pt x="85739" y="917278"/>
                  </a:lnTo>
                  <a:lnTo>
                    <a:pt x="63830" y="877688"/>
                  </a:lnTo>
                  <a:lnTo>
                    <a:pt x="44908" y="836417"/>
                  </a:lnTo>
                  <a:lnTo>
                    <a:pt x="29114" y="793602"/>
                  </a:lnTo>
                  <a:lnTo>
                    <a:pt x="16586" y="749377"/>
                  </a:lnTo>
                  <a:lnTo>
                    <a:pt x="7464" y="703877"/>
                  </a:lnTo>
                  <a:lnTo>
                    <a:pt x="1889" y="657240"/>
                  </a:lnTo>
                  <a:lnTo>
                    <a:pt x="0" y="6096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247001" y="4792853"/>
            <a:ext cx="789940" cy="8312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7</a:t>
            </a:r>
            <a:endParaRPr sz="1500" dirty="0">
              <a:latin typeface="Garamond"/>
              <a:cs typeface="Garamond"/>
            </a:endParaRPr>
          </a:p>
          <a:p>
            <a:pPr marL="12700" marR="5080" algn="ctr">
              <a:lnSpc>
                <a:spcPct val="1173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500" spc="-15" dirty="0">
                <a:solidFill>
                  <a:srgbClr val="FFFFFF"/>
                </a:solidFill>
                <a:latin typeface="Garamond"/>
                <a:cs typeface="Garamond"/>
              </a:rPr>
              <a:t>τ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ροφο-  δότηση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43343" y="2731007"/>
            <a:ext cx="1399540" cy="1774189"/>
            <a:chOff x="6943343" y="2731007"/>
            <a:chExt cx="1399540" cy="1774189"/>
          </a:xfrm>
        </p:grpSpPr>
        <p:sp>
          <p:nvSpPr>
            <p:cNvPr id="39" name="object 39"/>
            <p:cNvSpPr/>
            <p:nvPr/>
          </p:nvSpPr>
          <p:spPr>
            <a:xfrm>
              <a:off x="7409687" y="4261103"/>
              <a:ext cx="460375" cy="243840"/>
            </a:xfrm>
            <a:custGeom>
              <a:avLst/>
              <a:gdLst/>
              <a:ahLst/>
              <a:cxnLst/>
              <a:rect l="l" t="t" r="r" b="b"/>
              <a:pathLst>
                <a:path w="460375" h="243839">
                  <a:moveTo>
                    <a:pt x="230123" y="0"/>
                  </a:moveTo>
                  <a:lnTo>
                    <a:pt x="0" y="243840"/>
                  </a:lnTo>
                  <a:lnTo>
                    <a:pt x="460247" y="243840"/>
                  </a:lnTo>
                  <a:lnTo>
                    <a:pt x="230123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6950963" y="2738627"/>
              <a:ext cx="1384300" cy="1399540"/>
            </a:xfrm>
            <a:custGeom>
              <a:avLst/>
              <a:gdLst/>
              <a:ahLst/>
              <a:cxnLst/>
              <a:rect l="l" t="t" r="r" b="b"/>
              <a:pathLst>
                <a:path w="1384300" h="1399539">
                  <a:moveTo>
                    <a:pt x="691895" y="0"/>
                  </a:moveTo>
                  <a:lnTo>
                    <a:pt x="644522" y="1613"/>
                  </a:lnTo>
                  <a:lnTo>
                    <a:pt x="598005" y="6385"/>
                  </a:lnTo>
                  <a:lnTo>
                    <a:pt x="552449" y="14211"/>
                  </a:lnTo>
                  <a:lnTo>
                    <a:pt x="507955" y="24987"/>
                  </a:lnTo>
                  <a:lnTo>
                    <a:pt x="464628" y="38608"/>
                  </a:lnTo>
                  <a:lnTo>
                    <a:pt x="422570" y="54971"/>
                  </a:lnTo>
                  <a:lnTo>
                    <a:pt x="381884" y="73971"/>
                  </a:lnTo>
                  <a:lnTo>
                    <a:pt x="342674" y="95504"/>
                  </a:lnTo>
                  <a:lnTo>
                    <a:pt x="305041" y="119465"/>
                  </a:lnTo>
                  <a:lnTo>
                    <a:pt x="269090" y="145752"/>
                  </a:lnTo>
                  <a:lnTo>
                    <a:pt x="234923" y="174259"/>
                  </a:lnTo>
                  <a:lnTo>
                    <a:pt x="202644" y="204882"/>
                  </a:lnTo>
                  <a:lnTo>
                    <a:pt x="172355" y="237518"/>
                  </a:lnTo>
                  <a:lnTo>
                    <a:pt x="144159" y="272061"/>
                  </a:lnTo>
                  <a:lnTo>
                    <a:pt x="118159" y="308409"/>
                  </a:lnTo>
                  <a:lnTo>
                    <a:pt x="94459" y="346456"/>
                  </a:lnTo>
                  <a:lnTo>
                    <a:pt x="73162" y="386098"/>
                  </a:lnTo>
                  <a:lnTo>
                    <a:pt x="54369" y="427231"/>
                  </a:lnTo>
                  <a:lnTo>
                    <a:pt x="38186" y="469752"/>
                  </a:lnTo>
                  <a:lnTo>
                    <a:pt x="24713" y="513556"/>
                  </a:lnTo>
                  <a:lnTo>
                    <a:pt x="14056" y="558538"/>
                  </a:lnTo>
                  <a:lnTo>
                    <a:pt x="6315" y="604595"/>
                  </a:lnTo>
                  <a:lnTo>
                    <a:pt x="1596" y="651622"/>
                  </a:lnTo>
                  <a:lnTo>
                    <a:pt x="0" y="699516"/>
                  </a:lnTo>
                  <a:lnTo>
                    <a:pt x="1596" y="747409"/>
                  </a:lnTo>
                  <a:lnTo>
                    <a:pt x="6315" y="794436"/>
                  </a:lnTo>
                  <a:lnTo>
                    <a:pt x="14056" y="840493"/>
                  </a:lnTo>
                  <a:lnTo>
                    <a:pt x="24713" y="885475"/>
                  </a:lnTo>
                  <a:lnTo>
                    <a:pt x="38186" y="929279"/>
                  </a:lnTo>
                  <a:lnTo>
                    <a:pt x="54369" y="971800"/>
                  </a:lnTo>
                  <a:lnTo>
                    <a:pt x="73162" y="1012933"/>
                  </a:lnTo>
                  <a:lnTo>
                    <a:pt x="94459" y="1052576"/>
                  </a:lnTo>
                  <a:lnTo>
                    <a:pt x="118159" y="1090622"/>
                  </a:lnTo>
                  <a:lnTo>
                    <a:pt x="144159" y="1126970"/>
                  </a:lnTo>
                  <a:lnTo>
                    <a:pt x="172355" y="1161513"/>
                  </a:lnTo>
                  <a:lnTo>
                    <a:pt x="202644" y="1194149"/>
                  </a:lnTo>
                  <a:lnTo>
                    <a:pt x="234923" y="1224772"/>
                  </a:lnTo>
                  <a:lnTo>
                    <a:pt x="269090" y="1253279"/>
                  </a:lnTo>
                  <a:lnTo>
                    <a:pt x="305041" y="1279566"/>
                  </a:lnTo>
                  <a:lnTo>
                    <a:pt x="342674" y="1303528"/>
                  </a:lnTo>
                  <a:lnTo>
                    <a:pt x="381884" y="1325060"/>
                  </a:lnTo>
                  <a:lnTo>
                    <a:pt x="422570" y="1344060"/>
                  </a:lnTo>
                  <a:lnTo>
                    <a:pt x="464628" y="1360423"/>
                  </a:lnTo>
                  <a:lnTo>
                    <a:pt x="507955" y="1374044"/>
                  </a:lnTo>
                  <a:lnTo>
                    <a:pt x="552449" y="1384820"/>
                  </a:lnTo>
                  <a:lnTo>
                    <a:pt x="598005" y="1392646"/>
                  </a:lnTo>
                  <a:lnTo>
                    <a:pt x="644522" y="1397418"/>
                  </a:lnTo>
                  <a:lnTo>
                    <a:pt x="691895" y="1399032"/>
                  </a:lnTo>
                  <a:lnTo>
                    <a:pt x="739269" y="1397418"/>
                  </a:lnTo>
                  <a:lnTo>
                    <a:pt x="785786" y="1392646"/>
                  </a:lnTo>
                  <a:lnTo>
                    <a:pt x="831342" y="1384820"/>
                  </a:lnTo>
                  <a:lnTo>
                    <a:pt x="875836" y="1374044"/>
                  </a:lnTo>
                  <a:lnTo>
                    <a:pt x="919163" y="1360423"/>
                  </a:lnTo>
                  <a:lnTo>
                    <a:pt x="961221" y="1344060"/>
                  </a:lnTo>
                  <a:lnTo>
                    <a:pt x="1001907" y="1325060"/>
                  </a:lnTo>
                  <a:lnTo>
                    <a:pt x="1041117" y="1303528"/>
                  </a:lnTo>
                  <a:lnTo>
                    <a:pt x="1078750" y="1279566"/>
                  </a:lnTo>
                  <a:lnTo>
                    <a:pt x="1114701" y="1253279"/>
                  </a:lnTo>
                  <a:lnTo>
                    <a:pt x="1148868" y="1224772"/>
                  </a:lnTo>
                  <a:lnTo>
                    <a:pt x="1181147" y="1194149"/>
                  </a:lnTo>
                  <a:lnTo>
                    <a:pt x="1211436" y="1161513"/>
                  </a:lnTo>
                  <a:lnTo>
                    <a:pt x="1239632" y="1126970"/>
                  </a:lnTo>
                  <a:lnTo>
                    <a:pt x="1265632" y="1090622"/>
                  </a:lnTo>
                  <a:lnTo>
                    <a:pt x="1289332" y="1052576"/>
                  </a:lnTo>
                  <a:lnTo>
                    <a:pt x="1310629" y="1012933"/>
                  </a:lnTo>
                  <a:lnTo>
                    <a:pt x="1329422" y="971800"/>
                  </a:lnTo>
                  <a:lnTo>
                    <a:pt x="1345605" y="929279"/>
                  </a:lnTo>
                  <a:lnTo>
                    <a:pt x="1359078" y="885475"/>
                  </a:lnTo>
                  <a:lnTo>
                    <a:pt x="1369735" y="840493"/>
                  </a:lnTo>
                  <a:lnTo>
                    <a:pt x="1377476" y="794436"/>
                  </a:lnTo>
                  <a:lnTo>
                    <a:pt x="1382195" y="747409"/>
                  </a:lnTo>
                  <a:lnTo>
                    <a:pt x="1383791" y="699516"/>
                  </a:lnTo>
                  <a:lnTo>
                    <a:pt x="1382195" y="651622"/>
                  </a:lnTo>
                  <a:lnTo>
                    <a:pt x="1377476" y="604595"/>
                  </a:lnTo>
                  <a:lnTo>
                    <a:pt x="1369735" y="558538"/>
                  </a:lnTo>
                  <a:lnTo>
                    <a:pt x="1359078" y="513556"/>
                  </a:lnTo>
                  <a:lnTo>
                    <a:pt x="1345605" y="469752"/>
                  </a:lnTo>
                  <a:lnTo>
                    <a:pt x="1329422" y="427231"/>
                  </a:lnTo>
                  <a:lnTo>
                    <a:pt x="1310629" y="386098"/>
                  </a:lnTo>
                  <a:lnTo>
                    <a:pt x="1289332" y="346456"/>
                  </a:lnTo>
                  <a:lnTo>
                    <a:pt x="1265632" y="308409"/>
                  </a:lnTo>
                  <a:lnTo>
                    <a:pt x="1239632" y="272061"/>
                  </a:lnTo>
                  <a:lnTo>
                    <a:pt x="1211436" y="237518"/>
                  </a:lnTo>
                  <a:lnTo>
                    <a:pt x="1181147" y="204882"/>
                  </a:lnTo>
                  <a:lnTo>
                    <a:pt x="1148868" y="174259"/>
                  </a:lnTo>
                  <a:lnTo>
                    <a:pt x="1114701" y="145752"/>
                  </a:lnTo>
                  <a:lnTo>
                    <a:pt x="1078750" y="119465"/>
                  </a:lnTo>
                  <a:lnTo>
                    <a:pt x="1041117" y="95504"/>
                  </a:lnTo>
                  <a:lnTo>
                    <a:pt x="1001907" y="73971"/>
                  </a:lnTo>
                  <a:lnTo>
                    <a:pt x="961221" y="54971"/>
                  </a:lnTo>
                  <a:lnTo>
                    <a:pt x="919163" y="38608"/>
                  </a:lnTo>
                  <a:lnTo>
                    <a:pt x="875836" y="24987"/>
                  </a:lnTo>
                  <a:lnTo>
                    <a:pt x="831342" y="14211"/>
                  </a:lnTo>
                  <a:lnTo>
                    <a:pt x="785786" y="6385"/>
                  </a:lnTo>
                  <a:lnTo>
                    <a:pt x="739269" y="1613"/>
                  </a:lnTo>
                  <a:lnTo>
                    <a:pt x="69189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950963" y="2738627"/>
              <a:ext cx="1384300" cy="1399540"/>
            </a:xfrm>
            <a:custGeom>
              <a:avLst/>
              <a:gdLst/>
              <a:ahLst/>
              <a:cxnLst/>
              <a:rect l="l" t="t" r="r" b="b"/>
              <a:pathLst>
                <a:path w="1384300" h="1399539">
                  <a:moveTo>
                    <a:pt x="0" y="699516"/>
                  </a:moveTo>
                  <a:lnTo>
                    <a:pt x="1596" y="651622"/>
                  </a:lnTo>
                  <a:lnTo>
                    <a:pt x="6315" y="604595"/>
                  </a:lnTo>
                  <a:lnTo>
                    <a:pt x="14056" y="558538"/>
                  </a:lnTo>
                  <a:lnTo>
                    <a:pt x="24713" y="513556"/>
                  </a:lnTo>
                  <a:lnTo>
                    <a:pt x="38186" y="469752"/>
                  </a:lnTo>
                  <a:lnTo>
                    <a:pt x="54369" y="427231"/>
                  </a:lnTo>
                  <a:lnTo>
                    <a:pt x="73162" y="386098"/>
                  </a:lnTo>
                  <a:lnTo>
                    <a:pt x="94459" y="346456"/>
                  </a:lnTo>
                  <a:lnTo>
                    <a:pt x="118159" y="308409"/>
                  </a:lnTo>
                  <a:lnTo>
                    <a:pt x="144159" y="272061"/>
                  </a:lnTo>
                  <a:lnTo>
                    <a:pt x="172355" y="237518"/>
                  </a:lnTo>
                  <a:lnTo>
                    <a:pt x="202644" y="204882"/>
                  </a:lnTo>
                  <a:lnTo>
                    <a:pt x="234923" y="174259"/>
                  </a:lnTo>
                  <a:lnTo>
                    <a:pt x="269090" y="145752"/>
                  </a:lnTo>
                  <a:lnTo>
                    <a:pt x="305041" y="119465"/>
                  </a:lnTo>
                  <a:lnTo>
                    <a:pt x="342674" y="95504"/>
                  </a:lnTo>
                  <a:lnTo>
                    <a:pt x="381884" y="73971"/>
                  </a:lnTo>
                  <a:lnTo>
                    <a:pt x="422570" y="54971"/>
                  </a:lnTo>
                  <a:lnTo>
                    <a:pt x="464628" y="38608"/>
                  </a:lnTo>
                  <a:lnTo>
                    <a:pt x="507955" y="24987"/>
                  </a:lnTo>
                  <a:lnTo>
                    <a:pt x="552449" y="14211"/>
                  </a:lnTo>
                  <a:lnTo>
                    <a:pt x="598005" y="6385"/>
                  </a:lnTo>
                  <a:lnTo>
                    <a:pt x="644522" y="1613"/>
                  </a:lnTo>
                  <a:lnTo>
                    <a:pt x="691895" y="0"/>
                  </a:lnTo>
                  <a:lnTo>
                    <a:pt x="739269" y="1613"/>
                  </a:lnTo>
                  <a:lnTo>
                    <a:pt x="785786" y="6385"/>
                  </a:lnTo>
                  <a:lnTo>
                    <a:pt x="831342" y="14211"/>
                  </a:lnTo>
                  <a:lnTo>
                    <a:pt x="875836" y="24987"/>
                  </a:lnTo>
                  <a:lnTo>
                    <a:pt x="919163" y="38608"/>
                  </a:lnTo>
                  <a:lnTo>
                    <a:pt x="961221" y="54971"/>
                  </a:lnTo>
                  <a:lnTo>
                    <a:pt x="1001907" y="73971"/>
                  </a:lnTo>
                  <a:lnTo>
                    <a:pt x="1041117" y="95504"/>
                  </a:lnTo>
                  <a:lnTo>
                    <a:pt x="1078750" y="119465"/>
                  </a:lnTo>
                  <a:lnTo>
                    <a:pt x="1114701" y="145752"/>
                  </a:lnTo>
                  <a:lnTo>
                    <a:pt x="1148868" y="174259"/>
                  </a:lnTo>
                  <a:lnTo>
                    <a:pt x="1181147" y="204882"/>
                  </a:lnTo>
                  <a:lnTo>
                    <a:pt x="1211436" y="237518"/>
                  </a:lnTo>
                  <a:lnTo>
                    <a:pt x="1239632" y="272061"/>
                  </a:lnTo>
                  <a:lnTo>
                    <a:pt x="1265632" y="308409"/>
                  </a:lnTo>
                  <a:lnTo>
                    <a:pt x="1289332" y="346456"/>
                  </a:lnTo>
                  <a:lnTo>
                    <a:pt x="1310629" y="386098"/>
                  </a:lnTo>
                  <a:lnTo>
                    <a:pt x="1329422" y="427231"/>
                  </a:lnTo>
                  <a:lnTo>
                    <a:pt x="1345605" y="469752"/>
                  </a:lnTo>
                  <a:lnTo>
                    <a:pt x="1359078" y="513556"/>
                  </a:lnTo>
                  <a:lnTo>
                    <a:pt x="1369735" y="558538"/>
                  </a:lnTo>
                  <a:lnTo>
                    <a:pt x="1377476" y="604595"/>
                  </a:lnTo>
                  <a:lnTo>
                    <a:pt x="1382195" y="651622"/>
                  </a:lnTo>
                  <a:lnTo>
                    <a:pt x="1383791" y="699516"/>
                  </a:lnTo>
                  <a:lnTo>
                    <a:pt x="1382195" y="747409"/>
                  </a:lnTo>
                  <a:lnTo>
                    <a:pt x="1377476" y="794436"/>
                  </a:lnTo>
                  <a:lnTo>
                    <a:pt x="1369735" y="840493"/>
                  </a:lnTo>
                  <a:lnTo>
                    <a:pt x="1359078" y="885475"/>
                  </a:lnTo>
                  <a:lnTo>
                    <a:pt x="1345605" y="929279"/>
                  </a:lnTo>
                  <a:lnTo>
                    <a:pt x="1329422" y="971800"/>
                  </a:lnTo>
                  <a:lnTo>
                    <a:pt x="1310629" y="1012933"/>
                  </a:lnTo>
                  <a:lnTo>
                    <a:pt x="1289332" y="1052576"/>
                  </a:lnTo>
                  <a:lnTo>
                    <a:pt x="1265632" y="1090622"/>
                  </a:lnTo>
                  <a:lnTo>
                    <a:pt x="1239632" y="1126970"/>
                  </a:lnTo>
                  <a:lnTo>
                    <a:pt x="1211436" y="1161513"/>
                  </a:lnTo>
                  <a:lnTo>
                    <a:pt x="1181147" y="1194149"/>
                  </a:lnTo>
                  <a:lnTo>
                    <a:pt x="1148868" y="1224772"/>
                  </a:lnTo>
                  <a:lnTo>
                    <a:pt x="1114701" y="1253279"/>
                  </a:lnTo>
                  <a:lnTo>
                    <a:pt x="1078750" y="1279566"/>
                  </a:lnTo>
                  <a:lnTo>
                    <a:pt x="1041117" y="1303528"/>
                  </a:lnTo>
                  <a:lnTo>
                    <a:pt x="1001907" y="1325060"/>
                  </a:lnTo>
                  <a:lnTo>
                    <a:pt x="961221" y="1344060"/>
                  </a:lnTo>
                  <a:lnTo>
                    <a:pt x="919163" y="1360423"/>
                  </a:lnTo>
                  <a:lnTo>
                    <a:pt x="875836" y="1374044"/>
                  </a:lnTo>
                  <a:lnTo>
                    <a:pt x="831342" y="1384820"/>
                  </a:lnTo>
                  <a:lnTo>
                    <a:pt x="785786" y="1392646"/>
                  </a:lnTo>
                  <a:lnTo>
                    <a:pt x="739269" y="1397418"/>
                  </a:lnTo>
                  <a:lnTo>
                    <a:pt x="691895" y="1399032"/>
                  </a:lnTo>
                  <a:lnTo>
                    <a:pt x="644522" y="1397418"/>
                  </a:lnTo>
                  <a:lnTo>
                    <a:pt x="598005" y="1392646"/>
                  </a:lnTo>
                  <a:lnTo>
                    <a:pt x="552449" y="1384820"/>
                  </a:lnTo>
                  <a:lnTo>
                    <a:pt x="507955" y="1374044"/>
                  </a:lnTo>
                  <a:lnTo>
                    <a:pt x="464628" y="1360423"/>
                  </a:lnTo>
                  <a:lnTo>
                    <a:pt x="422570" y="1344060"/>
                  </a:lnTo>
                  <a:lnTo>
                    <a:pt x="381884" y="1325060"/>
                  </a:lnTo>
                  <a:lnTo>
                    <a:pt x="342674" y="1303528"/>
                  </a:lnTo>
                  <a:lnTo>
                    <a:pt x="305041" y="1279566"/>
                  </a:lnTo>
                  <a:lnTo>
                    <a:pt x="269090" y="1253279"/>
                  </a:lnTo>
                  <a:lnTo>
                    <a:pt x="234923" y="1224772"/>
                  </a:lnTo>
                  <a:lnTo>
                    <a:pt x="202644" y="1194149"/>
                  </a:lnTo>
                  <a:lnTo>
                    <a:pt x="172355" y="1161513"/>
                  </a:lnTo>
                  <a:lnTo>
                    <a:pt x="144159" y="1126970"/>
                  </a:lnTo>
                  <a:lnTo>
                    <a:pt x="118159" y="1090622"/>
                  </a:lnTo>
                  <a:lnTo>
                    <a:pt x="94459" y="1052576"/>
                  </a:lnTo>
                  <a:lnTo>
                    <a:pt x="73162" y="1012933"/>
                  </a:lnTo>
                  <a:lnTo>
                    <a:pt x="54369" y="971800"/>
                  </a:lnTo>
                  <a:lnTo>
                    <a:pt x="38186" y="929279"/>
                  </a:lnTo>
                  <a:lnTo>
                    <a:pt x="24713" y="885475"/>
                  </a:lnTo>
                  <a:lnTo>
                    <a:pt x="14056" y="840493"/>
                  </a:lnTo>
                  <a:lnTo>
                    <a:pt x="6315" y="794436"/>
                  </a:lnTo>
                  <a:lnTo>
                    <a:pt x="1596" y="747409"/>
                  </a:lnTo>
                  <a:lnTo>
                    <a:pt x="0" y="6995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141591" y="3280359"/>
            <a:ext cx="100076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8</a:t>
            </a:r>
            <a:r>
              <a:rPr sz="1500" spc="-6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αξιολόγηση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541131" y="2731007"/>
            <a:ext cx="1773555" cy="1332230"/>
            <a:chOff x="8541131" y="2731007"/>
            <a:chExt cx="1773555" cy="1332230"/>
          </a:xfrm>
        </p:grpSpPr>
        <p:sp>
          <p:nvSpPr>
            <p:cNvPr id="44" name="object 44"/>
            <p:cNvSpPr/>
            <p:nvPr/>
          </p:nvSpPr>
          <p:spPr>
            <a:xfrm>
              <a:off x="8541131" y="3188207"/>
              <a:ext cx="248920" cy="460375"/>
            </a:xfrm>
            <a:custGeom>
              <a:avLst/>
              <a:gdLst/>
              <a:ahLst/>
              <a:cxnLst/>
              <a:rect l="l" t="t" r="r" b="b"/>
              <a:pathLst>
                <a:path w="248920" h="460375">
                  <a:moveTo>
                    <a:pt x="0" y="0"/>
                  </a:moveTo>
                  <a:lnTo>
                    <a:pt x="9525" y="460374"/>
                  </a:lnTo>
                  <a:lnTo>
                    <a:pt x="248666" y="225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990076" y="2738627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658368" y="0"/>
                  </a:moveTo>
                  <a:lnTo>
                    <a:pt x="611350" y="1653"/>
                  </a:lnTo>
                  <a:lnTo>
                    <a:pt x="565225" y="6538"/>
                  </a:lnTo>
                  <a:lnTo>
                    <a:pt x="520103" y="14543"/>
                  </a:lnTo>
                  <a:lnTo>
                    <a:pt x="476097" y="25557"/>
                  </a:lnTo>
                  <a:lnTo>
                    <a:pt x="433317" y="39469"/>
                  </a:lnTo>
                  <a:lnTo>
                    <a:pt x="391874" y="56168"/>
                  </a:lnTo>
                  <a:lnTo>
                    <a:pt x="351881" y="75541"/>
                  </a:lnTo>
                  <a:lnTo>
                    <a:pt x="313448" y="97477"/>
                  </a:lnTo>
                  <a:lnTo>
                    <a:pt x="276688" y="121866"/>
                  </a:lnTo>
                  <a:lnTo>
                    <a:pt x="241711" y="148595"/>
                  </a:lnTo>
                  <a:lnTo>
                    <a:pt x="208629" y="177553"/>
                  </a:lnTo>
                  <a:lnTo>
                    <a:pt x="177553" y="208629"/>
                  </a:lnTo>
                  <a:lnTo>
                    <a:pt x="148595" y="241711"/>
                  </a:lnTo>
                  <a:lnTo>
                    <a:pt x="121866" y="276688"/>
                  </a:lnTo>
                  <a:lnTo>
                    <a:pt x="97477" y="313448"/>
                  </a:lnTo>
                  <a:lnTo>
                    <a:pt x="75541" y="351881"/>
                  </a:lnTo>
                  <a:lnTo>
                    <a:pt x="56168" y="391874"/>
                  </a:lnTo>
                  <a:lnTo>
                    <a:pt x="39469" y="433317"/>
                  </a:lnTo>
                  <a:lnTo>
                    <a:pt x="25557" y="476097"/>
                  </a:lnTo>
                  <a:lnTo>
                    <a:pt x="14543" y="520103"/>
                  </a:lnTo>
                  <a:lnTo>
                    <a:pt x="6538" y="565225"/>
                  </a:lnTo>
                  <a:lnTo>
                    <a:pt x="1653" y="611350"/>
                  </a:lnTo>
                  <a:lnTo>
                    <a:pt x="0" y="658368"/>
                  </a:lnTo>
                  <a:lnTo>
                    <a:pt x="1653" y="705385"/>
                  </a:lnTo>
                  <a:lnTo>
                    <a:pt x="6538" y="751510"/>
                  </a:lnTo>
                  <a:lnTo>
                    <a:pt x="14543" y="796632"/>
                  </a:lnTo>
                  <a:lnTo>
                    <a:pt x="25557" y="840638"/>
                  </a:lnTo>
                  <a:lnTo>
                    <a:pt x="39469" y="883418"/>
                  </a:lnTo>
                  <a:lnTo>
                    <a:pt x="56168" y="924861"/>
                  </a:lnTo>
                  <a:lnTo>
                    <a:pt x="75541" y="964854"/>
                  </a:lnTo>
                  <a:lnTo>
                    <a:pt x="97477" y="1003287"/>
                  </a:lnTo>
                  <a:lnTo>
                    <a:pt x="121866" y="1040047"/>
                  </a:lnTo>
                  <a:lnTo>
                    <a:pt x="148595" y="1075024"/>
                  </a:lnTo>
                  <a:lnTo>
                    <a:pt x="177553" y="1108106"/>
                  </a:lnTo>
                  <a:lnTo>
                    <a:pt x="208629" y="1139182"/>
                  </a:lnTo>
                  <a:lnTo>
                    <a:pt x="241711" y="1168140"/>
                  </a:lnTo>
                  <a:lnTo>
                    <a:pt x="276688" y="1194869"/>
                  </a:lnTo>
                  <a:lnTo>
                    <a:pt x="313448" y="1219258"/>
                  </a:lnTo>
                  <a:lnTo>
                    <a:pt x="351881" y="1241194"/>
                  </a:lnTo>
                  <a:lnTo>
                    <a:pt x="391874" y="1260567"/>
                  </a:lnTo>
                  <a:lnTo>
                    <a:pt x="433317" y="1277266"/>
                  </a:lnTo>
                  <a:lnTo>
                    <a:pt x="476097" y="1291178"/>
                  </a:lnTo>
                  <a:lnTo>
                    <a:pt x="520103" y="1302192"/>
                  </a:lnTo>
                  <a:lnTo>
                    <a:pt x="565225" y="1310197"/>
                  </a:lnTo>
                  <a:lnTo>
                    <a:pt x="611350" y="1315082"/>
                  </a:lnTo>
                  <a:lnTo>
                    <a:pt x="658368" y="1316736"/>
                  </a:lnTo>
                  <a:lnTo>
                    <a:pt x="705385" y="1315082"/>
                  </a:lnTo>
                  <a:lnTo>
                    <a:pt x="751510" y="1310197"/>
                  </a:lnTo>
                  <a:lnTo>
                    <a:pt x="796632" y="1302192"/>
                  </a:lnTo>
                  <a:lnTo>
                    <a:pt x="840638" y="1291178"/>
                  </a:lnTo>
                  <a:lnTo>
                    <a:pt x="883418" y="1277266"/>
                  </a:lnTo>
                  <a:lnTo>
                    <a:pt x="924861" y="1260567"/>
                  </a:lnTo>
                  <a:lnTo>
                    <a:pt x="964854" y="1241194"/>
                  </a:lnTo>
                  <a:lnTo>
                    <a:pt x="1003287" y="1219258"/>
                  </a:lnTo>
                  <a:lnTo>
                    <a:pt x="1040047" y="1194869"/>
                  </a:lnTo>
                  <a:lnTo>
                    <a:pt x="1075024" y="1168140"/>
                  </a:lnTo>
                  <a:lnTo>
                    <a:pt x="1108106" y="1139182"/>
                  </a:lnTo>
                  <a:lnTo>
                    <a:pt x="1139182" y="1108106"/>
                  </a:lnTo>
                  <a:lnTo>
                    <a:pt x="1168140" y="1075024"/>
                  </a:lnTo>
                  <a:lnTo>
                    <a:pt x="1194869" y="1040047"/>
                  </a:lnTo>
                  <a:lnTo>
                    <a:pt x="1219258" y="1003287"/>
                  </a:lnTo>
                  <a:lnTo>
                    <a:pt x="1241194" y="964854"/>
                  </a:lnTo>
                  <a:lnTo>
                    <a:pt x="1260567" y="924861"/>
                  </a:lnTo>
                  <a:lnTo>
                    <a:pt x="1277266" y="883418"/>
                  </a:lnTo>
                  <a:lnTo>
                    <a:pt x="1291178" y="840638"/>
                  </a:lnTo>
                  <a:lnTo>
                    <a:pt x="1302192" y="796632"/>
                  </a:lnTo>
                  <a:lnTo>
                    <a:pt x="1310197" y="751510"/>
                  </a:lnTo>
                  <a:lnTo>
                    <a:pt x="1315082" y="705385"/>
                  </a:lnTo>
                  <a:lnTo>
                    <a:pt x="1316735" y="658368"/>
                  </a:lnTo>
                  <a:lnTo>
                    <a:pt x="1315082" y="611350"/>
                  </a:lnTo>
                  <a:lnTo>
                    <a:pt x="1310197" y="565225"/>
                  </a:lnTo>
                  <a:lnTo>
                    <a:pt x="1302192" y="520103"/>
                  </a:lnTo>
                  <a:lnTo>
                    <a:pt x="1291178" y="476097"/>
                  </a:lnTo>
                  <a:lnTo>
                    <a:pt x="1277266" y="433317"/>
                  </a:lnTo>
                  <a:lnTo>
                    <a:pt x="1260567" y="391874"/>
                  </a:lnTo>
                  <a:lnTo>
                    <a:pt x="1241194" y="351881"/>
                  </a:lnTo>
                  <a:lnTo>
                    <a:pt x="1219258" y="313448"/>
                  </a:lnTo>
                  <a:lnTo>
                    <a:pt x="1194869" y="276688"/>
                  </a:lnTo>
                  <a:lnTo>
                    <a:pt x="1168140" y="241711"/>
                  </a:lnTo>
                  <a:lnTo>
                    <a:pt x="1139182" y="208629"/>
                  </a:lnTo>
                  <a:lnTo>
                    <a:pt x="1108106" y="177553"/>
                  </a:lnTo>
                  <a:lnTo>
                    <a:pt x="1075024" y="148595"/>
                  </a:lnTo>
                  <a:lnTo>
                    <a:pt x="1040047" y="121866"/>
                  </a:lnTo>
                  <a:lnTo>
                    <a:pt x="1003287" y="97477"/>
                  </a:lnTo>
                  <a:lnTo>
                    <a:pt x="964854" y="75541"/>
                  </a:lnTo>
                  <a:lnTo>
                    <a:pt x="924861" y="56168"/>
                  </a:lnTo>
                  <a:lnTo>
                    <a:pt x="883418" y="39469"/>
                  </a:lnTo>
                  <a:lnTo>
                    <a:pt x="840638" y="25557"/>
                  </a:lnTo>
                  <a:lnTo>
                    <a:pt x="796632" y="14543"/>
                  </a:lnTo>
                  <a:lnTo>
                    <a:pt x="751510" y="6538"/>
                  </a:lnTo>
                  <a:lnTo>
                    <a:pt x="705385" y="1653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990076" y="2738627"/>
              <a:ext cx="1316990" cy="1316990"/>
            </a:xfrm>
            <a:custGeom>
              <a:avLst/>
              <a:gdLst/>
              <a:ahLst/>
              <a:cxnLst/>
              <a:rect l="l" t="t" r="r" b="b"/>
              <a:pathLst>
                <a:path w="1316990" h="1316989">
                  <a:moveTo>
                    <a:pt x="0" y="658368"/>
                  </a:moveTo>
                  <a:lnTo>
                    <a:pt x="1653" y="611350"/>
                  </a:lnTo>
                  <a:lnTo>
                    <a:pt x="6538" y="565225"/>
                  </a:lnTo>
                  <a:lnTo>
                    <a:pt x="14543" y="520103"/>
                  </a:lnTo>
                  <a:lnTo>
                    <a:pt x="25557" y="476097"/>
                  </a:lnTo>
                  <a:lnTo>
                    <a:pt x="39469" y="433317"/>
                  </a:lnTo>
                  <a:lnTo>
                    <a:pt x="56168" y="391874"/>
                  </a:lnTo>
                  <a:lnTo>
                    <a:pt x="75541" y="351881"/>
                  </a:lnTo>
                  <a:lnTo>
                    <a:pt x="97477" y="313448"/>
                  </a:lnTo>
                  <a:lnTo>
                    <a:pt x="121866" y="276688"/>
                  </a:lnTo>
                  <a:lnTo>
                    <a:pt x="148595" y="241711"/>
                  </a:lnTo>
                  <a:lnTo>
                    <a:pt x="177553" y="208629"/>
                  </a:lnTo>
                  <a:lnTo>
                    <a:pt x="208629" y="177553"/>
                  </a:lnTo>
                  <a:lnTo>
                    <a:pt x="241711" y="148595"/>
                  </a:lnTo>
                  <a:lnTo>
                    <a:pt x="276688" y="121866"/>
                  </a:lnTo>
                  <a:lnTo>
                    <a:pt x="313448" y="97477"/>
                  </a:lnTo>
                  <a:lnTo>
                    <a:pt x="351881" y="75541"/>
                  </a:lnTo>
                  <a:lnTo>
                    <a:pt x="391874" y="56168"/>
                  </a:lnTo>
                  <a:lnTo>
                    <a:pt x="433317" y="39469"/>
                  </a:lnTo>
                  <a:lnTo>
                    <a:pt x="476097" y="25557"/>
                  </a:lnTo>
                  <a:lnTo>
                    <a:pt x="520103" y="14543"/>
                  </a:lnTo>
                  <a:lnTo>
                    <a:pt x="565225" y="6538"/>
                  </a:lnTo>
                  <a:lnTo>
                    <a:pt x="611350" y="1653"/>
                  </a:lnTo>
                  <a:lnTo>
                    <a:pt x="658368" y="0"/>
                  </a:lnTo>
                  <a:lnTo>
                    <a:pt x="705385" y="1653"/>
                  </a:lnTo>
                  <a:lnTo>
                    <a:pt x="751510" y="6538"/>
                  </a:lnTo>
                  <a:lnTo>
                    <a:pt x="796632" y="14543"/>
                  </a:lnTo>
                  <a:lnTo>
                    <a:pt x="840638" y="25557"/>
                  </a:lnTo>
                  <a:lnTo>
                    <a:pt x="883418" y="39469"/>
                  </a:lnTo>
                  <a:lnTo>
                    <a:pt x="924861" y="56168"/>
                  </a:lnTo>
                  <a:lnTo>
                    <a:pt x="964854" y="75541"/>
                  </a:lnTo>
                  <a:lnTo>
                    <a:pt x="1003287" y="97477"/>
                  </a:lnTo>
                  <a:lnTo>
                    <a:pt x="1040047" y="121866"/>
                  </a:lnTo>
                  <a:lnTo>
                    <a:pt x="1075024" y="148595"/>
                  </a:lnTo>
                  <a:lnTo>
                    <a:pt x="1108106" y="177553"/>
                  </a:lnTo>
                  <a:lnTo>
                    <a:pt x="1139182" y="208629"/>
                  </a:lnTo>
                  <a:lnTo>
                    <a:pt x="1168140" y="241711"/>
                  </a:lnTo>
                  <a:lnTo>
                    <a:pt x="1194869" y="276688"/>
                  </a:lnTo>
                  <a:lnTo>
                    <a:pt x="1219258" y="313448"/>
                  </a:lnTo>
                  <a:lnTo>
                    <a:pt x="1241194" y="351881"/>
                  </a:lnTo>
                  <a:lnTo>
                    <a:pt x="1260567" y="391874"/>
                  </a:lnTo>
                  <a:lnTo>
                    <a:pt x="1277266" y="433317"/>
                  </a:lnTo>
                  <a:lnTo>
                    <a:pt x="1291178" y="476097"/>
                  </a:lnTo>
                  <a:lnTo>
                    <a:pt x="1302192" y="520103"/>
                  </a:lnTo>
                  <a:lnTo>
                    <a:pt x="1310197" y="565225"/>
                  </a:lnTo>
                  <a:lnTo>
                    <a:pt x="1315082" y="611350"/>
                  </a:lnTo>
                  <a:lnTo>
                    <a:pt x="1316735" y="658368"/>
                  </a:lnTo>
                  <a:lnTo>
                    <a:pt x="1315082" y="705385"/>
                  </a:lnTo>
                  <a:lnTo>
                    <a:pt x="1310197" y="751510"/>
                  </a:lnTo>
                  <a:lnTo>
                    <a:pt x="1302192" y="796632"/>
                  </a:lnTo>
                  <a:lnTo>
                    <a:pt x="1291178" y="840638"/>
                  </a:lnTo>
                  <a:lnTo>
                    <a:pt x="1277266" y="883418"/>
                  </a:lnTo>
                  <a:lnTo>
                    <a:pt x="1260567" y="924861"/>
                  </a:lnTo>
                  <a:lnTo>
                    <a:pt x="1241194" y="964854"/>
                  </a:lnTo>
                  <a:lnTo>
                    <a:pt x="1219258" y="1003287"/>
                  </a:lnTo>
                  <a:lnTo>
                    <a:pt x="1194869" y="1040047"/>
                  </a:lnTo>
                  <a:lnTo>
                    <a:pt x="1168140" y="1075024"/>
                  </a:lnTo>
                  <a:lnTo>
                    <a:pt x="1139182" y="1108106"/>
                  </a:lnTo>
                  <a:lnTo>
                    <a:pt x="1108106" y="1139182"/>
                  </a:lnTo>
                  <a:lnTo>
                    <a:pt x="1075024" y="1168140"/>
                  </a:lnTo>
                  <a:lnTo>
                    <a:pt x="1040047" y="1194869"/>
                  </a:lnTo>
                  <a:lnTo>
                    <a:pt x="1003287" y="1219258"/>
                  </a:lnTo>
                  <a:lnTo>
                    <a:pt x="964854" y="1241194"/>
                  </a:lnTo>
                  <a:lnTo>
                    <a:pt x="924861" y="1260567"/>
                  </a:lnTo>
                  <a:lnTo>
                    <a:pt x="883418" y="1277266"/>
                  </a:lnTo>
                  <a:lnTo>
                    <a:pt x="840638" y="1291178"/>
                  </a:lnTo>
                  <a:lnTo>
                    <a:pt x="796632" y="1302192"/>
                  </a:lnTo>
                  <a:lnTo>
                    <a:pt x="751510" y="1310197"/>
                  </a:lnTo>
                  <a:lnTo>
                    <a:pt x="705385" y="1315082"/>
                  </a:lnTo>
                  <a:lnTo>
                    <a:pt x="658368" y="1316736"/>
                  </a:lnTo>
                  <a:lnTo>
                    <a:pt x="611350" y="1315082"/>
                  </a:lnTo>
                  <a:lnTo>
                    <a:pt x="565225" y="1310197"/>
                  </a:lnTo>
                  <a:lnTo>
                    <a:pt x="520103" y="1302192"/>
                  </a:lnTo>
                  <a:lnTo>
                    <a:pt x="476097" y="1291178"/>
                  </a:lnTo>
                  <a:lnTo>
                    <a:pt x="433317" y="1277266"/>
                  </a:lnTo>
                  <a:lnTo>
                    <a:pt x="391874" y="1260567"/>
                  </a:lnTo>
                  <a:lnTo>
                    <a:pt x="351881" y="1241194"/>
                  </a:lnTo>
                  <a:lnTo>
                    <a:pt x="313448" y="1219258"/>
                  </a:lnTo>
                  <a:lnTo>
                    <a:pt x="276688" y="1194869"/>
                  </a:lnTo>
                  <a:lnTo>
                    <a:pt x="241711" y="1168140"/>
                  </a:lnTo>
                  <a:lnTo>
                    <a:pt x="208629" y="1139182"/>
                  </a:lnTo>
                  <a:lnTo>
                    <a:pt x="177553" y="1108106"/>
                  </a:lnTo>
                  <a:lnTo>
                    <a:pt x="148595" y="1075024"/>
                  </a:lnTo>
                  <a:lnTo>
                    <a:pt x="121866" y="1040047"/>
                  </a:lnTo>
                  <a:lnTo>
                    <a:pt x="97477" y="1003287"/>
                  </a:lnTo>
                  <a:lnTo>
                    <a:pt x="75541" y="964854"/>
                  </a:lnTo>
                  <a:lnTo>
                    <a:pt x="56168" y="924861"/>
                  </a:lnTo>
                  <a:lnTo>
                    <a:pt x="39469" y="883418"/>
                  </a:lnTo>
                  <a:lnTo>
                    <a:pt x="25557" y="840638"/>
                  </a:lnTo>
                  <a:lnTo>
                    <a:pt x="14543" y="796632"/>
                  </a:lnTo>
                  <a:lnTo>
                    <a:pt x="6538" y="751510"/>
                  </a:lnTo>
                  <a:lnTo>
                    <a:pt x="1653" y="705385"/>
                  </a:lnTo>
                  <a:lnTo>
                    <a:pt x="0" y="658368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9010650" y="3046222"/>
            <a:ext cx="1274445" cy="6438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ct val="84700"/>
              </a:lnSpc>
              <a:spcBef>
                <a:spcPts val="385"/>
              </a:spcBef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9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μεταβίβαση 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γνώσεων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σε</a:t>
            </a:r>
            <a:r>
              <a:rPr sz="1500" spc="-1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νέους 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τομείς</a:t>
            </a:r>
            <a:endParaRPr sz="1500" dirty="0">
              <a:latin typeface="Garamond"/>
              <a:cs typeface="Garamond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69223" y="4178808"/>
            <a:ext cx="3258312" cy="1969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10363200" cy="1354217"/>
          </a:xfrm>
        </p:spPr>
        <p:txBody>
          <a:bodyPr/>
          <a:lstStyle/>
          <a:p>
            <a:pPr algn="ctr"/>
            <a:r>
              <a:rPr lang="el-GR" dirty="0" smtClean="0"/>
              <a:t>ΕΡΕΥΝΗΤΙΚΟ</a:t>
            </a:r>
            <a:r>
              <a:rPr lang="el-GR" spc="-114" dirty="0" smtClean="0"/>
              <a:t> </a:t>
            </a:r>
            <a:r>
              <a:rPr lang="el-GR" dirty="0" smtClean="0"/>
              <a:t>ΣΚΕΛΟΣ</a:t>
            </a:r>
            <a:br>
              <a:rPr lang="el-GR" dirty="0" smtClean="0"/>
            </a:br>
            <a:r>
              <a:rPr lang="el-GR" spc="5" dirty="0" smtClean="0"/>
              <a:t>Το </a:t>
            </a:r>
            <a:r>
              <a:rPr lang="el-GR" spc="10" smtClean="0"/>
              <a:t>ΕΥ </a:t>
            </a:r>
            <a:r>
              <a:rPr lang="el-GR" smtClean="0"/>
              <a:t>–</a:t>
            </a:r>
            <a:r>
              <a:rPr lang="el-GR" spc="-70" smtClean="0"/>
              <a:t> (</a:t>
            </a:r>
            <a:r>
              <a:rPr lang="el-GR" spc="-5" smtClean="0"/>
              <a:t>εργαλεία)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"/>
          </p:nvPr>
        </p:nvSpPr>
        <p:spPr>
          <a:xfrm>
            <a:off x="838200" y="2667000"/>
            <a:ext cx="9525000" cy="3085460"/>
          </a:xfrm>
        </p:spPr>
        <p:txBody>
          <a:bodyPr/>
          <a:lstStyle/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lang="en-US" sz="4000" dirty="0" smtClean="0">
                <a:solidFill>
                  <a:srgbClr val="252525"/>
                </a:solidFill>
                <a:latin typeface="Garamond"/>
                <a:cs typeface="Garamond"/>
              </a:rPr>
              <a:t>Chamilo</a:t>
            </a:r>
          </a:p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lang="en-US" sz="4000" dirty="0" smtClean="0">
                <a:solidFill>
                  <a:srgbClr val="252525"/>
                </a:solidFill>
                <a:latin typeface="Garamond"/>
                <a:cs typeface="Garamond"/>
              </a:rPr>
              <a:t>H5p</a:t>
            </a:r>
            <a:endParaRPr lang="en-US" sz="4000" dirty="0" smtClean="0">
              <a:latin typeface="Garamond"/>
              <a:cs typeface="Garamond"/>
            </a:endParaRPr>
          </a:p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lang="en-US" sz="4000" spc="-5" dirty="0" smtClean="0">
                <a:solidFill>
                  <a:srgbClr val="252525"/>
                </a:solidFill>
                <a:latin typeface="Garamond"/>
                <a:cs typeface="Garamond"/>
              </a:rPr>
              <a:t>Audacity</a:t>
            </a:r>
          </a:p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lang="en-US" sz="4000" spc="-5" dirty="0" smtClean="0">
                <a:solidFill>
                  <a:srgbClr val="252525"/>
                </a:solidFill>
                <a:latin typeface="Garamond"/>
                <a:cs typeface="Garamond"/>
              </a:rPr>
              <a:t>Youtube moviemaker</a:t>
            </a:r>
            <a:endParaRPr lang="el-GR" sz="4000" dirty="0" smtClean="0">
              <a:latin typeface="Garamond"/>
              <a:cs typeface="Garamond"/>
            </a:endParaRPr>
          </a:p>
          <a:p>
            <a:endParaRPr lang="en-US" dirty="0"/>
          </a:p>
        </p:txBody>
      </p:sp>
      <p:pic>
        <p:nvPicPr>
          <p:cNvPr id="9" name="28 - Εικόνα">
            <a:extLst>
              <a:ext uri="{FF2B5EF4-FFF2-40B4-BE49-F238E27FC236}">
                <a16:creationId xmlns:a16="http://schemas.microsoft.com/office/drawing/2014/main" xmlns="" id="{D259D799-548D-46EF-87DF-168D74BBA0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2133600"/>
            <a:ext cx="3962400" cy="1981200"/>
          </a:xfrm>
          <a:prstGeom prst="rect">
            <a:avLst/>
          </a:prstGeom>
        </p:spPr>
      </p:pic>
      <p:pic>
        <p:nvPicPr>
          <p:cNvPr id="10" name="37 - Εικόνα">
            <a:extLst>
              <a:ext uri="{FF2B5EF4-FFF2-40B4-BE49-F238E27FC236}">
                <a16:creationId xmlns:a16="http://schemas.microsoft.com/office/drawing/2014/main" xmlns="" id="{F825F17E-2F66-4789-9095-7DA5507487CE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667000"/>
            <a:ext cx="4083511" cy="1981200"/>
          </a:xfrm>
          <a:prstGeom prst="rect">
            <a:avLst/>
          </a:prstGeom>
        </p:spPr>
      </p:pic>
      <p:pic>
        <p:nvPicPr>
          <p:cNvPr id="11" name="72 - Εικόνα">
            <a:extLst>
              <a:ext uri="{FF2B5EF4-FFF2-40B4-BE49-F238E27FC236}">
                <a16:creationId xmlns:a16="http://schemas.microsoft.com/office/drawing/2014/main" xmlns="" id="{A04CF1AD-DA9D-45AD-81C8-A24EDEFB38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600" y="4876800"/>
            <a:ext cx="4038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335" y="969340"/>
            <a:ext cx="554609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ΕΡΕΥΝΗΤΙΚΟ</a:t>
            </a:r>
            <a:r>
              <a:rPr sz="4000" spc="-114" dirty="0"/>
              <a:t> </a:t>
            </a:r>
            <a:r>
              <a:rPr sz="4000" dirty="0"/>
              <a:t>ΣΚΕΛΟΣ</a:t>
            </a:r>
          </a:p>
          <a:p>
            <a:pPr marL="635" algn="ctr">
              <a:lnSpc>
                <a:spcPct val="100000"/>
              </a:lnSpc>
            </a:pPr>
            <a:r>
              <a:rPr sz="4000" spc="5" dirty="0"/>
              <a:t>Το </a:t>
            </a:r>
            <a:r>
              <a:rPr sz="4000" dirty="0"/>
              <a:t>ΕΥ</a:t>
            </a:r>
            <a:r>
              <a:rPr sz="4000" spc="-60" dirty="0"/>
              <a:t> </a:t>
            </a:r>
            <a:r>
              <a:rPr sz="4000" dirty="0"/>
              <a:t>(σύνδεσμος)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566491"/>
            <a:ext cx="94399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u="heavy" spc="-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Garamond"/>
                <a:cs typeface="Garamond"/>
                <a:hlinkClick r:id="rId2"/>
              </a:rPr>
              <a:t>http://chamilo.datacenter.uoc.gr/metchamilo/courses/NIW8W/index.php?i</a:t>
            </a:r>
            <a:endParaRPr sz="2400" dirty="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u="heavy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Garamond"/>
                <a:cs typeface="Garamond"/>
                <a:hlinkClick r:id="rId2"/>
              </a:rPr>
              <a:t>d_session=0&amp;isStudentView=true</a:t>
            </a:r>
            <a:endParaRPr sz="2400" dirty="0">
              <a:latin typeface="Garamond"/>
              <a:cs typeface="Garamond"/>
            </a:endParaRPr>
          </a:p>
        </p:txBody>
      </p:sp>
      <p:pic>
        <p:nvPicPr>
          <p:cNvPr id="4" name="3 - Εικόνα" descr="καμιλο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76800"/>
            <a:ext cx="3200400" cy="1380930"/>
          </a:xfrm>
          <a:prstGeom prst="rect">
            <a:avLst/>
          </a:prstGeom>
        </p:spPr>
      </p:pic>
      <p:pic>
        <p:nvPicPr>
          <p:cNvPr id="5" name="4 - Εικόνα" descr="καμιλο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276600"/>
            <a:ext cx="6735350" cy="2364619"/>
          </a:xfrm>
          <a:prstGeom prst="rect">
            <a:avLst/>
          </a:prstGeom>
        </p:spPr>
      </p:pic>
      <p:pic>
        <p:nvPicPr>
          <p:cNvPr id="6" name="5 - Εικόνα" descr="καμίλο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572000"/>
            <a:ext cx="3796360" cy="1884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4" y="1008125"/>
            <a:ext cx="60883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40" dirty="0"/>
              <a:t> </a:t>
            </a:r>
            <a:r>
              <a:rPr spc="-1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690573"/>
            <a:ext cx="7851140" cy="171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147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solidFill>
                  <a:srgbClr val="252525"/>
                </a:solidFill>
                <a:latin typeface="Garamond"/>
                <a:cs typeface="Garamond"/>
              </a:rPr>
              <a:t>ΔΕΙΓΜΑ </a:t>
            </a: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&amp; </a:t>
            </a:r>
            <a:r>
              <a:rPr sz="3100" spc="-10" dirty="0">
                <a:solidFill>
                  <a:srgbClr val="252525"/>
                </a:solidFill>
                <a:latin typeface="Garamond"/>
                <a:cs typeface="Garamond"/>
              </a:rPr>
              <a:t>ΧΑΡΑΚΤΗΡΙΣΤΙΚΑ</a:t>
            </a:r>
            <a:r>
              <a:rPr sz="31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100" spc="-10" dirty="0">
                <a:solidFill>
                  <a:srgbClr val="252525"/>
                </a:solidFill>
                <a:latin typeface="Garamond"/>
                <a:cs typeface="Garamond"/>
              </a:rPr>
              <a:t>ΤΟΥ</a:t>
            </a:r>
            <a:endParaRPr sz="3100" dirty="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292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ΔΕΙΓΜΑ ΜΑΘΗΤΩΝ</a:t>
            </a:r>
            <a:endParaRPr sz="2400" dirty="0">
              <a:latin typeface="Garamond"/>
              <a:cs typeface="Garamond"/>
            </a:endParaRPr>
          </a:p>
          <a:p>
            <a:pPr marL="317500">
              <a:lnSpc>
                <a:spcPct val="100000"/>
              </a:lnSpc>
              <a:spcBef>
                <a:spcPts val="890"/>
              </a:spcBef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(Β’</a:t>
            </a:r>
            <a:r>
              <a:rPr sz="24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Δημοτικού)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4334787"/>
            <a:ext cx="4282440" cy="146240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ΔΕΙΓΜΑ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ΕΚΠΑΙΔΕΥΤΙΚΩΝ</a:t>
            </a:r>
            <a:endParaRPr sz="2400" dirty="0">
              <a:latin typeface="Garamond"/>
              <a:cs typeface="Garamond"/>
            </a:endParaRPr>
          </a:p>
          <a:p>
            <a:pPr marL="469900" marR="5080" indent="-153035">
              <a:lnSpc>
                <a:spcPct val="130900"/>
              </a:lnSpc>
              <a:spcBef>
                <a:spcPts val="5"/>
              </a:spcBef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( 11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άτομα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μέσης προϋπηρεσίας 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9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ετών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&amp;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μέσης ηλικίας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37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ετών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endParaRPr sz="2400" dirty="0">
              <a:latin typeface="Garamond"/>
              <a:cs typeface="Garamond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29150" y="2550541"/>
          <a:ext cx="6159500" cy="1583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875"/>
                <a:gridCol w="1539875"/>
                <a:gridCol w="1539875"/>
                <a:gridCol w="1539875"/>
              </a:tblGrid>
              <a:tr h="6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ΦΥΛΟ\ΣΧΟΛΕΙΟ</a:t>
                      </a:r>
                      <a:endParaRPr sz="1200" dirty="0">
                        <a:latin typeface="Garamond"/>
                        <a:cs typeface="Garamond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ΡΕΘΥΜΝΟ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ΚΟΡΙΝΘΟΣ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ΣΥΝΟΛΟ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</a:tr>
              <a:tr h="316611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ΑΓΟΡΙΑ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05"/>
                        </a:lnSpc>
                      </a:pPr>
                      <a:r>
                        <a:rPr sz="2000" b="1" dirty="0">
                          <a:latin typeface="Garamond"/>
                          <a:cs typeface="Garamond"/>
                        </a:rPr>
                        <a:t>7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05"/>
                        </a:lnSpc>
                      </a:pPr>
                      <a:r>
                        <a:rPr sz="2000" b="1" dirty="0">
                          <a:latin typeface="Garamond"/>
                          <a:cs typeface="Garamond"/>
                        </a:rPr>
                        <a:t>4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05"/>
                        </a:lnSpc>
                      </a:pPr>
                      <a:r>
                        <a:rPr sz="2000" b="1" spc="-5" dirty="0">
                          <a:latin typeface="Garamond"/>
                          <a:cs typeface="Garamond"/>
                        </a:rPr>
                        <a:t>11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  <a:tr h="31673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ΚΟΡΙΤΣΙΑ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</a:pPr>
                      <a:r>
                        <a:rPr sz="2000" b="1" dirty="0">
                          <a:latin typeface="Garamond"/>
                          <a:cs typeface="Garamond"/>
                        </a:rPr>
                        <a:t>6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10"/>
                        </a:lnSpc>
                      </a:pPr>
                      <a:r>
                        <a:rPr sz="2000" b="1" dirty="0">
                          <a:latin typeface="Garamond"/>
                          <a:cs typeface="Garamond"/>
                        </a:rPr>
                        <a:t>5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10"/>
                        </a:lnSpc>
                      </a:pPr>
                      <a:r>
                        <a:rPr sz="2000" b="1" spc="-5" dirty="0">
                          <a:latin typeface="Garamond"/>
                          <a:cs typeface="Garamond"/>
                        </a:rPr>
                        <a:t>11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</a:tr>
              <a:tr h="316611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ΣΥΝΟΛΟ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310"/>
                        </a:lnSpc>
                      </a:pPr>
                      <a:r>
                        <a:rPr sz="2000" b="1" spc="-5" dirty="0">
                          <a:latin typeface="Garamond"/>
                          <a:cs typeface="Garamond"/>
                        </a:rPr>
                        <a:t>13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10"/>
                        </a:lnSpc>
                      </a:pPr>
                      <a:r>
                        <a:rPr sz="2000" b="1" dirty="0">
                          <a:latin typeface="Garamond"/>
                          <a:cs typeface="Garamond"/>
                        </a:rPr>
                        <a:t>9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2310"/>
                        </a:lnSpc>
                      </a:pPr>
                      <a:r>
                        <a:rPr sz="2000" b="1" spc="-5" dirty="0">
                          <a:latin typeface="Garamond"/>
                          <a:cs typeface="Garamond"/>
                        </a:rPr>
                        <a:t>22</a:t>
                      </a:r>
                      <a:endParaRPr sz="20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5891784" y="4450079"/>
            <a:ext cx="4904740" cy="1582420"/>
            <a:chOff x="5891784" y="4450079"/>
            <a:chExt cx="4904740" cy="1582420"/>
          </a:xfrm>
        </p:grpSpPr>
        <p:sp>
          <p:nvSpPr>
            <p:cNvPr id="7" name="object 7"/>
            <p:cNvSpPr/>
            <p:nvPr/>
          </p:nvSpPr>
          <p:spPr>
            <a:xfrm>
              <a:off x="5891784" y="4450079"/>
              <a:ext cx="4904740" cy="1582420"/>
            </a:xfrm>
            <a:custGeom>
              <a:avLst/>
              <a:gdLst/>
              <a:ahLst/>
              <a:cxnLst/>
              <a:rect l="l" t="t" r="r" b="b"/>
              <a:pathLst>
                <a:path w="4904740" h="1582420">
                  <a:moveTo>
                    <a:pt x="4904232" y="0"/>
                  </a:moveTo>
                  <a:lnTo>
                    <a:pt x="0" y="0"/>
                  </a:lnTo>
                  <a:lnTo>
                    <a:pt x="0" y="1581912"/>
                  </a:lnTo>
                  <a:lnTo>
                    <a:pt x="4904232" y="1581912"/>
                  </a:lnTo>
                  <a:lnTo>
                    <a:pt x="4904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938772" y="4902707"/>
              <a:ext cx="2459990" cy="853440"/>
            </a:xfrm>
            <a:custGeom>
              <a:avLst/>
              <a:gdLst/>
              <a:ahLst/>
              <a:cxnLst/>
              <a:rect l="l" t="t" r="r" b="b"/>
              <a:pathLst>
                <a:path w="2459990" h="853439">
                  <a:moveTo>
                    <a:pt x="0" y="784860"/>
                  </a:moveTo>
                  <a:lnTo>
                    <a:pt x="0" y="853440"/>
                  </a:lnTo>
                </a:path>
                <a:path w="2459990" h="853439">
                  <a:moveTo>
                    <a:pt x="0" y="571500"/>
                  </a:moveTo>
                  <a:lnTo>
                    <a:pt x="0" y="708660"/>
                  </a:lnTo>
                </a:path>
                <a:path w="2459990" h="853439">
                  <a:moveTo>
                    <a:pt x="0" y="358140"/>
                  </a:moveTo>
                  <a:lnTo>
                    <a:pt x="0" y="495300"/>
                  </a:lnTo>
                </a:path>
                <a:path w="2459990" h="853439">
                  <a:moveTo>
                    <a:pt x="0" y="0"/>
                  </a:moveTo>
                  <a:lnTo>
                    <a:pt x="0" y="281940"/>
                  </a:lnTo>
                </a:path>
                <a:path w="2459990" h="853439">
                  <a:moveTo>
                    <a:pt x="612648" y="571500"/>
                  </a:moveTo>
                  <a:lnTo>
                    <a:pt x="612648" y="853440"/>
                  </a:lnTo>
                </a:path>
                <a:path w="2459990" h="853439">
                  <a:moveTo>
                    <a:pt x="612648" y="0"/>
                  </a:moveTo>
                  <a:lnTo>
                    <a:pt x="612648" y="495300"/>
                  </a:lnTo>
                </a:path>
                <a:path w="2459990" h="853439">
                  <a:moveTo>
                    <a:pt x="1228344" y="571500"/>
                  </a:moveTo>
                  <a:lnTo>
                    <a:pt x="1228344" y="853440"/>
                  </a:lnTo>
                </a:path>
                <a:path w="2459990" h="853439">
                  <a:moveTo>
                    <a:pt x="1228344" y="0"/>
                  </a:moveTo>
                  <a:lnTo>
                    <a:pt x="1228344" y="495300"/>
                  </a:lnTo>
                </a:path>
                <a:path w="2459990" h="853439">
                  <a:moveTo>
                    <a:pt x="1844039" y="571500"/>
                  </a:moveTo>
                  <a:lnTo>
                    <a:pt x="1844039" y="853440"/>
                  </a:lnTo>
                </a:path>
                <a:path w="2459990" h="853439">
                  <a:moveTo>
                    <a:pt x="1844039" y="0"/>
                  </a:moveTo>
                  <a:lnTo>
                    <a:pt x="1844039" y="495300"/>
                  </a:lnTo>
                </a:path>
                <a:path w="2459990" h="853439">
                  <a:moveTo>
                    <a:pt x="2459735" y="571500"/>
                  </a:moveTo>
                  <a:lnTo>
                    <a:pt x="2459735" y="853440"/>
                  </a:lnTo>
                </a:path>
                <a:path w="2459990" h="853439">
                  <a:moveTo>
                    <a:pt x="2459735" y="0"/>
                  </a:moveTo>
                  <a:lnTo>
                    <a:pt x="2459735" y="49530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014204" y="4902707"/>
              <a:ext cx="615950" cy="853440"/>
            </a:xfrm>
            <a:custGeom>
              <a:avLst/>
              <a:gdLst/>
              <a:ahLst/>
              <a:cxnLst/>
              <a:rect l="l" t="t" r="r" b="b"/>
              <a:pathLst>
                <a:path w="615950" h="853439">
                  <a:moveTo>
                    <a:pt x="0" y="0"/>
                  </a:moveTo>
                  <a:lnTo>
                    <a:pt x="0" y="853440"/>
                  </a:lnTo>
                </a:path>
                <a:path w="615950" h="853439">
                  <a:moveTo>
                    <a:pt x="615696" y="0"/>
                  </a:moveTo>
                  <a:lnTo>
                    <a:pt x="615696" y="85344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21552" y="4971287"/>
              <a:ext cx="3691254" cy="716280"/>
            </a:xfrm>
            <a:custGeom>
              <a:avLst/>
              <a:gdLst/>
              <a:ahLst/>
              <a:cxnLst/>
              <a:rect l="l" t="t" r="r" b="b"/>
              <a:pathLst>
                <a:path w="3691254" h="716279">
                  <a:moveTo>
                    <a:pt x="6156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15696" y="76200"/>
                  </a:lnTo>
                  <a:lnTo>
                    <a:pt x="615696" y="0"/>
                  </a:lnTo>
                  <a:close/>
                </a:path>
                <a:path w="3691254" h="716279">
                  <a:moveTo>
                    <a:pt x="1231392" y="640080"/>
                  </a:moveTo>
                  <a:lnTo>
                    <a:pt x="0" y="640080"/>
                  </a:lnTo>
                  <a:lnTo>
                    <a:pt x="0" y="716280"/>
                  </a:lnTo>
                  <a:lnTo>
                    <a:pt x="1231392" y="716280"/>
                  </a:lnTo>
                  <a:lnTo>
                    <a:pt x="1231392" y="640080"/>
                  </a:lnTo>
                  <a:close/>
                </a:path>
                <a:path w="3691254" h="716279">
                  <a:moveTo>
                    <a:pt x="1231392" y="213360"/>
                  </a:moveTo>
                  <a:lnTo>
                    <a:pt x="0" y="213360"/>
                  </a:lnTo>
                  <a:lnTo>
                    <a:pt x="0" y="289560"/>
                  </a:lnTo>
                  <a:lnTo>
                    <a:pt x="1231392" y="289560"/>
                  </a:lnTo>
                  <a:lnTo>
                    <a:pt x="1231392" y="213360"/>
                  </a:lnTo>
                  <a:close/>
                </a:path>
                <a:path w="3691254" h="716279">
                  <a:moveTo>
                    <a:pt x="3691128" y="426720"/>
                  </a:moveTo>
                  <a:lnTo>
                    <a:pt x="0" y="426720"/>
                  </a:lnTo>
                  <a:lnTo>
                    <a:pt x="0" y="502920"/>
                  </a:lnTo>
                  <a:lnTo>
                    <a:pt x="3691128" y="502920"/>
                  </a:lnTo>
                  <a:lnTo>
                    <a:pt x="3691128" y="42672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3076" y="4902707"/>
              <a:ext cx="0" cy="853440"/>
            </a:xfrm>
            <a:custGeom>
              <a:avLst/>
              <a:gdLst/>
              <a:ahLst/>
              <a:cxnLst/>
              <a:rect l="l" t="t" r="r" b="b"/>
              <a:pathLst>
                <a:path h="853439">
                  <a:moveTo>
                    <a:pt x="0" y="85344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97421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0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2609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1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7925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2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3367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3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58428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4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3869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5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88931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6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04245" y="5793130"/>
            <a:ext cx="673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7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6873" y="4838311"/>
            <a:ext cx="264795" cy="879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00"/>
              </a:spcBef>
            </a:pP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&gt;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51</a:t>
            </a:r>
            <a:endParaRPr sz="900" dirty="0">
              <a:latin typeface="Garamond"/>
              <a:cs typeface="Garamond"/>
            </a:endParaRPr>
          </a:p>
          <a:p>
            <a:pPr marR="7620" algn="r">
              <a:lnSpc>
                <a:spcPct val="100000"/>
              </a:lnSpc>
              <a:spcBef>
                <a:spcPts val="60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4</a:t>
            </a:r>
            <a:r>
              <a:rPr sz="900" spc="-15" dirty="0">
                <a:solidFill>
                  <a:srgbClr val="585858"/>
                </a:solidFill>
                <a:latin typeface="Garamond"/>
                <a:cs typeface="Garamond"/>
              </a:rPr>
              <a:t>1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-</a:t>
            </a:r>
            <a:r>
              <a:rPr sz="900" spc="-15" dirty="0">
                <a:solidFill>
                  <a:srgbClr val="585858"/>
                </a:solidFill>
                <a:latin typeface="Garamond"/>
                <a:cs typeface="Garamond"/>
              </a:rPr>
              <a:t>5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0</a:t>
            </a:r>
            <a:endParaRPr sz="900" dirty="0">
              <a:latin typeface="Garamond"/>
              <a:cs typeface="Garamond"/>
            </a:endParaRPr>
          </a:p>
          <a:p>
            <a:pPr marR="7620" algn="r">
              <a:lnSpc>
                <a:spcPct val="100000"/>
              </a:lnSpc>
              <a:spcBef>
                <a:spcPts val="60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3</a:t>
            </a:r>
            <a:r>
              <a:rPr sz="900" spc="-20" dirty="0">
                <a:solidFill>
                  <a:srgbClr val="585858"/>
                </a:solidFill>
                <a:latin typeface="Garamond"/>
                <a:cs typeface="Garamond"/>
              </a:rPr>
              <a:t>1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-</a:t>
            </a:r>
            <a:r>
              <a:rPr sz="900" spc="-15" dirty="0">
                <a:solidFill>
                  <a:srgbClr val="585858"/>
                </a:solidFill>
                <a:latin typeface="Garamond"/>
                <a:cs typeface="Garamond"/>
              </a:rPr>
              <a:t>4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0</a:t>
            </a:r>
            <a:endParaRPr sz="900" dirty="0">
              <a:latin typeface="Garamond"/>
              <a:cs typeface="Garamond"/>
            </a:endParaRPr>
          </a:p>
          <a:p>
            <a:pPr marR="7620" algn="r">
              <a:lnSpc>
                <a:spcPct val="100000"/>
              </a:lnSpc>
              <a:spcBef>
                <a:spcPts val="600"/>
              </a:spcBef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2</a:t>
            </a:r>
            <a:r>
              <a:rPr sz="900" spc="-15" dirty="0">
                <a:solidFill>
                  <a:srgbClr val="585858"/>
                </a:solidFill>
                <a:latin typeface="Garamond"/>
                <a:cs typeface="Garamond"/>
              </a:rPr>
              <a:t>2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-</a:t>
            </a:r>
            <a:r>
              <a:rPr sz="900" spc="-15" dirty="0">
                <a:solidFill>
                  <a:srgbClr val="585858"/>
                </a:solidFill>
                <a:latin typeface="Garamond"/>
                <a:cs typeface="Garamond"/>
              </a:rPr>
              <a:t>3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0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6984" y="4509642"/>
            <a:ext cx="14503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585858"/>
                </a:solidFill>
                <a:latin typeface="Garamond"/>
                <a:cs typeface="Garamond"/>
              </a:rPr>
              <a:t>Ηλικία</a:t>
            </a:r>
            <a:r>
              <a:rPr sz="1400" spc="35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εκπαιδευτικών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93308" y="4448555"/>
            <a:ext cx="4901565" cy="1584960"/>
          </a:xfrm>
          <a:custGeom>
            <a:avLst/>
            <a:gdLst/>
            <a:ahLst/>
            <a:cxnLst/>
            <a:rect l="l" t="t" r="r" b="b"/>
            <a:pathLst>
              <a:path w="4901565" h="1584960">
                <a:moveTo>
                  <a:pt x="0" y="1584960"/>
                </a:moveTo>
                <a:lnTo>
                  <a:pt x="4901184" y="1584960"/>
                </a:lnTo>
                <a:lnTo>
                  <a:pt x="4901184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335" y="1030300"/>
            <a:ext cx="5546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ΕΡΕΥΝΗΤΙΚΟ</a:t>
            </a:r>
            <a:r>
              <a:rPr sz="4000" spc="-110" dirty="0"/>
              <a:t> </a:t>
            </a:r>
            <a:r>
              <a:rPr sz="400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30145" y="1652473"/>
            <a:ext cx="83324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252525"/>
                </a:solidFill>
                <a:latin typeface="Garamond"/>
                <a:cs typeface="Garamond"/>
              </a:rPr>
              <a:t>ΜΕΣΑ/ΕΡΓΑΛΕΙΑ ΣΥΛΛΟΓΗΣ</a:t>
            </a:r>
            <a:r>
              <a:rPr sz="3200" spc="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Garamond"/>
                <a:cs typeface="Garamond"/>
              </a:rPr>
              <a:t>ΔΕΔΟΜΕΝΩΝ</a:t>
            </a:r>
            <a:endParaRPr sz="32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410" y="2572588"/>
            <a:ext cx="415353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95"/>
              </a:spcBef>
            </a:pPr>
            <a:r>
              <a:rPr sz="2000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ΕΡΩΤΗΜΑΤΟΛΟΓΙΟ</a:t>
            </a:r>
            <a:r>
              <a:rPr sz="2000" u="sng" spc="9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 </a:t>
            </a:r>
            <a:r>
              <a:rPr sz="2000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ΜΑΘΗΤΩΝ</a:t>
            </a:r>
            <a:endParaRPr sz="2000" dirty="0">
              <a:latin typeface="Garamond"/>
              <a:cs typeface="Garamond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pre-test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&amp; post-test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[</a:t>
            </a:r>
            <a:r>
              <a:rPr sz="2000" b="1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14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ερωτήματα (6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ανα-  γνώρισης &amp;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8 διαχείρισης</a:t>
            </a:r>
            <a:r>
              <a:rPr sz="2000" spc="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συναισθημάτων)]</a:t>
            </a:r>
            <a:endParaRPr sz="20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247" y="2572588"/>
            <a:ext cx="45789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u="sng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ΕΡΩΤΗΜΑΤΟΛΟΓΙΟ</a:t>
            </a:r>
            <a:r>
              <a:rPr sz="2000" u="sng" spc="3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 </a:t>
            </a:r>
            <a:r>
              <a:rPr sz="2000" u="sng" spc="-1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ΕΚΠΑΙΔΕΥΤΙΚΩΝ</a:t>
            </a:r>
            <a:endParaRPr sz="2000" dirty="0">
              <a:latin typeface="Garamond"/>
              <a:cs typeface="Garamond"/>
            </a:endParaRPr>
          </a:p>
          <a:p>
            <a:pPr marL="283210" marR="210185" indent="-29209" algn="ctr">
              <a:lnSpc>
                <a:spcPct val="100000"/>
              </a:lnSpc>
            </a:pPr>
            <a:r>
              <a:rPr sz="2000" b="1" u="sng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10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τμήματα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[1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εισαγωγικό (δημογραφικά),  8 κυρίως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&amp;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1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τελευταίο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(ελεύθερα</a:t>
            </a:r>
            <a:r>
              <a:rPr sz="2000" spc="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σχόλια)]</a:t>
            </a:r>
            <a:endParaRPr sz="2000" dirty="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5400" y="4059935"/>
            <a:ext cx="676656" cy="1578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973579" y="3582923"/>
            <a:ext cx="3691254" cy="2566670"/>
          </a:xfrm>
          <a:prstGeom prst="rect">
            <a:avLst/>
          </a:prstGeom>
          <a:solidFill>
            <a:srgbClr val="83992A"/>
          </a:solidFill>
          <a:ln w="15240">
            <a:solidFill>
              <a:srgbClr val="5F6E1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89"/>
              </a:lnSpc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Ερώτηση</a:t>
            </a:r>
            <a:r>
              <a:rPr sz="1500" spc="-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3</a:t>
            </a:r>
            <a:endParaRPr sz="1500" dirty="0">
              <a:latin typeface="Garamond"/>
              <a:cs typeface="Garamond"/>
            </a:endParaRPr>
          </a:p>
          <a:p>
            <a:pPr marL="95250" marR="8763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Παρατήρησε την παρακάτω φωτογραφία. Έπειτα  κύκλωσε τα συναισθήματα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που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πιστεύεις ότι 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εκφράζει,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αλλά </a:t>
            </a:r>
            <a:r>
              <a:rPr sz="1500" spc="-10" dirty="0">
                <a:solidFill>
                  <a:srgbClr val="FFFFFF"/>
                </a:solidFill>
                <a:latin typeface="Garamond"/>
                <a:cs typeface="Garamond"/>
              </a:rPr>
              <a:t>και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αυτά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που σου</a:t>
            </a:r>
            <a:r>
              <a:rPr sz="1500" spc="-1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προκαλεί.</a:t>
            </a:r>
            <a:endParaRPr sz="15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600" dirty="0">
              <a:latin typeface="Garamond"/>
              <a:cs typeface="Garamond"/>
            </a:endParaRPr>
          </a:p>
          <a:p>
            <a:pPr marL="3175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ΕΚΦΡΑΖΕΙ</a:t>
            </a:r>
            <a:endParaRPr sz="1500" dirty="0">
              <a:latin typeface="Garamond"/>
              <a:cs typeface="Garamond"/>
            </a:endParaRPr>
          </a:p>
          <a:p>
            <a:pPr marL="254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αγάπη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χαρά λύπη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φόβο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θυμό</a:t>
            </a:r>
            <a:r>
              <a:rPr sz="1500" spc="-1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φιλία</a:t>
            </a:r>
            <a:endParaRPr sz="15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Garamond"/>
              <a:cs typeface="Garamond"/>
            </a:endParaRPr>
          </a:p>
          <a:p>
            <a:pPr marL="2540" algn="ctr">
              <a:lnSpc>
                <a:spcPct val="100000"/>
              </a:lnSpc>
            </a:pP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ΜΟΥ</a:t>
            </a:r>
            <a:r>
              <a:rPr sz="1500" spc="-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ΠΡΟΚΑΛΕΙ</a:t>
            </a:r>
            <a:endParaRPr sz="1500" dirty="0">
              <a:latin typeface="Garamond"/>
              <a:cs typeface="Garamond"/>
            </a:endParaRPr>
          </a:p>
          <a:p>
            <a:pPr marL="2540" algn="ctr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αγάπη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χαρά λύπη </a:t>
            </a:r>
            <a:r>
              <a:rPr sz="1500" spc="5" dirty="0">
                <a:solidFill>
                  <a:srgbClr val="FFFFFF"/>
                </a:solidFill>
                <a:latin typeface="Garamond"/>
                <a:cs typeface="Garamond"/>
              </a:rPr>
              <a:t>φόβο </a:t>
            </a:r>
            <a:r>
              <a:rPr sz="1500" spc="-5" dirty="0">
                <a:solidFill>
                  <a:srgbClr val="FFFFFF"/>
                </a:solidFill>
                <a:latin typeface="Garamond"/>
                <a:cs typeface="Garamond"/>
              </a:rPr>
              <a:t>θυμό</a:t>
            </a:r>
            <a:r>
              <a:rPr sz="1500" spc="-1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FFFFFF"/>
                </a:solidFill>
                <a:latin typeface="Garamond"/>
                <a:cs typeface="Garamond"/>
              </a:rPr>
              <a:t>φιλία</a:t>
            </a:r>
            <a:endParaRPr sz="1500" dirty="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63177" y="3575165"/>
            <a:ext cx="3954145" cy="2186305"/>
            <a:chOff x="6763177" y="3575165"/>
            <a:chExt cx="3954145" cy="2186305"/>
          </a:xfrm>
        </p:grpSpPr>
        <p:sp>
          <p:nvSpPr>
            <p:cNvPr id="9" name="object 9"/>
            <p:cNvSpPr/>
            <p:nvPr/>
          </p:nvSpPr>
          <p:spPr>
            <a:xfrm>
              <a:off x="6770797" y="3582785"/>
              <a:ext cx="3938904" cy="2171065"/>
            </a:xfrm>
            <a:custGeom>
              <a:avLst/>
              <a:gdLst/>
              <a:ahLst/>
              <a:cxnLst/>
              <a:rect l="l" t="t" r="r" b="b"/>
              <a:pathLst>
                <a:path w="3938904" h="2171065">
                  <a:moveTo>
                    <a:pt x="1992763" y="0"/>
                  </a:moveTo>
                  <a:lnTo>
                    <a:pt x="1939346" y="68"/>
                  </a:lnTo>
                  <a:lnTo>
                    <a:pt x="1886027" y="845"/>
                  </a:lnTo>
                  <a:lnTo>
                    <a:pt x="1832836" y="2327"/>
                  </a:lnTo>
                  <a:lnTo>
                    <a:pt x="1779802" y="4509"/>
                  </a:lnTo>
                  <a:lnTo>
                    <a:pt x="1726955" y="7388"/>
                  </a:lnTo>
                  <a:lnTo>
                    <a:pt x="1674325" y="10959"/>
                  </a:lnTo>
                  <a:lnTo>
                    <a:pt x="1621941" y="15219"/>
                  </a:lnTo>
                  <a:lnTo>
                    <a:pt x="1569835" y="20164"/>
                  </a:lnTo>
                  <a:lnTo>
                    <a:pt x="1518034" y="25788"/>
                  </a:lnTo>
                  <a:lnTo>
                    <a:pt x="1466571" y="32089"/>
                  </a:lnTo>
                  <a:lnTo>
                    <a:pt x="1415473" y="39062"/>
                  </a:lnTo>
                  <a:lnTo>
                    <a:pt x="1364771" y="46704"/>
                  </a:lnTo>
                  <a:lnTo>
                    <a:pt x="1314494" y="55009"/>
                  </a:lnTo>
                  <a:lnTo>
                    <a:pt x="1264674" y="63974"/>
                  </a:lnTo>
                  <a:lnTo>
                    <a:pt x="1215339" y="73596"/>
                  </a:lnTo>
                  <a:lnTo>
                    <a:pt x="1166519" y="83869"/>
                  </a:lnTo>
                  <a:lnTo>
                    <a:pt x="1118244" y="94790"/>
                  </a:lnTo>
                  <a:lnTo>
                    <a:pt x="1070543" y="106355"/>
                  </a:lnTo>
                  <a:lnTo>
                    <a:pt x="1023448" y="118560"/>
                  </a:lnTo>
                  <a:lnTo>
                    <a:pt x="976987" y="131400"/>
                  </a:lnTo>
                  <a:lnTo>
                    <a:pt x="931191" y="144872"/>
                  </a:lnTo>
                  <a:lnTo>
                    <a:pt x="886088" y="158971"/>
                  </a:lnTo>
                  <a:lnTo>
                    <a:pt x="841710" y="173694"/>
                  </a:lnTo>
                  <a:lnTo>
                    <a:pt x="798085" y="189036"/>
                  </a:lnTo>
                  <a:lnTo>
                    <a:pt x="755245" y="204994"/>
                  </a:lnTo>
                  <a:lnTo>
                    <a:pt x="713217" y="221563"/>
                  </a:lnTo>
                  <a:lnTo>
                    <a:pt x="672033" y="238739"/>
                  </a:lnTo>
                  <a:lnTo>
                    <a:pt x="631722" y="256519"/>
                  </a:lnTo>
                  <a:lnTo>
                    <a:pt x="592314" y="274897"/>
                  </a:lnTo>
                  <a:lnTo>
                    <a:pt x="553839" y="293871"/>
                  </a:lnTo>
                  <a:lnTo>
                    <a:pt x="516327" y="313435"/>
                  </a:lnTo>
                  <a:lnTo>
                    <a:pt x="479807" y="333586"/>
                  </a:lnTo>
                  <a:lnTo>
                    <a:pt x="444309" y="354321"/>
                  </a:lnTo>
                  <a:lnTo>
                    <a:pt x="409863" y="375634"/>
                  </a:lnTo>
                  <a:lnTo>
                    <a:pt x="376500" y="397522"/>
                  </a:lnTo>
                  <a:lnTo>
                    <a:pt x="344248" y="419980"/>
                  </a:lnTo>
                  <a:lnTo>
                    <a:pt x="313137" y="443005"/>
                  </a:lnTo>
                  <a:lnTo>
                    <a:pt x="283198" y="466593"/>
                  </a:lnTo>
                  <a:lnTo>
                    <a:pt x="221527" y="520525"/>
                  </a:lnTo>
                  <a:lnTo>
                    <a:pt x="190939" y="550621"/>
                  </a:lnTo>
                  <a:lnTo>
                    <a:pt x="162681" y="581004"/>
                  </a:lnTo>
                  <a:lnTo>
                    <a:pt x="136740" y="611646"/>
                  </a:lnTo>
                  <a:lnTo>
                    <a:pt x="113100" y="642521"/>
                  </a:lnTo>
                  <a:lnTo>
                    <a:pt x="72664" y="704868"/>
                  </a:lnTo>
                  <a:lnTo>
                    <a:pt x="41254" y="767836"/>
                  </a:lnTo>
                  <a:lnTo>
                    <a:pt x="18753" y="831217"/>
                  </a:lnTo>
                  <a:lnTo>
                    <a:pt x="5041" y="894802"/>
                  </a:lnTo>
                  <a:lnTo>
                    <a:pt x="0" y="958382"/>
                  </a:lnTo>
                  <a:lnTo>
                    <a:pt x="693" y="990106"/>
                  </a:lnTo>
                  <a:lnTo>
                    <a:pt x="8436" y="1053289"/>
                  </a:lnTo>
                  <a:lnTo>
                    <a:pt x="24552" y="1115946"/>
                  </a:lnTo>
                  <a:lnTo>
                    <a:pt x="48924" y="1177869"/>
                  </a:lnTo>
                  <a:lnTo>
                    <a:pt x="81432" y="1238849"/>
                  </a:lnTo>
                  <a:lnTo>
                    <a:pt x="121959" y="1298679"/>
                  </a:lnTo>
                  <a:lnTo>
                    <a:pt x="170385" y="1357148"/>
                  </a:lnTo>
                  <a:lnTo>
                    <a:pt x="197523" y="1385808"/>
                  </a:lnTo>
                  <a:lnTo>
                    <a:pt x="226592" y="1414050"/>
                  </a:lnTo>
                  <a:lnTo>
                    <a:pt x="257576" y="1441847"/>
                  </a:lnTo>
                  <a:lnTo>
                    <a:pt x="290461" y="1469175"/>
                  </a:lnTo>
                  <a:lnTo>
                    <a:pt x="325231" y="1496006"/>
                  </a:lnTo>
                  <a:lnTo>
                    <a:pt x="361873" y="1522314"/>
                  </a:lnTo>
                  <a:lnTo>
                    <a:pt x="400371" y="1548075"/>
                  </a:lnTo>
                  <a:lnTo>
                    <a:pt x="440710" y="1573260"/>
                  </a:lnTo>
                  <a:lnTo>
                    <a:pt x="482876" y="1597846"/>
                  </a:lnTo>
                  <a:lnTo>
                    <a:pt x="526853" y="1621804"/>
                  </a:lnTo>
                  <a:lnTo>
                    <a:pt x="572627" y="1645110"/>
                  </a:lnTo>
                  <a:lnTo>
                    <a:pt x="620184" y="1667738"/>
                  </a:lnTo>
                  <a:lnTo>
                    <a:pt x="669507" y="1689660"/>
                  </a:lnTo>
                  <a:lnTo>
                    <a:pt x="720583" y="1710852"/>
                  </a:lnTo>
                  <a:lnTo>
                    <a:pt x="773396" y="1731287"/>
                  </a:lnTo>
                  <a:lnTo>
                    <a:pt x="827933" y="1750938"/>
                  </a:lnTo>
                  <a:lnTo>
                    <a:pt x="884176" y="1769781"/>
                  </a:lnTo>
                  <a:lnTo>
                    <a:pt x="942113" y="1787789"/>
                  </a:lnTo>
                  <a:lnTo>
                    <a:pt x="1001729" y="1804935"/>
                  </a:lnTo>
                  <a:lnTo>
                    <a:pt x="1148922" y="2170695"/>
                  </a:lnTo>
                  <a:lnTo>
                    <a:pt x="1714580" y="1921394"/>
                  </a:lnTo>
                  <a:lnTo>
                    <a:pt x="1771397" y="1924622"/>
                  </a:lnTo>
                  <a:lnTo>
                    <a:pt x="1828128" y="1927034"/>
                  </a:lnTo>
                  <a:lnTo>
                    <a:pt x="1884743" y="1928639"/>
                  </a:lnTo>
                  <a:lnTo>
                    <a:pt x="1941211" y="1929443"/>
                  </a:lnTo>
                  <a:lnTo>
                    <a:pt x="1997504" y="1929454"/>
                  </a:lnTo>
                  <a:lnTo>
                    <a:pt x="2053591" y="1928679"/>
                  </a:lnTo>
                  <a:lnTo>
                    <a:pt x="2109443" y="1927125"/>
                  </a:lnTo>
                  <a:lnTo>
                    <a:pt x="2165030" y="1924799"/>
                  </a:lnTo>
                  <a:lnTo>
                    <a:pt x="2220321" y="1921710"/>
                  </a:lnTo>
                  <a:lnTo>
                    <a:pt x="2275287" y="1917864"/>
                  </a:lnTo>
                  <a:lnTo>
                    <a:pt x="2329899" y="1913269"/>
                  </a:lnTo>
                  <a:lnTo>
                    <a:pt x="2384126" y="1907931"/>
                  </a:lnTo>
                  <a:lnTo>
                    <a:pt x="2437938" y="1901858"/>
                  </a:lnTo>
                  <a:lnTo>
                    <a:pt x="2491307" y="1895058"/>
                  </a:lnTo>
                  <a:lnTo>
                    <a:pt x="2544201" y="1887538"/>
                  </a:lnTo>
                  <a:lnTo>
                    <a:pt x="2596592" y="1879305"/>
                  </a:lnTo>
                  <a:lnTo>
                    <a:pt x="2648449" y="1870366"/>
                  </a:lnTo>
                  <a:lnTo>
                    <a:pt x="2699742" y="1860729"/>
                  </a:lnTo>
                  <a:lnTo>
                    <a:pt x="2750442" y="1850400"/>
                  </a:lnTo>
                  <a:lnTo>
                    <a:pt x="2800520" y="1839388"/>
                  </a:lnTo>
                  <a:lnTo>
                    <a:pt x="2849944" y="1827700"/>
                  </a:lnTo>
                  <a:lnTo>
                    <a:pt x="2898685" y="1815343"/>
                  </a:lnTo>
                  <a:lnTo>
                    <a:pt x="2946714" y="1802323"/>
                  </a:lnTo>
                  <a:lnTo>
                    <a:pt x="2994001" y="1788649"/>
                  </a:lnTo>
                  <a:lnTo>
                    <a:pt x="3040515" y="1774328"/>
                  </a:lnTo>
                  <a:lnTo>
                    <a:pt x="3086227" y="1759367"/>
                  </a:lnTo>
                  <a:lnTo>
                    <a:pt x="3131108" y="1743774"/>
                  </a:lnTo>
                  <a:lnTo>
                    <a:pt x="3175127" y="1727555"/>
                  </a:lnTo>
                  <a:lnTo>
                    <a:pt x="3218254" y="1710718"/>
                  </a:lnTo>
                  <a:lnTo>
                    <a:pt x="3260460" y="1693270"/>
                  </a:lnTo>
                  <a:lnTo>
                    <a:pt x="3301715" y="1675219"/>
                  </a:lnTo>
                  <a:lnTo>
                    <a:pt x="3341990" y="1656572"/>
                  </a:lnTo>
                  <a:lnTo>
                    <a:pt x="3381253" y="1637336"/>
                  </a:lnTo>
                  <a:lnTo>
                    <a:pt x="3419476" y="1617519"/>
                  </a:lnTo>
                  <a:lnTo>
                    <a:pt x="3456629" y="1597127"/>
                  </a:lnTo>
                  <a:lnTo>
                    <a:pt x="3492681" y="1576168"/>
                  </a:lnTo>
                  <a:lnTo>
                    <a:pt x="3527604" y="1554650"/>
                  </a:lnTo>
                  <a:lnTo>
                    <a:pt x="3561366" y="1532580"/>
                  </a:lnTo>
                  <a:lnTo>
                    <a:pt x="3593939" y="1509964"/>
                  </a:lnTo>
                  <a:lnTo>
                    <a:pt x="3625293" y="1486811"/>
                  </a:lnTo>
                  <a:lnTo>
                    <a:pt x="3655397" y="1463128"/>
                  </a:lnTo>
                  <a:lnTo>
                    <a:pt x="3717156" y="1409136"/>
                  </a:lnTo>
                  <a:lnTo>
                    <a:pt x="3747745" y="1379039"/>
                  </a:lnTo>
                  <a:lnTo>
                    <a:pt x="3776002" y="1348657"/>
                  </a:lnTo>
                  <a:lnTo>
                    <a:pt x="3801943" y="1318015"/>
                  </a:lnTo>
                  <a:lnTo>
                    <a:pt x="3825584" y="1287139"/>
                  </a:lnTo>
                  <a:lnTo>
                    <a:pt x="3866020" y="1224792"/>
                  </a:lnTo>
                  <a:lnTo>
                    <a:pt x="3897429" y="1161823"/>
                  </a:lnTo>
                  <a:lnTo>
                    <a:pt x="3919930" y="1098442"/>
                  </a:lnTo>
                  <a:lnTo>
                    <a:pt x="3933642" y="1034856"/>
                  </a:lnTo>
                  <a:lnTo>
                    <a:pt x="3938684" y="971274"/>
                  </a:lnTo>
                  <a:lnTo>
                    <a:pt x="3937990" y="939550"/>
                  </a:lnTo>
                  <a:lnTo>
                    <a:pt x="3930248" y="876365"/>
                  </a:lnTo>
                  <a:lnTo>
                    <a:pt x="3914131" y="813705"/>
                  </a:lnTo>
                  <a:lnTo>
                    <a:pt x="3889759" y="751779"/>
                  </a:lnTo>
                  <a:lnTo>
                    <a:pt x="3857251" y="690794"/>
                  </a:lnTo>
                  <a:lnTo>
                    <a:pt x="3816724" y="630961"/>
                  </a:lnTo>
                  <a:lnTo>
                    <a:pt x="3768298" y="572486"/>
                  </a:lnTo>
                  <a:lnTo>
                    <a:pt x="3741160" y="543823"/>
                  </a:lnTo>
                  <a:lnTo>
                    <a:pt x="3712091" y="515578"/>
                  </a:lnTo>
                  <a:lnTo>
                    <a:pt x="3681107" y="487777"/>
                  </a:lnTo>
                  <a:lnTo>
                    <a:pt x="3648222" y="460446"/>
                  </a:lnTo>
                  <a:lnTo>
                    <a:pt x="3613452" y="433611"/>
                  </a:lnTo>
                  <a:lnTo>
                    <a:pt x="3576810" y="407298"/>
                  </a:lnTo>
                  <a:lnTo>
                    <a:pt x="3538312" y="381534"/>
                  </a:lnTo>
                  <a:lnTo>
                    <a:pt x="3497973" y="356343"/>
                  </a:lnTo>
                  <a:lnTo>
                    <a:pt x="3455807" y="331753"/>
                  </a:lnTo>
                  <a:lnTo>
                    <a:pt x="3411830" y="307789"/>
                  </a:lnTo>
                  <a:lnTo>
                    <a:pt x="3366056" y="284478"/>
                  </a:lnTo>
                  <a:lnTo>
                    <a:pt x="3318499" y="261845"/>
                  </a:lnTo>
                  <a:lnTo>
                    <a:pt x="3269176" y="239916"/>
                  </a:lnTo>
                  <a:lnTo>
                    <a:pt x="3218100" y="218718"/>
                  </a:lnTo>
                  <a:lnTo>
                    <a:pt x="3165287" y="198277"/>
                  </a:lnTo>
                  <a:lnTo>
                    <a:pt x="3110751" y="178618"/>
                  </a:lnTo>
                  <a:lnTo>
                    <a:pt x="3054507" y="159768"/>
                  </a:lnTo>
                  <a:lnTo>
                    <a:pt x="2996570" y="141753"/>
                  </a:lnTo>
                  <a:lnTo>
                    <a:pt x="2936955" y="124598"/>
                  </a:lnTo>
                  <a:lnTo>
                    <a:pt x="2886881" y="111214"/>
                  </a:lnTo>
                  <a:lnTo>
                    <a:pt x="2836368" y="98612"/>
                  </a:lnTo>
                  <a:lnTo>
                    <a:pt x="2785446" y="86788"/>
                  </a:lnTo>
                  <a:lnTo>
                    <a:pt x="2734144" y="75738"/>
                  </a:lnTo>
                  <a:lnTo>
                    <a:pt x="2682492" y="65457"/>
                  </a:lnTo>
                  <a:lnTo>
                    <a:pt x="2630520" y="55942"/>
                  </a:lnTo>
                  <a:lnTo>
                    <a:pt x="2578258" y="47188"/>
                  </a:lnTo>
                  <a:lnTo>
                    <a:pt x="2525736" y="39192"/>
                  </a:lnTo>
                  <a:lnTo>
                    <a:pt x="2472984" y="31949"/>
                  </a:lnTo>
                  <a:lnTo>
                    <a:pt x="2420031" y="25456"/>
                  </a:lnTo>
                  <a:lnTo>
                    <a:pt x="2366907" y="19708"/>
                  </a:lnTo>
                  <a:lnTo>
                    <a:pt x="2313642" y="14701"/>
                  </a:lnTo>
                  <a:lnTo>
                    <a:pt x="2260266" y="10432"/>
                  </a:lnTo>
                  <a:lnTo>
                    <a:pt x="2206809" y="6895"/>
                  </a:lnTo>
                  <a:lnTo>
                    <a:pt x="2153300" y="4088"/>
                  </a:lnTo>
                  <a:lnTo>
                    <a:pt x="2099769" y="2005"/>
                  </a:lnTo>
                  <a:lnTo>
                    <a:pt x="2046247" y="644"/>
                  </a:lnTo>
                  <a:lnTo>
                    <a:pt x="1992763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70797" y="3582785"/>
              <a:ext cx="3938904" cy="2171065"/>
            </a:xfrm>
            <a:custGeom>
              <a:avLst/>
              <a:gdLst/>
              <a:ahLst/>
              <a:cxnLst/>
              <a:rect l="l" t="t" r="r" b="b"/>
              <a:pathLst>
                <a:path w="3938904" h="2171065">
                  <a:moveTo>
                    <a:pt x="1148922" y="2170695"/>
                  </a:moveTo>
                  <a:lnTo>
                    <a:pt x="1001729" y="1804935"/>
                  </a:lnTo>
                  <a:lnTo>
                    <a:pt x="942113" y="1787789"/>
                  </a:lnTo>
                  <a:lnTo>
                    <a:pt x="884176" y="1769781"/>
                  </a:lnTo>
                  <a:lnTo>
                    <a:pt x="827933" y="1750938"/>
                  </a:lnTo>
                  <a:lnTo>
                    <a:pt x="773396" y="1731287"/>
                  </a:lnTo>
                  <a:lnTo>
                    <a:pt x="720583" y="1710852"/>
                  </a:lnTo>
                  <a:lnTo>
                    <a:pt x="669507" y="1689660"/>
                  </a:lnTo>
                  <a:lnTo>
                    <a:pt x="620184" y="1667738"/>
                  </a:lnTo>
                  <a:lnTo>
                    <a:pt x="572627" y="1645110"/>
                  </a:lnTo>
                  <a:lnTo>
                    <a:pt x="526853" y="1621804"/>
                  </a:lnTo>
                  <a:lnTo>
                    <a:pt x="482876" y="1597846"/>
                  </a:lnTo>
                  <a:lnTo>
                    <a:pt x="440710" y="1573260"/>
                  </a:lnTo>
                  <a:lnTo>
                    <a:pt x="400371" y="1548075"/>
                  </a:lnTo>
                  <a:lnTo>
                    <a:pt x="361873" y="1522314"/>
                  </a:lnTo>
                  <a:lnTo>
                    <a:pt x="325231" y="1496006"/>
                  </a:lnTo>
                  <a:lnTo>
                    <a:pt x="290461" y="1469175"/>
                  </a:lnTo>
                  <a:lnTo>
                    <a:pt x="257576" y="1441847"/>
                  </a:lnTo>
                  <a:lnTo>
                    <a:pt x="226592" y="1414050"/>
                  </a:lnTo>
                  <a:lnTo>
                    <a:pt x="197523" y="1385808"/>
                  </a:lnTo>
                  <a:lnTo>
                    <a:pt x="170385" y="1357148"/>
                  </a:lnTo>
                  <a:lnTo>
                    <a:pt x="145192" y="1328096"/>
                  </a:lnTo>
                  <a:lnTo>
                    <a:pt x="100701" y="1268921"/>
                  </a:lnTo>
                  <a:lnTo>
                    <a:pt x="64168" y="1208490"/>
                  </a:lnTo>
                  <a:lnTo>
                    <a:pt x="35713" y="1147012"/>
                  </a:lnTo>
                  <a:lnTo>
                    <a:pt x="15455" y="1084696"/>
                  </a:lnTo>
                  <a:lnTo>
                    <a:pt x="3510" y="1021750"/>
                  </a:lnTo>
                  <a:lnTo>
                    <a:pt x="0" y="958382"/>
                  </a:lnTo>
                  <a:lnTo>
                    <a:pt x="1444" y="926606"/>
                  </a:lnTo>
                  <a:lnTo>
                    <a:pt x="10805" y="862997"/>
                  </a:lnTo>
                  <a:lnTo>
                    <a:pt x="28897" y="799488"/>
                  </a:lnTo>
                  <a:lnTo>
                    <a:pt x="55838" y="736288"/>
                  </a:lnTo>
                  <a:lnTo>
                    <a:pt x="91746" y="673604"/>
                  </a:lnTo>
                  <a:lnTo>
                    <a:pt x="136740" y="611646"/>
                  </a:lnTo>
                  <a:lnTo>
                    <a:pt x="162681" y="581004"/>
                  </a:lnTo>
                  <a:lnTo>
                    <a:pt x="190939" y="550621"/>
                  </a:lnTo>
                  <a:lnTo>
                    <a:pt x="221527" y="520525"/>
                  </a:lnTo>
                  <a:lnTo>
                    <a:pt x="254461" y="490739"/>
                  </a:lnTo>
                  <a:lnTo>
                    <a:pt x="313137" y="443005"/>
                  </a:lnTo>
                  <a:lnTo>
                    <a:pt x="344248" y="419980"/>
                  </a:lnTo>
                  <a:lnTo>
                    <a:pt x="376500" y="397522"/>
                  </a:lnTo>
                  <a:lnTo>
                    <a:pt x="409863" y="375634"/>
                  </a:lnTo>
                  <a:lnTo>
                    <a:pt x="444309" y="354321"/>
                  </a:lnTo>
                  <a:lnTo>
                    <a:pt x="479807" y="333586"/>
                  </a:lnTo>
                  <a:lnTo>
                    <a:pt x="516327" y="313435"/>
                  </a:lnTo>
                  <a:lnTo>
                    <a:pt x="553839" y="293871"/>
                  </a:lnTo>
                  <a:lnTo>
                    <a:pt x="592314" y="274897"/>
                  </a:lnTo>
                  <a:lnTo>
                    <a:pt x="631722" y="256519"/>
                  </a:lnTo>
                  <a:lnTo>
                    <a:pt x="672033" y="238739"/>
                  </a:lnTo>
                  <a:lnTo>
                    <a:pt x="713217" y="221563"/>
                  </a:lnTo>
                  <a:lnTo>
                    <a:pt x="755245" y="204994"/>
                  </a:lnTo>
                  <a:lnTo>
                    <a:pt x="798085" y="189036"/>
                  </a:lnTo>
                  <a:lnTo>
                    <a:pt x="841710" y="173694"/>
                  </a:lnTo>
                  <a:lnTo>
                    <a:pt x="886088" y="158971"/>
                  </a:lnTo>
                  <a:lnTo>
                    <a:pt x="931191" y="144872"/>
                  </a:lnTo>
                  <a:lnTo>
                    <a:pt x="976987" y="131400"/>
                  </a:lnTo>
                  <a:lnTo>
                    <a:pt x="1023448" y="118560"/>
                  </a:lnTo>
                  <a:lnTo>
                    <a:pt x="1070543" y="106355"/>
                  </a:lnTo>
                  <a:lnTo>
                    <a:pt x="1118244" y="94790"/>
                  </a:lnTo>
                  <a:lnTo>
                    <a:pt x="1166519" y="83869"/>
                  </a:lnTo>
                  <a:lnTo>
                    <a:pt x="1215339" y="73596"/>
                  </a:lnTo>
                  <a:lnTo>
                    <a:pt x="1264674" y="63974"/>
                  </a:lnTo>
                  <a:lnTo>
                    <a:pt x="1314494" y="55009"/>
                  </a:lnTo>
                  <a:lnTo>
                    <a:pt x="1364771" y="46704"/>
                  </a:lnTo>
                  <a:lnTo>
                    <a:pt x="1415473" y="39062"/>
                  </a:lnTo>
                  <a:lnTo>
                    <a:pt x="1466571" y="32089"/>
                  </a:lnTo>
                  <a:lnTo>
                    <a:pt x="1518034" y="25788"/>
                  </a:lnTo>
                  <a:lnTo>
                    <a:pt x="1569835" y="20164"/>
                  </a:lnTo>
                  <a:lnTo>
                    <a:pt x="1621941" y="15219"/>
                  </a:lnTo>
                  <a:lnTo>
                    <a:pt x="1674325" y="10959"/>
                  </a:lnTo>
                  <a:lnTo>
                    <a:pt x="1726955" y="7388"/>
                  </a:lnTo>
                  <a:lnTo>
                    <a:pt x="1779802" y="4509"/>
                  </a:lnTo>
                  <a:lnTo>
                    <a:pt x="1832836" y="2327"/>
                  </a:lnTo>
                  <a:lnTo>
                    <a:pt x="1886027" y="845"/>
                  </a:lnTo>
                  <a:lnTo>
                    <a:pt x="1939346" y="68"/>
                  </a:lnTo>
                  <a:lnTo>
                    <a:pt x="1992763" y="0"/>
                  </a:lnTo>
                  <a:lnTo>
                    <a:pt x="2046247" y="644"/>
                  </a:lnTo>
                  <a:lnTo>
                    <a:pt x="2099769" y="2005"/>
                  </a:lnTo>
                  <a:lnTo>
                    <a:pt x="2153300" y="4088"/>
                  </a:lnTo>
                  <a:lnTo>
                    <a:pt x="2206809" y="6895"/>
                  </a:lnTo>
                  <a:lnTo>
                    <a:pt x="2260266" y="10432"/>
                  </a:lnTo>
                  <a:lnTo>
                    <a:pt x="2313642" y="14701"/>
                  </a:lnTo>
                  <a:lnTo>
                    <a:pt x="2366907" y="19708"/>
                  </a:lnTo>
                  <a:lnTo>
                    <a:pt x="2420031" y="25456"/>
                  </a:lnTo>
                  <a:lnTo>
                    <a:pt x="2472984" y="31949"/>
                  </a:lnTo>
                  <a:lnTo>
                    <a:pt x="2525736" y="39192"/>
                  </a:lnTo>
                  <a:lnTo>
                    <a:pt x="2578258" y="47188"/>
                  </a:lnTo>
                  <a:lnTo>
                    <a:pt x="2630520" y="55942"/>
                  </a:lnTo>
                  <a:lnTo>
                    <a:pt x="2682492" y="65457"/>
                  </a:lnTo>
                  <a:lnTo>
                    <a:pt x="2734144" y="75738"/>
                  </a:lnTo>
                  <a:lnTo>
                    <a:pt x="2785446" y="86788"/>
                  </a:lnTo>
                  <a:lnTo>
                    <a:pt x="2836368" y="98612"/>
                  </a:lnTo>
                  <a:lnTo>
                    <a:pt x="2886881" y="111214"/>
                  </a:lnTo>
                  <a:lnTo>
                    <a:pt x="2936955" y="124598"/>
                  </a:lnTo>
                  <a:lnTo>
                    <a:pt x="2996570" y="141753"/>
                  </a:lnTo>
                  <a:lnTo>
                    <a:pt x="3054507" y="159768"/>
                  </a:lnTo>
                  <a:lnTo>
                    <a:pt x="3110751" y="178618"/>
                  </a:lnTo>
                  <a:lnTo>
                    <a:pt x="3165287" y="198277"/>
                  </a:lnTo>
                  <a:lnTo>
                    <a:pt x="3218100" y="218718"/>
                  </a:lnTo>
                  <a:lnTo>
                    <a:pt x="3269176" y="239916"/>
                  </a:lnTo>
                  <a:lnTo>
                    <a:pt x="3318499" y="261845"/>
                  </a:lnTo>
                  <a:lnTo>
                    <a:pt x="3366056" y="284478"/>
                  </a:lnTo>
                  <a:lnTo>
                    <a:pt x="3411830" y="307789"/>
                  </a:lnTo>
                  <a:lnTo>
                    <a:pt x="3455807" y="331753"/>
                  </a:lnTo>
                  <a:lnTo>
                    <a:pt x="3497973" y="356343"/>
                  </a:lnTo>
                  <a:lnTo>
                    <a:pt x="3538312" y="381534"/>
                  </a:lnTo>
                  <a:lnTo>
                    <a:pt x="3576810" y="407298"/>
                  </a:lnTo>
                  <a:lnTo>
                    <a:pt x="3613452" y="433611"/>
                  </a:lnTo>
                  <a:lnTo>
                    <a:pt x="3648222" y="460446"/>
                  </a:lnTo>
                  <a:lnTo>
                    <a:pt x="3681107" y="487777"/>
                  </a:lnTo>
                  <a:lnTo>
                    <a:pt x="3712091" y="515578"/>
                  </a:lnTo>
                  <a:lnTo>
                    <a:pt x="3741160" y="543823"/>
                  </a:lnTo>
                  <a:lnTo>
                    <a:pt x="3768298" y="572486"/>
                  </a:lnTo>
                  <a:lnTo>
                    <a:pt x="3793491" y="601540"/>
                  </a:lnTo>
                  <a:lnTo>
                    <a:pt x="3837982" y="660721"/>
                  </a:lnTo>
                  <a:lnTo>
                    <a:pt x="3874515" y="721156"/>
                  </a:lnTo>
                  <a:lnTo>
                    <a:pt x="3902970" y="782637"/>
                  </a:lnTo>
                  <a:lnTo>
                    <a:pt x="3923229" y="844956"/>
                  </a:lnTo>
                  <a:lnTo>
                    <a:pt x="3935173" y="907905"/>
                  </a:lnTo>
                  <a:lnTo>
                    <a:pt x="3938684" y="971274"/>
                  </a:lnTo>
                  <a:lnTo>
                    <a:pt x="3937239" y="1003052"/>
                  </a:lnTo>
                  <a:lnTo>
                    <a:pt x="3927878" y="1066661"/>
                  </a:lnTo>
                  <a:lnTo>
                    <a:pt x="3909786" y="1130171"/>
                  </a:lnTo>
                  <a:lnTo>
                    <a:pt x="3882845" y="1193372"/>
                  </a:lnTo>
                  <a:lnTo>
                    <a:pt x="3846937" y="1256056"/>
                  </a:lnTo>
                  <a:lnTo>
                    <a:pt x="3801943" y="1318015"/>
                  </a:lnTo>
                  <a:lnTo>
                    <a:pt x="3776002" y="1348657"/>
                  </a:lnTo>
                  <a:lnTo>
                    <a:pt x="3747745" y="1379039"/>
                  </a:lnTo>
                  <a:lnTo>
                    <a:pt x="3717156" y="1409136"/>
                  </a:lnTo>
                  <a:lnTo>
                    <a:pt x="3684223" y="1438921"/>
                  </a:lnTo>
                  <a:lnTo>
                    <a:pt x="3625293" y="1486811"/>
                  </a:lnTo>
                  <a:lnTo>
                    <a:pt x="3593939" y="1509964"/>
                  </a:lnTo>
                  <a:lnTo>
                    <a:pt x="3561366" y="1532580"/>
                  </a:lnTo>
                  <a:lnTo>
                    <a:pt x="3527604" y="1554650"/>
                  </a:lnTo>
                  <a:lnTo>
                    <a:pt x="3492681" y="1576168"/>
                  </a:lnTo>
                  <a:lnTo>
                    <a:pt x="3456629" y="1597127"/>
                  </a:lnTo>
                  <a:lnTo>
                    <a:pt x="3419476" y="1617519"/>
                  </a:lnTo>
                  <a:lnTo>
                    <a:pt x="3381253" y="1637336"/>
                  </a:lnTo>
                  <a:lnTo>
                    <a:pt x="3341990" y="1656572"/>
                  </a:lnTo>
                  <a:lnTo>
                    <a:pt x="3301715" y="1675219"/>
                  </a:lnTo>
                  <a:lnTo>
                    <a:pt x="3260460" y="1693270"/>
                  </a:lnTo>
                  <a:lnTo>
                    <a:pt x="3218254" y="1710718"/>
                  </a:lnTo>
                  <a:lnTo>
                    <a:pt x="3175127" y="1727555"/>
                  </a:lnTo>
                  <a:lnTo>
                    <a:pt x="3131108" y="1743774"/>
                  </a:lnTo>
                  <a:lnTo>
                    <a:pt x="3086227" y="1759367"/>
                  </a:lnTo>
                  <a:lnTo>
                    <a:pt x="3040515" y="1774328"/>
                  </a:lnTo>
                  <a:lnTo>
                    <a:pt x="2994001" y="1788649"/>
                  </a:lnTo>
                  <a:lnTo>
                    <a:pt x="2946714" y="1802323"/>
                  </a:lnTo>
                  <a:lnTo>
                    <a:pt x="2898685" y="1815343"/>
                  </a:lnTo>
                  <a:lnTo>
                    <a:pt x="2849944" y="1827700"/>
                  </a:lnTo>
                  <a:lnTo>
                    <a:pt x="2800520" y="1839388"/>
                  </a:lnTo>
                  <a:lnTo>
                    <a:pt x="2750442" y="1850400"/>
                  </a:lnTo>
                  <a:lnTo>
                    <a:pt x="2699742" y="1860729"/>
                  </a:lnTo>
                  <a:lnTo>
                    <a:pt x="2648449" y="1870366"/>
                  </a:lnTo>
                  <a:lnTo>
                    <a:pt x="2596592" y="1879305"/>
                  </a:lnTo>
                  <a:lnTo>
                    <a:pt x="2544201" y="1887538"/>
                  </a:lnTo>
                  <a:lnTo>
                    <a:pt x="2491307" y="1895058"/>
                  </a:lnTo>
                  <a:lnTo>
                    <a:pt x="2437938" y="1901858"/>
                  </a:lnTo>
                  <a:lnTo>
                    <a:pt x="2384126" y="1907931"/>
                  </a:lnTo>
                  <a:lnTo>
                    <a:pt x="2329899" y="1913269"/>
                  </a:lnTo>
                  <a:lnTo>
                    <a:pt x="2275287" y="1917864"/>
                  </a:lnTo>
                  <a:lnTo>
                    <a:pt x="2220321" y="1921710"/>
                  </a:lnTo>
                  <a:lnTo>
                    <a:pt x="2165030" y="1924799"/>
                  </a:lnTo>
                  <a:lnTo>
                    <a:pt x="2109443" y="1927125"/>
                  </a:lnTo>
                  <a:lnTo>
                    <a:pt x="2053591" y="1928679"/>
                  </a:lnTo>
                  <a:lnTo>
                    <a:pt x="1997504" y="1929454"/>
                  </a:lnTo>
                  <a:lnTo>
                    <a:pt x="1941211" y="1929443"/>
                  </a:lnTo>
                  <a:lnTo>
                    <a:pt x="1884743" y="1928639"/>
                  </a:lnTo>
                  <a:lnTo>
                    <a:pt x="1828128" y="1927034"/>
                  </a:lnTo>
                  <a:lnTo>
                    <a:pt x="1771397" y="1924622"/>
                  </a:lnTo>
                  <a:lnTo>
                    <a:pt x="1714580" y="1921394"/>
                  </a:lnTo>
                  <a:lnTo>
                    <a:pt x="1148922" y="2170695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438770" y="3831717"/>
            <a:ext cx="25977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Ερώτηση </a:t>
            </a:r>
            <a:r>
              <a:rPr sz="1800" spc="-10" dirty="0">
                <a:solidFill>
                  <a:srgbClr val="FFFFFF"/>
                </a:solidFill>
                <a:latin typeface="Garamond"/>
                <a:cs typeface="Garamond"/>
              </a:rPr>
              <a:t>Ζ.2</a:t>
            </a:r>
            <a:endParaRPr sz="1800" dirty="0">
              <a:latin typeface="Garamond"/>
              <a:cs typeface="Garamond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Στο 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ΕΥ διατυπώνονται σαφώς  τα προσδοκώμενα  αποτελέσματα, σε </a:t>
            </a:r>
            <a:r>
              <a:rPr sz="1800" spc="-10" dirty="0">
                <a:solidFill>
                  <a:srgbClr val="FFFFFF"/>
                </a:solidFill>
                <a:latin typeface="Garamond"/>
                <a:cs typeface="Garamond"/>
              </a:rPr>
              <a:t>κάθε  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διδακτική ενότητα</a:t>
            </a:r>
            <a:r>
              <a:rPr sz="18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;</a:t>
            </a:r>
            <a:endParaRPr sz="18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850" y="1244041"/>
            <a:ext cx="77298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ΠΕΡΙΓΡΑΜΜΑ</a:t>
            </a:r>
            <a:r>
              <a:rPr spc="-50" dirty="0"/>
              <a:t> </a:t>
            </a:r>
            <a:r>
              <a:rPr spc="-10" dirty="0"/>
              <a:t>ΠΑΡΟΥΣΙΑΣΗΣ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62367"/>
            <a:ext cx="3274695" cy="36899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95"/>
              </a:spcBef>
              <a:buClr>
                <a:srgbClr val="83992A"/>
              </a:buClr>
              <a:buSzPct val="113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5" dirty="0">
                <a:solidFill>
                  <a:srgbClr val="252525"/>
                </a:solidFill>
                <a:latin typeface="Garamond"/>
                <a:cs typeface="Garamond"/>
              </a:rPr>
              <a:t>ΒΑΣΙΚΕΣ</a:t>
            </a:r>
            <a:r>
              <a:rPr sz="1500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ΠΛΗΡΟΦΟΡΙΕΣ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Σκοπός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Συνεισφορά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Ερευνητικά</a:t>
            </a:r>
            <a:r>
              <a:rPr sz="15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ερωτήματα</a:t>
            </a:r>
            <a:endParaRPr sz="1500" dirty="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83992A"/>
              </a:buClr>
              <a:buSzPct val="113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5" dirty="0">
                <a:solidFill>
                  <a:srgbClr val="252525"/>
                </a:solidFill>
                <a:latin typeface="Garamond"/>
                <a:cs typeface="Garamond"/>
              </a:rPr>
              <a:t>ΘΕΩΡΗΤΙΚΟ</a:t>
            </a:r>
            <a:r>
              <a:rPr sz="1500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5" dirty="0">
                <a:solidFill>
                  <a:srgbClr val="252525"/>
                </a:solidFill>
                <a:latin typeface="Garamond"/>
                <a:cs typeface="Garamond"/>
              </a:rPr>
              <a:t>ΠΛΑΙΣΙΟ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Συναισθηματική </a:t>
            </a: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Νοημοσύνη</a:t>
            </a:r>
            <a:r>
              <a:rPr sz="1500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(ΣΝ)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Εξ Αποστάσεως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Εκπαίδευση</a:t>
            </a:r>
            <a:r>
              <a:rPr sz="1500" spc="-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(εξΑΕ)</a:t>
            </a:r>
            <a:endParaRPr sz="1500" dirty="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3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ΕΡΕΥΝΗΤΙΚΟ</a:t>
            </a:r>
            <a:r>
              <a:rPr sz="1500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5" dirty="0">
                <a:solidFill>
                  <a:srgbClr val="252525"/>
                </a:solidFill>
                <a:latin typeface="Garamond"/>
                <a:cs typeface="Garamond"/>
              </a:rPr>
              <a:t>ΣΚΕΛΟΣ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5"/>
              </a:spcBef>
              <a:buChar char="-"/>
              <a:tabLst>
                <a:tab pos="311785" algn="l"/>
              </a:tabLst>
            </a:pP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Εκπαιδευτικό πρόγραμμα </a:t>
            </a:r>
            <a:r>
              <a:rPr sz="1500" spc="-10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υλικό</a:t>
            </a:r>
            <a:r>
              <a:rPr sz="15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(ΕΥ)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Έρευνα</a:t>
            </a:r>
            <a:r>
              <a:rPr sz="15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μαθητών</a:t>
            </a:r>
            <a:endParaRPr sz="1500" dirty="0">
              <a:latin typeface="Garamond"/>
              <a:cs typeface="Garamond"/>
            </a:endParaRPr>
          </a:p>
          <a:p>
            <a:pPr marL="311150" lvl="1" indent="-107314">
              <a:lnSpc>
                <a:spcPct val="100000"/>
              </a:lnSpc>
              <a:spcBef>
                <a:spcPts val="600"/>
              </a:spcBef>
              <a:buChar char="-"/>
              <a:tabLst>
                <a:tab pos="311785" algn="l"/>
              </a:tabLst>
            </a:pPr>
            <a:r>
              <a:rPr sz="1500" dirty="0">
                <a:solidFill>
                  <a:srgbClr val="252525"/>
                </a:solidFill>
                <a:latin typeface="Garamond"/>
                <a:cs typeface="Garamond"/>
              </a:rPr>
              <a:t>Έρευνα</a:t>
            </a:r>
            <a:r>
              <a:rPr sz="15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500" spc="-5" dirty="0">
                <a:solidFill>
                  <a:srgbClr val="252525"/>
                </a:solidFill>
                <a:latin typeface="Garamond"/>
                <a:cs typeface="Garamond"/>
              </a:rPr>
              <a:t>εκπαιδευτικών</a:t>
            </a:r>
            <a:endParaRPr sz="1500" dirty="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3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spc="5" dirty="0">
                <a:solidFill>
                  <a:srgbClr val="252525"/>
                </a:solidFill>
                <a:latin typeface="Garamond"/>
                <a:cs typeface="Garamond"/>
              </a:rPr>
              <a:t>ΣΥΜΠΕΡΑΣΜΑΤΑ</a:t>
            </a:r>
            <a:endParaRPr sz="15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1983" y="3965447"/>
            <a:ext cx="3837431" cy="2130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335" y="1030300"/>
            <a:ext cx="5546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ΕΡΕΥΝΗΤΙΚΟ</a:t>
            </a:r>
            <a:r>
              <a:rPr sz="4000" spc="-110" dirty="0"/>
              <a:t> </a:t>
            </a:r>
            <a:r>
              <a:rPr sz="400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1223" y="1652473"/>
            <a:ext cx="42964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252525"/>
                </a:solidFill>
                <a:latin typeface="Garamond"/>
                <a:cs typeface="Garamond"/>
              </a:rPr>
              <a:t>ΔΙΑΔΙΚΑΣΙΑ</a:t>
            </a:r>
            <a:r>
              <a:rPr sz="32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Garamond"/>
                <a:cs typeface="Garamond"/>
              </a:rPr>
              <a:t>ΕΡΕΥΝΑΣ</a:t>
            </a:r>
            <a:endParaRPr sz="32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6924" y="2558795"/>
            <a:ext cx="4660900" cy="0"/>
          </a:xfrm>
          <a:custGeom>
            <a:avLst/>
            <a:gdLst/>
            <a:ahLst/>
            <a:cxnLst/>
            <a:rect l="l" t="t" r="r" b="b"/>
            <a:pathLst>
              <a:path w="4660900">
                <a:moveTo>
                  <a:pt x="0" y="0"/>
                </a:moveTo>
                <a:lnTo>
                  <a:pt x="4660392" y="0"/>
                </a:lnTo>
              </a:path>
            </a:pathLst>
          </a:custGeom>
          <a:ln w="15240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28674" y="2555240"/>
            <a:ext cx="822325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220"/>
              </a:lnSpc>
              <a:spcBef>
                <a:spcPts val="325"/>
              </a:spcBef>
            </a:pPr>
            <a:r>
              <a:rPr sz="1200" dirty="0">
                <a:latin typeface="Garamond"/>
                <a:cs typeface="Garamond"/>
              </a:rPr>
              <a:t>ΕΡΕΥΝΑ  </a:t>
            </a:r>
            <a:r>
              <a:rPr sz="1200" spc="5" dirty="0">
                <a:latin typeface="Garamond"/>
                <a:cs typeface="Garamond"/>
              </a:rPr>
              <a:t>Μ</a:t>
            </a:r>
            <a:r>
              <a:rPr sz="1200" dirty="0">
                <a:latin typeface="Garamond"/>
                <a:cs typeface="Garamond"/>
              </a:rPr>
              <a:t>Α</a:t>
            </a:r>
            <a:r>
              <a:rPr sz="1200" spc="-5" dirty="0">
                <a:latin typeface="Garamond"/>
                <a:cs typeface="Garamond"/>
              </a:rPr>
              <a:t>ΘΗ</a:t>
            </a:r>
            <a:r>
              <a:rPr sz="1200" dirty="0">
                <a:latin typeface="Garamond"/>
                <a:cs typeface="Garamond"/>
              </a:rPr>
              <a:t>ΤΩΝ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7754" y="2580589"/>
            <a:ext cx="22212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Garamond"/>
                <a:cs typeface="Garamond"/>
              </a:rPr>
              <a:t>15-16 Μαι 20 |</a:t>
            </a:r>
            <a:r>
              <a:rPr sz="1900" spc="-4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pre-test</a:t>
            </a:r>
            <a:endParaRPr sz="1900" dirty="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9611" y="2985516"/>
            <a:ext cx="3728085" cy="0"/>
          </a:xfrm>
          <a:custGeom>
            <a:avLst/>
            <a:gdLst/>
            <a:ahLst/>
            <a:cxnLst/>
            <a:rect l="l" t="t" r="r" b="b"/>
            <a:pathLst>
              <a:path w="3728085">
                <a:moveTo>
                  <a:pt x="0" y="0"/>
                </a:moveTo>
                <a:lnTo>
                  <a:pt x="3727704" y="0"/>
                </a:lnTo>
              </a:path>
            </a:pathLst>
          </a:custGeom>
          <a:ln w="15240">
            <a:solidFill>
              <a:srgbClr val="CDD3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357754" y="3009137"/>
            <a:ext cx="27825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Garamond"/>
                <a:cs typeface="Garamond"/>
              </a:rPr>
              <a:t>17-30 </a:t>
            </a:r>
            <a:r>
              <a:rPr sz="1900" spc="-10" dirty="0">
                <a:latin typeface="Garamond"/>
                <a:cs typeface="Garamond"/>
              </a:rPr>
              <a:t>Μαι </a:t>
            </a:r>
            <a:r>
              <a:rPr sz="1900" spc="-5" dirty="0">
                <a:latin typeface="Garamond"/>
                <a:cs typeface="Garamond"/>
              </a:rPr>
              <a:t>20 | εφαρμογή</a:t>
            </a:r>
            <a:r>
              <a:rPr sz="1900" dirty="0">
                <a:latin typeface="Garamond"/>
                <a:cs typeface="Garamond"/>
              </a:rPr>
              <a:t> </a:t>
            </a:r>
            <a:r>
              <a:rPr sz="1900" spc="-10" dirty="0">
                <a:latin typeface="Garamond"/>
                <a:cs typeface="Garamond"/>
              </a:rPr>
              <a:t>ΕΥ</a:t>
            </a:r>
            <a:endParaRPr sz="1900" dirty="0">
              <a:latin typeface="Garamond"/>
              <a:cs typeface="Garamon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9611" y="3415284"/>
            <a:ext cx="3728085" cy="0"/>
          </a:xfrm>
          <a:custGeom>
            <a:avLst/>
            <a:gdLst/>
            <a:ahLst/>
            <a:cxnLst/>
            <a:rect l="l" t="t" r="r" b="b"/>
            <a:pathLst>
              <a:path w="3728085">
                <a:moveTo>
                  <a:pt x="0" y="0"/>
                </a:moveTo>
                <a:lnTo>
                  <a:pt x="3727704" y="0"/>
                </a:lnTo>
              </a:path>
            </a:pathLst>
          </a:custGeom>
          <a:ln w="15240">
            <a:solidFill>
              <a:srgbClr val="CDD3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357754" y="3437001"/>
            <a:ext cx="28301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Garamond"/>
                <a:cs typeface="Garamond"/>
              </a:rPr>
              <a:t>31 Μαι – 5 Ιουν 20 |</a:t>
            </a:r>
            <a:r>
              <a:rPr sz="1900" spc="-2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post-test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21992" y="3834384"/>
            <a:ext cx="3743325" cy="2152015"/>
            <a:chOff x="2221992" y="3834384"/>
            <a:chExt cx="3743325" cy="2152015"/>
          </a:xfrm>
        </p:grpSpPr>
        <p:sp>
          <p:nvSpPr>
            <p:cNvPr id="12" name="object 12"/>
            <p:cNvSpPr/>
            <p:nvPr/>
          </p:nvSpPr>
          <p:spPr>
            <a:xfrm>
              <a:off x="2229612" y="3842004"/>
              <a:ext cx="3728085" cy="0"/>
            </a:xfrm>
            <a:custGeom>
              <a:avLst/>
              <a:gdLst/>
              <a:ahLst/>
              <a:cxnLst/>
              <a:rect l="l" t="t" r="r" b="b"/>
              <a:pathLst>
                <a:path w="3728085">
                  <a:moveTo>
                    <a:pt x="0" y="0"/>
                  </a:moveTo>
                  <a:lnTo>
                    <a:pt x="3727704" y="0"/>
                  </a:lnTo>
                </a:path>
              </a:pathLst>
            </a:custGeom>
            <a:ln w="15240">
              <a:solidFill>
                <a:srgbClr val="CDD3B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2280" y="5196840"/>
              <a:ext cx="204215" cy="249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1528" y="4187952"/>
              <a:ext cx="423671" cy="188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5264" y="4404360"/>
              <a:ext cx="79248" cy="79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8628" y="5606796"/>
              <a:ext cx="1384300" cy="372110"/>
            </a:xfrm>
            <a:custGeom>
              <a:avLst/>
              <a:gdLst/>
              <a:ahLst/>
              <a:cxnLst/>
              <a:rect l="l" t="t" r="r" b="b"/>
              <a:pathLst>
                <a:path w="1384300" h="372110">
                  <a:moveTo>
                    <a:pt x="1321816" y="0"/>
                  </a:moveTo>
                  <a:lnTo>
                    <a:pt x="61976" y="0"/>
                  </a:lnTo>
                  <a:lnTo>
                    <a:pt x="37826" y="4870"/>
                  </a:lnTo>
                  <a:lnTo>
                    <a:pt x="18129" y="18153"/>
                  </a:lnTo>
                  <a:lnTo>
                    <a:pt x="4861" y="37852"/>
                  </a:lnTo>
                  <a:lnTo>
                    <a:pt x="0" y="61975"/>
                  </a:lnTo>
                  <a:lnTo>
                    <a:pt x="0" y="309879"/>
                  </a:lnTo>
                  <a:lnTo>
                    <a:pt x="4861" y="334003"/>
                  </a:lnTo>
                  <a:lnTo>
                    <a:pt x="18129" y="353702"/>
                  </a:lnTo>
                  <a:lnTo>
                    <a:pt x="37826" y="366985"/>
                  </a:lnTo>
                  <a:lnTo>
                    <a:pt x="61976" y="371855"/>
                  </a:lnTo>
                  <a:lnTo>
                    <a:pt x="1321816" y="371855"/>
                  </a:lnTo>
                  <a:lnTo>
                    <a:pt x="1345965" y="366985"/>
                  </a:lnTo>
                  <a:lnTo>
                    <a:pt x="1365662" y="353702"/>
                  </a:lnTo>
                  <a:lnTo>
                    <a:pt x="1378930" y="334003"/>
                  </a:lnTo>
                  <a:lnTo>
                    <a:pt x="1383792" y="309879"/>
                  </a:lnTo>
                  <a:lnTo>
                    <a:pt x="1383792" y="61975"/>
                  </a:lnTo>
                  <a:lnTo>
                    <a:pt x="1378930" y="37852"/>
                  </a:lnTo>
                  <a:lnTo>
                    <a:pt x="1365662" y="18153"/>
                  </a:lnTo>
                  <a:lnTo>
                    <a:pt x="1345965" y="4870"/>
                  </a:lnTo>
                  <a:lnTo>
                    <a:pt x="132181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738628" y="5606796"/>
              <a:ext cx="1384300" cy="372110"/>
            </a:xfrm>
            <a:custGeom>
              <a:avLst/>
              <a:gdLst/>
              <a:ahLst/>
              <a:cxnLst/>
              <a:rect l="l" t="t" r="r" b="b"/>
              <a:pathLst>
                <a:path w="1384300" h="372110">
                  <a:moveTo>
                    <a:pt x="0" y="61975"/>
                  </a:moveTo>
                  <a:lnTo>
                    <a:pt x="4861" y="37852"/>
                  </a:lnTo>
                  <a:lnTo>
                    <a:pt x="18129" y="18153"/>
                  </a:lnTo>
                  <a:lnTo>
                    <a:pt x="37826" y="4870"/>
                  </a:lnTo>
                  <a:lnTo>
                    <a:pt x="61976" y="0"/>
                  </a:lnTo>
                  <a:lnTo>
                    <a:pt x="1321816" y="0"/>
                  </a:lnTo>
                  <a:lnTo>
                    <a:pt x="1345965" y="4870"/>
                  </a:lnTo>
                  <a:lnTo>
                    <a:pt x="1365662" y="18153"/>
                  </a:lnTo>
                  <a:lnTo>
                    <a:pt x="1378930" y="37852"/>
                  </a:lnTo>
                  <a:lnTo>
                    <a:pt x="1383792" y="61975"/>
                  </a:lnTo>
                  <a:lnTo>
                    <a:pt x="1383792" y="309879"/>
                  </a:lnTo>
                  <a:lnTo>
                    <a:pt x="1378930" y="334003"/>
                  </a:lnTo>
                  <a:lnTo>
                    <a:pt x="1365662" y="353702"/>
                  </a:lnTo>
                  <a:lnTo>
                    <a:pt x="1345965" y="366985"/>
                  </a:lnTo>
                  <a:lnTo>
                    <a:pt x="1321816" y="371855"/>
                  </a:lnTo>
                  <a:lnTo>
                    <a:pt x="61976" y="371855"/>
                  </a:lnTo>
                  <a:lnTo>
                    <a:pt x="37826" y="366985"/>
                  </a:lnTo>
                  <a:lnTo>
                    <a:pt x="18129" y="353702"/>
                  </a:lnTo>
                  <a:lnTo>
                    <a:pt x="4861" y="334003"/>
                  </a:lnTo>
                  <a:lnTo>
                    <a:pt x="0" y="309879"/>
                  </a:lnTo>
                  <a:lnTo>
                    <a:pt x="0" y="6197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70605" y="5630672"/>
            <a:ext cx="86486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σύ</a:t>
            </a:r>
            <a:r>
              <a:rPr sz="1600" spc="5" dirty="0">
                <a:solidFill>
                  <a:srgbClr val="FFFFFF"/>
                </a:solidFill>
                <a:latin typeface="Garamond"/>
                <a:cs typeface="Garamond"/>
              </a:rPr>
              <a:t>γ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χρο</a:t>
            </a:r>
            <a:r>
              <a:rPr sz="1600" spc="-10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endParaRPr sz="1600" dirty="0">
              <a:latin typeface="Garamond"/>
              <a:cs typeface="Garamon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46960" y="4873752"/>
            <a:ext cx="2368550" cy="1021080"/>
            <a:chOff x="2346960" y="4873752"/>
            <a:chExt cx="2368550" cy="1021080"/>
          </a:xfrm>
        </p:grpSpPr>
        <p:sp>
          <p:nvSpPr>
            <p:cNvPr id="20" name="object 20"/>
            <p:cNvSpPr/>
            <p:nvPr/>
          </p:nvSpPr>
          <p:spPr>
            <a:xfrm>
              <a:off x="2354580" y="5244084"/>
              <a:ext cx="643127" cy="643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4580" y="5244084"/>
              <a:ext cx="643255" cy="643255"/>
            </a:xfrm>
            <a:custGeom>
              <a:avLst/>
              <a:gdLst/>
              <a:ahLst/>
              <a:cxnLst/>
              <a:rect l="l" t="t" r="r" b="b"/>
              <a:pathLst>
                <a:path w="643255" h="643254">
                  <a:moveTo>
                    <a:pt x="0" y="321563"/>
                  </a:moveTo>
                  <a:lnTo>
                    <a:pt x="3487" y="274056"/>
                  </a:lnTo>
                  <a:lnTo>
                    <a:pt x="13618" y="228709"/>
                  </a:lnTo>
                  <a:lnTo>
                    <a:pt x="29894" y="186021"/>
                  </a:lnTo>
                  <a:lnTo>
                    <a:pt x="51818" y="146490"/>
                  </a:lnTo>
                  <a:lnTo>
                    <a:pt x="78890" y="110614"/>
                  </a:lnTo>
                  <a:lnTo>
                    <a:pt x="110614" y="78890"/>
                  </a:lnTo>
                  <a:lnTo>
                    <a:pt x="146490" y="51818"/>
                  </a:lnTo>
                  <a:lnTo>
                    <a:pt x="186021" y="29894"/>
                  </a:lnTo>
                  <a:lnTo>
                    <a:pt x="228709" y="13618"/>
                  </a:lnTo>
                  <a:lnTo>
                    <a:pt x="274056" y="3487"/>
                  </a:lnTo>
                  <a:lnTo>
                    <a:pt x="321563" y="0"/>
                  </a:lnTo>
                  <a:lnTo>
                    <a:pt x="369071" y="3487"/>
                  </a:lnTo>
                  <a:lnTo>
                    <a:pt x="414418" y="13618"/>
                  </a:lnTo>
                  <a:lnTo>
                    <a:pt x="457106" y="29894"/>
                  </a:lnTo>
                  <a:lnTo>
                    <a:pt x="496637" y="51818"/>
                  </a:lnTo>
                  <a:lnTo>
                    <a:pt x="532513" y="78890"/>
                  </a:lnTo>
                  <a:lnTo>
                    <a:pt x="564237" y="110614"/>
                  </a:lnTo>
                  <a:lnTo>
                    <a:pt x="591309" y="146490"/>
                  </a:lnTo>
                  <a:lnTo>
                    <a:pt x="613233" y="186021"/>
                  </a:lnTo>
                  <a:lnTo>
                    <a:pt x="629509" y="228709"/>
                  </a:lnTo>
                  <a:lnTo>
                    <a:pt x="639640" y="274056"/>
                  </a:lnTo>
                  <a:lnTo>
                    <a:pt x="643127" y="321563"/>
                  </a:lnTo>
                  <a:lnTo>
                    <a:pt x="639640" y="369082"/>
                  </a:lnTo>
                  <a:lnTo>
                    <a:pt x="629509" y="414436"/>
                  </a:lnTo>
                  <a:lnTo>
                    <a:pt x="613233" y="457128"/>
                  </a:lnTo>
                  <a:lnTo>
                    <a:pt x="591309" y="496659"/>
                  </a:lnTo>
                  <a:lnTo>
                    <a:pt x="564237" y="532534"/>
                  </a:lnTo>
                  <a:lnTo>
                    <a:pt x="532513" y="564254"/>
                  </a:lnTo>
                  <a:lnTo>
                    <a:pt x="496637" y="591322"/>
                  </a:lnTo>
                  <a:lnTo>
                    <a:pt x="457106" y="613241"/>
                  </a:lnTo>
                  <a:lnTo>
                    <a:pt x="414418" y="629513"/>
                  </a:lnTo>
                  <a:lnTo>
                    <a:pt x="369071" y="639641"/>
                  </a:lnTo>
                  <a:lnTo>
                    <a:pt x="321563" y="643127"/>
                  </a:lnTo>
                  <a:lnTo>
                    <a:pt x="274056" y="639641"/>
                  </a:lnTo>
                  <a:lnTo>
                    <a:pt x="228709" y="629513"/>
                  </a:lnTo>
                  <a:lnTo>
                    <a:pt x="186021" y="613241"/>
                  </a:lnTo>
                  <a:lnTo>
                    <a:pt x="146490" y="591322"/>
                  </a:lnTo>
                  <a:lnTo>
                    <a:pt x="110614" y="564254"/>
                  </a:lnTo>
                  <a:lnTo>
                    <a:pt x="78890" y="532534"/>
                  </a:lnTo>
                  <a:lnTo>
                    <a:pt x="51818" y="496659"/>
                  </a:lnTo>
                  <a:lnTo>
                    <a:pt x="29894" y="457128"/>
                  </a:lnTo>
                  <a:lnTo>
                    <a:pt x="13618" y="414436"/>
                  </a:lnTo>
                  <a:lnTo>
                    <a:pt x="3487" y="369082"/>
                  </a:lnTo>
                  <a:lnTo>
                    <a:pt x="0" y="3215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3844" y="4881372"/>
              <a:ext cx="1384300" cy="372110"/>
            </a:xfrm>
            <a:custGeom>
              <a:avLst/>
              <a:gdLst/>
              <a:ahLst/>
              <a:cxnLst/>
              <a:rect l="l" t="t" r="r" b="b"/>
              <a:pathLst>
                <a:path w="1384300" h="372110">
                  <a:moveTo>
                    <a:pt x="1321815" y="0"/>
                  </a:moveTo>
                  <a:lnTo>
                    <a:pt x="61975" y="0"/>
                  </a:lnTo>
                  <a:lnTo>
                    <a:pt x="37826" y="4861"/>
                  </a:lnTo>
                  <a:lnTo>
                    <a:pt x="18129" y="18129"/>
                  </a:lnTo>
                  <a:lnTo>
                    <a:pt x="4861" y="37826"/>
                  </a:lnTo>
                  <a:lnTo>
                    <a:pt x="0" y="61975"/>
                  </a:lnTo>
                  <a:lnTo>
                    <a:pt x="0" y="309879"/>
                  </a:lnTo>
                  <a:lnTo>
                    <a:pt x="4861" y="334029"/>
                  </a:lnTo>
                  <a:lnTo>
                    <a:pt x="18129" y="353726"/>
                  </a:lnTo>
                  <a:lnTo>
                    <a:pt x="37826" y="366994"/>
                  </a:lnTo>
                  <a:lnTo>
                    <a:pt x="61975" y="371855"/>
                  </a:lnTo>
                  <a:lnTo>
                    <a:pt x="1321815" y="371855"/>
                  </a:lnTo>
                  <a:lnTo>
                    <a:pt x="1345965" y="366994"/>
                  </a:lnTo>
                  <a:lnTo>
                    <a:pt x="1365662" y="353726"/>
                  </a:lnTo>
                  <a:lnTo>
                    <a:pt x="1378930" y="334029"/>
                  </a:lnTo>
                  <a:lnTo>
                    <a:pt x="1383791" y="309879"/>
                  </a:lnTo>
                  <a:lnTo>
                    <a:pt x="1383791" y="61975"/>
                  </a:lnTo>
                  <a:lnTo>
                    <a:pt x="1378930" y="37826"/>
                  </a:lnTo>
                  <a:lnTo>
                    <a:pt x="1365662" y="18129"/>
                  </a:lnTo>
                  <a:lnTo>
                    <a:pt x="1345965" y="4861"/>
                  </a:lnTo>
                  <a:lnTo>
                    <a:pt x="132181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23844" y="4881372"/>
              <a:ext cx="1384300" cy="372110"/>
            </a:xfrm>
            <a:custGeom>
              <a:avLst/>
              <a:gdLst/>
              <a:ahLst/>
              <a:cxnLst/>
              <a:rect l="l" t="t" r="r" b="b"/>
              <a:pathLst>
                <a:path w="1384300" h="372110">
                  <a:moveTo>
                    <a:pt x="0" y="61975"/>
                  </a:moveTo>
                  <a:lnTo>
                    <a:pt x="4861" y="37826"/>
                  </a:lnTo>
                  <a:lnTo>
                    <a:pt x="18129" y="18129"/>
                  </a:lnTo>
                  <a:lnTo>
                    <a:pt x="37826" y="4861"/>
                  </a:lnTo>
                  <a:lnTo>
                    <a:pt x="61975" y="0"/>
                  </a:lnTo>
                  <a:lnTo>
                    <a:pt x="1321815" y="0"/>
                  </a:lnTo>
                  <a:lnTo>
                    <a:pt x="1345965" y="4861"/>
                  </a:lnTo>
                  <a:lnTo>
                    <a:pt x="1365662" y="18129"/>
                  </a:lnTo>
                  <a:lnTo>
                    <a:pt x="1378930" y="37826"/>
                  </a:lnTo>
                  <a:lnTo>
                    <a:pt x="1383791" y="61975"/>
                  </a:lnTo>
                  <a:lnTo>
                    <a:pt x="1383791" y="309879"/>
                  </a:lnTo>
                  <a:lnTo>
                    <a:pt x="1378930" y="334029"/>
                  </a:lnTo>
                  <a:lnTo>
                    <a:pt x="1365662" y="353726"/>
                  </a:lnTo>
                  <a:lnTo>
                    <a:pt x="1345965" y="366994"/>
                  </a:lnTo>
                  <a:lnTo>
                    <a:pt x="1321815" y="371855"/>
                  </a:lnTo>
                  <a:lnTo>
                    <a:pt x="61975" y="371855"/>
                  </a:lnTo>
                  <a:lnTo>
                    <a:pt x="37826" y="366994"/>
                  </a:lnTo>
                  <a:lnTo>
                    <a:pt x="18129" y="353726"/>
                  </a:lnTo>
                  <a:lnTo>
                    <a:pt x="4861" y="334029"/>
                  </a:lnTo>
                  <a:lnTo>
                    <a:pt x="0" y="309879"/>
                  </a:lnTo>
                  <a:lnTo>
                    <a:pt x="0" y="6197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604005" y="4903978"/>
            <a:ext cx="767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σύ</a:t>
            </a:r>
            <a:r>
              <a:rPr sz="1600" spc="5" dirty="0">
                <a:solidFill>
                  <a:srgbClr val="FFFFFF"/>
                </a:solidFill>
                <a:latin typeface="Garamond"/>
                <a:cs typeface="Garamond"/>
              </a:rPr>
              <a:t>γ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χρο</a:t>
            </a:r>
            <a:r>
              <a:rPr sz="1600" spc="-10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endParaRPr sz="1600" dirty="0">
              <a:latin typeface="Garamond"/>
              <a:cs typeface="Garamon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932176" y="2731007"/>
            <a:ext cx="7303134" cy="3237230"/>
            <a:chOff x="2932176" y="2731007"/>
            <a:chExt cx="7303134" cy="3237230"/>
          </a:xfrm>
        </p:grpSpPr>
        <p:sp>
          <p:nvSpPr>
            <p:cNvPr id="26" name="object 26"/>
            <p:cNvSpPr/>
            <p:nvPr/>
          </p:nvSpPr>
          <p:spPr>
            <a:xfrm>
              <a:off x="2939796" y="4518659"/>
              <a:ext cx="643128" cy="6400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939796" y="4518659"/>
              <a:ext cx="643255" cy="640080"/>
            </a:xfrm>
            <a:custGeom>
              <a:avLst/>
              <a:gdLst/>
              <a:ahLst/>
              <a:cxnLst/>
              <a:rect l="l" t="t" r="r" b="b"/>
              <a:pathLst>
                <a:path w="643254" h="640079">
                  <a:moveTo>
                    <a:pt x="0" y="320039"/>
                  </a:moveTo>
                  <a:lnTo>
                    <a:pt x="3487" y="272739"/>
                  </a:lnTo>
                  <a:lnTo>
                    <a:pt x="13618" y="227596"/>
                  </a:lnTo>
                  <a:lnTo>
                    <a:pt x="29894" y="185105"/>
                  </a:lnTo>
                  <a:lnTo>
                    <a:pt x="51818" y="145761"/>
                  </a:lnTo>
                  <a:lnTo>
                    <a:pt x="78890" y="110057"/>
                  </a:lnTo>
                  <a:lnTo>
                    <a:pt x="110614" y="78490"/>
                  </a:lnTo>
                  <a:lnTo>
                    <a:pt x="146490" y="51552"/>
                  </a:lnTo>
                  <a:lnTo>
                    <a:pt x="186021" y="29740"/>
                  </a:lnTo>
                  <a:lnTo>
                    <a:pt x="228709" y="13547"/>
                  </a:lnTo>
                  <a:lnTo>
                    <a:pt x="274056" y="3469"/>
                  </a:lnTo>
                  <a:lnTo>
                    <a:pt x="321564" y="0"/>
                  </a:lnTo>
                  <a:lnTo>
                    <a:pt x="369071" y="3469"/>
                  </a:lnTo>
                  <a:lnTo>
                    <a:pt x="414418" y="13547"/>
                  </a:lnTo>
                  <a:lnTo>
                    <a:pt x="457106" y="29740"/>
                  </a:lnTo>
                  <a:lnTo>
                    <a:pt x="496637" y="51552"/>
                  </a:lnTo>
                  <a:lnTo>
                    <a:pt x="532513" y="78490"/>
                  </a:lnTo>
                  <a:lnTo>
                    <a:pt x="564237" y="110057"/>
                  </a:lnTo>
                  <a:lnTo>
                    <a:pt x="591309" y="145761"/>
                  </a:lnTo>
                  <a:lnTo>
                    <a:pt x="613233" y="185105"/>
                  </a:lnTo>
                  <a:lnTo>
                    <a:pt x="629509" y="227596"/>
                  </a:lnTo>
                  <a:lnTo>
                    <a:pt x="639640" y="272739"/>
                  </a:lnTo>
                  <a:lnTo>
                    <a:pt x="643128" y="320039"/>
                  </a:lnTo>
                  <a:lnTo>
                    <a:pt x="639640" y="367340"/>
                  </a:lnTo>
                  <a:lnTo>
                    <a:pt x="629509" y="412483"/>
                  </a:lnTo>
                  <a:lnTo>
                    <a:pt x="613233" y="454974"/>
                  </a:lnTo>
                  <a:lnTo>
                    <a:pt x="591309" y="494318"/>
                  </a:lnTo>
                  <a:lnTo>
                    <a:pt x="564237" y="530022"/>
                  </a:lnTo>
                  <a:lnTo>
                    <a:pt x="532513" y="561589"/>
                  </a:lnTo>
                  <a:lnTo>
                    <a:pt x="496637" y="588527"/>
                  </a:lnTo>
                  <a:lnTo>
                    <a:pt x="457106" y="610339"/>
                  </a:lnTo>
                  <a:lnTo>
                    <a:pt x="414418" y="626532"/>
                  </a:lnTo>
                  <a:lnTo>
                    <a:pt x="369071" y="636610"/>
                  </a:lnTo>
                  <a:lnTo>
                    <a:pt x="321564" y="640079"/>
                  </a:lnTo>
                  <a:lnTo>
                    <a:pt x="274056" y="636610"/>
                  </a:lnTo>
                  <a:lnTo>
                    <a:pt x="228709" y="626532"/>
                  </a:lnTo>
                  <a:lnTo>
                    <a:pt x="186021" y="610339"/>
                  </a:lnTo>
                  <a:lnTo>
                    <a:pt x="146490" y="588527"/>
                  </a:lnTo>
                  <a:lnTo>
                    <a:pt x="110614" y="561589"/>
                  </a:lnTo>
                  <a:lnTo>
                    <a:pt x="78890" y="530022"/>
                  </a:lnTo>
                  <a:lnTo>
                    <a:pt x="51818" y="494318"/>
                  </a:lnTo>
                  <a:lnTo>
                    <a:pt x="29894" y="454974"/>
                  </a:lnTo>
                  <a:lnTo>
                    <a:pt x="13618" y="412483"/>
                  </a:lnTo>
                  <a:lnTo>
                    <a:pt x="3487" y="367340"/>
                  </a:lnTo>
                  <a:lnTo>
                    <a:pt x="0" y="3200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847966" y="4143120"/>
              <a:ext cx="3309620" cy="409575"/>
            </a:xfrm>
            <a:custGeom>
              <a:avLst/>
              <a:gdLst/>
              <a:ahLst/>
              <a:cxnLst/>
              <a:rect l="l" t="t" r="r" b="b"/>
              <a:pathLst>
                <a:path w="3309620" h="409575">
                  <a:moveTo>
                    <a:pt x="3298825" y="0"/>
                  </a:moveTo>
                  <a:lnTo>
                    <a:pt x="0" y="288670"/>
                  </a:lnTo>
                  <a:lnTo>
                    <a:pt x="10540" y="409574"/>
                  </a:lnTo>
                  <a:lnTo>
                    <a:pt x="3309365" y="120903"/>
                  </a:lnTo>
                  <a:lnTo>
                    <a:pt x="3298825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6847966" y="4143120"/>
              <a:ext cx="3309620" cy="409575"/>
            </a:xfrm>
            <a:custGeom>
              <a:avLst/>
              <a:gdLst/>
              <a:ahLst/>
              <a:cxnLst/>
              <a:rect l="l" t="t" r="r" b="b"/>
              <a:pathLst>
                <a:path w="3309620" h="409575">
                  <a:moveTo>
                    <a:pt x="0" y="288670"/>
                  </a:moveTo>
                  <a:lnTo>
                    <a:pt x="3298825" y="0"/>
                  </a:lnTo>
                  <a:lnTo>
                    <a:pt x="3309365" y="120903"/>
                  </a:lnTo>
                  <a:lnTo>
                    <a:pt x="10540" y="409574"/>
                  </a:lnTo>
                  <a:lnTo>
                    <a:pt x="0" y="28867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780276" y="2738627"/>
              <a:ext cx="1362710" cy="1432560"/>
            </a:xfrm>
            <a:custGeom>
              <a:avLst/>
              <a:gdLst/>
              <a:ahLst/>
              <a:cxnLst/>
              <a:rect l="l" t="t" r="r" b="b"/>
              <a:pathLst>
                <a:path w="1362709" h="1432560">
                  <a:moveTo>
                    <a:pt x="1021842" y="0"/>
                  </a:moveTo>
                  <a:lnTo>
                    <a:pt x="340614" y="0"/>
                  </a:lnTo>
                  <a:lnTo>
                    <a:pt x="340614" y="751332"/>
                  </a:lnTo>
                  <a:lnTo>
                    <a:pt x="0" y="751332"/>
                  </a:lnTo>
                  <a:lnTo>
                    <a:pt x="681227" y="1432560"/>
                  </a:lnTo>
                  <a:lnTo>
                    <a:pt x="1362455" y="751332"/>
                  </a:lnTo>
                  <a:lnTo>
                    <a:pt x="1021842" y="751332"/>
                  </a:lnTo>
                  <a:lnTo>
                    <a:pt x="10218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6780276" y="2738627"/>
              <a:ext cx="1362710" cy="1432560"/>
            </a:xfrm>
            <a:custGeom>
              <a:avLst/>
              <a:gdLst/>
              <a:ahLst/>
              <a:cxnLst/>
              <a:rect l="l" t="t" r="r" b="b"/>
              <a:pathLst>
                <a:path w="1362709" h="1432560">
                  <a:moveTo>
                    <a:pt x="0" y="751332"/>
                  </a:moveTo>
                  <a:lnTo>
                    <a:pt x="340614" y="751332"/>
                  </a:lnTo>
                  <a:lnTo>
                    <a:pt x="340614" y="0"/>
                  </a:lnTo>
                  <a:lnTo>
                    <a:pt x="1021842" y="0"/>
                  </a:lnTo>
                  <a:lnTo>
                    <a:pt x="1021842" y="751332"/>
                  </a:lnTo>
                  <a:lnTo>
                    <a:pt x="1362455" y="751332"/>
                  </a:lnTo>
                  <a:lnTo>
                    <a:pt x="681227" y="1432560"/>
                  </a:lnTo>
                  <a:lnTo>
                    <a:pt x="0" y="75133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868155" y="4527803"/>
              <a:ext cx="1359535" cy="1432560"/>
            </a:xfrm>
            <a:custGeom>
              <a:avLst/>
              <a:gdLst/>
              <a:ahLst/>
              <a:cxnLst/>
              <a:rect l="l" t="t" r="r" b="b"/>
              <a:pathLst>
                <a:path w="1359534" h="1432560">
                  <a:moveTo>
                    <a:pt x="679703" y="0"/>
                  </a:moveTo>
                  <a:lnTo>
                    <a:pt x="0" y="679704"/>
                  </a:lnTo>
                  <a:lnTo>
                    <a:pt x="339851" y="679704"/>
                  </a:lnTo>
                  <a:lnTo>
                    <a:pt x="339851" y="1432560"/>
                  </a:lnTo>
                  <a:lnTo>
                    <a:pt x="1019555" y="1432560"/>
                  </a:lnTo>
                  <a:lnTo>
                    <a:pt x="1019555" y="679704"/>
                  </a:lnTo>
                  <a:lnTo>
                    <a:pt x="1359408" y="679704"/>
                  </a:lnTo>
                  <a:lnTo>
                    <a:pt x="679703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8868155" y="4527803"/>
              <a:ext cx="1359535" cy="1432560"/>
            </a:xfrm>
            <a:custGeom>
              <a:avLst/>
              <a:gdLst/>
              <a:ahLst/>
              <a:cxnLst/>
              <a:rect l="l" t="t" r="r" b="b"/>
              <a:pathLst>
                <a:path w="1359534" h="1432560">
                  <a:moveTo>
                    <a:pt x="0" y="679704"/>
                  </a:moveTo>
                  <a:lnTo>
                    <a:pt x="679703" y="0"/>
                  </a:lnTo>
                  <a:lnTo>
                    <a:pt x="1359408" y="679704"/>
                  </a:lnTo>
                  <a:lnTo>
                    <a:pt x="1019555" y="679704"/>
                  </a:lnTo>
                  <a:lnTo>
                    <a:pt x="1019555" y="1432560"/>
                  </a:lnTo>
                  <a:lnTo>
                    <a:pt x="339851" y="1432560"/>
                  </a:lnTo>
                  <a:lnTo>
                    <a:pt x="339851" y="679704"/>
                  </a:lnTo>
                  <a:lnTo>
                    <a:pt x="0" y="67970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803005" y="2940812"/>
            <a:ext cx="1123315" cy="6826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algn="ctr">
              <a:lnSpc>
                <a:spcPct val="84400"/>
              </a:lnSpc>
              <a:spcBef>
                <a:spcPts val="405"/>
              </a:spcBef>
            </a:pPr>
            <a:r>
              <a:rPr sz="1600" spc="5" dirty="0">
                <a:latin typeface="Garamond"/>
                <a:cs typeface="Garamond"/>
              </a:rPr>
              <a:t>ΕΡΕΥΝΑ  </a:t>
            </a:r>
            <a:r>
              <a:rPr sz="1600" dirty="0">
                <a:latin typeface="Garamond"/>
                <a:cs typeface="Garamond"/>
              </a:rPr>
              <a:t>Ε</a:t>
            </a:r>
            <a:r>
              <a:rPr sz="1600" spc="10" dirty="0">
                <a:latin typeface="Garamond"/>
                <a:cs typeface="Garamond"/>
              </a:rPr>
              <a:t>Κ</a:t>
            </a:r>
            <a:r>
              <a:rPr sz="1600" dirty="0">
                <a:latin typeface="Garamond"/>
                <a:cs typeface="Garamond"/>
              </a:rPr>
              <a:t>Π</a:t>
            </a:r>
            <a:r>
              <a:rPr sz="1600" spc="-10" dirty="0">
                <a:latin typeface="Garamond"/>
                <a:cs typeface="Garamond"/>
              </a:rPr>
              <a:t>Α</a:t>
            </a:r>
            <a:r>
              <a:rPr sz="1600" spc="5" dirty="0">
                <a:latin typeface="Garamond"/>
                <a:cs typeface="Garamond"/>
              </a:rPr>
              <a:t>ΙΔΕ</a:t>
            </a:r>
            <a:r>
              <a:rPr sz="1600" spc="15" dirty="0">
                <a:latin typeface="Garamond"/>
                <a:cs typeface="Garamond"/>
              </a:rPr>
              <a:t>Υ</a:t>
            </a:r>
            <a:r>
              <a:rPr sz="1600" dirty="0">
                <a:latin typeface="Garamond"/>
                <a:cs typeface="Garamond"/>
              </a:rPr>
              <a:t>-  ΤΙΚΩΝ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85838" y="4693822"/>
            <a:ext cx="1110615" cy="129159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14"/>
              </a:spcBef>
            </a:pPr>
            <a:r>
              <a:rPr sz="1600" spc="-5" dirty="0">
                <a:latin typeface="Garamond"/>
                <a:cs typeface="Garamond"/>
              </a:rPr>
              <a:t>15 </a:t>
            </a:r>
            <a:r>
              <a:rPr sz="1600" dirty="0">
                <a:latin typeface="Garamond"/>
                <a:cs typeface="Garamond"/>
              </a:rPr>
              <a:t>Μαι</a:t>
            </a:r>
            <a:r>
              <a:rPr sz="1600" spc="-35" dirty="0">
                <a:latin typeface="Garamond"/>
                <a:cs typeface="Garamond"/>
              </a:rPr>
              <a:t> </a:t>
            </a:r>
            <a:r>
              <a:rPr sz="1600" spc="5" dirty="0">
                <a:latin typeface="Garamond"/>
                <a:cs typeface="Garamond"/>
              </a:rPr>
              <a:t>–</a:t>
            </a:r>
            <a:endParaRPr sz="1600" dirty="0">
              <a:latin typeface="Garamond"/>
              <a:cs typeface="Garamond"/>
            </a:endParaRPr>
          </a:p>
          <a:p>
            <a:pPr marL="12700" marR="5080" indent="182880">
              <a:lnSpc>
                <a:spcPts val="2260"/>
              </a:lnSpc>
              <a:spcBef>
                <a:spcPts val="105"/>
              </a:spcBef>
            </a:pPr>
            <a:r>
              <a:rPr sz="1600" dirty="0">
                <a:latin typeface="Garamond"/>
                <a:cs typeface="Garamond"/>
              </a:rPr>
              <a:t>5 Ιουν </a:t>
            </a:r>
            <a:r>
              <a:rPr sz="1600" spc="-5" dirty="0">
                <a:latin typeface="Garamond"/>
                <a:cs typeface="Garamond"/>
              </a:rPr>
              <a:t>20  παράλληλα</a:t>
            </a:r>
            <a:r>
              <a:rPr sz="1600" spc="-80" dirty="0">
                <a:latin typeface="Garamond"/>
                <a:cs typeface="Garamond"/>
              </a:rPr>
              <a:t> </a:t>
            </a:r>
            <a:r>
              <a:rPr sz="1600" spc="5" dirty="0">
                <a:latin typeface="Garamond"/>
                <a:cs typeface="Garamond"/>
              </a:rPr>
              <a:t>με</a:t>
            </a:r>
            <a:endParaRPr sz="1600" dirty="0">
              <a:latin typeface="Garamond"/>
              <a:cs typeface="Garamond"/>
            </a:endParaRPr>
          </a:p>
          <a:p>
            <a:pPr marL="149225">
              <a:lnSpc>
                <a:spcPts val="1340"/>
              </a:lnSpc>
            </a:pPr>
            <a:r>
              <a:rPr sz="1600" dirty="0">
                <a:latin typeface="Garamond"/>
                <a:cs typeface="Garamond"/>
              </a:rPr>
              <a:t>την</a:t>
            </a:r>
            <a:r>
              <a:rPr sz="1600" spc="-50" dirty="0">
                <a:latin typeface="Garamond"/>
                <a:cs typeface="Garamond"/>
              </a:rPr>
              <a:t> </a:t>
            </a:r>
            <a:r>
              <a:rPr sz="1600" dirty="0">
                <a:latin typeface="Garamond"/>
                <a:cs typeface="Garamond"/>
              </a:rPr>
              <a:t>έρευνα</a:t>
            </a:r>
          </a:p>
          <a:p>
            <a:pPr marL="222885">
              <a:lnSpc>
                <a:spcPts val="1764"/>
              </a:lnSpc>
            </a:pPr>
            <a:r>
              <a:rPr sz="1600" dirty="0">
                <a:latin typeface="Garamond"/>
                <a:cs typeface="Garamond"/>
              </a:rPr>
              <a:t>μαθητών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4" y="1008125"/>
            <a:ext cx="60883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40" dirty="0"/>
              <a:t> </a:t>
            </a:r>
            <a:r>
              <a:rPr spc="-1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2401" y="1690573"/>
            <a:ext cx="8804275" cy="1267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ΜΕΘΟΔΟΣ </a:t>
            </a:r>
            <a:r>
              <a:rPr sz="3100" spc="-15" dirty="0">
                <a:solidFill>
                  <a:srgbClr val="252525"/>
                </a:solidFill>
                <a:latin typeface="Garamond"/>
                <a:cs typeface="Garamond"/>
              </a:rPr>
              <a:t>ΑΝΑΛΥΣΗΣ </a:t>
            </a: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ΔΕΔΟΜΕΝΩΝ</a:t>
            </a:r>
            <a:r>
              <a:rPr sz="31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ΕΡΕΥΝΑΣ</a:t>
            </a:r>
            <a:endParaRPr sz="31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Garamond"/>
              <a:cs typeface="Garamond"/>
            </a:endParaRPr>
          </a:p>
          <a:p>
            <a:pPr marL="3810" algn="ctr">
              <a:lnSpc>
                <a:spcPct val="100000"/>
              </a:lnSpc>
              <a:spcBef>
                <a:spcPts val="5"/>
              </a:spcBef>
              <a:tabLst>
                <a:tab pos="3738245" algn="l"/>
                <a:tab pos="686308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Atlas	SPSS	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Excel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39" y="3176016"/>
            <a:ext cx="10485120" cy="2971800"/>
            <a:chOff x="853439" y="3176016"/>
            <a:chExt cx="10485120" cy="2971800"/>
          </a:xfrm>
        </p:grpSpPr>
        <p:sp>
          <p:nvSpPr>
            <p:cNvPr id="5" name="object 5"/>
            <p:cNvSpPr/>
            <p:nvPr/>
          </p:nvSpPr>
          <p:spPr>
            <a:xfrm>
              <a:off x="853439" y="3176016"/>
              <a:ext cx="3553967" cy="2959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636007" y="3188208"/>
              <a:ext cx="3300984" cy="2959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165592" y="3188208"/>
              <a:ext cx="3173095" cy="2944495"/>
            </a:xfrm>
            <a:custGeom>
              <a:avLst/>
              <a:gdLst/>
              <a:ahLst/>
              <a:cxnLst/>
              <a:rect l="l" t="t" r="r" b="b"/>
              <a:pathLst>
                <a:path w="3173095" h="2944495">
                  <a:moveTo>
                    <a:pt x="3172968" y="0"/>
                  </a:moveTo>
                  <a:lnTo>
                    <a:pt x="0" y="0"/>
                  </a:lnTo>
                  <a:lnTo>
                    <a:pt x="0" y="2944367"/>
                  </a:lnTo>
                  <a:lnTo>
                    <a:pt x="3172968" y="2944367"/>
                  </a:lnTo>
                  <a:lnTo>
                    <a:pt x="3172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9028566" y="4154677"/>
              <a:ext cx="1446892" cy="1447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25481" y="4097273"/>
            <a:ext cx="27813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26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200" dirty="0">
              <a:latin typeface="Garamond"/>
              <a:cs typeface="Garamond"/>
            </a:endParaRPr>
          </a:p>
          <a:p>
            <a:pPr marL="6985">
              <a:lnSpc>
                <a:spcPts val="1260"/>
              </a:lnSpc>
            </a:pPr>
            <a:r>
              <a:rPr sz="1200" b="1" dirty="0">
                <a:solidFill>
                  <a:srgbClr val="404040"/>
                </a:solidFill>
                <a:latin typeface="Garamond"/>
                <a:cs typeface="Garamond"/>
              </a:rPr>
              <a:t>1</a:t>
            </a: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2</a:t>
            </a:r>
            <a:r>
              <a:rPr sz="1200" b="1" dirty="0">
                <a:solidFill>
                  <a:srgbClr val="404040"/>
                </a:solidFill>
                <a:latin typeface="Garamond"/>
                <a:cs typeface="Garamond"/>
              </a:rPr>
              <a:t>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32670" y="4015485"/>
            <a:ext cx="208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40723" y="3247389"/>
            <a:ext cx="1837689" cy="6407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04800" marR="5080" indent="-304800">
              <a:lnSpc>
                <a:spcPct val="94400"/>
              </a:lnSpc>
              <a:spcBef>
                <a:spcPts val="185"/>
              </a:spcBef>
            </a:pP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Η 2η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φωτογραφία εκφράζει  (εσωτερικά=πριν |  εξωτερικά=μετά)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67928" y="5919215"/>
            <a:ext cx="2176780" cy="76200"/>
            <a:chOff x="8567928" y="5919215"/>
            <a:chExt cx="2176780" cy="76200"/>
          </a:xfrm>
        </p:grpSpPr>
        <p:sp>
          <p:nvSpPr>
            <p:cNvPr id="13" name="object 13"/>
            <p:cNvSpPr/>
            <p:nvPr/>
          </p:nvSpPr>
          <p:spPr>
            <a:xfrm>
              <a:off x="8577072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7ECC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577072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022080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022080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418320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418320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02368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802368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44328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4328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77144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77144" y="59283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660638" y="5286883"/>
            <a:ext cx="2331085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7530" algn="ctr">
              <a:lnSpc>
                <a:spcPts val="1345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88%</a:t>
            </a:r>
            <a:endParaRPr sz="1200" dirty="0">
              <a:latin typeface="Garamond"/>
              <a:cs typeface="Garamond"/>
            </a:endParaRPr>
          </a:p>
          <a:p>
            <a:pPr marR="140970" algn="ctr">
              <a:lnSpc>
                <a:spcPts val="1345"/>
              </a:lnSpc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84%</a:t>
            </a:r>
            <a:endParaRPr sz="12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tabLst>
                <a:tab pos="444500" algn="l"/>
                <a:tab pos="842010" algn="l"/>
                <a:tab pos="1224915" algn="l"/>
                <a:tab pos="1667510" algn="l"/>
                <a:tab pos="2100580" algn="l"/>
              </a:tabLst>
            </a:pP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γ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χ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ρ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λ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ύ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φόβο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ς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θυ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μ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ό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ς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φι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λ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ία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162543" y="3182111"/>
            <a:ext cx="3179445" cy="2956560"/>
            <a:chOff x="8162543" y="3182111"/>
            <a:chExt cx="3179445" cy="2956560"/>
          </a:xfrm>
        </p:grpSpPr>
        <p:sp>
          <p:nvSpPr>
            <p:cNvPr id="27" name="object 27"/>
            <p:cNvSpPr/>
            <p:nvPr/>
          </p:nvSpPr>
          <p:spPr>
            <a:xfrm>
              <a:off x="8167115" y="3186683"/>
              <a:ext cx="3169920" cy="2947670"/>
            </a:xfrm>
            <a:custGeom>
              <a:avLst/>
              <a:gdLst/>
              <a:ahLst/>
              <a:cxnLst/>
              <a:rect l="l" t="t" r="r" b="b"/>
              <a:pathLst>
                <a:path w="3169920" h="2947670">
                  <a:moveTo>
                    <a:pt x="0" y="2947416"/>
                  </a:moveTo>
                  <a:lnTo>
                    <a:pt x="3169920" y="2947416"/>
                  </a:lnTo>
                  <a:lnTo>
                    <a:pt x="3169920" y="0"/>
                  </a:lnTo>
                  <a:lnTo>
                    <a:pt x="0" y="0"/>
                  </a:lnTo>
                  <a:lnTo>
                    <a:pt x="0" y="2947416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528047" y="4434839"/>
              <a:ext cx="490727" cy="6644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4" y="1038606"/>
            <a:ext cx="60883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40" dirty="0"/>
              <a:t> </a:t>
            </a:r>
            <a:r>
              <a:rPr spc="-1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5361" y="1721053"/>
            <a:ext cx="715962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solidFill>
                  <a:srgbClr val="252525"/>
                </a:solidFill>
                <a:latin typeface="Garamond"/>
                <a:cs typeface="Garamond"/>
              </a:rPr>
              <a:t>ΑΠΟΤΕΛΕΣΜΑΤΑ </a:t>
            </a:r>
            <a:r>
              <a:rPr sz="2700" spc="5" dirty="0">
                <a:solidFill>
                  <a:srgbClr val="252525"/>
                </a:solidFill>
                <a:latin typeface="Garamond"/>
                <a:cs typeface="Garamond"/>
              </a:rPr>
              <a:t>ΕΡΕΥΝΑΣ ΜΑΘΗΤΩΝ</a:t>
            </a:r>
            <a:r>
              <a:rPr sz="2700" spc="-2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700" spc="5" dirty="0">
                <a:solidFill>
                  <a:srgbClr val="252525"/>
                </a:solidFill>
                <a:latin typeface="Garamond"/>
                <a:cs typeface="Garamond"/>
              </a:rPr>
              <a:t>(1/5)</a:t>
            </a:r>
            <a:endParaRPr sz="2700" dirty="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432510"/>
            <a:ext cx="4538980" cy="1278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2735" marR="5080" indent="-280670" algn="just">
              <a:lnSpc>
                <a:spcPct val="132400"/>
              </a:lnSpc>
              <a:spcBef>
                <a:spcPts val="31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sz="22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Αυξήθηκε </a:t>
            </a:r>
            <a:r>
              <a:rPr sz="2200" u="heavy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η </a:t>
            </a:r>
            <a:r>
              <a:rPr sz="2200" u="heavy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αναγνώριση </a:t>
            </a:r>
            <a:r>
              <a:rPr sz="2200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συναισθημάτων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(μεταβολή του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μέσου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αριθμού συναισθημάτων 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που εντοπίστηκαν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στο</a:t>
            </a:r>
            <a:r>
              <a:rPr sz="19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παραμύθι)</a:t>
            </a:r>
            <a:endParaRPr sz="19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3528" y="4474363"/>
            <a:ext cx="4172585" cy="12128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20955">
              <a:lnSpc>
                <a:spcPct val="136400"/>
              </a:lnSpc>
              <a:spcBef>
                <a:spcPts val="114"/>
              </a:spcBef>
            </a:pP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Συμπληρώθηκαν περισσότερες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ορθότερες  λέξεις, που εκφράζουν συναισθήματα  (παράγωγα </a:t>
            </a:r>
            <a:r>
              <a:rPr sz="1900" dirty="0">
                <a:solidFill>
                  <a:srgbClr val="252525"/>
                </a:solidFill>
                <a:latin typeface="Garamond"/>
                <a:cs typeface="Garamond"/>
              </a:rPr>
              <a:t>και</a:t>
            </a:r>
            <a:r>
              <a:rPr sz="19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900" spc="-5" dirty="0">
                <a:solidFill>
                  <a:srgbClr val="252525"/>
                </a:solidFill>
                <a:latin typeface="Garamond"/>
                <a:cs typeface="Garamond"/>
              </a:rPr>
              <a:t>αντώνυμα)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42303" y="2606039"/>
            <a:ext cx="1115695" cy="1115695"/>
            <a:chOff x="6242303" y="2606039"/>
            <a:chExt cx="1115695" cy="1115695"/>
          </a:xfrm>
        </p:grpSpPr>
        <p:sp>
          <p:nvSpPr>
            <p:cNvPr id="7" name="object 7"/>
            <p:cNvSpPr/>
            <p:nvPr/>
          </p:nvSpPr>
          <p:spPr>
            <a:xfrm>
              <a:off x="6249923" y="2613659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550164" y="0"/>
                  </a:moveTo>
                  <a:lnTo>
                    <a:pt x="502684" y="2019"/>
                  </a:lnTo>
                  <a:lnTo>
                    <a:pt x="456328" y="7969"/>
                  </a:lnTo>
                  <a:lnTo>
                    <a:pt x="411260" y="17683"/>
                  </a:lnTo>
                  <a:lnTo>
                    <a:pt x="367646" y="30996"/>
                  </a:lnTo>
                  <a:lnTo>
                    <a:pt x="325650" y="47743"/>
                  </a:lnTo>
                  <a:lnTo>
                    <a:pt x="285436" y="67758"/>
                  </a:lnTo>
                  <a:lnTo>
                    <a:pt x="247171" y="90876"/>
                  </a:lnTo>
                  <a:lnTo>
                    <a:pt x="211020" y="116932"/>
                  </a:lnTo>
                  <a:lnTo>
                    <a:pt x="177146" y="145760"/>
                  </a:lnTo>
                  <a:lnTo>
                    <a:pt x="145715" y="177196"/>
                  </a:lnTo>
                  <a:lnTo>
                    <a:pt x="116893" y="211073"/>
                  </a:lnTo>
                  <a:lnTo>
                    <a:pt x="90843" y="247227"/>
                  </a:lnTo>
                  <a:lnTo>
                    <a:pt x="67732" y="285493"/>
                  </a:lnTo>
                  <a:lnTo>
                    <a:pt x="47723" y="325704"/>
                  </a:lnTo>
                  <a:lnTo>
                    <a:pt x="30983" y="367696"/>
                  </a:lnTo>
                  <a:lnTo>
                    <a:pt x="17675" y="411303"/>
                  </a:lnTo>
                  <a:lnTo>
                    <a:pt x="7965" y="456360"/>
                  </a:lnTo>
                  <a:lnTo>
                    <a:pt x="2018" y="502702"/>
                  </a:lnTo>
                  <a:lnTo>
                    <a:pt x="0" y="550163"/>
                  </a:lnTo>
                  <a:lnTo>
                    <a:pt x="2018" y="597625"/>
                  </a:lnTo>
                  <a:lnTo>
                    <a:pt x="7965" y="643967"/>
                  </a:lnTo>
                  <a:lnTo>
                    <a:pt x="17675" y="689024"/>
                  </a:lnTo>
                  <a:lnTo>
                    <a:pt x="30983" y="732631"/>
                  </a:lnTo>
                  <a:lnTo>
                    <a:pt x="47723" y="774623"/>
                  </a:lnTo>
                  <a:lnTo>
                    <a:pt x="67732" y="814834"/>
                  </a:lnTo>
                  <a:lnTo>
                    <a:pt x="90843" y="853100"/>
                  </a:lnTo>
                  <a:lnTo>
                    <a:pt x="116893" y="889254"/>
                  </a:lnTo>
                  <a:lnTo>
                    <a:pt x="145715" y="923131"/>
                  </a:lnTo>
                  <a:lnTo>
                    <a:pt x="177146" y="954567"/>
                  </a:lnTo>
                  <a:lnTo>
                    <a:pt x="211020" y="983395"/>
                  </a:lnTo>
                  <a:lnTo>
                    <a:pt x="247171" y="1009451"/>
                  </a:lnTo>
                  <a:lnTo>
                    <a:pt x="285436" y="1032569"/>
                  </a:lnTo>
                  <a:lnTo>
                    <a:pt x="325650" y="1052584"/>
                  </a:lnTo>
                  <a:lnTo>
                    <a:pt x="367646" y="1069331"/>
                  </a:lnTo>
                  <a:lnTo>
                    <a:pt x="411260" y="1082644"/>
                  </a:lnTo>
                  <a:lnTo>
                    <a:pt x="456328" y="1092358"/>
                  </a:lnTo>
                  <a:lnTo>
                    <a:pt x="502684" y="1098308"/>
                  </a:lnTo>
                  <a:lnTo>
                    <a:pt x="550164" y="1100327"/>
                  </a:lnTo>
                  <a:lnTo>
                    <a:pt x="597625" y="1098308"/>
                  </a:lnTo>
                  <a:lnTo>
                    <a:pt x="643967" y="1092358"/>
                  </a:lnTo>
                  <a:lnTo>
                    <a:pt x="689024" y="1082644"/>
                  </a:lnTo>
                  <a:lnTo>
                    <a:pt x="732631" y="1069331"/>
                  </a:lnTo>
                  <a:lnTo>
                    <a:pt x="774623" y="1052584"/>
                  </a:lnTo>
                  <a:lnTo>
                    <a:pt x="814834" y="1032569"/>
                  </a:lnTo>
                  <a:lnTo>
                    <a:pt x="853100" y="1009451"/>
                  </a:lnTo>
                  <a:lnTo>
                    <a:pt x="889254" y="983395"/>
                  </a:lnTo>
                  <a:lnTo>
                    <a:pt x="923131" y="954567"/>
                  </a:lnTo>
                  <a:lnTo>
                    <a:pt x="954567" y="923131"/>
                  </a:lnTo>
                  <a:lnTo>
                    <a:pt x="983395" y="889254"/>
                  </a:lnTo>
                  <a:lnTo>
                    <a:pt x="1009451" y="853100"/>
                  </a:lnTo>
                  <a:lnTo>
                    <a:pt x="1032569" y="814834"/>
                  </a:lnTo>
                  <a:lnTo>
                    <a:pt x="1052584" y="774623"/>
                  </a:lnTo>
                  <a:lnTo>
                    <a:pt x="1069331" y="732631"/>
                  </a:lnTo>
                  <a:lnTo>
                    <a:pt x="1082644" y="689024"/>
                  </a:lnTo>
                  <a:lnTo>
                    <a:pt x="1092358" y="643967"/>
                  </a:lnTo>
                  <a:lnTo>
                    <a:pt x="1098308" y="597625"/>
                  </a:lnTo>
                  <a:lnTo>
                    <a:pt x="1100327" y="550163"/>
                  </a:lnTo>
                  <a:lnTo>
                    <a:pt x="1098308" y="502702"/>
                  </a:lnTo>
                  <a:lnTo>
                    <a:pt x="1092358" y="456360"/>
                  </a:lnTo>
                  <a:lnTo>
                    <a:pt x="1082644" y="411303"/>
                  </a:lnTo>
                  <a:lnTo>
                    <a:pt x="1069331" y="367696"/>
                  </a:lnTo>
                  <a:lnTo>
                    <a:pt x="1052584" y="325704"/>
                  </a:lnTo>
                  <a:lnTo>
                    <a:pt x="1032569" y="285493"/>
                  </a:lnTo>
                  <a:lnTo>
                    <a:pt x="1009451" y="247227"/>
                  </a:lnTo>
                  <a:lnTo>
                    <a:pt x="983395" y="211073"/>
                  </a:lnTo>
                  <a:lnTo>
                    <a:pt x="954567" y="177196"/>
                  </a:lnTo>
                  <a:lnTo>
                    <a:pt x="923131" y="145760"/>
                  </a:lnTo>
                  <a:lnTo>
                    <a:pt x="889254" y="116932"/>
                  </a:lnTo>
                  <a:lnTo>
                    <a:pt x="853100" y="90876"/>
                  </a:lnTo>
                  <a:lnTo>
                    <a:pt x="814834" y="67758"/>
                  </a:lnTo>
                  <a:lnTo>
                    <a:pt x="774623" y="47743"/>
                  </a:lnTo>
                  <a:lnTo>
                    <a:pt x="732631" y="30996"/>
                  </a:lnTo>
                  <a:lnTo>
                    <a:pt x="689024" y="17683"/>
                  </a:lnTo>
                  <a:lnTo>
                    <a:pt x="643967" y="7969"/>
                  </a:lnTo>
                  <a:lnTo>
                    <a:pt x="597625" y="2019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6249923" y="2613659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0" y="550163"/>
                  </a:moveTo>
                  <a:lnTo>
                    <a:pt x="2018" y="502702"/>
                  </a:lnTo>
                  <a:lnTo>
                    <a:pt x="7965" y="456360"/>
                  </a:lnTo>
                  <a:lnTo>
                    <a:pt x="17675" y="411303"/>
                  </a:lnTo>
                  <a:lnTo>
                    <a:pt x="30983" y="367696"/>
                  </a:lnTo>
                  <a:lnTo>
                    <a:pt x="47723" y="325704"/>
                  </a:lnTo>
                  <a:lnTo>
                    <a:pt x="67732" y="285493"/>
                  </a:lnTo>
                  <a:lnTo>
                    <a:pt x="90843" y="247227"/>
                  </a:lnTo>
                  <a:lnTo>
                    <a:pt x="116893" y="211073"/>
                  </a:lnTo>
                  <a:lnTo>
                    <a:pt x="145715" y="177196"/>
                  </a:lnTo>
                  <a:lnTo>
                    <a:pt x="177146" y="145760"/>
                  </a:lnTo>
                  <a:lnTo>
                    <a:pt x="211020" y="116932"/>
                  </a:lnTo>
                  <a:lnTo>
                    <a:pt x="247171" y="90876"/>
                  </a:lnTo>
                  <a:lnTo>
                    <a:pt x="285436" y="67758"/>
                  </a:lnTo>
                  <a:lnTo>
                    <a:pt x="325650" y="47743"/>
                  </a:lnTo>
                  <a:lnTo>
                    <a:pt x="367646" y="30996"/>
                  </a:lnTo>
                  <a:lnTo>
                    <a:pt x="411260" y="17683"/>
                  </a:lnTo>
                  <a:lnTo>
                    <a:pt x="456328" y="7969"/>
                  </a:lnTo>
                  <a:lnTo>
                    <a:pt x="502684" y="2019"/>
                  </a:lnTo>
                  <a:lnTo>
                    <a:pt x="550164" y="0"/>
                  </a:lnTo>
                  <a:lnTo>
                    <a:pt x="597625" y="2019"/>
                  </a:lnTo>
                  <a:lnTo>
                    <a:pt x="643967" y="7969"/>
                  </a:lnTo>
                  <a:lnTo>
                    <a:pt x="689024" y="17683"/>
                  </a:lnTo>
                  <a:lnTo>
                    <a:pt x="732631" y="30996"/>
                  </a:lnTo>
                  <a:lnTo>
                    <a:pt x="774623" y="47743"/>
                  </a:lnTo>
                  <a:lnTo>
                    <a:pt x="814834" y="67758"/>
                  </a:lnTo>
                  <a:lnTo>
                    <a:pt x="853100" y="90876"/>
                  </a:lnTo>
                  <a:lnTo>
                    <a:pt x="889254" y="116932"/>
                  </a:lnTo>
                  <a:lnTo>
                    <a:pt x="923131" y="145760"/>
                  </a:lnTo>
                  <a:lnTo>
                    <a:pt x="954567" y="177196"/>
                  </a:lnTo>
                  <a:lnTo>
                    <a:pt x="983395" y="211073"/>
                  </a:lnTo>
                  <a:lnTo>
                    <a:pt x="1009451" y="247227"/>
                  </a:lnTo>
                  <a:lnTo>
                    <a:pt x="1032569" y="285493"/>
                  </a:lnTo>
                  <a:lnTo>
                    <a:pt x="1052584" y="325704"/>
                  </a:lnTo>
                  <a:lnTo>
                    <a:pt x="1069331" y="367696"/>
                  </a:lnTo>
                  <a:lnTo>
                    <a:pt x="1082644" y="411303"/>
                  </a:lnTo>
                  <a:lnTo>
                    <a:pt x="1092358" y="456360"/>
                  </a:lnTo>
                  <a:lnTo>
                    <a:pt x="1098308" y="502702"/>
                  </a:lnTo>
                  <a:lnTo>
                    <a:pt x="1100327" y="550163"/>
                  </a:lnTo>
                  <a:lnTo>
                    <a:pt x="1098308" y="597625"/>
                  </a:lnTo>
                  <a:lnTo>
                    <a:pt x="1092358" y="643967"/>
                  </a:lnTo>
                  <a:lnTo>
                    <a:pt x="1082644" y="689024"/>
                  </a:lnTo>
                  <a:lnTo>
                    <a:pt x="1069331" y="732631"/>
                  </a:lnTo>
                  <a:lnTo>
                    <a:pt x="1052584" y="774623"/>
                  </a:lnTo>
                  <a:lnTo>
                    <a:pt x="1032569" y="814834"/>
                  </a:lnTo>
                  <a:lnTo>
                    <a:pt x="1009451" y="853100"/>
                  </a:lnTo>
                  <a:lnTo>
                    <a:pt x="983395" y="889254"/>
                  </a:lnTo>
                  <a:lnTo>
                    <a:pt x="954567" y="923131"/>
                  </a:lnTo>
                  <a:lnTo>
                    <a:pt x="923131" y="954567"/>
                  </a:lnTo>
                  <a:lnTo>
                    <a:pt x="889254" y="983395"/>
                  </a:lnTo>
                  <a:lnTo>
                    <a:pt x="853100" y="1009451"/>
                  </a:lnTo>
                  <a:lnTo>
                    <a:pt x="814834" y="1032569"/>
                  </a:lnTo>
                  <a:lnTo>
                    <a:pt x="774623" y="1052584"/>
                  </a:lnTo>
                  <a:lnTo>
                    <a:pt x="732631" y="1069331"/>
                  </a:lnTo>
                  <a:lnTo>
                    <a:pt x="689024" y="1082644"/>
                  </a:lnTo>
                  <a:lnTo>
                    <a:pt x="643967" y="1092358"/>
                  </a:lnTo>
                  <a:lnTo>
                    <a:pt x="597625" y="1098308"/>
                  </a:lnTo>
                  <a:lnTo>
                    <a:pt x="550164" y="1100327"/>
                  </a:lnTo>
                  <a:lnTo>
                    <a:pt x="502684" y="1098308"/>
                  </a:lnTo>
                  <a:lnTo>
                    <a:pt x="456328" y="1092358"/>
                  </a:lnTo>
                  <a:lnTo>
                    <a:pt x="411260" y="1082644"/>
                  </a:lnTo>
                  <a:lnTo>
                    <a:pt x="367646" y="1069331"/>
                  </a:lnTo>
                  <a:lnTo>
                    <a:pt x="325650" y="1052584"/>
                  </a:lnTo>
                  <a:lnTo>
                    <a:pt x="285436" y="1032569"/>
                  </a:lnTo>
                  <a:lnTo>
                    <a:pt x="247171" y="1009451"/>
                  </a:lnTo>
                  <a:lnTo>
                    <a:pt x="211020" y="983395"/>
                  </a:lnTo>
                  <a:lnTo>
                    <a:pt x="177146" y="954567"/>
                  </a:lnTo>
                  <a:lnTo>
                    <a:pt x="145715" y="923131"/>
                  </a:lnTo>
                  <a:lnTo>
                    <a:pt x="116893" y="889254"/>
                  </a:lnTo>
                  <a:lnTo>
                    <a:pt x="90843" y="853100"/>
                  </a:lnTo>
                  <a:lnTo>
                    <a:pt x="67732" y="814834"/>
                  </a:lnTo>
                  <a:lnTo>
                    <a:pt x="47723" y="774623"/>
                  </a:lnTo>
                  <a:lnTo>
                    <a:pt x="30983" y="732631"/>
                  </a:lnTo>
                  <a:lnTo>
                    <a:pt x="17675" y="689024"/>
                  </a:lnTo>
                  <a:lnTo>
                    <a:pt x="7965" y="643967"/>
                  </a:lnTo>
                  <a:lnTo>
                    <a:pt x="2018" y="597625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96025" y="2644594"/>
            <a:ext cx="1005205" cy="8858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400" b="1" spc="-5" dirty="0">
                <a:latin typeface="Garamond"/>
                <a:cs typeface="Garamond"/>
              </a:rPr>
              <a:t>pre-test</a:t>
            </a:r>
            <a:endParaRPr sz="2400" dirty="0">
              <a:latin typeface="Garamond"/>
              <a:cs typeface="Garamond"/>
            </a:endParaRPr>
          </a:p>
          <a:p>
            <a:pPr marL="1270" algn="ctr">
              <a:lnSpc>
                <a:spcPct val="100000"/>
              </a:lnSpc>
              <a:spcBef>
                <a:spcPts val="509"/>
              </a:spcBef>
            </a:pPr>
            <a:r>
              <a:rPr sz="2400" b="1" dirty="0">
                <a:latin typeface="Garamond"/>
                <a:cs typeface="Garamond"/>
              </a:rPr>
              <a:t>3,4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21575" y="2606039"/>
            <a:ext cx="1750695" cy="1115695"/>
            <a:chOff x="7521575" y="2606039"/>
            <a:chExt cx="1750695" cy="1115695"/>
          </a:xfrm>
        </p:grpSpPr>
        <p:sp>
          <p:nvSpPr>
            <p:cNvPr id="11" name="object 11"/>
            <p:cNvSpPr/>
            <p:nvPr/>
          </p:nvSpPr>
          <p:spPr>
            <a:xfrm>
              <a:off x="7521575" y="2928619"/>
              <a:ext cx="468630" cy="467359"/>
            </a:xfrm>
            <a:custGeom>
              <a:avLst/>
              <a:gdLst/>
              <a:ahLst/>
              <a:cxnLst/>
              <a:rect l="l" t="t" r="r" b="b"/>
              <a:pathLst>
                <a:path w="468629" h="467360">
                  <a:moveTo>
                    <a:pt x="468122" y="158750"/>
                  </a:moveTo>
                  <a:lnTo>
                    <a:pt x="308991" y="158750"/>
                  </a:lnTo>
                  <a:lnTo>
                    <a:pt x="308991" y="0"/>
                  </a:lnTo>
                  <a:lnTo>
                    <a:pt x="159131" y="0"/>
                  </a:lnTo>
                  <a:lnTo>
                    <a:pt x="159131" y="158750"/>
                  </a:lnTo>
                  <a:lnTo>
                    <a:pt x="0" y="158750"/>
                  </a:lnTo>
                  <a:lnTo>
                    <a:pt x="0" y="308610"/>
                  </a:lnTo>
                  <a:lnTo>
                    <a:pt x="159131" y="308610"/>
                  </a:lnTo>
                  <a:lnTo>
                    <a:pt x="159131" y="467360"/>
                  </a:lnTo>
                  <a:lnTo>
                    <a:pt x="308991" y="467360"/>
                  </a:lnTo>
                  <a:lnTo>
                    <a:pt x="308991" y="308610"/>
                  </a:lnTo>
                  <a:lnTo>
                    <a:pt x="468122" y="308610"/>
                  </a:lnTo>
                  <a:lnTo>
                    <a:pt x="468122" y="15875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164068" y="2613659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550163" y="0"/>
                  </a:moveTo>
                  <a:lnTo>
                    <a:pt x="502684" y="2019"/>
                  </a:lnTo>
                  <a:lnTo>
                    <a:pt x="456328" y="7969"/>
                  </a:lnTo>
                  <a:lnTo>
                    <a:pt x="411260" y="17683"/>
                  </a:lnTo>
                  <a:lnTo>
                    <a:pt x="367646" y="30996"/>
                  </a:lnTo>
                  <a:lnTo>
                    <a:pt x="325650" y="47743"/>
                  </a:lnTo>
                  <a:lnTo>
                    <a:pt x="285436" y="67758"/>
                  </a:lnTo>
                  <a:lnTo>
                    <a:pt x="247171" y="90876"/>
                  </a:lnTo>
                  <a:lnTo>
                    <a:pt x="211020" y="116932"/>
                  </a:lnTo>
                  <a:lnTo>
                    <a:pt x="177146" y="145760"/>
                  </a:lnTo>
                  <a:lnTo>
                    <a:pt x="145715" y="177196"/>
                  </a:lnTo>
                  <a:lnTo>
                    <a:pt x="116893" y="211073"/>
                  </a:lnTo>
                  <a:lnTo>
                    <a:pt x="90843" y="247227"/>
                  </a:lnTo>
                  <a:lnTo>
                    <a:pt x="67732" y="285493"/>
                  </a:lnTo>
                  <a:lnTo>
                    <a:pt x="47723" y="325704"/>
                  </a:lnTo>
                  <a:lnTo>
                    <a:pt x="30983" y="367696"/>
                  </a:lnTo>
                  <a:lnTo>
                    <a:pt x="17675" y="411303"/>
                  </a:lnTo>
                  <a:lnTo>
                    <a:pt x="7965" y="456360"/>
                  </a:lnTo>
                  <a:lnTo>
                    <a:pt x="2018" y="502702"/>
                  </a:lnTo>
                  <a:lnTo>
                    <a:pt x="0" y="550163"/>
                  </a:lnTo>
                  <a:lnTo>
                    <a:pt x="2018" y="597625"/>
                  </a:lnTo>
                  <a:lnTo>
                    <a:pt x="7965" y="643967"/>
                  </a:lnTo>
                  <a:lnTo>
                    <a:pt x="17675" y="689024"/>
                  </a:lnTo>
                  <a:lnTo>
                    <a:pt x="30983" y="732631"/>
                  </a:lnTo>
                  <a:lnTo>
                    <a:pt x="47723" y="774623"/>
                  </a:lnTo>
                  <a:lnTo>
                    <a:pt x="67732" y="814834"/>
                  </a:lnTo>
                  <a:lnTo>
                    <a:pt x="90843" y="853100"/>
                  </a:lnTo>
                  <a:lnTo>
                    <a:pt x="116893" y="889254"/>
                  </a:lnTo>
                  <a:lnTo>
                    <a:pt x="145715" y="923131"/>
                  </a:lnTo>
                  <a:lnTo>
                    <a:pt x="177146" y="954567"/>
                  </a:lnTo>
                  <a:lnTo>
                    <a:pt x="211020" y="983395"/>
                  </a:lnTo>
                  <a:lnTo>
                    <a:pt x="247171" y="1009451"/>
                  </a:lnTo>
                  <a:lnTo>
                    <a:pt x="285436" y="1032569"/>
                  </a:lnTo>
                  <a:lnTo>
                    <a:pt x="325650" y="1052584"/>
                  </a:lnTo>
                  <a:lnTo>
                    <a:pt x="367646" y="1069331"/>
                  </a:lnTo>
                  <a:lnTo>
                    <a:pt x="411260" y="1082644"/>
                  </a:lnTo>
                  <a:lnTo>
                    <a:pt x="456328" y="1092358"/>
                  </a:lnTo>
                  <a:lnTo>
                    <a:pt x="502684" y="1098308"/>
                  </a:lnTo>
                  <a:lnTo>
                    <a:pt x="550163" y="1100327"/>
                  </a:lnTo>
                  <a:lnTo>
                    <a:pt x="597625" y="1098308"/>
                  </a:lnTo>
                  <a:lnTo>
                    <a:pt x="643967" y="1092358"/>
                  </a:lnTo>
                  <a:lnTo>
                    <a:pt x="689024" y="1082644"/>
                  </a:lnTo>
                  <a:lnTo>
                    <a:pt x="732631" y="1069331"/>
                  </a:lnTo>
                  <a:lnTo>
                    <a:pt x="774623" y="1052584"/>
                  </a:lnTo>
                  <a:lnTo>
                    <a:pt x="814834" y="1032569"/>
                  </a:lnTo>
                  <a:lnTo>
                    <a:pt x="853100" y="1009451"/>
                  </a:lnTo>
                  <a:lnTo>
                    <a:pt x="889254" y="983395"/>
                  </a:lnTo>
                  <a:lnTo>
                    <a:pt x="923131" y="954567"/>
                  </a:lnTo>
                  <a:lnTo>
                    <a:pt x="954567" y="923131"/>
                  </a:lnTo>
                  <a:lnTo>
                    <a:pt x="983395" y="889254"/>
                  </a:lnTo>
                  <a:lnTo>
                    <a:pt x="1009451" y="853100"/>
                  </a:lnTo>
                  <a:lnTo>
                    <a:pt x="1032569" y="814834"/>
                  </a:lnTo>
                  <a:lnTo>
                    <a:pt x="1052584" y="774623"/>
                  </a:lnTo>
                  <a:lnTo>
                    <a:pt x="1069331" y="732631"/>
                  </a:lnTo>
                  <a:lnTo>
                    <a:pt x="1082644" y="689024"/>
                  </a:lnTo>
                  <a:lnTo>
                    <a:pt x="1092358" y="643967"/>
                  </a:lnTo>
                  <a:lnTo>
                    <a:pt x="1098308" y="597625"/>
                  </a:lnTo>
                  <a:lnTo>
                    <a:pt x="1100327" y="550163"/>
                  </a:lnTo>
                  <a:lnTo>
                    <a:pt x="1098308" y="502702"/>
                  </a:lnTo>
                  <a:lnTo>
                    <a:pt x="1092358" y="456360"/>
                  </a:lnTo>
                  <a:lnTo>
                    <a:pt x="1082644" y="411303"/>
                  </a:lnTo>
                  <a:lnTo>
                    <a:pt x="1069331" y="367696"/>
                  </a:lnTo>
                  <a:lnTo>
                    <a:pt x="1052584" y="325704"/>
                  </a:lnTo>
                  <a:lnTo>
                    <a:pt x="1032569" y="285493"/>
                  </a:lnTo>
                  <a:lnTo>
                    <a:pt x="1009451" y="247227"/>
                  </a:lnTo>
                  <a:lnTo>
                    <a:pt x="983395" y="211073"/>
                  </a:lnTo>
                  <a:lnTo>
                    <a:pt x="954567" y="177196"/>
                  </a:lnTo>
                  <a:lnTo>
                    <a:pt x="923131" y="145760"/>
                  </a:lnTo>
                  <a:lnTo>
                    <a:pt x="889254" y="116932"/>
                  </a:lnTo>
                  <a:lnTo>
                    <a:pt x="853100" y="90876"/>
                  </a:lnTo>
                  <a:lnTo>
                    <a:pt x="814834" y="67758"/>
                  </a:lnTo>
                  <a:lnTo>
                    <a:pt x="774623" y="47743"/>
                  </a:lnTo>
                  <a:lnTo>
                    <a:pt x="732631" y="30996"/>
                  </a:lnTo>
                  <a:lnTo>
                    <a:pt x="689024" y="17683"/>
                  </a:lnTo>
                  <a:lnTo>
                    <a:pt x="643967" y="7969"/>
                  </a:lnTo>
                  <a:lnTo>
                    <a:pt x="597625" y="2019"/>
                  </a:lnTo>
                  <a:lnTo>
                    <a:pt x="5501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164068" y="2613659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0" y="550163"/>
                  </a:moveTo>
                  <a:lnTo>
                    <a:pt x="2018" y="502702"/>
                  </a:lnTo>
                  <a:lnTo>
                    <a:pt x="7965" y="456360"/>
                  </a:lnTo>
                  <a:lnTo>
                    <a:pt x="17675" y="411303"/>
                  </a:lnTo>
                  <a:lnTo>
                    <a:pt x="30983" y="367696"/>
                  </a:lnTo>
                  <a:lnTo>
                    <a:pt x="47723" y="325704"/>
                  </a:lnTo>
                  <a:lnTo>
                    <a:pt x="67732" y="285493"/>
                  </a:lnTo>
                  <a:lnTo>
                    <a:pt x="90843" y="247227"/>
                  </a:lnTo>
                  <a:lnTo>
                    <a:pt x="116893" y="211073"/>
                  </a:lnTo>
                  <a:lnTo>
                    <a:pt x="145715" y="177196"/>
                  </a:lnTo>
                  <a:lnTo>
                    <a:pt x="177146" y="145760"/>
                  </a:lnTo>
                  <a:lnTo>
                    <a:pt x="211020" y="116932"/>
                  </a:lnTo>
                  <a:lnTo>
                    <a:pt x="247171" y="90876"/>
                  </a:lnTo>
                  <a:lnTo>
                    <a:pt x="285436" y="67758"/>
                  </a:lnTo>
                  <a:lnTo>
                    <a:pt x="325650" y="47743"/>
                  </a:lnTo>
                  <a:lnTo>
                    <a:pt x="367646" y="30996"/>
                  </a:lnTo>
                  <a:lnTo>
                    <a:pt x="411260" y="17683"/>
                  </a:lnTo>
                  <a:lnTo>
                    <a:pt x="456328" y="7969"/>
                  </a:lnTo>
                  <a:lnTo>
                    <a:pt x="502684" y="2019"/>
                  </a:lnTo>
                  <a:lnTo>
                    <a:pt x="550163" y="0"/>
                  </a:lnTo>
                  <a:lnTo>
                    <a:pt x="597625" y="2019"/>
                  </a:lnTo>
                  <a:lnTo>
                    <a:pt x="643967" y="7969"/>
                  </a:lnTo>
                  <a:lnTo>
                    <a:pt x="689024" y="17683"/>
                  </a:lnTo>
                  <a:lnTo>
                    <a:pt x="732631" y="30996"/>
                  </a:lnTo>
                  <a:lnTo>
                    <a:pt x="774623" y="47743"/>
                  </a:lnTo>
                  <a:lnTo>
                    <a:pt x="814834" y="67758"/>
                  </a:lnTo>
                  <a:lnTo>
                    <a:pt x="853100" y="90876"/>
                  </a:lnTo>
                  <a:lnTo>
                    <a:pt x="889254" y="116932"/>
                  </a:lnTo>
                  <a:lnTo>
                    <a:pt x="923131" y="145760"/>
                  </a:lnTo>
                  <a:lnTo>
                    <a:pt x="954567" y="177196"/>
                  </a:lnTo>
                  <a:lnTo>
                    <a:pt x="983395" y="211073"/>
                  </a:lnTo>
                  <a:lnTo>
                    <a:pt x="1009451" y="247227"/>
                  </a:lnTo>
                  <a:lnTo>
                    <a:pt x="1032569" y="285493"/>
                  </a:lnTo>
                  <a:lnTo>
                    <a:pt x="1052584" y="325704"/>
                  </a:lnTo>
                  <a:lnTo>
                    <a:pt x="1069331" y="367696"/>
                  </a:lnTo>
                  <a:lnTo>
                    <a:pt x="1082644" y="411303"/>
                  </a:lnTo>
                  <a:lnTo>
                    <a:pt x="1092358" y="456360"/>
                  </a:lnTo>
                  <a:lnTo>
                    <a:pt x="1098308" y="502702"/>
                  </a:lnTo>
                  <a:lnTo>
                    <a:pt x="1100327" y="550163"/>
                  </a:lnTo>
                  <a:lnTo>
                    <a:pt x="1098308" y="597625"/>
                  </a:lnTo>
                  <a:lnTo>
                    <a:pt x="1092358" y="643967"/>
                  </a:lnTo>
                  <a:lnTo>
                    <a:pt x="1082644" y="689024"/>
                  </a:lnTo>
                  <a:lnTo>
                    <a:pt x="1069331" y="732631"/>
                  </a:lnTo>
                  <a:lnTo>
                    <a:pt x="1052584" y="774623"/>
                  </a:lnTo>
                  <a:lnTo>
                    <a:pt x="1032569" y="814834"/>
                  </a:lnTo>
                  <a:lnTo>
                    <a:pt x="1009451" y="853100"/>
                  </a:lnTo>
                  <a:lnTo>
                    <a:pt x="983395" y="889254"/>
                  </a:lnTo>
                  <a:lnTo>
                    <a:pt x="954567" y="923131"/>
                  </a:lnTo>
                  <a:lnTo>
                    <a:pt x="923131" y="954567"/>
                  </a:lnTo>
                  <a:lnTo>
                    <a:pt x="889254" y="983395"/>
                  </a:lnTo>
                  <a:lnTo>
                    <a:pt x="853100" y="1009451"/>
                  </a:lnTo>
                  <a:lnTo>
                    <a:pt x="814834" y="1032569"/>
                  </a:lnTo>
                  <a:lnTo>
                    <a:pt x="774623" y="1052584"/>
                  </a:lnTo>
                  <a:lnTo>
                    <a:pt x="732631" y="1069331"/>
                  </a:lnTo>
                  <a:lnTo>
                    <a:pt x="689024" y="1082644"/>
                  </a:lnTo>
                  <a:lnTo>
                    <a:pt x="643967" y="1092358"/>
                  </a:lnTo>
                  <a:lnTo>
                    <a:pt x="597625" y="1098308"/>
                  </a:lnTo>
                  <a:lnTo>
                    <a:pt x="550163" y="1100327"/>
                  </a:lnTo>
                  <a:lnTo>
                    <a:pt x="502684" y="1098308"/>
                  </a:lnTo>
                  <a:lnTo>
                    <a:pt x="456328" y="1092358"/>
                  </a:lnTo>
                  <a:lnTo>
                    <a:pt x="411260" y="1082644"/>
                  </a:lnTo>
                  <a:lnTo>
                    <a:pt x="367646" y="1069331"/>
                  </a:lnTo>
                  <a:lnTo>
                    <a:pt x="325650" y="1052584"/>
                  </a:lnTo>
                  <a:lnTo>
                    <a:pt x="285436" y="1032569"/>
                  </a:lnTo>
                  <a:lnTo>
                    <a:pt x="247171" y="1009451"/>
                  </a:lnTo>
                  <a:lnTo>
                    <a:pt x="211020" y="983395"/>
                  </a:lnTo>
                  <a:lnTo>
                    <a:pt x="177146" y="954567"/>
                  </a:lnTo>
                  <a:lnTo>
                    <a:pt x="145715" y="923131"/>
                  </a:lnTo>
                  <a:lnTo>
                    <a:pt x="116893" y="889254"/>
                  </a:lnTo>
                  <a:lnTo>
                    <a:pt x="90843" y="853100"/>
                  </a:lnTo>
                  <a:lnTo>
                    <a:pt x="67732" y="814834"/>
                  </a:lnTo>
                  <a:lnTo>
                    <a:pt x="47723" y="774623"/>
                  </a:lnTo>
                  <a:lnTo>
                    <a:pt x="30983" y="732631"/>
                  </a:lnTo>
                  <a:lnTo>
                    <a:pt x="17675" y="689024"/>
                  </a:lnTo>
                  <a:lnTo>
                    <a:pt x="7965" y="643967"/>
                  </a:lnTo>
                  <a:lnTo>
                    <a:pt x="2018" y="597625"/>
                  </a:lnTo>
                  <a:lnTo>
                    <a:pt x="0" y="5501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380856" y="2554985"/>
            <a:ext cx="666750" cy="11290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1920" marR="5080" indent="-109855">
              <a:lnSpc>
                <a:spcPts val="2420"/>
              </a:lnSpc>
              <a:spcBef>
                <a:spcPts val="560"/>
              </a:spcBef>
            </a:pPr>
            <a:r>
              <a:rPr sz="2400" b="1" spc="-5" dirty="0">
                <a:latin typeface="Garamond"/>
                <a:cs typeface="Garamond"/>
              </a:rPr>
              <a:t>με</a:t>
            </a:r>
            <a:r>
              <a:rPr sz="2400" b="1" spc="-100" dirty="0">
                <a:latin typeface="Garamond"/>
                <a:cs typeface="Garamond"/>
              </a:rPr>
              <a:t> </a:t>
            </a:r>
            <a:r>
              <a:rPr sz="2400" b="1" spc="5" dirty="0">
                <a:latin typeface="Garamond"/>
                <a:cs typeface="Garamond"/>
              </a:rPr>
              <a:t>το  </a:t>
            </a:r>
            <a:r>
              <a:rPr sz="2400" b="1" spc="-5" dirty="0">
                <a:latin typeface="Garamond"/>
                <a:cs typeface="Garamond"/>
              </a:rPr>
              <a:t>EY</a:t>
            </a:r>
            <a:endParaRPr sz="2400" dirty="0">
              <a:latin typeface="Garamond"/>
              <a:cs typeface="Garamond"/>
            </a:endParaRPr>
          </a:p>
          <a:p>
            <a:pPr marL="159385">
              <a:lnSpc>
                <a:spcPct val="100000"/>
              </a:lnSpc>
              <a:spcBef>
                <a:spcPts val="509"/>
              </a:spcBef>
            </a:pPr>
            <a:r>
              <a:rPr sz="2400" b="1" spc="-5" dirty="0">
                <a:latin typeface="Garamond"/>
                <a:cs typeface="Garamond"/>
              </a:rPr>
              <a:t>1,2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35718" y="2606039"/>
            <a:ext cx="1747520" cy="1115695"/>
            <a:chOff x="9435718" y="2606039"/>
            <a:chExt cx="1747520" cy="1115695"/>
          </a:xfrm>
        </p:grpSpPr>
        <p:sp>
          <p:nvSpPr>
            <p:cNvPr id="16" name="object 16"/>
            <p:cNvSpPr/>
            <p:nvPr/>
          </p:nvSpPr>
          <p:spPr>
            <a:xfrm>
              <a:off x="9435719" y="2974974"/>
              <a:ext cx="468630" cy="374650"/>
            </a:xfrm>
            <a:custGeom>
              <a:avLst/>
              <a:gdLst/>
              <a:ahLst/>
              <a:cxnLst/>
              <a:rect l="l" t="t" r="r" b="b"/>
              <a:pathLst>
                <a:path w="468629" h="374650">
                  <a:moveTo>
                    <a:pt x="468122" y="224790"/>
                  </a:moveTo>
                  <a:lnTo>
                    <a:pt x="0" y="224790"/>
                  </a:lnTo>
                  <a:lnTo>
                    <a:pt x="0" y="374650"/>
                  </a:lnTo>
                  <a:lnTo>
                    <a:pt x="468122" y="374650"/>
                  </a:lnTo>
                  <a:lnTo>
                    <a:pt x="468122" y="224790"/>
                  </a:lnTo>
                  <a:close/>
                </a:path>
                <a:path w="468629" h="374650">
                  <a:moveTo>
                    <a:pt x="468122" y="0"/>
                  </a:moveTo>
                  <a:lnTo>
                    <a:pt x="0" y="0"/>
                  </a:lnTo>
                  <a:lnTo>
                    <a:pt x="0" y="149860"/>
                  </a:lnTo>
                  <a:lnTo>
                    <a:pt x="468122" y="149860"/>
                  </a:lnTo>
                  <a:lnTo>
                    <a:pt x="468122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78211" y="2613659"/>
              <a:ext cx="1097280" cy="1100455"/>
            </a:xfrm>
            <a:custGeom>
              <a:avLst/>
              <a:gdLst/>
              <a:ahLst/>
              <a:cxnLst/>
              <a:rect l="l" t="t" r="r" b="b"/>
              <a:pathLst>
                <a:path w="1097279" h="1100454">
                  <a:moveTo>
                    <a:pt x="548640" y="0"/>
                  </a:moveTo>
                  <a:lnTo>
                    <a:pt x="501298" y="2019"/>
                  </a:lnTo>
                  <a:lnTo>
                    <a:pt x="455076" y="7969"/>
                  </a:lnTo>
                  <a:lnTo>
                    <a:pt x="410137" y="17683"/>
                  </a:lnTo>
                  <a:lnTo>
                    <a:pt x="366646" y="30996"/>
                  </a:lnTo>
                  <a:lnTo>
                    <a:pt x="324768" y="47743"/>
                  </a:lnTo>
                  <a:lnTo>
                    <a:pt x="284667" y="67758"/>
                  </a:lnTo>
                  <a:lnTo>
                    <a:pt x="246508" y="90876"/>
                  </a:lnTo>
                  <a:lnTo>
                    <a:pt x="210455" y="116932"/>
                  </a:lnTo>
                  <a:lnTo>
                    <a:pt x="176674" y="145760"/>
                  </a:lnTo>
                  <a:lnTo>
                    <a:pt x="145328" y="177196"/>
                  </a:lnTo>
                  <a:lnTo>
                    <a:pt x="116583" y="211073"/>
                  </a:lnTo>
                  <a:lnTo>
                    <a:pt x="90604" y="247227"/>
                  </a:lnTo>
                  <a:lnTo>
                    <a:pt x="67554" y="285493"/>
                  </a:lnTo>
                  <a:lnTo>
                    <a:pt x="47598" y="325704"/>
                  </a:lnTo>
                  <a:lnTo>
                    <a:pt x="30902" y="367696"/>
                  </a:lnTo>
                  <a:lnTo>
                    <a:pt x="17629" y="411303"/>
                  </a:lnTo>
                  <a:lnTo>
                    <a:pt x="7945" y="456360"/>
                  </a:lnTo>
                  <a:lnTo>
                    <a:pt x="2013" y="502702"/>
                  </a:lnTo>
                  <a:lnTo>
                    <a:pt x="0" y="550163"/>
                  </a:lnTo>
                  <a:lnTo>
                    <a:pt x="2013" y="597625"/>
                  </a:lnTo>
                  <a:lnTo>
                    <a:pt x="7945" y="643967"/>
                  </a:lnTo>
                  <a:lnTo>
                    <a:pt x="17629" y="689024"/>
                  </a:lnTo>
                  <a:lnTo>
                    <a:pt x="30902" y="732631"/>
                  </a:lnTo>
                  <a:lnTo>
                    <a:pt x="47598" y="774623"/>
                  </a:lnTo>
                  <a:lnTo>
                    <a:pt x="67554" y="814834"/>
                  </a:lnTo>
                  <a:lnTo>
                    <a:pt x="90604" y="853100"/>
                  </a:lnTo>
                  <a:lnTo>
                    <a:pt x="116583" y="889254"/>
                  </a:lnTo>
                  <a:lnTo>
                    <a:pt x="145328" y="923131"/>
                  </a:lnTo>
                  <a:lnTo>
                    <a:pt x="176674" y="954567"/>
                  </a:lnTo>
                  <a:lnTo>
                    <a:pt x="210455" y="983395"/>
                  </a:lnTo>
                  <a:lnTo>
                    <a:pt x="246508" y="1009451"/>
                  </a:lnTo>
                  <a:lnTo>
                    <a:pt x="284667" y="1032569"/>
                  </a:lnTo>
                  <a:lnTo>
                    <a:pt x="324768" y="1052584"/>
                  </a:lnTo>
                  <a:lnTo>
                    <a:pt x="366646" y="1069331"/>
                  </a:lnTo>
                  <a:lnTo>
                    <a:pt x="410137" y="1082644"/>
                  </a:lnTo>
                  <a:lnTo>
                    <a:pt x="455076" y="1092358"/>
                  </a:lnTo>
                  <a:lnTo>
                    <a:pt x="501298" y="1098308"/>
                  </a:lnTo>
                  <a:lnTo>
                    <a:pt x="548640" y="1100327"/>
                  </a:lnTo>
                  <a:lnTo>
                    <a:pt x="595981" y="1098308"/>
                  </a:lnTo>
                  <a:lnTo>
                    <a:pt x="642203" y="1092358"/>
                  </a:lnTo>
                  <a:lnTo>
                    <a:pt x="687142" y="1082644"/>
                  </a:lnTo>
                  <a:lnTo>
                    <a:pt x="730633" y="1069331"/>
                  </a:lnTo>
                  <a:lnTo>
                    <a:pt x="772511" y="1052584"/>
                  </a:lnTo>
                  <a:lnTo>
                    <a:pt x="812612" y="1032569"/>
                  </a:lnTo>
                  <a:lnTo>
                    <a:pt x="850771" y="1009451"/>
                  </a:lnTo>
                  <a:lnTo>
                    <a:pt x="886824" y="983395"/>
                  </a:lnTo>
                  <a:lnTo>
                    <a:pt x="920605" y="954567"/>
                  </a:lnTo>
                  <a:lnTo>
                    <a:pt x="951951" y="923131"/>
                  </a:lnTo>
                  <a:lnTo>
                    <a:pt x="980696" y="889254"/>
                  </a:lnTo>
                  <a:lnTo>
                    <a:pt x="1006675" y="853100"/>
                  </a:lnTo>
                  <a:lnTo>
                    <a:pt x="1029725" y="814834"/>
                  </a:lnTo>
                  <a:lnTo>
                    <a:pt x="1049681" y="774623"/>
                  </a:lnTo>
                  <a:lnTo>
                    <a:pt x="1066377" y="732631"/>
                  </a:lnTo>
                  <a:lnTo>
                    <a:pt x="1079650" y="689024"/>
                  </a:lnTo>
                  <a:lnTo>
                    <a:pt x="1089334" y="643967"/>
                  </a:lnTo>
                  <a:lnTo>
                    <a:pt x="1095266" y="597625"/>
                  </a:lnTo>
                  <a:lnTo>
                    <a:pt x="1097280" y="550163"/>
                  </a:lnTo>
                  <a:lnTo>
                    <a:pt x="1095266" y="502702"/>
                  </a:lnTo>
                  <a:lnTo>
                    <a:pt x="1089334" y="456360"/>
                  </a:lnTo>
                  <a:lnTo>
                    <a:pt x="1079650" y="411303"/>
                  </a:lnTo>
                  <a:lnTo>
                    <a:pt x="1066377" y="367696"/>
                  </a:lnTo>
                  <a:lnTo>
                    <a:pt x="1049681" y="325704"/>
                  </a:lnTo>
                  <a:lnTo>
                    <a:pt x="1029725" y="285493"/>
                  </a:lnTo>
                  <a:lnTo>
                    <a:pt x="1006675" y="247227"/>
                  </a:lnTo>
                  <a:lnTo>
                    <a:pt x="980696" y="211073"/>
                  </a:lnTo>
                  <a:lnTo>
                    <a:pt x="951951" y="177196"/>
                  </a:lnTo>
                  <a:lnTo>
                    <a:pt x="920605" y="145760"/>
                  </a:lnTo>
                  <a:lnTo>
                    <a:pt x="886824" y="116932"/>
                  </a:lnTo>
                  <a:lnTo>
                    <a:pt x="850771" y="90876"/>
                  </a:lnTo>
                  <a:lnTo>
                    <a:pt x="812612" y="67758"/>
                  </a:lnTo>
                  <a:lnTo>
                    <a:pt x="772511" y="47743"/>
                  </a:lnTo>
                  <a:lnTo>
                    <a:pt x="730633" y="30996"/>
                  </a:lnTo>
                  <a:lnTo>
                    <a:pt x="687142" y="17683"/>
                  </a:lnTo>
                  <a:lnTo>
                    <a:pt x="642203" y="7969"/>
                  </a:lnTo>
                  <a:lnTo>
                    <a:pt x="595981" y="2019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78211" y="2613659"/>
              <a:ext cx="1097280" cy="1100455"/>
            </a:xfrm>
            <a:custGeom>
              <a:avLst/>
              <a:gdLst/>
              <a:ahLst/>
              <a:cxnLst/>
              <a:rect l="l" t="t" r="r" b="b"/>
              <a:pathLst>
                <a:path w="1097279" h="1100454">
                  <a:moveTo>
                    <a:pt x="0" y="550163"/>
                  </a:moveTo>
                  <a:lnTo>
                    <a:pt x="2013" y="502702"/>
                  </a:lnTo>
                  <a:lnTo>
                    <a:pt x="7945" y="456360"/>
                  </a:lnTo>
                  <a:lnTo>
                    <a:pt x="17629" y="411303"/>
                  </a:lnTo>
                  <a:lnTo>
                    <a:pt x="30902" y="367696"/>
                  </a:lnTo>
                  <a:lnTo>
                    <a:pt x="47598" y="325704"/>
                  </a:lnTo>
                  <a:lnTo>
                    <a:pt x="67554" y="285493"/>
                  </a:lnTo>
                  <a:lnTo>
                    <a:pt x="90604" y="247227"/>
                  </a:lnTo>
                  <a:lnTo>
                    <a:pt x="116583" y="211073"/>
                  </a:lnTo>
                  <a:lnTo>
                    <a:pt x="145328" y="177196"/>
                  </a:lnTo>
                  <a:lnTo>
                    <a:pt x="176674" y="145760"/>
                  </a:lnTo>
                  <a:lnTo>
                    <a:pt x="210455" y="116932"/>
                  </a:lnTo>
                  <a:lnTo>
                    <a:pt x="246508" y="90876"/>
                  </a:lnTo>
                  <a:lnTo>
                    <a:pt x="284667" y="67758"/>
                  </a:lnTo>
                  <a:lnTo>
                    <a:pt x="324768" y="47743"/>
                  </a:lnTo>
                  <a:lnTo>
                    <a:pt x="366646" y="30996"/>
                  </a:lnTo>
                  <a:lnTo>
                    <a:pt x="410137" y="17683"/>
                  </a:lnTo>
                  <a:lnTo>
                    <a:pt x="455076" y="7969"/>
                  </a:lnTo>
                  <a:lnTo>
                    <a:pt x="501298" y="2019"/>
                  </a:lnTo>
                  <a:lnTo>
                    <a:pt x="548640" y="0"/>
                  </a:lnTo>
                  <a:lnTo>
                    <a:pt x="595981" y="2019"/>
                  </a:lnTo>
                  <a:lnTo>
                    <a:pt x="642203" y="7969"/>
                  </a:lnTo>
                  <a:lnTo>
                    <a:pt x="687142" y="17683"/>
                  </a:lnTo>
                  <a:lnTo>
                    <a:pt x="730633" y="30996"/>
                  </a:lnTo>
                  <a:lnTo>
                    <a:pt x="772511" y="47743"/>
                  </a:lnTo>
                  <a:lnTo>
                    <a:pt x="812612" y="67758"/>
                  </a:lnTo>
                  <a:lnTo>
                    <a:pt x="850771" y="90876"/>
                  </a:lnTo>
                  <a:lnTo>
                    <a:pt x="886824" y="116932"/>
                  </a:lnTo>
                  <a:lnTo>
                    <a:pt x="920605" y="145760"/>
                  </a:lnTo>
                  <a:lnTo>
                    <a:pt x="951951" y="177196"/>
                  </a:lnTo>
                  <a:lnTo>
                    <a:pt x="980696" y="211073"/>
                  </a:lnTo>
                  <a:lnTo>
                    <a:pt x="1006675" y="247227"/>
                  </a:lnTo>
                  <a:lnTo>
                    <a:pt x="1029725" y="285493"/>
                  </a:lnTo>
                  <a:lnTo>
                    <a:pt x="1049681" y="325704"/>
                  </a:lnTo>
                  <a:lnTo>
                    <a:pt x="1066377" y="367696"/>
                  </a:lnTo>
                  <a:lnTo>
                    <a:pt x="1079650" y="411303"/>
                  </a:lnTo>
                  <a:lnTo>
                    <a:pt x="1089334" y="456360"/>
                  </a:lnTo>
                  <a:lnTo>
                    <a:pt x="1095266" y="502702"/>
                  </a:lnTo>
                  <a:lnTo>
                    <a:pt x="1097280" y="550163"/>
                  </a:lnTo>
                  <a:lnTo>
                    <a:pt x="1095266" y="597625"/>
                  </a:lnTo>
                  <a:lnTo>
                    <a:pt x="1089334" y="643967"/>
                  </a:lnTo>
                  <a:lnTo>
                    <a:pt x="1079650" y="689024"/>
                  </a:lnTo>
                  <a:lnTo>
                    <a:pt x="1066377" y="732631"/>
                  </a:lnTo>
                  <a:lnTo>
                    <a:pt x="1049681" y="774623"/>
                  </a:lnTo>
                  <a:lnTo>
                    <a:pt x="1029725" y="814834"/>
                  </a:lnTo>
                  <a:lnTo>
                    <a:pt x="1006675" y="853100"/>
                  </a:lnTo>
                  <a:lnTo>
                    <a:pt x="980696" y="889254"/>
                  </a:lnTo>
                  <a:lnTo>
                    <a:pt x="951951" y="923131"/>
                  </a:lnTo>
                  <a:lnTo>
                    <a:pt x="920605" y="954567"/>
                  </a:lnTo>
                  <a:lnTo>
                    <a:pt x="886824" y="983395"/>
                  </a:lnTo>
                  <a:lnTo>
                    <a:pt x="850771" y="1009451"/>
                  </a:lnTo>
                  <a:lnTo>
                    <a:pt x="812612" y="1032569"/>
                  </a:lnTo>
                  <a:lnTo>
                    <a:pt x="772511" y="1052584"/>
                  </a:lnTo>
                  <a:lnTo>
                    <a:pt x="730633" y="1069331"/>
                  </a:lnTo>
                  <a:lnTo>
                    <a:pt x="687142" y="1082644"/>
                  </a:lnTo>
                  <a:lnTo>
                    <a:pt x="642203" y="1092358"/>
                  </a:lnTo>
                  <a:lnTo>
                    <a:pt x="595981" y="1098308"/>
                  </a:lnTo>
                  <a:lnTo>
                    <a:pt x="548640" y="1100327"/>
                  </a:lnTo>
                  <a:lnTo>
                    <a:pt x="501298" y="1098308"/>
                  </a:lnTo>
                  <a:lnTo>
                    <a:pt x="455076" y="1092358"/>
                  </a:lnTo>
                  <a:lnTo>
                    <a:pt x="410137" y="1082644"/>
                  </a:lnTo>
                  <a:lnTo>
                    <a:pt x="366646" y="1069331"/>
                  </a:lnTo>
                  <a:lnTo>
                    <a:pt x="324768" y="1052584"/>
                  </a:lnTo>
                  <a:lnTo>
                    <a:pt x="284667" y="1032569"/>
                  </a:lnTo>
                  <a:lnTo>
                    <a:pt x="246508" y="1009451"/>
                  </a:lnTo>
                  <a:lnTo>
                    <a:pt x="210455" y="983395"/>
                  </a:lnTo>
                  <a:lnTo>
                    <a:pt x="176674" y="954567"/>
                  </a:lnTo>
                  <a:lnTo>
                    <a:pt x="145328" y="923131"/>
                  </a:lnTo>
                  <a:lnTo>
                    <a:pt x="116583" y="889254"/>
                  </a:lnTo>
                  <a:lnTo>
                    <a:pt x="90604" y="853100"/>
                  </a:lnTo>
                  <a:lnTo>
                    <a:pt x="67554" y="814834"/>
                  </a:lnTo>
                  <a:lnTo>
                    <a:pt x="47598" y="774623"/>
                  </a:lnTo>
                  <a:lnTo>
                    <a:pt x="30902" y="732631"/>
                  </a:lnTo>
                  <a:lnTo>
                    <a:pt x="17629" y="689024"/>
                  </a:lnTo>
                  <a:lnTo>
                    <a:pt x="7945" y="643967"/>
                  </a:lnTo>
                  <a:lnTo>
                    <a:pt x="2013" y="597625"/>
                  </a:lnTo>
                  <a:lnTo>
                    <a:pt x="0" y="550163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289285" y="2554985"/>
            <a:ext cx="676275" cy="11290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06680" marR="5080" indent="-94615">
              <a:lnSpc>
                <a:spcPts val="2420"/>
              </a:lnSpc>
              <a:spcBef>
                <a:spcPts val="560"/>
              </a:spcBef>
            </a:pPr>
            <a:r>
              <a:rPr sz="2400" b="1" spc="-5" dirty="0">
                <a:latin typeface="Garamond"/>
                <a:cs typeface="Garamond"/>
              </a:rPr>
              <a:t>p</a:t>
            </a:r>
            <a:r>
              <a:rPr sz="2400" b="1" spc="-10" dirty="0">
                <a:latin typeface="Garamond"/>
                <a:cs typeface="Garamond"/>
              </a:rPr>
              <a:t>o</a:t>
            </a:r>
            <a:r>
              <a:rPr sz="2400" b="1" dirty="0">
                <a:latin typeface="Garamond"/>
                <a:cs typeface="Garamond"/>
              </a:rPr>
              <a:t>st-  </a:t>
            </a:r>
            <a:r>
              <a:rPr sz="2400" b="1" spc="-5" dirty="0">
                <a:latin typeface="Garamond"/>
                <a:cs typeface="Garamond"/>
              </a:rPr>
              <a:t>test</a:t>
            </a:r>
            <a:endParaRPr sz="2400" dirty="0">
              <a:latin typeface="Garamond"/>
              <a:cs typeface="Garamond"/>
            </a:endParaRPr>
          </a:p>
          <a:p>
            <a:pPr marL="155575">
              <a:lnSpc>
                <a:spcPct val="100000"/>
              </a:lnSpc>
              <a:spcBef>
                <a:spcPts val="509"/>
              </a:spcBef>
            </a:pPr>
            <a:r>
              <a:rPr sz="2400" b="1" dirty="0">
                <a:latin typeface="Garamond"/>
                <a:cs typeface="Garamond"/>
              </a:rPr>
              <a:t>4,6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99616" y="4267200"/>
            <a:ext cx="4749165" cy="1880870"/>
            <a:chOff x="1499616" y="4267200"/>
            <a:chExt cx="4749165" cy="1880870"/>
          </a:xfrm>
        </p:grpSpPr>
        <p:sp>
          <p:nvSpPr>
            <p:cNvPr id="21" name="object 21"/>
            <p:cNvSpPr/>
            <p:nvPr/>
          </p:nvSpPr>
          <p:spPr>
            <a:xfrm>
              <a:off x="1499616" y="4267200"/>
              <a:ext cx="4749165" cy="1880870"/>
            </a:xfrm>
            <a:custGeom>
              <a:avLst/>
              <a:gdLst/>
              <a:ahLst/>
              <a:cxnLst/>
              <a:rect l="l" t="t" r="r" b="b"/>
              <a:pathLst>
                <a:path w="4749165" h="1880870">
                  <a:moveTo>
                    <a:pt x="4748784" y="0"/>
                  </a:moveTo>
                  <a:lnTo>
                    <a:pt x="0" y="0"/>
                  </a:lnTo>
                  <a:lnTo>
                    <a:pt x="0" y="1880615"/>
                  </a:lnTo>
                  <a:lnTo>
                    <a:pt x="4748784" y="1880615"/>
                  </a:lnTo>
                  <a:lnTo>
                    <a:pt x="4748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4144" y="5178551"/>
              <a:ext cx="3602990" cy="283845"/>
            </a:xfrm>
            <a:custGeom>
              <a:avLst/>
              <a:gdLst/>
              <a:ahLst/>
              <a:cxnLst/>
              <a:rect l="l" t="t" r="r" b="b"/>
              <a:pathLst>
                <a:path w="3602990" h="283845">
                  <a:moveTo>
                    <a:pt x="249936" y="18288"/>
                  </a:moveTo>
                  <a:lnTo>
                    <a:pt x="0" y="18288"/>
                  </a:lnTo>
                  <a:lnTo>
                    <a:pt x="0" y="283464"/>
                  </a:lnTo>
                  <a:lnTo>
                    <a:pt x="249936" y="283464"/>
                  </a:lnTo>
                  <a:lnTo>
                    <a:pt x="249936" y="18288"/>
                  </a:lnTo>
                  <a:close/>
                </a:path>
                <a:path w="3602990" h="283845">
                  <a:moveTo>
                    <a:pt x="1365504" y="3048"/>
                  </a:moveTo>
                  <a:lnTo>
                    <a:pt x="1115568" y="3048"/>
                  </a:lnTo>
                  <a:lnTo>
                    <a:pt x="1115568" y="283464"/>
                  </a:lnTo>
                  <a:lnTo>
                    <a:pt x="1365504" y="283464"/>
                  </a:lnTo>
                  <a:lnTo>
                    <a:pt x="1365504" y="3048"/>
                  </a:lnTo>
                  <a:close/>
                </a:path>
                <a:path w="3602990" h="283845">
                  <a:moveTo>
                    <a:pt x="2484120" y="76200"/>
                  </a:moveTo>
                  <a:lnTo>
                    <a:pt x="2234184" y="76200"/>
                  </a:lnTo>
                  <a:lnTo>
                    <a:pt x="2234184" y="283464"/>
                  </a:lnTo>
                  <a:lnTo>
                    <a:pt x="2484120" y="283464"/>
                  </a:lnTo>
                  <a:lnTo>
                    <a:pt x="2484120" y="76200"/>
                  </a:lnTo>
                  <a:close/>
                </a:path>
                <a:path w="3602990" h="283845">
                  <a:moveTo>
                    <a:pt x="3602736" y="0"/>
                  </a:moveTo>
                  <a:lnTo>
                    <a:pt x="3352800" y="0"/>
                  </a:lnTo>
                  <a:lnTo>
                    <a:pt x="3352800" y="283464"/>
                  </a:lnTo>
                  <a:lnTo>
                    <a:pt x="3602736" y="283464"/>
                  </a:lnTo>
                  <a:lnTo>
                    <a:pt x="36027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231136" y="5114543"/>
              <a:ext cx="3602990" cy="347980"/>
            </a:xfrm>
            <a:custGeom>
              <a:avLst/>
              <a:gdLst/>
              <a:ahLst/>
              <a:cxnLst/>
              <a:rect l="l" t="t" r="r" b="b"/>
              <a:pathLst>
                <a:path w="3602990" h="347979">
                  <a:moveTo>
                    <a:pt x="249936" y="82296"/>
                  </a:moveTo>
                  <a:lnTo>
                    <a:pt x="0" y="82296"/>
                  </a:lnTo>
                  <a:lnTo>
                    <a:pt x="0" y="347472"/>
                  </a:lnTo>
                  <a:lnTo>
                    <a:pt x="249936" y="347472"/>
                  </a:lnTo>
                  <a:lnTo>
                    <a:pt x="249936" y="82296"/>
                  </a:lnTo>
                  <a:close/>
                </a:path>
                <a:path w="3602990" h="347979">
                  <a:moveTo>
                    <a:pt x="1368552" y="39624"/>
                  </a:moveTo>
                  <a:lnTo>
                    <a:pt x="1118616" y="39624"/>
                  </a:lnTo>
                  <a:lnTo>
                    <a:pt x="1118616" y="347472"/>
                  </a:lnTo>
                  <a:lnTo>
                    <a:pt x="1368552" y="347472"/>
                  </a:lnTo>
                  <a:lnTo>
                    <a:pt x="1368552" y="39624"/>
                  </a:lnTo>
                  <a:close/>
                </a:path>
                <a:path w="3602990" h="347979">
                  <a:moveTo>
                    <a:pt x="2484120" y="24384"/>
                  </a:moveTo>
                  <a:lnTo>
                    <a:pt x="2234184" y="24384"/>
                  </a:lnTo>
                  <a:lnTo>
                    <a:pt x="2234184" y="347472"/>
                  </a:lnTo>
                  <a:lnTo>
                    <a:pt x="2484120" y="347472"/>
                  </a:lnTo>
                  <a:lnTo>
                    <a:pt x="2484120" y="24384"/>
                  </a:lnTo>
                  <a:close/>
                </a:path>
                <a:path w="3602990" h="347979">
                  <a:moveTo>
                    <a:pt x="3602736" y="0"/>
                  </a:moveTo>
                  <a:lnTo>
                    <a:pt x="3352800" y="0"/>
                  </a:lnTo>
                  <a:lnTo>
                    <a:pt x="3352800" y="347472"/>
                  </a:lnTo>
                  <a:lnTo>
                    <a:pt x="3602736" y="347472"/>
                  </a:lnTo>
                  <a:lnTo>
                    <a:pt x="3602736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8300" y="5460491"/>
              <a:ext cx="4471670" cy="0"/>
            </a:xfrm>
            <a:custGeom>
              <a:avLst/>
              <a:gdLst/>
              <a:ahLst/>
              <a:cxnLst/>
              <a:rect l="l" t="t" r="r" b="b"/>
              <a:pathLst>
                <a:path w="4471670">
                  <a:moveTo>
                    <a:pt x="0" y="0"/>
                  </a:moveTo>
                  <a:lnTo>
                    <a:pt x="447141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12620" y="4955285"/>
            <a:ext cx="5835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5" dirty="0">
                <a:solidFill>
                  <a:srgbClr val="404040"/>
                </a:solidFill>
                <a:latin typeface="Garamond"/>
                <a:cs typeface="Garamond"/>
              </a:rPr>
              <a:t>74%</a:t>
            </a:r>
            <a:r>
              <a:rPr sz="1100" b="1" spc="180" dirty="0">
                <a:solidFill>
                  <a:srgbClr val="404040"/>
                </a:solidFill>
                <a:latin typeface="Garamond"/>
                <a:cs typeface="Garamond"/>
              </a:rPr>
              <a:t> </a:t>
            </a: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73%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04947" y="4911978"/>
            <a:ext cx="6350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50" b="1" spc="7" baseline="-10101" dirty="0">
                <a:solidFill>
                  <a:srgbClr val="404040"/>
                </a:solidFill>
                <a:latin typeface="Garamond"/>
                <a:cs typeface="Garamond"/>
              </a:rPr>
              <a:t>78%</a:t>
            </a:r>
            <a:r>
              <a:rPr sz="1650" b="1" spc="292" baseline="-10101" dirty="0">
                <a:solidFill>
                  <a:srgbClr val="404040"/>
                </a:solidFill>
                <a:latin typeface="Garamond"/>
                <a:cs typeface="Garamond"/>
              </a:rPr>
              <a:t> </a:t>
            </a: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85%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48328" y="4894834"/>
            <a:ext cx="583565" cy="31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>
              <a:lnSpc>
                <a:spcPts val="112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90%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ts val="1120"/>
              </a:lnSpc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57%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40654" y="4869891"/>
            <a:ext cx="63436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50" b="1" spc="7" baseline="-25252" dirty="0">
                <a:solidFill>
                  <a:srgbClr val="404040"/>
                </a:solidFill>
                <a:latin typeface="Garamond"/>
                <a:cs typeface="Garamond"/>
              </a:rPr>
              <a:t>79%</a:t>
            </a:r>
            <a:r>
              <a:rPr sz="1650" b="1" spc="292" baseline="-25252" dirty="0">
                <a:solidFill>
                  <a:srgbClr val="404040"/>
                </a:solidFill>
                <a:latin typeface="Garamond"/>
                <a:cs typeface="Garamond"/>
              </a:rPr>
              <a:t> </a:t>
            </a: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97%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15947" y="4327093"/>
            <a:ext cx="3523615" cy="439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ts val="1635"/>
              </a:lnSpc>
              <a:spcBef>
                <a:spcPts val="95"/>
              </a:spcBef>
            </a:pP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μεταβολές από </a:t>
            </a:r>
            <a:r>
              <a:rPr sz="1400" dirty="0">
                <a:solidFill>
                  <a:srgbClr val="585858"/>
                </a:solidFill>
                <a:latin typeface="Garamond"/>
                <a:cs typeface="Garamond"/>
              </a:rPr>
              <a:t>το </a:t>
            </a: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ΕΥ </a:t>
            </a:r>
            <a:r>
              <a:rPr sz="1400" dirty="0">
                <a:solidFill>
                  <a:srgbClr val="585858"/>
                </a:solidFill>
                <a:latin typeface="Garamond"/>
                <a:cs typeface="Garamond"/>
              </a:rPr>
              <a:t>στη </a:t>
            </a: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συμπλήρωση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&amp;</a:t>
            </a:r>
            <a:r>
              <a:rPr sz="1400" spc="55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ορθότητα</a:t>
            </a:r>
            <a:endParaRPr sz="1400" dirty="0">
              <a:latin typeface="Garamond"/>
              <a:cs typeface="Garamond"/>
            </a:endParaRPr>
          </a:p>
          <a:p>
            <a:pPr marR="2540" algn="ctr">
              <a:lnSpc>
                <a:spcPts val="1635"/>
              </a:lnSpc>
            </a:pP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των απαντήσεων στην ερώτηση</a:t>
            </a:r>
            <a:r>
              <a:rPr sz="1400" spc="25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2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093720" y="5940552"/>
            <a:ext cx="966469" cy="58419"/>
            <a:chOff x="3093720" y="5940552"/>
            <a:chExt cx="966469" cy="58419"/>
          </a:xfrm>
        </p:grpSpPr>
        <p:sp>
          <p:nvSpPr>
            <p:cNvPr id="31" name="object 31"/>
            <p:cNvSpPr/>
            <p:nvPr/>
          </p:nvSpPr>
          <p:spPr>
            <a:xfrm>
              <a:off x="3093720" y="5940552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002024" y="5940552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57912" y="57912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44650" y="5498998"/>
            <a:ext cx="441071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ts val="1055"/>
              </a:lnSpc>
              <a:spcBef>
                <a:spcPts val="110"/>
              </a:spcBef>
              <a:tabLst>
                <a:tab pos="1266825" algn="l"/>
                <a:tab pos="2315210" algn="l"/>
                <a:tab pos="3411220" algn="l"/>
              </a:tabLst>
            </a:pP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ΣΥΜΠΛΗΡΩΣΗ</a:t>
            </a:r>
            <a:r>
              <a:rPr sz="900" spc="-7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ΠΡΙΝ	ΣΥΜΠΛΗΡΩΣΗ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ΟΡΘΟΤΗΤΑ</a:t>
            </a:r>
            <a:r>
              <a:rPr sz="900" spc="-8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ΠΡΙΝ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ΟΡΘΟΤΗΤΑ</a:t>
            </a:r>
            <a:r>
              <a:rPr sz="900" spc="-155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ΜΕΤΑ</a:t>
            </a:r>
            <a:endParaRPr sz="900" dirty="0">
              <a:latin typeface="Garamond"/>
              <a:cs typeface="Garamond"/>
            </a:endParaRPr>
          </a:p>
          <a:p>
            <a:pPr marL="1508125">
              <a:lnSpc>
                <a:spcPts val="1055"/>
              </a:lnSpc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ΜΕΤΑ</a:t>
            </a:r>
            <a:endParaRPr sz="900" dirty="0">
              <a:latin typeface="Garamond"/>
              <a:cs typeface="Garamond"/>
            </a:endParaRPr>
          </a:p>
          <a:p>
            <a:pPr marL="1530985">
              <a:lnSpc>
                <a:spcPct val="100000"/>
              </a:lnSpc>
              <a:spcBef>
                <a:spcPts val="830"/>
              </a:spcBef>
              <a:tabLst>
                <a:tab pos="2439670" algn="l"/>
              </a:tabLst>
            </a:pP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ΑΣΥΓΧΡΟΝΗ	ΣΥΓΧΡΟΝΗ</a:t>
            </a:r>
            <a:endParaRPr sz="900" dirty="0">
              <a:latin typeface="Garamond"/>
              <a:cs typeface="Garamon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98091" y="4268723"/>
            <a:ext cx="4749165" cy="1877695"/>
          </a:xfrm>
          <a:custGeom>
            <a:avLst/>
            <a:gdLst/>
            <a:ahLst/>
            <a:cxnLst/>
            <a:rect l="l" t="t" r="r" b="b"/>
            <a:pathLst>
              <a:path w="4749165" h="1877695">
                <a:moveTo>
                  <a:pt x="0" y="1877568"/>
                </a:moveTo>
                <a:lnTo>
                  <a:pt x="4748784" y="1877568"/>
                </a:lnTo>
                <a:lnTo>
                  <a:pt x="4748784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60" dirty="0"/>
              <a:t> </a:t>
            </a:r>
            <a:r>
              <a:rPr spc="-10" dirty="0"/>
              <a:t>ΣΚΕΛΟΣ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00" spc="-10" dirty="0"/>
              <a:t>ΑΠΟΤΕΛΕΣΜΑΤΑ </a:t>
            </a:r>
            <a:r>
              <a:rPr sz="3100" spc="-5" dirty="0"/>
              <a:t>ΕΡΕΥΝΑΣ </a:t>
            </a:r>
            <a:r>
              <a:rPr sz="3100" spc="-10" dirty="0"/>
              <a:t>ΜΑΘΗΤΩΝ</a:t>
            </a:r>
            <a:r>
              <a:rPr sz="3100" spc="50" dirty="0"/>
              <a:t> </a:t>
            </a:r>
            <a:r>
              <a:rPr sz="3100" spc="-5" dirty="0"/>
              <a:t>(2/5)</a:t>
            </a:r>
            <a:endParaRPr sz="3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95400" y="2557272"/>
            <a:ext cx="3161030" cy="3423285"/>
            <a:chOff x="1295400" y="2557272"/>
            <a:chExt cx="3161030" cy="3423285"/>
          </a:xfrm>
        </p:grpSpPr>
        <p:sp>
          <p:nvSpPr>
            <p:cNvPr id="4" name="object 4"/>
            <p:cNvSpPr/>
            <p:nvPr/>
          </p:nvSpPr>
          <p:spPr>
            <a:xfrm>
              <a:off x="1295400" y="2557272"/>
              <a:ext cx="3161030" cy="3423285"/>
            </a:xfrm>
            <a:custGeom>
              <a:avLst/>
              <a:gdLst/>
              <a:ahLst/>
              <a:cxnLst/>
              <a:rect l="l" t="t" r="r" b="b"/>
              <a:pathLst>
                <a:path w="3161029" h="3423285">
                  <a:moveTo>
                    <a:pt x="3160776" y="0"/>
                  </a:moveTo>
                  <a:lnTo>
                    <a:pt x="0" y="0"/>
                  </a:lnTo>
                  <a:lnTo>
                    <a:pt x="0" y="3422904"/>
                  </a:lnTo>
                  <a:lnTo>
                    <a:pt x="3160776" y="3422904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943511" y="3553841"/>
              <a:ext cx="1866077" cy="18658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73198" y="5048834"/>
            <a:ext cx="278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88%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9232" y="3511042"/>
            <a:ext cx="289560" cy="38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2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200" dirty="0">
              <a:latin typeface="Garamond"/>
              <a:cs typeface="Garamond"/>
            </a:endParaRPr>
          </a:p>
          <a:p>
            <a:pPr marL="18415">
              <a:lnSpc>
                <a:spcPts val="1420"/>
              </a:lnSpc>
            </a:pPr>
            <a:r>
              <a:rPr sz="1200" b="1" dirty="0">
                <a:solidFill>
                  <a:srgbClr val="404040"/>
                </a:solidFill>
                <a:latin typeface="Garamond"/>
                <a:cs typeface="Garamond"/>
              </a:rPr>
              <a:t>1</a:t>
            </a: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2</a:t>
            </a:r>
            <a:r>
              <a:rPr sz="1200" b="1" dirty="0">
                <a:solidFill>
                  <a:srgbClr val="404040"/>
                </a:solidFill>
                <a:latin typeface="Garamond"/>
                <a:cs typeface="Garamond"/>
              </a:rPr>
              <a:t>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2310" y="5254193"/>
            <a:ext cx="278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84%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6091" y="3416046"/>
            <a:ext cx="208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5894" y="2616454"/>
            <a:ext cx="1874520" cy="6400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22580" marR="5080" indent="-323215">
              <a:lnSpc>
                <a:spcPts val="1580"/>
              </a:lnSpc>
              <a:spcBef>
                <a:spcPts val="225"/>
              </a:spcBef>
            </a:pP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Η 2η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φωτογραφία</a:t>
            </a:r>
            <a:r>
              <a:rPr sz="14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 </a:t>
            </a:r>
            <a:r>
              <a:rPr sz="1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εκφράζει </a:t>
            </a:r>
            <a:r>
              <a:rPr sz="1400" b="1" spc="-1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(εσωτερικά=πριν |  εξωτερικά=μετά)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91576" y="5766752"/>
            <a:ext cx="2176780" cy="76835"/>
            <a:chOff x="1691576" y="5766752"/>
            <a:chExt cx="2176780" cy="76835"/>
          </a:xfrm>
        </p:grpSpPr>
        <p:sp>
          <p:nvSpPr>
            <p:cNvPr id="12" name="object 12"/>
            <p:cNvSpPr/>
            <p:nvPr/>
          </p:nvSpPr>
          <p:spPr>
            <a:xfrm>
              <a:off x="1700784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7ECC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0784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5792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5792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2032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2032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08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92608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6804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36804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80085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80085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83333" y="5707176"/>
            <a:ext cx="233172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444500" algn="l"/>
                <a:tab pos="842010" algn="l"/>
                <a:tab pos="1224915" algn="l"/>
                <a:tab pos="1667510" algn="l"/>
                <a:tab pos="2101215" algn="l"/>
              </a:tabLst>
            </a:pP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γ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χ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ρά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λύπ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φόβο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ς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θυ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μ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ός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φι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λ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ία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92161" y="2550985"/>
            <a:ext cx="9565005" cy="3435985"/>
            <a:chOff x="1292161" y="2550985"/>
            <a:chExt cx="9565005" cy="3435985"/>
          </a:xfrm>
        </p:grpSpPr>
        <p:sp>
          <p:nvSpPr>
            <p:cNvPr id="26" name="object 26"/>
            <p:cNvSpPr/>
            <p:nvPr/>
          </p:nvSpPr>
          <p:spPr>
            <a:xfrm>
              <a:off x="1296924" y="2555748"/>
              <a:ext cx="3161030" cy="3426460"/>
            </a:xfrm>
            <a:custGeom>
              <a:avLst/>
              <a:gdLst/>
              <a:ahLst/>
              <a:cxnLst/>
              <a:rect l="l" t="t" r="r" b="b"/>
              <a:pathLst>
                <a:path w="3161029" h="3426460">
                  <a:moveTo>
                    <a:pt x="0" y="3425952"/>
                  </a:moveTo>
                  <a:lnTo>
                    <a:pt x="3160776" y="3425952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760" y="4008120"/>
              <a:ext cx="493775" cy="771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595615" y="2557272"/>
              <a:ext cx="3261360" cy="3423285"/>
            </a:xfrm>
            <a:custGeom>
              <a:avLst/>
              <a:gdLst/>
              <a:ahLst/>
              <a:cxnLst/>
              <a:rect l="l" t="t" r="r" b="b"/>
              <a:pathLst>
                <a:path w="3261359" h="3423285">
                  <a:moveTo>
                    <a:pt x="3261360" y="0"/>
                  </a:moveTo>
                  <a:lnTo>
                    <a:pt x="0" y="0"/>
                  </a:lnTo>
                  <a:lnTo>
                    <a:pt x="0" y="3422904"/>
                  </a:lnTo>
                  <a:lnTo>
                    <a:pt x="3261360" y="3422904"/>
                  </a:lnTo>
                  <a:lnTo>
                    <a:pt x="3261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206156" y="3366262"/>
              <a:ext cx="2040775" cy="2040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972677" y="3646170"/>
            <a:ext cx="1981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58273" y="3421152"/>
            <a:ext cx="440690" cy="3892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260"/>
              </a:spcBef>
            </a:pPr>
            <a:r>
              <a:rPr sz="1000" b="1" spc="5" dirty="0">
                <a:solidFill>
                  <a:srgbClr val="404040"/>
                </a:solidFill>
                <a:latin typeface="Garamond"/>
                <a:cs typeface="Garamond"/>
              </a:rPr>
              <a:t>21%</a:t>
            </a:r>
            <a:endParaRPr sz="10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404040"/>
                </a:solidFill>
                <a:latin typeface="Garamond"/>
                <a:cs typeface="Garamond"/>
              </a:rPr>
              <a:t>19%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85859" y="5032628"/>
            <a:ext cx="3111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>
              <a:lnSpc>
                <a:spcPts val="1315"/>
              </a:lnSpc>
              <a:spcBef>
                <a:spcPts val="100"/>
              </a:spcBef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73%</a:t>
            </a:r>
            <a:endParaRPr sz="1100" dirty="0">
              <a:latin typeface="Garamond"/>
              <a:cs typeface="Garamond"/>
            </a:endParaRPr>
          </a:p>
          <a:p>
            <a:pPr>
              <a:lnSpc>
                <a:spcPts val="1195"/>
              </a:lnSpc>
            </a:pPr>
            <a:r>
              <a:rPr sz="1000" b="1" spc="5" dirty="0">
                <a:solidFill>
                  <a:srgbClr val="404040"/>
                </a:solidFill>
                <a:latin typeface="Garamond"/>
                <a:cs typeface="Garamond"/>
              </a:rPr>
              <a:t>69%</a:t>
            </a:r>
            <a:endParaRPr sz="1000" dirty="0">
              <a:latin typeface="Garamond"/>
              <a:cs typeface="Garamon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0745" y="2616454"/>
            <a:ext cx="2463165" cy="8318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5080" indent="127635">
              <a:lnSpc>
                <a:spcPts val="1580"/>
              </a:lnSpc>
              <a:spcBef>
                <a:spcPts val="225"/>
              </a:spcBef>
            </a:pP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Η 2η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φωτογραφία</a:t>
            </a:r>
            <a:r>
              <a:rPr sz="14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 </a:t>
            </a:r>
            <a:r>
              <a:rPr sz="1400" b="1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μού </a:t>
            </a:r>
            <a:r>
              <a:rPr sz="1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προκαλεί </a:t>
            </a:r>
            <a:r>
              <a:rPr sz="1400" b="1" spc="-1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(εσωτερικά=πριν |</a:t>
            </a:r>
            <a:r>
              <a:rPr sz="1400" spc="-5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εξωτερικά=μετά)</a:t>
            </a:r>
            <a:endParaRPr sz="1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Garamond"/>
              <a:cs typeface="Garamond"/>
            </a:endParaRPr>
          </a:p>
          <a:p>
            <a:pPr marL="782320">
              <a:lnSpc>
                <a:spcPct val="100000"/>
              </a:lnSpc>
            </a:pPr>
            <a:r>
              <a:rPr sz="1000" b="1" spc="5" dirty="0">
                <a:solidFill>
                  <a:srgbClr val="404040"/>
                </a:solidFill>
                <a:latin typeface="Garamond"/>
                <a:cs typeface="Garamond"/>
              </a:rPr>
              <a:t>10%</a:t>
            </a:r>
            <a:endParaRPr sz="1000" dirty="0">
              <a:latin typeface="Garamond"/>
              <a:cs typeface="Garamon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040560" y="5766752"/>
            <a:ext cx="2179955" cy="76835"/>
            <a:chOff x="8040560" y="5766752"/>
            <a:chExt cx="2179955" cy="76835"/>
          </a:xfrm>
        </p:grpSpPr>
        <p:sp>
          <p:nvSpPr>
            <p:cNvPr id="35" name="object 35"/>
            <p:cNvSpPr/>
            <p:nvPr/>
          </p:nvSpPr>
          <p:spPr>
            <a:xfrm>
              <a:off x="8049767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7ECC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049767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494775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94775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8940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8940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2750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2750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971702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971702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52887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0152887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8135111" y="5707176"/>
            <a:ext cx="233108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  <a:tabLst>
                <a:tab pos="443865" algn="l"/>
                <a:tab pos="842010" algn="l"/>
                <a:tab pos="1224915" algn="l"/>
                <a:tab pos="1667510" algn="l"/>
                <a:tab pos="2100580" algn="l"/>
              </a:tabLst>
            </a:pP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γ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χ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ρ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λύπ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φόβο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ς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θυ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μ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ός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φι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λ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ία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617720" y="2551176"/>
            <a:ext cx="6245860" cy="3441700"/>
            <a:chOff x="4617720" y="2551176"/>
            <a:chExt cx="6245860" cy="3441700"/>
          </a:xfrm>
        </p:grpSpPr>
        <p:sp>
          <p:nvSpPr>
            <p:cNvPr id="49" name="object 49"/>
            <p:cNvSpPr/>
            <p:nvPr/>
          </p:nvSpPr>
          <p:spPr>
            <a:xfrm>
              <a:off x="7594092" y="2555748"/>
              <a:ext cx="3264535" cy="3426460"/>
            </a:xfrm>
            <a:custGeom>
              <a:avLst/>
              <a:gdLst/>
              <a:ahLst/>
              <a:cxnLst/>
              <a:rect l="l" t="t" r="r" b="b"/>
              <a:pathLst>
                <a:path w="3264534" h="3426460">
                  <a:moveTo>
                    <a:pt x="0" y="3425952"/>
                  </a:moveTo>
                  <a:lnTo>
                    <a:pt x="3264407" y="3425952"/>
                  </a:lnTo>
                  <a:lnTo>
                    <a:pt x="3264407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031223" y="4072128"/>
              <a:ext cx="509016" cy="771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4625340" y="2732532"/>
              <a:ext cx="2780030" cy="3252470"/>
            </a:xfrm>
            <a:custGeom>
              <a:avLst/>
              <a:gdLst/>
              <a:ahLst/>
              <a:cxnLst/>
              <a:rect l="l" t="t" r="r" b="b"/>
              <a:pathLst>
                <a:path w="2780029" h="3252470">
                  <a:moveTo>
                    <a:pt x="2779776" y="0"/>
                  </a:moveTo>
                  <a:lnTo>
                    <a:pt x="2773574" y="46206"/>
                  </a:lnTo>
                  <a:lnTo>
                    <a:pt x="2756069" y="87714"/>
                  </a:lnTo>
                  <a:lnTo>
                    <a:pt x="2728912" y="122872"/>
                  </a:lnTo>
                  <a:lnTo>
                    <a:pt x="2693754" y="150029"/>
                  </a:lnTo>
                  <a:lnTo>
                    <a:pt x="2652246" y="167534"/>
                  </a:lnTo>
                  <a:lnTo>
                    <a:pt x="2606040" y="173735"/>
                  </a:lnTo>
                  <a:lnTo>
                    <a:pt x="173736" y="173735"/>
                  </a:lnTo>
                  <a:lnTo>
                    <a:pt x="127529" y="179937"/>
                  </a:lnTo>
                  <a:lnTo>
                    <a:pt x="86021" y="197442"/>
                  </a:lnTo>
                  <a:lnTo>
                    <a:pt x="50863" y="224599"/>
                  </a:lnTo>
                  <a:lnTo>
                    <a:pt x="23706" y="259757"/>
                  </a:lnTo>
                  <a:lnTo>
                    <a:pt x="6201" y="301265"/>
                  </a:lnTo>
                  <a:lnTo>
                    <a:pt x="0" y="347471"/>
                  </a:lnTo>
                  <a:lnTo>
                    <a:pt x="0" y="3078479"/>
                  </a:lnTo>
                  <a:lnTo>
                    <a:pt x="6201" y="3124664"/>
                  </a:lnTo>
                  <a:lnTo>
                    <a:pt x="23706" y="3166166"/>
                  </a:lnTo>
                  <a:lnTo>
                    <a:pt x="50863" y="3201328"/>
                  </a:lnTo>
                  <a:lnTo>
                    <a:pt x="86021" y="3228495"/>
                  </a:lnTo>
                  <a:lnTo>
                    <a:pt x="127529" y="3246009"/>
                  </a:lnTo>
                  <a:lnTo>
                    <a:pt x="173736" y="3252216"/>
                  </a:lnTo>
                  <a:lnTo>
                    <a:pt x="219942" y="3246009"/>
                  </a:lnTo>
                  <a:lnTo>
                    <a:pt x="261450" y="3228495"/>
                  </a:lnTo>
                  <a:lnTo>
                    <a:pt x="296608" y="3201328"/>
                  </a:lnTo>
                  <a:lnTo>
                    <a:pt x="323765" y="3166166"/>
                  </a:lnTo>
                  <a:lnTo>
                    <a:pt x="341270" y="3124664"/>
                  </a:lnTo>
                  <a:lnTo>
                    <a:pt x="347472" y="3078479"/>
                  </a:lnTo>
                  <a:lnTo>
                    <a:pt x="347472" y="2904743"/>
                  </a:lnTo>
                  <a:lnTo>
                    <a:pt x="2606040" y="2904743"/>
                  </a:lnTo>
                  <a:lnTo>
                    <a:pt x="2652246" y="2898542"/>
                  </a:lnTo>
                  <a:lnTo>
                    <a:pt x="2693754" y="2881037"/>
                  </a:lnTo>
                  <a:lnTo>
                    <a:pt x="2728912" y="2853880"/>
                  </a:lnTo>
                  <a:lnTo>
                    <a:pt x="2756069" y="2818722"/>
                  </a:lnTo>
                  <a:lnTo>
                    <a:pt x="2773574" y="2777214"/>
                  </a:lnTo>
                  <a:lnTo>
                    <a:pt x="2779776" y="2731007"/>
                  </a:lnTo>
                  <a:lnTo>
                    <a:pt x="2779776" y="521207"/>
                  </a:lnTo>
                  <a:lnTo>
                    <a:pt x="173736" y="521207"/>
                  </a:lnTo>
                  <a:lnTo>
                    <a:pt x="173736" y="347471"/>
                  </a:lnTo>
                  <a:lnTo>
                    <a:pt x="180558" y="313646"/>
                  </a:lnTo>
                  <a:lnTo>
                    <a:pt x="199167" y="286035"/>
                  </a:lnTo>
                  <a:lnTo>
                    <a:pt x="226778" y="267426"/>
                  </a:lnTo>
                  <a:lnTo>
                    <a:pt x="260604" y="260603"/>
                  </a:lnTo>
                  <a:lnTo>
                    <a:pt x="2779776" y="260603"/>
                  </a:lnTo>
                  <a:lnTo>
                    <a:pt x="2779776" y="0"/>
                  </a:lnTo>
                  <a:close/>
                </a:path>
                <a:path w="2780029" h="3252470">
                  <a:moveTo>
                    <a:pt x="2779776" y="260603"/>
                  </a:moveTo>
                  <a:lnTo>
                    <a:pt x="260604" y="260603"/>
                  </a:lnTo>
                  <a:lnTo>
                    <a:pt x="294429" y="267426"/>
                  </a:lnTo>
                  <a:lnTo>
                    <a:pt x="322040" y="286035"/>
                  </a:lnTo>
                  <a:lnTo>
                    <a:pt x="340649" y="313646"/>
                  </a:lnTo>
                  <a:lnTo>
                    <a:pt x="347472" y="347471"/>
                  </a:lnTo>
                  <a:lnTo>
                    <a:pt x="341270" y="393678"/>
                  </a:lnTo>
                  <a:lnTo>
                    <a:pt x="323765" y="435186"/>
                  </a:lnTo>
                  <a:lnTo>
                    <a:pt x="296608" y="470344"/>
                  </a:lnTo>
                  <a:lnTo>
                    <a:pt x="261450" y="497501"/>
                  </a:lnTo>
                  <a:lnTo>
                    <a:pt x="219942" y="515006"/>
                  </a:lnTo>
                  <a:lnTo>
                    <a:pt x="173736" y="521207"/>
                  </a:lnTo>
                  <a:lnTo>
                    <a:pt x="2779776" y="521207"/>
                  </a:lnTo>
                  <a:lnTo>
                    <a:pt x="2779776" y="260603"/>
                  </a:lnTo>
                  <a:close/>
                </a:path>
                <a:path w="2780029" h="3252470">
                  <a:moveTo>
                    <a:pt x="2432304" y="0"/>
                  </a:moveTo>
                  <a:lnTo>
                    <a:pt x="2432304" y="173735"/>
                  </a:lnTo>
                  <a:lnTo>
                    <a:pt x="2606040" y="173735"/>
                  </a:lnTo>
                  <a:lnTo>
                    <a:pt x="2606040" y="86867"/>
                  </a:lnTo>
                  <a:lnTo>
                    <a:pt x="2519171" y="86867"/>
                  </a:lnTo>
                  <a:lnTo>
                    <a:pt x="2485346" y="80045"/>
                  </a:lnTo>
                  <a:lnTo>
                    <a:pt x="2457735" y="61436"/>
                  </a:lnTo>
                  <a:lnTo>
                    <a:pt x="2439126" y="33825"/>
                  </a:lnTo>
                  <a:lnTo>
                    <a:pt x="2432304" y="0"/>
                  </a:lnTo>
                  <a:close/>
                </a:path>
                <a:path w="2780029" h="3252470">
                  <a:moveTo>
                    <a:pt x="2606040" y="0"/>
                  </a:moveTo>
                  <a:lnTo>
                    <a:pt x="2599217" y="33825"/>
                  </a:lnTo>
                  <a:lnTo>
                    <a:pt x="2580608" y="61436"/>
                  </a:lnTo>
                  <a:lnTo>
                    <a:pt x="2552997" y="80045"/>
                  </a:lnTo>
                  <a:lnTo>
                    <a:pt x="2519171" y="86867"/>
                  </a:lnTo>
                  <a:lnTo>
                    <a:pt x="2606040" y="86867"/>
                  </a:lnTo>
                  <a:lnTo>
                    <a:pt x="26060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4799076" y="2558796"/>
              <a:ext cx="2606040" cy="695325"/>
            </a:xfrm>
            <a:custGeom>
              <a:avLst/>
              <a:gdLst/>
              <a:ahLst/>
              <a:cxnLst/>
              <a:rect l="l" t="t" r="r" b="b"/>
              <a:pathLst>
                <a:path w="2606040" h="695325">
                  <a:moveTo>
                    <a:pt x="86868" y="434339"/>
                  </a:moveTo>
                  <a:lnTo>
                    <a:pt x="53042" y="441162"/>
                  </a:lnTo>
                  <a:lnTo>
                    <a:pt x="25431" y="459771"/>
                  </a:lnTo>
                  <a:lnTo>
                    <a:pt x="6822" y="487382"/>
                  </a:lnTo>
                  <a:lnTo>
                    <a:pt x="0" y="521207"/>
                  </a:lnTo>
                  <a:lnTo>
                    <a:pt x="0" y="694943"/>
                  </a:lnTo>
                  <a:lnTo>
                    <a:pt x="46206" y="688742"/>
                  </a:lnTo>
                  <a:lnTo>
                    <a:pt x="87714" y="671237"/>
                  </a:lnTo>
                  <a:lnTo>
                    <a:pt x="122872" y="644080"/>
                  </a:lnTo>
                  <a:lnTo>
                    <a:pt x="150029" y="608922"/>
                  </a:lnTo>
                  <a:lnTo>
                    <a:pt x="167534" y="567414"/>
                  </a:lnTo>
                  <a:lnTo>
                    <a:pt x="173736" y="521207"/>
                  </a:lnTo>
                  <a:lnTo>
                    <a:pt x="166913" y="487382"/>
                  </a:lnTo>
                  <a:lnTo>
                    <a:pt x="148304" y="459771"/>
                  </a:lnTo>
                  <a:lnTo>
                    <a:pt x="120693" y="441162"/>
                  </a:lnTo>
                  <a:lnTo>
                    <a:pt x="86868" y="434339"/>
                  </a:lnTo>
                  <a:close/>
                </a:path>
                <a:path w="2606040" h="695325">
                  <a:moveTo>
                    <a:pt x="2606040" y="173736"/>
                  </a:moveTo>
                  <a:lnTo>
                    <a:pt x="2432304" y="173736"/>
                  </a:lnTo>
                  <a:lnTo>
                    <a:pt x="2432304" y="347471"/>
                  </a:lnTo>
                  <a:lnTo>
                    <a:pt x="2478510" y="341270"/>
                  </a:lnTo>
                  <a:lnTo>
                    <a:pt x="2520018" y="323765"/>
                  </a:lnTo>
                  <a:lnTo>
                    <a:pt x="2555176" y="296608"/>
                  </a:lnTo>
                  <a:lnTo>
                    <a:pt x="2582333" y="261450"/>
                  </a:lnTo>
                  <a:lnTo>
                    <a:pt x="2599838" y="219942"/>
                  </a:lnTo>
                  <a:lnTo>
                    <a:pt x="2606040" y="173736"/>
                  </a:lnTo>
                  <a:close/>
                </a:path>
                <a:path w="2606040" h="695325">
                  <a:moveTo>
                    <a:pt x="2432304" y="0"/>
                  </a:moveTo>
                  <a:lnTo>
                    <a:pt x="2386097" y="6201"/>
                  </a:lnTo>
                  <a:lnTo>
                    <a:pt x="2344589" y="23706"/>
                  </a:lnTo>
                  <a:lnTo>
                    <a:pt x="2309431" y="50863"/>
                  </a:lnTo>
                  <a:lnTo>
                    <a:pt x="2282274" y="86021"/>
                  </a:lnTo>
                  <a:lnTo>
                    <a:pt x="2264769" y="127529"/>
                  </a:lnTo>
                  <a:lnTo>
                    <a:pt x="2258568" y="173736"/>
                  </a:lnTo>
                  <a:lnTo>
                    <a:pt x="2265390" y="207561"/>
                  </a:lnTo>
                  <a:lnTo>
                    <a:pt x="2283999" y="235172"/>
                  </a:lnTo>
                  <a:lnTo>
                    <a:pt x="2311610" y="253781"/>
                  </a:lnTo>
                  <a:lnTo>
                    <a:pt x="2345435" y="260603"/>
                  </a:lnTo>
                  <a:lnTo>
                    <a:pt x="2379261" y="253781"/>
                  </a:lnTo>
                  <a:lnTo>
                    <a:pt x="2406872" y="235172"/>
                  </a:lnTo>
                  <a:lnTo>
                    <a:pt x="2425481" y="207561"/>
                  </a:lnTo>
                  <a:lnTo>
                    <a:pt x="2432304" y="173736"/>
                  </a:lnTo>
                  <a:lnTo>
                    <a:pt x="2606040" y="173736"/>
                  </a:lnTo>
                  <a:lnTo>
                    <a:pt x="2599838" y="127529"/>
                  </a:lnTo>
                  <a:lnTo>
                    <a:pt x="2582333" y="86021"/>
                  </a:lnTo>
                  <a:lnTo>
                    <a:pt x="2555176" y="50863"/>
                  </a:lnTo>
                  <a:lnTo>
                    <a:pt x="2520018" y="23706"/>
                  </a:lnTo>
                  <a:lnTo>
                    <a:pt x="2478510" y="6201"/>
                  </a:lnTo>
                  <a:lnTo>
                    <a:pt x="2432304" y="0"/>
                  </a:lnTo>
                  <a:close/>
                </a:path>
              </a:pathLst>
            </a:custGeom>
            <a:solidFill>
              <a:srgbClr val="697A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4625340" y="2558796"/>
              <a:ext cx="2780030" cy="3426460"/>
            </a:xfrm>
            <a:custGeom>
              <a:avLst/>
              <a:gdLst/>
              <a:ahLst/>
              <a:cxnLst/>
              <a:rect l="l" t="t" r="r" b="b"/>
              <a:pathLst>
                <a:path w="2780029" h="3426460">
                  <a:moveTo>
                    <a:pt x="0" y="521207"/>
                  </a:moveTo>
                  <a:lnTo>
                    <a:pt x="6201" y="475001"/>
                  </a:lnTo>
                  <a:lnTo>
                    <a:pt x="23706" y="433493"/>
                  </a:lnTo>
                  <a:lnTo>
                    <a:pt x="50863" y="398335"/>
                  </a:lnTo>
                  <a:lnTo>
                    <a:pt x="86021" y="371178"/>
                  </a:lnTo>
                  <a:lnTo>
                    <a:pt x="127529" y="353673"/>
                  </a:lnTo>
                  <a:lnTo>
                    <a:pt x="173736" y="347471"/>
                  </a:lnTo>
                  <a:lnTo>
                    <a:pt x="2432304" y="347471"/>
                  </a:lnTo>
                  <a:lnTo>
                    <a:pt x="2432304" y="173736"/>
                  </a:lnTo>
                  <a:lnTo>
                    <a:pt x="2438505" y="127529"/>
                  </a:lnTo>
                  <a:lnTo>
                    <a:pt x="2456010" y="86021"/>
                  </a:lnTo>
                  <a:lnTo>
                    <a:pt x="2483167" y="50863"/>
                  </a:lnTo>
                  <a:lnTo>
                    <a:pt x="2518325" y="23706"/>
                  </a:lnTo>
                  <a:lnTo>
                    <a:pt x="2559833" y="6201"/>
                  </a:lnTo>
                  <a:lnTo>
                    <a:pt x="2606040" y="0"/>
                  </a:lnTo>
                  <a:lnTo>
                    <a:pt x="2652246" y="6201"/>
                  </a:lnTo>
                  <a:lnTo>
                    <a:pt x="2693754" y="23706"/>
                  </a:lnTo>
                  <a:lnTo>
                    <a:pt x="2728912" y="50863"/>
                  </a:lnTo>
                  <a:lnTo>
                    <a:pt x="2756069" y="86021"/>
                  </a:lnTo>
                  <a:lnTo>
                    <a:pt x="2773574" y="127529"/>
                  </a:lnTo>
                  <a:lnTo>
                    <a:pt x="2779776" y="173736"/>
                  </a:lnTo>
                  <a:lnTo>
                    <a:pt x="2779776" y="2904743"/>
                  </a:lnTo>
                  <a:lnTo>
                    <a:pt x="2773574" y="2950950"/>
                  </a:lnTo>
                  <a:lnTo>
                    <a:pt x="2756069" y="2992458"/>
                  </a:lnTo>
                  <a:lnTo>
                    <a:pt x="2728912" y="3027616"/>
                  </a:lnTo>
                  <a:lnTo>
                    <a:pt x="2693754" y="3054773"/>
                  </a:lnTo>
                  <a:lnTo>
                    <a:pt x="2652246" y="3072278"/>
                  </a:lnTo>
                  <a:lnTo>
                    <a:pt x="2606040" y="3078479"/>
                  </a:lnTo>
                  <a:lnTo>
                    <a:pt x="347472" y="3078479"/>
                  </a:lnTo>
                  <a:lnTo>
                    <a:pt x="347472" y="3252216"/>
                  </a:lnTo>
                  <a:lnTo>
                    <a:pt x="341270" y="3298400"/>
                  </a:lnTo>
                  <a:lnTo>
                    <a:pt x="323765" y="3339902"/>
                  </a:lnTo>
                  <a:lnTo>
                    <a:pt x="296608" y="3375064"/>
                  </a:lnTo>
                  <a:lnTo>
                    <a:pt x="261450" y="3402231"/>
                  </a:lnTo>
                  <a:lnTo>
                    <a:pt x="219942" y="3419745"/>
                  </a:lnTo>
                  <a:lnTo>
                    <a:pt x="173736" y="3425952"/>
                  </a:lnTo>
                  <a:lnTo>
                    <a:pt x="127529" y="3419745"/>
                  </a:lnTo>
                  <a:lnTo>
                    <a:pt x="86021" y="3402231"/>
                  </a:lnTo>
                  <a:lnTo>
                    <a:pt x="50863" y="3375064"/>
                  </a:lnTo>
                  <a:lnTo>
                    <a:pt x="23706" y="3339902"/>
                  </a:lnTo>
                  <a:lnTo>
                    <a:pt x="6201" y="3298400"/>
                  </a:lnTo>
                  <a:lnTo>
                    <a:pt x="0" y="3252216"/>
                  </a:lnTo>
                  <a:lnTo>
                    <a:pt x="0" y="521207"/>
                  </a:lnTo>
                  <a:close/>
                </a:path>
                <a:path w="2780029" h="3426460">
                  <a:moveTo>
                    <a:pt x="2432304" y="347471"/>
                  </a:moveTo>
                  <a:lnTo>
                    <a:pt x="2606040" y="347471"/>
                  </a:lnTo>
                  <a:lnTo>
                    <a:pt x="2652246" y="341270"/>
                  </a:lnTo>
                  <a:lnTo>
                    <a:pt x="2693754" y="323765"/>
                  </a:lnTo>
                  <a:lnTo>
                    <a:pt x="2728912" y="296608"/>
                  </a:lnTo>
                  <a:lnTo>
                    <a:pt x="2756069" y="261450"/>
                  </a:lnTo>
                  <a:lnTo>
                    <a:pt x="2773574" y="219942"/>
                  </a:lnTo>
                  <a:lnTo>
                    <a:pt x="2779776" y="173736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050024" y="2724912"/>
              <a:ext cx="188975" cy="1889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625340" y="2993136"/>
              <a:ext cx="347980" cy="2644140"/>
            </a:xfrm>
            <a:custGeom>
              <a:avLst/>
              <a:gdLst/>
              <a:ahLst/>
              <a:cxnLst/>
              <a:rect l="l" t="t" r="r" b="b"/>
              <a:pathLst>
                <a:path w="347979" h="2644140">
                  <a:moveTo>
                    <a:pt x="173736" y="260603"/>
                  </a:moveTo>
                  <a:lnTo>
                    <a:pt x="173736" y="86867"/>
                  </a:lnTo>
                  <a:lnTo>
                    <a:pt x="199167" y="25431"/>
                  </a:lnTo>
                  <a:lnTo>
                    <a:pt x="260604" y="0"/>
                  </a:lnTo>
                  <a:lnTo>
                    <a:pt x="294429" y="6822"/>
                  </a:lnTo>
                  <a:lnTo>
                    <a:pt x="322040" y="25431"/>
                  </a:lnTo>
                  <a:lnTo>
                    <a:pt x="340649" y="53042"/>
                  </a:lnTo>
                  <a:lnTo>
                    <a:pt x="347472" y="86867"/>
                  </a:lnTo>
                  <a:lnTo>
                    <a:pt x="341270" y="133074"/>
                  </a:lnTo>
                  <a:lnTo>
                    <a:pt x="323765" y="174582"/>
                  </a:lnTo>
                  <a:lnTo>
                    <a:pt x="296608" y="209740"/>
                  </a:lnTo>
                  <a:lnTo>
                    <a:pt x="261450" y="236897"/>
                  </a:lnTo>
                  <a:lnTo>
                    <a:pt x="219942" y="254402"/>
                  </a:lnTo>
                  <a:lnTo>
                    <a:pt x="173736" y="260603"/>
                  </a:lnTo>
                  <a:lnTo>
                    <a:pt x="127529" y="254402"/>
                  </a:lnTo>
                  <a:lnTo>
                    <a:pt x="86021" y="236897"/>
                  </a:lnTo>
                  <a:lnTo>
                    <a:pt x="50863" y="209740"/>
                  </a:lnTo>
                  <a:lnTo>
                    <a:pt x="23706" y="174582"/>
                  </a:lnTo>
                  <a:lnTo>
                    <a:pt x="6201" y="133074"/>
                  </a:lnTo>
                  <a:lnTo>
                    <a:pt x="0" y="86867"/>
                  </a:lnTo>
                </a:path>
                <a:path w="347979" h="2644140">
                  <a:moveTo>
                    <a:pt x="347472" y="86867"/>
                  </a:moveTo>
                  <a:lnTo>
                    <a:pt x="347472" y="2644140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071998" y="3154807"/>
            <a:ext cx="2057400" cy="2406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sz="12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Το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ΕΥ ενίσχυσε σε μικρό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βαθμό 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την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ικανότητα των μαθητών να 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αναγνωρίζουν </a:t>
            </a:r>
            <a:r>
              <a:rPr lang="el-GR" sz="1200" i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και να κατανοούν </a:t>
            </a:r>
            <a:r>
              <a:rPr sz="1200" i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συναισθήματα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που 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αποτυπώνονται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σε ερεθίσματα</a:t>
            </a:r>
            <a:r>
              <a:rPr sz="1200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ή</a:t>
            </a:r>
            <a:endParaRPr sz="1200" dirty="0">
              <a:latin typeface="Times New Roman"/>
              <a:cs typeface="Times New Roman"/>
            </a:endParaRPr>
          </a:p>
          <a:p>
            <a:pPr marL="134620" marR="127635" indent="30480">
              <a:lnSpc>
                <a:spcPct val="100000"/>
              </a:lnSpc>
            </a:pP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προκαλούνται σε αυτούς από  εκείνα, πλην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αυτή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η ελαφρά  επίδραση κατευθύνεται προς  θετική κατεύθυνση</a:t>
            </a:r>
            <a:r>
              <a:rPr sz="12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(απαλοιφή</a:t>
            </a:r>
            <a:endParaRPr sz="1200" dirty="0">
              <a:latin typeface="Times New Roman"/>
              <a:cs typeface="Times New Roman"/>
            </a:endParaRPr>
          </a:p>
          <a:p>
            <a:pPr marL="85725" marR="78105">
              <a:lnSpc>
                <a:spcPct val="98900"/>
              </a:lnSpc>
              <a:spcBef>
                <a:spcPts val="20"/>
              </a:spcBef>
            </a:pP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φόβου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συγχρονισμός του</a:t>
            </a:r>
            <a:r>
              <a:rPr sz="1200" i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με  θυμό τού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ερεθίσματος, αύξηση  αγάπης και αισθήματος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φιλίας 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από απλό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ερέθισμα</a:t>
            </a:r>
            <a:r>
              <a:rPr sz="1200" i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χαράς)</a:t>
            </a:r>
            <a:endParaRPr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60" dirty="0"/>
              <a:t> </a:t>
            </a:r>
            <a:r>
              <a:rPr spc="-10" dirty="0"/>
              <a:t>ΣΚΕΛΟΣ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00" spc="-10" dirty="0"/>
              <a:t>ΑΠΟΤΕΛΕΣΜΑΤΑ </a:t>
            </a:r>
            <a:r>
              <a:rPr sz="3100" spc="-5" dirty="0"/>
              <a:t>ΕΡΕΥΝΑΣ </a:t>
            </a:r>
            <a:r>
              <a:rPr sz="3100" spc="-10" dirty="0"/>
              <a:t>ΜΑΘΗΤΩΝ</a:t>
            </a:r>
            <a:r>
              <a:rPr sz="3100" spc="50" dirty="0"/>
              <a:t> </a:t>
            </a:r>
            <a:r>
              <a:rPr sz="3100" spc="-5" dirty="0"/>
              <a:t>(3/5)</a:t>
            </a:r>
            <a:endParaRPr sz="3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138928" y="2551176"/>
            <a:ext cx="1691639" cy="3441700"/>
            <a:chOff x="5138928" y="2551176"/>
            <a:chExt cx="1691639" cy="3441700"/>
          </a:xfrm>
        </p:grpSpPr>
        <p:sp>
          <p:nvSpPr>
            <p:cNvPr id="4" name="object 4"/>
            <p:cNvSpPr/>
            <p:nvPr/>
          </p:nvSpPr>
          <p:spPr>
            <a:xfrm>
              <a:off x="5146548" y="2663571"/>
              <a:ext cx="1676400" cy="3321685"/>
            </a:xfrm>
            <a:custGeom>
              <a:avLst/>
              <a:gdLst/>
              <a:ahLst/>
              <a:cxnLst/>
              <a:rect l="l" t="t" r="r" b="b"/>
              <a:pathLst>
                <a:path w="1676400" h="3321685">
                  <a:moveTo>
                    <a:pt x="1676400" y="0"/>
                  </a:moveTo>
                  <a:lnTo>
                    <a:pt x="1668172" y="40802"/>
                  </a:lnTo>
                  <a:lnTo>
                    <a:pt x="1645729" y="74104"/>
                  </a:lnTo>
                  <a:lnTo>
                    <a:pt x="1612427" y="96547"/>
                  </a:lnTo>
                  <a:lnTo>
                    <a:pt x="1571625" y="104775"/>
                  </a:lnTo>
                  <a:lnTo>
                    <a:pt x="104775" y="104775"/>
                  </a:lnTo>
                  <a:lnTo>
                    <a:pt x="63972" y="113002"/>
                  </a:lnTo>
                  <a:lnTo>
                    <a:pt x="30670" y="135445"/>
                  </a:lnTo>
                  <a:lnTo>
                    <a:pt x="8227" y="168747"/>
                  </a:lnTo>
                  <a:lnTo>
                    <a:pt x="0" y="209550"/>
                  </a:lnTo>
                  <a:lnTo>
                    <a:pt x="0" y="3216402"/>
                  </a:lnTo>
                  <a:lnTo>
                    <a:pt x="8227" y="3257183"/>
                  </a:lnTo>
                  <a:lnTo>
                    <a:pt x="30670" y="3290487"/>
                  </a:lnTo>
                  <a:lnTo>
                    <a:pt x="63972" y="3312942"/>
                  </a:lnTo>
                  <a:lnTo>
                    <a:pt x="104775" y="3321177"/>
                  </a:lnTo>
                  <a:lnTo>
                    <a:pt x="145577" y="3312942"/>
                  </a:lnTo>
                  <a:lnTo>
                    <a:pt x="178879" y="3290487"/>
                  </a:lnTo>
                  <a:lnTo>
                    <a:pt x="201322" y="3257183"/>
                  </a:lnTo>
                  <a:lnTo>
                    <a:pt x="209550" y="3216402"/>
                  </a:lnTo>
                  <a:lnTo>
                    <a:pt x="209550" y="3111627"/>
                  </a:lnTo>
                  <a:lnTo>
                    <a:pt x="1571625" y="3111627"/>
                  </a:lnTo>
                  <a:lnTo>
                    <a:pt x="1612427" y="3103392"/>
                  </a:lnTo>
                  <a:lnTo>
                    <a:pt x="1645729" y="3080937"/>
                  </a:lnTo>
                  <a:lnTo>
                    <a:pt x="1668172" y="3047633"/>
                  </a:lnTo>
                  <a:lnTo>
                    <a:pt x="1676400" y="3006852"/>
                  </a:lnTo>
                  <a:lnTo>
                    <a:pt x="1676400" y="314324"/>
                  </a:lnTo>
                  <a:lnTo>
                    <a:pt x="104775" y="314325"/>
                  </a:lnTo>
                  <a:lnTo>
                    <a:pt x="104775" y="209550"/>
                  </a:lnTo>
                  <a:lnTo>
                    <a:pt x="120141" y="172465"/>
                  </a:lnTo>
                  <a:lnTo>
                    <a:pt x="157225" y="157099"/>
                  </a:lnTo>
                  <a:lnTo>
                    <a:pt x="1676400" y="157098"/>
                  </a:lnTo>
                  <a:lnTo>
                    <a:pt x="1676400" y="0"/>
                  </a:lnTo>
                  <a:close/>
                </a:path>
                <a:path w="1676400" h="3321685">
                  <a:moveTo>
                    <a:pt x="1676400" y="157098"/>
                  </a:moveTo>
                  <a:lnTo>
                    <a:pt x="157225" y="157099"/>
                  </a:lnTo>
                  <a:lnTo>
                    <a:pt x="177563" y="161222"/>
                  </a:lnTo>
                  <a:lnTo>
                    <a:pt x="194198" y="172465"/>
                  </a:lnTo>
                  <a:lnTo>
                    <a:pt x="205428" y="189138"/>
                  </a:lnTo>
                  <a:lnTo>
                    <a:pt x="209550" y="209550"/>
                  </a:lnTo>
                  <a:lnTo>
                    <a:pt x="201322" y="250352"/>
                  </a:lnTo>
                  <a:lnTo>
                    <a:pt x="178879" y="283654"/>
                  </a:lnTo>
                  <a:lnTo>
                    <a:pt x="145577" y="306097"/>
                  </a:lnTo>
                  <a:lnTo>
                    <a:pt x="104775" y="314325"/>
                  </a:lnTo>
                  <a:lnTo>
                    <a:pt x="1676400" y="314324"/>
                  </a:lnTo>
                  <a:lnTo>
                    <a:pt x="1676400" y="157098"/>
                  </a:lnTo>
                  <a:close/>
                </a:path>
                <a:path w="1676400" h="3321685">
                  <a:moveTo>
                    <a:pt x="1466850" y="0"/>
                  </a:moveTo>
                  <a:lnTo>
                    <a:pt x="1466850" y="104775"/>
                  </a:lnTo>
                  <a:lnTo>
                    <a:pt x="1571625" y="104775"/>
                  </a:lnTo>
                  <a:lnTo>
                    <a:pt x="1571625" y="52324"/>
                  </a:lnTo>
                  <a:lnTo>
                    <a:pt x="1519301" y="52324"/>
                  </a:lnTo>
                  <a:lnTo>
                    <a:pt x="1498889" y="48220"/>
                  </a:lnTo>
                  <a:lnTo>
                    <a:pt x="1482217" y="37020"/>
                  </a:lnTo>
                  <a:lnTo>
                    <a:pt x="1470973" y="20391"/>
                  </a:lnTo>
                  <a:lnTo>
                    <a:pt x="1466850" y="0"/>
                  </a:lnTo>
                  <a:close/>
                </a:path>
                <a:path w="1676400" h="3321685">
                  <a:moveTo>
                    <a:pt x="1571625" y="0"/>
                  </a:moveTo>
                  <a:lnTo>
                    <a:pt x="1567503" y="20391"/>
                  </a:lnTo>
                  <a:lnTo>
                    <a:pt x="1556273" y="37020"/>
                  </a:lnTo>
                  <a:lnTo>
                    <a:pt x="1539638" y="48220"/>
                  </a:lnTo>
                  <a:lnTo>
                    <a:pt x="1519301" y="52324"/>
                  </a:lnTo>
                  <a:lnTo>
                    <a:pt x="1571625" y="52324"/>
                  </a:lnTo>
                  <a:lnTo>
                    <a:pt x="157162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251323" y="2558796"/>
              <a:ext cx="1571625" cy="419100"/>
            </a:xfrm>
            <a:custGeom>
              <a:avLst/>
              <a:gdLst/>
              <a:ahLst/>
              <a:cxnLst/>
              <a:rect l="l" t="t" r="r" b="b"/>
              <a:pathLst>
                <a:path w="1571625" h="419100">
                  <a:moveTo>
                    <a:pt x="52450" y="261874"/>
                  </a:moveTo>
                  <a:lnTo>
                    <a:pt x="32039" y="265997"/>
                  </a:lnTo>
                  <a:lnTo>
                    <a:pt x="15366" y="277240"/>
                  </a:lnTo>
                  <a:lnTo>
                    <a:pt x="4123" y="293913"/>
                  </a:lnTo>
                  <a:lnTo>
                    <a:pt x="0" y="314325"/>
                  </a:lnTo>
                  <a:lnTo>
                    <a:pt x="0" y="419100"/>
                  </a:lnTo>
                  <a:lnTo>
                    <a:pt x="40802" y="410872"/>
                  </a:lnTo>
                  <a:lnTo>
                    <a:pt x="74104" y="388429"/>
                  </a:lnTo>
                  <a:lnTo>
                    <a:pt x="96547" y="355127"/>
                  </a:lnTo>
                  <a:lnTo>
                    <a:pt x="104775" y="314325"/>
                  </a:lnTo>
                  <a:lnTo>
                    <a:pt x="100653" y="293913"/>
                  </a:lnTo>
                  <a:lnTo>
                    <a:pt x="89423" y="277240"/>
                  </a:lnTo>
                  <a:lnTo>
                    <a:pt x="72788" y="265997"/>
                  </a:lnTo>
                  <a:lnTo>
                    <a:pt x="52450" y="261874"/>
                  </a:lnTo>
                  <a:close/>
                </a:path>
                <a:path w="1571625" h="419100">
                  <a:moveTo>
                    <a:pt x="1571625" y="104775"/>
                  </a:moveTo>
                  <a:lnTo>
                    <a:pt x="1466850" y="104775"/>
                  </a:lnTo>
                  <a:lnTo>
                    <a:pt x="1466850" y="209550"/>
                  </a:lnTo>
                  <a:lnTo>
                    <a:pt x="1507652" y="201322"/>
                  </a:lnTo>
                  <a:lnTo>
                    <a:pt x="1540954" y="178879"/>
                  </a:lnTo>
                  <a:lnTo>
                    <a:pt x="1563397" y="145577"/>
                  </a:lnTo>
                  <a:lnTo>
                    <a:pt x="1571625" y="104775"/>
                  </a:lnTo>
                  <a:close/>
                </a:path>
                <a:path w="1571625" h="419100">
                  <a:moveTo>
                    <a:pt x="1466850" y="0"/>
                  </a:moveTo>
                  <a:lnTo>
                    <a:pt x="1426047" y="8227"/>
                  </a:lnTo>
                  <a:lnTo>
                    <a:pt x="1392745" y="30670"/>
                  </a:lnTo>
                  <a:lnTo>
                    <a:pt x="1370302" y="63972"/>
                  </a:lnTo>
                  <a:lnTo>
                    <a:pt x="1362075" y="104775"/>
                  </a:lnTo>
                  <a:lnTo>
                    <a:pt x="1366196" y="125166"/>
                  </a:lnTo>
                  <a:lnTo>
                    <a:pt x="1377426" y="141795"/>
                  </a:lnTo>
                  <a:lnTo>
                    <a:pt x="1394061" y="152995"/>
                  </a:lnTo>
                  <a:lnTo>
                    <a:pt x="1414399" y="157099"/>
                  </a:lnTo>
                  <a:lnTo>
                    <a:pt x="1434810" y="152995"/>
                  </a:lnTo>
                  <a:lnTo>
                    <a:pt x="1451482" y="141795"/>
                  </a:lnTo>
                  <a:lnTo>
                    <a:pt x="1462726" y="125166"/>
                  </a:lnTo>
                  <a:lnTo>
                    <a:pt x="1466850" y="104775"/>
                  </a:lnTo>
                  <a:lnTo>
                    <a:pt x="1571625" y="104775"/>
                  </a:lnTo>
                  <a:lnTo>
                    <a:pt x="1563397" y="63972"/>
                  </a:lnTo>
                  <a:lnTo>
                    <a:pt x="1540954" y="30670"/>
                  </a:lnTo>
                  <a:lnTo>
                    <a:pt x="1507652" y="8227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697A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146548" y="2558796"/>
              <a:ext cx="1676400" cy="3426460"/>
            </a:xfrm>
            <a:custGeom>
              <a:avLst/>
              <a:gdLst/>
              <a:ahLst/>
              <a:cxnLst/>
              <a:rect l="l" t="t" r="r" b="b"/>
              <a:pathLst>
                <a:path w="1676400" h="3426460">
                  <a:moveTo>
                    <a:pt x="0" y="314325"/>
                  </a:moveTo>
                  <a:lnTo>
                    <a:pt x="8227" y="273522"/>
                  </a:lnTo>
                  <a:lnTo>
                    <a:pt x="30670" y="240220"/>
                  </a:lnTo>
                  <a:lnTo>
                    <a:pt x="63972" y="217777"/>
                  </a:lnTo>
                  <a:lnTo>
                    <a:pt x="104775" y="209550"/>
                  </a:lnTo>
                  <a:lnTo>
                    <a:pt x="1466850" y="209550"/>
                  </a:lnTo>
                  <a:lnTo>
                    <a:pt x="1466850" y="104775"/>
                  </a:lnTo>
                  <a:lnTo>
                    <a:pt x="1475077" y="63972"/>
                  </a:lnTo>
                  <a:lnTo>
                    <a:pt x="1497520" y="30670"/>
                  </a:lnTo>
                  <a:lnTo>
                    <a:pt x="1530822" y="8227"/>
                  </a:lnTo>
                  <a:lnTo>
                    <a:pt x="1571625" y="0"/>
                  </a:lnTo>
                  <a:lnTo>
                    <a:pt x="1612427" y="8227"/>
                  </a:lnTo>
                  <a:lnTo>
                    <a:pt x="1645729" y="30670"/>
                  </a:lnTo>
                  <a:lnTo>
                    <a:pt x="1668172" y="63972"/>
                  </a:lnTo>
                  <a:lnTo>
                    <a:pt x="1676400" y="104775"/>
                  </a:lnTo>
                  <a:lnTo>
                    <a:pt x="1676400" y="3111627"/>
                  </a:lnTo>
                  <a:lnTo>
                    <a:pt x="1668172" y="3152413"/>
                  </a:lnTo>
                  <a:lnTo>
                    <a:pt x="1645729" y="3185717"/>
                  </a:lnTo>
                  <a:lnTo>
                    <a:pt x="1612427" y="3208169"/>
                  </a:lnTo>
                  <a:lnTo>
                    <a:pt x="1571625" y="3216402"/>
                  </a:lnTo>
                  <a:lnTo>
                    <a:pt x="209550" y="3216402"/>
                  </a:lnTo>
                  <a:lnTo>
                    <a:pt x="209550" y="3321177"/>
                  </a:lnTo>
                  <a:lnTo>
                    <a:pt x="201322" y="3361958"/>
                  </a:lnTo>
                  <a:lnTo>
                    <a:pt x="178879" y="3395262"/>
                  </a:lnTo>
                  <a:lnTo>
                    <a:pt x="145577" y="3417717"/>
                  </a:lnTo>
                  <a:lnTo>
                    <a:pt x="104775" y="3425952"/>
                  </a:lnTo>
                  <a:lnTo>
                    <a:pt x="63972" y="3417717"/>
                  </a:lnTo>
                  <a:lnTo>
                    <a:pt x="30670" y="3395262"/>
                  </a:lnTo>
                  <a:lnTo>
                    <a:pt x="8227" y="3361958"/>
                  </a:lnTo>
                  <a:lnTo>
                    <a:pt x="0" y="3321177"/>
                  </a:lnTo>
                  <a:lnTo>
                    <a:pt x="0" y="314325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605778" y="2655951"/>
              <a:ext cx="224790" cy="1200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5138928" y="2813050"/>
              <a:ext cx="224790" cy="1724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356098" y="2873121"/>
              <a:ext cx="0" cy="2902585"/>
            </a:xfrm>
            <a:custGeom>
              <a:avLst/>
              <a:gdLst/>
              <a:ahLst/>
              <a:cxnLst/>
              <a:rect l="l" t="t" r="r" b="b"/>
              <a:pathLst>
                <a:path h="2902585">
                  <a:moveTo>
                    <a:pt x="0" y="0"/>
                  </a:moveTo>
                  <a:lnTo>
                    <a:pt x="0" y="2902077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03926" y="3246246"/>
            <a:ext cx="1059180" cy="203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Η εφαρμογή τού  ΕΥ σε ομόλογα 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συναισθηματικά 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ερεθίσματα</a:t>
            </a:r>
            <a:r>
              <a:rPr sz="1200" i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μέσω  έργων</a:t>
            </a:r>
            <a:r>
              <a:rPr sz="12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τέχνης</a:t>
            </a:r>
            <a:endParaRPr sz="1200" dirty="0">
              <a:latin typeface="Times New Roman"/>
              <a:cs typeface="Times New Roman"/>
            </a:endParaRPr>
          </a:p>
          <a:p>
            <a:pPr marL="12700" marR="5080" indent="130810">
              <a:lnSpc>
                <a:spcPct val="100000"/>
              </a:lnSpc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«οξύνει»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την 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αντιληπτικότητα  των</a:t>
            </a:r>
            <a:r>
              <a:rPr sz="12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εντονότερων  συναισθημάτων  </a:t>
            </a:r>
            <a:r>
              <a:rPr sz="1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(χαρά,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αγάπη</a:t>
            </a:r>
            <a:r>
              <a:rPr sz="12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και</a:t>
            </a:r>
            <a:endParaRPr sz="1200" dirty="0">
              <a:latin typeface="Times New Roman"/>
              <a:cs typeface="Times New Roman"/>
            </a:endParaRPr>
          </a:p>
          <a:p>
            <a:pPr marL="323215">
              <a:lnSpc>
                <a:spcPts val="1395"/>
              </a:lnSpc>
            </a:pPr>
            <a:r>
              <a:rPr sz="12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θυμός)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1623" y="2557272"/>
            <a:ext cx="4203700" cy="3423285"/>
            <a:chOff x="801623" y="2557272"/>
            <a:chExt cx="4203700" cy="3423285"/>
          </a:xfrm>
        </p:grpSpPr>
        <p:sp>
          <p:nvSpPr>
            <p:cNvPr id="12" name="object 12"/>
            <p:cNvSpPr/>
            <p:nvPr/>
          </p:nvSpPr>
          <p:spPr>
            <a:xfrm>
              <a:off x="801623" y="2557272"/>
              <a:ext cx="4203700" cy="3423285"/>
            </a:xfrm>
            <a:custGeom>
              <a:avLst/>
              <a:gdLst/>
              <a:ahLst/>
              <a:cxnLst/>
              <a:rect l="l" t="t" r="r" b="b"/>
              <a:pathLst>
                <a:path w="4203700" h="3423285">
                  <a:moveTo>
                    <a:pt x="4203192" y="0"/>
                  </a:moveTo>
                  <a:lnTo>
                    <a:pt x="0" y="0"/>
                  </a:lnTo>
                  <a:lnTo>
                    <a:pt x="0" y="3422904"/>
                  </a:lnTo>
                  <a:lnTo>
                    <a:pt x="4203192" y="3422904"/>
                  </a:lnTo>
                  <a:lnTo>
                    <a:pt x="4203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8845" y="3760724"/>
              <a:ext cx="1391412" cy="1391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2516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7ECC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2516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17017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17017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94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5694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504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95046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9242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2423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82828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2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2" y="57911"/>
                  </a:lnTo>
                  <a:lnTo>
                    <a:pt x="5791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82828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2" y="57911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0100" y="2555748"/>
            <a:ext cx="4203700" cy="3426460"/>
          </a:xfrm>
          <a:prstGeom prst="rect">
            <a:avLst/>
          </a:prstGeom>
          <a:ln w="9144">
            <a:solidFill>
              <a:srgbClr val="D9D9D9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897255" marR="847090" indent="246379">
              <a:lnSpc>
                <a:spcPts val="1580"/>
              </a:lnSpc>
              <a:spcBef>
                <a:spcPts val="705"/>
              </a:spcBef>
            </a:pP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Το </a:t>
            </a: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2ο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έργο τέχνης</a:t>
            </a:r>
            <a:r>
              <a:rPr sz="14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 </a:t>
            </a:r>
            <a:r>
              <a:rPr sz="1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εκφράζει </a:t>
            </a:r>
            <a:r>
              <a:rPr sz="1400" b="1" spc="-1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(εσωτερικά=πριν |</a:t>
            </a:r>
            <a:r>
              <a:rPr sz="1400" spc="-5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εξωτερικά=μετά)</a:t>
            </a:r>
            <a:endParaRPr sz="1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5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5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500" dirty="0">
              <a:latin typeface="Garamond"/>
              <a:cs typeface="Garamond"/>
            </a:endParaRPr>
          </a:p>
          <a:p>
            <a:pPr marR="650240" algn="ctr">
              <a:lnSpc>
                <a:spcPct val="100000"/>
              </a:lnSpc>
              <a:spcBef>
                <a:spcPts val="1325"/>
              </a:spcBef>
            </a:pPr>
            <a:r>
              <a:rPr sz="1200" b="1" spc="-10" dirty="0">
                <a:solidFill>
                  <a:srgbClr val="404040"/>
                </a:solidFill>
                <a:latin typeface="Garamond"/>
                <a:cs typeface="Garamond"/>
              </a:rPr>
              <a:t>23%</a:t>
            </a:r>
            <a:r>
              <a:rPr sz="1200" b="1" spc="110" dirty="0">
                <a:solidFill>
                  <a:srgbClr val="404040"/>
                </a:solidFill>
                <a:latin typeface="Garamond"/>
                <a:cs typeface="Garamond"/>
              </a:rPr>
              <a:t> </a:t>
            </a:r>
            <a:r>
              <a:rPr sz="1800" b="1" spc="-22" baseline="11574" dirty="0">
                <a:solidFill>
                  <a:srgbClr val="404040"/>
                </a:solidFill>
                <a:latin typeface="Garamond"/>
                <a:cs typeface="Garamond"/>
              </a:rPr>
              <a:t>9%</a:t>
            </a:r>
            <a:endParaRPr sz="1800" baseline="11574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6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Garamond"/>
              <a:cs typeface="Garamond"/>
            </a:endParaRPr>
          </a:p>
          <a:p>
            <a:pPr marL="245745" algn="ctr">
              <a:lnSpc>
                <a:spcPts val="1355"/>
              </a:lnSpc>
            </a:pPr>
            <a:r>
              <a:rPr sz="1200" b="1" spc="-5" dirty="0">
                <a:solidFill>
                  <a:srgbClr val="404040"/>
                </a:solidFill>
                <a:latin typeface="Garamond"/>
                <a:cs typeface="Garamond"/>
              </a:rPr>
              <a:t>91%</a:t>
            </a:r>
            <a:endParaRPr sz="1200" dirty="0">
              <a:latin typeface="Garamond"/>
              <a:cs typeface="Garamond"/>
            </a:endParaRPr>
          </a:p>
          <a:p>
            <a:pPr marL="1066165" algn="ctr">
              <a:lnSpc>
                <a:spcPts val="1360"/>
              </a:lnSpc>
            </a:pPr>
            <a:r>
              <a:rPr sz="1200" b="1" spc="-15" dirty="0">
                <a:solidFill>
                  <a:srgbClr val="404040"/>
                </a:solidFill>
                <a:latin typeface="Garamond"/>
                <a:cs typeface="Garamond"/>
              </a:rPr>
              <a:t>77%</a:t>
            </a:r>
            <a:endParaRPr sz="12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13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Garamond"/>
              <a:cs typeface="Garamond"/>
            </a:endParaRPr>
          </a:p>
          <a:p>
            <a:pPr marL="1008380">
              <a:lnSpc>
                <a:spcPct val="100000"/>
              </a:lnSpc>
              <a:tabLst>
                <a:tab pos="1452880" algn="l"/>
                <a:tab pos="1850389" algn="l"/>
                <a:tab pos="2233295" algn="l"/>
                <a:tab pos="2676525" algn="l"/>
                <a:tab pos="3109595" algn="l"/>
              </a:tabLst>
            </a:pP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αγάπη	χαρά	λύπη	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φόβος	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θυμός	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φιλία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88136" y="2557272"/>
            <a:ext cx="10302240" cy="3423285"/>
            <a:chOff x="1088136" y="2557272"/>
            <a:chExt cx="10302240" cy="3423285"/>
          </a:xfrm>
        </p:grpSpPr>
        <p:sp>
          <p:nvSpPr>
            <p:cNvPr id="28" name="object 28"/>
            <p:cNvSpPr/>
            <p:nvPr/>
          </p:nvSpPr>
          <p:spPr>
            <a:xfrm>
              <a:off x="3834384" y="3724655"/>
              <a:ext cx="883919" cy="14538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8136" y="3767327"/>
              <a:ext cx="871727" cy="13746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6958583" y="2557272"/>
              <a:ext cx="4432300" cy="3423285"/>
            </a:xfrm>
            <a:custGeom>
              <a:avLst/>
              <a:gdLst/>
              <a:ahLst/>
              <a:cxnLst/>
              <a:rect l="l" t="t" r="r" b="b"/>
              <a:pathLst>
                <a:path w="4432300" h="3423285">
                  <a:moveTo>
                    <a:pt x="4431791" y="0"/>
                  </a:moveTo>
                  <a:lnTo>
                    <a:pt x="0" y="0"/>
                  </a:lnTo>
                  <a:lnTo>
                    <a:pt x="0" y="3422904"/>
                  </a:lnTo>
                  <a:lnTo>
                    <a:pt x="4431791" y="3422904"/>
                  </a:lnTo>
                  <a:lnTo>
                    <a:pt x="4431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510904" y="3772661"/>
              <a:ext cx="1436497" cy="14363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342246" y="4709540"/>
            <a:ext cx="278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77%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86241" y="4161790"/>
            <a:ext cx="264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404040"/>
                </a:solidFill>
                <a:latin typeface="Garamond"/>
                <a:cs typeface="Garamond"/>
              </a:rPr>
              <a:t>1</a:t>
            </a:r>
            <a:r>
              <a:rPr sz="1100" b="1" spc="5" dirty="0">
                <a:solidFill>
                  <a:srgbClr val="404040"/>
                </a:solidFill>
                <a:latin typeface="Garamond"/>
                <a:cs typeface="Garamond"/>
              </a:rPr>
              <a:t>4</a:t>
            </a:r>
            <a:r>
              <a:rPr sz="1100" b="1" dirty="0">
                <a:solidFill>
                  <a:srgbClr val="404040"/>
                </a:solidFill>
                <a:latin typeface="Garamond"/>
                <a:cs typeface="Garamond"/>
              </a:rPr>
              <a:t>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71026" y="3843604"/>
            <a:ext cx="2108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solidFill>
                  <a:srgbClr val="404040"/>
                </a:solidFill>
                <a:latin typeface="Garamond"/>
                <a:cs typeface="Garamond"/>
              </a:rPr>
              <a:t>9%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79051" y="5020183"/>
            <a:ext cx="278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10" dirty="0">
                <a:solidFill>
                  <a:srgbClr val="404040"/>
                </a:solidFill>
                <a:latin typeface="Garamond"/>
                <a:cs typeface="Garamond"/>
              </a:rPr>
              <a:t>77%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302497" y="4145737"/>
            <a:ext cx="2108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5" dirty="0">
                <a:solidFill>
                  <a:srgbClr val="404040"/>
                </a:solidFill>
                <a:latin typeface="Garamond"/>
                <a:cs typeface="Garamond"/>
              </a:rPr>
              <a:t>5%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75929" y="3713810"/>
            <a:ext cx="2647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404040"/>
                </a:solidFill>
                <a:latin typeface="Garamond"/>
                <a:cs typeface="Garamond"/>
              </a:rPr>
              <a:t>1</a:t>
            </a:r>
            <a:r>
              <a:rPr sz="1100" b="1" spc="5" dirty="0">
                <a:solidFill>
                  <a:srgbClr val="404040"/>
                </a:solidFill>
                <a:latin typeface="Garamond"/>
                <a:cs typeface="Garamond"/>
              </a:rPr>
              <a:t>8%</a:t>
            </a:r>
            <a:endParaRPr sz="1100" dirty="0">
              <a:latin typeface="Garamond"/>
              <a:cs typeface="Garamon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6230" y="2616454"/>
            <a:ext cx="2475865" cy="43878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03505">
              <a:lnSpc>
                <a:spcPts val="1580"/>
              </a:lnSpc>
              <a:spcBef>
                <a:spcPts val="225"/>
              </a:spcBef>
            </a:pP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Το </a:t>
            </a:r>
            <a:r>
              <a:rPr sz="1400" spc="-10" dirty="0">
                <a:solidFill>
                  <a:srgbClr val="585858"/>
                </a:solidFill>
                <a:latin typeface="Garamond"/>
                <a:cs typeface="Garamond"/>
              </a:rPr>
              <a:t>2ο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έργο τέχνης</a:t>
            </a:r>
            <a:r>
              <a:rPr sz="1400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 </a:t>
            </a:r>
            <a:r>
              <a:rPr sz="1400" b="1" u="sng" spc="-5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μού </a:t>
            </a:r>
            <a:r>
              <a:rPr sz="1400" b="1" u="sng" spc="-10" dirty="0">
                <a:solidFill>
                  <a:srgbClr val="585858"/>
                </a:solidFill>
                <a:uFill>
                  <a:solidFill>
                    <a:srgbClr val="585858"/>
                  </a:solidFill>
                </a:uFill>
                <a:latin typeface="Garamond"/>
                <a:cs typeface="Garamond"/>
              </a:rPr>
              <a:t>προκαλεί </a:t>
            </a:r>
            <a:r>
              <a:rPr sz="1400" b="1" spc="-1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(εσωτερικά=πριν |</a:t>
            </a:r>
            <a:r>
              <a:rPr sz="1400" spc="-50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Garamond"/>
                <a:cs typeface="Garamond"/>
              </a:rPr>
              <a:t>εξωτερικά=μετά)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991792" y="5766752"/>
            <a:ext cx="76835" cy="76835"/>
            <a:chOff x="7991792" y="5766752"/>
            <a:chExt cx="76835" cy="76835"/>
          </a:xfrm>
        </p:grpSpPr>
        <p:sp>
          <p:nvSpPr>
            <p:cNvPr id="40" name="object 40"/>
            <p:cNvSpPr/>
            <p:nvPr/>
          </p:nvSpPr>
          <p:spPr>
            <a:xfrm>
              <a:off x="800100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7ECC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8001000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071484" y="5707176"/>
            <a:ext cx="29591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γ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ά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π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η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8436800" y="5766752"/>
            <a:ext cx="76835" cy="76835"/>
            <a:chOff x="8436800" y="5766752"/>
            <a:chExt cx="76835" cy="76835"/>
          </a:xfrm>
        </p:grpSpPr>
        <p:sp>
          <p:nvSpPr>
            <p:cNvPr id="44" name="object 44"/>
            <p:cNvSpPr/>
            <p:nvPr/>
          </p:nvSpPr>
          <p:spPr>
            <a:xfrm>
              <a:off x="844600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44600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8516239" y="5707176"/>
            <a:ext cx="249554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χ</a:t>
            </a:r>
            <a:r>
              <a:rPr sz="900" spc="-5" dirty="0">
                <a:solidFill>
                  <a:srgbClr val="585858"/>
                </a:solidFill>
                <a:latin typeface="Garamond"/>
                <a:cs typeface="Garamond"/>
              </a:rPr>
              <a:t>α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ρά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833040" y="5766752"/>
            <a:ext cx="76835" cy="76835"/>
            <a:chOff x="8833040" y="5766752"/>
            <a:chExt cx="76835" cy="76835"/>
          </a:xfrm>
        </p:grpSpPr>
        <p:sp>
          <p:nvSpPr>
            <p:cNvPr id="48" name="object 48"/>
            <p:cNvSpPr/>
            <p:nvPr/>
          </p:nvSpPr>
          <p:spPr>
            <a:xfrm>
              <a:off x="884224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8842248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914003" y="5707176"/>
            <a:ext cx="23495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λύπη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217088" y="5766752"/>
            <a:ext cx="76835" cy="76835"/>
            <a:chOff x="9217088" y="5766752"/>
            <a:chExt cx="76835" cy="76835"/>
          </a:xfrm>
        </p:grpSpPr>
        <p:sp>
          <p:nvSpPr>
            <p:cNvPr id="52" name="object 52"/>
            <p:cNvSpPr/>
            <p:nvPr/>
          </p:nvSpPr>
          <p:spPr>
            <a:xfrm>
              <a:off x="922629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226296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9296781" y="5707176"/>
            <a:ext cx="30035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φόβος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659048" y="5766752"/>
            <a:ext cx="76835" cy="76835"/>
            <a:chOff x="9659048" y="5766752"/>
            <a:chExt cx="76835" cy="76835"/>
          </a:xfrm>
        </p:grpSpPr>
        <p:sp>
          <p:nvSpPr>
            <p:cNvPr id="56" name="object 56"/>
            <p:cNvSpPr/>
            <p:nvPr/>
          </p:nvSpPr>
          <p:spPr>
            <a:xfrm>
              <a:off x="9668255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9668255" y="5775960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739376" y="5707176"/>
            <a:ext cx="28702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θυμός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091928" y="5766815"/>
            <a:ext cx="76200" cy="76200"/>
            <a:chOff x="10091928" y="5766815"/>
            <a:chExt cx="76200" cy="76200"/>
          </a:xfrm>
        </p:grpSpPr>
        <p:sp>
          <p:nvSpPr>
            <p:cNvPr id="60" name="object 60"/>
            <p:cNvSpPr/>
            <p:nvPr/>
          </p:nvSpPr>
          <p:spPr>
            <a:xfrm>
              <a:off x="10101072" y="57759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57911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57911" y="57911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01072" y="5775959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20">
                  <a:moveTo>
                    <a:pt x="0" y="57911"/>
                  </a:moveTo>
                  <a:lnTo>
                    <a:pt x="57911" y="57911"/>
                  </a:lnTo>
                  <a:lnTo>
                    <a:pt x="57911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0172827" y="5707176"/>
            <a:ext cx="24257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spc="10" dirty="0">
                <a:solidFill>
                  <a:srgbClr val="585858"/>
                </a:solidFill>
                <a:latin typeface="Garamond"/>
                <a:cs typeface="Garamond"/>
              </a:rPr>
              <a:t>φι</a:t>
            </a:r>
            <a:r>
              <a:rPr sz="900" dirty="0">
                <a:solidFill>
                  <a:srgbClr val="585858"/>
                </a:solidFill>
                <a:latin typeface="Garamond"/>
                <a:cs typeface="Garamond"/>
              </a:rPr>
              <a:t>λ</a:t>
            </a:r>
            <a:r>
              <a:rPr sz="900" spc="5" dirty="0">
                <a:solidFill>
                  <a:srgbClr val="585858"/>
                </a:solidFill>
                <a:latin typeface="Garamond"/>
                <a:cs typeface="Garamond"/>
              </a:rPr>
              <a:t>ία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6955535" y="2551176"/>
            <a:ext cx="4441190" cy="3435350"/>
            <a:chOff x="6955535" y="2551176"/>
            <a:chExt cx="4441190" cy="3435350"/>
          </a:xfrm>
        </p:grpSpPr>
        <p:sp>
          <p:nvSpPr>
            <p:cNvPr id="64" name="object 64"/>
            <p:cNvSpPr/>
            <p:nvPr/>
          </p:nvSpPr>
          <p:spPr>
            <a:xfrm>
              <a:off x="6960107" y="2555748"/>
              <a:ext cx="4432300" cy="3426460"/>
            </a:xfrm>
            <a:custGeom>
              <a:avLst/>
              <a:gdLst/>
              <a:ahLst/>
              <a:cxnLst/>
              <a:rect l="l" t="t" r="r" b="b"/>
              <a:pathLst>
                <a:path w="4432300" h="3426460">
                  <a:moveTo>
                    <a:pt x="0" y="3425952"/>
                  </a:moveTo>
                  <a:lnTo>
                    <a:pt x="4431792" y="3425952"/>
                  </a:lnTo>
                  <a:lnTo>
                    <a:pt x="4431792" y="0"/>
                  </a:lnTo>
                  <a:lnTo>
                    <a:pt x="0" y="0"/>
                  </a:lnTo>
                  <a:lnTo>
                    <a:pt x="0" y="3425952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207751" y="3797808"/>
              <a:ext cx="932688" cy="14630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7312151" y="3837432"/>
              <a:ext cx="920496" cy="1386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55" dirty="0"/>
              <a:t> </a:t>
            </a:r>
            <a:r>
              <a:rPr spc="-10" dirty="0"/>
              <a:t>ΣΚΕΛΟΣ</a:t>
            </a: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2700" dirty="0"/>
              <a:t>ΑΠΟΤΕΛΕΣΜΑΤΑ </a:t>
            </a:r>
            <a:r>
              <a:rPr sz="2700" spc="5" dirty="0"/>
              <a:t>ΕΡΕΥΝΑΣ ΜΑΘΗΤΩΝ</a:t>
            </a:r>
            <a:r>
              <a:rPr sz="2700" spc="-245" dirty="0"/>
              <a:t> </a:t>
            </a:r>
            <a:r>
              <a:rPr sz="2700" spc="5" dirty="0"/>
              <a:t>(4/5)</a:t>
            </a:r>
            <a:endParaRPr sz="27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338072" y="2630423"/>
            <a:ext cx="9525000" cy="3176270"/>
            <a:chOff x="1338072" y="2630423"/>
            <a:chExt cx="9525000" cy="3176270"/>
          </a:xfrm>
        </p:grpSpPr>
        <p:sp>
          <p:nvSpPr>
            <p:cNvPr id="4" name="object 4"/>
            <p:cNvSpPr/>
            <p:nvPr/>
          </p:nvSpPr>
          <p:spPr>
            <a:xfrm>
              <a:off x="1347089" y="2638043"/>
              <a:ext cx="669290" cy="3161030"/>
            </a:xfrm>
            <a:custGeom>
              <a:avLst/>
              <a:gdLst/>
              <a:ahLst/>
              <a:cxnLst/>
              <a:rect l="l" t="t" r="r" b="b"/>
              <a:pathLst>
                <a:path w="669289" h="3161029">
                  <a:moveTo>
                    <a:pt x="15367" y="0"/>
                  </a:moveTo>
                  <a:lnTo>
                    <a:pt x="49324" y="34739"/>
                  </a:lnTo>
                  <a:lnTo>
                    <a:pt x="82376" y="70026"/>
                  </a:lnTo>
                  <a:lnTo>
                    <a:pt x="114523" y="105847"/>
                  </a:lnTo>
                  <a:lnTo>
                    <a:pt x="145763" y="142186"/>
                  </a:lnTo>
                  <a:lnTo>
                    <a:pt x="176099" y="179028"/>
                  </a:lnTo>
                  <a:lnTo>
                    <a:pt x="205529" y="216359"/>
                  </a:lnTo>
                  <a:lnTo>
                    <a:pt x="234053" y="254164"/>
                  </a:lnTo>
                  <a:lnTo>
                    <a:pt x="261672" y="292429"/>
                  </a:lnTo>
                  <a:lnTo>
                    <a:pt x="288385" y="331137"/>
                  </a:lnTo>
                  <a:lnTo>
                    <a:pt x="314193" y="370275"/>
                  </a:lnTo>
                  <a:lnTo>
                    <a:pt x="339095" y="409828"/>
                  </a:lnTo>
                  <a:lnTo>
                    <a:pt x="363092" y="449780"/>
                  </a:lnTo>
                  <a:lnTo>
                    <a:pt x="386183" y="490118"/>
                  </a:lnTo>
                  <a:lnTo>
                    <a:pt x="408369" y="530826"/>
                  </a:lnTo>
                  <a:lnTo>
                    <a:pt x="429649" y="571889"/>
                  </a:lnTo>
                  <a:lnTo>
                    <a:pt x="450023" y="613293"/>
                  </a:lnTo>
                  <a:lnTo>
                    <a:pt x="469492" y="655023"/>
                  </a:lnTo>
                  <a:lnTo>
                    <a:pt x="488056" y="697064"/>
                  </a:lnTo>
                  <a:lnTo>
                    <a:pt x="505713" y="739401"/>
                  </a:lnTo>
                  <a:lnTo>
                    <a:pt x="522466" y="782019"/>
                  </a:lnTo>
                  <a:lnTo>
                    <a:pt x="538313" y="824904"/>
                  </a:lnTo>
                  <a:lnTo>
                    <a:pt x="553254" y="868041"/>
                  </a:lnTo>
                  <a:lnTo>
                    <a:pt x="567290" y="911414"/>
                  </a:lnTo>
                  <a:lnTo>
                    <a:pt x="580420" y="955010"/>
                  </a:lnTo>
                  <a:lnTo>
                    <a:pt x="592645" y="998813"/>
                  </a:lnTo>
                  <a:lnTo>
                    <a:pt x="603964" y="1042809"/>
                  </a:lnTo>
                  <a:lnTo>
                    <a:pt x="614378" y="1086982"/>
                  </a:lnTo>
                  <a:lnTo>
                    <a:pt x="623886" y="1131318"/>
                  </a:lnTo>
                  <a:lnTo>
                    <a:pt x="632488" y="1175803"/>
                  </a:lnTo>
                  <a:lnTo>
                    <a:pt x="640185" y="1220420"/>
                  </a:lnTo>
                  <a:lnTo>
                    <a:pt x="646977" y="1265156"/>
                  </a:lnTo>
                  <a:lnTo>
                    <a:pt x="652863" y="1309996"/>
                  </a:lnTo>
                  <a:lnTo>
                    <a:pt x="657843" y="1354924"/>
                  </a:lnTo>
                  <a:lnTo>
                    <a:pt x="661918" y="1399927"/>
                  </a:lnTo>
                  <a:lnTo>
                    <a:pt x="665088" y="1444989"/>
                  </a:lnTo>
                  <a:lnTo>
                    <a:pt x="667351" y="1490095"/>
                  </a:lnTo>
                  <a:lnTo>
                    <a:pt x="668710" y="1535231"/>
                  </a:lnTo>
                  <a:lnTo>
                    <a:pt x="669163" y="1580381"/>
                  </a:lnTo>
                  <a:lnTo>
                    <a:pt x="668710" y="1625532"/>
                  </a:lnTo>
                  <a:lnTo>
                    <a:pt x="667351" y="1670667"/>
                  </a:lnTo>
                  <a:lnTo>
                    <a:pt x="665088" y="1715773"/>
                  </a:lnTo>
                  <a:lnTo>
                    <a:pt x="661918" y="1760835"/>
                  </a:lnTo>
                  <a:lnTo>
                    <a:pt x="657843" y="1805837"/>
                  </a:lnTo>
                  <a:lnTo>
                    <a:pt x="652863" y="1850766"/>
                  </a:lnTo>
                  <a:lnTo>
                    <a:pt x="646977" y="1895605"/>
                  </a:lnTo>
                  <a:lnTo>
                    <a:pt x="640185" y="1940341"/>
                  </a:lnTo>
                  <a:lnTo>
                    <a:pt x="632488" y="1984958"/>
                  </a:lnTo>
                  <a:lnTo>
                    <a:pt x="623886" y="2029441"/>
                  </a:lnTo>
                  <a:lnTo>
                    <a:pt x="614378" y="2073777"/>
                  </a:lnTo>
                  <a:lnTo>
                    <a:pt x="603964" y="2117950"/>
                  </a:lnTo>
                  <a:lnTo>
                    <a:pt x="592645" y="2161945"/>
                  </a:lnTo>
                  <a:lnTo>
                    <a:pt x="580420" y="2205747"/>
                  </a:lnTo>
                  <a:lnTo>
                    <a:pt x="567290" y="2249342"/>
                  </a:lnTo>
                  <a:lnTo>
                    <a:pt x="553254" y="2292715"/>
                  </a:lnTo>
                  <a:lnTo>
                    <a:pt x="538313" y="2335851"/>
                  </a:lnTo>
                  <a:lnTo>
                    <a:pt x="522466" y="2378735"/>
                  </a:lnTo>
                  <a:lnTo>
                    <a:pt x="505713" y="2421352"/>
                  </a:lnTo>
                  <a:lnTo>
                    <a:pt x="488056" y="2463688"/>
                  </a:lnTo>
                  <a:lnTo>
                    <a:pt x="469492" y="2505728"/>
                  </a:lnTo>
                  <a:lnTo>
                    <a:pt x="450023" y="2547456"/>
                  </a:lnTo>
                  <a:lnTo>
                    <a:pt x="429649" y="2588859"/>
                  </a:lnTo>
                  <a:lnTo>
                    <a:pt x="408369" y="2629921"/>
                  </a:lnTo>
                  <a:lnTo>
                    <a:pt x="386183" y="2670628"/>
                  </a:lnTo>
                  <a:lnTo>
                    <a:pt x="363092" y="2710964"/>
                  </a:lnTo>
                  <a:lnTo>
                    <a:pt x="339095" y="2750915"/>
                  </a:lnTo>
                  <a:lnTo>
                    <a:pt x="314193" y="2790466"/>
                  </a:lnTo>
                  <a:lnTo>
                    <a:pt x="288385" y="2829603"/>
                  </a:lnTo>
                  <a:lnTo>
                    <a:pt x="261672" y="2868310"/>
                  </a:lnTo>
                  <a:lnTo>
                    <a:pt x="234053" y="2906573"/>
                  </a:lnTo>
                  <a:lnTo>
                    <a:pt x="205529" y="2944376"/>
                  </a:lnTo>
                  <a:lnTo>
                    <a:pt x="176099" y="2981705"/>
                  </a:lnTo>
                  <a:lnTo>
                    <a:pt x="145763" y="3018546"/>
                  </a:lnTo>
                  <a:lnTo>
                    <a:pt x="114523" y="3054883"/>
                  </a:lnTo>
                  <a:lnTo>
                    <a:pt x="82376" y="3090702"/>
                  </a:lnTo>
                  <a:lnTo>
                    <a:pt x="49324" y="3125987"/>
                  </a:lnTo>
                  <a:lnTo>
                    <a:pt x="15367" y="3160725"/>
                  </a:lnTo>
                  <a:lnTo>
                    <a:pt x="0" y="3145472"/>
                  </a:lnTo>
                  <a:lnTo>
                    <a:pt x="33635" y="3111069"/>
                  </a:lnTo>
                  <a:lnTo>
                    <a:pt x="66375" y="3076123"/>
                  </a:lnTo>
                  <a:lnTo>
                    <a:pt x="98217" y="3040649"/>
                  </a:lnTo>
                  <a:lnTo>
                    <a:pt x="129162" y="3004662"/>
                  </a:lnTo>
                  <a:lnTo>
                    <a:pt x="159210" y="2968176"/>
                  </a:lnTo>
                  <a:lnTo>
                    <a:pt x="188361" y="2931206"/>
                  </a:lnTo>
                  <a:lnTo>
                    <a:pt x="216615" y="2893767"/>
                  </a:lnTo>
                  <a:lnTo>
                    <a:pt x="243972" y="2855873"/>
                  </a:lnTo>
                  <a:lnTo>
                    <a:pt x="270433" y="2817539"/>
                  </a:lnTo>
                  <a:lnTo>
                    <a:pt x="295996" y="2778780"/>
                  </a:lnTo>
                  <a:lnTo>
                    <a:pt x="320663" y="2739610"/>
                  </a:lnTo>
                  <a:lnTo>
                    <a:pt x="344432" y="2700044"/>
                  </a:lnTo>
                  <a:lnTo>
                    <a:pt x="367304" y="2660097"/>
                  </a:lnTo>
                  <a:lnTo>
                    <a:pt x="389280" y="2619784"/>
                  </a:lnTo>
                  <a:lnTo>
                    <a:pt x="410358" y="2579118"/>
                  </a:lnTo>
                  <a:lnTo>
                    <a:pt x="430540" y="2538115"/>
                  </a:lnTo>
                  <a:lnTo>
                    <a:pt x="449825" y="2496789"/>
                  </a:lnTo>
                  <a:lnTo>
                    <a:pt x="468212" y="2455156"/>
                  </a:lnTo>
                  <a:lnTo>
                    <a:pt x="485703" y="2413229"/>
                  </a:lnTo>
                  <a:lnTo>
                    <a:pt x="502297" y="2371023"/>
                  </a:lnTo>
                  <a:lnTo>
                    <a:pt x="517994" y="2328554"/>
                  </a:lnTo>
                  <a:lnTo>
                    <a:pt x="532793" y="2285835"/>
                  </a:lnTo>
                  <a:lnTo>
                    <a:pt x="546696" y="2242881"/>
                  </a:lnTo>
                  <a:lnTo>
                    <a:pt x="559702" y="2199708"/>
                  </a:lnTo>
                  <a:lnTo>
                    <a:pt x="571811" y="2156329"/>
                  </a:lnTo>
                  <a:lnTo>
                    <a:pt x="583023" y="2112760"/>
                  </a:lnTo>
                  <a:lnTo>
                    <a:pt x="593338" y="2069014"/>
                  </a:lnTo>
                  <a:lnTo>
                    <a:pt x="602756" y="2025107"/>
                  </a:lnTo>
                  <a:lnTo>
                    <a:pt x="611277" y="1981054"/>
                  </a:lnTo>
                  <a:lnTo>
                    <a:pt x="618902" y="1936869"/>
                  </a:lnTo>
                  <a:lnTo>
                    <a:pt x="625629" y="1892566"/>
                  </a:lnTo>
                  <a:lnTo>
                    <a:pt x="631459" y="1848161"/>
                  </a:lnTo>
                  <a:lnTo>
                    <a:pt x="636392" y="1803668"/>
                  </a:lnTo>
                  <a:lnTo>
                    <a:pt x="640429" y="1759101"/>
                  </a:lnTo>
                  <a:lnTo>
                    <a:pt x="643568" y="1714476"/>
                  </a:lnTo>
                  <a:lnTo>
                    <a:pt x="645810" y="1669807"/>
                  </a:lnTo>
                  <a:lnTo>
                    <a:pt x="647156" y="1625108"/>
                  </a:lnTo>
                  <a:lnTo>
                    <a:pt x="647604" y="1580395"/>
                  </a:lnTo>
                  <a:lnTo>
                    <a:pt x="647156" y="1535682"/>
                  </a:lnTo>
                  <a:lnTo>
                    <a:pt x="645810" y="1490984"/>
                  </a:lnTo>
                  <a:lnTo>
                    <a:pt x="643568" y="1446315"/>
                  </a:lnTo>
                  <a:lnTo>
                    <a:pt x="640429" y="1401690"/>
                  </a:lnTo>
                  <a:lnTo>
                    <a:pt x="636392" y="1357124"/>
                  </a:lnTo>
                  <a:lnTo>
                    <a:pt x="631459" y="1312631"/>
                  </a:lnTo>
                  <a:lnTo>
                    <a:pt x="625629" y="1268226"/>
                  </a:lnTo>
                  <a:lnTo>
                    <a:pt x="618902" y="1223924"/>
                  </a:lnTo>
                  <a:lnTo>
                    <a:pt x="611277" y="1179739"/>
                  </a:lnTo>
                  <a:lnTo>
                    <a:pt x="602756" y="1135687"/>
                  </a:lnTo>
                  <a:lnTo>
                    <a:pt x="593338" y="1091781"/>
                  </a:lnTo>
                  <a:lnTo>
                    <a:pt x="583023" y="1048036"/>
                  </a:lnTo>
                  <a:lnTo>
                    <a:pt x="571811" y="1004467"/>
                  </a:lnTo>
                  <a:lnTo>
                    <a:pt x="559702" y="961090"/>
                  </a:lnTo>
                  <a:lnTo>
                    <a:pt x="546696" y="917917"/>
                  </a:lnTo>
                  <a:lnTo>
                    <a:pt x="532793" y="874965"/>
                  </a:lnTo>
                  <a:lnTo>
                    <a:pt x="517994" y="832247"/>
                  </a:lnTo>
                  <a:lnTo>
                    <a:pt x="502297" y="789778"/>
                  </a:lnTo>
                  <a:lnTo>
                    <a:pt x="485703" y="747574"/>
                  </a:lnTo>
                  <a:lnTo>
                    <a:pt x="468212" y="705648"/>
                  </a:lnTo>
                  <a:lnTo>
                    <a:pt x="449825" y="664016"/>
                  </a:lnTo>
                  <a:lnTo>
                    <a:pt x="430540" y="622692"/>
                  </a:lnTo>
                  <a:lnTo>
                    <a:pt x="410358" y="581690"/>
                  </a:lnTo>
                  <a:lnTo>
                    <a:pt x="389280" y="541026"/>
                  </a:lnTo>
                  <a:lnTo>
                    <a:pt x="367304" y="500714"/>
                  </a:lnTo>
                  <a:lnTo>
                    <a:pt x="344432" y="460769"/>
                  </a:lnTo>
                  <a:lnTo>
                    <a:pt x="320663" y="421205"/>
                  </a:lnTo>
                  <a:lnTo>
                    <a:pt x="295996" y="382037"/>
                  </a:lnTo>
                  <a:lnTo>
                    <a:pt x="270433" y="343280"/>
                  </a:lnTo>
                  <a:lnTo>
                    <a:pt x="243972" y="304948"/>
                  </a:lnTo>
                  <a:lnTo>
                    <a:pt x="216615" y="267056"/>
                  </a:lnTo>
                  <a:lnTo>
                    <a:pt x="188361" y="229619"/>
                  </a:lnTo>
                  <a:lnTo>
                    <a:pt x="159210" y="192651"/>
                  </a:lnTo>
                  <a:lnTo>
                    <a:pt x="129162" y="156167"/>
                  </a:lnTo>
                  <a:lnTo>
                    <a:pt x="98217" y="120182"/>
                  </a:lnTo>
                  <a:lnTo>
                    <a:pt x="66375" y="84711"/>
                  </a:lnTo>
                  <a:lnTo>
                    <a:pt x="33635" y="49767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 w="15239">
              <a:solidFill>
                <a:srgbClr val="6779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60220" y="2891027"/>
              <a:ext cx="9095740" cy="664845"/>
            </a:xfrm>
            <a:custGeom>
              <a:avLst/>
              <a:gdLst/>
              <a:ahLst/>
              <a:cxnLst/>
              <a:rect l="l" t="t" r="r" b="b"/>
              <a:pathLst>
                <a:path w="9095740" h="664845">
                  <a:moveTo>
                    <a:pt x="9095232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9095232" y="664463"/>
                  </a:lnTo>
                  <a:lnTo>
                    <a:pt x="909523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760220" y="2891027"/>
              <a:ext cx="9095740" cy="664845"/>
            </a:xfrm>
            <a:custGeom>
              <a:avLst/>
              <a:gdLst/>
              <a:ahLst/>
              <a:cxnLst/>
              <a:rect l="l" t="t" r="r" b="b"/>
              <a:pathLst>
                <a:path w="9095740" h="664845">
                  <a:moveTo>
                    <a:pt x="0" y="664463"/>
                  </a:moveTo>
                  <a:lnTo>
                    <a:pt x="9095232" y="664463"/>
                  </a:lnTo>
                  <a:lnTo>
                    <a:pt x="9095232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345692" y="2808731"/>
              <a:ext cx="829056" cy="829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345692" y="2808731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0" y="414527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62878" y="2788"/>
                  </a:lnTo>
                  <a:lnTo>
                    <a:pt x="509589" y="10945"/>
                  </a:lnTo>
                  <a:lnTo>
                    <a:pt x="554348" y="24161"/>
                  </a:lnTo>
                  <a:lnTo>
                    <a:pt x="596845" y="42125"/>
                  </a:lnTo>
                  <a:lnTo>
                    <a:pt x="636770" y="64526"/>
                  </a:lnTo>
                  <a:lnTo>
                    <a:pt x="673812" y="91053"/>
                  </a:lnTo>
                  <a:lnTo>
                    <a:pt x="707659" y="121396"/>
                  </a:lnTo>
                  <a:lnTo>
                    <a:pt x="738002" y="155243"/>
                  </a:lnTo>
                  <a:lnTo>
                    <a:pt x="764529" y="192285"/>
                  </a:lnTo>
                  <a:lnTo>
                    <a:pt x="786930" y="232210"/>
                  </a:lnTo>
                  <a:lnTo>
                    <a:pt x="804894" y="274707"/>
                  </a:lnTo>
                  <a:lnTo>
                    <a:pt x="818110" y="319466"/>
                  </a:lnTo>
                  <a:lnTo>
                    <a:pt x="826267" y="366177"/>
                  </a:lnTo>
                  <a:lnTo>
                    <a:pt x="829056" y="414527"/>
                  </a:lnTo>
                  <a:lnTo>
                    <a:pt x="826267" y="462878"/>
                  </a:lnTo>
                  <a:lnTo>
                    <a:pt x="818110" y="509589"/>
                  </a:lnTo>
                  <a:lnTo>
                    <a:pt x="804894" y="554348"/>
                  </a:lnTo>
                  <a:lnTo>
                    <a:pt x="786930" y="596845"/>
                  </a:lnTo>
                  <a:lnTo>
                    <a:pt x="764529" y="636770"/>
                  </a:lnTo>
                  <a:lnTo>
                    <a:pt x="738002" y="673812"/>
                  </a:lnTo>
                  <a:lnTo>
                    <a:pt x="707659" y="707659"/>
                  </a:lnTo>
                  <a:lnTo>
                    <a:pt x="673812" y="738002"/>
                  </a:lnTo>
                  <a:lnTo>
                    <a:pt x="636770" y="764529"/>
                  </a:lnTo>
                  <a:lnTo>
                    <a:pt x="596845" y="786930"/>
                  </a:lnTo>
                  <a:lnTo>
                    <a:pt x="554348" y="804894"/>
                  </a:lnTo>
                  <a:lnTo>
                    <a:pt x="509589" y="818110"/>
                  </a:lnTo>
                  <a:lnTo>
                    <a:pt x="462878" y="826267"/>
                  </a:lnTo>
                  <a:lnTo>
                    <a:pt x="414528" y="829055"/>
                  </a:lnTo>
                  <a:lnTo>
                    <a:pt x="366177" y="826267"/>
                  </a:lnTo>
                  <a:lnTo>
                    <a:pt x="319466" y="818110"/>
                  </a:lnTo>
                  <a:lnTo>
                    <a:pt x="274707" y="804894"/>
                  </a:lnTo>
                  <a:lnTo>
                    <a:pt x="232210" y="786930"/>
                  </a:lnTo>
                  <a:lnTo>
                    <a:pt x="192285" y="764529"/>
                  </a:lnTo>
                  <a:lnTo>
                    <a:pt x="155243" y="738002"/>
                  </a:lnTo>
                  <a:lnTo>
                    <a:pt x="121396" y="707659"/>
                  </a:lnTo>
                  <a:lnTo>
                    <a:pt x="91053" y="673812"/>
                  </a:lnTo>
                  <a:lnTo>
                    <a:pt x="64526" y="636770"/>
                  </a:lnTo>
                  <a:lnTo>
                    <a:pt x="42125" y="596845"/>
                  </a:lnTo>
                  <a:lnTo>
                    <a:pt x="24161" y="554348"/>
                  </a:lnTo>
                  <a:lnTo>
                    <a:pt x="10945" y="509589"/>
                  </a:lnTo>
                  <a:lnTo>
                    <a:pt x="2788" y="462878"/>
                  </a:lnTo>
                  <a:lnTo>
                    <a:pt x="0" y="414527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001012" y="3884675"/>
              <a:ext cx="8854440" cy="664845"/>
            </a:xfrm>
            <a:custGeom>
              <a:avLst/>
              <a:gdLst/>
              <a:ahLst/>
              <a:cxnLst/>
              <a:rect l="l" t="t" r="r" b="b"/>
              <a:pathLst>
                <a:path w="8854440" h="664845">
                  <a:moveTo>
                    <a:pt x="8854440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8854440" y="664463"/>
                  </a:lnTo>
                  <a:lnTo>
                    <a:pt x="8854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1012" y="3884675"/>
              <a:ext cx="8854440" cy="664845"/>
            </a:xfrm>
            <a:custGeom>
              <a:avLst/>
              <a:gdLst/>
              <a:ahLst/>
              <a:cxnLst/>
              <a:rect l="l" t="t" r="r" b="b"/>
              <a:pathLst>
                <a:path w="8854440" h="664845">
                  <a:moveTo>
                    <a:pt x="0" y="664463"/>
                  </a:moveTo>
                  <a:lnTo>
                    <a:pt x="8854440" y="664463"/>
                  </a:lnTo>
                  <a:lnTo>
                    <a:pt x="8854440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6484" y="3802379"/>
              <a:ext cx="829055" cy="829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586484" y="3802379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0" y="414528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62878" y="2788"/>
                  </a:lnTo>
                  <a:lnTo>
                    <a:pt x="509589" y="10945"/>
                  </a:lnTo>
                  <a:lnTo>
                    <a:pt x="554348" y="24161"/>
                  </a:lnTo>
                  <a:lnTo>
                    <a:pt x="596845" y="42125"/>
                  </a:lnTo>
                  <a:lnTo>
                    <a:pt x="636770" y="64526"/>
                  </a:lnTo>
                  <a:lnTo>
                    <a:pt x="673812" y="91053"/>
                  </a:lnTo>
                  <a:lnTo>
                    <a:pt x="707659" y="121396"/>
                  </a:lnTo>
                  <a:lnTo>
                    <a:pt x="738002" y="155243"/>
                  </a:lnTo>
                  <a:lnTo>
                    <a:pt x="764529" y="192285"/>
                  </a:lnTo>
                  <a:lnTo>
                    <a:pt x="786930" y="232210"/>
                  </a:lnTo>
                  <a:lnTo>
                    <a:pt x="804894" y="274707"/>
                  </a:lnTo>
                  <a:lnTo>
                    <a:pt x="818110" y="319466"/>
                  </a:lnTo>
                  <a:lnTo>
                    <a:pt x="826267" y="366177"/>
                  </a:lnTo>
                  <a:lnTo>
                    <a:pt x="829055" y="414528"/>
                  </a:lnTo>
                  <a:lnTo>
                    <a:pt x="826267" y="462878"/>
                  </a:lnTo>
                  <a:lnTo>
                    <a:pt x="818110" y="509589"/>
                  </a:lnTo>
                  <a:lnTo>
                    <a:pt x="804894" y="554348"/>
                  </a:lnTo>
                  <a:lnTo>
                    <a:pt x="786930" y="596845"/>
                  </a:lnTo>
                  <a:lnTo>
                    <a:pt x="764529" y="636770"/>
                  </a:lnTo>
                  <a:lnTo>
                    <a:pt x="738002" y="673812"/>
                  </a:lnTo>
                  <a:lnTo>
                    <a:pt x="707659" y="707659"/>
                  </a:lnTo>
                  <a:lnTo>
                    <a:pt x="673812" y="738002"/>
                  </a:lnTo>
                  <a:lnTo>
                    <a:pt x="636770" y="764529"/>
                  </a:lnTo>
                  <a:lnTo>
                    <a:pt x="596845" y="786930"/>
                  </a:lnTo>
                  <a:lnTo>
                    <a:pt x="554348" y="804894"/>
                  </a:lnTo>
                  <a:lnTo>
                    <a:pt x="509589" y="818110"/>
                  </a:lnTo>
                  <a:lnTo>
                    <a:pt x="462878" y="826267"/>
                  </a:lnTo>
                  <a:lnTo>
                    <a:pt x="414528" y="829056"/>
                  </a:lnTo>
                  <a:lnTo>
                    <a:pt x="366177" y="826267"/>
                  </a:lnTo>
                  <a:lnTo>
                    <a:pt x="319466" y="818110"/>
                  </a:lnTo>
                  <a:lnTo>
                    <a:pt x="274707" y="804894"/>
                  </a:lnTo>
                  <a:lnTo>
                    <a:pt x="232210" y="786930"/>
                  </a:lnTo>
                  <a:lnTo>
                    <a:pt x="192285" y="764529"/>
                  </a:lnTo>
                  <a:lnTo>
                    <a:pt x="155243" y="738002"/>
                  </a:lnTo>
                  <a:lnTo>
                    <a:pt x="121396" y="707659"/>
                  </a:lnTo>
                  <a:lnTo>
                    <a:pt x="91053" y="673812"/>
                  </a:lnTo>
                  <a:lnTo>
                    <a:pt x="64526" y="636770"/>
                  </a:lnTo>
                  <a:lnTo>
                    <a:pt x="42125" y="596845"/>
                  </a:lnTo>
                  <a:lnTo>
                    <a:pt x="24161" y="554348"/>
                  </a:lnTo>
                  <a:lnTo>
                    <a:pt x="10945" y="509589"/>
                  </a:lnTo>
                  <a:lnTo>
                    <a:pt x="2788" y="462878"/>
                  </a:lnTo>
                  <a:lnTo>
                    <a:pt x="0" y="41452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0220" y="4881372"/>
              <a:ext cx="9095740" cy="664845"/>
            </a:xfrm>
            <a:custGeom>
              <a:avLst/>
              <a:gdLst/>
              <a:ahLst/>
              <a:cxnLst/>
              <a:rect l="l" t="t" r="r" b="b"/>
              <a:pathLst>
                <a:path w="9095740" h="664845">
                  <a:moveTo>
                    <a:pt x="9095232" y="0"/>
                  </a:moveTo>
                  <a:lnTo>
                    <a:pt x="0" y="0"/>
                  </a:lnTo>
                  <a:lnTo>
                    <a:pt x="0" y="664463"/>
                  </a:lnTo>
                  <a:lnTo>
                    <a:pt x="9095232" y="664463"/>
                  </a:lnTo>
                  <a:lnTo>
                    <a:pt x="909523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0220" y="4881372"/>
              <a:ext cx="9095740" cy="664845"/>
            </a:xfrm>
            <a:custGeom>
              <a:avLst/>
              <a:gdLst/>
              <a:ahLst/>
              <a:cxnLst/>
              <a:rect l="l" t="t" r="r" b="b"/>
              <a:pathLst>
                <a:path w="9095740" h="664845">
                  <a:moveTo>
                    <a:pt x="0" y="664463"/>
                  </a:moveTo>
                  <a:lnTo>
                    <a:pt x="9095232" y="664463"/>
                  </a:lnTo>
                  <a:lnTo>
                    <a:pt x="9095232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73045" y="2981909"/>
            <a:ext cx="8331834" cy="238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Εκφράστηκαν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περισσότερα συναισθήματα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(3,2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-&gt;</a:t>
            </a:r>
            <a:r>
              <a:rPr sz="2400" spc="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3,5)</a:t>
            </a:r>
            <a:endParaRPr sz="2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700" dirty="0">
              <a:latin typeface="Garamond"/>
              <a:cs typeface="Garamond"/>
            </a:endParaRPr>
          </a:p>
          <a:p>
            <a:pPr marL="253365">
              <a:lnSpc>
                <a:spcPct val="100000"/>
              </a:lnSpc>
              <a:spcBef>
                <a:spcPts val="1925"/>
              </a:spcBef>
            </a:pP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Τα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αρνητικά συναισθήματα </a:t>
            </a: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εκφράστηκαν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περισσότερο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(0,1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-&gt;</a:t>
            </a:r>
            <a:r>
              <a:rPr sz="2400" spc="1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0,5)</a:t>
            </a:r>
            <a:endParaRPr sz="2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700" dirty="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Η </a:t>
            </a: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έκφραση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συναισθημάτων </a:t>
            </a: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ήταν 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εντονότερη στην ασύγχρονη</a:t>
            </a:r>
            <a:r>
              <a:rPr sz="2400" spc="1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εφαρμογή.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38072" y="4791455"/>
            <a:ext cx="844550" cy="844550"/>
            <a:chOff x="1338072" y="4791455"/>
            <a:chExt cx="844550" cy="844550"/>
          </a:xfrm>
        </p:grpSpPr>
        <p:sp>
          <p:nvSpPr>
            <p:cNvPr id="17" name="object 17"/>
            <p:cNvSpPr/>
            <p:nvPr/>
          </p:nvSpPr>
          <p:spPr>
            <a:xfrm>
              <a:off x="1345692" y="4799075"/>
              <a:ext cx="829056" cy="829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345692" y="4799075"/>
              <a:ext cx="829310" cy="829310"/>
            </a:xfrm>
            <a:custGeom>
              <a:avLst/>
              <a:gdLst/>
              <a:ahLst/>
              <a:cxnLst/>
              <a:rect l="l" t="t" r="r" b="b"/>
              <a:pathLst>
                <a:path w="829310" h="829310">
                  <a:moveTo>
                    <a:pt x="0" y="414528"/>
                  </a:moveTo>
                  <a:lnTo>
                    <a:pt x="2788" y="366177"/>
                  </a:lnTo>
                  <a:lnTo>
                    <a:pt x="10945" y="319466"/>
                  </a:lnTo>
                  <a:lnTo>
                    <a:pt x="24161" y="274707"/>
                  </a:lnTo>
                  <a:lnTo>
                    <a:pt x="42125" y="232210"/>
                  </a:lnTo>
                  <a:lnTo>
                    <a:pt x="64526" y="192285"/>
                  </a:lnTo>
                  <a:lnTo>
                    <a:pt x="91053" y="155243"/>
                  </a:lnTo>
                  <a:lnTo>
                    <a:pt x="121396" y="121396"/>
                  </a:lnTo>
                  <a:lnTo>
                    <a:pt x="155243" y="91053"/>
                  </a:lnTo>
                  <a:lnTo>
                    <a:pt x="192285" y="64526"/>
                  </a:lnTo>
                  <a:lnTo>
                    <a:pt x="232210" y="42125"/>
                  </a:lnTo>
                  <a:lnTo>
                    <a:pt x="274707" y="24161"/>
                  </a:lnTo>
                  <a:lnTo>
                    <a:pt x="319466" y="10945"/>
                  </a:lnTo>
                  <a:lnTo>
                    <a:pt x="366177" y="2788"/>
                  </a:lnTo>
                  <a:lnTo>
                    <a:pt x="414528" y="0"/>
                  </a:lnTo>
                  <a:lnTo>
                    <a:pt x="462878" y="2788"/>
                  </a:lnTo>
                  <a:lnTo>
                    <a:pt x="509589" y="10945"/>
                  </a:lnTo>
                  <a:lnTo>
                    <a:pt x="554348" y="24161"/>
                  </a:lnTo>
                  <a:lnTo>
                    <a:pt x="596845" y="42125"/>
                  </a:lnTo>
                  <a:lnTo>
                    <a:pt x="636770" y="64526"/>
                  </a:lnTo>
                  <a:lnTo>
                    <a:pt x="673812" y="91053"/>
                  </a:lnTo>
                  <a:lnTo>
                    <a:pt x="707659" y="121396"/>
                  </a:lnTo>
                  <a:lnTo>
                    <a:pt x="738002" y="155243"/>
                  </a:lnTo>
                  <a:lnTo>
                    <a:pt x="764529" y="192285"/>
                  </a:lnTo>
                  <a:lnTo>
                    <a:pt x="786930" y="232210"/>
                  </a:lnTo>
                  <a:lnTo>
                    <a:pt x="804894" y="274707"/>
                  </a:lnTo>
                  <a:lnTo>
                    <a:pt x="818110" y="319466"/>
                  </a:lnTo>
                  <a:lnTo>
                    <a:pt x="826267" y="366177"/>
                  </a:lnTo>
                  <a:lnTo>
                    <a:pt x="829056" y="414528"/>
                  </a:lnTo>
                  <a:lnTo>
                    <a:pt x="826267" y="462878"/>
                  </a:lnTo>
                  <a:lnTo>
                    <a:pt x="818110" y="509589"/>
                  </a:lnTo>
                  <a:lnTo>
                    <a:pt x="804894" y="554348"/>
                  </a:lnTo>
                  <a:lnTo>
                    <a:pt x="786930" y="596845"/>
                  </a:lnTo>
                  <a:lnTo>
                    <a:pt x="764529" y="636770"/>
                  </a:lnTo>
                  <a:lnTo>
                    <a:pt x="738002" y="673812"/>
                  </a:lnTo>
                  <a:lnTo>
                    <a:pt x="707659" y="707659"/>
                  </a:lnTo>
                  <a:lnTo>
                    <a:pt x="673812" y="738002"/>
                  </a:lnTo>
                  <a:lnTo>
                    <a:pt x="636770" y="764529"/>
                  </a:lnTo>
                  <a:lnTo>
                    <a:pt x="596845" y="786930"/>
                  </a:lnTo>
                  <a:lnTo>
                    <a:pt x="554348" y="804894"/>
                  </a:lnTo>
                  <a:lnTo>
                    <a:pt x="509589" y="818110"/>
                  </a:lnTo>
                  <a:lnTo>
                    <a:pt x="462878" y="826267"/>
                  </a:lnTo>
                  <a:lnTo>
                    <a:pt x="414528" y="829056"/>
                  </a:lnTo>
                  <a:lnTo>
                    <a:pt x="366177" y="826267"/>
                  </a:lnTo>
                  <a:lnTo>
                    <a:pt x="319466" y="818110"/>
                  </a:lnTo>
                  <a:lnTo>
                    <a:pt x="274707" y="804894"/>
                  </a:lnTo>
                  <a:lnTo>
                    <a:pt x="232210" y="786930"/>
                  </a:lnTo>
                  <a:lnTo>
                    <a:pt x="192285" y="764529"/>
                  </a:lnTo>
                  <a:lnTo>
                    <a:pt x="155243" y="738002"/>
                  </a:lnTo>
                  <a:lnTo>
                    <a:pt x="121396" y="707659"/>
                  </a:lnTo>
                  <a:lnTo>
                    <a:pt x="91053" y="673812"/>
                  </a:lnTo>
                  <a:lnTo>
                    <a:pt x="64526" y="636770"/>
                  </a:lnTo>
                  <a:lnTo>
                    <a:pt x="42125" y="596845"/>
                  </a:lnTo>
                  <a:lnTo>
                    <a:pt x="24161" y="554348"/>
                  </a:lnTo>
                  <a:lnTo>
                    <a:pt x="10945" y="509589"/>
                  </a:lnTo>
                  <a:lnTo>
                    <a:pt x="2788" y="462878"/>
                  </a:lnTo>
                  <a:lnTo>
                    <a:pt x="0" y="414528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4" y="1008125"/>
            <a:ext cx="60883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40" dirty="0"/>
              <a:t> </a:t>
            </a:r>
            <a:r>
              <a:rPr spc="-10" dirty="0"/>
              <a:t>ΣΚΕΛΟΣ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91105" y="1690573"/>
            <a:ext cx="82099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solidFill>
                  <a:srgbClr val="252525"/>
                </a:solidFill>
                <a:latin typeface="Garamond"/>
                <a:cs typeface="Garamond"/>
              </a:rPr>
              <a:t>ΑΠΟΤΕΛΕΣΜΑΤΑ </a:t>
            </a: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ΕΡΕΥΝΑΣ </a:t>
            </a:r>
            <a:r>
              <a:rPr sz="3100" spc="-10" dirty="0">
                <a:solidFill>
                  <a:srgbClr val="252525"/>
                </a:solidFill>
                <a:latin typeface="Garamond"/>
                <a:cs typeface="Garamond"/>
              </a:rPr>
              <a:t>ΜΑΘΗΤΩΝ</a:t>
            </a:r>
            <a:r>
              <a:rPr sz="3100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100" spc="-5" dirty="0">
                <a:solidFill>
                  <a:srgbClr val="252525"/>
                </a:solidFill>
                <a:latin typeface="Garamond"/>
                <a:cs typeface="Garamond"/>
              </a:rPr>
              <a:t>(5/5)</a:t>
            </a:r>
            <a:endParaRPr sz="3100" dirty="0">
              <a:latin typeface="Garamond"/>
              <a:cs typeface="Garamond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7192" y="3027045"/>
          <a:ext cx="9344025" cy="3077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030"/>
                <a:gridCol w="2653030"/>
                <a:gridCol w="2653030"/>
                <a:gridCol w="718820"/>
                <a:gridCol w="666115"/>
              </a:tblGrid>
              <a:tr h="307720">
                <a:tc rowSpan="10">
                  <a:txBody>
                    <a:bodyPr/>
                    <a:lstStyle/>
                    <a:p>
                      <a:pPr marL="1905" algn="ctr">
                        <a:lnSpc>
                          <a:spcPts val="5605"/>
                        </a:lnSpc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Τι</a:t>
                      </a:r>
                      <a:r>
                        <a:rPr sz="4800" b="1" spc="-4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4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κάνεις</a:t>
                      </a:r>
                      <a:endParaRPr sz="4800" dirty="0">
                        <a:latin typeface="Garamond"/>
                        <a:cs typeface="Garamond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4800" b="1" spc="-10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όταν</a:t>
                      </a:r>
                      <a:endParaRPr sz="4800" dirty="0">
                        <a:latin typeface="Garamond"/>
                        <a:cs typeface="Garamond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4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νιώθεις</a:t>
                      </a:r>
                      <a:r>
                        <a:rPr sz="4800" b="1" spc="-3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4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...</a:t>
                      </a:r>
                      <a:endParaRPr sz="4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ΘΥΜΟ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Αποτραβιέμαι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07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Απότομες</a:t>
                      </a:r>
                      <a:r>
                        <a:rPr sz="1800" spc="-1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spc="-5" dirty="0">
                          <a:latin typeface="Garamond"/>
                          <a:cs typeface="Garamond"/>
                        </a:rPr>
                        <a:t>κινήσεις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07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ΑΓΑΠΗ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Αγκαλιά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13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</a:tr>
              <a:tr h="307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Το </a:t>
                      </a:r>
                      <a:r>
                        <a:rPr sz="1800" spc="-5" dirty="0">
                          <a:latin typeface="Garamond"/>
                          <a:cs typeface="Garamond"/>
                        </a:rPr>
                        <a:t>εκδηλώνω</a:t>
                      </a:r>
                      <a:r>
                        <a:rPr sz="1800" spc="-3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dirty="0">
                          <a:latin typeface="Garamond"/>
                          <a:cs typeface="Garamond"/>
                        </a:rPr>
                        <a:t>αλλιώς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14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13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  <a:tr h="307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10" dirty="0">
                          <a:latin typeface="Garamond"/>
                          <a:cs typeface="Garamond"/>
                        </a:rPr>
                        <a:t>ΧΑΡΑ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Παίζω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11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</a:tr>
              <a:tr h="307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Φωνάζω/(χορο)πηδάω</a:t>
                      </a:r>
                      <a:r>
                        <a:rPr sz="1800" spc="-5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spc="-10" dirty="0">
                          <a:latin typeface="Garamond"/>
                          <a:cs typeface="Garamond"/>
                        </a:rPr>
                        <a:t>κ.ά.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  <a:tr h="3077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ΛΥΠΗ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Κλαίω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12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14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</a:tr>
              <a:tr h="307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Αποτραβιέμαι</a:t>
                      </a:r>
                      <a:endParaRPr sz="18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5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  <a:tr h="3077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ΦΟΒΟ</a:t>
                      </a: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10"/>
                        </a:lnSpc>
                      </a:pPr>
                      <a:r>
                        <a:rPr sz="1800" spc="-5" dirty="0">
                          <a:latin typeface="Garamond"/>
                          <a:cs typeface="Garamond"/>
                        </a:rPr>
                        <a:t>Αναζητώ</a:t>
                      </a:r>
                      <a:r>
                        <a:rPr sz="1800" spc="-1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dirty="0">
                          <a:latin typeface="Garamond"/>
                          <a:cs typeface="Garamond"/>
                        </a:rPr>
                        <a:t>οικείο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</a:tr>
              <a:tr h="3077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Τρέμω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10"/>
                        </a:lnSpc>
                      </a:pPr>
                      <a:r>
                        <a:rPr sz="1800" dirty="0"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93464" y="2474976"/>
            <a:ext cx="6684645" cy="512445"/>
            <a:chOff x="4093464" y="2474976"/>
            <a:chExt cx="6684645" cy="512445"/>
          </a:xfrm>
        </p:grpSpPr>
        <p:sp>
          <p:nvSpPr>
            <p:cNvPr id="6" name="object 6"/>
            <p:cNvSpPr/>
            <p:nvPr/>
          </p:nvSpPr>
          <p:spPr>
            <a:xfrm>
              <a:off x="4101084" y="2482596"/>
              <a:ext cx="6669405" cy="497205"/>
            </a:xfrm>
            <a:custGeom>
              <a:avLst/>
              <a:gdLst/>
              <a:ahLst/>
              <a:cxnLst/>
              <a:rect l="l" t="t" r="r" b="b"/>
              <a:pathLst>
                <a:path w="6669405" h="497205">
                  <a:moveTo>
                    <a:pt x="6586219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6" y="472567"/>
                  </a:lnTo>
                  <a:lnTo>
                    <a:pt x="50577" y="490315"/>
                  </a:lnTo>
                  <a:lnTo>
                    <a:pt x="82803" y="496824"/>
                  </a:lnTo>
                  <a:lnTo>
                    <a:pt x="6586219" y="496824"/>
                  </a:lnTo>
                  <a:lnTo>
                    <a:pt x="6618446" y="490315"/>
                  </a:lnTo>
                  <a:lnTo>
                    <a:pt x="6644766" y="472566"/>
                  </a:lnTo>
                  <a:lnTo>
                    <a:pt x="6662515" y="446246"/>
                  </a:lnTo>
                  <a:lnTo>
                    <a:pt x="6669023" y="414019"/>
                  </a:lnTo>
                  <a:lnTo>
                    <a:pt x="6669023" y="82803"/>
                  </a:lnTo>
                  <a:lnTo>
                    <a:pt x="6662515" y="50577"/>
                  </a:lnTo>
                  <a:lnTo>
                    <a:pt x="6644767" y="24256"/>
                  </a:lnTo>
                  <a:lnTo>
                    <a:pt x="6618446" y="6508"/>
                  </a:lnTo>
                  <a:lnTo>
                    <a:pt x="6586219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101084" y="2482596"/>
              <a:ext cx="6669405" cy="497205"/>
            </a:xfrm>
            <a:custGeom>
              <a:avLst/>
              <a:gdLst/>
              <a:ahLst/>
              <a:cxnLst/>
              <a:rect l="l" t="t" r="r" b="b"/>
              <a:pathLst>
                <a:path w="6669405" h="497205">
                  <a:moveTo>
                    <a:pt x="0" y="82803"/>
                  </a:moveTo>
                  <a:lnTo>
                    <a:pt x="6508" y="50577"/>
                  </a:lnTo>
                  <a:lnTo>
                    <a:pt x="24256" y="24256"/>
                  </a:lnTo>
                  <a:lnTo>
                    <a:pt x="50577" y="6508"/>
                  </a:lnTo>
                  <a:lnTo>
                    <a:pt x="82803" y="0"/>
                  </a:lnTo>
                  <a:lnTo>
                    <a:pt x="6586219" y="0"/>
                  </a:lnTo>
                  <a:lnTo>
                    <a:pt x="6618446" y="6508"/>
                  </a:lnTo>
                  <a:lnTo>
                    <a:pt x="6644767" y="24256"/>
                  </a:lnTo>
                  <a:lnTo>
                    <a:pt x="6662515" y="50577"/>
                  </a:lnTo>
                  <a:lnTo>
                    <a:pt x="6669023" y="82803"/>
                  </a:lnTo>
                  <a:lnTo>
                    <a:pt x="6669023" y="414019"/>
                  </a:lnTo>
                  <a:lnTo>
                    <a:pt x="6662515" y="446246"/>
                  </a:lnTo>
                  <a:lnTo>
                    <a:pt x="6644766" y="472566"/>
                  </a:lnTo>
                  <a:lnTo>
                    <a:pt x="6618446" y="490315"/>
                  </a:lnTo>
                  <a:lnTo>
                    <a:pt x="6586219" y="496824"/>
                  </a:lnTo>
                  <a:lnTo>
                    <a:pt x="82803" y="496824"/>
                  </a:lnTo>
                  <a:lnTo>
                    <a:pt x="50577" y="490315"/>
                  </a:lnTo>
                  <a:lnTo>
                    <a:pt x="24256" y="472567"/>
                  </a:lnTo>
                  <a:lnTo>
                    <a:pt x="6508" y="446246"/>
                  </a:lnTo>
                  <a:lnTo>
                    <a:pt x="0" y="414019"/>
                  </a:lnTo>
                  <a:lnTo>
                    <a:pt x="0" y="82803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87392" y="2562605"/>
            <a:ext cx="421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015" algn="l"/>
              </a:tabLst>
            </a:pP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Σ</a:t>
            </a:r>
            <a:r>
              <a:rPr sz="1800" spc="-10" dirty="0">
                <a:solidFill>
                  <a:srgbClr val="FFFFFF"/>
                </a:solidFill>
                <a:latin typeface="Garamond"/>
                <a:cs typeface="Garamond"/>
              </a:rPr>
              <a:t>Υ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r>
              <a:rPr sz="1800" spc="5" dirty="0">
                <a:solidFill>
                  <a:srgbClr val="FFFFFF"/>
                </a:solidFill>
                <a:latin typeface="Garamond"/>
                <a:cs typeface="Garamond"/>
              </a:rPr>
              <a:t>ΑΙ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Σ</a:t>
            </a:r>
            <a:r>
              <a:rPr sz="1800" spc="10" dirty="0">
                <a:solidFill>
                  <a:srgbClr val="FFFFFF"/>
                </a:solidFill>
                <a:latin typeface="Garamond"/>
                <a:cs typeface="Garamond"/>
              </a:rPr>
              <a:t>Θ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Η</a:t>
            </a:r>
            <a:r>
              <a:rPr sz="1800" spc="10" dirty="0">
                <a:solidFill>
                  <a:srgbClr val="FFFFFF"/>
                </a:solidFill>
                <a:latin typeface="Garamond"/>
                <a:cs typeface="Garamond"/>
              </a:rPr>
              <a:t>Μ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Α	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800" spc="-20" dirty="0">
                <a:solidFill>
                  <a:srgbClr val="FFFFFF"/>
                </a:solidFill>
                <a:latin typeface="Garamond"/>
                <a:cs typeface="Garamond"/>
              </a:rPr>
              <a:t>Κ</a:t>
            </a: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ΔΗ</a:t>
            </a:r>
            <a:r>
              <a:rPr sz="1800" spc="5" dirty="0">
                <a:solidFill>
                  <a:srgbClr val="FFFFFF"/>
                </a:solidFill>
                <a:latin typeface="Garamond"/>
                <a:cs typeface="Garamond"/>
              </a:rPr>
              <a:t>Λ</a:t>
            </a:r>
            <a:r>
              <a:rPr sz="1800" spc="-5" dirty="0">
                <a:solidFill>
                  <a:srgbClr val="FFFFFF"/>
                </a:solidFill>
                <a:latin typeface="Garamond"/>
                <a:cs typeface="Garamond"/>
              </a:rPr>
              <a:t>ΩΣΗ</a:t>
            </a:r>
            <a:endParaRPr sz="1800" dirty="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5277" y="2614422"/>
            <a:ext cx="4603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Π</a:t>
            </a: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ΡΙ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6993" y="2614422"/>
            <a:ext cx="5168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solidFill>
                  <a:srgbClr val="FFFFFF"/>
                </a:solidFill>
                <a:latin typeface="Garamond"/>
                <a:cs typeface="Garamond"/>
              </a:rPr>
              <a:t>Μ</a:t>
            </a: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Τ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62488" y="3118104"/>
            <a:ext cx="426720" cy="2002789"/>
            <a:chOff x="10762488" y="3118104"/>
            <a:chExt cx="426720" cy="2002789"/>
          </a:xfrm>
        </p:grpSpPr>
        <p:sp>
          <p:nvSpPr>
            <p:cNvPr id="12" name="object 12"/>
            <p:cNvSpPr/>
            <p:nvPr/>
          </p:nvSpPr>
          <p:spPr>
            <a:xfrm>
              <a:off x="10770108" y="3125724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65532" y="0"/>
                  </a:moveTo>
                  <a:lnTo>
                    <a:pt x="0" y="65531"/>
                  </a:lnTo>
                  <a:lnTo>
                    <a:pt x="65532" y="131063"/>
                  </a:lnTo>
                  <a:lnTo>
                    <a:pt x="65532" y="98298"/>
                  </a:lnTo>
                  <a:lnTo>
                    <a:pt x="411480" y="98298"/>
                  </a:lnTo>
                  <a:lnTo>
                    <a:pt x="411480" y="32765"/>
                  </a:lnTo>
                  <a:lnTo>
                    <a:pt x="65532" y="32765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70108" y="3125724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0" y="65531"/>
                  </a:moveTo>
                  <a:lnTo>
                    <a:pt x="65532" y="0"/>
                  </a:lnTo>
                  <a:lnTo>
                    <a:pt x="65532" y="32765"/>
                  </a:lnTo>
                  <a:lnTo>
                    <a:pt x="411480" y="32765"/>
                  </a:lnTo>
                  <a:lnTo>
                    <a:pt x="411480" y="98298"/>
                  </a:lnTo>
                  <a:lnTo>
                    <a:pt x="65532" y="98298"/>
                  </a:lnTo>
                  <a:lnTo>
                    <a:pt x="65532" y="131063"/>
                  </a:lnTo>
                  <a:lnTo>
                    <a:pt x="0" y="65531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70108" y="4981955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65532" y="0"/>
                  </a:moveTo>
                  <a:lnTo>
                    <a:pt x="0" y="65532"/>
                  </a:lnTo>
                  <a:lnTo>
                    <a:pt x="65532" y="131064"/>
                  </a:lnTo>
                  <a:lnTo>
                    <a:pt x="65532" y="98298"/>
                  </a:lnTo>
                  <a:lnTo>
                    <a:pt x="411480" y="98298"/>
                  </a:lnTo>
                  <a:lnTo>
                    <a:pt x="411480" y="32766"/>
                  </a:lnTo>
                  <a:lnTo>
                    <a:pt x="65532" y="32766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70108" y="4981955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0" y="65532"/>
                  </a:moveTo>
                  <a:lnTo>
                    <a:pt x="65532" y="0"/>
                  </a:lnTo>
                  <a:lnTo>
                    <a:pt x="65532" y="32766"/>
                  </a:lnTo>
                  <a:lnTo>
                    <a:pt x="411480" y="32766"/>
                  </a:lnTo>
                  <a:lnTo>
                    <a:pt x="411480" y="98298"/>
                  </a:lnTo>
                  <a:lnTo>
                    <a:pt x="65532" y="98298"/>
                  </a:lnTo>
                  <a:lnTo>
                    <a:pt x="65532" y="131064"/>
                  </a:lnTo>
                  <a:lnTo>
                    <a:pt x="0" y="65532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70108" y="3753612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65532" y="0"/>
                  </a:moveTo>
                  <a:lnTo>
                    <a:pt x="0" y="65531"/>
                  </a:lnTo>
                  <a:lnTo>
                    <a:pt x="65532" y="131063"/>
                  </a:lnTo>
                  <a:lnTo>
                    <a:pt x="65532" y="98298"/>
                  </a:lnTo>
                  <a:lnTo>
                    <a:pt x="411480" y="98298"/>
                  </a:lnTo>
                  <a:lnTo>
                    <a:pt x="411480" y="32765"/>
                  </a:lnTo>
                  <a:lnTo>
                    <a:pt x="65532" y="32765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70108" y="3753612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0" y="65531"/>
                  </a:moveTo>
                  <a:lnTo>
                    <a:pt x="65532" y="0"/>
                  </a:lnTo>
                  <a:lnTo>
                    <a:pt x="65532" y="32765"/>
                  </a:lnTo>
                  <a:lnTo>
                    <a:pt x="411480" y="32765"/>
                  </a:lnTo>
                  <a:lnTo>
                    <a:pt x="411480" y="98298"/>
                  </a:lnTo>
                  <a:lnTo>
                    <a:pt x="65532" y="98298"/>
                  </a:lnTo>
                  <a:lnTo>
                    <a:pt x="65532" y="131063"/>
                  </a:lnTo>
                  <a:lnTo>
                    <a:pt x="0" y="65531"/>
                  </a:lnTo>
                  <a:close/>
                </a:path>
              </a:pathLst>
            </a:custGeom>
            <a:ln w="1524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70108" y="4695444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65532" y="0"/>
                  </a:moveTo>
                  <a:lnTo>
                    <a:pt x="0" y="65531"/>
                  </a:lnTo>
                  <a:lnTo>
                    <a:pt x="65532" y="131063"/>
                  </a:lnTo>
                  <a:lnTo>
                    <a:pt x="65532" y="98297"/>
                  </a:lnTo>
                  <a:lnTo>
                    <a:pt x="411480" y="98297"/>
                  </a:lnTo>
                  <a:lnTo>
                    <a:pt x="411480" y="32765"/>
                  </a:lnTo>
                  <a:lnTo>
                    <a:pt x="65532" y="32765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70108" y="4695444"/>
              <a:ext cx="411480" cy="131445"/>
            </a:xfrm>
            <a:custGeom>
              <a:avLst/>
              <a:gdLst/>
              <a:ahLst/>
              <a:cxnLst/>
              <a:rect l="l" t="t" r="r" b="b"/>
              <a:pathLst>
                <a:path w="411479" h="131445">
                  <a:moveTo>
                    <a:pt x="0" y="65531"/>
                  </a:moveTo>
                  <a:lnTo>
                    <a:pt x="65532" y="0"/>
                  </a:lnTo>
                  <a:lnTo>
                    <a:pt x="65532" y="32765"/>
                  </a:lnTo>
                  <a:lnTo>
                    <a:pt x="411480" y="32765"/>
                  </a:lnTo>
                  <a:lnTo>
                    <a:pt x="411480" y="98297"/>
                  </a:lnTo>
                  <a:lnTo>
                    <a:pt x="65532" y="98297"/>
                  </a:lnTo>
                  <a:lnTo>
                    <a:pt x="65532" y="131063"/>
                  </a:lnTo>
                  <a:lnTo>
                    <a:pt x="0" y="65531"/>
                  </a:lnTo>
                  <a:close/>
                </a:path>
              </a:pathLst>
            </a:custGeom>
            <a:ln w="1524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ΕΡΕΥΝΗΤΙΚΟ</a:t>
            </a:r>
            <a:r>
              <a:rPr spc="60" dirty="0"/>
              <a:t> </a:t>
            </a:r>
            <a:r>
              <a:rPr spc="-10" dirty="0"/>
              <a:t>ΣΚΕΛΟΣ</a:t>
            </a:r>
          </a:p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100" spc="-10" dirty="0"/>
              <a:t>ΑΠΟΤΕΛΕΣΜΑΤΑ </a:t>
            </a:r>
            <a:r>
              <a:rPr sz="3100" spc="-5" dirty="0"/>
              <a:t>ΕΡΕΥΝΑΣ</a:t>
            </a:r>
            <a:r>
              <a:rPr sz="3100" spc="5" dirty="0"/>
              <a:t> </a:t>
            </a:r>
            <a:r>
              <a:rPr sz="3100" spc="-5" dirty="0"/>
              <a:t>ΕΚΠΑΙΔΕΥΤΙΚΩΝ</a:t>
            </a:r>
            <a:endParaRPr sz="3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34511" y="3133344"/>
            <a:ext cx="5767070" cy="2984500"/>
            <a:chOff x="3334511" y="3133344"/>
            <a:chExt cx="5767070" cy="2984500"/>
          </a:xfrm>
        </p:grpSpPr>
        <p:sp>
          <p:nvSpPr>
            <p:cNvPr id="4" name="object 4"/>
            <p:cNvSpPr/>
            <p:nvPr/>
          </p:nvSpPr>
          <p:spPr>
            <a:xfrm>
              <a:off x="3342132" y="3140963"/>
              <a:ext cx="5751830" cy="2969260"/>
            </a:xfrm>
            <a:custGeom>
              <a:avLst/>
              <a:gdLst/>
              <a:ahLst/>
              <a:cxnLst/>
              <a:rect l="l" t="t" r="r" b="b"/>
              <a:pathLst>
                <a:path w="5751830" h="2969260">
                  <a:moveTo>
                    <a:pt x="5751576" y="158496"/>
                  </a:moveTo>
                  <a:lnTo>
                    <a:pt x="4959096" y="158496"/>
                  </a:lnTo>
                  <a:lnTo>
                    <a:pt x="4959096" y="0"/>
                  </a:lnTo>
                  <a:lnTo>
                    <a:pt x="0" y="0"/>
                  </a:lnTo>
                  <a:lnTo>
                    <a:pt x="0" y="158496"/>
                  </a:lnTo>
                  <a:lnTo>
                    <a:pt x="0" y="2968752"/>
                  </a:lnTo>
                  <a:lnTo>
                    <a:pt x="5751576" y="2968752"/>
                  </a:lnTo>
                  <a:lnTo>
                    <a:pt x="5751576" y="158496"/>
                  </a:lnTo>
                  <a:close/>
                </a:path>
              </a:pathLst>
            </a:custGeom>
            <a:solidFill>
              <a:srgbClr val="CDD3B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42131" y="3140964"/>
              <a:ext cx="5751830" cy="2969260"/>
            </a:xfrm>
            <a:custGeom>
              <a:avLst/>
              <a:gdLst/>
              <a:ahLst/>
              <a:cxnLst/>
              <a:rect l="l" t="t" r="r" b="b"/>
              <a:pathLst>
                <a:path w="5751830" h="2969260">
                  <a:moveTo>
                    <a:pt x="0" y="2968752"/>
                  </a:moveTo>
                  <a:lnTo>
                    <a:pt x="5751575" y="2968752"/>
                  </a:lnTo>
                  <a:lnTo>
                    <a:pt x="5751575" y="0"/>
                  </a:lnTo>
                  <a:lnTo>
                    <a:pt x="0" y="0"/>
                  </a:lnTo>
                  <a:lnTo>
                    <a:pt x="0" y="296875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26663" y="3424907"/>
            <a:ext cx="2171700" cy="26181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370"/>
              </a:spcBef>
              <a:buChar char="-"/>
              <a:tabLst>
                <a:tab pos="104139" algn="l"/>
              </a:tabLst>
            </a:pPr>
            <a:r>
              <a:rPr sz="1300" spc="-10" dirty="0">
                <a:latin typeface="Garamond"/>
                <a:cs typeface="Garamond"/>
              </a:rPr>
              <a:t>Συνοχή</a:t>
            </a:r>
            <a:r>
              <a:rPr sz="1300" spc="35" dirty="0">
                <a:latin typeface="Garamond"/>
                <a:cs typeface="Garamond"/>
              </a:rPr>
              <a:t> </a:t>
            </a:r>
            <a:r>
              <a:rPr sz="1300" spc="-10" dirty="0">
                <a:latin typeface="Garamond"/>
                <a:cs typeface="Garamond"/>
              </a:rPr>
              <a:t>ΕΥ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dirty="0">
                <a:latin typeface="Garamond"/>
                <a:cs typeface="Garamond"/>
              </a:rPr>
              <a:t>Απλή </a:t>
            </a:r>
            <a:r>
              <a:rPr sz="1300" spc="-5" dirty="0">
                <a:latin typeface="Garamond"/>
                <a:cs typeface="Garamond"/>
              </a:rPr>
              <a:t>/ κατανοητή</a:t>
            </a:r>
            <a:r>
              <a:rPr sz="1300" spc="-15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παρουσίαση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ct val="100000"/>
              </a:lnSpc>
              <a:spcBef>
                <a:spcPts val="285"/>
              </a:spcBef>
              <a:buChar char="-"/>
              <a:tabLst>
                <a:tab pos="104139" algn="l"/>
              </a:tabLst>
            </a:pPr>
            <a:r>
              <a:rPr sz="1300" spc="-10" dirty="0">
                <a:latin typeface="Garamond"/>
                <a:cs typeface="Garamond"/>
              </a:rPr>
              <a:t>Ευχρηστία</a:t>
            </a:r>
            <a:r>
              <a:rPr sz="1300" spc="25" dirty="0">
                <a:latin typeface="Garamond"/>
                <a:cs typeface="Garamond"/>
              </a:rPr>
              <a:t> </a:t>
            </a:r>
            <a:r>
              <a:rPr sz="1300" spc="-10" dirty="0">
                <a:latin typeface="Garamond"/>
                <a:cs typeface="Garamond"/>
              </a:rPr>
              <a:t>ΕΥ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ts val="144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spc="-10" dirty="0">
                <a:latin typeface="Garamond"/>
                <a:cs typeface="Garamond"/>
              </a:rPr>
              <a:t>Εναρμονισμένο </a:t>
            </a:r>
            <a:r>
              <a:rPr sz="1300" spc="-5" dirty="0">
                <a:latin typeface="Garamond"/>
                <a:cs typeface="Garamond"/>
              </a:rPr>
              <a:t>με </a:t>
            </a:r>
            <a:r>
              <a:rPr sz="1300" spc="-10" dirty="0">
                <a:latin typeface="Garamond"/>
                <a:cs typeface="Garamond"/>
              </a:rPr>
              <a:t>τις </a:t>
            </a:r>
            <a:r>
              <a:rPr sz="1300" spc="-5" dirty="0">
                <a:latin typeface="Garamond"/>
                <a:cs typeface="Garamond"/>
              </a:rPr>
              <a:t>αρχές</a:t>
            </a:r>
            <a:r>
              <a:rPr sz="1300" spc="50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τής</a:t>
            </a:r>
            <a:endParaRPr sz="1300" dirty="0">
              <a:latin typeface="Garamond"/>
              <a:cs typeface="Garamond"/>
            </a:endParaRPr>
          </a:p>
          <a:p>
            <a:pPr marL="12700">
              <a:lnSpc>
                <a:spcPts val="1440"/>
              </a:lnSpc>
            </a:pPr>
            <a:r>
              <a:rPr sz="1300" spc="-5" dirty="0">
                <a:latin typeface="Garamond"/>
                <a:cs typeface="Garamond"/>
              </a:rPr>
              <a:t>πολυμεσικότητας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ts val="144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spc="-5" dirty="0">
                <a:latin typeface="Garamond"/>
                <a:cs typeface="Garamond"/>
              </a:rPr>
              <a:t>Σαφής διατύπωση σκοπού</a:t>
            </a:r>
            <a:r>
              <a:rPr sz="1300" spc="5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/</a:t>
            </a:r>
            <a:endParaRPr sz="1300" dirty="0">
              <a:latin typeface="Garamond"/>
              <a:cs typeface="Garamond"/>
            </a:endParaRPr>
          </a:p>
          <a:p>
            <a:pPr marL="12700">
              <a:lnSpc>
                <a:spcPts val="1440"/>
              </a:lnSpc>
            </a:pPr>
            <a:r>
              <a:rPr sz="1300" spc="-5" dirty="0">
                <a:latin typeface="Garamond"/>
                <a:cs typeface="Garamond"/>
              </a:rPr>
              <a:t>αποτελεσμάτων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spc="-10" dirty="0">
                <a:latin typeface="Garamond"/>
                <a:cs typeface="Garamond"/>
              </a:rPr>
              <a:t>Συμβουλές για </a:t>
            </a:r>
            <a:r>
              <a:rPr sz="1300" dirty="0">
                <a:latin typeface="Garamond"/>
                <a:cs typeface="Garamond"/>
              </a:rPr>
              <a:t>τρόπο</a:t>
            </a:r>
            <a:r>
              <a:rPr sz="1300" spc="20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μελέτης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spc="-5" dirty="0">
                <a:latin typeface="Garamond"/>
                <a:cs typeface="Garamond"/>
              </a:rPr>
              <a:t>Έμφαση σε </a:t>
            </a:r>
            <a:r>
              <a:rPr sz="1300" spc="-10" dirty="0">
                <a:latin typeface="Garamond"/>
                <a:cs typeface="Garamond"/>
              </a:rPr>
              <a:t>συγκεκριμένα</a:t>
            </a:r>
            <a:r>
              <a:rPr sz="1300" spc="30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σημεία</a:t>
            </a:r>
            <a:endParaRPr sz="1300" dirty="0">
              <a:latin typeface="Garamond"/>
              <a:cs typeface="Garamond"/>
            </a:endParaRPr>
          </a:p>
          <a:p>
            <a:pPr marL="104139" indent="-91440">
              <a:lnSpc>
                <a:spcPct val="100000"/>
              </a:lnSpc>
              <a:spcBef>
                <a:spcPts val="265"/>
              </a:spcBef>
              <a:buChar char="-"/>
              <a:tabLst>
                <a:tab pos="104139" algn="l"/>
              </a:tabLst>
            </a:pPr>
            <a:r>
              <a:rPr sz="1300" spc="-10" dirty="0">
                <a:latin typeface="Garamond"/>
                <a:cs typeface="Garamond"/>
              </a:rPr>
              <a:t>Συναισθηματική</a:t>
            </a:r>
            <a:r>
              <a:rPr sz="1300" spc="60" dirty="0">
                <a:latin typeface="Garamond"/>
                <a:cs typeface="Garamond"/>
              </a:rPr>
              <a:t> </a:t>
            </a:r>
            <a:r>
              <a:rPr sz="1300" spc="-5" dirty="0">
                <a:latin typeface="Garamond"/>
                <a:cs typeface="Garamond"/>
              </a:rPr>
              <a:t>εμπλοκή</a:t>
            </a:r>
            <a:endParaRPr sz="1300" dirty="0">
              <a:latin typeface="Garamond"/>
              <a:cs typeface="Garamond"/>
            </a:endParaRPr>
          </a:p>
          <a:p>
            <a:pPr marL="12700" marR="235585">
              <a:lnSpc>
                <a:spcPts val="1320"/>
              </a:lnSpc>
              <a:spcBef>
                <a:spcPts val="509"/>
              </a:spcBef>
              <a:buChar char="-"/>
              <a:tabLst>
                <a:tab pos="104139" algn="l"/>
              </a:tabLst>
            </a:pPr>
            <a:r>
              <a:rPr sz="1300" spc="-5" dirty="0">
                <a:latin typeface="Garamond"/>
                <a:cs typeface="Garamond"/>
              </a:rPr>
              <a:t>Δυνατότητα αναστοχασμού /  αυτοαξιολόγησης</a:t>
            </a:r>
            <a:endParaRPr sz="13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8814" y="3458717"/>
            <a:ext cx="2563495" cy="12807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355"/>
              </a:spcBef>
              <a:buChar char="-"/>
              <a:tabLst>
                <a:tab pos="113664" algn="l"/>
              </a:tabLst>
            </a:pPr>
            <a:r>
              <a:rPr sz="1400" spc="-5" dirty="0">
                <a:latin typeface="Garamond"/>
                <a:cs typeface="Garamond"/>
              </a:rPr>
              <a:t>Υστερήσεις στην ερμηνεία </a:t>
            </a:r>
            <a:r>
              <a:rPr sz="1400" spc="-10" dirty="0">
                <a:latin typeface="Garamond"/>
                <a:cs typeface="Garamond"/>
              </a:rPr>
              <a:t>&amp; κριτική  συζήτηση</a:t>
            </a:r>
            <a:r>
              <a:rPr sz="1400" spc="15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πληροφοριών</a:t>
            </a:r>
            <a:endParaRPr sz="1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Garamond"/>
              <a:buChar char="-"/>
            </a:pPr>
            <a:endParaRPr sz="2200" dirty="0">
              <a:latin typeface="Garamond"/>
              <a:cs typeface="Garamond"/>
            </a:endParaRPr>
          </a:p>
          <a:p>
            <a:pPr marL="12700" marR="186690">
              <a:lnSpc>
                <a:spcPct val="85000"/>
              </a:lnSpc>
              <a:buChar char="-"/>
              <a:tabLst>
                <a:tab pos="113664" algn="l"/>
              </a:tabLst>
            </a:pPr>
            <a:r>
              <a:rPr sz="1400" spc="-10" dirty="0">
                <a:latin typeface="Garamond"/>
                <a:cs typeface="Garamond"/>
              </a:rPr>
              <a:t>Δεν </a:t>
            </a:r>
            <a:r>
              <a:rPr sz="1400" spc="-5" dirty="0">
                <a:latin typeface="Garamond"/>
                <a:cs typeface="Garamond"/>
              </a:rPr>
              <a:t>ενθαρρύνει απόλυτα τη  διατύπωση ερωτήσεων / </a:t>
            </a:r>
            <a:r>
              <a:rPr sz="1400" spc="-10" dirty="0">
                <a:latin typeface="Garamond"/>
                <a:cs typeface="Garamond"/>
              </a:rPr>
              <a:t>ανταλλαγή  </a:t>
            </a:r>
            <a:r>
              <a:rPr sz="1400" spc="-5" dirty="0">
                <a:latin typeface="Garamond"/>
                <a:cs typeface="Garamond"/>
              </a:rPr>
              <a:t>απόψεων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8814" y="5001514"/>
            <a:ext cx="1851025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355"/>
              </a:spcBef>
            </a:pPr>
            <a:r>
              <a:rPr sz="1400" spc="-5" dirty="0">
                <a:latin typeface="Garamond"/>
                <a:cs typeface="Garamond"/>
              </a:rPr>
              <a:t>- </a:t>
            </a:r>
            <a:r>
              <a:rPr sz="1400" spc="-10" dirty="0">
                <a:latin typeface="Garamond"/>
                <a:cs typeface="Garamond"/>
              </a:rPr>
              <a:t>Περιθώριο βελτίωσης </a:t>
            </a:r>
            <a:r>
              <a:rPr sz="1400" spc="-5" dirty="0">
                <a:latin typeface="Garamond"/>
                <a:cs typeface="Garamond"/>
              </a:rPr>
              <a:t>στη  δυνατότητα</a:t>
            </a:r>
            <a:r>
              <a:rPr sz="1400" spc="-10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αυτοελέγχου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40151" y="2535935"/>
            <a:ext cx="1140460" cy="1140460"/>
            <a:chOff x="2740151" y="2535935"/>
            <a:chExt cx="1140460" cy="1140460"/>
          </a:xfrm>
        </p:grpSpPr>
        <p:sp>
          <p:nvSpPr>
            <p:cNvPr id="10" name="object 10"/>
            <p:cNvSpPr/>
            <p:nvPr/>
          </p:nvSpPr>
          <p:spPr>
            <a:xfrm>
              <a:off x="2747772" y="2543809"/>
              <a:ext cx="1125220" cy="1123950"/>
            </a:xfrm>
            <a:custGeom>
              <a:avLst/>
              <a:gdLst/>
              <a:ahLst/>
              <a:cxnLst/>
              <a:rect l="l" t="t" r="r" b="b"/>
              <a:pathLst>
                <a:path w="1125220" h="1123950">
                  <a:moveTo>
                    <a:pt x="1124712" y="368300"/>
                  </a:moveTo>
                  <a:lnTo>
                    <a:pt x="755650" y="368300"/>
                  </a:lnTo>
                  <a:lnTo>
                    <a:pt x="755650" y="0"/>
                  </a:lnTo>
                  <a:lnTo>
                    <a:pt x="369062" y="0"/>
                  </a:lnTo>
                  <a:lnTo>
                    <a:pt x="369062" y="368300"/>
                  </a:lnTo>
                  <a:lnTo>
                    <a:pt x="0" y="368300"/>
                  </a:lnTo>
                  <a:lnTo>
                    <a:pt x="0" y="755650"/>
                  </a:lnTo>
                  <a:lnTo>
                    <a:pt x="369062" y="755650"/>
                  </a:lnTo>
                  <a:lnTo>
                    <a:pt x="369062" y="1123950"/>
                  </a:lnTo>
                  <a:lnTo>
                    <a:pt x="755650" y="1123950"/>
                  </a:lnTo>
                  <a:lnTo>
                    <a:pt x="755650" y="755650"/>
                  </a:lnTo>
                  <a:lnTo>
                    <a:pt x="1124712" y="755650"/>
                  </a:lnTo>
                  <a:lnTo>
                    <a:pt x="1124712" y="36830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7771" y="2543555"/>
              <a:ext cx="1125220" cy="1125220"/>
            </a:xfrm>
            <a:custGeom>
              <a:avLst/>
              <a:gdLst/>
              <a:ahLst/>
              <a:cxnLst/>
              <a:rect l="l" t="t" r="r" b="b"/>
              <a:pathLst>
                <a:path w="1125220" h="1125220">
                  <a:moveTo>
                    <a:pt x="0" y="369062"/>
                  </a:moveTo>
                  <a:lnTo>
                    <a:pt x="369061" y="369062"/>
                  </a:lnTo>
                  <a:lnTo>
                    <a:pt x="369061" y="0"/>
                  </a:lnTo>
                  <a:lnTo>
                    <a:pt x="755650" y="0"/>
                  </a:lnTo>
                  <a:lnTo>
                    <a:pt x="755650" y="369062"/>
                  </a:lnTo>
                  <a:lnTo>
                    <a:pt x="1124712" y="369062"/>
                  </a:lnTo>
                  <a:lnTo>
                    <a:pt x="1124712" y="755650"/>
                  </a:lnTo>
                  <a:lnTo>
                    <a:pt x="755650" y="755650"/>
                  </a:lnTo>
                  <a:lnTo>
                    <a:pt x="755650" y="1124712"/>
                  </a:lnTo>
                  <a:lnTo>
                    <a:pt x="369061" y="1124712"/>
                  </a:lnTo>
                  <a:lnTo>
                    <a:pt x="369061" y="755650"/>
                  </a:lnTo>
                  <a:lnTo>
                    <a:pt x="0" y="755650"/>
                  </a:lnTo>
                  <a:lnTo>
                    <a:pt x="0" y="369062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211823" y="2941320"/>
            <a:ext cx="3154680" cy="2979420"/>
            <a:chOff x="6211823" y="2941320"/>
            <a:chExt cx="3154680" cy="2979420"/>
          </a:xfrm>
        </p:grpSpPr>
        <p:sp>
          <p:nvSpPr>
            <p:cNvPr id="13" name="object 13"/>
            <p:cNvSpPr/>
            <p:nvPr/>
          </p:nvSpPr>
          <p:spPr>
            <a:xfrm>
              <a:off x="8301227" y="2948940"/>
              <a:ext cx="1057910" cy="363220"/>
            </a:xfrm>
            <a:custGeom>
              <a:avLst/>
              <a:gdLst/>
              <a:ahLst/>
              <a:cxnLst/>
              <a:rect l="l" t="t" r="r" b="b"/>
              <a:pathLst>
                <a:path w="1057909" h="363220">
                  <a:moveTo>
                    <a:pt x="1057655" y="0"/>
                  </a:moveTo>
                  <a:lnTo>
                    <a:pt x="0" y="0"/>
                  </a:lnTo>
                  <a:lnTo>
                    <a:pt x="0" y="362712"/>
                  </a:lnTo>
                  <a:lnTo>
                    <a:pt x="1057655" y="362712"/>
                  </a:lnTo>
                  <a:lnTo>
                    <a:pt x="105765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301227" y="2948940"/>
              <a:ext cx="1057910" cy="363220"/>
            </a:xfrm>
            <a:custGeom>
              <a:avLst/>
              <a:gdLst/>
              <a:ahLst/>
              <a:cxnLst/>
              <a:rect l="l" t="t" r="r" b="b"/>
              <a:pathLst>
                <a:path w="1057909" h="363220">
                  <a:moveTo>
                    <a:pt x="0" y="362712"/>
                  </a:moveTo>
                  <a:lnTo>
                    <a:pt x="1057655" y="362712"/>
                  </a:lnTo>
                  <a:lnTo>
                    <a:pt x="1057655" y="0"/>
                  </a:lnTo>
                  <a:lnTo>
                    <a:pt x="0" y="0"/>
                  </a:lnTo>
                  <a:lnTo>
                    <a:pt x="0" y="362712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219443" y="3491484"/>
              <a:ext cx="0" cy="2429510"/>
            </a:xfrm>
            <a:custGeom>
              <a:avLst/>
              <a:gdLst/>
              <a:ahLst/>
              <a:cxnLst/>
              <a:rect l="l" t="t" r="r" b="b"/>
              <a:pathLst>
                <a:path h="2429510">
                  <a:moveTo>
                    <a:pt x="0" y="0"/>
                  </a:moveTo>
                  <a:lnTo>
                    <a:pt x="0" y="2429255"/>
                  </a:lnTo>
                </a:path>
              </a:pathLst>
            </a:custGeom>
            <a:ln w="15240">
              <a:solidFill>
                <a:srgbClr val="67791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ΣΥΜΠΕΡΑΣΜΑΤΑ </a:t>
            </a:r>
            <a:r>
              <a:rPr spc="-5" dirty="0"/>
              <a:t>-</a:t>
            </a:r>
            <a:r>
              <a:rPr spc="25" dirty="0"/>
              <a:t> </a:t>
            </a:r>
            <a:r>
              <a:rPr spc="-10" dirty="0"/>
              <a:t>ΣΧΟΛΙΑ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100" spc="-10" dirty="0"/>
              <a:t>ΒΑΣΕΙ ΤΩΝ </a:t>
            </a:r>
            <a:r>
              <a:rPr sz="3100" spc="-5" dirty="0"/>
              <a:t>ΕΡΕΥΝΗΤΙΚΩΝ</a:t>
            </a:r>
            <a:r>
              <a:rPr sz="3100" spc="15" dirty="0"/>
              <a:t> </a:t>
            </a:r>
            <a:r>
              <a:rPr sz="3100" spc="-10" dirty="0"/>
              <a:t>ΕΡΩΤΗΜΑΤΩΝ</a:t>
            </a:r>
            <a:endParaRPr sz="3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755201" y="4459033"/>
            <a:ext cx="3170555" cy="1524635"/>
            <a:chOff x="2755201" y="4459033"/>
            <a:chExt cx="3170555" cy="1524635"/>
          </a:xfrm>
        </p:grpSpPr>
        <p:sp>
          <p:nvSpPr>
            <p:cNvPr id="4" name="object 4"/>
            <p:cNvSpPr/>
            <p:nvPr/>
          </p:nvSpPr>
          <p:spPr>
            <a:xfrm>
              <a:off x="2759964" y="4463796"/>
              <a:ext cx="3161030" cy="1515110"/>
            </a:xfrm>
            <a:custGeom>
              <a:avLst/>
              <a:gdLst/>
              <a:ahLst/>
              <a:cxnLst/>
              <a:rect l="l" t="t" r="r" b="b"/>
              <a:pathLst>
                <a:path w="3161029" h="1515110">
                  <a:moveTo>
                    <a:pt x="3160776" y="0"/>
                  </a:moveTo>
                  <a:lnTo>
                    <a:pt x="0" y="0"/>
                  </a:lnTo>
                  <a:lnTo>
                    <a:pt x="0" y="1514855"/>
                  </a:lnTo>
                  <a:lnTo>
                    <a:pt x="3160776" y="1514855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759964" y="4463796"/>
              <a:ext cx="3161030" cy="1515110"/>
            </a:xfrm>
            <a:custGeom>
              <a:avLst/>
              <a:gdLst/>
              <a:ahLst/>
              <a:cxnLst/>
              <a:rect l="l" t="t" r="r" b="b"/>
              <a:pathLst>
                <a:path w="3161029" h="1515110">
                  <a:moveTo>
                    <a:pt x="0" y="1514855"/>
                  </a:moveTo>
                  <a:lnTo>
                    <a:pt x="3160776" y="1514855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1514855"/>
                  </a:lnTo>
                  <a:close/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16300" y="4907026"/>
            <a:ext cx="221996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95"/>
              </a:spcBef>
            </a:pPr>
            <a:r>
              <a:rPr sz="1900" dirty="0">
                <a:latin typeface="Garamond"/>
                <a:cs typeface="Garamond"/>
              </a:rPr>
              <a:t>Το </a:t>
            </a:r>
            <a:r>
              <a:rPr sz="1900" spc="-5" dirty="0">
                <a:latin typeface="Garamond"/>
                <a:cs typeface="Garamond"/>
              </a:rPr>
              <a:t>ΕΥ πληροί </a:t>
            </a:r>
            <a:r>
              <a:rPr sz="1900" spc="-10" dirty="0">
                <a:latin typeface="Garamond"/>
                <a:cs typeface="Garamond"/>
              </a:rPr>
              <a:t>τις</a:t>
            </a:r>
            <a:r>
              <a:rPr sz="1900" spc="-60" dirty="0">
                <a:latin typeface="Garamond"/>
                <a:cs typeface="Garamond"/>
              </a:rPr>
              <a:t> </a:t>
            </a:r>
            <a:r>
              <a:rPr sz="1900" dirty="0">
                <a:latin typeface="Garamond"/>
                <a:cs typeface="Garamond"/>
              </a:rPr>
              <a:t>αρχές</a:t>
            </a:r>
          </a:p>
          <a:p>
            <a:pPr marL="12700">
              <a:lnSpc>
                <a:spcPts val="2100"/>
              </a:lnSpc>
            </a:pPr>
            <a:r>
              <a:rPr sz="1900" spc="-10" dirty="0">
                <a:latin typeface="Garamond"/>
                <a:cs typeface="Garamond"/>
              </a:rPr>
              <a:t>τής </a:t>
            </a:r>
            <a:r>
              <a:rPr sz="1900" spc="-5" dirty="0">
                <a:latin typeface="Garamond"/>
                <a:cs typeface="Garamond"/>
              </a:rPr>
              <a:t>πολυμεσικότητας</a:t>
            </a:r>
            <a:r>
              <a:rPr sz="1900" spc="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66416" y="4632959"/>
            <a:ext cx="704215" cy="1051560"/>
            <a:chOff x="2566416" y="4632959"/>
            <a:chExt cx="704215" cy="1051560"/>
          </a:xfrm>
        </p:grpSpPr>
        <p:sp>
          <p:nvSpPr>
            <p:cNvPr id="8" name="object 8"/>
            <p:cNvSpPr/>
            <p:nvPr/>
          </p:nvSpPr>
          <p:spPr>
            <a:xfrm>
              <a:off x="2574036" y="4640579"/>
              <a:ext cx="688848" cy="1036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574036" y="4640579"/>
              <a:ext cx="688975" cy="1036319"/>
            </a:xfrm>
            <a:custGeom>
              <a:avLst/>
              <a:gdLst/>
              <a:ahLst/>
              <a:cxnLst/>
              <a:rect l="l" t="t" r="r" b="b"/>
              <a:pathLst>
                <a:path w="688975" h="1036320">
                  <a:moveTo>
                    <a:pt x="0" y="1036320"/>
                  </a:moveTo>
                  <a:lnTo>
                    <a:pt x="688848" y="1036320"/>
                  </a:lnTo>
                  <a:lnTo>
                    <a:pt x="688848" y="0"/>
                  </a:lnTo>
                  <a:lnTo>
                    <a:pt x="0" y="0"/>
                  </a:lnTo>
                  <a:lnTo>
                    <a:pt x="0" y="10363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/>
          <p:nvPr/>
        </p:nvSpPr>
        <p:spPr>
          <a:xfrm>
            <a:off x="6109715" y="2741676"/>
            <a:ext cx="710184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02096" y="2554223"/>
          <a:ext cx="3385820" cy="1718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810"/>
                <a:gridCol w="579120"/>
                <a:gridCol w="2675890"/>
              </a:tblGrid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3992A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9525">
                      <a:solidFill>
                        <a:srgbClr val="83992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990"/>
                        </a:lnSpc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Πόσο μπορούν οι</a:t>
                      </a:r>
                      <a:r>
                        <a:rPr sz="1900" spc="-2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μαθητές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  <a:p>
                      <a:pPr marL="109220">
                        <a:lnSpc>
                          <a:spcPts val="1920"/>
                        </a:lnSpc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να</a:t>
                      </a:r>
                      <a:r>
                        <a:rPr sz="1900" spc="-1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αναγνωρίζουν,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  <a:p>
                      <a:pPr marL="109220">
                        <a:lnSpc>
                          <a:spcPts val="1935"/>
                        </a:lnSpc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κατανοούν</a:t>
                      </a:r>
                      <a:r>
                        <a:rPr sz="190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&amp;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  <a:p>
                      <a:pPr marL="109220" marR="279400">
                        <a:lnSpc>
                          <a:spcPts val="1920"/>
                        </a:lnSpc>
                        <a:spcBef>
                          <a:spcPts val="195"/>
                        </a:spcBef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διαχειρίζονται  συναισθήματα </a:t>
                      </a:r>
                      <a:r>
                        <a:rPr sz="1900" spc="-10" dirty="0">
                          <a:latin typeface="Garamond"/>
                          <a:cs typeface="Garamond"/>
                        </a:rPr>
                        <a:t>ΠΡΙΝ</a:t>
                      </a:r>
                      <a:r>
                        <a:rPr sz="1900" spc="-2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10" dirty="0">
                          <a:latin typeface="Garamond"/>
                          <a:cs typeface="Garamond"/>
                        </a:rPr>
                        <a:t>την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417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83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εφαρμογή τού ΕΥ</a:t>
                      </a:r>
                      <a:r>
                        <a:rPr sz="190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;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</a:txBody>
                  <a:tcPr marL="0" marR="0" marT="14604" marB="0">
                    <a:lnL w="9525">
                      <a:solidFill>
                        <a:srgbClr val="83992A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83992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552700" y="2906267"/>
            <a:ext cx="6997065" cy="3101975"/>
            <a:chOff x="2552700" y="2906267"/>
            <a:chExt cx="6997065" cy="3101975"/>
          </a:xfrm>
        </p:grpSpPr>
        <p:sp>
          <p:nvSpPr>
            <p:cNvPr id="13" name="object 13"/>
            <p:cNvSpPr/>
            <p:nvPr/>
          </p:nvSpPr>
          <p:spPr>
            <a:xfrm>
              <a:off x="6283452" y="4347971"/>
              <a:ext cx="3261360" cy="1655445"/>
            </a:xfrm>
            <a:custGeom>
              <a:avLst/>
              <a:gdLst/>
              <a:ahLst/>
              <a:cxnLst/>
              <a:rect l="l" t="t" r="r" b="b"/>
              <a:pathLst>
                <a:path w="3261359" h="1655445">
                  <a:moveTo>
                    <a:pt x="3261359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3261359" y="1655064"/>
                  </a:lnTo>
                  <a:lnTo>
                    <a:pt x="3261359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3452" y="4347971"/>
              <a:ext cx="3261360" cy="1655445"/>
            </a:xfrm>
            <a:custGeom>
              <a:avLst/>
              <a:gdLst/>
              <a:ahLst/>
              <a:cxnLst/>
              <a:rect l="l" t="t" r="r" b="b"/>
              <a:pathLst>
                <a:path w="3261359" h="1655445">
                  <a:moveTo>
                    <a:pt x="0" y="1655064"/>
                  </a:moveTo>
                  <a:lnTo>
                    <a:pt x="3261359" y="1655064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1655064"/>
                  </a:lnTo>
                  <a:close/>
                </a:path>
              </a:pathLst>
            </a:custGeom>
            <a:ln w="9143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552700" y="2906267"/>
              <a:ext cx="713231" cy="10698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545079" y="2663951"/>
          <a:ext cx="3373120" cy="1667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"/>
                <a:gridCol w="596900"/>
                <a:gridCol w="2660650"/>
              </a:tblGrid>
              <a:tr h="237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3992A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3992A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9525">
                      <a:solidFill>
                        <a:srgbClr val="83992A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69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3992A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520"/>
                        </a:lnSpc>
                      </a:pPr>
                      <a:r>
                        <a:rPr sz="1900" spc="-10" dirty="0">
                          <a:latin typeface="Garamond"/>
                          <a:cs typeface="Garamond"/>
                        </a:rPr>
                        <a:t>Ποια τα</a:t>
                      </a:r>
                      <a:r>
                        <a:rPr sz="1900" spc="2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δέοντα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  <a:p>
                      <a:pPr marL="92710" marR="316230">
                        <a:lnSpc>
                          <a:spcPct val="84800"/>
                        </a:lnSpc>
                        <a:spcBef>
                          <a:spcPts val="165"/>
                        </a:spcBef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χαρακτηριστικά τού ΕΥ,  </a:t>
                      </a:r>
                      <a:r>
                        <a:rPr sz="1900" dirty="0">
                          <a:latin typeface="Garamond"/>
                          <a:cs typeface="Garamond"/>
                        </a:rPr>
                        <a:t>για </a:t>
                      </a:r>
                      <a:r>
                        <a:rPr sz="1900" spc="-10" dirty="0">
                          <a:latin typeface="Garamond"/>
                          <a:cs typeface="Garamond"/>
                        </a:rPr>
                        <a:t>την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αναγνώριση,  κατανόηση &amp;</a:t>
                      </a:r>
                      <a:r>
                        <a:rPr sz="1900" spc="-4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900" spc="-5" dirty="0">
                          <a:latin typeface="Garamond"/>
                          <a:cs typeface="Garamond"/>
                        </a:rPr>
                        <a:t>διαχείριση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59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83992A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689610">
                        <a:lnSpc>
                          <a:spcPts val="980"/>
                        </a:lnSpc>
                      </a:pPr>
                      <a:r>
                        <a:rPr sz="1900" spc="-5" dirty="0">
                          <a:latin typeface="Garamond"/>
                          <a:cs typeface="Garamond"/>
                        </a:rPr>
                        <a:t>συναισθημάτων;</a:t>
                      </a:r>
                      <a:endParaRPr sz="1900" dirty="0">
                        <a:latin typeface="Garamond"/>
                        <a:cs typeface="Garamond"/>
                      </a:endParaRPr>
                    </a:p>
                  </a:txBody>
                  <a:tcPr marL="0" marR="0" marT="0" marB="0">
                    <a:lnL w="9525">
                      <a:solidFill>
                        <a:srgbClr val="83992A"/>
                      </a:solidFill>
                      <a:prstDash val="solid"/>
                    </a:lnL>
                    <a:lnR w="9525">
                      <a:solidFill>
                        <a:srgbClr val="83992A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83992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6960869" y="4372736"/>
            <a:ext cx="2443480" cy="1537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4500"/>
              </a:lnSpc>
              <a:spcBef>
                <a:spcPts val="450"/>
              </a:spcBef>
            </a:pPr>
            <a:r>
              <a:rPr sz="1900" spc="-5" dirty="0">
                <a:latin typeface="Garamond"/>
                <a:cs typeface="Garamond"/>
              </a:rPr>
              <a:t>Πόσο μπορούν οι</a:t>
            </a:r>
            <a:r>
              <a:rPr sz="1900" spc="-4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μαθητές  να αναγνωρίζουν,  κατανοούν &amp;  διαχειρίζονται  συναισθήματα ΜΕΤΑ </a:t>
            </a:r>
            <a:r>
              <a:rPr sz="1900" spc="-10" dirty="0">
                <a:latin typeface="Garamond"/>
                <a:cs typeface="Garamond"/>
              </a:rPr>
              <a:t>την  </a:t>
            </a:r>
            <a:r>
              <a:rPr sz="1900" spc="-5" dirty="0">
                <a:latin typeface="Garamond"/>
                <a:cs typeface="Garamond"/>
              </a:rPr>
              <a:t>εφαρμογή τού ΕΥ</a:t>
            </a:r>
            <a:r>
              <a:rPr sz="1900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14774" y="4249777"/>
            <a:ext cx="6158865" cy="1350010"/>
            <a:chOff x="714774" y="4249777"/>
            <a:chExt cx="6158865" cy="1350010"/>
          </a:xfrm>
        </p:grpSpPr>
        <p:sp>
          <p:nvSpPr>
            <p:cNvPr id="19" name="object 19"/>
            <p:cNvSpPr/>
            <p:nvPr/>
          </p:nvSpPr>
          <p:spPr>
            <a:xfrm>
              <a:off x="6155436" y="4524755"/>
              <a:ext cx="710184" cy="1066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5436" y="4524755"/>
              <a:ext cx="710565" cy="1066800"/>
            </a:xfrm>
            <a:custGeom>
              <a:avLst/>
              <a:gdLst/>
              <a:ahLst/>
              <a:cxnLst/>
              <a:rect l="l" t="t" r="r" b="b"/>
              <a:pathLst>
                <a:path w="710565" h="1066800">
                  <a:moveTo>
                    <a:pt x="0" y="1066800"/>
                  </a:moveTo>
                  <a:lnTo>
                    <a:pt x="710184" y="1066800"/>
                  </a:lnTo>
                  <a:lnTo>
                    <a:pt x="710184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22394" y="4257397"/>
              <a:ext cx="1785620" cy="1112520"/>
            </a:xfrm>
            <a:custGeom>
              <a:avLst/>
              <a:gdLst/>
              <a:ahLst/>
              <a:cxnLst/>
              <a:rect l="l" t="t" r="r" b="b"/>
              <a:pathLst>
                <a:path w="1785620" h="1112520">
                  <a:moveTo>
                    <a:pt x="1391258" y="30"/>
                  </a:moveTo>
                  <a:lnTo>
                    <a:pt x="1347500" y="3087"/>
                  </a:lnTo>
                  <a:lnTo>
                    <a:pt x="1305391" y="14177"/>
                  </a:lnTo>
                  <a:lnTo>
                    <a:pt x="1266625" y="33177"/>
                  </a:lnTo>
                  <a:lnTo>
                    <a:pt x="1232897" y="59967"/>
                  </a:lnTo>
                  <a:lnTo>
                    <a:pt x="1219467" y="46721"/>
                  </a:lnTo>
                  <a:lnTo>
                    <a:pt x="1187892" y="24516"/>
                  </a:lnTo>
                  <a:lnTo>
                    <a:pt x="1124305" y="2507"/>
                  </a:lnTo>
                  <a:lnTo>
                    <a:pt x="1077684" y="0"/>
                  </a:lnTo>
                  <a:lnTo>
                    <a:pt x="1032475" y="7595"/>
                  </a:lnTo>
                  <a:lnTo>
                    <a:pt x="990981" y="24642"/>
                  </a:lnTo>
                  <a:lnTo>
                    <a:pt x="955505" y="50487"/>
                  </a:lnTo>
                  <a:lnTo>
                    <a:pt x="928351" y="84478"/>
                  </a:lnTo>
                  <a:lnTo>
                    <a:pt x="916622" y="75336"/>
                  </a:lnTo>
                  <a:lnTo>
                    <a:pt x="877170" y="52601"/>
                  </a:lnTo>
                  <a:lnTo>
                    <a:pt x="829889" y="36825"/>
                  </a:lnTo>
                  <a:lnTo>
                    <a:pt x="781223" y="30770"/>
                  </a:lnTo>
                  <a:lnTo>
                    <a:pt x="732956" y="33973"/>
                  </a:lnTo>
                  <a:lnTo>
                    <a:pt x="686875" y="45969"/>
                  </a:lnTo>
                  <a:lnTo>
                    <a:pt x="644766" y="66293"/>
                  </a:lnTo>
                  <a:lnTo>
                    <a:pt x="608415" y="94482"/>
                  </a:lnTo>
                  <a:lnTo>
                    <a:pt x="579609" y="130071"/>
                  </a:lnTo>
                  <a:lnTo>
                    <a:pt x="537686" y="113023"/>
                  </a:lnTo>
                  <a:lnTo>
                    <a:pt x="493335" y="102179"/>
                  </a:lnTo>
                  <a:lnTo>
                    <a:pt x="447493" y="97692"/>
                  </a:lnTo>
                  <a:lnTo>
                    <a:pt x="401098" y="99718"/>
                  </a:lnTo>
                  <a:lnTo>
                    <a:pt x="352057" y="109240"/>
                  </a:lnTo>
                  <a:lnTo>
                    <a:pt x="307075" y="125536"/>
                  </a:lnTo>
                  <a:lnTo>
                    <a:pt x="266826" y="147856"/>
                  </a:lnTo>
                  <a:lnTo>
                    <a:pt x="231986" y="175446"/>
                  </a:lnTo>
                  <a:lnTo>
                    <a:pt x="203226" y="207557"/>
                  </a:lnTo>
                  <a:lnTo>
                    <a:pt x="181221" y="243435"/>
                  </a:lnTo>
                  <a:lnTo>
                    <a:pt x="166646" y="282330"/>
                  </a:lnTo>
                  <a:lnTo>
                    <a:pt x="160173" y="323490"/>
                  </a:lnTo>
                  <a:lnTo>
                    <a:pt x="162478" y="366164"/>
                  </a:lnTo>
                  <a:lnTo>
                    <a:pt x="160979" y="369593"/>
                  </a:lnTo>
                  <a:lnTo>
                    <a:pt x="119751" y="377533"/>
                  </a:lnTo>
                  <a:lnTo>
                    <a:pt x="82307" y="393199"/>
                  </a:lnTo>
                  <a:lnTo>
                    <a:pt x="50110" y="415795"/>
                  </a:lnTo>
                  <a:lnTo>
                    <a:pt x="24619" y="444523"/>
                  </a:lnTo>
                  <a:lnTo>
                    <a:pt x="6050" y="482429"/>
                  </a:lnTo>
                  <a:lnTo>
                    <a:pt x="0" y="521795"/>
                  </a:lnTo>
                  <a:lnTo>
                    <a:pt x="5855" y="560633"/>
                  </a:lnTo>
                  <a:lnTo>
                    <a:pt x="23005" y="596951"/>
                  </a:lnTo>
                  <a:lnTo>
                    <a:pt x="50838" y="628761"/>
                  </a:lnTo>
                  <a:lnTo>
                    <a:pt x="88741" y="654073"/>
                  </a:lnTo>
                  <a:lnTo>
                    <a:pt x="65201" y="680678"/>
                  </a:lnTo>
                  <a:lnTo>
                    <a:pt x="49176" y="710604"/>
                  </a:lnTo>
                  <a:lnTo>
                    <a:pt x="41098" y="742745"/>
                  </a:lnTo>
                  <a:lnTo>
                    <a:pt x="41396" y="775993"/>
                  </a:lnTo>
                  <a:lnTo>
                    <a:pt x="53356" y="815585"/>
                  </a:lnTo>
                  <a:lnTo>
                    <a:pt x="76385" y="849945"/>
                  </a:lnTo>
                  <a:lnTo>
                    <a:pt x="108579" y="877799"/>
                  </a:lnTo>
                  <a:lnTo>
                    <a:pt x="148033" y="897875"/>
                  </a:lnTo>
                  <a:lnTo>
                    <a:pt x="192842" y="908899"/>
                  </a:lnTo>
                  <a:lnTo>
                    <a:pt x="241103" y="909597"/>
                  </a:lnTo>
                  <a:lnTo>
                    <a:pt x="244469" y="914423"/>
                  </a:lnTo>
                  <a:lnTo>
                    <a:pt x="274672" y="950339"/>
                  </a:lnTo>
                  <a:lnTo>
                    <a:pt x="310280" y="980844"/>
                  </a:lnTo>
                  <a:lnTo>
                    <a:pt x="350394" y="1005749"/>
                  </a:lnTo>
                  <a:lnTo>
                    <a:pt x="394114" y="1024862"/>
                  </a:lnTo>
                  <a:lnTo>
                    <a:pt x="440538" y="1037994"/>
                  </a:lnTo>
                  <a:lnTo>
                    <a:pt x="488766" y="1044954"/>
                  </a:lnTo>
                  <a:lnTo>
                    <a:pt x="537899" y="1045551"/>
                  </a:lnTo>
                  <a:lnTo>
                    <a:pt x="587035" y="1039594"/>
                  </a:lnTo>
                  <a:lnTo>
                    <a:pt x="635275" y="1026894"/>
                  </a:lnTo>
                  <a:lnTo>
                    <a:pt x="681717" y="1007260"/>
                  </a:lnTo>
                  <a:lnTo>
                    <a:pt x="711723" y="1039145"/>
                  </a:lnTo>
                  <a:lnTo>
                    <a:pt x="747456" y="1066029"/>
                  </a:lnTo>
                  <a:lnTo>
                    <a:pt x="788070" y="1087341"/>
                  </a:lnTo>
                  <a:lnTo>
                    <a:pt x="832720" y="1102510"/>
                  </a:lnTo>
                  <a:lnTo>
                    <a:pt x="881936" y="1111211"/>
                  </a:lnTo>
                  <a:lnTo>
                    <a:pt x="930797" y="1112296"/>
                  </a:lnTo>
                  <a:lnTo>
                    <a:pt x="978319" y="1106212"/>
                  </a:lnTo>
                  <a:lnTo>
                    <a:pt x="1023517" y="1093404"/>
                  </a:lnTo>
                  <a:lnTo>
                    <a:pt x="1065407" y="1074320"/>
                  </a:lnTo>
                  <a:lnTo>
                    <a:pt x="1103004" y="1049405"/>
                  </a:lnTo>
                  <a:lnTo>
                    <a:pt x="1135324" y="1019106"/>
                  </a:lnTo>
                  <a:lnTo>
                    <a:pt x="1161382" y="983869"/>
                  </a:lnTo>
                  <a:lnTo>
                    <a:pt x="1180192" y="944141"/>
                  </a:lnTo>
                  <a:lnTo>
                    <a:pt x="1209194" y="957266"/>
                  </a:lnTo>
                  <a:lnTo>
                    <a:pt x="1239898" y="966842"/>
                  </a:lnTo>
                  <a:lnTo>
                    <a:pt x="1271864" y="972752"/>
                  </a:lnTo>
                  <a:lnTo>
                    <a:pt x="1304652" y="974875"/>
                  </a:lnTo>
                  <a:lnTo>
                    <a:pt x="1352837" y="971086"/>
                  </a:lnTo>
                  <a:lnTo>
                    <a:pt x="1397781" y="959591"/>
                  </a:lnTo>
                  <a:lnTo>
                    <a:pt x="1438519" y="941197"/>
                  </a:lnTo>
                  <a:lnTo>
                    <a:pt x="1474086" y="916709"/>
                  </a:lnTo>
                  <a:lnTo>
                    <a:pt x="1503515" y="886935"/>
                  </a:lnTo>
                  <a:lnTo>
                    <a:pt x="1525841" y="852681"/>
                  </a:lnTo>
                  <a:lnTo>
                    <a:pt x="1540097" y="814754"/>
                  </a:lnTo>
                  <a:lnTo>
                    <a:pt x="1545317" y="773961"/>
                  </a:lnTo>
                  <a:lnTo>
                    <a:pt x="1580490" y="767675"/>
                  </a:lnTo>
                  <a:lnTo>
                    <a:pt x="1646312" y="744100"/>
                  </a:lnTo>
                  <a:lnTo>
                    <a:pt x="1713234" y="698068"/>
                  </a:lnTo>
                  <a:lnTo>
                    <a:pt x="1742836" y="664859"/>
                  </a:lnTo>
                  <a:lnTo>
                    <a:pt x="1764787" y="628410"/>
                  </a:lnTo>
                  <a:lnTo>
                    <a:pt x="1778940" y="589659"/>
                  </a:lnTo>
                  <a:lnTo>
                    <a:pt x="1785146" y="549545"/>
                  </a:lnTo>
                  <a:lnTo>
                    <a:pt x="1783259" y="509006"/>
                  </a:lnTo>
                  <a:lnTo>
                    <a:pt x="1773131" y="468982"/>
                  </a:lnTo>
                  <a:lnTo>
                    <a:pt x="1754614" y="430411"/>
                  </a:lnTo>
                  <a:lnTo>
                    <a:pt x="1727562" y="394231"/>
                  </a:lnTo>
                  <a:lnTo>
                    <a:pt x="1730469" y="388185"/>
                  </a:lnTo>
                  <a:lnTo>
                    <a:pt x="1733103" y="382055"/>
                  </a:lnTo>
                  <a:lnTo>
                    <a:pt x="1735474" y="375854"/>
                  </a:lnTo>
                  <a:lnTo>
                    <a:pt x="1737595" y="369593"/>
                  </a:lnTo>
                  <a:lnTo>
                    <a:pt x="1745269" y="326855"/>
                  </a:lnTo>
                  <a:lnTo>
                    <a:pt x="1741477" y="285121"/>
                  </a:lnTo>
                  <a:lnTo>
                    <a:pt x="1727148" y="245769"/>
                  </a:lnTo>
                  <a:lnTo>
                    <a:pt x="1703211" y="210176"/>
                  </a:lnTo>
                  <a:lnTo>
                    <a:pt x="1670594" y="179719"/>
                  </a:lnTo>
                  <a:lnTo>
                    <a:pt x="1630226" y="155775"/>
                  </a:lnTo>
                  <a:lnTo>
                    <a:pt x="1583036" y="139723"/>
                  </a:lnTo>
                  <a:lnTo>
                    <a:pt x="1573979" y="111362"/>
                  </a:lnTo>
                  <a:lnTo>
                    <a:pt x="1539816" y="61070"/>
                  </a:lnTo>
                  <a:lnTo>
                    <a:pt x="1476939" y="18506"/>
                  </a:lnTo>
                  <a:lnTo>
                    <a:pt x="1434970" y="5129"/>
                  </a:lnTo>
                  <a:lnTo>
                    <a:pt x="1391258" y="3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3332" y="5147182"/>
              <a:ext cx="377571" cy="2672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22394" y="4257397"/>
              <a:ext cx="1785620" cy="1112520"/>
            </a:xfrm>
            <a:custGeom>
              <a:avLst/>
              <a:gdLst/>
              <a:ahLst/>
              <a:cxnLst/>
              <a:rect l="l" t="t" r="r" b="b"/>
              <a:pathLst>
                <a:path w="1785620" h="1112520">
                  <a:moveTo>
                    <a:pt x="162478" y="366164"/>
                  </a:moveTo>
                  <a:lnTo>
                    <a:pt x="160173" y="323490"/>
                  </a:lnTo>
                  <a:lnTo>
                    <a:pt x="166646" y="282330"/>
                  </a:lnTo>
                  <a:lnTo>
                    <a:pt x="181221" y="243435"/>
                  </a:lnTo>
                  <a:lnTo>
                    <a:pt x="203226" y="207557"/>
                  </a:lnTo>
                  <a:lnTo>
                    <a:pt x="231986" y="175446"/>
                  </a:lnTo>
                  <a:lnTo>
                    <a:pt x="266826" y="147856"/>
                  </a:lnTo>
                  <a:lnTo>
                    <a:pt x="307075" y="125536"/>
                  </a:lnTo>
                  <a:lnTo>
                    <a:pt x="352057" y="109240"/>
                  </a:lnTo>
                  <a:lnTo>
                    <a:pt x="401098" y="99718"/>
                  </a:lnTo>
                  <a:lnTo>
                    <a:pt x="447493" y="97692"/>
                  </a:lnTo>
                  <a:lnTo>
                    <a:pt x="493335" y="102179"/>
                  </a:lnTo>
                  <a:lnTo>
                    <a:pt x="537686" y="113023"/>
                  </a:lnTo>
                  <a:lnTo>
                    <a:pt x="579609" y="130071"/>
                  </a:lnTo>
                  <a:lnTo>
                    <a:pt x="608415" y="94482"/>
                  </a:lnTo>
                  <a:lnTo>
                    <a:pt x="644766" y="66293"/>
                  </a:lnTo>
                  <a:lnTo>
                    <a:pt x="686875" y="45969"/>
                  </a:lnTo>
                  <a:lnTo>
                    <a:pt x="732956" y="33973"/>
                  </a:lnTo>
                  <a:lnTo>
                    <a:pt x="781223" y="30770"/>
                  </a:lnTo>
                  <a:lnTo>
                    <a:pt x="829889" y="36825"/>
                  </a:lnTo>
                  <a:lnTo>
                    <a:pt x="877170" y="52601"/>
                  </a:lnTo>
                  <a:lnTo>
                    <a:pt x="916622" y="75336"/>
                  </a:lnTo>
                  <a:lnTo>
                    <a:pt x="928351" y="84478"/>
                  </a:lnTo>
                  <a:lnTo>
                    <a:pt x="955505" y="50487"/>
                  </a:lnTo>
                  <a:lnTo>
                    <a:pt x="990981" y="24642"/>
                  </a:lnTo>
                  <a:lnTo>
                    <a:pt x="1032475" y="7595"/>
                  </a:lnTo>
                  <a:lnTo>
                    <a:pt x="1077684" y="0"/>
                  </a:lnTo>
                  <a:lnTo>
                    <a:pt x="1124305" y="2507"/>
                  </a:lnTo>
                  <a:lnTo>
                    <a:pt x="1170032" y="15771"/>
                  </a:lnTo>
                  <a:lnTo>
                    <a:pt x="1204417" y="34869"/>
                  </a:lnTo>
                  <a:lnTo>
                    <a:pt x="1232897" y="59967"/>
                  </a:lnTo>
                  <a:lnTo>
                    <a:pt x="1266625" y="33177"/>
                  </a:lnTo>
                  <a:lnTo>
                    <a:pt x="1305391" y="14177"/>
                  </a:lnTo>
                  <a:lnTo>
                    <a:pt x="1347500" y="3087"/>
                  </a:lnTo>
                  <a:lnTo>
                    <a:pt x="1391258" y="30"/>
                  </a:lnTo>
                  <a:lnTo>
                    <a:pt x="1434970" y="5129"/>
                  </a:lnTo>
                  <a:lnTo>
                    <a:pt x="1476939" y="18506"/>
                  </a:lnTo>
                  <a:lnTo>
                    <a:pt x="1515472" y="40282"/>
                  </a:lnTo>
                  <a:lnTo>
                    <a:pt x="1559446" y="84954"/>
                  </a:lnTo>
                  <a:lnTo>
                    <a:pt x="1583036" y="139723"/>
                  </a:lnTo>
                  <a:lnTo>
                    <a:pt x="1630226" y="155775"/>
                  </a:lnTo>
                  <a:lnTo>
                    <a:pt x="1670594" y="179719"/>
                  </a:lnTo>
                  <a:lnTo>
                    <a:pt x="1703211" y="210176"/>
                  </a:lnTo>
                  <a:lnTo>
                    <a:pt x="1727148" y="245769"/>
                  </a:lnTo>
                  <a:lnTo>
                    <a:pt x="1741477" y="285121"/>
                  </a:lnTo>
                  <a:lnTo>
                    <a:pt x="1745269" y="326855"/>
                  </a:lnTo>
                  <a:lnTo>
                    <a:pt x="1737595" y="369593"/>
                  </a:lnTo>
                  <a:lnTo>
                    <a:pt x="1735474" y="375854"/>
                  </a:lnTo>
                  <a:lnTo>
                    <a:pt x="1733103" y="382055"/>
                  </a:lnTo>
                  <a:lnTo>
                    <a:pt x="1730469" y="388185"/>
                  </a:lnTo>
                  <a:lnTo>
                    <a:pt x="1727562" y="394231"/>
                  </a:lnTo>
                  <a:lnTo>
                    <a:pt x="1754614" y="430411"/>
                  </a:lnTo>
                  <a:lnTo>
                    <a:pt x="1773131" y="468982"/>
                  </a:lnTo>
                  <a:lnTo>
                    <a:pt x="1783259" y="509006"/>
                  </a:lnTo>
                  <a:lnTo>
                    <a:pt x="1785146" y="549545"/>
                  </a:lnTo>
                  <a:lnTo>
                    <a:pt x="1778940" y="589659"/>
                  </a:lnTo>
                  <a:lnTo>
                    <a:pt x="1764787" y="628410"/>
                  </a:lnTo>
                  <a:lnTo>
                    <a:pt x="1742836" y="664859"/>
                  </a:lnTo>
                  <a:lnTo>
                    <a:pt x="1713234" y="698068"/>
                  </a:lnTo>
                  <a:lnTo>
                    <a:pt x="1676127" y="727098"/>
                  </a:lnTo>
                  <a:lnTo>
                    <a:pt x="1614294" y="757673"/>
                  </a:lnTo>
                  <a:lnTo>
                    <a:pt x="1545317" y="773961"/>
                  </a:lnTo>
                  <a:lnTo>
                    <a:pt x="1540097" y="814754"/>
                  </a:lnTo>
                  <a:lnTo>
                    <a:pt x="1525841" y="852681"/>
                  </a:lnTo>
                  <a:lnTo>
                    <a:pt x="1503515" y="886935"/>
                  </a:lnTo>
                  <a:lnTo>
                    <a:pt x="1474086" y="916709"/>
                  </a:lnTo>
                  <a:lnTo>
                    <a:pt x="1438519" y="941197"/>
                  </a:lnTo>
                  <a:lnTo>
                    <a:pt x="1397781" y="959591"/>
                  </a:lnTo>
                  <a:lnTo>
                    <a:pt x="1352837" y="971086"/>
                  </a:lnTo>
                  <a:lnTo>
                    <a:pt x="1304652" y="974875"/>
                  </a:lnTo>
                  <a:lnTo>
                    <a:pt x="1271864" y="972752"/>
                  </a:lnTo>
                  <a:lnTo>
                    <a:pt x="1239898" y="966842"/>
                  </a:lnTo>
                  <a:lnTo>
                    <a:pt x="1209194" y="957266"/>
                  </a:lnTo>
                  <a:lnTo>
                    <a:pt x="1180192" y="944141"/>
                  </a:lnTo>
                  <a:lnTo>
                    <a:pt x="1161382" y="983869"/>
                  </a:lnTo>
                  <a:lnTo>
                    <a:pt x="1135324" y="1019106"/>
                  </a:lnTo>
                  <a:lnTo>
                    <a:pt x="1103004" y="1049405"/>
                  </a:lnTo>
                  <a:lnTo>
                    <a:pt x="1065407" y="1074320"/>
                  </a:lnTo>
                  <a:lnTo>
                    <a:pt x="1023517" y="1093404"/>
                  </a:lnTo>
                  <a:lnTo>
                    <a:pt x="978319" y="1106212"/>
                  </a:lnTo>
                  <a:lnTo>
                    <a:pt x="930797" y="1112296"/>
                  </a:lnTo>
                  <a:lnTo>
                    <a:pt x="881936" y="1111211"/>
                  </a:lnTo>
                  <a:lnTo>
                    <a:pt x="832720" y="1102510"/>
                  </a:lnTo>
                  <a:lnTo>
                    <a:pt x="788070" y="1087341"/>
                  </a:lnTo>
                  <a:lnTo>
                    <a:pt x="747456" y="1066029"/>
                  </a:lnTo>
                  <a:lnTo>
                    <a:pt x="711723" y="1039145"/>
                  </a:lnTo>
                  <a:lnTo>
                    <a:pt x="681717" y="1007260"/>
                  </a:lnTo>
                  <a:lnTo>
                    <a:pt x="635275" y="1026894"/>
                  </a:lnTo>
                  <a:lnTo>
                    <a:pt x="587035" y="1039594"/>
                  </a:lnTo>
                  <a:lnTo>
                    <a:pt x="537899" y="1045551"/>
                  </a:lnTo>
                  <a:lnTo>
                    <a:pt x="488766" y="1044954"/>
                  </a:lnTo>
                  <a:lnTo>
                    <a:pt x="440538" y="1037994"/>
                  </a:lnTo>
                  <a:lnTo>
                    <a:pt x="394114" y="1024862"/>
                  </a:lnTo>
                  <a:lnTo>
                    <a:pt x="350394" y="1005749"/>
                  </a:lnTo>
                  <a:lnTo>
                    <a:pt x="310280" y="980844"/>
                  </a:lnTo>
                  <a:lnTo>
                    <a:pt x="274672" y="950339"/>
                  </a:lnTo>
                  <a:lnTo>
                    <a:pt x="244469" y="914423"/>
                  </a:lnTo>
                  <a:lnTo>
                    <a:pt x="242208" y="911121"/>
                  </a:lnTo>
                  <a:lnTo>
                    <a:pt x="241103" y="909597"/>
                  </a:lnTo>
                  <a:lnTo>
                    <a:pt x="192842" y="908899"/>
                  </a:lnTo>
                  <a:lnTo>
                    <a:pt x="148033" y="897875"/>
                  </a:lnTo>
                  <a:lnTo>
                    <a:pt x="108579" y="877799"/>
                  </a:lnTo>
                  <a:lnTo>
                    <a:pt x="76385" y="849945"/>
                  </a:lnTo>
                  <a:lnTo>
                    <a:pt x="53356" y="815585"/>
                  </a:lnTo>
                  <a:lnTo>
                    <a:pt x="41396" y="775993"/>
                  </a:lnTo>
                  <a:lnTo>
                    <a:pt x="41098" y="742745"/>
                  </a:lnTo>
                  <a:lnTo>
                    <a:pt x="49176" y="710604"/>
                  </a:lnTo>
                  <a:lnTo>
                    <a:pt x="65201" y="680678"/>
                  </a:lnTo>
                  <a:lnTo>
                    <a:pt x="88741" y="654073"/>
                  </a:lnTo>
                  <a:lnTo>
                    <a:pt x="50838" y="628761"/>
                  </a:lnTo>
                  <a:lnTo>
                    <a:pt x="23005" y="596951"/>
                  </a:lnTo>
                  <a:lnTo>
                    <a:pt x="5855" y="560633"/>
                  </a:lnTo>
                  <a:lnTo>
                    <a:pt x="0" y="521795"/>
                  </a:lnTo>
                  <a:lnTo>
                    <a:pt x="6050" y="482429"/>
                  </a:lnTo>
                  <a:lnTo>
                    <a:pt x="24619" y="444523"/>
                  </a:lnTo>
                  <a:lnTo>
                    <a:pt x="50110" y="415795"/>
                  </a:lnTo>
                  <a:lnTo>
                    <a:pt x="82307" y="393199"/>
                  </a:lnTo>
                  <a:lnTo>
                    <a:pt x="119751" y="377533"/>
                  </a:lnTo>
                  <a:lnTo>
                    <a:pt x="160979" y="369593"/>
                  </a:lnTo>
                  <a:lnTo>
                    <a:pt x="162478" y="366164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275712" y="5139562"/>
              <a:ext cx="392811" cy="2824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13053" y="4313808"/>
              <a:ext cx="1636395" cy="946785"/>
            </a:xfrm>
            <a:custGeom>
              <a:avLst/>
              <a:gdLst/>
              <a:ahLst/>
              <a:cxnLst/>
              <a:rect l="l" t="t" r="r" b="b"/>
              <a:pathLst>
                <a:path w="1636395" h="946785">
                  <a:moveTo>
                    <a:pt x="104546" y="613791"/>
                  </a:moveTo>
                  <a:lnTo>
                    <a:pt x="77257" y="613826"/>
                  </a:lnTo>
                  <a:lnTo>
                    <a:pt x="50430" y="610362"/>
                  </a:lnTo>
                  <a:lnTo>
                    <a:pt x="24523" y="603468"/>
                  </a:lnTo>
                  <a:lnTo>
                    <a:pt x="0" y="593217"/>
                  </a:lnTo>
                </a:path>
                <a:path w="1636395" h="946785">
                  <a:moveTo>
                    <a:pt x="196799" y="838454"/>
                  </a:moveTo>
                  <a:lnTo>
                    <a:pt x="185670" y="841857"/>
                  </a:lnTo>
                  <a:lnTo>
                    <a:pt x="174312" y="844629"/>
                  </a:lnTo>
                  <a:lnTo>
                    <a:pt x="162761" y="846758"/>
                  </a:lnTo>
                  <a:lnTo>
                    <a:pt x="151053" y="848233"/>
                  </a:lnTo>
                </a:path>
                <a:path w="1636395" h="946785">
                  <a:moveTo>
                    <a:pt x="590931" y="946404"/>
                  </a:moveTo>
                  <a:lnTo>
                    <a:pt x="582999" y="935666"/>
                  </a:lnTo>
                  <a:lnTo>
                    <a:pt x="575770" y="924607"/>
                  </a:lnTo>
                  <a:lnTo>
                    <a:pt x="569231" y="913239"/>
                  </a:lnTo>
                  <a:lnTo>
                    <a:pt x="563372" y="901573"/>
                  </a:lnTo>
                </a:path>
                <a:path w="1636395" h="946785">
                  <a:moveTo>
                    <a:pt x="1100709" y="834644"/>
                  </a:moveTo>
                  <a:lnTo>
                    <a:pt x="1099089" y="847091"/>
                  </a:lnTo>
                  <a:lnTo>
                    <a:pt x="1096708" y="859456"/>
                  </a:lnTo>
                  <a:lnTo>
                    <a:pt x="1093565" y="871702"/>
                  </a:lnTo>
                  <a:lnTo>
                    <a:pt x="1089660" y="883793"/>
                  </a:lnTo>
                </a:path>
                <a:path w="1636395" h="946785">
                  <a:moveTo>
                    <a:pt x="1319530" y="530860"/>
                  </a:moveTo>
                  <a:lnTo>
                    <a:pt x="1365299" y="555592"/>
                  </a:lnTo>
                  <a:lnTo>
                    <a:pt x="1402681" y="587810"/>
                  </a:lnTo>
                  <a:lnTo>
                    <a:pt x="1430602" y="626039"/>
                  </a:lnTo>
                  <a:lnTo>
                    <a:pt x="1447988" y="668804"/>
                  </a:lnTo>
                  <a:lnTo>
                    <a:pt x="1453769" y="714629"/>
                  </a:lnTo>
                </a:path>
                <a:path w="1636395" h="946785">
                  <a:moveTo>
                    <a:pt x="1636014" y="335026"/>
                  </a:moveTo>
                  <a:lnTo>
                    <a:pt x="1624705" y="354427"/>
                  </a:lnTo>
                  <a:lnTo>
                    <a:pt x="1610883" y="372506"/>
                  </a:lnTo>
                  <a:lnTo>
                    <a:pt x="1594705" y="389086"/>
                  </a:lnTo>
                  <a:lnTo>
                    <a:pt x="1576323" y="403987"/>
                  </a:lnTo>
                </a:path>
                <a:path w="1636395" h="946785">
                  <a:moveTo>
                    <a:pt x="1492631" y="79375"/>
                  </a:moveTo>
                  <a:lnTo>
                    <a:pt x="1494127" y="87493"/>
                  </a:lnTo>
                  <a:lnTo>
                    <a:pt x="1495171" y="95646"/>
                  </a:lnTo>
                  <a:lnTo>
                    <a:pt x="1495738" y="103824"/>
                  </a:lnTo>
                  <a:lnTo>
                    <a:pt x="1495806" y="112014"/>
                  </a:lnTo>
                </a:path>
                <a:path w="1636395" h="946785">
                  <a:moveTo>
                    <a:pt x="1110996" y="41402"/>
                  </a:moveTo>
                  <a:lnTo>
                    <a:pt x="1117349" y="30360"/>
                  </a:lnTo>
                  <a:lnTo>
                    <a:pt x="1124585" y="19748"/>
                  </a:lnTo>
                  <a:lnTo>
                    <a:pt x="1132677" y="9612"/>
                  </a:lnTo>
                  <a:lnTo>
                    <a:pt x="1141603" y="0"/>
                  </a:lnTo>
                </a:path>
                <a:path w="1636395" h="946785">
                  <a:moveTo>
                    <a:pt x="824738" y="61214"/>
                  </a:moveTo>
                  <a:lnTo>
                    <a:pt x="827452" y="51974"/>
                  </a:lnTo>
                  <a:lnTo>
                    <a:pt x="830834" y="42926"/>
                  </a:lnTo>
                  <a:lnTo>
                    <a:pt x="834882" y="34067"/>
                  </a:lnTo>
                  <a:lnTo>
                    <a:pt x="839597" y="25400"/>
                  </a:lnTo>
                </a:path>
                <a:path w="1636395" h="946785">
                  <a:moveTo>
                    <a:pt x="488696" y="73406"/>
                  </a:moveTo>
                  <a:lnTo>
                    <a:pt x="502999" y="81020"/>
                  </a:lnTo>
                  <a:lnTo>
                    <a:pt x="516731" y="89360"/>
                  </a:lnTo>
                  <a:lnTo>
                    <a:pt x="529844" y="98391"/>
                  </a:lnTo>
                  <a:lnTo>
                    <a:pt x="542290" y="108077"/>
                  </a:lnTo>
                </a:path>
                <a:path w="1636395" h="946785">
                  <a:moveTo>
                    <a:pt x="81191" y="346329"/>
                  </a:moveTo>
                  <a:lnTo>
                    <a:pt x="78212" y="337310"/>
                  </a:lnTo>
                  <a:lnTo>
                    <a:pt x="75657" y="328183"/>
                  </a:lnTo>
                  <a:lnTo>
                    <a:pt x="73525" y="318986"/>
                  </a:lnTo>
                  <a:lnTo>
                    <a:pt x="71818" y="309753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50442" y="4387977"/>
            <a:ext cx="998219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ΝΑΙ, </a:t>
            </a:r>
            <a:r>
              <a:rPr sz="1600" spc="-5" dirty="0">
                <a:solidFill>
                  <a:srgbClr val="FFFFFF"/>
                </a:solidFill>
                <a:latin typeface="Garamond"/>
                <a:cs typeface="Garamond"/>
              </a:rPr>
              <a:t>σε  πολύ</a:t>
            </a:r>
            <a:r>
              <a:rPr sz="1600" spc="-8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600" dirty="0">
                <a:solidFill>
                  <a:srgbClr val="FFFFFF"/>
                </a:solidFill>
                <a:latin typeface="Garamond"/>
                <a:cs typeface="Garamond"/>
              </a:rPr>
              <a:t>μεγάλο  ποσοστό</a:t>
            </a:r>
            <a:endParaRPr sz="1600" dirty="0">
              <a:latin typeface="Garamond"/>
              <a:cs typeface="Garamond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2755" y="2448406"/>
            <a:ext cx="2080895" cy="1124585"/>
            <a:chOff x="522755" y="2448406"/>
            <a:chExt cx="2080895" cy="1124585"/>
          </a:xfrm>
        </p:grpSpPr>
        <p:sp>
          <p:nvSpPr>
            <p:cNvPr id="28" name="object 28"/>
            <p:cNvSpPr/>
            <p:nvPr/>
          </p:nvSpPr>
          <p:spPr>
            <a:xfrm>
              <a:off x="530375" y="2456026"/>
              <a:ext cx="1782445" cy="1109345"/>
            </a:xfrm>
            <a:custGeom>
              <a:avLst/>
              <a:gdLst/>
              <a:ahLst/>
              <a:cxnLst/>
              <a:rect l="l" t="t" r="r" b="b"/>
              <a:pathLst>
                <a:path w="1782445" h="1109345">
                  <a:moveTo>
                    <a:pt x="1388892" y="0"/>
                  </a:moveTo>
                  <a:lnTo>
                    <a:pt x="1345216" y="3056"/>
                  </a:lnTo>
                  <a:lnTo>
                    <a:pt x="1303170" y="14130"/>
                  </a:lnTo>
                  <a:lnTo>
                    <a:pt x="1264445" y="33100"/>
                  </a:lnTo>
                  <a:lnTo>
                    <a:pt x="1230733" y="59843"/>
                  </a:lnTo>
                  <a:lnTo>
                    <a:pt x="1217376" y="46599"/>
                  </a:lnTo>
                  <a:lnTo>
                    <a:pt x="1185852" y="24446"/>
                  </a:lnTo>
                  <a:lnTo>
                    <a:pt x="1122340" y="2553"/>
                  </a:lnTo>
                  <a:lnTo>
                    <a:pt x="1075807" y="49"/>
                  </a:lnTo>
                  <a:lnTo>
                    <a:pt x="1030692" y="7614"/>
                  </a:lnTo>
                  <a:lnTo>
                    <a:pt x="989291" y="24598"/>
                  </a:lnTo>
                  <a:lnTo>
                    <a:pt x="953902" y="50352"/>
                  </a:lnTo>
                  <a:lnTo>
                    <a:pt x="926822" y="84227"/>
                  </a:lnTo>
                  <a:lnTo>
                    <a:pt x="915094" y="75087"/>
                  </a:lnTo>
                  <a:lnTo>
                    <a:pt x="875768" y="52477"/>
                  </a:lnTo>
                  <a:lnTo>
                    <a:pt x="828543" y="36740"/>
                  </a:lnTo>
                  <a:lnTo>
                    <a:pt x="779933" y="30696"/>
                  </a:lnTo>
                  <a:lnTo>
                    <a:pt x="731723" y="33882"/>
                  </a:lnTo>
                  <a:lnTo>
                    <a:pt x="685698" y="45837"/>
                  </a:lnTo>
                  <a:lnTo>
                    <a:pt x="643642" y="66099"/>
                  </a:lnTo>
                  <a:lnTo>
                    <a:pt x="607339" y="94205"/>
                  </a:lnTo>
                  <a:lnTo>
                    <a:pt x="578575" y="129693"/>
                  </a:lnTo>
                  <a:lnTo>
                    <a:pt x="536745" y="112718"/>
                  </a:lnTo>
                  <a:lnTo>
                    <a:pt x="492482" y="101912"/>
                  </a:lnTo>
                  <a:lnTo>
                    <a:pt x="446723" y="97439"/>
                  </a:lnTo>
                  <a:lnTo>
                    <a:pt x="400407" y="99467"/>
                  </a:lnTo>
                  <a:lnTo>
                    <a:pt x="351451" y="108942"/>
                  </a:lnTo>
                  <a:lnTo>
                    <a:pt x="306547" y="125182"/>
                  </a:lnTo>
                  <a:lnTo>
                    <a:pt x="266367" y="147435"/>
                  </a:lnTo>
                  <a:lnTo>
                    <a:pt x="231586" y="174950"/>
                  </a:lnTo>
                  <a:lnTo>
                    <a:pt x="202875" y="206976"/>
                  </a:lnTo>
                  <a:lnTo>
                    <a:pt x="180907" y="242760"/>
                  </a:lnTo>
                  <a:lnTo>
                    <a:pt x="166356" y="281552"/>
                  </a:lnTo>
                  <a:lnTo>
                    <a:pt x="159893" y="322599"/>
                  </a:lnTo>
                  <a:lnTo>
                    <a:pt x="162193" y="365151"/>
                  </a:lnTo>
                  <a:lnTo>
                    <a:pt x="160694" y="368580"/>
                  </a:lnTo>
                  <a:lnTo>
                    <a:pt x="119539" y="376444"/>
                  </a:lnTo>
                  <a:lnTo>
                    <a:pt x="82162" y="392059"/>
                  </a:lnTo>
                  <a:lnTo>
                    <a:pt x="50021" y="414603"/>
                  </a:lnTo>
                  <a:lnTo>
                    <a:pt x="24575" y="443256"/>
                  </a:lnTo>
                  <a:lnTo>
                    <a:pt x="6040" y="481044"/>
                  </a:lnTo>
                  <a:lnTo>
                    <a:pt x="0" y="520307"/>
                  </a:lnTo>
                  <a:lnTo>
                    <a:pt x="5844" y="559048"/>
                  </a:lnTo>
                  <a:lnTo>
                    <a:pt x="22964" y="595270"/>
                  </a:lnTo>
                  <a:lnTo>
                    <a:pt x="50747" y="626977"/>
                  </a:lnTo>
                  <a:lnTo>
                    <a:pt x="88583" y="652171"/>
                  </a:lnTo>
                  <a:lnTo>
                    <a:pt x="65088" y="678753"/>
                  </a:lnTo>
                  <a:lnTo>
                    <a:pt x="49090" y="708622"/>
                  </a:lnTo>
                  <a:lnTo>
                    <a:pt x="41020" y="740682"/>
                  </a:lnTo>
                  <a:lnTo>
                    <a:pt x="41314" y="773837"/>
                  </a:lnTo>
                  <a:lnTo>
                    <a:pt x="53257" y="813312"/>
                  </a:lnTo>
                  <a:lnTo>
                    <a:pt x="76249" y="847577"/>
                  </a:lnTo>
                  <a:lnTo>
                    <a:pt x="108389" y="875357"/>
                  </a:lnTo>
                  <a:lnTo>
                    <a:pt x="147777" y="895380"/>
                  </a:lnTo>
                  <a:lnTo>
                    <a:pt x="192511" y="906372"/>
                  </a:lnTo>
                  <a:lnTo>
                    <a:pt x="240691" y="907060"/>
                  </a:lnTo>
                  <a:lnTo>
                    <a:pt x="244057" y="911886"/>
                  </a:lnTo>
                  <a:lnTo>
                    <a:pt x="274205" y="947698"/>
                  </a:lnTo>
                  <a:lnTo>
                    <a:pt x="309751" y="978122"/>
                  </a:lnTo>
                  <a:lnTo>
                    <a:pt x="349796" y="1002965"/>
                  </a:lnTo>
                  <a:lnTo>
                    <a:pt x="393441" y="1022034"/>
                  </a:lnTo>
                  <a:lnTo>
                    <a:pt x="439786" y="1035139"/>
                  </a:lnTo>
                  <a:lnTo>
                    <a:pt x="487934" y="1042087"/>
                  </a:lnTo>
                  <a:lnTo>
                    <a:pt x="536985" y="1042686"/>
                  </a:lnTo>
                  <a:lnTo>
                    <a:pt x="586040" y="1036744"/>
                  </a:lnTo>
                  <a:lnTo>
                    <a:pt x="634201" y="1024069"/>
                  </a:lnTo>
                  <a:lnTo>
                    <a:pt x="680569" y="1004469"/>
                  </a:lnTo>
                  <a:lnTo>
                    <a:pt x="710540" y="1036314"/>
                  </a:lnTo>
                  <a:lnTo>
                    <a:pt x="746202" y="1063111"/>
                  </a:lnTo>
                  <a:lnTo>
                    <a:pt x="786703" y="1084336"/>
                  </a:lnTo>
                  <a:lnTo>
                    <a:pt x="831191" y="1099465"/>
                  </a:lnTo>
                  <a:lnTo>
                    <a:pt x="880355" y="1108133"/>
                  </a:lnTo>
                  <a:lnTo>
                    <a:pt x="929152" y="1109204"/>
                  </a:lnTo>
                  <a:lnTo>
                    <a:pt x="976601" y="1103124"/>
                  </a:lnTo>
                  <a:lnTo>
                    <a:pt x="1021723" y="1090340"/>
                  </a:lnTo>
                  <a:lnTo>
                    <a:pt x="1063540" y="1071298"/>
                  </a:lnTo>
                  <a:lnTo>
                    <a:pt x="1101070" y="1046445"/>
                  </a:lnTo>
                  <a:lnTo>
                    <a:pt x="1133336" y="1016226"/>
                  </a:lnTo>
                  <a:lnTo>
                    <a:pt x="1159357" y="981088"/>
                  </a:lnTo>
                  <a:lnTo>
                    <a:pt x="1178155" y="941477"/>
                  </a:lnTo>
                  <a:lnTo>
                    <a:pt x="1207136" y="954584"/>
                  </a:lnTo>
                  <a:lnTo>
                    <a:pt x="1237797" y="964130"/>
                  </a:lnTo>
                  <a:lnTo>
                    <a:pt x="1269720" y="970034"/>
                  </a:lnTo>
                  <a:lnTo>
                    <a:pt x="1302488" y="972211"/>
                  </a:lnTo>
                  <a:lnTo>
                    <a:pt x="1350541" y="968428"/>
                  </a:lnTo>
                  <a:lnTo>
                    <a:pt x="1395378" y="956953"/>
                  </a:lnTo>
                  <a:lnTo>
                    <a:pt x="1436033" y="938593"/>
                  </a:lnTo>
                  <a:lnTo>
                    <a:pt x="1471540" y="914156"/>
                  </a:lnTo>
                  <a:lnTo>
                    <a:pt x="1500934" y="884451"/>
                  </a:lnTo>
                  <a:lnTo>
                    <a:pt x="1523247" y="850285"/>
                  </a:lnTo>
                  <a:lnTo>
                    <a:pt x="1537515" y="812467"/>
                  </a:lnTo>
                  <a:lnTo>
                    <a:pt x="1542772" y="771805"/>
                  </a:lnTo>
                  <a:lnTo>
                    <a:pt x="1577849" y="765540"/>
                  </a:lnTo>
                  <a:lnTo>
                    <a:pt x="1643481" y="742105"/>
                  </a:lnTo>
                  <a:lnTo>
                    <a:pt x="1710265" y="696217"/>
                  </a:lnTo>
                  <a:lnTo>
                    <a:pt x="1739829" y="663075"/>
                  </a:lnTo>
                  <a:lnTo>
                    <a:pt x="1761748" y="626705"/>
                  </a:lnTo>
                  <a:lnTo>
                    <a:pt x="1775877" y="588043"/>
                  </a:lnTo>
                  <a:lnTo>
                    <a:pt x="1782073" y="548024"/>
                  </a:lnTo>
                  <a:lnTo>
                    <a:pt x="1780191" y="507584"/>
                  </a:lnTo>
                  <a:lnTo>
                    <a:pt x="1770087" y="467658"/>
                  </a:lnTo>
                  <a:lnTo>
                    <a:pt x="1751616" y="429182"/>
                  </a:lnTo>
                  <a:lnTo>
                    <a:pt x="1724636" y="393091"/>
                  </a:lnTo>
                  <a:lnTo>
                    <a:pt x="1730128" y="381026"/>
                  </a:lnTo>
                  <a:lnTo>
                    <a:pt x="1732529" y="374839"/>
                  </a:lnTo>
                  <a:lnTo>
                    <a:pt x="1734669" y="368580"/>
                  </a:lnTo>
                  <a:lnTo>
                    <a:pt x="1742303" y="325950"/>
                  </a:lnTo>
                  <a:lnTo>
                    <a:pt x="1738501" y="284323"/>
                  </a:lnTo>
                  <a:lnTo>
                    <a:pt x="1724188" y="245072"/>
                  </a:lnTo>
                  <a:lnTo>
                    <a:pt x="1700292" y="209574"/>
                  </a:lnTo>
                  <a:lnTo>
                    <a:pt x="1667738" y="179204"/>
                  </a:lnTo>
                  <a:lnTo>
                    <a:pt x="1627453" y="155335"/>
                  </a:lnTo>
                  <a:lnTo>
                    <a:pt x="1580364" y="139345"/>
                  </a:lnTo>
                  <a:lnTo>
                    <a:pt x="1571307" y="111077"/>
                  </a:lnTo>
                  <a:lnTo>
                    <a:pt x="1537144" y="60924"/>
                  </a:lnTo>
                  <a:lnTo>
                    <a:pt x="1474375" y="18428"/>
                  </a:lnTo>
                  <a:lnTo>
                    <a:pt x="1432509" y="5083"/>
                  </a:lnTo>
                  <a:lnTo>
                    <a:pt x="138889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231897" y="3167380"/>
              <a:ext cx="364108" cy="1962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375" y="2456026"/>
              <a:ext cx="1782445" cy="1109345"/>
            </a:xfrm>
            <a:custGeom>
              <a:avLst/>
              <a:gdLst/>
              <a:ahLst/>
              <a:cxnLst/>
              <a:rect l="l" t="t" r="r" b="b"/>
              <a:pathLst>
                <a:path w="1782445" h="1109345">
                  <a:moveTo>
                    <a:pt x="162193" y="365151"/>
                  </a:moveTo>
                  <a:lnTo>
                    <a:pt x="159893" y="322599"/>
                  </a:lnTo>
                  <a:lnTo>
                    <a:pt x="166356" y="281552"/>
                  </a:lnTo>
                  <a:lnTo>
                    <a:pt x="180907" y="242760"/>
                  </a:lnTo>
                  <a:lnTo>
                    <a:pt x="202875" y="206976"/>
                  </a:lnTo>
                  <a:lnTo>
                    <a:pt x="231586" y="174950"/>
                  </a:lnTo>
                  <a:lnTo>
                    <a:pt x="266367" y="147435"/>
                  </a:lnTo>
                  <a:lnTo>
                    <a:pt x="306547" y="125182"/>
                  </a:lnTo>
                  <a:lnTo>
                    <a:pt x="351451" y="108942"/>
                  </a:lnTo>
                  <a:lnTo>
                    <a:pt x="400407" y="99467"/>
                  </a:lnTo>
                  <a:lnTo>
                    <a:pt x="446723" y="97439"/>
                  </a:lnTo>
                  <a:lnTo>
                    <a:pt x="492482" y="101912"/>
                  </a:lnTo>
                  <a:lnTo>
                    <a:pt x="536745" y="112718"/>
                  </a:lnTo>
                  <a:lnTo>
                    <a:pt x="578575" y="129693"/>
                  </a:lnTo>
                  <a:lnTo>
                    <a:pt x="607339" y="94205"/>
                  </a:lnTo>
                  <a:lnTo>
                    <a:pt x="643642" y="66099"/>
                  </a:lnTo>
                  <a:lnTo>
                    <a:pt x="685698" y="45837"/>
                  </a:lnTo>
                  <a:lnTo>
                    <a:pt x="731723" y="33882"/>
                  </a:lnTo>
                  <a:lnTo>
                    <a:pt x="779933" y="30696"/>
                  </a:lnTo>
                  <a:lnTo>
                    <a:pt x="828543" y="36740"/>
                  </a:lnTo>
                  <a:lnTo>
                    <a:pt x="875768" y="52477"/>
                  </a:lnTo>
                  <a:lnTo>
                    <a:pt x="915094" y="75087"/>
                  </a:lnTo>
                  <a:lnTo>
                    <a:pt x="926822" y="84227"/>
                  </a:lnTo>
                  <a:lnTo>
                    <a:pt x="953902" y="50352"/>
                  </a:lnTo>
                  <a:lnTo>
                    <a:pt x="989291" y="24598"/>
                  </a:lnTo>
                  <a:lnTo>
                    <a:pt x="1030692" y="7614"/>
                  </a:lnTo>
                  <a:lnTo>
                    <a:pt x="1075807" y="49"/>
                  </a:lnTo>
                  <a:lnTo>
                    <a:pt x="1122340" y="2553"/>
                  </a:lnTo>
                  <a:lnTo>
                    <a:pt x="1167995" y="15774"/>
                  </a:lnTo>
                  <a:lnTo>
                    <a:pt x="1202364" y="34760"/>
                  </a:lnTo>
                  <a:lnTo>
                    <a:pt x="1230733" y="59843"/>
                  </a:lnTo>
                  <a:lnTo>
                    <a:pt x="1264445" y="33100"/>
                  </a:lnTo>
                  <a:lnTo>
                    <a:pt x="1303170" y="14130"/>
                  </a:lnTo>
                  <a:lnTo>
                    <a:pt x="1345216" y="3056"/>
                  </a:lnTo>
                  <a:lnTo>
                    <a:pt x="1388892" y="0"/>
                  </a:lnTo>
                  <a:lnTo>
                    <a:pt x="1432509" y="5083"/>
                  </a:lnTo>
                  <a:lnTo>
                    <a:pt x="1474375" y="18428"/>
                  </a:lnTo>
                  <a:lnTo>
                    <a:pt x="1512800" y="40158"/>
                  </a:lnTo>
                  <a:lnTo>
                    <a:pt x="1556773" y="84751"/>
                  </a:lnTo>
                  <a:lnTo>
                    <a:pt x="1580364" y="139345"/>
                  </a:lnTo>
                  <a:lnTo>
                    <a:pt x="1627453" y="155335"/>
                  </a:lnTo>
                  <a:lnTo>
                    <a:pt x="1667738" y="179204"/>
                  </a:lnTo>
                  <a:lnTo>
                    <a:pt x="1700292" y="209574"/>
                  </a:lnTo>
                  <a:lnTo>
                    <a:pt x="1724188" y="245072"/>
                  </a:lnTo>
                  <a:lnTo>
                    <a:pt x="1738501" y="284323"/>
                  </a:lnTo>
                  <a:lnTo>
                    <a:pt x="1742303" y="325950"/>
                  </a:lnTo>
                  <a:lnTo>
                    <a:pt x="1734669" y="368580"/>
                  </a:lnTo>
                  <a:lnTo>
                    <a:pt x="1732529" y="374839"/>
                  </a:lnTo>
                  <a:lnTo>
                    <a:pt x="1730128" y="381026"/>
                  </a:lnTo>
                  <a:lnTo>
                    <a:pt x="1727489" y="387118"/>
                  </a:lnTo>
                  <a:lnTo>
                    <a:pt x="1724636" y="393091"/>
                  </a:lnTo>
                  <a:lnTo>
                    <a:pt x="1751616" y="429182"/>
                  </a:lnTo>
                  <a:lnTo>
                    <a:pt x="1770087" y="467658"/>
                  </a:lnTo>
                  <a:lnTo>
                    <a:pt x="1780191" y="507584"/>
                  </a:lnTo>
                  <a:lnTo>
                    <a:pt x="1782073" y="548024"/>
                  </a:lnTo>
                  <a:lnTo>
                    <a:pt x="1775877" y="588043"/>
                  </a:lnTo>
                  <a:lnTo>
                    <a:pt x="1761748" y="626705"/>
                  </a:lnTo>
                  <a:lnTo>
                    <a:pt x="1739829" y="663075"/>
                  </a:lnTo>
                  <a:lnTo>
                    <a:pt x="1710265" y="696217"/>
                  </a:lnTo>
                  <a:lnTo>
                    <a:pt x="1673201" y="725196"/>
                  </a:lnTo>
                  <a:lnTo>
                    <a:pt x="1611558" y="755596"/>
                  </a:lnTo>
                  <a:lnTo>
                    <a:pt x="1542772" y="771805"/>
                  </a:lnTo>
                  <a:lnTo>
                    <a:pt x="1537515" y="812467"/>
                  </a:lnTo>
                  <a:lnTo>
                    <a:pt x="1523247" y="850285"/>
                  </a:lnTo>
                  <a:lnTo>
                    <a:pt x="1500934" y="884451"/>
                  </a:lnTo>
                  <a:lnTo>
                    <a:pt x="1471540" y="914156"/>
                  </a:lnTo>
                  <a:lnTo>
                    <a:pt x="1436033" y="938593"/>
                  </a:lnTo>
                  <a:lnTo>
                    <a:pt x="1395378" y="956953"/>
                  </a:lnTo>
                  <a:lnTo>
                    <a:pt x="1350541" y="968428"/>
                  </a:lnTo>
                  <a:lnTo>
                    <a:pt x="1302488" y="972211"/>
                  </a:lnTo>
                  <a:lnTo>
                    <a:pt x="1269720" y="970034"/>
                  </a:lnTo>
                  <a:lnTo>
                    <a:pt x="1237797" y="964130"/>
                  </a:lnTo>
                  <a:lnTo>
                    <a:pt x="1207136" y="954584"/>
                  </a:lnTo>
                  <a:lnTo>
                    <a:pt x="1178155" y="941477"/>
                  </a:lnTo>
                  <a:lnTo>
                    <a:pt x="1159357" y="981088"/>
                  </a:lnTo>
                  <a:lnTo>
                    <a:pt x="1133336" y="1016226"/>
                  </a:lnTo>
                  <a:lnTo>
                    <a:pt x="1101070" y="1046445"/>
                  </a:lnTo>
                  <a:lnTo>
                    <a:pt x="1063540" y="1071298"/>
                  </a:lnTo>
                  <a:lnTo>
                    <a:pt x="1021723" y="1090340"/>
                  </a:lnTo>
                  <a:lnTo>
                    <a:pt x="976601" y="1103124"/>
                  </a:lnTo>
                  <a:lnTo>
                    <a:pt x="929152" y="1109204"/>
                  </a:lnTo>
                  <a:lnTo>
                    <a:pt x="880355" y="1108133"/>
                  </a:lnTo>
                  <a:lnTo>
                    <a:pt x="831191" y="1099465"/>
                  </a:lnTo>
                  <a:lnTo>
                    <a:pt x="786703" y="1084336"/>
                  </a:lnTo>
                  <a:lnTo>
                    <a:pt x="746202" y="1063111"/>
                  </a:lnTo>
                  <a:lnTo>
                    <a:pt x="710540" y="1036314"/>
                  </a:lnTo>
                  <a:lnTo>
                    <a:pt x="680569" y="1004469"/>
                  </a:lnTo>
                  <a:lnTo>
                    <a:pt x="634201" y="1024069"/>
                  </a:lnTo>
                  <a:lnTo>
                    <a:pt x="586040" y="1036744"/>
                  </a:lnTo>
                  <a:lnTo>
                    <a:pt x="536985" y="1042686"/>
                  </a:lnTo>
                  <a:lnTo>
                    <a:pt x="487934" y="1042087"/>
                  </a:lnTo>
                  <a:lnTo>
                    <a:pt x="439786" y="1035139"/>
                  </a:lnTo>
                  <a:lnTo>
                    <a:pt x="393441" y="1022034"/>
                  </a:lnTo>
                  <a:lnTo>
                    <a:pt x="349796" y="1002965"/>
                  </a:lnTo>
                  <a:lnTo>
                    <a:pt x="309751" y="978122"/>
                  </a:lnTo>
                  <a:lnTo>
                    <a:pt x="274205" y="947698"/>
                  </a:lnTo>
                  <a:lnTo>
                    <a:pt x="244057" y="911886"/>
                  </a:lnTo>
                  <a:lnTo>
                    <a:pt x="242914" y="910235"/>
                  </a:lnTo>
                  <a:lnTo>
                    <a:pt x="241784" y="908711"/>
                  </a:lnTo>
                  <a:lnTo>
                    <a:pt x="240691" y="907060"/>
                  </a:lnTo>
                  <a:lnTo>
                    <a:pt x="192511" y="906372"/>
                  </a:lnTo>
                  <a:lnTo>
                    <a:pt x="147777" y="895380"/>
                  </a:lnTo>
                  <a:lnTo>
                    <a:pt x="108389" y="875357"/>
                  </a:lnTo>
                  <a:lnTo>
                    <a:pt x="76249" y="847577"/>
                  </a:lnTo>
                  <a:lnTo>
                    <a:pt x="53257" y="813312"/>
                  </a:lnTo>
                  <a:lnTo>
                    <a:pt x="41314" y="773837"/>
                  </a:lnTo>
                  <a:lnTo>
                    <a:pt x="41020" y="740682"/>
                  </a:lnTo>
                  <a:lnTo>
                    <a:pt x="49090" y="708622"/>
                  </a:lnTo>
                  <a:lnTo>
                    <a:pt x="65088" y="678753"/>
                  </a:lnTo>
                  <a:lnTo>
                    <a:pt x="88583" y="652171"/>
                  </a:lnTo>
                  <a:lnTo>
                    <a:pt x="50747" y="626977"/>
                  </a:lnTo>
                  <a:lnTo>
                    <a:pt x="22964" y="595270"/>
                  </a:lnTo>
                  <a:lnTo>
                    <a:pt x="5844" y="559048"/>
                  </a:lnTo>
                  <a:lnTo>
                    <a:pt x="0" y="520307"/>
                  </a:lnTo>
                  <a:lnTo>
                    <a:pt x="6040" y="481044"/>
                  </a:lnTo>
                  <a:lnTo>
                    <a:pt x="24575" y="443256"/>
                  </a:lnTo>
                  <a:lnTo>
                    <a:pt x="50021" y="414603"/>
                  </a:lnTo>
                  <a:lnTo>
                    <a:pt x="82162" y="392059"/>
                  </a:lnTo>
                  <a:lnTo>
                    <a:pt x="119539" y="376444"/>
                  </a:lnTo>
                  <a:lnTo>
                    <a:pt x="160694" y="368580"/>
                  </a:lnTo>
                  <a:lnTo>
                    <a:pt x="162193" y="365151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224277" y="3159760"/>
              <a:ext cx="379348" cy="2114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20877" y="2512187"/>
              <a:ext cx="1633855" cy="944244"/>
            </a:xfrm>
            <a:custGeom>
              <a:avLst/>
              <a:gdLst/>
              <a:ahLst/>
              <a:cxnLst/>
              <a:rect l="l" t="t" r="r" b="b"/>
              <a:pathLst>
                <a:path w="1633855" h="944245">
                  <a:moveTo>
                    <a:pt x="104368" y="612266"/>
                  </a:moveTo>
                  <a:lnTo>
                    <a:pt x="77127" y="612284"/>
                  </a:lnTo>
                  <a:lnTo>
                    <a:pt x="50345" y="608790"/>
                  </a:lnTo>
                  <a:lnTo>
                    <a:pt x="24483" y="601890"/>
                  </a:lnTo>
                  <a:lnTo>
                    <a:pt x="0" y="591692"/>
                  </a:lnTo>
                </a:path>
                <a:path w="1633855" h="944245">
                  <a:moveTo>
                    <a:pt x="196469" y="836167"/>
                  </a:moveTo>
                  <a:lnTo>
                    <a:pt x="185352" y="839571"/>
                  </a:lnTo>
                  <a:lnTo>
                    <a:pt x="174010" y="842343"/>
                  </a:lnTo>
                  <a:lnTo>
                    <a:pt x="162480" y="844472"/>
                  </a:lnTo>
                  <a:lnTo>
                    <a:pt x="150799" y="845947"/>
                  </a:lnTo>
                </a:path>
                <a:path w="1633855" h="944245">
                  <a:moveTo>
                    <a:pt x="589965" y="943863"/>
                  </a:moveTo>
                  <a:lnTo>
                    <a:pt x="582038" y="933146"/>
                  </a:lnTo>
                  <a:lnTo>
                    <a:pt x="574800" y="922131"/>
                  </a:lnTo>
                  <a:lnTo>
                    <a:pt x="568264" y="910806"/>
                  </a:lnTo>
                  <a:lnTo>
                    <a:pt x="562444" y="899160"/>
                  </a:lnTo>
                </a:path>
                <a:path w="1633855" h="944245">
                  <a:moveTo>
                    <a:pt x="1098829" y="832358"/>
                  </a:moveTo>
                  <a:lnTo>
                    <a:pt x="1097210" y="844805"/>
                  </a:lnTo>
                  <a:lnTo>
                    <a:pt x="1094828" y="857170"/>
                  </a:lnTo>
                  <a:lnTo>
                    <a:pt x="1091685" y="869416"/>
                  </a:lnTo>
                  <a:lnTo>
                    <a:pt x="1087780" y="881507"/>
                  </a:lnTo>
                </a:path>
                <a:path w="1633855" h="944245">
                  <a:moveTo>
                    <a:pt x="1317269" y="529463"/>
                  </a:moveTo>
                  <a:lnTo>
                    <a:pt x="1362976" y="554118"/>
                  </a:lnTo>
                  <a:lnTo>
                    <a:pt x="1400313" y="586253"/>
                  </a:lnTo>
                  <a:lnTo>
                    <a:pt x="1428195" y="624386"/>
                  </a:lnTo>
                  <a:lnTo>
                    <a:pt x="1445537" y="667037"/>
                  </a:lnTo>
                  <a:lnTo>
                    <a:pt x="1451254" y="712724"/>
                  </a:lnTo>
                </a:path>
                <a:path w="1633855" h="944245">
                  <a:moveTo>
                    <a:pt x="1633245" y="334263"/>
                  </a:moveTo>
                  <a:lnTo>
                    <a:pt x="1621936" y="353571"/>
                  </a:lnTo>
                  <a:lnTo>
                    <a:pt x="1608115" y="371570"/>
                  </a:lnTo>
                  <a:lnTo>
                    <a:pt x="1591936" y="388092"/>
                  </a:lnTo>
                  <a:lnTo>
                    <a:pt x="1573555" y="402971"/>
                  </a:lnTo>
                </a:path>
                <a:path w="1633855" h="944245">
                  <a:moveTo>
                    <a:pt x="1490116" y="79248"/>
                  </a:moveTo>
                  <a:lnTo>
                    <a:pt x="1491594" y="87346"/>
                  </a:lnTo>
                  <a:lnTo>
                    <a:pt x="1492608" y="95456"/>
                  </a:lnTo>
                  <a:lnTo>
                    <a:pt x="1493170" y="103590"/>
                  </a:lnTo>
                  <a:lnTo>
                    <a:pt x="1493291" y="111760"/>
                  </a:lnTo>
                </a:path>
                <a:path w="1633855" h="944245">
                  <a:moveTo>
                    <a:pt x="1109116" y="41401"/>
                  </a:moveTo>
                  <a:lnTo>
                    <a:pt x="1115398" y="30378"/>
                  </a:lnTo>
                  <a:lnTo>
                    <a:pt x="1122610" y="19796"/>
                  </a:lnTo>
                  <a:lnTo>
                    <a:pt x="1130726" y="9665"/>
                  </a:lnTo>
                  <a:lnTo>
                    <a:pt x="1139723" y="0"/>
                  </a:lnTo>
                </a:path>
                <a:path w="1633855" h="944245">
                  <a:moveTo>
                    <a:pt x="823366" y="61087"/>
                  </a:moveTo>
                  <a:lnTo>
                    <a:pt x="826025" y="51921"/>
                  </a:lnTo>
                  <a:lnTo>
                    <a:pt x="829398" y="42910"/>
                  </a:lnTo>
                  <a:lnTo>
                    <a:pt x="833439" y="34065"/>
                  </a:lnTo>
                  <a:lnTo>
                    <a:pt x="838098" y="25400"/>
                  </a:lnTo>
                </a:path>
                <a:path w="1633855" h="944245">
                  <a:moveTo>
                    <a:pt x="487857" y="73278"/>
                  </a:moveTo>
                  <a:lnTo>
                    <a:pt x="502160" y="80893"/>
                  </a:lnTo>
                  <a:lnTo>
                    <a:pt x="515880" y="89233"/>
                  </a:lnTo>
                  <a:lnTo>
                    <a:pt x="528980" y="98264"/>
                  </a:lnTo>
                  <a:lnTo>
                    <a:pt x="541426" y="107950"/>
                  </a:lnTo>
                </a:path>
                <a:path w="1633855" h="944245">
                  <a:moveTo>
                    <a:pt x="81051" y="345439"/>
                  </a:moveTo>
                  <a:lnTo>
                    <a:pt x="78079" y="336440"/>
                  </a:lnTo>
                  <a:lnTo>
                    <a:pt x="75530" y="327358"/>
                  </a:lnTo>
                  <a:lnTo>
                    <a:pt x="73404" y="318204"/>
                  </a:lnTo>
                  <a:lnTo>
                    <a:pt x="71704" y="308990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2439" y="2529967"/>
            <a:ext cx="968375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Σύμφωνα με  τις αρχές 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τής  εξΑΕ</a:t>
            </a:r>
            <a:r>
              <a:rPr sz="1400" spc="-4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(Mayer-  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Gagné)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653016" y="2425001"/>
            <a:ext cx="1795780" cy="3589020"/>
            <a:chOff x="9653016" y="2425001"/>
            <a:chExt cx="1795780" cy="3589020"/>
          </a:xfrm>
        </p:grpSpPr>
        <p:sp>
          <p:nvSpPr>
            <p:cNvPr id="35" name="object 35"/>
            <p:cNvSpPr/>
            <p:nvPr/>
          </p:nvSpPr>
          <p:spPr>
            <a:xfrm>
              <a:off x="9657588" y="2558796"/>
              <a:ext cx="497205" cy="3450590"/>
            </a:xfrm>
            <a:custGeom>
              <a:avLst/>
              <a:gdLst/>
              <a:ahLst/>
              <a:cxnLst/>
              <a:rect l="l" t="t" r="r" b="b"/>
              <a:pathLst>
                <a:path w="497204" h="3450590">
                  <a:moveTo>
                    <a:pt x="0" y="0"/>
                  </a:moveTo>
                  <a:lnTo>
                    <a:pt x="78504" y="2111"/>
                  </a:lnTo>
                  <a:lnTo>
                    <a:pt x="146694" y="7989"/>
                  </a:lnTo>
                  <a:lnTo>
                    <a:pt x="200473" y="16952"/>
                  </a:lnTo>
                  <a:lnTo>
                    <a:pt x="248411" y="41401"/>
                  </a:lnTo>
                  <a:lnTo>
                    <a:pt x="248411" y="1683765"/>
                  </a:lnTo>
                  <a:lnTo>
                    <a:pt x="261079" y="1696850"/>
                  </a:lnTo>
                  <a:lnTo>
                    <a:pt x="296350" y="1708215"/>
                  </a:lnTo>
                  <a:lnTo>
                    <a:pt x="350129" y="1717178"/>
                  </a:lnTo>
                  <a:lnTo>
                    <a:pt x="418319" y="1723056"/>
                  </a:lnTo>
                  <a:lnTo>
                    <a:pt x="496823" y="1725167"/>
                  </a:lnTo>
                  <a:lnTo>
                    <a:pt x="418319" y="1727279"/>
                  </a:lnTo>
                  <a:lnTo>
                    <a:pt x="350129" y="1733157"/>
                  </a:lnTo>
                  <a:lnTo>
                    <a:pt x="296350" y="1742120"/>
                  </a:lnTo>
                  <a:lnTo>
                    <a:pt x="261079" y="1753485"/>
                  </a:lnTo>
                  <a:lnTo>
                    <a:pt x="248411" y="1766570"/>
                  </a:lnTo>
                  <a:lnTo>
                    <a:pt x="248411" y="3408933"/>
                  </a:lnTo>
                  <a:lnTo>
                    <a:pt x="235744" y="3422018"/>
                  </a:lnTo>
                  <a:lnTo>
                    <a:pt x="200473" y="3433383"/>
                  </a:lnTo>
                  <a:lnTo>
                    <a:pt x="146694" y="3442346"/>
                  </a:lnTo>
                  <a:lnTo>
                    <a:pt x="78504" y="3448224"/>
                  </a:lnTo>
                  <a:lnTo>
                    <a:pt x="0" y="3450335"/>
                  </a:lnTo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16814" y="2432621"/>
              <a:ext cx="1424305" cy="1221105"/>
            </a:xfrm>
            <a:custGeom>
              <a:avLst/>
              <a:gdLst/>
              <a:ahLst/>
              <a:cxnLst/>
              <a:rect l="l" t="t" r="r" b="b"/>
              <a:pathLst>
                <a:path w="1424304" h="1221104">
                  <a:moveTo>
                    <a:pt x="1092336" y="0"/>
                  </a:moveTo>
                  <a:lnTo>
                    <a:pt x="1052308" y="9955"/>
                  </a:lnTo>
                  <a:lnTo>
                    <a:pt x="1015286" y="31806"/>
                  </a:lnTo>
                  <a:lnTo>
                    <a:pt x="983417" y="65341"/>
                  </a:lnTo>
                  <a:lnTo>
                    <a:pt x="972722" y="50742"/>
                  </a:lnTo>
                  <a:lnTo>
                    <a:pt x="960716" y="37703"/>
                  </a:lnTo>
                  <a:lnTo>
                    <a:pt x="947520" y="26354"/>
                  </a:lnTo>
                  <a:lnTo>
                    <a:pt x="933252" y="16827"/>
                  </a:lnTo>
                  <a:lnTo>
                    <a:pt x="889281" y="740"/>
                  </a:lnTo>
                  <a:lnTo>
                    <a:pt x="844828" y="1483"/>
                  </a:lnTo>
                  <a:lnTo>
                    <a:pt x="803069" y="17815"/>
                  </a:lnTo>
                  <a:lnTo>
                    <a:pt x="767181" y="48490"/>
                  </a:lnTo>
                  <a:lnTo>
                    <a:pt x="740339" y="92265"/>
                  </a:lnTo>
                  <a:lnTo>
                    <a:pt x="730987" y="82198"/>
                  </a:lnTo>
                  <a:lnTo>
                    <a:pt x="699572" y="57213"/>
                  </a:lnTo>
                  <a:lnTo>
                    <a:pt x="655363" y="38028"/>
                  </a:lnTo>
                  <a:lnTo>
                    <a:pt x="609972" y="33271"/>
                  </a:lnTo>
                  <a:lnTo>
                    <a:pt x="565667" y="42132"/>
                  </a:lnTo>
                  <a:lnTo>
                    <a:pt x="524717" y="63798"/>
                  </a:lnTo>
                  <a:lnTo>
                    <a:pt x="489390" y="97459"/>
                  </a:lnTo>
                  <a:lnTo>
                    <a:pt x="461955" y="142303"/>
                  </a:lnTo>
                  <a:lnTo>
                    <a:pt x="428457" y="123567"/>
                  </a:lnTo>
                  <a:lnTo>
                    <a:pt x="393042" y="111664"/>
                  </a:lnTo>
                  <a:lnTo>
                    <a:pt x="356460" y="106763"/>
                  </a:lnTo>
                  <a:lnTo>
                    <a:pt x="319461" y="109029"/>
                  </a:lnTo>
                  <a:lnTo>
                    <a:pt x="275626" y="121310"/>
                  </a:lnTo>
                  <a:lnTo>
                    <a:pt x="235975" y="142890"/>
                  </a:lnTo>
                  <a:lnTo>
                    <a:pt x="201277" y="172591"/>
                  </a:lnTo>
                  <a:lnTo>
                    <a:pt x="172300" y="209232"/>
                  </a:lnTo>
                  <a:lnTo>
                    <a:pt x="149812" y="251636"/>
                  </a:lnTo>
                  <a:lnTo>
                    <a:pt x="134581" y="298624"/>
                  </a:lnTo>
                  <a:lnTo>
                    <a:pt x="127375" y="349017"/>
                  </a:lnTo>
                  <a:lnTo>
                    <a:pt x="128961" y="401637"/>
                  </a:lnTo>
                  <a:lnTo>
                    <a:pt x="127691" y="405447"/>
                  </a:lnTo>
                  <a:lnTo>
                    <a:pt x="64938" y="431355"/>
                  </a:lnTo>
                  <a:lnTo>
                    <a:pt x="18852" y="487743"/>
                  </a:lnTo>
                  <a:lnTo>
                    <a:pt x="2315" y="537999"/>
                  </a:lnTo>
                  <a:lnTo>
                    <a:pt x="0" y="589932"/>
                  </a:lnTo>
                  <a:lnTo>
                    <a:pt x="11071" y="639762"/>
                  </a:lnTo>
                  <a:lnTo>
                    <a:pt x="34694" y="683709"/>
                  </a:lnTo>
                  <a:lnTo>
                    <a:pt x="70033" y="717994"/>
                  </a:lnTo>
                  <a:lnTo>
                    <a:pt x="51281" y="747196"/>
                  </a:lnTo>
                  <a:lnTo>
                    <a:pt x="38506" y="780065"/>
                  </a:lnTo>
                  <a:lnTo>
                    <a:pt x="32064" y="815363"/>
                  </a:lnTo>
                  <a:lnTo>
                    <a:pt x="32314" y="851852"/>
                  </a:lnTo>
                  <a:lnTo>
                    <a:pt x="44891" y="903416"/>
                  </a:lnTo>
                  <a:lnTo>
                    <a:pt x="69746" y="946305"/>
                  </a:lnTo>
                  <a:lnTo>
                    <a:pt x="104250" y="978094"/>
                  </a:lnTo>
                  <a:lnTo>
                    <a:pt x="145777" y="996356"/>
                  </a:lnTo>
                  <a:lnTo>
                    <a:pt x="191699" y="998664"/>
                  </a:lnTo>
                  <a:lnTo>
                    <a:pt x="194366" y="1003998"/>
                  </a:lnTo>
                  <a:lnTo>
                    <a:pt x="221441" y="1047483"/>
                  </a:lnTo>
                  <a:lnTo>
                    <a:pt x="253747" y="1083598"/>
                  </a:lnTo>
                  <a:lnTo>
                    <a:pt x="290298" y="1112056"/>
                  </a:lnTo>
                  <a:lnTo>
                    <a:pt x="330108" y="1132571"/>
                  </a:lnTo>
                  <a:lnTo>
                    <a:pt x="372188" y="1144857"/>
                  </a:lnTo>
                  <a:lnTo>
                    <a:pt x="415553" y="1148627"/>
                  </a:lnTo>
                  <a:lnTo>
                    <a:pt x="459216" y="1143595"/>
                  </a:lnTo>
                  <a:lnTo>
                    <a:pt x="502191" y="1129475"/>
                  </a:lnTo>
                  <a:lnTo>
                    <a:pt x="543489" y="1105979"/>
                  </a:lnTo>
                  <a:lnTo>
                    <a:pt x="567427" y="1141029"/>
                  </a:lnTo>
                  <a:lnTo>
                    <a:pt x="595925" y="1170543"/>
                  </a:lnTo>
                  <a:lnTo>
                    <a:pt x="628304" y="1193936"/>
                  </a:lnTo>
                  <a:lnTo>
                    <a:pt x="663885" y="1210627"/>
                  </a:lnTo>
                  <a:lnTo>
                    <a:pt x="708110" y="1220799"/>
                  </a:lnTo>
                  <a:lnTo>
                    <a:pt x="751839" y="1220446"/>
                  </a:lnTo>
                  <a:lnTo>
                    <a:pt x="793957" y="1210270"/>
                  </a:lnTo>
                  <a:lnTo>
                    <a:pt x="833351" y="1190974"/>
                  </a:lnTo>
                  <a:lnTo>
                    <a:pt x="868905" y="1163260"/>
                  </a:lnTo>
                  <a:lnTo>
                    <a:pt x="899504" y="1127831"/>
                  </a:lnTo>
                  <a:lnTo>
                    <a:pt x="924034" y="1085389"/>
                  </a:lnTo>
                  <a:lnTo>
                    <a:pt x="941380" y="1036637"/>
                  </a:lnTo>
                  <a:lnTo>
                    <a:pt x="964560" y="1051024"/>
                  </a:lnTo>
                  <a:lnTo>
                    <a:pt x="989085" y="1061529"/>
                  </a:lnTo>
                  <a:lnTo>
                    <a:pt x="1014586" y="1068034"/>
                  </a:lnTo>
                  <a:lnTo>
                    <a:pt x="1040694" y="1070419"/>
                  </a:lnTo>
                  <a:lnTo>
                    <a:pt x="1084449" y="1064957"/>
                  </a:lnTo>
                  <a:lnTo>
                    <a:pt x="1124697" y="1048587"/>
                  </a:lnTo>
                  <a:lnTo>
                    <a:pt x="1160283" y="1022640"/>
                  </a:lnTo>
                  <a:lnTo>
                    <a:pt x="1190048" y="988446"/>
                  </a:lnTo>
                  <a:lnTo>
                    <a:pt x="1212835" y="947336"/>
                  </a:lnTo>
                  <a:lnTo>
                    <a:pt x="1227487" y="900642"/>
                  </a:lnTo>
                  <a:lnTo>
                    <a:pt x="1232845" y="849693"/>
                  </a:lnTo>
                  <a:lnTo>
                    <a:pt x="1260908" y="842817"/>
                  </a:lnTo>
                  <a:lnTo>
                    <a:pt x="1313463" y="816921"/>
                  </a:lnTo>
                  <a:lnTo>
                    <a:pt x="1366877" y="766365"/>
                  </a:lnTo>
                  <a:lnTo>
                    <a:pt x="1390519" y="729878"/>
                  </a:lnTo>
                  <a:lnTo>
                    <a:pt x="1408049" y="689828"/>
                  </a:lnTo>
                  <a:lnTo>
                    <a:pt x="1419351" y="647248"/>
                  </a:lnTo>
                  <a:lnTo>
                    <a:pt x="1424310" y="603169"/>
                  </a:lnTo>
                  <a:lnTo>
                    <a:pt x="1422809" y="558623"/>
                  </a:lnTo>
                  <a:lnTo>
                    <a:pt x="1414732" y="514641"/>
                  </a:lnTo>
                  <a:lnTo>
                    <a:pt x="1399964" y="472256"/>
                  </a:lnTo>
                  <a:lnTo>
                    <a:pt x="1378387" y="432498"/>
                  </a:lnTo>
                  <a:lnTo>
                    <a:pt x="1382769" y="419163"/>
                  </a:lnTo>
                  <a:lnTo>
                    <a:pt x="1386388" y="405447"/>
                  </a:lnTo>
                  <a:lnTo>
                    <a:pt x="1392507" y="358511"/>
                  </a:lnTo>
                  <a:lnTo>
                    <a:pt x="1389474" y="312659"/>
                  </a:lnTo>
                  <a:lnTo>
                    <a:pt x="1378031" y="269410"/>
                  </a:lnTo>
                  <a:lnTo>
                    <a:pt x="1358916" y="230285"/>
                  </a:lnTo>
                  <a:lnTo>
                    <a:pt x="1332871" y="196802"/>
                  </a:lnTo>
                  <a:lnTo>
                    <a:pt x="1300633" y="170482"/>
                  </a:lnTo>
                  <a:lnTo>
                    <a:pt x="1262944" y="152844"/>
                  </a:lnTo>
                  <a:lnTo>
                    <a:pt x="1255761" y="121759"/>
                  </a:lnTo>
                  <a:lnTo>
                    <a:pt x="1228440" y="66494"/>
                  </a:lnTo>
                  <a:lnTo>
                    <a:pt x="1172815" y="16622"/>
                  </a:lnTo>
                  <a:lnTo>
                    <a:pt x="1133221" y="2151"/>
                  </a:lnTo>
                  <a:lnTo>
                    <a:pt x="109233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0238105" y="4272153"/>
              <a:ext cx="67818" cy="678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78618" y="4031615"/>
              <a:ext cx="135762" cy="1357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42118" y="3727323"/>
              <a:ext cx="203707" cy="2037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16814" y="2432621"/>
              <a:ext cx="1424305" cy="1221105"/>
            </a:xfrm>
            <a:custGeom>
              <a:avLst/>
              <a:gdLst/>
              <a:ahLst/>
              <a:cxnLst/>
              <a:rect l="l" t="t" r="r" b="b"/>
              <a:pathLst>
                <a:path w="1424304" h="1221104">
                  <a:moveTo>
                    <a:pt x="128961" y="401637"/>
                  </a:moveTo>
                  <a:lnTo>
                    <a:pt x="127375" y="349017"/>
                  </a:lnTo>
                  <a:lnTo>
                    <a:pt x="134581" y="298624"/>
                  </a:lnTo>
                  <a:lnTo>
                    <a:pt x="149812" y="251636"/>
                  </a:lnTo>
                  <a:lnTo>
                    <a:pt x="172300" y="209232"/>
                  </a:lnTo>
                  <a:lnTo>
                    <a:pt x="201277" y="172591"/>
                  </a:lnTo>
                  <a:lnTo>
                    <a:pt x="235975" y="142890"/>
                  </a:lnTo>
                  <a:lnTo>
                    <a:pt x="275626" y="121310"/>
                  </a:lnTo>
                  <a:lnTo>
                    <a:pt x="319461" y="109029"/>
                  </a:lnTo>
                  <a:lnTo>
                    <a:pt x="356460" y="106763"/>
                  </a:lnTo>
                  <a:lnTo>
                    <a:pt x="393042" y="111664"/>
                  </a:lnTo>
                  <a:lnTo>
                    <a:pt x="428457" y="123567"/>
                  </a:lnTo>
                  <a:lnTo>
                    <a:pt x="461955" y="142303"/>
                  </a:lnTo>
                  <a:lnTo>
                    <a:pt x="489390" y="97459"/>
                  </a:lnTo>
                  <a:lnTo>
                    <a:pt x="524717" y="63798"/>
                  </a:lnTo>
                  <a:lnTo>
                    <a:pt x="565667" y="42132"/>
                  </a:lnTo>
                  <a:lnTo>
                    <a:pt x="609972" y="33271"/>
                  </a:lnTo>
                  <a:lnTo>
                    <a:pt x="655363" y="38028"/>
                  </a:lnTo>
                  <a:lnTo>
                    <a:pt x="699572" y="57213"/>
                  </a:lnTo>
                  <a:lnTo>
                    <a:pt x="730987" y="82198"/>
                  </a:lnTo>
                  <a:lnTo>
                    <a:pt x="740339" y="92265"/>
                  </a:lnTo>
                  <a:lnTo>
                    <a:pt x="767181" y="48490"/>
                  </a:lnTo>
                  <a:lnTo>
                    <a:pt x="803069" y="17815"/>
                  </a:lnTo>
                  <a:lnTo>
                    <a:pt x="844828" y="1483"/>
                  </a:lnTo>
                  <a:lnTo>
                    <a:pt x="889281" y="740"/>
                  </a:lnTo>
                  <a:lnTo>
                    <a:pt x="933252" y="16827"/>
                  </a:lnTo>
                  <a:lnTo>
                    <a:pt x="947520" y="26354"/>
                  </a:lnTo>
                  <a:lnTo>
                    <a:pt x="960716" y="37703"/>
                  </a:lnTo>
                  <a:lnTo>
                    <a:pt x="972722" y="50742"/>
                  </a:lnTo>
                  <a:lnTo>
                    <a:pt x="983417" y="65341"/>
                  </a:lnTo>
                  <a:lnTo>
                    <a:pt x="1015286" y="31806"/>
                  </a:lnTo>
                  <a:lnTo>
                    <a:pt x="1052308" y="9955"/>
                  </a:lnTo>
                  <a:lnTo>
                    <a:pt x="1092336" y="0"/>
                  </a:lnTo>
                  <a:lnTo>
                    <a:pt x="1133221" y="2151"/>
                  </a:lnTo>
                  <a:lnTo>
                    <a:pt x="1172815" y="16622"/>
                  </a:lnTo>
                  <a:lnTo>
                    <a:pt x="1208969" y="43624"/>
                  </a:lnTo>
                  <a:lnTo>
                    <a:pt x="1244148" y="92757"/>
                  </a:lnTo>
                  <a:lnTo>
                    <a:pt x="1262944" y="152844"/>
                  </a:lnTo>
                  <a:lnTo>
                    <a:pt x="1300633" y="170482"/>
                  </a:lnTo>
                  <a:lnTo>
                    <a:pt x="1332871" y="196802"/>
                  </a:lnTo>
                  <a:lnTo>
                    <a:pt x="1358916" y="230285"/>
                  </a:lnTo>
                  <a:lnTo>
                    <a:pt x="1378031" y="269410"/>
                  </a:lnTo>
                  <a:lnTo>
                    <a:pt x="1389474" y="312659"/>
                  </a:lnTo>
                  <a:lnTo>
                    <a:pt x="1392507" y="358511"/>
                  </a:lnTo>
                  <a:lnTo>
                    <a:pt x="1386388" y="405447"/>
                  </a:lnTo>
                  <a:lnTo>
                    <a:pt x="1384674" y="412353"/>
                  </a:lnTo>
                  <a:lnTo>
                    <a:pt x="1382769" y="419163"/>
                  </a:lnTo>
                  <a:lnTo>
                    <a:pt x="1380673" y="425878"/>
                  </a:lnTo>
                  <a:lnTo>
                    <a:pt x="1378387" y="432498"/>
                  </a:lnTo>
                  <a:lnTo>
                    <a:pt x="1399964" y="472256"/>
                  </a:lnTo>
                  <a:lnTo>
                    <a:pt x="1414732" y="514641"/>
                  </a:lnTo>
                  <a:lnTo>
                    <a:pt x="1422809" y="558623"/>
                  </a:lnTo>
                  <a:lnTo>
                    <a:pt x="1424310" y="603169"/>
                  </a:lnTo>
                  <a:lnTo>
                    <a:pt x="1419351" y="647248"/>
                  </a:lnTo>
                  <a:lnTo>
                    <a:pt x="1408049" y="689828"/>
                  </a:lnTo>
                  <a:lnTo>
                    <a:pt x="1390519" y="729878"/>
                  </a:lnTo>
                  <a:lnTo>
                    <a:pt x="1366877" y="766365"/>
                  </a:lnTo>
                  <a:lnTo>
                    <a:pt x="1337239" y="798258"/>
                  </a:lnTo>
                  <a:lnTo>
                    <a:pt x="1287900" y="831834"/>
                  </a:lnTo>
                  <a:lnTo>
                    <a:pt x="1232845" y="849693"/>
                  </a:lnTo>
                  <a:lnTo>
                    <a:pt x="1227487" y="900642"/>
                  </a:lnTo>
                  <a:lnTo>
                    <a:pt x="1212835" y="947336"/>
                  </a:lnTo>
                  <a:lnTo>
                    <a:pt x="1190048" y="988446"/>
                  </a:lnTo>
                  <a:lnTo>
                    <a:pt x="1160283" y="1022640"/>
                  </a:lnTo>
                  <a:lnTo>
                    <a:pt x="1124697" y="1048587"/>
                  </a:lnTo>
                  <a:lnTo>
                    <a:pt x="1084449" y="1064957"/>
                  </a:lnTo>
                  <a:lnTo>
                    <a:pt x="1040694" y="1070419"/>
                  </a:lnTo>
                  <a:lnTo>
                    <a:pt x="1014586" y="1068034"/>
                  </a:lnTo>
                  <a:lnTo>
                    <a:pt x="989085" y="1061529"/>
                  </a:lnTo>
                  <a:lnTo>
                    <a:pt x="964560" y="1051024"/>
                  </a:lnTo>
                  <a:lnTo>
                    <a:pt x="941380" y="1036637"/>
                  </a:lnTo>
                  <a:lnTo>
                    <a:pt x="924034" y="1085389"/>
                  </a:lnTo>
                  <a:lnTo>
                    <a:pt x="899504" y="1127831"/>
                  </a:lnTo>
                  <a:lnTo>
                    <a:pt x="868905" y="1163260"/>
                  </a:lnTo>
                  <a:lnTo>
                    <a:pt x="833351" y="1190974"/>
                  </a:lnTo>
                  <a:lnTo>
                    <a:pt x="793957" y="1210270"/>
                  </a:lnTo>
                  <a:lnTo>
                    <a:pt x="751839" y="1220446"/>
                  </a:lnTo>
                  <a:lnTo>
                    <a:pt x="708110" y="1220799"/>
                  </a:lnTo>
                  <a:lnTo>
                    <a:pt x="663885" y="1210627"/>
                  </a:lnTo>
                  <a:lnTo>
                    <a:pt x="628304" y="1193936"/>
                  </a:lnTo>
                  <a:lnTo>
                    <a:pt x="595925" y="1170543"/>
                  </a:lnTo>
                  <a:lnTo>
                    <a:pt x="567427" y="1141029"/>
                  </a:lnTo>
                  <a:lnTo>
                    <a:pt x="543489" y="1105979"/>
                  </a:lnTo>
                  <a:lnTo>
                    <a:pt x="502191" y="1129475"/>
                  </a:lnTo>
                  <a:lnTo>
                    <a:pt x="459216" y="1143595"/>
                  </a:lnTo>
                  <a:lnTo>
                    <a:pt x="415553" y="1148627"/>
                  </a:lnTo>
                  <a:lnTo>
                    <a:pt x="372188" y="1144857"/>
                  </a:lnTo>
                  <a:lnTo>
                    <a:pt x="330108" y="1132571"/>
                  </a:lnTo>
                  <a:lnTo>
                    <a:pt x="290298" y="1112056"/>
                  </a:lnTo>
                  <a:lnTo>
                    <a:pt x="253747" y="1083598"/>
                  </a:lnTo>
                  <a:lnTo>
                    <a:pt x="221441" y="1047483"/>
                  </a:lnTo>
                  <a:lnTo>
                    <a:pt x="194366" y="1003998"/>
                  </a:lnTo>
                  <a:lnTo>
                    <a:pt x="193477" y="1002220"/>
                  </a:lnTo>
                  <a:lnTo>
                    <a:pt x="192588" y="1000442"/>
                  </a:lnTo>
                  <a:lnTo>
                    <a:pt x="191699" y="998664"/>
                  </a:lnTo>
                  <a:lnTo>
                    <a:pt x="145777" y="996356"/>
                  </a:lnTo>
                  <a:lnTo>
                    <a:pt x="104250" y="978094"/>
                  </a:lnTo>
                  <a:lnTo>
                    <a:pt x="69746" y="946305"/>
                  </a:lnTo>
                  <a:lnTo>
                    <a:pt x="44891" y="903416"/>
                  </a:lnTo>
                  <a:lnTo>
                    <a:pt x="32314" y="851852"/>
                  </a:lnTo>
                  <a:lnTo>
                    <a:pt x="32064" y="815363"/>
                  </a:lnTo>
                  <a:lnTo>
                    <a:pt x="38506" y="780065"/>
                  </a:lnTo>
                  <a:lnTo>
                    <a:pt x="51281" y="747196"/>
                  </a:lnTo>
                  <a:lnTo>
                    <a:pt x="70033" y="717994"/>
                  </a:lnTo>
                  <a:lnTo>
                    <a:pt x="34694" y="683709"/>
                  </a:lnTo>
                  <a:lnTo>
                    <a:pt x="11071" y="639762"/>
                  </a:lnTo>
                  <a:lnTo>
                    <a:pt x="0" y="589932"/>
                  </a:lnTo>
                  <a:lnTo>
                    <a:pt x="2315" y="537999"/>
                  </a:lnTo>
                  <a:lnTo>
                    <a:pt x="18852" y="487743"/>
                  </a:lnTo>
                  <a:lnTo>
                    <a:pt x="64938" y="431355"/>
                  </a:lnTo>
                  <a:lnTo>
                    <a:pt x="127691" y="405447"/>
                  </a:lnTo>
                  <a:lnTo>
                    <a:pt x="128961" y="401637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30485" y="4264533"/>
              <a:ext cx="83058" cy="8305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270998" y="4023995"/>
              <a:ext cx="151002" cy="15100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34498" y="3719703"/>
              <a:ext cx="218948" cy="2189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88372" y="2493899"/>
              <a:ext cx="1306195" cy="1040130"/>
            </a:xfrm>
            <a:custGeom>
              <a:avLst/>
              <a:gdLst/>
              <a:ahLst/>
              <a:cxnLst/>
              <a:rect l="l" t="t" r="r" b="b"/>
              <a:pathLst>
                <a:path w="1306195" h="1040129">
                  <a:moveTo>
                    <a:pt x="83566" y="674497"/>
                  </a:moveTo>
                  <a:lnTo>
                    <a:pt x="61739" y="674536"/>
                  </a:lnTo>
                  <a:lnTo>
                    <a:pt x="40306" y="670718"/>
                  </a:lnTo>
                  <a:lnTo>
                    <a:pt x="19611" y="663138"/>
                  </a:lnTo>
                  <a:lnTo>
                    <a:pt x="0" y="651890"/>
                  </a:lnTo>
                </a:path>
                <a:path w="1306195" h="1040129">
                  <a:moveTo>
                    <a:pt x="157099" y="921258"/>
                  </a:moveTo>
                  <a:lnTo>
                    <a:pt x="148242" y="924998"/>
                  </a:lnTo>
                  <a:lnTo>
                    <a:pt x="139207" y="928036"/>
                  </a:lnTo>
                  <a:lnTo>
                    <a:pt x="130006" y="930384"/>
                  </a:lnTo>
                  <a:lnTo>
                    <a:pt x="120650" y="932052"/>
                  </a:lnTo>
                </a:path>
                <a:path w="1306195" h="1040129">
                  <a:moveTo>
                    <a:pt x="471804" y="1039749"/>
                  </a:moveTo>
                  <a:lnTo>
                    <a:pt x="465496" y="1028015"/>
                  </a:lnTo>
                  <a:lnTo>
                    <a:pt x="459724" y="1015888"/>
                  </a:lnTo>
                  <a:lnTo>
                    <a:pt x="454499" y="1003405"/>
                  </a:lnTo>
                  <a:lnTo>
                    <a:pt x="449833" y="990600"/>
                  </a:lnTo>
                </a:path>
                <a:path w="1306195" h="1040129">
                  <a:moveTo>
                    <a:pt x="878712" y="917066"/>
                  </a:moveTo>
                  <a:lnTo>
                    <a:pt x="877450" y="930751"/>
                  </a:lnTo>
                  <a:lnTo>
                    <a:pt x="875569" y="944340"/>
                  </a:lnTo>
                  <a:lnTo>
                    <a:pt x="873069" y="957786"/>
                  </a:lnTo>
                  <a:lnTo>
                    <a:pt x="869950" y="971041"/>
                  </a:lnTo>
                </a:path>
                <a:path w="1306195" h="1040129">
                  <a:moveTo>
                    <a:pt x="1053464" y="583311"/>
                  </a:moveTo>
                  <a:lnTo>
                    <a:pt x="1090019" y="610455"/>
                  </a:lnTo>
                  <a:lnTo>
                    <a:pt x="1119862" y="645841"/>
                  </a:lnTo>
                  <a:lnTo>
                    <a:pt x="1142134" y="687836"/>
                  </a:lnTo>
                  <a:lnTo>
                    <a:pt x="1155975" y="734804"/>
                  </a:lnTo>
                  <a:lnTo>
                    <a:pt x="1160526" y="785113"/>
                  </a:lnTo>
                </a:path>
                <a:path w="1306195" h="1040129">
                  <a:moveTo>
                    <a:pt x="1306068" y="368300"/>
                  </a:moveTo>
                  <a:lnTo>
                    <a:pt x="1297019" y="389556"/>
                  </a:lnTo>
                  <a:lnTo>
                    <a:pt x="1285970" y="409384"/>
                  </a:lnTo>
                  <a:lnTo>
                    <a:pt x="1273063" y="427593"/>
                  </a:lnTo>
                  <a:lnTo>
                    <a:pt x="1258443" y="443991"/>
                  </a:lnTo>
                </a:path>
                <a:path w="1306195" h="1040129">
                  <a:moveTo>
                    <a:pt x="1191641" y="87375"/>
                  </a:moveTo>
                  <a:lnTo>
                    <a:pt x="1192805" y="96256"/>
                  </a:lnTo>
                  <a:lnTo>
                    <a:pt x="1193625" y="105171"/>
                  </a:lnTo>
                  <a:lnTo>
                    <a:pt x="1194087" y="114111"/>
                  </a:lnTo>
                  <a:lnTo>
                    <a:pt x="1194180" y="123062"/>
                  </a:lnTo>
                </a:path>
                <a:path w="1306195" h="1040129">
                  <a:moveTo>
                    <a:pt x="886968" y="45592"/>
                  </a:moveTo>
                  <a:lnTo>
                    <a:pt x="892012" y="33504"/>
                  </a:lnTo>
                  <a:lnTo>
                    <a:pt x="897794" y="21844"/>
                  </a:lnTo>
                  <a:lnTo>
                    <a:pt x="904291" y="10660"/>
                  </a:lnTo>
                  <a:lnTo>
                    <a:pt x="911478" y="0"/>
                  </a:lnTo>
                </a:path>
                <a:path w="1306195" h="1040129">
                  <a:moveTo>
                    <a:pt x="658368" y="67437"/>
                  </a:moveTo>
                  <a:lnTo>
                    <a:pt x="660554" y="57249"/>
                  </a:lnTo>
                  <a:lnTo>
                    <a:pt x="663289" y="47275"/>
                  </a:lnTo>
                  <a:lnTo>
                    <a:pt x="666547" y="37540"/>
                  </a:lnTo>
                  <a:lnTo>
                    <a:pt x="670305" y="28066"/>
                  </a:lnTo>
                </a:path>
                <a:path w="1306195" h="1040129">
                  <a:moveTo>
                    <a:pt x="390144" y="80772"/>
                  </a:moveTo>
                  <a:lnTo>
                    <a:pt x="401617" y="89100"/>
                  </a:lnTo>
                  <a:lnTo>
                    <a:pt x="412591" y="98250"/>
                  </a:lnTo>
                  <a:lnTo>
                    <a:pt x="423040" y="108186"/>
                  </a:lnTo>
                  <a:lnTo>
                    <a:pt x="432943" y="118872"/>
                  </a:lnTo>
                </a:path>
                <a:path w="1306195" h="1040129">
                  <a:moveTo>
                    <a:pt x="64897" y="380491"/>
                  </a:moveTo>
                  <a:lnTo>
                    <a:pt x="62493" y="370613"/>
                  </a:lnTo>
                  <a:lnTo>
                    <a:pt x="60436" y="360616"/>
                  </a:lnTo>
                  <a:lnTo>
                    <a:pt x="58735" y="350523"/>
                  </a:lnTo>
                  <a:lnTo>
                    <a:pt x="57403" y="340360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296270" y="2558542"/>
            <a:ext cx="763270" cy="878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305" marR="5080" indent="-15240" algn="just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Οι 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εν</a:t>
            </a:r>
            <a:r>
              <a:rPr sz="1400" spc="-5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λόγω  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δεξιότητες  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αυξήθηκαν  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σημαντικά</a:t>
            </a:r>
            <a:endParaRPr sz="14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33" grpId="0" build="allAtOnce"/>
      <p:bldP spid="45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762" y="994994"/>
            <a:ext cx="10313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ΣΥΜΠΕΡΑΣΜΑΤΑ – </a:t>
            </a:r>
            <a:r>
              <a:rPr sz="4000" dirty="0"/>
              <a:t>ΣΧΟΛΙΑ σε </a:t>
            </a:r>
            <a:r>
              <a:rPr sz="4000" spc="-20" dirty="0"/>
              <a:t>SWOT</a:t>
            </a:r>
            <a:r>
              <a:rPr sz="4000" spc="-195" dirty="0"/>
              <a:t> </a:t>
            </a:r>
            <a:r>
              <a:rPr sz="4000" spc="-5" dirty="0"/>
              <a:t>analysis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324343" y="4809744"/>
            <a:ext cx="2063750" cy="1341120"/>
            <a:chOff x="7324343" y="4809744"/>
            <a:chExt cx="2063750" cy="1341120"/>
          </a:xfrm>
        </p:grpSpPr>
        <p:sp>
          <p:nvSpPr>
            <p:cNvPr id="4" name="object 4"/>
            <p:cNvSpPr/>
            <p:nvPr/>
          </p:nvSpPr>
          <p:spPr>
            <a:xfrm>
              <a:off x="7331963" y="4817364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09" h="1325879">
                  <a:moveTo>
                    <a:pt x="1915667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1915667" y="1325880"/>
                  </a:lnTo>
                  <a:lnTo>
                    <a:pt x="1957596" y="1319120"/>
                  </a:lnTo>
                  <a:lnTo>
                    <a:pt x="1993995" y="1300298"/>
                  </a:lnTo>
                  <a:lnTo>
                    <a:pt x="2022689" y="1271597"/>
                  </a:lnTo>
                  <a:lnTo>
                    <a:pt x="2041501" y="1235200"/>
                  </a:lnTo>
                  <a:lnTo>
                    <a:pt x="2048255" y="1193292"/>
                  </a:lnTo>
                  <a:lnTo>
                    <a:pt x="2048255" y="132587"/>
                  </a:lnTo>
                  <a:lnTo>
                    <a:pt x="2041501" y="90659"/>
                  </a:lnTo>
                  <a:lnTo>
                    <a:pt x="2022689" y="54260"/>
                  </a:lnTo>
                  <a:lnTo>
                    <a:pt x="1993995" y="25566"/>
                  </a:lnTo>
                  <a:lnTo>
                    <a:pt x="1957596" y="6754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7331963" y="4817364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09" h="132587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915667" y="0"/>
                  </a:lnTo>
                  <a:lnTo>
                    <a:pt x="1957596" y="6754"/>
                  </a:lnTo>
                  <a:lnTo>
                    <a:pt x="1993995" y="25566"/>
                  </a:lnTo>
                  <a:lnTo>
                    <a:pt x="2022689" y="54260"/>
                  </a:lnTo>
                  <a:lnTo>
                    <a:pt x="2041501" y="90659"/>
                  </a:lnTo>
                  <a:lnTo>
                    <a:pt x="2048255" y="132587"/>
                  </a:lnTo>
                  <a:lnTo>
                    <a:pt x="2048255" y="1193292"/>
                  </a:lnTo>
                  <a:lnTo>
                    <a:pt x="2041501" y="1235200"/>
                  </a:lnTo>
                  <a:lnTo>
                    <a:pt x="2022689" y="1271597"/>
                  </a:lnTo>
                  <a:lnTo>
                    <a:pt x="1993995" y="1300298"/>
                  </a:lnTo>
                  <a:lnTo>
                    <a:pt x="1957596" y="1319120"/>
                  </a:lnTo>
                  <a:lnTo>
                    <a:pt x="1915667" y="1325880"/>
                  </a:lnTo>
                  <a:lnTo>
                    <a:pt x="132587" y="1325880"/>
                  </a:lnTo>
                  <a:lnTo>
                    <a:pt x="90659" y="1319120"/>
                  </a:lnTo>
                  <a:lnTo>
                    <a:pt x="54260" y="1300298"/>
                  </a:lnTo>
                  <a:lnTo>
                    <a:pt x="25566" y="1271597"/>
                  </a:lnTo>
                  <a:lnTo>
                    <a:pt x="6754" y="1235200"/>
                  </a:lnTo>
                  <a:lnTo>
                    <a:pt x="0" y="1193292"/>
                  </a:lnTo>
                  <a:lnTo>
                    <a:pt x="0" y="132587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543800" y="5174741"/>
            <a:ext cx="1774190" cy="917367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00710" marR="5080" indent="-243840">
              <a:lnSpc>
                <a:spcPct val="84200"/>
              </a:lnSpc>
              <a:spcBef>
                <a:spcPts val="325"/>
              </a:spcBef>
              <a:buFont typeface="Arial" pitchFamily="34" charset="0"/>
              <a:buChar char="•"/>
              <a:tabLst>
                <a:tab pos="473075" algn="l"/>
              </a:tabLst>
            </a:pPr>
            <a:r>
              <a:rPr sz="1200" dirty="0" smtClean="0">
                <a:latin typeface="Garamond"/>
                <a:cs typeface="Garamond"/>
              </a:rPr>
              <a:t>Αναπ</a:t>
            </a:r>
            <a:r>
              <a:rPr sz="1200" spc="-5" dirty="0" smtClean="0">
                <a:latin typeface="Garamond"/>
                <a:cs typeface="Garamond"/>
              </a:rPr>
              <a:t>α</a:t>
            </a:r>
            <a:r>
              <a:rPr sz="1200" spc="5" dirty="0" smtClean="0">
                <a:latin typeface="Garamond"/>
                <a:cs typeface="Garamond"/>
              </a:rPr>
              <a:t>ρ</a:t>
            </a:r>
            <a:r>
              <a:rPr sz="1200" spc="-5" dirty="0" smtClean="0">
                <a:latin typeface="Garamond"/>
                <a:cs typeface="Garamond"/>
              </a:rPr>
              <a:t>α</a:t>
            </a:r>
            <a:r>
              <a:rPr sz="1200" spc="5" dirty="0" smtClean="0">
                <a:latin typeface="Garamond"/>
                <a:cs typeface="Garamond"/>
              </a:rPr>
              <a:t>γωγ</a:t>
            </a:r>
            <a:r>
              <a:rPr sz="1200" dirty="0" smtClean="0">
                <a:latin typeface="Garamond"/>
                <a:cs typeface="Garamond"/>
              </a:rPr>
              <a:t>ή</a:t>
            </a:r>
            <a:endParaRPr lang="en-US" sz="1200" dirty="0" smtClean="0">
              <a:latin typeface="Garamond"/>
              <a:cs typeface="Garamond"/>
            </a:endParaRPr>
          </a:p>
          <a:p>
            <a:pPr marL="600710" marR="5080" indent="-243840">
              <a:lnSpc>
                <a:spcPct val="84200"/>
              </a:lnSpc>
              <a:spcBef>
                <a:spcPts val="325"/>
              </a:spcBef>
              <a:tabLst>
                <a:tab pos="473075" algn="l"/>
              </a:tabLst>
            </a:pPr>
            <a:r>
              <a:rPr lang="el-GR" sz="1200" spc="5" dirty="0" smtClean="0">
                <a:latin typeface="Garamond"/>
                <a:cs typeface="Garamond"/>
              </a:rPr>
              <a:t>μ</a:t>
            </a:r>
            <a:r>
              <a:rPr sz="1200" spc="-5" dirty="0" smtClean="0">
                <a:latin typeface="Garamond"/>
                <a:cs typeface="Garamond"/>
              </a:rPr>
              <a:t>α</a:t>
            </a:r>
            <a:r>
              <a:rPr sz="1200" spc="-10" dirty="0" smtClean="0">
                <a:latin typeface="Garamond"/>
                <a:cs typeface="Garamond"/>
              </a:rPr>
              <a:t>θ</a:t>
            </a:r>
            <a:r>
              <a:rPr sz="1200" spc="5" dirty="0" smtClean="0">
                <a:latin typeface="Garamond"/>
                <a:cs typeface="Garamond"/>
              </a:rPr>
              <a:t>η</a:t>
            </a:r>
            <a:r>
              <a:rPr sz="1200" spc="-5" dirty="0" smtClean="0">
                <a:latin typeface="Garamond"/>
                <a:cs typeface="Garamond"/>
              </a:rPr>
              <a:t>σ</a:t>
            </a:r>
            <a:r>
              <a:rPr sz="1200" spc="-10" dirty="0" smtClean="0">
                <a:latin typeface="Garamond"/>
                <a:cs typeface="Garamond"/>
              </a:rPr>
              <a:t>ι</a:t>
            </a:r>
            <a:r>
              <a:rPr sz="1200" spc="-5" dirty="0" smtClean="0">
                <a:latin typeface="Garamond"/>
                <a:cs typeface="Garamond"/>
              </a:rPr>
              <a:t>α</a:t>
            </a:r>
            <a:r>
              <a:rPr sz="1200" spc="5" dirty="0" smtClean="0">
                <a:latin typeface="Garamond"/>
                <a:cs typeface="Garamond"/>
              </a:rPr>
              <a:t>κώ</a:t>
            </a:r>
            <a:r>
              <a:rPr sz="1200" dirty="0" smtClean="0">
                <a:latin typeface="Garamond"/>
                <a:cs typeface="Garamond"/>
              </a:rPr>
              <a:t>ν</a:t>
            </a:r>
            <a:endParaRPr lang="en-US" sz="1200" dirty="0" smtClean="0">
              <a:latin typeface="Garamond"/>
              <a:cs typeface="Garamond"/>
            </a:endParaRPr>
          </a:p>
          <a:p>
            <a:pPr marL="600710" marR="5080" indent="-243840">
              <a:lnSpc>
                <a:spcPct val="84200"/>
              </a:lnSpc>
              <a:spcBef>
                <a:spcPts val="325"/>
              </a:spcBef>
              <a:tabLst>
                <a:tab pos="473075" algn="l"/>
              </a:tabLst>
            </a:pPr>
            <a:r>
              <a:rPr sz="1200" dirty="0" smtClean="0">
                <a:latin typeface="Garamond"/>
                <a:cs typeface="Garamond"/>
              </a:rPr>
              <a:t>ανισοτήτων</a:t>
            </a:r>
            <a:endParaRPr sz="1200" dirty="0">
              <a:latin typeface="Garamond"/>
              <a:cs typeface="Garamond"/>
            </a:endParaRPr>
          </a:p>
          <a:p>
            <a:pPr marL="116205" marR="5080" indent="-116205">
              <a:lnSpc>
                <a:spcPts val="1310"/>
              </a:lnSpc>
              <a:buChar char="•"/>
              <a:tabLst>
                <a:tab pos="116205" algn="l"/>
              </a:tabLst>
            </a:pPr>
            <a:r>
              <a:rPr sz="1200" dirty="0">
                <a:latin typeface="Garamond"/>
                <a:cs typeface="Garamond"/>
              </a:rPr>
              <a:t>Υποβολή</a:t>
            </a:r>
            <a:r>
              <a:rPr sz="1200" spc="-120" dirty="0">
                <a:latin typeface="Garamond"/>
                <a:cs typeface="Garamond"/>
              </a:rPr>
              <a:t> </a:t>
            </a:r>
            <a:r>
              <a:rPr sz="1200" spc="-5" dirty="0">
                <a:latin typeface="Garamond"/>
                <a:cs typeface="Garamond"/>
              </a:rPr>
              <a:t>αποδεκτής</a:t>
            </a:r>
            <a:endParaRPr sz="1200" dirty="0">
              <a:latin typeface="Garamond"/>
              <a:cs typeface="Garamond"/>
            </a:endParaRPr>
          </a:p>
          <a:p>
            <a:pPr marR="5080">
              <a:lnSpc>
                <a:spcPts val="1330"/>
              </a:lnSpc>
            </a:pPr>
            <a:r>
              <a:rPr sz="1200" spc="-5" dirty="0">
                <a:latin typeface="Garamond"/>
                <a:cs typeface="Garamond"/>
              </a:rPr>
              <a:t>α</a:t>
            </a:r>
            <a:r>
              <a:rPr sz="1200" dirty="0">
                <a:latin typeface="Garamond"/>
                <a:cs typeface="Garamond"/>
              </a:rPr>
              <a:t>π</a:t>
            </a:r>
            <a:r>
              <a:rPr sz="1200" spc="-5" dirty="0">
                <a:latin typeface="Garamond"/>
                <a:cs typeface="Garamond"/>
              </a:rPr>
              <a:t>ά</a:t>
            </a:r>
            <a:r>
              <a:rPr sz="1200" dirty="0">
                <a:latin typeface="Garamond"/>
                <a:cs typeface="Garamond"/>
              </a:rPr>
              <a:t>ν</a:t>
            </a:r>
            <a:r>
              <a:rPr sz="1200" spc="5" dirty="0">
                <a:latin typeface="Garamond"/>
                <a:cs typeface="Garamond"/>
              </a:rPr>
              <a:t>τη</a:t>
            </a:r>
            <a:r>
              <a:rPr sz="1200" spc="-5" dirty="0">
                <a:latin typeface="Garamond"/>
                <a:cs typeface="Garamond"/>
              </a:rPr>
              <a:t>σ</a:t>
            </a:r>
            <a:r>
              <a:rPr sz="1200" spc="10" dirty="0">
                <a:latin typeface="Garamond"/>
                <a:cs typeface="Garamond"/>
              </a:rPr>
              <a:t>η</a:t>
            </a:r>
            <a:r>
              <a:rPr sz="1200" dirty="0">
                <a:latin typeface="Garamond"/>
                <a:cs typeface="Garamond"/>
              </a:rPr>
              <a:t>ς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831592" y="4809744"/>
            <a:ext cx="2063750" cy="1341120"/>
            <a:chOff x="2831592" y="4809744"/>
            <a:chExt cx="2063750" cy="1341120"/>
          </a:xfrm>
        </p:grpSpPr>
        <p:sp>
          <p:nvSpPr>
            <p:cNvPr id="8" name="object 8"/>
            <p:cNvSpPr/>
            <p:nvPr/>
          </p:nvSpPr>
          <p:spPr>
            <a:xfrm>
              <a:off x="2839212" y="4817364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10" h="1325879">
                  <a:moveTo>
                    <a:pt x="1915667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1915667" y="1325880"/>
                  </a:lnTo>
                  <a:lnTo>
                    <a:pt x="1957596" y="1319120"/>
                  </a:lnTo>
                  <a:lnTo>
                    <a:pt x="1993995" y="1300298"/>
                  </a:lnTo>
                  <a:lnTo>
                    <a:pt x="2022689" y="1271597"/>
                  </a:lnTo>
                  <a:lnTo>
                    <a:pt x="2041501" y="1235200"/>
                  </a:lnTo>
                  <a:lnTo>
                    <a:pt x="2048255" y="1193292"/>
                  </a:lnTo>
                  <a:lnTo>
                    <a:pt x="2048255" y="132587"/>
                  </a:lnTo>
                  <a:lnTo>
                    <a:pt x="2041501" y="90659"/>
                  </a:lnTo>
                  <a:lnTo>
                    <a:pt x="2022689" y="54260"/>
                  </a:lnTo>
                  <a:lnTo>
                    <a:pt x="1993995" y="25566"/>
                  </a:lnTo>
                  <a:lnTo>
                    <a:pt x="1957596" y="6754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839212" y="4817364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10" h="132587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915667" y="0"/>
                  </a:lnTo>
                  <a:lnTo>
                    <a:pt x="1957596" y="6754"/>
                  </a:lnTo>
                  <a:lnTo>
                    <a:pt x="1993995" y="25566"/>
                  </a:lnTo>
                  <a:lnTo>
                    <a:pt x="2022689" y="54260"/>
                  </a:lnTo>
                  <a:lnTo>
                    <a:pt x="2041501" y="90659"/>
                  </a:lnTo>
                  <a:lnTo>
                    <a:pt x="2048255" y="132587"/>
                  </a:lnTo>
                  <a:lnTo>
                    <a:pt x="2048255" y="1193292"/>
                  </a:lnTo>
                  <a:lnTo>
                    <a:pt x="2041501" y="1235200"/>
                  </a:lnTo>
                  <a:lnTo>
                    <a:pt x="2022689" y="1271597"/>
                  </a:lnTo>
                  <a:lnTo>
                    <a:pt x="1993995" y="1300298"/>
                  </a:lnTo>
                  <a:lnTo>
                    <a:pt x="1957596" y="1319120"/>
                  </a:lnTo>
                  <a:lnTo>
                    <a:pt x="1915667" y="1325880"/>
                  </a:lnTo>
                  <a:lnTo>
                    <a:pt x="132587" y="1325880"/>
                  </a:lnTo>
                  <a:lnTo>
                    <a:pt x="90659" y="1319120"/>
                  </a:lnTo>
                  <a:lnTo>
                    <a:pt x="54260" y="1300298"/>
                  </a:lnTo>
                  <a:lnTo>
                    <a:pt x="25566" y="1271597"/>
                  </a:lnTo>
                  <a:lnTo>
                    <a:pt x="6754" y="1235200"/>
                  </a:lnTo>
                  <a:lnTo>
                    <a:pt x="0" y="1193292"/>
                  </a:lnTo>
                  <a:lnTo>
                    <a:pt x="0" y="132587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01188" y="5174741"/>
            <a:ext cx="1176020" cy="8515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8270" marR="357505" indent="-116205">
              <a:lnSpc>
                <a:spcPts val="1220"/>
              </a:lnSpc>
              <a:spcBef>
                <a:spcPts val="325"/>
              </a:spcBef>
              <a:buChar char="•"/>
              <a:tabLst>
                <a:tab pos="128905" algn="l"/>
              </a:tabLst>
            </a:pPr>
            <a:r>
              <a:rPr sz="1200" spc="-5" dirty="0">
                <a:latin typeface="Garamond"/>
                <a:cs typeface="Garamond"/>
              </a:rPr>
              <a:t>Βελτίωση  </a:t>
            </a:r>
            <a:r>
              <a:rPr sz="1200" dirty="0">
                <a:latin typeface="Garamond"/>
                <a:cs typeface="Garamond"/>
              </a:rPr>
              <a:t>δ</a:t>
            </a:r>
            <a:r>
              <a:rPr sz="1200" spc="-15" dirty="0">
                <a:latin typeface="Garamond"/>
                <a:cs typeface="Garamond"/>
              </a:rPr>
              <a:t>ι</a:t>
            </a:r>
            <a:r>
              <a:rPr sz="1200" spc="-5" dirty="0">
                <a:latin typeface="Garamond"/>
                <a:cs typeface="Garamond"/>
              </a:rPr>
              <a:t>α</a:t>
            </a:r>
            <a:r>
              <a:rPr sz="1200" dirty="0">
                <a:latin typeface="Garamond"/>
                <a:cs typeface="Garamond"/>
              </a:rPr>
              <a:t>δ</a:t>
            </a:r>
            <a:r>
              <a:rPr sz="1200" spc="-15" dirty="0">
                <a:latin typeface="Garamond"/>
                <a:cs typeface="Garamond"/>
              </a:rPr>
              <a:t>ι</a:t>
            </a:r>
            <a:r>
              <a:rPr sz="1200" spc="5" dirty="0">
                <a:latin typeface="Garamond"/>
                <a:cs typeface="Garamond"/>
              </a:rPr>
              <a:t>κ</a:t>
            </a:r>
            <a:r>
              <a:rPr sz="1200" spc="-5" dirty="0">
                <a:latin typeface="Garamond"/>
                <a:cs typeface="Garamond"/>
              </a:rPr>
              <a:t>ασ</a:t>
            </a:r>
            <a:r>
              <a:rPr sz="1200" spc="-10" dirty="0">
                <a:latin typeface="Garamond"/>
                <a:cs typeface="Garamond"/>
              </a:rPr>
              <a:t>ι</a:t>
            </a:r>
            <a:r>
              <a:rPr sz="1200" spc="5" dirty="0">
                <a:latin typeface="Garamond"/>
                <a:cs typeface="Garamond"/>
              </a:rPr>
              <a:t>ώ</a:t>
            </a:r>
            <a:r>
              <a:rPr sz="1200" dirty="0">
                <a:latin typeface="Garamond"/>
                <a:cs typeface="Garamond"/>
              </a:rPr>
              <a:t>ν</a:t>
            </a:r>
          </a:p>
          <a:p>
            <a:pPr marL="128270" marR="5080" indent="-116205">
              <a:lnSpc>
                <a:spcPct val="84200"/>
              </a:lnSpc>
              <a:spcBef>
                <a:spcPts val="200"/>
              </a:spcBef>
              <a:buChar char="•"/>
              <a:tabLst>
                <a:tab pos="128905" algn="l"/>
              </a:tabLst>
            </a:pPr>
            <a:r>
              <a:rPr sz="1200" dirty="0">
                <a:latin typeface="Garamond"/>
                <a:cs typeface="Garamond"/>
              </a:rPr>
              <a:t>Το συμβατικό</a:t>
            </a:r>
            <a:r>
              <a:rPr sz="1200" spc="-125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ΕΥ  γέφυρα στο  πολυμεσικό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7315200" y="1981200"/>
            <a:ext cx="2063750" cy="1344295"/>
            <a:chOff x="7315200" y="1987295"/>
            <a:chExt cx="2063750" cy="1344295"/>
          </a:xfrm>
        </p:grpSpPr>
        <p:sp>
          <p:nvSpPr>
            <p:cNvPr id="12" name="object 12"/>
            <p:cNvSpPr/>
            <p:nvPr/>
          </p:nvSpPr>
          <p:spPr>
            <a:xfrm>
              <a:off x="7322820" y="1994915"/>
              <a:ext cx="2048510" cy="1329055"/>
            </a:xfrm>
            <a:custGeom>
              <a:avLst/>
              <a:gdLst/>
              <a:ahLst/>
              <a:cxnLst/>
              <a:rect l="l" t="t" r="r" b="b"/>
              <a:pathLst>
                <a:path w="2048509" h="1329054">
                  <a:moveTo>
                    <a:pt x="1915413" y="0"/>
                  </a:moveTo>
                  <a:lnTo>
                    <a:pt x="132841" y="0"/>
                  </a:lnTo>
                  <a:lnTo>
                    <a:pt x="90838" y="6768"/>
                  </a:lnTo>
                  <a:lnTo>
                    <a:pt x="54370" y="25619"/>
                  </a:lnTo>
                  <a:lnTo>
                    <a:pt x="25619" y="54370"/>
                  </a:lnTo>
                  <a:lnTo>
                    <a:pt x="6768" y="90838"/>
                  </a:lnTo>
                  <a:lnTo>
                    <a:pt x="0" y="132842"/>
                  </a:lnTo>
                  <a:lnTo>
                    <a:pt x="0" y="1196086"/>
                  </a:lnTo>
                  <a:lnTo>
                    <a:pt x="6768" y="1238089"/>
                  </a:lnTo>
                  <a:lnTo>
                    <a:pt x="25619" y="1274557"/>
                  </a:lnTo>
                  <a:lnTo>
                    <a:pt x="54370" y="1303308"/>
                  </a:lnTo>
                  <a:lnTo>
                    <a:pt x="90838" y="1322159"/>
                  </a:lnTo>
                  <a:lnTo>
                    <a:pt x="132841" y="1328928"/>
                  </a:lnTo>
                  <a:lnTo>
                    <a:pt x="1915413" y="1328928"/>
                  </a:lnTo>
                  <a:lnTo>
                    <a:pt x="1957417" y="1322159"/>
                  </a:lnTo>
                  <a:lnTo>
                    <a:pt x="1993885" y="1303308"/>
                  </a:lnTo>
                  <a:lnTo>
                    <a:pt x="2022636" y="1274557"/>
                  </a:lnTo>
                  <a:lnTo>
                    <a:pt x="2041487" y="1238089"/>
                  </a:lnTo>
                  <a:lnTo>
                    <a:pt x="2048255" y="1196086"/>
                  </a:lnTo>
                  <a:lnTo>
                    <a:pt x="2048255" y="132842"/>
                  </a:lnTo>
                  <a:lnTo>
                    <a:pt x="2041487" y="90838"/>
                  </a:lnTo>
                  <a:lnTo>
                    <a:pt x="2022636" y="54370"/>
                  </a:lnTo>
                  <a:lnTo>
                    <a:pt x="1993885" y="25619"/>
                  </a:lnTo>
                  <a:lnTo>
                    <a:pt x="1957417" y="6768"/>
                  </a:lnTo>
                  <a:lnTo>
                    <a:pt x="191541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2820" y="1994915"/>
              <a:ext cx="2048510" cy="1329055"/>
            </a:xfrm>
            <a:custGeom>
              <a:avLst/>
              <a:gdLst/>
              <a:ahLst/>
              <a:cxnLst/>
              <a:rect l="l" t="t" r="r" b="b"/>
              <a:pathLst>
                <a:path w="2048509" h="1329054">
                  <a:moveTo>
                    <a:pt x="0" y="132842"/>
                  </a:moveTo>
                  <a:lnTo>
                    <a:pt x="6768" y="90838"/>
                  </a:lnTo>
                  <a:lnTo>
                    <a:pt x="25619" y="54370"/>
                  </a:lnTo>
                  <a:lnTo>
                    <a:pt x="54370" y="25619"/>
                  </a:lnTo>
                  <a:lnTo>
                    <a:pt x="90838" y="6768"/>
                  </a:lnTo>
                  <a:lnTo>
                    <a:pt x="132841" y="0"/>
                  </a:lnTo>
                  <a:lnTo>
                    <a:pt x="1915413" y="0"/>
                  </a:lnTo>
                  <a:lnTo>
                    <a:pt x="1957417" y="6768"/>
                  </a:lnTo>
                  <a:lnTo>
                    <a:pt x="1993885" y="25619"/>
                  </a:lnTo>
                  <a:lnTo>
                    <a:pt x="2022636" y="54370"/>
                  </a:lnTo>
                  <a:lnTo>
                    <a:pt x="2041487" y="90838"/>
                  </a:lnTo>
                  <a:lnTo>
                    <a:pt x="2048255" y="132842"/>
                  </a:lnTo>
                  <a:lnTo>
                    <a:pt x="2048255" y="1196086"/>
                  </a:lnTo>
                  <a:lnTo>
                    <a:pt x="2041487" y="1238089"/>
                  </a:lnTo>
                  <a:lnTo>
                    <a:pt x="2022636" y="1274557"/>
                  </a:lnTo>
                  <a:lnTo>
                    <a:pt x="1993885" y="1303308"/>
                  </a:lnTo>
                  <a:lnTo>
                    <a:pt x="1957417" y="1322159"/>
                  </a:lnTo>
                  <a:lnTo>
                    <a:pt x="1915413" y="1328928"/>
                  </a:lnTo>
                  <a:lnTo>
                    <a:pt x="132841" y="1328928"/>
                  </a:lnTo>
                  <a:lnTo>
                    <a:pt x="90838" y="1322159"/>
                  </a:lnTo>
                  <a:lnTo>
                    <a:pt x="54370" y="1303308"/>
                  </a:lnTo>
                  <a:lnTo>
                    <a:pt x="25619" y="1274557"/>
                  </a:lnTo>
                  <a:lnTo>
                    <a:pt x="6768" y="1238089"/>
                  </a:lnTo>
                  <a:lnTo>
                    <a:pt x="0" y="1196086"/>
                  </a:lnTo>
                  <a:lnTo>
                    <a:pt x="0" y="132842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000492" y="2020570"/>
            <a:ext cx="1167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100"/>
              </a:spcBef>
              <a:buChar char="•"/>
              <a:tabLst>
                <a:tab pos="128905" algn="l"/>
              </a:tabLst>
            </a:pPr>
            <a:r>
              <a:rPr sz="1200" dirty="0">
                <a:latin typeface="Garamond"/>
                <a:cs typeface="Garamond"/>
              </a:rPr>
              <a:t>Ο</a:t>
            </a:r>
            <a:r>
              <a:rPr sz="1200" spc="-60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καθοδηγητικός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16316" y="2176017"/>
            <a:ext cx="1191895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dirty="0">
                <a:latin typeface="Garamond"/>
                <a:cs typeface="Garamond"/>
              </a:rPr>
              <a:t>χαρακτήρας τού</a:t>
            </a:r>
            <a:r>
              <a:rPr sz="1200" spc="-140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ΕΥ  οδηγεί τους</a:t>
            </a:r>
            <a:r>
              <a:rPr sz="1200" spc="-100" dirty="0">
                <a:latin typeface="Garamond"/>
                <a:cs typeface="Garamond"/>
              </a:rPr>
              <a:t> </a:t>
            </a:r>
            <a:r>
              <a:rPr sz="1200" spc="-10" dirty="0">
                <a:latin typeface="Garamond"/>
                <a:cs typeface="Garamond"/>
              </a:rPr>
              <a:t>μαθητές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0492" y="2483561"/>
            <a:ext cx="124015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ts val="1430"/>
              </a:lnSpc>
              <a:spcBef>
                <a:spcPts val="100"/>
              </a:spcBef>
            </a:pPr>
            <a:r>
              <a:rPr sz="1200" spc="-5" dirty="0">
                <a:latin typeface="Garamond"/>
                <a:cs typeface="Garamond"/>
              </a:rPr>
              <a:t>σε</a:t>
            </a:r>
            <a:r>
              <a:rPr sz="1200" spc="-20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επανάπαυση</a:t>
            </a:r>
          </a:p>
          <a:p>
            <a:pPr marL="128270" marR="5080" indent="-116205">
              <a:lnSpc>
                <a:spcPct val="84400"/>
              </a:lnSpc>
              <a:spcBef>
                <a:spcPts val="215"/>
              </a:spcBef>
              <a:buChar char="•"/>
              <a:tabLst>
                <a:tab pos="128905" algn="l"/>
              </a:tabLst>
            </a:pPr>
            <a:r>
              <a:rPr sz="1200" dirty="0">
                <a:latin typeface="Garamond"/>
                <a:cs typeface="Garamond"/>
              </a:rPr>
              <a:t>Η ελκυστικότητα  τού ΕΥ μειώνει</a:t>
            </a:r>
            <a:r>
              <a:rPr sz="1200" spc="-125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την  </a:t>
            </a:r>
            <a:r>
              <a:rPr sz="1200" spc="-5" dirty="0">
                <a:latin typeface="Garamond"/>
                <a:cs typeface="Garamond"/>
              </a:rPr>
              <a:t>πειθαρχία </a:t>
            </a:r>
            <a:r>
              <a:rPr sz="1200" dirty="0">
                <a:latin typeface="Garamond"/>
                <a:cs typeface="Garamond"/>
              </a:rPr>
              <a:t>των  μαθητών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834639" y="2054351"/>
            <a:ext cx="2063750" cy="1341120"/>
            <a:chOff x="2834639" y="2054351"/>
            <a:chExt cx="2063750" cy="1341120"/>
          </a:xfrm>
        </p:grpSpPr>
        <p:sp>
          <p:nvSpPr>
            <p:cNvPr id="18" name="object 18"/>
            <p:cNvSpPr/>
            <p:nvPr/>
          </p:nvSpPr>
          <p:spPr>
            <a:xfrm>
              <a:off x="2842259" y="2061971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10" h="1325879">
                  <a:moveTo>
                    <a:pt x="1915667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1915667" y="1325879"/>
                  </a:lnTo>
                  <a:lnTo>
                    <a:pt x="1957596" y="1319125"/>
                  </a:lnTo>
                  <a:lnTo>
                    <a:pt x="1993995" y="1300313"/>
                  </a:lnTo>
                  <a:lnTo>
                    <a:pt x="2022689" y="1271619"/>
                  </a:lnTo>
                  <a:lnTo>
                    <a:pt x="2041501" y="1235220"/>
                  </a:lnTo>
                  <a:lnTo>
                    <a:pt x="2048255" y="1193291"/>
                  </a:lnTo>
                  <a:lnTo>
                    <a:pt x="2048255" y="132587"/>
                  </a:lnTo>
                  <a:lnTo>
                    <a:pt x="2041501" y="90659"/>
                  </a:lnTo>
                  <a:lnTo>
                    <a:pt x="2022689" y="54260"/>
                  </a:lnTo>
                  <a:lnTo>
                    <a:pt x="1993995" y="25566"/>
                  </a:lnTo>
                  <a:lnTo>
                    <a:pt x="1957596" y="6754"/>
                  </a:lnTo>
                  <a:lnTo>
                    <a:pt x="19156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2259" y="2061971"/>
              <a:ext cx="2048510" cy="1325880"/>
            </a:xfrm>
            <a:custGeom>
              <a:avLst/>
              <a:gdLst/>
              <a:ahLst/>
              <a:cxnLst/>
              <a:rect l="l" t="t" r="r" b="b"/>
              <a:pathLst>
                <a:path w="2048510" h="1325879">
                  <a:moveTo>
                    <a:pt x="0" y="132587"/>
                  </a:move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1915667" y="0"/>
                  </a:lnTo>
                  <a:lnTo>
                    <a:pt x="1957596" y="6754"/>
                  </a:lnTo>
                  <a:lnTo>
                    <a:pt x="1993995" y="25566"/>
                  </a:lnTo>
                  <a:lnTo>
                    <a:pt x="2022689" y="54260"/>
                  </a:lnTo>
                  <a:lnTo>
                    <a:pt x="2041501" y="90659"/>
                  </a:lnTo>
                  <a:lnTo>
                    <a:pt x="2048255" y="132587"/>
                  </a:lnTo>
                  <a:lnTo>
                    <a:pt x="2048255" y="1193291"/>
                  </a:lnTo>
                  <a:lnTo>
                    <a:pt x="2041501" y="1235220"/>
                  </a:lnTo>
                  <a:lnTo>
                    <a:pt x="2022689" y="1271619"/>
                  </a:lnTo>
                  <a:lnTo>
                    <a:pt x="1993995" y="1300313"/>
                  </a:lnTo>
                  <a:lnTo>
                    <a:pt x="1957596" y="1319125"/>
                  </a:lnTo>
                  <a:lnTo>
                    <a:pt x="1915667" y="1325879"/>
                  </a:lnTo>
                  <a:lnTo>
                    <a:pt x="132587" y="1325879"/>
                  </a:lnTo>
                  <a:lnTo>
                    <a:pt x="90659" y="1319125"/>
                  </a:lnTo>
                  <a:lnTo>
                    <a:pt x="54260" y="1300313"/>
                  </a:lnTo>
                  <a:lnTo>
                    <a:pt x="25566" y="1271619"/>
                  </a:lnTo>
                  <a:lnTo>
                    <a:pt x="6754" y="1235220"/>
                  </a:lnTo>
                  <a:lnTo>
                    <a:pt x="0" y="1193291"/>
                  </a:lnTo>
                  <a:lnTo>
                    <a:pt x="0" y="132587"/>
                  </a:lnTo>
                  <a:close/>
                </a:path>
              </a:pathLst>
            </a:custGeom>
            <a:ln w="15239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02711" y="2085847"/>
            <a:ext cx="1106805" cy="5162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8270" marR="5080" indent="-116205">
              <a:lnSpc>
                <a:spcPct val="84200"/>
              </a:lnSpc>
              <a:spcBef>
                <a:spcPts val="325"/>
              </a:spcBef>
              <a:buChar char="•"/>
              <a:tabLst>
                <a:tab pos="128905" algn="l"/>
              </a:tabLst>
            </a:pPr>
            <a:r>
              <a:rPr sz="1200" dirty="0">
                <a:latin typeface="Garamond"/>
                <a:cs typeface="Garamond"/>
              </a:rPr>
              <a:t>Ανάπτυξη  </a:t>
            </a:r>
            <a:r>
              <a:rPr sz="1200" spc="-5" dirty="0">
                <a:latin typeface="Garamond"/>
                <a:cs typeface="Garamond"/>
              </a:rPr>
              <a:t>σ</a:t>
            </a:r>
            <a:r>
              <a:rPr sz="1200" dirty="0">
                <a:latin typeface="Garamond"/>
                <a:cs typeface="Garamond"/>
              </a:rPr>
              <a:t>υνα</a:t>
            </a:r>
            <a:r>
              <a:rPr sz="1200" spc="-15" dirty="0">
                <a:latin typeface="Garamond"/>
                <a:cs typeface="Garamond"/>
              </a:rPr>
              <a:t>ι</a:t>
            </a:r>
            <a:r>
              <a:rPr sz="1200" spc="-5" dirty="0">
                <a:latin typeface="Garamond"/>
                <a:cs typeface="Garamond"/>
              </a:rPr>
              <a:t>σθ</a:t>
            </a:r>
            <a:r>
              <a:rPr sz="1200" spc="5" dirty="0">
                <a:latin typeface="Garamond"/>
                <a:cs typeface="Garamond"/>
              </a:rPr>
              <a:t>ημ</a:t>
            </a:r>
            <a:r>
              <a:rPr sz="1200" spc="-5" dirty="0">
                <a:latin typeface="Garamond"/>
                <a:cs typeface="Garamond"/>
              </a:rPr>
              <a:t>α</a:t>
            </a:r>
            <a:r>
              <a:rPr sz="1200" spc="5" dirty="0">
                <a:latin typeface="Garamond"/>
                <a:cs typeface="Garamond"/>
              </a:rPr>
              <a:t>τ</a:t>
            </a:r>
            <a:r>
              <a:rPr sz="1200" spc="-15" dirty="0">
                <a:latin typeface="Garamond"/>
                <a:cs typeface="Garamond"/>
              </a:rPr>
              <a:t>ι</a:t>
            </a:r>
            <a:r>
              <a:rPr sz="1200" spc="5" dirty="0">
                <a:latin typeface="Garamond"/>
                <a:cs typeface="Garamond"/>
              </a:rPr>
              <a:t>κή</a:t>
            </a:r>
            <a:r>
              <a:rPr sz="1200" dirty="0">
                <a:latin typeface="Garamond"/>
                <a:cs typeface="Garamond"/>
              </a:rPr>
              <a:t>ς  νοημοσύνης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02711" y="2573782"/>
            <a:ext cx="1172845" cy="363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8270" marR="5080" indent="-116205">
              <a:lnSpc>
                <a:spcPts val="1220"/>
              </a:lnSpc>
              <a:spcBef>
                <a:spcPts val="325"/>
              </a:spcBef>
              <a:buChar char="•"/>
              <a:tabLst>
                <a:tab pos="128905" algn="l"/>
              </a:tabLst>
            </a:pPr>
            <a:r>
              <a:rPr sz="1200" spc="-5" dirty="0">
                <a:latin typeface="Garamond"/>
                <a:cs typeface="Garamond"/>
              </a:rPr>
              <a:t>Συναισθηματική  </a:t>
            </a:r>
            <a:r>
              <a:rPr sz="1200" dirty="0">
                <a:latin typeface="Garamond"/>
                <a:cs typeface="Garamond"/>
              </a:rPr>
              <a:t>εμπλοκή</a:t>
            </a:r>
            <a:r>
              <a:rPr sz="1200" spc="-120" dirty="0">
                <a:latin typeface="Garamond"/>
                <a:cs typeface="Garamond"/>
              </a:rPr>
              <a:t> </a:t>
            </a:r>
            <a:r>
              <a:rPr sz="1200" dirty="0">
                <a:latin typeface="Garamond"/>
                <a:cs typeface="Garamond"/>
              </a:rPr>
              <a:t>μαθητών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4251959" y="2225039"/>
            <a:ext cx="1811020" cy="1811020"/>
            <a:chOff x="4251959" y="2225039"/>
            <a:chExt cx="1811020" cy="1811020"/>
          </a:xfrm>
        </p:grpSpPr>
        <p:sp>
          <p:nvSpPr>
            <p:cNvPr id="23" name="object 23"/>
            <p:cNvSpPr/>
            <p:nvPr/>
          </p:nvSpPr>
          <p:spPr>
            <a:xfrm>
              <a:off x="4259579" y="2232659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79" h="1795779">
                  <a:moveTo>
                    <a:pt x="1795272" y="0"/>
                  </a:moveTo>
                  <a:lnTo>
                    <a:pt x="1746664" y="645"/>
                  </a:lnTo>
                  <a:lnTo>
                    <a:pt x="1698375" y="2570"/>
                  </a:lnTo>
                  <a:lnTo>
                    <a:pt x="1650422" y="5759"/>
                  </a:lnTo>
                  <a:lnTo>
                    <a:pt x="1602820" y="10194"/>
                  </a:lnTo>
                  <a:lnTo>
                    <a:pt x="1555585" y="15861"/>
                  </a:lnTo>
                  <a:lnTo>
                    <a:pt x="1508735" y="22743"/>
                  </a:lnTo>
                  <a:lnTo>
                    <a:pt x="1462286" y="30822"/>
                  </a:lnTo>
                  <a:lnTo>
                    <a:pt x="1416253" y="40084"/>
                  </a:lnTo>
                  <a:lnTo>
                    <a:pt x="1370653" y="50512"/>
                  </a:lnTo>
                  <a:lnTo>
                    <a:pt x="1325502" y="62089"/>
                  </a:lnTo>
                  <a:lnTo>
                    <a:pt x="1280816" y="74799"/>
                  </a:lnTo>
                  <a:lnTo>
                    <a:pt x="1236613" y="88627"/>
                  </a:lnTo>
                  <a:lnTo>
                    <a:pt x="1192907" y="103555"/>
                  </a:lnTo>
                  <a:lnTo>
                    <a:pt x="1149716" y="119567"/>
                  </a:lnTo>
                  <a:lnTo>
                    <a:pt x="1107056" y="136648"/>
                  </a:lnTo>
                  <a:lnTo>
                    <a:pt x="1064943" y="154780"/>
                  </a:lnTo>
                  <a:lnTo>
                    <a:pt x="1023393" y="173947"/>
                  </a:lnTo>
                  <a:lnTo>
                    <a:pt x="982422" y="194134"/>
                  </a:lnTo>
                  <a:lnTo>
                    <a:pt x="942047" y="215324"/>
                  </a:lnTo>
                  <a:lnTo>
                    <a:pt x="902284" y="237501"/>
                  </a:lnTo>
                  <a:lnTo>
                    <a:pt x="863150" y="260648"/>
                  </a:lnTo>
                  <a:lnTo>
                    <a:pt x="824660" y="284749"/>
                  </a:lnTo>
                  <a:lnTo>
                    <a:pt x="786831" y="309788"/>
                  </a:lnTo>
                  <a:lnTo>
                    <a:pt x="749680" y="335748"/>
                  </a:lnTo>
                  <a:lnTo>
                    <a:pt x="713222" y="362613"/>
                  </a:lnTo>
                  <a:lnTo>
                    <a:pt x="677474" y="390368"/>
                  </a:lnTo>
                  <a:lnTo>
                    <a:pt x="642451" y="418995"/>
                  </a:lnTo>
                  <a:lnTo>
                    <a:pt x="608172" y="448479"/>
                  </a:lnTo>
                  <a:lnTo>
                    <a:pt x="574651" y="478802"/>
                  </a:lnTo>
                  <a:lnTo>
                    <a:pt x="541905" y="509950"/>
                  </a:lnTo>
                  <a:lnTo>
                    <a:pt x="509950" y="541905"/>
                  </a:lnTo>
                  <a:lnTo>
                    <a:pt x="478802" y="574651"/>
                  </a:lnTo>
                  <a:lnTo>
                    <a:pt x="448479" y="608172"/>
                  </a:lnTo>
                  <a:lnTo>
                    <a:pt x="418995" y="642451"/>
                  </a:lnTo>
                  <a:lnTo>
                    <a:pt x="390368" y="677474"/>
                  </a:lnTo>
                  <a:lnTo>
                    <a:pt x="362613" y="713222"/>
                  </a:lnTo>
                  <a:lnTo>
                    <a:pt x="335748" y="749680"/>
                  </a:lnTo>
                  <a:lnTo>
                    <a:pt x="309788" y="786831"/>
                  </a:lnTo>
                  <a:lnTo>
                    <a:pt x="284749" y="824660"/>
                  </a:lnTo>
                  <a:lnTo>
                    <a:pt x="260648" y="863150"/>
                  </a:lnTo>
                  <a:lnTo>
                    <a:pt x="237501" y="902284"/>
                  </a:lnTo>
                  <a:lnTo>
                    <a:pt x="215324" y="942047"/>
                  </a:lnTo>
                  <a:lnTo>
                    <a:pt x="194134" y="982422"/>
                  </a:lnTo>
                  <a:lnTo>
                    <a:pt x="173947" y="1023393"/>
                  </a:lnTo>
                  <a:lnTo>
                    <a:pt x="154780" y="1064943"/>
                  </a:lnTo>
                  <a:lnTo>
                    <a:pt x="136648" y="1107056"/>
                  </a:lnTo>
                  <a:lnTo>
                    <a:pt x="119567" y="1149716"/>
                  </a:lnTo>
                  <a:lnTo>
                    <a:pt x="103555" y="1192907"/>
                  </a:lnTo>
                  <a:lnTo>
                    <a:pt x="88627" y="1236613"/>
                  </a:lnTo>
                  <a:lnTo>
                    <a:pt x="74799" y="1280816"/>
                  </a:lnTo>
                  <a:lnTo>
                    <a:pt x="62089" y="1325502"/>
                  </a:lnTo>
                  <a:lnTo>
                    <a:pt x="50512" y="1370653"/>
                  </a:lnTo>
                  <a:lnTo>
                    <a:pt x="40084" y="1416253"/>
                  </a:lnTo>
                  <a:lnTo>
                    <a:pt x="30822" y="1462286"/>
                  </a:lnTo>
                  <a:lnTo>
                    <a:pt x="22743" y="1508735"/>
                  </a:lnTo>
                  <a:lnTo>
                    <a:pt x="15861" y="1555585"/>
                  </a:lnTo>
                  <a:lnTo>
                    <a:pt x="10194" y="1602820"/>
                  </a:lnTo>
                  <a:lnTo>
                    <a:pt x="5759" y="1650422"/>
                  </a:lnTo>
                  <a:lnTo>
                    <a:pt x="2570" y="1698375"/>
                  </a:lnTo>
                  <a:lnTo>
                    <a:pt x="645" y="1746664"/>
                  </a:lnTo>
                  <a:lnTo>
                    <a:pt x="0" y="1795271"/>
                  </a:lnTo>
                  <a:lnTo>
                    <a:pt x="1795272" y="1795271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59579" y="2232659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79" h="1795779">
                  <a:moveTo>
                    <a:pt x="0" y="1795271"/>
                  </a:moveTo>
                  <a:lnTo>
                    <a:pt x="645" y="1746664"/>
                  </a:lnTo>
                  <a:lnTo>
                    <a:pt x="2570" y="1698375"/>
                  </a:lnTo>
                  <a:lnTo>
                    <a:pt x="5759" y="1650422"/>
                  </a:lnTo>
                  <a:lnTo>
                    <a:pt x="10194" y="1602820"/>
                  </a:lnTo>
                  <a:lnTo>
                    <a:pt x="15861" y="1555585"/>
                  </a:lnTo>
                  <a:lnTo>
                    <a:pt x="22743" y="1508735"/>
                  </a:lnTo>
                  <a:lnTo>
                    <a:pt x="30822" y="1462286"/>
                  </a:lnTo>
                  <a:lnTo>
                    <a:pt x="40084" y="1416253"/>
                  </a:lnTo>
                  <a:lnTo>
                    <a:pt x="50512" y="1370653"/>
                  </a:lnTo>
                  <a:lnTo>
                    <a:pt x="62089" y="1325502"/>
                  </a:lnTo>
                  <a:lnTo>
                    <a:pt x="74799" y="1280816"/>
                  </a:lnTo>
                  <a:lnTo>
                    <a:pt x="88627" y="1236613"/>
                  </a:lnTo>
                  <a:lnTo>
                    <a:pt x="103555" y="1192907"/>
                  </a:lnTo>
                  <a:lnTo>
                    <a:pt x="119567" y="1149716"/>
                  </a:lnTo>
                  <a:lnTo>
                    <a:pt x="136648" y="1107056"/>
                  </a:lnTo>
                  <a:lnTo>
                    <a:pt x="154780" y="1064943"/>
                  </a:lnTo>
                  <a:lnTo>
                    <a:pt x="173947" y="1023393"/>
                  </a:lnTo>
                  <a:lnTo>
                    <a:pt x="194134" y="982422"/>
                  </a:lnTo>
                  <a:lnTo>
                    <a:pt x="215324" y="942047"/>
                  </a:lnTo>
                  <a:lnTo>
                    <a:pt x="237501" y="902284"/>
                  </a:lnTo>
                  <a:lnTo>
                    <a:pt x="260648" y="863150"/>
                  </a:lnTo>
                  <a:lnTo>
                    <a:pt x="284749" y="824660"/>
                  </a:lnTo>
                  <a:lnTo>
                    <a:pt x="309788" y="786831"/>
                  </a:lnTo>
                  <a:lnTo>
                    <a:pt x="335748" y="749680"/>
                  </a:lnTo>
                  <a:lnTo>
                    <a:pt x="362613" y="713222"/>
                  </a:lnTo>
                  <a:lnTo>
                    <a:pt x="390368" y="677474"/>
                  </a:lnTo>
                  <a:lnTo>
                    <a:pt x="418995" y="642451"/>
                  </a:lnTo>
                  <a:lnTo>
                    <a:pt x="448479" y="608172"/>
                  </a:lnTo>
                  <a:lnTo>
                    <a:pt x="478802" y="574651"/>
                  </a:lnTo>
                  <a:lnTo>
                    <a:pt x="509950" y="541905"/>
                  </a:lnTo>
                  <a:lnTo>
                    <a:pt x="541905" y="509950"/>
                  </a:lnTo>
                  <a:lnTo>
                    <a:pt x="574651" y="478802"/>
                  </a:lnTo>
                  <a:lnTo>
                    <a:pt x="608172" y="448479"/>
                  </a:lnTo>
                  <a:lnTo>
                    <a:pt x="642451" y="418995"/>
                  </a:lnTo>
                  <a:lnTo>
                    <a:pt x="677474" y="390368"/>
                  </a:lnTo>
                  <a:lnTo>
                    <a:pt x="713222" y="362613"/>
                  </a:lnTo>
                  <a:lnTo>
                    <a:pt x="749680" y="335748"/>
                  </a:lnTo>
                  <a:lnTo>
                    <a:pt x="786831" y="309788"/>
                  </a:lnTo>
                  <a:lnTo>
                    <a:pt x="824660" y="284749"/>
                  </a:lnTo>
                  <a:lnTo>
                    <a:pt x="863150" y="260648"/>
                  </a:lnTo>
                  <a:lnTo>
                    <a:pt x="902284" y="237501"/>
                  </a:lnTo>
                  <a:lnTo>
                    <a:pt x="942047" y="215324"/>
                  </a:lnTo>
                  <a:lnTo>
                    <a:pt x="982422" y="194134"/>
                  </a:lnTo>
                  <a:lnTo>
                    <a:pt x="1023393" y="173947"/>
                  </a:lnTo>
                  <a:lnTo>
                    <a:pt x="1064943" y="154780"/>
                  </a:lnTo>
                  <a:lnTo>
                    <a:pt x="1107056" y="136648"/>
                  </a:lnTo>
                  <a:lnTo>
                    <a:pt x="1149716" y="119567"/>
                  </a:lnTo>
                  <a:lnTo>
                    <a:pt x="1192907" y="103555"/>
                  </a:lnTo>
                  <a:lnTo>
                    <a:pt x="1236613" y="88627"/>
                  </a:lnTo>
                  <a:lnTo>
                    <a:pt x="1280816" y="74799"/>
                  </a:lnTo>
                  <a:lnTo>
                    <a:pt x="1325502" y="62089"/>
                  </a:lnTo>
                  <a:lnTo>
                    <a:pt x="1370653" y="50512"/>
                  </a:lnTo>
                  <a:lnTo>
                    <a:pt x="1416253" y="40084"/>
                  </a:lnTo>
                  <a:lnTo>
                    <a:pt x="1462286" y="30822"/>
                  </a:lnTo>
                  <a:lnTo>
                    <a:pt x="1508735" y="22743"/>
                  </a:lnTo>
                  <a:lnTo>
                    <a:pt x="1555585" y="15861"/>
                  </a:lnTo>
                  <a:lnTo>
                    <a:pt x="1602820" y="10194"/>
                  </a:lnTo>
                  <a:lnTo>
                    <a:pt x="1650422" y="5759"/>
                  </a:lnTo>
                  <a:lnTo>
                    <a:pt x="1698375" y="2570"/>
                  </a:lnTo>
                  <a:lnTo>
                    <a:pt x="1746664" y="645"/>
                  </a:lnTo>
                  <a:lnTo>
                    <a:pt x="1795272" y="0"/>
                  </a:lnTo>
                  <a:lnTo>
                    <a:pt x="1795272" y="1795271"/>
                  </a:lnTo>
                  <a:lnTo>
                    <a:pt x="0" y="1795271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64633" y="3076778"/>
            <a:ext cx="7086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Garamond"/>
                <a:cs typeface="Garamond"/>
              </a:rPr>
              <a:t>tr</a:t>
            </a: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Garamond"/>
                <a:cs typeface="Garamond"/>
              </a:rPr>
              <a:t>g</a:t>
            </a:r>
            <a:r>
              <a:rPr sz="12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1200" dirty="0">
              <a:latin typeface="Garamond"/>
              <a:cs typeface="Garamond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132576" y="2225039"/>
            <a:ext cx="1811020" cy="1811020"/>
            <a:chOff x="6132576" y="2225039"/>
            <a:chExt cx="1811020" cy="1811020"/>
          </a:xfrm>
        </p:grpSpPr>
        <p:sp>
          <p:nvSpPr>
            <p:cNvPr id="27" name="object 27"/>
            <p:cNvSpPr/>
            <p:nvPr/>
          </p:nvSpPr>
          <p:spPr>
            <a:xfrm>
              <a:off x="6140196" y="2232659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79" h="1795779">
                  <a:moveTo>
                    <a:pt x="0" y="0"/>
                  </a:moveTo>
                  <a:lnTo>
                    <a:pt x="0" y="1795271"/>
                  </a:lnTo>
                  <a:lnTo>
                    <a:pt x="1795272" y="1795271"/>
                  </a:lnTo>
                  <a:lnTo>
                    <a:pt x="1794626" y="1746664"/>
                  </a:lnTo>
                  <a:lnTo>
                    <a:pt x="1792701" y="1698375"/>
                  </a:lnTo>
                  <a:lnTo>
                    <a:pt x="1789512" y="1650422"/>
                  </a:lnTo>
                  <a:lnTo>
                    <a:pt x="1785077" y="1602820"/>
                  </a:lnTo>
                  <a:lnTo>
                    <a:pt x="1779410" y="1555585"/>
                  </a:lnTo>
                  <a:lnTo>
                    <a:pt x="1772528" y="1508735"/>
                  </a:lnTo>
                  <a:lnTo>
                    <a:pt x="1764449" y="1462286"/>
                  </a:lnTo>
                  <a:lnTo>
                    <a:pt x="1755187" y="1416253"/>
                  </a:lnTo>
                  <a:lnTo>
                    <a:pt x="1744759" y="1370653"/>
                  </a:lnTo>
                  <a:lnTo>
                    <a:pt x="1733182" y="1325502"/>
                  </a:lnTo>
                  <a:lnTo>
                    <a:pt x="1720472" y="1280816"/>
                  </a:lnTo>
                  <a:lnTo>
                    <a:pt x="1706644" y="1236613"/>
                  </a:lnTo>
                  <a:lnTo>
                    <a:pt x="1691716" y="1192907"/>
                  </a:lnTo>
                  <a:lnTo>
                    <a:pt x="1675704" y="1149716"/>
                  </a:lnTo>
                  <a:lnTo>
                    <a:pt x="1658623" y="1107056"/>
                  </a:lnTo>
                  <a:lnTo>
                    <a:pt x="1640491" y="1064943"/>
                  </a:lnTo>
                  <a:lnTo>
                    <a:pt x="1621324" y="1023393"/>
                  </a:lnTo>
                  <a:lnTo>
                    <a:pt x="1601137" y="982422"/>
                  </a:lnTo>
                  <a:lnTo>
                    <a:pt x="1579947" y="942047"/>
                  </a:lnTo>
                  <a:lnTo>
                    <a:pt x="1557770" y="902284"/>
                  </a:lnTo>
                  <a:lnTo>
                    <a:pt x="1534623" y="863150"/>
                  </a:lnTo>
                  <a:lnTo>
                    <a:pt x="1510522" y="824660"/>
                  </a:lnTo>
                  <a:lnTo>
                    <a:pt x="1485483" y="786831"/>
                  </a:lnTo>
                  <a:lnTo>
                    <a:pt x="1459523" y="749680"/>
                  </a:lnTo>
                  <a:lnTo>
                    <a:pt x="1432658" y="713222"/>
                  </a:lnTo>
                  <a:lnTo>
                    <a:pt x="1404903" y="677474"/>
                  </a:lnTo>
                  <a:lnTo>
                    <a:pt x="1376276" y="642451"/>
                  </a:lnTo>
                  <a:lnTo>
                    <a:pt x="1346792" y="608172"/>
                  </a:lnTo>
                  <a:lnTo>
                    <a:pt x="1316469" y="574651"/>
                  </a:lnTo>
                  <a:lnTo>
                    <a:pt x="1285321" y="541905"/>
                  </a:lnTo>
                  <a:lnTo>
                    <a:pt x="1253366" y="509950"/>
                  </a:lnTo>
                  <a:lnTo>
                    <a:pt x="1220620" y="478802"/>
                  </a:lnTo>
                  <a:lnTo>
                    <a:pt x="1187099" y="448479"/>
                  </a:lnTo>
                  <a:lnTo>
                    <a:pt x="1152820" y="418995"/>
                  </a:lnTo>
                  <a:lnTo>
                    <a:pt x="1117797" y="390368"/>
                  </a:lnTo>
                  <a:lnTo>
                    <a:pt x="1082049" y="362613"/>
                  </a:lnTo>
                  <a:lnTo>
                    <a:pt x="1045591" y="335748"/>
                  </a:lnTo>
                  <a:lnTo>
                    <a:pt x="1008440" y="309788"/>
                  </a:lnTo>
                  <a:lnTo>
                    <a:pt x="970611" y="284749"/>
                  </a:lnTo>
                  <a:lnTo>
                    <a:pt x="932121" y="260648"/>
                  </a:lnTo>
                  <a:lnTo>
                    <a:pt x="892987" y="237501"/>
                  </a:lnTo>
                  <a:lnTo>
                    <a:pt x="853224" y="215324"/>
                  </a:lnTo>
                  <a:lnTo>
                    <a:pt x="812849" y="194134"/>
                  </a:lnTo>
                  <a:lnTo>
                    <a:pt x="771878" y="173947"/>
                  </a:lnTo>
                  <a:lnTo>
                    <a:pt x="730328" y="154780"/>
                  </a:lnTo>
                  <a:lnTo>
                    <a:pt x="688215" y="136648"/>
                  </a:lnTo>
                  <a:lnTo>
                    <a:pt x="645555" y="119567"/>
                  </a:lnTo>
                  <a:lnTo>
                    <a:pt x="602364" y="103555"/>
                  </a:lnTo>
                  <a:lnTo>
                    <a:pt x="558658" y="88627"/>
                  </a:lnTo>
                  <a:lnTo>
                    <a:pt x="514455" y="74799"/>
                  </a:lnTo>
                  <a:lnTo>
                    <a:pt x="469769" y="62089"/>
                  </a:lnTo>
                  <a:lnTo>
                    <a:pt x="424618" y="50512"/>
                  </a:lnTo>
                  <a:lnTo>
                    <a:pt x="379018" y="40084"/>
                  </a:lnTo>
                  <a:lnTo>
                    <a:pt x="332985" y="30822"/>
                  </a:lnTo>
                  <a:lnTo>
                    <a:pt x="286536" y="22743"/>
                  </a:lnTo>
                  <a:lnTo>
                    <a:pt x="239686" y="15861"/>
                  </a:lnTo>
                  <a:lnTo>
                    <a:pt x="192451" y="10194"/>
                  </a:lnTo>
                  <a:lnTo>
                    <a:pt x="144849" y="5759"/>
                  </a:lnTo>
                  <a:lnTo>
                    <a:pt x="96896" y="2570"/>
                  </a:lnTo>
                  <a:lnTo>
                    <a:pt x="48607" y="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40196" y="2232659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79" h="1795779">
                  <a:moveTo>
                    <a:pt x="0" y="0"/>
                  </a:moveTo>
                  <a:lnTo>
                    <a:pt x="48607" y="645"/>
                  </a:lnTo>
                  <a:lnTo>
                    <a:pt x="96896" y="2570"/>
                  </a:lnTo>
                  <a:lnTo>
                    <a:pt x="144849" y="5759"/>
                  </a:lnTo>
                  <a:lnTo>
                    <a:pt x="192451" y="10194"/>
                  </a:lnTo>
                  <a:lnTo>
                    <a:pt x="239686" y="15861"/>
                  </a:lnTo>
                  <a:lnTo>
                    <a:pt x="286536" y="22743"/>
                  </a:lnTo>
                  <a:lnTo>
                    <a:pt x="332985" y="30822"/>
                  </a:lnTo>
                  <a:lnTo>
                    <a:pt x="379018" y="40084"/>
                  </a:lnTo>
                  <a:lnTo>
                    <a:pt x="424618" y="50512"/>
                  </a:lnTo>
                  <a:lnTo>
                    <a:pt x="469769" y="62089"/>
                  </a:lnTo>
                  <a:lnTo>
                    <a:pt x="514455" y="74799"/>
                  </a:lnTo>
                  <a:lnTo>
                    <a:pt x="558658" y="88627"/>
                  </a:lnTo>
                  <a:lnTo>
                    <a:pt x="602364" y="103555"/>
                  </a:lnTo>
                  <a:lnTo>
                    <a:pt x="645555" y="119567"/>
                  </a:lnTo>
                  <a:lnTo>
                    <a:pt x="688215" y="136648"/>
                  </a:lnTo>
                  <a:lnTo>
                    <a:pt x="730328" y="154780"/>
                  </a:lnTo>
                  <a:lnTo>
                    <a:pt x="771878" y="173947"/>
                  </a:lnTo>
                  <a:lnTo>
                    <a:pt x="812849" y="194134"/>
                  </a:lnTo>
                  <a:lnTo>
                    <a:pt x="853224" y="215324"/>
                  </a:lnTo>
                  <a:lnTo>
                    <a:pt x="892987" y="237501"/>
                  </a:lnTo>
                  <a:lnTo>
                    <a:pt x="932121" y="260648"/>
                  </a:lnTo>
                  <a:lnTo>
                    <a:pt x="970611" y="284749"/>
                  </a:lnTo>
                  <a:lnTo>
                    <a:pt x="1008440" y="309788"/>
                  </a:lnTo>
                  <a:lnTo>
                    <a:pt x="1045591" y="335748"/>
                  </a:lnTo>
                  <a:lnTo>
                    <a:pt x="1082049" y="362613"/>
                  </a:lnTo>
                  <a:lnTo>
                    <a:pt x="1117797" y="390368"/>
                  </a:lnTo>
                  <a:lnTo>
                    <a:pt x="1152820" y="418995"/>
                  </a:lnTo>
                  <a:lnTo>
                    <a:pt x="1187099" y="448479"/>
                  </a:lnTo>
                  <a:lnTo>
                    <a:pt x="1220620" y="478802"/>
                  </a:lnTo>
                  <a:lnTo>
                    <a:pt x="1253366" y="509950"/>
                  </a:lnTo>
                  <a:lnTo>
                    <a:pt x="1285321" y="541905"/>
                  </a:lnTo>
                  <a:lnTo>
                    <a:pt x="1316469" y="574651"/>
                  </a:lnTo>
                  <a:lnTo>
                    <a:pt x="1346792" y="608172"/>
                  </a:lnTo>
                  <a:lnTo>
                    <a:pt x="1376276" y="642451"/>
                  </a:lnTo>
                  <a:lnTo>
                    <a:pt x="1404903" y="677474"/>
                  </a:lnTo>
                  <a:lnTo>
                    <a:pt x="1432658" y="713222"/>
                  </a:lnTo>
                  <a:lnTo>
                    <a:pt x="1459523" y="749680"/>
                  </a:lnTo>
                  <a:lnTo>
                    <a:pt x="1485483" y="786831"/>
                  </a:lnTo>
                  <a:lnTo>
                    <a:pt x="1510522" y="824660"/>
                  </a:lnTo>
                  <a:lnTo>
                    <a:pt x="1534623" y="863150"/>
                  </a:lnTo>
                  <a:lnTo>
                    <a:pt x="1557770" y="902284"/>
                  </a:lnTo>
                  <a:lnTo>
                    <a:pt x="1579947" y="942047"/>
                  </a:lnTo>
                  <a:lnTo>
                    <a:pt x="1601137" y="982422"/>
                  </a:lnTo>
                  <a:lnTo>
                    <a:pt x="1621324" y="1023393"/>
                  </a:lnTo>
                  <a:lnTo>
                    <a:pt x="1640491" y="1064943"/>
                  </a:lnTo>
                  <a:lnTo>
                    <a:pt x="1658623" y="1107056"/>
                  </a:lnTo>
                  <a:lnTo>
                    <a:pt x="1675704" y="1149716"/>
                  </a:lnTo>
                  <a:lnTo>
                    <a:pt x="1691716" y="1192907"/>
                  </a:lnTo>
                  <a:lnTo>
                    <a:pt x="1706644" y="1236613"/>
                  </a:lnTo>
                  <a:lnTo>
                    <a:pt x="1720472" y="1280816"/>
                  </a:lnTo>
                  <a:lnTo>
                    <a:pt x="1733182" y="1325502"/>
                  </a:lnTo>
                  <a:lnTo>
                    <a:pt x="1744759" y="1370653"/>
                  </a:lnTo>
                  <a:lnTo>
                    <a:pt x="1755187" y="1416253"/>
                  </a:lnTo>
                  <a:lnTo>
                    <a:pt x="1764449" y="1462286"/>
                  </a:lnTo>
                  <a:lnTo>
                    <a:pt x="1772528" y="1508735"/>
                  </a:lnTo>
                  <a:lnTo>
                    <a:pt x="1779410" y="1555585"/>
                  </a:lnTo>
                  <a:lnTo>
                    <a:pt x="1785077" y="1602820"/>
                  </a:lnTo>
                  <a:lnTo>
                    <a:pt x="1789512" y="1650422"/>
                  </a:lnTo>
                  <a:lnTo>
                    <a:pt x="1792701" y="1698375"/>
                  </a:lnTo>
                  <a:lnTo>
                    <a:pt x="1794626" y="1746664"/>
                  </a:lnTo>
                  <a:lnTo>
                    <a:pt x="1795272" y="1795271"/>
                  </a:lnTo>
                  <a:lnTo>
                    <a:pt x="0" y="1795271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363080" y="3076778"/>
            <a:ext cx="81724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W</a:t>
            </a:r>
            <a:r>
              <a:rPr sz="900" spc="5" dirty="0">
                <a:solidFill>
                  <a:srgbClr val="FFFFFF"/>
                </a:solidFill>
                <a:latin typeface="Garamond"/>
                <a:cs typeface="Garamond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Garamond"/>
                <a:cs typeface="Garamond"/>
              </a:rPr>
              <a:t>k</a:t>
            </a:r>
            <a:r>
              <a:rPr sz="900" spc="-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esses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132576" y="4102608"/>
            <a:ext cx="1811020" cy="1813560"/>
            <a:chOff x="6132576" y="4102608"/>
            <a:chExt cx="1811020" cy="1813560"/>
          </a:xfrm>
        </p:grpSpPr>
        <p:sp>
          <p:nvSpPr>
            <p:cNvPr id="31" name="object 31"/>
            <p:cNvSpPr/>
            <p:nvPr/>
          </p:nvSpPr>
          <p:spPr>
            <a:xfrm>
              <a:off x="6140196" y="4110228"/>
              <a:ext cx="1795780" cy="1798320"/>
            </a:xfrm>
            <a:custGeom>
              <a:avLst/>
              <a:gdLst/>
              <a:ahLst/>
              <a:cxnLst/>
              <a:rect l="l" t="t" r="r" b="b"/>
              <a:pathLst>
                <a:path w="1795779" h="1798320">
                  <a:moveTo>
                    <a:pt x="1795272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48607" y="1797673"/>
                  </a:lnTo>
                  <a:lnTo>
                    <a:pt x="96896" y="1795745"/>
                  </a:lnTo>
                  <a:lnTo>
                    <a:pt x="144849" y="1792550"/>
                  </a:lnTo>
                  <a:lnTo>
                    <a:pt x="192451" y="1788107"/>
                  </a:lnTo>
                  <a:lnTo>
                    <a:pt x="239686" y="1782430"/>
                  </a:lnTo>
                  <a:lnTo>
                    <a:pt x="286536" y="1775537"/>
                  </a:lnTo>
                  <a:lnTo>
                    <a:pt x="332985" y="1767443"/>
                  </a:lnTo>
                  <a:lnTo>
                    <a:pt x="379018" y="1758165"/>
                  </a:lnTo>
                  <a:lnTo>
                    <a:pt x="424618" y="1747720"/>
                  </a:lnTo>
                  <a:lnTo>
                    <a:pt x="469769" y="1736122"/>
                  </a:lnTo>
                  <a:lnTo>
                    <a:pt x="514455" y="1723390"/>
                  </a:lnTo>
                  <a:lnTo>
                    <a:pt x="558658" y="1709539"/>
                  </a:lnTo>
                  <a:lnTo>
                    <a:pt x="602364" y="1694585"/>
                  </a:lnTo>
                  <a:lnTo>
                    <a:pt x="645555" y="1678545"/>
                  </a:lnTo>
                  <a:lnTo>
                    <a:pt x="688215" y="1661435"/>
                  </a:lnTo>
                  <a:lnTo>
                    <a:pt x="730328" y="1643272"/>
                  </a:lnTo>
                  <a:lnTo>
                    <a:pt x="771878" y="1624071"/>
                  </a:lnTo>
                  <a:lnTo>
                    <a:pt x="812849" y="1603849"/>
                  </a:lnTo>
                  <a:lnTo>
                    <a:pt x="853224" y="1582623"/>
                  </a:lnTo>
                  <a:lnTo>
                    <a:pt x="892987" y="1560408"/>
                  </a:lnTo>
                  <a:lnTo>
                    <a:pt x="932121" y="1537221"/>
                  </a:lnTo>
                  <a:lnTo>
                    <a:pt x="970611" y="1513079"/>
                  </a:lnTo>
                  <a:lnTo>
                    <a:pt x="1008440" y="1487997"/>
                  </a:lnTo>
                  <a:lnTo>
                    <a:pt x="1045591" y="1461992"/>
                  </a:lnTo>
                  <a:lnTo>
                    <a:pt x="1082049" y="1435080"/>
                  </a:lnTo>
                  <a:lnTo>
                    <a:pt x="1117797" y="1407278"/>
                  </a:lnTo>
                  <a:lnTo>
                    <a:pt x="1152820" y="1378602"/>
                  </a:lnTo>
                  <a:lnTo>
                    <a:pt x="1187099" y="1349068"/>
                  </a:lnTo>
                  <a:lnTo>
                    <a:pt x="1220620" y="1318692"/>
                  </a:lnTo>
                  <a:lnTo>
                    <a:pt x="1253366" y="1287492"/>
                  </a:lnTo>
                  <a:lnTo>
                    <a:pt x="1285321" y="1255482"/>
                  </a:lnTo>
                  <a:lnTo>
                    <a:pt x="1316469" y="1222680"/>
                  </a:lnTo>
                  <a:lnTo>
                    <a:pt x="1346792" y="1189102"/>
                  </a:lnTo>
                  <a:lnTo>
                    <a:pt x="1376276" y="1154763"/>
                  </a:lnTo>
                  <a:lnTo>
                    <a:pt x="1404903" y="1119682"/>
                  </a:lnTo>
                  <a:lnTo>
                    <a:pt x="1432658" y="1083872"/>
                  </a:lnTo>
                  <a:lnTo>
                    <a:pt x="1459523" y="1047352"/>
                  </a:lnTo>
                  <a:lnTo>
                    <a:pt x="1485483" y="1010138"/>
                  </a:lnTo>
                  <a:lnTo>
                    <a:pt x="1510522" y="972244"/>
                  </a:lnTo>
                  <a:lnTo>
                    <a:pt x="1534623" y="933689"/>
                  </a:lnTo>
                  <a:lnTo>
                    <a:pt x="1557770" y="894488"/>
                  </a:lnTo>
                  <a:lnTo>
                    <a:pt x="1579947" y="854658"/>
                  </a:lnTo>
                  <a:lnTo>
                    <a:pt x="1601137" y="814215"/>
                  </a:lnTo>
                  <a:lnTo>
                    <a:pt x="1621324" y="773175"/>
                  </a:lnTo>
                  <a:lnTo>
                    <a:pt x="1640491" y="731554"/>
                  </a:lnTo>
                  <a:lnTo>
                    <a:pt x="1658623" y="689370"/>
                  </a:lnTo>
                  <a:lnTo>
                    <a:pt x="1675704" y="646637"/>
                  </a:lnTo>
                  <a:lnTo>
                    <a:pt x="1691716" y="603373"/>
                  </a:lnTo>
                  <a:lnTo>
                    <a:pt x="1706644" y="559594"/>
                  </a:lnTo>
                  <a:lnTo>
                    <a:pt x="1720472" y="515316"/>
                  </a:lnTo>
                  <a:lnTo>
                    <a:pt x="1733182" y="470556"/>
                  </a:lnTo>
                  <a:lnTo>
                    <a:pt x="1744759" y="425329"/>
                  </a:lnTo>
                  <a:lnTo>
                    <a:pt x="1755187" y="379652"/>
                  </a:lnTo>
                  <a:lnTo>
                    <a:pt x="1764449" y="333542"/>
                  </a:lnTo>
                  <a:lnTo>
                    <a:pt x="1772528" y="287014"/>
                  </a:lnTo>
                  <a:lnTo>
                    <a:pt x="1779410" y="240086"/>
                  </a:lnTo>
                  <a:lnTo>
                    <a:pt x="1785077" y="192773"/>
                  </a:lnTo>
                  <a:lnTo>
                    <a:pt x="1789512" y="145091"/>
                  </a:lnTo>
                  <a:lnTo>
                    <a:pt x="1792701" y="97057"/>
                  </a:lnTo>
                  <a:lnTo>
                    <a:pt x="1794626" y="48688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140196" y="4110228"/>
              <a:ext cx="1795780" cy="1798320"/>
            </a:xfrm>
            <a:custGeom>
              <a:avLst/>
              <a:gdLst/>
              <a:ahLst/>
              <a:cxnLst/>
              <a:rect l="l" t="t" r="r" b="b"/>
              <a:pathLst>
                <a:path w="1795779" h="1798320">
                  <a:moveTo>
                    <a:pt x="1795272" y="0"/>
                  </a:moveTo>
                  <a:lnTo>
                    <a:pt x="1794626" y="48688"/>
                  </a:lnTo>
                  <a:lnTo>
                    <a:pt x="1792701" y="97057"/>
                  </a:lnTo>
                  <a:lnTo>
                    <a:pt x="1789512" y="145091"/>
                  </a:lnTo>
                  <a:lnTo>
                    <a:pt x="1785077" y="192773"/>
                  </a:lnTo>
                  <a:lnTo>
                    <a:pt x="1779410" y="240086"/>
                  </a:lnTo>
                  <a:lnTo>
                    <a:pt x="1772528" y="287014"/>
                  </a:lnTo>
                  <a:lnTo>
                    <a:pt x="1764449" y="333542"/>
                  </a:lnTo>
                  <a:lnTo>
                    <a:pt x="1755187" y="379652"/>
                  </a:lnTo>
                  <a:lnTo>
                    <a:pt x="1744759" y="425329"/>
                  </a:lnTo>
                  <a:lnTo>
                    <a:pt x="1733182" y="470556"/>
                  </a:lnTo>
                  <a:lnTo>
                    <a:pt x="1720472" y="515316"/>
                  </a:lnTo>
                  <a:lnTo>
                    <a:pt x="1706644" y="559594"/>
                  </a:lnTo>
                  <a:lnTo>
                    <a:pt x="1691716" y="603373"/>
                  </a:lnTo>
                  <a:lnTo>
                    <a:pt x="1675704" y="646637"/>
                  </a:lnTo>
                  <a:lnTo>
                    <a:pt x="1658623" y="689370"/>
                  </a:lnTo>
                  <a:lnTo>
                    <a:pt x="1640491" y="731554"/>
                  </a:lnTo>
                  <a:lnTo>
                    <a:pt x="1621324" y="773175"/>
                  </a:lnTo>
                  <a:lnTo>
                    <a:pt x="1601137" y="814215"/>
                  </a:lnTo>
                  <a:lnTo>
                    <a:pt x="1579947" y="854658"/>
                  </a:lnTo>
                  <a:lnTo>
                    <a:pt x="1557770" y="894488"/>
                  </a:lnTo>
                  <a:lnTo>
                    <a:pt x="1534623" y="933689"/>
                  </a:lnTo>
                  <a:lnTo>
                    <a:pt x="1510522" y="972244"/>
                  </a:lnTo>
                  <a:lnTo>
                    <a:pt x="1485483" y="1010138"/>
                  </a:lnTo>
                  <a:lnTo>
                    <a:pt x="1459523" y="1047352"/>
                  </a:lnTo>
                  <a:lnTo>
                    <a:pt x="1432658" y="1083872"/>
                  </a:lnTo>
                  <a:lnTo>
                    <a:pt x="1404903" y="1119682"/>
                  </a:lnTo>
                  <a:lnTo>
                    <a:pt x="1376276" y="1154763"/>
                  </a:lnTo>
                  <a:lnTo>
                    <a:pt x="1346792" y="1189102"/>
                  </a:lnTo>
                  <a:lnTo>
                    <a:pt x="1316469" y="1222680"/>
                  </a:lnTo>
                  <a:lnTo>
                    <a:pt x="1285321" y="1255482"/>
                  </a:lnTo>
                  <a:lnTo>
                    <a:pt x="1253366" y="1287492"/>
                  </a:lnTo>
                  <a:lnTo>
                    <a:pt x="1220620" y="1318692"/>
                  </a:lnTo>
                  <a:lnTo>
                    <a:pt x="1187099" y="1349068"/>
                  </a:lnTo>
                  <a:lnTo>
                    <a:pt x="1152820" y="1378602"/>
                  </a:lnTo>
                  <a:lnTo>
                    <a:pt x="1117797" y="1407278"/>
                  </a:lnTo>
                  <a:lnTo>
                    <a:pt x="1082049" y="1435080"/>
                  </a:lnTo>
                  <a:lnTo>
                    <a:pt x="1045591" y="1461992"/>
                  </a:lnTo>
                  <a:lnTo>
                    <a:pt x="1008440" y="1487997"/>
                  </a:lnTo>
                  <a:lnTo>
                    <a:pt x="970611" y="1513079"/>
                  </a:lnTo>
                  <a:lnTo>
                    <a:pt x="932121" y="1537221"/>
                  </a:lnTo>
                  <a:lnTo>
                    <a:pt x="892987" y="1560408"/>
                  </a:lnTo>
                  <a:lnTo>
                    <a:pt x="853224" y="1582623"/>
                  </a:lnTo>
                  <a:lnTo>
                    <a:pt x="812849" y="1603849"/>
                  </a:lnTo>
                  <a:lnTo>
                    <a:pt x="771878" y="1624071"/>
                  </a:lnTo>
                  <a:lnTo>
                    <a:pt x="730328" y="1643272"/>
                  </a:lnTo>
                  <a:lnTo>
                    <a:pt x="688215" y="1661435"/>
                  </a:lnTo>
                  <a:lnTo>
                    <a:pt x="645555" y="1678545"/>
                  </a:lnTo>
                  <a:lnTo>
                    <a:pt x="602364" y="1694585"/>
                  </a:lnTo>
                  <a:lnTo>
                    <a:pt x="558658" y="1709539"/>
                  </a:lnTo>
                  <a:lnTo>
                    <a:pt x="514455" y="1723390"/>
                  </a:lnTo>
                  <a:lnTo>
                    <a:pt x="469769" y="1736122"/>
                  </a:lnTo>
                  <a:lnTo>
                    <a:pt x="424618" y="1747720"/>
                  </a:lnTo>
                  <a:lnTo>
                    <a:pt x="379018" y="1758165"/>
                  </a:lnTo>
                  <a:lnTo>
                    <a:pt x="332985" y="1767443"/>
                  </a:lnTo>
                  <a:lnTo>
                    <a:pt x="286536" y="1775537"/>
                  </a:lnTo>
                  <a:lnTo>
                    <a:pt x="239686" y="1782430"/>
                  </a:lnTo>
                  <a:lnTo>
                    <a:pt x="192451" y="1788107"/>
                  </a:lnTo>
                  <a:lnTo>
                    <a:pt x="144849" y="1792550"/>
                  </a:lnTo>
                  <a:lnTo>
                    <a:pt x="96896" y="1795745"/>
                  </a:lnTo>
                  <a:lnTo>
                    <a:pt x="48607" y="1797673"/>
                  </a:lnTo>
                  <a:lnTo>
                    <a:pt x="0" y="1798320"/>
                  </a:lnTo>
                  <a:lnTo>
                    <a:pt x="0" y="0"/>
                  </a:lnTo>
                  <a:lnTo>
                    <a:pt x="1795272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57569" y="4430344"/>
            <a:ext cx="6324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200" spc="10" dirty="0">
                <a:solidFill>
                  <a:srgbClr val="FFFFFF"/>
                </a:solidFill>
                <a:latin typeface="Garamond"/>
                <a:cs typeface="Garamond"/>
              </a:rPr>
              <a:t>h</a:t>
            </a:r>
            <a:r>
              <a:rPr sz="1200" spc="5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ea</a:t>
            </a:r>
            <a:r>
              <a:rPr sz="1200" spc="5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1200" dirty="0">
              <a:latin typeface="Garamond"/>
              <a:cs typeface="Garamon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51959" y="4102608"/>
            <a:ext cx="1811020" cy="1813560"/>
            <a:chOff x="4251959" y="4102608"/>
            <a:chExt cx="1811020" cy="1813560"/>
          </a:xfrm>
        </p:grpSpPr>
        <p:sp>
          <p:nvSpPr>
            <p:cNvPr id="35" name="object 35"/>
            <p:cNvSpPr/>
            <p:nvPr/>
          </p:nvSpPr>
          <p:spPr>
            <a:xfrm>
              <a:off x="4259579" y="4110228"/>
              <a:ext cx="1795780" cy="1798320"/>
            </a:xfrm>
            <a:custGeom>
              <a:avLst/>
              <a:gdLst/>
              <a:ahLst/>
              <a:cxnLst/>
              <a:rect l="l" t="t" r="r" b="b"/>
              <a:pathLst>
                <a:path w="1795779" h="1798320">
                  <a:moveTo>
                    <a:pt x="1795272" y="0"/>
                  </a:moveTo>
                  <a:lnTo>
                    <a:pt x="0" y="0"/>
                  </a:lnTo>
                  <a:lnTo>
                    <a:pt x="645" y="48688"/>
                  </a:lnTo>
                  <a:lnTo>
                    <a:pt x="2570" y="97057"/>
                  </a:lnTo>
                  <a:lnTo>
                    <a:pt x="5759" y="145091"/>
                  </a:lnTo>
                  <a:lnTo>
                    <a:pt x="10194" y="192773"/>
                  </a:lnTo>
                  <a:lnTo>
                    <a:pt x="15861" y="240086"/>
                  </a:lnTo>
                  <a:lnTo>
                    <a:pt x="22743" y="287014"/>
                  </a:lnTo>
                  <a:lnTo>
                    <a:pt x="30822" y="333542"/>
                  </a:lnTo>
                  <a:lnTo>
                    <a:pt x="40084" y="379652"/>
                  </a:lnTo>
                  <a:lnTo>
                    <a:pt x="50512" y="425329"/>
                  </a:lnTo>
                  <a:lnTo>
                    <a:pt x="62089" y="470556"/>
                  </a:lnTo>
                  <a:lnTo>
                    <a:pt x="74799" y="515316"/>
                  </a:lnTo>
                  <a:lnTo>
                    <a:pt x="88627" y="559594"/>
                  </a:lnTo>
                  <a:lnTo>
                    <a:pt x="103555" y="603373"/>
                  </a:lnTo>
                  <a:lnTo>
                    <a:pt x="119567" y="646637"/>
                  </a:lnTo>
                  <a:lnTo>
                    <a:pt x="136648" y="689370"/>
                  </a:lnTo>
                  <a:lnTo>
                    <a:pt x="154780" y="731554"/>
                  </a:lnTo>
                  <a:lnTo>
                    <a:pt x="173947" y="773175"/>
                  </a:lnTo>
                  <a:lnTo>
                    <a:pt x="194134" y="814215"/>
                  </a:lnTo>
                  <a:lnTo>
                    <a:pt x="215324" y="854658"/>
                  </a:lnTo>
                  <a:lnTo>
                    <a:pt x="237501" y="894488"/>
                  </a:lnTo>
                  <a:lnTo>
                    <a:pt x="260648" y="933689"/>
                  </a:lnTo>
                  <a:lnTo>
                    <a:pt x="284749" y="972244"/>
                  </a:lnTo>
                  <a:lnTo>
                    <a:pt x="309788" y="1010138"/>
                  </a:lnTo>
                  <a:lnTo>
                    <a:pt x="335748" y="1047352"/>
                  </a:lnTo>
                  <a:lnTo>
                    <a:pt x="362613" y="1083872"/>
                  </a:lnTo>
                  <a:lnTo>
                    <a:pt x="390368" y="1119682"/>
                  </a:lnTo>
                  <a:lnTo>
                    <a:pt x="418995" y="1154763"/>
                  </a:lnTo>
                  <a:lnTo>
                    <a:pt x="448479" y="1189102"/>
                  </a:lnTo>
                  <a:lnTo>
                    <a:pt x="478802" y="1222680"/>
                  </a:lnTo>
                  <a:lnTo>
                    <a:pt x="509950" y="1255482"/>
                  </a:lnTo>
                  <a:lnTo>
                    <a:pt x="541905" y="1287492"/>
                  </a:lnTo>
                  <a:lnTo>
                    <a:pt x="574651" y="1318692"/>
                  </a:lnTo>
                  <a:lnTo>
                    <a:pt x="608172" y="1349068"/>
                  </a:lnTo>
                  <a:lnTo>
                    <a:pt x="642451" y="1378602"/>
                  </a:lnTo>
                  <a:lnTo>
                    <a:pt x="677474" y="1407278"/>
                  </a:lnTo>
                  <a:lnTo>
                    <a:pt x="713222" y="1435080"/>
                  </a:lnTo>
                  <a:lnTo>
                    <a:pt x="749680" y="1461992"/>
                  </a:lnTo>
                  <a:lnTo>
                    <a:pt x="786831" y="1487997"/>
                  </a:lnTo>
                  <a:lnTo>
                    <a:pt x="824660" y="1513079"/>
                  </a:lnTo>
                  <a:lnTo>
                    <a:pt x="863150" y="1537221"/>
                  </a:lnTo>
                  <a:lnTo>
                    <a:pt x="902284" y="1560408"/>
                  </a:lnTo>
                  <a:lnTo>
                    <a:pt x="942047" y="1582623"/>
                  </a:lnTo>
                  <a:lnTo>
                    <a:pt x="982422" y="1603849"/>
                  </a:lnTo>
                  <a:lnTo>
                    <a:pt x="1023393" y="1624071"/>
                  </a:lnTo>
                  <a:lnTo>
                    <a:pt x="1064943" y="1643272"/>
                  </a:lnTo>
                  <a:lnTo>
                    <a:pt x="1107056" y="1661435"/>
                  </a:lnTo>
                  <a:lnTo>
                    <a:pt x="1149716" y="1678545"/>
                  </a:lnTo>
                  <a:lnTo>
                    <a:pt x="1192907" y="1694585"/>
                  </a:lnTo>
                  <a:lnTo>
                    <a:pt x="1236613" y="1709539"/>
                  </a:lnTo>
                  <a:lnTo>
                    <a:pt x="1280816" y="1723390"/>
                  </a:lnTo>
                  <a:lnTo>
                    <a:pt x="1325502" y="1736122"/>
                  </a:lnTo>
                  <a:lnTo>
                    <a:pt x="1370653" y="1747720"/>
                  </a:lnTo>
                  <a:lnTo>
                    <a:pt x="1416253" y="1758165"/>
                  </a:lnTo>
                  <a:lnTo>
                    <a:pt x="1462286" y="1767443"/>
                  </a:lnTo>
                  <a:lnTo>
                    <a:pt x="1508735" y="1775537"/>
                  </a:lnTo>
                  <a:lnTo>
                    <a:pt x="1555585" y="1782430"/>
                  </a:lnTo>
                  <a:lnTo>
                    <a:pt x="1602820" y="1788107"/>
                  </a:lnTo>
                  <a:lnTo>
                    <a:pt x="1650422" y="1792550"/>
                  </a:lnTo>
                  <a:lnTo>
                    <a:pt x="1698375" y="1795745"/>
                  </a:lnTo>
                  <a:lnTo>
                    <a:pt x="1746664" y="1797673"/>
                  </a:lnTo>
                  <a:lnTo>
                    <a:pt x="1795272" y="1798320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259579" y="4110228"/>
              <a:ext cx="1795780" cy="1798320"/>
            </a:xfrm>
            <a:custGeom>
              <a:avLst/>
              <a:gdLst/>
              <a:ahLst/>
              <a:cxnLst/>
              <a:rect l="l" t="t" r="r" b="b"/>
              <a:pathLst>
                <a:path w="1795779" h="1798320">
                  <a:moveTo>
                    <a:pt x="1795272" y="1798320"/>
                  </a:moveTo>
                  <a:lnTo>
                    <a:pt x="1746664" y="1797673"/>
                  </a:lnTo>
                  <a:lnTo>
                    <a:pt x="1698375" y="1795745"/>
                  </a:lnTo>
                  <a:lnTo>
                    <a:pt x="1650422" y="1792550"/>
                  </a:lnTo>
                  <a:lnTo>
                    <a:pt x="1602820" y="1788107"/>
                  </a:lnTo>
                  <a:lnTo>
                    <a:pt x="1555585" y="1782430"/>
                  </a:lnTo>
                  <a:lnTo>
                    <a:pt x="1508735" y="1775537"/>
                  </a:lnTo>
                  <a:lnTo>
                    <a:pt x="1462286" y="1767443"/>
                  </a:lnTo>
                  <a:lnTo>
                    <a:pt x="1416253" y="1758165"/>
                  </a:lnTo>
                  <a:lnTo>
                    <a:pt x="1370653" y="1747720"/>
                  </a:lnTo>
                  <a:lnTo>
                    <a:pt x="1325502" y="1736122"/>
                  </a:lnTo>
                  <a:lnTo>
                    <a:pt x="1280816" y="1723390"/>
                  </a:lnTo>
                  <a:lnTo>
                    <a:pt x="1236613" y="1709539"/>
                  </a:lnTo>
                  <a:lnTo>
                    <a:pt x="1192907" y="1694585"/>
                  </a:lnTo>
                  <a:lnTo>
                    <a:pt x="1149716" y="1678545"/>
                  </a:lnTo>
                  <a:lnTo>
                    <a:pt x="1107056" y="1661435"/>
                  </a:lnTo>
                  <a:lnTo>
                    <a:pt x="1064943" y="1643272"/>
                  </a:lnTo>
                  <a:lnTo>
                    <a:pt x="1023393" y="1624071"/>
                  </a:lnTo>
                  <a:lnTo>
                    <a:pt x="982422" y="1603849"/>
                  </a:lnTo>
                  <a:lnTo>
                    <a:pt x="942047" y="1582623"/>
                  </a:lnTo>
                  <a:lnTo>
                    <a:pt x="902284" y="1560408"/>
                  </a:lnTo>
                  <a:lnTo>
                    <a:pt x="863150" y="1537221"/>
                  </a:lnTo>
                  <a:lnTo>
                    <a:pt x="824660" y="1513079"/>
                  </a:lnTo>
                  <a:lnTo>
                    <a:pt x="786831" y="1487997"/>
                  </a:lnTo>
                  <a:lnTo>
                    <a:pt x="749680" y="1461992"/>
                  </a:lnTo>
                  <a:lnTo>
                    <a:pt x="713222" y="1435080"/>
                  </a:lnTo>
                  <a:lnTo>
                    <a:pt x="677474" y="1407278"/>
                  </a:lnTo>
                  <a:lnTo>
                    <a:pt x="642451" y="1378602"/>
                  </a:lnTo>
                  <a:lnTo>
                    <a:pt x="608172" y="1349068"/>
                  </a:lnTo>
                  <a:lnTo>
                    <a:pt x="574651" y="1318692"/>
                  </a:lnTo>
                  <a:lnTo>
                    <a:pt x="541905" y="1287492"/>
                  </a:lnTo>
                  <a:lnTo>
                    <a:pt x="509950" y="1255482"/>
                  </a:lnTo>
                  <a:lnTo>
                    <a:pt x="478802" y="1222680"/>
                  </a:lnTo>
                  <a:lnTo>
                    <a:pt x="448479" y="1189102"/>
                  </a:lnTo>
                  <a:lnTo>
                    <a:pt x="418995" y="1154763"/>
                  </a:lnTo>
                  <a:lnTo>
                    <a:pt x="390368" y="1119682"/>
                  </a:lnTo>
                  <a:lnTo>
                    <a:pt x="362613" y="1083872"/>
                  </a:lnTo>
                  <a:lnTo>
                    <a:pt x="335748" y="1047352"/>
                  </a:lnTo>
                  <a:lnTo>
                    <a:pt x="309788" y="1010138"/>
                  </a:lnTo>
                  <a:lnTo>
                    <a:pt x="284749" y="972244"/>
                  </a:lnTo>
                  <a:lnTo>
                    <a:pt x="260648" y="933689"/>
                  </a:lnTo>
                  <a:lnTo>
                    <a:pt x="237501" y="894488"/>
                  </a:lnTo>
                  <a:lnTo>
                    <a:pt x="215324" y="854658"/>
                  </a:lnTo>
                  <a:lnTo>
                    <a:pt x="194134" y="814215"/>
                  </a:lnTo>
                  <a:lnTo>
                    <a:pt x="173947" y="773175"/>
                  </a:lnTo>
                  <a:lnTo>
                    <a:pt x="154780" y="731554"/>
                  </a:lnTo>
                  <a:lnTo>
                    <a:pt x="136648" y="689370"/>
                  </a:lnTo>
                  <a:lnTo>
                    <a:pt x="119567" y="646637"/>
                  </a:lnTo>
                  <a:lnTo>
                    <a:pt x="103555" y="603373"/>
                  </a:lnTo>
                  <a:lnTo>
                    <a:pt x="88627" y="559594"/>
                  </a:lnTo>
                  <a:lnTo>
                    <a:pt x="74799" y="515316"/>
                  </a:lnTo>
                  <a:lnTo>
                    <a:pt x="62089" y="470556"/>
                  </a:lnTo>
                  <a:lnTo>
                    <a:pt x="50512" y="425329"/>
                  </a:lnTo>
                  <a:lnTo>
                    <a:pt x="40084" y="379652"/>
                  </a:lnTo>
                  <a:lnTo>
                    <a:pt x="30822" y="333542"/>
                  </a:lnTo>
                  <a:lnTo>
                    <a:pt x="22743" y="287014"/>
                  </a:lnTo>
                  <a:lnTo>
                    <a:pt x="15861" y="240086"/>
                  </a:lnTo>
                  <a:lnTo>
                    <a:pt x="10194" y="192773"/>
                  </a:lnTo>
                  <a:lnTo>
                    <a:pt x="5759" y="145091"/>
                  </a:lnTo>
                  <a:lnTo>
                    <a:pt x="2570" y="97057"/>
                  </a:lnTo>
                  <a:lnTo>
                    <a:pt x="645" y="48688"/>
                  </a:lnTo>
                  <a:lnTo>
                    <a:pt x="0" y="0"/>
                  </a:lnTo>
                  <a:lnTo>
                    <a:pt x="1795272" y="0"/>
                  </a:lnTo>
                  <a:lnTo>
                    <a:pt x="1795272" y="17983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009769" y="4430344"/>
            <a:ext cx="82041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  <a:latin typeface="Garamond"/>
                <a:cs typeface="Garamond"/>
              </a:rPr>
              <a:t>O</a:t>
            </a:r>
            <a:r>
              <a:rPr sz="800" spc="-5" dirty="0">
                <a:solidFill>
                  <a:srgbClr val="FFFFFF"/>
                </a:solidFill>
                <a:latin typeface="Garamond"/>
                <a:cs typeface="Garamond"/>
              </a:rPr>
              <a:t>ppo</a:t>
            </a:r>
            <a:r>
              <a:rPr sz="800" spc="-10" dirty="0">
                <a:solidFill>
                  <a:srgbClr val="FFFFFF"/>
                </a:solidFill>
                <a:latin typeface="Garamond"/>
                <a:cs typeface="Garamond"/>
              </a:rPr>
              <a:t>r</a:t>
            </a:r>
            <a:r>
              <a:rPr sz="800" dirty="0">
                <a:solidFill>
                  <a:srgbClr val="FFFFFF"/>
                </a:solidFill>
                <a:latin typeface="Garamond"/>
                <a:cs typeface="Garamond"/>
              </a:rPr>
              <a:t>t</a:t>
            </a:r>
            <a:r>
              <a:rPr sz="800" spc="-10" dirty="0">
                <a:solidFill>
                  <a:srgbClr val="FFFFFF"/>
                </a:solidFill>
                <a:latin typeface="Garamond"/>
                <a:cs typeface="Garamond"/>
              </a:rPr>
              <a:t>u</a:t>
            </a:r>
            <a:r>
              <a:rPr sz="800" spc="-5" dirty="0">
                <a:solidFill>
                  <a:srgbClr val="FFFFFF"/>
                </a:solidFill>
                <a:latin typeface="Garamond"/>
                <a:cs typeface="Garamond"/>
              </a:rPr>
              <a:t>n</a:t>
            </a:r>
            <a:r>
              <a:rPr sz="800" dirty="0">
                <a:solidFill>
                  <a:srgbClr val="FFFFFF"/>
                </a:solidFill>
                <a:latin typeface="Garamond"/>
                <a:cs typeface="Garamond"/>
              </a:rPr>
              <a:t>itie</a:t>
            </a:r>
            <a:r>
              <a:rPr sz="800" spc="-5" dirty="0">
                <a:solidFill>
                  <a:srgbClr val="FFFFFF"/>
                </a:solidFill>
                <a:latin typeface="Garamond"/>
                <a:cs typeface="Garamond"/>
              </a:rPr>
              <a:t>s</a:t>
            </a:r>
            <a:endParaRPr sz="800" dirty="0">
              <a:latin typeface="Garamond"/>
              <a:cs typeface="Garamond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97677" y="3721734"/>
            <a:ext cx="600075" cy="694690"/>
            <a:chOff x="5797677" y="3721734"/>
            <a:chExt cx="600075" cy="694690"/>
          </a:xfrm>
        </p:grpSpPr>
        <p:sp>
          <p:nvSpPr>
            <p:cNvPr id="39" name="object 39"/>
            <p:cNvSpPr/>
            <p:nvPr/>
          </p:nvSpPr>
          <p:spPr>
            <a:xfrm>
              <a:off x="5820283" y="3729354"/>
              <a:ext cx="569595" cy="236220"/>
            </a:xfrm>
            <a:custGeom>
              <a:avLst/>
              <a:gdLst/>
              <a:ahLst/>
              <a:cxnLst/>
              <a:rect l="l" t="t" r="r" b="b"/>
              <a:pathLst>
                <a:path w="569595" h="236220">
                  <a:moveTo>
                    <a:pt x="277240" y="0"/>
                  </a:moveTo>
                  <a:lnTo>
                    <a:pt x="227427" y="3806"/>
                  </a:lnTo>
                  <a:lnTo>
                    <a:pt x="180535" y="14780"/>
                  </a:lnTo>
                  <a:lnTo>
                    <a:pt x="137348" y="32253"/>
                  </a:lnTo>
                  <a:lnTo>
                    <a:pt x="98651" y="55555"/>
                  </a:lnTo>
                  <a:lnTo>
                    <a:pt x="65230" y="84017"/>
                  </a:lnTo>
                  <a:lnTo>
                    <a:pt x="37869" y="116971"/>
                  </a:lnTo>
                  <a:lnTo>
                    <a:pt x="17354" y="153748"/>
                  </a:lnTo>
                  <a:lnTo>
                    <a:pt x="4469" y="193678"/>
                  </a:lnTo>
                  <a:lnTo>
                    <a:pt x="0" y="236093"/>
                  </a:lnTo>
                  <a:lnTo>
                    <a:pt x="67563" y="236093"/>
                  </a:lnTo>
                  <a:lnTo>
                    <a:pt x="75457" y="190212"/>
                  </a:lnTo>
                  <a:lnTo>
                    <a:pt x="98044" y="148510"/>
                  </a:lnTo>
                  <a:lnTo>
                    <a:pt x="133679" y="113166"/>
                  </a:lnTo>
                  <a:lnTo>
                    <a:pt x="180720" y="86360"/>
                  </a:lnTo>
                  <a:lnTo>
                    <a:pt x="225972" y="72541"/>
                  </a:lnTo>
                  <a:lnTo>
                    <a:pt x="272423" y="67481"/>
                  </a:lnTo>
                  <a:lnTo>
                    <a:pt x="318380" y="70751"/>
                  </a:lnTo>
                  <a:lnTo>
                    <a:pt x="362152" y="81918"/>
                  </a:lnTo>
                  <a:lnTo>
                    <a:pt x="402045" y="100552"/>
                  </a:lnTo>
                  <a:lnTo>
                    <a:pt x="436366" y="126221"/>
                  </a:lnTo>
                  <a:lnTo>
                    <a:pt x="463422" y="158496"/>
                  </a:lnTo>
                  <a:lnTo>
                    <a:pt x="434593" y="158496"/>
                  </a:lnTo>
                  <a:lnTo>
                    <a:pt x="520700" y="236093"/>
                  </a:lnTo>
                  <a:lnTo>
                    <a:pt x="569467" y="158496"/>
                  </a:lnTo>
                  <a:lnTo>
                    <a:pt x="538988" y="158496"/>
                  </a:lnTo>
                  <a:lnTo>
                    <a:pt x="518483" y="119845"/>
                  </a:lnTo>
                  <a:lnTo>
                    <a:pt x="490795" y="85586"/>
                  </a:lnTo>
                  <a:lnTo>
                    <a:pt x="456855" y="56285"/>
                  </a:lnTo>
                  <a:lnTo>
                    <a:pt x="417596" y="32510"/>
                  </a:lnTo>
                  <a:lnTo>
                    <a:pt x="373952" y="14826"/>
                  </a:lnTo>
                  <a:lnTo>
                    <a:pt x="326856" y="3801"/>
                  </a:lnTo>
                  <a:lnTo>
                    <a:pt x="277240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820283" y="3729354"/>
              <a:ext cx="569595" cy="236220"/>
            </a:xfrm>
            <a:custGeom>
              <a:avLst/>
              <a:gdLst/>
              <a:ahLst/>
              <a:cxnLst/>
              <a:rect l="l" t="t" r="r" b="b"/>
              <a:pathLst>
                <a:path w="569595" h="236220">
                  <a:moveTo>
                    <a:pt x="0" y="236093"/>
                  </a:moveTo>
                  <a:lnTo>
                    <a:pt x="4469" y="193678"/>
                  </a:lnTo>
                  <a:lnTo>
                    <a:pt x="17354" y="153748"/>
                  </a:lnTo>
                  <a:lnTo>
                    <a:pt x="37869" y="116971"/>
                  </a:lnTo>
                  <a:lnTo>
                    <a:pt x="65230" y="84017"/>
                  </a:lnTo>
                  <a:lnTo>
                    <a:pt x="98651" y="55555"/>
                  </a:lnTo>
                  <a:lnTo>
                    <a:pt x="137348" y="32253"/>
                  </a:lnTo>
                  <a:lnTo>
                    <a:pt x="180535" y="14780"/>
                  </a:lnTo>
                  <a:lnTo>
                    <a:pt x="227427" y="3806"/>
                  </a:lnTo>
                  <a:lnTo>
                    <a:pt x="277240" y="0"/>
                  </a:lnTo>
                  <a:lnTo>
                    <a:pt x="326856" y="3801"/>
                  </a:lnTo>
                  <a:lnTo>
                    <a:pt x="373952" y="14826"/>
                  </a:lnTo>
                  <a:lnTo>
                    <a:pt x="417596" y="32510"/>
                  </a:lnTo>
                  <a:lnTo>
                    <a:pt x="456855" y="56285"/>
                  </a:lnTo>
                  <a:lnTo>
                    <a:pt x="490795" y="85586"/>
                  </a:lnTo>
                  <a:lnTo>
                    <a:pt x="518483" y="119845"/>
                  </a:lnTo>
                  <a:lnTo>
                    <a:pt x="538988" y="158496"/>
                  </a:lnTo>
                  <a:lnTo>
                    <a:pt x="569467" y="158496"/>
                  </a:lnTo>
                  <a:lnTo>
                    <a:pt x="520700" y="236093"/>
                  </a:lnTo>
                  <a:lnTo>
                    <a:pt x="434593" y="158496"/>
                  </a:lnTo>
                  <a:lnTo>
                    <a:pt x="463422" y="158496"/>
                  </a:lnTo>
                  <a:lnTo>
                    <a:pt x="436366" y="126221"/>
                  </a:lnTo>
                  <a:lnTo>
                    <a:pt x="402045" y="100552"/>
                  </a:lnTo>
                  <a:lnTo>
                    <a:pt x="362152" y="81918"/>
                  </a:lnTo>
                  <a:lnTo>
                    <a:pt x="318380" y="70751"/>
                  </a:lnTo>
                  <a:lnTo>
                    <a:pt x="272423" y="67481"/>
                  </a:lnTo>
                  <a:lnTo>
                    <a:pt x="225972" y="72541"/>
                  </a:lnTo>
                  <a:lnTo>
                    <a:pt x="180720" y="86360"/>
                  </a:lnTo>
                  <a:lnTo>
                    <a:pt x="133679" y="113166"/>
                  </a:lnTo>
                  <a:lnTo>
                    <a:pt x="98044" y="148510"/>
                  </a:lnTo>
                  <a:lnTo>
                    <a:pt x="75457" y="190212"/>
                  </a:lnTo>
                  <a:lnTo>
                    <a:pt x="67563" y="236093"/>
                  </a:lnTo>
                  <a:lnTo>
                    <a:pt x="0" y="23609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805297" y="4172711"/>
              <a:ext cx="569595" cy="236220"/>
            </a:xfrm>
            <a:custGeom>
              <a:avLst/>
              <a:gdLst/>
              <a:ahLst/>
              <a:cxnLst/>
              <a:rect l="l" t="t" r="r" b="b"/>
              <a:pathLst>
                <a:path w="569595" h="236220">
                  <a:moveTo>
                    <a:pt x="569340" y="0"/>
                  </a:moveTo>
                  <a:lnTo>
                    <a:pt x="501903" y="0"/>
                  </a:lnTo>
                  <a:lnTo>
                    <a:pt x="494010" y="45880"/>
                  </a:lnTo>
                  <a:lnTo>
                    <a:pt x="471423" y="87582"/>
                  </a:lnTo>
                  <a:lnTo>
                    <a:pt x="435788" y="122926"/>
                  </a:lnTo>
                  <a:lnTo>
                    <a:pt x="388747" y="149732"/>
                  </a:lnTo>
                  <a:lnTo>
                    <a:pt x="343495" y="163551"/>
                  </a:lnTo>
                  <a:lnTo>
                    <a:pt x="297044" y="168611"/>
                  </a:lnTo>
                  <a:lnTo>
                    <a:pt x="251087" y="165341"/>
                  </a:lnTo>
                  <a:lnTo>
                    <a:pt x="207315" y="154174"/>
                  </a:lnTo>
                  <a:lnTo>
                    <a:pt x="167422" y="135540"/>
                  </a:lnTo>
                  <a:lnTo>
                    <a:pt x="133101" y="109871"/>
                  </a:lnTo>
                  <a:lnTo>
                    <a:pt x="106044" y="77596"/>
                  </a:lnTo>
                  <a:lnTo>
                    <a:pt x="134874" y="77596"/>
                  </a:lnTo>
                  <a:lnTo>
                    <a:pt x="48767" y="0"/>
                  </a:lnTo>
                  <a:lnTo>
                    <a:pt x="0" y="77596"/>
                  </a:lnTo>
                  <a:lnTo>
                    <a:pt x="30479" y="77596"/>
                  </a:lnTo>
                  <a:lnTo>
                    <a:pt x="50984" y="116240"/>
                  </a:lnTo>
                  <a:lnTo>
                    <a:pt x="78672" y="150481"/>
                  </a:lnTo>
                  <a:lnTo>
                    <a:pt x="112612" y="179757"/>
                  </a:lnTo>
                  <a:lnTo>
                    <a:pt x="151871" y="203505"/>
                  </a:lnTo>
                  <a:lnTo>
                    <a:pt x="195515" y="221164"/>
                  </a:lnTo>
                  <a:lnTo>
                    <a:pt x="242611" y="232171"/>
                  </a:lnTo>
                  <a:lnTo>
                    <a:pt x="292226" y="235965"/>
                  </a:lnTo>
                  <a:lnTo>
                    <a:pt x="342035" y="232163"/>
                  </a:lnTo>
                  <a:lnTo>
                    <a:pt x="388916" y="221201"/>
                  </a:lnTo>
                  <a:lnTo>
                    <a:pt x="432086" y="203745"/>
                  </a:lnTo>
                  <a:lnTo>
                    <a:pt x="470763" y="180463"/>
                  </a:lnTo>
                  <a:lnTo>
                    <a:pt x="504163" y="152022"/>
                  </a:lnTo>
                  <a:lnTo>
                    <a:pt x="531504" y="119088"/>
                  </a:lnTo>
                  <a:lnTo>
                    <a:pt x="552002" y="82328"/>
                  </a:lnTo>
                  <a:lnTo>
                    <a:pt x="564875" y="42410"/>
                  </a:lnTo>
                  <a:lnTo>
                    <a:pt x="569340" y="0"/>
                  </a:lnTo>
                  <a:close/>
                </a:path>
              </a:pathLst>
            </a:custGeom>
            <a:solidFill>
              <a:srgbClr val="C1C9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805297" y="4172711"/>
              <a:ext cx="569595" cy="236220"/>
            </a:xfrm>
            <a:custGeom>
              <a:avLst/>
              <a:gdLst/>
              <a:ahLst/>
              <a:cxnLst/>
              <a:rect l="l" t="t" r="r" b="b"/>
              <a:pathLst>
                <a:path w="569595" h="236220">
                  <a:moveTo>
                    <a:pt x="569340" y="0"/>
                  </a:moveTo>
                  <a:lnTo>
                    <a:pt x="564875" y="42410"/>
                  </a:lnTo>
                  <a:lnTo>
                    <a:pt x="552002" y="82328"/>
                  </a:lnTo>
                  <a:lnTo>
                    <a:pt x="531504" y="119088"/>
                  </a:lnTo>
                  <a:lnTo>
                    <a:pt x="504163" y="152022"/>
                  </a:lnTo>
                  <a:lnTo>
                    <a:pt x="470763" y="180463"/>
                  </a:lnTo>
                  <a:lnTo>
                    <a:pt x="432086" y="203745"/>
                  </a:lnTo>
                  <a:lnTo>
                    <a:pt x="388916" y="221201"/>
                  </a:lnTo>
                  <a:lnTo>
                    <a:pt x="342035" y="232163"/>
                  </a:lnTo>
                  <a:lnTo>
                    <a:pt x="292226" y="235965"/>
                  </a:lnTo>
                  <a:lnTo>
                    <a:pt x="242611" y="232171"/>
                  </a:lnTo>
                  <a:lnTo>
                    <a:pt x="195515" y="221164"/>
                  </a:lnTo>
                  <a:lnTo>
                    <a:pt x="151871" y="203505"/>
                  </a:lnTo>
                  <a:lnTo>
                    <a:pt x="112612" y="179757"/>
                  </a:lnTo>
                  <a:lnTo>
                    <a:pt x="78672" y="150481"/>
                  </a:lnTo>
                  <a:lnTo>
                    <a:pt x="50984" y="116240"/>
                  </a:lnTo>
                  <a:lnTo>
                    <a:pt x="30479" y="77596"/>
                  </a:lnTo>
                  <a:lnTo>
                    <a:pt x="0" y="77596"/>
                  </a:lnTo>
                  <a:lnTo>
                    <a:pt x="48767" y="0"/>
                  </a:lnTo>
                  <a:lnTo>
                    <a:pt x="134874" y="77596"/>
                  </a:lnTo>
                  <a:lnTo>
                    <a:pt x="106044" y="77596"/>
                  </a:lnTo>
                  <a:lnTo>
                    <a:pt x="133101" y="109871"/>
                  </a:lnTo>
                  <a:lnTo>
                    <a:pt x="167422" y="135540"/>
                  </a:lnTo>
                  <a:lnTo>
                    <a:pt x="207315" y="154174"/>
                  </a:lnTo>
                  <a:lnTo>
                    <a:pt x="251087" y="165341"/>
                  </a:lnTo>
                  <a:lnTo>
                    <a:pt x="297044" y="168611"/>
                  </a:lnTo>
                  <a:lnTo>
                    <a:pt x="343495" y="163551"/>
                  </a:lnTo>
                  <a:lnTo>
                    <a:pt x="388747" y="149732"/>
                  </a:lnTo>
                  <a:lnTo>
                    <a:pt x="435788" y="122926"/>
                  </a:lnTo>
                  <a:lnTo>
                    <a:pt x="471423" y="87582"/>
                  </a:lnTo>
                  <a:lnTo>
                    <a:pt x="494010" y="45880"/>
                  </a:lnTo>
                  <a:lnTo>
                    <a:pt x="501903" y="0"/>
                  </a:lnTo>
                  <a:lnTo>
                    <a:pt x="569340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build="allAtOnce"/>
      <p:bldP spid="14" grpId="0" build="allAtOnce"/>
      <p:bldP spid="15" grpId="0" build="allAtOnce"/>
      <p:bldP spid="16" grpId="0" build="allAtOnce"/>
      <p:bldP spid="20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603504"/>
            <a:ext cx="12192000" cy="5654040"/>
            <a:chOff x="0" y="603504"/>
            <a:chExt cx="12192000" cy="5654040"/>
          </a:xfrm>
        </p:grpSpPr>
        <p:sp>
          <p:nvSpPr>
            <p:cNvPr id="4" name="object 4"/>
            <p:cNvSpPr/>
            <p:nvPr/>
          </p:nvSpPr>
          <p:spPr>
            <a:xfrm>
              <a:off x="608076" y="611124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4680"/>
              <a:ext cx="762000" cy="606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436095" y="3154680"/>
              <a:ext cx="755903" cy="6065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397508" y="2421636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74394" y="1244041"/>
            <a:ext cx="8065770" cy="377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252525"/>
                </a:solidFill>
                <a:latin typeface="Garamond"/>
                <a:cs typeface="Garamond"/>
              </a:rPr>
              <a:t>ΒΑΣΙΚΕΣ</a:t>
            </a:r>
            <a:r>
              <a:rPr sz="4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400" spc="-10" dirty="0">
                <a:solidFill>
                  <a:srgbClr val="252525"/>
                </a:solidFill>
                <a:latin typeface="Garamond"/>
                <a:cs typeface="Garamond"/>
              </a:rPr>
              <a:t>ΠΛΗΡΟΦΟΡΙΕΣ</a:t>
            </a:r>
            <a:endParaRPr sz="44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00" dirty="0">
              <a:latin typeface="Garamond"/>
              <a:cs typeface="Garamond"/>
            </a:endParaRPr>
          </a:p>
          <a:p>
            <a:pPr marL="579755" indent="-567690">
              <a:lnSpc>
                <a:spcPct val="100000"/>
              </a:lnSpc>
              <a:buClr>
                <a:srgbClr val="83992A"/>
              </a:buClr>
              <a:buSzPct val="114772"/>
              <a:buFont typeface="Arial"/>
              <a:buChar char="•"/>
              <a:tabLst>
                <a:tab pos="579755" algn="l"/>
                <a:tab pos="580390" algn="l"/>
              </a:tabLst>
            </a:pPr>
            <a:r>
              <a:rPr sz="4400" spc="-5" dirty="0">
                <a:solidFill>
                  <a:srgbClr val="252525"/>
                </a:solidFill>
                <a:latin typeface="Garamond"/>
                <a:cs typeface="Garamond"/>
              </a:rPr>
              <a:t>Σκοπός</a:t>
            </a:r>
            <a:endParaRPr sz="4400" dirty="0">
              <a:latin typeface="Garamond"/>
              <a:cs typeface="Garamond"/>
            </a:endParaRPr>
          </a:p>
          <a:p>
            <a:pPr marL="579755" indent="-567690">
              <a:lnSpc>
                <a:spcPct val="100000"/>
              </a:lnSpc>
              <a:spcBef>
                <a:spcPts val="1660"/>
              </a:spcBef>
              <a:buClr>
                <a:srgbClr val="83992A"/>
              </a:buClr>
              <a:buSzPct val="114772"/>
              <a:buFont typeface="Arial"/>
              <a:buChar char="•"/>
              <a:tabLst>
                <a:tab pos="579755" algn="l"/>
                <a:tab pos="580390" algn="l"/>
              </a:tabLst>
            </a:pPr>
            <a:r>
              <a:rPr sz="4400" spc="-10" dirty="0">
                <a:solidFill>
                  <a:srgbClr val="252525"/>
                </a:solidFill>
                <a:latin typeface="Garamond"/>
                <a:cs typeface="Garamond"/>
              </a:rPr>
              <a:t>Συνεισφορά</a:t>
            </a:r>
            <a:endParaRPr sz="4400" dirty="0">
              <a:latin typeface="Garamond"/>
              <a:cs typeface="Garamond"/>
            </a:endParaRPr>
          </a:p>
          <a:p>
            <a:pPr marL="579755" indent="-567690">
              <a:lnSpc>
                <a:spcPct val="100000"/>
              </a:lnSpc>
              <a:spcBef>
                <a:spcPts val="1655"/>
              </a:spcBef>
              <a:buClr>
                <a:srgbClr val="83992A"/>
              </a:buClr>
              <a:buSzPct val="114772"/>
              <a:buFont typeface="Arial"/>
              <a:buChar char="•"/>
              <a:tabLst>
                <a:tab pos="579755" algn="l"/>
                <a:tab pos="580390" algn="l"/>
              </a:tabLst>
            </a:pPr>
            <a:r>
              <a:rPr sz="4400" spc="-10" dirty="0">
                <a:solidFill>
                  <a:srgbClr val="252525"/>
                </a:solidFill>
                <a:latin typeface="Garamond"/>
                <a:cs typeface="Garamond"/>
              </a:rPr>
              <a:t>Ερευνητικά</a:t>
            </a:r>
            <a:r>
              <a:rPr sz="44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400" spc="-15" dirty="0">
                <a:solidFill>
                  <a:srgbClr val="252525"/>
                </a:solidFill>
                <a:latin typeface="Garamond"/>
                <a:cs typeface="Garamond"/>
              </a:rPr>
              <a:t>ερωτήματα</a:t>
            </a:r>
            <a:endParaRPr sz="44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266" y="1244041"/>
            <a:ext cx="64128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ΠΕΡΙΟΡΙΣΜΟΙ</a:t>
            </a:r>
            <a:r>
              <a:rPr spc="20" dirty="0"/>
              <a:t> </a:t>
            </a:r>
            <a:r>
              <a:rPr spc="-10" dirty="0"/>
              <a:t>ΕΡΕΥΝΑΣ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3919" y="3584447"/>
            <a:ext cx="8880475" cy="1793875"/>
            <a:chOff x="883919" y="3584447"/>
            <a:chExt cx="8880475" cy="1793875"/>
          </a:xfrm>
        </p:grpSpPr>
        <p:sp>
          <p:nvSpPr>
            <p:cNvPr id="4" name="object 4"/>
            <p:cNvSpPr/>
            <p:nvPr/>
          </p:nvSpPr>
          <p:spPr>
            <a:xfrm>
              <a:off x="5169607" y="3864863"/>
              <a:ext cx="413384" cy="704215"/>
            </a:xfrm>
            <a:custGeom>
              <a:avLst/>
              <a:gdLst/>
              <a:ahLst/>
              <a:cxnLst/>
              <a:rect l="l" t="t" r="r" b="b"/>
              <a:pathLst>
                <a:path w="413385" h="704214">
                  <a:moveTo>
                    <a:pt x="351844" y="0"/>
                  </a:moveTo>
                  <a:lnTo>
                    <a:pt x="290757" y="5333"/>
                  </a:lnTo>
                  <a:lnTo>
                    <a:pt x="244260" y="16799"/>
                  </a:lnTo>
                  <a:lnTo>
                    <a:pt x="200755" y="33980"/>
                  </a:lnTo>
                  <a:lnTo>
                    <a:pt x="160582" y="56389"/>
                  </a:lnTo>
                  <a:lnTo>
                    <a:pt x="124081" y="83542"/>
                  </a:lnTo>
                  <a:lnTo>
                    <a:pt x="91593" y="114951"/>
                  </a:lnTo>
                  <a:lnTo>
                    <a:pt x="63458" y="150129"/>
                  </a:lnTo>
                  <a:lnTo>
                    <a:pt x="40017" y="188591"/>
                  </a:lnTo>
                  <a:lnTo>
                    <a:pt x="21611" y="229851"/>
                  </a:lnTo>
                  <a:lnTo>
                    <a:pt x="8578" y="273421"/>
                  </a:lnTo>
                  <a:lnTo>
                    <a:pt x="1261" y="318815"/>
                  </a:lnTo>
                  <a:lnTo>
                    <a:pt x="0" y="365547"/>
                  </a:lnTo>
                  <a:lnTo>
                    <a:pt x="5134" y="413130"/>
                  </a:lnTo>
                  <a:lnTo>
                    <a:pt x="16599" y="459627"/>
                  </a:lnTo>
                  <a:lnTo>
                    <a:pt x="33780" y="503132"/>
                  </a:lnTo>
                  <a:lnTo>
                    <a:pt x="56190" y="543305"/>
                  </a:lnTo>
                  <a:lnTo>
                    <a:pt x="83342" y="579806"/>
                  </a:lnTo>
                  <a:lnTo>
                    <a:pt x="114751" y="612294"/>
                  </a:lnTo>
                  <a:lnTo>
                    <a:pt x="149929" y="640429"/>
                  </a:lnTo>
                  <a:lnTo>
                    <a:pt x="188392" y="663870"/>
                  </a:lnTo>
                  <a:lnTo>
                    <a:pt x="229651" y="682276"/>
                  </a:lnTo>
                  <a:lnTo>
                    <a:pt x="273221" y="695309"/>
                  </a:lnTo>
                  <a:lnTo>
                    <a:pt x="318615" y="702626"/>
                  </a:lnTo>
                  <a:lnTo>
                    <a:pt x="365347" y="703888"/>
                  </a:lnTo>
                  <a:lnTo>
                    <a:pt x="412931" y="698753"/>
                  </a:lnTo>
                  <a:lnTo>
                    <a:pt x="412931" y="5333"/>
                  </a:lnTo>
                  <a:lnTo>
                    <a:pt x="382482" y="1333"/>
                  </a:lnTo>
                  <a:lnTo>
                    <a:pt x="351844" y="0"/>
                  </a:lnTo>
                  <a:close/>
                </a:path>
              </a:pathLst>
            </a:custGeom>
            <a:solidFill>
              <a:srgbClr val="D9DE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278754" y="3936491"/>
              <a:ext cx="244475" cy="281940"/>
            </a:xfrm>
            <a:custGeom>
              <a:avLst/>
              <a:gdLst/>
              <a:ahLst/>
              <a:cxnLst/>
              <a:rect l="l" t="t" r="r" b="b"/>
              <a:pathLst>
                <a:path w="244475" h="281939">
                  <a:moveTo>
                    <a:pt x="244221" y="0"/>
                  </a:moveTo>
                  <a:lnTo>
                    <a:pt x="194662" y="4383"/>
                  </a:lnTo>
                  <a:lnTo>
                    <a:pt x="147348" y="17159"/>
                  </a:lnTo>
                  <a:lnTo>
                    <a:pt x="103251" y="37766"/>
                  </a:lnTo>
                  <a:lnTo>
                    <a:pt x="63344" y="65644"/>
                  </a:lnTo>
                  <a:lnTo>
                    <a:pt x="28603" y="100232"/>
                  </a:lnTo>
                  <a:lnTo>
                    <a:pt x="0" y="140969"/>
                  </a:lnTo>
                  <a:lnTo>
                    <a:pt x="244221" y="281939"/>
                  </a:lnTo>
                  <a:lnTo>
                    <a:pt x="24422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5278754" y="3936491"/>
              <a:ext cx="244475" cy="281940"/>
            </a:xfrm>
            <a:custGeom>
              <a:avLst/>
              <a:gdLst/>
              <a:ahLst/>
              <a:cxnLst/>
              <a:rect l="l" t="t" r="r" b="b"/>
              <a:pathLst>
                <a:path w="244475" h="281939">
                  <a:moveTo>
                    <a:pt x="0" y="140969"/>
                  </a:moveTo>
                  <a:lnTo>
                    <a:pt x="28603" y="100232"/>
                  </a:lnTo>
                  <a:lnTo>
                    <a:pt x="63344" y="65644"/>
                  </a:lnTo>
                  <a:lnTo>
                    <a:pt x="103251" y="37766"/>
                  </a:lnTo>
                  <a:lnTo>
                    <a:pt x="147348" y="17159"/>
                  </a:lnTo>
                  <a:lnTo>
                    <a:pt x="194662" y="4383"/>
                  </a:lnTo>
                  <a:lnTo>
                    <a:pt x="244221" y="0"/>
                  </a:lnTo>
                  <a:lnTo>
                    <a:pt x="244221" y="281939"/>
                  </a:lnTo>
                  <a:lnTo>
                    <a:pt x="0" y="140969"/>
                  </a:lnTo>
                  <a:close/>
                </a:path>
              </a:pathLst>
            </a:custGeom>
            <a:ln w="15239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7260535" y="3864863"/>
              <a:ext cx="413384" cy="704215"/>
            </a:xfrm>
            <a:custGeom>
              <a:avLst/>
              <a:gdLst/>
              <a:ahLst/>
              <a:cxnLst/>
              <a:rect l="l" t="t" r="r" b="b"/>
              <a:pathLst>
                <a:path w="413384" h="704214">
                  <a:moveTo>
                    <a:pt x="351844" y="0"/>
                  </a:moveTo>
                  <a:lnTo>
                    <a:pt x="290757" y="5333"/>
                  </a:lnTo>
                  <a:lnTo>
                    <a:pt x="244260" y="16799"/>
                  </a:lnTo>
                  <a:lnTo>
                    <a:pt x="200755" y="33980"/>
                  </a:lnTo>
                  <a:lnTo>
                    <a:pt x="160582" y="56389"/>
                  </a:lnTo>
                  <a:lnTo>
                    <a:pt x="124081" y="83542"/>
                  </a:lnTo>
                  <a:lnTo>
                    <a:pt x="91593" y="114951"/>
                  </a:lnTo>
                  <a:lnTo>
                    <a:pt x="63458" y="150129"/>
                  </a:lnTo>
                  <a:lnTo>
                    <a:pt x="40017" y="188591"/>
                  </a:lnTo>
                  <a:lnTo>
                    <a:pt x="21611" y="229851"/>
                  </a:lnTo>
                  <a:lnTo>
                    <a:pt x="8578" y="273421"/>
                  </a:lnTo>
                  <a:lnTo>
                    <a:pt x="1261" y="318815"/>
                  </a:lnTo>
                  <a:lnTo>
                    <a:pt x="0" y="365547"/>
                  </a:lnTo>
                  <a:lnTo>
                    <a:pt x="5134" y="413130"/>
                  </a:lnTo>
                  <a:lnTo>
                    <a:pt x="16599" y="459627"/>
                  </a:lnTo>
                  <a:lnTo>
                    <a:pt x="33780" y="503132"/>
                  </a:lnTo>
                  <a:lnTo>
                    <a:pt x="56190" y="543305"/>
                  </a:lnTo>
                  <a:lnTo>
                    <a:pt x="83342" y="579806"/>
                  </a:lnTo>
                  <a:lnTo>
                    <a:pt x="114751" y="612294"/>
                  </a:lnTo>
                  <a:lnTo>
                    <a:pt x="149929" y="640429"/>
                  </a:lnTo>
                  <a:lnTo>
                    <a:pt x="188392" y="663870"/>
                  </a:lnTo>
                  <a:lnTo>
                    <a:pt x="229651" y="682276"/>
                  </a:lnTo>
                  <a:lnTo>
                    <a:pt x="273221" y="695309"/>
                  </a:lnTo>
                  <a:lnTo>
                    <a:pt x="318615" y="702626"/>
                  </a:lnTo>
                  <a:lnTo>
                    <a:pt x="365347" y="703888"/>
                  </a:lnTo>
                  <a:lnTo>
                    <a:pt x="412931" y="698753"/>
                  </a:lnTo>
                  <a:lnTo>
                    <a:pt x="412931" y="5333"/>
                  </a:lnTo>
                  <a:lnTo>
                    <a:pt x="382482" y="1333"/>
                  </a:lnTo>
                  <a:lnTo>
                    <a:pt x="351844" y="0"/>
                  </a:lnTo>
                  <a:close/>
                </a:path>
              </a:pathLst>
            </a:custGeom>
            <a:solidFill>
              <a:srgbClr val="D9DE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332161" y="3936491"/>
              <a:ext cx="281940" cy="422909"/>
            </a:xfrm>
            <a:custGeom>
              <a:avLst/>
              <a:gdLst/>
              <a:ahLst/>
              <a:cxnLst/>
              <a:rect l="l" t="t" r="r" b="b"/>
              <a:pathLst>
                <a:path w="281940" h="422910">
                  <a:moveTo>
                    <a:pt x="281742" y="0"/>
                  </a:moveTo>
                  <a:lnTo>
                    <a:pt x="208733" y="9620"/>
                  </a:lnTo>
                  <a:lnTo>
                    <a:pt x="140772" y="37718"/>
                  </a:lnTo>
                  <a:lnTo>
                    <a:pt x="103004" y="63780"/>
                  </a:lnTo>
                  <a:lnTo>
                    <a:pt x="70768" y="94725"/>
                  </a:lnTo>
                  <a:lnTo>
                    <a:pt x="44276" y="129761"/>
                  </a:lnTo>
                  <a:lnTo>
                    <a:pt x="23741" y="168094"/>
                  </a:lnTo>
                  <a:lnTo>
                    <a:pt x="9374" y="208930"/>
                  </a:lnTo>
                  <a:lnTo>
                    <a:pt x="1390" y="251478"/>
                  </a:lnTo>
                  <a:lnTo>
                    <a:pt x="0" y="294943"/>
                  </a:lnTo>
                  <a:lnTo>
                    <a:pt x="5416" y="338532"/>
                  </a:lnTo>
                  <a:lnTo>
                    <a:pt x="17852" y="381452"/>
                  </a:lnTo>
                  <a:lnTo>
                    <a:pt x="37521" y="422909"/>
                  </a:lnTo>
                  <a:lnTo>
                    <a:pt x="281742" y="281939"/>
                  </a:lnTo>
                  <a:lnTo>
                    <a:pt x="28174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332161" y="3936491"/>
              <a:ext cx="281940" cy="422909"/>
            </a:xfrm>
            <a:custGeom>
              <a:avLst/>
              <a:gdLst/>
              <a:ahLst/>
              <a:cxnLst/>
              <a:rect l="l" t="t" r="r" b="b"/>
              <a:pathLst>
                <a:path w="281940" h="422910">
                  <a:moveTo>
                    <a:pt x="37521" y="422909"/>
                  </a:moveTo>
                  <a:lnTo>
                    <a:pt x="17852" y="381452"/>
                  </a:lnTo>
                  <a:lnTo>
                    <a:pt x="5416" y="338532"/>
                  </a:lnTo>
                  <a:lnTo>
                    <a:pt x="0" y="294943"/>
                  </a:lnTo>
                  <a:lnTo>
                    <a:pt x="1390" y="251478"/>
                  </a:lnTo>
                  <a:lnTo>
                    <a:pt x="9374" y="208930"/>
                  </a:lnTo>
                  <a:lnTo>
                    <a:pt x="23741" y="168094"/>
                  </a:lnTo>
                  <a:lnTo>
                    <a:pt x="44276" y="129761"/>
                  </a:lnTo>
                  <a:lnTo>
                    <a:pt x="70768" y="94725"/>
                  </a:lnTo>
                  <a:lnTo>
                    <a:pt x="103004" y="63780"/>
                  </a:lnTo>
                  <a:lnTo>
                    <a:pt x="140772" y="37718"/>
                  </a:lnTo>
                  <a:lnTo>
                    <a:pt x="208733" y="9620"/>
                  </a:lnTo>
                  <a:lnTo>
                    <a:pt x="281742" y="0"/>
                  </a:lnTo>
                  <a:lnTo>
                    <a:pt x="281742" y="281939"/>
                  </a:lnTo>
                  <a:lnTo>
                    <a:pt x="37521" y="422909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9351463" y="3864863"/>
              <a:ext cx="413384" cy="704215"/>
            </a:xfrm>
            <a:custGeom>
              <a:avLst/>
              <a:gdLst/>
              <a:ahLst/>
              <a:cxnLst/>
              <a:rect l="l" t="t" r="r" b="b"/>
              <a:pathLst>
                <a:path w="413384" h="704214">
                  <a:moveTo>
                    <a:pt x="351844" y="0"/>
                  </a:moveTo>
                  <a:lnTo>
                    <a:pt x="290757" y="5333"/>
                  </a:lnTo>
                  <a:lnTo>
                    <a:pt x="244260" y="16799"/>
                  </a:lnTo>
                  <a:lnTo>
                    <a:pt x="200755" y="33980"/>
                  </a:lnTo>
                  <a:lnTo>
                    <a:pt x="160582" y="56389"/>
                  </a:lnTo>
                  <a:lnTo>
                    <a:pt x="124081" y="83542"/>
                  </a:lnTo>
                  <a:lnTo>
                    <a:pt x="91593" y="114951"/>
                  </a:lnTo>
                  <a:lnTo>
                    <a:pt x="63458" y="150129"/>
                  </a:lnTo>
                  <a:lnTo>
                    <a:pt x="40017" y="188591"/>
                  </a:lnTo>
                  <a:lnTo>
                    <a:pt x="21611" y="229851"/>
                  </a:lnTo>
                  <a:lnTo>
                    <a:pt x="8578" y="273421"/>
                  </a:lnTo>
                  <a:lnTo>
                    <a:pt x="1261" y="318815"/>
                  </a:lnTo>
                  <a:lnTo>
                    <a:pt x="0" y="365547"/>
                  </a:lnTo>
                  <a:lnTo>
                    <a:pt x="5134" y="413130"/>
                  </a:lnTo>
                  <a:lnTo>
                    <a:pt x="16599" y="459627"/>
                  </a:lnTo>
                  <a:lnTo>
                    <a:pt x="33780" y="503132"/>
                  </a:lnTo>
                  <a:lnTo>
                    <a:pt x="56190" y="543305"/>
                  </a:lnTo>
                  <a:lnTo>
                    <a:pt x="83342" y="579806"/>
                  </a:lnTo>
                  <a:lnTo>
                    <a:pt x="114751" y="612294"/>
                  </a:lnTo>
                  <a:lnTo>
                    <a:pt x="149929" y="640429"/>
                  </a:lnTo>
                  <a:lnTo>
                    <a:pt x="188392" y="663870"/>
                  </a:lnTo>
                  <a:lnTo>
                    <a:pt x="229651" y="682276"/>
                  </a:lnTo>
                  <a:lnTo>
                    <a:pt x="273221" y="695309"/>
                  </a:lnTo>
                  <a:lnTo>
                    <a:pt x="318615" y="702626"/>
                  </a:lnTo>
                  <a:lnTo>
                    <a:pt x="365347" y="703888"/>
                  </a:lnTo>
                  <a:lnTo>
                    <a:pt x="412931" y="698753"/>
                  </a:lnTo>
                  <a:lnTo>
                    <a:pt x="412931" y="5333"/>
                  </a:lnTo>
                  <a:lnTo>
                    <a:pt x="382482" y="1333"/>
                  </a:lnTo>
                  <a:lnTo>
                    <a:pt x="351844" y="0"/>
                  </a:lnTo>
                  <a:close/>
                </a:path>
              </a:pathLst>
            </a:custGeom>
            <a:solidFill>
              <a:srgbClr val="D9DE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422891" y="3936491"/>
              <a:ext cx="281940" cy="563880"/>
            </a:xfrm>
            <a:custGeom>
              <a:avLst/>
              <a:gdLst/>
              <a:ahLst/>
              <a:cxnLst/>
              <a:rect l="l" t="t" r="r" b="b"/>
              <a:pathLst>
                <a:path w="281940" h="563879">
                  <a:moveTo>
                    <a:pt x="281939" y="0"/>
                  </a:moveTo>
                  <a:lnTo>
                    <a:pt x="236210" y="3690"/>
                  </a:lnTo>
                  <a:lnTo>
                    <a:pt x="192828" y="14374"/>
                  </a:lnTo>
                  <a:lnTo>
                    <a:pt x="152376" y="31471"/>
                  </a:lnTo>
                  <a:lnTo>
                    <a:pt x="115433" y="54400"/>
                  </a:lnTo>
                  <a:lnTo>
                    <a:pt x="82581" y="82581"/>
                  </a:lnTo>
                  <a:lnTo>
                    <a:pt x="54400" y="115433"/>
                  </a:lnTo>
                  <a:lnTo>
                    <a:pt x="31471" y="152376"/>
                  </a:lnTo>
                  <a:lnTo>
                    <a:pt x="14374" y="192828"/>
                  </a:lnTo>
                  <a:lnTo>
                    <a:pt x="3690" y="236210"/>
                  </a:lnTo>
                  <a:lnTo>
                    <a:pt x="0" y="281939"/>
                  </a:lnTo>
                  <a:lnTo>
                    <a:pt x="3690" y="327669"/>
                  </a:lnTo>
                  <a:lnTo>
                    <a:pt x="14374" y="371051"/>
                  </a:lnTo>
                  <a:lnTo>
                    <a:pt x="31471" y="411503"/>
                  </a:lnTo>
                  <a:lnTo>
                    <a:pt x="54400" y="448446"/>
                  </a:lnTo>
                  <a:lnTo>
                    <a:pt x="82581" y="481298"/>
                  </a:lnTo>
                  <a:lnTo>
                    <a:pt x="115433" y="509479"/>
                  </a:lnTo>
                  <a:lnTo>
                    <a:pt x="152376" y="532408"/>
                  </a:lnTo>
                  <a:lnTo>
                    <a:pt x="192828" y="549505"/>
                  </a:lnTo>
                  <a:lnTo>
                    <a:pt x="236210" y="560189"/>
                  </a:lnTo>
                  <a:lnTo>
                    <a:pt x="281939" y="563879"/>
                  </a:lnTo>
                  <a:lnTo>
                    <a:pt x="281939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422891" y="3936491"/>
              <a:ext cx="281940" cy="563880"/>
            </a:xfrm>
            <a:custGeom>
              <a:avLst/>
              <a:gdLst/>
              <a:ahLst/>
              <a:cxnLst/>
              <a:rect l="l" t="t" r="r" b="b"/>
              <a:pathLst>
                <a:path w="281940" h="563879">
                  <a:moveTo>
                    <a:pt x="281939" y="563879"/>
                  </a:moveTo>
                  <a:lnTo>
                    <a:pt x="236210" y="560189"/>
                  </a:lnTo>
                  <a:lnTo>
                    <a:pt x="192828" y="549505"/>
                  </a:lnTo>
                  <a:lnTo>
                    <a:pt x="152376" y="532408"/>
                  </a:lnTo>
                  <a:lnTo>
                    <a:pt x="115433" y="509479"/>
                  </a:lnTo>
                  <a:lnTo>
                    <a:pt x="82581" y="481298"/>
                  </a:lnTo>
                  <a:lnTo>
                    <a:pt x="54400" y="448446"/>
                  </a:lnTo>
                  <a:lnTo>
                    <a:pt x="31471" y="411503"/>
                  </a:lnTo>
                  <a:lnTo>
                    <a:pt x="14374" y="371051"/>
                  </a:lnTo>
                  <a:lnTo>
                    <a:pt x="3690" y="327669"/>
                  </a:lnTo>
                  <a:lnTo>
                    <a:pt x="0" y="281939"/>
                  </a:lnTo>
                  <a:lnTo>
                    <a:pt x="3690" y="236210"/>
                  </a:lnTo>
                  <a:lnTo>
                    <a:pt x="14374" y="192828"/>
                  </a:lnTo>
                  <a:lnTo>
                    <a:pt x="31471" y="152376"/>
                  </a:lnTo>
                  <a:lnTo>
                    <a:pt x="54400" y="115433"/>
                  </a:lnTo>
                  <a:lnTo>
                    <a:pt x="82581" y="82581"/>
                  </a:lnTo>
                  <a:lnTo>
                    <a:pt x="115433" y="54400"/>
                  </a:lnTo>
                  <a:lnTo>
                    <a:pt x="152376" y="31471"/>
                  </a:lnTo>
                  <a:lnTo>
                    <a:pt x="192828" y="14374"/>
                  </a:lnTo>
                  <a:lnTo>
                    <a:pt x="236210" y="3690"/>
                  </a:lnTo>
                  <a:lnTo>
                    <a:pt x="281939" y="0"/>
                  </a:lnTo>
                  <a:lnTo>
                    <a:pt x="281939" y="281939"/>
                  </a:lnTo>
                  <a:lnTo>
                    <a:pt x="281939" y="563879"/>
                  </a:lnTo>
                  <a:close/>
                </a:path>
              </a:pathLst>
            </a:custGeom>
            <a:ln w="15240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883919" y="3584447"/>
              <a:ext cx="3719956" cy="17936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27635" y="4627721"/>
            <a:ext cx="481965" cy="215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90"/>
              </a:lnSpc>
            </a:pPr>
            <a:r>
              <a:rPr sz="32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51119" y="3769309"/>
            <a:ext cx="1263650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latin typeface="Garamond"/>
                <a:cs typeface="Garamond"/>
              </a:rPr>
              <a:t>Covid-19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18944" y="4627721"/>
            <a:ext cx="481965" cy="215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90"/>
              </a:lnSpc>
            </a:pPr>
            <a:r>
              <a:rPr sz="3200" dirty="0">
                <a:latin typeface="Garamond"/>
                <a:cs typeface="Garamond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742301" y="3769309"/>
            <a:ext cx="995680" cy="7867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620"/>
              </a:spcBef>
            </a:pPr>
            <a:r>
              <a:rPr sz="2700" dirty="0">
                <a:latin typeface="Garamond"/>
                <a:cs typeface="Garamond"/>
              </a:rPr>
              <a:t>έλ</a:t>
            </a:r>
            <a:r>
              <a:rPr sz="2700" spc="10" dirty="0">
                <a:latin typeface="Garamond"/>
                <a:cs typeface="Garamond"/>
              </a:rPr>
              <a:t>λ</a:t>
            </a:r>
            <a:r>
              <a:rPr sz="2700" dirty="0">
                <a:latin typeface="Garamond"/>
                <a:cs typeface="Garamond"/>
              </a:rPr>
              <a:t>ειψη  </a:t>
            </a:r>
            <a:r>
              <a:rPr sz="2700" spc="5" dirty="0">
                <a:latin typeface="Garamond"/>
                <a:cs typeface="Garamond"/>
              </a:rPr>
              <a:t>χρόνου</a:t>
            </a:r>
            <a:endParaRPr sz="2700" dirty="0">
              <a:latin typeface="Garamond"/>
              <a:cs typeface="Garamon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10126" y="4627721"/>
            <a:ext cx="481965" cy="215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90"/>
              </a:lnSpc>
            </a:pPr>
            <a:r>
              <a:rPr sz="3200" dirty="0">
                <a:latin typeface="Garamond"/>
                <a:cs typeface="Garamond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833609" y="3769309"/>
            <a:ext cx="1423035" cy="7867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620"/>
              </a:spcBef>
            </a:pPr>
            <a:r>
              <a:rPr sz="2700" dirty="0">
                <a:latin typeface="Garamond"/>
                <a:cs typeface="Garamond"/>
              </a:rPr>
              <a:t>τεχνικές  </a:t>
            </a:r>
            <a:r>
              <a:rPr sz="2700" spc="-5" dirty="0">
                <a:latin typeface="Garamond"/>
                <a:cs typeface="Garamond"/>
              </a:rPr>
              <a:t>δ</a:t>
            </a:r>
            <a:r>
              <a:rPr sz="2700" dirty="0">
                <a:latin typeface="Garamond"/>
                <a:cs typeface="Garamond"/>
              </a:rPr>
              <a:t>υσχέρειες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16960" y="4202379"/>
            <a:ext cx="7416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latin typeface="Garamond"/>
                <a:cs typeface="Garamond"/>
              </a:rPr>
              <a:t>65%</a:t>
            </a:r>
            <a:endParaRPr sz="3200" dirty="0">
              <a:latin typeface="Garamond"/>
              <a:cs typeface="Garam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8976" y="2978353"/>
            <a:ext cx="3372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85858"/>
                </a:solidFill>
                <a:latin typeface="Garamond"/>
                <a:cs typeface="Garamond"/>
              </a:rPr>
              <a:t>ΣΥΜΜΕΤΟΧΗ μαθητών στην</a:t>
            </a:r>
            <a:r>
              <a:rPr sz="1800" spc="-45" dirty="0">
                <a:solidFill>
                  <a:srgbClr val="585858"/>
                </a:solidFill>
                <a:latin typeface="Garamond"/>
                <a:cs typeface="Garamond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Garamond"/>
                <a:cs typeface="Garamond"/>
              </a:rPr>
              <a:t>έρευνα</a:t>
            </a:r>
            <a:endParaRPr sz="1800" dirty="0">
              <a:latin typeface="Garamond"/>
              <a:cs typeface="Garamon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29328" y="4117847"/>
            <a:ext cx="396240" cy="277495"/>
            <a:chOff x="4529328" y="4117847"/>
            <a:chExt cx="396240" cy="277495"/>
          </a:xfrm>
        </p:grpSpPr>
        <p:sp>
          <p:nvSpPr>
            <p:cNvPr id="23" name="object 23"/>
            <p:cNvSpPr/>
            <p:nvPr/>
          </p:nvSpPr>
          <p:spPr>
            <a:xfrm>
              <a:off x="4536948" y="4125467"/>
              <a:ext cx="381000" cy="262255"/>
            </a:xfrm>
            <a:custGeom>
              <a:avLst/>
              <a:gdLst/>
              <a:ahLst/>
              <a:cxnLst/>
              <a:rect l="l" t="t" r="r" b="b"/>
              <a:pathLst>
                <a:path w="381000" h="262254">
                  <a:moveTo>
                    <a:pt x="249936" y="0"/>
                  </a:moveTo>
                  <a:lnTo>
                    <a:pt x="249936" y="65531"/>
                  </a:lnTo>
                  <a:lnTo>
                    <a:pt x="0" y="65531"/>
                  </a:lnTo>
                  <a:lnTo>
                    <a:pt x="0" y="196595"/>
                  </a:lnTo>
                  <a:lnTo>
                    <a:pt x="249936" y="196595"/>
                  </a:lnTo>
                  <a:lnTo>
                    <a:pt x="249936" y="262127"/>
                  </a:lnTo>
                  <a:lnTo>
                    <a:pt x="381000" y="131063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536948" y="4125467"/>
              <a:ext cx="381000" cy="262255"/>
            </a:xfrm>
            <a:custGeom>
              <a:avLst/>
              <a:gdLst/>
              <a:ahLst/>
              <a:cxnLst/>
              <a:rect l="l" t="t" r="r" b="b"/>
              <a:pathLst>
                <a:path w="381000" h="262254">
                  <a:moveTo>
                    <a:pt x="0" y="65531"/>
                  </a:moveTo>
                  <a:lnTo>
                    <a:pt x="249936" y="65531"/>
                  </a:lnTo>
                  <a:lnTo>
                    <a:pt x="249936" y="0"/>
                  </a:lnTo>
                  <a:lnTo>
                    <a:pt x="381000" y="131063"/>
                  </a:lnTo>
                  <a:lnTo>
                    <a:pt x="249936" y="262127"/>
                  </a:lnTo>
                  <a:lnTo>
                    <a:pt x="249936" y="196595"/>
                  </a:lnTo>
                  <a:lnTo>
                    <a:pt x="0" y="196595"/>
                  </a:lnTo>
                  <a:lnTo>
                    <a:pt x="0" y="65531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996" y="1274521"/>
            <a:ext cx="95923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ΠΡΟΤΑΣΕΙΣ </a:t>
            </a:r>
            <a:r>
              <a:rPr sz="4000" spc="5" dirty="0"/>
              <a:t>ΓΙΑ </a:t>
            </a:r>
            <a:r>
              <a:rPr sz="4000" dirty="0"/>
              <a:t>ΜΕΛΛΟΝΤΙΚΗ</a:t>
            </a:r>
            <a:r>
              <a:rPr sz="4000" spc="-110" dirty="0"/>
              <a:t> </a:t>
            </a:r>
            <a:r>
              <a:rPr sz="4000" spc="5" dirty="0"/>
              <a:t>ΕΡΕΥΝΑ</a:t>
            </a:r>
            <a:endParaRPr sz="4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141976" y="2535935"/>
            <a:ext cx="1170940" cy="1341120"/>
            <a:chOff x="5141976" y="2535935"/>
            <a:chExt cx="1170940" cy="1341120"/>
          </a:xfrm>
        </p:grpSpPr>
        <p:sp>
          <p:nvSpPr>
            <p:cNvPr id="4" name="object 4"/>
            <p:cNvSpPr/>
            <p:nvPr/>
          </p:nvSpPr>
          <p:spPr>
            <a:xfrm>
              <a:off x="5149596" y="2543555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5" y="0"/>
                  </a:moveTo>
                  <a:lnTo>
                    <a:pt x="0" y="288798"/>
                  </a:lnTo>
                  <a:lnTo>
                    <a:pt x="0" y="1037082"/>
                  </a:lnTo>
                  <a:lnTo>
                    <a:pt x="577595" y="1325880"/>
                  </a:lnTo>
                  <a:lnTo>
                    <a:pt x="1155191" y="1037082"/>
                  </a:lnTo>
                  <a:lnTo>
                    <a:pt x="1155191" y="288798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5149596" y="2543555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5" y="0"/>
                  </a:moveTo>
                  <a:lnTo>
                    <a:pt x="1155191" y="288798"/>
                  </a:lnTo>
                  <a:lnTo>
                    <a:pt x="1155191" y="1037082"/>
                  </a:lnTo>
                  <a:lnTo>
                    <a:pt x="577595" y="1325880"/>
                  </a:lnTo>
                  <a:lnTo>
                    <a:pt x="0" y="1037082"/>
                  </a:lnTo>
                  <a:lnTo>
                    <a:pt x="0" y="288798"/>
                  </a:lnTo>
                  <a:lnTo>
                    <a:pt x="577595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79465" y="2982849"/>
            <a:ext cx="694690" cy="394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75"/>
              </a:lnSpc>
              <a:spcBef>
                <a:spcPts val="90"/>
              </a:spcBef>
            </a:pP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ι</a:t>
            </a: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σό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δ</a:t>
            </a: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η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μα,</a:t>
            </a:r>
            <a:endParaRPr sz="1400" dirty="0">
              <a:latin typeface="Garamond"/>
              <a:cs typeface="Garamond"/>
            </a:endParaRPr>
          </a:p>
          <a:p>
            <a:pPr marL="21590">
              <a:lnSpc>
                <a:spcPts val="1335"/>
              </a:lnSpc>
            </a:pPr>
            <a:r>
              <a:rPr sz="1200" dirty="0">
                <a:solidFill>
                  <a:srgbClr val="FFFFFF"/>
                </a:solidFill>
                <a:latin typeface="Garamond"/>
                <a:cs typeface="Garamond"/>
              </a:rPr>
              <a:t>αστικότητα</a:t>
            </a:r>
            <a:endParaRPr sz="12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9845" y="2879851"/>
            <a:ext cx="1308100" cy="5975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355"/>
              </a:spcBef>
            </a:pPr>
            <a:r>
              <a:rPr sz="1400" spc="-5" dirty="0">
                <a:latin typeface="Garamond"/>
                <a:cs typeface="Garamond"/>
              </a:rPr>
              <a:t>δημογραφική  ανάλυση</a:t>
            </a:r>
            <a:r>
              <a:rPr sz="1400" spc="-75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ανάπτυξης  </a:t>
            </a:r>
            <a:r>
              <a:rPr sz="1400" spc="-15" dirty="0">
                <a:latin typeface="Garamond"/>
                <a:cs typeface="Garamond"/>
              </a:rPr>
              <a:t>ΣΝ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95344" y="2535935"/>
            <a:ext cx="1792605" cy="2466340"/>
            <a:chOff x="3895344" y="2535935"/>
            <a:chExt cx="1792605" cy="2466340"/>
          </a:xfrm>
        </p:grpSpPr>
        <p:sp>
          <p:nvSpPr>
            <p:cNvPr id="9" name="object 9"/>
            <p:cNvSpPr/>
            <p:nvPr/>
          </p:nvSpPr>
          <p:spPr>
            <a:xfrm>
              <a:off x="3902964" y="2543555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0" y="288798"/>
                  </a:lnTo>
                  <a:lnTo>
                    <a:pt x="0" y="1037082"/>
                  </a:lnTo>
                  <a:lnTo>
                    <a:pt x="577596" y="1325880"/>
                  </a:lnTo>
                  <a:lnTo>
                    <a:pt x="1155191" y="1037082"/>
                  </a:lnTo>
                  <a:lnTo>
                    <a:pt x="1155191" y="288798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902964" y="2543555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1155191" y="288798"/>
                  </a:lnTo>
                  <a:lnTo>
                    <a:pt x="1155191" y="1037082"/>
                  </a:lnTo>
                  <a:lnTo>
                    <a:pt x="577596" y="1325880"/>
                  </a:lnTo>
                  <a:lnTo>
                    <a:pt x="0" y="1037082"/>
                  </a:lnTo>
                  <a:lnTo>
                    <a:pt x="0" y="288798"/>
                  </a:lnTo>
                  <a:lnTo>
                    <a:pt x="577596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524756" y="3668267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0" y="288797"/>
                  </a:lnTo>
                  <a:lnTo>
                    <a:pt x="0" y="1037081"/>
                  </a:lnTo>
                  <a:lnTo>
                    <a:pt x="577596" y="1325879"/>
                  </a:lnTo>
                  <a:lnTo>
                    <a:pt x="1155192" y="1037081"/>
                  </a:lnTo>
                  <a:lnTo>
                    <a:pt x="1155192" y="288797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4756" y="3668267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1155192" y="288797"/>
                  </a:lnTo>
                  <a:lnTo>
                    <a:pt x="1155192" y="1037081"/>
                  </a:lnTo>
                  <a:lnTo>
                    <a:pt x="577596" y="1325879"/>
                  </a:lnTo>
                  <a:lnTo>
                    <a:pt x="0" y="1037081"/>
                  </a:lnTo>
                  <a:lnTo>
                    <a:pt x="0" y="288797"/>
                  </a:lnTo>
                  <a:lnTo>
                    <a:pt x="577596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0694" y="4096258"/>
            <a:ext cx="622300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67310" marR="5080" indent="-55244">
              <a:lnSpc>
                <a:spcPts val="1420"/>
              </a:lnSpc>
              <a:spcBef>
                <a:spcPts val="355"/>
              </a:spcBef>
            </a:pP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υ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ά</a:t>
            </a:r>
            <a:r>
              <a:rPr sz="1400" spc="-15" dirty="0">
                <a:solidFill>
                  <a:srgbClr val="FFFFFF"/>
                </a:solidFill>
                <a:latin typeface="Garamond"/>
                <a:cs typeface="Garamond"/>
              </a:rPr>
              <a:t>λ</a:t>
            </a:r>
            <a:r>
              <a:rPr sz="1400" spc="-10" dirty="0">
                <a:solidFill>
                  <a:srgbClr val="FFFFFF"/>
                </a:solidFill>
                <a:latin typeface="Garamond"/>
                <a:cs typeface="Garamond"/>
              </a:rPr>
              <a:t>ω</a:t>
            </a: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τε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ς  ομάδες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8329" y="4096258"/>
            <a:ext cx="1285875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139700">
              <a:lnSpc>
                <a:spcPts val="1420"/>
              </a:lnSpc>
              <a:spcBef>
                <a:spcPts val="355"/>
              </a:spcBef>
            </a:pPr>
            <a:r>
              <a:rPr sz="1400" spc="-10" dirty="0">
                <a:latin typeface="Garamond"/>
                <a:cs typeface="Garamond"/>
              </a:rPr>
              <a:t>ταξικές </a:t>
            </a:r>
            <a:r>
              <a:rPr sz="1400" spc="-5" dirty="0">
                <a:latin typeface="Garamond"/>
                <a:cs typeface="Garamond"/>
              </a:rPr>
              <a:t>διαφορές  στην ανάπτυξη</a:t>
            </a:r>
            <a:r>
              <a:rPr sz="1400" spc="-60" dirty="0">
                <a:latin typeface="Garamond"/>
                <a:cs typeface="Garamond"/>
              </a:rPr>
              <a:t> </a:t>
            </a:r>
            <a:r>
              <a:rPr sz="1400" spc="-10" dirty="0">
                <a:latin typeface="Garamond"/>
                <a:cs typeface="Garamond"/>
              </a:rPr>
              <a:t>ΣΝ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141976" y="3660647"/>
            <a:ext cx="1789430" cy="2466340"/>
            <a:chOff x="5141976" y="3660647"/>
            <a:chExt cx="1789430" cy="2466340"/>
          </a:xfrm>
        </p:grpSpPr>
        <p:sp>
          <p:nvSpPr>
            <p:cNvPr id="16" name="object 16"/>
            <p:cNvSpPr/>
            <p:nvPr/>
          </p:nvSpPr>
          <p:spPr>
            <a:xfrm>
              <a:off x="5771388" y="3668267"/>
              <a:ext cx="1152525" cy="1325880"/>
            </a:xfrm>
            <a:custGeom>
              <a:avLst/>
              <a:gdLst/>
              <a:ahLst/>
              <a:cxnLst/>
              <a:rect l="l" t="t" r="r" b="b"/>
              <a:pathLst>
                <a:path w="1152525" h="1325879">
                  <a:moveTo>
                    <a:pt x="576072" y="0"/>
                  </a:moveTo>
                  <a:lnTo>
                    <a:pt x="0" y="288035"/>
                  </a:lnTo>
                  <a:lnTo>
                    <a:pt x="0" y="1037843"/>
                  </a:lnTo>
                  <a:lnTo>
                    <a:pt x="576072" y="1325879"/>
                  </a:lnTo>
                  <a:lnTo>
                    <a:pt x="1152143" y="1037843"/>
                  </a:lnTo>
                  <a:lnTo>
                    <a:pt x="1152143" y="288035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771388" y="3668267"/>
              <a:ext cx="1152525" cy="1325880"/>
            </a:xfrm>
            <a:custGeom>
              <a:avLst/>
              <a:gdLst/>
              <a:ahLst/>
              <a:cxnLst/>
              <a:rect l="l" t="t" r="r" b="b"/>
              <a:pathLst>
                <a:path w="1152525" h="1325879">
                  <a:moveTo>
                    <a:pt x="576072" y="0"/>
                  </a:moveTo>
                  <a:lnTo>
                    <a:pt x="1152143" y="288035"/>
                  </a:lnTo>
                  <a:lnTo>
                    <a:pt x="1152143" y="1037843"/>
                  </a:lnTo>
                  <a:lnTo>
                    <a:pt x="576072" y="1325879"/>
                  </a:lnTo>
                  <a:lnTo>
                    <a:pt x="0" y="1037843"/>
                  </a:lnTo>
                  <a:lnTo>
                    <a:pt x="0" y="288035"/>
                  </a:lnTo>
                  <a:lnTo>
                    <a:pt x="576072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9596" y="4792979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5" y="0"/>
                  </a:moveTo>
                  <a:lnTo>
                    <a:pt x="0" y="288798"/>
                  </a:lnTo>
                  <a:lnTo>
                    <a:pt x="0" y="1037082"/>
                  </a:lnTo>
                  <a:lnTo>
                    <a:pt x="577595" y="1325880"/>
                  </a:lnTo>
                  <a:lnTo>
                    <a:pt x="1155191" y="1037082"/>
                  </a:lnTo>
                  <a:lnTo>
                    <a:pt x="1155191" y="288798"/>
                  </a:lnTo>
                  <a:lnTo>
                    <a:pt x="577595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149596" y="4792979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5" y="0"/>
                  </a:moveTo>
                  <a:lnTo>
                    <a:pt x="1155191" y="288798"/>
                  </a:lnTo>
                  <a:lnTo>
                    <a:pt x="1155191" y="1037082"/>
                  </a:lnTo>
                  <a:lnTo>
                    <a:pt x="577595" y="1325880"/>
                  </a:lnTo>
                  <a:lnTo>
                    <a:pt x="0" y="1037082"/>
                  </a:lnTo>
                  <a:lnTo>
                    <a:pt x="0" y="288798"/>
                  </a:lnTo>
                  <a:lnTo>
                    <a:pt x="577595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29198" y="5312105"/>
            <a:ext cx="39497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ξ</a:t>
            </a:r>
            <a:r>
              <a:rPr sz="1400" spc="-2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400" spc="-5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endParaRPr sz="1400" dirty="0">
              <a:latin typeface="Garamond"/>
              <a:cs typeface="Garamon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79845" y="5222494"/>
            <a:ext cx="1052195" cy="41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spc="-5" dirty="0">
                <a:latin typeface="Garamond"/>
                <a:cs typeface="Garamond"/>
              </a:rPr>
              <a:t>η επίδραση</a:t>
            </a:r>
            <a:r>
              <a:rPr sz="1400" spc="-55" dirty="0">
                <a:latin typeface="Garamond"/>
                <a:cs typeface="Garamond"/>
              </a:rPr>
              <a:t> </a:t>
            </a:r>
            <a:r>
              <a:rPr sz="1400" spc="-5" dirty="0">
                <a:latin typeface="Garamond"/>
                <a:cs typeface="Garamond"/>
              </a:rPr>
              <a:t>του</a:t>
            </a:r>
            <a:endParaRPr sz="1400" dirty="0">
              <a:latin typeface="Garamond"/>
              <a:cs typeface="Garamond"/>
            </a:endParaRPr>
          </a:p>
          <a:p>
            <a:pPr marL="12700">
              <a:lnSpc>
                <a:spcPts val="1550"/>
              </a:lnSpc>
            </a:pPr>
            <a:r>
              <a:rPr sz="1400" spc="-15" dirty="0">
                <a:latin typeface="Garamond"/>
                <a:cs typeface="Garamond"/>
              </a:rPr>
              <a:t>Covid-19</a:t>
            </a:r>
            <a:endParaRPr sz="1400" dirty="0">
              <a:latin typeface="Garamond"/>
              <a:cs typeface="Garamon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95344" y="4681728"/>
            <a:ext cx="7409815" cy="1445260"/>
            <a:chOff x="3895344" y="4681728"/>
            <a:chExt cx="7409815" cy="1445260"/>
          </a:xfrm>
        </p:grpSpPr>
        <p:sp>
          <p:nvSpPr>
            <p:cNvPr id="23" name="object 23"/>
            <p:cNvSpPr/>
            <p:nvPr/>
          </p:nvSpPr>
          <p:spPr>
            <a:xfrm>
              <a:off x="3902964" y="4792980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0" y="288798"/>
                  </a:lnTo>
                  <a:lnTo>
                    <a:pt x="0" y="1037082"/>
                  </a:lnTo>
                  <a:lnTo>
                    <a:pt x="577596" y="1325880"/>
                  </a:lnTo>
                  <a:lnTo>
                    <a:pt x="1155191" y="1037082"/>
                  </a:lnTo>
                  <a:lnTo>
                    <a:pt x="1155191" y="288798"/>
                  </a:lnTo>
                  <a:lnTo>
                    <a:pt x="577596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902964" y="4792980"/>
              <a:ext cx="1155700" cy="1325880"/>
            </a:xfrm>
            <a:custGeom>
              <a:avLst/>
              <a:gdLst/>
              <a:ahLst/>
              <a:cxnLst/>
              <a:rect l="l" t="t" r="r" b="b"/>
              <a:pathLst>
                <a:path w="1155700" h="1325879">
                  <a:moveTo>
                    <a:pt x="577596" y="0"/>
                  </a:moveTo>
                  <a:lnTo>
                    <a:pt x="1155191" y="288798"/>
                  </a:lnTo>
                  <a:lnTo>
                    <a:pt x="1155191" y="1037082"/>
                  </a:lnTo>
                  <a:lnTo>
                    <a:pt x="577596" y="1325880"/>
                  </a:lnTo>
                  <a:lnTo>
                    <a:pt x="0" y="1037082"/>
                  </a:lnTo>
                  <a:lnTo>
                    <a:pt x="0" y="288798"/>
                  </a:lnTo>
                  <a:lnTo>
                    <a:pt x="577596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135111" y="4681728"/>
              <a:ext cx="3169920" cy="14386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8617" y="1244041"/>
            <a:ext cx="68783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Ευχαριστώ </a:t>
            </a:r>
            <a:r>
              <a:rPr spc="-5" dirty="0"/>
              <a:t>για </a:t>
            </a:r>
            <a:r>
              <a:rPr spc="-10" dirty="0"/>
              <a:t>την προσοχή</a:t>
            </a:r>
            <a:r>
              <a:rPr spc="105" dirty="0"/>
              <a:t> </a:t>
            </a:r>
            <a:r>
              <a:rPr spc="-15" dirty="0"/>
              <a:t>σας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4655" y="5388661"/>
            <a:ext cx="243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aramond"/>
                <a:cs typeface="Garamond"/>
              </a:rPr>
              <a:t>Αγάπη</a:t>
            </a:r>
            <a:r>
              <a:rPr sz="18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aramond"/>
                <a:cs typeface="Garamond"/>
              </a:rPr>
              <a:t>Κονταξάκη</a:t>
            </a:r>
            <a:endParaRPr sz="1800" dirty="0">
              <a:latin typeface="Garamond"/>
              <a:cs typeface="Garamond"/>
            </a:endParaRPr>
          </a:p>
        </p:txBody>
      </p:sp>
      <p:pic>
        <p:nvPicPr>
          <p:cNvPr id="10" name="56 - Εικόνα">
            <a:extLst>
              <a:ext uri="{FF2B5EF4-FFF2-40B4-BE49-F238E27FC236}">
                <a16:creationId xmlns:a16="http://schemas.microsoft.com/office/drawing/2014/main" xmlns="" id="{D703F9E5-40F7-4CA9-AD1E-868A3D5A73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2895600" cy="1981200"/>
          </a:xfrm>
          <a:prstGeom prst="rect">
            <a:avLst/>
          </a:prstGeom>
        </p:spPr>
      </p:pic>
      <p:pic>
        <p:nvPicPr>
          <p:cNvPr id="11" name="17 - Εικόνα">
            <a:extLst>
              <a:ext uri="{FF2B5EF4-FFF2-40B4-BE49-F238E27FC236}">
                <a16:creationId xmlns:a16="http://schemas.microsoft.com/office/drawing/2014/main" xmlns="" id="{CD14FDB6-7C1F-4BE2-9694-DCE3AD1AF9B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429000"/>
            <a:ext cx="3200400" cy="1905000"/>
          </a:xfrm>
          <a:prstGeom prst="rect">
            <a:avLst/>
          </a:prstGeom>
        </p:spPr>
      </p:pic>
      <p:sp>
        <p:nvSpPr>
          <p:cNvPr id="14" name="Ορθογώνιο: Στρογγύλεμα μίας γωνίας 9">
            <a:extLst>
              <a:ext uri="{FF2B5EF4-FFF2-40B4-BE49-F238E27FC236}">
                <a16:creationId xmlns:a16="http://schemas.microsoft.com/office/drawing/2014/main" xmlns="" id="{2E9924DC-D0DF-459E-BED1-0746B10C747D}"/>
              </a:ext>
            </a:extLst>
          </p:cNvPr>
          <p:cNvSpPr/>
          <p:nvPr/>
        </p:nvSpPr>
        <p:spPr>
          <a:xfrm>
            <a:off x="4800600" y="5638800"/>
            <a:ext cx="2451099" cy="643468"/>
          </a:xfrm>
          <a:prstGeom prst="round1Rect">
            <a:avLst/>
          </a:prstGeom>
          <a:solidFill>
            <a:srgbClr val="83992A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Αγάπη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Κονταξάκη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15" name="Picture 2" descr="Γλώσσα Β´ Δημοτικού Ταξίδι στον κόσμο της γλώσσας">
            <a:extLst>
              <a:ext uri="{FF2B5EF4-FFF2-40B4-BE49-F238E27FC236}">
                <a16:creationId xmlns:a16="http://schemas.microsoft.com/office/drawing/2014/main" xmlns="" id="{6928F3E9-5A7C-4688-9531-A49734F5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362200"/>
            <a:ext cx="2984499" cy="32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11" y="1030300"/>
            <a:ext cx="6080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ΒΑΣΙΚΕΣ</a:t>
            </a:r>
            <a:r>
              <a:rPr sz="4000" spc="-140" dirty="0"/>
              <a:t> </a:t>
            </a:r>
            <a:r>
              <a:rPr sz="4000" dirty="0"/>
              <a:t>ΠΛΗΡΟΦΟΡΙΕΣ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4205" y="1424774"/>
            <a:ext cx="5655945" cy="412559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3200" spc="-5" dirty="0">
                <a:solidFill>
                  <a:srgbClr val="252525"/>
                </a:solidFill>
                <a:latin typeface="Garamond"/>
                <a:cs typeface="Garamond"/>
              </a:rPr>
              <a:t>ΣΚΟΠΟΣ</a:t>
            </a:r>
            <a:endParaRPr sz="3200" dirty="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950" dirty="0">
              <a:latin typeface="Garamond"/>
              <a:cs typeface="Garamond"/>
            </a:endParaRPr>
          </a:p>
          <a:p>
            <a:pPr marL="370205" marR="5080" indent="-287020">
              <a:lnSpc>
                <a:spcPct val="90000"/>
              </a:lnSpc>
              <a:buClr>
                <a:srgbClr val="83992A"/>
              </a:buClr>
              <a:buSzPct val="115277"/>
              <a:buFont typeface="Arial"/>
              <a:buChar char="•"/>
              <a:tabLst>
                <a:tab pos="370840" algn="l"/>
                <a:tab pos="2547620" algn="l"/>
              </a:tabLst>
            </a:pP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Η διερεύνηση της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επίδρασης 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της</a:t>
            </a:r>
            <a:r>
              <a:rPr sz="36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χρήσης	του</a:t>
            </a:r>
            <a:r>
              <a:rPr sz="3600" spc="-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εκπαιδευτικού  υλικού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για την αναγνώριση,  κατανόηση </a:t>
            </a:r>
            <a:r>
              <a:rPr sz="3600" spc="-5" dirty="0">
                <a:solidFill>
                  <a:srgbClr val="252525"/>
                </a:solidFill>
                <a:latin typeface="Garamond"/>
                <a:cs typeface="Garamond"/>
              </a:rPr>
              <a:t>και διαχείριση </a:t>
            </a:r>
            <a:r>
              <a:rPr sz="3600" dirty="0">
                <a:solidFill>
                  <a:srgbClr val="252525"/>
                </a:solidFill>
                <a:latin typeface="Garamond"/>
                <a:cs typeface="Garamond"/>
              </a:rPr>
              <a:t>των  συναισθημάτων σε μαθητές Β’  Δημοτικού.</a:t>
            </a:r>
            <a:endParaRPr sz="36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2455" y="3429000"/>
            <a:ext cx="3663696" cy="147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11" y="1030300"/>
            <a:ext cx="608076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ΒΑΣΙΚΕΣ</a:t>
            </a:r>
            <a:r>
              <a:rPr sz="4000" spc="-140" dirty="0"/>
              <a:t> </a:t>
            </a:r>
            <a:r>
              <a:rPr sz="4000" dirty="0"/>
              <a:t>ΠΛΗΡΟΦΟΡΙΕΣ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1652473"/>
            <a:ext cx="7360284" cy="402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1249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252525"/>
                </a:solidFill>
                <a:latin typeface="Garamond"/>
                <a:cs typeface="Garamond"/>
              </a:rPr>
              <a:t>ΣΥΝΕΙΣΦΟΡΑ</a:t>
            </a:r>
            <a:endParaRPr sz="3200" dirty="0">
              <a:latin typeface="Garamond"/>
              <a:cs typeface="Garamond"/>
            </a:endParaRPr>
          </a:p>
          <a:p>
            <a:pPr marL="299085" indent="-287020">
              <a:lnSpc>
                <a:spcPts val="2740"/>
              </a:lnSpc>
              <a:spcBef>
                <a:spcPts val="3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Τα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συναισθήματα αποτελούν ενδιαφέρον</a:t>
            </a:r>
            <a:r>
              <a:rPr sz="2400" spc="11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εκπαιδευτικό</a:t>
            </a:r>
            <a:endParaRPr sz="2400" dirty="0">
              <a:latin typeface="Garamond"/>
              <a:cs typeface="Garamond"/>
            </a:endParaRPr>
          </a:p>
          <a:p>
            <a:pPr marL="299085">
              <a:lnSpc>
                <a:spcPts val="2740"/>
              </a:lnSpc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αντικείμενο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για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τους</a:t>
            </a:r>
            <a:r>
              <a:rPr sz="2400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μαθητές</a:t>
            </a:r>
            <a:endParaRPr sz="2400" dirty="0">
              <a:latin typeface="Garamond"/>
              <a:cs typeface="Garamond"/>
            </a:endParaRPr>
          </a:p>
          <a:p>
            <a:pPr marL="299085" indent="-287020">
              <a:lnSpc>
                <a:spcPts val="2735"/>
              </a:lnSpc>
              <a:spcBef>
                <a:spcPts val="88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Οι αρχές τής πολυμεσικότητας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(Mayer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– Gagné)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παραμένουν</a:t>
            </a:r>
            <a:endParaRPr sz="2400" dirty="0">
              <a:latin typeface="Garamond"/>
              <a:cs typeface="Garamond"/>
            </a:endParaRPr>
          </a:p>
          <a:p>
            <a:pPr marL="299085">
              <a:lnSpc>
                <a:spcPts val="2735"/>
              </a:lnSpc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επίκαιρες και</a:t>
            </a:r>
            <a:r>
              <a:rPr sz="24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εφαρμόσιμες</a:t>
            </a:r>
            <a:endParaRPr sz="2400" dirty="0">
              <a:latin typeface="Garamond"/>
              <a:cs typeface="Garamond"/>
            </a:endParaRPr>
          </a:p>
          <a:p>
            <a:pPr marL="299085" marR="280670" indent="-287020">
              <a:lnSpc>
                <a:spcPts val="2590"/>
              </a:lnSpc>
              <a:spcBef>
                <a:spcPts val="122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Η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τεχνολογία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τίθεται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στην υπηρεσία των παιδαγωγικών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μας 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στόχων</a:t>
            </a:r>
            <a:endParaRPr sz="2400" dirty="0">
              <a:latin typeface="Garamond"/>
              <a:cs typeface="Garamond"/>
            </a:endParaRPr>
          </a:p>
          <a:p>
            <a:pPr marL="299085" marR="10160" indent="-287020">
              <a:lnSpc>
                <a:spcPts val="2590"/>
              </a:lnSpc>
              <a:spcBef>
                <a:spcPts val="118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Οι μορφές τής εξΑΕ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(σύγχρονη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ασύγχρονη)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ενθαρρύνουν 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με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διαφορετικούς τρόπους την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ανάπτυξη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τής</a:t>
            </a:r>
            <a:r>
              <a:rPr sz="24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ΣΝ</a:t>
            </a:r>
            <a:endParaRPr sz="24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4440" y="3599688"/>
            <a:ext cx="2209800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000" spc="5" dirty="0"/>
              <a:t>ΒΑΣΙΚΕΣ</a:t>
            </a:r>
            <a:r>
              <a:rPr sz="4000" spc="-145" dirty="0"/>
              <a:t> </a:t>
            </a:r>
            <a:r>
              <a:rPr sz="4000" dirty="0"/>
              <a:t>ΠΛΗΡΟΦΟΡΙΕΣ</a:t>
            </a:r>
          </a:p>
          <a:p>
            <a:pPr marL="1270" algn="ctr">
              <a:lnSpc>
                <a:spcPct val="100000"/>
              </a:lnSpc>
              <a:spcBef>
                <a:spcPts val="85"/>
              </a:spcBef>
            </a:pPr>
            <a:r>
              <a:rPr sz="3100" spc="-5" dirty="0"/>
              <a:t>ΕΡΕΥΝΗΤΙΚΑ</a:t>
            </a:r>
            <a:r>
              <a:rPr sz="3100" spc="10" dirty="0"/>
              <a:t> </a:t>
            </a:r>
            <a:r>
              <a:rPr sz="3100" spc="-10" dirty="0"/>
              <a:t>ΕΡΩΤΗΜΑΤΑ</a:t>
            </a:r>
            <a:endParaRPr sz="3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797873" y="4373689"/>
            <a:ext cx="3170555" cy="1524635"/>
            <a:chOff x="2797873" y="4373689"/>
            <a:chExt cx="3170555" cy="1524635"/>
          </a:xfrm>
        </p:grpSpPr>
        <p:sp>
          <p:nvSpPr>
            <p:cNvPr id="4" name="object 4"/>
            <p:cNvSpPr/>
            <p:nvPr/>
          </p:nvSpPr>
          <p:spPr>
            <a:xfrm>
              <a:off x="2802635" y="4378452"/>
              <a:ext cx="3161030" cy="1515110"/>
            </a:xfrm>
            <a:custGeom>
              <a:avLst/>
              <a:gdLst/>
              <a:ahLst/>
              <a:cxnLst/>
              <a:rect l="l" t="t" r="r" b="b"/>
              <a:pathLst>
                <a:path w="3161029" h="1515110">
                  <a:moveTo>
                    <a:pt x="3160776" y="0"/>
                  </a:moveTo>
                  <a:lnTo>
                    <a:pt x="0" y="0"/>
                  </a:lnTo>
                  <a:lnTo>
                    <a:pt x="0" y="1514856"/>
                  </a:lnTo>
                  <a:lnTo>
                    <a:pt x="3160776" y="1514856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802635" y="4378452"/>
              <a:ext cx="3161030" cy="1515110"/>
            </a:xfrm>
            <a:custGeom>
              <a:avLst/>
              <a:gdLst/>
              <a:ahLst/>
              <a:cxnLst/>
              <a:rect l="l" t="t" r="r" b="b"/>
              <a:pathLst>
                <a:path w="3161029" h="1515110">
                  <a:moveTo>
                    <a:pt x="0" y="1514856"/>
                  </a:moveTo>
                  <a:lnTo>
                    <a:pt x="3160776" y="1514856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1514856"/>
                  </a:lnTo>
                  <a:close/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58717" y="4822697"/>
            <a:ext cx="221996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95"/>
              </a:spcBef>
            </a:pPr>
            <a:r>
              <a:rPr sz="1900" dirty="0">
                <a:latin typeface="Garamond"/>
                <a:cs typeface="Garamond"/>
              </a:rPr>
              <a:t>Το </a:t>
            </a:r>
            <a:r>
              <a:rPr sz="1900" spc="-5" dirty="0">
                <a:latin typeface="Garamond"/>
                <a:cs typeface="Garamond"/>
              </a:rPr>
              <a:t>ΕΥ πληροί </a:t>
            </a:r>
            <a:r>
              <a:rPr sz="1900" spc="-10" dirty="0">
                <a:latin typeface="Garamond"/>
                <a:cs typeface="Garamond"/>
              </a:rPr>
              <a:t>τις</a:t>
            </a:r>
            <a:r>
              <a:rPr sz="1900" spc="-60" dirty="0">
                <a:latin typeface="Garamond"/>
                <a:cs typeface="Garamond"/>
              </a:rPr>
              <a:t> </a:t>
            </a:r>
            <a:r>
              <a:rPr sz="1900" dirty="0">
                <a:latin typeface="Garamond"/>
                <a:cs typeface="Garamond"/>
              </a:rPr>
              <a:t>αρχές</a:t>
            </a:r>
          </a:p>
          <a:p>
            <a:pPr marL="12700">
              <a:lnSpc>
                <a:spcPts val="2100"/>
              </a:lnSpc>
            </a:pPr>
            <a:r>
              <a:rPr sz="1900" spc="-10" dirty="0">
                <a:latin typeface="Garamond"/>
                <a:cs typeface="Garamond"/>
              </a:rPr>
              <a:t>τής </a:t>
            </a:r>
            <a:r>
              <a:rPr sz="1900" spc="-5" dirty="0">
                <a:latin typeface="Garamond"/>
                <a:cs typeface="Garamond"/>
              </a:rPr>
              <a:t>πολυμεσικότητας</a:t>
            </a:r>
            <a:r>
              <a:rPr sz="1900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36520" y="2554033"/>
            <a:ext cx="6864350" cy="3130550"/>
            <a:chOff x="2636520" y="2554033"/>
            <a:chExt cx="6864350" cy="3130550"/>
          </a:xfrm>
        </p:grpSpPr>
        <p:sp>
          <p:nvSpPr>
            <p:cNvPr id="8" name="object 8"/>
            <p:cNvSpPr/>
            <p:nvPr/>
          </p:nvSpPr>
          <p:spPr>
            <a:xfrm>
              <a:off x="2644140" y="4640579"/>
              <a:ext cx="691896" cy="10363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644140" y="4640579"/>
              <a:ext cx="692150" cy="1036319"/>
            </a:xfrm>
            <a:custGeom>
              <a:avLst/>
              <a:gdLst/>
              <a:ahLst/>
              <a:cxnLst/>
              <a:rect l="l" t="t" r="r" b="b"/>
              <a:pathLst>
                <a:path w="692150" h="1036320">
                  <a:moveTo>
                    <a:pt x="0" y="1036320"/>
                  </a:moveTo>
                  <a:lnTo>
                    <a:pt x="691896" y="1036320"/>
                  </a:lnTo>
                  <a:lnTo>
                    <a:pt x="691896" y="0"/>
                  </a:lnTo>
                  <a:lnTo>
                    <a:pt x="0" y="0"/>
                  </a:lnTo>
                  <a:lnTo>
                    <a:pt x="0" y="10363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240779" y="2558795"/>
              <a:ext cx="3255645" cy="1667510"/>
            </a:xfrm>
            <a:custGeom>
              <a:avLst/>
              <a:gdLst/>
              <a:ahLst/>
              <a:cxnLst/>
              <a:rect l="l" t="t" r="r" b="b"/>
              <a:pathLst>
                <a:path w="3255645" h="1667510">
                  <a:moveTo>
                    <a:pt x="3255264" y="0"/>
                  </a:moveTo>
                  <a:lnTo>
                    <a:pt x="0" y="0"/>
                  </a:lnTo>
                  <a:lnTo>
                    <a:pt x="0" y="1667255"/>
                  </a:lnTo>
                  <a:lnTo>
                    <a:pt x="3255264" y="1667255"/>
                  </a:lnTo>
                  <a:lnTo>
                    <a:pt x="3255264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0779" y="2558795"/>
              <a:ext cx="3255645" cy="1667510"/>
            </a:xfrm>
            <a:custGeom>
              <a:avLst/>
              <a:gdLst/>
              <a:ahLst/>
              <a:cxnLst/>
              <a:rect l="l" t="t" r="r" b="b"/>
              <a:pathLst>
                <a:path w="3255645" h="1667510">
                  <a:moveTo>
                    <a:pt x="0" y="1667255"/>
                  </a:moveTo>
                  <a:lnTo>
                    <a:pt x="3255264" y="1667255"/>
                  </a:lnTo>
                  <a:lnTo>
                    <a:pt x="3255264" y="0"/>
                  </a:lnTo>
                  <a:lnTo>
                    <a:pt x="0" y="0"/>
                  </a:lnTo>
                  <a:lnTo>
                    <a:pt x="0" y="1667255"/>
                  </a:lnTo>
                  <a:close/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16673" y="2588513"/>
            <a:ext cx="2443480" cy="1537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4500"/>
              </a:lnSpc>
              <a:spcBef>
                <a:spcPts val="450"/>
              </a:spcBef>
            </a:pPr>
            <a:r>
              <a:rPr sz="1900" spc="-5" dirty="0">
                <a:latin typeface="Garamond"/>
                <a:cs typeface="Garamond"/>
              </a:rPr>
              <a:t>Πόσο μπορούν οι</a:t>
            </a:r>
            <a:r>
              <a:rPr sz="1900" spc="-4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μαθητές  να αναγνωρίζουν,  κατανοούν &amp;  διαχειρίζονται  συναισθήματα </a:t>
            </a:r>
            <a:r>
              <a:rPr sz="1900" spc="-10" dirty="0">
                <a:latin typeface="Garamond"/>
                <a:cs typeface="Garamond"/>
              </a:rPr>
              <a:t>ΠΡΙΝ την  </a:t>
            </a:r>
            <a:r>
              <a:rPr sz="1900" spc="-5" dirty="0">
                <a:latin typeface="Garamond"/>
                <a:cs typeface="Garamond"/>
              </a:rPr>
              <a:t>εφαρμογή τού ΕΥ</a:t>
            </a:r>
            <a:r>
              <a:rPr sz="1900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06433" y="2566225"/>
            <a:ext cx="4121150" cy="1677035"/>
            <a:chOff x="2706433" y="2566225"/>
            <a:chExt cx="4121150" cy="1677035"/>
          </a:xfrm>
        </p:grpSpPr>
        <p:sp>
          <p:nvSpPr>
            <p:cNvPr id="14" name="object 14"/>
            <p:cNvSpPr/>
            <p:nvPr/>
          </p:nvSpPr>
          <p:spPr>
            <a:xfrm>
              <a:off x="6109716" y="2741676"/>
              <a:ext cx="710184" cy="1066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9716" y="2741676"/>
              <a:ext cx="710565" cy="1066800"/>
            </a:xfrm>
            <a:custGeom>
              <a:avLst/>
              <a:gdLst/>
              <a:ahLst/>
              <a:cxnLst/>
              <a:rect l="l" t="t" r="r" b="b"/>
              <a:pathLst>
                <a:path w="710565" h="1066800">
                  <a:moveTo>
                    <a:pt x="0" y="1066800"/>
                  </a:moveTo>
                  <a:lnTo>
                    <a:pt x="710184" y="1066800"/>
                  </a:lnTo>
                  <a:lnTo>
                    <a:pt x="710184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1195" y="2570988"/>
              <a:ext cx="3255645" cy="1667510"/>
            </a:xfrm>
            <a:custGeom>
              <a:avLst/>
              <a:gdLst/>
              <a:ahLst/>
              <a:cxnLst/>
              <a:rect l="l" t="t" r="r" b="b"/>
              <a:pathLst>
                <a:path w="3255645" h="1667510">
                  <a:moveTo>
                    <a:pt x="3255263" y="0"/>
                  </a:moveTo>
                  <a:lnTo>
                    <a:pt x="0" y="0"/>
                  </a:lnTo>
                  <a:lnTo>
                    <a:pt x="0" y="1667256"/>
                  </a:lnTo>
                  <a:lnTo>
                    <a:pt x="3255263" y="1667256"/>
                  </a:lnTo>
                  <a:lnTo>
                    <a:pt x="325526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711195" y="2570988"/>
              <a:ext cx="3255645" cy="1667510"/>
            </a:xfrm>
            <a:custGeom>
              <a:avLst/>
              <a:gdLst/>
              <a:ahLst/>
              <a:cxnLst/>
              <a:rect l="l" t="t" r="r" b="b"/>
              <a:pathLst>
                <a:path w="3255645" h="1667510">
                  <a:moveTo>
                    <a:pt x="0" y="1667256"/>
                  </a:moveTo>
                  <a:lnTo>
                    <a:pt x="3255263" y="1667256"/>
                  </a:lnTo>
                  <a:lnTo>
                    <a:pt x="3255263" y="0"/>
                  </a:lnTo>
                  <a:lnTo>
                    <a:pt x="0" y="0"/>
                  </a:lnTo>
                  <a:lnTo>
                    <a:pt x="0" y="1667256"/>
                  </a:lnTo>
                  <a:close/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87978" y="2602229"/>
            <a:ext cx="2330450" cy="1537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4400"/>
              </a:lnSpc>
              <a:spcBef>
                <a:spcPts val="450"/>
              </a:spcBef>
            </a:pPr>
            <a:r>
              <a:rPr sz="1900" spc="-10" dirty="0">
                <a:latin typeface="Garamond"/>
                <a:cs typeface="Garamond"/>
              </a:rPr>
              <a:t>Ποια τα </a:t>
            </a:r>
            <a:r>
              <a:rPr sz="1900" spc="-5" dirty="0">
                <a:latin typeface="Garamond"/>
                <a:cs typeface="Garamond"/>
              </a:rPr>
              <a:t>δέοντα  χαρακτηριστικά τού ΕΥ,  </a:t>
            </a:r>
            <a:r>
              <a:rPr sz="1900" dirty="0">
                <a:latin typeface="Garamond"/>
                <a:cs typeface="Garamond"/>
              </a:rPr>
              <a:t>για </a:t>
            </a:r>
            <a:r>
              <a:rPr sz="1900" spc="-5" dirty="0">
                <a:latin typeface="Garamond"/>
                <a:cs typeface="Garamond"/>
              </a:rPr>
              <a:t>την αναγνώριση,  κατανόηση &amp; διαχείριση  συναισθημάτων, σύμφωνα  με </a:t>
            </a:r>
            <a:r>
              <a:rPr sz="1900" spc="-10" dirty="0">
                <a:latin typeface="Garamond"/>
                <a:cs typeface="Garamond"/>
              </a:rPr>
              <a:t>τις </a:t>
            </a:r>
            <a:r>
              <a:rPr sz="1900" dirty="0">
                <a:latin typeface="Garamond"/>
                <a:cs typeface="Garamond"/>
              </a:rPr>
              <a:t>αρχές εξΑΕ</a:t>
            </a:r>
            <a:r>
              <a:rPr sz="1900" spc="-3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99944" y="2804160"/>
            <a:ext cx="6950075" cy="3204210"/>
            <a:chOff x="2599944" y="2804160"/>
            <a:chExt cx="6950075" cy="3204210"/>
          </a:xfrm>
        </p:grpSpPr>
        <p:sp>
          <p:nvSpPr>
            <p:cNvPr id="20" name="object 20"/>
            <p:cNvSpPr/>
            <p:nvPr/>
          </p:nvSpPr>
          <p:spPr>
            <a:xfrm>
              <a:off x="2607564" y="2811780"/>
              <a:ext cx="713232" cy="1066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7564" y="2811780"/>
              <a:ext cx="713740" cy="1066800"/>
            </a:xfrm>
            <a:custGeom>
              <a:avLst/>
              <a:gdLst/>
              <a:ahLst/>
              <a:cxnLst/>
              <a:rect l="l" t="t" r="r" b="b"/>
              <a:pathLst>
                <a:path w="713739" h="1066800">
                  <a:moveTo>
                    <a:pt x="0" y="1066800"/>
                  </a:moveTo>
                  <a:lnTo>
                    <a:pt x="713232" y="1066800"/>
                  </a:lnTo>
                  <a:lnTo>
                    <a:pt x="713232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6283452" y="4347972"/>
              <a:ext cx="3261360" cy="1655445"/>
            </a:xfrm>
            <a:custGeom>
              <a:avLst/>
              <a:gdLst/>
              <a:ahLst/>
              <a:cxnLst/>
              <a:rect l="l" t="t" r="r" b="b"/>
              <a:pathLst>
                <a:path w="3261359" h="1655445">
                  <a:moveTo>
                    <a:pt x="3261359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3261359" y="1655064"/>
                  </a:lnTo>
                  <a:lnTo>
                    <a:pt x="3261359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3452" y="4347972"/>
              <a:ext cx="3261360" cy="1655445"/>
            </a:xfrm>
            <a:custGeom>
              <a:avLst/>
              <a:gdLst/>
              <a:ahLst/>
              <a:cxnLst/>
              <a:rect l="l" t="t" r="r" b="b"/>
              <a:pathLst>
                <a:path w="3261359" h="1655445">
                  <a:moveTo>
                    <a:pt x="0" y="1655064"/>
                  </a:moveTo>
                  <a:lnTo>
                    <a:pt x="3261359" y="1655064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1655064"/>
                  </a:lnTo>
                  <a:close/>
                </a:path>
              </a:pathLst>
            </a:custGeom>
            <a:ln w="9143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60869" y="4372736"/>
            <a:ext cx="2443480" cy="1537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4500"/>
              </a:lnSpc>
              <a:spcBef>
                <a:spcPts val="450"/>
              </a:spcBef>
            </a:pPr>
            <a:r>
              <a:rPr sz="1900" spc="-5" dirty="0">
                <a:latin typeface="Garamond"/>
                <a:cs typeface="Garamond"/>
              </a:rPr>
              <a:t>Πόσο μπορούν οι</a:t>
            </a:r>
            <a:r>
              <a:rPr sz="1900" spc="-45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μαθητές  να αναγνωρίζουν,  κατανοούν &amp;  διαχειρίζονται  συναισθήματα ΜΕΤΑ </a:t>
            </a:r>
            <a:r>
              <a:rPr sz="1900" spc="-10" dirty="0">
                <a:latin typeface="Garamond"/>
                <a:cs typeface="Garamond"/>
              </a:rPr>
              <a:t>την  </a:t>
            </a:r>
            <a:r>
              <a:rPr sz="1900" spc="-5" dirty="0">
                <a:latin typeface="Garamond"/>
                <a:cs typeface="Garamond"/>
              </a:rPr>
              <a:t>εφαρμογή τού ΕΥ</a:t>
            </a:r>
            <a:r>
              <a:rPr sz="1900" dirty="0">
                <a:latin typeface="Garamond"/>
                <a:cs typeface="Garamond"/>
              </a:rPr>
              <a:t> </a:t>
            </a:r>
            <a:r>
              <a:rPr sz="1900" spc="-5" dirty="0">
                <a:latin typeface="Garamond"/>
                <a:cs typeface="Garamond"/>
              </a:rPr>
              <a:t>;</a:t>
            </a:r>
            <a:endParaRPr sz="1900" dirty="0">
              <a:latin typeface="Garamond"/>
              <a:cs typeface="Garamond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9812" y="4405222"/>
            <a:ext cx="6283960" cy="1194435"/>
            <a:chOff x="589812" y="4405222"/>
            <a:chExt cx="6283960" cy="1194435"/>
          </a:xfrm>
        </p:grpSpPr>
        <p:sp>
          <p:nvSpPr>
            <p:cNvPr id="26" name="object 26"/>
            <p:cNvSpPr/>
            <p:nvPr/>
          </p:nvSpPr>
          <p:spPr>
            <a:xfrm>
              <a:off x="6155435" y="4524755"/>
              <a:ext cx="710184" cy="1066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5435" y="4524755"/>
              <a:ext cx="710565" cy="1066800"/>
            </a:xfrm>
            <a:custGeom>
              <a:avLst/>
              <a:gdLst/>
              <a:ahLst/>
              <a:cxnLst/>
              <a:rect l="l" t="t" r="r" b="b"/>
              <a:pathLst>
                <a:path w="710565" h="1066800">
                  <a:moveTo>
                    <a:pt x="0" y="1066800"/>
                  </a:moveTo>
                  <a:lnTo>
                    <a:pt x="710184" y="1066800"/>
                  </a:lnTo>
                  <a:lnTo>
                    <a:pt x="710184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97432" y="4412842"/>
              <a:ext cx="1782445" cy="1109345"/>
            </a:xfrm>
            <a:custGeom>
              <a:avLst/>
              <a:gdLst/>
              <a:ahLst/>
              <a:cxnLst/>
              <a:rect l="l" t="t" r="r" b="b"/>
              <a:pathLst>
                <a:path w="1782445" h="1109345">
                  <a:moveTo>
                    <a:pt x="1388892" y="0"/>
                  </a:moveTo>
                  <a:lnTo>
                    <a:pt x="1345216" y="3056"/>
                  </a:lnTo>
                  <a:lnTo>
                    <a:pt x="1303170" y="14130"/>
                  </a:lnTo>
                  <a:lnTo>
                    <a:pt x="1264445" y="33100"/>
                  </a:lnTo>
                  <a:lnTo>
                    <a:pt x="1230733" y="59843"/>
                  </a:lnTo>
                  <a:lnTo>
                    <a:pt x="1217376" y="46599"/>
                  </a:lnTo>
                  <a:lnTo>
                    <a:pt x="1185852" y="24446"/>
                  </a:lnTo>
                  <a:lnTo>
                    <a:pt x="1122340" y="2553"/>
                  </a:lnTo>
                  <a:lnTo>
                    <a:pt x="1075807" y="49"/>
                  </a:lnTo>
                  <a:lnTo>
                    <a:pt x="1030692" y="7614"/>
                  </a:lnTo>
                  <a:lnTo>
                    <a:pt x="989291" y="24598"/>
                  </a:lnTo>
                  <a:lnTo>
                    <a:pt x="953902" y="50352"/>
                  </a:lnTo>
                  <a:lnTo>
                    <a:pt x="926822" y="84227"/>
                  </a:lnTo>
                  <a:lnTo>
                    <a:pt x="915094" y="75087"/>
                  </a:lnTo>
                  <a:lnTo>
                    <a:pt x="875768" y="52477"/>
                  </a:lnTo>
                  <a:lnTo>
                    <a:pt x="828543" y="36740"/>
                  </a:lnTo>
                  <a:lnTo>
                    <a:pt x="779933" y="30696"/>
                  </a:lnTo>
                  <a:lnTo>
                    <a:pt x="731723" y="33882"/>
                  </a:lnTo>
                  <a:lnTo>
                    <a:pt x="685698" y="45837"/>
                  </a:lnTo>
                  <a:lnTo>
                    <a:pt x="643642" y="66099"/>
                  </a:lnTo>
                  <a:lnTo>
                    <a:pt x="607339" y="94205"/>
                  </a:lnTo>
                  <a:lnTo>
                    <a:pt x="578575" y="129693"/>
                  </a:lnTo>
                  <a:lnTo>
                    <a:pt x="536745" y="112718"/>
                  </a:lnTo>
                  <a:lnTo>
                    <a:pt x="492482" y="101912"/>
                  </a:lnTo>
                  <a:lnTo>
                    <a:pt x="446723" y="97439"/>
                  </a:lnTo>
                  <a:lnTo>
                    <a:pt x="400407" y="99467"/>
                  </a:lnTo>
                  <a:lnTo>
                    <a:pt x="351451" y="108942"/>
                  </a:lnTo>
                  <a:lnTo>
                    <a:pt x="306547" y="125182"/>
                  </a:lnTo>
                  <a:lnTo>
                    <a:pt x="266367" y="147435"/>
                  </a:lnTo>
                  <a:lnTo>
                    <a:pt x="231586" y="174950"/>
                  </a:lnTo>
                  <a:lnTo>
                    <a:pt x="202875" y="206976"/>
                  </a:lnTo>
                  <a:lnTo>
                    <a:pt x="180907" y="242760"/>
                  </a:lnTo>
                  <a:lnTo>
                    <a:pt x="166356" y="281552"/>
                  </a:lnTo>
                  <a:lnTo>
                    <a:pt x="159893" y="322599"/>
                  </a:lnTo>
                  <a:lnTo>
                    <a:pt x="162193" y="365151"/>
                  </a:lnTo>
                  <a:lnTo>
                    <a:pt x="160694" y="368580"/>
                  </a:lnTo>
                  <a:lnTo>
                    <a:pt x="119539" y="376444"/>
                  </a:lnTo>
                  <a:lnTo>
                    <a:pt x="82162" y="392059"/>
                  </a:lnTo>
                  <a:lnTo>
                    <a:pt x="50021" y="414603"/>
                  </a:lnTo>
                  <a:lnTo>
                    <a:pt x="24575" y="443256"/>
                  </a:lnTo>
                  <a:lnTo>
                    <a:pt x="6040" y="481044"/>
                  </a:lnTo>
                  <a:lnTo>
                    <a:pt x="0" y="520307"/>
                  </a:lnTo>
                  <a:lnTo>
                    <a:pt x="5844" y="559048"/>
                  </a:lnTo>
                  <a:lnTo>
                    <a:pt x="22964" y="595270"/>
                  </a:lnTo>
                  <a:lnTo>
                    <a:pt x="50747" y="626977"/>
                  </a:lnTo>
                  <a:lnTo>
                    <a:pt x="88583" y="652171"/>
                  </a:lnTo>
                  <a:lnTo>
                    <a:pt x="65088" y="678753"/>
                  </a:lnTo>
                  <a:lnTo>
                    <a:pt x="49090" y="708622"/>
                  </a:lnTo>
                  <a:lnTo>
                    <a:pt x="41020" y="740682"/>
                  </a:lnTo>
                  <a:lnTo>
                    <a:pt x="41314" y="773837"/>
                  </a:lnTo>
                  <a:lnTo>
                    <a:pt x="53257" y="813312"/>
                  </a:lnTo>
                  <a:lnTo>
                    <a:pt x="76249" y="847577"/>
                  </a:lnTo>
                  <a:lnTo>
                    <a:pt x="108389" y="875357"/>
                  </a:lnTo>
                  <a:lnTo>
                    <a:pt x="147777" y="895380"/>
                  </a:lnTo>
                  <a:lnTo>
                    <a:pt x="192511" y="906372"/>
                  </a:lnTo>
                  <a:lnTo>
                    <a:pt x="240691" y="907060"/>
                  </a:lnTo>
                  <a:lnTo>
                    <a:pt x="244057" y="911886"/>
                  </a:lnTo>
                  <a:lnTo>
                    <a:pt x="274205" y="947698"/>
                  </a:lnTo>
                  <a:lnTo>
                    <a:pt x="309751" y="978122"/>
                  </a:lnTo>
                  <a:lnTo>
                    <a:pt x="349796" y="1002965"/>
                  </a:lnTo>
                  <a:lnTo>
                    <a:pt x="393441" y="1022034"/>
                  </a:lnTo>
                  <a:lnTo>
                    <a:pt x="439786" y="1035139"/>
                  </a:lnTo>
                  <a:lnTo>
                    <a:pt x="487934" y="1042087"/>
                  </a:lnTo>
                  <a:lnTo>
                    <a:pt x="536985" y="1042686"/>
                  </a:lnTo>
                  <a:lnTo>
                    <a:pt x="586040" y="1036744"/>
                  </a:lnTo>
                  <a:lnTo>
                    <a:pt x="634201" y="1024069"/>
                  </a:lnTo>
                  <a:lnTo>
                    <a:pt x="680569" y="1004469"/>
                  </a:lnTo>
                  <a:lnTo>
                    <a:pt x="710550" y="1036314"/>
                  </a:lnTo>
                  <a:lnTo>
                    <a:pt x="746212" y="1063111"/>
                  </a:lnTo>
                  <a:lnTo>
                    <a:pt x="786707" y="1084336"/>
                  </a:lnTo>
                  <a:lnTo>
                    <a:pt x="831191" y="1099465"/>
                  </a:lnTo>
                  <a:lnTo>
                    <a:pt x="880355" y="1108133"/>
                  </a:lnTo>
                  <a:lnTo>
                    <a:pt x="929152" y="1109204"/>
                  </a:lnTo>
                  <a:lnTo>
                    <a:pt x="976601" y="1103124"/>
                  </a:lnTo>
                  <a:lnTo>
                    <a:pt x="1021723" y="1090340"/>
                  </a:lnTo>
                  <a:lnTo>
                    <a:pt x="1063540" y="1071298"/>
                  </a:lnTo>
                  <a:lnTo>
                    <a:pt x="1101070" y="1046445"/>
                  </a:lnTo>
                  <a:lnTo>
                    <a:pt x="1133336" y="1016226"/>
                  </a:lnTo>
                  <a:lnTo>
                    <a:pt x="1159357" y="981088"/>
                  </a:lnTo>
                  <a:lnTo>
                    <a:pt x="1178155" y="941477"/>
                  </a:lnTo>
                  <a:lnTo>
                    <a:pt x="1207136" y="954584"/>
                  </a:lnTo>
                  <a:lnTo>
                    <a:pt x="1237797" y="964130"/>
                  </a:lnTo>
                  <a:lnTo>
                    <a:pt x="1269720" y="970034"/>
                  </a:lnTo>
                  <a:lnTo>
                    <a:pt x="1302488" y="972211"/>
                  </a:lnTo>
                  <a:lnTo>
                    <a:pt x="1350541" y="968428"/>
                  </a:lnTo>
                  <a:lnTo>
                    <a:pt x="1395378" y="956953"/>
                  </a:lnTo>
                  <a:lnTo>
                    <a:pt x="1436033" y="938593"/>
                  </a:lnTo>
                  <a:lnTo>
                    <a:pt x="1471540" y="914156"/>
                  </a:lnTo>
                  <a:lnTo>
                    <a:pt x="1500934" y="884451"/>
                  </a:lnTo>
                  <a:lnTo>
                    <a:pt x="1523247" y="850285"/>
                  </a:lnTo>
                  <a:lnTo>
                    <a:pt x="1537515" y="812467"/>
                  </a:lnTo>
                  <a:lnTo>
                    <a:pt x="1542772" y="771805"/>
                  </a:lnTo>
                  <a:lnTo>
                    <a:pt x="1577849" y="765540"/>
                  </a:lnTo>
                  <a:lnTo>
                    <a:pt x="1643481" y="742105"/>
                  </a:lnTo>
                  <a:lnTo>
                    <a:pt x="1710265" y="696217"/>
                  </a:lnTo>
                  <a:lnTo>
                    <a:pt x="1739829" y="663075"/>
                  </a:lnTo>
                  <a:lnTo>
                    <a:pt x="1761748" y="626705"/>
                  </a:lnTo>
                  <a:lnTo>
                    <a:pt x="1775877" y="588043"/>
                  </a:lnTo>
                  <a:lnTo>
                    <a:pt x="1782073" y="548024"/>
                  </a:lnTo>
                  <a:lnTo>
                    <a:pt x="1780191" y="507584"/>
                  </a:lnTo>
                  <a:lnTo>
                    <a:pt x="1770087" y="467658"/>
                  </a:lnTo>
                  <a:lnTo>
                    <a:pt x="1751616" y="429182"/>
                  </a:lnTo>
                  <a:lnTo>
                    <a:pt x="1724636" y="393091"/>
                  </a:lnTo>
                  <a:lnTo>
                    <a:pt x="1730128" y="381026"/>
                  </a:lnTo>
                  <a:lnTo>
                    <a:pt x="1732529" y="374839"/>
                  </a:lnTo>
                  <a:lnTo>
                    <a:pt x="1734669" y="368580"/>
                  </a:lnTo>
                  <a:lnTo>
                    <a:pt x="1742303" y="325950"/>
                  </a:lnTo>
                  <a:lnTo>
                    <a:pt x="1738501" y="284323"/>
                  </a:lnTo>
                  <a:lnTo>
                    <a:pt x="1724188" y="245072"/>
                  </a:lnTo>
                  <a:lnTo>
                    <a:pt x="1700292" y="209574"/>
                  </a:lnTo>
                  <a:lnTo>
                    <a:pt x="1667738" y="179204"/>
                  </a:lnTo>
                  <a:lnTo>
                    <a:pt x="1627453" y="155335"/>
                  </a:lnTo>
                  <a:lnTo>
                    <a:pt x="1580364" y="139345"/>
                  </a:lnTo>
                  <a:lnTo>
                    <a:pt x="1571307" y="111077"/>
                  </a:lnTo>
                  <a:lnTo>
                    <a:pt x="1537144" y="60924"/>
                  </a:lnTo>
                  <a:lnTo>
                    <a:pt x="1474375" y="18428"/>
                  </a:lnTo>
                  <a:lnTo>
                    <a:pt x="1432509" y="5083"/>
                  </a:lnTo>
                  <a:lnTo>
                    <a:pt x="1388892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155825" y="5300217"/>
              <a:ext cx="376808" cy="2664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97432" y="4412842"/>
              <a:ext cx="1782445" cy="1109345"/>
            </a:xfrm>
            <a:custGeom>
              <a:avLst/>
              <a:gdLst/>
              <a:ahLst/>
              <a:cxnLst/>
              <a:rect l="l" t="t" r="r" b="b"/>
              <a:pathLst>
                <a:path w="1782445" h="1109345">
                  <a:moveTo>
                    <a:pt x="162193" y="365151"/>
                  </a:moveTo>
                  <a:lnTo>
                    <a:pt x="159893" y="322599"/>
                  </a:lnTo>
                  <a:lnTo>
                    <a:pt x="166356" y="281552"/>
                  </a:lnTo>
                  <a:lnTo>
                    <a:pt x="180907" y="242760"/>
                  </a:lnTo>
                  <a:lnTo>
                    <a:pt x="202875" y="206976"/>
                  </a:lnTo>
                  <a:lnTo>
                    <a:pt x="231586" y="174950"/>
                  </a:lnTo>
                  <a:lnTo>
                    <a:pt x="266367" y="147435"/>
                  </a:lnTo>
                  <a:lnTo>
                    <a:pt x="306547" y="125182"/>
                  </a:lnTo>
                  <a:lnTo>
                    <a:pt x="351451" y="108942"/>
                  </a:lnTo>
                  <a:lnTo>
                    <a:pt x="400407" y="99467"/>
                  </a:lnTo>
                  <a:lnTo>
                    <a:pt x="446723" y="97439"/>
                  </a:lnTo>
                  <a:lnTo>
                    <a:pt x="492482" y="101912"/>
                  </a:lnTo>
                  <a:lnTo>
                    <a:pt x="536745" y="112718"/>
                  </a:lnTo>
                  <a:lnTo>
                    <a:pt x="578575" y="129693"/>
                  </a:lnTo>
                  <a:lnTo>
                    <a:pt x="607339" y="94205"/>
                  </a:lnTo>
                  <a:lnTo>
                    <a:pt x="643642" y="66099"/>
                  </a:lnTo>
                  <a:lnTo>
                    <a:pt x="685698" y="45837"/>
                  </a:lnTo>
                  <a:lnTo>
                    <a:pt x="731723" y="33882"/>
                  </a:lnTo>
                  <a:lnTo>
                    <a:pt x="779933" y="30696"/>
                  </a:lnTo>
                  <a:lnTo>
                    <a:pt x="828543" y="36740"/>
                  </a:lnTo>
                  <a:lnTo>
                    <a:pt x="875768" y="52477"/>
                  </a:lnTo>
                  <a:lnTo>
                    <a:pt x="915094" y="75087"/>
                  </a:lnTo>
                  <a:lnTo>
                    <a:pt x="926822" y="84227"/>
                  </a:lnTo>
                  <a:lnTo>
                    <a:pt x="953902" y="50352"/>
                  </a:lnTo>
                  <a:lnTo>
                    <a:pt x="989291" y="24598"/>
                  </a:lnTo>
                  <a:lnTo>
                    <a:pt x="1030692" y="7614"/>
                  </a:lnTo>
                  <a:lnTo>
                    <a:pt x="1075807" y="49"/>
                  </a:lnTo>
                  <a:lnTo>
                    <a:pt x="1122340" y="2553"/>
                  </a:lnTo>
                  <a:lnTo>
                    <a:pt x="1167995" y="15774"/>
                  </a:lnTo>
                  <a:lnTo>
                    <a:pt x="1202364" y="34760"/>
                  </a:lnTo>
                  <a:lnTo>
                    <a:pt x="1230733" y="59843"/>
                  </a:lnTo>
                  <a:lnTo>
                    <a:pt x="1264445" y="33100"/>
                  </a:lnTo>
                  <a:lnTo>
                    <a:pt x="1303170" y="14130"/>
                  </a:lnTo>
                  <a:lnTo>
                    <a:pt x="1345216" y="3056"/>
                  </a:lnTo>
                  <a:lnTo>
                    <a:pt x="1388892" y="0"/>
                  </a:lnTo>
                  <a:lnTo>
                    <a:pt x="1432509" y="5083"/>
                  </a:lnTo>
                  <a:lnTo>
                    <a:pt x="1474375" y="18428"/>
                  </a:lnTo>
                  <a:lnTo>
                    <a:pt x="1512800" y="40158"/>
                  </a:lnTo>
                  <a:lnTo>
                    <a:pt x="1556773" y="84751"/>
                  </a:lnTo>
                  <a:lnTo>
                    <a:pt x="1580364" y="139345"/>
                  </a:lnTo>
                  <a:lnTo>
                    <a:pt x="1627453" y="155335"/>
                  </a:lnTo>
                  <a:lnTo>
                    <a:pt x="1667738" y="179204"/>
                  </a:lnTo>
                  <a:lnTo>
                    <a:pt x="1700292" y="209574"/>
                  </a:lnTo>
                  <a:lnTo>
                    <a:pt x="1724188" y="245072"/>
                  </a:lnTo>
                  <a:lnTo>
                    <a:pt x="1738501" y="284323"/>
                  </a:lnTo>
                  <a:lnTo>
                    <a:pt x="1742303" y="325950"/>
                  </a:lnTo>
                  <a:lnTo>
                    <a:pt x="1734669" y="368580"/>
                  </a:lnTo>
                  <a:lnTo>
                    <a:pt x="1732529" y="374839"/>
                  </a:lnTo>
                  <a:lnTo>
                    <a:pt x="1730128" y="381026"/>
                  </a:lnTo>
                  <a:lnTo>
                    <a:pt x="1727489" y="387118"/>
                  </a:lnTo>
                  <a:lnTo>
                    <a:pt x="1724636" y="393091"/>
                  </a:lnTo>
                  <a:lnTo>
                    <a:pt x="1751616" y="429182"/>
                  </a:lnTo>
                  <a:lnTo>
                    <a:pt x="1770087" y="467658"/>
                  </a:lnTo>
                  <a:lnTo>
                    <a:pt x="1780191" y="507584"/>
                  </a:lnTo>
                  <a:lnTo>
                    <a:pt x="1782073" y="548024"/>
                  </a:lnTo>
                  <a:lnTo>
                    <a:pt x="1775877" y="588043"/>
                  </a:lnTo>
                  <a:lnTo>
                    <a:pt x="1761748" y="626705"/>
                  </a:lnTo>
                  <a:lnTo>
                    <a:pt x="1739829" y="663075"/>
                  </a:lnTo>
                  <a:lnTo>
                    <a:pt x="1710265" y="696217"/>
                  </a:lnTo>
                  <a:lnTo>
                    <a:pt x="1673201" y="725196"/>
                  </a:lnTo>
                  <a:lnTo>
                    <a:pt x="1611558" y="755596"/>
                  </a:lnTo>
                  <a:lnTo>
                    <a:pt x="1542772" y="771805"/>
                  </a:lnTo>
                  <a:lnTo>
                    <a:pt x="1537515" y="812467"/>
                  </a:lnTo>
                  <a:lnTo>
                    <a:pt x="1523247" y="850285"/>
                  </a:lnTo>
                  <a:lnTo>
                    <a:pt x="1500934" y="884451"/>
                  </a:lnTo>
                  <a:lnTo>
                    <a:pt x="1471540" y="914156"/>
                  </a:lnTo>
                  <a:lnTo>
                    <a:pt x="1436033" y="938593"/>
                  </a:lnTo>
                  <a:lnTo>
                    <a:pt x="1395378" y="956953"/>
                  </a:lnTo>
                  <a:lnTo>
                    <a:pt x="1350541" y="968428"/>
                  </a:lnTo>
                  <a:lnTo>
                    <a:pt x="1302488" y="972211"/>
                  </a:lnTo>
                  <a:lnTo>
                    <a:pt x="1269720" y="970034"/>
                  </a:lnTo>
                  <a:lnTo>
                    <a:pt x="1237797" y="964130"/>
                  </a:lnTo>
                  <a:lnTo>
                    <a:pt x="1207136" y="954584"/>
                  </a:lnTo>
                  <a:lnTo>
                    <a:pt x="1178155" y="941477"/>
                  </a:lnTo>
                  <a:lnTo>
                    <a:pt x="1159357" y="981088"/>
                  </a:lnTo>
                  <a:lnTo>
                    <a:pt x="1133336" y="1016226"/>
                  </a:lnTo>
                  <a:lnTo>
                    <a:pt x="1101070" y="1046445"/>
                  </a:lnTo>
                  <a:lnTo>
                    <a:pt x="1063540" y="1071298"/>
                  </a:lnTo>
                  <a:lnTo>
                    <a:pt x="1021723" y="1090340"/>
                  </a:lnTo>
                  <a:lnTo>
                    <a:pt x="976601" y="1103124"/>
                  </a:lnTo>
                  <a:lnTo>
                    <a:pt x="929152" y="1109204"/>
                  </a:lnTo>
                  <a:lnTo>
                    <a:pt x="880355" y="1108133"/>
                  </a:lnTo>
                  <a:lnTo>
                    <a:pt x="831191" y="1099465"/>
                  </a:lnTo>
                  <a:lnTo>
                    <a:pt x="786707" y="1084336"/>
                  </a:lnTo>
                  <a:lnTo>
                    <a:pt x="746212" y="1063111"/>
                  </a:lnTo>
                  <a:lnTo>
                    <a:pt x="710550" y="1036314"/>
                  </a:lnTo>
                  <a:lnTo>
                    <a:pt x="680569" y="1004469"/>
                  </a:lnTo>
                  <a:lnTo>
                    <a:pt x="634201" y="1024069"/>
                  </a:lnTo>
                  <a:lnTo>
                    <a:pt x="586040" y="1036744"/>
                  </a:lnTo>
                  <a:lnTo>
                    <a:pt x="536985" y="1042686"/>
                  </a:lnTo>
                  <a:lnTo>
                    <a:pt x="487934" y="1042087"/>
                  </a:lnTo>
                  <a:lnTo>
                    <a:pt x="439786" y="1035139"/>
                  </a:lnTo>
                  <a:lnTo>
                    <a:pt x="393441" y="1022034"/>
                  </a:lnTo>
                  <a:lnTo>
                    <a:pt x="349796" y="1002965"/>
                  </a:lnTo>
                  <a:lnTo>
                    <a:pt x="309751" y="978122"/>
                  </a:lnTo>
                  <a:lnTo>
                    <a:pt x="274205" y="947698"/>
                  </a:lnTo>
                  <a:lnTo>
                    <a:pt x="244057" y="911886"/>
                  </a:lnTo>
                  <a:lnTo>
                    <a:pt x="242914" y="910235"/>
                  </a:lnTo>
                  <a:lnTo>
                    <a:pt x="241784" y="908711"/>
                  </a:lnTo>
                  <a:lnTo>
                    <a:pt x="240691" y="907060"/>
                  </a:lnTo>
                  <a:lnTo>
                    <a:pt x="192511" y="906372"/>
                  </a:lnTo>
                  <a:lnTo>
                    <a:pt x="147777" y="895380"/>
                  </a:lnTo>
                  <a:lnTo>
                    <a:pt x="108389" y="875357"/>
                  </a:lnTo>
                  <a:lnTo>
                    <a:pt x="76249" y="847577"/>
                  </a:lnTo>
                  <a:lnTo>
                    <a:pt x="53257" y="813312"/>
                  </a:lnTo>
                  <a:lnTo>
                    <a:pt x="41314" y="773837"/>
                  </a:lnTo>
                  <a:lnTo>
                    <a:pt x="41020" y="740682"/>
                  </a:lnTo>
                  <a:lnTo>
                    <a:pt x="49090" y="708622"/>
                  </a:lnTo>
                  <a:lnTo>
                    <a:pt x="65088" y="678753"/>
                  </a:lnTo>
                  <a:lnTo>
                    <a:pt x="88583" y="652171"/>
                  </a:lnTo>
                  <a:lnTo>
                    <a:pt x="50747" y="626977"/>
                  </a:lnTo>
                  <a:lnTo>
                    <a:pt x="22964" y="595270"/>
                  </a:lnTo>
                  <a:lnTo>
                    <a:pt x="5844" y="559048"/>
                  </a:lnTo>
                  <a:lnTo>
                    <a:pt x="0" y="520307"/>
                  </a:lnTo>
                  <a:lnTo>
                    <a:pt x="6040" y="481044"/>
                  </a:lnTo>
                  <a:lnTo>
                    <a:pt x="24575" y="443256"/>
                  </a:lnTo>
                  <a:lnTo>
                    <a:pt x="50021" y="414603"/>
                  </a:lnTo>
                  <a:lnTo>
                    <a:pt x="82162" y="392059"/>
                  </a:lnTo>
                  <a:lnTo>
                    <a:pt x="119539" y="376444"/>
                  </a:lnTo>
                  <a:lnTo>
                    <a:pt x="160694" y="368580"/>
                  </a:lnTo>
                  <a:lnTo>
                    <a:pt x="162193" y="365151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148205" y="5292597"/>
              <a:ext cx="392048" cy="28168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87933" y="4469002"/>
              <a:ext cx="1633855" cy="944244"/>
            </a:xfrm>
            <a:custGeom>
              <a:avLst/>
              <a:gdLst/>
              <a:ahLst/>
              <a:cxnLst/>
              <a:rect l="l" t="t" r="r" b="b"/>
              <a:pathLst>
                <a:path w="1633855" h="944245">
                  <a:moveTo>
                    <a:pt x="104368" y="612267"/>
                  </a:moveTo>
                  <a:lnTo>
                    <a:pt x="77127" y="612284"/>
                  </a:lnTo>
                  <a:lnTo>
                    <a:pt x="50345" y="608790"/>
                  </a:lnTo>
                  <a:lnTo>
                    <a:pt x="24483" y="601890"/>
                  </a:lnTo>
                  <a:lnTo>
                    <a:pt x="0" y="591693"/>
                  </a:lnTo>
                </a:path>
                <a:path w="1633855" h="944245">
                  <a:moveTo>
                    <a:pt x="196469" y="836168"/>
                  </a:moveTo>
                  <a:lnTo>
                    <a:pt x="185352" y="839571"/>
                  </a:lnTo>
                  <a:lnTo>
                    <a:pt x="174010" y="842343"/>
                  </a:lnTo>
                  <a:lnTo>
                    <a:pt x="162480" y="844472"/>
                  </a:lnTo>
                  <a:lnTo>
                    <a:pt x="150799" y="845947"/>
                  </a:lnTo>
                </a:path>
                <a:path w="1633855" h="944245">
                  <a:moveTo>
                    <a:pt x="589940" y="943864"/>
                  </a:moveTo>
                  <a:lnTo>
                    <a:pt x="582027" y="933146"/>
                  </a:lnTo>
                  <a:lnTo>
                    <a:pt x="574797" y="922131"/>
                  </a:lnTo>
                  <a:lnTo>
                    <a:pt x="568264" y="910806"/>
                  </a:lnTo>
                  <a:lnTo>
                    <a:pt x="562444" y="899160"/>
                  </a:lnTo>
                </a:path>
                <a:path w="1633855" h="944245">
                  <a:moveTo>
                    <a:pt x="1098829" y="832358"/>
                  </a:moveTo>
                  <a:lnTo>
                    <a:pt x="1097210" y="844805"/>
                  </a:lnTo>
                  <a:lnTo>
                    <a:pt x="1094828" y="857170"/>
                  </a:lnTo>
                  <a:lnTo>
                    <a:pt x="1091685" y="869416"/>
                  </a:lnTo>
                  <a:lnTo>
                    <a:pt x="1087780" y="881507"/>
                  </a:lnTo>
                </a:path>
                <a:path w="1633855" h="944245">
                  <a:moveTo>
                    <a:pt x="1317269" y="529463"/>
                  </a:moveTo>
                  <a:lnTo>
                    <a:pt x="1362976" y="554118"/>
                  </a:lnTo>
                  <a:lnTo>
                    <a:pt x="1400313" y="586253"/>
                  </a:lnTo>
                  <a:lnTo>
                    <a:pt x="1428195" y="624386"/>
                  </a:lnTo>
                  <a:lnTo>
                    <a:pt x="1445537" y="667037"/>
                  </a:lnTo>
                  <a:lnTo>
                    <a:pt x="1451254" y="712724"/>
                  </a:lnTo>
                </a:path>
                <a:path w="1633855" h="944245">
                  <a:moveTo>
                    <a:pt x="1633245" y="334264"/>
                  </a:moveTo>
                  <a:lnTo>
                    <a:pt x="1621936" y="353571"/>
                  </a:lnTo>
                  <a:lnTo>
                    <a:pt x="1608115" y="371570"/>
                  </a:lnTo>
                  <a:lnTo>
                    <a:pt x="1591936" y="388092"/>
                  </a:lnTo>
                  <a:lnTo>
                    <a:pt x="1573555" y="402971"/>
                  </a:lnTo>
                </a:path>
                <a:path w="1633855" h="944245">
                  <a:moveTo>
                    <a:pt x="1490116" y="79248"/>
                  </a:moveTo>
                  <a:lnTo>
                    <a:pt x="1491594" y="87346"/>
                  </a:lnTo>
                  <a:lnTo>
                    <a:pt x="1492608" y="95456"/>
                  </a:lnTo>
                  <a:lnTo>
                    <a:pt x="1493170" y="103590"/>
                  </a:lnTo>
                  <a:lnTo>
                    <a:pt x="1493291" y="111760"/>
                  </a:lnTo>
                </a:path>
                <a:path w="1633855" h="944245">
                  <a:moveTo>
                    <a:pt x="1109116" y="41402"/>
                  </a:moveTo>
                  <a:lnTo>
                    <a:pt x="1115398" y="30378"/>
                  </a:lnTo>
                  <a:lnTo>
                    <a:pt x="1122610" y="19796"/>
                  </a:lnTo>
                  <a:lnTo>
                    <a:pt x="1130726" y="9665"/>
                  </a:lnTo>
                  <a:lnTo>
                    <a:pt x="1139723" y="0"/>
                  </a:lnTo>
                </a:path>
                <a:path w="1633855" h="944245">
                  <a:moveTo>
                    <a:pt x="823366" y="61087"/>
                  </a:moveTo>
                  <a:lnTo>
                    <a:pt x="826025" y="51921"/>
                  </a:lnTo>
                  <a:lnTo>
                    <a:pt x="829398" y="42910"/>
                  </a:lnTo>
                  <a:lnTo>
                    <a:pt x="833439" y="34065"/>
                  </a:lnTo>
                  <a:lnTo>
                    <a:pt x="838098" y="25400"/>
                  </a:lnTo>
                </a:path>
                <a:path w="1633855" h="944245">
                  <a:moveTo>
                    <a:pt x="487857" y="73279"/>
                  </a:moveTo>
                  <a:lnTo>
                    <a:pt x="502160" y="80893"/>
                  </a:lnTo>
                  <a:lnTo>
                    <a:pt x="515880" y="89233"/>
                  </a:lnTo>
                  <a:lnTo>
                    <a:pt x="528980" y="98264"/>
                  </a:lnTo>
                  <a:lnTo>
                    <a:pt x="541426" y="107950"/>
                  </a:lnTo>
                </a:path>
                <a:path w="1633855" h="944245">
                  <a:moveTo>
                    <a:pt x="81051" y="345440"/>
                  </a:moveTo>
                  <a:lnTo>
                    <a:pt x="78079" y="336440"/>
                  </a:lnTo>
                  <a:lnTo>
                    <a:pt x="75530" y="327358"/>
                  </a:lnTo>
                  <a:lnTo>
                    <a:pt x="73404" y="318204"/>
                  </a:lnTo>
                  <a:lnTo>
                    <a:pt x="71704" y="308991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33094" y="4769866"/>
            <a:ext cx="98361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ΕΡΕΥΝΑ</a:t>
            </a:r>
            <a:endParaRPr sz="10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FFFFFF"/>
                </a:solidFill>
                <a:latin typeface="Garamond"/>
                <a:cs typeface="Garamond"/>
              </a:rPr>
              <a:t>ΕΚΠΑΙΔΕΥΤΙΚΩΝ</a:t>
            </a:r>
            <a:endParaRPr sz="900" dirty="0">
              <a:latin typeface="Garamond"/>
              <a:cs typeface="Garamond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92859" y="2420974"/>
            <a:ext cx="2109470" cy="1226820"/>
            <a:chOff x="592859" y="2420974"/>
            <a:chExt cx="2109470" cy="1226820"/>
          </a:xfrm>
        </p:grpSpPr>
        <p:sp>
          <p:nvSpPr>
            <p:cNvPr id="35" name="object 35"/>
            <p:cNvSpPr/>
            <p:nvPr/>
          </p:nvSpPr>
          <p:spPr>
            <a:xfrm>
              <a:off x="600468" y="2428595"/>
              <a:ext cx="2094230" cy="1211580"/>
            </a:xfrm>
            <a:custGeom>
              <a:avLst/>
              <a:gdLst/>
              <a:ahLst/>
              <a:cxnLst/>
              <a:rect l="l" t="t" r="r" b="b"/>
              <a:pathLst>
                <a:path w="2094230" h="1211579">
                  <a:moveTo>
                    <a:pt x="1782076" y="548030"/>
                  </a:moveTo>
                  <a:lnTo>
                    <a:pt x="1780197" y="507593"/>
                  </a:lnTo>
                  <a:lnTo>
                    <a:pt x="1770087" y="467664"/>
                  </a:lnTo>
                  <a:lnTo>
                    <a:pt x="1751622" y="429183"/>
                  </a:lnTo>
                  <a:lnTo>
                    <a:pt x="1724647" y="393090"/>
                  </a:lnTo>
                  <a:lnTo>
                    <a:pt x="1730133" y="381025"/>
                  </a:lnTo>
                  <a:lnTo>
                    <a:pt x="1732534" y="374840"/>
                  </a:lnTo>
                  <a:lnTo>
                    <a:pt x="1734680" y="368579"/>
                  </a:lnTo>
                  <a:lnTo>
                    <a:pt x="1742313" y="325958"/>
                  </a:lnTo>
                  <a:lnTo>
                    <a:pt x="1738503" y="284327"/>
                  </a:lnTo>
                  <a:lnTo>
                    <a:pt x="1724190" y="245084"/>
                  </a:lnTo>
                  <a:lnTo>
                    <a:pt x="1700301" y="209575"/>
                  </a:lnTo>
                  <a:lnTo>
                    <a:pt x="1667738" y="179209"/>
                  </a:lnTo>
                  <a:lnTo>
                    <a:pt x="1627454" y="155346"/>
                  </a:lnTo>
                  <a:lnTo>
                    <a:pt x="1580375" y="139344"/>
                  </a:lnTo>
                  <a:lnTo>
                    <a:pt x="1571307" y="111086"/>
                  </a:lnTo>
                  <a:lnTo>
                    <a:pt x="1537144" y="60934"/>
                  </a:lnTo>
                  <a:lnTo>
                    <a:pt x="1474381" y="18440"/>
                  </a:lnTo>
                  <a:lnTo>
                    <a:pt x="1432509" y="5092"/>
                  </a:lnTo>
                  <a:lnTo>
                    <a:pt x="1388897" y="0"/>
                  </a:lnTo>
                  <a:lnTo>
                    <a:pt x="1345222" y="3060"/>
                  </a:lnTo>
                  <a:lnTo>
                    <a:pt x="1303172" y="14135"/>
                  </a:lnTo>
                  <a:lnTo>
                    <a:pt x="1264450" y="33108"/>
                  </a:lnTo>
                  <a:lnTo>
                    <a:pt x="1230744" y="59842"/>
                  </a:lnTo>
                  <a:lnTo>
                    <a:pt x="1217383" y="46609"/>
                  </a:lnTo>
                  <a:lnTo>
                    <a:pt x="1185862" y="24447"/>
                  </a:lnTo>
                  <a:lnTo>
                    <a:pt x="1122349" y="2552"/>
                  </a:lnTo>
                  <a:lnTo>
                    <a:pt x="1075817" y="50"/>
                  </a:lnTo>
                  <a:lnTo>
                    <a:pt x="1030693" y="7620"/>
                  </a:lnTo>
                  <a:lnTo>
                    <a:pt x="989291" y="24599"/>
                  </a:lnTo>
                  <a:lnTo>
                    <a:pt x="953909" y="50355"/>
                  </a:lnTo>
                  <a:lnTo>
                    <a:pt x="926833" y="84226"/>
                  </a:lnTo>
                  <a:lnTo>
                    <a:pt x="915098" y="75095"/>
                  </a:lnTo>
                  <a:lnTo>
                    <a:pt x="875779" y="52476"/>
                  </a:lnTo>
                  <a:lnTo>
                    <a:pt x="828548" y="36741"/>
                  </a:lnTo>
                  <a:lnTo>
                    <a:pt x="779932" y="30695"/>
                  </a:lnTo>
                  <a:lnTo>
                    <a:pt x="731723" y="33883"/>
                  </a:lnTo>
                  <a:lnTo>
                    <a:pt x="685698" y="45847"/>
                  </a:lnTo>
                  <a:lnTo>
                    <a:pt x="643648" y="66103"/>
                  </a:lnTo>
                  <a:lnTo>
                    <a:pt x="607339" y="94208"/>
                  </a:lnTo>
                  <a:lnTo>
                    <a:pt x="578586" y="129692"/>
                  </a:lnTo>
                  <a:lnTo>
                    <a:pt x="536752" y="112725"/>
                  </a:lnTo>
                  <a:lnTo>
                    <a:pt x="492493" y="101917"/>
                  </a:lnTo>
                  <a:lnTo>
                    <a:pt x="446722" y="97447"/>
                  </a:lnTo>
                  <a:lnTo>
                    <a:pt x="400418" y="99466"/>
                  </a:lnTo>
                  <a:lnTo>
                    <a:pt x="351459" y="108953"/>
                  </a:lnTo>
                  <a:lnTo>
                    <a:pt x="306552" y="125183"/>
                  </a:lnTo>
                  <a:lnTo>
                    <a:pt x="266369" y="147447"/>
                  </a:lnTo>
                  <a:lnTo>
                    <a:pt x="231597" y="174955"/>
                  </a:lnTo>
                  <a:lnTo>
                    <a:pt x="202882" y="206984"/>
                  </a:lnTo>
                  <a:lnTo>
                    <a:pt x="180911" y="242760"/>
                  </a:lnTo>
                  <a:lnTo>
                    <a:pt x="166357" y="281559"/>
                  </a:lnTo>
                  <a:lnTo>
                    <a:pt x="159893" y="322605"/>
                  </a:lnTo>
                  <a:lnTo>
                    <a:pt x="162204" y="365150"/>
                  </a:lnTo>
                  <a:lnTo>
                    <a:pt x="160705" y="368579"/>
                  </a:lnTo>
                  <a:lnTo>
                    <a:pt x="119545" y="376453"/>
                  </a:lnTo>
                  <a:lnTo>
                    <a:pt x="82169" y="392061"/>
                  </a:lnTo>
                  <a:lnTo>
                    <a:pt x="50025" y="414604"/>
                  </a:lnTo>
                  <a:lnTo>
                    <a:pt x="24587" y="443255"/>
                  </a:lnTo>
                  <a:lnTo>
                    <a:pt x="6045" y="481050"/>
                  </a:lnTo>
                  <a:lnTo>
                    <a:pt x="0" y="520319"/>
                  </a:lnTo>
                  <a:lnTo>
                    <a:pt x="5854" y="559054"/>
                  </a:lnTo>
                  <a:lnTo>
                    <a:pt x="22974" y="595274"/>
                  </a:lnTo>
                  <a:lnTo>
                    <a:pt x="50749" y="626986"/>
                  </a:lnTo>
                  <a:lnTo>
                    <a:pt x="88595" y="652170"/>
                  </a:lnTo>
                  <a:lnTo>
                    <a:pt x="65100" y="678764"/>
                  </a:lnTo>
                  <a:lnTo>
                    <a:pt x="49098" y="708621"/>
                  </a:lnTo>
                  <a:lnTo>
                    <a:pt x="41021" y="740689"/>
                  </a:lnTo>
                  <a:lnTo>
                    <a:pt x="41325" y="773836"/>
                  </a:lnTo>
                  <a:lnTo>
                    <a:pt x="53263" y="813320"/>
                  </a:lnTo>
                  <a:lnTo>
                    <a:pt x="76250" y="847585"/>
                  </a:lnTo>
                  <a:lnTo>
                    <a:pt x="108394" y="875360"/>
                  </a:lnTo>
                  <a:lnTo>
                    <a:pt x="147777" y="895388"/>
                  </a:lnTo>
                  <a:lnTo>
                    <a:pt x="192519" y="906373"/>
                  </a:lnTo>
                  <a:lnTo>
                    <a:pt x="240703" y="907059"/>
                  </a:lnTo>
                  <a:lnTo>
                    <a:pt x="244068" y="911885"/>
                  </a:lnTo>
                  <a:lnTo>
                    <a:pt x="274205" y="947699"/>
                  </a:lnTo>
                  <a:lnTo>
                    <a:pt x="309753" y="978128"/>
                  </a:lnTo>
                  <a:lnTo>
                    <a:pt x="349796" y="1002969"/>
                  </a:lnTo>
                  <a:lnTo>
                    <a:pt x="393446" y="1022045"/>
                  </a:lnTo>
                  <a:lnTo>
                    <a:pt x="439788" y="1035138"/>
                  </a:lnTo>
                  <a:lnTo>
                    <a:pt x="487934" y="1042098"/>
                  </a:lnTo>
                  <a:lnTo>
                    <a:pt x="536994" y="1042695"/>
                  </a:lnTo>
                  <a:lnTo>
                    <a:pt x="586041" y="1036751"/>
                  </a:lnTo>
                  <a:lnTo>
                    <a:pt x="634212" y="1024077"/>
                  </a:lnTo>
                  <a:lnTo>
                    <a:pt x="680580" y="1004468"/>
                  </a:lnTo>
                  <a:lnTo>
                    <a:pt x="710552" y="1036320"/>
                  </a:lnTo>
                  <a:lnTo>
                    <a:pt x="746213" y="1063117"/>
                  </a:lnTo>
                  <a:lnTo>
                    <a:pt x="786714" y="1084338"/>
                  </a:lnTo>
                  <a:lnTo>
                    <a:pt x="831202" y="1099464"/>
                  </a:lnTo>
                  <a:lnTo>
                    <a:pt x="880364" y="1108138"/>
                  </a:lnTo>
                  <a:lnTo>
                    <a:pt x="929157" y="1109205"/>
                  </a:lnTo>
                  <a:lnTo>
                    <a:pt x="976604" y="1103134"/>
                  </a:lnTo>
                  <a:lnTo>
                    <a:pt x="1021727" y="1090345"/>
                  </a:lnTo>
                  <a:lnTo>
                    <a:pt x="1063548" y="1071308"/>
                  </a:lnTo>
                  <a:lnTo>
                    <a:pt x="1101077" y="1046454"/>
                  </a:lnTo>
                  <a:lnTo>
                    <a:pt x="1133335" y="1016228"/>
                  </a:lnTo>
                  <a:lnTo>
                    <a:pt x="1159357" y="981087"/>
                  </a:lnTo>
                  <a:lnTo>
                    <a:pt x="1178166" y="941476"/>
                  </a:lnTo>
                  <a:lnTo>
                    <a:pt x="1207147" y="954595"/>
                  </a:lnTo>
                  <a:lnTo>
                    <a:pt x="1237805" y="964133"/>
                  </a:lnTo>
                  <a:lnTo>
                    <a:pt x="1269720" y="970038"/>
                  </a:lnTo>
                  <a:lnTo>
                    <a:pt x="1302499" y="972210"/>
                  </a:lnTo>
                  <a:lnTo>
                    <a:pt x="1350543" y="968438"/>
                  </a:lnTo>
                  <a:lnTo>
                    <a:pt x="1395387" y="956957"/>
                  </a:lnTo>
                  <a:lnTo>
                    <a:pt x="1436039" y="938593"/>
                  </a:lnTo>
                  <a:lnTo>
                    <a:pt x="1471549" y="914158"/>
                  </a:lnTo>
                  <a:lnTo>
                    <a:pt x="1500936" y="884453"/>
                  </a:lnTo>
                  <a:lnTo>
                    <a:pt x="1523250" y="850290"/>
                  </a:lnTo>
                  <a:lnTo>
                    <a:pt x="1537525" y="812469"/>
                  </a:lnTo>
                  <a:lnTo>
                    <a:pt x="1542783" y="771804"/>
                  </a:lnTo>
                  <a:lnTo>
                    <a:pt x="1577860" y="765543"/>
                  </a:lnTo>
                  <a:lnTo>
                    <a:pt x="1643481" y="742111"/>
                  </a:lnTo>
                  <a:lnTo>
                    <a:pt x="1710270" y="696226"/>
                  </a:lnTo>
                  <a:lnTo>
                    <a:pt x="1739836" y="663079"/>
                  </a:lnTo>
                  <a:lnTo>
                    <a:pt x="1761756" y="626706"/>
                  </a:lnTo>
                  <a:lnTo>
                    <a:pt x="1775879" y="588048"/>
                  </a:lnTo>
                  <a:lnTo>
                    <a:pt x="1782076" y="548030"/>
                  </a:lnTo>
                  <a:close/>
                </a:path>
                <a:path w="2094230" h="1211579">
                  <a:moveTo>
                    <a:pt x="2093709" y="1180617"/>
                  </a:moveTo>
                  <a:lnTo>
                    <a:pt x="2091296" y="1168615"/>
                  </a:lnTo>
                  <a:lnTo>
                    <a:pt x="2084717" y="1158811"/>
                  </a:lnTo>
                  <a:lnTo>
                    <a:pt x="2074951" y="1152194"/>
                  </a:lnTo>
                  <a:lnTo>
                    <a:pt x="2062975" y="1149756"/>
                  </a:lnTo>
                  <a:lnTo>
                    <a:pt x="2050973" y="1152194"/>
                  </a:lnTo>
                  <a:lnTo>
                    <a:pt x="2041156" y="1158811"/>
                  </a:lnTo>
                  <a:lnTo>
                    <a:pt x="2034540" y="1168615"/>
                  </a:lnTo>
                  <a:lnTo>
                    <a:pt x="2032114" y="1180617"/>
                  </a:lnTo>
                  <a:lnTo>
                    <a:pt x="2034540" y="1192606"/>
                  </a:lnTo>
                  <a:lnTo>
                    <a:pt x="2041156" y="1202372"/>
                  </a:lnTo>
                  <a:lnTo>
                    <a:pt x="2050973" y="1208951"/>
                  </a:lnTo>
                  <a:lnTo>
                    <a:pt x="2062975" y="1211351"/>
                  </a:lnTo>
                  <a:lnTo>
                    <a:pt x="2074951" y="1208951"/>
                  </a:lnTo>
                  <a:lnTo>
                    <a:pt x="2084717" y="1202372"/>
                  </a:lnTo>
                  <a:lnTo>
                    <a:pt x="2091296" y="1192606"/>
                  </a:lnTo>
                  <a:lnTo>
                    <a:pt x="2093709" y="1180617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2221229" y="3328669"/>
              <a:ext cx="184912" cy="1849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4020" y="3468116"/>
              <a:ext cx="123317" cy="1233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600479" y="2428594"/>
              <a:ext cx="1782445" cy="1109345"/>
            </a:xfrm>
            <a:custGeom>
              <a:avLst/>
              <a:gdLst/>
              <a:ahLst/>
              <a:cxnLst/>
              <a:rect l="l" t="t" r="r" b="b"/>
              <a:pathLst>
                <a:path w="1782445" h="1109345">
                  <a:moveTo>
                    <a:pt x="162193" y="365151"/>
                  </a:moveTo>
                  <a:lnTo>
                    <a:pt x="159893" y="322599"/>
                  </a:lnTo>
                  <a:lnTo>
                    <a:pt x="166356" y="281552"/>
                  </a:lnTo>
                  <a:lnTo>
                    <a:pt x="180907" y="242760"/>
                  </a:lnTo>
                  <a:lnTo>
                    <a:pt x="202875" y="206976"/>
                  </a:lnTo>
                  <a:lnTo>
                    <a:pt x="231586" y="174950"/>
                  </a:lnTo>
                  <a:lnTo>
                    <a:pt x="266367" y="147435"/>
                  </a:lnTo>
                  <a:lnTo>
                    <a:pt x="306547" y="125182"/>
                  </a:lnTo>
                  <a:lnTo>
                    <a:pt x="351451" y="108942"/>
                  </a:lnTo>
                  <a:lnTo>
                    <a:pt x="400407" y="99467"/>
                  </a:lnTo>
                  <a:lnTo>
                    <a:pt x="446723" y="97439"/>
                  </a:lnTo>
                  <a:lnTo>
                    <a:pt x="492482" y="101912"/>
                  </a:lnTo>
                  <a:lnTo>
                    <a:pt x="536745" y="112718"/>
                  </a:lnTo>
                  <a:lnTo>
                    <a:pt x="578575" y="129693"/>
                  </a:lnTo>
                  <a:lnTo>
                    <a:pt x="607339" y="94205"/>
                  </a:lnTo>
                  <a:lnTo>
                    <a:pt x="643642" y="66099"/>
                  </a:lnTo>
                  <a:lnTo>
                    <a:pt x="685698" y="45837"/>
                  </a:lnTo>
                  <a:lnTo>
                    <a:pt x="731723" y="33882"/>
                  </a:lnTo>
                  <a:lnTo>
                    <a:pt x="779933" y="30696"/>
                  </a:lnTo>
                  <a:lnTo>
                    <a:pt x="828543" y="36740"/>
                  </a:lnTo>
                  <a:lnTo>
                    <a:pt x="875768" y="52477"/>
                  </a:lnTo>
                  <a:lnTo>
                    <a:pt x="915094" y="75087"/>
                  </a:lnTo>
                  <a:lnTo>
                    <a:pt x="926822" y="84227"/>
                  </a:lnTo>
                  <a:lnTo>
                    <a:pt x="953902" y="50352"/>
                  </a:lnTo>
                  <a:lnTo>
                    <a:pt x="989291" y="24598"/>
                  </a:lnTo>
                  <a:lnTo>
                    <a:pt x="1030692" y="7614"/>
                  </a:lnTo>
                  <a:lnTo>
                    <a:pt x="1075807" y="49"/>
                  </a:lnTo>
                  <a:lnTo>
                    <a:pt x="1122340" y="2553"/>
                  </a:lnTo>
                  <a:lnTo>
                    <a:pt x="1167995" y="15774"/>
                  </a:lnTo>
                  <a:lnTo>
                    <a:pt x="1202364" y="34760"/>
                  </a:lnTo>
                  <a:lnTo>
                    <a:pt x="1230733" y="59843"/>
                  </a:lnTo>
                  <a:lnTo>
                    <a:pt x="1264445" y="33100"/>
                  </a:lnTo>
                  <a:lnTo>
                    <a:pt x="1303170" y="14130"/>
                  </a:lnTo>
                  <a:lnTo>
                    <a:pt x="1345216" y="3056"/>
                  </a:lnTo>
                  <a:lnTo>
                    <a:pt x="1388892" y="0"/>
                  </a:lnTo>
                  <a:lnTo>
                    <a:pt x="1432509" y="5083"/>
                  </a:lnTo>
                  <a:lnTo>
                    <a:pt x="1474375" y="18428"/>
                  </a:lnTo>
                  <a:lnTo>
                    <a:pt x="1512800" y="40158"/>
                  </a:lnTo>
                  <a:lnTo>
                    <a:pt x="1556773" y="84751"/>
                  </a:lnTo>
                  <a:lnTo>
                    <a:pt x="1580364" y="139345"/>
                  </a:lnTo>
                  <a:lnTo>
                    <a:pt x="1627453" y="155335"/>
                  </a:lnTo>
                  <a:lnTo>
                    <a:pt x="1667738" y="179204"/>
                  </a:lnTo>
                  <a:lnTo>
                    <a:pt x="1700292" y="209574"/>
                  </a:lnTo>
                  <a:lnTo>
                    <a:pt x="1724188" y="245072"/>
                  </a:lnTo>
                  <a:lnTo>
                    <a:pt x="1738501" y="284323"/>
                  </a:lnTo>
                  <a:lnTo>
                    <a:pt x="1742303" y="325950"/>
                  </a:lnTo>
                  <a:lnTo>
                    <a:pt x="1734669" y="368580"/>
                  </a:lnTo>
                  <a:lnTo>
                    <a:pt x="1732529" y="374839"/>
                  </a:lnTo>
                  <a:lnTo>
                    <a:pt x="1730128" y="381026"/>
                  </a:lnTo>
                  <a:lnTo>
                    <a:pt x="1727489" y="387118"/>
                  </a:lnTo>
                  <a:lnTo>
                    <a:pt x="1724636" y="393091"/>
                  </a:lnTo>
                  <a:lnTo>
                    <a:pt x="1751616" y="429182"/>
                  </a:lnTo>
                  <a:lnTo>
                    <a:pt x="1770087" y="467658"/>
                  </a:lnTo>
                  <a:lnTo>
                    <a:pt x="1780191" y="507584"/>
                  </a:lnTo>
                  <a:lnTo>
                    <a:pt x="1782073" y="548024"/>
                  </a:lnTo>
                  <a:lnTo>
                    <a:pt x="1775877" y="588043"/>
                  </a:lnTo>
                  <a:lnTo>
                    <a:pt x="1761748" y="626705"/>
                  </a:lnTo>
                  <a:lnTo>
                    <a:pt x="1739829" y="663075"/>
                  </a:lnTo>
                  <a:lnTo>
                    <a:pt x="1710265" y="696217"/>
                  </a:lnTo>
                  <a:lnTo>
                    <a:pt x="1673201" y="725196"/>
                  </a:lnTo>
                  <a:lnTo>
                    <a:pt x="1611558" y="755596"/>
                  </a:lnTo>
                  <a:lnTo>
                    <a:pt x="1542772" y="771805"/>
                  </a:lnTo>
                  <a:lnTo>
                    <a:pt x="1537515" y="812467"/>
                  </a:lnTo>
                  <a:lnTo>
                    <a:pt x="1523247" y="850285"/>
                  </a:lnTo>
                  <a:lnTo>
                    <a:pt x="1500934" y="884451"/>
                  </a:lnTo>
                  <a:lnTo>
                    <a:pt x="1471540" y="914156"/>
                  </a:lnTo>
                  <a:lnTo>
                    <a:pt x="1436033" y="938593"/>
                  </a:lnTo>
                  <a:lnTo>
                    <a:pt x="1395378" y="956953"/>
                  </a:lnTo>
                  <a:lnTo>
                    <a:pt x="1350541" y="968428"/>
                  </a:lnTo>
                  <a:lnTo>
                    <a:pt x="1302488" y="972211"/>
                  </a:lnTo>
                  <a:lnTo>
                    <a:pt x="1269720" y="970034"/>
                  </a:lnTo>
                  <a:lnTo>
                    <a:pt x="1237797" y="964130"/>
                  </a:lnTo>
                  <a:lnTo>
                    <a:pt x="1207136" y="954584"/>
                  </a:lnTo>
                  <a:lnTo>
                    <a:pt x="1178155" y="941477"/>
                  </a:lnTo>
                  <a:lnTo>
                    <a:pt x="1159357" y="981088"/>
                  </a:lnTo>
                  <a:lnTo>
                    <a:pt x="1133336" y="1016226"/>
                  </a:lnTo>
                  <a:lnTo>
                    <a:pt x="1101070" y="1046445"/>
                  </a:lnTo>
                  <a:lnTo>
                    <a:pt x="1063540" y="1071298"/>
                  </a:lnTo>
                  <a:lnTo>
                    <a:pt x="1021723" y="1090340"/>
                  </a:lnTo>
                  <a:lnTo>
                    <a:pt x="976601" y="1103124"/>
                  </a:lnTo>
                  <a:lnTo>
                    <a:pt x="929152" y="1109204"/>
                  </a:lnTo>
                  <a:lnTo>
                    <a:pt x="880355" y="1108133"/>
                  </a:lnTo>
                  <a:lnTo>
                    <a:pt x="831191" y="1099465"/>
                  </a:lnTo>
                  <a:lnTo>
                    <a:pt x="786707" y="1084336"/>
                  </a:lnTo>
                  <a:lnTo>
                    <a:pt x="746212" y="1063111"/>
                  </a:lnTo>
                  <a:lnTo>
                    <a:pt x="710550" y="1036314"/>
                  </a:lnTo>
                  <a:lnTo>
                    <a:pt x="680569" y="1004469"/>
                  </a:lnTo>
                  <a:lnTo>
                    <a:pt x="634201" y="1024069"/>
                  </a:lnTo>
                  <a:lnTo>
                    <a:pt x="586040" y="1036744"/>
                  </a:lnTo>
                  <a:lnTo>
                    <a:pt x="536985" y="1042686"/>
                  </a:lnTo>
                  <a:lnTo>
                    <a:pt x="487934" y="1042087"/>
                  </a:lnTo>
                  <a:lnTo>
                    <a:pt x="439786" y="1035139"/>
                  </a:lnTo>
                  <a:lnTo>
                    <a:pt x="393441" y="1022034"/>
                  </a:lnTo>
                  <a:lnTo>
                    <a:pt x="349796" y="1002965"/>
                  </a:lnTo>
                  <a:lnTo>
                    <a:pt x="309751" y="978122"/>
                  </a:lnTo>
                  <a:lnTo>
                    <a:pt x="274205" y="947698"/>
                  </a:lnTo>
                  <a:lnTo>
                    <a:pt x="244057" y="911886"/>
                  </a:lnTo>
                  <a:lnTo>
                    <a:pt x="242914" y="910235"/>
                  </a:lnTo>
                  <a:lnTo>
                    <a:pt x="241784" y="908711"/>
                  </a:lnTo>
                  <a:lnTo>
                    <a:pt x="240691" y="907060"/>
                  </a:lnTo>
                  <a:lnTo>
                    <a:pt x="192511" y="906372"/>
                  </a:lnTo>
                  <a:lnTo>
                    <a:pt x="147777" y="895380"/>
                  </a:lnTo>
                  <a:lnTo>
                    <a:pt x="108389" y="875357"/>
                  </a:lnTo>
                  <a:lnTo>
                    <a:pt x="76249" y="847577"/>
                  </a:lnTo>
                  <a:lnTo>
                    <a:pt x="53257" y="813312"/>
                  </a:lnTo>
                  <a:lnTo>
                    <a:pt x="41314" y="773837"/>
                  </a:lnTo>
                  <a:lnTo>
                    <a:pt x="41020" y="740682"/>
                  </a:lnTo>
                  <a:lnTo>
                    <a:pt x="49090" y="708622"/>
                  </a:lnTo>
                  <a:lnTo>
                    <a:pt x="65088" y="678753"/>
                  </a:lnTo>
                  <a:lnTo>
                    <a:pt x="88583" y="652171"/>
                  </a:lnTo>
                  <a:lnTo>
                    <a:pt x="50747" y="626977"/>
                  </a:lnTo>
                  <a:lnTo>
                    <a:pt x="22964" y="595270"/>
                  </a:lnTo>
                  <a:lnTo>
                    <a:pt x="5844" y="559048"/>
                  </a:lnTo>
                  <a:lnTo>
                    <a:pt x="0" y="520307"/>
                  </a:lnTo>
                  <a:lnTo>
                    <a:pt x="6040" y="481044"/>
                  </a:lnTo>
                  <a:lnTo>
                    <a:pt x="24575" y="443256"/>
                  </a:lnTo>
                  <a:lnTo>
                    <a:pt x="50021" y="414603"/>
                  </a:lnTo>
                  <a:lnTo>
                    <a:pt x="82162" y="392059"/>
                  </a:lnTo>
                  <a:lnTo>
                    <a:pt x="119539" y="376444"/>
                  </a:lnTo>
                  <a:lnTo>
                    <a:pt x="160694" y="368580"/>
                  </a:lnTo>
                  <a:lnTo>
                    <a:pt x="162193" y="365151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624963" y="3570731"/>
              <a:ext cx="76834" cy="768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2446400" y="3460496"/>
              <a:ext cx="138556" cy="13855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2213609" y="3321050"/>
              <a:ext cx="200151" cy="2001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90981" y="2484754"/>
              <a:ext cx="1633855" cy="944244"/>
            </a:xfrm>
            <a:custGeom>
              <a:avLst/>
              <a:gdLst/>
              <a:ahLst/>
              <a:cxnLst/>
              <a:rect l="l" t="t" r="r" b="b"/>
              <a:pathLst>
                <a:path w="1633855" h="944245">
                  <a:moveTo>
                    <a:pt x="104368" y="612267"/>
                  </a:moveTo>
                  <a:lnTo>
                    <a:pt x="77127" y="612284"/>
                  </a:lnTo>
                  <a:lnTo>
                    <a:pt x="50345" y="608790"/>
                  </a:lnTo>
                  <a:lnTo>
                    <a:pt x="24483" y="601890"/>
                  </a:lnTo>
                  <a:lnTo>
                    <a:pt x="0" y="591693"/>
                  </a:lnTo>
                </a:path>
                <a:path w="1633855" h="944245">
                  <a:moveTo>
                    <a:pt x="196469" y="836168"/>
                  </a:moveTo>
                  <a:lnTo>
                    <a:pt x="185352" y="839571"/>
                  </a:lnTo>
                  <a:lnTo>
                    <a:pt x="174010" y="842343"/>
                  </a:lnTo>
                  <a:lnTo>
                    <a:pt x="162480" y="844472"/>
                  </a:lnTo>
                  <a:lnTo>
                    <a:pt x="150799" y="845947"/>
                  </a:lnTo>
                </a:path>
                <a:path w="1633855" h="944245">
                  <a:moveTo>
                    <a:pt x="589940" y="943864"/>
                  </a:moveTo>
                  <a:lnTo>
                    <a:pt x="582027" y="933146"/>
                  </a:lnTo>
                  <a:lnTo>
                    <a:pt x="574797" y="922131"/>
                  </a:lnTo>
                  <a:lnTo>
                    <a:pt x="568264" y="910806"/>
                  </a:lnTo>
                  <a:lnTo>
                    <a:pt x="562444" y="899160"/>
                  </a:lnTo>
                </a:path>
                <a:path w="1633855" h="944245">
                  <a:moveTo>
                    <a:pt x="1098829" y="832358"/>
                  </a:moveTo>
                  <a:lnTo>
                    <a:pt x="1097210" y="844805"/>
                  </a:lnTo>
                  <a:lnTo>
                    <a:pt x="1094828" y="857170"/>
                  </a:lnTo>
                  <a:lnTo>
                    <a:pt x="1091685" y="869416"/>
                  </a:lnTo>
                  <a:lnTo>
                    <a:pt x="1087780" y="881507"/>
                  </a:lnTo>
                </a:path>
                <a:path w="1633855" h="944245">
                  <a:moveTo>
                    <a:pt x="1317269" y="529463"/>
                  </a:moveTo>
                  <a:lnTo>
                    <a:pt x="1362976" y="554118"/>
                  </a:lnTo>
                  <a:lnTo>
                    <a:pt x="1400313" y="586253"/>
                  </a:lnTo>
                  <a:lnTo>
                    <a:pt x="1428195" y="624386"/>
                  </a:lnTo>
                  <a:lnTo>
                    <a:pt x="1445537" y="667037"/>
                  </a:lnTo>
                  <a:lnTo>
                    <a:pt x="1451254" y="712724"/>
                  </a:lnTo>
                </a:path>
                <a:path w="1633855" h="944245">
                  <a:moveTo>
                    <a:pt x="1633245" y="334264"/>
                  </a:moveTo>
                  <a:lnTo>
                    <a:pt x="1621936" y="353571"/>
                  </a:lnTo>
                  <a:lnTo>
                    <a:pt x="1608115" y="371570"/>
                  </a:lnTo>
                  <a:lnTo>
                    <a:pt x="1591936" y="388092"/>
                  </a:lnTo>
                  <a:lnTo>
                    <a:pt x="1573555" y="402971"/>
                  </a:lnTo>
                </a:path>
                <a:path w="1633855" h="944245">
                  <a:moveTo>
                    <a:pt x="1490116" y="79248"/>
                  </a:moveTo>
                  <a:lnTo>
                    <a:pt x="1491594" y="87346"/>
                  </a:lnTo>
                  <a:lnTo>
                    <a:pt x="1492608" y="95456"/>
                  </a:lnTo>
                  <a:lnTo>
                    <a:pt x="1493170" y="103590"/>
                  </a:lnTo>
                  <a:lnTo>
                    <a:pt x="1493291" y="111760"/>
                  </a:lnTo>
                </a:path>
                <a:path w="1633855" h="944245">
                  <a:moveTo>
                    <a:pt x="1109116" y="41402"/>
                  </a:moveTo>
                  <a:lnTo>
                    <a:pt x="1115398" y="30378"/>
                  </a:lnTo>
                  <a:lnTo>
                    <a:pt x="1122610" y="19796"/>
                  </a:lnTo>
                  <a:lnTo>
                    <a:pt x="1130726" y="9665"/>
                  </a:lnTo>
                  <a:lnTo>
                    <a:pt x="1139723" y="0"/>
                  </a:lnTo>
                </a:path>
                <a:path w="1633855" h="944245">
                  <a:moveTo>
                    <a:pt x="823366" y="61087"/>
                  </a:moveTo>
                  <a:lnTo>
                    <a:pt x="826025" y="51921"/>
                  </a:lnTo>
                  <a:lnTo>
                    <a:pt x="829398" y="42910"/>
                  </a:lnTo>
                  <a:lnTo>
                    <a:pt x="833439" y="34065"/>
                  </a:lnTo>
                  <a:lnTo>
                    <a:pt x="838098" y="25400"/>
                  </a:lnTo>
                </a:path>
                <a:path w="1633855" h="944245">
                  <a:moveTo>
                    <a:pt x="487857" y="73279"/>
                  </a:moveTo>
                  <a:lnTo>
                    <a:pt x="502160" y="80893"/>
                  </a:lnTo>
                  <a:lnTo>
                    <a:pt x="515880" y="89233"/>
                  </a:lnTo>
                  <a:lnTo>
                    <a:pt x="528980" y="98264"/>
                  </a:lnTo>
                  <a:lnTo>
                    <a:pt x="541426" y="107950"/>
                  </a:lnTo>
                </a:path>
                <a:path w="1633855" h="944245">
                  <a:moveTo>
                    <a:pt x="81051" y="345440"/>
                  </a:moveTo>
                  <a:lnTo>
                    <a:pt x="78079" y="336440"/>
                  </a:lnTo>
                  <a:lnTo>
                    <a:pt x="75530" y="327358"/>
                  </a:lnTo>
                  <a:lnTo>
                    <a:pt x="73404" y="318204"/>
                  </a:lnTo>
                  <a:lnTo>
                    <a:pt x="71704" y="308991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73327" y="2700019"/>
            <a:ext cx="906144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ΒΙΒΛΙΟ-  ΓΡΑΦΙΚΗ  </a:t>
            </a:r>
            <a:r>
              <a:rPr sz="1000" spc="10" dirty="0">
                <a:solidFill>
                  <a:srgbClr val="FFFFFF"/>
                </a:solidFill>
                <a:latin typeface="Garamond"/>
                <a:cs typeface="Garamond"/>
              </a:rPr>
              <a:t>Ε</a:t>
            </a: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Π</a:t>
            </a:r>
            <a:r>
              <a:rPr sz="1000" spc="5" dirty="0">
                <a:solidFill>
                  <a:srgbClr val="FFFFFF"/>
                </a:solidFill>
                <a:latin typeface="Garamond"/>
                <a:cs typeface="Garamond"/>
              </a:rPr>
              <a:t>ΙΣΚΟΠ</a:t>
            </a: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Η</a:t>
            </a:r>
            <a:r>
              <a:rPr sz="1000" spc="5" dirty="0">
                <a:solidFill>
                  <a:srgbClr val="FFFFFF"/>
                </a:solidFill>
                <a:latin typeface="Garamond"/>
                <a:cs typeface="Garamond"/>
              </a:rPr>
              <a:t>ΣΗ</a:t>
            </a:r>
            <a:endParaRPr sz="1000" dirty="0">
              <a:latin typeface="Garamond"/>
              <a:cs typeface="Garamond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9653016" y="2554223"/>
            <a:ext cx="1728470" cy="3459479"/>
            <a:chOff x="9653016" y="2554223"/>
            <a:chExt cx="1728470" cy="3459479"/>
          </a:xfrm>
        </p:grpSpPr>
        <p:sp>
          <p:nvSpPr>
            <p:cNvPr id="45" name="object 45"/>
            <p:cNvSpPr/>
            <p:nvPr/>
          </p:nvSpPr>
          <p:spPr>
            <a:xfrm>
              <a:off x="9657588" y="2558795"/>
              <a:ext cx="497205" cy="3450590"/>
            </a:xfrm>
            <a:custGeom>
              <a:avLst/>
              <a:gdLst/>
              <a:ahLst/>
              <a:cxnLst/>
              <a:rect l="l" t="t" r="r" b="b"/>
              <a:pathLst>
                <a:path w="497204" h="3450590">
                  <a:moveTo>
                    <a:pt x="0" y="0"/>
                  </a:moveTo>
                  <a:lnTo>
                    <a:pt x="78504" y="2111"/>
                  </a:lnTo>
                  <a:lnTo>
                    <a:pt x="146694" y="7989"/>
                  </a:lnTo>
                  <a:lnTo>
                    <a:pt x="200473" y="16952"/>
                  </a:lnTo>
                  <a:lnTo>
                    <a:pt x="248411" y="41401"/>
                  </a:lnTo>
                  <a:lnTo>
                    <a:pt x="248411" y="1683765"/>
                  </a:lnTo>
                  <a:lnTo>
                    <a:pt x="261079" y="1696850"/>
                  </a:lnTo>
                  <a:lnTo>
                    <a:pt x="296350" y="1708215"/>
                  </a:lnTo>
                  <a:lnTo>
                    <a:pt x="350129" y="1717178"/>
                  </a:lnTo>
                  <a:lnTo>
                    <a:pt x="418319" y="1723056"/>
                  </a:lnTo>
                  <a:lnTo>
                    <a:pt x="496823" y="1725167"/>
                  </a:lnTo>
                  <a:lnTo>
                    <a:pt x="418319" y="1727279"/>
                  </a:lnTo>
                  <a:lnTo>
                    <a:pt x="350129" y="1733157"/>
                  </a:lnTo>
                  <a:lnTo>
                    <a:pt x="296350" y="1742120"/>
                  </a:lnTo>
                  <a:lnTo>
                    <a:pt x="261079" y="1753485"/>
                  </a:lnTo>
                  <a:lnTo>
                    <a:pt x="248411" y="1766570"/>
                  </a:lnTo>
                  <a:lnTo>
                    <a:pt x="248411" y="3408933"/>
                  </a:lnTo>
                  <a:lnTo>
                    <a:pt x="235744" y="3422018"/>
                  </a:lnTo>
                  <a:lnTo>
                    <a:pt x="200473" y="3433383"/>
                  </a:lnTo>
                  <a:lnTo>
                    <a:pt x="146694" y="3442346"/>
                  </a:lnTo>
                  <a:lnTo>
                    <a:pt x="78504" y="3448224"/>
                  </a:lnTo>
                  <a:lnTo>
                    <a:pt x="0" y="3450335"/>
                  </a:lnTo>
                </a:path>
              </a:pathLst>
            </a:custGeom>
            <a:ln w="9144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0016846" y="2563075"/>
              <a:ext cx="1357630" cy="1731645"/>
            </a:xfrm>
            <a:custGeom>
              <a:avLst/>
              <a:gdLst/>
              <a:ahLst/>
              <a:cxnLst/>
              <a:rect l="l" t="t" r="r" b="b"/>
              <a:pathLst>
                <a:path w="1357629" h="1731645">
                  <a:moveTo>
                    <a:pt x="273964" y="1700695"/>
                  </a:moveTo>
                  <a:lnTo>
                    <a:pt x="271551" y="1688719"/>
                  </a:lnTo>
                  <a:lnTo>
                    <a:pt x="264972" y="1678952"/>
                  </a:lnTo>
                  <a:lnTo>
                    <a:pt x="255206" y="1672374"/>
                  </a:lnTo>
                  <a:lnTo>
                    <a:pt x="243230" y="1669961"/>
                  </a:lnTo>
                  <a:lnTo>
                    <a:pt x="231228" y="1672374"/>
                  </a:lnTo>
                  <a:lnTo>
                    <a:pt x="221411" y="1678952"/>
                  </a:lnTo>
                  <a:lnTo>
                    <a:pt x="214795" y="1688719"/>
                  </a:lnTo>
                  <a:lnTo>
                    <a:pt x="212369" y="1700695"/>
                  </a:lnTo>
                  <a:lnTo>
                    <a:pt x="214795" y="1712696"/>
                  </a:lnTo>
                  <a:lnTo>
                    <a:pt x="221411" y="1722513"/>
                  </a:lnTo>
                  <a:lnTo>
                    <a:pt x="231228" y="1729130"/>
                  </a:lnTo>
                  <a:lnTo>
                    <a:pt x="243230" y="1731556"/>
                  </a:lnTo>
                  <a:lnTo>
                    <a:pt x="255206" y="1729130"/>
                  </a:lnTo>
                  <a:lnTo>
                    <a:pt x="264972" y="1722513"/>
                  </a:lnTo>
                  <a:lnTo>
                    <a:pt x="271551" y="1712696"/>
                  </a:lnTo>
                  <a:lnTo>
                    <a:pt x="273964" y="1700695"/>
                  </a:lnTo>
                  <a:close/>
                </a:path>
                <a:path w="1357629" h="1731645">
                  <a:moveTo>
                    <a:pt x="1357007" y="522376"/>
                  </a:moveTo>
                  <a:lnTo>
                    <a:pt x="1350543" y="477177"/>
                  </a:lnTo>
                  <a:lnTo>
                    <a:pt x="1336040" y="433514"/>
                  </a:lnTo>
                  <a:lnTo>
                    <a:pt x="1313332" y="392722"/>
                  </a:lnTo>
                  <a:lnTo>
                    <a:pt x="1317625" y="380657"/>
                  </a:lnTo>
                  <a:lnTo>
                    <a:pt x="1321079" y="368211"/>
                  </a:lnTo>
                  <a:lnTo>
                    <a:pt x="1326984" y="318541"/>
                  </a:lnTo>
                  <a:lnTo>
                    <a:pt x="1321206" y="270548"/>
                  </a:lnTo>
                  <a:lnTo>
                    <a:pt x="1304848" y="226402"/>
                  </a:lnTo>
                  <a:lnTo>
                    <a:pt x="1279029" y="188315"/>
                  </a:lnTo>
                  <a:lnTo>
                    <a:pt x="1244866" y="158445"/>
                  </a:lnTo>
                  <a:lnTo>
                    <a:pt x="1203477" y="138976"/>
                  </a:lnTo>
                  <a:lnTo>
                    <a:pt x="1196594" y="110718"/>
                  </a:lnTo>
                  <a:lnTo>
                    <a:pt x="1170559" y="60566"/>
                  </a:lnTo>
                  <a:lnTo>
                    <a:pt x="1110234" y="11722"/>
                  </a:lnTo>
                  <a:lnTo>
                    <a:pt x="1064285" y="0"/>
                  </a:lnTo>
                  <a:lnTo>
                    <a:pt x="1017739" y="4267"/>
                  </a:lnTo>
                  <a:lnTo>
                    <a:pt x="974140" y="24206"/>
                  </a:lnTo>
                  <a:lnTo>
                    <a:pt x="937031" y="59474"/>
                  </a:lnTo>
                  <a:lnTo>
                    <a:pt x="926846" y="46240"/>
                  </a:lnTo>
                  <a:lnTo>
                    <a:pt x="915441" y="34391"/>
                  </a:lnTo>
                  <a:lnTo>
                    <a:pt x="902881" y="24079"/>
                  </a:lnTo>
                  <a:lnTo>
                    <a:pt x="889279" y="15405"/>
                  </a:lnTo>
                  <a:lnTo>
                    <a:pt x="847407" y="850"/>
                  </a:lnTo>
                  <a:lnTo>
                    <a:pt x="805078" y="1536"/>
                  </a:lnTo>
                  <a:lnTo>
                    <a:pt x="765289" y="16357"/>
                  </a:lnTo>
                  <a:lnTo>
                    <a:pt x="731088" y="44170"/>
                  </a:lnTo>
                  <a:lnTo>
                    <a:pt x="705510" y="83858"/>
                  </a:lnTo>
                  <a:lnTo>
                    <a:pt x="696556" y="74726"/>
                  </a:lnTo>
                  <a:lnTo>
                    <a:pt x="624408" y="34709"/>
                  </a:lnTo>
                  <a:lnTo>
                    <a:pt x="581164" y="30391"/>
                  </a:lnTo>
                  <a:lnTo>
                    <a:pt x="538962" y="38430"/>
                  </a:lnTo>
                  <a:lnTo>
                    <a:pt x="499935" y="58089"/>
                  </a:lnTo>
                  <a:lnTo>
                    <a:pt x="466255" y="88633"/>
                  </a:lnTo>
                  <a:lnTo>
                    <a:pt x="440080" y="129324"/>
                  </a:lnTo>
                  <a:lnTo>
                    <a:pt x="408228" y="112356"/>
                  </a:lnTo>
                  <a:lnTo>
                    <a:pt x="374523" y="101549"/>
                  </a:lnTo>
                  <a:lnTo>
                    <a:pt x="339648" y="97078"/>
                  </a:lnTo>
                  <a:lnTo>
                    <a:pt x="304317" y="99098"/>
                  </a:lnTo>
                  <a:lnTo>
                    <a:pt x="262572" y="110248"/>
                  </a:lnTo>
                  <a:lnTo>
                    <a:pt x="224828" y="129844"/>
                  </a:lnTo>
                  <a:lnTo>
                    <a:pt x="191782" y="156819"/>
                  </a:lnTo>
                  <a:lnTo>
                    <a:pt x="164185" y="190080"/>
                  </a:lnTo>
                  <a:lnTo>
                    <a:pt x="142760" y="228587"/>
                  </a:lnTo>
                  <a:lnTo>
                    <a:pt x="128231" y="271246"/>
                  </a:lnTo>
                  <a:lnTo>
                    <a:pt x="121348" y="317004"/>
                  </a:lnTo>
                  <a:lnTo>
                    <a:pt x="122834" y="364782"/>
                  </a:lnTo>
                  <a:lnTo>
                    <a:pt x="121691" y="368211"/>
                  </a:lnTo>
                  <a:lnTo>
                    <a:pt x="61849" y="391693"/>
                  </a:lnTo>
                  <a:lnTo>
                    <a:pt x="17932" y="442887"/>
                  </a:lnTo>
                  <a:lnTo>
                    <a:pt x="2184" y="488480"/>
                  </a:lnTo>
                  <a:lnTo>
                    <a:pt x="0" y="535609"/>
                  </a:lnTo>
                  <a:lnTo>
                    <a:pt x="10579" y="580847"/>
                  </a:lnTo>
                  <a:lnTo>
                    <a:pt x="33121" y="620725"/>
                  </a:lnTo>
                  <a:lnTo>
                    <a:pt x="66827" y="651802"/>
                  </a:lnTo>
                  <a:lnTo>
                    <a:pt x="48895" y="678395"/>
                  </a:lnTo>
                  <a:lnTo>
                    <a:pt x="36690" y="708253"/>
                  </a:lnTo>
                  <a:lnTo>
                    <a:pt x="30530" y="740321"/>
                  </a:lnTo>
                  <a:lnTo>
                    <a:pt x="30759" y="773468"/>
                  </a:lnTo>
                  <a:lnTo>
                    <a:pt x="42710" y="820254"/>
                  </a:lnTo>
                  <a:lnTo>
                    <a:pt x="66382" y="859180"/>
                  </a:lnTo>
                  <a:lnTo>
                    <a:pt x="99275" y="888022"/>
                  </a:lnTo>
                  <a:lnTo>
                    <a:pt x="138861" y="904595"/>
                  </a:lnTo>
                  <a:lnTo>
                    <a:pt x="182651" y="906691"/>
                  </a:lnTo>
                  <a:lnTo>
                    <a:pt x="185191" y="911517"/>
                  </a:lnTo>
                  <a:lnTo>
                    <a:pt x="210972" y="950988"/>
                  </a:lnTo>
                  <a:lnTo>
                    <a:pt x="241757" y="983767"/>
                  </a:lnTo>
                  <a:lnTo>
                    <a:pt x="276580" y="1009611"/>
                  </a:lnTo>
                  <a:lnTo>
                    <a:pt x="314515" y="1028242"/>
                  </a:lnTo>
                  <a:lnTo>
                    <a:pt x="354609" y="1039406"/>
                  </a:lnTo>
                  <a:lnTo>
                    <a:pt x="395922" y="1042835"/>
                  </a:lnTo>
                  <a:lnTo>
                    <a:pt x="437515" y="1038275"/>
                  </a:lnTo>
                  <a:lnTo>
                    <a:pt x="478459" y="1025448"/>
                  </a:lnTo>
                  <a:lnTo>
                    <a:pt x="517804" y="1004100"/>
                  </a:lnTo>
                  <a:lnTo>
                    <a:pt x="540664" y="1035951"/>
                  </a:lnTo>
                  <a:lnTo>
                    <a:pt x="567867" y="1062748"/>
                  </a:lnTo>
                  <a:lnTo>
                    <a:pt x="598741" y="1083970"/>
                  </a:lnTo>
                  <a:lnTo>
                    <a:pt x="632612" y="1099096"/>
                  </a:lnTo>
                  <a:lnTo>
                    <a:pt x="674776" y="1108316"/>
                  </a:lnTo>
                  <a:lnTo>
                    <a:pt x="716457" y="1107973"/>
                  </a:lnTo>
                  <a:lnTo>
                    <a:pt x="756602" y="1098727"/>
                  </a:lnTo>
                  <a:lnTo>
                    <a:pt x="794156" y="1081214"/>
                  </a:lnTo>
                  <a:lnTo>
                    <a:pt x="828027" y="1056055"/>
                  </a:lnTo>
                  <a:lnTo>
                    <a:pt x="857173" y="1023899"/>
                  </a:lnTo>
                  <a:lnTo>
                    <a:pt x="880516" y="985367"/>
                  </a:lnTo>
                  <a:lnTo>
                    <a:pt x="897026" y="941108"/>
                  </a:lnTo>
                  <a:lnTo>
                    <a:pt x="919111" y="954227"/>
                  </a:lnTo>
                  <a:lnTo>
                    <a:pt x="942492" y="963764"/>
                  </a:lnTo>
                  <a:lnTo>
                    <a:pt x="966812" y="969670"/>
                  </a:lnTo>
                  <a:lnTo>
                    <a:pt x="991768" y="971842"/>
                  </a:lnTo>
                  <a:lnTo>
                    <a:pt x="1033411" y="966876"/>
                  </a:lnTo>
                  <a:lnTo>
                    <a:pt x="1071727" y="952017"/>
                  </a:lnTo>
                  <a:lnTo>
                    <a:pt x="1105623" y="928458"/>
                  </a:lnTo>
                  <a:lnTo>
                    <a:pt x="1133970" y="897407"/>
                  </a:lnTo>
                  <a:lnTo>
                    <a:pt x="1155687" y="860094"/>
                  </a:lnTo>
                  <a:lnTo>
                    <a:pt x="1169644" y="817702"/>
                  </a:lnTo>
                  <a:lnTo>
                    <a:pt x="1174775" y="771436"/>
                  </a:lnTo>
                  <a:lnTo>
                    <a:pt x="1201508" y="765175"/>
                  </a:lnTo>
                  <a:lnTo>
                    <a:pt x="1251546" y="741743"/>
                  </a:lnTo>
                  <a:lnTo>
                    <a:pt x="1305598" y="691921"/>
                  </a:lnTo>
                  <a:lnTo>
                    <a:pt x="1329715" y="653884"/>
                  </a:lnTo>
                  <a:lnTo>
                    <a:pt x="1346441" y="612063"/>
                  </a:lnTo>
                  <a:lnTo>
                    <a:pt x="1355585" y="567778"/>
                  </a:lnTo>
                  <a:lnTo>
                    <a:pt x="1357007" y="522376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0269347" y="4014596"/>
              <a:ext cx="123317" cy="1233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31450" y="3738498"/>
              <a:ext cx="184911" cy="184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16858" y="2563068"/>
              <a:ext cx="1356995" cy="1108710"/>
            </a:xfrm>
            <a:custGeom>
              <a:avLst/>
              <a:gdLst/>
              <a:ahLst/>
              <a:cxnLst/>
              <a:rect l="l" t="t" r="r" b="b"/>
              <a:pathLst>
                <a:path w="1356995" h="1108710">
                  <a:moveTo>
                    <a:pt x="122822" y="364789"/>
                  </a:moveTo>
                  <a:lnTo>
                    <a:pt x="121343" y="317009"/>
                  </a:lnTo>
                  <a:lnTo>
                    <a:pt x="128229" y="271252"/>
                  </a:lnTo>
                  <a:lnTo>
                    <a:pt x="142751" y="228587"/>
                  </a:lnTo>
                  <a:lnTo>
                    <a:pt x="164176" y="190085"/>
                  </a:lnTo>
                  <a:lnTo>
                    <a:pt x="191775" y="156816"/>
                  </a:lnTo>
                  <a:lnTo>
                    <a:pt x="224817" y="129849"/>
                  </a:lnTo>
                  <a:lnTo>
                    <a:pt x="262570" y="110256"/>
                  </a:lnTo>
                  <a:lnTo>
                    <a:pt x="304305" y="99105"/>
                  </a:lnTo>
                  <a:lnTo>
                    <a:pt x="339644" y="97077"/>
                  </a:lnTo>
                  <a:lnTo>
                    <a:pt x="374520" y="101550"/>
                  </a:lnTo>
                  <a:lnTo>
                    <a:pt x="408228" y="112357"/>
                  </a:lnTo>
                  <a:lnTo>
                    <a:pt x="440068" y="129331"/>
                  </a:lnTo>
                  <a:lnTo>
                    <a:pt x="466251" y="88634"/>
                  </a:lnTo>
                  <a:lnTo>
                    <a:pt x="499932" y="58089"/>
                  </a:lnTo>
                  <a:lnTo>
                    <a:pt x="538953" y="38431"/>
                  </a:lnTo>
                  <a:lnTo>
                    <a:pt x="581160" y="30394"/>
                  </a:lnTo>
                  <a:lnTo>
                    <a:pt x="624397" y="34710"/>
                  </a:lnTo>
                  <a:lnTo>
                    <a:pt x="666509" y="52115"/>
                  </a:lnTo>
                  <a:lnTo>
                    <a:pt x="705498" y="83865"/>
                  </a:lnTo>
                  <a:lnTo>
                    <a:pt x="731084" y="44169"/>
                  </a:lnTo>
                  <a:lnTo>
                    <a:pt x="765283" y="16354"/>
                  </a:lnTo>
                  <a:lnTo>
                    <a:pt x="805067" y="1542"/>
                  </a:lnTo>
                  <a:lnTo>
                    <a:pt x="847404" y="854"/>
                  </a:lnTo>
                  <a:lnTo>
                    <a:pt x="889267" y="15412"/>
                  </a:lnTo>
                  <a:lnTo>
                    <a:pt x="902872" y="24084"/>
                  </a:lnTo>
                  <a:lnTo>
                    <a:pt x="915429" y="34399"/>
                  </a:lnTo>
                  <a:lnTo>
                    <a:pt x="926843" y="46238"/>
                  </a:lnTo>
                  <a:lnTo>
                    <a:pt x="937019" y="59481"/>
                  </a:lnTo>
                  <a:lnTo>
                    <a:pt x="974132" y="24211"/>
                  </a:lnTo>
                  <a:lnTo>
                    <a:pt x="1017732" y="4272"/>
                  </a:lnTo>
                  <a:lnTo>
                    <a:pt x="1064276" y="0"/>
                  </a:lnTo>
                  <a:lnTo>
                    <a:pt x="1110222" y="11729"/>
                  </a:lnTo>
                  <a:lnTo>
                    <a:pt x="1152030" y="39796"/>
                  </a:lnTo>
                  <a:lnTo>
                    <a:pt x="1185510" y="84389"/>
                  </a:lnTo>
                  <a:lnTo>
                    <a:pt x="1203465" y="138983"/>
                  </a:lnTo>
                  <a:lnTo>
                    <a:pt x="1244861" y="158442"/>
                  </a:lnTo>
                  <a:lnTo>
                    <a:pt x="1279025" y="188311"/>
                  </a:lnTo>
                  <a:lnTo>
                    <a:pt x="1304842" y="226407"/>
                  </a:lnTo>
                  <a:lnTo>
                    <a:pt x="1321198" y="270546"/>
                  </a:lnTo>
                  <a:lnTo>
                    <a:pt x="1326978" y="318544"/>
                  </a:lnTo>
                  <a:lnTo>
                    <a:pt x="1321067" y="368218"/>
                  </a:lnTo>
                  <a:lnTo>
                    <a:pt x="1319445" y="374477"/>
                  </a:lnTo>
                  <a:lnTo>
                    <a:pt x="1317622" y="380664"/>
                  </a:lnTo>
                  <a:lnTo>
                    <a:pt x="1315584" y="386756"/>
                  </a:lnTo>
                  <a:lnTo>
                    <a:pt x="1313320" y="392729"/>
                  </a:lnTo>
                  <a:lnTo>
                    <a:pt x="1336027" y="433518"/>
                  </a:lnTo>
                  <a:lnTo>
                    <a:pt x="1350535" y="477178"/>
                  </a:lnTo>
                  <a:lnTo>
                    <a:pt x="1356999" y="522377"/>
                  </a:lnTo>
                  <a:lnTo>
                    <a:pt x="1355579" y="567783"/>
                  </a:lnTo>
                  <a:lnTo>
                    <a:pt x="1346431" y="612063"/>
                  </a:lnTo>
                  <a:lnTo>
                    <a:pt x="1329715" y="653887"/>
                  </a:lnTo>
                  <a:lnTo>
                    <a:pt x="1305586" y="691921"/>
                  </a:lnTo>
                  <a:lnTo>
                    <a:pt x="1274204" y="724834"/>
                  </a:lnTo>
                  <a:lnTo>
                    <a:pt x="1227198" y="755235"/>
                  </a:lnTo>
                  <a:lnTo>
                    <a:pt x="1174763" y="771443"/>
                  </a:lnTo>
                  <a:lnTo>
                    <a:pt x="1169644" y="817701"/>
                  </a:lnTo>
                  <a:lnTo>
                    <a:pt x="1155676" y="860093"/>
                  </a:lnTo>
                  <a:lnTo>
                    <a:pt x="1133965" y="897413"/>
                  </a:lnTo>
                  <a:lnTo>
                    <a:pt x="1105613" y="928455"/>
                  </a:lnTo>
                  <a:lnTo>
                    <a:pt x="1071724" y="952013"/>
                  </a:lnTo>
                  <a:lnTo>
                    <a:pt x="1033404" y="966880"/>
                  </a:lnTo>
                  <a:lnTo>
                    <a:pt x="991756" y="971849"/>
                  </a:lnTo>
                  <a:lnTo>
                    <a:pt x="966808" y="969672"/>
                  </a:lnTo>
                  <a:lnTo>
                    <a:pt x="942480" y="963769"/>
                  </a:lnTo>
                  <a:lnTo>
                    <a:pt x="919104" y="954222"/>
                  </a:lnTo>
                  <a:lnTo>
                    <a:pt x="897014" y="941115"/>
                  </a:lnTo>
                  <a:lnTo>
                    <a:pt x="880516" y="985372"/>
                  </a:lnTo>
                  <a:lnTo>
                    <a:pt x="857163" y="1023897"/>
                  </a:lnTo>
                  <a:lnTo>
                    <a:pt x="828018" y="1056056"/>
                  </a:lnTo>
                  <a:lnTo>
                    <a:pt x="794144" y="1081212"/>
                  </a:lnTo>
                  <a:lnTo>
                    <a:pt x="756602" y="1098730"/>
                  </a:lnTo>
                  <a:lnTo>
                    <a:pt x="716455" y="1107975"/>
                  </a:lnTo>
                  <a:lnTo>
                    <a:pt x="674767" y="1108311"/>
                  </a:lnTo>
                  <a:lnTo>
                    <a:pt x="632600" y="1099103"/>
                  </a:lnTo>
                  <a:lnTo>
                    <a:pt x="598730" y="1083974"/>
                  </a:lnTo>
                  <a:lnTo>
                    <a:pt x="567861" y="1062749"/>
                  </a:lnTo>
                  <a:lnTo>
                    <a:pt x="540660" y="1035952"/>
                  </a:lnTo>
                  <a:lnTo>
                    <a:pt x="517792" y="1004107"/>
                  </a:lnTo>
                  <a:lnTo>
                    <a:pt x="478451" y="1025454"/>
                  </a:lnTo>
                  <a:lnTo>
                    <a:pt x="437512" y="1038278"/>
                  </a:lnTo>
                  <a:lnTo>
                    <a:pt x="395914" y="1042842"/>
                  </a:lnTo>
                  <a:lnTo>
                    <a:pt x="354598" y="1039410"/>
                  </a:lnTo>
                  <a:lnTo>
                    <a:pt x="314505" y="1028245"/>
                  </a:lnTo>
                  <a:lnTo>
                    <a:pt x="276576" y="1009611"/>
                  </a:lnTo>
                  <a:lnTo>
                    <a:pt x="241752" y="983770"/>
                  </a:lnTo>
                  <a:lnTo>
                    <a:pt x="210972" y="950987"/>
                  </a:lnTo>
                  <a:lnTo>
                    <a:pt x="185179" y="911524"/>
                  </a:lnTo>
                  <a:lnTo>
                    <a:pt x="183528" y="908349"/>
                  </a:lnTo>
                  <a:lnTo>
                    <a:pt x="182639" y="906698"/>
                  </a:lnTo>
                  <a:lnTo>
                    <a:pt x="138861" y="904596"/>
                  </a:lnTo>
                  <a:lnTo>
                    <a:pt x="99272" y="888022"/>
                  </a:lnTo>
                  <a:lnTo>
                    <a:pt x="66382" y="859177"/>
                  </a:lnTo>
                  <a:lnTo>
                    <a:pt x="42703" y="820261"/>
                  </a:lnTo>
                  <a:lnTo>
                    <a:pt x="30747" y="773475"/>
                  </a:lnTo>
                  <a:lnTo>
                    <a:pt x="30524" y="740320"/>
                  </a:lnTo>
                  <a:lnTo>
                    <a:pt x="36684" y="708261"/>
                  </a:lnTo>
                  <a:lnTo>
                    <a:pt x="48892" y="678392"/>
                  </a:lnTo>
                  <a:lnTo>
                    <a:pt x="66815" y="651809"/>
                  </a:lnTo>
                  <a:lnTo>
                    <a:pt x="33115" y="620731"/>
                  </a:lnTo>
                  <a:lnTo>
                    <a:pt x="10577" y="580850"/>
                  </a:lnTo>
                  <a:lnTo>
                    <a:pt x="0" y="535616"/>
                  </a:lnTo>
                  <a:lnTo>
                    <a:pt x="2181" y="488481"/>
                  </a:lnTo>
                  <a:lnTo>
                    <a:pt x="17920" y="442894"/>
                  </a:lnTo>
                  <a:lnTo>
                    <a:pt x="61846" y="391697"/>
                  </a:lnTo>
                  <a:lnTo>
                    <a:pt x="121679" y="368218"/>
                  </a:lnTo>
                  <a:lnTo>
                    <a:pt x="122822" y="364789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0221595" y="4225416"/>
              <a:ext cx="76834" cy="7683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10261727" y="4006976"/>
              <a:ext cx="138557" cy="1385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2"/>
            <p:cNvSpPr/>
            <p:nvPr/>
          </p:nvSpPr>
          <p:spPr>
            <a:xfrm>
              <a:off x="10323830" y="3730878"/>
              <a:ext cx="200151" cy="2001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10085070" y="2618866"/>
              <a:ext cx="1244600" cy="944244"/>
            </a:xfrm>
            <a:custGeom>
              <a:avLst/>
              <a:gdLst/>
              <a:ahLst/>
              <a:cxnLst/>
              <a:rect l="l" t="t" r="r" b="b"/>
              <a:pathLst>
                <a:path w="1244600" h="944245">
                  <a:moveTo>
                    <a:pt x="79501" y="612267"/>
                  </a:moveTo>
                  <a:lnTo>
                    <a:pt x="58775" y="612284"/>
                  </a:lnTo>
                  <a:lnTo>
                    <a:pt x="38369" y="608790"/>
                  </a:lnTo>
                  <a:lnTo>
                    <a:pt x="18655" y="601890"/>
                  </a:lnTo>
                  <a:lnTo>
                    <a:pt x="0" y="591693"/>
                  </a:lnTo>
                </a:path>
                <a:path w="1244600" h="944245">
                  <a:moveTo>
                    <a:pt x="149732" y="836168"/>
                  </a:moveTo>
                  <a:lnTo>
                    <a:pt x="141259" y="839571"/>
                  </a:lnTo>
                  <a:lnTo>
                    <a:pt x="132619" y="842343"/>
                  </a:lnTo>
                  <a:lnTo>
                    <a:pt x="123836" y="844472"/>
                  </a:lnTo>
                  <a:lnTo>
                    <a:pt x="114934" y="845947"/>
                  </a:lnTo>
                </a:path>
                <a:path w="1244600" h="944245">
                  <a:moveTo>
                    <a:pt x="449579" y="943863"/>
                  </a:moveTo>
                  <a:lnTo>
                    <a:pt x="443537" y="933146"/>
                  </a:lnTo>
                  <a:lnTo>
                    <a:pt x="438007" y="922131"/>
                  </a:lnTo>
                  <a:lnTo>
                    <a:pt x="433024" y="910806"/>
                  </a:lnTo>
                  <a:lnTo>
                    <a:pt x="428625" y="899160"/>
                  </a:lnTo>
                </a:path>
                <a:path w="1244600" h="944245">
                  <a:moveTo>
                    <a:pt x="837310" y="832358"/>
                  </a:moveTo>
                  <a:lnTo>
                    <a:pt x="836072" y="844805"/>
                  </a:lnTo>
                  <a:lnTo>
                    <a:pt x="834263" y="857170"/>
                  </a:lnTo>
                  <a:lnTo>
                    <a:pt x="831881" y="869416"/>
                  </a:lnTo>
                  <a:lnTo>
                    <a:pt x="828928" y="881507"/>
                  </a:lnTo>
                </a:path>
                <a:path w="1244600" h="944245">
                  <a:moveTo>
                    <a:pt x="1003680" y="529463"/>
                  </a:moveTo>
                  <a:lnTo>
                    <a:pt x="1038550" y="554118"/>
                  </a:lnTo>
                  <a:lnTo>
                    <a:pt x="1067018" y="586253"/>
                  </a:lnTo>
                  <a:lnTo>
                    <a:pt x="1088262" y="624386"/>
                  </a:lnTo>
                  <a:lnTo>
                    <a:pt x="1101460" y="667037"/>
                  </a:lnTo>
                  <a:lnTo>
                    <a:pt x="1105788" y="712724"/>
                  </a:lnTo>
                </a:path>
                <a:path w="1244600" h="944245">
                  <a:moveTo>
                    <a:pt x="1244473" y="334263"/>
                  </a:moveTo>
                  <a:lnTo>
                    <a:pt x="1235868" y="353571"/>
                  </a:lnTo>
                  <a:lnTo>
                    <a:pt x="1225359" y="371570"/>
                  </a:lnTo>
                  <a:lnTo>
                    <a:pt x="1213040" y="388092"/>
                  </a:lnTo>
                  <a:lnTo>
                    <a:pt x="1199006" y="402971"/>
                  </a:lnTo>
                </a:path>
                <a:path w="1244600" h="944245">
                  <a:moveTo>
                    <a:pt x="1135506" y="79248"/>
                  </a:moveTo>
                  <a:lnTo>
                    <a:pt x="1136596" y="87346"/>
                  </a:lnTo>
                  <a:lnTo>
                    <a:pt x="1137364" y="95456"/>
                  </a:lnTo>
                  <a:lnTo>
                    <a:pt x="1137775" y="103590"/>
                  </a:lnTo>
                  <a:lnTo>
                    <a:pt x="1137793" y="111760"/>
                  </a:lnTo>
                </a:path>
                <a:path w="1244600" h="944245">
                  <a:moveTo>
                    <a:pt x="845184" y="41402"/>
                  </a:moveTo>
                  <a:lnTo>
                    <a:pt x="849941" y="30378"/>
                  </a:lnTo>
                  <a:lnTo>
                    <a:pt x="855424" y="19796"/>
                  </a:lnTo>
                  <a:lnTo>
                    <a:pt x="861597" y="9665"/>
                  </a:lnTo>
                  <a:lnTo>
                    <a:pt x="868426" y="0"/>
                  </a:lnTo>
                </a:path>
                <a:path w="1244600" h="944245">
                  <a:moveTo>
                    <a:pt x="627379" y="61087"/>
                  </a:moveTo>
                  <a:lnTo>
                    <a:pt x="629449" y="51921"/>
                  </a:lnTo>
                  <a:lnTo>
                    <a:pt x="632031" y="42910"/>
                  </a:lnTo>
                  <a:lnTo>
                    <a:pt x="635113" y="34065"/>
                  </a:lnTo>
                  <a:lnTo>
                    <a:pt x="638682" y="25400"/>
                  </a:lnTo>
                </a:path>
                <a:path w="1244600" h="944245">
                  <a:moveTo>
                    <a:pt x="371728" y="73279"/>
                  </a:moveTo>
                  <a:lnTo>
                    <a:pt x="382652" y="80893"/>
                  </a:lnTo>
                  <a:lnTo>
                    <a:pt x="393112" y="89233"/>
                  </a:lnTo>
                  <a:lnTo>
                    <a:pt x="403072" y="98264"/>
                  </a:lnTo>
                  <a:lnTo>
                    <a:pt x="412496" y="107950"/>
                  </a:lnTo>
                </a:path>
                <a:path w="1244600" h="944245">
                  <a:moveTo>
                    <a:pt x="61722" y="345440"/>
                  </a:moveTo>
                  <a:lnTo>
                    <a:pt x="59485" y="336440"/>
                  </a:lnTo>
                  <a:lnTo>
                    <a:pt x="57546" y="327358"/>
                  </a:lnTo>
                  <a:lnTo>
                    <a:pt x="55917" y="318204"/>
                  </a:lnTo>
                  <a:lnTo>
                    <a:pt x="54609" y="308991"/>
                  </a:lnTo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0298938" y="2909773"/>
            <a:ext cx="69405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10"/>
              </a:spcBef>
            </a:pPr>
            <a:r>
              <a:rPr sz="1000" spc="5" dirty="0">
                <a:solidFill>
                  <a:srgbClr val="FFFFFF"/>
                </a:solidFill>
                <a:latin typeface="Garamond"/>
                <a:cs typeface="Garamond"/>
              </a:rPr>
              <a:t>ΕΡΕΥΝΑ</a:t>
            </a:r>
            <a:endParaRPr sz="10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Μ</a:t>
            </a:r>
            <a:r>
              <a:rPr sz="1000" spc="-10" dirty="0">
                <a:solidFill>
                  <a:srgbClr val="FFFFFF"/>
                </a:solidFill>
                <a:latin typeface="Garamond"/>
                <a:cs typeface="Garamond"/>
              </a:rPr>
              <a:t>Α</a:t>
            </a:r>
            <a:r>
              <a:rPr sz="1000" spc="5" dirty="0">
                <a:solidFill>
                  <a:srgbClr val="FFFFFF"/>
                </a:solidFill>
                <a:latin typeface="Garamond"/>
                <a:cs typeface="Garamond"/>
              </a:rPr>
              <a:t>Θ</a:t>
            </a:r>
            <a:r>
              <a:rPr sz="1000" dirty="0">
                <a:solidFill>
                  <a:srgbClr val="FFFFFF"/>
                </a:solidFill>
                <a:latin typeface="Garamond"/>
                <a:cs typeface="Garamond"/>
              </a:rPr>
              <a:t>ΗΤ</a:t>
            </a:r>
            <a:r>
              <a:rPr sz="1000" spc="10" dirty="0">
                <a:solidFill>
                  <a:srgbClr val="FFFFFF"/>
                </a:solidFill>
                <a:latin typeface="Garamond"/>
                <a:cs typeface="Garamond"/>
              </a:rPr>
              <a:t>Ω</a:t>
            </a:r>
            <a:r>
              <a:rPr sz="1000" spc="5" dirty="0">
                <a:solidFill>
                  <a:srgbClr val="FFFFFF"/>
                </a:solidFill>
                <a:latin typeface="Garamond"/>
                <a:cs typeface="Garamond"/>
              </a:rPr>
              <a:t>Ν</a:t>
            </a:r>
            <a:endParaRPr sz="10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43" grpId="0" build="allAtOnce"/>
      <p:bldP spid="5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6551" y="1244041"/>
            <a:ext cx="589915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ΘΕΩΡΗΤΙΚΟ</a:t>
            </a:r>
            <a:r>
              <a:rPr spc="-15" dirty="0"/>
              <a:t> </a:t>
            </a:r>
            <a:r>
              <a:rPr spc="-10" dirty="0"/>
              <a:t>ΠΛΑΙΣΙΟ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394" y="2444004"/>
            <a:ext cx="7342505" cy="15646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26720" indent="-414655">
              <a:lnSpc>
                <a:spcPct val="100000"/>
              </a:lnSpc>
              <a:spcBef>
                <a:spcPts val="93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Συναισθηματική </a:t>
            </a:r>
            <a:r>
              <a:rPr sz="4000" spc="5" dirty="0">
                <a:solidFill>
                  <a:srgbClr val="252525"/>
                </a:solidFill>
                <a:latin typeface="Garamond"/>
                <a:cs typeface="Garamond"/>
              </a:rPr>
              <a:t>Νοημοσύνη</a:t>
            </a:r>
            <a:r>
              <a:rPr sz="4000" spc="-1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5" dirty="0">
                <a:solidFill>
                  <a:srgbClr val="252525"/>
                </a:solidFill>
                <a:latin typeface="Garamond"/>
                <a:cs typeface="Garamond"/>
              </a:rPr>
              <a:t>(ΣΝ)</a:t>
            </a:r>
            <a:endParaRPr sz="4000" dirty="0">
              <a:latin typeface="Garamond"/>
              <a:cs typeface="Garamond"/>
            </a:endParaRPr>
          </a:p>
          <a:p>
            <a:pPr marL="426720" indent="-414655">
              <a:lnSpc>
                <a:spcPct val="100000"/>
              </a:lnSpc>
              <a:spcBef>
                <a:spcPts val="156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427355" algn="l"/>
              </a:tabLst>
            </a:pP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Εξ </a:t>
            </a:r>
            <a:r>
              <a:rPr sz="4000" spc="5" dirty="0">
                <a:solidFill>
                  <a:srgbClr val="252525"/>
                </a:solidFill>
                <a:latin typeface="Garamond"/>
                <a:cs typeface="Garamond"/>
              </a:rPr>
              <a:t>αποστάσεως Εκπαίδευση</a:t>
            </a:r>
            <a:r>
              <a:rPr sz="4000" spc="-1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spc="5" dirty="0">
                <a:solidFill>
                  <a:srgbClr val="252525"/>
                </a:solidFill>
                <a:latin typeface="Garamond"/>
                <a:cs typeface="Garamond"/>
              </a:rPr>
              <a:t>(εξΑΕ)</a:t>
            </a:r>
            <a:endParaRPr sz="40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93023" y="4681728"/>
            <a:ext cx="2703576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722" y="1244041"/>
            <a:ext cx="90239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ΣΥΝΑΙΣΘΗΜΑΤΙΚΗ</a:t>
            </a:r>
            <a:r>
              <a:rPr spc="-15" dirty="0"/>
              <a:t> </a:t>
            </a:r>
            <a:r>
              <a:rPr spc="-5" dirty="0"/>
              <a:t>ΝΟΗΜΟΣΥΝΗ</a:t>
            </a:r>
          </a:p>
        </p:txBody>
      </p:sp>
      <p:sp>
        <p:nvSpPr>
          <p:cNvPr id="3" name="object 3"/>
          <p:cNvSpPr/>
          <p:nvPr/>
        </p:nvSpPr>
        <p:spPr>
          <a:xfrm>
            <a:off x="1386839" y="3800475"/>
            <a:ext cx="1085215" cy="21590"/>
          </a:xfrm>
          <a:custGeom>
            <a:avLst/>
            <a:gdLst/>
            <a:ahLst/>
            <a:cxnLst/>
            <a:rect l="l" t="t" r="r" b="b"/>
            <a:pathLst>
              <a:path w="1085214" h="21589">
                <a:moveTo>
                  <a:pt x="1085087" y="0"/>
                </a:moveTo>
                <a:lnTo>
                  <a:pt x="0" y="0"/>
                </a:lnTo>
                <a:lnTo>
                  <a:pt x="0" y="21336"/>
                </a:lnTo>
                <a:lnTo>
                  <a:pt x="1085087" y="21336"/>
                </a:lnTo>
                <a:lnTo>
                  <a:pt x="1085087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310894" y="2581732"/>
            <a:ext cx="9557385" cy="3295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5565" algn="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252525"/>
                </a:solidFill>
                <a:latin typeface="Times New Roman"/>
                <a:cs typeface="Times New Roman"/>
              </a:rPr>
              <a:t>«</a:t>
            </a:r>
            <a:r>
              <a:rPr sz="1800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Ο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καθένας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μπορεί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να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θυμώσει –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αυτό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είναι εύκολο.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Αλλά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το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να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θυμώσει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κανείς 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με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το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σωστό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τρόπο,</a:t>
            </a:r>
            <a:r>
              <a:rPr sz="1800" i="1" spc="1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στο</a:t>
            </a:r>
            <a:endParaRPr sz="1800" dirty="0">
              <a:latin typeface="Times New Roman"/>
              <a:cs typeface="Times New Roman"/>
            </a:endParaRPr>
          </a:p>
          <a:p>
            <a:pPr marR="68580" algn="r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σωστό βαθμό και στη σωστή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στιγμή, για τη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σωστή αιτία και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με το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σωστό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τρόπο –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αυτό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δεν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είναι</a:t>
            </a:r>
            <a:r>
              <a:rPr sz="1800" i="1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εύκολο»</a:t>
            </a:r>
            <a:endParaRPr sz="1800" dirty="0">
              <a:latin typeface="Times New Roman"/>
              <a:cs typeface="Times New Roman"/>
            </a:endParaRPr>
          </a:p>
          <a:p>
            <a:pPr marR="83185" algn="r">
              <a:lnSpc>
                <a:spcPct val="100000"/>
              </a:lnSpc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(Αριστοτέλης, «Ηθικά</a:t>
            </a:r>
            <a:r>
              <a:rPr sz="1800" i="1" spc="-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Νικομάχεια»)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252525"/>
                </a:solidFill>
                <a:latin typeface="Times New Roman"/>
                <a:cs typeface="Times New Roman"/>
              </a:rPr>
              <a:t>1</a:t>
            </a:r>
            <a:r>
              <a:rPr sz="1800" b="1" baseline="25462" dirty="0">
                <a:solidFill>
                  <a:srgbClr val="252525"/>
                </a:solidFill>
                <a:latin typeface="Times New Roman"/>
                <a:cs typeface="Times New Roman"/>
              </a:rPr>
              <a:t>ος</a:t>
            </a:r>
            <a:r>
              <a:rPr sz="1800" b="1" spc="217" baseline="25462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ορισμός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30"/>
              </a:spcBef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Συναισθηματική νοημοσύνη είναι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η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ικανότητα να κατανοείς τους άνδρες και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τις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γυναίκες [...] και</a:t>
            </a:r>
            <a:r>
              <a:rPr sz="1800" i="1" spc="1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να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tabLst>
                <a:tab pos="6560184" algn="l"/>
              </a:tabLst>
            </a:pP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ενεργείς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σοφά στις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ανθρώπινες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σχέσεις.	</a:t>
            </a: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(Edward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Lee Thorndike,</a:t>
            </a:r>
            <a:r>
              <a:rPr sz="1800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5" dirty="0">
                <a:solidFill>
                  <a:srgbClr val="252525"/>
                </a:solidFill>
                <a:latin typeface="Times New Roman"/>
                <a:cs typeface="Times New Roman"/>
              </a:rPr>
              <a:t>1920)</a:t>
            </a:r>
            <a:endParaRPr sz="1800" dirty="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spcBef>
                <a:spcPts val="1035"/>
              </a:spcBef>
            </a:pPr>
            <a:r>
              <a:rPr sz="1800" u="heavy" spc="-45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Ορισμός </a:t>
            </a:r>
            <a:r>
              <a:rPr sz="1800" b="1" u="heavy" spc="-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κατά </a:t>
            </a:r>
            <a:r>
              <a:rPr sz="1800" b="1" u="heavy" spc="-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τον</a:t>
            </a:r>
            <a:r>
              <a:rPr sz="1800" b="1" u="heavy" spc="-2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2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Times New Roman"/>
                <a:cs typeface="Times New Roman"/>
              </a:rPr>
              <a:t>Goleman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035"/>
              </a:spcBef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Συναισθηματική νοημοσύνη είναι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η επίκτητη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ικανότητα να γνωρίζει κανείς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τι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αισθάνεται, να</a:t>
            </a:r>
            <a:r>
              <a:rPr sz="1800" i="1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το</a:t>
            </a:r>
            <a:endParaRPr sz="1800" dirty="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διαχειρίζεται, να παρακινεί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τον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εαυτό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του για να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ολοκληρώνει τους </a:t>
            </a:r>
            <a:r>
              <a:rPr sz="1800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στόχους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του, να είναι</a:t>
            </a:r>
            <a:r>
              <a:rPr sz="1800" i="1" spc="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δημιουργικός,</a:t>
            </a:r>
            <a:endParaRPr sz="1800" dirty="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1800" u="heavy" spc="-445" dirty="0">
                <a:solidFill>
                  <a:srgbClr val="252525"/>
                </a:solidFill>
                <a:uFill>
                  <a:solidFill>
                    <a:srgbClr val="5F6E1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-5" dirty="0">
                <a:solidFill>
                  <a:srgbClr val="252525"/>
                </a:solidFill>
                <a:uFill>
                  <a:solidFill>
                    <a:srgbClr val="5F6E1C"/>
                  </a:solidFill>
                </a:uFill>
                <a:latin typeface="Times New Roman"/>
                <a:cs typeface="Times New Roman"/>
              </a:rPr>
              <a:t>να κατανοεί </a:t>
            </a:r>
            <a:r>
              <a:rPr sz="1800" i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τ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α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συνα</a:t>
            </a:r>
            <a:r>
              <a:rPr sz="1800" i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ισ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θήμα</a:t>
            </a:r>
            <a:r>
              <a:rPr sz="1800" i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τ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α </a:t>
            </a:r>
            <a:r>
              <a:rPr sz="1800" i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τω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ν 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άλλ</a:t>
            </a:r>
            <a:r>
              <a:rPr sz="1800" i="1" u="sng" spc="-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ω</a:t>
            </a:r>
            <a:r>
              <a:rPr sz="1800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ν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και να διαχειρίζεται </a:t>
            </a:r>
            <a:r>
              <a:rPr sz="1800" i="1" dirty="0">
                <a:solidFill>
                  <a:srgbClr val="252525"/>
                </a:solidFill>
                <a:latin typeface="Times New Roman"/>
                <a:cs typeface="Times New Roman"/>
              </a:rPr>
              <a:t>αποτελεσματικά τις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σχέσεις μαζί</a:t>
            </a:r>
            <a:r>
              <a:rPr sz="1800" i="1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τους.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65189" y="5320960"/>
            <a:ext cx="2840355" cy="26034"/>
            <a:chOff x="6465189" y="5320960"/>
            <a:chExt cx="2840355" cy="26034"/>
          </a:xfrm>
        </p:grpSpPr>
        <p:sp>
          <p:nvSpPr>
            <p:cNvPr id="6" name="object 6"/>
            <p:cNvSpPr/>
            <p:nvPr/>
          </p:nvSpPr>
          <p:spPr>
            <a:xfrm>
              <a:off x="6472809" y="5328580"/>
              <a:ext cx="2825115" cy="10795"/>
            </a:xfrm>
            <a:custGeom>
              <a:avLst/>
              <a:gdLst/>
              <a:ahLst/>
              <a:cxnLst/>
              <a:rect l="l" t="t" r="r" b="b"/>
              <a:pathLst>
                <a:path w="2825115" h="10795">
                  <a:moveTo>
                    <a:pt x="2824607" y="0"/>
                  </a:moveTo>
                  <a:lnTo>
                    <a:pt x="0" y="0"/>
                  </a:lnTo>
                  <a:lnTo>
                    <a:pt x="0" y="10753"/>
                  </a:lnTo>
                  <a:lnTo>
                    <a:pt x="2824607" y="10753"/>
                  </a:lnTo>
                  <a:lnTo>
                    <a:pt x="2824607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6472809" y="5328580"/>
              <a:ext cx="2825115" cy="10795"/>
            </a:xfrm>
            <a:custGeom>
              <a:avLst/>
              <a:gdLst/>
              <a:ahLst/>
              <a:cxnLst/>
              <a:rect l="l" t="t" r="r" b="b"/>
              <a:pathLst>
                <a:path w="2825115" h="10795">
                  <a:moveTo>
                    <a:pt x="0" y="10753"/>
                  </a:moveTo>
                  <a:lnTo>
                    <a:pt x="2824607" y="10753"/>
                  </a:lnTo>
                  <a:lnTo>
                    <a:pt x="2824607" y="0"/>
                  </a:lnTo>
                  <a:lnTo>
                    <a:pt x="0" y="0"/>
                  </a:lnTo>
                  <a:lnTo>
                    <a:pt x="0" y="10753"/>
                  </a:lnTo>
                  <a:close/>
                </a:path>
              </a:pathLst>
            </a:custGeom>
            <a:ln w="15240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686" y="1189482"/>
            <a:ext cx="9279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923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Η ΣΥΝΑΙΣΘΗΜΑΤΙΚΗ ΝΟΗΜΟΣΥΝΗ ΣΤΟ  </a:t>
            </a:r>
            <a:r>
              <a:rPr sz="3600" spc="-5" dirty="0"/>
              <a:t>ΠΡΟΓΡΑΜΜΑ </a:t>
            </a:r>
            <a:r>
              <a:rPr sz="3600" dirty="0"/>
              <a:t>ΤΟΥ ΔΗΜΟΤΙΚΟΥ </a:t>
            </a:r>
            <a:r>
              <a:rPr sz="3600" spc="-5" dirty="0"/>
              <a:t>ΣΧΟΛΕΙΟΥ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310894" y="2514980"/>
            <a:ext cx="9482455" cy="30816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62585" marR="1788795" indent="-287020">
              <a:lnSpc>
                <a:spcPts val="2020"/>
              </a:lnSpc>
              <a:spcBef>
                <a:spcPts val="59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Κυρίαρχα είδη νοημοσύνης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στο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σημερινό σχολείο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η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γλωσσολογική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η 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μαθηματική/λογική.</a:t>
            </a:r>
            <a:endParaRPr sz="2100" dirty="0">
              <a:latin typeface="Garamond"/>
              <a:cs typeface="Garamond"/>
            </a:endParaRPr>
          </a:p>
          <a:p>
            <a:pPr marL="362585" marR="81280" indent="-287020">
              <a:lnSpc>
                <a:spcPct val="80000"/>
              </a:lnSpc>
              <a:spcBef>
                <a:spcPts val="112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100" u="sng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Νόμος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1566/86 </a:t>
            </a:r>
            <a:r>
              <a:rPr sz="2100" u="sng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(Α’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167) </a:t>
            </a:r>
            <a:r>
              <a:rPr sz="2100" u="sng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–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Άρθρο </a:t>
            </a:r>
            <a:r>
              <a:rPr sz="2100" u="sng" spc="5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1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: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[...]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Στόχος της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Α’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βάθμιας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Εκπαίδευσης στη</a:t>
            </a:r>
            <a:r>
              <a:rPr sz="2100" spc="-1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χώρα 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μας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είναι [...]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να υποβοηθηθούν οι μαθητές να εμπνέονται από </a:t>
            </a:r>
            <a:r>
              <a:rPr sz="2100" b="1" spc="5" dirty="0">
                <a:solidFill>
                  <a:srgbClr val="252525"/>
                </a:solidFill>
                <a:latin typeface="Garamond"/>
                <a:cs typeface="Garamond"/>
              </a:rPr>
              <a:t>αγάπη </a:t>
            </a:r>
            <a:r>
              <a:rPr sz="2100" b="1" dirty="0">
                <a:solidFill>
                  <a:srgbClr val="252525"/>
                </a:solidFill>
                <a:latin typeface="Garamond"/>
                <a:cs typeface="Garamond"/>
              </a:rPr>
              <a:t>προς </a:t>
            </a:r>
            <a:r>
              <a:rPr sz="2100" b="1" spc="5" dirty="0">
                <a:solidFill>
                  <a:srgbClr val="252525"/>
                </a:solidFill>
                <a:latin typeface="Garamond"/>
                <a:cs typeface="Garamond"/>
              </a:rPr>
              <a:t>τον </a:t>
            </a:r>
            <a:r>
              <a:rPr sz="2100" b="1" dirty="0">
                <a:solidFill>
                  <a:srgbClr val="252525"/>
                </a:solidFill>
                <a:latin typeface="Garamond"/>
                <a:cs typeface="Garamond"/>
              </a:rPr>
              <a:t>άνθρωπο 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και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[...]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να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αναπτύσσουν δημιουργική και κριτική</a:t>
            </a:r>
            <a:r>
              <a:rPr sz="2100" spc="-1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σκέψη.</a:t>
            </a:r>
            <a:endParaRPr sz="2100" dirty="0">
              <a:latin typeface="Garamond"/>
              <a:cs typeface="Garamond"/>
            </a:endParaRPr>
          </a:p>
          <a:p>
            <a:pPr marL="362585" marR="218440" indent="-287020">
              <a:lnSpc>
                <a:spcPts val="2020"/>
              </a:lnSpc>
              <a:spcBef>
                <a:spcPts val="108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Διακήρυξη Ευρωπαϊκής Επιτροπής, 2017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: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 Όλοι οι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νέοι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τής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ΕΕ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πρέπει να έχουν την  ευκαιρία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να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αναπτύξουν πλήρες φάσμα βασικών ικανοτήτων, στις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οποίες περιλαμβάνονται 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και «</a:t>
            </a:r>
            <a:r>
              <a:rPr sz="2100" b="1" dirty="0">
                <a:solidFill>
                  <a:srgbClr val="252525"/>
                </a:solidFill>
                <a:latin typeface="Garamond"/>
                <a:cs typeface="Garamond"/>
              </a:rPr>
              <a:t>κοινωνικές ικανότητες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»∙ στις τελευταίες συμπεριλαμβάνεται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η</a:t>
            </a:r>
            <a:r>
              <a:rPr sz="2100" spc="-3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«</a:t>
            </a:r>
            <a:r>
              <a:rPr sz="2100" b="1" dirty="0">
                <a:solidFill>
                  <a:srgbClr val="252525"/>
                </a:solidFill>
                <a:latin typeface="Garamond"/>
                <a:cs typeface="Garamond"/>
              </a:rPr>
              <a:t>ικανότητα</a:t>
            </a:r>
            <a:endParaRPr sz="2100" dirty="0">
              <a:latin typeface="Garamond"/>
              <a:cs typeface="Garamond"/>
            </a:endParaRPr>
          </a:p>
          <a:p>
            <a:pPr marL="362585">
              <a:lnSpc>
                <a:spcPts val="2030"/>
              </a:lnSpc>
            </a:pPr>
            <a:r>
              <a:rPr sz="2100" b="1" spc="5" dirty="0">
                <a:solidFill>
                  <a:srgbClr val="252525"/>
                </a:solidFill>
                <a:latin typeface="Garamond"/>
                <a:cs typeface="Garamond"/>
              </a:rPr>
              <a:t>κατανόησης διαφόρων</a:t>
            </a:r>
            <a:r>
              <a:rPr sz="2100" b="1" spc="-1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b="1" dirty="0">
                <a:solidFill>
                  <a:srgbClr val="252525"/>
                </a:solidFill>
                <a:latin typeface="Garamond"/>
                <a:cs typeface="Garamond"/>
              </a:rPr>
              <a:t>απόψεων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».</a:t>
            </a:r>
            <a:endParaRPr sz="2100" dirty="0">
              <a:latin typeface="Garamond"/>
              <a:cs typeface="Garamond"/>
            </a:endParaRPr>
          </a:p>
          <a:p>
            <a:pPr marL="362585" indent="-2870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362585" algn="l"/>
                <a:tab pos="363220" algn="l"/>
              </a:tabLst>
            </a:pP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Εκπαίδευση στη </a:t>
            </a:r>
            <a:r>
              <a:rPr sz="2100" u="sng" spc="10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ΣΝ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σήμερα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u="sng" dirty="0">
                <a:solidFill>
                  <a:srgbClr val="252525"/>
                </a:solidFill>
                <a:uFill>
                  <a:solidFill>
                    <a:srgbClr val="252525"/>
                  </a:solidFill>
                </a:uFill>
                <a:latin typeface="Garamond"/>
                <a:cs typeface="Garamond"/>
              </a:rPr>
              <a:t>: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Γλώσσα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Β’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Δημοτικού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/ </a:t>
            </a:r>
            <a:r>
              <a:rPr sz="2100" spc="-5" dirty="0">
                <a:solidFill>
                  <a:srgbClr val="252525"/>
                </a:solidFill>
                <a:latin typeface="Garamond"/>
                <a:cs typeface="Garamond"/>
              </a:rPr>
              <a:t>16</a:t>
            </a:r>
            <a:r>
              <a:rPr sz="2100" spc="-7" baseline="23809" dirty="0">
                <a:solidFill>
                  <a:srgbClr val="252525"/>
                </a:solidFill>
                <a:latin typeface="Garamond"/>
                <a:cs typeface="Garamond"/>
              </a:rPr>
              <a:t>η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ενότητα, </a:t>
            </a:r>
            <a:r>
              <a:rPr sz="2100" spc="5" dirty="0">
                <a:solidFill>
                  <a:srgbClr val="252525"/>
                </a:solidFill>
                <a:latin typeface="Garamond"/>
                <a:cs typeface="Garamond"/>
              </a:rPr>
              <a:t>ευέλικτη</a:t>
            </a:r>
            <a:r>
              <a:rPr sz="2100" spc="-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100" dirty="0">
                <a:solidFill>
                  <a:srgbClr val="252525"/>
                </a:solidFill>
                <a:latin typeface="Garamond"/>
                <a:cs typeface="Garamond"/>
              </a:rPr>
              <a:t>ζώνη</a:t>
            </a:r>
            <a:endParaRPr sz="2100" dirty="0">
              <a:latin typeface="Garamond"/>
              <a:cs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8BE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1581</Words>
  <Application>Microsoft Office PowerPoint</Application>
  <PresentationFormat>Προσαρμογή</PresentationFormat>
  <Paragraphs>441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Office Theme</vt:lpstr>
      <vt:lpstr>Διαφάνεια 1</vt:lpstr>
      <vt:lpstr>ΠΕΡΙΓΡΑΜΜΑ ΠΑΡΟΥΣΙΑΣΗΣ</vt:lpstr>
      <vt:lpstr>Διαφάνεια 3</vt:lpstr>
      <vt:lpstr>ΒΑΣΙΚΕΣ ΠΛΗΡΟΦΟΡΙΕΣ</vt:lpstr>
      <vt:lpstr>ΒΑΣΙΚΕΣ ΠΛΗΡΟΦΟΡΙΕΣ</vt:lpstr>
      <vt:lpstr>ΒΑΣΙΚΕΣ ΠΛΗΡΟΦΟΡΙΕΣ ΕΡΕΥΝΗΤΙΚΑ ΕΡΩΤΗΜΑΤΑ</vt:lpstr>
      <vt:lpstr>ΘΕΩΡΗΤΙΚΟ ΠΛΑΙΣΙΟ</vt:lpstr>
      <vt:lpstr>ΣΥΝΑΙΣΘΗΜΑΤΙΚΗ ΝΟΗΜΟΣΥΝΗ</vt:lpstr>
      <vt:lpstr>Η ΣΥΝΑΙΣΘΗΜΑΤΙΚΗ ΝΟΗΜΟΣΥΝΗ ΣΤΟ  ΠΡΟΓΡΑΜΜΑ ΤΟΥ ΔΗΜΟΤΙΚΟΥ ΣΧΟΛΕΙΟΥ</vt:lpstr>
      <vt:lpstr>ΕΞ ΑΠΟΣΤΑΣΕΩΣ ΕΚΠΑΙΔΕΥΣΗ αιτίες ανάπτυξης</vt:lpstr>
      <vt:lpstr>ΣΧΟΛΙΚΗ εξΑΕ ΣΥΣΤΑΤΙΚΑ, ΧΑΡΑΚΤΗΡΙΣΤΙΚΑ &amp; ΕΙΔΗ</vt:lpstr>
      <vt:lpstr>ΕΡΕΥΝΕΣ για ΣΝ &amp; εξΑΕ</vt:lpstr>
      <vt:lpstr>ΜΟΝΤΕΛΑ ΣΝ</vt:lpstr>
      <vt:lpstr>ΕΡΕΥΝΗΤΙΚΟ ΣΚΕΛΟΣ</vt:lpstr>
      <vt:lpstr>ΕΡΕΥΝΗΤΙΚΟ ΣΚΕΛΟΣ</vt:lpstr>
      <vt:lpstr>ΕΡΕΥΝΗΤΙΚΟ ΣΚΕΛΟΣ Το ΕΥ – (εργαλεία)</vt:lpstr>
      <vt:lpstr>ΕΡΕΥΝΗΤΙΚΟ ΣΚΕΛΟΣ Το ΕΥ (σύνδεσμος)</vt:lpstr>
      <vt:lpstr>ΕΡΕΥΝΗΤΙΚΟ ΣΚΕΛΟΣ</vt:lpstr>
      <vt:lpstr>ΕΡΕΥΝΗΤΙΚΟ ΣΚΕΛΟΣ</vt:lpstr>
      <vt:lpstr>ΕΡΕΥΝΗΤΙΚΟ ΣΚΕΛΟΣ</vt:lpstr>
      <vt:lpstr>ΕΡΕΥΝΗΤΙΚΟ ΣΚΕΛΟΣ</vt:lpstr>
      <vt:lpstr>ΕΡΕΥΝΗΤΙΚΟ ΣΚΕΛΟΣ</vt:lpstr>
      <vt:lpstr>ΕΡΕΥΝΗΤΙΚΟ ΣΚΕΛΟΣ ΑΠΟΤΕΛΕΣΜΑΤΑ ΕΡΕΥΝΑΣ ΜΑΘΗΤΩΝ (2/5)</vt:lpstr>
      <vt:lpstr>ΕΡΕΥΝΗΤΙΚΟ ΣΚΕΛΟΣ ΑΠΟΤΕΛΕΣΜΑΤΑ ΕΡΕΥΝΑΣ ΜΑΘΗΤΩΝ (3/5)</vt:lpstr>
      <vt:lpstr>ΕΡΕΥΝΗΤΙΚΟ ΣΚΕΛΟΣ ΑΠΟΤΕΛΕΣΜΑΤΑ ΕΡΕΥΝΑΣ ΜΑΘΗΤΩΝ (4/5)</vt:lpstr>
      <vt:lpstr>ΕΡΕΥΝΗΤΙΚΟ ΣΚΕΛΟΣ</vt:lpstr>
      <vt:lpstr>ΕΡΕΥΝΗΤΙΚΟ ΣΚΕΛΟΣ ΑΠΟΤΕΛΕΣΜΑΤΑ ΕΡΕΥΝΑΣ ΕΚΠΑΙΔΕΥΤΙΚΩΝ</vt:lpstr>
      <vt:lpstr>ΣΥΜΠΕΡΑΣΜΑΤΑ - ΣΧΟΛΙΑ ΒΑΣΕΙ ΤΩΝ ΕΡΕΥΝΗΤΙΚΩΝ ΕΡΩΤΗΜΑΤΩΝ</vt:lpstr>
      <vt:lpstr>ΣΥΜΠΕΡΑΣΜΑΤΑ – ΣΧΟΛΙΑ σε SWOT analysis</vt:lpstr>
      <vt:lpstr>ΠΕΡΙΟΡΙΣΜΟΙ ΕΡΕΥΝΑΣ</vt:lpstr>
      <vt:lpstr>ΠΡΟΤΑΣΕΙΣ ΓΙΑ ΜΕΛΛΟΝΤΙΚΗ ΕΡΕΥΝΑ</vt:lpstr>
      <vt:lpstr>Ευχαριστώ για την προσοχή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Agapi</dc:creator>
  <cp:lastModifiedBy>Windows User</cp:lastModifiedBy>
  <cp:revision>7</cp:revision>
  <dcterms:created xsi:type="dcterms:W3CDTF">2020-11-25T15:46:13Z</dcterms:created>
  <dcterms:modified xsi:type="dcterms:W3CDTF">2020-11-25T18:54:59Z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2020-11-25T00:00:00Z</vt:filetime>
  </property>
</Properties>
</file>