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9144000"/>
  <p:notesSz cx="6858000" cy="9734550"/>
  <p:embeddedFontLst>
    <p:embeddedFont>
      <p:font typeface="Book Antiqua"/>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0" roundtripDataSignature="AMtx7mi/G/bJ1oVgIBq7bemQawQo1loz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4511456-0E0F-4AE4-8B59-23A50A8B146F}">
  <a:tblStyle styleId="{14511456-0E0F-4AE4-8B59-23A50A8B146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BookAntiqua-bold.fntdata"/><Relationship Id="rId14" Type="http://schemas.openxmlformats.org/officeDocument/2006/relationships/slide" Target="slides/slide8.xml"/><Relationship Id="rId36" Type="http://schemas.openxmlformats.org/officeDocument/2006/relationships/font" Target="fonts/BookAntiqua-regular.fntdata"/><Relationship Id="rId17" Type="http://schemas.openxmlformats.org/officeDocument/2006/relationships/slide" Target="slides/slide11.xml"/><Relationship Id="rId39" Type="http://schemas.openxmlformats.org/officeDocument/2006/relationships/font" Target="fonts/BookAntiqua-boldItalic.fntdata"/><Relationship Id="rId16" Type="http://schemas.openxmlformats.org/officeDocument/2006/relationships/slide" Target="slides/slide10.xml"/><Relationship Id="rId38" Type="http://schemas.openxmlformats.org/officeDocument/2006/relationships/font" Target="fonts/BookAntiqua-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8736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3" y="0"/>
            <a:ext cx="2971800" cy="48736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996950" y="730250"/>
            <a:ext cx="4864100" cy="36496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624388"/>
            <a:ext cx="5486400" cy="43799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245600"/>
            <a:ext cx="2971800" cy="48736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3" y="9245600"/>
            <a:ext cx="2971800" cy="48736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p:nvPr>
            <p:ph idx="2" type="sldImg"/>
          </p:nvPr>
        </p:nvSpPr>
        <p:spPr>
          <a:xfrm>
            <a:off x="996950" y="730250"/>
            <a:ext cx="4864100" cy="36496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5" name="Google Shape;95;p1:notes"/>
          <p:cNvSpPr txBox="1"/>
          <p:nvPr>
            <p:ph idx="1" type="body"/>
          </p:nvPr>
        </p:nvSpPr>
        <p:spPr>
          <a:xfrm>
            <a:off x="685800" y="4624388"/>
            <a:ext cx="5486400" cy="437991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96" name="Google Shape;96;p1:notes"/>
          <p:cNvSpPr txBox="1"/>
          <p:nvPr>
            <p:ph idx="12" type="sldNum"/>
          </p:nvPr>
        </p:nvSpPr>
        <p:spPr>
          <a:xfrm>
            <a:off x="3884613" y="9245600"/>
            <a:ext cx="2971800" cy="4873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ce08c802d_0_8: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3" name="Google Shape;163;gace08c802d_0_8: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ad846309a7_0_0: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ad846309a7_0_0: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1" name="Google Shape;171;gad846309a7_0_0:notes"/>
          <p:cNvSpPr txBox="1"/>
          <p:nvPr>
            <p:ph idx="12" type="sldNum"/>
          </p:nvPr>
        </p:nvSpPr>
        <p:spPr>
          <a:xfrm>
            <a:off x="3884613" y="9245600"/>
            <a:ext cx="2971800" cy="487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l-G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acd54edb81_0_0: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8" name="Google Shape;178;gacd54edb81_0_0: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ad846309a7_0_6: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5" name="Google Shape;185;gad846309a7_0_6: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d6f182cc2_0_38: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1" name="Google Shape;191;gad6f182cc2_0_38: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txBox="1"/>
          <p:nvPr>
            <p:ph idx="1" type="body"/>
          </p:nvPr>
        </p:nvSpPr>
        <p:spPr>
          <a:xfrm>
            <a:off x="685800" y="4624388"/>
            <a:ext cx="5486400" cy="437991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7" name="Google Shape;197;p7:notes"/>
          <p:cNvSpPr/>
          <p:nvPr>
            <p:ph idx="2" type="sldImg"/>
          </p:nvPr>
        </p:nvSpPr>
        <p:spPr>
          <a:xfrm>
            <a:off x="996950" y="730250"/>
            <a:ext cx="4864100" cy="36496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ad846309a7_0_11: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ad846309a7_0_11: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6" name="Google Shape;206;gad846309a7_0_11:notes"/>
          <p:cNvSpPr txBox="1"/>
          <p:nvPr>
            <p:ph idx="12" type="sldNum"/>
          </p:nvPr>
        </p:nvSpPr>
        <p:spPr>
          <a:xfrm>
            <a:off x="3884613" y="9245600"/>
            <a:ext cx="2971800" cy="487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l-G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acd54edb81_0_6: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3" name="Google Shape;213;gacd54edb81_0_6: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ad846309a7_0_20: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ad846309a7_0_20: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5" name="Google Shape;225;gad846309a7_0_20:notes"/>
          <p:cNvSpPr txBox="1"/>
          <p:nvPr>
            <p:ph idx="12" type="sldNum"/>
          </p:nvPr>
        </p:nvSpPr>
        <p:spPr>
          <a:xfrm>
            <a:off x="3884613" y="9245600"/>
            <a:ext cx="2971800" cy="487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l-G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txBox="1"/>
          <p:nvPr>
            <p:ph idx="1" type="body"/>
          </p:nvPr>
        </p:nvSpPr>
        <p:spPr>
          <a:xfrm>
            <a:off x="685800" y="4624388"/>
            <a:ext cx="5486400" cy="437991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2" name="Google Shape;232;p8:notes"/>
          <p:cNvSpPr/>
          <p:nvPr>
            <p:ph idx="2" type="sldImg"/>
          </p:nvPr>
        </p:nvSpPr>
        <p:spPr>
          <a:xfrm>
            <a:off x="996950" y="730250"/>
            <a:ext cx="4864100" cy="36496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685800" y="4624388"/>
            <a:ext cx="5486400" cy="437991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l-GR"/>
              <a:t>ΕΥΧΑΡΙΣΤΙΕΣ</a:t>
            </a:r>
            <a:endParaRPr/>
          </a:p>
        </p:txBody>
      </p:sp>
      <p:sp>
        <p:nvSpPr>
          <p:cNvPr id="109" name="Google Shape;109;p2:notes"/>
          <p:cNvSpPr/>
          <p:nvPr>
            <p:ph idx="2" type="sldImg"/>
          </p:nvPr>
        </p:nvSpPr>
        <p:spPr>
          <a:xfrm>
            <a:off x="996950" y="730250"/>
            <a:ext cx="4864100" cy="36496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ad6f182cc2_0_26: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8" name="Google Shape;238;gad6f182cc2_0_26: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9:notes"/>
          <p:cNvSpPr txBox="1"/>
          <p:nvPr>
            <p:ph idx="1" type="body"/>
          </p:nvPr>
        </p:nvSpPr>
        <p:spPr>
          <a:xfrm>
            <a:off x="685800" y="4624388"/>
            <a:ext cx="5486400" cy="437991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5" name="Google Shape;245;p9:notes"/>
          <p:cNvSpPr/>
          <p:nvPr>
            <p:ph idx="2" type="sldImg"/>
          </p:nvPr>
        </p:nvSpPr>
        <p:spPr>
          <a:xfrm>
            <a:off x="996950" y="730250"/>
            <a:ext cx="4864100" cy="36496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ad846309a7_0_41: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5" name="Google Shape;255;gad846309a7_0_41: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0:notes"/>
          <p:cNvSpPr txBox="1"/>
          <p:nvPr>
            <p:ph idx="1" type="body"/>
          </p:nvPr>
        </p:nvSpPr>
        <p:spPr>
          <a:xfrm>
            <a:off x="685800" y="4624388"/>
            <a:ext cx="5486400" cy="437991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5" name="Google Shape;265;p10:notes"/>
          <p:cNvSpPr/>
          <p:nvPr>
            <p:ph idx="2" type="sldImg"/>
          </p:nvPr>
        </p:nvSpPr>
        <p:spPr>
          <a:xfrm>
            <a:off x="996950" y="730250"/>
            <a:ext cx="4864100" cy="36496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ad846309a7_0_50: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1" name="Google Shape;271;gad846309a7_0_50: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ad846309a7_0_55: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7" name="Google Shape;277;gad846309a7_0_55: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ad6f182cc2_0_9: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3" name="Google Shape;283;gad6f182cc2_0_9: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ad6f182cc2_0_2: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9" name="Google Shape;289;gad6f182cc2_0_2: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ad6f182cc2_0_19: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ad6f182cc2_0_19: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8" name="Google Shape;298;gad6f182cc2_0_19:notes"/>
          <p:cNvSpPr txBox="1"/>
          <p:nvPr>
            <p:ph idx="12" type="sldNum"/>
          </p:nvPr>
        </p:nvSpPr>
        <p:spPr>
          <a:xfrm>
            <a:off x="3884613" y="9245600"/>
            <a:ext cx="2971800" cy="487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l-G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txBox="1"/>
          <p:nvPr>
            <p:ph idx="1" type="body"/>
          </p:nvPr>
        </p:nvSpPr>
        <p:spPr>
          <a:xfrm>
            <a:off x="685800" y="4624388"/>
            <a:ext cx="5486400" cy="437991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4" name="Google Shape;304;p12:notes"/>
          <p:cNvSpPr/>
          <p:nvPr>
            <p:ph idx="2" type="sldImg"/>
          </p:nvPr>
        </p:nvSpPr>
        <p:spPr>
          <a:xfrm>
            <a:off x="996950" y="730250"/>
            <a:ext cx="4864100" cy="36496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624388"/>
            <a:ext cx="5486400" cy="437991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6" name="Google Shape;116;p3:notes"/>
          <p:cNvSpPr/>
          <p:nvPr>
            <p:ph idx="2" type="sldImg"/>
          </p:nvPr>
        </p:nvSpPr>
        <p:spPr>
          <a:xfrm>
            <a:off x="996950" y="730250"/>
            <a:ext cx="4864100" cy="36496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d6f182cc2_0_32: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3" name="Google Shape;123;gad6f182cc2_0_32: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624388"/>
            <a:ext cx="5486400" cy="437991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0" name="Google Shape;130;p4:notes"/>
          <p:cNvSpPr/>
          <p:nvPr>
            <p:ph idx="2" type="sldImg"/>
          </p:nvPr>
        </p:nvSpPr>
        <p:spPr>
          <a:xfrm>
            <a:off x="996950" y="730250"/>
            <a:ext cx="4864100" cy="36496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b635a6fb7_0_0: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6" name="Google Shape;136;gab635a6fb7_0_0: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624388"/>
            <a:ext cx="5486400" cy="437991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2" name="Google Shape;142;p5:notes"/>
          <p:cNvSpPr/>
          <p:nvPr>
            <p:ph idx="2" type="sldImg"/>
          </p:nvPr>
        </p:nvSpPr>
        <p:spPr>
          <a:xfrm>
            <a:off x="996950" y="730250"/>
            <a:ext cx="4864100" cy="36496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624388"/>
            <a:ext cx="5486400" cy="437991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8" name="Google Shape;148;p6:notes"/>
          <p:cNvSpPr/>
          <p:nvPr>
            <p:ph idx="2" type="sldImg"/>
          </p:nvPr>
        </p:nvSpPr>
        <p:spPr>
          <a:xfrm>
            <a:off x="996950" y="730250"/>
            <a:ext cx="4864100" cy="36496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ace08c802d_0_2:notes"/>
          <p:cNvSpPr txBox="1"/>
          <p:nvPr>
            <p:ph idx="1" type="body"/>
          </p:nvPr>
        </p:nvSpPr>
        <p:spPr>
          <a:xfrm>
            <a:off x="685800" y="4624388"/>
            <a:ext cx="5486400" cy="438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5" name="Google Shape;155;gace08c802d_0_2:notes"/>
          <p:cNvSpPr/>
          <p:nvPr>
            <p:ph idx="2" type="sldImg"/>
          </p:nvPr>
        </p:nvSpPr>
        <p:spPr>
          <a:xfrm>
            <a:off x="996950" y="730250"/>
            <a:ext cx="4864200" cy="3649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6" name="Shape 16"/>
        <p:cNvGrpSpPr/>
        <p:nvPr/>
      </p:nvGrpSpPr>
      <p:grpSpPr>
        <a:xfrm>
          <a:off x="0" y="0"/>
          <a:ext cx="0" cy="0"/>
          <a:chOff x="0" y="0"/>
          <a:chExt cx="0" cy="0"/>
        </a:xfrm>
      </p:grpSpPr>
      <p:sp>
        <p:nvSpPr>
          <p:cNvPr id="17" name="Google Shape;17;p14"/>
          <p:cNvSpPr txBox="1"/>
          <p:nvPr>
            <p:ph type="ctrTitle"/>
          </p:nvPr>
        </p:nvSpPr>
        <p:spPr>
          <a:xfrm>
            <a:off x="1143000" y="784188"/>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b="1"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9" name="Google Shape;19;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l-GR"/>
              <a:t>‹#›</a:t>
            </a:fld>
            <a:endParaRPr/>
          </a:p>
        </p:txBody>
      </p:sp>
      <p:sp>
        <p:nvSpPr>
          <p:cNvPr id="22" name="Google Shape;22;p14"/>
          <p:cNvSpPr/>
          <p:nvPr/>
        </p:nvSpPr>
        <p:spPr>
          <a:xfrm>
            <a:off x="0" y="0"/>
            <a:ext cx="467544" cy="6858000"/>
          </a:xfrm>
          <a:prstGeom prst="rect">
            <a:avLst/>
          </a:prstGeom>
          <a:solidFill>
            <a:srgbClr val="931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4"/>
          <p:cNvSpPr/>
          <p:nvPr/>
        </p:nvSpPr>
        <p:spPr>
          <a:xfrm>
            <a:off x="467544" y="764704"/>
            <a:ext cx="576064" cy="10081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4" name="Google Shape;24;p14"/>
          <p:cNvSpPr/>
          <p:nvPr/>
        </p:nvSpPr>
        <p:spPr>
          <a:xfrm>
            <a:off x="467544" y="2316163"/>
            <a:ext cx="675456" cy="792088"/>
          </a:xfrm>
          <a:prstGeom prst="homePlate">
            <a:avLst>
              <a:gd fmla="val 50000" name="adj"/>
            </a:avLst>
          </a:prstGeom>
          <a:solidFill>
            <a:srgbClr val="BF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81" name="Shape 81"/>
        <p:cNvGrpSpPr/>
        <p:nvPr/>
      </p:nvGrpSpPr>
      <p:grpSpPr>
        <a:xfrm>
          <a:off x="0" y="0"/>
          <a:ext cx="0" cy="0"/>
          <a:chOff x="0" y="0"/>
          <a:chExt cx="0" cy="0"/>
        </a:xfrm>
      </p:grpSpPr>
      <p:sp>
        <p:nvSpPr>
          <p:cNvPr id="82" name="Google Shape;82;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3"/>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4" name="Google Shape;84;p2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87" name="Shape 87"/>
        <p:cNvGrpSpPr/>
        <p:nvPr/>
      </p:nvGrpSpPr>
      <p:grpSpPr>
        <a:xfrm>
          <a:off x="0" y="0"/>
          <a:ext cx="0" cy="0"/>
          <a:chOff x="0" y="0"/>
          <a:chExt cx="0" cy="0"/>
        </a:xfrm>
      </p:grpSpPr>
      <p:sp>
        <p:nvSpPr>
          <p:cNvPr id="88" name="Google Shape;88;p24"/>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4"/>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0" name="Google Shape;90;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p:cSld name="Τίτλος και περιεχόμενο">
    <p:spTree>
      <p:nvGrpSpPr>
        <p:cNvPr id="25" name="Shape 25"/>
        <p:cNvGrpSpPr/>
        <p:nvPr/>
      </p:nvGrpSpPr>
      <p:grpSpPr>
        <a:xfrm>
          <a:off x="0" y="0"/>
          <a:ext cx="0" cy="0"/>
          <a:chOff x="0" y="0"/>
          <a:chExt cx="0" cy="0"/>
        </a:xfrm>
      </p:grpSpPr>
      <p:sp>
        <p:nvSpPr>
          <p:cNvPr id="26" name="Google Shape;26;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508000" lvl="0" marL="457200" algn="l">
              <a:lnSpc>
                <a:spcPct val="150000"/>
              </a:lnSpc>
              <a:spcBef>
                <a:spcPts val="750"/>
              </a:spcBef>
              <a:spcAft>
                <a:spcPts val="0"/>
              </a:spcAft>
              <a:buClr>
                <a:schemeClr val="dk1"/>
              </a:buClr>
              <a:buSzPts val="4400"/>
              <a:buChar char="•"/>
              <a:defRPr sz="4400"/>
            </a:lvl1pPr>
            <a:lvl2pPr indent="-482600" lvl="1" marL="914400" algn="l">
              <a:lnSpc>
                <a:spcPct val="150000"/>
              </a:lnSpc>
              <a:spcBef>
                <a:spcPts val="375"/>
              </a:spcBef>
              <a:spcAft>
                <a:spcPts val="0"/>
              </a:spcAft>
              <a:buClr>
                <a:schemeClr val="dk1"/>
              </a:buClr>
              <a:buSzPts val="4000"/>
              <a:buChar char="•"/>
              <a:defRPr sz="4000"/>
            </a:lvl2pPr>
            <a:lvl3pPr indent="-431800" lvl="2" marL="1371600" algn="l">
              <a:lnSpc>
                <a:spcPct val="150000"/>
              </a:lnSpc>
              <a:spcBef>
                <a:spcPts val="375"/>
              </a:spcBef>
              <a:spcAft>
                <a:spcPts val="0"/>
              </a:spcAft>
              <a:buClr>
                <a:schemeClr val="dk1"/>
              </a:buClr>
              <a:buSzPts val="3200"/>
              <a:buChar char="•"/>
              <a:defRPr sz="3200"/>
            </a:lvl3pPr>
            <a:lvl4pPr indent="-406400" lvl="3" marL="1828800" algn="l">
              <a:lnSpc>
                <a:spcPct val="150000"/>
              </a:lnSpc>
              <a:spcBef>
                <a:spcPts val="375"/>
              </a:spcBef>
              <a:spcAft>
                <a:spcPts val="0"/>
              </a:spcAft>
              <a:buClr>
                <a:schemeClr val="dk1"/>
              </a:buClr>
              <a:buSzPts val="2800"/>
              <a:buChar char="•"/>
              <a:defRPr sz="2800"/>
            </a:lvl4pPr>
            <a:lvl5pPr indent="-406400" lvl="4" marL="2286000" algn="l">
              <a:lnSpc>
                <a:spcPct val="150000"/>
              </a:lnSpc>
              <a:spcBef>
                <a:spcPts val="375"/>
              </a:spcBef>
              <a:spcAft>
                <a:spcPts val="0"/>
              </a:spcAft>
              <a:buClr>
                <a:schemeClr val="dk1"/>
              </a:buClr>
              <a:buSzPts val="2800"/>
              <a:buChar char="•"/>
              <a:defRPr sz="28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l-GR"/>
              <a:t>‹#›</a:t>
            </a:fld>
            <a:endParaRPr/>
          </a:p>
        </p:txBody>
      </p:sp>
      <p:sp>
        <p:nvSpPr>
          <p:cNvPr id="30" name="Google Shape;30;p15"/>
          <p:cNvSpPr/>
          <p:nvPr/>
        </p:nvSpPr>
        <p:spPr>
          <a:xfrm>
            <a:off x="0" y="0"/>
            <a:ext cx="467544" cy="6858000"/>
          </a:xfrm>
          <a:prstGeom prst="rect">
            <a:avLst/>
          </a:prstGeom>
          <a:solidFill>
            <a:srgbClr val="931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 name="Google Shape;31;p15"/>
          <p:cNvCxnSpPr/>
          <p:nvPr/>
        </p:nvCxnSpPr>
        <p:spPr>
          <a:xfrm>
            <a:off x="1522058" y="1194393"/>
            <a:ext cx="7034182" cy="7353"/>
          </a:xfrm>
          <a:prstGeom prst="straightConnector1">
            <a:avLst/>
          </a:prstGeom>
          <a:solidFill>
            <a:schemeClr val="accent1"/>
          </a:solidFill>
          <a:ln cap="flat" cmpd="sng" w="9525">
            <a:solidFill>
              <a:schemeClr val="accent1"/>
            </a:solidFill>
            <a:prstDash val="solid"/>
            <a:round/>
            <a:headEnd len="sm" w="sm" type="none"/>
            <a:tailEnd len="sm" w="sm" type="none"/>
          </a:ln>
        </p:spPr>
      </p:cxnSp>
      <p:cxnSp>
        <p:nvCxnSpPr>
          <p:cNvPr id="32" name="Google Shape;32;p15"/>
          <p:cNvCxnSpPr/>
          <p:nvPr/>
        </p:nvCxnSpPr>
        <p:spPr>
          <a:xfrm>
            <a:off x="467544" y="6453336"/>
            <a:ext cx="8476309" cy="19555"/>
          </a:xfrm>
          <a:prstGeom prst="straightConnector1">
            <a:avLst/>
          </a:prstGeom>
          <a:solidFill>
            <a:schemeClr val="accent1"/>
          </a:solidFill>
          <a:ln cap="flat" cmpd="sng" w="9525">
            <a:solidFill>
              <a:srgbClr val="FEC519"/>
            </a:solidFill>
            <a:prstDash val="solid"/>
            <a:round/>
            <a:headEnd len="sm" w="sm" type="none"/>
            <a:tailEnd len="sm" w="sm" type="none"/>
          </a:ln>
        </p:spPr>
      </p:cxnSp>
      <p:sp>
        <p:nvSpPr>
          <p:cNvPr id="33" name="Google Shape;33;p15"/>
          <p:cNvSpPr/>
          <p:nvPr/>
        </p:nvSpPr>
        <p:spPr>
          <a:xfrm>
            <a:off x="467544" y="628501"/>
            <a:ext cx="576064" cy="10081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34" name="Google Shape;34;p15"/>
          <p:cNvSpPr/>
          <p:nvPr/>
        </p:nvSpPr>
        <p:spPr>
          <a:xfrm>
            <a:off x="467544" y="603852"/>
            <a:ext cx="675456" cy="792088"/>
          </a:xfrm>
          <a:prstGeom prst="homePlate">
            <a:avLst>
              <a:gd fmla="val 50000" name="adj"/>
            </a:avLst>
          </a:prstGeom>
          <a:solidFill>
            <a:srgbClr val="BF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35" name="Google Shape;35;p15"/>
          <p:cNvSpPr txBox="1"/>
          <p:nvPr>
            <p:ph type="title"/>
          </p:nvPr>
        </p:nvSpPr>
        <p:spPr>
          <a:xfrm>
            <a:off x="1143000" y="365127"/>
            <a:ext cx="7372350" cy="10753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36" name="Shape 36"/>
        <p:cNvGrpSpPr/>
        <p:nvPr/>
      </p:nvGrpSpPr>
      <p:grpSpPr>
        <a:xfrm>
          <a:off x="0" y="0"/>
          <a:ext cx="0" cy="0"/>
          <a:chOff x="0" y="0"/>
          <a:chExt cx="0" cy="0"/>
        </a:xfrm>
      </p:grpSpPr>
      <p:sp>
        <p:nvSpPr>
          <p:cNvPr id="37" name="Google Shape;37;p1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9" name="Google Shape;39;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42" name="Shape 42"/>
        <p:cNvGrpSpPr/>
        <p:nvPr/>
      </p:nvGrpSpPr>
      <p:grpSpPr>
        <a:xfrm>
          <a:off x="0" y="0"/>
          <a:ext cx="0" cy="0"/>
          <a:chOff x="0" y="0"/>
          <a:chExt cx="0" cy="0"/>
        </a:xfrm>
      </p:grpSpPr>
      <p:sp>
        <p:nvSpPr>
          <p:cNvPr id="43" name="Google Shape;43;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 name="Google Shape;45;p1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49" name="Shape 49"/>
        <p:cNvGrpSpPr/>
        <p:nvPr/>
      </p:nvGrpSpPr>
      <p:grpSpPr>
        <a:xfrm>
          <a:off x="0" y="0"/>
          <a:ext cx="0" cy="0"/>
          <a:chOff x="0" y="0"/>
          <a:chExt cx="0" cy="0"/>
        </a:xfrm>
      </p:grpSpPr>
      <p:sp>
        <p:nvSpPr>
          <p:cNvPr id="50" name="Google Shape;50;p1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2" name="Google Shape;52;p18"/>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 name="Google Shape;53;p1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4" name="Google Shape;54;p1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 name="Google Shape;55;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58" name="Shape 58"/>
        <p:cNvGrpSpPr/>
        <p:nvPr/>
      </p:nvGrpSpPr>
      <p:grpSpPr>
        <a:xfrm>
          <a:off x="0" y="0"/>
          <a:ext cx="0" cy="0"/>
          <a:chOff x="0" y="0"/>
          <a:chExt cx="0" cy="0"/>
        </a:xfrm>
      </p:grpSpPr>
      <p:sp>
        <p:nvSpPr>
          <p:cNvPr id="59" name="Google Shape;59;p1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63" name="Shape 63"/>
        <p:cNvGrpSpPr/>
        <p:nvPr/>
      </p:nvGrpSpPr>
      <p:grpSpPr>
        <a:xfrm>
          <a:off x="0" y="0"/>
          <a:ext cx="0" cy="0"/>
          <a:chOff x="0" y="0"/>
          <a:chExt cx="0" cy="0"/>
        </a:xfrm>
      </p:grpSpPr>
      <p:sp>
        <p:nvSpPr>
          <p:cNvPr id="64" name="Google Shape;64;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67" name="Shape 67"/>
        <p:cNvGrpSpPr/>
        <p:nvPr/>
      </p:nvGrpSpPr>
      <p:grpSpPr>
        <a:xfrm>
          <a:off x="0" y="0"/>
          <a:ext cx="0" cy="0"/>
          <a:chOff x="0" y="0"/>
          <a:chExt cx="0" cy="0"/>
        </a:xfrm>
      </p:grpSpPr>
      <p:sp>
        <p:nvSpPr>
          <p:cNvPr id="68" name="Google Shape;68;p2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1"/>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70" name="Google Shape;70;p21"/>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1" name="Google Shape;71;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74" name="Shape 74"/>
        <p:cNvGrpSpPr/>
        <p:nvPr/>
      </p:nvGrpSpPr>
      <p:grpSpPr>
        <a:xfrm>
          <a:off x="0" y="0"/>
          <a:ext cx="0" cy="0"/>
          <a:chOff x="0" y="0"/>
          <a:chExt cx="0" cy="0"/>
        </a:xfrm>
      </p:grpSpPr>
      <p:sp>
        <p:nvSpPr>
          <p:cNvPr id="75" name="Google Shape;75;p2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77" name="Google Shape;77;p22"/>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8" name="Google Shape;78;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Google Shape;13;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1pPr>
            <a:lvl2pPr indent="0" lvl="1"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2pPr>
            <a:lvl3pPr indent="0" lvl="2"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3pPr>
            <a:lvl4pPr indent="0" lvl="3"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4pPr>
            <a:lvl5pPr indent="0" lvl="4"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5pPr>
            <a:lvl6pPr indent="0" lvl="5"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6pPr>
            <a:lvl7pPr indent="0" lvl="6"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7pPr>
            <a:lvl8pPr indent="0" lvl="7"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8pPr>
            <a:lvl9pPr indent="0" lvl="8" marL="0" marR="0" rtl="0" algn="r">
              <a:spcBef>
                <a:spcPts val="0"/>
              </a:spcBef>
              <a:spcAft>
                <a:spcPts val="0"/>
              </a:spcAft>
              <a:buNone/>
              <a:defRPr b="0" i="0" sz="9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l-GR"/>
              <a:t>‹#›</a:t>
            </a:fld>
            <a:endParaRPr/>
          </a:p>
        </p:txBody>
      </p:sp>
      <p:sp>
        <p:nvSpPr>
          <p:cNvPr id="15" name="Google Shape;15;p13"/>
          <p:cNvSpPr/>
          <p:nvPr/>
        </p:nvSpPr>
        <p:spPr>
          <a:xfrm>
            <a:off x="163906" y="796626"/>
            <a:ext cx="865983" cy="781781"/>
          </a:xfrm>
          <a:custGeom>
            <a:rect b="b" l="l" r="r" t="t"/>
            <a:pathLst>
              <a:path extrusionOk="0" h="10000" w="8042">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chamilo.datacenter.uoc.gr/metchamilo/main/auth/inscription.php?c=EPIMORFWTIKOSEMINARIOEKPAIDEYTIKWNMOY&amp;e=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app.bookcreator.com/read/YMyCe-oRTQ65KlHFzqZhHA"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chamilo.datacenter.uoc.gr/metchamilo/main/auth/inscription.php?c=EPIMORFWTIKOSEMINARIOEKPAIDEYTIKWNMOY&amp;e=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padlet.com/embed/hzs8dqgzqmuj"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app.bookcreator.com/read/pFUNhor1S9C__CJt0tztiA"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
          <p:cNvSpPr txBox="1"/>
          <p:nvPr>
            <p:ph type="ctrTitle"/>
          </p:nvPr>
        </p:nvSpPr>
        <p:spPr>
          <a:xfrm>
            <a:off x="1535800" y="1343675"/>
            <a:ext cx="7034100" cy="2085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t/>
            </a:r>
            <a:endParaRPr sz="3000"/>
          </a:p>
          <a:p>
            <a:pPr indent="0" lvl="0" marL="0" rtl="0" algn="ctr">
              <a:lnSpc>
                <a:spcPct val="90000"/>
              </a:lnSpc>
              <a:spcBef>
                <a:spcPts val="0"/>
              </a:spcBef>
              <a:spcAft>
                <a:spcPts val="0"/>
              </a:spcAft>
              <a:buClr>
                <a:schemeClr val="dk1"/>
              </a:buClr>
              <a:buSzPts val="3600"/>
              <a:buFont typeface="Calibri"/>
              <a:buNone/>
            </a:pPr>
            <a:r>
              <a:t/>
            </a:r>
            <a:endParaRPr sz="3000"/>
          </a:p>
          <a:p>
            <a:pPr indent="0" lvl="0" marL="0" rtl="0" algn="ctr">
              <a:lnSpc>
                <a:spcPct val="90000"/>
              </a:lnSpc>
              <a:spcBef>
                <a:spcPts val="0"/>
              </a:spcBef>
              <a:spcAft>
                <a:spcPts val="0"/>
              </a:spcAft>
              <a:buClr>
                <a:schemeClr val="dk1"/>
              </a:buClr>
              <a:buSzPts val="3600"/>
              <a:buFont typeface="Calibri"/>
              <a:buNone/>
            </a:pPr>
            <a:r>
              <a:rPr lang="el-GR" sz="3000"/>
              <a:t>Σχεδιασμός ανάπτυξη και αξιολόγηση ενός επιμορφωτικού σεμιναρίου εκπαιδευτικών Μουσικής Πρωτοβάθμιας Εκπαίδευσης με τη μέθοδο της ΕξΑΕ</a:t>
            </a:r>
            <a:endParaRPr sz="3000"/>
          </a:p>
          <a:p>
            <a:pPr indent="0" lvl="0" marL="0" rtl="0" algn="ctr">
              <a:lnSpc>
                <a:spcPct val="90000"/>
              </a:lnSpc>
              <a:spcBef>
                <a:spcPts val="0"/>
              </a:spcBef>
              <a:spcAft>
                <a:spcPts val="0"/>
              </a:spcAft>
              <a:buClr>
                <a:schemeClr val="dk1"/>
              </a:buClr>
              <a:buSzPts val="3600"/>
              <a:buFont typeface="Calibri"/>
              <a:buNone/>
            </a:pPr>
            <a:r>
              <a:t/>
            </a:r>
            <a:endParaRPr sz="4000"/>
          </a:p>
        </p:txBody>
      </p:sp>
      <p:cxnSp>
        <p:nvCxnSpPr>
          <p:cNvPr id="99" name="Google Shape;99;p1"/>
          <p:cNvCxnSpPr/>
          <p:nvPr/>
        </p:nvCxnSpPr>
        <p:spPr>
          <a:xfrm>
            <a:off x="1789760" y="1045383"/>
            <a:ext cx="7034182" cy="7353"/>
          </a:xfrm>
          <a:prstGeom prst="straightConnector1">
            <a:avLst/>
          </a:prstGeom>
          <a:solidFill>
            <a:schemeClr val="accent1"/>
          </a:solidFill>
          <a:ln cap="flat" cmpd="sng" w="9525">
            <a:solidFill>
              <a:schemeClr val="accent1"/>
            </a:solidFill>
            <a:prstDash val="solid"/>
            <a:round/>
            <a:headEnd len="sm" w="sm" type="none"/>
            <a:tailEnd len="sm" w="sm" type="none"/>
          </a:ln>
        </p:spPr>
      </p:cxnSp>
      <p:sp>
        <p:nvSpPr>
          <p:cNvPr id="100" name="Google Shape;100;p1"/>
          <p:cNvSpPr/>
          <p:nvPr/>
        </p:nvSpPr>
        <p:spPr>
          <a:xfrm>
            <a:off x="1604896" y="251187"/>
            <a:ext cx="740390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l-GR" sz="1400" u="none" cap="none" strike="noStrike">
                <a:solidFill>
                  <a:schemeClr val="dk1"/>
                </a:solidFill>
                <a:latin typeface="Book Antiqua"/>
                <a:ea typeface="Book Antiqua"/>
                <a:cs typeface="Book Antiqua"/>
                <a:sym typeface="Book Antiqua"/>
              </a:rPr>
              <a:t>Πρόγραμμα Μεταπτυχιακών Σπουδών: </a:t>
            </a:r>
            <a:endParaRPr b="0" i="0" sz="1400" u="none" cap="none" strike="noStrike">
              <a:solidFill>
                <a:schemeClr val="dk1"/>
              </a:solidFill>
              <a:latin typeface="Book Antiqua"/>
              <a:ea typeface="Book Antiqua"/>
              <a:cs typeface="Book Antiqua"/>
              <a:sym typeface="Book Antiqua"/>
            </a:endParaRPr>
          </a:p>
          <a:p>
            <a:pPr indent="0" lvl="0" marL="0" marR="0" rtl="0" algn="ctr">
              <a:spcBef>
                <a:spcPts val="0"/>
              </a:spcBef>
              <a:spcAft>
                <a:spcPts val="0"/>
              </a:spcAft>
              <a:buNone/>
            </a:pPr>
            <a:r>
              <a:rPr b="0" i="0" lang="el-GR" sz="1400" u="none" cap="none" strike="noStrike">
                <a:solidFill>
                  <a:schemeClr val="dk1"/>
                </a:solidFill>
                <a:latin typeface="Book Antiqua"/>
                <a:ea typeface="Book Antiqua"/>
                <a:cs typeface="Book Antiqua"/>
                <a:sym typeface="Book Antiqua"/>
              </a:rPr>
              <a:t>«Επιστήμες της Αγωγής - Εξ Αποστάσεως Εκπαίδευση  με την χρήση των ΤΠΕ (e-Learning)»</a:t>
            </a:r>
            <a:endParaRPr b="0" i="0" sz="1200" u="none" cap="none" strike="noStrike">
              <a:solidFill>
                <a:schemeClr val="dk1"/>
              </a:solidFill>
              <a:latin typeface="Book Antiqua"/>
              <a:ea typeface="Book Antiqua"/>
              <a:cs typeface="Book Antiqua"/>
              <a:sym typeface="Book Antiqua"/>
            </a:endParaRPr>
          </a:p>
        </p:txBody>
      </p:sp>
      <p:sp>
        <p:nvSpPr>
          <p:cNvPr id="101" name="Google Shape;101;p1"/>
          <p:cNvSpPr/>
          <p:nvPr/>
        </p:nvSpPr>
        <p:spPr>
          <a:xfrm>
            <a:off x="1187625" y="6282803"/>
            <a:ext cx="7204200" cy="4002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Book Antiqua"/>
              <a:buNone/>
            </a:pPr>
            <a:r>
              <a:rPr b="0" i="1" lang="el-GR" sz="2000" u="none" cap="none" strike="noStrike">
                <a:solidFill>
                  <a:schemeClr val="dk1"/>
                </a:solidFill>
                <a:latin typeface="Book Antiqua"/>
                <a:ea typeface="Book Antiqua"/>
                <a:cs typeface="Book Antiqua"/>
                <a:sym typeface="Book Antiqua"/>
              </a:rPr>
              <a:t>Ρέθυμνο, Νοέμβριος 2020</a:t>
            </a:r>
            <a:endParaRPr b="0" i="1" sz="2000" u="none" cap="none" strike="noStrike">
              <a:solidFill>
                <a:schemeClr val="dk1"/>
              </a:solidFill>
              <a:latin typeface="Arial"/>
              <a:ea typeface="Arial"/>
              <a:cs typeface="Arial"/>
              <a:sym typeface="Arial"/>
            </a:endParaRPr>
          </a:p>
        </p:txBody>
      </p:sp>
      <p:cxnSp>
        <p:nvCxnSpPr>
          <p:cNvPr id="102" name="Google Shape;102;p1"/>
          <p:cNvCxnSpPr/>
          <p:nvPr/>
        </p:nvCxnSpPr>
        <p:spPr>
          <a:xfrm flipH="1" rot="10800000">
            <a:off x="1789760" y="1101540"/>
            <a:ext cx="7034182" cy="1"/>
          </a:xfrm>
          <a:prstGeom prst="straightConnector1">
            <a:avLst/>
          </a:prstGeom>
          <a:solidFill>
            <a:schemeClr val="accent1"/>
          </a:solidFill>
          <a:ln cap="flat" cmpd="sng" w="9525">
            <a:solidFill>
              <a:schemeClr val="accent1"/>
            </a:solidFill>
            <a:prstDash val="solid"/>
            <a:round/>
            <a:headEnd len="sm" w="sm" type="none"/>
            <a:tailEnd len="sm" w="sm" type="none"/>
          </a:ln>
        </p:spPr>
      </p:cxnSp>
      <p:cxnSp>
        <p:nvCxnSpPr>
          <p:cNvPr id="103" name="Google Shape;103;p1"/>
          <p:cNvCxnSpPr/>
          <p:nvPr/>
        </p:nvCxnSpPr>
        <p:spPr>
          <a:xfrm>
            <a:off x="1638680" y="5589240"/>
            <a:ext cx="6991725" cy="12969"/>
          </a:xfrm>
          <a:prstGeom prst="straightConnector1">
            <a:avLst/>
          </a:prstGeom>
          <a:solidFill>
            <a:schemeClr val="accent1"/>
          </a:solidFill>
          <a:ln cap="flat" cmpd="sng" w="9525">
            <a:solidFill>
              <a:srgbClr val="FEC519"/>
            </a:solidFill>
            <a:prstDash val="solid"/>
            <a:round/>
            <a:headEnd len="sm" w="sm" type="none"/>
            <a:tailEnd len="sm" w="sm" type="none"/>
          </a:ln>
        </p:spPr>
      </p:cxnSp>
      <p:sp>
        <p:nvSpPr>
          <p:cNvPr id="104" name="Google Shape;104;p1"/>
          <p:cNvSpPr/>
          <p:nvPr/>
        </p:nvSpPr>
        <p:spPr>
          <a:xfrm>
            <a:off x="1369375" y="3092602"/>
            <a:ext cx="6840900" cy="57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3200">
                <a:solidFill>
                  <a:schemeClr val="dk1"/>
                </a:solidFill>
                <a:latin typeface="Times New Roman"/>
                <a:ea typeface="Times New Roman"/>
                <a:cs typeface="Times New Roman"/>
                <a:sym typeface="Times New Roman"/>
              </a:rPr>
              <a:t>Σταυρουλάκη Αναστασία</a:t>
            </a:r>
            <a:endParaRPr/>
          </a:p>
        </p:txBody>
      </p:sp>
      <p:graphicFrame>
        <p:nvGraphicFramePr>
          <p:cNvPr id="105" name="Google Shape;105;p1"/>
          <p:cNvGraphicFramePr/>
          <p:nvPr/>
        </p:nvGraphicFramePr>
        <p:xfrm>
          <a:off x="1369364" y="4326659"/>
          <a:ext cx="3000000" cy="3000000"/>
        </p:xfrm>
        <a:graphic>
          <a:graphicData uri="http://schemas.openxmlformats.org/drawingml/2006/table">
            <a:tbl>
              <a:tblPr bandRow="1" firstRow="1">
                <a:noFill/>
                <a:tableStyleId>{14511456-0E0F-4AE4-8B59-23A50A8B146F}</a:tableStyleId>
              </a:tblPr>
              <a:tblGrid>
                <a:gridCol w="2309275"/>
                <a:gridCol w="2309275"/>
                <a:gridCol w="2309275"/>
              </a:tblGrid>
              <a:tr h="1046250">
                <a:tc>
                  <a:txBody>
                    <a:bodyPr/>
                    <a:lstStyle/>
                    <a:p>
                      <a:pPr indent="0" lvl="0" marL="0" rtl="0" algn="ctr">
                        <a:spcBef>
                          <a:spcPts val="0"/>
                        </a:spcBef>
                        <a:spcAft>
                          <a:spcPts val="0"/>
                        </a:spcAft>
                        <a:buClr>
                          <a:schemeClr val="dk1"/>
                        </a:buClr>
                        <a:buSzPts val="1100"/>
                        <a:buFont typeface="Arial"/>
                        <a:buNone/>
                      </a:pPr>
                      <a:r>
                        <a:rPr b="0" lang="el-GR" sz="1500">
                          <a:solidFill>
                            <a:schemeClr val="dk1"/>
                          </a:solidFill>
                          <a:latin typeface="Times New Roman"/>
                          <a:ea typeface="Times New Roman"/>
                          <a:cs typeface="Times New Roman"/>
                          <a:sym typeface="Times New Roman"/>
                        </a:rPr>
                        <a:t>Καλλιόπη Τρούλη</a:t>
                      </a:r>
                      <a:endParaRPr b="0" sz="1500">
                        <a:solidFill>
                          <a:schemeClr val="dk1"/>
                        </a:solidFill>
                        <a:latin typeface="Times New Roman"/>
                        <a:ea typeface="Times New Roman"/>
                        <a:cs typeface="Times New Roman"/>
                        <a:sym typeface="Times New Roman"/>
                      </a:endParaRPr>
                    </a:p>
                    <a:p>
                      <a:pPr indent="0" lvl="0" marL="0" rtl="0" algn="ctr">
                        <a:spcBef>
                          <a:spcPts val="600"/>
                        </a:spcBef>
                        <a:spcAft>
                          <a:spcPts val="0"/>
                        </a:spcAft>
                        <a:buClr>
                          <a:schemeClr val="dk1"/>
                        </a:buClr>
                        <a:buSzPts val="1100"/>
                        <a:buFont typeface="Arial"/>
                        <a:buNone/>
                      </a:pPr>
                      <a:r>
                        <a:rPr b="0" lang="el-GR" sz="1500">
                          <a:solidFill>
                            <a:schemeClr val="dk1"/>
                          </a:solidFill>
                          <a:latin typeface="Times New Roman"/>
                          <a:ea typeface="Times New Roman"/>
                          <a:cs typeface="Times New Roman"/>
                          <a:sym typeface="Times New Roman"/>
                        </a:rPr>
                        <a:t>Επίκουρη Καθηγήτρια, ΠΤΠΕ Πανεπιστημίου Κρήτης</a:t>
                      </a:r>
                      <a:endParaRPr b="0" sz="1500">
                        <a:solidFill>
                          <a:schemeClr val="dk1"/>
                        </a:solidFill>
                        <a:latin typeface="Times New Roman"/>
                        <a:ea typeface="Times New Roman"/>
                        <a:cs typeface="Times New Roman"/>
                        <a:sym typeface="Times New Roman"/>
                      </a:endParaRPr>
                    </a:p>
                    <a:p>
                      <a:pPr indent="0" lvl="0" marL="0" marR="0" rtl="0" algn="l">
                        <a:spcBef>
                          <a:spcPts val="600"/>
                        </a:spcBef>
                        <a:spcAft>
                          <a:spcPts val="0"/>
                        </a:spcAft>
                        <a:buNone/>
                      </a:pPr>
                      <a:r>
                        <a:t/>
                      </a:r>
                      <a:endParaRPr sz="21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chemeClr val="dk1"/>
                        </a:buClr>
                        <a:buSzPts val="1100"/>
                        <a:buFont typeface="Arial"/>
                        <a:buNone/>
                      </a:pPr>
                      <a:r>
                        <a:rPr b="0" lang="el-GR" sz="1500">
                          <a:solidFill>
                            <a:schemeClr val="dk1"/>
                          </a:solidFill>
                          <a:latin typeface="Times New Roman"/>
                          <a:ea typeface="Times New Roman"/>
                          <a:cs typeface="Times New Roman"/>
                          <a:sym typeface="Times New Roman"/>
                        </a:rPr>
                        <a:t>Κωνσταντίνος Χρηστίδης</a:t>
                      </a:r>
                      <a:endParaRPr b="0" sz="1500">
                        <a:solidFill>
                          <a:schemeClr val="dk1"/>
                        </a:solidFill>
                        <a:latin typeface="Times New Roman"/>
                        <a:ea typeface="Times New Roman"/>
                        <a:cs typeface="Times New Roman"/>
                        <a:sym typeface="Times New Roman"/>
                      </a:endParaRPr>
                    </a:p>
                    <a:p>
                      <a:pPr indent="0" lvl="0" marL="0" rtl="0" algn="ctr">
                        <a:spcBef>
                          <a:spcPts val="600"/>
                        </a:spcBef>
                        <a:spcAft>
                          <a:spcPts val="0"/>
                        </a:spcAft>
                        <a:buClr>
                          <a:schemeClr val="dk1"/>
                        </a:buClr>
                        <a:buSzPts val="1100"/>
                        <a:buFont typeface="Arial"/>
                        <a:buNone/>
                      </a:pPr>
                      <a:r>
                        <a:rPr b="0" lang="el-GR" sz="1500">
                          <a:solidFill>
                            <a:schemeClr val="dk1"/>
                          </a:solidFill>
                          <a:latin typeface="Times New Roman"/>
                          <a:ea typeface="Times New Roman"/>
                          <a:cs typeface="Times New Roman"/>
                          <a:sym typeface="Times New Roman"/>
                        </a:rPr>
                        <a:t>Ε.Ε.Π. Π.Τ.Δ.Ε. Πανεπιστημίου Κρήτης</a:t>
                      </a:r>
                      <a:endParaRPr b="0">
                        <a:solidFill>
                          <a:schemeClr val="dk1"/>
                        </a:solidFill>
                        <a:latin typeface="Times New Roman"/>
                        <a:ea typeface="Times New Roman"/>
                        <a:cs typeface="Times New Roman"/>
                        <a:sym typeface="Times New Roman"/>
                      </a:endParaRPr>
                    </a:p>
                    <a:p>
                      <a:pPr indent="0" lvl="0" marL="0" rtl="0" algn="ctr">
                        <a:spcBef>
                          <a:spcPts val="600"/>
                        </a:spcBef>
                        <a:spcAft>
                          <a:spcPts val="0"/>
                        </a:spcAft>
                        <a:buClr>
                          <a:schemeClr val="dk1"/>
                        </a:buClr>
                        <a:buSzPts val="1100"/>
                        <a:buFont typeface="Arial"/>
                        <a:buNone/>
                      </a:pPr>
                      <a:r>
                        <a:t/>
                      </a:r>
                      <a:endParaRPr b="0" sz="1500">
                        <a:solidFill>
                          <a:schemeClr val="dk1"/>
                        </a:solidFill>
                        <a:latin typeface="Times New Roman"/>
                        <a:ea typeface="Times New Roman"/>
                        <a:cs typeface="Times New Roman"/>
                        <a:sym typeface="Times New Roman"/>
                      </a:endParaRPr>
                    </a:p>
                    <a:p>
                      <a:pPr indent="0" lvl="0" marL="0" marR="0" rtl="0" algn="l">
                        <a:spcBef>
                          <a:spcPts val="600"/>
                        </a:spcBef>
                        <a:spcAft>
                          <a:spcPts val="0"/>
                        </a:spcAft>
                        <a:buNone/>
                      </a:pPr>
                      <a:r>
                        <a:t/>
                      </a:r>
                      <a:endParaRPr sz="21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chemeClr val="dk1"/>
                        </a:buClr>
                        <a:buSzPts val="1100"/>
                        <a:buFont typeface="Arial"/>
                        <a:buNone/>
                      </a:pPr>
                      <a:r>
                        <a:rPr b="0" lang="el-GR" sz="1500">
                          <a:solidFill>
                            <a:schemeClr val="dk1"/>
                          </a:solidFill>
                          <a:latin typeface="Times New Roman"/>
                          <a:ea typeface="Times New Roman"/>
                          <a:cs typeface="Times New Roman"/>
                          <a:sym typeface="Times New Roman"/>
                        </a:rPr>
                        <a:t>Λάμπρος Καρβούνης</a:t>
                      </a:r>
                      <a:endParaRPr b="0" sz="1500">
                        <a:solidFill>
                          <a:schemeClr val="dk1"/>
                        </a:solidFill>
                        <a:latin typeface="Times New Roman"/>
                        <a:ea typeface="Times New Roman"/>
                        <a:cs typeface="Times New Roman"/>
                        <a:sym typeface="Times New Roman"/>
                      </a:endParaRPr>
                    </a:p>
                    <a:p>
                      <a:pPr indent="0" lvl="0" marL="0" rtl="0" algn="ctr">
                        <a:spcBef>
                          <a:spcPts val="600"/>
                        </a:spcBef>
                        <a:spcAft>
                          <a:spcPts val="0"/>
                        </a:spcAft>
                        <a:buClr>
                          <a:schemeClr val="dk1"/>
                        </a:buClr>
                        <a:buSzPts val="1100"/>
                        <a:buFont typeface="Arial"/>
                        <a:buNone/>
                      </a:pPr>
                      <a:r>
                        <a:rPr b="0" lang="el-GR" sz="1500">
                          <a:solidFill>
                            <a:schemeClr val="dk1"/>
                          </a:solidFill>
                          <a:latin typeface="Times New Roman"/>
                          <a:ea typeface="Times New Roman"/>
                          <a:cs typeface="Times New Roman"/>
                          <a:sym typeface="Times New Roman"/>
                        </a:rPr>
                        <a:t>Διδάκτορας Π.Τ.Δ.Ε. Πανεπιστημίου Κρήτης</a:t>
                      </a:r>
                      <a:endParaRPr sz="1500">
                        <a:solidFill>
                          <a:schemeClr val="dk1"/>
                        </a:solidFill>
                        <a:latin typeface="Times New Roman"/>
                        <a:ea typeface="Times New Roman"/>
                        <a:cs typeface="Times New Roman"/>
                        <a:sym typeface="Times New Roman"/>
                      </a:endParaRPr>
                    </a:p>
                    <a:p>
                      <a:pPr indent="0" lvl="0" marL="0" rtl="0" algn="ctr">
                        <a:lnSpc>
                          <a:spcPct val="150000"/>
                        </a:lnSpc>
                        <a:spcBef>
                          <a:spcPts val="600"/>
                        </a:spcBef>
                        <a:spcAft>
                          <a:spcPts val="0"/>
                        </a:spcAft>
                        <a:buClr>
                          <a:schemeClr val="dk1"/>
                        </a:buClr>
                        <a:buSzPts val="1100"/>
                        <a:buFont typeface="Arial"/>
                        <a:buNone/>
                      </a:pPr>
                      <a:r>
                        <a:t/>
                      </a:r>
                      <a:endParaRPr sz="1500">
                        <a:solidFill>
                          <a:schemeClr val="dk1"/>
                        </a:solidFill>
                        <a:latin typeface="Times New Roman"/>
                        <a:ea typeface="Times New Roman"/>
                        <a:cs typeface="Times New Roman"/>
                        <a:sym typeface="Times New Roman"/>
                      </a:endParaRPr>
                    </a:p>
                    <a:p>
                      <a:pPr indent="0" lvl="0" marL="0" marR="0" rtl="0" algn="l">
                        <a:spcBef>
                          <a:spcPts val="600"/>
                        </a:spcBef>
                        <a:spcAft>
                          <a:spcPts val="0"/>
                        </a:spcAft>
                        <a:buNone/>
                      </a:pPr>
                      <a:r>
                        <a:t/>
                      </a:r>
                      <a:endParaRPr sz="21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06" name="Google Shape;106;p1"/>
          <p:cNvSpPr/>
          <p:nvPr/>
        </p:nvSpPr>
        <p:spPr>
          <a:xfrm>
            <a:off x="1535800" y="3779798"/>
            <a:ext cx="68409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l-GR" sz="1800" u="none" cap="none" strike="noStrike">
                <a:solidFill>
                  <a:schemeClr val="dk1"/>
                </a:solidFill>
                <a:latin typeface="Times New Roman"/>
                <a:ea typeface="Times New Roman"/>
                <a:cs typeface="Times New Roman"/>
                <a:sym typeface="Times New Roman"/>
              </a:rPr>
              <a:t>Επιτροπή Κρίσης ΔΕ</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ace08c802d_0_8"/>
          <p:cNvSpPr txBox="1"/>
          <p:nvPr>
            <p:ph type="title"/>
          </p:nvPr>
        </p:nvSpPr>
        <p:spPr>
          <a:xfrm>
            <a:off x="1405208" y="548680"/>
            <a:ext cx="7199100" cy="76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5</a:t>
            </a:r>
            <a:r>
              <a:rPr lang="el-GR" sz="3600"/>
              <a:t>. Θεωρητικό Πλαίσιο </a:t>
            </a:r>
            <a:r>
              <a:rPr lang="el-GR" sz="3600"/>
              <a:t>(3/5)</a:t>
            </a:r>
            <a:endParaRPr b="1" sz="3600"/>
          </a:p>
        </p:txBody>
      </p:sp>
      <p:sp>
        <p:nvSpPr>
          <p:cNvPr id="166" name="Google Shape;166;gace08c802d_0_8"/>
          <p:cNvSpPr/>
          <p:nvPr/>
        </p:nvSpPr>
        <p:spPr>
          <a:xfrm>
            <a:off x="573825" y="1620025"/>
            <a:ext cx="4712400" cy="532800"/>
          </a:xfrm>
          <a:prstGeom prst="round2DiagRect">
            <a:avLst>
              <a:gd fmla="val 16667" name="adj1"/>
              <a:gd fmla="val 0" name="adj2"/>
            </a:avLst>
          </a:prstGeom>
          <a:solidFill>
            <a:srgbClr val="F9CB9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ace08c802d_0_8"/>
          <p:cNvSpPr/>
          <p:nvPr/>
        </p:nvSpPr>
        <p:spPr>
          <a:xfrm>
            <a:off x="489700" y="1472675"/>
            <a:ext cx="8568900" cy="5294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SzPts val="1100"/>
              <a:buNone/>
            </a:pPr>
            <a:r>
              <a:rPr b="1" lang="el-GR" sz="2600" u="sng">
                <a:solidFill>
                  <a:schemeClr val="dk1"/>
                </a:solidFill>
              </a:rPr>
              <a:t>Επιμόρφωση Εκπαιδευτικών</a:t>
            </a:r>
            <a:endParaRPr b="1" sz="2600" u="sng">
              <a:solidFill>
                <a:schemeClr val="dk1"/>
              </a:solidFill>
            </a:endParaRPr>
          </a:p>
          <a:p>
            <a:pPr indent="0" lvl="0" marL="0" rtl="0" algn="l">
              <a:lnSpc>
                <a:spcPct val="115000"/>
              </a:lnSpc>
              <a:spcBef>
                <a:spcPts val="600"/>
              </a:spcBef>
              <a:spcAft>
                <a:spcPts val="0"/>
              </a:spcAft>
              <a:buSzPts val="1100"/>
              <a:buNone/>
            </a:pPr>
            <a:r>
              <a:t/>
            </a:r>
            <a:endParaRPr b="1" sz="100" u="sng">
              <a:solidFill>
                <a:schemeClr val="dk1"/>
              </a:solidFill>
            </a:endParaRPr>
          </a:p>
          <a:p>
            <a:pPr indent="-349250" lvl="0" marL="457200" rtl="0" algn="just">
              <a:lnSpc>
                <a:spcPct val="150000"/>
              </a:lnSpc>
              <a:spcBef>
                <a:spcPts val="0"/>
              </a:spcBef>
              <a:spcAft>
                <a:spcPts val="0"/>
              </a:spcAft>
              <a:buClr>
                <a:schemeClr val="dk1"/>
              </a:buClr>
              <a:buSzPts val="1900"/>
              <a:buChar char="❖"/>
            </a:pPr>
            <a:r>
              <a:rPr i="1" lang="el-GR" sz="1900">
                <a:solidFill>
                  <a:schemeClr val="dk1"/>
                </a:solidFill>
              </a:rPr>
              <a:t>“Ε</a:t>
            </a:r>
            <a:r>
              <a:rPr i="1" lang="el-GR" sz="1900">
                <a:solidFill>
                  <a:schemeClr val="dk1"/>
                </a:solidFill>
                <a:latin typeface="Times New Roman"/>
                <a:ea typeface="Times New Roman"/>
                <a:cs typeface="Times New Roman"/>
                <a:sym typeface="Times New Roman"/>
              </a:rPr>
              <a:t>ίναι το σύνολο των μέτρων και δραστηριοτήτων που υιοθετούνται και εφαρμόζονται με σκοπό τη βελτίωση και ανάπτυξη των γνώσεων, δεξιοτήτων, ικανοτήτων και ενδιαφερόντων των εκπαιδευτικών κατά τη διάρκεια της θητείας τους” </a:t>
            </a:r>
            <a:r>
              <a:rPr lang="el-GR" sz="1900">
                <a:solidFill>
                  <a:schemeClr val="dk1"/>
                </a:solidFill>
                <a:latin typeface="Times New Roman"/>
                <a:ea typeface="Times New Roman"/>
                <a:cs typeface="Times New Roman"/>
                <a:sym typeface="Times New Roman"/>
              </a:rPr>
              <a:t>(Μαυρογιώργος, 1983)</a:t>
            </a:r>
            <a:endParaRPr sz="1900">
              <a:solidFill>
                <a:schemeClr val="dk1"/>
              </a:solidFill>
              <a:latin typeface="Times New Roman"/>
              <a:ea typeface="Times New Roman"/>
              <a:cs typeface="Times New Roman"/>
              <a:sym typeface="Times New Roman"/>
            </a:endParaRPr>
          </a:p>
          <a:p>
            <a:pPr indent="-349250" lvl="0" marL="457200" rtl="0" algn="just">
              <a:lnSpc>
                <a:spcPct val="150000"/>
              </a:lnSpc>
              <a:spcBef>
                <a:spcPts val="0"/>
              </a:spcBef>
              <a:spcAft>
                <a:spcPts val="0"/>
              </a:spcAft>
              <a:buClr>
                <a:schemeClr val="dk1"/>
              </a:buClr>
              <a:buSzPts val="1900"/>
              <a:buFont typeface="Times New Roman"/>
              <a:buChar char="❖"/>
            </a:pPr>
            <a:r>
              <a:rPr lang="el-GR" sz="1900">
                <a:solidFill>
                  <a:schemeClr val="dk1"/>
                </a:solidFill>
                <a:latin typeface="Times New Roman"/>
                <a:ea typeface="Times New Roman"/>
                <a:cs typeface="Times New Roman"/>
                <a:sym typeface="Times New Roman"/>
              </a:rPr>
              <a:t>Συνδυάζει την επιστημονική θεωρία με την καθημερινή πρακτική στα σχολεία (Μαλέτσκος &amp; Μαστρογιάννης, 2013)</a:t>
            </a:r>
            <a:endParaRPr sz="1900">
              <a:solidFill>
                <a:schemeClr val="dk1"/>
              </a:solidFill>
              <a:latin typeface="Times New Roman"/>
              <a:ea typeface="Times New Roman"/>
              <a:cs typeface="Times New Roman"/>
              <a:sym typeface="Times New Roman"/>
            </a:endParaRPr>
          </a:p>
          <a:p>
            <a:pPr indent="-355600" lvl="0" marL="457200" rtl="0" algn="just">
              <a:lnSpc>
                <a:spcPct val="150000"/>
              </a:lnSpc>
              <a:spcBef>
                <a:spcPts val="0"/>
              </a:spcBef>
              <a:spcAft>
                <a:spcPts val="0"/>
              </a:spcAft>
              <a:buClr>
                <a:schemeClr val="dk1"/>
              </a:buClr>
              <a:buSzPts val="2000"/>
              <a:buFont typeface="Times New Roman"/>
              <a:buChar char="❖"/>
            </a:pPr>
            <a:r>
              <a:rPr lang="el-GR" sz="1900">
                <a:solidFill>
                  <a:schemeClr val="dk1"/>
                </a:solidFill>
                <a:latin typeface="Times New Roman"/>
                <a:ea typeface="Times New Roman"/>
                <a:cs typeface="Times New Roman"/>
                <a:sym typeface="Times New Roman"/>
              </a:rPr>
              <a:t>Σχετίζεται άμεσα με τον εκπαιδευτικό ως προσωπικότητα αλλά και ως επαγγελματία, με τις σύγχρονες κοινωνικές ανάγκες, με τη λειτουργία της σχολικής μονάδας και με τη συνεχόμενη εξέλιξη των επιστημών </a:t>
            </a:r>
            <a:r>
              <a:rPr lang="el-GR" sz="1800">
                <a:solidFill>
                  <a:schemeClr val="dk1"/>
                </a:solidFill>
                <a:latin typeface="Times New Roman"/>
                <a:ea typeface="Times New Roman"/>
                <a:cs typeface="Times New Roman"/>
                <a:sym typeface="Times New Roman"/>
              </a:rPr>
              <a:t>(Καρακιόζης et al., 2016)</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ad846309a7_0_0"/>
          <p:cNvSpPr/>
          <p:nvPr/>
        </p:nvSpPr>
        <p:spPr>
          <a:xfrm>
            <a:off x="628650" y="1592000"/>
            <a:ext cx="3562200" cy="603000"/>
          </a:xfrm>
          <a:prstGeom prst="round2DiagRect">
            <a:avLst>
              <a:gd fmla="val 16667" name="adj1"/>
              <a:gd fmla="val 0" name="adj2"/>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ad846309a7_0_0"/>
          <p:cNvSpPr txBox="1"/>
          <p:nvPr>
            <p:ph idx="1" type="body"/>
          </p:nvPr>
        </p:nvSpPr>
        <p:spPr>
          <a:xfrm>
            <a:off x="628650" y="1523425"/>
            <a:ext cx="8275800" cy="51312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l-GR" sz="2600"/>
              <a:t>  </a:t>
            </a:r>
            <a:r>
              <a:rPr b="1" lang="el-GR" sz="2600" u="sng"/>
              <a:t>Εκπαίδευση Ενηλίκων</a:t>
            </a:r>
            <a:endParaRPr b="1" sz="2600" u="sng"/>
          </a:p>
          <a:p>
            <a:pPr indent="-381000" lvl="0" marL="457200" rtl="0" algn="l">
              <a:spcBef>
                <a:spcPts val="750"/>
              </a:spcBef>
              <a:spcAft>
                <a:spcPts val="0"/>
              </a:spcAft>
              <a:buSzPts val="2400"/>
              <a:buChar char="•"/>
            </a:pPr>
            <a:r>
              <a:rPr lang="el-GR" sz="2400"/>
              <a:t>διά βίου μάθηση που αφορά ενηλίκους</a:t>
            </a:r>
            <a:endParaRPr sz="2400"/>
          </a:p>
          <a:p>
            <a:pPr indent="-381000" lvl="0" marL="457200" rtl="0" algn="l">
              <a:spcBef>
                <a:spcPts val="0"/>
              </a:spcBef>
              <a:spcAft>
                <a:spcPts val="0"/>
              </a:spcAft>
              <a:buSzPts val="2400"/>
              <a:buChar char="•"/>
            </a:pPr>
            <a:r>
              <a:rPr lang="el-GR" sz="2400"/>
              <a:t>κάθε εκπαιδευτική διεργασία που επεκτείνει χρονικά ή αντικαθιστά την αρχική εκπαίδευση</a:t>
            </a:r>
            <a:endParaRPr sz="2400"/>
          </a:p>
          <a:p>
            <a:pPr indent="-381000" lvl="0" marL="457200" rtl="0" algn="l">
              <a:spcBef>
                <a:spcPts val="0"/>
              </a:spcBef>
              <a:spcAft>
                <a:spcPts val="0"/>
              </a:spcAft>
              <a:buSzPts val="2400"/>
              <a:buChar char="•"/>
            </a:pPr>
            <a:r>
              <a:rPr lang="el-GR" sz="2400"/>
              <a:t>αφορά οποιαδήποτε μαθησιακή δραστηριότητα ή πρόγραμμα σκόπιμα σχεδιασμένο από κάποιον εκπαιδευτικό φορέα</a:t>
            </a:r>
            <a:endParaRPr sz="2400"/>
          </a:p>
          <a:p>
            <a:pPr indent="-381000" lvl="0" marL="457200" rtl="0" algn="l">
              <a:spcBef>
                <a:spcPts val="0"/>
              </a:spcBef>
              <a:spcAft>
                <a:spcPts val="0"/>
              </a:spcAft>
              <a:buSzPts val="2400"/>
              <a:buChar char="•"/>
            </a:pPr>
            <a:r>
              <a:rPr lang="el-GR" sz="2400"/>
              <a:t>καλύπτει μη επαγγελματικές, επαγγελματικές, γενικές, τυπικές και μη τυπικές σπουδές (Rogers, 2002; Κόκκος, 2005)</a:t>
            </a:r>
            <a:endParaRPr sz="2400"/>
          </a:p>
        </p:txBody>
      </p:sp>
      <p:sp>
        <p:nvSpPr>
          <p:cNvPr id="175" name="Google Shape;175;gad846309a7_0_0"/>
          <p:cNvSpPr txBox="1"/>
          <p:nvPr>
            <p:ph type="title"/>
          </p:nvPr>
        </p:nvSpPr>
        <p:spPr>
          <a:xfrm>
            <a:off x="1143000" y="365127"/>
            <a:ext cx="7372200" cy="107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600"/>
              <a:buFont typeface="Calibri"/>
              <a:buNone/>
            </a:pPr>
            <a:r>
              <a:rPr lang="el-GR" sz="3600"/>
              <a:t>5. Θεωρητικό Πλαίσιο (4/5)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acd54edb81_0_0"/>
          <p:cNvSpPr txBox="1"/>
          <p:nvPr>
            <p:ph type="title"/>
          </p:nvPr>
        </p:nvSpPr>
        <p:spPr>
          <a:xfrm>
            <a:off x="1405208" y="548680"/>
            <a:ext cx="7199100" cy="76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5</a:t>
            </a:r>
            <a:r>
              <a:rPr lang="el-GR" sz="3600"/>
              <a:t>. Θεωρητικό Πλαίσιο </a:t>
            </a:r>
            <a:r>
              <a:rPr lang="el-GR" sz="3600"/>
              <a:t>(5/5)</a:t>
            </a:r>
            <a:endParaRPr b="1" sz="3600"/>
          </a:p>
        </p:txBody>
      </p:sp>
      <p:sp>
        <p:nvSpPr>
          <p:cNvPr id="181" name="Google Shape;181;gacd54edb81_0_0"/>
          <p:cNvSpPr/>
          <p:nvPr/>
        </p:nvSpPr>
        <p:spPr>
          <a:xfrm>
            <a:off x="601875" y="1563925"/>
            <a:ext cx="4992900" cy="575100"/>
          </a:xfrm>
          <a:prstGeom prst="round2DiagRect">
            <a:avLst>
              <a:gd fmla="val 16667" name="adj1"/>
              <a:gd fmla="val 0" name="adj2"/>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acd54edb81_0_0"/>
          <p:cNvSpPr/>
          <p:nvPr/>
        </p:nvSpPr>
        <p:spPr>
          <a:xfrm>
            <a:off x="601875" y="1444625"/>
            <a:ext cx="8386800" cy="5294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SzPts val="1100"/>
              <a:buNone/>
            </a:pPr>
            <a:r>
              <a:rPr b="1" lang="el-GR" sz="2600" u="sng">
                <a:solidFill>
                  <a:schemeClr val="dk1"/>
                </a:solidFill>
              </a:rPr>
              <a:t>Ενεργητική Μουσική Ακρόαση</a:t>
            </a:r>
            <a:endParaRPr b="1" sz="2600" u="sng">
              <a:solidFill>
                <a:schemeClr val="dk1"/>
              </a:solidFill>
            </a:endParaRPr>
          </a:p>
          <a:p>
            <a:pPr indent="0" lvl="0" marL="0" rtl="0" algn="l">
              <a:lnSpc>
                <a:spcPct val="115000"/>
              </a:lnSpc>
              <a:spcBef>
                <a:spcPts val="600"/>
              </a:spcBef>
              <a:spcAft>
                <a:spcPts val="0"/>
              </a:spcAft>
              <a:buSzPts val="1100"/>
              <a:buNone/>
            </a:pPr>
            <a:r>
              <a:t/>
            </a:r>
            <a:endParaRPr sz="1300">
              <a:solidFill>
                <a:schemeClr val="dk1"/>
              </a:solidFill>
            </a:endParaRPr>
          </a:p>
          <a:p>
            <a:pPr indent="0" lvl="0" marL="0" rtl="0" algn="l">
              <a:lnSpc>
                <a:spcPct val="115000"/>
              </a:lnSpc>
              <a:spcBef>
                <a:spcPts val="600"/>
              </a:spcBef>
              <a:spcAft>
                <a:spcPts val="0"/>
              </a:spcAft>
              <a:buSzPts val="1100"/>
              <a:buNone/>
            </a:pPr>
            <a:r>
              <a:rPr lang="el-GR" sz="2600">
                <a:solidFill>
                  <a:schemeClr val="dk1"/>
                </a:solidFill>
                <a:highlight>
                  <a:srgbClr val="F9CB9C"/>
                </a:highlight>
              </a:rPr>
              <a:t>Ακοή:</a:t>
            </a:r>
            <a:r>
              <a:rPr lang="el-GR" sz="2600">
                <a:solidFill>
                  <a:schemeClr val="dk1"/>
                </a:solidFill>
              </a:rPr>
              <a:t> παθητική σύλληψη όλων των ηχητικών κυμάτων που φτάνουν στο αυτί τα οποία μεταφέρονται στον εγκέφαλο</a:t>
            </a:r>
            <a:endParaRPr sz="2600">
              <a:solidFill>
                <a:schemeClr val="dk1"/>
              </a:solidFill>
            </a:endParaRPr>
          </a:p>
          <a:p>
            <a:pPr indent="0" lvl="0" marL="0" rtl="0" algn="l">
              <a:lnSpc>
                <a:spcPct val="115000"/>
              </a:lnSpc>
              <a:spcBef>
                <a:spcPts val="600"/>
              </a:spcBef>
              <a:spcAft>
                <a:spcPts val="0"/>
              </a:spcAft>
              <a:buSzPts val="1100"/>
              <a:buNone/>
            </a:pPr>
            <a:r>
              <a:t/>
            </a:r>
            <a:endParaRPr sz="1700">
              <a:solidFill>
                <a:schemeClr val="dk1"/>
              </a:solidFill>
            </a:endParaRPr>
          </a:p>
          <a:p>
            <a:pPr indent="0" lvl="0" marL="0" rtl="0" algn="l">
              <a:lnSpc>
                <a:spcPct val="115000"/>
              </a:lnSpc>
              <a:spcBef>
                <a:spcPts val="600"/>
              </a:spcBef>
              <a:spcAft>
                <a:spcPts val="0"/>
              </a:spcAft>
              <a:buSzPts val="1100"/>
              <a:buNone/>
            </a:pPr>
            <a:r>
              <a:rPr lang="el-GR" sz="2600">
                <a:solidFill>
                  <a:schemeClr val="dk1"/>
                </a:solidFill>
                <a:highlight>
                  <a:srgbClr val="F9CB9C"/>
                </a:highlight>
              </a:rPr>
              <a:t>Ακρόαση:</a:t>
            </a:r>
            <a:endParaRPr sz="2600">
              <a:solidFill>
                <a:schemeClr val="dk1"/>
              </a:solidFill>
              <a:highlight>
                <a:srgbClr val="F9CB9C"/>
              </a:highlight>
            </a:endParaRPr>
          </a:p>
          <a:p>
            <a:pPr indent="0" lvl="0" marL="0" rtl="0" algn="l">
              <a:lnSpc>
                <a:spcPct val="115000"/>
              </a:lnSpc>
              <a:spcBef>
                <a:spcPts val="600"/>
              </a:spcBef>
              <a:spcAft>
                <a:spcPts val="0"/>
              </a:spcAft>
              <a:buSzPts val="1100"/>
              <a:buNone/>
            </a:pPr>
            <a:r>
              <a:t/>
            </a:r>
            <a:endParaRPr sz="1200">
              <a:solidFill>
                <a:schemeClr val="dk1"/>
              </a:solidFill>
            </a:endParaRPr>
          </a:p>
          <a:p>
            <a:pPr indent="-381000" lvl="0" marL="457200" rtl="0" algn="just">
              <a:lnSpc>
                <a:spcPct val="150000"/>
              </a:lnSpc>
              <a:spcBef>
                <a:spcPts val="0"/>
              </a:spcBef>
              <a:spcAft>
                <a:spcPts val="0"/>
              </a:spcAft>
              <a:buClr>
                <a:schemeClr val="dk1"/>
              </a:buClr>
              <a:buSzPts val="2400"/>
              <a:buChar char="❖"/>
            </a:pPr>
            <a:r>
              <a:rPr lang="el-GR" sz="2400">
                <a:solidFill>
                  <a:schemeClr val="dk1"/>
                </a:solidFill>
              </a:rPr>
              <a:t>Η συνειδητή και προσεκτική ακρόαση μουσικής </a:t>
            </a:r>
            <a:endParaRPr sz="2400">
              <a:solidFill>
                <a:schemeClr val="dk1"/>
              </a:solidFill>
            </a:endParaRPr>
          </a:p>
          <a:p>
            <a:pPr indent="-381000" lvl="0" marL="457200" rtl="0" algn="just">
              <a:lnSpc>
                <a:spcPct val="150000"/>
              </a:lnSpc>
              <a:spcBef>
                <a:spcPts val="0"/>
              </a:spcBef>
              <a:spcAft>
                <a:spcPts val="0"/>
              </a:spcAft>
              <a:buClr>
                <a:schemeClr val="dk1"/>
              </a:buClr>
              <a:buSzPts val="2400"/>
              <a:buChar char="❖"/>
            </a:pPr>
            <a:r>
              <a:rPr lang="el-GR" sz="2400">
                <a:solidFill>
                  <a:schemeClr val="dk1"/>
                </a:solidFill>
              </a:rPr>
              <a:t>Η καθοδηγούμενη ανάλυση και ερμηνεία μιας μουσικής σύνθεσης.</a:t>
            </a:r>
            <a:endParaRPr sz="2400">
              <a:solidFill>
                <a:schemeClr val="dk1"/>
              </a:solidFill>
            </a:endParaRPr>
          </a:p>
          <a:p>
            <a:pPr indent="0" lvl="0" marL="0" rtl="0" algn="just">
              <a:lnSpc>
                <a:spcPct val="150000"/>
              </a:lnSpc>
              <a:spcBef>
                <a:spcPts val="0"/>
              </a:spcBef>
              <a:spcAft>
                <a:spcPts val="0"/>
              </a:spcAft>
              <a:buNone/>
            </a:pPr>
            <a:r>
              <a:t/>
            </a:r>
            <a:endParaRPr sz="2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ad846309a7_0_6"/>
          <p:cNvSpPr txBox="1"/>
          <p:nvPr>
            <p:ph type="title"/>
          </p:nvPr>
        </p:nvSpPr>
        <p:spPr>
          <a:xfrm>
            <a:off x="1187624" y="332656"/>
            <a:ext cx="7848900" cy="76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6. Eκπαιδευτικό Yλικό (1/6)</a:t>
            </a:r>
            <a:endParaRPr b="1" sz="3600">
              <a:solidFill>
                <a:srgbClr val="FF0000"/>
              </a:solidFill>
            </a:endParaRPr>
          </a:p>
        </p:txBody>
      </p:sp>
      <p:sp>
        <p:nvSpPr>
          <p:cNvPr id="188" name="Google Shape;188;gad846309a7_0_6"/>
          <p:cNvSpPr/>
          <p:nvPr/>
        </p:nvSpPr>
        <p:spPr>
          <a:xfrm>
            <a:off x="971600" y="1429925"/>
            <a:ext cx="7918800" cy="53328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5000"/>
              </a:lnSpc>
              <a:spcBef>
                <a:spcPts val="0"/>
              </a:spcBef>
              <a:spcAft>
                <a:spcPts val="0"/>
              </a:spcAft>
              <a:buClr>
                <a:schemeClr val="dk1"/>
              </a:buClr>
              <a:buSzPts val="2400"/>
              <a:buFont typeface="Times New Roman"/>
              <a:buChar char="❖"/>
            </a:pPr>
            <a:r>
              <a:rPr lang="el-GR" sz="2400">
                <a:solidFill>
                  <a:schemeClr val="dk1"/>
                </a:solidFill>
                <a:latin typeface="Times New Roman"/>
                <a:ea typeface="Times New Roman"/>
                <a:cs typeface="Times New Roman"/>
                <a:sym typeface="Times New Roman"/>
              </a:rPr>
              <a:t>Να ακολουθεί συγκεκριμένες παιδαγωγικές προδιαγραφές</a:t>
            </a:r>
            <a:endParaRPr sz="2400">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lang="el-GR" sz="2400">
                <a:solidFill>
                  <a:schemeClr val="dk1"/>
                </a:solidFill>
                <a:latin typeface="Times New Roman"/>
                <a:ea typeface="Times New Roman"/>
                <a:cs typeface="Times New Roman"/>
                <a:sym typeface="Times New Roman"/>
              </a:rPr>
              <a:t>Απαιτείται μεγάλη προετοιμασία, γνώσεις, εμπειρία και προσήλωση στο αποτέλεσμα.</a:t>
            </a:r>
            <a:endParaRPr sz="2400">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lang="el-GR" sz="2400">
                <a:solidFill>
                  <a:schemeClr val="dk1"/>
                </a:solidFill>
                <a:latin typeface="Times New Roman"/>
                <a:ea typeface="Times New Roman"/>
                <a:cs typeface="Times New Roman"/>
                <a:sym typeface="Times New Roman"/>
              </a:rPr>
              <a:t>Να είναι είναι σαφές και επεξηγηματικό </a:t>
            </a:r>
            <a:endParaRPr sz="2400">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lang="el-GR" sz="2400">
                <a:solidFill>
                  <a:schemeClr val="dk1"/>
                </a:solidFill>
                <a:latin typeface="Times New Roman"/>
                <a:ea typeface="Times New Roman"/>
                <a:cs typeface="Times New Roman"/>
                <a:sym typeface="Times New Roman"/>
              </a:rPr>
              <a:t>Να προσελκύει το ενδιαφέρον </a:t>
            </a:r>
            <a:endParaRPr sz="2400">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lang="el-GR" sz="2400">
                <a:solidFill>
                  <a:schemeClr val="dk1"/>
                </a:solidFill>
                <a:latin typeface="Times New Roman"/>
                <a:ea typeface="Times New Roman"/>
                <a:cs typeface="Times New Roman"/>
                <a:sym typeface="Times New Roman"/>
              </a:rPr>
              <a:t>Να υποστηρίζει αποτελεσματικά τους εκπαιδευόμενους στη μαθησιακή διαδικασία, ακόμη και όταν μελετούν μόνοι τους</a:t>
            </a:r>
            <a:endParaRPr sz="2400">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lang="el-GR" sz="2400">
                <a:solidFill>
                  <a:schemeClr val="dk1"/>
                </a:solidFill>
                <a:latin typeface="Times New Roman"/>
                <a:ea typeface="Times New Roman"/>
                <a:cs typeface="Times New Roman"/>
                <a:sym typeface="Times New Roman"/>
              </a:rPr>
              <a:t>Να δίνει ευκαιρίες για ενεργό συμμετοχή και δράση, να ανατροφοδοτεί και να συμβάλει στην αυτοαξιολόγηση.</a:t>
            </a:r>
            <a:endParaRPr sz="2400">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lang="el-GR" sz="2400">
                <a:solidFill>
                  <a:schemeClr val="dk1"/>
                </a:solidFill>
                <a:latin typeface="Times New Roman"/>
                <a:ea typeface="Times New Roman"/>
                <a:cs typeface="Times New Roman"/>
                <a:sym typeface="Times New Roman"/>
              </a:rPr>
              <a:t>Να απαντά στους εμπλεκόμενους το «</a:t>
            </a:r>
            <a:r>
              <a:rPr b="1" lang="el-GR" sz="2400">
                <a:solidFill>
                  <a:schemeClr val="dk1"/>
                </a:solidFill>
                <a:latin typeface="Times New Roman"/>
                <a:ea typeface="Times New Roman"/>
                <a:cs typeface="Times New Roman"/>
                <a:sym typeface="Times New Roman"/>
              </a:rPr>
              <a:t>τι</a:t>
            </a:r>
            <a:r>
              <a:rPr lang="el-GR" sz="2400">
                <a:solidFill>
                  <a:schemeClr val="dk1"/>
                </a:solidFill>
                <a:latin typeface="Times New Roman"/>
                <a:ea typeface="Times New Roman"/>
                <a:cs typeface="Times New Roman"/>
                <a:sym typeface="Times New Roman"/>
              </a:rPr>
              <a:t>», το «</a:t>
            </a:r>
            <a:r>
              <a:rPr b="1" lang="el-GR" sz="2400">
                <a:solidFill>
                  <a:schemeClr val="dk1"/>
                </a:solidFill>
                <a:latin typeface="Times New Roman"/>
                <a:ea typeface="Times New Roman"/>
                <a:cs typeface="Times New Roman"/>
                <a:sym typeface="Times New Roman"/>
              </a:rPr>
              <a:t>πώς</a:t>
            </a:r>
            <a:r>
              <a:rPr lang="el-GR" sz="2400">
                <a:solidFill>
                  <a:schemeClr val="dk1"/>
                </a:solidFill>
                <a:latin typeface="Times New Roman"/>
                <a:ea typeface="Times New Roman"/>
                <a:cs typeface="Times New Roman"/>
                <a:sym typeface="Times New Roman"/>
              </a:rPr>
              <a:t>», το «</a:t>
            </a:r>
            <a:r>
              <a:rPr b="1" lang="el-GR" sz="2400">
                <a:solidFill>
                  <a:schemeClr val="dk1"/>
                </a:solidFill>
                <a:latin typeface="Times New Roman"/>
                <a:ea typeface="Times New Roman"/>
                <a:cs typeface="Times New Roman"/>
                <a:sym typeface="Times New Roman"/>
              </a:rPr>
              <a:t>γιατί</a:t>
            </a:r>
            <a:r>
              <a:rPr lang="el-GR"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ad6f182cc2_0_38"/>
          <p:cNvSpPr txBox="1"/>
          <p:nvPr>
            <p:ph type="title"/>
          </p:nvPr>
        </p:nvSpPr>
        <p:spPr>
          <a:xfrm>
            <a:off x="1187624" y="332656"/>
            <a:ext cx="7848900" cy="76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6. Eκπαιδευτικό Yλικό </a:t>
            </a:r>
            <a:r>
              <a:rPr lang="el-GR" sz="3600"/>
              <a:t>(2/6)</a:t>
            </a:r>
            <a:endParaRPr b="1" sz="3600">
              <a:solidFill>
                <a:srgbClr val="FF0000"/>
              </a:solidFill>
            </a:endParaRPr>
          </a:p>
        </p:txBody>
      </p:sp>
      <p:sp>
        <p:nvSpPr>
          <p:cNvPr id="194" name="Google Shape;194;gad6f182cc2_0_38"/>
          <p:cNvSpPr/>
          <p:nvPr/>
        </p:nvSpPr>
        <p:spPr>
          <a:xfrm>
            <a:off x="957575" y="1387850"/>
            <a:ext cx="7918800" cy="5332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l-GR" sz="3600">
                <a:solidFill>
                  <a:schemeClr val="dk1"/>
                </a:solidFill>
                <a:highlight>
                  <a:srgbClr val="F9CB9C"/>
                </a:highlight>
                <a:latin typeface="Calibri"/>
                <a:ea typeface="Calibri"/>
                <a:cs typeface="Calibri"/>
                <a:sym typeface="Calibri"/>
              </a:rPr>
              <a:t>Πολυμεσική Μάθηση</a:t>
            </a:r>
            <a:endParaRPr b="1" sz="3600">
              <a:solidFill>
                <a:schemeClr val="dk1"/>
              </a:solidFill>
              <a:highlight>
                <a:srgbClr val="F9CB9C"/>
              </a:highlight>
              <a:latin typeface="Calibri"/>
              <a:ea typeface="Calibri"/>
              <a:cs typeface="Calibri"/>
              <a:sym typeface="Calibri"/>
            </a:endParaRPr>
          </a:p>
          <a:p>
            <a:pPr indent="0" lvl="0" marL="0" marR="0" rtl="0" algn="l">
              <a:lnSpc>
                <a:spcPct val="115000"/>
              </a:lnSpc>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400050" lvl="0" marL="457200" marR="0" rtl="0" algn="l">
              <a:lnSpc>
                <a:spcPct val="115000"/>
              </a:lnSpc>
              <a:spcBef>
                <a:spcPts val="0"/>
              </a:spcBef>
              <a:spcAft>
                <a:spcPts val="0"/>
              </a:spcAft>
              <a:buClr>
                <a:schemeClr val="dk1"/>
              </a:buClr>
              <a:buSzPts val="2700"/>
              <a:buFont typeface="Times New Roman"/>
              <a:buAutoNum type="arabicPeriod"/>
            </a:pPr>
            <a:r>
              <a:rPr lang="el-GR" sz="2700">
                <a:solidFill>
                  <a:schemeClr val="dk1"/>
                </a:solidFill>
                <a:latin typeface="Times New Roman"/>
                <a:ea typeface="Times New Roman"/>
                <a:cs typeface="Times New Roman"/>
                <a:sym typeface="Times New Roman"/>
              </a:rPr>
              <a:t>Πολυμεσική Αρχή</a:t>
            </a:r>
            <a:endParaRPr sz="2700">
              <a:solidFill>
                <a:schemeClr val="dk1"/>
              </a:solidFill>
              <a:latin typeface="Times New Roman"/>
              <a:ea typeface="Times New Roman"/>
              <a:cs typeface="Times New Roman"/>
              <a:sym typeface="Times New Roman"/>
            </a:endParaRPr>
          </a:p>
          <a:p>
            <a:pPr indent="-400050" lvl="0" marL="457200" marR="0" rtl="0" algn="l">
              <a:lnSpc>
                <a:spcPct val="115000"/>
              </a:lnSpc>
              <a:spcBef>
                <a:spcPts val="0"/>
              </a:spcBef>
              <a:spcAft>
                <a:spcPts val="0"/>
              </a:spcAft>
              <a:buClr>
                <a:schemeClr val="dk1"/>
              </a:buClr>
              <a:buSzPts val="2700"/>
              <a:buFont typeface="Times New Roman"/>
              <a:buAutoNum type="arabicPeriod"/>
            </a:pPr>
            <a:r>
              <a:rPr lang="el-GR" sz="2700">
                <a:solidFill>
                  <a:schemeClr val="dk1"/>
                </a:solidFill>
                <a:latin typeface="Times New Roman"/>
                <a:ea typeface="Times New Roman"/>
                <a:cs typeface="Times New Roman"/>
                <a:sym typeface="Times New Roman"/>
              </a:rPr>
              <a:t>Αρχή της Τροπικότητας</a:t>
            </a:r>
            <a:endParaRPr sz="2700">
              <a:solidFill>
                <a:schemeClr val="dk1"/>
              </a:solidFill>
              <a:latin typeface="Times New Roman"/>
              <a:ea typeface="Times New Roman"/>
              <a:cs typeface="Times New Roman"/>
              <a:sym typeface="Times New Roman"/>
            </a:endParaRPr>
          </a:p>
          <a:p>
            <a:pPr indent="-400050" lvl="0" marL="457200" marR="0" rtl="0" algn="l">
              <a:lnSpc>
                <a:spcPct val="115000"/>
              </a:lnSpc>
              <a:spcBef>
                <a:spcPts val="0"/>
              </a:spcBef>
              <a:spcAft>
                <a:spcPts val="0"/>
              </a:spcAft>
              <a:buClr>
                <a:schemeClr val="dk1"/>
              </a:buClr>
              <a:buSzPts val="2700"/>
              <a:buFont typeface="Times New Roman"/>
              <a:buAutoNum type="arabicPeriod"/>
            </a:pPr>
            <a:r>
              <a:rPr lang="el-GR" sz="2700">
                <a:solidFill>
                  <a:schemeClr val="dk1"/>
                </a:solidFill>
                <a:latin typeface="Times New Roman"/>
                <a:ea typeface="Times New Roman"/>
                <a:cs typeface="Times New Roman"/>
                <a:sym typeface="Times New Roman"/>
              </a:rPr>
              <a:t>Αρχή της Συνοχής</a:t>
            </a:r>
            <a:endParaRPr sz="2700">
              <a:solidFill>
                <a:schemeClr val="dk1"/>
              </a:solidFill>
              <a:latin typeface="Times New Roman"/>
              <a:ea typeface="Times New Roman"/>
              <a:cs typeface="Times New Roman"/>
              <a:sym typeface="Times New Roman"/>
            </a:endParaRPr>
          </a:p>
          <a:p>
            <a:pPr indent="-400050" lvl="0" marL="457200" marR="0" rtl="0" algn="l">
              <a:lnSpc>
                <a:spcPct val="115000"/>
              </a:lnSpc>
              <a:spcBef>
                <a:spcPts val="0"/>
              </a:spcBef>
              <a:spcAft>
                <a:spcPts val="0"/>
              </a:spcAft>
              <a:buClr>
                <a:schemeClr val="dk1"/>
              </a:buClr>
              <a:buSzPts val="2700"/>
              <a:buFont typeface="Times New Roman"/>
              <a:buAutoNum type="arabicPeriod"/>
            </a:pPr>
            <a:r>
              <a:rPr lang="el-GR" sz="2700">
                <a:solidFill>
                  <a:schemeClr val="dk1"/>
                </a:solidFill>
                <a:latin typeface="Times New Roman"/>
                <a:ea typeface="Times New Roman"/>
                <a:cs typeface="Times New Roman"/>
                <a:sym typeface="Times New Roman"/>
              </a:rPr>
              <a:t>Αρχή της Προσωποποίησης</a:t>
            </a:r>
            <a:endParaRPr sz="2700">
              <a:solidFill>
                <a:schemeClr val="dk1"/>
              </a:solidFill>
              <a:latin typeface="Times New Roman"/>
              <a:ea typeface="Times New Roman"/>
              <a:cs typeface="Times New Roman"/>
              <a:sym typeface="Times New Roman"/>
            </a:endParaRPr>
          </a:p>
          <a:p>
            <a:pPr indent="-400050" lvl="0" marL="457200" marR="0" rtl="0" algn="l">
              <a:lnSpc>
                <a:spcPct val="115000"/>
              </a:lnSpc>
              <a:spcBef>
                <a:spcPts val="0"/>
              </a:spcBef>
              <a:spcAft>
                <a:spcPts val="0"/>
              </a:spcAft>
              <a:buClr>
                <a:schemeClr val="dk1"/>
              </a:buClr>
              <a:buSzPts val="2700"/>
              <a:buFont typeface="Times New Roman"/>
              <a:buAutoNum type="arabicPeriod"/>
            </a:pPr>
            <a:r>
              <a:rPr lang="el-GR" sz="2700">
                <a:solidFill>
                  <a:schemeClr val="dk1"/>
                </a:solidFill>
                <a:latin typeface="Times New Roman"/>
                <a:ea typeface="Times New Roman"/>
                <a:cs typeface="Times New Roman"/>
                <a:sym typeface="Times New Roman"/>
              </a:rPr>
              <a:t>Αρχή της Φωνής</a:t>
            </a:r>
            <a:endParaRPr sz="2700">
              <a:solidFill>
                <a:schemeClr val="dk1"/>
              </a:solidFill>
              <a:latin typeface="Times New Roman"/>
              <a:ea typeface="Times New Roman"/>
              <a:cs typeface="Times New Roman"/>
              <a:sym typeface="Times New Roman"/>
            </a:endParaRPr>
          </a:p>
          <a:p>
            <a:pPr indent="-400050" lvl="0" marL="457200" marR="0" rtl="0" algn="l">
              <a:lnSpc>
                <a:spcPct val="115000"/>
              </a:lnSpc>
              <a:spcBef>
                <a:spcPts val="0"/>
              </a:spcBef>
              <a:spcAft>
                <a:spcPts val="0"/>
              </a:spcAft>
              <a:buClr>
                <a:schemeClr val="dk1"/>
              </a:buClr>
              <a:buSzPts val="2700"/>
              <a:buFont typeface="Times New Roman"/>
              <a:buAutoNum type="arabicPeriod"/>
            </a:pPr>
            <a:r>
              <a:rPr lang="el-GR" sz="2700">
                <a:solidFill>
                  <a:schemeClr val="dk1"/>
                </a:solidFill>
                <a:latin typeface="Times New Roman"/>
                <a:ea typeface="Times New Roman"/>
                <a:cs typeface="Times New Roman"/>
                <a:sym typeface="Times New Roman"/>
              </a:rPr>
              <a:t>Αρχή της Κατάτμησης</a:t>
            </a:r>
            <a:endParaRPr sz="2700">
              <a:solidFill>
                <a:schemeClr val="dk1"/>
              </a:solidFill>
              <a:latin typeface="Times New Roman"/>
              <a:ea typeface="Times New Roman"/>
              <a:cs typeface="Times New Roman"/>
              <a:sym typeface="Times New Roman"/>
            </a:endParaRPr>
          </a:p>
          <a:p>
            <a:pPr indent="-400050" lvl="0" marL="457200" marR="0" rtl="0" algn="l">
              <a:lnSpc>
                <a:spcPct val="115000"/>
              </a:lnSpc>
              <a:spcBef>
                <a:spcPts val="0"/>
              </a:spcBef>
              <a:spcAft>
                <a:spcPts val="0"/>
              </a:spcAft>
              <a:buClr>
                <a:schemeClr val="dk1"/>
              </a:buClr>
              <a:buSzPts val="2700"/>
              <a:buFont typeface="Times New Roman"/>
              <a:buAutoNum type="arabicPeriod"/>
            </a:pPr>
            <a:r>
              <a:rPr lang="el-GR" sz="2700">
                <a:solidFill>
                  <a:schemeClr val="dk1"/>
                </a:solidFill>
                <a:latin typeface="Times New Roman"/>
                <a:ea typeface="Times New Roman"/>
                <a:cs typeface="Times New Roman"/>
                <a:sym typeface="Times New Roman"/>
              </a:rPr>
              <a:t>Αρχή της Εικόνας</a:t>
            </a:r>
            <a:endParaRPr sz="2700">
              <a:solidFill>
                <a:schemeClr val="dk1"/>
              </a:solidFill>
              <a:latin typeface="Times New Roman"/>
              <a:ea typeface="Times New Roman"/>
              <a:cs typeface="Times New Roman"/>
              <a:sym typeface="Times New Roman"/>
            </a:endParaRPr>
          </a:p>
          <a:p>
            <a:pPr indent="-400050" lvl="0" marL="457200" marR="0" rtl="0" algn="l">
              <a:lnSpc>
                <a:spcPct val="115000"/>
              </a:lnSpc>
              <a:spcBef>
                <a:spcPts val="0"/>
              </a:spcBef>
              <a:spcAft>
                <a:spcPts val="0"/>
              </a:spcAft>
              <a:buClr>
                <a:schemeClr val="dk1"/>
              </a:buClr>
              <a:buSzPts val="2700"/>
              <a:buFont typeface="Times New Roman"/>
              <a:buAutoNum type="arabicPeriod"/>
            </a:pPr>
            <a:r>
              <a:rPr lang="el-GR" sz="2700">
                <a:solidFill>
                  <a:schemeClr val="dk1"/>
                </a:solidFill>
                <a:latin typeface="Times New Roman"/>
                <a:ea typeface="Times New Roman"/>
                <a:cs typeface="Times New Roman"/>
                <a:sym typeface="Times New Roman"/>
              </a:rPr>
              <a:t>Αρχή της Σηματοδότησης</a:t>
            </a:r>
            <a:endParaRPr sz="2700">
              <a:solidFill>
                <a:schemeClr val="dk1"/>
              </a:solidFill>
              <a:latin typeface="Times New Roman"/>
              <a:ea typeface="Times New Roman"/>
              <a:cs typeface="Times New Roman"/>
              <a:sym typeface="Times New Roman"/>
            </a:endParaRPr>
          </a:p>
          <a:p>
            <a:pPr indent="-400050" lvl="0" marL="457200" marR="0" rtl="0" algn="l">
              <a:lnSpc>
                <a:spcPct val="115000"/>
              </a:lnSpc>
              <a:spcBef>
                <a:spcPts val="0"/>
              </a:spcBef>
              <a:spcAft>
                <a:spcPts val="0"/>
              </a:spcAft>
              <a:buClr>
                <a:schemeClr val="dk1"/>
              </a:buClr>
              <a:buSzPts val="2700"/>
              <a:buFont typeface="Times New Roman"/>
              <a:buAutoNum type="arabicPeriod"/>
            </a:pPr>
            <a:r>
              <a:rPr lang="el-GR" sz="2700">
                <a:solidFill>
                  <a:schemeClr val="dk1"/>
                </a:solidFill>
                <a:latin typeface="Times New Roman"/>
                <a:ea typeface="Times New Roman"/>
                <a:cs typeface="Times New Roman"/>
                <a:sym typeface="Times New Roman"/>
              </a:rPr>
              <a:t>Αρχή της Προπαίδευσης</a:t>
            </a:r>
            <a:endParaRPr sz="27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7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7"/>
          <p:cNvSpPr txBox="1"/>
          <p:nvPr>
            <p:ph type="title"/>
          </p:nvPr>
        </p:nvSpPr>
        <p:spPr>
          <a:xfrm>
            <a:off x="1187624" y="332656"/>
            <a:ext cx="7848872" cy="7656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6. Eκπαιδευτικό Yλικό </a:t>
            </a:r>
            <a:r>
              <a:rPr lang="el-GR" sz="3600"/>
              <a:t>(3/6)</a:t>
            </a:r>
            <a:endParaRPr b="1" sz="3600">
              <a:solidFill>
                <a:srgbClr val="FF0000"/>
              </a:solidFill>
            </a:endParaRPr>
          </a:p>
        </p:txBody>
      </p:sp>
      <p:sp>
        <p:nvSpPr>
          <p:cNvPr id="200" name="Google Shape;200;p7"/>
          <p:cNvSpPr/>
          <p:nvPr/>
        </p:nvSpPr>
        <p:spPr>
          <a:xfrm>
            <a:off x="971600" y="1429925"/>
            <a:ext cx="7918800" cy="5332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2400" u="sng">
                <a:solidFill>
                  <a:schemeClr val="dk1"/>
                </a:solidFill>
                <a:highlight>
                  <a:srgbClr val="F9CB9C"/>
                </a:highlight>
                <a:latin typeface="Times New Roman"/>
                <a:ea typeface="Times New Roman"/>
                <a:cs typeface="Times New Roman"/>
                <a:sym typeface="Times New Roman"/>
              </a:rPr>
              <a:t>Σκοπός:</a:t>
            </a:r>
            <a:endParaRPr b="1" sz="2400" u="sng">
              <a:solidFill>
                <a:schemeClr val="dk1"/>
              </a:solidFill>
              <a:highlight>
                <a:srgbClr val="F9CB9C"/>
              </a:highlight>
              <a:latin typeface="Times New Roman"/>
              <a:ea typeface="Times New Roman"/>
              <a:cs typeface="Times New Roman"/>
              <a:sym typeface="Times New Roman"/>
            </a:endParaRPr>
          </a:p>
          <a:p>
            <a:pPr indent="0" lvl="0" marL="0" marR="0" rtl="0" algn="l">
              <a:spcBef>
                <a:spcPts val="0"/>
              </a:spcBef>
              <a:spcAft>
                <a:spcPts val="0"/>
              </a:spcAft>
              <a:buNone/>
            </a:pPr>
            <a:r>
              <a:t/>
            </a:r>
            <a:endParaRPr b="1" sz="2400" u="sng">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l-GR" sz="2400">
                <a:solidFill>
                  <a:schemeClr val="dk1"/>
                </a:solidFill>
                <a:latin typeface="Times New Roman"/>
                <a:ea typeface="Times New Roman"/>
                <a:cs typeface="Times New Roman"/>
                <a:sym typeface="Times New Roman"/>
              </a:rPr>
              <a:t>Η επιμόρφωση εκπαιδευτικών </a:t>
            </a:r>
            <a:r>
              <a:rPr lang="el-GR" sz="2400">
                <a:solidFill>
                  <a:schemeClr val="dk1"/>
                </a:solidFill>
                <a:latin typeface="Times New Roman"/>
                <a:ea typeface="Times New Roman"/>
                <a:cs typeface="Times New Roman"/>
                <a:sym typeface="Times New Roman"/>
              </a:rPr>
              <a:t>και η παρουσίαση πρακτικών εφαρμογών και σχεδίων μαθήματος για χρήση στη σχολική τάξη.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l-GR" sz="2400">
                <a:solidFill>
                  <a:schemeClr val="dk1"/>
                </a:solidFill>
                <a:latin typeface="Times New Roman"/>
                <a:ea typeface="Times New Roman"/>
                <a:cs typeface="Times New Roman"/>
                <a:sym typeface="Times New Roman"/>
              </a:rPr>
              <a:t>Θ</a:t>
            </a:r>
            <a:r>
              <a:rPr lang="el-GR" sz="2400">
                <a:solidFill>
                  <a:schemeClr val="dk1"/>
                </a:solidFill>
                <a:latin typeface="Times New Roman"/>
                <a:ea typeface="Times New Roman"/>
                <a:cs typeface="Times New Roman"/>
                <a:sym typeface="Times New Roman"/>
              </a:rPr>
              <a:t>έμα: </a:t>
            </a:r>
            <a:r>
              <a:rPr b="1" lang="el-GR" sz="2400">
                <a:solidFill>
                  <a:schemeClr val="dk1"/>
                </a:solidFill>
                <a:latin typeface="Times New Roman"/>
                <a:ea typeface="Times New Roman"/>
                <a:cs typeface="Times New Roman"/>
                <a:sym typeface="Times New Roman"/>
              </a:rPr>
              <a:t>Η Ενεργητική Μουσική Ακρόαση μέσα από το έργο “Το Καρναβάλι των Ζώων” του Camille Saint-Saens </a:t>
            </a:r>
            <a:endParaRPr b="1"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b="1"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b="1" lang="el-GR" sz="2400" u="sng">
                <a:solidFill>
                  <a:schemeClr val="dk1"/>
                </a:solidFill>
                <a:highlight>
                  <a:srgbClr val="F9CB9C"/>
                </a:highlight>
                <a:latin typeface="Times New Roman"/>
                <a:ea typeface="Times New Roman"/>
                <a:cs typeface="Times New Roman"/>
                <a:sym typeface="Times New Roman"/>
              </a:rPr>
              <a:t>Βασικές αρχές αναπτυξης Ε.Υ.:</a:t>
            </a:r>
            <a:endParaRPr b="1" sz="2400" u="sng">
              <a:solidFill>
                <a:schemeClr val="dk1"/>
              </a:solidFill>
              <a:highlight>
                <a:srgbClr val="F9CB9C"/>
              </a:highlight>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b="1" sz="2400" u="sng">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l-GR" sz="2400">
                <a:solidFill>
                  <a:schemeClr val="dk1"/>
                </a:solidFill>
                <a:latin typeface="Times New Roman"/>
                <a:ea typeface="Times New Roman"/>
                <a:cs typeface="Times New Roman"/>
                <a:sym typeface="Times New Roman"/>
              </a:rPr>
              <a:t>Αρχές Πολυμεσικής Μάθησης</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l-GR" sz="2400">
                <a:solidFill>
                  <a:schemeClr val="dk1"/>
                </a:solidFill>
                <a:latin typeface="Times New Roman"/>
                <a:ea typeface="Times New Roman"/>
                <a:cs typeface="Times New Roman"/>
                <a:sym typeface="Times New Roman"/>
              </a:rPr>
              <a:t>Αρχές Εκπαίδευσης Ενηλίκων</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l-GR" sz="2400">
                <a:solidFill>
                  <a:schemeClr val="dk1"/>
                </a:solidFill>
                <a:latin typeface="Times New Roman"/>
                <a:ea typeface="Times New Roman"/>
                <a:cs typeface="Times New Roman"/>
                <a:sym typeface="Times New Roman"/>
              </a:rPr>
              <a:t>Περιβάλλον Chamillo:</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l-GR" sz="1850" u="sng">
                <a:solidFill>
                  <a:srgbClr val="3F9BC7"/>
                </a:solidFill>
                <a:highlight>
                  <a:srgbClr val="FFFFFF"/>
                </a:highlight>
                <a:hlinkClick r:id="rId3">
                  <a:extLst>
                    <a:ext uri="{A12FA001-AC4F-418D-AE19-62706E023703}">
                      <ahyp:hlinkClr val="tx"/>
                    </a:ext>
                  </a:extLst>
                </a:hlinkClick>
              </a:rPr>
              <a:t>http://chamilo.datacenter.uoc.gr/metchamilo/main/auth/inscription.php?c=EPIMORFWTIKOSEMINARIOEKPAIDEYTIKWNMOY&amp;e=1</a:t>
            </a:r>
            <a:endParaRPr sz="4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p:txBody>
      </p:sp>
      <p:sp>
        <p:nvSpPr>
          <p:cNvPr id="201" name="Google Shape;201;p7"/>
          <p:cNvSpPr/>
          <p:nvPr/>
        </p:nvSpPr>
        <p:spPr>
          <a:xfrm>
            <a:off x="5342175" y="4551150"/>
            <a:ext cx="3694200" cy="2211600"/>
          </a:xfrm>
          <a:prstGeom prst="round2DiagRect">
            <a:avLst>
              <a:gd fmla="val 16667" name="adj1"/>
              <a:gd fmla="val 0" name="adj2"/>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txBox="1"/>
          <p:nvPr/>
        </p:nvSpPr>
        <p:spPr>
          <a:xfrm>
            <a:off x="5342175" y="4639950"/>
            <a:ext cx="3548100" cy="21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GR" sz="2200">
                <a:latin typeface="Calibri"/>
                <a:ea typeface="Calibri"/>
                <a:cs typeface="Calibri"/>
                <a:sym typeface="Calibri"/>
              </a:rPr>
              <a:t>Το Ε.Υ. φιλοξενήθηκε στην πλατφόρμα Chamilo. </a:t>
            </a:r>
            <a:endParaRPr sz="2200">
              <a:latin typeface="Calibri"/>
              <a:ea typeface="Calibri"/>
              <a:cs typeface="Calibri"/>
              <a:sym typeface="Calibri"/>
            </a:endParaRPr>
          </a:p>
          <a:p>
            <a:pPr indent="0" lvl="0" marL="0" rtl="0" algn="l">
              <a:spcBef>
                <a:spcPts val="0"/>
              </a:spcBef>
              <a:spcAft>
                <a:spcPts val="0"/>
              </a:spcAft>
              <a:buNone/>
            </a:pPr>
            <a:r>
              <a:t/>
            </a:r>
            <a:endParaRPr sz="600">
              <a:latin typeface="Calibri"/>
              <a:ea typeface="Calibri"/>
              <a:cs typeface="Calibri"/>
              <a:sym typeface="Calibri"/>
            </a:endParaRPr>
          </a:p>
          <a:p>
            <a:pPr indent="0" lvl="0" marL="0" rtl="0" algn="l">
              <a:spcBef>
                <a:spcPts val="0"/>
              </a:spcBef>
              <a:spcAft>
                <a:spcPts val="0"/>
              </a:spcAft>
              <a:buNone/>
            </a:pPr>
            <a:r>
              <a:rPr lang="el-GR" sz="2200">
                <a:latin typeface="Calibri"/>
                <a:ea typeface="Calibri"/>
                <a:cs typeface="Calibri"/>
                <a:sym typeface="Calibri"/>
              </a:rPr>
              <a:t>Για τη δημιουργία του υλικού χρησιμοποιήθηκε το εργαλείο ανοικτού κώδικα H5P. </a:t>
            </a:r>
            <a:endParaRPr sz="22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ad846309a7_0_11"/>
          <p:cNvSpPr txBox="1"/>
          <p:nvPr>
            <p:ph idx="1" type="body"/>
          </p:nvPr>
        </p:nvSpPr>
        <p:spPr>
          <a:xfrm>
            <a:off x="642150" y="1353575"/>
            <a:ext cx="8373900" cy="5049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b="1" lang="el-GR" sz="1500" u="sng">
                <a:solidFill>
                  <a:schemeClr val="hlink"/>
                </a:solidFill>
                <a:hlinkClick r:id="rId3"/>
              </a:rPr>
              <a:t>https://app.bookcreator.com/read/YMyCe-oRTQ65KlHFzqZhHA</a:t>
            </a:r>
            <a:endParaRPr b="1" sz="1100"/>
          </a:p>
          <a:p>
            <a:pPr indent="0" lvl="0" marL="0" rtl="0" algn="l">
              <a:spcBef>
                <a:spcPts val="750"/>
              </a:spcBef>
              <a:spcAft>
                <a:spcPts val="0"/>
              </a:spcAft>
              <a:buNone/>
            </a:pPr>
            <a:r>
              <a:t/>
            </a:r>
            <a:endParaRPr b="1" sz="2400"/>
          </a:p>
          <a:p>
            <a:pPr indent="0" lvl="0" marL="0" rtl="0" algn="l">
              <a:spcBef>
                <a:spcPts val="750"/>
              </a:spcBef>
              <a:spcAft>
                <a:spcPts val="0"/>
              </a:spcAft>
              <a:buNone/>
            </a:pPr>
            <a:r>
              <a:t/>
            </a:r>
            <a:endParaRPr sz="2400"/>
          </a:p>
          <a:p>
            <a:pPr indent="0" lvl="0" marL="0" rtl="0" algn="l">
              <a:spcBef>
                <a:spcPts val="750"/>
              </a:spcBef>
              <a:spcAft>
                <a:spcPts val="0"/>
              </a:spcAft>
              <a:buNone/>
            </a:pPr>
            <a:r>
              <a:t/>
            </a:r>
            <a:endParaRPr sz="2400"/>
          </a:p>
          <a:p>
            <a:pPr indent="0" lvl="0" marL="0" rtl="0" algn="l">
              <a:spcBef>
                <a:spcPts val="750"/>
              </a:spcBef>
              <a:spcAft>
                <a:spcPts val="0"/>
              </a:spcAft>
              <a:buNone/>
            </a:pPr>
            <a:r>
              <a:t/>
            </a:r>
            <a:endParaRPr sz="2400"/>
          </a:p>
          <a:p>
            <a:pPr indent="0" lvl="0" marL="0" rtl="0" algn="l">
              <a:spcBef>
                <a:spcPts val="750"/>
              </a:spcBef>
              <a:spcAft>
                <a:spcPts val="0"/>
              </a:spcAft>
              <a:buNone/>
            </a:pPr>
            <a:r>
              <a:t/>
            </a:r>
            <a:endParaRPr sz="2400"/>
          </a:p>
          <a:p>
            <a:pPr indent="0" lvl="0" marL="0" rtl="0" algn="l">
              <a:spcBef>
                <a:spcPts val="750"/>
              </a:spcBef>
              <a:spcAft>
                <a:spcPts val="0"/>
              </a:spcAft>
              <a:buNone/>
            </a:pPr>
            <a:r>
              <a:t/>
            </a:r>
            <a:endParaRPr sz="2400"/>
          </a:p>
          <a:p>
            <a:pPr indent="0" lvl="0" marL="0" rtl="0" algn="l">
              <a:spcBef>
                <a:spcPts val="750"/>
              </a:spcBef>
              <a:spcAft>
                <a:spcPts val="0"/>
              </a:spcAft>
              <a:buNone/>
            </a:pPr>
            <a:r>
              <a:t/>
            </a:r>
            <a:endParaRPr sz="2400"/>
          </a:p>
          <a:p>
            <a:pPr indent="0" lvl="0" marL="0" rtl="0" algn="l">
              <a:spcBef>
                <a:spcPts val="750"/>
              </a:spcBef>
              <a:spcAft>
                <a:spcPts val="0"/>
              </a:spcAft>
              <a:buNone/>
            </a:pPr>
            <a:r>
              <a:t/>
            </a:r>
            <a:endParaRPr sz="2400"/>
          </a:p>
          <a:p>
            <a:pPr indent="0" lvl="0" marL="0" rtl="0" algn="l">
              <a:spcBef>
                <a:spcPts val="750"/>
              </a:spcBef>
              <a:spcAft>
                <a:spcPts val="0"/>
              </a:spcAft>
              <a:buNone/>
            </a:pPr>
            <a:r>
              <a:t/>
            </a:r>
            <a:endParaRPr sz="2400"/>
          </a:p>
        </p:txBody>
      </p:sp>
      <p:sp>
        <p:nvSpPr>
          <p:cNvPr id="209" name="Google Shape;209;gad846309a7_0_11"/>
          <p:cNvSpPr txBox="1"/>
          <p:nvPr>
            <p:ph type="title"/>
          </p:nvPr>
        </p:nvSpPr>
        <p:spPr>
          <a:xfrm>
            <a:off x="1143000" y="365127"/>
            <a:ext cx="7372200" cy="107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600"/>
              <a:buFont typeface="Calibri"/>
              <a:buNone/>
            </a:pPr>
            <a:r>
              <a:rPr lang="el-GR" sz="3600"/>
              <a:t>6. Eκπαιδευτικό Yλικό (4/6)</a:t>
            </a:r>
            <a:endParaRPr/>
          </a:p>
        </p:txBody>
      </p:sp>
      <p:pic>
        <p:nvPicPr>
          <p:cNvPr id="210" name="Google Shape;210;gad846309a7_0_11"/>
          <p:cNvPicPr preferRelativeResize="0"/>
          <p:nvPr/>
        </p:nvPicPr>
        <p:blipFill>
          <a:blip r:embed="rId4">
            <a:alphaModFix/>
          </a:blip>
          <a:stretch>
            <a:fillRect/>
          </a:stretch>
        </p:blipFill>
        <p:spPr>
          <a:xfrm>
            <a:off x="624675" y="1858475"/>
            <a:ext cx="7894650" cy="5034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acd54edb81_0_6"/>
          <p:cNvSpPr txBox="1"/>
          <p:nvPr>
            <p:ph type="title"/>
          </p:nvPr>
        </p:nvSpPr>
        <p:spPr>
          <a:xfrm>
            <a:off x="1187624" y="332656"/>
            <a:ext cx="7848900" cy="76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6. Eκπαιδευτικό Yλικό </a:t>
            </a:r>
            <a:r>
              <a:rPr lang="el-GR" sz="3600"/>
              <a:t>(5/6)</a:t>
            </a:r>
            <a:endParaRPr b="1" sz="3600">
              <a:solidFill>
                <a:srgbClr val="FF0000"/>
              </a:solidFill>
            </a:endParaRPr>
          </a:p>
        </p:txBody>
      </p:sp>
      <p:sp>
        <p:nvSpPr>
          <p:cNvPr id="216" name="Google Shape;216;gacd54edb81_0_6"/>
          <p:cNvSpPr/>
          <p:nvPr/>
        </p:nvSpPr>
        <p:spPr>
          <a:xfrm>
            <a:off x="629925" y="1429925"/>
            <a:ext cx="8406600" cy="5332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l-GR" sz="2400" u="sng">
                <a:solidFill>
                  <a:schemeClr val="dk1"/>
                </a:solidFill>
                <a:latin typeface="Times New Roman"/>
                <a:ea typeface="Times New Roman"/>
                <a:cs typeface="Times New Roman"/>
                <a:sym typeface="Times New Roman"/>
              </a:rPr>
              <a:t>Περιεχόμενο - </a:t>
            </a:r>
            <a:r>
              <a:rPr b="1" lang="el-GR" sz="2400" u="sng">
                <a:solidFill>
                  <a:schemeClr val="dk1"/>
                </a:solidFill>
                <a:latin typeface="Times New Roman"/>
                <a:ea typeface="Times New Roman"/>
                <a:cs typeface="Times New Roman"/>
                <a:sym typeface="Times New Roman"/>
              </a:rPr>
              <a:t>Θεματικές Ενότητες:</a:t>
            </a:r>
            <a:endParaRPr b="1" sz="2400" u="sng">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b="1" sz="400" u="sng">
              <a:solidFill>
                <a:schemeClr val="dk1"/>
              </a:solidFill>
              <a:latin typeface="Times New Roman"/>
              <a:ea typeface="Times New Roman"/>
              <a:cs typeface="Times New Roman"/>
              <a:sym typeface="Times New Roman"/>
            </a:endParaRPr>
          </a:p>
          <a:p>
            <a:pPr indent="-368300" lvl="0" marL="457200" marR="0" rtl="0" algn="l">
              <a:lnSpc>
                <a:spcPct val="115000"/>
              </a:lnSpc>
              <a:spcBef>
                <a:spcPts val="0"/>
              </a:spcBef>
              <a:spcAft>
                <a:spcPts val="0"/>
              </a:spcAft>
              <a:buClr>
                <a:schemeClr val="dk1"/>
              </a:buClr>
              <a:buSzPts val="2200"/>
              <a:buFont typeface="Times New Roman"/>
              <a:buChar char="●"/>
            </a:pPr>
            <a:r>
              <a:rPr lang="el-GR" sz="2200">
                <a:solidFill>
                  <a:schemeClr val="dk1"/>
                </a:solidFill>
                <a:latin typeface="Times New Roman"/>
                <a:ea typeface="Times New Roman"/>
                <a:cs typeface="Times New Roman"/>
                <a:sym typeface="Times New Roman"/>
              </a:rPr>
              <a:t>1η Θ.Ε.         Ενεργητική Μουσική Ακρόαση (εννοιολογικός προσδιορισμός και γενική επισκόπηση)</a:t>
            </a:r>
            <a:endParaRPr sz="2200">
              <a:solidFill>
                <a:schemeClr val="dk1"/>
              </a:solidFill>
              <a:latin typeface="Times New Roman"/>
              <a:ea typeface="Times New Roman"/>
              <a:cs typeface="Times New Roman"/>
              <a:sym typeface="Times New Roman"/>
            </a:endParaRPr>
          </a:p>
          <a:p>
            <a:pPr indent="-368300" lvl="0" marL="457200" marR="0" rtl="0" algn="l">
              <a:lnSpc>
                <a:spcPct val="115000"/>
              </a:lnSpc>
              <a:spcBef>
                <a:spcPts val="0"/>
              </a:spcBef>
              <a:spcAft>
                <a:spcPts val="0"/>
              </a:spcAft>
              <a:buClr>
                <a:schemeClr val="dk1"/>
              </a:buClr>
              <a:buSzPts val="2200"/>
              <a:buFont typeface="Times New Roman"/>
              <a:buChar char="●"/>
            </a:pPr>
            <a:r>
              <a:rPr lang="el-GR" sz="2200">
                <a:solidFill>
                  <a:schemeClr val="dk1"/>
                </a:solidFill>
                <a:latin typeface="Times New Roman"/>
                <a:ea typeface="Times New Roman"/>
                <a:cs typeface="Times New Roman"/>
                <a:sym typeface="Times New Roman"/>
              </a:rPr>
              <a:t>2η Θ.Ε.          Καθοδηγούμενη Ακρόαση μουσικών έργων </a:t>
            </a:r>
            <a:endParaRPr sz="2200">
              <a:solidFill>
                <a:schemeClr val="dk1"/>
              </a:solidFill>
              <a:latin typeface="Times New Roman"/>
              <a:ea typeface="Times New Roman"/>
              <a:cs typeface="Times New Roman"/>
              <a:sym typeface="Times New Roman"/>
            </a:endParaRPr>
          </a:p>
          <a:p>
            <a:pPr indent="-368300" lvl="0" marL="457200" marR="0" rtl="0" algn="l">
              <a:lnSpc>
                <a:spcPct val="115000"/>
              </a:lnSpc>
              <a:spcBef>
                <a:spcPts val="0"/>
              </a:spcBef>
              <a:spcAft>
                <a:spcPts val="0"/>
              </a:spcAft>
              <a:buClr>
                <a:schemeClr val="dk1"/>
              </a:buClr>
              <a:buSzPts val="2200"/>
              <a:buFont typeface="Times New Roman"/>
              <a:buChar char="●"/>
            </a:pPr>
            <a:r>
              <a:rPr lang="el-GR" sz="2200">
                <a:solidFill>
                  <a:schemeClr val="dk1"/>
                </a:solidFill>
                <a:latin typeface="Times New Roman"/>
                <a:ea typeface="Times New Roman"/>
                <a:cs typeface="Times New Roman"/>
                <a:sym typeface="Times New Roman"/>
              </a:rPr>
              <a:t>3η Θ.Ε.          Καρναβάλι των Ζώων (ιστορικά στοιχεία και μορφολογική ανάλυση) </a:t>
            </a:r>
            <a:endParaRPr sz="2200">
              <a:solidFill>
                <a:schemeClr val="dk1"/>
              </a:solidFill>
              <a:latin typeface="Times New Roman"/>
              <a:ea typeface="Times New Roman"/>
              <a:cs typeface="Times New Roman"/>
              <a:sym typeface="Times New Roman"/>
            </a:endParaRPr>
          </a:p>
          <a:p>
            <a:pPr indent="-368300" lvl="0" marL="457200" marR="0" rtl="0" algn="l">
              <a:lnSpc>
                <a:spcPct val="115000"/>
              </a:lnSpc>
              <a:spcBef>
                <a:spcPts val="0"/>
              </a:spcBef>
              <a:spcAft>
                <a:spcPts val="0"/>
              </a:spcAft>
              <a:buClr>
                <a:schemeClr val="dk1"/>
              </a:buClr>
              <a:buSzPts val="2200"/>
              <a:buFont typeface="Times New Roman"/>
              <a:buChar char="●"/>
            </a:pPr>
            <a:r>
              <a:rPr lang="el-GR" sz="2200">
                <a:solidFill>
                  <a:schemeClr val="dk1"/>
                </a:solidFill>
                <a:latin typeface="Times New Roman"/>
                <a:ea typeface="Times New Roman"/>
                <a:cs typeface="Times New Roman"/>
                <a:sym typeface="Times New Roman"/>
              </a:rPr>
              <a:t>4η Θ.Ε.          Παράλληλες Δραστηριότητες Μουσικής Ακρόασης σε θεωρητικό αλλά και πρακτικό επίπεδο μέσα από παραδείγματα μερών του Καρναβαλιού των Ζώων και </a:t>
            </a:r>
            <a:endParaRPr sz="2200">
              <a:solidFill>
                <a:schemeClr val="dk1"/>
              </a:solidFill>
              <a:latin typeface="Times New Roman"/>
              <a:ea typeface="Times New Roman"/>
              <a:cs typeface="Times New Roman"/>
              <a:sym typeface="Times New Roman"/>
            </a:endParaRPr>
          </a:p>
          <a:p>
            <a:pPr indent="-368300" lvl="0" marL="457200" marR="0" rtl="0" algn="l">
              <a:lnSpc>
                <a:spcPct val="115000"/>
              </a:lnSpc>
              <a:spcBef>
                <a:spcPts val="0"/>
              </a:spcBef>
              <a:spcAft>
                <a:spcPts val="0"/>
              </a:spcAft>
              <a:buClr>
                <a:schemeClr val="dk1"/>
              </a:buClr>
              <a:buSzPts val="2200"/>
              <a:buFont typeface="Times New Roman"/>
              <a:buChar char="●"/>
            </a:pPr>
            <a:r>
              <a:rPr lang="el-GR" sz="2200">
                <a:solidFill>
                  <a:schemeClr val="dk1"/>
                </a:solidFill>
                <a:latin typeface="Times New Roman"/>
                <a:ea typeface="Times New Roman"/>
                <a:cs typeface="Times New Roman"/>
                <a:sym typeface="Times New Roman"/>
              </a:rPr>
              <a:t>5η Θ.Ε.         Εκπαιδευτικό σενάριο (δραστηριότητες, φύλλα εργασίας και παρουσιάσεις Powerpoint)</a:t>
            </a:r>
            <a:endParaRPr sz="22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l-GR" sz="2200">
                <a:solidFill>
                  <a:schemeClr val="dk1"/>
                </a:solidFill>
                <a:latin typeface="Times New Roman"/>
                <a:ea typeface="Times New Roman"/>
                <a:cs typeface="Times New Roman"/>
                <a:sym typeface="Times New Roman"/>
              </a:rPr>
              <a:t>Περιβάλλον Chamillo:</a:t>
            </a:r>
            <a:endParaRPr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l-GR" sz="1650" u="sng">
                <a:solidFill>
                  <a:srgbClr val="3F9BC7"/>
                </a:solidFill>
                <a:highlight>
                  <a:srgbClr val="FFFFFF"/>
                </a:highlight>
                <a:hlinkClick r:id="rId3">
                  <a:extLst>
                    <a:ext uri="{A12FA001-AC4F-418D-AE19-62706E023703}">
                      <ahyp:hlinkClr val="tx"/>
                    </a:ext>
                  </a:extLst>
                </a:hlinkClick>
              </a:rPr>
              <a:t>http://chamilo.datacenter.uoc.gr/metchamilo/main/auth/inscription.php?c=EPIMORFWTIKOSEMINARIOEKPAIDEYTIKWNMOY&amp;e=1</a:t>
            </a:r>
            <a:endParaRPr sz="3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000">
              <a:solidFill>
                <a:schemeClr val="dk1"/>
              </a:solidFill>
              <a:latin typeface="Times New Roman"/>
              <a:ea typeface="Times New Roman"/>
              <a:cs typeface="Times New Roman"/>
              <a:sym typeface="Times New Roman"/>
            </a:endParaRPr>
          </a:p>
        </p:txBody>
      </p:sp>
      <p:sp>
        <p:nvSpPr>
          <p:cNvPr id="217" name="Google Shape;217;gacd54edb81_0_6"/>
          <p:cNvSpPr/>
          <p:nvPr/>
        </p:nvSpPr>
        <p:spPr>
          <a:xfrm>
            <a:off x="2074475" y="2039225"/>
            <a:ext cx="532800" cy="2244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acd54edb81_0_6"/>
          <p:cNvSpPr/>
          <p:nvPr/>
        </p:nvSpPr>
        <p:spPr>
          <a:xfrm>
            <a:off x="2074475" y="2841475"/>
            <a:ext cx="532800" cy="2244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acd54edb81_0_6"/>
          <p:cNvSpPr/>
          <p:nvPr/>
        </p:nvSpPr>
        <p:spPr>
          <a:xfrm>
            <a:off x="2158625" y="3204600"/>
            <a:ext cx="532800" cy="2244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acd54edb81_0_6"/>
          <p:cNvSpPr/>
          <p:nvPr/>
        </p:nvSpPr>
        <p:spPr>
          <a:xfrm>
            <a:off x="2074475" y="3975225"/>
            <a:ext cx="532800" cy="2244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acd54edb81_0_6"/>
          <p:cNvSpPr/>
          <p:nvPr/>
        </p:nvSpPr>
        <p:spPr>
          <a:xfrm>
            <a:off x="2074475" y="5108975"/>
            <a:ext cx="532800" cy="2244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ad846309a7_0_20"/>
          <p:cNvSpPr txBox="1"/>
          <p:nvPr>
            <p:ph idx="1" type="body"/>
          </p:nvPr>
        </p:nvSpPr>
        <p:spPr>
          <a:xfrm>
            <a:off x="628650" y="1269425"/>
            <a:ext cx="7886700" cy="7713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Clr>
                <a:schemeClr val="dk1"/>
              </a:buClr>
              <a:buSzPts val="1100"/>
              <a:buFont typeface="Arial"/>
              <a:buNone/>
            </a:pPr>
            <a:r>
              <a:rPr lang="el-GR" sz="1200" u="sng">
                <a:solidFill>
                  <a:schemeClr val="hlink"/>
                </a:solidFill>
                <a:hlinkClick r:id="rId3"/>
              </a:rPr>
              <a:t>https://padlet.com/embed/hzs8dqgzqmuj</a:t>
            </a:r>
            <a:endParaRPr sz="1200"/>
          </a:p>
          <a:p>
            <a:pPr indent="0" lvl="0" marL="0" rtl="0" algn="l">
              <a:spcBef>
                <a:spcPts val="750"/>
              </a:spcBef>
              <a:spcAft>
                <a:spcPts val="0"/>
              </a:spcAft>
              <a:buNone/>
            </a:pPr>
            <a:r>
              <a:t/>
            </a:r>
            <a:endParaRPr/>
          </a:p>
          <a:p>
            <a:pPr indent="0" lvl="0" marL="0" rtl="0" algn="l">
              <a:spcBef>
                <a:spcPts val="750"/>
              </a:spcBef>
              <a:spcAft>
                <a:spcPts val="0"/>
              </a:spcAft>
              <a:buNone/>
            </a:pPr>
            <a:r>
              <a:t/>
            </a:r>
            <a:endParaRPr/>
          </a:p>
          <a:p>
            <a:pPr indent="0" lvl="0" marL="0" rtl="0" algn="l">
              <a:spcBef>
                <a:spcPts val="750"/>
              </a:spcBef>
              <a:spcAft>
                <a:spcPts val="0"/>
              </a:spcAft>
              <a:buNone/>
            </a:pPr>
            <a:r>
              <a:t/>
            </a:r>
            <a:endParaRPr/>
          </a:p>
          <a:p>
            <a:pPr indent="0" lvl="0" marL="0" rtl="0" algn="l">
              <a:spcBef>
                <a:spcPts val="750"/>
              </a:spcBef>
              <a:spcAft>
                <a:spcPts val="0"/>
              </a:spcAft>
              <a:buNone/>
            </a:pPr>
            <a:r>
              <a:t/>
            </a:r>
            <a:endParaRPr/>
          </a:p>
          <a:p>
            <a:pPr indent="0" lvl="0" marL="0" rtl="0" algn="l">
              <a:spcBef>
                <a:spcPts val="750"/>
              </a:spcBef>
              <a:spcAft>
                <a:spcPts val="0"/>
              </a:spcAft>
              <a:buNone/>
            </a:pPr>
            <a:r>
              <a:t/>
            </a:r>
            <a:endParaRPr sz="1200"/>
          </a:p>
        </p:txBody>
      </p:sp>
      <p:sp>
        <p:nvSpPr>
          <p:cNvPr id="228" name="Google Shape;228;gad846309a7_0_20"/>
          <p:cNvSpPr txBox="1"/>
          <p:nvPr>
            <p:ph type="title"/>
          </p:nvPr>
        </p:nvSpPr>
        <p:spPr>
          <a:xfrm>
            <a:off x="1143000" y="365127"/>
            <a:ext cx="7372200" cy="107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l-GR" sz="3600"/>
              <a:t>6. Eκπαιδευτικό Yλικό (6/6)</a:t>
            </a:r>
            <a:endParaRPr sz="3600"/>
          </a:p>
        </p:txBody>
      </p:sp>
      <p:pic>
        <p:nvPicPr>
          <p:cNvPr id="229" name="Google Shape;229;gad846309a7_0_20"/>
          <p:cNvPicPr preferRelativeResize="0"/>
          <p:nvPr/>
        </p:nvPicPr>
        <p:blipFill>
          <a:blip r:embed="rId4">
            <a:alphaModFix/>
          </a:blip>
          <a:stretch>
            <a:fillRect/>
          </a:stretch>
        </p:blipFill>
        <p:spPr>
          <a:xfrm>
            <a:off x="628650" y="1826725"/>
            <a:ext cx="8219674" cy="44213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8"/>
          <p:cNvSpPr txBox="1"/>
          <p:nvPr>
            <p:ph type="title"/>
          </p:nvPr>
        </p:nvSpPr>
        <p:spPr>
          <a:xfrm>
            <a:off x="1103474" y="543031"/>
            <a:ext cx="7848900" cy="76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7. ΤΗΛΕΔΙΑΣΚΕΨΗ (1/2)</a:t>
            </a:r>
            <a:endParaRPr b="1" sz="3600">
              <a:solidFill>
                <a:srgbClr val="FF0000"/>
              </a:solidFill>
            </a:endParaRPr>
          </a:p>
        </p:txBody>
      </p:sp>
      <p:sp>
        <p:nvSpPr>
          <p:cNvPr id="235" name="Google Shape;235;p8"/>
          <p:cNvSpPr/>
          <p:nvPr/>
        </p:nvSpPr>
        <p:spPr>
          <a:xfrm>
            <a:off x="971600" y="1395675"/>
            <a:ext cx="7764600" cy="5462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a:p>
            <a:pPr indent="0" lvl="0" marL="0" rtl="0" algn="just">
              <a:lnSpc>
                <a:spcPct val="150000"/>
              </a:lnSpc>
              <a:spcBef>
                <a:spcPts val="0"/>
              </a:spcBef>
              <a:spcAft>
                <a:spcPts val="0"/>
              </a:spcAft>
              <a:buSzPts val="1100"/>
              <a:buNone/>
            </a:pPr>
            <a:r>
              <a:rPr lang="el-GR" sz="2400">
                <a:solidFill>
                  <a:schemeClr val="dk1"/>
                </a:solidFill>
                <a:latin typeface="Times New Roman"/>
                <a:ea typeface="Times New Roman"/>
                <a:cs typeface="Times New Roman"/>
                <a:sym typeface="Times New Roman"/>
              </a:rPr>
              <a:t>“</a:t>
            </a:r>
            <a:r>
              <a:rPr i="1" lang="el-GR" sz="2400">
                <a:solidFill>
                  <a:schemeClr val="dk1"/>
                </a:solidFill>
                <a:latin typeface="Times New Roman"/>
                <a:ea typeface="Times New Roman"/>
                <a:cs typeface="Times New Roman"/>
                <a:sym typeface="Times New Roman"/>
              </a:rPr>
              <a:t>η τηλεδιάσκεψη αποτελεί ένα αξιόπιστο εργαλείο αμφίδρομης οπτικοακουστικής επικοινωνίας μεταξύ διδάσκοντα και διδασκομένων</a:t>
            </a:r>
            <a:r>
              <a:rPr lang="el-GR"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SzPts val="1100"/>
              <a:buNone/>
            </a:pPr>
            <a:r>
              <a:rPr lang="el-GR" sz="1800">
                <a:solidFill>
                  <a:schemeClr val="dk1"/>
                </a:solidFill>
                <a:latin typeface="Times New Roman"/>
                <a:ea typeface="Times New Roman"/>
                <a:cs typeface="Times New Roman"/>
                <a:sym typeface="Times New Roman"/>
              </a:rPr>
              <a:t>(Αρμακόλας &amp; Παναγιωτόπουλος, 2020)</a:t>
            </a:r>
            <a:endParaRPr sz="18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SzPts val="1100"/>
              <a:buNone/>
            </a:pPr>
            <a:r>
              <a:rPr lang="el-GR" sz="2400">
                <a:solidFill>
                  <a:schemeClr val="dk1"/>
                </a:solidFill>
                <a:latin typeface="Times New Roman"/>
                <a:ea typeface="Times New Roman"/>
                <a:cs typeface="Times New Roman"/>
                <a:sym typeface="Times New Roman"/>
              </a:rPr>
              <a:t>“</a:t>
            </a:r>
            <a:r>
              <a:rPr i="1" lang="el-GR" sz="2400">
                <a:solidFill>
                  <a:schemeClr val="dk1"/>
                </a:solidFill>
                <a:latin typeface="Times New Roman"/>
                <a:ea typeface="Times New Roman"/>
                <a:cs typeface="Times New Roman"/>
                <a:sym typeface="Times New Roman"/>
              </a:rPr>
              <a:t>η τηλεδιάσκεψη (ή/και βιντεοδιάσκεψη) αφορά την επικοινωνία μέσω ήχου ή/και βίντεο, σε πραγματικό χρόνο, ανθρώπων που είναι γεωγραφικά απομακρυσμένοι έχοντας τη δυνατότητα να ανταλλάσσουν δεδομένα, αρχεία και εφαρμογές</a:t>
            </a:r>
            <a:r>
              <a:rPr lang="el-GR"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Clr>
                <a:schemeClr val="dk1"/>
              </a:buClr>
              <a:buSzPts val="1100"/>
              <a:buFont typeface="Arial"/>
              <a:buNone/>
            </a:pPr>
            <a:r>
              <a:rPr lang="el-GR" sz="1800">
                <a:solidFill>
                  <a:schemeClr val="dk1"/>
                </a:solidFill>
                <a:latin typeface="Times New Roman"/>
                <a:ea typeface="Times New Roman"/>
                <a:cs typeface="Times New Roman"/>
                <a:sym typeface="Times New Roman"/>
              </a:rPr>
              <a:t>(Κανελλόπουλος, Κουτσούμπα  &amp; Γκιόσος, 2020)</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txBox="1"/>
          <p:nvPr>
            <p:ph type="title"/>
          </p:nvPr>
        </p:nvSpPr>
        <p:spPr>
          <a:xfrm>
            <a:off x="1405208" y="548680"/>
            <a:ext cx="7199240" cy="7656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1. Σκοπός </a:t>
            </a:r>
            <a:endParaRPr b="1" sz="3600"/>
          </a:p>
        </p:txBody>
      </p:sp>
      <p:sp>
        <p:nvSpPr>
          <p:cNvPr id="112" name="Google Shape;112;p2"/>
          <p:cNvSpPr/>
          <p:nvPr/>
        </p:nvSpPr>
        <p:spPr>
          <a:xfrm>
            <a:off x="770175" y="1465750"/>
            <a:ext cx="8232600" cy="5147100"/>
          </a:xfrm>
          <a:prstGeom prst="roundRect">
            <a:avLst>
              <a:gd fmla="val 16667"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841600" y="1648075"/>
            <a:ext cx="8048700" cy="4964700"/>
          </a:xfrm>
          <a:prstGeom prst="rect">
            <a:avLst/>
          </a:prstGeom>
          <a:noFill/>
          <a:ln>
            <a:noFill/>
          </a:ln>
        </p:spPr>
        <p:txBody>
          <a:bodyPr anchorCtr="0" anchor="t" bIns="45700" lIns="91425" spcFirstLastPara="1" rIns="91425" wrap="square" tIns="45700">
            <a:spAutoFit/>
          </a:bodyPr>
          <a:lstStyle/>
          <a:p>
            <a:pPr indent="-374650" lvl="0" marL="457200" rtl="0" algn="just">
              <a:lnSpc>
                <a:spcPct val="150000"/>
              </a:lnSpc>
              <a:spcBef>
                <a:spcPts val="1200"/>
              </a:spcBef>
              <a:spcAft>
                <a:spcPts val="0"/>
              </a:spcAft>
              <a:buClr>
                <a:schemeClr val="dk1"/>
              </a:buClr>
              <a:buSzPts val="2300"/>
              <a:buFont typeface="Times New Roman"/>
              <a:buChar char="●"/>
            </a:pPr>
            <a:r>
              <a:rPr lang="el-GR" sz="2300">
                <a:solidFill>
                  <a:schemeClr val="dk1"/>
                </a:solidFill>
                <a:latin typeface="Times New Roman"/>
                <a:ea typeface="Times New Roman"/>
                <a:cs typeface="Times New Roman"/>
                <a:sym typeface="Times New Roman"/>
              </a:rPr>
              <a:t>Ο σχεδιασμός και η ανάπτυξη επιμορφωτικού υλικού με τη μέθοδο της ΕξΑΕ σε συνδυασμό με Τηλεδιάσκεψη. </a:t>
            </a:r>
            <a:endParaRPr sz="2300">
              <a:solidFill>
                <a:schemeClr val="dk1"/>
              </a:solidFill>
              <a:latin typeface="Times New Roman"/>
              <a:ea typeface="Times New Roman"/>
              <a:cs typeface="Times New Roman"/>
              <a:sym typeface="Times New Roman"/>
            </a:endParaRPr>
          </a:p>
          <a:p>
            <a:pPr indent="0" lvl="0" marL="914400" rtl="0" algn="just">
              <a:lnSpc>
                <a:spcPct val="150000"/>
              </a:lnSpc>
              <a:spcBef>
                <a:spcPts val="1200"/>
              </a:spcBef>
              <a:spcAft>
                <a:spcPts val="0"/>
              </a:spcAft>
              <a:buNone/>
            </a:pPr>
            <a:r>
              <a:t/>
            </a:r>
            <a:endParaRPr sz="600">
              <a:solidFill>
                <a:schemeClr val="dk1"/>
              </a:solidFill>
              <a:latin typeface="Times New Roman"/>
              <a:ea typeface="Times New Roman"/>
              <a:cs typeface="Times New Roman"/>
              <a:sym typeface="Times New Roman"/>
            </a:endParaRPr>
          </a:p>
          <a:p>
            <a:pPr indent="-374650" lvl="0" marL="457200" rtl="0" algn="just">
              <a:lnSpc>
                <a:spcPct val="150000"/>
              </a:lnSpc>
              <a:spcBef>
                <a:spcPts val="1200"/>
              </a:spcBef>
              <a:spcAft>
                <a:spcPts val="0"/>
              </a:spcAft>
              <a:buClr>
                <a:schemeClr val="dk1"/>
              </a:buClr>
              <a:buSzPts val="2300"/>
              <a:buFont typeface="Times New Roman"/>
              <a:buChar char="●"/>
            </a:pPr>
            <a:r>
              <a:rPr lang="el-GR" sz="2300">
                <a:solidFill>
                  <a:schemeClr val="dk1"/>
                </a:solidFill>
                <a:latin typeface="Times New Roman"/>
                <a:ea typeface="Times New Roman"/>
                <a:cs typeface="Times New Roman"/>
                <a:sym typeface="Times New Roman"/>
              </a:rPr>
              <a:t>Να εξετάσει τις δυνατότητες αξιοποίησης της εξ αποστάσεως εκπαίδευσης (σύγχρονη και ασύγχρονη) στην επιμόρφωση των εκπαιδευτικών Μουσικής Πρωτοβάθμιας Εκπαίδευσης</a:t>
            </a:r>
            <a:endParaRPr sz="2300">
              <a:solidFill>
                <a:schemeClr val="dk1"/>
              </a:solidFill>
              <a:latin typeface="Times New Roman"/>
              <a:ea typeface="Times New Roman"/>
              <a:cs typeface="Times New Roman"/>
              <a:sym typeface="Times New Roman"/>
            </a:endParaRPr>
          </a:p>
          <a:p>
            <a:pPr indent="0" lvl="0" marL="914400" rtl="0" algn="just">
              <a:lnSpc>
                <a:spcPct val="150000"/>
              </a:lnSpc>
              <a:spcBef>
                <a:spcPts val="1200"/>
              </a:spcBef>
              <a:spcAft>
                <a:spcPts val="0"/>
              </a:spcAft>
              <a:buNone/>
            </a:pPr>
            <a:r>
              <a:t/>
            </a:r>
            <a:endParaRPr sz="800">
              <a:solidFill>
                <a:schemeClr val="dk1"/>
              </a:solidFill>
              <a:latin typeface="Times New Roman"/>
              <a:ea typeface="Times New Roman"/>
              <a:cs typeface="Times New Roman"/>
              <a:sym typeface="Times New Roman"/>
            </a:endParaRPr>
          </a:p>
          <a:p>
            <a:pPr indent="-374650" lvl="0" marL="457200" rtl="0" algn="just">
              <a:lnSpc>
                <a:spcPct val="150000"/>
              </a:lnSpc>
              <a:spcBef>
                <a:spcPts val="1200"/>
              </a:spcBef>
              <a:spcAft>
                <a:spcPts val="0"/>
              </a:spcAft>
              <a:buClr>
                <a:schemeClr val="dk1"/>
              </a:buClr>
              <a:buSzPts val="2300"/>
              <a:buFont typeface="Times New Roman"/>
              <a:buChar char="●"/>
            </a:pPr>
            <a:r>
              <a:rPr lang="el-GR" sz="2300">
                <a:solidFill>
                  <a:schemeClr val="dk1"/>
                </a:solidFill>
                <a:latin typeface="Times New Roman"/>
                <a:ea typeface="Times New Roman"/>
                <a:cs typeface="Times New Roman"/>
                <a:sym typeface="Times New Roman"/>
              </a:rPr>
              <a:t>Η αποτίμηση του Εκπαιδευτικού Υλικού και της Τηλεδιάσκεψης από τους επιμορφούμενους εκπαιδευτικούς</a:t>
            </a:r>
            <a:endParaRPr sz="230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ad6f182cc2_0_26"/>
          <p:cNvSpPr txBox="1"/>
          <p:nvPr>
            <p:ph type="title"/>
          </p:nvPr>
        </p:nvSpPr>
        <p:spPr>
          <a:xfrm>
            <a:off x="1187624" y="332656"/>
            <a:ext cx="7848900" cy="76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7. ΤΗΛΕΔΙΑΣΚΕΨΗ </a:t>
            </a:r>
            <a:r>
              <a:rPr lang="el-GR" sz="3600"/>
              <a:t>(2/2)</a:t>
            </a:r>
            <a:endParaRPr b="1" sz="3600">
              <a:solidFill>
                <a:srgbClr val="FF0000"/>
              </a:solidFill>
            </a:endParaRPr>
          </a:p>
        </p:txBody>
      </p:sp>
      <p:sp>
        <p:nvSpPr>
          <p:cNvPr id="241" name="Google Shape;241;gad6f182cc2_0_26"/>
          <p:cNvSpPr/>
          <p:nvPr/>
        </p:nvSpPr>
        <p:spPr>
          <a:xfrm>
            <a:off x="971600" y="1395675"/>
            <a:ext cx="7764600" cy="5462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l-GR" u="sng">
                <a:solidFill>
                  <a:schemeClr val="hlink"/>
                </a:solidFill>
                <a:hlinkClick r:id="rId3"/>
              </a:rPr>
              <a:t>https://app.bookcreator.com/read/pFUNhor1S9C__CJt0tztiA</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p:txBody>
      </p:sp>
      <p:pic>
        <p:nvPicPr>
          <p:cNvPr id="242" name="Google Shape;242;gad6f182cc2_0_26"/>
          <p:cNvPicPr preferRelativeResize="0"/>
          <p:nvPr/>
        </p:nvPicPr>
        <p:blipFill>
          <a:blip r:embed="rId4">
            <a:alphaModFix/>
          </a:blip>
          <a:stretch>
            <a:fillRect/>
          </a:stretch>
        </p:blipFill>
        <p:spPr>
          <a:xfrm>
            <a:off x="1949475" y="1806350"/>
            <a:ext cx="5581650" cy="5194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9"/>
          <p:cNvSpPr txBox="1"/>
          <p:nvPr>
            <p:ph type="title"/>
          </p:nvPr>
        </p:nvSpPr>
        <p:spPr>
          <a:xfrm>
            <a:off x="1043608" y="620688"/>
            <a:ext cx="7776864" cy="57606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8</a:t>
            </a:r>
            <a:r>
              <a:rPr lang="el-GR" sz="3600"/>
              <a:t>. Μεθοδολογία (1/2)</a:t>
            </a:r>
            <a:endParaRPr b="1" sz="4000"/>
          </a:p>
        </p:txBody>
      </p:sp>
      <p:sp>
        <p:nvSpPr>
          <p:cNvPr id="248" name="Google Shape;248;p9"/>
          <p:cNvSpPr/>
          <p:nvPr/>
        </p:nvSpPr>
        <p:spPr>
          <a:xfrm>
            <a:off x="601875" y="1556800"/>
            <a:ext cx="8372400" cy="5097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2200"/>
              <a:t>Ταυτότητα έρευνας</a:t>
            </a:r>
            <a:r>
              <a:rPr lang="el-GR" sz="2200"/>
              <a:t>                    </a:t>
            </a:r>
            <a:r>
              <a:rPr lang="el-GR" sz="2200"/>
              <a:t>μικτή</a:t>
            </a:r>
            <a:r>
              <a:rPr lang="el-GR" sz="2200"/>
              <a:t> μέθοδος </a:t>
            </a:r>
            <a:endParaRPr sz="2200"/>
          </a:p>
          <a:p>
            <a:pPr indent="0" lvl="0" marL="0" marR="0" rtl="0" algn="l">
              <a:spcBef>
                <a:spcPts val="0"/>
              </a:spcBef>
              <a:spcAft>
                <a:spcPts val="0"/>
              </a:spcAft>
              <a:buNone/>
            </a:pPr>
            <a:r>
              <a:t/>
            </a:r>
            <a:endParaRPr sz="2200"/>
          </a:p>
          <a:p>
            <a:pPr indent="0" lvl="0" marL="0" marR="0" rtl="0" algn="l">
              <a:spcBef>
                <a:spcPts val="0"/>
              </a:spcBef>
              <a:spcAft>
                <a:spcPts val="0"/>
              </a:spcAft>
              <a:buNone/>
            </a:pPr>
            <a:r>
              <a:rPr b="1" lang="el-GR" sz="2200"/>
              <a:t>Εργαλεία συλλογής δεδομένων</a:t>
            </a:r>
            <a:r>
              <a:rPr lang="el-GR" sz="2200"/>
              <a:t>               ερωτηματολόγια</a:t>
            </a:r>
            <a:endParaRPr sz="2200"/>
          </a:p>
          <a:p>
            <a:pPr indent="0" lvl="0" marL="0" marR="0" rtl="0" algn="l">
              <a:spcBef>
                <a:spcPts val="0"/>
              </a:spcBef>
              <a:spcAft>
                <a:spcPts val="0"/>
              </a:spcAft>
              <a:buNone/>
            </a:pPr>
            <a:r>
              <a:t/>
            </a:r>
            <a:endParaRPr sz="2200"/>
          </a:p>
          <a:p>
            <a:pPr indent="0" lvl="0" marL="0" marR="0" rtl="0" algn="l">
              <a:spcBef>
                <a:spcPts val="0"/>
              </a:spcBef>
              <a:spcAft>
                <a:spcPts val="0"/>
              </a:spcAft>
              <a:buNone/>
            </a:pPr>
            <a:r>
              <a:rPr b="1" lang="el-GR" sz="2200"/>
              <a:t>Ερευνητική διαδικασία </a:t>
            </a:r>
            <a:endParaRPr b="1" sz="2200"/>
          </a:p>
          <a:p>
            <a:pPr indent="0" lvl="0" marL="0" marR="0" rtl="0" algn="l">
              <a:spcBef>
                <a:spcPts val="0"/>
              </a:spcBef>
              <a:spcAft>
                <a:spcPts val="0"/>
              </a:spcAft>
              <a:buNone/>
            </a:pPr>
            <a:r>
              <a:t/>
            </a:r>
            <a:endParaRPr sz="2200"/>
          </a:p>
          <a:p>
            <a:pPr indent="0" lvl="0" marL="0" marR="0" rtl="0" algn="l">
              <a:spcBef>
                <a:spcPts val="0"/>
              </a:spcBef>
              <a:spcAft>
                <a:spcPts val="0"/>
              </a:spcAft>
              <a:buNone/>
            </a:pPr>
            <a:r>
              <a:rPr i="1" lang="el-GR" sz="2200" u="sng"/>
              <a:t>πεδίο έρευνας</a:t>
            </a:r>
            <a:r>
              <a:rPr lang="el-GR" sz="2200"/>
              <a:t>           διαδικτυακό επιμορφωτικό σεμινάριο για εκπαιδευτικούς Μουσικής Α/βάθμιας Εκπαίδευσης.</a:t>
            </a:r>
            <a:endParaRPr sz="2200"/>
          </a:p>
          <a:p>
            <a:pPr indent="0" lvl="0" marL="0" marR="0" rtl="0" algn="l">
              <a:spcBef>
                <a:spcPts val="0"/>
              </a:spcBef>
              <a:spcAft>
                <a:spcPts val="0"/>
              </a:spcAft>
              <a:buNone/>
            </a:pPr>
            <a:r>
              <a:t/>
            </a:r>
            <a:endParaRPr sz="2200"/>
          </a:p>
          <a:p>
            <a:pPr indent="0" lvl="0" marL="0" marR="0" rtl="0" algn="just">
              <a:spcBef>
                <a:spcPts val="0"/>
              </a:spcBef>
              <a:spcAft>
                <a:spcPts val="0"/>
              </a:spcAft>
              <a:buNone/>
            </a:pPr>
            <a:r>
              <a:rPr i="1" lang="el-GR" sz="2200" u="sng"/>
              <a:t>παιδαγωγική προσέγγιση επιμόρφωσης</a:t>
            </a:r>
            <a:r>
              <a:rPr lang="el-GR" sz="2200"/>
              <a:t>  τρεις παραδοχές (Αναστασιάδης, 2014b): </a:t>
            </a:r>
            <a:endParaRPr sz="2200"/>
          </a:p>
          <a:p>
            <a:pPr indent="0" lvl="0" marL="0" marR="0" rtl="0" algn="just">
              <a:spcBef>
                <a:spcPts val="0"/>
              </a:spcBef>
              <a:spcAft>
                <a:spcPts val="0"/>
              </a:spcAft>
              <a:buNone/>
            </a:pPr>
            <a:r>
              <a:rPr lang="el-GR" sz="2200"/>
              <a:t>α) την εκπαίδευση ενηλίκων, </a:t>
            </a:r>
            <a:endParaRPr sz="2200"/>
          </a:p>
          <a:p>
            <a:pPr indent="0" lvl="0" marL="0" marR="0" rtl="0" algn="just">
              <a:spcBef>
                <a:spcPts val="0"/>
              </a:spcBef>
              <a:spcAft>
                <a:spcPts val="0"/>
              </a:spcAft>
              <a:buNone/>
            </a:pPr>
            <a:r>
              <a:rPr lang="el-GR" sz="2200"/>
              <a:t>β) την κριτική σκέψη και την πρακτική εφαρμογή της αποκτηθείσας γνώσης και </a:t>
            </a:r>
            <a:endParaRPr sz="2200"/>
          </a:p>
          <a:p>
            <a:pPr indent="0" lvl="0" marL="0" marR="0" rtl="0" algn="just">
              <a:spcBef>
                <a:spcPts val="0"/>
              </a:spcBef>
              <a:spcAft>
                <a:spcPts val="0"/>
              </a:spcAft>
              <a:buNone/>
            </a:pPr>
            <a:r>
              <a:rPr lang="el-GR" sz="2200"/>
              <a:t>γ) τη σχέση τεχνολογίας και εξ Αποστάσεως Εκπαίδευσης.</a:t>
            </a:r>
            <a:endParaRPr sz="2200"/>
          </a:p>
        </p:txBody>
      </p:sp>
      <p:sp>
        <p:nvSpPr>
          <p:cNvPr id="249" name="Google Shape;249;p9"/>
          <p:cNvSpPr/>
          <p:nvPr/>
        </p:nvSpPr>
        <p:spPr>
          <a:xfrm>
            <a:off x="5002163" y="2391375"/>
            <a:ext cx="785400" cy="2523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9"/>
          <p:cNvSpPr/>
          <p:nvPr/>
        </p:nvSpPr>
        <p:spPr>
          <a:xfrm>
            <a:off x="3643325" y="1716325"/>
            <a:ext cx="785400" cy="2523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
          <p:cNvSpPr/>
          <p:nvPr/>
        </p:nvSpPr>
        <p:spPr>
          <a:xfrm>
            <a:off x="2565325" y="3691950"/>
            <a:ext cx="585300" cy="2523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9"/>
          <p:cNvSpPr/>
          <p:nvPr/>
        </p:nvSpPr>
        <p:spPr>
          <a:xfrm>
            <a:off x="6059325" y="4689525"/>
            <a:ext cx="489000" cy="2523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ad846309a7_0_41"/>
          <p:cNvSpPr txBox="1"/>
          <p:nvPr>
            <p:ph type="title"/>
          </p:nvPr>
        </p:nvSpPr>
        <p:spPr>
          <a:xfrm>
            <a:off x="1043608" y="620688"/>
            <a:ext cx="7776900" cy="57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8. Μεθοδολογία </a:t>
            </a:r>
            <a:r>
              <a:rPr lang="el-GR" sz="3600"/>
              <a:t>(2/2)</a:t>
            </a:r>
            <a:endParaRPr b="1" sz="4000"/>
          </a:p>
        </p:txBody>
      </p:sp>
      <p:sp>
        <p:nvSpPr>
          <p:cNvPr id="258" name="Google Shape;258;gad846309a7_0_41"/>
          <p:cNvSpPr/>
          <p:nvPr/>
        </p:nvSpPr>
        <p:spPr>
          <a:xfrm>
            <a:off x="601875" y="1556800"/>
            <a:ext cx="8372400" cy="50979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lang="el-GR" sz="2200"/>
              <a:t>Χρονική διάρκεια μελέτης και παρακολούθησης</a:t>
            </a:r>
            <a:r>
              <a:rPr lang="el-GR" sz="2200"/>
              <a:t>             </a:t>
            </a:r>
            <a:endParaRPr sz="2200"/>
          </a:p>
          <a:p>
            <a:pPr indent="0" lvl="0" marL="0" marR="0" rtl="0" algn="just">
              <a:lnSpc>
                <a:spcPct val="150000"/>
              </a:lnSpc>
              <a:spcBef>
                <a:spcPts val="0"/>
              </a:spcBef>
              <a:spcAft>
                <a:spcPts val="0"/>
              </a:spcAft>
              <a:buNone/>
            </a:pPr>
            <a:r>
              <a:rPr lang="el-GR" sz="2200"/>
              <a:t>6 διδακτικές ώρες (5 ωρ. αυτόνομη μελέτη + 1 ώρ. Τηλεδιάσκεψη)</a:t>
            </a:r>
            <a:endParaRPr sz="2200"/>
          </a:p>
          <a:p>
            <a:pPr indent="0" lvl="0" marL="0" marR="0" rtl="0" algn="just">
              <a:spcBef>
                <a:spcPts val="0"/>
              </a:spcBef>
              <a:spcAft>
                <a:spcPts val="0"/>
              </a:spcAft>
              <a:buNone/>
            </a:pPr>
            <a:r>
              <a:rPr b="1" lang="el-GR" sz="2200"/>
              <a:t>Διάρκεια σεμιναρίου</a:t>
            </a:r>
            <a:r>
              <a:rPr lang="el-GR" sz="2200"/>
              <a:t>                2 εβδομάδες </a:t>
            </a:r>
            <a:r>
              <a:rPr b="1" lang="el-GR" sz="2200"/>
              <a:t>1-15/6/2020</a:t>
            </a:r>
            <a:endParaRPr b="1" sz="2200"/>
          </a:p>
          <a:p>
            <a:pPr indent="0" lvl="0" marL="0" marR="0" rtl="0" algn="just">
              <a:spcBef>
                <a:spcPts val="0"/>
              </a:spcBef>
              <a:spcAft>
                <a:spcPts val="0"/>
              </a:spcAft>
              <a:buNone/>
            </a:pPr>
            <a:r>
              <a:t/>
            </a:r>
            <a:endParaRPr b="1" sz="2200"/>
          </a:p>
          <a:p>
            <a:pPr indent="0" lvl="0" marL="0" marR="0" rtl="0" algn="just">
              <a:spcBef>
                <a:spcPts val="0"/>
              </a:spcBef>
              <a:spcAft>
                <a:spcPts val="0"/>
              </a:spcAft>
              <a:buNone/>
            </a:pPr>
            <a:r>
              <a:rPr b="1" lang="el-GR" sz="2200"/>
              <a:t>Δείγμα             </a:t>
            </a:r>
            <a:r>
              <a:rPr lang="el-GR" sz="2200"/>
              <a:t>42 εκπαιδευτικοί μουσικής (34 γυναίκες - 6 άνδρες - 2 δεν απάντησαν)</a:t>
            </a:r>
            <a:endParaRPr sz="2200"/>
          </a:p>
          <a:p>
            <a:pPr indent="0" lvl="0" marL="0" marR="0" rtl="0" algn="just">
              <a:spcBef>
                <a:spcPts val="0"/>
              </a:spcBef>
              <a:spcAft>
                <a:spcPts val="0"/>
              </a:spcAft>
              <a:buNone/>
            </a:pPr>
            <a:r>
              <a:t/>
            </a:r>
            <a:endParaRPr sz="2200"/>
          </a:p>
          <a:p>
            <a:pPr indent="0" lvl="0" marL="0" marR="0" rtl="0" algn="just">
              <a:lnSpc>
                <a:spcPct val="150000"/>
              </a:lnSpc>
              <a:spcBef>
                <a:spcPts val="0"/>
              </a:spcBef>
              <a:spcAft>
                <a:spcPts val="0"/>
              </a:spcAft>
              <a:buNone/>
            </a:pPr>
            <a:r>
              <a:rPr b="1" lang="el-GR" sz="2200"/>
              <a:t>Επεξεργασία Δεδομένων</a:t>
            </a:r>
            <a:endParaRPr b="1" sz="2200"/>
          </a:p>
          <a:p>
            <a:pPr indent="-368300" lvl="0" marL="457200" marR="0" rtl="0" algn="just">
              <a:lnSpc>
                <a:spcPct val="150000"/>
              </a:lnSpc>
              <a:spcBef>
                <a:spcPts val="0"/>
              </a:spcBef>
              <a:spcAft>
                <a:spcPts val="0"/>
              </a:spcAft>
              <a:buSzPts val="2200"/>
              <a:buChar char="●"/>
            </a:pPr>
            <a:r>
              <a:rPr lang="el-GR" sz="2200"/>
              <a:t>Ερωτήσεις κλειστού τύπου - Στατιστική ανάλυση  (SPSS) </a:t>
            </a:r>
            <a:endParaRPr sz="2200"/>
          </a:p>
          <a:p>
            <a:pPr indent="-368300" lvl="0" marL="457200" marR="0" rtl="0" algn="just">
              <a:lnSpc>
                <a:spcPct val="150000"/>
              </a:lnSpc>
              <a:spcBef>
                <a:spcPts val="0"/>
              </a:spcBef>
              <a:spcAft>
                <a:spcPts val="0"/>
              </a:spcAft>
              <a:buSzPts val="2200"/>
              <a:buChar char="●"/>
            </a:pPr>
            <a:r>
              <a:rPr lang="el-GR" sz="2200"/>
              <a:t>Ερωτήσεις ανοικτού τύπου - Ανάλυση περιεχομένου (atlas-ti 7.5.7)</a:t>
            </a:r>
            <a:endParaRPr sz="2200"/>
          </a:p>
          <a:p>
            <a:pPr indent="-368300" lvl="0" marL="457200" marR="0" rtl="0" algn="just">
              <a:spcBef>
                <a:spcPts val="0"/>
              </a:spcBef>
              <a:spcAft>
                <a:spcPts val="0"/>
              </a:spcAft>
              <a:buSzPts val="2200"/>
              <a:buChar char="-"/>
            </a:pPr>
            <a:r>
              <a:rPr lang="el-GR" sz="2200"/>
              <a:t> Oι απόψεις των επιμορφούμενων κατατάχθηκαν σε 2 άξονες.</a:t>
            </a:r>
            <a:endParaRPr sz="2200"/>
          </a:p>
          <a:p>
            <a:pPr indent="0" lvl="0" marL="0" marR="0" rtl="0" algn="just">
              <a:spcBef>
                <a:spcPts val="0"/>
              </a:spcBef>
              <a:spcAft>
                <a:spcPts val="0"/>
              </a:spcAft>
              <a:buNone/>
            </a:pPr>
            <a:r>
              <a:t/>
            </a:r>
            <a:endParaRPr sz="2000"/>
          </a:p>
        </p:txBody>
      </p:sp>
      <p:sp>
        <p:nvSpPr>
          <p:cNvPr id="259" name="Google Shape;259;gad846309a7_0_41"/>
          <p:cNvSpPr/>
          <p:nvPr/>
        </p:nvSpPr>
        <p:spPr>
          <a:xfrm>
            <a:off x="3771438" y="2629800"/>
            <a:ext cx="785400" cy="2523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ad846309a7_0_41"/>
          <p:cNvSpPr/>
          <p:nvPr/>
        </p:nvSpPr>
        <p:spPr>
          <a:xfrm>
            <a:off x="7528150" y="1660225"/>
            <a:ext cx="785400" cy="2523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ad846309a7_0_41"/>
          <p:cNvSpPr/>
          <p:nvPr/>
        </p:nvSpPr>
        <p:spPr>
          <a:xfrm>
            <a:off x="1723825" y="3358950"/>
            <a:ext cx="785400" cy="2523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ad846309a7_0_41"/>
          <p:cNvSpPr/>
          <p:nvPr/>
        </p:nvSpPr>
        <p:spPr>
          <a:xfrm>
            <a:off x="4279350" y="4315200"/>
            <a:ext cx="908400" cy="2523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0"/>
          <p:cNvSpPr txBox="1"/>
          <p:nvPr>
            <p:ph type="title"/>
          </p:nvPr>
        </p:nvSpPr>
        <p:spPr>
          <a:xfrm>
            <a:off x="1043608" y="332656"/>
            <a:ext cx="7776864" cy="57606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Αποτελέσματα - Κύρια ευρήματα (1/3)</a:t>
            </a:r>
            <a:endParaRPr b="1" sz="4000"/>
          </a:p>
        </p:txBody>
      </p:sp>
      <p:sp>
        <p:nvSpPr>
          <p:cNvPr id="268" name="Google Shape;268;p10"/>
          <p:cNvSpPr/>
          <p:nvPr/>
        </p:nvSpPr>
        <p:spPr>
          <a:xfrm>
            <a:off x="827575" y="1507825"/>
            <a:ext cx="7992900" cy="520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2400" u="sng"/>
              <a:t>1ο ερευνητικό ερώτημα:</a:t>
            </a:r>
            <a:endParaRPr b="1" sz="2400" u="sng"/>
          </a:p>
          <a:p>
            <a:pPr indent="0" lvl="0" marL="0" marR="0" rtl="0" algn="l">
              <a:spcBef>
                <a:spcPts val="0"/>
              </a:spcBef>
              <a:spcAft>
                <a:spcPts val="0"/>
              </a:spcAft>
              <a:buNone/>
            </a:pPr>
            <a:r>
              <a:t/>
            </a:r>
            <a:endParaRPr b="1" sz="2400" u="sng"/>
          </a:p>
          <a:p>
            <a:pPr indent="0" lvl="0" marL="0" marR="0" rtl="0" algn="l">
              <a:spcBef>
                <a:spcPts val="0"/>
              </a:spcBef>
              <a:spcAft>
                <a:spcPts val="0"/>
              </a:spcAft>
              <a:buNone/>
            </a:pPr>
            <a:r>
              <a:rPr lang="el-GR" sz="2400"/>
              <a:t>οι εκπαιδευτικοί συμφωνούν ότι στο Ε.Υ. υπάρχει  επιστημονική συνοχή και τεκμηρίωση</a:t>
            </a:r>
            <a:endParaRPr sz="2400"/>
          </a:p>
          <a:p>
            <a:pPr indent="0" lvl="0" marL="0" marR="0" rtl="0" algn="l">
              <a:spcBef>
                <a:spcPts val="0"/>
              </a:spcBef>
              <a:spcAft>
                <a:spcPts val="0"/>
              </a:spcAft>
              <a:buNone/>
            </a:pPr>
            <a:r>
              <a:t/>
            </a:r>
            <a:endParaRPr sz="2400"/>
          </a:p>
          <a:p>
            <a:pPr indent="0" lvl="0" marL="0" rtl="0" algn="l">
              <a:spcBef>
                <a:spcPts val="0"/>
              </a:spcBef>
              <a:spcAft>
                <a:spcPts val="0"/>
              </a:spcAft>
              <a:buNone/>
            </a:pPr>
            <a:r>
              <a:rPr b="1" lang="el-GR" sz="2400" u="sng">
                <a:solidFill>
                  <a:schemeClr val="dk1"/>
                </a:solidFill>
              </a:rPr>
              <a:t>2</a:t>
            </a:r>
            <a:r>
              <a:rPr b="1" lang="el-GR" sz="2400" u="sng">
                <a:solidFill>
                  <a:schemeClr val="dk1"/>
                </a:solidFill>
              </a:rPr>
              <a:t>ο ερευνητικό ερώτημα:</a:t>
            </a:r>
            <a:endParaRPr b="1" sz="2400" u="sng">
              <a:solidFill>
                <a:schemeClr val="dk1"/>
              </a:solidFill>
            </a:endParaRPr>
          </a:p>
          <a:p>
            <a:pPr indent="0" lvl="0" marL="0" rtl="0" algn="l">
              <a:spcBef>
                <a:spcPts val="0"/>
              </a:spcBef>
              <a:spcAft>
                <a:spcPts val="0"/>
              </a:spcAft>
              <a:buNone/>
            </a:pPr>
            <a:r>
              <a:t/>
            </a:r>
            <a:endParaRPr b="1" sz="2400" u="sng">
              <a:solidFill>
                <a:schemeClr val="dk1"/>
              </a:solidFill>
            </a:endParaRPr>
          </a:p>
          <a:p>
            <a:pPr indent="0" lvl="0" marL="0" rtl="0" algn="l">
              <a:spcBef>
                <a:spcPts val="0"/>
              </a:spcBef>
              <a:spcAft>
                <a:spcPts val="0"/>
              </a:spcAft>
              <a:buNone/>
            </a:pPr>
            <a:r>
              <a:rPr lang="el-GR" sz="2400">
                <a:solidFill>
                  <a:schemeClr val="dk1"/>
                </a:solidFill>
              </a:rPr>
              <a:t>οι εκπαιδευτικοί συμφωνούν το Ε.Υ. συμβάλει στην απλή και κατανοητή παρουσίαση του Γνωστικού Αντικειμένου</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rPr b="1" lang="el-GR" sz="2400" u="sng">
                <a:solidFill>
                  <a:schemeClr val="dk1"/>
                </a:solidFill>
              </a:rPr>
              <a:t>3ο ερευνητικό ερώτημα:</a:t>
            </a:r>
            <a:endParaRPr b="1" sz="2400" u="sng">
              <a:solidFill>
                <a:schemeClr val="dk1"/>
              </a:solidFill>
            </a:endParaRPr>
          </a:p>
          <a:p>
            <a:pPr indent="0" lvl="0" marL="0" rtl="0" algn="l">
              <a:spcBef>
                <a:spcPts val="0"/>
              </a:spcBef>
              <a:spcAft>
                <a:spcPts val="0"/>
              </a:spcAft>
              <a:buNone/>
            </a:pPr>
            <a:r>
              <a:t/>
            </a:r>
            <a:endParaRPr b="1" sz="2400" u="sng">
              <a:solidFill>
                <a:schemeClr val="dk1"/>
              </a:solidFill>
            </a:endParaRPr>
          </a:p>
          <a:p>
            <a:pPr indent="0" lvl="0" marL="0" rtl="0" algn="l">
              <a:spcBef>
                <a:spcPts val="0"/>
              </a:spcBef>
              <a:spcAft>
                <a:spcPts val="0"/>
              </a:spcAft>
              <a:buClr>
                <a:schemeClr val="dk1"/>
              </a:buClr>
              <a:buFont typeface="Arial"/>
              <a:buNone/>
            </a:pPr>
            <a:r>
              <a:rPr lang="el-GR" sz="2400">
                <a:solidFill>
                  <a:schemeClr val="dk1"/>
                </a:solidFill>
              </a:rPr>
              <a:t>οι εκπαιδευτικοί συμφωνούν ότι στο Ε.Υ. είναι εύχρηστο</a:t>
            </a:r>
            <a:endParaRPr sz="24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ad846309a7_0_50"/>
          <p:cNvSpPr txBox="1"/>
          <p:nvPr>
            <p:ph type="title"/>
          </p:nvPr>
        </p:nvSpPr>
        <p:spPr>
          <a:xfrm>
            <a:off x="1043608" y="332656"/>
            <a:ext cx="7776900" cy="57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Αποτελέσματα - Κύρια ευρήματα </a:t>
            </a:r>
            <a:r>
              <a:rPr lang="el-GR" sz="3600"/>
              <a:t>(2/3)</a:t>
            </a:r>
            <a:endParaRPr b="1" sz="4000"/>
          </a:p>
        </p:txBody>
      </p:sp>
      <p:sp>
        <p:nvSpPr>
          <p:cNvPr id="274" name="Google Shape;274;gad846309a7_0_50"/>
          <p:cNvSpPr/>
          <p:nvPr/>
        </p:nvSpPr>
        <p:spPr>
          <a:xfrm>
            <a:off x="672000" y="1493800"/>
            <a:ext cx="8472000" cy="5217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l-GR" sz="2400" u="sng"/>
              <a:t>4</a:t>
            </a:r>
            <a:r>
              <a:rPr b="1" lang="el-GR" sz="2400" u="sng"/>
              <a:t>ο ερευνητικό ερώτημα:</a:t>
            </a:r>
            <a:endParaRPr b="1" sz="2400" u="sng"/>
          </a:p>
          <a:p>
            <a:pPr indent="0" lvl="0" marL="0" marR="0" rtl="0" algn="l">
              <a:spcBef>
                <a:spcPts val="0"/>
              </a:spcBef>
              <a:spcAft>
                <a:spcPts val="0"/>
              </a:spcAft>
              <a:buNone/>
            </a:pPr>
            <a:r>
              <a:t/>
            </a:r>
            <a:endParaRPr b="1" sz="2400" u="sng"/>
          </a:p>
          <a:p>
            <a:pPr indent="0" lvl="0" marL="0" marR="0" rtl="0" algn="l">
              <a:spcBef>
                <a:spcPts val="0"/>
              </a:spcBef>
              <a:spcAft>
                <a:spcPts val="0"/>
              </a:spcAft>
              <a:buNone/>
            </a:pPr>
            <a:r>
              <a:rPr lang="el-GR" sz="2400"/>
              <a:t>οι εκπαιδευτικοί συμφωνούν ότι το Ε.Υ. </a:t>
            </a:r>
            <a:r>
              <a:rPr lang="el-GR" sz="2400"/>
              <a:t>υποστηρίζει - καθοδηγεί τον εκπαιδευόμενο στη μελέτη του</a:t>
            </a:r>
            <a:endParaRPr sz="2400"/>
          </a:p>
          <a:p>
            <a:pPr indent="0" lvl="0" marL="0" marR="0" rtl="0" algn="l">
              <a:spcBef>
                <a:spcPts val="0"/>
              </a:spcBef>
              <a:spcAft>
                <a:spcPts val="0"/>
              </a:spcAft>
              <a:buNone/>
            </a:pPr>
            <a:r>
              <a:t/>
            </a:r>
            <a:endParaRPr sz="2400"/>
          </a:p>
          <a:p>
            <a:pPr indent="0" lvl="0" marL="0" rtl="0" algn="l">
              <a:spcBef>
                <a:spcPts val="0"/>
              </a:spcBef>
              <a:spcAft>
                <a:spcPts val="0"/>
              </a:spcAft>
              <a:buNone/>
            </a:pPr>
            <a:r>
              <a:rPr b="1" lang="el-GR" sz="2400" u="sng">
                <a:solidFill>
                  <a:schemeClr val="dk1"/>
                </a:solidFill>
              </a:rPr>
              <a:t>5</a:t>
            </a:r>
            <a:r>
              <a:rPr b="1" lang="el-GR" sz="2400" u="sng">
                <a:solidFill>
                  <a:schemeClr val="dk1"/>
                </a:solidFill>
              </a:rPr>
              <a:t>ο ερευνητικό ερώτημα:</a:t>
            </a:r>
            <a:endParaRPr b="1" sz="2400" u="sng">
              <a:solidFill>
                <a:schemeClr val="dk1"/>
              </a:solidFill>
            </a:endParaRPr>
          </a:p>
          <a:p>
            <a:pPr indent="0" lvl="0" marL="0" rtl="0" algn="l">
              <a:spcBef>
                <a:spcPts val="0"/>
              </a:spcBef>
              <a:spcAft>
                <a:spcPts val="0"/>
              </a:spcAft>
              <a:buNone/>
            </a:pPr>
            <a:r>
              <a:t/>
            </a:r>
            <a:endParaRPr b="1" sz="2400" u="sng">
              <a:solidFill>
                <a:schemeClr val="dk1"/>
              </a:solidFill>
            </a:endParaRPr>
          </a:p>
          <a:p>
            <a:pPr indent="0" lvl="0" marL="0" rtl="0" algn="l">
              <a:spcBef>
                <a:spcPts val="0"/>
              </a:spcBef>
              <a:spcAft>
                <a:spcPts val="0"/>
              </a:spcAft>
              <a:buNone/>
            </a:pPr>
            <a:r>
              <a:rPr lang="el-GR" sz="2400">
                <a:solidFill>
                  <a:schemeClr val="dk1"/>
                </a:solidFill>
              </a:rPr>
              <a:t>οι εκπαιδευτικοί συμφωνούν ότι ο </a:t>
            </a:r>
            <a:r>
              <a:rPr lang="el-GR" sz="2400">
                <a:solidFill>
                  <a:schemeClr val="dk1"/>
                </a:solidFill>
              </a:rPr>
              <a:t>εκπαιδευόμενος υποστηρίζεται στην αλληλεπίδραση με το Ε.Υ. στη μελέτη του</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rPr b="1" lang="el-GR" sz="2400" u="sng">
                <a:solidFill>
                  <a:schemeClr val="dk1"/>
                </a:solidFill>
              </a:rPr>
              <a:t>6</a:t>
            </a:r>
            <a:r>
              <a:rPr b="1" lang="el-GR" sz="2400" u="sng">
                <a:solidFill>
                  <a:schemeClr val="dk1"/>
                </a:solidFill>
              </a:rPr>
              <a:t>ο ερευνητικό ερώτημα:</a:t>
            </a:r>
            <a:endParaRPr b="1" sz="2400" u="sng">
              <a:solidFill>
                <a:schemeClr val="dk1"/>
              </a:solidFill>
            </a:endParaRPr>
          </a:p>
          <a:p>
            <a:pPr indent="0" lvl="0" marL="0" rtl="0" algn="l">
              <a:spcBef>
                <a:spcPts val="0"/>
              </a:spcBef>
              <a:spcAft>
                <a:spcPts val="0"/>
              </a:spcAft>
              <a:buNone/>
            </a:pPr>
            <a:r>
              <a:t/>
            </a:r>
            <a:endParaRPr b="1" sz="2400" u="sng">
              <a:solidFill>
                <a:schemeClr val="dk1"/>
              </a:solidFill>
            </a:endParaRPr>
          </a:p>
          <a:p>
            <a:pPr indent="0" lvl="0" marL="0" rtl="0" algn="l">
              <a:spcBef>
                <a:spcPts val="0"/>
              </a:spcBef>
              <a:spcAft>
                <a:spcPts val="0"/>
              </a:spcAft>
              <a:buNone/>
            </a:pPr>
            <a:r>
              <a:rPr lang="el-GR" sz="2400">
                <a:solidFill>
                  <a:schemeClr val="dk1"/>
                </a:solidFill>
              </a:rPr>
              <a:t>οι εκπαιδευτικοί συμφωνούν ότι τ</a:t>
            </a:r>
            <a:r>
              <a:rPr lang="el-GR" sz="2400">
                <a:solidFill>
                  <a:schemeClr val="dk1"/>
                </a:solidFill>
              </a:rPr>
              <a:t>ο Ε.Υ. παρέχει δυνατότητα Αναστοχασμού - Αυτοαξιολόγησης στον εκπαιδευόμενο</a:t>
            </a:r>
            <a:endParaRPr sz="24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ad846309a7_0_55"/>
          <p:cNvSpPr txBox="1"/>
          <p:nvPr>
            <p:ph type="title"/>
          </p:nvPr>
        </p:nvSpPr>
        <p:spPr>
          <a:xfrm>
            <a:off x="1043608" y="332656"/>
            <a:ext cx="7776900" cy="57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Αποτελέσματα - Κύρια ευρήματα </a:t>
            </a:r>
            <a:r>
              <a:rPr lang="el-GR" sz="3600"/>
              <a:t>(3/3)</a:t>
            </a:r>
            <a:endParaRPr b="1" sz="4000"/>
          </a:p>
        </p:txBody>
      </p:sp>
      <p:sp>
        <p:nvSpPr>
          <p:cNvPr id="280" name="Google Shape;280;gad846309a7_0_55"/>
          <p:cNvSpPr/>
          <p:nvPr/>
        </p:nvSpPr>
        <p:spPr>
          <a:xfrm>
            <a:off x="672000" y="1317725"/>
            <a:ext cx="8472000" cy="539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l-GR" sz="1900" u="sng"/>
              <a:t>7</a:t>
            </a:r>
            <a:r>
              <a:rPr b="1" lang="el-GR" sz="1900" u="sng"/>
              <a:t>ο ερευνητικό ερώτημα:</a:t>
            </a:r>
            <a:endParaRPr b="1" sz="1900" u="sng"/>
          </a:p>
          <a:p>
            <a:pPr indent="0" lvl="0" marL="0" marR="0" rtl="0" algn="l">
              <a:spcBef>
                <a:spcPts val="0"/>
              </a:spcBef>
              <a:spcAft>
                <a:spcPts val="0"/>
              </a:spcAft>
              <a:buNone/>
            </a:pPr>
            <a:r>
              <a:t/>
            </a:r>
            <a:endParaRPr b="1" sz="1900" u="sng"/>
          </a:p>
          <a:p>
            <a:pPr indent="0" lvl="0" marL="0" marR="0" rtl="0" algn="l">
              <a:spcBef>
                <a:spcPts val="0"/>
              </a:spcBef>
              <a:spcAft>
                <a:spcPts val="0"/>
              </a:spcAft>
              <a:buNone/>
            </a:pPr>
            <a:r>
              <a:rPr lang="el-GR" sz="1900"/>
              <a:t>οι εκπαιδευτικοί συμφωνούν ότι σ</a:t>
            </a:r>
            <a:r>
              <a:rPr lang="el-GR" sz="1900"/>
              <a:t>το Ε.Υ. προσδιορίζονται με σαφήνεια ο Σκοπός και τα Προσδοκώμενα Αποτελέσματα</a:t>
            </a:r>
            <a:endParaRPr sz="1900"/>
          </a:p>
          <a:p>
            <a:pPr indent="0" lvl="0" marL="0" marR="0" rtl="0" algn="l">
              <a:spcBef>
                <a:spcPts val="0"/>
              </a:spcBef>
              <a:spcAft>
                <a:spcPts val="0"/>
              </a:spcAft>
              <a:buNone/>
            </a:pPr>
            <a:r>
              <a:t/>
            </a:r>
            <a:endParaRPr sz="1900"/>
          </a:p>
          <a:p>
            <a:pPr indent="0" lvl="0" marL="0" rtl="0" algn="l">
              <a:spcBef>
                <a:spcPts val="0"/>
              </a:spcBef>
              <a:spcAft>
                <a:spcPts val="0"/>
              </a:spcAft>
              <a:buNone/>
            </a:pPr>
            <a:r>
              <a:rPr b="1" lang="el-GR" sz="1900" u="sng">
                <a:solidFill>
                  <a:schemeClr val="dk1"/>
                </a:solidFill>
              </a:rPr>
              <a:t>8</a:t>
            </a:r>
            <a:r>
              <a:rPr b="1" lang="el-GR" sz="1900" u="sng">
                <a:solidFill>
                  <a:schemeClr val="dk1"/>
                </a:solidFill>
              </a:rPr>
              <a:t>ο ερευνητικό ερώτημα:</a:t>
            </a:r>
            <a:endParaRPr b="1" sz="1900" u="sng">
              <a:solidFill>
                <a:schemeClr val="dk1"/>
              </a:solidFill>
            </a:endParaRPr>
          </a:p>
          <a:p>
            <a:pPr indent="0" lvl="0" marL="0" rtl="0" algn="l">
              <a:spcBef>
                <a:spcPts val="0"/>
              </a:spcBef>
              <a:spcAft>
                <a:spcPts val="0"/>
              </a:spcAft>
              <a:buNone/>
            </a:pPr>
            <a:r>
              <a:t/>
            </a:r>
            <a:endParaRPr b="1" sz="1900" u="sng">
              <a:solidFill>
                <a:schemeClr val="dk1"/>
              </a:solidFill>
            </a:endParaRPr>
          </a:p>
          <a:p>
            <a:pPr indent="0" lvl="0" marL="0" rtl="0" algn="l">
              <a:spcBef>
                <a:spcPts val="0"/>
              </a:spcBef>
              <a:spcAft>
                <a:spcPts val="0"/>
              </a:spcAft>
              <a:buNone/>
            </a:pPr>
            <a:r>
              <a:rPr lang="el-GR" sz="1900">
                <a:solidFill>
                  <a:schemeClr val="dk1"/>
                </a:solidFill>
              </a:rPr>
              <a:t>οι εκπαιδευτικοί συμφωνούν ότι τ</a:t>
            </a:r>
            <a:r>
              <a:rPr lang="el-GR" sz="1900">
                <a:solidFill>
                  <a:schemeClr val="dk1"/>
                </a:solidFill>
              </a:rPr>
              <a:t>ο Ε.Υ. έχει δημιουργηθεί σύμφωνα με τις αρχές της Πολυμεσικής Μάθησης</a:t>
            </a:r>
            <a:endParaRPr sz="1900">
              <a:solidFill>
                <a:schemeClr val="dk1"/>
              </a:solidFill>
            </a:endParaRPr>
          </a:p>
          <a:p>
            <a:pPr indent="0" lvl="0" marL="0" rtl="0" algn="l">
              <a:spcBef>
                <a:spcPts val="0"/>
              </a:spcBef>
              <a:spcAft>
                <a:spcPts val="0"/>
              </a:spcAft>
              <a:buNone/>
            </a:pPr>
            <a:r>
              <a:t/>
            </a:r>
            <a:endParaRPr sz="1900">
              <a:solidFill>
                <a:schemeClr val="dk1"/>
              </a:solidFill>
            </a:endParaRPr>
          </a:p>
          <a:p>
            <a:pPr indent="0" lvl="0" marL="0" rtl="0" algn="l">
              <a:spcBef>
                <a:spcPts val="0"/>
              </a:spcBef>
              <a:spcAft>
                <a:spcPts val="0"/>
              </a:spcAft>
              <a:buNone/>
            </a:pPr>
            <a:r>
              <a:rPr b="1" lang="el-GR" sz="1900" u="sng">
                <a:solidFill>
                  <a:schemeClr val="dk1"/>
                </a:solidFill>
              </a:rPr>
              <a:t>9ο ερευνητικό ερώτημα:</a:t>
            </a:r>
            <a:endParaRPr b="1" sz="1900" u="sng">
              <a:solidFill>
                <a:schemeClr val="dk1"/>
              </a:solidFill>
            </a:endParaRPr>
          </a:p>
          <a:p>
            <a:pPr indent="0" lvl="0" marL="0" rtl="0" algn="l">
              <a:spcBef>
                <a:spcPts val="0"/>
              </a:spcBef>
              <a:spcAft>
                <a:spcPts val="0"/>
              </a:spcAft>
              <a:buNone/>
            </a:pPr>
            <a:r>
              <a:t/>
            </a:r>
            <a:endParaRPr b="1" sz="1900" u="sng">
              <a:solidFill>
                <a:schemeClr val="dk1"/>
              </a:solidFill>
            </a:endParaRPr>
          </a:p>
          <a:p>
            <a:pPr indent="0" lvl="0" marL="0" rtl="0" algn="l">
              <a:spcBef>
                <a:spcPts val="0"/>
              </a:spcBef>
              <a:spcAft>
                <a:spcPts val="0"/>
              </a:spcAft>
              <a:buNone/>
            </a:pPr>
            <a:r>
              <a:rPr lang="el-GR" sz="1900">
                <a:solidFill>
                  <a:schemeClr val="dk1"/>
                </a:solidFill>
              </a:rPr>
              <a:t>οι εκπαιδευτικοί πιστεύουν ότι:</a:t>
            </a:r>
            <a:endParaRPr sz="1900">
              <a:solidFill>
                <a:schemeClr val="dk1"/>
              </a:solidFill>
            </a:endParaRPr>
          </a:p>
          <a:p>
            <a:pPr indent="0" lvl="0" marL="0" rtl="0" algn="l">
              <a:spcBef>
                <a:spcPts val="0"/>
              </a:spcBef>
              <a:spcAft>
                <a:spcPts val="0"/>
              </a:spcAft>
              <a:buNone/>
            </a:pPr>
            <a:r>
              <a:t/>
            </a:r>
            <a:endParaRPr sz="1900">
              <a:solidFill>
                <a:schemeClr val="dk1"/>
              </a:solidFill>
            </a:endParaRPr>
          </a:p>
          <a:p>
            <a:pPr indent="0" lvl="0" marL="0" rtl="0" algn="l">
              <a:spcBef>
                <a:spcPts val="0"/>
              </a:spcBef>
              <a:spcAft>
                <a:spcPts val="0"/>
              </a:spcAft>
              <a:buNone/>
            </a:pPr>
            <a:r>
              <a:rPr lang="el-GR" sz="1900">
                <a:solidFill>
                  <a:schemeClr val="dk1"/>
                </a:solidFill>
              </a:rPr>
              <a:t>α) είναι απαραίτητος ο συνδυασμός Ε.Υ. και Τηλεδιάσκεψης σε ένα επιμορφωτικό σεμινάριο</a:t>
            </a:r>
            <a:endParaRPr sz="1900">
              <a:solidFill>
                <a:schemeClr val="dk1"/>
              </a:solidFill>
            </a:endParaRPr>
          </a:p>
          <a:p>
            <a:pPr indent="0" lvl="0" marL="0" rtl="0" algn="l">
              <a:spcBef>
                <a:spcPts val="0"/>
              </a:spcBef>
              <a:spcAft>
                <a:spcPts val="0"/>
              </a:spcAft>
              <a:buNone/>
            </a:pPr>
            <a:r>
              <a:rPr lang="el-GR" sz="1900">
                <a:solidFill>
                  <a:schemeClr val="dk1"/>
                </a:solidFill>
              </a:rPr>
              <a:t>β) η Τηλεδιάσκεψη κάλυψε τις εκπαιδευτικές ανάγκες τους</a:t>
            </a:r>
            <a:endParaRPr sz="1900">
              <a:solidFill>
                <a:schemeClr val="dk1"/>
              </a:solidFill>
            </a:endParaRPr>
          </a:p>
          <a:p>
            <a:pPr indent="0" lvl="0" marL="0" rtl="0" algn="l">
              <a:spcBef>
                <a:spcPts val="0"/>
              </a:spcBef>
              <a:spcAft>
                <a:spcPts val="0"/>
              </a:spcAft>
              <a:buNone/>
            </a:pPr>
            <a:r>
              <a:t/>
            </a:r>
            <a:endParaRPr sz="1900">
              <a:solidFill>
                <a:schemeClr val="dk1"/>
              </a:solidFill>
            </a:endParaRPr>
          </a:p>
          <a:p>
            <a:pPr indent="0" lvl="0" marL="0" rtl="0" algn="l">
              <a:spcBef>
                <a:spcPts val="0"/>
              </a:spcBef>
              <a:spcAft>
                <a:spcPts val="0"/>
              </a:spcAft>
              <a:buNone/>
            </a:pPr>
            <a:r>
              <a:t/>
            </a:r>
            <a:endParaRPr sz="24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ad6f182cc2_0_9"/>
          <p:cNvSpPr txBox="1"/>
          <p:nvPr>
            <p:ph type="title"/>
          </p:nvPr>
        </p:nvSpPr>
        <p:spPr>
          <a:xfrm>
            <a:off x="1043608" y="332656"/>
            <a:ext cx="7776900" cy="57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Συμπεράσματα </a:t>
            </a:r>
            <a:endParaRPr b="1" sz="4000"/>
          </a:p>
        </p:txBody>
      </p:sp>
      <p:sp>
        <p:nvSpPr>
          <p:cNvPr id="286" name="Google Shape;286;gad6f182cc2_0_9"/>
          <p:cNvSpPr/>
          <p:nvPr/>
        </p:nvSpPr>
        <p:spPr>
          <a:xfrm>
            <a:off x="827575" y="1124750"/>
            <a:ext cx="7992900" cy="5347800"/>
          </a:xfrm>
          <a:prstGeom prst="rect">
            <a:avLst/>
          </a:prstGeom>
          <a:noFill/>
          <a:ln>
            <a:noFill/>
          </a:ln>
        </p:spPr>
        <p:txBody>
          <a:bodyPr anchorCtr="0" anchor="t" bIns="45700" lIns="91425" spcFirstLastPara="1" rIns="91425" wrap="square" tIns="45700">
            <a:noAutofit/>
          </a:bodyPr>
          <a:lstStyle/>
          <a:p>
            <a:pPr indent="0" lvl="0" marL="457200" marR="0" rtl="0" algn="l">
              <a:spcBef>
                <a:spcPts val="0"/>
              </a:spcBef>
              <a:spcAft>
                <a:spcPts val="0"/>
              </a:spcAft>
              <a:buNone/>
            </a:pPr>
            <a:r>
              <a:t/>
            </a:r>
            <a:endParaRPr/>
          </a:p>
          <a:p>
            <a:pPr indent="0" lvl="0" marL="0" marR="0" rtl="0" algn="l">
              <a:spcBef>
                <a:spcPts val="0"/>
              </a:spcBef>
              <a:spcAft>
                <a:spcPts val="0"/>
              </a:spcAft>
              <a:buNone/>
            </a:pPr>
            <a:r>
              <a:rPr lang="el-GR" sz="3200">
                <a:solidFill>
                  <a:schemeClr val="dk1"/>
                </a:solidFill>
                <a:latin typeface="Times New Roman"/>
                <a:ea typeface="Times New Roman"/>
                <a:cs typeface="Times New Roman"/>
                <a:sym typeface="Times New Roman"/>
              </a:rPr>
              <a:t>Οι συμμετέχοντες αποτίμησαν θετικά τόσο το Εκπαιδευτικό Υλικό, όσο και την πορεία της Τηλεδιάσκεψης. </a:t>
            </a:r>
            <a:endParaRPr sz="3200">
              <a:solidFill>
                <a:schemeClr val="dk1"/>
              </a:solidFill>
              <a:latin typeface="Times New Roman"/>
              <a:ea typeface="Times New Roman"/>
              <a:cs typeface="Times New Roman"/>
              <a:sym typeface="Times New Roman"/>
            </a:endParaRPr>
          </a:p>
          <a:p>
            <a:pPr indent="0" lvl="0" marL="45720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l-GR" sz="3200">
                <a:solidFill>
                  <a:schemeClr val="dk1"/>
                </a:solidFill>
                <a:latin typeface="Times New Roman"/>
                <a:ea typeface="Times New Roman"/>
                <a:cs typeface="Times New Roman"/>
                <a:sym typeface="Times New Roman"/>
              </a:rPr>
              <a:t>Τα επιμορφωτικά προγράμματα ή σεμινάρια πάνω στη μουσική εκπαίδευση μπορούν να είναι συμβατά με την εξ αποστάσεως μεθοδολογία, σε συνδυασμό με σύγχρονες και ασύγχρονες μεθόδους. </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l-GR" sz="2500">
                <a:solidFill>
                  <a:schemeClr val="dk1"/>
                </a:solidFill>
                <a:latin typeface="Times New Roman"/>
                <a:ea typeface="Times New Roman"/>
                <a:cs typeface="Times New Roman"/>
                <a:sym typeface="Times New Roman"/>
              </a:rPr>
              <a:t>(Kos &amp; Goodrich, 2012; Sherbon &amp; Kish, 2005)</a:t>
            </a:r>
            <a:endParaRPr sz="2500">
              <a:solidFill>
                <a:schemeClr val="dk1"/>
              </a:solidFill>
              <a:latin typeface="Times New Roman"/>
              <a:ea typeface="Times New Roman"/>
              <a:cs typeface="Times New Roman"/>
              <a:sym typeface="Times New Roman"/>
            </a:endParaRPr>
          </a:p>
          <a:p>
            <a:pPr indent="0" lvl="0" marL="45720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ad6f182cc2_0_2"/>
          <p:cNvSpPr txBox="1"/>
          <p:nvPr>
            <p:ph type="title"/>
          </p:nvPr>
        </p:nvSpPr>
        <p:spPr>
          <a:xfrm>
            <a:off x="1043608" y="332656"/>
            <a:ext cx="7776900" cy="576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l-GR" sz="3600"/>
              <a:t>Περιορισμοί έρευνας</a:t>
            </a:r>
            <a:endParaRPr b="1" sz="4000"/>
          </a:p>
        </p:txBody>
      </p:sp>
      <p:sp>
        <p:nvSpPr>
          <p:cNvPr id="292" name="Google Shape;292;gad6f182cc2_0_2"/>
          <p:cNvSpPr/>
          <p:nvPr/>
        </p:nvSpPr>
        <p:spPr>
          <a:xfrm>
            <a:off x="827575" y="1437700"/>
            <a:ext cx="7992900" cy="1711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l-GR" sz="3200">
                <a:solidFill>
                  <a:schemeClr val="dk1"/>
                </a:solidFill>
                <a:latin typeface="Times New Roman"/>
                <a:ea typeface="Times New Roman"/>
                <a:cs typeface="Times New Roman"/>
                <a:sym typeface="Times New Roman"/>
              </a:rPr>
              <a:t>ο αριθμός των συμμετεχόντων ήταν περιορισμένος και δεν μπορούν να γίνουν γενικεύσεις</a:t>
            </a:r>
            <a:endParaRPr sz="3200">
              <a:solidFill>
                <a:schemeClr val="dk1"/>
              </a:solidFill>
              <a:latin typeface="Times New Roman"/>
              <a:ea typeface="Times New Roman"/>
              <a:cs typeface="Times New Roman"/>
              <a:sym typeface="Times New Roman"/>
            </a:endParaRPr>
          </a:p>
        </p:txBody>
      </p:sp>
      <p:sp>
        <p:nvSpPr>
          <p:cNvPr id="293" name="Google Shape;293;gad6f182cc2_0_2"/>
          <p:cNvSpPr txBox="1"/>
          <p:nvPr>
            <p:ph type="title"/>
          </p:nvPr>
        </p:nvSpPr>
        <p:spPr>
          <a:xfrm>
            <a:off x="1196000" y="3022475"/>
            <a:ext cx="7776900" cy="827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Προβληματισμός</a:t>
            </a:r>
            <a:endParaRPr b="1" sz="4000"/>
          </a:p>
        </p:txBody>
      </p:sp>
      <p:sp>
        <p:nvSpPr>
          <p:cNvPr id="294" name="Google Shape;294;gad6f182cc2_0_2"/>
          <p:cNvSpPr txBox="1"/>
          <p:nvPr/>
        </p:nvSpPr>
        <p:spPr>
          <a:xfrm>
            <a:off x="1092750" y="3849875"/>
            <a:ext cx="7853700" cy="27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l-GR" sz="2400">
                <a:latin typeface="Calibri"/>
                <a:ea typeface="Calibri"/>
                <a:cs typeface="Calibri"/>
                <a:sym typeface="Calibri"/>
              </a:rPr>
              <a:t>Από τι απαντήσεις των συμμετεχόντων φάνηκε ότι: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l-GR" sz="2400">
                <a:latin typeface="Calibri"/>
                <a:ea typeface="Calibri"/>
                <a:cs typeface="Calibri"/>
                <a:sym typeface="Calibri"/>
              </a:rPr>
              <a:t>κάποιες ερωτήσεις δεν έγιναν απόλυτα κατανοητές</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l-GR" sz="2400">
                <a:latin typeface="Calibri"/>
                <a:ea typeface="Calibri"/>
                <a:cs typeface="Calibri"/>
                <a:sym typeface="Calibri"/>
              </a:rPr>
              <a:t>μικρός αριθμός συμμετεχόντων απάντησε εντελώς μηχανικά στις ερωτήσεις κλειστού τύπου και δεν απάντησε στις ερωτήσεις ανοικτού τύπου</a:t>
            </a:r>
            <a:endParaRPr sz="24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ad6f182cc2_0_19"/>
          <p:cNvSpPr txBox="1"/>
          <p:nvPr>
            <p:ph idx="1" type="body"/>
          </p:nvPr>
        </p:nvSpPr>
        <p:spPr>
          <a:xfrm>
            <a:off x="628650" y="1704175"/>
            <a:ext cx="7886700" cy="4472700"/>
          </a:xfrm>
          <a:prstGeom prst="rect">
            <a:avLst/>
          </a:prstGeom>
        </p:spPr>
        <p:txBody>
          <a:bodyPr anchorCtr="0" anchor="t" bIns="45700" lIns="91425" spcFirstLastPara="1" rIns="91425" wrap="square" tIns="45700">
            <a:noAutofit/>
          </a:bodyPr>
          <a:lstStyle/>
          <a:p>
            <a:pPr indent="-374650" lvl="0" marL="457200" rtl="0" algn="l">
              <a:spcBef>
                <a:spcPts val="750"/>
              </a:spcBef>
              <a:spcAft>
                <a:spcPts val="0"/>
              </a:spcAft>
              <a:buSzPts val="2300"/>
              <a:buChar char="•"/>
            </a:pPr>
            <a:r>
              <a:rPr lang="el-GR" sz="2300"/>
              <a:t>Ανάγκη περαιτέρω έρευνας στον τομέα</a:t>
            </a:r>
            <a:endParaRPr sz="2300"/>
          </a:p>
          <a:p>
            <a:pPr indent="-374650" lvl="0" marL="457200" rtl="0" algn="l">
              <a:spcBef>
                <a:spcPts val="0"/>
              </a:spcBef>
              <a:spcAft>
                <a:spcPts val="0"/>
              </a:spcAft>
              <a:buSzPts val="2300"/>
              <a:buChar char="•"/>
            </a:pPr>
            <a:r>
              <a:rPr lang="el-GR" sz="2300"/>
              <a:t>Ανάγκη να δημιουργηθεί ένα κοινό μεθοδολογικό πλαίσιο σε ότι αφορά την ανάπτυξη εξ αποστάσεως επιμορφωτικών προγραμμάτων για εκπαιδευτικούς Μουσικής. </a:t>
            </a:r>
            <a:endParaRPr sz="2300"/>
          </a:p>
          <a:p>
            <a:pPr indent="0" lvl="0" marL="457200" rtl="0" algn="l">
              <a:spcBef>
                <a:spcPts val="750"/>
              </a:spcBef>
              <a:spcAft>
                <a:spcPts val="0"/>
              </a:spcAft>
              <a:buNone/>
            </a:pPr>
            <a:r>
              <a:t/>
            </a:r>
            <a:endParaRPr sz="2100"/>
          </a:p>
          <a:p>
            <a:pPr indent="0" lvl="0" marL="0" rtl="0" algn="l">
              <a:spcBef>
                <a:spcPts val="750"/>
              </a:spcBef>
              <a:spcAft>
                <a:spcPts val="0"/>
              </a:spcAft>
              <a:buNone/>
            </a:pPr>
            <a:r>
              <a:rPr lang="el-GR" sz="2300"/>
              <a:t>Η Εξ Αποστάσεως Εκπαίδευση ίσως αποτελεί το </a:t>
            </a:r>
            <a:r>
              <a:rPr b="1" lang="el-GR" sz="2300"/>
              <a:t>μέλλον</a:t>
            </a:r>
            <a:r>
              <a:rPr lang="el-GR" sz="2300"/>
              <a:t> στον τομέα της επιμόρφωσης και επαγγελματικής εξέλιξης των εκπαιδευτικών Μουσικής.</a:t>
            </a:r>
            <a:endParaRPr sz="2300"/>
          </a:p>
          <a:p>
            <a:pPr indent="0" lvl="0" marL="0" rtl="0" algn="l">
              <a:spcBef>
                <a:spcPts val="750"/>
              </a:spcBef>
              <a:spcAft>
                <a:spcPts val="0"/>
              </a:spcAft>
              <a:buNone/>
            </a:pPr>
            <a:r>
              <a:t/>
            </a:r>
            <a:endParaRPr sz="4700"/>
          </a:p>
        </p:txBody>
      </p:sp>
      <p:sp>
        <p:nvSpPr>
          <p:cNvPr id="301" name="Google Shape;301;gad6f182cc2_0_19"/>
          <p:cNvSpPr txBox="1"/>
          <p:nvPr>
            <p:ph type="title"/>
          </p:nvPr>
        </p:nvSpPr>
        <p:spPr>
          <a:xfrm>
            <a:off x="1143000" y="365127"/>
            <a:ext cx="7372200" cy="107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l-GR"/>
              <a:t>Προτάσεις</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2"/>
          <p:cNvSpPr/>
          <p:nvPr/>
        </p:nvSpPr>
        <p:spPr>
          <a:xfrm>
            <a:off x="1477641" y="2852936"/>
            <a:ext cx="76328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3200">
                <a:solidFill>
                  <a:schemeClr val="dk1"/>
                </a:solidFill>
                <a:latin typeface="Times New Roman"/>
                <a:ea typeface="Times New Roman"/>
                <a:cs typeface="Times New Roman"/>
                <a:sym typeface="Times New Roman"/>
              </a:rPr>
              <a:t>Σας ευχαριστώ για την προσοχή σας</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ph type="title"/>
          </p:nvPr>
        </p:nvSpPr>
        <p:spPr>
          <a:xfrm>
            <a:off x="1106775" y="548675"/>
            <a:ext cx="7797600" cy="57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2. Συνεισφορά της διπλωματικής (1/2)</a:t>
            </a:r>
            <a:endParaRPr b="1" sz="3600"/>
          </a:p>
        </p:txBody>
      </p:sp>
      <p:sp>
        <p:nvSpPr>
          <p:cNvPr id="119" name="Google Shape;119;p3"/>
          <p:cNvSpPr/>
          <p:nvPr/>
        </p:nvSpPr>
        <p:spPr>
          <a:xfrm>
            <a:off x="573825" y="1479775"/>
            <a:ext cx="8134200" cy="5147100"/>
          </a:xfrm>
          <a:prstGeom prst="roundRect">
            <a:avLst>
              <a:gd fmla="val 16667"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700050" y="1479775"/>
            <a:ext cx="8007900" cy="53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l-GR" sz="2300">
                <a:solidFill>
                  <a:schemeClr val="dk1"/>
                </a:solidFill>
                <a:latin typeface="Times New Roman"/>
                <a:ea typeface="Times New Roman"/>
                <a:cs typeface="Times New Roman"/>
                <a:sym typeface="Times New Roman"/>
              </a:rPr>
              <a:t>Η παρούσα Διπλωματική Εργασία στοχεύει στο συνδυασμό Σύγχρονης και Ασύγχρονης ΕξΑΕ, στη δημιουργία επιμορφωτικού υλικού και τη διερεύνηση του ποσοστού επιτυχίας διαδικτυακών συναντήσεων, οι οποίες να δίνουν παρόμοιες γνώσεις και παρεμφερείς εμπειρίες με ένα βιωματικό σεμινάριο</a:t>
            </a:r>
            <a:endParaRPr sz="23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l-GR" sz="2300">
                <a:solidFill>
                  <a:schemeClr val="dk1"/>
                </a:solidFill>
                <a:latin typeface="Times New Roman"/>
                <a:ea typeface="Times New Roman"/>
                <a:cs typeface="Times New Roman"/>
                <a:sym typeface="Times New Roman"/>
              </a:rPr>
              <a:t>Σεμινάριο:</a:t>
            </a:r>
            <a:endParaRPr b="1" sz="23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l-GR" sz="2300">
                <a:solidFill>
                  <a:schemeClr val="dk1"/>
                </a:solidFill>
                <a:latin typeface="Times New Roman"/>
                <a:ea typeface="Times New Roman"/>
                <a:cs typeface="Times New Roman"/>
                <a:sym typeface="Times New Roman"/>
              </a:rPr>
              <a:t>Υποστήριξη του έργου των εκπαιδευτικών σε θέματα διδακτικού σχεδιασμού, καθώς και η ενημέρωση, η παροχή και η ανταλλαγή ιδεών και δραστηριοτήτων σε ότι αφορά την Ενεργητική Μουσική Ακρόαση μέσα από το μουσικό έργο του Camille Saint-Saëns «Το Καρναβάλι το Ζώων».</a:t>
            </a:r>
            <a:endParaRPr sz="23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374650" lvl="0" marL="457200" marR="0" rtl="0" algn="l">
              <a:spcBef>
                <a:spcPts val="0"/>
              </a:spcBef>
              <a:spcAft>
                <a:spcPts val="0"/>
              </a:spcAft>
              <a:buClr>
                <a:schemeClr val="dk1"/>
              </a:buClr>
              <a:buSzPts val="2300"/>
              <a:buFont typeface="Times New Roman"/>
              <a:buChar char="●"/>
            </a:pPr>
            <a:r>
              <a:rPr lang="el-GR" sz="2300">
                <a:solidFill>
                  <a:schemeClr val="dk1"/>
                </a:solidFill>
                <a:latin typeface="Times New Roman"/>
                <a:ea typeface="Times New Roman"/>
                <a:cs typeface="Times New Roman"/>
                <a:sym typeface="Times New Roman"/>
              </a:rPr>
              <a:t>Ο σχεδιασμός, η ανάπτυξη και η αξιολόγηση ενός διαδικτυακού περιβάλλοντος επιμόρφωσης εκπαιδευτικών Μουσικής Πρωτοβάθμιας Εκπαίδευσης ίσως δώσει σημαντικά ερευνητικά δεδομένα </a:t>
            </a:r>
            <a:endParaRPr sz="23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374650" lvl="0" marL="457200" marR="0" rtl="0" algn="l">
              <a:spcBef>
                <a:spcPts val="0"/>
              </a:spcBef>
              <a:spcAft>
                <a:spcPts val="0"/>
              </a:spcAft>
              <a:buClr>
                <a:schemeClr val="dk1"/>
              </a:buClr>
              <a:buSzPts val="2300"/>
              <a:buFont typeface="Times New Roman"/>
              <a:buChar char="●"/>
            </a:pPr>
            <a:r>
              <a:rPr lang="el-GR" sz="2300">
                <a:solidFill>
                  <a:schemeClr val="dk1"/>
                </a:solidFill>
                <a:latin typeface="Times New Roman"/>
                <a:ea typeface="Times New Roman"/>
                <a:cs typeface="Times New Roman"/>
                <a:sym typeface="Times New Roman"/>
              </a:rPr>
              <a:t>Δεν βρέθηκαν ερευνητικά δεδομένα από άλλες εξ αποστάσεως επιμορφώσεις σε εκπαιδευτικούς Μουσικής στην Ελλάδα</a:t>
            </a:r>
            <a:endParaRPr sz="2300">
              <a:solidFill>
                <a:schemeClr val="dk1"/>
              </a:solidFill>
              <a:latin typeface="Times New Roman"/>
              <a:ea typeface="Times New Roman"/>
              <a:cs typeface="Times New Roman"/>
              <a:sym typeface="Times New Roman"/>
            </a:endParaRPr>
          </a:p>
          <a:p>
            <a:pPr indent="0" lvl="0" marL="45720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ad6f182cc2_0_32"/>
          <p:cNvSpPr txBox="1"/>
          <p:nvPr>
            <p:ph type="title"/>
          </p:nvPr>
        </p:nvSpPr>
        <p:spPr>
          <a:xfrm>
            <a:off x="1134825" y="548675"/>
            <a:ext cx="7699500" cy="57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2. Συνεισφορά της διπλωματικής </a:t>
            </a:r>
            <a:r>
              <a:rPr lang="el-GR" sz="3600"/>
              <a:t>(1/2)</a:t>
            </a:r>
            <a:endParaRPr b="1" sz="3600"/>
          </a:p>
        </p:txBody>
      </p:sp>
      <p:sp>
        <p:nvSpPr>
          <p:cNvPr id="126" name="Google Shape;126;gad6f182cc2_0_32"/>
          <p:cNvSpPr/>
          <p:nvPr/>
        </p:nvSpPr>
        <p:spPr>
          <a:xfrm>
            <a:off x="573825" y="1479775"/>
            <a:ext cx="8134200" cy="5147100"/>
          </a:xfrm>
          <a:prstGeom prst="roundRect">
            <a:avLst>
              <a:gd fmla="val 16667"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ad6f182cc2_0_32"/>
          <p:cNvSpPr/>
          <p:nvPr/>
        </p:nvSpPr>
        <p:spPr>
          <a:xfrm>
            <a:off x="700050" y="1479775"/>
            <a:ext cx="8007900" cy="531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400050" lvl="0" marL="457200" marR="0" rtl="0" algn="l">
              <a:spcBef>
                <a:spcPts val="0"/>
              </a:spcBef>
              <a:spcAft>
                <a:spcPts val="0"/>
              </a:spcAft>
              <a:buClr>
                <a:schemeClr val="dk1"/>
              </a:buClr>
              <a:buSzPts val="2700"/>
              <a:buFont typeface="Times New Roman"/>
              <a:buChar char="●"/>
            </a:pPr>
            <a:r>
              <a:rPr lang="el-GR" sz="2700">
                <a:solidFill>
                  <a:schemeClr val="dk1"/>
                </a:solidFill>
                <a:latin typeface="Times New Roman"/>
                <a:ea typeface="Times New Roman"/>
                <a:cs typeface="Times New Roman"/>
                <a:sym typeface="Times New Roman"/>
              </a:rPr>
              <a:t>Ο σχεδιασμός, η ανάπτυξη και η αξιολόγηση ενός διαδικτυακού περιβάλλοντος επιμόρφωσης εκπαιδευτικών Μουσικής Πρωτοβάθμιας Εκπαίδευσης ίσως δώσει σημαντικά ερευνητικά δεδομένα </a:t>
            </a:r>
            <a:endParaRPr sz="27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700">
              <a:solidFill>
                <a:schemeClr val="dk1"/>
              </a:solidFill>
              <a:latin typeface="Times New Roman"/>
              <a:ea typeface="Times New Roman"/>
              <a:cs typeface="Times New Roman"/>
              <a:sym typeface="Times New Roman"/>
            </a:endParaRPr>
          </a:p>
          <a:p>
            <a:pPr indent="-400050" lvl="0" marL="457200" marR="0" rtl="0" algn="l">
              <a:spcBef>
                <a:spcPts val="0"/>
              </a:spcBef>
              <a:spcAft>
                <a:spcPts val="0"/>
              </a:spcAft>
              <a:buClr>
                <a:schemeClr val="dk1"/>
              </a:buClr>
              <a:buSzPts val="2700"/>
              <a:buFont typeface="Times New Roman"/>
              <a:buChar char="●"/>
            </a:pPr>
            <a:r>
              <a:rPr lang="el-GR" sz="2700">
                <a:solidFill>
                  <a:schemeClr val="dk1"/>
                </a:solidFill>
                <a:latin typeface="Times New Roman"/>
                <a:ea typeface="Times New Roman"/>
                <a:cs typeface="Times New Roman"/>
                <a:sym typeface="Times New Roman"/>
              </a:rPr>
              <a:t>Δεν βρέθηκαν ερευνητικά δεδομένα από άλλες εξ αποστάσεως επιμορφώσεις σε εκπαιδευτικούς Μουσικής στην Ελλάδα</a:t>
            </a:r>
            <a:endParaRPr sz="2700">
              <a:solidFill>
                <a:schemeClr val="dk1"/>
              </a:solidFill>
              <a:latin typeface="Times New Roman"/>
              <a:ea typeface="Times New Roman"/>
              <a:cs typeface="Times New Roman"/>
              <a:sym typeface="Times New Roman"/>
            </a:endParaRPr>
          </a:p>
          <a:p>
            <a:pPr indent="0" lvl="0" marL="45720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txBox="1"/>
          <p:nvPr>
            <p:ph type="title"/>
          </p:nvPr>
        </p:nvSpPr>
        <p:spPr>
          <a:xfrm>
            <a:off x="1043608" y="620688"/>
            <a:ext cx="7776864" cy="57606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3. Ερευνητικά Ερωτήματα (</a:t>
            </a:r>
            <a:r>
              <a:rPr lang="el-GR" sz="3600"/>
              <a:t>1/2)</a:t>
            </a:r>
            <a:endParaRPr b="1" sz="4000"/>
          </a:p>
        </p:txBody>
      </p:sp>
      <p:sp>
        <p:nvSpPr>
          <p:cNvPr id="133" name="Google Shape;133;p4"/>
          <p:cNvSpPr/>
          <p:nvPr/>
        </p:nvSpPr>
        <p:spPr>
          <a:xfrm>
            <a:off x="728100" y="1381600"/>
            <a:ext cx="8232300" cy="52170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1200"/>
              </a:spcBef>
              <a:spcAft>
                <a:spcPts val="0"/>
              </a:spcAft>
              <a:buClr>
                <a:schemeClr val="dk1"/>
              </a:buClr>
              <a:buSzPts val="1100"/>
              <a:buFont typeface="Arial"/>
              <a:buNone/>
            </a:pPr>
            <a:r>
              <a:rPr lang="el-GR" sz="2200">
                <a:solidFill>
                  <a:schemeClr val="dk1"/>
                </a:solidFill>
                <a:latin typeface="Times New Roman"/>
                <a:ea typeface="Times New Roman"/>
                <a:cs typeface="Times New Roman"/>
                <a:sym typeface="Times New Roman"/>
              </a:rPr>
              <a:t>Α. Υπάρχει  Επιστημονική συνοχή και Τεκμηρίωση  του Ε.Υ.</a:t>
            </a:r>
            <a:endParaRPr sz="2200">
              <a:solidFill>
                <a:schemeClr val="dk1"/>
              </a:solidFill>
              <a:latin typeface="Times New Roman"/>
              <a:ea typeface="Times New Roman"/>
              <a:cs typeface="Times New Roman"/>
              <a:sym typeface="Times New Roman"/>
            </a:endParaRPr>
          </a:p>
          <a:p>
            <a:pPr indent="0" lvl="0" marL="0" rtl="0" algn="just">
              <a:lnSpc>
                <a:spcPct val="150000"/>
              </a:lnSpc>
              <a:spcBef>
                <a:spcPts val="1200"/>
              </a:spcBef>
              <a:spcAft>
                <a:spcPts val="0"/>
              </a:spcAft>
              <a:buClr>
                <a:schemeClr val="dk1"/>
              </a:buClr>
              <a:buSzPts val="1100"/>
              <a:buFont typeface="Arial"/>
              <a:buNone/>
            </a:pPr>
            <a:r>
              <a:rPr lang="el-GR" sz="2200">
                <a:solidFill>
                  <a:schemeClr val="dk1"/>
                </a:solidFill>
                <a:latin typeface="Times New Roman"/>
                <a:ea typeface="Times New Roman"/>
                <a:cs typeface="Times New Roman"/>
                <a:sym typeface="Times New Roman"/>
              </a:rPr>
              <a:t>Β. Το Ε.Υ. συμβάλει στην απλή και κατανοητή παρουσίαση του Γνωστικού Αντικειμένου;</a:t>
            </a:r>
            <a:endParaRPr sz="2200">
              <a:solidFill>
                <a:schemeClr val="dk1"/>
              </a:solidFill>
              <a:latin typeface="Times New Roman"/>
              <a:ea typeface="Times New Roman"/>
              <a:cs typeface="Times New Roman"/>
              <a:sym typeface="Times New Roman"/>
            </a:endParaRPr>
          </a:p>
          <a:p>
            <a:pPr indent="0" lvl="0" marL="0" rtl="0" algn="just">
              <a:lnSpc>
                <a:spcPct val="150000"/>
              </a:lnSpc>
              <a:spcBef>
                <a:spcPts val="1200"/>
              </a:spcBef>
              <a:spcAft>
                <a:spcPts val="0"/>
              </a:spcAft>
              <a:buClr>
                <a:schemeClr val="dk1"/>
              </a:buClr>
              <a:buSzPts val="1100"/>
              <a:buFont typeface="Arial"/>
              <a:buNone/>
            </a:pPr>
            <a:r>
              <a:rPr lang="el-GR" sz="2200">
                <a:solidFill>
                  <a:schemeClr val="dk1"/>
                </a:solidFill>
                <a:latin typeface="Times New Roman"/>
                <a:ea typeface="Times New Roman"/>
                <a:cs typeface="Times New Roman"/>
                <a:sym typeface="Times New Roman"/>
              </a:rPr>
              <a:t>Γ. Είναι το Ε.Υ. εύχρηστο;</a:t>
            </a:r>
            <a:endParaRPr sz="2200">
              <a:solidFill>
                <a:schemeClr val="dk1"/>
              </a:solidFill>
              <a:latin typeface="Times New Roman"/>
              <a:ea typeface="Times New Roman"/>
              <a:cs typeface="Times New Roman"/>
              <a:sym typeface="Times New Roman"/>
            </a:endParaRPr>
          </a:p>
          <a:p>
            <a:pPr indent="0" lvl="0" marL="0" rtl="0" algn="just">
              <a:lnSpc>
                <a:spcPct val="150000"/>
              </a:lnSpc>
              <a:spcBef>
                <a:spcPts val="1200"/>
              </a:spcBef>
              <a:spcAft>
                <a:spcPts val="0"/>
              </a:spcAft>
              <a:buClr>
                <a:schemeClr val="dk1"/>
              </a:buClr>
              <a:buSzPts val="1100"/>
              <a:buFont typeface="Arial"/>
              <a:buNone/>
            </a:pPr>
            <a:r>
              <a:rPr lang="el-GR" sz="2200">
                <a:solidFill>
                  <a:schemeClr val="dk1"/>
                </a:solidFill>
                <a:latin typeface="Times New Roman"/>
                <a:ea typeface="Times New Roman"/>
                <a:cs typeface="Times New Roman"/>
                <a:sym typeface="Times New Roman"/>
              </a:rPr>
              <a:t>Δ. Το Ε.Υ. υποστηρίζει - καθοδηγεί τον εκπαιδευόμενο στη μελέτη του;</a:t>
            </a:r>
            <a:endParaRPr sz="2200">
              <a:solidFill>
                <a:schemeClr val="dk1"/>
              </a:solidFill>
              <a:latin typeface="Times New Roman"/>
              <a:ea typeface="Times New Roman"/>
              <a:cs typeface="Times New Roman"/>
              <a:sym typeface="Times New Roman"/>
            </a:endParaRPr>
          </a:p>
          <a:p>
            <a:pPr indent="0" lvl="0" marL="0" rtl="0" algn="just">
              <a:lnSpc>
                <a:spcPct val="150000"/>
              </a:lnSpc>
              <a:spcBef>
                <a:spcPts val="1200"/>
              </a:spcBef>
              <a:spcAft>
                <a:spcPts val="0"/>
              </a:spcAft>
              <a:buSzPts val="1100"/>
              <a:buNone/>
            </a:pPr>
            <a:r>
              <a:rPr lang="el-GR" sz="2200">
                <a:solidFill>
                  <a:schemeClr val="dk1"/>
                </a:solidFill>
                <a:latin typeface="Times New Roman"/>
                <a:ea typeface="Times New Roman"/>
                <a:cs typeface="Times New Roman"/>
                <a:sym typeface="Times New Roman"/>
              </a:rPr>
              <a:t>Ε. Ο εκπαιδευόμενος υποστηρίζεται στην αλληλεπίδραση με το Ε.Υ.στη μελέτη του;</a:t>
            </a:r>
            <a:endParaRPr sz="2200">
              <a:solidFill>
                <a:schemeClr val="dk1"/>
              </a:solidFill>
              <a:latin typeface="Times New Roman"/>
              <a:ea typeface="Times New Roman"/>
              <a:cs typeface="Times New Roman"/>
              <a:sym typeface="Times New Roman"/>
            </a:endParaRPr>
          </a:p>
          <a:p>
            <a:pPr indent="0" lvl="0" marL="0" rtl="0" algn="just">
              <a:lnSpc>
                <a:spcPct val="150000"/>
              </a:lnSpc>
              <a:spcBef>
                <a:spcPts val="1200"/>
              </a:spcBef>
              <a:spcAft>
                <a:spcPts val="0"/>
              </a:spcAft>
              <a:buClr>
                <a:schemeClr val="dk1"/>
              </a:buClr>
              <a:buSzPts val="1100"/>
              <a:buFont typeface="Arial"/>
              <a:buNone/>
            </a:pPr>
            <a:r>
              <a:rPr lang="el-GR" sz="2200">
                <a:solidFill>
                  <a:schemeClr val="dk1"/>
                </a:solidFill>
                <a:latin typeface="Times New Roman"/>
                <a:ea typeface="Times New Roman"/>
                <a:cs typeface="Times New Roman"/>
                <a:sym typeface="Times New Roman"/>
              </a:rPr>
              <a:t>Στ. Το Ε.Υ. παρέχει δυνατότητα Αναστοχασμού - Αυτοαξιολόγησης </a:t>
            </a:r>
            <a:r>
              <a:rPr lang="el-GR" sz="2300">
                <a:solidFill>
                  <a:schemeClr val="dk1"/>
                </a:solidFill>
                <a:latin typeface="Times New Roman"/>
                <a:ea typeface="Times New Roman"/>
                <a:cs typeface="Times New Roman"/>
                <a:sym typeface="Times New Roman"/>
              </a:rPr>
              <a:t>στον εκπαιδευόμενο;</a:t>
            </a:r>
            <a:endParaRPr sz="2300">
              <a:solidFill>
                <a:schemeClr val="dk1"/>
              </a:solidFill>
              <a:latin typeface="Times New Roman"/>
              <a:ea typeface="Times New Roman"/>
              <a:cs typeface="Times New Roman"/>
              <a:sym typeface="Times New Roman"/>
            </a:endParaRPr>
          </a:p>
          <a:p>
            <a:pPr indent="0" lvl="0" marL="0" marR="0" rtl="0" algn="l">
              <a:spcBef>
                <a:spcPts val="1200"/>
              </a:spcBef>
              <a:spcAft>
                <a:spcPts val="0"/>
              </a:spcAft>
              <a:buNone/>
            </a:pPr>
            <a:r>
              <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ab635a6fb7_0_0"/>
          <p:cNvSpPr txBox="1"/>
          <p:nvPr>
            <p:ph type="title"/>
          </p:nvPr>
        </p:nvSpPr>
        <p:spPr>
          <a:xfrm>
            <a:off x="1043608" y="620688"/>
            <a:ext cx="7776900" cy="57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3. Ερευνητικά Ερωτήματα (2/2)</a:t>
            </a:r>
            <a:endParaRPr b="1" sz="4000"/>
          </a:p>
        </p:txBody>
      </p:sp>
      <p:sp>
        <p:nvSpPr>
          <p:cNvPr id="139" name="Google Shape;139;gab635a6fb7_0_0"/>
          <p:cNvSpPr/>
          <p:nvPr/>
        </p:nvSpPr>
        <p:spPr>
          <a:xfrm>
            <a:off x="643950" y="1325525"/>
            <a:ext cx="8316600" cy="53574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1200"/>
              </a:spcBef>
              <a:spcAft>
                <a:spcPts val="0"/>
              </a:spcAft>
              <a:buSzPts val="1100"/>
              <a:buNone/>
            </a:pPr>
            <a:r>
              <a:rPr lang="el-GR" sz="2300">
                <a:solidFill>
                  <a:schemeClr val="dk1"/>
                </a:solidFill>
                <a:latin typeface="Times New Roman"/>
                <a:ea typeface="Times New Roman"/>
                <a:cs typeface="Times New Roman"/>
                <a:sym typeface="Times New Roman"/>
              </a:rPr>
              <a:t>Ζ. Στο Ε.Υ. προσδιορίζονται με σαφήνεια ο Σκοπός και τα Προσδοκώμενα Αποτελέσματα;</a:t>
            </a:r>
            <a:endParaRPr sz="2300">
              <a:solidFill>
                <a:schemeClr val="dk1"/>
              </a:solidFill>
              <a:latin typeface="Times New Roman"/>
              <a:ea typeface="Times New Roman"/>
              <a:cs typeface="Times New Roman"/>
              <a:sym typeface="Times New Roman"/>
            </a:endParaRPr>
          </a:p>
          <a:p>
            <a:pPr indent="0" lvl="0" marL="0" rtl="0" algn="just">
              <a:lnSpc>
                <a:spcPct val="150000"/>
              </a:lnSpc>
              <a:spcBef>
                <a:spcPts val="1200"/>
              </a:spcBef>
              <a:spcAft>
                <a:spcPts val="0"/>
              </a:spcAft>
              <a:buSzPts val="1100"/>
              <a:buNone/>
            </a:pPr>
            <a:r>
              <a:rPr lang="el-GR" sz="2300">
                <a:solidFill>
                  <a:schemeClr val="dk1"/>
                </a:solidFill>
                <a:latin typeface="Times New Roman"/>
                <a:ea typeface="Times New Roman"/>
                <a:cs typeface="Times New Roman"/>
                <a:sym typeface="Times New Roman"/>
              </a:rPr>
              <a:t>Η. Το Ε.Υ. έχει δημιουργηθεί σύμφωνα με τις αρχές της Πολυμεσικής Μάθησης;</a:t>
            </a:r>
            <a:endParaRPr sz="2300">
              <a:solidFill>
                <a:schemeClr val="dk1"/>
              </a:solidFill>
              <a:latin typeface="Times New Roman"/>
              <a:ea typeface="Times New Roman"/>
              <a:cs typeface="Times New Roman"/>
              <a:sym typeface="Times New Roman"/>
            </a:endParaRPr>
          </a:p>
          <a:p>
            <a:pPr indent="0" lvl="0" marL="0" rtl="0" algn="just">
              <a:lnSpc>
                <a:spcPct val="150000"/>
              </a:lnSpc>
              <a:spcBef>
                <a:spcPts val="1200"/>
              </a:spcBef>
              <a:spcAft>
                <a:spcPts val="0"/>
              </a:spcAft>
              <a:buSzPts val="1100"/>
              <a:buNone/>
            </a:pPr>
            <a:r>
              <a:rPr lang="el-GR" sz="2300">
                <a:solidFill>
                  <a:schemeClr val="dk1"/>
                </a:solidFill>
                <a:latin typeface="Times New Roman"/>
                <a:ea typeface="Times New Roman"/>
                <a:cs typeface="Times New Roman"/>
                <a:sym typeface="Times New Roman"/>
              </a:rPr>
              <a:t>Θ. Αποτίμηση Τηλεδιάσκεψης</a:t>
            </a:r>
            <a:endParaRPr sz="2300">
              <a:solidFill>
                <a:schemeClr val="dk1"/>
              </a:solidFill>
              <a:latin typeface="Times New Roman"/>
              <a:ea typeface="Times New Roman"/>
              <a:cs typeface="Times New Roman"/>
              <a:sym typeface="Times New Roman"/>
            </a:endParaRPr>
          </a:p>
          <a:p>
            <a:pPr indent="0" lvl="0" marL="0" rtl="0" algn="just">
              <a:lnSpc>
                <a:spcPct val="150000"/>
              </a:lnSpc>
              <a:spcBef>
                <a:spcPts val="1200"/>
              </a:spcBef>
              <a:spcAft>
                <a:spcPts val="0"/>
              </a:spcAft>
              <a:buSzPts val="1100"/>
              <a:buNone/>
            </a:pPr>
            <a:r>
              <a:rPr lang="el-GR" sz="2300">
                <a:solidFill>
                  <a:schemeClr val="dk1"/>
                </a:solidFill>
                <a:latin typeface="Times New Roman"/>
                <a:ea typeface="Times New Roman"/>
                <a:cs typeface="Times New Roman"/>
                <a:sym typeface="Times New Roman"/>
              </a:rPr>
              <a:t>α) Οι εκπαιδευόμενοι θεωρούν απαραίτητο το συνδυασμό Ε.Υ. και Τηλεδιάσκεψης σε ένα επιμορφωτικό σεμινάριο;</a:t>
            </a:r>
            <a:endParaRPr sz="2300">
              <a:solidFill>
                <a:schemeClr val="dk1"/>
              </a:solidFill>
              <a:latin typeface="Times New Roman"/>
              <a:ea typeface="Times New Roman"/>
              <a:cs typeface="Times New Roman"/>
              <a:sym typeface="Times New Roman"/>
            </a:endParaRPr>
          </a:p>
          <a:p>
            <a:pPr indent="0" lvl="0" marL="0" rtl="0" algn="just">
              <a:lnSpc>
                <a:spcPct val="150000"/>
              </a:lnSpc>
              <a:spcBef>
                <a:spcPts val="1200"/>
              </a:spcBef>
              <a:spcAft>
                <a:spcPts val="0"/>
              </a:spcAft>
              <a:buSzPts val="1100"/>
              <a:buNone/>
            </a:pPr>
            <a:r>
              <a:rPr lang="el-GR" sz="2300">
                <a:solidFill>
                  <a:schemeClr val="dk1"/>
                </a:solidFill>
                <a:latin typeface="Times New Roman"/>
                <a:ea typeface="Times New Roman"/>
                <a:cs typeface="Times New Roman"/>
                <a:sym typeface="Times New Roman"/>
              </a:rPr>
              <a:t>β) Η Τηλεδιάσκεψη κάλυψε τις εκπαιδευτικές ανάγκες των εκπαιδευόμενων;</a:t>
            </a:r>
            <a:endParaRPr sz="2300">
              <a:solidFill>
                <a:schemeClr val="dk1"/>
              </a:solidFill>
              <a:latin typeface="Times New Roman"/>
              <a:ea typeface="Times New Roman"/>
              <a:cs typeface="Times New Roman"/>
              <a:sym typeface="Times New Roman"/>
            </a:endParaRPr>
          </a:p>
          <a:p>
            <a:pPr indent="0" lvl="0" marL="0" marR="0" rtl="0" algn="l">
              <a:spcBef>
                <a:spcPts val="1200"/>
              </a:spcBef>
              <a:spcAft>
                <a:spcPts val="0"/>
              </a:spcAft>
              <a:buNone/>
            </a:pPr>
            <a:r>
              <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txBox="1"/>
          <p:nvPr>
            <p:ph type="title"/>
          </p:nvPr>
        </p:nvSpPr>
        <p:spPr>
          <a:xfrm>
            <a:off x="1405208" y="548680"/>
            <a:ext cx="7199240" cy="7656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4. Δομή της εργασίας </a:t>
            </a:r>
            <a:endParaRPr b="1" sz="3600"/>
          </a:p>
        </p:txBody>
      </p:sp>
      <p:sp>
        <p:nvSpPr>
          <p:cNvPr id="145" name="Google Shape;145;p5"/>
          <p:cNvSpPr/>
          <p:nvPr/>
        </p:nvSpPr>
        <p:spPr>
          <a:xfrm>
            <a:off x="910425" y="1255400"/>
            <a:ext cx="7993800" cy="5539500"/>
          </a:xfrm>
          <a:prstGeom prst="rect">
            <a:avLst/>
          </a:prstGeom>
          <a:noFill/>
          <a:ln>
            <a:noFill/>
          </a:ln>
        </p:spPr>
        <p:txBody>
          <a:bodyPr anchorCtr="0" anchor="t" bIns="45700" lIns="91425" spcFirstLastPara="1" rIns="91425" wrap="square" tIns="45700">
            <a:spAutoFit/>
          </a:bodyPr>
          <a:lstStyle/>
          <a:p>
            <a:pPr indent="-387350" lvl="0" marL="457200" rtl="0" algn="l">
              <a:lnSpc>
                <a:spcPct val="150000"/>
              </a:lnSpc>
              <a:spcBef>
                <a:spcPts val="600"/>
              </a:spcBef>
              <a:spcAft>
                <a:spcPts val="0"/>
              </a:spcAft>
              <a:buClr>
                <a:schemeClr val="dk1"/>
              </a:buClr>
              <a:buSzPts val="2500"/>
              <a:buFont typeface="Times New Roman"/>
              <a:buChar char="❖"/>
            </a:pPr>
            <a:r>
              <a:rPr lang="el-GR" sz="2500">
                <a:solidFill>
                  <a:schemeClr val="dk1"/>
                </a:solidFill>
                <a:latin typeface="Times New Roman"/>
                <a:ea typeface="Times New Roman"/>
                <a:cs typeface="Times New Roman"/>
                <a:sym typeface="Times New Roman"/>
              </a:rPr>
              <a:t>ΘΕΩΡΗΤΙΚΟ ΠΛΑΙΣΙΟ</a:t>
            </a:r>
            <a:endParaRPr sz="2500">
              <a:solidFill>
                <a:schemeClr val="dk1"/>
              </a:solidFill>
              <a:latin typeface="Times New Roman"/>
              <a:ea typeface="Times New Roman"/>
              <a:cs typeface="Times New Roman"/>
              <a:sym typeface="Times New Roman"/>
            </a:endParaRPr>
          </a:p>
          <a:p>
            <a:pPr indent="0" lvl="0" marL="0" rtl="0" algn="l">
              <a:lnSpc>
                <a:spcPct val="150000"/>
              </a:lnSpc>
              <a:spcBef>
                <a:spcPts val="600"/>
              </a:spcBef>
              <a:spcAft>
                <a:spcPts val="0"/>
              </a:spcAft>
              <a:buClr>
                <a:schemeClr val="dk1"/>
              </a:buClr>
              <a:buSzPts val="1100"/>
              <a:buFont typeface="Arial"/>
              <a:buNone/>
            </a:pPr>
            <a:r>
              <a:rPr lang="el-GR" sz="2350">
                <a:latin typeface="Times New Roman"/>
                <a:ea typeface="Times New Roman"/>
                <a:cs typeface="Times New Roman"/>
                <a:sym typeface="Times New Roman"/>
              </a:rPr>
              <a:t>1.</a:t>
            </a:r>
            <a:r>
              <a:rPr lang="el-GR" sz="2500">
                <a:latin typeface="Times New Roman"/>
                <a:ea typeface="Times New Roman"/>
                <a:cs typeface="Times New Roman"/>
                <a:sym typeface="Times New Roman"/>
              </a:rPr>
              <a:t>Η Εξ Αποστάσεως Εκπαίδευση </a:t>
            </a:r>
            <a:endParaRPr sz="2500">
              <a:latin typeface="Times New Roman"/>
              <a:ea typeface="Times New Roman"/>
              <a:cs typeface="Times New Roman"/>
              <a:sym typeface="Times New Roman"/>
            </a:endParaRPr>
          </a:p>
          <a:p>
            <a:pPr indent="0" lvl="0" marL="0" rtl="0" algn="l">
              <a:lnSpc>
                <a:spcPct val="150000"/>
              </a:lnSpc>
              <a:spcBef>
                <a:spcPts val="600"/>
              </a:spcBef>
              <a:spcAft>
                <a:spcPts val="0"/>
              </a:spcAft>
              <a:buSzPts val="1100"/>
              <a:buNone/>
            </a:pPr>
            <a:r>
              <a:rPr lang="el-GR" sz="2350">
                <a:latin typeface="Times New Roman"/>
                <a:ea typeface="Times New Roman"/>
                <a:cs typeface="Times New Roman"/>
                <a:sym typeface="Times New Roman"/>
              </a:rPr>
              <a:t>2.Μουσική Εξ Αποστάσεως Εκπαίδευση</a:t>
            </a:r>
            <a:endParaRPr sz="2350">
              <a:latin typeface="Times New Roman"/>
              <a:ea typeface="Times New Roman"/>
              <a:cs typeface="Times New Roman"/>
              <a:sym typeface="Times New Roman"/>
            </a:endParaRPr>
          </a:p>
          <a:p>
            <a:pPr indent="0" lvl="0" marL="0" rtl="0" algn="l">
              <a:lnSpc>
                <a:spcPct val="150000"/>
              </a:lnSpc>
              <a:spcBef>
                <a:spcPts val="600"/>
              </a:spcBef>
              <a:spcAft>
                <a:spcPts val="0"/>
              </a:spcAft>
              <a:buClr>
                <a:schemeClr val="dk1"/>
              </a:buClr>
              <a:buSzPts val="1100"/>
              <a:buFont typeface="Arial"/>
              <a:buNone/>
            </a:pPr>
            <a:r>
              <a:rPr lang="el-GR" sz="2350">
                <a:latin typeface="Times New Roman"/>
                <a:ea typeface="Times New Roman"/>
                <a:cs typeface="Times New Roman"/>
                <a:sym typeface="Times New Roman"/>
              </a:rPr>
              <a:t>3.</a:t>
            </a:r>
            <a:r>
              <a:rPr lang="el-GR" sz="2500">
                <a:latin typeface="Times New Roman"/>
                <a:ea typeface="Times New Roman"/>
                <a:cs typeface="Times New Roman"/>
                <a:sym typeface="Times New Roman"/>
              </a:rPr>
              <a:t>Επιμόρφωση Εκπαιδευτικών - Εκπαίδευση Ενηλίκων</a:t>
            </a:r>
            <a:endParaRPr sz="2500">
              <a:latin typeface="Times New Roman"/>
              <a:ea typeface="Times New Roman"/>
              <a:cs typeface="Times New Roman"/>
              <a:sym typeface="Times New Roman"/>
            </a:endParaRPr>
          </a:p>
          <a:p>
            <a:pPr indent="0" lvl="0" marL="0" rtl="0" algn="l">
              <a:lnSpc>
                <a:spcPct val="150000"/>
              </a:lnSpc>
              <a:spcBef>
                <a:spcPts val="600"/>
              </a:spcBef>
              <a:spcAft>
                <a:spcPts val="0"/>
              </a:spcAft>
              <a:buClr>
                <a:schemeClr val="dk1"/>
              </a:buClr>
              <a:buSzPts val="1100"/>
              <a:buFont typeface="Arial"/>
              <a:buNone/>
            </a:pPr>
            <a:r>
              <a:rPr lang="el-GR" sz="2500">
                <a:latin typeface="Times New Roman"/>
                <a:ea typeface="Times New Roman"/>
                <a:cs typeface="Times New Roman"/>
                <a:sym typeface="Times New Roman"/>
              </a:rPr>
              <a:t>4.</a:t>
            </a:r>
            <a:r>
              <a:rPr lang="el-GR" sz="2500">
                <a:solidFill>
                  <a:schemeClr val="dk1"/>
                </a:solidFill>
                <a:latin typeface="Times New Roman"/>
                <a:ea typeface="Times New Roman"/>
                <a:cs typeface="Times New Roman"/>
                <a:sym typeface="Times New Roman"/>
              </a:rPr>
              <a:t>Ενεργητική Μουσική Ακρόαση</a:t>
            </a:r>
            <a:endParaRPr sz="2500">
              <a:solidFill>
                <a:schemeClr val="dk1"/>
              </a:solidFill>
              <a:latin typeface="Times New Roman"/>
              <a:ea typeface="Times New Roman"/>
              <a:cs typeface="Times New Roman"/>
              <a:sym typeface="Times New Roman"/>
            </a:endParaRPr>
          </a:p>
          <a:p>
            <a:pPr indent="-387350" lvl="0" marL="457200" rtl="0" algn="l">
              <a:lnSpc>
                <a:spcPct val="150000"/>
              </a:lnSpc>
              <a:spcBef>
                <a:spcPts val="600"/>
              </a:spcBef>
              <a:spcAft>
                <a:spcPts val="0"/>
              </a:spcAft>
              <a:buClr>
                <a:schemeClr val="dk1"/>
              </a:buClr>
              <a:buSzPts val="2500"/>
              <a:buFont typeface="Times New Roman"/>
              <a:buChar char="❖"/>
            </a:pPr>
            <a:r>
              <a:rPr lang="el-GR" sz="2500">
                <a:solidFill>
                  <a:schemeClr val="dk1"/>
                </a:solidFill>
                <a:latin typeface="Times New Roman"/>
                <a:ea typeface="Times New Roman"/>
                <a:cs typeface="Times New Roman"/>
                <a:sym typeface="Times New Roman"/>
              </a:rPr>
              <a:t>ΣΧΕΔΙΑΣΜΟΣ ΚΑΙ ΥΛΟΠΟΙΗΣΗ ΕΚΠΑΙΔΕΥΤΙΚΟΥ ΥΛΙΚΟΥ - ΤΗΛΕΔΙΑΣΚΕΨΗ</a:t>
            </a:r>
            <a:endParaRPr sz="2500">
              <a:solidFill>
                <a:schemeClr val="dk1"/>
              </a:solidFill>
              <a:latin typeface="Times New Roman"/>
              <a:ea typeface="Times New Roman"/>
              <a:cs typeface="Times New Roman"/>
              <a:sym typeface="Times New Roman"/>
            </a:endParaRPr>
          </a:p>
          <a:p>
            <a:pPr indent="-387350" lvl="0" marL="457200" rtl="0" algn="l">
              <a:lnSpc>
                <a:spcPct val="150000"/>
              </a:lnSpc>
              <a:spcBef>
                <a:spcPts val="0"/>
              </a:spcBef>
              <a:spcAft>
                <a:spcPts val="0"/>
              </a:spcAft>
              <a:buClr>
                <a:schemeClr val="dk1"/>
              </a:buClr>
              <a:buSzPts val="2500"/>
              <a:buFont typeface="Times New Roman"/>
              <a:buChar char="❖"/>
            </a:pPr>
            <a:r>
              <a:rPr lang="el-GR" sz="2500">
                <a:solidFill>
                  <a:schemeClr val="dk1"/>
                </a:solidFill>
                <a:latin typeface="Times New Roman"/>
                <a:ea typeface="Times New Roman"/>
                <a:cs typeface="Times New Roman"/>
                <a:sym typeface="Times New Roman"/>
              </a:rPr>
              <a:t>ΜΕΘΟΔΟΛΟΓΙΑ ΕΡΕΥΝΑΣ</a:t>
            </a:r>
            <a:endParaRPr sz="2500">
              <a:solidFill>
                <a:schemeClr val="dk1"/>
              </a:solidFill>
              <a:latin typeface="Times New Roman"/>
              <a:ea typeface="Times New Roman"/>
              <a:cs typeface="Times New Roman"/>
              <a:sym typeface="Times New Roman"/>
            </a:endParaRPr>
          </a:p>
          <a:p>
            <a:pPr indent="-387350" lvl="0" marL="457200" rtl="0" algn="l">
              <a:lnSpc>
                <a:spcPct val="150000"/>
              </a:lnSpc>
              <a:spcBef>
                <a:spcPts val="0"/>
              </a:spcBef>
              <a:spcAft>
                <a:spcPts val="0"/>
              </a:spcAft>
              <a:buClr>
                <a:schemeClr val="dk1"/>
              </a:buClr>
              <a:buSzPts val="2500"/>
              <a:buFont typeface="Times New Roman"/>
              <a:buChar char="❖"/>
            </a:pPr>
            <a:r>
              <a:rPr lang="el-GR" sz="2500">
                <a:solidFill>
                  <a:schemeClr val="dk1"/>
                </a:solidFill>
                <a:latin typeface="Times New Roman"/>
                <a:ea typeface="Times New Roman"/>
                <a:cs typeface="Times New Roman"/>
                <a:sym typeface="Times New Roman"/>
              </a:rPr>
              <a:t>ΑΠΟΤΕΛΕΣΜΑΤΑ ΕΡΕΥΝΑΣ</a:t>
            </a:r>
            <a:endParaRPr sz="2500">
              <a:solidFill>
                <a:schemeClr val="dk1"/>
              </a:solidFill>
              <a:latin typeface="Times New Roman"/>
              <a:ea typeface="Times New Roman"/>
              <a:cs typeface="Times New Roman"/>
              <a:sym typeface="Times New Roman"/>
            </a:endParaRPr>
          </a:p>
          <a:p>
            <a:pPr indent="0" lvl="0" marL="0" rtl="0" algn="l">
              <a:lnSpc>
                <a:spcPct val="115000"/>
              </a:lnSpc>
              <a:spcBef>
                <a:spcPts val="600"/>
              </a:spcBef>
              <a:spcAft>
                <a:spcPts val="0"/>
              </a:spcAft>
              <a:buClr>
                <a:schemeClr val="dk1"/>
              </a:buClr>
              <a:buSzPts val="1100"/>
              <a:buFont typeface="Arial"/>
              <a:buNone/>
            </a:pPr>
            <a:r>
              <a:t/>
            </a:r>
            <a:endParaRPr sz="2600">
              <a:solidFill>
                <a:schemeClr val="dk1"/>
              </a:solidFill>
            </a:endParaRPr>
          </a:p>
          <a:p>
            <a:pPr indent="0" lvl="0" marL="0" marR="0" rtl="0" algn="l">
              <a:spcBef>
                <a:spcPts val="0"/>
              </a:spcBef>
              <a:spcAft>
                <a:spcPts val="0"/>
              </a:spcAft>
              <a:buNone/>
            </a:pPr>
            <a:r>
              <a:t/>
            </a:r>
            <a:endParaRPr sz="29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ph type="title"/>
          </p:nvPr>
        </p:nvSpPr>
        <p:spPr>
          <a:xfrm>
            <a:off x="1405208" y="548680"/>
            <a:ext cx="7199240" cy="7656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5</a:t>
            </a:r>
            <a:r>
              <a:rPr lang="el-GR" sz="3600"/>
              <a:t>. Θεωρητικό Πλαίσιο (1/5) </a:t>
            </a:r>
            <a:endParaRPr b="1" sz="3600"/>
          </a:p>
        </p:txBody>
      </p:sp>
      <p:sp>
        <p:nvSpPr>
          <p:cNvPr id="151" name="Google Shape;151;p6"/>
          <p:cNvSpPr/>
          <p:nvPr/>
        </p:nvSpPr>
        <p:spPr>
          <a:xfrm>
            <a:off x="545775" y="1465750"/>
            <a:ext cx="4726200" cy="519000"/>
          </a:xfrm>
          <a:prstGeom prst="round2DiagRect">
            <a:avLst>
              <a:gd fmla="val 16667" name="adj1"/>
              <a:gd fmla="val 0" name="adj2"/>
            </a:avLst>
          </a:prstGeom>
          <a:solidFill>
            <a:srgbClr val="F9CB9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
          <p:cNvSpPr/>
          <p:nvPr/>
        </p:nvSpPr>
        <p:spPr>
          <a:xfrm>
            <a:off x="545775" y="1388525"/>
            <a:ext cx="8386800" cy="5294400"/>
          </a:xfrm>
          <a:prstGeom prst="rect">
            <a:avLst/>
          </a:prstGeom>
          <a:noFill/>
          <a:ln>
            <a:noFill/>
          </a:ln>
        </p:spPr>
        <p:txBody>
          <a:bodyPr anchorCtr="0" anchor="t" bIns="45700" lIns="91425" spcFirstLastPara="1" rIns="91425" wrap="square" tIns="45700">
            <a:spAutoFit/>
          </a:bodyPr>
          <a:lstStyle/>
          <a:p>
            <a:pPr indent="0" lvl="0" marL="0" rtl="0" algn="l">
              <a:lnSpc>
                <a:spcPct val="160000"/>
              </a:lnSpc>
              <a:spcBef>
                <a:spcPts val="600"/>
              </a:spcBef>
              <a:spcAft>
                <a:spcPts val="0"/>
              </a:spcAft>
              <a:buClr>
                <a:schemeClr val="dk1"/>
              </a:buClr>
              <a:buSzPts val="1100"/>
              <a:buFont typeface="Arial"/>
              <a:buNone/>
            </a:pPr>
            <a:r>
              <a:rPr b="1" lang="el-GR" sz="2100" u="sng">
                <a:solidFill>
                  <a:schemeClr val="dk1"/>
                </a:solidFill>
              </a:rPr>
              <a:t>Εξ Αποστάσεως Εκπαίδευση είναι:</a:t>
            </a:r>
            <a:endParaRPr b="1" sz="2100" u="sng">
              <a:solidFill>
                <a:schemeClr val="dk1"/>
              </a:solidFill>
            </a:endParaRPr>
          </a:p>
          <a:p>
            <a:pPr indent="360000" lvl="0" marL="0" rtl="0" algn="just">
              <a:lnSpc>
                <a:spcPct val="150000"/>
              </a:lnSpc>
              <a:spcBef>
                <a:spcPts val="0"/>
              </a:spcBef>
              <a:spcAft>
                <a:spcPts val="0"/>
              </a:spcAft>
              <a:buSzPts val="1100"/>
              <a:buNone/>
            </a:pPr>
            <a:r>
              <a:rPr i="1" lang="el-GR" sz="2100">
                <a:solidFill>
                  <a:schemeClr val="dk1"/>
                </a:solidFill>
                <a:latin typeface="Times New Roman"/>
                <a:ea typeface="Times New Roman"/>
                <a:cs typeface="Times New Roman"/>
                <a:sym typeface="Times New Roman"/>
              </a:rPr>
              <a:t>“η διδασκαλία και προγραμματισμένη μάθηση στην οποία η διδασκαλία γίνεται συνήθως σε διαφορετικό μέρος από τη μάθηση και απαιτεί επικοινωνία μέσω τεχνολογιών καθώς και ειδικής θεσμικής οργάνωσης”</a:t>
            </a:r>
            <a:r>
              <a:rPr lang="el-GR" sz="2100">
                <a:solidFill>
                  <a:schemeClr val="dk1"/>
                </a:solidFill>
                <a:latin typeface="Times New Roman"/>
                <a:ea typeface="Times New Roman"/>
                <a:cs typeface="Times New Roman"/>
                <a:sym typeface="Times New Roman"/>
              </a:rPr>
              <a:t>(Moore &amp; Kearsley, 2012)</a:t>
            </a:r>
            <a:endParaRPr sz="21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SzPts val="1100"/>
              <a:buNone/>
            </a:pPr>
            <a:r>
              <a:rPr b="1" lang="el-GR" sz="2100">
                <a:solidFill>
                  <a:schemeClr val="dk1"/>
                </a:solidFill>
                <a:highlight>
                  <a:srgbClr val="F9CB9C"/>
                </a:highlight>
                <a:latin typeface="Times New Roman"/>
                <a:ea typeface="Times New Roman"/>
                <a:cs typeface="Times New Roman"/>
                <a:sym typeface="Times New Roman"/>
              </a:rPr>
              <a:t>η οποία υλοποιείται:</a:t>
            </a:r>
            <a:endParaRPr b="1" sz="2100">
              <a:solidFill>
                <a:schemeClr val="dk1"/>
              </a:solidFill>
              <a:highlight>
                <a:srgbClr val="F9CB9C"/>
              </a:highlight>
              <a:latin typeface="Times New Roman"/>
              <a:ea typeface="Times New Roman"/>
              <a:cs typeface="Times New Roman"/>
              <a:sym typeface="Times New Roman"/>
            </a:endParaRPr>
          </a:p>
          <a:p>
            <a:pPr indent="360000" lvl="0" marL="0" rtl="0" algn="just">
              <a:lnSpc>
                <a:spcPct val="150000"/>
              </a:lnSpc>
              <a:spcBef>
                <a:spcPts val="0"/>
              </a:spcBef>
              <a:spcAft>
                <a:spcPts val="0"/>
              </a:spcAft>
              <a:buClr>
                <a:schemeClr val="dk1"/>
              </a:buClr>
              <a:buSzPts val="1100"/>
              <a:buFont typeface="Arial"/>
              <a:buNone/>
            </a:pPr>
            <a:r>
              <a:rPr i="1" lang="el-GR" sz="2100">
                <a:solidFill>
                  <a:schemeClr val="dk1"/>
                </a:solidFill>
                <a:latin typeface="Times New Roman"/>
                <a:ea typeface="Times New Roman"/>
                <a:cs typeface="Times New Roman"/>
                <a:sym typeface="Times New Roman"/>
              </a:rPr>
              <a:t>“όχι με βάση μία και μοναδική μεθοδολογία και αντίληψη </a:t>
            </a:r>
            <a:r>
              <a:rPr lang="el-GR" sz="2100">
                <a:solidFill>
                  <a:schemeClr val="dk1"/>
                </a:solidFill>
                <a:latin typeface="Times New Roman"/>
                <a:ea typeface="Times New Roman"/>
                <a:cs typeface="Times New Roman"/>
                <a:sym typeface="Times New Roman"/>
              </a:rPr>
              <a:t>[...]</a:t>
            </a:r>
            <a:r>
              <a:rPr i="1" lang="el-GR" sz="2100">
                <a:solidFill>
                  <a:schemeClr val="dk1"/>
                </a:solidFill>
                <a:latin typeface="Times New Roman"/>
                <a:ea typeface="Times New Roman"/>
                <a:cs typeface="Times New Roman"/>
                <a:sym typeface="Times New Roman"/>
              </a:rPr>
              <a:t>, αλλά με βάση μια πολυμορφικότητα που της επιτρέπει να λειτουργεί ευέλικτα, να προσαρμόζεται σε επιμέρους συνθήκες και να προσαρμόζει σε αυτές όλα τα εκπαιδευτικά δεδομένα που χρησιμοποιεί για την εφαρμογή της”</a:t>
            </a:r>
            <a:r>
              <a:rPr lang="el-GR" sz="2100">
                <a:solidFill>
                  <a:schemeClr val="dk1"/>
                </a:solidFill>
                <a:latin typeface="Times New Roman"/>
                <a:ea typeface="Times New Roman"/>
                <a:cs typeface="Times New Roman"/>
                <a:sym typeface="Times New Roman"/>
              </a:rPr>
              <a:t>(Λιοναράκης, 2006).</a:t>
            </a:r>
            <a:endParaRPr sz="21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ace08c802d_0_2"/>
          <p:cNvSpPr txBox="1"/>
          <p:nvPr>
            <p:ph type="title"/>
          </p:nvPr>
        </p:nvSpPr>
        <p:spPr>
          <a:xfrm>
            <a:off x="1405208" y="548680"/>
            <a:ext cx="7199100" cy="76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l-GR" sz="3600"/>
              <a:t>5</a:t>
            </a:r>
            <a:r>
              <a:rPr lang="el-GR" sz="3600"/>
              <a:t>. Θεωρητικό Πλαίσιο </a:t>
            </a:r>
            <a:r>
              <a:rPr lang="el-GR" sz="3600"/>
              <a:t>(2/5)</a:t>
            </a:r>
            <a:endParaRPr b="1" sz="3600"/>
          </a:p>
        </p:txBody>
      </p:sp>
      <p:sp>
        <p:nvSpPr>
          <p:cNvPr id="158" name="Google Shape;158;gace08c802d_0_2"/>
          <p:cNvSpPr/>
          <p:nvPr/>
        </p:nvSpPr>
        <p:spPr>
          <a:xfrm>
            <a:off x="601875" y="1563950"/>
            <a:ext cx="6156900" cy="588900"/>
          </a:xfrm>
          <a:prstGeom prst="round2DiagRect">
            <a:avLst>
              <a:gd fmla="val 16667" name="adj1"/>
              <a:gd fmla="val 0" name="adj2"/>
            </a:avLst>
          </a:prstGeom>
          <a:solidFill>
            <a:srgbClr val="F9CB9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ace08c802d_0_2"/>
          <p:cNvSpPr/>
          <p:nvPr/>
        </p:nvSpPr>
        <p:spPr>
          <a:xfrm>
            <a:off x="601875" y="1507825"/>
            <a:ext cx="8386800" cy="525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SzPts val="1100"/>
              <a:buNone/>
            </a:pPr>
            <a:r>
              <a:rPr b="1" lang="el-GR" sz="2600" u="sng">
                <a:solidFill>
                  <a:schemeClr val="dk1"/>
                </a:solidFill>
              </a:rPr>
              <a:t>Μουσική Εξ Αποστάσεως Εκπαίδευση</a:t>
            </a:r>
            <a:endParaRPr b="1" sz="2600" u="sng">
              <a:solidFill>
                <a:schemeClr val="dk1"/>
              </a:solidFill>
            </a:endParaRPr>
          </a:p>
          <a:p>
            <a:pPr indent="0" lvl="0" marL="0" rtl="0" algn="l">
              <a:lnSpc>
                <a:spcPct val="115000"/>
              </a:lnSpc>
              <a:spcBef>
                <a:spcPts val="600"/>
              </a:spcBef>
              <a:spcAft>
                <a:spcPts val="0"/>
              </a:spcAft>
              <a:buSzPts val="1100"/>
              <a:buNone/>
            </a:pPr>
            <a:r>
              <a:t/>
            </a:r>
            <a:endParaRPr b="1" sz="2600" u="sng">
              <a:solidFill>
                <a:schemeClr val="dk1"/>
              </a:solidFill>
            </a:endParaRPr>
          </a:p>
          <a:p>
            <a:pPr indent="-425450" lvl="0" marL="457200" rtl="0" algn="just">
              <a:lnSpc>
                <a:spcPct val="200000"/>
              </a:lnSpc>
              <a:spcBef>
                <a:spcPts val="0"/>
              </a:spcBef>
              <a:spcAft>
                <a:spcPts val="0"/>
              </a:spcAft>
              <a:buClr>
                <a:schemeClr val="dk1"/>
              </a:buClr>
              <a:buSzPts val="3100"/>
              <a:buChar char="●"/>
            </a:pPr>
            <a:r>
              <a:rPr lang="el-GR" sz="3100">
                <a:solidFill>
                  <a:schemeClr val="dk1"/>
                </a:solidFill>
              </a:rPr>
              <a:t>Σχολική ΕξΑΕ</a:t>
            </a:r>
            <a:endParaRPr sz="2500">
              <a:solidFill>
                <a:schemeClr val="dk1"/>
              </a:solidFill>
            </a:endParaRPr>
          </a:p>
          <a:p>
            <a:pPr indent="-425450" lvl="0" marL="457200" rtl="0" algn="just">
              <a:lnSpc>
                <a:spcPct val="200000"/>
              </a:lnSpc>
              <a:spcBef>
                <a:spcPts val="0"/>
              </a:spcBef>
              <a:spcAft>
                <a:spcPts val="0"/>
              </a:spcAft>
              <a:buClr>
                <a:schemeClr val="dk1"/>
              </a:buClr>
              <a:buSzPts val="3100"/>
              <a:buChar char="●"/>
            </a:pPr>
            <a:r>
              <a:rPr lang="el-GR" sz="3100">
                <a:solidFill>
                  <a:schemeClr val="dk1"/>
                </a:solidFill>
              </a:rPr>
              <a:t>Τριτοβάθμια Εκπαίδευση</a:t>
            </a:r>
            <a:endParaRPr sz="3100">
              <a:solidFill>
                <a:schemeClr val="dk1"/>
              </a:solidFill>
            </a:endParaRPr>
          </a:p>
          <a:p>
            <a:pPr indent="-425450" lvl="0" marL="457200" rtl="0" algn="just">
              <a:lnSpc>
                <a:spcPct val="200000"/>
              </a:lnSpc>
              <a:spcBef>
                <a:spcPts val="0"/>
              </a:spcBef>
              <a:spcAft>
                <a:spcPts val="0"/>
              </a:spcAft>
              <a:buClr>
                <a:schemeClr val="dk1"/>
              </a:buClr>
              <a:buSzPts val="3100"/>
              <a:buChar char="●"/>
            </a:pPr>
            <a:r>
              <a:rPr lang="el-GR" sz="3100">
                <a:solidFill>
                  <a:schemeClr val="dk1"/>
                </a:solidFill>
              </a:rPr>
              <a:t>Δια Βίου Μάθηση</a:t>
            </a:r>
            <a:endParaRPr sz="3100">
              <a:solidFill>
                <a:schemeClr val="dk1"/>
              </a:solidFill>
            </a:endParaRPr>
          </a:p>
        </p:txBody>
      </p:sp>
      <p:pic>
        <p:nvPicPr>
          <p:cNvPr id="160" name="Google Shape;160;gace08c802d_0_2"/>
          <p:cNvPicPr preferRelativeResize="0"/>
          <p:nvPr/>
        </p:nvPicPr>
        <p:blipFill>
          <a:blip r:embed="rId3">
            <a:alphaModFix/>
          </a:blip>
          <a:stretch>
            <a:fillRect/>
          </a:stretch>
        </p:blipFill>
        <p:spPr>
          <a:xfrm rot="1178241">
            <a:off x="6375519" y="3490170"/>
            <a:ext cx="1975409" cy="197540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2003-10-16T17:37:47Z</dcterms:created>
  <dc:creator>$</dc:creator>
</cp:coreProperties>
</file>