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328" r:id="rId5"/>
    <p:sldId id="321" r:id="rId6"/>
    <p:sldId id="262" r:id="rId7"/>
    <p:sldId id="329" r:id="rId8"/>
    <p:sldId id="298" r:id="rId9"/>
    <p:sldId id="315" r:id="rId10"/>
    <p:sldId id="338" r:id="rId11"/>
    <p:sldId id="299" r:id="rId12"/>
    <p:sldId id="263" r:id="rId13"/>
    <p:sldId id="332" r:id="rId14"/>
    <p:sldId id="296" r:id="rId15"/>
    <p:sldId id="273" r:id="rId16"/>
    <p:sldId id="280" r:id="rId17"/>
    <p:sldId id="322" r:id="rId18"/>
    <p:sldId id="323" r:id="rId19"/>
    <p:sldId id="331" r:id="rId20"/>
    <p:sldId id="292" r:id="rId21"/>
    <p:sldId id="293" r:id="rId22"/>
    <p:sldId id="294" r:id="rId23"/>
    <p:sldId id="333" r:id="rId24"/>
    <p:sldId id="334" r:id="rId25"/>
    <p:sldId id="335" r:id="rId26"/>
    <p:sldId id="33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a Karagiozidou" initials="MK" lastIdx="2" clrIdx="0">
    <p:extLst>
      <p:ext uri="{19B8F6BF-5375-455C-9EA6-DF929625EA0E}">
        <p15:presenceInfo xmlns:p15="http://schemas.microsoft.com/office/powerpoint/2012/main" userId="57f92a8df6b07b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AEAEA"/>
    <a:srgbClr val="DDDDDD"/>
    <a:srgbClr val="F199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601F2-3076-4EE4-A40E-BF739C004AEC}" type="datetimeFigureOut">
              <a:rPr lang="en-GB" smtClean="0"/>
              <a:t>28/12/2020</a:t>
            </a:fld>
            <a:endParaRPr lang="en-GB"/>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5F860F-F48D-487B-A5B5-196434E69A30}" type="slidenum">
              <a:rPr lang="en-GB" smtClean="0"/>
              <a:t>‹#›</a:t>
            </a:fld>
            <a:endParaRPr lang="en-GB"/>
          </a:p>
        </p:txBody>
      </p:sp>
    </p:spTree>
    <p:extLst>
      <p:ext uri="{BB962C8B-B14F-4D97-AF65-F5344CB8AC3E}">
        <p14:creationId xmlns:p14="http://schemas.microsoft.com/office/powerpoint/2010/main" val="2365104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a:t>
            </a:fld>
            <a:endParaRPr lang="en-GB"/>
          </a:p>
        </p:txBody>
      </p:sp>
    </p:spTree>
    <p:extLst>
      <p:ext uri="{BB962C8B-B14F-4D97-AF65-F5344CB8AC3E}">
        <p14:creationId xmlns:p14="http://schemas.microsoft.com/office/powerpoint/2010/main" val="2540797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11</a:t>
            </a:fld>
            <a:endParaRPr lang="en-GB"/>
          </a:p>
        </p:txBody>
      </p:sp>
    </p:spTree>
    <p:extLst>
      <p:ext uri="{BB962C8B-B14F-4D97-AF65-F5344CB8AC3E}">
        <p14:creationId xmlns:p14="http://schemas.microsoft.com/office/powerpoint/2010/main" val="26076954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12</a:t>
            </a:fld>
            <a:endParaRPr lang="en-GB"/>
          </a:p>
        </p:txBody>
      </p:sp>
    </p:spTree>
    <p:extLst>
      <p:ext uri="{BB962C8B-B14F-4D97-AF65-F5344CB8AC3E}">
        <p14:creationId xmlns:p14="http://schemas.microsoft.com/office/powerpoint/2010/main" val="912189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13</a:t>
            </a:fld>
            <a:endParaRPr lang="en-GB"/>
          </a:p>
        </p:txBody>
      </p:sp>
    </p:spTree>
    <p:extLst>
      <p:ext uri="{BB962C8B-B14F-4D97-AF65-F5344CB8AC3E}">
        <p14:creationId xmlns:p14="http://schemas.microsoft.com/office/powerpoint/2010/main" val="1322498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14</a:t>
            </a:fld>
            <a:endParaRPr lang="en-GB"/>
          </a:p>
        </p:txBody>
      </p:sp>
    </p:spTree>
    <p:extLst>
      <p:ext uri="{BB962C8B-B14F-4D97-AF65-F5344CB8AC3E}">
        <p14:creationId xmlns:p14="http://schemas.microsoft.com/office/powerpoint/2010/main" val="229599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15</a:t>
            </a:fld>
            <a:endParaRPr lang="en-GB"/>
          </a:p>
        </p:txBody>
      </p:sp>
    </p:spTree>
    <p:extLst>
      <p:ext uri="{BB962C8B-B14F-4D97-AF65-F5344CB8AC3E}">
        <p14:creationId xmlns:p14="http://schemas.microsoft.com/office/powerpoint/2010/main" val="13866445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16</a:t>
            </a:fld>
            <a:endParaRPr lang="en-GB"/>
          </a:p>
        </p:txBody>
      </p:sp>
    </p:spTree>
    <p:extLst>
      <p:ext uri="{BB962C8B-B14F-4D97-AF65-F5344CB8AC3E}">
        <p14:creationId xmlns:p14="http://schemas.microsoft.com/office/powerpoint/2010/main" val="2212406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17</a:t>
            </a:fld>
            <a:endParaRPr lang="en-GB"/>
          </a:p>
        </p:txBody>
      </p:sp>
    </p:spTree>
    <p:extLst>
      <p:ext uri="{BB962C8B-B14F-4D97-AF65-F5344CB8AC3E}">
        <p14:creationId xmlns:p14="http://schemas.microsoft.com/office/powerpoint/2010/main" val="3952398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18</a:t>
            </a:fld>
            <a:endParaRPr lang="en-GB"/>
          </a:p>
        </p:txBody>
      </p:sp>
    </p:spTree>
    <p:extLst>
      <p:ext uri="{BB962C8B-B14F-4D97-AF65-F5344CB8AC3E}">
        <p14:creationId xmlns:p14="http://schemas.microsoft.com/office/powerpoint/2010/main" val="19889109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19</a:t>
            </a:fld>
            <a:endParaRPr lang="en-GB"/>
          </a:p>
        </p:txBody>
      </p:sp>
    </p:spTree>
    <p:extLst>
      <p:ext uri="{BB962C8B-B14F-4D97-AF65-F5344CB8AC3E}">
        <p14:creationId xmlns:p14="http://schemas.microsoft.com/office/powerpoint/2010/main" val="2121628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20</a:t>
            </a:fld>
            <a:endParaRPr lang="en-GB"/>
          </a:p>
        </p:txBody>
      </p:sp>
    </p:spTree>
    <p:extLst>
      <p:ext uri="{BB962C8B-B14F-4D97-AF65-F5344CB8AC3E}">
        <p14:creationId xmlns:p14="http://schemas.microsoft.com/office/powerpoint/2010/main" val="3507306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2</a:t>
            </a:fld>
            <a:endParaRPr lang="en-GB"/>
          </a:p>
        </p:txBody>
      </p:sp>
    </p:spTree>
    <p:extLst>
      <p:ext uri="{BB962C8B-B14F-4D97-AF65-F5344CB8AC3E}">
        <p14:creationId xmlns:p14="http://schemas.microsoft.com/office/powerpoint/2010/main" val="4839613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21</a:t>
            </a:fld>
            <a:endParaRPr lang="en-GB"/>
          </a:p>
        </p:txBody>
      </p:sp>
    </p:spTree>
    <p:extLst>
      <p:ext uri="{BB962C8B-B14F-4D97-AF65-F5344CB8AC3E}">
        <p14:creationId xmlns:p14="http://schemas.microsoft.com/office/powerpoint/2010/main" val="2737573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3</a:t>
            </a:fld>
            <a:endParaRPr lang="en-GB"/>
          </a:p>
        </p:txBody>
      </p:sp>
    </p:spTree>
    <p:extLst>
      <p:ext uri="{BB962C8B-B14F-4D97-AF65-F5344CB8AC3E}">
        <p14:creationId xmlns:p14="http://schemas.microsoft.com/office/powerpoint/2010/main" val="328251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4</a:t>
            </a:fld>
            <a:endParaRPr lang="en-GB"/>
          </a:p>
        </p:txBody>
      </p:sp>
    </p:spTree>
    <p:extLst>
      <p:ext uri="{BB962C8B-B14F-4D97-AF65-F5344CB8AC3E}">
        <p14:creationId xmlns:p14="http://schemas.microsoft.com/office/powerpoint/2010/main" val="3120759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5</a:t>
            </a:fld>
            <a:endParaRPr lang="en-GB"/>
          </a:p>
        </p:txBody>
      </p:sp>
    </p:spTree>
    <p:extLst>
      <p:ext uri="{BB962C8B-B14F-4D97-AF65-F5344CB8AC3E}">
        <p14:creationId xmlns:p14="http://schemas.microsoft.com/office/powerpoint/2010/main" val="1750870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6</a:t>
            </a:fld>
            <a:endParaRPr lang="en-GB"/>
          </a:p>
        </p:txBody>
      </p:sp>
    </p:spTree>
    <p:extLst>
      <p:ext uri="{BB962C8B-B14F-4D97-AF65-F5344CB8AC3E}">
        <p14:creationId xmlns:p14="http://schemas.microsoft.com/office/powerpoint/2010/main" val="42562629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8</a:t>
            </a:fld>
            <a:endParaRPr lang="en-GB"/>
          </a:p>
        </p:txBody>
      </p:sp>
    </p:spTree>
    <p:extLst>
      <p:ext uri="{BB962C8B-B14F-4D97-AF65-F5344CB8AC3E}">
        <p14:creationId xmlns:p14="http://schemas.microsoft.com/office/powerpoint/2010/main" val="298221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07000"/>
              </a:lnSpc>
              <a:spcAft>
                <a:spcPts val="800"/>
              </a:spcAft>
            </a:pPr>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9</a:t>
            </a:fld>
            <a:endParaRPr lang="en-GB"/>
          </a:p>
        </p:txBody>
      </p:sp>
    </p:spTree>
    <p:extLst>
      <p:ext uri="{BB962C8B-B14F-4D97-AF65-F5344CB8AC3E}">
        <p14:creationId xmlns:p14="http://schemas.microsoft.com/office/powerpoint/2010/main" val="2703808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GB" dirty="0"/>
          </a:p>
        </p:txBody>
      </p:sp>
      <p:sp>
        <p:nvSpPr>
          <p:cNvPr id="4" name="Θέση αριθμού διαφάνειας 3"/>
          <p:cNvSpPr>
            <a:spLocks noGrp="1"/>
          </p:cNvSpPr>
          <p:nvPr>
            <p:ph type="sldNum" sz="quarter" idx="5"/>
          </p:nvPr>
        </p:nvSpPr>
        <p:spPr/>
        <p:txBody>
          <a:bodyPr/>
          <a:lstStyle/>
          <a:p>
            <a:fld id="{6A5F860F-F48D-487B-A5B5-196434E69A30}" type="slidenum">
              <a:rPr lang="en-GB" smtClean="0"/>
              <a:t>10</a:t>
            </a:fld>
            <a:endParaRPr lang="en-GB"/>
          </a:p>
        </p:txBody>
      </p:sp>
    </p:spTree>
    <p:extLst>
      <p:ext uri="{BB962C8B-B14F-4D97-AF65-F5344CB8AC3E}">
        <p14:creationId xmlns:p14="http://schemas.microsoft.com/office/powerpoint/2010/main" val="1986187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C53867-CD7C-4873-8E11-B395E4B1AF3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id="{44AAED7A-974A-4E9D-A8CE-4EEA7C613A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id="{914D3FB1-15A3-485F-AD66-84B50B36A0A3}"/>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5" name="Θέση υποσέλιδου 4">
            <a:extLst>
              <a:ext uri="{FF2B5EF4-FFF2-40B4-BE49-F238E27FC236}">
                <a16:creationId xmlns:a16="http://schemas.microsoft.com/office/drawing/2014/main" id="{78B7CF46-E0EC-48C7-A33A-93AAAA85E172}"/>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981200D9-933D-459E-8C7D-4E0C0A575F89}"/>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299400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4CBA9-1FE6-45D6-96B5-98A58A3D68B1}"/>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496BA7A7-CFB8-4E3B-9F1C-6796FB24732D}"/>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BF3250F2-3B7B-4B8E-9220-FAB5CF5908A2}"/>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5" name="Θέση υποσέλιδου 4">
            <a:extLst>
              <a:ext uri="{FF2B5EF4-FFF2-40B4-BE49-F238E27FC236}">
                <a16:creationId xmlns:a16="http://schemas.microsoft.com/office/drawing/2014/main" id="{F1C497BB-9112-4247-AB40-D8FA36DF0D83}"/>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2B1428F1-840D-4121-BE95-066C28DB5329}"/>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3964274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6D9298F5-F6A2-4425-8E9E-04BBFD462D4D}"/>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id="{60A92C84-E85F-49F3-A939-B0F4F761134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67329360-84C3-419D-8DFA-14EE676B0A8C}"/>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5" name="Θέση υποσέλιδου 4">
            <a:extLst>
              <a:ext uri="{FF2B5EF4-FFF2-40B4-BE49-F238E27FC236}">
                <a16:creationId xmlns:a16="http://schemas.microsoft.com/office/drawing/2014/main" id="{49D18757-77B8-4177-A419-04ACB79178D1}"/>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C3B44CC1-9692-486C-8260-9CA19D275F38}"/>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499507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72A0D5-310F-4C67-A053-5EC1341399C0}"/>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84BB2780-23C9-447D-A4F7-E57A379884A5}"/>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DACE39C9-CF37-4999-BC66-C83033EF8B35}"/>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5" name="Θέση υποσέλιδου 4">
            <a:extLst>
              <a:ext uri="{FF2B5EF4-FFF2-40B4-BE49-F238E27FC236}">
                <a16:creationId xmlns:a16="http://schemas.microsoft.com/office/drawing/2014/main" id="{A74CD99B-812E-4058-86DB-2C4C6F23A139}"/>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6C232E41-E748-4E41-9B03-58C7519E4367}"/>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3180845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E51ACFE-185A-4B0A-8443-E6EB454FC21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2D1A3EF4-374A-442B-9733-34AEEBCACE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76FDAA0-45F2-4B7D-8724-3F0E43A0131B}"/>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5" name="Θέση υποσέλιδου 4">
            <a:extLst>
              <a:ext uri="{FF2B5EF4-FFF2-40B4-BE49-F238E27FC236}">
                <a16:creationId xmlns:a16="http://schemas.microsoft.com/office/drawing/2014/main" id="{D8F9AEAC-F6E3-476E-BA8C-E2693B2DB044}"/>
              </a:ext>
            </a:extLst>
          </p:cNvPr>
          <p:cNvSpPr>
            <a:spLocks noGrp="1"/>
          </p:cNvSpPr>
          <p:nvPr>
            <p:ph type="ftr" sz="quarter" idx="11"/>
          </p:nvPr>
        </p:nvSpPr>
        <p:spPr/>
        <p:txBody>
          <a:bodyPr/>
          <a:lstStyle/>
          <a:p>
            <a:endParaRPr lang="en-GB"/>
          </a:p>
        </p:txBody>
      </p:sp>
      <p:sp>
        <p:nvSpPr>
          <p:cNvPr id="6" name="Θέση αριθμού διαφάνειας 5">
            <a:extLst>
              <a:ext uri="{FF2B5EF4-FFF2-40B4-BE49-F238E27FC236}">
                <a16:creationId xmlns:a16="http://schemas.microsoft.com/office/drawing/2014/main" id="{DFDD23CB-73D0-496F-9B8B-B7A47C85F258}"/>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2486751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F37FDB-9BE5-4A10-89AF-72348618CE85}"/>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EB9ACD49-4251-49B0-B74D-BBC7F11C5DE1}"/>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id="{8A3FC917-A3D3-4807-918E-F558FA799E3A}"/>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id="{DEAD11CC-24E8-4EFC-BF2B-AD5EFBFEA5B6}"/>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6" name="Θέση υποσέλιδου 5">
            <a:extLst>
              <a:ext uri="{FF2B5EF4-FFF2-40B4-BE49-F238E27FC236}">
                <a16:creationId xmlns:a16="http://schemas.microsoft.com/office/drawing/2014/main" id="{7E6E20D1-E70A-42A5-A6DF-9177727881EA}"/>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F0FF838C-E868-4E9F-BAF7-B74F38C89648}"/>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141292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CC75EF-D622-4036-957D-8DE87C4918C7}"/>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46E68A84-4981-45A3-B648-B51CD93FC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E7EDFAA6-C5F7-4E10-BE5C-2C6850AD0BE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id="{D8AE8363-3EEF-4077-A24A-430249D9E0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2E473A35-5741-468C-A61F-FFC3C543A0E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id="{B8DE7592-4E66-4628-873A-BF7E5E9C35DB}"/>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8" name="Θέση υποσέλιδου 7">
            <a:extLst>
              <a:ext uri="{FF2B5EF4-FFF2-40B4-BE49-F238E27FC236}">
                <a16:creationId xmlns:a16="http://schemas.microsoft.com/office/drawing/2014/main" id="{FF935713-4023-4504-A536-3E98BE32831E}"/>
              </a:ext>
            </a:extLst>
          </p:cNvPr>
          <p:cNvSpPr>
            <a:spLocks noGrp="1"/>
          </p:cNvSpPr>
          <p:nvPr>
            <p:ph type="ftr" sz="quarter" idx="11"/>
          </p:nvPr>
        </p:nvSpPr>
        <p:spPr/>
        <p:txBody>
          <a:bodyPr/>
          <a:lstStyle/>
          <a:p>
            <a:endParaRPr lang="en-GB"/>
          </a:p>
        </p:txBody>
      </p:sp>
      <p:sp>
        <p:nvSpPr>
          <p:cNvPr id="9" name="Θέση αριθμού διαφάνειας 8">
            <a:extLst>
              <a:ext uri="{FF2B5EF4-FFF2-40B4-BE49-F238E27FC236}">
                <a16:creationId xmlns:a16="http://schemas.microsoft.com/office/drawing/2014/main" id="{8BB28163-E944-4271-BAEE-2FDC819D0BD7}"/>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4185374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915179-AA77-497A-ADED-50C548A09367}"/>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id="{98E5C0DC-D436-4C0F-8633-F6E38A53C5C5}"/>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4" name="Θέση υποσέλιδου 3">
            <a:extLst>
              <a:ext uri="{FF2B5EF4-FFF2-40B4-BE49-F238E27FC236}">
                <a16:creationId xmlns:a16="http://schemas.microsoft.com/office/drawing/2014/main" id="{E325913B-1085-4AA0-8333-5F156EE43475}"/>
              </a:ext>
            </a:extLst>
          </p:cNvPr>
          <p:cNvSpPr>
            <a:spLocks noGrp="1"/>
          </p:cNvSpPr>
          <p:nvPr>
            <p:ph type="ftr" sz="quarter" idx="11"/>
          </p:nvPr>
        </p:nvSpPr>
        <p:spPr/>
        <p:txBody>
          <a:bodyPr/>
          <a:lstStyle/>
          <a:p>
            <a:endParaRPr lang="en-GB"/>
          </a:p>
        </p:txBody>
      </p:sp>
      <p:sp>
        <p:nvSpPr>
          <p:cNvPr id="5" name="Θέση αριθμού διαφάνειας 4">
            <a:extLst>
              <a:ext uri="{FF2B5EF4-FFF2-40B4-BE49-F238E27FC236}">
                <a16:creationId xmlns:a16="http://schemas.microsoft.com/office/drawing/2014/main" id="{16B232D7-22D6-4B3F-9D69-9A0CE7CFB4EC}"/>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98698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1D7BF8C6-8EF7-49CB-A7D8-08A1BB715464}"/>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3" name="Θέση υποσέλιδου 2">
            <a:extLst>
              <a:ext uri="{FF2B5EF4-FFF2-40B4-BE49-F238E27FC236}">
                <a16:creationId xmlns:a16="http://schemas.microsoft.com/office/drawing/2014/main" id="{4D046A96-0F56-413E-A866-0993AA26D2F2}"/>
              </a:ext>
            </a:extLst>
          </p:cNvPr>
          <p:cNvSpPr>
            <a:spLocks noGrp="1"/>
          </p:cNvSpPr>
          <p:nvPr>
            <p:ph type="ftr" sz="quarter" idx="11"/>
          </p:nvPr>
        </p:nvSpPr>
        <p:spPr/>
        <p:txBody>
          <a:bodyPr/>
          <a:lstStyle/>
          <a:p>
            <a:endParaRPr lang="en-GB"/>
          </a:p>
        </p:txBody>
      </p:sp>
      <p:sp>
        <p:nvSpPr>
          <p:cNvPr id="4" name="Θέση αριθμού διαφάνειας 3">
            <a:extLst>
              <a:ext uri="{FF2B5EF4-FFF2-40B4-BE49-F238E27FC236}">
                <a16:creationId xmlns:a16="http://schemas.microsoft.com/office/drawing/2014/main" id="{FD7F1593-F6A1-48C4-97D6-5EE54A812E15}"/>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278612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BB6D06-8A5C-4AD9-83D4-8EB2AB65EDC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id="{3D215A1D-BE97-4ABB-BB15-DEC61922AC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id="{C3707115-F121-419A-9D56-7398363BD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677EB66-6EB3-426D-BC4E-D7E2B4394F9E}"/>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6" name="Θέση υποσέλιδου 5">
            <a:extLst>
              <a:ext uri="{FF2B5EF4-FFF2-40B4-BE49-F238E27FC236}">
                <a16:creationId xmlns:a16="http://schemas.microsoft.com/office/drawing/2014/main" id="{33B66518-617C-4023-B1D3-C2AAEC474C23}"/>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5A69B247-E532-4390-968D-BA525E1ECA84}"/>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1527853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B31C64-9754-446B-A3E2-032ADE57A8CE}"/>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id="{0801DC89-9DC9-4009-A6DD-F0CABC6EC1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id="{412B2842-E733-4F6D-B838-8CE4D89A3C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164A092-509C-45C9-ACC1-7B4533C6F472}"/>
              </a:ext>
            </a:extLst>
          </p:cNvPr>
          <p:cNvSpPr>
            <a:spLocks noGrp="1"/>
          </p:cNvSpPr>
          <p:nvPr>
            <p:ph type="dt" sz="half" idx="10"/>
          </p:nvPr>
        </p:nvSpPr>
        <p:spPr/>
        <p:txBody>
          <a:bodyPr/>
          <a:lstStyle/>
          <a:p>
            <a:fld id="{B631ED9D-A80D-4655-B6E9-5289802205F0}" type="datetimeFigureOut">
              <a:rPr lang="en-GB" smtClean="0"/>
              <a:t>28/12/2020</a:t>
            </a:fld>
            <a:endParaRPr lang="en-GB"/>
          </a:p>
        </p:txBody>
      </p:sp>
      <p:sp>
        <p:nvSpPr>
          <p:cNvPr id="6" name="Θέση υποσέλιδου 5">
            <a:extLst>
              <a:ext uri="{FF2B5EF4-FFF2-40B4-BE49-F238E27FC236}">
                <a16:creationId xmlns:a16="http://schemas.microsoft.com/office/drawing/2014/main" id="{AEC6342F-61FA-42F7-9F1A-871C51773710}"/>
              </a:ext>
            </a:extLst>
          </p:cNvPr>
          <p:cNvSpPr>
            <a:spLocks noGrp="1"/>
          </p:cNvSpPr>
          <p:nvPr>
            <p:ph type="ftr" sz="quarter" idx="11"/>
          </p:nvPr>
        </p:nvSpPr>
        <p:spPr/>
        <p:txBody>
          <a:bodyPr/>
          <a:lstStyle/>
          <a:p>
            <a:endParaRPr lang="en-GB"/>
          </a:p>
        </p:txBody>
      </p:sp>
      <p:sp>
        <p:nvSpPr>
          <p:cNvPr id="7" name="Θέση αριθμού διαφάνειας 6">
            <a:extLst>
              <a:ext uri="{FF2B5EF4-FFF2-40B4-BE49-F238E27FC236}">
                <a16:creationId xmlns:a16="http://schemas.microsoft.com/office/drawing/2014/main" id="{0BEB8187-841A-44FB-B125-7EC9E6B58B3F}"/>
              </a:ext>
            </a:extLst>
          </p:cNvPr>
          <p:cNvSpPr>
            <a:spLocks noGrp="1"/>
          </p:cNvSpPr>
          <p:nvPr>
            <p:ph type="sldNum" sz="quarter" idx="12"/>
          </p:nvPr>
        </p:nvSpPr>
        <p:spPr/>
        <p:txBody>
          <a:bodyPr/>
          <a:lstStyle/>
          <a:p>
            <a:fld id="{D317C309-8FA7-40CD-ACE7-34CC9BD2E93E}" type="slidenum">
              <a:rPr lang="en-GB" smtClean="0"/>
              <a:t>‹#›</a:t>
            </a:fld>
            <a:endParaRPr lang="en-GB"/>
          </a:p>
        </p:txBody>
      </p:sp>
    </p:spTree>
    <p:extLst>
      <p:ext uri="{BB962C8B-B14F-4D97-AF65-F5344CB8AC3E}">
        <p14:creationId xmlns:p14="http://schemas.microsoft.com/office/powerpoint/2010/main" val="3581539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746E404-7A49-436E-96B4-A5BA08709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id="{AA87B317-8CED-4F28-8622-0BB77B9F41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id="{A4253841-DC07-4F3A-90EB-E122B7B9C6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1ED9D-A80D-4655-B6E9-5289802205F0}" type="datetimeFigureOut">
              <a:rPr lang="en-GB" smtClean="0"/>
              <a:t>28/12/2020</a:t>
            </a:fld>
            <a:endParaRPr lang="en-GB"/>
          </a:p>
        </p:txBody>
      </p:sp>
      <p:sp>
        <p:nvSpPr>
          <p:cNvPr id="5" name="Θέση υποσέλιδου 4">
            <a:extLst>
              <a:ext uri="{FF2B5EF4-FFF2-40B4-BE49-F238E27FC236}">
                <a16:creationId xmlns:a16="http://schemas.microsoft.com/office/drawing/2014/main" id="{B960B88F-F97E-4C10-91FA-982B1F114A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Θέση αριθμού διαφάνειας 5">
            <a:extLst>
              <a:ext uri="{FF2B5EF4-FFF2-40B4-BE49-F238E27FC236}">
                <a16:creationId xmlns:a16="http://schemas.microsoft.com/office/drawing/2014/main" id="{784A9825-EBEC-480C-81C6-52792BEDA6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17C309-8FA7-40CD-ACE7-34CC9BD2E93E}" type="slidenum">
              <a:rPr lang="en-GB" smtClean="0"/>
              <a:t>‹#›</a:t>
            </a:fld>
            <a:endParaRPr lang="en-GB"/>
          </a:p>
        </p:txBody>
      </p:sp>
    </p:spTree>
    <p:extLst>
      <p:ext uri="{BB962C8B-B14F-4D97-AF65-F5344CB8AC3E}">
        <p14:creationId xmlns:p14="http://schemas.microsoft.com/office/powerpoint/2010/main" val="3184265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notesSlide" Target="../notesSlides/notesSlide13.xml"/><Relationship Id="rId21" Type="http://schemas.openxmlformats.org/officeDocument/2006/relationships/image" Target="../media/image20.png"/><Relationship Id="rId34" Type="http://schemas.openxmlformats.org/officeDocument/2006/relationships/image" Target="../media/image33.jp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slideLayout" Target="../slideLayouts/slideLayout2.xml"/><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tags" Target="../tags/tag1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35" Type="http://schemas.openxmlformats.org/officeDocument/2006/relationships/hyperlink" Target="https://smart-e-learning.weebly.com/chamilo---h5p.html" TargetMode="External"/><Relationship Id="rId8"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35.jpg"/><Relationship Id="rId4" Type="http://schemas.openxmlformats.org/officeDocument/2006/relationships/image" Target="../media/image3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35.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slide" Target="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slide" Target="slide23.xml"/><Relationship Id="rId1" Type="http://schemas.openxmlformats.org/officeDocument/2006/relationships/slideLayout" Target="../slideLayouts/slideLayout2.xml"/><Relationship Id="rId5" Type="http://schemas.openxmlformats.org/officeDocument/2006/relationships/slide" Target="slide26.xml"/><Relationship Id="rId4" Type="http://schemas.openxmlformats.org/officeDocument/2006/relationships/slide" Target="slide2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838200" y="681036"/>
            <a:ext cx="10515600" cy="308009"/>
          </a:xfrm>
        </p:spPr>
        <p:txBody>
          <a:bodyPr>
            <a:normAutofit fontScale="90000"/>
          </a:bodyPr>
          <a:lstStyle/>
          <a:p>
            <a:pPr algn="ctr"/>
            <a:r>
              <a:rPr lang="el-GR" sz="2200" dirty="0"/>
              <a:t>Πρόγραμμα Μεταπτυχιακών Σπουδών: </a:t>
            </a:r>
            <a:br>
              <a:rPr lang="el-GR" sz="2200" dirty="0"/>
            </a:br>
            <a:r>
              <a:rPr lang="el-GR" sz="2200" dirty="0"/>
              <a:t>«Επιστήμες της Αγωγής - Εξ Αποστάσεως Εκπαίδευση  με την χρήση των ΤΠΕ (e-</a:t>
            </a:r>
            <a:r>
              <a:rPr lang="el-GR" sz="2200" dirty="0" err="1"/>
              <a:t>Learning</a:t>
            </a:r>
            <a:r>
              <a:rPr lang="el-GR" sz="2200" dirty="0"/>
              <a:t>)»</a:t>
            </a:r>
            <a:br>
              <a:rPr lang="el-GR" dirty="0"/>
            </a:br>
            <a:endParaRPr lang="en-GB"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Πίνακας 7">
            <a:extLst>
              <a:ext uri="{FF2B5EF4-FFF2-40B4-BE49-F238E27FC236}">
                <a16:creationId xmlns:a16="http://schemas.microsoft.com/office/drawing/2014/main" id="{998F22BD-E9AA-45F1-91BC-C1AE08686EA6}"/>
              </a:ext>
            </a:extLst>
          </p:cNvPr>
          <p:cNvGraphicFramePr>
            <a:graphicFrameLocks noGrp="1"/>
          </p:cNvGraphicFramePr>
          <p:nvPr>
            <p:extLst>
              <p:ext uri="{D42A27DB-BD31-4B8C-83A1-F6EECF244321}">
                <p14:modId xmlns:p14="http://schemas.microsoft.com/office/powerpoint/2010/main" val="1610504692"/>
              </p:ext>
            </p:extLst>
          </p:nvPr>
        </p:nvGraphicFramePr>
        <p:xfrm>
          <a:off x="2387341" y="5794310"/>
          <a:ext cx="8127999" cy="4572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97454946"/>
                    </a:ext>
                  </a:extLst>
                </a:gridCol>
                <a:gridCol w="2709333">
                  <a:extLst>
                    <a:ext uri="{9D8B030D-6E8A-4147-A177-3AD203B41FA5}">
                      <a16:colId xmlns:a16="http://schemas.microsoft.com/office/drawing/2014/main" val="409827826"/>
                    </a:ext>
                  </a:extLst>
                </a:gridCol>
                <a:gridCol w="2709333">
                  <a:extLst>
                    <a:ext uri="{9D8B030D-6E8A-4147-A177-3AD203B41FA5}">
                      <a16:colId xmlns:a16="http://schemas.microsoft.com/office/drawing/2014/main" val="1928780062"/>
                    </a:ext>
                  </a:extLst>
                </a:gridCol>
              </a:tblGrid>
              <a:tr h="457200">
                <a:tc>
                  <a:txBody>
                    <a:bodyPr/>
                    <a:lstStyle/>
                    <a:p>
                      <a:pPr algn="ctr"/>
                      <a:r>
                        <a:rPr lang="el-GR" dirty="0">
                          <a:solidFill>
                            <a:schemeClr val="tx1"/>
                          </a:solidFill>
                        </a:rPr>
                        <a:t>Μαρία </a:t>
                      </a:r>
                      <a:r>
                        <a:rPr lang="el-GR" dirty="0" err="1">
                          <a:solidFill>
                            <a:schemeClr val="tx1"/>
                          </a:solidFill>
                        </a:rPr>
                        <a:t>Ιβρίντελη</a:t>
                      </a:r>
                      <a:endParaRPr lang="en-GB" dirty="0">
                        <a:solidFill>
                          <a:schemeClr val="tx1"/>
                        </a:solidFill>
                      </a:endParaRPr>
                    </a:p>
                  </a:txBody>
                  <a:tcPr>
                    <a:solidFill>
                      <a:schemeClr val="accent6">
                        <a:lumMod val="40000"/>
                        <a:lumOff val="60000"/>
                      </a:schemeClr>
                    </a:solidFill>
                  </a:tcPr>
                </a:tc>
                <a:tc>
                  <a:txBody>
                    <a:bodyPr/>
                    <a:lstStyle/>
                    <a:p>
                      <a:pPr algn="ctr"/>
                      <a:r>
                        <a:rPr lang="el-GR" dirty="0">
                          <a:solidFill>
                            <a:schemeClr val="tx1"/>
                          </a:solidFill>
                        </a:rPr>
                        <a:t>Λάμπρος Καρβούνης</a:t>
                      </a:r>
                      <a:endParaRPr lang="en-GB" dirty="0">
                        <a:solidFill>
                          <a:schemeClr val="tx1"/>
                        </a:solidFill>
                      </a:endParaRPr>
                    </a:p>
                  </a:txBody>
                  <a:tcPr>
                    <a:solidFill>
                      <a:schemeClr val="accent6">
                        <a:lumMod val="40000"/>
                        <a:lumOff val="60000"/>
                      </a:schemeClr>
                    </a:solidFill>
                  </a:tcPr>
                </a:tc>
                <a:tc>
                  <a:txBody>
                    <a:bodyPr/>
                    <a:lstStyle/>
                    <a:p>
                      <a:pPr algn="ctr"/>
                      <a:r>
                        <a:rPr lang="el-GR" dirty="0">
                          <a:solidFill>
                            <a:schemeClr val="tx1"/>
                          </a:solidFill>
                        </a:rPr>
                        <a:t>Γεώργιος </a:t>
                      </a:r>
                      <a:r>
                        <a:rPr lang="el-GR" dirty="0" err="1">
                          <a:solidFill>
                            <a:schemeClr val="tx1"/>
                          </a:solidFill>
                        </a:rPr>
                        <a:t>Φιλιππούσης</a:t>
                      </a:r>
                      <a:endParaRPr lang="en-GB" dirty="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1544253228"/>
                  </a:ext>
                </a:extLst>
              </a:tr>
            </a:tbl>
          </a:graphicData>
        </a:graphic>
      </p:graphicFrame>
      <p:sp>
        <p:nvSpPr>
          <p:cNvPr id="10" name="Θέση περιεχομένου 9">
            <a:extLst>
              <a:ext uri="{FF2B5EF4-FFF2-40B4-BE49-F238E27FC236}">
                <a16:creationId xmlns:a16="http://schemas.microsoft.com/office/drawing/2014/main" id="{9B9A2BA2-EE30-42E8-B1D6-28C21A2E500E}"/>
              </a:ext>
            </a:extLst>
          </p:cNvPr>
          <p:cNvSpPr>
            <a:spLocks noGrp="1"/>
          </p:cNvSpPr>
          <p:nvPr>
            <p:ph idx="1"/>
          </p:nvPr>
        </p:nvSpPr>
        <p:spPr>
          <a:xfrm>
            <a:off x="1676660" y="1231641"/>
            <a:ext cx="9677140" cy="4497355"/>
          </a:xfrm>
        </p:spPr>
        <p:txBody>
          <a:bodyPr>
            <a:normAutofit/>
          </a:bodyPr>
          <a:lstStyle/>
          <a:p>
            <a:pPr marL="0" indent="0" algn="ctr">
              <a:buNone/>
            </a:pPr>
            <a:r>
              <a:rPr lang="el-GR" dirty="0"/>
              <a:t>Σχεδιασμός, Ανάπτυξη και Αποτίμηση Διαδικτυακού Εκπαιδευτικού Υλικού με τη μεθοδολογία της </a:t>
            </a:r>
            <a:r>
              <a:rPr lang="el-GR" dirty="0" err="1"/>
              <a:t>εξΑΕ</a:t>
            </a:r>
            <a:r>
              <a:rPr lang="el-GR" dirty="0"/>
              <a:t>, για την Αγωγή της Στοματικής Υγείας, για μαθητές Ε' και Στ' Δημοτικού με τίτλο:</a:t>
            </a:r>
            <a:br>
              <a:rPr lang="el-GR" dirty="0"/>
            </a:br>
            <a:r>
              <a:rPr lang="el-GR" dirty="0"/>
              <a:t>«Χαμογελάστε, παρακαλώ!»</a:t>
            </a:r>
          </a:p>
          <a:p>
            <a:pPr marL="0" indent="0" algn="ctr">
              <a:buNone/>
            </a:pPr>
            <a:endParaRPr lang="el-GR" dirty="0"/>
          </a:p>
          <a:p>
            <a:pPr marL="0" indent="0" algn="ctr">
              <a:buNone/>
            </a:pPr>
            <a:r>
              <a:rPr lang="el-GR" sz="2400" dirty="0"/>
              <a:t>Μαριάννα </a:t>
            </a:r>
            <a:r>
              <a:rPr lang="el-GR" sz="2400" dirty="0" err="1"/>
              <a:t>Καραγκιοζίδου</a:t>
            </a:r>
            <a:endParaRPr lang="el-GR" sz="2400" dirty="0"/>
          </a:p>
          <a:p>
            <a:pPr marL="0" indent="0" algn="ctr">
              <a:buNone/>
            </a:pPr>
            <a:endParaRPr lang="el-GR" dirty="0"/>
          </a:p>
          <a:p>
            <a:pPr marL="0" indent="0" algn="ctr">
              <a:buNone/>
            </a:pPr>
            <a:endParaRPr lang="el-GR" dirty="0"/>
          </a:p>
          <a:p>
            <a:pPr marL="0" indent="0" algn="ctr">
              <a:buNone/>
            </a:pPr>
            <a:r>
              <a:rPr lang="el-GR" sz="2000" dirty="0"/>
              <a:t>Επιτροπή Κρίσης ΔΕ</a:t>
            </a:r>
            <a:endParaRPr lang="en-GB" sz="2000" dirty="0"/>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01672350"/>
      </p:ext>
    </p:extLst>
  </p:cSld>
  <p:clrMapOvr>
    <a:masterClrMapping/>
  </p:clrMapOvr>
  <mc:AlternateContent xmlns:mc="http://schemas.openxmlformats.org/markup-compatibility/2006" xmlns:p14="http://schemas.microsoft.com/office/powerpoint/2010/main">
    <mc:Choice Requires="p14">
      <p:transition spd="slow" p14:dur="2000" advTm="44330"/>
    </mc:Choice>
    <mc:Fallback xmlns="">
      <p:transition spd="slow" advTm="4433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Θεωρητικό Πλαίσιο</a:t>
            </a:r>
            <a:r>
              <a:rPr lang="en-US" sz="2800" b="1" dirty="0"/>
              <a:t>   (</a:t>
            </a:r>
            <a:r>
              <a:rPr lang="el-GR" sz="2800" b="1" dirty="0"/>
              <a:t>4</a:t>
            </a:r>
            <a:r>
              <a:rPr lang="en-US" sz="2800" b="1" dirty="0"/>
              <a:t>/</a:t>
            </a:r>
            <a:r>
              <a:rPr lang="el-GR" sz="2800" b="1" dirty="0"/>
              <a:t>5</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Ορθογώνιο: Στρογγύλεμα γωνιών 7">
            <a:extLst>
              <a:ext uri="{FF2B5EF4-FFF2-40B4-BE49-F238E27FC236}">
                <a16:creationId xmlns:a16="http://schemas.microsoft.com/office/drawing/2014/main" id="{F58153D1-C4D9-4FBA-B9B0-1AC527AD339C}"/>
              </a:ext>
            </a:extLst>
          </p:cNvPr>
          <p:cNvSpPr/>
          <p:nvPr/>
        </p:nvSpPr>
        <p:spPr>
          <a:xfrm>
            <a:off x="3199622" y="1324946"/>
            <a:ext cx="6307494" cy="928094"/>
          </a:xfrm>
          <a:prstGeom prst="round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Προδιαγραφές Ε.Υ. για την Πρωτοβάθμια Εκπαίδευση</a:t>
            </a:r>
            <a:endParaRPr lang="en-GB" sz="2400" b="1" dirty="0">
              <a:solidFill>
                <a:schemeClr val="tx1"/>
              </a:solidFill>
            </a:endParaRPr>
          </a:p>
        </p:txBody>
      </p:sp>
      <p:sp>
        <p:nvSpPr>
          <p:cNvPr id="3" name="Ορθογώνιο: Διπλωμένη γωνία 2">
            <a:extLst>
              <a:ext uri="{FF2B5EF4-FFF2-40B4-BE49-F238E27FC236}">
                <a16:creationId xmlns:a16="http://schemas.microsoft.com/office/drawing/2014/main" id="{2A52F10C-1A9A-439F-AE5F-B2A20884A8C7}"/>
              </a:ext>
            </a:extLst>
          </p:cNvPr>
          <p:cNvSpPr/>
          <p:nvPr/>
        </p:nvSpPr>
        <p:spPr>
          <a:xfrm>
            <a:off x="2183362" y="3001740"/>
            <a:ext cx="8826759" cy="1370704"/>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dirty="0">
              <a:solidFill>
                <a:schemeClr val="tx1"/>
              </a:solidFill>
              <a:ea typeface="Times New Roman" panose="02020603050405020304" pitchFamily="18" charset="0"/>
            </a:endParaRPr>
          </a:p>
          <a:p>
            <a:pPr algn="just"/>
            <a:endParaRPr lang="el-GR" dirty="0">
              <a:solidFill>
                <a:schemeClr val="tx1"/>
              </a:solidFill>
              <a:ea typeface="Times New Roman" panose="02020603050405020304" pitchFamily="18" charset="0"/>
            </a:endParaRPr>
          </a:p>
          <a:p>
            <a:pPr algn="just"/>
            <a:r>
              <a:rPr lang="el-GR" dirty="0">
                <a:solidFill>
                  <a:schemeClr val="tx1"/>
                </a:solidFill>
                <a:ea typeface="Times New Roman" panose="02020603050405020304" pitchFamily="18" charset="0"/>
              </a:rPr>
              <a:t>Η δυναμική που αναπτύσσει η μαθητική </a:t>
            </a:r>
            <a:r>
              <a:rPr lang="el-GR" dirty="0" err="1">
                <a:solidFill>
                  <a:schemeClr val="tx1"/>
                </a:solidFill>
                <a:ea typeface="Times New Roman" panose="02020603050405020304" pitchFamily="18" charset="0"/>
              </a:rPr>
              <a:t>μικροομάδα</a:t>
            </a:r>
            <a:r>
              <a:rPr lang="el-GR" dirty="0">
                <a:solidFill>
                  <a:schemeClr val="tx1"/>
                </a:solidFill>
                <a:ea typeface="Times New Roman" panose="02020603050405020304" pitchFamily="18" charset="0"/>
              </a:rPr>
              <a:t> μπορεί να αξιοποιηθεί είτε ως πλαίσιο συλλογικής επεξεργασίας των δεδομένων, είτε ως πλαίσιο στήριξης στην πορεία προς την ατομική μάθηση. Οι μαθητές στο πλαίσιο μιας μικρής ομάδας μπορούν να προσεγγίσουν τη γνώση αποτελεσματικότερα.</a:t>
            </a:r>
          </a:p>
          <a:p>
            <a:pPr algn="ctr"/>
            <a:endParaRPr lang="en-GB" dirty="0"/>
          </a:p>
        </p:txBody>
      </p:sp>
      <p:sp>
        <p:nvSpPr>
          <p:cNvPr id="7" name="Ορθογώνιο: Διπλωμένη γωνία 6">
            <a:extLst>
              <a:ext uri="{FF2B5EF4-FFF2-40B4-BE49-F238E27FC236}">
                <a16:creationId xmlns:a16="http://schemas.microsoft.com/office/drawing/2014/main" id="{9F7D56B2-EAE3-4D8D-8D02-6280355809DD}"/>
              </a:ext>
            </a:extLst>
          </p:cNvPr>
          <p:cNvSpPr/>
          <p:nvPr/>
        </p:nvSpPr>
        <p:spPr>
          <a:xfrm>
            <a:off x="2183363" y="4863519"/>
            <a:ext cx="8826759" cy="1370704"/>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800" dirty="0">
              <a:solidFill>
                <a:schemeClr val="tx1"/>
              </a:solidFill>
              <a:effectLst/>
              <a:ea typeface="Times New Roman" panose="02020603050405020304" pitchFamily="18" charset="0"/>
            </a:endParaRPr>
          </a:p>
          <a:p>
            <a:endParaRPr lang="el-GR" dirty="0">
              <a:solidFill>
                <a:schemeClr val="tx1"/>
              </a:solidFill>
              <a:ea typeface="Times New Roman" panose="02020603050405020304" pitchFamily="18" charset="0"/>
            </a:endParaRPr>
          </a:p>
          <a:p>
            <a:pPr algn="just"/>
            <a:endParaRPr lang="el-GR" dirty="0">
              <a:solidFill>
                <a:schemeClr val="tx1"/>
              </a:solidFill>
              <a:ea typeface="Times New Roman" panose="02020603050405020304" pitchFamily="18" charset="0"/>
            </a:endParaRPr>
          </a:p>
          <a:p>
            <a:pPr algn="just"/>
            <a:r>
              <a:rPr lang="el-GR" dirty="0">
                <a:solidFill>
                  <a:schemeClr val="tx1"/>
                </a:solidFill>
                <a:ea typeface="Times New Roman" panose="02020603050405020304" pitchFamily="18" charset="0"/>
              </a:rPr>
              <a:t>Προσφέρει εμπειρίες της καθημερινότητας στους μαθητές και τους δίνει τη δυνατότητα να μελετήσουν από κοντά αντικείμενα, καταστάσεις ή φαινόμενα αλλά και να συμμετέχουν ενεργά σε αυτά, είτε εκτός σχολείου σε πραγματικές συνθήκες, είτε εντός σχολείου με προσομοιώσεις καταστάσεων με πειράματα, χρήση υπολογιστών κ.ά. </a:t>
            </a:r>
          </a:p>
          <a:p>
            <a:endParaRPr lang="el-GR" sz="1800" dirty="0">
              <a:solidFill>
                <a:schemeClr val="tx1"/>
              </a:solidFill>
              <a:effectLst/>
              <a:ea typeface="Times New Roman" panose="02020603050405020304" pitchFamily="18" charset="0"/>
            </a:endParaRPr>
          </a:p>
          <a:p>
            <a:pPr algn="ctr"/>
            <a:endParaRPr lang="en-GB" dirty="0"/>
          </a:p>
        </p:txBody>
      </p:sp>
      <p:sp>
        <p:nvSpPr>
          <p:cNvPr id="6" name="Ορθογώνιο: Διπλωμένη γωνία 5">
            <a:extLst>
              <a:ext uri="{FF2B5EF4-FFF2-40B4-BE49-F238E27FC236}">
                <a16:creationId xmlns:a16="http://schemas.microsoft.com/office/drawing/2014/main" id="{50AA54F7-32C6-4F0C-B7E3-5265A5901A3C}"/>
              </a:ext>
            </a:extLst>
          </p:cNvPr>
          <p:cNvSpPr/>
          <p:nvPr/>
        </p:nvSpPr>
        <p:spPr>
          <a:xfrm>
            <a:off x="2200299" y="4974442"/>
            <a:ext cx="8826759" cy="1509108"/>
          </a:xfrm>
          <a:prstGeom prst="foldedCorne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ea typeface="Times New Roman" panose="02020603050405020304" pitchFamily="18" charset="0"/>
              </a:rPr>
              <a:t>Βιωματική μάθηση</a:t>
            </a:r>
            <a:endParaRPr lang="en-GB" sz="2800" dirty="0"/>
          </a:p>
        </p:txBody>
      </p:sp>
      <p:sp>
        <p:nvSpPr>
          <p:cNvPr id="15" name="Ορθογώνιο: Διπλωμένη γωνία 14">
            <a:extLst>
              <a:ext uri="{FF2B5EF4-FFF2-40B4-BE49-F238E27FC236}">
                <a16:creationId xmlns:a16="http://schemas.microsoft.com/office/drawing/2014/main" id="{11D64880-0D26-4598-990E-C8BFB0841652}"/>
              </a:ext>
            </a:extLst>
          </p:cNvPr>
          <p:cNvSpPr/>
          <p:nvPr/>
        </p:nvSpPr>
        <p:spPr>
          <a:xfrm>
            <a:off x="2200299" y="3103759"/>
            <a:ext cx="8826759" cy="1537894"/>
          </a:xfrm>
          <a:prstGeom prst="foldedCorner">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000" dirty="0">
              <a:solidFill>
                <a:schemeClr val="tx1"/>
              </a:solidFill>
            </a:endParaRPr>
          </a:p>
          <a:p>
            <a:endParaRPr lang="el-GR" sz="2000" dirty="0">
              <a:solidFill>
                <a:schemeClr val="tx1"/>
              </a:solidFill>
            </a:endParaRPr>
          </a:p>
          <a:p>
            <a:pPr lvl="1"/>
            <a:endParaRPr lang="el-GR" sz="2000" dirty="0">
              <a:solidFill>
                <a:schemeClr val="tx1"/>
              </a:solidFill>
              <a:effectLst/>
              <a:ea typeface="Times New Roman" panose="02020603050405020304" pitchFamily="18" charset="0"/>
            </a:endParaRPr>
          </a:p>
          <a:p>
            <a:pPr algn="ctr"/>
            <a:endParaRPr lang="el-GR" sz="2800" dirty="0">
              <a:solidFill>
                <a:schemeClr val="tx1"/>
              </a:solidFill>
              <a:ea typeface="Times New Roman" panose="02020603050405020304" pitchFamily="18" charset="0"/>
            </a:endParaRPr>
          </a:p>
          <a:p>
            <a:pPr algn="ctr"/>
            <a:r>
              <a:rPr lang="el-GR" sz="2800" dirty="0">
                <a:solidFill>
                  <a:schemeClr val="tx1"/>
                </a:solidFill>
                <a:ea typeface="Times New Roman" panose="02020603050405020304" pitchFamily="18" charset="0"/>
              </a:rPr>
              <a:t>Συνεργατική Μάθηση</a:t>
            </a:r>
            <a:endParaRPr lang="el-GR" sz="2000" dirty="0">
              <a:solidFill>
                <a:schemeClr val="tx1"/>
              </a:solidFill>
              <a:ea typeface="Times New Roman" panose="02020603050405020304" pitchFamily="18" charset="0"/>
            </a:endParaRPr>
          </a:p>
          <a:p>
            <a:pPr algn="ctr"/>
            <a:endParaRPr lang="en-GB" sz="2000" dirty="0">
              <a:solidFill>
                <a:schemeClr val="tx1"/>
              </a:solidFill>
              <a:effectLst/>
              <a:ea typeface="Times New Roman" panose="02020603050405020304" pitchFamily="18" charset="0"/>
            </a:endParaRPr>
          </a:p>
          <a:p>
            <a:endParaRPr lang="el-GR" sz="2000" dirty="0">
              <a:solidFill>
                <a:schemeClr val="tx1"/>
              </a:solidFill>
            </a:endParaRPr>
          </a:p>
          <a:p>
            <a:pPr algn="ctr"/>
            <a:endParaRPr lang="en-GB" sz="2000" dirty="0">
              <a:solidFill>
                <a:schemeClr val="tx1"/>
              </a:solidFill>
            </a:endParaRPr>
          </a:p>
        </p:txBody>
      </p:sp>
    </p:spTree>
    <p:custDataLst>
      <p:tags r:id="rId1"/>
    </p:custDataLst>
    <p:extLst>
      <p:ext uri="{BB962C8B-B14F-4D97-AF65-F5344CB8AC3E}">
        <p14:creationId xmlns:p14="http://schemas.microsoft.com/office/powerpoint/2010/main" val="986766167"/>
      </p:ext>
    </p:extLst>
  </p:cSld>
  <p:clrMapOvr>
    <a:masterClrMapping/>
  </p:clrMapOvr>
  <mc:AlternateContent xmlns:mc="http://schemas.openxmlformats.org/markup-compatibility/2006" xmlns:p14="http://schemas.microsoft.com/office/powerpoint/2010/main">
    <mc:Choice Requires="p14">
      <p:transition spd="slow" p14:dur="2000" advTm="37092"/>
    </mc:Choice>
    <mc:Fallback xmlns="">
      <p:transition spd="slow" advTm="370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750"/>
                                        <p:tgtEl>
                                          <p:spTgt spid="15"/>
                                        </p:tgtEl>
                                      </p:cBhvr>
                                    </p:animEffect>
                                    <p:set>
                                      <p:cBhvr>
                                        <p:cTn id="7" dur="1" fill="hold">
                                          <p:stCondLst>
                                            <p:cond delay="574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750"/>
                                        <p:tgtEl>
                                          <p:spTgt spid="6"/>
                                        </p:tgtEl>
                                      </p:cBhvr>
                                    </p:animEffect>
                                    <p:set>
                                      <p:cBhvr>
                                        <p:cTn id="12" dur="1" fill="hold">
                                          <p:stCondLst>
                                            <p:cond delay="57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Θεωρητικό Πλαίσιο</a:t>
            </a:r>
            <a:r>
              <a:rPr lang="en-US" sz="2800" b="1" dirty="0"/>
              <a:t>   (</a:t>
            </a:r>
            <a:r>
              <a:rPr lang="el-GR" sz="2800" b="1" dirty="0"/>
              <a:t>5</a:t>
            </a:r>
            <a:r>
              <a:rPr lang="en-US" sz="2800" b="1" dirty="0"/>
              <a:t>/</a:t>
            </a:r>
            <a:r>
              <a:rPr lang="el-GR" sz="2800" b="1" dirty="0"/>
              <a:t>5</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Ορθογώνιο: Στρογγύλεμα γωνιών 7">
            <a:extLst>
              <a:ext uri="{FF2B5EF4-FFF2-40B4-BE49-F238E27FC236}">
                <a16:creationId xmlns:a16="http://schemas.microsoft.com/office/drawing/2014/main" id="{F58153D1-C4D9-4FBA-B9B0-1AC527AD339C}"/>
              </a:ext>
            </a:extLst>
          </p:cNvPr>
          <p:cNvSpPr/>
          <p:nvPr/>
        </p:nvSpPr>
        <p:spPr>
          <a:xfrm>
            <a:off x="3199622" y="1324946"/>
            <a:ext cx="6307494" cy="928094"/>
          </a:xfrm>
          <a:prstGeom prst="round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Προδιαγραφές Ε.Υ. για την Ε.Ζ. «Στοματική Υγεία»</a:t>
            </a:r>
            <a:endParaRPr lang="en-GB" sz="2400" b="1" dirty="0">
              <a:solidFill>
                <a:schemeClr val="tx1"/>
              </a:solidFill>
            </a:endParaRPr>
          </a:p>
        </p:txBody>
      </p:sp>
      <p:sp>
        <p:nvSpPr>
          <p:cNvPr id="14" name="Ορθογώνιο: Διπλωμένη γωνία 13">
            <a:extLst>
              <a:ext uri="{FF2B5EF4-FFF2-40B4-BE49-F238E27FC236}">
                <a16:creationId xmlns:a16="http://schemas.microsoft.com/office/drawing/2014/main" id="{4C6D0D3C-DE65-49B8-A96E-A0EEB53ADDA4}"/>
              </a:ext>
            </a:extLst>
          </p:cNvPr>
          <p:cNvSpPr/>
          <p:nvPr/>
        </p:nvSpPr>
        <p:spPr>
          <a:xfrm>
            <a:off x="1696620" y="2705877"/>
            <a:ext cx="9804917" cy="3648257"/>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dirty="0">
              <a:solidFill>
                <a:schemeClr val="tx1"/>
              </a:solidFill>
            </a:endParaRPr>
          </a:p>
          <a:p>
            <a:pPr algn="ctr"/>
            <a:endParaRPr lang="el-GR" sz="2000" dirty="0">
              <a:solidFill>
                <a:schemeClr val="tx1"/>
              </a:solidFill>
            </a:endParaRPr>
          </a:p>
          <a:p>
            <a:pPr algn="ctr"/>
            <a:endParaRPr lang="el-GR" sz="2000" dirty="0">
              <a:solidFill>
                <a:schemeClr val="tx1"/>
              </a:solidFill>
            </a:endParaRPr>
          </a:p>
          <a:p>
            <a:pPr algn="ctr"/>
            <a:r>
              <a:rPr lang="el-GR" sz="2000" dirty="0" err="1">
                <a:solidFill>
                  <a:schemeClr val="tx1"/>
                </a:solidFill>
              </a:rPr>
              <a:t>Tο</a:t>
            </a:r>
            <a:r>
              <a:rPr lang="el-GR" sz="2000" dirty="0">
                <a:solidFill>
                  <a:schemeClr val="tx1"/>
                </a:solidFill>
              </a:rPr>
              <a:t> Ε.Υ. για την Ε.Ζ. με θέμα τη Στοματική Υγεία, πρέπει να είναι διαμορφωμένο με τέτοιο τρόπο έτσι ώστε οι μαθητές :</a:t>
            </a:r>
          </a:p>
          <a:p>
            <a:pPr algn="ctr"/>
            <a:endParaRPr lang="el-GR" sz="2000" dirty="0">
              <a:solidFill>
                <a:schemeClr val="tx1"/>
              </a:solidFill>
            </a:endParaRPr>
          </a:p>
          <a:p>
            <a:pPr marL="342900" indent="-342900">
              <a:buFont typeface="Wingdings" panose="05000000000000000000" pitchFamily="2" charset="2"/>
              <a:buChar char="ü"/>
            </a:pPr>
            <a:r>
              <a:rPr lang="el-GR" sz="1800" dirty="0">
                <a:solidFill>
                  <a:schemeClr val="tx1"/>
                </a:solidFill>
                <a:effectLst/>
                <a:ea typeface="Calibri" panose="020F0502020204030204" pitchFamily="34" charset="0"/>
                <a:cs typeface="Times New Roman" panose="02020603050405020304" pitchFamily="18" charset="0"/>
              </a:rPr>
              <a:t>Να γνωρίσουν τους παράγοντες που συμβάλλουν στη σωστή υγιεινή του στόματος (διατροφή, καθημερινές συνήθειες).</a:t>
            </a:r>
          </a:p>
          <a:p>
            <a:pPr marL="342900" indent="-342900">
              <a:buFont typeface="Wingdings" panose="05000000000000000000" pitchFamily="2" charset="2"/>
              <a:buChar char="ü"/>
            </a:pPr>
            <a:r>
              <a:rPr lang="el-GR" sz="1800" dirty="0">
                <a:solidFill>
                  <a:schemeClr val="tx1"/>
                </a:solidFill>
                <a:effectLst/>
                <a:ea typeface="Calibri" panose="020F0502020204030204" pitchFamily="34" charset="0"/>
                <a:cs typeface="Times New Roman" panose="02020603050405020304" pitchFamily="18" charset="0"/>
              </a:rPr>
              <a:t>Να ενισχύσουν την επιθυμία και την ικανότητας να φροντίζουν αποτελεσματικά το στόμα και τα δόντια τους.</a:t>
            </a:r>
            <a:endParaRPr lang="en-GB" sz="1800" dirty="0">
              <a:solidFill>
                <a:schemeClr val="tx1"/>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el-GR" sz="1800" dirty="0">
                <a:solidFill>
                  <a:schemeClr val="tx1"/>
                </a:solidFill>
                <a:effectLst/>
                <a:ea typeface="Calibri" panose="020F0502020204030204" pitchFamily="34" charset="0"/>
                <a:cs typeface="Times New Roman" panose="02020603050405020304" pitchFamily="18" charset="0"/>
              </a:rPr>
              <a:t>Να διαμορφώσουν θετικές στάσεις </a:t>
            </a:r>
            <a:r>
              <a:rPr lang="el-GR" sz="1800" dirty="0">
                <a:solidFill>
                  <a:schemeClr val="tx1"/>
                </a:solidFill>
                <a:cs typeface="Times New Roman" pitchFamily="18" charset="0"/>
              </a:rPr>
              <a:t>για τη φροντίδα της στοματικής υγείας</a:t>
            </a:r>
            <a:r>
              <a:rPr lang="el-GR" sz="1800" dirty="0">
                <a:solidFill>
                  <a:schemeClr val="tx1"/>
                </a:solidFill>
                <a:effectLst/>
                <a:ea typeface="Calibri" panose="020F0502020204030204" pitchFamily="34" charset="0"/>
                <a:cs typeface="Times New Roman" panose="02020603050405020304" pitchFamily="18" charset="0"/>
              </a:rPr>
              <a:t>.</a:t>
            </a:r>
            <a:endParaRPr lang="en-GB" sz="1800" dirty="0">
              <a:solidFill>
                <a:schemeClr val="tx1"/>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el-GR" sz="1800" dirty="0">
                <a:solidFill>
                  <a:schemeClr val="tx1"/>
                </a:solidFill>
                <a:effectLst/>
                <a:ea typeface="Calibri" panose="020F0502020204030204" pitchFamily="34" charset="0"/>
                <a:cs typeface="Times New Roman" panose="02020603050405020304" pitchFamily="18" charset="0"/>
              </a:rPr>
              <a:t>Να μελετήσουν και να επεξεργαστούν διαθεματικά το Ε.Υ. </a:t>
            </a:r>
            <a:endParaRPr lang="en-GB" sz="1800" dirty="0">
              <a:solidFill>
                <a:schemeClr val="tx1"/>
              </a:solidFill>
              <a:effectLst/>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r>
              <a:rPr lang="el-GR" sz="1800" dirty="0">
                <a:solidFill>
                  <a:schemeClr val="tx1"/>
                </a:solidFill>
                <a:effectLst/>
                <a:ea typeface="Calibri" panose="020F0502020204030204" pitchFamily="34" charset="0"/>
                <a:cs typeface="Times New Roman" panose="02020603050405020304" pitchFamily="18" charset="0"/>
              </a:rPr>
              <a:t>Να εμπλακούν ενεργά στη διαδικασία της μάθησης, να συνδέσουν τη σχολική με την εξωσχολική ζωή, καθώς και την επιστημονική γνώση με τη βιωματική εμπειρία.</a:t>
            </a:r>
            <a:endParaRPr lang="en-GB" sz="1800" dirty="0">
              <a:solidFill>
                <a:schemeClr val="tx1"/>
              </a:solidFill>
              <a:effectLst/>
              <a:ea typeface="Calibri" panose="020F0502020204030204" pitchFamily="34" charset="0"/>
              <a:cs typeface="Times New Roman" panose="02020603050405020304" pitchFamily="18" charset="0"/>
            </a:endParaRPr>
          </a:p>
          <a:p>
            <a:pPr marL="342900" indent="-342900" algn="ctr">
              <a:buFont typeface="Wingdings" panose="05000000000000000000" pitchFamily="2" charset="2"/>
              <a:buChar char="q"/>
            </a:pPr>
            <a:endParaRPr lang="el-GR" sz="2000" dirty="0">
              <a:solidFill>
                <a:schemeClr val="tx1"/>
              </a:solidFill>
            </a:endParaRPr>
          </a:p>
          <a:p>
            <a:pPr algn="ctr"/>
            <a:endParaRPr lang="en-GB" sz="2000" dirty="0">
              <a:solidFill>
                <a:schemeClr val="tx1"/>
              </a:solidFill>
            </a:endParaRPr>
          </a:p>
        </p:txBody>
      </p:sp>
    </p:spTree>
    <p:custDataLst>
      <p:tags r:id="rId1"/>
    </p:custDataLst>
    <p:extLst>
      <p:ext uri="{BB962C8B-B14F-4D97-AF65-F5344CB8AC3E}">
        <p14:creationId xmlns:p14="http://schemas.microsoft.com/office/powerpoint/2010/main" val="2339116697"/>
      </p:ext>
    </p:extLst>
  </p:cSld>
  <p:clrMapOvr>
    <a:masterClrMapping/>
  </p:clrMapOvr>
  <mc:AlternateContent xmlns:mc="http://schemas.openxmlformats.org/markup-compatibility/2006" xmlns:p14="http://schemas.microsoft.com/office/powerpoint/2010/main">
    <mc:Choice Requires="p14">
      <p:transition spd="slow" p14:dur="2000" advTm="40000"/>
    </mc:Choice>
    <mc:Fallback xmlns="">
      <p:transition spd="slow" advTm="40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6250" fill="hold"/>
                                        <p:tgtEl>
                                          <p:spTgt spid="14"/>
                                        </p:tgtEl>
                                        <p:attrNameLst>
                                          <p:attrName>ppt_w</p:attrName>
                                        </p:attrNameLst>
                                      </p:cBhvr>
                                      <p:tavLst>
                                        <p:tav tm="0">
                                          <p:val>
                                            <p:fltVal val="0"/>
                                          </p:val>
                                        </p:tav>
                                        <p:tav tm="100000">
                                          <p:val>
                                            <p:strVal val="#ppt_w"/>
                                          </p:val>
                                        </p:tav>
                                      </p:tavLst>
                                    </p:anim>
                                    <p:anim calcmode="lin" valueType="num">
                                      <p:cBhvr>
                                        <p:cTn id="8" dur="6250" fill="hold"/>
                                        <p:tgtEl>
                                          <p:spTgt spid="14"/>
                                        </p:tgtEl>
                                        <p:attrNameLst>
                                          <p:attrName>ppt_h</p:attrName>
                                        </p:attrNameLst>
                                      </p:cBhvr>
                                      <p:tavLst>
                                        <p:tav tm="0">
                                          <p:val>
                                            <p:fltVal val="0"/>
                                          </p:val>
                                        </p:tav>
                                        <p:tav tm="100000">
                                          <p:val>
                                            <p:strVal val="#ppt_h"/>
                                          </p:val>
                                        </p:tav>
                                      </p:tavLst>
                                    </p:anim>
                                    <p:animEffect transition="in" filter="fade">
                                      <p:cBhvr>
                                        <p:cTn id="9" dur="6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Εκπαιδευτικό Υλικό</a:t>
            </a:r>
            <a:r>
              <a:rPr lang="en-US" sz="2800" b="1" dirty="0"/>
              <a:t>   (1/</a:t>
            </a:r>
            <a:r>
              <a:rPr lang="el-GR" sz="2800" b="1" dirty="0"/>
              <a:t>3</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Οβάλ 5">
            <a:extLst>
              <a:ext uri="{FF2B5EF4-FFF2-40B4-BE49-F238E27FC236}">
                <a16:creationId xmlns:a16="http://schemas.microsoft.com/office/drawing/2014/main" id="{7265DFE5-B4DA-4176-8D75-C8B106EDD4EC}"/>
              </a:ext>
            </a:extLst>
          </p:cNvPr>
          <p:cNvSpPr/>
          <p:nvPr/>
        </p:nvSpPr>
        <p:spPr>
          <a:xfrm>
            <a:off x="4028325" y="4320548"/>
            <a:ext cx="4448492" cy="1968753"/>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Εκπαιδευτικό Υλικό</a:t>
            </a:r>
            <a:endParaRPr lang="en-GB" sz="2400" b="1" dirty="0">
              <a:solidFill>
                <a:schemeClr val="tx1"/>
              </a:solidFill>
            </a:endParaRPr>
          </a:p>
        </p:txBody>
      </p:sp>
      <p:sp>
        <p:nvSpPr>
          <p:cNvPr id="19" name="Οβάλ 18">
            <a:extLst>
              <a:ext uri="{FF2B5EF4-FFF2-40B4-BE49-F238E27FC236}">
                <a16:creationId xmlns:a16="http://schemas.microsoft.com/office/drawing/2014/main" id="{DEBA4DEA-0EC9-4BFA-9C3D-E300078AEEA6}"/>
              </a:ext>
            </a:extLst>
          </p:cNvPr>
          <p:cNvSpPr/>
          <p:nvPr/>
        </p:nvSpPr>
        <p:spPr>
          <a:xfrm>
            <a:off x="7988560" y="1544201"/>
            <a:ext cx="2937587" cy="1511556"/>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Ε.Ζ. </a:t>
            </a:r>
            <a:endParaRPr lang="en-US" sz="2000" dirty="0">
              <a:solidFill>
                <a:schemeClr val="tx1"/>
              </a:solidFill>
            </a:endParaRPr>
          </a:p>
          <a:p>
            <a:pPr algn="ctr"/>
            <a:r>
              <a:rPr lang="el-GR" sz="2000" dirty="0">
                <a:solidFill>
                  <a:schemeClr val="tx1"/>
                </a:solidFill>
              </a:rPr>
              <a:t>Στοματικής Υγείας</a:t>
            </a:r>
            <a:endParaRPr lang="en-GB" sz="2000" dirty="0">
              <a:solidFill>
                <a:schemeClr val="tx1"/>
              </a:solidFill>
            </a:endParaRPr>
          </a:p>
        </p:txBody>
      </p:sp>
      <p:sp>
        <p:nvSpPr>
          <p:cNvPr id="21" name="Οβάλ 20">
            <a:extLst>
              <a:ext uri="{FF2B5EF4-FFF2-40B4-BE49-F238E27FC236}">
                <a16:creationId xmlns:a16="http://schemas.microsoft.com/office/drawing/2014/main" id="{5FB24FBA-CBBD-4208-B858-D88416C72877}"/>
              </a:ext>
            </a:extLst>
          </p:cNvPr>
          <p:cNvSpPr/>
          <p:nvPr/>
        </p:nvSpPr>
        <p:spPr>
          <a:xfrm>
            <a:off x="1677565" y="1511558"/>
            <a:ext cx="2980354" cy="1576843"/>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Εξ Αποστάσεως Εκπαίδευση</a:t>
            </a:r>
            <a:endParaRPr lang="en-GB" dirty="0">
              <a:solidFill>
                <a:schemeClr val="tx1"/>
              </a:solidFill>
            </a:endParaRPr>
          </a:p>
        </p:txBody>
      </p:sp>
      <p:sp>
        <p:nvSpPr>
          <p:cNvPr id="22" name="Οβάλ 21">
            <a:extLst>
              <a:ext uri="{FF2B5EF4-FFF2-40B4-BE49-F238E27FC236}">
                <a16:creationId xmlns:a16="http://schemas.microsoft.com/office/drawing/2014/main" id="{830DA5B5-B359-497B-912D-D4F2CFBD858B}"/>
              </a:ext>
            </a:extLst>
          </p:cNvPr>
          <p:cNvSpPr/>
          <p:nvPr/>
        </p:nvSpPr>
        <p:spPr>
          <a:xfrm>
            <a:off x="4976910" y="1289249"/>
            <a:ext cx="2692659" cy="157684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Πρωτοβάθμια Εκπαίδευση</a:t>
            </a:r>
            <a:endParaRPr lang="en-GB" sz="2000" dirty="0">
              <a:solidFill>
                <a:schemeClr val="tx1"/>
              </a:solidFill>
            </a:endParaRPr>
          </a:p>
        </p:txBody>
      </p:sp>
      <p:pic>
        <p:nvPicPr>
          <p:cNvPr id="24" name="Εικόνα 23">
            <a:extLst>
              <a:ext uri="{FF2B5EF4-FFF2-40B4-BE49-F238E27FC236}">
                <a16:creationId xmlns:a16="http://schemas.microsoft.com/office/drawing/2014/main" id="{EA616CD4-9ED4-4B5F-ADA4-DD69831F9A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111018">
            <a:off x="3720234" y="3416025"/>
            <a:ext cx="1310765" cy="1070223"/>
          </a:xfrm>
          <a:prstGeom prst="rect">
            <a:avLst/>
          </a:prstGeom>
        </p:spPr>
      </p:pic>
      <p:pic>
        <p:nvPicPr>
          <p:cNvPr id="26" name="Εικόνα 25">
            <a:extLst>
              <a:ext uri="{FF2B5EF4-FFF2-40B4-BE49-F238E27FC236}">
                <a16:creationId xmlns:a16="http://schemas.microsoft.com/office/drawing/2014/main" id="{6048D521-0E2D-422E-B50B-E288A5E24E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5597188" y="3067863"/>
            <a:ext cx="1310765" cy="1050911"/>
          </a:xfrm>
          <a:prstGeom prst="rect">
            <a:avLst/>
          </a:prstGeom>
        </p:spPr>
      </p:pic>
      <p:pic>
        <p:nvPicPr>
          <p:cNvPr id="28" name="Εικόνα 27">
            <a:extLst>
              <a:ext uri="{FF2B5EF4-FFF2-40B4-BE49-F238E27FC236}">
                <a16:creationId xmlns:a16="http://schemas.microsoft.com/office/drawing/2014/main" id="{B2AC3C53-08C7-4749-AA40-0B4DA9DF3A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985861">
            <a:off x="7507917" y="3300689"/>
            <a:ext cx="1310765" cy="1127490"/>
          </a:xfrm>
          <a:prstGeom prst="rect">
            <a:avLst/>
          </a:prstGeom>
        </p:spPr>
      </p:pic>
    </p:spTree>
    <p:custDataLst>
      <p:tags r:id="rId1"/>
    </p:custDataLst>
    <p:extLst>
      <p:ext uri="{BB962C8B-B14F-4D97-AF65-F5344CB8AC3E}">
        <p14:creationId xmlns:p14="http://schemas.microsoft.com/office/powerpoint/2010/main" val="3229008098"/>
      </p:ext>
    </p:extLst>
  </p:cSld>
  <p:clrMapOvr>
    <a:masterClrMapping/>
  </p:clrMapOvr>
  <mc:AlternateContent xmlns:mc="http://schemas.openxmlformats.org/markup-compatibility/2006" xmlns:p14="http://schemas.microsoft.com/office/powerpoint/2010/main">
    <mc:Choice Requires="p14">
      <p:transition spd="slow" p14:dur="2000" advTm="15906"/>
    </mc:Choice>
    <mc:Fallback xmlns="">
      <p:transition spd="slow" advTm="159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randombar(horizontal)">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250" fill="hold"/>
                                        <p:tgtEl>
                                          <p:spTgt spid="21"/>
                                        </p:tgtEl>
                                        <p:attrNameLst>
                                          <p:attrName>ppt_w</p:attrName>
                                        </p:attrNameLst>
                                      </p:cBhvr>
                                      <p:tavLst>
                                        <p:tav tm="0">
                                          <p:val>
                                            <p:fltVal val="0"/>
                                          </p:val>
                                        </p:tav>
                                        <p:tav tm="100000">
                                          <p:val>
                                            <p:strVal val="#ppt_w"/>
                                          </p:val>
                                        </p:tav>
                                      </p:tavLst>
                                    </p:anim>
                                    <p:anim calcmode="lin" valueType="num">
                                      <p:cBhvr>
                                        <p:cTn id="17" dur="5250" fill="hold"/>
                                        <p:tgtEl>
                                          <p:spTgt spid="21"/>
                                        </p:tgtEl>
                                        <p:attrNameLst>
                                          <p:attrName>ppt_h</p:attrName>
                                        </p:attrNameLst>
                                      </p:cBhvr>
                                      <p:tavLst>
                                        <p:tav tm="0">
                                          <p:val>
                                            <p:fltVal val="0"/>
                                          </p:val>
                                        </p:tav>
                                        <p:tav tm="100000">
                                          <p:val>
                                            <p:strVal val="#ppt_h"/>
                                          </p:val>
                                        </p:tav>
                                      </p:tavLst>
                                    </p:anim>
                                    <p:anim calcmode="lin" valueType="num">
                                      <p:cBhvr>
                                        <p:cTn id="18" dur="5250" fill="hold"/>
                                        <p:tgtEl>
                                          <p:spTgt spid="21"/>
                                        </p:tgtEl>
                                        <p:attrNameLst>
                                          <p:attrName>style.rotation</p:attrName>
                                        </p:attrNameLst>
                                      </p:cBhvr>
                                      <p:tavLst>
                                        <p:tav tm="0">
                                          <p:val>
                                            <p:fltVal val="90"/>
                                          </p:val>
                                        </p:tav>
                                        <p:tav tm="100000">
                                          <p:val>
                                            <p:fltVal val="0"/>
                                          </p:val>
                                        </p:tav>
                                      </p:tavLst>
                                    </p:anim>
                                    <p:animEffect transition="in" filter="fade">
                                      <p:cBhvr>
                                        <p:cTn id="19" dur="525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0" fill="hold"/>
                                        <p:tgtEl>
                                          <p:spTgt spid="22"/>
                                        </p:tgtEl>
                                        <p:attrNameLst>
                                          <p:attrName>ppt_w</p:attrName>
                                        </p:attrNameLst>
                                      </p:cBhvr>
                                      <p:tavLst>
                                        <p:tav tm="0">
                                          <p:val>
                                            <p:fltVal val="0"/>
                                          </p:val>
                                        </p:tav>
                                        <p:tav tm="100000">
                                          <p:val>
                                            <p:strVal val="#ppt_w"/>
                                          </p:val>
                                        </p:tav>
                                      </p:tavLst>
                                    </p:anim>
                                    <p:anim calcmode="lin" valueType="num">
                                      <p:cBhvr>
                                        <p:cTn id="30" dur="5000" fill="hold"/>
                                        <p:tgtEl>
                                          <p:spTgt spid="22"/>
                                        </p:tgtEl>
                                        <p:attrNameLst>
                                          <p:attrName>ppt_h</p:attrName>
                                        </p:attrNameLst>
                                      </p:cBhvr>
                                      <p:tavLst>
                                        <p:tav tm="0">
                                          <p:val>
                                            <p:fltVal val="0"/>
                                          </p:val>
                                        </p:tav>
                                        <p:tav tm="100000">
                                          <p:val>
                                            <p:strVal val="#ppt_h"/>
                                          </p:val>
                                        </p:tav>
                                      </p:tavLst>
                                    </p:anim>
                                    <p:anim calcmode="lin" valueType="num">
                                      <p:cBhvr>
                                        <p:cTn id="31" dur="5000" fill="hold"/>
                                        <p:tgtEl>
                                          <p:spTgt spid="22"/>
                                        </p:tgtEl>
                                        <p:attrNameLst>
                                          <p:attrName>style.rotation</p:attrName>
                                        </p:attrNameLst>
                                      </p:cBhvr>
                                      <p:tavLst>
                                        <p:tav tm="0">
                                          <p:val>
                                            <p:fltVal val="90"/>
                                          </p:val>
                                        </p:tav>
                                        <p:tav tm="100000">
                                          <p:val>
                                            <p:fltVal val="0"/>
                                          </p:val>
                                        </p:tav>
                                      </p:tavLst>
                                    </p:anim>
                                    <p:animEffect transition="in" filter="fade">
                                      <p:cBhvr>
                                        <p:cTn id="32" dur="5000"/>
                                        <p:tgtEl>
                                          <p:spTgt spid="2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randombar(horizontal)">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0" fill="hold"/>
                                        <p:tgtEl>
                                          <p:spTgt spid="19"/>
                                        </p:tgtEl>
                                        <p:attrNameLst>
                                          <p:attrName>ppt_w</p:attrName>
                                        </p:attrNameLst>
                                      </p:cBhvr>
                                      <p:tavLst>
                                        <p:tav tm="0">
                                          <p:val>
                                            <p:fltVal val="0"/>
                                          </p:val>
                                        </p:tav>
                                        <p:tav tm="100000">
                                          <p:val>
                                            <p:strVal val="#ppt_w"/>
                                          </p:val>
                                        </p:tav>
                                      </p:tavLst>
                                    </p:anim>
                                    <p:anim calcmode="lin" valueType="num">
                                      <p:cBhvr>
                                        <p:cTn id="43" dur="5000" fill="hold"/>
                                        <p:tgtEl>
                                          <p:spTgt spid="19"/>
                                        </p:tgtEl>
                                        <p:attrNameLst>
                                          <p:attrName>ppt_h</p:attrName>
                                        </p:attrNameLst>
                                      </p:cBhvr>
                                      <p:tavLst>
                                        <p:tav tm="0">
                                          <p:val>
                                            <p:fltVal val="0"/>
                                          </p:val>
                                        </p:tav>
                                        <p:tav tm="100000">
                                          <p:val>
                                            <p:strVal val="#ppt_h"/>
                                          </p:val>
                                        </p:tav>
                                      </p:tavLst>
                                    </p:anim>
                                    <p:anim calcmode="lin" valueType="num">
                                      <p:cBhvr>
                                        <p:cTn id="44" dur="5000" fill="hold"/>
                                        <p:tgtEl>
                                          <p:spTgt spid="19"/>
                                        </p:tgtEl>
                                        <p:attrNameLst>
                                          <p:attrName>style.rotation</p:attrName>
                                        </p:attrNameLst>
                                      </p:cBhvr>
                                      <p:tavLst>
                                        <p:tav tm="0">
                                          <p:val>
                                            <p:fltVal val="90"/>
                                          </p:val>
                                        </p:tav>
                                        <p:tav tm="100000">
                                          <p:val>
                                            <p:fltVal val="0"/>
                                          </p:val>
                                        </p:tav>
                                      </p:tavLst>
                                    </p:anim>
                                    <p:animEffect transition="in" filter="fade">
                                      <p:cBhvr>
                                        <p:cTn id="45" dur="5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9"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Εκπαιδευτικό Υλικό</a:t>
            </a:r>
            <a:r>
              <a:rPr lang="en-US" sz="2800" b="1" dirty="0"/>
              <a:t>   (2/</a:t>
            </a:r>
            <a:r>
              <a:rPr lang="el-GR" sz="2800" b="1" dirty="0"/>
              <a:t>3</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Ορθογώνιο: Διπλωμένη γωνία 7">
            <a:extLst>
              <a:ext uri="{FF2B5EF4-FFF2-40B4-BE49-F238E27FC236}">
                <a16:creationId xmlns:a16="http://schemas.microsoft.com/office/drawing/2014/main" id="{27AA4FA8-F179-4945-BBF6-15BC5BD1BB32}"/>
              </a:ext>
            </a:extLst>
          </p:cNvPr>
          <p:cNvSpPr/>
          <p:nvPr/>
        </p:nvSpPr>
        <p:spPr>
          <a:xfrm>
            <a:off x="1756875" y="1305788"/>
            <a:ext cx="4983325" cy="2472550"/>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chemeClr val="tx1"/>
              </a:solidFill>
            </a:endParaRPr>
          </a:p>
          <a:p>
            <a:pPr>
              <a:spcAft>
                <a:spcPts val="1200"/>
              </a:spcAft>
            </a:pPr>
            <a:r>
              <a:rPr lang="el-GR" sz="2400" b="1" u="sng" dirty="0">
                <a:solidFill>
                  <a:schemeClr val="tx1"/>
                </a:solidFill>
              </a:rPr>
              <a:t>Σκοπός του μαθήματος </a:t>
            </a:r>
          </a:p>
          <a:p>
            <a:pPr>
              <a:spcAft>
                <a:spcPts val="1200"/>
              </a:spcAft>
            </a:pPr>
            <a:r>
              <a:rPr lang="el-GR" dirty="0">
                <a:solidFill>
                  <a:schemeClr val="tx1"/>
                </a:solidFill>
              </a:rPr>
              <a:t>Η κατάκτηση βασικών γνώσεων σχετικά με τη στοματική υγεία και η κατανόηση των προληπτικών μέτρων, με τη χρήση των οποίων εξασφαλίζεται η στοματική υγεία, αξιοποιώντας τις νέες τεχνολογίες. </a:t>
            </a:r>
          </a:p>
          <a:p>
            <a:pPr algn="ctr"/>
            <a:endParaRPr lang="en-GB" dirty="0"/>
          </a:p>
        </p:txBody>
      </p:sp>
      <p:sp>
        <p:nvSpPr>
          <p:cNvPr id="9" name="Ορθογώνιο: Διπλωμένη γωνία 8">
            <a:extLst>
              <a:ext uri="{FF2B5EF4-FFF2-40B4-BE49-F238E27FC236}">
                <a16:creationId xmlns:a16="http://schemas.microsoft.com/office/drawing/2014/main" id="{09535030-5544-4223-B025-72B32CBB7767}"/>
              </a:ext>
            </a:extLst>
          </p:cNvPr>
          <p:cNvSpPr/>
          <p:nvPr/>
        </p:nvSpPr>
        <p:spPr>
          <a:xfrm>
            <a:off x="7127032" y="1467177"/>
            <a:ext cx="4226768" cy="3923646"/>
          </a:xfrm>
          <a:prstGeom prst="foldedCorne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u="sng" dirty="0">
                <a:solidFill>
                  <a:schemeClr val="tx1"/>
                </a:solidFill>
              </a:rPr>
              <a:t>Κοινωνικός </a:t>
            </a:r>
            <a:r>
              <a:rPr lang="el-GR" sz="2400" b="1" u="sng" dirty="0" err="1">
                <a:solidFill>
                  <a:schemeClr val="tx1"/>
                </a:solidFill>
              </a:rPr>
              <a:t>Εποικοδομισμός</a:t>
            </a:r>
            <a:endParaRPr lang="el-GR" sz="2400" b="1" u="sng" dirty="0">
              <a:solidFill>
                <a:schemeClr val="tx1"/>
              </a:solidFill>
            </a:endParaRPr>
          </a:p>
          <a:p>
            <a:endParaRPr lang="el-GR" dirty="0">
              <a:solidFill>
                <a:schemeClr val="tx1"/>
              </a:solidFill>
            </a:endParaRPr>
          </a:p>
          <a:p>
            <a:r>
              <a:rPr lang="el-GR" dirty="0">
                <a:solidFill>
                  <a:schemeClr val="tx1"/>
                </a:solidFill>
              </a:rPr>
              <a:t>Μάθηση μέσα από: </a:t>
            </a:r>
          </a:p>
          <a:p>
            <a:pPr marL="285750" indent="-285750">
              <a:buFont typeface="Wingdings" panose="05000000000000000000" pitchFamily="2" charset="2"/>
              <a:buChar char="ü"/>
            </a:pPr>
            <a:r>
              <a:rPr lang="el-GR" dirty="0">
                <a:solidFill>
                  <a:schemeClr val="tx1"/>
                </a:solidFill>
              </a:rPr>
              <a:t>Δραστηριότητες</a:t>
            </a:r>
          </a:p>
          <a:p>
            <a:pPr marL="285750" indent="-285750">
              <a:buFont typeface="Wingdings" panose="05000000000000000000" pitchFamily="2" charset="2"/>
              <a:buChar char="ü"/>
            </a:pPr>
            <a:r>
              <a:rPr lang="el-GR" dirty="0">
                <a:solidFill>
                  <a:schemeClr val="tx1"/>
                </a:solidFill>
              </a:rPr>
              <a:t>Αλληλεπίδραση</a:t>
            </a:r>
          </a:p>
          <a:p>
            <a:pPr marL="285750" indent="-285750">
              <a:buFont typeface="Wingdings" panose="05000000000000000000" pitchFamily="2" charset="2"/>
              <a:buChar char="ü"/>
            </a:pPr>
            <a:r>
              <a:rPr lang="el-GR" dirty="0">
                <a:solidFill>
                  <a:schemeClr val="tx1"/>
                </a:solidFill>
              </a:rPr>
              <a:t>Διάλογο</a:t>
            </a:r>
          </a:p>
          <a:p>
            <a:pPr marL="285750" indent="-285750">
              <a:buFont typeface="Wingdings" panose="05000000000000000000" pitchFamily="2" charset="2"/>
              <a:buChar char="ü"/>
            </a:pPr>
            <a:r>
              <a:rPr lang="el-GR" dirty="0">
                <a:solidFill>
                  <a:schemeClr val="tx1"/>
                </a:solidFill>
              </a:rPr>
              <a:t>Συνεργασία</a:t>
            </a:r>
          </a:p>
          <a:p>
            <a:pPr marL="285750" indent="-285750">
              <a:buFont typeface="Wingdings" panose="05000000000000000000" pitchFamily="2" charset="2"/>
              <a:buChar char="ü"/>
            </a:pPr>
            <a:r>
              <a:rPr lang="el-GR" dirty="0" err="1">
                <a:solidFill>
                  <a:schemeClr val="tx1"/>
                </a:solidFill>
              </a:rPr>
              <a:t>Αναστοχασμό</a:t>
            </a:r>
            <a:endParaRPr lang="el-GR" dirty="0">
              <a:solidFill>
                <a:schemeClr val="tx1"/>
              </a:solidFill>
            </a:endParaRPr>
          </a:p>
          <a:p>
            <a:pPr marL="285750" indent="-285750">
              <a:buFont typeface="Wingdings" panose="05000000000000000000" pitchFamily="2" charset="2"/>
              <a:buChar char="ü"/>
            </a:pPr>
            <a:r>
              <a:rPr lang="el-GR" dirty="0" err="1">
                <a:solidFill>
                  <a:schemeClr val="tx1"/>
                </a:solidFill>
              </a:rPr>
              <a:t>Αυτοαξιολόγηση</a:t>
            </a:r>
            <a:r>
              <a:rPr lang="el-GR" dirty="0">
                <a:solidFill>
                  <a:schemeClr val="tx1"/>
                </a:solidFill>
              </a:rPr>
              <a:t> </a:t>
            </a:r>
            <a:endParaRPr lang="en-GB" u="sng" dirty="0">
              <a:solidFill>
                <a:schemeClr val="tx1"/>
              </a:solidFill>
            </a:endParaRPr>
          </a:p>
        </p:txBody>
      </p:sp>
      <p:sp>
        <p:nvSpPr>
          <p:cNvPr id="12" name="Ορθογώνιο: Διπλωμένη γωνία 11">
            <a:extLst>
              <a:ext uri="{FF2B5EF4-FFF2-40B4-BE49-F238E27FC236}">
                <a16:creationId xmlns:a16="http://schemas.microsoft.com/office/drawing/2014/main" id="{54ECF34A-5167-4A35-8D3C-EFD99D0FE098}"/>
              </a:ext>
            </a:extLst>
          </p:cNvPr>
          <p:cNvSpPr/>
          <p:nvPr/>
        </p:nvSpPr>
        <p:spPr>
          <a:xfrm>
            <a:off x="1394148" y="4021433"/>
            <a:ext cx="5057193" cy="2472550"/>
          </a:xfrm>
          <a:prstGeom prst="foldedCorner">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u="sng" dirty="0">
              <a:solidFill>
                <a:schemeClr val="tx1"/>
              </a:solidFill>
            </a:endParaRPr>
          </a:p>
          <a:p>
            <a:pPr algn="ctr"/>
            <a:endParaRPr lang="el-GR" sz="2400" b="1" u="sng" dirty="0">
              <a:solidFill>
                <a:schemeClr val="tx1"/>
              </a:solidFill>
            </a:endParaRPr>
          </a:p>
          <a:p>
            <a:pPr algn="ctr"/>
            <a:r>
              <a:rPr lang="el-GR" sz="2400" b="1" u="sng" dirty="0">
                <a:solidFill>
                  <a:schemeClr val="tx1"/>
                </a:solidFill>
              </a:rPr>
              <a:t>Τεχνολογικό πλαίσιο</a:t>
            </a:r>
          </a:p>
          <a:p>
            <a:pPr algn="ctr"/>
            <a:endParaRPr lang="el-GR" sz="2400" b="1" u="sng" dirty="0">
              <a:solidFill>
                <a:schemeClr val="tx1"/>
              </a:solidFill>
            </a:endParaRPr>
          </a:p>
          <a:p>
            <a:r>
              <a:rPr lang="el-GR" kern="0" dirty="0">
                <a:solidFill>
                  <a:schemeClr val="tx1"/>
                </a:solidFill>
                <a:latin typeface="Calibri" panose="020F0502020204030204" pitchFamily="34" charset="0"/>
                <a:cs typeface="Calibri" panose="020F0502020204030204" pitchFamily="34" charset="0"/>
              </a:rPr>
              <a:t>Σχεδιάστηκε με τη βοήθεια λογισμικών </a:t>
            </a:r>
            <a:r>
              <a:rPr lang="en-US" kern="0" dirty="0">
                <a:solidFill>
                  <a:schemeClr val="tx1"/>
                </a:solidFill>
                <a:latin typeface="Calibri" panose="020F0502020204030204" pitchFamily="34" charset="0"/>
                <a:cs typeface="Calibri" panose="020F0502020204030204" pitchFamily="34" charset="0"/>
              </a:rPr>
              <a:t>Weebly, </a:t>
            </a:r>
            <a:r>
              <a:rPr lang="en-US" dirty="0">
                <a:solidFill>
                  <a:schemeClr val="tx1"/>
                </a:solidFill>
                <a:latin typeface="Calibri" panose="020F0502020204030204" pitchFamily="34" charset="0"/>
                <a:cs typeface="Calibri" panose="020F0502020204030204" pitchFamily="34" charset="0"/>
              </a:rPr>
              <a:t>H5P, </a:t>
            </a:r>
            <a:r>
              <a:rPr lang="en-US" dirty="0" err="1">
                <a:solidFill>
                  <a:schemeClr val="tx1"/>
                </a:solidFill>
                <a:latin typeface="Calibri" panose="020F0502020204030204" pitchFamily="34" charset="0"/>
                <a:cs typeface="Calibri" panose="020F0502020204030204" pitchFamily="34" charset="0"/>
              </a:rPr>
              <a:t>Chamilo</a:t>
            </a:r>
            <a:r>
              <a:rPr lang="en-US" dirty="0">
                <a:solidFill>
                  <a:schemeClr val="tx1"/>
                </a:solidFill>
                <a:latin typeface="Calibri" panose="020F0502020204030204" pitchFamily="34" charset="0"/>
                <a:cs typeface="Calibri" panose="020F0502020204030204" pitchFamily="34" charset="0"/>
              </a:rPr>
              <a:t>, Padlet, YouTube, </a:t>
            </a:r>
            <a:r>
              <a:rPr lang="en-US" dirty="0" err="1">
                <a:solidFill>
                  <a:schemeClr val="tx1"/>
                </a:solidFill>
                <a:latin typeface="Calibri" panose="020F0502020204030204" pitchFamily="34" charset="0"/>
                <a:cs typeface="Calibri" panose="020F0502020204030204" pitchFamily="34" charset="0"/>
              </a:rPr>
              <a:t>Powtoon</a:t>
            </a:r>
            <a:r>
              <a:rPr lang="el-GR" dirty="0">
                <a:solidFill>
                  <a:schemeClr val="tx1"/>
                </a:solidFill>
                <a:latin typeface="Calibri" panose="020F0502020204030204" pitchFamily="34" charset="0"/>
                <a:cs typeface="Calibri" panose="020F0502020204030204" pitchFamily="34" charset="0"/>
              </a:rPr>
              <a:t>, </a:t>
            </a:r>
            <a:r>
              <a:rPr lang="en-US" dirty="0">
                <a:solidFill>
                  <a:schemeClr val="tx1"/>
                </a:solidFill>
                <a:latin typeface="Calibri" panose="020F0502020204030204" pitchFamily="34" charset="0"/>
                <a:cs typeface="Calibri" panose="020F0502020204030204" pitchFamily="34" charset="0"/>
              </a:rPr>
              <a:t>Kahoot, </a:t>
            </a:r>
            <a:r>
              <a:rPr lang="en-US" dirty="0" err="1">
                <a:solidFill>
                  <a:schemeClr val="tx1"/>
                </a:solidFill>
                <a:latin typeface="Calibri" panose="020F0502020204030204" pitchFamily="34" charset="0"/>
                <a:cs typeface="Calibri" panose="020F0502020204030204" pitchFamily="34" charset="0"/>
              </a:rPr>
              <a:t>Actionbound</a:t>
            </a:r>
            <a:r>
              <a:rPr lang="en-US" dirty="0">
                <a:solidFill>
                  <a:schemeClr val="tx1"/>
                </a:solidFill>
                <a:latin typeface="Calibri" panose="020F0502020204030204" pitchFamily="34" charset="0"/>
                <a:cs typeface="Calibri" panose="020F0502020204030204" pitchFamily="34" charset="0"/>
              </a:rPr>
              <a:t>, Learning apps, Google Forms.</a:t>
            </a:r>
            <a:endParaRPr lang="en-US" kern="0" dirty="0">
              <a:solidFill>
                <a:schemeClr val="tx1"/>
              </a:solidFill>
              <a:latin typeface="Calibri" panose="020F0502020204030204" pitchFamily="34" charset="0"/>
              <a:cs typeface="Calibri" panose="020F0502020204030204" pitchFamily="34" charset="0"/>
            </a:endParaRPr>
          </a:p>
          <a:p>
            <a:endParaRPr lang="el-GR" sz="2400" b="1" u="sng" dirty="0">
              <a:solidFill>
                <a:schemeClr val="tx1"/>
              </a:solidFill>
            </a:endParaRPr>
          </a:p>
          <a:p>
            <a:pPr algn="ctr"/>
            <a:endParaRPr lang="en-GB" dirty="0"/>
          </a:p>
        </p:txBody>
      </p:sp>
    </p:spTree>
    <p:custDataLst>
      <p:tags r:id="rId1"/>
    </p:custDataLst>
    <p:extLst>
      <p:ext uri="{BB962C8B-B14F-4D97-AF65-F5344CB8AC3E}">
        <p14:creationId xmlns:p14="http://schemas.microsoft.com/office/powerpoint/2010/main" val="1495175356"/>
      </p:ext>
    </p:extLst>
  </p:cSld>
  <p:clrMapOvr>
    <a:masterClrMapping/>
  </p:clrMapOvr>
  <mc:AlternateContent xmlns:mc="http://schemas.openxmlformats.org/markup-compatibility/2006" xmlns:p14="http://schemas.microsoft.com/office/powerpoint/2010/main">
    <mc:Choice Requires="p14">
      <p:transition spd="slow" p14:dur="2000" advTm="59569"/>
    </mc:Choice>
    <mc:Fallback xmlns="">
      <p:transition spd="slow" advTm="595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500"/>
                                        <p:tgtEl>
                                          <p:spTgt spid="8"/>
                                        </p:tgtEl>
                                      </p:cBhvr>
                                    </p:animEffect>
                                    <p:anim calcmode="lin" valueType="num">
                                      <p:cBhvr>
                                        <p:cTn id="8" dur="6500" fill="hold"/>
                                        <p:tgtEl>
                                          <p:spTgt spid="8"/>
                                        </p:tgtEl>
                                        <p:attrNameLst>
                                          <p:attrName>ppt_x</p:attrName>
                                        </p:attrNameLst>
                                      </p:cBhvr>
                                      <p:tavLst>
                                        <p:tav tm="0">
                                          <p:val>
                                            <p:strVal val="#ppt_x"/>
                                          </p:val>
                                        </p:tav>
                                        <p:tav tm="100000">
                                          <p:val>
                                            <p:strVal val="#ppt_x"/>
                                          </p:val>
                                        </p:tav>
                                      </p:tavLst>
                                    </p:anim>
                                    <p:anim calcmode="lin" valueType="num">
                                      <p:cBhvr>
                                        <p:cTn id="9" dur="6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750"/>
                                        <p:tgtEl>
                                          <p:spTgt spid="9"/>
                                        </p:tgtEl>
                                      </p:cBhvr>
                                    </p:animEffect>
                                    <p:anim calcmode="lin" valueType="num">
                                      <p:cBhvr>
                                        <p:cTn id="15" dur="5750" fill="hold"/>
                                        <p:tgtEl>
                                          <p:spTgt spid="9"/>
                                        </p:tgtEl>
                                        <p:attrNameLst>
                                          <p:attrName>ppt_x</p:attrName>
                                        </p:attrNameLst>
                                      </p:cBhvr>
                                      <p:tavLst>
                                        <p:tav tm="0">
                                          <p:val>
                                            <p:strVal val="#ppt_x"/>
                                          </p:val>
                                        </p:tav>
                                        <p:tav tm="100000">
                                          <p:val>
                                            <p:strVal val="#ppt_x"/>
                                          </p:val>
                                        </p:tav>
                                      </p:tavLst>
                                    </p:anim>
                                    <p:anim calcmode="lin" valueType="num">
                                      <p:cBhvr>
                                        <p:cTn id="16" dur="5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500"/>
                                        <p:tgtEl>
                                          <p:spTgt spid="12"/>
                                        </p:tgtEl>
                                      </p:cBhvr>
                                    </p:animEffect>
                                    <p:anim calcmode="lin" valueType="num">
                                      <p:cBhvr>
                                        <p:cTn id="22" dur="5500" fill="hold"/>
                                        <p:tgtEl>
                                          <p:spTgt spid="12"/>
                                        </p:tgtEl>
                                        <p:attrNameLst>
                                          <p:attrName>ppt_x</p:attrName>
                                        </p:attrNameLst>
                                      </p:cBhvr>
                                      <p:tavLst>
                                        <p:tav tm="0">
                                          <p:val>
                                            <p:strVal val="#ppt_x"/>
                                          </p:val>
                                        </p:tav>
                                        <p:tav tm="100000">
                                          <p:val>
                                            <p:strVal val="#ppt_x"/>
                                          </p:val>
                                        </p:tav>
                                      </p:tavLst>
                                    </p:anim>
                                    <p:anim calcmode="lin" valueType="num">
                                      <p:cBhvr>
                                        <p:cTn id="23" dur="5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Εκπαιδευτικό Υλικό</a:t>
            </a:r>
            <a:r>
              <a:rPr lang="en-US" sz="2800" b="1" dirty="0"/>
              <a:t>   (</a:t>
            </a:r>
            <a:r>
              <a:rPr lang="el-GR" sz="2800" b="1" dirty="0"/>
              <a:t>3</a:t>
            </a:r>
            <a:r>
              <a:rPr lang="en-US" sz="2800" b="1" dirty="0"/>
              <a:t>/</a:t>
            </a:r>
            <a:r>
              <a:rPr lang="el-GR" sz="2800" b="1" dirty="0"/>
              <a:t>3</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Εικόνα 8">
            <a:extLst>
              <a:ext uri="{FF2B5EF4-FFF2-40B4-BE49-F238E27FC236}">
                <a16:creationId xmlns:a16="http://schemas.microsoft.com/office/drawing/2014/main" id="{4DEA2D02-3879-4273-A68A-4EEE63BD5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2333" y="1719216"/>
            <a:ext cx="7918015" cy="4457748"/>
          </a:xfrm>
          <a:prstGeom prst="rect">
            <a:avLst/>
          </a:prstGeom>
        </p:spPr>
      </p:pic>
      <p:pic>
        <p:nvPicPr>
          <p:cNvPr id="12" name="Εικόνα 11">
            <a:extLst>
              <a:ext uri="{FF2B5EF4-FFF2-40B4-BE49-F238E27FC236}">
                <a16:creationId xmlns:a16="http://schemas.microsoft.com/office/drawing/2014/main" id="{62DE583C-C3A5-4B27-A67C-47BD6D93C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9213" y="2027262"/>
            <a:ext cx="8124254" cy="4149702"/>
          </a:xfrm>
          <a:prstGeom prst="rect">
            <a:avLst/>
          </a:prstGeom>
        </p:spPr>
      </p:pic>
      <p:pic>
        <p:nvPicPr>
          <p:cNvPr id="13" name="Εικόνα 12">
            <a:extLst>
              <a:ext uri="{FF2B5EF4-FFF2-40B4-BE49-F238E27FC236}">
                <a16:creationId xmlns:a16="http://schemas.microsoft.com/office/drawing/2014/main" id="{54FDB1CB-2531-4614-83A1-63AB36BE52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95657" y="1549645"/>
            <a:ext cx="6203963" cy="4796889"/>
          </a:xfrm>
          <a:prstGeom prst="rect">
            <a:avLst/>
          </a:prstGeom>
        </p:spPr>
      </p:pic>
      <p:pic>
        <p:nvPicPr>
          <p:cNvPr id="14" name="Εικόνα 13">
            <a:extLst>
              <a:ext uri="{FF2B5EF4-FFF2-40B4-BE49-F238E27FC236}">
                <a16:creationId xmlns:a16="http://schemas.microsoft.com/office/drawing/2014/main" id="{877515B1-30A3-4F65-BDD0-37FF3FC7B7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92632" y="1549645"/>
            <a:ext cx="8320835" cy="4796888"/>
          </a:xfrm>
          <a:prstGeom prst="rect">
            <a:avLst/>
          </a:prstGeom>
        </p:spPr>
      </p:pic>
      <p:pic>
        <p:nvPicPr>
          <p:cNvPr id="15" name="Εικόνα 14">
            <a:extLst>
              <a:ext uri="{FF2B5EF4-FFF2-40B4-BE49-F238E27FC236}">
                <a16:creationId xmlns:a16="http://schemas.microsoft.com/office/drawing/2014/main" id="{CB5A47B5-9DE8-4B73-B97D-D29FD84B984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92632" y="1549644"/>
            <a:ext cx="8320835" cy="4627320"/>
          </a:xfrm>
          <a:prstGeom prst="rect">
            <a:avLst/>
          </a:prstGeom>
        </p:spPr>
      </p:pic>
      <p:pic>
        <p:nvPicPr>
          <p:cNvPr id="16" name="Εικόνα 15">
            <a:extLst>
              <a:ext uri="{FF2B5EF4-FFF2-40B4-BE49-F238E27FC236}">
                <a16:creationId xmlns:a16="http://schemas.microsoft.com/office/drawing/2014/main" id="{F95E46F0-F6D5-448B-9385-63779A17A31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92632" y="1606622"/>
            <a:ext cx="8342227" cy="4284007"/>
          </a:xfrm>
          <a:prstGeom prst="rect">
            <a:avLst/>
          </a:prstGeom>
        </p:spPr>
      </p:pic>
      <p:pic>
        <p:nvPicPr>
          <p:cNvPr id="17" name="Εικόνα 16">
            <a:extLst>
              <a:ext uri="{FF2B5EF4-FFF2-40B4-BE49-F238E27FC236}">
                <a16:creationId xmlns:a16="http://schemas.microsoft.com/office/drawing/2014/main" id="{A5C2DB15-4DCE-41C6-9590-15CD61A0ECE6}"/>
              </a:ext>
            </a:extLst>
          </p:cNvPr>
          <p:cNvPicPr>
            <a:picLocks noChangeAspect="1"/>
          </p:cNvPicPr>
          <p:nvPr/>
        </p:nvPicPr>
        <p:blipFill>
          <a:blip r:embed="rId10"/>
          <a:stretch>
            <a:fillRect/>
          </a:stretch>
        </p:blipFill>
        <p:spPr>
          <a:xfrm>
            <a:off x="2192632" y="1606620"/>
            <a:ext cx="8320835" cy="4314353"/>
          </a:xfrm>
          <a:prstGeom prst="rect">
            <a:avLst/>
          </a:prstGeom>
        </p:spPr>
      </p:pic>
      <p:pic>
        <p:nvPicPr>
          <p:cNvPr id="18" name="Εικόνα 17">
            <a:extLst>
              <a:ext uri="{FF2B5EF4-FFF2-40B4-BE49-F238E27FC236}">
                <a16:creationId xmlns:a16="http://schemas.microsoft.com/office/drawing/2014/main" id="{52451DB0-78BB-4C3F-B0FB-6AB6910F78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2631" y="1549643"/>
            <a:ext cx="8342227" cy="4627321"/>
          </a:xfrm>
          <a:prstGeom prst="rect">
            <a:avLst/>
          </a:prstGeom>
        </p:spPr>
      </p:pic>
      <p:pic>
        <p:nvPicPr>
          <p:cNvPr id="19" name="Εικόνα 18">
            <a:extLst>
              <a:ext uri="{FF2B5EF4-FFF2-40B4-BE49-F238E27FC236}">
                <a16:creationId xmlns:a16="http://schemas.microsoft.com/office/drawing/2014/main" id="{8FEBDAC3-5149-42AE-938C-8E3DDBE69BF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21413" y="1515943"/>
            <a:ext cx="8659853" cy="4694719"/>
          </a:xfrm>
          <a:prstGeom prst="rect">
            <a:avLst/>
          </a:prstGeom>
        </p:spPr>
      </p:pic>
      <p:pic>
        <p:nvPicPr>
          <p:cNvPr id="20" name="Εικόνα 19">
            <a:extLst>
              <a:ext uri="{FF2B5EF4-FFF2-40B4-BE49-F238E27FC236}">
                <a16:creationId xmlns:a16="http://schemas.microsoft.com/office/drawing/2014/main" id="{9EED9DC6-BFB4-4F18-AD6C-359FC2CC29E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121412" y="1464857"/>
            <a:ext cx="8659853" cy="4796890"/>
          </a:xfrm>
          <a:prstGeom prst="rect">
            <a:avLst/>
          </a:prstGeom>
        </p:spPr>
      </p:pic>
      <p:pic>
        <p:nvPicPr>
          <p:cNvPr id="21" name="Εικόνα 20">
            <a:extLst>
              <a:ext uri="{FF2B5EF4-FFF2-40B4-BE49-F238E27FC236}">
                <a16:creationId xmlns:a16="http://schemas.microsoft.com/office/drawing/2014/main" id="{05FDBD68-8608-4996-87CE-A23F2B37D21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59548" y="1336670"/>
            <a:ext cx="8983579" cy="5053263"/>
          </a:xfrm>
          <a:prstGeom prst="rect">
            <a:avLst/>
          </a:prstGeom>
        </p:spPr>
      </p:pic>
      <p:pic>
        <p:nvPicPr>
          <p:cNvPr id="22" name="Εικόνα 21">
            <a:extLst>
              <a:ext uri="{FF2B5EF4-FFF2-40B4-BE49-F238E27FC236}">
                <a16:creationId xmlns:a16="http://schemas.microsoft.com/office/drawing/2014/main" id="{51BFB026-5FE6-4D12-94F5-BCDAE613EF5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959548" y="1320286"/>
            <a:ext cx="8933731" cy="5053261"/>
          </a:xfrm>
          <a:prstGeom prst="rect">
            <a:avLst/>
          </a:prstGeom>
        </p:spPr>
      </p:pic>
      <p:pic>
        <p:nvPicPr>
          <p:cNvPr id="23" name="Εικόνα 22">
            <a:extLst>
              <a:ext uri="{FF2B5EF4-FFF2-40B4-BE49-F238E27FC236}">
                <a16:creationId xmlns:a16="http://schemas.microsoft.com/office/drawing/2014/main" id="{409A2391-DC42-4D7E-8714-10E55ECED86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22915" y="1304948"/>
            <a:ext cx="8970364" cy="5045830"/>
          </a:xfrm>
          <a:prstGeom prst="rect">
            <a:avLst/>
          </a:prstGeom>
        </p:spPr>
      </p:pic>
      <p:pic>
        <p:nvPicPr>
          <p:cNvPr id="24" name="Εικόνα 23">
            <a:extLst>
              <a:ext uri="{FF2B5EF4-FFF2-40B4-BE49-F238E27FC236}">
                <a16:creationId xmlns:a16="http://schemas.microsoft.com/office/drawing/2014/main" id="{9D5CD7AD-616B-4C78-99EC-C0E7A7FEB56C}"/>
              </a:ext>
            </a:extLst>
          </p:cNvPr>
          <p:cNvPicPr>
            <a:picLocks noChangeAspect="1"/>
          </p:cNvPicPr>
          <p:nvPr/>
        </p:nvPicPr>
        <p:blipFill>
          <a:blip r:embed="rId17"/>
          <a:stretch>
            <a:fillRect/>
          </a:stretch>
        </p:blipFill>
        <p:spPr>
          <a:xfrm>
            <a:off x="2096488" y="1348811"/>
            <a:ext cx="8821715" cy="5072844"/>
          </a:xfrm>
          <a:prstGeom prst="rect">
            <a:avLst/>
          </a:prstGeom>
        </p:spPr>
      </p:pic>
      <p:pic>
        <p:nvPicPr>
          <p:cNvPr id="26" name="Εικόνα 25">
            <a:extLst>
              <a:ext uri="{FF2B5EF4-FFF2-40B4-BE49-F238E27FC236}">
                <a16:creationId xmlns:a16="http://schemas.microsoft.com/office/drawing/2014/main" id="{B1D9659A-8B4E-4DB2-9FF9-9D5483A876D5}"/>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959548" y="1384797"/>
            <a:ext cx="8946193" cy="4957008"/>
          </a:xfrm>
          <a:prstGeom prst="rect">
            <a:avLst/>
          </a:prstGeom>
        </p:spPr>
      </p:pic>
      <p:pic>
        <p:nvPicPr>
          <p:cNvPr id="27" name="Εικόνα 26">
            <a:extLst>
              <a:ext uri="{FF2B5EF4-FFF2-40B4-BE49-F238E27FC236}">
                <a16:creationId xmlns:a16="http://schemas.microsoft.com/office/drawing/2014/main" id="{54AC51B4-EA18-42BD-B2B4-FE83B6248F5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946224" y="1416729"/>
            <a:ext cx="8996903" cy="5039728"/>
          </a:xfrm>
          <a:prstGeom prst="rect">
            <a:avLst/>
          </a:prstGeom>
        </p:spPr>
      </p:pic>
      <p:pic>
        <p:nvPicPr>
          <p:cNvPr id="28" name="Εικόνα 27">
            <a:extLst>
              <a:ext uri="{FF2B5EF4-FFF2-40B4-BE49-F238E27FC236}">
                <a16:creationId xmlns:a16="http://schemas.microsoft.com/office/drawing/2014/main" id="{E2865AFC-A1D9-4583-8951-171B136D63F9}"/>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009398" y="1273226"/>
            <a:ext cx="8932976" cy="5128848"/>
          </a:xfrm>
          <a:prstGeom prst="rect">
            <a:avLst/>
          </a:prstGeom>
        </p:spPr>
      </p:pic>
      <p:pic>
        <p:nvPicPr>
          <p:cNvPr id="29" name="Εικόνα 28">
            <a:extLst>
              <a:ext uri="{FF2B5EF4-FFF2-40B4-BE49-F238E27FC236}">
                <a16:creationId xmlns:a16="http://schemas.microsoft.com/office/drawing/2014/main" id="{77E4F940-C4B0-4C4F-84D8-103A4A3891A4}"/>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946224" y="1367201"/>
            <a:ext cx="9135616" cy="5138784"/>
          </a:xfrm>
          <a:prstGeom prst="rect">
            <a:avLst/>
          </a:prstGeom>
        </p:spPr>
      </p:pic>
      <p:pic>
        <p:nvPicPr>
          <p:cNvPr id="30" name="Εικόνα 29">
            <a:extLst>
              <a:ext uri="{FF2B5EF4-FFF2-40B4-BE49-F238E27FC236}">
                <a16:creationId xmlns:a16="http://schemas.microsoft.com/office/drawing/2014/main" id="{E4453BC0-FDAB-4032-87EF-3FAAF7605344}"/>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826716" y="1268964"/>
            <a:ext cx="9361257" cy="5251379"/>
          </a:xfrm>
          <a:prstGeom prst="rect">
            <a:avLst/>
          </a:prstGeom>
        </p:spPr>
      </p:pic>
      <p:pic>
        <p:nvPicPr>
          <p:cNvPr id="31" name="Εικόνα 30">
            <a:extLst>
              <a:ext uri="{FF2B5EF4-FFF2-40B4-BE49-F238E27FC236}">
                <a16:creationId xmlns:a16="http://schemas.microsoft.com/office/drawing/2014/main" id="{5886489D-C6CB-4028-891D-C73C3BE67D9E}"/>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826716" y="1286956"/>
            <a:ext cx="9445955" cy="5299274"/>
          </a:xfrm>
          <a:prstGeom prst="rect">
            <a:avLst/>
          </a:prstGeom>
        </p:spPr>
      </p:pic>
      <p:pic>
        <p:nvPicPr>
          <p:cNvPr id="32" name="Εικόνα 31">
            <a:extLst>
              <a:ext uri="{FF2B5EF4-FFF2-40B4-BE49-F238E27FC236}">
                <a16:creationId xmlns:a16="http://schemas.microsoft.com/office/drawing/2014/main" id="{41425A85-DCF9-4055-B0F4-B43E9591A21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59535" y="1367201"/>
            <a:ext cx="9413136" cy="5228810"/>
          </a:xfrm>
          <a:prstGeom prst="rect">
            <a:avLst/>
          </a:prstGeom>
        </p:spPr>
      </p:pic>
      <p:pic>
        <p:nvPicPr>
          <p:cNvPr id="33" name="Εικόνα 32">
            <a:extLst>
              <a:ext uri="{FF2B5EF4-FFF2-40B4-BE49-F238E27FC236}">
                <a16:creationId xmlns:a16="http://schemas.microsoft.com/office/drawing/2014/main" id="{95D30144-7F28-416D-AC66-1889EF947C28}"/>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901860" y="1318723"/>
            <a:ext cx="9445955" cy="5228811"/>
          </a:xfrm>
          <a:prstGeom prst="rect">
            <a:avLst/>
          </a:prstGeom>
        </p:spPr>
      </p:pic>
      <p:pic>
        <p:nvPicPr>
          <p:cNvPr id="34" name="Εικόνα 33">
            <a:extLst>
              <a:ext uri="{FF2B5EF4-FFF2-40B4-BE49-F238E27FC236}">
                <a16:creationId xmlns:a16="http://schemas.microsoft.com/office/drawing/2014/main" id="{D4216843-078B-4177-9920-D51E9E3CFB97}"/>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861351" y="1328505"/>
            <a:ext cx="9444139" cy="5162232"/>
          </a:xfrm>
          <a:prstGeom prst="rect">
            <a:avLst/>
          </a:prstGeom>
        </p:spPr>
      </p:pic>
      <p:pic>
        <p:nvPicPr>
          <p:cNvPr id="35" name="Εικόνα 34">
            <a:extLst>
              <a:ext uri="{FF2B5EF4-FFF2-40B4-BE49-F238E27FC236}">
                <a16:creationId xmlns:a16="http://schemas.microsoft.com/office/drawing/2014/main" id="{C3127F11-875A-4C2E-B152-B95DE1030431}"/>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847771" y="1331577"/>
            <a:ext cx="9500044" cy="5343775"/>
          </a:xfrm>
          <a:prstGeom prst="rect">
            <a:avLst/>
          </a:prstGeom>
        </p:spPr>
      </p:pic>
      <p:pic>
        <p:nvPicPr>
          <p:cNvPr id="36" name="Εικόνα 35">
            <a:extLst>
              <a:ext uri="{FF2B5EF4-FFF2-40B4-BE49-F238E27FC236}">
                <a16:creationId xmlns:a16="http://schemas.microsoft.com/office/drawing/2014/main" id="{1E609EF4-782B-4FBC-8C2B-E2871FFABDCC}"/>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880590" y="1326019"/>
            <a:ext cx="9658489" cy="5384042"/>
          </a:xfrm>
          <a:prstGeom prst="rect">
            <a:avLst/>
          </a:prstGeom>
        </p:spPr>
      </p:pic>
      <p:pic>
        <p:nvPicPr>
          <p:cNvPr id="37" name="Εικόνα 36">
            <a:extLst>
              <a:ext uri="{FF2B5EF4-FFF2-40B4-BE49-F238E27FC236}">
                <a16:creationId xmlns:a16="http://schemas.microsoft.com/office/drawing/2014/main" id="{024D9903-9339-40B5-8E64-380ABC1EEE79}"/>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03822" y="1345642"/>
            <a:ext cx="9658488" cy="5432899"/>
          </a:xfrm>
          <a:prstGeom prst="rect">
            <a:avLst/>
          </a:prstGeom>
        </p:spPr>
      </p:pic>
      <p:pic>
        <p:nvPicPr>
          <p:cNvPr id="38" name="Εικόνα 37">
            <a:extLst>
              <a:ext uri="{FF2B5EF4-FFF2-40B4-BE49-F238E27FC236}">
                <a16:creationId xmlns:a16="http://schemas.microsoft.com/office/drawing/2014/main" id="{69DD9DA9-AC2A-4EF8-8869-2901D9A2A45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864038" y="1327826"/>
            <a:ext cx="9694280" cy="5437762"/>
          </a:xfrm>
          <a:prstGeom prst="rect">
            <a:avLst/>
          </a:prstGeom>
        </p:spPr>
      </p:pic>
      <p:pic>
        <p:nvPicPr>
          <p:cNvPr id="39" name="Εικόνα 38">
            <a:extLst>
              <a:ext uri="{FF2B5EF4-FFF2-40B4-BE49-F238E27FC236}">
                <a16:creationId xmlns:a16="http://schemas.microsoft.com/office/drawing/2014/main" id="{8FE76CC2-A823-45A3-82AB-2FB48FFAAE80}"/>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781652" y="1303673"/>
            <a:ext cx="9792849" cy="5456016"/>
          </a:xfrm>
          <a:prstGeom prst="rect">
            <a:avLst/>
          </a:prstGeom>
        </p:spPr>
      </p:pic>
      <p:pic>
        <p:nvPicPr>
          <p:cNvPr id="40" name="Εικόνα 39">
            <a:extLst>
              <a:ext uri="{FF2B5EF4-FFF2-40B4-BE49-F238E27FC236}">
                <a16:creationId xmlns:a16="http://schemas.microsoft.com/office/drawing/2014/main" id="{0D135C23-4991-449A-A98A-7ECF40423B6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864774" y="1333823"/>
            <a:ext cx="9597536" cy="5355594"/>
          </a:xfrm>
          <a:prstGeom prst="rect">
            <a:avLst/>
          </a:prstGeom>
        </p:spPr>
      </p:pic>
      <p:pic>
        <p:nvPicPr>
          <p:cNvPr id="41" name="Εικόνα 40">
            <a:extLst>
              <a:ext uri="{FF2B5EF4-FFF2-40B4-BE49-F238E27FC236}">
                <a16:creationId xmlns:a16="http://schemas.microsoft.com/office/drawing/2014/main" id="{36498EAA-2573-4F19-B0D9-88488805CF4C}"/>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1922915" y="1560038"/>
            <a:ext cx="9511383" cy="5156664"/>
          </a:xfrm>
          <a:prstGeom prst="rect">
            <a:avLst/>
          </a:prstGeom>
        </p:spPr>
      </p:pic>
      <p:pic>
        <p:nvPicPr>
          <p:cNvPr id="42" name="Εικόνα 41">
            <a:extLst>
              <a:ext uri="{FF2B5EF4-FFF2-40B4-BE49-F238E27FC236}">
                <a16:creationId xmlns:a16="http://schemas.microsoft.com/office/drawing/2014/main" id="{2062E825-5854-41C6-80B9-8ECFC8D8C759}"/>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7152264" y="2165437"/>
            <a:ext cx="2647950" cy="3782728"/>
          </a:xfrm>
          <a:prstGeom prst="rect">
            <a:avLst/>
          </a:prstGeom>
        </p:spPr>
      </p:pic>
      <p:pic>
        <p:nvPicPr>
          <p:cNvPr id="45" name="Εικόνα 44">
            <a:extLst>
              <a:ext uri="{FF2B5EF4-FFF2-40B4-BE49-F238E27FC236}">
                <a16:creationId xmlns:a16="http://schemas.microsoft.com/office/drawing/2014/main" id="{207FD5A9-6C41-4714-887E-051E61324971}"/>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742667" y="1608212"/>
            <a:ext cx="9831833" cy="5153536"/>
          </a:xfrm>
          <a:prstGeom prst="rect">
            <a:avLst/>
          </a:prstGeom>
        </p:spPr>
      </p:pic>
      <p:sp>
        <p:nvSpPr>
          <p:cNvPr id="3" name="Ορθογώνιο 2">
            <a:extLst>
              <a:ext uri="{FF2B5EF4-FFF2-40B4-BE49-F238E27FC236}">
                <a16:creationId xmlns:a16="http://schemas.microsoft.com/office/drawing/2014/main" id="{DD783534-A05D-4B80-B030-5D9641D238CB}"/>
              </a:ext>
            </a:extLst>
          </p:cNvPr>
          <p:cNvSpPr/>
          <p:nvPr/>
        </p:nvSpPr>
        <p:spPr>
          <a:xfrm>
            <a:off x="6976345" y="670179"/>
            <a:ext cx="4371470" cy="352202"/>
          </a:xfrm>
          <a:prstGeom prst="rect">
            <a:avLst/>
          </a:prstGeom>
          <a:no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accent1">
                    <a:lumMod val="60000"/>
                    <a:lumOff val="40000"/>
                  </a:schemeClr>
                </a:solidFill>
                <a:hlinkClick r:id="rId35"/>
              </a:rPr>
              <a:t>Χαμογελάστε, παρακαλώ!</a:t>
            </a:r>
            <a:endParaRPr lang="en-GB" dirty="0"/>
          </a:p>
        </p:txBody>
      </p:sp>
    </p:spTree>
    <p:custDataLst>
      <p:tags r:id="rId1"/>
    </p:custDataLst>
    <p:extLst>
      <p:ext uri="{BB962C8B-B14F-4D97-AF65-F5344CB8AC3E}">
        <p14:creationId xmlns:p14="http://schemas.microsoft.com/office/powerpoint/2010/main" val="126566599"/>
      </p:ext>
    </p:extLst>
  </p:cSld>
  <p:clrMapOvr>
    <a:masterClrMapping/>
  </p:clrMapOvr>
  <mc:AlternateContent xmlns:mc="http://schemas.openxmlformats.org/markup-compatibility/2006" xmlns:p14="http://schemas.microsoft.com/office/powerpoint/2010/main">
    <mc:Choice Requires="p14">
      <p:transition spd="slow" p14:dur="2000" advTm="264578"/>
    </mc:Choice>
    <mc:Fallback xmlns="">
      <p:transition spd="slow" advTm="26457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ppt_x"/>
                                          </p:val>
                                        </p:tav>
                                        <p:tav tm="100000">
                                          <p:val>
                                            <p:strVal val="#ppt_x"/>
                                          </p:val>
                                        </p:tav>
                                      </p:tavLst>
                                    </p:anim>
                                    <p:anim calcmode="lin" valueType="num">
                                      <p:cBhvr additive="base">
                                        <p:cTn id="5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ppt_x"/>
                                          </p:val>
                                        </p:tav>
                                        <p:tav tm="100000">
                                          <p:val>
                                            <p:strVal val="#ppt_x"/>
                                          </p:val>
                                        </p:tav>
                                      </p:tavLst>
                                    </p:anim>
                                    <p:anim calcmode="lin" valueType="num">
                                      <p:cBhvr additive="base">
                                        <p:cTn id="6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ppt_x"/>
                                          </p:val>
                                        </p:tav>
                                        <p:tav tm="100000">
                                          <p:val>
                                            <p:strVal val="#ppt_x"/>
                                          </p:val>
                                        </p:tav>
                                      </p:tavLst>
                                    </p:anim>
                                    <p:anim calcmode="lin" valueType="num">
                                      <p:cBhvr additive="base">
                                        <p:cTn id="7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ppt_x"/>
                                          </p:val>
                                        </p:tav>
                                        <p:tav tm="100000">
                                          <p:val>
                                            <p:strVal val="#ppt_x"/>
                                          </p:val>
                                        </p:tav>
                                      </p:tavLst>
                                    </p:anim>
                                    <p:anim calcmode="lin" valueType="num">
                                      <p:cBhvr additive="base">
                                        <p:cTn id="8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fill="hold"/>
                                        <p:tgtEl>
                                          <p:spTgt spid="24"/>
                                        </p:tgtEl>
                                        <p:attrNameLst>
                                          <p:attrName>ppt_x</p:attrName>
                                        </p:attrNameLst>
                                      </p:cBhvr>
                                      <p:tavLst>
                                        <p:tav tm="0">
                                          <p:val>
                                            <p:strVal val="#ppt_x"/>
                                          </p:val>
                                        </p:tav>
                                        <p:tav tm="100000">
                                          <p:val>
                                            <p:strVal val="#ppt_x"/>
                                          </p:val>
                                        </p:tav>
                                      </p:tavLst>
                                    </p:anim>
                                    <p:anim calcmode="lin" valueType="num">
                                      <p:cBhvr additive="base">
                                        <p:cTn id="8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additive="base">
                                        <p:cTn id="91" dur="500" fill="hold"/>
                                        <p:tgtEl>
                                          <p:spTgt spid="26"/>
                                        </p:tgtEl>
                                        <p:attrNameLst>
                                          <p:attrName>ppt_x</p:attrName>
                                        </p:attrNameLst>
                                      </p:cBhvr>
                                      <p:tavLst>
                                        <p:tav tm="0">
                                          <p:val>
                                            <p:strVal val="#ppt_x"/>
                                          </p:val>
                                        </p:tav>
                                        <p:tav tm="100000">
                                          <p:val>
                                            <p:strVal val="#ppt_x"/>
                                          </p:val>
                                        </p:tav>
                                      </p:tavLst>
                                    </p:anim>
                                    <p:anim calcmode="lin" valueType="num">
                                      <p:cBhvr additive="base">
                                        <p:cTn id="9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additive="base">
                                        <p:cTn id="97" dur="500" fill="hold"/>
                                        <p:tgtEl>
                                          <p:spTgt spid="27"/>
                                        </p:tgtEl>
                                        <p:attrNameLst>
                                          <p:attrName>ppt_x</p:attrName>
                                        </p:attrNameLst>
                                      </p:cBhvr>
                                      <p:tavLst>
                                        <p:tav tm="0">
                                          <p:val>
                                            <p:strVal val="#ppt_x"/>
                                          </p:val>
                                        </p:tav>
                                        <p:tav tm="100000">
                                          <p:val>
                                            <p:strVal val="#ppt_x"/>
                                          </p:val>
                                        </p:tav>
                                      </p:tavLst>
                                    </p:anim>
                                    <p:anim calcmode="lin" valueType="num">
                                      <p:cBhvr additive="base">
                                        <p:cTn id="9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28"/>
                                        </p:tgtEl>
                                        <p:attrNameLst>
                                          <p:attrName>style.visibility</p:attrName>
                                        </p:attrNameLst>
                                      </p:cBhvr>
                                      <p:to>
                                        <p:strVal val="visible"/>
                                      </p:to>
                                    </p:set>
                                    <p:anim calcmode="lin" valueType="num">
                                      <p:cBhvr additive="base">
                                        <p:cTn id="103" dur="500" fill="hold"/>
                                        <p:tgtEl>
                                          <p:spTgt spid="28"/>
                                        </p:tgtEl>
                                        <p:attrNameLst>
                                          <p:attrName>ppt_x</p:attrName>
                                        </p:attrNameLst>
                                      </p:cBhvr>
                                      <p:tavLst>
                                        <p:tav tm="0">
                                          <p:val>
                                            <p:strVal val="#ppt_x"/>
                                          </p:val>
                                        </p:tav>
                                        <p:tav tm="100000">
                                          <p:val>
                                            <p:strVal val="#ppt_x"/>
                                          </p:val>
                                        </p:tav>
                                      </p:tavLst>
                                    </p:anim>
                                    <p:anim calcmode="lin" valueType="num">
                                      <p:cBhvr additive="base">
                                        <p:cTn id="10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additive="base">
                                        <p:cTn id="109" dur="500" fill="hold"/>
                                        <p:tgtEl>
                                          <p:spTgt spid="29"/>
                                        </p:tgtEl>
                                        <p:attrNameLst>
                                          <p:attrName>ppt_x</p:attrName>
                                        </p:attrNameLst>
                                      </p:cBhvr>
                                      <p:tavLst>
                                        <p:tav tm="0">
                                          <p:val>
                                            <p:strVal val="#ppt_x"/>
                                          </p:val>
                                        </p:tav>
                                        <p:tav tm="100000">
                                          <p:val>
                                            <p:strVal val="#ppt_x"/>
                                          </p:val>
                                        </p:tav>
                                      </p:tavLst>
                                    </p:anim>
                                    <p:anim calcmode="lin" valueType="num">
                                      <p:cBhvr additive="base">
                                        <p:cTn id="11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ppt_x"/>
                                          </p:val>
                                        </p:tav>
                                        <p:tav tm="100000">
                                          <p:val>
                                            <p:strVal val="#ppt_x"/>
                                          </p:val>
                                        </p:tav>
                                      </p:tavLst>
                                    </p:anim>
                                    <p:anim calcmode="lin" valueType="num">
                                      <p:cBhvr additive="base">
                                        <p:cTn id="11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1"/>
                                        </p:tgtEl>
                                        <p:attrNameLst>
                                          <p:attrName>style.visibility</p:attrName>
                                        </p:attrNameLst>
                                      </p:cBhvr>
                                      <p:to>
                                        <p:strVal val="visible"/>
                                      </p:to>
                                    </p:set>
                                    <p:anim calcmode="lin" valueType="num">
                                      <p:cBhvr additive="base">
                                        <p:cTn id="121" dur="500" fill="hold"/>
                                        <p:tgtEl>
                                          <p:spTgt spid="31"/>
                                        </p:tgtEl>
                                        <p:attrNameLst>
                                          <p:attrName>ppt_x</p:attrName>
                                        </p:attrNameLst>
                                      </p:cBhvr>
                                      <p:tavLst>
                                        <p:tav tm="0">
                                          <p:val>
                                            <p:strVal val="#ppt_x"/>
                                          </p:val>
                                        </p:tav>
                                        <p:tav tm="100000">
                                          <p:val>
                                            <p:strVal val="#ppt_x"/>
                                          </p:val>
                                        </p:tav>
                                      </p:tavLst>
                                    </p:anim>
                                    <p:anim calcmode="lin" valueType="num">
                                      <p:cBhvr additive="base">
                                        <p:cTn id="12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32"/>
                                        </p:tgtEl>
                                        <p:attrNameLst>
                                          <p:attrName>style.visibility</p:attrName>
                                        </p:attrNameLst>
                                      </p:cBhvr>
                                      <p:to>
                                        <p:strVal val="visible"/>
                                      </p:to>
                                    </p:set>
                                    <p:anim calcmode="lin" valueType="num">
                                      <p:cBhvr additive="base">
                                        <p:cTn id="127" dur="500" fill="hold"/>
                                        <p:tgtEl>
                                          <p:spTgt spid="32"/>
                                        </p:tgtEl>
                                        <p:attrNameLst>
                                          <p:attrName>ppt_x</p:attrName>
                                        </p:attrNameLst>
                                      </p:cBhvr>
                                      <p:tavLst>
                                        <p:tav tm="0">
                                          <p:val>
                                            <p:strVal val="#ppt_x"/>
                                          </p:val>
                                        </p:tav>
                                        <p:tav tm="100000">
                                          <p:val>
                                            <p:strVal val="#ppt_x"/>
                                          </p:val>
                                        </p:tav>
                                      </p:tavLst>
                                    </p:anim>
                                    <p:anim calcmode="lin" valueType="num">
                                      <p:cBhvr additive="base">
                                        <p:cTn id="12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nodeType="click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additive="base">
                                        <p:cTn id="133" dur="500" fill="hold"/>
                                        <p:tgtEl>
                                          <p:spTgt spid="33"/>
                                        </p:tgtEl>
                                        <p:attrNameLst>
                                          <p:attrName>ppt_x</p:attrName>
                                        </p:attrNameLst>
                                      </p:cBhvr>
                                      <p:tavLst>
                                        <p:tav tm="0">
                                          <p:val>
                                            <p:strVal val="#ppt_x"/>
                                          </p:val>
                                        </p:tav>
                                        <p:tav tm="100000">
                                          <p:val>
                                            <p:strVal val="#ppt_x"/>
                                          </p:val>
                                        </p:tav>
                                      </p:tavLst>
                                    </p:anim>
                                    <p:anim calcmode="lin" valueType="num">
                                      <p:cBhvr additive="base">
                                        <p:cTn id="1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nodeType="click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additive="base">
                                        <p:cTn id="139" dur="500" fill="hold"/>
                                        <p:tgtEl>
                                          <p:spTgt spid="34"/>
                                        </p:tgtEl>
                                        <p:attrNameLst>
                                          <p:attrName>ppt_x</p:attrName>
                                        </p:attrNameLst>
                                      </p:cBhvr>
                                      <p:tavLst>
                                        <p:tav tm="0">
                                          <p:val>
                                            <p:strVal val="#ppt_x"/>
                                          </p:val>
                                        </p:tav>
                                        <p:tav tm="100000">
                                          <p:val>
                                            <p:strVal val="#ppt_x"/>
                                          </p:val>
                                        </p:tav>
                                      </p:tavLst>
                                    </p:anim>
                                    <p:anim calcmode="lin" valueType="num">
                                      <p:cBhvr additive="base">
                                        <p:cTn id="1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nodeType="clickEffect">
                                  <p:stCondLst>
                                    <p:cond delay="0"/>
                                  </p:stCondLst>
                                  <p:childTnLst>
                                    <p:set>
                                      <p:cBhvr>
                                        <p:cTn id="144" dur="1" fill="hold">
                                          <p:stCondLst>
                                            <p:cond delay="0"/>
                                          </p:stCondLst>
                                        </p:cTn>
                                        <p:tgtEl>
                                          <p:spTgt spid="35"/>
                                        </p:tgtEl>
                                        <p:attrNameLst>
                                          <p:attrName>style.visibility</p:attrName>
                                        </p:attrNameLst>
                                      </p:cBhvr>
                                      <p:to>
                                        <p:strVal val="visible"/>
                                      </p:to>
                                    </p:set>
                                    <p:anim calcmode="lin" valueType="num">
                                      <p:cBhvr additive="base">
                                        <p:cTn id="145" dur="500" fill="hold"/>
                                        <p:tgtEl>
                                          <p:spTgt spid="35"/>
                                        </p:tgtEl>
                                        <p:attrNameLst>
                                          <p:attrName>ppt_x</p:attrName>
                                        </p:attrNameLst>
                                      </p:cBhvr>
                                      <p:tavLst>
                                        <p:tav tm="0">
                                          <p:val>
                                            <p:strVal val="#ppt_x"/>
                                          </p:val>
                                        </p:tav>
                                        <p:tav tm="100000">
                                          <p:val>
                                            <p:strVal val="#ppt_x"/>
                                          </p:val>
                                        </p:tav>
                                      </p:tavLst>
                                    </p:anim>
                                    <p:anim calcmode="lin" valueType="num">
                                      <p:cBhvr additive="base">
                                        <p:cTn id="14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ntr" presetSubtype="4" fill="hold" nodeType="click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2" presetClass="entr" presetSubtype="4" fill="hold" nodeType="clickEffect">
                                  <p:stCondLst>
                                    <p:cond delay="0"/>
                                  </p:stCondLst>
                                  <p:childTnLst>
                                    <p:set>
                                      <p:cBhvr>
                                        <p:cTn id="156" dur="1" fill="hold">
                                          <p:stCondLst>
                                            <p:cond delay="0"/>
                                          </p:stCondLst>
                                        </p:cTn>
                                        <p:tgtEl>
                                          <p:spTgt spid="37"/>
                                        </p:tgtEl>
                                        <p:attrNameLst>
                                          <p:attrName>style.visibility</p:attrName>
                                        </p:attrNameLst>
                                      </p:cBhvr>
                                      <p:to>
                                        <p:strVal val="visible"/>
                                      </p:to>
                                    </p:set>
                                    <p:anim calcmode="lin" valueType="num">
                                      <p:cBhvr additive="base">
                                        <p:cTn id="157" dur="500" fill="hold"/>
                                        <p:tgtEl>
                                          <p:spTgt spid="37"/>
                                        </p:tgtEl>
                                        <p:attrNameLst>
                                          <p:attrName>ppt_x</p:attrName>
                                        </p:attrNameLst>
                                      </p:cBhvr>
                                      <p:tavLst>
                                        <p:tav tm="0">
                                          <p:val>
                                            <p:strVal val="#ppt_x"/>
                                          </p:val>
                                        </p:tav>
                                        <p:tav tm="100000">
                                          <p:val>
                                            <p:strVal val="#ppt_x"/>
                                          </p:val>
                                        </p:tav>
                                      </p:tavLst>
                                    </p:anim>
                                    <p:anim calcmode="lin" valueType="num">
                                      <p:cBhvr additive="base">
                                        <p:cTn id="15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nodeType="clickEffect">
                                  <p:stCondLst>
                                    <p:cond delay="0"/>
                                  </p:stCondLst>
                                  <p:childTnLst>
                                    <p:set>
                                      <p:cBhvr>
                                        <p:cTn id="162" dur="1" fill="hold">
                                          <p:stCondLst>
                                            <p:cond delay="0"/>
                                          </p:stCondLst>
                                        </p:cTn>
                                        <p:tgtEl>
                                          <p:spTgt spid="38"/>
                                        </p:tgtEl>
                                        <p:attrNameLst>
                                          <p:attrName>style.visibility</p:attrName>
                                        </p:attrNameLst>
                                      </p:cBhvr>
                                      <p:to>
                                        <p:strVal val="visible"/>
                                      </p:to>
                                    </p:set>
                                    <p:anim calcmode="lin" valueType="num">
                                      <p:cBhvr additive="base">
                                        <p:cTn id="163" dur="500" fill="hold"/>
                                        <p:tgtEl>
                                          <p:spTgt spid="38"/>
                                        </p:tgtEl>
                                        <p:attrNameLst>
                                          <p:attrName>ppt_x</p:attrName>
                                        </p:attrNameLst>
                                      </p:cBhvr>
                                      <p:tavLst>
                                        <p:tav tm="0">
                                          <p:val>
                                            <p:strVal val="#ppt_x"/>
                                          </p:val>
                                        </p:tav>
                                        <p:tav tm="100000">
                                          <p:val>
                                            <p:strVal val="#ppt_x"/>
                                          </p:val>
                                        </p:tav>
                                      </p:tavLst>
                                    </p:anim>
                                    <p:anim calcmode="lin" valueType="num">
                                      <p:cBhvr additive="base">
                                        <p:cTn id="164"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ntr" presetSubtype="4" fill="hold" nodeType="clickEffect">
                                  <p:stCondLst>
                                    <p:cond delay="0"/>
                                  </p:stCondLst>
                                  <p:childTnLst>
                                    <p:set>
                                      <p:cBhvr>
                                        <p:cTn id="168" dur="1" fill="hold">
                                          <p:stCondLst>
                                            <p:cond delay="0"/>
                                          </p:stCondLst>
                                        </p:cTn>
                                        <p:tgtEl>
                                          <p:spTgt spid="39"/>
                                        </p:tgtEl>
                                        <p:attrNameLst>
                                          <p:attrName>style.visibility</p:attrName>
                                        </p:attrNameLst>
                                      </p:cBhvr>
                                      <p:to>
                                        <p:strVal val="visible"/>
                                      </p:to>
                                    </p:set>
                                    <p:anim calcmode="lin" valueType="num">
                                      <p:cBhvr additive="base">
                                        <p:cTn id="169" dur="500" fill="hold"/>
                                        <p:tgtEl>
                                          <p:spTgt spid="39"/>
                                        </p:tgtEl>
                                        <p:attrNameLst>
                                          <p:attrName>ppt_x</p:attrName>
                                        </p:attrNameLst>
                                      </p:cBhvr>
                                      <p:tavLst>
                                        <p:tav tm="0">
                                          <p:val>
                                            <p:strVal val="#ppt_x"/>
                                          </p:val>
                                        </p:tav>
                                        <p:tav tm="100000">
                                          <p:val>
                                            <p:strVal val="#ppt_x"/>
                                          </p:val>
                                        </p:tav>
                                      </p:tavLst>
                                    </p:anim>
                                    <p:anim calcmode="lin" valueType="num">
                                      <p:cBhvr additive="base">
                                        <p:cTn id="170"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2" presetClass="entr" presetSubtype="4" fill="hold" nodeType="clickEffect">
                                  <p:stCondLst>
                                    <p:cond delay="0"/>
                                  </p:stCondLst>
                                  <p:childTnLst>
                                    <p:set>
                                      <p:cBhvr>
                                        <p:cTn id="174" dur="1" fill="hold">
                                          <p:stCondLst>
                                            <p:cond delay="0"/>
                                          </p:stCondLst>
                                        </p:cTn>
                                        <p:tgtEl>
                                          <p:spTgt spid="40"/>
                                        </p:tgtEl>
                                        <p:attrNameLst>
                                          <p:attrName>style.visibility</p:attrName>
                                        </p:attrNameLst>
                                      </p:cBhvr>
                                      <p:to>
                                        <p:strVal val="visible"/>
                                      </p:to>
                                    </p:set>
                                    <p:anim calcmode="lin" valueType="num">
                                      <p:cBhvr additive="base">
                                        <p:cTn id="175" dur="500" fill="hold"/>
                                        <p:tgtEl>
                                          <p:spTgt spid="40"/>
                                        </p:tgtEl>
                                        <p:attrNameLst>
                                          <p:attrName>ppt_x</p:attrName>
                                        </p:attrNameLst>
                                      </p:cBhvr>
                                      <p:tavLst>
                                        <p:tav tm="0">
                                          <p:val>
                                            <p:strVal val="#ppt_x"/>
                                          </p:val>
                                        </p:tav>
                                        <p:tav tm="100000">
                                          <p:val>
                                            <p:strVal val="#ppt_x"/>
                                          </p:val>
                                        </p:tav>
                                      </p:tavLst>
                                    </p:anim>
                                    <p:anim calcmode="lin" valueType="num">
                                      <p:cBhvr additive="base">
                                        <p:cTn id="17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41"/>
                                        </p:tgtEl>
                                        <p:attrNameLst>
                                          <p:attrName>style.visibility</p:attrName>
                                        </p:attrNameLst>
                                      </p:cBhvr>
                                      <p:to>
                                        <p:strVal val="visible"/>
                                      </p:to>
                                    </p:set>
                                    <p:anim calcmode="lin" valueType="num">
                                      <p:cBhvr additive="base">
                                        <p:cTn id="181" dur="500" fill="hold"/>
                                        <p:tgtEl>
                                          <p:spTgt spid="41"/>
                                        </p:tgtEl>
                                        <p:attrNameLst>
                                          <p:attrName>ppt_x</p:attrName>
                                        </p:attrNameLst>
                                      </p:cBhvr>
                                      <p:tavLst>
                                        <p:tav tm="0">
                                          <p:val>
                                            <p:strVal val="#ppt_x"/>
                                          </p:val>
                                        </p:tav>
                                        <p:tav tm="100000">
                                          <p:val>
                                            <p:strVal val="#ppt_x"/>
                                          </p:val>
                                        </p:tav>
                                      </p:tavLst>
                                    </p:anim>
                                    <p:anim calcmode="lin" valueType="num">
                                      <p:cBhvr additive="base">
                                        <p:cTn id="182"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ntr" presetSubtype="4" fill="hold" nodeType="clickEffect">
                                  <p:stCondLst>
                                    <p:cond delay="0"/>
                                  </p:stCondLst>
                                  <p:childTnLst>
                                    <p:set>
                                      <p:cBhvr>
                                        <p:cTn id="186" dur="1" fill="hold">
                                          <p:stCondLst>
                                            <p:cond delay="0"/>
                                          </p:stCondLst>
                                        </p:cTn>
                                        <p:tgtEl>
                                          <p:spTgt spid="42"/>
                                        </p:tgtEl>
                                        <p:attrNameLst>
                                          <p:attrName>style.visibility</p:attrName>
                                        </p:attrNameLst>
                                      </p:cBhvr>
                                      <p:to>
                                        <p:strVal val="visible"/>
                                      </p:to>
                                    </p:set>
                                    <p:anim calcmode="lin" valueType="num">
                                      <p:cBhvr additive="base">
                                        <p:cTn id="187" dur="500" fill="hold"/>
                                        <p:tgtEl>
                                          <p:spTgt spid="42"/>
                                        </p:tgtEl>
                                        <p:attrNameLst>
                                          <p:attrName>ppt_x</p:attrName>
                                        </p:attrNameLst>
                                      </p:cBhvr>
                                      <p:tavLst>
                                        <p:tav tm="0">
                                          <p:val>
                                            <p:strVal val="#ppt_x"/>
                                          </p:val>
                                        </p:tav>
                                        <p:tav tm="100000">
                                          <p:val>
                                            <p:strVal val="#ppt_x"/>
                                          </p:val>
                                        </p:tav>
                                      </p:tavLst>
                                    </p:anim>
                                    <p:anim calcmode="lin" valueType="num">
                                      <p:cBhvr additive="base">
                                        <p:cTn id="18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nodeType="clickEffect">
                                  <p:stCondLst>
                                    <p:cond delay="0"/>
                                  </p:stCondLst>
                                  <p:childTnLst>
                                    <p:set>
                                      <p:cBhvr>
                                        <p:cTn id="192" dur="1" fill="hold">
                                          <p:stCondLst>
                                            <p:cond delay="0"/>
                                          </p:stCondLst>
                                        </p:cTn>
                                        <p:tgtEl>
                                          <p:spTgt spid="45"/>
                                        </p:tgtEl>
                                        <p:attrNameLst>
                                          <p:attrName>style.visibility</p:attrName>
                                        </p:attrNameLst>
                                      </p:cBhvr>
                                      <p:to>
                                        <p:strVal val="visible"/>
                                      </p:to>
                                    </p:set>
                                    <p:anim calcmode="lin" valueType="num">
                                      <p:cBhvr additive="base">
                                        <p:cTn id="193" dur="500" fill="hold"/>
                                        <p:tgtEl>
                                          <p:spTgt spid="45"/>
                                        </p:tgtEl>
                                        <p:attrNameLst>
                                          <p:attrName>ppt_x</p:attrName>
                                        </p:attrNameLst>
                                      </p:cBhvr>
                                      <p:tavLst>
                                        <p:tav tm="0">
                                          <p:val>
                                            <p:strVal val="#ppt_x"/>
                                          </p:val>
                                        </p:tav>
                                        <p:tav tm="100000">
                                          <p:val>
                                            <p:strVal val="#ppt_x"/>
                                          </p:val>
                                        </p:tav>
                                      </p:tavLst>
                                    </p:anim>
                                    <p:anim calcmode="lin" valueType="num">
                                      <p:cBhvr additive="base">
                                        <p:cTn id="19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Μεθοδολογία Έρευνας</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Διάγραμμα ροής: Έγγραφο 7">
            <a:extLst>
              <a:ext uri="{FF2B5EF4-FFF2-40B4-BE49-F238E27FC236}">
                <a16:creationId xmlns:a16="http://schemas.microsoft.com/office/drawing/2014/main" id="{DD7D2968-91F9-462F-8831-CECEFD81871C}"/>
              </a:ext>
            </a:extLst>
          </p:cNvPr>
          <p:cNvSpPr/>
          <p:nvPr/>
        </p:nvSpPr>
        <p:spPr>
          <a:xfrm>
            <a:off x="1759013" y="1446246"/>
            <a:ext cx="2855167" cy="1679506"/>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l-GR" sz="2000" u="sng" dirty="0">
                <a:solidFill>
                  <a:schemeClr val="tx1"/>
                </a:solidFill>
              </a:rPr>
              <a:t>Υλοποίηση Έρευνας</a:t>
            </a:r>
          </a:p>
          <a:p>
            <a:pPr algn="ctr"/>
            <a:r>
              <a:rPr lang="el-GR" sz="2000" dirty="0">
                <a:solidFill>
                  <a:schemeClr val="tx1"/>
                </a:solidFill>
              </a:rPr>
              <a:t>Νομός Χανίων</a:t>
            </a:r>
          </a:p>
          <a:p>
            <a:pPr algn="ctr"/>
            <a:r>
              <a:rPr lang="el-GR" sz="2000" dirty="0">
                <a:solidFill>
                  <a:schemeClr val="tx1"/>
                </a:solidFill>
              </a:rPr>
              <a:t>Ιούνιος 2020</a:t>
            </a:r>
            <a:endParaRPr lang="en-GB" sz="2000" dirty="0">
              <a:solidFill>
                <a:schemeClr val="tx1"/>
              </a:solidFill>
            </a:endParaRPr>
          </a:p>
        </p:txBody>
      </p:sp>
      <p:sp>
        <p:nvSpPr>
          <p:cNvPr id="9" name="Διάγραμμα ροής: Έγγραφο 8">
            <a:extLst>
              <a:ext uri="{FF2B5EF4-FFF2-40B4-BE49-F238E27FC236}">
                <a16:creationId xmlns:a16="http://schemas.microsoft.com/office/drawing/2014/main" id="{72AD8D94-ADB9-4C7F-920B-81F7AD3D0114}"/>
              </a:ext>
            </a:extLst>
          </p:cNvPr>
          <p:cNvSpPr/>
          <p:nvPr/>
        </p:nvSpPr>
        <p:spPr>
          <a:xfrm>
            <a:off x="4815470" y="1281873"/>
            <a:ext cx="2855167" cy="2842452"/>
          </a:xfrm>
          <a:prstGeom prst="flowChartDocumen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l-GR" sz="2000" u="sng" dirty="0">
                <a:solidFill>
                  <a:schemeClr val="tx1"/>
                </a:solidFill>
              </a:rPr>
              <a:t>Δείγμα Έρευνας</a:t>
            </a:r>
          </a:p>
          <a:p>
            <a:pPr algn="ctr"/>
            <a:r>
              <a:rPr lang="el-GR" sz="2000" dirty="0">
                <a:solidFill>
                  <a:schemeClr val="tx1"/>
                </a:solidFill>
              </a:rPr>
              <a:t>20 εκπαιδευτικοί ΠΕ70 με καλή γνώση ΤΠΕ </a:t>
            </a:r>
          </a:p>
          <a:p>
            <a:pPr algn="ctr"/>
            <a:r>
              <a:rPr lang="el-GR" sz="2000" dirty="0">
                <a:solidFill>
                  <a:schemeClr val="tx1"/>
                </a:solidFill>
              </a:rPr>
              <a:t>15% άντρες </a:t>
            </a:r>
          </a:p>
          <a:p>
            <a:pPr algn="ctr"/>
            <a:r>
              <a:rPr lang="el-GR" sz="2000" dirty="0">
                <a:solidFill>
                  <a:schemeClr val="tx1"/>
                </a:solidFill>
              </a:rPr>
              <a:t>85% γυναίκες</a:t>
            </a:r>
          </a:p>
          <a:p>
            <a:pPr algn="ctr"/>
            <a:endParaRPr lang="el-GR" sz="2000" dirty="0">
              <a:solidFill>
                <a:schemeClr val="tx1"/>
              </a:solidFill>
            </a:endParaRPr>
          </a:p>
        </p:txBody>
      </p:sp>
      <p:sp>
        <p:nvSpPr>
          <p:cNvPr id="10" name="Διάγραμμα ροής: Έγγραφο 9">
            <a:extLst>
              <a:ext uri="{FF2B5EF4-FFF2-40B4-BE49-F238E27FC236}">
                <a16:creationId xmlns:a16="http://schemas.microsoft.com/office/drawing/2014/main" id="{86A21523-AE3F-448D-8CB0-633EAA8D6BE0}"/>
              </a:ext>
            </a:extLst>
          </p:cNvPr>
          <p:cNvSpPr/>
          <p:nvPr/>
        </p:nvSpPr>
        <p:spPr>
          <a:xfrm>
            <a:off x="4614180" y="4441566"/>
            <a:ext cx="2732508" cy="1679506"/>
          </a:xfrm>
          <a:prstGeom prst="flowChartDocumen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l-GR" sz="2000" u="sng">
                <a:solidFill>
                  <a:schemeClr val="tx1"/>
                </a:solidFill>
              </a:rPr>
              <a:t>Μεικτή </a:t>
            </a:r>
            <a:r>
              <a:rPr lang="el-GR" sz="2000" u="sng" dirty="0">
                <a:solidFill>
                  <a:schemeClr val="tx1"/>
                </a:solidFill>
              </a:rPr>
              <a:t>Έρευνα</a:t>
            </a:r>
          </a:p>
          <a:p>
            <a:pPr algn="ctr"/>
            <a:r>
              <a:rPr lang="el-GR" sz="2000" dirty="0">
                <a:solidFill>
                  <a:schemeClr val="tx1"/>
                </a:solidFill>
              </a:rPr>
              <a:t>Ποσοτική</a:t>
            </a:r>
          </a:p>
          <a:p>
            <a:pPr algn="ctr"/>
            <a:r>
              <a:rPr lang="el-GR" sz="2000" dirty="0">
                <a:solidFill>
                  <a:schemeClr val="tx1"/>
                </a:solidFill>
              </a:rPr>
              <a:t>Ποιοτική</a:t>
            </a:r>
          </a:p>
          <a:p>
            <a:pPr algn="ctr"/>
            <a:endParaRPr lang="en-GB" sz="2000" dirty="0">
              <a:solidFill>
                <a:schemeClr val="tx1"/>
              </a:solidFill>
            </a:endParaRPr>
          </a:p>
        </p:txBody>
      </p:sp>
      <p:sp>
        <p:nvSpPr>
          <p:cNvPr id="3" name="Διάγραμμα ροής: Έγγραφο 2">
            <a:extLst>
              <a:ext uri="{FF2B5EF4-FFF2-40B4-BE49-F238E27FC236}">
                <a16:creationId xmlns:a16="http://schemas.microsoft.com/office/drawing/2014/main" id="{C6CE2759-BA07-4D82-8A7A-247916BFD1E7}"/>
              </a:ext>
            </a:extLst>
          </p:cNvPr>
          <p:cNvSpPr/>
          <p:nvPr/>
        </p:nvSpPr>
        <p:spPr>
          <a:xfrm>
            <a:off x="7871928" y="1281872"/>
            <a:ext cx="3628053" cy="5533050"/>
          </a:xfrm>
          <a:prstGeom prst="flowChart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l-GR" sz="2000" u="sng" dirty="0">
              <a:solidFill>
                <a:schemeClr val="tx1"/>
              </a:solidFill>
            </a:endParaRPr>
          </a:p>
          <a:p>
            <a:pPr algn="ctr">
              <a:spcAft>
                <a:spcPts val="600"/>
              </a:spcAft>
            </a:pPr>
            <a:endParaRPr lang="el-GR" sz="2000" u="sng" dirty="0">
              <a:solidFill>
                <a:schemeClr val="tx1"/>
              </a:solidFill>
            </a:endParaRPr>
          </a:p>
          <a:p>
            <a:pPr algn="ctr">
              <a:spcAft>
                <a:spcPts val="600"/>
              </a:spcAft>
            </a:pPr>
            <a:r>
              <a:rPr lang="el-GR" sz="2000" u="sng" dirty="0">
                <a:solidFill>
                  <a:schemeClr val="tx1"/>
                </a:solidFill>
              </a:rPr>
              <a:t>Εργαλείο Έρευνας</a:t>
            </a:r>
          </a:p>
          <a:p>
            <a:pPr>
              <a:spcAft>
                <a:spcPts val="600"/>
              </a:spcAft>
            </a:pPr>
            <a:r>
              <a:rPr lang="el-GR" sz="2000" dirty="0">
                <a:solidFill>
                  <a:schemeClr val="tx1"/>
                </a:solidFill>
              </a:rPr>
              <a:t>Τελικό ερωτηματολόγιο αποτίμησης και καθολικής αξιολόγησης του Ε.Υ.</a:t>
            </a:r>
          </a:p>
          <a:p>
            <a:r>
              <a:rPr lang="el-GR" sz="2000" dirty="0">
                <a:solidFill>
                  <a:schemeClr val="tx1"/>
                </a:solidFill>
              </a:rPr>
              <a:t>Διαμοιρασμός με </a:t>
            </a:r>
            <a:r>
              <a:rPr lang="el-GR" sz="2000" dirty="0" err="1">
                <a:solidFill>
                  <a:schemeClr val="tx1"/>
                </a:solidFill>
              </a:rPr>
              <a:t>GoogleDrive</a:t>
            </a:r>
            <a:endParaRPr lang="el-GR" sz="2000" dirty="0">
              <a:solidFill>
                <a:schemeClr val="tx1"/>
              </a:solidFill>
            </a:endParaRPr>
          </a:p>
          <a:p>
            <a:endParaRPr lang="el-GR" sz="2000" dirty="0">
              <a:solidFill>
                <a:schemeClr val="tx1"/>
              </a:solidFill>
            </a:endParaRPr>
          </a:p>
          <a:p>
            <a:pPr algn="ctr">
              <a:spcAft>
                <a:spcPts val="1200"/>
              </a:spcAft>
            </a:pPr>
            <a:r>
              <a:rPr lang="el-GR" sz="2000" u="sng" dirty="0">
                <a:solidFill>
                  <a:schemeClr val="tx1"/>
                </a:solidFill>
              </a:rPr>
              <a:t>Αξιοπιστία και Εγκυρότητα</a:t>
            </a:r>
          </a:p>
          <a:p>
            <a:r>
              <a:rPr lang="el-GR" sz="2000" dirty="0">
                <a:solidFill>
                  <a:schemeClr val="tx1"/>
                </a:solidFill>
              </a:rPr>
              <a:t>Ανώνυμο</a:t>
            </a:r>
            <a:r>
              <a:rPr lang="en-US" sz="2000" dirty="0">
                <a:solidFill>
                  <a:schemeClr val="tx1"/>
                </a:solidFill>
              </a:rPr>
              <a:t> </a:t>
            </a:r>
            <a:r>
              <a:rPr lang="el-GR" sz="2000" dirty="0">
                <a:solidFill>
                  <a:schemeClr val="tx1"/>
                </a:solidFill>
              </a:rPr>
              <a:t>ερωτηματολόγιο, ώστε να διασφαλισθεί η αξιοπιστία στις απαντήσεις που δόθηκαν από τους συμμετέχοντες εκπαιδευτικούς. </a:t>
            </a:r>
          </a:p>
          <a:p>
            <a:endParaRPr lang="el-GR" sz="2000" dirty="0">
              <a:solidFill>
                <a:schemeClr val="tx1"/>
              </a:solidFill>
            </a:endParaRPr>
          </a:p>
          <a:p>
            <a:pPr marL="342900" indent="-342900" algn="ctr">
              <a:spcAft>
                <a:spcPts val="600"/>
              </a:spcAft>
              <a:buFont typeface="Wingdings" panose="05000000000000000000" pitchFamily="2" charset="2"/>
              <a:buChar char="q"/>
            </a:pPr>
            <a:endParaRPr lang="el-GR" sz="2000" u="sng" dirty="0">
              <a:solidFill>
                <a:schemeClr val="tx1"/>
              </a:solidFill>
            </a:endParaRPr>
          </a:p>
          <a:p>
            <a:pPr algn="ctr">
              <a:spcAft>
                <a:spcPts val="600"/>
              </a:spcAft>
            </a:pPr>
            <a:endParaRPr lang="en-GB" sz="2000" u="sng" dirty="0">
              <a:solidFill>
                <a:schemeClr val="tx1"/>
              </a:solidFill>
            </a:endParaRPr>
          </a:p>
        </p:txBody>
      </p:sp>
      <p:sp>
        <p:nvSpPr>
          <p:cNvPr id="6" name="Διάγραμμα ροής: Έγγραφο 5">
            <a:extLst>
              <a:ext uri="{FF2B5EF4-FFF2-40B4-BE49-F238E27FC236}">
                <a16:creationId xmlns:a16="http://schemas.microsoft.com/office/drawing/2014/main" id="{F75463A6-CE25-415C-A36C-60A9215706A9}"/>
              </a:ext>
            </a:extLst>
          </p:cNvPr>
          <p:cNvSpPr/>
          <p:nvPr/>
        </p:nvSpPr>
        <p:spPr>
          <a:xfrm>
            <a:off x="1352939" y="3310178"/>
            <a:ext cx="2855167" cy="3284375"/>
          </a:xfrm>
          <a:prstGeom prst="flowChartDocumen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a:solidFill>
                  <a:schemeClr val="tx1"/>
                </a:solidFill>
              </a:rPr>
              <a:t>Ανάλυση Δεδομένων</a:t>
            </a:r>
          </a:p>
          <a:p>
            <a:pPr algn="ctr"/>
            <a:endParaRPr lang="el-GR" u="sng" dirty="0">
              <a:solidFill>
                <a:schemeClr val="tx1"/>
              </a:solidFill>
            </a:endParaRPr>
          </a:p>
          <a:p>
            <a:pPr algn="just"/>
            <a:r>
              <a:rPr lang="el-GR" dirty="0">
                <a:solidFill>
                  <a:schemeClr val="tx1"/>
                </a:solidFill>
              </a:rPr>
              <a:t>Χρήση του PASW (SPSS) 20.0 για Windows</a:t>
            </a:r>
          </a:p>
          <a:p>
            <a:pPr algn="just"/>
            <a:r>
              <a:rPr lang="el-GR" dirty="0">
                <a:solidFill>
                  <a:schemeClr val="tx1"/>
                </a:solidFill>
              </a:rPr>
              <a:t>Χρήση του </a:t>
            </a:r>
            <a:r>
              <a:rPr lang="el-GR" dirty="0" err="1">
                <a:solidFill>
                  <a:schemeClr val="tx1"/>
                </a:solidFill>
              </a:rPr>
              <a:t>Atlas</a:t>
            </a:r>
            <a:r>
              <a:rPr lang="el-GR" dirty="0">
                <a:solidFill>
                  <a:schemeClr val="tx1"/>
                </a:solidFill>
              </a:rPr>
              <a:t> 8</a:t>
            </a:r>
          </a:p>
          <a:p>
            <a:endParaRPr lang="el-GR" dirty="0">
              <a:solidFill>
                <a:schemeClr val="tx1"/>
              </a:solidFill>
            </a:endParaRPr>
          </a:p>
          <a:p>
            <a:pPr algn="ctr"/>
            <a:endParaRPr lang="en-GB" dirty="0"/>
          </a:p>
        </p:txBody>
      </p:sp>
    </p:spTree>
    <p:custDataLst>
      <p:tags r:id="rId1"/>
    </p:custDataLst>
    <p:extLst>
      <p:ext uri="{BB962C8B-B14F-4D97-AF65-F5344CB8AC3E}">
        <p14:creationId xmlns:p14="http://schemas.microsoft.com/office/powerpoint/2010/main" val="3216481605"/>
      </p:ext>
    </p:extLst>
  </p:cSld>
  <p:clrMapOvr>
    <a:masterClrMapping/>
  </p:clrMapOvr>
  <mc:AlternateContent xmlns:mc="http://schemas.openxmlformats.org/markup-compatibility/2006" xmlns:p14="http://schemas.microsoft.com/office/powerpoint/2010/main">
    <mc:Choice Requires="p14">
      <p:transition spd="slow" p14:dur="2000" advTm="78214"/>
    </mc:Choice>
    <mc:Fallback xmlns="">
      <p:transition spd="slow" advTm="7821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anim calcmode="lin" valueType="num">
                                      <p:cBhvr>
                                        <p:cTn id="8" dur="5000" fill="hold"/>
                                        <p:tgtEl>
                                          <p:spTgt spid="8"/>
                                        </p:tgtEl>
                                        <p:attrNameLst>
                                          <p:attrName>ppt_x</p:attrName>
                                        </p:attrNameLst>
                                      </p:cBhvr>
                                      <p:tavLst>
                                        <p:tav tm="0">
                                          <p:val>
                                            <p:strVal val="#ppt_x"/>
                                          </p:val>
                                        </p:tav>
                                        <p:tav tm="100000">
                                          <p:val>
                                            <p:strVal val="#ppt_x"/>
                                          </p:val>
                                        </p:tav>
                                      </p:tavLst>
                                    </p:anim>
                                    <p:anim calcmode="lin" valueType="num">
                                      <p:cBhvr>
                                        <p:cTn id="9" dur="5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0"/>
                                        <p:tgtEl>
                                          <p:spTgt spid="9"/>
                                        </p:tgtEl>
                                      </p:cBhvr>
                                    </p:animEffect>
                                    <p:anim calcmode="lin" valueType="num">
                                      <p:cBhvr>
                                        <p:cTn id="15" dur="5000" fill="hold"/>
                                        <p:tgtEl>
                                          <p:spTgt spid="9"/>
                                        </p:tgtEl>
                                        <p:attrNameLst>
                                          <p:attrName>ppt_x</p:attrName>
                                        </p:attrNameLst>
                                      </p:cBhvr>
                                      <p:tavLst>
                                        <p:tav tm="0">
                                          <p:val>
                                            <p:strVal val="#ppt_x"/>
                                          </p:val>
                                        </p:tav>
                                        <p:tav tm="100000">
                                          <p:val>
                                            <p:strVal val="#ppt_x"/>
                                          </p:val>
                                        </p:tav>
                                      </p:tavLst>
                                    </p:anim>
                                    <p:anim calcmode="lin" valueType="num">
                                      <p:cBhvr>
                                        <p:cTn id="16" dur="5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0"/>
                                        <p:tgtEl>
                                          <p:spTgt spid="3"/>
                                        </p:tgtEl>
                                      </p:cBhvr>
                                    </p:animEffect>
                                    <p:anim calcmode="lin" valueType="num">
                                      <p:cBhvr>
                                        <p:cTn id="22" dur="5000" fill="hold"/>
                                        <p:tgtEl>
                                          <p:spTgt spid="3"/>
                                        </p:tgtEl>
                                        <p:attrNameLst>
                                          <p:attrName>ppt_x</p:attrName>
                                        </p:attrNameLst>
                                      </p:cBhvr>
                                      <p:tavLst>
                                        <p:tav tm="0">
                                          <p:val>
                                            <p:strVal val="#ppt_x"/>
                                          </p:val>
                                        </p:tav>
                                        <p:tav tm="100000">
                                          <p:val>
                                            <p:strVal val="#ppt_x"/>
                                          </p:val>
                                        </p:tav>
                                      </p:tavLst>
                                    </p:anim>
                                    <p:anim calcmode="lin" valueType="num">
                                      <p:cBhvr>
                                        <p:cTn id="23" dur="5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0"/>
                                        <p:tgtEl>
                                          <p:spTgt spid="10"/>
                                        </p:tgtEl>
                                      </p:cBhvr>
                                    </p:animEffect>
                                    <p:anim calcmode="lin" valueType="num">
                                      <p:cBhvr>
                                        <p:cTn id="29" dur="5000" fill="hold"/>
                                        <p:tgtEl>
                                          <p:spTgt spid="10"/>
                                        </p:tgtEl>
                                        <p:attrNameLst>
                                          <p:attrName>ppt_x</p:attrName>
                                        </p:attrNameLst>
                                      </p:cBhvr>
                                      <p:tavLst>
                                        <p:tav tm="0">
                                          <p:val>
                                            <p:strVal val="#ppt_x"/>
                                          </p:val>
                                        </p:tav>
                                        <p:tav tm="100000">
                                          <p:val>
                                            <p:strVal val="#ppt_x"/>
                                          </p:val>
                                        </p:tav>
                                      </p:tavLst>
                                    </p:anim>
                                    <p:anim calcmode="lin" valueType="num">
                                      <p:cBhvr>
                                        <p:cTn id="30" dur="5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0"/>
                                        <p:tgtEl>
                                          <p:spTgt spid="6"/>
                                        </p:tgtEl>
                                      </p:cBhvr>
                                    </p:animEffect>
                                    <p:anim calcmode="lin" valueType="num">
                                      <p:cBhvr>
                                        <p:cTn id="36" dur="5000" fill="hold"/>
                                        <p:tgtEl>
                                          <p:spTgt spid="6"/>
                                        </p:tgtEl>
                                        <p:attrNameLst>
                                          <p:attrName>ppt_x</p:attrName>
                                        </p:attrNameLst>
                                      </p:cBhvr>
                                      <p:tavLst>
                                        <p:tav tm="0">
                                          <p:val>
                                            <p:strVal val="#ppt_x"/>
                                          </p:val>
                                        </p:tav>
                                        <p:tav tm="100000">
                                          <p:val>
                                            <p:strVal val="#ppt_x"/>
                                          </p:val>
                                        </p:tav>
                                      </p:tavLst>
                                    </p:anim>
                                    <p:anim calcmode="lin" valueType="num">
                                      <p:cBhvr>
                                        <p:cTn id="37" dur="5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3"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9974A00D-D205-4BFB-B760-287100AF9B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57084" y="0"/>
            <a:ext cx="3734916" cy="2489944"/>
          </a:xfrm>
          <a:prstGeom prst="rect">
            <a:avLst/>
          </a:prstGeom>
        </p:spPr>
      </p:pic>
      <p:pic>
        <p:nvPicPr>
          <p:cNvPr id="18" name="Εικόνα 17">
            <a:extLst>
              <a:ext uri="{FF2B5EF4-FFF2-40B4-BE49-F238E27FC236}">
                <a16:creationId xmlns:a16="http://schemas.microsoft.com/office/drawing/2014/main" id="{31471572-8768-48E0-8FB9-1283B1D321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765" y="5380243"/>
            <a:ext cx="1204347" cy="1395356"/>
          </a:xfrm>
          <a:prstGeom prst="rect">
            <a:avLst/>
          </a:prstGeom>
        </p:spPr>
      </p:pic>
      <p:sp>
        <p:nvSpPr>
          <p:cNvPr id="13" name="Ορθογώνιο: Στρογγύλεμα γωνιών 12">
            <a:extLst>
              <a:ext uri="{FF2B5EF4-FFF2-40B4-BE49-F238E27FC236}">
                <a16:creationId xmlns:a16="http://schemas.microsoft.com/office/drawing/2014/main" id="{D137816F-8738-4E97-AC80-C63A108213A2}"/>
              </a:ext>
            </a:extLst>
          </p:cNvPr>
          <p:cNvSpPr/>
          <p:nvPr/>
        </p:nvSpPr>
        <p:spPr>
          <a:xfrm>
            <a:off x="2035860" y="2537933"/>
            <a:ext cx="8868555" cy="424590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a:solidFill>
                  <a:schemeClr val="tx1"/>
                </a:solidFill>
              </a:rPr>
              <a:t>Επιστημονική συνοχή και τεκμηρίωση  του Ε.Υ.</a:t>
            </a:r>
          </a:p>
          <a:p>
            <a:endParaRPr lang="el-GR" u="sng" dirty="0">
              <a:solidFill>
                <a:schemeClr val="tx1"/>
              </a:solidFill>
            </a:endParaRPr>
          </a:p>
          <a:p>
            <a:pPr marL="285750" indent="-285750">
              <a:buFont typeface="Wingdings" panose="05000000000000000000" pitchFamily="2" charset="2"/>
              <a:buChar char="ü"/>
            </a:pPr>
            <a:r>
              <a:rPr lang="el-GR" dirty="0">
                <a:solidFill>
                  <a:schemeClr val="tx1"/>
                </a:solidFill>
              </a:rPr>
              <a:t>Γίνεται παράθεση πληροφοριών με την σχετική βιβλιογραφική τεκμηρίωση.</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Γίνεται αναφορά σε διαφορετικές πηγές πληροφοριών. </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Γίνεται συγκριτική ανάλυση των πληροφοριών.</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Είναι εμπλουτισμένο με την ερμηνεία συζήτηση των πληροφοριών.</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Παρέχει τη δυνατότητα στον εκπαιδευόμενο για περαιτέρω μελέτη σε διαφορετικές πηγές</a:t>
            </a:r>
          </a:p>
          <a:p>
            <a:pPr algn="ctr"/>
            <a:endParaRPr lang="en-GB" dirty="0">
              <a:solidFill>
                <a:schemeClr val="tx1"/>
              </a:solidFill>
            </a:endParaRPr>
          </a:p>
        </p:txBody>
      </p:sp>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Αποτελέσματα της Έρευνας </a:t>
            </a:r>
            <a:r>
              <a:rPr lang="en-US" sz="2800" b="1" dirty="0"/>
              <a:t>(1/2)</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Ορθογώνιο: Στρογγύλεμα γωνιών 18">
            <a:extLst>
              <a:ext uri="{FF2B5EF4-FFF2-40B4-BE49-F238E27FC236}">
                <a16:creationId xmlns:a16="http://schemas.microsoft.com/office/drawing/2014/main" id="{4A1338EA-523B-4959-AC69-9FC9638C01C0}"/>
              </a:ext>
            </a:extLst>
          </p:cNvPr>
          <p:cNvSpPr/>
          <p:nvPr/>
        </p:nvSpPr>
        <p:spPr>
          <a:xfrm>
            <a:off x="1859454" y="2398951"/>
            <a:ext cx="9221366" cy="4384888"/>
          </a:xfrm>
          <a:prstGeom prst="round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u="sng" dirty="0">
              <a:solidFill>
                <a:schemeClr val="tx1"/>
              </a:solidFill>
            </a:endParaRPr>
          </a:p>
          <a:p>
            <a:pPr algn="ctr"/>
            <a:r>
              <a:rPr lang="el-GR" u="sng" dirty="0">
                <a:solidFill>
                  <a:schemeClr val="tx1"/>
                </a:solidFill>
              </a:rPr>
              <a:t>Το Ε.Υ. συμβάλει στην απλή και κατανοητή παρουσίαση του Γνωστικού Αντικειμένου</a:t>
            </a:r>
          </a:p>
          <a:p>
            <a:pPr algn="ctr"/>
            <a:endParaRPr lang="el-GR" u="sng" dirty="0">
              <a:solidFill>
                <a:schemeClr val="tx1"/>
              </a:solidFill>
            </a:endParaRPr>
          </a:p>
          <a:p>
            <a:pPr marL="285750" indent="-285750">
              <a:spcAft>
                <a:spcPts val="1200"/>
              </a:spcAft>
              <a:buFont typeface="Wingdings" panose="05000000000000000000" pitchFamily="2" charset="2"/>
              <a:buChar char="ü"/>
            </a:pPr>
            <a:r>
              <a:rPr lang="el-GR" dirty="0">
                <a:solidFill>
                  <a:schemeClr val="tx1"/>
                </a:solidFill>
              </a:rPr>
              <a:t>Το ύφος γραφής του Ε.Υ. είναι φιλικό για τον αναγνώστη.</a:t>
            </a:r>
          </a:p>
          <a:p>
            <a:pPr marL="285750" indent="-285750">
              <a:spcAft>
                <a:spcPts val="1200"/>
              </a:spcAft>
              <a:buFont typeface="Wingdings" panose="05000000000000000000" pitchFamily="2" charset="2"/>
              <a:buChar char="ü"/>
            </a:pPr>
            <a:r>
              <a:rPr lang="el-GR" dirty="0">
                <a:solidFill>
                  <a:schemeClr val="tx1"/>
                </a:solidFill>
              </a:rPr>
              <a:t>Στο Ε.Υ. γίνεται χρήση προσωπικών και κτητικών αντωνυμιών.</a:t>
            </a:r>
          </a:p>
          <a:p>
            <a:pPr marL="285750" indent="-285750">
              <a:spcAft>
                <a:spcPts val="1200"/>
              </a:spcAft>
              <a:buFont typeface="Wingdings" panose="05000000000000000000" pitchFamily="2" charset="2"/>
              <a:buChar char="ü"/>
            </a:pPr>
            <a:r>
              <a:rPr lang="el-GR" dirty="0">
                <a:solidFill>
                  <a:schemeClr val="tx1"/>
                </a:solidFill>
              </a:rPr>
              <a:t>Στο Ε.Υ. γίνεται κατά το δυνατόν χρήση της καθομιλούμενης γλώσσας.</a:t>
            </a:r>
          </a:p>
          <a:p>
            <a:pPr marL="285750" indent="-285750">
              <a:spcAft>
                <a:spcPts val="1200"/>
              </a:spcAft>
              <a:buFont typeface="Wingdings" panose="05000000000000000000" pitchFamily="2" charset="2"/>
              <a:buChar char="ü"/>
            </a:pPr>
            <a:r>
              <a:rPr lang="el-GR" dirty="0">
                <a:solidFill>
                  <a:schemeClr val="tx1"/>
                </a:solidFill>
              </a:rPr>
              <a:t>Η γραφή του Ε.Υ. είναι ευανάγνωστη.</a:t>
            </a:r>
          </a:p>
          <a:p>
            <a:pPr marL="285750" indent="-285750">
              <a:spcAft>
                <a:spcPts val="1200"/>
              </a:spcAft>
              <a:buFont typeface="Wingdings" panose="05000000000000000000" pitchFamily="2" charset="2"/>
              <a:buChar char="ü"/>
            </a:pPr>
            <a:r>
              <a:rPr lang="el-GR" dirty="0">
                <a:solidFill>
                  <a:schemeClr val="tx1"/>
                </a:solidFill>
              </a:rPr>
              <a:t>Η πυκνότητα των πληροφοριών του Ε.Υ. είναι ικανοποιητική.</a:t>
            </a:r>
          </a:p>
          <a:p>
            <a:pPr marL="285750" indent="-285750">
              <a:spcAft>
                <a:spcPts val="1200"/>
              </a:spcAft>
              <a:buFont typeface="Wingdings" panose="05000000000000000000" pitchFamily="2" charset="2"/>
              <a:buChar char="ü"/>
            </a:pPr>
            <a:r>
              <a:rPr lang="el-GR" dirty="0">
                <a:solidFill>
                  <a:schemeClr val="tx1"/>
                </a:solidFill>
              </a:rPr>
              <a:t>Το Ε.Υ. παρουσιάζεται τμηματικά στο μέγεθος της οθόνης.</a:t>
            </a:r>
          </a:p>
          <a:p>
            <a:pPr marL="285750" indent="-285750">
              <a:spcAft>
                <a:spcPts val="1200"/>
              </a:spcAft>
              <a:buFont typeface="Wingdings" panose="05000000000000000000" pitchFamily="2" charset="2"/>
              <a:buChar char="ü"/>
            </a:pPr>
            <a:r>
              <a:rPr lang="el-GR" dirty="0">
                <a:solidFill>
                  <a:schemeClr val="tx1"/>
                </a:solidFill>
              </a:rPr>
              <a:t>Το Ε.Υ περιέχει κείμενο,  εικόνες και </a:t>
            </a:r>
            <a:r>
              <a:rPr lang="el-GR" dirty="0" err="1">
                <a:solidFill>
                  <a:schemeClr val="tx1"/>
                </a:solidFill>
              </a:rPr>
              <a:t>video</a:t>
            </a:r>
            <a:r>
              <a:rPr lang="el-GR" dirty="0">
                <a:solidFill>
                  <a:schemeClr val="tx1"/>
                </a:solidFill>
              </a:rPr>
              <a:t>.</a:t>
            </a:r>
          </a:p>
          <a:p>
            <a:pPr marL="285750" indent="-285750">
              <a:spcAft>
                <a:spcPts val="1200"/>
              </a:spcAft>
              <a:buFont typeface="Wingdings" panose="05000000000000000000" pitchFamily="2" charset="2"/>
              <a:buChar char="ü"/>
            </a:pPr>
            <a:r>
              <a:rPr lang="el-GR" dirty="0">
                <a:solidFill>
                  <a:schemeClr val="tx1"/>
                </a:solidFill>
              </a:rPr>
              <a:t>Οι χρωματικές συνθέσεις του Ε.Υ. συμβάλλουν στην άνετη αλληλεπίδραση.</a:t>
            </a:r>
          </a:p>
          <a:p>
            <a:pPr algn="ctr"/>
            <a:endParaRPr lang="en-GB" dirty="0">
              <a:solidFill>
                <a:schemeClr val="tx1"/>
              </a:solidFill>
            </a:endParaRPr>
          </a:p>
        </p:txBody>
      </p:sp>
      <p:sp>
        <p:nvSpPr>
          <p:cNvPr id="20" name="Ορθογώνιο: Στρογγύλεμα γωνιών 19">
            <a:extLst>
              <a:ext uri="{FF2B5EF4-FFF2-40B4-BE49-F238E27FC236}">
                <a16:creationId xmlns:a16="http://schemas.microsoft.com/office/drawing/2014/main" id="{6B064372-DD38-43D3-884F-E5619FCFB05F}"/>
              </a:ext>
            </a:extLst>
          </p:cNvPr>
          <p:cNvSpPr/>
          <p:nvPr/>
        </p:nvSpPr>
        <p:spPr>
          <a:xfrm>
            <a:off x="2035861" y="2537933"/>
            <a:ext cx="8868554" cy="4245906"/>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a:solidFill>
                  <a:schemeClr val="tx1"/>
                </a:solidFill>
              </a:rPr>
              <a:t>Ευχρηστία του Ε.Υ. </a:t>
            </a:r>
          </a:p>
          <a:p>
            <a:pPr marL="285750" indent="-285750" algn="ctr">
              <a:buFont typeface="Wingdings" panose="05000000000000000000" pitchFamily="2" charset="2"/>
              <a:buChar char="ü"/>
            </a:pPr>
            <a:endParaRPr lang="el-GR" u="sng" dirty="0">
              <a:solidFill>
                <a:schemeClr val="tx1"/>
              </a:solidFill>
            </a:endParaRPr>
          </a:p>
          <a:p>
            <a:pPr marL="285750" indent="-285750">
              <a:buFont typeface="Wingdings" panose="05000000000000000000" pitchFamily="2" charset="2"/>
              <a:buChar char="ü"/>
            </a:pPr>
            <a:r>
              <a:rPr lang="el-GR" dirty="0">
                <a:solidFill>
                  <a:schemeClr val="tx1"/>
                </a:solidFill>
              </a:rPr>
              <a:t>Τα κουμπιά που χρησιμοποιήθηκαν στο  Ε.Υ. είναι κατανοητά και αναγνωρίσιμα.</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Τα εικονίδια που χρησιμοποιήθηκαν στο  Ε.Υ. είναι κατανοητά και αναγνωρίσιμα.</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Η πλοήγηση στο Ε.Υ. είναι εύκολη.</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Οι </a:t>
            </a:r>
            <a:r>
              <a:rPr lang="el-GR" dirty="0" err="1">
                <a:solidFill>
                  <a:schemeClr val="tx1"/>
                </a:solidFill>
              </a:rPr>
              <a:t>υπερσύνδεσμοι</a:t>
            </a:r>
            <a:r>
              <a:rPr lang="el-GR" dirty="0">
                <a:solidFill>
                  <a:schemeClr val="tx1"/>
                </a:solidFill>
              </a:rPr>
              <a:t> του Ε.Υ. οδηγούν στο αναμενόμενο περιεχόμενο.</a:t>
            </a:r>
          </a:p>
          <a:p>
            <a:pPr algn="ctr"/>
            <a:endParaRPr lang="en-GB" dirty="0">
              <a:solidFill>
                <a:schemeClr val="tx1"/>
              </a:solidFill>
            </a:endParaRPr>
          </a:p>
        </p:txBody>
      </p:sp>
      <p:sp>
        <p:nvSpPr>
          <p:cNvPr id="21" name="Ορθογώνιο: Στρογγύλεμα γωνιών 20">
            <a:extLst>
              <a:ext uri="{FF2B5EF4-FFF2-40B4-BE49-F238E27FC236}">
                <a16:creationId xmlns:a16="http://schemas.microsoft.com/office/drawing/2014/main" id="{15177ED0-DA90-4CAC-9E89-0F4CCC6BA8C0}"/>
              </a:ext>
            </a:extLst>
          </p:cNvPr>
          <p:cNvSpPr/>
          <p:nvPr/>
        </p:nvSpPr>
        <p:spPr>
          <a:xfrm>
            <a:off x="2035861" y="2958052"/>
            <a:ext cx="8868554" cy="340566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a:solidFill>
                  <a:schemeClr val="tx1"/>
                </a:solidFill>
              </a:rPr>
              <a:t>Το Ε.Υ. υποστηρίζει - καθοδηγεί τον εκπαιδευόμενο στη μελέτη του</a:t>
            </a:r>
          </a:p>
          <a:p>
            <a:pPr algn="ctr"/>
            <a:endParaRPr lang="el-GR" u="sng" dirty="0">
              <a:solidFill>
                <a:schemeClr val="tx1"/>
              </a:solidFill>
            </a:endParaRPr>
          </a:p>
          <a:p>
            <a:pPr marL="285750" indent="-285750">
              <a:buFont typeface="Wingdings" panose="05000000000000000000" pitchFamily="2" charset="2"/>
              <a:buChar char="ü"/>
            </a:pPr>
            <a:r>
              <a:rPr lang="el-GR" dirty="0">
                <a:solidFill>
                  <a:schemeClr val="tx1"/>
                </a:solidFill>
              </a:rPr>
              <a:t>Παρέχονται συμβουλές για το πώς να μελετηθεί το εκπαιδευτικό υλικό.</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Το Ε.Υ. υποστηρίζει τον εκπαιδευόμενο προκειμένου να δώσει έμφαση σε συγκεκριμένα σημεία.</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Στο Ε.Υ. υπάρχουν επεξηγηματικά σχόλια τα οποία υποστηρίζουν τον σπουδαστή στη μελέτη του.</a:t>
            </a:r>
          </a:p>
          <a:p>
            <a:pPr algn="ctr"/>
            <a:endParaRPr lang="en-GB" dirty="0">
              <a:solidFill>
                <a:schemeClr val="tx1"/>
              </a:solidFill>
            </a:endParaRPr>
          </a:p>
        </p:txBody>
      </p:sp>
      <p:sp>
        <p:nvSpPr>
          <p:cNvPr id="22" name="Ορθογώνιο: Στρογγύλεμα γωνιών 21">
            <a:extLst>
              <a:ext uri="{FF2B5EF4-FFF2-40B4-BE49-F238E27FC236}">
                <a16:creationId xmlns:a16="http://schemas.microsoft.com/office/drawing/2014/main" id="{91AD1B54-BD12-46FE-A9B9-2959A8344265}"/>
              </a:ext>
            </a:extLst>
          </p:cNvPr>
          <p:cNvSpPr/>
          <p:nvPr/>
        </p:nvSpPr>
        <p:spPr>
          <a:xfrm>
            <a:off x="1859454" y="1609476"/>
            <a:ext cx="9233421" cy="524852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u="sng" dirty="0">
              <a:solidFill>
                <a:schemeClr val="tx1"/>
              </a:solidFill>
            </a:endParaRPr>
          </a:p>
          <a:p>
            <a:pPr algn="ctr"/>
            <a:r>
              <a:rPr lang="el-GR" u="sng" dirty="0">
                <a:solidFill>
                  <a:schemeClr val="tx1"/>
                </a:solidFill>
              </a:rPr>
              <a:t>Το Ε.Υ υποστηρίζει την αλληλεπίδραση με τον εκπαιδευόμενο στη μελέτη του</a:t>
            </a:r>
          </a:p>
          <a:p>
            <a:pPr algn="ctr"/>
            <a:endParaRPr lang="el-GR" u="sng" dirty="0">
              <a:solidFill>
                <a:schemeClr val="tx1"/>
              </a:solidFill>
            </a:endParaRPr>
          </a:p>
          <a:p>
            <a:pPr marL="285750" indent="-285750">
              <a:spcAft>
                <a:spcPts val="1200"/>
              </a:spcAft>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εκφράσει τις δικές απόψεις πάνω σε σημαντικά ζητήματα.</a:t>
            </a:r>
          </a:p>
          <a:p>
            <a:pPr marL="285750" indent="-285750">
              <a:spcAft>
                <a:spcPts val="1200"/>
              </a:spcAft>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διατυπώνει τις  δικές του ερωτήσεις πάνω σε σημαντικά ζητήματα.</a:t>
            </a:r>
          </a:p>
          <a:p>
            <a:pPr marL="285750" indent="-285750">
              <a:spcAft>
                <a:spcPts val="1200"/>
              </a:spcAft>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εμπλακεί συναισθηματικά με βάση τα προσωπικά του ενδιαφέροντα.</a:t>
            </a:r>
          </a:p>
          <a:p>
            <a:pPr marL="285750" indent="-285750">
              <a:spcAft>
                <a:spcPts val="1200"/>
              </a:spcAft>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ανταλλάξει απόψεις με τους άλλους εκπαιδευόμενους.</a:t>
            </a:r>
          </a:p>
          <a:p>
            <a:pPr marL="285750" indent="-285750">
              <a:spcAft>
                <a:spcPts val="1200"/>
              </a:spcAft>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θεωρήσει τον εαυτό του ως μέλος μιας κοινωνικής ομάδας που έχει συγκεκριμένες ανάγκες και προσδοκίες.</a:t>
            </a:r>
          </a:p>
          <a:p>
            <a:pPr marL="285750" indent="-285750">
              <a:spcAft>
                <a:spcPts val="1200"/>
              </a:spcAft>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ενσωματώσει τις απόψεις του σε αυτό.</a:t>
            </a:r>
          </a:p>
          <a:p>
            <a:pPr algn="ctr"/>
            <a:endParaRPr lang="en-GB" dirty="0">
              <a:solidFill>
                <a:schemeClr val="tx1"/>
              </a:solidFill>
            </a:endParaRPr>
          </a:p>
        </p:txBody>
      </p:sp>
      <p:sp>
        <p:nvSpPr>
          <p:cNvPr id="23" name="Ορθογώνιο: Στρογγύλεμα γωνιών 22">
            <a:extLst>
              <a:ext uri="{FF2B5EF4-FFF2-40B4-BE49-F238E27FC236}">
                <a16:creationId xmlns:a16="http://schemas.microsoft.com/office/drawing/2014/main" id="{20558B52-35FF-4DE7-BBF7-08655E3936F7}"/>
              </a:ext>
            </a:extLst>
          </p:cNvPr>
          <p:cNvSpPr/>
          <p:nvPr/>
        </p:nvSpPr>
        <p:spPr>
          <a:xfrm>
            <a:off x="1859455" y="1695816"/>
            <a:ext cx="9221366" cy="516218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a:solidFill>
                  <a:schemeClr val="tx1"/>
                </a:solidFill>
              </a:rPr>
              <a:t>Το Ε.Υ. παρέχει δυνατότητα </a:t>
            </a:r>
            <a:r>
              <a:rPr lang="el-GR" u="sng" dirty="0" err="1">
                <a:solidFill>
                  <a:schemeClr val="tx1"/>
                </a:solidFill>
              </a:rPr>
              <a:t>Αναστοχασμού</a:t>
            </a:r>
            <a:r>
              <a:rPr lang="el-GR" u="sng" dirty="0">
                <a:solidFill>
                  <a:schemeClr val="tx1"/>
                </a:solidFill>
              </a:rPr>
              <a:t> - </a:t>
            </a:r>
            <a:r>
              <a:rPr lang="el-GR" u="sng" dirty="0" err="1">
                <a:solidFill>
                  <a:schemeClr val="tx1"/>
                </a:solidFill>
              </a:rPr>
              <a:t>Αυτοαξιολόγησης</a:t>
            </a:r>
            <a:r>
              <a:rPr lang="el-GR" u="sng" dirty="0">
                <a:solidFill>
                  <a:schemeClr val="tx1"/>
                </a:solidFill>
              </a:rPr>
              <a:t> στον εκπαιδευόμενο</a:t>
            </a:r>
          </a:p>
          <a:p>
            <a:pPr algn="ctr"/>
            <a:endParaRPr lang="el-GR" u="sng" dirty="0">
              <a:solidFill>
                <a:schemeClr val="tx1"/>
              </a:solidFill>
            </a:endParaRPr>
          </a:p>
          <a:p>
            <a:pPr marL="285750" indent="-285750">
              <a:buFont typeface="Wingdings" panose="05000000000000000000" pitchFamily="2" charset="2"/>
              <a:buChar char="ü"/>
            </a:pPr>
            <a:r>
              <a:rPr lang="el-GR" dirty="0">
                <a:solidFill>
                  <a:schemeClr val="tx1"/>
                </a:solidFill>
              </a:rPr>
              <a:t>Το Ε.Υ. εμπεριέχει δραστηριότητες οι οποίες ενθαρρύνουν την  </a:t>
            </a:r>
            <a:r>
              <a:rPr lang="el-GR" dirty="0" err="1">
                <a:solidFill>
                  <a:schemeClr val="tx1"/>
                </a:solidFill>
              </a:rPr>
              <a:t>αυτοαξιολόγηση</a:t>
            </a:r>
            <a:r>
              <a:rPr lang="el-GR" dirty="0">
                <a:solidFill>
                  <a:schemeClr val="tx1"/>
                </a:solidFill>
              </a:rPr>
              <a:t> του εκπαιδευόμενου.</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Το Ε.Υ. εμπεριέχει δραστηριότητες οι οποίες ενθαρρύνουν την ανάπτυξη της αυτόνομης κριτικής σκέψης του εκπαιδευόμενου.</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Το Ε.Υ. εμπεριέχει δραστηριότητες οι οποίες ενθαρρύνουν την ανάπτυξη δίαυλων επικοινωνίας με στόχο την ανατροφοδότηση του εκπαιδευόμενου.</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συσχετίσει τα νέα δεδομένα με τη δική του πραγματικότητα.</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Το Ε.Υ. εμπεριέχει δραστηριότητες οι οποίες ενθαρρύνουν τον εκπαιδευόμενο να εφαρμόσει τη νέα γνώση στη δική του πραγματικότητα.</a:t>
            </a:r>
          </a:p>
          <a:p>
            <a:pPr algn="ctr"/>
            <a:endParaRPr lang="en-GB" dirty="0">
              <a:solidFill>
                <a:schemeClr val="tx1"/>
              </a:solidFill>
            </a:endParaRPr>
          </a:p>
        </p:txBody>
      </p:sp>
      <p:sp>
        <p:nvSpPr>
          <p:cNvPr id="24" name="Ορθογώνιο: Στρογγύλεμα γωνιών 23">
            <a:extLst>
              <a:ext uri="{FF2B5EF4-FFF2-40B4-BE49-F238E27FC236}">
                <a16:creationId xmlns:a16="http://schemas.microsoft.com/office/drawing/2014/main" id="{56EF8C35-E9F6-4D02-9810-D381FD965D62}"/>
              </a:ext>
            </a:extLst>
          </p:cNvPr>
          <p:cNvSpPr/>
          <p:nvPr/>
        </p:nvSpPr>
        <p:spPr>
          <a:xfrm>
            <a:off x="1859453" y="1752983"/>
            <a:ext cx="9221366" cy="5047849"/>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a:solidFill>
                  <a:schemeClr val="tx1"/>
                </a:solidFill>
              </a:rPr>
              <a:t>Σκοπός / Προσδοκώμενα Αποτελέσματα</a:t>
            </a:r>
          </a:p>
          <a:p>
            <a:pPr algn="ctr"/>
            <a:endParaRPr lang="el-GR" u="sng" dirty="0">
              <a:solidFill>
                <a:schemeClr val="tx1"/>
              </a:solidFill>
            </a:endParaRPr>
          </a:p>
          <a:p>
            <a:pPr marL="285750" indent="-285750">
              <a:buFont typeface="Wingdings" panose="05000000000000000000" pitchFamily="2" charset="2"/>
              <a:buChar char="ü"/>
            </a:pPr>
            <a:r>
              <a:rPr lang="el-GR" dirty="0">
                <a:solidFill>
                  <a:schemeClr val="tx1"/>
                </a:solidFill>
              </a:rPr>
              <a:t>Στο Ε.Υ. διατυπώνεται σαφώς ο σκοπός της κάθε διδακτικής ενότητας.</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Στο Ε.Υ. διατυπώνονται σαφώς τα προσδοκώμενα αποτελέσματα σε κάθε διδακτική ενότητα.</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Τα προσδοκώμενα αποτελέσματα παρακινούν τον εκπαιδευόμενο σε επίπεδο γνώσεων.</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Τα προσδοκώμενα αποτελέσματα παρακινούν τον εκπαιδευόμενο σε επίπεδο δεξιοτήτων.</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Τα προσδοκώμενα αποτελέσματα παρακινούν τον εκπαιδευόμενο σε επίπεδο στάσεων.</a:t>
            </a:r>
          </a:p>
          <a:p>
            <a:pPr marL="285750" indent="-285750">
              <a:buFont typeface="Wingdings" panose="05000000000000000000" pitchFamily="2" charset="2"/>
              <a:buChar char="ü"/>
            </a:pPr>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Ο εκπαιδευόμενος ελέγχει την πρόοδό του με βάση τα προσδοκώμενα αποτελέσματα.</a:t>
            </a:r>
          </a:p>
          <a:p>
            <a:pPr algn="ctr"/>
            <a:endParaRPr lang="en-GB" dirty="0">
              <a:solidFill>
                <a:schemeClr val="tx1"/>
              </a:solidFill>
            </a:endParaRPr>
          </a:p>
        </p:txBody>
      </p:sp>
      <p:sp>
        <p:nvSpPr>
          <p:cNvPr id="25" name="Ορθογώνιο: Στρογγύλεμα γωνιών 24">
            <a:extLst>
              <a:ext uri="{FF2B5EF4-FFF2-40B4-BE49-F238E27FC236}">
                <a16:creationId xmlns:a16="http://schemas.microsoft.com/office/drawing/2014/main" id="{778ACDEF-9F44-4A99-8FB0-28AD43FCD66E}"/>
              </a:ext>
            </a:extLst>
          </p:cNvPr>
          <p:cNvSpPr/>
          <p:nvPr/>
        </p:nvSpPr>
        <p:spPr>
          <a:xfrm>
            <a:off x="1859452" y="1692181"/>
            <a:ext cx="9221366" cy="508341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u="sng" dirty="0">
                <a:solidFill>
                  <a:schemeClr val="tx1"/>
                </a:solidFill>
              </a:rPr>
              <a:t>Το Ε.Υ. έχει δημιουργηθεί σύμφωνα με τις αρχές της </a:t>
            </a:r>
            <a:r>
              <a:rPr lang="el-GR" u="sng" dirty="0" err="1">
                <a:solidFill>
                  <a:schemeClr val="tx1"/>
                </a:solidFill>
              </a:rPr>
              <a:t>Πολυμεσικής</a:t>
            </a:r>
            <a:r>
              <a:rPr lang="el-GR" u="sng" dirty="0">
                <a:solidFill>
                  <a:schemeClr val="tx1"/>
                </a:solidFill>
              </a:rPr>
              <a:t> Μάθησης</a:t>
            </a:r>
          </a:p>
          <a:p>
            <a:pPr algn="ctr"/>
            <a:endParaRPr lang="el-GR" u="sng" dirty="0">
              <a:solidFill>
                <a:schemeClr val="tx1"/>
              </a:solidFill>
            </a:endParaRPr>
          </a:p>
          <a:p>
            <a:pPr marL="285750" indent="-285750">
              <a:spcAft>
                <a:spcPts val="1200"/>
              </a:spcAft>
              <a:buFont typeface="Wingdings" panose="05000000000000000000" pitchFamily="2" charset="2"/>
              <a:buChar char="ü"/>
            </a:pPr>
            <a:r>
              <a:rPr lang="el-GR" dirty="0">
                <a:solidFill>
                  <a:schemeClr val="tx1"/>
                </a:solidFill>
              </a:rPr>
              <a:t>Στο Ε.Υ. υπάρχει συνδυασμός κείμενου και εικόνας για την παρουσίαση του γνωστικού αντικειμένου.</a:t>
            </a:r>
          </a:p>
          <a:p>
            <a:pPr marL="285750" indent="-285750">
              <a:spcAft>
                <a:spcPts val="1200"/>
              </a:spcAft>
              <a:buFont typeface="Wingdings" panose="05000000000000000000" pitchFamily="2" charset="2"/>
              <a:buChar char="ü"/>
            </a:pPr>
            <a:r>
              <a:rPr lang="el-GR" dirty="0">
                <a:solidFill>
                  <a:schemeClr val="tx1"/>
                </a:solidFill>
              </a:rPr>
              <a:t>Στο Ε.Υ. η χρήση των εικόνων σας βοηθάει να κατανοήσετε το γνωστικό αντικείμενο.</a:t>
            </a:r>
          </a:p>
          <a:p>
            <a:pPr marL="285750" indent="-285750">
              <a:spcAft>
                <a:spcPts val="1200"/>
              </a:spcAft>
              <a:buFont typeface="Wingdings" panose="05000000000000000000" pitchFamily="2" charset="2"/>
              <a:buChar char="ü"/>
            </a:pPr>
            <a:r>
              <a:rPr lang="el-GR" dirty="0">
                <a:solidFill>
                  <a:schemeClr val="tx1"/>
                </a:solidFill>
              </a:rPr>
              <a:t>Στο Ε.Υ. υπάρχουν στοιχεία αφήγησης.</a:t>
            </a:r>
          </a:p>
          <a:p>
            <a:pPr marL="285750" indent="-285750">
              <a:spcAft>
                <a:spcPts val="1200"/>
              </a:spcAft>
              <a:buFont typeface="Wingdings" panose="05000000000000000000" pitchFamily="2" charset="2"/>
              <a:buChar char="ü"/>
            </a:pPr>
            <a:r>
              <a:rPr lang="el-GR" dirty="0">
                <a:solidFill>
                  <a:schemeClr val="tx1"/>
                </a:solidFill>
              </a:rPr>
              <a:t>Στο Ε.Υ. δεν συμπεριλαμβάνονται μη σχετικές πληροφορίες (λέξεις, εικόνες, ήχοι) με το γνωστικό αντικείμενο.</a:t>
            </a:r>
          </a:p>
          <a:p>
            <a:pPr marL="285750" indent="-285750">
              <a:spcAft>
                <a:spcPts val="1200"/>
              </a:spcAft>
              <a:buFont typeface="Wingdings" panose="05000000000000000000" pitchFamily="2" charset="2"/>
              <a:buChar char="ü"/>
            </a:pPr>
            <a:r>
              <a:rPr lang="el-GR" dirty="0">
                <a:solidFill>
                  <a:schemeClr val="tx1"/>
                </a:solidFill>
              </a:rPr>
              <a:t>Στο Ε.Υ. γίνεται χρήση φιλικής γλώσσας.</a:t>
            </a:r>
          </a:p>
          <a:p>
            <a:pPr marL="285750" indent="-285750">
              <a:spcAft>
                <a:spcPts val="1200"/>
              </a:spcAft>
              <a:buFont typeface="Wingdings" panose="05000000000000000000" pitchFamily="2" charset="2"/>
              <a:buChar char="ü"/>
            </a:pPr>
            <a:r>
              <a:rPr lang="el-GR" dirty="0">
                <a:solidFill>
                  <a:schemeClr val="tx1"/>
                </a:solidFill>
              </a:rPr>
              <a:t>Στο Ε.Υ. γίνεται χρήση δεύτερου προσώπου.</a:t>
            </a:r>
          </a:p>
          <a:p>
            <a:pPr algn="ctr"/>
            <a:endParaRPr lang="en-GB" dirty="0">
              <a:solidFill>
                <a:schemeClr val="tx1"/>
              </a:solidFill>
            </a:endParaRPr>
          </a:p>
        </p:txBody>
      </p:sp>
      <p:sp>
        <p:nvSpPr>
          <p:cNvPr id="26" name="Ορθογώνιο: Στρογγύλεμα γωνιών 25">
            <a:extLst>
              <a:ext uri="{FF2B5EF4-FFF2-40B4-BE49-F238E27FC236}">
                <a16:creationId xmlns:a16="http://schemas.microsoft.com/office/drawing/2014/main" id="{DD6DE852-6C68-4277-9036-BB2C707916C8}"/>
              </a:ext>
            </a:extLst>
          </p:cNvPr>
          <p:cNvSpPr/>
          <p:nvPr/>
        </p:nvSpPr>
        <p:spPr>
          <a:xfrm>
            <a:off x="1859449" y="1595920"/>
            <a:ext cx="9233425" cy="525844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l-GR" u="sng" dirty="0">
                <a:solidFill>
                  <a:schemeClr val="tx1"/>
                </a:solidFill>
              </a:rPr>
              <a:t>Το Ε.Υ. έχει δημιουργηθεί σύμφωνα με τις αρχές της </a:t>
            </a:r>
            <a:r>
              <a:rPr lang="el-GR" u="sng" dirty="0" err="1">
                <a:solidFill>
                  <a:schemeClr val="tx1"/>
                </a:solidFill>
              </a:rPr>
              <a:t>Πολυμεσικής</a:t>
            </a:r>
            <a:r>
              <a:rPr lang="el-GR" u="sng" dirty="0">
                <a:solidFill>
                  <a:schemeClr val="tx1"/>
                </a:solidFill>
              </a:rPr>
              <a:t> Μάθησης</a:t>
            </a:r>
          </a:p>
          <a:p>
            <a:pPr marL="285750" indent="-285750">
              <a:spcAft>
                <a:spcPts val="1200"/>
              </a:spcAft>
              <a:buFont typeface="Wingdings" panose="05000000000000000000" pitchFamily="2" charset="2"/>
              <a:buChar char="ü"/>
            </a:pPr>
            <a:r>
              <a:rPr lang="el-GR" dirty="0">
                <a:solidFill>
                  <a:schemeClr val="tx1"/>
                </a:solidFill>
              </a:rPr>
              <a:t>Στο Ε.Υ. εμφανίζεται ένας φιλικός χαρακτήρας που ενισχύει τη διαδικασία μάθησης των εκπαιδευόμενων</a:t>
            </a:r>
            <a:r>
              <a:rPr lang="en-US" dirty="0">
                <a:solidFill>
                  <a:schemeClr val="tx1"/>
                </a:solidFill>
              </a:rPr>
              <a:t>.</a:t>
            </a:r>
            <a:endParaRPr lang="el-GR" dirty="0">
              <a:solidFill>
                <a:schemeClr val="tx1"/>
              </a:solidFill>
            </a:endParaRPr>
          </a:p>
          <a:p>
            <a:pPr marL="285750" indent="-285750">
              <a:spcAft>
                <a:spcPts val="1200"/>
              </a:spcAft>
              <a:buFont typeface="Wingdings" panose="05000000000000000000" pitchFamily="2" charset="2"/>
              <a:buChar char="ü"/>
            </a:pPr>
            <a:r>
              <a:rPr lang="el-GR" dirty="0">
                <a:solidFill>
                  <a:schemeClr val="tx1"/>
                </a:solidFill>
              </a:rPr>
              <a:t>Στο Ε.Υ. η παρουσίαση του γνωστικού αντικειμένου γίνεται τμηματικά</a:t>
            </a:r>
            <a:r>
              <a:rPr lang="en-US" dirty="0">
                <a:solidFill>
                  <a:schemeClr val="tx1"/>
                </a:solidFill>
              </a:rPr>
              <a:t>.</a:t>
            </a:r>
            <a:endParaRPr lang="el-GR" dirty="0">
              <a:solidFill>
                <a:schemeClr val="tx1"/>
              </a:solidFill>
            </a:endParaRPr>
          </a:p>
          <a:p>
            <a:pPr marL="285750" indent="-285750">
              <a:spcAft>
                <a:spcPts val="1200"/>
              </a:spcAft>
              <a:buFont typeface="Wingdings" panose="05000000000000000000" pitchFamily="2" charset="2"/>
              <a:buChar char="ü"/>
            </a:pPr>
            <a:r>
              <a:rPr lang="el-GR" dirty="0">
                <a:solidFill>
                  <a:schemeClr val="tx1"/>
                </a:solidFill>
              </a:rPr>
              <a:t>Στο Ε.Υ. υπάρχουν </a:t>
            </a:r>
            <a:r>
              <a:rPr lang="el-GR" dirty="0" err="1">
                <a:solidFill>
                  <a:schemeClr val="tx1"/>
                </a:solidFill>
              </a:rPr>
              <a:t>διαδραστικές</a:t>
            </a:r>
            <a:r>
              <a:rPr lang="el-GR" dirty="0">
                <a:solidFill>
                  <a:schemeClr val="tx1"/>
                </a:solidFill>
              </a:rPr>
              <a:t> δραστηριότητες που παρέχουν ανατροφοδότηση στους εκπαιδευόμενους</a:t>
            </a:r>
            <a:r>
              <a:rPr lang="en-US" dirty="0">
                <a:solidFill>
                  <a:schemeClr val="tx1"/>
                </a:solidFill>
              </a:rPr>
              <a:t>.</a:t>
            </a:r>
            <a:endParaRPr lang="el-GR" dirty="0">
              <a:solidFill>
                <a:schemeClr val="tx1"/>
              </a:solidFill>
            </a:endParaRPr>
          </a:p>
          <a:p>
            <a:pPr marL="285750" indent="-285750">
              <a:spcAft>
                <a:spcPts val="1200"/>
              </a:spcAft>
              <a:buFont typeface="Wingdings" panose="05000000000000000000" pitchFamily="2" charset="2"/>
              <a:buChar char="ü"/>
            </a:pPr>
            <a:r>
              <a:rPr lang="el-GR" dirty="0">
                <a:solidFill>
                  <a:schemeClr val="tx1"/>
                </a:solidFill>
              </a:rPr>
              <a:t>Το Ε.Υ. παρέχει σαφείς οδηγίες στους εκπαιδευόμενους για την υλοποίηση των δραστηριοτήτων και εργασιών</a:t>
            </a:r>
            <a:r>
              <a:rPr lang="en-US" dirty="0">
                <a:solidFill>
                  <a:schemeClr val="tx1"/>
                </a:solidFill>
              </a:rPr>
              <a:t>.</a:t>
            </a:r>
            <a:endParaRPr lang="el-GR" dirty="0">
              <a:solidFill>
                <a:schemeClr val="tx1"/>
              </a:solidFill>
            </a:endParaRPr>
          </a:p>
          <a:p>
            <a:pPr marL="285750" indent="-285750">
              <a:spcAft>
                <a:spcPts val="1200"/>
              </a:spcAft>
              <a:buFont typeface="Wingdings" panose="05000000000000000000" pitchFamily="2" charset="2"/>
              <a:buChar char="ü"/>
            </a:pPr>
            <a:r>
              <a:rPr lang="el-GR" dirty="0">
                <a:solidFill>
                  <a:schemeClr val="tx1"/>
                </a:solidFill>
              </a:rPr>
              <a:t>Στο Ε.Υ. υπάρχουν στοιχεία επισήμανσης.</a:t>
            </a:r>
          </a:p>
          <a:p>
            <a:pPr marL="285750" indent="-285750">
              <a:spcAft>
                <a:spcPts val="1200"/>
              </a:spcAft>
              <a:buFont typeface="Wingdings" panose="05000000000000000000" pitchFamily="2" charset="2"/>
              <a:buChar char="ü"/>
            </a:pPr>
            <a:r>
              <a:rPr lang="el-GR" dirty="0">
                <a:solidFill>
                  <a:schemeClr val="tx1"/>
                </a:solidFill>
              </a:rPr>
              <a:t>Στο Ε.Υ. υπάρχουν εισαγωγικές δραστηριότητες που βοηθούν στη μελέτη του γνωστικού αντικειμένου.</a:t>
            </a:r>
          </a:p>
          <a:p>
            <a:pPr algn="ctr"/>
            <a:endParaRPr lang="en-GB" dirty="0">
              <a:solidFill>
                <a:schemeClr val="tx1"/>
              </a:solidFill>
            </a:endParaRPr>
          </a:p>
        </p:txBody>
      </p:sp>
    </p:spTree>
    <p:custDataLst>
      <p:tags r:id="rId1"/>
    </p:custDataLst>
    <p:extLst>
      <p:ext uri="{BB962C8B-B14F-4D97-AF65-F5344CB8AC3E}">
        <p14:creationId xmlns:p14="http://schemas.microsoft.com/office/powerpoint/2010/main" val="3324344087"/>
      </p:ext>
    </p:extLst>
  </p:cSld>
  <p:clrMapOvr>
    <a:masterClrMapping/>
  </p:clrMapOvr>
  <mc:AlternateContent xmlns:mc="http://schemas.openxmlformats.org/markup-compatibility/2006" xmlns:p14="http://schemas.microsoft.com/office/powerpoint/2010/main">
    <mc:Choice Requires="p14">
      <p:transition spd="slow" p14:dur="2000" advTm="140340"/>
    </mc:Choice>
    <mc:Fallback xmlns="">
      <p:transition spd="slow" advTm="1403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ppt_x"/>
                                          </p:val>
                                        </p:tav>
                                        <p:tav tm="100000">
                                          <p:val>
                                            <p:strVal val="#ppt_x"/>
                                          </p:val>
                                        </p:tav>
                                      </p:tavLst>
                                    </p:anim>
                                    <p:anim calcmode="lin" valueType="num">
                                      <p:cBhvr additive="base">
                                        <p:cTn id="2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ppt_x"/>
                                          </p:val>
                                        </p:tav>
                                        <p:tav tm="100000">
                                          <p:val>
                                            <p:strVal val="#ppt_x"/>
                                          </p:val>
                                        </p:tav>
                                      </p:tavLst>
                                    </p:anim>
                                    <p:anim calcmode="lin" valueType="num">
                                      <p:cBhvr additive="base">
                                        <p:cTn id="3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fill="hold"/>
                                        <p:tgtEl>
                                          <p:spTgt spid="26"/>
                                        </p:tgtEl>
                                        <p:attrNameLst>
                                          <p:attrName>ppt_x</p:attrName>
                                        </p:attrNameLst>
                                      </p:cBhvr>
                                      <p:tavLst>
                                        <p:tav tm="0">
                                          <p:val>
                                            <p:strVal val="#ppt_x"/>
                                          </p:val>
                                        </p:tav>
                                        <p:tav tm="100000">
                                          <p:val>
                                            <p:strVal val="#ppt_x"/>
                                          </p:val>
                                        </p:tav>
                                      </p:tavLst>
                                    </p:anim>
                                    <p:anim calcmode="lin" valueType="num">
                                      <p:cBhvr additive="base">
                                        <p:cTn id="5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Αποτελέσματα </a:t>
            </a:r>
            <a:r>
              <a:rPr lang="el-GR" sz="2800" b="1"/>
              <a:t>της Έρευνας </a:t>
            </a:r>
            <a:r>
              <a:rPr lang="en-US" sz="2800" b="1" dirty="0"/>
              <a:t>(2/2)</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D0A044FD-FC7E-4A55-99D3-3C325D4C1D4B}"/>
              </a:ext>
            </a:extLst>
          </p:cNvPr>
          <p:cNvSpPr/>
          <p:nvPr/>
        </p:nvSpPr>
        <p:spPr>
          <a:xfrm flipH="1">
            <a:off x="1940766" y="1263907"/>
            <a:ext cx="8714792" cy="7608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                Δυνατά Στοιχεία Ε.Υ.                                      Προτάσεις βελτίωσης Ε.Υ.</a:t>
            </a:r>
            <a:endParaRPr lang="en-GB" sz="2000" dirty="0">
              <a:solidFill>
                <a:schemeClr val="tx1"/>
              </a:solidFill>
            </a:endParaRPr>
          </a:p>
        </p:txBody>
      </p:sp>
      <p:sp>
        <p:nvSpPr>
          <p:cNvPr id="52" name="Ορθογώνιο: Στρογγύλεμα γωνιών 51">
            <a:extLst>
              <a:ext uri="{FF2B5EF4-FFF2-40B4-BE49-F238E27FC236}">
                <a16:creationId xmlns:a16="http://schemas.microsoft.com/office/drawing/2014/main" id="{002015E0-1845-442D-8ADC-1A99964B1DA1}"/>
              </a:ext>
            </a:extLst>
          </p:cNvPr>
          <p:cNvSpPr/>
          <p:nvPr/>
        </p:nvSpPr>
        <p:spPr>
          <a:xfrm>
            <a:off x="6770518" y="2664331"/>
            <a:ext cx="3496649" cy="334343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Γραφικά</a:t>
            </a:r>
          </a:p>
          <a:p>
            <a:pPr algn="ctr"/>
            <a:r>
              <a:rPr lang="el-GR" dirty="0">
                <a:solidFill>
                  <a:schemeClr val="tx1"/>
                </a:solidFill>
              </a:rPr>
              <a:t>Δραστηριότητες</a:t>
            </a:r>
          </a:p>
          <a:p>
            <a:pPr algn="ctr"/>
            <a:r>
              <a:rPr lang="el-GR" dirty="0">
                <a:solidFill>
                  <a:schemeClr val="tx1"/>
                </a:solidFill>
              </a:rPr>
              <a:t>Μέγεθος</a:t>
            </a:r>
          </a:p>
          <a:p>
            <a:pPr algn="ctr"/>
            <a:r>
              <a:rPr lang="el-GR" dirty="0">
                <a:solidFill>
                  <a:schemeClr val="tx1"/>
                </a:solidFill>
              </a:rPr>
              <a:t>Καμία αλλαγή</a:t>
            </a:r>
          </a:p>
        </p:txBody>
      </p:sp>
      <p:sp>
        <p:nvSpPr>
          <p:cNvPr id="8" name="Ορθογώνιο: Στρογγύλεμα γωνιών 7">
            <a:extLst>
              <a:ext uri="{FF2B5EF4-FFF2-40B4-BE49-F238E27FC236}">
                <a16:creationId xmlns:a16="http://schemas.microsoft.com/office/drawing/2014/main" id="{88510CB0-EC71-4FC5-988F-8EEC4B9F8607}"/>
              </a:ext>
            </a:extLst>
          </p:cNvPr>
          <p:cNvSpPr/>
          <p:nvPr/>
        </p:nvSpPr>
        <p:spPr>
          <a:xfrm>
            <a:off x="2245176" y="2618825"/>
            <a:ext cx="3496650" cy="3434448"/>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Γλώσσα                                                                                                 </a:t>
            </a:r>
          </a:p>
          <a:p>
            <a:pPr algn="ctr"/>
            <a:r>
              <a:rPr lang="el-GR" dirty="0">
                <a:solidFill>
                  <a:schemeClr val="tx1"/>
                </a:solidFill>
              </a:rPr>
              <a:t>Δομή</a:t>
            </a:r>
          </a:p>
          <a:p>
            <a:pPr algn="ctr"/>
            <a:r>
              <a:rPr lang="el-GR" dirty="0">
                <a:solidFill>
                  <a:schemeClr val="tx1"/>
                </a:solidFill>
              </a:rPr>
              <a:t>Δραστηριότητες</a:t>
            </a:r>
          </a:p>
          <a:p>
            <a:pPr algn="ctr"/>
            <a:r>
              <a:rPr lang="el-GR" dirty="0" err="1">
                <a:solidFill>
                  <a:schemeClr val="tx1"/>
                </a:solidFill>
              </a:rPr>
              <a:t>Επιστημονικότητα</a:t>
            </a:r>
            <a:r>
              <a:rPr lang="el-GR" dirty="0">
                <a:solidFill>
                  <a:schemeClr val="tx1"/>
                </a:solidFill>
              </a:rPr>
              <a:t> </a:t>
            </a:r>
          </a:p>
          <a:p>
            <a:pPr algn="ctr"/>
            <a:r>
              <a:rPr lang="el-GR" dirty="0">
                <a:solidFill>
                  <a:schemeClr val="tx1"/>
                </a:solidFill>
              </a:rPr>
              <a:t>Ευχρηστία</a:t>
            </a:r>
          </a:p>
          <a:p>
            <a:pPr algn="ctr"/>
            <a:r>
              <a:rPr lang="el-GR" dirty="0">
                <a:solidFill>
                  <a:schemeClr val="tx1"/>
                </a:solidFill>
              </a:rPr>
              <a:t>Καθοδήγηση</a:t>
            </a:r>
          </a:p>
          <a:p>
            <a:pPr algn="ctr"/>
            <a:r>
              <a:rPr lang="el-GR" dirty="0">
                <a:solidFill>
                  <a:schemeClr val="tx1"/>
                </a:solidFill>
              </a:rPr>
              <a:t>Καλαισθησία</a:t>
            </a:r>
          </a:p>
          <a:p>
            <a:pPr algn="ctr"/>
            <a:r>
              <a:rPr lang="el-GR" dirty="0">
                <a:solidFill>
                  <a:schemeClr val="tx1"/>
                </a:solidFill>
              </a:rPr>
              <a:t>Περιεχόμενο</a:t>
            </a:r>
          </a:p>
          <a:p>
            <a:pPr algn="ctr"/>
            <a:r>
              <a:rPr lang="el-GR" dirty="0">
                <a:solidFill>
                  <a:schemeClr val="tx1"/>
                </a:solidFill>
              </a:rPr>
              <a:t>Πηγές</a:t>
            </a:r>
          </a:p>
          <a:p>
            <a:pPr algn="ctr"/>
            <a:r>
              <a:rPr lang="el-GR" dirty="0">
                <a:solidFill>
                  <a:schemeClr val="tx1"/>
                </a:solidFill>
              </a:rPr>
              <a:t>Φιλικό ύφος</a:t>
            </a:r>
          </a:p>
          <a:p>
            <a:pPr algn="ctr"/>
            <a:endParaRPr lang="en-GB" dirty="0"/>
          </a:p>
        </p:txBody>
      </p:sp>
    </p:spTree>
    <p:custDataLst>
      <p:tags r:id="rId1"/>
    </p:custDataLst>
    <p:extLst>
      <p:ext uri="{BB962C8B-B14F-4D97-AF65-F5344CB8AC3E}">
        <p14:creationId xmlns:p14="http://schemas.microsoft.com/office/powerpoint/2010/main" val="4286520968"/>
      </p:ext>
    </p:extLst>
  </p:cSld>
  <p:clrMapOvr>
    <a:masterClrMapping/>
  </p:clrMapOvr>
  <mc:AlternateContent xmlns:mc="http://schemas.openxmlformats.org/markup-compatibility/2006" xmlns:p14="http://schemas.microsoft.com/office/powerpoint/2010/main">
    <mc:Choice Requires="p14">
      <p:transition spd="slow" p14:dur="2000" advTm="75567"/>
    </mc:Choice>
    <mc:Fallback xmlns="">
      <p:transition spd="slow" advTm="755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3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heel(1)">
                                      <p:cBhvr>
                                        <p:cTn id="12" dur="475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a:extLst>
              <a:ext uri="{FF2B5EF4-FFF2-40B4-BE49-F238E27FC236}">
                <a16:creationId xmlns:a16="http://schemas.microsoft.com/office/drawing/2014/main" id="{A0CA3455-CA8D-4EBD-A357-FBC5B0053D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118" y="2335922"/>
            <a:ext cx="1915594" cy="1562460"/>
          </a:xfrm>
          <a:prstGeom prst="rect">
            <a:avLst/>
          </a:prstGeom>
        </p:spPr>
      </p:pic>
      <p:sp>
        <p:nvSpPr>
          <p:cNvPr id="9" name="Ορθογώνιο: Στρογγύλεμα γωνιών 8">
            <a:extLst>
              <a:ext uri="{FF2B5EF4-FFF2-40B4-BE49-F238E27FC236}">
                <a16:creationId xmlns:a16="http://schemas.microsoft.com/office/drawing/2014/main" id="{486EBF26-5EF8-46F0-8EB0-3C5CB6E331CE}"/>
              </a:ext>
            </a:extLst>
          </p:cNvPr>
          <p:cNvSpPr/>
          <p:nvPr/>
        </p:nvSpPr>
        <p:spPr>
          <a:xfrm>
            <a:off x="1464905" y="3999917"/>
            <a:ext cx="10171680" cy="260615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chemeClr val="tx1"/>
              </a:solidFill>
            </a:endParaRPr>
          </a:p>
          <a:p>
            <a:pPr algn="just"/>
            <a:r>
              <a:rPr lang="el-GR" dirty="0">
                <a:solidFill>
                  <a:schemeClr val="tx1"/>
                </a:solidFill>
              </a:rPr>
              <a:t>Το Ε.Υ. με τη μεθοδολογία της </a:t>
            </a:r>
            <a:r>
              <a:rPr lang="el-GR" dirty="0" err="1">
                <a:solidFill>
                  <a:schemeClr val="tx1"/>
                </a:solidFill>
              </a:rPr>
              <a:t>εξΑΕ</a:t>
            </a:r>
            <a:r>
              <a:rPr lang="el-GR" dirty="0">
                <a:solidFill>
                  <a:schemeClr val="tx1"/>
                </a:solidFill>
              </a:rPr>
              <a:t> για την αγωγή της Στοματικής Υγείας για μαθητές </a:t>
            </a:r>
            <a:r>
              <a:rPr lang="el-GR" dirty="0" err="1">
                <a:solidFill>
                  <a:schemeClr val="tx1"/>
                </a:solidFill>
              </a:rPr>
              <a:t>Ε΄και</a:t>
            </a:r>
            <a:r>
              <a:rPr lang="el-GR" dirty="0">
                <a:solidFill>
                  <a:schemeClr val="tx1"/>
                </a:solidFill>
              </a:rPr>
              <a:t> </a:t>
            </a:r>
            <a:r>
              <a:rPr lang="el-GR" dirty="0" err="1">
                <a:solidFill>
                  <a:schemeClr val="tx1"/>
                </a:solidFill>
              </a:rPr>
              <a:t>Στ</a:t>
            </a:r>
            <a:r>
              <a:rPr lang="el-GR" dirty="0">
                <a:solidFill>
                  <a:schemeClr val="tx1"/>
                </a:solidFill>
              </a:rPr>
              <a:t>΄ τάξης του Δημοτικού, πρέπει να τηρεί τις βασικές προϋποθέσεις:</a:t>
            </a:r>
          </a:p>
          <a:p>
            <a:endParaRPr lang="el-GR" dirty="0">
              <a:solidFill>
                <a:schemeClr val="tx1"/>
              </a:solidFill>
            </a:endParaRPr>
          </a:p>
          <a:p>
            <a:pPr marL="285750" indent="-285750">
              <a:buFont typeface="Wingdings" panose="05000000000000000000" pitchFamily="2" charset="2"/>
              <a:buChar char="ü"/>
            </a:pPr>
            <a:r>
              <a:rPr lang="el-GR" dirty="0">
                <a:solidFill>
                  <a:schemeClr val="tx1"/>
                </a:solidFill>
              </a:rPr>
              <a:t>της μεθοδολογίας της Εξ Αποστάσεως Εκπαίδευσης </a:t>
            </a:r>
          </a:p>
          <a:p>
            <a:pPr marL="285750" indent="-285750">
              <a:buFont typeface="Wingdings" panose="05000000000000000000" pitchFamily="2" charset="2"/>
              <a:buChar char="ü"/>
            </a:pPr>
            <a:r>
              <a:rPr lang="el-GR" dirty="0">
                <a:solidFill>
                  <a:schemeClr val="tx1"/>
                </a:solidFill>
              </a:rPr>
              <a:t>ενός μαθήματος Στοματικής Υγείας, σύμφωνα με τις αρχές της Ε.Ζ. και </a:t>
            </a:r>
          </a:p>
          <a:p>
            <a:pPr marL="285750" indent="-285750">
              <a:buFont typeface="Wingdings" panose="05000000000000000000" pitchFamily="2" charset="2"/>
              <a:buChar char="ü"/>
            </a:pPr>
            <a:r>
              <a:rPr lang="el-GR" dirty="0">
                <a:solidFill>
                  <a:schemeClr val="tx1"/>
                </a:solidFill>
              </a:rPr>
              <a:t>της  Πρωτοβάθμιας Εκπαίδευσης.</a:t>
            </a:r>
          </a:p>
          <a:p>
            <a:endParaRPr lang="el-GR" dirty="0">
              <a:solidFill>
                <a:schemeClr val="tx1"/>
              </a:solidFill>
            </a:endParaRPr>
          </a:p>
          <a:p>
            <a:pPr algn="ctr"/>
            <a:endParaRPr lang="en-GB" dirty="0"/>
          </a:p>
        </p:txBody>
      </p:sp>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Συμπεράσματα</a:t>
            </a:r>
            <a:r>
              <a:rPr lang="en-US" sz="2800" b="1" dirty="0"/>
              <a:t>   (1/2)</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Ορθογώνιο: Στρογγύλεμα γωνιών 2">
            <a:extLst>
              <a:ext uri="{FF2B5EF4-FFF2-40B4-BE49-F238E27FC236}">
                <a16:creationId xmlns:a16="http://schemas.microsoft.com/office/drawing/2014/main" id="{01F71175-6B75-4FC8-88B2-6C414D7F1755}"/>
              </a:ext>
            </a:extLst>
          </p:cNvPr>
          <p:cNvSpPr/>
          <p:nvPr/>
        </p:nvSpPr>
        <p:spPr>
          <a:xfrm>
            <a:off x="2007369" y="1300225"/>
            <a:ext cx="8201608" cy="10356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l-GR" sz="1800" dirty="0">
              <a:solidFill>
                <a:schemeClr val="tx1"/>
              </a:solidFill>
            </a:endParaRPr>
          </a:p>
          <a:p>
            <a:pPr algn="just"/>
            <a:r>
              <a:rPr lang="el-GR" sz="1800" dirty="0">
                <a:solidFill>
                  <a:schemeClr val="tx1"/>
                </a:solidFill>
              </a:rPr>
              <a:t>Ποιες είναι οι προδιαγραφές για τον σχεδιασμό και την ανάπτυξη Ε.Υ. </a:t>
            </a:r>
            <a:r>
              <a:rPr lang="el-GR" dirty="0">
                <a:solidFill>
                  <a:schemeClr val="tx1"/>
                </a:solidFill>
              </a:rPr>
              <a:t>με τη μεθοδολογία της </a:t>
            </a:r>
            <a:r>
              <a:rPr lang="el-GR" dirty="0" err="1">
                <a:solidFill>
                  <a:schemeClr val="tx1"/>
                </a:solidFill>
              </a:rPr>
              <a:t>εξΑΕ</a:t>
            </a:r>
            <a:r>
              <a:rPr lang="el-GR" dirty="0">
                <a:solidFill>
                  <a:schemeClr val="tx1"/>
                </a:solidFill>
              </a:rPr>
              <a:t> </a:t>
            </a:r>
            <a:r>
              <a:rPr lang="el-GR" sz="1800" dirty="0">
                <a:solidFill>
                  <a:schemeClr val="tx1"/>
                </a:solidFill>
              </a:rPr>
              <a:t>για την αγωγή της Στοματικής Υγείας για μαθητές </a:t>
            </a:r>
            <a:r>
              <a:rPr lang="el-GR" sz="1800" dirty="0" err="1">
                <a:solidFill>
                  <a:schemeClr val="tx1"/>
                </a:solidFill>
              </a:rPr>
              <a:t>Ε΄και</a:t>
            </a:r>
            <a:r>
              <a:rPr lang="el-GR" sz="1800" dirty="0">
                <a:solidFill>
                  <a:schemeClr val="tx1"/>
                </a:solidFill>
              </a:rPr>
              <a:t> </a:t>
            </a:r>
            <a:r>
              <a:rPr lang="el-GR" sz="1800" dirty="0" err="1">
                <a:solidFill>
                  <a:schemeClr val="tx1"/>
                </a:solidFill>
              </a:rPr>
              <a:t>Στ</a:t>
            </a:r>
            <a:r>
              <a:rPr lang="el-GR" sz="1800" dirty="0">
                <a:solidFill>
                  <a:schemeClr val="tx1"/>
                </a:solidFill>
              </a:rPr>
              <a:t>΄ τάξης του Δημοτικού; </a:t>
            </a:r>
            <a:endParaRPr lang="en-GB" dirty="0"/>
          </a:p>
          <a:p>
            <a:pPr algn="ctr"/>
            <a:endParaRPr lang="en-GB" dirty="0"/>
          </a:p>
        </p:txBody>
      </p:sp>
      <p:pic>
        <p:nvPicPr>
          <p:cNvPr id="12" name="Εικόνα 11">
            <a:extLst>
              <a:ext uri="{FF2B5EF4-FFF2-40B4-BE49-F238E27FC236}">
                <a16:creationId xmlns:a16="http://schemas.microsoft.com/office/drawing/2014/main" id="{9D6342E8-B5FE-492C-9713-6C31F9F9F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51826" y="242944"/>
            <a:ext cx="1204347" cy="1395356"/>
          </a:xfrm>
          <a:prstGeom prst="rect">
            <a:avLst/>
          </a:prstGeom>
        </p:spPr>
      </p:pic>
    </p:spTree>
    <p:custDataLst>
      <p:tags r:id="rId1"/>
    </p:custDataLst>
    <p:extLst>
      <p:ext uri="{BB962C8B-B14F-4D97-AF65-F5344CB8AC3E}">
        <p14:creationId xmlns:p14="http://schemas.microsoft.com/office/powerpoint/2010/main" val="3532192497"/>
      </p:ext>
    </p:extLst>
  </p:cSld>
  <p:clrMapOvr>
    <a:masterClrMapping/>
  </p:clrMapOvr>
  <mc:AlternateContent xmlns:mc="http://schemas.openxmlformats.org/markup-compatibility/2006" xmlns:p14="http://schemas.microsoft.com/office/powerpoint/2010/main">
    <mc:Choice Requires="p14">
      <p:transition spd="slow" p14:dur="2000" advTm="29874"/>
    </mc:Choice>
    <mc:Fallback xmlns="">
      <p:transition spd="slow" advTm="2987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4250" fill="hold"/>
                                        <p:tgtEl>
                                          <p:spTgt spid="9"/>
                                        </p:tgtEl>
                                        <p:attrNameLst>
                                          <p:attrName>ppt_x</p:attrName>
                                        </p:attrNameLst>
                                      </p:cBhvr>
                                      <p:tavLst>
                                        <p:tav tm="0">
                                          <p:val>
                                            <p:strVal val="#ppt_x"/>
                                          </p:val>
                                        </p:tav>
                                        <p:tav tm="100000">
                                          <p:val>
                                            <p:strVal val="#ppt_x"/>
                                          </p:val>
                                        </p:tav>
                                      </p:tavLst>
                                    </p:anim>
                                    <p:anim calcmode="lin" valueType="num">
                                      <p:cBhvr additive="base">
                                        <p:cTn id="15" dur="42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Ορθογώνιο: Στρογγύλεμα γωνιών 8">
            <a:extLst>
              <a:ext uri="{FF2B5EF4-FFF2-40B4-BE49-F238E27FC236}">
                <a16:creationId xmlns:a16="http://schemas.microsoft.com/office/drawing/2014/main" id="{486EBF26-5EF8-46F0-8EB0-3C5CB6E331CE}"/>
              </a:ext>
            </a:extLst>
          </p:cNvPr>
          <p:cNvSpPr/>
          <p:nvPr/>
        </p:nvSpPr>
        <p:spPr>
          <a:xfrm>
            <a:off x="1782146" y="2127380"/>
            <a:ext cx="9571654" cy="40495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l-GR" dirty="0">
                <a:solidFill>
                  <a:schemeClr val="tx1"/>
                </a:solidFill>
              </a:rPr>
              <a:t>Οι εκπαιδευτικοί</a:t>
            </a:r>
            <a:r>
              <a:rPr lang="en-US" dirty="0">
                <a:solidFill>
                  <a:schemeClr val="tx1"/>
                </a:solidFill>
              </a:rPr>
              <a:t> </a:t>
            </a:r>
            <a:r>
              <a:rPr lang="el-GR" dirty="0">
                <a:solidFill>
                  <a:schemeClr val="tx1"/>
                </a:solidFill>
              </a:rPr>
              <a:t>στο σύνολό τους το αποτίμησαν θετικά σε σχέση με τα ερευνητικά ερωτήματα που</a:t>
            </a:r>
            <a:r>
              <a:rPr lang="en-US" dirty="0">
                <a:solidFill>
                  <a:schemeClr val="tx1"/>
                </a:solidFill>
              </a:rPr>
              <a:t> </a:t>
            </a:r>
            <a:r>
              <a:rPr lang="el-GR" dirty="0">
                <a:solidFill>
                  <a:schemeClr val="tx1"/>
                </a:solidFill>
              </a:rPr>
              <a:t>τέθηκαν</a:t>
            </a:r>
            <a:r>
              <a:rPr lang="en-US" dirty="0">
                <a:solidFill>
                  <a:schemeClr val="tx1"/>
                </a:solidFill>
              </a:rPr>
              <a:t>, </a:t>
            </a:r>
            <a:r>
              <a:rPr lang="el-GR" dirty="0">
                <a:solidFill>
                  <a:schemeClr val="tx1"/>
                </a:solidFill>
              </a:rPr>
              <a:t>καθώς συμφωνούν ότι: </a:t>
            </a:r>
          </a:p>
          <a:p>
            <a:pPr marL="285750" indent="-285750">
              <a:spcAft>
                <a:spcPts val="600"/>
              </a:spcAft>
              <a:buFont typeface="Wingdings" panose="05000000000000000000" pitchFamily="2" charset="2"/>
              <a:buChar char="ü"/>
            </a:pPr>
            <a:r>
              <a:rPr lang="el-GR" dirty="0">
                <a:solidFill>
                  <a:schemeClr val="tx1"/>
                </a:solidFill>
              </a:rPr>
              <a:t>Στο Ε.Υ. υπάρχει Επιστημονική συνοχή και Τεκμηρίωση.</a:t>
            </a:r>
          </a:p>
          <a:p>
            <a:pPr marL="285750" indent="-285750">
              <a:spcAft>
                <a:spcPts val="600"/>
              </a:spcAft>
              <a:buFont typeface="Wingdings" panose="05000000000000000000" pitchFamily="2" charset="2"/>
              <a:buChar char="ü"/>
            </a:pPr>
            <a:r>
              <a:rPr lang="el-GR" dirty="0">
                <a:solidFill>
                  <a:schemeClr val="tx1"/>
                </a:solidFill>
              </a:rPr>
              <a:t>Το Ε.Υ. συμβάλει στην απλή και κατανοητή παρουσίαση του Γνωστικού Αντικειμένου.</a:t>
            </a:r>
          </a:p>
          <a:p>
            <a:pPr marL="285750" indent="-285750">
              <a:spcAft>
                <a:spcPts val="600"/>
              </a:spcAft>
              <a:buFont typeface="Wingdings" panose="05000000000000000000" pitchFamily="2" charset="2"/>
              <a:buChar char="ü"/>
            </a:pPr>
            <a:r>
              <a:rPr lang="el-GR" dirty="0">
                <a:solidFill>
                  <a:schemeClr val="tx1"/>
                </a:solidFill>
              </a:rPr>
              <a:t>Το Ε.Υ. είναι εύχρηστο</a:t>
            </a:r>
            <a:r>
              <a:rPr lang="en-US" dirty="0">
                <a:solidFill>
                  <a:schemeClr val="tx1"/>
                </a:solidFill>
              </a:rPr>
              <a:t>.</a:t>
            </a:r>
            <a:endParaRPr lang="el-GR" dirty="0">
              <a:solidFill>
                <a:schemeClr val="tx1"/>
              </a:solidFill>
            </a:endParaRPr>
          </a:p>
          <a:p>
            <a:pPr marL="285750" indent="-285750">
              <a:spcAft>
                <a:spcPts val="600"/>
              </a:spcAft>
              <a:buFont typeface="Wingdings" panose="05000000000000000000" pitchFamily="2" charset="2"/>
              <a:buChar char="ü"/>
            </a:pPr>
            <a:r>
              <a:rPr lang="el-GR" dirty="0">
                <a:solidFill>
                  <a:schemeClr val="tx1"/>
                </a:solidFill>
              </a:rPr>
              <a:t>Υποστηρίζει - καθοδηγεί τον εκπαιδευόμενο στη </a:t>
            </a:r>
            <a:r>
              <a:rPr lang="el-GR">
                <a:solidFill>
                  <a:schemeClr val="tx1"/>
                </a:solidFill>
              </a:rPr>
              <a:t>μελέτη του.</a:t>
            </a:r>
            <a:endParaRPr lang="el-GR" dirty="0">
              <a:solidFill>
                <a:schemeClr val="tx1"/>
              </a:solidFill>
            </a:endParaRPr>
          </a:p>
          <a:p>
            <a:pPr marL="285750" indent="-285750">
              <a:spcAft>
                <a:spcPts val="600"/>
              </a:spcAft>
              <a:buFont typeface="Wingdings" panose="05000000000000000000" pitchFamily="2" charset="2"/>
              <a:buChar char="ü"/>
            </a:pPr>
            <a:r>
              <a:rPr lang="el-GR" dirty="0">
                <a:solidFill>
                  <a:schemeClr val="tx1"/>
                </a:solidFill>
              </a:rPr>
              <a:t>Ο εκπαιδευόμενος υποστηρίζεται στην αλληλεπίδραση με το Ε.Υ. στη μελέτη του.</a:t>
            </a:r>
          </a:p>
          <a:p>
            <a:pPr marL="285750" indent="-285750">
              <a:spcAft>
                <a:spcPts val="600"/>
              </a:spcAft>
              <a:buFont typeface="Wingdings" panose="05000000000000000000" pitchFamily="2" charset="2"/>
              <a:buChar char="ü"/>
            </a:pPr>
            <a:r>
              <a:rPr lang="el-GR" dirty="0">
                <a:solidFill>
                  <a:schemeClr val="tx1"/>
                </a:solidFill>
              </a:rPr>
              <a:t>Παρέχει δυνατότητα </a:t>
            </a:r>
            <a:r>
              <a:rPr lang="el-GR" dirty="0" err="1">
                <a:solidFill>
                  <a:schemeClr val="tx1"/>
                </a:solidFill>
              </a:rPr>
              <a:t>Αναστοχασμού</a:t>
            </a:r>
            <a:r>
              <a:rPr lang="el-GR" dirty="0">
                <a:solidFill>
                  <a:schemeClr val="tx1"/>
                </a:solidFill>
              </a:rPr>
              <a:t> - </a:t>
            </a:r>
            <a:r>
              <a:rPr lang="el-GR" dirty="0" err="1">
                <a:solidFill>
                  <a:schemeClr val="tx1"/>
                </a:solidFill>
              </a:rPr>
              <a:t>Αυτοαξιολόγησης</a:t>
            </a:r>
            <a:r>
              <a:rPr lang="el-GR" dirty="0">
                <a:solidFill>
                  <a:schemeClr val="tx1"/>
                </a:solidFill>
              </a:rPr>
              <a:t> στον εκπαιδευόμενο.</a:t>
            </a:r>
          </a:p>
          <a:p>
            <a:pPr marL="285750" indent="-285750">
              <a:spcAft>
                <a:spcPts val="600"/>
              </a:spcAft>
              <a:buFont typeface="Wingdings" panose="05000000000000000000" pitchFamily="2" charset="2"/>
              <a:buChar char="ü"/>
            </a:pPr>
            <a:r>
              <a:rPr lang="el-GR" dirty="0">
                <a:solidFill>
                  <a:schemeClr val="tx1"/>
                </a:solidFill>
              </a:rPr>
              <a:t>Στο Ε.Υ. προσδιορίζονται με σαφήνεια ο Σκοπός και τα Προσδοκώμενα Αποτελέσματα.</a:t>
            </a:r>
          </a:p>
          <a:p>
            <a:pPr marL="285750" indent="-285750">
              <a:spcAft>
                <a:spcPts val="600"/>
              </a:spcAft>
              <a:buFont typeface="Wingdings" panose="05000000000000000000" pitchFamily="2" charset="2"/>
              <a:buChar char="ü"/>
            </a:pPr>
            <a:r>
              <a:rPr lang="el-GR" dirty="0">
                <a:solidFill>
                  <a:schemeClr val="tx1"/>
                </a:solidFill>
              </a:rPr>
              <a:t>Το Ε.Υ. έχει δημιουργηθεί σύμφωνα με τις αρχές της </a:t>
            </a:r>
            <a:r>
              <a:rPr lang="el-GR" dirty="0" err="1">
                <a:solidFill>
                  <a:schemeClr val="tx1"/>
                </a:solidFill>
              </a:rPr>
              <a:t>Πολυμεσικής</a:t>
            </a:r>
            <a:r>
              <a:rPr lang="el-GR" dirty="0">
                <a:solidFill>
                  <a:schemeClr val="tx1"/>
                </a:solidFill>
              </a:rPr>
              <a:t> Μάθησης.</a:t>
            </a:r>
          </a:p>
          <a:p>
            <a:pPr algn="ctr"/>
            <a:endParaRPr lang="en-GB" dirty="0"/>
          </a:p>
        </p:txBody>
      </p:sp>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Συμπεράσματα</a:t>
            </a:r>
            <a:r>
              <a:rPr lang="en-US" sz="2800" b="1" dirty="0"/>
              <a:t>   (2/2)</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Ορθογώνιο: Στρογγύλεμα γωνιών 6">
            <a:extLst>
              <a:ext uri="{FF2B5EF4-FFF2-40B4-BE49-F238E27FC236}">
                <a16:creationId xmlns:a16="http://schemas.microsoft.com/office/drawing/2014/main" id="{CB78DC12-E078-4C49-AA78-42369B162390}"/>
              </a:ext>
            </a:extLst>
          </p:cNvPr>
          <p:cNvSpPr/>
          <p:nvPr/>
        </p:nvSpPr>
        <p:spPr>
          <a:xfrm>
            <a:off x="3171712" y="1315465"/>
            <a:ext cx="6824178" cy="55998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chemeClr val="tx1"/>
              </a:solidFill>
            </a:endParaRPr>
          </a:p>
          <a:p>
            <a:pPr algn="ctr"/>
            <a:r>
              <a:rPr lang="el-GR" dirty="0">
                <a:solidFill>
                  <a:schemeClr val="tx1"/>
                </a:solidFill>
              </a:rPr>
              <a:t>Πώς αποτυπώνεται η αξιολόγηση του πολυμορφικού Ε.Υ. ;</a:t>
            </a:r>
          </a:p>
          <a:p>
            <a:pPr algn="ctr"/>
            <a:endParaRPr lang="en-GB" dirty="0"/>
          </a:p>
        </p:txBody>
      </p:sp>
      <p:sp>
        <p:nvSpPr>
          <p:cNvPr id="6" name="Ορθογώνιο: Στρογγύλεμα γωνιών 5">
            <a:extLst>
              <a:ext uri="{FF2B5EF4-FFF2-40B4-BE49-F238E27FC236}">
                <a16:creationId xmlns:a16="http://schemas.microsoft.com/office/drawing/2014/main" id="{19292583-EC36-4EAA-ABCA-78B3FE975740}"/>
              </a:ext>
            </a:extLst>
          </p:cNvPr>
          <p:cNvSpPr/>
          <p:nvPr/>
        </p:nvSpPr>
        <p:spPr>
          <a:xfrm>
            <a:off x="2452283" y="5728996"/>
            <a:ext cx="8263036" cy="1058864"/>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chemeClr val="tx1"/>
              </a:solidFill>
            </a:endParaRPr>
          </a:p>
          <a:p>
            <a:pPr algn="just"/>
            <a:r>
              <a:rPr lang="el-GR" dirty="0">
                <a:solidFill>
                  <a:schemeClr val="tx1"/>
                </a:solidFill>
              </a:rPr>
              <a:t>Σύμφωνα, λοιπόν, και με τα ευρήματα της παρούσας έρευνας, το εκπαιδευτικό υλικό για την Αγωγή της Στοματικής Υγείας, πληροί όλα τα κριτήρια που το καθιστούν κατάλληλο για χρήση ως συμπληρωματικό υλικό στην Πρωτοβάθμια Εκπαίδευση. </a:t>
            </a:r>
            <a:endParaRPr lang="en-GB" dirty="0">
              <a:solidFill>
                <a:schemeClr val="tx1"/>
              </a:solidFill>
            </a:endParaRPr>
          </a:p>
          <a:p>
            <a:pPr algn="ctr"/>
            <a:endParaRPr lang="en-GB" dirty="0">
              <a:solidFill>
                <a:schemeClr val="tx1"/>
              </a:solidFill>
            </a:endParaRPr>
          </a:p>
        </p:txBody>
      </p:sp>
      <p:pic>
        <p:nvPicPr>
          <p:cNvPr id="12" name="Εικόνα 11">
            <a:extLst>
              <a:ext uri="{FF2B5EF4-FFF2-40B4-BE49-F238E27FC236}">
                <a16:creationId xmlns:a16="http://schemas.microsoft.com/office/drawing/2014/main" id="{31518D85-D113-445A-8CE7-E2716286E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3118" y="175283"/>
            <a:ext cx="1324169" cy="1378963"/>
          </a:xfrm>
          <a:prstGeom prst="rect">
            <a:avLst/>
          </a:prstGeom>
        </p:spPr>
      </p:pic>
    </p:spTree>
    <p:extLst>
      <p:ext uri="{BB962C8B-B14F-4D97-AF65-F5344CB8AC3E}">
        <p14:creationId xmlns:p14="http://schemas.microsoft.com/office/powerpoint/2010/main" val="4057055294"/>
      </p:ext>
    </p:extLst>
  </p:cSld>
  <p:clrMapOvr>
    <a:masterClrMapping/>
  </p:clrMapOvr>
  <mc:AlternateContent xmlns:mc="http://schemas.openxmlformats.org/markup-compatibility/2006" xmlns:p14="http://schemas.microsoft.com/office/powerpoint/2010/main">
    <mc:Choice Requires="p14">
      <p:transition spd="slow" p14:dur="2000" advTm="72874"/>
    </mc:Choice>
    <mc:Fallback xmlns="">
      <p:transition spd="slow" advTm="7287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Σκοπός</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Θέση περιεχομένου 9">
            <a:extLst>
              <a:ext uri="{FF2B5EF4-FFF2-40B4-BE49-F238E27FC236}">
                <a16:creationId xmlns:a16="http://schemas.microsoft.com/office/drawing/2014/main" id="{9B9A2BA2-EE30-42E8-B1D6-28C21A2E500E}"/>
              </a:ext>
            </a:extLst>
          </p:cNvPr>
          <p:cNvSpPr>
            <a:spLocks noGrp="1"/>
          </p:cNvSpPr>
          <p:nvPr>
            <p:ph idx="1"/>
          </p:nvPr>
        </p:nvSpPr>
        <p:spPr>
          <a:xfrm>
            <a:off x="1676660" y="1231641"/>
            <a:ext cx="9677140" cy="4497355"/>
          </a:xfrm>
        </p:spPr>
        <p:txBody>
          <a:bodyPr>
            <a:normAutofit/>
          </a:bodyPr>
          <a:lstStyle/>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000" dirty="0"/>
          </a:p>
          <a:p>
            <a:pPr marL="0" indent="0">
              <a:buNone/>
            </a:pPr>
            <a:endParaRPr lang="el-GR" sz="2400" dirty="0"/>
          </a:p>
          <a:p>
            <a:pPr marL="0" indent="0">
              <a:buNone/>
            </a:pPr>
            <a:r>
              <a:rPr lang="el-GR" sz="2400" u="sng" dirty="0"/>
              <a:t>Στόχοι</a:t>
            </a:r>
            <a:r>
              <a:rPr lang="el-GR" sz="2000" dirty="0"/>
              <a:t>:</a:t>
            </a:r>
          </a:p>
          <a:p>
            <a:pPr>
              <a:buFont typeface="Wingdings" panose="05000000000000000000" pitchFamily="2" charset="2"/>
              <a:buChar char="q"/>
            </a:pPr>
            <a:r>
              <a:rPr lang="el-GR" sz="2000" dirty="0"/>
              <a:t> Η μελέτη του σχεδιασμού και της ανάπτυξης του Ε.Υ. </a:t>
            </a:r>
          </a:p>
          <a:p>
            <a:pPr>
              <a:buFont typeface="Wingdings" panose="05000000000000000000" pitchFamily="2" charset="2"/>
              <a:buChar char="q"/>
            </a:pPr>
            <a:r>
              <a:rPr lang="el-GR" sz="2000" dirty="0"/>
              <a:t> Η αξιολόγηση του Ε.Υ. που δημιουργήθηκε</a:t>
            </a:r>
          </a:p>
          <a:p>
            <a:pPr marL="0" indent="0" algn="ctr">
              <a:buNone/>
            </a:pPr>
            <a:endParaRPr lang="el-GR" sz="2000" dirty="0"/>
          </a:p>
          <a:p>
            <a:pPr marL="0" indent="0" algn="ctr">
              <a:buNone/>
            </a:pPr>
            <a:endParaRPr lang="en-GB" sz="2000" dirty="0"/>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AF300C77-6FCB-4F83-994F-21E308B8675B}"/>
              </a:ext>
            </a:extLst>
          </p:cNvPr>
          <p:cNvSpPr/>
          <p:nvPr/>
        </p:nvSpPr>
        <p:spPr>
          <a:xfrm>
            <a:off x="1772816" y="1418258"/>
            <a:ext cx="9358604" cy="2257234"/>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800" dirty="0">
                <a:solidFill>
                  <a:schemeClr val="tx1"/>
                </a:solidFill>
              </a:rPr>
              <a:t>Ο Σχεδιασμός, η Ανάπτυξη και η Αποτίμηση ενός εξ αποστάσεως συμπληρωματικού Ε.Υ. για την Αγωγή της Στοματικής Υγείας,</a:t>
            </a:r>
            <a:r>
              <a:rPr lang="en-US" sz="2800" dirty="0">
                <a:solidFill>
                  <a:schemeClr val="tx1"/>
                </a:solidFill>
              </a:rPr>
              <a:t> </a:t>
            </a:r>
            <a:r>
              <a:rPr lang="el-GR" sz="2800" dirty="0">
                <a:solidFill>
                  <a:schemeClr val="tx1"/>
                </a:solidFill>
              </a:rPr>
              <a:t>που απευθύνεται στους μαθητές των Ε’ και Στ’ τάξεων του Δημοτικού</a:t>
            </a:r>
            <a:r>
              <a:rPr lang="el-GR" dirty="0">
                <a:solidFill>
                  <a:schemeClr val="tx1"/>
                </a:solidFill>
              </a:rPr>
              <a:t>.</a:t>
            </a:r>
            <a:endParaRPr lang="en-GB" dirty="0">
              <a:solidFill>
                <a:schemeClr val="tx1"/>
              </a:solidFill>
            </a:endParaRPr>
          </a:p>
        </p:txBody>
      </p:sp>
      <p:pic>
        <p:nvPicPr>
          <p:cNvPr id="13" name="Εικόνα 12">
            <a:extLst>
              <a:ext uri="{FF2B5EF4-FFF2-40B4-BE49-F238E27FC236}">
                <a16:creationId xmlns:a16="http://schemas.microsoft.com/office/drawing/2014/main" id="{A7961778-8191-4B28-8167-71D464D799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19268" y="4702244"/>
            <a:ext cx="2265077" cy="2053504"/>
          </a:xfrm>
          <a:prstGeom prst="rect">
            <a:avLst/>
          </a:prstGeom>
        </p:spPr>
      </p:pic>
    </p:spTree>
    <p:custDataLst>
      <p:tags r:id="rId1"/>
    </p:custDataLst>
    <p:extLst>
      <p:ext uri="{BB962C8B-B14F-4D97-AF65-F5344CB8AC3E}">
        <p14:creationId xmlns:p14="http://schemas.microsoft.com/office/powerpoint/2010/main" val="3600644746"/>
      </p:ext>
    </p:extLst>
  </p:cSld>
  <p:clrMapOvr>
    <a:masterClrMapping/>
  </p:clrMapOvr>
  <mc:AlternateContent xmlns:mc="http://schemas.openxmlformats.org/markup-compatibility/2006" xmlns:p14="http://schemas.microsoft.com/office/powerpoint/2010/main">
    <mc:Choice Requires="p14">
      <p:transition spd="slow" p14:dur="2000" advTm="36511"/>
    </mc:Choice>
    <mc:Fallback xmlns="">
      <p:transition spd="slow" advTm="365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13"/>
                                        </p:tgtEl>
                                      </p:cBhvr>
                                    </p:animEffect>
                                    <p:anim calcmode="lin" valueType="num">
                                      <p:cBhvr>
                                        <p:cTn id="7" dur="2000"/>
                                        <p:tgtEl>
                                          <p:spTgt spid="1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13"/>
                                        </p:tgtEl>
                                        <p:attrNameLst>
                                          <p:attrName>ppt_h</p:attrName>
                                        </p:attrNameLst>
                                      </p:cBhvr>
                                      <p:tavLst>
                                        <p:tav tm="0">
                                          <p:val>
                                            <p:strVal val="ppt_h"/>
                                          </p:val>
                                        </p:tav>
                                        <p:tav tm="100000">
                                          <p:val>
                                            <p:strVal val="ppt_h"/>
                                          </p:val>
                                        </p:tav>
                                      </p:tavLst>
                                    </p:anim>
                                    <p:set>
                                      <p:cBhvr>
                                        <p:cTn id="9"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Περιορισμοί</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Ορθογώνιο 6">
            <a:extLst>
              <a:ext uri="{FF2B5EF4-FFF2-40B4-BE49-F238E27FC236}">
                <a16:creationId xmlns:a16="http://schemas.microsoft.com/office/drawing/2014/main" id="{FCF76C91-0680-40FA-AF6F-1A5576789B84}"/>
              </a:ext>
            </a:extLst>
          </p:cNvPr>
          <p:cNvSpPr/>
          <p:nvPr/>
        </p:nvSpPr>
        <p:spPr>
          <a:xfrm>
            <a:off x="2407299" y="1968759"/>
            <a:ext cx="7912358" cy="7437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Ορθογώνιο: Στρογγύλεμα γωνιών 2">
            <a:extLst>
              <a:ext uri="{FF2B5EF4-FFF2-40B4-BE49-F238E27FC236}">
                <a16:creationId xmlns:a16="http://schemas.microsoft.com/office/drawing/2014/main" id="{27871324-2771-4C6C-9CCD-A31D1A008C06}"/>
              </a:ext>
            </a:extLst>
          </p:cNvPr>
          <p:cNvSpPr/>
          <p:nvPr/>
        </p:nvSpPr>
        <p:spPr>
          <a:xfrm>
            <a:off x="4259424" y="1678320"/>
            <a:ext cx="4077475" cy="811763"/>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Μικρό δείγμα</a:t>
            </a:r>
            <a:endParaRPr lang="en-GB" dirty="0">
              <a:solidFill>
                <a:schemeClr val="tx1"/>
              </a:solidFill>
            </a:endParaRPr>
          </a:p>
        </p:txBody>
      </p:sp>
      <p:sp>
        <p:nvSpPr>
          <p:cNvPr id="10" name="Ορθογώνιο 9">
            <a:extLst>
              <a:ext uri="{FF2B5EF4-FFF2-40B4-BE49-F238E27FC236}">
                <a16:creationId xmlns:a16="http://schemas.microsoft.com/office/drawing/2014/main" id="{1CBA5A4F-4198-4346-8D20-6E281671F7FA}"/>
              </a:ext>
            </a:extLst>
          </p:cNvPr>
          <p:cNvSpPr/>
          <p:nvPr/>
        </p:nvSpPr>
        <p:spPr>
          <a:xfrm>
            <a:off x="2407299" y="2939143"/>
            <a:ext cx="7912358" cy="865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Ορθογώνιο: Στρογγύλεμα γωνιών 5">
            <a:extLst>
              <a:ext uri="{FF2B5EF4-FFF2-40B4-BE49-F238E27FC236}">
                <a16:creationId xmlns:a16="http://schemas.microsoft.com/office/drawing/2014/main" id="{6E8E39DF-B7AE-4B97-8A51-917F377CC00B}"/>
              </a:ext>
            </a:extLst>
          </p:cNvPr>
          <p:cNvSpPr/>
          <p:nvPr/>
        </p:nvSpPr>
        <p:spPr>
          <a:xfrm>
            <a:off x="4259424" y="2835314"/>
            <a:ext cx="4077475" cy="81176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Μη γενικεύσιμα συμπεράσματα</a:t>
            </a:r>
            <a:endParaRPr lang="en-GB" dirty="0">
              <a:solidFill>
                <a:schemeClr val="tx1"/>
              </a:solidFill>
            </a:endParaRPr>
          </a:p>
        </p:txBody>
      </p:sp>
      <p:sp>
        <p:nvSpPr>
          <p:cNvPr id="12" name="Ορθογώνιο 11">
            <a:extLst>
              <a:ext uri="{FF2B5EF4-FFF2-40B4-BE49-F238E27FC236}">
                <a16:creationId xmlns:a16="http://schemas.microsoft.com/office/drawing/2014/main" id="{4EECF15B-221D-42B2-89E4-BF352BE719F9}"/>
              </a:ext>
            </a:extLst>
          </p:cNvPr>
          <p:cNvSpPr/>
          <p:nvPr/>
        </p:nvSpPr>
        <p:spPr>
          <a:xfrm>
            <a:off x="2407299" y="4105469"/>
            <a:ext cx="7912358" cy="865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Στρογγύλεμα γωνιών 7">
            <a:extLst>
              <a:ext uri="{FF2B5EF4-FFF2-40B4-BE49-F238E27FC236}">
                <a16:creationId xmlns:a16="http://schemas.microsoft.com/office/drawing/2014/main" id="{01AEA221-E49E-49D9-93AF-BD3C12534F8F}"/>
              </a:ext>
            </a:extLst>
          </p:cNvPr>
          <p:cNvSpPr/>
          <p:nvPr/>
        </p:nvSpPr>
        <p:spPr>
          <a:xfrm>
            <a:off x="4259424" y="4026767"/>
            <a:ext cx="4077475" cy="811764"/>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Περιορισμένος χρόνος</a:t>
            </a:r>
            <a:endParaRPr lang="en-GB" dirty="0">
              <a:solidFill>
                <a:schemeClr val="tx1"/>
              </a:solidFill>
            </a:endParaRPr>
          </a:p>
        </p:txBody>
      </p:sp>
      <p:sp>
        <p:nvSpPr>
          <p:cNvPr id="13" name="Ορθογώνιο 12">
            <a:extLst>
              <a:ext uri="{FF2B5EF4-FFF2-40B4-BE49-F238E27FC236}">
                <a16:creationId xmlns:a16="http://schemas.microsoft.com/office/drawing/2014/main" id="{ACD824AA-B0B2-4E5D-A22C-7F9FD4154D4A}"/>
              </a:ext>
            </a:extLst>
          </p:cNvPr>
          <p:cNvSpPr/>
          <p:nvPr/>
        </p:nvSpPr>
        <p:spPr>
          <a:xfrm>
            <a:off x="2407299" y="5253135"/>
            <a:ext cx="7912358" cy="9983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Ορθογώνιο: Στρογγύλεμα γωνιών 8">
            <a:extLst>
              <a:ext uri="{FF2B5EF4-FFF2-40B4-BE49-F238E27FC236}">
                <a16:creationId xmlns:a16="http://schemas.microsoft.com/office/drawing/2014/main" id="{F47523BD-A3E9-4923-85AC-E0798C06BF79}"/>
              </a:ext>
            </a:extLst>
          </p:cNvPr>
          <p:cNvSpPr/>
          <p:nvPr/>
        </p:nvSpPr>
        <p:spPr>
          <a:xfrm>
            <a:off x="4259424" y="5120988"/>
            <a:ext cx="4077475" cy="81176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Covid</a:t>
            </a:r>
            <a:r>
              <a:rPr lang="en-US" dirty="0">
                <a:solidFill>
                  <a:schemeClr val="tx1"/>
                </a:solidFill>
              </a:rPr>
              <a:t> 19</a:t>
            </a:r>
            <a:endParaRPr lang="en-GB" dirty="0">
              <a:solidFill>
                <a:schemeClr val="tx1"/>
              </a:solidFill>
            </a:endParaRPr>
          </a:p>
        </p:txBody>
      </p:sp>
    </p:spTree>
    <p:extLst>
      <p:ext uri="{BB962C8B-B14F-4D97-AF65-F5344CB8AC3E}">
        <p14:creationId xmlns:p14="http://schemas.microsoft.com/office/powerpoint/2010/main" val="2591351321"/>
      </p:ext>
    </p:extLst>
  </p:cSld>
  <p:clrMapOvr>
    <a:masterClrMapping/>
  </p:clrMapOvr>
  <mc:AlternateContent xmlns:mc="http://schemas.openxmlformats.org/markup-compatibility/2006" xmlns:p14="http://schemas.microsoft.com/office/powerpoint/2010/main">
    <mc:Choice Requires="p14">
      <p:transition spd="slow" p14:dur="2000" advTm="25993"/>
    </mc:Choice>
    <mc:Fallback xmlns="">
      <p:transition spd="slow" advTm="259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250"/>
                                        <p:tgtEl>
                                          <p:spTgt spid="3"/>
                                        </p:tgtEl>
                                      </p:cBhvr>
                                    </p:animEffect>
                                    <p:anim calcmode="lin" valueType="num">
                                      <p:cBhvr>
                                        <p:cTn id="8" dur="5250" fill="hold"/>
                                        <p:tgtEl>
                                          <p:spTgt spid="3"/>
                                        </p:tgtEl>
                                        <p:attrNameLst>
                                          <p:attrName>ppt_x</p:attrName>
                                        </p:attrNameLst>
                                      </p:cBhvr>
                                      <p:tavLst>
                                        <p:tav tm="0">
                                          <p:val>
                                            <p:strVal val="#ppt_x"/>
                                          </p:val>
                                        </p:tav>
                                        <p:tav tm="100000">
                                          <p:val>
                                            <p:strVal val="#ppt_x"/>
                                          </p:val>
                                        </p:tav>
                                      </p:tavLst>
                                    </p:anim>
                                    <p:anim calcmode="lin" valueType="num">
                                      <p:cBhvr>
                                        <p:cTn id="9" dur="52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250"/>
                                        <p:tgtEl>
                                          <p:spTgt spid="6"/>
                                        </p:tgtEl>
                                      </p:cBhvr>
                                    </p:animEffect>
                                    <p:anim calcmode="lin" valueType="num">
                                      <p:cBhvr>
                                        <p:cTn id="15" dur="5250" fill="hold"/>
                                        <p:tgtEl>
                                          <p:spTgt spid="6"/>
                                        </p:tgtEl>
                                        <p:attrNameLst>
                                          <p:attrName>ppt_x</p:attrName>
                                        </p:attrNameLst>
                                      </p:cBhvr>
                                      <p:tavLst>
                                        <p:tav tm="0">
                                          <p:val>
                                            <p:strVal val="#ppt_x"/>
                                          </p:val>
                                        </p:tav>
                                        <p:tav tm="100000">
                                          <p:val>
                                            <p:strVal val="#ppt_x"/>
                                          </p:val>
                                        </p:tav>
                                      </p:tavLst>
                                    </p:anim>
                                    <p:anim calcmode="lin" valueType="num">
                                      <p:cBhvr>
                                        <p:cTn id="16" dur="52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250"/>
                                        <p:tgtEl>
                                          <p:spTgt spid="8"/>
                                        </p:tgtEl>
                                      </p:cBhvr>
                                    </p:animEffect>
                                    <p:anim calcmode="lin" valueType="num">
                                      <p:cBhvr>
                                        <p:cTn id="22" dur="5250" fill="hold"/>
                                        <p:tgtEl>
                                          <p:spTgt spid="8"/>
                                        </p:tgtEl>
                                        <p:attrNameLst>
                                          <p:attrName>ppt_x</p:attrName>
                                        </p:attrNameLst>
                                      </p:cBhvr>
                                      <p:tavLst>
                                        <p:tav tm="0">
                                          <p:val>
                                            <p:strVal val="#ppt_x"/>
                                          </p:val>
                                        </p:tav>
                                        <p:tav tm="100000">
                                          <p:val>
                                            <p:strVal val="#ppt_x"/>
                                          </p:val>
                                        </p:tav>
                                      </p:tavLst>
                                    </p:anim>
                                    <p:anim calcmode="lin" valueType="num">
                                      <p:cBhvr>
                                        <p:cTn id="23" dur="52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250"/>
                                        <p:tgtEl>
                                          <p:spTgt spid="9"/>
                                        </p:tgtEl>
                                      </p:cBhvr>
                                    </p:animEffect>
                                    <p:anim calcmode="lin" valueType="num">
                                      <p:cBhvr>
                                        <p:cTn id="29" dur="5250" fill="hold"/>
                                        <p:tgtEl>
                                          <p:spTgt spid="9"/>
                                        </p:tgtEl>
                                        <p:attrNameLst>
                                          <p:attrName>ppt_x</p:attrName>
                                        </p:attrNameLst>
                                      </p:cBhvr>
                                      <p:tavLst>
                                        <p:tav tm="0">
                                          <p:val>
                                            <p:strVal val="#ppt_x"/>
                                          </p:val>
                                        </p:tav>
                                        <p:tav tm="100000">
                                          <p:val>
                                            <p:strVal val="#ppt_x"/>
                                          </p:val>
                                        </p:tav>
                                      </p:tavLst>
                                    </p:anim>
                                    <p:anim calcmode="lin" valueType="num">
                                      <p:cBhvr>
                                        <p:cTn id="30" dur="52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Προτάσεις για μελλοντική έρευνα</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Ορθογώνιο 5">
            <a:extLst>
              <a:ext uri="{FF2B5EF4-FFF2-40B4-BE49-F238E27FC236}">
                <a16:creationId xmlns:a16="http://schemas.microsoft.com/office/drawing/2014/main" id="{F693B56D-48C6-4127-A65B-BA9C06878622}"/>
              </a:ext>
            </a:extLst>
          </p:cNvPr>
          <p:cNvSpPr/>
          <p:nvPr/>
        </p:nvSpPr>
        <p:spPr>
          <a:xfrm>
            <a:off x="1660849" y="2071396"/>
            <a:ext cx="9692951" cy="16514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Ορθογώνιο 7">
            <a:extLst>
              <a:ext uri="{FF2B5EF4-FFF2-40B4-BE49-F238E27FC236}">
                <a16:creationId xmlns:a16="http://schemas.microsoft.com/office/drawing/2014/main" id="{23ACFA76-B81F-448E-817A-F6CCF912F13E}"/>
              </a:ext>
            </a:extLst>
          </p:cNvPr>
          <p:cNvSpPr/>
          <p:nvPr/>
        </p:nvSpPr>
        <p:spPr>
          <a:xfrm>
            <a:off x="1660849" y="4623027"/>
            <a:ext cx="9758265" cy="155384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Ορθογώνιο: Στρογγύλεμα γωνιών 6">
            <a:extLst>
              <a:ext uri="{FF2B5EF4-FFF2-40B4-BE49-F238E27FC236}">
                <a16:creationId xmlns:a16="http://schemas.microsoft.com/office/drawing/2014/main" id="{37286C02-0F22-46F2-B4A6-601B26AE7814}"/>
              </a:ext>
            </a:extLst>
          </p:cNvPr>
          <p:cNvSpPr/>
          <p:nvPr/>
        </p:nvSpPr>
        <p:spPr>
          <a:xfrm>
            <a:off x="2075283" y="4016534"/>
            <a:ext cx="8929396" cy="155384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dirty="0">
              <a:solidFill>
                <a:schemeClr val="tx1"/>
              </a:solidFill>
            </a:endParaRPr>
          </a:p>
          <a:p>
            <a:r>
              <a:rPr lang="el-GR" dirty="0">
                <a:solidFill>
                  <a:schemeClr val="tx1"/>
                </a:solidFill>
              </a:rPr>
              <a:t>Υ</a:t>
            </a:r>
            <a:r>
              <a:rPr lang="el-GR" sz="1800" dirty="0">
                <a:solidFill>
                  <a:schemeClr val="tx1"/>
                </a:solidFill>
              </a:rPr>
              <a:t>λοποίηση ολοκληρωμένης εκπαιδευτικής παρέμβασης σε ικανοποιητικό δείγμα μαθητών της προτεινόμενης ηλικιακής ομάδας σε ένα ή περισσότερα σχολεία, ώστε το Ε.Υ. να αξιολογηθεί και στο πλαίσιο χρήσης του από τους ίδιους τους μαθητές. </a:t>
            </a:r>
          </a:p>
          <a:p>
            <a:pPr algn="ctr"/>
            <a:endParaRPr lang="en-GB" dirty="0"/>
          </a:p>
        </p:txBody>
      </p:sp>
      <p:sp>
        <p:nvSpPr>
          <p:cNvPr id="3" name="Ορθογώνιο: Στρογγύλεμα γωνιών 2">
            <a:extLst>
              <a:ext uri="{FF2B5EF4-FFF2-40B4-BE49-F238E27FC236}">
                <a16:creationId xmlns:a16="http://schemas.microsoft.com/office/drawing/2014/main" id="{ABD4D269-3726-4F9D-98DE-2133BAD2B53B}"/>
              </a:ext>
            </a:extLst>
          </p:cNvPr>
          <p:cNvSpPr/>
          <p:nvPr/>
        </p:nvSpPr>
        <p:spPr>
          <a:xfrm>
            <a:off x="2042626" y="1670459"/>
            <a:ext cx="8929396" cy="153431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b="1" dirty="0">
              <a:solidFill>
                <a:schemeClr val="tx1"/>
              </a:solidFill>
            </a:endParaRPr>
          </a:p>
          <a:p>
            <a:endParaRPr lang="el-GR" sz="1800" dirty="0">
              <a:solidFill>
                <a:schemeClr val="tx1"/>
              </a:solidFill>
            </a:endParaRPr>
          </a:p>
          <a:p>
            <a:r>
              <a:rPr lang="el-GR" dirty="0">
                <a:solidFill>
                  <a:schemeClr val="tx1"/>
                </a:solidFill>
              </a:rPr>
              <a:t>Τ</a:t>
            </a:r>
            <a:r>
              <a:rPr lang="el-GR" sz="1800" dirty="0">
                <a:solidFill>
                  <a:schemeClr val="tx1"/>
                </a:solidFill>
              </a:rPr>
              <a:t>ο εκπαιδευτικό υλικό αξιολογηθεί από ένα μεγαλύτερο αριθμό εκπαιδευτικών.</a:t>
            </a:r>
            <a:endParaRPr lang="en-US" sz="1800" dirty="0">
              <a:solidFill>
                <a:schemeClr val="tx1"/>
              </a:solidFill>
            </a:endParaRPr>
          </a:p>
          <a:p>
            <a:endParaRPr lang="el-GR" sz="1800" dirty="0">
              <a:solidFill>
                <a:schemeClr val="tx1"/>
              </a:solidFill>
            </a:endParaRPr>
          </a:p>
          <a:p>
            <a:pPr algn="ctr"/>
            <a:endParaRPr lang="en-GB" dirty="0"/>
          </a:p>
        </p:txBody>
      </p:sp>
    </p:spTree>
    <p:extLst>
      <p:ext uri="{BB962C8B-B14F-4D97-AF65-F5344CB8AC3E}">
        <p14:creationId xmlns:p14="http://schemas.microsoft.com/office/powerpoint/2010/main" val="1511295591"/>
      </p:ext>
    </p:extLst>
  </p:cSld>
  <p:clrMapOvr>
    <a:masterClrMapping/>
  </p:clrMapOvr>
  <mc:AlternateContent xmlns:mc="http://schemas.openxmlformats.org/markup-compatibility/2006" xmlns:p14="http://schemas.microsoft.com/office/powerpoint/2010/main">
    <mc:Choice Requires="p14">
      <p:transition spd="slow" p14:dur="2000" advTm="111524"/>
    </mc:Choice>
    <mc:Fallback xmlns="">
      <p:transition spd="slow" advTm="11152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0"/>
                                        <p:tgtEl>
                                          <p:spTgt spid="3"/>
                                        </p:tgtEl>
                                      </p:cBhvr>
                                    </p:animEffect>
                                    <p:anim calcmode="lin" valueType="num">
                                      <p:cBhvr>
                                        <p:cTn id="8" dur="5000" fill="hold"/>
                                        <p:tgtEl>
                                          <p:spTgt spid="3"/>
                                        </p:tgtEl>
                                        <p:attrNameLst>
                                          <p:attrName>ppt_x</p:attrName>
                                        </p:attrNameLst>
                                      </p:cBhvr>
                                      <p:tavLst>
                                        <p:tav tm="0">
                                          <p:val>
                                            <p:strVal val="#ppt_x"/>
                                          </p:val>
                                        </p:tav>
                                        <p:tav tm="100000">
                                          <p:val>
                                            <p:strVal val="#ppt_x"/>
                                          </p:val>
                                        </p:tav>
                                      </p:tavLst>
                                    </p:anim>
                                    <p:anim calcmode="lin" valueType="num">
                                      <p:cBhvr>
                                        <p:cTn id="9" dur="5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0"/>
                                        <p:tgtEl>
                                          <p:spTgt spid="7"/>
                                        </p:tgtEl>
                                      </p:cBhvr>
                                    </p:animEffect>
                                    <p:anim calcmode="lin" valueType="num">
                                      <p:cBhvr>
                                        <p:cTn id="15" dur="5000" fill="hold"/>
                                        <p:tgtEl>
                                          <p:spTgt spid="7"/>
                                        </p:tgtEl>
                                        <p:attrNameLst>
                                          <p:attrName>ppt_x</p:attrName>
                                        </p:attrNameLst>
                                      </p:cBhvr>
                                      <p:tavLst>
                                        <p:tav tm="0">
                                          <p:val>
                                            <p:strVal val="#ppt_x"/>
                                          </p:val>
                                        </p:tav>
                                        <p:tav tm="100000">
                                          <p:val>
                                            <p:strVal val="#ppt_x"/>
                                          </p:val>
                                        </p:tav>
                                      </p:tavLst>
                                    </p:anim>
                                    <p:anim calcmode="lin" valueType="num">
                                      <p:cBhvr>
                                        <p:cTn id="16" dur="5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87286EB4-BFC1-48B6-931C-9123680F5B3B}"/>
              </a:ext>
            </a:extLst>
          </p:cNvPr>
          <p:cNvSpPr txBox="1"/>
          <p:nvPr/>
        </p:nvSpPr>
        <p:spPr>
          <a:xfrm>
            <a:off x="2295330" y="1450902"/>
            <a:ext cx="9234197" cy="2923877"/>
          </a:xfrm>
          <a:prstGeom prst="rect">
            <a:avLst/>
          </a:prstGeom>
          <a:noFill/>
        </p:spPr>
        <p:txBody>
          <a:bodyPr wrap="square">
            <a:spAutoFit/>
          </a:bodyPr>
          <a:lstStyle/>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a:p>
            <a:endParaRPr lang="el-GR" sz="1600" dirty="0"/>
          </a:p>
          <a:p>
            <a:r>
              <a:rPr lang="el-GR" sz="4000" dirty="0"/>
              <a:t>Σας ευχαριστώ για την προσοχή σας</a:t>
            </a:r>
          </a:p>
        </p:txBody>
      </p:sp>
      <p:pic>
        <p:nvPicPr>
          <p:cNvPr id="8" name="Εικόνα 7">
            <a:extLst>
              <a:ext uri="{FF2B5EF4-FFF2-40B4-BE49-F238E27FC236}">
                <a16:creationId xmlns:a16="http://schemas.microsoft.com/office/drawing/2014/main" id="{EB046FB4-915E-484C-A6D5-89E494E41C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3298" y="1166878"/>
            <a:ext cx="2350000" cy="2514431"/>
          </a:xfrm>
          <a:prstGeom prst="rect">
            <a:avLst/>
          </a:prstGeom>
        </p:spPr>
      </p:pic>
    </p:spTree>
    <p:extLst>
      <p:ext uri="{BB962C8B-B14F-4D97-AF65-F5344CB8AC3E}">
        <p14:creationId xmlns:p14="http://schemas.microsoft.com/office/powerpoint/2010/main" val="118916821"/>
      </p:ext>
    </p:extLst>
  </p:cSld>
  <p:clrMapOvr>
    <a:masterClrMapping/>
  </p:clrMapOvr>
  <mc:AlternateContent xmlns:mc="http://schemas.openxmlformats.org/markup-compatibility/2006" xmlns:p14="http://schemas.microsoft.com/office/powerpoint/2010/main">
    <mc:Choice Requires="p14">
      <p:transition spd="slow" p14:dur="2000" advTm="55707"/>
    </mc:Choice>
    <mc:Fallback xmlns="">
      <p:transition spd="slow" advTm="5570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Εξ Αποστάσεως Εκπαίδευση</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Ορθογώνιο: Στρογγύλεμα γωνιών 2">
            <a:hlinkClick r:id="rId2" action="ppaction://hlinksldjump"/>
            <a:extLst>
              <a:ext uri="{FF2B5EF4-FFF2-40B4-BE49-F238E27FC236}">
                <a16:creationId xmlns:a16="http://schemas.microsoft.com/office/drawing/2014/main" id="{AC489CB5-357A-46E0-9B46-00445F966508}"/>
              </a:ext>
            </a:extLst>
          </p:cNvPr>
          <p:cNvSpPr/>
          <p:nvPr/>
        </p:nvSpPr>
        <p:spPr>
          <a:xfrm>
            <a:off x="1828022" y="5178595"/>
            <a:ext cx="9050694" cy="9983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«Εξ αποστάσεως εκπαίδευση είναι η εκπαίδευση που διδάσκει κι ενεργοποιεί τον μαθητή </a:t>
            </a:r>
            <a:r>
              <a:rPr lang="el-GR" sz="1800" b="1" dirty="0">
                <a:solidFill>
                  <a:schemeClr val="tx1"/>
                </a:solidFill>
              </a:rPr>
              <a:t>πώς να μαθαίνει </a:t>
            </a:r>
            <a:r>
              <a:rPr lang="el-GR" sz="1800" dirty="0">
                <a:solidFill>
                  <a:schemeClr val="tx1"/>
                </a:solidFill>
              </a:rPr>
              <a:t>μόνος του και πώς να λειτουργεί αυτόνομα προς μια </a:t>
            </a:r>
            <a:r>
              <a:rPr lang="el-GR" sz="1800" dirty="0" err="1">
                <a:solidFill>
                  <a:schemeClr val="tx1"/>
                </a:solidFill>
              </a:rPr>
              <a:t>ευρετική</a:t>
            </a:r>
            <a:r>
              <a:rPr lang="el-GR" sz="1800" dirty="0">
                <a:solidFill>
                  <a:schemeClr val="tx1"/>
                </a:solidFill>
              </a:rPr>
              <a:t> πορεία </a:t>
            </a:r>
            <a:r>
              <a:rPr lang="el-GR" sz="1800" dirty="0" err="1">
                <a:solidFill>
                  <a:schemeClr val="tx1"/>
                </a:solidFill>
              </a:rPr>
              <a:t>αυτομάθησης</a:t>
            </a:r>
            <a:r>
              <a:rPr lang="el-GR" sz="1800" dirty="0">
                <a:solidFill>
                  <a:schemeClr val="tx1"/>
                </a:solidFill>
              </a:rPr>
              <a:t>» (</a:t>
            </a:r>
            <a:r>
              <a:rPr lang="el-GR" sz="1800" dirty="0" err="1">
                <a:solidFill>
                  <a:schemeClr val="tx1"/>
                </a:solidFill>
              </a:rPr>
              <a:t>Λιοναράκης</a:t>
            </a:r>
            <a:r>
              <a:rPr lang="el-GR" sz="1800" dirty="0">
                <a:solidFill>
                  <a:schemeClr val="tx1"/>
                </a:solidFill>
              </a:rPr>
              <a:t>, 2001).</a:t>
            </a:r>
          </a:p>
          <a:p>
            <a:pPr algn="ctr"/>
            <a:endParaRPr lang="en-GB" dirty="0"/>
          </a:p>
        </p:txBody>
      </p:sp>
      <p:pic>
        <p:nvPicPr>
          <p:cNvPr id="9" name="Εικόνα 8">
            <a:hlinkClick r:id="rId2" action="ppaction://hlinksldjump"/>
            <a:extLst>
              <a:ext uri="{FF2B5EF4-FFF2-40B4-BE49-F238E27FC236}">
                <a16:creationId xmlns:a16="http://schemas.microsoft.com/office/drawing/2014/main" id="{902BA3E1-560E-4105-8666-9900DDAA3E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7261" y="1610971"/>
            <a:ext cx="4077478" cy="3085658"/>
          </a:xfrm>
          <a:prstGeom prst="rect">
            <a:avLst/>
          </a:prstGeom>
        </p:spPr>
      </p:pic>
    </p:spTree>
    <p:extLst>
      <p:ext uri="{BB962C8B-B14F-4D97-AF65-F5344CB8AC3E}">
        <p14:creationId xmlns:p14="http://schemas.microsoft.com/office/powerpoint/2010/main" val="1415163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Σχολική </a:t>
            </a:r>
            <a:r>
              <a:rPr lang="el-GR" sz="2800" b="1" dirty="0" err="1"/>
              <a:t>εξΑΕ</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Ορθογώνιο: Στρογγύλεμα γωνιών 6">
            <a:hlinkClick r:id="rId2" action="ppaction://hlinksldjump"/>
            <a:extLst>
              <a:ext uri="{FF2B5EF4-FFF2-40B4-BE49-F238E27FC236}">
                <a16:creationId xmlns:a16="http://schemas.microsoft.com/office/drawing/2014/main" id="{90C2CCEE-B851-43D2-A4CA-3153F03825F2}"/>
              </a:ext>
            </a:extLst>
          </p:cNvPr>
          <p:cNvSpPr/>
          <p:nvPr/>
        </p:nvSpPr>
        <p:spPr>
          <a:xfrm>
            <a:off x="2028631" y="5075944"/>
            <a:ext cx="9050694" cy="110102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 όρος «Σχολική εξ Αποστάσεως Εκπαίδευση» χρησιμοποιείται στην Πρωτοβάθμια και Δευτεροβάθμια εκπαίδευση και αφορά την εκπαίδευση, που παρέχεται σε μαθητές σχολικής ηλικίας (</a:t>
            </a:r>
            <a:r>
              <a:rPr lang="el-GR" dirty="0" err="1">
                <a:solidFill>
                  <a:schemeClr val="tx1"/>
                </a:solidFill>
              </a:rPr>
              <a:t>Βασάλα</a:t>
            </a:r>
            <a:r>
              <a:rPr lang="el-GR" dirty="0">
                <a:solidFill>
                  <a:schemeClr val="tx1"/>
                </a:solidFill>
              </a:rPr>
              <a:t>, 2005).</a:t>
            </a:r>
            <a:endParaRPr lang="en-GB" dirty="0">
              <a:solidFill>
                <a:schemeClr val="tx1"/>
              </a:solidFill>
            </a:endParaRPr>
          </a:p>
        </p:txBody>
      </p:sp>
      <p:pic>
        <p:nvPicPr>
          <p:cNvPr id="9" name="Εικόνα 8">
            <a:hlinkClick r:id="rId2" action="ppaction://hlinksldjump"/>
            <a:extLst>
              <a:ext uri="{FF2B5EF4-FFF2-40B4-BE49-F238E27FC236}">
                <a16:creationId xmlns:a16="http://schemas.microsoft.com/office/drawing/2014/main" id="{38065F40-ADA2-4A31-A3E5-CDFFB196E3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0858" y="1801345"/>
            <a:ext cx="4210283" cy="2806855"/>
          </a:xfrm>
          <a:prstGeom prst="rect">
            <a:avLst/>
          </a:prstGeom>
        </p:spPr>
      </p:pic>
    </p:spTree>
    <p:extLst>
      <p:ext uri="{BB962C8B-B14F-4D97-AF65-F5344CB8AC3E}">
        <p14:creationId xmlns:p14="http://schemas.microsoft.com/office/powerpoint/2010/main" val="4178783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Ηλεκτρονική Μάθηση και </a:t>
            </a:r>
            <a:r>
              <a:rPr lang="el-GR" sz="2800" b="1" dirty="0" err="1"/>
              <a:t>εξΑΕ</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Ορθογώνιο: Στρογγύλεμα γωνιών 7">
            <a:extLst>
              <a:ext uri="{FF2B5EF4-FFF2-40B4-BE49-F238E27FC236}">
                <a16:creationId xmlns:a16="http://schemas.microsoft.com/office/drawing/2014/main" id="{81111E2C-70B7-42CE-A286-256FFD9F08E1}"/>
              </a:ext>
            </a:extLst>
          </p:cNvPr>
          <p:cNvSpPr/>
          <p:nvPr/>
        </p:nvSpPr>
        <p:spPr>
          <a:xfrm>
            <a:off x="2121937" y="4767643"/>
            <a:ext cx="9050694" cy="11010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Ηλεκτρονική Μάθηση ορίζεται, ως η χρήση ηλεκτρονικών µ</a:t>
            </a:r>
            <a:r>
              <a:rPr lang="el-GR" dirty="0" err="1">
                <a:solidFill>
                  <a:schemeClr val="tx1"/>
                </a:solidFill>
              </a:rPr>
              <a:t>έσων</a:t>
            </a:r>
            <a:r>
              <a:rPr lang="el-GR" dirty="0">
                <a:solidFill>
                  <a:schemeClr val="tx1"/>
                </a:solidFill>
              </a:rPr>
              <a:t> και τεχνολογιών πληροφορίας και επικοινωνίας στην εκπαίδευση. Διακρίνεται σε </a:t>
            </a:r>
            <a:r>
              <a:rPr lang="el-GR" b="1" dirty="0">
                <a:solidFill>
                  <a:schemeClr val="tx1"/>
                </a:solidFill>
              </a:rPr>
              <a:t>σύγχρονη</a:t>
            </a:r>
            <a:r>
              <a:rPr lang="el-GR" dirty="0">
                <a:solidFill>
                  <a:schemeClr val="tx1"/>
                </a:solidFill>
              </a:rPr>
              <a:t>, </a:t>
            </a:r>
            <a:r>
              <a:rPr lang="el-GR" b="1" dirty="0">
                <a:solidFill>
                  <a:schemeClr val="tx1"/>
                </a:solidFill>
              </a:rPr>
              <a:t>ασύγχρονη</a:t>
            </a:r>
            <a:r>
              <a:rPr lang="el-GR" dirty="0">
                <a:solidFill>
                  <a:schemeClr val="tx1"/>
                </a:solidFill>
              </a:rPr>
              <a:t> και </a:t>
            </a:r>
            <a:r>
              <a:rPr lang="el-GR" b="1" dirty="0">
                <a:solidFill>
                  <a:schemeClr val="tx1"/>
                </a:solidFill>
              </a:rPr>
              <a:t>συνδυαστική</a:t>
            </a:r>
            <a:r>
              <a:rPr lang="el-GR" dirty="0">
                <a:solidFill>
                  <a:schemeClr val="tx1"/>
                </a:solidFill>
              </a:rPr>
              <a:t> (Αναστασιάδης, 2014).</a:t>
            </a:r>
            <a:endParaRPr lang="en-GB" dirty="0">
              <a:solidFill>
                <a:schemeClr val="tx1"/>
              </a:solidFill>
            </a:endParaRPr>
          </a:p>
        </p:txBody>
      </p:sp>
      <p:pic>
        <p:nvPicPr>
          <p:cNvPr id="14" name="Εικόνα 13">
            <a:hlinkClick r:id="rId2" action="ppaction://hlinksldjump"/>
            <a:extLst>
              <a:ext uri="{FF2B5EF4-FFF2-40B4-BE49-F238E27FC236}">
                <a16:creationId xmlns:a16="http://schemas.microsoft.com/office/drawing/2014/main" id="{EB1E35C5-C97C-4C1A-B0EA-4A7AA736B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6417" y="1793324"/>
            <a:ext cx="4876800" cy="2562225"/>
          </a:xfrm>
          <a:prstGeom prst="rect">
            <a:avLst/>
          </a:prstGeom>
        </p:spPr>
      </p:pic>
    </p:spTree>
    <p:extLst>
      <p:ext uri="{BB962C8B-B14F-4D97-AF65-F5344CB8AC3E}">
        <p14:creationId xmlns:p14="http://schemas.microsoft.com/office/powerpoint/2010/main" val="2123851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Το Εκπαιδευτικό Υλικό στην </a:t>
            </a:r>
            <a:r>
              <a:rPr lang="el-GR" sz="2800" b="1" dirty="0" err="1"/>
              <a:t>εξΑΕ</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Ορθογώνιο: Στρογγύλεμα γωνιών 20">
            <a:extLst>
              <a:ext uri="{FF2B5EF4-FFF2-40B4-BE49-F238E27FC236}">
                <a16:creationId xmlns:a16="http://schemas.microsoft.com/office/drawing/2014/main" id="{4DBCC414-F4F3-4827-BABA-9AA91E3C615D}"/>
              </a:ext>
            </a:extLst>
          </p:cNvPr>
          <p:cNvSpPr/>
          <p:nvPr/>
        </p:nvSpPr>
        <p:spPr>
          <a:xfrm>
            <a:off x="2000639" y="5075944"/>
            <a:ext cx="9050694" cy="110102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a:t>
            </a:r>
            <a:r>
              <a:rPr lang="el-GR" b="1" dirty="0">
                <a:solidFill>
                  <a:schemeClr val="tx1"/>
                </a:solidFill>
              </a:rPr>
              <a:t>Αυτός</a:t>
            </a:r>
            <a:r>
              <a:rPr lang="el-GR" dirty="0">
                <a:solidFill>
                  <a:schemeClr val="tx1"/>
                </a:solidFill>
              </a:rPr>
              <a:t>» που διδάσκει στην </a:t>
            </a:r>
            <a:r>
              <a:rPr lang="el-GR" dirty="0" err="1">
                <a:solidFill>
                  <a:schemeClr val="tx1"/>
                </a:solidFill>
              </a:rPr>
              <a:t>εξΑΕ</a:t>
            </a:r>
            <a:r>
              <a:rPr lang="el-GR" dirty="0">
                <a:solidFill>
                  <a:schemeClr val="tx1"/>
                </a:solidFill>
              </a:rPr>
              <a:t>, είναι το </a:t>
            </a:r>
            <a:r>
              <a:rPr lang="el-GR" b="1" dirty="0">
                <a:solidFill>
                  <a:schemeClr val="tx1"/>
                </a:solidFill>
              </a:rPr>
              <a:t>εκπαιδευτικό υλικό</a:t>
            </a:r>
            <a:r>
              <a:rPr lang="el-GR" dirty="0">
                <a:solidFill>
                  <a:schemeClr val="tx1"/>
                </a:solidFill>
              </a:rPr>
              <a:t>. Συνεπώς απαιτείται πολύ προσεκτικός σχεδιασμός και παραγωγή του εκπαιδευτικού υλικού που προορίζεται για εξ αποστάσεως εκπαίδευση (</a:t>
            </a:r>
            <a:r>
              <a:rPr lang="el-GR" dirty="0" err="1">
                <a:solidFill>
                  <a:schemeClr val="tx1"/>
                </a:solidFill>
              </a:rPr>
              <a:t>Λιοναράκης</a:t>
            </a:r>
            <a:r>
              <a:rPr lang="el-GR" dirty="0">
                <a:solidFill>
                  <a:schemeClr val="tx1"/>
                </a:solidFill>
              </a:rPr>
              <a:t> (2001).</a:t>
            </a:r>
            <a:endParaRPr lang="en-GB" dirty="0">
              <a:solidFill>
                <a:schemeClr val="tx1"/>
              </a:solidFill>
            </a:endParaRPr>
          </a:p>
        </p:txBody>
      </p:sp>
      <p:pic>
        <p:nvPicPr>
          <p:cNvPr id="9" name="Εικόνα 8">
            <a:hlinkClick r:id="rId2" action="ppaction://hlinksldjump"/>
            <a:extLst>
              <a:ext uri="{FF2B5EF4-FFF2-40B4-BE49-F238E27FC236}">
                <a16:creationId xmlns:a16="http://schemas.microsoft.com/office/drawing/2014/main" id="{14B93F9A-AEDD-4351-8AE3-FFE8DF3EDE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5428" y="1782056"/>
            <a:ext cx="3941795" cy="2811814"/>
          </a:xfrm>
          <a:prstGeom prst="rect">
            <a:avLst/>
          </a:prstGeom>
        </p:spPr>
      </p:pic>
    </p:spTree>
    <p:extLst>
      <p:ext uri="{BB962C8B-B14F-4D97-AF65-F5344CB8AC3E}">
        <p14:creationId xmlns:p14="http://schemas.microsoft.com/office/powerpoint/2010/main" val="1170264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Ορθογώνιο 7">
            <a:extLst>
              <a:ext uri="{FF2B5EF4-FFF2-40B4-BE49-F238E27FC236}">
                <a16:creationId xmlns:a16="http://schemas.microsoft.com/office/drawing/2014/main" id="{A9791443-340E-420F-8CC4-60C18DFCA7D7}"/>
              </a:ext>
            </a:extLst>
          </p:cNvPr>
          <p:cNvSpPr/>
          <p:nvPr/>
        </p:nvSpPr>
        <p:spPr>
          <a:xfrm>
            <a:off x="2307102" y="3409856"/>
            <a:ext cx="8651630" cy="137048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Συνεισφορά της διπλωματικής</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Ορθογώνιο: Στρογγύλεμα γωνιών 8">
            <a:extLst>
              <a:ext uri="{FF2B5EF4-FFF2-40B4-BE49-F238E27FC236}">
                <a16:creationId xmlns:a16="http://schemas.microsoft.com/office/drawing/2014/main" id="{AF300C77-6FCB-4F83-994F-21E308B8675B}"/>
              </a:ext>
            </a:extLst>
          </p:cNvPr>
          <p:cNvSpPr/>
          <p:nvPr/>
        </p:nvSpPr>
        <p:spPr>
          <a:xfrm>
            <a:off x="2494789" y="3195462"/>
            <a:ext cx="8276253" cy="135789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Εκπαιδευτικό εργαλείο για τους εκπαιδευτικούς που θα τους βοηθήσει συμπληρωματικά στο πρόγραμμα της Στοματικής Υγείας.</a:t>
            </a:r>
          </a:p>
          <a:p>
            <a:endParaRPr lang="el-GR" sz="2400" dirty="0">
              <a:solidFill>
                <a:schemeClr val="tx1"/>
              </a:solidFill>
            </a:endParaRPr>
          </a:p>
        </p:txBody>
      </p:sp>
      <p:sp>
        <p:nvSpPr>
          <p:cNvPr id="7" name="Ορθογώνιο 6">
            <a:extLst>
              <a:ext uri="{FF2B5EF4-FFF2-40B4-BE49-F238E27FC236}">
                <a16:creationId xmlns:a16="http://schemas.microsoft.com/office/drawing/2014/main" id="{D20B7587-6C60-4D74-879F-D3512EE6D73C}"/>
              </a:ext>
            </a:extLst>
          </p:cNvPr>
          <p:cNvSpPr/>
          <p:nvPr/>
        </p:nvSpPr>
        <p:spPr>
          <a:xfrm>
            <a:off x="2307102" y="1681963"/>
            <a:ext cx="8651630" cy="1357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Ορθογώνιο: Στρογγύλεμα γωνιών 2">
            <a:extLst>
              <a:ext uri="{FF2B5EF4-FFF2-40B4-BE49-F238E27FC236}">
                <a16:creationId xmlns:a16="http://schemas.microsoft.com/office/drawing/2014/main" id="{DF15BA8C-B448-4E8E-83F1-41BA6437301E}"/>
              </a:ext>
            </a:extLst>
          </p:cNvPr>
          <p:cNvSpPr/>
          <p:nvPr/>
        </p:nvSpPr>
        <p:spPr>
          <a:xfrm>
            <a:off x="2494789" y="1473944"/>
            <a:ext cx="8276253" cy="1324947"/>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Δημιουργήθηκε ένα ολοκληρωμένο Ε.Υ. της σχολικής </a:t>
            </a:r>
            <a:r>
              <a:rPr lang="el-GR" sz="2000" dirty="0" err="1">
                <a:solidFill>
                  <a:schemeClr val="tx1"/>
                </a:solidFill>
              </a:rPr>
              <a:t>εξΑΕ</a:t>
            </a:r>
            <a:r>
              <a:rPr lang="el-GR" sz="2000" dirty="0">
                <a:solidFill>
                  <a:schemeClr val="tx1"/>
                </a:solidFill>
              </a:rPr>
              <a:t> με σκοπό να αξιοποιηθεί στην εκπαιδευτική πράξη. </a:t>
            </a:r>
          </a:p>
          <a:p>
            <a:pPr algn="ctr"/>
            <a:endParaRPr lang="en-GB" dirty="0"/>
          </a:p>
        </p:txBody>
      </p:sp>
      <p:sp>
        <p:nvSpPr>
          <p:cNvPr id="10" name="Ορθογώνιο 9">
            <a:extLst>
              <a:ext uri="{FF2B5EF4-FFF2-40B4-BE49-F238E27FC236}">
                <a16:creationId xmlns:a16="http://schemas.microsoft.com/office/drawing/2014/main" id="{4EB641F6-565A-4BC0-8C4F-9740324EFA9B}"/>
              </a:ext>
            </a:extLst>
          </p:cNvPr>
          <p:cNvSpPr/>
          <p:nvPr/>
        </p:nvSpPr>
        <p:spPr>
          <a:xfrm>
            <a:off x="2307102" y="5176911"/>
            <a:ext cx="8651630" cy="15808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Ορθογώνιο: Στρογγύλεμα γωνιών 5">
            <a:extLst>
              <a:ext uri="{FF2B5EF4-FFF2-40B4-BE49-F238E27FC236}">
                <a16:creationId xmlns:a16="http://schemas.microsoft.com/office/drawing/2014/main" id="{47698D73-CFAD-4858-A985-A708FB4C28C4}"/>
              </a:ext>
            </a:extLst>
          </p:cNvPr>
          <p:cNvSpPr/>
          <p:nvPr/>
        </p:nvSpPr>
        <p:spPr>
          <a:xfrm>
            <a:off x="2494787" y="4994734"/>
            <a:ext cx="8276255" cy="135788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2000" dirty="0">
                <a:solidFill>
                  <a:schemeClr val="tx1"/>
                </a:solidFill>
              </a:rPr>
              <a:t>Επαφή εκπαιδευτικών και μαθητών με Ε.Υ. σχεδιασμένο με τις αρχές της </a:t>
            </a:r>
            <a:r>
              <a:rPr lang="el-GR" sz="2000" dirty="0" err="1">
                <a:solidFill>
                  <a:schemeClr val="tx1"/>
                </a:solidFill>
              </a:rPr>
              <a:t>εξΑΕ</a:t>
            </a:r>
            <a:r>
              <a:rPr lang="el-GR" sz="2000" dirty="0">
                <a:solidFill>
                  <a:schemeClr val="tx1"/>
                </a:solidFill>
              </a:rPr>
              <a:t>. </a:t>
            </a:r>
          </a:p>
          <a:p>
            <a:pPr algn="ctr"/>
            <a:endParaRPr lang="en-GB" dirty="0"/>
          </a:p>
        </p:txBody>
      </p:sp>
    </p:spTree>
    <p:custDataLst>
      <p:tags r:id="rId1"/>
    </p:custDataLst>
    <p:extLst>
      <p:ext uri="{BB962C8B-B14F-4D97-AF65-F5344CB8AC3E}">
        <p14:creationId xmlns:p14="http://schemas.microsoft.com/office/powerpoint/2010/main" val="160066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750"/>
                                        <p:tgtEl>
                                          <p:spTgt spid="3"/>
                                        </p:tgtEl>
                                      </p:cBhvr>
                                    </p:animEffect>
                                    <p:anim calcmode="lin" valueType="num">
                                      <p:cBhvr>
                                        <p:cTn id="8" dur="5750" fill="hold"/>
                                        <p:tgtEl>
                                          <p:spTgt spid="3"/>
                                        </p:tgtEl>
                                        <p:attrNameLst>
                                          <p:attrName>ppt_x</p:attrName>
                                        </p:attrNameLst>
                                      </p:cBhvr>
                                      <p:tavLst>
                                        <p:tav tm="0">
                                          <p:val>
                                            <p:strVal val="#ppt_x"/>
                                          </p:val>
                                        </p:tav>
                                        <p:tav tm="100000">
                                          <p:val>
                                            <p:strVal val="#ppt_x"/>
                                          </p:val>
                                        </p:tav>
                                      </p:tavLst>
                                    </p:anim>
                                    <p:anim calcmode="lin" valueType="num">
                                      <p:cBhvr>
                                        <p:cTn id="9" dur="5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750"/>
                                        <p:tgtEl>
                                          <p:spTgt spid="9"/>
                                        </p:tgtEl>
                                      </p:cBhvr>
                                    </p:animEffect>
                                    <p:anim calcmode="lin" valueType="num">
                                      <p:cBhvr>
                                        <p:cTn id="15" dur="5750" fill="hold"/>
                                        <p:tgtEl>
                                          <p:spTgt spid="9"/>
                                        </p:tgtEl>
                                        <p:attrNameLst>
                                          <p:attrName>ppt_x</p:attrName>
                                        </p:attrNameLst>
                                      </p:cBhvr>
                                      <p:tavLst>
                                        <p:tav tm="0">
                                          <p:val>
                                            <p:strVal val="#ppt_x"/>
                                          </p:val>
                                        </p:tav>
                                        <p:tav tm="100000">
                                          <p:val>
                                            <p:strVal val="#ppt_x"/>
                                          </p:val>
                                        </p:tav>
                                      </p:tavLst>
                                    </p:anim>
                                    <p:anim calcmode="lin" valueType="num">
                                      <p:cBhvr>
                                        <p:cTn id="16" dur="5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750"/>
                                        <p:tgtEl>
                                          <p:spTgt spid="6"/>
                                        </p:tgtEl>
                                      </p:cBhvr>
                                    </p:animEffect>
                                    <p:anim calcmode="lin" valueType="num">
                                      <p:cBhvr>
                                        <p:cTn id="22" dur="5750" fill="hold"/>
                                        <p:tgtEl>
                                          <p:spTgt spid="6"/>
                                        </p:tgtEl>
                                        <p:attrNameLst>
                                          <p:attrName>ppt_x</p:attrName>
                                        </p:attrNameLst>
                                      </p:cBhvr>
                                      <p:tavLst>
                                        <p:tav tm="0">
                                          <p:val>
                                            <p:strVal val="#ppt_x"/>
                                          </p:val>
                                        </p:tav>
                                        <p:tav tm="100000">
                                          <p:val>
                                            <p:strVal val="#ppt_x"/>
                                          </p:val>
                                        </p:tav>
                                      </p:tavLst>
                                    </p:anim>
                                    <p:anim calcmode="lin" valueType="num">
                                      <p:cBhvr>
                                        <p:cTn id="23" dur="5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Ερευνητικά Ερωτήματα</a:t>
            </a:r>
            <a:r>
              <a:rPr lang="en-US" sz="2800" b="1" dirty="0"/>
              <a:t>      (1/2)</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Οβάλ 2">
            <a:extLst>
              <a:ext uri="{FF2B5EF4-FFF2-40B4-BE49-F238E27FC236}">
                <a16:creationId xmlns:a16="http://schemas.microsoft.com/office/drawing/2014/main" id="{FE13A26A-A9F1-43C1-8752-C340A3490966}"/>
              </a:ext>
            </a:extLst>
          </p:cNvPr>
          <p:cNvSpPr/>
          <p:nvPr/>
        </p:nvSpPr>
        <p:spPr>
          <a:xfrm>
            <a:off x="2002971" y="1754155"/>
            <a:ext cx="606490" cy="50385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Ορθογώνιο 5">
            <a:extLst>
              <a:ext uri="{FF2B5EF4-FFF2-40B4-BE49-F238E27FC236}">
                <a16:creationId xmlns:a16="http://schemas.microsoft.com/office/drawing/2014/main" id="{EA1A2D0B-692F-4CD6-96C6-66E243528E39}"/>
              </a:ext>
            </a:extLst>
          </p:cNvPr>
          <p:cNvSpPr/>
          <p:nvPr/>
        </p:nvSpPr>
        <p:spPr>
          <a:xfrm>
            <a:off x="2609461" y="1389386"/>
            <a:ext cx="7744408" cy="111500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800" dirty="0">
                <a:solidFill>
                  <a:schemeClr val="tx1"/>
                </a:solidFill>
              </a:rPr>
              <a:t>Ποιες είναι οι προδιαγραφές για τον σχεδιασμό και την </a:t>
            </a:r>
            <a:r>
              <a:rPr lang="el-GR" sz="1800">
                <a:solidFill>
                  <a:schemeClr val="tx1"/>
                </a:solidFill>
              </a:rPr>
              <a:t>ανάπτυξη συμπληρωματικού Ε</a:t>
            </a:r>
            <a:r>
              <a:rPr lang="el-GR" sz="1800" dirty="0">
                <a:solidFill>
                  <a:schemeClr val="tx1"/>
                </a:solidFill>
              </a:rPr>
              <a:t>.Υ. </a:t>
            </a:r>
            <a:r>
              <a:rPr lang="el-GR" dirty="0">
                <a:solidFill>
                  <a:schemeClr val="tx1"/>
                </a:solidFill>
              </a:rPr>
              <a:t>με τη μεθοδολογία της </a:t>
            </a:r>
            <a:r>
              <a:rPr lang="el-GR" dirty="0" err="1">
                <a:solidFill>
                  <a:schemeClr val="tx1"/>
                </a:solidFill>
              </a:rPr>
              <a:t>εξΑΕ</a:t>
            </a:r>
            <a:r>
              <a:rPr lang="el-GR" dirty="0">
                <a:solidFill>
                  <a:schemeClr val="tx1"/>
                </a:solidFill>
              </a:rPr>
              <a:t> </a:t>
            </a:r>
            <a:r>
              <a:rPr lang="el-GR" sz="1800" dirty="0">
                <a:solidFill>
                  <a:schemeClr val="tx1"/>
                </a:solidFill>
              </a:rPr>
              <a:t>για την αγωγή της Στοματικής Υγείας για μαθητές </a:t>
            </a:r>
            <a:r>
              <a:rPr lang="el-GR" sz="1800" dirty="0" err="1">
                <a:solidFill>
                  <a:schemeClr val="tx1"/>
                </a:solidFill>
              </a:rPr>
              <a:t>Ε΄και</a:t>
            </a:r>
            <a:r>
              <a:rPr lang="el-GR" sz="1800" dirty="0">
                <a:solidFill>
                  <a:schemeClr val="tx1"/>
                </a:solidFill>
              </a:rPr>
              <a:t> </a:t>
            </a:r>
            <a:r>
              <a:rPr lang="el-GR" sz="1800" dirty="0" err="1">
                <a:solidFill>
                  <a:schemeClr val="tx1"/>
                </a:solidFill>
              </a:rPr>
              <a:t>Στ</a:t>
            </a:r>
            <a:r>
              <a:rPr lang="el-GR" sz="1800" dirty="0">
                <a:solidFill>
                  <a:schemeClr val="tx1"/>
                </a:solidFill>
              </a:rPr>
              <a:t>΄ τάξης του Δημοτικού; </a:t>
            </a:r>
            <a:endParaRPr lang="en-GB" dirty="0"/>
          </a:p>
        </p:txBody>
      </p:sp>
      <p:sp>
        <p:nvSpPr>
          <p:cNvPr id="12" name="Οβάλ 11">
            <a:extLst>
              <a:ext uri="{FF2B5EF4-FFF2-40B4-BE49-F238E27FC236}">
                <a16:creationId xmlns:a16="http://schemas.microsoft.com/office/drawing/2014/main" id="{58A9BBEB-5281-4A69-A7E0-07A14CDE052F}"/>
              </a:ext>
            </a:extLst>
          </p:cNvPr>
          <p:cNvSpPr/>
          <p:nvPr/>
        </p:nvSpPr>
        <p:spPr>
          <a:xfrm>
            <a:off x="2002972" y="2763755"/>
            <a:ext cx="606490" cy="50385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Ορθογώνιο 12">
            <a:extLst>
              <a:ext uri="{FF2B5EF4-FFF2-40B4-BE49-F238E27FC236}">
                <a16:creationId xmlns:a16="http://schemas.microsoft.com/office/drawing/2014/main" id="{244EF3BD-23C7-494D-9A54-C714EAEAACFC}"/>
              </a:ext>
            </a:extLst>
          </p:cNvPr>
          <p:cNvSpPr/>
          <p:nvPr/>
        </p:nvSpPr>
        <p:spPr>
          <a:xfrm>
            <a:off x="2609461" y="2763755"/>
            <a:ext cx="7812833" cy="5741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Υπάρχει Επιστημονική συνοχή και Τεκμηρίωση του Ε.Υ.;</a:t>
            </a:r>
            <a:endParaRPr lang="en-US" sz="1800" dirty="0">
              <a:solidFill>
                <a:schemeClr val="tx1"/>
              </a:solidFill>
            </a:endParaRPr>
          </a:p>
          <a:p>
            <a:pPr algn="ctr"/>
            <a:endParaRPr lang="en-GB" dirty="0"/>
          </a:p>
        </p:txBody>
      </p:sp>
      <p:sp>
        <p:nvSpPr>
          <p:cNvPr id="14" name="Οβάλ 13">
            <a:extLst>
              <a:ext uri="{FF2B5EF4-FFF2-40B4-BE49-F238E27FC236}">
                <a16:creationId xmlns:a16="http://schemas.microsoft.com/office/drawing/2014/main" id="{112C21ED-39F5-4386-8C29-BE85AD8514D4}"/>
              </a:ext>
            </a:extLst>
          </p:cNvPr>
          <p:cNvSpPr/>
          <p:nvPr/>
        </p:nvSpPr>
        <p:spPr>
          <a:xfrm>
            <a:off x="2002971" y="3773355"/>
            <a:ext cx="606490" cy="50385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Ορθογώνιο 14">
            <a:extLst>
              <a:ext uri="{FF2B5EF4-FFF2-40B4-BE49-F238E27FC236}">
                <a16:creationId xmlns:a16="http://schemas.microsoft.com/office/drawing/2014/main" id="{0F6D1F35-9DD6-4FC0-87CF-12A6B6AD921C}"/>
              </a:ext>
            </a:extLst>
          </p:cNvPr>
          <p:cNvSpPr/>
          <p:nvPr/>
        </p:nvSpPr>
        <p:spPr>
          <a:xfrm>
            <a:off x="2609461" y="3597242"/>
            <a:ext cx="7812833" cy="715103"/>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Το Ε.Υ. συμβάλει στην απλή και κατανοητή παρουσίαση του Γνωστικού Αντικειμένου;</a:t>
            </a:r>
            <a:endParaRPr lang="en-US" sz="1800" dirty="0">
              <a:solidFill>
                <a:schemeClr val="tx1"/>
              </a:solidFill>
            </a:endParaRPr>
          </a:p>
          <a:p>
            <a:pPr algn="ctr"/>
            <a:endParaRPr lang="en-GB" dirty="0"/>
          </a:p>
        </p:txBody>
      </p:sp>
      <p:sp>
        <p:nvSpPr>
          <p:cNvPr id="16" name="Οβάλ 15">
            <a:extLst>
              <a:ext uri="{FF2B5EF4-FFF2-40B4-BE49-F238E27FC236}">
                <a16:creationId xmlns:a16="http://schemas.microsoft.com/office/drawing/2014/main" id="{41367F74-0442-4455-B877-05B23000B924}"/>
              </a:ext>
            </a:extLst>
          </p:cNvPr>
          <p:cNvSpPr/>
          <p:nvPr/>
        </p:nvSpPr>
        <p:spPr>
          <a:xfrm>
            <a:off x="2002971" y="4805264"/>
            <a:ext cx="606490" cy="5038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Ορθογώνιο 17">
            <a:extLst>
              <a:ext uri="{FF2B5EF4-FFF2-40B4-BE49-F238E27FC236}">
                <a16:creationId xmlns:a16="http://schemas.microsoft.com/office/drawing/2014/main" id="{33CD3B27-EC31-4870-AB42-F464C05CB0E0}"/>
              </a:ext>
            </a:extLst>
          </p:cNvPr>
          <p:cNvSpPr/>
          <p:nvPr/>
        </p:nvSpPr>
        <p:spPr>
          <a:xfrm>
            <a:off x="2609461" y="4805264"/>
            <a:ext cx="7812833" cy="50385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Είναι το Ε.Υ. εύχρηστο;</a:t>
            </a:r>
            <a:endParaRPr lang="en-US" sz="1800" dirty="0">
              <a:solidFill>
                <a:schemeClr val="tx1"/>
              </a:solidFill>
            </a:endParaRPr>
          </a:p>
          <a:p>
            <a:pPr algn="ctr"/>
            <a:endParaRPr lang="en-GB" dirty="0"/>
          </a:p>
        </p:txBody>
      </p:sp>
      <p:sp>
        <p:nvSpPr>
          <p:cNvPr id="19" name="Οβάλ 18">
            <a:extLst>
              <a:ext uri="{FF2B5EF4-FFF2-40B4-BE49-F238E27FC236}">
                <a16:creationId xmlns:a16="http://schemas.microsoft.com/office/drawing/2014/main" id="{A271FE8F-E1B5-482A-9C71-138156022FD2}"/>
              </a:ext>
            </a:extLst>
          </p:cNvPr>
          <p:cNvSpPr/>
          <p:nvPr/>
        </p:nvSpPr>
        <p:spPr>
          <a:xfrm>
            <a:off x="2002971" y="5728995"/>
            <a:ext cx="606490" cy="503853"/>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Ορθογώνιο 19">
            <a:extLst>
              <a:ext uri="{FF2B5EF4-FFF2-40B4-BE49-F238E27FC236}">
                <a16:creationId xmlns:a16="http://schemas.microsoft.com/office/drawing/2014/main" id="{C4829635-B870-4621-BA8A-7D34E248C39A}"/>
              </a:ext>
            </a:extLst>
          </p:cNvPr>
          <p:cNvSpPr/>
          <p:nvPr/>
        </p:nvSpPr>
        <p:spPr>
          <a:xfrm>
            <a:off x="2609461" y="5728995"/>
            <a:ext cx="7812832" cy="522515"/>
          </a:xfrm>
          <a:prstGeom prst="rect">
            <a:avLst/>
          </a:prstGeom>
          <a:solidFill>
            <a:srgbClr val="F199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Το Ε.Υ. υποστηρίζει - καθοδηγεί τον εκπαιδευόμενο στη μελέτη του;</a:t>
            </a:r>
            <a:endParaRPr lang="en-US" sz="1800" dirty="0">
              <a:solidFill>
                <a:schemeClr val="tx1"/>
              </a:solidFill>
            </a:endParaRPr>
          </a:p>
          <a:p>
            <a:pPr algn="ctr"/>
            <a:endParaRPr lang="en-GB" dirty="0"/>
          </a:p>
        </p:txBody>
      </p:sp>
    </p:spTree>
    <p:custDataLst>
      <p:tags r:id="rId1"/>
    </p:custDataLst>
    <p:extLst>
      <p:ext uri="{BB962C8B-B14F-4D97-AF65-F5344CB8AC3E}">
        <p14:creationId xmlns:p14="http://schemas.microsoft.com/office/powerpoint/2010/main" val="907401490"/>
      </p:ext>
    </p:extLst>
  </p:cSld>
  <p:clrMapOvr>
    <a:masterClrMapping/>
  </p:clrMapOvr>
  <mc:AlternateContent xmlns:mc="http://schemas.openxmlformats.org/markup-compatibility/2006" xmlns:p14="http://schemas.microsoft.com/office/powerpoint/2010/main">
    <mc:Choice Requires="p14">
      <p:transition spd="slow" p14:dur="2000" advTm="53697"/>
    </mc:Choice>
    <mc:Fallback xmlns="">
      <p:transition spd="slow" advTm="536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0"/>
                                        <p:tgtEl>
                                          <p:spTgt spid="6"/>
                                        </p:tgtEl>
                                      </p:cBhvr>
                                    </p:animEffect>
                                    <p:anim calcmode="lin" valueType="num">
                                      <p:cBhvr>
                                        <p:cTn id="8" dur="6000" fill="hold"/>
                                        <p:tgtEl>
                                          <p:spTgt spid="6"/>
                                        </p:tgtEl>
                                        <p:attrNameLst>
                                          <p:attrName>ppt_x</p:attrName>
                                        </p:attrNameLst>
                                      </p:cBhvr>
                                      <p:tavLst>
                                        <p:tav tm="0">
                                          <p:val>
                                            <p:strVal val="#ppt_x"/>
                                          </p:val>
                                        </p:tav>
                                        <p:tav tm="100000">
                                          <p:val>
                                            <p:strVal val="#ppt_x"/>
                                          </p:val>
                                        </p:tav>
                                      </p:tavLst>
                                    </p:anim>
                                    <p:anim calcmode="lin" valueType="num">
                                      <p:cBhvr>
                                        <p:cTn id="9" dur="6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6000"/>
                                        <p:tgtEl>
                                          <p:spTgt spid="13"/>
                                        </p:tgtEl>
                                      </p:cBhvr>
                                    </p:animEffect>
                                    <p:anim calcmode="lin" valueType="num">
                                      <p:cBhvr>
                                        <p:cTn id="15" dur="6000" fill="hold"/>
                                        <p:tgtEl>
                                          <p:spTgt spid="13"/>
                                        </p:tgtEl>
                                        <p:attrNameLst>
                                          <p:attrName>ppt_x</p:attrName>
                                        </p:attrNameLst>
                                      </p:cBhvr>
                                      <p:tavLst>
                                        <p:tav tm="0">
                                          <p:val>
                                            <p:strVal val="#ppt_x"/>
                                          </p:val>
                                        </p:tav>
                                        <p:tav tm="100000">
                                          <p:val>
                                            <p:strVal val="#ppt_x"/>
                                          </p:val>
                                        </p:tav>
                                      </p:tavLst>
                                    </p:anim>
                                    <p:anim calcmode="lin" valueType="num">
                                      <p:cBhvr>
                                        <p:cTn id="16" dur="6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6000"/>
                                        <p:tgtEl>
                                          <p:spTgt spid="15"/>
                                        </p:tgtEl>
                                      </p:cBhvr>
                                    </p:animEffect>
                                    <p:anim calcmode="lin" valueType="num">
                                      <p:cBhvr>
                                        <p:cTn id="22" dur="6000" fill="hold"/>
                                        <p:tgtEl>
                                          <p:spTgt spid="15"/>
                                        </p:tgtEl>
                                        <p:attrNameLst>
                                          <p:attrName>ppt_x</p:attrName>
                                        </p:attrNameLst>
                                      </p:cBhvr>
                                      <p:tavLst>
                                        <p:tav tm="0">
                                          <p:val>
                                            <p:strVal val="#ppt_x"/>
                                          </p:val>
                                        </p:tav>
                                        <p:tav tm="100000">
                                          <p:val>
                                            <p:strVal val="#ppt_x"/>
                                          </p:val>
                                        </p:tav>
                                      </p:tavLst>
                                    </p:anim>
                                    <p:anim calcmode="lin" valueType="num">
                                      <p:cBhvr>
                                        <p:cTn id="23" dur="6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6000"/>
                                        <p:tgtEl>
                                          <p:spTgt spid="18"/>
                                        </p:tgtEl>
                                      </p:cBhvr>
                                    </p:animEffect>
                                    <p:anim calcmode="lin" valueType="num">
                                      <p:cBhvr>
                                        <p:cTn id="29" dur="6000" fill="hold"/>
                                        <p:tgtEl>
                                          <p:spTgt spid="18"/>
                                        </p:tgtEl>
                                        <p:attrNameLst>
                                          <p:attrName>ppt_x</p:attrName>
                                        </p:attrNameLst>
                                      </p:cBhvr>
                                      <p:tavLst>
                                        <p:tav tm="0">
                                          <p:val>
                                            <p:strVal val="#ppt_x"/>
                                          </p:val>
                                        </p:tav>
                                        <p:tav tm="100000">
                                          <p:val>
                                            <p:strVal val="#ppt_x"/>
                                          </p:val>
                                        </p:tav>
                                      </p:tavLst>
                                    </p:anim>
                                    <p:anim calcmode="lin" valueType="num">
                                      <p:cBhvr>
                                        <p:cTn id="30" dur="6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500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6000"/>
                                        <p:tgtEl>
                                          <p:spTgt spid="20"/>
                                        </p:tgtEl>
                                      </p:cBhvr>
                                    </p:animEffect>
                                    <p:anim calcmode="lin" valueType="num">
                                      <p:cBhvr>
                                        <p:cTn id="36" dur="6000" fill="hold"/>
                                        <p:tgtEl>
                                          <p:spTgt spid="20"/>
                                        </p:tgtEl>
                                        <p:attrNameLst>
                                          <p:attrName>ppt_x</p:attrName>
                                        </p:attrNameLst>
                                      </p:cBhvr>
                                      <p:tavLst>
                                        <p:tav tm="0">
                                          <p:val>
                                            <p:strVal val="#ppt_x"/>
                                          </p:val>
                                        </p:tav>
                                        <p:tav tm="100000">
                                          <p:val>
                                            <p:strVal val="#ppt_x"/>
                                          </p:val>
                                        </p:tav>
                                      </p:tavLst>
                                    </p:anim>
                                    <p:anim calcmode="lin" valueType="num">
                                      <p:cBhvr>
                                        <p:cTn id="37" dur="6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8"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Ερευνητικά Ερωτήματα</a:t>
            </a:r>
            <a:r>
              <a:rPr lang="en-US" sz="2800" b="1" dirty="0"/>
              <a:t>      (2/2)</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Οβάλ 2">
            <a:extLst>
              <a:ext uri="{FF2B5EF4-FFF2-40B4-BE49-F238E27FC236}">
                <a16:creationId xmlns:a16="http://schemas.microsoft.com/office/drawing/2014/main" id="{FE13A26A-A9F1-43C1-8752-C340A3490966}"/>
              </a:ext>
            </a:extLst>
          </p:cNvPr>
          <p:cNvSpPr/>
          <p:nvPr/>
        </p:nvSpPr>
        <p:spPr>
          <a:xfrm>
            <a:off x="2002971" y="1938365"/>
            <a:ext cx="606490" cy="503853"/>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Ορθογώνιο 5">
            <a:extLst>
              <a:ext uri="{FF2B5EF4-FFF2-40B4-BE49-F238E27FC236}">
                <a16:creationId xmlns:a16="http://schemas.microsoft.com/office/drawing/2014/main" id="{EA1A2D0B-692F-4CD6-96C6-66E243528E39}"/>
              </a:ext>
            </a:extLst>
          </p:cNvPr>
          <p:cNvSpPr/>
          <p:nvPr/>
        </p:nvSpPr>
        <p:spPr>
          <a:xfrm>
            <a:off x="2609461" y="1816184"/>
            <a:ext cx="7744408" cy="673992"/>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Ο εκπαιδευόμενος υποστηρίζεται στην αλληλεπίδραση με το Ε.Υ. στη μελέτη του;</a:t>
            </a:r>
            <a:endParaRPr lang="en-US" sz="1800" dirty="0">
              <a:solidFill>
                <a:schemeClr val="tx1"/>
              </a:solidFill>
            </a:endParaRPr>
          </a:p>
          <a:p>
            <a:pPr algn="ctr"/>
            <a:endParaRPr lang="en-GB" dirty="0"/>
          </a:p>
        </p:txBody>
      </p:sp>
      <p:sp>
        <p:nvSpPr>
          <p:cNvPr id="12" name="Οβάλ 11">
            <a:extLst>
              <a:ext uri="{FF2B5EF4-FFF2-40B4-BE49-F238E27FC236}">
                <a16:creationId xmlns:a16="http://schemas.microsoft.com/office/drawing/2014/main" id="{58A9BBEB-5281-4A69-A7E0-07A14CDE052F}"/>
              </a:ext>
            </a:extLst>
          </p:cNvPr>
          <p:cNvSpPr/>
          <p:nvPr/>
        </p:nvSpPr>
        <p:spPr>
          <a:xfrm>
            <a:off x="2002971" y="2942491"/>
            <a:ext cx="606490" cy="503853"/>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Ορθογώνιο 12">
            <a:extLst>
              <a:ext uri="{FF2B5EF4-FFF2-40B4-BE49-F238E27FC236}">
                <a16:creationId xmlns:a16="http://schemas.microsoft.com/office/drawing/2014/main" id="{244EF3BD-23C7-494D-9A54-C714EAEAACFC}"/>
              </a:ext>
            </a:extLst>
          </p:cNvPr>
          <p:cNvSpPr/>
          <p:nvPr/>
        </p:nvSpPr>
        <p:spPr>
          <a:xfrm>
            <a:off x="2609461" y="2887567"/>
            <a:ext cx="7812833" cy="5741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Το Ε.Υ. παρέχει δυνατότητα </a:t>
            </a:r>
            <a:r>
              <a:rPr lang="el-GR" sz="1800" dirty="0" err="1">
                <a:solidFill>
                  <a:schemeClr val="tx1"/>
                </a:solidFill>
              </a:rPr>
              <a:t>Αναστοχασμού</a:t>
            </a:r>
            <a:r>
              <a:rPr lang="el-GR" sz="1800" dirty="0">
                <a:solidFill>
                  <a:schemeClr val="tx1"/>
                </a:solidFill>
              </a:rPr>
              <a:t> - </a:t>
            </a:r>
            <a:r>
              <a:rPr lang="el-GR" sz="1800" dirty="0" err="1">
                <a:solidFill>
                  <a:schemeClr val="tx1"/>
                </a:solidFill>
              </a:rPr>
              <a:t>Αυτοαξιολόγησης</a:t>
            </a:r>
            <a:r>
              <a:rPr lang="el-GR" sz="1800" dirty="0">
                <a:solidFill>
                  <a:schemeClr val="tx1"/>
                </a:solidFill>
              </a:rPr>
              <a:t> στον εκπαιδευόμενο;</a:t>
            </a:r>
          </a:p>
          <a:p>
            <a:pPr algn="ctr"/>
            <a:endParaRPr lang="en-GB" dirty="0"/>
          </a:p>
        </p:txBody>
      </p:sp>
      <p:sp>
        <p:nvSpPr>
          <p:cNvPr id="14" name="Οβάλ 13">
            <a:extLst>
              <a:ext uri="{FF2B5EF4-FFF2-40B4-BE49-F238E27FC236}">
                <a16:creationId xmlns:a16="http://schemas.microsoft.com/office/drawing/2014/main" id="{112C21ED-39F5-4386-8C29-BE85AD8514D4}"/>
              </a:ext>
            </a:extLst>
          </p:cNvPr>
          <p:cNvSpPr/>
          <p:nvPr/>
        </p:nvSpPr>
        <p:spPr>
          <a:xfrm>
            <a:off x="2002971" y="4012159"/>
            <a:ext cx="606490" cy="503853"/>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Ορθογώνιο 14">
            <a:extLst>
              <a:ext uri="{FF2B5EF4-FFF2-40B4-BE49-F238E27FC236}">
                <a16:creationId xmlns:a16="http://schemas.microsoft.com/office/drawing/2014/main" id="{0F6D1F35-9DD6-4FC0-87CF-12A6B6AD921C}"/>
              </a:ext>
            </a:extLst>
          </p:cNvPr>
          <p:cNvSpPr/>
          <p:nvPr/>
        </p:nvSpPr>
        <p:spPr>
          <a:xfrm>
            <a:off x="2609461" y="3941887"/>
            <a:ext cx="7812833" cy="57412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dirty="0">
              <a:solidFill>
                <a:schemeClr val="tx1"/>
              </a:solidFill>
            </a:endParaRPr>
          </a:p>
          <a:p>
            <a:pPr algn="ctr"/>
            <a:r>
              <a:rPr lang="el-GR" sz="1800" dirty="0">
                <a:solidFill>
                  <a:schemeClr val="tx1"/>
                </a:solidFill>
              </a:rPr>
              <a:t>Στο Ε.Υ. προσδιορίζονται με σαφήνεια ο Σκοπός και τα Προσδοκώμενα Αποτελέσματα;</a:t>
            </a:r>
          </a:p>
          <a:p>
            <a:pPr algn="ctr"/>
            <a:endParaRPr lang="en-GB" dirty="0"/>
          </a:p>
        </p:txBody>
      </p:sp>
      <p:sp>
        <p:nvSpPr>
          <p:cNvPr id="16" name="Οβάλ 15">
            <a:extLst>
              <a:ext uri="{FF2B5EF4-FFF2-40B4-BE49-F238E27FC236}">
                <a16:creationId xmlns:a16="http://schemas.microsoft.com/office/drawing/2014/main" id="{41367F74-0442-4455-B877-05B23000B924}"/>
              </a:ext>
            </a:extLst>
          </p:cNvPr>
          <p:cNvSpPr/>
          <p:nvPr/>
        </p:nvSpPr>
        <p:spPr>
          <a:xfrm>
            <a:off x="2002971" y="5019346"/>
            <a:ext cx="606490" cy="503853"/>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Ορθογώνιο 17">
            <a:extLst>
              <a:ext uri="{FF2B5EF4-FFF2-40B4-BE49-F238E27FC236}">
                <a16:creationId xmlns:a16="http://schemas.microsoft.com/office/drawing/2014/main" id="{33CD3B27-EC31-4870-AB42-F464C05CB0E0}"/>
              </a:ext>
            </a:extLst>
          </p:cNvPr>
          <p:cNvSpPr/>
          <p:nvPr/>
        </p:nvSpPr>
        <p:spPr>
          <a:xfrm>
            <a:off x="2609461" y="5019345"/>
            <a:ext cx="7812833" cy="50385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l-GR" sz="1800" dirty="0">
                <a:solidFill>
                  <a:schemeClr val="tx1"/>
                </a:solidFill>
              </a:rPr>
              <a:t> </a:t>
            </a:r>
          </a:p>
          <a:p>
            <a:pPr algn="ctr"/>
            <a:endParaRPr lang="el-GR" sz="1800" dirty="0">
              <a:solidFill>
                <a:schemeClr val="tx1"/>
              </a:solidFill>
            </a:endParaRPr>
          </a:p>
          <a:p>
            <a:pPr algn="ctr"/>
            <a:r>
              <a:rPr lang="el-GR" sz="1800" dirty="0">
                <a:solidFill>
                  <a:schemeClr val="tx1"/>
                </a:solidFill>
              </a:rPr>
              <a:t>Το Ε.Υ. έχει δημιουργηθεί σύμφωνα με τις αρχές της </a:t>
            </a:r>
            <a:r>
              <a:rPr lang="el-GR" sz="1800" dirty="0" err="1">
                <a:solidFill>
                  <a:schemeClr val="tx1"/>
                </a:solidFill>
              </a:rPr>
              <a:t>Πολυμεσικής</a:t>
            </a:r>
            <a:r>
              <a:rPr lang="el-GR" sz="1800" dirty="0">
                <a:solidFill>
                  <a:schemeClr val="tx1"/>
                </a:solidFill>
              </a:rPr>
              <a:t> Μάθησης;</a:t>
            </a:r>
          </a:p>
          <a:p>
            <a:pPr marL="457200" indent="-457200">
              <a:buFont typeface="Wingdings" panose="05000000000000000000" pitchFamily="2" charset="2"/>
              <a:buChar char="q"/>
            </a:pPr>
            <a:endParaRPr lang="el-GR" sz="1800" dirty="0">
              <a:solidFill>
                <a:schemeClr val="tx1"/>
              </a:solidFill>
            </a:endParaRPr>
          </a:p>
          <a:p>
            <a:pPr algn="ctr"/>
            <a:endParaRPr lang="en-GB" dirty="0"/>
          </a:p>
        </p:txBody>
      </p:sp>
    </p:spTree>
    <p:custDataLst>
      <p:tags r:id="rId1"/>
    </p:custDataLst>
    <p:extLst>
      <p:ext uri="{BB962C8B-B14F-4D97-AF65-F5344CB8AC3E}">
        <p14:creationId xmlns:p14="http://schemas.microsoft.com/office/powerpoint/2010/main" val="2261385630"/>
      </p:ext>
    </p:extLst>
  </p:cSld>
  <p:clrMapOvr>
    <a:masterClrMapping/>
  </p:clrMapOvr>
  <mc:AlternateContent xmlns:mc="http://schemas.openxmlformats.org/markup-compatibility/2006" xmlns:p14="http://schemas.microsoft.com/office/powerpoint/2010/main">
    <mc:Choice Requires="p14">
      <p:transition spd="slow" p14:dur="2000" advTm="19166"/>
    </mc:Choice>
    <mc:Fallback xmlns="">
      <p:transition spd="slow" advTm="191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5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4000"/>
                                        <p:tgtEl>
                                          <p:spTgt spid="6"/>
                                        </p:tgtEl>
                                      </p:cBhvr>
                                    </p:animEffect>
                                    <p:anim calcmode="lin" valueType="num">
                                      <p:cBhvr>
                                        <p:cTn id="8" dur="4000" fill="hold"/>
                                        <p:tgtEl>
                                          <p:spTgt spid="6"/>
                                        </p:tgtEl>
                                        <p:attrNameLst>
                                          <p:attrName>ppt_x</p:attrName>
                                        </p:attrNameLst>
                                      </p:cBhvr>
                                      <p:tavLst>
                                        <p:tav tm="0">
                                          <p:val>
                                            <p:strVal val="#ppt_x"/>
                                          </p:val>
                                        </p:tav>
                                        <p:tav tm="100000">
                                          <p:val>
                                            <p:strVal val="#ppt_x"/>
                                          </p:val>
                                        </p:tav>
                                      </p:tavLst>
                                    </p:anim>
                                    <p:anim calcmode="lin" valueType="num">
                                      <p:cBhvr>
                                        <p:cTn id="9" dur="4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3750"/>
                                        <p:tgtEl>
                                          <p:spTgt spid="13"/>
                                        </p:tgtEl>
                                      </p:cBhvr>
                                    </p:animEffect>
                                    <p:anim calcmode="lin" valueType="num">
                                      <p:cBhvr>
                                        <p:cTn id="15" dur="3750" fill="hold"/>
                                        <p:tgtEl>
                                          <p:spTgt spid="13"/>
                                        </p:tgtEl>
                                        <p:attrNameLst>
                                          <p:attrName>ppt_x</p:attrName>
                                        </p:attrNameLst>
                                      </p:cBhvr>
                                      <p:tavLst>
                                        <p:tav tm="0">
                                          <p:val>
                                            <p:strVal val="#ppt_x"/>
                                          </p:val>
                                        </p:tav>
                                        <p:tav tm="100000">
                                          <p:val>
                                            <p:strVal val="#ppt_x"/>
                                          </p:val>
                                        </p:tav>
                                      </p:tavLst>
                                    </p:anim>
                                    <p:anim calcmode="lin" valueType="num">
                                      <p:cBhvr>
                                        <p:cTn id="16" dur="375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500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4750"/>
                                        <p:tgtEl>
                                          <p:spTgt spid="15"/>
                                        </p:tgtEl>
                                      </p:cBhvr>
                                    </p:animEffect>
                                    <p:anim calcmode="lin" valueType="num">
                                      <p:cBhvr>
                                        <p:cTn id="22" dur="4750" fill="hold"/>
                                        <p:tgtEl>
                                          <p:spTgt spid="15"/>
                                        </p:tgtEl>
                                        <p:attrNameLst>
                                          <p:attrName>ppt_x</p:attrName>
                                        </p:attrNameLst>
                                      </p:cBhvr>
                                      <p:tavLst>
                                        <p:tav tm="0">
                                          <p:val>
                                            <p:strVal val="#ppt_x"/>
                                          </p:val>
                                        </p:tav>
                                        <p:tav tm="100000">
                                          <p:val>
                                            <p:strVal val="#ppt_x"/>
                                          </p:val>
                                        </p:tav>
                                      </p:tavLst>
                                    </p:anim>
                                    <p:anim calcmode="lin" valueType="num">
                                      <p:cBhvr>
                                        <p:cTn id="23" dur="4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50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4500"/>
                                        <p:tgtEl>
                                          <p:spTgt spid="18"/>
                                        </p:tgtEl>
                                      </p:cBhvr>
                                    </p:animEffect>
                                    <p:anim calcmode="lin" valueType="num">
                                      <p:cBhvr>
                                        <p:cTn id="29" dur="4500" fill="hold"/>
                                        <p:tgtEl>
                                          <p:spTgt spid="18"/>
                                        </p:tgtEl>
                                        <p:attrNameLst>
                                          <p:attrName>ppt_x</p:attrName>
                                        </p:attrNameLst>
                                      </p:cBhvr>
                                      <p:tavLst>
                                        <p:tav tm="0">
                                          <p:val>
                                            <p:strVal val="#ppt_x"/>
                                          </p:val>
                                        </p:tav>
                                        <p:tav tm="100000">
                                          <p:val>
                                            <p:strVal val="#ppt_x"/>
                                          </p:val>
                                        </p:tav>
                                      </p:tavLst>
                                    </p:anim>
                                    <p:anim calcmode="lin" valueType="num">
                                      <p:cBhvr>
                                        <p:cTn id="30" dur="4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Δομή της παρουσίασης</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Ορθογώνιο: Στρογγύλεμα γωνιών 5">
            <a:extLst>
              <a:ext uri="{FF2B5EF4-FFF2-40B4-BE49-F238E27FC236}">
                <a16:creationId xmlns:a16="http://schemas.microsoft.com/office/drawing/2014/main" id="{D913E3A6-718E-4E04-B529-52504C15E9B1}"/>
              </a:ext>
            </a:extLst>
          </p:cNvPr>
          <p:cNvSpPr/>
          <p:nvPr/>
        </p:nvSpPr>
        <p:spPr>
          <a:xfrm>
            <a:off x="2059732" y="1333768"/>
            <a:ext cx="8957388" cy="89573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Θεωρητικό πλαίσιο </a:t>
            </a:r>
          </a:p>
          <a:p>
            <a:pPr algn="ctr"/>
            <a:endParaRPr lang="en-GB" dirty="0"/>
          </a:p>
        </p:txBody>
      </p:sp>
      <p:sp>
        <p:nvSpPr>
          <p:cNvPr id="7" name="Ορθογώνιο: Στρογγύλεμα γωνιών 6">
            <a:extLst>
              <a:ext uri="{FF2B5EF4-FFF2-40B4-BE49-F238E27FC236}">
                <a16:creationId xmlns:a16="http://schemas.microsoft.com/office/drawing/2014/main" id="{19246A08-3767-457B-8F6E-AA34175279AE}"/>
              </a:ext>
            </a:extLst>
          </p:cNvPr>
          <p:cNvSpPr/>
          <p:nvPr/>
        </p:nvSpPr>
        <p:spPr>
          <a:xfrm>
            <a:off x="2059732" y="2412353"/>
            <a:ext cx="8957388" cy="895737"/>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Παραγόμενο Εκπαιδευτικό υλικό</a:t>
            </a:r>
          </a:p>
          <a:p>
            <a:pPr algn="ctr"/>
            <a:endParaRPr lang="en-GB" dirty="0"/>
          </a:p>
        </p:txBody>
      </p:sp>
      <p:sp>
        <p:nvSpPr>
          <p:cNvPr id="8" name="Ορθογώνιο: Στρογγύλεμα γωνιών 7">
            <a:extLst>
              <a:ext uri="{FF2B5EF4-FFF2-40B4-BE49-F238E27FC236}">
                <a16:creationId xmlns:a16="http://schemas.microsoft.com/office/drawing/2014/main" id="{072291EE-4BE5-44DE-97D9-6E2ECAFE03F5}"/>
              </a:ext>
            </a:extLst>
          </p:cNvPr>
          <p:cNvSpPr/>
          <p:nvPr/>
        </p:nvSpPr>
        <p:spPr>
          <a:xfrm>
            <a:off x="2059732" y="3490939"/>
            <a:ext cx="8957388" cy="8957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Μεθοδολογία</a:t>
            </a:r>
          </a:p>
          <a:p>
            <a:pPr algn="ctr"/>
            <a:endParaRPr lang="en-GB" dirty="0"/>
          </a:p>
        </p:txBody>
      </p:sp>
      <p:sp>
        <p:nvSpPr>
          <p:cNvPr id="9" name="Ορθογώνιο: Στρογγύλεμα γωνιών 8">
            <a:extLst>
              <a:ext uri="{FF2B5EF4-FFF2-40B4-BE49-F238E27FC236}">
                <a16:creationId xmlns:a16="http://schemas.microsoft.com/office/drawing/2014/main" id="{8ED3FF26-5D8B-4E87-B0F9-A533BE3D8101}"/>
              </a:ext>
            </a:extLst>
          </p:cNvPr>
          <p:cNvSpPr/>
          <p:nvPr/>
        </p:nvSpPr>
        <p:spPr>
          <a:xfrm>
            <a:off x="2059732" y="4591439"/>
            <a:ext cx="8957388" cy="89573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Αποτελέσματα</a:t>
            </a:r>
            <a:r>
              <a:rPr lang="en-US" sz="2400" dirty="0">
                <a:solidFill>
                  <a:schemeClr val="tx1"/>
                </a:solidFill>
              </a:rPr>
              <a:t> </a:t>
            </a:r>
            <a:r>
              <a:rPr lang="el-GR" sz="2400" dirty="0">
                <a:solidFill>
                  <a:schemeClr val="tx1"/>
                </a:solidFill>
              </a:rPr>
              <a:t>-</a:t>
            </a:r>
            <a:r>
              <a:rPr lang="en-US" sz="2400" dirty="0">
                <a:solidFill>
                  <a:schemeClr val="tx1"/>
                </a:solidFill>
              </a:rPr>
              <a:t> </a:t>
            </a:r>
            <a:r>
              <a:rPr lang="el-GR" sz="2400" dirty="0">
                <a:solidFill>
                  <a:schemeClr val="tx1"/>
                </a:solidFill>
              </a:rPr>
              <a:t>Κύρια ευρήματα</a:t>
            </a:r>
          </a:p>
          <a:p>
            <a:pPr algn="ctr"/>
            <a:endParaRPr lang="en-GB" dirty="0"/>
          </a:p>
        </p:txBody>
      </p:sp>
      <p:sp>
        <p:nvSpPr>
          <p:cNvPr id="10" name="Ορθογώνιο: Στρογγύλεμα γωνιών 9">
            <a:extLst>
              <a:ext uri="{FF2B5EF4-FFF2-40B4-BE49-F238E27FC236}">
                <a16:creationId xmlns:a16="http://schemas.microsoft.com/office/drawing/2014/main" id="{EDB53224-44E9-41DA-BBC1-F38559636CE8}"/>
              </a:ext>
            </a:extLst>
          </p:cNvPr>
          <p:cNvSpPr/>
          <p:nvPr/>
        </p:nvSpPr>
        <p:spPr>
          <a:xfrm>
            <a:off x="2059732" y="5691939"/>
            <a:ext cx="9027367" cy="805313"/>
          </a:xfrm>
          <a:prstGeom prst="roundRect">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solidFill>
                  <a:schemeClr val="tx1"/>
                </a:solidFill>
              </a:rPr>
              <a:t>Συμπεράσματα</a:t>
            </a:r>
          </a:p>
          <a:p>
            <a:pPr algn="ctr"/>
            <a:endParaRPr lang="en-GB" dirty="0"/>
          </a:p>
        </p:txBody>
      </p:sp>
    </p:spTree>
    <p:custDataLst>
      <p:tags r:id="rId1"/>
    </p:custDataLst>
    <p:extLst>
      <p:ext uri="{BB962C8B-B14F-4D97-AF65-F5344CB8AC3E}">
        <p14:creationId xmlns:p14="http://schemas.microsoft.com/office/powerpoint/2010/main" val="1052388354"/>
      </p:ext>
    </p:extLst>
  </p:cSld>
  <p:clrMapOvr>
    <a:masterClrMapping/>
  </p:clrMapOvr>
  <mc:AlternateContent xmlns:mc="http://schemas.openxmlformats.org/markup-compatibility/2006" xmlns:p14="http://schemas.microsoft.com/office/powerpoint/2010/main">
    <mc:Choice Requires="p14">
      <p:transition spd="slow" p14:dur="2000" advTm="84361"/>
    </mc:Choice>
    <mc:Fallback xmlns="">
      <p:transition spd="slow" advTm="8436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0"/>
                                        <p:tgtEl>
                                          <p:spTgt spid="6"/>
                                        </p:tgtEl>
                                      </p:cBhvr>
                                    </p:animEffect>
                                    <p:anim calcmode="lin" valueType="num">
                                      <p:cBhvr>
                                        <p:cTn id="8" dur="5000" fill="hold"/>
                                        <p:tgtEl>
                                          <p:spTgt spid="6"/>
                                        </p:tgtEl>
                                        <p:attrNameLst>
                                          <p:attrName>ppt_x</p:attrName>
                                        </p:attrNameLst>
                                      </p:cBhvr>
                                      <p:tavLst>
                                        <p:tav tm="0">
                                          <p:val>
                                            <p:strVal val="#ppt_x"/>
                                          </p:val>
                                        </p:tav>
                                        <p:tav tm="100000">
                                          <p:val>
                                            <p:strVal val="#ppt_x"/>
                                          </p:val>
                                        </p:tav>
                                      </p:tavLst>
                                    </p:anim>
                                    <p:anim calcmode="lin" valueType="num">
                                      <p:cBhvr>
                                        <p:cTn id="9" dur="5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0"/>
                                        <p:tgtEl>
                                          <p:spTgt spid="7"/>
                                        </p:tgtEl>
                                      </p:cBhvr>
                                    </p:animEffect>
                                    <p:anim calcmode="lin" valueType="num">
                                      <p:cBhvr>
                                        <p:cTn id="15" dur="5000" fill="hold"/>
                                        <p:tgtEl>
                                          <p:spTgt spid="7"/>
                                        </p:tgtEl>
                                        <p:attrNameLst>
                                          <p:attrName>ppt_x</p:attrName>
                                        </p:attrNameLst>
                                      </p:cBhvr>
                                      <p:tavLst>
                                        <p:tav tm="0">
                                          <p:val>
                                            <p:strVal val="#ppt_x"/>
                                          </p:val>
                                        </p:tav>
                                        <p:tav tm="100000">
                                          <p:val>
                                            <p:strVal val="#ppt_x"/>
                                          </p:val>
                                        </p:tav>
                                      </p:tavLst>
                                    </p:anim>
                                    <p:anim calcmode="lin" valueType="num">
                                      <p:cBhvr>
                                        <p:cTn id="16" dur="5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0"/>
                                        <p:tgtEl>
                                          <p:spTgt spid="8"/>
                                        </p:tgtEl>
                                      </p:cBhvr>
                                    </p:animEffect>
                                    <p:anim calcmode="lin" valueType="num">
                                      <p:cBhvr>
                                        <p:cTn id="22" dur="5000" fill="hold"/>
                                        <p:tgtEl>
                                          <p:spTgt spid="8"/>
                                        </p:tgtEl>
                                        <p:attrNameLst>
                                          <p:attrName>ppt_x</p:attrName>
                                        </p:attrNameLst>
                                      </p:cBhvr>
                                      <p:tavLst>
                                        <p:tav tm="0">
                                          <p:val>
                                            <p:strVal val="#ppt_x"/>
                                          </p:val>
                                        </p:tav>
                                        <p:tav tm="100000">
                                          <p:val>
                                            <p:strVal val="#ppt_x"/>
                                          </p:val>
                                        </p:tav>
                                      </p:tavLst>
                                    </p:anim>
                                    <p:anim calcmode="lin" valueType="num">
                                      <p:cBhvr>
                                        <p:cTn id="23" dur="5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0"/>
                                        <p:tgtEl>
                                          <p:spTgt spid="9"/>
                                        </p:tgtEl>
                                      </p:cBhvr>
                                    </p:animEffect>
                                    <p:anim calcmode="lin" valueType="num">
                                      <p:cBhvr>
                                        <p:cTn id="29" dur="5000" fill="hold"/>
                                        <p:tgtEl>
                                          <p:spTgt spid="9"/>
                                        </p:tgtEl>
                                        <p:attrNameLst>
                                          <p:attrName>ppt_x</p:attrName>
                                        </p:attrNameLst>
                                      </p:cBhvr>
                                      <p:tavLst>
                                        <p:tav tm="0">
                                          <p:val>
                                            <p:strVal val="#ppt_x"/>
                                          </p:val>
                                        </p:tav>
                                        <p:tav tm="100000">
                                          <p:val>
                                            <p:strVal val="#ppt_x"/>
                                          </p:val>
                                        </p:tav>
                                      </p:tavLst>
                                    </p:anim>
                                    <p:anim calcmode="lin" valueType="num">
                                      <p:cBhvr>
                                        <p:cTn id="30" dur="5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0"/>
                                        <p:tgtEl>
                                          <p:spTgt spid="10"/>
                                        </p:tgtEl>
                                      </p:cBhvr>
                                    </p:animEffect>
                                    <p:anim calcmode="lin" valueType="num">
                                      <p:cBhvr>
                                        <p:cTn id="36" dur="5000" fill="hold"/>
                                        <p:tgtEl>
                                          <p:spTgt spid="10"/>
                                        </p:tgtEl>
                                        <p:attrNameLst>
                                          <p:attrName>ppt_x</p:attrName>
                                        </p:attrNameLst>
                                      </p:cBhvr>
                                      <p:tavLst>
                                        <p:tav tm="0">
                                          <p:val>
                                            <p:strVal val="#ppt_x"/>
                                          </p:val>
                                        </p:tav>
                                        <p:tav tm="100000">
                                          <p:val>
                                            <p:strVal val="#ppt_x"/>
                                          </p:val>
                                        </p:tav>
                                      </p:tavLst>
                                    </p:anim>
                                    <p:anim calcmode="lin" valueType="num">
                                      <p:cBhvr>
                                        <p:cTn id="37" dur="5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Θεωρητικό Πλαίσιο</a:t>
            </a:r>
            <a:r>
              <a:rPr lang="en-US" sz="2800" b="1" dirty="0"/>
              <a:t>   (</a:t>
            </a:r>
            <a:r>
              <a:rPr lang="el-GR" sz="2800" b="1" dirty="0"/>
              <a:t>1</a:t>
            </a:r>
            <a:r>
              <a:rPr lang="en-US" sz="2800" b="1" dirty="0"/>
              <a:t>/</a:t>
            </a:r>
            <a:r>
              <a:rPr lang="el-GR" sz="2800" b="1" dirty="0"/>
              <a:t>5</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Ορθογώνιο: Στρογγύλεμα γωνιών 5">
            <a:hlinkClick r:id="rId2" action="ppaction://hlinksldjump"/>
            <a:extLst>
              <a:ext uri="{FF2B5EF4-FFF2-40B4-BE49-F238E27FC236}">
                <a16:creationId xmlns:a16="http://schemas.microsoft.com/office/drawing/2014/main" id="{252EF6E0-D5DC-4FBF-A148-211A5C258E74}"/>
              </a:ext>
            </a:extLst>
          </p:cNvPr>
          <p:cNvSpPr/>
          <p:nvPr/>
        </p:nvSpPr>
        <p:spPr>
          <a:xfrm>
            <a:off x="2425959" y="1471761"/>
            <a:ext cx="8050763" cy="578492"/>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Εξ Αποστάσεως Εκπαίδευση</a:t>
            </a:r>
            <a:endParaRPr lang="en-GB" sz="2400" b="1" dirty="0">
              <a:solidFill>
                <a:schemeClr val="tx1"/>
              </a:solidFill>
            </a:endParaRPr>
          </a:p>
        </p:txBody>
      </p:sp>
      <p:sp>
        <p:nvSpPr>
          <p:cNvPr id="10" name="Ορθογώνιο: Στρογγύλεμα γωνιών 9">
            <a:hlinkClick r:id="rId3" action="ppaction://hlinksldjump"/>
            <a:extLst>
              <a:ext uri="{FF2B5EF4-FFF2-40B4-BE49-F238E27FC236}">
                <a16:creationId xmlns:a16="http://schemas.microsoft.com/office/drawing/2014/main" id="{1E3CC5FE-3008-48F7-BE67-1B9E7241C3C7}"/>
              </a:ext>
            </a:extLst>
          </p:cNvPr>
          <p:cNvSpPr/>
          <p:nvPr/>
        </p:nvSpPr>
        <p:spPr>
          <a:xfrm>
            <a:off x="1063688" y="4612819"/>
            <a:ext cx="3181739" cy="65312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Συμπληρωματική σχολική </a:t>
            </a:r>
            <a:r>
              <a:rPr lang="el-GR" sz="2000" dirty="0" err="1">
                <a:solidFill>
                  <a:schemeClr val="tx1"/>
                </a:solidFill>
              </a:rPr>
              <a:t>εξΑΕ</a:t>
            </a:r>
            <a:endParaRPr lang="en-GB" sz="2000" dirty="0">
              <a:solidFill>
                <a:schemeClr val="tx1"/>
              </a:solidFill>
            </a:endParaRPr>
          </a:p>
        </p:txBody>
      </p:sp>
      <p:sp>
        <p:nvSpPr>
          <p:cNvPr id="12" name="Ορθογώνιο: Στρογγύλεμα γωνιών 11">
            <a:hlinkClick r:id="rId4" action="ppaction://hlinksldjump"/>
            <a:extLst>
              <a:ext uri="{FF2B5EF4-FFF2-40B4-BE49-F238E27FC236}">
                <a16:creationId xmlns:a16="http://schemas.microsoft.com/office/drawing/2014/main" id="{AF844C9B-18A8-40E9-9CD9-45CD3454E197}"/>
              </a:ext>
            </a:extLst>
          </p:cNvPr>
          <p:cNvSpPr/>
          <p:nvPr/>
        </p:nvSpPr>
        <p:spPr>
          <a:xfrm>
            <a:off x="4894194" y="4612819"/>
            <a:ext cx="3114291" cy="65312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E-learning </a:t>
            </a:r>
            <a:r>
              <a:rPr lang="el-GR" sz="2000" dirty="0">
                <a:solidFill>
                  <a:schemeClr val="tx1"/>
                </a:solidFill>
              </a:rPr>
              <a:t>και σχολική </a:t>
            </a:r>
            <a:r>
              <a:rPr lang="el-GR" sz="2000" dirty="0" err="1">
                <a:solidFill>
                  <a:schemeClr val="tx1"/>
                </a:solidFill>
              </a:rPr>
              <a:t>εξΑΕ</a:t>
            </a:r>
            <a:endParaRPr lang="en-GB" sz="2000" dirty="0">
              <a:solidFill>
                <a:schemeClr val="tx1"/>
              </a:solidFill>
            </a:endParaRPr>
          </a:p>
        </p:txBody>
      </p:sp>
      <p:sp>
        <p:nvSpPr>
          <p:cNvPr id="13" name="Ορθογώνιο: Στρογγύλεμα γωνιών 12">
            <a:hlinkClick r:id="rId5" action="ppaction://hlinksldjump"/>
            <a:extLst>
              <a:ext uri="{FF2B5EF4-FFF2-40B4-BE49-F238E27FC236}">
                <a16:creationId xmlns:a16="http://schemas.microsoft.com/office/drawing/2014/main" id="{B4A959EA-541D-4C6F-8620-1C5573BEA637}"/>
              </a:ext>
            </a:extLst>
          </p:cNvPr>
          <p:cNvSpPr/>
          <p:nvPr/>
        </p:nvSpPr>
        <p:spPr>
          <a:xfrm>
            <a:off x="8919575" y="4606985"/>
            <a:ext cx="3114291" cy="653112"/>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000" dirty="0">
                <a:solidFill>
                  <a:schemeClr val="tx1"/>
                </a:solidFill>
              </a:rPr>
              <a:t>Το Ε.Υ. στη σχολική </a:t>
            </a:r>
            <a:r>
              <a:rPr lang="el-GR" sz="2000" dirty="0" err="1">
                <a:solidFill>
                  <a:schemeClr val="tx1"/>
                </a:solidFill>
              </a:rPr>
              <a:t>εξΑΕ</a:t>
            </a:r>
            <a:endParaRPr lang="en-GB" sz="2000" dirty="0">
              <a:solidFill>
                <a:schemeClr val="tx1"/>
              </a:solidFill>
            </a:endParaRPr>
          </a:p>
        </p:txBody>
      </p:sp>
      <p:cxnSp>
        <p:nvCxnSpPr>
          <p:cNvPr id="50" name="Ευθεία γραμμή σύνδεσης 49">
            <a:extLst>
              <a:ext uri="{FF2B5EF4-FFF2-40B4-BE49-F238E27FC236}">
                <a16:creationId xmlns:a16="http://schemas.microsoft.com/office/drawing/2014/main" id="{B24F0637-903F-4FDA-AD93-3BC38E72F547}"/>
              </a:ext>
            </a:extLst>
          </p:cNvPr>
          <p:cNvCxnSpPr>
            <a:cxnSpLocks/>
            <a:stCxn id="6" idx="2"/>
          </p:cNvCxnSpPr>
          <p:nvPr/>
        </p:nvCxnSpPr>
        <p:spPr>
          <a:xfrm>
            <a:off x="6451341" y="2050253"/>
            <a:ext cx="0" cy="115452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Ευθεία γραμμή σύνδεσης 54">
            <a:extLst>
              <a:ext uri="{FF2B5EF4-FFF2-40B4-BE49-F238E27FC236}">
                <a16:creationId xmlns:a16="http://schemas.microsoft.com/office/drawing/2014/main" id="{E0D56A08-BF3E-4858-A054-C418CB7B28F4}"/>
              </a:ext>
            </a:extLst>
          </p:cNvPr>
          <p:cNvCxnSpPr/>
          <p:nvPr/>
        </p:nvCxnSpPr>
        <p:spPr>
          <a:xfrm flipH="1">
            <a:off x="2654557" y="3204773"/>
            <a:ext cx="37967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Ευθεία γραμμή σύνδεσης 56">
            <a:extLst>
              <a:ext uri="{FF2B5EF4-FFF2-40B4-BE49-F238E27FC236}">
                <a16:creationId xmlns:a16="http://schemas.microsoft.com/office/drawing/2014/main" id="{B88F88D9-2E66-4B62-861A-34712B9050DD}"/>
              </a:ext>
            </a:extLst>
          </p:cNvPr>
          <p:cNvCxnSpPr>
            <a:endCxn id="10" idx="0"/>
          </p:cNvCxnSpPr>
          <p:nvPr/>
        </p:nvCxnSpPr>
        <p:spPr>
          <a:xfrm>
            <a:off x="2654557" y="3204773"/>
            <a:ext cx="1" cy="140804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Ευθεία γραμμή σύνδεσης 61">
            <a:extLst>
              <a:ext uri="{FF2B5EF4-FFF2-40B4-BE49-F238E27FC236}">
                <a16:creationId xmlns:a16="http://schemas.microsoft.com/office/drawing/2014/main" id="{B0120041-E8D4-467B-B761-9DCAAD78A1C7}"/>
              </a:ext>
            </a:extLst>
          </p:cNvPr>
          <p:cNvCxnSpPr/>
          <p:nvPr/>
        </p:nvCxnSpPr>
        <p:spPr>
          <a:xfrm>
            <a:off x="6451339" y="3204773"/>
            <a:ext cx="40253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Ευθεία γραμμή σύνδεσης 63">
            <a:extLst>
              <a:ext uri="{FF2B5EF4-FFF2-40B4-BE49-F238E27FC236}">
                <a16:creationId xmlns:a16="http://schemas.microsoft.com/office/drawing/2014/main" id="{300D610A-ED54-4148-8429-15B93EE793EB}"/>
              </a:ext>
            </a:extLst>
          </p:cNvPr>
          <p:cNvCxnSpPr>
            <a:cxnSpLocks/>
            <a:endCxn id="13" idx="0"/>
          </p:cNvCxnSpPr>
          <p:nvPr/>
        </p:nvCxnSpPr>
        <p:spPr>
          <a:xfrm>
            <a:off x="10476721" y="3204773"/>
            <a:ext cx="0" cy="1402212"/>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Ευθεία γραμμή σύνδεσης 69">
            <a:extLst>
              <a:ext uri="{FF2B5EF4-FFF2-40B4-BE49-F238E27FC236}">
                <a16:creationId xmlns:a16="http://schemas.microsoft.com/office/drawing/2014/main" id="{F0FAE421-ABE3-432D-AEBD-DA0C7D02F8CD}"/>
              </a:ext>
            </a:extLst>
          </p:cNvPr>
          <p:cNvCxnSpPr>
            <a:endCxn id="12" idx="0"/>
          </p:cNvCxnSpPr>
          <p:nvPr/>
        </p:nvCxnSpPr>
        <p:spPr>
          <a:xfrm>
            <a:off x="6451339" y="3204773"/>
            <a:ext cx="1" cy="14080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65726"/>
      </p:ext>
    </p:extLst>
  </p:cSld>
  <p:clrMapOvr>
    <a:masterClrMapping/>
  </p:clrMapOvr>
  <mc:AlternateContent xmlns:mc="http://schemas.openxmlformats.org/markup-compatibility/2006" xmlns:p14="http://schemas.microsoft.com/office/powerpoint/2010/main">
    <mc:Choice Requires="p14">
      <p:transition spd="slow" p14:dur="2000" advTm="90358"/>
    </mc:Choice>
    <mc:Fallback xmlns="">
      <p:transition spd="slow" advTm="9035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Θεωρητικό Πλαίσιο</a:t>
            </a:r>
            <a:r>
              <a:rPr lang="en-US" sz="2800" b="1" dirty="0"/>
              <a:t>   (</a:t>
            </a:r>
            <a:r>
              <a:rPr lang="el-GR" sz="2800" b="1" dirty="0"/>
              <a:t>2</a:t>
            </a:r>
            <a:r>
              <a:rPr lang="en-US" sz="2800" b="1" dirty="0"/>
              <a:t>/</a:t>
            </a:r>
            <a:r>
              <a:rPr lang="el-GR" sz="2800" b="1" dirty="0"/>
              <a:t>5</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Ορθογώνιο: Στρογγύλεμα γωνιών 2">
            <a:extLst>
              <a:ext uri="{FF2B5EF4-FFF2-40B4-BE49-F238E27FC236}">
                <a16:creationId xmlns:a16="http://schemas.microsoft.com/office/drawing/2014/main" id="{3586E186-DB31-4EA5-B01A-E347EE09A98B}"/>
              </a:ext>
            </a:extLst>
          </p:cNvPr>
          <p:cNvSpPr/>
          <p:nvPr/>
        </p:nvSpPr>
        <p:spPr>
          <a:xfrm>
            <a:off x="3199622" y="1324946"/>
            <a:ext cx="6307494" cy="928094"/>
          </a:xfrm>
          <a:prstGeom prst="round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Αρχές ανάπτυξης Ε.Υ. στην </a:t>
            </a:r>
            <a:r>
              <a:rPr lang="el-GR" sz="2400" b="1" dirty="0" err="1">
                <a:solidFill>
                  <a:schemeClr val="tx1"/>
                </a:solidFill>
              </a:rPr>
              <a:t>εξΑΕ</a:t>
            </a:r>
            <a:r>
              <a:rPr lang="el-GR" sz="2400" b="1" dirty="0">
                <a:solidFill>
                  <a:schemeClr val="tx1"/>
                </a:solidFill>
              </a:rPr>
              <a:t> </a:t>
            </a:r>
            <a:endParaRPr lang="en-GB" sz="2400" b="1" dirty="0">
              <a:solidFill>
                <a:schemeClr val="tx1"/>
              </a:solidFill>
            </a:endParaRPr>
          </a:p>
        </p:txBody>
      </p:sp>
      <p:sp>
        <p:nvSpPr>
          <p:cNvPr id="6" name="Ορθογώνιο: Διπλωμένη γωνία 5">
            <a:extLst>
              <a:ext uri="{FF2B5EF4-FFF2-40B4-BE49-F238E27FC236}">
                <a16:creationId xmlns:a16="http://schemas.microsoft.com/office/drawing/2014/main" id="{AC9B11D2-5BB9-4967-9F77-041B9A6C953D}"/>
              </a:ext>
            </a:extLst>
          </p:cNvPr>
          <p:cNvSpPr/>
          <p:nvPr/>
        </p:nvSpPr>
        <p:spPr>
          <a:xfrm>
            <a:off x="1962261" y="3955907"/>
            <a:ext cx="9193852" cy="635747"/>
          </a:xfrm>
          <a:prstGeom prst="foldedCorne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endParaRPr lang="el-GR" sz="2000" u="sng" dirty="0">
              <a:solidFill>
                <a:schemeClr val="tx1"/>
              </a:solidFill>
            </a:endParaRPr>
          </a:p>
          <a:p>
            <a:pPr algn="ctr">
              <a:spcAft>
                <a:spcPts val="600"/>
              </a:spcAft>
            </a:pPr>
            <a:endParaRPr lang="el-GR" sz="2000" u="sng" dirty="0">
              <a:solidFill>
                <a:schemeClr val="tx1"/>
              </a:solidFill>
            </a:endParaRPr>
          </a:p>
          <a:p>
            <a:pPr algn="ctr">
              <a:spcAft>
                <a:spcPts val="600"/>
              </a:spcAft>
            </a:pPr>
            <a:endParaRPr lang="el-GR" sz="2000" u="sng" dirty="0">
              <a:solidFill>
                <a:schemeClr val="tx1"/>
              </a:solidFill>
            </a:endParaRPr>
          </a:p>
          <a:p>
            <a:pPr algn="ctr">
              <a:spcAft>
                <a:spcPts val="600"/>
              </a:spcAft>
            </a:pPr>
            <a:endParaRPr lang="el-GR" sz="2000" u="sng" dirty="0">
              <a:solidFill>
                <a:schemeClr val="tx1"/>
              </a:solidFill>
            </a:endParaRPr>
          </a:p>
          <a:p>
            <a:pPr algn="ctr">
              <a:spcAft>
                <a:spcPts val="600"/>
              </a:spcAft>
            </a:pPr>
            <a:r>
              <a:rPr lang="el-GR" sz="2000" dirty="0">
                <a:solidFill>
                  <a:schemeClr val="tx1"/>
                </a:solidFill>
              </a:rPr>
              <a:t>Οι εφτά βασικές αρχές (</a:t>
            </a:r>
            <a:r>
              <a:rPr lang="el-GR" sz="2000" dirty="0" err="1">
                <a:solidFill>
                  <a:schemeClr val="tx1"/>
                </a:solidFill>
              </a:rPr>
              <a:t>Σπανακά</a:t>
            </a:r>
            <a:r>
              <a:rPr lang="el-GR" sz="2000" dirty="0">
                <a:solidFill>
                  <a:schemeClr val="tx1"/>
                </a:solidFill>
              </a:rPr>
              <a:t> &amp; </a:t>
            </a:r>
            <a:r>
              <a:rPr lang="el-GR" sz="2000" dirty="0" err="1">
                <a:solidFill>
                  <a:schemeClr val="tx1"/>
                </a:solidFill>
              </a:rPr>
              <a:t>Λιοναράκη</a:t>
            </a:r>
            <a:r>
              <a:rPr lang="el-GR" sz="2000" dirty="0">
                <a:solidFill>
                  <a:schemeClr val="tx1"/>
                </a:solidFill>
              </a:rPr>
              <a:t>, 2017, σ. 121-123)</a:t>
            </a:r>
          </a:p>
          <a:p>
            <a:endParaRPr lang="el-GR" sz="2000" dirty="0">
              <a:solidFill>
                <a:schemeClr val="tx1"/>
              </a:solidFill>
            </a:endParaRPr>
          </a:p>
          <a:p>
            <a:pPr>
              <a:spcAft>
                <a:spcPts val="1200"/>
              </a:spcAft>
            </a:pPr>
            <a:endParaRPr lang="el-GR" sz="2000" u="sng" dirty="0">
              <a:solidFill>
                <a:schemeClr val="tx1"/>
              </a:solidFill>
            </a:endParaRPr>
          </a:p>
          <a:p>
            <a:endParaRPr lang="el-GR" sz="2000" dirty="0"/>
          </a:p>
          <a:p>
            <a:pPr algn="ctr"/>
            <a:endParaRPr lang="en-GB" sz="2000" dirty="0">
              <a:solidFill>
                <a:schemeClr val="tx1"/>
              </a:solidFill>
            </a:endParaRPr>
          </a:p>
        </p:txBody>
      </p:sp>
      <p:sp>
        <p:nvSpPr>
          <p:cNvPr id="7" name="Ορθογώνιο: Διπλωμένη γωνία 6">
            <a:extLst>
              <a:ext uri="{FF2B5EF4-FFF2-40B4-BE49-F238E27FC236}">
                <a16:creationId xmlns:a16="http://schemas.microsoft.com/office/drawing/2014/main" id="{15E57C7E-DA86-42FE-B111-B19DBA5EF14E}"/>
              </a:ext>
            </a:extLst>
          </p:cNvPr>
          <p:cNvSpPr/>
          <p:nvPr/>
        </p:nvSpPr>
        <p:spPr>
          <a:xfrm>
            <a:off x="1962261" y="3312370"/>
            <a:ext cx="9202485" cy="635747"/>
          </a:xfrm>
          <a:prstGeom prst="foldedCorner">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u="sng" dirty="0">
              <a:solidFill>
                <a:schemeClr val="tx1"/>
              </a:solidFill>
            </a:endParaRPr>
          </a:p>
          <a:p>
            <a:pPr algn="ctr"/>
            <a:r>
              <a:rPr lang="el-GR" sz="2000" dirty="0">
                <a:solidFill>
                  <a:schemeClr val="tx1"/>
                </a:solidFill>
              </a:rPr>
              <a:t>Οι αρχές </a:t>
            </a:r>
            <a:r>
              <a:rPr lang="el-GR" sz="2000" dirty="0" err="1">
                <a:solidFill>
                  <a:schemeClr val="tx1"/>
                </a:solidFill>
              </a:rPr>
              <a:t>Πολυμεσικής</a:t>
            </a:r>
            <a:r>
              <a:rPr lang="el-GR" sz="2000" dirty="0">
                <a:solidFill>
                  <a:schemeClr val="tx1"/>
                </a:solidFill>
              </a:rPr>
              <a:t> Μάθησης (</a:t>
            </a:r>
            <a:r>
              <a:rPr lang="en-US" sz="2000" dirty="0">
                <a:solidFill>
                  <a:schemeClr val="tx1"/>
                </a:solidFill>
              </a:rPr>
              <a:t>Mayer, 2001, </a:t>
            </a:r>
            <a:r>
              <a:rPr lang="el-GR" sz="2000" dirty="0">
                <a:solidFill>
                  <a:schemeClr val="tx1"/>
                </a:solidFill>
              </a:rPr>
              <a:t>οπ. αναφ. Αναστασιάδης &amp; Σπαντιδάκης, 2007</a:t>
            </a:r>
            <a:r>
              <a:rPr lang="en-US" sz="2000" dirty="0">
                <a:solidFill>
                  <a:schemeClr val="tx1"/>
                </a:solidFill>
              </a:rPr>
              <a:t>, </a:t>
            </a:r>
            <a:r>
              <a:rPr lang="el-GR" sz="2000" dirty="0">
                <a:solidFill>
                  <a:schemeClr val="tx1"/>
                </a:solidFill>
              </a:rPr>
              <a:t>σ. 9-12)</a:t>
            </a:r>
          </a:p>
          <a:p>
            <a:endParaRPr lang="en-GB" sz="2000" u="sng" dirty="0">
              <a:solidFill>
                <a:schemeClr val="tx1"/>
              </a:solidFill>
            </a:endParaRPr>
          </a:p>
        </p:txBody>
      </p:sp>
      <p:sp>
        <p:nvSpPr>
          <p:cNvPr id="20" name="Ορθογώνιο: Διπλωμένη γωνία 19">
            <a:extLst>
              <a:ext uri="{FF2B5EF4-FFF2-40B4-BE49-F238E27FC236}">
                <a16:creationId xmlns:a16="http://schemas.microsoft.com/office/drawing/2014/main" id="{46A82095-5C85-4B01-8556-6E8E37D6FA5A}"/>
              </a:ext>
            </a:extLst>
          </p:cNvPr>
          <p:cNvSpPr/>
          <p:nvPr/>
        </p:nvSpPr>
        <p:spPr>
          <a:xfrm>
            <a:off x="1962261" y="5219611"/>
            <a:ext cx="9184519" cy="635748"/>
          </a:xfrm>
          <a:prstGeom prst="foldedCorne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000" u="sng" dirty="0">
              <a:solidFill>
                <a:schemeClr val="tx1"/>
              </a:solidFill>
            </a:endParaRPr>
          </a:p>
          <a:p>
            <a:pPr algn="ctr"/>
            <a:endParaRPr lang="el-GR" sz="2000" u="sng" dirty="0">
              <a:solidFill>
                <a:schemeClr val="tx1"/>
              </a:solidFill>
            </a:endParaRPr>
          </a:p>
          <a:p>
            <a:pPr algn="ctr"/>
            <a:endParaRPr lang="el-GR" sz="2000" u="sng" dirty="0">
              <a:solidFill>
                <a:schemeClr val="tx1"/>
              </a:solidFill>
            </a:endParaRPr>
          </a:p>
          <a:p>
            <a:pPr algn="ctr"/>
            <a:endParaRPr lang="el-GR" sz="2000" u="sng" dirty="0">
              <a:solidFill>
                <a:schemeClr val="tx1"/>
              </a:solidFill>
            </a:endParaRPr>
          </a:p>
          <a:p>
            <a:pPr algn="ctr"/>
            <a:endParaRPr lang="el-GR" sz="2000" u="sng" dirty="0">
              <a:solidFill>
                <a:schemeClr val="tx1"/>
              </a:solidFill>
            </a:endParaRPr>
          </a:p>
          <a:p>
            <a:pPr algn="ctr"/>
            <a:endParaRPr lang="el-GR" sz="2000" u="sng" dirty="0">
              <a:solidFill>
                <a:schemeClr val="tx1"/>
              </a:solidFill>
            </a:endParaRPr>
          </a:p>
          <a:p>
            <a:pPr algn="ctr"/>
            <a:endParaRPr lang="el-GR" sz="2000" u="sng" dirty="0">
              <a:solidFill>
                <a:schemeClr val="tx1"/>
              </a:solidFill>
            </a:endParaRPr>
          </a:p>
          <a:p>
            <a:pPr algn="ctr"/>
            <a:r>
              <a:rPr lang="el-GR" sz="2000" dirty="0">
                <a:solidFill>
                  <a:schemeClr val="tx1"/>
                </a:solidFill>
              </a:rPr>
              <a:t>Οι τρεις δέσμες (</a:t>
            </a:r>
            <a:r>
              <a:rPr lang="el-GR" sz="2000" dirty="0" err="1">
                <a:solidFill>
                  <a:schemeClr val="tx1"/>
                </a:solidFill>
              </a:rPr>
              <a:t>West</a:t>
            </a:r>
            <a:r>
              <a:rPr lang="el-GR" sz="2000" dirty="0">
                <a:solidFill>
                  <a:schemeClr val="tx1"/>
                </a:solidFill>
              </a:rPr>
              <a:t> , 1996 </a:t>
            </a:r>
            <a:r>
              <a:rPr lang="el-GR" sz="2000" dirty="0" err="1">
                <a:solidFill>
                  <a:schemeClr val="tx1"/>
                </a:solidFill>
              </a:rPr>
              <a:t>όπ</a:t>
            </a:r>
            <a:r>
              <a:rPr lang="el-GR" sz="2000" dirty="0">
                <a:solidFill>
                  <a:schemeClr val="tx1"/>
                </a:solidFill>
              </a:rPr>
              <a:t>. αναφ. στο </a:t>
            </a:r>
            <a:r>
              <a:rPr lang="el-GR" sz="2000" dirty="0" err="1">
                <a:solidFill>
                  <a:schemeClr val="tx1"/>
                </a:solidFill>
              </a:rPr>
              <a:t>Λιοναράκης</a:t>
            </a:r>
            <a:r>
              <a:rPr lang="el-GR" sz="2000" dirty="0">
                <a:solidFill>
                  <a:schemeClr val="tx1"/>
                </a:solidFill>
              </a:rPr>
              <a:t>, 2001, σ.33-51)</a:t>
            </a:r>
          </a:p>
          <a:p>
            <a:pPr algn="ctr"/>
            <a:endParaRPr lang="el-GR" sz="2000" u="sng" dirty="0">
              <a:solidFill>
                <a:schemeClr val="tx1"/>
              </a:solidFill>
            </a:endParaRPr>
          </a:p>
          <a:p>
            <a:pPr algn="ctr"/>
            <a:endParaRPr lang="el-GR" sz="2000" u="sng" dirty="0">
              <a:solidFill>
                <a:schemeClr val="tx1"/>
              </a:solidFill>
            </a:endParaRPr>
          </a:p>
          <a:p>
            <a:pPr algn="ctr"/>
            <a:endParaRPr lang="el-GR" sz="2000" u="sng" dirty="0">
              <a:solidFill>
                <a:schemeClr val="tx1"/>
              </a:solidFill>
            </a:endParaRPr>
          </a:p>
          <a:p>
            <a:pPr algn="ctr"/>
            <a:endParaRPr lang="el-GR" sz="2000" u="sng" dirty="0">
              <a:solidFill>
                <a:schemeClr val="tx1"/>
              </a:solidFill>
            </a:endParaRPr>
          </a:p>
          <a:p>
            <a:pPr algn="ctr"/>
            <a:endParaRPr lang="el-GR" sz="2000" dirty="0">
              <a:solidFill>
                <a:schemeClr val="tx1"/>
              </a:solidFill>
            </a:endParaRPr>
          </a:p>
          <a:p>
            <a:pPr algn="ctr"/>
            <a:endParaRPr lang="el-GR" sz="2000" u="sng" dirty="0">
              <a:solidFill>
                <a:schemeClr val="tx1"/>
              </a:solidFill>
            </a:endParaRPr>
          </a:p>
          <a:p>
            <a:pPr algn="ctr"/>
            <a:endParaRPr lang="en-GB" sz="2000" dirty="0">
              <a:solidFill>
                <a:schemeClr val="tx1"/>
              </a:solidFill>
            </a:endParaRPr>
          </a:p>
        </p:txBody>
      </p:sp>
      <p:sp>
        <p:nvSpPr>
          <p:cNvPr id="21" name="Ορθογώνιο: Διπλωμένη γωνία 20">
            <a:extLst>
              <a:ext uri="{FF2B5EF4-FFF2-40B4-BE49-F238E27FC236}">
                <a16:creationId xmlns:a16="http://schemas.microsoft.com/office/drawing/2014/main" id="{5A9AD56B-F6FB-4649-AECE-B279A26ACA51}"/>
              </a:ext>
            </a:extLst>
          </p:cNvPr>
          <p:cNvSpPr/>
          <p:nvPr/>
        </p:nvSpPr>
        <p:spPr>
          <a:xfrm>
            <a:off x="1962261" y="4583864"/>
            <a:ext cx="9193852" cy="635747"/>
          </a:xfrm>
          <a:prstGeom prst="foldedCorner">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εννέα διδακτικές ενέργειες - γεγονότα της διδασκαλίας του </a:t>
            </a:r>
            <a:r>
              <a:rPr lang="el-GR" dirty="0" err="1">
                <a:solidFill>
                  <a:schemeClr val="tx1"/>
                </a:solidFill>
              </a:rPr>
              <a:t>Gagné</a:t>
            </a:r>
            <a:r>
              <a:rPr lang="el-GR" dirty="0">
                <a:solidFill>
                  <a:schemeClr val="tx1"/>
                </a:solidFill>
              </a:rPr>
              <a:t> (</a:t>
            </a:r>
            <a:r>
              <a:rPr lang="el-GR" dirty="0" err="1">
                <a:solidFill>
                  <a:schemeClr val="tx1"/>
                </a:solidFill>
              </a:rPr>
              <a:t>Μουρατόγλου</a:t>
            </a:r>
            <a:r>
              <a:rPr lang="el-GR" dirty="0">
                <a:solidFill>
                  <a:schemeClr val="tx1"/>
                </a:solidFill>
              </a:rPr>
              <a:t>, 2018, σ.66) </a:t>
            </a:r>
            <a:endParaRPr lang="en-GB" dirty="0">
              <a:solidFill>
                <a:schemeClr val="tx1"/>
              </a:solidFill>
            </a:endParaRPr>
          </a:p>
        </p:txBody>
      </p:sp>
      <p:sp>
        <p:nvSpPr>
          <p:cNvPr id="8" name="Ορθογώνιο: Διπλωμένη γωνία 7">
            <a:extLst>
              <a:ext uri="{FF2B5EF4-FFF2-40B4-BE49-F238E27FC236}">
                <a16:creationId xmlns:a16="http://schemas.microsoft.com/office/drawing/2014/main" id="{CD8F4A8B-15BF-4BCD-9FCA-17F2DFD0B064}"/>
              </a:ext>
            </a:extLst>
          </p:cNvPr>
          <p:cNvSpPr/>
          <p:nvPr/>
        </p:nvSpPr>
        <p:spPr>
          <a:xfrm>
            <a:off x="1962261" y="2609310"/>
            <a:ext cx="9202485" cy="695270"/>
          </a:xfrm>
          <a:prstGeom prst="foldedCorne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Οι Βασικές αρχές </a:t>
            </a:r>
            <a:r>
              <a:rPr lang="el-GR" dirty="0" err="1">
                <a:solidFill>
                  <a:schemeClr val="tx1"/>
                </a:solidFill>
              </a:rPr>
              <a:t>εξΑΕ</a:t>
            </a:r>
            <a:r>
              <a:rPr lang="el-GR" dirty="0">
                <a:solidFill>
                  <a:schemeClr val="tx1"/>
                </a:solidFill>
              </a:rPr>
              <a:t> (</a:t>
            </a:r>
            <a:r>
              <a:rPr lang="en-US" dirty="0">
                <a:solidFill>
                  <a:schemeClr val="tx1"/>
                </a:solidFill>
              </a:rPr>
              <a:t>Holmberg,</a:t>
            </a:r>
            <a:r>
              <a:rPr lang="el-GR" dirty="0">
                <a:solidFill>
                  <a:schemeClr val="tx1"/>
                </a:solidFill>
              </a:rPr>
              <a:t> 1986, οπ. αναφ. στο </a:t>
            </a:r>
            <a:r>
              <a:rPr lang="el-GR" dirty="0" err="1">
                <a:solidFill>
                  <a:schemeClr val="tx1"/>
                </a:solidFill>
              </a:rPr>
              <a:t>Τζιμογιάννη</a:t>
            </a:r>
            <a:r>
              <a:rPr lang="el-GR" dirty="0">
                <a:solidFill>
                  <a:schemeClr val="tx1"/>
                </a:solidFill>
              </a:rPr>
              <a:t>, 2017, σ. 117</a:t>
            </a:r>
            <a:r>
              <a:rPr lang="en-US" dirty="0">
                <a:solidFill>
                  <a:schemeClr val="tx1"/>
                </a:solidFill>
              </a:rPr>
              <a:t>)  </a:t>
            </a:r>
            <a:r>
              <a:rPr lang="el-GR" dirty="0">
                <a:solidFill>
                  <a:schemeClr val="tx1"/>
                </a:solidFill>
              </a:rPr>
              <a:t> </a:t>
            </a:r>
            <a:endParaRPr lang="en-GB" dirty="0">
              <a:solidFill>
                <a:schemeClr val="tx1"/>
              </a:solidFill>
            </a:endParaRPr>
          </a:p>
        </p:txBody>
      </p:sp>
    </p:spTree>
    <p:custDataLst>
      <p:tags r:id="rId1"/>
    </p:custDataLst>
    <p:extLst>
      <p:ext uri="{BB962C8B-B14F-4D97-AF65-F5344CB8AC3E}">
        <p14:creationId xmlns:p14="http://schemas.microsoft.com/office/powerpoint/2010/main" val="2548922414"/>
      </p:ext>
    </p:extLst>
  </p:cSld>
  <p:clrMapOvr>
    <a:masterClrMapping/>
  </p:clrMapOvr>
  <mc:AlternateContent xmlns:mc="http://schemas.openxmlformats.org/markup-compatibility/2006" xmlns:p14="http://schemas.microsoft.com/office/powerpoint/2010/main">
    <mc:Choice Requires="p14">
      <p:transition spd="slow" p14:dur="2000" advTm="39205"/>
    </mc:Choice>
    <mc:Fallback xmlns="">
      <p:transition spd="slow" advTm="3920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750"/>
                                        <p:tgtEl>
                                          <p:spTgt spid="8"/>
                                        </p:tgtEl>
                                      </p:cBhvr>
                                    </p:animEffect>
                                    <p:anim calcmode="lin" valueType="num">
                                      <p:cBhvr>
                                        <p:cTn id="8" dur="5750" fill="hold"/>
                                        <p:tgtEl>
                                          <p:spTgt spid="8"/>
                                        </p:tgtEl>
                                        <p:attrNameLst>
                                          <p:attrName>ppt_x</p:attrName>
                                        </p:attrNameLst>
                                      </p:cBhvr>
                                      <p:tavLst>
                                        <p:tav tm="0">
                                          <p:val>
                                            <p:strVal val="#ppt_x"/>
                                          </p:val>
                                        </p:tav>
                                        <p:tav tm="100000">
                                          <p:val>
                                            <p:strVal val="#ppt_x"/>
                                          </p:val>
                                        </p:tav>
                                      </p:tavLst>
                                    </p:anim>
                                    <p:anim calcmode="lin" valueType="num">
                                      <p:cBhvr>
                                        <p:cTn id="9" dur="575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750"/>
                                        <p:tgtEl>
                                          <p:spTgt spid="7"/>
                                        </p:tgtEl>
                                      </p:cBhvr>
                                    </p:animEffect>
                                    <p:anim calcmode="lin" valueType="num">
                                      <p:cBhvr>
                                        <p:cTn id="15" dur="5750" fill="hold"/>
                                        <p:tgtEl>
                                          <p:spTgt spid="7"/>
                                        </p:tgtEl>
                                        <p:attrNameLst>
                                          <p:attrName>ppt_x</p:attrName>
                                        </p:attrNameLst>
                                      </p:cBhvr>
                                      <p:tavLst>
                                        <p:tav tm="0">
                                          <p:val>
                                            <p:strVal val="#ppt_x"/>
                                          </p:val>
                                        </p:tav>
                                        <p:tav tm="100000">
                                          <p:val>
                                            <p:strVal val="#ppt_x"/>
                                          </p:val>
                                        </p:tav>
                                      </p:tavLst>
                                    </p:anim>
                                    <p:anim calcmode="lin" valueType="num">
                                      <p:cBhvr>
                                        <p:cTn id="16" dur="5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750"/>
                                        <p:tgtEl>
                                          <p:spTgt spid="6"/>
                                        </p:tgtEl>
                                      </p:cBhvr>
                                    </p:animEffect>
                                    <p:anim calcmode="lin" valueType="num">
                                      <p:cBhvr>
                                        <p:cTn id="22" dur="5750" fill="hold"/>
                                        <p:tgtEl>
                                          <p:spTgt spid="6"/>
                                        </p:tgtEl>
                                        <p:attrNameLst>
                                          <p:attrName>ppt_x</p:attrName>
                                        </p:attrNameLst>
                                      </p:cBhvr>
                                      <p:tavLst>
                                        <p:tav tm="0">
                                          <p:val>
                                            <p:strVal val="#ppt_x"/>
                                          </p:val>
                                        </p:tav>
                                        <p:tav tm="100000">
                                          <p:val>
                                            <p:strVal val="#ppt_x"/>
                                          </p:val>
                                        </p:tav>
                                      </p:tavLst>
                                    </p:anim>
                                    <p:anim calcmode="lin" valueType="num">
                                      <p:cBhvr>
                                        <p:cTn id="23" dur="5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750"/>
                                        <p:tgtEl>
                                          <p:spTgt spid="21"/>
                                        </p:tgtEl>
                                      </p:cBhvr>
                                    </p:animEffect>
                                    <p:anim calcmode="lin" valueType="num">
                                      <p:cBhvr>
                                        <p:cTn id="29" dur="5750" fill="hold"/>
                                        <p:tgtEl>
                                          <p:spTgt spid="21"/>
                                        </p:tgtEl>
                                        <p:attrNameLst>
                                          <p:attrName>ppt_x</p:attrName>
                                        </p:attrNameLst>
                                      </p:cBhvr>
                                      <p:tavLst>
                                        <p:tav tm="0">
                                          <p:val>
                                            <p:strVal val="#ppt_x"/>
                                          </p:val>
                                        </p:tav>
                                        <p:tav tm="100000">
                                          <p:val>
                                            <p:strVal val="#ppt_x"/>
                                          </p:val>
                                        </p:tav>
                                      </p:tavLst>
                                    </p:anim>
                                    <p:anim calcmode="lin" valueType="num">
                                      <p:cBhvr>
                                        <p:cTn id="30" dur="575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750"/>
                                        <p:tgtEl>
                                          <p:spTgt spid="20"/>
                                        </p:tgtEl>
                                      </p:cBhvr>
                                    </p:animEffect>
                                    <p:anim calcmode="lin" valueType="num">
                                      <p:cBhvr>
                                        <p:cTn id="36" dur="5750" fill="hold"/>
                                        <p:tgtEl>
                                          <p:spTgt spid="20"/>
                                        </p:tgtEl>
                                        <p:attrNameLst>
                                          <p:attrName>ppt_x</p:attrName>
                                        </p:attrNameLst>
                                      </p:cBhvr>
                                      <p:tavLst>
                                        <p:tav tm="0">
                                          <p:val>
                                            <p:strVal val="#ppt_x"/>
                                          </p:val>
                                        </p:tav>
                                        <p:tav tm="100000">
                                          <p:val>
                                            <p:strVal val="#ppt_x"/>
                                          </p:val>
                                        </p:tav>
                                      </p:tavLst>
                                    </p:anim>
                                    <p:anim calcmode="lin" valueType="num">
                                      <p:cBhvr>
                                        <p:cTn id="37" dur="575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0" grpId="0" animBg="1"/>
      <p:bldP spid="21"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A00252-A55A-4CE1-9712-E27852DD632C}"/>
              </a:ext>
            </a:extLst>
          </p:cNvPr>
          <p:cNvSpPr>
            <a:spLocks noGrp="1"/>
          </p:cNvSpPr>
          <p:nvPr>
            <p:ph type="title"/>
          </p:nvPr>
        </p:nvSpPr>
        <p:spPr>
          <a:xfrm>
            <a:off x="1548882" y="681036"/>
            <a:ext cx="9804918" cy="308009"/>
          </a:xfrm>
        </p:spPr>
        <p:txBody>
          <a:bodyPr>
            <a:noAutofit/>
          </a:bodyPr>
          <a:lstStyle/>
          <a:p>
            <a:r>
              <a:rPr lang="el-GR" sz="2800" b="1" dirty="0"/>
              <a:t>Θεωρητικό Πλαίσιο</a:t>
            </a:r>
            <a:r>
              <a:rPr lang="en-US" sz="2800" b="1" dirty="0"/>
              <a:t>   (</a:t>
            </a:r>
            <a:r>
              <a:rPr lang="el-GR" sz="2800" b="1" dirty="0"/>
              <a:t>3</a:t>
            </a:r>
            <a:r>
              <a:rPr lang="en-US" sz="2800" b="1" dirty="0"/>
              <a:t>/</a:t>
            </a:r>
            <a:r>
              <a:rPr lang="el-GR" sz="2800" b="1" dirty="0"/>
              <a:t>5</a:t>
            </a:r>
            <a:r>
              <a:rPr lang="en-US" sz="2800" b="1" dirty="0"/>
              <a:t>)</a:t>
            </a:r>
            <a:endParaRPr lang="en-GB" sz="2800" b="1" dirty="0"/>
          </a:p>
        </p:txBody>
      </p:sp>
      <p:sp>
        <p:nvSpPr>
          <p:cNvPr id="5" name="Ορθογώνιο 4">
            <a:extLst>
              <a:ext uri="{FF2B5EF4-FFF2-40B4-BE49-F238E27FC236}">
                <a16:creationId xmlns:a16="http://schemas.microsoft.com/office/drawing/2014/main" id="{591D9C22-D42F-41C7-84AA-A46C4296FE38}"/>
              </a:ext>
            </a:extLst>
          </p:cNvPr>
          <p:cNvSpPr/>
          <p:nvPr/>
        </p:nvSpPr>
        <p:spPr>
          <a:xfrm>
            <a:off x="0" y="0"/>
            <a:ext cx="662473" cy="6858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Διάγραμμα ροής: Γραμμή σύνδεσης εκτός σελίδας 10">
            <a:extLst>
              <a:ext uri="{FF2B5EF4-FFF2-40B4-BE49-F238E27FC236}">
                <a16:creationId xmlns:a16="http://schemas.microsoft.com/office/drawing/2014/main" id="{A2330B59-C7CB-4374-913B-D41415DD012F}"/>
              </a:ext>
            </a:extLst>
          </p:cNvPr>
          <p:cNvSpPr/>
          <p:nvPr/>
        </p:nvSpPr>
        <p:spPr>
          <a:xfrm rot="16200000">
            <a:off x="657807" y="2397675"/>
            <a:ext cx="811764" cy="802432"/>
          </a:xfrm>
          <a:prstGeom prst="flowChartOffpageConnector">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4" name="Ευθεία γραμμή σύνδεσης 3">
            <a:extLst>
              <a:ext uri="{FF2B5EF4-FFF2-40B4-BE49-F238E27FC236}">
                <a16:creationId xmlns:a16="http://schemas.microsoft.com/office/drawing/2014/main" id="{5A710C52-91C7-45B4-A0FA-DD9C5FDD3127}"/>
              </a:ext>
            </a:extLst>
          </p:cNvPr>
          <p:cNvCxnSpPr>
            <a:cxnSpLocks/>
          </p:cNvCxnSpPr>
          <p:nvPr/>
        </p:nvCxnSpPr>
        <p:spPr>
          <a:xfrm>
            <a:off x="1352939" y="1129004"/>
            <a:ext cx="10000861"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Ορθογώνιο: Στρογγύλεμα γωνιών 7">
            <a:extLst>
              <a:ext uri="{FF2B5EF4-FFF2-40B4-BE49-F238E27FC236}">
                <a16:creationId xmlns:a16="http://schemas.microsoft.com/office/drawing/2014/main" id="{F58153D1-C4D9-4FBA-B9B0-1AC527AD339C}"/>
              </a:ext>
            </a:extLst>
          </p:cNvPr>
          <p:cNvSpPr/>
          <p:nvPr/>
        </p:nvSpPr>
        <p:spPr>
          <a:xfrm>
            <a:off x="3199622" y="1324946"/>
            <a:ext cx="6307494" cy="928094"/>
          </a:xfrm>
          <a:prstGeom prst="roundRect">
            <a:avLst/>
          </a:prstGeom>
          <a:solidFill>
            <a:srgbClr val="EAEAE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rPr>
              <a:t>Προδιαγραφές Ε.Υ. για την Πρωτοβάθμια Εκπαίδευση</a:t>
            </a:r>
            <a:endParaRPr lang="en-GB" sz="2400" b="1" dirty="0">
              <a:solidFill>
                <a:schemeClr val="tx1"/>
              </a:solidFill>
            </a:endParaRPr>
          </a:p>
        </p:txBody>
      </p:sp>
      <p:sp>
        <p:nvSpPr>
          <p:cNvPr id="3" name="Ορθογώνιο: Διπλωμένη γωνία 2">
            <a:extLst>
              <a:ext uri="{FF2B5EF4-FFF2-40B4-BE49-F238E27FC236}">
                <a16:creationId xmlns:a16="http://schemas.microsoft.com/office/drawing/2014/main" id="{2A52F10C-1A9A-439F-AE5F-B2A20884A8C7}"/>
              </a:ext>
            </a:extLst>
          </p:cNvPr>
          <p:cNvSpPr/>
          <p:nvPr/>
        </p:nvSpPr>
        <p:spPr>
          <a:xfrm>
            <a:off x="2183362" y="2578056"/>
            <a:ext cx="8826759" cy="1701887"/>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800" b="1" dirty="0">
              <a:solidFill>
                <a:schemeClr val="tx1"/>
              </a:solidFill>
              <a:ea typeface="Times New Roman" panose="02020603050405020304" pitchFamily="18" charset="0"/>
            </a:endParaRPr>
          </a:p>
          <a:p>
            <a:endParaRPr lang="el-GR" sz="1800" b="1" dirty="0">
              <a:solidFill>
                <a:schemeClr val="tx1"/>
              </a:solidFill>
              <a:ea typeface="Times New Roman" panose="02020603050405020304" pitchFamily="18" charset="0"/>
            </a:endParaRPr>
          </a:p>
          <a:p>
            <a:pPr algn="just"/>
            <a:r>
              <a:rPr lang="el-GR" sz="1800" dirty="0">
                <a:solidFill>
                  <a:schemeClr val="tx1"/>
                </a:solidFill>
                <a:ea typeface="Times New Roman" panose="02020603050405020304" pitchFamily="18" charset="0"/>
              </a:rPr>
              <a:t>Προσεγγίζει το αντικείμενο της Στοματικής Υγείας μέσα από άλλα μαθήματα και δίνει τη δυνατότητα στο µ</a:t>
            </a:r>
            <a:r>
              <a:rPr lang="el-GR" sz="1800" dirty="0" err="1">
                <a:solidFill>
                  <a:schemeClr val="tx1"/>
                </a:solidFill>
                <a:ea typeface="Times New Roman" panose="02020603050405020304" pitchFamily="18" charset="0"/>
              </a:rPr>
              <a:t>αθητή</a:t>
            </a:r>
            <a:r>
              <a:rPr lang="el-GR" sz="1800" dirty="0">
                <a:solidFill>
                  <a:schemeClr val="tx1"/>
                </a:solidFill>
                <a:ea typeface="Times New Roman" panose="02020603050405020304" pitchFamily="18" charset="0"/>
              </a:rPr>
              <a:t> να συγκροτήσει ένα ενιαίο σύνολο γνώσεων και δεξιοτήτων, που θα του επιτρέπει να </a:t>
            </a:r>
            <a:r>
              <a:rPr lang="el-GR" sz="1800" dirty="0" err="1">
                <a:solidFill>
                  <a:schemeClr val="tx1"/>
                </a:solidFill>
                <a:ea typeface="Times New Roman" panose="02020603050405020304" pitchFamily="18" charset="0"/>
              </a:rPr>
              <a:t>διαµορφώνει</a:t>
            </a:r>
            <a:r>
              <a:rPr lang="el-GR" sz="1800" dirty="0">
                <a:solidFill>
                  <a:schemeClr val="tx1"/>
                </a:solidFill>
                <a:ea typeface="Times New Roman" panose="02020603050405020304" pitchFamily="18" charset="0"/>
              </a:rPr>
              <a:t> προσωπική άποψη, για </a:t>
            </a:r>
            <a:r>
              <a:rPr lang="el-GR" sz="1800" dirty="0" err="1">
                <a:solidFill>
                  <a:schemeClr val="tx1"/>
                </a:solidFill>
                <a:ea typeface="Times New Roman" panose="02020603050405020304" pitchFamily="18" charset="0"/>
              </a:rPr>
              <a:t>θέµατα</a:t>
            </a:r>
            <a:r>
              <a:rPr lang="el-GR" sz="1800" dirty="0">
                <a:solidFill>
                  <a:schemeClr val="tx1"/>
                </a:solidFill>
                <a:ea typeface="Times New Roman" panose="02020603050405020304" pitchFamily="18" charset="0"/>
              </a:rPr>
              <a:t> των </a:t>
            </a:r>
            <a:r>
              <a:rPr lang="el-GR" sz="1800" dirty="0" err="1">
                <a:solidFill>
                  <a:schemeClr val="tx1"/>
                </a:solidFill>
                <a:ea typeface="Times New Roman" panose="02020603050405020304" pitchFamily="18" charset="0"/>
              </a:rPr>
              <a:t>επιστηµών</a:t>
            </a:r>
            <a:r>
              <a:rPr lang="el-GR" sz="1800" dirty="0">
                <a:solidFill>
                  <a:schemeClr val="tx1"/>
                </a:solidFill>
                <a:ea typeface="Times New Roman" panose="02020603050405020304" pitchFamily="18" charset="0"/>
              </a:rPr>
              <a:t> τα οποία σχετίζονται µ</a:t>
            </a:r>
            <a:r>
              <a:rPr lang="el-GR" sz="1800" dirty="0" err="1">
                <a:solidFill>
                  <a:schemeClr val="tx1"/>
                </a:solidFill>
                <a:ea typeface="Times New Roman" panose="02020603050405020304" pitchFamily="18" charset="0"/>
              </a:rPr>
              <a:t>εταξύ</a:t>
            </a:r>
            <a:r>
              <a:rPr lang="el-GR" sz="1800" dirty="0">
                <a:solidFill>
                  <a:schemeClr val="tx1"/>
                </a:solidFill>
                <a:ea typeface="Times New Roman" panose="02020603050405020304" pitchFamily="18" charset="0"/>
              </a:rPr>
              <a:t> τους. </a:t>
            </a:r>
            <a:endParaRPr lang="el-GR" sz="1800" dirty="0">
              <a:solidFill>
                <a:schemeClr val="tx1"/>
              </a:solidFill>
              <a:effectLst/>
              <a:ea typeface="Times New Roman" panose="02020603050405020304" pitchFamily="18" charset="0"/>
            </a:endParaRPr>
          </a:p>
          <a:p>
            <a:pPr algn="ctr"/>
            <a:endParaRPr lang="en-GB" dirty="0"/>
          </a:p>
        </p:txBody>
      </p:sp>
      <p:sp>
        <p:nvSpPr>
          <p:cNvPr id="7" name="Ορθογώνιο: Διπλωμένη γωνία 6">
            <a:extLst>
              <a:ext uri="{FF2B5EF4-FFF2-40B4-BE49-F238E27FC236}">
                <a16:creationId xmlns:a16="http://schemas.microsoft.com/office/drawing/2014/main" id="{9F7D56B2-EAE3-4D8D-8D02-6280355809DD}"/>
              </a:ext>
            </a:extLst>
          </p:cNvPr>
          <p:cNvSpPr/>
          <p:nvPr/>
        </p:nvSpPr>
        <p:spPr>
          <a:xfrm>
            <a:off x="2183363" y="4814049"/>
            <a:ext cx="8826759" cy="1624074"/>
          </a:xfrm>
          <a:prstGeom prst="foldedCorner">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1800" dirty="0">
              <a:solidFill>
                <a:schemeClr val="tx1"/>
              </a:solidFill>
              <a:effectLst/>
              <a:ea typeface="Times New Roman" panose="02020603050405020304" pitchFamily="18" charset="0"/>
            </a:endParaRPr>
          </a:p>
          <a:p>
            <a:endParaRPr lang="el-GR" dirty="0">
              <a:solidFill>
                <a:schemeClr val="tx1"/>
              </a:solidFill>
              <a:ea typeface="Times New Roman" panose="02020603050405020304" pitchFamily="18" charset="0"/>
            </a:endParaRPr>
          </a:p>
          <a:p>
            <a:pPr algn="just"/>
            <a:r>
              <a:rPr lang="el-GR" sz="1800" dirty="0">
                <a:solidFill>
                  <a:schemeClr val="tx1"/>
                </a:solidFill>
                <a:ea typeface="Times New Roman" panose="02020603050405020304" pitchFamily="18" charset="0"/>
              </a:rPr>
              <a:t>Η ενεργητική προσέγγιση της γνώσης έχει ως στόχο να βοηθήσει τους μαθητές να σκέπτονται, να χειρίζονται πολύπλοκες έννοιες, να ερευνούν φθάνοντας οι ίδιοι στη γνώση, </a:t>
            </a:r>
            <a:r>
              <a:rPr lang="el-GR" sz="1800" dirty="0" err="1">
                <a:solidFill>
                  <a:schemeClr val="tx1"/>
                </a:solidFill>
                <a:ea typeface="Times New Roman" panose="02020603050405020304" pitchFamily="18" charset="0"/>
              </a:rPr>
              <a:t>ουσιαστικοποιώντας</a:t>
            </a:r>
            <a:r>
              <a:rPr lang="el-GR" sz="1800" dirty="0">
                <a:solidFill>
                  <a:schemeClr val="tx1"/>
                </a:solidFill>
                <a:ea typeface="Times New Roman" panose="02020603050405020304" pitchFamily="18" charset="0"/>
              </a:rPr>
              <a:t> αυτό στο οποίο έχουμε ήδη αναφερθεί, στο να μαθαίνουν το «πώς να μαθαίνουν». </a:t>
            </a:r>
            <a:endParaRPr lang="el-GR" sz="1800" dirty="0">
              <a:solidFill>
                <a:schemeClr val="tx1"/>
              </a:solidFill>
              <a:effectLst/>
              <a:ea typeface="Times New Roman" panose="02020603050405020304" pitchFamily="18" charset="0"/>
            </a:endParaRPr>
          </a:p>
          <a:p>
            <a:endParaRPr lang="el-GR" sz="1800" dirty="0">
              <a:solidFill>
                <a:schemeClr val="tx1"/>
              </a:solidFill>
              <a:effectLst/>
              <a:ea typeface="Times New Roman" panose="02020603050405020304" pitchFamily="18" charset="0"/>
            </a:endParaRPr>
          </a:p>
          <a:p>
            <a:pPr algn="ctr"/>
            <a:endParaRPr lang="en-GB" dirty="0"/>
          </a:p>
        </p:txBody>
      </p:sp>
      <p:sp>
        <p:nvSpPr>
          <p:cNvPr id="6" name="Ορθογώνιο: Διπλωμένη γωνία 5">
            <a:extLst>
              <a:ext uri="{FF2B5EF4-FFF2-40B4-BE49-F238E27FC236}">
                <a16:creationId xmlns:a16="http://schemas.microsoft.com/office/drawing/2014/main" id="{50AA54F7-32C6-4F0C-B7E3-5265A5901A3C}"/>
              </a:ext>
            </a:extLst>
          </p:cNvPr>
          <p:cNvSpPr/>
          <p:nvPr/>
        </p:nvSpPr>
        <p:spPr>
          <a:xfrm>
            <a:off x="2183362" y="4966453"/>
            <a:ext cx="8826759" cy="1792025"/>
          </a:xfrm>
          <a:prstGeom prst="foldedCorner">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800" dirty="0">
              <a:solidFill>
                <a:schemeClr val="tx1"/>
              </a:solidFill>
              <a:effectLst/>
              <a:ea typeface="Times New Roman" panose="02020603050405020304" pitchFamily="18" charset="0"/>
            </a:endParaRPr>
          </a:p>
          <a:p>
            <a:pPr algn="ctr"/>
            <a:r>
              <a:rPr lang="el-GR" sz="2800" dirty="0" err="1">
                <a:solidFill>
                  <a:schemeClr val="tx1"/>
                </a:solidFill>
                <a:effectLst/>
                <a:ea typeface="Times New Roman" panose="02020603050405020304" pitchFamily="18" charset="0"/>
              </a:rPr>
              <a:t>Ανακαλυπτική</a:t>
            </a:r>
            <a:r>
              <a:rPr lang="el-GR" sz="2800" dirty="0">
                <a:solidFill>
                  <a:schemeClr val="tx1"/>
                </a:solidFill>
                <a:effectLst/>
                <a:ea typeface="Times New Roman" panose="02020603050405020304" pitchFamily="18" charset="0"/>
              </a:rPr>
              <a:t> μάθηση</a:t>
            </a:r>
          </a:p>
          <a:p>
            <a:pPr algn="ctr"/>
            <a:endParaRPr lang="en-GB" dirty="0"/>
          </a:p>
        </p:txBody>
      </p:sp>
      <p:sp>
        <p:nvSpPr>
          <p:cNvPr id="15" name="Ορθογώνιο: Διπλωμένη γωνία 14">
            <a:extLst>
              <a:ext uri="{FF2B5EF4-FFF2-40B4-BE49-F238E27FC236}">
                <a16:creationId xmlns:a16="http://schemas.microsoft.com/office/drawing/2014/main" id="{11D64880-0D26-4598-990E-C8BFB0841652}"/>
              </a:ext>
            </a:extLst>
          </p:cNvPr>
          <p:cNvSpPr/>
          <p:nvPr/>
        </p:nvSpPr>
        <p:spPr>
          <a:xfrm>
            <a:off x="2183362" y="2718025"/>
            <a:ext cx="8826759" cy="1714322"/>
          </a:xfrm>
          <a:prstGeom prst="foldedCorner">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l-GR" sz="2000" dirty="0">
              <a:solidFill>
                <a:schemeClr val="tx1"/>
              </a:solidFill>
            </a:endParaRPr>
          </a:p>
          <a:p>
            <a:endParaRPr lang="el-GR" sz="2000" dirty="0">
              <a:solidFill>
                <a:schemeClr val="tx1"/>
              </a:solidFill>
            </a:endParaRPr>
          </a:p>
          <a:p>
            <a:pPr>
              <a:spcAft>
                <a:spcPts val="1200"/>
              </a:spcAft>
            </a:pPr>
            <a:endParaRPr lang="el-GR" sz="2000" u="sng" dirty="0">
              <a:solidFill>
                <a:schemeClr val="tx1"/>
              </a:solidFill>
            </a:endParaRPr>
          </a:p>
          <a:p>
            <a:pPr marL="342900" indent="-342900">
              <a:buFont typeface="Wingdings" panose="05000000000000000000" pitchFamily="2" charset="2"/>
              <a:buChar char="q"/>
            </a:pPr>
            <a:endParaRPr lang="el-GR" sz="2000" dirty="0">
              <a:solidFill>
                <a:schemeClr val="tx1"/>
              </a:solidFill>
              <a:ea typeface="Times New Roman" panose="02020603050405020304" pitchFamily="18" charset="0"/>
            </a:endParaRPr>
          </a:p>
          <a:p>
            <a:pPr algn="ctr"/>
            <a:r>
              <a:rPr lang="el-GR" sz="2800" dirty="0">
                <a:solidFill>
                  <a:schemeClr val="tx1"/>
                </a:solidFill>
                <a:effectLst/>
                <a:ea typeface="Times New Roman" panose="02020603050405020304" pitchFamily="18" charset="0"/>
              </a:rPr>
              <a:t>Διαθεματική προσέγγιση</a:t>
            </a:r>
            <a:endParaRPr lang="en-GB" sz="2800" dirty="0">
              <a:solidFill>
                <a:schemeClr val="tx1"/>
              </a:solidFill>
              <a:effectLst/>
              <a:ea typeface="Times New Roman" panose="02020603050405020304" pitchFamily="18" charset="0"/>
            </a:endParaRPr>
          </a:p>
          <a:p>
            <a:endParaRPr lang="en-GB" sz="2000" dirty="0">
              <a:solidFill>
                <a:schemeClr val="tx1"/>
              </a:solidFill>
              <a:effectLst/>
              <a:ea typeface="Times New Roman" panose="02020603050405020304" pitchFamily="18" charset="0"/>
            </a:endParaRPr>
          </a:p>
          <a:p>
            <a:pPr marL="342900" indent="-342900">
              <a:buFont typeface="Wingdings" panose="05000000000000000000" pitchFamily="2" charset="2"/>
              <a:buChar char="q"/>
            </a:pPr>
            <a:endParaRPr lang="el-GR" sz="2000" dirty="0">
              <a:solidFill>
                <a:schemeClr val="tx1"/>
              </a:solidFill>
              <a:effectLst/>
              <a:ea typeface="Times New Roman" panose="02020603050405020304" pitchFamily="18" charset="0"/>
            </a:endParaRPr>
          </a:p>
          <a:p>
            <a:endParaRPr lang="el-GR" sz="2000" dirty="0">
              <a:solidFill>
                <a:schemeClr val="tx1"/>
              </a:solidFill>
            </a:endParaRPr>
          </a:p>
          <a:p>
            <a:pPr algn="ctr"/>
            <a:endParaRPr lang="en-GB" sz="2000" dirty="0">
              <a:solidFill>
                <a:schemeClr val="tx1"/>
              </a:solidFill>
            </a:endParaRPr>
          </a:p>
        </p:txBody>
      </p:sp>
    </p:spTree>
    <p:custDataLst>
      <p:tags r:id="rId1"/>
    </p:custDataLst>
    <p:extLst>
      <p:ext uri="{BB962C8B-B14F-4D97-AF65-F5344CB8AC3E}">
        <p14:creationId xmlns:p14="http://schemas.microsoft.com/office/powerpoint/2010/main" val="2123006933"/>
      </p:ext>
    </p:extLst>
  </p:cSld>
  <p:clrMapOvr>
    <a:masterClrMapping/>
  </p:clrMapOvr>
  <mc:AlternateContent xmlns:mc="http://schemas.openxmlformats.org/markup-compatibility/2006" xmlns:p14="http://schemas.microsoft.com/office/powerpoint/2010/main">
    <mc:Choice Requires="p14">
      <p:transition spd="slow" p14:dur="2000" advTm="39925"/>
    </mc:Choice>
    <mc:Fallback xmlns="">
      <p:transition spd="slow" advTm="3992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250"/>
                                        <p:tgtEl>
                                          <p:spTgt spid="15"/>
                                        </p:tgtEl>
                                      </p:cBhvr>
                                    </p:animEffect>
                                    <p:set>
                                      <p:cBhvr>
                                        <p:cTn id="7" dur="1" fill="hold">
                                          <p:stCondLst>
                                            <p:cond delay="5249"/>
                                          </p:stCondLst>
                                        </p:cTn>
                                        <p:tgtEl>
                                          <p:spTgt spid="1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4" fill="hold" grpId="0" nodeType="clickEffect">
                                  <p:stCondLst>
                                    <p:cond delay="0"/>
                                  </p:stCondLst>
                                  <p:childTnLst>
                                    <p:animEffect transition="out" filter="wipe(down)">
                                      <p:cBhvr>
                                        <p:cTn id="11" dur="5250"/>
                                        <p:tgtEl>
                                          <p:spTgt spid="6"/>
                                        </p:tgtEl>
                                      </p:cBhvr>
                                    </p:animEffect>
                                    <p:set>
                                      <p:cBhvr>
                                        <p:cTn id="12" dur="1" fill="hold">
                                          <p:stCondLst>
                                            <p:cond delay="524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5"/>
</p:tagLst>
</file>

<file path=ppt/tags/tag10.xml><?xml version="1.0" encoding="utf-8"?>
<p:tagLst xmlns:a="http://schemas.openxmlformats.org/drawingml/2006/main" xmlns:r="http://schemas.openxmlformats.org/officeDocument/2006/relationships" xmlns:p="http://schemas.openxmlformats.org/presentationml/2006/main">
  <p:tag name="TIMING" val="|1.6|0.7|0.6|7.9|0.6|2.4|0.8"/>
</p:tagLst>
</file>

<file path=ppt/tags/tag11.xml><?xml version="1.0" encoding="utf-8"?>
<p:tagLst xmlns:a="http://schemas.openxmlformats.org/drawingml/2006/main" xmlns:r="http://schemas.openxmlformats.org/officeDocument/2006/relationships" xmlns:p="http://schemas.openxmlformats.org/presentationml/2006/main">
  <p:tag name="TIMING" val="|2.7|13.8|29"/>
</p:tagLst>
</file>

<file path=ppt/tags/tag12.xml><?xml version="1.0" encoding="utf-8"?>
<p:tagLst xmlns:a="http://schemas.openxmlformats.org/drawingml/2006/main" xmlns:r="http://schemas.openxmlformats.org/officeDocument/2006/relationships" xmlns:p="http://schemas.openxmlformats.org/presentationml/2006/main">
  <p:tag name="TIMING" val="|1.2|21.3|24.1|0.9|21.1|8.1|4.8|6.7|8.1|8.7|1|2.4|22.4|3.7|3.4|11.9|2.4|19.1|11.1|6.4|2.4|7|1.2|9.7|2|11.3|1.2|12.3|12|1.7|1.6|6.6"/>
</p:tagLst>
</file>

<file path=ppt/tags/tag13.xml><?xml version="1.0" encoding="utf-8"?>
<p:tagLst xmlns:a="http://schemas.openxmlformats.org/drawingml/2006/main" xmlns:r="http://schemas.openxmlformats.org/officeDocument/2006/relationships" xmlns:p="http://schemas.openxmlformats.org/presentationml/2006/main">
  <p:tag name="TIMING" val="|6|16.3|8.3|17.6|4.8"/>
</p:tagLst>
</file>

<file path=ppt/tags/tag14.xml><?xml version="1.0" encoding="utf-8"?>
<p:tagLst xmlns:a="http://schemas.openxmlformats.org/drawingml/2006/main" xmlns:r="http://schemas.openxmlformats.org/officeDocument/2006/relationships" xmlns:p="http://schemas.openxmlformats.org/presentationml/2006/main">
  <p:tag name="TIMING" val="|34.5|34.9|13.2|2.2|26.2|6.3|7.1|9.5|4.1"/>
</p:tagLst>
</file>

<file path=ppt/tags/tag15.xml><?xml version="1.0" encoding="utf-8"?>
<p:tagLst xmlns:a="http://schemas.openxmlformats.org/drawingml/2006/main" xmlns:r="http://schemas.openxmlformats.org/officeDocument/2006/relationships" xmlns:p="http://schemas.openxmlformats.org/presentationml/2006/main">
  <p:tag name="TIMING" val="|13.8|32.7"/>
</p:tagLst>
</file>

<file path=ppt/tags/tag16.xml><?xml version="1.0" encoding="utf-8"?>
<p:tagLst xmlns:a="http://schemas.openxmlformats.org/drawingml/2006/main" xmlns:r="http://schemas.openxmlformats.org/officeDocument/2006/relationships" xmlns:p="http://schemas.openxmlformats.org/presentationml/2006/main">
  <p:tag name="TIMING" val="|9.9|19"/>
</p:tagLst>
</file>

<file path=ppt/tags/tag2.xml><?xml version="1.0" encoding="utf-8"?>
<p:tagLst xmlns:a="http://schemas.openxmlformats.org/drawingml/2006/main" xmlns:r="http://schemas.openxmlformats.org/officeDocument/2006/relationships" xmlns:p="http://schemas.openxmlformats.org/presentationml/2006/main">
  <p:tag name="TIMING" val="|0.7|18|1"/>
</p:tagLst>
</file>

<file path=ppt/tags/tag3.xml><?xml version="1.0" encoding="utf-8"?>
<p:tagLst xmlns:a="http://schemas.openxmlformats.org/drawingml/2006/main" xmlns:r="http://schemas.openxmlformats.org/officeDocument/2006/relationships" xmlns:p="http://schemas.openxmlformats.org/presentationml/2006/main">
  <p:tag name="TIMING" val="|3.6|19.5|4|3.3|20.8"/>
</p:tagLst>
</file>

<file path=ppt/tags/tag4.xml><?xml version="1.0" encoding="utf-8"?>
<p:tagLst xmlns:a="http://schemas.openxmlformats.org/drawingml/2006/main" xmlns:r="http://schemas.openxmlformats.org/officeDocument/2006/relationships" xmlns:p="http://schemas.openxmlformats.org/presentationml/2006/main">
  <p:tag name="TIMING" val="|0.4|1.1|14.4|0.6"/>
</p:tagLst>
</file>

<file path=ppt/tags/tag5.xml><?xml version="1.0" encoding="utf-8"?>
<p:tagLst xmlns:a="http://schemas.openxmlformats.org/drawingml/2006/main" xmlns:r="http://schemas.openxmlformats.org/officeDocument/2006/relationships" xmlns:p="http://schemas.openxmlformats.org/presentationml/2006/main">
  <p:tag name="TIMING" val="|2.4|35.5|18.5|13.4|3.2"/>
</p:tagLst>
</file>

<file path=ppt/tags/tag6.xml><?xml version="1.0" encoding="utf-8"?>
<p:tagLst xmlns:a="http://schemas.openxmlformats.org/drawingml/2006/main" xmlns:r="http://schemas.openxmlformats.org/officeDocument/2006/relationships" xmlns:p="http://schemas.openxmlformats.org/presentationml/2006/main">
  <p:tag name="TIMING" val="|3.6|29.3|2.4|1.1|0.8"/>
</p:tagLst>
</file>

<file path=ppt/tags/tag7.xml><?xml version="1.0" encoding="utf-8"?>
<p:tagLst xmlns:a="http://schemas.openxmlformats.org/drawingml/2006/main" xmlns:r="http://schemas.openxmlformats.org/officeDocument/2006/relationships" xmlns:p="http://schemas.openxmlformats.org/presentationml/2006/main">
  <p:tag name="TIMING" val="|14.5|23.8"/>
</p:tagLst>
</file>

<file path=ppt/tags/tag8.xml><?xml version="1.0" encoding="utf-8"?>
<p:tagLst xmlns:a="http://schemas.openxmlformats.org/drawingml/2006/main" xmlns:r="http://schemas.openxmlformats.org/officeDocument/2006/relationships" xmlns:p="http://schemas.openxmlformats.org/presentationml/2006/main">
  <p:tag name="TIMING" val="|0.7|22.3"/>
</p:tagLst>
</file>

<file path=ppt/tags/tag9.xml><?xml version="1.0" encoding="utf-8"?>
<p:tagLst xmlns:a="http://schemas.openxmlformats.org/drawingml/2006/main" xmlns:r="http://schemas.openxmlformats.org/officeDocument/2006/relationships" xmlns:p="http://schemas.openxmlformats.org/presentationml/2006/main">
  <p:tag name="TIMING" val="|0.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3497</TotalTime>
  <Words>2389</Words>
  <Application>Microsoft Office PowerPoint</Application>
  <PresentationFormat>Ευρεία οθόνη</PresentationFormat>
  <Paragraphs>354</Paragraphs>
  <Slides>26</Slides>
  <Notes>20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26</vt:i4>
      </vt:variant>
    </vt:vector>
  </HeadingPairs>
  <TitlesOfParts>
    <vt:vector size="31" baseType="lpstr">
      <vt:lpstr>Arial</vt:lpstr>
      <vt:lpstr>Calibri</vt:lpstr>
      <vt:lpstr>Calibri Light</vt:lpstr>
      <vt:lpstr>Wingdings</vt:lpstr>
      <vt:lpstr>Θέμα του Office</vt:lpstr>
      <vt:lpstr>Πρόγραμμα Μεταπτυχιακών Σπουδών:  «Επιστήμες της Αγωγής - Εξ Αποστάσεως Εκπαίδευση  με την χρήση των ΤΠΕ (e-Learning)» </vt:lpstr>
      <vt:lpstr>Σκοπός</vt:lpstr>
      <vt:lpstr>Συνεισφορά της διπλωματικής</vt:lpstr>
      <vt:lpstr>Ερευνητικά Ερωτήματα      (1/2)</vt:lpstr>
      <vt:lpstr>Ερευνητικά Ερωτήματα      (2/2)</vt:lpstr>
      <vt:lpstr>Δομή της παρουσίασης</vt:lpstr>
      <vt:lpstr>Θεωρητικό Πλαίσιο   (1/5)</vt:lpstr>
      <vt:lpstr>Θεωρητικό Πλαίσιο   (2/5)</vt:lpstr>
      <vt:lpstr>Θεωρητικό Πλαίσιο   (3/5)</vt:lpstr>
      <vt:lpstr>Θεωρητικό Πλαίσιο   (4/5)</vt:lpstr>
      <vt:lpstr>Θεωρητικό Πλαίσιο   (5/5)</vt:lpstr>
      <vt:lpstr>Εκπαιδευτικό Υλικό   (1/3)</vt:lpstr>
      <vt:lpstr>Εκπαιδευτικό Υλικό   (2/3)</vt:lpstr>
      <vt:lpstr>Εκπαιδευτικό Υλικό   (3/3)</vt:lpstr>
      <vt:lpstr>Μεθοδολογία Έρευνας</vt:lpstr>
      <vt:lpstr>Αποτελέσματα της Έρευνας (1/2)</vt:lpstr>
      <vt:lpstr>Αποτελέσματα της Έρευνας (2/2)</vt:lpstr>
      <vt:lpstr>Συμπεράσματα   (1/2)</vt:lpstr>
      <vt:lpstr>Συμπεράσματα   (2/2)</vt:lpstr>
      <vt:lpstr>Περιορισμοί</vt:lpstr>
      <vt:lpstr>Προτάσεις για μελλοντική έρευνα</vt:lpstr>
      <vt:lpstr>Παρουσίαση του PowerPoint</vt:lpstr>
      <vt:lpstr>Εξ Αποστάσεως Εκπαίδευση</vt:lpstr>
      <vt:lpstr>Σχολική εξΑΕ</vt:lpstr>
      <vt:lpstr>Ηλεκτρονική Μάθηση και εξΑΕ</vt:lpstr>
      <vt:lpstr>Το Εκπαιδευτικό Υλικό στην εξΑΕ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Πρόγραμμα Μεταπτυχιακών Σπουδών:  «Επιστήμες της Αγωγής - Εξ Αποστάσεως Εκπαίδευση  με την χρήση των ΤΠΕ (e-Learning)» </dc:title>
  <dc:creator>Marianna Karagiozidou</dc:creator>
  <cp:lastModifiedBy>Marianna Karagiozidou</cp:lastModifiedBy>
  <cp:revision>433</cp:revision>
  <dcterms:created xsi:type="dcterms:W3CDTF">2020-11-08T12:33:52Z</dcterms:created>
  <dcterms:modified xsi:type="dcterms:W3CDTF">2020-12-28T12:00:44Z</dcterms:modified>
</cp:coreProperties>
</file>